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256" r:id="rId2"/>
    <p:sldId id="257" r:id="rId3"/>
    <p:sldId id="258" r:id="rId4"/>
    <p:sldId id="265" r:id="rId5"/>
    <p:sldId id="260" r:id="rId6"/>
    <p:sldId id="274" r:id="rId7"/>
    <p:sldId id="270" r:id="rId8"/>
    <p:sldId id="272" r:id="rId9"/>
    <p:sldId id="273" r:id="rId10"/>
    <p:sldId id="271" r:id="rId11"/>
    <p:sldId id="259" r:id="rId12"/>
    <p:sldId id="261" r:id="rId13"/>
    <p:sldId id="266" r:id="rId14"/>
    <p:sldId id="267" r:id="rId15"/>
    <p:sldId id="268" r:id="rId16"/>
    <p:sldId id="269" r:id="rId17"/>
    <p:sldId id="275" r:id="rId18"/>
    <p:sldId id="262" r:id="rId19"/>
    <p:sldId id="263"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tirosyan, Haik (LARC-D321)[UNIVERSITIES SPACE RESEARCH ASSOCIATION]" initials="MH(SRA" lastIdx="1" clrIdx="0">
    <p:extLst>
      <p:ext uri="{19B8F6BF-5375-455C-9EA6-DF929625EA0E}">
        <p15:presenceInfo xmlns:p15="http://schemas.microsoft.com/office/powerpoint/2012/main" userId="S-1-5-21-330711430-3775241029-4075259233-102765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374" autoAdjust="0"/>
    <p:restoredTop sz="82447" autoAdjust="0"/>
  </p:normalViewPr>
  <p:slideViewPr>
    <p:cSldViewPr snapToGrid="0">
      <p:cViewPr varScale="1">
        <p:scale>
          <a:sx n="56" d="100"/>
          <a:sy n="56" d="100"/>
        </p:scale>
        <p:origin x="900" y="52"/>
      </p:cViewPr>
      <p:guideLst/>
    </p:cSldViewPr>
  </p:slideViewPr>
  <p:notesTextViewPr>
    <p:cViewPr>
      <p:scale>
        <a:sx n="1" d="1"/>
        <a:sy n="1" d="1"/>
      </p:scale>
      <p:origin x="0" y="0"/>
    </p:cViewPr>
  </p:notesTextViewPr>
  <p:notesViewPr>
    <p:cSldViewPr snapToGrid="0">
      <p:cViewPr varScale="1">
        <p:scale>
          <a:sx n="51" d="100"/>
          <a:sy n="51" d="100"/>
        </p:scale>
        <p:origin x="2692" y="5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DE4FC69-2008-464A-869D-EDDF022B8CE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8B7B770-4AF0-4A69-B675-7E24CF979DD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1BA99A2-4479-47FD-8F7C-D55692A435A5}" type="datetimeFigureOut">
              <a:rPr lang="en-US" smtClean="0"/>
              <a:t>5/11/2020</a:t>
            </a:fld>
            <a:endParaRPr lang="en-US"/>
          </a:p>
        </p:txBody>
      </p:sp>
      <p:sp>
        <p:nvSpPr>
          <p:cNvPr id="4" name="Footer Placeholder 3">
            <a:extLst>
              <a:ext uri="{FF2B5EF4-FFF2-40B4-BE49-F238E27FC236}">
                <a16:creationId xmlns:a16="http://schemas.microsoft.com/office/drawing/2014/main" id="{3060F633-CC7B-4AC2-80DF-BD1F6530395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7FC9476-21CA-4DD0-909B-7107C012A37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9BD1D48-5D4A-4D35-8E9E-BD5FCE2A0EC0}" type="slidenum">
              <a:rPr lang="en-US" sz="1600" smtClean="0"/>
              <a:t>‹#›</a:t>
            </a:fld>
            <a:endParaRPr lang="en-US" dirty="0"/>
          </a:p>
        </p:txBody>
      </p:sp>
    </p:spTree>
    <p:extLst>
      <p:ext uri="{BB962C8B-B14F-4D97-AF65-F5344CB8AC3E}">
        <p14:creationId xmlns:p14="http://schemas.microsoft.com/office/powerpoint/2010/main" val="9173450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028449-1156-4B89-BEFC-1D2282AE6332}" type="datetimeFigureOut">
              <a:rPr lang="en-US" smtClean="0"/>
              <a:t>5/11/2020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4FC39C-7035-47F2-8C52-360639708BD4}" type="slidenum">
              <a:rPr lang="en-US" smtClean="0"/>
              <a:t>‹#›</a:t>
            </a:fld>
            <a:endParaRPr lang="en-US"/>
          </a:p>
        </p:txBody>
      </p:sp>
    </p:spTree>
    <p:extLst>
      <p:ext uri="{BB962C8B-B14F-4D97-AF65-F5344CB8AC3E}">
        <p14:creationId xmlns:p14="http://schemas.microsoft.com/office/powerpoint/2010/main" val="32929516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off introducing the title of the project, go into a little of the expectations listed</a:t>
            </a:r>
          </a:p>
          <a:p>
            <a:r>
              <a:rPr lang="en-US" dirty="0"/>
              <a:t>Describe the 4 projects were apart of, listing them off and a quick one sentence description</a:t>
            </a:r>
          </a:p>
          <a:p>
            <a:r>
              <a:rPr lang="en-US" dirty="0"/>
              <a:t>	Statistical analysis-worked with understanding stats concepts and generating algorithm</a:t>
            </a:r>
          </a:p>
          <a:p>
            <a:r>
              <a:rPr lang="en-US" dirty="0"/>
              <a:t>	Equalization-Faller HDD and trying to unwrap that thing</a:t>
            </a:r>
          </a:p>
          <a:p>
            <a:r>
              <a:rPr lang="en-US" dirty="0"/>
              <a:t>	Psychoacoustic- Get familiar with actual testing process in EER</a:t>
            </a:r>
          </a:p>
          <a:p>
            <a:r>
              <a:rPr lang="en-US" dirty="0"/>
              <a:t>	Sound emission- Placeholder quarantine project</a:t>
            </a:r>
          </a:p>
          <a:p>
            <a:r>
              <a:rPr lang="en-US" dirty="0"/>
              <a:t>Say Mentors’ name </a:t>
            </a:r>
          </a:p>
        </p:txBody>
      </p:sp>
      <p:sp>
        <p:nvSpPr>
          <p:cNvPr id="4" name="Slide Number Placeholder 3"/>
          <p:cNvSpPr>
            <a:spLocks noGrp="1"/>
          </p:cNvSpPr>
          <p:nvPr>
            <p:ph type="sldNum" sz="quarter" idx="5"/>
          </p:nvPr>
        </p:nvSpPr>
        <p:spPr/>
        <p:txBody>
          <a:bodyPr/>
          <a:lstStyle/>
          <a:p>
            <a:fld id="{B84FC39C-7035-47F2-8C52-360639708BD4}" type="slidenum">
              <a:rPr lang="en-US" smtClean="0"/>
              <a:t>2</a:t>
            </a:fld>
            <a:endParaRPr lang="en-US"/>
          </a:p>
        </p:txBody>
      </p:sp>
    </p:spTree>
    <p:extLst>
      <p:ext uri="{BB962C8B-B14F-4D97-AF65-F5344CB8AC3E}">
        <p14:creationId xmlns:p14="http://schemas.microsoft.com/office/powerpoint/2010/main" val="1096689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a very brief background on MCMC and what it’s used for</a:t>
            </a:r>
          </a:p>
          <a:p>
            <a:r>
              <a:rPr lang="en-US" dirty="0"/>
              <a:t>Talk about Metropolis-Hastings algorithm and what it’s used for</a:t>
            </a:r>
          </a:p>
          <a:p>
            <a:r>
              <a:rPr lang="en-US" dirty="0"/>
              <a:t>	can talk about how read subsection of “Puppy Book”</a:t>
            </a:r>
          </a:p>
          <a:p>
            <a:r>
              <a:rPr lang="en-US" dirty="0"/>
              <a:t>	worked initially on the “island” hopping</a:t>
            </a:r>
          </a:p>
          <a:p>
            <a:endParaRPr lang="en-US" dirty="0"/>
          </a:p>
        </p:txBody>
      </p:sp>
      <p:sp>
        <p:nvSpPr>
          <p:cNvPr id="4" name="Slide Number Placeholder 3"/>
          <p:cNvSpPr>
            <a:spLocks noGrp="1"/>
          </p:cNvSpPr>
          <p:nvPr>
            <p:ph type="sldNum" sz="quarter" idx="5"/>
          </p:nvPr>
        </p:nvSpPr>
        <p:spPr/>
        <p:txBody>
          <a:bodyPr/>
          <a:lstStyle/>
          <a:p>
            <a:fld id="{B84FC39C-7035-47F2-8C52-360639708BD4}" type="slidenum">
              <a:rPr lang="en-US" smtClean="0"/>
              <a:t>3</a:t>
            </a:fld>
            <a:endParaRPr lang="en-US"/>
          </a:p>
        </p:txBody>
      </p:sp>
    </p:spTree>
    <p:extLst>
      <p:ext uri="{BB962C8B-B14F-4D97-AF65-F5344CB8AC3E}">
        <p14:creationId xmlns:p14="http://schemas.microsoft.com/office/powerpoint/2010/main" val="20169337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Describe figures, explain what </a:t>
            </a:r>
            <a:r>
              <a:rPr lang="en-US" dirty="0" err="1"/>
              <a:t>theyre</a:t>
            </a:r>
            <a:r>
              <a:rPr lang="en-US" dirty="0"/>
              <a:t> looking at</a:t>
            </a:r>
          </a:p>
          <a:p>
            <a:r>
              <a:rPr lang="en-US" dirty="0"/>
              <a:t>Left is a 1D representation of algorithm, talk about the parameters</a:t>
            </a:r>
          </a:p>
          <a:p>
            <a:r>
              <a:rPr lang="en-US" dirty="0"/>
              <a:t>Right is a 2D representation of algorithm, talk about parameters</a:t>
            </a:r>
          </a:p>
          <a:p>
            <a:r>
              <a:rPr lang="en-US" dirty="0"/>
              <a:t>	Talk about what it represents</a:t>
            </a:r>
          </a:p>
          <a:p>
            <a:r>
              <a:rPr lang="en-US" dirty="0"/>
              <a:t>	was going to lead to “Pure Death” stuff but at this point decided to prioritize HDD</a:t>
            </a:r>
          </a:p>
        </p:txBody>
      </p:sp>
      <p:sp>
        <p:nvSpPr>
          <p:cNvPr id="4" name="Slide Number Placeholder 3"/>
          <p:cNvSpPr>
            <a:spLocks noGrp="1"/>
          </p:cNvSpPr>
          <p:nvPr>
            <p:ph type="sldNum" sz="quarter" idx="5"/>
          </p:nvPr>
        </p:nvSpPr>
        <p:spPr/>
        <p:txBody>
          <a:bodyPr/>
          <a:lstStyle/>
          <a:p>
            <a:fld id="{B84FC39C-7035-47F2-8C52-360639708BD4}" type="slidenum">
              <a:rPr lang="en-US" smtClean="0"/>
              <a:t>4</a:t>
            </a:fld>
            <a:endParaRPr lang="en-US"/>
          </a:p>
        </p:txBody>
      </p:sp>
    </p:spTree>
    <p:extLst>
      <p:ext uri="{BB962C8B-B14F-4D97-AF65-F5344CB8AC3E}">
        <p14:creationId xmlns:p14="http://schemas.microsoft.com/office/powerpoint/2010/main" val="10591713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Faller 2TB HDD with a lot of data and a lot of code that needed to be sifted through</a:t>
            </a:r>
          </a:p>
          <a:p>
            <a:r>
              <a:rPr lang="en-US" dirty="0"/>
              <a:t>Go through the general process, say that these are the discovered blocks that go into the EER calibration </a:t>
            </a:r>
          </a:p>
          <a:p>
            <a:r>
              <a:rPr lang="en-US" dirty="0"/>
              <a:t>Did equalization on each speaker individually, and combined at the end</a:t>
            </a:r>
          </a:p>
        </p:txBody>
      </p:sp>
      <p:sp>
        <p:nvSpPr>
          <p:cNvPr id="4" name="Slide Number Placeholder 3"/>
          <p:cNvSpPr>
            <a:spLocks noGrp="1"/>
          </p:cNvSpPr>
          <p:nvPr>
            <p:ph type="sldNum" sz="quarter" idx="5"/>
          </p:nvPr>
        </p:nvSpPr>
        <p:spPr/>
        <p:txBody>
          <a:bodyPr/>
          <a:lstStyle/>
          <a:p>
            <a:fld id="{B84FC39C-7035-47F2-8C52-360639708BD4}" type="slidenum">
              <a:rPr lang="en-US" smtClean="0"/>
              <a:t>5</a:t>
            </a:fld>
            <a:endParaRPr lang="en-US"/>
          </a:p>
        </p:txBody>
      </p:sp>
    </p:spTree>
    <p:extLst>
      <p:ext uri="{BB962C8B-B14F-4D97-AF65-F5344CB8AC3E}">
        <p14:creationId xmlns:p14="http://schemas.microsoft.com/office/powerpoint/2010/main" val="12801882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1- measure noise by playing pink noise through individual speaker to </a:t>
            </a:r>
            <a:r>
              <a:rPr lang="en-US" dirty="0" err="1"/>
              <a:t>mult</a:t>
            </a:r>
            <a:r>
              <a:rPr lang="en-US" dirty="0"/>
              <a:t> microphones, first 2, then 12. record data</a:t>
            </a:r>
          </a:p>
          <a:p>
            <a:r>
              <a:rPr lang="en-US" dirty="0"/>
              <a:t>Step 2-convert data to </a:t>
            </a:r>
            <a:r>
              <a:rPr lang="en-US" dirty="0" err="1"/>
              <a:t>matlab</a:t>
            </a:r>
            <a:r>
              <a:rPr lang="en-US" dirty="0"/>
              <a:t> format so that the data can be manipulated and processed</a:t>
            </a:r>
          </a:p>
          <a:p>
            <a:endParaRPr lang="en-US" dirty="0"/>
          </a:p>
        </p:txBody>
      </p:sp>
      <p:sp>
        <p:nvSpPr>
          <p:cNvPr id="4" name="Slide Number Placeholder 3"/>
          <p:cNvSpPr>
            <a:spLocks noGrp="1"/>
          </p:cNvSpPr>
          <p:nvPr>
            <p:ph type="sldNum" sz="quarter" idx="5"/>
          </p:nvPr>
        </p:nvSpPr>
        <p:spPr/>
        <p:txBody>
          <a:bodyPr/>
          <a:lstStyle/>
          <a:p>
            <a:fld id="{B84FC39C-7035-47F2-8C52-360639708BD4}" type="slidenum">
              <a:rPr lang="en-US" smtClean="0"/>
              <a:t>6</a:t>
            </a:fld>
            <a:endParaRPr lang="en-US"/>
          </a:p>
        </p:txBody>
      </p:sp>
    </p:spTree>
    <p:extLst>
      <p:ext uri="{BB962C8B-B14F-4D97-AF65-F5344CB8AC3E}">
        <p14:creationId xmlns:p14="http://schemas.microsoft.com/office/powerpoint/2010/main" val="28482994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3 is where I spent a good chunk of time trying to understand what’s happening</a:t>
            </a:r>
          </a:p>
          <a:p>
            <a:r>
              <a:rPr lang="en-US" dirty="0"/>
              <a:t>This is the step where FIR EQ filters are generated</a:t>
            </a:r>
          </a:p>
          <a:p>
            <a:r>
              <a:rPr lang="en-US" dirty="0"/>
              <a:t>Go through bullet points, detailing what the in depth process is</a:t>
            </a:r>
          </a:p>
        </p:txBody>
      </p:sp>
      <p:sp>
        <p:nvSpPr>
          <p:cNvPr id="4" name="Slide Number Placeholder 3"/>
          <p:cNvSpPr>
            <a:spLocks noGrp="1"/>
          </p:cNvSpPr>
          <p:nvPr>
            <p:ph type="sldNum" sz="quarter" idx="5"/>
          </p:nvPr>
        </p:nvSpPr>
        <p:spPr/>
        <p:txBody>
          <a:bodyPr/>
          <a:lstStyle/>
          <a:p>
            <a:fld id="{B84FC39C-7035-47F2-8C52-360639708BD4}" type="slidenum">
              <a:rPr lang="en-US" smtClean="0"/>
              <a:t>7</a:t>
            </a:fld>
            <a:endParaRPr lang="en-US"/>
          </a:p>
        </p:txBody>
      </p:sp>
    </p:spTree>
    <p:extLst>
      <p:ext uri="{BB962C8B-B14F-4D97-AF65-F5344CB8AC3E}">
        <p14:creationId xmlns:p14="http://schemas.microsoft.com/office/powerpoint/2010/main" val="41051381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setup, small infographic to give idea since was not able to grab a pic. Initial setup was one microphone split to have both response and excitation. Would play pink noise through speaker to microphone and look at frequency response plots, along with throwing it through his block to see what happens to it. Once got results with that, changed to 2 microphone setup to equalize between them and do the real meat of the block, equalizing between </a:t>
            </a:r>
            <a:r>
              <a:rPr lang="en-US" dirty="0" err="1"/>
              <a:t>mult</a:t>
            </a:r>
            <a:r>
              <a:rPr lang="en-US" dirty="0"/>
              <a:t> microphones</a:t>
            </a:r>
          </a:p>
        </p:txBody>
      </p:sp>
      <p:sp>
        <p:nvSpPr>
          <p:cNvPr id="4" name="Slide Number Placeholder 3"/>
          <p:cNvSpPr>
            <a:spLocks noGrp="1"/>
          </p:cNvSpPr>
          <p:nvPr>
            <p:ph type="sldNum" sz="quarter" idx="5"/>
          </p:nvPr>
        </p:nvSpPr>
        <p:spPr/>
        <p:txBody>
          <a:bodyPr/>
          <a:lstStyle/>
          <a:p>
            <a:fld id="{B84FC39C-7035-47F2-8C52-360639708BD4}" type="slidenum">
              <a:rPr lang="en-US" smtClean="0"/>
              <a:t>8</a:t>
            </a:fld>
            <a:endParaRPr lang="en-US"/>
          </a:p>
        </p:txBody>
      </p:sp>
    </p:spTree>
    <p:extLst>
      <p:ext uri="{BB962C8B-B14F-4D97-AF65-F5344CB8AC3E}">
        <p14:creationId xmlns:p14="http://schemas.microsoft.com/office/powerpoint/2010/main" val="28144033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Couple graphs to show the process of generating the filter from pink noise and how clean it appears, makes easier to understand. From this able to generate a eq filter that followed the desired ideal shape that faller uses for his data. </a:t>
            </a:r>
          </a:p>
        </p:txBody>
      </p:sp>
      <p:sp>
        <p:nvSpPr>
          <p:cNvPr id="4" name="Slide Number Placeholder 3"/>
          <p:cNvSpPr>
            <a:spLocks noGrp="1"/>
          </p:cNvSpPr>
          <p:nvPr>
            <p:ph type="sldNum" sz="quarter" idx="5"/>
          </p:nvPr>
        </p:nvSpPr>
        <p:spPr/>
        <p:txBody>
          <a:bodyPr/>
          <a:lstStyle/>
          <a:p>
            <a:fld id="{B84FC39C-7035-47F2-8C52-360639708BD4}" type="slidenum">
              <a:rPr lang="en-US" smtClean="0"/>
              <a:t>9</a:t>
            </a:fld>
            <a:endParaRPr lang="en-US"/>
          </a:p>
        </p:txBody>
      </p:sp>
    </p:spTree>
    <p:extLst>
      <p:ext uri="{BB962C8B-B14F-4D97-AF65-F5344CB8AC3E}">
        <p14:creationId xmlns:p14="http://schemas.microsoft.com/office/powerpoint/2010/main" val="39175813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about step 4, can go into a bit more, describe the process.</a:t>
            </a:r>
          </a:p>
          <a:p>
            <a:r>
              <a:rPr lang="en-US" dirty="0"/>
              <a:t>Have generated the IIR filter after tinkering with initial errors of code, but cant analyze.</a:t>
            </a:r>
          </a:p>
          <a:p>
            <a:r>
              <a:rPr lang="en-US" dirty="0"/>
              <a:t>Talk about how hit a roadblock with IPP Plot being out of date and waiting for a update. Latest update on that is Bill was told by Aric </a:t>
            </a:r>
            <a:r>
              <a:rPr lang="en-US" dirty="0" err="1"/>
              <a:t>throough</a:t>
            </a:r>
            <a:r>
              <a:rPr lang="en-US" dirty="0"/>
              <a:t> Email we need by early May if possible </a:t>
            </a:r>
            <a:r>
              <a:rPr lang="en-US" dirty="0" err="1"/>
              <a:t>bc</a:t>
            </a:r>
            <a:r>
              <a:rPr lang="en-US" dirty="0"/>
              <a:t> he is busy.</a:t>
            </a:r>
          </a:p>
          <a:p>
            <a:endParaRPr lang="en-US" dirty="0"/>
          </a:p>
          <a:p>
            <a:r>
              <a:rPr lang="en-US" dirty="0"/>
              <a:t>Step 5 is the combination of the IIR filter with the delay estimate and gain estimate. Talk about what goes into gain estimate and delay estimate-how calculated </a:t>
            </a:r>
          </a:p>
          <a:p>
            <a:r>
              <a:rPr lang="en-US" dirty="0"/>
              <a:t>What it outputs as -&gt; .</a:t>
            </a:r>
            <a:r>
              <a:rPr lang="en-US" dirty="0" err="1"/>
              <a:t>ahm</a:t>
            </a:r>
            <a:r>
              <a:rPr lang="en-US" dirty="0"/>
              <a:t> file</a:t>
            </a:r>
          </a:p>
          <a:p>
            <a:endParaRPr lang="en-US" dirty="0"/>
          </a:p>
        </p:txBody>
      </p:sp>
      <p:sp>
        <p:nvSpPr>
          <p:cNvPr id="4" name="Slide Number Placeholder 3"/>
          <p:cNvSpPr>
            <a:spLocks noGrp="1"/>
          </p:cNvSpPr>
          <p:nvPr>
            <p:ph type="sldNum" sz="quarter" idx="5"/>
          </p:nvPr>
        </p:nvSpPr>
        <p:spPr/>
        <p:txBody>
          <a:bodyPr/>
          <a:lstStyle/>
          <a:p>
            <a:fld id="{B84FC39C-7035-47F2-8C52-360639708BD4}" type="slidenum">
              <a:rPr lang="en-US" smtClean="0"/>
              <a:t>10</a:t>
            </a:fld>
            <a:endParaRPr lang="en-US"/>
          </a:p>
        </p:txBody>
      </p:sp>
    </p:spTree>
    <p:extLst>
      <p:ext uri="{BB962C8B-B14F-4D97-AF65-F5344CB8AC3E}">
        <p14:creationId xmlns:p14="http://schemas.microsoft.com/office/powerpoint/2010/main" val="19790525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bullet point about psychoacoustic test background, and annoyance, relation to paper</a:t>
            </a:r>
          </a:p>
          <a:p>
            <a:endParaRPr lang="en-US" dirty="0"/>
          </a:p>
          <a:p>
            <a:r>
              <a:rPr lang="en-US" dirty="0"/>
              <a:t>Picture of EER in case anyone has forgotten what it looks like</a:t>
            </a:r>
          </a:p>
          <a:p>
            <a:r>
              <a:rPr lang="en-US" dirty="0"/>
              <a:t>For this part, worked with Matt to understand how the EER runs (startup, logging procedures, running session files, shutdown)</a:t>
            </a:r>
          </a:p>
          <a:p>
            <a:r>
              <a:rPr lang="en-US" dirty="0"/>
              <a:t>Went through a couple demos (ICHIN IIIB, did part of on tablet, run by Matt), and RQMM II demo (started up, played demo self went back and forth to work)</a:t>
            </a:r>
          </a:p>
          <a:p>
            <a:r>
              <a:rPr lang="en-US" dirty="0"/>
              <a:t>Which were cool and gave a better sense of what the tests were like</a:t>
            </a:r>
          </a:p>
        </p:txBody>
      </p:sp>
      <p:sp>
        <p:nvSpPr>
          <p:cNvPr id="4" name="Slide Number Placeholder 3"/>
          <p:cNvSpPr>
            <a:spLocks noGrp="1"/>
          </p:cNvSpPr>
          <p:nvPr>
            <p:ph type="sldNum" sz="quarter" idx="5"/>
          </p:nvPr>
        </p:nvSpPr>
        <p:spPr/>
        <p:txBody>
          <a:bodyPr/>
          <a:lstStyle/>
          <a:p>
            <a:fld id="{B84FC39C-7035-47F2-8C52-360639708BD4}" type="slidenum">
              <a:rPr lang="en-US" smtClean="0"/>
              <a:t>11</a:t>
            </a:fld>
            <a:endParaRPr lang="en-US"/>
          </a:p>
        </p:txBody>
      </p:sp>
    </p:spTree>
    <p:extLst>
      <p:ext uri="{BB962C8B-B14F-4D97-AF65-F5344CB8AC3E}">
        <p14:creationId xmlns:p14="http://schemas.microsoft.com/office/powerpoint/2010/main" val="33270750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Project thought of by Andy regarding sound emission from moving source in relation with aliasing</a:t>
            </a:r>
          </a:p>
          <a:p>
            <a:r>
              <a:rPr lang="en-US" dirty="0"/>
              <a:t>Quick background </a:t>
            </a:r>
          </a:p>
          <a:p>
            <a:r>
              <a:rPr lang="en-US" dirty="0"/>
              <a:t>Quick run through of the formulas used, just go through</a:t>
            </a:r>
          </a:p>
          <a:p>
            <a:r>
              <a:rPr lang="en-US" dirty="0"/>
              <a:t>Mention had to indirectly solve for retarded time in algorithm to get sound perceived from receiver</a:t>
            </a:r>
          </a:p>
        </p:txBody>
      </p:sp>
      <p:sp>
        <p:nvSpPr>
          <p:cNvPr id="4" name="Slide Number Placeholder 3"/>
          <p:cNvSpPr>
            <a:spLocks noGrp="1"/>
          </p:cNvSpPr>
          <p:nvPr>
            <p:ph type="sldNum" sz="quarter" idx="5"/>
          </p:nvPr>
        </p:nvSpPr>
        <p:spPr/>
        <p:txBody>
          <a:bodyPr/>
          <a:lstStyle/>
          <a:p>
            <a:fld id="{B84FC39C-7035-47F2-8C52-360639708BD4}" type="slidenum">
              <a:rPr lang="en-US" smtClean="0"/>
              <a:t>12</a:t>
            </a:fld>
            <a:endParaRPr lang="en-US"/>
          </a:p>
        </p:txBody>
      </p:sp>
    </p:spTree>
    <p:extLst>
      <p:ext uri="{BB962C8B-B14F-4D97-AF65-F5344CB8AC3E}">
        <p14:creationId xmlns:p14="http://schemas.microsoft.com/office/powerpoint/2010/main" val="28439067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about the initial parameters. Setup in a circular path. Set side by side with a spectrogram to show time v </a:t>
            </a:r>
            <a:r>
              <a:rPr lang="en-US" dirty="0" err="1"/>
              <a:t>freq</a:t>
            </a:r>
            <a:r>
              <a:rPr lang="en-US" dirty="0"/>
              <a:t> relationship </a:t>
            </a:r>
          </a:p>
          <a:p>
            <a:r>
              <a:rPr lang="en-US" dirty="0"/>
              <a:t>Play video with sound, simple oscillating sound</a:t>
            </a:r>
          </a:p>
        </p:txBody>
      </p:sp>
      <p:sp>
        <p:nvSpPr>
          <p:cNvPr id="4" name="Slide Number Placeholder 3"/>
          <p:cNvSpPr>
            <a:spLocks noGrp="1"/>
          </p:cNvSpPr>
          <p:nvPr>
            <p:ph type="sldNum" sz="quarter" idx="5"/>
          </p:nvPr>
        </p:nvSpPr>
        <p:spPr/>
        <p:txBody>
          <a:bodyPr/>
          <a:lstStyle/>
          <a:p>
            <a:fld id="{B84FC39C-7035-47F2-8C52-360639708BD4}" type="slidenum">
              <a:rPr lang="en-US" smtClean="0"/>
              <a:t>13</a:t>
            </a:fld>
            <a:endParaRPr lang="en-US"/>
          </a:p>
        </p:txBody>
      </p:sp>
    </p:spTree>
    <p:extLst>
      <p:ext uri="{BB962C8B-B14F-4D97-AF65-F5344CB8AC3E}">
        <p14:creationId xmlns:p14="http://schemas.microsoft.com/office/powerpoint/2010/main" val="12963740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what happens when modify the receiver sampling </a:t>
            </a:r>
            <a:r>
              <a:rPr lang="en-US" dirty="0" err="1"/>
              <a:t>freq</a:t>
            </a:r>
            <a:r>
              <a:rPr lang="en-US" dirty="0"/>
              <a:t> to 441 Hz from 44.1kHz and maintain source signal </a:t>
            </a:r>
            <a:r>
              <a:rPr lang="en-US" dirty="0" err="1"/>
              <a:t>freq</a:t>
            </a:r>
            <a:r>
              <a:rPr lang="en-US" dirty="0"/>
              <a:t> at 100Hz</a:t>
            </a:r>
          </a:p>
          <a:p>
            <a:r>
              <a:rPr lang="en-US" dirty="0"/>
              <a:t>Sounds pretty much identical, and has an identical spectrogram</a:t>
            </a:r>
          </a:p>
        </p:txBody>
      </p:sp>
      <p:sp>
        <p:nvSpPr>
          <p:cNvPr id="4" name="Slide Number Placeholder 3"/>
          <p:cNvSpPr>
            <a:spLocks noGrp="1"/>
          </p:cNvSpPr>
          <p:nvPr>
            <p:ph type="sldNum" sz="quarter" idx="5"/>
          </p:nvPr>
        </p:nvSpPr>
        <p:spPr/>
        <p:txBody>
          <a:bodyPr/>
          <a:lstStyle/>
          <a:p>
            <a:fld id="{B84FC39C-7035-47F2-8C52-360639708BD4}" type="slidenum">
              <a:rPr lang="en-US" smtClean="0"/>
              <a:t>14</a:t>
            </a:fld>
            <a:endParaRPr lang="en-US"/>
          </a:p>
        </p:txBody>
      </p:sp>
    </p:spTree>
    <p:extLst>
      <p:ext uri="{BB962C8B-B14F-4D97-AF65-F5344CB8AC3E}">
        <p14:creationId xmlns:p14="http://schemas.microsoft.com/office/powerpoint/2010/main" val="12138590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Starts to get interesting when modify the source signal </a:t>
            </a:r>
            <a:r>
              <a:rPr lang="en-US" dirty="0" err="1"/>
              <a:t>freq</a:t>
            </a:r>
            <a:r>
              <a:rPr lang="en-US" dirty="0"/>
              <a:t> to 200Hz and receiver at 441Hz. Now start to show some overlapping </a:t>
            </a:r>
            <a:r>
              <a:rPr lang="en-US" dirty="0" err="1"/>
              <a:t>freq</a:t>
            </a:r>
            <a:r>
              <a:rPr lang="en-US" dirty="0"/>
              <a:t>/aliasing and sound sounds distorted</a:t>
            </a:r>
          </a:p>
        </p:txBody>
      </p:sp>
      <p:sp>
        <p:nvSpPr>
          <p:cNvPr id="4" name="Slide Number Placeholder 3"/>
          <p:cNvSpPr>
            <a:spLocks noGrp="1"/>
          </p:cNvSpPr>
          <p:nvPr>
            <p:ph type="sldNum" sz="quarter" idx="5"/>
          </p:nvPr>
        </p:nvSpPr>
        <p:spPr/>
        <p:txBody>
          <a:bodyPr/>
          <a:lstStyle/>
          <a:p>
            <a:fld id="{B84FC39C-7035-47F2-8C52-360639708BD4}" type="slidenum">
              <a:rPr lang="en-US" smtClean="0"/>
              <a:t>15</a:t>
            </a:fld>
            <a:endParaRPr lang="en-US"/>
          </a:p>
        </p:txBody>
      </p:sp>
    </p:spTree>
    <p:extLst>
      <p:ext uri="{BB962C8B-B14F-4D97-AF65-F5344CB8AC3E}">
        <p14:creationId xmlns:p14="http://schemas.microsoft.com/office/powerpoint/2010/main" val="16139401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Shown even further here with the source signal </a:t>
            </a:r>
            <a:r>
              <a:rPr lang="en-US" dirty="0" err="1"/>
              <a:t>freq</a:t>
            </a:r>
            <a:r>
              <a:rPr lang="en-US" dirty="0"/>
              <a:t> at 400 Hz. Sound is distorted even more</a:t>
            </a:r>
          </a:p>
          <a:p>
            <a:endParaRPr lang="en-US" dirty="0"/>
          </a:p>
          <a:p>
            <a:r>
              <a:rPr lang="en-US" dirty="0"/>
              <a:t>Applications and why significant, tag in </a:t>
            </a:r>
            <a:r>
              <a:rPr lang="en-US" dirty="0" err="1"/>
              <a:t>andy</a:t>
            </a:r>
            <a:endParaRPr lang="en-US" dirty="0"/>
          </a:p>
        </p:txBody>
      </p:sp>
      <p:sp>
        <p:nvSpPr>
          <p:cNvPr id="4" name="Slide Number Placeholder 3"/>
          <p:cNvSpPr>
            <a:spLocks noGrp="1"/>
          </p:cNvSpPr>
          <p:nvPr>
            <p:ph type="sldNum" sz="quarter" idx="5"/>
          </p:nvPr>
        </p:nvSpPr>
        <p:spPr/>
        <p:txBody>
          <a:bodyPr/>
          <a:lstStyle/>
          <a:p>
            <a:fld id="{B84FC39C-7035-47F2-8C52-360639708BD4}" type="slidenum">
              <a:rPr lang="en-US" smtClean="0"/>
              <a:t>16</a:t>
            </a:fld>
            <a:endParaRPr lang="en-US"/>
          </a:p>
        </p:txBody>
      </p:sp>
    </p:spTree>
    <p:extLst>
      <p:ext uri="{BB962C8B-B14F-4D97-AF65-F5344CB8AC3E}">
        <p14:creationId xmlns:p14="http://schemas.microsoft.com/office/powerpoint/2010/main" val="6393762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read through upcoming plans</a:t>
            </a:r>
          </a:p>
        </p:txBody>
      </p:sp>
      <p:sp>
        <p:nvSpPr>
          <p:cNvPr id="4" name="Slide Number Placeholder 3"/>
          <p:cNvSpPr>
            <a:spLocks noGrp="1"/>
          </p:cNvSpPr>
          <p:nvPr>
            <p:ph type="sldNum" sz="quarter" idx="5"/>
          </p:nvPr>
        </p:nvSpPr>
        <p:spPr/>
        <p:txBody>
          <a:bodyPr/>
          <a:lstStyle/>
          <a:p>
            <a:fld id="{B84FC39C-7035-47F2-8C52-360639708BD4}" type="slidenum">
              <a:rPr lang="en-US" smtClean="0"/>
              <a:t>18</a:t>
            </a:fld>
            <a:endParaRPr lang="en-US"/>
          </a:p>
        </p:txBody>
      </p:sp>
    </p:spTree>
    <p:extLst>
      <p:ext uri="{BB962C8B-B14F-4D97-AF65-F5344CB8AC3E}">
        <p14:creationId xmlns:p14="http://schemas.microsoft.com/office/powerpoint/2010/main" val="31040691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hope it </a:t>
            </a:r>
            <a:r>
              <a:rPr lang="en-US"/>
              <a:t>wasn’t boring</a:t>
            </a:r>
          </a:p>
        </p:txBody>
      </p:sp>
      <p:sp>
        <p:nvSpPr>
          <p:cNvPr id="4" name="Slide Number Placeholder 3"/>
          <p:cNvSpPr>
            <a:spLocks noGrp="1"/>
          </p:cNvSpPr>
          <p:nvPr>
            <p:ph type="sldNum" sz="quarter" idx="5"/>
          </p:nvPr>
        </p:nvSpPr>
        <p:spPr/>
        <p:txBody>
          <a:bodyPr/>
          <a:lstStyle/>
          <a:p>
            <a:fld id="{B84FC39C-7035-47F2-8C52-360639708BD4}" type="slidenum">
              <a:rPr lang="en-US" smtClean="0"/>
              <a:t>19</a:t>
            </a:fld>
            <a:endParaRPr lang="en-US"/>
          </a:p>
        </p:txBody>
      </p:sp>
    </p:spTree>
    <p:extLst>
      <p:ext uri="{BB962C8B-B14F-4D97-AF65-F5344CB8AC3E}">
        <p14:creationId xmlns:p14="http://schemas.microsoft.com/office/powerpoint/2010/main" val="17008657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7E06B-E4D7-4D27-8E53-0A507CD46C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BCCD64E-142C-4020-9F20-04C5541093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F55BD2C-04F2-41EF-A0D7-934B2C7F69A4}"/>
              </a:ext>
            </a:extLst>
          </p:cNvPr>
          <p:cNvSpPr>
            <a:spLocks noGrp="1"/>
          </p:cNvSpPr>
          <p:nvPr>
            <p:ph type="dt" sz="half" idx="10"/>
          </p:nvPr>
        </p:nvSpPr>
        <p:spPr/>
        <p:txBody>
          <a:bodyPr/>
          <a:lstStyle/>
          <a:p>
            <a:fld id="{9F211C70-0EE6-4EC6-8B9F-AAF078678426}" type="datetime1">
              <a:rPr lang="en-US" smtClean="0"/>
              <a:t>5/11/2020</a:t>
            </a:fld>
            <a:endParaRPr lang="en-US"/>
          </a:p>
        </p:txBody>
      </p:sp>
      <p:sp>
        <p:nvSpPr>
          <p:cNvPr id="5" name="Footer Placeholder 4">
            <a:extLst>
              <a:ext uri="{FF2B5EF4-FFF2-40B4-BE49-F238E27FC236}">
                <a16:creationId xmlns:a16="http://schemas.microsoft.com/office/drawing/2014/main" id="{D9B79087-1FD1-4FBF-9D5E-52AC591A77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F47E08-1C2D-45EA-A1EF-A2AB7AA4132A}"/>
              </a:ext>
            </a:extLst>
          </p:cNvPr>
          <p:cNvSpPr>
            <a:spLocks noGrp="1"/>
          </p:cNvSpPr>
          <p:nvPr>
            <p:ph type="sldNum" sz="quarter" idx="12"/>
          </p:nvPr>
        </p:nvSpPr>
        <p:spPr/>
        <p:txBody>
          <a:bodyPr/>
          <a:lstStyle/>
          <a:p>
            <a:fld id="{E46BE934-9ACB-4ABF-BE83-C56C10E12B96}" type="slidenum">
              <a:rPr lang="en-US" smtClean="0"/>
              <a:t>‹#›</a:t>
            </a:fld>
            <a:endParaRPr lang="en-US"/>
          </a:p>
        </p:txBody>
      </p:sp>
    </p:spTree>
    <p:extLst>
      <p:ext uri="{BB962C8B-B14F-4D97-AF65-F5344CB8AC3E}">
        <p14:creationId xmlns:p14="http://schemas.microsoft.com/office/powerpoint/2010/main" val="3385977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3893D-0380-4CE6-AA71-8FF5BB8691E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559878B-A27E-4553-AE6D-487295C850A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6E41A3-704A-46F8-94F5-CC5A9CAA0EF4}"/>
              </a:ext>
            </a:extLst>
          </p:cNvPr>
          <p:cNvSpPr>
            <a:spLocks noGrp="1"/>
          </p:cNvSpPr>
          <p:nvPr>
            <p:ph type="dt" sz="half" idx="10"/>
          </p:nvPr>
        </p:nvSpPr>
        <p:spPr/>
        <p:txBody>
          <a:bodyPr/>
          <a:lstStyle/>
          <a:p>
            <a:fld id="{BCC045A8-DC4A-4AE6-A687-F59248252138}" type="datetime1">
              <a:rPr lang="en-US" smtClean="0"/>
              <a:t>5/11/2020</a:t>
            </a:fld>
            <a:endParaRPr lang="en-US"/>
          </a:p>
        </p:txBody>
      </p:sp>
      <p:sp>
        <p:nvSpPr>
          <p:cNvPr id="5" name="Footer Placeholder 4">
            <a:extLst>
              <a:ext uri="{FF2B5EF4-FFF2-40B4-BE49-F238E27FC236}">
                <a16:creationId xmlns:a16="http://schemas.microsoft.com/office/drawing/2014/main" id="{60FDEE26-1962-4F79-9122-6C6CF3A577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C11555-4E62-4AF6-A4CF-A29B443359D8}"/>
              </a:ext>
            </a:extLst>
          </p:cNvPr>
          <p:cNvSpPr>
            <a:spLocks noGrp="1"/>
          </p:cNvSpPr>
          <p:nvPr>
            <p:ph type="sldNum" sz="quarter" idx="12"/>
          </p:nvPr>
        </p:nvSpPr>
        <p:spPr/>
        <p:txBody>
          <a:bodyPr/>
          <a:lstStyle/>
          <a:p>
            <a:fld id="{E46BE934-9ACB-4ABF-BE83-C56C10E12B96}" type="slidenum">
              <a:rPr lang="en-US" smtClean="0"/>
              <a:t>‹#›</a:t>
            </a:fld>
            <a:endParaRPr lang="en-US"/>
          </a:p>
        </p:txBody>
      </p:sp>
    </p:spTree>
    <p:extLst>
      <p:ext uri="{BB962C8B-B14F-4D97-AF65-F5344CB8AC3E}">
        <p14:creationId xmlns:p14="http://schemas.microsoft.com/office/powerpoint/2010/main" val="26387608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C687E-143B-4D08-BDC4-90857F0664F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281ECE4-CA7C-4C1E-A1BC-084CCD997F1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386B962-4C8B-4AE2-B066-59AA164FB0E2}"/>
              </a:ext>
            </a:extLst>
          </p:cNvPr>
          <p:cNvSpPr>
            <a:spLocks noGrp="1"/>
          </p:cNvSpPr>
          <p:nvPr>
            <p:ph type="dt" sz="half" idx="10"/>
          </p:nvPr>
        </p:nvSpPr>
        <p:spPr/>
        <p:txBody>
          <a:bodyPr/>
          <a:lstStyle/>
          <a:p>
            <a:fld id="{6CD450F8-4500-4172-8216-F64FB4CB7024}" type="datetime1">
              <a:rPr lang="en-US" smtClean="0"/>
              <a:t>5/11/2020</a:t>
            </a:fld>
            <a:endParaRPr lang="en-US"/>
          </a:p>
        </p:txBody>
      </p:sp>
      <p:sp>
        <p:nvSpPr>
          <p:cNvPr id="5" name="Footer Placeholder 4">
            <a:extLst>
              <a:ext uri="{FF2B5EF4-FFF2-40B4-BE49-F238E27FC236}">
                <a16:creationId xmlns:a16="http://schemas.microsoft.com/office/drawing/2014/main" id="{DF4FDEC5-B1B3-43AC-A72F-F93447AB17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CC9E53-C70F-4710-87B7-E2C5B76DBA9A}"/>
              </a:ext>
            </a:extLst>
          </p:cNvPr>
          <p:cNvSpPr>
            <a:spLocks noGrp="1"/>
          </p:cNvSpPr>
          <p:nvPr>
            <p:ph type="sldNum" sz="quarter" idx="12"/>
          </p:nvPr>
        </p:nvSpPr>
        <p:spPr/>
        <p:txBody>
          <a:bodyPr/>
          <a:lstStyle/>
          <a:p>
            <a:fld id="{E46BE934-9ACB-4ABF-BE83-C56C10E12B96}" type="slidenum">
              <a:rPr lang="en-US" smtClean="0"/>
              <a:t>‹#›</a:t>
            </a:fld>
            <a:endParaRPr lang="en-US"/>
          </a:p>
        </p:txBody>
      </p:sp>
    </p:spTree>
    <p:extLst>
      <p:ext uri="{BB962C8B-B14F-4D97-AF65-F5344CB8AC3E}">
        <p14:creationId xmlns:p14="http://schemas.microsoft.com/office/powerpoint/2010/main" val="42935598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D3962-6472-4F86-BD36-3688571D569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F1F5106-4C11-493A-AD06-2DEB65D4C11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C57E224-B067-46EA-915A-E939DC2F429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463DF86-603E-4AE6-8081-74494D8E1CD0}"/>
              </a:ext>
            </a:extLst>
          </p:cNvPr>
          <p:cNvSpPr>
            <a:spLocks noGrp="1"/>
          </p:cNvSpPr>
          <p:nvPr>
            <p:ph type="dt" sz="half" idx="10"/>
          </p:nvPr>
        </p:nvSpPr>
        <p:spPr/>
        <p:txBody>
          <a:bodyPr/>
          <a:lstStyle/>
          <a:p>
            <a:fld id="{858302D2-B3E5-4BDC-8C9B-34082F590D35}" type="datetime1">
              <a:rPr lang="en-US" smtClean="0"/>
              <a:t>5/11/2020</a:t>
            </a:fld>
            <a:endParaRPr lang="en-US"/>
          </a:p>
        </p:txBody>
      </p:sp>
      <p:sp>
        <p:nvSpPr>
          <p:cNvPr id="6" name="Footer Placeholder 5">
            <a:extLst>
              <a:ext uri="{FF2B5EF4-FFF2-40B4-BE49-F238E27FC236}">
                <a16:creationId xmlns:a16="http://schemas.microsoft.com/office/drawing/2014/main" id="{C3D29923-1A58-4752-8E8F-5685E3CF55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B27FFE3-9F57-415A-BEF3-CB80672CA42F}"/>
              </a:ext>
            </a:extLst>
          </p:cNvPr>
          <p:cNvSpPr>
            <a:spLocks noGrp="1"/>
          </p:cNvSpPr>
          <p:nvPr>
            <p:ph type="sldNum" sz="quarter" idx="12"/>
          </p:nvPr>
        </p:nvSpPr>
        <p:spPr/>
        <p:txBody>
          <a:bodyPr/>
          <a:lstStyle/>
          <a:p>
            <a:fld id="{E46BE934-9ACB-4ABF-BE83-C56C10E12B96}" type="slidenum">
              <a:rPr lang="en-US" smtClean="0"/>
              <a:t>‹#›</a:t>
            </a:fld>
            <a:endParaRPr lang="en-US"/>
          </a:p>
        </p:txBody>
      </p:sp>
    </p:spTree>
    <p:extLst>
      <p:ext uri="{BB962C8B-B14F-4D97-AF65-F5344CB8AC3E}">
        <p14:creationId xmlns:p14="http://schemas.microsoft.com/office/powerpoint/2010/main" val="9217636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7BCF6-1639-4BB4-8586-6C5C9126477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3BBFA11-7DBF-48C6-A817-691E77DDC9F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35E24E8-E57C-413F-A308-134C962B414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E9537D0-D98D-4656-9848-5DB93B89830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CD2A2F9-534F-48A9-8ACC-187B9B3D548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9BF9431-AC12-4BD1-B3E9-26F76EA30384}"/>
              </a:ext>
            </a:extLst>
          </p:cNvPr>
          <p:cNvSpPr>
            <a:spLocks noGrp="1"/>
          </p:cNvSpPr>
          <p:nvPr>
            <p:ph type="dt" sz="half" idx="10"/>
          </p:nvPr>
        </p:nvSpPr>
        <p:spPr/>
        <p:txBody>
          <a:bodyPr/>
          <a:lstStyle/>
          <a:p>
            <a:fld id="{64CAE684-14DD-4986-B849-132FA0F2C9CF}" type="datetime1">
              <a:rPr lang="en-US" smtClean="0"/>
              <a:t>5/11/2020</a:t>
            </a:fld>
            <a:endParaRPr lang="en-US"/>
          </a:p>
        </p:txBody>
      </p:sp>
      <p:sp>
        <p:nvSpPr>
          <p:cNvPr id="8" name="Footer Placeholder 7">
            <a:extLst>
              <a:ext uri="{FF2B5EF4-FFF2-40B4-BE49-F238E27FC236}">
                <a16:creationId xmlns:a16="http://schemas.microsoft.com/office/drawing/2014/main" id="{78CDC916-39C5-4A79-88CC-1716B455B82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769844-5D55-459B-8676-890C7E514F02}"/>
              </a:ext>
            </a:extLst>
          </p:cNvPr>
          <p:cNvSpPr>
            <a:spLocks noGrp="1"/>
          </p:cNvSpPr>
          <p:nvPr>
            <p:ph type="sldNum" sz="quarter" idx="12"/>
          </p:nvPr>
        </p:nvSpPr>
        <p:spPr/>
        <p:txBody>
          <a:bodyPr/>
          <a:lstStyle/>
          <a:p>
            <a:fld id="{E46BE934-9ACB-4ABF-BE83-C56C10E12B96}" type="slidenum">
              <a:rPr lang="en-US" smtClean="0"/>
              <a:t>‹#›</a:t>
            </a:fld>
            <a:endParaRPr lang="en-US"/>
          </a:p>
        </p:txBody>
      </p:sp>
    </p:spTree>
    <p:extLst>
      <p:ext uri="{BB962C8B-B14F-4D97-AF65-F5344CB8AC3E}">
        <p14:creationId xmlns:p14="http://schemas.microsoft.com/office/powerpoint/2010/main" val="11576291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35EBC-1B56-4B15-A8B2-6F44B259632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1EBF9C5-4353-4F76-9127-5FBC01AEA843}"/>
              </a:ext>
            </a:extLst>
          </p:cNvPr>
          <p:cNvSpPr>
            <a:spLocks noGrp="1"/>
          </p:cNvSpPr>
          <p:nvPr>
            <p:ph type="dt" sz="half" idx="10"/>
          </p:nvPr>
        </p:nvSpPr>
        <p:spPr/>
        <p:txBody>
          <a:bodyPr/>
          <a:lstStyle/>
          <a:p>
            <a:fld id="{2D321652-0163-466E-A531-184A999ED298}" type="datetime1">
              <a:rPr lang="en-US" smtClean="0"/>
              <a:t>5/11/2020</a:t>
            </a:fld>
            <a:endParaRPr lang="en-US"/>
          </a:p>
        </p:txBody>
      </p:sp>
      <p:sp>
        <p:nvSpPr>
          <p:cNvPr id="4" name="Footer Placeholder 3">
            <a:extLst>
              <a:ext uri="{FF2B5EF4-FFF2-40B4-BE49-F238E27FC236}">
                <a16:creationId xmlns:a16="http://schemas.microsoft.com/office/drawing/2014/main" id="{712BA082-530B-49E4-8CE8-6396F2FD79C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5EFB4EE-AA6B-408A-B82B-8CC7EEA8F7B8}"/>
              </a:ext>
            </a:extLst>
          </p:cNvPr>
          <p:cNvSpPr>
            <a:spLocks noGrp="1"/>
          </p:cNvSpPr>
          <p:nvPr>
            <p:ph type="sldNum" sz="quarter" idx="12"/>
          </p:nvPr>
        </p:nvSpPr>
        <p:spPr/>
        <p:txBody>
          <a:bodyPr/>
          <a:lstStyle/>
          <a:p>
            <a:fld id="{E46BE934-9ACB-4ABF-BE83-C56C10E12B96}" type="slidenum">
              <a:rPr lang="en-US" smtClean="0"/>
              <a:t>‹#›</a:t>
            </a:fld>
            <a:endParaRPr lang="en-US"/>
          </a:p>
        </p:txBody>
      </p:sp>
    </p:spTree>
    <p:extLst>
      <p:ext uri="{BB962C8B-B14F-4D97-AF65-F5344CB8AC3E}">
        <p14:creationId xmlns:p14="http://schemas.microsoft.com/office/powerpoint/2010/main" val="33476360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F83062-E0D2-4210-9872-C3DB31B1ADFD}"/>
              </a:ext>
            </a:extLst>
          </p:cNvPr>
          <p:cNvSpPr>
            <a:spLocks noGrp="1"/>
          </p:cNvSpPr>
          <p:nvPr>
            <p:ph type="dt" sz="half" idx="10"/>
          </p:nvPr>
        </p:nvSpPr>
        <p:spPr/>
        <p:txBody>
          <a:bodyPr/>
          <a:lstStyle/>
          <a:p>
            <a:fld id="{D23CE4D2-249B-4BA2-9C81-D65D713C31A7}" type="datetime1">
              <a:rPr lang="en-US" smtClean="0"/>
              <a:t>5/11/2020</a:t>
            </a:fld>
            <a:endParaRPr lang="en-US"/>
          </a:p>
        </p:txBody>
      </p:sp>
      <p:sp>
        <p:nvSpPr>
          <p:cNvPr id="3" name="Footer Placeholder 2">
            <a:extLst>
              <a:ext uri="{FF2B5EF4-FFF2-40B4-BE49-F238E27FC236}">
                <a16:creationId xmlns:a16="http://schemas.microsoft.com/office/drawing/2014/main" id="{1A7F8818-4A41-48B7-9921-25DD6499993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5C75955-9865-4259-8304-3CCBCC495F4F}"/>
              </a:ext>
            </a:extLst>
          </p:cNvPr>
          <p:cNvSpPr>
            <a:spLocks noGrp="1"/>
          </p:cNvSpPr>
          <p:nvPr>
            <p:ph type="sldNum" sz="quarter" idx="12"/>
          </p:nvPr>
        </p:nvSpPr>
        <p:spPr/>
        <p:txBody>
          <a:bodyPr/>
          <a:lstStyle/>
          <a:p>
            <a:fld id="{E46BE934-9ACB-4ABF-BE83-C56C10E12B96}" type="slidenum">
              <a:rPr lang="en-US" smtClean="0"/>
              <a:t>‹#›</a:t>
            </a:fld>
            <a:endParaRPr lang="en-US"/>
          </a:p>
        </p:txBody>
      </p:sp>
    </p:spTree>
    <p:extLst>
      <p:ext uri="{BB962C8B-B14F-4D97-AF65-F5344CB8AC3E}">
        <p14:creationId xmlns:p14="http://schemas.microsoft.com/office/powerpoint/2010/main" val="30012940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01EF6-0030-46F4-9949-2EC47C6225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D8AC213-9FD4-4CDD-970F-67257BC128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DA6E106-AECE-45DB-A29B-69F91C73CB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B14FFA4-9559-4BE0-9294-27A335A9F365}"/>
              </a:ext>
            </a:extLst>
          </p:cNvPr>
          <p:cNvSpPr>
            <a:spLocks noGrp="1"/>
          </p:cNvSpPr>
          <p:nvPr>
            <p:ph type="dt" sz="half" idx="10"/>
          </p:nvPr>
        </p:nvSpPr>
        <p:spPr/>
        <p:txBody>
          <a:bodyPr/>
          <a:lstStyle/>
          <a:p>
            <a:fld id="{ADA12ED4-9A41-4071-B890-860B7DD94FBB}" type="datetime1">
              <a:rPr lang="en-US" smtClean="0"/>
              <a:t>5/11/2020</a:t>
            </a:fld>
            <a:endParaRPr lang="en-US"/>
          </a:p>
        </p:txBody>
      </p:sp>
      <p:sp>
        <p:nvSpPr>
          <p:cNvPr id="6" name="Footer Placeholder 5">
            <a:extLst>
              <a:ext uri="{FF2B5EF4-FFF2-40B4-BE49-F238E27FC236}">
                <a16:creationId xmlns:a16="http://schemas.microsoft.com/office/drawing/2014/main" id="{8E58E823-D6A5-4FF6-87C6-14992FDC4B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252ABB-DEC7-4F26-A371-04C06E362A6A}"/>
              </a:ext>
            </a:extLst>
          </p:cNvPr>
          <p:cNvSpPr>
            <a:spLocks noGrp="1"/>
          </p:cNvSpPr>
          <p:nvPr>
            <p:ph type="sldNum" sz="quarter" idx="12"/>
          </p:nvPr>
        </p:nvSpPr>
        <p:spPr/>
        <p:txBody>
          <a:bodyPr/>
          <a:lstStyle/>
          <a:p>
            <a:fld id="{E46BE934-9ACB-4ABF-BE83-C56C10E12B96}" type="slidenum">
              <a:rPr lang="en-US" smtClean="0"/>
              <a:t>‹#›</a:t>
            </a:fld>
            <a:endParaRPr lang="en-US"/>
          </a:p>
        </p:txBody>
      </p:sp>
    </p:spTree>
    <p:extLst>
      <p:ext uri="{BB962C8B-B14F-4D97-AF65-F5344CB8AC3E}">
        <p14:creationId xmlns:p14="http://schemas.microsoft.com/office/powerpoint/2010/main" val="35759774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F6293-9522-427C-B84F-60309EDB940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F225D55-CFA0-44F5-99E6-A21A1C6B0C4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64260BB-3EEB-45CF-94D2-293E6A008E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BB31559-6212-4B70-A29F-D88E9978FFA1}"/>
              </a:ext>
            </a:extLst>
          </p:cNvPr>
          <p:cNvSpPr>
            <a:spLocks noGrp="1"/>
          </p:cNvSpPr>
          <p:nvPr>
            <p:ph type="dt" sz="half" idx="10"/>
          </p:nvPr>
        </p:nvSpPr>
        <p:spPr/>
        <p:txBody>
          <a:bodyPr/>
          <a:lstStyle/>
          <a:p>
            <a:fld id="{1E6CAA67-F7F8-45EF-8B53-348D1CBAEDD7}" type="datetime1">
              <a:rPr lang="en-US" smtClean="0"/>
              <a:t>5/11/2020</a:t>
            </a:fld>
            <a:endParaRPr lang="en-US"/>
          </a:p>
        </p:txBody>
      </p:sp>
      <p:sp>
        <p:nvSpPr>
          <p:cNvPr id="6" name="Footer Placeholder 5">
            <a:extLst>
              <a:ext uri="{FF2B5EF4-FFF2-40B4-BE49-F238E27FC236}">
                <a16:creationId xmlns:a16="http://schemas.microsoft.com/office/drawing/2014/main" id="{BA6D4602-08DE-4D77-AE1E-35F3028BC4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C4DCCC-A72B-4D3F-8676-35365E08C832}"/>
              </a:ext>
            </a:extLst>
          </p:cNvPr>
          <p:cNvSpPr>
            <a:spLocks noGrp="1"/>
          </p:cNvSpPr>
          <p:nvPr>
            <p:ph type="sldNum" sz="quarter" idx="12"/>
          </p:nvPr>
        </p:nvSpPr>
        <p:spPr/>
        <p:txBody>
          <a:bodyPr/>
          <a:lstStyle/>
          <a:p>
            <a:fld id="{E46BE934-9ACB-4ABF-BE83-C56C10E12B96}" type="slidenum">
              <a:rPr lang="en-US" smtClean="0"/>
              <a:t>‹#›</a:t>
            </a:fld>
            <a:endParaRPr lang="en-US"/>
          </a:p>
        </p:txBody>
      </p:sp>
    </p:spTree>
    <p:extLst>
      <p:ext uri="{BB962C8B-B14F-4D97-AF65-F5344CB8AC3E}">
        <p14:creationId xmlns:p14="http://schemas.microsoft.com/office/powerpoint/2010/main" val="1922145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B2C5C-AAB0-422A-AE24-6030FA2487B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2D1D7D-E3D1-42FF-BD84-BFCF8320523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11D0D1-4D37-43A9-8622-551DDEF35790}"/>
              </a:ext>
            </a:extLst>
          </p:cNvPr>
          <p:cNvSpPr>
            <a:spLocks noGrp="1"/>
          </p:cNvSpPr>
          <p:nvPr>
            <p:ph type="dt" sz="half" idx="10"/>
          </p:nvPr>
        </p:nvSpPr>
        <p:spPr/>
        <p:txBody>
          <a:bodyPr/>
          <a:lstStyle/>
          <a:p>
            <a:fld id="{8FF89547-D622-42C2-9D40-10B503F165C4}" type="datetime1">
              <a:rPr lang="en-US" smtClean="0"/>
              <a:t>5/11/2020</a:t>
            </a:fld>
            <a:endParaRPr lang="en-US"/>
          </a:p>
        </p:txBody>
      </p:sp>
      <p:sp>
        <p:nvSpPr>
          <p:cNvPr id="5" name="Footer Placeholder 4">
            <a:extLst>
              <a:ext uri="{FF2B5EF4-FFF2-40B4-BE49-F238E27FC236}">
                <a16:creationId xmlns:a16="http://schemas.microsoft.com/office/drawing/2014/main" id="{1E050968-70B8-4D64-B010-E0734F6745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517C10-D7DD-463E-B90D-781444378479}"/>
              </a:ext>
            </a:extLst>
          </p:cNvPr>
          <p:cNvSpPr>
            <a:spLocks noGrp="1"/>
          </p:cNvSpPr>
          <p:nvPr>
            <p:ph type="sldNum" sz="quarter" idx="12"/>
          </p:nvPr>
        </p:nvSpPr>
        <p:spPr/>
        <p:txBody>
          <a:bodyPr/>
          <a:lstStyle/>
          <a:p>
            <a:fld id="{E46BE934-9ACB-4ABF-BE83-C56C10E12B96}" type="slidenum">
              <a:rPr lang="en-US" smtClean="0"/>
              <a:t>‹#›</a:t>
            </a:fld>
            <a:endParaRPr lang="en-US"/>
          </a:p>
        </p:txBody>
      </p:sp>
    </p:spTree>
    <p:extLst>
      <p:ext uri="{BB962C8B-B14F-4D97-AF65-F5344CB8AC3E}">
        <p14:creationId xmlns:p14="http://schemas.microsoft.com/office/powerpoint/2010/main" val="12990967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3975BF9-E400-4389-A15A-E0B8EE98BE8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F08F6D-4D79-4B56-979A-2F60DF51D86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23D288-4054-4912-85CB-D2E30E864A14}"/>
              </a:ext>
            </a:extLst>
          </p:cNvPr>
          <p:cNvSpPr>
            <a:spLocks noGrp="1"/>
          </p:cNvSpPr>
          <p:nvPr>
            <p:ph type="dt" sz="half" idx="10"/>
          </p:nvPr>
        </p:nvSpPr>
        <p:spPr/>
        <p:txBody>
          <a:bodyPr/>
          <a:lstStyle/>
          <a:p>
            <a:fld id="{9DB0C31E-CDE1-42F3-9F60-1D1D81BAE0C9}" type="datetime1">
              <a:rPr lang="en-US" smtClean="0"/>
              <a:t>5/11/2020</a:t>
            </a:fld>
            <a:endParaRPr lang="en-US"/>
          </a:p>
        </p:txBody>
      </p:sp>
      <p:sp>
        <p:nvSpPr>
          <p:cNvPr id="5" name="Footer Placeholder 4">
            <a:extLst>
              <a:ext uri="{FF2B5EF4-FFF2-40B4-BE49-F238E27FC236}">
                <a16:creationId xmlns:a16="http://schemas.microsoft.com/office/drawing/2014/main" id="{F5504E20-B206-4A16-800A-CE8EF32946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7C590B-5422-40F9-9D32-4D928DBD03A8}"/>
              </a:ext>
            </a:extLst>
          </p:cNvPr>
          <p:cNvSpPr>
            <a:spLocks noGrp="1"/>
          </p:cNvSpPr>
          <p:nvPr>
            <p:ph type="sldNum" sz="quarter" idx="12"/>
          </p:nvPr>
        </p:nvSpPr>
        <p:spPr/>
        <p:txBody>
          <a:bodyPr/>
          <a:lstStyle/>
          <a:p>
            <a:fld id="{E46BE934-9ACB-4ABF-BE83-C56C10E12B96}" type="slidenum">
              <a:rPr lang="en-US" smtClean="0"/>
              <a:t>‹#›</a:t>
            </a:fld>
            <a:endParaRPr lang="en-US"/>
          </a:p>
        </p:txBody>
      </p:sp>
    </p:spTree>
    <p:extLst>
      <p:ext uri="{BB962C8B-B14F-4D97-AF65-F5344CB8AC3E}">
        <p14:creationId xmlns:p14="http://schemas.microsoft.com/office/powerpoint/2010/main" val="1955142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A97DB2D-EC62-4719-82A3-F58CA2DEA8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3ED51B0-4F1A-495E-B662-E5EB4191D1E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9683FC-C98C-4139-956A-06C1A4CECC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C9C096-135B-4E55-92C7-E4A092C57D0D}" type="datetime1">
              <a:rPr lang="en-US" smtClean="0"/>
              <a:t>5/11/2020</a:t>
            </a:fld>
            <a:endParaRPr lang="en-US"/>
          </a:p>
        </p:txBody>
      </p:sp>
      <p:sp>
        <p:nvSpPr>
          <p:cNvPr id="5" name="Footer Placeholder 4">
            <a:extLst>
              <a:ext uri="{FF2B5EF4-FFF2-40B4-BE49-F238E27FC236}">
                <a16:creationId xmlns:a16="http://schemas.microsoft.com/office/drawing/2014/main" id="{B782FDEF-0F1B-49E1-AF7E-C4235A342C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98EB268-5431-4FE8-8F1C-6814C2A9B69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6BE934-9ACB-4ABF-BE83-C56C10E12B96}" type="slidenum">
              <a:rPr lang="en-US" smtClean="0"/>
              <a:t>‹#›</a:t>
            </a:fld>
            <a:endParaRPr lang="en-US"/>
          </a:p>
        </p:txBody>
      </p:sp>
    </p:spTree>
    <p:extLst>
      <p:ext uri="{BB962C8B-B14F-4D97-AF65-F5344CB8AC3E}">
        <p14:creationId xmlns:p14="http://schemas.microsoft.com/office/powerpoint/2010/main" val="31358401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3.png"/><Relationship Id="rId5" Type="http://schemas.openxmlformats.org/officeDocument/2006/relationships/image" Target="../media/image1.png"/><Relationship Id="rId4"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3.png"/><Relationship Id="rId5" Type="http://schemas.openxmlformats.org/officeDocument/2006/relationships/image" Target="../media/image1.png"/><Relationship Id="rId4"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4.png"/><Relationship Id="rId5" Type="http://schemas.openxmlformats.org/officeDocument/2006/relationships/image" Target="../media/image1.png"/><Relationship Id="rId4"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15.png"/><Relationship Id="rId5" Type="http://schemas.openxmlformats.org/officeDocument/2006/relationships/image" Target="../media/image1.png"/><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D95B1-D775-489B-8F30-5E531269F557}"/>
              </a:ext>
            </a:extLst>
          </p:cNvPr>
          <p:cNvSpPr>
            <a:spLocks noGrp="1"/>
          </p:cNvSpPr>
          <p:nvPr>
            <p:ph type="ctrTitle"/>
          </p:nvPr>
        </p:nvSpPr>
        <p:spPr>
          <a:xfrm>
            <a:off x="1524000" y="2472712"/>
            <a:ext cx="9144000" cy="1912576"/>
          </a:xfrm>
        </p:spPr>
        <p:txBody>
          <a:bodyPr>
            <a:normAutofit fontScale="90000"/>
          </a:bodyPr>
          <a:lstStyle/>
          <a:p>
            <a:br>
              <a:rPr lang="en-US" dirty="0"/>
            </a:br>
            <a:r>
              <a:rPr lang="en-US" sz="4900" dirty="0"/>
              <a:t>NASA Langley Research Center</a:t>
            </a:r>
            <a:br>
              <a:rPr lang="en-US" sz="4900" dirty="0"/>
            </a:br>
            <a:r>
              <a:rPr lang="en-US" sz="4900" dirty="0"/>
              <a:t>Spring 2020 Internship</a:t>
            </a:r>
            <a:br>
              <a:rPr lang="en-US" sz="4400" dirty="0"/>
            </a:br>
            <a:endParaRPr lang="en-US" sz="4400" dirty="0"/>
          </a:p>
        </p:txBody>
      </p:sp>
      <p:sp>
        <p:nvSpPr>
          <p:cNvPr id="3" name="Subtitle 2">
            <a:extLst>
              <a:ext uri="{FF2B5EF4-FFF2-40B4-BE49-F238E27FC236}">
                <a16:creationId xmlns:a16="http://schemas.microsoft.com/office/drawing/2014/main" id="{AD2C24BB-EF5E-4DB2-BA98-A3D41C6E55A8}"/>
              </a:ext>
            </a:extLst>
          </p:cNvPr>
          <p:cNvSpPr>
            <a:spLocks noGrp="1"/>
          </p:cNvSpPr>
          <p:nvPr>
            <p:ph type="subTitle" idx="1"/>
          </p:nvPr>
        </p:nvSpPr>
        <p:spPr>
          <a:xfrm>
            <a:off x="1524000" y="4770962"/>
            <a:ext cx="9144000" cy="974315"/>
          </a:xfrm>
        </p:spPr>
        <p:txBody>
          <a:bodyPr>
            <a:normAutofit/>
          </a:bodyPr>
          <a:lstStyle/>
          <a:p>
            <a:r>
              <a:rPr lang="en-US" dirty="0"/>
              <a:t>Haik Martirosyan</a:t>
            </a:r>
          </a:p>
          <a:p>
            <a:r>
              <a:rPr lang="en-US" dirty="0"/>
              <a:t>Boston University </a:t>
            </a:r>
          </a:p>
        </p:txBody>
      </p:sp>
      <p:sp>
        <p:nvSpPr>
          <p:cNvPr id="4" name="Rectangle 3">
            <a:extLst>
              <a:ext uri="{FF2B5EF4-FFF2-40B4-BE49-F238E27FC236}">
                <a16:creationId xmlns:a16="http://schemas.microsoft.com/office/drawing/2014/main" id="{9B8085FD-C6A3-4355-B415-504A3EA92497}"/>
              </a:ext>
            </a:extLst>
          </p:cNvPr>
          <p:cNvSpPr/>
          <p:nvPr/>
        </p:nvSpPr>
        <p:spPr>
          <a:xfrm>
            <a:off x="0" y="8363"/>
            <a:ext cx="12192000" cy="1104360"/>
          </a:xfrm>
          <a:prstGeom prst="rect">
            <a:avLst/>
          </a:prstGeom>
          <a:gradFill flip="none" rotWithShape="1">
            <a:gsLst>
              <a:gs pos="0">
                <a:schemeClr val="accent1">
                  <a:lumMod val="50000"/>
                  <a:shade val="30000"/>
                  <a:satMod val="115000"/>
                </a:schemeClr>
              </a:gs>
              <a:gs pos="50000">
                <a:schemeClr val="accent1">
                  <a:lumMod val="50000"/>
                  <a:shade val="67500"/>
                  <a:satMod val="115000"/>
                </a:schemeClr>
              </a:gs>
              <a:gs pos="100000">
                <a:schemeClr val="accent1">
                  <a:lumMod val="50000"/>
                  <a:shade val="100000"/>
                  <a:satMod val="115000"/>
                </a:schemeClr>
              </a:gs>
            </a:gsLst>
            <a:path path="circle">
              <a:fillToRect l="100000" t="100000"/>
            </a:path>
            <a:tileRect r="-100000" b="-100000"/>
          </a:gradFill>
          <a:ln>
            <a:noFill/>
          </a:ln>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33F1BA3-12AF-49F2-8C8D-65AAC5F30D51}"/>
              </a:ext>
            </a:extLst>
          </p:cNvPr>
          <p:cNvSpPr/>
          <p:nvPr/>
        </p:nvSpPr>
        <p:spPr>
          <a:xfrm>
            <a:off x="0" y="0"/>
            <a:ext cx="12192000" cy="1104360"/>
          </a:xfrm>
          <a:prstGeom prst="rect">
            <a:avLst/>
          </a:prstGeom>
          <a:gradFill flip="none" rotWithShape="1">
            <a:gsLst>
              <a:gs pos="0">
                <a:schemeClr val="accent1">
                  <a:lumMod val="50000"/>
                  <a:shade val="30000"/>
                  <a:satMod val="115000"/>
                </a:schemeClr>
              </a:gs>
              <a:gs pos="50000">
                <a:schemeClr val="accent1">
                  <a:lumMod val="50000"/>
                  <a:shade val="67500"/>
                  <a:satMod val="115000"/>
                </a:schemeClr>
              </a:gs>
              <a:gs pos="100000">
                <a:schemeClr val="accent1">
                  <a:lumMod val="50000"/>
                  <a:shade val="100000"/>
                  <a:satMod val="115000"/>
                </a:schemeClr>
              </a:gs>
            </a:gsLst>
            <a:path path="circle">
              <a:fillToRect l="100000" t="100000"/>
            </a:path>
            <a:tileRect r="-100000" b="-100000"/>
          </a:gradFill>
          <a:ln>
            <a:noFill/>
          </a:ln>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2" descr="NASA insignia - Wikipedia">
            <a:extLst>
              <a:ext uri="{FF2B5EF4-FFF2-40B4-BE49-F238E27FC236}">
                <a16:creationId xmlns:a16="http://schemas.microsoft.com/office/drawing/2014/main" id="{36B4614D-9015-4E02-8D2E-DC0D07DCEB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11853" y="41595"/>
            <a:ext cx="1280147" cy="1071128"/>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a:extLst>
              <a:ext uri="{FF2B5EF4-FFF2-40B4-BE49-F238E27FC236}">
                <a16:creationId xmlns:a16="http://schemas.microsoft.com/office/drawing/2014/main" id="{99A32EAB-7EE3-416F-8EBD-A4E9D63DE206}"/>
              </a:ext>
            </a:extLst>
          </p:cNvPr>
          <p:cNvSpPr>
            <a:spLocks noGrp="1"/>
          </p:cNvSpPr>
          <p:nvPr>
            <p:ph type="sldNum" sz="quarter" idx="12"/>
          </p:nvPr>
        </p:nvSpPr>
        <p:spPr/>
        <p:txBody>
          <a:bodyPr/>
          <a:lstStyle/>
          <a:p>
            <a:fld id="{E46BE934-9ACB-4ABF-BE83-C56C10E12B96}" type="slidenum">
              <a:rPr lang="en-US" sz="1600" smtClean="0"/>
              <a:t>1</a:t>
            </a:fld>
            <a:endParaRPr lang="en-US" sz="1600" dirty="0"/>
          </a:p>
        </p:txBody>
      </p:sp>
    </p:spTree>
    <p:extLst>
      <p:ext uri="{BB962C8B-B14F-4D97-AF65-F5344CB8AC3E}">
        <p14:creationId xmlns:p14="http://schemas.microsoft.com/office/powerpoint/2010/main" val="35725241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DCFB20-2993-4999-BA85-B9CBC242A819}"/>
              </a:ext>
            </a:extLst>
          </p:cNvPr>
          <p:cNvSpPr>
            <a:spLocks noGrp="1"/>
          </p:cNvSpPr>
          <p:nvPr>
            <p:ph idx="1"/>
          </p:nvPr>
        </p:nvSpPr>
        <p:spPr>
          <a:xfrm>
            <a:off x="313161" y="6041102"/>
            <a:ext cx="10515599" cy="687629"/>
          </a:xfrm>
        </p:spPr>
        <p:txBody>
          <a:bodyPr>
            <a:normAutofit fontScale="25000" lnSpcReduction="20000"/>
          </a:bodyPr>
          <a:lstStyle/>
          <a:p>
            <a:pPr lvl="1"/>
            <a:endParaRPr lang="en-US" dirty="0"/>
          </a:p>
          <a:p>
            <a:pPr lvl="1"/>
            <a:endParaRPr lang="en-US" dirty="0"/>
          </a:p>
          <a:p>
            <a:pPr marL="457200" lvl="1" indent="0">
              <a:buNone/>
            </a:pPr>
            <a:r>
              <a:rPr lang="en-US" sz="11200" dirty="0"/>
              <a:t>Mentors: Andrew Christian and Matthew Boucher</a:t>
            </a:r>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marL="0" indent="0">
              <a:buNone/>
            </a:pPr>
            <a:r>
              <a:rPr lang="en-US" dirty="0"/>
              <a:t>Mentors: Andy Christian and Matt Boucher</a:t>
            </a:r>
          </a:p>
        </p:txBody>
      </p:sp>
      <p:sp>
        <p:nvSpPr>
          <p:cNvPr id="14" name="Rectangle 13">
            <a:extLst>
              <a:ext uri="{FF2B5EF4-FFF2-40B4-BE49-F238E27FC236}">
                <a16:creationId xmlns:a16="http://schemas.microsoft.com/office/drawing/2014/main" id="{B8749CB4-015C-4998-A0A0-DDBAF13B7E83}"/>
              </a:ext>
            </a:extLst>
          </p:cNvPr>
          <p:cNvSpPr/>
          <p:nvPr/>
        </p:nvSpPr>
        <p:spPr>
          <a:xfrm>
            <a:off x="0" y="8363"/>
            <a:ext cx="12192000" cy="1104360"/>
          </a:xfrm>
          <a:prstGeom prst="rect">
            <a:avLst/>
          </a:prstGeom>
          <a:gradFill flip="none" rotWithShape="1">
            <a:gsLst>
              <a:gs pos="0">
                <a:schemeClr val="accent1">
                  <a:lumMod val="50000"/>
                  <a:shade val="30000"/>
                  <a:satMod val="115000"/>
                </a:schemeClr>
              </a:gs>
              <a:gs pos="50000">
                <a:schemeClr val="accent1">
                  <a:lumMod val="50000"/>
                  <a:shade val="67500"/>
                  <a:satMod val="115000"/>
                </a:schemeClr>
              </a:gs>
              <a:gs pos="100000">
                <a:schemeClr val="accent1">
                  <a:lumMod val="50000"/>
                  <a:shade val="100000"/>
                  <a:satMod val="115000"/>
                </a:schemeClr>
              </a:gs>
            </a:gsLst>
            <a:path path="circle">
              <a:fillToRect l="100000" t="100000"/>
            </a:path>
            <a:tileRect r="-100000" b="-100000"/>
          </a:gradFill>
          <a:ln>
            <a:noFill/>
          </a:ln>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2A50D535-5722-401B-85A9-B05F8679EF3F}"/>
              </a:ext>
            </a:extLst>
          </p:cNvPr>
          <p:cNvSpPr>
            <a:spLocks noGrp="1"/>
          </p:cNvSpPr>
          <p:nvPr>
            <p:ph type="title"/>
          </p:nvPr>
        </p:nvSpPr>
        <p:spPr>
          <a:xfrm>
            <a:off x="313160" y="-98386"/>
            <a:ext cx="10515600" cy="1325563"/>
          </a:xfrm>
        </p:spPr>
        <p:txBody>
          <a:bodyPr/>
          <a:lstStyle/>
          <a:p>
            <a:r>
              <a:rPr lang="en-US" dirty="0">
                <a:solidFill>
                  <a:schemeClr val="bg1"/>
                </a:solidFill>
              </a:rPr>
              <a:t>Introduction</a:t>
            </a:r>
          </a:p>
        </p:txBody>
      </p:sp>
      <p:sp>
        <p:nvSpPr>
          <p:cNvPr id="19" name="Rectangle 18">
            <a:extLst>
              <a:ext uri="{FF2B5EF4-FFF2-40B4-BE49-F238E27FC236}">
                <a16:creationId xmlns:a16="http://schemas.microsoft.com/office/drawing/2014/main" id="{8FE9254E-C478-4AC3-88B3-30DDF8A2AE59}"/>
              </a:ext>
            </a:extLst>
          </p:cNvPr>
          <p:cNvSpPr/>
          <p:nvPr/>
        </p:nvSpPr>
        <p:spPr>
          <a:xfrm>
            <a:off x="3392904" y="1696955"/>
            <a:ext cx="5474369" cy="1325563"/>
          </a:xfrm>
          <a:prstGeom prst="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Virtual Acoustic Simulation and Psychoacoustic Testing </a:t>
            </a:r>
          </a:p>
          <a:p>
            <a:pPr algn="ctr"/>
            <a:r>
              <a:rPr lang="en-US" sz="2400" b="1" dirty="0"/>
              <a:t>for Community Noise Project</a:t>
            </a:r>
          </a:p>
        </p:txBody>
      </p:sp>
      <p:sp>
        <p:nvSpPr>
          <p:cNvPr id="20" name="Rectangle 19">
            <a:extLst>
              <a:ext uri="{FF2B5EF4-FFF2-40B4-BE49-F238E27FC236}">
                <a16:creationId xmlns:a16="http://schemas.microsoft.com/office/drawing/2014/main" id="{7F5A9E23-0719-4F32-BA8B-A6ACA0B2DFC4}"/>
              </a:ext>
            </a:extLst>
          </p:cNvPr>
          <p:cNvSpPr/>
          <p:nvPr/>
        </p:nvSpPr>
        <p:spPr>
          <a:xfrm>
            <a:off x="1037379" y="3661447"/>
            <a:ext cx="1648326" cy="1195555"/>
          </a:xfrm>
          <a:prstGeom prst="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Statistical Analysis</a:t>
            </a:r>
          </a:p>
        </p:txBody>
      </p:sp>
      <p:sp>
        <p:nvSpPr>
          <p:cNvPr id="21" name="Rectangle 20">
            <a:extLst>
              <a:ext uri="{FF2B5EF4-FFF2-40B4-BE49-F238E27FC236}">
                <a16:creationId xmlns:a16="http://schemas.microsoft.com/office/drawing/2014/main" id="{90440EDA-1D3C-4B9E-B72E-A8CE32DD4562}"/>
              </a:ext>
            </a:extLst>
          </p:cNvPr>
          <p:cNvSpPr/>
          <p:nvPr/>
        </p:nvSpPr>
        <p:spPr>
          <a:xfrm>
            <a:off x="3744997" y="3998682"/>
            <a:ext cx="1913360" cy="1325563"/>
          </a:xfrm>
          <a:prstGeom prst="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Exterior Effects Room Equalization</a:t>
            </a:r>
          </a:p>
        </p:txBody>
      </p:sp>
      <p:sp>
        <p:nvSpPr>
          <p:cNvPr id="22" name="Rectangle 21">
            <a:extLst>
              <a:ext uri="{FF2B5EF4-FFF2-40B4-BE49-F238E27FC236}">
                <a16:creationId xmlns:a16="http://schemas.microsoft.com/office/drawing/2014/main" id="{98C6E465-FCBB-4732-87B0-97F6E1D7F926}"/>
              </a:ext>
            </a:extLst>
          </p:cNvPr>
          <p:cNvSpPr/>
          <p:nvPr/>
        </p:nvSpPr>
        <p:spPr>
          <a:xfrm>
            <a:off x="6501543" y="3998682"/>
            <a:ext cx="1913360" cy="1320341"/>
          </a:xfrm>
          <a:prstGeom prst="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Exterior Effects Room Session Files</a:t>
            </a:r>
          </a:p>
        </p:txBody>
      </p:sp>
      <p:sp>
        <p:nvSpPr>
          <p:cNvPr id="23" name="Rectangle 22">
            <a:extLst>
              <a:ext uri="{FF2B5EF4-FFF2-40B4-BE49-F238E27FC236}">
                <a16:creationId xmlns:a16="http://schemas.microsoft.com/office/drawing/2014/main" id="{9B5144AE-7E81-4654-9786-67AF77180D00}"/>
              </a:ext>
            </a:extLst>
          </p:cNvPr>
          <p:cNvSpPr/>
          <p:nvPr/>
        </p:nvSpPr>
        <p:spPr>
          <a:xfrm>
            <a:off x="9474195" y="3661447"/>
            <a:ext cx="1770454" cy="1371600"/>
          </a:xfrm>
          <a:prstGeom prst="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Sound Emission from Moving Source</a:t>
            </a:r>
          </a:p>
        </p:txBody>
      </p:sp>
      <p:sp>
        <p:nvSpPr>
          <p:cNvPr id="24" name="Arrow: Up 23">
            <a:extLst>
              <a:ext uri="{FF2B5EF4-FFF2-40B4-BE49-F238E27FC236}">
                <a16:creationId xmlns:a16="http://schemas.microsoft.com/office/drawing/2014/main" id="{C00AD617-66E6-430B-B7AE-875E9D640BF7}"/>
              </a:ext>
            </a:extLst>
          </p:cNvPr>
          <p:cNvSpPr/>
          <p:nvPr/>
        </p:nvSpPr>
        <p:spPr>
          <a:xfrm>
            <a:off x="4551283" y="3195100"/>
            <a:ext cx="300789" cy="65237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rrow: Up 24">
            <a:extLst>
              <a:ext uri="{FF2B5EF4-FFF2-40B4-BE49-F238E27FC236}">
                <a16:creationId xmlns:a16="http://schemas.microsoft.com/office/drawing/2014/main" id="{E214767C-5E05-4A58-A08E-B3847FB94ADE}"/>
              </a:ext>
            </a:extLst>
          </p:cNvPr>
          <p:cNvSpPr/>
          <p:nvPr/>
        </p:nvSpPr>
        <p:spPr>
          <a:xfrm>
            <a:off x="7307828" y="3203205"/>
            <a:ext cx="300789" cy="65237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Arrow: Right 25">
            <a:extLst>
              <a:ext uri="{FF2B5EF4-FFF2-40B4-BE49-F238E27FC236}">
                <a16:creationId xmlns:a16="http://schemas.microsoft.com/office/drawing/2014/main" id="{F788AC90-8E9B-4E9D-AB0A-DBF0203D6CC7}"/>
              </a:ext>
            </a:extLst>
          </p:cNvPr>
          <p:cNvSpPr/>
          <p:nvPr/>
        </p:nvSpPr>
        <p:spPr>
          <a:xfrm>
            <a:off x="2751878" y="3195100"/>
            <a:ext cx="589547" cy="245893"/>
          </a:xfrm>
          <a:prstGeom prst="rightArrow">
            <a:avLst/>
          </a:prstGeom>
          <a:scene3d>
            <a:camera prst="orthographicFront">
              <a:rot lat="0" lon="0" rev="27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Arrow: Right 26">
            <a:extLst>
              <a:ext uri="{FF2B5EF4-FFF2-40B4-BE49-F238E27FC236}">
                <a16:creationId xmlns:a16="http://schemas.microsoft.com/office/drawing/2014/main" id="{9DD9D568-C681-496E-BD2B-B16072CEE529}"/>
              </a:ext>
            </a:extLst>
          </p:cNvPr>
          <p:cNvSpPr/>
          <p:nvPr/>
        </p:nvSpPr>
        <p:spPr>
          <a:xfrm rot="16200000">
            <a:off x="8928811" y="3194345"/>
            <a:ext cx="589547" cy="245893"/>
          </a:xfrm>
          <a:prstGeom prst="rightArrow">
            <a:avLst/>
          </a:prstGeom>
          <a:scene3d>
            <a:camera prst="orthographicFront">
              <a:rot lat="0" lon="0" rev="27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NASA insignia - Wikipedia">
            <a:extLst>
              <a:ext uri="{FF2B5EF4-FFF2-40B4-BE49-F238E27FC236}">
                <a16:creationId xmlns:a16="http://schemas.microsoft.com/office/drawing/2014/main" id="{3206BB2C-5E9E-4262-88F9-C46219762B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11853" y="41595"/>
            <a:ext cx="1280147" cy="1071128"/>
          </a:xfrm>
          <a:prstGeom prst="rect">
            <a:avLst/>
          </a:prstGeom>
          <a:noFill/>
          <a:extLst>
            <a:ext uri="{909E8E84-426E-40DD-AFC4-6F175D3DCCD1}">
              <a14:hiddenFill xmlns:a14="http://schemas.microsoft.com/office/drawing/2010/main">
                <a:solidFill>
                  <a:srgbClr val="FFFFFF"/>
                </a:solidFill>
              </a14:hiddenFill>
            </a:ext>
          </a:extLst>
        </p:spPr>
      </p:pic>
      <p:sp>
        <p:nvSpPr>
          <p:cNvPr id="28" name="Slide Number Placeholder 27">
            <a:extLst>
              <a:ext uri="{FF2B5EF4-FFF2-40B4-BE49-F238E27FC236}">
                <a16:creationId xmlns:a16="http://schemas.microsoft.com/office/drawing/2014/main" id="{167366B1-25A3-4EDD-98A8-AE4B4F10D7E7}"/>
              </a:ext>
            </a:extLst>
          </p:cNvPr>
          <p:cNvSpPr>
            <a:spLocks noGrp="1"/>
          </p:cNvSpPr>
          <p:nvPr>
            <p:ph type="sldNum" sz="quarter" idx="12"/>
          </p:nvPr>
        </p:nvSpPr>
        <p:spPr/>
        <p:txBody>
          <a:bodyPr/>
          <a:lstStyle/>
          <a:p>
            <a:fld id="{E46BE934-9ACB-4ABF-BE83-C56C10E12B96}" type="slidenum">
              <a:rPr lang="en-US" sz="1600" smtClean="0"/>
              <a:t>2</a:t>
            </a:fld>
            <a:endParaRPr lang="en-US" dirty="0"/>
          </a:p>
        </p:txBody>
      </p:sp>
    </p:spTree>
    <p:extLst>
      <p:ext uri="{BB962C8B-B14F-4D97-AF65-F5344CB8AC3E}">
        <p14:creationId xmlns:p14="http://schemas.microsoft.com/office/powerpoint/2010/main" val="29163154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9FC38DD-6A21-4716-BFCA-2C567A28B58D}"/>
              </a:ext>
            </a:extLst>
          </p:cNvPr>
          <p:cNvSpPr>
            <a:spLocks noGrp="1"/>
          </p:cNvSpPr>
          <p:nvPr>
            <p:ph idx="1"/>
          </p:nvPr>
        </p:nvSpPr>
        <p:spPr>
          <a:xfrm>
            <a:off x="838200" y="1382566"/>
            <a:ext cx="10515600" cy="4351338"/>
          </a:xfrm>
        </p:spPr>
        <p:txBody>
          <a:bodyPr/>
          <a:lstStyle/>
          <a:p>
            <a:r>
              <a:rPr lang="en-US" dirty="0"/>
              <a:t>Markov Chain Monte Carlo (MCMC)</a:t>
            </a:r>
          </a:p>
          <a:p>
            <a:pPr lvl="1"/>
            <a:r>
              <a:rPr lang="en-US" dirty="0"/>
              <a:t>create samples from a continuous random variable, with probability density proportional to a known function</a:t>
            </a:r>
          </a:p>
          <a:p>
            <a:pPr lvl="1"/>
            <a:r>
              <a:rPr lang="en-US" dirty="0"/>
              <a:t>Used to evaluate an integral over that variable, as its expected value</a:t>
            </a:r>
          </a:p>
          <a:p>
            <a:pPr lvl="1"/>
            <a:r>
              <a:rPr lang="en-US" dirty="0"/>
              <a:t>created to address multidimensional problems</a:t>
            </a:r>
          </a:p>
          <a:p>
            <a:endParaRPr lang="en-US" dirty="0"/>
          </a:p>
          <a:p>
            <a:r>
              <a:rPr lang="en-US" dirty="0"/>
              <a:t>Metropolis-Hastings algorithm</a:t>
            </a:r>
          </a:p>
          <a:p>
            <a:pPr lvl="1"/>
            <a:r>
              <a:rPr lang="en-US" dirty="0"/>
              <a:t>generates a Markov chain using a proposal density for new steps and a method for rejecting some of the proposed moves</a:t>
            </a:r>
          </a:p>
          <a:p>
            <a:pPr marL="0" indent="0">
              <a:buNone/>
            </a:pPr>
            <a:endParaRPr lang="en-US" dirty="0"/>
          </a:p>
        </p:txBody>
      </p:sp>
      <p:sp>
        <p:nvSpPr>
          <p:cNvPr id="6" name="Rectangle 5">
            <a:extLst>
              <a:ext uri="{FF2B5EF4-FFF2-40B4-BE49-F238E27FC236}">
                <a16:creationId xmlns:a16="http://schemas.microsoft.com/office/drawing/2014/main" id="{2A1C7323-D625-4909-B5A0-357E4BE66CA9}"/>
              </a:ext>
            </a:extLst>
          </p:cNvPr>
          <p:cNvSpPr/>
          <p:nvPr/>
        </p:nvSpPr>
        <p:spPr>
          <a:xfrm>
            <a:off x="0" y="8363"/>
            <a:ext cx="12192000" cy="1104360"/>
          </a:xfrm>
          <a:prstGeom prst="rect">
            <a:avLst/>
          </a:prstGeom>
          <a:gradFill flip="none" rotWithShape="1">
            <a:gsLst>
              <a:gs pos="0">
                <a:schemeClr val="accent1">
                  <a:lumMod val="50000"/>
                  <a:shade val="30000"/>
                  <a:satMod val="115000"/>
                </a:schemeClr>
              </a:gs>
              <a:gs pos="50000">
                <a:schemeClr val="accent1">
                  <a:lumMod val="50000"/>
                  <a:shade val="67500"/>
                  <a:satMod val="115000"/>
                </a:schemeClr>
              </a:gs>
              <a:gs pos="100000">
                <a:schemeClr val="accent1">
                  <a:lumMod val="50000"/>
                  <a:shade val="100000"/>
                  <a:satMod val="115000"/>
                </a:schemeClr>
              </a:gs>
            </a:gsLst>
            <a:path path="circle">
              <a:fillToRect l="100000" t="100000"/>
            </a:path>
            <a:tileRect r="-100000" b="-100000"/>
          </a:gradFill>
          <a:ln>
            <a:noFill/>
          </a:ln>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060353E5-9134-4AE6-8D4F-1819294DD34A}"/>
              </a:ext>
            </a:extLst>
          </p:cNvPr>
          <p:cNvSpPr>
            <a:spLocks noGrp="1"/>
          </p:cNvSpPr>
          <p:nvPr>
            <p:ph type="title"/>
          </p:nvPr>
        </p:nvSpPr>
        <p:spPr>
          <a:xfrm>
            <a:off x="313160" y="-98386"/>
            <a:ext cx="10515600" cy="1325563"/>
          </a:xfrm>
        </p:spPr>
        <p:txBody>
          <a:bodyPr/>
          <a:lstStyle/>
          <a:p>
            <a:r>
              <a:rPr lang="en-US" dirty="0">
                <a:solidFill>
                  <a:schemeClr val="bg1"/>
                </a:solidFill>
              </a:rPr>
              <a:t>Statistical Analysis</a:t>
            </a:r>
          </a:p>
        </p:txBody>
      </p:sp>
      <p:pic>
        <p:nvPicPr>
          <p:cNvPr id="8" name="Picture 2" descr="NASA insignia - Wikipedia">
            <a:extLst>
              <a:ext uri="{FF2B5EF4-FFF2-40B4-BE49-F238E27FC236}">
                <a16:creationId xmlns:a16="http://schemas.microsoft.com/office/drawing/2014/main" id="{68C6C2C9-A53D-4F31-B4CD-85EF3C8009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11853" y="41595"/>
            <a:ext cx="1280147" cy="1071128"/>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8">
            <a:extLst>
              <a:ext uri="{FF2B5EF4-FFF2-40B4-BE49-F238E27FC236}">
                <a16:creationId xmlns:a16="http://schemas.microsoft.com/office/drawing/2014/main" id="{2A8FEBC3-3CB1-443A-A30C-6EF0861923A6}"/>
              </a:ext>
            </a:extLst>
          </p:cNvPr>
          <p:cNvSpPr>
            <a:spLocks noGrp="1"/>
          </p:cNvSpPr>
          <p:nvPr>
            <p:ph type="sldNum" sz="quarter" idx="12"/>
          </p:nvPr>
        </p:nvSpPr>
        <p:spPr/>
        <p:txBody>
          <a:bodyPr/>
          <a:lstStyle/>
          <a:p>
            <a:fld id="{E46BE934-9ACB-4ABF-BE83-C56C10E12B96}" type="slidenum">
              <a:rPr lang="en-US" sz="1600" smtClean="0"/>
              <a:t>3</a:t>
            </a:fld>
            <a:endParaRPr lang="en-US" sz="1600" dirty="0"/>
          </a:p>
        </p:txBody>
      </p:sp>
    </p:spTree>
    <p:extLst>
      <p:ext uri="{BB962C8B-B14F-4D97-AF65-F5344CB8AC3E}">
        <p14:creationId xmlns:p14="http://schemas.microsoft.com/office/powerpoint/2010/main" val="86605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94F44EB-325C-4C38-A560-39AF9D31CE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10240"/>
            <a:ext cx="5116691" cy="3837519"/>
          </a:xfrm>
          <a:prstGeom prst="rect">
            <a:avLst/>
          </a:prstGeom>
        </p:spPr>
      </p:pic>
      <p:sp>
        <p:nvSpPr>
          <p:cNvPr id="9" name="TextBox 8">
            <a:extLst>
              <a:ext uri="{FF2B5EF4-FFF2-40B4-BE49-F238E27FC236}">
                <a16:creationId xmlns:a16="http://schemas.microsoft.com/office/drawing/2014/main" id="{71D1C13D-652B-4AF7-B421-22E290A8F9C2}"/>
              </a:ext>
            </a:extLst>
          </p:cNvPr>
          <p:cNvSpPr txBox="1"/>
          <p:nvPr/>
        </p:nvSpPr>
        <p:spPr>
          <a:xfrm>
            <a:off x="311085" y="5524107"/>
            <a:ext cx="4317476" cy="584775"/>
          </a:xfrm>
          <a:prstGeom prst="rect">
            <a:avLst/>
          </a:prstGeom>
          <a:noFill/>
        </p:spPr>
        <p:txBody>
          <a:bodyPr wrap="square" rtlCol="0">
            <a:spAutoFit/>
          </a:bodyPr>
          <a:lstStyle/>
          <a:p>
            <a:r>
              <a:rPr lang="en-US" sz="1600" dirty="0"/>
              <a:t>Fig 1. Distribution of samples across one dimension</a:t>
            </a:r>
          </a:p>
        </p:txBody>
      </p:sp>
      <p:sp>
        <p:nvSpPr>
          <p:cNvPr id="11" name="TextBox 10">
            <a:extLst>
              <a:ext uri="{FF2B5EF4-FFF2-40B4-BE49-F238E27FC236}">
                <a16:creationId xmlns:a16="http://schemas.microsoft.com/office/drawing/2014/main" id="{9EDD0907-833E-4458-ACFB-D474C57328F9}"/>
              </a:ext>
            </a:extLst>
          </p:cNvPr>
          <p:cNvSpPr txBox="1"/>
          <p:nvPr/>
        </p:nvSpPr>
        <p:spPr>
          <a:xfrm>
            <a:off x="5213023" y="5524107"/>
            <a:ext cx="5326144" cy="338554"/>
          </a:xfrm>
          <a:prstGeom prst="rect">
            <a:avLst/>
          </a:prstGeom>
          <a:noFill/>
        </p:spPr>
        <p:txBody>
          <a:bodyPr wrap="square" rtlCol="0">
            <a:spAutoFit/>
          </a:bodyPr>
          <a:lstStyle/>
          <a:p>
            <a:r>
              <a:rPr lang="en-US" sz="1600" dirty="0"/>
              <a:t>Fig 2. Distribution of samples across two dimensions</a:t>
            </a:r>
          </a:p>
        </p:txBody>
      </p:sp>
      <p:sp>
        <p:nvSpPr>
          <p:cNvPr id="10" name="Rectangle 9">
            <a:extLst>
              <a:ext uri="{FF2B5EF4-FFF2-40B4-BE49-F238E27FC236}">
                <a16:creationId xmlns:a16="http://schemas.microsoft.com/office/drawing/2014/main" id="{6340088C-59CF-4448-BAC2-E2284812BE10}"/>
              </a:ext>
            </a:extLst>
          </p:cNvPr>
          <p:cNvSpPr/>
          <p:nvPr/>
        </p:nvSpPr>
        <p:spPr>
          <a:xfrm>
            <a:off x="0" y="8363"/>
            <a:ext cx="12192000" cy="1104360"/>
          </a:xfrm>
          <a:prstGeom prst="rect">
            <a:avLst/>
          </a:prstGeom>
          <a:gradFill flip="none" rotWithShape="1">
            <a:gsLst>
              <a:gs pos="0">
                <a:schemeClr val="accent1">
                  <a:lumMod val="50000"/>
                  <a:shade val="30000"/>
                  <a:satMod val="115000"/>
                </a:schemeClr>
              </a:gs>
              <a:gs pos="50000">
                <a:schemeClr val="accent1">
                  <a:lumMod val="50000"/>
                  <a:shade val="67500"/>
                  <a:satMod val="115000"/>
                </a:schemeClr>
              </a:gs>
              <a:gs pos="100000">
                <a:schemeClr val="accent1">
                  <a:lumMod val="50000"/>
                  <a:shade val="100000"/>
                  <a:satMod val="115000"/>
                </a:schemeClr>
              </a:gs>
            </a:gsLst>
            <a:path path="circle">
              <a:fillToRect l="100000" t="100000"/>
            </a:path>
            <a:tileRect r="-100000" b="-100000"/>
          </a:gradFill>
          <a:ln>
            <a:noFill/>
          </a:ln>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9261BA11-AE0E-4923-A6EC-33E0F623ADC4}"/>
              </a:ext>
            </a:extLst>
          </p:cNvPr>
          <p:cNvSpPr>
            <a:spLocks noGrp="1"/>
          </p:cNvSpPr>
          <p:nvPr>
            <p:ph type="title"/>
          </p:nvPr>
        </p:nvSpPr>
        <p:spPr>
          <a:xfrm>
            <a:off x="313160" y="-98386"/>
            <a:ext cx="10515600" cy="1325563"/>
          </a:xfrm>
        </p:spPr>
        <p:txBody>
          <a:bodyPr/>
          <a:lstStyle/>
          <a:p>
            <a:r>
              <a:rPr lang="en-US" dirty="0">
                <a:solidFill>
                  <a:schemeClr val="bg1"/>
                </a:solidFill>
              </a:rPr>
              <a:t>Statistical Analysis</a:t>
            </a:r>
          </a:p>
        </p:txBody>
      </p:sp>
      <p:pic>
        <p:nvPicPr>
          <p:cNvPr id="13" name="Picture 2" descr="NASA insignia - Wikipedia">
            <a:extLst>
              <a:ext uri="{FF2B5EF4-FFF2-40B4-BE49-F238E27FC236}">
                <a16:creationId xmlns:a16="http://schemas.microsoft.com/office/drawing/2014/main" id="{C15B7BB5-C13D-4B0A-BC2C-86D3D1D4B0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11853" y="41595"/>
            <a:ext cx="1280147" cy="1071128"/>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01852779-35A2-41B3-B7D5-71EEFC8FAE64}"/>
              </a:ext>
            </a:extLst>
          </p:cNvPr>
          <p:cNvSpPr>
            <a:spLocks noGrp="1"/>
          </p:cNvSpPr>
          <p:nvPr>
            <p:ph type="sldNum" sz="quarter" idx="12"/>
          </p:nvPr>
        </p:nvSpPr>
        <p:spPr/>
        <p:txBody>
          <a:bodyPr/>
          <a:lstStyle/>
          <a:p>
            <a:fld id="{E46BE934-9ACB-4ABF-BE83-C56C10E12B96}" type="slidenum">
              <a:rPr lang="en-US" sz="1600" smtClean="0"/>
              <a:t>4</a:t>
            </a:fld>
            <a:endParaRPr lang="en-US" sz="1600" dirty="0"/>
          </a:p>
        </p:txBody>
      </p:sp>
      <p:pic>
        <p:nvPicPr>
          <p:cNvPr id="14" name="Picture 13">
            <a:extLst>
              <a:ext uri="{FF2B5EF4-FFF2-40B4-BE49-F238E27FC236}">
                <a16:creationId xmlns:a16="http://schemas.microsoft.com/office/drawing/2014/main" id="{0D8D401F-5D74-4014-B32F-E1C1003B7B8E}"/>
              </a:ext>
            </a:extLst>
          </p:cNvPr>
          <p:cNvPicPr>
            <a:picLocks noChangeAspect="1"/>
          </p:cNvPicPr>
          <p:nvPr/>
        </p:nvPicPr>
        <p:blipFill rotWithShape="1">
          <a:blip r:embed="rId5">
            <a:extLst>
              <a:ext uri="{28A0092B-C50C-407E-A947-70E740481C1C}">
                <a14:useLocalDpi xmlns:a14="http://schemas.microsoft.com/office/drawing/2010/main" val="0"/>
              </a:ext>
            </a:extLst>
          </a:blip>
          <a:srcRect l="14675" t="-1367" r="14916" b="9499"/>
          <a:stretch/>
        </p:blipFill>
        <p:spPr>
          <a:xfrm>
            <a:off x="4846745" y="1509155"/>
            <a:ext cx="6485238" cy="4014952"/>
          </a:xfrm>
          <a:prstGeom prst="rect">
            <a:avLst/>
          </a:prstGeom>
        </p:spPr>
      </p:pic>
    </p:spTree>
    <p:extLst>
      <p:ext uri="{BB962C8B-B14F-4D97-AF65-F5344CB8AC3E}">
        <p14:creationId xmlns:p14="http://schemas.microsoft.com/office/powerpoint/2010/main" val="2012495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B53567A-2DC9-4E4F-B3F4-847A3C1563B1}"/>
              </a:ext>
            </a:extLst>
          </p:cNvPr>
          <p:cNvSpPr>
            <a:spLocks noGrp="1"/>
          </p:cNvSpPr>
          <p:nvPr>
            <p:ph idx="1"/>
          </p:nvPr>
        </p:nvSpPr>
        <p:spPr>
          <a:xfrm>
            <a:off x="838200" y="1467405"/>
            <a:ext cx="10515600" cy="5159637"/>
          </a:xfrm>
        </p:spPr>
        <p:txBody>
          <a:bodyPr>
            <a:normAutofit/>
          </a:bodyPr>
          <a:lstStyle/>
          <a:p>
            <a:pPr marL="0" indent="0">
              <a:buNone/>
            </a:pPr>
            <a:r>
              <a:rPr lang="en-US" dirty="0"/>
              <a:t>The EER has a real-time simulation environment that includes a three-dimensional sound-reproduction system using 31 speakers. This system requires real-time application of </a:t>
            </a:r>
            <a:r>
              <a:rPr lang="en-US" b="1" dirty="0"/>
              <a:t>equalization filters </a:t>
            </a:r>
            <a:r>
              <a:rPr lang="en-US" dirty="0"/>
              <a:t>to compensate for spectral coloration of the sound reproduction due to installation and room effects.</a:t>
            </a:r>
          </a:p>
          <a:p>
            <a:pPr marL="0" indent="0">
              <a:buNone/>
            </a:pPr>
            <a:endParaRPr lang="en-US" dirty="0"/>
          </a:p>
          <a:p>
            <a:pPr marL="0" indent="0">
              <a:buNone/>
            </a:pPr>
            <a:r>
              <a:rPr lang="en-US" dirty="0"/>
              <a:t>General process:</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a:p>
            <a:endParaRPr lang="en-US" dirty="0"/>
          </a:p>
          <a:p>
            <a:endParaRPr lang="en-US" dirty="0"/>
          </a:p>
        </p:txBody>
      </p:sp>
      <p:sp>
        <p:nvSpPr>
          <p:cNvPr id="4" name="Rectangle 3">
            <a:extLst>
              <a:ext uri="{FF2B5EF4-FFF2-40B4-BE49-F238E27FC236}">
                <a16:creationId xmlns:a16="http://schemas.microsoft.com/office/drawing/2014/main" id="{462E80C3-A615-4352-BEAB-6241DD9DBBBB}"/>
              </a:ext>
            </a:extLst>
          </p:cNvPr>
          <p:cNvSpPr/>
          <p:nvPr/>
        </p:nvSpPr>
        <p:spPr>
          <a:xfrm>
            <a:off x="628135" y="4856165"/>
            <a:ext cx="1480008" cy="10688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Measure Speaker Resp</a:t>
            </a:r>
          </a:p>
        </p:txBody>
      </p:sp>
      <p:sp>
        <p:nvSpPr>
          <p:cNvPr id="6" name="Rectangle 5">
            <a:extLst>
              <a:ext uri="{FF2B5EF4-FFF2-40B4-BE49-F238E27FC236}">
                <a16:creationId xmlns:a16="http://schemas.microsoft.com/office/drawing/2014/main" id="{C63D2486-57E6-41D0-8101-EC8987E8CC1E}"/>
              </a:ext>
            </a:extLst>
          </p:cNvPr>
          <p:cNvSpPr/>
          <p:nvPr/>
        </p:nvSpPr>
        <p:spPr>
          <a:xfrm>
            <a:off x="2908398" y="4856165"/>
            <a:ext cx="1480008" cy="10688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Convert NI to MATLAB format</a:t>
            </a:r>
          </a:p>
        </p:txBody>
      </p:sp>
      <p:sp>
        <p:nvSpPr>
          <p:cNvPr id="7" name="Rectangle 6">
            <a:extLst>
              <a:ext uri="{FF2B5EF4-FFF2-40B4-BE49-F238E27FC236}">
                <a16:creationId xmlns:a16="http://schemas.microsoft.com/office/drawing/2014/main" id="{483FD025-A344-47CE-A8D6-FF0A3599C924}"/>
              </a:ext>
            </a:extLst>
          </p:cNvPr>
          <p:cNvSpPr/>
          <p:nvPr/>
        </p:nvSpPr>
        <p:spPr>
          <a:xfrm>
            <a:off x="7677026" y="4856166"/>
            <a:ext cx="1569564" cy="10688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Create IIR Filters</a:t>
            </a:r>
          </a:p>
        </p:txBody>
      </p:sp>
      <p:sp>
        <p:nvSpPr>
          <p:cNvPr id="8" name="Rectangle 7">
            <a:extLst>
              <a:ext uri="{FF2B5EF4-FFF2-40B4-BE49-F238E27FC236}">
                <a16:creationId xmlns:a16="http://schemas.microsoft.com/office/drawing/2014/main" id="{F96DE036-254D-4AE2-8DDE-3DE474B37BE1}"/>
              </a:ext>
            </a:extLst>
          </p:cNvPr>
          <p:cNvSpPr/>
          <p:nvPr/>
        </p:nvSpPr>
        <p:spPr>
          <a:xfrm>
            <a:off x="10101714" y="4853892"/>
            <a:ext cx="1641633" cy="10688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Combine IIR, Delay, Gain into EQF</a:t>
            </a:r>
          </a:p>
        </p:txBody>
      </p:sp>
      <p:sp>
        <p:nvSpPr>
          <p:cNvPr id="9" name="Rectangle 8">
            <a:extLst>
              <a:ext uri="{FF2B5EF4-FFF2-40B4-BE49-F238E27FC236}">
                <a16:creationId xmlns:a16="http://schemas.microsoft.com/office/drawing/2014/main" id="{50053441-3801-4B08-8135-04B5B21C23B9}"/>
              </a:ext>
            </a:extLst>
          </p:cNvPr>
          <p:cNvSpPr/>
          <p:nvPr/>
        </p:nvSpPr>
        <p:spPr>
          <a:xfrm>
            <a:off x="5296656" y="4862343"/>
            <a:ext cx="1585824" cy="10688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Create Weiner FIR EQ Filters</a:t>
            </a:r>
          </a:p>
        </p:txBody>
      </p:sp>
      <p:sp>
        <p:nvSpPr>
          <p:cNvPr id="5" name="Arrow: Right 4">
            <a:extLst>
              <a:ext uri="{FF2B5EF4-FFF2-40B4-BE49-F238E27FC236}">
                <a16:creationId xmlns:a16="http://schemas.microsoft.com/office/drawing/2014/main" id="{6416696A-00D1-4581-AE44-E09EA0BB08C8}"/>
              </a:ext>
            </a:extLst>
          </p:cNvPr>
          <p:cNvSpPr/>
          <p:nvPr/>
        </p:nvSpPr>
        <p:spPr>
          <a:xfrm>
            <a:off x="2218909" y="5267612"/>
            <a:ext cx="535752" cy="254524"/>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Arrow: Right 10">
            <a:extLst>
              <a:ext uri="{FF2B5EF4-FFF2-40B4-BE49-F238E27FC236}">
                <a16:creationId xmlns:a16="http://schemas.microsoft.com/office/drawing/2014/main" id="{94C967DB-10F9-4D89-823D-84CDDDAC4EA9}"/>
              </a:ext>
            </a:extLst>
          </p:cNvPr>
          <p:cNvSpPr/>
          <p:nvPr/>
        </p:nvSpPr>
        <p:spPr>
          <a:xfrm>
            <a:off x="4599279" y="5261434"/>
            <a:ext cx="535752" cy="254524"/>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2" name="Arrow: Right 11">
            <a:extLst>
              <a:ext uri="{FF2B5EF4-FFF2-40B4-BE49-F238E27FC236}">
                <a16:creationId xmlns:a16="http://schemas.microsoft.com/office/drawing/2014/main" id="{3D58DD12-5F84-45FC-A64C-3D295E2921A3}"/>
              </a:ext>
            </a:extLst>
          </p:cNvPr>
          <p:cNvSpPr/>
          <p:nvPr/>
        </p:nvSpPr>
        <p:spPr>
          <a:xfrm>
            <a:off x="7011877" y="5261434"/>
            <a:ext cx="535752" cy="254524"/>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3" name="Arrow: Right 12">
            <a:extLst>
              <a:ext uri="{FF2B5EF4-FFF2-40B4-BE49-F238E27FC236}">
                <a16:creationId xmlns:a16="http://schemas.microsoft.com/office/drawing/2014/main" id="{EA84C63A-947A-44F2-AB94-3EB9398B6240}"/>
              </a:ext>
            </a:extLst>
          </p:cNvPr>
          <p:cNvSpPr/>
          <p:nvPr/>
        </p:nvSpPr>
        <p:spPr>
          <a:xfrm>
            <a:off x="9404912" y="5261057"/>
            <a:ext cx="535752" cy="254524"/>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8FE5149-B548-4C3E-8932-92FA82F85F4C}"/>
              </a:ext>
            </a:extLst>
          </p:cNvPr>
          <p:cNvSpPr/>
          <p:nvPr/>
        </p:nvSpPr>
        <p:spPr>
          <a:xfrm>
            <a:off x="0" y="8363"/>
            <a:ext cx="12192000" cy="1104360"/>
          </a:xfrm>
          <a:prstGeom prst="rect">
            <a:avLst/>
          </a:prstGeom>
          <a:gradFill flip="none" rotWithShape="1">
            <a:gsLst>
              <a:gs pos="0">
                <a:schemeClr val="accent1">
                  <a:lumMod val="50000"/>
                  <a:shade val="30000"/>
                  <a:satMod val="115000"/>
                </a:schemeClr>
              </a:gs>
              <a:gs pos="50000">
                <a:schemeClr val="accent1">
                  <a:lumMod val="50000"/>
                  <a:shade val="67500"/>
                  <a:satMod val="115000"/>
                </a:schemeClr>
              </a:gs>
              <a:gs pos="100000">
                <a:schemeClr val="accent1">
                  <a:lumMod val="50000"/>
                  <a:shade val="100000"/>
                  <a:satMod val="115000"/>
                </a:schemeClr>
              </a:gs>
            </a:gsLst>
            <a:path path="circle">
              <a:fillToRect l="100000" t="100000"/>
            </a:path>
            <a:tileRect r="-100000" b="-100000"/>
          </a:gradFill>
          <a:ln>
            <a:noFill/>
          </a:ln>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itle 1">
            <a:extLst>
              <a:ext uri="{FF2B5EF4-FFF2-40B4-BE49-F238E27FC236}">
                <a16:creationId xmlns:a16="http://schemas.microsoft.com/office/drawing/2014/main" id="{D8F1A18B-7CAA-4121-8E9D-4B1765366E0B}"/>
              </a:ext>
            </a:extLst>
          </p:cNvPr>
          <p:cNvSpPr>
            <a:spLocks noGrp="1"/>
          </p:cNvSpPr>
          <p:nvPr>
            <p:ph type="title"/>
          </p:nvPr>
        </p:nvSpPr>
        <p:spPr>
          <a:xfrm>
            <a:off x="313160" y="-98386"/>
            <a:ext cx="10515600" cy="1325563"/>
          </a:xfrm>
        </p:spPr>
        <p:txBody>
          <a:bodyPr/>
          <a:lstStyle/>
          <a:p>
            <a:r>
              <a:rPr lang="en-US" dirty="0">
                <a:solidFill>
                  <a:schemeClr val="bg1"/>
                </a:solidFill>
              </a:rPr>
              <a:t>EER Speaker Equalization</a:t>
            </a:r>
          </a:p>
        </p:txBody>
      </p:sp>
      <p:pic>
        <p:nvPicPr>
          <p:cNvPr id="17" name="Picture 2" descr="NASA insignia - Wikipedia">
            <a:extLst>
              <a:ext uri="{FF2B5EF4-FFF2-40B4-BE49-F238E27FC236}">
                <a16:creationId xmlns:a16="http://schemas.microsoft.com/office/drawing/2014/main" id="{1C9D40AF-1892-4EB9-8BA4-23B2F69644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11853" y="41595"/>
            <a:ext cx="1280147" cy="1071128"/>
          </a:xfrm>
          <a:prstGeom prst="rect">
            <a:avLst/>
          </a:prstGeom>
          <a:noFill/>
          <a:extLst>
            <a:ext uri="{909E8E84-426E-40DD-AFC4-6F175D3DCCD1}">
              <a14:hiddenFill xmlns:a14="http://schemas.microsoft.com/office/drawing/2010/main">
                <a:solidFill>
                  <a:srgbClr val="FFFFFF"/>
                </a:solidFill>
              </a14:hiddenFill>
            </a:ext>
          </a:extLst>
        </p:spPr>
      </p:pic>
      <p:sp>
        <p:nvSpPr>
          <p:cNvPr id="18" name="Slide Number Placeholder 17">
            <a:extLst>
              <a:ext uri="{FF2B5EF4-FFF2-40B4-BE49-F238E27FC236}">
                <a16:creationId xmlns:a16="http://schemas.microsoft.com/office/drawing/2014/main" id="{AE1CE130-2F57-420B-B753-EA3CCBD92446}"/>
              </a:ext>
            </a:extLst>
          </p:cNvPr>
          <p:cNvSpPr>
            <a:spLocks noGrp="1"/>
          </p:cNvSpPr>
          <p:nvPr>
            <p:ph type="sldNum" sz="quarter" idx="12"/>
          </p:nvPr>
        </p:nvSpPr>
        <p:spPr/>
        <p:txBody>
          <a:bodyPr/>
          <a:lstStyle/>
          <a:p>
            <a:fld id="{E46BE934-9ACB-4ABF-BE83-C56C10E12B96}" type="slidenum">
              <a:rPr lang="en-US" sz="1600" smtClean="0"/>
              <a:t>5</a:t>
            </a:fld>
            <a:endParaRPr lang="en-US" sz="1600" dirty="0"/>
          </a:p>
        </p:txBody>
      </p:sp>
    </p:spTree>
    <p:extLst>
      <p:ext uri="{BB962C8B-B14F-4D97-AF65-F5344CB8AC3E}">
        <p14:creationId xmlns:p14="http://schemas.microsoft.com/office/powerpoint/2010/main" val="18922097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69C953-7BB4-4D9F-8D8E-00EDF3F54FF7}"/>
              </a:ext>
            </a:extLst>
          </p:cNvPr>
          <p:cNvSpPr>
            <a:spLocks noGrp="1"/>
          </p:cNvSpPr>
          <p:nvPr>
            <p:ph idx="1"/>
          </p:nvPr>
        </p:nvSpPr>
        <p:spPr/>
        <p:txBody>
          <a:bodyPr/>
          <a:lstStyle/>
          <a:p>
            <a:pPr marL="0" indent="0">
              <a:buNone/>
            </a:pPr>
            <a:r>
              <a:rPr lang="en-US" u="sng" dirty="0"/>
              <a:t>Step 1</a:t>
            </a:r>
          </a:p>
          <a:p>
            <a:r>
              <a:rPr lang="en-US" dirty="0"/>
              <a:t>Measure uncompensated, or “raw”, speaker responses using NI hardware</a:t>
            </a:r>
          </a:p>
          <a:p>
            <a:pPr marL="0" indent="0">
              <a:buNone/>
            </a:pPr>
            <a:endParaRPr lang="en-US" dirty="0"/>
          </a:p>
          <a:p>
            <a:pPr marL="0" indent="0">
              <a:buNone/>
            </a:pPr>
            <a:r>
              <a:rPr lang="en-US" u="sng" dirty="0"/>
              <a:t>Step 2</a:t>
            </a:r>
          </a:p>
          <a:p>
            <a:r>
              <a:rPr lang="en-US" dirty="0"/>
              <a:t>Convert data from NI binary format to a MATLAB readable format</a:t>
            </a:r>
          </a:p>
          <a:p>
            <a:endParaRPr lang="en-US" dirty="0"/>
          </a:p>
        </p:txBody>
      </p:sp>
      <p:sp>
        <p:nvSpPr>
          <p:cNvPr id="6" name="Rectangle 5">
            <a:extLst>
              <a:ext uri="{FF2B5EF4-FFF2-40B4-BE49-F238E27FC236}">
                <a16:creationId xmlns:a16="http://schemas.microsoft.com/office/drawing/2014/main" id="{652B0DE8-CA80-4232-8256-10EDC23B63DC}"/>
              </a:ext>
            </a:extLst>
          </p:cNvPr>
          <p:cNvSpPr/>
          <p:nvPr/>
        </p:nvSpPr>
        <p:spPr>
          <a:xfrm>
            <a:off x="0" y="8363"/>
            <a:ext cx="12192000" cy="1104360"/>
          </a:xfrm>
          <a:prstGeom prst="rect">
            <a:avLst/>
          </a:prstGeom>
          <a:gradFill flip="none" rotWithShape="1">
            <a:gsLst>
              <a:gs pos="0">
                <a:schemeClr val="accent1">
                  <a:lumMod val="50000"/>
                  <a:shade val="30000"/>
                  <a:satMod val="115000"/>
                </a:schemeClr>
              </a:gs>
              <a:gs pos="50000">
                <a:schemeClr val="accent1">
                  <a:lumMod val="50000"/>
                  <a:shade val="67500"/>
                  <a:satMod val="115000"/>
                </a:schemeClr>
              </a:gs>
              <a:gs pos="100000">
                <a:schemeClr val="accent1">
                  <a:lumMod val="50000"/>
                  <a:shade val="100000"/>
                  <a:satMod val="115000"/>
                </a:schemeClr>
              </a:gs>
            </a:gsLst>
            <a:path path="circle">
              <a:fillToRect l="100000" t="100000"/>
            </a:path>
            <a:tileRect r="-100000" b="-100000"/>
          </a:gradFill>
          <a:ln>
            <a:noFill/>
          </a:ln>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B02A9FAF-0529-4C07-88F8-47C7A71A8D55}"/>
              </a:ext>
            </a:extLst>
          </p:cNvPr>
          <p:cNvSpPr>
            <a:spLocks noGrp="1"/>
          </p:cNvSpPr>
          <p:nvPr>
            <p:ph type="title"/>
          </p:nvPr>
        </p:nvSpPr>
        <p:spPr>
          <a:xfrm>
            <a:off x="313160" y="-98386"/>
            <a:ext cx="10515600" cy="1325563"/>
          </a:xfrm>
        </p:spPr>
        <p:txBody>
          <a:bodyPr/>
          <a:lstStyle/>
          <a:p>
            <a:r>
              <a:rPr lang="en-US" dirty="0">
                <a:solidFill>
                  <a:schemeClr val="bg1"/>
                </a:solidFill>
              </a:rPr>
              <a:t>EER Speaker Equalization</a:t>
            </a:r>
          </a:p>
        </p:txBody>
      </p:sp>
      <p:pic>
        <p:nvPicPr>
          <p:cNvPr id="8" name="Picture 2" descr="NASA insignia - Wikipedia">
            <a:extLst>
              <a:ext uri="{FF2B5EF4-FFF2-40B4-BE49-F238E27FC236}">
                <a16:creationId xmlns:a16="http://schemas.microsoft.com/office/drawing/2014/main" id="{6E8B391A-26BF-4172-B742-C72B12E526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11853" y="41595"/>
            <a:ext cx="1280147" cy="1071128"/>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8">
            <a:extLst>
              <a:ext uri="{FF2B5EF4-FFF2-40B4-BE49-F238E27FC236}">
                <a16:creationId xmlns:a16="http://schemas.microsoft.com/office/drawing/2014/main" id="{A10BF34C-1BE2-443A-9F33-692021243A7E}"/>
              </a:ext>
            </a:extLst>
          </p:cNvPr>
          <p:cNvSpPr>
            <a:spLocks noGrp="1"/>
          </p:cNvSpPr>
          <p:nvPr>
            <p:ph type="sldNum" sz="quarter" idx="12"/>
          </p:nvPr>
        </p:nvSpPr>
        <p:spPr/>
        <p:txBody>
          <a:bodyPr/>
          <a:lstStyle/>
          <a:p>
            <a:fld id="{E46BE934-9ACB-4ABF-BE83-C56C10E12B96}" type="slidenum">
              <a:rPr lang="en-US" sz="1600" smtClean="0"/>
              <a:t>6</a:t>
            </a:fld>
            <a:endParaRPr lang="en-US" sz="1600" dirty="0"/>
          </a:p>
        </p:txBody>
      </p:sp>
    </p:spTree>
    <p:extLst>
      <p:ext uri="{BB962C8B-B14F-4D97-AF65-F5344CB8AC3E}">
        <p14:creationId xmlns:p14="http://schemas.microsoft.com/office/powerpoint/2010/main" val="2309927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8BBA267-94FC-44F7-9AC2-891356F72137}"/>
              </a:ext>
            </a:extLst>
          </p:cNvPr>
          <p:cNvSpPr>
            <a:spLocks noGrp="1"/>
          </p:cNvSpPr>
          <p:nvPr>
            <p:ph idx="1"/>
          </p:nvPr>
        </p:nvSpPr>
        <p:spPr>
          <a:xfrm>
            <a:off x="838200" y="1333926"/>
            <a:ext cx="10515600" cy="5531341"/>
          </a:xfrm>
        </p:spPr>
        <p:txBody>
          <a:bodyPr>
            <a:normAutofit/>
          </a:bodyPr>
          <a:lstStyle/>
          <a:p>
            <a:pPr marL="0" indent="0">
              <a:buNone/>
            </a:pPr>
            <a:r>
              <a:rPr lang="en-US" u="sng" dirty="0"/>
              <a:t>Step 3</a:t>
            </a:r>
            <a:r>
              <a:rPr lang="en-US" dirty="0"/>
              <a:t> - Create Weiner FIR EQ Filters</a:t>
            </a:r>
          </a:p>
          <a:p>
            <a:r>
              <a:rPr lang="en-US" sz="2400" dirty="0"/>
              <a:t>Requires: Response and excitation signal, desired cutoff frequencies, desired resp type (‘bp’), desired resp order, order of filter, and sampling rate</a:t>
            </a:r>
          </a:p>
          <a:p>
            <a:r>
              <a:rPr lang="en-US" sz="2400" dirty="0"/>
              <a:t>First, generate </a:t>
            </a:r>
            <a:r>
              <a:rPr lang="en-US" sz="2400" dirty="0" err="1"/>
              <a:t>Linkwitz</a:t>
            </a:r>
            <a:r>
              <a:rPr lang="en-US" sz="2400" dirty="0"/>
              <a:t>-Riley cross-over filter</a:t>
            </a:r>
          </a:p>
          <a:p>
            <a:pPr lvl="1"/>
            <a:r>
              <a:rPr lang="en-US" sz="2000" dirty="0"/>
              <a:t>Cascading Butterworth second-order-systems (SOSs)</a:t>
            </a:r>
          </a:p>
          <a:p>
            <a:r>
              <a:rPr lang="en-US" sz="2400" dirty="0"/>
              <a:t>Then, generate the system response autocorrelation matrix and the cross-correlation matrix of the system and desired responses</a:t>
            </a:r>
          </a:p>
          <a:p>
            <a:r>
              <a:rPr lang="en-US" sz="2400" dirty="0"/>
              <a:t>Finally, solve Toeplitz system of equations  </a:t>
            </a:r>
          </a:p>
          <a:p>
            <a:r>
              <a:rPr lang="en-US" sz="2400" dirty="0"/>
              <a:t>Outputs: Weiner FIR filter</a:t>
            </a:r>
          </a:p>
          <a:p>
            <a:pPr lvl="1"/>
            <a:r>
              <a:rPr lang="en-US" sz="2000" dirty="0"/>
              <a:t>Extract N-point complex frequency response</a:t>
            </a:r>
          </a:p>
          <a:p>
            <a:pPr lvl="1"/>
            <a:r>
              <a:rPr lang="en-US" sz="2000" dirty="0" err="1"/>
              <a:t>Semilogx</a:t>
            </a:r>
            <a:r>
              <a:rPr lang="en-US" sz="2000" dirty="0"/>
              <a:t> plot of response magnitude</a:t>
            </a:r>
          </a:p>
          <a:p>
            <a:pPr lvl="1"/>
            <a:endParaRPr lang="en-US" dirty="0"/>
          </a:p>
          <a:p>
            <a:pPr lvl="1"/>
            <a:endParaRPr lang="en-US" dirty="0"/>
          </a:p>
          <a:p>
            <a:pPr lvl="1"/>
            <a:endParaRPr lang="en-US" dirty="0"/>
          </a:p>
        </p:txBody>
      </p:sp>
      <p:sp>
        <p:nvSpPr>
          <p:cNvPr id="6" name="Rectangle 5">
            <a:extLst>
              <a:ext uri="{FF2B5EF4-FFF2-40B4-BE49-F238E27FC236}">
                <a16:creationId xmlns:a16="http://schemas.microsoft.com/office/drawing/2014/main" id="{ADE75544-6520-4294-9443-C0E336C8F2EA}"/>
              </a:ext>
            </a:extLst>
          </p:cNvPr>
          <p:cNvSpPr/>
          <p:nvPr/>
        </p:nvSpPr>
        <p:spPr>
          <a:xfrm>
            <a:off x="0" y="8363"/>
            <a:ext cx="12192000" cy="1104360"/>
          </a:xfrm>
          <a:prstGeom prst="rect">
            <a:avLst/>
          </a:prstGeom>
          <a:gradFill flip="none" rotWithShape="1">
            <a:gsLst>
              <a:gs pos="0">
                <a:schemeClr val="accent1">
                  <a:lumMod val="50000"/>
                  <a:shade val="30000"/>
                  <a:satMod val="115000"/>
                </a:schemeClr>
              </a:gs>
              <a:gs pos="50000">
                <a:schemeClr val="accent1">
                  <a:lumMod val="50000"/>
                  <a:shade val="67500"/>
                  <a:satMod val="115000"/>
                </a:schemeClr>
              </a:gs>
              <a:gs pos="100000">
                <a:schemeClr val="accent1">
                  <a:lumMod val="50000"/>
                  <a:shade val="100000"/>
                  <a:satMod val="115000"/>
                </a:schemeClr>
              </a:gs>
            </a:gsLst>
            <a:path path="circle">
              <a:fillToRect l="100000" t="100000"/>
            </a:path>
            <a:tileRect r="-100000" b="-100000"/>
          </a:gradFill>
          <a:ln>
            <a:noFill/>
          </a:ln>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F7204A4D-C762-4D4B-BA6C-10E2B3FDE40A}"/>
              </a:ext>
            </a:extLst>
          </p:cNvPr>
          <p:cNvSpPr>
            <a:spLocks noGrp="1"/>
          </p:cNvSpPr>
          <p:nvPr>
            <p:ph type="title"/>
          </p:nvPr>
        </p:nvSpPr>
        <p:spPr>
          <a:xfrm>
            <a:off x="313160" y="-98386"/>
            <a:ext cx="10515600" cy="1325563"/>
          </a:xfrm>
        </p:spPr>
        <p:txBody>
          <a:bodyPr/>
          <a:lstStyle/>
          <a:p>
            <a:r>
              <a:rPr lang="en-US" dirty="0">
                <a:solidFill>
                  <a:schemeClr val="bg1"/>
                </a:solidFill>
              </a:rPr>
              <a:t>EER Speaker Equalization</a:t>
            </a:r>
          </a:p>
        </p:txBody>
      </p:sp>
      <p:pic>
        <p:nvPicPr>
          <p:cNvPr id="8" name="Picture 2" descr="NASA insignia - Wikipedia">
            <a:extLst>
              <a:ext uri="{FF2B5EF4-FFF2-40B4-BE49-F238E27FC236}">
                <a16:creationId xmlns:a16="http://schemas.microsoft.com/office/drawing/2014/main" id="{43DA5C1C-1D64-4BF9-BECD-A8032FF58C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11853" y="41595"/>
            <a:ext cx="1280147" cy="1071128"/>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8">
            <a:extLst>
              <a:ext uri="{FF2B5EF4-FFF2-40B4-BE49-F238E27FC236}">
                <a16:creationId xmlns:a16="http://schemas.microsoft.com/office/drawing/2014/main" id="{AEA96E53-A99D-49A7-AF41-480ADDEF7066}"/>
              </a:ext>
            </a:extLst>
          </p:cNvPr>
          <p:cNvSpPr>
            <a:spLocks noGrp="1"/>
          </p:cNvSpPr>
          <p:nvPr>
            <p:ph type="sldNum" sz="quarter" idx="12"/>
          </p:nvPr>
        </p:nvSpPr>
        <p:spPr/>
        <p:txBody>
          <a:bodyPr/>
          <a:lstStyle/>
          <a:p>
            <a:fld id="{E46BE934-9ACB-4ABF-BE83-C56C10E12B96}" type="slidenum">
              <a:rPr lang="en-US" sz="1600" smtClean="0"/>
              <a:t>7</a:t>
            </a:fld>
            <a:endParaRPr lang="en-US" dirty="0"/>
          </a:p>
        </p:txBody>
      </p:sp>
    </p:spTree>
    <p:extLst>
      <p:ext uri="{BB962C8B-B14F-4D97-AF65-F5344CB8AC3E}">
        <p14:creationId xmlns:p14="http://schemas.microsoft.com/office/powerpoint/2010/main" val="21892700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microphone symbol">
            <a:extLst>
              <a:ext uri="{FF2B5EF4-FFF2-40B4-BE49-F238E27FC236}">
                <a16:creationId xmlns:a16="http://schemas.microsoft.com/office/drawing/2014/main" id="{F84BE613-6FCB-47B3-99E9-A79F40F88CB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9219" r="27920" b="11532"/>
          <a:stretch/>
        </p:blipFill>
        <p:spPr bwMode="auto">
          <a:xfrm>
            <a:off x="1173577" y="1333322"/>
            <a:ext cx="518475" cy="11544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Image result for microphone symbol">
            <a:extLst>
              <a:ext uri="{FF2B5EF4-FFF2-40B4-BE49-F238E27FC236}">
                <a16:creationId xmlns:a16="http://schemas.microsoft.com/office/drawing/2014/main" id="{A7AA2F35-0FCE-4B03-930F-1FA03F66EDD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9219" r="27920" b="11532"/>
          <a:stretch/>
        </p:blipFill>
        <p:spPr bwMode="auto">
          <a:xfrm>
            <a:off x="1173576" y="3248535"/>
            <a:ext cx="518475" cy="1154439"/>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a:extLst>
              <a:ext uri="{FF2B5EF4-FFF2-40B4-BE49-F238E27FC236}">
                <a16:creationId xmlns:a16="http://schemas.microsoft.com/office/drawing/2014/main" id="{E9BF58D5-6A42-45A6-BED6-E775FF83C186}"/>
              </a:ext>
            </a:extLst>
          </p:cNvPr>
          <p:cNvCxnSpPr>
            <a:cxnSpLocks/>
          </p:cNvCxnSpPr>
          <p:nvPr/>
        </p:nvCxnSpPr>
        <p:spPr>
          <a:xfrm>
            <a:off x="4823660" y="2734478"/>
            <a:ext cx="937965" cy="0"/>
          </a:xfrm>
          <a:prstGeom prst="line">
            <a:avLst/>
          </a:prstGeom>
        </p:spPr>
        <p:style>
          <a:lnRef idx="3">
            <a:schemeClr val="dk1"/>
          </a:lnRef>
          <a:fillRef idx="0">
            <a:schemeClr val="dk1"/>
          </a:fillRef>
          <a:effectRef idx="2">
            <a:schemeClr val="dk1"/>
          </a:effectRef>
          <a:fontRef idx="minor">
            <a:schemeClr val="tx1"/>
          </a:fontRef>
        </p:style>
      </p:cxnSp>
      <p:cxnSp>
        <p:nvCxnSpPr>
          <p:cNvPr id="8" name="Straight Connector 7">
            <a:extLst>
              <a:ext uri="{FF2B5EF4-FFF2-40B4-BE49-F238E27FC236}">
                <a16:creationId xmlns:a16="http://schemas.microsoft.com/office/drawing/2014/main" id="{AC81F46E-8745-4AA4-9F67-6FD6F6CA93E7}"/>
              </a:ext>
            </a:extLst>
          </p:cNvPr>
          <p:cNvCxnSpPr>
            <a:cxnSpLocks/>
          </p:cNvCxnSpPr>
          <p:nvPr/>
        </p:nvCxnSpPr>
        <p:spPr>
          <a:xfrm>
            <a:off x="5761625" y="2734478"/>
            <a:ext cx="0" cy="2356701"/>
          </a:xfrm>
          <a:prstGeom prst="line">
            <a:avLst/>
          </a:prstGeom>
        </p:spPr>
        <p:style>
          <a:lnRef idx="3">
            <a:schemeClr val="dk1"/>
          </a:lnRef>
          <a:fillRef idx="0">
            <a:schemeClr val="dk1"/>
          </a:fillRef>
          <a:effectRef idx="2">
            <a:schemeClr val="dk1"/>
          </a:effectRef>
          <a:fontRef idx="minor">
            <a:schemeClr val="tx1"/>
          </a:fontRef>
        </p:style>
      </p:cxnSp>
      <p:cxnSp>
        <p:nvCxnSpPr>
          <p:cNvPr id="10" name="Straight Connector 9">
            <a:extLst>
              <a:ext uri="{FF2B5EF4-FFF2-40B4-BE49-F238E27FC236}">
                <a16:creationId xmlns:a16="http://schemas.microsoft.com/office/drawing/2014/main" id="{5D257684-78CF-43C7-B806-DC3BA9460021}"/>
              </a:ext>
            </a:extLst>
          </p:cNvPr>
          <p:cNvCxnSpPr/>
          <p:nvPr/>
        </p:nvCxnSpPr>
        <p:spPr>
          <a:xfrm flipH="1">
            <a:off x="4444678" y="4882170"/>
            <a:ext cx="1036948" cy="0"/>
          </a:xfrm>
          <a:prstGeom prst="line">
            <a:avLst/>
          </a:prstGeom>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0BA2377E-35F8-44AA-A335-269BA4C61060}"/>
              </a:ext>
            </a:extLst>
          </p:cNvPr>
          <p:cNvCxnSpPr>
            <a:cxnSpLocks/>
          </p:cNvCxnSpPr>
          <p:nvPr/>
        </p:nvCxnSpPr>
        <p:spPr>
          <a:xfrm>
            <a:off x="1423388" y="2459480"/>
            <a:ext cx="1654403" cy="0"/>
          </a:xfrm>
          <a:prstGeom prst="line">
            <a:avLst/>
          </a:prstGeom>
        </p:spPr>
        <p:style>
          <a:lnRef idx="3">
            <a:schemeClr val="dk1"/>
          </a:lnRef>
          <a:fillRef idx="0">
            <a:schemeClr val="dk1"/>
          </a:fillRef>
          <a:effectRef idx="2">
            <a:schemeClr val="dk1"/>
          </a:effectRef>
          <a:fontRef idx="minor">
            <a:schemeClr val="tx1"/>
          </a:fontRef>
        </p:style>
      </p:cxnSp>
      <p:cxnSp>
        <p:nvCxnSpPr>
          <p:cNvPr id="18" name="Straight Connector 17">
            <a:extLst>
              <a:ext uri="{FF2B5EF4-FFF2-40B4-BE49-F238E27FC236}">
                <a16:creationId xmlns:a16="http://schemas.microsoft.com/office/drawing/2014/main" id="{019B1DA8-14C8-4D4F-B5E3-8F9AF83DB301}"/>
              </a:ext>
            </a:extLst>
          </p:cNvPr>
          <p:cNvCxnSpPr/>
          <p:nvPr/>
        </p:nvCxnSpPr>
        <p:spPr>
          <a:xfrm>
            <a:off x="3077791" y="2462621"/>
            <a:ext cx="0" cy="2253007"/>
          </a:xfrm>
          <a:prstGeom prst="line">
            <a:avLst/>
          </a:prstGeom>
        </p:spPr>
        <p:style>
          <a:lnRef idx="3">
            <a:schemeClr val="dk1"/>
          </a:lnRef>
          <a:fillRef idx="0">
            <a:schemeClr val="dk1"/>
          </a:fillRef>
          <a:effectRef idx="2">
            <a:schemeClr val="dk1"/>
          </a:effectRef>
          <a:fontRef idx="minor">
            <a:schemeClr val="tx1"/>
          </a:fontRef>
        </p:style>
      </p:cxnSp>
      <p:cxnSp>
        <p:nvCxnSpPr>
          <p:cNvPr id="20" name="Straight Connector 19">
            <a:extLst>
              <a:ext uri="{FF2B5EF4-FFF2-40B4-BE49-F238E27FC236}">
                <a16:creationId xmlns:a16="http://schemas.microsoft.com/office/drawing/2014/main" id="{C1665C2A-E3EC-44A5-A746-8972376AD51F}"/>
              </a:ext>
            </a:extLst>
          </p:cNvPr>
          <p:cNvCxnSpPr>
            <a:cxnSpLocks/>
          </p:cNvCxnSpPr>
          <p:nvPr/>
        </p:nvCxnSpPr>
        <p:spPr>
          <a:xfrm flipH="1">
            <a:off x="1432812" y="4361338"/>
            <a:ext cx="1" cy="309513"/>
          </a:xfrm>
          <a:prstGeom prst="line">
            <a:avLst/>
          </a:prstGeom>
        </p:spPr>
        <p:style>
          <a:lnRef idx="3">
            <a:schemeClr val="dk1"/>
          </a:lnRef>
          <a:fillRef idx="0">
            <a:schemeClr val="dk1"/>
          </a:fillRef>
          <a:effectRef idx="2">
            <a:schemeClr val="dk1"/>
          </a:effectRef>
          <a:fontRef idx="minor">
            <a:schemeClr val="tx1"/>
          </a:fontRef>
        </p:style>
      </p:cxnSp>
      <p:pic>
        <p:nvPicPr>
          <p:cNvPr id="3080" name="Picture 8" descr="Focusrite Scarlett 2i4 USB Audio Interface SCARLETT-2I4-2ND-GEN">
            <a:extLst>
              <a:ext uri="{FF2B5EF4-FFF2-40B4-BE49-F238E27FC236}">
                <a16:creationId xmlns:a16="http://schemas.microsoft.com/office/drawing/2014/main" id="{A43CD515-D354-4C5E-A5D1-64C64776F26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4363" b="34164"/>
          <a:stretch/>
        </p:blipFill>
        <p:spPr bwMode="auto">
          <a:xfrm>
            <a:off x="1606497" y="4536472"/>
            <a:ext cx="5647600" cy="1542901"/>
          </a:xfrm>
          <a:prstGeom prst="rect">
            <a:avLst/>
          </a:prstGeom>
          <a:noFill/>
          <a:extLst>
            <a:ext uri="{909E8E84-426E-40DD-AFC4-6F175D3DCCD1}">
              <a14:hiddenFill xmlns:a14="http://schemas.microsoft.com/office/drawing/2010/main">
                <a:solidFill>
                  <a:srgbClr val="FFFFFF"/>
                </a:solidFill>
              </a14:hiddenFill>
            </a:ext>
          </a:extLst>
        </p:spPr>
      </p:pic>
      <p:cxnSp>
        <p:nvCxnSpPr>
          <p:cNvPr id="27" name="Straight Connector 26">
            <a:extLst>
              <a:ext uri="{FF2B5EF4-FFF2-40B4-BE49-F238E27FC236}">
                <a16:creationId xmlns:a16="http://schemas.microsoft.com/office/drawing/2014/main" id="{5B778D4C-7096-46F2-BD67-29E9E5AD8D4F}"/>
              </a:ext>
            </a:extLst>
          </p:cNvPr>
          <p:cNvCxnSpPr>
            <a:cxnSpLocks/>
          </p:cNvCxnSpPr>
          <p:nvPr/>
        </p:nvCxnSpPr>
        <p:spPr>
          <a:xfrm>
            <a:off x="1423388" y="4670851"/>
            <a:ext cx="721934" cy="0"/>
          </a:xfrm>
          <a:prstGeom prst="line">
            <a:avLst/>
          </a:prstGeom>
        </p:spPr>
        <p:style>
          <a:lnRef idx="3">
            <a:schemeClr val="dk1"/>
          </a:lnRef>
          <a:fillRef idx="0">
            <a:schemeClr val="dk1"/>
          </a:fillRef>
          <a:effectRef idx="2">
            <a:schemeClr val="dk1"/>
          </a:effectRef>
          <a:fontRef idx="minor">
            <a:schemeClr val="tx1"/>
          </a:fontRef>
        </p:style>
      </p:cxnSp>
      <p:pic>
        <p:nvPicPr>
          <p:cNvPr id="3082" name="Picture 10" descr="Laptop flat icon computer symbol Royalty Free Vector Image">
            <a:extLst>
              <a:ext uri="{FF2B5EF4-FFF2-40B4-BE49-F238E27FC236}">
                <a16:creationId xmlns:a16="http://schemas.microsoft.com/office/drawing/2014/main" id="{222A53A7-39D3-4C82-A862-B9BB2D1E220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1645" t="16789" r="12295" b="26408"/>
          <a:stretch/>
        </p:blipFill>
        <p:spPr bwMode="auto">
          <a:xfrm>
            <a:off x="8328134" y="3630133"/>
            <a:ext cx="2583719" cy="2081436"/>
          </a:xfrm>
          <a:prstGeom prst="rect">
            <a:avLst/>
          </a:prstGeom>
          <a:noFill/>
          <a:extLst>
            <a:ext uri="{909E8E84-426E-40DD-AFC4-6F175D3DCCD1}">
              <a14:hiddenFill xmlns:a14="http://schemas.microsoft.com/office/drawing/2010/main">
                <a:solidFill>
                  <a:srgbClr val="FFFFFF"/>
                </a:solidFill>
              </a14:hiddenFill>
            </a:ext>
          </a:extLst>
        </p:spPr>
      </p:pic>
      <p:cxnSp>
        <p:nvCxnSpPr>
          <p:cNvPr id="29" name="Straight Connector 28">
            <a:extLst>
              <a:ext uri="{FF2B5EF4-FFF2-40B4-BE49-F238E27FC236}">
                <a16:creationId xmlns:a16="http://schemas.microsoft.com/office/drawing/2014/main" id="{406EDC85-CBF6-483A-B2A0-5422E42E3BC6}"/>
              </a:ext>
            </a:extLst>
          </p:cNvPr>
          <p:cNvCxnSpPr>
            <a:cxnSpLocks/>
          </p:cNvCxnSpPr>
          <p:nvPr/>
        </p:nvCxnSpPr>
        <p:spPr>
          <a:xfrm>
            <a:off x="7254097" y="5091179"/>
            <a:ext cx="1385740" cy="0"/>
          </a:xfrm>
          <a:prstGeom prst="line">
            <a:avLst/>
          </a:prstGeom>
        </p:spPr>
        <p:style>
          <a:lnRef idx="3">
            <a:schemeClr val="dk1"/>
          </a:lnRef>
          <a:fillRef idx="0">
            <a:schemeClr val="dk1"/>
          </a:fillRef>
          <a:effectRef idx="2">
            <a:schemeClr val="dk1"/>
          </a:effectRef>
          <a:fontRef idx="minor">
            <a:schemeClr val="tx1"/>
          </a:fontRef>
        </p:style>
      </p:cxnSp>
      <p:pic>
        <p:nvPicPr>
          <p:cNvPr id="3084" name="Picture 12" descr="Deep pink speaker icon - Free deep pink speaker icons">
            <a:extLst>
              <a:ext uri="{FF2B5EF4-FFF2-40B4-BE49-F238E27FC236}">
                <a16:creationId xmlns:a16="http://schemas.microsoft.com/office/drawing/2014/main" id="{461394C7-61F5-4437-A8E9-1A48A775298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3734816" y="2195486"/>
            <a:ext cx="1088843" cy="1088843"/>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BDD4EE1D-52E8-41AF-9E70-0708AD52702F}"/>
              </a:ext>
            </a:extLst>
          </p:cNvPr>
          <p:cNvSpPr/>
          <p:nvPr/>
        </p:nvSpPr>
        <p:spPr>
          <a:xfrm>
            <a:off x="0" y="8363"/>
            <a:ext cx="12192000" cy="1104360"/>
          </a:xfrm>
          <a:prstGeom prst="rect">
            <a:avLst/>
          </a:prstGeom>
          <a:gradFill flip="none" rotWithShape="1">
            <a:gsLst>
              <a:gs pos="0">
                <a:schemeClr val="accent1">
                  <a:lumMod val="50000"/>
                  <a:shade val="30000"/>
                  <a:satMod val="115000"/>
                </a:schemeClr>
              </a:gs>
              <a:gs pos="50000">
                <a:schemeClr val="accent1">
                  <a:lumMod val="50000"/>
                  <a:shade val="67500"/>
                  <a:satMod val="115000"/>
                </a:schemeClr>
              </a:gs>
              <a:gs pos="100000">
                <a:schemeClr val="accent1">
                  <a:lumMod val="50000"/>
                  <a:shade val="100000"/>
                  <a:satMod val="115000"/>
                </a:schemeClr>
              </a:gs>
            </a:gsLst>
            <a:path path="circle">
              <a:fillToRect l="100000" t="100000"/>
            </a:path>
            <a:tileRect r="-100000" b="-100000"/>
          </a:gradFill>
          <a:ln>
            <a:noFill/>
          </a:ln>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D17A273C-33A5-45A1-81D0-55A7664100FA}"/>
              </a:ext>
            </a:extLst>
          </p:cNvPr>
          <p:cNvSpPr>
            <a:spLocks noGrp="1"/>
          </p:cNvSpPr>
          <p:nvPr>
            <p:ph type="title"/>
          </p:nvPr>
        </p:nvSpPr>
        <p:spPr>
          <a:xfrm>
            <a:off x="313160" y="-98386"/>
            <a:ext cx="10515600" cy="1325563"/>
          </a:xfrm>
        </p:spPr>
        <p:txBody>
          <a:bodyPr/>
          <a:lstStyle/>
          <a:p>
            <a:r>
              <a:rPr lang="en-US" dirty="0">
                <a:solidFill>
                  <a:schemeClr val="bg1"/>
                </a:solidFill>
              </a:rPr>
              <a:t>EER Speaker Equalization</a:t>
            </a:r>
          </a:p>
        </p:txBody>
      </p:sp>
      <p:pic>
        <p:nvPicPr>
          <p:cNvPr id="22" name="Picture 2" descr="NASA insignia - Wikipedia">
            <a:extLst>
              <a:ext uri="{FF2B5EF4-FFF2-40B4-BE49-F238E27FC236}">
                <a16:creationId xmlns:a16="http://schemas.microsoft.com/office/drawing/2014/main" id="{52F75D36-FED0-4E8A-A453-07C48D8FCD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911853" y="41595"/>
            <a:ext cx="1280147" cy="107112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0ECFEFA8-0B69-4329-A77C-6D429CB555D6}"/>
              </a:ext>
            </a:extLst>
          </p:cNvPr>
          <p:cNvSpPr txBox="1"/>
          <p:nvPr/>
        </p:nvSpPr>
        <p:spPr>
          <a:xfrm>
            <a:off x="644912" y="1525095"/>
            <a:ext cx="778476" cy="369332"/>
          </a:xfrm>
          <a:prstGeom prst="rect">
            <a:avLst/>
          </a:prstGeom>
          <a:noFill/>
        </p:spPr>
        <p:txBody>
          <a:bodyPr wrap="square" rtlCol="0">
            <a:spAutoFit/>
          </a:bodyPr>
          <a:lstStyle/>
          <a:p>
            <a:r>
              <a:rPr lang="en-US" dirty="0"/>
              <a:t>Mic 1</a:t>
            </a:r>
          </a:p>
        </p:txBody>
      </p:sp>
      <p:sp>
        <p:nvSpPr>
          <p:cNvPr id="23" name="TextBox 22">
            <a:extLst>
              <a:ext uri="{FF2B5EF4-FFF2-40B4-BE49-F238E27FC236}">
                <a16:creationId xmlns:a16="http://schemas.microsoft.com/office/drawing/2014/main" id="{29E93DE8-9F21-4CA2-90E9-5B520E32F156}"/>
              </a:ext>
            </a:extLst>
          </p:cNvPr>
          <p:cNvSpPr txBox="1"/>
          <p:nvPr/>
        </p:nvSpPr>
        <p:spPr>
          <a:xfrm>
            <a:off x="644339" y="3382542"/>
            <a:ext cx="778476" cy="369332"/>
          </a:xfrm>
          <a:prstGeom prst="rect">
            <a:avLst/>
          </a:prstGeom>
          <a:noFill/>
        </p:spPr>
        <p:txBody>
          <a:bodyPr wrap="square" rtlCol="0">
            <a:spAutoFit/>
          </a:bodyPr>
          <a:lstStyle/>
          <a:p>
            <a:r>
              <a:rPr lang="en-US" dirty="0"/>
              <a:t>Mic 2</a:t>
            </a:r>
          </a:p>
        </p:txBody>
      </p:sp>
      <p:sp>
        <p:nvSpPr>
          <p:cNvPr id="9" name="Slide Number Placeholder 8">
            <a:extLst>
              <a:ext uri="{FF2B5EF4-FFF2-40B4-BE49-F238E27FC236}">
                <a16:creationId xmlns:a16="http://schemas.microsoft.com/office/drawing/2014/main" id="{3BCF48BC-7763-4871-9C99-65E0F6B7FB94}"/>
              </a:ext>
            </a:extLst>
          </p:cNvPr>
          <p:cNvSpPr>
            <a:spLocks noGrp="1"/>
          </p:cNvSpPr>
          <p:nvPr>
            <p:ph type="sldNum" sz="quarter" idx="12"/>
          </p:nvPr>
        </p:nvSpPr>
        <p:spPr/>
        <p:txBody>
          <a:bodyPr/>
          <a:lstStyle/>
          <a:p>
            <a:fld id="{E46BE934-9ACB-4ABF-BE83-C56C10E12B96}" type="slidenum">
              <a:rPr lang="en-US" sz="1600" smtClean="0"/>
              <a:t>8</a:t>
            </a:fld>
            <a:endParaRPr lang="en-US" sz="1600" dirty="0"/>
          </a:p>
        </p:txBody>
      </p:sp>
    </p:spTree>
    <p:extLst>
      <p:ext uri="{BB962C8B-B14F-4D97-AF65-F5344CB8AC3E}">
        <p14:creationId xmlns:p14="http://schemas.microsoft.com/office/powerpoint/2010/main" val="28004682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B3CD5A3-81A0-4E29-8B5B-65059C9A43EB}"/>
              </a:ext>
            </a:extLst>
          </p:cNvPr>
          <p:cNvSpPr/>
          <p:nvPr/>
        </p:nvSpPr>
        <p:spPr>
          <a:xfrm>
            <a:off x="0" y="8363"/>
            <a:ext cx="12192000" cy="1104360"/>
          </a:xfrm>
          <a:prstGeom prst="rect">
            <a:avLst/>
          </a:prstGeom>
          <a:gradFill flip="none" rotWithShape="1">
            <a:gsLst>
              <a:gs pos="0">
                <a:schemeClr val="accent1">
                  <a:lumMod val="50000"/>
                  <a:shade val="30000"/>
                  <a:satMod val="115000"/>
                </a:schemeClr>
              </a:gs>
              <a:gs pos="50000">
                <a:schemeClr val="accent1">
                  <a:lumMod val="50000"/>
                  <a:shade val="67500"/>
                  <a:satMod val="115000"/>
                </a:schemeClr>
              </a:gs>
              <a:gs pos="100000">
                <a:schemeClr val="accent1">
                  <a:lumMod val="50000"/>
                  <a:shade val="100000"/>
                  <a:satMod val="115000"/>
                </a:schemeClr>
              </a:gs>
            </a:gsLst>
            <a:path path="circle">
              <a:fillToRect l="100000" t="100000"/>
            </a:path>
            <a:tileRect r="-100000" b="-100000"/>
          </a:gradFill>
          <a:ln>
            <a:noFill/>
          </a:ln>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D31227E5-C2BE-4DA6-9D05-B4F6775F6109}"/>
              </a:ext>
            </a:extLst>
          </p:cNvPr>
          <p:cNvSpPr>
            <a:spLocks noGrp="1"/>
          </p:cNvSpPr>
          <p:nvPr>
            <p:ph type="title"/>
          </p:nvPr>
        </p:nvSpPr>
        <p:spPr>
          <a:xfrm>
            <a:off x="313160" y="-98386"/>
            <a:ext cx="10515600" cy="1325563"/>
          </a:xfrm>
        </p:spPr>
        <p:txBody>
          <a:bodyPr/>
          <a:lstStyle/>
          <a:p>
            <a:r>
              <a:rPr lang="en-US" dirty="0">
                <a:solidFill>
                  <a:schemeClr val="bg1"/>
                </a:solidFill>
              </a:rPr>
              <a:t>EER Speaker Equalization</a:t>
            </a:r>
          </a:p>
        </p:txBody>
      </p:sp>
      <p:pic>
        <p:nvPicPr>
          <p:cNvPr id="12" name="Picture 2" descr="NASA insignia - Wikipedia">
            <a:extLst>
              <a:ext uri="{FF2B5EF4-FFF2-40B4-BE49-F238E27FC236}">
                <a16:creationId xmlns:a16="http://schemas.microsoft.com/office/drawing/2014/main" id="{0D5E2C7F-4B71-4068-8AF9-CD42EF7184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11853" y="41595"/>
            <a:ext cx="1280147" cy="1071128"/>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6A10A3DB-F28D-4A08-9C68-A57FB2AAD1D8}"/>
              </a:ext>
            </a:extLst>
          </p:cNvPr>
          <p:cNvSpPr>
            <a:spLocks noGrp="1"/>
          </p:cNvSpPr>
          <p:nvPr>
            <p:ph type="sldNum" sz="quarter" idx="12"/>
          </p:nvPr>
        </p:nvSpPr>
        <p:spPr/>
        <p:txBody>
          <a:bodyPr/>
          <a:lstStyle/>
          <a:p>
            <a:fld id="{E46BE934-9ACB-4ABF-BE83-C56C10E12B96}" type="slidenum">
              <a:rPr lang="en-US" sz="1600" smtClean="0"/>
              <a:t>9</a:t>
            </a:fld>
            <a:endParaRPr lang="en-US" sz="1600" dirty="0"/>
          </a:p>
        </p:txBody>
      </p:sp>
      <p:sp>
        <p:nvSpPr>
          <p:cNvPr id="8" name="TextBox 7">
            <a:extLst>
              <a:ext uri="{FF2B5EF4-FFF2-40B4-BE49-F238E27FC236}">
                <a16:creationId xmlns:a16="http://schemas.microsoft.com/office/drawing/2014/main" id="{CFF37623-E03A-4B68-A9D3-E4C2F3BA8AB1}"/>
              </a:ext>
            </a:extLst>
          </p:cNvPr>
          <p:cNvSpPr txBox="1"/>
          <p:nvPr/>
        </p:nvSpPr>
        <p:spPr>
          <a:xfrm>
            <a:off x="620350" y="6046288"/>
            <a:ext cx="4357694" cy="369332"/>
          </a:xfrm>
          <a:prstGeom prst="rect">
            <a:avLst/>
          </a:prstGeom>
          <a:noFill/>
        </p:spPr>
        <p:txBody>
          <a:bodyPr wrap="square" rtlCol="0">
            <a:spAutoFit/>
          </a:bodyPr>
          <a:lstStyle/>
          <a:p>
            <a:r>
              <a:rPr lang="en-US" dirty="0"/>
              <a:t>Fig 3. Synthetic white noise equalization</a:t>
            </a:r>
          </a:p>
        </p:txBody>
      </p:sp>
      <p:sp>
        <p:nvSpPr>
          <p:cNvPr id="14" name="TextBox 13">
            <a:extLst>
              <a:ext uri="{FF2B5EF4-FFF2-40B4-BE49-F238E27FC236}">
                <a16:creationId xmlns:a16="http://schemas.microsoft.com/office/drawing/2014/main" id="{F8F740B6-ADCF-4C6E-8F97-2AC6004F2DEF}"/>
              </a:ext>
            </a:extLst>
          </p:cNvPr>
          <p:cNvSpPr txBox="1"/>
          <p:nvPr/>
        </p:nvSpPr>
        <p:spPr>
          <a:xfrm>
            <a:off x="6488940" y="6046288"/>
            <a:ext cx="4683211" cy="369332"/>
          </a:xfrm>
          <a:prstGeom prst="rect">
            <a:avLst/>
          </a:prstGeom>
          <a:noFill/>
        </p:spPr>
        <p:txBody>
          <a:bodyPr wrap="square" rtlCol="0">
            <a:spAutoFit/>
          </a:bodyPr>
          <a:lstStyle/>
          <a:p>
            <a:r>
              <a:rPr lang="en-US" dirty="0"/>
              <a:t>Fig 4. Dual mic equalization using pink noise</a:t>
            </a:r>
          </a:p>
        </p:txBody>
      </p:sp>
      <p:pic>
        <p:nvPicPr>
          <p:cNvPr id="21" name="Picture 20">
            <a:extLst>
              <a:ext uri="{FF2B5EF4-FFF2-40B4-BE49-F238E27FC236}">
                <a16:creationId xmlns:a16="http://schemas.microsoft.com/office/drawing/2014/main" id="{0A88B20E-8E59-4302-B164-AD8FE5C4FF2E}"/>
              </a:ext>
            </a:extLst>
          </p:cNvPr>
          <p:cNvPicPr>
            <a:picLocks noChangeAspect="1"/>
          </p:cNvPicPr>
          <p:nvPr/>
        </p:nvPicPr>
        <p:blipFill rotWithShape="1">
          <a:blip r:embed="rId4">
            <a:extLst>
              <a:ext uri="{28A0092B-C50C-407E-A947-70E740481C1C}">
                <a14:useLocalDpi xmlns:a14="http://schemas.microsoft.com/office/drawing/2010/main" val="0"/>
              </a:ext>
            </a:extLst>
          </a:blip>
          <a:srcRect l="3689" r="7076"/>
          <a:stretch/>
        </p:blipFill>
        <p:spPr>
          <a:xfrm>
            <a:off x="27434" y="1341630"/>
            <a:ext cx="5756146" cy="4659162"/>
          </a:xfrm>
          <a:prstGeom prst="rect">
            <a:avLst/>
          </a:prstGeom>
        </p:spPr>
      </p:pic>
      <p:pic>
        <p:nvPicPr>
          <p:cNvPr id="25" name="Picture 24">
            <a:extLst>
              <a:ext uri="{FF2B5EF4-FFF2-40B4-BE49-F238E27FC236}">
                <a16:creationId xmlns:a16="http://schemas.microsoft.com/office/drawing/2014/main" id="{FF4A63AB-D1F4-4719-B1FF-E44BEE3B7013}"/>
              </a:ext>
            </a:extLst>
          </p:cNvPr>
          <p:cNvPicPr>
            <a:picLocks noChangeAspect="1"/>
          </p:cNvPicPr>
          <p:nvPr/>
        </p:nvPicPr>
        <p:blipFill rotWithShape="1">
          <a:blip r:embed="rId5">
            <a:extLst>
              <a:ext uri="{28A0092B-C50C-407E-A947-70E740481C1C}">
                <a14:useLocalDpi xmlns:a14="http://schemas.microsoft.com/office/drawing/2010/main" val="0"/>
              </a:ext>
            </a:extLst>
          </a:blip>
          <a:srcRect l="2886" r="6791"/>
          <a:stretch/>
        </p:blipFill>
        <p:spPr>
          <a:xfrm>
            <a:off x="5783580" y="1219472"/>
            <a:ext cx="6275070" cy="4808010"/>
          </a:xfrm>
          <a:prstGeom prst="rect">
            <a:avLst/>
          </a:prstGeom>
        </p:spPr>
      </p:pic>
    </p:spTree>
    <p:extLst>
      <p:ext uri="{BB962C8B-B14F-4D97-AF65-F5344CB8AC3E}">
        <p14:creationId xmlns:p14="http://schemas.microsoft.com/office/powerpoint/2010/main" val="1433376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8BBA267-94FC-44F7-9AC2-891356F72137}"/>
              </a:ext>
            </a:extLst>
          </p:cNvPr>
          <p:cNvSpPr>
            <a:spLocks noGrp="1"/>
          </p:cNvSpPr>
          <p:nvPr>
            <p:ph idx="1"/>
          </p:nvPr>
        </p:nvSpPr>
        <p:spPr>
          <a:xfrm>
            <a:off x="838200" y="1216058"/>
            <a:ext cx="10515600" cy="4960905"/>
          </a:xfrm>
        </p:spPr>
        <p:txBody>
          <a:bodyPr>
            <a:normAutofit lnSpcReduction="10000"/>
          </a:bodyPr>
          <a:lstStyle/>
          <a:p>
            <a:pPr marL="0" indent="0">
              <a:buNone/>
            </a:pPr>
            <a:r>
              <a:rPr lang="en-US" u="sng" dirty="0"/>
              <a:t>Step 4</a:t>
            </a:r>
          </a:p>
          <a:p>
            <a:r>
              <a:rPr lang="en-US" dirty="0"/>
              <a:t>Create IIR EQ Filters from FIR filters</a:t>
            </a:r>
          </a:p>
          <a:p>
            <a:r>
              <a:rPr lang="en-US" dirty="0"/>
              <a:t>Spectral Factorization </a:t>
            </a:r>
          </a:p>
          <a:p>
            <a:pPr lvl="1"/>
            <a:r>
              <a:rPr lang="en-US" dirty="0"/>
              <a:t>Utilizes Complex </a:t>
            </a:r>
            <a:r>
              <a:rPr lang="en-US" dirty="0" err="1"/>
              <a:t>Cepstrum</a:t>
            </a:r>
            <a:r>
              <a:rPr lang="en-US" dirty="0"/>
              <a:t> approach and Control System Toolbox</a:t>
            </a:r>
          </a:p>
          <a:p>
            <a:r>
              <a:rPr lang="en-US" dirty="0"/>
              <a:t>Executable files need to be updated to 64-bit processor</a:t>
            </a:r>
          </a:p>
          <a:p>
            <a:pPr lvl="1"/>
            <a:endParaRPr lang="en-US" dirty="0"/>
          </a:p>
          <a:p>
            <a:pPr marL="0" indent="0">
              <a:buNone/>
            </a:pPr>
            <a:r>
              <a:rPr lang="en-US" u="sng" dirty="0"/>
              <a:t>Step 5</a:t>
            </a:r>
          </a:p>
          <a:p>
            <a:r>
              <a:rPr lang="en-US" dirty="0"/>
              <a:t>Combine IIR EQ filters with delay and gain estimates to generate final EQ files</a:t>
            </a:r>
          </a:p>
          <a:p>
            <a:pPr lvl="1"/>
            <a:r>
              <a:rPr lang="en-US" dirty="0"/>
              <a:t>Delay and gain estimates computed separately</a:t>
            </a:r>
          </a:p>
          <a:p>
            <a:pPr lvl="1"/>
            <a:r>
              <a:rPr lang="en-US" dirty="0"/>
              <a:t>Writes binary .</a:t>
            </a:r>
            <a:r>
              <a:rPr lang="en-US" dirty="0" err="1"/>
              <a:t>ahm</a:t>
            </a:r>
            <a:r>
              <a:rPr lang="en-US" dirty="0"/>
              <a:t> file as result</a:t>
            </a:r>
          </a:p>
        </p:txBody>
      </p:sp>
      <p:sp>
        <p:nvSpPr>
          <p:cNvPr id="6" name="Rectangle 5">
            <a:extLst>
              <a:ext uri="{FF2B5EF4-FFF2-40B4-BE49-F238E27FC236}">
                <a16:creationId xmlns:a16="http://schemas.microsoft.com/office/drawing/2014/main" id="{49541507-C2F2-43AC-A4F8-1F55994281ED}"/>
              </a:ext>
            </a:extLst>
          </p:cNvPr>
          <p:cNvSpPr/>
          <p:nvPr/>
        </p:nvSpPr>
        <p:spPr>
          <a:xfrm>
            <a:off x="0" y="8363"/>
            <a:ext cx="12192000" cy="1104360"/>
          </a:xfrm>
          <a:prstGeom prst="rect">
            <a:avLst/>
          </a:prstGeom>
          <a:gradFill flip="none" rotWithShape="1">
            <a:gsLst>
              <a:gs pos="0">
                <a:schemeClr val="accent1">
                  <a:lumMod val="50000"/>
                  <a:shade val="30000"/>
                  <a:satMod val="115000"/>
                </a:schemeClr>
              </a:gs>
              <a:gs pos="50000">
                <a:schemeClr val="accent1">
                  <a:lumMod val="50000"/>
                  <a:shade val="67500"/>
                  <a:satMod val="115000"/>
                </a:schemeClr>
              </a:gs>
              <a:gs pos="100000">
                <a:schemeClr val="accent1">
                  <a:lumMod val="50000"/>
                  <a:shade val="100000"/>
                  <a:satMod val="115000"/>
                </a:schemeClr>
              </a:gs>
            </a:gsLst>
            <a:path path="circle">
              <a:fillToRect l="100000" t="100000"/>
            </a:path>
            <a:tileRect r="-100000" b="-100000"/>
          </a:gradFill>
          <a:ln>
            <a:noFill/>
          </a:ln>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CBCFBE61-9E97-44F8-B7A0-1B270D5B01A1}"/>
              </a:ext>
            </a:extLst>
          </p:cNvPr>
          <p:cNvSpPr>
            <a:spLocks noGrp="1"/>
          </p:cNvSpPr>
          <p:nvPr>
            <p:ph type="title"/>
          </p:nvPr>
        </p:nvSpPr>
        <p:spPr>
          <a:xfrm>
            <a:off x="313160" y="-98386"/>
            <a:ext cx="10515600" cy="1325563"/>
          </a:xfrm>
        </p:spPr>
        <p:txBody>
          <a:bodyPr/>
          <a:lstStyle/>
          <a:p>
            <a:r>
              <a:rPr lang="en-US" dirty="0">
                <a:solidFill>
                  <a:schemeClr val="bg1"/>
                </a:solidFill>
              </a:rPr>
              <a:t>EER Speaker Equalization</a:t>
            </a:r>
          </a:p>
        </p:txBody>
      </p:sp>
      <p:pic>
        <p:nvPicPr>
          <p:cNvPr id="8" name="Picture 2" descr="NASA insignia - Wikipedia">
            <a:extLst>
              <a:ext uri="{FF2B5EF4-FFF2-40B4-BE49-F238E27FC236}">
                <a16:creationId xmlns:a16="http://schemas.microsoft.com/office/drawing/2014/main" id="{C81B4792-C327-46AC-B0DB-057699F164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11853" y="41595"/>
            <a:ext cx="1280147" cy="1071128"/>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8">
            <a:extLst>
              <a:ext uri="{FF2B5EF4-FFF2-40B4-BE49-F238E27FC236}">
                <a16:creationId xmlns:a16="http://schemas.microsoft.com/office/drawing/2014/main" id="{9084CEAB-AE18-4B59-925A-5C48063551D3}"/>
              </a:ext>
            </a:extLst>
          </p:cNvPr>
          <p:cNvSpPr>
            <a:spLocks noGrp="1"/>
          </p:cNvSpPr>
          <p:nvPr>
            <p:ph type="sldNum" sz="quarter" idx="12"/>
          </p:nvPr>
        </p:nvSpPr>
        <p:spPr/>
        <p:txBody>
          <a:bodyPr/>
          <a:lstStyle/>
          <a:p>
            <a:fld id="{E46BE934-9ACB-4ABF-BE83-C56C10E12B96}" type="slidenum">
              <a:rPr lang="en-US" sz="1600" smtClean="0"/>
              <a:t>10</a:t>
            </a:fld>
            <a:endParaRPr lang="en-US" dirty="0"/>
          </a:p>
        </p:txBody>
      </p:sp>
    </p:spTree>
    <p:extLst>
      <p:ext uri="{BB962C8B-B14F-4D97-AF65-F5344CB8AC3E}">
        <p14:creationId xmlns:p14="http://schemas.microsoft.com/office/powerpoint/2010/main" val="1000082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6A54ED-CF7A-49D6-8253-51A2E702920C}"/>
              </a:ext>
            </a:extLst>
          </p:cNvPr>
          <p:cNvSpPr>
            <a:spLocks noGrp="1"/>
          </p:cNvSpPr>
          <p:nvPr>
            <p:ph idx="1"/>
          </p:nvPr>
        </p:nvSpPr>
        <p:spPr>
          <a:xfrm>
            <a:off x="838200" y="1825624"/>
            <a:ext cx="10515600" cy="4905113"/>
          </a:xfrm>
        </p:spPr>
        <p:txBody>
          <a:bodyPr>
            <a:normAutofit fontScale="92500" lnSpcReduction="10000"/>
          </a:bodyPr>
          <a:lstStyle/>
          <a:p>
            <a:endParaRPr lang="en-US" dirty="0"/>
          </a:p>
          <a:p>
            <a:endParaRPr lang="en-US" dirty="0"/>
          </a:p>
          <a:p>
            <a:endParaRPr lang="en-US" dirty="0"/>
          </a:p>
          <a:p>
            <a:endParaRPr lang="en-US" dirty="0"/>
          </a:p>
          <a:p>
            <a:pPr marL="0" indent="0">
              <a:buNone/>
            </a:pPr>
            <a:endParaRPr lang="en-US" dirty="0"/>
          </a:p>
          <a:p>
            <a:endParaRPr lang="en-US" dirty="0"/>
          </a:p>
          <a:p>
            <a:r>
              <a:rPr lang="en-US" dirty="0"/>
              <a:t>EER psychoacoustic test administration process</a:t>
            </a:r>
          </a:p>
          <a:p>
            <a:r>
              <a:rPr lang="en-US" dirty="0"/>
              <a:t>Finished ICHIN IIIB and RQMM II session files, self-administering RQMM II full test </a:t>
            </a:r>
          </a:p>
          <a:p>
            <a:r>
              <a:rPr lang="en-US" dirty="0"/>
              <a:t>Familiarized with audio config files for generation of new files</a:t>
            </a:r>
          </a:p>
          <a:p>
            <a:r>
              <a:rPr lang="en-US" dirty="0"/>
              <a:t>Weekly DNA meetings for summer test design</a:t>
            </a:r>
          </a:p>
          <a:p>
            <a:pPr marL="0" indent="0">
              <a:buNone/>
            </a:pPr>
            <a:endParaRPr lang="en-US" dirty="0"/>
          </a:p>
        </p:txBody>
      </p:sp>
      <p:pic>
        <p:nvPicPr>
          <p:cNvPr id="1030" name="Picture 6" descr="https://stab.larc.nasa.gov/files/2012/07/EER_front.jpg">
            <a:extLst>
              <a:ext uri="{FF2B5EF4-FFF2-40B4-BE49-F238E27FC236}">
                <a16:creationId xmlns:a16="http://schemas.microsoft.com/office/drawing/2014/main" id="{40E7F304-792E-441D-B981-A13376BDAB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5921" y="1408407"/>
            <a:ext cx="4421170" cy="29518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834818AC-E402-4E3A-A03F-EA43BFA05114}"/>
              </a:ext>
            </a:extLst>
          </p:cNvPr>
          <p:cNvSpPr/>
          <p:nvPr/>
        </p:nvSpPr>
        <p:spPr>
          <a:xfrm>
            <a:off x="0" y="8363"/>
            <a:ext cx="12192000" cy="1104360"/>
          </a:xfrm>
          <a:prstGeom prst="rect">
            <a:avLst/>
          </a:prstGeom>
          <a:gradFill flip="none" rotWithShape="1">
            <a:gsLst>
              <a:gs pos="0">
                <a:schemeClr val="accent1">
                  <a:lumMod val="50000"/>
                  <a:shade val="30000"/>
                  <a:satMod val="115000"/>
                </a:schemeClr>
              </a:gs>
              <a:gs pos="50000">
                <a:schemeClr val="accent1">
                  <a:lumMod val="50000"/>
                  <a:shade val="67500"/>
                  <a:satMod val="115000"/>
                </a:schemeClr>
              </a:gs>
              <a:gs pos="100000">
                <a:schemeClr val="accent1">
                  <a:lumMod val="50000"/>
                  <a:shade val="100000"/>
                  <a:satMod val="115000"/>
                </a:schemeClr>
              </a:gs>
            </a:gsLst>
            <a:path path="circle">
              <a:fillToRect l="100000" t="100000"/>
            </a:path>
            <a:tileRect r="-100000" b="-100000"/>
          </a:gradFill>
          <a:ln>
            <a:noFill/>
          </a:ln>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977A7B1D-3D75-47E2-90AB-45C2236BA80A}"/>
              </a:ext>
            </a:extLst>
          </p:cNvPr>
          <p:cNvSpPr>
            <a:spLocks noGrp="1"/>
          </p:cNvSpPr>
          <p:nvPr>
            <p:ph type="title"/>
          </p:nvPr>
        </p:nvSpPr>
        <p:spPr>
          <a:xfrm>
            <a:off x="313160" y="-98386"/>
            <a:ext cx="10515600" cy="1325563"/>
          </a:xfrm>
        </p:spPr>
        <p:txBody>
          <a:bodyPr/>
          <a:lstStyle/>
          <a:p>
            <a:r>
              <a:rPr lang="en-US" dirty="0">
                <a:solidFill>
                  <a:schemeClr val="bg1"/>
                </a:solidFill>
              </a:rPr>
              <a:t>EER Session Files</a:t>
            </a:r>
          </a:p>
        </p:txBody>
      </p:sp>
      <p:pic>
        <p:nvPicPr>
          <p:cNvPr id="9" name="Picture 2" descr="NASA insignia - Wikipedia">
            <a:extLst>
              <a:ext uri="{FF2B5EF4-FFF2-40B4-BE49-F238E27FC236}">
                <a16:creationId xmlns:a16="http://schemas.microsoft.com/office/drawing/2014/main" id="{C01E5C28-A615-442D-9712-C772C47440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11853" y="41595"/>
            <a:ext cx="1280147" cy="1071128"/>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BD67C965-7455-4343-A92E-852F42A559BB}"/>
              </a:ext>
            </a:extLst>
          </p:cNvPr>
          <p:cNvSpPr>
            <a:spLocks noGrp="1"/>
          </p:cNvSpPr>
          <p:nvPr>
            <p:ph type="sldNum" sz="quarter" idx="12"/>
          </p:nvPr>
        </p:nvSpPr>
        <p:spPr/>
        <p:txBody>
          <a:bodyPr/>
          <a:lstStyle/>
          <a:p>
            <a:fld id="{E46BE934-9ACB-4ABF-BE83-C56C10E12B96}" type="slidenum">
              <a:rPr lang="en-US" sz="1600" smtClean="0"/>
              <a:t>11</a:t>
            </a:fld>
            <a:endParaRPr lang="en-US" dirty="0"/>
          </a:p>
        </p:txBody>
      </p:sp>
    </p:spTree>
    <p:extLst>
      <p:ext uri="{BB962C8B-B14F-4D97-AF65-F5344CB8AC3E}">
        <p14:creationId xmlns:p14="http://schemas.microsoft.com/office/powerpoint/2010/main" val="34304263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102D003-9FDD-4080-B12C-1253D697BF27}"/>
                  </a:ext>
                </a:extLst>
              </p:cNvPr>
              <p:cNvSpPr>
                <a:spLocks noGrp="1"/>
              </p:cNvSpPr>
              <p:nvPr>
                <p:ph idx="1"/>
              </p:nvPr>
            </p:nvSpPr>
            <p:spPr>
              <a:xfrm>
                <a:off x="838200" y="1234911"/>
                <a:ext cx="10515600" cy="4640394"/>
              </a:xfrm>
            </p:spPr>
            <p:txBody>
              <a:bodyPr>
                <a:normAutofit/>
              </a:bodyPr>
              <a:lstStyle/>
              <a:p>
                <a:pPr marL="0" indent="0">
                  <a:buNone/>
                </a:pPr>
                <a:r>
                  <a:rPr lang="en-US" dirty="0"/>
                  <a:t>Doppler Effect</a:t>
                </a:r>
              </a:p>
              <a:p>
                <a:pPr lvl="1"/>
                <a:r>
                  <a:rPr lang="en-US" dirty="0"/>
                  <a:t>occurs when a </a:t>
                </a:r>
                <a:r>
                  <a:rPr lang="en-US" b="1" dirty="0"/>
                  <a:t>source</a:t>
                </a:r>
                <a:r>
                  <a:rPr lang="en-US" dirty="0"/>
                  <a:t> of waves and/or observer </a:t>
                </a:r>
                <a:r>
                  <a:rPr lang="en-US" b="1" dirty="0"/>
                  <a:t>move</a:t>
                </a:r>
                <a:r>
                  <a:rPr lang="en-US" dirty="0"/>
                  <a:t> relative to each other </a:t>
                </a:r>
              </a:p>
              <a:p>
                <a:pPr lvl="1"/>
                <a:r>
                  <a:rPr lang="en-US" dirty="0"/>
                  <a:t>results in the observer measuring a different frequency of the waves than the frequency that the </a:t>
                </a:r>
                <a:r>
                  <a:rPr lang="en-US" b="1" dirty="0"/>
                  <a:t>source</a:t>
                </a:r>
                <a:r>
                  <a:rPr lang="en-US" dirty="0"/>
                  <a:t> is </a:t>
                </a:r>
                <a:r>
                  <a:rPr lang="en-US" b="1" dirty="0"/>
                  <a:t>emitting</a:t>
                </a:r>
              </a:p>
              <a:p>
                <a:pPr lvl="1"/>
                <a:endParaRPr lang="en-US" b="1" dirty="0"/>
              </a:p>
              <a:p>
                <a:pPr marL="0" indent="0">
                  <a:buNone/>
                </a:pPr>
                <a:r>
                  <a:rPr lang="en-US" sz="2400" dirty="0"/>
                  <a:t>Sound Pressure Level from source</a:t>
                </a:r>
              </a:p>
              <a:p>
                <a:pPr lvl="1"/>
                <a:r>
                  <a:rPr lang="en-US" dirty="0"/>
                  <a:t>P</a:t>
                </a:r>
                <a:r>
                  <a:rPr lang="en-US" baseline="-25000" dirty="0"/>
                  <a:t>s</a:t>
                </a:r>
                <a:r>
                  <a:rPr lang="en-US" dirty="0"/>
                  <a:t>(t) = A*sin(</a:t>
                </a:r>
                <a:r>
                  <a:rPr lang="en-US" dirty="0" err="1"/>
                  <a:t>w</a:t>
                </a:r>
                <a:r>
                  <a:rPr lang="en-US" baseline="-25000" dirty="0" err="1"/>
                  <a:t>s</a:t>
                </a:r>
                <a:r>
                  <a:rPr lang="en-US" dirty="0"/>
                  <a:t>*t)</a:t>
                </a:r>
              </a:p>
              <a:p>
                <a:pPr lvl="1"/>
                <a:r>
                  <a:rPr lang="en-US" dirty="0" err="1"/>
                  <a:t>w</a:t>
                </a:r>
                <a:r>
                  <a:rPr lang="en-US" baseline="-25000" dirty="0" err="1"/>
                  <a:t>s</a:t>
                </a:r>
                <a:r>
                  <a:rPr lang="en-US" dirty="0"/>
                  <a:t> = 2*</a:t>
                </a:r>
                <a14:m>
                  <m:oMath xmlns:m="http://schemas.openxmlformats.org/officeDocument/2006/math">
                    <m:r>
                      <a:rPr lang="en-US" b="0" i="1" smtClean="0">
                        <a:latin typeface="Cambria Math" panose="02040503050406030204" pitchFamily="18" charset="0"/>
                      </a:rPr>
                      <m:t>𝜋</m:t>
                    </m:r>
                  </m:oMath>
                </a14:m>
                <a:r>
                  <a:rPr lang="en-US" dirty="0"/>
                  <a:t>*f</a:t>
                </a:r>
              </a:p>
              <a:p>
                <a:pPr marL="457200" lvl="1" indent="0">
                  <a:buNone/>
                </a:pPr>
                <a:endParaRPr lang="en-US" sz="2900" dirty="0"/>
              </a:p>
              <a:p>
                <a:endParaRPr lang="en-US" sz="3300" dirty="0"/>
              </a:p>
              <a:p>
                <a:endParaRPr lang="en-US" sz="3300" dirty="0"/>
              </a:p>
              <a:p>
                <a:endParaRPr lang="en-US" sz="3300" dirty="0"/>
              </a:p>
              <a:p>
                <a:pPr lvl="1"/>
                <a:endParaRPr lang="en-US" dirty="0"/>
              </a:p>
              <a:p>
                <a:endParaRPr lang="en-US" dirty="0"/>
              </a:p>
              <a:p>
                <a:endParaRPr lang="en-US" dirty="0"/>
              </a:p>
            </p:txBody>
          </p:sp>
        </mc:Choice>
        <mc:Fallback xmlns="">
          <p:sp>
            <p:nvSpPr>
              <p:cNvPr id="3" name="Content Placeholder 2">
                <a:extLst>
                  <a:ext uri="{FF2B5EF4-FFF2-40B4-BE49-F238E27FC236}">
                    <a16:creationId xmlns:a16="http://schemas.microsoft.com/office/drawing/2014/main" id="{D102D003-9FDD-4080-B12C-1253D697BF27}"/>
                  </a:ext>
                </a:extLst>
              </p:cNvPr>
              <p:cNvSpPr>
                <a:spLocks noGrp="1" noRot="1" noChangeAspect="1" noMove="1" noResize="1" noEditPoints="1" noAdjustHandles="1" noChangeArrowheads="1" noChangeShapeType="1" noTextEdit="1"/>
              </p:cNvSpPr>
              <p:nvPr>
                <p:ph idx="1"/>
              </p:nvPr>
            </p:nvSpPr>
            <p:spPr>
              <a:xfrm>
                <a:off x="838200" y="1234911"/>
                <a:ext cx="10515600" cy="4640394"/>
              </a:xfrm>
              <a:blipFill>
                <a:blip r:embed="rId3"/>
                <a:stretch>
                  <a:fillRect l="-1217" t="-2234" r="-75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04393210-2714-4102-BA66-D6EC8B94E4DA}"/>
                  </a:ext>
                </a:extLst>
              </p:cNvPr>
              <p:cNvSpPr txBox="1"/>
              <p:nvPr/>
            </p:nvSpPr>
            <p:spPr>
              <a:xfrm>
                <a:off x="6096000" y="3240569"/>
                <a:ext cx="4805680" cy="2222340"/>
              </a:xfrm>
              <a:prstGeom prst="rect">
                <a:avLst/>
              </a:prstGeom>
              <a:noFill/>
            </p:spPr>
            <p:txBody>
              <a:bodyPr wrap="square" rtlCol="0">
                <a:spAutoFit/>
              </a:bodyPr>
              <a:lstStyle/>
              <a:p>
                <a:r>
                  <a:rPr lang="en-US" sz="2400" dirty="0"/>
                  <a:t>Sound received at time </a:t>
                </a:r>
                <a:r>
                  <a:rPr lang="en-US" sz="2400" i="1" dirty="0"/>
                  <a:t>t</a:t>
                </a:r>
                <a:r>
                  <a:rPr lang="en-US" sz="2400" i="1" baseline="-25000" dirty="0"/>
                  <a:t>r</a:t>
                </a:r>
              </a:p>
              <a:p>
                <a:pPr marL="742950" lvl="1" indent="-285750">
                  <a:buFont typeface="Arial" panose="020B0604020202020204" pitchFamily="34" charset="0"/>
                  <a:buChar char="•"/>
                </a:pPr>
                <a:r>
                  <a:rPr lang="en-US" sz="2400" dirty="0" err="1"/>
                  <a:t>P</a:t>
                </a:r>
                <a:r>
                  <a:rPr lang="en-US" sz="2400" baseline="-25000" dirty="0" err="1"/>
                  <a:t>r</a:t>
                </a:r>
                <a:r>
                  <a:rPr lang="en-US" sz="2400" dirty="0"/>
                  <a:t>(t) = </a:t>
                </a:r>
                <a:r>
                  <a:rPr lang="el-GR" sz="2400" dirty="0"/>
                  <a:t>α</a:t>
                </a:r>
                <a:r>
                  <a:rPr lang="en-US" sz="2400" dirty="0"/>
                  <a:t>* P</a:t>
                </a:r>
                <a:r>
                  <a:rPr lang="en-US" sz="2400" baseline="-25000" dirty="0"/>
                  <a:t>s</a:t>
                </a:r>
                <a:r>
                  <a:rPr lang="en-US" sz="2400" dirty="0"/>
                  <a:t>(t) </a:t>
                </a:r>
              </a:p>
              <a:p>
                <a:pPr marL="742950" lvl="1" indent="-285750">
                  <a:buFont typeface="Arial" panose="020B0604020202020204" pitchFamily="34" charset="0"/>
                  <a:buChar char="•"/>
                </a:pPr>
                <a:r>
                  <a:rPr lang="el-GR" sz="2400" dirty="0"/>
                  <a:t>α</a:t>
                </a:r>
                <a:r>
                  <a:rPr lang="en-US" sz="2400" dirty="0"/>
                  <a:t> = 20* log (</a:t>
                </a:r>
                <a14:m>
                  <m:oMath xmlns:m="http://schemas.openxmlformats.org/officeDocument/2006/math">
                    <m:f>
                      <m:fPr>
                        <m:ctrlPr>
                          <a:rPr lang="en-US" sz="2400" i="1" smtClean="0">
                            <a:latin typeface="Cambria Math" panose="02040503050406030204" pitchFamily="18" charset="0"/>
                          </a:rPr>
                        </m:ctrlPr>
                      </m:fPr>
                      <m:num>
                        <m:r>
                          <a:rPr lang="en-US" sz="2400" b="0" i="1" smtClean="0">
                            <a:latin typeface="Cambria Math" panose="02040503050406030204" pitchFamily="18" charset="0"/>
                          </a:rPr>
                          <m:t>𝑑</m:t>
                        </m:r>
                        <m:r>
                          <a:rPr lang="en-US" sz="2400" b="0" i="1" smtClean="0">
                            <a:latin typeface="Cambria Math" panose="02040503050406030204" pitchFamily="18" charset="0"/>
                          </a:rPr>
                          <m:t>(</m:t>
                        </m:r>
                        <m:r>
                          <a:rPr lang="en-US" sz="2400" b="0" i="1" smtClean="0">
                            <a:latin typeface="Cambria Math" panose="02040503050406030204" pitchFamily="18" charset="0"/>
                          </a:rPr>
                          <m:t>𝑡𝑟</m:t>
                        </m:r>
                        <m:r>
                          <a:rPr lang="en-US" sz="2400" b="0" i="1" smtClean="0">
                            <a:latin typeface="Cambria Math" panose="02040503050406030204" pitchFamily="18" charset="0"/>
                          </a:rPr>
                          <m:t>)</m:t>
                        </m:r>
                      </m:num>
                      <m:den>
                        <m:r>
                          <a:rPr lang="en-US" sz="2400" b="0" i="1" smtClean="0">
                            <a:latin typeface="Cambria Math" panose="02040503050406030204" pitchFamily="18" charset="0"/>
                          </a:rPr>
                          <m:t>𝑑</m:t>
                        </m:r>
                        <m:r>
                          <a:rPr lang="en-US" sz="2400" b="0" i="1" baseline="-25000" smtClean="0">
                            <a:latin typeface="Cambria Math" panose="02040503050406030204" pitchFamily="18" charset="0"/>
                          </a:rPr>
                          <m:t>𝑟𝑒𝑓</m:t>
                        </m:r>
                      </m:den>
                    </m:f>
                  </m:oMath>
                </a14:m>
                <a:r>
                  <a:rPr lang="en-US" sz="2400" dirty="0"/>
                  <a:t>)</a:t>
                </a:r>
              </a:p>
              <a:p>
                <a:pPr marL="742950" lvl="1" indent="-285750">
                  <a:buFont typeface="Arial" panose="020B0604020202020204" pitchFamily="34" charset="0"/>
                  <a:buChar char="•"/>
                </a:pPr>
                <a:r>
                  <a:rPr lang="en-US" sz="2400" dirty="0"/>
                  <a:t>t</a:t>
                </a:r>
                <a:r>
                  <a:rPr lang="en-US" sz="2400" baseline="-25000" dirty="0"/>
                  <a:t>r</a:t>
                </a:r>
                <a:r>
                  <a:rPr lang="en-US" sz="2400" dirty="0"/>
                  <a:t> = t - </a:t>
                </a:r>
                <a14:m>
                  <m:oMath xmlns:m="http://schemas.openxmlformats.org/officeDocument/2006/math">
                    <m:f>
                      <m:fPr>
                        <m:ctrlPr>
                          <a:rPr lang="en-US" sz="2400" i="1" smtClean="0">
                            <a:latin typeface="Cambria Math" panose="02040503050406030204" pitchFamily="18" charset="0"/>
                          </a:rPr>
                        </m:ctrlPr>
                      </m:fPr>
                      <m:num>
                        <m:r>
                          <a:rPr lang="en-US" sz="2400" b="0" i="1" smtClean="0">
                            <a:latin typeface="Cambria Math" panose="02040503050406030204" pitchFamily="18" charset="0"/>
                          </a:rPr>
                          <m:t>𝑑</m:t>
                        </m:r>
                        <m:r>
                          <a:rPr lang="en-US" sz="2400" b="0" i="1" smtClean="0">
                            <a:latin typeface="Cambria Math" panose="02040503050406030204" pitchFamily="18" charset="0"/>
                          </a:rPr>
                          <m:t>(</m:t>
                        </m:r>
                        <m:r>
                          <a:rPr lang="en-US" sz="2400" b="0" i="1" smtClean="0">
                            <a:latin typeface="Cambria Math" panose="02040503050406030204" pitchFamily="18" charset="0"/>
                          </a:rPr>
                          <m:t>𝑡𝑟</m:t>
                        </m:r>
                        <m:r>
                          <a:rPr lang="en-US" sz="2400" b="0" i="1" smtClean="0">
                            <a:latin typeface="Cambria Math" panose="02040503050406030204" pitchFamily="18" charset="0"/>
                          </a:rPr>
                          <m:t>)</m:t>
                        </m:r>
                      </m:num>
                      <m:den>
                        <m:r>
                          <a:rPr lang="en-US" sz="2400" b="0" i="1" smtClean="0">
                            <a:latin typeface="Cambria Math" panose="02040503050406030204" pitchFamily="18" charset="0"/>
                          </a:rPr>
                          <m:t>𝑐</m:t>
                        </m:r>
                      </m:den>
                    </m:f>
                  </m:oMath>
                </a14:m>
                <a:r>
                  <a:rPr lang="en-US" sz="2400" dirty="0"/>
                  <a:t> </a:t>
                </a:r>
              </a:p>
              <a:p>
                <a:endParaRPr lang="en-US" dirty="0"/>
              </a:p>
            </p:txBody>
          </p:sp>
        </mc:Choice>
        <mc:Fallback xmlns="">
          <p:sp>
            <p:nvSpPr>
              <p:cNvPr id="5" name="TextBox 4">
                <a:extLst>
                  <a:ext uri="{FF2B5EF4-FFF2-40B4-BE49-F238E27FC236}">
                    <a16:creationId xmlns:a16="http://schemas.microsoft.com/office/drawing/2014/main" id="{04393210-2714-4102-BA66-D6EC8B94E4DA}"/>
                  </a:ext>
                </a:extLst>
              </p:cNvPr>
              <p:cNvSpPr txBox="1">
                <a:spLocks noRot="1" noChangeAspect="1" noMove="1" noResize="1" noEditPoints="1" noAdjustHandles="1" noChangeArrowheads="1" noChangeShapeType="1" noTextEdit="1"/>
              </p:cNvSpPr>
              <p:nvPr/>
            </p:nvSpPr>
            <p:spPr>
              <a:xfrm>
                <a:off x="6096000" y="3240569"/>
                <a:ext cx="4805680" cy="2222340"/>
              </a:xfrm>
              <a:prstGeom prst="rect">
                <a:avLst/>
              </a:prstGeom>
              <a:blipFill>
                <a:blip r:embed="rId4"/>
                <a:stretch>
                  <a:fillRect l="-1904" t="-2198"/>
                </a:stretch>
              </a:blipFill>
            </p:spPr>
            <p:txBody>
              <a:bodyPr/>
              <a:lstStyle/>
              <a:p>
                <a:r>
                  <a:rPr lang="en-US">
                    <a:noFill/>
                  </a:rPr>
                  <a:t> </a:t>
                </a:r>
              </a:p>
            </p:txBody>
          </p:sp>
        </mc:Fallback>
      </mc:AlternateContent>
      <p:sp>
        <p:nvSpPr>
          <p:cNvPr id="7" name="Rectangle 6">
            <a:extLst>
              <a:ext uri="{FF2B5EF4-FFF2-40B4-BE49-F238E27FC236}">
                <a16:creationId xmlns:a16="http://schemas.microsoft.com/office/drawing/2014/main" id="{1BC38EC9-CDC9-416F-A74C-1A70BCB2A0FA}"/>
              </a:ext>
            </a:extLst>
          </p:cNvPr>
          <p:cNvSpPr/>
          <p:nvPr/>
        </p:nvSpPr>
        <p:spPr>
          <a:xfrm>
            <a:off x="0" y="8363"/>
            <a:ext cx="12192000" cy="1104360"/>
          </a:xfrm>
          <a:prstGeom prst="rect">
            <a:avLst/>
          </a:prstGeom>
          <a:gradFill flip="none" rotWithShape="1">
            <a:gsLst>
              <a:gs pos="0">
                <a:schemeClr val="accent1">
                  <a:lumMod val="50000"/>
                  <a:shade val="30000"/>
                  <a:satMod val="115000"/>
                </a:schemeClr>
              </a:gs>
              <a:gs pos="50000">
                <a:schemeClr val="accent1">
                  <a:lumMod val="50000"/>
                  <a:shade val="67500"/>
                  <a:satMod val="115000"/>
                </a:schemeClr>
              </a:gs>
              <a:gs pos="100000">
                <a:schemeClr val="accent1">
                  <a:lumMod val="50000"/>
                  <a:shade val="100000"/>
                  <a:satMod val="115000"/>
                </a:schemeClr>
              </a:gs>
            </a:gsLst>
            <a:path path="circle">
              <a:fillToRect l="100000" t="100000"/>
            </a:path>
            <a:tileRect r="-100000" b="-100000"/>
          </a:gradFill>
          <a:ln>
            <a:noFill/>
          </a:ln>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E7071F50-8F12-46B3-9942-69AE16D782E2}"/>
              </a:ext>
            </a:extLst>
          </p:cNvPr>
          <p:cNvSpPr>
            <a:spLocks noGrp="1"/>
          </p:cNvSpPr>
          <p:nvPr>
            <p:ph type="title"/>
          </p:nvPr>
        </p:nvSpPr>
        <p:spPr>
          <a:xfrm>
            <a:off x="313160" y="-98386"/>
            <a:ext cx="10515600" cy="1325563"/>
          </a:xfrm>
        </p:spPr>
        <p:txBody>
          <a:bodyPr>
            <a:normAutofit/>
          </a:bodyPr>
          <a:lstStyle/>
          <a:p>
            <a:r>
              <a:rPr lang="en-US" sz="4000" dirty="0">
                <a:solidFill>
                  <a:schemeClr val="bg1"/>
                </a:solidFill>
              </a:rPr>
              <a:t>Sound Emission from Moving Source</a:t>
            </a:r>
          </a:p>
        </p:txBody>
      </p:sp>
      <p:pic>
        <p:nvPicPr>
          <p:cNvPr id="9" name="Picture 2" descr="NASA insignia - Wikipedia">
            <a:extLst>
              <a:ext uri="{FF2B5EF4-FFF2-40B4-BE49-F238E27FC236}">
                <a16:creationId xmlns:a16="http://schemas.microsoft.com/office/drawing/2014/main" id="{91F245FE-C6CA-4800-937E-3C67353DF42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11853" y="41595"/>
            <a:ext cx="1280147" cy="1071128"/>
          </a:xfrm>
          <a:prstGeom prst="rect">
            <a:avLst/>
          </a:prstGeom>
          <a:noFill/>
          <a:extLst>
            <a:ext uri="{909E8E84-426E-40DD-AFC4-6F175D3DCCD1}">
              <a14:hiddenFill xmlns:a14="http://schemas.microsoft.com/office/drawing/2010/main">
                <a:solidFill>
                  <a:srgbClr val="FFFFFF"/>
                </a:solidFill>
              </a14:hiddenFill>
            </a:ext>
          </a:extLst>
        </p:spPr>
      </p:pic>
      <p:sp>
        <p:nvSpPr>
          <p:cNvPr id="10" name="Slide Number Placeholder 9">
            <a:extLst>
              <a:ext uri="{FF2B5EF4-FFF2-40B4-BE49-F238E27FC236}">
                <a16:creationId xmlns:a16="http://schemas.microsoft.com/office/drawing/2014/main" id="{39B67E01-0391-4698-86C3-A0B73BD9DCE5}"/>
              </a:ext>
            </a:extLst>
          </p:cNvPr>
          <p:cNvSpPr>
            <a:spLocks noGrp="1"/>
          </p:cNvSpPr>
          <p:nvPr>
            <p:ph type="sldNum" sz="quarter" idx="12"/>
          </p:nvPr>
        </p:nvSpPr>
        <p:spPr/>
        <p:txBody>
          <a:bodyPr/>
          <a:lstStyle/>
          <a:p>
            <a:fld id="{E46BE934-9ACB-4ABF-BE83-C56C10E12B96}" type="slidenum">
              <a:rPr lang="en-US" sz="1600" smtClean="0"/>
              <a:t>12</a:t>
            </a:fld>
            <a:endParaRPr lang="en-US" dirty="0"/>
          </a:p>
        </p:txBody>
      </p:sp>
    </p:spTree>
    <p:extLst>
      <p:ext uri="{BB962C8B-B14F-4D97-AF65-F5344CB8AC3E}">
        <p14:creationId xmlns:p14="http://schemas.microsoft.com/office/powerpoint/2010/main" val="4347719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89BD85D-5F2E-4664-B237-7679E8D06E83}"/>
              </a:ext>
            </a:extLst>
          </p:cNvPr>
          <p:cNvSpPr/>
          <p:nvPr/>
        </p:nvSpPr>
        <p:spPr>
          <a:xfrm>
            <a:off x="0" y="8363"/>
            <a:ext cx="12192000" cy="1104360"/>
          </a:xfrm>
          <a:prstGeom prst="rect">
            <a:avLst/>
          </a:prstGeom>
          <a:gradFill flip="none" rotWithShape="1">
            <a:gsLst>
              <a:gs pos="0">
                <a:schemeClr val="accent1">
                  <a:lumMod val="50000"/>
                  <a:shade val="30000"/>
                  <a:satMod val="115000"/>
                </a:schemeClr>
              </a:gs>
              <a:gs pos="50000">
                <a:schemeClr val="accent1">
                  <a:lumMod val="50000"/>
                  <a:shade val="67500"/>
                  <a:satMod val="115000"/>
                </a:schemeClr>
              </a:gs>
              <a:gs pos="100000">
                <a:schemeClr val="accent1">
                  <a:lumMod val="50000"/>
                  <a:shade val="100000"/>
                  <a:satMod val="115000"/>
                </a:schemeClr>
              </a:gs>
            </a:gsLst>
            <a:path path="circle">
              <a:fillToRect l="100000" t="100000"/>
            </a:path>
            <a:tileRect r="-100000" b="-100000"/>
          </a:gradFill>
          <a:ln>
            <a:noFill/>
          </a:ln>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2E5F6FAF-5007-4057-B294-BF4C3B0E8A18}"/>
              </a:ext>
            </a:extLst>
          </p:cNvPr>
          <p:cNvSpPr>
            <a:spLocks noGrp="1"/>
          </p:cNvSpPr>
          <p:nvPr>
            <p:ph type="title"/>
          </p:nvPr>
        </p:nvSpPr>
        <p:spPr>
          <a:xfrm>
            <a:off x="313160" y="-98386"/>
            <a:ext cx="10515600" cy="1325563"/>
          </a:xfrm>
        </p:spPr>
        <p:txBody>
          <a:bodyPr>
            <a:normAutofit/>
          </a:bodyPr>
          <a:lstStyle/>
          <a:p>
            <a:r>
              <a:rPr lang="en-US" sz="4000" dirty="0">
                <a:solidFill>
                  <a:schemeClr val="bg1"/>
                </a:solidFill>
              </a:rPr>
              <a:t>Sound Emission from Moving Source</a:t>
            </a:r>
          </a:p>
        </p:txBody>
      </p:sp>
      <p:pic>
        <p:nvPicPr>
          <p:cNvPr id="10" name="Picture 2" descr="NASA insignia - Wikipedia">
            <a:extLst>
              <a:ext uri="{FF2B5EF4-FFF2-40B4-BE49-F238E27FC236}">
                <a16:creationId xmlns:a16="http://schemas.microsoft.com/office/drawing/2014/main" id="{34A0DA94-2503-4AC1-839D-2690C52D4D9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11853" y="41595"/>
            <a:ext cx="1280147" cy="1071128"/>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71117D9A-D355-4C4F-A3E2-93BA67F9C8F1}"/>
              </a:ext>
            </a:extLst>
          </p:cNvPr>
          <p:cNvSpPr>
            <a:spLocks noGrp="1"/>
          </p:cNvSpPr>
          <p:nvPr>
            <p:ph type="sldNum" sz="quarter" idx="12"/>
          </p:nvPr>
        </p:nvSpPr>
        <p:spPr/>
        <p:txBody>
          <a:bodyPr/>
          <a:lstStyle/>
          <a:p>
            <a:fld id="{E46BE934-9ACB-4ABF-BE83-C56C10E12B96}" type="slidenum">
              <a:rPr lang="en-US" sz="1600" smtClean="0"/>
              <a:t>13</a:t>
            </a:fld>
            <a:endParaRPr lang="en-US" dirty="0"/>
          </a:p>
        </p:txBody>
      </p:sp>
      <p:pic>
        <p:nvPicPr>
          <p:cNvPr id="2" name="44100Hz_receiver">
            <a:hlinkClick r:id="" action="ppaction://media"/>
            <a:extLst>
              <a:ext uri="{FF2B5EF4-FFF2-40B4-BE49-F238E27FC236}">
                <a16:creationId xmlns:a16="http://schemas.microsoft.com/office/drawing/2014/main" id="{5F5AE9F4-1D94-4496-B9AC-5DE615A1C05A}"/>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2261286" y="1112881"/>
            <a:ext cx="7660159" cy="5745119"/>
          </a:xfrm>
          <a:prstGeom prst="rect">
            <a:avLst/>
          </a:prstGeom>
        </p:spPr>
      </p:pic>
    </p:spTree>
    <p:extLst>
      <p:ext uri="{BB962C8B-B14F-4D97-AF65-F5344CB8AC3E}">
        <p14:creationId xmlns:p14="http://schemas.microsoft.com/office/powerpoint/2010/main" val="1139030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C5AF223-07C7-4F14-BA5C-F0E41E5C0F1C}"/>
              </a:ext>
            </a:extLst>
          </p:cNvPr>
          <p:cNvSpPr/>
          <p:nvPr/>
        </p:nvSpPr>
        <p:spPr>
          <a:xfrm>
            <a:off x="0" y="8363"/>
            <a:ext cx="12192000" cy="1104360"/>
          </a:xfrm>
          <a:prstGeom prst="rect">
            <a:avLst/>
          </a:prstGeom>
          <a:gradFill flip="none" rotWithShape="1">
            <a:gsLst>
              <a:gs pos="0">
                <a:schemeClr val="accent1">
                  <a:lumMod val="50000"/>
                  <a:shade val="30000"/>
                  <a:satMod val="115000"/>
                </a:schemeClr>
              </a:gs>
              <a:gs pos="50000">
                <a:schemeClr val="accent1">
                  <a:lumMod val="50000"/>
                  <a:shade val="67500"/>
                  <a:satMod val="115000"/>
                </a:schemeClr>
              </a:gs>
              <a:gs pos="100000">
                <a:schemeClr val="accent1">
                  <a:lumMod val="50000"/>
                  <a:shade val="100000"/>
                  <a:satMod val="115000"/>
                </a:schemeClr>
              </a:gs>
            </a:gsLst>
            <a:path path="circle">
              <a:fillToRect l="100000" t="100000"/>
            </a:path>
            <a:tileRect r="-100000" b="-100000"/>
          </a:gradFill>
          <a:ln>
            <a:noFill/>
          </a:ln>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12448EF3-25C7-4579-BF13-9A2B66AB2194}"/>
              </a:ext>
            </a:extLst>
          </p:cNvPr>
          <p:cNvSpPr>
            <a:spLocks noGrp="1"/>
          </p:cNvSpPr>
          <p:nvPr>
            <p:ph type="title"/>
          </p:nvPr>
        </p:nvSpPr>
        <p:spPr>
          <a:xfrm>
            <a:off x="313160" y="-98386"/>
            <a:ext cx="10515600" cy="1325563"/>
          </a:xfrm>
        </p:spPr>
        <p:txBody>
          <a:bodyPr>
            <a:normAutofit/>
          </a:bodyPr>
          <a:lstStyle/>
          <a:p>
            <a:r>
              <a:rPr lang="en-US" sz="4000" dirty="0">
                <a:solidFill>
                  <a:schemeClr val="bg1"/>
                </a:solidFill>
              </a:rPr>
              <a:t>Sound Emission from Moving Source</a:t>
            </a:r>
          </a:p>
        </p:txBody>
      </p:sp>
      <p:pic>
        <p:nvPicPr>
          <p:cNvPr id="9" name="Picture 2" descr="NASA insignia - Wikipedia">
            <a:extLst>
              <a:ext uri="{FF2B5EF4-FFF2-40B4-BE49-F238E27FC236}">
                <a16:creationId xmlns:a16="http://schemas.microsoft.com/office/drawing/2014/main" id="{5F07CA56-B661-4AE1-821B-8AB1DF6436D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11853" y="41595"/>
            <a:ext cx="1280147" cy="1071128"/>
          </a:xfrm>
          <a:prstGeom prst="rect">
            <a:avLst/>
          </a:prstGeom>
          <a:noFill/>
          <a:extLst>
            <a:ext uri="{909E8E84-426E-40DD-AFC4-6F175D3DCCD1}">
              <a14:hiddenFill xmlns:a14="http://schemas.microsoft.com/office/drawing/2010/main">
                <a:solidFill>
                  <a:srgbClr val="FFFFFF"/>
                </a:solidFill>
              </a14:hiddenFill>
            </a:ext>
          </a:extLst>
        </p:spPr>
      </p:pic>
      <p:sp>
        <p:nvSpPr>
          <p:cNvPr id="10" name="Slide Number Placeholder 9">
            <a:extLst>
              <a:ext uri="{FF2B5EF4-FFF2-40B4-BE49-F238E27FC236}">
                <a16:creationId xmlns:a16="http://schemas.microsoft.com/office/drawing/2014/main" id="{F0B08521-9D83-4466-9858-106400465546}"/>
              </a:ext>
            </a:extLst>
          </p:cNvPr>
          <p:cNvSpPr>
            <a:spLocks noGrp="1"/>
          </p:cNvSpPr>
          <p:nvPr>
            <p:ph type="sldNum" sz="quarter" idx="12"/>
          </p:nvPr>
        </p:nvSpPr>
        <p:spPr/>
        <p:txBody>
          <a:bodyPr/>
          <a:lstStyle/>
          <a:p>
            <a:fld id="{E46BE934-9ACB-4ABF-BE83-C56C10E12B96}" type="slidenum">
              <a:rPr lang="en-US" sz="1600" smtClean="0"/>
              <a:t>14</a:t>
            </a:fld>
            <a:endParaRPr lang="en-US" dirty="0"/>
          </a:p>
        </p:txBody>
      </p:sp>
      <p:pic>
        <p:nvPicPr>
          <p:cNvPr id="3" name="100Hz_source">
            <a:hlinkClick r:id="" action="ppaction://media"/>
            <a:extLst>
              <a:ext uri="{FF2B5EF4-FFF2-40B4-BE49-F238E27FC236}">
                <a16:creationId xmlns:a16="http://schemas.microsoft.com/office/drawing/2014/main" id="{1BA73E60-57C4-42EA-ADD2-CBBD4026C15A}"/>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2241050" y="1112723"/>
            <a:ext cx="7709899" cy="5782425"/>
          </a:xfrm>
          <a:prstGeom prst="rect">
            <a:avLst/>
          </a:prstGeom>
        </p:spPr>
      </p:pic>
    </p:spTree>
    <p:extLst>
      <p:ext uri="{BB962C8B-B14F-4D97-AF65-F5344CB8AC3E}">
        <p14:creationId xmlns:p14="http://schemas.microsoft.com/office/powerpoint/2010/main" val="3519731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2FBFA71-5B98-4703-B839-14D972FB8AFD}"/>
              </a:ext>
            </a:extLst>
          </p:cNvPr>
          <p:cNvSpPr/>
          <p:nvPr/>
        </p:nvSpPr>
        <p:spPr>
          <a:xfrm>
            <a:off x="0" y="8363"/>
            <a:ext cx="12192000" cy="1104360"/>
          </a:xfrm>
          <a:prstGeom prst="rect">
            <a:avLst/>
          </a:prstGeom>
          <a:gradFill flip="none" rotWithShape="1">
            <a:gsLst>
              <a:gs pos="0">
                <a:schemeClr val="accent1">
                  <a:lumMod val="50000"/>
                  <a:shade val="30000"/>
                  <a:satMod val="115000"/>
                </a:schemeClr>
              </a:gs>
              <a:gs pos="50000">
                <a:schemeClr val="accent1">
                  <a:lumMod val="50000"/>
                  <a:shade val="67500"/>
                  <a:satMod val="115000"/>
                </a:schemeClr>
              </a:gs>
              <a:gs pos="100000">
                <a:schemeClr val="accent1">
                  <a:lumMod val="50000"/>
                  <a:shade val="100000"/>
                  <a:satMod val="115000"/>
                </a:schemeClr>
              </a:gs>
            </a:gsLst>
            <a:path path="circle">
              <a:fillToRect l="100000" t="100000"/>
            </a:path>
            <a:tileRect r="-100000" b="-100000"/>
          </a:gradFill>
          <a:ln>
            <a:noFill/>
          </a:ln>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DC930B0A-BB89-45B7-90CF-16E89E90A6F6}"/>
              </a:ext>
            </a:extLst>
          </p:cNvPr>
          <p:cNvSpPr>
            <a:spLocks noGrp="1"/>
          </p:cNvSpPr>
          <p:nvPr>
            <p:ph type="title"/>
          </p:nvPr>
        </p:nvSpPr>
        <p:spPr>
          <a:xfrm>
            <a:off x="313160" y="-98386"/>
            <a:ext cx="10515600" cy="1325563"/>
          </a:xfrm>
        </p:spPr>
        <p:txBody>
          <a:bodyPr>
            <a:normAutofit/>
          </a:bodyPr>
          <a:lstStyle/>
          <a:p>
            <a:r>
              <a:rPr lang="en-US" sz="4000" dirty="0">
                <a:solidFill>
                  <a:schemeClr val="bg1"/>
                </a:solidFill>
              </a:rPr>
              <a:t>Sound Emission from Moving Source</a:t>
            </a:r>
          </a:p>
        </p:txBody>
      </p:sp>
      <p:pic>
        <p:nvPicPr>
          <p:cNvPr id="9" name="Picture 2" descr="NASA insignia - Wikipedia">
            <a:extLst>
              <a:ext uri="{FF2B5EF4-FFF2-40B4-BE49-F238E27FC236}">
                <a16:creationId xmlns:a16="http://schemas.microsoft.com/office/drawing/2014/main" id="{BE8C93CF-1E4B-47C8-AAB7-B95B3269EA7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11853" y="41595"/>
            <a:ext cx="1280147" cy="1071128"/>
          </a:xfrm>
          <a:prstGeom prst="rect">
            <a:avLst/>
          </a:prstGeom>
          <a:noFill/>
          <a:extLst>
            <a:ext uri="{909E8E84-426E-40DD-AFC4-6F175D3DCCD1}">
              <a14:hiddenFill xmlns:a14="http://schemas.microsoft.com/office/drawing/2010/main">
                <a:solidFill>
                  <a:srgbClr val="FFFFFF"/>
                </a:solidFill>
              </a14:hiddenFill>
            </a:ext>
          </a:extLst>
        </p:spPr>
      </p:pic>
      <p:sp>
        <p:nvSpPr>
          <p:cNvPr id="10" name="Slide Number Placeholder 9">
            <a:extLst>
              <a:ext uri="{FF2B5EF4-FFF2-40B4-BE49-F238E27FC236}">
                <a16:creationId xmlns:a16="http://schemas.microsoft.com/office/drawing/2014/main" id="{0A51101E-471E-47CB-92DC-A840618C5641}"/>
              </a:ext>
            </a:extLst>
          </p:cNvPr>
          <p:cNvSpPr>
            <a:spLocks noGrp="1"/>
          </p:cNvSpPr>
          <p:nvPr>
            <p:ph type="sldNum" sz="quarter" idx="12"/>
          </p:nvPr>
        </p:nvSpPr>
        <p:spPr/>
        <p:txBody>
          <a:bodyPr/>
          <a:lstStyle/>
          <a:p>
            <a:fld id="{E46BE934-9ACB-4ABF-BE83-C56C10E12B96}" type="slidenum">
              <a:rPr lang="en-US" sz="1600" smtClean="0"/>
              <a:t>15</a:t>
            </a:fld>
            <a:endParaRPr lang="en-US" dirty="0"/>
          </a:p>
        </p:txBody>
      </p:sp>
      <p:pic>
        <p:nvPicPr>
          <p:cNvPr id="2" name="200Hz_source">
            <a:hlinkClick r:id="" action="ppaction://media"/>
            <a:extLst>
              <a:ext uri="{FF2B5EF4-FFF2-40B4-BE49-F238E27FC236}">
                <a16:creationId xmlns:a16="http://schemas.microsoft.com/office/drawing/2014/main" id="{904FA330-0D63-4E70-ACB5-6B9E1CE213D3}"/>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2283124" y="1138686"/>
            <a:ext cx="7625752" cy="5719314"/>
          </a:xfrm>
          <a:prstGeom prst="rect">
            <a:avLst/>
          </a:prstGeom>
        </p:spPr>
      </p:pic>
    </p:spTree>
    <p:extLst>
      <p:ext uri="{BB962C8B-B14F-4D97-AF65-F5344CB8AC3E}">
        <p14:creationId xmlns:p14="http://schemas.microsoft.com/office/powerpoint/2010/main" val="1493858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EE1C786-5146-4C71-826C-529BF472A09B}"/>
              </a:ext>
            </a:extLst>
          </p:cNvPr>
          <p:cNvSpPr/>
          <p:nvPr/>
        </p:nvSpPr>
        <p:spPr>
          <a:xfrm>
            <a:off x="0" y="8363"/>
            <a:ext cx="12192000" cy="1104360"/>
          </a:xfrm>
          <a:prstGeom prst="rect">
            <a:avLst/>
          </a:prstGeom>
          <a:gradFill flip="none" rotWithShape="1">
            <a:gsLst>
              <a:gs pos="0">
                <a:schemeClr val="accent1">
                  <a:lumMod val="50000"/>
                  <a:shade val="30000"/>
                  <a:satMod val="115000"/>
                </a:schemeClr>
              </a:gs>
              <a:gs pos="50000">
                <a:schemeClr val="accent1">
                  <a:lumMod val="50000"/>
                  <a:shade val="67500"/>
                  <a:satMod val="115000"/>
                </a:schemeClr>
              </a:gs>
              <a:gs pos="100000">
                <a:schemeClr val="accent1">
                  <a:lumMod val="50000"/>
                  <a:shade val="100000"/>
                  <a:satMod val="115000"/>
                </a:schemeClr>
              </a:gs>
            </a:gsLst>
            <a:path path="circle">
              <a:fillToRect l="100000" t="100000"/>
            </a:path>
            <a:tileRect r="-100000" b="-100000"/>
          </a:gradFill>
          <a:ln>
            <a:noFill/>
          </a:ln>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2AEA1E41-D2B7-4766-9DF9-C81FAAA03013}"/>
              </a:ext>
            </a:extLst>
          </p:cNvPr>
          <p:cNvSpPr>
            <a:spLocks noGrp="1"/>
          </p:cNvSpPr>
          <p:nvPr>
            <p:ph type="title"/>
          </p:nvPr>
        </p:nvSpPr>
        <p:spPr>
          <a:xfrm>
            <a:off x="313160" y="-98386"/>
            <a:ext cx="10515600" cy="1325563"/>
          </a:xfrm>
        </p:spPr>
        <p:txBody>
          <a:bodyPr>
            <a:normAutofit/>
          </a:bodyPr>
          <a:lstStyle/>
          <a:p>
            <a:r>
              <a:rPr lang="en-US" sz="4000" dirty="0">
                <a:solidFill>
                  <a:schemeClr val="bg1"/>
                </a:solidFill>
              </a:rPr>
              <a:t>Sound Emission from Moving Source</a:t>
            </a:r>
          </a:p>
        </p:txBody>
      </p:sp>
      <p:pic>
        <p:nvPicPr>
          <p:cNvPr id="9" name="Picture 2" descr="NASA insignia - Wikipedia">
            <a:extLst>
              <a:ext uri="{FF2B5EF4-FFF2-40B4-BE49-F238E27FC236}">
                <a16:creationId xmlns:a16="http://schemas.microsoft.com/office/drawing/2014/main" id="{E9A48DAD-8B35-4147-A508-FF882A0656C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11853" y="41595"/>
            <a:ext cx="1280147" cy="1071128"/>
          </a:xfrm>
          <a:prstGeom prst="rect">
            <a:avLst/>
          </a:prstGeom>
          <a:noFill/>
          <a:extLst>
            <a:ext uri="{909E8E84-426E-40DD-AFC4-6F175D3DCCD1}">
              <a14:hiddenFill xmlns:a14="http://schemas.microsoft.com/office/drawing/2010/main">
                <a:solidFill>
                  <a:srgbClr val="FFFFFF"/>
                </a:solidFill>
              </a14:hiddenFill>
            </a:ext>
          </a:extLst>
        </p:spPr>
      </p:pic>
      <p:sp>
        <p:nvSpPr>
          <p:cNvPr id="10" name="Slide Number Placeholder 9">
            <a:extLst>
              <a:ext uri="{FF2B5EF4-FFF2-40B4-BE49-F238E27FC236}">
                <a16:creationId xmlns:a16="http://schemas.microsoft.com/office/drawing/2014/main" id="{71AD519F-6089-4222-944A-C7364BD905E8}"/>
              </a:ext>
            </a:extLst>
          </p:cNvPr>
          <p:cNvSpPr>
            <a:spLocks noGrp="1"/>
          </p:cNvSpPr>
          <p:nvPr>
            <p:ph type="sldNum" sz="quarter" idx="12"/>
          </p:nvPr>
        </p:nvSpPr>
        <p:spPr>
          <a:xfrm>
            <a:off x="8610600" y="6368707"/>
            <a:ext cx="2743200" cy="365125"/>
          </a:xfrm>
        </p:spPr>
        <p:txBody>
          <a:bodyPr/>
          <a:lstStyle/>
          <a:p>
            <a:fld id="{E46BE934-9ACB-4ABF-BE83-C56C10E12B96}" type="slidenum">
              <a:rPr lang="en-US" sz="1600" smtClean="0"/>
              <a:t>16</a:t>
            </a:fld>
            <a:endParaRPr lang="en-US" dirty="0"/>
          </a:p>
        </p:txBody>
      </p:sp>
      <p:pic>
        <p:nvPicPr>
          <p:cNvPr id="2" name="400Hz_source">
            <a:hlinkClick r:id="" action="ppaction://media"/>
            <a:extLst>
              <a:ext uri="{FF2B5EF4-FFF2-40B4-BE49-F238E27FC236}">
                <a16:creationId xmlns:a16="http://schemas.microsoft.com/office/drawing/2014/main" id="{0C829621-87EA-4CB2-A5C7-CC3B1225EBAA}"/>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2295267" y="1102571"/>
            <a:ext cx="7601465" cy="5701099"/>
          </a:xfrm>
          <a:prstGeom prst="rect">
            <a:avLst/>
          </a:prstGeom>
        </p:spPr>
      </p:pic>
    </p:spTree>
    <p:extLst>
      <p:ext uri="{BB962C8B-B14F-4D97-AF65-F5344CB8AC3E}">
        <p14:creationId xmlns:p14="http://schemas.microsoft.com/office/powerpoint/2010/main" val="3933189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0542125-35BB-4B7A-90B4-05F91AE9F52B}"/>
              </a:ext>
            </a:extLst>
          </p:cNvPr>
          <p:cNvSpPr>
            <a:spLocks noGrp="1"/>
          </p:cNvSpPr>
          <p:nvPr>
            <p:ph type="sldNum" sz="quarter" idx="12"/>
          </p:nvPr>
        </p:nvSpPr>
        <p:spPr/>
        <p:txBody>
          <a:bodyPr/>
          <a:lstStyle/>
          <a:p>
            <a:fld id="{E46BE934-9ACB-4ABF-BE83-C56C10E12B96}" type="slidenum">
              <a:rPr lang="en-US" smtClean="0"/>
              <a:t>17</a:t>
            </a:fld>
            <a:endParaRPr lang="en-US"/>
          </a:p>
        </p:txBody>
      </p:sp>
      <p:sp>
        <p:nvSpPr>
          <p:cNvPr id="4" name="Rectangle 3">
            <a:extLst>
              <a:ext uri="{FF2B5EF4-FFF2-40B4-BE49-F238E27FC236}">
                <a16:creationId xmlns:a16="http://schemas.microsoft.com/office/drawing/2014/main" id="{6CC0830B-39EC-4B2C-ACB5-C9910879343C}"/>
              </a:ext>
            </a:extLst>
          </p:cNvPr>
          <p:cNvSpPr/>
          <p:nvPr/>
        </p:nvSpPr>
        <p:spPr>
          <a:xfrm>
            <a:off x="0" y="8363"/>
            <a:ext cx="12192000" cy="1104360"/>
          </a:xfrm>
          <a:prstGeom prst="rect">
            <a:avLst/>
          </a:prstGeom>
          <a:gradFill flip="none" rotWithShape="1">
            <a:gsLst>
              <a:gs pos="0">
                <a:schemeClr val="accent1">
                  <a:lumMod val="50000"/>
                  <a:shade val="30000"/>
                  <a:satMod val="115000"/>
                </a:schemeClr>
              </a:gs>
              <a:gs pos="50000">
                <a:schemeClr val="accent1">
                  <a:lumMod val="50000"/>
                  <a:shade val="67500"/>
                  <a:satMod val="115000"/>
                </a:schemeClr>
              </a:gs>
              <a:gs pos="100000">
                <a:schemeClr val="accent1">
                  <a:lumMod val="50000"/>
                  <a:shade val="100000"/>
                  <a:satMod val="115000"/>
                </a:schemeClr>
              </a:gs>
            </a:gsLst>
            <a:path path="circle">
              <a:fillToRect l="100000" t="100000"/>
            </a:path>
            <a:tileRect r="-100000" b="-100000"/>
          </a:gradFill>
          <a:ln>
            <a:noFill/>
          </a:ln>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3CBB4FC3-FE3E-4305-AFF2-B257C532B8C4}"/>
              </a:ext>
            </a:extLst>
          </p:cNvPr>
          <p:cNvSpPr>
            <a:spLocks noGrp="1"/>
          </p:cNvSpPr>
          <p:nvPr>
            <p:ph type="title"/>
          </p:nvPr>
        </p:nvSpPr>
        <p:spPr>
          <a:xfrm>
            <a:off x="313160" y="-98386"/>
            <a:ext cx="10515600" cy="1325563"/>
          </a:xfrm>
        </p:spPr>
        <p:txBody>
          <a:bodyPr>
            <a:normAutofit/>
          </a:bodyPr>
          <a:lstStyle/>
          <a:p>
            <a:r>
              <a:rPr lang="en-US" sz="4000" dirty="0">
                <a:solidFill>
                  <a:schemeClr val="bg1"/>
                </a:solidFill>
              </a:rPr>
              <a:t>Sound Emission from Moving Source</a:t>
            </a:r>
          </a:p>
        </p:txBody>
      </p:sp>
      <p:pic>
        <p:nvPicPr>
          <p:cNvPr id="6" name="Picture 2" descr="NASA insignia - Wikipedia">
            <a:extLst>
              <a:ext uri="{FF2B5EF4-FFF2-40B4-BE49-F238E27FC236}">
                <a16:creationId xmlns:a16="http://schemas.microsoft.com/office/drawing/2014/main" id="{B7B82A4C-B048-4553-B70D-C43ABD6E2A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11853" y="41595"/>
            <a:ext cx="1280147" cy="107112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9961BEC4-F302-4056-82FC-B5853CDC7F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5815" y="1112723"/>
            <a:ext cx="7660369" cy="5745277"/>
          </a:xfrm>
          <a:prstGeom prst="rect">
            <a:avLst/>
          </a:prstGeom>
        </p:spPr>
      </p:pic>
    </p:spTree>
    <p:extLst>
      <p:ext uri="{BB962C8B-B14F-4D97-AF65-F5344CB8AC3E}">
        <p14:creationId xmlns:p14="http://schemas.microsoft.com/office/powerpoint/2010/main" val="38399032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A45132-939F-4B1A-AC0F-2E4BB4C0C421}"/>
              </a:ext>
            </a:extLst>
          </p:cNvPr>
          <p:cNvSpPr>
            <a:spLocks noGrp="1"/>
          </p:cNvSpPr>
          <p:nvPr>
            <p:ph idx="1"/>
          </p:nvPr>
        </p:nvSpPr>
        <p:spPr>
          <a:xfrm>
            <a:off x="838200" y="1333926"/>
            <a:ext cx="10515600" cy="5387549"/>
          </a:xfrm>
        </p:spPr>
        <p:txBody>
          <a:bodyPr>
            <a:normAutofit/>
          </a:bodyPr>
          <a:lstStyle/>
          <a:p>
            <a:pPr marL="0" indent="0">
              <a:buNone/>
            </a:pPr>
            <a:r>
              <a:rPr lang="en-US" sz="2600" dirty="0"/>
              <a:t>Summer internship dates: July 6, 2020 – Aug 21, 2020</a:t>
            </a:r>
          </a:p>
          <a:p>
            <a:pPr marL="0" indent="0">
              <a:buNone/>
            </a:pPr>
            <a:endParaRPr lang="en-US" sz="2600" dirty="0"/>
          </a:p>
          <a:p>
            <a:pPr marL="0" indent="0">
              <a:buNone/>
            </a:pPr>
            <a:r>
              <a:rPr lang="en-US" dirty="0"/>
              <a:t>Closed Center</a:t>
            </a:r>
          </a:p>
          <a:p>
            <a:pPr lvl="1"/>
            <a:r>
              <a:rPr lang="en-US" dirty="0"/>
              <a:t>Continue working on generating filters from Faller HDD when .</a:t>
            </a:r>
            <a:r>
              <a:rPr lang="en-US" dirty="0" err="1"/>
              <a:t>dll</a:t>
            </a:r>
            <a:r>
              <a:rPr lang="en-US" dirty="0"/>
              <a:t> file has been updated to 64-bit processor</a:t>
            </a:r>
          </a:p>
          <a:p>
            <a:pPr lvl="1"/>
            <a:r>
              <a:rPr lang="en-US" dirty="0"/>
              <a:t>Continue working on solution to aliasing problem presented in demos now that problem has been demonstrated </a:t>
            </a:r>
          </a:p>
          <a:p>
            <a:pPr lvl="1"/>
            <a:endParaRPr lang="en-US" dirty="0"/>
          </a:p>
          <a:p>
            <a:pPr marL="0" indent="0">
              <a:buNone/>
            </a:pPr>
            <a:r>
              <a:rPr lang="en-US" dirty="0"/>
              <a:t>Open Center</a:t>
            </a:r>
          </a:p>
          <a:p>
            <a:pPr lvl="1"/>
            <a:r>
              <a:rPr lang="en-US" dirty="0"/>
              <a:t>Continue working on generating filters from Faller HDD when .</a:t>
            </a:r>
            <a:r>
              <a:rPr lang="en-US" dirty="0" err="1"/>
              <a:t>dll</a:t>
            </a:r>
            <a:r>
              <a:rPr lang="en-US" dirty="0"/>
              <a:t> file has been updated to 64-bit processor</a:t>
            </a:r>
          </a:p>
          <a:p>
            <a:pPr lvl="1"/>
            <a:r>
              <a:rPr lang="en-US" dirty="0"/>
              <a:t>Work on generating new audio session files for EER</a:t>
            </a:r>
          </a:p>
          <a:p>
            <a:pPr lvl="1"/>
            <a:endParaRPr lang="en-US" dirty="0"/>
          </a:p>
          <a:p>
            <a:pPr lvl="1"/>
            <a:endParaRPr lang="en-US" dirty="0"/>
          </a:p>
        </p:txBody>
      </p:sp>
      <p:sp>
        <p:nvSpPr>
          <p:cNvPr id="4" name="Rectangle 3">
            <a:extLst>
              <a:ext uri="{FF2B5EF4-FFF2-40B4-BE49-F238E27FC236}">
                <a16:creationId xmlns:a16="http://schemas.microsoft.com/office/drawing/2014/main" id="{A0947FF9-6C04-441B-81C5-EFE425A08464}"/>
              </a:ext>
            </a:extLst>
          </p:cNvPr>
          <p:cNvSpPr/>
          <p:nvPr/>
        </p:nvSpPr>
        <p:spPr>
          <a:xfrm>
            <a:off x="0" y="8363"/>
            <a:ext cx="12192000" cy="1104360"/>
          </a:xfrm>
          <a:prstGeom prst="rect">
            <a:avLst/>
          </a:prstGeom>
          <a:gradFill flip="none" rotWithShape="1">
            <a:gsLst>
              <a:gs pos="0">
                <a:schemeClr val="accent1">
                  <a:lumMod val="50000"/>
                  <a:shade val="30000"/>
                  <a:satMod val="115000"/>
                </a:schemeClr>
              </a:gs>
              <a:gs pos="50000">
                <a:schemeClr val="accent1">
                  <a:lumMod val="50000"/>
                  <a:shade val="67500"/>
                  <a:satMod val="115000"/>
                </a:schemeClr>
              </a:gs>
              <a:gs pos="100000">
                <a:schemeClr val="accent1">
                  <a:lumMod val="50000"/>
                  <a:shade val="100000"/>
                  <a:satMod val="115000"/>
                </a:schemeClr>
              </a:gs>
            </a:gsLst>
            <a:path path="circle">
              <a:fillToRect l="100000" t="100000"/>
            </a:path>
            <a:tileRect r="-100000" b="-100000"/>
          </a:gradFill>
          <a:ln>
            <a:noFill/>
          </a:ln>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D797994B-FC81-450B-8DBA-19B8C63512B0}"/>
              </a:ext>
            </a:extLst>
          </p:cNvPr>
          <p:cNvSpPr txBox="1">
            <a:spLocks/>
          </p:cNvSpPr>
          <p:nvPr/>
        </p:nvSpPr>
        <p:spPr>
          <a:xfrm>
            <a:off x="313160" y="-18488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solidFill>
                  <a:schemeClr val="bg1"/>
                </a:solidFill>
              </a:rPr>
              <a:t>Moving Forward – Summer 2020</a:t>
            </a:r>
          </a:p>
        </p:txBody>
      </p:sp>
      <p:pic>
        <p:nvPicPr>
          <p:cNvPr id="6" name="Picture 2" descr="NASA insignia - Wikipedia">
            <a:extLst>
              <a:ext uri="{FF2B5EF4-FFF2-40B4-BE49-F238E27FC236}">
                <a16:creationId xmlns:a16="http://schemas.microsoft.com/office/drawing/2014/main" id="{690749BF-2569-4B61-95B9-6ABB5173CF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11853" y="41595"/>
            <a:ext cx="1280147" cy="1071128"/>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8">
            <a:extLst>
              <a:ext uri="{FF2B5EF4-FFF2-40B4-BE49-F238E27FC236}">
                <a16:creationId xmlns:a16="http://schemas.microsoft.com/office/drawing/2014/main" id="{FB18B5BE-EB4A-42FD-8DB7-483A7E30E48E}"/>
              </a:ext>
            </a:extLst>
          </p:cNvPr>
          <p:cNvSpPr>
            <a:spLocks noGrp="1"/>
          </p:cNvSpPr>
          <p:nvPr>
            <p:ph type="sldNum" sz="quarter" idx="12"/>
          </p:nvPr>
        </p:nvSpPr>
        <p:spPr/>
        <p:txBody>
          <a:bodyPr/>
          <a:lstStyle/>
          <a:p>
            <a:fld id="{E46BE934-9ACB-4ABF-BE83-C56C10E12B96}" type="slidenum">
              <a:rPr lang="en-US" sz="1600" smtClean="0"/>
              <a:t>18</a:t>
            </a:fld>
            <a:endParaRPr lang="en-US" dirty="0"/>
          </a:p>
        </p:txBody>
      </p:sp>
    </p:spTree>
    <p:extLst>
      <p:ext uri="{BB962C8B-B14F-4D97-AF65-F5344CB8AC3E}">
        <p14:creationId xmlns:p14="http://schemas.microsoft.com/office/powerpoint/2010/main" val="25274271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ABE6656-7A6E-4859-AC0A-BBA9C3EE6892}"/>
              </a:ext>
            </a:extLst>
          </p:cNvPr>
          <p:cNvSpPr>
            <a:spLocks noGrp="1"/>
          </p:cNvSpPr>
          <p:nvPr>
            <p:ph idx="1"/>
          </p:nvPr>
        </p:nvSpPr>
        <p:spPr>
          <a:xfrm>
            <a:off x="687371" y="694408"/>
            <a:ext cx="10515600" cy="4351338"/>
          </a:xfrm>
        </p:spPr>
        <p:txBody>
          <a:bodyPr/>
          <a:lstStyle/>
          <a:p>
            <a:pPr marL="0" indent="0">
              <a:buNone/>
            </a:pPr>
            <a:endParaRPr lang="en-US" dirty="0"/>
          </a:p>
          <a:p>
            <a:pPr marL="0" indent="0">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r>
              <a:rPr lang="en-US" sz="3600" dirty="0"/>
              <a:t>Thank You!</a:t>
            </a:r>
          </a:p>
        </p:txBody>
      </p:sp>
      <p:sp>
        <p:nvSpPr>
          <p:cNvPr id="4" name="Rectangle 3">
            <a:extLst>
              <a:ext uri="{FF2B5EF4-FFF2-40B4-BE49-F238E27FC236}">
                <a16:creationId xmlns:a16="http://schemas.microsoft.com/office/drawing/2014/main" id="{52D3186B-0FFC-4034-A0E7-D7867C4D0B3B}"/>
              </a:ext>
            </a:extLst>
          </p:cNvPr>
          <p:cNvSpPr/>
          <p:nvPr/>
        </p:nvSpPr>
        <p:spPr>
          <a:xfrm>
            <a:off x="0" y="-78134"/>
            <a:ext cx="12192000" cy="1104360"/>
          </a:xfrm>
          <a:prstGeom prst="rect">
            <a:avLst/>
          </a:prstGeom>
          <a:gradFill flip="none" rotWithShape="1">
            <a:gsLst>
              <a:gs pos="0">
                <a:schemeClr val="accent1">
                  <a:lumMod val="50000"/>
                  <a:shade val="30000"/>
                  <a:satMod val="115000"/>
                </a:schemeClr>
              </a:gs>
              <a:gs pos="50000">
                <a:schemeClr val="accent1">
                  <a:lumMod val="50000"/>
                  <a:shade val="67500"/>
                  <a:satMod val="115000"/>
                </a:schemeClr>
              </a:gs>
              <a:gs pos="100000">
                <a:schemeClr val="accent1">
                  <a:lumMod val="50000"/>
                  <a:shade val="100000"/>
                  <a:satMod val="115000"/>
                </a:schemeClr>
              </a:gs>
            </a:gsLst>
            <a:path path="circle">
              <a:fillToRect l="100000" t="100000"/>
            </a:path>
            <a:tileRect r="-100000" b="-100000"/>
          </a:gradFill>
          <a:ln>
            <a:noFill/>
          </a:ln>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2" descr="NASA insignia - Wikipedia">
            <a:extLst>
              <a:ext uri="{FF2B5EF4-FFF2-40B4-BE49-F238E27FC236}">
                <a16:creationId xmlns:a16="http://schemas.microsoft.com/office/drawing/2014/main" id="{ACA6BB65-BA8D-4962-BAF5-A199BCE6DE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11853" y="-32545"/>
            <a:ext cx="1280147" cy="1071128"/>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C6CBCAE8-FD97-4726-A27A-5CF85F872198}"/>
              </a:ext>
            </a:extLst>
          </p:cNvPr>
          <p:cNvSpPr>
            <a:spLocks noGrp="1"/>
          </p:cNvSpPr>
          <p:nvPr>
            <p:ph type="sldNum" sz="quarter" idx="12"/>
          </p:nvPr>
        </p:nvSpPr>
        <p:spPr/>
        <p:txBody>
          <a:bodyPr/>
          <a:lstStyle/>
          <a:p>
            <a:fld id="{E46BE934-9ACB-4ABF-BE83-C56C10E12B96}" type="slidenum">
              <a:rPr lang="en-US" sz="1600" smtClean="0"/>
              <a:t>19</a:t>
            </a:fld>
            <a:endParaRPr lang="en-US" dirty="0"/>
          </a:p>
        </p:txBody>
      </p:sp>
    </p:spTree>
    <p:extLst>
      <p:ext uri="{BB962C8B-B14F-4D97-AF65-F5344CB8AC3E}">
        <p14:creationId xmlns:p14="http://schemas.microsoft.com/office/powerpoint/2010/main" val="8734931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5637</TotalTime>
  <Words>1368</Words>
  <Application>Microsoft Office PowerPoint</Application>
  <PresentationFormat>Widescreen</PresentationFormat>
  <Paragraphs>220</Paragraphs>
  <Slides>19</Slides>
  <Notes>17</Notes>
  <HiddenSlides>0</HiddenSlides>
  <MMClips>4</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Calibri Light</vt:lpstr>
      <vt:lpstr>Cambria Math</vt:lpstr>
      <vt:lpstr>Office Theme</vt:lpstr>
      <vt:lpstr> NASA Langley Research Center Spring 2020 Internship </vt:lpstr>
      <vt:lpstr>Introduction</vt:lpstr>
      <vt:lpstr>Statistical Analysis</vt:lpstr>
      <vt:lpstr>Statistical Analysis</vt:lpstr>
      <vt:lpstr>EER Speaker Equalization</vt:lpstr>
      <vt:lpstr>EER Speaker Equalization</vt:lpstr>
      <vt:lpstr>EER Speaker Equalization</vt:lpstr>
      <vt:lpstr>EER Speaker Equalization</vt:lpstr>
      <vt:lpstr>EER Speaker Equalization</vt:lpstr>
      <vt:lpstr>EER Speaker Equalization</vt:lpstr>
      <vt:lpstr>EER Session Files</vt:lpstr>
      <vt:lpstr>Sound Emission from Moving Source</vt:lpstr>
      <vt:lpstr>Sound Emission from Moving Source</vt:lpstr>
      <vt:lpstr>Sound Emission from Moving Source</vt:lpstr>
      <vt:lpstr>Sound Emission from Moving Source</vt:lpstr>
      <vt:lpstr>Sound Emission from Moving Source</vt:lpstr>
      <vt:lpstr>Sound Emission from Moving Source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NASA LaRC</dc:title>
  <dc:creator>Martirosyan, Haik (LARC-D321)[UNIVERSITIES SPACE RESEARCH ASSOCIATION]</dc:creator>
  <cp:lastModifiedBy>Martirosyan, Haik (LARC-D321)[UNIVERSITIES SPACE RESEARCH ASSOCIATION]</cp:lastModifiedBy>
  <cp:revision>65</cp:revision>
  <dcterms:created xsi:type="dcterms:W3CDTF">2020-05-01T04:40:53Z</dcterms:created>
  <dcterms:modified xsi:type="dcterms:W3CDTF">2020-05-11T16:48:39Z</dcterms:modified>
</cp:coreProperties>
</file>