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3" r:id="rId1"/>
    <p:sldMasterId id="2147483720" r:id="rId2"/>
  </p:sldMasterIdLst>
  <p:notesMasterIdLst>
    <p:notesMasterId r:id="rId30"/>
  </p:notesMasterIdLst>
  <p:handoutMasterIdLst>
    <p:handoutMasterId r:id="rId31"/>
  </p:handoutMasterIdLst>
  <p:sldIdLst>
    <p:sldId id="500" r:id="rId3"/>
    <p:sldId id="486" r:id="rId4"/>
    <p:sldId id="526" r:id="rId5"/>
    <p:sldId id="470" r:id="rId6"/>
    <p:sldId id="538" r:id="rId7"/>
    <p:sldId id="536" r:id="rId8"/>
    <p:sldId id="482" r:id="rId9"/>
    <p:sldId id="522" r:id="rId10"/>
    <p:sldId id="542" r:id="rId11"/>
    <p:sldId id="541" r:id="rId12"/>
    <p:sldId id="540" r:id="rId13"/>
    <p:sldId id="539" r:id="rId14"/>
    <p:sldId id="527" r:id="rId15"/>
    <p:sldId id="532" r:id="rId16"/>
    <p:sldId id="535" r:id="rId17"/>
    <p:sldId id="517" r:id="rId18"/>
    <p:sldId id="520" r:id="rId19"/>
    <p:sldId id="548" r:id="rId20"/>
    <p:sldId id="545" r:id="rId21"/>
    <p:sldId id="529" r:id="rId22"/>
    <p:sldId id="514" r:id="rId23"/>
    <p:sldId id="549" r:id="rId24"/>
    <p:sldId id="550" r:id="rId25"/>
    <p:sldId id="551" r:id="rId26"/>
    <p:sldId id="552" r:id="rId27"/>
    <p:sldId id="553" r:id="rId28"/>
    <p:sldId id="460" r:id="rId2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26">
          <p15:clr>
            <a:srgbClr val="A4A3A4"/>
          </p15:clr>
        </p15:guide>
        <p15:guide id="2" orient="horz" pos="1664">
          <p15:clr>
            <a:srgbClr val="A4A3A4"/>
          </p15:clr>
        </p15:guide>
        <p15:guide id="3" orient="horz" pos="11">
          <p15:clr>
            <a:srgbClr val="A4A3A4"/>
          </p15:clr>
        </p15:guide>
        <p15:guide id="4" pos="5759">
          <p15:clr>
            <a:srgbClr val="A4A3A4"/>
          </p15:clr>
        </p15:guide>
        <p15:guide id="5" pos="28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ickson, Adam M. (GSFC-618.0)[UNIVERSITIES SPACE RESEARCH ASSOCIATION]" initials="EAM(SRA" lastIdx="2" clrIdx="0">
    <p:extLst>
      <p:ext uri="{19B8F6BF-5375-455C-9EA6-DF929625EA0E}">
        <p15:presenceInfo xmlns:p15="http://schemas.microsoft.com/office/powerpoint/2012/main" userId="S::americks@ndc.nasa.gov::0f415682-15d9-43cb-ad26-4e1b4e05392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D92229"/>
    <a:srgbClr val="CF2439"/>
    <a:srgbClr val="FFFFFF"/>
    <a:srgbClr val="BA0C2F"/>
    <a:srgbClr val="53585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870" autoAdjust="0"/>
    <p:restoredTop sz="99388" autoAdjust="0"/>
  </p:normalViewPr>
  <p:slideViewPr>
    <p:cSldViewPr snapToGrid="0" snapToObjects="1">
      <p:cViewPr varScale="1">
        <p:scale>
          <a:sx n="70" d="100"/>
          <a:sy n="70" d="100"/>
        </p:scale>
        <p:origin x="580" y="56"/>
      </p:cViewPr>
      <p:guideLst>
        <p:guide orient="horz" pos="3026"/>
        <p:guide orient="horz" pos="1664"/>
        <p:guide orient="horz" pos="11"/>
        <p:guide pos="5759"/>
        <p:guide pos="286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114" d="100"/>
          <a:sy n="114" d="100"/>
        </p:scale>
        <p:origin x="3056"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Aria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DF2216-3C6C-5242-8DB2-4752D4FEC615}" type="datetimeFigureOut">
              <a:rPr lang="en-US" smtClean="0">
                <a:latin typeface="Arial"/>
              </a:rPr>
              <a:pPr/>
              <a:t>5/8/2020</a:t>
            </a:fld>
            <a:endParaRPr lang="en-US" dirty="0">
              <a:latin typeface="Aria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Aria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36E00F2-CC6B-3345-A584-44341337AE23}" type="slidenum">
              <a:rPr lang="en-US" smtClean="0">
                <a:latin typeface="Arial"/>
              </a:rPr>
              <a:pPr/>
              <a:t>‹#›</a:t>
            </a:fld>
            <a:endParaRPr lang="en-US" dirty="0">
              <a:latin typeface="Arial"/>
            </a:endParaRPr>
          </a:p>
        </p:txBody>
      </p:sp>
    </p:spTree>
    <p:extLst>
      <p:ext uri="{BB962C8B-B14F-4D97-AF65-F5344CB8AC3E}">
        <p14:creationId xmlns:p14="http://schemas.microsoft.com/office/powerpoint/2010/main" val="293542630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a:defRPr>
            </a:lvl1pPr>
          </a:lstStyle>
          <a:p>
            <a:fld id="{2CD6293C-6F3F-374D-A003-D3E152FC3744}" type="datetimeFigureOut">
              <a:rPr lang="en-US" smtClean="0"/>
              <a:pPr/>
              <a:t>5/8/2020</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a:defRPr>
            </a:lvl1pPr>
          </a:lstStyle>
          <a:p>
            <a:fld id="{D389288A-BD78-EC48-81B6-C08E556E1607}" type="slidenum">
              <a:rPr lang="en-US" smtClean="0"/>
              <a:pPr/>
              <a:t>‹#›</a:t>
            </a:fld>
            <a:endParaRPr lang="en-US" dirty="0"/>
          </a:p>
        </p:txBody>
      </p:sp>
    </p:spTree>
    <p:extLst>
      <p:ext uri="{BB962C8B-B14F-4D97-AF65-F5344CB8AC3E}">
        <p14:creationId xmlns:p14="http://schemas.microsoft.com/office/powerpoint/2010/main" val="92676020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Arial"/>
        <a:ea typeface="+mn-ea"/>
        <a:cs typeface="+mn-cs"/>
      </a:defRPr>
    </a:lvl1pPr>
    <a:lvl2pPr marL="457200" algn="l" defTabSz="457200" rtl="0" eaLnBrk="1" latinLnBrk="0" hangingPunct="1">
      <a:defRPr sz="1200" kern="1200">
        <a:solidFill>
          <a:schemeClr val="tx1"/>
        </a:solidFill>
        <a:latin typeface="Arial"/>
        <a:ea typeface="+mn-ea"/>
        <a:cs typeface="+mn-cs"/>
      </a:defRPr>
    </a:lvl2pPr>
    <a:lvl3pPr marL="914400" algn="l" defTabSz="457200" rtl="0" eaLnBrk="1" latinLnBrk="0" hangingPunct="1">
      <a:defRPr sz="1200" kern="1200">
        <a:solidFill>
          <a:schemeClr val="tx1"/>
        </a:solidFill>
        <a:latin typeface="Arial"/>
        <a:ea typeface="+mn-ea"/>
        <a:cs typeface="+mn-cs"/>
      </a:defRPr>
    </a:lvl3pPr>
    <a:lvl4pPr marL="1371600" algn="l" defTabSz="457200" rtl="0" eaLnBrk="1" latinLnBrk="0" hangingPunct="1">
      <a:defRPr sz="1200" kern="1200">
        <a:solidFill>
          <a:schemeClr val="tx1"/>
        </a:solidFill>
        <a:latin typeface="Arial"/>
        <a:ea typeface="+mn-ea"/>
        <a:cs typeface="+mn-cs"/>
      </a:defRPr>
    </a:lvl4pPr>
    <a:lvl5pPr marL="1828800" algn="l" defTabSz="457200" rtl="0" eaLnBrk="1" latinLnBrk="0" hangingPunct="1">
      <a:defRPr sz="1200" kern="1200">
        <a:solidFill>
          <a:schemeClr val="tx1"/>
        </a:solidFill>
        <a:latin typeface="Arial"/>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sciencedirect.com/topics/earth-and-planetary-sciences/radiative-transfer"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sciencedirect.com/topics/earth-and-planetary-sciences/covariance"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sciencedirect.com/topics/earth-and-planetary-sciences/radiative-transfer"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www.sciencedirect.com/topics/earth-and-planetary-sciences/covariance"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forward model also accounts for uncertainty due to unknown, unretrieved variables:</a:t>
            </a:r>
          </a:p>
          <a:p>
            <a:r>
              <a:rPr lang="en-US" dirty="0"/>
              <a:t>•Uncertainty in the sky view factor, a random variable with standard deviation </a:t>
            </a:r>
            <a:r>
              <a:rPr lang="el-GR" i="1" dirty="0"/>
              <a:t>σ</a:t>
            </a:r>
            <a:r>
              <a:rPr lang="en-US" i="1" baseline="-25000" dirty="0"/>
              <a:t>SV</a:t>
            </a:r>
            <a:r>
              <a:rPr lang="en-US" dirty="0"/>
              <a:t>. The sky view represents the fraction of hemispherical sky illumination visible from the surface.</a:t>
            </a:r>
          </a:p>
          <a:p>
            <a:r>
              <a:rPr lang="en-US" dirty="0"/>
              <a:t>•Uncertainty in H</a:t>
            </a:r>
            <a:r>
              <a:rPr lang="en-US" baseline="-25000" dirty="0"/>
              <a:t>2</a:t>
            </a:r>
            <a:r>
              <a:rPr lang="en-US" dirty="0"/>
              <a:t>O absorption coefficients, a random variable with standard deviation </a:t>
            </a:r>
            <a:r>
              <a:rPr lang="el-GR" dirty="0"/>
              <a:t>σ</a:t>
            </a:r>
            <a:r>
              <a:rPr lang="en-US" dirty="0"/>
              <a:t>IH2O</a:t>
            </a:r>
          </a:p>
          <a:p>
            <a:r>
              <a:rPr lang="en-US" dirty="0"/>
              <a:t>•Uncertainty due to </a:t>
            </a:r>
            <a:r>
              <a:rPr lang="en-US" i="1" dirty="0"/>
              <a:t>non-systematic</a:t>
            </a:r>
            <a:r>
              <a:rPr lang="en-US" dirty="0"/>
              <a:t> error in </a:t>
            </a:r>
            <a:r>
              <a:rPr lang="en-US" dirty="0">
                <a:hlinkClick r:id="rId3" tooltip="Learn more about Radiative Transfer from ScienceDirect's AI-generated Topic Pages"/>
              </a:rPr>
              <a:t>Radiative Transfer</a:t>
            </a:r>
            <a:r>
              <a:rPr lang="en-US" dirty="0"/>
              <a:t> (RT) and calibration that manifests differently in multiple spectra, a random variable with standard deviation </a:t>
            </a:r>
            <a:r>
              <a:rPr lang="el-GR" i="1" dirty="0"/>
              <a:t>σ</a:t>
            </a:r>
            <a:r>
              <a:rPr lang="en-US" i="1" baseline="-25000" dirty="0"/>
              <a:t>CAL</a:t>
            </a:r>
            <a:endParaRPr lang="en-US" dirty="0"/>
          </a:p>
          <a:p>
            <a:r>
              <a:rPr lang="en-US" dirty="0"/>
              <a:t>•Uncertainty due to </a:t>
            </a:r>
            <a:r>
              <a:rPr lang="en-US" i="1" dirty="0"/>
              <a:t>systematic</a:t>
            </a:r>
            <a:r>
              <a:rPr lang="en-US" dirty="0"/>
              <a:t> error in Radiative Transfer and calibration in each channel that is consistent in multiple spectra, a vector of random variables with standard deviations </a:t>
            </a:r>
            <a:r>
              <a:rPr lang="el-GR" i="1" dirty="0" err="1"/>
              <a:t>σ</a:t>
            </a:r>
            <a:r>
              <a:rPr lang="el-GR" i="1" baseline="-25000" dirty="0" err="1"/>
              <a:t>λ</a:t>
            </a:r>
            <a:r>
              <a:rPr lang="el-GR" dirty="0"/>
              <a:t> = [</a:t>
            </a:r>
            <a:r>
              <a:rPr lang="el-GR" i="1" dirty="0"/>
              <a:t>σ</a:t>
            </a:r>
            <a:r>
              <a:rPr lang="el-GR" i="1" baseline="-25000" dirty="0"/>
              <a:t>λ</a:t>
            </a:r>
            <a:r>
              <a:rPr lang="el-GR" baseline="-25000" dirty="0"/>
              <a:t>1</a:t>
            </a:r>
            <a:r>
              <a:rPr lang="el-GR" dirty="0"/>
              <a:t>,…,</a:t>
            </a:r>
            <a:r>
              <a:rPr lang="el-GR" i="1" dirty="0" err="1"/>
              <a:t>σ</a:t>
            </a:r>
            <a:r>
              <a:rPr lang="el-GR" i="1" baseline="-25000" dirty="0" err="1"/>
              <a:t>λ</a:t>
            </a:r>
            <a:r>
              <a:rPr lang="en-US" i="1" baseline="-25000" dirty="0"/>
              <a:t>m</a:t>
            </a:r>
            <a:r>
              <a:rPr lang="en-US" dirty="0"/>
              <a:t>]</a:t>
            </a:r>
            <a:r>
              <a:rPr lang="en-US" i="1" baseline="30000" dirty="0"/>
              <a:t>T</a:t>
            </a:r>
            <a:r>
              <a:rPr lang="en-US" dirty="0"/>
              <a:t>.</a:t>
            </a:r>
          </a:p>
          <a:p>
            <a:r>
              <a:rPr lang="en-US" dirty="0"/>
              <a:t>The forward model also incorporates a complete signal- and wavelength-dependent instrument noise model as a multivariate Gaussian random variable with diagonal </a:t>
            </a:r>
            <a:r>
              <a:rPr lang="en-US" dirty="0">
                <a:hlinkClick r:id="rId4" tooltip="Learn more about Covariance from ScienceDirect's AI-generated Topic Pages"/>
              </a:rPr>
              <a:t>covariance</a:t>
            </a:r>
            <a:r>
              <a:rPr lang="en-US" dirty="0"/>
              <a:t> </a:t>
            </a:r>
            <a:r>
              <a:rPr lang="en-US" b="1" dirty="0"/>
              <a:t>S</a:t>
            </a:r>
            <a:r>
              <a:rPr lang="en-US" i="1" baseline="-25000" dirty="0"/>
              <a:t>y</a:t>
            </a:r>
            <a:r>
              <a:rPr lang="en-US" dirty="0"/>
              <a:t>.</a:t>
            </a:r>
          </a:p>
          <a:p>
            <a:endParaRPr lang="en-US" dirty="0"/>
          </a:p>
        </p:txBody>
      </p:sp>
      <p:sp>
        <p:nvSpPr>
          <p:cNvPr id="4" name="Slide Number Placeholder 3"/>
          <p:cNvSpPr>
            <a:spLocks noGrp="1"/>
          </p:cNvSpPr>
          <p:nvPr>
            <p:ph type="sldNum" sz="quarter" idx="5"/>
          </p:nvPr>
        </p:nvSpPr>
        <p:spPr/>
        <p:txBody>
          <a:bodyPr/>
          <a:lstStyle/>
          <a:p>
            <a:fld id="{D389288A-BD78-EC48-81B6-C08E556E1607}" type="slidenum">
              <a:rPr lang="en-US" smtClean="0"/>
              <a:pPr/>
              <a:t>8</a:t>
            </a:fld>
            <a:endParaRPr lang="en-US" dirty="0"/>
          </a:p>
        </p:txBody>
      </p:sp>
    </p:spTree>
    <p:extLst>
      <p:ext uri="{BB962C8B-B14F-4D97-AF65-F5344CB8AC3E}">
        <p14:creationId xmlns:p14="http://schemas.microsoft.com/office/powerpoint/2010/main" val="2664839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forward model also accounts for uncertainty due to unknown, unretrieved variables:</a:t>
            </a:r>
          </a:p>
          <a:p>
            <a:r>
              <a:rPr lang="en-US" dirty="0"/>
              <a:t>•Uncertainty in the sky view factor, a random variable with standard deviation </a:t>
            </a:r>
            <a:r>
              <a:rPr lang="el-GR" i="1" dirty="0"/>
              <a:t>σ</a:t>
            </a:r>
            <a:r>
              <a:rPr lang="en-US" i="1" baseline="-25000" dirty="0"/>
              <a:t>SV</a:t>
            </a:r>
            <a:r>
              <a:rPr lang="en-US" dirty="0"/>
              <a:t>. The sky view represents the fraction of hemispherical sky illumination visible from the surface.</a:t>
            </a:r>
          </a:p>
          <a:p>
            <a:r>
              <a:rPr lang="en-US" dirty="0"/>
              <a:t>•Uncertainty in H</a:t>
            </a:r>
            <a:r>
              <a:rPr lang="en-US" baseline="-25000" dirty="0"/>
              <a:t>2</a:t>
            </a:r>
            <a:r>
              <a:rPr lang="en-US" dirty="0"/>
              <a:t>O absorption coefficients, a random variable with standard deviation </a:t>
            </a:r>
            <a:r>
              <a:rPr lang="el-GR" dirty="0"/>
              <a:t>σ</a:t>
            </a:r>
            <a:r>
              <a:rPr lang="en-US" dirty="0"/>
              <a:t>IH2O</a:t>
            </a:r>
          </a:p>
          <a:p>
            <a:r>
              <a:rPr lang="en-US" dirty="0"/>
              <a:t>•Uncertainty due to </a:t>
            </a:r>
            <a:r>
              <a:rPr lang="en-US" i="1" dirty="0"/>
              <a:t>non-systematic</a:t>
            </a:r>
            <a:r>
              <a:rPr lang="en-US" dirty="0"/>
              <a:t> error in </a:t>
            </a:r>
            <a:r>
              <a:rPr lang="en-US" dirty="0">
                <a:hlinkClick r:id="rId3" tooltip="Learn more about Radiative Transfer from ScienceDirect's AI-generated Topic Pages"/>
              </a:rPr>
              <a:t>Radiative Transfer</a:t>
            </a:r>
            <a:r>
              <a:rPr lang="en-US" dirty="0"/>
              <a:t> (RT) and calibration that manifests differently in multiple spectra, a random variable with standard deviation </a:t>
            </a:r>
            <a:r>
              <a:rPr lang="el-GR" i="1" dirty="0"/>
              <a:t>σ</a:t>
            </a:r>
            <a:r>
              <a:rPr lang="en-US" i="1" baseline="-25000" dirty="0"/>
              <a:t>CAL</a:t>
            </a:r>
            <a:endParaRPr lang="en-US" dirty="0"/>
          </a:p>
          <a:p>
            <a:r>
              <a:rPr lang="en-US" dirty="0"/>
              <a:t>•Uncertainty due to </a:t>
            </a:r>
            <a:r>
              <a:rPr lang="en-US" i="1" dirty="0"/>
              <a:t>systematic</a:t>
            </a:r>
            <a:r>
              <a:rPr lang="en-US" dirty="0"/>
              <a:t> error in Radiative Transfer and calibration in each channel that is consistent in multiple spectra, a vector of random variables with standard deviations </a:t>
            </a:r>
            <a:r>
              <a:rPr lang="el-GR" i="1" dirty="0" err="1"/>
              <a:t>σ</a:t>
            </a:r>
            <a:r>
              <a:rPr lang="el-GR" i="1" baseline="-25000" dirty="0" err="1"/>
              <a:t>λ</a:t>
            </a:r>
            <a:r>
              <a:rPr lang="el-GR" dirty="0"/>
              <a:t> = [</a:t>
            </a:r>
            <a:r>
              <a:rPr lang="el-GR" i="1" dirty="0"/>
              <a:t>σ</a:t>
            </a:r>
            <a:r>
              <a:rPr lang="el-GR" i="1" baseline="-25000" dirty="0"/>
              <a:t>λ</a:t>
            </a:r>
            <a:r>
              <a:rPr lang="el-GR" baseline="-25000" dirty="0"/>
              <a:t>1</a:t>
            </a:r>
            <a:r>
              <a:rPr lang="el-GR" dirty="0"/>
              <a:t>,…,</a:t>
            </a:r>
            <a:r>
              <a:rPr lang="el-GR" i="1" dirty="0" err="1"/>
              <a:t>σ</a:t>
            </a:r>
            <a:r>
              <a:rPr lang="el-GR" i="1" baseline="-25000" dirty="0" err="1"/>
              <a:t>λ</a:t>
            </a:r>
            <a:r>
              <a:rPr lang="en-US" i="1" baseline="-25000" dirty="0"/>
              <a:t>m</a:t>
            </a:r>
            <a:r>
              <a:rPr lang="en-US" dirty="0"/>
              <a:t>]</a:t>
            </a:r>
            <a:r>
              <a:rPr lang="en-US" i="1" baseline="30000" dirty="0"/>
              <a:t>T</a:t>
            </a:r>
            <a:r>
              <a:rPr lang="en-US" dirty="0"/>
              <a:t>.</a:t>
            </a:r>
          </a:p>
          <a:p>
            <a:r>
              <a:rPr lang="en-US" dirty="0"/>
              <a:t>The forward model also incorporates a complete signal- and wavelength-dependent instrument noise model as a multivariate Gaussian random variable with diagonal </a:t>
            </a:r>
            <a:r>
              <a:rPr lang="en-US" dirty="0">
                <a:hlinkClick r:id="rId4" tooltip="Learn more about Covariance from ScienceDirect's AI-generated Topic Pages"/>
              </a:rPr>
              <a:t>covariance</a:t>
            </a:r>
            <a:r>
              <a:rPr lang="en-US" dirty="0"/>
              <a:t> </a:t>
            </a:r>
            <a:r>
              <a:rPr lang="en-US" b="1" dirty="0"/>
              <a:t>S</a:t>
            </a:r>
            <a:r>
              <a:rPr lang="en-US" i="1" baseline="-25000" dirty="0"/>
              <a:t>y</a:t>
            </a:r>
            <a:r>
              <a:rPr lang="en-US" dirty="0"/>
              <a:t>.</a:t>
            </a:r>
          </a:p>
          <a:p>
            <a:endParaRPr lang="en-US" dirty="0"/>
          </a:p>
        </p:txBody>
      </p:sp>
      <p:sp>
        <p:nvSpPr>
          <p:cNvPr id="4" name="Slide Number Placeholder 3"/>
          <p:cNvSpPr>
            <a:spLocks noGrp="1"/>
          </p:cNvSpPr>
          <p:nvPr>
            <p:ph type="sldNum" sz="quarter" idx="5"/>
          </p:nvPr>
        </p:nvSpPr>
        <p:spPr/>
        <p:txBody>
          <a:bodyPr/>
          <a:lstStyle/>
          <a:p>
            <a:fld id="{D389288A-BD78-EC48-81B6-C08E556E1607}" type="slidenum">
              <a:rPr lang="en-US" smtClean="0"/>
              <a:pPr/>
              <a:t>9</a:t>
            </a:fld>
            <a:endParaRPr lang="en-US" dirty="0"/>
          </a:p>
        </p:txBody>
      </p:sp>
    </p:spTree>
    <p:extLst>
      <p:ext uri="{BB962C8B-B14F-4D97-AF65-F5344CB8AC3E}">
        <p14:creationId xmlns:p14="http://schemas.microsoft.com/office/powerpoint/2010/main" val="12779421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 No Image">
    <p:spTree>
      <p:nvGrpSpPr>
        <p:cNvPr id="1" name=""/>
        <p:cNvGrpSpPr/>
        <p:nvPr/>
      </p:nvGrpSpPr>
      <p:grpSpPr>
        <a:xfrm>
          <a:off x="0" y="0"/>
          <a:ext cx="0" cy="0"/>
          <a:chOff x="0" y="0"/>
          <a:chExt cx="0" cy="0"/>
        </a:xfrm>
      </p:grpSpPr>
      <p:sp>
        <p:nvSpPr>
          <p:cNvPr id="10" name="Text Placeholder 20"/>
          <p:cNvSpPr>
            <a:spLocks noGrp="1"/>
          </p:cNvSpPr>
          <p:nvPr>
            <p:ph type="body" sz="quarter" idx="18" hasCustomPrompt="1"/>
          </p:nvPr>
        </p:nvSpPr>
        <p:spPr>
          <a:xfrm>
            <a:off x="914950" y="2472514"/>
            <a:ext cx="7498993" cy="1345448"/>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Tx/>
              <a:buNone/>
              <a:tabLst/>
              <a:defRPr sz="1200" baseline="0">
                <a:solidFill>
                  <a:srgbClr val="FFFFFF"/>
                </a:solidFill>
                <a:latin typeface="Arial"/>
                <a:cs typeface="Arial"/>
              </a:defRPr>
            </a:lvl1pPr>
          </a:lstStyle>
          <a:p>
            <a:pPr lvl="0"/>
            <a:r>
              <a:rPr lang="en-US" dirty="0"/>
              <a:t>Click to Edit Name(s) of Presenter(s), Directorate/Division and Date</a:t>
            </a:r>
          </a:p>
        </p:txBody>
      </p:sp>
      <p:sp>
        <p:nvSpPr>
          <p:cNvPr id="6" name="Text Placeholder 4"/>
          <p:cNvSpPr>
            <a:spLocks noGrp="1"/>
          </p:cNvSpPr>
          <p:nvPr>
            <p:ph type="body" sz="quarter" idx="3" hasCustomPrompt="1"/>
          </p:nvPr>
        </p:nvSpPr>
        <p:spPr>
          <a:xfrm>
            <a:off x="903833" y="1997176"/>
            <a:ext cx="7524221" cy="475338"/>
          </a:xfrm>
          <a:prstGeom prst="rect">
            <a:avLst/>
          </a:prstGeom>
        </p:spPr>
        <p:txBody>
          <a:bodyPr anchor="t"/>
          <a:lstStyle>
            <a:lvl1pPr marL="0" indent="0">
              <a:buNone/>
              <a:defRPr sz="2400" b="1" baseline="0">
                <a:solidFill>
                  <a:srgbClr val="FFFFFF"/>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Presentation Title</a:t>
            </a:r>
          </a:p>
        </p:txBody>
      </p:sp>
      <p:pic>
        <p:nvPicPr>
          <p:cNvPr id="8" name="Picture 7" descr="JPL-logo_Stacked_RedWhite-RGB_small_040615.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6165" y="934617"/>
            <a:ext cx="1819635" cy="992528"/>
          </a:xfrm>
          <a:prstGeom prst="rect">
            <a:avLst/>
          </a:prstGeom>
        </p:spPr>
      </p:pic>
    </p:spTree>
    <p:extLst>
      <p:ext uri="{BB962C8B-B14F-4D97-AF65-F5344CB8AC3E}">
        <p14:creationId xmlns:p14="http://schemas.microsoft.com/office/powerpoint/2010/main" val="4104542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w Subhead w No Image">
    <p:spTree>
      <p:nvGrpSpPr>
        <p:cNvPr id="1" name=""/>
        <p:cNvGrpSpPr/>
        <p:nvPr/>
      </p:nvGrpSpPr>
      <p:grpSpPr>
        <a:xfrm>
          <a:off x="0" y="0"/>
          <a:ext cx="0" cy="0"/>
          <a:chOff x="0" y="0"/>
          <a:chExt cx="0" cy="0"/>
        </a:xfrm>
      </p:grpSpPr>
      <p:sp>
        <p:nvSpPr>
          <p:cNvPr id="9" name="Text Placeholder 4"/>
          <p:cNvSpPr>
            <a:spLocks noGrp="1"/>
          </p:cNvSpPr>
          <p:nvPr>
            <p:ph type="body" sz="quarter" idx="3" hasCustomPrompt="1"/>
          </p:nvPr>
        </p:nvSpPr>
        <p:spPr>
          <a:xfrm>
            <a:off x="903833" y="1997176"/>
            <a:ext cx="7524221" cy="475338"/>
          </a:xfrm>
          <a:prstGeom prst="rect">
            <a:avLst/>
          </a:prstGeom>
        </p:spPr>
        <p:txBody>
          <a:bodyPr anchor="t"/>
          <a:lstStyle>
            <a:lvl1pPr marL="0" indent="0">
              <a:buNone/>
              <a:defRPr sz="2400" b="1" baseline="0">
                <a:solidFill>
                  <a:srgbClr val="FFFFFF"/>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Presentation Title</a:t>
            </a:r>
          </a:p>
        </p:txBody>
      </p:sp>
      <p:sp>
        <p:nvSpPr>
          <p:cNvPr id="10" name="Text Placeholder 20"/>
          <p:cNvSpPr>
            <a:spLocks noGrp="1"/>
          </p:cNvSpPr>
          <p:nvPr>
            <p:ph type="body" sz="quarter" idx="18" hasCustomPrompt="1"/>
          </p:nvPr>
        </p:nvSpPr>
        <p:spPr>
          <a:xfrm>
            <a:off x="914950" y="2858272"/>
            <a:ext cx="7498993" cy="1345448"/>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Tx/>
              <a:buNone/>
              <a:tabLst/>
              <a:defRPr sz="1200" baseline="0">
                <a:solidFill>
                  <a:srgbClr val="FFFFFF"/>
                </a:solidFill>
                <a:latin typeface="Arial"/>
                <a:cs typeface="Arial"/>
              </a:defRPr>
            </a:lvl1pPr>
          </a:lstStyle>
          <a:p>
            <a:pPr lvl="0"/>
            <a:r>
              <a:rPr lang="en-US" dirty="0"/>
              <a:t>Click to Edit Name(s) of Presenter(s), Directorate/Division and Date</a:t>
            </a:r>
          </a:p>
        </p:txBody>
      </p:sp>
      <p:sp>
        <p:nvSpPr>
          <p:cNvPr id="6" name="Text Placeholder 20"/>
          <p:cNvSpPr>
            <a:spLocks noGrp="1"/>
          </p:cNvSpPr>
          <p:nvPr>
            <p:ph type="body" sz="quarter" idx="20" hasCustomPrompt="1"/>
          </p:nvPr>
        </p:nvSpPr>
        <p:spPr>
          <a:xfrm>
            <a:off x="903833" y="2411554"/>
            <a:ext cx="7498993" cy="312363"/>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Tx/>
              <a:buNone/>
              <a:tabLst/>
              <a:defRPr sz="1200" b="1" baseline="0">
                <a:solidFill>
                  <a:srgbClr val="FFFFFF"/>
                </a:solidFill>
                <a:latin typeface="Arial"/>
                <a:cs typeface="Arial"/>
              </a:defRPr>
            </a:lvl1pPr>
          </a:lstStyle>
          <a:p>
            <a:pPr lvl="0"/>
            <a:r>
              <a:rPr lang="en-US" dirty="0"/>
              <a:t>Click to Edit Subhead</a:t>
            </a:r>
          </a:p>
        </p:txBody>
      </p:sp>
      <p:pic>
        <p:nvPicPr>
          <p:cNvPr id="8" name="Picture 7" descr="JPL-logo_Stacked_RedWhite-RGB_small_040615.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6165" y="934617"/>
            <a:ext cx="1819635" cy="992528"/>
          </a:xfrm>
          <a:prstGeom prst="rect">
            <a:avLst/>
          </a:prstGeom>
        </p:spPr>
      </p:pic>
    </p:spTree>
    <p:extLst>
      <p:ext uri="{BB962C8B-B14F-4D97-AF65-F5344CB8AC3E}">
        <p14:creationId xmlns:p14="http://schemas.microsoft.com/office/powerpoint/2010/main" val="616393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w Square Imag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12700" y="0"/>
            <a:ext cx="5140325" cy="5143500"/>
          </a:xfrm>
          <a:prstGeom prst="rect">
            <a:avLst/>
          </a:prstGeom>
        </p:spPr>
        <p:txBody>
          <a:bodyPr vert="horz" anchor="ctr"/>
          <a:lstStyle>
            <a:lvl1pPr marL="0" indent="0" algn="ctr">
              <a:buNone/>
              <a:defRPr sz="1400"/>
            </a:lvl1pPr>
          </a:lstStyle>
          <a:p>
            <a:r>
              <a:rPr lang="en-US"/>
              <a:t>Click icon to add picture</a:t>
            </a:r>
            <a:endParaRPr lang="en-US" dirty="0"/>
          </a:p>
        </p:txBody>
      </p:sp>
      <p:sp>
        <p:nvSpPr>
          <p:cNvPr id="7" name="Text Placeholder 4"/>
          <p:cNvSpPr>
            <a:spLocks noGrp="1"/>
          </p:cNvSpPr>
          <p:nvPr>
            <p:ph type="body" sz="quarter" idx="3" hasCustomPrompt="1"/>
          </p:nvPr>
        </p:nvSpPr>
        <p:spPr>
          <a:xfrm>
            <a:off x="5127624" y="1210733"/>
            <a:ext cx="4016375" cy="496147"/>
          </a:xfrm>
          <a:prstGeom prst="rect">
            <a:avLst/>
          </a:prstGeom>
        </p:spPr>
        <p:txBody>
          <a:bodyPr anchor="t"/>
          <a:lstStyle>
            <a:lvl1pPr marL="0" indent="0" algn="ctr">
              <a:lnSpc>
                <a:spcPct val="100000"/>
              </a:lnSpc>
              <a:buNone/>
              <a:defRPr sz="2400" b="1" baseline="0">
                <a:solidFill>
                  <a:srgbClr val="FFFFFF"/>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Presentation Title</a:t>
            </a:r>
          </a:p>
        </p:txBody>
      </p:sp>
      <p:sp>
        <p:nvSpPr>
          <p:cNvPr id="9" name="Text Placeholder 20"/>
          <p:cNvSpPr>
            <a:spLocks noGrp="1"/>
          </p:cNvSpPr>
          <p:nvPr>
            <p:ph type="body" sz="quarter" idx="19" hasCustomPrompt="1"/>
          </p:nvPr>
        </p:nvSpPr>
        <p:spPr>
          <a:xfrm>
            <a:off x="5127623" y="1735952"/>
            <a:ext cx="4016375" cy="1000129"/>
          </a:xfrm>
          <a:prstGeom prst="rect">
            <a:avLst/>
          </a:prstGeom>
        </p:spPr>
        <p:txBody>
          <a:bodyPr>
            <a:noAutofit/>
          </a:bodyPr>
          <a:lstStyle>
            <a:lvl1pPr marL="0" marR="0" indent="0" algn="ctr" defTabSz="457200" rtl="0" eaLnBrk="1" fontAlgn="auto" latinLnBrk="0" hangingPunct="1">
              <a:lnSpc>
                <a:spcPct val="100000"/>
              </a:lnSpc>
              <a:spcBef>
                <a:spcPct val="20000"/>
              </a:spcBef>
              <a:spcAft>
                <a:spcPts val="0"/>
              </a:spcAft>
              <a:buClrTx/>
              <a:buSzTx/>
              <a:buFontTx/>
              <a:buNone/>
              <a:tabLst/>
              <a:defRPr sz="1200" baseline="0">
                <a:solidFill>
                  <a:srgbClr val="FFFFFF"/>
                </a:solidFill>
                <a:latin typeface="Arial"/>
                <a:cs typeface="Arial"/>
              </a:defRPr>
            </a:lvl1pPr>
          </a:lstStyle>
          <a:p>
            <a:pPr lvl="0"/>
            <a:r>
              <a:rPr lang="en-US" dirty="0"/>
              <a:t>Click to Edit Name(s) of Presenter(s)</a:t>
            </a:r>
          </a:p>
          <a:p>
            <a:pPr lvl="0"/>
            <a:r>
              <a:rPr lang="en-US" dirty="0"/>
              <a:t>Click to Edit Directorate, Division or Group</a:t>
            </a:r>
          </a:p>
          <a:p>
            <a:pPr marL="0" marR="0" lvl="0" indent="0" algn="ctr" defTabSz="457200" rtl="0" eaLnBrk="1" fontAlgn="auto" latinLnBrk="0" hangingPunct="1">
              <a:lnSpc>
                <a:spcPct val="100000"/>
              </a:lnSpc>
              <a:spcBef>
                <a:spcPct val="20000"/>
              </a:spcBef>
              <a:spcAft>
                <a:spcPts val="0"/>
              </a:spcAft>
              <a:buClrTx/>
              <a:buSzTx/>
              <a:buFontTx/>
              <a:buNone/>
              <a:tabLst/>
              <a:defRPr/>
            </a:pPr>
            <a:r>
              <a:rPr lang="en-US" dirty="0"/>
              <a:t>Click to Edit Date</a:t>
            </a:r>
          </a:p>
        </p:txBody>
      </p:sp>
      <p:pic>
        <p:nvPicPr>
          <p:cNvPr id="11" name="Picture 10" descr="JPL-logo_Stacked_RedWhite-RGB_small_040615.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31057" y="4040528"/>
            <a:ext cx="1819635" cy="992528"/>
          </a:xfrm>
          <a:prstGeom prst="rect">
            <a:avLst/>
          </a:prstGeom>
        </p:spPr>
      </p:pic>
    </p:spTree>
    <p:extLst>
      <p:ext uri="{BB962C8B-B14F-4D97-AF65-F5344CB8AC3E}">
        <p14:creationId xmlns:p14="http://schemas.microsoft.com/office/powerpoint/2010/main" val="1035894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w Horizontal Image">
    <p:spTree>
      <p:nvGrpSpPr>
        <p:cNvPr id="1" name=""/>
        <p:cNvGrpSpPr/>
        <p:nvPr/>
      </p:nvGrpSpPr>
      <p:grpSpPr>
        <a:xfrm>
          <a:off x="0" y="0"/>
          <a:ext cx="0" cy="0"/>
          <a:chOff x="0" y="0"/>
          <a:chExt cx="0" cy="0"/>
        </a:xfrm>
      </p:grpSpPr>
      <p:sp>
        <p:nvSpPr>
          <p:cNvPr id="13" name="Picture Placeholder 5"/>
          <p:cNvSpPr>
            <a:spLocks noGrp="1"/>
          </p:cNvSpPr>
          <p:nvPr>
            <p:ph type="pic" sz="quarter" idx="10"/>
          </p:nvPr>
        </p:nvSpPr>
        <p:spPr>
          <a:xfrm>
            <a:off x="0" y="0"/>
            <a:ext cx="9144000" cy="3529263"/>
          </a:xfrm>
          <a:prstGeom prst="rect">
            <a:avLst/>
          </a:prstGeom>
        </p:spPr>
        <p:txBody>
          <a:bodyPr vert="horz" anchor="ctr"/>
          <a:lstStyle>
            <a:lvl1pPr marL="0" indent="0" algn="ctr">
              <a:buNone/>
              <a:defRPr sz="1400"/>
            </a:lvl1pPr>
          </a:lstStyle>
          <a:p>
            <a:r>
              <a:rPr lang="en-US"/>
              <a:t>Click icon to add picture</a:t>
            </a:r>
            <a:endParaRPr lang="en-US" dirty="0"/>
          </a:p>
        </p:txBody>
      </p:sp>
      <p:sp>
        <p:nvSpPr>
          <p:cNvPr id="14" name="Text Placeholder 4"/>
          <p:cNvSpPr>
            <a:spLocks noGrp="1"/>
          </p:cNvSpPr>
          <p:nvPr>
            <p:ph type="body" sz="quarter" idx="3" hasCustomPrompt="1"/>
          </p:nvPr>
        </p:nvSpPr>
        <p:spPr>
          <a:xfrm>
            <a:off x="368118" y="3904542"/>
            <a:ext cx="6513975" cy="475338"/>
          </a:xfrm>
          <a:prstGeom prst="rect">
            <a:avLst/>
          </a:prstGeom>
        </p:spPr>
        <p:txBody>
          <a:bodyPr anchor="t"/>
          <a:lstStyle>
            <a:lvl1pPr marL="0" indent="0">
              <a:buNone/>
              <a:defRPr sz="2400" b="1" baseline="0">
                <a:solidFill>
                  <a:srgbClr val="FFFFFF"/>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Presentation Title</a:t>
            </a:r>
          </a:p>
        </p:txBody>
      </p:sp>
      <p:sp>
        <p:nvSpPr>
          <p:cNvPr id="15" name="Text Placeholder 20"/>
          <p:cNvSpPr>
            <a:spLocks noGrp="1"/>
          </p:cNvSpPr>
          <p:nvPr>
            <p:ph type="body" sz="quarter" idx="18" hasCustomPrompt="1"/>
          </p:nvPr>
        </p:nvSpPr>
        <p:spPr>
          <a:xfrm>
            <a:off x="379235" y="4379880"/>
            <a:ext cx="6492134" cy="465140"/>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Tx/>
              <a:buNone/>
              <a:tabLst/>
              <a:defRPr sz="1200" baseline="0">
                <a:solidFill>
                  <a:srgbClr val="FFFFFF"/>
                </a:solidFill>
                <a:latin typeface="Arial"/>
                <a:cs typeface="Arial"/>
              </a:defRPr>
            </a:lvl1pPr>
          </a:lstStyle>
          <a:p>
            <a:pPr lvl="0"/>
            <a:r>
              <a:rPr lang="en-US" dirty="0"/>
              <a:t>Click to Edit Name(s) of Presenter(s), Directorate/Division and Date</a:t>
            </a:r>
          </a:p>
        </p:txBody>
      </p:sp>
      <p:pic>
        <p:nvPicPr>
          <p:cNvPr id="7" name="Picture 6" descr="JPL-logo_Stacked_RedWhite-RGB_small_040615.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46194" y="3852492"/>
            <a:ext cx="1819635" cy="992528"/>
          </a:xfrm>
          <a:prstGeom prst="rect">
            <a:avLst/>
          </a:prstGeom>
        </p:spPr>
      </p:pic>
    </p:spTree>
    <p:extLst>
      <p:ext uri="{BB962C8B-B14F-4D97-AF65-F5344CB8AC3E}">
        <p14:creationId xmlns:p14="http://schemas.microsoft.com/office/powerpoint/2010/main" val="3681874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ack Cover">
    <p:spTree>
      <p:nvGrpSpPr>
        <p:cNvPr id="1" name=""/>
        <p:cNvGrpSpPr/>
        <p:nvPr/>
      </p:nvGrpSpPr>
      <p:grpSpPr>
        <a:xfrm>
          <a:off x="0" y="0"/>
          <a:ext cx="0" cy="0"/>
          <a:chOff x="0" y="0"/>
          <a:chExt cx="0" cy="0"/>
        </a:xfrm>
      </p:grpSpPr>
      <p:pic>
        <p:nvPicPr>
          <p:cNvPr id="4" name="Picture 3" descr="JPL-logo_Stacked_RedWhite-RGB_small_040615.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56738" y="1963426"/>
            <a:ext cx="2230524" cy="1216649"/>
          </a:xfrm>
          <a:prstGeom prst="rect">
            <a:avLst/>
          </a:prstGeom>
        </p:spPr>
      </p:pic>
    </p:spTree>
    <p:extLst>
      <p:ext uri="{BB962C8B-B14F-4D97-AF65-F5344CB8AC3E}">
        <p14:creationId xmlns:p14="http://schemas.microsoft.com/office/powerpoint/2010/main" val="1060738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ission Logo Slide">
    <p:spTree>
      <p:nvGrpSpPr>
        <p:cNvPr id="1" name=""/>
        <p:cNvGrpSpPr/>
        <p:nvPr/>
      </p:nvGrpSpPr>
      <p:grpSpPr>
        <a:xfrm>
          <a:off x="0" y="0"/>
          <a:ext cx="0" cy="0"/>
          <a:chOff x="0" y="0"/>
          <a:chExt cx="0" cy="0"/>
        </a:xfrm>
      </p:grpSpPr>
      <p:cxnSp>
        <p:nvCxnSpPr>
          <p:cNvPr id="4" name="Straight Connector 3"/>
          <p:cNvCxnSpPr/>
          <p:nvPr userDrawn="1"/>
        </p:nvCxnSpPr>
        <p:spPr>
          <a:xfrm flipH="1" flipV="1">
            <a:off x="5890626" y="1340395"/>
            <a:ext cx="2" cy="3193140"/>
          </a:xfrm>
          <a:prstGeom prst="line">
            <a:avLst/>
          </a:prstGeom>
          <a:ln w="12700" cap="flat" cmpd="sng" algn="ctr">
            <a:solidFill>
              <a:srgbClr val="595959"/>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8" name="Text Placeholder 13"/>
          <p:cNvSpPr>
            <a:spLocks noGrp="1"/>
          </p:cNvSpPr>
          <p:nvPr>
            <p:ph type="body" sz="quarter" idx="14" hasCustomPrompt="1"/>
          </p:nvPr>
        </p:nvSpPr>
        <p:spPr>
          <a:xfrm>
            <a:off x="341087" y="665739"/>
            <a:ext cx="8573101" cy="350262"/>
          </a:xfrm>
          <a:prstGeom prst="rect">
            <a:avLst/>
          </a:prstGeom>
        </p:spPr>
        <p:txBody>
          <a:bodyPr vert="horz"/>
          <a:lstStyle>
            <a:lvl1pPr marL="0" indent="0">
              <a:buFontTx/>
              <a:buNone/>
              <a:defRPr sz="1800" baseline="0">
                <a:solidFill>
                  <a:srgbClr val="FFFFFF"/>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9" name="Title 1"/>
          <p:cNvSpPr>
            <a:spLocks noGrp="1"/>
          </p:cNvSpPr>
          <p:nvPr>
            <p:ph type="ctrTitle" hasCustomPrompt="1"/>
          </p:nvPr>
        </p:nvSpPr>
        <p:spPr>
          <a:xfrm>
            <a:off x="320978" y="243757"/>
            <a:ext cx="8593211" cy="470362"/>
          </a:xfrm>
          <a:prstGeom prst="rect">
            <a:avLst/>
          </a:prstGeom>
        </p:spPr>
        <p:txBody>
          <a:bodyPr anchor="t">
            <a:noAutofit/>
          </a:bodyPr>
          <a:lstStyle>
            <a:lvl1pPr algn="l">
              <a:defRPr sz="2400" b="1" i="0" cap="none">
                <a:solidFill>
                  <a:srgbClr val="FFFFFF"/>
                </a:solidFill>
                <a:latin typeface="Arial"/>
                <a:cs typeface="Arial"/>
              </a:defRPr>
            </a:lvl1pPr>
          </a:lstStyle>
          <a:p>
            <a:r>
              <a:rPr lang="en-US" dirty="0"/>
              <a:t>Click to add Mission or Project Name</a:t>
            </a:r>
          </a:p>
        </p:txBody>
      </p:sp>
      <p:sp>
        <p:nvSpPr>
          <p:cNvPr id="27" name="Content Placeholder 3"/>
          <p:cNvSpPr>
            <a:spLocks noGrp="1"/>
          </p:cNvSpPr>
          <p:nvPr>
            <p:ph sz="quarter" idx="18" hasCustomPrompt="1"/>
          </p:nvPr>
        </p:nvSpPr>
        <p:spPr>
          <a:xfrm>
            <a:off x="1026160" y="1340395"/>
            <a:ext cx="3886017" cy="3193140"/>
          </a:xfrm>
          <a:prstGeom prst="rect">
            <a:avLst/>
          </a:prstGeom>
        </p:spPr>
        <p:txBody>
          <a:bodyPr vert="horz"/>
          <a:lstStyle>
            <a:lvl1pPr>
              <a:defRPr>
                <a:solidFill>
                  <a:srgbClr val="FFFFFF"/>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add Mission logo</a:t>
            </a:r>
          </a:p>
        </p:txBody>
      </p:sp>
      <p:sp>
        <p:nvSpPr>
          <p:cNvPr id="28" name="Content Placeholder 3"/>
          <p:cNvSpPr>
            <a:spLocks noGrp="1"/>
          </p:cNvSpPr>
          <p:nvPr>
            <p:ph sz="quarter" idx="19" hasCustomPrompt="1"/>
          </p:nvPr>
        </p:nvSpPr>
        <p:spPr>
          <a:xfrm>
            <a:off x="6521956" y="1340395"/>
            <a:ext cx="1986400" cy="996405"/>
          </a:xfrm>
          <a:prstGeom prst="rect">
            <a:avLst/>
          </a:prstGeom>
        </p:spPr>
        <p:txBody>
          <a:bodyPr vert="horz"/>
          <a:lstStyle>
            <a:lvl1pPr>
              <a:defRPr sz="1400">
                <a:solidFill>
                  <a:srgbClr val="FFFFFF"/>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add NASA, JPL or other partner logo</a:t>
            </a:r>
          </a:p>
        </p:txBody>
      </p:sp>
      <p:sp>
        <p:nvSpPr>
          <p:cNvPr id="29" name="Content Placeholder 3"/>
          <p:cNvSpPr>
            <a:spLocks noGrp="1"/>
          </p:cNvSpPr>
          <p:nvPr>
            <p:ph sz="quarter" idx="20" hasCustomPrompt="1"/>
          </p:nvPr>
        </p:nvSpPr>
        <p:spPr>
          <a:xfrm>
            <a:off x="6521956" y="2438400"/>
            <a:ext cx="1986400" cy="996405"/>
          </a:xfrm>
          <a:prstGeom prst="rect">
            <a:avLst/>
          </a:prstGeom>
        </p:spPr>
        <p:txBody>
          <a:bodyPr vert="horz"/>
          <a:lstStyle>
            <a:lvl1pPr>
              <a:defRPr sz="1400">
                <a:solidFill>
                  <a:srgbClr val="FFFFFF"/>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add NASA, JPL or other partner logo</a:t>
            </a:r>
          </a:p>
        </p:txBody>
      </p:sp>
      <p:sp>
        <p:nvSpPr>
          <p:cNvPr id="30" name="Content Placeholder 3"/>
          <p:cNvSpPr>
            <a:spLocks noGrp="1"/>
          </p:cNvSpPr>
          <p:nvPr>
            <p:ph sz="quarter" idx="21" hasCustomPrompt="1"/>
          </p:nvPr>
        </p:nvSpPr>
        <p:spPr>
          <a:xfrm>
            <a:off x="6521956" y="3537130"/>
            <a:ext cx="1986400" cy="996405"/>
          </a:xfrm>
          <a:prstGeom prst="rect">
            <a:avLst/>
          </a:prstGeom>
        </p:spPr>
        <p:txBody>
          <a:bodyPr vert="horz"/>
          <a:lstStyle>
            <a:lvl1pPr>
              <a:defRPr sz="1400">
                <a:solidFill>
                  <a:srgbClr val="FFFFFF"/>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add NASA, JPL or other partner logo</a:t>
            </a:r>
          </a:p>
        </p:txBody>
      </p:sp>
      <p:pic>
        <p:nvPicPr>
          <p:cNvPr id="13" name="Picture 12" descr="JPL-logo_Stacked_RedBlack-RGB_small_040615.eps"/>
          <p:cNvPicPr>
            <a:picLocks noChangeAspect="1"/>
          </p:cNvPicPr>
          <p:nvPr userDrawn="1"/>
        </p:nvPicPr>
        <p:blipFill rotWithShape="1">
          <a:blip r:embed="rId2">
            <a:extLst>
              <a:ext uri="{28A0092B-C50C-407E-A947-70E740481C1C}">
                <a14:useLocalDpi xmlns:a14="http://schemas.microsoft.com/office/drawing/2010/main" val="0"/>
              </a:ext>
            </a:extLst>
          </a:blip>
          <a:srcRect b="36678"/>
          <a:stretch/>
        </p:blipFill>
        <p:spPr>
          <a:xfrm>
            <a:off x="8607084" y="4867032"/>
            <a:ext cx="347745" cy="120107"/>
          </a:xfrm>
          <a:prstGeom prst="rect">
            <a:avLst/>
          </a:prstGeom>
        </p:spPr>
      </p:pic>
      <p:sp>
        <p:nvSpPr>
          <p:cNvPr id="2" name="Date Placeholder 1"/>
          <p:cNvSpPr>
            <a:spLocks noGrp="1"/>
          </p:cNvSpPr>
          <p:nvPr>
            <p:ph type="dt" sz="half" idx="22"/>
          </p:nvPr>
        </p:nvSpPr>
        <p:spPr/>
        <p:txBody>
          <a:bodyPr/>
          <a:lstStyle/>
          <a:p>
            <a:endParaRPr lang="en-US"/>
          </a:p>
        </p:txBody>
      </p:sp>
      <p:sp>
        <p:nvSpPr>
          <p:cNvPr id="3" name="Footer Placeholder 2"/>
          <p:cNvSpPr>
            <a:spLocks noGrp="1"/>
          </p:cNvSpPr>
          <p:nvPr>
            <p:ph type="ftr" sz="quarter" idx="23"/>
          </p:nvPr>
        </p:nvSpPr>
        <p:spPr/>
        <p:txBody>
          <a:bodyPr/>
          <a:lstStyle/>
          <a:p>
            <a:endParaRPr lang="en-US"/>
          </a:p>
        </p:txBody>
      </p:sp>
      <p:sp>
        <p:nvSpPr>
          <p:cNvPr id="5" name="Slide Number Placeholder 4"/>
          <p:cNvSpPr>
            <a:spLocks noGrp="1"/>
          </p:cNvSpPr>
          <p:nvPr>
            <p:ph type="sldNum" sz="quarter" idx="24"/>
          </p:nvPr>
        </p:nvSpPr>
        <p:spPr/>
        <p:txBody>
          <a:bodyPr/>
          <a:lstStyle/>
          <a:p>
            <a:fld id="{95819BC3-7E48-734B-B255-F05E5B733943}" type="slidenum">
              <a:rPr lang="en-US" smtClean="0"/>
              <a:pPr/>
              <a:t>‹#›</a:t>
            </a:fld>
            <a:endParaRPr lang="en-US"/>
          </a:p>
        </p:txBody>
      </p:sp>
    </p:spTree>
    <p:extLst>
      <p:ext uri="{BB962C8B-B14F-4D97-AF65-F5344CB8AC3E}">
        <p14:creationId xmlns:p14="http://schemas.microsoft.com/office/powerpoint/2010/main" val="1352587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er">
    <p:spTree>
      <p:nvGrpSpPr>
        <p:cNvPr id="1" name=""/>
        <p:cNvGrpSpPr/>
        <p:nvPr/>
      </p:nvGrpSpPr>
      <p:grpSpPr>
        <a:xfrm>
          <a:off x="0" y="0"/>
          <a:ext cx="0" cy="0"/>
          <a:chOff x="0" y="0"/>
          <a:chExt cx="0" cy="0"/>
        </a:xfrm>
      </p:grpSpPr>
      <p:sp>
        <p:nvSpPr>
          <p:cNvPr id="16" name="Title 1"/>
          <p:cNvSpPr>
            <a:spLocks noGrp="1"/>
          </p:cNvSpPr>
          <p:nvPr>
            <p:ph type="ctrTitle" hasCustomPrompt="1"/>
          </p:nvPr>
        </p:nvSpPr>
        <p:spPr>
          <a:xfrm>
            <a:off x="320978" y="243757"/>
            <a:ext cx="8593211" cy="470362"/>
          </a:xfrm>
          <a:prstGeom prst="rect">
            <a:avLst/>
          </a:prstGeom>
        </p:spPr>
        <p:txBody>
          <a:bodyPr anchor="t">
            <a:noAutofit/>
          </a:bodyPr>
          <a:lstStyle>
            <a:lvl1pPr algn="l">
              <a:defRPr sz="2400" b="1" i="0" cap="none">
                <a:solidFill>
                  <a:srgbClr val="FFFFFF"/>
                </a:solidFill>
                <a:latin typeface="Arial"/>
                <a:cs typeface="Arial"/>
              </a:defRPr>
            </a:lvl1pPr>
          </a:lstStyle>
          <a:p>
            <a:r>
              <a:rPr lang="en-US" dirty="0"/>
              <a:t>Click to Edit Header</a:t>
            </a:r>
          </a:p>
        </p:txBody>
      </p:sp>
      <p:pic>
        <p:nvPicPr>
          <p:cNvPr id="7" name="Picture 6" descr="JPL-logo_Stacked_RedBlack-RGB_small_040615.eps"/>
          <p:cNvPicPr>
            <a:picLocks noChangeAspect="1"/>
          </p:cNvPicPr>
          <p:nvPr userDrawn="1"/>
        </p:nvPicPr>
        <p:blipFill rotWithShape="1">
          <a:blip r:embed="rId2">
            <a:extLst>
              <a:ext uri="{28A0092B-C50C-407E-A947-70E740481C1C}">
                <a14:useLocalDpi xmlns:a14="http://schemas.microsoft.com/office/drawing/2010/main" val="0"/>
              </a:ext>
            </a:extLst>
          </a:blip>
          <a:srcRect b="36678"/>
          <a:stretch/>
        </p:blipFill>
        <p:spPr>
          <a:xfrm>
            <a:off x="8607084" y="4867032"/>
            <a:ext cx="347745" cy="120107"/>
          </a:xfrm>
          <a:prstGeom prst="rect">
            <a:avLst/>
          </a:prstGeom>
        </p:spPr>
      </p:pic>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5819BC3-7E48-734B-B255-F05E5B733943}" type="slidenum">
              <a:rPr lang="en-US" smtClean="0"/>
              <a:pPr/>
              <a:t>‹#›</a:t>
            </a:fld>
            <a:endParaRPr lang="en-US"/>
          </a:p>
        </p:txBody>
      </p:sp>
    </p:spTree>
    <p:extLst>
      <p:ext uri="{BB962C8B-B14F-4D97-AF65-F5344CB8AC3E}">
        <p14:creationId xmlns:p14="http://schemas.microsoft.com/office/powerpoint/2010/main" val="1344936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er/Subhead">
    <p:spTree>
      <p:nvGrpSpPr>
        <p:cNvPr id="1" name=""/>
        <p:cNvGrpSpPr/>
        <p:nvPr/>
      </p:nvGrpSpPr>
      <p:grpSpPr>
        <a:xfrm>
          <a:off x="0" y="0"/>
          <a:ext cx="0" cy="0"/>
          <a:chOff x="0" y="0"/>
          <a:chExt cx="0" cy="0"/>
        </a:xfrm>
      </p:grpSpPr>
      <p:sp>
        <p:nvSpPr>
          <p:cNvPr id="13" name="Text Placeholder 13"/>
          <p:cNvSpPr>
            <a:spLocks noGrp="1"/>
          </p:cNvSpPr>
          <p:nvPr>
            <p:ph type="body" sz="quarter" idx="14" hasCustomPrompt="1"/>
          </p:nvPr>
        </p:nvSpPr>
        <p:spPr>
          <a:xfrm>
            <a:off x="341087" y="665739"/>
            <a:ext cx="8573101" cy="350262"/>
          </a:xfrm>
          <a:prstGeom prst="rect">
            <a:avLst/>
          </a:prstGeom>
        </p:spPr>
        <p:txBody>
          <a:bodyPr vert="horz"/>
          <a:lstStyle>
            <a:lvl1pPr marL="0" indent="0">
              <a:buFontTx/>
              <a:buNone/>
              <a:defRPr sz="1800" baseline="0">
                <a:solidFill>
                  <a:srgbClr val="FFFFFF"/>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16" name="Title 1"/>
          <p:cNvSpPr>
            <a:spLocks noGrp="1"/>
          </p:cNvSpPr>
          <p:nvPr>
            <p:ph type="ctrTitle" hasCustomPrompt="1"/>
          </p:nvPr>
        </p:nvSpPr>
        <p:spPr>
          <a:xfrm>
            <a:off x="320978" y="243757"/>
            <a:ext cx="8593211" cy="470362"/>
          </a:xfrm>
          <a:prstGeom prst="rect">
            <a:avLst/>
          </a:prstGeom>
        </p:spPr>
        <p:txBody>
          <a:bodyPr anchor="t">
            <a:noAutofit/>
          </a:bodyPr>
          <a:lstStyle>
            <a:lvl1pPr algn="l">
              <a:defRPr sz="2400" b="1" i="0" cap="none">
                <a:solidFill>
                  <a:srgbClr val="FFFFFF"/>
                </a:solidFill>
                <a:latin typeface="Arial"/>
                <a:cs typeface="Arial"/>
              </a:defRPr>
            </a:lvl1pPr>
          </a:lstStyle>
          <a:p>
            <a:r>
              <a:rPr lang="en-US" dirty="0"/>
              <a:t>Click to Edit Header</a:t>
            </a:r>
          </a:p>
        </p:txBody>
      </p:sp>
      <p:pic>
        <p:nvPicPr>
          <p:cNvPr id="8" name="Picture 7" descr="JPL-logo_Stacked_RedBlack-RGB_small_040615.eps"/>
          <p:cNvPicPr>
            <a:picLocks noChangeAspect="1"/>
          </p:cNvPicPr>
          <p:nvPr userDrawn="1"/>
        </p:nvPicPr>
        <p:blipFill rotWithShape="1">
          <a:blip r:embed="rId2">
            <a:extLst>
              <a:ext uri="{28A0092B-C50C-407E-A947-70E740481C1C}">
                <a14:useLocalDpi xmlns:a14="http://schemas.microsoft.com/office/drawing/2010/main" val="0"/>
              </a:ext>
            </a:extLst>
          </a:blip>
          <a:srcRect b="36678"/>
          <a:stretch/>
        </p:blipFill>
        <p:spPr>
          <a:xfrm>
            <a:off x="8607084" y="4867032"/>
            <a:ext cx="347745" cy="120107"/>
          </a:xfrm>
          <a:prstGeom prst="rect">
            <a:avLst/>
          </a:prstGeom>
        </p:spPr>
      </p:pic>
      <p:sp>
        <p:nvSpPr>
          <p:cNvPr id="2" name="Date Placeholder 1"/>
          <p:cNvSpPr>
            <a:spLocks noGrp="1"/>
          </p:cNvSpPr>
          <p:nvPr>
            <p:ph type="dt" sz="half" idx="15"/>
          </p:nvPr>
        </p:nvSpPr>
        <p:spPr/>
        <p:txBody>
          <a:bodyPr/>
          <a:lstStyle/>
          <a:p>
            <a:endParaRPr lang="en-US"/>
          </a:p>
        </p:txBody>
      </p:sp>
      <p:sp>
        <p:nvSpPr>
          <p:cNvPr id="3" name="Footer Placeholder 2"/>
          <p:cNvSpPr>
            <a:spLocks noGrp="1"/>
          </p:cNvSpPr>
          <p:nvPr>
            <p:ph type="ftr" sz="quarter" idx="16"/>
          </p:nvPr>
        </p:nvSpPr>
        <p:spPr/>
        <p:txBody>
          <a:bodyPr/>
          <a:lstStyle/>
          <a:p>
            <a:endParaRPr lang="en-US"/>
          </a:p>
        </p:txBody>
      </p:sp>
      <p:sp>
        <p:nvSpPr>
          <p:cNvPr id="4" name="Slide Number Placeholder 3"/>
          <p:cNvSpPr>
            <a:spLocks noGrp="1"/>
          </p:cNvSpPr>
          <p:nvPr>
            <p:ph type="sldNum" sz="quarter" idx="17"/>
          </p:nvPr>
        </p:nvSpPr>
        <p:spPr/>
        <p:txBody>
          <a:bodyPr/>
          <a:lstStyle/>
          <a:p>
            <a:fld id="{95819BC3-7E48-734B-B255-F05E5B733943}" type="slidenum">
              <a:rPr lang="en-US" smtClean="0"/>
              <a:pPr/>
              <a:t>‹#›</a:t>
            </a:fld>
            <a:endParaRPr lang="en-US"/>
          </a:p>
        </p:txBody>
      </p:sp>
    </p:spTree>
    <p:extLst>
      <p:ext uri="{BB962C8B-B14F-4D97-AF65-F5344CB8AC3E}">
        <p14:creationId xmlns:p14="http://schemas.microsoft.com/office/powerpoint/2010/main" val="2907602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er/Text">
    <p:spTree>
      <p:nvGrpSpPr>
        <p:cNvPr id="1" name=""/>
        <p:cNvGrpSpPr/>
        <p:nvPr/>
      </p:nvGrpSpPr>
      <p:grpSpPr>
        <a:xfrm>
          <a:off x="0" y="0"/>
          <a:ext cx="0" cy="0"/>
          <a:chOff x="0" y="0"/>
          <a:chExt cx="0" cy="0"/>
        </a:xfrm>
      </p:grpSpPr>
      <p:sp>
        <p:nvSpPr>
          <p:cNvPr id="3" name="Text Placeholder 2"/>
          <p:cNvSpPr>
            <a:spLocks noGrp="1"/>
          </p:cNvSpPr>
          <p:nvPr>
            <p:ph type="body" sz="quarter" idx="17"/>
          </p:nvPr>
        </p:nvSpPr>
        <p:spPr>
          <a:xfrm>
            <a:off x="341088" y="1161143"/>
            <a:ext cx="8364762" cy="3558495"/>
          </a:xfrm>
          <a:prstGeom prst="rect">
            <a:avLst/>
          </a:prstGeom>
        </p:spPr>
        <p:txBody>
          <a:bodyPr vert="horz"/>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1"/>
          <p:cNvSpPr>
            <a:spLocks noGrp="1"/>
          </p:cNvSpPr>
          <p:nvPr>
            <p:ph type="ctrTitle" hasCustomPrompt="1"/>
          </p:nvPr>
        </p:nvSpPr>
        <p:spPr>
          <a:xfrm>
            <a:off x="320978" y="243757"/>
            <a:ext cx="8593211" cy="470362"/>
          </a:xfrm>
          <a:prstGeom prst="rect">
            <a:avLst/>
          </a:prstGeom>
        </p:spPr>
        <p:txBody>
          <a:bodyPr anchor="t">
            <a:noAutofit/>
          </a:bodyPr>
          <a:lstStyle>
            <a:lvl1pPr algn="l">
              <a:defRPr sz="2400" b="1" i="0" cap="none">
                <a:solidFill>
                  <a:srgbClr val="FFFFFF"/>
                </a:solidFill>
                <a:latin typeface="Arial"/>
                <a:cs typeface="Arial"/>
              </a:defRPr>
            </a:lvl1pPr>
          </a:lstStyle>
          <a:p>
            <a:r>
              <a:rPr lang="en-US" dirty="0"/>
              <a:t>Click to Edit Header</a:t>
            </a:r>
          </a:p>
        </p:txBody>
      </p:sp>
      <p:pic>
        <p:nvPicPr>
          <p:cNvPr id="8" name="Picture 7" descr="JPL-logo_Stacked_RedBlack-RGB_small_040615.eps"/>
          <p:cNvPicPr>
            <a:picLocks noChangeAspect="1"/>
          </p:cNvPicPr>
          <p:nvPr userDrawn="1"/>
        </p:nvPicPr>
        <p:blipFill rotWithShape="1">
          <a:blip r:embed="rId2">
            <a:extLst>
              <a:ext uri="{28A0092B-C50C-407E-A947-70E740481C1C}">
                <a14:useLocalDpi xmlns:a14="http://schemas.microsoft.com/office/drawing/2010/main" val="0"/>
              </a:ext>
            </a:extLst>
          </a:blip>
          <a:srcRect b="36678"/>
          <a:stretch/>
        </p:blipFill>
        <p:spPr>
          <a:xfrm>
            <a:off x="8607084" y="4867032"/>
            <a:ext cx="347745" cy="120107"/>
          </a:xfrm>
          <a:prstGeom prst="rect">
            <a:avLst/>
          </a:prstGeom>
        </p:spPr>
      </p:pic>
      <p:sp>
        <p:nvSpPr>
          <p:cNvPr id="2" name="Date Placeholder 1"/>
          <p:cNvSpPr>
            <a:spLocks noGrp="1"/>
          </p:cNvSpPr>
          <p:nvPr>
            <p:ph type="dt" sz="half" idx="18"/>
          </p:nvPr>
        </p:nvSpPr>
        <p:spPr/>
        <p:txBody>
          <a:bodyPr/>
          <a:lstStyle/>
          <a:p>
            <a:endParaRPr lang="en-US"/>
          </a:p>
        </p:txBody>
      </p:sp>
      <p:sp>
        <p:nvSpPr>
          <p:cNvPr id="4" name="Footer Placeholder 3"/>
          <p:cNvSpPr>
            <a:spLocks noGrp="1"/>
          </p:cNvSpPr>
          <p:nvPr>
            <p:ph type="ftr" sz="quarter" idx="19"/>
          </p:nvPr>
        </p:nvSpPr>
        <p:spPr/>
        <p:txBody>
          <a:bodyPr/>
          <a:lstStyle/>
          <a:p>
            <a:endParaRPr lang="en-US"/>
          </a:p>
        </p:txBody>
      </p:sp>
      <p:sp>
        <p:nvSpPr>
          <p:cNvPr id="5" name="Slide Number Placeholder 4"/>
          <p:cNvSpPr>
            <a:spLocks noGrp="1"/>
          </p:cNvSpPr>
          <p:nvPr>
            <p:ph type="sldNum" sz="quarter" idx="20"/>
          </p:nvPr>
        </p:nvSpPr>
        <p:spPr/>
        <p:txBody>
          <a:bodyPr/>
          <a:lstStyle/>
          <a:p>
            <a:fld id="{95819BC3-7E48-734B-B255-F05E5B733943}" type="slidenum">
              <a:rPr lang="en-US" smtClean="0"/>
              <a:pPr/>
              <a:t>‹#›</a:t>
            </a:fld>
            <a:endParaRPr lang="en-US"/>
          </a:p>
        </p:txBody>
      </p:sp>
    </p:spTree>
    <p:extLst>
      <p:ext uri="{BB962C8B-B14F-4D97-AF65-F5344CB8AC3E}">
        <p14:creationId xmlns:p14="http://schemas.microsoft.com/office/powerpoint/2010/main" val="972480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er/Subhead/Text">
    <p:spTree>
      <p:nvGrpSpPr>
        <p:cNvPr id="1" name=""/>
        <p:cNvGrpSpPr/>
        <p:nvPr/>
      </p:nvGrpSpPr>
      <p:grpSpPr>
        <a:xfrm>
          <a:off x="0" y="0"/>
          <a:ext cx="0" cy="0"/>
          <a:chOff x="0" y="0"/>
          <a:chExt cx="0" cy="0"/>
        </a:xfrm>
      </p:grpSpPr>
      <p:sp>
        <p:nvSpPr>
          <p:cNvPr id="3" name="Text Placeholder 2"/>
          <p:cNvSpPr>
            <a:spLocks noGrp="1"/>
          </p:cNvSpPr>
          <p:nvPr>
            <p:ph type="body" sz="quarter" idx="17"/>
          </p:nvPr>
        </p:nvSpPr>
        <p:spPr>
          <a:xfrm>
            <a:off x="341088" y="1161143"/>
            <a:ext cx="8364762" cy="3558495"/>
          </a:xfrm>
          <a:prstGeom prst="rect">
            <a:avLst/>
          </a:prstGeom>
        </p:spPr>
        <p:txBody>
          <a:bodyPr vert="horz"/>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13"/>
          <p:cNvSpPr>
            <a:spLocks noGrp="1"/>
          </p:cNvSpPr>
          <p:nvPr>
            <p:ph type="body" sz="quarter" idx="14" hasCustomPrompt="1"/>
          </p:nvPr>
        </p:nvSpPr>
        <p:spPr>
          <a:xfrm>
            <a:off x="341087" y="665739"/>
            <a:ext cx="8573101" cy="350262"/>
          </a:xfrm>
          <a:prstGeom prst="rect">
            <a:avLst/>
          </a:prstGeom>
        </p:spPr>
        <p:txBody>
          <a:bodyPr vert="horz"/>
          <a:lstStyle>
            <a:lvl1pPr marL="0" indent="0">
              <a:buFontTx/>
              <a:buNone/>
              <a:defRPr sz="1800" baseline="0">
                <a:solidFill>
                  <a:srgbClr val="FFFFFF"/>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9" name="Title 1"/>
          <p:cNvSpPr>
            <a:spLocks noGrp="1"/>
          </p:cNvSpPr>
          <p:nvPr>
            <p:ph type="ctrTitle" hasCustomPrompt="1"/>
          </p:nvPr>
        </p:nvSpPr>
        <p:spPr>
          <a:xfrm>
            <a:off x="320978" y="243757"/>
            <a:ext cx="8593211" cy="470362"/>
          </a:xfrm>
          <a:prstGeom prst="rect">
            <a:avLst/>
          </a:prstGeom>
        </p:spPr>
        <p:txBody>
          <a:bodyPr anchor="t">
            <a:noAutofit/>
          </a:bodyPr>
          <a:lstStyle>
            <a:lvl1pPr algn="l">
              <a:defRPr sz="2400" b="1" i="0" cap="none">
                <a:solidFill>
                  <a:srgbClr val="FFFFFF"/>
                </a:solidFill>
                <a:latin typeface="Arial"/>
                <a:cs typeface="Arial"/>
              </a:defRPr>
            </a:lvl1pPr>
          </a:lstStyle>
          <a:p>
            <a:r>
              <a:rPr lang="en-US" dirty="0"/>
              <a:t>Click to Edit Header</a:t>
            </a:r>
          </a:p>
        </p:txBody>
      </p:sp>
      <p:pic>
        <p:nvPicPr>
          <p:cNvPr id="10" name="Picture 9" descr="JPL-logo_Stacked_RedBlack-RGB_small_040615.eps"/>
          <p:cNvPicPr>
            <a:picLocks noChangeAspect="1"/>
          </p:cNvPicPr>
          <p:nvPr userDrawn="1"/>
        </p:nvPicPr>
        <p:blipFill rotWithShape="1">
          <a:blip r:embed="rId2">
            <a:extLst>
              <a:ext uri="{28A0092B-C50C-407E-A947-70E740481C1C}">
                <a14:useLocalDpi xmlns:a14="http://schemas.microsoft.com/office/drawing/2010/main" val="0"/>
              </a:ext>
            </a:extLst>
          </a:blip>
          <a:srcRect b="36678"/>
          <a:stretch/>
        </p:blipFill>
        <p:spPr>
          <a:xfrm>
            <a:off x="8607084" y="4867032"/>
            <a:ext cx="347745" cy="120107"/>
          </a:xfrm>
          <a:prstGeom prst="rect">
            <a:avLst/>
          </a:prstGeom>
        </p:spPr>
      </p:pic>
      <p:sp>
        <p:nvSpPr>
          <p:cNvPr id="2" name="Date Placeholder 1"/>
          <p:cNvSpPr>
            <a:spLocks noGrp="1"/>
          </p:cNvSpPr>
          <p:nvPr>
            <p:ph type="dt" sz="half" idx="18"/>
          </p:nvPr>
        </p:nvSpPr>
        <p:spPr/>
        <p:txBody>
          <a:bodyPr/>
          <a:lstStyle/>
          <a:p>
            <a:endParaRPr lang="en-US"/>
          </a:p>
        </p:txBody>
      </p:sp>
      <p:sp>
        <p:nvSpPr>
          <p:cNvPr id="4" name="Footer Placeholder 3"/>
          <p:cNvSpPr>
            <a:spLocks noGrp="1"/>
          </p:cNvSpPr>
          <p:nvPr>
            <p:ph type="ftr" sz="quarter" idx="19"/>
          </p:nvPr>
        </p:nvSpPr>
        <p:spPr/>
        <p:txBody>
          <a:bodyPr/>
          <a:lstStyle/>
          <a:p>
            <a:endParaRPr lang="en-US"/>
          </a:p>
        </p:txBody>
      </p:sp>
      <p:sp>
        <p:nvSpPr>
          <p:cNvPr id="5" name="Slide Number Placeholder 4"/>
          <p:cNvSpPr>
            <a:spLocks noGrp="1"/>
          </p:cNvSpPr>
          <p:nvPr>
            <p:ph type="sldNum" sz="quarter" idx="20"/>
          </p:nvPr>
        </p:nvSpPr>
        <p:spPr/>
        <p:txBody>
          <a:bodyPr/>
          <a:lstStyle/>
          <a:p>
            <a:fld id="{95819BC3-7E48-734B-B255-F05E5B733943}" type="slidenum">
              <a:rPr lang="en-US" smtClean="0"/>
              <a:pPr/>
              <a:t>‹#›</a:t>
            </a:fld>
            <a:endParaRPr lang="en-US"/>
          </a:p>
        </p:txBody>
      </p:sp>
    </p:spTree>
    <p:extLst>
      <p:ext uri="{BB962C8B-B14F-4D97-AF65-F5344CB8AC3E}">
        <p14:creationId xmlns:p14="http://schemas.microsoft.com/office/powerpoint/2010/main" val="453064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eader/Content/Text">
    <p:spTree>
      <p:nvGrpSpPr>
        <p:cNvPr id="1" name=""/>
        <p:cNvGrpSpPr/>
        <p:nvPr/>
      </p:nvGrpSpPr>
      <p:grpSpPr>
        <a:xfrm>
          <a:off x="0" y="0"/>
          <a:ext cx="0" cy="0"/>
          <a:chOff x="0" y="0"/>
          <a:chExt cx="0" cy="0"/>
        </a:xfrm>
      </p:grpSpPr>
      <p:sp>
        <p:nvSpPr>
          <p:cNvPr id="3" name="Text Placeholder 2"/>
          <p:cNvSpPr>
            <a:spLocks noGrp="1"/>
          </p:cNvSpPr>
          <p:nvPr>
            <p:ph type="body" sz="quarter" idx="18" hasCustomPrompt="1"/>
          </p:nvPr>
        </p:nvSpPr>
        <p:spPr>
          <a:xfrm>
            <a:off x="4799314" y="1161145"/>
            <a:ext cx="4008438" cy="3558494"/>
          </a:xfrm>
          <a:prstGeom prst="rect">
            <a:avLst/>
          </a:prstGeom>
        </p:spPr>
        <p:txBody>
          <a:bodyPr vert="horz"/>
          <a:lstStyle>
            <a:lvl1pPr>
              <a:defRPr>
                <a:solidFill>
                  <a:srgbClr val="FFFFFF"/>
                </a:solidFill>
              </a:defRPr>
            </a:lvl1pPr>
          </a:lstStyle>
          <a:p>
            <a:pPr lvl="0"/>
            <a:r>
              <a:rPr lang="en-US" dirty="0"/>
              <a:t>Click to add text</a:t>
            </a:r>
          </a:p>
        </p:txBody>
      </p:sp>
      <p:sp>
        <p:nvSpPr>
          <p:cNvPr id="5" name="Content Placeholder 4"/>
          <p:cNvSpPr>
            <a:spLocks noGrp="1"/>
          </p:cNvSpPr>
          <p:nvPr>
            <p:ph sz="quarter" idx="20" hasCustomPrompt="1"/>
          </p:nvPr>
        </p:nvSpPr>
        <p:spPr>
          <a:xfrm>
            <a:off x="341088" y="1161144"/>
            <a:ext cx="4023901" cy="3558494"/>
          </a:xfrm>
          <a:prstGeom prst="rect">
            <a:avLst/>
          </a:prstGeom>
        </p:spPr>
        <p:txBody>
          <a:bodyPr vert="horz"/>
          <a:lstStyle>
            <a:lvl1pPr>
              <a:defRPr>
                <a:solidFill>
                  <a:srgbClr val="FFFFFF"/>
                </a:solidFill>
              </a:defRPr>
            </a:lvl1pPr>
          </a:lstStyle>
          <a:p>
            <a:pPr lvl="0"/>
            <a:r>
              <a:rPr lang="en-US" dirty="0"/>
              <a:t>Click to add content</a:t>
            </a:r>
          </a:p>
        </p:txBody>
      </p:sp>
      <p:sp>
        <p:nvSpPr>
          <p:cNvPr id="10" name="Title 1"/>
          <p:cNvSpPr>
            <a:spLocks noGrp="1"/>
          </p:cNvSpPr>
          <p:nvPr>
            <p:ph type="ctrTitle" hasCustomPrompt="1"/>
          </p:nvPr>
        </p:nvSpPr>
        <p:spPr>
          <a:xfrm>
            <a:off x="320978" y="243757"/>
            <a:ext cx="8593211" cy="470362"/>
          </a:xfrm>
          <a:prstGeom prst="rect">
            <a:avLst/>
          </a:prstGeom>
        </p:spPr>
        <p:txBody>
          <a:bodyPr anchor="t">
            <a:noAutofit/>
          </a:bodyPr>
          <a:lstStyle>
            <a:lvl1pPr algn="l">
              <a:defRPr sz="2400" b="1" i="0" cap="none">
                <a:solidFill>
                  <a:srgbClr val="FFFFFF"/>
                </a:solidFill>
                <a:latin typeface="Arial"/>
                <a:cs typeface="Arial"/>
              </a:defRPr>
            </a:lvl1pPr>
          </a:lstStyle>
          <a:p>
            <a:r>
              <a:rPr lang="en-US" dirty="0"/>
              <a:t>Click to Edit Header</a:t>
            </a:r>
          </a:p>
        </p:txBody>
      </p:sp>
      <p:pic>
        <p:nvPicPr>
          <p:cNvPr id="9" name="Picture 8" descr="JPL-logo_Stacked_RedBlack-RGB_small_040615.eps"/>
          <p:cNvPicPr>
            <a:picLocks noChangeAspect="1"/>
          </p:cNvPicPr>
          <p:nvPr userDrawn="1"/>
        </p:nvPicPr>
        <p:blipFill rotWithShape="1">
          <a:blip r:embed="rId2">
            <a:extLst>
              <a:ext uri="{28A0092B-C50C-407E-A947-70E740481C1C}">
                <a14:useLocalDpi xmlns:a14="http://schemas.microsoft.com/office/drawing/2010/main" val="0"/>
              </a:ext>
            </a:extLst>
          </a:blip>
          <a:srcRect b="36678"/>
          <a:stretch/>
        </p:blipFill>
        <p:spPr>
          <a:xfrm>
            <a:off x="8607084" y="4867032"/>
            <a:ext cx="347745" cy="120107"/>
          </a:xfrm>
          <a:prstGeom prst="rect">
            <a:avLst/>
          </a:prstGeom>
        </p:spPr>
      </p:pic>
      <p:sp>
        <p:nvSpPr>
          <p:cNvPr id="2" name="Date Placeholder 1"/>
          <p:cNvSpPr>
            <a:spLocks noGrp="1"/>
          </p:cNvSpPr>
          <p:nvPr>
            <p:ph type="dt" sz="half" idx="21"/>
          </p:nvPr>
        </p:nvSpPr>
        <p:spPr/>
        <p:txBody>
          <a:bodyPr/>
          <a:lstStyle/>
          <a:p>
            <a:endParaRPr lang="en-US"/>
          </a:p>
        </p:txBody>
      </p:sp>
      <p:sp>
        <p:nvSpPr>
          <p:cNvPr id="4" name="Footer Placeholder 3"/>
          <p:cNvSpPr>
            <a:spLocks noGrp="1"/>
          </p:cNvSpPr>
          <p:nvPr>
            <p:ph type="ftr" sz="quarter" idx="22"/>
          </p:nvPr>
        </p:nvSpPr>
        <p:spPr/>
        <p:txBody>
          <a:bodyPr/>
          <a:lstStyle/>
          <a:p>
            <a:endParaRPr lang="en-US"/>
          </a:p>
        </p:txBody>
      </p:sp>
      <p:sp>
        <p:nvSpPr>
          <p:cNvPr id="6" name="Slide Number Placeholder 5"/>
          <p:cNvSpPr>
            <a:spLocks noGrp="1"/>
          </p:cNvSpPr>
          <p:nvPr>
            <p:ph type="sldNum" sz="quarter" idx="23"/>
          </p:nvPr>
        </p:nvSpPr>
        <p:spPr/>
        <p:txBody>
          <a:bodyPr/>
          <a:lstStyle/>
          <a:p>
            <a:fld id="{95819BC3-7E48-734B-B255-F05E5B733943}" type="slidenum">
              <a:rPr lang="en-US" smtClean="0"/>
              <a:pPr/>
              <a:t>‹#›</a:t>
            </a:fld>
            <a:endParaRPr lang="en-US"/>
          </a:p>
        </p:txBody>
      </p:sp>
    </p:spTree>
    <p:extLst>
      <p:ext uri="{BB962C8B-B14F-4D97-AF65-F5344CB8AC3E}">
        <p14:creationId xmlns:p14="http://schemas.microsoft.com/office/powerpoint/2010/main" val="27746683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eader/Subhead/Content/Text">
    <p:spTree>
      <p:nvGrpSpPr>
        <p:cNvPr id="1" name=""/>
        <p:cNvGrpSpPr/>
        <p:nvPr/>
      </p:nvGrpSpPr>
      <p:grpSpPr>
        <a:xfrm>
          <a:off x="0" y="0"/>
          <a:ext cx="0" cy="0"/>
          <a:chOff x="0" y="0"/>
          <a:chExt cx="0" cy="0"/>
        </a:xfrm>
      </p:grpSpPr>
      <p:sp>
        <p:nvSpPr>
          <p:cNvPr id="3" name="Text Placeholder 2"/>
          <p:cNvSpPr>
            <a:spLocks noGrp="1"/>
          </p:cNvSpPr>
          <p:nvPr>
            <p:ph type="body" sz="quarter" idx="18" hasCustomPrompt="1"/>
          </p:nvPr>
        </p:nvSpPr>
        <p:spPr>
          <a:xfrm>
            <a:off x="4799314" y="1161145"/>
            <a:ext cx="4008438" cy="3558494"/>
          </a:xfrm>
          <a:prstGeom prst="rect">
            <a:avLst/>
          </a:prstGeom>
        </p:spPr>
        <p:txBody>
          <a:bodyPr vert="horz"/>
          <a:lstStyle>
            <a:lvl1pPr>
              <a:defRPr>
                <a:solidFill>
                  <a:srgbClr val="FFFFFF"/>
                </a:solidFill>
              </a:defRPr>
            </a:lvl1pPr>
          </a:lstStyle>
          <a:p>
            <a:pPr lvl="0"/>
            <a:r>
              <a:rPr lang="en-US" dirty="0"/>
              <a:t>Click to add text</a:t>
            </a:r>
          </a:p>
        </p:txBody>
      </p:sp>
      <p:sp>
        <p:nvSpPr>
          <p:cNvPr id="5" name="Content Placeholder 4"/>
          <p:cNvSpPr>
            <a:spLocks noGrp="1"/>
          </p:cNvSpPr>
          <p:nvPr>
            <p:ph sz="quarter" idx="20" hasCustomPrompt="1"/>
          </p:nvPr>
        </p:nvSpPr>
        <p:spPr>
          <a:xfrm>
            <a:off x="341088" y="1161144"/>
            <a:ext cx="4023901" cy="3558494"/>
          </a:xfrm>
          <a:prstGeom prst="rect">
            <a:avLst/>
          </a:prstGeom>
        </p:spPr>
        <p:txBody>
          <a:bodyPr vert="horz"/>
          <a:lstStyle>
            <a:lvl1pPr>
              <a:defRPr>
                <a:solidFill>
                  <a:srgbClr val="FFFFFF"/>
                </a:solidFill>
              </a:defRPr>
            </a:lvl1pPr>
          </a:lstStyle>
          <a:p>
            <a:pPr lvl="0"/>
            <a:r>
              <a:rPr lang="en-US" dirty="0"/>
              <a:t>Click to add content</a:t>
            </a:r>
          </a:p>
        </p:txBody>
      </p:sp>
      <p:sp>
        <p:nvSpPr>
          <p:cNvPr id="9" name="Text Placeholder 13"/>
          <p:cNvSpPr>
            <a:spLocks noGrp="1"/>
          </p:cNvSpPr>
          <p:nvPr>
            <p:ph type="body" sz="quarter" idx="14" hasCustomPrompt="1"/>
          </p:nvPr>
        </p:nvSpPr>
        <p:spPr>
          <a:xfrm>
            <a:off x="341087" y="665739"/>
            <a:ext cx="8573101" cy="350262"/>
          </a:xfrm>
          <a:prstGeom prst="rect">
            <a:avLst/>
          </a:prstGeom>
        </p:spPr>
        <p:txBody>
          <a:bodyPr vert="horz"/>
          <a:lstStyle>
            <a:lvl1pPr marL="0" indent="0">
              <a:buFontTx/>
              <a:buNone/>
              <a:defRPr sz="1800" baseline="0">
                <a:solidFill>
                  <a:srgbClr val="FFFFFF"/>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10" name="Title 1"/>
          <p:cNvSpPr>
            <a:spLocks noGrp="1"/>
          </p:cNvSpPr>
          <p:nvPr>
            <p:ph type="ctrTitle" hasCustomPrompt="1"/>
          </p:nvPr>
        </p:nvSpPr>
        <p:spPr>
          <a:xfrm>
            <a:off x="320978" y="243757"/>
            <a:ext cx="8593211" cy="470362"/>
          </a:xfrm>
          <a:prstGeom prst="rect">
            <a:avLst/>
          </a:prstGeom>
        </p:spPr>
        <p:txBody>
          <a:bodyPr anchor="t">
            <a:noAutofit/>
          </a:bodyPr>
          <a:lstStyle>
            <a:lvl1pPr algn="l">
              <a:defRPr sz="2400" b="1" i="0" cap="none">
                <a:solidFill>
                  <a:srgbClr val="FFFFFF"/>
                </a:solidFill>
                <a:latin typeface="Arial"/>
                <a:cs typeface="Arial"/>
              </a:defRPr>
            </a:lvl1pPr>
          </a:lstStyle>
          <a:p>
            <a:r>
              <a:rPr lang="en-US" dirty="0"/>
              <a:t>Click to Edit Header</a:t>
            </a:r>
          </a:p>
        </p:txBody>
      </p:sp>
      <p:pic>
        <p:nvPicPr>
          <p:cNvPr id="15" name="Picture 14" descr="JPL-logo_Stacked_RedBlack-RGB_small_040615.eps"/>
          <p:cNvPicPr>
            <a:picLocks noChangeAspect="1"/>
          </p:cNvPicPr>
          <p:nvPr userDrawn="1"/>
        </p:nvPicPr>
        <p:blipFill rotWithShape="1">
          <a:blip r:embed="rId2">
            <a:extLst>
              <a:ext uri="{28A0092B-C50C-407E-A947-70E740481C1C}">
                <a14:useLocalDpi xmlns:a14="http://schemas.microsoft.com/office/drawing/2010/main" val="0"/>
              </a:ext>
            </a:extLst>
          </a:blip>
          <a:srcRect b="36678"/>
          <a:stretch/>
        </p:blipFill>
        <p:spPr>
          <a:xfrm>
            <a:off x="8607084" y="4867032"/>
            <a:ext cx="347745" cy="120107"/>
          </a:xfrm>
          <a:prstGeom prst="rect">
            <a:avLst/>
          </a:prstGeom>
        </p:spPr>
      </p:pic>
      <p:sp>
        <p:nvSpPr>
          <p:cNvPr id="2" name="Date Placeholder 1"/>
          <p:cNvSpPr>
            <a:spLocks noGrp="1"/>
          </p:cNvSpPr>
          <p:nvPr>
            <p:ph type="dt" sz="half" idx="21"/>
          </p:nvPr>
        </p:nvSpPr>
        <p:spPr/>
        <p:txBody>
          <a:bodyPr/>
          <a:lstStyle/>
          <a:p>
            <a:endParaRPr lang="en-US"/>
          </a:p>
        </p:txBody>
      </p:sp>
      <p:sp>
        <p:nvSpPr>
          <p:cNvPr id="4" name="Footer Placeholder 3"/>
          <p:cNvSpPr>
            <a:spLocks noGrp="1"/>
          </p:cNvSpPr>
          <p:nvPr>
            <p:ph type="ftr" sz="quarter" idx="22"/>
          </p:nvPr>
        </p:nvSpPr>
        <p:spPr/>
        <p:txBody>
          <a:bodyPr/>
          <a:lstStyle/>
          <a:p>
            <a:endParaRPr lang="en-US"/>
          </a:p>
        </p:txBody>
      </p:sp>
      <p:sp>
        <p:nvSpPr>
          <p:cNvPr id="6" name="Slide Number Placeholder 5"/>
          <p:cNvSpPr>
            <a:spLocks noGrp="1"/>
          </p:cNvSpPr>
          <p:nvPr>
            <p:ph type="sldNum" sz="quarter" idx="23"/>
          </p:nvPr>
        </p:nvSpPr>
        <p:spPr/>
        <p:txBody>
          <a:bodyPr/>
          <a:lstStyle/>
          <a:p>
            <a:fld id="{95819BC3-7E48-734B-B255-F05E5B733943}" type="slidenum">
              <a:rPr lang="en-US" smtClean="0"/>
              <a:pPr/>
              <a:t>‹#›</a:t>
            </a:fld>
            <a:endParaRPr lang="en-US"/>
          </a:p>
        </p:txBody>
      </p:sp>
    </p:spTree>
    <p:extLst>
      <p:ext uri="{BB962C8B-B14F-4D97-AF65-F5344CB8AC3E}">
        <p14:creationId xmlns:p14="http://schemas.microsoft.com/office/powerpoint/2010/main" val="29460365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eader/Content">
    <p:spTree>
      <p:nvGrpSpPr>
        <p:cNvPr id="1" name=""/>
        <p:cNvGrpSpPr/>
        <p:nvPr/>
      </p:nvGrpSpPr>
      <p:grpSpPr>
        <a:xfrm>
          <a:off x="0" y="0"/>
          <a:ext cx="0" cy="0"/>
          <a:chOff x="0" y="0"/>
          <a:chExt cx="0" cy="0"/>
        </a:xfrm>
      </p:grpSpPr>
      <p:sp>
        <p:nvSpPr>
          <p:cNvPr id="14" name="Picture Placeholder 7"/>
          <p:cNvSpPr>
            <a:spLocks noGrp="1"/>
          </p:cNvSpPr>
          <p:nvPr>
            <p:ph type="pic" sz="quarter" idx="13"/>
          </p:nvPr>
        </p:nvSpPr>
        <p:spPr>
          <a:xfrm>
            <a:off x="0" y="1161143"/>
            <a:ext cx="9144000" cy="3558494"/>
          </a:xfrm>
          <a:prstGeom prst="rect">
            <a:avLst/>
          </a:prstGeom>
        </p:spPr>
        <p:txBody>
          <a:bodyPr vert="horz" anchor="ctr"/>
          <a:lstStyle>
            <a:lvl1pPr marL="0" indent="0" algn="ctr">
              <a:buFontTx/>
              <a:buNone/>
              <a:defRPr sz="1600">
                <a:solidFill>
                  <a:schemeClr val="bg1"/>
                </a:solidFill>
              </a:defRPr>
            </a:lvl1pPr>
          </a:lstStyle>
          <a:p>
            <a:endParaRPr lang="en-US" dirty="0"/>
          </a:p>
          <a:p>
            <a:endParaRPr lang="en-US" dirty="0"/>
          </a:p>
          <a:p>
            <a:r>
              <a:rPr lang="en-US" dirty="0"/>
              <a:t>Click Icon to Add Picture</a:t>
            </a:r>
          </a:p>
        </p:txBody>
      </p:sp>
      <p:sp>
        <p:nvSpPr>
          <p:cNvPr id="9" name="Title 1"/>
          <p:cNvSpPr>
            <a:spLocks noGrp="1"/>
          </p:cNvSpPr>
          <p:nvPr>
            <p:ph type="ctrTitle" hasCustomPrompt="1"/>
          </p:nvPr>
        </p:nvSpPr>
        <p:spPr>
          <a:xfrm>
            <a:off x="320978" y="243757"/>
            <a:ext cx="8593211" cy="470362"/>
          </a:xfrm>
          <a:prstGeom prst="rect">
            <a:avLst/>
          </a:prstGeom>
        </p:spPr>
        <p:txBody>
          <a:bodyPr anchor="t">
            <a:noAutofit/>
          </a:bodyPr>
          <a:lstStyle>
            <a:lvl1pPr algn="l">
              <a:defRPr sz="2400" b="1" i="0" cap="none">
                <a:solidFill>
                  <a:srgbClr val="FFFFFF"/>
                </a:solidFill>
                <a:latin typeface="Arial"/>
                <a:cs typeface="Arial"/>
              </a:defRPr>
            </a:lvl1pPr>
          </a:lstStyle>
          <a:p>
            <a:r>
              <a:rPr lang="en-US" dirty="0"/>
              <a:t>Click to Edit Header</a:t>
            </a:r>
          </a:p>
        </p:txBody>
      </p:sp>
      <p:pic>
        <p:nvPicPr>
          <p:cNvPr id="8" name="Picture 7" descr="JPL-logo_Stacked_RedBlack-RGB_small_040615.eps"/>
          <p:cNvPicPr>
            <a:picLocks noChangeAspect="1"/>
          </p:cNvPicPr>
          <p:nvPr userDrawn="1"/>
        </p:nvPicPr>
        <p:blipFill rotWithShape="1">
          <a:blip r:embed="rId2">
            <a:extLst>
              <a:ext uri="{28A0092B-C50C-407E-A947-70E740481C1C}">
                <a14:useLocalDpi xmlns:a14="http://schemas.microsoft.com/office/drawing/2010/main" val="0"/>
              </a:ext>
            </a:extLst>
          </a:blip>
          <a:srcRect b="36678"/>
          <a:stretch/>
        </p:blipFill>
        <p:spPr>
          <a:xfrm>
            <a:off x="8607084" y="4867032"/>
            <a:ext cx="347745" cy="120107"/>
          </a:xfrm>
          <a:prstGeom prst="rect">
            <a:avLst/>
          </a:prstGeom>
        </p:spPr>
      </p:pic>
      <p:sp>
        <p:nvSpPr>
          <p:cNvPr id="2" name="Date Placeholder 1"/>
          <p:cNvSpPr>
            <a:spLocks noGrp="1"/>
          </p:cNvSpPr>
          <p:nvPr>
            <p:ph type="dt" sz="half" idx="14"/>
          </p:nvPr>
        </p:nvSpPr>
        <p:spPr/>
        <p:txBody>
          <a:bodyPr/>
          <a:lstStyle/>
          <a:p>
            <a:endParaRPr lang="en-US"/>
          </a:p>
        </p:txBody>
      </p:sp>
      <p:sp>
        <p:nvSpPr>
          <p:cNvPr id="3" name="Footer Placeholder 2"/>
          <p:cNvSpPr>
            <a:spLocks noGrp="1"/>
          </p:cNvSpPr>
          <p:nvPr>
            <p:ph type="ftr" sz="quarter" idx="15"/>
          </p:nvPr>
        </p:nvSpPr>
        <p:spPr/>
        <p:txBody>
          <a:bodyPr/>
          <a:lstStyle/>
          <a:p>
            <a:endParaRPr lang="en-US"/>
          </a:p>
        </p:txBody>
      </p:sp>
      <p:sp>
        <p:nvSpPr>
          <p:cNvPr id="4" name="Slide Number Placeholder 3"/>
          <p:cNvSpPr>
            <a:spLocks noGrp="1"/>
          </p:cNvSpPr>
          <p:nvPr>
            <p:ph type="sldNum" sz="quarter" idx="16"/>
          </p:nvPr>
        </p:nvSpPr>
        <p:spPr/>
        <p:txBody>
          <a:bodyPr/>
          <a:lstStyle/>
          <a:p>
            <a:fld id="{95819BC3-7E48-734B-B255-F05E5B733943}" type="slidenum">
              <a:rPr lang="en-US" smtClean="0"/>
              <a:pPr/>
              <a:t>‹#›</a:t>
            </a:fld>
            <a:endParaRPr lang="en-US"/>
          </a:p>
        </p:txBody>
      </p:sp>
    </p:spTree>
    <p:extLst>
      <p:ext uri="{BB962C8B-B14F-4D97-AF65-F5344CB8AC3E}">
        <p14:creationId xmlns:p14="http://schemas.microsoft.com/office/powerpoint/2010/main" val="721234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eader/Subhead/Content">
    <p:spTree>
      <p:nvGrpSpPr>
        <p:cNvPr id="1" name=""/>
        <p:cNvGrpSpPr/>
        <p:nvPr/>
      </p:nvGrpSpPr>
      <p:grpSpPr>
        <a:xfrm>
          <a:off x="0" y="0"/>
          <a:ext cx="0" cy="0"/>
          <a:chOff x="0" y="0"/>
          <a:chExt cx="0" cy="0"/>
        </a:xfrm>
      </p:grpSpPr>
      <p:sp>
        <p:nvSpPr>
          <p:cNvPr id="14" name="Picture Placeholder 7"/>
          <p:cNvSpPr>
            <a:spLocks noGrp="1"/>
          </p:cNvSpPr>
          <p:nvPr>
            <p:ph type="pic" sz="quarter" idx="13"/>
          </p:nvPr>
        </p:nvSpPr>
        <p:spPr>
          <a:xfrm>
            <a:off x="0" y="1161143"/>
            <a:ext cx="9144000" cy="3558494"/>
          </a:xfrm>
          <a:prstGeom prst="rect">
            <a:avLst/>
          </a:prstGeom>
        </p:spPr>
        <p:txBody>
          <a:bodyPr vert="horz" anchor="ctr"/>
          <a:lstStyle>
            <a:lvl1pPr marL="0" indent="0" algn="ctr">
              <a:buFontTx/>
              <a:buNone/>
              <a:defRPr sz="1600">
                <a:solidFill>
                  <a:schemeClr val="bg1"/>
                </a:solidFill>
              </a:defRPr>
            </a:lvl1pPr>
          </a:lstStyle>
          <a:p>
            <a:endParaRPr lang="en-US" dirty="0"/>
          </a:p>
          <a:p>
            <a:endParaRPr lang="en-US" dirty="0"/>
          </a:p>
          <a:p>
            <a:r>
              <a:rPr lang="en-US" dirty="0"/>
              <a:t>Click Icon to Add Picture</a:t>
            </a:r>
          </a:p>
        </p:txBody>
      </p:sp>
      <p:sp>
        <p:nvSpPr>
          <p:cNvPr id="8" name="Text Placeholder 13"/>
          <p:cNvSpPr>
            <a:spLocks noGrp="1"/>
          </p:cNvSpPr>
          <p:nvPr>
            <p:ph type="body" sz="quarter" idx="14" hasCustomPrompt="1"/>
          </p:nvPr>
        </p:nvSpPr>
        <p:spPr>
          <a:xfrm>
            <a:off x="341087" y="665739"/>
            <a:ext cx="8573101" cy="350262"/>
          </a:xfrm>
          <a:prstGeom prst="rect">
            <a:avLst/>
          </a:prstGeom>
        </p:spPr>
        <p:txBody>
          <a:bodyPr vert="horz"/>
          <a:lstStyle>
            <a:lvl1pPr marL="0" indent="0">
              <a:buFontTx/>
              <a:buNone/>
              <a:defRPr sz="1800" baseline="0">
                <a:solidFill>
                  <a:srgbClr val="000000"/>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9" name="Title 1"/>
          <p:cNvSpPr>
            <a:spLocks noGrp="1"/>
          </p:cNvSpPr>
          <p:nvPr>
            <p:ph type="ctrTitle" hasCustomPrompt="1"/>
          </p:nvPr>
        </p:nvSpPr>
        <p:spPr>
          <a:xfrm>
            <a:off x="320978" y="243757"/>
            <a:ext cx="8593211" cy="470362"/>
          </a:xfrm>
          <a:prstGeom prst="rect">
            <a:avLst/>
          </a:prstGeom>
        </p:spPr>
        <p:txBody>
          <a:bodyPr anchor="t">
            <a:noAutofit/>
          </a:bodyPr>
          <a:lstStyle>
            <a:lvl1pPr algn="l">
              <a:defRPr sz="2400" b="1" i="0" cap="none">
                <a:solidFill>
                  <a:srgbClr val="000000"/>
                </a:solidFill>
                <a:latin typeface="Arial"/>
                <a:cs typeface="Arial"/>
              </a:defRPr>
            </a:lvl1pPr>
          </a:lstStyle>
          <a:p>
            <a:r>
              <a:rPr lang="en-US" dirty="0"/>
              <a:t>Click to Edit Header</a:t>
            </a:r>
          </a:p>
        </p:txBody>
      </p:sp>
      <p:pic>
        <p:nvPicPr>
          <p:cNvPr id="15" name="Picture 14" descr="JPL-logo_Stacked_RedBlack-RGB_small_040615.eps"/>
          <p:cNvPicPr>
            <a:picLocks noChangeAspect="1"/>
          </p:cNvPicPr>
          <p:nvPr userDrawn="1"/>
        </p:nvPicPr>
        <p:blipFill rotWithShape="1">
          <a:blip r:embed="rId2">
            <a:extLst>
              <a:ext uri="{28A0092B-C50C-407E-A947-70E740481C1C}">
                <a14:useLocalDpi xmlns:a14="http://schemas.microsoft.com/office/drawing/2010/main" val="0"/>
              </a:ext>
            </a:extLst>
          </a:blip>
          <a:srcRect b="36678"/>
          <a:stretch/>
        </p:blipFill>
        <p:spPr>
          <a:xfrm>
            <a:off x="8607084" y="4867032"/>
            <a:ext cx="347745" cy="120107"/>
          </a:xfrm>
          <a:prstGeom prst="rect">
            <a:avLst/>
          </a:prstGeom>
        </p:spPr>
      </p:pic>
      <p:sp>
        <p:nvSpPr>
          <p:cNvPr id="2" name="Date Placeholder 1"/>
          <p:cNvSpPr>
            <a:spLocks noGrp="1"/>
          </p:cNvSpPr>
          <p:nvPr>
            <p:ph type="dt" sz="half" idx="15"/>
          </p:nvPr>
        </p:nvSpPr>
        <p:spPr/>
        <p:txBody>
          <a:bodyPr/>
          <a:lstStyle/>
          <a:p>
            <a:endParaRPr lang="en-US"/>
          </a:p>
        </p:txBody>
      </p:sp>
      <p:sp>
        <p:nvSpPr>
          <p:cNvPr id="3" name="Footer Placeholder 2"/>
          <p:cNvSpPr>
            <a:spLocks noGrp="1"/>
          </p:cNvSpPr>
          <p:nvPr>
            <p:ph type="ftr" sz="quarter" idx="16"/>
          </p:nvPr>
        </p:nvSpPr>
        <p:spPr/>
        <p:txBody>
          <a:bodyPr/>
          <a:lstStyle/>
          <a:p>
            <a:endParaRPr lang="en-US"/>
          </a:p>
        </p:txBody>
      </p:sp>
      <p:sp>
        <p:nvSpPr>
          <p:cNvPr id="4" name="Slide Number Placeholder 3"/>
          <p:cNvSpPr>
            <a:spLocks noGrp="1"/>
          </p:cNvSpPr>
          <p:nvPr>
            <p:ph type="sldNum" sz="quarter" idx="17"/>
          </p:nvPr>
        </p:nvSpPr>
        <p:spPr/>
        <p:txBody>
          <a:bodyPr/>
          <a:lstStyle/>
          <a:p>
            <a:fld id="{95819BC3-7E48-734B-B255-F05E5B733943}" type="slidenum">
              <a:rPr lang="en-US" smtClean="0"/>
              <a:pPr/>
              <a:t>‹#›</a:t>
            </a:fld>
            <a:endParaRPr lang="en-US"/>
          </a:p>
        </p:txBody>
      </p:sp>
    </p:spTree>
    <p:extLst>
      <p:ext uri="{BB962C8B-B14F-4D97-AF65-F5344CB8AC3E}">
        <p14:creationId xmlns:p14="http://schemas.microsoft.com/office/powerpoint/2010/main" val="6086715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eader/White Strip">
    <p:spTree>
      <p:nvGrpSpPr>
        <p:cNvPr id="1" name=""/>
        <p:cNvGrpSpPr/>
        <p:nvPr/>
      </p:nvGrpSpPr>
      <p:grpSpPr>
        <a:xfrm>
          <a:off x="0" y="0"/>
          <a:ext cx="0" cy="0"/>
          <a:chOff x="0" y="0"/>
          <a:chExt cx="0" cy="0"/>
        </a:xfrm>
      </p:grpSpPr>
      <p:sp>
        <p:nvSpPr>
          <p:cNvPr id="17" name="Rectangle 16"/>
          <p:cNvSpPr/>
          <p:nvPr userDrawn="1"/>
        </p:nvSpPr>
        <p:spPr>
          <a:xfrm>
            <a:off x="0" y="1161143"/>
            <a:ext cx="9144000" cy="3558493"/>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a:spLocks noGrp="1"/>
          </p:cNvSpPr>
          <p:nvPr>
            <p:ph type="ctrTitle" hasCustomPrompt="1"/>
          </p:nvPr>
        </p:nvSpPr>
        <p:spPr>
          <a:xfrm>
            <a:off x="320978" y="243757"/>
            <a:ext cx="8593211" cy="470362"/>
          </a:xfrm>
          <a:prstGeom prst="rect">
            <a:avLst/>
          </a:prstGeom>
        </p:spPr>
        <p:txBody>
          <a:bodyPr anchor="t">
            <a:noAutofit/>
          </a:bodyPr>
          <a:lstStyle>
            <a:lvl1pPr algn="l">
              <a:defRPr sz="2400" b="1" i="0" cap="none">
                <a:solidFill>
                  <a:srgbClr val="FFFFFF"/>
                </a:solidFill>
                <a:latin typeface="Arial"/>
                <a:cs typeface="Arial"/>
              </a:defRPr>
            </a:lvl1pPr>
          </a:lstStyle>
          <a:p>
            <a:r>
              <a:rPr lang="en-US" dirty="0"/>
              <a:t>Click to Edit Header</a:t>
            </a:r>
          </a:p>
        </p:txBody>
      </p:sp>
      <p:pic>
        <p:nvPicPr>
          <p:cNvPr id="8" name="Picture 7" descr="JPL-logo_Stacked_RedBlack-RGB_small_040615.eps"/>
          <p:cNvPicPr>
            <a:picLocks noChangeAspect="1"/>
          </p:cNvPicPr>
          <p:nvPr userDrawn="1"/>
        </p:nvPicPr>
        <p:blipFill rotWithShape="1">
          <a:blip r:embed="rId2">
            <a:extLst>
              <a:ext uri="{28A0092B-C50C-407E-A947-70E740481C1C}">
                <a14:useLocalDpi xmlns:a14="http://schemas.microsoft.com/office/drawing/2010/main" val="0"/>
              </a:ext>
            </a:extLst>
          </a:blip>
          <a:srcRect b="36678"/>
          <a:stretch/>
        </p:blipFill>
        <p:spPr>
          <a:xfrm>
            <a:off x="8607084" y="4867032"/>
            <a:ext cx="347745" cy="120107"/>
          </a:xfrm>
          <a:prstGeom prst="rect">
            <a:avLst/>
          </a:prstGeom>
        </p:spPr>
      </p:pic>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5819BC3-7E48-734B-B255-F05E5B733943}" type="slidenum">
              <a:rPr lang="en-US" smtClean="0"/>
              <a:pPr/>
              <a:t>‹#›</a:t>
            </a:fld>
            <a:endParaRPr lang="en-US"/>
          </a:p>
        </p:txBody>
      </p:sp>
    </p:spTree>
    <p:extLst>
      <p:ext uri="{BB962C8B-B14F-4D97-AF65-F5344CB8AC3E}">
        <p14:creationId xmlns:p14="http://schemas.microsoft.com/office/powerpoint/2010/main" val="1911425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Header/Subhead/White Strip">
    <p:spTree>
      <p:nvGrpSpPr>
        <p:cNvPr id="1" name=""/>
        <p:cNvGrpSpPr/>
        <p:nvPr/>
      </p:nvGrpSpPr>
      <p:grpSpPr>
        <a:xfrm>
          <a:off x="0" y="0"/>
          <a:ext cx="0" cy="0"/>
          <a:chOff x="0" y="0"/>
          <a:chExt cx="0" cy="0"/>
        </a:xfrm>
      </p:grpSpPr>
      <p:sp>
        <p:nvSpPr>
          <p:cNvPr id="17" name="Rectangle 16"/>
          <p:cNvSpPr/>
          <p:nvPr userDrawn="1"/>
        </p:nvSpPr>
        <p:spPr>
          <a:xfrm>
            <a:off x="0" y="1161143"/>
            <a:ext cx="9144000" cy="3558493"/>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 Placeholder 13"/>
          <p:cNvSpPr>
            <a:spLocks noGrp="1"/>
          </p:cNvSpPr>
          <p:nvPr>
            <p:ph type="body" sz="quarter" idx="14" hasCustomPrompt="1"/>
          </p:nvPr>
        </p:nvSpPr>
        <p:spPr>
          <a:xfrm>
            <a:off x="341087" y="665739"/>
            <a:ext cx="8573101" cy="350262"/>
          </a:xfrm>
          <a:prstGeom prst="rect">
            <a:avLst/>
          </a:prstGeom>
        </p:spPr>
        <p:txBody>
          <a:bodyPr vert="horz"/>
          <a:lstStyle>
            <a:lvl1pPr marL="0" indent="0">
              <a:buFontTx/>
              <a:buNone/>
              <a:defRPr sz="1800" baseline="0">
                <a:solidFill>
                  <a:srgbClr val="FFFFFF"/>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Subhead</a:t>
            </a:r>
          </a:p>
        </p:txBody>
      </p:sp>
      <p:sp>
        <p:nvSpPr>
          <p:cNvPr id="9" name="Title 1"/>
          <p:cNvSpPr>
            <a:spLocks noGrp="1"/>
          </p:cNvSpPr>
          <p:nvPr>
            <p:ph type="ctrTitle" hasCustomPrompt="1"/>
          </p:nvPr>
        </p:nvSpPr>
        <p:spPr>
          <a:xfrm>
            <a:off x="320978" y="243757"/>
            <a:ext cx="8593211" cy="470362"/>
          </a:xfrm>
          <a:prstGeom prst="rect">
            <a:avLst/>
          </a:prstGeom>
        </p:spPr>
        <p:txBody>
          <a:bodyPr anchor="t">
            <a:noAutofit/>
          </a:bodyPr>
          <a:lstStyle>
            <a:lvl1pPr algn="l">
              <a:defRPr sz="2400" b="1" i="0" cap="none">
                <a:solidFill>
                  <a:srgbClr val="FFFFFF"/>
                </a:solidFill>
                <a:latin typeface="Arial"/>
                <a:cs typeface="Arial"/>
              </a:defRPr>
            </a:lvl1pPr>
          </a:lstStyle>
          <a:p>
            <a:r>
              <a:rPr lang="en-US" dirty="0"/>
              <a:t>Click to Edit Header</a:t>
            </a:r>
          </a:p>
        </p:txBody>
      </p:sp>
      <p:sp>
        <p:nvSpPr>
          <p:cNvPr id="15" name="Content Placeholder 3"/>
          <p:cNvSpPr>
            <a:spLocks noGrp="1"/>
          </p:cNvSpPr>
          <p:nvPr>
            <p:ph sz="quarter" idx="18" hasCustomPrompt="1"/>
          </p:nvPr>
        </p:nvSpPr>
        <p:spPr>
          <a:xfrm>
            <a:off x="934403" y="1599202"/>
            <a:ext cx="3363277" cy="2718798"/>
          </a:xfrm>
          <a:prstGeom prst="rect">
            <a:avLst/>
          </a:prstGeom>
        </p:spPr>
        <p:txBody>
          <a:bodyPr vert="horz"/>
          <a:lstStyle>
            <a:lvl1pPr>
              <a:defRPr sz="2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add content</a:t>
            </a:r>
          </a:p>
        </p:txBody>
      </p:sp>
      <p:sp>
        <p:nvSpPr>
          <p:cNvPr id="16" name="Content Placeholder 3"/>
          <p:cNvSpPr>
            <a:spLocks noGrp="1"/>
          </p:cNvSpPr>
          <p:nvPr>
            <p:ph sz="quarter" idx="19" hasCustomPrompt="1"/>
          </p:nvPr>
        </p:nvSpPr>
        <p:spPr>
          <a:xfrm>
            <a:off x="4929414" y="1599202"/>
            <a:ext cx="3363277" cy="2718798"/>
          </a:xfrm>
          <a:prstGeom prst="rect">
            <a:avLst/>
          </a:prstGeom>
        </p:spPr>
        <p:txBody>
          <a:bodyPr vert="horz"/>
          <a:lstStyle>
            <a:lvl1pPr>
              <a:defRPr sz="2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add content</a:t>
            </a:r>
          </a:p>
        </p:txBody>
      </p:sp>
      <p:pic>
        <p:nvPicPr>
          <p:cNvPr id="14" name="Picture 13" descr="JPL-logo_Stacked_RedBlack-RGB_small_040615.eps"/>
          <p:cNvPicPr>
            <a:picLocks noChangeAspect="1"/>
          </p:cNvPicPr>
          <p:nvPr userDrawn="1"/>
        </p:nvPicPr>
        <p:blipFill rotWithShape="1">
          <a:blip r:embed="rId2">
            <a:extLst>
              <a:ext uri="{28A0092B-C50C-407E-A947-70E740481C1C}">
                <a14:useLocalDpi xmlns:a14="http://schemas.microsoft.com/office/drawing/2010/main" val="0"/>
              </a:ext>
            </a:extLst>
          </a:blip>
          <a:srcRect b="36678"/>
          <a:stretch/>
        </p:blipFill>
        <p:spPr>
          <a:xfrm>
            <a:off x="8607084" y="4867032"/>
            <a:ext cx="347745" cy="120107"/>
          </a:xfrm>
          <a:prstGeom prst="rect">
            <a:avLst/>
          </a:prstGeom>
        </p:spPr>
      </p:pic>
      <p:sp>
        <p:nvSpPr>
          <p:cNvPr id="2" name="Date Placeholder 1"/>
          <p:cNvSpPr>
            <a:spLocks noGrp="1"/>
          </p:cNvSpPr>
          <p:nvPr>
            <p:ph type="dt" sz="half" idx="20"/>
          </p:nvPr>
        </p:nvSpPr>
        <p:spPr/>
        <p:txBody>
          <a:bodyPr/>
          <a:lstStyle/>
          <a:p>
            <a:endParaRPr lang="en-US"/>
          </a:p>
        </p:txBody>
      </p:sp>
      <p:sp>
        <p:nvSpPr>
          <p:cNvPr id="3" name="Footer Placeholder 2"/>
          <p:cNvSpPr>
            <a:spLocks noGrp="1"/>
          </p:cNvSpPr>
          <p:nvPr>
            <p:ph type="ftr" sz="quarter" idx="21"/>
          </p:nvPr>
        </p:nvSpPr>
        <p:spPr/>
        <p:txBody>
          <a:bodyPr/>
          <a:lstStyle/>
          <a:p>
            <a:endParaRPr lang="en-US"/>
          </a:p>
        </p:txBody>
      </p:sp>
      <p:sp>
        <p:nvSpPr>
          <p:cNvPr id="4" name="Slide Number Placeholder 3"/>
          <p:cNvSpPr>
            <a:spLocks noGrp="1"/>
          </p:cNvSpPr>
          <p:nvPr>
            <p:ph type="sldNum" sz="quarter" idx="22"/>
          </p:nvPr>
        </p:nvSpPr>
        <p:spPr/>
        <p:txBody>
          <a:bodyPr/>
          <a:lstStyle/>
          <a:p>
            <a:fld id="{95819BC3-7E48-734B-B255-F05E5B733943}" type="slidenum">
              <a:rPr lang="en-US" smtClean="0"/>
              <a:pPr/>
              <a:t>‹#›</a:t>
            </a:fld>
            <a:endParaRPr lang="en-US"/>
          </a:p>
        </p:txBody>
      </p:sp>
    </p:spTree>
    <p:extLst>
      <p:ext uri="{BB962C8B-B14F-4D97-AF65-F5344CB8AC3E}">
        <p14:creationId xmlns:p14="http://schemas.microsoft.com/office/powerpoint/2010/main" val="99052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ot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5819BC3-7E48-734B-B255-F05E5B733943}" type="slidenum">
              <a:rPr lang="en-US" smtClean="0"/>
              <a:pPr/>
              <a:t>‹#›</a:t>
            </a:fld>
            <a:endParaRPr lang="en-US"/>
          </a:p>
        </p:txBody>
      </p:sp>
      <p:pic>
        <p:nvPicPr>
          <p:cNvPr id="9" name="Picture 8" descr="JPL-logo_Stacked_RedBlack-RGB_small_040615.eps"/>
          <p:cNvPicPr>
            <a:picLocks noChangeAspect="1"/>
          </p:cNvPicPr>
          <p:nvPr userDrawn="1"/>
        </p:nvPicPr>
        <p:blipFill rotWithShape="1">
          <a:blip r:embed="rId2">
            <a:extLst>
              <a:ext uri="{28A0092B-C50C-407E-A947-70E740481C1C}">
                <a14:useLocalDpi xmlns:a14="http://schemas.microsoft.com/office/drawing/2010/main" val="0"/>
              </a:ext>
            </a:extLst>
          </a:blip>
          <a:srcRect b="36678"/>
          <a:stretch/>
        </p:blipFill>
        <p:spPr>
          <a:xfrm>
            <a:off x="8607084" y="4867032"/>
            <a:ext cx="347745" cy="120107"/>
          </a:xfrm>
          <a:prstGeom prst="rect">
            <a:avLst/>
          </a:prstGeom>
        </p:spPr>
      </p:pic>
    </p:spTree>
    <p:extLst>
      <p:ext uri="{BB962C8B-B14F-4D97-AF65-F5344CB8AC3E}">
        <p14:creationId xmlns:p14="http://schemas.microsoft.com/office/powerpoint/2010/main" val="39409299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apter Divider">
    <p:spTree>
      <p:nvGrpSpPr>
        <p:cNvPr id="1" name=""/>
        <p:cNvGrpSpPr/>
        <p:nvPr/>
      </p:nvGrpSpPr>
      <p:grpSpPr>
        <a:xfrm>
          <a:off x="0" y="0"/>
          <a:ext cx="0" cy="0"/>
          <a:chOff x="0" y="0"/>
          <a:chExt cx="0" cy="0"/>
        </a:xfrm>
      </p:grpSpPr>
      <p:sp>
        <p:nvSpPr>
          <p:cNvPr id="5" name="Text Placeholder 4"/>
          <p:cNvSpPr>
            <a:spLocks noGrp="1"/>
          </p:cNvSpPr>
          <p:nvPr>
            <p:ph type="body" sz="quarter" idx="3" hasCustomPrompt="1"/>
          </p:nvPr>
        </p:nvSpPr>
        <p:spPr>
          <a:xfrm>
            <a:off x="0" y="2239365"/>
            <a:ext cx="9144000" cy="664770"/>
          </a:xfrm>
          <a:prstGeom prst="rect">
            <a:avLst/>
          </a:prstGeom>
        </p:spPr>
        <p:txBody>
          <a:bodyPr anchor="t"/>
          <a:lstStyle>
            <a:lvl1pPr marL="0" indent="0" algn="ctr">
              <a:buNone/>
              <a:defRPr sz="3600" b="0" i="0" baseline="0">
                <a:solidFill>
                  <a:schemeClr val="bg1"/>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Chapter Divider</a:t>
            </a:r>
          </a:p>
        </p:txBody>
      </p:sp>
    </p:spTree>
    <p:extLst>
      <p:ext uri="{BB962C8B-B14F-4D97-AF65-F5344CB8AC3E}">
        <p14:creationId xmlns:p14="http://schemas.microsoft.com/office/powerpoint/2010/main" val="7924229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47762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White Bkg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68077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6" Type="http://schemas.openxmlformats.org/officeDocument/2006/relationships/theme" Target="../theme/theme2.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0282265"/>
      </p:ext>
    </p:extLst>
  </p:cSld>
  <p:clrMap bg1="lt1" tx1="dk1" bg2="lt2" tx2="dk2" accent1="accent1" accent2="accent2" accent3="accent3" accent4="accent4" accent5="accent5" accent6="accent6" hlink="hlink" folHlink="folHlink"/>
  <p:sldLayoutIdLst>
    <p:sldLayoutId id="2147483704" r:id="rId1"/>
    <p:sldLayoutId id="2147483706" r:id="rId2"/>
    <p:sldLayoutId id="2147483705" r:id="rId3"/>
    <p:sldLayoutId id="2147483707" r:id="rId4"/>
    <p:sldLayoutId id="2147483718" r:id="rId5"/>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2"/>
          </p:nvPr>
        </p:nvSpPr>
        <p:spPr>
          <a:xfrm>
            <a:off x="341298" y="4797743"/>
            <a:ext cx="2133600" cy="274637"/>
          </a:xfrm>
          <a:prstGeom prst="rect">
            <a:avLst/>
          </a:prstGeom>
        </p:spPr>
        <p:txBody>
          <a:bodyPr vert="horz" lIns="91440" tIns="45720" rIns="91440" bIns="45720" rtlCol="0" anchor="ctr"/>
          <a:lstStyle>
            <a:lvl1pPr algn="l">
              <a:defRPr sz="700">
                <a:solidFill>
                  <a:srgbClr val="FFFFFF"/>
                </a:solidFill>
              </a:defRPr>
            </a:lvl1pPr>
          </a:lstStyle>
          <a:p>
            <a:endParaRPr lang="en-US" dirty="0"/>
          </a:p>
        </p:txBody>
      </p:sp>
      <p:sp>
        <p:nvSpPr>
          <p:cNvPr id="4" name="Footer Placeholder 3"/>
          <p:cNvSpPr>
            <a:spLocks noGrp="1"/>
          </p:cNvSpPr>
          <p:nvPr>
            <p:ph type="ftr" sz="quarter" idx="3"/>
          </p:nvPr>
        </p:nvSpPr>
        <p:spPr>
          <a:xfrm>
            <a:off x="3124200" y="4797743"/>
            <a:ext cx="2895600" cy="274637"/>
          </a:xfrm>
          <a:prstGeom prst="rect">
            <a:avLst/>
          </a:prstGeom>
        </p:spPr>
        <p:txBody>
          <a:bodyPr vert="horz" lIns="91440" tIns="45720" rIns="91440" bIns="45720" rtlCol="0" anchor="ctr"/>
          <a:lstStyle>
            <a:lvl1pPr algn="ctr">
              <a:defRPr sz="700">
                <a:solidFill>
                  <a:srgbClr val="FFFFFF"/>
                </a:solidFill>
              </a:defRPr>
            </a:lvl1pPr>
          </a:lstStyle>
          <a:p>
            <a:endParaRPr lang="en-US"/>
          </a:p>
        </p:txBody>
      </p:sp>
      <p:sp>
        <p:nvSpPr>
          <p:cNvPr id="5" name="Slide Number Placeholder 4"/>
          <p:cNvSpPr>
            <a:spLocks noGrp="1"/>
          </p:cNvSpPr>
          <p:nvPr>
            <p:ph type="sldNum" sz="quarter" idx="4"/>
          </p:nvPr>
        </p:nvSpPr>
        <p:spPr>
          <a:xfrm>
            <a:off x="6553200" y="4797743"/>
            <a:ext cx="2053884" cy="274637"/>
          </a:xfrm>
          <a:prstGeom prst="rect">
            <a:avLst/>
          </a:prstGeom>
        </p:spPr>
        <p:txBody>
          <a:bodyPr vert="horz" lIns="91440" tIns="45720" rIns="91440" bIns="45720" rtlCol="0" anchor="ctr"/>
          <a:lstStyle>
            <a:lvl1pPr algn="r">
              <a:defRPr sz="700">
                <a:solidFill>
                  <a:srgbClr val="FFFFFF"/>
                </a:solidFill>
              </a:defRPr>
            </a:lvl1pPr>
          </a:lstStyle>
          <a:p>
            <a:fld id="{95819BC3-7E48-734B-B255-F05E5B733943}" type="slidenum">
              <a:rPr lang="en-US" smtClean="0"/>
              <a:pPr/>
              <a:t>‹#›</a:t>
            </a:fld>
            <a:endParaRPr lang="en-US"/>
          </a:p>
        </p:txBody>
      </p:sp>
    </p:spTree>
    <p:extLst>
      <p:ext uri="{BB962C8B-B14F-4D97-AF65-F5344CB8AC3E}">
        <p14:creationId xmlns:p14="http://schemas.microsoft.com/office/powerpoint/2010/main" val="64484220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30" r:id="rId3"/>
    <p:sldLayoutId id="2147483723" r:id="rId4"/>
    <p:sldLayoutId id="2147483731" r:id="rId5"/>
    <p:sldLayoutId id="2147483724" r:id="rId6"/>
    <p:sldLayoutId id="2147483732" r:id="rId7"/>
    <p:sldLayoutId id="2147483725" r:id="rId8"/>
    <p:sldLayoutId id="2147483733" r:id="rId9"/>
    <p:sldLayoutId id="2147483726" r:id="rId10"/>
    <p:sldLayoutId id="2147483734" r:id="rId11"/>
    <p:sldLayoutId id="2147483727" r:id="rId12"/>
    <p:sldLayoutId id="2147483728" r:id="rId13"/>
    <p:sldLayoutId id="2147483729" r:id="rId14"/>
    <p:sldLayoutId id="2147483735" r:id="rId15"/>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19.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0.xml"/><Relationship Id="rId6" Type="http://schemas.openxmlformats.org/officeDocument/2006/relationships/image" Target="../media/image8.tiff"/><Relationship Id="rId5" Type="http://schemas.openxmlformats.org/officeDocument/2006/relationships/image" Target="../media/image9.sv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13.emf"/></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0.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0.xml"/><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0.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70C052-DDCF-B24C-B8F5-245D1DE41B3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5143500" cy="5143500"/>
          </a:xfrm>
          <a:prstGeom prst="rect">
            <a:avLst/>
          </a:prstGeom>
        </p:spPr>
      </p:pic>
      <p:sp>
        <p:nvSpPr>
          <p:cNvPr id="8" name="Text Placeholder 1">
            <a:extLst>
              <a:ext uri="{FF2B5EF4-FFF2-40B4-BE49-F238E27FC236}">
                <a16:creationId xmlns:a16="http://schemas.microsoft.com/office/drawing/2014/main" id="{6E40AAFF-4352-874A-9ADC-60F29228A9F6}"/>
              </a:ext>
            </a:extLst>
          </p:cNvPr>
          <p:cNvSpPr txBox="1">
            <a:spLocks/>
          </p:cNvSpPr>
          <p:nvPr/>
        </p:nvSpPr>
        <p:spPr>
          <a:xfrm>
            <a:off x="3335984" y="1222234"/>
            <a:ext cx="5586288" cy="2435365"/>
          </a:xfrm>
          <a:prstGeom prst="rect">
            <a:avLst/>
          </a:prstGeom>
        </p:spPr>
        <p:txBody>
          <a:bodyPr lIns="91418" tIns="45709" rIns="91418" bIns="45709" anchor="t"/>
          <a:lstStyle>
            <a:lvl1pPr marL="0" indent="0" algn="l" defTabSz="457092" rtl="0" eaLnBrk="1" latinLnBrk="0" hangingPunct="1">
              <a:spcBef>
                <a:spcPct val="20000"/>
              </a:spcBef>
              <a:buFont typeface="Arial"/>
              <a:buNone/>
              <a:defRPr sz="2800" b="0" kern="1200" baseline="0">
                <a:solidFill>
                  <a:schemeClr val="tx1"/>
                </a:solidFill>
                <a:latin typeface="+mn-lt"/>
                <a:ea typeface="+mn-ea"/>
                <a:cs typeface="+mn-cs"/>
              </a:defRPr>
            </a:lvl1pPr>
            <a:lvl2pPr marL="457092" indent="0" algn="l" defTabSz="457092" rtl="0" eaLnBrk="1" latinLnBrk="0" hangingPunct="1">
              <a:spcBef>
                <a:spcPct val="20000"/>
              </a:spcBef>
              <a:buFont typeface="Arial"/>
              <a:buNone/>
              <a:defRPr sz="2000" b="1" kern="1200">
                <a:solidFill>
                  <a:schemeClr val="tx1"/>
                </a:solidFill>
                <a:latin typeface="+mn-lt"/>
                <a:ea typeface="+mn-ea"/>
                <a:cs typeface="+mn-cs"/>
              </a:defRPr>
            </a:lvl2pPr>
            <a:lvl3pPr marL="914186" indent="0" algn="l" defTabSz="457092" rtl="0" eaLnBrk="1" latinLnBrk="0" hangingPunct="1">
              <a:spcBef>
                <a:spcPct val="20000"/>
              </a:spcBef>
              <a:buFont typeface="Arial"/>
              <a:buNone/>
              <a:defRPr sz="1800" b="1" kern="1200">
                <a:solidFill>
                  <a:schemeClr val="tx1"/>
                </a:solidFill>
                <a:latin typeface="+mn-lt"/>
                <a:ea typeface="+mn-ea"/>
                <a:cs typeface="+mn-cs"/>
              </a:defRPr>
            </a:lvl3pPr>
            <a:lvl4pPr marL="1371279" indent="0" algn="l" defTabSz="457092" rtl="0" eaLnBrk="1" latinLnBrk="0" hangingPunct="1">
              <a:spcBef>
                <a:spcPct val="20000"/>
              </a:spcBef>
              <a:buFont typeface="Arial"/>
              <a:buNone/>
              <a:defRPr sz="1600" b="1" kern="1200">
                <a:solidFill>
                  <a:schemeClr val="tx1"/>
                </a:solidFill>
                <a:latin typeface="+mn-lt"/>
                <a:ea typeface="+mn-ea"/>
                <a:cs typeface="+mn-cs"/>
              </a:defRPr>
            </a:lvl4pPr>
            <a:lvl5pPr marL="1828373" indent="0" algn="l" defTabSz="457092" rtl="0" eaLnBrk="1" latinLnBrk="0" hangingPunct="1">
              <a:spcBef>
                <a:spcPct val="20000"/>
              </a:spcBef>
              <a:buFont typeface="Arial"/>
              <a:buNone/>
              <a:defRPr sz="1600" b="1" kern="1200">
                <a:solidFill>
                  <a:schemeClr val="tx1"/>
                </a:solidFill>
                <a:latin typeface="+mn-lt"/>
                <a:ea typeface="+mn-ea"/>
                <a:cs typeface="+mn-cs"/>
              </a:defRPr>
            </a:lvl5pPr>
            <a:lvl6pPr marL="2285466" indent="0" algn="l" defTabSz="457092" rtl="0" eaLnBrk="1" latinLnBrk="0" hangingPunct="1">
              <a:spcBef>
                <a:spcPct val="20000"/>
              </a:spcBef>
              <a:buFont typeface="Arial"/>
              <a:buNone/>
              <a:defRPr sz="1600" b="1" kern="1200">
                <a:solidFill>
                  <a:schemeClr val="tx1"/>
                </a:solidFill>
                <a:latin typeface="+mn-lt"/>
                <a:ea typeface="+mn-ea"/>
                <a:cs typeface="+mn-cs"/>
              </a:defRPr>
            </a:lvl6pPr>
            <a:lvl7pPr marL="2742558" indent="0" algn="l" defTabSz="457092" rtl="0" eaLnBrk="1" latinLnBrk="0" hangingPunct="1">
              <a:spcBef>
                <a:spcPct val="20000"/>
              </a:spcBef>
              <a:buFont typeface="Arial"/>
              <a:buNone/>
              <a:defRPr sz="1600" b="1" kern="1200">
                <a:solidFill>
                  <a:schemeClr val="tx1"/>
                </a:solidFill>
                <a:latin typeface="+mn-lt"/>
                <a:ea typeface="+mn-ea"/>
                <a:cs typeface="+mn-cs"/>
              </a:defRPr>
            </a:lvl7pPr>
            <a:lvl8pPr marL="3199652" indent="0" algn="l" defTabSz="457092" rtl="0" eaLnBrk="1" latinLnBrk="0" hangingPunct="1">
              <a:spcBef>
                <a:spcPct val="20000"/>
              </a:spcBef>
              <a:buFont typeface="Arial"/>
              <a:buNone/>
              <a:defRPr sz="1600" b="1" kern="1200">
                <a:solidFill>
                  <a:schemeClr val="tx1"/>
                </a:solidFill>
                <a:latin typeface="+mn-lt"/>
                <a:ea typeface="+mn-ea"/>
                <a:cs typeface="+mn-cs"/>
              </a:defRPr>
            </a:lvl8pPr>
            <a:lvl9pPr marL="3656744" indent="0" algn="l" defTabSz="457092" rtl="0" eaLnBrk="1" latinLnBrk="0" hangingPunct="1">
              <a:spcBef>
                <a:spcPct val="20000"/>
              </a:spcBef>
              <a:buFont typeface="Arial"/>
              <a:buNone/>
              <a:defRPr sz="1600" b="1" kern="1200">
                <a:solidFill>
                  <a:schemeClr val="tx1"/>
                </a:solidFill>
                <a:latin typeface="+mn-lt"/>
                <a:ea typeface="+mn-ea"/>
                <a:cs typeface="+mn-cs"/>
              </a:defRPr>
            </a:lvl9pPr>
          </a:lstStyle>
          <a:p>
            <a:pPr algn="r">
              <a:spcBef>
                <a:spcPts val="0"/>
              </a:spcBef>
            </a:pPr>
            <a:r>
              <a:rPr lang="en-US" sz="2400" b="1" dirty="0">
                <a:solidFill>
                  <a:schemeClr val="bg1"/>
                </a:solidFill>
                <a:cs typeface="Arial"/>
              </a:rPr>
              <a:t>A software framework for</a:t>
            </a:r>
          </a:p>
          <a:p>
            <a:pPr algn="r">
              <a:spcBef>
                <a:spcPts val="0"/>
              </a:spcBef>
            </a:pPr>
            <a:r>
              <a:rPr lang="en-US" sz="2400" b="1" dirty="0">
                <a:solidFill>
                  <a:schemeClr val="bg1"/>
                </a:solidFill>
                <a:cs typeface="Arial"/>
              </a:rPr>
              <a:t>optimizing the design</a:t>
            </a:r>
          </a:p>
          <a:p>
            <a:pPr algn="r">
              <a:spcBef>
                <a:spcPts val="0"/>
              </a:spcBef>
            </a:pPr>
            <a:r>
              <a:rPr lang="en-US" sz="2400" b="1" dirty="0">
                <a:solidFill>
                  <a:schemeClr val="bg1"/>
                </a:solidFill>
                <a:cs typeface="Arial"/>
              </a:rPr>
              <a:t>of spaceborne hyperspectral</a:t>
            </a:r>
          </a:p>
          <a:p>
            <a:pPr algn="r">
              <a:spcBef>
                <a:spcPts val="0"/>
              </a:spcBef>
            </a:pPr>
            <a:r>
              <a:rPr lang="en-US" sz="2400" b="1" dirty="0">
                <a:solidFill>
                  <a:schemeClr val="bg1"/>
                </a:solidFill>
                <a:cs typeface="Arial"/>
              </a:rPr>
              <a:t>imager architectures</a:t>
            </a:r>
          </a:p>
          <a:p>
            <a:pPr algn="r"/>
            <a:endParaRPr lang="en-US" sz="1200" dirty="0">
              <a:solidFill>
                <a:schemeClr val="bg1"/>
              </a:solidFill>
            </a:endParaRPr>
          </a:p>
          <a:p>
            <a:pPr algn="r"/>
            <a:r>
              <a:rPr lang="en-US" sz="1200" dirty="0">
                <a:solidFill>
                  <a:schemeClr val="bg1"/>
                </a:solidFill>
              </a:rPr>
              <a:t>Adam Erickson, Benjamin Poulter, David R. Thompson,</a:t>
            </a:r>
          </a:p>
          <a:p>
            <a:pPr algn="r"/>
            <a:r>
              <a:rPr lang="en-US" sz="1200" dirty="0">
                <a:solidFill>
                  <a:schemeClr val="bg1"/>
                </a:solidFill>
              </a:rPr>
              <a:t>Greg </a:t>
            </a:r>
            <a:r>
              <a:rPr lang="en-US" sz="1200" dirty="0" err="1">
                <a:solidFill>
                  <a:schemeClr val="bg1"/>
                </a:solidFill>
              </a:rPr>
              <a:t>Okin</a:t>
            </a:r>
            <a:r>
              <a:rPr lang="en-US" sz="1200" dirty="0">
                <a:solidFill>
                  <a:schemeClr val="bg1"/>
                </a:solidFill>
              </a:rPr>
              <a:t>, Shawn Serbin, Weile Wang, Dave Schimel</a:t>
            </a:r>
          </a:p>
          <a:p>
            <a:pPr lvl="0" algn="r"/>
            <a:r>
              <a:rPr lang="en-US" sz="1200" dirty="0">
                <a:solidFill>
                  <a:schemeClr val="bg1"/>
                </a:solidFill>
              </a:rPr>
              <a:t>EGU General Assembly 2020</a:t>
            </a:r>
          </a:p>
          <a:p>
            <a:pPr lvl="0" algn="r"/>
            <a:endParaRPr lang="en-US" sz="1200" dirty="0">
              <a:solidFill>
                <a:schemeClr val="bg1"/>
              </a:solidFill>
            </a:endParaRPr>
          </a:p>
        </p:txBody>
      </p:sp>
      <p:pic>
        <p:nvPicPr>
          <p:cNvPr id="10" name="Picture 9">
            <a:extLst>
              <a:ext uri="{FF2B5EF4-FFF2-40B4-BE49-F238E27FC236}">
                <a16:creationId xmlns:a16="http://schemas.microsoft.com/office/drawing/2014/main" id="{342F0711-562C-3D48-8E2B-0BEEAE443EED}"/>
              </a:ext>
            </a:extLst>
          </p:cNvPr>
          <p:cNvPicPr>
            <a:picLocks noChangeAspect="1"/>
          </p:cNvPicPr>
          <p:nvPr/>
        </p:nvPicPr>
        <p:blipFill>
          <a:blip r:embed="rId3"/>
          <a:stretch>
            <a:fillRect/>
          </a:stretch>
        </p:blipFill>
        <p:spPr>
          <a:xfrm>
            <a:off x="7878227" y="201814"/>
            <a:ext cx="1044044" cy="863343"/>
          </a:xfrm>
          <a:prstGeom prst="rect">
            <a:avLst/>
          </a:prstGeom>
        </p:spPr>
      </p:pic>
      <p:pic>
        <p:nvPicPr>
          <p:cNvPr id="12" name="Picture 11">
            <a:extLst>
              <a:ext uri="{FF2B5EF4-FFF2-40B4-BE49-F238E27FC236}">
                <a16:creationId xmlns:a16="http://schemas.microsoft.com/office/drawing/2014/main" id="{69756ECA-655D-B94D-967C-D5D364DECF65}"/>
              </a:ext>
            </a:extLst>
          </p:cNvPr>
          <p:cNvPicPr>
            <a:picLocks noChangeAspect="1"/>
          </p:cNvPicPr>
          <p:nvPr/>
        </p:nvPicPr>
        <p:blipFill>
          <a:blip r:embed="rId4"/>
          <a:stretch>
            <a:fillRect/>
          </a:stretch>
        </p:blipFill>
        <p:spPr>
          <a:xfrm>
            <a:off x="6932905" y="3897692"/>
            <a:ext cx="1890644" cy="79606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87425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ext Placeholder 9"/>
          <p:cNvSpPr>
            <a:spLocks noGrp="1"/>
          </p:cNvSpPr>
          <p:nvPr>
            <p:ph type="body" sz="quarter" idx="17"/>
          </p:nvPr>
        </p:nvSpPr>
        <p:spPr/>
        <p:txBody>
          <a:bodyPr/>
          <a:lstStyle/>
          <a:p>
            <a:pPr marL="514350" indent="-514350">
              <a:buFont typeface="+mj-lt"/>
              <a:buAutoNum type="arabicPeriod"/>
            </a:pPr>
            <a:r>
              <a:rPr lang="en-US" sz="2400" dirty="0"/>
              <a:t>SBG Study Phases</a:t>
            </a:r>
          </a:p>
          <a:p>
            <a:pPr marL="514350" indent="-514350">
              <a:buFont typeface="+mj-lt"/>
              <a:buAutoNum type="arabicPeriod"/>
            </a:pPr>
            <a:r>
              <a:rPr lang="en-US" sz="2400" dirty="0"/>
              <a:t>Task: Uncertainty Quantification</a:t>
            </a:r>
          </a:p>
          <a:p>
            <a:pPr marL="514350" indent="-514350">
              <a:buFont typeface="+mj-lt"/>
              <a:buAutoNum type="arabicPeriod"/>
            </a:pPr>
            <a:r>
              <a:rPr lang="en-US" sz="2400" dirty="0"/>
              <a:t>Methods: Need for HyperTrace</a:t>
            </a:r>
          </a:p>
          <a:p>
            <a:pPr marL="514350" indent="-514350">
              <a:buFont typeface="+mj-lt"/>
              <a:buAutoNum type="arabicPeriod"/>
            </a:pPr>
            <a:r>
              <a:rPr lang="en-US" sz="2400" dirty="0"/>
              <a:t>Early Results</a:t>
            </a:r>
          </a:p>
          <a:p>
            <a:pPr marL="514350" indent="-514350">
              <a:buFont typeface="+mj-lt"/>
              <a:buAutoNum type="arabicPeriod"/>
            </a:pPr>
            <a:r>
              <a:rPr lang="en-US" sz="2400" dirty="0"/>
              <a:t>Example Application</a:t>
            </a:r>
          </a:p>
          <a:p>
            <a:pPr marL="514350" indent="-514350">
              <a:buFont typeface="+mj-lt"/>
              <a:buAutoNum type="arabicPeriod"/>
            </a:pPr>
            <a:endParaRPr lang="en-US" sz="2400" dirty="0"/>
          </a:p>
        </p:txBody>
      </p:sp>
      <p:sp>
        <p:nvSpPr>
          <p:cNvPr id="9" name="Text Placeholder 8"/>
          <p:cNvSpPr>
            <a:spLocks noGrp="1"/>
          </p:cNvSpPr>
          <p:nvPr>
            <p:ph type="body" sz="quarter" idx="14"/>
          </p:nvPr>
        </p:nvSpPr>
        <p:spPr/>
        <p:txBody>
          <a:bodyPr/>
          <a:lstStyle/>
          <a:p>
            <a:r>
              <a:rPr lang="en-US" dirty="0">
                <a:solidFill>
                  <a:schemeClr val="bg2"/>
                </a:solidFill>
              </a:rPr>
              <a:t>The 700-kilometer view</a:t>
            </a:r>
          </a:p>
        </p:txBody>
      </p:sp>
      <p:sp>
        <p:nvSpPr>
          <p:cNvPr id="8" name="Title 7"/>
          <p:cNvSpPr>
            <a:spLocks noGrp="1"/>
          </p:cNvSpPr>
          <p:nvPr>
            <p:ph type="ctrTitle"/>
          </p:nvPr>
        </p:nvSpPr>
        <p:spPr/>
        <p:txBody>
          <a:bodyPr/>
          <a:lstStyle/>
          <a:p>
            <a:r>
              <a:rPr lang="en-US" dirty="0">
                <a:solidFill>
                  <a:schemeClr val="tx2"/>
                </a:solidFill>
              </a:rPr>
              <a:t>Overview</a:t>
            </a:r>
          </a:p>
        </p:txBody>
      </p:sp>
      <p:sp>
        <p:nvSpPr>
          <p:cNvPr id="5" name="Date Placeholder 4"/>
          <p:cNvSpPr>
            <a:spLocks noGrp="1"/>
          </p:cNvSpPr>
          <p:nvPr>
            <p:ph type="dt" sz="half" idx="18"/>
          </p:nvPr>
        </p:nvSpPr>
        <p:spPr/>
        <p:txBody>
          <a:bodyPr/>
          <a:lstStyle/>
          <a:p>
            <a:r>
              <a:rPr lang="en-US" dirty="0"/>
              <a:t>May 6, 2020</a:t>
            </a:r>
          </a:p>
        </p:txBody>
      </p:sp>
      <p:sp>
        <p:nvSpPr>
          <p:cNvPr id="6" name="Footer Placeholder 5"/>
          <p:cNvSpPr>
            <a:spLocks noGrp="1"/>
          </p:cNvSpPr>
          <p:nvPr>
            <p:ph type="ftr" sz="quarter" idx="19"/>
          </p:nvPr>
        </p:nvSpPr>
        <p:spPr/>
        <p:txBody>
          <a:bodyPr/>
          <a:lstStyle/>
          <a:p>
            <a:r>
              <a:rPr lang="en-US" dirty="0"/>
              <a:t>EGU General Assembly 2020</a:t>
            </a:r>
          </a:p>
        </p:txBody>
      </p:sp>
      <p:sp>
        <p:nvSpPr>
          <p:cNvPr id="7" name="Slide Number Placeholder 6"/>
          <p:cNvSpPr>
            <a:spLocks noGrp="1"/>
          </p:cNvSpPr>
          <p:nvPr>
            <p:ph type="sldNum" sz="quarter" idx="20"/>
          </p:nvPr>
        </p:nvSpPr>
        <p:spPr/>
        <p:txBody>
          <a:bodyPr/>
          <a:lstStyle/>
          <a:p>
            <a:fld id="{95819BC3-7E48-734B-B255-F05E5B733943}" type="slidenum">
              <a:rPr lang="en-US" smtClean="0"/>
              <a:pPr/>
              <a:t>2</a:t>
            </a:fld>
            <a:endParaRPr lang="en-US"/>
          </a:p>
        </p:txBody>
      </p:sp>
      <p:pic>
        <p:nvPicPr>
          <p:cNvPr id="11" name="Graphic 10" descr="Satellite">
            <a:extLst>
              <a:ext uri="{FF2B5EF4-FFF2-40B4-BE49-F238E27FC236}">
                <a16:creationId xmlns:a16="http://schemas.microsoft.com/office/drawing/2014/main" id="{38E91429-A366-E349-9707-9CA545B36BFA}"/>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rot="21421216">
            <a:off x="7697847" y="478682"/>
            <a:ext cx="914400" cy="914400"/>
          </a:xfrm>
          <a:prstGeom prst="rect">
            <a:avLst/>
          </a:prstGeom>
        </p:spPr>
      </p:pic>
      <p:pic>
        <p:nvPicPr>
          <p:cNvPr id="3" name="Graphic 2" descr="Satellite dish">
            <a:extLst>
              <a:ext uri="{FF2B5EF4-FFF2-40B4-BE49-F238E27FC236}">
                <a16:creationId xmlns:a16="http://schemas.microsoft.com/office/drawing/2014/main" id="{647C8A90-3F94-5244-9C3E-383D959FE546}"/>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5415911" y="3170939"/>
            <a:ext cx="914400" cy="914400"/>
          </a:xfrm>
          <a:prstGeom prst="rect">
            <a:avLst/>
          </a:prstGeom>
        </p:spPr>
      </p:pic>
      <p:pic>
        <p:nvPicPr>
          <p:cNvPr id="12" name="Picture 11">
            <a:extLst>
              <a:ext uri="{FF2B5EF4-FFF2-40B4-BE49-F238E27FC236}">
                <a16:creationId xmlns:a16="http://schemas.microsoft.com/office/drawing/2014/main" id="{C0E25E26-5EE3-7B41-B4E8-0694ECBAD3F6}"/>
              </a:ext>
            </a:extLst>
          </p:cNvPr>
          <p:cNvPicPr>
            <a:picLocks noChangeAspect="1"/>
          </p:cNvPicPr>
          <p:nvPr/>
        </p:nvPicPr>
        <p:blipFill rotWithShape="1">
          <a:blip r:embed="rId6"/>
          <a:srcRect t="72485" b="12146"/>
          <a:stretch/>
        </p:blipFill>
        <p:spPr>
          <a:xfrm>
            <a:off x="791327" y="4014998"/>
            <a:ext cx="7464284" cy="705611"/>
          </a:xfrm>
          <a:prstGeom prst="rect">
            <a:avLst/>
          </a:prstGeom>
        </p:spPr>
      </p:pic>
      <p:sp>
        <p:nvSpPr>
          <p:cNvPr id="4" name="Rectangle 3">
            <a:extLst>
              <a:ext uri="{FF2B5EF4-FFF2-40B4-BE49-F238E27FC236}">
                <a16:creationId xmlns:a16="http://schemas.microsoft.com/office/drawing/2014/main" id="{69880CB5-6F0D-C34A-87B6-9A1B52A5ED71}"/>
              </a:ext>
            </a:extLst>
          </p:cNvPr>
          <p:cNvSpPr/>
          <p:nvPr/>
        </p:nvSpPr>
        <p:spPr>
          <a:xfrm>
            <a:off x="6364905" y="3167452"/>
            <a:ext cx="2430474" cy="769441"/>
          </a:xfrm>
          <a:prstGeom prst="rect">
            <a:avLst/>
          </a:prstGeom>
        </p:spPr>
        <p:txBody>
          <a:bodyPr wrap="none">
            <a:spAutoFit/>
          </a:bodyPr>
          <a:lstStyle/>
          <a:p>
            <a:pPr algn="ctr"/>
            <a:r>
              <a:rPr lang="en-US" sz="2200" dirty="0">
                <a:solidFill>
                  <a:srgbClr val="00B0F0"/>
                </a:solidFill>
              </a:rPr>
              <a:t>Uninformed priors</a:t>
            </a:r>
          </a:p>
          <a:p>
            <a:pPr algn="ctr"/>
            <a:r>
              <a:rPr lang="en-US" sz="2200" dirty="0">
                <a:solidFill>
                  <a:srgbClr val="00B0F0"/>
                </a:solidFill>
              </a:rPr>
              <a:t>on architectures?</a:t>
            </a:r>
          </a:p>
        </p:txBody>
      </p:sp>
    </p:spTree>
    <p:extLst>
      <p:ext uri="{BB962C8B-B14F-4D97-AF65-F5344CB8AC3E}">
        <p14:creationId xmlns:p14="http://schemas.microsoft.com/office/powerpoint/2010/main" val="3556342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itle 7"/>
          <p:cNvSpPr>
            <a:spLocks noGrp="1"/>
          </p:cNvSpPr>
          <p:nvPr>
            <p:ph type="ctrTitle"/>
          </p:nvPr>
        </p:nvSpPr>
        <p:spPr>
          <a:xfrm>
            <a:off x="341298" y="1859311"/>
            <a:ext cx="1434994" cy="1204717"/>
          </a:xfrm>
        </p:spPr>
        <p:txBody>
          <a:bodyPr anchor="ctr"/>
          <a:lstStyle/>
          <a:p>
            <a:pPr algn="ctr"/>
            <a:r>
              <a:rPr lang="en-US" dirty="0">
                <a:solidFill>
                  <a:schemeClr val="tx2"/>
                </a:solidFill>
              </a:rPr>
              <a:t>SBG</a:t>
            </a:r>
            <a:br>
              <a:rPr lang="en-US" dirty="0">
                <a:solidFill>
                  <a:schemeClr val="tx2"/>
                </a:solidFill>
              </a:rPr>
            </a:br>
            <a:r>
              <a:rPr lang="en-US" dirty="0">
                <a:solidFill>
                  <a:schemeClr val="tx2"/>
                </a:solidFill>
              </a:rPr>
              <a:t>Phases</a:t>
            </a:r>
          </a:p>
        </p:txBody>
      </p:sp>
      <p:sp>
        <p:nvSpPr>
          <p:cNvPr id="7" name="Slide Number Placeholder 6"/>
          <p:cNvSpPr>
            <a:spLocks noGrp="1"/>
          </p:cNvSpPr>
          <p:nvPr>
            <p:ph type="sldNum" sz="quarter" idx="20"/>
          </p:nvPr>
        </p:nvSpPr>
        <p:spPr/>
        <p:txBody>
          <a:bodyPr/>
          <a:lstStyle/>
          <a:p>
            <a:fld id="{95819BC3-7E48-734B-B255-F05E5B733943}" type="slidenum">
              <a:rPr lang="en-US" smtClean="0"/>
              <a:pPr/>
              <a:t>3</a:t>
            </a:fld>
            <a:endParaRPr lang="en-US"/>
          </a:p>
        </p:txBody>
      </p:sp>
      <p:sp>
        <p:nvSpPr>
          <p:cNvPr id="13" name="Footer Placeholder 5">
            <a:extLst>
              <a:ext uri="{FF2B5EF4-FFF2-40B4-BE49-F238E27FC236}">
                <a16:creationId xmlns:a16="http://schemas.microsoft.com/office/drawing/2014/main" id="{B5459E03-7DE4-9248-8D08-6E982E915EB9}"/>
              </a:ext>
            </a:extLst>
          </p:cNvPr>
          <p:cNvSpPr>
            <a:spLocks noGrp="1"/>
          </p:cNvSpPr>
          <p:nvPr>
            <p:ph type="ftr" sz="quarter" idx="19"/>
          </p:nvPr>
        </p:nvSpPr>
        <p:spPr>
          <a:xfrm>
            <a:off x="3124200" y="4797743"/>
            <a:ext cx="2895600" cy="274637"/>
          </a:xfrm>
        </p:spPr>
        <p:txBody>
          <a:bodyPr/>
          <a:lstStyle/>
          <a:p>
            <a:r>
              <a:rPr lang="en-US" dirty="0"/>
              <a:t>EGU General Assembly 2020</a:t>
            </a:r>
          </a:p>
        </p:txBody>
      </p:sp>
      <p:sp>
        <p:nvSpPr>
          <p:cNvPr id="10" name="Date Placeholder 4">
            <a:extLst>
              <a:ext uri="{FF2B5EF4-FFF2-40B4-BE49-F238E27FC236}">
                <a16:creationId xmlns:a16="http://schemas.microsoft.com/office/drawing/2014/main" id="{59921A16-8C2F-2B43-BDFC-64B33249F8FE}"/>
              </a:ext>
            </a:extLst>
          </p:cNvPr>
          <p:cNvSpPr>
            <a:spLocks noGrp="1"/>
          </p:cNvSpPr>
          <p:nvPr>
            <p:ph type="dt" sz="half" idx="18"/>
          </p:nvPr>
        </p:nvSpPr>
        <p:spPr>
          <a:xfrm>
            <a:off x="341298" y="4797743"/>
            <a:ext cx="2133600" cy="274637"/>
          </a:xfrm>
        </p:spPr>
        <p:txBody>
          <a:bodyPr/>
          <a:lstStyle/>
          <a:p>
            <a:r>
              <a:rPr lang="en-US" dirty="0"/>
              <a:t>May 6, 2020</a:t>
            </a:r>
          </a:p>
        </p:txBody>
      </p:sp>
      <p:pic>
        <p:nvPicPr>
          <p:cNvPr id="11" name="Picture 10">
            <a:extLst>
              <a:ext uri="{FF2B5EF4-FFF2-40B4-BE49-F238E27FC236}">
                <a16:creationId xmlns:a16="http://schemas.microsoft.com/office/drawing/2014/main" id="{1600F51C-C38B-4A4F-AD24-E4DB27CF0B7E}"/>
              </a:ext>
            </a:extLst>
          </p:cNvPr>
          <p:cNvPicPr>
            <a:picLocks noChangeAspect="1"/>
          </p:cNvPicPr>
          <p:nvPr/>
        </p:nvPicPr>
        <p:blipFill rotWithShape="1">
          <a:blip r:embed="rId2"/>
          <a:srcRect l="9123" t="11418" r="9346" b="11834"/>
          <a:stretch/>
        </p:blipFill>
        <p:spPr>
          <a:xfrm>
            <a:off x="2135429" y="125596"/>
            <a:ext cx="6423103" cy="4672147"/>
          </a:xfrm>
          <a:prstGeom prst="rect">
            <a:avLst/>
          </a:prstGeom>
        </p:spPr>
      </p:pic>
      <p:sp>
        <p:nvSpPr>
          <p:cNvPr id="15" name="Oval 14">
            <a:extLst>
              <a:ext uri="{FF2B5EF4-FFF2-40B4-BE49-F238E27FC236}">
                <a16:creationId xmlns:a16="http://schemas.microsoft.com/office/drawing/2014/main" id="{99811BC8-E5D9-3E43-8AAE-31243190FD8C}"/>
              </a:ext>
            </a:extLst>
          </p:cNvPr>
          <p:cNvSpPr/>
          <p:nvPr/>
        </p:nvSpPr>
        <p:spPr>
          <a:xfrm>
            <a:off x="4842523" y="714119"/>
            <a:ext cx="1490024" cy="408079"/>
          </a:xfrm>
          <a:prstGeom prst="ellipse">
            <a:avLst/>
          </a:prstGeom>
          <a:noFill/>
          <a:ln w="38100">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1703412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Slide Number Placeholder 6"/>
          <p:cNvSpPr>
            <a:spLocks noGrp="1"/>
          </p:cNvSpPr>
          <p:nvPr>
            <p:ph type="sldNum" sz="quarter" idx="20"/>
          </p:nvPr>
        </p:nvSpPr>
        <p:spPr/>
        <p:txBody>
          <a:bodyPr/>
          <a:lstStyle/>
          <a:p>
            <a:fld id="{95819BC3-7E48-734B-B255-F05E5B733943}" type="slidenum">
              <a:rPr lang="en-US" smtClean="0"/>
              <a:pPr/>
              <a:t>4</a:t>
            </a:fld>
            <a:endParaRPr lang="en-US"/>
          </a:p>
        </p:txBody>
      </p:sp>
      <p:pic>
        <p:nvPicPr>
          <p:cNvPr id="13" name="Picture 12">
            <a:extLst>
              <a:ext uri="{FF2B5EF4-FFF2-40B4-BE49-F238E27FC236}">
                <a16:creationId xmlns:a16="http://schemas.microsoft.com/office/drawing/2014/main" id="{4272EE83-AA57-854A-AA72-0F213B833F71}"/>
              </a:ext>
            </a:extLst>
          </p:cNvPr>
          <p:cNvPicPr>
            <a:picLocks noChangeAspect="1"/>
          </p:cNvPicPr>
          <p:nvPr/>
        </p:nvPicPr>
        <p:blipFill>
          <a:blip r:embed="rId2"/>
          <a:stretch>
            <a:fillRect/>
          </a:stretch>
        </p:blipFill>
        <p:spPr>
          <a:xfrm>
            <a:off x="0" y="272049"/>
            <a:ext cx="9144000" cy="4372692"/>
          </a:xfrm>
          <a:prstGeom prst="rect">
            <a:avLst/>
          </a:prstGeom>
        </p:spPr>
      </p:pic>
      <p:sp>
        <p:nvSpPr>
          <p:cNvPr id="14" name="Oval 13">
            <a:extLst>
              <a:ext uri="{FF2B5EF4-FFF2-40B4-BE49-F238E27FC236}">
                <a16:creationId xmlns:a16="http://schemas.microsoft.com/office/drawing/2014/main" id="{57F5F809-D8AF-FF4E-96C2-9B55B5CC66E3}"/>
              </a:ext>
            </a:extLst>
          </p:cNvPr>
          <p:cNvSpPr/>
          <p:nvPr/>
        </p:nvSpPr>
        <p:spPr>
          <a:xfrm>
            <a:off x="3461117" y="2146194"/>
            <a:ext cx="2063068" cy="408079"/>
          </a:xfrm>
          <a:prstGeom prst="ellipse">
            <a:avLst/>
          </a:prstGeom>
          <a:noFill/>
          <a:ln w="38100">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B0F0"/>
              </a:solidFill>
            </a:endParaRPr>
          </a:p>
        </p:txBody>
      </p:sp>
      <p:sp>
        <p:nvSpPr>
          <p:cNvPr id="16" name="Rectangle 15">
            <a:extLst>
              <a:ext uri="{FF2B5EF4-FFF2-40B4-BE49-F238E27FC236}">
                <a16:creationId xmlns:a16="http://schemas.microsoft.com/office/drawing/2014/main" id="{47FB167C-024B-B84E-A647-22B550C7B1C6}"/>
              </a:ext>
            </a:extLst>
          </p:cNvPr>
          <p:cNvSpPr/>
          <p:nvPr/>
        </p:nvSpPr>
        <p:spPr>
          <a:xfrm>
            <a:off x="5660212" y="1364448"/>
            <a:ext cx="3309976" cy="304698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2FD57452-A156-B849-8543-62E06D0E4613}"/>
              </a:ext>
            </a:extLst>
          </p:cNvPr>
          <p:cNvSpPr txBox="1"/>
          <p:nvPr/>
        </p:nvSpPr>
        <p:spPr>
          <a:xfrm>
            <a:off x="5790041" y="1321658"/>
            <a:ext cx="2967193" cy="3093154"/>
          </a:xfrm>
          <a:prstGeom prst="rect">
            <a:avLst/>
          </a:prstGeom>
          <a:noFill/>
        </p:spPr>
        <p:txBody>
          <a:bodyPr wrap="square" rtlCol="0">
            <a:spAutoFit/>
          </a:bodyPr>
          <a:lstStyle/>
          <a:p>
            <a:r>
              <a:rPr lang="en-US" sz="1500" dirty="0"/>
              <a:t>(1a) </a:t>
            </a:r>
            <a:r>
              <a:rPr lang="en-US" sz="1500" dirty="0">
                <a:solidFill>
                  <a:schemeClr val="accent2"/>
                </a:solidFill>
              </a:rPr>
              <a:t>Composition</a:t>
            </a:r>
            <a:r>
              <a:rPr lang="en-US" sz="1500" dirty="0"/>
              <a:t>, (1b) </a:t>
            </a:r>
            <a:r>
              <a:rPr lang="en-US" sz="1500" dirty="0">
                <a:solidFill>
                  <a:schemeClr val="accent2"/>
                </a:solidFill>
              </a:rPr>
              <a:t>Structure</a:t>
            </a:r>
            <a:r>
              <a:rPr lang="en-US" sz="1500" dirty="0"/>
              <a:t>,</a:t>
            </a:r>
          </a:p>
          <a:p>
            <a:r>
              <a:rPr lang="en-US" sz="1500" dirty="0"/>
              <a:t>(1c) </a:t>
            </a:r>
            <a:r>
              <a:rPr lang="en-US" sz="1500" dirty="0">
                <a:solidFill>
                  <a:schemeClr val="accent2"/>
                </a:solidFill>
              </a:rPr>
              <a:t>Physiology</a:t>
            </a:r>
            <a:r>
              <a:rPr lang="en-US" sz="1500" dirty="0"/>
              <a:t>, (2a) </a:t>
            </a:r>
            <a:r>
              <a:rPr lang="en-US" sz="1500" dirty="0">
                <a:solidFill>
                  <a:schemeClr val="accent2"/>
                </a:solidFill>
              </a:rPr>
              <a:t>CO</a:t>
            </a:r>
            <a:r>
              <a:rPr lang="en-US" sz="1500" baseline="-25000" dirty="0">
                <a:solidFill>
                  <a:schemeClr val="accent2"/>
                </a:solidFill>
              </a:rPr>
              <a:t>2</a:t>
            </a:r>
            <a:r>
              <a:rPr lang="en-US" sz="1500" dirty="0">
                <a:solidFill>
                  <a:schemeClr val="accent2"/>
                </a:solidFill>
              </a:rPr>
              <a:t> &amp; CH</a:t>
            </a:r>
            <a:r>
              <a:rPr lang="en-US" sz="1500" baseline="-25000" dirty="0">
                <a:solidFill>
                  <a:schemeClr val="accent2"/>
                </a:solidFill>
              </a:rPr>
              <a:t>4</a:t>
            </a:r>
            <a:r>
              <a:rPr lang="en-US" sz="1500" dirty="0"/>
              <a:t>,</a:t>
            </a:r>
          </a:p>
          <a:p>
            <a:r>
              <a:rPr lang="en-US" sz="1500" dirty="0"/>
              <a:t>(3a) </a:t>
            </a:r>
            <a:r>
              <a:rPr lang="en-US" sz="1500" dirty="0">
                <a:solidFill>
                  <a:schemeClr val="accent2"/>
                </a:solidFill>
              </a:rPr>
              <a:t>Energy &amp; Biogeochemistry</a:t>
            </a:r>
          </a:p>
          <a:p>
            <a:endParaRPr lang="en-US" sz="1500" dirty="0"/>
          </a:p>
          <a:p>
            <a:pPr marL="285750" indent="-285750">
              <a:buFont typeface="Arial" panose="020B0604020202020204" pitchFamily="34" charset="0"/>
              <a:buChar char="•"/>
            </a:pPr>
            <a:r>
              <a:rPr lang="en-US" sz="1500" dirty="0"/>
              <a:t>Vanilla </a:t>
            </a:r>
            <a:r>
              <a:rPr lang="en-US" sz="1500" dirty="0">
                <a:solidFill>
                  <a:srgbClr val="00B0F0"/>
                </a:solidFill>
              </a:rPr>
              <a:t>hyperspectral</a:t>
            </a:r>
            <a:r>
              <a:rPr lang="en-US" sz="1500" dirty="0"/>
              <a:t> lends to composition, physiology, biogeochemistry</a:t>
            </a:r>
          </a:p>
          <a:p>
            <a:pPr marL="285750" indent="-285750">
              <a:buFont typeface="Arial" panose="020B0604020202020204" pitchFamily="34" charset="0"/>
              <a:buChar char="•"/>
            </a:pPr>
            <a:r>
              <a:rPr lang="en-US" sz="1500" dirty="0"/>
              <a:t>Structure, 3-D (</a:t>
            </a:r>
            <a:r>
              <a:rPr lang="en-US" sz="1500" dirty="0" err="1"/>
              <a:t>SfM</a:t>
            </a:r>
            <a:r>
              <a:rPr lang="en-US" sz="1500" dirty="0"/>
              <a:t>) helped by </a:t>
            </a:r>
            <a:r>
              <a:rPr lang="en-US" sz="1500" dirty="0">
                <a:solidFill>
                  <a:srgbClr val="00B0F0"/>
                </a:solidFill>
              </a:rPr>
              <a:t>VHR, multi-angular</a:t>
            </a:r>
            <a:endParaRPr lang="en-US" sz="1500" dirty="0"/>
          </a:p>
          <a:p>
            <a:pPr marL="285750" indent="-285750">
              <a:buFont typeface="Arial" panose="020B0604020202020204" pitchFamily="34" charset="0"/>
              <a:buChar char="•"/>
            </a:pPr>
            <a:r>
              <a:rPr lang="en-US" sz="1500" dirty="0"/>
              <a:t>CH</a:t>
            </a:r>
            <a:r>
              <a:rPr lang="en-US" sz="1500" baseline="-25000" dirty="0"/>
              <a:t>4</a:t>
            </a:r>
            <a:r>
              <a:rPr lang="en-US" sz="1500" dirty="0"/>
              <a:t>, CO</a:t>
            </a:r>
            <a:r>
              <a:rPr lang="en-US" sz="1500" baseline="-25000" dirty="0"/>
              <a:t>2</a:t>
            </a:r>
            <a:r>
              <a:rPr lang="en-US" sz="1500" dirty="0"/>
              <a:t> with </a:t>
            </a:r>
            <a:r>
              <a:rPr lang="en-US" sz="1500" dirty="0">
                <a:solidFill>
                  <a:srgbClr val="00B0F0"/>
                </a:solidFill>
              </a:rPr>
              <a:t>polarization</a:t>
            </a:r>
          </a:p>
          <a:p>
            <a:pPr marL="285750" indent="-285750">
              <a:buFont typeface="Arial" panose="020B0604020202020204" pitchFamily="34" charset="0"/>
              <a:buChar char="•"/>
            </a:pPr>
            <a:r>
              <a:rPr lang="en-US" sz="1500" dirty="0"/>
              <a:t>Energy balance helped by </a:t>
            </a:r>
            <a:r>
              <a:rPr lang="en-US" sz="1500" dirty="0">
                <a:solidFill>
                  <a:srgbClr val="00B0F0"/>
                </a:solidFill>
              </a:rPr>
              <a:t>diurnal</a:t>
            </a:r>
            <a:r>
              <a:rPr lang="en-US" sz="1500" dirty="0"/>
              <a:t> observations at µm scale (fire radiative power)</a:t>
            </a:r>
          </a:p>
        </p:txBody>
      </p:sp>
      <p:sp>
        <p:nvSpPr>
          <p:cNvPr id="12" name="Date Placeholder 4">
            <a:extLst>
              <a:ext uri="{FF2B5EF4-FFF2-40B4-BE49-F238E27FC236}">
                <a16:creationId xmlns:a16="http://schemas.microsoft.com/office/drawing/2014/main" id="{11D5C07B-6D61-9B44-846F-B221575D0FE5}"/>
              </a:ext>
            </a:extLst>
          </p:cNvPr>
          <p:cNvSpPr>
            <a:spLocks noGrp="1"/>
          </p:cNvSpPr>
          <p:nvPr>
            <p:ph type="dt" sz="half" idx="18"/>
          </p:nvPr>
        </p:nvSpPr>
        <p:spPr>
          <a:xfrm>
            <a:off x="341298" y="4797743"/>
            <a:ext cx="2133600" cy="274637"/>
          </a:xfrm>
        </p:spPr>
        <p:txBody>
          <a:bodyPr/>
          <a:lstStyle/>
          <a:p>
            <a:r>
              <a:rPr lang="en-US" dirty="0"/>
              <a:t>May 6, 2020</a:t>
            </a:r>
          </a:p>
        </p:txBody>
      </p:sp>
      <p:sp>
        <p:nvSpPr>
          <p:cNvPr id="17" name="Footer Placeholder 5">
            <a:extLst>
              <a:ext uri="{FF2B5EF4-FFF2-40B4-BE49-F238E27FC236}">
                <a16:creationId xmlns:a16="http://schemas.microsoft.com/office/drawing/2014/main" id="{9A5B33BA-3C88-FE48-8BE0-0DE481951D34}"/>
              </a:ext>
            </a:extLst>
          </p:cNvPr>
          <p:cNvSpPr>
            <a:spLocks noGrp="1"/>
          </p:cNvSpPr>
          <p:nvPr>
            <p:ph type="ftr" sz="quarter" idx="19"/>
          </p:nvPr>
        </p:nvSpPr>
        <p:spPr>
          <a:xfrm>
            <a:off x="3124200" y="4797743"/>
            <a:ext cx="2895600" cy="274637"/>
          </a:xfrm>
        </p:spPr>
        <p:txBody>
          <a:bodyPr/>
          <a:lstStyle/>
          <a:p>
            <a:r>
              <a:rPr lang="en-US" dirty="0"/>
              <a:t>EGU General Assembly 2020</a:t>
            </a:r>
          </a:p>
        </p:txBody>
      </p:sp>
    </p:spTree>
    <p:extLst>
      <p:ext uri="{BB962C8B-B14F-4D97-AF65-F5344CB8AC3E}">
        <p14:creationId xmlns:p14="http://schemas.microsoft.com/office/powerpoint/2010/main" val="2951523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Slide Number Placeholder 6"/>
          <p:cNvSpPr>
            <a:spLocks noGrp="1"/>
          </p:cNvSpPr>
          <p:nvPr>
            <p:ph type="sldNum" sz="quarter" idx="20"/>
          </p:nvPr>
        </p:nvSpPr>
        <p:spPr/>
        <p:txBody>
          <a:bodyPr/>
          <a:lstStyle/>
          <a:p>
            <a:fld id="{95819BC3-7E48-734B-B255-F05E5B733943}" type="slidenum">
              <a:rPr lang="en-US" smtClean="0"/>
              <a:pPr/>
              <a:t>5</a:t>
            </a:fld>
            <a:endParaRPr lang="en-US"/>
          </a:p>
        </p:txBody>
      </p:sp>
      <p:sp>
        <p:nvSpPr>
          <p:cNvPr id="12" name="Date Placeholder 4">
            <a:extLst>
              <a:ext uri="{FF2B5EF4-FFF2-40B4-BE49-F238E27FC236}">
                <a16:creationId xmlns:a16="http://schemas.microsoft.com/office/drawing/2014/main" id="{AFDA99F1-5D87-2D49-BD23-8EB628648C22}"/>
              </a:ext>
            </a:extLst>
          </p:cNvPr>
          <p:cNvSpPr>
            <a:spLocks noGrp="1"/>
          </p:cNvSpPr>
          <p:nvPr>
            <p:ph type="dt" sz="half" idx="18"/>
          </p:nvPr>
        </p:nvSpPr>
        <p:spPr>
          <a:xfrm>
            <a:off x="341298" y="4797743"/>
            <a:ext cx="2133600" cy="274637"/>
          </a:xfrm>
        </p:spPr>
        <p:txBody>
          <a:bodyPr/>
          <a:lstStyle/>
          <a:p>
            <a:r>
              <a:rPr lang="en-US" dirty="0"/>
              <a:t>May 6, 2020</a:t>
            </a:r>
          </a:p>
        </p:txBody>
      </p:sp>
      <p:sp>
        <p:nvSpPr>
          <p:cNvPr id="18" name="Footer Placeholder 5">
            <a:extLst>
              <a:ext uri="{FF2B5EF4-FFF2-40B4-BE49-F238E27FC236}">
                <a16:creationId xmlns:a16="http://schemas.microsoft.com/office/drawing/2014/main" id="{97DFF891-AA2B-7846-8065-51C0971A9487}"/>
              </a:ext>
            </a:extLst>
          </p:cNvPr>
          <p:cNvSpPr>
            <a:spLocks noGrp="1"/>
          </p:cNvSpPr>
          <p:nvPr>
            <p:ph type="ftr" sz="quarter" idx="19"/>
          </p:nvPr>
        </p:nvSpPr>
        <p:spPr>
          <a:xfrm>
            <a:off x="3124200" y="4797743"/>
            <a:ext cx="2895600" cy="274637"/>
          </a:xfrm>
        </p:spPr>
        <p:txBody>
          <a:bodyPr/>
          <a:lstStyle/>
          <a:p>
            <a:r>
              <a:rPr lang="en-US" dirty="0"/>
              <a:t>EGU General Assembly 2020</a:t>
            </a:r>
          </a:p>
        </p:txBody>
      </p:sp>
      <p:sp>
        <p:nvSpPr>
          <p:cNvPr id="3" name="Title 2">
            <a:extLst>
              <a:ext uri="{FF2B5EF4-FFF2-40B4-BE49-F238E27FC236}">
                <a16:creationId xmlns:a16="http://schemas.microsoft.com/office/drawing/2014/main" id="{83CD7DA2-91D2-9D49-A654-B2BF13FF8A16}"/>
              </a:ext>
            </a:extLst>
          </p:cNvPr>
          <p:cNvSpPr>
            <a:spLocks noGrp="1"/>
          </p:cNvSpPr>
          <p:nvPr>
            <p:ph type="ctrTitle"/>
          </p:nvPr>
        </p:nvSpPr>
        <p:spPr/>
        <p:txBody>
          <a:bodyPr/>
          <a:lstStyle/>
          <a:p>
            <a:r>
              <a:rPr lang="en-US" dirty="0">
                <a:solidFill>
                  <a:schemeClr val="tx2"/>
                </a:solidFill>
              </a:rPr>
              <a:t>Phase 1: Linking SATM with Capabilities</a:t>
            </a:r>
          </a:p>
        </p:txBody>
      </p:sp>
      <p:graphicFrame>
        <p:nvGraphicFramePr>
          <p:cNvPr id="2" name="Table 1">
            <a:extLst>
              <a:ext uri="{FF2B5EF4-FFF2-40B4-BE49-F238E27FC236}">
                <a16:creationId xmlns:a16="http://schemas.microsoft.com/office/drawing/2014/main" id="{F4A4D3EB-557A-2C46-8B70-90D0C81E364C}"/>
              </a:ext>
            </a:extLst>
          </p:cNvPr>
          <p:cNvGraphicFramePr>
            <a:graphicFrameLocks noGrp="1"/>
          </p:cNvGraphicFramePr>
          <p:nvPr>
            <p:extLst>
              <p:ext uri="{D42A27DB-BD31-4B8C-83A1-F6EECF244321}">
                <p14:modId xmlns:p14="http://schemas.microsoft.com/office/powerpoint/2010/main" val="3290098260"/>
              </p:ext>
            </p:extLst>
          </p:nvPr>
        </p:nvGraphicFramePr>
        <p:xfrm>
          <a:off x="132745" y="1155731"/>
          <a:ext cx="8878510" cy="3200399"/>
        </p:xfrm>
        <a:graphic>
          <a:graphicData uri="http://schemas.openxmlformats.org/drawingml/2006/table">
            <a:tbl>
              <a:tblPr firstRow="1" bandRow="1">
                <a:tableStyleId>{21E4AEA4-8DFA-4A89-87EB-49C32662AFE0}</a:tableStyleId>
              </a:tblPr>
              <a:tblGrid>
                <a:gridCol w="887851">
                  <a:extLst>
                    <a:ext uri="{9D8B030D-6E8A-4147-A177-3AD203B41FA5}">
                      <a16:colId xmlns:a16="http://schemas.microsoft.com/office/drawing/2014/main" val="1264207758"/>
                    </a:ext>
                  </a:extLst>
                </a:gridCol>
                <a:gridCol w="887851">
                  <a:extLst>
                    <a:ext uri="{9D8B030D-6E8A-4147-A177-3AD203B41FA5}">
                      <a16:colId xmlns:a16="http://schemas.microsoft.com/office/drawing/2014/main" val="3986650529"/>
                    </a:ext>
                  </a:extLst>
                </a:gridCol>
                <a:gridCol w="887851">
                  <a:extLst>
                    <a:ext uri="{9D8B030D-6E8A-4147-A177-3AD203B41FA5}">
                      <a16:colId xmlns:a16="http://schemas.microsoft.com/office/drawing/2014/main" val="1589111426"/>
                    </a:ext>
                  </a:extLst>
                </a:gridCol>
                <a:gridCol w="887851">
                  <a:extLst>
                    <a:ext uri="{9D8B030D-6E8A-4147-A177-3AD203B41FA5}">
                      <a16:colId xmlns:a16="http://schemas.microsoft.com/office/drawing/2014/main" val="919467157"/>
                    </a:ext>
                  </a:extLst>
                </a:gridCol>
                <a:gridCol w="887851">
                  <a:extLst>
                    <a:ext uri="{9D8B030D-6E8A-4147-A177-3AD203B41FA5}">
                      <a16:colId xmlns:a16="http://schemas.microsoft.com/office/drawing/2014/main" val="3770738439"/>
                    </a:ext>
                  </a:extLst>
                </a:gridCol>
                <a:gridCol w="887851">
                  <a:extLst>
                    <a:ext uri="{9D8B030D-6E8A-4147-A177-3AD203B41FA5}">
                      <a16:colId xmlns:a16="http://schemas.microsoft.com/office/drawing/2014/main" val="2236554850"/>
                    </a:ext>
                  </a:extLst>
                </a:gridCol>
                <a:gridCol w="887851">
                  <a:extLst>
                    <a:ext uri="{9D8B030D-6E8A-4147-A177-3AD203B41FA5}">
                      <a16:colId xmlns:a16="http://schemas.microsoft.com/office/drawing/2014/main" val="4277103057"/>
                    </a:ext>
                  </a:extLst>
                </a:gridCol>
                <a:gridCol w="887851">
                  <a:extLst>
                    <a:ext uri="{9D8B030D-6E8A-4147-A177-3AD203B41FA5}">
                      <a16:colId xmlns:a16="http://schemas.microsoft.com/office/drawing/2014/main" val="976987573"/>
                    </a:ext>
                  </a:extLst>
                </a:gridCol>
                <a:gridCol w="887851">
                  <a:extLst>
                    <a:ext uri="{9D8B030D-6E8A-4147-A177-3AD203B41FA5}">
                      <a16:colId xmlns:a16="http://schemas.microsoft.com/office/drawing/2014/main" val="310959368"/>
                    </a:ext>
                  </a:extLst>
                </a:gridCol>
                <a:gridCol w="887851">
                  <a:extLst>
                    <a:ext uri="{9D8B030D-6E8A-4147-A177-3AD203B41FA5}">
                      <a16:colId xmlns:a16="http://schemas.microsoft.com/office/drawing/2014/main" val="2173061186"/>
                    </a:ext>
                  </a:extLst>
                </a:gridCol>
              </a:tblGrid>
              <a:tr h="712258">
                <a:tc>
                  <a:txBody>
                    <a:bodyPr/>
                    <a:lstStyle/>
                    <a:p>
                      <a:pPr algn="ctr"/>
                      <a:r>
                        <a:rPr lang="en-US" sz="1100" dirty="0"/>
                        <a:t>Capability</a:t>
                      </a:r>
                    </a:p>
                    <a:p>
                      <a:pPr algn="ctr"/>
                      <a:r>
                        <a:rPr lang="en-US" sz="1100" dirty="0"/>
                        <a:t>Code</a:t>
                      </a:r>
                      <a:endParaRPr lang="en-US" sz="1100" b="1" dirty="0"/>
                    </a:p>
                  </a:txBody>
                  <a:tcPr marL="6886" marR="6886" marT="6886" marB="0" anchor="ctr"/>
                </a:tc>
                <a:tc>
                  <a:txBody>
                    <a:bodyPr/>
                    <a:lstStyle/>
                    <a:p>
                      <a:pPr algn="ctr" fontAlgn="ctr"/>
                      <a:r>
                        <a:rPr lang="en-US" sz="1100" u="none" strike="noStrike" dirty="0">
                          <a:effectLst/>
                        </a:rPr>
                        <a:t>VSWIR Spatial</a:t>
                      </a:r>
                      <a:endParaRPr lang="en-US" sz="1100" b="1" i="0" u="none" strike="noStrike" dirty="0">
                        <a:solidFill>
                          <a:srgbClr val="000000"/>
                        </a:solidFill>
                        <a:effectLst/>
                        <a:latin typeface="Calibri" panose="020F0502020204030204" pitchFamily="34" charset="0"/>
                      </a:endParaRPr>
                    </a:p>
                  </a:txBody>
                  <a:tcPr marL="6886" marR="6886" marT="6886" marB="0" anchor="ctr"/>
                </a:tc>
                <a:tc>
                  <a:txBody>
                    <a:bodyPr/>
                    <a:lstStyle/>
                    <a:p>
                      <a:pPr algn="ctr" fontAlgn="ctr"/>
                      <a:r>
                        <a:rPr lang="en-US" sz="1100" u="none" strike="noStrike" dirty="0">
                          <a:effectLst/>
                        </a:rPr>
                        <a:t>VSWIR Temporal</a:t>
                      </a:r>
                      <a:endParaRPr lang="en-US" sz="1100" b="1" i="0" u="none" strike="noStrike" dirty="0">
                        <a:solidFill>
                          <a:srgbClr val="000000"/>
                        </a:solidFill>
                        <a:effectLst/>
                        <a:latin typeface="Calibri" panose="020F0502020204030204" pitchFamily="34" charset="0"/>
                      </a:endParaRPr>
                    </a:p>
                  </a:txBody>
                  <a:tcPr marL="6886" marR="6886" marT="6886" marB="0" anchor="ctr"/>
                </a:tc>
                <a:tc>
                  <a:txBody>
                    <a:bodyPr/>
                    <a:lstStyle/>
                    <a:p>
                      <a:pPr algn="ctr" fontAlgn="ctr"/>
                      <a:r>
                        <a:rPr lang="en-US" sz="1100" u="none" strike="noStrike" dirty="0">
                          <a:effectLst/>
                        </a:rPr>
                        <a:t>VSWIR Range</a:t>
                      </a:r>
                      <a:endParaRPr lang="en-US" sz="1100" b="1" i="0" u="none" strike="noStrike" dirty="0">
                        <a:solidFill>
                          <a:srgbClr val="000000"/>
                        </a:solidFill>
                        <a:effectLst/>
                        <a:latin typeface="Calibri" panose="020F0502020204030204" pitchFamily="34" charset="0"/>
                      </a:endParaRPr>
                    </a:p>
                  </a:txBody>
                  <a:tcPr marL="6886" marR="6886" marT="6886" marB="0" anchor="ctr"/>
                </a:tc>
                <a:tc>
                  <a:txBody>
                    <a:bodyPr/>
                    <a:lstStyle/>
                    <a:p>
                      <a:pPr algn="ctr" fontAlgn="ctr"/>
                      <a:r>
                        <a:rPr lang="en-US" sz="1100" u="none" strike="noStrike" dirty="0">
                          <a:effectLst/>
                        </a:rPr>
                        <a:t>VSWIR Sensitivity</a:t>
                      </a:r>
                      <a:endParaRPr lang="en-US" sz="1100" b="1" i="0" u="none" strike="noStrike" dirty="0">
                        <a:solidFill>
                          <a:srgbClr val="000000"/>
                        </a:solidFill>
                        <a:effectLst/>
                        <a:latin typeface="Calibri" panose="020F0502020204030204" pitchFamily="34" charset="0"/>
                      </a:endParaRPr>
                    </a:p>
                  </a:txBody>
                  <a:tcPr marL="6886" marR="6886" marT="6886" marB="0" anchor="ctr"/>
                </a:tc>
                <a:tc>
                  <a:txBody>
                    <a:bodyPr/>
                    <a:lstStyle/>
                    <a:p>
                      <a:pPr algn="ctr" fontAlgn="ctr"/>
                      <a:r>
                        <a:rPr lang="en-US" sz="1100" u="none" strike="noStrike" dirty="0">
                          <a:effectLst/>
                        </a:rPr>
                        <a:t>TIR Spatial </a:t>
                      </a:r>
                      <a:endParaRPr lang="en-US" sz="1100" b="1" i="0" u="none" strike="noStrike" dirty="0">
                        <a:solidFill>
                          <a:srgbClr val="000000"/>
                        </a:solidFill>
                        <a:effectLst/>
                        <a:latin typeface="Calibri" panose="020F0502020204030204" pitchFamily="34" charset="0"/>
                      </a:endParaRPr>
                    </a:p>
                  </a:txBody>
                  <a:tcPr marL="6886" marR="6886" marT="6886" marB="0" anchor="ctr"/>
                </a:tc>
                <a:tc>
                  <a:txBody>
                    <a:bodyPr/>
                    <a:lstStyle/>
                    <a:p>
                      <a:pPr algn="ctr" fontAlgn="ctr"/>
                      <a:r>
                        <a:rPr lang="en-US" sz="1100" u="none" strike="noStrike" dirty="0">
                          <a:effectLst/>
                        </a:rPr>
                        <a:t>TIR Temporal</a:t>
                      </a:r>
                      <a:endParaRPr lang="en-US" sz="1100" b="1" i="0" u="none" strike="noStrike" dirty="0">
                        <a:solidFill>
                          <a:srgbClr val="000000"/>
                        </a:solidFill>
                        <a:effectLst/>
                        <a:latin typeface="Calibri" panose="020F0502020204030204" pitchFamily="34" charset="0"/>
                      </a:endParaRPr>
                    </a:p>
                  </a:txBody>
                  <a:tcPr marL="6886" marR="6886" marT="6886" marB="0" anchor="ctr"/>
                </a:tc>
                <a:tc>
                  <a:txBody>
                    <a:bodyPr/>
                    <a:lstStyle/>
                    <a:p>
                      <a:pPr algn="ctr" fontAlgn="ctr"/>
                      <a:r>
                        <a:rPr lang="en-US" sz="1100" u="none" strike="noStrike" dirty="0">
                          <a:effectLst/>
                        </a:rPr>
                        <a:t>TIR Range</a:t>
                      </a:r>
                      <a:endParaRPr lang="en-US" sz="1100" b="1" i="0" u="none" strike="noStrike" dirty="0">
                        <a:solidFill>
                          <a:srgbClr val="000000"/>
                        </a:solidFill>
                        <a:effectLst/>
                        <a:latin typeface="Calibri" panose="020F0502020204030204" pitchFamily="34" charset="0"/>
                      </a:endParaRPr>
                    </a:p>
                  </a:txBody>
                  <a:tcPr marL="6886" marR="6886" marT="6886" marB="0" anchor="ctr"/>
                </a:tc>
                <a:tc>
                  <a:txBody>
                    <a:bodyPr/>
                    <a:lstStyle/>
                    <a:p>
                      <a:pPr algn="ctr" fontAlgn="ctr"/>
                      <a:r>
                        <a:rPr lang="en-US" sz="1100" u="none" strike="noStrike" dirty="0">
                          <a:effectLst/>
                        </a:rPr>
                        <a:t>TIR Sensitivity</a:t>
                      </a:r>
                      <a:endParaRPr lang="en-US" sz="1100" b="1" i="0" u="none" strike="noStrike" dirty="0">
                        <a:solidFill>
                          <a:srgbClr val="000000"/>
                        </a:solidFill>
                        <a:effectLst/>
                        <a:latin typeface="Calibri" panose="020F0502020204030204" pitchFamily="34" charset="0"/>
                      </a:endParaRPr>
                    </a:p>
                  </a:txBody>
                  <a:tcPr marL="6886" marR="6886" marT="6886" marB="0" anchor="ctr"/>
                </a:tc>
                <a:tc>
                  <a:txBody>
                    <a:bodyPr/>
                    <a:lstStyle/>
                    <a:p>
                      <a:pPr algn="ctr" fontAlgn="ctr"/>
                      <a:r>
                        <a:rPr lang="en-US" sz="1100" u="none" strike="noStrike" dirty="0">
                          <a:effectLst/>
                        </a:rPr>
                        <a:t>VSWIR/TIR Coincidence</a:t>
                      </a:r>
                      <a:endParaRPr lang="en-US" sz="1100" b="1" i="0" u="none" strike="noStrike" dirty="0">
                        <a:solidFill>
                          <a:srgbClr val="000000"/>
                        </a:solidFill>
                        <a:effectLst/>
                        <a:latin typeface="Calibri" panose="020F0502020204030204" pitchFamily="34" charset="0"/>
                      </a:endParaRPr>
                    </a:p>
                  </a:txBody>
                  <a:tcPr marL="6886" marR="6886" marT="6886" marB="0" anchor="ctr"/>
                </a:tc>
                <a:extLst>
                  <a:ext uri="{0D108BD9-81ED-4DB2-BD59-A6C34878D82A}">
                    <a16:rowId xmlns:a16="http://schemas.microsoft.com/office/drawing/2014/main" val="1253622026"/>
                  </a:ext>
                </a:extLst>
              </a:tr>
              <a:tr h="1034720">
                <a:tc>
                  <a:txBody>
                    <a:bodyPr/>
                    <a:lstStyle/>
                    <a:p>
                      <a:pPr algn="ctr" fontAlgn="ctr"/>
                      <a:r>
                        <a:rPr lang="en-US" sz="3000" u="none" strike="noStrike" dirty="0">
                          <a:effectLst/>
                        </a:rPr>
                        <a:t>A</a:t>
                      </a:r>
                      <a:endParaRPr lang="en-US" sz="3000" b="1" i="0" u="none" strike="noStrike" dirty="0">
                        <a:solidFill>
                          <a:srgbClr val="000000"/>
                        </a:solidFill>
                        <a:effectLst/>
                        <a:latin typeface="Calibri" panose="020F0502020204030204" pitchFamily="34" charset="0"/>
                      </a:endParaRPr>
                    </a:p>
                  </a:txBody>
                  <a:tcPr marL="7144" marR="7144" marT="7144" marB="0" anchor="ctr"/>
                </a:tc>
                <a:tc>
                  <a:txBody>
                    <a:bodyPr/>
                    <a:lstStyle/>
                    <a:p>
                      <a:pPr algn="ctr" fontAlgn="ctr"/>
                      <a:r>
                        <a:rPr lang="en-US" sz="1100" u="none" strike="noStrike" dirty="0">
                          <a:effectLst/>
                        </a:rPr>
                        <a:t>≤ 30 m</a:t>
                      </a:r>
                      <a:endParaRPr lang="en-US" sz="1100" b="1" i="0" u="none" strike="noStrike" dirty="0">
                        <a:solidFill>
                          <a:srgbClr val="000000"/>
                        </a:solidFill>
                        <a:effectLst/>
                        <a:latin typeface="Calibri" panose="020F0502020204030204" pitchFamily="34" charset="0"/>
                      </a:endParaRPr>
                    </a:p>
                  </a:txBody>
                  <a:tcPr marL="7144" marR="7144" marT="7144" marB="0" anchor="ctr"/>
                </a:tc>
                <a:tc>
                  <a:txBody>
                    <a:bodyPr/>
                    <a:lstStyle/>
                    <a:p>
                      <a:pPr algn="ctr" fontAlgn="ctr"/>
                      <a:r>
                        <a:rPr lang="en-US" sz="1100" u="none" strike="noStrike" dirty="0">
                          <a:effectLst/>
                        </a:rPr>
                        <a:t>≤ 8 days for global coverage*</a:t>
                      </a:r>
                      <a:endParaRPr lang="en-US" sz="1100" b="1" i="0" u="none" strike="noStrike" dirty="0">
                        <a:solidFill>
                          <a:srgbClr val="000000"/>
                        </a:solidFill>
                        <a:effectLst/>
                        <a:latin typeface="Calibri" panose="020F0502020204030204" pitchFamily="34" charset="0"/>
                      </a:endParaRPr>
                    </a:p>
                  </a:txBody>
                  <a:tcPr marL="7144" marR="7144" marT="7144" marB="0" anchor="ctr"/>
                </a:tc>
                <a:tc>
                  <a:txBody>
                    <a:bodyPr/>
                    <a:lstStyle/>
                    <a:p>
                      <a:pPr algn="ctr" fontAlgn="ctr"/>
                      <a:r>
                        <a:rPr lang="en-US" sz="1100" u="none" strike="noStrike" dirty="0">
                          <a:effectLst/>
                        </a:rPr>
                        <a:t> ≤ 380 –</a:t>
                      </a:r>
                    </a:p>
                    <a:p>
                      <a:pPr algn="ctr" fontAlgn="ctr"/>
                      <a:r>
                        <a:rPr lang="en-US" sz="1100" u="none" strike="noStrike" dirty="0">
                          <a:effectLst/>
                        </a:rPr>
                        <a:t>≥ 2500 nm</a:t>
                      </a:r>
                    </a:p>
                    <a:p>
                      <a:pPr algn="ctr" fontAlgn="ctr"/>
                      <a:r>
                        <a:rPr lang="en-US" sz="1100" u="none" strike="noStrike" dirty="0">
                          <a:effectLst/>
                        </a:rPr>
                        <a:t>@ ≤10nm </a:t>
                      </a:r>
                      <a:endParaRPr lang="en-US" sz="1100" b="1" i="0" u="none" strike="noStrike" dirty="0">
                        <a:solidFill>
                          <a:srgbClr val="000000"/>
                        </a:solidFill>
                        <a:effectLst/>
                        <a:latin typeface="Calibri (Body)"/>
                      </a:endParaRPr>
                    </a:p>
                  </a:txBody>
                  <a:tcPr marL="7144" marR="7144" marT="7144" marB="0" anchor="ctr"/>
                </a:tc>
                <a:tc>
                  <a:txBody>
                    <a:bodyPr/>
                    <a:lstStyle/>
                    <a:p>
                      <a:pPr algn="ctr" fontAlgn="ctr"/>
                      <a:r>
                        <a:rPr lang="en-US" sz="1100" u="none" strike="noStrike" dirty="0">
                          <a:effectLst/>
                        </a:rPr>
                        <a:t>SNR ≥400 VNIR, SNR ≥250 SWIR, accuracy ≤10% </a:t>
                      </a:r>
                      <a:endParaRPr lang="en-US" sz="1100" b="1" i="0" u="none" strike="noStrike" dirty="0">
                        <a:solidFill>
                          <a:srgbClr val="000000"/>
                        </a:solidFill>
                        <a:effectLst/>
                        <a:latin typeface="Calibri (Body)"/>
                      </a:endParaRPr>
                    </a:p>
                  </a:txBody>
                  <a:tcPr marL="7144" marR="7144" marT="7144" marB="0" anchor="ctr"/>
                </a:tc>
                <a:tc>
                  <a:txBody>
                    <a:bodyPr/>
                    <a:lstStyle/>
                    <a:p>
                      <a:pPr algn="ctr" fontAlgn="ctr"/>
                      <a:r>
                        <a:rPr lang="en-US" sz="1100" u="none" strike="noStrike" dirty="0">
                          <a:effectLst/>
                        </a:rPr>
                        <a:t>≤ 30 m</a:t>
                      </a:r>
                      <a:endParaRPr lang="en-US" sz="1100" b="1" i="0" u="none" strike="noStrike" dirty="0">
                        <a:solidFill>
                          <a:srgbClr val="000000"/>
                        </a:solidFill>
                        <a:effectLst/>
                        <a:latin typeface="Calibri (Body)"/>
                      </a:endParaRPr>
                    </a:p>
                  </a:txBody>
                  <a:tcPr marL="7144" marR="7144" marT="7144" marB="0" anchor="ctr"/>
                </a:tc>
                <a:tc>
                  <a:txBody>
                    <a:bodyPr/>
                    <a:lstStyle/>
                    <a:p>
                      <a:pPr algn="ctr" fontAlgn="ctr"/>
                      <a:r>
                        <a:rPr lang="en-US" sz="1100" u="none" strike="noStrike" dirty="0">
                          <a:effectLst/>
                        </a:rPr>
                        <a:t>≤ 1 day for global coverage*</a:t>
                      </a:r>
                      <a:endParaRPr lang="en-US" sz="1100" b="1" i="0" u="none" strike="noStrike" dirty="0">
                        <a:solidFill>
                          <a:srgbClr val="000000"/>
                        </a:solidFill>
                        <a:effectLst/>
                        <a:latin typeface="Calibri (Body)"/>
                      </a:endParaRPr>
                    </a:p>
                  </a:txBody>
                  <a:tcPr marL="7144" marR="7144" marT="7144" marB="0" anchor="ctr"/>
                </a:tc>
                <a:tc>
                  <a:txBody>
                    <a:bodyPr/>
                    <a:lstStyle/>
                    <a:p>
                      <a:pPr algn="ctr" fontAlgn="ctr"/>
                      <a:r>
                        <a:rPr lang="en-US" sz="1100" u="none" strike="noStrike" dirty="0">
                          <a:effectLst/>
                        </a:rPr>
                        <a:t>≥ 5 bands</a:t>
                      </a:r>
                    </a:p>
                    <a:p>
                      <a:pPr algn="ctr" fontAlgn="ctr"/>
                      <a:r>
                        <a:rPr lang="en-US" sz="1100" u="none" strike="noStrike" dirty="0">
                          <a:effectLst/>
                        </a:rPr>
                        <a:t>in 8-12 um,</a:t>
                      </a:r>
                    </a:p>
                    <a:p>
                      <a:pPr algn="ctr" fontAlgn="ctr"/>
                      <a:r>
                        <a:rPr lang="en-US" sz="1100" u="none" strike="noStrike" dirty="0">
                          <a:effectLst/>
                        </a:rPr>
                        <a:t>≥ 1 band</a:t>
                      </a:r>
                    </a:p>
                    <a:p>
                      <a:pPr algn="ctr" fontAlgn="ctr"/>
                      <a:r>
                        <a:rPr lang="en-US" sz="1100" u="none" strike="noStrike" dirty="0">
                          <a:effectLst/>
                        </a:rPr>
                        <a:t>in 3 -4.5 um</a:t>
                      </a:r>
                      <a:endParaRPr lang="en-US" sz="1100" b="1" i="0" u="none" strike="noStrike" dirty="0">
                        <a:solidFill>
                          <a:srgbClr val="000000"/>
                        </a:solidFill>
                        <a:effectLst/>
                        <a:latin typeface="Calibri (Body)"/>
                      </a:endParaRPr>
                    </a:p>
                  </a:txBody>
                  <a:tcPr marL="7144" marR="7144" marT="7144" marB="0" anchor="ctr"/>
                </a:tc>
                <a:tc>
                  <a:txBody>
                    <a:bodyPr/>
                    <a:lstStyle/>
                    <a:p>
                      <a:pPr algn="ctr" fontAlgn="ctr"/>
                      <a:r>
                        <a:rPr lang="en-US" sz="1100" u="none" strike="noStrike" dirty="0">
                          <a:effectLst/>
                        </a:rPr>
                        <a:t>≤ 1K absolute</a:t>
                      </a:r>
                    </a:p>
                    <a:p>
                      <a:pPr algn="ctr" fontAlgn="ctr"/>
                      <a:r>
                        <a:rPr lang="en-US" sz="1100" u="none" strike="noStrike" dirty="0">
                          <a:effectLst/>
                        </a:rPr>
                        <a:t>≤ 0.2K </a:t>
                      </a:r>
                      <a:r>
                        <a:rPr lang="en-US" sz="1100" u="none" strike="noStrike" dirty="0" err="1">
                          <a:effectLst/>
                        </a:rPr>
                        <a:t>NeDT</a:t>
                      </a:r>
                      <a:r>
                        <a:rPr lang="en-US" sz="1100" u="none" strike="noStrike" dirty="0">
                          <a:effectLst/>
                        </a:rPr>
                        <a:t> / band</a:t>
                      </a:r>
                      <a:endParaRPr lang="en-US" sz="1100" b="1" i="0" u="none" strike="noStrike" dirty="0">
                        <a:solidFill>
                          <a:srgbClr val="000000"/>
                        </a:solidFill>
                        <a:effectLst/>
                        <a:latin typeface="Calibri (Body)"/>
                      </a:endParaRPr>
                    </a:p>
                  </a:txBody>
                  <a:tcPr marL="7144" marR="7144" marT="7144" marB="0" anchor="ctr"/>
                </a:tc>
                <a:tc>
                  <a:txBody>
                    <a:bodyPr/>
                    <a:lstStyle/>
                    <a:p>
                      <a:pPr algn="ctr" fontAlgn="ctr"/>
                      <a:r>
                        <a:rPr lang="en-US" sz="1100" u="none" strike="noStrike" dirty="0">
                          <a:effectLst/>
                        </a:rPr>
                        <a:t>Simultaneous  within 30 seconds</a:t>
                      </a:r>
                      <a:endParaRPr lang="en-US" sz="1100" b="1" i="0" u="none" strike="noStrike" dirty="0">
                        <a:solidFill>
                          <a:srgbClr val="000000"/>
                        </a:solidFill>
                        <a:effectLst/>
                        <a:latin typeface="Calibri" panose="020F0502020204030204" pitchFamily="34" charset="0"/>
                      </a:endParaRPr>
                    </a:p>
                  </a:txBody>
                  <a:tcPr marL="7144" marR="7144" marT="7144" marB="0" anchor="ctr"/>
                </a:tc>
                <a:extLst>
                  <a:ext uri="{0D108BD9-81ED-4DB2-BD59-A6C34878D82A}">
                    <a16:rowId xmlns:a16="http://schemas.microsoft.com/office/drawing/2014/main" val="3056617818"/>
                  </a:ext>
                </a:extLst>
              </a:tr>
              <a:tr h="829380">
                <a:tc>
                  <a:txBody>
                    <a:bodyPr/>
                    <a:lstStyle/>
                    <a:p>
                      <a:pPr algn="ctr" fontAlgn="ctr"/>
                      <a:r>
                        <a:rPr lang="en-US" sz="3000" u="none" strike="noStrike" dirty="0">
                          <a:effectLst/>
                        </a:rPr>
                        <a:t>B</a:t>
                      </a:r>
                      <a:endParaRPr lang="en-US" sz="3000" b="1" i="0" u="none" strike="noStrike" dirty="0">
                        <a:solidFill>
                          <a:srgbClr val="000000"/>
                        </a:solidFill>
                        <a:effectLst/>
                        <a:latin typeface="Calibri" panose="020F0502020204030204" pitchFamily="34" charset="0"/>
                      </a:endParaRPr>
                    </a:p>
                  </a:txBody>
                  <a:tcPr marL="7144" marR="7144" marT="7144" marB="0" anchor="ctr"/>
                </a:tc>
                <a:tc>
                  <a:txBody>
                    <a:bodyPr/>
                    <a:lstStyle/>
                    <a:p>
                      <a:pPr algn="ctr" fontAlgn="ctr"/>
                      <a:r>
                        <a:rPr lang="en-US" sz="1100" u="none" strike="noStrike" dirty="0">
                          <a:effectLst/>
                        </a:rPr>
                        <a:t>≤ 60  m</a:t>
                      </a:r>
                      <a:endParaRPr lang="en-US" sz="1100" b="1" i="0" u="none" strike="noStrike" dirty="0">
                        <a:solidFill>
                          <a:srgbClr val="000000"/>
                        </a:solidFill>
                        <a:effectLst/>
                        <a:latin typeface="Calibri" panose="020F0502020204030204" pitchFamily="34" charset="0"/>
                      </a:endParaRPr>
                    </a:p>
                  </a:txBody>
                  <a:tcPr marL="7144" marR="7144" marT="7144" marB="0" anchor="ctr"/>
                </a:tc>
                <a:tc>
                  <a:txBody>
                    <a:bodyPr/>
                    <a:lstStyle/>
                    <a:p>
                      <a:pPr algn="ctr" fontAlgn="ctr"/>
                      <a:r>
                        <a:rPr lang="en-US" sz="1100" u="none" strike="noStrike" dirty="0">
                          <a:effectLst/>
                        </a:rPr>
                        <a:t>≤ 16 days for global coverage*</a:t>
                      </a:r>
                      <a:endParaRPr lang="en-US" sz="1100" b="1" i="0" u="none" strike="noStrike" dirty="0">
                        <a:solidFill>
                          <a:srgbClr val="000000"/>
                        </a:solidFill>
                        <a:effectLst/>
                        <a:latin typeface="Calibri" panose="020F0502020204030204" pitchFamily="34" charset="0"/>
                      </a:endParaRPr>
                    </a:p>
                  </a:txBody>
                  <a:tcPr marL="7144" marR="7144" marT="7144" marB="0" anchor="ctr"/>
                </a:tc>
                <a:tc>
                  <a:txBody>
                    <a:bodyPr/>
                    <a:lstStyle/>
                    <a:p>
                      <a:pPr algn="ctr" fontAlgn="ctr"/>
                      <a:r>
                        <a:rPr lang="en-US" sz="1100" u="none" strike="noStrike" dirty="0">
                          <a:effectLst/>
                        </a:rPr>
                        <a:t>≤ 380 nm – </a:t>
                      </a:r>
                    </a:p>
                    <a:p>
                      <a:pPr algn="ctr" fontAlgn="ctr"/>
                      <a:r>
                        <a:rPr lang="en-US" sz="1100" u="none" strike="noStrike" dirty="0">
                          <a:effectLst/>
                        </a:rPr>
                        <a:t>≥1000 nm</a:t>
                      </a:r>
                    </a:p>
                    <a:p>
                      <a:pPr algn="ctr" fontAlgn="ctr"/>
                      <a:r>
                        <a:rPr lang="en-US" sz="1100" u="none" strike="noStrike" dirty="0">
                          <a:effectLst/>
                        </a:rPr>
                        <a:t>@ ≤10nm </a:t>
                      </a:r>
                      <a:endParaRPr lang="en-US" sz="1100" b="1" i="0" u="none" strike="noStrike" dirty="0">
                        <a:solidFill>
                          <a:srgbClr val="000000"/>
                        </a:solidFill>
                        <a:effectLst/>
                        <a:latin typeface="Calibri" panose="020F0502020204030204" pitchFamily="34" charset="0"/>
                      </a:endParaRPr>
                    </a:p>
                  </a:txBody>
                  <a:tcPr marL="7144" marR="7144" marT="7144" marB="0" anchor="ctr"/>
                </a:tc>
                <a:tc>
                  <a:txBody>
                    <a:bodyPr/>
                    <a:lstStyle/>
                    <a:p>
                      <a:pPr algn="ctr" fontAlgn="ctr"/>
                      <a:r>
                        <a:rPr lang="en-US" sz="1100" u="none" strike="noStrike" dirty="0">
                          <a:effectLst/>
                        </a:rPr>
                        <a:t>≤10% Absolute  accuracy</a:t>
                      </a:r>
                      <a:endParaRPr lang="en-US" sz="1100" b="1" i="0" u="none" strike="noStrike" dirty="0">
                        <a:solidFill>
                          <a:srgbClr val="000000"/>
                        </a:solidFill>
                        <a:effectLst/>
                        <a:latin typeface="Calibri" panose="020F0502020204030204" pitchFamily="34" charset="0"/>
                      </a:endParaRPr>
                    </a:p>
                  </a:txBody>
                  <a:tcPr marL="7144" marR="7144" marT="7144" marB="0" anchor="ctr"/>
                </a:tc>
                <a:tc>
                  <a:txBody>
                    <a:bodyPr/>
                    <a:lstStyle/>
                    <a:p>
                      <a:pPr algn="ctr" fontAlgn="ctr"/>
                      <a:r>
                        <a:rPr lang="en-US" sz="1100" u="none" strike="noStrike" dirty="0">
                          <a:effectLst/>
                        </a:rPr>
                        <a:t>≤ 60 m</a:t>
                      </a:r>
                      <a:endParaRPr lang="en-US" sz="1100" b="1" i="0" u="none" strike="noStrike" dirty="0">
                        <a:solidFill>
                          <a:srgbClr val="000000"/>
                        </a:solidFill>
                        <a:effectLst/>
                        <a:latin typeface="Calibri" panose="020F0502020204030204" pitchFamily="34" charset="0"/>
                      </a:endParaRPr>
                    </a:p>
                  </a:txBody>
                  <a:tcPr marL="7144" marR="7144" marT="7144" marB="0" anchor="ctr"/>
                </a:tc>
                <a:tc>
                  <a:txBody>
                    <a:bodyPr/>
                    <a:lstStyle/>
                    <a:p>
                      <a:pPr algn="ctr" fontAlgn="ctr"/>
                      <a:r>
                        <a:rPr lang="en-US" sz="1100" u="none" strike="noStrike" dirty="0">
                          <a:effectLst/>
                        </a:rPr>
                        <a:t>≤ 3 days  for global coverage*</a:t>
                      </a:r>
                      <a:endParaRPr lang="en-US" sz="1100" b="1" i="0" u="none" strike="noStrike" dirty="0">
                        <a:solidFill>
                          <a:srgbClr val="000000"/>
                        </a:solidFill>
                        <a:effectLst/>
                        <a:latin typeface="Calibri" panose="020F0502020204030204" pitchFamily="34" charset="0"/>
                      </a:endParaRPr>
                    </a:p>
                  </a:txBody>
                  <a:tcPr marL="7144" marR="7144" marT="7144" marB="0" anchor="ctr"/>
                </a:tc>
                <a:tc>
                  <a:txBody>
                    <a:bodyPr/>
                    <a:lstStyle/>
                    <a:p>
                      <a:pPr algn="ctr" fontAlgn="ctr"/>
                      <a:r>
                        <a:rPr lang="en-US" sz="1100" u="none" strike="noStrike" dirty="0">
                          <a:effectLst/>
                        </a:rPr>
                        <a:t>≥ 5 bands in 8-12 um</a:t>
                      </a:r>
                      <a:endParaRPr lang="en-US" sz="1100" b="1" i="0" u="none" strike="noStrike" dirty="0">
                        <a:solidFill>
                          <a:srgbClr val="000000"/>
                        </a:solidFill>
                        <a:effectLst/>
                        <a:latin typeface="Calibri" panose="020F0502020204030204" pitchFamily="34" charset="0"/>
                      </a:endParaRPr>
                    </a:p>
                  </a:txBody>
                  <a:tcPr marL="7144" marR="7144" marT="7144" marB="0" anchor="ctr"/>
                </a:tc>
                <a:tc>
                  <a:txBody>
                    <a:bodyPr/>
                    <a:lstStyle/>
                    <a:p>
                      <a:pPr algn="ctr" fontAlgn="ctr"/>
                      <a:r>
                        <a:rPr lang="en-US" sz="1100" u="none" strike="noStrike" dirty="0">
                          <a:effectLst/>
                        </a:rPr>
                        <a:t>≤ 1.5% Absolute</a:t>
                      </a:r>
                    </a:p>
                    <a:p>
                      <a:pPr algn="ctr" fontAlgn="ctr"/>
                      <a:r>
                        <a:rPr lang="en-US" sz="1100" u="none" strike="noStrike" dirty="0">
                          <a:effectLst/>
                        </a:rPr>
                        <a:t>&lt; 1K </a:t>
                      </a:r>
                      <a:r>
                        <a:rPr lang="en-US" sz="1100" u="none" strike="noStrike" dirty="0" err="1">
                          <a:effectLst/>
                        </a:rPr>
                        <a:t>NeDT</a:t>
                      </a:r>
                      <a:r>
                        <a:rPr lang="en-US" sz="1100" u="none" strike="noStrike" dirty="0">
                          <a:effectLst/>
                        </a:rPr>
                        <a:t> / band</a:t>
                      </a:r>
                      <a:endParaRPr lang="en-US" sz="1100" b="1" i="0" u="none" strike="noStrike" dirty="0">
                        <a:solidFill>
                          <a:srgbClr val="000000"/>
                        </a:solidFill>
                        <a:effectLst/>
                        <a:latin typeface="Calibri" panose="020F0502020204030204" pitchFamily="34" charset="0"/>
                      </a:endParaRPr>
                    </a:p>
                  </a:txBody>
                  <a:tcPr marL="7144" marR="7144" marT="7144" marB="0" anchor="ctr"/>
                </a:tc>
                <a:tc>
                  <a:txBody>
                    <a:bodyPr/>
                    <a:lstStyle/>
                    <a:p>
                      <a:pPr algn="ctr" fontAlgn="ctr"/>
                      <a:r>
                        <a:rPr lang="en-US" sz="1100" u="none" strike="noStrike" dirty="0">
                          <a:effectLst/>
                        </a:rPr>
                        <a:t>Same day</a:t>
                      </a:r>
                      <a:endParaRPr lang="en-US" sz="1100" b="1" i="0" u="none" strike="noStrike" dirty="0">
                        <a:solidFill>
                          <a:srgbClr val="000000"/>
                        </a:solidFill>
                        <a:effectLst/>
                        <a:latin typeface="Calibri" panose="020F0502020204030204" pitchFamily="34" charset="0"/>
                      </a:endParaRPr>
                    </a:p>
                  </a:txBody>
                  <a:tcPr marL="7144" marR="7144" marT="7144" marB="0" anchor="ctr"/>
                </a:tc>
                <a:extLst>
                  <a:ext uri="{0D108BD9-81ED-4DB2-BD59-A6C34878D82A}">
                    <a16:rowId xmlns:a16="http://schemas.microsoft.com/office/drawing/2014/main" val="3630427671"/>
                  </a:ext>
                </a:extLst>
              </a:tr>
              <a:tr h="624041">
                <a:tc>
                  <a:txBody>
                    <a:bodyPr/>
                    <a:lstStyle/>
                    <a:p>
                      <a:pPr algn="ctr" fontAlgn="ctr"/>
                      <a:r>
                        <a:rPr lang="en-US" sz="3000" u="none" strike="noStrike" dirty="0">
                          <a:effectLst/>
                        </a:rPr>
                        <a:t>C</a:t>
                      </a:r>
                      <a:endParaRPr lang="en-US" sz="3000" b="1" i="0" u="none" strike="noStrike" dirty="0">
                        <a:solidFill>
                          <a:srgbClr val="000000"/>
                        </a:solidFill>
                        <a:effectLst/>
                        <a:latin typeface="Calibri (Body)"/>
                      </a:endParaRPr>
                    </a:p>
                  </a:txBody>
                  <a:tcPr marL="7144" marR="7144" marT="7144" marB="0" anchor="ctr"/>
                </a:tc>
                <a:tc>
                  <a:txBody>
                    <a:bodyPr/>
                    <a:lstStyle/>
                    <a:p>
                      <a:pPr algn="ctr" fontAlgn="ctr"/>
                      <a:r>
                        <a:rPr lang="en-US" sz="1100" u="none" strike="noStrike" dirty="0">
                          <a:effectLst/>
                        </a:rPr>
                        <a:t> </a:t>
                      </a:r>
                      <a:endParaRPr lang="en-US" sz="1100" b="1" i="0" u="none" strike="noStrike" dirty="0">
                        <a:solidFill>
                          <a:srgbClr val="000000"/>
                        </a:solidFill>
                        <a:effectLst/>
                        <a:latin typeface="Calibri (Body)"/>
                      </a:endParaRPr>
                    </a:p>
                  </a:txBody>
                  <a:tcPr marL="7144" marR="7144" marT="7144" marB="0" anchor="ctr"/>
                </a:tc>
                <a:tc>
                  <a:txBody>
                    <a:bodyPr/>
                    <a:lstStyle/>
                    <a:p>
                      <a:pPr algn="ctr" fontAlgn="ctr"/>
                      <a:r>
                        <a:rPr lang="en-US" sz="1100" u="none" strike="noStrike">
                          <a:effectLst/>
                        </a:rPr>
                        <a:t> </a:t>
                      </a:r>
                      <a:endParaRPr lang="en-US" sz="1100" b="1" i="0" u="none" strike="noStrike">
                        <a:solidFill>
                          <a:srgbClr val="000000"/>
                        </a:solidFill>
                        <a:effectLst/>
                        <a:latin typeface="Calibri (Body)"/>
                      </a:endParaRPr>
                    </a:p>
                  </a:txBody>
                  <a:tcPr marL="7144" marR="7144" marT="7144" marB="0" anchor="ctr"/>
                </a:tc>
                <a:tc>
                  <a:txBody>
                    <a:bodyPr/>
                    <a:lstStyle/>
                    <a:p>
                      <a:pPr algn="ctr" fontAlgn="ctr"/>
                      <a:r>
                        <a:rPr lang="en-US" sz="1100" u="none" strike="noStrike">
                          <a:effectLst/>
                        </a:rPr>
                        <a:t>VNIR multiband</a:t>
                      </a:r>
                      <a:endParaRPr lang="en-US" sz="1100" b="1" i="0" u="none" strike="noStrike">
                        <a:solidFill>
                          <a:srgbClr val="000000"/>
                        </a:solidFill>
                        <a:effectLst/>
                        <a:latin typeface="Calibri" panose="020F0502020204030204" pitchFamily="34" charset="0"/>
                      </a:endParaRPr>
                    </a:p>
                  </a:txBody>
                  <a:tcPr marL="7144" marR="7144" marT="7144" marB="0" anchor="ctr"/>
                </a:tc>
                <a:tc>
                  <a:txBody>
                    <a:bodyPr/>
                    <a:lstStyle/>
                    <a:p>
                      <a:pPr algn="ctr"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144" marR="7144" marT="7144" marB="0" anchor="ctr"/>
                </a:tc>
                <a:tc>
                  <a:txBody>
                    <a:bodyPr/>
                    <a:lstStyle/>
                    <a:p>
                      <a:pPr algn="ctr" fontAlgn="ctr"/>
                      <a:r>
                        <a:rPr lang="en-US" sz="1100" u="none" strike="noStrike" dirty="0">
                          <a:effectLst/>
                        </a:rPr>
                        <a:t>≤ 100 m</a:t>
                      </a:r>
                      <a:endParaRPr lang="en-US" sz="1100" b="1" i="0" u="none" strike="noStrike" dirty="0">
                        <a:solidFill>
                          <a:srgbClr val="000000"/>
                        </a:solidFill>
                        <a:effectLst/>
                        <a:latin typeface="Calibri" panose="020F0502020204030204" pitchFamily="34" charset="0"/>
                      </a:endParaRPr>
                    </a:p>
                  </a:txBody>
                  <a:tcPr marL="7144" marR="7144" marT="7144" marB="0" anchor="ctr"/>
                </a:tc>
                <a:tc>
                  <a:txBody>
                    <a:bodyPr/>
                    <a:lstStyle/>
                    <a:p>
                      <a:pPr algn="ctr" fontAlgn="ctr"/>
                      <a:r>
                        <a:rPr lang="en-US" sz="1100" u="none" strike="noStrike" dirty="0">
                          <a:effectLst/>
                        </a:rPr>
                        <a:t>≤ 5 days for global coverage*</a:t>
                      </a:r>
                      <a:endParaRPr lang="en-US" sz="1100" b="1" i="0" u="none" strike="noStrike" dirty="0">
                        <a:solidFill>
                          <a:srgbClr val="000000"/>
                        </a:solidFill>
                        <a:effectLst/>
                        <a:latin typeface="Calibri" panose="020F0502020204030204" pitchFamily="34" charset="0"/>
                      </a:endParaRPr>
                    </a:p>
                  </a:txBody>
                  <a:tcPr marL="7144" marR="7144" marT="7144" marB="0" anchor="ctr"/>
                </a:tc>
                <a:tc>
                  <a:txBody>
                    <a:bodyPr/>
                    <a:lstStyle/>
                    <a:p>
                      <a:pPr algn="ctr" fontAlgn="ctr"/>
                      <a:r>
                        <a:rPr lang="en-US" sz="1100" u="none" strike="noStrike" dirty="0">
                          <a:effectLst/>
                        </a:rPr>
                        <a:t>≥ 3 bands in 8-12 um</a:t>
                      </a:r>
                      <a:endParaRPr lang="en-US" sz="1100" b="1" i="0" u="none" strike="noStrike" dirty="0">
                        <a:solidFill>
                          <a:srgbClr val="000000"/>
                        </a:solidFill>
                        <a:effectLst/>
                        <a:latin typeface="Calibri" panose="020F0502020204030204" pitchFamily="34" charset="0"/>
                      </a:endParaRPr>
                    </a:p>
                  </a:txBody>
                  <a:tcPr marL="7144" marR="7144" marT="7144" marB="0" anchor="ctr"/>
                </a:tc>
                <a:tc>
                  <a:txBody>
                    <a:bodyPr/>
                    <a:lstStyle/>
                    <a:p>
                      <a:pPr algn="ctr" fontAlgn="ctr"/>
                      <a:r>
                        <a:rPr lang="en-US" sz="1100" u="none" strike="noStrike" dirty="0">
                          <a:effectLst/>
                        </a:rPr>
                        <a:t> </a:t>
                      </a:r>
                      <a:endParaRPr lang="en-US" sz="1100" b="1" i="0" u="none" strike="noStrike" dirty="0">
                        <a:solidFill>
                          <a:srgbClr val="000000"/>
                        </a:solidFill>
                        <a:effectLst/>
                        <a:latin typeface="Calibri" panose="020F0502020204030204" pitchFamily="34" charset="0"/>
                      </a:endParaRPr>
                    </a:p>
                  </a:txBody>
                  <a:tcPr marL="7144" marR="7144" marT="7144" marB="0" anchor="ctr"/>
                </a:tc>
                <a:tc>
                  <a:txBody>
                    <a:bodyPr/>
                    <a:lstStyle/>
                    <a:p>
                      <a:pPr algn="ctr" fontAlgn="ctr"/>
                      <a:r>
                        <a:rPr lang="en-US" sz="1100" u="none" strike="noStrike" dirty="0">
                          <a:effectLst/>
                        </a:rPr>
                        <a:t>VNIR within 3 days</a:t>
                      </a:r>
                      <a:endParaRPr lang="en-US" sz="1100" b="1" i="0" u="none" strike="noStrike" dirty="0">
                        <a:solidFill>
                          <a:srgbClr val="000000"/>
                        </a:solidFill>
                        <a:effectLst/>
                        <a:latin typeface="Calibri (Body)"/>
                      </a:endParaRPr>
                    </a:p>
                  </a:txBody>
                  <a:tcPr marL="7144" marR="7144" marT="7144" marB="0" anchor="ctr"/>
                </a:tc>
                <a:extLst>
                  <a:ext uri="{0D108BD9-81ED-4DB2-BD59-A6C34878D82A}">
                    <a16:rowId xmlns:a16="http://schemas.microsoft.com/office/drawing/2014/main" val="4169191225"/>
                  </a:ext>
                </a:extLst>
              </a:tr>
            </a:tbl>
          </a:graphicData>
        </a:graphic>
      </p:graphicFrame>
    </p:spTree>
    <p:extLst>
      <p:ext uri="{BB962C8B-B14F-4D97-AF65-F5344CB8AC3E}">
        <p14:creationId xmlns:p14="http://schemas.microsoft.com/office/powerpoint/2010/main" val="26662553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Slide Number Placeholder 6"/>
          <p:cNvSpPr>
            <a:spLocks noGrp="1"/>
          </p:cNvSpPr>
          <p:nvPr>
            <p:ph type="sldNum" sz="quarter" idx="20"/>
          </p:nvPr>
        </p:nvSpPr>
        <p:spPr/>
        <p:txBody>
          <a:bodyPr/>
          <a:lstStyle/>
          <a:p>
            <a:fld id="{95819BC3-7E48-734B-B255-F05E5B733943}" type="slidenum">
              <a:rPr lang="en-US" smtClean="0"/>
              <a:pPr/>
              <a:t>6</a:t>
            </a:fld>
            <a:endParaRPr lang="en-US"/>
          </a:p>
        </p:txBody>
      </p:sp>
      <p:sp>
        <p:nvSpPr>
          <p:cNvPr id="12" name="Date Placeholder 4">
            <a:extLst>
              <a:ext uri="{FF2B5EF4-FFF2-40B4-BE49-F238E27FC236}">
                <a16:creationId xmlns:a16="http://schemas.microsoft.com/office/drawing/2014/main" id="{AFDA99F1-5D87-2D49-BD23-8EB628648C22}"/>
              </a:ext>
            </a:extLst>
          </p:cNvPr>
          <p:cNvSpPr>
            <a:spLocks noGrp="1"/>
          </p:cNvSpPr>
          <p:nvPr>
            <p:ph type="dt" sz="half" idx="18"/>
          </p:nvPr>
        </p:nvSpPr>
        <p:spPr>
          <a:xfrm>
            <a:off x="341298" y="4797743"/>
            <a:ext cx="2133600" cy="274637"/>
          </a:xfrm>
        </p:spPr>
        <p:txBody>
          <a:bodyPr/>
          <a:lstStyle/>
          <a:p>
            <a:r>
              <a:rPr lang="en-US" dirty="0"/>
              <a:t>May 6, 2020</a:t>
            </a:r>
          </a:p>
        </p:txBody>
      </p:sp>
      <p:sp>
        <p:nvSpPr>
          <p:cNvPr id="18" name="Footer Placeholder 5">
            <a:extLst>
              <a:ext uri="{FF2B5EF4-FFF2-40B4-BE49-F238E27FC236}">
                <a16:creationId xmlns:a16="http://schemas.microsoft.com/office/drawing/2014/main" id="{97DFF891-AA2B-7846-8065-51C0971A9487}"/>
              </a:ext>
            </a:extLst>
          </p:cNvPr>
          <p:cNvSpPr>
            <a:spLocks noGrp="1"/>
          </p:cNvSpPr>
          <p:nvPr>
            <p:ph type="ftr" sz="quarter" idx="19"/>
          </p:nvPr>
        </p:nvSpPr>
        <p:spPr>
          <a:xfrm>
            <a:off x="3124200" y="4797743"/>
            <a:ext cx="2895600" cy="274637"/>
          </a:xfrm>
        </p:spPr>
        <p:txBody>
          <a:bodyPr/>
          <a:lstStyle/>
          <a:p>
            <a:r>
              <a:rPr lang="en-US" dirty="0"/>
              <a:t>EGU General Assembly 2020</a:t>
            </a:r>
          </a:p>
        </p:txBody>
      </p:sp>
      <p:sp>
        <p:nvSpPr>
          <p:cNvPr id="19" name="Footer Placeholder 3">
            <a:extLst>
              <a:ext uri="{FF2B5EF4-FFF2-40B4-BE49-F238E27FC236}">
                <a16:creationId xmlns:a16="http://schemas.microsoft.com/office/drawing/2014/main" id="{C335A375-A883-A944-B61B-5E01D23A4521}"/>
              </a:ext>
            </a:extLst>
          </p:cNvPr>
          <p:cNvSpPr txBox="1">
            <a:spLocks/>
          </p:cNvSpPr>
          <p:nvPr/>
        </p:nvSpPr>
        <p:spPr>
          <a:xfrm>
            <a:off x="2894538" y="6828542"/>
            <a:ext cx="3537276" cy="3138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NASA TE 2019 Site Visit</a:t>
            </a:r>
          </a:p>
        </p:txBody>
      </p:sp>
      <p:sp>
        <p:nvSpPr>
          <p:cNvPr id="3" name="Title 2">
            <a:extLst>
              <a:ext uri="{FF2B5EF4-FFF2-40B4-BE49-F238E27FC236}">
                <a16:creationId xmlns:a16="http://schemas.microsoft.com/office/drawing/2014/main" id="{83CD7DA2-91D2-9D49-A654-B2BF13FF8A16}"/>
              </a:ext>
            </a:extLst>
          </p:cNvPr>
          <p:cNvSpPr>
            <a:spLocks noGrp="1"/>
          </p:cNvSpPr>
          <p:nvPr>
            <p:ph type="ctrTitle"/>
          </p:nvPr>
        </p:nvSpPr>
        <p:spPr/>
        <p:txBody>
          <a:bodyPr/>
          <a:lstStyle/>
          <a:p>
            <a:r>
              <a:rPr lang="en-US" dirty="0">
                <a:solidFill>
                  <a:schemeClr val="tx2"/>
                </a:solidFill>
              </a:rPr>
              <a:t>Phase 2: Tradespace Downselect</a:t>
            </a:r>
          </a:p>
        </p:txBody>
      </p:sp>
      <p:pic>
        <p:nvPicPr>
          <p:cNvPr id="10" name="Picture 9">
            <a:extLst>
              <a:ext uri="{FF2B5EF4-FFF2-40B4-BE49-F238E27FC236}">
                <a16:creationId xmlns:a16="http://schemas.microsoft.com/office/drawing/2014/main" id="{06918911-B3DC-F44E-AA7B-70EB1AE37634}"/>
              </a:ext>
            </a:extLst>
          </p:cNvPr>
          <p:cNvPicPr>
            <a:picLocks noChangeAspect="1"/>
          </p:cNvPicPr>
          <p:nvPr/>
        </p:nvPicPr>
        <p:blipFill rotWithShape="1">
          <a:blip r:embed="rId2"/>
          <a:srcRect t="15098" r="7891"/>
          <a:stretch/>
        </p:blipFill>
        <p:spPr>
          <a:xfrm>
            <a:off x="708944" y="714119"/>
            <a:ext cx="7817277" cy="4082465"/>
          </a:xfrm>
          <a:prstGeom prst="rect">
            <a:avLst/>
          </a:prstGeom>
        </p:spPr>
      </p:pic>
    </p:spTree>
    <p:extLst>
      <p:ext uri="{BB962C8B-B14F-4D97-AF65-F5344CB8AC3E}">
        <p14:creationId xmlns:p14="http://schemas.microsoft.com/office/powerpoint/2010/main" val="3676146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ext Placeholder 9"/>
          <p:cNvSpPr>
            <a:spLocks noGrp="1"/>
          </p:cNvSpPr>
          <p:nvPr>
            <p:ph type="body" sz="quarter" idx="17"/>
          </p:nvPr>
        </p:nvSpPr>
        <p:spPr/>
        <p:txBody>
          <a:bodyPr/>
          <a:lstStyle/>
          <a:p>
            <a:pPr marL="514350" indent="-514350">
              <a:buFont typeface="+mj-lt"/>
              <a:buAutoNum type="arabicPeriod"/>
            </a:pPr>
            <a:r>
              <a:rPr lang="en-US" sz="2800" dirty="0"/>
              <a:t>Quantify retrieval potential, uncertainties</a:t>
            </a:r>
          </a:p>
          <a:p>
            <a:pPr marL="514350" indent="-514350">
              <a:buFont typeface="+mj-lt"/>
              <a:buAutoNum type="arabicPeriod"/>
            </a:pPr>
            <a:r>
              <a:rPr lang="en-US" sz="2800" dirty="0"/>
              <a:t>Quantify interactions between atmosphere, geometry, imaging system components</a:t>
            </a:r>
          </a:p>
          <a:p>
            <a:pPr marL="514350" indent="-514350">
              <a:buFont typeface="+mj-lt"/>
              <a:buAutoNum type="arabicPeriod"/>
            </a:pPr>
            <a:r>
              <a:rPr lang="en-US" sz="2800" dirty="0"/>
              <a:t>Quantify synthetic retrieval accuracy (SRA), uncertainty (SRU), and sensitivity (SRS)</a:t>
            </a:r>
          </a:p>
          <a:p>
            <a:pPr marL="514350" indent="-514350">
              <a:buFont typeface="+mj-lt"/>
              <a:buAutoNum type="arabicPeriod"/>
            </a:pPr>
            <a:r>
              <a:rPr lang="en-US" sz="2800" dirty="0">
                <a:solidFill>
                  <a:srgbClr val="00B0F0"/>
                </a:solidFill>
              </a:rPr>
              <a:t>Score architectures by ability to satisfy DOs</a:t>
            </a:r>
          </a:p>
          <a:p>
            <a:pPr marL="514350" indent="-514350">
              <a:buFont typeface="+mj-lt"/>
              <a:buAutoNum type="arabicPeriod"/>
            </a:pPr>
            <a:r>
              <a:rPr lang="en-US" sz="2800" dirty="0"/>
              <a:t>Python library for this and LSM-RTM coupling</a:t>
            </a:r>
          </a:p>
        </p:txBody>
      </p:sp>
      <p:sp>
        <p:nvSpPr>
          <p:cNvPr id="9" name="Text Placeholder 8"/>
          <p:cNvSpPr>
            <a:spLocks noGrp="1"/>
          </p:cNvSpPr>
          <p:nvPr>
            <p:ph type="body" sz="quarter" idx="14"/>
          </p:nvPr>
        </p:nvSpPr>
        <p:spPr/>
        <p:txBody>
          <a:bodyPr/>
          <a:lstStyle/>
          <a:p>
            <a:r>
              <a:rPr lang="en-US" dirty="0">
                <a:solidFill>
                  <a:schemeClr val="bg2"/>
                </a:solidFill>
              </a:rPr>
              <a:t>What we seek to accomplish in our modeling work</a:t>
            </a:r>
          </a:p>
        </p:txBody>
      </p:sp>
      <p:sp>
        <p:nvSpPr>
          <p:cNvPr id="8" name="Title 7"/>
          <p:cNvSpPr>
            <a:spLocks noGrp="1"/>
          </p:cNvSpPr>
          <p:nvPr>
            <p:ph type="ctrTitle"/>
          </p:nvPr>
        </p:nvSpPr>
        <p:spPr/>
        <p:txBody>
          <a:bodyPr/>
          <a:lstStyle/>
          <a:p>
            <a:r>
              <a:rPr lang="en-US" dirty="0">
                <a:solidFill>
                  <a:schemeClr val="tx2"/>
                </a:solidFill>
              </a:rPr>
              <a:t>Phase 2: Tradespace Downselect</a:t>
            </a:r>
          </a:p>
        </p:txBody>
      </p:sp>
      <p:sp>
        <p:nvSpPr>
          <p:cNvPr id="7" name="Slide Number Placeholder 6"/>
          <p:cNvSpPr>
            <a:spLocks noGrp="1"/>
          </p:cNvSpPr>
          <p:nvPr>
            <p:ph type="sldNum" sz="quarter" idx="20"/>
          </p:nvPr>
        </p:nvSpPr>
        <p:spPr/>
        <p:txBody>
          <a:bodyPr/>
          <a:lstStyle/>
          <a:p>
            <a:fld id="{95819BC3-7E48-734B-B255-F05E5B733943}" type="slidenum">
              <a:rPr lang="en-US" smtClean="0"/>
              <a:pPr/>
              <a:t>7</a:t>
            </a:fld>
            <a:endParaRPr lang="en-US"/>
          </a:p>
        </p:txBody>
      </p:sp>
      <p:sp>
        <p:nvSpPr>
          <p:cNvPr id="13" name="Date Placeholder 4">
            <a:extLst>
              <a:ext uri="{FF2B5EF4-FFF2-40B4-BE49-F238E27FC236}">
                <a16:creationId xmlns:a16="http://schemas.microsoft.com/office/drawing/2014/main" id="{CFC75664-0336-2F41-A6E4-8D614F61E4C1}"/>
              </a:ext>
            </a:extLst>
          </p:cNvPr>
          <p:cNvSpPr>
            <a:spLocks noGrp="1"/>
          </p:cNvSpPr>
          <p:nvPr>
            <p:ph type="dt" sz="half" idx="18"/>
          </p:nvPr>
        </p:nvSpPr>
        <p:spPr>
          <a:xfrm>
            <a:off x="341298" y="4797743"/>
            <a:ext cx="2133600" cy="274637"/>
          </a:xfrm>
        </p:spPr>
        <p:txBody>
          <a:bodyPr/>
          <a:lstStyle/>
          <a:p>
            <a:r>
              <a:rPr lang="en-US" dirty="0"/>
              <a:t>May 6, 2020</a:t>
            </a:r>
          </a:p>
        </p:txBody>
      </p:sp>
      <p:sp>
        <p:nvSpPr>
          <p:cNvPr id="14" name="Footer Placeholder 5">
            <a:extLst>
              <a:ext uri="{FF2B5EF4-FFF2-40B4-BE49-F238E27FC236}">
                <a16:creationId xmlns:a16="http://schemas.microsoft.com/office/drawing/2014/main" id="{6E954773-508D-134D-A118-AF272D66AA86}"/>
              </a:ext>
            </a:extLst>
          </p:cNvPr>
          <p:cNvSpPr>
            <a:spLocks noGrp="1"/>
          </p:cNvSpPr>
          <p:nvPr>
            <p:ph type="ftr" sz="quarter" idx="19"/>
          </p:nvPr>
        </p:nvSpPr>
        <p:spPr>
          <a:xfrm>
            <a:off x="3124200" y="4797743"/>
            <a:ext cx="2895600" cy="274637"/>
          </a:xfrm>
        </p:spPr>
        <p:txBody>
          <a:bodyPr/>
          <a:lstStyle/>
          <a:p>
            <a:r>
              <a:rPr lang="en-US" dirty="0"/>
              <a:t>EGU General Assembly 2020</a:t>
            </a:r>
          </a:p>
        </p:txBody>
      </p:sp>
    </p:spTree>
    <p:extLst>
      <p:ext uri="{BB962C8B-B14F-4D97-AF65-F5344CB8AC3E}">
        <p14:creationId xmlns:p14="http://schemas.microsoft.com/office/powerpoint/2010/main" val="3138152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ext Placeholder 8"/>
          <p:cNvSpPr>
            <a:spLocks noGrp="1"/>
          </p:cNvSpPr>
          <p:nvPr>
            <p:ph type="body" sz="quarter" idx="14"/>
          </p:nvPr>
        </p:nvSpPr>
        <p:spPr/>
        <p:txBody>
          <a:bodyPr/>
          <a:lstStyle/>
          <a:p>
            <a:r>
              <a:rPr lang="en-US" dirty="0">
                <a:solidFill>
                  <a:schemeClr val="bg2"/>
                </a:solidFill>
              </a:rPr>
              <a:t>Forward and inverse radiative transfer modeling</a:t>
            </a:r>
          </a:p>
        </p:txBody>
      </p:sp>
      <p:sp>
        <p:nvSpPr>
          <p:cNvPr id="8" name="Title 7"/>
          <p:cNvSpPr>
            <a:spLocks noGrp="1"/>
          </p:cNvSpPr>
          <p:nvPr>
            <p:ph type="ctrTitle"/>
          </p:nvPr>
        </p:nvSpPr>
        <p:spPr/>
        <p:txBody>
          <a:bodyPr/>
          <a:lstStyle/>
          <a:p>
            <a:r>
              <a:rPr lang="en-US" dirty="0">
                <a:solidFill>
                  <a:schemeClr val="tx2"/>
                </a:solidFill>
              </a:rPr>
              <a:t>Methods</a:t>
            </a:r>
          </a:p>
        </p:txBody>
      </p:sp>
      <p:sp>
        <p:nvSpPr>
          <p:cNvPr id="7" name="Slide Number Placeholder 6"/>
          <p:cNvSpPr>
            <a:spLocks noGrp="1"/>
          </p:cNvSpPr>
          <p:nvPr>
            <p:ph type="sldNum" sz="quarter" idx="20"/>
          </p:nvPr>
        </p:nvSpPr>
        <p:spPr/>
        <p:txBody>
          <a:bodyPr/>
          <a:lstStyle/>
          <a:p>
            <a:fld id="{95819BC3-7E48-734B-B255-F05E5B733943}" type="slidenum">
              <a:rPr lang="en-US" smtClean="0"/>
              <a:pPr/>
              <a:t>8</a:t>
            </a:fld>
            <a:endParaRPr lang="en-US"/>
          </a:p>
        </p:txBody>
      </p:sp>
      <p:sp>
        <p:nvSpPr>
          <p:cNvPr id="18" name="Date Placeholder 4">
            <a:extLst>
              <a:ext uri="{FF2B5EF4-FFF2-40B4-BE49-F238E27FC236}">
                <a16:creationId xmlns:a16="http://schemas.microsoft.com/office/drawing/2014/main" id="{FB291C30-4F6A-1447-90C0-7E8F20318EA2}"/>
              </a:ext>
            </a:extLst>
          </p:cNvPr>
          <p:cNvSpPr>
            <a:spLocks noGrp="1"/>
          </p:cNvSpPr>
          <p:nvPr>
            <p:ph type="dt" sz="half" idx="18"/>
          </p:nvPr>
        </p:nvSpPr>
        <p:spPr>
          <a:xfrm>
            <a:off x="341298" y="4797743"/>
            <a:ext cx="2133600" cy="274637"/>
          </a:xfrm>
        </p:spPr>
        <p:txBody>
          <a:bodyPr/>
          <a:lstStyle/>
          <a:p>
            <a:r>
              <a:rPr lang="en-US" dirty="0"/>
              <a:t>May 6, 2020</a:t>
            </a:r>
          </a:p>
        </p:txBody>
      </p:sp>
      <p:sp>
        <p:nvSpPr>
          <p:cNvPr id="20" name="Footer Placeholder 5">
            <a:extLst>
              <a:ext uri="{FF2B5EF4-FFF2-40B4-BE49-F238E27FC236}">
                <a16:creationId xmlns:a16="http://schemas.microsoft.com/office/drawing/2014/main" id="{58B16142-EC18-C541-9154-7AD871CEA288}"/>
              </a:ext>
            </a:extLst>
          </p:cNvPr>
          <p:cNvSpPr>
            <a:spLocks noGrp="1"/>
          </p:cNvSpPr>
          <p:nvPr>
            <p:ph type="ftr" sz="quarter" idx="19"/>
          </p:nvPr>
        </p:nvSpPr>
        <p:spPr>
          <a:xfrm>
            <a:off x="3124200" y="4797743"/>
            <a:ext cx="2895600" cy="274637"/>
          </a:xfrm>
        </p:spPr>
        <p:txBody>
          <a:bodyPr/>
          <a:lstStyle/>
          <a:p>
            <a:r>
              <a:rPr lang="en-US" dirty="0"/>
              <a:t>EGU General Assembly 2020</a:t>
            </a:r>
          </a:p>
        </p:txBody>
      </p:sp>
      <p:sp>
        <p:nvSpPr>
          <p:cNvPr id="13" name="Rectangle 12">
            <a:extLst>
              <a:ext uri="{FF2B5EF4-FFF2-40B4-BE49-F238E27FC236}">
                <a16:creationId xmlns:a16="http://schemas.microsoft.com/office/drawing/2014/main" id="{F4EBC6BC-FE17-E441-B63C-29D63DFCE29E}"/>
              </a:ext>
            </a:extLst>
          </p:cNvPr>
          <p:cNvSpPr/>
          <p:nvPr/>
        </p:nvSpPr>
        <p:spPr>
          <a:xfrm>
            <a:off x="1472432" y="1039645"/>
            <a:ext cx="6199133" cy="430887"/>
          </a:xfrm>
          <a:prstGeom prst="rect">
            <a:avLst/>
          </a:prstGeom>
        </p:spPr>
        <p:txBody>
          <a:bodyPr wrap="none">
            <a:spAutoFit/>
          </a:bodyPr>
          <a:lstStyle/>
          <a:p>
            <a:pPr algn="ctr"/>
            <a:r>
              <a:rPr lang="en-US" sz="2200" dirty="0">
                <a:solidFill>
                  <a:schemeClr val="bg1"/>
                </a:solidFill>
              </a:rPr>
              <a:t>Generating globally representative atmospheres</a:t>
            </a:r>
          </a:p>
        </p:txBody>
      </p:sp>
      <p:sp>
        <p:nvSpPr>
          <p:cNvPr id="49" name="Rectangle 48">
            <a:extLst>
              <a:ext uri="{FF2B5EF4-FFF2-40B4-BE49-F238E27FC236}">
                <a16:creationId xmlns:a16="http://schemas.microsoft.com/office/drawing/2014/main" id="{CACE62D1-F6C4-2444-8C7F-A074EFFCB5C9}"/>
              </a:ext>
            </a:extLst>
          </p:cNvPr>
          <p:cNvSpPr/>
          <p:nvPr/>
        </p:nvSpPr>
        <p:spPr>
          <a:xfrm>
            <a:off x="1667324" y="4496577"/>
            <a:ext cx="5809347" cy="307777"/>
          </a:xfrm>
          <a:prstGeom prst="rect">
            <a:avLst/>
          </a:prstGeom>
        </p:spPr>
        <p:txBody>
          <a:bodyPr wrap="none">
            <a:spAutoFit/>
          </a:bodyPr>
          <a:lstStyle/>
          <a:p>
            <a:r>
              <a:rPr lang="en-US" sz="1400" dirty="0">
                <a:solidFill>
                  <a:schemeClr val="bg2"/>
                </a:solidFill>
              </a:rPr>
              <a:t>Covariances = sky view factor, H</a:t>
            </a:r>
            <a:r>
              <a:rPr lang="en-US" sz="1400" baseline="-25000" dirty="0">
                <a:solidFill>
                  <a:schemeClr val="bg2"/>
                </a:solidFill>
              </a:rPr>
              <a:t>2</a:t>
            </a:r>
            <a:r>
              <a:rPr lang="en-US" sz="1400" dirty="0">
                <a:solidFill>
                  <a:schemeClr val="bg2"/>
                </a:solidFill>
              </a:rPr>
              <a:t>O absorption, general, and per-band </a:t>
            </a:r>
          </a:p>
        </p:txBody>
      </p:sp>
      <p:grpSp>
        <p:nvGrpSpPr>
          <p:cNvPr id="52" name="Group 51">
            <a:extLst>
              <a:ext uri="{FF2B5EF4-FFF2-40B4-BE49-F238E27FC236}">
                <a16:creationId xmlns:a16="http://schemas.microsoft.com/office/drawing/2014/main" id="{2FD777A2-3E61-6740-AE23-395C8239DBA3}"/>
              </a:ext>
            </a:extLst>
          </p:cNvPr>
          <p:cNvGrpSpPr/>
          <p:nvPr/>
        </p:nvGrpSpPr>
        <p:grpSpPr>
          <a:xfrm>
            <a:off x="752605" y="1606536"/>
            <a:ext cx="7750063" cy="2754037"/>
            <a:chOff x="742551" y="1611587"/>
            <a:chExt cx="7750063" cy="2754037"/>
          </a:xfrm>
        </p:grpSpPr>
        <p:sp>
          <p:nvSpPr>
            <p:cNvPr id="16" name="Rectangle 15">
              <a:extLst>
                <a:ext uri="{FF2B5EF4-FFF2-40B4-BE49-F238E27FC236}">
                  <a16:creationId xmlns:a16="http://schemas.microsoft.com/office/drawing/2014/main" id="{9B322A4D-96A9-E94C-8E37-396EF74C7F60}"/>
                </a:ext>
              </a:extLst>
            </p:cNvPr>
            <p:cNvSpPr/>
            <p:nvPr/>
          </p:nvSpPr>
          <p:spPr>
            <a:xfrm>
              <a:off x="3490641" y="2620020"/>
              <a:ext cx="1366080" cy="338554"/>
            </a:xfrm>
            <a:prstGeom prst="rect">
              <a:avLst/>
            </a:prstGeom>
          </p:spPr>
          <p:txBody>
            <a:bodyPr wrap="none">
              <a:spAutoFit/>
            </a:bodyPr>
            <a:lstStyle/>
            <a:p>
              <a:r>
                <a:rPr lang="en-US" sz="1600" dirty="0">
                  <a:solidFill>
                    <a:schemeClr val="bg2"/>
                  </a:solidFill>
                </a:rPr>
                <a:t>where </a:t>
              </a:r>
              <a:r>
                <a:rPr lang="en-US" sz="1600" i="1" dirty="0">
                  <a:solidFill>
                    <a:schemeClr val="bg2"/>
                  </a:solidFill>
                </a:rPr>
                <a:t>k</a:t>
              </a:r>
              <a:r>
                <a:rPr lang="en-US" sz="1600" dirty="0">
                  <a:solidFill>
                    <a:schemeClr val="bg2"/>
                  </a:solidFill>
                </a:rPr>
                <a:t> = 10</a:t>
              </a:r>
            </a:p>
          </p:txBody>
        </p:sp>
        <p:sp>
          <p:nvSpPr>
            <p:cNvPr id="10" name="Oval 9">
              <a:extLst>
                <a:ext uri="{FF2B5EF4-FFF2-40B4-BE49-F238E27FC236}">
                  <a16:creationId xmlns:a16="http://schemas.microsoft.com/office/drawing/2014/main" id="{2FDDD489-EA7E-064A-981E-96A2734A2A55}"/>
                </a:ext>
              </a:extLst>
            </p:cNvPr>
            <p:cNvSpPr/>
            <p:nvPr/>
          </p:nvSpPr>
          <p:spPr>
            <a:xfrm>
              <a:off x="742551" y="1611588"/>
              <a:ext cx="2005467" cy="1115529"/>
            </a:xfrm>
            <a:prstGeom prst="ellipse">
              <a:avLst/>
            </a:prstGeom>
            <a:solidFill>
              <a:schemeClr val="accent5"/>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MODIS</a:t>
              </a:r>
            </a:p>
            <a:p>
              <a:pPr algn="ctr"/>
              <a:r>
                <a:rPr lang="en-US" dirty="0"/>
                <a:t>AOD</a:t>
              </a:r>
              <a:r>
                <a:rPr lang="en-US" baseline="-25000" dirty="0"/>
                <a:t>550</a:t>
              </a:r>
              <a:r>
                <a:rPr lang="en-US" dirty="0"/>
                <a:t> H</a:t>
              </a:r>
              <a:r>
                <a:rPr lang="en-US" baseline="-25000" dirty="0"/>
                <a:t>2</a:t>
              </a:r>
              <a:r>
                <a:rPr lang="en-US" dirty="0"/>
                <a:t>O vapor</a:t>
              </a:r>
            </a:p>
          </p:txBody>
        </p:sp>
        <p:sp>
          <p:nvSpPr>
            <p:cNvPr id="11" name="Right Arrow 10">
              <a:extLst>
                <a:ext uri="{FF2B5EF4-FFF2-40B4-BE49-F238E27FC236}">
                  <a16:creationId xmlns:a16="http://schemas.microsoft.com/office/drawing/2014/main" id="{22A40797-F134-934F-A3AC-5EA8BA7F4F5A}"/>
                </a:ext>
              </a:extLst>
            </p:cNvPr>
            <p:cNvSpPr/>
            <p:nvPr/>
          </p:nvSpPr>
          <p:spPr>
            <a:xfrm>
              <a:off x="2855968" y="1990282"/>
              <a:ext cx="420233" cy="358140"/>
            </a:xfrm>
            <a:prstGeom prst="righ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8ADA41E-27B9-C146-B888-683677D911AB}"/>
                </a:ext>
              </a:extLst>
            </p:cNvPr>
            <p:cNvSpPr/>
            <p:nvPr/>
          </p:nvSpPr>
          <p:spPr>
            <a:xfrm>
              <a:off x="3440813" y="1744537"/>
              <a:ext cx="1522398" cy="84963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t>k</a:t>
              </a:r>
              <a:r>
                <a:rPr lang="en-US" dirty="0"/>
                <a:t>-means</a:t>
              </a:r>
            </a:p>
            <a:p>
              <a:pPr algn="ctr"/>
              <a:r>
                <a:rPr lang="en-US" dirty="0"/>
                <a:t>clustering</a:t>
              </a:r>
            </a:p>
          </p:txBody>
        </p:sp>
        <p:sp>
          <p:nvSpPr>
            <p:cNvPr id="28" name="Right Arrow 27">
              <a:extLst>
                <a:ext uri="{FF2B5EF4-FFF2-40B4-BE49-F238E27FC236}">
                  <a16:creationId xmlns:a16="http://schemas.microsoft.com/office/drawing/2014/main" id="{05BA914B-D1F3-144A-91B8-A9CBC3A7BDE5}"/>
                </a:ext>
              </a:extLst>
            </p:cNvPr>
            <p:cNvSpPr/>
            <p:nvPr/>
          </p:nvSpPr>
          <p:spPr>
            <a:xfrm>
              <a:off x="5071161" y="1990282"/>
              <a:ext cx="420233" cy="358140"/>
            </a:xfrm>
            <a:prstGeom prst="righ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A6669739-F7DE-9648-9470-506C74583CE7}"/>
                </a:ext>
              </a:extLst>
            </p:cNvPr>
            <p:cNvSpPr/>
            <p:nvPr/>
          </p:nvSpPr>
          <p:spPr>
            <a:xfrm>
              <a:off x="5599344" y="1611587"/>
              <a:ext cx="2005467" cy="1115529"/>
            </a:xfrm>
            <a:prstGeom prst="ellipse">
              <a:avLst/>
            </a:prstGeom>
            <a:solidFill>
              <a:schemeClr val="accent5"/>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10 states AOD, H</a:t>
              </a:r>
              <a:r>
                <a:rPr lang="en-US" baseline="-25000" dirty="0"/>
                <a:t>2</a:t>
              </a:r>
              <a:r>
                <a:rPr lang="en-US" dirty="0"/>
                <a:t>O</a:t>
              </a:r>
            </a:p>
          </p:txBody>
        </p:sp>
        <p:sp>
          <p:nvSpPr>
            <p:cNvPr id="36" name="Rectangle 35">
              <a:extLst>
                <a:ext uri="{FF2B5EF4-FFF2-40B4-BE49-F238E27FC236}">
                  <a16:creationId xmlns:a16="http://schemas.microsoft.com/office/drawing/2014/main" id="{0F1FB8EE-81C3-104D-84DE-6B94B6B54B0A}"/>
                </a:ext>
              </a:extLst>
            </p:cNvPr>
            <p:cNvSpPr/>
            <p:nvPr/>
          </p:nvSpPr>
          <p:spPr>
            <a:xfrm>
              <a:off x="5835310" y="3383044"/>
              <a:ext cx="1522398" cy="84963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MODTRAN LBL</a:t>
              </a:r>
            </a:p>
          </p:txBody>
        </p:sp>
        <p:sp>
          <p:nvSpPr>
            <p:cNvPr id="40" name="Curved Left Arrow 39">
              <a:extLst>
                <a:ext uri="{FF2B5EF4-FFF2-40B4-BE49-F238E27FC236}">
                  <a16:creationId xmlns:a16="http://schemas.microsoft.com/office/drawing/2014/main" id="{D2A6A5D6-79B6-9D4C-85C4-9A0B0D33B03C}"/>
                </a:ext>
              </a:extLst>
            </p:cNvPr>
            <p:cNvSpPr/>
            <p:nvPr/>
          </p:nvSpPr>
          <p:spPr>
            <a:xfrm>
              <a:off x="7701625" y="2028110"/>
              <a:ext cx="790989" cy="1981886"/>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2" name="Oval 41">
              <a:extLst>
                <a:ext uri="{FF2B5EF4-FFF2-40B4-BE49-F238E27FC236}">
                  <a16:creationId xmlns:a16="http://schemas.microsoft.com/office/drawing/2014/main" id="{5A9EC2B0-E943-4849-8BFE-2DAEDE7568B2}"/>
                </a:ext>
              </a:extLst>
            </p:cNvPr>
            <p:cNvSpPr/>
            <p:nvPr/>
          </p:nvSpPr>
          <p:spPr>
            <a:xfrm>
              <a:off x="742551" y="3250095"/>
              <a:ext cx="2005467" cy="1115529"/>
            </a:xfrm>
            <a:prstGeom prst="ellipse">
              <a:avLst/>
            </a:prstGeom>
            <a:solidFill>
              <a:schemeClr val="accent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Atmosphere</a:t>
              </a:r>
            </a:p>
            <a:p>
              <a:pPr algn="ctr"/>
              <a:r>
                <a:rPr lang="en-US" dirty="0"/>
                <a:t>State + </a:t>
              </a:r>
              <a:r>
                <a:rPr lang="en-US" dirty="0" err="1"/>
                <a:t>Cov</a:t>
              </a:r>
              <a:endParaRPr lang="en-US" dirty="0"/>
            </a:p>
          </p:txBody>
        </p:sp>
        <p:sp>
          <p:nvSpPr>
            <p:cNvPr id="45" name="Right Arrow 44">
              <a:extLst>
                <a:ext uri="{FF2B5EF4-FFF2-40B4-BE49-F238E27FC236}">
                  <a16:creationId xmlns:a16="http://schemas.microsoft.com/office/drawing/2014/main" id="{63101EFD-6863-0548-BD7B-390F0569A531}"/>
                </a:ext>
              </a:extLst>
            </p:cNvPr>
            <p:cNvSpPr/>
            <p:nvPr/>
          </p:nvSpPr>
          <p:spPr>
            <a:xfrm rot="10800000">
              <a:off x="5071161" y="3628791"/>
              <a:ext cx="420233" cy="358140"/>
            </a:xfrm>
            <a:prstGeom prst="righ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ight Arrow 46">
              <a:extLst>
                <a:ext uri="{FF2B5EF4-FFF2-40B4-BE49-F238E27FC236}">
                  <a16:creationId xmlns:a16="http://schemas.microsoft.com/office/drawing/2014/main" id="{EF4157A1-AC20-D340-908E-DAFC7D6494A9}"/>
                </a:ext>
              </a:extLst>
            </p:cNvPr>
            <p:cNvSpPr/>
            <p:nvPr/>
          </p:nvSpPr>
          <p:spPr>
            <a:xfrm rot="10800000">
              <a:off x="2855967" y="3628791"/>
              <a:ext cx="420233" cy="358140"/>
            </a:xfrm>
            <a:prstGeom prst="righ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DA195B99-4238-4945-A70A-9FB5995F2030}"/>
                </a:ext>
              </a:extLst>
            </p:cNvPr>
            <p:cNvSpPr/>
            <p:nvPr/>
          </p:nvSpPr>
          <p:spPr>
            <a:xfrm>
              <a:off x="3444843" y="3376433"/>
              <a:ext cx="1522398" cy="84963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Optimal</a:t>
              </a:r>
            </a:p>
            <a:p>
              <a:pPr algn="ctr"/>
              <a:r>
                <a:rPr lang="en-US" dirty="0"/>
                <a:t>Estimation</a:t>
              </a:r>
            </a:p>
          </p:txBody>
        </p:sp>
      </p:grpSp>
    </p:spTree>
    <p:extLst>
      <p:ext uri="{BB962C8B-B14F-4D97-AF65-F5344CB8AC3E}">
        <p14:creationId xmlns:p14="http://schemas.microsoft.com/office/powerpoint/2010/main" val="9402857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ext Placeholder 8"/>
          <p:cNvSpPr>
            <a:spLocks noGrp="1"/>
          </p:cNvSpPr>
          <p:nvPr>
            <p:ph type="body" sz="quarter" idx="14"/>
          </p:nvPr>
        </p:nvSpPr>
        <p:spPr/>
        <p:txBody>
          <a:bodyPr/>
          <a:lstStyle/>
          <a:p>
            <a:r>
              <a:rPr lang="en-US" dirty="0">
                <a:solidFill>
                  <a:schemeClr val="bg2"/>
                </a:solidFill>
              </a:rPr>
              <a:t>Forward and inverse radiative transfer modeling</a:t>
            </a:r>
          </a:p>
        </p:txBody>
      </p:sp>
      <p:sp>
        <p:nvSpPr>
          <p:cNvPr id="8" name="Title 7"/>
          <p:cNvSpPr>
            <a:spLocks noGrp="1"/>
          </p:cNvSpPr>
          <p:nvPr>
            <p:ph type="ctrTitle"/>
          </p:nvPr>
        </p:nvSpPr>
        <p:spPr/>
        <p:txBody>
          <a:bodyPr/>
          <a:lstStyle/>
          <a:p>
            <a:r>
              <a:rPr lang="en-US" dirty="0">
                <a:solidFill>
                  <a:schemeClr val="tx2"/>
                </a:solidFill>
              </a:rPr>
              <a:t>Methods</a:t>
            </a:r>
          </a:p>
        </p:txBody>
      </p:sp>
      <p:sp>
        <p:nvSpPr>
          <p:cNvPr id="7" name="Slide Number Placeholder 6"/>
          <p:cNvSpPr>
            <a:spLocks noGrp="1"/>
          </p:cNvSpPr>
          <p:nvPr>
            <p:ph type="sldNum" sz="quarter" idx="20"/>
          </p:nvPr>
        </p:nvSpPr>
        <p:spPr/>
        <p:txBody>
          <a:bodyPr/>
          <a:lstStyle/>
          <a:p>
            <a:fld id="{95819BC3-7E48-734B-B255-F05E5B733943}" type="slidenum">
              <a:rPr lang="en-US" smtClean="0"/>
              <a:pPr/>
              <a:t>9</a:t>
            </a:fld>
            <a:endParaRPr lang="en-US"/>
          </a:p>
        </p:txBody>
      </p:sp>
      <p:sp>
        <p:nvSpPr>
          <p:cNvPr id="18" name="Date Placeholder 4">
            <a:extLst>
              <a:ext uri="{FF2B5EF4-FFF2-40B4-BE49-F238E27FC236}">
                <a16:creationId xmlns:a16="http://schemas.microsoft.com/office/drawing/2014/main" id="{FB291C30-4F6A-1447-90C0-7E8F20318EA2}"/>
              </a:ext>
            </a:extLst>
          </p:cNvPr>
          <p:cNvSpPr>
            <a:spLocks noGrp="1"/>
          </p:cNvSpPr>
          <p:nvPr>
            <p:ph type="dt" sz="half" idx="18"/>
          </p:nvPr>
        </p:nvSpPr>
        <p:spPr>
          <a:xfrm>
            <a:off x="341298" y="4797743"/>
            <a:ext cx="2133600" cy="274637"/>
          </a:xfrm>
        </p:spPr>
        <p:txBody>
          <a:bodyPr/>
          <a:lstStyle/>
          <a:p>
            <a:r>
              <a:rPr lang="en-US" dirty="0"/>
              <a:t>May 6, 2020</a:t>
            </a:r>
          </a:p>
        </p:txBody>
      </p:sp>
      <p:sp>
        <p:nvSpPr>
          <p:cNvPr id="20" name="Footer Placeholder 5">
            <a:extLst>
              <a:ext uri="{FF2B5EF4-FFF2-40B4-BE49-F238E27FC236}">
                <a16:creationId xmlns:a16="http://schemas.microsoft.com/office/drawing/2014/main" id="{58B16142-EC18-C541-9154-7AD871CEA288}"/>
              </a:ext>
            </a:extLst>
          </p:cNvPr>
          <p:cNvSpPr>
            <a:spLocks noGrp="1"/>
          </p:cNvSpPr>
          <p:nvPr>
            <p:ph type="ftr" sz="quarter" idx="19"/>
          </p:nvPr>
        </p:nvSpPr>
        <p:spPr>
          <a:xfrm>
            <a:off x="3124200" y="4797743"/>
            <a:ext cx="2895600" cy="274637"/>
          </a:xfrm>
        </p:spPr>
        <p:txBody>
          <a:bodyPr/>
          <a:lstStyle/>
          <a:p>
            <a:r>
              <a:rPr lang="en-US" dirty="0"/>
              <a:t>EGU General Assembly 2020</a:t>
            </a:r>
          </a:p>
        </p:txBody>
      </p:sp>
      <p:pic>
        <p:nvPicPr>
          <p:cNvPr id="3" name="Picture 2">
            <a:extLst>
              <a:ext uri="{FF2B5EF4-FFF2-40B4-BE49-F238E27FC236}">
                <a16:creationId xmlns:a16="http://schemas.microsoft.com/office/drawing/2014/main" id="{FDF9EDC9-7850-2142-BBA4-0B1E91338A42}"/>
              </a:ext>
            </a:extLst>
          </p:cNvPr>
          <p:cNvPicPr>
            <a:picLocks noChangeAspect="1"/>
          </p:cNvPicPr>
          <p:nvPr/>
        </p:nvPicPr>
        <p:blipFill>
          <a:blip r:embed="rId3"/>
          <a:stretch>
            <a:fillRect/>
          </a:stretch>
        </p:blipFill>
        <p:spPr>
          <a:xfrm>
            <a:off x="207586" y="1166070"/>
            <a:ext cx="4565045" cy="3511573"/>
          </a:xfrm>
          <a:prstGeom prst="rect">
            <a:avLst/>
          </a:prstGeom>
        </p:spPr>
      </p:pic>
      <p:pic>
        <p:nvPicPr>
          <p:cNvPr id="5" name="Picture 4">
            <a:extLst>
              <a:ext uri="{FF2B5EF4-FFF2-40B4-BE49-F238E27FC236}">
                <a16:creationId xmlns:a16="http://schemas.microsoft.com/office/drawing/2014/main" id="{125D7EF7-2888-0446-AC1C-00DE583B6923}"/>
              </a:ext>
            </a:extLst>
          </p:cNvPr>
          <p:cNvPicPr>
            <a:picLocks noChangeAspect="1"/>
          </p:cNvPicPr>
          <p:nvPr/>
        </p:nvPicPr>
        <p:blipFill>
          <a:blip r:embed="rId4"/>
          <a:stretch>
            <a:fillRect/>
          </a:stretch>
        </p:blipFill>
        <p:spPr>
          <a:xfrm>
            <a:off x="4867172" y="1166070"/>
            <a:ext cx="4069242" cy="3511573"/>
          </a:xfrm>
          <a:prstGeom prst="rect">
            <a:avLst/>
          </a:prstGeom>
        </p:spPr>
      </p:pic>
    </p:spTree>
    <p:extLst>
      <p:ext uri="{BB962C8B-B14F-4D97-AF65-F5344CB8AC3E}">
        <p14:creationId xmlns:p14="http://schemas.microsoft.com/office/powerpoint/2010/main" val="7371738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ext Placeholder 8"/>
          <p:cNvSpPr>
            <a:spLocks noGrp="1"/>
          </p:cNvSpPr>
          <p:nvPr>
            <p:ph type="body" sz="quarter" idx="14"/>
          </p:nvPr>
        </p:nvSpPr>
        <p:spPr/>
        <p:txBody>
          <a:bodyPr/>
          <a:lstStyle/>
          <a:p>
            <a:r>
              <a:rPr lang="en-US" dirty="0">
                <a:solidFill>
                  <a:schemeClr val="bg2"/>
                </a:solidFill>
              </a:rPr>
              <a:t>Forward and inverse radiative transfer modeling</a:t>
            </a:r>
          </a:p>
        </p:txBody>
      </p:sp>
      <p:sp>
        <p:nvSpPr>
          <p:cNvPr id="8" name="Title 7"/>
          <p:cNvSpPr>
            <a:spLocks noGrp="1"/>
          </p:cNvSpPr>
          <p:nvPr>
            <p:ph type="ctrTitle"/>
          </p:nvPr>
        </p:nvSpPr>
        <p:spPr/>
        <p:txBody>
          <a:bodyPr/>
          <a:lstStyle/>
          <a:p>
            <a:r>
              <a:rPr lang="en-US" dirty="0">
                <a:solidFill>
                  <a:schemeClr val="tx2"/>
                </a:solidFill>
              </a:rPr>
              <a:t>Methods</a:t>
            </a:r>
          </a:p>
        </p:txBody>
      </p:sp>
      <p:sp>
        <p:nvSpPr>
          <p:cNvPr id="7" name="Slide Number Placeholder 6"/>
          <p:cNvSpPr>
            <a:spLocks noGrp="1"/>
          </p:cNvSpPr>
          <p:nvPr>
            <p:ph type="sldNum" sz="quarter" idx="20"/>
          </p:nvPr>
        </p:nvSpPr>
        <p:spPr/>
        <p:txBody>
          <a:bodyPr/>
          <a:lstStyle/>
          <a:p>
            <a:fld id="{95819BC3-7E48-734B-B255-F05E5B733943}" type="slidenum">
              <a:rPr lang="en-US" smtClean="0"/>
              <a:pPr/>
              <a:t>10</a:t>
            </a:fld>
            <a:endParaRPr lang="en-US"/>
          </a:p>
        </p:txBody>
      </p:sp>
      <mc:AlternateContent xmlns:mc="http://schemas.openxmlformats.org/markup-compatibility/2006" xmlns:a14="http://schemas.microsoft.com/office/drawing/2010/main">
        <mc:Choice Requires="a14">
          <p:sp>
            <p:nvSpPr>
              <p:cNvPr id="10" name="Oval 9">
                <a:extLst>
                  <a:ext uri="{FF2B5EF4-FFF2-40B4-BE49-F238E27FC236}">
                    <a16:creationId xmlns:a16="http://schemas.microsoft.com/office/drawing/2014/main" id="{2FDDD489-EA7E-064A-981E-96A2734A2A55}"/>
                  </a:ext>
                </a:extLst>
              </p:cNvPr>
              <p:cNvSpPr/>
              <p:nvPr/>
            </p:nvSpPr>
            <p:spPr>
              <a:xfrm>
                <a:off x="1407840" y="1232935"/>
                <a:ext cx="2005467" cy="1115529"/>
              </a:xfrm>
              <a:prstGeom prst="ellipse">
                <a:avLst/>
              </a:prstGeom>
              <a:solidFill>
                <a:schemeClr val="accent5"/>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Surface</a:t>
                </a:r>
              </a:p>
              <a:p>
                <a:pPr algn="ctr"/>
                <a:r>
                  <a:rPr lang="en-US" dirty="0"/>
                  <a:t>Reflectance</a:t>
                </a:r>
              </a:p>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𝑌</m:t>
                      </m:r>
                    </m:oMath>
                  </m:oMathPara>
                </a14:m>
                <a:endParaRPr lang="en-US" dirty="0"/>
              </a:p>
            </p:txBody>
          </p:sp>
        </mc:Choice>
        <mc:Fallback xmlns="">
          <p:sp>
            <p:nvSpPr>
              <p:cNvPr id="10" name="Oval 9">
                <a:extLst>
                  <a:ext uri="{FF2B5EF4-FFF2-40B4-BE49-F238E27FC236}">
                    <a16:creationId xmlns:a16="http://schemas.microsoft.com/office/drawing/2014/main" id="{2FDDD489-EA7E-064A-981E-96A2734A2A55}"/>
                  </a:ext>
                </a:extLst>
              </p:cNvPr>
              <p:cNvSpPr>
                <a:spLocks noRot="1" noChangeAspect="1" noMove="1" noResize="1" noEditPoints="1" noAdjustHandles="1" noChangeArrowheads="1" noChangeShapeType="1" noTextEdit="1"/>
              </p:cNvSpPr>
              <p:nvPr/>
            </p:nvSpPr>
            <p:spPr>
              <a:xfrm>
                <a:off x="1407840" y="1232935"/>
                <a:ext cx="2005467" cy="1115529"/>
              </a:xfrm>
              <a:prstGeom prst="ellipse">
                <a:avLst/>
              </a:prstGeom>
              <a:blipFill>
                <a:blip r:embed="rId2"/>
                <a:stretch>
                  <a:fillRect/>
                </a:stretch>
              </a:blipFill>
              <a:ln>
                <a:noFill/>
              </a:ln>
            </p:spPr>
            <p:txBody>
              <a:bodyPr/>
              <a:lstStyle/>
              <a:p>
                <a:r>
                  <a:rPr lang="en-US">
                    <a:noFill/>
                  </a:rPr>
                  <a:t> </a:t>
                </a:r>
              </a:p>
            </p:txBody>
          </p:sp>
        </mc:Fallback>
      </mc:AlternateContent>
      <p:sp>
        <p:nvSpPr>
          <p:cNvPr id="11" name="Right Arrow 10">
            <a:extLst>
              <a:ext uri="{FF2B5EF4-FFF2-40B4-BE49-F238E27FC236}">
                <a16:creationId xmlns:a16="http://schemas.microsoft.com/office/drawing/2014/main" id="{22A40797-F134-934F-A3AC-5EA8BA7F4F5A}"/>
              </a:ext>
            </a:extLst>
          </p:cNvPr>
          <p:cNvSpPr/>
          <p:nvPr/>
        </p:nvSpPr>
        <p:spPr>
          <a:xfrm>
            <a:off x="3481258" y="1634409"/>
            <a:ext cx="420233" cy="358140"/>
          </a:xfrm>
          <a:prstGeom prst="righ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89E825E-F02B-1C4A-ADFF-42A43B581A16}"/>
              </a:ext>
            </a:extLst>
          </p:cNvPr>
          <p:cNvSpPr/>
          <p:nvPr/>
        </p:nvSpPr>
        <p:spPr>
          <a:xfrm>
            <a:off x="6261491" y="3052125"/>
            <a:ext cx="1522398" cy="84963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Inverse OE</a:t>
            </a:r>
          </a:p>
          <a:p>
            <a:pPr algn="ctr"/>
            <a:r>
              <a:rPr lang="en-US" dirty="0"/>
              <a:t>Model</a:t>
            </a:r>
          </a:p>
        </p:txBody>
      </p:sp>
      <p:sp>
        <p:nvSpPr>
          <p:cNvPr id="23" name="Right Arrow 22">
            <a:extLst>
              <a:ext uri="{FF2B5EF4-FFF2-40B4-BE49-F238E27FC236}">
                <a16:creationId xmlns:a16="http://schemas.microsoft.com/office/drawing/2014/main" id="{0B7613AD-4069-884B-9F8E-808A883F1405}"/>
              </a:ext>
            </a:extLst>
          </p:cNvPr>
          <p:cNvSpPr/>
          <p:nvPr/>
        </p:nvSpPr>
        <p:spPr>
          <a:xfrm rot="10800000">
            <a:off x="3652360" y="3297869"/>
            <a:ext cx="2367596" cy="358140"/>
          </a:xfrm>
          <a:prstGeom prst="righ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2"/>
              </a:solidFill>
            </a:endParaRPr>
          </a:p>
        </p:txBody>
      </p:sp>
      <p:sp>
        <p:nvSpPr>
          <p:cNvPr id="25" name="Rectangle 24">
            <a:extLst>
              <a:ext uri="{FF2B5EF4-FFF2-40B4-BE49-F238E27FC236}">
                <a16:creationId xmlns:a16="http://schemas.microsoft.com/office/drawing/2014/main" id="{38ADA41E-27B9-C146-B888-683677D911AB}"/>
              </a:ext>
            </a:extLst>
          </p:cNvPr>
          <p:cNvSpPr/>
          <p:nvPr/>
        </p:nvSpPr>
        <p:spPr>
          <a:xfrm>
            <a:off x="3969442" y="1388664"/>
            <a:ext cx="1522398" cy="84963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Forward OE</a:t>
            </a:r>
          </a:p>
          <a:p>
            <a:pPr algn="ctr"/>
            <a:r>
              <a:rPr lang="en-US" dirty="0"/>
              <a:t>Model</a:t>
            </a:r>
          </a:p>
        </p:txBody>
      </p:sp>
      <p:sp>
        <p:nvSpPr>
          <p:cNvPr id="26" name="Oval 25">
            <a:extLst>
              <a:ext uri="{FF2B5EF4-FFF2-40B4-BE49-F238E27FC236}">
                <a16:creationId xmlns:a16="http://schemas.microsoft.com/office/drawing/2014/main" id="{A537826D-DA3A-724B-8682-EA25C86CB1F3}"/>
              </a:ext>
            </a:extLst>
          </p:cNvPr>
          <p:cNvSpPr/>
          <p:nvPr/>
        </p:nvSpPr>
        <p:spPr>
          <a:xfrm>
            <a:off x="6019957" y="1253968"/>
            <a:ext cx="2005467" cy="1115529"/>
          </a:xfrm>
          <a:prstGeom prst="ellipse">
            <a:avLst/>
          </a:prstGeom>
          <a:solidFill>
            <a:schemeClr val="accent5"/>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At-sensor</a:t>
            </a:r>
          </a:p>
          <a:p>
            <a:pPr algn="ctr"/>
            <a:r>
              <a:rPr lang="en-US" dirty="0"/>
              <a:t>Radiance</a:t>
            </a:r>
          </a:p>
        </p:txBody>
      </p:sp>
      <p:sp>
        <p:nvSpPr>
          <p:cNvPr id="27" name="Curved Left Arrow 26">
            <a:extLst>
              <a:ext uri="{FF2B5EF4-FFF2-40B4-BE49-F238E27FC236}">
                <a16:creationId xmlns:a16="http://schemas.microsoft.com/office/drawing/2014/main" id="{5974C2D0-29A4-3142-AA75-B80344F523E1}"/>
              </a:ext>
            </a:extLst>
          </p:cNvPr>
          <p:cNvSpPr/>
          <p:nvPr/>
        </p:nvSpPr>
        <p:spPr>
          <a:xfrm>
            <a:off x="8079366" y="1690954"/>
            <a:ext cx="790989" cy="1981886"/>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8" name="Right Arrow 27">
            <a:extLst>
              <a:ext uri="{FF2B5EF4-FFF2-40B4-BE49-F238E27FC236}">
                <a16:creationId xmlns:a16="http://schemas.microsoft.com/office/drawing/2014/main" id="{05BA914B-D1F3-144A-91B8-A9CBC3A7BDE5}"/>
              </a:ext>
            </a:extLst>
          </p:cNvPr>
          <p:cNvSpPr/>
          <p:nvPr/>
        </p:nvSpPr>
        <p:spPr>
          <a:xfrm>
            <a:off x="5545782" y="1634409"/>
            <a:ext cx="420233" cy="358140"/>
          </a:xfrm>
          <a:prstGeom prst="righ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0" name="Oval 29">
                <a:extLst>
                  <a:ext uri="{FF2B5EF4-FFF2-40B4-BE49-F238E27FC236}">
                    <a16:creationId xmlns:a16="http://schemas.microsoft.com/office/drawing/2014/main" id="{948E0BB5-C9FB-7D4E-B2B8-6C1A8422E49A}"/>
                  </a:ext>
                </a:extLst>
              </p:cNvPr>
              <p:cNvSpPr/>
              <p:nvPr/>
            </p:nvSpPr>
            <p:spPr>
              <a:xfrm>
                <a:off x="1475791" y="2919175"/>
                <a:ext cx="2005467" cy="1115529"/>
              </a:xfrm>
              <a:prstGeom prst="ellipse">
                <a:avLst/>
              </a:prstGeom>
              <a:solidFill>
                <a:schemeClr val="accent5"/>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Surface</a:t>
                </a:r>
              </a:p>
              <a:p>
                <a:pPr algn="ctr"/>
                <a:r>
                  <a:rPr lang="en-US" dirty="0"/>
                  <a:t>Reflectance</a:t>
                </a:r>
              </a:p>
              <a:p>
                <a:pPr algn="ct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𝑌</m:t>
                          </m:r>
                        </m:e>
                      </m:acc>
                    </m:oMath>
                  </m:oMathPara>
                </a14:m>
                <a:endParaRPr lang="en-US" dirty="0"/>
              </a:p>
            </p:txBody>
          </p:sp>
        </mc:Choice>
        <mc:Fallback xmlns="">
          <p:sp>
            <p:nvSpPr>
              <p:cNvPr id="30" name="Oval 29">
                <a:extLst>
                  <a:ext uri="{FF2B5EF4-FFF2-40B4-BE49-F238E27FC236}">
                    <a16:creationId xmlns:a16="http://schemas.microsoft.com/office/drawing/2014/main" id="{948E0BB5-C9FB-7D4E-B2B8-6C1A8422E49A}"/>
                  </a:ext>
                </a:extLst>
              </p:cNvPr>
              <p:cNvSpPr>
                <a:spLocks noRot="1" noChangeAspect="1" noMove="1" noResize="1" noEditPoints="1" noAdjustHandles="1" noChangeArrowheads="1" noChangeShapeType="1" noTextEdit="1"/>
              </p:cNvSpPr>
              <p:nvPr/>
            </p:nvSpPr>
            <p:spPr>
              <a:xfrm>
                <a:off x="1475791" y="2919175"/>
                <a:ext cx="2005467" cy="1115529"/>
              </a:xfrm>
              <a:prstGeom prst="ellipse">
                <a:avLst/>
              </a:prstGeom>
              <a:blipFill>
                <a:blip r:embed="rId3"/>
                <a:stretch>
                  <a:fillRect/>
                </a:stretch>
              </a:blipFill>
              <a:ln>
                <a:noFill/>
              </a:ln>
            </p:spPr>
            <p:txBody>
              <a:bodyPr/>
              <a:lstStyle/>
              <a:p>
                <a:r>
                  <a:rPr lang="en-US">
                    <a:noFill/>
                  </a:rPr>
                  <a:t> </a:t>
                </a:r>
              </a:p>
            </p:txBody>
          </p:sp>
        </mc:Fallback>
      </mc:AlternateContent>
      <p:sp>
        <p:nvSpPr>
          <p:cNvPr id="31" name="Left-Up Arrow 30">
            <a:extLst>
              <a:ext uri="{FF2B5EF4-FFF2-40B4-BE49-F238E27FC236}">
                <a16:creationId xmlns:a16="http://schemas.microsoft.com/office/drawing/2014/main" id="{C93962F0-E2F4-AE42-922D-C237E8A57E83}"/>
              </a:ext>
            </a:extLst>
          </p:cNvPr>
          <p:cNvSpPr/>
          <p:nvPr/>
        </p:nvSpPr>
        <p:spPr>
          <a:xfrm rot="8100000">
            <a:off x="1055386" y="2233770"/>
            <a:ext cx="800100" cy="800100"/>
          </a:xfrm>
          <a:prstGeom prst="leftUpArrow">
            <a:avLst/>
          </a:prstGeom>
          <a:gradFill>
            <a:lin ang="135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F2693183-1A3C-F543-B494-565B9E3A5093}"/>
              </a:ext>
            </a:extLst>
          </p:cNvPr>
          <p:cNvSpPr/>
          <p:nvPr/>
        </p:nvSpPr>
        <p:spPr>
          <a:xfrm>
            <a:off x="4111762" y="2982000"/>
            <a:ext cx="1556836" cy="369332"/>
          </a:xfrm>
          <a:prstGeom prst="rect">
            <a:avLst/>
          </a:prstGeom>
        </p:spPr>
        <p:txBody>
          <a:bodyPr wrap="none">
            <a:spAutoFit/>
          </a:bodyPr>
          <a:lstStyle/>
          <a:p>
            <a:r>
              <a:rPr lang="en-US" dirty="0">
                <a:solidFill>
                  <a:schemeClr val="bg1"/>
                </a:solidFill>
              </a:rPr>
              <a:t>Atmosphere?</a:t>
            </a:r>
          </a:p>
        </p:txBody>
      </p:sp>
      <p:sp>
        <p:nvSpPr>
          <p:cNvPr id="18" name="Date Placeholder 4">
            <a:extLst>
              <a:ext uri="{FF2B5EF4-FFF2-40B4-BE49-F238E27FC236}">
                <a16:creationId xmlns:a16="http://schemas.microsoft.com/office/drawing/2014/main" id="{FB291C30-4F6A-1447-90C0-7E8F20318EA2}"/>
              </a:ext>
            </a:extLst>
          </p:cNvPr>
          <p:cNvSpPr>
            <a:spLocks noGrp="1"/>
          </p:cNvSpPr>
          <p:nvPr>
            <p:ph type="dt" sz="half" idx="18"/>
          </p:nvPr>
        </p:nvSpPr>
        <p:spPr>
          <a:xfrm>
            <a:off x="341298" y="4797743"/>
            <a:ext cx="2133600" cy="274637"/>
          </a:xfrm>
        </p:spPr>
        <p:txBody>
          <a:bodyPr/>
          <a:lstStyle/>
          <a:p>
            <a:r>
              <a:rPr lang="en-US" dirty="0"/>
              <a:t>May 6, 2020</a:t>
            </a:r>
          </a:p>
        </p:txBody>
      </p:sp>
      <p:sp>
        <p:nvSpPr>
          <p:cNvPr id="20" name="Footer Placeholder 5">
            <a:extLst>
              <a:ext uri="{FF2B5EF4-FFF2-40B4-BE49-F238E27FC236}">
                <a16:creationId xmlns:a16="http://schemas.microsoft.com/office/drawing/2014/main" id="{58B16142-EC18-C541-9154-7AD871CEA288}"/>
              </a:ext>
            </a:extLst>
          </p:cNvPr>
          <p:cNvSpPr>
            <a:spLocks noGrp="1"/>
          </p:cNvSpPr>
          <p:nvPr>
            <p:ph type="ftr" sz="quarter" idx="19"/>
          </p:nvPr>
        </p:nvSpPr>
        <p:spPr>
          <a:xfrm>
            <a:off x="3124200" y="4797743"/>
            <a:ext cx="2895600" cy="274637"/>
          </a:xfrm>
        </p:spPr>
        <p:txBody>
          <a:bodyPr/>
          <a:lstStyle/>
          <a:p>
            <a:r>
              <a:rPr lang="en-US" dirty="0"/>
              <a:t>EGU General Assembly 2020</a:t>
            </a:r>
          </a:p>
        </p:txBody>
      </p:sp>
      <p:sp>
        <p:nvSpPr>
          <p:cNvPr id="21" name="Rectangle 20">
            <a:extLst>
              <a:ext uri="{FF2B5EF4-FFF2-40B4-BE49-F238E27FC236}">
                <a16:creationId xmlns:a16="http://schemas.microsoft.com/office/drawing/2014/main" id="{5769C887-C620-9E4C-B4E6-81E985607BDA}"/>
              </a:ext>
            </a:extLst>
          </p:cNvPr>
          <p:cNvSpPr/>
          <p:nvPr/>
        </p:nvSpPr>
        <p:spPr>
          <a:xfrm>
            <a:off x="1481196" y="4095883"/>
            <a:ext cx="6272773" cy="646331"/>
          </a:xfrm>
          <a:prstGeom prst="rect">
            <a:avLst/>
          </a:prstGeom>
        </p:spPr>
        <p:txBody>
          <a:bodyPr wrap="square">
            <a:spAutoFit/>
          </a:bodyPr>
          <a:lstStyle/>
          <a:p>
            <a:pPr algn="ctr"/>
            <a:r>
              <a:rPr lang="en-US" dirty="0">
                <a:solidFill>
                  <a:schemeClr val="bg1"/>
                </a:solidFill>
              </a:rPr>
              <a:t>Estimation over joint surface-atmosphere-instrument model </a:t>
            </a:r>
            <a:r>
              <a:rPr lang="en-US" dirty="0">
                <a:solidFill>
                  <a:schemeClr val="bg2"/>
                </a:solidFill>
              </a:rPr>
              <a:t>(all models together for </a:t>
            </a:r>
            <a:r>
              <a:rPr lang="en-US" i="1" dirty="0">
                <a:solidFill>
                  <a:schemeClr val="bg2"/>
                </a:solidFill>
              </a:rPr>
              <a:t>n</a:t>
            </a:r>
            <a:r>
              <a:rPr lang="en-US" dirty="0">
                <a:solidFill>
                  <a:schemeClr val="bg2"/>
                </a:solidFill>
              </a:rPr>
              <a:t> free parameters)</a:t>
            </a:r>
            <a:endParaRPr lang="en-US" dirty="0"/>
          </a:p>
        </p:txBody>
      </p:sp>
      <p:sp>
        <p:nvSpPr>
          <p:cNvPr id="5" name="Rectangle 4">
            <a:extLst>
              <a:ext uri="{FF2B5EF4-FFF2-40B4-BE49-F238E27FC236}">
                <a16:creationId xmlns:a16="http://schemas.microsoft.com/office/drawing/2014/main" id="{68086568-D04E-144C-A83B-764E066168AB}"/>
              </a:ext>
            </a:extLst>
          </p:cNvPr>
          <p:cNvSpPr/>
          <p:nvPr/>
        </p:nvSpPr>
        <p:spPr>
          <a:xfrm>
            <a:off x="231923" y="2279421"/>
            <a:ext cx="787395" cy="369332"/>
          </a:xfrm>
          <a:prstGeom prst="rect">
            <a:avLst/>
          </a:prstGeom>
        </p:spPr>
        <p:txBody>
          <a:bodyPr wrap="none">
            <a:spAutoFit/>
          </a:bodyPr>
          <a:lstStyle/>
          <a:p>
            <a:r>
              <a:rPr lang="en-US" dirty="0">
                <a:solidFill>
                  <a:schemeClr val="bg1"/>
                </a:solidFill>
              </a:rPr>
              <a:t>Score</a:t>
            </a:r>
            <a:endParaRPr lang="en-US"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752DFB2-C198-AE41-9D17-5639257F2691}"/>
                  </a:ext>
                </a:extLst>
              </p:cNvPr>
              <p:cNvSpPr txBox="1"/>
              <p:nvPr/>
            </p:nvSpPr>
            <p:spPr>
              <a:xfrm>
                <a:off x="242310" y="2623014"/>
                <a:ext cx="766620" cy="2844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2"/>
                          </a:solidFill>
                          <a:latin typeface="Cambria Math" panose="02040503050406030204" pitchFamily="18" charset="0"/>
                        </a:rPr>
                        <m:t>𝑓</m:t>
                      </m:r>
                      <m:r>
                        <a:rPr lang="en-US" b="0" i="1" smtClean="0">
                          <a:solidFill>
                            <a:schemeClr val="tx2"/>
                          </a:solidFill>
                          <a:latin typeface="Cambria Math" panose="02040503050406030204" pitchFamily="18" charset="0"/>
                        </a:rPr>
                        <m:t>(</m:t>
                      </m:r>
                      <m:r>
                        <a:rPr lang="en-US" b="0" i="1" smtClean="0">
                          <a:solidFill>
                            <a:schemeClr val="tx2"/>
                          </a:solidFill>
                          <a:latin typeface="Cambria Math" panose="02040503050406030204" pitchFamily="18" charset="0"/>
                        </a:rPr>
                        <m:t>𝑌</m:t>
                      </m:r>
                      <m:r>
                        <a:rPr lang="en-US" b="0" i="1" smtClean="0">
                          <a:solidFill>
                            <a:schemeClr val="tx2"/>
                          </a:solidFill>
                          <a:latin typeface="Cambria Math" panose="02040503050406030204" pitchFamily="18" charset="0"/>
                        </a:rPr>
                        <m:t>, </m:t>
                      </m:r>
                      <m:acc>
                        <m:accPr>
                          <m:chr m:val="̂"/>
                          <m:ctrlPr>
                            <a:rPr lang="en-US" b="0" i="1" smtClean="0">
                              <a:solidFill>
                                <a:schemeClr val="tx2"/>
                              </a:solidFill>
                              <a:latin typeface="Cambria Math" panose="02040503050406030204" pitchFamily="18" charset="0"/>
                            </a:rPr>
                          </m:ctrlPr>
                        </m:accPr>
                        <m:e>
                          <m:r>
                            <a:rPr lang="en-US" b="0" i="1" smtClean="0">
                              <a:solidFill>
                                <a:schemeClr val="tx2"/>
                              </a:solidFill>
                              <a:latin typeface="Cambria Math" panose="02040503050406030204" pitchFamily="18" charset="0"/>
                            </a:rPr>
                            <m:t>𝑌</m:t>
                          </m:r>
                        </m:e>
                      </m:acc>
                      <m:r>
                        <a:rPr lang="en-US" b="0" i="1" smtClean="0">
                          <a:solidFill>
                            <a:schemeClr val="tx2"/>
                          </a:solidFill>
                          <a:latin typeface="Cambria Math" panose="02040503050406030204" pitchFamily="18" charset="0"/>
                        </a:rPr>
                        <m:t>)</m:t>
                      </m:r>
                    </m:oMath>
                  </m:oMathPara>
                </a14:m>
                <a:endParaRPr lang="en-US" dirty="0">
                  <a:solidFill>
                    <a:schemeClr val="tx2"/>
                  </a:solidFill>
                </a:endParaRPr>
              </a:p>
            </p:txBody>
          </p:sp>
        </mc:Choice>
        <mc:Fallback xmlns="">
          <p:sp>
            <p:nvSpPr>
              <p:cNvPr id="6" name="TextBox 5">
                <a:extLst>
                  <a:ext uri="{FF2B5EF4-FFF2-40B4-BE49-F238E27FC236}">
                    <a16:creationId xmlns:a16="http://schemas.microsoft.com/office/drawing/2014/main" id="{1752DFB2-C198-AE41-9D17-5639257F2691}"/>
                  </a:ext>
                </a:extLst>
              </p:cNvPr>
              <p:cNvSpPr txBox="1">
                <a:spLocks noRot="1" noChangeAspect="1" noMove="1" noResize="1" noEditPoints="1" noAdjustHandles="1" noChangeArrowheads="1" noChangeShapeType="1" noTextEdit="1"/>
              </p:cNvSpPr>
              <p:nvPr/>
            </p:nvSpPr>
            <p:spPr>
              <a:xfrm>
                <a:off x="242310" y="2623014"/>
                <a:ext cx="766620" cy="284437"/>
              </a:xfrm>
              <a:prstGeom prst="rect">
                <a:avLst/>
              </a:prstGeom>
              <a:blipFill>
                <a:blip r:embed="rId4"/>
                <a:stretch>
                  <a:fillRect l="-9836" t="-17391" r="-9836" b="-34783"/>
                </a:stretch>
              </a:blipFill>
            </p:spPr>
            <p:txBody>
              <a:bodyPr/>
              <a:lstStyle/>
              <a:p>
                <a:r>
                  <a:rPr lang="en-US">
                    <a:noFill/>
                  </a:rPr>
                  <a:t> </a:t>
                </a:r>
              </a:p>
            </p:txBody>
          </p:sp>
        </mc:Fallback>
      </mc:AlternateContent>
    </p:spTree>
    <p:extLst>
      <p:ext uri="{BB962C8B-B14F-4D97-AF65-F5344CB8AC3E}">
        <p14:creationId xmlns:p14="http://schemas.microsoft.com/office/powerpoint/2010/main" val="26927102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ext Placeholder 8"/>
          <p:cNvSpPr>
            <a:spLocks noGrp="1"/>
          </p:cNvSpPr>
          <p:nvPr>
            <p:ph type="body" sz="quarter" idx="14"/>
          </p:nvPr>
        </p:nvSpPr>
        <p:spPr/>
        <p:txBody>
          <a:bodyPr/>
          <a:lstStyle/>
          <a:p>
            <a:r>
              <a:rPr lang="en-US" dirty="0">
                <a:solidFill>
                  <a:schemeClr val="bg2"/>
                </a:solidFill>
              </a:rPr>
              <a:t>Forward and inverse radiative transfer modeling</a:t>
            </a:r>
          </a:p>
        </p:txBody>
      </p:sp>
      <p:sp>
        <p:nvSpPr>
          <p:cNvPr id="8" name="Title 7"/>
          <p:cNvSpPr>
            <a:spLocks noGrp="1"/>
          </p:cNvSpPr>
          <p:nvPr>
            <p:ph type="ctrTitle"/>
          </p:nvPr>
        </p:nvSpPr>
        <p:spPr/>
        <p:txBody>
          <a:bodyPr/>
          <a:lstStyle/>
          <a:p>
            <a:r>
              <a:rPr lang="en-US" dirty="0">
                <a:solidFill>
                  <a:schemeClr val="tx2"/>
                </a:solidFill>
              </a:rPr>
              <a:t>Methods</a:t>
            </a:r>
          </a:p>
        </p:txBody>
      </p:sp>
      <p:sp>
        <p:nvSpPr>
          <p:cNvPr id="7" name="Slide Number Placeholder 6"/>
          <p:cNvSpPr>
            <a:spLocks noGrp="1"/>
          </p:cNvSpPr>
          <p:nvPr>
            <p:ph type="sldNum" sz="quarter" idx="20"/>
          </p:nvPr>
        </p:nvSpPr>
        <p:spPr/>
        <p:txBody>
          <a:bodyPr/>
          <a:lstStyle/>
          <a:p>
            <a:fld id="{95819BC3-7E48-734B-B255-F05E5B733943}" type="slidenum">
              <a:rPr lang="en-US" smtClean="0"/>
              <a:pPr/>
              <a:t>11</a:t>
            </a:fld>
            <a:endParaRPr lang="en-US"/>
          </a:p>
        </p:txBody>
      </p:sp>
      <p:sp>
        <p:nvSpPr>
          <p:cNvPr id="18" name="Date Placeholder 4">
            <a:extLst>
              <a:ext uri="{FF2B5EF4-FFF2-40B4-BE49-F238E27FC236}">
                <a16:creationId xmlns:a16="http://schemas.microsoft.com/office/drawing/2014/main" id="{FB291C30-4F6A-1447-90C0-7E8F20318EA2}"/>
              </a:ext>
            </a:extLst>
          </p:cNvPr>
          <p:cNvSpPr>
            <a:spLocks noGrp="1"/>
          </p:cNvSpPr>
          <p:nvPr>
            <p:ph type="dt" sz="half" idx="18"/>
          </p:nvPr>
        </p:nvSpPr>
        <p:spPr>
          <a:xfrm>
            <a:off x="341298" y="4797743"/>
            <a:ext cx="2133600" cy="274637"/>
          </a:xfrm>
        </p:spPr>
        <p:txBody>
          <a:bodyPr/>
          <a:lstStyle/>
          <a:p>
            <a:r>
              <a:rPr lang="en-US" dirty="0"/>
              <a:t>May 6, 2020</a:t>
            </a:r>
          </a:p>
        </p:txBody>
      </p:sp>
      <p:sp>
        <p:nvSpPr>
          <p:cNvPr id="20" name="Footer Placeholder 5">
            <a:extLst>
              <a:ext uri="{FF2B5EF4-FFF2-40B4-BE49-F238E27FC236}">
                <a16:creationId xmlns:a16="http://schemas.microsoft.com/office/drawing/2014/main" id="{58B16142-EC18-C541-9154-7AD871CEA288}"/>
              </a:ext>
            </a:extLst>
          </p:cNvPr>
          <p:cNvSpPr>
            <a:spLocks noGrp="1"/>
          </p:cNvSpPr>
          <p:nvPr>
            <p:ph type="ftr" sz="quarter" idx="19"/>
          </p:nvPr>
        </p:nvSpPr>
        <p:spPr>
          <a:xfrm>
            <a:off x="3124200" y="4797743"/>
            <a:ext cx="2895600" cy="274637"/>
          </a:xfrm>
        </p:spPr>
        <p:txBody>
          <a:bodyPr/>
          <a:lstStyle/>
          <a:p>
            <a:r>
              <a:rPr lang="en-US" dirty="0"/>
              <a:t>EGU General Assembly 2020</a:t>
            </a:r>
          </a:p>
        </p:txBody>
      </p:sp>
      <p:sp>
        <p:nvSpPr>
          <p:cNvPr id="21" name="Rectangle 20">
            <a:extLst>
              <a:ext uri="{FF2B5EF4-FFF2-40B4-BE49-F238E27FC236}">
                <a16:creationId xmlns:a16="http://schemas.microsoft.com/office/drawing/2014/main" id="{5769C887-C620-9E4C-B4E6-81E985607BDA}"/>
              </a:ext>
            </a:extLst>
          </p:cNvPr>
          <p:cNvSpPr/>
          <p:nvPr/>
        </p:nvSpPr>
        <p:spPr>
          <a:xfrm>
            <a:off x="1418211" y="1782247"/>
            <a:ext cx="6272773" cy="2308324"/>
          </a:xfrm>
          <a:prstGeom prst="rect">
            <a:avLst/>
          </a:prstGeom>
        </p:spPr>
        <p:txBody>
          <a:bodyPr wrap="square">
            <a:spAutoFit/>
          </a:bodyPr>
          <a:lstStyle/>
          <a:p>
            <a:pPr algn="ctr"/>
            <a:r>
              <a:rPr lang="en-US" dirty="0">
                <a:solidFill>
                  <a:schemeClr val="bg1"/>
                </a:solidFill>
              </a:rPr>
              <a:t>“OE inverts </a:t>
            </a:r>
            <a:r>
              <a:rPr lang="en-US" b="1" i="1" dirty="0">
                <a:solidFill>
                  <a:schemeClr val="bg1"/>
                </a:solidFill>
              </a:rPr>
              <a:t>y</a:t>
            </a:r>
            <a:r>
              <a:rPr lang="en-US" dirty="0">
                <a:solidFill>
                  <a:schemeClr val="bg1"/>
                </a:solidFill>
              </a:rPr>
              <a:t> by iteratively optimizing an estimate for </a:t>
            </a:r>
            <a:r>
              <a:rPr lang="en-US" b="1" i="1" dirty="0">
                <a:solidFill>
                  <a:schemeClr val="bg1"/>
                </a:solidFill>
              </a:rPr>
              <a:t>x</a:t>
            </a:r>
            <a:r>
              <a:rPr lang="en-US" dirty="0">
                <a:solidFill>
                  <a:schemeClr val="bg1"/>
                </a:solidFill>
              </a:rPr>
              <a:t> based on a cost function incorporating prior information and goodness of fit criteria. One begins by initializing the state to a reasonable first guess. One then linearizes the forward model about this estimate and adjusts the state vector in the direction of reducing cost. Multiple iterations of forward model predictions and error gradient descent move the state vector to a local cost minimum.”</a:t>
            </a:r>
            <a:endParaRPr lang="en-US" dirty="0"/>
          </a:p>
        </p:txBody>
      </p:sp>
      <p:sp>
        <p:nvSpPr>
          <p:cNvPr id="4" name="Rectangle 3">
            <a:extLst>
              <a:ext uri="{FF2B5EF4-FFF2-40B4-BE49-F238E27FC236}">
                <a16:creationId xmlns:a16="http://schemas.microsoft.com/office/drawing/2014/main" id="{B9E99376-7FB1-CD4C-8854-D4932CA23A46}"/>
              </a:ext>
            </a:extLst>
          </p:cNvPr>
          <p:cNvSpPr/>
          <p:nvPr/>
        </p:nvSpPr>
        <p:spPr>
          <a:xfrm>
            <a:off x="3180561" y="1267402"/>
            <a:ext cx="2839239" cy="369332"/>
          </a:xfrm>
          <a:prstGeom prst="rect">
            <a:avLst/>
          </a:prstGeom>
        </p:spPr>
        <p:txBody>
          <a:bodyPr wrap="none">
            <a:spAutoFit/>
          </a:bodyPr>
          <a:lstStyle/>
          <a:p>
            <a:r>
              <a:rPr lang="en-US" b="1" dirty="0">
                <a:solidFill>
                  <a:schemeClr val="bg1"/>
                </a:solidFill>
              </a:rPr>
              <a:t>Optimal Estimation (OE)</a:t>
            </a:r>
            <a:endParaRPr lang="en-US" b="1" dirty="0"/>
          </a:p>
        </p:txBody>
      </p:sp>
      <p:sp>
        <p:nvSpPr>
          <p:cNvPr id="5" name="Rectangle 4">
            <a:extLst>
              <a:ext uri="{FF2B5EF4-FFF2-40B4-BE49-F238E27FC236}">
                <a16:creationId xmlns:a16="http://schemas.microsoft.com/office/drawing/2014/main" id="{03DCCB54-F984-1142-8A47-90E660AD7816}"/>
              </a:ext>
            </a:extLst>
          </p:cNvPr>
          <p:cNvSpPr/>
          <p:nvPr/>
        </p:nvSpPr>
        <p:spPr>
          <a:xfrm>
            <a:off x="820812" y="4236084"/>
            <a:ext cx="7502375" cy="307777"/>
          </a:xfrm>
          <a:prstGeom prst="rect">
            <a:avLst/>
          </a:prstGeom>
        </p:spPr>
        <p:txBody>
          <a:bodyPr wrap="none">
            <a:spAutoFit/>
          </a:bodyPr>
          <a:lstStyle/>
          <a:p>
            <a:r>
              <a:rPr lang="en-US" sz="1400" i="1" dirty="0">
                <a:solidFill>
                  <a:schemeClr val="bg1"/>
                </a:solidFill>
              </a:rPr>
              <a:t>Thompson et al., (2018) Optimal estimation for imaging spectrometer atmospheric correction</a:t>
            </a:r>
            <a:endParaRPr lang="en-US" sz="1400" i="1" dirty="0"/>
          </a:p>
        </p:txBody>
      </p:sp>
    </p:spTree>
    <p:extLst>
      <p:ext uri="{BB962C8B-B14F-4D97-AF65-F5344CB8AC3E}">
        <p14:creationId xmlns:p14="http://schemas.microsoft.com/office/powerpoint/2010/main" val="19833435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Date Placeholder 4">
            <a:extLst>
              <a:ext uri="{FF2B5EF4-FFF2-40B4-BE49-F238E27FC236}">
                <a16:creationId xmlns:a16="http://schemas.microsoft.com/office/drawing/2014/main" id="{FB291C30-4F6A-1447-90C0-7E8F20318EA2}"/>
              </a:ext>
            </a:extLst>
          </p:cNvPr>
          <p:cNvSpPr>
            <a:spLocks noGrp="1"/>
          </p:cNvSpPr>
          <p:nvPr>
            <p:ph type="dt" sz="half" idx="18"/>
          </p:nvPr>
        </p:nvSpPr>
        <p:spPr>
          <a:xfrm>
            <a:off x="341298" y="4797743"/>
            <a:ext cx="2133600" cy="274637"/>
          </a:xfrm>
        </p:spPr>
        <p:txBody>
          <a:bodyPr/>
          <a:lstStyle/>
          <a:p>
            <a:r>
              <a:rPr lang="en-US" dirty="0"/>
              <a:t>May 6, 2020</a:t>
            </a:r>
          </a:p>
        </p:txBody>
      </p:sp>
      <p:sp>
        <p:nvSpPr>
          <p:cNvPr id="19" name="Rectangle 18">
            <a:extLst>
              <a:ext uri="{FF2B5EF4-FFF2-40B4-BE49-F238E27FC236}">
                <a16:creationId xmlns:a16="http://schemas.microsoft.com/office/drawing/2014/main" id="{189E825E-F02B-1C4A-ADFF-42A43B581A16}"/>
              </a:ext>
            </a:extLst>
          </p:cNvPr>
          <p:cNvSpPr/>
          <p:nvPr/>
        </p:nvSpPr>
        <p:spPr>
          <a:xfrm>
            <a:off x="674371" y="3665249"/>
            <a:ext cx="1522398" cy="8496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Inverse OE</a:t>
            </a:r>
          </a:p>
          <a:p>
            <a:pPr algn="ctr"/>
            <a:r>
              <a:rPr lang="en-US" dirty="0"/>
              <a:t>Model</a:t>
            </a:r>
          </a:p>
        </p:txBody>
      </p:sp>
      <p:sp>
        <p:nvSpPr>
          <p:cNvPr id="25" name="Rectangle 24">
            <a:extLst>
              <a:ext uri="{FF2B5EF4-FFF2-40B4-BE49-F238E27FC236}">
                <a16:creationId xmlns:a16="http://schemas.microsoft.com/office/drawing/2014/main" id="{38ADA41E-27B9-C146-B888-683677D911AB}"/>
              </a:ext>
            </a:extLst>
          </p:cNvPr>
          <p:cNvSpPr/>
          <p:nvPr/>
        </p:nvSpPr>
        <p:spPr>
          <a:xfrm>
            <a:off x="701144" y="604845"/>
            <a:ext cx="1522398" cy="84963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Forward OE</a:t>
            </a:r>
          </a:p>
          <a:p>
            <a:pPr algn="ctr"/>
            <a:r>
              <a:rPr lang="en-US" dirty="0"/>
              <a:t>Model</a:t>
            </a:r>
          </a:p>
        </p:txBody>
      </p:sp>
      <p:sp>
        <p:nvSpPr>
          <p:cNvPr id="4" name="Left Brace 3">
            <a:extLst>
              <a:ext uri="{FF2B5EF4-FFF2-40B4-BE49-F238E27FC236}">
                <a16:creationId xmlns:a16="http://schemas.microsoft.com/office/drawing/2014/main" id="{273EA0FF-A98F-4646-A543-1DDA9BAED6DF}"/>
              </a:ext>
            </a:extLst>
          </p:cNvPr>
          <p:cNvSpPr/>
          <p:nvPr/>
        </p:nvSpPr>
        <p:spPr>
          <a:xfrm>
            <a:off x="267312" y="932867"/>
            <a:ext cx="289560" cy="1133767"/>
          </a:xfrm>
          <a:prstGeom prst="leftBrace">
            <a:avLst/>
          </a:prstGeom>
          <a:ln>
            <a:solidFill>
              <a:srgbClr val="00B0F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Left Brace 21">
            <a:extLst>
              <a:ext uri="{FF2B5EF4-FFF2-40B4-BE49-F238E27FC236}">
                <a16:creationId xmlns:a16="http://schemas.microsoft.com/office/drawing/2014/main" id="{A14043C2-C813-7C45-8537-5CB68A6B0AF8}"/>
              </a:ext>
            </a:extLst>
          </p:cNvPr>
          <p:cNvSpPr/>
          <p:nvPr/>
        </p:nvSpPr>
        <p:spPr>
          <a:xfrm>
            <a:off x="267312" y="3063896"/>
            <a:ext cx="289560" cy="1133767"/>
          </a:xfrm>
          <a:prstGeom prst="leftBrace">
            <a:avLst/>
          </a:prstGeom>
          <a:ln>
            <a:solidFill>
              <a:schemeClr val="accent3"/>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id="{38903313-E64B-D342-ABBE-1451979EFE51}"/>
                  </a:ext>
                </a:extLst>
              </p:cNvPr>
              <p:cNvSpPr/>
              <p:nvPr/>
            </p:nvSpPr>
            <p:spPr>
              <a:xfrm>
                <a:off x="674371" y="1533549"/>
                <a:ext cx="1522398" cy="8496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Surface</a:t>
                </a:r>
              </a:p>
              <a:p>
                <a:pPr algn="ctr"/>
                <a:r>
                  <a:rPr lang="en-US" dirty="0">
                    <a:solidFill>
                      <a:schemeClr val="bg1"/>
                    </a:solidFill>
                  </a:rPr>
                  <a:t>Reflectance</a:t>
                </a:r>
              </a:p>
              <a:p>
                <a:pPr algn="ctr"/>
                <a14:m>
                  <m:oMathPara xmlns:m="http://schemas.openxmlformats.org/officeDocument/2006/math">
                    <m:oMathParaPr>
                      <m:jc m:val="centerGroup"/>
                    </m:oMathParaPr>
                    <m:oMath xmlns:m="http://schemas.openxmlformats.org/officeDocument/2006/math">
                      <m:r>
                        <a:rPr lang="en-US" b="0" i="1" smtClean="0">
                          <a:solidFill>
                            <a:srgbClr val="00B0F0"/>
                          </a:solidFill>
                          <a:latin typeface="Cambria Math" panose="02040503050406030204" pitchFamily="18" charset="0"/>
                        </a:rPr>
                        <m:t>𝑌</m:t>
                      </m:r>
                    </m:oMath>
                  </m:oMathPara>
                </a14:m>
                <a:endParaRPr lang="en-US" dirty="0">
                  <a:solidFill>
                    <a:schemeClr val="bg1"/>
                  </a:solidFill>
                </a:endParaRPr>
              </a:p>
            </p:txBody>
          </p:sp>
        </mc:Choice>
        <mc:Fallback xmlns="">
          <p:sp>
            <p:nvSpPr>
              <p:cNvPr id="29" name="Rectangle 28">
                <a:extLst>
                  <a:ext uri="{FF2B5EF4-FFF2-40B4-BE49-F238E27FC236}">
                    <a16:creationId xmlns:a16="http://schemas.microsoft.com/office/drawing/2014/main" id="{38903313-E64B-D342-ABBE-1451979EFE51}"/>
                  </a:ext>
                </a:extLst>
              </p:cNvPr>
              <p:cNvSpPr>
                <a:spLocks noRot="1" noChangeAspect="1" noMove="1" noResize="1" noEditPoints="1" noAdjustHandles="1" noChangeArrowheads="1" noChangeShapeType="1" noTextEdit="1"/>
              </p:cNvSpPr>
              <p:nvPr/>
            </p:nvSpPr>
            <p:spPr>
              <a:xfrm>
                <a:off x="674371" y="1533549"/>
                <a:ext cx="1522398" cy="849630"/>
              </a:xfrm>
              <a:prstGeom prst="rect">
                <a:avLst/>
              </a:prstGeom>
              <a:blipFill>
                <a:blip r:embed="rId2"/>
                <a:stretch>
                  <a:fillRect t="-5882" b="-1471"/>
                </a:stretch>
              </a:blipFill>
              <a:ln>
                <a:noFill/>
              </a:ln>
            </p:spPr>
            <p:txBody>
              <a:bodyPr/>
              <a:lstStyle/>
              <a:p>
                <a:r>
                  <a:rPr lang="en-US">
                    <a:noFill/>
                  </a:rPr>
                  <a:t> </a:t>
                </a:r>
              </a:p>
            </p:txBody>
          </p:sp>
        </mc:Fallback>
      </mc:AlternateContent>
      <p:sp>
        <p:nvSpPr>
          <p:cNvPr id="33" name="Rectangle 32">
            <a:extLst>
              <a:ext uri="{FF2B5EF4-FFF2-40B4-BE49-F238E27FC236}">
                <a16:creationId xmlns:a16="http://schemas.microsoft.com/office/drawing/2014/main" id="{7C2CE6CC-5E50-5C43-9697-B40D505F8A77}"/>
              </a:ext>
            </a:extLst>
          </p:cNvPr>
          <p:cNvSpPr/>
          <p:nvPr/>
        </p:nvSpPr>
        <p:spPr>
          <a:xfrm>
            <a:off x="3989862" y="1533549"/>
            <a:ext cx="1522398" cy="8496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MODTRAN</a:t>
            </a:r>
          </a:p>
          <a:p>
            <a:pPr algn="ctr"/>
            <a:r>
              <a:rPr lang="en-US" dirty="0"/>
              <a:t>LBL</a:t>
            </a:r>
          </a:p>
        </p:txBody>
      </p:sp>
      <p:sp>
        <p:nvSpPr>
          <p:cNvPr id="35" name="Oval 34">
            <a:extLst>
              <a:ext uri="{FF2B5EF4-FFF2-40B4-BE49-F238E27FC236}">
                <a16:creationId xmlns:a16="http://schemas.microsoft.com/office/drawing/2014/main" id="{6B4C9372-FCA7-114A-9C2C-96B486FD5AA7}"/>
              </a:ext>
            </a:extLst>
          </p:cNvPr>
          <p:cNvSpPr/>
          <p:nvPr/>
        </p:nvSpPr>
        <p:spPr>
          <a:xfrm>
            <a:off x="3989862" y="105539"/>
            <a:ext cx="1522398" cy="849630"/>
          </a:xfrm>
          <a:prstGeom prst="ellipse">
            <a:avLst/>
          </a:prstGeom>
          <a:solidFill>
            <a:schemeClr val="accent5"/>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AOD</a:t>
            </a:r>
            <a:r>
              <a:rPr lang="en-US" baseline="-25000" dirty="0"/>
              <a:t>550</a:t>
            </a:r>
            <a:r>
              <a:rPr lang="en-US" dirty="0"/>
              <a:t> H</a:t>
            </a:r>
            <a:r>
              <a:rPr lang="en-US" baseline="-25000" dirty="0"/>
              <a:t>2</a:t>
            </a:r>
            <a:r>
              <a:rPr lang="en-US" dirty="0"/>
              <a:t>O</a:t>
            </a:r>
          </a:p>
        </p:txBody>
      </p:sp>
      <p:sp>
        <p:nvSpPr>
          <p:cNvPr id="36" name="Right Arrow 35">
            <a:extLst>
              <a:ext uri="{FF2B5EF4-FFF2-40B4-BE49-F238E27FC236}">
                <a16:creationId xmlns:a16="http://schemas.microsoft.com/office/drawing/2014/main" id="{A742DE8D-8286-064C-B1A4-833C97D22C0D}"/>
              </a:ext>
            </a:extLst>
          </p:cNvPr>
          <p:cNvSpPr/>
          <p:nvPr/>
        </p:nvSpPr>
        <p:spPr>
          <a:xfrm rot="5400000">
            <a:off x="4540944" y="1065289"/>
            <a:ext cx="420233" cy="358140"/>
          </a:xfrm>
          <a:prstGeom prst="righ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B2728022-F3C1-DC4B-A9B2-A4C6D2B465D0}"/>
              </a:ext>
            </a:extLst>
          </p:cNvPr>
          <p:cNvSpPr/>
          <p:nvPr/>
        </p:nvSpPr>
        <p:spPr>
          <a:xfrm>
            <a:off x="5647607" y="1533549"/>
            <a:ext cx="1522398" cy="20526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Instrument</a:t>
            </a:r>
          </a:p>
          <a:p>
            <a:pPr algn="ctr"/>
            <a:r>
              <a:rPr lang="en-US" dirty="0"/>
              <a:t>Model</a:t>
            </a:r>
          </a:p>
        </p:txBody>
      </p:sp>
      <mc:AlternateContent xmlns:mc="http://schemas.openxmlformats.org/markup-compatibility/2006" xmlns:a14="http://schemas.microsoft.com/office/drawing/2010/main">
        <mc:Choice Requires="a14">
          <p:sp>
            <p:nvSpPr>
              <p:cNvPr id="38" name="Rectangle 37">
                <a:extLst>
                  <a:ext uri="{FF2B5EF4-FFF2-40B4-BE49-F238E27FC236}">
                    <a16:creationId xmlns:a16="http://schemas.microsoft.com/office/drawing/2014/main" id="{86657BBC-70AD-A442-923B-391B48CB02B5}"/>
                  </a:ext>
                </a:extLst>
              </p:cNvPr>
              <p:cNvSpPr/>
              <p:nvPr/>
            </p:nvSpPr>
            <p:spPr>
              <a:xfrm>
                <a:off x="7305352" y="1533549"/>
                <a:ext cx="1522398" cy="8496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At-sensor</a:t>
                </a:r>
              </a:p>
              <a:p>
                <a:pPr algn="ctr"/>
                <a:r>
                  <a:rPr lang="en-US" dirty="0">
                    <a:solidFill>
                      <a:schemeClr val="bg1"/>
                    </a:solidFill>
                  </a:rPr>
                  <a:t>Radiance</a:t>
                </a:r>
              </a:p>
              <a:p>
                <a:pPr algn="ctr"/>
                <a14:m>
                  <m:oMathPara xmlns:m="http://schemas.openxmlformats.org/officeDocument/2006/math">
                    <m:oMathParaPr>
                      <m:jc m:val="centerGroup"/>
                    </m:oMathParaPr>
                    <m:oMath xmlns:m="http://schemas.openxmlformats.org/officeDocument/2006/math">
                      <m:acc>
                        <m:accPr>
                          <m:chr m:val="̂"/>
                          <m:ctrlPr>
                            <a:rPr lang="en-US" i="1" smtClean="0">
                              <a:solidFill>
                                <a:srgbClr val="00B0F0"/>
                              </a:solidFill>
                              <a:latin typeface="Cambria Math" panose="02040503050406030204" pitchFamily="18" charset="0"/>
                            </a:rPr>
                          </m:ctrlPr>
                        </m:accPr>
                        <m:e>
                          <m:r>
                            <a:rPr lang="en-US" b="0" i="1" smtClean="0">
                              <a:solidFill>
                                <a:srgbClr val="00B0F0"/>
                              </a:solidFill>
                              <a:latin typeface="Cambria Math" panose="02040503050406030204" pitchFamily="18" charset="0"/>
                            </a:rPr>
                            <m:t>𝑌</m:t>
                          </m:r>
                        </m:e>
                      </m:acc>
                    </m:oMath>
                  </m:oMathPara>
                </a14:m>
                <a:endParaRPr lang="en-US" dirty="0">
                  <a:solidFill>
                    <a:srgbClr val="00B0F0"/>
                  </a:solidFill>
                </a:endParaRPr>
              </a:p>
            </p:txBody>
          </p:sp>
        </mc:Choice>
        <mc:Fallback xmlns="">
          <p:sp>
            <p:nvSpPr>
              <p:cNvPr id="38" name="Rectangle 37">
                <a:extLst>
                  <a:ext uri="{FF2B5EF4-FFF2-40B4-BE49-F238E27FC236}">
                    <a16:creationId xmlns:a16="http://schemas.microsoft.com/office/drawing/2014/main" id="{86657BBC-70AD-A442-923B-391B48CB02B5}"/>
                  </a:ext>
                </a:extLst>
              </p:cNvPr>
              <p:cNvSpPr>
                <a:spLocks noRot="1" noChangeAspect="1" noMove="1" noResize="1" noEditPoints="1" noAdjustHandles="1" noChangeArrowheads="1" noChangeShapeType="1" noTextEdit="1"/>
              </p:cNvSpPr>
              <p:nvPr/>
            </p:nvSpPr>
            <p:spPr>
              <a:xfrm>
                <a:off x="7305352" y="1533549"/>
                <a:ext cx="1522398" cy="849630"/>
              </a:xfrm>
              <a:prstGeom prst="rect">
                <a:avLst/>
              </a:prstGeom>
              <a:blipFill>
                <a:blip r:embed="rId3"/>
                <a:stretch>
                  <a:fillRect t="-7353"/>
                </a:stretch>
              </a:blipFill>
              <a:ln>
                <a:noFill/>
              </a:ln>
            </p:spPr>
            <p:txBody>
              <a:bodyPr/>
              <a:lstStyle/>
              <a:p>
                <a:r>
                  <a:rPr lang="en-US">
                    <a:noFill/>
                  </a:rPr>
                  <a:t> </a:t>
                </a:r>
              </a:p>
            </p:txBody>
          </p:sp>
        </mc:Fallback>
      </mc:AlternateContent>
      <p:sp>
        <p:nvSpPr>
          <p:cNvPr id="39" name="Oval 38">
            <a:extLst>
              <a:ext uri="{FF2B5EF4-FFF2-40B4-BE49-F238E27FC236}">
                <a16:creationId xmlns:a16="http://schemas.microsoft.com/office/drawing/2014/main" id="{C13A63F5-C4A3-9F42-ADE5-07198C2CB871}"/>
              </a:ext>
            </a:extLst>
          </p:cNvPr>
          <p:cNvSpPr/>
          <p:nvPr/>
        </p:nvSpPr>
        <p:spPr>
          <a:xfrm>
            <a:off x="5647607" y="105539"/>
            <a:ext cx="1522398" cy="849630"/>
          </a:xfrm>
          <a:prstGeom prst="ellipse">
            <a:avLst/>
          </a:prstGeom>
          <a:solidFill>
            <a:schemeClr val="accent5"/>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a:t>Optics</a:t>
            </a:r>
          </a:p>
          <a:p>
            <a:pPr algn="ctr"/>
            <a:r>
              <a:rPr lang="en-US" sz="1400" dirty="0"/>
              <a:t>Detector Electronics</a:t>
            </a:r>
          </a:p>
        </p:txBody>
      </p:sp>
      <p:sp>
        <p:nvSpPr>
          <p:cNvPr id="40" name="Right Arrow 39">
            <a:extLst>
              <a:ext uri="{FF2B5EF4-FFF2-40B4-BE49-F238E27FC236}">
                <a16:creationId xmlns:a16="http://schemas.microsoft.com/office/drawing/2014/main" id="{D96C0844-9CFE-574A-9E26-53872A483956}"/>
              </a:ext>
            </a:extLst>
          </p:cNvPr>
          <p:cNvSpPr/>
          <p:nvPr/>
        </p:nvSpPr>
        <p:spPr>
          <a:xfrm rot="5400000">
            <a:off x="6198689" y="1065289"/>
            <a:ext cx="420233" cy="358140"/>
          </a:xfrm>
          <a:prstGeom prst="righ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97C26BC7-6190-4B40-A157-25A46BD13AD8}"/>
              </a:ext>
            </a:extLst>
          </p:cNvPr>
          <p:cNvSpPr/>
          <p:nvPr/>
        </p:nvSpPr>
        <p:spPr>
          <a:xfrm>
            <a:off x="7305352" y="105539"/>
            <a:ext cx="1522398" cy="849630"/>
          </a:xfrm>
          <a:prstGeom prst="ellipse">
            <a:avLst/>
          </a:prstGeom>
          <a:solidFill>
            <a:schemeClr val="accent5"/>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a:t>TOA</a:t>
            </a:r>
          </a:p>
          <a:p>
            <a:pPr algn="ctr"/>
            <a:r>
              <a:rPr lang="en-US" sz="1400" dirty="0"/>
              <a:t>Solar Spectrum</a:t>
            </a:r>
          </a:p>
        </p:txBody>
      </p:sp>
      <p:sp>
        <p:nvSpPr>
          <p:cNvPr id="42" name="Right Arrow 41">
            <a:extLst>
              <a:ext uri="{FF2B5EF4-FFF2-40B4-BE49-F238E27FC236}">
                <a16:creationId xmlns:a16="http://schemas.microsoft.com/office/drawing/2014/main" id="{50F9CB85-A487-1F48-8C8C-0D597ACB21D2}"/>
              </a:ext>
            </a:extLst>
          </p:cNvPr>
          <p:cNvSpPr/>
          <p:nvPr/>
        </p:nvSpPr>
        <p:spPr>
          <a:xfrm rot="5400000">
            <a:off x="7856434" y="1065289"/>
            <a:ext cx="420233" cy="358140"/>
          </a:xfrm>
          <a:prstGeom prst="righ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5C779111-70FC-AD4D-944C-A81FEB8889D3}"/>
              </a:ext>
            </a:extLst>
          </p:cNvPr>
          <p:cNvSpPr/>
          <p:nvPr/>
        </p:nvSpPr>
        <p:spPr>
          <a:xfrm>
            <a:off x="3989861" y="2736546"/>
            <a:ext cx="1522398" cy="8496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MODTRAN</a:t>
            </a:r>
          </a:p>
        </p:txBody>
      </p:sp>
      <p:sp>
        <p:nvSpPr>
          <p:cNvPr id="44" name="Rectangle 43">
            <a:extLst>
              <a:ext uri="{FF2B5EF4-FFF2-40B4-BE49-F238E27FC236}">
                <a16:creationId xmlns:a16="http://schemas.microsoft.com/office/drawing/2014/main" id="{2C536CD6-CC56-0D4C-B36E-AA1283C6E791}"/>
              </a:ext>
            </a:extLst>
          </p:cNvPr>
          <p:cNvSpPr/>
          <p:nvPr/>
        </p:nvSpPr>
        <p:spPr>
          <a:xfrm>
            <a:off x="2332117" y="1539816"/>
            <a:ext cx="1522398" cy="20463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Surface Model</a:t>
            </a:r>
          </a:p>
        </p:txBody>
      </p:sp>
      <mc:AlternateContent xmlns:mc="http://schemas.openxmlformats.org/markup-compatibility/2006" xmlns:a14="http://schemas.microsoft.com/office/drawing/2010/main">
        <mc:Choice Requires="a14">
          <p:sp>
            <p:nvSpPr>
              <p:cNvPr id="47" name="Rectangle 46">
                <a:extLst>
                  <a:ext uri="{FF2B5EF4-FFF2-40B4-BE49-F238E27FC236}">
                    <a16:creationId xmlns:a16="http://schemas.microsoft.com/office/drawing/2014/main" id="{CC5D7460-846C-1C4F-94A5-B5C8C4F4AD9A}"/>
                  </a:ext>
                </a:extLst>
              </p:cNvPr>
              <p:cNvSpPr/>
              <p:nvPr/>
            </p:nvSpPr>
            <p:spPr>
              <a:xfrm>
                <a:off x="7305352" y="2737697"/>
                <a:ext cx="1522398" cy="8496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At-sensor</a:t>
                </a:r>
              </a:p>
              <a:p>
                <a:pPr algn="ctr"/>
                <a:r>
                  <a:rPr lang="en-US" dirty="0">
                    <a:solidFill>
                      <a:schemeClr val="bg1"/>
                    </a:solidFill>
                  </a:rPr>
                  <a:t>Radiance</a:t>
                </a:r>
              </a:p>
              <a:p>
                <a:pPr algn="ctr"/>
                <a14:m>
                  <m:oMathPara xmlns:m="http://schemas.openxmlformats.org/officeDocument/2006/math">
                    <m:oMathParaPr>
                      <m:jc m:val="centerGroup"/>
                    </m:oMathParaPr>
                    <m:oMath xmlns:m="http://schemas.openxmlformats.org/officeDocument/2006/math">
                      <m:r>
                        <a:rPr lang="en-US" b="0" i="1" smtClean="0">
                          <a:solidFill>
                            <a:schemeClr val="accent2"/>
                          </a:solidFill>
                          <a:latin typeface="Cambria Math" panose="02040503050406030204" pitchFamily="18" charset="0"/>
                        </a:rPr>
                        <m:t>𝑌</m:t>
                      </m:r>
                    </m:oMath>
                  </m:oMathPara>
                </a14:m>
                <a:endParaRPr lang="en-US" dirty="0">
                  <a:solidFill>
                    <a:schemeClr val="bg1"/>
                  </a:solidFill>
                </a:endParaRPr>
              </a:p>
            </p:txBody>
          </p:sp>
        </mc:Choice>
        <mc:Fallback xmlns="">
          <p:sp>
            <p:nvSpPr>
              <p:cNvPr id="47" name="Rectangle 46">
                <a:extLst>
                  <a:ext uri="{FF2B5EF4-FFF2-40B4-BE49-F238E27FC236}">
                    <a16:creationId xmlns:a16="http://schemas.microsoft.com/office/drawing/2014/main" id="{CC5D7460-846C-1C4F-94A5-B5C8C4F4AD9A}"/>
                  </a:ext>
                </a:extLst>
              </p:cNvPr>
              <p:cNvSpPr>
                <a:spLocks noRot="1" noChangeAspect="1" noMove="1" noResize="1" noEditPoints="1" noAdjustHandles="1" noChangeArrowheads="1" noChangeShapeType="1" noTextEdit="1"/>
              </p:cNvSpPr>
              <p:nvPr/>
            </p:nvSpPr>
            <p:spPr>
              <a:xfrm>
                <a:off x="7305352" y="2737697"/>
                <a:ext cx="1522398" cy="849630"/>
              </a:xfrm>
              <a:prstGeom prst="rect">
                <a:avLst/>
              </a:prstGeom>
              <a:blipFill>
                <a:blip r:embed="rId4"/>
                <a:stretch>
                  <a:fillRect t="-9091" b="-1515"/>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Rectangle 47">
                <a:extLst>
                  <a:ext uri="{FF2B5EF4-FFF2-40B4-BE49-F238E27FC236}">
                    <a16:creationId xmlns:a16="http://schemas.microsoft.com/office/drawing/2014/main" id="{35155DEA-0989-144F-862D-D8E091FC02CA}"/>
                  </a:ext>
                </a:extLst>
              </p:cNvPr>
              <p:cNvSpPr/>
              <p:nvPr/>
            </p:nvSpPr>
            <p:spPr>
              <a:xfrm>
                <a:off x="674371" y="2743965"/>
                <a:ext cx="1522398" cy="8496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Surface</a:t>
                </a:r>
              </a:p>
              <a:p>
                <a:pPr algn="ctr"/>
                <a:r>
                  <a:rPr lang="en-US" dirty="0">
                    <a:solidFill>
                      <a:schemeClr val="bg1"/>
                    </a:solidFill>
                  </a:rPr>
                  <a:t>Reflectance</a:t>
                </a:r>
              </a:p>
              <a:p>
                <a:pPr algn="ctr"/>
                <a14:m>
                  <m:oMathPara xmlns:m="http://schemas.openxmlformats.org/officeDocument/2006/math">
                    <m:oMathParaPr>
                      <m:jc m:val="centerGroup"/>
                    </m:oMathParaPr>
                    <m:oMath xmlns:m="http://schemas.openxmlformats.org/officeDocument/2006/math">
                      <m:acc>
                        <m:accPr>
                          <m:chr m:val="̂"/>
                          <m:ctrlPr>
                            <a:rPr lang="en-US" i="1" smtClean="0">
                              <a:solidFill>
                                <a:schemeClr val="accent2"/>
                              </a:solidFill>
                              <a:latin typeface="Cambria Math" panose="02040503050406030204" pitchFamily="18" charset="0"/>
                            </a:rPr>
                          </m:ctrlPr>
                        </m:accPr>
                        <m:e>
                          <m:r>
                            <a:rPr lang="en-US" i="1">
                              <a:solidFill>
                                <a:schemeClr val="accent2"/>
                              </a:solidFill>
                              <a:latin typeface="Cambria Math" panose="02040503050406030204" pitchFamily="18" charset="0"/>
                            </a:rPr>
                            <m:t>𝑌</m:t>
                          </m:r>
                        </m:e>
                      </m:acc>
                    </m:oMath>
                  </m:oMathPara>
                </a14:m>
                <a:endParaRPr lang="en-US" dirty="0">
                  <a:solidFill>
                    <a:schemeClr val="bg1"/>
                  </a:solidFill>
                </a:endParaRPr>
              </a:p>
            </p:txBody>
          </p:sp>
        </mc:Choice>
        <mc:Fallback xmlns="">
          <p:sp>
            <p:nvSpPr>
              <p:cNvPr id="48" name="Rectangle 47">
                <a:extLst>
                  <a:ext uri="{FF2B5EF4-FFF2-40B4-BE49-F238E27FC236}">
                    <a16:creationId xmlns:a16="http://schemas.microsoft.com/office/drawing/2014/main" id="{35155DEA-0989-144F-862D-D8E091FC02CA}"/>
                  </a:ext>
                </a:extLst>
              </p:cNvPr>
              <p:cNvSpPr>
                <a:spLocks noRot="1" noChangeAspect="1" noMove="1" noResize="1" noEditPoints="1" noAdjustHandles="1" noChangeArrowheads="1" noChangeShapeType="1" noTextEdit="1"/>
              </p:cNvSpPr>
              <p:nvPr/>
            </p:nvSpPr>
            <p:spPr>
              <a:xfrm>
                <a:off x="674371" y="2743965"/>
                <a:ext cx="1522398" cy="849630"/>
              </a:xfrm>
              <a:prstGeom prst="rect">
                <a:avLst/>
              </a:prstGeom>
              <a:blipFill>
                <a:blip r:embed="rId5"/>
                <a:stretch>
                  <a:fillRect t="-7463" b="-1493"/>
                </a:stretch>
              </a:blipFill>
              <a:ln>
                <a:noFill/>
              </a:ln>
            </p:spPr>
            <p:txBody>
              <a:bodyPr/>
              <a:lstStyle/>
              <a:p>
                <a:r>
                  <a:rPr lang="en-US">
                    <a:noFill/>
                  </a:rPr>
                  <a:t> </a:t>
                </a:r>
              </a:p>
            </p:txBody>
          </p:sp>
        </mc:Fallback>
      </mc:AlternateContent>
      <p:sp>
        <p:nvSpPr>
          <p:cNvPr id="34" name="Oval 33">
            <a:extLst>
              <a:ext uri="{FF2B5EF4-FFF2-40B4-BE49-F238E27FC236}">
                <a16:creationId xmlns:a16="http://schemas.microsoft.com/office/drawing/2014/main" id="{5A0267AE-0B05-FA47-B463-FA089B406DA3}"/>
              </a:ext>
            </a:extLst>
          </p:cNvPr>
          <p:cNvSpPr/>
          <p:nvPr/>
        </p:nvSpPr>
        <p:spPr>
          <a:xfrm>
            <a:off x="2349965" y="105539"/>
            <a:ext cx="1522398" cy="849630"/>
          </a:xfrm>
          <a:prstGeom prst="ellipse">
            <a:avLst/>
          </a:prstGeom>
          <a:solidFill>
            <a:schemeClr val="accent5"/>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a:t>Lambertian</a:t>
            </a:r>
          </a:p>
          <a:p>
            <a:pPr algn="ctr"/>
            <a:r>
              <a:rPr lang="en-US" sz="1400" dirty="0"/>
              <a:t>HDRF</a:t>
            </a:r>
          </a:p>
        </p:txBody>
      </p:sp>
      <p:sp>
        <p:nvSpPr>
          <p:cNvPr id="51" name="Right Arrow 50">
            <a:extLst>
              <a:ext uri="{FF2B5EF4-FFF2-40B4-BE49-F238E27FC236}">
                <a16:creationId xmlns:a16="http://schemas.microsoft.com/office/drawing/2014/main" id="{BB17DEB6-762D-2544-A812-A39FBDB9D23E}"/>
              </a:ext>
            </a:extLst>
          </p:cNvPr>
          <p:cNvSpPr/>
          <p:nvPr/>
        </p:nvSpPr>
        <p:spPr>
          <a:xfrm rot="5400000">
            <a:off x="2901047" y="1065289"/>
            <a:ext cx="420233" cy="358140"/>
          </a:xfrm>
          <a:prstGeom prst="righ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41406881-09C8-EA48-BE22-4CC2B88606FD}"/>
              </a:ext>
            </a:extLst>
          </p:cNvPr>
          <p:cNvSpPr/>
          <p:nvPr/>
        </p:nvSpPr>
        <p:spPr>
          <a:xfrm>
            <a:off x="3989862" y="4163405"/>
            <a:ext cx="1522398" cy="849630"/>
          </a:xfrm>
          <a:prstGeom prst="ellipse">
            <a:avLst/>
          </a:prstGeom>
          <a:solidFill>
            <a:schemeClr val="accent5"/>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a:solidFill>
                  <a:schemeClr val="bg1"/>
                </a:solidFill>
              </a:rPr>
              <a:t>Unknown</a:t>
            </a:r>
          </a:p>
        </p:txBody>
      </p:sp>
      <p:sp>
        <p:nvSpPr>
          <p:cNvPr id="57" name="Right Arrow 56">
            <a:extLst>
              <a:ext uri="{FF2B5EF4-FFF2-40B4-BE49-F238E27FC236}">
                <a16:creationId xmlns:a16="http://schemas.microsoft.com/office/drawing/2014/main" id="{9FB68D1C-3C79-134A-BCF4-93C3E7D4303C}"/>
              </a:ext>
            </a:extLst>
          </p:cNvPr>
          <p:cNvSpPr/>
          <p:nvPr/>
        </p:nvSpPr>
        <p:spPr>
          <a:xfrm rot="16200000">
            <a:off x="4540944" y="3696296"/>
            <a:ext cx="420233" cy="358140"/>
          </a:xfrm>
          <a:prstGeom prst="righ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675526A3-E5A2-4C46-8508-815D803EB4DD}"/>
              </a:ext>
            </a:extLst>
          </p:cNvPr>
          <p:cNvSpPr/>
          <p:nvPr/>
        </p:nvSpPr>
        <p:spPr>
          <a:xfrm>
            <a:off x="7305352" y="4163405"/>
            <a:ext cx="1522398" cy="849630"/>
          </a:xfrm>
          <a:prstGeom prst="ellipse">
            <a:avLst/>
          </a:prstGeom>
          <a:solidFill>
            <a:schemeClr val="accent5"/>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a:t>TOA</a:t>
            </a:r>
          </a:p>
          <a:p>
            <a:pPr algn="ctr"/>
            <a:r>
              <a:rPr lang="en-US" sz="1400" dirty="0"/>
              <a:t>Solar Spectrum</a:t>
            </a:r>
          </a:p>
        </p:txBody>
      </p:sp>
      <p:sp>
        <p:nvSpPr>
          <p:cNvPr id="61" name="Right Arrow 60">
            <a:extLst>
              <a:ext uri="{FF2B5EF4-FFF2-40B4-BE49-F238E27FC236}">
                <a16:creationId xmlns:a16="http://schemas.microsoft.com/office/drawing/2014/main" id="{261B42A7-6078-FA4E-83CE-C36D21EA6160}"/>
              </a:ext>
            </a:extLst>
          </p:cNvPr>
          <p:cNvSpPr/>
          <p:nvPr/>
        </p:nvSpPr>
        <p:spPr>
          <a:xfrm rot="16200000">
            <a:off x="7856434" y="3696296"/>
            <a:ext cx="420233" cy="358140"/>
          </a:xfrm>
          <a:prstGeom prst="righ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Right Arrow 63">
            <a:extLst>
              <a:ext uri="{FF2B5EF4-FFF2-40B4-BE49-F238E27FC236}">
                <a16:creationId xmlns:a16="http://schemas.microsoft.com/office/drawing/2014/main" id="{51174D82-D434-4849-967B-BD1413AF0791}"/>
              </a:ext>
            </a:extLst>
          </p:cNvPr>
          <p:cNvSpPr/>
          <p:nvPr/>
        </p:nvSpPr>
        <p:spPr>
          <a:xfrm>
            <a:off x="2188048" y="1894309"/>
            <a:ext cx="144068" cy="122781"/>
          </a:xfrm>
          <a:prstGeom prst="rightArrow">
            <a:avLst/>
          </a:prstGeom>
          <a:solidFill>
            <a:srgbClr val="00B0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Right Arrow 64">
            <a:extLst>
              <a:ext uri="{FF2B5EF4-FFF2-40B4-BE49-F238E27FC236}">
                <a16:creationId xmlns:a16="http://schemas.microsoft.com/office/drawing/2014/main" id="{06210F36-A958-A641-A553-2EE5CE04A64C}"/>
              </a:ext>
            </a:extLst>
          </p:cNvPr>
          <p:cNvSpPr/>
          <p:nvPr/>
        </p:nvSpPr>
        <p:spPr>
          <a:xfrm>
            <a:off x="3845793" y="1894309"/>
            <a:ext cx="144068" cy="122781"/>
          </a:xfrm>
          <a:prstGeom prst="rightArrow">
            <a:avLst/>
          </a:prstGeom>
          <a:solidFill>
            <a:srgbClr val="00B0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Right Arrow 65">
            <a:extLst>
              <a:ext uri="{FF2B5EF4-FFF2-40B4-BE49-F238E27FC236}">
                <a16:creationId xmlns:a16="http://schemas.microsoft.com/office/drawing/2014/main" id="{1A9A655C-5A65-AA42-ABFF-67BB2B0FF442}"/>
              </a:ext>
            </a:extLst>
          </p:cNvPr>
          <p:cNvSpPr/>
          <p:nvPr/>
        </p:nvSpPr>
        <p:spPr>
          <a:xfrm>
            <a:off x="5503537" y="1894309"/>
            <a:ext cx="144068" cy="122781"/>
          </a:xfrm>
          <a:prstGeom prst="rightArrow">
            <a:avLst/>
          </a:prstGeom>
          <a:solidFill>
            <a:srgbClr val="00B0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Right Arrow 66">
            <a:extLst>
              <a:ext uri="{FF2B5EF4-FFF2-40B4-BE49-F238E27FC236}">
                <a16:creationId xmlns:a16="http://schemas.microsoft.com/office/drawing/2014/main" id="{07E707FE-9078-D249-B133-378F29F575B2}"/>
              </a:ext>
            </a:extLst>
          </p:cNvPr>
          <p:cNvSpPr/>
          <p:nvPr/>
        </p:nvSpPr>
        <p:spPr>
          <a:xfrm>
            <a:off x="7161280" y="1894309"/>
            <a:ext cx="144068" cy="122781"/>
          </a:xfrm>
          <a:prstGeom prst="rightArrow">
            <a:avLst/>
          </a:prstGeom>
          <a:solidFill>
            <a:srgbClr val="00B0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Right Arrow 67">
            <a:extLst>
              <a:ext uri="{FF2B5EF4-FFF2-40B4-BE49-F238E27FC236}">
                <a16:creationId xmlns:a16="http://schemas.microsoft.com/office/drawing/2014/main" id="{308D79A6-C156-4F43-8363-29A31815078E}"/>
              </a:ext>
            </a:extLst>
          </p:cNvPr>
          <p:cNvSpPr/>
          <p:nvPr/>
        </p:nvSpPr>
        <p:spPr>
          <a:xfrm rot="10800000">
            <a:off x="7170005" y="3099926"/>
            <a:ext cx="144068" cy="122781"/>
          </a:xfrm>
          <a:prstGeom prst="rightArrow">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Right Arrow 68">
            <a:extLst>
              <a:ext uri="{FF2B5EF4-FFF2-40B4-BE49-F238E27FC236}">
                <a16:creationId xmlns:a16="http://schemas.microsoft.com/office/drawing/2014/main" id="{B84732A7-81B8-7346-A5AB-73501A806594}"/>
              </a:ext>
            </a:extLst>
          </p:cNvPr>
          <p:cNvSpPr/>
          <p:nvPr/>
        </p:nvSpPr>
        <p:spPr>
          <a:xfrm rot="10800000">
            <a:off x="5503537" y="3097756"/>
            <a:ext cx="144068" cy="122781"/>
          </a:xfrm>
          <a:prstGeom prst="rightArrow">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Right Arrow 69">
            <a:extLst>
              <a:ext uri="{FF2B5EF4-FFF2-40B4-BE49-F238E27FC236}">
                <a16:creationId xmlns:a16="http://schemas.microsoft.com/office/drawing/2014/main" id="{7EC81FFC-40D6-0F4E-AE98-CC47A77075FC}"/>
              </a:ext>
            </a:extLst>
          </p:cNvPr>
          <p:cNvSpPr/>
          <p:nvPr/>
        </p:nvSpPr>
        <p:spPr>
          <a:xfrm rot="10800000">
            <a:off x="3845791" y="3092255"/>
            <a:ext cx="144068" cy="122781"/>
          </a:xfrm>
          <a:prstGeom prst="rightArrow">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Right Arrow 70">
            <a:extLst>
              <a:ext uri="{FF2B5EF4-FFF2-40B4-BE49-F238E27FC236}">
                <a16:creationId xmlns:a16="http://schemas.microsoft.com/office/drawing/2014/main" id="{D64F7F61-26D9-2B47-BBF1-D352894D6E52}"/>
              </a:ext>
            </a:extLst>
          </p:cNvPr>
          <p:cNvSpPr/>
          <p:nvPr/>
        </p:nvSpPr>
        <p:spPr>
          <a:xfrm rot="10800000">
            <a:off x="2196095" y="3107389"/>
            <a:ext cx="144068" cy="122781"/>
          </a:xfrm>
          <a:prstGeom prst="rightArrow">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60351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ext Placeholder 8"/>
          <p:cNvSpPr>
            <a:spLocks noGrp="1"/>
          </p:cNvSpPr>
          <p:nvPr>
            <p:ph type="body" sz="quarter" idx="14"/>
          </p:nvPr>
        </p:nvSpPr>
        <p:spPr/>
        <p:txBody>
          <a:bodyPr/>
          <a:lstStyle/>
          <a:p>
            <a:r>
              <a:rPr lang="en-US" dirty="0">
                <a:solidFill>
                  <a:schemeClr val="bg2"/>
                </a:solidFill>
              </a:rPr>
              <a:t>Forward and inverse radiative transfer modeling</a:t>
            </a:r>
          </a:p>
        </p:txBody>
      </p:sp>
      <p:sp>
        <p:nvSpPr>
          <p:cNvPr id="8" name="Title 7"/>
          <p:cNvSpPr>
            <a:spLocks noGrp="1"/>
          </p:cNvSpPr>
          <p:nvPr>
            <p:ph type="ctrTitle"/>
          </p:nvPr>
        </p:nvSpPr>
        <p:spPr/>
        <p:txBody>
          <a:bodyPr/>
          <a:lstStyle/>
          <a:p>
            <a:r>
              <a:rPr lang="en-US" dirty="0">
                <a:solidFill>
                  <a:schemeClr val="tx2"/>
                </a:solidFill>
              </a:rPr>
              <a:t>Methods</a:t>
            </a:r>
          </a:p>
        </p:txBody>
      </p:sp>
      <p:sp>
        <p:nvSpPr>
          <p:cNvPr id="7" name="Slide Number Placeholder 6"/>
          <p:cNvSpPr>
            <a:spLocks noGrp="1"/>
          </p:cNvSpPr>
          <p:nvPr>
            <p:ph type="sldNum" sz="quarter" idx="20"/>
          </p:nvPr>
        </p:nvSpPr>
        <p:spPr/>
        <p:txBody>
          <a:bodyPr/>
          <a:lstStyle/>
          <a:p>
            <a:fld id="{95819BC3-7E48-734B-B255-F05E5B733943}" type="slidenum">
              <a:rPr lang="en-US" smtClean="0"/>
              <a:pPr/>
              <a:t>13</a:t>
            </a:fld>
            <a:endParaRPr lang="en-US"/>
          </a:p>
        </p:txBody>
      </p:sp>
      <p:graphicFrame>
        <p:nvGraphicFramePr>
          <p:cNvPr id="2" name="Table 1">
            <a:extLst>
              <a:ext uri="{FF2B5EF4-FFF2-40B4-BE49-F238E27FC236}">
                <a16:creationId xmlns:a16="http://schemas.microsoft.com/office/drawing/2014/main" id="{D9702302-AC02-764D-A337-05222B39657D}"/>
              </a:ext>
            </a:extLst>
          </p:cNvPr>
          <p:cNvGraphicFramePr>
            <a:graphicFrameLocks noGrp="1"/>
          </p:cNvGraphicFramePr>
          <p:nvPr>
            <p:extLst>
              <p:ext uri="{D42A27DB-BD31-4B8C-83A1-F6EECF244321}">
                <p14:modId xmlns:p14="http://schemas.microsoft.com/office/powerpoint/2010/main" val="1384344594"/>
              </p:ext>
            </p:extLst>
          </p:nvPr>
        </p:nvGraphicFramePr>
        <p:xfrm>
          <a:off x="1357287" y="1922260"/>
          <a:ext cx="6429423" cy="2595880"/>
        </p:xfrm>
        <a:graphic>
          <a:graphicData uri="http://schemas.openxmlformats.org/drawingml/2006/table">
            <a:tbl>
              <a:tblPr firstRow="1" bandRow="1">
                <a:tableStyleId>{7DF18680-E054-41AD-8BC1-D1AEF772440D}</a:tableStyleId>
              </a:tblPr>
              <a:tblGrid>
                <a:gridCol w="2758130">
                  <a:extLst>
                    <a:ext uri="{9D8B030D-6E8A-4147-A177-3AD203B41FA5}">
                      <a16:colId xmlns:a16="http://schemas.microsoft.com/office/drawing/2014/main" val="3261098408"/>
                    </a:ext>
                  </a:extLst>
                </a:gridCol>
                <a:gridCol w="3671293">
                  <a:extLst>
                    <a:ext uri="{9D8B030D-6E8A-4147-A177-3AD203B41FA5}">
                      <a16:colId xmlns:a16="http://schemas.microsoft.com/office/drawing/2014/main" val="395090841"/>
                    </a:ext>
                  </a:extLst>
                </a:gridCol>
              </a:tblGrid>
              <a:tr h="370840">
                <a:tc>
                  <a:txBody>
                    <a:bodyPr/>
                    <a:lstStyle/>
                    <a:p>
                      <a:r>
                        <a:rPr lang="en-US" dirty="0"/>
                        <a:t>Parameters</a:t>
                      </a:r>
                    </a:p>
                  </a:txBody>
                  <a:tcPr/>
                </a:tc>
                <a:tc>
                  <a:txBody>
                    <a:bodyPr/>
                    <a:lstStyle/>
                    <a:p>
                      <a:r>
                        <a:rPr lang="en-US" dirty="0"/>
                        <a:t>Values</a:t>
                      </a:r>
                    </a:p>
                  </a:txBody>
                  <a:tcPr/>
                </a:tc>
                <a:extLst>
                  <a:ext uri="{0D108BD9-81ED-4DB2-BD59-A6C34878D82A}">
                    <a16:rowId xmlns:a16="http://schemas.microsoft.com/office/drawing/2014/main" val="375372545"/>
                  </a:ext>
                </a:extLst>
              </a:tr>
              <a:tr h="370840">
                <a:tc>
                  <a:txBody>
                    <a:bodyPr/>
                    <a:lstStyle/>
                    <a:p>
                      <a:r>
                        <a:rPr lang="en-US" dirty="0"/>
                        <a:t>Inversion</a:t>
                      </a:r>
                    </a:p>
                  </a:txBody>
                  <a:tcPr/>
                </a:tc>
                <a:tc>
                  <a:txBody>
                    <a:bodyPr/>
                    <a:lstStyle/>
                    <a:p>
                      <a:r>
                        <a:rPr lang="en-US" dirty="0"/>
                        <a:t>Simple, Uncorrelated, </a:t>
                      </a:r>
                      <a:r>
                        <a:rPr lang="en-US" dirty="0" err="1"/>
                        <a:t>Basemap</a:t>
                      </a:r>
                      <a:endParaRPr lang="en-US" dirty="0"/>
                    </a:p>
                  </a:txBody>
                  <a:tcPr/>
                </a:tc>
                <a:extLst>
                  <a:ext uri="{0D108BD9-81ED-4DB2-BD59-A6C34878D82A}">
                    <a16:rowId xmlns:a16="http://schemas.microsoft.com/office/drawing/2014/main" val="1615380689"/>
                  </a:ext>
                </a:extLst>
              </a:tr>
              <a:tr h="370840">
                <a:tc>
                  <a:txBody>
                    <a:bodyPr/>
                    <a:lstStyle/>
                    <a:p>
                      <a:r>
                        <a:rPr lang="en-US" dirty="0"/>
                        <a:t>Atmospheres</a:t>
                      </a:r>
                    </a:p>
                  </a:txBody>
                  <a:tcPr/>
                </a:tc>
                <a:tc>
                  <a:txBody>
                    <a:bodyPr/>
                    <a:lstStyle/>
                    <a:p>
                      <a:r>
                        <a:rPr lang="en-US" dirty="0"/>
                        <a:t>0…9 (AOD, water vapor) cluster</a:t>
                      </a:r>
                    </a:p>
                  </a:txBody>
                  <a:tcPr/>
                </a:tc>
                <a:extLst>
                  <a:ext uri="{0D108BD9-81ED-4DB2-BD59-A6C34878D82A}">
                    <a16:rowId xmlns:a16="http://schemas.microsoft.com/office/drawing/2014/main" val="2382885218"/>
                  </a:ext>
                </a:extLst>
              </a:tr>
              <a:tr h="370840">
                <a:tc>
                  <a:txBody>
                    <a:bodyPr/>
                    <a:lstStyle/>
                    <a:p>
                      <a:r>
                        <a:rPr lang="en-US" dirty="0"/>
                        <a:t>Azimuth</a:t>
                      </a:r>
                    </a:p>
                  </a:txBody>
                  <a:tcPr/>
                </a:tc>
                <a:tc>
                  <a:txBody>
                    <a:bodyPr/>
                    <a:lstStyle/>
                    <a:p>
                      <a:r>
                        <a:rPr lang="en-US" dirty="0"/>
                        <a:t>90, 180</a:t>
                      </a:r>
                    </a:p>
                  </a:txBody>
                  <a:tcPr/>
                </a:tc>
                <a:extLst>
                  <a:ext uri="{0D108BD9-81ED-4DB2-BD59-A6C34878D82A}">
                    <a16:rowId xmlns:a16="http://schemas.microsoft.com/office/drawing/2014/main" val="1088607748"/>
                  </a:ext>
                </a:extLst>
              </a:tr>
              <a:tr h="370840">
                <a:tc>
                  <a:txBody>
                    <a:bodyPr/>
                    <a:lstStyle/>
                    <a:p>
                      <a:r>
                        <a:rPr lang="en-US" dirty="0"/>
                        <a:t>Zenith</a:t>
                      </a:r>
                    </a:p>
                  </a:txBody>
                  <a:tcPr/>
                </a:tc>
                <a:tc>
                  <a:txBody>
                    <a:bodyPr/>
                    <a:lstStyle/>
                    <a:p>
                      <a:r>
                        <a:rPr lang="en-US" dirty="0"/>
                        <a:t>0, 22.5, 45, 75</a:t>
                      </a:r>
                    </a:p>
                  </a:txBody>
                  <a:tcPr/>
                </a:tc>
                <a:extLst>
                  <a:ext uri="{0D108BD9-81ED-4DB2-BD59-A6C34878D82A}">
                    <a16:rowId xmlns:a16="http://schemas.microsoft.com/office/drawing/2014/main" val="832258830"/>
                  </a:ext>
                </a:extLst>
              </a:tr>
              <a:tr h="370840">
                <a:tc>
                  <a:txBody>
                    <a:bodyPr/>
                    <a:lstStyle/>
                    <a:p>
                      <a:r>
                        <a:rPr lang="en-US" dirty="0"/>
                        <a:t>View-zenith</a:t>
                      </a:r>
                    </a:p>
                  </a:txBody>
                  <a:tcPr/>
                </a:tc>
                <a:tc>
                  <a:txBody>
                    <a:bodyPr/>
                    <a:lstStyle/>
                    <a:p>
                      <a:r>
                        <a:rPr lang="en-US" dirty="0"/>
                        <a:t>0, 22.5</a:t>
                      </a:r>
                    </a:p>
                  </a:txBody>
                  <a:tcPr/>
                </a:tc>
                <a:extLst>
                  <a:ext uri="{0D108BD9-81ED-4DB2-BD59-A6C34878D82A}">
                    <a16:rowId xmlns:a16="http://schemas.microsoft.com/office/drawing/2014/main" val="2622103807"/>
                  </a:ext>
                </a:extLst>
              </a:tr>
              <a:tr h="370840">
                <a:tc>
                  <a:txBody>
                    <a:bodyPr/>
                    <a:lstStyle/>
                    <a:p>
                      <a:r>
                        <a:rPr lang="en-US" dirty="0"/>
                        <a:t>SNR</a:t>
                      </a:r>
                    </a:p>
                  </a:txBody>
                  <a:tcPr/>
                </a:tc>
                <a:tc>
                  <a:txBody>
                    <a:bodyPr/>
                    <a:lstStyle/>
                    <a:p>
                      <a:r>
                        <a:rPr lang="en-US" dirty="0"/>
                        <a:t>50, 100, 200, 400, 800, 1600</a:t>
                      </a:r>
                    </a:p>
                  </a:txBody>
                  <a:tcPr/>
                </a:tc>
                <a:extLst>
                  <a:ext uri="{0D108BD9-81ED-4DB2-BD59-A6C34878D82A}">
                    <a16:rowId xmlns:a16="http://schemas.microsoft.com/office/drawing/2014/main" val="319371261"/>
                  </a:ext>
                </a:extLst>
              </a:tr>
            </a:tbl>
          </a:graphicData>
        </a:graphic>
      </p:graphicFrame>
      <p:sp>
        <p:nvSpPr>
          <p:cNvPr id="10" name="Date Placeholder 4">
            <a:extLst>
              <a:ext uri="{FF2B5EF4-FFF2-40B4-BE49-F238E27FC236}">
                <a16:creationId xmlns:a16="http://schemas.microsoft.com/office/drawing/2014/main" id="{C2E9B704-FFB1-2446-B5BE-12A2652CCEC3}"/>
              </a:ext>
            </a:extLst>
          </p:cNvPr>
          <p:cNvSpPr>
            <a:spLocks noGrp="1"/>
          </p:cNvSpPr>
          <p:nvPr>
            <p:ph type="dt" sz="half" idx="18"/>
          </p:nvPr>
        </p:nvSpPr>
        <p:spPr>
          <a:xfrm>
            <a:off x="341298" y="4797743"/>
            <a:ext cx="2133600" cy="274637"/>
          </a:xfrm>
        </p:spPr>
        <p:txBody>
          <a:bodyPr/>
          <a:lstStyle/>
          <a:p>
            <a:r>
              <a:rPr lang="en-US" dirty="0"/>
              <a:t>May 6, 2020</a:t>
            </a:r>
          </a:p>
        </p:txBody>
      </p:sp>
      <p:sp>
        <p:nvSpPr>
          <p:cNvPr id="11" name="Footer Placeholder 5">
            <a:extLst>
              <a:ext uri="{FF2B5EF4-FFF2-40B4-BE49-F238E27FC236}">
                <a16:creationId xmlns:a16="http://schemas.microsoft.com/office/drawing/2014/main" id="{D5BDD01C-7806-D24F-83FF-AE624F3345F7}"/>
              </a:ext>
            </a:extLst>
          </p:cNvPr>
          <p:cNvSpPr>
            <a:spLocks noGrp="1"/>
          </p:cNvSpPr>
          <p:nvPr>
            <p:ph type="ftr" sz="quarter" idx="19"/>
          </p:nvPr>
        </p:nvSpPr>
        <p:spPr>
          <a:xfrm>
            <a:off x="3124200" y="4797743"/>
            <a:ext cx="2895600" cy="274637"/>
          </a:xfrm>
        </p:spPr>
        <p:txBody>
          <a:bodyPr/>
          <a:lstStyle/>
          <a:p>
            <a:r>
              <a:rPr lang="en-US" dirty="0"/>
              <a:t>EGU General Assembly 2020</a:t>
            </a:r>
          </a:p>
        </p:txBody>
      </p:sp>
      <p:sp>
        <p:nvSpPr>
          <p:cNvPr id="17" name="Rectangle 16">
            <a:extLst>
              <a:ext uri="{FF2B5EF4-FFF2-40B4-BE49-F238E27FC236}">
                <a16:creationId xmlns:a16="http://schemas.microsoft.com/office/drawing/2014/main" id="{D22F720F-9FD2-AA44-B82A-AB2714A72FF7}"/>
              </a:ext>
            </a:extLst>
          </p:cNvPr>
          <p:cNvSpPr/>
          <p:nvPr/>
        </p:nvSpPr>
        <p:spPr>
          <a:xfrm>
            <a:off x="1940510" y="1273325"/>
            <a:ext cx="5262979" cy="369332"/>
          </a:xfrm>
          <a:prstGeom prst="rect">
            <a:avLst/>
          </a:prstGeom>
        </p:spPr>
        <p:txBody>
          <a:bodyPr wrap="none">
            <a:spAutoFit/>
          </a:bodyPr>
          <a:lstStyle/>
          <a:p>
            <a:r>
              <a:rPr lang="en-US" dirty="0">
                <a:solidFill>
                  <a:schemeClr val="bg1"/>
                </a:solidFill>
              </a:rPr>
              <a:t>Looping over all possible parameter combinations</a:t>
            </a:r>
          </a:p>
        </p:txBody>
      </p:sp>
    </p:spTree>
    <p:extLst>
      <p:ext uri="{BB962C8B-B14F-4D97-AF65-F5344CB8AC3E}">
        <p14:creationId xmlns:p14="http://schemas.microsoft.com/office/powerpoint/2010/main" val="38456395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ext Placeholder 9"/>
          <p:cNvSpPr>
            <a:spLocks noGrp="1"/>
          </p:cNvSpPr>
          <p:nvPr>
            <p:ph type="body" sz="quarter" idx="17"/>
          </p:nvPr>
        </p:nvSpPr>
        <p:spPr/>
        <p:txBody>
          <a:bodyPr/>
          <a:lstStyle/>
          <a:p>
            <a:pPr marL="514350" indent="-514350">
              <a:buFont typeface="+mj-lt"/>
              <a:buAutoNum type="arabicPeriod"/>
            </a:pPr>
            <a:r>
              <a:rPr lang="en-US" sz="2400" dirty="0"/>
              <a:t>Two classes of instrument models used</a:t>
            </a:r>
          </a:p>
          <a:p>
            <a:pPr marL="914400" lvl="1" indent="-514350">
              <a:buFont typeface="+mj-lt"/>
              <a:buAutoNum type="arabicPeriod"/>
            </a:pPr>
            <a:r>
              <a:rPr lang="en-US" sz="2000" dirty="0"/>
              <a:t>Fixed mean SNR across bands</a:t>
            </a:r>
          </a:p>
          <a:p>
            <a:pPr marL="914400" lvl="1" indent="-514350">
              <a:buFont typeface="+mj-lt"/>
              <a:buAutoNum type="arabicPeriod"/>
            </a:pPr>
            <a:r>
              <a:rPr lang="en-US" sz="2000" dirty="0"/>
              <a:t>Per-band mean SNR with covariances (</a:t>
            </a:r>
            <a:r>
              <a:rPr lang="en-US" sz="2000" i="1" dirty="0"/>
              <a:t>n</a:t>
            </a:r>
            <a:r>
              <a:rPr lang="en-US" sz="2000" dirty="0"/>
              <a:t>-D density)</a:t>
            </a:r>
          </a:p>
          <a:p>
            <a:pPr marL="514350" indent="-514350">
              <a:buFont typeface="+mj-lt"/>
              <a:buAutoNum type="arabicPeriod"/>
            </a:pPr>
            <a:r>
              <a:rPr lang="en-US" sz="2400" dirty="0"/>
              <a:t>Considers a full instrument model with components and associated uncertainties</a:t>
            </a:r>
          </a:p>
          <a:p>
            <a:pPr marL="514350" indent="-514350">
              <a:buFont typeface="+mj-lt"/>
              <a:buAutoNum type="arabicPeriod"/>
            </a:pPr>
            <a:r>
              <a:rPr lang="en-US" sz="2400" dirty="0"/>
              <a:t>Group the 60-80 candidate architectures from Phase 1 into 12 representative instruments (8 VSWIR + 4 TIR)</a:t>
            </a:r>
          </a:p>
          <a:p>
            <a:pPr marL="514350" indent="-514350">
              <a:buFont typeface="+mj-lt"/>
              <a:buAutoNum type="arabicPeriod"/>
            </a:pPr>
            <a:r>
              <a:rPr lang="en-US" sz="2400" dirty="0"/>
              <a:t>Instrument based on full probabilistic model</a:t>
            </a:r>
          </a:p>
          <a:p>
            <a:pPr marL="514350" indent="-514350">
              <a:buFont typeface="+mj-lt"/>
              <a:buAutoNum type="arabicPeriod"/>
            </a:pPr>
            <a:endParaRPr lang="en-US" sz="2000" dirty="0">
              <a:solidFill>
                <a:schemeClr val="bg2"/>
              </a:solidFill>
            </a:endParaRPr>
          </a:p>
          <a:p>
            <a:pPr marL="514350" indent="-514350">
              <a:buFont typeface="+mj-lt"/>
              <a:buAutoNum type="arabicPeriod"/>
            </a:pPr>
            <a:endParaRPr lang="en-US" sz="2400" dirty="0"/>
          </a:p>
        </p:txBody>
      </p:sp>
      <p:sp>
        <p:nvSpPr>
          <p:cNvPr id="9" name="Text Placeholder 8"/>
          <p:cNvSpPr>
            <a:spLocks noGrp="1"/>
          </p:cNvSpPr>
          <p:nvPr>
            <p:ph type="body" sz="quarter" idx="14"/>
          </p:nvPr>
        </p:nvSpPr>
        <p:spPr/>
        <p:txBody>
          <a:bodyPr/>
          <a:lstStyle/>
          <a:p>
            <a:r>
              <a:rPr lang="en-US" dirty="0">
                <a:solidFill>
                  <a:schemeClr val="bg2"/>
                </a:solidFill>
              </a:rPr>
              <a:t>Forward and inverse radiative transfer modeling</a:t>
            </a:r>
          </a:p>
        </p:txBody>
      </p:sp>
      <p:sp>
        <p:nvSpPr>
          <p:cNvPr id="8" name="Title 7"/>
          <p:cNvSpPr>
            <a:spLocks noGrp="1"/>
          </p:cNvSpPr>
          <p:nvPr>
            <p:ph type="ctrTitle"/>
          </p:nvPr>
        </p:nvSpPr>
        <p:spPr/>
        <p:txBody>
          <a:bodyPr/>
          <a:lstStyle/>
          <a:p>
            <a:r>
              <a:rPr lang="en-US" dirty="0">
                <a:solidFill>
                  <a:schemeClr val="tx2"/>
                </a:solidFill>
              </a:rPr>
              <a:t>Methods</a:t>
            </a:r>
          </a:p>
        </p:txBody>
      </p:sp>
      <p:sp>
        <p:nvSpPr>
          <p:cNvPr id="7" name="Slide Number Placeholder 6"/>
          <p:cNvSpPr>
            <a:spLocks noGrp="1"/>
          </p:cNvSpPr>
          <p:nvPr>
            <p:ph type="sldNum" sz="quarter" idx="20"/>
          </p:nvPr>
        </p:nvSpPr>
        <p:spPr/>
        <p:txBody>
          <a:bodyPr/>
          <a:lstStyle/>
          <a:p>
            <a:fld id="{95819BC3-7E48-734B-B255-F05E5B733943}" type="slidenum">
              <a:rPr lang="en-US" smtClean="0"/>
              <a:pPr/>
              <a:t>14</a:t>
            </a:fld>
            <a:endParaRPr lang="en-US"/>
          </a:p>
        </p:txBody>
      </p:sp>
      <p:sp>
        <p:nvSpPr>
          <p:cNvPr id="13" name="Date Placeholder 4">
            <a:extLst>
              <a:ext uri="{FF2B5EF4-FFF2-40B4-BE49-F238E27FC236}">
                <a16:creationId xmlns:a16="http://schemas.microsoft.com/office/drawing/2014/main" id="{72A1012E-0894-5349-B3FE-C82F65FEE0E9}"/>
              </a:ext>
            </a:extLst>
          </p:cNvPr>
          <p:cNvSpPr>
            <a:spLocks noGrp="1"/>
          </p:cNvSpPr>
          <p:nvPr>
            <p:ph type="dt" sz="half" idx="18"/>
          </p:nvPr>
        </p:nvSpPr>
        <p:spPr>
          <a:xfrm>
            <a:off x="341298" y="4797743"/>
            <a:ext cx="2133600" cy="274637"/>
          </a:xfrm>
        </p:spPr>
        <p:txBody>
          <a:bodyPr/>
          <a:lstStyle/>
          <a:p>
            <a:r>
              <a:rPr lang="en-US" dirty="0"/>
              <a:t>May 6, 2020</a:t>
            </a:r>
          </a:p>
        </p:txBody>
      </p:sp>
      <p:sp>
        <p:nvSpPr>
          <p:cNvPr id="14" name="Footer Placeholder 5">
            <a:extLst>
              <a:ext uri="{FF2B5EF4-FFF2-40B4-BE49-F238E27FC236}">
                <a16:creationId xmlns:a16="http://schemas.microsoft.com/office/drawing/2014/main" id="{99780F12-47E1-9D49-9E9A-B880854421BC}"/>
              </a:ext>
            </a:extLst>
          </p:cNvPr>
          <p:cNvSpPr>
            <a:spLocks noGrp="1"/>
          </p:cNvSpPr>
          <p:nvPr>
            <p:ph type="ftr" sz="quarter" idx="19"/>
          </p:nvPr>
        </p:nvSpPr>
        <p:spPr>
          <a:xfrm>
            <a:off x="3124200" y="4797743"/>
            <a:ext cx="2895600" cy="274637"/>
          </a:xfrm>
        </p:spPr>
        <p:txBody>
          <a:bodyPr/>
          <a:lstStyle/>
          <a:p>
            <a:r>
              <a:rPr lang="en-US" dirty="0"/>
              <a:t>EGU General Assembly 2020</a:t>
            </a:r>
          </a:p>
        </p:txBody>
      </p:sp>
    </p:spTree>
    <p:extLst>
      <p:ext uri="{BB962C8B-B14F-4D97-AF65-F5344CB8AC3E}">
        <p14:creationId xmlns:p14="http://schemas.microsoft.com/office/powerpoint/2010/main" val="12145611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ext Placeholder 8"/>
          <p:cNvSpPr>
            <a:spLocks noGrp="1"/>
          </p:cNvSpPr>
          <p:nvPr>
            <p:ph type="body" sz="quarter" idx="14"/>
          </p:nvPr>
        </p:nvSpPr>
        <p:spPr/>
        <p:txBody>
          <a:bodyPr/>
          <a:lstStyle/>
          <a:p>
            <a:r>
              <a:rPr lang="en-US" dirty="0">
                <a:solidFill>
                  <a:schemeClr val="bg2"/>
                </a:solidFill>
              </a:rPr>
              <a:t>Example JSON configuration file</a:t>
            </a:r>
          </a:p>
        </p:txBody>
      </p:sp>
      <p:sp>
        <p:nvSpPr>
          <p:cNvPr id="8" name="Title 7"/>
          <p:cNvSpPr>
            <a:spLocks noGrp="1"/>
          </p:cNvSpPr>
          <p:nvPr>
            <p:ph type="ctrTitle"/>
          </p:nvPr>
        </p:nvSpPr>
        <p:spPr/>
        <p:txBody>
          <a:bodyPr/>
          <a:lstStyle/>
          <a:p>
            <a:r>
              <a:rPr lang="en-US" dirty="0">
                <a:solidFill>
                  <a:schemeClr val="tx2"/>
                </a:solidFill>
              </a:rPr>
              <a:t>Methods</a:t>
            </a:r>
          </a:p>
        </p:txBody>
      </p:sp>
      <p:sp>
        <p:nvSpPr>
          <p:cNvPr id="7" name="Slide Number Placeholder 6"/>
          <p:cNvSpPr>
            <a:spLocks noGrp="1"/>
          </p:cNvSpPr>
          <p:nvPr>
            <p:ph type="sldNum" sz="quarter" idx="20"/>
          </p:nvPr>
        </p:nvSpPr>
        <p:spPr/>
        <p:txBody>
          <a:bodyPr/>
          <a:lstStyle/>
          <a:p>
            <a:fld id="{95819BC3-7E48-734B-B255-F05E5B733943}" type="slidenum">
              <a:rPr lang="en-US" smtClean="0"/>
              <a:pPr/>
              <a:t>15</a:t>
            </a:fld>
            <a:endParaRPr lang="en-US"/>
          </a:p>
        </p:txBody>
      </p:sp>
      <p:sp>
        <p:nvSpPr>
          <p:cNvPr id="13" name="Date Placeholder 4">
            <a:extLst>
              <a:ext uri="{FF2B5EF4-FFF2-40B4-BE49-F238E27FC236}">
                <a16:creationId xmlns:a16="http://schemas.microsoft.com/office/drawing/2014/main" id="{2DC9CB1D-DCF4-A54B-96FB-A816E2F2A221}"/>
              </a:ext>
            </a:extLst>
          </p:cNvPr>
          <p:cNvSpPr>
            <a:spLocks noGrp="1"/>
          </p:cNvSpPr>
          <p:nvPr>
            <p:ph type="dt" sz="half" idx="18"/>
          </p:nvPr>
        </p:nvSpPr>
        <p:spPr>
          <a:xfrm>
            <a:off x="341298" y="4797743"/>
            <a:ext cx="2133600" cy="274637"/>
          </a:xfrm>
        </p:spPr>
        <p:txBody>
          <a:bodyPr/>
          <a:lstStyle/>
          <a:p>
            <a:r>
              <a:rPr lang="en-US" dirty="0"/>
              <a:t>May 6, 2020</a:t>
            </a:r>
          </a:p>
        </p:txBody>
      </p:sp>
      <p:sp>
        <p:nvSpPr>
          <p:cNvPr id="14" name="Footer Placeholder 5">
            <a:extLst>
              <a:ext uri="{FF2B5EF4-FFF2-40B4-BE49-F238E27FC236}">
                <a16:creationId xmlns:a16="http://schemas.microsoft.com/office/drawing/2014/main" id="{C45E5439-EEA9-C243-AA07-0A3525629752}"/>
              </a:ext>
            </a:extLst>
          </p:cNvPr>
          <p:cNvSpPr>
            <a:spLocks noGrp="1"/>
          </p:cNvSpPr>
          <p:nvPr>
            <p:ph type="ftr" sz="quarter" idx="19"/>
          </p:nvPr>
        </p:nvSpPr>
        <p:spPr>
          <a:xfrm>
            <a:off x="3124200" y="4797743"/>
            <a:ext cx="2895600" cy="274637"/>
          </a:xfrm>
        </p:spPr>
        <p:txBody>
          <a:bodyPr/>
          <a:lstStyle/>
          <a:p>
            <a:r>
              <a:rPr lang="en-US" dirty="0"/>
              <a:t>EGU General Assembly 2020</a:t>
            </a:r>
          </a:p>
        </p:txBody>
      </p:sp>
      <p:sp>
        <p:nvSpPr>
          <p:cNvPr id="3" name="Rectangle 2">
            <a:extLst>
              <a:ext uri="{FF2B5EF4-FFF2-40B4-BE49-F238E27FC236}">
                <a16:creationId xmlns:a16="http://schemas.microsoft.com/office/drawing/2014/main" id="{9DF1B30C-D273-054E-B691-0C7FCD3FD929}"/>
              </a:ext>
            </a:extLst>
          </p:cNvPr>
          <p:cNvSpPr/>
          <p:nvPr/>
        </p:nvSpPr>
        <p:spPr>
          <a:xfrm>
            <a:off x="3465021" y="1103243"/>
            <a:ext cx="5449167" cy="3831818"/>
          </a:xfrm>
          <a:prstGeom prst="rect">
            <a:avLst/>
          </a:prstGeom>
        </p:spPr>
        <p:txBody>
          <a:bodyPr wrap="square">
            <a:spAutoFit/>
          </a:bodyPr>
          <a:lstStyle/>
          <a:p>
            <a:r>
              <a:rPr lang="en-US" sz="900" dirty="0">
                <a:solidFill>
                  <a:srgbClr val="939293"/>
                </a:solidFill>
                <a:latin typeface="Menlo" panose="020B0609030804020204" pitchFamily="49" charset="0"/>
              </a:rPr>
              <a:t>{</a:t>
            </a:r>
            <a:endParaRPr lang="en-US" sz="900" dirty="0">
              <a:solidFill>
                <a:srgbClr val="FCFCFA"/>
              </a:solidFill>
              <a:latin typeface="Menlo" panose="020B0609030804020204" pitchFamily="49" charset="0"/>
            </a:endParaRPr>
          </a:p>
          <a:p>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name</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a:solidFill>
                  <a:srgbClr val="FFD866"/>
                </a:solidFill>
                <a:latin typeface="Menlo" panose="020B0609030804020204" pitchFamily="49" charset="0"/>
              </a:rPr>
              <a:t>First</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a:solidFill>
                  <a:srgbClr val="FFD866"/>
                </a:solidFill>
                <a:latin typeface="Menlo" panose="020B0609030804020204" pitchFamily="49" charset="0"/>
              </a:rPr>
              <a:t>Last</a:t>
            </a:r>
            <a:r>
              <a:rPr lang="en-US" sz="900" dirty="0">
                <a:solidFill>
                  <a:srgbClr val="939293"/>
                </a:solidFill>
                <a:latin typeface="Menlo" panose="020B0609030804020204" pitchFamily="49" charset="0"/>
              </a:rPr>
              <a:t>"],</a:t>
            </a:r>
            <a:endParaRPr lang="en-US" sz="900" dirty="0">
              <a:solidFill>
                <a:srgbClr val="FCFCFA"/>
              </a:solidFill>
              <a:latin typeface="Menlo" panose="020B0609030804020204" pitchFamily="49" charset="0"/>
            </a:endParaRPr>
          </a:p>
          <a:p>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affiliation</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a:solidFill>
                  <a:srgbClr val="FFD866"/>
                </a:solidFill>
                <a:latin typeface="Menlo" panose="020B0609030804020204" pitchFamily="49" charset="0"/>
              </a:rPr>
              <a:t>Organization</a:t>
            </a:r>
            <a:r>
              <a:rPr lang="en-US" sz="900" dirty="0">
                <a:solidFill>
                  <a:srgbClr val="939293"/>
                </a:solidFill>
                <a:latin typeface="Menlo" panose="020B0609030804020204" pitchFamily="49" charset="0"/>
              </a:rPr>
              <a:t>",</a:t>
            </a:r>
            <a:endParaRPr lang="en-US" sz="900" dirty="0">
              <a:solidFill>
                <a:srgbClr val="FCFCFA"/>
              </a:solidFill>
              <a:latin typeface="Menlo" panose="020B0609030804020204" pitchFamily="49" charset="0"/>
            </a:endParaRPr>
          </a:p>
          <a:p>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email</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err="1">
                <a:solidFill>
                  <a:srgbClr val="FFD866"/>
                </a:solidFill>
                <a:latin typeface="Menlo" panose="020B0609030804020204" pitchFamily="49" charset="0"/>
              </a:rPr>
              <a:t>example@email.org</a:t>
            </a:r>
            <a:r>
              <a:rPr lang="en-US" sz="900" dirty="0">
                <a:solidFill>
                  <a:srgbClr val="939293"/>
                </a:solidFill>
                <a:latin typeface="Menlo" panose="020B0609030804020204" pitchFamily="49" charset="0"/>
              </a:rPr>
              <a:t>",</a:t>
            </a:r>
            <a:endParaRPr lang="en-US" sz="900" dirty="0">
              <a:solidFill>
                <a:srgbClr val="FCFCFA"/>
              </a:solidFill>
              <a:latin typeface="Menlo" panose="020B0609030804020204" pitchFamily="49" charset="0"/>
            </a:endParaRPr>
          </a:p>
          <a:p>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focus</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a:solidFill>
                  <a:srgbClr val="FFD866"/>
                </a:solidFill>
                <a:latin typeface="Menlo" panose="020B0609030804020204" pitchFamily="49" charset="0"/>
              </a:rPr>
              <a:t>geology</a:t>
            </a:r>
            <a:r>
              <a:rPr lang="en-US" sz="900" dirty="0">
                <a:solidFill>
                  <a:srgbClr val="939293"/>
                </a:solidFill>
                <a:latin typeface="Menlo" panose="020B0609030804020204" pitchFamily="49" charset="0"/>
              </a:rPr>
              <a:t>",</a:t>
            </a:r>
            <a:endParaRPr lang="en-US" sz="900" dirty="0">
              <a:solidFill>
                <a:srgbClr val="FCFCFA"/>
              </a:solidFill>
              <a:latin typeface="Menlo" panose="020B0609030804020204" pitchFamily="49" charset="0"/>
            </a:endParaRPr>
          </a:p>
          <a:p>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landcover</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a:solidFill>
                  <a:srgbClr val="FFD866"/>
                </a:solidFill>
                <a:latin typeface="Menlo" panose="020B0609030804020204" pitchFamily="49" charset="0"/>
              </a:rPr>
              <a:t>rock</a:t>
            </a:r>
            <a:r>
              <a:rPr lang="en-US" sz="900" dirty="0">
                <a:solidFill>
                  <a:srgbClr val="939293"/>
                </a:solidFill>
                <a:latin typeface="Menlo" panose="020B0609030804020204" pitchFamily="49" charset="0"/>
              </a:rPr>
              <a:t>",</a:t>
            </a:r>
            <a:endParaRPr lang="en-US" sz="900" dirty="0">
              <a:solidFill>
                <a:srgbClr val="FCFCFA"/>
              </a:solidFill>
              <a:latin typeface="Menlo" panose="020B0609030804020204" pitchFamily="49" charset="0"/>
            </a:endParaRPr>
          </a:p>
          <a:p>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type</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a:solidFill>
                  <a:srgbClr val="FFD866"/>
                </a:solidFill>
                <a:latin typeface="Menlo" panose="020B0609030804020204" pitchFamily="49" charset="0"/>
              </a:rPr>
              <a:t>observed</a:t>
            </a:r>
            <a:r>
              <a:rPr lang="en-US" sz="900" dirty="0">
                <a:solidFill>
                  <a:srgbClr val="939293"/>
                </a:solidFill>
                <a:latin typeface="Menlo" panose="020B0609030804020204" pitchFamily="49" charset="0"/>
              </a:rPr>
              <a:t>",</a:t>
            </a:r>
            <a:endParaRPr lang="en-US" sz="900" dirty="0">
              <a:solidFill>
                <a:srgbClr val="FCFCFA"/>
              </a:solidFill>
              <a:latin typeface="Menlo" panose="020B0609030804020204" pitchFamily="49" charset="0"/>
            </a:endParaRPr>
          </a:p>
          <a:p>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err="1">
                <a:solidFill>
                  <a:srgbClr val="FCFCFA"/>
                </a:solidFill>
                <a:latin typeface="Menlo" panose="020B0609030804020204" pitchFamily="49" charset="0"/>
              </a:rPr>
              <a:t>surface_reflectance</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err="1">
                <a:solidFill>
                  <a:srgbClr val="FFD866"/>
                </a:solidFill>
                <a:latin typeface="Menlo" panose="020B0609030804020204" pitchFamily="49" charset="0"/>
              </a:rPr>
              <a:t>reference_reflectance</a:t>
            </a:r>
            <a:r>
              <a:rPr lang="en-US" sz="900" dirty="0">
                <a:solidFill>
                  <a:srgbClr val="939293"/>
                </a:solidFill>
                <a:latin typeface="Menlo" panose="020B0609030804020204" pitchFamily="49" charset="0"/>
              </a:rPr>
              <a:t>",</a:t>
            </a:r>
            <a:endParaRPr lang="en-US" sz="900" dirty="0">
              <a:solidFill>
                <a:srgbClr val="FCFCFA"/>
              </a:solidFill>
              <a:latin typeface="Menlo" panose="020B0609030804020204" pitchFamily="49" charset="0"/>
            </a:endParaRPr>
          </a:p>
          <a:p>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err="1">
                <a:solidFill>
                  <a:srgbClr val="FCFCFA"/>
                </a:solidFill>
                <a:latin typeface="Menlo" panose="020B0609030804020204" pitchFamily="49" charset="0"/>
              </a:rPr>
              <a:t>sensor_radiances</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a:solidFill>
                  <a:srgbClr val="FFD866"/>
                </a:solidFill>
                <a:latin typeface="Menlo" panose="020B0609030804020204" pitchFamily="49" charset="0"/>
              </a:rPr>
              <a:t>atm_0_az_90_zen_00.0_vzen_00.0_snr_400_radiance</a:t>
            </a:r>
            <a:r>
              <a:rPr lang="en-US" sz="900" dirty="0">
                <a:solidFill>
                  <a:srgbClr val="939293"/>
                </a:solidFill>
                <a:latin typeface="Menlo" panose="020B0609030804020204" pitchFamily="49" charset="0"/>
              </a:rPr>
              <a:t>"],</a:t>
            </a:r>
            <a:endParaRPr lang="en-US" sz="900" dirty="0">
              <a:solidFill>
                <a:srgbClr val="FCFCFA"/>
              </a:solidFill>
              <a:latin typeface="Menlo" panose="020B0609030804020204" pitchFamily="49" charset="0"/>
            </a:endParaRPr>
          </a:p>
          <a:p>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err="1">
                <a:solidFill>
                  <a:srgbClr val="FCFCFA"/>
                </a:solidFill>
                <a:latin typeface="Menlo" panose="020B0609030804020204" pitchFamily="49" charset="0"/>
              </a:rPr>
              <a:t>sensor_wavelengths</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a:solidFill>
                  <a:srgbClr val="FFD866"/>
                </a:solidFill>
                <a:latin typeface="Menlo" panose="020B0609030804020204" pitchFamily="49" charset="0"/>
              </a:rPr>
              <a:t>shared</a:t>
            </a:r>
            <a:r>
              <a:rPr lang="en-US" sz="900" dirty="0">
                <a:solidFill>
                  <a:srgbClr val="939293"/>
                </a:solidFill>
                <a:latin typeface="Menlo" panose="020B0609030804020204" pitchFamily="49" charset="0"/>
              </a:rPr>
              <a:t>",</a:t>
            </a:r>
            <a:endParaRPr lang="en-US" sz="900" dirty="0">
              <a:solidFill>
                <a:srgbClr val="FCFCFA"/>
              </a:solidFill>
              <a:latin typeface="Menlo" panose="020B0609030804020204" pitchFamily="49" charset="0"/>
            </a:endParaRPr>
          </a:p>
          <a:p>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err="1">
                <a:solidFill>
                  <a:srgbClr val="FCFCFA"/>
                </a:solidFill>
                <a:latin typeface="Menlo" panose="020B0609030804020204" pitchFamily="49" charset="0"/>
              </a:rPr>
              <a:t>spatial_dims</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a:solidFill>
                  <a:srgbClr val="AB9DF2"/>
                </a:solidFill>
                <a:latin typeface="Menlo" panose="020B0609030804020204" pitchFamily="49" charset="0"/>
              </a:rPr>
              <a:t>15</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AB9DF2"/>
                </a:solidFill>
                <a:latin typeface="Menlo" panose="020B0609030804020204" pitchFamily="49" charset="0"/>
              </a:rPr>
              <a:t>1</a:t>
            </a:r>
            <a:r>
              <a:rPr lang="en-US" sz="900" dirty="0">
                <a:solidFill>
                  <a:srgbClr val="939293"/>
                </a:solidFill>
                <a:latin typeface="Menlo" panose="020B0609030804020204" pitchFamily="49" charset="0"/>
              </a:rPr>
              <a:t>],</a:t>
            </a:r>
            <a:endParaRPr lang="en-US" sz="900" dirty="0">
              <a:solidFill>
                <a:srgbClr val="FCFCFA"/>
              </a:solidFill>
              <a:latin typeface="Menlo" panose="020B0609030804020204" pitchFamily="49" charset="0"/>
            </a:endParaRPr>
          </a:p>
          <a:p>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err="1">
                <a:solidFill>
                  <a:srgbClr val="FCFCFA"/>
                </a:solidFill>
                <a:latin typeface="Menlo" panose="020B0609030804020204" pitchFamily="49" charset="0"/>
              </a:rPr>
              <a:t>spatial_resolution</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AB9DF2"/>
                </a:solidFill>
                <a:latin typeface="Menlo" panose="020B0609030804020204" pitchFamily="49" charset="0"/>
              </a:rPr>
              <a:t>30</a:t>
            </a:r>
            <a:r>
              <a:rPr lang="en-US" sz="900" dirty="0">
                <a:solidFill>
                  <a:srgbClr val="939293"/>
                </a:solidFill>
                <a:latin typeface="Menlo" panose="020B0609030804020204" pitchFamily="49" charset="0"/>
              </a:rPr>
              <a:t>,</a:t>
            </a:r>
            <a:endParaRPr lang="en-US" sz="900" dirty="0">
              <a:solidFill>
                <a:srgbClr val="FCFCFA"/>
              </a:solidFill>
              <a:latin typeface="Menlo" panose="020B0609030804020204" pitchFamily="49" charset="0"/>
            </a:endParaRPr>
          </a:p>
          <a:p>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err="1">
                <a:solidFill>
                  <a:srgbClr val="FCFCFA"/>
                </a:solidFill>
                <a:latin typeface="Menlo" panose="020B0609030804020204" pitchFamily="49" charset="0"/>
              </a:rPr>
              <a:t>spectral_range</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a:solidFill>
                  <a:srgbClr val="AB9DF2"/>
                </a:solidFill>
                <a:latin typeface="Menlo" panose="020B0609030804020204" pitchFamily="49" charset="0"/>
              </a:rPr>
              <a:t>376.351593</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AB9DF2"/>
                </a:solidFill>
                <a:latin typeface="Menlo" panose="020B0609030804020204" pitchFamily="49" charset="0"/>
              </a:rPr>
              <a:t>2500.027588</a:t>
            </a:r>
            <a:r>
              <a:rPr lang="en-US" sz="900" dirty="0">
                <a:solidFill>
                  <a:srgbClr val="939293"/>
                </a:solidFill>
                <a:latin typeface="Menlo" panose="020B0609030804020204" pitchFamily="49" charset="0"/>
              </a:rPr>
              <a:t>],</a:t>
            </a:r>
            <a:endParaRPr lang="en-US" sz="900" dirty="0">
              <a:solidFill>
                <a:srgbClr val="FCFCFA"/>
              </a:solidFill>
              <a:latin typeface="Menlo" panose="020B0609030804020204" pitchFamily="49" charset="0"/>
            </a:endParaRPr>
          </a:p>
          <a:p>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err="1">
                <a:solidFill>
                  <a:srgbClr val="FCFCFA"/>
                </a:solidFill>
                <a:latin typeface="Menlo" panose="020B0609030804020204" pitchFamily="49" charset="0"/>
              </a:rPr>
              <a:t>spectral_resolution</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AB9DF2"/>
                </a:solidFill>
                <a:latin typeface="Menlo" panose="020B0609030804020204" pitchFamily="49" charset="0"/>
              </a:rPr>
              <a:t>5.804256988235294</a:t>
            </a:r>
            <a:r>
              <a:rPr lang="en-US" sz="900" dirty="0">
                <a:solidFill>
                  <a:srgbClr val="939293"/>
                </a:solidFill>
                <a:latin typeface="Menlo" panose="020B0609030804020204" pitchFamily="49" charset="0"/>
              </a:rPr>
              <a:t>,</a:t>
            </a:r>
            <a:endParaRPr lang="en-US" sz="900" dirty="0">
              <a:solidFill>
                <a:srgbClr val="FCFCFA"/>
              </a:solidFill>
              <a:latin typeface="Menlo" panose="020B0609030804020204" pitchFamily="49" charset="0"/>
            </a:endParaRPr>
          </a:p>
          <a:p>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err="1">
                <a:solidFill>
                  <a:srgbClr val="FCFCFA"/>
                </a:solidFill>
                <a:latin typeface="Menlo" panose="020B0609030804020204" pitchFamily="49" charset="0"/>
              </a:rPr>
              <a:t>target_spatial_resolution</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AB9DF2"/>
                </a:solidFill>
                <a:latin typeface="Menlo" panose="020B0609030804020204" pitchFamily="49" charset="0"/>
              </a:rPr>
              <a:t>30</a:t>
            </a:r>
            <a:r>
              <a:rPr lang="en-US" sz="900" dirty="0">
                <a:solidFill>
                  <a:srgbClr val="939293"/>
                </a:solidFill>
                <a:latin typeface="Menlo" panose="020B0609030804020204" pitchFamily="49" charset="0"/>
              </a:rPr>
              <a:t>,</a:t>
            </a:r>
            <a:endParaRPr lang="en-US" sz="900" dirty="0">
              <a:solidFill>
                <a:srgbClr val="FCFCFA"/>
              </a:solidFill>
              <a:latin typeface="Menlo" panose="020B0609030804020204" pitchFamily="49" charset="0"/>
            </a:endParaRPr>
          </a:p>
          <a:p>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err="1">
                <a:solidFill>
                  <a:srgbClr val="FCFCFA"/>
                </a:solidFill>
                <a:latin typeface="Menlo" panose="020B0609030804020204" pitchFamily="49" charset="0"/>
              </a:rPr>
              <a:t>target_spectral_range</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a:solidFill>
                  <a:srgbClr val="AB9DF2"/>
                </a:solidFill>
                <a:latin typeface="Menlo" panose="020B0609030804020204" pitchFamily="49" charset="0"/>
              </a:rPr>
              <a:t>380</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AB9DF2"/>
                </a:solidFill>
                <a:latin typeface="Menlo" panose="020B0609030804020204" pitchFamily="49" charset="0"/>
              </a:rPr>
              <a:t>2500</a:t>
            </a:r>
            <a:r>
              <a:rPr lang="en-US" sz="900" dirty="0">
                <a:solidFill>
                  <a:srgbClr val="939293"/>
                </a:solidFill>
                <a:latin typeface="Menlo" panose="020B0609030804020204" pitchFamily="49" charset="0"/>
              </a:rPr>
              <a:t>],</a:t>
            </a:r>
            <a:endParaRPr lang="en-US" sz="900" dirty="0">
              <a:solidFill>
                <a:srgbClr val="FCFCFA"/>
              </a:solidFill>
              <a:latin typeface="Menlo" panose="020B0609030804020204" pitchFamily="49" charset="0"/>
            </a:endParaRPr>
          </a:p>
          <a:p>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err="1">
                <a:solidFill>
                  <a:srgbClr val="FCFCFA"/>
                </a:solidFill>
                <a:latin typeface="Menlo" panose="020B0609030804020204" pitchFamily="49" charset="0"/>
              </a:rPr>
              <a:t>target_spectral_resolution</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AB9DF2"/>
                </a:solidFill>
                <a:latin typeface="Menlo" panose="020B0609030804020204" pitchFamily="49" charset="0"/>
              </a:rPr>
              <a:t>10</a:t>
            </a:r>
            <a:r>
              <a:rPr lang="en-US" sz="900" dirty="0">
                <a:solidFill>
                  <a:srgbClr val="939293"/>
                </a:solidFill>
                <a:latin typeface="Menlo" panose="020B0609030804020204" pitchFamily="49" charset="0"/>
              </a:rPr>
              <a:t>,</a:t>
            </a:r>
            <a:endParaRPr lang="en-US" sz="900" dirty="0">
              <a:solidFill>
                <a:srgbClr val="FCFCFA"/>
              </a:solidFill>
              <a:latin typeface="Menlo" panose="020B0609030804020204" pitchFamily="49" charset="0"/>
            </a:endParaRPr>
          </a:p>
          <a:p>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err="1">
                <a:solidFill>
                  <a:srgbClr val="FCFCFA"/>
                </a:solidFill>
                <a:latin typeface="Menlo" panose="020B0609030804020204" pitchFamily="49" charset="0"/>
              </a:rPr>
              <a:t>atmospheres_file</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err="1">
                <a:solidFill>
                  <a:srgbClr val="FFD866"/>
                </a:solidFill>
                <a:latin typeface="Menlo" panose="020B0609030804020204" pitchFamily="49" charset="0"/>
              </a:rPr>
              <a:t>clusters.csv</a:t>
            </a:r>
            <a:r>
              <a:rPr lang="en-US" sz="900" dirty="0">
                <a:solidFill>
                  <a:srgbClr val="939293"/>
                </a:solidFill>
                <a:latin typeface="Menlo" panose="020B0609030804020204" pitchFamily="49" charset="0"/>
              </a:rPr>
              <a:t>",</a:t>
            </a:r>
            <a:endParaRPr lang="en-US" sz="900" dirty="0">
              <a:solidFill>
                <a:srgbClr val="FCFCFA"/>
              </a:solidFill>
              <a:latin typeface="Menlo" panose="020B0609030804020204" pitchFamily="49" charset="0"/>
            </a:endParaRPr>
          </a:p>
          <a:p>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atmospheres</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a:solidFill>
                  <a:srgbClr val="AB9DF2"/>
                </a:solidFill>
                <a:latin typeface="Menlo" panose="020B0609030804020204" pitchFamily="49" charset="0"/>
              </a:rPr>
              <a:t>0</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AB9DF2"/>
                </a:solidFill>
                <a:latin typeface="Menlo" panose="020B0609030804020204" pitchFamily="49" charset="0"/>
              </a:rPr>
              <a:t>1</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AB9DF2"/>
                </a:solidFill>
                <a:latin typeface="Menlo" panose="020B0609030804020204" pitchFamily="49" charset="0"/>
              </a:rPr>
              <a:t>2</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AB9DF2"/>
                </a:solidFill>
                <a:latin typeface="Menlo" panose="020B0609030804020204" pitchFamily="49" charset="0"/>
              </a:rPr>
              <a:t>3</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AB9DF2"/>
                </a:solidFill>
                <a:latin typeface="Menlo" panose="020B0609030804020204" pitchFamily="49" charset="0"/>
              </a:rPr>
              <a:t>4</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AB9DF2"/>
                </a:solidFill>
                <a:latin typeface="Menlo" panose="020B0609030804020204" pitchFamily="49" charset="0"/>
              </a:rPr>
              <a:t>5</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AB9DF2"/>
                </a:solidFill>
                <a:latin typeface="Menlo" panose="020B0609030804020204" pitchFamily="49" charset="0"/>
              </a:rPr>
              <a:t>6</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AB9DF2"/>
                </a:solidFill>
                <a:latin typeface="Menlo" panose="020B0609030804020204" pitchFamily="49" charset="0"/>
              </a:rPr>
              <a:t>7</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AB9DF2"/>
                </a:solidFill>
                <a:latin typeface="Menlo" panose="020B0609030804020204" pitchFamily="49" charset="0"/>
              </a:rPr>
              <a:t>8</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AB9DF2"/>
                </a:solidFill>
                <a:latin typeface="Menlo" panose="020B0609030804020204" pitchFamily="49" charset="0"/>
              </a:rPr>
              <a:t>9</a:t>
            </a:r>
            <a:r>
              <a:rPr lang="en-US" sz="900" dirty="0">
                <a:solidFill>
                  <a:srgbClr val="939293"/>
                </a:solidFill>
                <a:latin typeface="Menlo" panose="020B0609030804020204" pitchFamily="49" charset="0"/>
              </a:rPr>
              <a:t>],</a:t>
            </a:r>
            <a:endParaRPr lang="en-US" sz="900" dirty="0">
              <a:solidFill>
                <a:srgbClr val="FCFCFA"/>
              </a:solidFill>
              <a:latin typeface="Menlo" panose="020B0609030804020204" pitchFamily="49" charset="0"/>
            </a:endParaRPr>
          </a:p>
          <a:p>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azimuths</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a:solidFill>
                  <a:srgbClr val="AB9DF2"/>
                </a:solidFill>
                <a:latin typeface="Menlo" panose="020B0609030804020204" pitchFamily="49" charset="0"/>
              </a:rPr>
              <a:t>90</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AB9DF2"/>
                </a:solidFill>
                <a:latin typeface="Menlo" panose="020B0609030804020204" pitchFamily="49" charset="0"/>
              </a:rPr>
              <a:t>180</a:t>
            </a:r>
            <a:r>
              <a:rPr lang="en-US" sz="900" dirty="0">
                <a:solidFill>
                  <a:srgbClr val="939293"/>
                </a:solidFill>
                <a:latin typeface="Menlo" panose="020B0609030804020204" pitchFamily="49" charset="0"/>
              </a:rPr>
              <a:t>],</a:t>
            </a:r>
            <a:endParaRPr lang="en-US" sz="900" dirty="0">
              <a:solidFill>
                <a:srgbClr val="FCFCFA"/>
              </a:solidFill>
              <a:latin typeface="Menlo" panose="020B0609030804020204" pitchFamily="49" charset="0"/>
            </a:endParaRPr>
          </a:p>
          <a:p>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zeniths</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a:solidFill>
                  <a:srgbClr val="AB9DF2"/>
                </a:solidFill>
                <a:latin typeface="Menlo" panose="020B0609030804020204" pitchFamily="49" charset="0"/>
              </a:rPr>
              <a:t>0</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AB9DF2"/>
                </a:solidFill>
                <a:latin typeface="Menlo" panose="020B0609030804020204" pitchFamily="49" charset="0"/>
              </a:rPr>
              <a:t>22.5</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AB9DF2"/>
                </a:solidFill>
                <a:latin typeface="Menlo" panose="020B0609030804020204" pitchFamily="49" charset="0"/>
              </a:rPr>
              <a:t>45</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AB9DF2"/>
                </a:solidFill>
                <a:latin typeface="Menlo" panose="020B0609030804020204" pitchFamily="49" charset="0"/>
              </a:rPr>
              <a:t>75</a:t>
            </a:r>
            <a:r>
              <a:rPr lang="en-US" sz="900" dirty="0">
                <a:solidFill>
                  <a:srgbClr val="939293"/>
                </a:solidFill>
                <a:latin typeface="Menlo" panose="020B0609030804020204" pitchFamily="49" charset="0"/>
              </a:rPr>
              <a:t>],</a:t>
            </a:r>
            <a:endParaRPr lang="en-US" sz="900" dirty="0">
              <a:solidFill>
                <a:srgbClr val="FCFCFA"/>
              </a:solidFill>
              <a:latin typeface="Menlo" panose="020B0609030804020204" pitchFamily="49" charset="0"/>
            </a:endParaRPr>
          </a:p>
          <a:p>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err="1">
                <a:solidFill>
                  <a:srgbClr val="FCFCFA"/>
                </a:solidFill>
                <a:latin typeface="Menlo" panose="020B0609030804020204" pitchFamily="49" charset="0"/>
              </a:rPr>
              <a:t>viewzeniths</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a:solidFill>
                  <a:srgbClr val="AB9DF2"/>
                </a:solidFill>
                <a:latin typeface="Menlo" panose="020B0609030804020204" pitchFamily="49" charset="0"/>
              </a:rPr>
              <a:t>0</a:t>
            </a:r>
            <a:r>
              <a:rPr lang="en-US" sz="900" dirty="0">
                <a:solidFill>
                  <a:srgbClr val="939293"/>
                </a:solidFill>
                <a:latin typeface="Menlo" panose="020B0609030804020204" pitchFamily="49" charset="0"/>
              </a:rPr>
              <a:t>],</a:t>
            </a:r>
            <a:endParaRPr lang="en-US" sz="900" dirty="0">
              <a:solidFill>
                <a:srgbClr val="FCFCFA"/>
              </a:solidFill>
              <a:latin typeface="Menlo" panose="020B0609030804020204" pitchFamily="49" charset="0"/>
            </a:endParaRPr>
          </a:p>
          <a:p>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inversions</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err="1">
                <a:solidFill>
                  <a:srgbClr val="FFD866"/>
                </a:solidFill>
                <a:latin typeface="Menlo" panose="020B0609030804020204" pitchFamily="49" charset="0"/>
              </a:rPr>
              <a:t>uncorr</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a:solidFill>
                  <a:srgbClr val="FFD866"/>
                </a:solidFill>
                <a:latin typeface="Menlo" panose="020B0609030804020204" pitchFamily="49" charset="0"/>
              </a:rPr>
              <a:t>simple</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err="1">
                <a:solidFill>
                  <a:srgbClr val="FFD866"/>
                </a:solidFill>
                <a:latin typeface="Menlo" panose="020B0609030804020204" pitchFamily="49" charset="0"/>
              </a:rPr>
              <a:t>basemap</a:t>
            </a:r>
            <a:r>
              <a:rPr lang="en-US" sz="900" dirty="0">
                <a:solidFill>
                  <a:srgbClr val="939293"/>
                </a:solidFill>
                <a:latin typeface="Menlo" panose="020B0609030804020204" pitchFamily="49" charset="0"/>
              </a:rPr>
              <a:t>"],</a:t>
            </a:r>
            <a:endParaRPr lang="en-US" sz="900" dirty="0">
              <a:solidFill>
                <a:srgbClr val="FCFCFA"/>
              </a:solidFill>
              <a:latin typeface="Menlo" panose="020B0609030804020204" pitchFamily="49" charset="0"/>
            </a:endParaRPr>
          </a:p>
          <a:p>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err="1">
                <a:solidFill>
                  <a:srgbClr val="FCFCFA"/>
                </a:solidFill>
                <a:latin typeface="Menlo" panose="020B0609030804020204" pitchFamily="49" charset="0"/>
              </a:rPr>
              <a:t>snrs</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a:solidFill>
                  <a:srgbClr val="AB9DF2"/>
                </a:solidFill>
                <a:latin typeface="Menlo" panose="020B0609030804020204" pitchFamily="49" charset="0"/>
              </a:rPr>
              <a:t>50, 100, 200, 400, 800, 1600</a:t>
            </a:r>
            <a:r>
              <a:rPr lang="en-US" sz="900" dirty="0">
                <a:solidFill>
                  <a:srgbClr val="939293"/>
                </a:solidFill>
                <a:latin typeface="Menlo" panose="020B0609030804020204" pitchFamily="49" charset="0"/>
              </a:rPr>
              <a:t>],</a:t>
            </a:r>
            <a:endParaRPr lang="en-US" sz="900" dirty="0">
              <a:solidFill>
                <a:srgbClr val="FCFCFA"/>
              </a:solidFill>
              <a:latin typeface="Menlo" panose="020B0609030804020204" pitchFamily="49" charset="0"/>
            </a:endParaRPr>
          </a:p>
          <a:p>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err="1">
                <a:solidFill>
                  <a:srgbClr val="FCFCFA"/>
                </a:solidFill>
                <a:latin typeface="Menlo" panose="020B0609030804020204" pitchFamily="49" charset="0"/>
              </a:rPr>
              <a:t>noisefiles</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AB9DF2"/>
                </a:solidFill>
                <a:latin typeface="Menlo" panose="020B0609030804020204" pitchFamily="49" charset="0"/>
              </a:rPr>
              <a:t>false</a:t>
            </a:r>
            <a:r>
              <a:rPr lang="en-US" sz="900" dirty="0">
                <a:solidFill>
                  <a:srgbClr val="939293"/>
                </a:solidFill>
                <a:latin typeface="Menlo" panose="020B0609030804020204" pitchFamily="49" charset="0"/>
              </a:rPr>
              <a:t>,</a:t>
            </a:r>
            <a:endParaRPr lang="en-US" sz="900" dirty="0">
              <a:solidFill>
                <a:srgbClr val="FCFCFA"/>
              </a:solidFill>
              <a:latin typeface="Menlo" panose="020B0609030804020204" pitchFamily="49" charset="0"/>
            </a:endParaRPr>
          </a:p>
          <a:p>
            <a:r>
              <a:rPr lang="en-US" sz="900" dirty="0">
                <a:solidFill>
                  <a:srgbClr val="FCFCFA"/>
                </a:solidFill>
                <a:latin typeface="Menlo" panose="020B0609030804020204" pitchFamily="49" charset="0"/>
              </a:rPr>
              <a:t>    </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plot</a:t>
            </a:r>
            <a:r>
              <a:rPr lang="en-US" sz="900" dirty="0">
                <a:solidFill>
                  <a:srgbClr val="939293"/>
                </a:solidFill>
                <a:latin typeface="Menlo" panose="020B0609030804020204" pitchFamily="49" charset="0"/>
              </a:rPr>
              <a:t>":</a:t>
            </a:r>
            <a:r>
              <a:rPr lang="en-US" sz="900" dirty="0">
                <a:solidFill>
                  <a:srgbClr val="FCFCFA"/>
                </a:solidFill>
                <a:latin typeface="Menlo" panose="020B0609030804020204" pitchFamily="49" charset="0"/>
              </a:rPr>
              <a:t> </a:t>
            </a:r>
            <a:r>
              <a:rPr lang="en-US" sz="900" dirty="0">
                <a:solidFill>
                  <a:srgbClr val="AB9DF2"/>
                </a:solidFill>
                <a:latin typeface="Menlo" panose="020B0609030804020204" pitchFamily="49" charset="0"/>
              </a:rPr>
              <a:t>false</a:t>
            </a:r>
            <a:endParaRPr lang="en-US" sz="900" dirty="0">
              <a:solidFill>
                <a:srgbClr val="FCFCFA"/>
              </a:solidFill>
              <a:latin typeface="Menlo" panose="020B0609030804020204" pitchFamily="49" charset="0"/>
            </a:endParaRPr>
          </a:p>
          <a:p>
            <a:r>
              <a:rPr lang="en-US" sz="900" dirty="0">
                <a:solidFill>
                  <a:srgbClr val="939293"/>
                </a:solidFill>
                <a:latin typeface="Menlo" panose="020B0609030804020204" pitchFamily="49" charset="0"/>
              </a:rPr>
              <a:t>}</a:t>
            </a:r>
            <a:endParaRPr lang="en-US" sz="900" b="0" dirty="0">
              <a:solidFill>
                <a:srgbClr val="FCFCFA"/>
              </a:solidFill>
              <a:effectLst/>
              <a:latin typeface="Menlo" panose="020B0609030804020204" pitchFamily="49" charset="0"/>
            </a:endParaRPr>
          </a:p>
        </p:txBody>
      </p:sp>
      <p:sp>
        <p:nvSpPr>
          <p:cNvPr id="10" name="Text Placeholder 9">
            <a:extLst>
              <a:ext uri="{FF2B5EF4-FFF2-40B4-BE49-F238E27FC236}">
                <a16:creationId xmlns:a16="http://schemas.microsoft.com/office/drawing/2014/main" id="{90F23A17-124A-224F-8F7F-79C87B5ECBA9}"/>
              </a:ext>
            </a:extLst>
          </p:cNvPr>
          <p:cNvSpPr>
            <a:spLocks noGrp="1"/>
          </p:cNvSpPr>
          <p:nvPr>
            <p:ph type="body" sz="quarter" idx="17"/>
          </p:nvPr>
        </p:nvSpPr>
        <p:spPr>
          <a:xfrm>
            <a:off x="341087" y="1161143"/>
            <a:ext cx="2982284" cy="3636600"/>
          </a:xfrm>
        </p:spPr>
        <p:txBody>
          <a:bodyPr/>
          <a:lstStyle/>
          <a:p>
            <a:pPr marL="228600" indent="-228600">
              <a:buFont typeface="+mj-lt"/>
              <a:buAutoNum type="arabicPeriod"/>
            </a:pPr>
            <a:r>
              <a:rPr lang="en-US" sz="1200" dirty="0">
                <a:solidFill>
                  <a:schemeClr val="bg1"/>
                </a:solidFill>
              </a:rPr>
              <a:t>Contact information for automated email system notifications</a:t>
            </a:r>
          </a:p>
          <a:p>
            <a:pPr marL="228600" indent="-228600">
              <a:buFont typeface="+mj-lt"/>
              <a:buAutoNum type="arabicPeriod"/>
            </a:pPr>
            <a:r>
              <a:rPr lang="en-US" sz="1200" dirty="0">
                <a:solidFill>
                  <a:schemeClr val="bg1"/>
                </a:solidFill>
              </a:rPr>
              <a:t>Metadata for subsequent analysis</a:t>
            </a:r>
          </a:p>
          <a:p>
            <a:pPr marL="228600" indent="-228600">
              <a:buFont typeface="+mj-lt"/>
              <a:buAutoNum type="arabicPeriod"/>
            </a:pPr>
            <a:r>
              <a:rPr lang="en-US" sz="1200" dirty="0">
                <a:solidFill>
                  <a:schemeClr val="bg1"/>
                </a:solidFill>
              </a:rPr>
              <a:t>ENVI reflectance file input</a:t>
            </a:r>
          </a:p>
          <a:p>
            <a:pPr marL="228600" indent="-228600">
              <a:buFont typeface="+mj-lt"/>
              <a:buAutoNum type="arabicPeriod"/>
            </a:pPr>
            <a:r>
              <a:rPr lang="en-US" sz="1200" dirty="0">
                <a:solidFill>
                  <a:schemeClr val="bg1"/>
                </a:solidFill>
              </a:rPr>
              <a:t>Optional at-sensor radiance for inversion-only mode</a:t>
            </a:r>
          </a:p>
          <a:p>
            <a:pPr marL="228600" indent="-228600">
              <a:buFont typeface="+mj-lt"/>
              <a:buAutoNum type="arabicPeriod"/>
            </a:pPr>
            <a:r>
              <a:rPr lang="en-US" sz="1200" dirty="0">
                <a:solidFill>
                  <a:schemeClr val="bg1"/>
                </a:solidFill>
              </a:rPr>
              <a:t>Sensor bands can be set to match surface reflectances or different</a:t>
            </a:r>
          </a:p>
          <a:p>
            <a:pPr marL="228600" indent="-228600">
              <a:buFont typeface="+mj-lt"/>
              <a:buAutoNum type="arabicPeriod"/>
            </a:pPr>
            <a:r>
              <a:rPr lang="en-US" sz="1200" dirty="0">
                <a:solidFill>
                  <a:schemeClr val="bg1"/>
                </a:solidFill>
              </a:rPr>
              <a:t>Custom atmospheres can be provided</a:t>
            </a:r>
          </a:p>
          <a:p>
            <a:pPr marL="228600" indent="-228600">
              <a:buFont typeface="+mj-lt"/>
              <a:buAutoNum type="arabicPeriod"/>
            </a:pPr>
            <a:r>
              <a:rPr lang="en-US" sz="1200" dirty="0">
                <a:solidFill>
                  <a:schemeClr val="bg1"/>
                </a:solidFill>
              </a:rPr>
              <a:t>Pre-computed atmospheric data included</a:t>
            </a:r>
          </a:p>
          <a:p>
            <a:pPr marL="228600" indent="-228600">
              <a:buFont typeface="+mj-lt"/>
              <a:buAutoNum type="arabicPeriod"/>
            </a:pPr>
            <a:r>
              <a:rPr lang="en-US" sz="1200" dirty="0">
                <a:solidFill>
                  <a:schemeClr val="bg1"/>
                </a:solidFill>
              </a:rPr>
              <a:t>A range of geometries and inversion methods supported</a:t>
            </a:r>
          </a:p>
          <a:p>
            <a:pPr marL="228600" indent="-228600">
              <a:buFont typeface="+mj-lt"/>
              <a:buAutoNum type="arabicPeriod"/>
            </a:pPr>
            <a:r>
              <a:rPr lang="en-US" sz="1200" dirty="0">
                <a:solidFill>
                  <a:schemeClr val="bg1"/>
                </a:solidFill>
              </a:rPr>
              <a:t>By default, runs a radiative transfer model on-the-fly, falls back on LUTs if not available</a:t>
            </a:r>
          </a:p>
        </p:txBody>
      </p:sp>
    </p:spTree>
    <p:extLst>
      <p:ext uri="{BB962C8B-B14F-4D97-AF65-F5344CB8AC3E}">
        <p14:creationId xmlns:p14="http://schemas.microsoft.com/office/powerpoint/2010/main" val="15279418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2EDB89-A370-7A43-8D01-C923FB8E60D8}"/>
              </a:ext>
            </a:extLst>
          </p:cNvPr>
          <p:cNvPicPr>
            <a:picLocks noChangeAspect="1"/>
          </p:cNvPicPr>
          <p:nvPr/>
        </p:nvPicPr>
        <p:blipFill>
          <a:blip r:embed="rId2"/>
          <a:stretch>
            <a:fillRect/>
          </a:stretch>
        </p:blipFill>
        <p:spPr>
          <a:xfrm>
            <a:off x="4611613" y="1375719"/>
            <a:ext cx="4475889" cy="3359344"/>
          </a:xfrm>
          <a:prstGeom prst="rect">
            <a:avLst/>
          </a:prstGeom>
        </p:spPr>
      </p:pic>
      <p:pic>
        <p:nvPicPr>
          <p:cNvPr id="4" name="Picture 3">
            <a:extLst>
              <a:ext uri="{FF2B5EF4-FFF2-40B4-BE49-F238E27FC236}">
                <a16:creationId xmlns:a16="http://schemas.microsoft.com/office/drawing/2014/main" id="{C4A12BA4-E72F-6A46-8C08-AF0B8BC04E13}"/>
              </a:ext>
            </a:extLst>
          </p:cNvPr>
          <p:cNvPicPr>
            <a:picLocks noChangeAspect="1"/>
          </p:cNvPicPr>
          <p:nvPr/>
        </p:nvPicPr>
        <p:blipFill>
          <a:blip r:embed="rId3"/>
          <a:stretch>
            <a:fillRect/>
          </a:stretch>
        </p:blipFill>
        <p:spPr>
          <a:xfrm>
            <a:off x="67552" y="1375719"/>
            <a:ext cx="4475889" cy="3359344"/>
          </a:xfrm>
          <a:prstGeom prst="rect">
            <a:avLst/>
          </a:prstGeom>
        </p:spPr>
      </p:pic>
      <p:sp>
        <p:nvSpPr>
          <p:cNvPr id="9" name="Text Placeholder 8"/>
          <p:cNvSpPr>
            <a:spLocks noGrp="1"/>
          </p:cNvSpPr>
          <p:nvPr>
            <p:ph type="body" sz="quarter" idx="14"/>
          </p:nvPr>
        </p:nvSpPr>
        <p:spPr/>
        <p:txBody>
          <a:bodyPr/>
          <a:lstStyle/>
          <a:p>
            <a:r>
              <a:rPr lang="en-US" dirty="0">
                <a:solidFill>
                  <a:schemeClr val="bg2"/>
                </a:solidFill>
              </a:rPr>
              <a:t>Example: stonewall reflectances</a:t>
            </a:r>
          </a:p>
          <a:p>
            <a:endParaRPr lang="en-US" dirty="0">
              <a:solidFill>
                <a:schemeClr val="bg2"/>
              </a:solidFill>
            </a:endParaRPr>
          </a:p>
        </p:txBody>
      </p:sp>
      <p:sp>
        <p:nvSpPr>
          <p:cNvPr id="8" name="Title 7"/>
          <p:cNvSpPr>
            <a:spLocks noGrp="1"/>
          </p:cNvSpPr>
          <p:nvPr>
            <p:ph type="ctrTitle"/>
          </p:nvPr>
        </p:nvSpPr>
        <p:spPr/>
        <p:txBody>
          <a:bodyPr/>
          <a:lstStyle/>
          <a:p>
            <a:r>
              <a:rPr lang="en-US" dirty="0">
                <a:solidFill>
                  <a:schemeClr val="tx2"/>
                </a:solidFill>
              </a:rPr>
              <a:t>Preliminary Results</a:t>
            </a:r>
          </a:p>
        </p:txBody>
      </p:sp>
      <p:sp>
        <p:nvSpPr>
          <p:cNvPr id="7" name="Slide Number Placeholder 6"/>
          <p:cNvSpPr>
            <a:spLocks noGrp="1"/>
          </p:cNvSpPr>
          <p:nvPr>
            <p:ph type="sldNum" sz="quarter" idx="20"/>
          </p:nvPr>
        </p:nvSpPr>
        <p:spPr/>
        <p:txBody>
          <a:bodyPr/>
          <a:lstStyle/>
          <a:p>
            <a:fld id="{95819BC3-7E48-734B-B255-F05E5B733943}" type="slidenum">
              <a:rPr lang="en-US" smtClean="0"/>
              <a:pPr/>
              <a:t>16</a:t>
            </a:fld>
            <a:endParaRPr lang="en-US"/>
          </a:p>
        </p:txBody>
      </p:sp>
      <p:sp>
        <p:nvSpPr>
          <p:cNvPr id="10" name="Date Placeholder 4">
            <a:extLst>
              <a:ext uri="{FF2B5EF4-FFF2-40B4-BE49-F238E27FC236}">
                <a16:creationId xmlns:a16="http://schemas.microsoft.com/office/drawing/2014/main" id="{630D7383-0A70-5348-B2C9-00E3274F4EA9}"/>
              </a:ext>
            </a:extLst>
          </p:cNvPr>
          <p:cNvSpPr>
            <a:spLocks noGrp="1"/>
          </p:cNvSpPr>
          <p:nvPr>
            <p:ph type="dt" sz="half" idx="18"/>
          </p:nvPr>
        </p:nvSpPr>
        <p:spPr>
          <a:xfrm>
            <a:off x="341298" y="4797743"/>
            <a:ext cx="2133600" cy="274637"/>
          </a:xfrm>
        </p:spPr>
        <p:txBody>
          <a:bodyPr/>
          <a:lstStyle/>
          <a:p>
            <a:r>
              <a:rPr lang="en-US" dirty="0"/>
              <a:t>May 6, 2020</a:t>
            </a:r>
          </a:p>
        </p:txBody>
      </p:sp>
      <p:sp>
        <p:nvSpPr>
          <p:cNvPr id="13" name="Footer Placeholder 5">
            <a:extLst>
              <a:ext uri="{FF2B5EF4-FFF2-40B4-BE49-F238E27FC236}">
                <a16:creationId xmlns:a16="http://schemas.microsoft.com/office/drawing/2014/main" id="{5DCF2F55-E927-C343-8EE9-E8DEF6E2E0E9}"/>
              </a:ext>
            </a:extLst>
          </p:cNvPr>
          <p:cNvSpPr>
            <a:spLocks noGrp="1"/>
          </p:cNvSpPr>
          <p:nvPr>
            <p:ph type="ftr" sz="quarter" idx="19"/>
          </p:nvPr>
        </p:nvSpPr>
        <p:spPr>
          <a:xfrm>
            <a:off x="3124200" y="4797743"/>
            <a:ext cx="2895600" cy="274637"/>
          </a:xfrm>
        </p:spPr>
        <p:txBody>
          <a:bodyPr/>
          <a:lstStyle/>
          <a:p>
            <a:r>
              <a:rPr lang="en-US" dirty="0"/>
              <a:t>EGU General Assembly 2020</a:t>
            </a:r>
          </a:p>
        </p:txBody>
      </p:sp>
      <p:sp>
        <p:nvSpPr>
          <p:cNvPr id="21" name="Rectangle 20">
            <a:extLst>
              <a:ext uri="{FF2B5EF4-FFF2-40B4-BE49-F238E27FC236}">
                <a16:creationId xmlns:a16="http://schemas.microsoft.com/office/drawing/2014/main" id="{06BBFF10-FE82-2547-B175-B9E03D20C77A}"/>
              </a:ext>
            </a:extLst>
          </p:cNvPr>
          <p:cNvSpPr/>
          <p:nvPr/>
        </p:nvSpPr>
        <p:spPr>
          <a:xfrm>
            <a:off x="4001599" y="155350"/>
            <a:ext cx="4801314" cy="923330"/>
          </a:xfrm>
          <a:prstGeom prst="rect">
            <a:avLst/>
          </a:prstGeom>
        </p:spPr>
        <p:txBody>
          <a:bodyPr wrap="none">
            <a:spAutoFit/>
          </a:bodyPr>
          <a:lstStyle/>
          <a:p>
            <a:pPr algn="ctr"/>
            <a:r>
              <a:rPr lang="en-US" dirty="0">
                <a:solidFill>
                  <a:schemeClr val="tx2"/>
                </a:solidFill>
              </a:rPr>
              <a:t>SR by method, geometry, and SNR:</a:t>
            </a:r>
          </a:p>
          <a:p>
            <a:pPr algn="ctr"/>
            <a:r>
              <a:rPr lang="en-US" dirty="0">
                <a:solidFill>
                  <a:schemeClr val="tx2"/>
                </a:solidFill>
              </a:rPr>
              <a:t>Little variation in well-constrained case (right)</a:t>
            </a:r>
          </a:p>
          <a:p>
            <a:pPr algn="ctr"/>
            <a:r>
              <a:rPr lang="en-US" dirty="0">
                <a:solidFill>
                  <a:srgbClr val="00B0F0"/>
                </a:solidFill>
              </a:rPr>
              <a:t>Weighting of prior a form of regularization</a:t>
            </a:r>
          </a:p>
        </p:txBody>
      </p:sp>
      <p:sp>
        <p:nvSpPr>
          <p:cNvPr id="22" name="Rectangle 21">
            <a:extLst>
              <a:ext uri="{FF2B5EF4-FFF2-40B4-BE49-F238E27FC236}">
                <a16:creationId xmlns:a16="http://schemas.microsoft.com/office/drawing/2014/main" id="{A6AD0B03-B153-BB4C-9BD9-361E8B0C6F92}"/>
              </a:ext>
            </a:extLst>
          </p:cNvPr>
          <p:cNvSpPr/>
          <p:nvPr/>
        </p:nvSpPr>
        <p:spPr>
          <a:xfrm>
            <a:off x="628563" y="2419162"/>
            <a:ext cx="350520" cy="1941737"/>
          </a:xfrm>
          <a:prstGeom prst="rect">
            <a:avLst/>
          </a:prstGeom>
          <a:gradFill>
            <a:gsLst>
              <a:gs pos="0">
                <a:schemeClr val="accent1">
                  <a:tint val="100000"/>
                  <a:shade val="100000"/>
                  <a:satMod val="130000"/>
                  <a:alpha val="50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6F917DFE-A920-9A45-83BB-CD483C9AAEFF}"/>
              </a:ext>
            </a:extLst>
          </p:cNvPr>
          <p:cNvSpPr/>
          <p:nvPr/>
        </p:nvSpPr>
        <p:spPr>
          <a:xfrm>
            <a:off x="3746158" y="1795947"/>
            <a:ext cx="350520" cy="2564952"/>
          </a:xfrm>
          <a:prstGeom prst="rect">
            <a:avLst/>
          </a:prstGeom>
          <a:gradFill>
            <a:gsLst>
              <a:gs pos="0">
                <a:schemeClr val="accent1">
                  <a:tint val="100000"/>
                  <a:shade val="100000"/>
                  <a:satMod val="130000"/>
                  <a:alpha val="50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3A8AC65-AB85-9944-A40E-DFE8FE8E2C7C}"/>
              </a:ext>
            </a:extLst>
          </p:cNvPr>
          <p:cNvSpPr/>
          <p:nvPr/>
        </p:nvSpPr>
        <p:spPr>
          <a:xfrm>
            <a:off x="950267" y="2386466"/>
            <a:ext cx="619080" cy="276999"/>
          </a:xfrm>
          <a:prstGeom prst="rect">
            <a:avLst/>
          </a:prstGeom>
        </p:spPr>
        <p:txBody>
          <a:bodyPr wrap="none">
            <a:spAutoFit/>
          </a:bodyPr>
          <a:lstStyle/>
          <a:p>
            <a:pPr algn="ctr"/>
            <a:r>
              <a:rPr lang="en-US" sz="1200" dirty="0">
                <a:solidFill>
                  <a:schemeClr val="bg2"/>
                </a:solidFill>
              </a:rPr>
              <a:t>Ignore</a:t>
            </a:r>
            <a:endParaRPr lang="en-US" sz="1200" dirty="0"/>
          </a:p>
        </p:txBody>
      </p:sp>
      <p:sp>
        <p:nvSpPr>
          <p:cNvPr id="25" name="Rectangle 24">
            <a:extLst>
              <a:ext uri="{FF2B5EF4-FFF2-40B4-BE49-F238E27FC236}">
                <a16:creationId xmlns:a16="http://schemas.microsoft.com/office/drawing/2014/main" id="{D715156F-C672-E74F-82A6-A1CFBDB45253}"/>
              </a:ext>
            </a:extLst>
          </p:cNvPr>
          <p:cNvSpPr/>
          <p:nvPr/>
        </p:nvSpPr>
        <p:spPr>
          <a:xfrm>
            <a:off x="5172096" y="2405449"/>
            <a:ext cx="350520" cy="1953575"/>
          </a:xfrm>
          <a:prstGeom prst="rect">
            <a:avLst/>
          </a:prstGeom>
          <a:gradFill>
            <a:gsLst>
              <a:gs pos="0">
                <a:schemeClr val="accent1">
                  <a:tint val="100000"/>
                  <a:shade val="100000"/>
                  <a:satMod val="130000"/>
                  <a:alpha val="50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9F283CB-2B7A-3143-9623-DB3C41C0C896}"/>
              </a:ext>
            </a:extLst>
          </p:cNvPr>
          <p:cNvSpPr/>
          <p:nvPr/>
        </p:nvSpPr>
        <p:spPr>
          <a:xfrm>
            <a:off x="8285954" y="1795946"/>
            <a:ext cx="350520" cy="2563077"/>
          </a:xfrm>
          <a:prstGeom prst="rect">
            <a:avLst/>
          </a:prstGeom>
          <a:gradFill>
            <a:gsLst>
              <a:gs pos="0">
                <a:schemeClr val="accent1">
                  <a:tint val="100000"/>
                  <a:shade val="100000"/>
                  <a:satMod val="130000"/>
                  <a:alpha val="50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234F63B1-ED6D-714A-ACC1-3FDD2A2C7B5C}"/>
              </a:ext>
            </a:extLst>
          </p:cNvPr>
          <p:cNvSpPr/>
          <p:nvPr/>
        </p:nvSpPr>
        <p:spPr>
          <a:xfrm>
            <a:off x="5464984" y="2386466"/>
            <a:ext cx="619080" cy="276999"/>
          </a:xfrm>
          <a:prstGeom prst="rect">
            <a:avLst/>
          </a:prstGeom>
        </p:spPr>
        <p:txBody>
          <a:bodyPr wrap="none">
            <a:spAutoFit/>
          </a:bodyPr>
          <a:lstStyle/>
          <a:p>
            <a:pPr algn="ctr"/>
            <a:r>
              <a:rPr lang="en-US" sz="1200" dirty="0">
                <a:solidFill>
                  <a:schemeClr val="bg2"/>
                </a:solidFill>
              </a:rPr>
              <a:t>Ignore</a:t>
            </a:r>
            <a:endParaRPr lang="en-US" sz="1200" dirty="0"/>
          </a:p>
        </p:txBody>
      </p:sp>
    </p:spTree>
    <p:extLst>
      <p:ext uri="{BB962C8B-B14F-4D97-AF65-F5344CB8AC3E}">
        <p14:creationId xmlns:p14="http://schemas.microsoft.com/office/powerpoint/2010/main" val="29311455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1C4F25F-67E1-9240-BC28-AAD9A230C076}"/>
              </a:ext>
            </a:extLst>
          </p:cNvPr>
          <p:cNvPicPr>
            <a:picLocks noChangeAspect="1"/>
          </p:cNvPicPr>
          <p:nvPr/>
        </p:nvPicPr>
        <p:blipFill>
          <a:blip r:embed="rId2"/>
          <a:stretch>
            <a:fillRect/>
          </a:stretch>
        </p:blipFill>
        <p:spPr>
          <a:xfrm>
            <a:off x="247483" y="1272215"/>
            <a:ext cx="4217748" cy="3514790"/>
          </a:xfrm>
          <a:prstGeom prst="rect">
            <a:avLst/>
          </a:prstGeom>
        </p:spPr>
      </p:pic>
      <p:pic>
        <p:nvPicPr>
          <p:cNvPr id="3" name="Picture 2">
            <a:extLst>
              <a:ext uri="{FF2B5EF4-FFF2-40B4-BE49-F238E27FC236}">
                <a16:creationId xmlns:a16="http://schemas.microsoft.com/office/drawing/2014/main" id="{1A88B25F-A1AB-5A4E-B047-6C7989DD3405}"/>
              </a:ext>
            </a:extLst>
          </p:cNvPr>
          <p:cNvPicPr>
            <a:picLocks noChangeAspect="1"/>
          </p:cNvPicPr>
          <p:nvPr/>
        </p:nvPicPr>
        <p:blipFill>
          <a:blip r:embed="rId3"/>
          <a:stretch>
            <a:fillRect/>
          </a:stretch>
        </p:blipFill>
        <p:spPr>
          <a:xfrm>
            <a:off x="4707390" y="1282953"/>
            <a:ext cx="4217747" cy="3514789"/>
          </a:xfrm>
          <a:prstGeom prst="rect">
            <a:avLst/>
          </a:prstGeom>
        </p:spPr>
      </p:pic>
      <p:sp>
        <p:nvSpPr>
          <p:cNvPr id="9" name="Text Placeholder 8"/>
          <p:cNvSpPr>
            <a:spLocks noGrp="1"/>
          </p:cNvSpPr>
          <p:nvPr>
            <p:ph type="body" sz="quarter" idx="14"/>
          </p:nvPr>
        </p:nvSpPr>
        <p:spPr/>
        <p:txBody>
          <a:bodyPr/>
          <a:lstStyle/>
          <a:p>
            <a:r>
              <a:rPr lang="en-US" dirty="0">
                <a:solidFill>
                  <a:schemeClr val="bg2"/>
                </a:solidFill>
              </a:rPr>
              <a:t>Example: stonewall reflectances</a:t>
            </a:r>
          </a:p>
        </p:txBody>
      </p:sp>
      <p:sp>
        <p:nvSpPr>
          <p:cNvPr id="8" name="Title 7"/>
          <p:cNvSpPr>
            <a:spLocks noGrp="1"/>
          </p:cNvSpPr>
          <p:nvPr>
            <p:ph type="ctrTitle"/>
          </p:nvPr>
        </p:nvSpPr>
        <p:spPr/>
        <p:txBody>
          <a:bodyPr/>
          <a:lstStyle/>
          <a:p>
            <a:r>
              <a:rPr lang="en-US" dirty="0">
                <a:solidFill>
                  <a:schemeClr val="tx2"/>
                </a:solidFill>
              </a:rPr>
              <a:t>Preliminary Results</a:t>
            </a:r>
          </a:p>
        </p:txBody>
      </p:sp>
      <p:sp>
        <p:nvSpPr>
          <p:cNvPr id="7" name="Slide Number Placeholder 6"/>
          <p:cNvSpPr>
            <a:spLocks noGrp="1"/>
          </p:cNvSpPr>
          <p:nvPr>
            <p:ph type="sldNum" sz="quarter" idx="20"/>
          </p:nvPr>
        </p:nvSpPr>
        <p:spPr/>
        <p:txBody>
          <a:bodyPr/>
          <a:lstStyle/>
          <a:p>
            <a:fld id="{95819BC3-7E48-734B-B255-F05E5B733943}" type="slidenum">
              <a:rPr lang="en-US" smtClean="0"/>
              <a:pPr/>
              <a:t>17</a:t>
            </a:fld>
            <a:endParaRPr lang="en-US"/>
          </a:p>
        </p:txBody>
      </p:sp>
      <p:sp>
        <p:nvSpPr>
          <p:cNvPr id="16" name="Rectangle 15">
            <a:extLst>
              <a:ext uri="{FF2B5EF4-FFF2-40B4-BE49-F238E27FC236}">
                <a16:creationId xmlns:a16="http://schemas.microsoft.com/office/drawing/2014/main" id="{26994F7E-DA2A-1B4D-9625-711778D48C84}"/>
              </a:ext>
            </a:extLst>
          </p:cNvPr>
          <p:cNvSpPr/>
          <p:nvPr/>
        </p:nvSpPr>
        <p:spPr>
          <a:xfrm>
            <a:off x="4009469" y="266962"/>
            <a:ext cx="4861267" cy="646331"/>
          </a:xfrm>
          <a:prstGeom prst="rect">
            <a:avLst/>
          </a:prstGeom>
        </p:spPr>
        <p:txBody>
          <a:bodyPr wrap="none">
            <a:spAutoFit/>
          </a:bodyPr>
          <a:lstStyle/>
          <a:p>
            <a:pPr algn="ctr"/>
            <a:r>
              <a:rPr lang="en-US" dirty="0">
                <a:solidFill>
                  <a:schemeClr val="tx2"/>
                </a:solidFill>
              </a:rPr>
              <a:t>SNR shows minimal effect, but…</a:t>
            </a:r>
          </a:p>
          <a:p>
            <a:pPr algn="ctr"/>
            <a:r>
              <a:rPr lang="en-US" dirty="0">
                <a:solidFill>
                  <a:srgbClr val="00B0F0"/>
                </a:solidFill>
              </a:rPr>
              <a:t>SNR effects some methods more than others</a:t>
            </a:r>
          </a:p>
        </p:txBody>
      </p:sp>
      <p:sp>
        <p:nvSpPr>
          <p:cNvPr id="10" name="Date Placeholder 4">
            <a:extLst>
              <a:ext uri="{FF2B5EF4-FFF2-40B4-BE49-F238E27FC236}">
                <a16:creationId xmlns:a16="http://schemas.microsoft.com/office/drawing/2014/main" id="{399F562D-E143-D64D-8B46-87E524CABA4E}"/>
              </a:ext>
            </a:extLst>
          </p:cNvPr>
          <p:cNvSpPr>
            <a:spLocks noGrp="1"/>
          </p:cNvSpPr>
          <p:nvPr>
            <p:ph type="dt" sz="half" idx="18"/>
          </p:nvPr>
        </p:nvSpPr>
        <p:spPr>
          <a:xfrm>
            <a:off x="341298" y="4797743"/>
            <a:ext cx="2133600" cy="274637"/>
          </a:xfrm>
        </p:spPr>
        <p:txBody>
          <a:bodyPr/>
          <a:lstStyle/>
          <a:p>
            <a:r>
              <a:rPr lang="en-US" dirty="0"/>
              <a:t>May 6, 2020</a:t>
            </a:r>
          </a:p>
        </p:txBody>
      </p:sp>
      <p:sp>
        <p:nvSpPr>
          <p:cNvPr id="13" name="Footer Placeholder 5">
            <a:extLst>
              <a:ext uri="{FF2B5EF4-FFF2-40B4-BE49-F238E27FC236}">
                <a16:creationId xmlns:a16="http://schemas.microsoft.com/office/drawing/2014/main" id="{A65C6C8E-FA61-B84A-A87B-C2117B64A2D8}"/>
              </a:ext>
            </a:extLst>
          </p:cNvPr>
          <p:cNvSpPr>
            <a:spLocks noGrp="1"/>
          </p:cNvSpPr>
          <p:nvPr>
            <p:ph type="ftr" sz="quarter" idx="19"/>
          </p:nvPr>
        </p:nvSpPr>
        <p:spPr>
          <a:xfrm>
            <a:off x="3124200" y="4797743"/>
            <a:ext cx="2895600" cy="274637"/>
          </a:xfrm>
        </p:spPr>
        <p:txBody>
          <a:bodyPr/>
          <a:lstStyle/>
          <a:p>
            <a:r>
              <a:rPr lang="en-US" dirty="0"/>
              <a:t>EGU General Assembly 2020</a:t>
            </a:r>
          </a:p>
        </p:txBody>
      </p:sp>
      <p:sp>
        <p:nvSpPr>
          <p:cNvPr id="14" name="Rectangle 13">
            <a:extLst>
              <a:ext uri="{FF2B5EF4-FFF2-40B4-BE49-F238E27FC236}">
                <a16:creationId xmlns:a16="http://schemas.microsoft.com/office/drawing/2014/main" id="{8CBCC9D9-4632-FD43-9291-C6A635AF364B}"/>
              </a:ext>
            </a:extLst>
          </p:cNvPr>
          <p:cNvSpPr/>
          <p:nvPr/>
        </p:nvSpPr>
        <p:spPr>
          <a:xfrm>
            <a:off x="777767" y="2320684"/>
            <a:ext cx="350520" cy="2074742"/>
          </a:xfrm>
          <a:prstGeom prst="rect">
            <a:avLst/>
          </a:prstGeom>
          <a:gradFill>
            <a:gsLst>
              <a:gs pos="0">
                <a:schemeClr val="accent1">
                  <a:tint val="100000"/>
                  <a:shade val="100000"/>
                  <a:satMod val="130000"/>
                  <a:alpha val="50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DAE5F20-89A7-4C4B-8BD4-25115AD69F0C}"/>
              </a:ext>
            </a:extLst>
          </p:cNvPr>
          <p:cNvSpPr/>
          <p:nvPr/>
        </p:nvSpPr>
        <p:spPr>
          <a:xfrm>
            <a:off x="1132692" y="2313967"/>
            <a:ext cx="619080" cy="276999"/>
          </a:xfrm>
          <a:prstGeom prst="rect">
            <a:avLst/>
          </a:prstGeom>
        </p:spPr>
        <p:txBody>
          <a:bodyPr wrap="none">
            <a:spAutoFit/>
          </a:bodyPr>
          <a:lstStyle/>
          <a:p>
            <a:pPr algn="ctr"/>
            <a:r>
              <a:rPr lang="en-US" sz="1200" dirty="0">
                <a:solidFill>
                  <a:schemeClr val="bg2"/>
                </a:solidFill>
              </a:rPr>
              <a:t>Ignore</a:t>
            </a:r>
            <a:endParaRPr lang="en-US" sz="1200" dirty="0"/>
          </a:p>
        </p:txBody>
      </p:sp>
      <p:sp>
        <p:nvSpPr>
          <p:cNvPr id="23" name="Rectangle 22">
            <a:extLst>
              <a:ext uri="{FF2B5EF4-FFF2-40B4-BE49-F238E27FC236}">
                <a16:creationId xmlns:a16="http://schemas.microsoft.com/office/drawing/2014/main" id="{B4DA836F-55EB-0746-A114-A213BFEB3273}"/>
              </a:ext>
            </a:extLst>
          </p:cNvPr>
          <p:cNvSpPr/>
          <p:nvPr/>
        </p:nvSpPr>
        <p:spPr>
          <a:xfrm>
            <a:off x="5608769" y="2149882"/>
            <a:ext cx="619080" cy="276999"/>
          </a:xfrm>
          <a:prstGeom prst="rect">
            <a:avLst/>
          </a:prstGeom>
        </p:spPr>
        <p:txBody>
          <a:bodyPr wrap="none">
            <a:spAutoFit/>
          </a:bodyPr>
          <a:lstStyle/>
          <a:p>
            <a:pPr algn="ctr"/>
            <a:r>
              <a:rPr lang="en-US" sz="1200" dirty="0">
                <a:solidFill>
                  <a:schemeClr val="bg2"/>
                </a:solidFill>
              </a:rPr>
              <a:t>Ignore</a:t>
            </a:r>
            <a:endParaRPr lang="en-US" sz="1200" dirty="0"/>
          </a:p>
        </p:txBody>
      </p:sp>
      <p:sp>
        <p:nvSpPr>
          <p:cNvPr id="24" name="Rectangle 23">
            <a:extLst>
              <a:ext uri="{FF2B5EF4-FFF2-40B4-BE49-F238E27FC236}">
                <a16:creationId xmlns:a16="http://schemas.microsoft.com/office/drawing/2014/main" id="{A40CAC7F-837A-E34A-BB4B-1D4AF1A0DCA8}"/>
              </a:ext>
            </a:extLst>
          </p:cNvPr>
          <p:cNvSpPr/>
          <p:nvPr/>
        </p:nvSpPr>
        <p:spPr>
          <a:xfrm>
            <a:off x="5235057" y="2149882"/>
            <a:ext cx="350520" cy="2258156"/>
          </a:xfrm>
          <a:prstGeom prst="rect">
            <a:avLst/>
          </a:prstGeom>
          <a:gradFill>
            <a:gsLst>
              <a:gs pos="0">
                <a:schemeClr val="accent1">
                  <a:tint val="100000"/>
                  <a:shade val="100000"/>
                  <a:satMod val="130000"/>
                  <a:alpha val="50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82ABF814-A2C9-A841-A75B-A9F09F7BB67D}"/>
              </a:ext>
            </a:extLst>
          </p:cNvPr>
          <p:cNvSpPr/>
          <p:nvPr/>
        </p:nvSpPr>
        <p:spPr>
          <a:xfrm>
            <a:off x="8151827" y="1702938"/>
            <a:ext cx="350520" cy="2705100"/>
          </a:xfrm>
          <a:prstGeom prst="rect">
            <a:avLst/>
          </a:prstGeom>
          <a:gradFill>
            <a:gsLst>
              <a:gs pos="0">
                <a:schemeClr val="accent1">
                  <a:tint val="100000"/>
                  <a:shade val="100000"/>
                  <a:satMod val="130000"/>
                  <a:alpha val="50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B90B2D70-EFC0-FF46-935E-3636F7BA4728}"/>
              </a:ext>
            </a:extLst>
          </p:cNvPr>
          <p:cNvSpPr/>
          <p:nvPr/>
        </p:nvSpPr>
        <p:spPr>
          <a:xfrm>
            <a:off x="3695179" y="1690326"/>
            <a:ext cx="350520" cy="2705100"/>
          </a:xfrm>
          <a:prstGeom prst="rect">
            <a:avLst/>
          </a:prstGeom>
          <a:gradFill>
            <a:gsLst>
              <a:gs pos="0">
                <a:schemeClr val="accent1">
                  <a:tint val="100000"/>
                  <a:shade val="100000"/>
                  <a:satMod val="130000"/>
                  <a:alpha val="50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74564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ext Placeholder 8"/>
          <p:cNvSpPr>
            <a:spLocks noGrp="1"/>
          </p:cNvSpPr>
          <p:nvPr>
            <p:ph type="body" sz="quarter" idx="14"/>
          </p:nvPr>
        </p:nvSpPr>
        <p:spPr/>
        <p:txBody>
          <a:bodyPr/>
          <a:lstStyle/>
          <a:p>
            <a:r>
              <a:rPr lang="en-US" dirty="0">
                <a:solidFill>
                  <a:schemeClr val="bg2"/>
                </a:solidFill>
              </a:rPr>
              <a:t>Example: stonewall reflectances</a:t>
            </a:r>
          </a:p>
        </p:txBody>
      </p:sp>
      <p:sp>
        <p:nvSpPr>
          <p:cNvPr id="8" name="Title 7"/>
          <p:cNvSpPr>
            <a:spLocks noGrp="1"/>
          </p:cNvSpPr>
          <p:nvPr>
            <p:ph type="ctrTitle"/>
          </p:nvPr>
        </p:nvSpPr>
        <p:spPr/>
        <p:txBody>
          <a:bodyPr/>
          <a:lstStyle/>
          <a:p>
            <a:r>
              <a:rPr lang="en-US" dirty="0">
                <a:solidFill>
                  <a:schemeClr val="tx2"/>
                </a:solidFill>
              </a:rPr>
              <a:t>Preliminary Results</a:t>
            </a:r>
          </a:p>
        </p:txBody>
      </p:sp>
      <p:sp>
        <p:nvSpPr>
          <p:cNvPr id="7" name="Slide Number Placeholder 6"/>
          <p:cNvSpPr>
            <a:spLocks noGrp="1"/>
          </p:cNvSpPr>
          <p:nvPr>
            <p:ph type="sldNum" sz="quarter" idx="20"/>
          </p:nvPr>
        </p:nvSpPr>
        <p:spPr/>
        <p:txBody>
          <a:bodyPr/>
          <a:lstStyle/>
          <a:p>
            <a:fld id="{95819BC3-7E48-734B-B255-F05E5B733943}" type="slidenum">
              <a:rPr lang="en-US" smtClean="0"/>
              <a:pPr/>
              <a:t>18</a:t>
            </a:fld>
            <a:endParaRPr lang="en-US"/>
          </a:p>
        </p:txBody>
      </p:sp>
      <p:sp>
        <p:nvSpPr>
          <p:cNvPr id="16" name="Rectangle 15">
            <a:extLst>
              <a:ext uri="{FF2B5EF4-FFF2-40B4-BE49-F238E27FC236}">
                <a16:creationId xmlns:a16="http://schemas.microsoft.com/office/drawing/2014/main" id="{26994F7E-DA2A-1B4D-9625-711778D48C84}"/>
              </a:ext>
            </a:extLst>
          </p:cNvPr>
          <p:cNvSpPr/>
          <p:nvPr/>
        </p:nvSpPr>
        <p:spPr>
          <a:xfrm>
            <a:off x="4212336" y="308937"/>
            <a:ext cx="4681731" cy="646331"/>
          </a:xfrm>
          <a:prstGeom prst="rect">
            <a:avLst/>
          </a:prstGeom>
        </p:spPr>
        <p:txBody>
          <a:bodyPr wrap="none">
            <a:spAutoFit/>
          </a:bodyPr>
          <a:lstStyle/>
          <a:p>
            <a:pPr algn="ctr"/>
            <a:r>
              <a:rPr lang="en-US" dirty="0">
                <a:solidFill>
                  <a:schemeClr val="bg1"/>
                </a:solidFill>
              </a:rPr>
              <a:t>Exploring fine details in the ideal case</a:t>
            </a:r>
          </a:p>
          <a:p>
            <a:pPr algn="ctr"/>
            <a:r>
              <a:rPr lang="en-US" dirty="0">
                <a:solidFill>
                  <a:srgbClr val="00B0F0"/>
                </a:solidFill>
              </a:rPr>
              <a:t>Smoother is not better! Regularization effect</a:t>
            </a:r>
          </a:p>
        </p:txBody>
      </p:sp>
      <p:sp>
        <p:nvSpPr>
          <p:cNvPr id="10" name="Date Placeholder 4">
            <a:extLst>
              <a:ext uri="{FF2B5EF4-FFF2-40B4-BE49-F238E27FC236}">
                <a16:creationId xmlns:a16="http://schemas.microsoft.com/office/drawing/2014/main" id="{399F562D-E143-D64D-8B46-87E524CABA4E}"/>
              </a:ext>
            </a:extLst>
          </p:cNvPr>
          <p:cNvSpPr>
            <a:spLocks noGrp="1"/>
          </p:cNvSpPr>
          <p:nvPr>
            <p:ph type="dt" sz="half" idx="18"/>
          </p:nvPr>
        </p:nvSpPr>
        <p:spPr>
          <a:xfrm>
            <a:off x="341298" y="4797743"/>
            <a:ext cx="2133600" cy="274637"/>
          </a:xfrm>
        </p:spPr>
        <p:txBody>
          <a:bodyPr/>
          <a:lstStyle/>
          <a:p>
            <a:r>
              <a:rPr lang="en-US" dirty="0"/>
              <a:t>May 6, 2020</a:t>
            </a:r>
          </a:p>
        </p:txBody>
      </p:sp>
      <p:sp>
        <p:nvSpPr>
          <p:cNvPr id="13" name="Footer Placeholder 5">
            <a:extLst>
              <a:ext uri="{FF2B5EF4-FFF2-40B4-BE49-F238E27FC236}">
                <a16:creationId xmlns:a16="http://schemas.microsoft.com/office/drawing/2014/main" id="{A65C6C8E-FA61-B84A-A87B-C2117B64A2D8}"/>
              </a:ext>
            </a:extLst>
          </p:cNvPr>
          <p:cNvSpPr>
            <a:spLocks noGrp="1"/>
          </p:cNvSpPr>
          <p:nvPr>
            <p:ph type="ftr" sz="quarter" idx="19"/>
          </p:nvPr>
        </p:nvSpPr>
        <p:spPr>
          <a:xfrm>
            <a:off x="3124200" y="4797743"/>
            <a:ext cx="2895600" cy="274637"/>
          </a:xfrm>
        </p:spPr>
        <p:txBody>
          <a:bodyPr/>
          <a:lstStyle/>
          <a:p>
            <a:r>
              <a:rPr lang="en-US" dirty="0"/>
              <a:t>EGU General Assembly 2020</a:t>
            </a:r>
          </a:p>
        </p:txBody>
      </p:sp>
      <p:pic>
        <p:nvPicPr>
          <p:cNvPr id="4" name="Picture 3">
            <a:extLst>
              <a:ext uri="{FF2B5EF4-FFF2-40B4-BE49-F238E27FC236}">
                <a16:creationId xmlns:a16="http://schemas.microsoft.com/office/drawing/2014/main" id="{6E110633-2B28-2746-998D-6BA9A63FCD56}"/>
              </a:ext>
            </a:extLst>
          </p:cNvPr>
          <p:cNvPicPr>
            <a:picLocks noChangeAspect="1"/>
          </p:cNvPicPr>
          <p:nvPr/>
        </p:nvPicPr>
        <p:blipFill rotWithShape="1">
          <a:blip r:embed="rId2"/>
          <a:srcRect l="10558" r="12653"/>
          <a:stretch/>
        </p:blipFill>
        <p:spPr>
          <a:xfrm>
            <a:off x="3200758" y="1780192"/>
            <a:ext cx="2742484" cy="2483697"/>
          </a:xfrm>
          <a:prstGeom prst="rect">
            <a:avLst/>
          </a:prstGeom>
        </p:spPr>
      </p:pic>
      <p:pic>
        <p:nvPicPr>
          <p:cNvPr id="6" name="Picture 5">
            <a:extLst>
              <a:ext uri="{FF2B5EF4-FFF2-40B4-BE49-F238E27FC236}">
                <a16:creationId xmlns:a16="http://schemas.microsoft.com/office/drawing/2014/main" id="{63FFD5F4-5FB9-8044-910C-A5A9F284ECA5}"/>
              </a:ext>
            </a:extLst>
          </p:cNvPr>
          <p:cNvPicPr>
            <a:picLocks noChangeAspect="1"/>
          </p:cNvPicPr>
          <p:nvPr/>
        </p:nvPicPr>
        <p:blipFill rotWithShape="1">
          <a:blip r:embed="rId3"/>
          <a:srcRect l="10841" r="13722"/>
          <a:stretch/>
        </p:blipFill>
        <p:spPr>
          <a:xfrm>
            <a:off x="6019800" y="1776251"/>
            <a:ext cx="2991447" cy="2484792"/>
          </a:xfrm>
          <a:prstGeom prst="rect">
            <a:avLst/>
          </a:prstGeom>
        </p:spPr>
      </p:pic>
      <p:pic>
        <p:nvPicPr>
          <p:cNvPr id="12" name="Picture 11">
            <a:extLst>
              <a:ext uri="{FF2B5EF4-FFF2-40B4-BE49-F238E27FC236}">
                <a16:creationId xmlns:a16="http://schemas.microsoft.com/office/drawing/2014/main" id="{52E0F1AA-5092-294E-8669-664A35FA4D81}"/>
              </a:ext>
            </a:extLst>
          </p:cNvPr>
          <p:cNvPicPr>
            <a:picLocks noChangeAspect="1"/>
          </p:cNvPicPr>
          <p:nvPr/>
        </p:nvPicPr>
        <p:blipFill rotWithShape="1">
          <a:blip r:embed="rId4"/>
          <a:srcRect l="11177" r="13199"/>
          <a:stretch/>
        </p:blipFill>
        <p:spPr>
          <a:xfrm>
            <a:off x="132753" y="1776251"/>
            <a:ext cx="2991447" cy="2483696"/>
          </a:xfrm>
          <a:prstGeom prst="rect">
            <a:avLst/>
          </a:prstGeom>
        </p:spPr>
      </p:pic>
      <p:sp>
        <p:nvSpPr>
          <p:cNvPr id="17" name="Rectangle 16">
            <a:extLst>
              <a:ext uri="{FF2B5EF4-FFF2-40B4-BE49-F238E27FC236}">
                <a16:creationId xmlns:a16="http://schemas.microsoft.com/office/drawing/2014/main" id="{B0F96881-529F-EE4C-9B4A-49A3C4ABA453}"/>
              </a:ext>
            </a:extLst>
          </p:cNvPr>
          <p:cNvSpPr/>
          <p:nvPr/>
        </p:nvSpPr>
        <p:spPr>
          <a:xfrm>
            <a:off x="1176459" y="1253317"/>
            <a:ext cx="889987" cy="369332"/>
          </a:xfrm>
          <a:prstGeom prst="rect">
            <a:avLst/>
          </a:prstGeom>
        </p:spPr>
        <p:txBody>
          <a:bodyPr wrap="none">
            <a:spAutoFit/>
          </a:bodyPr>
          <a:lstStyle/>
          <a:p>
            <a:r>
              <a:rPr lang="en-US" dirty="0">
                <a:solidFill>
                  <a:schemeClr val="tx2"/>
                </a:solidFill>
              </a:rPr>
              <a:t>Simple</a:t>
            </a:r>
          </a:p>
        </p:txBody>
      </p:sp>
      <p:sp>
        <p:nvSpPr>
          <p:cNvPr id="27" name="Rectangle 26">
            <a:extLst>
              <a:ext uri="{FF2B5EF4-FFF2-40B4-BE49-F238E27FC236}">
                <a16:creationId xmlns:a16="http://schemas.microsoft.com/office/drawing/2014/main" id="{EFA7FDB0-3184-3E46-95E0-DD8EF654CA68}"/>
              </a:ext>
            </a:extLst>
          </p:cNvPr>
          <p:cNvSpPr/>
          <p:nvPr/>
        </p:nvSpPr>
        <p:spPr>
          <a:xfrm>
            <a:off x="3748391" y="1253317"/>
            <a:ext cx="1505540" cy="369332"/>
          </a:xfrm>
          <a:prstGeom prst="rect">
            <a:avLst/>
          </a:prstGeom>
        </p:spPr>
        <p:txBody>
          <a:bodyPr wrap="none">
            <a:spAutoFit/>
          </a:bodyPr>
          <a:lstStyle/>
          <a:p>
            <a:r>
              <a:rPr lang="en-US" dirty="0">
                <a:solidFill>
                  <a:schemeClr val="tx2"/>
                </a:solidFill>
              </a:rPr>
              <a:t>Uncorrelated</a:t>
            </a:r>
          </a:p>
        </p:txBody>
      </p:sp>
      <p:sp>
        <p:nvSpPr>
          <p:cNvPr id="28" name="Rectangle 27">
            <a:extLst>
              <a:ext uri="{FF2B5EF4-FFF2-40B4-BE49-F238E27FC236}">
                <a16:creationId xmlns:a16="http://schemas.microsoft.com/office/drawing/2014/main" id="{DAC40F95-2B5B-FF4E-AAC2-A65243592338}"/>
              </a:ext>
            </a:extLst>
          </p:cNvPr>
          <p:cNvSpPr/>
          <p:nvPr/>
        </p:nvSpPr>
        <p:spPr>
          <a:xfrm>
            <a:off x="6935877" y="1250819"/>
            <a:ext cx="1159292" cy="369332"/>
          </a:xfrm>
          <a:prstGeom prst="rect">
            <a:avLst/>
          </a:prstGeom>
        </p:spPr>
        <p:txBody>
          <a:bodyPr wrap="none">
            <a:spAutoFit/>
          </a:bodyPr>
          <a:lstStyle/>
          <a:p>
            <a:r>
              <a:rPr lang="en-US" dirty="0" err="1">
                <a:solidFill>
                  <a:schemeClr val="tx2"/>
                </a:solidFill>
              </a:rPr>
              <a:t>Basemap</a:t>
            </a:r>
            <a:endParaRPr lang="en-US" dirty="0">
              <a:solidFill>
                <a:schemeClr val="tx2"/>
              </a:solidFill>
            </a:endParaRPr>
          </a:p>
        </p:txBody>
      </p:sp>
    </p:spTree>
    <p:extLst>
      <p:ext uri="{BB962C8B-B14F-4D97-AF65-F5344CB8AC3E}">
        <p14:creationId xmlns:p14="http://schemas.microsoft.com/office/powerpoint/2010/main" val="19495597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ext Placeholder 8"/>
          <p:cNvSpPr>
            <a:spLocks noGrp="1"/>
          </p:cNvSpPr>
          <p:nvPr>
            <p:ph type="body" sz="quarter" idx="14"/>
          </p:nvPr>
        </p:nvSpPr>
        <p:spPr/>
        <p:txBody>
          <a:bodyPr/>
          <a:lstStyle/>
          <a:p>
            <a:r>
              <a:rPr lang="en-US" dirty="0">
                <a:solidFill>
                  <a:schemeClr val="bg2"/>
                </a:solidFill>
              </a:rPr>
              <a:t>Example: DIRSIG surface reflectance</a:t>
            </a:r>
          </a:p>
        </p:txBody>
      </p:sp>
      <p:sp>
        <p:nvSpPr>
          <p:cNvPr id="8" name="Title 7"/>
          <p:cNvSpPr>
            <a:spLocks noGrp="1"/>
          </p:cNvSpPr>
          <p:nvPr>
            <p:ph type="ctrTitle"/>
          </p:nvPr>
        </p:nvSpPr>
        <p:spPr/>
        <p:txBody>
          <a:bodyPr/>
          <a:lstStyle/>
          <a:p>
            <a:r>
              <a:rPr lang="en-US" dirty="0">
                <a:solidFill>
                  <a:schemeClr val="tx2"/>
                </a:solidFill>
              </a:rPr>
              <a:t>Preliminary Results</a:t>
            </a:r>
          </a:p>
        </p:txBody>
      </p:sp>
      <p:sp>
        <p:nvSpPr>
          <p:cNvPr id="7" name="Slide Number Placeholder 6"/>
          <p:cNvSpPr>
            <a:spLocks noGrp="1"/>
          </p:cNvSpPr>
          <p:nvPr>
            <p:ph type="sldNum" sz="quarter" idx="20"/>
          </p:nvPr>
        </p:nvSpPr>
        <p:spPr/>
        <p:txBody>
          <a:bodyPr/>
          <a:lstStyle/>
          <a:p>
            <a:fld id="{95819BC3-7E48-734B-B255-F05E5B733943}" type="slidenum">
              <a:rPr lang="en-US" smtClean="0"/>
              <a:pPr/>
              <a:t>19</a:t>
            </a:fld>
            <a:endParaRPr lang="en-US"/>
          </a:p>
        </p:txBody>
      </p:sp>
      <p:sp>
        <p:nvSpPr>
          <p:cNvPr id="10" name="Date Placeholder 4">
            <a:extLst>
              <a:ext uri="{FF2B5EF4-FFF2-40B4-BE49-F238E27FC236}">
                <a16:creationId xmlns:a16="http://schemas.microsoft.com/office/drawing/2014/main" id="{399F562D-E143-D64D-8B46-87E524CABA4E}"/>
              </a:ext>
            </a:extLst>
          </p:cNvPr>
          <p:cNvSpPr>
            <a:spLocks noGrp="1"/>
          </p:cNvSpPr>
          <p:nvPr>
            <p:ph type="dt" sz="half" idx="18"/>
          </p:nvPr>
        </p:nvSpPr>
        <p:spPr>
          <a:xfrm>
            <a:off x="341298" y="4797743"/>
            <a:ext cx="2133600" cy="274637"/>
          </a:xfrm>
        </p:spPr>
        <p:txBody>
          <a:bodyPr/>
          <a:lstStyle/>
          <a:p>
            <a:r>
              <a:rPr lang="en-US" dirty="0"/>
              <a:t>May 6, 2020</a:t>
            </a:r>
          </a:p>
        </p:txBody>
      </p:sp>
      <p:sp>
        <p:nvSpPr>
          <p:cNvPr id="13" name="Footer Placeholder 5">
            <a:extLst>
              <a:ext uri="{FF2B5EF4-FFF2-40B4-BE49-F238E27FC236}">
                <a16:creationId xmlns:a16="http://schemas.microsoft.com/office/drawing/2014/main" id="{A65C6C8E-FA61-B84A-A87B-C2117B64A2D8}"/>
              </a:ext>
            </a:extLst>
          </p:cNvPr>
          <p:cNvSpPr>
            <a:spLocks noGrp="1"/>
          </p:cNvSpPr>
          <p:nvPr>
            <p:ph type="ftr" sz="quarter" idx="19"/>
          </p:nvPr>
        </p:nvSpPr>
        <p:spPr>
          <a:xfrm>
            <a:off x="3124200" y="4797743"/>
            <a:ext cx="2895600" cy="274637"/>
          </a:xfrm>
        </p:spPr>
        <p:txBody>
          <a:bodyPr/>
          <a:lstStyle/>
          <a:p>
            <a:r>
              <a:rPr lang="en-US" dirty="0"/>
              <a:t>EGU General Assembly 2020</a:t>
            </a:r>
          </a:p>
        </p:txBody>
      </p:sp>
      <p:sp>
        <p:nvSpPr>
          <p:cNvPr id="14" name="Rectangle 13">
            <a:extLst>
              <a:ext uri="{FF2B5EF4-FFF2-40B4-BE49-F238E27FC236}">
                <a16:creationId xmlns:a16="http://schemas.microsoft.com/office/drawing/2014/main" id="{408EF09A-E83B-1648-BB4C-28649C7B8C4E}"/>
              </a:ext>
            </a:extLst>
          </p:cNvPr>
          <p:cNvSpPr/>
          <p:nvPr/>
        </p:nvSpPr>
        <p:spPr>
          <a:xfrm>
            <a:off x="5929245" y="390954"/>
            <a:ext cx="2121093" cy="646331"/>
          </a:xfrm>
          <a:prstGeom prst="rect">
            <a:avLst/>
          </a:prstGeom>
        </p:spPr>
        <p:txBody>
          <a:bodyPr wrap="none">
            <a:spAutoFit/>
          </a:bodyPr>
          <a:lstStyle/>
          <a:p>
            <a:pPr algn="ctr"/>
            <a:r>
              <a:rPr lang="en-US" dirty="0">
                <a:solidFill>
                  <a:schemeClr val="tx2"/>
                </a:solidFill>
              </a:rPr>
              <a:t>Forward-to-inverse</a:t>
            </a:r>
          </a:p>
          <a:p>
            <a:pPr algn="ctr"/>
            <a:r>
              <a:rPr lang="en-US" dirty="0">
                <a:solidFill>
                  <a:schemeClr val="tx2"/>
                </a:solidFill>
              </a:rPr>
              <a:t>per-pixel RMSE</a:t>
            </a:r>
          </a:p>
        </p:txBody>
      </p:sp>
      <p:pic>
        <p:nvPicPr>
          <p:cNvPr id="18" name="Picture 17">
            <a:extLst>
              <a:ext uri="{FF2B5EF4-FFF2-40B4-BE49-F238E27FC236}">
                <a16:creationId xmlns:a16="http://schemas.microsoft.com/office/drawing/2014/main" id="{AC8D2960-CBB9-0F47-B420-CE00672F6FEE}"/>
              </a:ext>
            </a:extLst>
          </p:cNvPr>
          <p:cNvPicPr>
            <a:picLocks noChangeAspect="1"/>
          </p:cNvPicPr>
          <p:nvPr/>
        </p:nvPicPr>
        <p:blipFill rotWithShape="1">
          <a:blip r:embed="rId2"/>
          <a:srcRect l="18922" t="14999" r="13907" b="13231"/>
          <a:stretch/>
        </p:blipFill>
        <p:spPr>
          <a:xfrm>
            <a:off x="133915" y="1147763"/>
            <a:ext cx="4681965" cy="3751980"/>
          </a:xfrm>
          <a:prstGeom prst="rect">
            <a:avLst/>
          </a:prstGeom>
          <a:effectLst>
            <a:glow rad="63500">
              <a:schemeClr val="accent1">
                <a:satMod val="175000"/>
                <a:alpha val="40000"/>
              </a:schemeClr>
            </a:glow>
          </a:effectLst>
        </p:spPr>
      </p:pic>
      <p:pic>
        <p:nvPicPr>
          <p:cNvPr id="24" name="Picture 23">
            <a:extLst>
              <a:ext uri="{FF2B5EF4-FFF2-40B4-BE49-F238E27FC236}">
                <a16:creationId xmlns:a16="http://schemas.microsoft.com/office/drawing/2014/main" id="{566B5D12-F0CD-6740-A3B6-14A7167497B8}"/>
              </a:ext>
            </a:extLst>
          </p:cNvPr>
          <p:cNvPicPr>
            <a:picLocks noChangeAspect="1"/>
          </p:cNvPicPr>
          <p:nvPr/>
        </p:nvPicPr>
        <p:blipFill rotWithShape="1">
          <a:blip r:embed="rId3"/>
          <a:srcRect l="12160" t="10344" r="7697" b="6085"/>
          <a:stretch/>
        </p:blipFill>
        <p:spPr>
          <a:xfrm>
            <a:off x="5065397" y="1464538"/>
            <a:ext cx="3848791" cy="3010039"/>
          </a:xfrm>
          <a:prstGeom prst="rect">
            <a:avLst/>
          </a:prstGeom>
        </p:spPr>
      </p:pic>
      <p:sp>
        <p:nvSpPr>
          <p:cNvPr id="15" name="Right Arrow 14">
            <a:extLst>
              <a:ext uri="{FF2B5EF4-FFF2-40B4-BE49-F238E27FC236}">
                <a16:creationId xmlns:a16="http://schemas.microsoft.com/office/drawing/2014/main" id="{1F691578-9F1C-AD43-A4A7-7448AF8EEAF2}"/>
              </a:ext>
            </a:extLst>
          </p:cNvPr>
          <p:cNvSpPr/>
          <p:nvPr/>
        </p:nvSpPr>
        <p:spPr>
          <a:xfrm>
            <a:off x="4627637" y="2788877"/>
            <a:ext cx="420233" cy="358140"/>
          </a:xfrm>
          <a:prstGeom prst="righ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85158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ext Placeholder 8"/>
          <p:cNvSpPr>
            <a:spLocks noGrp="1"/>
          </p:cNvSpPr>
          <p:nvPr>
            <p:ph type="body" sz="quarter" idx="14"/>
          </p:nvPr>
        </p:nvSpPr>
        <p:spPr/>
        <p:txBody>
          <a:bodyPr/>
          <a:lstStyle/>
          <a:p>
            <a:r>
              <a:rPr lang="en-US" dirty="0">
                <a:solidFill>
                  <a:schemeClr val="bg2"/>
                </a:solidFill>
              </a:rPr>
              <a:t>A brief summary of early results</a:t>
            </a:r>
          </a:p>
        </p:txBody>
      </p:sp>
      <p:sp>
        <p:nvSpPr>
          <p:cNvPr id="8" name="Title 7"/>
          <p:cNvSpPr>
            <a:spLocks noGrp="1"/>
          </p:cNvSpPr>
          <p:nvPr>
            <p:ph type="ctrTitle"/>
          </p:nvPr>
        </p:nvSpPr>
        <p:spPr/>
        <p:txBody>
          <a:bodyPr/>
          <a:lstStyle/>
          <a:p>
            <a:r>
              <a:rPr lang="en-US" dirty="0">
                <a:solidFill>
                  <a:schemeClr val="tx2"/>
                </a:solidFill>
              </a:rPr>
              <a:t>Preliminary Results</a:t>
            </a:r>
          </a:p>
        </p:txBody>
      </p:sp>
      <p:sp>
        <p:nvSpPr>
          <p:cNvPr id="7" name="Slide Number Placeholder 6"/>
          <p:cNvSpPr>
            <a:spLocks noGrp="1"/>
          </p:cNvSpPr>
          <p:nvPr>
            <p:ph type="sldNum" sz="quarter" idx="20"/>
          </p:nvPr>
        </p:nvSpPr>
        <p:spPr/>
        <p:txBody>
          <a:bodyPr/>
          <a:lstStyle/>
          <a:p>
            <a:fld id="{95819BC3-7E48-734B-B255-F05E5B733943}" type="slidenum">
              <a:rPr lang="en-US" smtClean="0"/>
              <a:pPr/>
              <a:t>20</a:t>
            </a:fld>
            <a:endParaRPr lang="en-US"/>
          </a:p>
        </p:txBody>
      </p:sp>
      <p:sp>
        <p:nvSpPr>
          <p:cNvPr id="16" name="Rectangle 15">
            <a:extLst>
              <a:ext uri="{FF2B5EF4-FFF2-40B4-BE49-F238E27FC236}">
                <a16:creationId xmlns:a16="http://schemas.microsoft.com/office/drawing/2014/main" id="{26994F7E-DA2A-1B4D-9625-711778D48C84}"/>
              </a:ext>
            </a:extLst>
          </p:cNvPr>
          <p:cNvSpPr/>
          <p:nvPr/>
        </p:nvSpPr>
        <p:spPr>
          <a:xfrm>
            <a:off x="4264496" y="252454"/>
            <a:ext cx="4275529" cy="646331"/>
          </a:xfrm>
          <a:prstGeom prst="rect">
            <a:avLst/>
          </a:prstGeom>
        </p:spPr>
        <p:txBody>
          <a:bodyPr wrap="none">
            <a:spAutoFit/>
          </a:bodyPr>
          <a:lstStyle/>
          <a:p>
            <a:pPr algn="ctr"/>
            <a:r>
              <a:rPr lang="en-US" dirty="0">
                <a:solidFill>
                  <a:schemeClr val="tx2"/>
                </a:solidFill>
              </a:rPr>
              <a:t>Inversion performance is generally high,</a:t>
            </a:r>
          </a:p>
          <a:p>
            <a:pPr algn="ctr"/>
            <a:r>
              <a:rPr lang="en-US" dirty="0">
                <a:solidFill>
                  <a:schemeClr val="tx2"/>
                </a:solidFill>
              </a:rPr>
              <a:t>lower with greater spectral variability</a:t>
            </a:r>
          </a:p>
        </p:txBody>
      </p:sp>
      <p:sp>
        <p:nvSpPr>
          <p:cNvPr id="10" name="Date Placeholder 4">
            <a:extLst>
              <a:ext uri="{FF2B5EF4-FFF2-40B4-BE49-F238E27FC236}">
                <a16:creationId xmlns:a16="http://schemas.microsoft.com/office/drawing/2014/main" id="{1D9B09A5-1661-B042-BD47-36FCD885724D}"/>
              </a:ext>
            </a:extLst>
          </p:cNvPr>
          <p:cNvSpPr>
            <a:spLocks noGrp="1"/>
          </p:cNvSpPr>
          <p:nvPr>
            <p:ph type="dt" sz="half" idx="18"/>
          </p:nvPr>
        </p:nvSpPr>
        <p:spPr>
          <a:xfrm>
            <a:off x="341298" y="4797743"/>
            <a:ext cx="2133600" cy="274637"/>
          </a:xfrm>
        </p:spPr>
        <p:txBody>
          <a:bodyPr/>
          <a:lstStyle/>
          <a:p>
            <a:r>
              <a:rPr lang="en-US" dirty="0"/>
              <a:t>May 6, 2020</a:t>
            </a:r>
          </a:p>
        </p:txBody>
      </p:sp>
      <p:pic>
        <p:nvPicPr>
          <p:cNvPr id="26" name="Picture 25">
            <a:extLst>
              <a:ext uri="{FF2B5EF4-FFF2-40B4-BE49-F238E27FC236}">
                <a16:creationId xmlns:a16="http://schemas.microsoft.com/office/drawing/2014/main" id="{D99D42BD-69AA-0F4D-B1A7-2429516FB796}"/>
              </a:ext>
            </a:extLst>
          </p:cNvPr>
          <p:cNvPicPr>
            <a:picLocks noChangeAspect="1"/>
          </p:cNvPicPr>
          <p:nvPr/>
        </p:nvPicPr>
        <p:blipFill rotWithShape="1">
          <a:blip r:embed="rId2"/>
          <a:srcRect l="21332" t="5294" r="17582" b="7915"/>
          <a:stretch/>
        </p:blipFill>
        <p:spPr>
          <a:xfrm>
            <a:off x="2283973" y="1016001"/>
            <a:ext cx="4576054" cy="4063459"/>
          </a:xfrm>
          <a:prstGeom prst="rect">
            <a:avLst/>
          </a:prstGeom>
        </p:spPr>
      </p:pic>
    </p:spTree>
    <p:extLst>
      <p:ext uri="{BB962C8B-B14F-4D97-AF65-F5344CB8AC3E}">
        <p14:creationId xmlns:p14="http://schemas.microsoft.com/office/powerpoint/2010/main" val="15847272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ext Placeholder 8"/>
          <p:cNvSpPr>
            <a:spLocks noGrp="1"/>
          </p:cNvSpPr>
          <p:nvPr>
            <p:ph type="body" sz="quarter" idx="14"/>
          </p:nvPr>
        </p:nvSpPr>
        <p:spPr/>
        <p:txBody>
          <a:bodyPr/>
          <a:lstStyle/>
          <a:p>
            <a:r>
              <a:rPr lang="en-US" dirty="0">
                <a:solidFill>
                  <a:schemeClr val="bg2"/>
                </a:solidFill>
              </a:rPr>
              <a:t>A brief summary of early results</a:t>
            </a:r>
          </a:p>
        </p:txBody>
      </p:sp>
      <p:sp>
        <p:nvSpPr>
          <p:cNvPr id="8" name="Title 7"/>
          <p:cNvSpPr>
            <a:spLocks noGrp="1"/>
          </p:cNvSpPr>
          <p:nvPr>
            <p:ph type="ctrTitle"/>
          </p:nvPr>
        </p:nvSpPr>
        <p:spPr/>
        <p:txBody>
          <a:bodyPr/>
          <a:lstStyle/>
          <a:p>
            <a:r>
              <a:rPr lang="en-US" dirty="0">
                <a:solidFill>
                  <a:schemeClr val="tx2"/>
                </a:solidFill>
              </a:rPr>
              <a:t>Preliminary Results</a:t>
            </a:r>
          </a:p>
        </p:txBody>
      </p:sp>
      <p:sp>
        <p:nvSpPr>
          <p:cNvPr id="7" name="Slide Number Placeholder 6"/>
          <p:cNvSpPr>
            <a:spLocks noGrp="1"/>
          </p:cNvSpPr>
          <p:nvPr>
            <p:ph type="sldNum" sz="quarter" idx="20"/>
          </p:nvPr>
        </p:nvSpPr>
        <p:spPr/>
        <p:txBody>
          <a:bodyPr/>
          <a:lstStyle/>
          <a:p>
            <a:fld id="{95819BC3-7E48-734B-B255-F05E5B733943}" type="slidenum">
              <a:rPr lang="en-US" smtClean="0"/>
              <a:pPr/>
              <a:t>21</a:t>
            </a:fld>
            <a:endParaRPr lang="en-US"/>
          </a:p>
        </p:txBody>
      </p:sp>
      <p:sp>
        <p:nvSpPr>
          <p:cNvPr id="2" name="Rectangle 1">
            <a:extLst>
              <a:ext uri="{FF2B5EF4-FFF2-40B4-BE49-F238E27FC236}">
                <a16:creationId xmlns:a16="http://schemas.microsoft.com/office/drawing/2014/main" id="{AAFF8930-7953-1F46-A483-8A947A16E266}"/>
              </a:ext>
            </a:extLst>
          </p:cNvPr>
          <p:cNvSpPr/>
          <p:nvPr/>
        </p:nvSpPr>
        <p:spPr>
          <a:xfrm>
            <a:off x="4608942" y="329964"/>
            <a:ext cx="4091821" cy="2862322"/>
          </a:xfrm>
          <a:prstGeom prst="rect">
            <a:avLst/>
          </a:prstGeom>
        </p:spPr>
        <p:txBody>
          <a:bodyPr wrap="square">
            <a:spAutoFit/>
          </a:bodyPr>
          <a:lstStyle/>
          <a:p>
            <a:r>
              <a:rPr lang="en-US" dirty="0">
                <a:solidFill>
                  <a:schemeClr val="bg1"/>
                </a:solidFill>
                <a:latin typeface="Menlo" panose="020B0609030804020204" pitchFamily="49" charset="0"/>
              </a:rPr>
              <a:t>| ------------------------ |</a:t>
            </a:r>
          </a:p>
          <a:p>
            <a:r>
              <a:rPr lang="en-US" dirty="0">
                <a:solidFill>
                  <a:schemeClr val="bg1"/>
                </a:solidFill>
                <a:latin typeface="Menlo" panose="020B0609030804020204" pitchFamily="49" charset="0"/>
              </a:rPr>
              <a:t>| </a:t>
            </a:r>
            <a:r>
              <a:rPr lang="en-US" dirty="0">
                <a:solidFill>
                  <a:srgbClr val="A9DC76"/>
                </a:solidFill>
                <a:latin typeface="Menlo" panose="020B0609030804020204" pitchFamily="49" charset="0"/>
              </a:rPr>
              <a:t>Feature     </a:t>
            </a:r>
            <a:r>
              <a:rPr lang="en-US" dirty="0">
                <a:solidFill>
                  <a:schemeClr val="bg1"/>
                </a:solidFill>
                <a:latin typeface="Menlo" panose="020B0609030804020204" pitchFamily="49" charset="0"/>
              </a:rPr>
              <a:t>|</a:t>
            </a:r>
            <a:r>
              <a:rPr lang="en-US" dirty="0">
                <a:solidFill>
                  <a:srgbClr val="FF6188"/>
                </a:solidFill>
                <a:latin typeface="Menlo" panose="020B0609030804020204" pitchFamily="49" charset="0"/>
              </a:rPr>
              <a:t> Importance </a:t>
            </a:r>
            <a:r>
              <a:rPr lang="en-US" dirty="0">
                <a:solidFill>
                  <a:schemeClr val="bg1"/>
                </a:solidFill>
                <a:latin typeface="Menlo" panose="020B0609030804020204" pitchFamily="49" charset="0"/>
              </a:rPr>
              <a:t>|</a:t>
            </a:r>
            <a:endParaRPr lang="en-US" dirty="0">
              <a:solidFill>
                <a:srgbClr val="FF6188"/>
              </a:solidFill>
              <a:latin typeface="Menlo" panose="020B0609030804020204" pitchFamily="49" charset="0"/>
            </a:endParaRPr>
          </a:p>
          <a:p>
            <a:r>
              <a:rPr lang="en-US" dirty="0">
                <a:solidFill>
                  <a:schemeClr val="bg1"/>
                </a:solidFill>
                <a:latin typeface="Menlo" panose="020B0609030804020204" pitchFamily="49" charset="0"/>
              </a:rPr>
              <a:t>| ------------------------ |</a:t>
            </a:r>
          </a:p>
          <a:p>
            <a:r>
              <a:rPr lang="en-US" dirty="0">
                <a:solidFill>
                  <a:schemeClr val="bg1"/>
                </a:solidFill>
                <a:latin typeface="Menlo" panose="020B0609030804020204" pitchFamily="49" charset="0"/>
              </a:rPr>
              <a:t>| </a:t>
            </a:r>
            <a:r>
              <a:rPr lang="en-US" dirty="0">
                <a:solidFill>
                  <a:srgbClr val="A9DC76"/>
                </a:solidFill>
                <a:latin typeface="Menlo" panose="020B0609030804020204" pitchFamily="49" charset="0"/>
              </a:rPr>
              <a:t>Method      </a:t>
            </a:r>
            <a:r>
              <a:rPr lang="en-US" dirty="0">
                <a:solidFill>
                  <a:schemeClr val="bg1"/>
                </a:solidFill>
                <a:latin typeface="Menlo" panose="020B0609030804020204" pitchFamily="49" charset="0"/>
              </a:rPr>
              <a:t>|</a:t>
            </a:r>
            <a:r>
              <a:rPr lang="en-US" dirty="0">
                <a:solidFill>
                  <a:srgbClr val="A9DC76"/>
                </a:solidFill>
                <a:latin typeface="Menlo" panose="020B0609030804020204" pitchFamily="49" charset="0"/>
              </a:rPr>
              <a:t> </a:t>
            </a:r>
            <a:r>
              <a:rPr lang="en-US" dirty="0">
                <a:solidFill>
                  <a:srgbClr val="FF6188"/>
                </a:solidFill>
                <a:latin typeface="Menlo" panose="020B0609030804020204" pitchFamily="49" charset="0"/>
              </a:rPr>
              <a:t>0.236      </a:t>
            </a:r>
            <a:r>
              <a:rPr lang="en-US" dirty="0">
                <a:solidFill>
                  <a:schemeClr val="bg1"/>
                </a:solidFill>
                <a:latin typeface="Menlo" panose="020B0609030804020204" pitchFamily="49" charset="0"/>
              </a:rPr>
              <a:t>|</a:t>
            </a:r>
            <a:endParaRPr lang="en-US" dirty="0">
              <a:solidFill>
                <a:srgbClr val="A9DC76"/>
              </a:solidFill>
              <a:latin typeface="Menlo" panose="020B0609030804020204" pitchFamily="49" charset="0"/>
            </a:endParaRPr>
          </a:p>
          <a:p>
            <a:r>
              <a:rPr lang="en-US" dirty="0">
                <a:solidFill>
                  <a:schemeClr val="bg1"/>
                </a:solidFill>
                <a:latin typeface="Menlo" panose="020B0609030804020204" pitchFamily="49" charset="0"/>
              </a:rPr>
              <a:t>| </a:t>
            </a:r>
            <a:r>
              <a:rPr lang="en-US" dirty="0">
                <a:solidFill>
                  <a:srgbClr val="A9DC76"/>
                </a:solidFill>
                <a:latin typeface="Menlo" panose="020B0609030804020204" pitchFamily="49" charset="0"/>
              </a:rPr>
              <a:t>Atmosphere  </a:t>
            </a:r>
            <a:r>
              <a:rPr lang="en-US" dirty="0">
                <a:solidFill>
                  <a:schemeClr val="bg1"/>
                </a:solidFill>
                <a:latin typeface="Menlo" panose="020B0609030804020204" pitchFamily="49" charset="0"/>
              </a:rPr>
              <a:t>|</a:t>
            </a:r>
            <a:r>
              <a:rPr lang="en-US" dirty="0">
                <a:solidFill>
                  <a:srgbClr val="FCFCFA"/>
                </a:solidFill>
                <a:latin typeface="Menlo" panose="020B0609030804020204" pitchFamily="49" charset="0"/>
              </a:rPr>
              <a:t> </a:t>
            </a:r>
            <a:r>
              <a:rPr lang="en-US" dirty="0">
                <a:solidFill>
                  <a:srgbClr val="FF6188"/>
                </a:solidFill>
                <a:latin typeface="Menlo" panose="020B0609030804020204" pitchFamily="49" charset="0"/>
              </a:rPr>
              <a:t>0.482      </a:t>
            </a:r>
            <a:r>
              <a:rPr lang="en-US" dirty="0">
                <a:solidFill>
                  <a:schemeClr val="bg1"/>
                </a:solidFill>
                <a:latin typeface="Menlo" panose="020B0609030804020204" pitchFamily="49" charset="0"/>
              </a:rPr>
              <a:t>|</a:t>
            </a:r>
            <a:endParaRPr lang="en-US" dirty="0">
              <a:solidFill>
                <a:srgbClr val="FF6188"/>
              </a:solidFill>
              <a:latin typeface="Menlo" panose="020B0609030804020204" pitchFamily="49" charset="0"/>
            </a:endParaRPr>
          </a:p>
          <a:p>
            <a:r>
              <a:rPr lang="en-US" dirty="0">
                <a:solidFill>
                  <a:schemeClr val="bg1"/>
                </a:solidFill>
                <a:latin typeface="Menlo" panose="020B0609030804020204" pitchFamily="49" charset="0"/>
              </a:rPr>
              <a:t>| </a:t>
            </a:r>
            <a:r>
              <a:rPr lang="en-US" dirty="0">
                <a:solidFill>
                  <a:srgbClr val="A9DC76"/>
                </a:solidFill>
                <a:latin typeface="Menlo" panose="020B0609030804020204" pitchFamily="49" charset="0"/>
              </a:rPr>
              <a:t>Azimuth     </a:t>
            </a:r>
            <a:r>
              <a:rPr lang="en-US" dirty="0">
                <a:solidFill>
                  <a:schemeClr val="bg1"/>
                </a:solidFill>
                <a:latin typeface="Menlo" panose="020B0609030804020204" pitchFamily="49" charset="0"/>
              </a:rPr>
              <a:t>|</a:t>
            </a:r>
            <a:r>
              <a:rPr lang="en-US" dirty="0">
                <a:solidFill>
                  <a:srgbClr val="FCFCFA"/>
                </a:solidFill>
                <a:latin typeface="Menlo" panose="020B0609030804020204" pitchFamily="49" charset="0"/>
              </a:rPr>
              <a:t> </a:t>
            </a:r>
            <a:r>
              <a:rPr lang="en-US" dirty="0">
                <a:solidFill>
                  <a:srgbClr val="FF6188"/>
                </a:solidFill>
                <a:latin typeface="Menlo" panose="020B0609030804020204" pitchFamily="49" charset="0"/>
              </a:rPr>
              <a:t>0.001      </a:t>
            </a:r>
            <a:r>
              <a:rPr lang="en-US" dirty="0">
                <a:solidFill>
                  <a:schemeClr val="bg1"/>
                </a:solidFill>
                <a:latin typeface="Menlo" panose="020B0609030804020204" pitchFamily="49" charset="0"/>
              </a:rPr>
              <a:t>|</a:t>
            </a:r>
            <a:endParaRPr lang="en-US" dirty="0">
              <a:solidFill>
                <a:srgbClr val="A9DC76"/>
              </a:solidFill>
              <a:latin typeface="Menlo" panose="020B0609030804020204" pitchFamily="49" charset="0"/>
            </a:endParaRPr>
          </a:p>
          <a:p>
            <a:r>
              <a:rPr lang="en-US" dirty="0">
                <a:solidFill>
                  <a:schemeClr val="bg1"/>
                </a:solidFill>
                <a:latin typeface="Menlo" panose="020B0609030804020204" pitchFamily="49" charset="0"/>
              </a:rPr>
              <a:t>| </a:t>
            </a:r>
            <a:r>
              <a:rPr lang="en-US" dirty="0">
                <a:solidFill>
                  <a:srgbClr val="A9DC76"/>
                </a:solidFill>
                <a:latin typeface="Menlo" panose="020B0609030804020204" pitchFamily="49" charset="0"/>
              </a:rPr>
              <a:t>Zenith      </a:t>
            </a:r>
            <a:r>
              <a:rPr lang="en-US" dirty="0">
                <a:solidFill>
                  <a:schemeClr val="bg1"/>
                </a:solidFill>
                <a:latin typeface="Menlo" panose="020B0609030804020204" pitchFamily="49" charset="0"/>
              </a:rPr>
              <a:t>|</a:t>
            </a:r>
            <a:r>
              <a:rPr lang="en-US" dirty="0">
                <a:solidFill>
                  <a:srgbClr val="FCFCFA"/>
                </a:solidFill>
                <a:latin typeface="Menlo" panose="020B0609030804020204" pitchFamily="49" charset="0"/>
              </a:rPr>
              <a:t> </a:t>
            </a:r>
            <a:r>
              <a:rPr lang="en-US" dirty="0">
                <a:solidFill>
                  <a:srgbClr val="FF6188"/>
                </a:solidFill>
                <a:latin typeface="Menlo" panose="020B0609030804020204" pitchFamily="49" charset="0"/>
              </a:rPr>
              <a:t>0.280      </a:t>
            </a:r>
            <a:r>
              <a:rPr lang="en-US" dirty="0">
                <a:solidFill>
                  <a:schemeClr val="bg1"/>
                </a:solidFill>
                <a:latin typeface="Menlo" panose="020B0609030804020204" pitchFamily="49" charset="0"/>
              </a:rPr>
              <a:t>|</a:t>
            </a:r>
            <a:endParaRPr lang="en-US" dirty="0">
              <a:solidFill>
                <a:srgbClr val="FF6188"/>
              </a:solidFill>
              <a:latin typeface="Menlo" panose="020B0609030804020204" pitchFamily="49" charset="0"/>
            </a:endParaRPr>
          </a:p>
          <a:p>
            <a:r>
              <a:rPr lang="en-US" dirty="0">
                <a:solidFill>
                  <a:schemeClr val="bg1"/>
                </a:solidFill>
                <a:latin typeface="Menlo" panose="020B0609030804020204" pitchFamily="49" charset="0"/>
              </a:rPr>
              <a:t>| </a:t>
            </a:r>
            <a:r>
              <a:rPr lang="en-US" dirty="0">
                <a:solidFill>
                  <a:srgbClr val="A9DC76"/>
                </a:solidFill>
                <a:latin typeface="Menlo" panose="020B0609030804020204" pitchFamily="49" charset="0"/>
              </a:rPr>
              <a:t>View-zenith </a:t>
            </a:r>
            <a:r>
              <a:rPr lang="en-US" dirty="0">
                <a:solidFill>
                  <a:schemeClr val="bg1"/>
                </a:solidFill>
                <a:latin typeface="Menlo" panose="020B0609030804020204" pitchFamily="49" charset="0"/>
              </a:rPr>
              <a:t>|</a:t>
            </a:r>
            <a:r>
              <a:rPr lang="en-US" dirty="0">
                <a:solidFill>
                  <a:srgbClr val="FCFCFA"/>
                </a:solidFill>
                <a:latin typeface="Menlo" panose="020B0609030804020204" pitchFamily="49" charset="0"/>
              </a:rPr>
              <a:t> </a:t>
            </a:r>
            <a:r>
              <a:rPr lang="en-US" dirty="0">
                <a:solidFill>
                  <a:srgbClr val="FF6188"/>
                </a:solidFill>
                <a:latin typeface="Menlo" panose="020B0609030804020204" pitchFamily="49" charset="0"/>
              </a:rPr>
              <a:t>0.000      </a:t>
            </a:r>
            <a:r>
              <a:rPr lang="en-US" dirty="0">
                <a:solidFill>
                  <a:schemeClr val="bg1"/>
                </a:solidFill>
                <a:latin typeface="Menlo" panose="020B0609030804020204" pitchFamily="49" charset="0"/>
              </a:rPr>
              <a:t>|</a:t>
            </a:r>
            <a:endParaRPr lang="en-US" dirty="0">
              <a:solidFill>
                <a:srgbClr val="FF6188"/>
              </a:solidFill>
              <a:latin typeface="Menlo" panose="020B0609030804020204" pitchFamily="49" charset="0"/>
            </a:endParaRPr>
          </a:p>
          <a:p>
            <a:r>
              <a:rPr lang="en-US" dirty="0">
                <a:solidFill>
                  <a:schemeClr val="bg1"/>
                </a:solidFill>
                <a:latin typeface="Menlo" panose="020B0609030804020204" pitchFamily="49" charset="0"/>
              </a:rPr>
              <a:t>| </a:t>
            </a:r>
            <a:r>
              <a:rPr lang="en-US" dirty="0">
                <a:solidFill>
                  <a:srgbClr val="A9DC76"/>
                </a:solidFill>
                <a:latin typeface="Menlo" panose="020B0609030804020204" pitchFamily="49" charset="0"/>
              </a:rPr>
              <a:t>SNR         </a:t>
            </a:r>
            <a:r>
              <a:rPr lang="en-US" dirty="0">
                <a:solidFill>
                  <a:schemeClr val="bg1"/>
                </a:solidFill>
                <a:latin typeface="Menlo" panose="020B0609030804020204" pitchFamily="49" charset="0"/>
              </a:rPr>
              <a:t>|</a:t>
            </a:r>
            <a:r>
              <a:rPr lang="en-US" dirty="0">
                <a:solidFill>
                  <a:srgbClr val="A9DC76"/>
                </a:solidFill>
                <a:latin typeface="Menlo" panose="020B0609030804020204" pitchFamily="49" charset="0"/>
              </a:rPr>
              <a:t> </a:t>
            </a:r>
            <a:r>
              <a:rPr lang="en-US" dirty="0">
                <a:solidFill>
                  <a:srgbClr val="FF6188"/>
                </a:solidFill>
                <a:latin typeface="Menlo" panose="020B0609030804020204" pitchFamily="49" charset="0"/>
              </a:rPr>
              <a:t>0.001      </a:t>
            </a:r>
            <a:r>
              <a:rPr lang="en-US" dirty="0">
                <a:solidFill>
                  <a:schemeClr val="bg1"/>
                </a:solidFill>
                <a:latin typeface="Menlo" panose="020B0609030804020204" pitchFamily="49" charset="0"/>
              </a:rPr>
              <a:t>|</a:t>
            </a:r>
            <a:endParaRPr lang="en-US" dirty="0">
              <a:solidFill>
                <a:srgbClr val="FCFCFA"/>
              </a:solidFill>
              <a:latin typeface="Menlo" panose="020B0609030804020204" pitchFamily="49" charset="0"/>
            </a:endParaRPr>
          </a:p>
          <a:p>
            <a:r>
              <a:rPr lang="en-US" dirty="0">
                <a:solidFill>
                  <a:schemeClr val="bg1"/>
                </a:solidFill>
                <a:latin typeface="Menlo" panose="020B0609030804020204" pitchFamily="49" charset="0"/>
              </a:rPr>
              <a:t>| ------------------------ |</a:t>
            </a:r>
            <a:endParaRPr lang="en-US" b="0" dirty="0">
              <a:solidFill>
                <a:srgbClr val="FCFCFA"/>
              </a:solidFill>
              <a:effectLst/>
              <a:latin typeface="Menlo" panose="020B0609030804020204" pitchFamily="49" charset="0"/>
            </a:endParaRPr>
          </a:p>
        </p:txBody>
      </p:sp>
      <p:sp>
        <p:nvSpPr>
          <p:cNvPr id="3" name="Rectangle 2">
            <a:extLst>
              <a:ext uri="{FF2B5EF4-FFF2-40B4-BE49-F238E27FC236}">
                <a16:creationId xmlns:a16="http://schemas.microsoft.com/office/drawing/2014/main" id="{89B8EF05-EB95-324B-A25A-6353091EE767}"/>
              </a:ext>
            </a:extLst>
          </p:cNvPr>
          <p:cNvSpPr/>
          <p:nvPr/>
        </p:nvSpPr>
        <p:spPr>
          <a:xfrm>
            <a:off x="657273" y="2792157"/>
            <a:ext cx="3443571" cy="1631216"/>
          </a:xfrm>
          <a:prstGeom prst="rect">
            <a:avLst/>
          </a:prstGeom>
        </p:spPr>
        <p:txBody>
          <a:bodyPr wrap="none">
            <a:spAutoFit/>
          </a:bodyPr>
          <a:lstStyle/>
          <a:p>
            <a:pPr algn="ctr"/>
            <a:r>
              <a:rPr lang="en-US" sz="2000" dirty="0">
                <a:solidFill>
                  <a:schemeClr val="tx2"/>
                </a:solidFill>
              </a:rPr>
              <a:t>Train a machine-learning</a:t>
            </a:r>
          </a:p>
          <a:p>
            <a:pPr algn="ctr"/>
            <a:r>
              <a:rPr lang="en-US" sz="2000" dirty="0">
                <a:solidFill>
                  <a:schemeClr val="tx2"/>
                </a:solidFill>
              </a:rPr>
              <a:t>model to predict the forward-</a:t>
            </a:r>
          </a:p>
          <a:p>
            <a:pPr algn="ctr"/>
            <a:r>
              <a:rPr lang="en-US" sz="2000" dirty="0">
                <a:solidFill>
                  <a:schemeClr val="tx2"/>
                </a:solidFill>
              </a:rPr>
              <a:t>to-inverse SR error on</a:t>
            </a:r>
          </a:p>
          <a:p>
            <a:pPr algn="ctr"/>
            <a:r>
              <a:rPr lang="en-US" sz="2000" dirty="0">
                <a:solidFill>
                  <a:schemeClr val="tx2"/>
                </a:solidFill>
              </a:rPr>
              <a:t>matrix of parameters, errors,</a:t>
            </a:r>
          </a:p>
          <a:p>
            <a:pPr algn="ctr"/>
            <a:r>
              <a:rPr lang="en-US" sz="2000" dirty="0">
                <a:solidFill>
                  <a:schemeClr val="tx2"/>
                </a:solidFill>
              </a:rPr>
              <a:t>for simple spectra.</a:t>
            </a:r>
          </a:p>
        </p:txBody>
      </p:sp>
      <p:sp>
        <p:nvSpPr>
          <p:cNvPr id="4" name="Rectangle 3">
            <a:extLst>
              <a:ext uri="{FF2B5EF4-FFF2-40B4-BE49-F238E27FC236}">
                <a16:creationId xmlns:a16="http://schemas.microsoft.com/office/drawing/2014/main" id="{47321CE7-425B-9B44-A031-3BC0BBA7B5B0}"/>
              </a:ext>
            </a:extLst>
          </p:cNvPr>
          <p:cNvSpPr/>
          <p:nvPr/>
        </p:nvSpPr>
        <p:spPr>
          <a:xfrm>
            <a:off x="4492346" y="3494168"/>
            <a:ext cx="4121705" cy="738664"/>
          </a:xfrm>
          <a:prstGeom prst="rect">
            <a:avLst/>
          </a:prstGeom>
        </p:spPr>
        <p:txBody>
          <a:bodyPr wrap="none">
            <a:spAutoFit/>
          </a:bodyPr>
          <a:lstStyle/>
          <a:p>
            <a:pPr algn="ctr"/>
            <a:r>
              <a:rPr lang="en-US" sz="2400" dirty="0">
                <a:solidFill>
                  <a:srgbClr val="00B0F0"/>
                </a:solidFill>
              </a:rPr>
              <a:t>R</a:t>
            </a:r>
            <a:r>
              <a:rPr lang="en-US" sz="2400" baseline="30000" dirty="0">
                <a:solidFill>
                  <a:srgbClr val="00B0F0"/>
                </a:solidFill>
              </a:rPr>
              <a:t>2</a:t>
            </a:r>
            <a:r>
              <a:rPr lang="en-US" sz="2400" dirty="0">
                <a:solidFill>
                  <a:srgbClr val="00B0F0"/>
                </a:solidFill>
              </a:rPr>
              <a:t> = 0.80; RMSE = 0.04</a:t>
            </a:r>
          </a:p>
          <a:p>
            <a:pPr algn="ctr"/>
            <a:r>
              <a:rPr lang="en-US" dirty="0">
                <a:solidFill>
                  <a:srgbClr val="00B0F0"/>
                </a:solidFill>
              </a:rPr>
              <a:t>(1) Atmosphere; (2) Zenith; (3) Method</a:t>
            </a:r>
            <a:endParaRPr lang="en-US" dirty="0"/>
          </a:p>
        </p:txBody>
      </p:sp>
      <p:sp>
        <p:nvSpPr>
          <p:cNvPr id="14" name="Rectangle 13">
            <a:extLst>
              <a:ext uri="{FF2B5EF4-FFF2-40B4-BE49-F238E27FC236}">
                <a16:creationId xmlns:a16="http://schemas.microsoft.com/office/drawing/2014/main" id="{E94A0D64-2EE6-1249-A845-AC18E1945605}"/>
              </a:ext>
            </a:extLst>
          </p:cNvPr>
          <p:cNvSpPr/>
          <p:nvPr/>
        </p:nvSpPr>
        <p:spPr>
          <a:xfrm>
            <a:off x="408370" y="1617566"/>
            <a:ext cx="3941379" cy="830997"/>
          </a:xfrm>
          <a:prstGeom prst="rect">
            <a:avLst/>
          </a:prstGeom>
        </p:spPr>
        <p:txBody>
          <a:bodyPr wrap="square">
            <a:spAutoFit/>
          </a:bodyPr>
          <a:lstStyle/>
          <a:p>
            <a:pPr algn="ctr"/>
            <a:r>
              <a:rPr lang="en-US" sz="2400" b="1" dirty="0">
                <a:solidFill>
                  <a:srgbClr val="00B0F0"/>
                </a:solidFill>
              </a:rPr>
              <a:t>What controls variation in</a:t>
            </a:r>
          </a:p>
          <a:p>
            <a:pPr algn="ctr"/>
            <a:r>
              <a:rPr lang="en-US" sz="2400" b="1" dirty="0">
                <a:solidFill>
                  <a:srgbClr val="00B0F0"/>
                </a:solidFill>
              </a:rPr>
              <a:t>model performance?</a:t>
            </a:r>
          </a:p>
        </p:txBody>
      </p:sp>
      <p:sp>
        <p:nvSpPr>
          <p:cNvPr id="11" name="Date Placeholder 4">
            <a:extLst>
              <a:ext uri="{FF2B5EF4-FFF2-40B4-BE49-F238E27FC236}">
                <a16:creationId xmlns:a16="http://schemas.microsoft.com/office/drawing/2014/main" id="{B870F6C6-136D-7641-A34F-443333DCDFFC}"/>
              </a:ext>
            </a:extLst>
          </p:cNvPr>
          <p:cNvSpPr>
            <a:spLocks noGrp="1"/>
          </p:cNvSpPr>
          <p:nvPr>
            <p:ph type="dt" sz="half" idx="18"/>
          </p:nvPr>
        </p:nvSpPr>
        <p:spPr>
          <a:xfrm>
            <a:off x="341298" y="4797743"/>
            <a:ext cx="2133600" cy="274637"/>
          </a:xfrm>
        </p:spPr>
        <p:txBody>
          <a:bodyPr/>
          <a:lstStyle/>
          <a:p>
            <a:r>
              <a:rPr lang="en-US" dirty="0"/>
              <a:t>May 6, 2020</a:t>
            </a:r>
          </a:p>
        </p:txBody>
      </p:sp>
      <p:sp>
        <p:nvSpPr>
          <p:cNvPr id="15" name="Footer Placeholder 5">
            <a:extLst>
              <a:ext uri="{FF2B5EF4-FFF2-40B4-BE49-F238E27FC236}">
                <a16:creationId xmlns:a16="http://schemas.microsoft.com/office/drawing/2014/main" id="{1B35DF20-A754-B348-8F46-662E7136F60F}"/>
              </a:ext>
            </a:extLst>
          </p:cNvPr>
          <p:cNvSpPr>
            <a:spLocks noGrp="1"/>
          </p:cNvSpPr>
          <p:nvPr>
            <p:ph type="ftr" sz="quarter" idx="19"/>
          </p:nvPr>
        </p:nvSpPr>
        <p:spPr>
          <a:xfrm>
            <a:off x="3124200" y="4797743"/>
            <a:ext cx="2895600" cy="274637"/>
          </a:xfrm>
        </p:spPr>
        <p:txBody>
          <a:bodyPr/>
          <a:lstStyle/>
          <a:p>
            <a:r>
              <a:rPr lang="en-US" dirty="0"/>
              <a:t>EGU General Assembly 2020</a:t>
            </a:r>
          </a:p>
        </p:txBody>
      </p:sp>
      <p:sp>
        <p:nvSpPr>
          <p:cNvPr id="6" name="Rectangle 5">
            <a:extLst>
              <a:ext uri="{FF2B5EF4-FFF2-40B4-BE49-F238E27FC236}">
                <a16:creationId xmlns:a16="http://schemas.microsoft.com/office/drawing/2014/main" id="{160D9567-5874-3E42-883B-28878287A9C9}"/>
              </a:ext>
            </a:extLst>
          </p:cNvPr>
          <p:cNvSpPr/>
          <p:nvPr/>
        </p:nvSpPr>
        <p:spPr>
          <a:xfrm>
            <a:off x="215312" y="5301101"/>
            <a:ext cx="4874847" cy="2862322"/>
          </a:xfrm>
          <a:prstGeom prst="rect">
            <a:avLst/>
          </a:prstGeom>
        </p:spPr>
        <p:txBody>
          <a:bodyPr wrap="square">
            <a:spAutoFit/>
          </a:bodyPr>
          <a:lstStyle/>
          <a:p>
            <a:r>
              <a:rPr lang="en-US" dirty="0">
                <a:solidFill>
                  <a:schemeClr val="bg1"/>
                </a:solidFill>
              </a:rPr>
              <a:t>DIRSIG</a:t>
            </a:r>
          </a:p>
          <a:p>
            <a:r>
              <a:rPr lang="en-US" dirty="0">
                <a:solidFill>
                  <a:schemeClr val="bg1"/>
                </a:solidFill>
              </a:rPr>
              <a:t>Columns: ['inversion', 'atm', '</a:t>
            </a:r>
            <a:r>
              <a:rPr lang="en-US" dirty="0" err="1">
                <a:solidFill>
                  <a:schemeClr val="bg1"/>
                </a:solidFill>
              </a:rPr>
              <a:t>az</a:t>
            </a:r>
            <a:r>
              <a:rPr lang="en-US" dirty="0">
                <a:solidFill>
                  <a:schemeClr val="bg1"/>
                </a:solidFill>
              </a:rPr>
              <a:t>', '</a:t>
            </a:r>
            <a:r>
              <a:rPr lang="en-US" dirty="0" err="1">
                <a:solidFill>
                  <a:schemeClr val="bg1"/>
                </a:solidFill>
              </a:rPr>
              <a:t>zen</a:t>
            </a:r>
            <a:r>
              <a:rPr lang="en-US" dirty="0">
                <a:solidFill>
                  <a:schemeClr val="bg1"/>
                </a:solidFill>
              </a:rPr>
              <a:t>', '</a:t>
            </a:r>
            <a:r>
              <a:rPr lang="en-US" dirty="0" err="1">
                <a:solidFill>
                  <a:schemeClr val="bg1"/>
                </a:solidFill>
              </a:rPr>
              <a:t>vzen</a:t>
            </a:r>
            <a:r>
              <a:rPr lang="en-US" dirty="0">
                <a:solidFill>
                  <a:schemeClr val="bg1"/>
                </a:solidFill>
              </a:rPr>
              <a:t>']</a:t>
            </a:r>
          </a:p>
          <a:p>
            <a:r>
              <a:rPr lang="en-US" dirty="0">
                <a:solidFill>
                  <a:schemeClr val="bg1"/>
                </a:solidFill>
              </a:rPr>
              <a:t>R2: 0.7910928996865043 RMSE: 0.007451074018209009</a:t>
            </a:r>
          </a:p>
          <a:p>
            <a:r>
              <a:rPr lang="en-US" dirty="0">
                <a:solidFill>
                  <a:schemeClr val="bg1"/>
                </a:solidFill>
              </a:rPr>
              <a:t>   Importance    Feature</a:t>
            </a:r>
          </a:p>
          <a:p>
            <a:r>
              <a:rPr lang="en-US" dirty="0">
                <a:solidFill>
                  <a:schemeClr val="bg1"/>
                </a:solidFill>
              </a:rPr>
              <a:t>0    0.442798  inversion</a:t>
            </a:r>
          </a:p>
          <a:p>
            <a:r>
              <a:rPr lang="en-US" dirty="0">
                <a:solidFill>
                  <a:schemeClr val="bg1"/>
                </a:solidFill>
              </a:rPr>
              <a:t>1    0.308114        atm</a:t>
            </a:r>
          </a:p>
          <a:p>
            <a:r>
              <a:rPr lang="en-US" dirty="0">
                <a:solidFill>
                  <a:schemeClr val="bg1"/>
                </a:solidFill>
              </a:rPr>
              <a:t>2    0.000000         </a:t>
            </a:r>
            <a:r>
              <a:rPr lang="en-US" dirty="0" err="1">
                <a:solidFill>
                  <a:schemeClr val="bg1"/>
                </a:solidFill>
              </a:rPr>
              <a:t>az</a:t>
            </a:r>
            <a:endParaRPr lang="en-US" dirty="0">
              <a:solidFill>
                <a:schemeClr val="bg1"/>
              </a:solidFill>
            </a:endParaRPr>
          </a:p>
          <a:p>
            <a:r>
              <a:rPr lang="en-US" dirty="0">
                <a:solidFill>
                  <a:schemeClr val="bg1"/>
                </a:solidFill>
              </a:rPr>
              <a:t>3    0.249089        </a:t>
            </a:r>
            <a:r>
              <a:rPr lang="en-US" dirty="0" err="1">
                <a:solidFill>
                  <a:schemeClr val="bg1"/>
                </a:solidFill>
              </a:rPr>
              <a:t>zen</a:t>
            </a:r>
            <a:endParaRPr lang="en-US" dirty="0">
              <a:solidFill>
                <a:schemeClr val="bg1"/>
              </a:solidFill>
            </a:endParaRPr>
          </a:p>
          <a:p>
            <a:r>
              <a:rPr lang="en-US" dirty="0">
                <a:solidFill>
                  <a:schemeClr val="bg1"/>
                </a:solidFill>
              </a:rPr>
              <a:t>4    0.000000       </a:t>
            </a:r>
            <a:r>
              <a:rPr lang="en-US" dirty="0" err="1">
                <a:solidFill>
                  <a:schemeClr val="bg1"/>
                </a:solidFill>
              </a:rPr>
              <a:t>vzen</a:t>
            </a:r>
            <a:endParaRPr lang="en-US" dirty="0">
              <a:solidFill>
                <a:schemeClr val="bg1"/>
              </a:solidFill>
            </a:endParaRPr>
          </a:p>
        </p:txBody>
      </p:sp>
      <p:sp>
        <p:nvSpPr>
          <p:cNvPr id="10" name="Rectangle 9">
            <a:extLst>
              <a:ext uri="{FF2B5EF4-FFF2-40B4-BE49-F238E27FC236}">
                <a16:creationId xmlns:a16="http://schemas.microsoft.com/office/drawing/2014/main" id="{D7B6C2A2-EB69-3D47-9E94-CC814468F212}"/>
              </a:ext>
            </a:extLst>
          </p:cNvPr>
          <p:cNvSpPr/>
          <p:nvPr/>
        </p:nvSpPr>
        <p:spPr>
          <a:xfrm>
            <a:off x="5090159" y="5301101"/>
            <a:ext cx="4572000" cy="2862322"/>
          </a:xfrm>
          <a:prstGeom prst="rect">
            <a:avLst/>
          </a:prstGeom>
        </p:spPr>
        <p:txBody>
          <a:bodyPr>
            <a:spAutoFit/>
          </a:bodyPr>
          <a:lstStyle/>
          <a:p>
            <a:r>
              <a:rPr lang="en-US" dirty="0">
                <a:solidFill>
                  <a:schemeClr val="bg1"/>
                </a:solidFill>
              </a:rPr>
              <a:t>SNR2</a:t>
            </a:r>
          </a:p>
          <a:p>
            <a:r>
              <a:rPr lang="en-US" dirty="0">
                <a:solidFill>
                  <a:schemeClr val="bg1"/>
                </a:solidFill>
              </a:rPr>
              <a:t>R2: 0.803848316974592 RMSE: 0.04180547153612444</a:t>
            </a:r>
          </a:p>
          <a:p>
            <a:r>
              <a:rPr lang="en-US" dirty="0">
                <a:solidFill>
                  <a:schemeClr val="bg1"/>
                </a:solidFill>
              </a:rPr>
              <a:t>   Importance    Feature</a:t>
            </a:r>
          </a:p>
          <a:p>
            <a:r>
              <a:rPr lang="en-US" dirty="0">
                <a:solidFill>
                  <a:schemeClr val="bg1"/>
                </a:solidFill>
              </a:rPr>
              <a:t>0    0.235036  inversion</a:t>
            </a:r>
          </a:p>
          <a:p>
            <a:r>
              <a:rPr lang="en-US" dirty="0">
                <a:solidFill>
                  <a:schemeClr val="bg1"/>
                </a:solidFill>
              </a:rPr>
              <a:t>1    0.428000        atm</a:t>
            </a:r>
          </a:p>
          <a:p>
            <a:r>
              <a:rPr lang="en-US" dirty="0">
                <a:solidFill>
                  <a:schemeClr val="bg1"/>
                </a:solidFill>
              </a:rPr>
              <a:t>2    0.001386         </a:t>
            </a:r>
            <a:r>
              <a:rPr lang="en-US" dirty="0" err="1">
                <a:solidFill>
                  <a:schemeClr val="bg1"/>
                </a:solidFill>
              </a:rPr>
              <a:t>az</a:t>
            </a:r>
            <a:endParaRPr lang="en-US" dirty="0">
              <a:solidFill>
                <a:schemeClr val="bg1"/>
              </a:solidFill>
            </a:endParaRPr>
          </a:p>
          <a:p>
            <a:r>
              <a:rPr lang="en-US" dirty="0">
                <a:solidFill>
                  <a:schemeClr val="bg1"/>
                </a:solidFill>
              </a:rPr>
              <a:t>3    0.326742        </a:t>
            </a:r>
            <a:r>
              <a:rPr lang="en-US" dirty="0" err="1">
                <a:solidFill>
                  <a:schemeClr val="bg1"/>
                </a:solidFill>
              </a:rPr>
              <a:t>zen</a:t>
            </a:r>
            <a:endParaRPr lang="en-US" dirty="0">
              <a:solidFill>
                <a:schemeClr val="bg1"/>
              </a:solidFill>
            </a:endParaRPr>
          </a:p>
          <a:p>
            <a:r>
              <a:rPr lang="en-US" dirty="0">
                <a:solidFill>
                  <a:schemeClr val="bg1"/>
                </a:solidFill>
              </a:rPr>
              <a:t>4    0.000000       </a:t>
            </a:r>
            <a:r>
              <a:rPr lang="en-US" dirty="0" err="1">
                <a:solidFill>
                  <a:schemeClr val="bg1"/>
                </a:solidFill>
              </a:rPr>
              <a:t>vzen</a:t>
            </a:r>
            <a:endParaRPr lang="en-US" dirty="0">
              <a:solidFill>
                <a:schemeClr val="bg1"/>
              </a:solidFill>
            </a:endParaRPr>
          </a:p>
          <a:p>
            <a:r>
              <a:rPr lang="en-US" dirty="0">
                <a:solidFill>
                  <a:schemeClr val="bg1"/>
                </a:solidFill>
              </a:rPr>
              <a:t>5    0.008836        snr</a:t>
            </a:r>
          </a:p>
        </p:txBody>
      </p:sp>
    </p:spTree>
    <p:extLst>
      <p:ext uri="{BB962C8B-B14F-4D97-AF65-F5344CB8AC3E}">
        <p14:creationId xmlns:p14="http://schemas.microsoft.com/office/powerpoint/2010/main" val="7502375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ext Placeholder 8"/>
          <p:cNvSpPr>
            <a:spLocks noGrp="1"/>
          </p:cNvSpPr>
          <p:nvPr>
            <p:ph type="body" sz="quarter" idx="14"/>
          </p:nvPr>
        </p:nvSpPr>
        <p:spPr/>
        <p:txBody>
          <a:bodyPr/>
          <a:lstStyle/>
          <a:p>
            <a:r>
              <a:rPr lang="en-US" dirty="0">
                <a:solidFill>
                  <a:schemeClr val="bg2"/>
                </a:solidFill>
              </a:rPr>
              <a:t>An example user application for SBG</a:t>
            </a:r>
          </a:p>
        </p:txBody>
      </p:sp>
      <p:sp>
        <p:nvSpPr>
          <p:cNvPr id="8" name="Title 7"/>
          <p:cNvSpPr>
            <a:spLocks noGrp="1"/>
          </p:cNvSpPr>
          <p:nvPr>
            <p:ph type="ctrTitle"/>
          </p:nvPr>
        </p:nvSpPr>
        <p:spPr/>
        <p:txBody>
          <a:bodyPr/>
          <a:lstStyle/>
          <a:p>
            <a:r>
              <a:rPr lang="en-US" dirty="0">
                <a:solidFill>
                  <a:schemeClr val="tx2"/>
                </a:solidFill>
              </a:rPr>
              <a:t>Example Application</a:t>
            </a:r>
          </a:p>
        </p:txBody>
      </p:sp>
      <p:sp>
        <p:nvSpPr>
          <p:cNvPr id="7" name="Slide Number Placeholder 6"/>
          <p:cNvSpPr>
            <a:spLocks noGrp="1"/>
          </p:cNvSpPr>
          <p:nvPr>
            <p:ph type="sldNum" sz="quarter" idx="20"/>
          </p:nvPr>
        </p:nvSpPr>
        <p:spPr/>
        <p:txBody>
          <a:bodyPr/>
          <a:lstStyle/>
          <a:p>
            <a:fld id="{95819BC3-7E48-734B-B255-F05E5B733943}" type="slidenum">
              <a:rPr lang="en-US" smtClean="0"/>
              <a:pPr/>
              <a:t>22</a:t>
            </a:fld>
            <a:endParaRPr lang="en-US"/>
          </a:p>
        </p:txBody>
      </p:sp>
      <p:sp>
        <p:nvSpPr>
          <p:cNvPr id="11" name="Date Placeholder 4">
            <a:extLst>
              <a:ext uri="{FF2B5EF4-FFF2-40B4-BE49-F238E27FC236}">
                <a16:creationId xmlns:a16="http://schemas.microsoft.com/office/drawing/2014/main" id="{B870F6C6-136D-7641-A34F-443333DCDFFC}"/>
              </a:ext>
            </a:extLst>
          </p:cNvPr>
          <p:cNvSpPr>
            <a:spLocks noGrp="1"/>
          </p:cNvSpPr>
          <p:nvPr>
            <p:ph type="dt" sz="half" idx="18"/>
          </p:nvPr>
        </p:nvSpPr>
        <p:spPr>
          <a:xfrm>
            <a:off x="341298" y="4797743"/>
            <a:ext cx="2133600" cy="274637"/>
          </a:xfrm>
        </p:spPr>
        <p:txBody>
          <a:bodyPr/>
          <a:lstStyle/>
          <a:p>
            <a:r>
              <a:rPr lang="en-US" dirty="0"/>
              <a:t>May 6, 2020</a:t>
            </a:r>
          </a:p>
        </p:txBody>
      </p:sp>
      <p:sp>
        <p:nvSpPr>
          <p:cNvPr id="15" name="Footer Placeholder 5">
            <a:extLst>
              <a:ext uri="{FF2B5EF4-FFF2-40B4-BE49-F238E27FC236}">
                <a16:creationId xmlns:a16="http://schemas.microsoft.com/office/drawing/2014/main" id="{1B35DF20-A754-B348-8F46-662E7136F60F}"/>
              </a:ext>
            </a:extLst>
          </p:cNvPr>
          <p:cNvSpPr>
            <a:spLocks noGrp="1"/>
          </p:cNvSpPr>
          <p:nvPr>
            <p:ph type="ftr" sz="quarter" idx="19"/>
          </p:nvPr>
        </p:nvSpPr>
        <p:spPr>
          <a:xfrm>
            <a:off x="3124200" y="4797743"/>
            <a:ext cx="2895600" cy="274637"/>
          </a:xfrm>
        </p:spPr>
        <p:txBody>
          <a:bodyPr/>
          <a:lstStyle/>
          <a:p>
            <a:r>
              <a:rPr lang="en-US" dirty="0"/>
              <a:t>EGU General Assembly 2020</a:t>
            </a:r>
          </a:p>
        </p:txBody>
      </p:sp>
      <p:sp>
        <p:nvSpPr>
          <p:cNvPr id="6" name="Rectangle 5">
            <a:extLst>
              <a:ext uri="{FF2B5EF4-FFF2-40B4-BE49-F238E27FC236}">
                <a16:creationId xmlns:a16="http://schemas.microsoft.com/office/drawing/2014/main" id="{160D9567-5874-3E42-883B-28878287A9C9}"/>
              </a:ext>
            </a:extLst>
          </p:cNvPr>
          <p:cNvSpPr/>
          <p:nvPr/>
        </p:nvSpPr>
        <p:spPr>
          <a:xfrm>
            <a:off x="215312" y="5301101"/>
            <a:ext cx="4874847" cy="2862322"/>
          </a:xfrm>
          <a:prstGeom prst="rect">
            <a:avLst/>
          </a:prstGeom>
        </p:spPr>
        <p:txBody>
          <a:bodyPr wrap="square">
            <a:spAutoFit/>
          </a:bodyPr>
          <a:lstStyle/>
          <a:p>
            <a:r>
              <a:rPr lang="en-US" dirty="0">
                <a:solidFill>
                  <a:schemeClr val="bg1"/>
                </a:solidFill>
              </a:rPr>
              <a:t>DIRSIG</a:t>
            </a:r>
          </a:p>
          <a:p>
            <a:r>
              <a:rPr lang="en-US" dirty="0">
                <a:solidFill>
                  <a:schemeClr val="bg1"/>
                </a:solidFill>
              </a:rPr>
              <a:t>Columns: ['inversion', 'atm', '</a:t>
            </a:r>
            <a:r>
              <a:rPr lang="en-US" dirty="0" err="1">
                <a:solidFill>
                  <a:schemeClr val="bg1"/>
                </a:solidFill>
              </a:rPr>
              <a:t>az</a:t>
            </a:r>
            <a:r>
              <a:rPr lang="en-US" dirty="0">
                <a:solidFill>
                  <a:schemeClr val="bg1"/>
                </a:solidFill>
              </a:rPr>
              <a:t>', '</a:t>
            </a:r>
            <a:r>
              <a:rPr lang="en-US" dirty="0" err="1">
                <a:solidFill>
                  <a:schemeClr val="bg1"/>
                </a:solidFill>
              </a:rPr>
              <a:t>zen</a:t>
            </a:r>
            <a:r>
              <a:rPr lang="en-US" dirty="0">
                <a:solidFill>
                  <a:schemeClr val="bg1"/>
                </a:solidFill>
              </a:rPr>
              <a:t>', '</a:t>
            </a:r>
            <a:r>
              <a:rPr lang="en-US" dirty="0" err="1">
                <a:solidFill>
                  <a:schemeClr val="bg1"/>
                </a:solidFill>
              </a:rPr>
              <a:t>vzen</a:t>
            </a:r>
            <a:r>
              <a:rPr lang="en-US" dirty="0">
                <a:solidFill>
                  <a:schemeClr val="bg1"/>
                </a:solidFill>
              </a:rPr>
              <a:t>']</a:t>
            </a:r>
          </a:p>
          <a:p>
            <a:r>
              <a:rPr lang="en-US" dirty="0">
                <a:solidFill>
                  <a:schemeClr val="bg1"/>
                </a:solidFill>
              </a:rPr>
              <a:t>R2: 0.7910928996865043 RMSE: 0.007451074018209009</a:t>
            </a:r>
          </a:p>
          <a:p>
            <a:r>
              <a:rPr lang="en-US" dirty="0">
                <a:solidFill>
                  <a:schemeClr val="bg1"/>
                </a:solidFill>
              </a:rPr>
              <a:t>   Importance    Feature</a:t>
            </a:r>
          </a:p>
          <a:p>
            <a:r>
              <a:rPr lang="en-US" dirty="0">
                <a:solidFill>
                  <a:schemeClr val="bg1"/>
                </a:solidFill>
              </a:rPr>
              <a:t>0    0.442798  inversion</a:t>
            </a:r>
          </a:p>
          <a:p>
            <a:r>
              <a:rPr lang="en-US" dirty="0">
                <a:solidFill>
                  <a:schemeClr val="bg1"/>
                </a:solidFill>
              </a:rPr>
              <a:t>1    0.308114        atm</a:t>
            </a:r>
          </a:p>
          <a:p>
            <a:r>
              <a:rPr lang="en-US" dirty="0">
                <a:solidFill>
                  <a:schemeClr val="bg1"/>
                </a:solidFill>
              </a:rPr>
              <a:t>2    0.000000         </a:t>
            </a:r>
            <a:r>
              <a:rPr lang="en-US" dirty="0" err="1">
                <a:solidFill>
                  <a:schemeClr val="bg1"/>
                </a:solidFill>
              </a:rPr>
              <a:t>az</a:t>
            </a:r>
            <a:endParaRPr lang="en-US" dirty="0">
              <a:solidFill>
                <a:schemeClr val="bg1"/>
              </a:solidFill>
            </a:endParaRPr>
          </a:p>
          <a:p>
            <a:r>
              <a:rPr lang="en-US" dirty="0">
                <a:solidFill>
                  <a:schemeClr val="bg1"/>
                </a:solidFill>
              </a:rPr>
              <a:t>3    0.249089        </a:t>
            </a:r>
            <a:r>
              <a:rPr lang="en-US" dirty="0" err="1">
                <a:solidFill>
                  <a:schemeClr val="bg1"/>
                </a:solidFill>
              </a:rPr>
              <a:t>zen</a:t>
            </a:r>
            <a:endParaRPr lang="en-US" dirty="0">
              <a:solidFill>
                <a:schemeClr val="bg1"/>
              </a:solidFill>
            </a:endParaRPr>
          </a:p>
          <a:p>
            <a:r>
              <a:rPr lang="en-US" dirty="0">
                <a:solidFill>
                  <a:schemeClr val="bg1"/>
                </a:solidFill>
              </a:rPr>
              <a:t>4    0.000000       </a:t>
            </a:r>
            <a:r>
              <a:rPr lang="en-US" dirty="0" err="1">
                <a:solidFill>
                  <a:schemeClr val="bg1"/>
                </a:solidFill>
              </a:rPr>
              <a:t>vzen</a:t>
            </a:r>
            <a:endParaRPr lang="en-US" dirty="0">
              <a:solidFill>
                <a:schemeClr val="bg1"/>
              </a:solidFill>
            </a:endParaRPr>
          </a:p>
        </p:txBody>
      </p:sp>
      <p:sp>
        <p:nvSpPr>
          <p:cNvPr id="10" name="Rectangle 9">
            <a:extLst>
              <a:ext uri="{FF2B5EF4-FFF2-40B4-BE49-F238E27FC236}">
                <a16:creationId xmlns:a16="http://schemas.microsoft.com/office/drawing/2014/main" id="{D7B6C2A2-EB69-3D47-9E94-CC814468F212}"/>
              </a:ext>
            </a:extLst>
          </p:cNvPr>
          <p:cNvSpPr/>
          <p:nvPr/>
        </p:nvSpPr>
        <p:spPr>
          <a:xfrm>
            <a:off x="5090159" y="5301101"/>
            <a:ext cx="4572000" cy="2862322"/>
          </a:xfrm>
          <a:prstGeom prst="rect">
            <a:avLst/>
          </a:prstGeom>
        </p:spPr>
        <p:txBody>
          <a:bodyPr>
            <a:spAutoFit/>
          </a:bodyPr>
          <a:lstStyle/>
          <a:p>
            <a:r>
              <a:rPr lang="en-US" dirty="0">
                <a:solidFill>
                  <a:schemeClr val="bg1"/>
                </a:solidFill>
              </a:rPr>
              <a:t>SNR2</a:t>
            </a:r>
          </a:p>
          <a:p>
            <a:r>
              <a:rPr lang="en-US" dirty="0">
                <a:solidFill>
                  <a:schemeClr val="bg1"/>
                </a:solidFill>
              </a:rPr>
              <a:t>R2: 0.803848316974592 RMSE: 0.04180547153612444</a:t>
            </a:r>
          </a:p>
          <a:p>
            <a:r>
              <a:rPr lang="en-US" dirty="0">
                <a:solidFill>
                  <a:schemeClr val="bg1"/>
                </a:solidFill>
              </a:rPr>
              <a:t>   Importance    Feature</a:t>
            </a:r>
          </a:p>
          <a:p>
            <a:r>
              <a:rPr lang="en-US" dirty="0">
                <a:solidFill>
                  <a:schemeClr val="bg1"/>
                </a:solidFill>
              </a:rPr>
              <a:t>0    0.235036  inversion</a:t>
            </a:r>
          </a:p>
          <a:p>
            <a:r>
              <a:rPr lang="en-US" dirty="0">
                <a:solidFill>
                  <a:schemeClr val="bg1"/>
                </a:solidFill>
              </a:rPr>
              <a:t>1    0.428000        atm</a:t>
            </a:r>
          </a:p>
          <a:p>
            <a:r>
              <a:rPr lang="en-US" dirty="0">
                <a:solidFill>
                  <a:schemeClr val="bg1"/>
                </a:solidFill>
              </a:rPr>
              <a:t>2    0.001386         </a:t>
            </a:r>
            <a:r>
              <a:rPr lang="en-US" dirty="0" err="1">
                <a:solidFill>
                  <a:schemeClr val="bg1"/>
                </a:solidFill>
              </a:rPr>
              <a:t>az</a:t>
            </a:r>
            <a:endParaRPr lang="en-US" dirty="0">
              <a:solidFill>
                <a:schemeClr val="bg1"/>
              </a:solidFill>
            </a:endParaRPr>
          </a:p>
          <a:p>
            <a:r>
              <a:rPr lang="en-US" dirty="0">
                <a:solidFill>
                  <a:schemeClr val="bg1"/>
                </a:solidFill>
              </a:rPr>
              <a:t>3    0.326742        </a:t>
            </a:r>
            <a:r>
              <a:rPr lang="en-US" dirty="0" err="1">
                <a:solidFill>
                  <a:schemeClr val="bg1"/>
                </a:solidFill>
              </a:rPr>
              <a:t>zen</a:t>
            </a:r>
            <a:endParaRPr lang="en-US" dirty="0">
              <a:solidFill>
                <a:schemeClr val="bg1"/>
              </a:solidFill>
            </a:endParaRPr>
          </a:p>
          <a:p>
            <a:r>
              <a:rPr lang="en-US" dirty="0">
                <a:solidFill>
                  <a:schemeClr val="bg1"/>
                </a:solidFill>
              </a:rPr>
              <a:t>4    0.000000       </a:t>
            </a:r>
            <a:r>
              <a:rPr lang="en-US" dirty="0" err="1">
                <a:solidFill>
                  <a:schemeClr val="bg1"/>
                </a:solidFill>
              </a:rPr>
              <a:t>vzen</a:t>
            </a:r>
            <a:endParaRPr lang="en-US" dirty="0">
              <a:solidFill>
                <a:schemeClr val="bg1"/>
              </a:solidFill>
            </a:endParaRPr>
          </a:p>
          <a:p>
            <a:r>
              <a:rPr lang="en-US" dirty="0">
                <a:solidFill>
                  <a:schemeClr val="bg1"/>
                </a:solidFill>
              </a:rPr>
              <a:t>5    0.008836        snr</a:t>
            </a:r>
          </a:p>
        </p:txBody>
      </p:sp>
      <p:sp>
        <p:nvSpPr>
          <p:cNvPr id="17" name="Text Placeholder 9">
            <a:extLst>
              <a:ext uri="{FF2B5EF4-FFF2-40B4-BE49-F238E27FC236}">
                <a16:creationId xmlns:a16="http://schemas.microsoft.com/office/drawing/2014/main" id="{9C440F99-2948-F541-B405-77252BE3ECC1}"/>
              </a:ext>
            </a:extLst>
          </p:cNvPr>
          <p:cNvSpPr>
            <a:spLocks noGrp="1"/>
          </p:cNvSpPr>
          <p:nvPr>
            <p:ph type="body" sz="quarter" idx="17"/>
          </p:nvPr>
        </p:nvSpPr>
        <p:spPr>
          <a:xfrm>
            <a:off x="341088" y="1161143"/>
            <a:ext cx="8364762" cy="3558495"/>
          </a:xfrm>
        </p:spPr>
        <p:txBody>
          <a:bodyPr/>
          <a:lstStyle/>
          <a:p>
            <a:pPr marL="514350" indent="-514350">
              <a:buFont typeface="+mj-lt"/>
              <a:buAutoNum type="arabicPeriod"/>
            </a:pPr>
            <a:r>
              <a:rPr lang="en-US" sz="2400" dirty="0">
                <a:solidFill>
                  <a:schemeClr val="bg1"/>
                </a:solidFill>
              </a:rPr>
              <a:t>Extract ENVI ROIs from AVIRIS-NG flight in Alaska</a:t>
            </a:r>
          </a:p>
          <a:p>
            <a:pPr marL="914400" lvl="1" indent="-514350">
              <a:buFont typeface="+mj-lt"/>
              <a:buAutoNum type="arabicPeriod"/>
            </a:pPr>
            <a:r>
              <a:rPr lang="en-US" sz="2000" dirty="0">
                <a:solidFill>
                  <a:schemeClr val="bg1"/>
                </a:solidFill>
              </a:rPr>
              <a:t>Elevational gradient from sea to mountains</a:t>
            </a:r>
          </a:p>
          <a:p>
            <a:pPr marL="914400" lvl="1" indent="-514350">
              <a:buFont typeface="+mj-lt"/>
              <a:buAutoNum type="arabicPeriod"/>
            </a:pPr>
            <a:r>
              <a:rPr lang="en-US" sz="2000" dirty="0">
                <a:solidFill>
                  <a:schemeClr val="bg1"/>
                </a:solidFill>
              </a:rPr>
              <a:t>Coastal water, mineralogy, vegetation, snow, inland water</a:t>
            </a:r>
          </a:p>
          <a:p>
            <a:pPr marL="514350" indent="-514350">
              <a:buFont typeface="+mj-lt"/>
              <a:buAutoNum type="arabicPeriod"/>
            </a:pPr>
            <a:r>
              <a:rPr lang="en-US" sz="2400" dirty="0">
                <a:solidFill>
                  <a:schemeClr val="bg1"/>
                </a:solidFill>
              </a:rPr>
              <a:t>Parse endmembers into BIL binary ENVI spectra</a:t>
            </a:r>
          </a:p>
          <a:p>
            <a:pPr marL="514350" indent="-514350">
              <a:buFont typeface="+mj-lt"/>
              <a:buAutoNum type="arabicPeriod"/>
            </a:pPr>
            <a:r>
              <a:rPr lang="en-US" sz="2400" dirty="0">
                <a:solidFill>
                  <a:schemeClr val="bg1"/>
                </a:solidFill>
              </a:rPr>
              <a:t>Run each of the spectra through HyperTrace</a:t>
            </a:r>
          </a:p>
          <a:p>
            <a:pPr marL="914400" lvl="1" indent="-514350">
              <a:buFont typeface="+mj-lt"/>
              <a:buAutoNum type="arabicPeriod"/>
            </a:pPr>
            <a:r>
              <a:rPr lang="en-US" sz="2000" dirty="0">
                <a:solidFill>
                  <a:schemeClr val="bg1"/>
                </a:solidFill>
              </a:rPr>
              <a:t>A suite atmospheres</a:t>
            </a:r>
          </a:p>
          <a:p>
            <a:pPr marL="914400" lvl="1" indent="-514350">
              <a:buFont typeface="+mj-lt"/>
              <a:buAutoNum type="arabicPeriod"/>
            </a:pPr>
            <a:r>
              <a:rPr lang="en-US" sz="2000" dirty="0">
                <a:solidFill>
                  <a:schemeClr val="bg1"/>
                </a:solidFill>
              </a:rPr>
              <a:t>A suite view geometry conditions</a:t>
            </a:r>
          </a:p>
          <a:p>
            <a:pPr marL="914400" lvl="1" indent="-514350">
              <a:buFont typeface="+mj-lt"/>
              <a:buAutoNum type="arabicPeriod"/>
            </a:pPr>
            <a:r>
              <a:rPr lang="en-US" sz="2000" dirty="0">
                <a:solidFill>
                  <a:schemeClr val="bg1"/>
                </a:solidFill>
              </a:rPr>
              <a:t>A suite instrument noise models</a:t>
            </a:r>
          </a:p>
          <a:p>
            <a:pPr marL="514350" indent="-514350">
              <a:buFont typeface="+mj-lt"/>
              <a:buAutoNum type="arabicPeriod"/>
            </a:pPr>
            <a:r>
              <a:rPr lang="en-US" sz="2400" dirty="0">
                <a:solidFill>
                  <a:schemeClr val="bg1"/>
                </a:solidFill>
              </a:rPr>
              <a:t>Fully automated experiment design for rapid analysis</a:t>
            </a:r>
          </a:p>
        </p:txBody>
      </p:sp>
    </p:spTree>
    <p:extLst>
      <p:ext uri="{BB962C8B-B14F-4D97-AF65-F5344CB8AC3E}">
        <p14:creationId xmlns:p14="http://schemas.microsoft.com/office/powerpoint/2010/main" val="29848923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Slide Number Placeholder 6"/>
          <p:cNvSpPr>
            <a:spLocks noGrp="1"/>
          </p:cNvSpPr>
          <p:nvPr>
            <p:ph type="sldNum" sz="quarter" idx="20"/>
          </p:nvPr>
        </p:nvSpPr>
        <p:spPr/>
        <p:txBody>
          <a:bodyPr/>
          <a:lstStyle/>
          <a:p>
            <a:fld id="{95819BC3-7E48-734B-B255-F05E5B733943}" type="slidenum">
              <a:rPr lang="en-US" smtClean="0"/>
              <a:pPr/>
              <a:t>23</a:t>
            </a:fld>
            <a:endParaRPr lang="en-US"/>
          </a:p>
        </p:txBody>
      </p:sp>
      <p:sp>
        <p:nvSpPr>
          <p:cNvPr id="11" name="Date Placeholder 4">
            <a:extLst>
              <a:ext uri="{FF2B5EF4-FFF2-40B4-BE49-F238E27FC236}">
                <a16:creationId xmlns:a16="http://schemas.microsoft.com/office/drawing/2014/main" id="{B870F6C6-136D-7641-A34F-443333DCDFFC}"/>
              </a:ext>
            </a:extLst>
          </p:cNvPr>
          <p:cNvSpPr>
            <a:spLocks noGrp="1"/>
          </p:cNvSpPr>
          <p:nvPr>
            <p:ph type="dt" sz="half" idx="18"/>
          </p:nvPr>
        </p:nvSpPr>
        <p:spPr>
          <a:xfrm>
            <a:off x="341298" y="4797743"/>
            <a:ext cx="2133600" cy="274637"/>
          </a:xfrm>
        </p:spPr>
        <p:txBody>
          <a:bodyPr/>
          <a:lstStyle/>
          <a:p>
            <a:r>
              <a:rPr lang="en-US" dirty="0"/>
              <a:t>May 6, 2020</a:t>
            </a:r>
          </a:p>
        </p:txBody>
      </p:sp>
      <p:sp>
        <p:nvSpPr>
          <p:cNvPr id="15" name="Footer Placeholder 5">
            <a:extLst>
              <a:ext uri="{FF2B5EF4-FFF2-40B4-BE49-F238E27FC236}">
                <a16:creationId xmlns:a16="http://schemas.microsoft.com/office/drawing/2014/main" id="{1B35DF20-A754-B348-8F46-662E7136F60F}"/>
              </a:ext>
            </a:extLst>
          </p:cNvPr>
          <p:cNvSpPr>
            <a:spLocks noGrp="1"/>
          </p:cNvSpPr>
          <p:nvPr>
            <p:ph type="ftr" sz="quarter" idx="19"/>
          </p:nvPr>
        </p:nvSpPr>
        <p:spPr>
          <a:xfrm>
            <a:off x="3124200" y="4797743"/>
            <a:ext cx="2895600" cy="274637"/>
          </a:xfrm>
        </p:spPr>
        <p:txBody>
          <a:bodyPr/>
          <a:lstStyle/>
          <a:p>
            <a:r>
              <a:rPr lang="en-US" dirty="0"/>
              <a:t>EGU General Assembly 2020</a:t>
            </a:r>
          </a:p>
        </p:txBody>
      </p:sp>
      <p:sp>
        <p:nvSpPr>
          <p:cNvPr id="6" name="Rectangle 5">
            <a:extLst>
              <a:ext uri="{FF2B5EF4-FFF2-40B4-BE49-F238E27FC236}">
                <a16:creationId xmlns:a16="http://schemas.microsoft.com/office/drawing/2014/main" id="{160D9567-5874-3E42-883B-28878287A9C9}"/>
              </a:ext>
            </a:extLst>
          </p:cNvPr>
          <p:cNvSpPr/>
          <p:nvPr/>
        </p:nvSpPr>
        <p:spPr>
          <a:xfrm>
            <a:off x="215312" y="5301101"/>
            <a:ext cx="4874847" cy="2862322"/>
          </a:xfrm>
          <a:prstGeom prst="rect">
            <a:avLst/>
          </a:prstGeom>
        </p:spPr>
        <p:txBody>
          <a:bodyPr wrap="square">
            <a:spAutoFit/>
          </a:bodyPr>
          <a:lstStyle/>
          <a:p>
            <a:r>
              <a:rPr lang="en-US" dirty="0">
                <a:solidFill>
                  <a:schemeClr val="bg1"/>
                </a:solidFill>
              </a:rPr>
              <a:t>DIRSIG</a:t>
            </a:r>
          </a:p>
          <a:p>
            <a:r>
              <a:rPr lang="en-US" dirty="0">
                <a:solidFill>
                  <a:schemeClr val="bg1"/>
                </a:solidFill>
              </a:rPr>
              <a:t>Columns: ['inversion', 'atm', '</a:t>
            </a:r>
            <a:r>
              <a:rPr lang="en-US" dirty="0" err="1">
                <a:solidFill>
                  <a:schemeClr val="bg1"/>
                </a:solidFill>
              </a:rPr>
              <a:t>az</a:t>
            </a:r>
            <a:r>
              <a:rPr lang="en-US" dirty="0">
                <a:solidFill>
                  <a:schemeClr val="bg1"/>
                </a:solidFill>
              </a:rPr>
              <a:t>', '</a:t>
            </a:r>
            <a:r>
              <a:rPr lang="en-US" dirty="0" err="1">
                <a:solidFill>
                  <a:schemeClr val="bg1"/>
                </a:solidFill>
              </a:rPr>
              <a:t>zen</a:t>
            </a:r>
            <a:r>
              <a:rPr lang="en-US" dirty="0">
                <a:solidFill>
                  <a:schemeClr val="bg1"/>
                </a:solidFill>
              </a:rPr>
              <a:t>', '</a:t>
            </a:r>
            <a:r>
              <a:rPr lang="en-US" dirty="0" err="1">
                <a:solidFill>
                  <a:schemeClr val="bg1"/>
                </a:solidFill>
              </a:rPr>
              <a:t>vzen</a:t>
            </a:r>
            <a:r>
              <a:rPr lang="en-US" dirty="0">
                <a:solidFill>
                  <a:schemeClr val="bg1"/>
                </a:solidFill>
              </a:rPr>
              <a:t>']</a:t>
            </a:r>
          </a:p>
          <a:p>
            <a:r>
              <a:rPr lang="en-US" dirty="0">
                <a:solidFill>
                  <a:schemeClr val="bg1"/>
                </a:solidFill>
              </a:rPr>
              <a:t>R2: 0.7910928996865043 RMSE: 0.007451074018209009</a:t>
            </a:r>
          </a:p>
          <a:p>
            <a:r>
              <a:rPr lang="en-US" dirty="0">
                <a:solidFill>
                  <a:schemeClr val="bg1"/>
                </a:solidFill>
              </a:rPr>
              <a:t>   Importance    Feature</a:t>
            </a:r>
          </a:p>
          <a:p>
            <a:r>
              <a:rPr lang="en-US" dirty="0">
                <a:solidFill>
                  <a:schemeClr val="bg1"/>
                </a:solidFill>
              </a:rPr>
              <a:t>0    0.442798  inversion</a:t>
            </a:r>
          </a:p>
          <a:p>
            <a:r>
              <a:rPr lang="en-US" dirty="0">
                <a:solidFill>
                  <a:schemeClr val="bg1"/>
                </a:solidFill>
              </a:rPr>
              <a:t>1    0.308114        atm</a:t>
            </a:r>
          </a:p>
          <a:p>
            <a:r>
              <a:rPr lang="en-US" dirty="0">
                <a:solidFill>
                  <a:schemeClr val="bg1"/>
                </a:solidFill>
              </a:rPr>
              <a:t>2    0.000000         </a:t>
            </a:r>
            <a:r>
              <a:rPr lang="en-US" dirty="0" err="1">
                <a:solidFill>
                  <a:schemeClr val="bg1"/>
                </a:solidFill>
              </a:rPr>
              <a:t>az</a:t>
            </a:r>
            <a:endParaRPr lang="en-US" dirty="0">
              <a:solidFill>
                <a:schemeClr val="bg1"/>
              </a:solidFill>
            </a:endParaRPr>
          </a:p>
          <a:p>
            <a:r>
              <a:rPr lang="en-US" dirty="0">
                <a:solidFill>
                  <a:schemeClr val="bg1"/>
                </a:solidFill>
              </a:rPr>
              <a:t>3    0.249089        </a:t>
            </a:r>
            <a:r>
              <a:rPr lang="en-US" dirty="0" err="1">
                <a:solidFill>
                  <a:schemeClr val="bg1"/>
                </a:solidFill>
              </a:rPr>
              <a:t>zen</a:t>
            </a:r>
            <a:endParaRPr lang="en-US" dirty="0">
              <a:solidFill>
                <a:schemeClr val="bg1"/>
              </a:solidFill>
            </a:endParaRPr>
          </a:p>
          <a:p>
            <a:r>
              <a:rPr lang="en-US" dirty="0">
                <a:solidFill>
                  <a:schemeClr val="bg1"/>
                </a:solidFill>
              </a:rPr>
              <a:t>4    0.000000       </a:t>
            </a:r>
            <a:r>
              <a:rPr lang="en-US" dirty="0" err="1">
                <a:solidFill>
                  <a:schemeClr val="bg1"/>
                </a:solidFill>
              </a:rPr>
              <a:t>vzen</a:t>
            </a:r>
            <a:endParaRPr lang="en-US" dirty="0">
              <a:solidFill>
                <a:schemeClr val="bg1"/>
              </a:solidFill>
            </a:endParaRPr>
          </a:p>
        </p:txBody>
      </p:sp>
      <p:sp>
        <p:nvSpPr>
          <p:cNvPr id="10" name="Rectangle 9">
            <a:extLst>
              <a:ext uri="{FF2B5EF4-FFF2-40B4-BE49-F238E27FC236}">
                <a16:creationId xmlns:a16="http://schemas.microsoft.com/office/drawing/2014/main" id="{D7B6C2A2-EB69-3D47-9E94-CC814468F212}"/>
              </a:ext>
            </a:extLst>
          </p:cNvPr>
          <p:cNvSpPr/>
          <p:nvPr/>
        </p:nvSpPr>
        <p:spPr>
          <a:xfrm>
            <a:off x="5090159" y="5301101"/>
            <a:ext cx="4572000" cy="2862322"/>
          </a:xfrm>
          <a:prstGeom prst="rect">
            <a:avLst/>
          </a:prstGeom>
        </p:spPr>
        <p:txBody>
          <a:bodyPr>
            <a:spAutoFit/>
          </a:bodyPr>
          <a:lstStyle/>
          <a:p>
            <a:r>
              <a:rPr lang="en-US" dirty="0">
                <a:solidFill>
                  <a:schemeClr val="bg1"/>
                </a:solidFill>
              </a:rPr>
              <a:t>SNR2</a:t>
            </a:r>
          </a:p>
          <a:p>
            <a:r>
              <a:rPr lang="en-US" dirty="0">
                <a:solidFill>
                  <a:schemeClr val="bg1"/>
                </a:solidFill>
              </a:rPr>
              <a:t>R2: 0.803848316974592 RMSE: 0.04180547153612444</a:t>
            </a:r>
          </a:p>
          <a:p>
            <a:r>
              <a:rPr lang="en-US" dirty="0">
                <a:solidFill>
                  <a:schemeClr val="bg1"/>
                </a:solidFill>
              </a:rPr>
              <a:t>   Importance    Feature</a:t>
            </a:r>
          </a:p>
          <a:p>
            <a:r>
              <a:rPr lang="en-US" dirty="0">
                <a:solidFill>
                  <a:schemeClr val="bg1"/>
                </a:solidFill>
              </a:rPr>
              <a:t>0    0.235036  inversion</a:t>
            </a:r>
          </a:p>
          <a:p>
            <a:r>
              <a:rPr lang="en-US" dirty="0">
                <a:solidFill>
                  <a:schemeClr val="bg1"/>
                </a:solidFill>
              </a:rPr>
              <a:t>1    0.428000        atm</a:t>
            </a:r>
          </a:p>
          <a:p>
            <a:r>
              <a:rPr lang="en-US" dirty="0">
                <a:solidFill>
                  <a:schemeClr val="bg1"/>
                </a:solidFill>
              </a:rPr>
              <a:t>2    0.001386         </a:t>
            </a:r>
            <a:r>
              <a:rPr lang="en-US" dirty="0" err="1">
                <a:solidFill>
                  <a:schemeClr val="bg1"/>
                </a:solidFill>
              </a:rPr>
              <a:t>az</a:t>
            </a:r>
            <a:endParaRPr lang="en-US" dirty="0">
              <a:solidFill>
                <a:schemeClr val="bg1"/>
              </a:solidFill>
            </a:endParaRPr>
          </a:p>
          <a:p>
            <a:r>
              <a:rPr lang="en-US" dirty="0">
                <a:solidFill>
                  <a:schemeClr val="bg1"/>
                </a:solidFill>
              </a:rPr>
              <a:t>3    0.326742        </a:t>
            </a:r>
            <a:r>
              <a:rPr lang="en-US" dirty="0" err="1">
                <a:solidFill>
                  <a:schemeClr val="bg1"/>
                </a:solidFill>
              </a:rPr>
              <a:t>zen</a:t>
            </a:r>
            <a:endParaRPr lang="en-US" dirty="0">
              <a:solidFill>
                <a:schemeClr val="bg1"/>
              </a:solidFill>
            </a:endParaRPr>
          </a:p>
          <a:p>
            <a:r>
              <a:rPr lang="en-US" dirty="0">
                <a:solidFill>
                  <a:schemeClr val="bg1"/>
                </a:solidFill>
              </a:rPr>
              <a:t>4    0.000000       </a:t>
            </a:r>
            <a:r>
              <a:rPr lang="en-US" dirty="0" err="1">
                <a:solidFill>
                  <a:schemeClr val="bg1"/>
                </a:solidFill>
              </a:rPr>
              <a:t>vzen</a:t>
            </a:r>
            <a:endParaRPr lang="en-US" dirty="0">
              <a:solidFill>
                <a:schemeClr val="bg1"/>
              </a:solidFill>
            </a:endParaRPr>
          </a:p>
          <a:p>
            <a:r>
              <a:rPr lang="en-US" dirty="0">
                <a:solidFill>
                  <a:schemeClr val="bg1"/>
                </a:solidFill>
              </a:rPr>
              <a:t>5    0.008836        snr</a:t>
            </a:r>
          </a:p>
        </p:txBody>
      </p:sp>
      <p:pic>
        <p:nvPicPr>
          <p:cNvPr id="12" name="Picture 11">
            <a:extLst>
              <a:ext uri="{FF2B5EF4-FFF2-40B4-BE49-F238E27FC236}">
                <a16:creationId xmlns:a16="http://schemas.microsoft.com/office/drawing/2014/main" id="{F4109965-147D-8A4A-9464-54C9B493F9E0}"/>
              </a:ext>
            </a:extLst>
          </p:cNvPr>
          <p:cNvPicPr>
            <a:picLocks noChangeAspect="1"/>
          </p:cNvPicPr>
          <p:nvPr/>
        </p:nvPicPr>
        <p:blipFill>
          <a:blip r:embed="rId2"/>
          <a:stretch>
            <a:fillRect/>
          </a:stretch>
        </p:blipFill>
        <p:spPr>
          <a:xfrm>
            <a:off x="967639" y="119953"/>
            <a:ext cx="7208721" cy="4677790"/>
          </a:xfrm>
          <a:prstGeom prst="rect">
            <a:avLst/>
          </a:prstGeom>
        </p:spPr>
      </p:pic>
      <p:sp>
        <p:nvSpPr>
          <p:cNvPr id="17" name="Rectangle 16">
            <a:extLst>
              <a:ext uri="{FF2B5EF4-FFF2-40B4-BE49-F238E27FC236}">
                <a16:creationId xmlns:a16="http://schemas.microsoft.com/office/drawing/2014/main" id="{A9189F8F-963B-1F4C-9357-E91DBCE1904E}"/>
              </a:ext>
            </a:extLst>
          </p:cNvPr>
          <p:cNvSpPr/>
          <p:nvPr/>
        </p:nvSpPr>
        <p:spPr>
          <a:xfrm>
            <a:off x="5588025" y="4849787"/>
            <a:ext cx="2629688" cy="246221"/>
          </a:xfrm>
          <a:prstGeom prst="rect">
            <a:avLst/>
          </a:prstGeom>
        </p:spPr>
        <p:txBody>
          <a:bodyPr wrap="square">
            <a:spAutoFit/>
          </a:bodyPr>
          <a:lstStyle/>
          <a:p>
            <a:pPr algn="ctr"/>
            <a:r>
              <a:rPr lang="en-US" sz="1000" dirty="0">
                <a:solidFill>
                  <a:schemeClr val="bg1"/>
                </a:solidFill>
              </a:rPr>
              <a:t>Image courtesy of Alexey </a:t>
            </a:r>
            <a:r>
              <a:rPr lang="en-US" sz="1000" dirty="0" err="1">
                <a:solidFill>
                  <a:schemeClr val="bg1"/>
                </a:solidFill>
              </a:rPr>
              <a:t>Shiklomanov</a:t>
            </a:r>
            <a:endParaRPr lang="en-US" sz="1000" dirty="0">
              <a:solidFill>
                <a:schemeClr val="bg1"/>
              </a:solidFill>
            </a:endParaRPr>
          </a:p>
        </p:txBody>
      </p:sp>
    </p:spTree>
    <p:extLst>
      <p:ext uri="{BB962C8B-B14F-4D97-AF65-F5344CB8AC3E}">
        <p14:creationId xmlns:p14="http://schemas.microsoft.com/office/powerpoint/2010/main" val="22935450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Slide Number Placeholder 6"/>
          <p:cNvSpPr>
            <a:spLocks noGrp="1"/>
          </p:cNvSpPr>
          <p:nvPr>
            <p:ph type="sldNum" sz="quarter" idx="20"/>
          </p:nvPr>
        </p:nvSpPr>
        <p:spPr/>
        <p:txBody>
          <a:bodyPr/>
          <a:lstStyle/>
          <a:p>
            <a:fld id="{95819BC3-7E48-734B-B255-F05E5B733943}" type="slidenum">
              <a:rPr lang="en-US" smtClean="0"/>
              <a:pPr/>
              <a:t>24</a:t>
            </a:fld>
            <a:endParaRPr lang="en-US"/>
          </a:p>
        </p:txBody>
      </p:sp>
      <p:sp>
        <p:nvSpPr>
          <p:cNvPr id="11" name="Date Placeholder 4">
            <a:extLst>
              <a:ext uri="{FF2B5EF4-FFF2-40B4-BE49-F238E27FC236}">
                <a16:creationId xmlns:a16="http://schemas.microsoft.com/office/drawing/2014/main" id="{B870F6C6-136D-7641-A34F-443333DCDFFC}"/>
              </a:ext>
            </a:extLst>
          </p:cNvPr>
          <p:cNvSpPr>
            <a:spLocks noGrp="1"/>
          </p:cNvSpPr>
          <p:nvPr>
            <p:ph type="dt" sz="half" idx="18"/>
          </p:nvPr>
        </p:nvSpPr>
        <p:spPr>
          <a:xfrm>
            <a:off x="341298" y="4797743"/>
            <a:ext cx="2133600" cy="274637"/>
          </a:xfrm>
        </p:spPr>
        <p:txBody>
          <a:bodyPr/>
          <a:lstStyle/>
          <a:p>
            <a:r>
              <a:rPr lang="en-US" dirty="0"/>
              <a:t>May 6, 2020</a:t>
            </a:r>
          </a:p>
        </p:txBody>
      </p:sp>
      <p:sp>
        <p:nvSpPr>
          <p:cNvPr id="15" name="Footer Placeholder 5">
            <a:extLst>
              <a:ext uri="{FF2B5EF4-FFF2-40B4-BE49-F238E27FC236}">
                <a16:creationId xmlns:a16="http://schemas.microsoft.com/office/drawing/2014/main" id="{1B35DF20-A754-B348-8F46-662E7136F60F}"/>
              </a:ext>
            </a:extLst>
          </p:cNvPr>
          <p:cNvSpPr>
            <a:spLocks noGrp="1"/>
          </p:cNvSpPr>
          <p:nvPr>
            <p:ph type="ftr" sz="quarter" idx="19"/>
          </p:nvPr>
        </p:nvSpPr>
        <p:spPr>
          <a:xfrm>
            <a:off x="3124200" y="4797743"/>
            <a:ext cx="2895600" cy="274637"/>
          </a:xfrm>
        </p:spPr>
        <p:txBody>
          <a:bodyPr/>
          <a:lstStyle/>
          <a:p>
            <a:r>
              <a:rPr lang="en-US" dirty="0"/>
              <a:t>EGU General Assembly 2020</a:t>
            </a:r>
          </a:p>
        </p:txBody>
      </p:sp>
      <p:sp>
        <p:nvSpPr>
          <p:cNvPr id="6" name="Rectangle 5">
            <a:extLst>
              <a:ext uri="{FF2B5EF4-FFF2-40B4-BE49-F238E27FC236}">
                <a16:creationId xmlns:a16="http://schemas.microsoft.com/office/drawing/2014/main" id="{160D9567-5874-3E42-883B-28878287A9C9}"/>
              </a:ext>
            </a:extLst>
          </p:cNvPr>
          <p:cNvSpPr/>
          <p:nvPr/>
        </p:nvSpPr>
        <p:spPr>
          <a:xfrm>
            <a:off x="215312" y="5301101"/>
            <a:ext cx="4874847" cy="2862322"/>
          </a:xfrm>
          <a:prstGeom prst="rect">
            <a:avLst/>
          </a:prstGeom>
        </p:spPr>
        <p:txBody>
          <a:bodyPr wrap="square">
            <a:spAutoFit/>
          </a:bodyPr>
          <a:lstStyle/>
          <a:p>
            <a:r>
              <a:rPr lang="en-US" dirty="0">
                <a:solidFill>
                  <a:schemeClr val="bg1"/>
                </a:solidFill>
              </a:rPr>
              <a:t>DIRSIG</a:t>
            </a:r>
          </a:p>
          <a:p>
            <a:r>
              <a:rPr lang="en-US" dirty="0">
                <a:solidFill>
                  <a:schemeClr val="bg1"/>
                </a:solidFill>
              </a:rPr>
              <a:t>Columns: ['inversion', 'atm', '</a:t>
            </a:r>
            <a:r>
              <a:rPr lang="en-US" dirty="0" err="1">
                <a:solidFill>
                  <a:schemeClr val="bg1"/>
                </a:solidFill>
              </a:rPr>
              <a:t>az</a:t>
            </a:r>
            <a:r>
              <a:rPr lang="en-US" dirty="0">
                <a:solidFill>
                  <a:schemeClr val="bg1"/>
                </a:solidFill>
              </a:rPr>
              <a:t>', '</a:t>
            </a:r>
            <a:r>
              <a:rPr lang="en-US" dirty="0" err="1">
                <a:solidFill>
                  <a:schemeClr val="bg1"/>
                </a:solidFill>
              </a:rPr>
              <a:t>zen</a:t>
            </a:r>
            <a:r>
              <a:rPr lang="en-US" dirty="0">
                <a:solidFill>
                  <a:schemeClr val="bg1"/>
                </a:solidFill>
              </a:rPr>
              <a:t>', '</a:t>
            </a:r>
            <a:r>
              <a:rPr lang="en-US" dirty="0" err="1">
                <a:solidFill>
                  <a:schemeClr val="bg1"/>
                </a:solidFill>
              </a:rPr>
              <a:t>vzen</a:t>
            </a:r>
            <a:r>
              <a:rPr lang="en-US" dirty="0">
                <a:solidFill>
                  <a:schemeClr val="bg1"/>
                </a:solidFill>
              </a:rPr>
              <a:t>']</a:t>
            </a:r>
          </a:p>
          <a:p>
            <a:r>
              <a:rPr lang="en-US" dirty="0">
                <a:solidFill>
                  <a:schemeClr val="bg1"/>
                </a:solidFill>
              </a:rPr>
              <a:t>R2: 0.7910928996865043 RMSE: 0.007451074018209009</a:t>
            </a:r>
          </a:p>
          <a:p>
            <a:r>
              <a:rPr lang="en-US" dirty="0">
                <a:solidFill>
                  <a:schemeClr val="bg1"/>
                </a:solidFill>
              </a:rPr>
              <a:t>   Importance    Feature</a:t>
            </a:r>
          </a:p>
          <a:p>
            <a:r>
              <a:rPr lang="en-US" dirty="0">
                <a:solidFill>
                  <a:schemeClr val="bg1"/>
                </a:solidFill>
              </a:rPr>
              <a:t>0    0.442798  inversion</a:t>
            </a:r>
          </a:p>
          <a:p>
            <a:r>
              <a:rPr lang="en-US" dirty="0">
                <a:solidFill>
                  <a:schemeClr val="bg1"/>
                </a:solidFill>
              </a:rPr>
              <a:t>1    0.308114        atm</a:t>
            </a:r>
          </a:p>
          <a:p>
            <a:r>
              <a:rPr lang="en-US" dirty="0">
                <a:solidFill>
                  <a:schemeClr val="bg1"/>
                </a:solidFill>
              </a:rPr>
              <a:t>2    0.000000         </a:t>
            </a:r>
            <a:r>
              <a:rPr lang="en-US" dirty="0" err="1">
                <a:solidFill>
                  <a:schemeClr val="bg1"/>
                </a:solidFill>
              </a:rPr>
              <a:t>az</a:t>
            </a:r>
            <a:endParaRPr lang="en-US" dirty="0">
              <a:solidFill>
                <a:schemeClr val="bg1"/>
              </a:solidFill>
            </a:endParaRPr>
          </a:p>
          <a:p>
            <a:r>
              <a:rPr lang="en-US" dirty="0">
                <a:solidFill>
                  <a:schemeClr val="bg1"/>
                </a:solidFill>
              </a:rPr>
              <a:t>3    0.249089        </a:t>
            </a:r>
            <a:r>
              <a:rPr lang="en-US" dirty="0" err="1">
                <a:solidFill>
                  <a:schemeClr val="bg1"/>
                </a:solidFill>
              </a:rPr>
              <a:t>zen</a:t>
            </a:r>
            <a:endParaRPr lang="en-US" dirty="0">
              <a:solidFill>
                <a:schemeClr val="bg1"/>
              </a:solidFill>
            </a:endParaRPr>
          </a:p>
          <a:p>
            <a:r>
              <a:rPr lang="en-US" dirty="0">
                <a:solidFill>
                  <a:schemeClr val="bg1"/>
                </a:solidFill>
              </a:rPr>
              <a:t>4    0.000000       </a:t>
            </a:r>
            <a:r>
              <a:rPr lang="en-US" dirty="0" err="1">
                <a:solidFill>
                  <a:schemeClr val="bg1"/>
                </a:solidFill>
              </a:rPr>
              <a:t>vzen</a:t>
            </a:r>
            <a:endParaRPr lang="en-US" dirty="0">
              <a:solidFill>
                <a:schemeClr val="bg1"/>
              </a:solidFill>
            </a:endParaRPr>
          </a:p>
        </p:txBody>
      </p:sp>
      <p:sp>
        <p:nvSpPr>
          <p:cNvPr id="10" name="Rectangle 9">
            <a:extLst>
              <a:ext uri="{FF2B5EF4-FFF2-40B4-BE49-F238E27FC236}">
                <a16:creationId xmlns:a16="http://schemas.microsoft.com/office/drawing/2014/main" id="{D7B6C2A2-EB69-3D47-9E94-CC814468F212}"/>
              </a:ext>
            </a:extLst>
          </p:cNvPr>
          <p:cNvSpPr/>
          <p:nvPr/>
        </p:nvSpPr>
        <p:spPr>
          <a:xfrm>
            <a:off x="5090159" y="5301101"/>
            <a:ext cx="4572000" cy="2862322"/>
          </a:xfrm>
          <a:prstGeom prst="rect">
            <a:avLst/>
          </a:prstGeom>
        </p:spPr>
        <p:txBody>
          <a:bodyPr>
            <a:spAutoFit/>
          </a:bodyPr>
          <a:lstStyle/>
          <a:p>
            <a:r>
              <a:rPr lang="en-US" dirty="0">
                <a:solidFill>
                  <a:schemeClr val="bg1"/>
                </a:solidFill>
              </a:rPr>
              <a:t>SNR2</a:t>
            </a:r>
          </a:p>
          <a:p>
            <a:r>
              <a:rPr lang="en-US" dirty="0">
                <a:solidFill>
                  <a:schemeClr val="bg1"/>
                </a:solidFill>
              </a:rPr>
              <a:t>R2: 0.803848316974592 RMSE: 0.04180547153612444</a:t>
            </a:r>
          </a:p>
          <a:p>
            <a:r>
              <a:rPr lang="en-US" dirty="0">
                <a:solidFill>
                  <a:schemeClr val="bg1"/>
                </a:solidFill>
              </a:rPr>
              <a:t>   Importance    Feature</a:t>
            </a:r>
          </a:p>
          <a:p>
            <a:r>
              <a:rPr lang="en-US" dirty="0">
                <a:solidFill>
                  <a:schemeClr val="bg1"/>
                </a:solidFill>
              </a:rPr>
              <a:t>0    0.235036  inversion</a:t>
            </a:r>
          </a:p>
          <a:p>
            <a:r>
              <a:rPr lang="en-US" dirty="0">
                <a:solidFill>
                  <a:schemeClr val="bg1"/>
                </a:solidFill>
              </a:rPr>
              <a:t>1    0.428000        atm</a:t>
            </a:r>
          </a:p>
          <a:p>
            <a:r>
              <a:rPr lang="en-US" dirty="0">
                <a:solidFill>
                  <a:schemeClr val="bg1"/>
                </a:solidFill>
              </a:rPr>
              <a:t>2    0.001386         </a:t>
            </a:r>
            <a:r>
              <a:rPr lang="en-US" dirty="0" err="1">
                <a:solidFill>
                  <a:schemeClr val="bg1"/>
                </a:solidFill>
              </a:rPr>
              <a:t>az</a:t>
            </a:r>
            <a:endParaRPr lang="en-US" dirty="0">
              <a:solidFill>
                <a:schemeClr val="bg1"/>
              </a:solidFill>
            </a:endParaRPr>
          </a:p>
          <a:p>
            <a:r>
              <a:rPr lang="en-US" dirty="0">
                <a:solidFill>
                  <a:schemeClr val="bg1"/>
                </a:solidFill>
              </a:rPr>
              <a:t>3    0.326742        </a:t>
            </a:r>
            <a:r>
              <a:rPr lang="en-US" dirty="0" err="1">
                <a:solidFill>
                  <a:schemeClr val="bg1"/>
                </a:solidFill>
              </a:rPr>
              <a:t>zen</a:t>
            </a:r>
            <a:endParaRPr lang="en-US" dirty="0">
              <a:solidFill>
                <a:schemeClr val="bg1"/>
              </a:solidFill>
            </a:endParaRPr>
          </a:p>
          <a:p>
            <a:r>
              <a:rPr lang="en-US" dirty="0">
                <a:solidFill>
                  <a:schemeClr val="bg1"/>
                </a:solidFill>
              </a:rPr>
              <a:t>4    0.000000       </a:t>
            </a:r>
            <a:r>
              <a:rPr lang="en-US" dirty="0" err="1">
                <a:solidFill>
                  <a:schemeClr val="bg1"/>
                </a:solidFill>
              </a:rPr>
              <a:t>vzen</a:t>
            </a:r>
            <a:endParaRPr lang="en-US" dirty="0">
              <a:solidFill>
                <a:schemeClr val="bg1"/>
              </a:solidFill>
            </a:endParaRPr>
          </a:p>
          <a:p>
            <a:r>
              <a:rPr lang="en-US" dirty="0">
                <a:solidFill>
                  <a:schemeClr val="bg1"/>
                </a:solidFill>
              </a:rPr>
              <a:t>5    0.008836        snr</a:t>
            </a:r>
          </a:p>
        </p:txBody>
      </p:sp>
      <p:pic>
        <p:nvPicPr>
          <p:cNvPr id="3" name="Picture 2">
            <a:extLst>
              <a:ext uri="{FF2B5EF4-FFF2-40B4-BE49-F238E27FC236}">
                <a16:creationId xmlns:a16="http://schemas.microsoft.com/office/drawing/2014/main" id="{0E793F99-83EB-4940-87FD-EE80627C58D3}"/>
              </a:ext>
            </a:extLst>
          </p:cNvPr>
          <p:cNvPicPr>
            <a:picLocks noChangeAspect="1"/>
          </p:cNvPicPr>
          <p:nvPr/>
        </p:nvPicPr>
        <p:blipFill rotWithShape="1">
          <a:blip r:embed="rId2"/>
          <a:srcRect t="38645"/>
          <a:stretch/>
        </p:blipFill>
        <p:spPr>
          <a:xfrm>
            <a:off x="2039685" y="233330"/>
            <a:ext cx="6763017" cy="4564413"/>
          </a:xfrm>
          <a:prstGeom prst="rect">
            <a:avLst/>
          </a:prstGeom>
        </p:spPr>
      </p:pic>
      <p:sp>
        <p:nvSpPr>
          <p:cNvPr id="21" name="Rectangle 20">
            <a:extLst>
              <a:ext uri="{FF2B5EF4-FFF2-40B4-BE49-F238E27FC236}">
                <a16:creationId xmlns:a16="http://schemas.microsoft.com/office/drawing/2014/main" id="{E042DBFA-33CF-1B45-BF1D-6A649681EC0E}"/>
              </a:ext>
            </a:extLst>
          </p:cNvPr>
          <p:cNvSpPr/>
          <p:nvPr/>
        </p:nvSpPr>
        <p:spPr>
          <a:xfrm>
            <a:off x="215312" y="1833086"/>
            <a:ext cx="1578084" cy="1477328"/>
          </a:xfrm>
          <a:prstGeom prst="rect">
            <a:avLst/>
          </a:prstGeom>
        </p:spPr>
        <p:txBody>
          <a:bodyPr wrap="square">
            <a:spAutoFit/>
          </a:bodyPr>
          <a:lstStyle/>
          <a:p>
            <a:pPr algn="ctr"/>
            <a:r>
              <a:rPr lang="en-US" b="1" dirty="0">
                <a:solidFill>
                  <a:srgbClr val="00B0F0"/>
                </a:solidFill>
              </a:rPr>
              <a:t>SNR ratio</a:t>
            </a:r>
          </a:p>
          <a:p>
            <a:pPr algn="ctr"/>
            <a:r>
              <a:rPr lang="en-US" b="1" dirty="0">
                <a:solidFill>
                  <a:srgbClr val="00B0F0"/>
                </a:solidFill>
              </a:rPr>
              <a:t>effects on endmember</a:t>
            </a:r>
          </a:p>
          <a:p>
            <a:pPr algn="ctr"/>
            <a:r>
              <a:rPr lang="en-US" b="1" dirty="0">
                <a:solidFill>
                  <a:srgbClr val="00B0F0"/>
                </a:solidFill>
              </a:rPr>
              <a:t>modeling</a:t>
            </a:r>
          </a:p>
          <a:p>
            <a:pPr algn="ctr"/>
            <a:r>
              <a:rPr lang="en-US" b="1" dirty="0">
                <a:solidFill>
                  <a:srgbClr val="00B0F0"/>
                </a:solidFill>
              </a:rPr>
              <a:t>performance</a:t>
            </a:r>
          </a:p>
        </p:txBody>
      </p:sp>
      <p:sp>
        <p:nvSpPr>
          <p:cNvPr id="22" name="Rectangle 21">
            <a:extLst>
              <a:ext uri="{FF2B5EF4-FFF2-40B4-BE49-F238E27FC236}">
                <a16:creationId xmlns:a16="http://schemas.microsoft.com/office/drawing/2014/main" id="{BF60489A-8C9F-634F-8DD7-DAF80C74DEB6}"/>
              </a:ext>
            </a:extLst>
          </p:cNvPr>
          <p:cNvSpPr/>
          <p:nvPr/>
        </p:nvSpPr>
        <p:spPr>
          <a:xfrm>
            <a:off x="5588025" y="4849787"/>
            <a:ext cx="2629688" cy="246221"/>
          </a:xfrm>
          <a:prstGeom prst="rect">
            <a:avLst/>
          </a:prstGeom>
        </p:spPr>
        <p:txBody>
          <a:bodyPr wrap="square">
            <a:spAutoFit/>
          </a:bodyPr>
          <a:lstStyle/>
          <a:p>
            <a:pPr algn="ctr"/>
            <a:r>
              <a:rPr lang="en-US" sz="1000" dirty="0">
                <a:solidFill>
                  <a:schemeClr val="bg1"/>
                </a:solidFill>
              </a:rPr>
              <a:t>Image courtesy of Alexey </a:t>
            </a:r>
            <a:r>
              <a:rPr lang="en-US" sz="1000" dirty="0" err="1">
                <a:solidFill>
                  <a:schemeClr val="bg1"/>
                </a:solidFill>
              </a:rPr>
              <a:t>Shiklomanov</a:t>
            </a:r>
            <a:endParaRPr lang="en-US" sz="1000" dirty="0">
              <a:solidFill>
                <a:schemeClr val="bg1"/>
              </a:solidFill>
            </a:endParaRPr>
          </a:p>
        </p:txBody>
      </p:sp>
    </p:spTree>
    <p:extLst>
      <p:ext uri="{BB962C8B-B14F-4D97-AF65-F5344CB8AC3E}">
        <p14:creationId xmlns:p14="http://schemas.microsoft.com/office/powerpoint/2010/main" val="35019212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Slide Number Placeholder 6"/>
          <p:cNvSpPr>
            <a:spLocks noGrp="1"/>
          </p:cNvSpPr>
          <p:nvPr>
            <p:ph type="sldNum" sz="quarter" idx="20"/>
          </p:nvPr>
        </p:nvSpPr>
        <p:spPr/>
        <p:txBody>
          <a:bodyPr/>
          <a:lstStyle/>
          <a:p>
            <a:fld id="{95819BC3-7E48-734B-B255-F05E5B733943}" type="slidenum">
              <a:rPr lang="en-US" smtClean="0"/>
              <a:pPr/>
              <a:t>25</a:t>
            </a:fld>
            <a:endParaRPr lang="en-US"/>
          </a:p>
        </p:txBody>
      </p:sp>
      <p:sp>
        <p:nvSpPr>
          <p:cNvPr id="11" name="Date Placeholder 4">
            <a:extLst>
              <a:ext uri="{FF2B5EF4-FFF2-40B4-BE49-F238E27FC236}">
                <a16:creationId xmlns:a16="http://schemas.microsoft.com/office/drawing/2014/main" id="{B870F6C6-136D-7641-A34F-443333DCDFFC}"/>
              </a:ext>
            </a:extLst>
          </p:cNvPr>
          <p:cNvSpPr>
            <a:spLocks noGrp="1"/>
          </p:cNvSpPr>
          <p:nvPr>
            <p:ph type="dt" sz="half" idx="18"/>
          </p:nvPr>
        </p:nvSpPr>
        <p:spPr>
          <a:xfrm>
            <a:off x="341298" y="4797743"/>
            <a:ext cx="2133600" cy="274637"/>
          </a:xfrm>
        </p:spPr>
        <p:txBody>
          <a:bodyPr/>
          <a:lstStyle/>
          <a:p>
            <a:r>
              <a:rPr lang="en-US" dirty="0"/>
              <a:t>May 6, 2020</a:t>
            </a:r>
          </a:p>
        </p:txBody>
      </p:sp>
      <p:sp>
        <p:nvSpPr>
          <p:cNvPr id="15" name="Footer Placeholder 5">
            <a:extLst>
              <a:ext uri="{FF2B5EF4-FFF2-40B4-BE49-F238E27FC236}">
                <a16:creationId xmlns:a16="http://schemas.microsoft.com/office/drawing/2014/main" id="{1B35DF20-A754-B348-8F46-662E7136F60F}"/>
              </a:ext>
            </a:extLst>
          </p:cNvPr>
          <p:cNvSpPr>
            <a:spLocks noGrp="1"/>
          </p:cNvSpPr>
          <p:nvPr>
            <p:ph type="ftr" sz="quarter" idx="19"/>
          </p:nvPr>
        </p:nvSpPr>
        <p:spPr>
          <a:xfrm>
            <a:off x="3124200" y="4797743"/>
            <a:ext cx="2895600" cy="274637"/>
          </a:xfrm>
        </p:spPr>
        <p:txBody>
          <a:bodyPr/>
          <a:lstStyle/>
          <a:p>
            <a:r>
              <a:rPr lang="en-US" dirty="0"/>
              <a:t>EGU General Assembly 2020</a:t>
            </a:r>
          </a:p>
        </p:txBody>
      </p:sp>
      <p:sp>
        <p:nvSpPr>
          <p:cNvPr id="6" name="Rectangle 5">
            <a:extLst>
              <a:ext uri="{FF2B5EF4-FFF2-40B4-BE49-F238E27FC236}">
                <a16:creationId xmlns:a16="http://schemas.microsoft.com/office/drawing/2014/main" id="{160D9567-5874-3E42-883B-28878287A9C9}"/>
              </a:ext>
            </a:extLst>
          </p:cNvPr>
          <p:cNvSpPr/>
          <p:nvPr/>
        </p:nvSpPr>
        <p:spPr>
          <a:xfrm>
            <a:off x="215312" y="5301101"/>
            <a:ext cx="4874847" cy="2862322"/>
          </a:xfrm>
          <a:prstGeom prst="rect">
            <a:avLst/>
          </a:prstGeom>
        </p:spPr>
        <p:txBody>
          <a:bodyPr wrap="square">
            <a:spAutoFit/>
          </a:bodyPr>
          <a:lstStyle/>
          <a:p>
            <a:r>
              <a:rPr lang="en-US" dirty="0">
                <a:solidFill>
                  <a:schemeClr val="bg1"/>
                </a:solidFill>
              </a:rPr>
              <a:t>DIRSIG</a:t>
            </a:r>
          </a:p>
          <a:p>
            <a:r>
              <a:rPr lang="en-US" dirty="0">
                <a:solidFill>
                  <a:schemeClr val="bg1"/>
                </a:solidFill>
              </a:rPr>
              <a:t>Columns: ['inversion', 'atm', '</a:t>
            </a:r>
            <a:r>
              <a:rPr lang="en-US" dirty="0" err="1">
                <a:solidFill>
                  <a:schemeClr val="bg1"/>
                </a:solidFill>
              </a:rPr>
              <a:t>az</a:t>
            </a:r>
            <a:r>
              <a:rPr lang="en-US" dirty="0">
                <a:solidFill>
                  <a:schemeClr val="bg1"/>
                </a:solidFill>
              </a:rPr>
              <a:t>', '</a:t>
            </a:r>
            <a:r>
              <a:rPr lang="en-US" dirty="0" err="1">
                <a:solidFill>
                  <a:schemeClr val="bg1"/>
                </a:solidFill>
              </a:rPr>
              <a:t>zen</a:t>
            </a:r>
            <a:r>
              <a:rPr lang="en-US" dirty="0">
                <a:solidFill>
                  <a:schemeClr val="bg1"/>
                </a:solidFill>
              </a:rPr>
              <a:t>', '</a:t>
            </a:r>
            <a:r>
              <a:rPr lang="en-US" dirty="0" err="1">
                <a:solidFill>
                  <a:schemeClr val="bg1"/>
                </a:solidFill>
              </a:rPr>
              <a:t>vzen</a:t>
            </a:r>
            <a:r>
              <a:rPr lang="en-US" dirty="0">
                <a:solidFill>
                  <a:schemeClr val="bg1"/>
                </a:solidFill>
              </a:rPr>
              <a:t>']</a:t>
            </a:r>
          </a:p>
          <a:p>
            <a:r>
              <a:rPr lang="en-US" dirty="0">
                <a:solidFill>
                  <a:schemeClr val="bg1"/>
                </a:solidFill>
              </a:rPr>
              <a:t>R2: 0.7910928996865043 RMSE: 0.007451074018209009</a:t>
            </a:r>
          </a:p>
          <a:p>
            <a:r>
              <a:rPr lang="en-US" dirty="0">
                <a:solidFill>
                  <a:schemeClr val="bg1"/>
                </a:solidFill>
              </a:rPr>
              <a:t>   Importance    Feature</a:t>
            </a:r>
          </a:p>
          <a:p>
            <a:r>
              <a:rPr lang="en-US" dirty="0">
                <a:solidFill>
                  <a:schemeClr val="bg1"/>
                </a:solidFill>
              </a:rPr>
              <a:t>0    0.442798  inversion</a:t>
            </a:r>
          </a:p>
          <a:p>
            <a:r>
              <a:rPr lang="en-US" dirty="0">
                <a:solidFill>
                  <a:schemeClr val="bg1"/>
                </a:solidFill>
              </a:rPr>
              <a:t>1    0.308114        atm</a:t>
            </a:r>
          </a:p>
          <a:p>
            <a:r>
              <a:rPr lang="en-US" dirty="0">
                <a:solidFill>
                  <a:schemeClr val="bg1"/>
                </a:solidFill>
              </a:rPr>
              <a:t>2    0.000000         </a:t>
            </a:r>
            <a:r>
              <a:rPr lang="en-US" dirty="0" err="1">
                <a:solidFill>
                  <a:schemeClr val="bg1"/>
                </a:solidFill>
              </a:rPr>
              <a:t>az</a:t>
            </a:r>
            <a:endParaRPr lang="en-US" dirty="0">
              <a:solidFill>
                <a:schemeClr val="bg1"/>
              </a:solidFill>
            </a:endParaRPr>
          </a:p>
          <a:p>
            <a:r>
              <a:rPr lang="en-US" dirty="0">
                <a:solidFill>
                  <a:schemeClr val="bg1"/>
                </a:solidFill>
              </a:rPr>
              <a:t>3    0.249089        </a:t>
            </a:r>
            <a:r>
              <a:rPr lang="en-US" dirty="0" err="1">
                <a:solidFill>
                  <a:schemeClr val="bg1"/>
                </a:solidFill>
              </a:rPr>
              <a:t>zen</a:t>
            </a:r>
            <a:endParaRPr lang="en-US" dirty="0">
              <a:solidFill>
                <a:schemeClr val="bg1"/>
              </a:solidFill>
            </a:endParaRPr>
          </a:p>
          <a:p>
            <a:r>
              <a:rPr lang="en-US" dirty="0">
                <a:solidFill>
                  <a:schemeClr val="bg1"/>
                </a:solidFill>
              </a:rPr>
              <a:t>4    0.000000       </a:t>
            </a:r>
            <a:r>
              <a:rPr lang="en-US" dirty="0" err="1">
                <a:solidFill>
                  <a:schemeClr val="bg1"/>
                </a:solidFill>
              </a:rPr>
              <a:t>vzen</a:t>
            </a:r>
            <a:endParaRPr lang="en-US" dirty="0">
              <a:solidFill>
                <a:schemeClr val="bg1"/>
              </a:solidFill>
            </a:endParaRPr>
          </a:p>
        </p:txBody>
      </p:sp>
      <p:sp>
        <p:nvSpPr>
          <p:cNvPr id="10" name="Rectangle 9">
            <a:extLst>
              <a:ext uri="{FF2B5EF4-FFF2-40B4-BE49-F238E27FC236}">
                <a16:creationId xmlns:a16="http://schemas.microsoft.com/office/drawing/2014/main" id="{D7B6C2A2-EB69-3D47-9E94-CC814468F212}"/>
              </a:ext>
            </a:extLst>
          </p:cNvPr>
          <p:cNvSpPr/>
          <p:nvPr/>
        </p:nvSpPr>
        <p:spPr>
          <a:xfrm>
            <a:off x="5090159" y="5301101"/>
            <a:ext cx="4572000" cy="2862322"/>
          </a:xfrm>
          <a:prstGeom prst="rect">
            <a:avLst/>
          </a:prstGeom>
        </p:spPr>
        <p:txBody>
          <a:bodyPr>
            <a:spAutoFit/>
          </a:bodyPr>
          <a:lstStyle/>
          <a:p>
            <a:r>
              <a:rPr lang="en-US" dirty="0">
                <a:solidFill>
                  <a:schemeClr val="bg1"/>
                </a:solidFill>
              </a:rPr>
              <a:t>SNR2</a:t>
            </a:r>
          </a:p>
          <a:p>
            <a:r>
              <a:rPr lang="en-US" dirty="0">
                <a:solidFill>
                  <a:schemeClr val="bg1"/>
                </a:solidFill>
              </a:rPr>
              <a:t>R2: 0.803848316974592 RMSE: 0.04180547153612444</a:t>
            </a:r>
          </a:p>
          <a:p>
            <a:r>
              <a:rPr lang="en-US" dirty="0">
                <a:solidFill>
                  <a:schemeClr val="bg1"/>
                </a:solidFill>
              </a:rPr>
              <a:t>   Importance    Feature</a:t>
            </a:r>
          </a:p>
          <a:p>
            <a:r>
              <a:rPr lang="en-US" dirty="0">
                <a:solidFill>
                  <a:schemeClr val="bg1"/>
                </a:solidFill>
              </a:rPr>
              <a:t>0    0.235036  inversion</a:t>
            </a:r>
          </a:p>
          <a:p>
            <a:r>
              <a:rPr lang="en-US" dirty="0">
                <a:solidFill>
                  <a:schemeClr val="bg1"/>
                </a:solidFill>
              </a:rPr>
              <a:t>1    0.428000        atm</a:t>
            </a:r>
          </a:p>
          <a:p>
            <a:r>
              <a:rPr lang="en-US" dirty="0">
                <a:solidFill>
                  <a:schemeClr val="bg1"/>
                </a:solidFill>
              </a:rPr>
              <a:t>2    0.001386         </a:t>
            </a:r>
            <a:r>
              <a:rPr lang="en-US" dirty="0" err="1">
                <a:solidFill>
                  <a:schemeClr val="bg1"/>
                </a:solidFill>
              </a:rPr>
              <a:t>az</a:t>
            </a:r>
            <a:endParaRPr lang="en-US" dirty="0">
              <a:solidFill>
                <a:schemeClr val="bg1"/>
              </a:solidFill>
            </a:endParaRPr>
          </a:p>
          <a:p>
            <a:r>
              <a:rPr lang="en-US" dirty="0">
                <a:solidFill>
                  <a:schemeClr val="bg1"/>
                </a:solidFill>
              </a:rPr>
              <a:t>3    0.326742        </a:t>
            </a:r>
            <a:r>
              <a:rPr lang="en-US" dirty="0" err="1">
                <a:solidFill>
                  <a:schemeClr val="bg1"/>
                </a:solidFill>
              </a:rPr>
              <a:t>zen</a:t>
            </a:r>
            <a:endParaRPr lang="en-US" dirty="0">
              <a:solidFill>
                <a:schemeClr val="bg1"/>
              </a:solidFill>
            </a:endParaRPr>
          </a:p>
          <a:p>
            <a:r>
              <a:rPr lang="en-US" dirty="0">
                <a:solidFill>
                  <a:schemeClr val="bg1"/>
                </a:solidFill>
              </a:rPr>
              <a:t>4    0.000000       </a:t>
            </a:r>
            <a:r>
              <a:rPr lang="en-US" dirty="0" err="1">
                <a:solidFill>
                  <a:schemeClr val="bg1"/>
                </a:solidFill>
              </a:rPr>
              <a:t>vzen</a:t>
            </a:r>
            <a:endParaRPr lang="en-US" dirty="0">
              <a:solidFill>
                <a:schemeClr val="bg1"/>
              </a:solidFill>
            </a:endParaRPr>
          </a:p>
          <a:p>
            <a:r>
              <a:rPr lang="en-US" dirty="0">
                <a:solidFill>
                  <a:schemeClr val="bg1"/>
                </a:solidFill>
              </a:rPr>
              <a:t>5    0.008836        snr</a:t>
            </a:r>
          </a:p>
        </p:txBody>
      </p:sp>
      <p:pic>
        <p:nvPicPr>
          <p:cNvPr id="5" name="Picture 4">
            <a:extLst>
              <a:ext uri="{FF2B5EF4-FFF2-40B4-BE49-F238E27FC236}">
                <a16:creationId xmlns:a16="http://schemas.microsoft.com/office/drawing/2014/main" id="{ED5444E6-6372-4B46-95A7-FC7F2BCA431A}"/>
              </a:ext>
            </a:extLst>
          </p:cNvPr>
          <p:cNvPicPr>
            <a:picLocks noChangeAspect="1"/>
          </p:cNvPicPr>
          <p:nvPr/>
        </p:nvPicPr>
        <p:blipFill rotWithShape="1">
          <a:blip r:embed="rId2"/>
          <a:srcRect t="39813"/>
          <a:stretch/>
        </p:blipFill>
        <p:spPr>
          <a:xfrm>
            <a:off x="1948092" y="229499"/>
            <a:ext cx="6900041" cy="4568244"/>
          </a:xfrm>
          <a:prstGeom prst="rect">
            <a:avLst/>
          </a:prstGeom>
        </p:spPr>
      </p:pic>
      <p:sp>
        <p:nvSpPr>
          <p:cNvPr id="18" name="Rectangle 17">
            <a:extLst>
              <a:ext uri="{FF2B5EF4-FFF2-40B4-BE49-F238E27FC236}">
                <a16:creationId xmlns:a16="http://schemas.microsoft.com/office/drawing/2014/main" id="{C9FE1A80-A38F-D445-B16B-861796CCB3BA}"/>
              </a:ext>
            </a:extLst>
          </p:cNvPr>
          <p:cNvSpPr/>
          <p:nvPr/>
        </p:nvSpPr>
        <p:spPr>
          <a:xfrm>
            <a:off x="215312" y="1833086"/>
            <a:ext cx="1578084" cy="1477328"/>
          </a:xfrm>
          <a:prstGeom prst="rect">
            <a:avLst/>
          </a:prstGeom>
        </p:spPr>
        <p:txBody>
          <a:bodyPr wrap="square">
            <a:spAutoFit/>
          </a:bodyPr>
          <a:lstStyle/>
          <a:p>
            <a:pPr algn="ctr"/>
            <a:r>
              <a:rPr lang="en-US" b="1" dirty="0">
                <a:solidFill>
                  <a:srgbClr val="00B0F0"/>
                </a:solidFill>
              </a:rPr>
              <a:t>Noise model effects on endmember</a:t>
            </a:r>
          </a:p>
          <a:p>
            <a:pPr algn="ctr"/>
            <a:r>
              <a:rPr lang="en-US" b="1" dirty="0">
                <a:solidFill>
                  <a:srgbClr val="00B0F0"/>
                </a:solidFill>
              </a:rPr>
              <a:t>modeling</a:t>
            </a:r>
          </a:p>
          <a:p>
            <a:pPr algn="ctr"/>
            <a:r>
              <a:rPr lang="en-US" b="1" dirty="0">
                <a:solidFill>
                  <a:srgbClr val="00B0F0"/>
                </a:solidFill>
              </a:rPr>
              <a:t>performance</a:t>
            </a:r>
          </a:p>
        </p:txBody>
      </p:sp>
      <p:sp>
        <p:nvSpPr>
          <p:cNvPr id="20" name="Rectangle 19">
            <a:extLst>
              <a:ext uri="{FF2B5EF4-FFF2-40B4-BE49-F238E27FC236}">
                <a16:creationId xmlns:a16="http://schemas.microsoft.com/office/drawing/2014/main" id="{6C95F608-EF26-FA46-BAAC-92027F2484B0}"/>
              </a:ext>
            </a:extLst>
          </p:cNvPr>
          <p:cNvSpPr/>
          <p:nvPr/>
        </p:nvSpPr>
        <p:spPr>
          <a:xfrm>
            <a:off x="5588025" y="4849787"/>
            <a:ext cx="2629688" cy="246221"/>
          </a:xfrm>
          <a:prstGeom prst="rect">
            <a:avLst/>
          </a:prstGeom>
        </p:spPr>
        <p:txBody>
          <a:bodyPr wrap="square">
            <a:spAutoFit/>
          </a:bodyPr>
          <a:lstStyle/>
          <a:p>
            <a:pPr algn="ctr"/>
            <a:r>
              <a:rPr lang="en-US" sz="1000" dirty="0">
                <a:solidFill>
                  <a:schemeClr val="bg1"/>
                </a:solidFill>
              </a:rPr>
              <a:t>Image courtesy of Alexey </a:t>
            </a:r>
            <a:r>
              <a:rPr lang="en-US" sz="1000" dirty="0" err="1">
                <a:solidFill>
                  <a:schemeClr val="bg1"/>
                </a:solidFill>
              </a:rPr>
              <a:t>Shiklomanov</a:t>
            </a:r>
            <a:endParaRPr lang="en-US" sz="1000" dirty="0">
              <a:solidFill>
                <a:schemeClr val="bg1"/>
              </a:solidFill>
            </a:endParaRPr>
          </a:p>
        </p:txBody>
      </p:sp>
    </p:spTree>
    <p:extLst>
      <p:ext uri="{BB962C8B-B14F-4D97-AF65-F5344CB8AC3E}">
        <p14:creationId xmlns:p14="http://schemas.microsoft.com/office/powerpoint/2010/main" val="30938465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ext Placeholder 8"/>
          <p:cNvSpPr>
            <a:spLocks noGrp="1"/>
          </p:cNvSpPr>
          <p:nvPr>
            <p:ph type="body" sz="quarter" idx="14"/>
          </p:nvPr>
        </p:nvSpPr>
        <p:spPr/>
        <p:txBody>
          <a:bodyPr/>
          <a:lstStyle/>
          <a:p>
            <a:r>
              <a:rPr lang="en-US" dirty="0">
                <a:solidFill>
                  <a:schemeClr val="bg2"/>
                </a:solidFill>
              </a:rPr>
              <a:t>A rapid summary of HyperTrace</a:t>
            </a:r>
          </a:p>
        </p:txBody>
      </p:sp>
      <p:sp>
        <p:nvSpPr>
          <p:cNvPr id="8" name="Title 7"/>
          <p:cNvSpPr>
            <a:spLocks noGrp="1"/>
          </p:cNvSpPr>
          <p:nvPr>
            <p:ph type="ctrTitle"/>
          </p:nvPr>
        </p:nvSpPr>
        <p:spPr/>
        <p:txBody>
          <a:bodyPr/>
          <a:lstStyle/>
          <a:p>
            <a:r>
              <a:rPr lang="en-US" dirty="0">
                <a:solidFill>
                  <a:schemeClr val="tx2"/>
                </a:solidFill>
              </a:rPr>
              <a:t>Conclusion</a:t>
            </a:r>
          </a:p>
        </p:txBody>
      </p:sp>
      <p:sp>
        <p:nvSpPr>
          <p:cNvPr id="7" name="Slide Number Placeholder 6"/>
          <p:cNvSpPr>
            <a:spLocks noGrp="1"/>
          </p:cNvSpPr>
          <p:nvPr>
            <p:ph type="sldNum" sz="quarter" idx="20"/>
          </p:nvPr>
        </p:nvSpPr>
        <p:spPr/>
        <p:txBody>
          <a:bodyPr/>
          <a:lstStyle/>
          <a:p>
            <a:fld id="{95819BC3-7E48-734B-B255-F05E5B733943}" type="slidenum">
              <a:rPr lang="en-US" smtClean="0"/>
              <a:pPr/>
              <a:t>26</a:t>
            </a:fld>
            <a:endParaRPr lang="en-US"/>
          </a:p>
        </p:txBody>
      </p:sp>
      <p:sp>
        <p:nvSpPr>
          <p:cNvPr id="11" name="Date Placeholder 4">
            <a:extLst>
              <a:ext uri="{FF2B5EF4-FFF2-40B4-BE49-F238E27FC236}">
                <a16:creationId xmlns:a16="http://schemas.microsoft.com/office/drawing/2014/main" id="{B870F6C6-136D-7641-A34F-443333DCDFFC}"/>
              </a:ext>
            </a:extLst>
          </p:cNvPr>
          <p:cNvSpPr>
            <a:spLocks noGrp="1"/>
          </p:cNvSpPr>
          <p:nvPr>
            <p:ph type="dt" sz="half" idx="18"/>
          </p:nvPr>
        </p:nvSpPr>
        <p:spPr>
          <a:xfrm>
            <a:off x="341298" y="4797743"/>
            <a:ext cx="2133600" cy="274637"/>
          </a:xfrm>
        </p:spPr>
        <p:txBody>
          <a:bodyPr/>
          <a:lstStyle/>
          <a:p>
            <a:r>
              <a:rPr lang="en-US" dirty="0"/>
              <a:t>May 6, 2020</a:t>
            </a:r>
          </a:p>
        </p:txBody>
      </p:sp>
      <p:sp>
        <p:nvSpPr>
          <p:cNvPr id="15" name="Footer Placeholder 5">
            <a:extLst>
              <a:ext uri="{FF2B5EF4-FFF2-40B4-BE49-F238E27FC236}">
                <a16:creationId xmlns:a16="http://schemas.microsoft.com/office/drawing/2014/main" id="{1B35DF20-A754-B348-8F46-662E7136F60F}"/>
              </a:ext>
            </a:extLst>
          </p:cNvPr>
          <p:cNvSpPr>
            <a:spLocks noGrp="1"/>
          </p:cNvSpPr>
          <p:nvPr>
            <p:ph type="ftr" sz="quarter" idx="19"/>
          </p:nvPr>
        </p:nvSpPr>
        <p:spPr>
          <a:xfrm>
            <a:off x="3124200" y="4797743"/>
            <a:ext cx="2895600" cy="274637"/>
          </a:xfrm>
        </p:spPr>
        <p:txBody>
          <a:bodyPr/>
          <a:lstStyle/>
          <a:p>
            <a:r>
              <a:rPr lang="en-US" dirty="0"/>
              <a:t>EGU General Assembly 2020</a:t>
            </a:r>
          </a:p>
        </p:txBody>
      </p:sp>
      <p:sp>
        <p:nvSpPr>
          <p:cNvPr id="6" name="Rectangle 5">
            <a:extLst>
              <a:ext uri="{FF2B5EF4-FFF2-40B4-BE49-F238E27FC236}">
                <a16:creationId xmlns:a16="http://schemas.microsoft.com/office/drawing/2014/main" id="{160D9567-5874-3E42-883B-28878287A9C9}"/>
              </a:ext>
            </a:extLst>
          </p:cNvPr>
          <p:cNvSpPr/>
          <p:nvPr/>
        </p:nvSpPr>
        <p:spPr>
          <a:xfrm>
            <a:off x="215312" y="5301101"/>
            <a:ext cx="4874847" cy="2862322"/>
          </a:xfrm>
          <a:prstGeom prst="rect">
            <a:avLst/>
          </a:prstGeom>
        </p:spPr>
        <p:txBody>
          <a:bodyPr wrap="square">
            <a:spAutoFit/>
          </a:bodyPr>
          <a:lstStyle/>
          <a:p>
            <a:r>
              <a:rPr lang="en-US" dirty="0">
                <a:solidFill>
                  <a:schemeClr val="bg1"/>
                </a:solidFill>
              </a:rPr>
              <a:t>DIRSIG</a:t>
            </a:r>
          </a:p>
          <a:p>
            <a:r>
              <a:rPr lang="en-US" dirty="0">
                <a:solidFill>
                  <a:schemeClr val="bg1"/>
                </a:solidFill>
              </a:rPr>
              <a:t>Columns: ['inversion', 'atm', '</a:t>
            </a:r>
            <a:r>
              <a:rPr lang="en-US" dirty="0" err="1">
                <a:solidFill>
                  <a:schemeClr val="bg1"/>
                </a:solidFill>
              </a:rPr>
              <a:t>az</a:t>
            </a:r>
            <a:r>
              <a:rPr lang="en-US" dirty="0">
                <a:solidFill>
                  <a:schemeClr val="bg1"/>
                </a:solidFill>
              </a:rPr>
              <a:t>', '</a:t>
            </a:r>
            <a:r>
              <a:rPr lang="en-US" dirty="0" err="1">
                <a:solidFill>
                  <a:schemeClr val="bg1"/>
                </a:solidFill>
              </a:rPr>
              <a:t>zen</a:t>
            </a:r>
            <a:r>
              <a:rPr lang="en-US" dirty="0">
                <a:solidFill>
                  <a:schemeClr val="bg1"/>
                </a:solidFill>
              </a:rPr>
              <a:t>', '</a:t>
            </a:r>
            <a:r>
              <a:rPr lang="en-US" dirty="0" err="1">
                <a:solidFill>
                  <a:schemeClr val="bg1"/>
                </a:solidFill>
              </a:rPr>
              <a:t>vzen</a:t>
            </a:r>
            <a:r>
              <a:rPr lang="en-US" dirty="0">
                <a:solidFill>
                  <a:schemeClr val="bg1"/>
                </a:solidFill>
              </a:rPr>
              <a:t>']</a:t>
            </a:r>
          </a:p>
          <a:p>
            <a:r>
              <a:rPr lang="en-US" dirty="0">
                <a:solidFill>
                  <a:schemeClr val="bg1"/>
                </a:solidFill>
              </a:rPr>
              <a:t>R2: 0.7910928996865043 RMSE: 0.007451074018209009</a:t>
            </a:r>
          </a:p>
          <a:p>
            <a:r>
              <a:rPr lang="en-US" dirty="0">
                <a:solidFill>
                  <a:schemeClr val="bg1"/>
                </a:solidFill>
              </a:rPr>
              <a:t>   Importance    Feature</a:t>
            </a:r>
          </a:p>
          <a:p>
            <a:r>
              <a:rPr lang="en-US" dirty="0">
                <a:solidFill>
                  <a:schemeClr val="bg1"/>
                </a:solidFill>
              </a:rPr>
              <a:t>0    0.442798  inversion</a:t>
            </a:r>
          </a:p>
          <a:p>
            <a:r>
              <a:rPr lang="en-US" dirty="0">
                <a:solidFill>
                  <a:schemeClr val="bg1"/>
                </a:solidFill>
              </a:rPr>
              <a:t>1    0.308114        atm</a:t>
            </a:r>
          </a:p>
          <a:p>
            <a:r>
              <a:rPr lang="en-US" dirty="0">
                <a:solidFill>
                  <a:schemeClr val="bg1"/>
                </a:solidFill>
              </a:rPr>
              <a:t>2    0.000000         </a:t>
            </a:r>
            <a:r>
              <a:rPr lang="en-US" dirty="0" err="1">
                <a:solidFill>
                  <a:schemeClr val="bg1"/>
                </a:solidFill>
              </a:rPr>
              <a:t>az</a:t>
            </a:r>
            <a:endParaRPr lang="en-US" dirty="0">
              <a:solidFill>
                <a:schemeClr val="bg1"/>
              </a:solidFill>
            </a:endParaRPr>
          </a:p>
          <a:p>
            <a:r>
              <a:rPr lang="en-US" dirty="0">
                <a:solidFill>
                  <a:schemeClr val="bg1"/>
                </a:solidFill>
              </a:rPr>
              <a:t>3    0.249089        </a:t>
            </a:r>
            <a:r>
              <a:rPr lang="en-US" dirty="0" err="1">
                <a:solidFill>
                  <a:schemeClr val="bg1"/>
                </a:solidFill>
              </a:rPr>
              <a:t>zen</a:t>
            </a:r>
            <a:endParaRPr lang="en-US" dirty="0">
              <a:solidFill>
                <a:schemeClr val="bg1"/>
              </a:solidFill>
            </a:endParaRPr>
          </a:p>
          <a:p>
            <a:r>
              <a:rPr lang="en-US" dirty="0">
                <a:solidFill>
                  <a:schemeClr val="bg1"/>
                </a:solidFill>
              </a:rPr>
              <a:t>4    0.000000       </a:t>
            </a:r>
            <a:r>
              <a:rPr lang="en-US" dirty="0" err="1">
                <a:solidFill>
                  <a:schemeClr val="bg1"/>
                </a:solidFill>
              </a:rPr>
              <a:t>vzen</a:t>
            </a:r>
            <a:endParaRPr lang="en-US" dirty="0">
              <a:solidFill>
                <a:schemeClr val="bg1"/>
              </a:solidFill>
            </a:endParaRPr>
          </a:p>
        </p:txBody>
      </p:sp>
      <p:sp>
        <p:nvSpPr>
          <p:cNvPr id="10" name="Rectangle 9">
            <a:extLst>
              <a:ext uri="{FF2B5EF4-FFF2-40B4-BE49-F238E27FC236}">
                <a16:creationId xmlns:a16="http://schemas.microsoft.com/office/drawing/2014/main" id="{D7B6C2A2-EB69-3D47-9E94-CC814468F212}"/>
              </a:ext>
            </a:extLst>
          </p:cNvPr>
          <p:cNvSpPr/>
          <p:nvPr/>
        </p:nvSpPr>
        <p:spPr>
          <a:xfrm>
            <a:off x="5090159" y="5301101"/>
            <a:ext cx="4572000" cy="2862322"/>
          </a:xfrm>
          <a:prstGeom prst="rect">
            <a:avLst/>
          </a:prstGeom>
        </p:spPr>
        <p:txBody>
          <a:bodyPr>
            <a:spAutoFit/>
          </a:bodyPr>
          <a:lstStyle/>
          <a:p>
            <a:r>
              <a:rPr lang="en-US" dirty="0">
                <a:solidFill>
                  <a:schemeClr val="bg1"/>
                </a:solidFill>
              </a:rPr>
              <a:t>SNR2</a:t>
            </a:r>
          </a:p>
          <a:p>
            <a:r>
              <a:rPr lang="en-US" dirty="0">
                <a:solidFill>
                  <a:schemeClr val="bg1"/>
                </a:solidFill>
              </a:rPr>
              <a:t>R2: 0.803848316974592 RMSE: 0.04180547153612444</a:t>
            </a:r>
          </a:p>
          <a:p>
            <a:r>
              <a:rPr lang="en-US" dirty="0">
                <a:solidFill>
                  <a:schemeClr val="bg1"/>
                </a:solidFill>
              </a:rPr>
              <a:t>   Importance    Feature</a:t>
            </a:r>
          </a:p>
          <a:p>
            <a:r>
              <a:rPr lang="en-US" dirty="0">
                <a:solidFill>
                  <a:schemeClr val="bg1"/>
                </a:solidFill>
              </a:rPr>
              <a:t>0    0.235036  inversion</a:t>
            </a:r>
          </a:p>
          <a:p>
            <a:r>
              <a:rPr lang="en-US" dirty="0">
                <a:solidFill>
                  <a:schemeClr val="bg1"/>
                </a:solidFill>
              </a:rPr>
              <a:t>1    0.428000        atm</a:t>
            </a:r>
          </a:p>
          <a:p>
            <a:r>
              <a:rPr lang="en-US" dirty="0">
                <a:solidFill>
                  <a:schemeClr val="bg1"/>
                </a:solidFill>
              </a:rPr>
              <a:t>2    0.001386         </a:t>
            </a:r>
            <a:r>
              <a:rPr lang="en-US" dirty="0" err="1">
                <a:solidFill>
                  <a:schemeClr val="bg1"/>
                </a:solidFill>
              </a:rPr>
              <a:t>az</a:t>
            </a:r>
            <a:endParaRPr lang="en-US" dirty="0">
              <a:solidFill>
                <a:schemeClr val="bg1"/>
              </a:solidFill>
            </a:endParaRPr>
          </a:p>
          <a:p>
            <a:r>
              <a:rPr lang="en-US" dirty="0">
                <a:solidFill>
                  <a:schemeClr val="bg1"/>
                </a:solidFill>
              </a:rPr>
              <a:t>3    0.326742        </a:t>
            </a:r>
            <a:r>
              <a:rPr lang="en-US" dirty="0" err="1">
                <a:solidFill>
                  <a:schemeClr val="bg1"/>
                </a:solidFill>
              </a:rPr>
              <a:t>zen</a:t>
            </a:r>
            <a:endParaRPr lang="en-US" dirty="0">
              <a:solidFill>
                <a:schemeClr val="bg1"/>
              </a:solidFill>
            </a:endParaRPr>
          </a:p>
          <a:p>
            <a:r>
              <a:rPr lang="en-US" dirty="0">
                <a:solidFill>
                  <a:schemeClr val="bg1"/>
                </a:solidFill>
              </a:rPr>
              <a:t>4    0.000000       </a:t>
            </a:r>
            <a:r>
              <a:rPr lang="en-US" dirty="0" err="1">
                <a:solidFill>
                  <a:schemeClr val="bg1"/>
                </a:solidFill>
              </a:rPr>
              <a:t>vzen</a:t>
            </a:r>
            <a:endParaRPr lang="en-US" dirty="0">
              <a:solidFill>
                <a:schemeClr val="bg1"/>
              </a:solidFill>
            </a:endParaRPr>
          </a:p>
          <a:p>
            <a:r>
              <a:rPr lang="en-US" dirty="0">
                <a:solidFill>
                  <a:schemeClr val="bg1"/>
                </a:solidFill>
              </a:rPr>
              <a:t>5    0.008836        snr</a:t>
            </a:r>
          </a:p>
        </p:txBody>
      </p:sp>
      <p:sp>
        <p:nvSpPr>
          <p:cNvPr id="17" name="Text Placeholder 9">
            <a:extLst>
              <a:ext uri="{FF2B5EF4-FFF2-40B4-BE49-F238E27FC236}">
                <a16:creationId xmlns:a16="http://schemas.microsoft.com/office/drawing/2014/main" id="{9C440F99-2948-F541-B405-77252BE3ECC1}"/>
              </a:ext>
            </a:extLst>
          </p:cNvPr>
          <p:cNvSpPr>
            <a:spLocks noGrp="1"/>
          </p:cNvSpPr>
          <p:nvPr>
            <p:ph type="body" sz="quarter" idx="17"/>
          </p:nvPr>
        </p:nvSpPr>
        <p:spPr>
          <a:xfrm>
            <a:off x="341088" y="1161143"/>
            <a:ext cx="8364762" cy="3558495"/>
          </a:xfrm>
        </p:spPr>
        <p:txBody>
          <a:bodyPr/>
          <a:lstStyle/>
          <a:p>
            <a:pPr marL="514350" indent="-514350">
              <a:buFont typeface="+mj-lt"/>
              <a:buAutoNum type="arabicPeriod"/>
            </a:pPr>
            <a:r>
              <a:rPr lang="en-US" sz="2200" dirty="0">
                <a:solidFill>
                  <a:schemeClr val="bg1"/>
                </a:solidFill>
              </a:rPr>
              <a:t>HyperTrace is a cross-platform Python library for running forward-to-inverse or surface-to-instrument-to-surface radiative transfer model loops</a:t>
            </a:r>
          </a:p>
          <a:p>
            <a:pPr marL="514350" indent="-514350">
              <a:buFont typeface="+mj-lt"/>
              <a:buAutoNum type="arabicPeriod"/>
            </a:pPr>
            <a:r>
              <a:rPr lang="en-US" sz="2200" dirty="0">
                <a:solidFill>
                  <a:schemeClr val="bg1"/>
                </a:solidFill>
              </a:rPr>
              <a:t>Provides a wrapper to the ISOFIT library, which provides optimal estimation (OE) and algebraic inversions</a:t>
            </a:r>
          </a:p>
          <a:p>
            <a:pPr marL="514350" indent="-514350">
              <a:buFont typeface="+mj-lt"/>
              <a:buAutoNum type="arabicPeriod"/>
            </a:pPr>
            <a:r>
              <a:rPr lang="en-US" sz="2200" dirty="0">
                <a:solidFill>
                  <a:schemeClr val="bg1"/>
                </a:solidFill>
              </a:rPr>
              <a:t>HyperTrace fully automates experiments to inform SBG architecture downselect process</a:t>
            </a:r>
          </a:p>
          <a:p>
            <a:pPr marL="514350" indent="-514350">
              <a:buFont typeface="+mj-lt"/>
              <a:buAutoNum type="arabicPeriod"/>
            </a:pPr>
            <a:r>
              <a:rPr lang="en-US" sz="2200" dirty="0">
                <a:solidFill>
                  <a:schemeClr val="bg1"/>
                </a:solidFill>
              </a:rPr>
              <a:t>HyperTrace also provides full built-in SaaS capability</a:t>
            </a:r>
          </a:p>
          <a:p>
            <a:pPr marL="514350" indent="-514350">
              <a:buFont typeface="+mj-lt"/>
              <a:buAutoNum type="arabicPeriod"/>
            </a:pPr>
            <a:r>
              <a:rPr lang="en-US" sz="2200" dirty="0">
                <a:solidFill>
                  <a:schemeClr val="bg1"/>
                </a:solidFill>
              </a:rPr>
              <a:t>To be released publicly as open-source software</a:t>
            </a:r>
          </a:p>
        </p:txBody>
      </p:sp>
    </p:spTree>
    <p:extLst>
      <p:ext uri="{BB962C8B-B14F-4D97-AF65-F5344CB8AC3E}">
        <p14:creationId xmlns:p14="http://schemas.microsoft.com/office/powerpoint/2010/main" val="9167137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0EED47C-ECCB-354F-9D11-606BAABAD50D}"/>
              </a:ext>
            </a:extLst>
          </p:cNvPr>
          <p:cNvPicPr>
            <a:picLocks noChangeAspect="1"/>
          </p:cNvPicPr>
          <p:nvPr/>
        </p:nvPicPr>
        <p:blipFill>
          <a:blip r:embed="rId2"/>
          <a:stretch>
            <a:fillRect/>
          </a:stretch>
        </p:blipFill>
        <p:spPr>
          <a:xfrm>
            <a:off x="3486150" y="2114550"/>
            <a:ext cx="2171700" cy="914400"/>
          </a:xfrm>
          <a:prstGeom prst="rect">
            <a:avLst/>
          </a:prstGeom>
        </p:spPr>
      </p:pic>
    </p:spTree>
    <p:extLst>
      <p:ext uri="{BB962C8B-B14F-4D97-AF65-F5344CB8AC3E}">
        <p14:creationId xmlns:p14="http://schemas.microsoft.com/office/powerpoint/2010/main" val="1260930156"/>
      </p:ext>
    </p:extLst>
  </p:cSld>
  <p:clrMapOvr>
    <a:masterClrMapping/>
  </p:clrMapOvr>
</p:sld>
</file>

<file path=ppt/theme/theme1.xml><?xml version="1.0" encoding="utf-8"?>
<a:theme xmlns:a="http://schemas.openxmlformats.org/drawingml/2006/main" name="Cover Slides">
  <a:themeElements>
    <a:clrScheme name="JPL Colors - Feb2015">
      <a:dk1>
        <a:srgbClr val="000000"/>
      </a:dk1>
      <a:lt1>
        <a:srgbClr val="FFFFFF"/>
      </a:lt1>
      <a:dk2>
        <a:srgbClr val="D0D3D4"/>
      </a:dk2>
      <a:lt2>
        <a:srgbClr val="75787B"/>
      </a:lt2>
      <a:accent1>
        <a:srgbClr val="32373B"/>
      </a:accent1>
      <a:accent2>
        <a:srgbClr val="EE2737"/>
      </a:accent2>
      <a:accent3>
        <a:srgbClr val="BA0C2F"/>
      </a:accent3>
      <a:accent4>
        <a:srgbClr val="410706"/>
      </a:accent4>
      <a:accent5>
        <a:srgbClr val="6083AA"/>
      </a:accent5>
      <a:accent6>
        <a:srgbClr val="FFFFFF"/>
      </a:accent6>
      <a:hlink>
        <a:srgbClr val="BA0C2F"/>
      </a:hlink>
      <a:folHlink>
        <a:srgbClr val="BA0C2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ontent Slides">
  <a:themeElements>
    <a:clrScheme name="JPL Colors - Feb2015">
      <a:dk1>
        <a:srgbClr val="000000"/>
      </a:dk1>
      <a:lt1>
        <a:srgbClr val="FFFFFF"/>
      </a:lt1>
      <a:dk2>
        <a:srgbClr val="D0D3D4"/>
      </a:dk2>
      <a:lt2>
        <a:srgbClr val="75787B"/>
      </a:lt2>
      <a:accent1>
        <a:srgbClr val="32373B"/>
      </a:accent1>
      <a:accent2>
        <a:srgbClr val="EE2737"/>
      </a:accent2>
      <a:accent3>
        <a:srgbClr val="BA0C2F"/>
      </a:accent3>
      <a:accent4>
        <a:srgbClr val="410706"/>
      </a:accent4>
      <a:accent5>
        <a:srgbClr val="6083AA"/>
      </a:accent5>
      <a:accent6>
        <a:srgbClr val="FFFFFF"/>
      </a:accent6>
      <a:hlink>
        <a:srgbClr val="BA0C2F"/>
      </a:hlink>
      <a:folHlink>
        <a:srgbClr val="BA0C2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Cover Slides</Template>
  <TotalTime>19571</TotalTime>
  <Words>2472</Words>
  <Application>Microsoft Office PowerPoint</Application>
  <PresentationFormat>On-screen Show (16:9)</PresentationFormat>
  <Paragraphs>492</Paragraphs>
  <Slides>27</Slides>
  <Notes>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27</vt:i4>
      </vt:variant>
    </vt:vector>
  </HeadingPairs>
  <TitlesOfParts>
    <vt:vector size="34" baseType="lpstr">
      <vt:lpstr>Arial</vt:lpstr>
      <vt:lpstr>Calibri</vt:lpstr>
      <vt:lpstr>Calibri (Body)</vt:lpstr>
      <vt:lpstr>Cambria Math</vt:lpstr>
      <vt:lpstr>Menlo</vt:lpstr>
      <vt:lpstr>Cover Slides</vt:lpstr>
      <vt:lpstr>Content Slides</vt:lpstr>
      <vt:lpstr>PowerPoint Presentation</vt:lpstr>
      <vt:lpstr>Overview</vt:lpstr>
      <vt:lpstr>SBG Phases</vt:lpstr>
      <vt:lpstr>PowerPoint Presentation</vt:lpstr>
      <vt:lpstr>Phase 1: Linking SATM with Capabilities</vt:lpstr>
      <vt:lpstr>Phase 2: Tradespace Downselect</vt:lpstr>
      <vt:lpstr>Phase 2: Tradespace Downselect</vt:lpstr>
      <vt:lpstr>Methods</vt:lpstr>
      <vt:lpstr>Methods</vt:lpstr>
      <vt:lpstr>Methods</vt:lpstr>
      <vt:lpstr>Methods</vt:lpstr>
      <vt:lpstr>PowerPoint Presentation</vt:lpstr>
      <vt:lpstr>Methods</vt:lpstr>
      <vt:lpstr>Methods</vt:lpstr>
      <vt:lpstr>Methods</vt:lpstr>
      <vt:lpstr>Preliminary Results</vt:lpstr>
      <vt:lpstr>Preliminary Results</vt:lpstr>
      <vt:lpstr>Preliminary Results</vt:lpstr>
      <vt:lpstr>Preliminary Results</vt:lpstr>
      <vt:lpstr>Preliminary Results</vt:lpstr>
      <vt:lpstr>Preliminary Results</vt:lpstr>
      <vt:lpstr>Example Application</vt:lpstr>
      <vt:lpstr>PowerPoint Presentation</vt:lpstr>
      <vt:lpstr>PowerPoint Presentation</vt:lpstr>
      <vt:lpstr>PowerPoint Presentation</vt:lpstr>
      <vt:lpstr>Conclusion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Erickson, Adam M. (GSFC-618.0)[UNIVERSITIES SPACE RESEARCH ASSOCIATION]</dc:creator>
  <cp:lastModifiedBy>Regul, Kathleen J. (GSFC-617.0)[ASRC FEDERAL SYSTEM SOLUTIONS]</cp:lastModifiedBy>
  <cp:revision>1748</cp:revision>
  <cp:lastPrinted>2014-07-14T23:49:38Z</cp:lastPrinted>
  <dcterms:created xsi:type="dcterms:W3CDTF">2019-10-23T16:39:18Z</dcterms:created>
  <dcterms:modified xsi:type="dcterms:W3CDTF">2020-05-08T12:35:42Z</dcterms:modified>
</cp:coreProperties>
</file>