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1" r:id="rId1"/>
  </p:sldMasterIdLst>
  <p:notesMasterIdLst>
    <p:notesMasterId r:id="rId22"/>
  </p:notesMasterIdLst>
  <p:sldIdLst>
    <p:sldId id="256" r:id="rId2"/>
    <p:sldId id="257" r:id="rId3"/>
    <p:sldId id="278" r:id="rId4"/>
    <p:sldId id="258" r:id="rId5"/>
    <p:sldId id="272" r:id="rId6"/>
    <p:sldId id="271" r:id="rId7"/>
    <p:sldId id="273" r:id="rId8"/>
    <p:sldId id="259" r:id="rId9"/>
    <p:sldId id="283" r:id="rId10"/>
    <p:sldId id="284" r:id="rId11"/>
    <p:sldId id="262" r:id="rId12"/>
    <p:sldId id="279" r:id="rId13"/>
    <p:sldId id="282" r:id="rId14"/>
    <p:sldId id="280" r:id="rId15"/>
    <p:sldId id="263" r:id="rId16"/>
    <p:sldId id="264" r:id="rId17"/>
    <p:sldId id="275" r:id="rId18"/>
    <p:sldId id="276" r:id="rId19"/>
    <p:sldId id="281" r:id="rId20"/>
    <p:sldId id="268"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08" autoAdjust="0"/>
    <p:restoredTop sz="77549" autoAdjust="0"/>
  </p:normalViewPr>
  <p:slideViewPr>
    <p:cSldViewPr snapToGrid="0">
      <p:cViewPr>
        <p:scale>
          <a:sx n="50" d="100"/>
          <a:sy n="50" d="100"/>
        </p:scale>
        <p:origin x="-120" y="3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051A5F-F7E9-4F4F-8FC1-27AB73C3E720}" type="datetimeFigureOut">
              <a:rPr lang="en-US" smtClean="0"/>
              <a:t>5/26/2020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0DEEEE-8EAB-460E-B26B-72F2956959DE}" type="slidenum">
              <a:rPr lang="en-US" smtClean="0"/>
              <a:t>‹#›</a:t>
            </a:fld>
            <a:endParaRPr lang="en-US"/>
          </a:p>
        </p:txBody>
      </p:sp>
    </p:spTree>
    <p:extLst>
      <p:ext uri="{BB962C8B-B14F-4D97-AF65-F5344CB8AC3E}">
        <p14:creationId xmlns:p14="http://schemas.microsoft.com/office/powerpoint/2010/main" val="8423986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Hey Everyone,</a:t>
            </a:r>
          </a:p>
          <a:p>
            <a:r>
              <a:rPr lang="en-US" dirty="0" smtClean="0"/>
              <a:t>My name is Ted Lewitt and I’m going to</a:t>
            </a:r>
            <a:r>
              <a:rPr lang="en-US" baseline="0" dirty="0" smtClean="0"/>
              <a:t> be talking to you today about Physics Informed Generative Adversarial Networks, also known as PIGANs</a:t>
            </a:r>
          </a:p>
          <a:p>
            <a:r>
              <a:rPr lang="en-US" baseline="0" dirty="0" smtClean="0"/>
              <a:t>I’d like to start by thanking my mentors Jim, Geoff and Pat for hiring me and all their help making an smooth transition to working at home! </a:t>
            </a:r>
            <a:endParaRPr lang="en-US" dirty="0"/>
          </a:p>
        </p:txBody>
      </p:sp>
      <p:sp>
        <p:nvSpPr>
          <p:cNvPr id="4" name="Slide Number Placeholder 3"/>
          <p:cNvSpPr>
            <a:spLocks noGrp="1"/>
          </p:cNvSpPr>
          <p:nvPr>
            <p:ph type="sldNum" sz="quarter" idx="10"/>
          </p:nvPr>
        </p:nvSpPr>
        <p:spPr/>
        <p:txBody>
          <a:bodyPr/>
          <a:lstStyle/>
          <a:p>
            <a:fld id="{A20DEEEE-8EAB-460E-B26B-72F2956959DE}" type="slidenum">
              <a:rPr lang="en-US" smtClean="0"/>
              <a:t>1</a:t>
            </a:fld>
            <a:endParaRPr lang="en-US"/>
          </a:p>
        </p:txBody>
      </p:sp>
    </p:spTree>
    <p:extLst>
      <p:ext uri="{BB962C8B-B14F-4D97-AF65-F5344CB8AC3E}">
        <p14:creationId xmlns:p14="http://schemas.microsoft.com/office/powerpoint/2010/main" val="22339057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motivation behind PIGANs stems from the need for materials testing in order to certify the safety of newer and more complex materials. Previously, there were robust databases for the materials being used, but now new databases need to be developed for new materials like carbon fiber. The testing needed to create these databases is very expensive and many strategies are being used to try and bring the cost down.</a:t>
            </a:r>
            <a:endParaRPr lang="en-US" dirty="0"/>
          </a:p>
        </p:txBody>
      </p:sp>
      <p:sp>
        <p:nvSpPr>
          <p:cNvPr id="4" name="Slide Number Placeholder 3"/>
          <p:cNvSpPr>
            <a:spLocks noGrp="1"/>
          </p:cNvSpPr>
          <p:nvPr>
            <p:ph type="sldNum" sz="quarter" idx="10"/>
          </p:nvPr>
        </p:nvSpPr>
        <p:spPr/>
        <p:txBody>
          <a:bodyPr/>
          <a:lstStyle/>
          <a:p>
            <a:fld id="{A20DEEEE-8EAB-460E-B26B-72F2956959DE}" type="slidenum">
              <a:rPr lang="en-US" smtClean="0"/>
              <a:t>2</a:t>
            </a:fld>
            <a:endParaRPr lang="en-US"/>
          </a:p>
        </p:txBody>
      </p:sp>
    </p:spTree>
    <p:extLst>
      <p:ext uri="{BB962C8B-B14F-4D97-AF65-F5344CB8AC3E}">
        <p14:creationId xmlns:p14="http://schemas.microsoft.com/office/powerpoint/2010/main" val="2569547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of the proposed</a:t>
            </a:r>
            <a:r>
              <a:rPr lang="en-US" baseline="0" dirty="0" smtClean="0"/>
              <a:t> solutions is certification by analysis, using computer simulations to model these materials for their certification. These simulations  could reduce the amount of physical testing needed but also are held to a very high standard. They have to be probabilistic to account for uncertainty in both the simulations and the manufacturing, they have to be high fidelity, meaning they are extremely accurate and closely mimic the real world physics  and they have to reduce the total amount of material and time needed for physical testing by calibrating quickly from only a few results. </a:t>
            </a:r>
            <a:endParaRPr lang="en-US" dirty="0"/>
          </a:p>
        </p:txBody>
      </p:sp>
      <p:sp>
        <p:nvSpPr>
          <p:cNvPr id="4" name="Slide Number Placeholder 3"/>
          <p:cNvSpPr>
            <a:spLocks noGrp="1"/>
          </p:cNvSpPr>
          <p:nvPr>
            <p:ph type="sldNum" sz="quarter" idx="10"/>
          </p:nvPr>
        </p:nvSpPr>
        <p:spPr/>
        <p:txBody>
          <a:bodyPr/>
          <a:lstStyle/>
          <a:p>
            <a:fld id="{A20DEEEE-8EAB-460E-B26B-72F2956959DE}" type="slidenum">
              <a:rPr lang="en-US" smtClean="0"/>
              <a:t>3</a:t>
            </a:fld>
            <a:endParaRPr lang="en-US"/>
          </a:p>
        </p:txBody>
      </p:sp>
    </p:spTree>
    <p:extLst>
      <p:ext uri="{BB962C8B-B14F-4D97-AF65-F5344CB8AC3E}">
        <p14:creationId xmlns:p14="http://schemas.microsoft.com/office/powerpoint/2010/main" val="27776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CBA algorithms</a:t>
            </a:r>
            <a:r>
              <a:rPr lang="en-US" baseline="0" dirty="0" smtClean="0"/>
              <a:t> have been in development for decades and all fall somewhere on this rough spectrum of how much physics knowledge versus testing data is incorporated into the simulations . On the far left, with little to no data but lots of encoded physics knowledge are algorithms like Finite Element Analysis and Molecular Dynamics modeling. These rely solely on the physics models that have been created over the last century in accurately modeling the real world and are very explainable. Unfortunately there is an computational drawback as these models become very computationally expensive.</a:t>
            </a:r>
            <a:endParaRPr lang="en-US" dirty="0"/>
          </a:p>
        </p:txBody>
      </p:sp>
      <p:sp>
        <p:nvSpPr>
          <p:cNvPr id="4" name="Slide Number Placeholder 3"/>
          <p:cNvSpPr>
            <a:spLocks noGrp="1"/>
          </p:cNvSpPr>
          <p:nvPr>
            <p:ph type="sldNum" sz="quarter" idx="10"/>
          </p:nvPr>
        </p:nvSpPr>
        <p:spPr/>
        <p:txBody>
          <a:bodyPr/>
          <a:lstStyle/>
          <a:p>
            <a:fld id="{A20DEEEE-8EAB-460E-B26B-72F2956959DE}" type="slidenum">
              <a:rPr lang="en-US" smtClean="0"/>
              <a:t>4</a:t>
            </a:fld>
            <a:endParaRPr lang="en-US"/>
          </a:p>
        </p:txBody>
      </p:sp>
    </p:spTree>
    <p:extLst>
      <p:ext uri="{BB962C8B-B14F-4D97-AF65-F5344CB8AC3E}">
        <p14:creationId xmlns:p14="http://schemas.microsoft.com/office/powerpoint/2010/main" val="19220515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 the other end of the spectrum are</a:t>
            </a:r>
            <a:r>
              <a:rPr lang="en-US" baseline="0" dirty="0" smtClean="0"/>
              <a:t> data driven approaches like deep learning that rely only on huge datasets of test data. Once trained, they provide low computational cost  but are not explainable and don’t factor in any of our physics knowledge</a:t>
            </a:r>
            <a:endParaRPr lang="en-US" dirty="0"/>
          </a:p>
        </p:txBody>
      </p:sp>
      <p:sp>
        <p:nvSpPr>
          <p:cNvPr id="4" name="Slide Number Placeholder 3"/>
          <p:cNvSpPr>
            <a:spLocks noGrp="1"/>
          </p:cNvSpPr>
          <p:nvPr>
            <p:ph type="sldNum" sz="quarter" idx="10"/>
          </p:nvPr>
        </p:nvSpPr>
        <p:spPr/>
        <p:txBody>
          <a:bodyPr/>
          <a:lstStyle/>
          <a:p>
            <a:fld id="{A20DEEEE-8EAB-460E-B26B-72F2956959DE}" type="slidenum">
              <a:rPr lang="en-US" smtClean="0"/>
              <a:t>5</a:t>
            </a:fld>
            <a:endParaRPr lang="en-US"/>
          </a:p>
        </p:txBody>
      </p:sp>
    </p:spTree>
    <p:extLst>
      <p:ext uri="{BB962C8B-B14F-4D97-AF65-F5344CB8AC3E}">
        <p14:creationId xmlns:p14="http://schemas.microsoft.com/office/powerpoint/2010/main" val="574439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sweep spot in the center is where PIGANs reside, they combine the low computational cost of the data driven methods with the physics knowledge and explainability of the physics based methods.</a:t>
            </a:r>
            <a:endParaRPr lang="en-US" dirty="0"/>
          </a:p>
        </p:txBody>
      </p:sp>
      <p:sp>
        <p:nvSpPr>
          <p:cNvPr id="4" name="Slide Number Placeholder 3"/>
          <p:cNvSpPr>
            <a:spLocks noGrp="1"/>
          </p:cNvSpPr>
          <p:nvPr>
            <p:ph type="sldNum" sz="quarter" idx="10"/>
          </p:nvPr>
        </p:nvSpPr>
        <p:spPr/>
        <p:txBody>
          <a:bodyPr/>
          <a:lstStyle/>
          <a:p>
            <a:fld id="{A20DEEEE-8EAB-460E-B26B-72F2956959DE}" type="slidenum">
              <a:rPr lang="en-US" smtClean="0"/>
              <a:t>6</a:t>
            </a:fld>
            <a:endParaRPr lang="en-US"/>
          </a:p>
        </p:txBody>
      </p:sp>
    </p:spTree>
    <p:extLst>
      <p:ext uri="{BB962C8B-B14F-4D97-AF65-F5344CB8AC3E}">
        <p14:creationId xmlns:p14="http://schemas.microsoft.com/office/powerpoint/2010/main" val="28314246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PIGANS are an combination</a:t>
            </a:r>
            <a:r>
              <a:rPr lang="en-US" baseline="0" dirty="0" smtClean="0"/>
              <a:t> of two recent advances in the field of deep learning. </a:t>
            </a:r>
            <a:r>
              <a:rPr lang="en-US" dirty="0" smtClean="0"/>
              <a:t>The PI part of an PIGAN  is the Physics informed neural network.</a:t>
            </a:r>
            <a:r>
              <a:rPr lang="en-US" baseline="0" dirty="0" smtClean="0"/>
              <a:t> This model encodes the physics knowledge of the governing partial differential equations and boundary conditions of the physical system in an extra loss term called the physics loss that measures how closely the model follows these equations. This is used in addition to the normal loss term of the model that only assesses  how closely the model learns the test data. </a:t>
            </a:r>
            <a:endParaRPr lang="en-US" dirty="0"/>
          </a:p>
        </p:txBody>
      </p:sp>
      <p:sp>
        <p:nvSpPr>
          <p:cNvPr id="4" name="Slide Number Placeholder 3"/>
          <p:cNvSpPr>
            <a:spLocks noGrp="1"/>
          </p:cNvSpPr>
          <p:nvPr>
            <p:ph type="sldNum" sz="quarter" idx="10"/>
          </p:nvPr>
        </p:nvSpPr>
        <p:spPr/>
        <p:txBody>
          <a:bodyPr/>
          <a:lstStyle/>
          <a:p>
            <a:fld id="{A20DEEEE-8EAB-460E-B26B-72F2956959DE}" type="slidenum">
              <a:rPr lang="en-US" smtClean="0"/>
              <a:t>7</a:t>
            </a:fld>
            <a:endParaRPr lang="en-US"/>
          </a:p>
        </p:txBody>
      </p:sp>
    </p:spTree>
    <p:extLst>
      <p:ext uri="{BB962C8B-B14F-4D97-AF65-F5344CB8AC3E}">
        <p14:creationId xmlns:p14="http://schemas.microsoft.com/office/powerpoint/2010/main" val="12036453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GAN part of PIGAN comes from Generative Adversarial networks. In  2013 Ian </a:t>
            </a:r>
            <a:r>
              <a:rPr lang="en-US" baseline="0" dirty="0" err="1" smtClean="0"/>
              <a:t>Goodfellow</a:t>
            </a:r>
            <a:r>
              <a:rPr lang="en-US" baseline="0" dirty="0" smtClean="0"/>
              <a:t> pitted two neural networks against each other, one called the generator and one called the critic, to try to generate realistic images. The generator takes random noise and tries to transform it into an realistic image to fool the critic, in this case an photo of the Mona Lisa with glasses. The critic looks at both an dataset of real images and generated fake images and tries to determine whether they are real or fake and both networks learn by playing this game against each other.</a:t>
            </a:r>
            <a:endParaRPr lang="en-US" dirty="0"/>
          </a:p>
        </p:txBody>
      </p:sp>
      <p:sp>
        <p:nvSpPr>
          <p:cNvPr id="4" name="Slide Number Placeholder 3"/>
          <p:cNvSpPr>
            <a:spLocks noGrp="1"/>
          </p:cNvSpPr>
          <p:nvPr>
            <p:ph type="sldNum" sz="quarter" idx="10"/>
          </p:nvPr>
        </p:nvSpPr>
        <p:spPr/>
        <p:txBody>
          <a:bodyPr/>
          <a:lstStyle/>
          <a:p>
            <a:fld id="{A20DEEEE-8EAB-460E-B26B-72F2956959DE}" type="slidenum">
              <a:rPr lang="en-US" smtClean="0"/>
              <a:t>8</a:t>
            </a:fld>
            <a:endParaRPr lang="en-US"/>
          </a:p>
        </p:txBody>
      </p:sp>
    </p:spTree>
    <p:extLst>
      <p:ext uri="{BB962C8B-B14F-4D97-AF65-F5344CB8AC3E}">
        <p14:creationId xmlns:p14="http://schemas.microsoft.com/office/powerpoint/2010/main" val="19980989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To create the PIGAN by combining these two methods, the generated samples from the generator network not only go to the critic to assess how realistic they are compared to the real samples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20DEEEE-8EAB-460E-B26B-72F2956959DE}" type="slidenum">
              <a:rPr lang="en-US" smtClean="0"/>
              <a:t>9</a:t>
            </a:fld>
            <a:endParaRPr lang="en-US"/>
          </a:p>
        </p:txBody>
      </p:sp>
    </p:spTree>
    <p:extLst>
      <p:ext uri="{BB962C8B-B14F-4D97-AF65-F5344CB8AC3E}">
        <p14:creationId xmlns:p14="http://schemas.microsoft.com/office/powerpoint/2010/main" val="16961254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But they also go through the governing PDE and BC equations </a:t>
            </a:r>
            <a:r>
              <a:rPr lang="en-US" baseline="0" dirty="0" smtClean="0"/>
              <a:t>to assess how realistic they are in respect to the physical system.</a:t>
            </a:r>
            <a:endParaRPr lang="en-US" dirty="0"/>
          </a:p>
        </p:txBody>
      </p:sp>
      <p:sp>
        <p:nvSpPr>
          <p:cNvPr id="4" name="Slide Number Placeholder 3"/>
          <p:cNvSpPr>
            <a:spLocks noGrp="1"/>
          </p:cNvSpPr>
          <p:nvPr>
            <p:ph type="sldNum" sz="quarter" idx="10"/>
          </p:nvPr>
        </p:nvSpPr>
        <p:spPr/>
        <p:txBody>
          <a:bodyPr/>
          <a:lstStyle/>
          <a:p>
            <a:fld id="{A20DEEEE-8EAB-460E-B26B-72F2956959DE}" type="slidenum">
              <a:rPr lang="en-US" smtClean="0"/>
              <a:t>10</a:t>
            </a:fld>
            <a:endParaRPr lang="en-US"/>
          </a:p>
        </p:txBody>
      </p:sp>
    </p:spTree>
    <p:extLst>
      <p:ext uri="{BB962C8B-B14F-4D97-AF65-F5344CB8AC3E}">
        <p14:creationId xmlns:p14="http://schemas.microsoft.com/office/powerpoint/2010/main" val="10613539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total loss is used as the feedback to the generator and critic networks to help them learn. The critic network’s only feedback is the GAN loss,  how well it categorizes real samples as real and generated samples as fake. The Generator learns from both the GAN Loss and the Physics Loss, so it is incentivized to not only make realistic samples that fool the critic, but also samples that model the physical system dictated by the governing PDE and BC.</a:t>
            </a:r>
            <a:endParaRPr lang="en-US" dirty="0"/>
          </a:p>
        </p:txBody>
      </p:sp>
      <p:sp>
        <p:nvSpPr>
          <p:cNvPr id="4" name="Slide Number Placeholder 3"/>
          <p:cNvSpPr>
            <a:spLocks noGrp="1"/>
          </p:cNvSpPr>
          <p:nvPr>
            <p:ph type="sldNum" sz="quarter" idx="10"/>
          </p:nvPr>
        </p:nvSpPr>
        <p:spPr/>
        <p:txBody>
          <a:bodyPr/>
          <a:lstStyle/>
          <a:p>
            <a:fld id="{A20DEEEE-8EAB-460E-B26B-72F2956959DE}" type="slidenum">
              <a:rPr lang="en-US" smtClean="0"/>
              <a:t>11</a:t>
            </a:fld>
            <a:endParaRPr lang="en-US"/>
          </a:p>
        </p:txBody>
      </p:sp>
    </p:spTree>
    <p:extLst>
      <p:ext uri="{BB962C8B-B14F-4D97-AF65-F5344CB8AC3E}">
        <p14:creationId xmlns:p14="http://schemas.microsoft.com/office/powerpoint/2010/main" val="36650820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first application of PIGANs we developed is an 1D bar with unknown elastic modulus E(x) being subjected to some stress sigma. We also know another material property called u(x). The graph to the right shows some examples of what U looks.  The system‘s governing equation is the PDE seen here that relates both U and E to the stress. Our goal is for the PIGAN to model both U and E</a:t>
            </a:r>
            <a:endParaRPr lang="en-US" dirty="0"/>
          </a:p>
        </p:txBody>
      </p:sp>
      <p:sp>
        <p:nvSpPr>
          <p:cNvPr id="4" name="Slide Number Placeholder 3"/>
          <p:cNvSpPr>
            <a:spLocks noGrp="1"/>
          </p:cNvSpPr>
          <p:nvPr>
            <p:ph type="sldNum" sz="quarter" idx="10"/>
          </p:nvPr>
        </p:nvSpPr>
        <p:spPr/>
        <p:txBody>
          <a:bodyPr/>
          <a:lstStyle/>
          <a:p>
            <a:fld id="{A20DEEEE-8EAB-460E-B26B-72F2956959DE}" type="slidenum">
              <a:rPr lang="en-US" smtClean="0"/>
              <a:t>12</a:t>
            </a:fld>
            <a:endParaRPr lang="en-US"/>
          </a:p>
        </p:txBody>
      </p:sp>
    </p:spTree>
    <p:extLst>
      <p:ext uri="{BB962C8B-B14F-4D97-AF65-F5344CB8AC3E}">
        <p14:creationId xmlns:p14="http://schemas.microsoft.com/office/powerpoint/2010/main" val="26416696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Given</a:t>
            </a:r>
            <a:r>
              <a:rPr lang="en-US" baseline="0" dirty="0" smtClean="0"/>
              <a:t> only some test data of U and the PDE, The PIGAN not only learns to correctly mimic U, but also learns to mimic E as well, and also preserves the uncertainty of the system .</a:t>
            </a:r>
            <a:endParaRPr lang="en-US" dirty="0"/>
          </a:p>
        </p:txBody>
      </p:sp>
      <p:sp>
        <p:nvSpPr>
          <p:cNvPr id="4" name="Slide Number Placeholder 3"/>
          <p:cNvSpPr>
            <a:spLocks noGrp="1"/>
          </p:cNvSpPr>
          <p:nvPr>
            <p:ph type="sldNum" sz="quarter" idx="10"/>
          </p:nvPr>
        </p:nvSpPr>
        <p:spPr/>
        <p:txBody>
          <a:bodyPr/>
          <a:lstStyle/>
          <a:p>
            <a:fld id="{A20DEEEE-8EAB-460E-B26B-72F2956959DE}" type="slidenum">
              <a:rPr lang="en-US" smtClean="0"/>
              <a:t>13</a:t>
            </a:fld>
            <a:endParaRPr lang="en-US"/>
          </a:p>
        </p:txBody>
      </p:sp>
    </p:spTree>
    <p:extLst>
      <p:ext uri="{BB962C8B-B14F-4D97-AF65-F5344CB8AC3E}">
        <p14:creationId xmlns:p14="http://schemas.microsoft.com/office/powerpoint/2010/main" val="34171224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next application developed was the 2D continuation</a:t>
            </a:r>
            <a:r>
              <a:rPr lang="en-US" baseline="0" dirty="0" smtClean="0"/>
              <a:t> of our 1D example, still trying to predict E(x) given some U(X) data and the governing equations of the system, in this case 2 PDEs and 4 Boundary Conditions</a:t>
            </a:r>
            <a:endParaRPr lang="en-US" dirty="0"/>
          </a:p>
        </p:txBody>
      </p:sp>
      <p:sp>
        <p:nvSpPr>
          <p:cNvPr id="4" name="Slide Number Placeholder 3"/>
          <p:cNvSpPr>
            <a:spLocks noGrp="1"/>
          </p:cNvSpPr>
          <p:nvPr>
            <p:ph type="sldNum" sz="quarter" idx="10"/>
          </p:nvPr>
        </p:nvSpPr>
        <p:spPr/>
        <p:txBody>
          <a:bodyPr/>
          <a:lstStyle/>
          <a:p>
            <a:fld id="{A20DEEEE-8EAB-460E-B26B-72F2956959DE}" type="slidenum">
              <a:rPr lang="en-US" smtClean="0"/>
              <a:t>14</a:t>
            </a:fld>
            <a:endParaRPr lang="en-US"/>
          </a:p>
        </p:txBody>
      </p:sp>
    </p:spTree>
    <p:extLst>
      <p:ext uri="{BB962C8B-B14F-4D97-AF65-F5344CB8AC3E}">
        <p14:creationId xmlns:p14="http://schemas.microsoft.com/office/powerpoint/2010/main" val="7824442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PIGAN works  here as well, generating samples that look similar to the true samples, but not the exact same due to the initial uncertainty of the problem. Even though each sample is different, we can see the PIGAN still learns the probability distribution of E and the correlation between variables .</a:t>
            </a:r>
            <a:endParaRPr lang="en-US" dirty="0"/>
          </a:p>
        </p:txBody>
      </p:sp>
      <p:sp>
        <p:nvSpPr>
          <p:cNvPr id="4" name="Slide Number Placeholder 3"/>
          <p:cNvSpPr>
            <a:spLocks noGrp="1"/>
          </p:cNvSpPr>
          <p:nvPr>
            <p:ph type="sldNum" sz="quarter" idx="10"/>
          </p:nvPr>
        </p:nvSpPr>
        <p:spPr/>
        <p:txBody>
          <a:bodyPr/>
          <a:lstStyle/>
          <a:p>
            <a:fld id="{A20DEEEE-8EAB-460E-B26B-72F2956959DE}" type="slidenum">
              <a:rPr lang="en-US" smtClean="0"/>
              <a:t>15</a:t>
            </a:fld>
            <a:endParaRPr lang="en-US"/>
          </a:p>
        </p:txBody>
      </p:sp>
    </p:spTree>
    <p:extLst>
      <p:ext uri="{BB962C8B-B14F-4D97-AF65-F5344CB8AC3E}">
        <p14:creationId xmlns:p14="http://schemas.microsoft.com/office/powerpoint/2010/main" val="34492076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I arrived in January, all</a:t>
            </a:r>
            <a:r>
              <a:rPr lang="en-US" baseline="0" dirty="0" smtClean="0"/>
              <a:t> of that initial groundwork had been done by the previous intern Julian Cuevas. The model worked great on specific examples, but lacked generality and didn’t have any testing to ensure the accuracy of the code. Over the last three months, I have been adding testing to ensure the code works exactly the way we expect it to, and generalizing the code for more varied examples. I added in the ability for different, non-linear boundaries, so instead of just the sheet of metal on left, we could also test how the PIGANs would simulate an piece of metal with lots of drill holes like the one on the right. I also added in the flexibility for numerous generators and discriminator networks as well as seamless switching between 1, 2 or even 3  dimensional problems.</a:t>
            </a:r>
            <a:endParaRPr lang="en-US" dirty="0"/>
          </a:p>
        </p:txBody>
      </p:sp>
      <p:sp>
        <p:nvSpPr>
          <p:cNvPr id="4" name="Slide Number Placeholder 3"/>
          <p:cNvSpPr>
            <a:spLocks noGrp="1"/>
          </p:cNvSpPr>
          <p:nvPr>
            <p:ph type="sldNum" sz="quarter" idx="10"/>
          </p:nvPr>
        </p:nvSpPr>
        <p:spPr/>
        <p:txBody>
          <a:bodyPr/>
          <a:lstStyle/>
          <a:p>
            <a:fld id="{A20DEEEE-8EAB-460E-B26B-72F2956959DE}" type="slidenum">
              <a:rPr lang="en-US" smtClean="0"/>
              <a:t>16</a:t>
            </a:fld>
            <a:endParaRPr lang="en-US"/>
          </a:p>
        </p:txBody>
      </p:sp>
    </p:spTree>
    <p:extLst>
      <p:ext uri="{BB962C8B-B14F-4D97-AF65-F5344CB8AC3E}">
        <p14:creationId xmlns:p14="http://schemas.microsoft.com/office/powerpoint/2010/main" val="10967562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thing I looked at was improving the speed of the code using the intricacies of Tensorflow, the deep learning framework used to write the code. For example, we need to do</a:t>
            </a:r>
            <a:r>
              <a:rPr lang="en-US" baseline="0" dirty="0" smtClean="0"/>
              <a:t> many repeated  array concatenations, taking two arrays  and combining them together.   I found it was faster to create all the arrays separately and store them in a list before concatenating them all at once as opposed to concatenating each time to an existing array. As the size of the array grows, this speed up becomes more important, and because of the frequency of this operation in our code, it will hopefully reduce the training time by over 30 minutes.</a:t>
            </a:r>
            <a:endParaRPr lang="en-US" dirty="0"/>
          </a:p>
        </p:txBody>
      </p:sp>
      <p:sp>
        <p:nvSpPr>
          <p:cNvPr id="4" name="Slide Number Placeholder 3"/>
          <p:cNvSpPr>
            <a:spLocks noGrp="1"/>
          </p:cNvSpPr>
          <p:nvPr>
            <p:ph type="sldNum" sz="quarter" idx="10"/>
          </p:nvPr>
        </p:nvSpPr>
        <p:spPr/>
        <p:txBody>
          <a:bodyPr/>
          <a:lstStyle/>
          <a:p>
            <a:fld id="{A20DEEEE-8EAB-460E-B26B-72F2956959DE}" type="slidenum">
              <a:rPr lang="en-US" smtClean="0"/>
              <a:t>17</a:t>
            </a:fld>
            <a:endParaRPr lang="en-US"/>
          </a:p>
        </p:txBody>
      </p:sp>
    </p:spTree>
    <p:extLst>
      <p:ext uri="{BB962C8B-B14F-4D97-AF65-F5344CB8AC3E}">
        <p14:creationId xmlns:p14="http://schemas.microsoft.com/office/powerpoint/2010/main" val="27930588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An additional area I tried to improve in  was hyperparameter tuning,. Finding the best hyperparameter, or avoiding an bad one, has an huge affect on how the network learns. This hyperparameter relates to how the generator and critic networks use the feedback from the total loss to update their own parameters. The default setting for this hyperparameter gives much worse results than other values we explored and it shows the importance of doing this testing on all of the </a:t>
            </a:r>
            <a:r>
              <a:rPr lang="en-US" baseline="0" dirty="0" err="1" smtClean="0"/>
              <a:t>hyperparameters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A20DEEEE-8EAB-460E-B26B-72F2956959DE}" type="slidenum">
              <a:rPr lang="en-US" smtClean="0"/>
              <a:t>18</a:t>
            </a:fld>
            <a:endParaRPr lang="en-US"/>
          </a:p>
        </p:txBody>
      </p:sp>
    </p:spTree>
    <p:extLst>
      <p:ext uri="{BB962C8B-B14F-4D97-AF65-F5344CB8AC3E}">
        <p14:creationId xmlns:p14="http://schemas.microsoft.com/office/powerpoint/2010/main" val="39214425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summary, PIGANs</a:t>
            </a:r>
            <a:r>
              <a:rPr lang="en-US" baseline="0" dirty="0" smtClean="0"/>
              <a:t> are deep neural networks that try to learn to mimic the testing data, while also satisfying governing partial differential equations of the physical system they are a part of. They have shown success simulating material properties while also allowing for uncertainty that is always present in the materials.  My main contributions to this research this Spring were in hyperparameter tuning, code performance and improving testing. </a:t>
            </a:r>
            <a:endParaRPr lang="en-US" dirty="0"/>
          </a:p>
        </p:txBody>
      </p:sp>
      <p:sp>
        <p:nvSpPr>
          <p:cNvPr id="4" name="Slide Number Placeholder 3"/>
          <p:cNvSpPr>
            <a:spLocks noGrp="1"/>
          </p:cNvSpPr>
          <p:nvPr>
            <p:ph type="sldNum" sz="quarter" idx="10"/>
          </p:nvPr>
        </p:nvSpPr>
        <p:spPr/>
        <p:txBody>
          <a:bodyPr/>
          <a:lstStyle/>
          <a:p>
            <a:fld id="{A20DEEEE-8EAB-460E-B26B-72F2956959DE}" type="slidenum">
              <a:rPr lang="en-US" smtClean="0"/>
              <a:t>19</a:t>
            </a:fld>
            <a:endParaRPr lang="en-US"/>
          </a:p>
        </p:txBody>
      </p:sp>
    </p:spTree>
    <p:extLst>
      <p:ext uri="{BB962C8B-B14F-4D97-AF65-F5344CB8AC3E}">
        <p14:creationId xmlns:p14="http://schemas.microsoft.com/office/powerpoint/2010/main" val="28836588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 looking forward to continuing</a:t>
            </a:r>
            <a:r>
              <a:rPr lang="en-US" baseline="0" dirty="0" smtClean="0"/>
              <a:t> this work into the summer, with an bunch of additional hyperparameter tuning to be done. Some other goals for the summer include an 3 dimensional application and validating our model using real samples.</a:t>
            </a:r>
            <a:endParaRPr lang="en-US" dirty="0" smtClean="0"/>
          </a:p>
        </p:txBody>
      </p:sp>
      <p:sp>
        <p:nvSpPr>
          <p:cNvPr id="4" name="Slide Number Placeholder 3"/>
          <p:cNvSpPr>
            <a:spLocks noGrp="1"/>
          </p:cNvSpPr>
          <p:nvPr>
            <p:ph type="sldNum" sz="quarter" idx="10"/>
          </p:nvPr>
        </p:nvSpPr>
        <p:spPr/>
        <p:txBody>
          <a:bodyPr/>
          <a:lstStyle/>
          <a:p>
            <a:fld id="{A20DEEEE-8EAB-460E-B26B-72F2956959DE}" type="slidenum">
              <a:rPr lang="en-US" smtClean="0"/>
              <a:t>20</a:t>
            </a:fld>
            <a:endParaRPr lang="en-US"/>
          </a:p>
        </p:txBody>
      </p:sp>
    </p:spTree>
    <p:extLst>
      <p:ext uri="{BB962C8B-B14F-4D97-AF65-F5344CB8AC3E}">
        <p14:creationId xmlns:p14="http://schemas.microsoft.com/office/powerpoint/2010/main" val="896589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F53A42D-8F0C-42C0-8DF6-EAF2E8182AEF}" type="datetime1">
              <a:rPr lang="en-US" smtClean="0"/>
              <a:t>5/26/2020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B66E74-C4FE-4C69-BE54-41974FC9B4AE}" type="slidenum">
              <a:rPr lang="en-US" smtClean="0"/>
              <a:t>‹#›</a:t>
            </a:fld>
            <a:endParaRPr lang="en-US"/>
          </a:p>
        </p:txBody>
      </p:sp>
    </p:spTree>
    <p:extLst>
      <p:ext uri="{BB962C8B-B14F-4D97-AF65-F5344CB8AC3E}">
        <p14:creationId xmlns:p14="http://schemas.microsoft.com/office/powerpoint/2010/main" val="777438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CE13B9-7ECF-4A33-90C2-B4A43B2D0748}" type="datetime1">
              <a:rPr lang="en-US" smtClean="0"/>
              <a:t>5/26/2020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B66E74-C4FE-4C69-BE54-41974FC9B4AE}" type="slidenum">
              <a:rPr lang="en-US" smtClean="0"/>
              <a:t>‹#›</a:t>
            </a:fld>
            <a:endParaRPr lang="en-US"/>
          </a:p>
        </p:txBody>
      </p:sp>
    </p:spTree>
    <p:extLst>
      <p:ext uri="{BB962C8B-B14F-4D97-AF65-F5344CB8AC3E}">
        <p14:creationId xmlns:p14="http://schemas.microsoft.com/office/powerpoint/2010/main" val="4228833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D1EF414-9AC6-46D2-9832-3B86070E4CC4}" type="datetime1">
              <a:rPr lang="en-US" smtClean="0"/>
              <a:t>5/26/2020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B66E74-C4FE-4C69-BE54-41974FC9B4AE}" type="slidenum">
              <a:rPr lang="en-US" smtClean="0"/>
              <a:t>‹#›</a:t>
            </a:fld>
            <a:endParaRPr lang="en-US"/>
          </a:p>
        </p:txBody>
      </p:sp>
    </p:spTree>
    <p:extLst>
      <p:ext uri="{BB962C8B-B14F-4D97-AF65-F5344CB8AC3E}">
        <p14:creationId xmlns:p14="http://schemas.microsoft.com/office/powerpoint/2010/main" val="23821074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B79F06E-7F84-4400-BDEF-9FA49E4127BD}" type="datetime1">
              <a:rPr lang="en-US" smtClean="0"/>
              <a:t>5/26/2020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B66E74-C4FE-4C69-BE54-41974FC9B4AE}" type="slidenum">
              <a:rPr lang="en-US" smtClean="0"/>
              <a:t>‹#›</a:t>
            </a:fld>
            <a:endParaRPr lang="en-US"/>
          </a:p>
        </p:txBody>
      </p:sp>
    </p:spTree>
    <p:extLst>
      <p:ext uri="{BB962C8B-B14F-4D97-AF65-F5344CB8AC3E}">
        <p14:creationId xmlns:p14="http://schemas.microsoft.com/office/powerpoint/2010/main" val="3223718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3926BFE-3AA1-4A83-9650-204DBD98E993}" type="datetime1">
              <a:rPr lang="en-US" smtClean="0"/>
              <a:t>5/26/2020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B66E74-C4FE-4C69-BE54-41974FC9B4AE}" type="slidenum">
              <a:rPr lang="en-US" smtClean="0"/>
              <a:t>‹#›</a:t>
            </a:fld>
            <a:endParaRPr lang="en-US"/>
          </a:p>
        </p:txBody>
      </p:sp>
    </p:spTree>
    <p:extLst>
      <p:ext uri="{BB962C8B-B14F-4D97-AF65-F5344CB8AC3E}">
        <p14:creationId xmlns:p14="http://schemas.microsoft.com/office/powerpoint/2010/main" val="3201315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D00F67B-60A8-4042-8E91-2A2F4EEAD361}" type="datetime1">
              <a:rPr lang="en-US" smtClean="0"/>
              <a:t>5/26/2020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B66E74-C4FE-4C69-BE54-41974FC9B4AE}" type="slidenum">
              <a:rPr lang="en-US" smtClean="0"/>
              <a:t>‹#›</a:t>
            </a:fld>
            <a:endParaRPr lang="en-US"/>
          </a:p>
        </p:txBody>
      </p:sp>
    </p:spTree>
    <p:extLst>
      <p:ext uri="{BB962C8B-B14F-4D97-AF65-F5344CB8AC3E}">
        <p14:creationId xmlns:p14="http://schemas.microsoft.com/office/powerpoint/2010/main" val="400399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A0BA57-E182-4BE3-BEAF-4F6F5D82F279}" type="datetime1">
              <a:rPr lang="en-US" smtClean="0"/>
              <a:t>5/26/2020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B66E74-C4FE-4C69-BE54-41974FC9B4AE}" type="slidenum">
              <a:rPr lang="en-US" smtClean="0"/>
              <a:t>‹#›</a:t>
            </a:fld>
            <a:endParaRPr lang="en-US"/>
          </a:p>
        </p:txBody>
      </p:sp>
    </p:spTree>
    <p:extLst>
      <p:ext uri="{BB962C8B-B14F-4D97-AF65-F5344CB8AC3E}">
        <p14:creationId xmlns:p14="http://schemas.microsoft.com/office/powerpoint/2010/main" val="1407849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7C7DBC9-3488-4DA1-A7B2-D576B731411D}" type="datetime1">
              <a:rPr lang="en-US" smtClean="0"/>
              <a:t>5/26/2020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B66E74-C4FE-4C69-BE54-41974FC9B4AE}" type="slidenum">
              <a:rPr lang="en-US" smtClean="0"/>
              <a:t>‹#›</a:t>
            </a:fld>
            <a:endParaRPr lang="en-US"/>
          </a:p>
        </p:txBody>
      </p:sp>
    </p:spTree>
    <p:extLst>
      <p:ext uri="{BB962C8B-B14F-4D97-AF65-F5344CB8AC3E}">
        <p14:creationId xmlns:p14="http://schemas.microsoft.com/office/powerpoint/2010/main" val="2004177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57B7B5A-8F88-49D7-9B78-B8E18F53C334}" type="datetime1">
              <a:rPr lang="en-US" smtClean="0"/>
              <a:t>5/26/2020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B66E74-C4FE-4C69-BE54-41974FC9B4AE}" type="slidenum">
              <a:rPr lang="en-US" smtClean="0"/>
              <a:t>‹#›</a:t>
            </a:fld>
            <a:endParaRPr lang="en-US"/>
          </a:p>
        </p:txBody>
      </p:sp>
    </p:spTree>
    <p:extLst>
      <p:ext uri="{BB962C8B-B14F-4D97-AF65-F5344CB8AC3E}">
        <p14:creationId xmlns:p14="http://schemas.microsoft.com/office/powerpoint/2010/main" val="3179353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C788E1-495D-43FF-8195-EE4FD9A0706B}" type="datetime1">
              <a:rPr lang="en-US" smtClean="0"/>
              <a:t>5/26/2020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B66E74-C4FE-4C69-BE54-41974FC9B4AE}" type="slidenum">
              <a:rPr lang="en-US" smtClean="0"/>
              <a:t>‹#›</a:t>
            </a:fld>
            <a:endParaRPr lang="en-US"/>
          </a:p>
        </p:txBody>
      </p:sp>
    </p:spTree>
    <p:extLst>
      <p:ext uri="{BB962C8B-B14F-4D97-AF65-F5344CB8AC3E}">
        <p14:creationId xmlns:p14="http://schemas.microsoft.com/office/powerpoint/2010/main" val="3441664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3493DE-1235-4D0F-893D-BC0DDAB02210}" type="datetime1">
              <a:rPr lang="en-US" smtClean="0"/>
              <a:t>5/26/2020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B66E74-C4FE-4C69-BE54-41974FC9B4AE}" type="slidenum">
              <a:rPr lang="en-US" smtClean="0"/>
              <a:t>‹#›</a:t>
            </a:fld>
            <a:endParaRPr lang="en-US"/>
          </a:p>
        </p:txBody>
      </p:sp>
    </p:spTree>
    <p:extLst>
      <p:ext uri="{BB962C8B-B14F-4D97-AF65-F5344CB8AC3E}">
        <p14:creationId xmlns:p14="http://schemas.microsoft.com/office/powerpoint/2010/main" val="3832826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3CB29D-0285-4912-8BAF-D549011C4D71}" type="datetime1">
              <a:rPr lang="en-US" smtClean="0"/>
              <a:t>5/26/2020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B66E74-C4FE-4C69-BE54-41974FC9B4AE}" type="slidenum">
              <a:rPr lang="en-US" smtClean="0"/>
              <a:t>‹#›</a:t>
            </a:fld>
            <a:endParaRPr lang="en-US"/>
          </a:p>
        </p:txBody>
      </p:sp>
    </p:spTree>
    <p:extLst>
      <p:ext uri="{BB962C8B-B14F-4D97-AF65-F5344CB8AC3E}">
        <p14:creationId xmlns:p14="http://schemas.microsoft.com/office/powerpoint/2010/main" val="1034869705"/>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3" Type="http://schemas.openxmlformats.org/officeDocument/2006/relationships/image" Target="../media/image10.png"/><Relationship Id="rId3" Type="http://schemas.openxmlformats.org/officeDocument/2006/relationships/image" Target="../media/image7.png"/><Relationship Id="rId7" Type="http://schemas.microsoft.com/office/2007/relationships/hdphoto" Target="../media/hdphoto1.wdp"/><Relationship Id="rId12"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2.png"/><Relationship Id="rId4" Type="http://schemas.openxmlformats.org/officeDocument/2006/relationships/image" Target="../media/image8.png"/><Relationship Id="rId14"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2.png"/><Relationship Id="rId7"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2.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2.png"/><Relationship Id="rId7"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2.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30.pn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33.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75081" y="807951"/>
            <a:ext cx="6602605" cy="2387600"/>
          </a:xfrm>
        </p:spPr>
        <p:txBody>
          <a:bodyPr>
            <a:normAutofit fontScale="90000"/>
          </a:bodyPr>
          <a:lstStyle/>
          <a:p>
            <a:r>
              <a:rPr lang="en-US" dirty="0" smtClean="0"/>
              <a:t>Physics Informed Generative Adversarial Networks (PIGANs)</a:t>
            </a:r>
            <a:endParaRPr lang="en-US" dirty="0"/>
          </a:p>
        </p:txBody>
      </p:sp>
      <p:sp>
        <p:nvSpPr>
          <p:cNvPr id="3" name="Subtitle 2"/>
          <p:cNvSpPr>
            <a:spLocks noGrp="1"/>
          </p:cNvSpPr>
          <p:nvPr>
            <p:ph type="subTitle" idx="1"/>
          </p:nvPr>
        </p:nvSpPr>
        <p:spPr/>
        <p:txBody>
          <a:bodyPr>
            <a:normAutofit fontScale="92500" lnSpcReduction="10000"/>
          </a:bodyPr>
          <a:lstStyle/>
          <a:p>
            <a:r>
              <a:rPr lang="en-US" dirty="0" smtClean="0"/>
              <a:t>Theodore Lewitt – University of Southern California</a:t>
            </a:r>
          </a:p>
          <a:p>
            <a:r>
              <a:rPr lang="en-US" dirty="0" smtClean="0"/>
              <a:t>Mentors – James Warner, Geoffrey Bomarito, Patrick Leser</a:t>
            </a:r>
          </a:p>
          <a:p>
            <a:r>
              <a:rPr lang="en-US" dirty="0" smtClean="0"/>
              <a:t>NASA Langley Research Center &amp; My Couch in Boulder, CO</a:t>
            </a:r>
          </a:p>
          <a:p>
            <a:r>
              <a:rPr lang="en-US" dirty="0" smtClean="0"/>
              <a:t>Spring 2020</a:t>
            </a:r>
            <a:endParaRPr lang="en-US" dirty="0"/>
          </a:p>
        </p:txBody>
      </p:sp>
      <p:sp>
        <p:nvSpPr>
          <p:cNvPr id="5" name="Slide Number Placeholder 4"/>
          <p:cNvSpPr>
            <a:spLocks noGrp="1"/>
          </p:cNvSpPr>
          <p:nvPr>
            <p:ph type="sldNum" sz="quarter" idx="12"/>
          </p:nvPr>
        </p:nvSpPr>
        <p:spPr>
          <a:xfrm>
            <a:off x="9448800" y="6492875"/>
            <a:ext cx="2743200" cy="365125"/>
          </a:xfrm>
        </p:spPr>
        <p:txBody>
          <a:bodyPr/>
          <a:lstStyle/>
          <a:p>
            <a:fld id="{7FB66E74-C4FE-4C69-BE54-41974FC9B4AE}" type="slidenum">
              <a:rPr lang="en-US" sz="2400" smtClean="0"/>
              <a:t>1</a:t>
            </a:fld>
            <a:endParaRPr lang="en-US" sz="2400" dirty="0"/>
          </a:p>
        </p:txBody>
      </p:sp>
      <p:pic>
        <p:nvPicPr>
          <p:cNvPr id="4" name="Picture 3"/>
          <p:cNvPicPr>
            <a:picLocks noChangeAspect="1"/>
          </p:cNvPicPr>
          <p:nvPr/>
        </p:nvPicPr>
        <p:blipFill>
          <a:blip r:embed="rId3"/>
          <a:stretch>
            <a:fillRect/>
          </a:stretch>
        </p:blipFill>
        <p:spPr>
          <a:xfrm>
            <a:off x="985588" y="541247"/>
            <a:ext cx="4389493" cy="2921008"/>
          </a:xfrm>
          <a:prstGeom prst="rect">
            <a:avLst/>
          </a:prstGeom>
        </p:spPr>
      </p:pic>
      <p:pic>
        <p:nvPicPr>
          <p:cNvPr id="7" name="Picture 6"/>
          <p:cNvPicPr>
            <a:picLocks noChangeAspect="1"/>
          </p:cNvPicPr>
          <p:nvPr/>
        </p:nvPicPr>
        <p:blipFill>
          <a:blip r:embed="rId4"/>
          <a:stretch>
            <a:fillRect/>
          </a:stretch>
        </p:blipFill>
        <p:spPr>
          <a:xfrm>
            <a:off x="0" y="5064806"/>
            <a:ext cx="1874419" cy="1793194"/>
          </a:xfrm>
          <a:prstGeom prst="rect">
            <a:avLst/>
          </a:prstGeom>
        </p:spPr>
      </p:pic>
    </p:spTree>
    <p:extLst>
      <p:ext uri="{BB962C8B-B14F-4D97-AF65-F5344CB8AC3E}">
        <p14:creationId xmlns:p14="http://schemas.microsoft.com/office/powerpoint/2010/main" val="9283999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Problem</a:t>
            </a:r>
            <a:endParaRPr lang="en-US" dirty="0"/>
          </a:p>
        </p:txBody>
      </p:sp>
      <p:sp>
        <p:nvSpPr>
          <p:cNvPr id="3" name="Content Placeholder 2"/>
          <p:cNvSpPr>
            <a:spLocks noGrp="1"/>
          </p:cNvSpPr>
          <p:nvPr>
            <p:ph idx="1"/>
          </p:nvPr>
        </p:nvSpPr>
        <p:spPr/>
        <p:txBody>
          <a:bodyPr/>
          <a:lstStyle/>
          <a:p>
            <a:pPr marL="514350" indent="-514350">
              <a:buAutoNum type="arabicPeriod"/>
            </a:pPr>
            <a:r>
              <a:rPr lang="en-US" dirty="0" smtClean="0"/>
              <a:t>Newer materials and manufacturing processes have more uncertainty</a:t>
            </a:r>
          </a:p>
          <a:p>
            <a:pPr marL="514350" indent="-514350">
              <a:buAutoNum type="arabicPeriod"/>
            </a:pPr>
            <a:r>
              <a:rPr lang="en-US" dirty="0" smtClean="0"/>
              <a:t>Need new databases for new materials</a:t>
            </a:r>
          </a:p>
          <a:p>
            <a:pPr marL="514350" indent="-514350">
              <a:buAutoNum type="arabicPeriod"/>
            </a:pPr>
            <a:r>
              <a:rPr lang="en-US" dirty="0" smtClean="0"/>
              <a:t>Testing novel materials is expensive </a:t>
            </a:r>
          </a:p>
        </p:txBody>
      </p:sp>
      <p:sp>
        <p:nvSpPr>
          <p:cNvPr id="8" name="Slide Number Placeholder 7"/>
          <p:cNvSpPr>
            <a:spLocks noGrp="1"/>
          </p:cNvSpPr>
          <p:nvPr>
            <p:ph type="sldNum" sz="quarter" idx="12"/>
          </p:nvPr>
        </p:nvSpPr>
        <p:spPr>
          <a:xfrm>
            <a:off x="9448800" y="6492875"/>
            <a:ext cx="2743200" cy="365125"/>
          </a:xfrm>
        </p:spPr>
        <p:txBody>
          <a:bodyPr/>
          <a:lstStyle/>
          <a:p>
            <a:r>
              <a:rPr lang="en-US" sz="2400" dirty="0"/>
              <a:t>2</a:t>
            </a:r>
          </a:p>
        </p:txBody>
      </p:sp>
      <p:pic>
        <p:nvPicPr>
          <p:cNvPr id="10" name="Picture 9"/>
          <p:cNvPicPr>
            <a:picLocks noChangeAspect="1"/>
          </p:cNvPicPr>
          <p:nvPr/>
        </p:nvPicPr>
        <p:blipFill>
          <a:blip r:embed="rId3"/>
          <a:stretch>
            <a:fillRect/>
          </a:stretch>
        </p:blipFill>
        <p:spPr>
          <a:xfrm>
            <a:off x="0" y="5064806"/>
            <a:ext cx="1874419" cy="1793194"/>
          </a:xfrm>
          <a:prstGeom prst="rect">
            <a:avLst/>
          </a:prstGeom>
        </p:spPr>
      </p:pic>
    </p:spTree>
    <p:extLst>
      <p:ext uri="{BB962C8B-B14F-4D97-AF65-F5344CB8AC3E}">
        <p14:creationId xmlns:p14="http://schemas.microsoft.com/office/powerpoint/2010/main" val="11359866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Certification </a:t>
            </a:r>
            <a:r>
              <a:rPr lang="en-US" dirty="0"/>
              <a:t>by Analysis </a:t>
            </a:r>
            <a:r>
              <a:rPr lang="en-US" dirty="0" smtClean="0"/>
              <a:t>Simulations	</a:t>
            </a:r>
            <a:endParaRPr lang="en-US" dirty="0"/>
          </a:p>
        </p:txBody>
      </p:sp>
      <p:sp>
        <p:nvSpPr>
          <p:cNvPr id="3" name="Content Placeholder 2"/>
          <p:cNvSpPr>
            <a:spLocks noGrp="1"/>
          </p:cNvSpPr>
          <p:nvPr>
            <p:ph idx="1"/>
          </p:nvPr>
        </p:nvSpPr>
        <p:spPr/>
        <p:txBody>
          <a:bodyPr>
            <a:normAutofit/>
          </a:bodyPr>
          <a:lstStyle/>
          <a:p>
            <a:r>
              <a:rPr lang="en-US" sz="3600" dirty="0" smtClean="0"/>
              <a:t>Requirements:</a:t>
            </a:r>
          </a:p>
          <a:p>
            <a:pPr marL="0" indent="0">
              <a:buNone/>
            </a:pPr>
            <a:r>
              <a:rPr lang="en-US" sz="3600" dirty="0" smtClean="0"/>
              <a:t>- Probabilistic</a:t>
            </a:r>
          </a:p>
          <a:p>
            <a:pPr marL="0" indent="0">
              <a:buNone/>
            </a:pPr>
            <a:r>
              <a:rPr lang="en-US" sz="3600" dirty="0" smtClean="0"/>
              <a:t>- High Fidelity</a:t>
            </a:r>
          </a:p>
          <a:p>
            <a:pPr marL="0" indent="0">
              <a:buNone/>
            </a:pPr>
            <a:r>
              <a:rPr lang="en-US" sz="3600" dirty="0" smtClean="0"/>
              <a:t>- Calibrate with only a few tests</a:t>
            </a:r>
          </a:p>
        </p:txBody>
      </p:sp>
      <p:sp>
        <p:nvSpPr>
          <p:cNvPr id="5" name="Slide Number Placeholder 4"/>
          <p:cNvSpPr>
            <a:spLocks noGrp="1"/>
          </p:cNvSpPr>
          <p:nvPr>
            <p:ph type="sldNum" sz="quarter" idx="12"/>
          </p:nvPr>
        </p:nvSpPr>
        <p:spPr>
          <a:xfrm>
            <a:off x="9448800" y="6492875"/>
            <a:ext cx="2743200" cy="365125"/>
          </a:xfrm>
        </p:spPr>
        <p:txBody>
          <a:bodyPr/>
          <a:lstStyle/>
          <a:p>
            <a:fld id="{7FB66E74-C4FE-4C69-BE54-41974FC9B4AE}" type="slidenum">
              <a:rPr lang="en-US" sz="2400" smtClean="0"/>
              <a:t>3</a:t>
            </a:fld>
            <a:endParaRPr lang="en-US" sz="2400" dirty="0"/>
          </a:p>
        </p:txBody>
      </p:sp>
      <p:pic>
        <p:nvPicPr>
          <p:cNvPr id="8" name="Picture 7"/>
          <p:cNvPicPr>
            <a:picLocks noChangeAspect="1"/>
          </p:cNvPicPr>
          <p:nvPr/>
        </p:nvPicPr>
        <p:blipFill>
          <a:blip r:embed="rId3"/>
          <a:stretch>
            <a:fillRect/>
          </a:stretch>
        </p:blipFill>
        <p:spPr>
          <a:xfrm>
            <a:off x="0" y="5064806"/>
            <a:ext cx="1874419" cy="1793194"/>
          </a:xfrm>
          <a:prstGeom prst="rect">
            <a:avLst/>
          </a:prstGeom>
        </p:spPr>
      </p:pic>
    </p:spTree>
    <p:extLst>
      <p:ext uri="{BB962C8B-B14F-4D97-AF65-F5344CB8AC3E}">
        <p14:creationId xmlns:p14="http://schemas.microsoft.com/office/powerpoint/2010/main" val="22359904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ight Arrow 8"/>
          <p:cNvSpPr/>
          <p:nvPr/>
        </p:nvSpPr>
        <p:spPr>
          <a:xfrm rot="10800000">
            <a:off x="1033669" y="2263850"/>
            <a:ext cx="9859618" cy="519208"/>
          </a:xfrm>
          <a:prstGeom prst="rightArrow">
            <a:avLst>
              <a:gd name="adj1" fmla="val 50000"/>
              <a:gd name="adj2" fmla="val 109726"/>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ight Arrow 4"/>
          <p:cNvSpPr/>
          <p:nvPr/>
        </p:nvSpPr>
        <p:spPr>
          <a:xfrm>
            <a:off x="1033669" y="1690688"/>
            <a:ext cx="9859618" cy="519208"/>
          </a:xfrm>
          <a:prstGeom prst="rightArrow">
            <a:avLst>
              <a:gd name="adj1" fmla="val 50000"/>
              <a:gd name="adj2" fmla="val 109726"/>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Combining Machine Learning and Physics Based Knowledge </a:t>
            </a:r>
            <a:endParaRPr lang="en-US" dirty="0"/>
          </a:p>
        </p:txBody>
      </p:sp>
      <p:sp>
        <p:nvSpPr>
          <p:cNvPr id="3" name="Slide Number Placeholder 2"/>
          <p:cNvSpPr>
            <a:spLocks noGrp="1"/>
          </p:cNvSpPr>
          <p:nvPr>
            <p:ph type="sldNum" sz="quarter" idx="12"/>
          </p:nvPr>
        </p:nvSpPr>
        <p:spPr>
          <a:xfrm>
            <a:off x="9448800" y="6492875"/>
            <a:ext cx="2743200" cy="365125"/>
          </a:xfrm>
        </p:spPr>
        <p:txBody>
          <a:bodyPr/>
          <a:lstStyle/>
          <a:p>
            <a:fld id="{7FB66E74-C4FE-4C69-BE54-41974FC9B4AE}" type="slidenum">
              <a:rPr lang="en-US" sz="2400" smtClean="0"/>
              <a:t>4</a:t>
            </a:fld>
            <a:endParaRPr lang="en-US" sz="2400" dirty="0"/>
          </a:p>
        </p:txBody>
      </p:sp>
      <p:sp>
        <p:nvSpPr>
          <p:cNvPr id="8" name="TextBox 7"/>
          <p:cNvSpPr txBox="1"/>
          <p:nvPr/>
        </p:nvSpPr>
        <p:spPr>
          <a:xfrm>
            <a:off x="5438692" y="1765626"/>
            <a:ext cx="2433099" cy="369332"/>
          </a:xfrm>
          <a:prstGeom prst="rect">
            <a:avLst/>
          </a:prstGeom>
          <a:noFill/>
        </p:spPr>
        <p:txBody>
          <a:bodyPr wrap="square" rtlCol="0">
            <a:spAutoFit/>
          </a:bodyPr>
          <a:lstStyle/>
          <a:p>
            <a:r>
              <a:rPr lang="en-US" dirty="0" smtClean="0"/>
              <a:t>Data</a:t>
            </a:r>
            <a:endParaRPr lang="en-US" dirty="0"/>
          </a:p>
        </p:txBody>
      </p:sp>
      <p:sp>
        <p:nvSpPr>
          <p:cNvPr id="12" name="TextBox 11"/>
          <p:cNvSpPr txBox="1"/>
          <p:nvPr/>
        </p:nvSpPr>
        <p:spPr>
          <a:xfrm>
            <a:off x="5438691" y="2306522"/>
            <a:ext cx="2433099" cy="369332"/>
          </a:xfrm>
          <a:prstGeom prst="rect">
            <a:avLst/>
          </a:prstGeom>
          <a:noFill/>
        </p:spPr>
        <p:txBody>
          <a:bodyPr wrap="square" rtlCol="0">
            <a:spAutoFit/>
          </a:bodyPr>
          <a:lstStyle/>
          <a:p>
            <a:r>
              <a:rPr lang="en-US" dirty="0" smtClean="0"/>
              <a:t>Physics</a:t>
            </a:r>
            <a:endParaRPr lang="en-US" dirty="0"/>
          </a:p>
        </p:txBody>
      </p:sp>
      <p:sp>
        <p:nvSpPr>
          <p:cNvPr id="15" name="TextBox 14"/>
          <p:cNvSpPr txBox="1"/>
          <p:nvPr/>
        </p:nvSpPr>
        <p:spPr>
          <a:xfrm>
            <a:off x="1526649" y="2338788"/>
            <a:ext cx="2433099" cy="369332"/>
          </a:xfrm>
          <a:prstGeom prst="rect">
            <a:avLst/>
          </a:prstGeom>
          <a:noFill/>
        </p:spPr>
        <p:txBody>
          <a:bodyPr wrap="square" rtlCol="0">
            <a:spAutoFit/>
          </a:bodyPr>
          <a:lstStyle/>
          <a:p>
            <a:r>
              <a:rPr lang="en-US" dirty="0" smtClean="0"/>
              <a:t>High</a:t>
            </a:r>
            <a:endParaRPr lang="en-US" dirty="0"/>
          </a:p>
        </p:txBody>
      </p:sp>
      <p:sp>
        <p:nvSpPr>
          <p:cNvPr id="16" name="TextBox 15"/>
          <p:cNvSpPr txBox="1"/>
          <p:nvPr/>
        </p:nvSpPr>
        <p:spPr>
          <a:xfrm>
            <a:off x="1526649" y="1747321"/>
            <a:ext cx="2433099" cy="369332"/>
          </a:xfrm>
          <a:prstGeom prst="rect">
            <a:avLst/>
          </a:prstGeom>
          <a:noFill/>
        </p:spPr>
        <p:txBody>
          <a:bodyPr wrap="square" rtlCol="0">
            <a:spAutoFit/>
          </a:bodyPr>
          <a:lstStyle/>
          <a:p>
            <a:r>
              <a:rPr lang="en-US" dirty="0" smtClean="0"/>
              <a:t>Low</a:t>
            </a:r>
            <a:endParaRPr lang="en-US" dirty="0"/>
          </a:p>
        </p:txBody>
      </p:sp>
      <p:sp>
        <p:nvSpPr>
          <p:cNvPr id="17" name="TextBox 16"/>
          <p:cNvSpPr txBox="1"/>
          <p:nvPr/>
        </p:nvSpPr>
        <p:spPr>
          <a:xfrm>
            <a:off x="9843713" y="2338788"/>
            <a:ext cx="2433099" cy="369332"/>
          </a:xfrm>
          <a:prstGeom prst="rect">
            <a:avLst/>
          </a:prstGeom>
          <a:noFill/>
        </p:spPr>
        <p:txBody>
          <a:bodyPr wrap="square" rtlCol="0">
            <a:spAutoFit/>
          </a:bodyPr>
          <a:lstStyle/>
          <a:p>
            <a:r>
              <a:rPr lang="en-US" dirty="0" smtClean="0"/>
              <a:t>Low</a:t>
            </a:r>
            <a:endParaRPr lang="en-US" dirty="0"/>
          </a:p>
        </p:txBody>
      </p:sp>
      <p:sp>
        <p:nvSpPr>
          <p:cNvPr id="18" name="TextBox 17"/>
          <p:cNvSpPr txBox="1"/>
          <p:nvPr/>
        </p:nvSpPr>
        <p:spPr>
          <a:xfrm>
            <a:off x="9843715" y="1750028"/>
            <a:ext cx="2433099" cy="369332"/>
          </a:xfrm>
          <a:prstGeom prst="rect">
            <a:avLst/>
          </a:prstGeom>
          <a:noFill/>
        </p:spPr>
        <p:txBody>
          <a:bodyPr wrap="square" rtlCol="0">
            <a:spAutoFit/>
          </a:bodyPr>
          <a:lstStyle/>
          <a:p>
            <a:r>
              <a:rPr lang="en-US" dirty="0" smtClean="0"/>
              <a:t>High</a:t>
            </a:r>
            <a:endParaRPr lang="en-US" dirty="0"/>
          </a:p>
        </p:txBody>
      </p:sp>
      <p:sp>
        <p:nvSpPr>
          <p:cNvPr id="13" name="Frame 12"/>
          <p:cNvSpPr/>
          <p:nvPr/>
        </p:nvSpPr>
        <p:spPr>
          <a:xfrm>
            <a:off x="922351" y="1646563"/>
            <a:ext cx="2091194" cy="1319917"/>
          </a:xfrm>
          <a:prstGeom prst="frame">
            <a:avLst>
              <a:gd name="adj1" fmla="val 4669"/>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19" name="TextBox 18"/>
          <p:cNvSpPr txBox="1"/>
          <p:nvPr/>
        </p:nvSpPr>
        <p:spPr>
          <a:xfrm>
            <a:off x="580445" y="3010605"/>
            <a:ext cx="3803776" cy="1938992"/>
          </a:xfrm>
          <a:prstGeom prst="rect">
            <a:avLst/>
          </a:prstGeom>
          <a:noFill/>
        </p:spPr>
        <p:txBody>
          <a:bodyPr wrap="square" rtlCol="0">
            <a:spAutoFit/>
          </a:bodyPr>
          <a:lstStyle/>
          <a:p>
            <a:r>
              <a:rPr lang="en-US" sz="3000" b="1" dirty="0" smtClean="0"/>
              <a:t>Methods:</a:t>
            </a:r>
          </a:p>
          <a:p>
            <a:pPr marL="285750" indent="-285750">
              <a:buFont typeface="Arial" panose="020B0604020202020204" pitchFamily="34" charset="0"/>
              <a:buChar char="•"/>
            </a:pPr>
            <a:r>
              <a:rPr lang="en-US" sz="3000" dirty="0" smtClean="0"/>
              <a:t>Finite Element </a:t>
            </a:r>
            <a:r>
              <a:rPr lang="en-US" sz="3000" dirty="0" err="1" smtClean="0"/>
              <a:t>Analyisis</a:t>
            </a:r>
            <a:endParaRPr lang="en-US" sz="3000" dirty="0" smtClean="0"/>
          </a:p>
          <a:p>
            <a:pPr marL="285750" indent="-285750">
              <a:buFont typeface="Arial" panose="020B0604020202020204" pitchFamily="34" charset="0"/>
              <a:buChar char="•"/>
            </a:pPr>
            <a:r>
              <a:rPr lang="en-US" sz="3000" dirty="0" smtClean="0"/>
              <a:t>Molecular Dynamics</a:t>
            </a:r>
          </a:p>
        </p:txBody>
      </p:sp>
      <p:sp>
        <p:nvSpPr>
          <p:cNvPr id="21" name="TextBox 20"/>
          <p:cNvSpPr txBox="1"/>
          <p:nvPr/>
        </p:nvSpPr>
        <p:spPr>
          <a:xfrm>
            <a:off x="8040754" y="3010605"/>
            <a:ext cx="3605918" cy="3508653"/>
          </a:xfrm>
          <a:prstGeom prst="rect">
            <a:avLst/>
          </a:prstGeom>
          <a:noFill/>
        </p:spPr>
        <p:txBody>
          <a:bodyPr wrap="square" rtlCol="0">
            <a:spAutoFit/>
          </a:bodyPr>
          <a:lstStyle/>
          <a:p>
            <a:r>
              <a:rPr lang="en-US" sz="3000" b="1" dirty="0" smtClean="0"/>
              <a:t>Cons:</a:t>
            </a:r>
          </a:p>
          <a:p>
            <a:pPr marL="285750" indent="-285750">
              <a:buFont typeface="Arial" panose="020B0604020202020204" pitchFamily="34" charset="0"/>
              <a:buChar char="•"/>
            </a:pPr>
            <a:r>
              <a:rPr lang="en-US" sz="3000" dirty="0" smtClean="0"/>
              <a:t>Computationally expensive for Uncertainty Quantification</a:t>
            </a:r>
          </a:p>
          <a:p>
            <a:endParaRPr lang="en-US" b="1" dirty="0"/>
          </a:p>
          <a:p>
            <a:endParaRPr lang="en-US" b="1" dirty="0" smtClean="0"/>
          </a:p>
          <a:p>
            <a:endParaRPr lang="en-US" b="1" dirty="0" smtClean="0"/>
          </a:p>
          <a:p>
            <a:endParaRPr lang="en-US" b="1" dirty="0"/>
          </a:p>
        </p:txBody>
      </p:sp>
      <p:sp>
        <p:nvSpPr>
          <p:cNvPr id="22" name="TextBox 21"/>
          <p:cNvSpPr txBox="1"/>
          <p:nvPr/>
        </p:nvSpPr>
        <p:spPr>
          <a:xfrm>
            <a:off x="4792648" y="3010605"/>
            <a:ext cx="3079142" cy="1938992"/>
          </a:xfrm>
          <a:prstGeom prst="rect">
            <a:avLst/>
          </a:prstGeom>
          <a:noFill/>
        </p:spPr>
        <p:txBody>
          <a:bodyPr wrap="square" rtlCol="0">
            <a:spAutoFit/>
          </a:bodyPr>
          <a:lstStyle/>
          <a:p>
            <a:r>
              <a:rPr lang="en-US" sz="3000" b="1" dirty="0" smtClean="0"/>
              <a:t>Pros:</a:t>
            </a:r>
          </a:p>
          <a:p>
            <a:pPr marL="285750" indent="-285750">
              <a:buFont typeface="Arial" panose="020B0604020202020204" pitchFamily="34" charset="0"/>
              <a:buChar char="•"/>
            </a:pPr>
            <a:r>
              <a:rPr lang="en-US" sz="3000" dirty="0" smtClean="0"/>
              <a:t>Encode years of physics research</a:t>
            </a:r>
          </a:p>
          <a:p>
            <a:pPr marL="285750" indent="-285750">
              <a:buFont typeface="Arial" panose="020B0604020202020204" pitchFamily="34" charset="0"/>
              <a:buChar char="•"/>
            </a:pPr>
            <a:r>
              <a:rPr lang="en-US" sz="3000" dirty="0" smtClean="0"/>
              <a:t>Explainable</a:t>
            </a:r>
          </a:p>
        </p:txBody>
      </p:sp>
      <p:pic>
        <p:nvPicPr>
          <p:cNvPr id="20" name="Picture 19"/>
          <p:cNvPicPr>
            <a:picLocks noChangeAspect="1"/>
          </p:cNvPicPr>
          <p:nvPr/>
        </p:nvPicPr>
        <p:blipFill>
          <a:blip r:embed="rId3"/>
          <a:stretch>
            <a:fillRect/>
          </a:stretch>
        </p:blipFill>
        <p:spPr>
          <a:xfrm>
            <a:off x="0" y="5064806"/>
            <a:ext cx="1874419" cy="1793194"/>
          </a:xfrm>
          <a:prstGeom prst="rect">
            <a:avLst/>
          </a:prstGeom>
        </p:spPr>
      </p:pic>
    </p:spTree>
    <p:extLst>
      <p:ext uri="{BB962C8B-B14F-4D97-AF65-F5344CB8AC3E}">
        <p14:creationId xmlns:p14="http://schemas.microsoft.com/office/powerpoint/2010/main" val="6634306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ight Arrow 8"/>
          <p:cNvSpPr/>
          <p:nvPr/>
        </p:nvSpPr>
        <p:spPr>
          <a:xfrm rot="10800000">
            <a:off x="1033669" y="2263850"/>
            <a:ext cx="9859618" cy="519208"/>
          </a:xfrm>
          <a:prstGeom prst="rightArrow">
            <a:avLst>
              <a:gd name="adj1" fmla="val 50000"/>
              <a:gd name="adj2" fmla="val 109726"/>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ight Arrow 4"/>
          <p:cNvSpPr/>
          <p:nvPr/>
        </p:nvSpPr>
        <p:spPr>
          <a:xfrm>
            <a:off x="1033669" y="1690688"/>
            <a:ext cx="9859618" cy="519208"/>
          </a:xfrm>
          <a:prstGeom prst="rightArrow">
            <a:avLst>
              <a:gd name="adj1" fmla="val 50000"/>
              <a:gd name="adj2" fmla="val 109726"/>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Combining Machine Learning and Physics Based Knowledge </a:t>
            </a:r>
            <a:endParaRPr lang="en-US" dirty="0"/>
          </a:p>
        </p:txBody>
      </p:sp>
      <p:sp>
        <p:nvSpPr>
          <p:cNvPr id="3" name="Slide Number Placeholder 2"/>
          <p:cNvSpPr>
            <a:spLocks noGrp="1"/>
          </p:cNvSpPr>
          <p:nvPr>
            <p:ph type="sldNum" sz="quarter" idx="12"/>
          </p:nvPr>
        </p:nvSpPr>
        <p:spPr>
          <a:xfrm>
            <a:off x="9448800" y="6492875"/>
            <a:ext cx="2743200" cy="365125"/>
          </a:xfrm>
        </p:spPr>
        <p:txBody>
          <a:bodyPr/>
          <a:lstStyle/>
          <a:p>
            <a:fld id="{7FB66E74-C4FE-4C69-BE54-41974FC9B4AE}" type="slidenum">
              <a:rPr lang="en-US" sz="2400" smtClean="0"/>
              <a:t>5</a:t>
            </a:fld>
            <a:endParaRPr lang="en-US" sz="2400" dirty="0"/>
          </a:p>
        </p:txBody>
      </p:sp>
      <p:sp>
        <p:nvSpPr>
          <p:cNvPr id="8" name="TextBox 7"/>
          <p:cNvSpPr txBox="1"/>
          <p:nvPr/>
        </p:nvSpPr>
        <p:spPr>
          <a:xfrm>
            <a:off x="5438692" y="1765626"/>
            <a:ext cx="2433099" cy="369332"/>
          </a:xfrm>
          <a:prstGeom prst="rect">
            <a:avLst/>
          </a:prstGeom>
          <a:noFill/>
        </p:spPr>
        <p:txBody>
          <a:bodyPr wrap="square" rtlCol="0">
            <a:spAutoFit/>
          </a:bodyPr>
          <a:lstStyle/>
          <a:p>
            <a:r>
              <a:rPr lang="en-US" dirty="0" smtClean="0"/>
              <a:t>Data</a:t>
            </a:r>
            <a:endParaRPr lang="en-US" dirty="0"/>
          </a:p>
        </p:txBody>
      </p:sp>
      <p:sp>
        <p:nvSpPr>
          <p:cNvPr id="12" name="TextBox 11"/>
          <p:cNvSpPr txBox="1"/>
          <p:nvPr/>
        </p:nvSpPr>
        <p:spPr>
          <a:xfrm>
            <a:off x="5438691" y="2306522"/>
            <a:ext cx="2433099" cy="369332"/>
          </a:xfrm>
          <a:prstGeom prst="rect">
            <a:avLst/>
          </a:prstGeom>
          <a:noFill/>
        </p:spPr>
        <p:txBody>
          <a:bodyPr wrap="square" rtlCol="0">
            <a:spAutoFit/>
          </a:bodyPr>
          <a:lstStyle/>
          <a:p>
            <a:r>
              <a:rPr lang="en-US" dirty="0" smtClean="0"/>
              <a:t>Physics</a:t>
            </a:r>
            <a:endParaRPr lang="en-US" dirty="0"/>
          </a:p>
        </p:txBody>
      </p:sp>
      <p:sp>
        <p:nvSpPr>
          <p:cNvPr id="15" name="TextBox 14"/>
          <p:cNvSpPr txBox="1"/>
          <p:nvPr/>
        </p:nvSpPr>
        <p:spPr>
          <a:xfrm>
            <a:off x="1526649" y="2338788"/>
            <a:ext cx="2433099" cy="369332"/>
          </a:xfrm>
          <a:prstGeom prst="rect">
            <a:avLst/>
          </a:prstGeom>
          <a:noFill/>
        </p:spPr>
        <p:txBody>
          <a:bodyPr wrap="square" rtlCol="0">
            <a:spAutoFit/>
          </a:bodyPr>
          <a:lstStyle/>
          <a:p>
            <a:r>
              <a:rPr lang="en-US" dirty="0" smtClean="0"/>
              <a:t>High</a:t>
            </a:r>
            <a:endParaRPr lang="en-US" dirty="0"/>
          </a:p>
        </p:txBody>
      </p:sp>
      <p:sp>
        <p:nvSpPr>
          <p:cNvPr id="16" name="TextBox 15"/>
          <p:cNvSpPr txBox="1"/>
          <p:nvPr/>
        </p:nvSpPr>
        <p:spPr>
          <a:xfrm>
            <a:off x="1526649" y="1747321"/>
            <a:ext cx="2433099" cy="369332"/>
          </a:xfrm>
          <a:prstGeom prst="rect">
            <a:avLst/>
          </a:prstGeom>
          <a:noFill/>
        </p:spPr>
        <p:txBody>
          <a:bodyPr wrap="square" rtlCol="0">
            <a:spAutoFit/>
          </a:bodyPr>
          <a:lstStyle/>
          <a:p>
            <a:r>
              <a:rPr lang="en-US" dirty="0" smtClean="0"/>
              <a:t>Low</a:t>
            </a:r>
            <a:endParaRPr lang="en-US" dirty="0"/>
          </a:p>
        </p:txBody>
      </p:sp>
      <p:sp>
        <p:nvSpPr>
          <p:cNvPr id="17" name="TextBox 16"/>
          <p:cNvSpPr txBox="1"/>
          <p:nvPr/>
        </p:nvSpPr>
        <p:spPr>
          <a:xfrm>
            <a:off x="9843713" y="2338788"/>
            <a:ext cx="2433099" cy="369332"/>
          </a:xfrm>
          <a:prstGeom prst="rect">
            <a:avLst/>
          </a:prstGeom>
          <a:noFill/>
        </p:spPr>
        <p:txBody>
          <a:bodyPr wrap="square" rtlCol="0">
            <a:spAutoFit/>
          </a:bodyPr>
          <a:lstStyle/>
          <a:p>
            <a:r>
              <a:rPr lang="en-US" dirty="0" smtClean="0"/>
              <a:t>Low</a:t>
            </a:r>
            <a:endParaRPr lang="en-US" dirty="0"/>
          </a:p>
        </p:txBody>
      </p:sp>
      <p:sp>
        <p:nvSpPr>
          <p:cNvPr id="18" name="TextBox 17"/>
          <p:cNvSpPr txBox="1"/>
          <p:nvPr/>
        </p:nvSpPr>
        <p:spPr>
          <a:xfrm>
            <a:off x="9843715" y="1750028"/>
            <a:ext cx="2433099" cy="369332"/>
          </a:xfrm>
          <a:prstGeom prst="rect">
            <a:avLst/>
          </a:prstGeom>
          <a:noFill/>
        </p:spPr>
        <p:txBody>
          <a:bodyPr wrap="square" rtlCol="0">
            <a:spAutoFit/>
          </a:bodyPr>
          <a:lstStyle/>
          <a:p>
            <a:r>
              <a:rPr lang="en-US" dirty="0" smtClean="0"/>
              <a:t>High</a:t>
            </a:r>
            <a:endParaRPr lang="en-US" dirty="0"/>
          </a:p>
        </p:txBody>
      </p:sp>
      <p:sp>
        <p:nvSpPr>
          <p:cNvPr id="13" name="Frame 12"/>
          <p:cNvSpPr/>
          <p:nvPr/>
        </p:nvSpPr>
        <p:spPr>
          <a:xfrm>
            <a:off x="8908772" y="1549937"/>
            <a:ext cx="2091194" cy="1319917"/>
          </a:xfrm>
          <a:prstGeom prst="frame">
            <a:avLst>
              <a:gd name="adj1" fmla="val 4669"/>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14" name="TextBox 13"/>
          <p:cNvSpPr txBox="1"/>
          <p:nvPr/>
        </p:nvSpPr>
        <p:spPr>
          <a:xfrm>
            <a:off x="8143786" y="3259767"/>
            <a:ext cx="4048214" cy="1938992"/>
          </a:xfrm>
          <a:prstGeom prst="rect">
            <a:avLst/>
          </a:prstGeom>
          <a:noFill/>
        </p:spPr>
        <p:txBody>
          <a:bodyPr wrap="square" rtlCol="0">
            <a:spAutoFit/>
          </a:bodyPr>
          <a:lstStyle/>
          <a:p>
            <a:r>
              <a:rPr lang="en-US" sz="3000" b="1" dirty="0" smtClean="0"/>
              <a:t>Cons:</a:t>
            </a:r>
          </a:p>
          <a:p>
            <a:pPr marL="285750" indent="-285750">
              <a:buFont typeface="Arial" panose="020B0604020202020204" pitchFamily="34" charset="0"/>
              <a:buChar char="•"/>
            </a:pPr>
            <a:r>
              <a:rPr lang="en-US" sz="3000" dirty="0" smtClean="0"/>
              <a:t>Not Explainable</a:t>
            </a:r>
          </a:p>
          <a:p>
            <a:pPr marL="285750" indent="-285750">
              <a:buFont typeface="Arial" panose="020B0604020202020204" pitchFamily="34" charset="0"/>
              <a:buChar char="•"/>
            </a:pPr>
            <a:r>
              <a:rPr lang="en-US" sz="3000" dirty="0" smtClean="0"/>
              <a:t>No encoded physics knowledge</a:t>
            </a:r>
          </a:p>
        </p:txBody>
      </p:sp>
      <p:sp>
        <p:nvSpPr>
          <p:cNvPr id="19" name="TextBox 18"/>
          <p:cNvSpPr txBox="1"/>
          <p:nvPr/>
        </p:nvSpPr>
        <p:spPr>
          <a:xfrm>
            <a:off x="3959748" y="3265534"/>
            <a:ext cx="4130144" cy="2308324"/>
          </a:xfrm>
          <a:prstGeom prst="rect">
            <a:avLst/>
          </a:prstGeom>
          <a:noFill/>
        </p:spPr>
        <p:txBody>
          <a:bodyPr wrap="square" rtlCol="0">
            <a:spAutoFit/>
          </a:bodyPr>
          <a:lstStyle/>
          <a:p>
            <a:r>
              <a:rPr lang="en-US" sz="3000" b="1" dirty="0" smtClean="0"/>
              <a:t>Pros:</a:t>
            </a:r>
          </a:p>
          <a:p>
            <a:pPr marL="285750" indent="-285750">
              <a:buFont typeface="Arial" panose="020B0604020202020204" pitchFamily="34" charset="0"/>
              <a:buChar char="•"/>
            </a:pPr>
            <a:r>
              <a:rPr lang="en-US" sz="3000" dirty="0" smtClean="0"/>
              <a:t>Low computational cost</a:t>
            </a:r>
          </a:p>
          <a:p>
            <a:pPr marL="285750" indent="-285750">
              <a:buFont typeface="Arial" panose="020B0604020202020204" pitchFamily="34" charset="0"/>
              <a:buChar char="•"/>
            </a:pPr>
            <a:endParaRPr lang="en-US" sz="3600" dirty="0" smtClean="0"/>
          </a:p>
          <a:p>
            <a:endParaRPr lang="en-US" dirty="0"/>
          </a:p>
        </p:txBody>
      </p:sp>
      <p:sp>
        <p:nvSpPr>
          <p:cNvPr id="20" name="TextBox 19"/>
          <p:cNvSpPr txBox="1"/>
          <p:nvPr/>
        </p:nvSpPr>
        <p:spPr>
          <a:xfrm>
            <a:off x="478942" y="3259767"/>
            <a:ext cx="3426912" cy="1477328"/>
          </a:xfrm>
          <a:prstGeom prst="rect">
            <a:avLst/>
          </a:prstGeom>
          <a:noFill/>
        </p:spPr>
        <p:txBody>
          <a:bodyPr wrap="square" rtlCol="0">
            <a:spAutoFit/>
          </a:bodyPr>
          <a:lstStyle/>
          <a:p>
            <a:r>
              <a:rPr lang="en-US" sz="3000" b="1" dirty="0" smtClean="0"/>
              <a:t>Methods:</a:t>
            </a:r>
          </a:p>
          <a:p>
            <a:pPr marL="285750" indent="-285750">
              <a:buFont typeface="Arial" panose="020B0604020202020204" pitchFamily="34" charset="0"/>
              <a:buChar char="•"/>
            </a:pPr>
            <a:r>
              <a:rPr lang="en-US" sz="3000" dirty="0" smtClean="0"/>
              <a:t>Deep Learning</a:t>
            </a:r>
          </a:p>
          <a:p>
            <a:pPr marL="285750" indent="-285750">
              <a:buFont typeface="Arial" panose="020B0604020202020204" pitchFamily="34" charset="0"/>
              <a:buChar char="•"/>
            </a:pPr>
            <a:r>
              <a:rPr lang="en-US" sz="3000" dirty="0" smtClean="0"/>
              <a:t>Bayesian Networks</a:t>
            </a:r>
          </a:p>
        </p:txBody>
      </p:sp>
      <p:pic>
        <p:nvPicPr>
          <p:cNvPr id="21" name="Picture 20"/>
          <p:cNvPicPr>
            <a:picLocks noChangeAspect="1"/>
          </p:cNvPicPr>
          <p:nvPr/>
        </p:nvPicPr>
        <p:blipFill>
          <a:blip r:embed="rId3"/>
          <a:stretch>
            <a:fillRect/>
          </a:stretch>
        </p:blipFill>
        <p:spPr>
          <a:xfrm>
            <a:off x="0" y="5064806"/>
            <a:ext cx="1874419" cy="1793194"/>
          </a:xfrm>
          <a:prstGeom prst="rect">
            <a:avLst/>
          </a:prstGeom>
        </p:spPr>
      </p:pic>
    </p:spTree>
    <p:extLst>
      <p:ext uri="{BB962C8B-B14F-4D97-AF65-F5344CB8AC3E}">
        <p14:creationId xmlns:p14="http://schemas.microsoft.com/office/powerpoint/2010/main" val="9454238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ight Arrow 8"/>
          <p:cNvSpPr/>
          <p:nvPr/>
        </p:nvSpPr>
        <p:spPr>
          <a:xfrm rot="10800000">
            <a:off x="1033669" y="2263850"/>
            <a:ext cx="9859618" cy="519208"/>
          </a:xfrm>
          <a:prstGeom prst="rightArrow">
            <a:avLst>
              <a:gd name="adj1" fmla="val 50000"/>
              <a:gd name="adj2" fmla="val 109726"/>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ight Arrow 4"/>
          <p:cNvSpPr/>
          <p:nvPr/>
        </p:nvSpPr>
        <p:spPr>
          <a:xfrm>
            <a:off x="1033669" y="1690688"/>
            <a:ext cx="9859618" cy="519208"/>
          </a:xfrm>
          <a:prstGeom prst="rightArrow">
            <a:avLst>
              <a:gd name="adj1" fmla="val 50000"/>
              <a:gd name="adj2" fmla="val 109726"/>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Combining Machine Learning and Physics Based Knowledge </a:t>
            </a:r>
            <a:endParaRPr lang="en-US" dirty="0"/>
          </a:p>
        </p:txBody>
      </p:sp>
      <p:sp>
        <p:nvSpPr>
          <p:cNvPr id="3" name="Slide Number Placeholder 2"/>
          <p:cNvSpPr>
            <a:spLocks noGrp="1"/>
          </p:cNvSpPr>
          <p:nvPr>
            <p:ph type="sldNum" sz="quarter" idx="12"/>
          </p:nvPr>
        </p:nvSpPr>
        <p:spPr>
          <a:xfrm>
            <a:off x="9448800" y="6492875"/>
            <a:ext cx="2743200" cy="365125"/>
          </a:xfrm>
        </p:spPr>
        <p:txBody>
          <a:bodyPr/>
          <a:lstStyle/>
          <a:p>
            <a:fld id="{7FB66E74-C4FE-4C69-BE54-41974FC9B4AE}" type="slidenum">
              <a:rPr lang="en-US" sz="2400" smtClean="0"/>
              <a:t>6</a:t>
            </a:fld>
            <a:endParaRPr lang="en-US" sz="2400" dirty="0"/>
          </a:p>
        </p:txBody>
      </p:sp>
      <p:sp>
        <p:nvSpPr>
          <p:cNvPr id="8" name="TextBox 7"/>
          <p:cNvSpPr txBox="1"/>
          <p:nvPr/>
        </p:nvSpPr>
        <p:spPr>
          <a:xfrm>
            <a:off x="5438692" y="1765626"/>
            <a:ext cx="2433099" cy="369332"/>
          </a:xfrm>
          <a:prstGeom prst="rect">
            <a:avLst/>
          </a:prstGeom>
          <a:noFill/>
        </p:spPr>
        <p:txBody>
          <a:bodyPr wrap="square" rtlCol="0">
            <a:spAutoFit/>
          </a:bodyPr>
          <a:lstStyle/>
          <a:p>
            <a:r>
              <a:rPr lang="en-US" dirty="0" smtClean="0"/>
              <a:t>Data</a:t>
            </a:r>
            <a:endParaRPr lang="en-US" dirty="0"/>
          </a:p>
        </p:txBody>
      </p:sp>
      <p:sp>
        <p:nvSpPr>
          <p:cNvPr id="12" name="TextBox 11"/>
          <p:cNvSpPr txBox="1"/>
          <p:nvPr/>
        </p:nvSpPr>
        <p:spPr>
          <a:xfrm>
            <a:off x="5438691" y="2306522"/>
            <a:ext cx="2433099" cy="369332"/>
          </a:xfrm>
          <a:prstGeom prst="rect">
            <a:avLst/>
          </a:prstGeom>
          <a:noFill/>
        </p:spPr>
        <p:txBody>
          <a:bodyPr wrap="square" rtlCol="0">
            <a:spAutoFit/>
          </a:bodyPr>
          <a:lstStyle/>
          <a:p>
            <a:r>
              <a:rPr lang="en-US" dirty="0" smtClean="0"/>
              <a:t>Physics</a:t>
            </a:r>
            <a:endParaRPr lang="en-US" dirty="0"/>
          </a:p>
        </p:txBody>
      </p:sp>
      <p:sp>
        <p:nvSpPr>
          <p:cNvPr id="15" name="TextBox 14"/>
          <p:cNvSpPr txBox="1"/>
          <p:nvPr/>
        </p:nvSpPr>
        <p:spPr>
          <a:xfrm>
            <a:off x="1526649" y="2338788"/>
            <a:ext cx="2433099" cy="369332"/>
          </a:xfrm>
          <a:prstGeom prst="rect">
            <a:avLst/>
          </a:prstGeom>
          <a:noFill/>
        </p:spPr>
        <p:txBody>
          <a:bodyPr wrap="square" rtlCol="0">
            <a:spAutoFit/>
          </a:bodyPr>
          <a:lstStyle/>
          <a:p>
            <a:r>
              <a:rPr lang="en-US" dirty="0" smtClean="0"/>
              <a:t>High</a:t>
            </a:r>
            <a:endParaRPr lang="en-US" dirty="0"/>
          </a:p>
        </p:txBody>
      </p:sp>
      <p:sp>
        <p:nvSpPr>
          <p:cNvPr id="16" name="TextBox 15"/>
          <p:cNvSpPr txBox="1"/>
          <p:nvPr/>
        </p:nvSpPr>
        <p:spPr>
          <a:xfrm>
            <a:off x="1526649" y="1747321"/>
            <a:ext cx="2433099" cy="369332"/>
          </a:xfrm>
          <a:prstGeom prst="rect">
            <a:avLst/>
          </a:prstGeom>
          <a:noFill/>
        </p:spPr>
        <p:txBody>
          <a:bodyPr wrap="square" rtlCol="0">
            <a:spAutoFit/>
          </a:bodyPr>
          <a:lstStyle/>
          <a:p>
            <a:r>
              <a:rPr lang="en-US" dirty="0" smtClean="0"/>
              <a:t>Low</a:t>
            </a:r>
            <a:endParaRPr lang="en-US" dirty="0"/>
          </a:p>
        </p:txBody>
      </p:sp>
      <p:sp>
        <p:nvSpPr>
          <p:cNvPr id="17" name="TextBox 16"/>
          <p:cNvSpPr txBox="1"/>
          <p:nvPr/>
        </p:nvSpPr>
        <p:spPr>
          <a:xfrm>
            <a:off x="9843713" y="2338788"/>
            <a:ext cx="2433099" cy="369332"/>
          </a:xfrm>
          <a:prstGeom prst="rect">
            <a:avLst/>
          </a:prstGeom>
          <a:noFill/>
        </p:spPr>
        <p:txBody>
          <a:bodyPr wrap="square" rtlCol="0">
            <a:spAutoFit/>
          </a:bodyPr>
          <a:lstStyle/>
          <a:p>
            <a:r>
              <a:rPr lang="en-US" dirty="0" smtClean="0"/>
              <a:t>Low</a:t>
            </a:r>
            <a:endParaRPr lang="en-US" dirty="0"/>
          </a:p>
        </p:txBody>
      </p:sp>
      <p:sp>
        <p:nvSpPr>
          <p:cNvPr id="18" name="TextBox 17"/>
          <p:cNvSpPr txBox="1"/>
          <p:nvPr/>
        </p:nvSpPr>
        <p:spPr>
          <a:xfrm>
            <a:off x="9843715" y="1750028"/>
            <a:ext cx="2433099" cy="369332"/>
          </a:xfrm>
          <a:prstGeom prst="rect">
            <a:avLst/>
          </a:prstGeom>
          <a:noFill/>
        </p:spPr>
        <p:txBody>
          <a:bodyPr wrap="square" rtlCol="0">
            <a:spAutoFit/>
          </a:bodyPr>
          <a:lstStyle/>
          <a:p>
            <a:r>
              <a:rPr lang="en-US" dirty="0" smtClean="0"/>
              <a:t>High</a:t>
            </a:r>
            <a:endParaRPr lang="en-US" dirty="0"/>
          </a:p>
        </p:txBody>
      </p:sp>
      <p:sp>
        <p:nvSpPr>
          <p:cNvPr id="13" name="Frame 12"/>
          <p:cNvSpPr/>
          <p:nvPr/>
        </p:nvSpPr>
        <p:spPr>
          <a:xfrm>
            <a:off x="4746929" y="1646563"/>
            <a:ext cx="2091194" cy="1319917"/>
          </a:xfrm>
          <a:prstGeom prst="frame">
            <a:avLst>
              <a:gd name="adj1" fmla="val 4669"/>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19" name="TextBox 18"/>
          <p:cNvSpPr txBox="1"/>
          <p:nvPr/>
        </p:nvSpPr>
        <p:spPr>
          <a:xfrm>
            <a:off x="3195785" y="3111864"/>
            <a:ext cx="6058232" cy="2862322"/>
          </a:xfrm>
          <a:prstGeom prst="rect">
            <a:avLst/>
          </a:prstGeom>
          <a:noFill/>
        </p:spPr>
        <p:txBody>
          <a:bodyPr wrap="square" rtlCol="0">
            <a:spAutoFit/>
          </a:bodyPr>
          <a:lstStyle/>
          <a:p>
            <a:r>
              <a:rPr lang="en-US" sz="3600" b="1" dirty="0" smtClean="0"/>
              <a:t>Combines:</a:t>
            </a:r>
          </a:p>
          <a:p>
            <a:pPr marL="285750" indent="-285750">
              <a:buFont typeface="Arial" panose="020B0604020202020204" pitchFamily="34" charset="0"/>
              <a:buChar char="•"/>
            </a:pPr>
            <a:r>
              <a:rPr lang="en-US" sz="3600" dirty="0" smtClean="0"/>
              <a:t>Low cost of </a:t>
            </a:r>
            <a:r>
              <a:rPr lang="en-US" sz="3600" dirty="0"/>
              <a:t>d</a:t>
            </a:r>
            <a:r>
              <a:rPr lang="en-US" sz="3600" dirty="0" smtClean="0"/>
              <a:t>ata driven models</a:t>
            </a:r>
          </a:p>
          <a:p>
            <a:pPr marL="285750" indent="-285750">
              <a:buFont typeface="Arial" panose="020B0604020202020204" pitchFamily="34" charset="0"/>
              <a:buChar char="•"/>
            </a:pPr>
            <a:r>
              <a:rPr lang="en-US" sz="3600" dirty="0" smtClean="0"/>
              <a:t>Explainability of </a:t>
            </a:r>
            <a:r>
              <a:rPr lang="en-US" sz="3600" dirty="0"/>
              <a:t>p</a:t>
            </a:r>
            <a:r>
              <a:rPr lang="en-US" sz="3600" dirty="0" smtClean="0"/>
              <a:t>hysics based models </a:t>
            </a:r>
          </a:p>
        </p:txBody>
      </p:sp>
      <p:pic>
        <p:nvPicPr>
          <p:cNvPr id="20" name="Picture 19"/>
          <p:cNvPicPr>
            <a:picLocks noChangeAspect="1"/>
          </p:cNvPicPr>
          <p:nvPr/>
        </p:nvPicPr>
        <p:blipFill>
          <a:blip r:embed="rId3"/>
          <a:stretch>
            <a:fillRect/>
          </a:stretch>
        </p:blipFill>
        <p:spPr>
          <a:xfrm>
            <a:off x="0" y="5064806"/>
            <a:ext cx="1874419" cy="1793194"/>
          </a:xfrm>
          <a:prstGeom prst="rect">
            <a:avLst/>
          </a:prstGeom>
        </p:spPr>
      </p:pic>
    </p:spTree>
    <p:extLst>
      <p:ext uri="{BB962C8B-B14F-4D97-AF65-F5344CB8AC3E}">
        <p14:creationId xmlns:p14="http://schemas.microsoft.com/office/powerpoint/2010/main" val="38547529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6770913" y="1820627"/>
            <a:ext cx="4346121" cy="680906"/>
          </a:xfrm>
        </p:spPr>
        <p:txBody>
          <a:bodyPr/>
          <a:lstStyle/>
          <a:p>
            <a:pPr marL="0" indent="0" algn="ctr">
              <a:buNone/>
            </a:pPr>
            <a:r>
              <a:rPr lang="en-US" dirty="0" smtClean="0"/>
              <a:t>Governing Equations</a:t>
            </a:r>
            <a:endParaRPr lang="en-US" baseline="-25000" dirty="0"/>
          </a:p>
        </p:txBody>
      </p:sp>
      <p:sp>
        <p:nvSpPr>
          <p:cNvPr id="9" name="Slide Number Placeholder 8"/>
          <p:cNvSpPr>
            <a:spLocks noGrp="1"/>
          </p:cNvSpPr>
          <p:nvPr>
            <p:ph type="sldNum" sz="quarter" idx="12"/>
          </p:nvPr>
        </p:nvSpPr>
        <p:spPr>
          <a:xfrm>
            <a:off x="9443788" y="6486268"/>
            <a:ext cx="2743200" cy="365125"/>
          </a:xfrm>
        </p:spPr>
        <p:txBody>
          <a:bodyPr/>
          <a:lstStyle/>
          <a:p>
            <a:fld id="{7FB66E74-C4FE-4C69-BE54-41974FC9B4AE}" type="slidenum">
              <a:rPr lang="en-US" sz="2400" smtClean="0"/>
              <a:t>7</a:t>
            </a:fld>
            <a:endParaRPr lang="en-US" sz="2400" dirty="0"/>
          </a:p>
        </p:txBody>
      </p:sp>
      <p:pic>
        <p:nvPicPr>
          <p:cNvPr id="4" name="Picture 3"/>
          <p:cNvPicPr>
            <a:picLocks noChangeAspect="1"/>
          </p:cNvPicPr>
          <p:nvPr/>
        </p:nvPicPr>
        <p:blipFill>
          <a:blip r:embed="rId3"/>
          <a:stretch>
            <a:fillRect/>
          </a:stretch>
        </p:blipFill>
        <p:spPr>
          <a:xfrm>
            <a:off x="0" y="112075"/>
            <a:ext cx="7052836" cy="1578613"/>
          </a:xfrm>
          <a:prstGeom prst="rect">
            <a:avLst/>
          </a:prstGeom>
        </p:spPr>
      </p:pic>
      <p:pic>
        <p:nvPicPr>
          <p:cNvPr id="11" name="Picture 10"/>
          <p:cNvPicPr>
            <a:picLocks noChangeAspect="1"/>
          </p:cNvPicPr>
          <p:nvPr/>
        </p:nvPicPr>
        <p:blipFill rotWithShape="1">
          <a:blip r:embed="rId4"/>
          <a:srcRect l="8051" t="46221"/>
          <a:stretch/>
        </p:blipFill>
        <p:spPr>
          <a:xfrm>
            <a:off x="5951764" y="2474550"/>
            <a:ext cx="5984422" cy="1110952"/>
          </a:xfrm>
          <a:prstGeom prst="rect">
            <a:avLst/>
          </a:prstGeom>
        </p:spPr>
      </p:pic>
      <p:pic>
        <p:nvPicPr>
          <p:cNvPr id="13" name="Picture 12"/>
          <p:cNvPicPr>
            <a:picLocks noChangeAspect="1"/>
          </p:cNvPicPr>
          <p:nvPr/>
        </p:nvPicPr>
        <p:blipFill>
          <a:blip r:embed="rId5"/>
          <a:stretch>
            <a:fillRect/>
          </a:stretch>
        </p:blipFill>
        <p:spPr>
          <a:xfrm>
            <a:off x="0" y="5058199"/>
            <a:ext cx="1874419" cy="1793194"/>
          </a:xfrm>
          <a:prstGeom prst="rect">
            <a:avLst/>
          </a:prstGeom>
        </p:spPr>
      </p:pic>
      <p:pic>
        <p:nvPicPr>
          <p:cNvPr id="14" name="Picture 13"/>
          <p:cNvPicPr>
            <a:picLocks noChangeAspect="1"/>
          </p:cNvPicPr>
          <p:nvPr/>
        </p:nvPicPr>
        <p:blipFill rotWithShape="1">
          <a:blip r:embed="rId6"/>
          <a:srcRect t="20579" r="7614" b="16364"/>
          <a:stretch/>
        </p:blipFill>
        <p:spPr>
          <a:xfrm>
            <a:off x="6863011" y="4951532"/>
            <a:ext cx="4466718" cy="1592075"/>
          </a:xfrm>
          <a:prstGeom prst="rect">
            <a:avLst/>
          </a:prstGeom>
        </p:spPr>
      </p:pic>
      <p:sp>
        <p:nvSpPr>
          <p:cNvPr id="10" name="TextBox 9"/>
          <p:cNvSpPr txBox="1"/>
          <p:nvPr/>
        </p:nvSpPr>
        <p:spPr>
          <a:xfrm>
            <a:off x="2322670" y="4428312"/>
            <a:ext cx="3394521" cy="523220"/>
          </a:xfrm>
          <a:prstGeom prst="rect">
            <a:avLst/>
          </a:prstGeom>
          <a:noFill/>
        </p:spPr>
        <p:txBody>
          <a:bodyPr wrap="square" rtlCol="0">
            <a:spAutoFit/>
          </a:bodyPr>
          <a:lstStyle/>
          <a:p>
            <a:pPr algn="ctr"/>
            <a:r>
              <a:rPr lang="en-US" sz="2800" dirty="0" smtClean="0"/>
              <a:t>Neural Network</a:t>
            </a:r>
            <a:r>
              <a:rPr lang="en-US" b="1" dirty="0" smtClean="0"/>
              <a:t> </a:t>
            </a:r>
            <a:r>
              <a:rPr lang="en-US" sz="2800" dirty="0" smtClean="0"/>
              <a:t>Loss</a:t>
            </a:r>
            <a:endParaRPr lang="en-US" sz="2800" dirty="0"/>
          </a:p>
        </p:txBody>
      </p:sp>
      <p:sp>
        <p:nvSpPr>
          <p:cNvPr id="15" name="TextBox 14"/>
          <p:cNvSpPr txBox="1"/>
          <p:nvPr/>
        </p:nvSpPr>
        <p:spPr>
          <a:xfrm>
            <a:off x="8014605" y="4402609"/>
            <a:ext cx="3102429" cy="523220"/>
          </a:xfrm>
          <a:prstGeom prst="rect">
            <a:avLst/>
          </a:prstGeom>
          <a:noFill/>
        </p:spPr>
        <p:txBody>
          <a:bodyPr wrap="square" rtlCol="0">
            <a:spAutoFit/>
          </a:bodyPr>
          <a:lstStyle/>
          <a:p>
            <a:pPr algn="ctr"/>
            <a:r>
              <a:rPr lang="en-US" sz="2800" dirty="0" smtClean="0"/>
              <a:t>Physics</a:t>
            </a:r>
            <a:r>
              <a:rPr lang="en-US" dirty="0" smtClean="0"/>
              <a:t> </a:t>
            </a:r>
            <a:r>
              <a:rPr lang="en-US" sz="2800" dirty="0" smtClean="0"/>
              <a:t>Loss</a:t>
            </a:r>
            <a:endParaRPr lang="en-US" sz="2800" dirty="0"/>
          </a:p>
        </p:txBody>
      </p:sp>
      <p:pic>
        <p:nvPicPr>
          <p:cNvPr id="16" name="Picture 15"/>
          <p:cNvPicPr>
            <a:picLocks noChangeAspect="1"/>
          </p:cNvPicPr>
          <p:nvPr/>
        </p:nvPicPr>
        <p:blipFill rotWithShape="1">
          <a:blip r:embed="rId7"/>
          <a:srcRect l="18937" t="6955" b="39042"/>
          <a:stretch/>
        </p:blipFill>
        <p:spPr>
          <a:xfrm>
            <a:off x="2322670" y="5303400"/>
            <a:ext cx="3863665" cy="888338"/>
          </a:xfrm>
          <a:prstGeom prst="rect">
            <a:avLst/>
          </a:prstGeom>
        </p:spPr>
      </p:pic>
      <p:sp>
        <p:nvSpPr>
          <p:cNvPr id="17" name="TextBox 16"/>
          <p:cNvSpPr txBox="1"/>
          <p:nvPr/>
        </p:nvSpPr>
        <p:spPr>
          <a:xfrm>
            <a:off x="6544374" y="4341053"/>
            <a:ext cx="637273" cy="646331"/>
          </a:xfrm>
          <a:prstGeom prst="rect">
            <a:avLst/>
          </a:prstGeom>
          <a:noFill/>
        </p:spPr>
        <p:txBody>
          <a:bodyPr wrap="square" rtlCol="0">
            <a:spAutoFit/>
          </a:bodyPr>
          <a:lstStyle/>
          <a:p>
            <a:r>
              <a:rPr lang="en-US" sz="3600" dirty="0" smtClean="0"/>
              <a:t>+</a:t>
            </a:r>
            <a:endParaRPr lang="en-US" sz="3600" dirty="0"/>
          </a:p>
        </p:txBody>
      </p:sp>
    </p:spTree>
    <p:extLst>
      <p:ext uri="{BB962C8B-B14F-4D97-AF65-F5344CB8AC3E}">
        <p14:creationId xmlns:p14="http://schemas.microsoft.com/office/powerpoint/2010/main" val="23352869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4" name="Slide Number Placeholder 3"/>
          <p:cNvSpPr>
            <a:spLocks noGrp="1"/>
          </p:cNvSpPr>
          <p:nvPr>
            <p:ph type="sldNum" sz="quarter" idx="12"/>
          </p:nvPr>
        </p:nvSpPr>
        <p:spPr>
          <a:xfrm>
            <a:off x="9448800" y="6492875"/>
            <a:ext cx="2743200" cy="365125"/>
          </a:xfrm>
        </p:spPr>
        <p:txBody>
          <a:bodyPr/>
          <a:lstStyle/>
          <a:p>
            <a:fld id="{7FB66E74-C4FE-4C69-BE54-41974FC9B4AE}" type="slidenum">
              <a:rPr lang="en-US" sz="2400" smtClean="0"/>
              <a:t>8</a:t>
            </a:fld>
            <a:endParaRPr lang="en-US" sz="2400" dirty="0"/>
          </a:p>
        </p:txBody>
      </p:sp>
      <p:pic>
        <p:nvPicPr>
          <p:cNvPr id="7" name="Picture 6"/>
          <p:cNvPicPr>
            <a:picLocks noChangeAspect="1"/>
          </p:cNvPicPr>
          <p:nvPr/>
        </p:nvPicPr>
        <p:blipFill>
          <a:blip r:embed="rId3"/>
          <a:stretch>
            <a:fillRect/>
          </a:stretch>
        </p:blipFill>
        <p:spPr>
          <a:xfrm>
            <a:off x="2381165" y="4141965"/>
            <a:ext cx="242614" cy="922841"/>
          </a:xfrm>
          <a:prstGeom prst="rect">
            <a:avLst/>
          </a:prstGeom>
        </p:spPr>
      </p:pic>
      <p:pic>
        <p:nvPicPr>
          <p:cNvPr id="11" name="Content Placeholder 10"/>
          <p:cNvPicPr>
            <a:picLocks noGrp="1" noChangeAspect="1"/>
          </p:cNvPicPr>
          <p:nvPr>
            <p:ph idx="1"/>
          </p:nvPr>
        </p:nvPicPr>
        <p:blipFill>
          <a:blip r:embed="rId4">
            <a:biLevel thresh="75000"/>
          </a:blip>
          <a:stretch>
            <a:fillRect/>
          </a:stretch>
        </p:blipFill>
        <p:spPr>
          <a:xfrm>
            <a:off x="2714663" y="3851779"/>
            <a:ext cx="1527236" cy="1543256"/>
          </a:xfrm>
          <a:prstGeom prst="rect">
            <a:avLst/>
          </a:prstGeom>
        </p:spPr>
      </p:pic>
      <p:pic>
        <p:nvPicPr>
          <p:cNvPr id="19" name="Picture 18"/>
          <p:cNvPicPr>
            <a:picLocks noChangeAspect="1"/>
          </p:cNvPicPr>
          <p:nvPr/>
        </p:nvPicPr>
        <p:blipFill>
          <a:blip r:embed="rId5"/>
          <a:stretch>
            <a:fillRect/>
          </a:stretch>
        </p:blipFill>
        <p:spPr>
          <a:xfrm>
            <a:off x="11612" y="5064806"/>
            <a:ext cx="1874419" cy="1793194"/>
          </a:xfrm>
          <a:prstGeom prst="rect">
            <a:avLst/>
          </a:prstGeom>
        </p:spPr>
      </p:pic>
      <p:pic>
        <p:nvPicPr>
          <p:cNvPr id="15" name="Picture 14"/>
          <p:cNvPicPr>
            <a:picLocks noChangeAspect="1"/>
          </p:cNvPicPr>
          <p:nvPr/>
        </p:nvPicPr>
        <p:blipFill>
          <a:blip r:embed="rId6">
            <a:extLst>
              <a:ext uri="{BEBA8EAE-BF5A-486C-A8C5-ECC9F3942E4B}">
                <a14:imgProps xmlns:a14="http://schemas.microsoft.com/office/drawing/2010/main">
                  <a14:imgLayer r:embed="rId7">
                    <a14:imgEffect>
                      <a14:artisticPhotocopy/>
                    </a14:imgEffect>
                  </a14:imgLayer>
                </a14:imgProps>
              </a:ext>
            </a:extLst>
          </a:blip>
          <a:stretch>
            <a:fillRect/>
          </a:stretch>
        </p:blipFill>
        <p:spPr>
          <a:xfrm>
            <a:off x="8087595" y="2719501"/>
            <a:ext cx="2242281" cy="1316491"/>
          </a:xfrm>
          <a:prstGeom prst="rect">
            <a:avLst/>
          </a:prstGeom>
        </p:spPr>
      </p:pic>
      <p:sp>
        <p:nvSpPr>
          <p:cNvPr id="22" name="Right Arrow 21"/>
          <p:cNvSpPr/>
          <p:nvPr/>
        </p:nvSpPr>
        <p:spPr>
          <a:xfrm rot="1545410">
            <a:off x="6235784" y="2294431"/>
            <a:ext cx="1527932" cy="3050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ight Arrow 22"/>
          <p:cNvSpPr/>
          <p:nvPr/>
        </p:nvSpPr>
        <p:spPr>
          <a:xfrm rot="20020656">
            <a:off x="6237741" y="3883459"/>
            <a:ext cx="1527932" cy="3050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0378861" y="2704646"/>
            <a:ext cx="1036865" cy="461665"/>
          </a:xfrm>
          <a:prstGeom prst="rect">
            <a:avLst/>
          </a:prstGeom>
          <a:noFill/>
        </p:spPr>
        <p:txBody>
          <a:bodyPr wrap="square" rtlCol="0">
            <a:spAutoFit/>
          </a:bodyPr>
          <a:lstStyle/>
          <a:p>
            <a:r>
              <a:rPr lang="en-US" sz="2400" dirty="0" smtClean="0">
                <a:solidFill>
                  <a:srgbClr val="00B050"/>
                </a:solidFill>
              </a:rPr>
              <a:t>Real?</a:t>
            </a:r>
            <a:endParaRPr lang="en-US" sz="2400" dirty="0">
              <a:solidFill>
                <a:srgbClr val="00B050"/>
              </a:solidFill>
            </a:endParaRPr>
          </a:p>
        </p:txBody>
      </p:sp>
      <p:sp>
        <p:nvSpPr>
          <p:cNvPr id="25" name="TextBox 24"/>
          <p:cNvSpPr txBox="1"/>
          <p:nvPr/>
        </p:nvSpPr>
        <p:spPr>
          <a:xfrm>
            <a:off x="10371514" y="3517465"/>
            <a:ext cx="1036865" cy="461665"/>
          </a:xfrm>
          <a:prstGeom prst="rect">
            <a:avLst/>
          </a:prstGeom>
          <a:noFill/>
        </p:spPr>
        <p:txBody>
          <a:bodyPr wrap="square" rtlCol="0">
            <a:spAutoFit/>
          </a:bodyPr>
          <a:lstStyle/>
          <a:p>
            <a:r>
              <a:rPr lang="en-US" sz="2400" dirty="0" smtClean="0">
                <a:solidFill>
                  <a:srgbClr val="FF0000"/>
                </a:solidFill>
              </a:rPr>
              <a:t>Fake?</a:t>
            </a:r>
            <a:endParaRPr lang="en-US" sz="2400" dirty="0">
              <a:solidFill>
                <a:srgbClr val="FF0000"/>
              </a:solidFill>
            </a:endParaRPr>
          </a:p>
        </p:txBody>
      </p:sp>
      <p:sp>
        <p:nvSpPr>
          <p:cNvPr id="26" name="TextBox 25"/>
          <p:cNvSpPr txBox="1"/>
          <p:nvPr/>
        </p:nvSpPr>
        <p:spPr>
          <a:xfrm>
            <a:off x="10407558" y="3079707"/>
            <a:ext cx="1036865" cy="461665"/>
          </a:xfrm>
          <a:prstGeom prst="rect">
            <a:avLst/>
          </a:prstGeom>
          <a:noFill/>
        </p:spPr>
        <p:txBody>
          <a:bodyPr wrap="square" rtlCol="0">
            <a:spAutoFit/>
          </a:bodyPr>
          <a:lstStyle/>
          <a:p>
            <a:r>
              <a:rPr lang="en-US" sz="2400" dirty="0" smtClean="0"/>
              <a:t>or</a:t>
            </a:r>
            <a:endParaRPr lang="en-US" sz="2400" dirty="0"/>
          </a:p>
        </p:txBody>
      </p:sp>
      <p:sp>
        <p:nvSpPr>
          <p:cNvPr id="27" name="TextBox 26"/>
          <p:cNvSpPr txBox="1"/>
          <p:nvPr/>
        </p:nvSpPr>
        <p:spPr>
          <a:xfrm>
            <a:off x="2714663" y="5645976"/>
            <a:ext cx="1687761" cy="830997"/>
          </a:xfrm>
          <a:prstGeom prst="rect">
            <a:avLst/>
          </a:prstGeom>
          <a:noFill/>
        </p:spPr>
        <p:txBody>
          <a:bodyPr wrap="square" rtlCol="0">
            <a:spAutoFit/>
          </a:bodyPr>
          <a:lstStyle/>
          <a:p>
            <a:r>
              <a:rPr lang="en-US" sz="2400" dirty="0" smtClean="0"/>
              <a:t>Generator</a:t>
            </a:r>
          </a:p>
          <a:p>
            <a:r>
              <a:rPr lang="en-US" sz="2400" dirty="0" smtClean="0"/>
              <a:t>Network</a:t>
            </a:r>
            <a:endParaRPr lang="en-US" sz="2400" dirty="0"/>
          </a:p>
        </p:txBody>
      </p:sp>
      <p:sp>
        <p:nvSpPr>
          <p:cNvPr id="28" name="TextBox 27"/>
          <p:cNvSpPr txBox="1"/>
          <p:nvPr/>
        </p:nvSpPr>
        <p:spPr>
          <a:xfrm>
            <a:off x="8070084" y="4372552"/>
            <a:ext cx="2639444" cy="461665"/>
          </a:xfrm>
          <a:prstGeom prst="rect">
            <a:avLst/>
          </a:prstGeom>
          <a:noFill/>
        </p:spPr>
        <p:txBody>
          <a:bodyPr wrap="square" rtlCol="0">
            <a:spAutoFit/>
          </a:bodyPr>
          <a:lstStyle/>
          <a:p>
            <a:r>
              <a:rPr lang="en-US" sz="2400" dirty="0" smtClean="0"/>
              <a:t>Critic Network</a:t>
            </a:r>
            <a:endParaRPr lang="en-US" sz="2400" dirty="0"/>
          </a:p>
        </p:txBody>
      </p:sp>
      <mc:AlternateContent xmlns:mc="http://schemas.openxmlformats.org/markup-compatibility/2006" xmlns:a14="http://schemas.microsoft.com/office/drawing/2010/main">
        <mc:Choice Requires="a14">
          <p:sp>
            <p:nvSpPr>
              <p:cNvPr id="29" name="TextBox 28"/>
              <p:cNvSpPr txBox="1"/>
              <p:nvPr/>
            </p:nvSpPr>
            <p:spPr>
              <a:xfrm>
                <a:off x="1349586" y="3522595"/>
                <a:ext cx="1687761" cy="461665"/>
              </a:xfrm>
              <a:prstGeom prst="rect">
                <a:avLst/>
              </a:prstGeom>
              <a:noFill/>
            </p:spPr>
            <p:txBody>
              <a:bodyPr wrap="square" rtlCol="0">
                <a:spAutoFit/>
              </a:bodyPr>
              <a:lstStyle/>
              <a:p>
                <a:r>
                  <a:rPr lang="en-US" sz="2400" dirty="0" smtClean="0"/>
                  <a:t>Noise </a:t>
                </a:r>
                <a14:m>
                  <m:oMath xmlns:m="http://schemas.openxmlformats.org/officeDocument/2006/math">
                    <m:r>
                      <a:rPr lang="en-US" sz="2400" i="1" smtClean="0">
                        <a:latin typeface="Cambria Math" panose="02040503050406030204" pitchFamily="18" charset="0"/>
                        <a:ea typeface="Cambria Math" panose="02040503050406030204" pitchFamily="18" charset="0"/>
                      </a:rPr>
                      <m:t>~</m:t>
                    </m:r>
                  </m:oMath>
                </a14:m>
                <a:endParaRPr lang="en-US" sz="2400" dirty="0"/>
              </a:p>
            </p:txBody>
          </p:sp>
        </mc:Choice>
        <mc:Fallback xmlns="">
          <p:sp>
            <p:nvSpPr>
              <p:cNvPr id="29" name="TextBox 28"/>
              <p:cNvSpPr txBox="1">
                <a:spLocks noRot="1" noChangeAspect="1" noMove="1" noResize="1" noEditPoints="1" noAdjustHandles="1" noChangeArrowheads="1" noChangeShapeType="1" noTextEdit="1"/>
              </p:cNvSpPr>
              <p:nvPr/>
            </p:nvSpPr>
            <p:spPr>
              <a:xfrm>
                <a:off x="1349586" y="3522595"/>
                <a:ext cx="1687761" cy="461665"/>
              </a:xfrm>
              <a:prstGeom prst="rect">
                <a:avLst/>
              </a:prstGeom>
              <a:blipFill>
                <a:blip r:embed="rId12"/>
                <a:stretch>
                  <a:fillRect l="-5415" t="-10526" b="-28947"/>
                </a:stretch>
              </a:blipFill>
            </p:spPr>
            <p:txBody>
              <a:bodyPr/>
              <a:lstStyle/>
              <a:p>
                <a:r>
                  <a:rPr lang="en-US">
                    <a:noFill/>
                  </a:rPr>
                  <a:t> </a:t>
                </a:r>
              </a:p>
            </p:txBody>
          </p:sp>
        </mc:Fallback>
      </mc:AlternateContent>
      <p:pic>
        <p:nvPicPr>
          <p:cNvPr id="32" name="Picture 31"/>
          <p:cNvPicPr>
            <a:picLocks noChangeAspect="1"/>
          </p:cNvPicPr>
          <p:nvPr/>
        </p:nvPicPr>
        <p:blipFill rotWithShape="1">
          <a:blip r:embed="rId13"/>
          <a:srcRect l="5490" t="11197" r="37367" b="52896"/>
          <a:stretch/>
        </p:blipFill>
        <p:spPr>
          <a:xfrm>
            <a:off x="2532829" y="3587664"/>
            <a:ext cx="1009036" cy="355456"/>
          </a:xfrm>
          <a:prstGeom prst="rect">
            <a:avLst/>
          </a:prstGeom>
        </p:spPr>
      </p:pic>
      <p:pic>
        <p:nvPicPr>
          <p:cNvPr id="33" name="Picture 32"/>
          <p:cNvPicPr>
            <a:picLocks noChangeAspect="1"/>
          </p:cNvPicPr>
          <p:nvPr/>
        </p:nvPicPr>
        <p:blipFill>
          <a:blip r:embed="rId14"/>
          <a:stretch>
            <a:fillRect/>
          </a:stretch>
        </p:blipFill>
        <p:spPr>
          <a:xfrm>
            <a:off x="181965" y="114184"/>
            <a:ext cx="5292338" cy="948497"/>
          </a:xfrm>
          <a:prstGeom prst="rect">
            <a:avLst/>
          </a:prstGeom>
        </p:spPr>
      </p:pic>
      <p:sp>
        <p:nvSpPr>
          <p:cNvPr id="3" name="Smiley Face 2"/>
          <p:cNvSpPr/>
          <p:nvPr/>
        </p:nvSpPr>
        <p:spPr>
          <a:xfrm>
            <a:off x="4830761" y="1613355"/>
            <a:ext cx="816864" cy="816864"/>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a:stCxn id="3" idx="4"/>
          </p:cNvCxnSpPr>
          <p:nvPr/>
        </p:nvCxnSpPr>
        <p:spPr>
          <a:xfrm flipH="1">
            <a:off x="5230111" y="2430219"/>
            <a:ext cx="9082" cy="289282"/>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4839843" y="2708848"/>
            <a:ext cx="399350" cy="4149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230111" y="2719501"/>
            <a:ext cx="417514" cy="404303"/>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4613064" y="2547588"/>
            <a:ext cx="617047" cy="75855"/>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5239193" y="2528932"/>
            <a:ext cx="588696" cy="23844"/>
          </a:xfrm>
          <a:prstGeom prst="line">
            <a:avLst/>
          </a:prstGeom>
        </p:spPr>
        <p:style>
          <a:lnRef idx="1">
            <a:schemeClr val="accent1"/>
          </a:lnRef>
          <a:fillRef idx="0">
            <a:schemeClr val="accent1"/>
          </a:fillRef>
          <a:effectRef idx="0">
            <a:schemeClr val="accent1"/>
          </a:effectRef>
          <a:fontRef idx="minor">
            <a:schemeClr val="tx1"/>
          </a:fontRef>
        </p:style>
      </p:cxnSp>
      <p:sp>
        <p:nvSpPr>
          <p:cNvPr id="34" name="Smiley Face 33"/>
          <p:cNvSpPr/>
          <p:nvPr/>
        </p:nvSpPr>
        <p:spPr>
          <a:xfrm rot="10800000">
            <a:off x="4804221" y="3587664"/>
            <a:ext cx="816864" cy="816864"/>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Connector 34"/>
          <p:cNvCxnSpPr>
            <a:stCxn id="34" idx="4"/>
          </p:cNvCxnSpPr>
          <p:nvPr/>
        </p:nvCxnSpPr>
        <p:spPr>
          <a:xfrm flipH="1">
            <a:off x="5203571" y="3587664"/>
            <a:ext cx="9082" cy="1106146"/>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4813303" y="4683157"/>
            <a:ext cx="399350" cy="414956"/>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203571" y="4693810"/>
            <a:ext cx="417514" cy="404303"/>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4586524" y="4521897"/>
            <a:ext cx="617047" cy="75855"/>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5212653" y="4503241"/>
            <a:ext cx="588696" cy="23844"/>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5230111" y="4531920"/>
            <a:ext cx="390974" cy="16189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03533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Slide Number Placeholder 40"/>
          <p:cNvSpPr>
            <a:spLocks noGrp="1"/>
          </p:cNvSpPr>
          <p:nvPr>
            <p:ph type="sldNum" sz="quarter" idx="12"/>
          </p:nvPr>
        </p:nvSpPr>
        <p:spPr>
          <a:xfrm>
            <a:off x="9448800" y="6486954"/>
            <a:ext cx="2743200" cy="365125"/>
          </a:xfrm>
        </p:spPr>
        <p:txBody>
          <a:bodyPr/>
          <a:lstStyle/>
          <a:p>
            <a:fld id="{7FB66E74-C4FE-4C69-BE54-41974FC9B4AE}" type="slidenum">
              <a:rPr lang="en-US" sz="2400" smtClean="0"/>
              <a:t>9</a:t>
            </a:fld>
            <a:endParaRPr lang="en-US" sz="2400" dirty="0"/>
          </a:p>
        </p:txBody>
      </p:sp>
      <p:pic>
        <p:nvPicPr>
          <p:cNvPr id="11" name="Picture 10"/>
          <p:cNvPicPr>
            <a:picLocks noChangeAspect="1"/>
          </p:cNvPicPr>
          <p:nvPr/>
        </p:nvPicPr>
        <p:blipFill>
          <a:blip r:embed="rId3"/>
          <a:stretch>
            <a:fillRect/>
          </a:stretch>
        </p:blipFill>
        <p:spPr>
          <a:xfrm>
            <a:off x="4382396" y="3229960"/>
            <a:ext cx="1457269" cy="1397979"/>
          </a:xfrm>
          <a:prstGeom prst="rect">
            <a:avLst/>
          </a:prstGeom>
        </p:spPr>
      </p:pic>
      <p:pic>
        <p:nvPicPr>
          <p:cNvPr id="13" name="Picture 12"/>
          <p:cNvPicPr>
            <a:picLocks noChangeAspect="1"/>
          </p:cNvPicPr>
          <p:nvPr/>
        </p:nvPicPr>
        <p:blipFill>
          <a:blip r:embed="rId4"/>
          <a:stretch>
            <a:fillRect/>
          </a:stretch>
        </p:blipFill>
        <p:spPr>
          <a:xfrm>
            <a:off x="1330898" y="3670404"/>
            <a:ext cx="213689" cy="573805"/>
          </a:xfrm>
          <a:prstGeom prst="rect">
            <a:avLst/>
          </a:prstGeom>
        </p:spPr>
      </p:pic>
      <p:sp>
        <p:nvSpPr>
          <p:cNvPr id="18" name="Right Arrow 17"/>
          <p:cNvSpPr/>
          <p:nvPr/>
        </p:nvSpPr>
        <p:spPr>
          <a:xfrm rot="3044350">
            <a:off x="6174830" y="2524929"/>
            <a:ext cx="532737" cy="23853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ight Arrow 18"/>
          <p:cNvSpPr/>
          <p:nvPr/>
        </p:nvSpPr>
        <p:spPr>
          <a:xfrm rot="19291245">
            <a:off x="6153013" y="3533924"/>
            <a:ext cx="532737" cy="23853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7036109" y="2977680"/>
            <a:ext cx="1606164" cy="5327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Critic</a:t>
            </a:r>
            <a:endParaRPr lang="en-US" dirty="0"/>
          </a:p>
        </p:txBody>
      </p:sp>
      <p:sp>
        <p:nvSpPr>
          <p:cNvPr id="37" name="TextBox 36"/>
          <p:cNvSpPr txBox="1"/>
          <p:nvPr/>
        </p:nvSpPr>
        <p:spPr>
          <a:xfrm>
            <a:off x="4272052" y="1148959"/>
            <a:ext cx="1677956" cy="369332"/>
          </a:xfrm>
          <a:prstGeom prst="rect">
            <a:avLst/>
          </a:prstGeom>
          <a:noFill/>
        </p:spPr>
        <p:txBody>
          <a:bodyPr wrap="square" rtlCol="0">
            <a:spAutoFit/>
          </a:bodyPr>
          <a:lstStyle/>
          <a:p>
            <a:r>
              <a:rPr lang="en-US" dirty="0" smtClean="0"/>
              <a:t>Real Samples</a:t>
            </a:r>
            <a:endParaRPr lang="en-US" dirty="0"/>
          </a:p>
        </p:txBody>
      </p:sp>
      <p:sp>
        <p:nvSpPr>
          <p:cNvPr id="39" name="TextBox 38"/>
          <p:cNvSpPr txBox="1"/>
          <p:nvPr/>
        </p:nvSpPr>
        <p:spPr>
          <a:xfrm>
            <a:off x="4097830" y="4921085"/>
            <a:ext cx="2227689" cy="369332"/>
          </a:xfrm>
          <a:prstGeom prst="rect">
            <a:avLst/>
          </a:prstGeom>
          <a:noFill/>
        </p:spPr>
        <p:txBody>
          <a:bodyPr wrap="square" rtlCol="0">
            <a:spAutoFit/>
          </a:bodyPr>
          <a:lstStyle/>
          <a:p>
            <a:r>
              <a:rPr lang="en-US" dirty="0" smtClean="0"/>
              <a:t>Generated Samples</a:t>
            </a:r>
            <a:endParaRPr lang="en-US" dirty="0"/>
          </a:p>
        </p:txBody>
      </p:sp>
      <p:sp>
        <p:nvSpPr>
          <p:cNvPr id="42" name="Flowchart: Decision 41"/>
          <p:cNvSpPr/>
          <p:nvPr/>
        </p:nvSpPr>
        <p:spPr>
          <a:xfrm>
            <a:off x="10139618" y="2811277"/>
            <a:ext cx="1299591" cy="841916"/>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TotalLoss</a:t>
            </a:r>
            <a:endParaRPr lang="en-US" dirty="0"/>
          </a:p>
        </p:txBody>
      </p:sp>
      <p:sp>
        <p:nvSpPr>
          <p:cNvPr id="50" name="Rectangle 49"/>
          <p:cNvSpPr/>
          <p:nvPr/>
        </p:nvSpPr>
        <p:spPr>
          <a:xfrm>
            <a:off x="9060793" y="1686534"/>
            <a:ext cx="723568" cy="11942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p:cNvPicPr>
            <a:picLocks noChangeAspect="1"/>
          </p:cNvPicPr>
          <p:nvPr/>
        </p:nvPicPr>
        <p:blipFill>
          <a:blip r:embed="rId5"/>
          <a:stretch>
            <a:fillRect/>
          </a:stretch>
        </p:blipFill>
        <p:spPr>
          <a:xfrm>
            <a:off x="11612" y="5064806"/>
            <a:ext cx="1874419" cy="1793194"/>
          </a:xfrm>
          <a:prstGeom prst="rect">
            <a:avLst/>
          </a:prstGeom>
        </p:spPr>
      </p:pic>
      <p:pic>
        <p:nvPicPr>
          <p:cNvPr id="45" name="Picture 44"/>
          <p:cNvPicPr>
            <a:picLocks noChangeAspect="1"/>
          </p:cNvPicPr>
          <p:nvPr/>
        </p:nvPicPr>
        <p:blipFill>
          <a:blip r:embed="rId3"/>
          <a:stretch>
            <a:fillRect/>
          </a:stretch>
        </p:blipFill>
        <p:spPr>
          <a:xfrm>
            <a:off x="4382396" y="1569420"/>
            <a:ext cx="1457269" cy="1397979"/>
          </a:xfrm>
          <a:prstGeom prst="rect">
            <a:avLst/>
          </a:prstGeom>
        </p:spPr>
      </p:pic>
      <p:cxnSp>
        <p:nvCxnSpPr>
          <p:cNvPr id="28" name="Straight Arrow Connector 27"/>
          <p:cNvCxnSpPr>
            <a:stCxn id="22" idx="3"/>
          </p:cNvCxnSpPr>
          <p:nvPr/>
        </p:nvCxnSpPr>
        <p:spPr>
          <a:xfrm flipV="1">
            <a:off x="8642273" y="3242703"/>
            <a:ext cx="1497345" cy="13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6" name="Rectangle 55"/>
          <p:cNvSpPr/>
          <p:nvPr/>
        </p:nvSpPr>
        <p:spPr>
          <a:xfrm>
            <a:off x="2491666" y="3670404"/>
            <a:ext cx="1606164" cy="5327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Generator</a:t>
            </a:r>
            <a:endParaRPr lang="en-US" dirty="0"/>
          </a:p>
        </p:txBody>
      </p:sp>
      <p:sp>
        <p:nvSpPr>
          <p:cNvPr id="57" name="Right Arrow 56"/>
          <p:cNvSpPr/>
          <p:nvPr/>
        </p:nvSpPr>
        <p:spPr>
          <a:xfrm>
            <a:off x="1761811" y="3809679"/>
            <a:ext cx="532737" cy="23853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3" name="TextBox 22"/>
              <p:cNvSpPr txBox="1"/>
              <p:nvPr/>
            </p:nvSpPr>
            <p:spPr>
              <a:xfrm>
                <a:off x="366714" y="3074925"/>
                <a:ext cx="1687761" cy="461665"/>
              </a:xfrm>
              <a:prstGeom prst="rect">
                <a:avLst/>
              </a:prstGeom>
              <a:noFill/>
            </p:spPr>
            <p:txBody>
              <a:bodyPr wrap="square" rtlCol="0">
                <a:spAutoFit/>
              </a:bodyPr>
              <a:lstStyle/>
              <a:p>
                <a:r>
                  <a:rPr lang="en-US" sz="2400" dirty="0" smtClean="0"/>
                  <a:t>Noise </a:t>
                </a:r>
                <a14:m>
                  <m:oMath xmlns:m="http://schemas.openxmlformats.org/officeDocument/2006/math">
                    <m:r>
                      <a:rPr lang="en-US" sz="2400" i="1" smtClean="0">
                        <a:latin typeface="Cambria Math" panose="02040503050406030204" pitchFamily="18" charset="0"/>
                        <a:ea typeface="Cambria Math" panose="02040503050406030204" pitchFamily="18" charset="0"/>
                      </a:rPr>
                      <m:t>~</m:t>
                    </m:r>
                  </m:oMath>
                </a14:m>
                <a:endParaRPr lang="en-US" sz="2400" dirty="0"/>
              </a:p>
            </p:txBody>
          </p:sp>
        </mc:Choice>
        <mc:Fallback xmlns="">
          <p:sp>
            <p:nvSpPr>
              <p:cNvPr id="23" name="TextBox 22"/>
              <p:cNvSpPr txBox="1">
                <a:spLocks noRot="1" noChangeAspect="1" noMove="1" noResize="1" noEditPoints="1" noAdjustHandles="1" noChangeArrowheads="1" noChangeShapeType="1" noTextEdit="1"/>
              </p:cNvSpPr>
              <p:nvPr/>
            </p:nvSpPr>
            <p:spPr>
              <a:xfrm>
                <a:off x="366714" y="3074925"/>
                <a:ext cx="1687761" cy="461665"/>
              </a:xfrm>
              <a:prstGeom prst="rect">
                <a:avLst/>
              </a:prstGeom>
              <a:blipFill>
                <a:blip r:embed="rId6"/>
                <a:stretch>
                  <a:fillRect l="-5415" t="-10526" b="-28947"/>
                </a:stretch>
              </a:blipFill>
            </p:spPr>
            <p:txBody>
              <a:bodyPr/>
              <a:lstStyle/>
              <a:p>
                <a:r>
                  <a:rPr lang="en-US">
                    <a:noFill/>
                  </a:rPr>
                  <a:t> </a:t>
                </a:r>
              </a:p>
            </p:txBody>
          </p:sp>
        </mc:Fallback>
      </mc:AlternateContent>
      <p:pic>
        <p:nvPicPr>
          <p:cNvPr id="24" name="Picture 23"/>
          <p:cNvPicPr>
            <a:picLocks noChangeAspect="1"/>
          </p:cNvPicPr>
          <p:nvPr/>
        </p:nvPicPr>
        <p:blipFill rotWithShape="1">
          <a:blip r:embed="rId7"/>
          <a:srcRect l="5490" t="11197" r="37367" b="52896"/>
          <a:stretch/>
        </p:blipFill>
        <p:spPr>
          <a:xfrm>
            <a:off x="1544587" y="3128030"/>
            <a:ext cx="1009036" cy="355456"/>
          </a:xfrm>
          <a:prstGeom prst="rect">
            <a:avLst/>
          </a:prstGeom>
        </p:spPr>
      </p:pic>
      <p:pic>
        <p:nvPicPr>
          <p:cNvPr id="25" name="Picture 24"/>
          <p:cNvPicPr>
            <a:picLocks noChangeAspect="1"/>
          </p:cNvPicPr>
          <p:nvPr/>
        </p:nvPicPr>
        <p:blipFill>
          <a:blip r:embed="rId8"/>
          <a:stretch>
            <a:fillRect/>
          </a:stretch>
        </p:blipFill>
        <p:spPr>
          <a:xfrm>
            <a:off x="57529" y="150840"/>
            <a:ext cx="6425204" cy="715134"/>
          </a:xfrm>
          <a:prstGeom prst="rect">
            <a:avLst/>
          </a:prstGeom>
        </p:spPr>
      </p:pic>
    </p:spTree>
    <p:extLst>
      <p:ext uri="{BB962C8B-B14F-4D97-AF65-F5344CB8AC3E}">
        <p14:creationId xmlns:p14="http://schemas.microsoft.com/office/powerpoint/2010/main" val="41684497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Slide Number Placeholder 40"/>
          <p:cNvSpPr>
            <a:spLocks noGrp="1"/>
          </p:cNvSpPr>
          <p:nvPr>
            <p:ph type="sldNum" sz="quarter" idx="12"/>
          </p:nvPr>
        </p:nvSpPr>
        <p:spPr>
          <a:xfrm>
            <a:off x="9448800" y="6486954"/>
            <a:ext cx="2743200" cy="365125"/>
          </a:xfrm>
        </p:spPr>
        <p:txBody>
          <a:bodyPr/>
          <a:lstStyle/>
          <a:p>
            <a:fld id="{7FB66E74-C4FE-4C69-BE54-41974FC9B4AE}" type="slidenum">
              <a:rPr lang="en-US" sz="2400" smtClean="0"/>
              <a:t>10</a:t>
            </a:fld>
            <a:endParaRPr lang="en-US" sz="2400" dirty="0"/>
          </a:p>
        </p:txBody>
      </p:sp>
      <p:pic>
        <p:nvPicPr>
          <p:cNvPr id="11" name="Picture 10"/>
          <p:cNvPicPr>
            <a:picLocks noChangeAspect="1"/>
          </p:cNvPicPr>
          <p:nvPr/>
        </p:nvPicPr>
        <p:blipFill>
          <a:blip r:embed="rId3"/>
          <a:stretch>
            <a:fillRect/>
          </a:stretch>
        </p:blipFill>
        <p:spPr>
          <a:xfrm>
            <a:off x="4382396" y="3229960"/>
            <a:ext cx="1457269" cy="1397979"/>
          </a:xfrm>
          <a:prstGeom prst="rect">
            <a:avLst/>
          </a:prstGeom>
        </p:spPr>
      </p:pic>
      <p:pic>
        <p:nvPicPr>
          <p:cNvPr id="13" name="Picture 12"/>
          <p:cNvPicPr>
            <a:picLocks noChangeAspect="1"/>
          </p:cNvPicPr>
          <p:nvPr/>
        </p:nvPicPr>
        <p:blipFill>
          <a:blip r:embed="rId4"/>
          <a:stretch>
            <a:fillRect/>
          </a:stretch>
        </p:blipFill>
        <p:spPr>
          <a:xfrm>
            <a:off x="1330898" y="3670404"/>
            <a:ext cx="213689" cy="573805"/>
          </a:xfrm>
          <a:prstGeom prst="rect">
            <a:avLst/>
          </a:prstGeom>
        </p:spPr>
      </p:pic>
      <p:sp>
        <p:nvSpPr>
          <p:cNvPr id="18" name="Right Arrow 17"/>
          <p:cNvSpPr/>
          <p:nvPr/>
        </p:nvSpPr>
        <p:spPr>
          <a:xfrm rot="3044350">
            <a:off x="6174830" y="2524929"/>
            <a:ext cx="532737" cy="23853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ight Arrow 18"/>
          <p:cNvSpPr/>
          <p:nvPr/>
        </p:nvSpPr>
        <p:spPr>
          <a:xfrm rot="19291245">
            <a:off x="6153013" y="3533924"/>
            <a:ext cx="532737" cy="23853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ight Arrow 19"/>
          <p:cNvSpPr/>
          <p:nvPr/>
        </p:nvSpPr>
        <p:spPr>
          <a:xfrm>
            <a:off x="6136646" y="4244209"/>
            <a:ext cx="532737" cy="23853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7036109" y="2977680"/>
            <a:ext cx="1606164" cy="5327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Critic</a:t>
            </a:r>
            <a:endParaRPr lang="en-US" dirty="0"/>
          </a:p>
        </p:txBody>
      </p:sp>
      <p:sp>
        <p:nvSpPr>
          <p:cNvPr id="27" name="Rectangle 26"/>
          <p:cNvSpPr/>
          <p:nvPr/>
        </p:nvSpPr>
        <p:spPr>
          <a:xfrm>
            <a:off x="7054974" y="4097110"/>
            <a:ext cx="1606164" cy="5327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PDE/BC</a:t>
            </a:r>
            <a:endParaRPr lang="en-US" dirty="0"/>
          </a:p>
        </p:txBody>
      </p:sp>
      <p:cxnSp>
        <p:nvCxnSpPr>
          <p:cNvPr id="31" name="Elbow Connector 30"/>
          <p:cNvCxnSpPr>
            <a:stCxn id="27" idx="3"/>
          </p:cNvCxnSpPr>
          <p:nvPr/>
        </p:nvCxnSpPr>
        <p:spPr>
          <a:xfrm flipV="1">
            <a:off x="8661138" y="3663661"/>
            <a:ext cx="2128276" cy="699818"/>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4272052" y="1148959"/>
            <a:ext cx="1677956" cy="369332"/>
          </a:xfrm>
          <a:prstGeom prst="rect">
            <a:avLst/>
          </a:prstGeom>
          <a:noFill/>
        </p:spPr>
        <p:txBody>
          <a:bodyPr wrap="square" rtlCol="0">
            <a:spAutoFit/>
          </a:bodyPr>
          <a:lstStyle/>
          <a:p>
            <a:r>
              <a:rPr lang="en-US" dirty="0" smtClean="0"/>
              <a:t>Real Samples</a:t>
            </a:r>
            <a:endParaRPr lang="en-US" dirty="0"/>
          </a:p>
        </p:txBody>
      </p:sp>
      <p:sp>
        <p:nvSpPr>
          <p:cNvPr id="39" name="TextBox 38"/>
          <p:cNvSpPr txBox="1"/>
          <p:nvPr/>
        </p:nvSpPr>
        <p:spPr>
          <a:xfrm>
            <a:off x="4097830" y="4880140"/>
            <a:ext cx="2227689" cy="369332"/>
          </a:xfrm>
          <a:prstGeom prst="rect">
            <a:avLst/>
          </a:prstGeom>
          <a:noFill/>
        </p:spPr>
        <p:txBody>
          <a:bodyPr wrap="square" rtlCol="0">
            <a:spAutoFit/>
          </a:bodyPr>
          <a:lstStyle/>
          <a:p>
            <a:r>
              <a:rPr lang="en-US" dirty="0" smtClean="0"/>
              <a:t>Generated Samples</a:t>
            </a:r>
            <a:endParaRPr lang="en-US" dirty="0"/>
          </a:p>
        </p:txBody>
      </p:sp>
      <p:sp>
        <p:nvSpPr>
          <p:cNvPr id="42" name="Flowchart: Decision 41"/>
          <p:cNvSpPr/>
          <p:nvPr/>
        </p:nvSpPr>
        <p:spPr>
          <a:xfrm>
            <a:off x="10139618" y="2811277"/>
            <a:ext cx="1299591" cy="841916"/>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TotalLoss</a:t>
            </a:r>
            <a:endParaRPr lang="en-US" dirty="0"/>
          </a:p>
        </p:txBody>
      </p:sp>
      <p:sp>
        <p:nvSpPr>
          <p:cNvPr id="50" name="Rectangle 49"/>
          <p:cNvSpPr/>
          <p:nvPr/>
        </p:nvSpPr>
        <p:spPr>
          <a:xfrm>
            <a:off x="9060793" y="1686534"/>
            <a:ext cx="723568" cy="11942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p:cNvPicPr>
            <a:picLocks noChangeAspect="1"/>
          </p:cNvPicPr>
          <p:nvPr/>
        </p:nvPicPr>
        <p:blipFill>
          <a:blip r:embed="rId5"/>
          <a:stretch>
            <a:fillRect/>
          </a:stretch>
        </p:blipFill>
        <p:spPr>
          <a:xfrm>
            <a:off x="11612" y="5064806"/>
            <a:ext cx="1874419" cy="1793194"/>
          </a:xfrm>
          <a:prstGeom prst="rect">
            <a:avLst/>
          </a:prstGeom>
        </p:spPr>
      </p:pic>
      <p:pic>
        <p:nvPicPr>
          <p:cNvPr id="45" name="Picture 44"/>
          <p:cNvPicPr>
            <a:picLocks noChangeAspect="1"/>
          </p:cNvPicPr>
          <p:nvPr/>
        </p:nvPicPr>
        <p:blipFill>
          <a:blip r:embed="rId3"/>
          <a:stretch>
            <a:fillRect/>
          </a:stretch>
        </p:blipFill>
        <p:spPr>
          <a:xfrm>
            <a:off x="4382396" y="1569420"/>
            <a:ext cx="1457269" cy="1397979"/>
          </a:xfrm>
          <a:prstGeom prst="rect">
            <a:avLst/>
          </a:prstGeom>
        </p:spPr>
      </p:pic>
      <p:cxnSp>
        <p:nvCxnSpPr>
          <p:cNvPr id="28" name="Straight Arrow Connector 27"/>
          <p:cNvCxnSpPr>
            <a:stCxn id="22" idx="3"/>
          </p:cNvCxnSpPr>
          <p:nvPr/>
        </p:nvCxnSpPr>
        <p:spPr>
          <a:xfrm flipV="1">
            <a:off x="8642273" y="3242703"/>
            <a:ext cx="1497345" cy="13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6" name="Rectangle 55"/>
          <p:cNvSpPr/>
          <p:nvPr/>
        </p:nvSpPr>
        <p:spPr>
          <a:xfrm>
            <a:off x="2491666" y="3670404"/>
            <a:ext cx="1606164" cy="5327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Generator</a:t>
            </a:r>
            <a:endParaRPr lang="en-US" dirty="0"/>
          </a:p>
        </p:txBody>
      </p:sp>
      <p:sp>
        <p:nvSpPr>
          <p:cNvPr id="57" name="Right Arrow 56"/>
          <p:cNvSpPr/>
          <p:nvPr/>
        </p:nvSpPr>
        <p:spPr>
          <a:xfrm>
            <a:off x="1761811" y="3809679"/>
            <a:ext cx="532737" cy="23853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3" name="TextBox 22"/>
              <p:cNvSpPr txBox="1"/>
              <p:nvPr/>
            </p:nvSpPr>
            <p:spPr>
              <a:xfrm>
                <a:off x="366714" y="3074925"/>
                <a:ext cx="1687761" cy="461665"/>
              </a:xfrm>
              <a:prstGeom prst="rect">
                <a:avLst/>
              </a:prstGeom>
              <a:noFill/>
            </p:spPr>
            <p:txBody>
              <a:bodyPr wrap="square" rtlCol="0">
                <a:spAutoFit/>
              </a:bodyPr>
              <a:lstStyle/>
              <a:p>
                <a:r>
                  <a:rPr lang="en-US" sz="2400" dirty="0" smtClean="0"/>
                  <a:t>Noise </a:t>
                </a:r>
                <a14:m>
                  <m:oMath xmlns:m="http://schemas.openxmlformats.org/officeDocument/2006/math">
                    <m:r>
                      <a:rPr lang="en-US" sz="2400" i="1" smtClean="0">
                        <a:latin typeface="Cambria Math" panose="02040503050406030204" pitchFamily="18" charset="0"/>
                        <a:ea typeface="Cambria Math" panose="02040503050406030204" pitchFamily="18" charset="0"/>
                      </a:rPr>
                      <m:t>~</m:t>
                    </m:r>
                  </m:oMath>
                </a14:m>
                <a:endParaRPr lang="en-US" sz="2400" dirty="0"/>
              </a:p>
            </p:txBody>
          </p:sp>
        </mc:Choice>
        <mc:Fallback xmlns="">
          <p:sp>
            <p:nvSpPr>
              <p:cNvPr id="23" name="TextBox 22"/>
              <p:cNvSpPr txBox="1">
                <a:spLocks noRot="1" noChangeAspect="1" noMove="1" noResize="1" noEditPoints="1" noAdjustHandles="1" noChangeArrowheads="1" noChangeShapeType="1" noTextEdit="1"/>
              </p:cNvSpPr>
              <p:nvPr/>
            </p:nvSpPr>
            <p:spPr>
              <a:xfrm>
                <a:off x="366714" y="3074925"/>
                <a:ext cx="1687761" cy="461665"/>
              </a:xfrm>
              <a:prstGeom prst="rect">
                <a:avLst/>
              </a:prstGeom>
              <a:blipFill>
                <a:blip r:embed="rId6"/>
                <a:stretch>
                  <a:fillRect l="-5415" t="-10526" b="-28947"/>
                </a:stretch>
              </a:blipFill>
            </p:spPr>
            <p:txBody>
              <a:bodyPr/>
              <a:lstStyle/>
              <a:p>
                <a:r>
                  <a:rPr lang="en-US">
                    <a:noFill/>
                  </a:rPr>
                  <a:t> </a:t>
                </a:r>
              </a:p>
            </p:txBody>
          </p:sp>
        </mc:Fallback>
      </mc:AlternateContent>
      <p:pic>
        <p:nvPicPr>
          <p:cNvPr id="24" name="Picture 23"/>
          <p:cNvPicPr>
            <a:picLocks noChangeAspect="1"/>
          </p:cNvPicPr>
          <p:nvPr/>
        </p:nvPicPr>
        <p:blipFill rotWithShape="1">
          <a:blip r:embed="rId7"/>
          <a:srcRect l="5490" t="11197" r="37367" b="52896"/>
          <a:stretch/>
        </p:blipFill>
        <p:spPr>
          <a:xfrm>
            <a:off x="1544587" y="3128030"/>
            <a:ext cx="1009036" cy="355456"/>
          </a:xfrm>
          <a:prstGeom prst="rect">
            <a:avLst/>
          </a:prstGeom>
        </p:spPr>
      </p:pic>
      <p:pic>
        <p:nvPicPr>
          <p:cNvPr id="25" name="Picture 24"/>
          <p:cNvPicPr>
            <a:picLocks noChangeAspect="1"/>
          </p:cNvPicPr>
          <p:nvPr/>
        </p:nvPicPr>
        <p:blipFill>
          <a:blip r:embed="rId8"/>
          <a:stretch>
            <a:fillRect/>
          </a:stretch>
        </p:blipFill>
        <p:spPr>
          <a:xfrm>
            <a:off x="57529" y="150840"/>
            <a:ext cx="6425204" cy="715134"/>
          </a:xfrm>
          <a:prstGeom prst="rect">
            <a:avLst/>
          </a:prstGeom>
        </p:spPr>
      </p:pic>
      <p:sp>
        <p:nvSpPr>
          <p:cNvPr id="26" name="TextBox 25"/>
          <p:cNvSpPr txBox="1"/>
          <p:nvPr/>
        </p:nvSpPr>
        <p:spPr>
          <a:xfrm>
            <a:off x="7015115" y="4627939"/>
            <a:ext cx="3774298" cy="523220"/>
          </a:xfrm>
          <a:prstGeom prst="rect">
            <a:avLst/>
          </a:prstGeom>
          <a:noFill/>
        </p:spPr>
        <p:txBody>
          <a:bodyPr wrap="square" rtlCol="0">
            <a:spAutoFit/>
          </a:bodyPr>
          <a:lstStyle/>
          <a:p>
            <a:r>
              <a:rPr lang="en-US" sz="1400" dirty="0" smtClean="0"/>
              <a:t>PDE = Partial differential </a:t>
            </a:r>
            <a:r>
              <a:rPr lang="en-US" sz="1400" dirty="0"/>
              <a:t>e</a:t>
            </a:r>
            <a:r>
              <a:rPr lang="en-US" sz="1400" dirty="0" smtClean="0"/>
              <a:t>quation</a:t>
            </a:r>
          </a:p>
          <a:p>
            <a:r>
              <a:rPr lang="en-US" sz="1400" dirty="0" smtClean="0"/>
              <a:t>BC = Boundary condition(s)</a:t>
            </a:r>
            <a:endParaRPr lang="en-US" sz="1400" dirty="0"/>
          </a:p>
        </p:txBody>
      </p:sp>
    </p:spTree>
    <p:extLst>
      <p:ext uri="{BB962C8B-B14F-4D97-AF65-F5344CB8AC3E}">
        <p14:creationId xmlns:p14="http://schemas.microsoft.com/office/powerpoint/2010/main" val="33433757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259971" y="2606882"/>
            <a:ext cx="10719890" cy="4251118"/>
          </a:xfrm>
          <a:prstGeom prst="rect">
            <a:avLst/>
          </a:prstGeom>
        </p:spPr>
      </p:pic>
      <p:pic>
        <p:nvPicPr>
          <p:cNvPr id="6" name="Picture 5"/>
          <p:cNvPicPr>
            <a:picLocks noChangeAspect="1"/>
          </p:cNvPicPr>
          <p:nvPr/>
        </p:nvPicPr>
        <p:blipFill>
          <a:blip r:embed="rId4"/>
          <a:stretch>
            <a:fillRect/>
          </a:stretch>
        </p:blipFill>
        <p:spPr>
          <a:xfrm>
            <a:off x="11612" y="5064806"/>
            <a:ext cx="1874419" cy="1793194"/>
          </a:xfrm>
          <a:prstGeom prst="rect">
            <a:avLst/>
          </a:prstGeom>
        </p:spPr>
      </p:pic>
      <p:sp>
        <p:nvSpPr>
          <p:cNvPr id="2" name="Title 1"/>
          <p:cNvSpPr>
            <a:spLocks noGrp="1"/>
          </p:cNvSpPr>
          <p:nvPr>
            <p:ph type="title"/>
          </p:nvPr>
        </p:nvSpPr>
        <p:spPr>
          <a:xfrm>
            <a:off x="853440" y="380365"/>
            <a:ext cx="10515600" cy="1325563"/>
          </a:xfrm>
        </p:spPr>
        <p:txBody>
          <a:bodyPr/>
          <a:lstStyle/>
          <a:p>
            <a:r>
              <a:rPr lang="en-US" dirty="0" smtClean="0"/>
              <a:t>PIGAN Loss	</a:t>
            </a:r>
            <a:endParaRPr lang="en-US" dirty="0"/>
          </a:p>
        </p:txBody>
      </p:sp>
      <p:sp>
        <p:nvSpPr>
          <p:cNvPr id="3" name="Content Placeholder 2"/>
          <p:cNvSpPr>
            <a:spLocks noGrp="1"/>
          </p:cNvSpPr>
          <p:nvPr>
            <p:ph idx="1"/>
          </p:nvPr>
        </p:nvSpPr>
        <p:spPr/>
        <p:txBody>
          <a:bodyPr/>
          <a:lstStyle/>
          <a:p>
            <a:r>
              <a:rPr lang="en-US" dirty="0" smtClean="0"/>
              <a:t>Generator: GAN LOSS + PDE LOSS + BC LOSS</a:t>
            </a:r>
          </a:p>
          <a:p>
            <a:r>
              <a:rPr lang="en-US" dirty="0" smtClean="0"/>
              <a:t>Discriminator: GAN LOSS </a:t>
            </a:r>
            <a:endParaRPr lang="en-US" dirty="0"/>
          </a:p>
        </p:txBody>
      </p:sp>
      <p:sp>
        <p:nvSpPr>
          <p:cNvPr id="4" name="Slide Number Placeholder 3"/>
          <p:cNvSpPr>
            <a:spLocks noGrp="1"/>
          </p:cNvSpPr>
          <p:nvPr>
            <p:ph type="sldNum" sz="quarter" idx="12"/>
          </p:nvPr>
        </p:nvSpPr>
        <p:spPr>
          <a:xfrm>
            <a:off x="9448800" y="6492875"/>
            <a:ext cx="2743200" cy="365125"/>
          </a:xfrm>
        </p:spPr>
        <p:txBody>
          <a:bodyPr/>
          <a:lstStyle/>
          <a:p>
            <a:fld id="{7FB66E74-C4FE-4C69-BE54-41974FC9B4AE}" type="slidenum">
              <a:rPr lang="en-US" sz="2400" smtClean="0"/>
              <a:t>11</a:t>
            </a:fld>
            <a:endParaRPr lang="en-US" sz="2400" dirty="0"/>
          </a:p>
        </p:txBody>
      </p:sp>
      <p:sp>
        <p:nvSpPr>
          <p:cNvPr id="8" name="Rectangle 7"/>
          <p:cNvSpPr/>
          <p:nvPr/>
        </p:nvSpPr>
        <p:spPr>
          <a:xfrm>
            <a:off x="6150672" y="2921299"/>
            <a:ext cx="1570472" cy="2604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6224481" y="2914878"/>
            <a:ext cx="2595584" cy="369332"/>
          </a:xfrm>
          <a:prstGeom prst="rect">
            <a:avLst/>
          </a:prstGeom>
          <a:noFill/>
        </p:spPr>
        <p:txBody>
          <a:bodyPr wrap="square" rtlCol="0">
            <a:spAutoFit/>
          </a:bodyPr>
          <a:lstStyle/>
          <a:p>
            <a:r>
              <a:rPr lang="en-US" i="1" dirty="0" smtClean="0"/>
              <a:t>Physics Loss</a:t>
            </a:r>
            <a:endParaRPr lang="en-US" i="1" dirty="0"/>
          </a:p>
        </p:txBody>
      </p:sp>
      <p:sp>
        <p:nvSpPr>
          <p:cNvPr id="9" name="TextBox 8"/>
          <p:cNvSpPr txBox="1"/>
          <p:nvPr/>
        </p:nvSpPr>
        <p:spPr>
          <a:xfrm>
            <a:off x="9808464" y="2884723"/>
            <a:ext cx="1353256" cy="400110"/>
          </a:xfrm>
          <a:prstGeom prst="rect">
            <a:avLst/>
          </a:prstGeom>
          <a:solidFill>
            <a:schemeClr val="bg1"/>
          </a:solidFill>
        </p:spPr>
        <p:txBody>
          <a:bodyPr wrap="none" rtlCol="0">
            <a:spAutoFit/>
          </a:bodyPr>
          <a:lstStyle/>
          <a:p>
            <a:r>
              <a:rPr lang="en-US" sz="2000" i="1" dirty="0" smtClean="0"/>
              <a:t>PIGAN Loss</a:t>
            </a:r>
            <a:endParaRPr lang="en-US" sz="2000" i="1" dirty="0"/>
          </a:p>
        </p:txBody>
      </p:sp>
      <p:sp>
        <p:nvSpPr>
          <p:cNvPr id="10" name="TextBox 9"/>
          <p:cNvSpPr txBox="1"/>
          <p:nvPr/>
        </p:nvSpPr>
        <p:spPr>
          <a:xfrm>
            <a:off x="8991600" y="5498592"/>
            <a:ext cx="2611612" cy="261610"/>
          </a:xfrm>
          <a:prstGeom prst="rect">
            <a:avLst/>
          </a:prstGeom>
          <a:noFill/>
        </p:spPr>
        <p:txBody>
          <a:bodyPr wrap="none" rtlCol="0">
            <a:spAutoFit/>
          </a:bodyPr>
          <a:lstStyle/>
          <a:p>
            <a:r>
              <a:rPr lang="en-US" sz="1100" dirty="0" smtClean="0"/>
              <a:t>*PINN = Physics-Informed Neural Network</a:t>
            </a:r>
            <a:endParaRPr lang="en-US" sz="1100" dirty="0"/>
          </a:p>
        </p:txBody>
      </p:sp>
      <p:sp>
        <p:nvSpPr>
          <p:cNvPr id="11" name="TextBox 10"/>
          <p:cNvSpPr txBox="1"/>
          <p:nvPr/>
        </p:nvSpPr>
        <p:spPr>
          <a:xfrm>
            <a:off x="1628261" y="3234389"/>
            <a:ext cx="3019224" cy="369332"/>
          </a:xfrm>
          <a:prstGeom prst="rect">
            <a:avLst/>
          </a:prstGeom>
          <a:solidFill>
            <a:schemeClr val="bg1"/>
          </a:solidFill>
        </p:spPr>
        <p:txBody>
          <a:bodyPr wrap="none" rtlCol="0">
            <a:spAutoFit/>
          </a:bodyPr>
          <a:lstStyle/>
          <a:p>
            <a:r>
              <a:rPr lang="en-US" i="1" dirty="0" smtClean="0"/>
              <a:t>Standard Neural Network Loss</a:t>
            </a:r>
            <a:endParaRPr lang="en-US" i="1" dirty="0"/>
          </a:p>
        </p:txBody>
      </p:sp>
    </p:spTree>
    <p:extLst>
      <p:ext uri="{BB962C8B-B14F-4D97-AF65-F5344CB8AC3E}">
        <p14:creationId xmlns:p14="http://schemas.microsoft.com/office/powerpoint/2010/main" val="26947025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1D </a:t>
            </a:r>
            <a:r>
              <a:rPr lang="en-US" dirty="0" smtClean="0"/>
              <a:t>Application</a:t>
            </a:r>
            <a:br>
              <a:rPr lang="en-US" dirty="0" smtClean="0"/>
            </a:br>
            <a:r>
              <a:rPr lang="en-US" sz="2400" dirty="0" smtClean="0"/>
              <a:t>(Displacement only in </a:t>
            </a:r>
            <a:r>
              <a:rPr lang="en-US" sz="2400" i="1" dirty="0" smtClean="0"/>
              <a:t>x</a:t>
            </a:r>
            <a:r>
              <a:rPr lang="en-US" sz="2400" dirty="0" smtClean="0"/>
              <a:t>-direction)</a:t>
            </a:r>
            <a:endParaRPr lang="en-US" sz="2400" dirty="0"/>
          </a:p>
        </p:txBody>
      </p:sp>
      <p:sp>
        <p:nvSpPr>
          <p:cNvPr id="3" name="Content Placeholder 2"/>
          <p:cNvSpPr>
            <a:spLocks noGrp="1"/>
          </p:cNvSpPr>
          <p:nvPr>
            <p:ph idx="1"/>
          </p:nvPr>
        </p:nvSpPr>
        <p:spPr>
          <a:xfrm>
            <a:off x="838200" y="1870075"/>
            <a:ext cx="10515600" cy="4351338"/>
          </a:xfrm>
        </p:spPr>
        <p:txBody>
          <a:bodyPr/>
          <a:lstStyle/>
          <a:p>
            <a:r>
              <a:rPr lang="en-US" dirty="0" smtClean="0"/>
              <a:t>Bar with known </a:t>
            </a:r>
            <a:r>
              <a:rPr lang="en-US" dirty="0" smtClean="0"/>
              <a:t>stress </a:t>
            </a:r>
            <a:r>
              <a:rPr lang="el-GR" dirty="0" smtClean="0"/>
              <a:t>σ</a:t>
            </a:r>
            <a:endParaRPr lang="en-US" dirty="0" smtClean="0"/>
          </a:p>
          <a:p>
            <a:r>
              <a:rPr lang="en-US" dirty="0" smtClean="0"/>
              <a:t>Unknown elastic modulus E(x)</a:t>
            </a:r>
          </a:p>
          <a:p>
            <a:r>
              <a:rPr lang="en-US" dirty="0" smtClean="0"/>
              <a:t>Known u(x)</a:t>
            </a:r>
          </a:p>
          <a:p>
            <a:endParaRPr lang="en-US" dirty="0"/>
          </a:p>
          <a:p>
            <a:endParaRPr lang="en-US" dirty="0" smtClean="0"/>
          </a:p>
          <a:p>
            <a:endParaRPr lang="en-US" dirty="0"/>
          </a:p>
          <a:p>
            <a:pPr marL="0" indent="0">
              <a:buNone/>
            </a:pPr>
            <a:endParaRPr lang="en-US" dirty="0" smtClean="0"/>
          </a:p>
          <a:p>
            <a:endParaRPr lang="en-US" dirty="0"/>
          </a:p>
        </p:txBody>
      </p:sp>
      <p:sp>
        <p:nvSpPr>
          <p:cNvPr id="4" name="Slide Number Placeholder 3"/>
          <p:cNvSpPr>
            <a:spLocks noGrp="1"/>
          </p:cNvSpPr>
          <p:nvPr>
            <p:ph type="sldNum" sz="quarter" idx="12"/>
          </p:nvPr>
        </p:nvSpPr>
        <p:spPr>
          <a:xfrm>
            <a:off x="9448800" y="6497875"/>
            <a:ext cx="2743200" cy="365125"/>
          </a:xfrm>
        </p:spPr>
        <p:txBody>
          <a:bodyPr/>
          <a:lstStyle/>
          <a:p>
            <a:fld id="{7FB66E74-C4FE-4C69-BE54-41974FC9B4AE}" type="slidenum">
              <a:rPr lang="en-US" sz="1800" smtClean="0"/>
              <a:t>12</a:t>
            </a:fld>
            <a:endParaRPr lang="en-US" sz="1800" dirty="0"/>
          </a:p>
        </p:txBody>
      </p:sp>
      <p:pic>
        <p:nvPicPr>
          <p:cNvPr id="5" name="Picture 4"/>
          <p:cNvPicPr>
            <a:picLocks noChangeAspect="1"/>
          </p:cNvPicPr>
          <p:nvPr/>
        </p:nvPicPr>
        <p:blipFill>
          <a:blip r:embed="rId3"/>
          <a:stretch>
            <a:fillRect/>
          </a:stretch>
        </p:blipFill>
        <p:spPr>
          <a:xfrm>
            <a:off x="7321104" y="175074"/>
            <a:ext cx="4581525" cy="1543050"/>
          </a:xfrm>
          <a:prstGeom prst="rect">
            <a:avLst/>
          </a:prstGeom>
        </p:spPr>
      </p:pic>
      <p:pic>
        <p:nvPicPr>
          <p:cNvPr id="10" name="Picture 9"/>
          <p:cNvPicPr>
            <a:picLocks noChangeAspect="1"/>
          </p:cNvPicPr>
          <p:nvPr/>
        </p:nvPicPr>
        <p:blipFill>
          <a:blip r:embed="rId4"/>
          <a:stretch>
            <a:fillRect/>
          </a:stretch>
        </p:blipFill>
        <p:spPr>
          <a:xfrm>
            <a:off x="7371838" y="1842639"/>
            <a:ext cx="4153923" cy="2793968"/>
          </a:xfrm>
          <a:prstGeom prst="rect">
            <a:avLst/>
          </a:prstGeom>
        </p:spPr>
      </p:pic>
      <p:pic>
        <p:nvPicPr>
          <p:cNvPr id="11" name="Picture 10"/>
          <p:cNvPicPr>
            <a:picLocks noChangeAspect="1"/>
          </p:cNvPicPr>
          <p:nvPr/>
        </p:nvPicPr>
        <p:blipFill>
          <a:blip r:embed="rId5"/>
          <a:stretch>
            <a:fillRect/>
          </a:stretch>
        </p:blipFill>
        <p:spPr>
          <a:xfrm>
            <a:off x="11612" y="5064806"/>
            <a:ext cx="1874419" cy="1793194"/>
          </a:xfrm>
          <a:prstGeom prst="rect">
            <a:avLst/>
          </a:prstGeom>
        </p:spPr>
      </p:pic>
      <p:sp>
        <p:nvSpPr>
          <p:cNvPr id="12" name="TextBox 11"/>
          <p:cNvSpPr txBox="1"/>
          <p:nvPr/>
        </p:nvSpPr>
        <p:spPr>
          <a:xfrm>
            <a:off x="7371838" y="4913069"/>
            <a:ext cx="3298372" cy="800219"/>
          </a:xfrm>
          <a:prstGeom prst="rect">
            <a:avLst/>
          </a:prstGeom>
          <a:noFill/>
        </p:spPr>
        <p:txBody>
          <a:bodyPr wrap="square" rtlCol="0">
            <a:spAutoFit/>
          </a:bodyPr>
          <a:lstStyle/>
          <a:p>
            <a:r>
              <a:rPr lang="en-US" sz="2800" dirty="0" smtClean="0"/>
              <a:t>Governing PDE:</a:t>
            </a:r>
          </a:p>
          <a:p>
            <a:endParaRPr lang="en-US" dirty="0"/>
          </a:p>
        </p:txBody>
      </p:sp>
      <mc:AlternateContent xmlns:mc="http://schemas.openxmlformats.org/markup-compatibility/2006" xmlns:a14="http://schemas.microsoft.com/office/drawing/2010/main">
        <mc:Choice Requires="a14">
          <p:sp>
            <p:nvSpPr>
              <p:cNvPr id="13" name="TextBox 12"/>
              <p:cNvSpPr txBox="1"/>
              <p:nvPr/>
            </p:nvSpPr>
            <p:spPr>
              <a:xfrm>
                <a:off x="6400800" y="5413353"/>
                <a:ext cx="4801625" cy="5539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3600" b="0" i="1" smtClean="0">
                          <a:latin typeface="Cambria Math" panose="02040503050406030204" pitchFamily="18" charset="0"/>
                        </a:rPr>
                        <m:t>𝑟</m:t>
                      </m:r>
                      <m:d>
                        <m:dPr>
                          <m:ctrlPr>
                            <a:rPr lang="en-US" sz="3600" b="0" i="1" smtClean="0">
                              <a:latin typeface="Cambria Math" panose="02040503050406030204" pitchFamily="18" charset="0"/>
                            </a:rPr>
                          </m:ctrlPr>
                        </m:dPr>
                        <m:e>
                          <m:r>
                            <a:rPr lang="en-US" sz="3600" b="0" i="1" smtClean="0">
                              <a:latin typeface="Cambria Math" panose="02040503050406030204" pitchFamily="18" charset="0"/>
                            </a:rPr>
                            <m:t>𝑥</m:t>
                          </m:r>
                        </m:e>
                      </m:d>
                      <m:r>
                        <a:rPr lang="en-US" sz="3600" b="0" i="1" smtClean="0">
                          <a:latin typeface="Cambria Math" panose="02040503050406030204" pitchFamily="18" charset="0"/>
                        </a:rPr>
                        <m:t>=</m:t>
                      </m:r>
                      <m:r>
                        <a:rPr lang="en-US" sz="3600" b="0" i="1" smtClean="0">
                          <a:latin typeface="Cambria Math" panose="02040503050406030204" pitchFamily="18" charset="0"/>
                        </a:rPr>
                        <m:t>𝐸</m:t>
                      </m:r>
                      <m:d>
                        <m:dPr>
                          <m:ctrlPr>
                            <a:rPr lang="en-US" sz="3600" b="0" i="1" smtClean="0">
                              <a:latin typeface="Cambria Math" panose="02040503050406030204" pitchFamily="18" charset="0"/>
                            </a:rPr>
                          </m:ctrlPr>
                        </m:dPr>
                        <m:e>
                          <m:r>
                            <a:rPr lang="en-US" sz="3600" b="0" i="1" smtClean="0">
                              <a:latin typeface="Cambria Math" panose="02040503050406030204" pitchFamily="18" charset="0"/>
                            </a:rPr>
                            <m:t>𝑥</m:t>
                          </m:r>
                        </m:e>
                      </m:d>
                      <m:sSup>
                        <m:sSupPr>
                          <m:ctrlPr>
                            <a:rPr lang="en-US" sz="3600" b="0" i="1" smtClean="0">
                              <a:latin typeface="Cambria Math" panose="02040503050406030204" pitchFamily="18" charset="0"/>
                            </a:rPr>
                          </m:ctrlPr>
                        </m:sSupPr>
                        <m:e>
                          <m:r>
                            <a:rPr lang="en-US" sz="3600" b="0" i="1" smtClean="0">
                              <a:latin typeface="Cambria Math" panose="02040503050406030204" pitchFamily="18" charset="0"/>
                            </a:rPr>
                            <m:t>𝑢</m:t>
                          </m:r>
                        </m:e>
                        <m:sup>
                          <m:r>
                            <a:rPr lang="en-US" sz="3600" b="0" i="1" smtClean="0">
                              <a:latin typeface="Cambria Math" panose="02040503050406030204" pitchFamily="18" charset="0"/>
                            </a:rPr>
                            <m:t>′</m:t>
                          </m:r>
                        </m:sup>
                      </m:sSup>
                      <m:d>
                        <m:dPr>
                          <m:ctrlPr>
                            <a:rPr lang="en-US" sz="3600" b="0" i="1" smtClean="0">
                              <a:latin typeface="Cambria Math" panose="02040503050406030204" pitchFamily="18" charset="0"/>
                            </a:rPr>
                          </m:ctrlPr>
                        </m:dPr>
                        <m:e>
                          <m:r>
                            <a:rPr lang="en-US" sz="3600" b="0" i="1" smtClean="0">
                              <a:latin typeface="Cambria Math" panose="02040503050406030204" pitchFamily="18" charset="0"/>
                            </a:rPr>
                            <m:t>𝑥</m:t>
                          </m:r>
                        </m:e>
                      </m:d>
                      <m:r>
                        <a:rPr lang="en-US" sz="3600" b="0" i="1" smtClean="0">
                          <a:latin typeface="Cambria Math" panose="02040503050406030204" pitchFamily="18" charset="0"/>
                        </a:rPr>
                        <m:t>− </m:t>
                      </m:r>
                      <m:r>
                        <a:rPr lang="en-US" sz="3600" b="0" i="1" smtClean="0">
                          <a:latin typeface="Cambria Math" panose="02040503050406030204" pitchFamily="18" charset="0"/>
                          <a:ea typeface="Cambria Math" panose="02040503050406030204" pitchFamily="18" charset="0"/>
                        </a:rPr>
                        <m:t>𝜎</m:t>
                      </m:r>
                    </m:oMath>
                  </m:oMathPara>
                </a14:m>
                <a:endParaRPr lang="en-US" sz="3600" dirty="0"/>
              </a:p>
            </p:txBody>
          </p:sp>
        </mc:Choice>
        <mc:Fallback xmlns="">
          <p:sp>
            <p:nvSpPr>
              <p:cNvPr id="13" name="TextBox 12"/>
              <p:cNvSpPr txBox="1">
                <a:spLocks noRot="1" noChangeAspect="1" noMove="1" noResize="1" noEditPoints="1" noAdjustHandles="1" noChangeArrowheads="1" noChangeShapeType="1" noTextEdit="1"/>
              </p:cNvSpPr>
              <p:nvPr/>
            </p:nvSpPr>
            <p:spPr>
              <a:xfrm>
                <a:off x="6400800" y="5413353"/>
                <a:ext cx="4801625" cy="553998"/>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730222" y="3473662"/>
                <a:ext cx="6417975" cy="9545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𝑢</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d>
                      <m:r>
                        <a:rPr lang="en-US" sz="2400" b="0" i="1" smtClean="0">
                          <a:latin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𝜎</m:t>
                      </m:r>
                      <m:r>
                        <a:rPr lang="en-US" sz="2400" b="0" i="1" smtClean="0">
                          <a:latin typeface="Cambria Math" panose="02040503050406030204" pitchFamily="18" charset="0"/>
                          <a:ea typeface="Cambria Math" panose="02040503050406030204" pitchFamily="18" charset="0"/>
                        </a:rPr>
                        <m:t>(1.2∗</m:t>
                      </m:r>
                      <m:r>
                        <a:rPr lang="en-US" sz="2400" b="0" i="1" smtClean="0">
                          <a:latin typeface="Cambria Math" panose="02040503050406030204" pitchFamily="18" charset="0"/>
                          <a:ea typeface="Cambria Math" panose="02040503050406030204" pitchFamily="18" charset="0"/>
                        </a:rPr>
                        <m:t>𝑥</m:t>
                      </m:r>
                      <m:r>
                        <a:rPr lang="en-US" sz="2400" b="0" i="1" smtClean="0">
                          <a:latin typeface="Cambria Math" panose="02040503050406030204" pitchFamily="18" charset="0"/>
                          <a:ea typeface="Cambria Math" panose="02040503050406030204" pitchFamily="18" charset="0"/>
                        </a:rPr>
                        <m:t> −</m:t>
                      </m:r>
                      <m:f>
                        <m:fPr>
                          <m:ctrlPr>
                            <a:rPr lang="en-US" sz="2400" b="0" i="1" smtClean="0">
                              <a:latin typeface="Cambria Math" panose="02040503050406030204" pitchFamily="18" charset="0"/>
                              <a:ea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𝐿</m:t>
                          </m:r>
                        </m:num>
                        <m:den>
                          <m:r>
                            <a:rPr lang="en-US" sz="2400" b="0" i="1" smtClean="0">
                              <a:latin typeface="Cambria Math" panose="02040503050406030204" pitchFamily="18" charset="0"/>
                              <a:ea typeface="Cambria Math" panose="02040503050406030204" pitchFamily="18" charset="0"/>
                            </a:rPr>
                            <m:t>5</m:t>
                          </m:r>
                          <m:r>
                            <a:rPr lang="en-US" sz="2400" b="0" i="1" smtClean="0">
                              <a:latin typeface="Cambria Math" panose="02040503050406030204" pitchFamily="18" charset="0"/>
                              <a:ea typeface="Cambria Math" panose="02040503050406030204" pitchFamily="18" charset="0"/>
                            </a:rPr>
                            <m:t>𝜋</m:t>
                          </m:r>
                        </m:den>
                      </m:f>
                      <m:func>
                        <m:funcPr>
                          <m:ctrlPr>
                            <a:rPr lang="en-US" sz="2400" b="0" i="1" smtClean="0">
                              <a:latin typeface="Cambria Math" panose="02040503050406030204" pitchFamily="18" charset="0"/>
                              <a:ea typeface="Cambria Math" panose="02040503050406030204" pitchFamily="18" charset="0"/>
                            </a:rPr>
                          </m:ctrlPr>
                        </m:funcPr>
                        <m:fName>
                          <m:r>
                            <m:rPr>
                              <m:sty m:val="p"/>
                            </m:rPr>
                            <a:rPr lang="en-US" sz="2400" b="0" i="0" smtClean="0">
                              <a:latin typeface="Cambria Math" panose="02040503050406030204" pitchFamily="18" charset="0"/>
                              <a:ea typeface="Cambria Math" panose="02040503050406030204" pitchFamily="18" charset="0"/>
                            </a:rPr>
                            <m:t>cos</m:t>
                          </m:r>
                        </m:fName>
                        <m:e>
                          <m:d>
                            <m:dPr>
                              <m:ctrlPr>
                                <a:rPr lang="en-US" sz="2400" b="0" i="1" smtClean="0">
                                  <a:latin typeface="Cambria Math" panose="02040503050406030204" pitchFamily="18" charset="0"/>
                                  <a:ea typeface="Cambria Math" panose="02040503050406030204" pitchFamily="18" charset="0"/>
                                </a:rPr>
                              </m:ctrlPr>
                            </m:dPr>
                            <m:e>
                              <m:f>
                                <m:fPr>
                                  <m:ctrlPr>
                                    <a:rPr lang="en-US" sz="2400" b="0" i="1" smtClean="0">
                                      <a:latin typeface="Cambria Math" panose="02040503050406030204" pitchFamily="18" charset="0"/>
                                      <a:ea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5</m:t>
                                  </m:r>
                                  <m:r>
                                    <a:rPr lang="en-US" sz="2400" b="0" i="1" smtClean="0">
                                      <a:latin typeface="Cambria Math" panose="02040503050406030204" pitchFamily="18" charset="0"/>
                                      <a:ea typeface="Cambria Math" panose="02040503050406030204" pitchFamily="18" charset="0"/>
                                    </a:rPr>
                                    <m:t>𝜋</m:t>
                                  </m:r>
                                </m:num>
                                <m:den>
                                  <m:r>
                                    <a:rPr lang="en-US" sz="2400" b="0" i="1" smtClean="0">
                                      <a:latin typeface="Cambria Math" panose="02040503050406030204" pitchFamily="18" charset="0"/>
                                      <a:ea typeface="Cambria Math" panose="02040503050406030204" pitchFamily="18" charset="0"/>
                                    </a:rPr>
                                    <m:t>𝐿</m:t>
                                  </m:r>
                                </m:den>
                              </m:f>
                              <m:r>
                                <a:rPr lang="en-US" sz="2400" b="0" i="1" smtClean="0">
                                  <a:latin typeface="Cambria Math" panose="02040503050406030204" pitchFamily="18" charset="0"/>
                                  <a:ea typeface="Cambria Math" panose="02040503050406030204" pitchFamily="18" charset="0"/>
                                </a:rPr>
                                <m:t>𝑥</m:t>
                              </m:r>
                              <m:r>
                                <a:rPr lang="en-US" sz="2400" b="0" i="1" smtClean="0">
                                  <a:latin typeface="Cambria Math" panose="02040503050406030204" pitchFamily="18" charset="0"/>
                                  <a:ea typeface="Cambria Math" panose="02040503050406030204" pitchFamily="18" charset="0"/>
                                </a:rPr>
                                <m:t>+</m:t>
                              </m:r>
                              <m:f>
                                <m:fPr>
                                  <m:ctrlPr>
                                    <a:rPr lang="en-US" sz="2400" b="0" i="1" smtClean="0">
                                      <a:latin typeface="Cambria Math" panose="02040503050406030204" pitchFamily="18" charset="0"/>
                                      <a:ea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𝜋</m:t>
                                  </m:r>
                                </m:num>
                                <m:den>
                                  <m:r>
                                    <a:rPr lang="en-US" sz="2400" b="0" i="1" smtClean="0">
                                      <a:latin typeface="Cambria Math" panose="02040503050406030204" pitchFamily="18" charset="0"/>
                                      <a:ea typeface="Cambria Math" panose="02040503050406030204" pitchFamily="18" charset="0"/>
                                    </a:rPr>
                                    <m:t>2</m:t>
                                  </m:r>
                                </m:den>
                              </m:f>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𝜃</m:t>
                                  </m:r>
                                  <m:r>
                                    <a:rPr lang="en-US" sz="2400" b="0" i="1" smtClean="0">
                                      <a:latin typeface="Cambria Math" panose="02040503050406030204" pitchFamily="18" charset="0"/>
                                      <a:ea typeface="Cambria Math" panose="02040503050406030204" pitchFamily="18" charset="0"/>
                                    </a:rPr>
                                    <m:t>−</m:t>
                                  </m:r>
                                  <m:f>
                                    <m:fPr>
                                      <m:ctrlPr>
                                        <a:rPr lang="en-US" sz="2400" b="0" i="1" smtClean="0">
                                          <a:latin typeface="Cambria Math" panose="02040503050406030204" pitchFamily="18" charset="0"/>
                                          <a:ea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1</m:t>
                                      </m:r>
                                    </m:num>
                                    <m:den>
                                      <m:r>
                                        <a:rPr lang="en-US" sz="2400" b="0" i="1" smtClean="0">
                                          <a:latin typeface="Cambria Math" panose="02040503050406030204" pitchFamily="18" charset="0"/>
                                          <a:ea typeface="Cambria Math" panose="02040503050406030204" pitchFamily="18" charset="0"/>
                                        </a:rPr>
                                        <m:t>2</m:t>
                                      </m:r>
                                    </m:den>
                                  </m:f>
                                </m:e>
                              </m:d>
                            </m:e>
                          </m:d>
                        </m:e>
                      </m:func>
                      <m:r>
                        <a:rPr lang="en-US" sz="2400" b="0" i="1" smtClean="0">
                          <a:latin typeface="Cambria Math" panose="02040503050406030204" pitchFamily="18" charset="0"/>
                          <a:ea typeface="Cambria Math" panose="02040503050406030204" pitchFamily="18" charset="0"/>
                        </a:rPr>
                        <m:t>)</m:t>
                      </m:r>
                    </m:oMath>
                  </m:oMathPara>
                </a14:m>
                <a:endParaRPr lang="en-US" sz="2400" dirty="0"/>
              </a:p>
            </p:txBody>
          </p:sp>
        </mc:Choice>
        <mc:Fallback xmlns="">
          <p:sp>
            <p:nvSpPr>
              <p:cNvPr id="14" name="TextBox 13"/>
              <p:cNvSpPr txBox="1">
                <a:spLocks noRot="1" noChangeAspect="1" noMove="1" noResize="1" noEditPoints="1" noAdjustHandles="1" noChangeArrowheads="1" noChangeShapeType="1" noTextEdit="1"/>
              </p:cNvSpPr>
              <p:nvPr/>
            </p:nvSpPr>
            <p:spPr>
              <a:xfrm>
                <a:off x="730222" y="3473662"/>
                <a:ext cx="6417975" cy="954557"/>
              </a:xfrm>
              <a:prstGeom prst="rect">
                <a:avLst/>
              </a:prstGeom>
              <a:blipFill>
                <a:blip r:embed="rId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3599752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448800" y="6497875"/>
            <a:ext cx="2743200" cy="365125"/>
          </a:xfrm>
        </p:spPr>
        <p:txBody>
          <a:bodyPr/>
          <a:lstStyle/>
          <a:p>
            <a:fld id="{7FB66E74-C4FE-4C69-BE54-41974FC9B4AE}" type="slidenum">
              <a:rPr lang="en-US" sz="1800" smtClean="0"/>
              <a:t>13</a:t>
            </a:fld>
            <a:endParaRPr lang="en-US" sz="1800" dirty="0"/>
          </a:p>
        </p:txBody>
      </p:sp>
      <p:sp>
        <p:nvSpPr>
          <p:cNvPr id="14" name="TextBox 13"/>
          <p:cNvSpPr txBox="1"/>
          <p:nvPr/>
        </p:nvSpPr>
        <p:spPr>
          <a:xfrm>
            <a:off x="5210462" y="85112"/>
            <a:ext cx="3579691" cy="584775"/>
          </a:xfrm>
          <a:prstGeom prst="rect">
            <a:avLst/>
          </a:prstGeom>
          <a:noFill/>
        </p:spPr>
        <p:txBody>
          <a:bodyPr wrap="square" rtlCol="0">
            <a:spAutoFit/>
          </a:bodyPr>
          <a:lstStyle/>
          <a:p>
            <a:r>
              <a:rPr lang="en-US" sz="3200" dirty="0" smtClean="0">
                <a:latin typeface="+mj-lt"/>
              </a:rPr>
              <a:t>1D Results</a:t>
            </a:r>
            <a:endParaRPr lang="en-US" sz="3200" dirty="0">
              <a:latin typeface="+mj-lt"/>
            </a:endParaRPr>
          </a:p>
        </p:txBody>
      </p:sp>
      <p:pic>
        <p:nvPicPr>
          <p:cNvPr id="15" name="Picture 14"/>
          <p:cNvPicPr>
            <a:picLocks noChangeAspect="1"/>
          </p:cNvPicPr>
          <p:nvPr/>
        </p:nvPicPr>
        <p:blipFill>
          <a:blip r:embed="rId3"/>
          <a:stretch>
            <a:fillRect/>
          </a:stretch>
        </p:blipFill>
        <p:spPr>
          <a:xfrm>
            <a:off x="11612" y="5064806"/>
            <a:ext cx="1874419" cy="1793194"/>
          </a:xfrm>
          <a:prstGeom prst="rect">
            <a:avLst/>
          </a:prstGeom>
        </p:spPr>
      </p:pic>
      <p:pic>
        <p:nvPicPr>
          <p:cNvPr id="16" name="Picture 15"/>
          <p:cNvPicPr>
            <a:picLocks noChangeAspect="1"/>
          </p:cNvPicPr>
          <p:nvPr/>
        </p:nvPicPr>
        <p:blipFill>
          <a:blip r:embed="rId4"/>
          <a:stretch>
            <a:fillRect/>
          </a:stretch>
        </p:blipFill>
        <p:spPr>
          <a:xfrm>
            <a:off x="5888490" y="873994"/>
            <a:ext cx="5934075" cy="4057650"/>
          </a:xfrm>
          <a:prstGeom prst="rect">
            <a:avLst/>
          </a:prstGeom>
        </p:spPr>
      </p:pic>
      <p:pic>
        <p:nvPicPr>
          <p:cNvPr id="17" name="Picture 16"/>
          <p:cNvPicPr>
            <a:picLocks noChangeAspect="1"/>
          </p:cNvPicPr>
          <p:nvPr/>
        </p:nvPicPr>
        <p:blipFill>
          <a:blip r:embed="rId5"/>
          <a:stretch>
            <a:fillRect/>
          </a:stretch>
        </p:blipFill>
        <p:spPr>
          <a:xfrm>
            <a:off x="108556" y="988709"/>
            <a:ext cx="5520109" cy="3942935"/>
          </a:xfrm>
          <a:prstGeom prst="rect">
            <a:avLst/>
          </a:prstGeom>
        </p:spPr>
      </p:pic>
      <p:sp>
        <p:nvSpPr>
          <p:cNvPr id="2" name="TextBox 1"/>
          <p:cNvSpPr txBox="1"/>
          <p:nvPr/>
        </p:nvSpPr>
        <p:spPr>
          <a:xfrm>
            <a:off x="8016240" y="669887"/>
            <a:ext cx="2472921" cy="523220"/>
          </a:xfrm>
          <a:prstGeom prst="rect">
            <a:avLst/>
          </a:prstGeom>
          <a:solidFill>
            <a:schemeClr val="bg1"/>
          </a:solidFill>
        </p:spPr>
        <p:txBody>
          <a:bodyPr wrap="none" rtlCol="0">
            <a:spAutoFit/>
          </a:bodyPr>
          <a:lstStyle/>
          <a:p>
            <a:r>
              <a:rPr lang="en-US" sz="2800" dirty="0" smtClean="0"/>
              <a:t>Elastic Modulus</a:t>
            </a:r>
            <a:endParaRPr lang="en-US" sz="2800" dirty="0"/>
          </a:p>
        </p:txBody>
      </p:sp>
    </p:spTree>
    <p:extLst>
      <p:ext uri="{BB962C8B-B14F-4D97-AF65-F5344CB8AC3E}">
        <p14:creationId xmlns:p14="http://schemas.microsoft.com/office/powerpoint/2010/main" val="22520252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97707"/>
            <a:ext cx="10515600" cy="1325563"/>
          </a:xfrm>
        </p:spPr>
        <p:txBody>
          <a:bodyPr/>
          <a:lstStyle/>
          <a:p>
            <a:r>
              <a:rPr lang="en-US" dirty="0"/>
              <a:t>2</a:t>
            </a:r>
            <a:r>
              <a:rPr lang="en-US" dirty="0" smtClean="0"/>
              <a:t>D </a:t>
            </a:r>
            <a:r>
              <a:rPr lang="en-US" dirty="0" smtClean="0"/>
              <a:t>Application</a:t>
            </a:r>
            <a:br>
              <a:rPr lang="en-US" dirty="0" smtClean="0"/>
            </a:br>
            <a:r>
              <a:rPr lang="en-US" sz="2400" dirty="0"/>
              <a:t>(Displacement </a:t>
            </a:r>
            <a:r>
              <a:rPr lang="en-US" sz="2400" dirty="0" smtClean="0"/>
              <a:t>in </a:t>
            </a:r>
            <a:r>
              <a:rPr lang="en-US" sz="2400" i="1" dirty="0" smtClean="0"/>
              <a:t>x</a:t>
            </a:r>
            <a:r>
              <a:rPr lang="en-US" sz="2400" dirty="0" smtClean="0"/>
              <a:t>- and </a:t>
            </a:r>
            <a:r>
              <a:rPr lang="en-US" sz="2400" i="1" dirty="0" smtClean="0"/>
              <a:t>y</a:t>
            </a:r>
            <a:r>
              <a:rPr lang="en-US" sz="2400" dirty="0" smtClean="0"/>
              <a:t>-direction)</a:t>
            </a:r>
            <a:endParaRPr lang="en-US" dirty="0"/>
          </a:p>
        </p:txBody>
      </p:sp>
      <p:sp>
        <p:nvSpPr>
          <p:cNvPr id="3" name="Content Placeholder 2"/>
          <p:cNvSpPr>
            <a:spLocks noGrp="1"/>
          </p:cNvSpPr>
          <p:nvPr>
            <p:ph idx="1"/>
          </p:nvPr>
        </p:nvSpPr>
        <p:spPr>
          <a:xfrm>
            <a:off x="838199" y="1501169"/>
            <a:ext cx="10515600" cy="4351338"/>
          </a:xfrm>
        </p:spPr>
        <p:txBody>
          <a:bodyPr/>
          <a:lstStyle/>
          <a:p>
            <a:r>
              <a:rPr lang="en-US" dirty="0"/>
              <a:t>2</a:t>
            </a:r>
            <a:r>
              <a:rPr lang="en-US" dirty="0" smtClean="0"/>
              <a:t>D square, known stress </a:t>
            </a:r>
            <a:r>
              <a:rPr lang="el-GR" dirty="0"/>
              <a:t>τ</a:t>
            </a:r>
            <a:endParaRPr lang="en-US" dirty="0" smtClean="0"/>
          </a:p>
          <a:p>
            <a:r>
              <a:rPr lang="en-US" dirty="0" smtClean="0"/>
              <a:t>Unknown elastic modulus E(x)</a:t>
            </a:r>
          </a:p>
          <a:p>
            <a:r>
              <a:rPr lang="en-US" dirty="0" smtClean="0"/>
              <a:t>Governing Equations</a:t>
            </a:r>
          </a:p>
          <a:p>
            <a:endParaRPr lang="en-US" dirty="0"/>
          </a:p>
          <a:p>
            <a:endParaRPr lang="en-US" dirty="0" smtClean="0"/>
          </a:p>
          <a:p>
            <a:endParaRPr lang="en-US" dirty="0"/>
          </a:p>
          <a:p>
            <a:pPr marL="0" indent="0">
              <a:buNone/>
            </a:pPr>
            <a:endParaRPr lang="en-US" dirty="0" smtClean="0"/>
          </a:p>
          <a:p>
            <a:endParaRPr lang="en-US" dirty="0"/>
          </a:p>
        </p:txBody>
      </p:sp>
      <p:sp>
        <p:nvSpPr>
          <p:cNvPr id="4" name="Slide Number Placeholder 3"/>
          <p:cNvSpPr>
            <a:spLocks noGrp="1"/>
          </p:cNvSpPr>
          <p:nvPr>
            <p:ph type="sldNum" sz="quarter" idx="12"/>
          </p:nvPr>
        </p:nvSpPr>
        <p:spPr>
          <a:xfrm>
            <a:off x="9448800" y="6492875"/>
            <a:ext cx="2743200" cy="365125"/>
          </a:xfrm>
        </p:spPr>
        <p:txBody>
          <a:bodyPr/>
          <a:lstStyle/>
          <a:p>
            <a:fld id="{7FB66E74-C4FE-4C69-BE54-41974FC9B4AE}" type="slidenum">
              <a:rPr lang="en-US" sz="1800" smtClean="0"/>
              <a:t>14</a:t>
            </a:fld>
            <a:endParaRPr lang="en-US" sz="1800" dirty="0"/>
          </a:p>
        </p:txBody>
      </p:sp>
      <p:pic>
        <p:nvPicPr>
          <p:cNvPr id="10" name="Picture 9"/>
          <p:cNvPicPr>
            <a:picLocks noChangeAspect="1"/>
          </p:cNvPicPr>
          <p:nvPr/>
        </p:nvPicPr>
        <p:blipFill>
          <a:blip r:embed="rId3"/>
          <a:stretch>
            <a:fillRect/>
          </a:stretch>
        </p:blipFill>
        <p:spPr>
          <a:xfrm>
            <a:off x="7756573" y="120204"/>
            <a:ext cx="3695700" cy="3695700"/>
          </a:xfrm>
          <a:prstGeom prst="rect">
            <a:avLst/>
          </a:prstGeom>
        </p:spPr>
      </p:pic>
      <p:pic>
        <p:nvPicPr>
          <p:cNvPr id="12" name="Picture 11"/>
          <p:cNvPicPr>
            <a:picLocks noChangeAspect="1"/>
          </p:cNvPicPr>
          <p:nvPr/>
        </p:nvPicPr>
        <p:blipFill>
          <a:blip r:embed="rId4"/>
          <a:stretch>
            <a:fillRect/>
          </a:stretch>
        </p:blipFill>
        <p:spPr>
          <a:xfrm>
            <a:off x="2105858" y="2934043"/>
            <a:ext cx="4848225" cy="533400"/>
          </a:xfrm>
          <a:prstGeom prst="rect">
            <a:avLst/>
          </a:prstGeom>
        </p:spPr>
      </p:pic>
      <p:pic>
        <p:nvPicPr>
          <p:cNvPr id="13" name="Picture 12"/>
          <p:cNvPicPr>
            <a:picLocks noChangeAspect="1"/>
          </p:cNvPicPr>
          <p:nvPr/>
        </p:nvPicPr>
        <p:blipFill>
          <a:blip r:embed="rId5"/>
          <a:stretch>
            <a:fillRect/>
          </a:stretch>
        </p:blipFill>
        <p:spPr>
          <a:xfrm>
            <a:off x="2105858" y="3560133"/>
            <a:ext cx="4778858" cy="974108"/>
          </a:xfrm>
          <a:prstGeom prst="rect">
            <a:avLst/>
          </a:prstGeom>
        </p:spPr>
      </p:pic>
      <p:pic>
        <p:nvPicPr>
          <p:cNvPr id="14" name="Picture 13"/>
          <p:cNvPicPr>
            <a:picLocks noChangeAspect="1"/>
          </p:cNvPicPr>
          <p:nvPr/>
        </p:nvPicPr>
        <p:blipFill>
          <a:blip r:embed="rId6"/>
          <a:stretch>
            <a:fillRect/>
          </a:stretch>
        </p:blipFill>
        <p:spPr>
          <a:xfrm>
            <a:off x="2298983" y="4397642"/>
            <a:ext cx="3643178" cy="2308611"/>
          </a:xfrm>
          <a:prstGeom prst="rect">
            <a:avLst/>
          </a:prstGeom>
        </p:spPr>
      </p:pic>
      <p:pic>
        <p:nvPicPr>
          <p:cNvPr id="15" name="Picture 14"/>
          <p:cNvPicPr>
            <a:picLocks noChangeAspect="1"/>
          </p:cNvPicPr>
          <p:nvPr/>
        </p:nvPicPr>
        <p:blipFill>
          <a:blip r:embed="rId7"/>
          <a:stretch>
            <a:fillRect/>
          </a:stretch>
        </p:blipFill>
        <p:spPr>
          <a:xfrm>
            <a:off x="11612" y="5064806"/>
            <a:ext cx="1874419" cy="1793194"/>
          </a:xfrm>
          <a:prstGeom prst="rect">
            <a:avLst/>
          </a:prstGeom>
        </p:spPr>
      </p:pic>
    </p:spTree>
    <p:extLst>
      <p:ext uri="{BB962C8B-B14F-4D97-AF65-F5344CB8AC3E}">
        <p14:creationId xmlns:p14="http://schemas.microsoft.com/office/powerpoint/2010/main" val="5395781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1483" y="520273"/>
            <a:ext cx="1253120" cy="1343819"/>
          </a:xfrm>
        </p:spPr>
        <p:txBody>
          <a:bodyPr/>
          <a:lstStyle/>
          <a:p>
            <a:r>
              <a:rPr lang="en-US" dirty="0" smtClean="0"/>
              <a:t/>
            </a:r>
            <a:br>
              <a:rPr lang="en-US" dirty="0" smtClean="0"/>
            </a:br>
            <a:endParaRPr lang="en-US" dirty="0"/>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p:txBody>
      </p:sp>
      <p:sp>
        <p:nvSpPr>
          <p:cNvPr id="12" name="Slide Number Placeholder 11"/>
          <p:cNvSpPr>
            <a:spLocks noGrp="1"/>
          </p:cNvSpPr>
          <p:nvPr>
            <p:ph type="sldNum" sz="quarter" idx="12"/>
          </p:nvPr>
        </p:nvSpPr>
        <p:spPr>
          <a:xfrm>
            <a:off x="9448736" y="6541190"/>
            <a:ext cx="2743200" cy="365125"/>
          </a:xfrm>
        </p:spPr>
        <p:txBody>
          <a:bodyPr/>
          <a:lstStyle/>
          <a:p>
            <a:fld id="{7FB66E74-C4FE-4C69-BE54-41974FC9B4AE}" type="slidenum">
              <a:rPr lang="en-US" sz="2400" smtClean="0"/>
              <a:t>15</a:t>
            </a:fld>
            <a:endParaRPr lang="en-US" sz="2400" dirty="0"/>
          </a:p>
        </p:txBody>
      </p:sp>
      <p:pic>
        <p:nvPicPr>
          <p:cNvPr id="5" name="Picture 4"/>
          <p:cNvPicPr>
            <a:picLocks noChangeAspect="1"/>
          </p:cNvPicPr>
          <p:nvPr/>
        </p:nvPicPr>
        <p:blipFill>
          <a:blip r:embed="rId3"/>
          <a:stretch>
            <a:fillRect/>
          </a:stretch>
        </p:blipFill>
        <p:spPr>
          <a:xfrm>
            <a:off x="3005936" y="547606"/>
            <a:ext cx="3889517" cy="2815897"/>
          </a:xfrm>
          <a:prstGeom prst="rect">
            <a:avLst/>
          </a:prstGeom>
        </p:spPr>
      </p:pic>
      <p:pic>
        <p:nvPicPr>
          <p:cNvPr id="6" name="Picture 5"/>
          <p:cNvPicPr>
            <a:picLocks noChangeAspect="1"/>
          </p:cNvPicPr>
          <p:nvPr/>
        </p:nvPicPr>
        <p:blipFill>
          <a:blip r:embed="rId4"/>
          <a:stretch>
            <a:fillRect/>
          </a:stretch>
        </p:blipFill>
        <p:spPr>
          <a:xfrm>
            <a:off x="3021770" y="3796901"/>
            <a:ext cx="3685049" cy="2744289"/>
          </a:xfrm>
          <a:prstGeom prst="rect">
            <a:avLst/>
          </a:prstGeom>
        </p:spPr>
      </p:pic>
      <p:pic>
        <p:nvPicPr>
          <p:cNvPr id="7" name="Picture 6"/>
          <p:cNvPicPr>
            <a:picLocks noChangeAspect="1"/>
          </p:cNvPicPr>
          <p:nvPr/>
        </p:nvPicPr>
        <p:blipFill rotWithShape="1">
          <a:blip r:embed="rId5"/>
          <a:srcRect l="7155" b="53919"/>
          <a:stretch/>
        </p:blipFill>
        <p:spPr>
          <a:xfrm>
            <a:off x="7260468" y="276796"/>
            <a:ext cx="4197498" cy="3174592"/>
          </a:xfrm>
          <a:prstGeom prst="rect">
            <a:avLst/>
          </a:prstGeom>
        </p:spPr>
      </p:pic>
      <p:pic>
        <p:nvPicPr>
          <p:cNvPr id="9" name="Picture 8"/>
          <p:cNvPicPr>
            <a:picLocks noChangeAspect="1"/>
          </p:cNvPicPr>
          <p:nvPr/>
        </p:nvPicPr>
        <p:blipFill rotWithShape="1">
          <a:blip r:embed="rId5"/>
          <a:srcRect l="7155" t="53861" b="1489"/>
          <a:stretch/>
        </p:blipFill>
        <p:spPr>
          <a:xfrm>
            <a:off x="6915150" y="3387379"/>
            <a:ext cx="4646981" cy="3405308"/>
          </a:xfrm>
          <a:prstGeom prst="rect">
            <a:avLst/>
          </a:prstGeom>
        </p:spPr>
      </p:pic>
      <p:sp>
        <p:nvSpPr>
          <p:cNvPr id="11" name="Title 1"/>
          <p:cNvSpPr txBox="1">
            <a:spLocks/>
          </p:cNvSpPr>
          <p:nvPr/>
        </p:nvSpPr>
        <p:spPr>
          <a:xfrm>
            <a:off x="4950695" y="0"/>
            <a:ext cx="2734432" cy="13438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
            </a:r>
            <a:br>
              <a:rPr lang="en-US" dirty="0" smtClean="0"/>
            </a:br>
            <a:endParaRPr lang="en-US" dirty="0"/>
          </a:p>
        </p:txBody>
      </p:sp>
      <p:sp>
        <p:nvSpPr>
          <p:cNvPr id="14" name="TextBox 13"/>
          <p:cNvSpPr txBox="1"/>
          <p:nvPr/>
        </p:nvSpPr>
        <p:spPr>
          <a:xfrm>
            <a:off x="3957076" y="130852"/>
            <a:ext cx="3688196" cy="400110"/>
          </a:xfrm>
          <a:prstGeom prst="rect">
            <a:avLst/>
          </a:prstGeom>
          <a:noFill/>
        </p:spPr>
        <p:txBody>
          <a:bodyPr wrap="square" rtlCol="0">
            <a:spAutoFit/>
          </a:bodyPr>
          <a:lstStyle/>
          <a:p>
            <a:r>
              <a:rPr lang="en-US" sz="2000" dirty="0" smtClean="0">
                <a:latin typeface="+mj-lt"/>
              </a:rPr>
              <a:t>True Samples</a:t>
            </a:r>
            <a:endParaRPr lang="en-US" sz="2000" dirty="0">
              <a:latin typeface="+mj-lt"/>
            </a:endParaRPr>
          </a:p>
        </p:txBody>
      </p:sp>
      <p:sp>
        <p:nvSpPr>
          <p:cNvPr id="15" name="TextBox 14"/>
          <p:cNvSpPr txBox="1"/>
          <p:nvPr/>
        </p:nvSpPr>
        <p:spPr>
          <a:xfrm>
            <a:off x="3737950" y="3406849"/>
            <a:ext cx="3579691" cy="400110"/>
          </a:xfrm>
          <a:prstGeom prst="rect">
            <a:avLst/>
          </a:prstGeom>
          <a:noFill/>
        </p:spPr>
        <p:txBody>
          <a:bodyPr wrap="square" rtlCol="0">
            <a:spAutoFit/>
          </a:bodyPr>
          <a:lstStyle/>
          <a:p>
            <a:r>
              <a:rPr lang="en-US" sz="2000" dirty="0" smtClean="0">
                <a:latin typeface="+mj-lt"/>
              </a:rPr>
              <a:t>Generated Samples</a:t>
            </a:r>
            <a:endParaRPr lang="en-US" sz="2000" dirty="0">
              <a:latin typeface="+mj-lt"/>
            </a:endParaRPr>
          </a:p>
        </p:txBody>
      </p:sp>
      <p:pic>
        <p:nvPicPr>
          <p:cNvPr id="16" name="Picture 15"/>
          <p:cNvPicPr>
            <a:picLocks noChangeAspect="1"/>
          </p:cNvPicPr>
          <p:nvPr/>
        </p:nvPicPr>
        <p:blipFill>
          <a:blip r:embed="rId6"/>
          <a:stretch>
            <a:fillRect/>
          </a:stretch>
        </p:blipFill>
        <p:spPr>
          <a:xfrm>
            <a:off x="11612" y="5064806"/>
            <a:ext cx="1874419" cy="1793194"/>
          </a:xfrm>
          <a:prstGeom prst="rect">
            <a:avLst/>
          </a:prstGeom>
        </p:spPr>
      </p:pic>
      <p:sp>
        <p:nvSpPr>
          <p:cNvPr id="17" name="TextBox 16"/>
          <p:cNvSpPr txBox="1"/>
          <p:nvPr/>
        </p:nvSpPr>
        <p:spPr>
          <a:xfrm>
            <a:off x="311719" y="463925"/>
            <a:ext cx="3579691" cy="584775"/>
          </a:xfrm>
          <a:prstGeom prst="rect">
            <a:avLst/>
          </a:prstGeom>
          <a:noFill/>
        </p:spPr>
        <p:txBody>
          <a:bodyPr wrap="square" rtlCol="0">
            <a:spAutoFit/>
          </a:bodyPr>
          <a:lstStyle/>
          <a:p>
            <a:r>
              <a:rPr lang="en-US" sz="3200" dirty="0">
                <a:latin typeface="+mj-lt"/>
              </a:rPr>
              <a:t>2</a:t>
            </a:r>
            <a:r>
              <a:rPr lang="en-US" sz="3200" dirty="0" smtClean="0">
                <a:latin typeface="+mj-lt"/>
              </a:rPr>
              <a:t>D Results</a:t>
            </a:r>
            <a:endParaRPr lang="en-US" sz="3200" dirty="0">
              <a:latin typeface="+mj-lt"/>
            </a:endParaRPr>
          </a:p>
        </p:txBody>
      </p:sp>
      <p:sp>
        <p:nvSpPr>
          <p:cNvPr id="18" name="TextBox 17"/>
          <p:cNvSpPr txBox="1"/>
          <p:nvPr/>
        </p:nvSpPr>
        <p:spPr>
          <a:xfrm>
            <a:off x="8272794" y="110384"/>
            <a:ext cx="2993921" cy="369332"/>
          </a:xfrm>
          <a:prstGeom prst="rect">
            <a:avLst/>
          </a:prstGeom>
          <a:noFill/>
        </p:spPr>
        <p:txBody>
          <a:bodyPr wrap="square" rtlCol="0">
            <a:spAutoFit/>
          </a:bodyPr>
          <a:lstStyle/>
          <a:p>
            <a:r>
              <a:rPr lang="en-US" dirty="0" smtClean="0"/>
              <a:t>Probability Density of E</a:t>
            </a:r>
            <a:endParaRPr lang="en-US" dirty="0"/>
          </a:p>
        </p:txBody>
      </p:sp>
      <p:sp>
        <p:nvSpPr>
          <p:cNvPr id="19" name="TextBox 18"/>
          <p:cNvSpPr txBox="1"/>
          <p:nvPr/>
        </p:nvSpPr>
        <p:spPr>
          <a:xfrm>
            <a:off x="8883112" y="3298116"/>
            <a:ext cx="2993921" cy="369332"/>
          </a:xfrm>
          <a:prstGeom prst="rect">
            <a:avLst/>
          </a:prstGeom>
          <a:noFill/>
        </p:spPr>
        <p:txBody>
          <a:bodyPr wrap="square" rtlCol="0">
            <a:spAutoFit/>
          </a:bodyPr>
          <a:lstStyle/>
          <a:p>
            <a:r>
              <a:rPr lang="en-US" dirty="0" smtClean="0"/>
              <a:t>Correlation</a:t>
            </a:r>
            <a:endParaRPr lang="en-US" dirty="0"/>
          </a:p>
        </p:txBody>
      </p:sp>
    </p:spTree>
    <p:extLst>
      <p:ext uri="{BB962C8B-B14F-4D97-AF65-F5344CB8AC3E}">
        <p14:creationId xmlns:p14="http://schemas.microsoft.com/office/powerpoint/2010/main" val="18492704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Refactoring the Code</a:t>
            </a:r>
            <a:endParaRPr lang="en-US" dirty="0"/>
          </a:p>
        </p:txBody>
      </p:sp>
      <p:sp>
        <p:nvSpPr>
          <p:cNvPr id="3" name="Content Placeholder 2"/>
          <p:cNvSpPr>
            <a:spLocks noGrp="1"/>
          </p:cNvSpPr>
          <p:nvPr>
            <p:ph idx="1"/>
          </p:nvPr>
        </p:nvSpPr>
        <p:spPr>
          <a:xfrm>
            <a:off x="838200" y="1826674"/>
            <a:ext cx="10515600" cy="4351338"/>
          </a:xfrm>
        </p:spPr>
        <p:txBody>
          <a:bodyPr/>
          <a:lstStyle/>
          <a:p>
            <a:r>
              <a:rPr lang="en-US" dirty="0" smtClean="0"/>
              <a:t>Test Driven Development</a:t>
            </a:r>
          </a:p>
          <a:p>
            <a:r>
              <a:rPr lang="en-US" dirty="0" smtClean="0"/>
              <a:t>Additional Flexibility for:</a:t>
            </a:r>
          </a:p>
          <a:p>
            <a:pPr lvl="1"/>
            <a:r>
              <a:rPr lang="en-US" dirty="0" smtClean="0"/>
              <a:t>Different Boundaries</a:t>
            </a:r>
          </a:p>
          <a:p>
            <a:pPr lvl="1"/>
            <a:r>
              <a:rPr lang="en-US" dirty="0" smtClean="0"/>
              <a:t>Any number of discriminators/generators</a:t>
            </a:r>
          </a:p>
          <a:p>
            <a:pPr lvl="1"/>
            <a:r>
              <a:rPr lang="en-US" dirty="0" smtClean="0"/>
              <a:t>Any number of dimensions</a:t>
            </a:r>
          </a:p>
          <a:p>
            <a:pPr lvl="1"/>
            <a:endParaRPr lang="en-US" dirty="0" smtClean="0"/>
          </a:p>
          <a:p>
            <a:endParaRPr lang="en-US" dirty="0" smtClean="0"/>
          </a:p>
          <a:p>
            <a:endParaRPr lang="en-US" dirty="0"/>
          </a:p>
        </p:txBody>
      </p:sp>
      <p:sp>
        <p:nvSpPr>
          <p:cNvPr id="4" name="Slide Number Placeholder 3"/>
          <p:cNvSpPr>
            <a:spLocks noGrp="1"/>
          </p:cNvSpPr>
          <p:nvPr>
            <p:ph type="sldNum" sz="quarter" idx="12"/>
          </p:nvPr>
        </p:nvSpPr>
        <p:spPr>
          <a:xfrm>
            <a:off x="9448800" y="6492875"/>
            <a:ext cx="2743200" cy="365125"/>
          </a:xfrm>
        </p:spPr>
        <p:txBody>
          <a:bodyPr/>
          <a:lstStyle/>
          <a:p>
            <a:fld id="{7FB66E74-C4FE-4C69-BE54-41974FC9B4AE}" type="slidenum">
              <a:rPr lang="en-US" sz="2400" smtClean="0"/>
              <a:t>16</a:t>
            </a:fld>
            <a:endParaRPr lang="en-US" sz="2400" dirty="0"/>
          </a:p>
        </p:txBody>
      </p:sp>
      <p:sp>
        <p:nvSpPr>
          <p:cNvPr id="5" name="AutoShape 2" descr="Python Test Driven Development and Unit Testing - XenonStack"/>
          <p:cNvSpPr>
            <a:spLocks noChangeAspect="1" noChangeArrowheads="1"/>
          </p:cNvSpPr>
          <p:nvPr/>
        </p:nvSpPr>
        <p:spPr bwMode="auto">
          <a:xfrm>
            <a:off x="155575" y="-144463"/>
            <a:ext cx="4199614" cy="419962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6" descr="Python Test Driven Development and Unit Testing - XenonStac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4" descr="Python Test Driven Development and Unit Testing - XenonStack"/>
          <p:cNvSpPr>
            <a:spLocks noChangeAspect="1" noChangeArrowheads="1"/>
          </p:cNvSpPr>
          <p:nvPr/>
        </p:nvSpPr>
        <p:spPr bwMode="auto">
          <a:xfrm>
            <a:off x="307975" y="7937"/>
            <a:ext cx="4199614" cy="419962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3" name="Picture 12"/>
          <p:cNvPicPr>
            <a:picLocks noChangeAspect="1"/>
          </p:cNvPicPr>
          <p:nvPr/>
        </p:nvPicPr>
        <p:blipFill>
          <a:blip r:embed="rId3"/>
          <a:stretch>
            <a:fillRect/>
          </a:stretch>
        </p:blipFill>
        <p:spPr>
          <a:xfrm>
            <a:off x="11612" y="5064806"/>
            <a:ext cx="1874419" cy="1793194"/>
          </a:xfrm>
          <a:prstGeom prst="rect">
            <a:avLst/>
          </a:prstGeom>
        </p:spPr>
      </p:pic>
      <p:sp>
        <p:nvSpPr>
          <p:cNvPr id="10" name="Oval 9"/>
          <p:cNvSpPr/>
          <p:nvPr/>
        </p:nvSpPr>
        <p:spPr>
          <a:xfrm>
            <a:off x="7115146" y="2239949"/>
            <a:ext cx="1427967" cy="1427967"/>
          </a:xfrm>
          <a:prstGeom prst="ellipse">
            <a:avLst/>
          </a:prstGeom>
          <a:ln w="28575">
            <a:solidFill>
              <a:schemeClr val="tx1"/>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smtClean="0"/>
              <a:t>Refactor</a:t>
            </a:r>
            <a:endParaRPr lang="en-US" dirty="0"/>
          </a:p>
        </p:txBody>
      </p:sp>
      <p:sp>
        <p:nvSpPr>
          <p:cNvPr id="14" name="Oval 13"/>
          <p:cNvSpPr/>
          <p:nvPr/>
        </p:nvSpPr>
        <p:spPr>
          <a:xfrm>
            <a:off x="8820678" y="908922"/>
            <a:ext cx="1427967" cy="1427967"/>
          </a:xfrm>
          <a:prstGeom prst="ellipse">
            <a:avLst/>
          </a:prstGeom>
          <a:solidFill>
            <a:schemeClr val="tx2">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Add Tests</a:t>
            </a:r>
            <a:endParaRPr lang="en-US" dirty="0"/>
          </a:p>
        </p:txBody>
      </p:sp>
      <p:sp>
        <p:nvSpPr>
          <p:cNvPr id="15" name="Oval 14"/>
          <p:cNvSpPr/>
          <p:nvPr/>
        </p:nvSpPr>
        <p:spPr>
          <a:xfrm>
            <a:off x="10526210" y="2239948"/>
            <a:ext cx="1427967" cy="1427967"/>
          </a:xfrm>
          <a:prstGeom prst="ellipse">
            <a:avLst/>
          </a:prstGeom>
          <a:ln w="28575">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smtClean="0"/>
              <a:t>See Tests Fail</a:t>
            </a:r>
            <a:endParaRPr lang="en-US" dirty="0"/>
          </a:p>
        </p:txBody>
      </p:sp>
      <p:sp>
        <p:nvSpPr>
          <p:cNvPr id="16" name="Oval 15"/>
          <p:cNvSpPr/>
          <p:nvPr/>
        </p:nvSpPr>
        <p:spPr>
          <a:xfrm>
            <a:off x="9753182" y="4045464"/>
            <a:ext cx="1427967" cy="1427967"/>
          </a:xfrm>
          <a:prstGeom prst="ellipse">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Write Code</a:t>
            </a:r>
            <a:endParaRPr lang="en-US" dirty="0"/>
          </a:p>
        </p:txBody>
      </p:sp>
      <p:sp>
        <p:nvSpPr>
          <p:cNvPr id="17" name="Oval 16"/>
          <p:cNvSpPr/>
          <p:nvPr/>
        </p:nvSpPr>
        <p:spPr>
          <a:xfrm>
            <a:off x="7829129" y="4045464"/>
            <a:ext cx="1427967" cy="1427967"/>
          </a:xfrm>
          <a:prstGeom prst="ellipse">
            <a:avLst/>
          </a:prstGeom>
          <a:ln w="28575">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smtClean="0">
                <a:solidFill>
                  <a:sysClr val="windowText" lastClr="000000"/>
                </a:solidFill>
              </a:rPr>
              <a:t>Run Tests</a:t>
            </a:r>
            <a:endParaRPr lang="en-US" dirty="0">
              <a:solidFill>
                <a:sysClr val="windowText" lastClr="000000"/>
              </a:solidFill>
            </a:endParaRPr>
          </a:p>
        </p:txBody>
      </p:sp>
      <p:cxnSp>
        <p:nvCxnSpPr>
          <p:cNvPr id="19" name="Straight Arrow Connector 18"/>
          <p:cNvCxnSpPr>
            <a:stCxn id="10" idx="7"/>
          </p:cNvCxnSpPr>
          <p:nvPr/>
        </p:nvCxnSpPr>
        <p:spPr>
          <a:xfrm flipV="1">
            <a:off x="8333992" y="2011829"/>
            <a:ext cx="578360" cy="43724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endCxn id="15" idx="1"/>
          </p:cNvCxnSpPr>
          <p:nvPr/>
        </p:nvCxnSpPr>
        <p:spPr>
          <a:xfrm>
            <a:off x="10091772" y="2011829"/>
            <a:ext cx="643559" cy="43724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10774468" y="3608453"/>
            <a:ext cx="225154" cy="47273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16" idx="2"/>
            <a:endCxn id="17" idx="6"/>
          </p:cNvCxnSpPr>
          <p:nvPr/>
        </p:nvCxnSpPr>
        <p:spPr>
          <a:xfrm flipH="1">
            <a:off x="9257096" y="4759448"/>
            <a:ext cx="49608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flipV="1">
            <a:off x="8079651" y="3608453"/>
            <a:ext cx="254341" cy="42730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8752235" y="2808799"/>
            <a:ext cx="1492008" cy="923330"/>
          </a:xfrm>
          <a:prstGeom prst="rect">
            <a:avLst/>
          </a:prstGeom>
          <a:noFill/>
        </p:spPr>
        <p:txBody>
          <a:bodyPr wrap="square" rtlCol="0">
            <a:spAutoFit/>
          </a:bodyPr>
          <a:lstStyle/>
          <a:p>
            <a:pPr algn="ctr"/>
            <a:r>
              <a:rPr lang="en-US" dirty="0" smtClean="0"/>
              <a:t>Test Driven Development (TDD)</a:t>
            </a:r>
            <a:endParaRPr lang="en-US" dirty="0"/>
          </a:p>
        </p:txBody>
      </p:sp>
    </p:spTree>
    <p:extLst>
      <p:ext uri="{BB962C8B-B14F-4D97-AF65-F5344CB8AC3E}">
        <p14:creationId xmlns:p14="http://schemas.microsoft.com/office/powerpoint/2010/main" val="24879167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Using Tensorflow</a:t>
            </a:r>
            <a:endParaRPr lang="en-US" dirty="0"/>
          </a:p>
        </p:txBody>
      </p:sp>
      <p:sp>
        <p:nvSpPr>
          <p:cNvPr id="3" name="Content Placeholder 2"/>
          <p:cNvSpPr>
            <a:spLocks noGrp="1"/>
          </p:cNvSpPr>
          <p:nvPr>
            <p:ph idx="1"/>
          </p:nvPr>
        </p:nvSpPr>
        <p:spPr>
          <a:xfrm>
            <a:off x="909762" y="1593036"/>
            <a:ext cx="10515600" cy="4351338"/>
          </a:xfrm>
        </p:spPr>
        <p:txBody>
          <a:bodyPr/>
          <a:lstStyle/>
          <a:p>
            <a:r>
              <a:rPr lang="en-US" sz="2000" dirty="0" smtClean="0"/>
              <a:t>Repeated Concatenation vs List-Append + 1 Concatenation                                     </a:t>
            </a:r>
          </a:p>
          <a:p>
            <a:endParaRPr lang="en-US" dirty="0"/>
          </a:p>
        </p:txBody>
      </p:sp>
      <p:sp>
        <p:nvSpPr>
          <p:cNvPr id="4" name="Slide Number Placeholder 3"/>
          <p:cNvSpPr>
            <a:spLocks noGrp="1"/>
          </p:cNvSpPr>
          <p:nvPr>
            <p:ph type="sldNum" sz="quarter" idx="12"/>
          </p:nvPr>
        </p:nvSpPr>
        <p:spPr>
          <a:xfrm>
            <a:off x="9448800" y="6461482"/>
            <a:ext cx="2743200" cy="365125"/>
          </a:xfrm>
        </p:spPr>
        <p:txBody>
          <a:bodyPr/>
          <a:lstStyle/>
          <a:p>
            <a:fld id="{7FB66E74-C4FE-4C69-BE54-41974FC9B4AE}" type="slidenum">
              <a:rPr lang="en-US" sz="2400" smtClean="0"/>
              <a:t>17</a:t>
            </a:fld>
            <a:endParaRPr lang="en-US" sz="2400" dirty="0"/>
          </a:p>
        </p:txBody>
      </p:sp>
      <p:sp>
        <p:nvSpPr>
          <p:cNvPr id="17" name="Rectangle 16"/>
          <p:cNvSpPr/>
          <p:nvPr/>
        </p:nvSpPr>
        <p:spPr>
          <a:xfrm>
            <a:off x="2249356" y="3640516"/>
            <a:ext cx="1554088" cy="35055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3803445" y="3640516"/>
            <a:ext cx="388522" cy="3505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2249356" y="3289966"/>
            <a:ext cx="1165566" cy="35055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3414923" y="3289966"/>
            <a:ext cx="388522" cy="3505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2249357" y="2939416"/>
            <a:ext cx="777044" cy="35055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3026401" y="2939416"/>
            <a:ext cx="388522" cy="3505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2637879" y="2588866"/>
            <a:ext cx="388522" cy="3505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2249357" y="2238316"/>
            <a:ext cx="388522" cy="3505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2249355" y="2588866"/>
            <a:ext cx="388523" cy="35055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2255307" y="4599611"/>
            <a:ext cx="388522" cy="3505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4818386" y="4599611"/>
            <a:ext cx="388522" cy="3505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2894916" y="4599611"/>
            <a:ext cx="388522" cy="3505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a:off x="3534525" y="4599611"/>
            <a:ext cx="388522" cy="3505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4179697" y="4599611"/>
            <a:ext cx="388522" cy="3505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a:off x="2255307" y="5419820"/>
            <a:ext cx="1981783" cy="35055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p:cNvSpPr txBox="1"/>
          <p:nvPr/>
        </p:nvSpPr>
        <p:spPr>
          <a:xfrm>
            <a:off x="2663579" y="4687621"/>
            <a:ext cx="525878" cy="369332"/>
          </a:xfrm>
          <a:prstGeom prst="rect">
            <a:avLst/>
          </a:prstGeom>
          <a:noFill/>
        </p:spPr>
        <p:txBody>
          <a:bodyPr wrap="square" rtlCol="0">
            <a:spAutoFit/>
          </a:bodyPr>
          <a:lstStyle/>
          <a:p>
            <a:r>
              <a:rPr lang="en-US" dirty="0" smtClean="0"/>
              <a:t>,</a:t>
            </a:r>
            <a:endParaRPr lang="en-US" dirty="0"/>
          </a:p>
        </p:txBody>
      </p:sp>
      <p:sp>
        <p:nvSpPr>
          <p:cNvPr id="55" name="TextBox 54"/>
          <p:cNvSpPr txBox="1"/>
          <p:nvPr/>
        </p:nvSpPr>
        <p:spPr>
          <a:xfrm>
            <a:off x="3934980" y="4639902"/>
            <a:ext cx="525878" cy="369332"/>
          </a:xfrm>
          <a:prstGeom prst="rect">
            <a:avLst/>
          </a:prstGeom>
          <a:noFill/>
        </p:spPr>
        <p:txBody>
          <a:bodyPr wrap="square" rtlCol="0">
            <a:spAutoFit/>
          </a:bodyPr>
          <a:lstStyle/>
          <a:p>
            <a:r>
              <a:rPr lang="en-US" dirty="0" smtClean="0"/>
              <a:t>,</a:t>
            </a:r>
            <a:endParaRPr lang="en-US" dirty="0"/>
          </a:p>
        </p:txBody>
      </p:sp>
      <p:sp>
        <p:nvSpPr>
          <p:cNvPr id="56" name="TextBox 55"/>
          <p:cNvSpPr txBox="1"/>
          <p:nvPr/>
        </p:nvSpPr>
        <p:spPr>
          <a:xfrm>
            <a:off x="4568219" y="4630992"/>
            <a:ext cx="525878" cy="369332"/>
          </a:xfrm>
          <a:prstGeom prst="rect">
            <a:avLst/>
          </a:prstGeom>
          <a:noFill/>
        </p:spPr>
        <p:txBody>
          <a:bodyPr wrap="square" rtlCol="0">
            <a:spAutoFit/>
          </a:bodyPr>
          <a:lstStyle/>
          <a:p>
            <a:r>
              <a:rPr lang="en-US" dirty="0" smtClean="0"/>
              <a:t>,</a:t>
            </a:r>
            <a:endParaRPr lang="en-US" dirty="0"/>
          </a:p>
        </p:txBody>
      </p:sp>
      <p:sp>
        <p:nvSpPr>
          <p:cNvPr id="57" name="TextBox 56"/>
          <p:cNvSpPr txBox="1"/>
          <p:nvPr/>
        </p:nvSpPr>
        <p:spPr>
          <a:xfrm flipH="1">
            <a:off x="3317782" y="4660529"/>
            <a:ext cx="1934075" cy="369332"/>
          </a:xfrm>
          <a:prstGeom prst="rect">
            <a:avLst/>
          </a:prstGeom>
          <a:noFill/>
        </p:spPr>
        <p:txBody>
          <a:bodyPr wrap="square" rtlCol="0">
            <a:spAutoFit/>
          </a:bodyPr>
          <a:lstStyle/>
          <a:p>
            <a:r>
              <a:rPr lang="en-US" dirty="0" smtClean="0"/>
              <a:t>,</a:t>
            </a:r>
            <a:endParaRPr lang="en-US" dirty="0"/>
          </a:p>
        </p:txBody>
      </p:sp>
      <p:graphicFrame>
        <p:nvGraphicFramePr>
          <p:cNvPr id="30" name="Table 29"/>
          <p:cNvGraphicFramePr>
            <a:graphicFrameLocks noGrp="1"/>
          </p:cNvGraphicFramePr>
          <p:nvPr>
            <p:extLst>
              <p:ext uri="{D42A27DB-BD31-4B8C-83A1-F6EECF244321}">
                <p14:modId xmlns:p14="http://schemas.microsoft.com/office/powerpoint/2010/main" val="1381353282"/>
              </p:ext>
            </p:extLst>
          </p:nvPr>
        </p:nvGraphicFramePr>
        <p:xfrm>
          <a:off x="5582999" y="2367802"/>
          <a:ext cx="6459561" cy="3200064"/>
        </p:xfrm>
        <a:graphic>
          <a:graphicData uri="http://schemas.openxmlformats.org/drawingml/2006/table">
            <a:tbl>
              <a:tblPr firstRow="1" bandRow="1">
                <a:tableStyleId>{073A0DAA-6AF3-43AB-8588-CEC1D06C72B9}</a:tableStyleId>
              </a:tblPr>
              <a:tblGrid>
                <a:gridCol w="2106386">
                  <a:extLst>
                    <a:ext uri="{9D8B030D-6E8A-4147-A177-3AD203B41FA5}">
                      <a16:colId xmlns:a16="http://schemas.microsoft.com/office/drawing/2014/main" val="2735641785"/>
                    </a:ext>
                  </a:extLst>
                </a:gridCol>
                <a:gridCol w="2199988">
                  <a:extLst>
                    <a:ext uri="{9D8B030D-6E8A-4147-A177-3AD203B41FA5}">
                      <a16:colId xmlns:a16="http://schemas.microsoft.com/office/drawing/2014/main" val="2422734687"/>
                    </a:ext>
                  </a:extLst>
                </a:gridCol>
                <a:gridCol w="2153187">
                  <a:extLst>
                    <a:ext uri="{9D8B030D-6E8A-4147-A177-3AD203B41FA5}">
                      <a16:colId xmlns:a16="http://schemas.microsoft.com/office/drawing/2014/main" val="1086910368"/>
                    </a:ext>
                  </a:extLst>
                </a:gridCol>
              </a:tblGrid>
              <a:tr h="639996">
                <a:tc>
                  <a:txBody>
                    <a:bodyPr/>
                    <a:lstStyle/>
                    <a:p>
                      <a:r>
                        <a:rPr lang="en-US" baseline="0" dirty="0" smtClean="0"/>
                        <a:t>Array Size </a:t>
                      </a:r>
                    </a:p>
                    <a:p>
                      <a:r>
                        <a:rPr lang="en-US" baseline="0" dirty="0" smtClean="0"/>
                        <a:t>(# Total Elements)</a:t>
                      </a:r>
                    </a:p>
                  </a:txBody>
                  <a:tcPr/>
                </a:tc>
                <a:tc>
                  <a:txBody>
                    <a:bodyPr/>
                    <a:lstStyle/>
                    <a:p>
                      <a:r>
                        <a:rPr lang="en-US" baseline="0" dirty="0" smtClean="0"/>
                        <a:t>Concatenation (</a:t>
                      </a:r>
                      <a:r>
                        <a:rPr lang="en-US" baseline="0" dirty="0" err="1" smtClean="0"/>
                        <a:t>ms</a:t>
                      </a:r>
                      <a:r>
                        <a:rPr lang="en-US" baseline="0" dirty="0" smtClean="0"/>
                        <a:t>)</a:t>
                      </a:r>
                      <a:endParaRPr lang="en-US" dirty="0"/>
                    </a:p>
                  </a:txBody>
                  <a:tcPr/>
                </a:tc>
                <a:tc>
                  <a:txBody>
                    <a:bodyPr/>
                    <a:lstStyle/>
                    <a:p>
                      <a:r>
                        <a:rPr lang="en-US" dirty="0" smtClean="0"/>
                        <a:t>List Append (</a:t>
                      </a:r>
                      <a:r>
                        <a:rPr lang="en-US" dirty="0" err="1" smtClean="0"/>
                        <a:t>ms</a:t>
                      </a:r>
                      <a:r>
                        <a:rPr lang="en-US" dirty="0" smtClean="0"/>
                        <a:t>)</a:t>
                      </a:r>
                      <a:endParaRPr lang="en-US" dirty="0"/>
                    </a:p>
                  </a:txBody>
                  <a:tcPr/>
                </a:tc>
                <a:extLst>
                  <a:ext uri="{0D108BD9-81ED-4DB2-BD59-A6C34878D82A}">
                    <a16:rowId xmlns:a16="http://schemas.microsoft.com/office/drawing/2014/main" val="2560605681"/>
                  </a:ext>
                </a:extLst>
              </a:tr>
              <a:tr h="639996">
                <a:tc>
                  <a:txBody>
                    <a:bodyPr/>
                    <a:lstStyle/>
                    <a:p>
                      <a:r>
                        <a:rPr lang="en-US" dirty="0" smtClean="0"/>
                        <a:t>1000</a:t>
                      </a:r>
                      <a:endParaRPr lang="en-US" dirty="0"/>
                    </a:p>
                  </a:txBody>
                  <a:tcPr/>
                </a:tc>
                <a:tc>
                  <a:txBody>
                    <a:bodyPr/>
                    <a:lstStyle/>
                    <a:p>
                      <a:r>
                        <a:rPr lang="en-US" dirty="0" smtClean="0"/>
                        <a:t>44</a:t>
                      </a:r>
                      <a:endParaRPr lang="en-US" dirty="0"/>
                    </a:p>
                  </a:txBody>
                  <a:tcPr/>
                </a:tc>
                <a:tc>
                  <a:txBody>
                    <a:bodyPr/>
                    <a:lstStyle/>
                    <a:p>
                      <a:r>
                        <a:rPr lang="en-US" dirty="0" smtClean="0"/>
                        <a:t>30</a:t>
                      </a:r>
                      <a:endParaRPr lang="en-US" dirty="0"/>
                    </a:p>
                  </a:txBody>
                  <a:tcPr/>
                </a:tc>
                <a:extLst>
                  <a:ext uri="{0D108BD9-81ED-4DB2-BD59-A6C34878D82A}">
                    <a16:rowId xmlns:a16="http://schemas.microsoft.com/office/drawing/2014/main" val="2890014561"/>
                  </a:ext>
                </a:extLst>
              </a:tr>
              <a:tr h="639996">
                <a:tc>
                  <a:txBody>
                    <a:bodyPr/>
                    <a:lstStyle/>
                    <a:p>
                      <a:r>
                        <a:rPr lang="en-US" dirty="0" smtClean="0"/>
                        <a:t>10,000</a:t>
                      </a:r>
                      <a:endParaRPr lang="en-US" dirty="0"/>
                    </a:p>
                  </a:txBody>
                  <a:tcPr/>
                </a:tc>
                <a:tc>
                  <a:txBody>
                    <a:bodyPr/>
                    <a:lstStyle/>
                    <a:p>
                      <a:r>
                        <a:rPr lang="en-US" dirty="0" smtClean="0"/>
                        <a:t>27</a:t>
                      </a:r>
                      <a:endParaRPr lang="en-US" dirty="0"/>
                    </a:p>
                  </a:txBody>
                  <a:tcPr/>
                </a:tc>
                <a:tc>
                  <a:txBody>
                    <a:bodyPr/>
                    <a:lstStyle/>
                    <a:p>
                      <a:r>
                        <a:rPr lang="en-US" dirty="0" smtClean="0"/>
                        <a:t>20</a:t>
                      </a:r>
                      <a:endParaRPr lang="en-US" dirty="0"/>
                    </a:p>
                  </a:txBody>
                  <a:tcPr/>
                </a:tc>
                <a:extLst>
                  <a:ext uri="{0D108BD9-81ED-4DB2-BD59-A6C34878D82A}">
                    <a16:rowId xmlns:a16="http://schemas.microsoft.com/office/drawing/2014/main" val="3552158807"/>
                  </a:ext>
                </a:extLst>
              </a:tr>
              <a:tr h="639996">
                <a:tc>
                  <a:txBody>
                    <a:bodyPr/>
                    <a:lstStyle/>
                    <a:p>
                      <a:r>
                        <a:rPr lang="en-US" dirty="0" smtClean="0"/>
                        <a:t>100,000</a:t>
                      </a:r>
                      <a:endParaRPr lang="en-US" dirty="0"/>
                    </a:p>
                  </a:txBody>
                  <a:tcPr/>
                </a:tc>
                <a:tc>
                  <a:txBody>
                    <a:bodyPr/>
                    <a:lstStyle/>
                    <a:p>
                      <a:r>
                        <a:rPr lang="en-US" dirty="0" smtClean="0"/>
                        <a:t>102</a:t>
                      </a:r>
                      <a:endParaRPr lang="en-US" dirty="0"/>
                    </a:p>
                  </a:txBody>
                  <a:tcPr/>
                </a:tc>
                <a:tc>
                  <a:txBody>
                    <a:bodyPr/>
                    <a:lstStyle/>
                    <a:p>
                      <a:r>
                        <a:rPr lang="en-US" dirty="0" smtClean="0"/>
                        <a:t>32</a:t>
                      </a:r>
                      <a:endParaRPr lang="en-US" dirty="0"/>
                    </a:p>
                  </a:txBody>
                  <a:tcPr/>
                </a:tc>
                <a:extLst>
                  <a:ext uri="{0D108BD9-81ED-4DB2-BD59-A6C34878D82A}">
                    <a16:rowId xmlns:a16="http://schemas.microsoft.com/office/drawing/2014/main" val="3477215292"/>
                  </a:ext>
                </a:extLst>
              </a:tr>
              <a:tr h="639996">
                <a:tc>
                  <a:txBody>
                    <a:bodyPr/>
                    <a:lstStyle/>
                    <a:p>
                      <a:r>
                        <a:rPr lang="en-US" dirty="0" smtClean="0"/>
                        <a:t>1,000,000</a:t>
                      </a:r>
                    </a:p>
                  </a:txBody>
                  <a:tcPr/>
                </a:tc>
                <a:tc>
                  <a:txBody>
                    <a:bodyPr/>
                    <a:lstStyle/>
                    <a:p>
                      <a:r>
                        <a:rPr lang="en-US" dirty="0" smtClean="0"/>
                        <a:t>801</a:t>
                      </a:r>
                      <a:endParaRPr lang="en-US" dirty="0"/>
                    </a:p>
                  </a:txBody>
                  <a:tcPr/>
                </a:tc>
                <a:tc>
                  <a:txBody>
                    <a:bodyPr/>
                    <a:lstStyle/>
                    <a:p>
                      <a:r>
                        <a:rPr lang="en-US" dirty="0" smtClean="0"/>
                        <a:t>87</a:t>
                      </a:r>
                      <a:endParaRPr lang="en-US" dirty="0"/>
                    </a:p>
                  </a:txBody>
                  <a:tcPr/>
                </a:tc>
                <a:extLst>
                  <a:ext uri="{0D108BD9-81ED-4DB2-BD59-A6C34878D82A}">
                    <a16:rowId xmlns:a16="http://schemas.microsoft.com/office/drawing/2014/main" val="437954811"/>
                  </a:ext>
                </a:extLst>
              </a:tr>
            </a:tbl>
          </a:graphicData>
        </a:graphic>
      </p:graphicFrame>
      <p:pic>
        <p:nvPicPr>
          <p:cNvPr id="29" name="Picture 28"/>
          <p:cNvPicPr>
            <a:picLocks noChangeAspect="1"/>
          </p:cNvPicPr>
          <p:nvPr/>
        </p:nvPicPr>
        <p:blipFill>
          <a:blip r:embed="rId3"/>
          <a:stretch>
            <a:fillRect/>
          </a:stretch>
        </p:blipFill>
        <p:spPr>
          <a:xfrm>
            <a:off x="11612" y="5064806"/>
            <a:ext cx="1874419" cy="1793194"/>
          </a:xfrm>
          <a:prstGeom prst="rect">
            <a:avLst/>
          </a:prstGeom>
        </p:spPr>
      </p:pic>
    </p:spTree>
    <p:extLst>
      <p:ext uri="{BB962C8B-B14F-4D97-AF65-F5344CB8AC3E}">
        <p14:creationId xmlns:p14="http://schemas.microsoft.com/office/powerpoint/2010/main" val="40966836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Optimizer Hyper-Parameters</a:t>
            </a:r>
            <a:endParaRPr lang="en-US" dirty="0"/>
          </a:p>
        </p:txBody>
      </p:sp>
      <p:pic>
        <p:nvPicPr>
          <p:cNvPr id="5" name="Content Placeholder 4"/>
          <p:cNvPicPr>
            <a:picLocks noGrp="1" noChangeAspect="1"/>
          </p:cNvPicPr>
          <p:nvPr>
            <p:ph idx="1"/>
          </p:nvPr>
        </p:nvPicPr>
        <p:blipFill rotWithShape="1">
          <a:blip r:embed="rId3"/>
          <a:srcRect l="2076" t="20986" b="-154"/>
          <a:stretch/>
        </p:blipFill>
        <p:spPr>
          <a:xfrm>
            <a:off x="151827" y="1680660"/>
            <a:ext cx="4112707" cy="2955634"/>
          </a:xfrm>
          <a:prstGeom prst="rect">
            <a:avLst/>
          </a:prstGeom>
        </p:spPr>
      </p:pic>
      <p:sp>
        <p:nvSpPr>
          <p:cNvPr id="4" name="Slide Number Placeholder 3"/>
          <p:cNvSpPr>
            <a:spLocks noGrp="1"/>
          </p:cNvSpPr>
          <p:nvPr>
            <p:ph type="sldNum" sz="quarter" idx="12"/>
          </p:nvPr>
        </p:nvSpPr>
        <p:spPr>
          <a:xfrm>
            <a:off x="9448800" y="6492875"/>
            <a:ext cx="2743200" cy="365125"/>
          </a:xfrm>
        </p:spPr>
        <p:txBody>
          <a:bodyPr/>
          <a:lstStyle/>
          <a:p>
            <a:fld id="{7FB66E74-C4FE-4C69-BE54-41974FC9B4AE}" type="slidenum">
              <a:rPr lang="en-US" sz="2400" smtClean="0"/>
              <a:t>18</a:t>
            </a:fld>
            <a:endParaRPr lang="en-US" sz="2400" dirty="0"/>
          </a:p>
        </p:txBody>
      </p:sp>
      <p:sp>
        <p:nvSpPr>
          <p:cNvPr id="6" name="TextBox 5"/>
          <p:cNvSpPr txBox="1"/>
          <p:nvPr/>
        </p:nvSpPr>
        <p:spPr>
          <a:xfrm>
            <a:off x="1334382" y="4634131"/>
            <a:ext cx="2610661" cy="584775"/>
          </a:xfrm>
          <a:prstGeom prst="rect">
            <a:avLst/>
          </a:prstGeom>
          <a:noFill/>
        </p:spPr>
        <p:txBody>
          <a:bodyPr wrap="square" rtlCol="0">
            <a:spAutoFit/>
          </a:bodyPr>
          <a:lstStyle/>
          <a:p>
            <a:r>
              <a:rPr lang="en-US" sz="3200" dirty="0" smtClean="0"/>
              <a:t>Beta_1 = 0.0</a:t>
            </a:r>
            <a:endParaRPr lang="en-US" sz="3200" dirty="0"/>
          </a:p>
        </p:txBody>
      </p:sp>
      <p:pic>
        <p:nvPicPr>
          <p:cNvPr id="3" name="Picture 2"/>
          <p:cNvPicPr>
            <a:picLocks noChangeAspect="1"/>
          </p:cNvPicPr>
          <p:nvPr/>
        </p:nvPicPr>
        <p:blipFill rotWithShape="1">
          <a:blip r:embed="rId4"/>
          <a:srcRect l="17350" r="4674" b="14420"/>
          <a:stretch/>
        </p:blipFill>
        <p:spPr>
          <a:xfrm>
            <a:off x="4563943" y="1776588"/>
            <a:ext cx="3519208" cy="2405534"/>
          </a:xfrm>
          <a:prstGeom prst="rect">
            <a:avLst/>
          </a:prstGeom>
        </p:spPr>
      </p:pic>
      <p:pic>
        <p:nvPicPr>
          <p:cNvPr id="9" name="Picture 8"/>
          <p:cNvPicPr>
            <a:picLocks noChangeAspect="1"/>
          </p:cNvPicPr>
          <p:nvPr/>
        </p:nvPicPr>
        <p:blipFill rotWithShape="1">
          <a:blip r:embed="rId5"/>
          <a:srcRect l="18910" b="19653"/>
          <a:stretch/>
        </p:blipFill>
        <p:spPr>
          <a:xfrm>
            <a:off x="8559912" y="1680660"/>
            <a:ext cx="3760996" cy="2494605"/>
          </a:xfrm>
          <a:prstGeom prst="rect">
            <a:avLst/>
          </a:prstGeom>
        </p:spPr>
      </p:pic>
      <p:sp>
        <p:nvSpPr>
          <p:cNvPr id="10" name="TextBox 9"/>
          <p:cNvSpPr txBox="1"/>
          <p:nvPr/>
        </p:nvSpPr>
        <p:spPr>
          <a:xfrm>
            <a:off x="5127598" y="4634129"/>
            <a:ext cx="2610661" cy="584775"/>
          </a:xfrm>
          <a:prstGeom prst="rect">
            <a:avLst/>
          </a:prstGeom>
          <a:noFill/>
        </p:spPr>
        <p:txBody>
          <a:bodyPr wrap="square" rtlCol="0">
            <a:spAutoFit/>
          </a:bodyPr>
          <a:lstStyle/>
          <a:p>
            <a:r>
              <a:rPr lang="en-US" sz="3200" dirty="0" smtClean="0"/>
              <a:t>Beta_1 = 0.5</a:t>
            </a:r>
            <a:endParaRPr lang="en-US" sz="3200" dirty="0"/>
          </a:p>
        </p:txBody>
      </p:sp>
      <p:sp>
        <p:nvSpPr>
          <p:cNvPr id="11" name="TextBox 10"/>
          <p:cNvSpPr txBox="1"/>
          <p:nvPr/>
        </p:nvSpPr>
        <p:spPr>
          <a:xfrm>
            <a:off x="9135079" y="4634129"/>
            <a:ext cx="2610661" cy="584775"/>
          </a:xfrm>
          <a:prstGeom prst="rect">
            <a:avLst/>
          </a:prstGeom>
          <a:noFill/>
        </p:spPr>
        <p:txBody>
          <a:bodyPr wrap="square" rtlCol="0">
            <a:spAutoFit/>
          </a:bodyPr>
          <a:lstStyle/>
          <a:p>
            <a:r>
              <a:rPr lang="en-US" sz="3200" dirty="0" smtClean="0"/>
              <a:t>Beta_1 = 0.9</a:t>
            </a:r>
            <a:endParaRPr lang="en-US" sz="3200" dirty="0"/>
          </a:p>
        </p:txBody>
      </p:sp>
      <p:pic>
        <p:nvPicPr>
          <p:cNvPr id="12" name="Picture 11"/>
          <p:cNvPicPr>
            <a:picLocks noChangeAspect="1"/>
          </p:cNvPicPr>
          <p:nvPr/>
        </p:nvPicPr>
        <p:blipFill>
          <a:blip r:embed="rId6"/>
          <a:stretch>
            <a:fillRect/>
          </a:stretch>
        </p:blipFill>
        <p:spPr>
          <a:xfrm>
            <a:off x="11612" y="5064806"/>
            <a:ext cx="1874419" cy="1793194"/>
          </a:xfrm>
          <a:prstGeom prst="rect">
            <a:avLst/>
          </a:prstGeom>
        </p:spPr>
      </p:pic>
      <p:sp>
        <p:nvSpPr>
          <p:cNvPr id="13" name="TextBox 12"/>
          <p:cNvSpPr txBox="1"/>
          <p:nvPr/>
        </p:nvSpPr>
        <p:spPr>
          <a:xfrm>
            <a:off x="9841789" y="5730570"/>
            <a:ext cx="1197239" cy="461665"/>
          </a:xfrm>
          <a:prstGeom prst="rect">
            <a:avLst/>
          </a:prstGeom>
          <a:noFill/>
        </p:spPr>
        <p:txBody>
          <a:bodyPr wrap="square" rtlCol="0">
            <a:spAutoFit/>
          </a:bodyPr>
          <a:lstStyle/>
          <a:p>
            <a:r>
              <a:rPr lang="en-US" sz="2400" dirty="0" smtClean="0">
                <a:solidFill>
                  <a:srgbClr val="FF0000"/>
                </a:solidFill>
              </a:rPr>
              <a:t>Default!</a:t>
            </a:r>
            <a:endParaRPr lang="en-US" sz="2400" dirty="0">
              <a:solidFill>
                <a:srgbClr val="FF0000"/>
              </a:solidFill>
            </a:endParaRPr>
          </a:p>
        </p:txBody>
      </p:sp>
      <p:cxnSp>
        <p:nvCxnSpPr>
          <p:cNvPr id="17" name="Straight Arrow Connector 16"/>
          <p:cNvCxnSpPr/>
          <p:nvPr/>
        </p:nvCxnSpPr>
        <p:spPr>
          <a:xfrm flipV="1">
            <a:off x="10440407" y="5279474"/>
            <a:ext cx="1" cy="51166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53516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5131"/>
            <a:ext cx="10515600" cy="1325563"/>
          </a:xfrm>
        </p:spPr>
        <p:txBody>
          <a:bodyPr/>
          <a:lstStyle/>
          <a:p>
            <a:r>
              <a:rPr lang="en-US" dirty="0" smtClean="0"/>
              <a:t>Summary		</a:t>
            </a:r>
            <a:endParaRPr lang="en-US" dirty="0"/>
          </a:p>
        </p:txBody>
      </p:sp>
      <p:sp>
        <p:nvSpPr>
          <p:cNvPr id="3" name="Content Placeholder 2"/>
          <p:cNvSpPr>
            <a:spLocks noGrp="1"/>
          </p:cNvSpPr>
          <p:nvPr>
            <p:ph idx="1"/>
          </p:nvPr>
        </p:nvSpPr>
        <p:spPr>
          <a:xfrm>
            <a:off x="838200" y="1270454"/>
            <a:ext cx="5636079" cy="4351338"/>
          </a:xfrm>
        </p:spPr>
        <p:txBody>
          <a:bodyPr/>
          <a:lstStyle/>
          <a:p>
            <a:r>
              <a:rPr lang="en-US" dirty="0" smtClean="0"/>
              <a:t>PIGANs combine deep neural networks with partial differential equations</a:t>
            </a:r>
          </a:p>
          <a:p>
            <a:r>
              <a:rPr lang="en-US" dirty="0" smtClean="0"/>
              <a:t>PIGANs can be trained to simulate material properties and their uncertainties</a:t>
            </a:r>
          </a:p>
          <a:p>
            <a:r>
              <a:rPr lang="en-US" dirty="0" smtClean="0"/>
              <a:t>Improvements are being made in hyper-parameter tuning, performance and testing coverage</a:t>
            </a:r>
          </a:p>
          <a:p>
            <a:endParaRPr lang="en-US" dirty="0"/>
          </a:p>
        </p:txBody>
      </p:sp>
      <p:sp>
        <p:nvSpPr>
          <p:cNvPr id="4" name="Slide Number Placeholder 3"/>
          <p:cNvSpPr>
            <a:spLocks noGrp="1"/>
          </p:cNvSpPr>
          <p:nvPr>
            <p:ph type="sldNum" sz="quarter" idx="12"/>
          </p:nvPr>
        </p:nvSpPr>
        <p:spPr>
          <a:xfrm>
            <a:off x="9448800" y="6492875"/>
            <a:ext cx="2743200" cy="365125"/>
          </a:xfrm>
        </p:spPr>
        <p:txBody>
          <a:bodyPr/>
          <a:lstStyle/>
          <a:p>
            <a:fld id="{7FB66E74-C4FE-4C69-BE54-41974FC9B4AE}" type="slidenum">
              <a:rPr lang="en-US" sz="1800" smtClean="0"/>
              <a:t>19</a:t>
            </a:fld>
            <a:endParaRPr lang="en-US" sz="1800" dirty="0"/>
          </a:p>
        </p:txBody>
      </p:sp>
      <p:pic>
        <p:nvPicPr>
          <p:cNvPr id="5" name="Picture 4"/>
          <p:cNvPicPr>
            <a:picLocks noChangeAspect="1"/>
          </p:cNvPicPr>
          <p:nvPr/>
        </p:nvPicPr>
        <p:blipFill rotWithShape="1">
          <a:blip r:embed="rId3"/>
          <a:srcRect l="5778" t="6350" r="3419" b="4082"/>
          <a:stretch/>
        </p:blipFill>
        <p:spPr>
          <a:xfrm>
            <a:off x="6840646" y="1624693"/>
            <a:ext cx="4815233" cy="3331029"/>
          </a:xfrm>
          <a:prstGeom prst="rect">
            <a:avLst/>
          </a:prstGeom>
        </p:spPr>
      </p:pic>
      <p:pic>
        <p:nvPicPr>
          <p:cNvPr id="6" name="Picture 5"/>
          <p:cNvPicPr>
            <a:picLocks noChangeAspect="1"/>
          </p:cNvPicPr>
          <p:nvPr/>
        </p:nvPicPr>
        <p:blipFill>
          <a:blip r:embed="rId4"/>
          <a:stretch>
            <a:fillRect/>
          </a:stretch>
        </p:blipFill>
        <p:spPr>
          <a:xfrm>
            <a:off x="11612" y="5064806"/>
            <a:ext cx="1874419" cy="1793194"/>
          </a:xfrm>
          <a:prstGeom prst="rect">
            <a:avLst/>
          </a:prstGeom>
        </p:spPr>
      </p:pic>
    </p:spTree>
    <p:extLst>
      <p:ext uri="{BB962C8B-B14F-4D97-AF65-F5344CB8AC3E}">
        <p14:creationId xmlns:p14="http://schemas.microsoft.com/office/powerpoint/2010/main" val="14292973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Work</a:t>
            </a:r>
            <a:endParaRPr lang="en-US" dirty="0"/>
          </a:p>
        </p:txBody>
      </p:sp>
      <p:sp>
        <p:nvSpPr>
          <p:cNvPr id="3" name="Content Placeholder 2"/>
          <p:cNvSpPr>
            <a:spLocks noGrp="1"/>
          </p:cNvSpPr>
          <p:nvPr>
            <p:ph idx="1"/>
          </p:nvPr>
        </p:nvSpPr>
        <p:spPr/>
        <p:txBody>
          <a:bodyPr/>
          <a:lstStyle/>
          <a:p>
            <a:r>
              <a:rPr lang="en-US" sz="3400" dirty="0"/>
              <a:t>Additional </a:t>
            </a:r>
            <a:r>
              <a:rPr lang="en-US" sz="3400" dirty="0" smtClean="0"/>
              <a:t>hyper-parameter tuning</a:t>
            </a:r>
          </a:p>
          <a:p>
            <a:r>
              <a:rPr lang="en-US" sz="3400" dirty="0" smtClean="0"/>
              <a:t>Moving to 3 Dimensions</a:t>
            </a:r>
          </a:p>
          <a:p>
            <a:r>
              <a:rPr lang="en-US" sz="3400" dirty="0" smtClean="0"/>
              <a:t>Validation using real samples</a:t>
            </a:r>
          </a:p>
          <a:p>
            <a:endParaRPr lang="en-US" dirty="0"/>
          </a:p>
          <a:p>
            <a:endParaRPr lang="en-US" dirty="0"/>
          </a:p>
        </p:txBody>
      </p:sp>
      <p:sp>
        <p:nvSpPr>
          <p:cNvPr id="5" name="Slide Number Placeholder 4"/>
          <p:cNvSpPr>
            <a:spLocks noGrp="1"/>
          </p:cNvSpPr>
          <p:nvPr>
            <p:ph type="sldNum" sz="quarter" idx="12"/>
          </p:nvPr>
        </p:nvSpPr>
        <p:spPr>
          <a:xfrm>
            <a:off x="9448800" y="6492875"/>
            <a:ext cx="2743200" cy="365125"/>
          </a:xfrm>
        </p:spPr>
        <p:txBody>
          <a:bodyPr/>
          <a:lstStyle/>
          <a:p>
            <a:fld id="{7FB66E74-C4FE-4C69-BE54-41974FC9B4AE}" type="slidenum">
              <a:rPr lang="en-US" sz="2400" smtClean="0"/>
              <a:t>20</a:t>
            </a:fld>
            <a:endParaRPr lang="en-US" sz="2400" dirty="0"/>
          </a:p>
        </p:txBody>
      </p:sp>
      <p:pic>
        <p:nvPicPr>
          <p:cNvPr id="4" name="Picture 3"/>
          <p:cNvPicPr>
            <a:picLocks noChangeAspect="1"/>
          </p:cNvPicPr>
          <p:nvPr/>
        </p:nvPicPr>
        <p:blipFill>
          <a:blip r:embed="rId3"/>
          <a:stretch>
            <a:fillRect/>
          </a:stretch>
        </p:blipFill>
        <p:spPr>
          <a:xfrm>
            <a:off x="5733346" y="3506960"/>
            <a:ext cx="6224615" cy="2364577"/>
          </a:xfrm>
          <a:prstGeom prst="rect">
            <a:avLst/>
          </a:prstGeom>
        </p:spPr>
      </p:pic>
      <p:pic>
        <p:nvPicPr>
          <p:cNvPr id="6" name="Picture 5"/>
          <p:cNvPicPr>
            <a:picLocks noChangeAspect="1"/>
          </p:cNvPicPr>
          <p:nvPr/>
        </p:nvPicPr>
        <p:blipFill>
          <a:blip r:embed="rId4"/>
          <a:stretch>
            <a:fillRect/>
          </a:stretch>
        </p:blipFill>
        <p:spPr>
          <a:xfrm>
            <a:off x="11612" y="5064806"/>
            <a:ext cx="1874419" cy="1793194"/>
          </a:xfrm>
          <a:prstGeom prst="rect">
            <a:avLst/>
          </a:prstGeom>
        </p:spPr>
      </p:pic>
    </p:spTree>
    <p:extLst>
      <p:ext uri="{BB962C8B-B14F-4D97-AF65-F5344CB8AC3E}">
        <p14:creationId xmlns:p14="http://schemas.microsoft.com/office/powerpoint/2010/main" val="388742118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22555</TotalTime>
  <Words>2000</Words>
  <Application>Microsoft Office PowerPoint</Application>
  <PresentationFormat>Widescreen</PresentationFormat>
  <Paragraphs>226</Paragraphs>
  <Slides>20</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Cambria Math</vt:lpstr>
      <vt:lpstr>Office Theme</vt:lpstr>
      <vt:lpstr>Physics Informed Generative Adversarial Networks (PIGANs)</vt:lpstr>
      <vt:lpstr>The Problem</vt:lpstr>
      <vt:lpstr>Certification by Analysis Simulations </vt:lpstr>
      <vt:lpstr>Combining Machine Learning and Physics Based Knowledge </vt:lpstr>
      <vt:lpstr>Combining Machine Learning and Physics Based Knowledge </vt:lpstr>
      <vt:lpstr>Combining Machine Learning and Physics Based Knowledge </vt:lpstr>
      <vt:lpstr>PowerPoint Presentation</vt:lpstr>
      <vt:lpstr> </vt:lpstr>
      <vt:lpstr>PowerPoint Presentation</vt:lpstr>
      <vt:lpstr>PowerPoint Presentation</vt:lpstr>
      <vt:lpstr>PIGAN Loss </vt:lpstr>
      <vt:lpstr>1D Application (Displacement only in x-direction)</vt:lpstr>
      <vt:lpstr>PowerPoint Presentation</vt:lpstr>
      <vt:lpstr>2D Application (Displacement in x- and y-direction)</vt:lpstr>
      <vt:lpstr> </vt:lpstr>
      <vt:lpstr>Refactoring the Code</vt:lpstr>
      <vt:lpstr>Performance Using Tensorflow</vt:lpstr>
      <vt:lpstr>Optimizer Hyper-Parameters</vt:lpstr>
      <vt:lpstr>Summary  </vt:lpstr>
      <vt:lpstr>Future Work</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 Informed Generative Adversarial Networks (PIGANs)</dc:title>
  <dc:creator>Lewitt, Theodore K. (LARC-D309)[UNIVERSITIES SPACE RESEARCH ASSOCIATION]</dc:creator>
  <cp:lastModifiedBy>Leser, Patrick E. (LARC-D309)</cp:lastModifiedBy>
  <cp:revision>110</cp:revision>
  <dcterms:created xsi:type="dcterms:W3CDTF">2020-04-16T15:23:45Z</dcterms:created>
  <dcterms:modified xsi:type="dcterms:W3CDTF">2020-05-26T16:51:09Z</dcterms:modified>
</cp:coreProperties>
</file>