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020" r:id="rId5"/>
    <p:sldId id="2021" r:id="rId6"/>
    <p:sldId id="1853" r:id="rId7"/>
    <p:sldId id="2030" r:id="rId8"/>
    <p:sldId id="2025" r:id="rId9"/>
    <p:sldId id="2031" r:id="rId10"/>
    <p:sldId id="2029" r:id="rId11"/>
    <p:sldId id="2027" r:id="rId12"/>
    <p:sldId id="2023" r:id="rId13"/>
    <p:sldId id="202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3B69"/>
    <a:srgbClr val="2F5597"/>
    <a:srgbClr val="32F0FA"/>
    <a:srgbClr val="5FBEC3"/>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73" autoAdjust="0"/>
    <p:restoredTop sz="96395" autoAdjust="0"/>
  </p:normalViewPr>
  <p:slideViewPr>
    <p:cSldViewPr snapToGrid="0">
      <p:cViewPr>
        <p:scale>
          <a:sx n="80" d="100"/>
          <a:sy n="80" d="100"/>
        </p:scale>
        <p:origin x="60" y="73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E91958-2AD4-4010-AD6A-109D9E849B71}" type="datetimeFigureOut">
              <a:rPr lang="en-US" smtClean="0"/>
              <a:t>5/14/2020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E9C0A7-E356-445A-B98C-F2E904BF9D5B}" type="slidenum">
              <a:rPr lang="en-US" smtClean="0"/>
              <a:t>‹#›</a:t>
            </a:fld>
            <a:endParaRPr lang="en-US"/>
          </a:p>
        </p:txBody>
      </p:sp>
    </p:spTree>
    <p:extLst>
      <p:ext uri="{BB962C8B-B14F-4D97-AF65-F5344CB8AC3E}">
        <p14:creationId xmlns:p14="http://schemas.microsoft.com/office/powerpoint/2010/main" val="324876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E9C0A7-E356-445A-B98C-F2E904BF9D5B}" type="slidenum">
              <a:rPr lang="en-US" smtClean="0"/>
              <a:t>1</a:t>
            </a:fld>
            <a:endParaRPr lang="en-US"/>
          </a:p>
        </p:txBody>
      </p:sp>
    </p:spTree>
    <p:extLst>
      <p:ext uri="{BB962C8B-B14F-4D97-AF65-F5344CB8AC3E}">
        <p14:creationId xmlns:p14="http://schemas.microsoft.com/office/powerpoint/2010/main" val="1730210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E9C0A7-E356-445A-B98C-F2E904BF9D5B}" type="slidenum">
              <a:rPr lang="en-US" smtClean="0"/>
              <a:t>2</a:t>
            </a:fld>
            <a:endParaRPr lang="en-US"/>
          </a:p>
        </p:txBody>
      </p:sp>
    </p:spTree>
    <p:extLst>
      <p:ext uri="{BB962C8B-B14F-4D97-AF65-F5344CB8AC3E}">
        <p14:creationId xmlns:p14="http://schemas.microsoft.com/office/powerpoint/2010/main" val="1981602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Networks</a:t>
            </a:r>
            <a:endParaRPr lang="en-US" dirty="0"/>
          </a:p>
        </p:txBody>
      </p:sp>
      <p:sp>
        <p:nvSpPr>
          <p:cNvPr id="4" name="Slide Number Placeholder 3"/>
          <p:cNvSpPr>
            <a:spLocks noGrp="1"/>
          </p:cNvSpPr>
          <p:nvPr>
            <p:ph type="sldNum" sz="quarter" idx="5"/>
          </p:nvPr>
        </p:nvSpPr>
        <p:spPr/>
        <p:txBody>
          <a:bodyPr/>
          <a:lstStyle/>
          <a:p>
            <a:pPr defTabSz="966526">
              <a:defRPr/>
            </a:pPr>
            <a:fld id="{6BDF4797-0B49-410C-9B7D-D3173A113528}" type="slidenum">
              <a:rPr lang="en-US">
                <a:solidFill>
                  <a:prstClr val="black"/>
                </a:solidFill>
                <a:latin typeface="Calibri" panose="020F0502020204030204"/>
              </a:rPr>
              <a:pPr defTabSz="966526">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11513282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8.jpeg"/><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CaN 2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4F8956-66A0-4DDE-BA4D-5A5AE3304C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9143" y="0"/>
            <a:ext cx="6712857" cy="6857999"/>
          </a:xfrm>
          <a:prstGeom prst="rect">
            <a:avLst/>
          </a:prstGeom>
        </p:spPr>
      </p:pic>
      <p:sp>
        <p:nvSpPr>
          <p:cNvPr id="15" name="Rectangle 14">
            <a:extLst>
              <a:ext uri="{FF2B5EF4-FFF2-40B4-BE49-F238E27FC236}">
                <a16:creationId xmlns:a16="http://schemas.microsoft.com/office/drawing/2014/main" id="{5118B8D4-BA6E-4E0F-9155-75E903FDF8F7}"/>
              </a:ext>
            </a:extLst>
          </p:cNvPr>
          <p:cNvSpPr/>
          <p:nvPr userDrawn="1"/>
        </p:nvSpPr>
        <p:spPr>
          <a:xfrm flipH="1">
            <a:off x="0" y="-19351"/>
            <a:ext cx="12192000" cy="6877351"/>
          </a:xfrm>
          <a:prstGeom prst="rect">
            <a:avLst/>
          </a:prstGeom>
          <a:gradFill>
            <a:gsLst>
              <a:gs pos="94000">
                <a:srgbClr val="D6E6F5">
                  <a:alpha val="55000"/>
                </a:srgbClr>
              </a:gs>
              <a:gs pos="64000">
                <a:srgbClr val="EBF3FA"/>
              </a:gs>
              <a:gs pos="39000">
                <a:schemeClr val="bg1"/>
              </a:gs>
            </a:gsLst>
            <a:lin ang="11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71"/>
          </a:p>
        </p:txBody>
      </p:sp>
      <p:sp>
        <p:nvSpPr>
          <p:cNvPr id="4" name="Title 3">
            <a:extLst>
              <a:ext uri="{FF2B5EF4-FFF2-40B4-BE49-F238E27FC236}">
                <a16:creationId xmlns:a16="http://schemas.microsoft.com/office/drawing/2014/main" id="{9D4DDFC9-2FBC-4A0C-915A-C51733231545}"/>
              </a:ext>
            </a:extLst>
          </p:cNvPr>
          <p:cNvSpPr>
            <a:spLocks noGrp="1"/>
          </p:cNvSpPr>
          <p:nvPr userDrawn="1">
            <p:ph type="title" hasCustomPrompt="1"/>
          </p:nvPr>
        </p:nvSpPr>
        <p:spPr/>
        <p:txBody>
          <a:bodyPr/>
          <a:lstStyle>
            <a:lvl1pPr>
              <a:defRPr/>
            </a:lvl1pPr>
          </a:lstStyle>
          <a:p>
            <a:r>
              <a:rPr lang="en-US"/>
              <a:t>Click to Edit Master Title: Font is Calibri 36pt</a:t>
            </a:r>
          </a:p>
        </p:txBody>
      </p:sp>
      <p:sp>
        <p:nvSpPr>
          <p:cNvPr id="17" name="Text Placeholder 19">
            <a:extLst>
              <a:ext uri="{FF2B5EF4-FFF2-40B4-BE49-F238E27FC236}">
                <a16:creationId xmlns:a16="http://schemas.microsoft.com/office/drawing/2014/main" id="{481B4132-415C-46D0-B3E1-3A8FB625C32F}"/>
              </a:ext>
            </a:extLst>
          </p:cNvPr>
          <p:cNvSpPr>
            <a:spLocks noGrp="1"/>
          </p:cNvSpPr>
          <p:nvPr userDrawn="1">
            <p:ph type="body" sz="quarter" idx="13" hasCustomPrompt="1"/>
          </p:nvPr>
        </p:nvSpPr>
        <p:spPr>
          <a:xfrm>
            <a:off x="596037" y="1477687"/>
            <a:ext cx="8954217" cy="4522887"/>
          </a:xfrm>
        </p:spPr>
        <p:txBody>
          <a:bodyPr/>
          <a:lstStyle>
            <a:lvl1pPr>
              <a:defRPr>
                <a:solidFill>
                  <a:schemeClr val="tx1"/>
                </a:solidFill>
              </a:defRPr>
            </a:lvl1pPr>
            <a:lvl2pPr marL="212825" indent="-212825">
              <a:buClr>
                <a:schemeClr val="accent1">
                  <a:lumMod val="75000"/>
                </a:schemeClr>
              </a:buClr>
              <a:buFont typeface="Calibri" panose="020F0502020204030204" pitchFamily="34" charset="0"/>
              <a:buChar char="&gt;"/>
              <a:defRPr/>
            </a:lvl2pPr>
            <a:lvl3pPr>
              <a:defRPr/>
            </a:lvl3pPr>
            <a:lvl4pPr>
              <a:defRPr/>
            </a:lvl4pPr>
            <a:lvl5pPr>
              <a:defRPr/>
            </a:lvl5pPr>
          </a:lstStyle>
          <a:p>
            <a:pPr lvl="0"/>
            <a:r>
              <a:rPr lang="en-US"/>
              <a:t>Edit Master Text Styles: Font is Calibri 24pt Bold</a:t>
            </a:r>
          </a:p>
          <a:p>
            <a:pPr lvl="1"/>
            <a:r>
              <a:rPr lang="en-US"/>
              <a:t>Second level text: Font is Calibri 20pt bold</a:t>
            </a:r>
          </a:p>
          <a:p>
            <a:pPr lvl="2"/>
            <a:r>
              <a:rPr lang="en-US"/>
              <a:t>Third level text: Font is Calibri 18pt bold</a:t>
            </a:r>
          </a:p>
          <a:p>
            <a:pPr lvl="3"/>
            <a:r>
              <a:rPr lang="en-US"/>
              <a:t>Fourth level text: Font is Calibri 16pt bold</a:t>
            </a:r>
          </a:p>
          <a:p>
            <a:pPr lvl="4"/>
            <a:r>
              <a:rPr lang="en-US"/>
              <a:t>Fifth level text: Font is Calibri 16pt bold</a:t>
            </a:r>
          </a:p>
        </p:txBody>
      </p:sp>
      <p:sp>
        <p:nvSpPr>
          <p:cNvPr id="8" name="Slide Number Placeholder 79">
            <a:extLst>
              <a:ext uri="{FF2B5EF4-FFF2-40B4-BE49-F238E27FC236}">
                <a16:creationId xmlns:a16="http://schemas.microsoft.com/office/drawing/2014/main" id="{B94DDB41-69C6-46EB-B5D3-2495638A87F1}"/>
              </a:ext>
            </a:extLst>
          </p:cNvPr>
          <p:cNvSpPr txBox="1">
            <a:spLocks/>
          </p:cNvSpPr>
          <p:nvPr userDrawn="1"/>
        </p:nvSpPr>
        <p:spPr>
          <a:xfrm>
            <a:off x="9352643" y="6332237"/>
            <a:ext cx="2742595" cy="364629"/>
          </a:xfrm>
          <a:prstGeom prst="rect">
            <a:avLst/>
          </a:prstGeom>
        </p:spPr>
        <p:txBody>
          <a:bodyPr/>
          <a:lstStyle>
            <a:defPPr>
              <a:defRPr lang="ru-RU"/>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a:lstStyle>
          <a:p>
            <a:pPr algn="r"/>
            <a:fld id="{EFF71948-E2E2-6041-95DB-4C03EE5F2F12}" type="slidenum">
              <a:rPr lang="en-US" sz="1313" smtClean="0">
                <a:solidFill>
                  <a:schemeClr val="bg1"/>
                </a:solidFill>
              </a:rPr>
              <a:pPr algn="r"/>
              <a:t>‹#›</a:t>
            </a:fld>
            <a:endParaRPr lang="en-US" sz="1313">
              <a:solidFill>
                <a:schemeClr val="bg1"/>
              </a:solidFill>
            </a:endParaRPr>
          </a:p>
        </p:txBody>
      </p:sp>
    </p:spTree>
    <p:extLst>
      <p:ext uri="{BB962C8B-B14F-4D97-AF65-F5344CB8AC3E}">
        <p14:creationId xmlns:p14="http://schemas.microsoft.com/office/powerpoint/2010/main" val="1880864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CaN 3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6CFED6-58AB-4F36-B000-92E71E0ADD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9754" y="0"/>
            <a:ext cx="6985000" cy="6858000"/>
          </a:xfrm>
          <a:prstGeom prst="rect">
            <a:avLst/>
          </a:prstGeom>
        </p:spPr>
      </p:pic>
      <p:sp>
        <p:nvSpPr>
          <p:cNvPr id="10" name="Rectangle 9">
            <a:extLst>
              <a:ext uri="{FF2B5EF4-FFF2-40B4-BE49-F238E27FC236}">
                <a16:creationId xmlns:a16="http://schemas.microsoft.com/office/drawing/2014/main" id="{133FDDE5-31B8-4837-89DA-38AEF4DE300E}"/>
              </a:ext>
            </a:extLst>
          </p:cNvPr>
          <p:cNvSpPr/>
          <p:nvPr userDrawn="1"/>
        </p:nvSpPr>
        <p:spPr>
          <a:xfrm flipH="1" flipV="1">
            <a:off x="0" y="0"/>
            <a:ext cx="12192000" cy="6864320"/>
          </a:xfrm>
          <a:prstGeom prst="rect">
            <a:avLst/>
          </a:prstGeom>
          <a:gradFill>
            <a:gsLst>
              <a:gs pos="90000">
                <a:srgbClr val="D6E6F5">
                  <a:alpha val="23000"/>
                </a:srgbClr>
              </a:gs>
              <a:gs pos="42000">
                <a:srgbClr val="EBF3FA">
                  <a:alpha val="80000"/>
                </a:srgbClr>
              </a:gs>
              <a:gs pos="6000">
                <a:schemeClr val="bg1"/>
              </a:gs>
            </a:gsLst>
            <a:lin ang="10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71"/>
          </a:p>
        </p:txBody>
      </p:sp>
      <p:pic>
        <p:nvPicPr>
          <p:cNvPr id="11" name="Picture 10" descr="Celestia-R1---OverlayTitleHD.png">
            <a:extLst>
              <a:ext uri="{FF2B5EF4-FFF2-40B4-BE49-F238E27FC236}">
                <a16:creationId xmlns:a16="http://schemas.microsoft.com/office/drawing/2014/main" id="{4137826C-5138-401C-A577-D1B081BAF1A6}"/>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3000"/>
                    </a14:imgEffect>
                  </a14:imgLayer>
                </a14:imgProps>
              </a:ext>
              <a:ext uri="{28A0092B-C50C-407E-A947-70E740481C1C}">
                <a14:useLocalDpi xmlns:a14="http://schemas.microsoft.com/office/drawing/2010/main" val="0"/>
              </a:ext>
            </a:extLst>
          </a:blip>
          <a:stretch>
            <a:fillRect/>
          </a:stretch>
        </p:blipFill>
        <p:spPr>
          <a:xfrm flipH="1" flipV="1">
            <a:off x="-2754" y="-53179"/>
            <a:ext cx="12385523" cy="6858000"/>
          </a:xfrm>
          <a:prstGeom prst="rect">
            <a:avLst/>
          </a:prstGeom>
        </p:spPr>
      </p:pic>
      <p:sp>
        <p:nvSpPr>
          <p:cNvPr id="13" name="Slide Number Placeholder 79">
            <a:extLst>
              <a:ext uri="{FF2B5EF4-FFF2-40B4-BE49-F238E27FC236}">
                <a16:creationId xmlns:a16="http://schemas.microsoft.com/office/drawing/2014/main" id="{4E5B379C-9EB2-4A4B-9684-E6A33FD65789}"/>
              </a:ext>
            </a:extLst>
          </p:cNvPr>
          <p:cNvSpPr txBox="1">
            <a:spLocks/>
          </p:cNvSpPr>
          <p:nvPr userDrawn="1"/>
        </p:nvSpPr>
        <p:spPr>
          <a:xfrm>
            <a:off x="9352643" y="6332237"/>
            <a:ext cx="2742595" cy="364629"/>
          </a:xfrm>
          <a:prstGeom prst="rect">
            <a:avLst/>
          </a:prstGeom>
        </p:spPr>
        <p:txBody>
          <a:bodyPr/>
          <a:lstStyle>
            <a:defPPr>
              <a:defRPr lang="ru-RU"/>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a:lstStyle>
          <a:p>
            <a:pPr algn="r"/>
            <a:fld id="{EFF71948-E2E2-6041-95DB-4C03EE5F2F12}" type="slidenum">
              <a:rPr lang="en-US" sz="1313" smtClean="0">
                <a:solidFill>
                  <a:schemeClr val="bg1"/>
                </a:solidFill>
              </a:rPr>
              <a:pPr algn="r"/>
              <a:t>‹#›</a:t>
            </a:fld>
            <a:endParaRPr lang="en-US" sz="1313">
              <a:solidFill>
                <a:schemeClr val="bg1"/>
              </a:solidFill>
            </a:endParaRPr>
          </a:p>
        </p:txBody>
      </p:sp>
    </p:spTree>
    <p:extLst>
      <p:ext uri="{BB962C8B-B14F-4D97-AF65-F5344CB8AC3E}">
        <p14:creationId xmlns:p14="http://schemas.microsoft.com/office/powerpoint/2010/main" val="3260647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CaN_ Divider Slid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9D7401-C6E6-4BD6-816A-B9C9E539F0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9" name="Slide Number Placeholder 79">
            <a:extLst>
              <a:ext uri="{FF2B5EF4-FFF2-40B4-BE49-F238E27FC236}">
                <a16:creationId xmlns:a16="http://schemas.microsoft.com/office/drawing/2014/main" id="{82FF5A68-03C1-45CD-B230-370A3033B74D}"/>
              </a:ext>
            </a:extLst>
          </p:cNvPr>
          <p:cNvSpPr txBox="1">
            <a:spLocks/>
          </p:cNvSpPr>
          <p:nvPr userDrawn="1"/>
        </p:nvSpPr>
        <p:spPr>
          <a:xfrm>
            <a:off x="9352643" y="6332237"/>
            <a:ext cx="2742595" cy="364629"/>
          </a:xfrm>
          <a:prstGeom prst="rect">
            <a:avLst/>
          </a:prstGeom>
        </p:spPr>
        <p:txBody>
          <a:bodyPr/>
          <a:lstStyle>
            <a:defPPr>
              <a:defRPr lang="ru-RU"/>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a:lstStyle>
          <a:p>
            <a:pPr algn="r"/>
            <a:fld id="{EFF71948-E2E2-6041-95DB-4C03EE5F2F12}" type="slidenum">
              <a:rPr lang="en-US" sz="1313" smtClean="0">
                <a:solidFill>
                  <a:schemeClr val="bg1"/>
                </a:solidFill>
              </a:rPr>
              <a:pPr algn="r"/>
              <a:t>‹#›</a:t>
            </a:fld>
            <a:endParaRPr lang="en-US" sz="1313">
              <a:solidFill>
                <a:schemeClr val="bg1"/>
              </a:solidFill>
            </a:endParaRPr>
          </a:p>
        </p:txBody>
      </p:sp>
      <p:sp>
        <p:nvSpPr>
          <p:cNvPr id="5" name="Прямоугольник 6">
            <a:extLst>
              <a:ext uri="{FF2B5EF4-FFF2-40B4-BE49-F238E27FC236}">
                <a16:creationId xmlns:a16="http://schemas.microsoft.com/office/drawing/2014/main" id="{0784140F-B2E4-48B8-A80D-9B2048C36D54}"/>
              </a:ext>
            </a:extLst>
          </p:cNvPr>
          <p:cNvSpPr/>
          <p:nvPr userDrawn="1"/>
        </p:nvSpPr>
        <p:spPr>
          <a:xfrm>
            <a:off x="7982" y="0"/>
            <a:ext cx="12192001" cy="6858000"/>
          </a:xfrm>
          <a:prstGeom prst="rect">
            <a:avLst/>
          </a:prstGeom>
          <a:gradFill flip="none" rotWithShape="1">
            <a:gsLst>
              <a:gs pos="48000">
                <a:srgbClr val="909CB2">
                  <a:alpha val="60000"/>
                </a:srgbClr>
              </a:gs>
              <a:gs pos="76000">
                <a:schemeClr val="accent5">
                  <a:lumMod val="50000"/>
                  <a:alpha val="75000"/>
                </a:schemeClr>
              </a:gs>
              <a:gs pos="27000">
                <a:schemeClr val="tx2">
                  <a:lumMod val="50000"/>
                  <a:alpha val="87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773"/>
          </a:p>
        </p:txBody>
      </p:sp>
    </p:spTree>
    <p:extLst>
      <p:ext uri="{BB962C8B-B14F-4D97-AF65-F5344CB8AC3E}">
        <p14:creationId xmlns:p14="http://schemas.microsoft.com/office/powerpoint/2010/main" val="601540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CaN Closing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DBA675-2CE1-4B17-BB04-4AE2E83224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82" y="0"/>
            <a:ext cx="12189764" cy="6858000"/>
          </a:xfrm>
          <a:prstGeom prst="rect">
            <a:avLst/>
          </a:prstGeom>
        </p:spPr>
      </p:pic>
      <p:sp>
        <p:nvSpPr>
          <p:cNvPr id="19" name="Прямоугольник 6">
            <a:extLst>
              <a:ext uri="{FF2B5EF4-FFF2-40B4-BE49-F238E27FC236}">
                <a16:creationId xmlns:a16="http://schemas.microsoft.com/office/drawing/2014/main" id="{C6224D10-C035-4DD2-BB41-31582CA557E6}"/>
              </a:ext>
            </a:extLst>
          </p:cNvPr>
          <p:cNvSpPr/>
          <p:nvPr userDrawn="1"/>
        </p:nvSpPr>
        <p:spPr>
          <a:xfrm>
            <a:off x="7982" y="0"/>
            <a:ext cx="12192001" cy="6858000"/>
          </a:xfrm>
          <a:prstGeom prst="rect">
            <a:avLst/>
          </a:prstGeom>
          <a:gradFill flip="none" rotWithShape="1">
            <a:gsLst>
              <a:gs pos="48000">
                <a:srgbClr val="909CB2">
                  <a:alpha val="60000"/>
                </a:srgbClr>
              </a:gs>
              <a:gs pos="76000">
                <a:schemeClr val="accent5">
                  <a:lumMod val="50000"/>
                  <a:alpha val="75000"/>
                </a:schemeClr>
              </a:gs>
              <a:gs pos="27000">
                <a:schemeClr val="tx2">
                  <a:lumMod val="50000"/>
                  <a:alpha val="87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773"/>
          </a:p>
        </p:txBody>
      </p:sp>
      <p:sp>
        <p:nvSpPr>
          <p:cNvPr id="34" name="Slide Number Placeholder 79">
            <a:extLst>
              <a:ext uri="{FF2B5EF4-FFF2-40B4-BE49-F238E27FC236}">
                <a16:creationId xmlns:a16="http://schemas.microsoft.com/office/drawing/2014/main" id="{E4610751-E0CE-4375-8A87-82482E4CEC76}"/>
              </a:ext>
            </a:extLst>
          </p:cNvPr>
          <p:cNvSpPr txBox="1">
            <a:spLocks/>
          </p:cNvSpPr>
          <p:nvPr userDrawn="1"/>
        </p:nvSpPr>
        <p:spPr>
          <a:xfrm>
            <a:off x="9352643" y="6332237"/>
            <a:ext cx="2742595" cy="364629"/>
          </a:xfrm>
          <a:prstGeom prst="rect">
            <a:avLst/>
          </a:prstGeom>
        </p:spPr>
        <p:txBody>
          <a:bodyPr/>
          <a:lstStyle>
            <a:defPPr>
              <a:defRPr lang="ru-RU"/>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a:lstStyle>
          <a:p>
            <a:pPr algn="r"/>
            <a:fld id="{EFF71948-E2E2-6041-95DB-4C03EE5F2F12}" type="slidenum">
              <a:rPr lang="en-US" sz="1313" smtClean="0">
                <a:solidFill>
                  <a:schemeClr val="bg1"/>
                </a:solidFill>
              </a:rPr>
              <a:pPr algn="r"/>
              <a:t>‹#›</a:t>
            </a:fld>
            <a:endParaRPr lang="en-US" sz="1313">
              <a:solidFill>
                <a:schemeClr val="bg1"/>
              </a:solidFill>
            </a:endParaRPr>
          </a:p>
        </p:txBody>
      </p:sp>
    </p:spTree>
    <p:extLst>
      <p:ext uri="{BB962C8B-B14F-4D97-AF65-F5344CB8AC3E}">
        <p14:creationId xmlns:p14="http://schemas.microsoft.com/office/powerpoint/2010/main" val="3939800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aN_ Divider Slid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9D7401-C6E6-4BD6-816A-B9C9E539F0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5" name="Прямоугольник 6">
            <a:extLst>
              <a:ext uri="{FF2B5EF4-FFF2-40B4-BE49-F238E27FC236}">
                <a16:creationId xmlns:a16="http://schemas.microsoft.com/office/drawing/2014/main" id="{03D424C6-5C13-49F1-86D0-FD434F658F41}"/>
              </a:ext>
            </a:extLst>
          </p:cNvPr>
          <p:cNvSpPr/>
          <p:nvPr userDrawn="1"/>
        </p:nvSpPr>
        <p:spPr>
          <a:xfrm>
            <a:off x="2491" y="0"/>
            <a:ext cx="12192000" cy="6858000"/>
          </a:xfrm>
          <a:prstGeom prst="rect">
            <a:avLst/>
          </a:prstGeom>
          <a:gradFill flip="none" rotWithShape="1">
            <a:gsLst>
              <a:gs pos="5000">
                <a:srgbClr val="7F92AE"/>
              </a:gs>
              <a:gs pos="72000">
                <a:schemeClr val="accent1">
                  <a:lumMod val="20000"/>
                  <a:lumOff val="80000"/>
                  <a:alpha val="90000"/>
                </a:schemeClr>
              </a:gs>
              <a:gs pos="96000">
                <a:schemeClr val="accent5">
                  <a:lumMod val="50000"/>
                  <a:alpha val="61000"/>
                </a:schemeClr>
              </a:gs>
              <a:gs pos="35000">
                <a:schemeClr val="bg1">
                  <a:alpha val="7100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88"/>
          </a:p>
        </p:txBody>
      </p:sp>
      <p:pic>
        <p:nvPicPr>
          <p:cNvPr id="11" name="Picture 10">
            <a:extLst>
              <a:ext uri="{FF2B5EF4-FFF2-40B4-BE49-F238E27FC236}">
                <a16:creationId xmlns:a16="http://schemas.microsoft.com/office/drawing/2014/main" id="{20783E8D-AC9B-4BCC-94AF-4B83F6F8B1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9668" y="422671"/>
            <a:ext cx="1050478" cy="859832"/>
          </a:xfrm>
          <a:prstGeom prst="rect">
            <a:avLst/>
          </a:prstGeom>
          <a:effectLst/>
        </p:spPr>
      </p:pic>
      <p:sp>
        <p:nvSpPr>
          <p:cNvPr id="2" name="Title 1"/>
          <p:cNvSpPr>
            <a:spLocks noGrp="1"/>
          </p:cNvSpPr>
          <p:nvPr userDrawn="1">
            <p:ph type="title" hasCustomPrompt="1"/>
          </p:nvPr>
        </p:nvSpPr>
        <p:spPr>
          <a:xfrm>
            <a:off x="819307" y="852587"/>
            <a:ext cx="10515600" cy="2852737"/>
          </a:xfrm>
        </p:spPr>
        <p:txBody>
          <a:bodyPr anchor="b">
            <a:normAutofit/>
          </a:bodyPr>
          <a:lstStyle>
            <a:lvl1pPr algn="ctr">
              <a:defRPr sz="3375"/>
            </a:lvl1pPr>
          </a:lstStyle>
          <a:p>
            <a:r>
              <a:rPr lang="en-US"/>
              <a:t>Click to Edit Master Divider Page Title: Font is Calibri 36pt</a:t>
            </a:r>
          </a:p>
        </p:txBody>
      </p:sp>
      <p:sp>
        <p:nvSpPr>
          <p:cNvPr id="9" name="Slide Number Placeholder 79">
            <a:extLst>
              <a:ext uri="{FF2B5EF4-FFF2-40B4-BE49-F238E27FC236}">
                <a16:creationId xmlns:a16="http://schemas.microsoft.com/office/drawing/2014/main" id="{82FF5A68-03C1-45CD-B230-370A3033B74D}"/>
              </a:ext>
            </a:extLst>
          </p:cNvPr>
          <p:cNvSpPr txBox="1">
            <a:spLocks/>
          </p:cNvSpPr>
          <p:nvPr userDrawn="1"/>
        </p:nvSpPr>
        <p:spPr>
          <a:xfrm>
            <a:off x="9352643" y="6332237"/>
            <a:ext cx="2742595" cy="364629"/>
          </a:xfrm>
          <a:prstGeom prst="rect">
            <a:avLst/>
          </a:prstGeom>
        </p:spPr>
        <p:txBody>
          <a:bodyPr/>
          <a:lstStyle>
            <a:defPPr>
              <a:defRPr lang="ru-RU"/>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a:lstStyle>
          <a:p>
            <a:pPr algn="r"/>
            <a:fld id="{EFF71948-E2E2-6041-95DB-4C03EE5F2F12}" type="slidenum">
              <a:rPr lang="en-US" sz="1313" smtClean="0">
                <a:solidFill>
                  <a:schemeClr val="bg1"/>
                </a:solidFill>
              </a:rPr>
              <a:pPr algn="r"/>
              <a:t>‹#›</a:t>
            </a:fld>
            <a:endParaRPr lang="en-US" sz="1313">
              <a:solidFill>
                <a:schemeClr val="bg1"/>
              </a:solidFill>
            </a:endParaRPr>
          </a:p>
        </p:txBody>
      </p:sp>
      <p:pic>
        <p:nvPicPr>
          <p:cNvPr id="10" name="Picture 9">
            <a:extLst>
              <a:ext uri="{FF2B5EF4-FFF2-40B4-BE49-F238E27FC236}">
                <a16:creationId xmlns:a16="http://schemas.microsoft.com/office/drawing/2014/main" id="{E87BAA3B-2FDC-4379-96A0-FE45E1A6A8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2655" y="278008"/>
            <a:ext cx="1704243" cy="1120520"/>
          </a:xfrm>
          <a:prstGeom prst="rect">
            <a:avLst/>
          </a:prstGeom>
        </p:spPr>
      </p:pic>
    </p:spTree>
    <p:extLst>
      <p:ext uri="{BB962C8B-B14F-4D97-AF65-F5344CB8AC3E}">
        <p14:creationId xmlns:p14="http://schemas.microsoft.com/office/powerpoint/2010/main" val="57319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CaN_ Double Column Content">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A816AE51-E235-4CCF-9025-908C97843D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62"/>
            <a:ext cx="12192000" cy="6860062"/>
          </a:xfrm>
          <a:prstGeom prst="rect">
            <a:avLst/>
          </a:prstGeom>
        </p:spPr>
      </p:pic>
      <p:sp>
        <p:nvSpPr>
          <p:cNvPr id="39" name="Прямоугольник 6">
            <a:extLst>
              <a:ext uri="{FF2B5EF4-FFF2-40B4-BE49-F238E27FC236}">
                <a16:creationId xmlns:a16="http://schemas.microsoft.com/office/drawing/2014/main" id="{E7A2C015-B8C9-4908-8C94-158C573D0569}"/>
              </a:ext>
            </a:extLst>
          </p:cNvPr>
          <p:cNvSpPr/>
          <p:nvPr userDrawn="1"/>
        </p:nvSpPr>
        <p:spPr>
          <a:xfrm>
            <a:off x="0" y="-12082"/>
            <a:ext cx="12192000" cy="6855591"/>
          </a:xfrm>
          <a:prstGeom prst="rect">
            <a:avLst/>
          </a:prstGeom>
          <a:gradFill flip="none" rotWithShape="1">
            <a:gsLst>
              <a:gs pos="84000">
                <a:srgbClr val="909CB2"/>
              </a:gs>
              <a:gs pos="12000">
                <a:schemeClr val="accent5">
                  <a:lumMod val="50000"/>
                  <a:alpha val="77000"/>
                </a:schemeClr>
              </a:gs>
              <a:gs pos="49000">
                <a:schemeClr val="bg1">
                  <a:alpha val="7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773"/>
          </a:p>
        </p:txBody>
      </p:sp>
      <p:pic>
        <p:nvPicPr>
          <p:cNvPr id="40" name="Picture 39" descr="Celestia-R1---OverlayTitleHD.png">
            <a:extLst>
              <a:ext uri="{FF2B5EF4-FFF2-40B4-BE49-F238E27FC236}">
                <a16:creationId xmlns:a16="http://schemas.microsoft.com/office/drawing/2014/main" id="{2E949086-B3BA-43AF-8A07-D8EB36CB453A}"/>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3000"/>
                    </a14:imgEffect>
                  </a14:imgLayer>
                </a14:imgProps>
              </a:ext>
              <a:ext uri="{28A0092B-C50C-407E-A947-70E740481C1C}">
                <a14:useLocalDpi xmlns:a14="http://schemas.microsoft.com/office/drawing/2010/main" val="0"/>
              </a:ext>
            </a:extLst>
          </a:blip>
          <a:stretch>
            <a:fillRect/>
          </a:stretch>
        </p:blipFill>
        <p:spPr>
          <a:xfrm flipH="1" flipV="1">
            <a:off x="170534" y="0"/>
            <a:ext cx="12403426" cy="6383006"/>
          </a:xfrm>
          <a:prstGeom prst="rect">
            <a:avLst/>
          </a:prstGeom>
        </p:spPr>
      </p:pic>
      <p:pic>
        <p:nvPicPr>
          <p:cNvPr id="12" name="Picture 11">
            <a:extLst>
              <a:ext uri="{FF2B5EF4-FFF2-40B4-BE49-F238E27FC236}">
                <a16:creationId xmlns:a16="http://schemas.microsoft.com/office/drawing/2014/main" id="{8112D628-2C5F-42D6-B473-35424DA1E41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5786437"/>
            <a:ext cx="12192000" cy="1071563"/>
          </a:xfrm>
          <a:prstGeom prst="rect">
            <a:avLst/>
          </a:prstGeom>
        </p:spPr>
      </p:pic>
      <p:sp>
        <p:nvSpPr>
          <p:cNvPr id="2" name="Title 1"/>
          <p:cNvSpPr>
            <a:spLocks noGrp="1"/>
          </p:cNvSpPr>
          <p:nvPr userDrawn="1">
            <p:ph type="title" hasCustomPrompt="1"/>
          </p:nvPr>
        </p:nvSpPr>
        <p:spPr>
          <a:xfrm>
            <a:off x="608293" y="367432"/>
            <a:ext cx="10515600" cy="1325563"/>
          </a:xfrm>
        </p:spPr>
        <p:txBody>
          <a:bodyPr/>
          <a:lstStyle>
            <a:lvl1pPr>
              <a:defRPr>
                <a:solidFill>
                  <a:schemeClr val="bg1"/>
                </a:solidFill>
              </a:defRPr>
            </a:lvl1pPr>
          </a:lstStyle>
          <a:p>
            <a:r>
              <a:rPr lang="en-US"/>
              <a:t>Click to Edit Master Title: Font is Calibri 36pt </a:t>
            </a:r>
          </a:p>
        </p:txBody>
      </p:sp>
      <p:sp>
        <p:nvSpPr>
          <p:cNvPr id="23" name="Text Placeholder 19">
            <a:extLst>
              <a:ext uri="{FF2B5EF4-FFF2-40B4-BE49-F238E27FC236}">
                <a16:creationId xmlns:a16="http://schemas.microsoft.com/office/drawing/2014/main" id="{F18B1C09-282B-406E-8BBC-F6B0EC0EAFFE}"/>
              </a:ext>
            </a:extLst>
          </p:cNvPr>
          <p:cNvSpPr>
            <a:spLocks noGrp="1"/>
          </p:cNvSpPr>
          <p:nvPr userDrawn="1">
            <p:ph type="body" sz="quarter" idx="13" hasCustomPrompt="1"/>
          </p:nvPr>
        </p:nvSpPr>
        <p:spPr>
          <a:xfrm>
            <a:off x="596037" y="1477687"/>
            <a:ext cx="5009417" cy="4522887"/>
          </a:xfrm>
        </p:spPr>
        <p:txBody>
          <a:bodyPr/>
          <a:lstStyle>
            <a:lvl1pPr>
              <a:defRPr>
                <a:solidFill>
                  <a:srgbClr val="32F0FA"/>
                </a:solidFill>
              </a:defRPr>
            </a:lvl1pPr>
            <a:lvl2pPr>
              <a:defRPr>
                <a:solidFill>
                  <a:srgbClr val="FFC000"/>
                </a:solidFill>
                <a:effectLst>
                  <a:outerShdw blurRad="38100" dist="38100" dir="2700000" algn="tl">
                    <a:srgbClr val="000000">
                      <a:alpha val="43137"/>
                    </a:srgbClr>
                  </a:outerShdw>
                </a:effectLst>
              </a:defRPr>
            </a:lvl2pPr>
            <a:lvl3pPr>
              <a:defRPr>
                <a:solidFill>
                  <a:schemeClr val="bg1"/>
                </a:solidFill>
                <a:effectLst>
                  <a:outerShdw blurRad="38100" dist="38100" dir="2700000" algn="tl">
                    <a:srgbClr val="000000">
                      <a:alpha val="43137"/>
                    </a:srgbClr>
                  </a:outerShdw>
                </a:effectLst>
              </a:defRPr>
            </a:lvl3pPr>
            <a:lvl4pPr>
              <a:defRPr>
                <a:solidFill>
                  <a:schemeClr val="bg1"/>
                </a:solidFill>
                <a:effectLst>
                  <a:outerShdw blurRad="38100" dist="38100" dir="2700000" algn="tl">
                    <a:srgbClr val="000000">
                      <a:alpha val="43137"/>
                    </a:srgbClr>
                  </a:outerShdw>
                </a:effectLst>
              </a:defRPr>
            </a:lvl4pPr>
            <a:lvl5pPr>
              <a:defRPr>
                <a:solidFill>
                  <a:schemeClr val="bg1"/>
                </a:solidFill>
                <a:effectLst>
                  <a:outerShdw blurRad="38100" dist="38100" dir="2700000" algn="tl">
                    <a:srgbClr val="000000">
                      <a:alpha val="43137"/>
                    </a:srgbClr>
                  </a:outerShdw>
                </a:effectLst>
              </a:defRPr>
            </a:lvl5pPr>
          </a:lstStyle>
          <a:p>
            <a:pPr lvl="0"/>
            <a:r>
              <a:rPr lang="en-US"/>
              <a:t>Double Column Text Box Layout: Font is 24pt Calibri Bold</a:t>
            </a:r>
          </a:p>
          <a:p>
            <a:pPr lvl="1"/>
            <a:r>
              <a:rPr lang="en-US"/>
              <a:t>Second level text: Font is 20pt Calibri bold</a:t>
            </a:r>
          </a:p>
          <a:p>
            <a:pPr lvl="2"/>
            <a:r>
              <a:rPr lang="en-US"/>
              <a:t>Third level text: Font is 18pt Calibri body</a:t>
            </a:r>
          </a:p>
          <a:p>
            <a:pPr lvl="3"/>
            <a:r>
              <a:rPr lang="en-US"/>
              <a:t>Fourth level text: Font is 16pt Calibri body</a:t>
            </a:r>
          </a:p>
          <a:p>
            <a:pPr lvl="4"/>
            <a:r>
              <a:rPr lang="en-US"/>
              <a:t>Fifth level text: Font is 16pt Body</a:t>
            </a:r>
          </a:p>
        </p:txBody>
      </p:sp>
      <p:sp>
        <p:nvSpPr>
          <p:cNvPr id="24" name="Text Placeholder 19">
            <a:extLst>
              <a:ext uri="{FF2B5EF4-FFF2-40B4-BE49-F238E27FC236}">
                <a16:creationId xmlns:a16="http://schemas.microsoft.com/office/drawing/2014/main" id="{FAE0E250-48EC-4BC2-95AC-2633DDB10F65}"/>
              </a:ext>
            </a:extLst>
          </p:cNvPr>
          <p:cNvSpPr>
            <a:spLocks noGrp="1"/>
          </p:cNvSpPr>
          <p:nvPr userDrawn="1">
            <p:ph type="body" sz="quarter" idx="14" hasCustomPrompt="1"/>
          </p:nvPr>
        </p:nvSpPr>
        <p:spPr>
          <a:xfrm>
            <a:off x="6074718" y="1450559"/>
            <a:ext cx="5009417" cy="4522887"/>
          </a:xfrm>
        </p:spPr>
        <p:txBody>
          <a:bodyPr/>
          <a:lstStyle>
            <a:lvl1pPr>
              <a:defRPr>
                <a:solidFill>
                  <a:srgbClr val="32F0FA"/>
                </a:solidFill>
              </a:defRPr>
            </a:lvl1pPr>
            <a:lvl2pPr>
              <a:defRPr>
                <a:solidFill>
                  <a:srgbClr val="FFC000"/>
                </a:solidFill>
                <a:effectLst>
                  <a:outerShdw blurRad="38100" dist="38100" dir="2700000" algn="tl">
                    <a:srgbClr val="000000">
                      <a:alpha val="43137"/>
                    </a:srgbClr>
                  </a:outerShdw>
                </a:effectLst>
              </a:defRPr>
            </a:lvl2pPr>
            <a:lvl3pPr>
              <a:defRPr>
                <a:solidFill>
                  <a:schemeClr val="bg1"/>
                </a:solidFill>
                <a:effectLst>
                  <a:outerShdw blurRad="38100" dist="38100" dir="2700000" algn="tl">
                    <a:srgbClr val="000000">
                      <a:alpha val="43137"/>
                    </a:srgbClr>
                  </a:outerShdw>
                </a:effectLst>
              </a:defRPr>
            </a:lvl3pPr>
            <a:lvl4pPr>
              <a:defRPr>
                <a:solidFill>
                  <a:schemeClr val="bg1"/>
                </a:solidFill>
                <a:effectLst>
                  <a:outerShdw blurRad="38100" dist="38100" dir="2700000" algn="tl">
                    <a:srgbClr val="000000">
                      <a:alpha val="43137"/>
                    </a:srgbClr>
                  </a:outerShdw>
                </a:effectLst>
              </a:defRPr>
            </a:lvl4pPr>
            <a:lvl5pPr>
              <a:defRPr>
                <a:solidFill>
                  <a:schemeClr val="bg1"/>
                </a:solidFill>
                <a:effectLst>
                  <a:outerShdw blurRad="38100" dist="38100" dir="2700000" algn="tl">
                    <a:srgbClr val="000000">
                      <a:alpha val="43137"/>
                    </a:srgbClr>
                  </a:outerShdw>
                </a:effectLst>
              </a:defRPr>
            </a:lvl5pPr>
          </a:lstStyle>
          <a:p>
            <a:pPr lvl="0"/>
            <a:r>
              <a:rPr lang="en-US"/>
              <a:t>Double Column Text Box Layout</a:t>
            </a:r>
          </a:p>
          <a:p>
            <a:pPr lvl="1"/>
            <a:r>
              <a:rPr lang="en-US"/>
              <a:t>Second level</a:t>
            </a:r>
          </a:p>
          <a:p>
            <a:pPr lvl="2"/>
            <a:r>
              <a:rPr lang="en-US"/>
              <a:t>Third level</a:t>
            </a:r>
          </a:p>
          <a:p>
            <a:pPr lvl="3"/>
            <a:r>
              <a:rPr lang="en-US"/>
              <a:t>Fourth level</a:t>
            </a:r>
          </a:p>
          <a:p>
            <a:pPr lvl="4"/>
            <a:r>
              <a:rPr lang="en-US"/>
              <a:t>Fifth level</a:t>
            </a:r>
          </a:p>
        </p:txBody>
      </p:sp>
      <p:sp>
        <p:nvSpPr>
          <p:cNvPr id="48" name="Slide Number Placeholder 79">
            <a:extLst>
              <a:ext uri="{FF2B5EF4-FFF2-40B4-BE49-F238E27FC236}">
                <a16:creationId xmlns:a16="http://schemas.microsoft.com/office/drawing/2014/main" id="{05821994-1C6D-482F-B08A-98BE1517E5C9}"/>
              </a:ext>
            </a:extLst>
          </p:cNvPr>
          <p:cNvSpPr txBox="1">
            <a:spLocks/>
          </p:cNvSpPr>
          <p:nvPr userDrawn="1"/>
        </p:nvSpPr>
        <p:spPr>
          <a:xfrm>
            <a:off x="9352644" y="6345636"/>
            <a:ext cx="2742595" cy="364629"/>
          </a:xfrm>
          <a:prstGeom prst="rect">
            <a:avLst/>
          </a:prstGeom>
        </p:spPr>
        <p:txBody>
          <a:bodyPr/>
          <a:lstStyle>
            <a:defPPr>
              <a:defRPr lang="ru-RU"/>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a:lstStyle>
          <a:p>
            <a:pPr algn="r"/>
            <a:fld id="{EFF71948-E2E2-6041-95DB-4C03EE5F2F12}" type="slidenum">
              <a:rPr lang="en-US" sz="1125" smtClean="0">
                <a:solidFill>
                  <a:schemeClr val="bg1"/>
                </a:solidFill>
              </a:rPr>
              <a:pPr algn="r"/>
              <a:t>‹#›</a:t>
            </a:fld>
            <a:endParaRPr lang="en-US" sz="1125" dirty="0">
              <a:solidFill>
                <a:schemeClr val="bg1"/>
              </a:solidFill>
            </a:endParaRPr>
          </a:p>
        </p:txBody>
      </p:sp>
    </p:spTree>
    <p:extLst>
      <p:ext uri="{BB962C8B-B14F-4D97-AF65-F5344CB8AC3E}">
        <p14:creationId xmlns:p14="http://schemas.microsoft.com/office/powerpoint/2010/main" val="282162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CaN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0B6C4E-35A6-4646-89E6-6E89CCD6B22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Прямоугольник 6">
            <a:extLst>
              <a:ext uri="{FF2B5EF4-FFF2-40B4-BE49-F238E27FC236}">
                <a16:creationId xmlns:a16="http://schemas.microsoft.com/office/drawing/2014/main" id="{2C2163F8-CE71-4315-A5AA-1179B7CC29CE}"/>
              </a:ext>
            </a:extLst>
          </p:cNvPr>
          <p:cNvSpPr/>
          <p:nvPr userDrawn="1"/>
        </p:nvSpPr>
        <p:spPr>
          <a:xfrm flipV="1">
            <a:off x="0" y="0"/>
            <a:ext cx="12192000" cy="6858000"/>
          </a:xfrm>
          <a:prstGeom prst="rect">
            <a:avLst/>
          </a:prstGeom>
          <a:gradFill flip="none" rotWithShape="1">
            <a:gsLst>
              <a:gs pos="84000">
                <a:srgbClr val="909CB2">
                  <a:alpha val="42000"/>
                </a:srgbClr>
              </a:gs>
              <a:gs pos="12000">
                <a:schemeClr val="accent5">
                  <a:lumMod val="50000"/>
                  <a:alpha val="49000"/>
                </a:schemeClr>
              </a:gs>
              <a:gs pos="49000">
                <a:schemeClr val="bg1">
                  <a:alpha val="7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8625"/>
            <a:endParaRPr lang="ru-RU" sz="1773" dirty="0">
              <a:solidFill>
                <a:prstClr val="white"/>
              </a:solidFill>
            </a:endParaRPr>
          </a:p>
        </p:txBody>
      </p:sp>
      <p:sp>
        <p:nvSpPr>
          <p:cNvPr id="2" name="Title 1"/>
          <p:cNvSpPr>
            <a:spLocks noGrp="1"/>
          </p:cNvSpPr>
          <p:nvPr userDrawn="1">
            <p:ph type="ctrTitle" hasCustomPrompt="1"/>
          </p:nvPr>
        </p:nvSpPr>
        <p:spPr>
          <a:xfrm>
            <a:off x="1524000" y="2655611"/>
            <a:ext cx="9144000" cy="942776"/>
          </a:xfrm>
        </p:spPr>
        <p:txBody>
          <a:bodyPr anchor="b">
            <a:normAutofit/>
          </a:bodyPr>
          <a:lstStyle>
            <a:lvl1pPr algn="ctr">
              <a:defRPr sz="3750" b="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Space Communications and Navigation</a:t>
            </a:r>
          </a:p>
        </p:txBody>
      </p:sp>
      <p:grpSp>
        <p:nvGrpSpPr>
          <p:cNvPr id="10" name="Group 9">
            <a:extLst>
              <a:ext uri="{FF2B5EF4-FFF2-40B4-BE49-F238E27FC236}">
                <a16:creationId xmlns:a16="http://schemas.microsoft.com/office/drawing/2014/main" id="{CB8B3629-A5C8-41C0-A947-FE7F8F474A53}"/>
              </a:ext>
            </a:extLst>
          </p:cNvPr>
          <p:cNvGrpSpPr/>
          <p:nvPr userDrawn="1"/>
        </p:nvGrpSpPr>
        <p:grpSpPr>
          <a:xfrm>
            <a:off x="485395" y="266126"/>
            <a:ext cx="11420471" cy="6325748"/>
            <a:chOff x="461658" y="392054"/>
            <a:chExt cx="11991495" cy="6747465"/>
          </a:xfrm>
        </p:grpSpPr>
        <p:pic>
          <p:nvPicPr>
            <p:cNvPr id="11" name="Picture 10">
              <a:extLst>
                <a:ext uri="{FF2B5EF4-FFF2-40B4-BE49-F238E27FC236}">
                  <a16:creationId xmlns:a16="http://schemas.microsoft.com/office/drawing/2014/main" id="{9E9EAC5A-750D-4E31-819A-66072F423D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50151" y="392054"/>
              <a:ext cx="1103002" cy="917154"/>
            </a:xfrm>
            <a:prstGeom prst="rect">
              <a:avLst/>
            </a:prstGeom>
            <a:effectLst/>
          </p:spPr>
        </p:pic>
        <p:sp>
          <p:nvSpPr>
            <p:cNvPr id="12" name="TextBox 8">
              <a:extLst>
                <a:ext uri="{FF2B5EF4-FFF2-40B4-BE49-F238E27FC236}">
                  <a16:creationId xmlns:a16="http://schemas.microsoft.com/office/drawing/2014/main" id="{A959609E-D8AA-41CF-93F0-CB914D8882AE}"/>
                </a:ext>
              </a:extLst>
            </p:cNvPr>
            <p:cNvSpPr txBox="1">
              <a:spLocks noChangeArrowheads="1"/>
            </p:cNvSpPr>
            <p:nvPr userDrawn="1"/>
          </p:nvSpPr>
          <p:spPr bwMode="auto">
            <a:xfrm>
              <a:off x="461658" y="612191"/>
              <a:ext cx="3358227" cy="283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428625">
                <a:defRPr/>
              </a:pPr>
              <a:r>
                <a:rPr lang="en-US" altLang="en-US" sz="1125" dirty="0">
                  <a:solidFill>
                    <a:prstClr val="white"/>
                  </a:solidFill>
                  <a:latin typeface="Arial" panose="020B0604020202020204" pitchFamily="34" charset="0"/>
                  <a:cs typeface="Arial" panose="020B0604020202020204" pitchFamily="34" charset="0"/>
                </a:rPr>
                <a:t>National Aeronautics and Space Administration</a:t>
              </a:r>
            </a:p>
          </p:txBody>
        </p:sp>
        <p:sp>
          <p:nvSpPr>
            <p:cNvPr id="14" name="TextBox 13">
              <a:extLst>
                <a:ext uri="{FF2B5EF4-FFF2-40B4-BE49-F238E27FC236}">
                  <a16:creationId xmlns:a16="http://schemas.microsoft.com/office/drawing/2014/main" id="{9CBB96E1-D574-4F11-B8F7-0FAB26DFBC99}"/>
                </a:ext>
              </a:extLst>
            </p:cNvPr>
            <p:cNvSpPr txBox="1"/>
            <p:nvPr userDrawn="1"/>
          </p:nvSpPr>
          <p:spPr bwMode="auto">
            <a:xfrm>
              <a:off x="564645" y="6874420"/>
              <a:ext cx="1085970" cy="265099"/>
            </a:xfrm>
            <a:prstGeom prst="rect">
              <a:avLst/>
            </a:prstGeom>
            <a:noFill/>
            <a:effectLst>
              <a:outerShdw blurRad="50800" dist="38100" dir="2700000" algn="tl" rotWithShape="0">
                <a:prstClr val="black">
                  <a:alpha val="40000"/>
                </a:prstClr>
              </a:outerShdw>
            </a:effectLst>
          </p:spPr>
          <p:txBody>
            <a:bodyPr wrap="none">
              <a:spAutoFit/>
            </a:bodyPr>
            <a:lstStyle/>
            <a:p>
              <a:pPr defTabSz="428625">
                <a:defRPr/>
              </a:pPr>
              <a:r>
                <a:rPr lang="en-US" sz="1015" dirty="0">
                  <a:solidFill>
                    <a:prstClr val="white"/>
                  </a:solidFill>
                  <a:latin typeface="Arial" charset="0"/>
                  <a:ea typeface="Arial" charset="0"/>
                  <a:cs typeface="Arial" charset="0"/>
                </a:rPr>
                <a:t>www.nasa.gov</a:t>
              </a:r>
            </a:p>
          </p:txBody>
        </p:sp>
      </p:grpSp>
      <p:sp>
        <p:nvSpPr>
          <p:cNvPr id="19" name="Text Placeholder 18">
            <a:extLst>
              <a:ext uri="{FF2B5EF4-FFF2-40B4-BE49-F238E27FC236}">
                <a16:creationId xmlns:a16="http://schemas.microsoft.com/office/drawing/2014/main" id="{02C1F22A-849E-4CE2-B310-5DE91EED182C}"/>
              </a:ext>
            </a:extLst>
          </p:cNvPr>
          <p:cNvSpPr>
            <a:spLocks noGrp="1"/>
          </p:cNvSpPr>
          <p:nvPr userDrawn="1">
            <p:ph type="body" sz="quarter" idx="11" hasCustomPrompt="1"/>
          </p:nvPr>
        </p:nvSpPr>
        <p:spPr>
          <a:xfrm>
            <a:off x="537758" y="4429671"/>
            <a:ext cx="6625904" cy="1041797"/>
          </a:xfrm>
        </p:spPr>
        <p:txBody>
          <a:bodyPr/>
          <a:lstStyle>
            <a:lvl1pPr>
              <a:defRPr>
                <a:solidFill>
                  <a:schemeClr val="bg1"/>
                </a:solidFill>
                <a:effectLst>
                  <a:outerShdw blurRad="38100" dist="38100" dir="2700000" algn="tl">
                    <a:srgbClr val="000000">
                      <a:alpha val="43137"/>
                    </a:srgbClr>
                  </a:outerShdw>
                </a:effectLst>
              </a:defRPr>
            </a:lvl1pPr>
            <a:lvl2pPr>
              <a:defRPr>
                <a:solidFill>
                  <a:schemeClr val="bg1"/>
                </a:solidFill>
                <a:effectLst>
                  <a:outerShdw blurRad="38100" dist="38100" dir="2700000" algn="tl">
                    <a:srgbClr val="000000">
                      <a:alpha val="43137"/>
                    </a:srgbClr>
                  </a:outerShdw>
                </a:effectLst>
              </a:defRPr>
            </a:lvl2pPr>
          </a:lstStyle>
          <a:p>
            <a:pPr lvl="0"/>
            <a:r>
              <a:rPr lang="en-US" dirty="0" err="1"/>
              <a:t>SCaN</a:t>
            </a:r>
            <a:r>
              <a:rPr lang="en-US" dirty="0"/>
              <a:t> Presentation Title Here: Calibri 24pt</a:t>
            </a:r>
          </a:p>
          <a:p>
            <a:pPr lvl="1"/>
            <a:r>
              <a:rPr lang="en-US" dirty="0"/>
              <a:t>Presented by: Your Name Here</a:t>
            </a:r>
          </a:p>
          <a:p>
            <a:pPr lvl="1"/>
            <a:r>
              <a:rPr lang="en-US" dirty="0"/>
              <a:t>Your Title Here</a:t>
            </a:r>
          </a:p>
        </p:txBody>
      </p:sp>
      <p:sp>
        <p:nvSpPr>
          <p:cNvPr id="21" name="Text Placeholder 20">
            <a:extLst>
              <a:ext uri="{FF2B5EF4-FFF2-40B4-BE49-F238E27FC236}">
                <a16:creationId xmlns:a16="http://schemas.microsoft.com/office/drawing/2014/main" id="{0A73ED03-1E80-495E-B8D9-A36A779A19BB}"/>
              </a:ext>
            </a:extLst>
          </p:cNvPr>
          <p:cNvSpPr>
            <a:spLocks noGrp="1"/>
          </p:cNvSpPr>
          <p:nvPr userDrawn="1">
            <p:ph type="body" sz="quarter" idx="12" hasCustomPrompt="1"/>
          </p:nvPr>
        </p:nvSpPr>
        <p:spPr>
          <a:xfrm>
            <a:off x="9156407" y="4994767"/>
            <a:ext cx="2464405" cy="476701"/>
          </a:xfrm>
        </p:spPr>
        <p:txBody>
          <a:bodyPr anchor="b"/>
          <a:lstStyle>
            <a:lvl2pPr marL="0" indent="0" algn="r">
              <a:buFontTx/>
              <a:buNone/>
              <a:defRPr b="0">
                <a:solidFill>
                  <a:schemeClr val="bg1"/>
                </a:solidFill>
              </a:defRPr>
            </a:lvl2pPr>
          </a:lstStyle>
          <a:p>
            <a:pPr lvl="1"/>
            <a:r>
              <a:rPr lang="en-US" dirty="0"/>
              <a:t>Date Here</a:t>
            </a:r>
          </a:p>
        </p:txBody>
      </p:sp>
    </p:spTree>
    <p:extLst>
      <p:ext uri="{BB962C8B-B14F-4D97-AF65-F5344CB8AC3E}">
        <p14:creationId xmlns:p14="http://schemas.microsoft.com/office/powerpoint/2010/main" val="2817230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6037" y="332343"/>
            <a:ext cx="8913537" cy="1037648"/>
          </a:xfrm>
          <a:prstGeom prst="rect">
            <a:avLst/>
          </a:prstGeom>
        </p:spPr>
        <p:txBody>
          <a:bodyPr vert="horz" lIns="91440" tIns="45720" rIns="91440" bIns="45720" rtlCol="0" anchor="t">
            <a:normAutofit/>
          </a:bodyPr>
          <a:lstStyle/>
          <a:p>
            <a:r>
              <a:rPr lang="en-US"/>
              <a:t>Click to Edit Master Title: Font is Calibri 36pt</a:t>
            </a:r>
            <a:br>
              <a:rPr lang="en-US"/>
            </a:br>
            <a:endParaRPr lang="en-US"/>
          </a:p>
        </p:txBody>
      </p:sp>
      <p:sp>
        <p:nvSpPr>
          <p:cNvPr id="3" name="Text Placeholder 2"/>
          <p:cNvSpPr>
            <a:spLocks noGrp="1"/>
          </p:cNvSpPr>
          <p:nvPr>
            <p:ph type="body" idx="1"/>
          </p:nvPr>
        </p:nvSpPr>
        <p:spPr>
          <a:xfrm>
            <a:off x="596037" y="1472305"/>
            <a:ext cx="8913537" cy="4572037"/>
          </a:xfrm>
          <a:prstGeom prst="rect">
            <a:avLst/>
          </a:prstGeom>
        </p:spPr>
        <p:txBody>
          <a:bodyPr vert="horz" lIns="91440" tIns="45720" rIns="91440" bIns="45720" rtlCol="0">
            <a:normAutofit/>
          </a:bodyPr>
          <a:lstStyle/>
          <a:p>
            <a:pPr lvl="0"/>
            <a:r>
              <a:rPr lang="en-US"/>
              <a:t>Edit Caption Titles: Font is Calibri 24pt</a:t>
            </a:r>
          </a:p>
          <a:p>
            <a:pPr lvl="1"/>
            <a:r>
              <a:rPr lang="en-US"/>
              <a:t>Second level: Font is Calibri 20pt</a:t>
            </a:r>
          </a:p>
          <a:p>
            <a:pPr lvl="2"/>
            <a:r>
              <a:rPr lang="en-US"/>
              <a:t>Third level: Font is Calibri 18pt</a:t>
            </a:r>
          </a:p>
          <a:p>
            <a:pPr lvl="3"/>
            <a:r>
              <a:rPr lang="en-US"/>
              <a:t>Fourth level: Font is Calibri 16pt</a:t>
            </a:r>
          </a:p>
          <a:p>
            <a:pPr lvl="4"/>
            <a:r>
              <a:rPr lang="en-US"/>
              <a:t>Fifth level: Font is Calibri 16pt</a:t>
            </a:r>
          </a:p>
        </p:txBody>
      </p:sp>
      <p:sp>
        <p:nvSpPr>
          <p:cNvPr id="6" name="Slide Number Placeholder 5"/>
          <p:cNvSpPr>
            <a:spLocks noGrp="1"/>
          </p:cNvSpPr>
          <p:nvPr>
            <p:ph type="sldNum" sz="quarter" idx="4"/>
          </p:nvPr>
        </p:nvSpPr>
        <p:spPr>
          <a:xfrm>
            <a:off x="11271942" y="6356350"/>
            <a:ext cx="682110" cy="365125"/>
          </a:xfrm>
          <a:prstGeom prst="rect">
            <a:avLst/>
          </a:prstGeom>
        </p:spPr>
        <p:txBody>
          <a:bodyPr vert="horz" lIns="91440" tIns="45720" rIns="91440" bIns="45720" rtlCol="0" anchor="ctr"/>
          <a:lstStyle>
            <a:lvl1pPr algn="r">
              <a:defRPr sz="1031">
                <a:solidFill>
                  <a:schemeClr val="bg1"/>
                </a:solidFill>
                <a:effectLst>
                  <a:outerShdw blurRad="38100" dist="38100" dir="2700000" algn="tl">
                    <a:srgbClr val="000000">
                      <a:alpha val="43137"/>
                    </a:srgbClr>
                  </a:outerShdw>
                </a:effectLst>
              </a:defRPr>
            </a:lvl1pPr>
          </a:lstStyle>
          <a:p>
            <a:fld id="{1CB18602-48AD-40E0-B100-F26CE29343FA}" type="slidenum">
              <a:rPr lang="en-US" smtClean="0"/>
              <a:pPr/>
              <a:t>‹#›</a:t>
            </a:fld>
            <a:endParaRPr lang="en-US"/>
          </a:p>
        </p:txBody>
      </p:sp>
    </p:spTree>
    <p:extLst>
      <p:ext uri="{BB962C8B-B14F-4D97-AF65-F5344CB8AC3E}">
        <p14:creationId xmlns:p14="http://schemas.microsoft.com/office/powerpoint/2010/main" val="334034600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9" r:id="rId3"/>
    <p:sldLayoutId id="2147483670" r:id="rId4"/>
    <p:sldLayoutId id="2147483672" r:id="rId5"/>
    <p:sldLayoutId id="2147483673" r:id="rId6"/>
    <p:sldLayoutId id="2147483674" r:id="rId7"/>
  </p:sldLayoutIdLst>
  <p:txStyles>
    <p:titleStyle>
      <a:lvl1pPr algn="l" defTabSz="900113" rtl="0" eaLnBrk="1" latinLnBrk="0" hangingPunct="1">
        <a:lnSpc>
          <a:spcPct val="90000"/>
        </a:lnSpc>
        <a:spcBef>
          <a:spcPct val="0"/>
        </a:spcBef>
        <a:buNone/>
        <a:defRPr sz="3375" b="1" kern="1200">
          <a:solidFill>
            <a:schemeClr val="accent1">
              <a:lumMod val="75000"/>
            </a:schemeClr>
          </a:solidFill>
          <a:latin typeface="Calibri" panose="020F0502020204030204" pitchFamily="34" charset="0"/>
          <a:ea typeface="+mj-ea"/>
          <a:cs typeface="Calibri" panose="020F0502020204030204" pitchFamily="34" charset="0"/>
        </a:defRPr>
      </a:lvl1pPr>
    </p:titleStyle>
    <p:bodyStyle>
      <a:lvl1pPr marL="0" indent="0" algn="l" defTabSz="900113" rtl="0" eaLnBrk="1" latinLnBrk="0" hangingPunct="1">
        <a:lnSpc>
          <a:spcPct val="90000"/>
        </a:lnSpc>
        <a:spcBef>
          <a:spcPts val="984"/>
        </a:spcBef>
        <a:buFontTx/>
        <a:buNone/>
        <a:defRPr sz="2250" b="1" kern="1200">
          <a:solidFill>
            <a:schemeClr val="tx1"/>
          </a:solidFill>
          <a:latin typeface="+mn-lt"/>
          <a:ea typeface="+mn-ea"/>
          <a:cs typeface="+mn-cs"/>
        </a:defRPr>
      </a:lvl1pPr>
      <a:lvl2pPr marL="212825" indent="-212825" algn="l" defTabSz="900113" rtl="0" eaLnBrk="1" latinLnBrk="0" hangingPunct="1">
        <a:lnSpc>
          <a:spcPct val="90000"/>
        </a:lnSpc>
        <a:spcBef>
          <a:spcPts val="492"/>
        </a:spcBef>
        <a:buSzPct val="110000"/>
        <a:buFont typeface="Calibri" panose="020F0502020204030204" pitchFamily="34" charset="0"/>
        <a:buChar char="&gt;"/>
        <a:defRPr sz="1875" b="1" kern="1200">
          <a:solidFill>
            <a:schemeClr val="accent1">
              <a:lumMod val="75000"/>
            </a:schemeClr>
          </a:solidFill>
          <a:latin typeface="+mn-lt"/>
          <a:ea typeface="+mn-ea"/>
          <a:cs typeface="+mn-cs"/>
        </a:defRPr>
      </a:lvl2pPr>
      <a:lvl3pPr marL="431602" indent="-218778" algn="l" defTabSz="900113" rtl="0" eaLnBrk="1" latinLnBrk="0" hangingPunct="1">
        <a:lnSpc>
          <a:spcPct val="90000"/>
        </a:lnSpc>
        <a:spcBef>
          <a:spcPts val="492"/>
        </a:spcBef>
        <a:buSzPct val="110000"/>
        <a:buFont typeface="Calibri" panose="020F0502020204030204" pitchFamily="34" charset="0"/>
        <a:buChar char="&gt;"/>
        <a:defRPr sz="1688" kern="1200">
          <a:solidFill>
            <a:schemeClr val="accent1">
              <a:lumMod val="75000"/>
            </a:schemeClr>
          </a:solidFill>
          <a:latin typeface="+mn-lt"/>
          <a:ea typeface="+mn-ea"/>
          <a:cs typeface="+mn-cs"/>
        </a:defRPr>
      </a:lvl3pPr>
      <a:lvl4pPr marL="644426" indent="-212825" algn="l" defTabSz="900113" rtl="0" eaLnBrk="1" latinLnBrk="0" hangingPunct="1">
        <a:lnSpc>
          <a:spcPct val="90000"/>
        </a:lnSpc>
        <a:spcBef>
          <a:spcPts val="492"/>
        </a:spcBef>
        <a:buSzPct val="100000"/>
        <a:buFont typeface="Wingdings" panose="05000000000000000000" pitchFamily="2" charset="2"/>
        <a:buChar char="§"/>
        <a:defRPr sz="1500" kern="1200">
          <a:solidFill>
            <a:schemeClr val="tx1">
              <a:lumMod val="65000"/>
              <a:lumOff val="35000"/>
            </a:schemeClr>
          </a:solidFill>
          <a:latin typeface="+mn-lt"/>
          <a:ea typeface="+mn-ea"/>
          <a:cs typeface="+mn-cs"/>
        </a:defRPr>
      </a:lvl4pPr>
      <a:lvl5pPr marL="857250" indent="-212825" algn="l" defTabSz="900113" rtl="0" eaLnBrk="1" latinLnBrk="0" hangingPunct="1">
        <a:lnSpc>
          <a:spcPct val="90000"/>
        </a:lnSpc>
        <a:spcBef>
          <a:spcPts val="492"/>
        </a:spcBef>
        <a:buSzPct val="100000"/>
        <a:buFont typeface="Wingdings" panose="05000000000000000000" pitchFamily="2" charset="2"/>
        <a:buChar char="§"/>
        <a:defRPr sz="1500" kern="1200">
          <a:solidFill>
            <a:schemeClr val="tx1">
              <a:lumMod val="65000"/>
              <a:lumOff val="35000"/>
            </a:schemeClr>
          </a:solidFill>
          <a:latin typeface="+mn-lt"/>
          <a:ea typeface="+mn-ea"/>
          <a:cs typeface="+mn-cs"/>
        </a:defRPr>
      </a:lvl5pPr>
      <a:lvl6pPr marL="2475309"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5366"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5422"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5478"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p:bodyStyle>
    <p:otherStyle>
      <a:defPPr>
        <a:defRPr lang="en-US"/>
      </a:defPPr>
      <a:lvl1pPr marL="0" algn="l" defTabSz="900113" rtl="0" eaLnBrk="1" latinLnBrk="0" hangingPunct="1">
        <a:defRPr sz="1772" kern="1200">
          <a:solidFill>
            <a:schemeClr val="tx1"/>
          </a:solidFill>
          <a:latin typeface="+mn-lt"/>
          <a:ea typeface="+mn-ea"/>
          <a:cs typeface="+mn-cs"/>
        </a:defRPr>
      </a:lvl1pPr>
      <a:lvl2pPr marL="450056" algn="l" defTabSz="900113" rtl="0" eaLnBrk="1" latinLnBrk="0" hangingPunct="1">
        <a:defRPr sz="1772" kern="1200">
          <a:solidFill>
            <a:schemeClr val="tx1"/>
          </a:solidFill>
          <a:latin typeface="+mn-lt"/>
          <a:ea typeface="+mn-ea"/>
          <a:cs typeface="+mn-cs"/>
        </a:defRPr>
      </a:lvl2pPr>
      <a:lvl3pPr marL="900113" algn="l" defTabSz="900113" rtl="0" eaLnBrk="1" latinLnBrk="0" hangingPunct="1">
        <a:defRPr sz="1772" kern="1200">
          <a:solidFill>
            <a:schemeClr val="tx1"/>
          </a:solidFill>
          <a:latin typeface="+mn-lt"/>
          <a:ea typeface="+mn-ea"/>
          <a:cs typeface="+mn-cs"/>
        </a:defRPr>
      </a:lvl3pPr>
      <a:lvl4pPr marL="1350169" algn="l" defTabSz="900113" rtl="0" eaLnBrk="1" latinLnBrk="0" hangingPunct="1">
        <a:defRPr sz="1772" kern="1200">
          <a:solidFill>
            <a:schemeClr val="tx1"/>
          </a:solidFill>
          <a:latin typeface="+mn-lt"/>
          <a:ea typeface="+mn-ea"/>
          <a:cs typeface="+mn-cs"/>
        </a:defRPr>
      </a:lvl4pPr>
      <a:lvl5pPr marL="1800225" algn="l" defTabSz="900113" rtl="0" eaLnBrk="1" latinLnBrk="0" hangingPunct="1">
        <a:defRPr sz="1772" kern="1200">
          <a:solidFill>
            <a:schemeClr val="tx1"/>
          </a:solidFill>
          <a:latin typeface="+mn-lt"/>
          <a:ea typeface="+mn-ea"/>
          <a:cs typeface="+mn-cs"/>
        </a:defRPr>
      </a:lvl5pPr>
      <a:lvl6pPr marL="2250281" algn="l" defTabSz="900113" rtl="0" eaLnBrk="1" latinLnBrk="0" hangingPunct="1">
        <a:defRPr sz="1772" kern="1200">
          <a:solidFill>
            <a:schemeClr val="tx1"/>
          </a:solidFill>
          <a:latin typeface="+mn-lt"/>
          <a:ea typeface="+mn-ea"/>
          <a:cs typeface="+mn-cs"/>
        </a:defRPr>
      </a:lvl6pPr>
      <a:lvl7pPr marL="2700338" algn="l" defTabSz="900113" rtl="0" eaLnBrk="1" latinLnBrk="0" hangingPunct="1">
        <a:defRPr sz="1772" kern="1200">
          <a:solidFill>
            <a:schemeClr val="tx1"/>
          </a:solidFill>
          <a:latin typeface="+mn-lt"/>
          <a:ea typeface="+mn-ea"/>
          <a:cs typeface="+mn-cs"/>
        </a:defRPr>
      </a:lvl7pPr>
      <a:lvl8pPr marL="3150394" algn="l" defTabSz="900113" rtl="0" eaLnBrk="1" latinLnBrk="0" hangingPunct="1">
        <a:defRPr sz="1772" kern="1200">
          <a:solidFill>
            <a:schemeClr val="tx1"/>
          </a:solidFill>
          <a:latin typeface="+mn-lt"/>
          <a:ea typeface="+mn-ea"/>
          <a:cs typeface="+mn-cs"/>
        </a:defRPr>
      </a:lvl8pPr>
      <a:lvl9pPr marL="3600450" algn="l" defTabSz="900113" rtl="0" eaLnBrk="1" latinLnBrk="0" hangingPunct="1">
        <a:defRPr sz="177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04">
          <p15:clr>
            <a:srgbClr val="F26B43"/>
          </p15:clr>
        </p15:guide>
        <p15:guide id="2" pos="4032">
          <p15:clr>
            <a:srgbClr val="F26B43"/>
          </p15:clr>
        </p15:guide>
        <p15:guide id="3" orient="horz" pos="288">
          <p15:clr>
            <a:srgbClr val="F26B43"/>
          </p15:clr>
        </p15:guide>
        <p15:guide id="4" orient="horz" pos="936">
          <p15:clr>
            <a:srgbClr val="F26B43"/>
          </p15:clr>
        </p15:guide>
        <p15:guide id="5" pos="462">
          <p15:clr>
            <a:srgbClr val="F26B43"/>
          </p15:clr>
        </p15:guide>
        <p15:guide id="6" orient="horz" pos="1045">
          <p15:clr>
            <a:srgbClr val="F26B43"/>
          </p15:clr>
        </p15:guide>
        <p15:guide id="7" orient="horz" pos="412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Hype_cycle" TargetMode="External"/><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9451" y="1763474"/>
            <a:ext cx="10077330" cy="2473011"/>
          </a:xfrm>
        </p:spPr>
        <p:txBody>
          <a:bodyPr>
            <a:noAutofit/>
          </a:bodyPr>
          <a:lstStyle/>
          <a:p>
            <a:r>
              <a:rPr lang="en-US" sz="4000" b="1" dirty="0">
                <a:solidFill>
                  <a:srgbClr val="213B69"/>
                </a:solidFill>
              </a:rPr>
              <a:t/>
            </a:r>
            <a:br>
              <a:rPr lang="en-US" sz="4000" b="1" dirty="0">
                <a:solidFill>
                  <a:srgbClr val="213B69"/>
                </a:solidFill>
              </a:rPr>
            </a:br>
            <a:r>
              <a:rPr lang="en-US" sz="4000" b="1" dirty="0">
                <a:solidFill>
                  <a:srgbClr val="213B69"/>
                </a:solidFill>
              </a:rPr>
              <a:t/>
            </a:r>
            <a:br>
              <a:rPr lang="en-US" sz="4000" b="1" dirty="0">
                <a:solidFill>
                  <a:srgbClr val="213B69"/>
                </a:solidFill>
              </a:rPr>
            </a:br>
            <a:r>
              <a:rPr lang="en-US" sz="4000" b="1" dirty="0">
                <a:solidFill>
                  <a:srgbClr val="213B69"/>
                </a:solidFill>
              </a:rPr>
              <a:t/>
            </a:r>
            <a:br>
              <a:rPr lang="en-US" sz="4000" b="1" dirty="0">
                <a:solidFill>
                  <a:srgbClr val="213B69"/>
                </a:solidFill>
              </a:rPr>
            </a:br>
            <a:r>
              <a:rPr lang="en-US" sz="4000" b="1" dirty="0">
                <a:solidFill>
                  <a:srgbClr val="213B69"/>
                </a:solidFill>
              </a:rPr>
              <a:t/>
            </a:r>
            <a:br>
              <a:rPr lang="en-US" sz="4000" b="1" dirty="0">
                <a:solidFill>
                  <a:srgbClr val="213B69"/>
                </a:solidFill>
              </a:rPr>
            </a:br>
            <a:r>
              <a:rPr lang="en-US" sz="4000" b="1" dirty="0">
                <a:solidFill>
                  <a:srgbClr val="213B69"/>
                </a:solidFill>
              </a:rPr>
              <a:t/>
            </a:r>
            <a:br>
              <a:rPr lang="en-US" sz="4000" b="1" dirty="0">
                <a:solidFill>
                  <a:srgbClr val="213B69"/>
                </a:solidFill>
              </a:rPr>
            </a:br>
            <a:r>
              <a:rPr lang="en-US" sz="4000" b="1" dirty="0">
                <a:solidFill>
                  <a:srgbClr val="213B69"/>
                </a:solidFill>
              </a:rPr>
              <a:t/>
            </a:r>
            <a:br>
              <a:rPr lang="en-US" sz="4000" b="1" dirty="0">
                <a:solidFill>
                  <a:srgbClr val="213B69"/>
                </a:solidFill>
              </a:rPr>
            </a:br>
            <a:r>
              <a:rPr lang="en-US" sz="3600" b="1" dirty="0" smtClean="0">
                <a:solidFill>
                  <a:srgbClr val="213B69"/>
                </a:solidFill>
                <a:latin typeface="Times New Roman" panose="02020603050405020304" pitchFamily="18" charset="0"/>
                <a:cs typeface="Times New Roman" panose="02020603050405020304" pitchFamily="18" charset="0"/>
              </a:rPr>
              <a:t>NASA</a:t>
            </a:r>
            <a:br>
              <a:rPr lang="en-US" sz="3600" b="1" dirty="0" smtClean="0">
                <a:solidFill>
                  <a:srgbClr val="213B69"/>
                </a:solidFill>
                <a:latin typeface="Times New Roman" panose="02020603050405020304" pitchFamily="18" charset="0"/>
                <a:cs typeface="Times New Roman" panose="02020603050405020304" pitchFamily="18" charset="0"/>
              </a:rPr>
            </a:br>
            <a:r>
              <a:rPr lang="en-US" sz="3600" b="1" dirty="0" smtClean="0">
                <a:solidFill>
                  <a:srgbClr val="213B69"/>
                </a:solidFill>
                <a:latin typeface="Times New Roman" panose="02020603050405020304" pitchFamily="18" charset="0"/>
                <a:cs typeface="Times New Roman" panose="02020603050405020304" pitchFamily="18" charset="0"/>
              </a:rPr>
              <a:t>Space Communications and Navigation (</a:t>
            </a:r>
            <a:r>
              <a:rPr lang="en-US" sz="3600" b="1" dirty="0" err="1" smtClean="0">
                <a:solidFill>
                  <a:srgbClr val="213B69"/>
                </a:solidFill>
                <a:latin typeface="Times New Roman" panose="02020603050405020304" pitchFamily="18" charset="0"/>
                <a:cs typeface="Times New Roman" panose="02020603050405020304" pitchFamily="18" charset="0"/>
              </a:rPr>
              <a:t>SCaN</a:t>
            </a:r>
            <a:r>
              <a:rPr lang="en-US" sz="3600" b="1" dirty="0" smtClean="0">
                <a:solidFill>
                  <a:srgbClr val="213B69"/>
                </a:solidFill>
                <a:latin typeface="Times New Roman" panose="02020603050405020304" pitchFamily="18" charset="0"/>
                <a:cs typeface="Times New Roman" panose="02020603050405020304" pitchFamily="18" charset="0"/>
              </a:rPr>
              <a:t>) </a:t>
            </a:r>
            <a:br>
              <a:rPr lang="en-US" sz="3600" b="1" dirty="0" smtClean="0">
                <a:solidFill>
                  <a:srgbClr val="213B69"/>
                </a:solidFill>
                <a:latin typeface="Times New Roman" panose="02020603050405020304" pitchFamily="18" charset="0"/>
                <a:cs typeface="Times New Roman" panose="02020603050405020304" pitchFamily="18" charset="0"/>
              </a:rPr>
            </a:br>
            <a:r>
              <a:rPr lang="en-US" sz="3600" b="1" dirty="0" smtClean="0">
                <a:solidFill>
                  <a:srgbClr val="213B69"/>
                </a:solidFill>
                <a:latin typeface="Times New Roman" panose="02020603050405020304" pitchFamily="18" charset="0"/>
                <a:cs typeface="Times New Roman" panose="02020603050405020304" pitchFamily="18" charset="0"/>
              </a:rPr>
              <a:t>Quantum Vision</a:t>
            </a:r>
            <a:r>
              <a:rPr lang="en-US" sz="4000" b="1" dirty="0">
                <a:solidFill>
                  <a:srgbClr val="213B69"/>
                </a:solidFill>
                <a:latin typeface="Times New Roman" panose="02020603050405020304" pitchFamily="18" charset="0"/>
                <a:cs typeface="Times New Roman" panose="02020603050405020304" pitchFamily="18" charset="0"/>
              </a:rPr>
              <a:t/>
            </a:r>
            <a:br>
              <a:rPr lang="en-US" sz="4000" b="1" dirty="0">
                <a:solidFill>
                  <a:srgbClr val="213B69"/>
                </a:solidFill>
                <a:latin typeface="Times New Roman" panose="02020603050405020304" pitchFamily="18" charset="0"/>
                <a:cs typeface="Times New Roman" panose="02020603050405020304" pitchFamily="18" charset="0"/>
              </a:rPr>
            </a:br>
            <a:r>
              <a:rPr lang="en-US" sz="4000" b="1" dirty="0">
                <a:solidFill>
                  <a:srgbClr val="213B69"/>
                </a:solidFill>
                <a:latin typeface="Times New Roman" panose="02020603050405020304" pitchFamily="18" charset="0"/>
                <a:cs typeface="Times New Roman" panose="02020603050405020304" pitchFamily="18" charset="0"/>
              </a:rPr>
              <a:t>  </a:t>
            </a:r>
            <a:r>
              <a:rPr lang="en-US" sz="4400" b="1" dirty="0">
                <a:solidFill>
                  <a:srgbClr val="213B69"/>
                </a:solidFill>
              </a:rPr>
              <a:t/>
            </a:r>
            <a:br>
              <a:rPr lang="en-US" sz="4400" b="1" dirty="0">
                <a:solidFill>
                  <a:srgbClr val="213B69"/>
                </a:solidFill>
              </a:rPr>
            </a:br>
            <a:endParaRPr lang="en-US" sz="3600" i="1" dirty="0">
              <a:solidFill>
                <a:srgbClr val="213B69"/>
              </a:solidFill>
            </a:endParaRPr>
          </a:p>
        </p:txBody>
      </p:sp>
      <p:sp>
        <p:nvSpPr>
          <p:cNvPr id="3" name="Text Placeholder 2"/>
          <p:cNvSpPr>
            <a:spLocks noGrp="1"/>
          </p:cNvSpPr>
          <p:nvPr>
            <p:ph type="body" sz="quarter" idx="11"/>
          </p:nvPr>
        </p:nvSpPr>
        <p:spPr>
          <a:xfrm>
            <a:off x="1514059" y="3931891"/>
            <a:ext cx="9812722" cy="1477753"/>
          </a:xfrm>
        </p:spPr>
        <p:txBody>
          <a:bodyPr>
            <a:noAutofit/>
          </a:bodyPr>
          <a:lstStyle/>
          <a:p>
            <a:pPr algn="ctr"/>
            <a:r>
              <a:rPr lang="en-US" sz="2000" dirty="0" smtClean="0"/>
              <a:t>La </a:t>
            </a:r>
            <a:r>
              <a:rPr lang="en-US" sz="2000" dirty="0"/>
              <a:t>Vida Cooper,</a:t>
            </a:r>
          </a:p>
          <a:p>
            <a:pPr algn="ctr"/>
            <a:r>
              <a:rPr lang="en-US" sz="2000" dirty="0"/>
              <a:t>Goddard- </a:t>
            </a:r>
            <a:r>
              <a:rPr lang="en-US" sz="2000" dirty="0" err="1"/>
              <a:t>SCaN</a:t>
            </a:r>
            <a:r>
              <a:rPr lang="en-US" sz="2000" dirty="0"/>
              <a:t> Technology </a:t>
            </a:r>
            <a:r>
              <a:rPr lang="en-US" sz="2000" dirty="0" smtClean="0"/>
              <a:t>Manager</a:t>
            </a:r>
          </a:p>
          <a:p>
            <a:pPr algn="ctr"/>
            <a:r>
              <a:rPr lang="en-US" sz="2000" dirty="0"/>
              <a:t>Dr. Babak Saif, </a:t>
            </a:r>
          </a:p>
          <a:p>
            <a:pPr algn="ctr"/>
            <a:r>
              <a:rPr lang="en-US" sz="2000" dirty="0" err="1"/>
              <a:t>SCaN’s</a:t>
            </a:r>
            <a:r>
              <a:rPr lang="en-US" sz="2000" dirty="0"/>
              <a:t> Quantum Science &amp; Technology Program </a:t>
            </a:r>
            <a:r>
              <a:rPr lang="en-US" sz="2000" dirty="0" smtClean="0"/>
              <a:t>Scientist</a:t>
            </a:r>
            <a:endParaRPr lang="en-US" sz="2000" dirty="0"/>
          </a:p>
        </p:txBody>
      </p:sp>
      <p:sp>
        <p:nvSpPr>
          <p:cNvPr id="4" name="Text Placeholder 3"/>
          <p:cNvSpPr>
            <a:spLocks noGrp="1"/>
          </p:cNvSpPr>
          <p:nvPr>
            <p:ph type="body" sz="quarter" idx="12"/>
          </p:nvPr>
        </p:nvSpPr>
        <p:spPr>
          <a:xfrm>
            <a:off x="3611906" y="5933517"/>
            <a:ext cx="5617029" cy="476701"/>
          </a:xfrm>
        </p:spPr>
        <p:txBody>
          <a:bodyPr>
            <a:normAutofit/>
          </a:bodyPr>
          <a:lstStyle/>
          <a:p>
            <a:pPr algn="ctr"/>
            <a:r>
              <a:rPr lang="en-US" dirty="0" smtClean="0"/>
              <a:t>QED-C Presentation May  19, </a:t>
            </a:r>
            <a:r>
              <a:rPr lang="en-US" dirty="0"/>
              <a:t>2020</a:t>
            </a:r>
          </a:p>
        </p:txBody>
      </p:sp>
    </p:spTree>
    <p:extLst>
      <p:ext uri="{BB962C8B-B14F-4D97-AF65-F5344CB8AC3E}">
        <p14:creationId xmlns:p14="http://schemas.microsoft.com/office/powerpoint/2010/main" val="4015837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
            </a:r>
            <a:br>
              <a:rPr lang="en-US" dirty="0" smtClean="0"/>
            </a:br>
            <a:r>
              <a:rPr lang="en-US" sz="5400" dirty="0" smtClean="0"/>
              <a:t>Questions?</a:t>
            </a:r>
            <a:endParaRPr lang="en-US" dirty="0"/>
          </a:p>
        </p:txBody>
      </p:sp>
    </p:spTree>
    <p:extLst>
      <p:ext uri="{BB962C8B-B14F-4D97-AF65-F5344CB8AC3E}">
        <p14:creationId xmlns:p14="http://schemas.microsoft.com/office/powerpoint/2010/main" val="1332307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EDC63D-2866-8443-B473-EF82C7FDF42F}"/>
              </a:ext>
            </a:extLst>
          </p:cNvPr>
          <p:cNvSpPr/>
          <p:nvPr/>
        </p:nvSpPr>
        <p:spPr>
          <a:xfrm>
            <a:off x="769437" y="1871586"/>
            <a:ext cx="7776386" cy="4708981"/>
          </a:xfrm>
          <a:prstGeom prst="rect">
            <a:avLst/>
          </a:prstGeom>
        </p:spPr>
        <p:txBody>
          <a:bodyPr wrap="square">
            <a:spAutoFit/>
          </a:bodyPr>
          <a:lstStyle/>
          <a:p>
            <a:pPr defTabSz="900113"/>
            <a:r>
              <a:rPr lang="en-US" sz="3000" b="1" dirty="0">
                <a:solidFill>
                  <a:schemeClr val="accent1">
                    <a:lumMod val="75000"/>
                  </a:schemeClr>
                </a:solidFill>
                <a:latin typeface="Calibri" panose="020F0502020204030204" pitchFamily="34" charset="0"/>
                <a:ea typeface="Roboto" pitchFamily="2" charset="0"/>
                <a:cs typeface="Calibri" panose="020F0502020204030204" pitchFamily="34" charset="0"/>
              </a:rPr>
              <a:t>Outline</a:t>
            </a:r>
          </a:p>
          <a:p>
            <a:pPr defTabSz="900113"/>
            <a:endParaRPr lang="en-US" sz="3000" b="1" dirty="0">
              <a:latin typeface="Calibri" panose="020F0502020204030204" pitchFamily="34" charset="0"/>
              <a:cs typeface="Calibri" panose="020F0502020204030204" pitchFamily="34" charset="0"/>
            </a:endParaRPr>
          </a:p>
          <a:p>
            <a:pPr marL="342900" indent="-342900" defTabSz="900113">
              <a:buFont typeface="Arial" panose="020B0604020202020204" pitchFamily="34" charset="0"/>
              <a:buChar char="•"/>
            </a:pPr>
            <a:r>
              <a:rPr lang="en-US" sz="2000" b="1" dirty="0" smtClean="0">
                <a:latin typeface="Calibri" panose="020F0502020204030204" pitchFamily="34" charset="0"/>
                <a:cs typeface="Calibri" panose="020F0502020204030204" pitchFamily="34" charset="0"/>
              </a:rPr>
              <a:t>NASA’s </a:t>
            </a:r>
            <a:r>
              <a:rPr lang="en-US" sz="2000" b="1" dirty="0" err="1">
                <a:latin typeface="Calibri" panose="020F0502020204030204" pitchFamily="34" charset="0"/>
                <a:cs typeface="Calibri" panose="020F0502020204030204" pitchFamily="34" charset="0"/>
              </a:rPr>
              <a:t>SCaN</a:t>
            </a:r>
            <a:r>
              <a:rPr lang="en-US" sz="2000" b="1" dirty="0">
                <a:latin typeface="Calibri" panose="020F0502020204030204" pitchFamily="34" charset="0"/>
                <a:cs typeface="Calibri" panose="020F0502020204030204" pitchFamily="34" charset="0"/>
              </a:rPr>
              <a:t>: The Organization, its vison and mission</a:t>
            </a:r>
          </a:p>
          <a:p>
            <a:pPr marL="342900" indent="-342900" defTabSz="900113">
              <a:buFont typeface="Arial" panose="020B0604020202020204" pitchFamily="34" charset="0"/>
              <a:buChar char="•"/>
            </a:pPr>
            <a:endParaRPr lang="en-US" sz="2000" b="1" dirty="0">
              <a:latin typeface="Calibri" panose="020F0502020204030204" pitchFamily="34" charset="0"/>
              <a:cs typeface="Calibri" panose="020F0502020204030204" pitchFamily="34" charset="0"/>
            </a:endParaRPr>
          </a:p>
          <a:p>
            <a:pPr marL="342900" indent="-342900" defTabSz="900113">
              <a:buFont typeface="Arial" panose="020B0604020202020204" pitchFamily="34" charset="0"/>
              <a:buChar char="•"/>
            </a:pPr>
            <a:r>
              <a:rPr lang="en-US" sz="2000" b="1" dirty="0" smtClean="0">
                <a:latin typeface="Calibri" panose="020F0502020204030204" pitchFamily="34" charset="0"/>
                <a:cs typeface="Calibri" panose="020F0502020204030204" pitchFamily="34" charset="0"/>
              </a:rPr>
              <a:t>Executive Branch Vision for Quantum</a:t>
            </a:r>
          </a:p>
          <a:p>
            <a:pPr marL="342900" indent="-342900" defTabSz="900113">
              <a:buFont typeface="Arial" panose="020B0604020202020204" pitchFamily="34" charset="0"/>
              <a:buChar char="•"/>
            </a:pPr>
            <a:endParaRPr lang="en-US" sz="2000" b="1" dirty="0" smtClean="0">
              <a:latin typeface="Calibri" panose="020F0502020204030204" pitchFamily="34" charset="0"/>
              <a:cs typeface="Calibri" panose="020F0502020204030204" pitchFamily="34" charset="0"/>
            </a:endParaRPr>
          </a:p>
          <a:p>
            <a:pPr marL="342900" indent="-342900" defTabSz="900113">
              <a:buFont typeface="Arial" panose="020B0604020202020204" pitchFamily="34" charset="0"/>
              <a:buChar char="•"/>
            </a:pPr>
            <a:r>
              <a:rPr lang="en-US" sz="2000" b="1" dirty="0" err="1" smtClean="0">
                <a:latin typeface="Calibri" panose="020F0502020204030204" pitchFamily="34" charset="0"/>
                <a:cs typeface="Calibri" panose="020F0502020204030204" pitchFamily="34" charset="0"/>
              </a:rPr>
              <a:t>SCaN’s</a:t>
            </a:r>
            <a:r>
              <a:rPr lang="en-US" sz="2000" b="1" dirty="0" smtClean="0">
                <a:latin typeface="Calibri" panose="020F0502020204030204" pitchFamily="34" charset="0"/>
                <a:cs typeface="Calibri" panose="020F0502020204030204" pitchFamily="34" charset="0"/>
              </a:rPr>
              <a:t> Quantum Vision</a:t>
            </a:r>
            <a:endParaRPr lang="en-US" sz="2000" b="1" dirty="0">
              <a:latin typeface="Calibri" panose="020F0502020204030204" pitchFamily="34" charset="0"/>
              <a:cs typeface="Calibri" panose="020F0502020204030204" pitchFamily="34" charset="0"/>
            </a:endParaRPr>
          </a:p>
          <a:p>
            <a:pPr marL="342900" indent="-342900" defTabSz="900113">
              <a:buFont typeface="Arial" panose="020B0604020202020204" pitchFamily="34" charset="0"/>
              <a:buChar char="•"/>
            </a:pPr>
            <a:endParaRPr lang="en-US" sz="2000" b="1" dirty="0">
              <a:latin typeface="Calibri" panose="020F0502020204030204" pitchFamily="34" charset="0"/>
              <a:cs typeface="Calibri" panose="020F0502020204030204" pitchFamily="34" charset="0"/>
            </a:endParaRPr>
          </a:p>
          <a:p>
            <a:pPr marL="342900" indent="-342900" defTabSz="900113">
              <a:buFont typeface="Arial" panose="020B0604020202020204" pitchFamily="34" charset="0"/>
              <a:buChar char="•"/>
            </a:pPr>
            <a:r>
              <a:rPr lang="en-US" sz="2000" b="1" dirty="0" smtClean="0">
                <a:latin typeface="Calibri" panose="020F0502020204030204" pitchFamily="34" charset="0"/>
                <a:cs typeface="Calibri" panose="020F0502020204030204" pitchFamily="34" charset="0"/>
              </a:rPr>
              <a:t>Collaboration and Partnership</a:t>
            </a:r>
          </a:p>
          <a:p>
            <a:pPr marL="342900" indent="-342900" defTabSz="900113">
              <a:buFont typeface="Arial" panose="020B0604020202020204" pitchFamily="34" charset="0"/>
              <a:buChar char="•"/>
            </a:pPr>
            <a:endParaRPr lang="en-US" sz="2000" b="1" dirty="0">
              <a:latin typeface="Calibri" panose="020F0502020204030204" pitchFamily="34" charset="0"/>
              <a:cs typeface="Calibri" panose="020F0502020204030204" pitchFamily="34" charset="0"/>
            </a:endParaRPr>
          </a:p>
          <a:p>
            <a:pPr marL="342900" indent="-342900" defTabSz="900113">
              <a:buFont typeface="Arial" panose="020B0604020202020204" pitchFamily="34" charset="0"/>
              <a:buChar char="•"/>
            </a:pPr>
            <a:r>
              <a:rPr lang="en-US" sz="2000" b="1" dirty="0" smtClean="0">
                <a:latin typeface="Calibri" panose="020F0502020204030204" pitchFamily="34" charset="0"/>
                <a:cs typeface="Calibri" panose="020F0502020204030204" pitchFamily="34" charset="0"/>
              </a:rPr>
              <a:t>Key Questions and Preliminary Insights</a:t>
            </a:r>
          </a:p>
          <a:p>
            <a:pPr defTabSz="900113"/>
            <a:endParaRPr lang="en-US" sz="3000" b="1" dirty="0" smtClean="0">
              <a:solidFill>
                <a:schemeClr val="accent1">
                  <a:lumMod val="75000"/>
                </a:schemeClr>
              </a:solidFill>
              <a:latin typeface="Calibri" panose="020F0502020204030204" pitchFamily="34" charset="0"/>
              <a:cs typeface="Calibri" panose="020F0502020204030204" pitchFamily="34" charset="0"/>
            </a:endParaRPr>
          </a:p>
          <a:p>
            <a:pPr defTabSz="900113"/>
            <a:endParaRPr lang="en-US" sz="3000" b="1" dirty="0">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9279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F46B2D05-9F56-4A1E-BB8D-E1A88C05D8FD}"/>
              </a:ext>
            </a:extLst>
          </p:cNvPr>
          <p:cNvSpPr txBox="1">
            <a:spLocks/>
          </p:cNvSpPr>
          <p:nvPr/>
        </p:nvSpPr>
        <p:spPr>
          <a:xfrm>
            <a:off x="636709" y="316548"/>
            <a:ext cx="7534006" cy="918005"/>
          </a:xfrm>
          <a:prstGeom prst="rect">
            <a:avLst/>
          </a:prstGeom>
        </p:spPr>
        <p:txBody>
          <a:bodyPr>
            <a:norm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pPr defTabSz="945118">
              <a:spcAft>
                <a:spcPts val="277"/>
              </a:spcAft>
              <a:defRPr/>
            </a:pPr>
            <a:r>
              <a:rPr lang="en-US" sz="3000" b="1" dirty="0" err="1">
                <a:solidFill>
                  <a:schemeClr val="bg1"/>
                </a:solidFill>
                <a:latin typeface="Calibri" panose="020F0502020204030204" pitchFamily="34" charset="0"/>
                <a:cs typeface="Calibri" panose="020F0502020204030204" pitchFamily="34" charset="0"/>
              </a:rPr>
              <a:t>SCaN’s</a:t>
            </a:r>
            <a:r>
              <a:rPr lang="en-US" sz="3000" b="1" dirty="0">
                <a:solidFill>
                  <a:schemeClr val="bg1"/>
                </a:solidFill>
                <a:latin typeface="Calibri" panose="020F0502020204030204" pitchFamily="34" charset="0"/>
                <a:cs typeface="Calibri" panose="020F0502020204030204" pitchFamily="34" charset="0"/>
              </a:rPr>
              <a:t> Vision, Goal &amp; Strategy</a:t>
            </a:r>
          </a:p>
        </p:txBody>
      </p:sp>
      <p:grpSp>
        <p:nvGrpSpPr>
          <p:cNvPr id="5" name="Group 4">
            <a:extLst>
              <a:ext uri="{FF2B5EF4-FFF2-40B4-BE49-F238E27FC236}">
                <a16:creationId xmlns:a16="http://schemas.microsoft.com/office/drawing/2014/main" id="{CDE4F477-C43E-431B-BF18-B3428C9E6F7D}"/>
              </a:ext>
            </a:extLst>
          </p:cNvPr>
          <p:cNvGrpSpPr/>
          <p:nvPr/>
        </p:nvGrpSpPr>
        <p:grpSpPr>
          <a:xfrm>
            <a:off x="-53912" y="2410769"/>
            <a:ext cx="12276058" cy="4430714"/>
            <a:chOff x="-151529" y="2394605"/>
            <a:chExt cx="12470916" cy="4501043"/>
          </a:xfrm>
        </p:grpSpPr>
        <p:sp>
          <p:nvSpPr>
            <p:cNvPr id="37" name="Rectangle 36">
              <a:extLst>
                <a:ext uri="{FF2B5EF4-FFF2-40B4-BE49-F238E27FC236}">
                  <a16:creationId xmlns:a16="http://schemas.microsoft.com/office/drawing/2014/main" id="{4042AE70-38B3-4263-940C-423128B105F8}"/>
                </a:ext>
              </a:extLst>
            </p:cNvPr>
            <p:cNvSpPr/>
            <p:nvPr/>
          </p:nvSpPr>
          <p:spPr bwMode="auto">
            <a:xfrm>
              <a:off x="257393" y="3667578"/>
              <a:ext cx="2222455" cy="3211317"/>
            </a:xfrm>
            <a:prstGeom prst="rect">
              <a:avLst/>
            </a:prstGeom>
            <a:gradFill flip="none" rotWithShape="1">
              <a:gsLst>
                <a:gs pos="43000">
                  <a:srgbClr val="20202E">
                    <a:lumMod val="90000"/>
                    <a:lumOff val="10000"/>
                    <a:alpha val="89000"/>
                  </a:srgbClr>
                </a:gs>
                <a:gs pos="100000">
                  <a:srgbClr val="1F497D">
                    <a:lumMod val="60000"/>
                    <a:lumOff val="40000"/>
                    <a:alpha val="53000"/>
                  </a:srgbClr>
                </a:gs>
              </a:gsLst>
              <a:lin ang="16500000" scaled="0"/>
              <a:tileRect/>
            </a:gradFill>
            <a:ln w="12700" cap="flat" cmpd="sng" algn="ctr">
              <a:noFill/>
              <a:prstDash val="solid"/>
            </a:ln>
            <a:effectLst>
              <a:outerShdw blurRad="50800" dist="38100" dir="5400000" algn="t" rotWithShape="0">
                <a:prstClr val="black">
                  <a:alpha val="40000"/>
                </a:prstClr>
              </a:outerShdw>
            </a:effectLst>
          </p:spPr>
          <p:txBody>
            <a:bodyPr lIns="118811" tIns="59405" rIns="118811" bIns="59405" anchor="ctr"/>
            <a:lstStyle/>
            <a:p>
              <a:pPr algn="ctr" defTabSz="1188148" hangingPunct="0">
                <a:defRPr/>
              </a:pPr>
              <a:endParaRPr lang="id-ID" sz="2123" kern="0">
                <a:solidFill>
                  <a:prstClr val="black"/>
                </a:solidFill>
                <a:latin typeface="Arial" panose="020B0604020202020204" pitchFamily="34" charset="0"/>
                <a:ea typeface="Roboto" pitchFamily="2" charset="0"/>
              </a:endParaRPr>
            </a:p>
          </p:txBody>
        </p:sp>
        <p:sp>
          <p:nvSpPr>
            <p:cNvPr id="13" name="Freeform: Shape 12">
              <a:extLst>
                <a:ext uri="{FF2B5EF4-FFF2-40B4-BE49-F238E27FC236}">
                  <a16:creationId xmlns:a16="http://schemas.microsoft.com/office/drawing/2014/main" id="{9E522B88-3F3E-40DF-947B-8CEDADDAADF4}"/>
                </a:ext>
              </a:extLst>
            </p:cNvPr>
            <p:cNvSpPr/>
            <p:nvPr/>
          </p:nvSpPr>
          <p:spPr>
            <a:xfrm>
              <a:off x="112670" y="5202980"/>
              <a:ext cx="2363953" cy="1242715"/>
            </a:xfrm>
            <a:custGeom>
              <a:avLst/>
              <a:gdLst>
                <a:gd name="connsiteX0" fmla="*/ 0 w 3671000"/>
                <a:gd name="connsiteY0" fmla="*/ 0 h 1325563"/>
                <a:gd name="connsiteX1" fmla="*/ 3671000 w 3671000"/>
                <a:gd name="connsiteY1" fmla="*/ 0 h 1325563"/>
                <a:gd name="connsiteX2" fmla="*/ 3671000 w 3671000"/>
                <a:gd name="connsiteY2" fmla="*/ 1325563 h 1325563"/>
                <a:gd name="connsiteX3" fmla="*/ 0 w 3671000"/>
                <a:gd name="connsiteY3" fmla="*/ 1325563 h 1325563"/>
                <a:gd name="connsiteX4" fmla="*/ 0 w 3671000"/>
                <a:gd name="connsiteY4" fmla="*/ 0 h 1325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1000" h="1325563">
                  <a:moveTo>
                    <a:pt x="0" y="0"/>
                  </a:moveTo>
                  <a:lnTo>
                    <a:pt x="3671000" y="0"/>
                  </a:lnTo>
                  <a:lnTo>
                    <a:pt x="3671000" y="1325563"/>
                  </a:lnTo>
                  <a:lnTo>
                    <a:pt x="0" y="13255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3773" tIns="32817" rIns="32817" bIns="32817" numCol="1" spcCol="1270" anchor="ctr" anchorCtr="0">
              <a:noAutofit/>
            </a:bodyPr>
            <a:lstStyle/>
            <a:p>
              <a:pPr algn="ctr" defTabSz="1148582">
                <a:lnSpc>
                  <a:spcPts val="1846"/>
                </a:lnSpc>
                <a:spcBef>
                  <a:spcPct val="0"/>
                </a:spcBef>
                <a:defRPr/>
              </a:pPr>
              <a:r>
                <a:rPr lang="en-US" sz="1661" b="1">
                  <a:solidFill>
                    <a:prstClr val="white"/>
                  </a:solidFill>
                  <a:effectLst>
                    <a:outerShdw blurRad="38100" dist="38100" dir="2700000" algn="tl">
                      <a:srgbClr val="000000">
                        <a:alpha val="43137"/>
                      </a:srgbClr>
                    </a:outerShdw>
                  </a:effectLst>
                  <a:latin typeface="Calibri" panose="020F0502020204030204"/>
                </a:rPr>
                <a:t>Foster an Affordable and </a:t>
              </a:r>
            </a:p>
            <a:p>
              <a:pPr algn="ctr" defTabSz="1148582">
                <a:lnSpc>
                  <a:spcPts val="1846"/>
                </a:lnSpc>
                <a:spcBef>
                  <a:spcPct val="0"/>
                </a:spcBef>
                <a:defRPr/>
              </a:pPr>
              <a:r>
                <a:rPr lang="en-US" sz="1661" b="1">
                  <a:solidFill>
                    <a:prstClr val="white"/>
                  </a:solidFill>
                  <a:effectLst>
                    <a:outerShdw blurRad="38100" dist="38100" dir="2700000" algn="tl">
                      <a:srgbClr val="000000">
                        <a:alpha val="43137"/>
                      </a:srgbClr>
                    </a:outerShdw>
                  </a:effectLst>
                  <a:latin typeface="Calibri" panose="020F0502020204030204"/>
                </a:rPr>
                <a:t>Growing U.S. Space Industry</a:t>
              </a:r>
            </a:p>
          </p:txBody>
        </p:sp>
        <p:sp>
          <p:nvSpPr>
            <p:cNvPr id="44" name="Rectangle 43">
              <a:extLst>
                <a:ext uri="{FF2B5EF4-FFF2-40B4-BE49-F238E27FC236}">
                  <a16:creationId xmlns:a16="http://schemas.microsoft.com/office/drawing/2014/main" id="{3843386C-E2FD-41DF-81E2-EE26829A522F}"/>
                </a:ext>
              </a:extLst>
            </p:cNvPr>
            <p:cNvSpPr/>
            <p:nvPr/>
          </p:nvSpPr>
          <p:spPr bwMode="auto">
            <a:xfrm>
              <a:off x="2607894" y="3648843"/>
              <a:ext cx="2222455" cy="3228070"/>
            </a:xfrm>
            <a:prstGeom prst="rect">
              <a:avLst/>
            </a:prstGeom>
            <a:gradFill flip="none" rotWithShape="1">
              <a:gsLst>
                <a:gs pos="43000">
                  <a:srgbClr val="1F497D">
                    <a:lumMod val="75000"/>
                    <a:alpha val="71000"/>
                  </a:srgbClr>
                </a:gs>
                <a:gs pos="100000">
                  <a:srgbClr val="20202E">
                    <a:lumMod val="50000"/>
                    <a:lumOff val="50000"/>
                    <a:alpha val="76000"/>
                  </a:srgbClr>
                </a:gs>
              </a:gsLst>
              <a:lin ang="16500000" scaled="0"/>
              <a:tileRect/>
            </a:gradFill>
            <a:ln w="12700" cap="flat" cmpd="sng" algn="ctr">
              <a:noFill/>
              <a:prstDash val="solid"/>
            </a:ln>
            <a:effectLst>
              <a:outerShdw blurRad="50800" dist="38100" dir="5400000" algn="t" rotWithShape="0">
                <a:prstClr val="black">
                  <a:alpha val="40000"/>
                </a:prstClr>
              </a:outerShdw>
            </a:effectLst>
          </p:spPr>
          <p:txBody>
            <a:bodyPr lIns="118811" tIns="59405" rIns="118811" bIns="59405" anchor="ctr"/>
            <a:lstStyle/>
            <a:p>
              <a:pPr algn="ctr" defTabSz="1188148" hangingPunct="0">
                <a:defRPr/>
              </a:pPr>
              <a:endParaRPr lang="id-ID" sz="2123" kern="0">
                <a:solidFill>
                  <a:prstClr val="black"/>
                </a:solidFill>
                <a:latin typeface="Arial" panose="020B0604020202020204" pitchFamily="34" charset="0"/>
              </a:endParaRPr>
            </a:p>
          </p:txBody>
        </p:sp>
        <p:sp>
          <p:nvSpPr>
            <p:cNvPr id="45" name="Rectangle 44">
              <a:extLst>
                <a:ext uri="{FF2B5EF4-FFF2-40B4-BE49-F238E27FC236}">
                  <a16:creationId xmlns:a16="http://schemas.microsoft.com/office/drawing/2014/main" id="{03DB77B0-FDA6-4F6C-B377-B019BD99A039}"/>
                </a:ext>
              </a:extLst>
            </p:cNvPr>
            <p:cNvSpPr/>
            <p:nvPr/>
          </p:nvSpPr>
          <p:spPr bwMode="auto">
            <a:xfrm>
              <a:off x="7321862" y="3648843"/>
              <a:ext cx="2255044" cy="3230294"/>
            </a:xfrm>
            <a:prstGeom prst="rect">
              <a:avLst/>
            </a:prstGeom>
            <a:gradFill flip="none" rotWithShape="1">
              <a:gsLst>
                <a:gs pos="43000">
                  <a:srgbClr val="1F497D">
                    <a:lumMod val="75000"/>
                    <a:alpha val="71000"/>
                  </a:srgbClr>
                </a:gs>
                <a:gs pos="100000">
                  <a:srgbClr val="20202E">
                    <a:lumMod val="50000"/>
                    <a:lumOff val="50000"/>
                    <a:alpha val="76000"/>
                  </a:srgbClr>
                </a:gs>
              </a:gsLst>
              <a:lin ang="16500000" scaled="0"/>
              <a:tileRect/>
            </a:gradFill>
            <a:ln w="12700" cap="flat" cmpd="sng" algn="ctr">
              <a:noFill/>
              <a:prstDash val="solid"/>
            </a:ln>
            <a:effectLst>
              <a:outerShdw blurRad="50800" dist="38100" dir="5400000" algn="t" rotWithShape="0">
                <a:prstClr val="black">
                  <a:alpha val="40000"/>
                </a:prstClr>
              </a:outerShdw>
            </a:effectLst>
          </p:spPr>
          <p:txBody>
            <a:bodyPr lIns="118811" tIns="59405" rIns="118811" bIns="59405" anchor="ctr"/>
            <a:lstStyle/>
            <a:p>
              <a:pPr algn="ctr" defTabSz="1188148" hangingPunct="0">
                <a:defRPr/>
              </a:pPr>
              <a:endParaRPr lang="id-ID" sz="2123" kern="0">
                <a:solidFill>
                  <a:prstClr val="black"/>
                </a:solidFill>
                <a:latin typeface="Arial" panose="020B0604020202020204" pitchFamily="34" charset="0"/>
                <a:ea typeface="Roboto" pitchFamily="2" charset="0"/>
              </a:endParaRPr>
            </a:p>
          </p:txBody>
        </p:sp>
        <p:sp>
          <p:nvSpPr>
            <p:cNvPr id="55" name="Freeform: Shape 54">
              <a:extLst>
                <a:ext uri="{FF2B5EF4-FFF2-40B4-BE49-F238E27FC236}">
                  <a16:creationId xmlns:a16="http://schemas.microsoft.com/office/drawing/2014/main" id="{130A0F42-E175-4602-9731-1267EF87B85A}"/>
                </a:ext>
              </a:extLst>
            </p:cNvPr>
            <p:cNvSpPr/>
            <p:nvPr/>
          </p:nvSpPr>
          <p:spPr>
            <a:xfrm>
              <a:off x="2572460" y="5225046"/>
              <a:ext cx="2216568" cy="1242715"/>
            </a:xfrm>
            <a:custGeom>
              <a:avLst/>
              <a:gdLst>
                <a:gd name="connsiteX0" fmla="*/ 0 w 3671000"/>
                <a:gd name="connsiteY0" fmla="*/ 0 h 1325563"/>
                <a:gd name="connsiteX1" fmla="*/ 3671000 w 3671000"/>
                <a:gd name="connsiteY1" fmla="*/ 0 h 1325563"/>
                <a:gd name="connsiteX2" fmla="*/ 3671000 w 3671000"/>
                <a:gd name="connsiteY2" fmla="*/ 1325563 h 1325563"/>
                <a:gd name="connsiteX3" fmla="*/ 0 w 3671000"/>
                <a:gd name="connsiteY3" fmla="*/ 1325563 h 1325563"/>
                <a:gd name="connsiteX4" fmla="*/ 0 w 3671000"/>
                <a:gd name="connsiteY4" fmla="*/ 0 h 1325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1000" h="1325563">
                  <a:moveTo>
                    <a:pt x="0" y="0"/>
                  </a:moveTo>
                  <a:lnTo>
                    <a:pt x="3671000" y="0"/>
                  </a:lnTo>
                  <a:lnTo>
                    <a:pt x="3671000" y="1325563"/>
                  </a:lnTo>
                  <a:lnTo>
                    <a:pt x="0" y="13255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3773" tIns="32817" rIns="32817" bIns="32817" numCol="1" spcCol="1270" anchor="ctr" anchorCtr="0">
              <a:noAutofit/>
            </a:bodyPr>
            <a:lstStyle/>
            <a:p>
              <a:pPr algn="ctr" defTabSz="1148582">
                <a:lnSpc>
                  <a:spcPts val="1846"/>
                </a:lnSpc>
                <a:spcBef>
                  <a:spcPct val="0"/>
                </a:spcBef>
                <a:defRPr/>
              </a:pPr>
              <a:r>
                <a:rPr lang="en-US" sz="1661" b="1">
                  <a:solidFill>
                    <a:prstClr val="white"/>
                  </a:solidFill>
                  <a:effectLst>
                    <a:outerShdw blurRad="38100" dist="38100" dir="2700000" algn="tl">
                      <a:srgbClr val="000000">
                        <a:alpha val="43137"/>
                      </a:srgbClr>
                    </a:outerShdw>
                  </a:effectLst>
                  <a:latin typeface="Calibri" panose="020F0502020204030204"/>
                </a:rPr>
                <a:t>Leverage Commercial Capabilities to Increase Efficiency and Robustness of NASA Space Networks</a:t>
              </a:r>
            </a:p>
          </p:txBody>
        </p:sp>
        <p:sp>
          <p:nvSpPr>
            <p:cNvPr id="56" name="Rectangle 55">
              <a:extLst>
                <a:ext uri="{FF2B5EF4-FFF2-40B4-BE49-F238E27FC236}">
                  <a16:creationId xmlns:a16="http://schemas.microsoft.com/office/drawing/2014/main" id="{F833F0A9-6B3A-4FA4-929A-42D6832C4870}"/>
                </a:ext>
              </a:extLst>
            </p:cNvPr>
            <p:cNvSpPr/>
            <p:nvPr/>
          </p:nvSpPr>
          <p:spPr bwMode="auto">
            <a:xfrm>
              <a:off x="9690574" y="3648843"/>
              <a:ext cx="2222455" cy="3223228"/>
            </a:xfrm>
            <a:prstGeom prst="rect">
              <a:avLst/>
            </a:prstGeom>
            <a:gradFill flip="none" rotWithShape="1">
              <a:gsLst>
                <a:gs pos="43000">
                  <a:srgbClr val="20202E">
                    <a:lumMod val="90000"/>
                    <a:lumOff val="10000"/>
                    <a:alpha val="89000"/>
                  </a:srgbClr>
                </a:gs>
                <a:gs pos="100000">
                  <a:srgbClr val="1F497D">
                    <a:lumMod val="60000"/>
                    <a:lumOff val="40000"/>
                    <a:alpha val="53000"/>
                  </a:srgbClr>
                </a:gs>
              </a:gsLst>
              <a:lin ang="16500000" scaled="0"/>
              <a:tileRect/>
            </a:gradFill>
            <a:ln w="12700" cap="flat" cmpd="sng" algn="ctr">
              <a:noFill/>
              <a:prstDash val="solid"/>
            </a:ln>
            <a:effectLst>
              <a:outerShdw blurRad="50800" dist="38100" dir="5400000" algn="t" rotWithShape="0">
                <a:prstClr val="black">
                  <a:alpha val="40000"/>
                </a:prstClr>
              </a:outerShdw>
            </a:effectLst>
          </p:spPr>
          <p:txBody>
            <a:bodyPr lIns="118811" tIns="59405" rIns="118811" bIns="59405" anchor="ctr"/>
            <a:lstStyle/>
            <a:p>
              <a:pPr algn="ctr" defTabSz="1188148" hangingPunct="0">
                <a:defRPr/>
              </a:pPr>
              <a:endParaRPr lang="id-ID" sz="2123" kern="0">
                <a:solidFill>
                  <a:prstClr val="black"/>
                </a:solidFill>
                <a:latin typeface="Arial" panose="020B0604020202020204" pitchFamily="34" charset="0"/>
                <a:ea typeface="Roboto" pitchFamily="2" charset="0"/>
              </a:endParaRPr>
            </a:p>
          </p:txBody>
        </p:sp>
        <p:sp>
          <p:nvSpPr>
            <p:cNvPr id="60" name="Freeform: Shape 59">
              <a:extLst>
                <a:ext uri="{FF2B5EF4-FFF2-40B4-BE49-F238E27FC236}">
                  <a16:creationId xmlns:a16="http://schemas.microsoft.com/office/drawing/2014/main" id="{3BD757ED-2632-4994-A957-2B3E4C9BAE5F}"/>
                </a:ext>
              </a:extLst>
            </p:cNvPr>
            <p:cNvSpPr/>
            <p:nvPr/>
          </p:nvSpPr>
          <p:spPr>
            <a:xfrm>
              <a:off x="9725152" y="5202980"/>
              <a:ext cx="2157984" cy="1242715"/>
            </a:xfrm>
            <a:custGeom>
              <a:avLst/>
              <a:gdLst>
                <a:gd name="connsiteX0" fmla="*/ 0 w 3671000"/>
                <a:gd name="connsiteY0" fmla="*/ 0 h 1325563"/>
                <a:gd name="connsiteX1" fmla="*/ 3671000 w 3671000"/>
                <a:gd name="connsiteY1" fmla="*/ 0 h 1325563"/>
                <a:gd name="connsiteX2" fmla="*/ 3671000 w 3671000"/>
                <a:gd name="connsiteY2" fmla="*/ 1325563 h 1325563"/>
                <a:gd name="connsiteX3" fmla="*/ 0 w 3671000"/>
                <a:gd name="connsiteY3" fmla="*/ 1325563 h 1325563"/>
                <a:gd name="connsiteX4" fmla="*/ 0 w 3671000"/>
                <a:gd name="connsiteY4" fmla="*/ 0 h 1325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1000" h="1325563">
                  <a:moveTo>
                    <a:pt x="0" y="0"/>
                  </a:moveTo>
                  <a:lnTo>
                    <a:pt x="3671000" y="0"/>
                  </a:lnTo>
                  <a:lnTo>
                    <a:pt x="3671000" y="1325563"/>
                  </a:lnTo>
                  <a:lnTo>
                    <a:pt x="0" y="13255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005" tIns="32817" rIns="32817" bIns="32817" numCol="1" spcCol="1270" anchor="ctr" anchorCtr="0">
              <a:noAutofit/>
            </a:bodyPr>
            <a:lstStyle/>
            <a:p>
              <a:pPr algn="ctr" defTabSz="1148582">
                <a:lnSpc>
                  <a:spcPts val="1846"/>
                </a:lnSpc>
                <a:spcBef>
                  <a:spcPct val="0"/>
                </a:spcBef>
                <a:defRPr/>
              </a:pPr>
              <a:r>
                <a:rPr lang="en-US" sz="1661" b="1">
                  <a:solidFill>
                    <a:prstClr val="white"/>
                  </a:solidFill>
                  <a:effectLst>
                    <a:outerShdw blurRad="38100" dist="38100" dir="2700000" algn="tl">
                      <a:srgbClr val="000000">
                        <a:alpha val="43137"/>
                      </a:srgbClr>
                    </a:outerShdw>
                  </a:effectLst>
                  <a:latin typeface="Calibri" panose="020F0502020204030204"/>
                </a:rPr>
                <a:t>Provide Technical Leadership in Pursuing and Implementing PNT Policies and Technology</a:t>
              </a:r>
            </a:p>
          </p:txBody>
        </p:sp>
        <p:sp>
          <p:nvSpPr>
            <p:cNvPr id="61" name="Freeform: Shape 60">
              <a:extLst>
                <a:ext uri="{FF2B5EF4-FFF2-40B4-BE49-F238E27FC236}">
                  <a16:creationId xmlns:a16="http://schemas.microsoft.com/office/drawing/2014/main" id="{350CA55F-080F-4E5B-8DAF-5411C3C5BA04}"/>
                </a:ext>
              </a:extLst>
            </p:cNvPr>
            <p:cNvSpPr/>
            <p:nvPr/>
          </p:nvSpPr>
          <p:spPr>
            <a:xfrm>
              <a:off x="7343877" y="5202980"/>
              <a:ext cx="2222454" cy="1242715"/>
            </a:xfrm>
            <a:custGeom>
              <a:avLst/>
              <a:gdLst>
                <a:gd name="connsiteX0" fmla="*/ 0 w 3671000"/>
                <a:gd name="connsiteY0" fmla="*/ 0 h 1325563"/>
                <a:gd name="connsiteX1" fmla="*/ 3671000 w 3671000"/>
                <a:gd name="connsiteY1" fmla="*/ 0 h 1325563"/>
                <a:gd name="connsiteX2" fmla="*/ 3671000 w 3671000"/>
                <a:gd name="connsiteY2" fmla="*/ 1325563 h 1325563"/>
                <a:gd name="connsiteX3" fmla="*/ 0 w 3671000"/>
                <a:gd name="connsiteY3" fmla="*/ 1325563 h 1325563"/>
                <a:gd name="connsiteX4" fmla="*/ 0 w 3671000"/>
                <a:gd name="connsiteY4" fmla="*/ 0 h 1325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1000" h="1325563">
                  <a:moveTo>
                    <a:pt x="0" y="0"/>
                  </a:moveTo>
                  <a:lnTo>
                    <a:pt x="3671000" y="0"/>
                  </a:lnTo>
                  <a:lnTo>
                    <a:pt x="3671000" y="1325563"/>
                  </a:lnTo>
                  <a:lnTo>
                    <a:pt x="0" y="13255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005" tIns="32817" rIns="32817" bIns="32817" numCol="1" spcCol="1270" anchor="ctr" anchorCtr="0">
              <a:noAutofit/>
            </a:bodyPr>
            <a:lstStyle/>
            <a:p>
              <a:pPr algn="ctr" defTabSz="1148582">
                <a:lnSpc>
                  <a:spcPts val="1846"/>
                </a:lnSpc>
                <a:spcBef>
                  <a:spcPct val="0"/>
                </a:spcBef>
                <a:defRPr/>
              </a:pPr>
              <a:r>
                <a:rPr lang="en-US" sz="1661" b="1" dirty="0">
                  <a:solidFill>
                    <a:prstClr val="white"/>
                  </a:solidFill>
                  <a:effectLst>
                    <a:outerShdw blurRad="38100" dist="38100" dir="2700000" algn="tl">
                      <a:srgbClr val="000000">
                        <a:alpha val="43137"/>
                      </a:srgbClr>
                    </a:outerShdw>
                  </a:effectLst>
                  <a:latin typeface="Calibri" panose="020F0502020204030204"/>
                </a:rPr>
                <a:t>Ensure Efficient Use of Spectrum through Regulatory Oversight and Streamlined Processes </a:t>
              </a:r>
            </a:p>
          </p:txBody>
        </p:sp>
        <p:cxnSp>
          <p:nvCxnSpPr>
            <p:cNvPr id="29" name="Straight Connector 28">
              <a:extLst>
                <a:ext uri="{FF2B5EF4-FFF2-40B4-BE49-F238E27FC236}">
                  <a16:creationId xmlns:a16="http://schemas.microsoft.com/office/drawing/2014/main" id="{345C7BBD-88AF-4354-AC98-60F18AF9050F}"/>
                </a:ext>
              </a:extLst>
            </p:cNvPr>
            <p:cNvCxnSpPr>
              <a:cxnSpLocks/>
            </p:cNvCxnSpPr>
            <p:nvPr/>
          </p:nvCxnSpPr>
          <p:spPr>
            <a:xfrm>
              <a:off x="84264" y="3902741"/>
              <a:ext cx="12001501" cy="0"/>
            </a:xfrm>
            <a:prstGeom prst="line">
              <a:avLst/>
            </a:prstGeom>
            <a:ln w="2540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Diamond 35">
              <a:extLst>
                <a:ext uri="{FF2B5EF4-FFF2-40B4-BE49-F238E27FC236}">
                  <a16:creationId xmlns:a16="http://schemas.microsoft.com/office/drawing/2014/main" id="{F24EFA20-B415-4155-9607-FE5CADF827D9}"/>
                </a:ext>
              </a:extLst>
            </p:cNvPr>
            <p:cNvSpPr/>
            <p:nvPr/>
          </p:nvSpPr>
          <p:spPr>
            <a:xfrm rot="18900000">
              <a:off x="-151529" y="2394605"/>
              <a:ext cx="3008182" cy="3008182"/>
            </a:xfrm>
            <a:prstGeom prst="diamond">
              <a:avLst/>
            </a:prstGeom>
            <a:noFill/>
            <a:ln w="190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113">
                <a:defRPr/>
              </a:pPr>
              <a:endParaRPr lang="en-US" sz="1661">
                <a:solidFill>
                  <a:prstClr val="white"/>
                </a:solidFill>
                <a:latin typeface="Calibri" panose="020F0502020204030204"/>
              </a:endParaRPr>
            </a:p>
          </p:txBody>
        </p:sp>
        <p:grpSp>
          <p:nvGrpSpPr>
            <p:cNvPr id="40" name="Group 39">
              <a:extLst>
                <a:ext uri="{FF2B5EF4-FFF2-40B4-BE49-F238E27FC236}">
                  <a16:creationId xmlns:a16="http://schemas.microsoft.com/office/drawing/2014/main" id="{9BCEDFFC-415C-4606-8A63-950F4CE65103}"/>
                </a:ext>
              </a:extLst>
            </p:cNvPr>
            <p:cNvGrpSpPr/>
            <p:nvPr/>
          </p:nvGrpSpPr>
          <p:grpSpPr>
            <a:xfrm>
              <a:off x="2204197" y="2396392"/>
              <a:ext cx="3008182" cy="3008182"/>
              <a:chOff x="257393" y="2563174"/>
              <a:chExt cx="2222454" cy="2222454"/>
            </a:xfrm>
          </p:grpSpPr>
          <p:sp>
            <p:nvSpPr>
              <p:cNvPr id="46" name="Rectangle 45">
                <a:extLst>
                  <a:ext uri="{FF2B5EF4-FFF2-40B4-BE49-F238E27FC236}">
                    <a16:creationId xmlns:a16="http://schemas.microsoft.com/office/drawing/2014/main" id="{9E7E8E55-9A9F-42CC-85EF-163A98B77AD3}"/>
                  </a:ext>
                </a:extLst>
              </p:cNvPr>
              <p:cNvSpPr/>
              <p:nvPr/>
            </p:nvSpPr>
            <p:spPr>
              <a:xfrm rot="16200000">
                <a:off x="682342" y="2982829"/>
                <a:ext cx="1362923" cy="1359069"/>
              </a:xfrm>
              <a:prstGeom prst="rect">
                <a:avLst/>
              </a:prstGeom>
              <a:solidFill>
                <a:schemeClr val="tx2">
                  <a:lumMod val="40000"/>
                  <a:lumOff val="60000"/>
                </a:schemeClr>
              </a:solidFill>
              <a:ln w="15875">
                <a:solidFill>
                  <a:schemeClr val="tx1">
                    <a:lumMod val="65000"/>
                    <a:lumOff val="3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687794">
                  <a:defRPr/>
                </a:pPr>
                <a:endParaRPr lang="en-US" sz="1661">
                  <a:solidFill>
                    <a:prstClr val="white"/>
                  </a:solidFill>
                  <a:latin typeface="Calibri" panose="020F0502020204030204"/>
                </a:endParaRPr>
              </a:p>
            </p:txBody>
          </p:sp>
          <p:sp>
            <p:nvSpPr>
              <p:cNvPr id="48" name="Diamond 47">
                <a:extLst>
                  <a:ext uri="{FF2B5EF4-FFF2-40B4-BE49-F238E27FC236}">
                    <a16:creationId xmlns:a16="http://schemas.microsoft.com/office/drawing/2014/main" id="{04D69090-915F-43EC-A647-A56C09B53F10}"/>
                  </a:ext>
                </a:extLst>
              </p:cNvPr>
              <p:cNvSpPr/>
              <p:nvPr/>
            </p:nvSpPr>
            <p:spPr>
              <a:xfrm rot="18900000">
                <a:off x="257393" y="2563174"/>
                <a:ext cx="2222454" cy="2222454"/>
              </a:xfrm>
              <a:prstGeom prst="diamond">
                <a:avLst/>
              </a:prstGeom>
              <a:noFill/>
              <a:ln w="190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113">
                  <a:defRPr/>
                </a:pPr>
                <a:endParaRPr lang="en-US" sz="1661">
                  <a:solidFill>
                    <a:prstClr val="white"/>
                  </a:solidFill>
                  <a:latin typeface="Calibri" panose="020F0502020204030204"/>
                </a:endParaRPr>
              </a:p>
            </p:txBody>
          </p:sp>
        </p:grpSp>
        <p:grpSp>
          <p:nvGrpSpPr>
            <p:cNvPr id="54" name="Group 53">
              <a:extLst>
                <a:ext uri="{FF2B5EF4-FFF2-40B4-BE49-F238E27FC236}">
                  <a16:creationId xmlns:a16="http://schemas.microsoft.com/office/drawing/2014/main" id="{6FA0B43C-2EF7-40EC-8473-19EBAF83A674}"/>
                </a:ext>
              </a:extLst>
            </p:cNvPr>
            <p:cNvGrpSpPr/>
            <p:nvPr/>
          </p:nvGrpSpPr>
          <p:grpSpPr>
            <a:xfrm>
              <a:off x="6954665" y="2399830"/>
              <a:ext cx="3008182" cy="3008182"/>
              <a:chOff x="257393" y="2563174"/>
              <a:chExt cx="2222454" cy="2222454"/>
            </a:xfrm>
          </p:grpSpPr>
          <p:sp>
            <p:nvSpPr>
              <p:cNvPr id="57" name="Rectangle 56">
                <a:extLst>
                  <a:ext uri="{FF2B5EF4-FFF2-40B4-BE49-F238E27FC236}">
                    <a16:creationId xmlns:a16="http://schemas.microsoft.com/office/drawing/2014/main" id="{409BC84E-7C9F-4AAD-A8B9-79CF1426BE2E}"/>
                  </a:ext>
                </a:extLst>
              </p:cNvPr>
              <p:cNvSpPr/>
              <p:nvPr/>
            </p:nvSpPr>
            <p:spPr>
              <a:xfrm rot="16200000">
                <a:off x="682342" y="2982829"/>
                <a:ext cx="1362923" cy="1359069"/>
              </a:xfrm>
              <a:prstGeom prst="rect">
                <a:avLst/>
              </a:prstGeom>
              <a:solidFill>
                <a:schemeClr val="tx2">
                  <a:lumMod val="40000"/>
                  <a:lumOff val="60000"/>
                </a:schemeClr>
              </a:solidFill>
              <a:ln w="15875">
                <a:solidFill>
                  <a:schemeClr val="tx1">
                    <a:lumMod val="65000"/>
                    <a:lumOff val="3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687794">
                  <a:defRPr/>
                </a:pPr>
                <a:endParaRPr lang="en-US" sz="1661">
                  <a:solidFill>
                    <a:prstClr val="white"/>
                  </a:solidFill>
                  <a:latin typeface="Calibri" panose="020F0502020204030204"/>
                </a:endParaRPr>
              </a:p>
            </p:txBody>
          </p:sp>
          <p:sp>
            <p:nvSpPr>
              <p:cNvPr id="58" name="Diamond 57">
                <a:extLst>
                  <a:ext uri="{FF2B5EF4-FFF2-40B4-BE49-F238E27FC236}">
                    <a16:creationId xmlns:a16="http://schemas.microsoft.com/office/drawing/2014/main" id="{661B3E5C-C8A6-4A1A-848A-6D1BF807F15C}"/>
                  </a:ext>
                </a:extLst>
              </p:cNvPr>
              <p:cNvSpPr/>
              <p:nvPr/>
            </p:nvSpPr>
            <p:spPr>
              <a:xfrm rot="18900000">
                <a:off x="257393" y="2563174"/>
                <a:ext cx="2222454" cy="2222454"/>
              </a:xfrm>
              <a:prstGeom prst="diamond">
                <a:avLst/>
              </a:prstGeom>
              <a:noFill/>
              <a:ln w="190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113">
                  <a:defRPr/>
                </a:pPr>
                <a:endParaRPr lang="en-US" sz="1661">
                  <a:solidFill>
                    <a:prstClr val="white"/>
                  </a:solidFill>
                  <a:latin typeface="Calibri" panose="020F0502020204030204"/>
                </a:endParaRPr>
              </a:p>
            </p:txBody>
          </p:sp>
        </p:grpSp>
        <p:grpSp>
          <p:nvGrpSpPr>
            <p:cNvPr id="59" name="Group 58">
              <a:extLst>
                <a:ext uri="{FF2B5EF4-FFF2-40B4-BE49-F238E27FC236}">
                  <a16:creationId xmlns:a16="http://schemas.microsoft.com/office/drawing/2014/main" id="{19393BB1-0E75-4765-A8C7-CBA73C504645}"/>
                </a:ext>
              </a:extLst>
            </p:cNvPr>
            <p:cNvGrpSpPr/>
            <p:nvPr/>
          </p:nvGrpSpPr>
          <p:grpSpPr>
            <a:xfrm>
              <a:off x="9311205" y="2399830"/>
              <a:ext cx="3008182" cy="3008182"/>
              <a:chOff x="257393" y="2563174"/>
              <a:chExt cx="2222454" cy="2222454"/>
            </a:xfrm>
          </p:grpSpPr>
          <p:sp>
            <p:nvSpPr>
              <p:cNvPr id="62" name="Rectangle 61">
                <a:extLst>
                  <a:ext uri="{FF2B5EF4-FFF2-40B4-BE49-F238E27FC236}">
                    <a16:creationId xmlns:a16="http://schemas.microsoft.com/office/drawing/2014/main" id="{2B7FC5E9-2FE2-45E9-9D11-862E3BE2CBA1}"/>
                  </a:ext>
                </a:extLst>
              </p:cNvPr>
              <p:cNvSpPr/>
              <p:nvPr/>
            </p:nvSpPr>
            <p:spPr>
              <a:xfrm rot="16200000">
                <a:off x="682342" y="2982829"/>
                <a:ext cx="1362923" cy="1359069"/>
              </a:xfrm>
              <a:prstGeom prst="rect">
                <a:avLst/>
              </a:prstGeom>
              <a:solidFill>
                <a:schemeClr val="tx2">
                  <a:lumMod val="40000"/>
                  <a:lumOff val="60000"/>
                </a:schemeClr>
              </a:solidFill>
              <a:ln w="15875">
                <a:solidFill>
                  <a:schemeClr val="tx1">
                    <a:lumMod val="65000"/>
                    <a:lumOff val="3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687794">
                  <a:defRPr/>
                </a:pPr>
                <a:endParaRPr lang="en-US" sz="1661">
                  <a:solidFill>
                    <a:prstClr val="white"/>
                  </a:solidFill>
                  <a:latin typeface="Calibri" panose="020F0502020204030204"/>
                </a:endParaRPr>
              </a:p>
            </p:txBody>
          </p:sp>
          <p:sp>
            <p:nvSpPr>
              <p:cNvPr id="63" name="Diamond 62">
                <a:extLst>
                  <a:ext uri="{FF2B5EF4-FFF2-40B4-BE49-F238E27FC236}">
                    <a16:creationId xmlns:a16="http://schemas.microsoft.com/office/drawing/2014/main" id="{6E92C1FF-616E-41F5-A3BE-D5FA399E6BF9}"/>
                  </a:ext>
                </a:extLst>
              </p:cNvPr>
              <p:cNvSpPr/>
              <p:nvPr/>
            </p:nvSpPr>
            <p:spPr>
              <a:xfrm rot="18900000">
                <a:off x="257393" y="2563174"/>
                <a:ext cx="2222454" cy="2222454"/>
              </a:xfrm>
              <a:prstGeom prst="diamond">
                <a:avLst/>
              </a:prstGeom>
              <a:noFill/>
              <a:ln w="190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113">
                  <a:defRPr/>
                </a:pPr>
                <a:endParaRPr lang="en-US" sz="1661">
                  <a:solidFill>
                    <a:prstClr val="white"/>
                  </a:solidFill>
                  <a:latin typeface="Calibri" panose="020F0502020204030204"/>
                </a:endParaRPr>
              </a:p>
            </p:txBody>
          </p:sp>
        </p:grpSp>
        <p:sp>
          <p:nvSpPr>
            <p:cNvPr id="30" name="Rectangle 29">
              <a:extLst>
                <a:ext uri="{FF2B5EF4-FFF2-40B4-BE49-F238E27FC236}">
                  <a16:creationId xmlns:a16="http://schemas.microsoft.com/office/drawing/2014/main" id="{43C68975-0579-43B4-9F30-0ABB9F549E6E}"/>
                </a:ext>
              </a:extLst>
            </p:cNvPr>
            <p:cNvSpPr/>
            <p:nvPr/>
          </p:nvSpPr>
          <p:spPr>
            <a:xfrm rot="16200000">
              <a:off x="445160" y="2984416"/>
              <a:ext cx="1844772" cy="1839555"/>
            </a:xfrm>
            <a:prstGeom prst="rect">
              <a:avLst/>
            </a:prstGeom>
            <a:solidFill>
              <a:schemeClr val="tx2">
                <a:lumMod val="40000"/>
                <a:lumOff val="60000"/>
              </a:schemeClr>
            </a:solidFill>
            <a:ln w="15875">
              <a:solidFill>
                <a:schemeClr val="tx1">
                  <a:lumMod val="65000"/>
                  <a:lumOff val="3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687794">
                <a:defRPr/>
              </a:pPr>
              <a:endParaRPr lang="en-US" sz="1661">
                <a:solidFill>
                  <a:prstClr val="white"/>
                </a:solidFill>
                <a:latin typeface="Calibri" panose="020F0502020204030204"/>
              </a:endParaRPr>
            </a:p>
          </p:txBody>
        </p:sp>
        <p:pic>
          <p:nvPicPr>
            <p:cNvPr id="3" name="Picture 2">
              <a:extLst>
                <a:ext uri="{FF2B5EF4-FFF2-40B4-BE49-F238E27FC236}">
                  <a16:creationId xmlns:a16="http://schemas.microsoft.com/office/drawing/2014/main" id="{C28E3EA3-0B91-4235-B2FF-C886B8C4E754}"/>
                </a:ext>
              </a:extLst>
            </p:cNvPr>
            <p:cNvPicPr>
              <a:picLocks noChangeAspect="1"/>
            </p:cNvPicPr>
            <p:nvPr/>
          </p:nvPicPr>
          <p:blipFill rotWithShape="1">
            <a:blip r:embed="rId3"/>
            <a:srcRect l="16009" t="26746" r="28639" b="7009"/>
            <a:stretch/>
          </p:blipFill>
          <p:spPr>
            <a:xfrm>
              <a:off x="534474" y="3080293"/>
              <a:ext cx="1670537" cy="1675590"/>
            </a:xfrm>
            <a:prstGeom prst="rect">
              <a:avLst/>
            </a:prstGeom>
          </p:spPr>
        </p:pic>
        <p:pic>
          <p:nvPicPr>
            <p:cNvPr id="6" name="Picture 5">
              <a:extLst>
                <a:ext uri="{FF2B5EF4-FFF2-40B4-BE49-F238E27FC236}">
                  <a16:creationId xmlns:a16="http://schemas.microsoft.com/office/drawing/2014/main" id="{31ED1140-2CF1-4FB4-925C-D62D8CA91635}"/>
                </a:ext>
              </a:extLst>
            </p:cNvPr>
            <p:cNvPicPr>
              <a:picLocks noChangeAspect="1"/>
            </p:cNvPicPr>
            <p:nvPr/>
          </p:nvPicPr>
          <p:blipFill rotWithShape="1">
            <a:blip r:embed="rId4"/>
            <a:srcRect t="14607" r="44680" b="23455"/>
            <a:stretch/>
          </p:blipFill>
          <p:spPr>
            <a:xfrm>
              <a:off x="2868012" y="3032372"/>
              <a:ext cx="1663589" cy="1720073"/>
            </a:xfrm>
            <a:prstGeom prst="rect">
              <a:avLst/>
            </a:prstGeom>
          </p:spPr>
        </p:pic>
        <p:pic>
          <p:nvPicPr>
            <p:cNvPr id="8" name="Picture 7">
              <a:extLst>
                <a:ext uri="{FF2B5EF4-FFF2-40B4-BE49-F238E27FC236}">
                  <a16:creationId xmlns:a16="http://schemas.microsoft.com/office/drawing/2014/main" id="{9F72D095-FD87-44E7-A6BC-0CDE737462C6}"/>
                </a:ext>
              </a:extLst>
            </p:cNvPr>
            <p:cNvPicPr>
              <a:picLocks noChangeAspect="1"/>
            </p:cNvPicPr>
            <p:nvPr/>
          </p:nvPicPr>
          <p:blipFill rotWithShape="1">
            <a:blip r:embed="rId5"/>
            <a:srcRect r="16562" b="29816"/>
            <a:stretch/>
          </p:blipFill>
          <p:spPr>
            <a:xfrm>
              <a:off x="9866842" y="3035810"/>
              <a:ext cx="1785460" cy="1720073"/>
            </a:xfrm>
            <a:prstGeom prst="rect">
              <a:avLst/>
            </a:prstGeom>
          </p:spPr>
        </p:pic>
        <p:sp>
          <p:nvSpPr>
            <p:cNvPr id="38" name="Rectangle 37">
              <a:extLst>
                <a:ext uri="{FF2B5EF4-FFF2-40B4-BE49-F238E27FC236}">
                  <a16:creationId xmlns:a16="http://schemas.microsoft.com/office/drawing/2014/main" id="{8800D26F-B609-4CBD-87B0-697C3944F0DE}"/>
                </a:ext>
              </a:extLst>
            </p:cNvPr>
            <p:cNvSpPr/>
            <p:nvPr/>
          </p:nvSpPr>
          <p:spPr bwMode="auto">
            <a:xfrm>
              <a:off x="4951682" y="3667578"/>
              <a:ext cx="2255044" cy="3228070"/>
            </a:xfrm>
            <a:prstGeom prst="rect">
              <a:avLst/>
            </a:prstGeom>
            <a:gradFill flip="none" rotWithShape="1">
              <a:gsLst>
                <a:gs pos="43000">
                  <a:srgbClr val="20202E">
                    <a:lumMod val="90000"/>
                    <a:lumOff val="10000"/>
                    <a:alpha val="89000"/>
                  </a:srgbClr>
                </a:gs>
                <a:gs pos="100000">
                  <a:srgbClr val="1F497D">
                    <a:lumMod val="60000"/>
                    <a:lumOff val="40000"/>
                    <a:alpha val="53000"/>
                  </a:srgbClr>
                </a:gs>
              </a:gsLst>
              <a:lin ang="16500000" scaled="0"/>
              <a:tileRect/>
            </a:gradFill>
            <a:ln w="12700" cap="flat" cmpd="sng" algn="ctr">
              <a:noFill/>
              <a:prstDash val="solid"/>
            </a:ln>
            <a:effectLst>
              <a:outerShdw blurRad="50800" dist="38100" dir="5400000" algn="t" rotWithShape="0">
                <a:prstClr val="black">
                  <a:alpha val="40000"/>
                </a:prstClr>
              </a:outerShdw>
            </a:effectLst>
          </p:spPr>
          <p:txBody>
            <a:bodyPr lIns="118811" tIns="59405" rIns="118811" bIns="59405" anchor="ctr"/>
            <a:lstStyle/>
            <a:p>
              <a:pPr algn="ctr" defTabSz="1188148" hangingPunct="0">
                <a:defRPr/>
              </a:pPr>
              <a:endParaRPr lang="id-ID" sz="2123" kern="0">
                <a:solidFill>
                  <a:prstClr val="black"/>
                </a:solidFill>
                <a:latin typeface="Arial" panose="020B0604020202020204" pitchFamily="34" charset="0"/>
              </a:endParaRPr>
            </a:p>
          </p:txBody>
        </p:sp>
        <p:sp>
          <p:nvSpPr>
            <p:cNvPr id="41" name="Freeform: Shape 40">
              <a:extLst>
                <a:ext uri="{FF2B5EF4-FFF2-40B4-BE49-F238E27FC236}">
                  <a16:creationId xmlns:a16="http://schemas.microsoft.com/office/drawing/2014/main" id="{9B045D44-F80E-4DAF-85A4-1258C49F94B0}"/>
                </a:ext>
              </a:extLst>
            </p:cNvPr>
            <p:cNvSpPr/>
            <p:nvPr/>
          </p:nvSpPr>
          <p:spPr>
            <a:xfrm>
              <a:off x="4886243" y="5193068"/>
              <a:ext cx="2285467" cy="1242715"/>
            </a:xfrm>
            <a:custGeom>
              <a:avLst/>
              <a:gdLst>
                <a:gd name="connsiteX0" fmla="*/ 0 w 3671000"/>
                <a:gd name="connsiteY0" fmla="*/ 0 h 1325563"/>
                <a:gd name="connsiteX1" fmla="*/ 3671000 w 3671000"/>
                <a:gd name="connsiteY1" fmla="*/ 0 h 1325563"/>
                <a:gd name="connsiteX2" fmla="*/ 3671000 w 3671000"/>
                <a:gd name="connsiteY2" fmla="*/ 1325563 h 1325563"/>
                <a:gd name="connsiteX3" fmla="*/ 0 w 3671000"/>
                <a:gd name="connsiteY3" fmla="*/ 1325563 h 1325563"/>
                <a:gd name="connsiteX4" fmla="*/ 0 w 3671000"/>
                <a:gd name="connsiteY4" fmla="*/ 0 h 1325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1000" h="1325563">
                  <a:moveTo>
                    <a:pt x="0" y="0"/>
                  </a:moveTo>
                  <a:lnTo>
                    <a:pt x="3671000" y="0"/>
                  </a:lnTo>
                  <a:lnTo>
                    <a:pt x="3671000" y="1325563"/>
                  </a:lnTo>
                  <a:lnTo>
                    <a:pt x="0" y="13255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3773" tIns="32817" rIns="32817" bIns="32817" numCol="1" spcCol="1270" anchor="ctr" anchorCtr="0">
              <a:noAutofit/>
            </a:bodyPr>
            <a:lstStyle/>
            <a:p>
              <a:pPr algn="ctr" defTabSz="1148582">
                <a:lnSpc>
                  <a:spcPts val="1846"/>
                </a:lnSpc>
                <a:spcBef>
                  <a:spcPct val="0"/>
                </a:spcBef>
                <a:defRPr/>
              </a:pPr>
              <a:r>
                <a:rPr lang="en-US" sz="1661" b="1" dirty="0">
                  <a:solidFill>
                    <a:prstClr val="white"/>
                  </a:solidFill>
                  <a:effectLst>
                    <a:outerShdw blurRad="38100" dist="38100" dir="2700000" algn="tl">
                      <a:srgbClr val="000000">
                        <a:alpha val="43137"/>
                      </a:srgbClr>
                    </a:outerShdw>
                  </a:effectLst>
                  <a:latin typeface="Calibri" panose="020F0502020204030204"/>
                </a:rPr>
                <a:t>Infuse Transformational Technologies to Enhance Services </a:t>
              </a:r>
              <a:r>
                <a:rPr lang="en-US" sz="1661" b="1">
                  <a:solidFill>
                    <a:prstClr val="white"/>
                  </a:solidFill>
                  <a:effectLst>
                    <a:outerShdw blurRad="38100" dist="38100" dir="2700000" algn="tl">
                      <a:srgbClr val="000000">
                        <a:alpha val="43137"/>
                      </a:srgbClr>
                    </a:outerShdw>
                  </a:effectLst>
                  <a:latin typeface="Calibri" panose="020F0502020204030204"/>
                </a:rPr>
                <a:t>Near the Earth </a:t>
              </a:r>
              <a:r>
                <a:rPr lang="en-US" sz="1661" b="1" dirty="0">
                  <a:solidFill>
                    <a:prstClr val="white"/>
                  </a:solidFill>
                  <a:effectLst>
                    <a:outerShdw blurRad="38100" dist="38100" dir="2700000" algn="tl">
                      <a:srgbClr val="000000">
                        <a:alpha val="43137"/>
                      </a:srgbClr>
                    </a:outerShdw>
                  </a:effectLst>
                  <a:latin typeface="Calibri" panose="020F0502020204030204"/>
                </a:rPr>
                <a:t>and Beyond</a:t>
              </a:r>
            </a:p>
          </p:txBody>
        </p:sp>
        <p:grpSp>
          <p:nvGrpSpPr>
            <p:cNvPr id="42" name="Group 41">
              <a:extLst>
                <a:ext uri="{FF2B5EF4-FFF2-40B4-BE49-F238E27FC236}">
                  <a16:creationId xmlns:a16="http://schemas.microsoft.com/office/drawing/2014/main" id="{5666E937-4D94-4AFF-8956-4D4E49039023}"/>
                </a:ext>
              </a:extLst>
            </p:cNvPr>
            <p:cNvGrpSpPr/>
            <p:nvPr/>
          </p:nvGrpSpPr>
          <p:grpSpPr>
            <a:xfrm>
              <a:off x="4572450" y="2396392"/>
              <a:ext cx="3008182" cy="3008182"/>
              <a:chOff x="257393" y="2563174"/>
              <a:chExt cx="2222454" cy="2222454"/>
            </a:xfrm>
          </p:grpSpPr>
          <p:sp>
            <p:nvSpPr>
              <p:cNvPr id="47" name="Rectangle 46">
                <a:extLst>
                  <a:ext uri="{FF2B5EF4-FFF2-40B4-BE49-F238E27FC236}">
                    <a16:creationId xmlns:a16="http://schemas.microsoft.com/office/drawing/2014/main" id="{035B3917-C2D8-4F83-AC11-4555798BFB7F}"/>
                  </a:ext>
                </a:extLst>
              </p:cNvPr>
              <p:cNvSpPr/>
              <p:nvPr/>
            </p:nvSpPr>
            <p:spPr>
              <a:xfrm rot="16200000">
                <a:off x="682342" y="2982829"/>
                <a:ext cx="1362923" cy="1359069"/>
              </a:xfrm>
              <a:prstGeom prst="rect">
                <a:avLst/>
              </a:prstGeom>
              <a:solidFill>
                <a:schemeClr val="tx2">
                  <a:lumMod val="40000"/>
                  <a:lumOff val="60000"/>
                </a:schemeClr>
              </a:solidFill>
              <a:ln w="15875">
                <a:solidFill>
                  <a:schemeClr val="tx1">
                    <a:lumMod val="65000"/>
                    <a:lumOff val="3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687794">
                  <a:defRPr/>
                </a:pPr>
                <a:endParaRPr lang="en-US" sz="1661">
                  <a:solidFill>
                    <a:prstClr val="white"/>
                  </a:solidFill>
                  <a:latin typeface="Calibri" panose="020F0502020204030204"/>
                </a:endParaRPr>
              </a:p>
            </p:txBody>
          </p:sp>
          <p:sp>
            <p:nvSpPr>
              <p:cNvPr id="49" name="Diamond 48">
                <a:extLst>
                  <a:ext uri="{FF2B5EF4-FFF2-40B4-BE49-F238E27FC236}">
                    <a16:creationId xmlns:a16="http://schemas.microsoft.com/office/drawing/2014/main" id="{D9A894A9-D473-4DD0-A089-8F7BAFFADE22}"/>
                  </a:ext>
                </a:extLst>
              </p:cNvPr>
              <p:cNvSpPr/>
              <p:nvPr/>
            </p:nvSpPr>
            <p:spPr>
              <a:xfrm rot="18900000">
                <a:off x="257393" y="2563174"/>
                <a:ext cx="2222454" cy="2222454"/>
              </a:xfrm>
              <a:prstGeom prst="diamond">
                <a:avLst/>
              </a:prstGeom>
              <a:noFill/>
              <a:ln w="190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113">
                  <a:defRPr/>
                </a:pPr>
                <a:endParaRPr lang="en-US" sz="1661">
                  <a:solidFill>
                    <a:prstClr val="white"/>
                  </a:solidFill>
                  <a:latin typeface="Calibri" panose="020F0502020204030204"/>
                </a:endParaRPr>
              </a:p>
            </p:txBody>
          </p:sp>
        </p:grpSp>
        <p:pic>
          <p:nvPicPr>
            <p:cNvPr id="64" name="Picture 63">
              <a:extLst>
                <a:ext uri="{FF2B5EF4-FFF2-40B4-BE49-F238E27FC236}">
                  <a16:creationId xmlns:a16="http://schemas.microsoft.com/office/drawing/2014/main" id="{D35B96B4-FAF7-44C5-A550-87DB93A1EB3D}"/>
                </a:ext>
              </a:extLst>
            </p:cNvPr>
            <p:cNvPicPr>
              <a:picLocks noChangeAspect="1"/>
            </p:cNvPicPr>
            <p:nvPr/>
          </p:nvPicPr>
          <p:blipFill rotWithShape="1">
            <a:blip r:embed="rId6"/>
            <a:srcRect t="24302" r="33174" b="7796"/>
            <a:stretch/>
          </p:blipFill>
          <p:spPr>
            <a:xfrm>
              <a:off x="5227852" y="3027220"/>
              <a:ext cx="1678510" cy="1730375"/>
            </a:xfrm>
            <a:prstGeom prst="rect">
              <a:avLst/>
            </a:prstGeom>
          </p:spPr>
        </p:pic>
        <p:pic>
          <p:nvPicPr>
            <p:cNvPr id="2" name="Picture 1">
              <a:extLst>
                <a:ext uri="{FF2B5EF4-FFF2-40B4-BE49-F238E27FC236}">
                  <a16:creationId xmlns:a16="http://schemas.microsoft.com/office/drawing/2014/main" id="{AC4A0686-C9AA-4249-9FDE-6FB073819B63}"/>
                </a:ext>
              </a:extLst>
            </p:cNvPr>
            <p:cNvPicPr>
              <a:picLocks noChangeAspect="1"/>
            </p:cNvPicPr>
            <p:nvPr/>
          </p:nvPicPr>
          <p:blipFill rotWithShape="1">
            <a:blip r:embed="rId7"/>
            <a:srcRect r="11140"/>
            <a:stretch/>
          </p:blipFill>
          <p:spPr>
            <a:xfrm>
              <a:off x="7603539" y="3016407"/>
              <a:ext cx="1720449" cy="1753132"/>
            </a:xfrm>
            <a:prstGeom prst="rect">
              <a:avLst/>
            </a:prstGeom>
          </p:spPr>
        </p:pic>
      </p:grpSp>
      <p:sp>
        <p:nvSpPr>
          <p:cNvPr id="7" name="Text Placeholder 6"/>
          <p:cNvSpPr>
            <a:spLocks noGrp="1"/>
          </p:cNvSpPr>
          <p:nvPr>
            <p:ph type="body" sz="quarter" idx="4294967295"/>
          </p:nvPr>
        </p:nvSpPr>
        <p:spPr>
          <a:xfrm>
            <a:off x="699113" y="959484"/>
            <a:ext cx="8953500" cy="4522788"/>
          </a:xfrm>
        </p:spPr>
        <p:txBody>
          <a:bodyPr/>
          <a:lstStyle/>
          <a:p>
            <a:r>
              <a:rPr lang="en-US" dirty="0">
                <a:solidFill>
                  <a:schemeClr val="bg1"/>
                </a:solidFill>
              </a:rPr>
              <a:t>VISION: </a:t>
            </a:r>
            <a:r>
              <a:rPr lang="en-US" dirty="0" smtClean="0">
                <a:solidFill>
                  <a:schemeClr val="bg1"/>
                </a:solidFill>
              </a:rPr>
              <a:t>Interoperable </a:t>
            </a:r>
            <a:r>
              <a:rPr lang="en-US" dirty="0">
                <a:solidFill>
                  <a:schemeClr val="bg1"/>
                </a:solidFill>
              </a:rPr>
              <a:t>and resilient space and ground communications and navigation infrastructure</a:t>
            </a:r>
          </a:p>
          <a:p>
            <a:r>
              <a:rPr lang="en-US" dirty="0">
                <a:solidFill>
                  <a:schemeClr val="bg1"/>
                </a:solidFill>
              </a:rPr>
              <a:t>GOAL: </a:t>
            </a:r>
            <a:r>
              <a:rPr lang="en-US" dirty="0" smtClean="0">
                <a:solidFill>
                  <a:schemeClr val="bg1"/>
                </a:solidFill>
              </a:rPr>
              <a:t>Enable </a:t>
            </a:r>
            <a:r>
              <a:rPr lang="en-US" dirty="0">
                <a:solidFill>
                  <a:schemeClr val="bg1"/>
                </a:solidFill>
              </a:rPr>
              <a:t>high speed, robust, secure, and cost-effective space communications and navigation services to future science and exploration missions</a:t>
            </a:r>
          </a:p>
          <a:p>
            <a:endParaRPr lang="en-US" dirty="0">
              <a:solidFill>
                <a:schemeClr val="bg1"/>
              </a:solidFill>
            </a:endParaRPr>
          </a:p>
        </p:txBody>
      </p:sp>
    </p:spTree>
    <p:extLst>
      <p:ext uri="{BB962C8B-B14F-4D97-AF65-F5344CB8AC3E}">
        <p14:creationId xmlns:p14="http://schemas.microsoft.com/office/powerpoint/2010/main" val="21895037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FD204B76-4F97-7041-AA23-659424975B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52928" r="67789"/>
          <a:stretch/>
        </p:blipFill>
        <p:spPr>
          <a:xfrm>
            <a:off x="1967584" y="5708091"/>
            <a:ext cx="2085337" cy="1149909"/>
          </a:xfrm>
          <a:prstGeom prst="rect">
            <a:avLst/>
          </a:prstGeom>
        </p:spPr>
      </p:pic>
      <p:pic>
        <p:nvPicPr>
          <p:cNvPr id="8" name="Picture 7">
            <a:extLst>
              <a:ext uri="{FF2B5EF4-FFF2-40B4-BE49-F238E27FC236}">
                <a16:creationId xmlns:a16="http://schemas.microsoft.com/office/drawing/2014/main" id="{FD204B76-4F97-7041-AA23-659424975B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8750" b="53389"/>
          <a:stretch/>
        </p:blipFill>
        <p:spPr>
          <a:xfrm>
            <a:off x="6122260" y="5708091"/>
            <a:ext cx="2006600" cy="1129399"/>
          </a:xfrm>
          <a:prstGeom prst="rect">
            <a:avLst/>
          </a:prstGeom>
        </p:spPr>
      </p:pic>
      <p:pic>
        <p:nvPicPr>
          <p:cNvPr id="9" name="Picture 8">
            <a:extLst>
              <a:ext uri="{FF2B5EF4-FFF2-40B4-BE49-F238E27FC236}">
                <a16:creationId xmlns:a16="http://schemas.microsoft.com/office/drawing/2014/main" id="{FD204B76-4F97-7041-AA23-659424975B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4375" t="52962" r="33749" b="386"/>
          <a:stretch/>
        </p:blipFill>
        <p:spPr>
          <a:xfrm>
            <a:off x="4052921" y="5708091"/>
            <a:ext cx="2069339" cy="1142870"/>
          </a:xfrm>
          <a:prstGeom prst="rect">
            <a:avLst/>
          </a:prstGeom>
        </p:spPr>
      </p:pic>
      <p:pic>
        <p:nvPicPr>
          <p:cNvPr id="10" name="Picture 9">
            <a:extLst>
              <a:ext uri="{FF2B5EF4-FFF2-40B4-BE49-F238E27FC236}">
                <a16:creationId xmlns:a16="http://schemas.microsoft.com/office/drawing/2014/main" id="{FD204B76-4F97-7041-AA23-659424975B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8229" t="53513"/>
          <a:stretch/>
        </p:blipFill>
        <p:spPr>
          <a:xfrm>
            <a:off x="10146432" y="5708089"/>
            <a:ext cx="2045568" cy="1129400"/>
          </a:xfrm>
          <a:prstGeom prst="rect">
            <a:avLst/>
          </a:prstGeom>
        </p:spPr>
      </p:pic>
      <p:pic>
        <p:nvPicPr>
          <p:cNvPr id="11" name="Picture 10">
            <a:extLst>
              <a:ext uri="{FF2B5EF4-FFF2-40B4-BE49-F238E27FC236}">
                <a16:creationId xmlns:a16="http://schemas.microsoft.com/office/drawing/2014/main" id="{FD204B76-4F97-7041-AA23-659424975B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68021" b="52559"/>
          <a:stretch/>
        </p:blipFill>
        <p:spPr>
          <a:xfrm>
            <a:off x="8128859" y="5708090"/>
            <a:ext cx="2017573" cy="1129399"/>
          </a:xfrm>
          <a:prstGeom prst="rect">
            <a:avLst/>
          </a:prstGeom>
        </p:spPr>
      </p:pic>
      <p:sp>
        <p:nvSpPr>
          <p:cNvPr id="12" name="Rectangle 11">
            <a:extLst>
              <a:ext uri="{FF2B5EF4-FFF2-40B4-BE49-F238E27FC236}">
                <a16:creationId xmlns:a16="http://schemas.microsoft.com/office/drawing/2014/main" id="{03DB77B0-FDA6-4F6C-B377-B019BD99A039}"/>
              </a:ext>
            </a:extLst>
          </p:cNvPr>
          <p:cNvSpPr/>
          <p:nvPr/>
        </p:nvSpPr>
        <p:spPr bwMode="auto">
          <a:xfrm>
            <a:off x="0" y="2543793"/>
            <a:ext cx="4539343" cy="1222664"/>
          </a:xfrm>
          <a:prstGeom prst="rect">
            <a:avLst/>
          </a:prstGeom>
          <a:gradFill flip="none" rotWithShape="1">
            <a:gsLst>
              <a:gs pos="43000">
                <a:srgbClr val="1F497D">
                  <a:lumMod val="75000"/>
                  <a:alpha val="71000"/>
                </a:srgbClr>
              </a:gs>
              <a:gs pos="100000">
                <a:srgbClr val="20202E">
                  <a:lumMod val="50000"/>
                  <a:lumOff val="50000"/>
                  <a:alpha val="76000"/>
                </a:srgbClr>
              </a:gs>
            </a:gsLst>
            <a:lin ang="16500000" scaled="0"/>
            <a:tileRect/>
          </a:gradFill>
          <a:ln w="12700" cap="flat" cmpd="sng" algn="ctr">
            <a:noFill/>
            <a:prstDash val="solid"/>
          </a:ln>
          <a:effectLst>
            <a:outerShdw blurRad="50800" dist="38100" dir="5400000" algn="t" rotWithShape="0">
              <a:prstClr val="black">
                <a:alpha val="40000"/>
              </a:prstClr>
            </a:outerShdw>
          </a:effectLst>
        </p:spPr>
        <p:txBody>
          <a:bodyPr lIns="118811" tIns="59405" rIns="118811" bIns="59405" anchor="ctr"/>
          <a:lstStyle/>
          <a:p>
            <a:pPr defTabSz="1188148" hangingPunct="0">
              <a:defRPr/>
            </a:pPr>
            <a:endParaRPr lang="id-ID" sz="2123" kern="0" dirty="0">
              <a:solidFill>
                <a:prstClr val="black"/>
              </a:solidFill>
              <a:latin typeface="Arial" panose="020B0604020202020204" pitchFamily="34" charset="0"/>
              <a:ea typeface="Roboto" pitchFamily="2" charset="0"/>
            </a:endParaRPr>
          </a:p>
        </p:txBody>
      </p:sp>
      <p:sp>
        <p:nvSpPr>
          <p:cNvPr id="13" name="Text Placeholder 3"/>
          <p:cNvSpPr>
            <a:spLocks noGrp="1"/>
          </p:cNvSpPr>
          <p:nvPr>
            <p:ph type="body" sz="quarter" idx="14"/>
          </p:nvPr>
        </p:nvSpPr>
        <p:spPr>
          <a:xfrm>
            <a:off x="242563" y="2803648"/>
            <a:ext cx="4046409" cy="647124"/>
          </a:xfrm>
        </p:spPr>
        <p:txBody>
          <a:bodyPr>
            <a:normAutofit fontScale="92500"/>
          </a:bodyPr>
          <a:lstStyle/>
          <a:p>
            <a:r>
              <a:rPr lang="en-US" sz="2000" dirty="0" err="1" smtClean="0"/>
              <a:t>SCaN</a:t>
            </a:r>
            <a:r>
              <a:rPr lang="en-US" sz="2000" dirty="0" smtClean="0"/>
              <a:t> supports the breadth of NASA’s Science and Exploration endeavors</a:t>
            </a:r>
            <a:endParaRPr lang="en-US" sz="2000" dirty="0"/>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4207707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Executive Branch Guidance via OSTP NQCO</a:t>
            </a:r>
            <a:endParaRPr lang="en-US" sz="3000" dirty="0"/>
          </a:p>
        </p:txBody>
      </p:sp>
      <p:sp>
        <p:nvSpPr>
          <p:cNvPr id="3" name="Text Placeholder 2"/>
          <p:cNvSpPr>
            <a:spLocks noGrp="1"/>
          </p:cNvSpPr>
          <p:nvPr>
            <p:ph type="body" sz="quarter" idx="13"/>
          </p:nvPr>
        </p:nvSpPr>
        <p:spPr>
          <a:xfrm>
            <a:off x="596037" y="1053974"/>
            <a:ext cx="6649589" cy="5982930"/>
          </a:xfrm>
        </p:spPr>
        <p:txBody>
          <a:bodyPr>
            <a:noAutofit/>
          </a:bodyPr>
          <a:lstStyle/>
          <a:p>
            <a:pPr algn="just"/>
            <a:r>
              <a:rPr lang="en-US" sz="1600" i="1" dirty="0" smtClean="0"/>
              <a:t>“Quantum </a:t>
            </a:r>
            <a:r>
              <a:rPr lang="en-US" sz="1600" i="1" dirty="0"/>
              <a:t>networking uses the quantum properties of light and information to enable secure communication, new sensing modalities, and enhanced quantum computation. Research in this area will ensure continued advances in fundamental science and enable innovative applications of quantum devices to improve the Nation’s economy and security. Long-term prospects for quantum networks hinge on our ability to pioneer platforms that reliably link together quantum devices, and to develop applications that leverage quantum-enabled security, sensing, and computation modalities. By making a concerted and sustained effort to develop these prospects, the foundations for a quantum internet will be in place to enhance America’s future. </a:t>
            </a:r>
            <a:endParaRPr lang="en-US" sz="1600" i="1" dirty="0" smtClean="0"/>
          </a:p>
          <a:p>
            <a:r>
              <a:rPr lang="en-US" sz="1600" dirty="0" smtClean="0"/>
              <a:t>Two </a:t>
            </a:r>
            <a:r>
              <a:rPr lang="en-US" sz="1600" dirty="0"/>
              <a:t>specific goals will focus efforts in this direction</a:t>
            </a:r>
            <a:r>
              <a:rPr lang="en-US" sz="1600" dirty="0" smtClean="0"/>
              <a:t>:</a:t>
            </a:r>
          </a:p>
          <a:p>
            <a:pPr marL="342900" indent="-342900">
              <a:buFont typeface="Arial" panose="020B0604020202020204" pitchFamily="34" charset="0"/>
              <a:buChar char="•"/>
            </a:pPr>
            <a:r>
              <a:rPr lang="en-US" sz="1600" dirty="0" smtClean="0"/>
              <a:t> </a:t>
            </a:r>
            <a:r>
              <a:rPr lang="en-US" sz="1600" dirty="0" smtClean="0"/>
              <a:t>Over </a:t>
            </a:r>
            <a:r>
              <a:rPr lang="en-US" sz="1600" dirty="0"/>
              <a:t>the next five years, companies and laboratories in the United States will demonstrate the foundational science and key technologies to enable quantum networks, from quantum interconnects, quantum repeaters, and quantum memories to high-throughput quantum channels and exploration of space-based entanglement distribution across intercontinental distances. At the same time, the potential impact and improved applications of such systems will be identified for commercial, scientific, health and national security benefits</a:t>
            </a:r>
            <a:r>
              <a:rPr lang="en-US" sz="1600" dirty="0" smtClean="0"/>
              <a:t>.</a:t>
            </a:r>
          </a:p>
          <a:p>
            <a:pPr marL="342900" indent="-342900">
              <a:buFont typeface="Arial" panose="020B0604020202020204" pitchFamily="34" charset="0"/>
              <a:buChar char="•"/>
            </a:pPr>
            <a:r>
              <a:rPr lang="en-US" sz="1600" dirty="0" smtClean="0"/>
              <a:t> </a:t>
            </a:r>
            <a:r>
              <a:rPr lang="en-US" sz="1600" dirty="0" smtClean="0"/>
              <a:t>Over </a:t>
            </a:r>
            <a:r>
              <a:rPr lang="en-US" sz="1600" dirty="0"/>
              <a:t>the next twenty years, quantum internet links will leverage networked quantum devices to enable new capabilities not possible with classical technology, while advancing our understanding of the role entanglement </a:t>
            </a:r>
            <a:r>
              <a:rPr lang="en-US" sz="1600" dirty="0" smtClean="0"/>
              <a:t>plays”</a:t>
            </a:r>
            <a:endParaRPr lang="en-US" sz="16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7563852" y="1053974"/>
            <a:ext cx="4216166" cy="548750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207670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3DB77B0-FDA6-4F6C-B377-B019BD99A039}"/>
              </a:ext>
            </a:extLst>
          </p:cNvPr>
          <p:cNvSpPr/>
          <p:nvPr/>
        </p:nvSpPr>
        <p:spPr bwMode="auto">
          <a:xfrm>
            <a:off x="5666875" y="860777"/>
            <a:ext cx="6244388" cy="5964453"/>
          </a:xfrm>
          <a:prstGeom prst="rect">
            <a:avLst/>
          </a:prstGeom>
          <a:gradFill flip="none" rotWithShape="1">
            <a:gsLst>
              <a:gs pos="43000">
                <a:schemeClr val="accent1">
                  <a:lumMod val="75000"/>
                  <a:alpha val="76000"/>
                </a:schemeClr>
              </a:gs>
              <a:gs pos="100000">
                <a:srgbClr val="20202E">
                  <a:lumMod val="50000"/>
                  <a:lumOff val="50000"/>
                  <a:alpha val="52000"/>
                </a:srgbClr>
              </a:gs>
            </a:gsLst>
            <a:lin ang="16500000" scaled="0"/>
            <a:tileRect/>
          </a:gradFill>
          <a:ln w="12700" cap="flat" cmpd="sng" algn="ctr">
            <a:noFill/>
            <a:prstDash val="solid"/>
          </a:ln>
          <a:effectLst>
            <a:outerShdw blurRad="50800" dist="38100" dir="5400000" algn="t" rotWithShape="0">
              <a:prstClr val="black">
                <a:alpha val="40000"/>
              </a:prstClr>
            </a:outerShdw>
          </a:effectLst>
        </p:spPr>
        <p:txBody>
          <a:bodyPr lIns="118811" tIns="59405" rIns="118811" bIns="59405" anchor="ctr"/>
          <a:lstStyle/>
          <a:p>
            <a:pPr defTabSz="1188148" hangingPunct="0">
              <a:defRPr/>
            </a:pPr>
            <a:endParaRPr lang="id-ID" sz="2123" kern="0" dirty="0">
              <a:solidFill>
                <a:prstClr val="black"/>
              </a:solidFill>
              <a:latin typeface="Arial" panose="020B0604020202020204" pitchFamily="34" charset="0"/>
              <a:ea typeface="Roboto" pitchFamily="2" charset="0"/>
            </a:endParaRPr>
          </a:p>
        </p:txBody>
      </p:sp>
      <p:sp>
        <p:nvSpPr>
          <p:cNvPr id="2" name="Title 1"/>
          <p:cNvSpPr>
            <a:spLocks noGrp="1"/>
          </p:cNvSpPr>
          <p:nvPr>
            <p:ph type="title"/>
          </p:nvPr>
        </p:nvSpPr>
        <p:spPr/>
        <p:txBody>
          <a:bodyPr>
            <a:normAutofit/>
          </a:bodyPr>
          <a:lstStyle/>
          <a:p>
            <a:r>
              <a:rPr lang="en-US" sz="3200" dirty="0" err="1"/>
              <a:t>SCaN’s</a:t>
            </a:r>
            <a:r>
              <a:rPr lang="en-US" sz="3200" dirty="0"/>
              <a:t> Quantum </a:t>
            </a:r>
            <a:r>
              <a:rPr lang="en-US" sz="3200" dirty="0" smtClean="0"/>
              <a:t>Vision</a:t>
            </a:r>
            <a:endParaRPr lang="en-US" sz="3200" dirty="0"/>
          </a:p>
        </p:txBody>
      </p:sp>
      <p:sp>
        <p:nvSpPr>
          <p:cNvPr id="3" name="Text Placeholder 2"/>
          <p:cNvSpPr>
            <a:spLocks noGrp="1"/>
          </p:cNvSpPr>
          <p:nvPr>
            <p:ph type="body" sz="quarter" idx="13"/>
          </p:nvPr>
        </p:nvSpPr>
        <p:spPr>
          <a:xfrm>
            <a:off x="596038" y="1477688"/>
            <a:ext cx="4962552" cy="1797296"/>
          </a:xfrm>
          <a:ln>
            <a:noFill/>
          </a:ln>
        </p:spPr>
        <p:txBody>
          <a:bodyPr>
            <a:normAutofit/>
          </a:bodyPr>
          <a:lstStyle/>
          <a:p>
            <a:pPr>
              <a:spcBef>
                <a:spcPts val="300"/>
              </a:spcBef>
            </a:pPr>
            <a:r>
              <a:rPr lang="en-US" sz="1850" dirty="0" smtClean="0"/>
              <a:t>“Operational Quantum Networking Service”</a:t>
            </a:r>
          </a:p>
          <a:p>
            <a:pPr marL="577850" indent="-349250">
              <a:spcBef>
                <a:spcPts val="300"/>
              </a:spcBef>
              <a:buFont typeface="Arial" panose="020B0604020202020204" pitchFamily="34" charset="0"/>
              <a:buChar char="•"/>
            </a:pPr>
            <a:r>
              <a:rPr lang="en-US" sz="1600" dirty="0" smtClean="0"/>
              <a:t>Partner- OGAs, Commercial, Academia, Globally</a:t>
            </a:r>
          </a:p>
          <a:p>
            <a:pPr marL="577850" indent="-349250">
              <a:spcBef>
                <a:spcPts val="300"/>
              </a:spcBef>
              <a:buFont typeface="Arial" panose="020B0604020202020204" pitchFamily="34" charset="0"/>
              <a:buChar char="•"/>
            </a:pPr>
            <a:r>
              <a:rPr lang="en-US" sz="1600" dirty="0" smtClean="0"/>
              <a:t>Space Segment focus; performance, security, interoperability; leverage prior investments</a:t>
            </a:r>
          </a:p>
          <a:p>
            <a:pPr marL="577850" indent="-349250">
              <a:spcBef>
                <a:spcPts val="300"/>
              </a:spcBef>
              <a:buFont typeface="Arial" panose="020B0604020202020204" pitchFamily="34" charset="0"/>
              <a:buChar char="•"/>
            </a:pPr>
            <a:r>
              <a:rPr lang="en-US" sz="1600" dirty="0" smtClean="0"/>
              <a:t>Milestone- First quantum intercontinental service – </a:t>
            </a:r>
            <a:r>
              <a:rPr lang="en-US" sz="1600" dirty="0" smtClean="0"/>
              <a:t>202x</a:t>
            </a:r>
            <a:endParaRPr lang="en-US" dirty="0"/>
          </a:p>
        </p:txBody>
      </p:sp>
      <p:sp>
        <p:nvSpPr>
          <p:cNvPr id="4" name="Text Placeholder 3"/>
          <p:cNvSpPr>
            <a:spLocks noGrp="1"/>
          </p:cNvSpPr>
          <p:nvPr>
            <p:ph type="body" sz="quarter" idx="4294967295"/>
          </p:nvPr>
        </p:nvSpPr>
        <p:spPr>
          <a:xfrm>
            <a:off x="6024316" y="3094891"/>
            <a:ext cx="5678487" cy="371475"/>
          </a:xfrm>
          <a:ln>
            <a:noFill/>
          </a:ln>
        </p:spPr>
        <p:txBody>
          <a:bodyPr>
            <a:noAutofit/>
          </a:bodyPr>
          <a:lstStyle/>
          <a:p>
            <a:r>
              <a:rPr lang="en-US" sz="2400" u="sng" dirty="0" err="1" smtClean="0">
                <a:solidFill>
                  <a:schemeClr val="bg1"/>
                </a:solidFill>
              </a:rPr>
              <a:t>SCaN</a:t>
            </a:r>
            <a:r>
              <a:rPr lang="en-US" sz="2400" u="sng" dirty="0" smtClean="0">
                <a:solidFill>
                  <a:schemeClr val="bg1"/>
                </a:solidFill>
              </a:rPr>
              <a:t>/NIST </a:t>
            </a:r>
            <a:r>
              <a:rPr lang="en-US" sz="2400" u="sng" dirty="0">
                <a:solidFill>
                  <a:schemeClr val="bg1"/>
                </a:solidFill>
              </a:rPr>
              <a:t>2020 Berkeley </a:t>
            </a:r>
            <a:r>
              <a:rPr lang="en-US" sz="2400" u="sng" dirty="0" smtClean="0">
                <a:solidFill>
                  <a:schemeClr val="bg1"/>
                </a:solidFill>
              </a:rPr>
              <a:t>Workshop:</a:t>
            </a:r>
            <a:endParaRPr lang="en-US" sz="2400" u="sng" dirty="0">
              <a:solidFill>
                <a:schemeClr val="bg1"/>
              </a:solidFill>
            </a:endParaRPr>
          </a:p>
        </p:txBody>
      </p:sp>
      <p:grpSp>
        <p:nvGrpSpPr>
          <p:cNvPr id="14" name="Group 13"/>
          <p:cNvGrpSpPr/>
          <p:nvPr/>
        </p:nvGrpSpPr>
        <p:grpSpPr>
          <a:xfrm>
            <a:off x="5875821" y="3442049"/>
            <a:ext cx="5744955" cy="944489"/>
            <a:chOff x="6031034" y="2167155"/>
            <a:chExt cx="5744955" cy="944489"/>
          </a:xfrm>
        </p:grpSpPr>
        <p:sp>
          <p:nvSpPr>
            <p:cNvPr id="15" name="TextBox 14">
              <a:extLst>
                <a:ext uri="{FF2B5EF4-FFF2-40B4-BE49-F238E27FC236}">
                  <a16:creationId xmlns:a16="http://schemas.microsoft.com/office/drawing/2014/main" id="{4577747F-BB97-4D04-9889-57A53EED6747}"/>
                </a:ext>
              </a:extLst>
            </p:cNvPr>
            <p:cNvSpPr txBox="1"/>
            <p:nvPr/>
          </p:nvSpPr>
          <p:spPr>
            <a:xfrm>
              <a:off x="9743963" y="2167155"/>
              <a:ext cx="2032026" cy="944489"/>
            </a:xfrm>
            <a:prstGeom prst="rect">
              <a:avLst/>
            </a:prstGeom>
            <a:noFill/>
          </p:spPr>
          <p:txBody>
            <a:bodyPr wrap="square" rtlCol="0">
              <a:spAutoFit/>
            </a:bodyPr>
            <a:lstStyle/>
            <a:p>
              <a:pPr defTabSz="886049">
                <a:defRPr/>
              </a:pPr>
              <a:r>
                <a:rPr lang="en-US" sz="1846" b="1" dirty="0"/>
                <a:t>Architectures</a:t>
              </a:r>
              <a:endParaRPr lang="en-US" sz="1846" dirty="0"/>
            </a:p>
            <a:p>
              <a:pPr defTabSz="886049">
                <a:defRPr/>
              </a:pPr>
              <a:r>
                <a:rPr lang="en-US" sz="1846" b="1" dirty="0">
                  <a:latin typeface="Calibri"/>
                </a:rPr>
                <a:t> </a:t>
              </a:r>
              <a:r>
                <a:rPr lang="en-US" sz="1846" b="1" dirty="0" smtClean="0">
                  <a:latin typeface="Calibri"/>
                </a:rPr>
                <a:t>and Mission Concepts </a:t>
              </a:r>
              <a:endParaRPr lang="en-US" sz="1846" dirty="0">
                <a:latin typeface="Calibri"/>
              </a:endParaRPr>
            </a:p>
          </p:txBody>
        </p:sp>
        <p:sp>
          <p:nvSpPr>
            <p:cNvPr id="16" name="TextBox 15">
              <a:extLst>
                <a:ext uri="{FF2B5EF4-FFF2-40B4-BE49-F238E27FC236}">
                  <a16:creationId xmlns:a16="http://schemas.microsoft.com/office/drawing/2014/main" id="{FEA90523-3560-484D-81C7-FC3412C01A2D}"/>
                </a:ext>
              </a:extLst>
            </p:cNvPr>
            <p:cNvSpPr txBox="1"/>
            <p:nvPr/>
          </p:nvSpPr>
          <p:spPr>
            <a:xfrm>
              <a:off x="7907981" y="2167155"/>
              <a:ext cx="1774213" cy="660437"/>
            </a:xfrm>
            <a:prstGeom prst="rect">
              <a:avLst/>
            </a:prstGeom>
            <a:noFill/>
          </p:spPr>
          <p:txBody>
            <a:bodyPr wrap="square" rtlCol="0">
              <a:spAutoFit/>
            </a:bodyPr>
            <a:lstStyle/>
            <a:p>
              <a:pPr defTabSz="886049">
                <a:defRPr/>
              </a:pPr>
              <a:r>
                <a:rPr lang="en-US" sz="1846" b="1" dirty="0" smtClean="0">
                  <a:latin typeface="Calibri"/>
                </a:rPr>
                <a:t>Technology Roadmap</a:t>
              </a:r>
              <a:endParaRPr lang="en-US" sz="1846" dirty="0">
                <a:latin typeface="Calibri"/>
              </a:endParaRPr>
            </a:p>
          </p:txBody>
        </p:sp>
        <p:sp>
          <p:nvSpPr>
            <p:cNvPr id="17" name="Shape 5255">
              <a:extLst>
                <a:ext uri="{FF2B5EF4-FFF2-40B4-BE49-F238E27FC236}">
                  <a16:creationId xmlns:a16="http://schemas.microsoft.com/office/drawing/2014/main" id="{A7EF9FC9-F11A-4F6A-BB11-6E37BDAC8F35}"/>
                </a:ext>
              </a:extLst>
            </p:cNvPr>
            <p:cNvSpPr>
              <a:spLocks/>
            </p:cNvSpPr>
            <p:nvPr/>
          </p:nvSpPr>
          <p:spPr bwMode="auto">
            <a:xfrm>
              <a:off x="7706078" y="2524530"/>
              <a:ext cx="140134" cy="363396"/>
            </a:xfrm>
            <a:custGeom>
              <a:avLst/>
              <a:gdLst>
                <a:gd name="T0" fmla="*/ 226371 w 21308"/>
                <a:gd name="T1" fmla="*/ 351070 h 21414"/>
                <a:gd name="T2" fmla="*/ 226371 w 21308"/>
                <a:gd name="T3" fmla="*/ 351070 h 21414"/>
                <a:gd name="T4" fmla="*/ 226371 w 21308"/>
                <a:gd name="T5" fmla="*/ 351070 h 21414"/>
                <a:gd name="T6" fmla="*/ 226371 w 21308"/>
                <a:gd name="T7" fmla="*/ 351070 h 21414"/>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08" h="21414" extrusionOk="0">
                  <a:moveTo>
                    <a:pt x="5692" y="21135"/>
                  </a:moveTo>
                  <a:cubicBezTo>
                    <a:pt x="5108" y="21507"/>
                    <a:pt x="3940" y="21507"/>
                    <a:pt x="3940" y="21135"/>
                  </a:cubicBezTo>
                  <a:cubicBezTo>
                    <a:pt x="438" y="18900"/>
                    <a:pt x="438" y="18900"/>
                    <a:pt x="438" y="18900"/>
                  </a:cubicBezTo>
                  <a:cubicBezTo>
                    <a:pt x="-146" y="18528"/>
                    <a:pt x="-146" y="18155"/>
                    <a:pt x="438" y="17783"/>
                  </a:cubicBezTo>
                  <a:cubicBezTo>
                    <a:pt x="11530" y="10707"/>
                    <a:pt x="11530" y="10707"/>
                    <a:pt x="11530" y="10707"/>
                  </a:cubicBezTo>
                  <a:cubicBezTo>
                    <a:pt x="438" y="3631"/>
                    <a:pt x="438" y="3631"/>
                    <a:pt x="438" y="3631"/>
                  </a:cubicBezTo>
                  <a:cubicBezTo>
                    <a:pt x="-146" y="3259"/>
                    <a:pt x="-146" y="2886"/>
                    <a:pt x="438" y="2514"/>
                  </a:cubicBezTo>
                  <a:cubicBezTo>
                    <a:pt x="3940" y="279"/>
                    <a:pt x="3940" y="279"/>
                    <a:pt x="3940" y="279"/>
                  </a:cubicBezTo>
                  <a:cubicBezTo>
                    <a:pt x="3940" y="-93"/>
                    <a:pt x="5108" y="-93"/>
                    <a:pt x="5692" y="279"/>
                  </a:cubicBezTo>
                  <a:cubicBezTo>
                    <a:pt x="20870" y="9962"/>
                    <a:pt x="20870" y="9962"/>
                    <a:pt x="20870" y="9962"/>
                  </a:cubicBezTo>
                  <a:cubicBezTo>
                    <a:pt x="21454" y="10335"/>
                    <a:pt x="21454" y="11079"/>
                    <a:pt x="20870" y="11452"/>
                  </a:cubicBezTo>
                  <a:lnTo>
                    <a:pt x="5692" y="21135"/>
                  </a:lnTo>
                  <a:close/>
                </a:path>
              </a:pathLst>
            </a:custGeom>
            <a:solidFill>
              <a:schemeClr val="accent1">
                <a:lumMod val="40000"/>
                <a:lumOff val="60000"/>
              </a:schemeClr>
            </a:solidFill>
            <a:ln>
              <a:noFill/>
            </a:ln>
            <a:effectLst>
              <a:outerShdw blurRad="50800" dist="38100" dir="2700000" algn="tl" rotWithShape="0">
                <a:prstClr val="black">
                  <a:alpha val="40000"/>
                </a:prstClr>
              </a:outerShdw>
            </a:effectLst>
          </p:spPr>
          <p:txBody>
            <a:bodyPr lIns="47249" tIns="47249" rIns="47249" bIns="47249"/>
            <a:lstStyle/>
            <a:p>
              <a:pPr defTabSz="900113">
                <a:defRPr/>
              </a:pPr>
              <a:endParaRPr lang="en-US" sz="930">
                <a:latin typeface="Calibri" panose="020F0502020204030204"/>
              </a:endParaRPr>
            </a:p>
          </p:txBody>
        </p:sp>
        <p:sp>
          <p:nvSpPr>
            <p:cNvPr id="18" name="Shape 5255">
              <a:extLst>
                <a:ext uri="{FF2B5EF4-FFF2-40B4-BE49-F238E27FC236}">
                  <a16:creationId xmlns:a16="http://schemas.microsoft.com/office/drawing/2014/main" id="{7B2F4CA4-2E7E-43DC-8128-55B08117D533}"/>
                </a:ext>
              </a:extLst>
            </p:cNvPr>
            <p:cNvSpPr>
              <a:spLocks/>
            </p:cNvSpPr>
            <p:nvPr/>
          </p:nvSpPr>
          <p:spPr bwMode="auto">
            <a:xfrm>
              <a:off x="9543331" y="2538156"/>
              <a:ext cx="120997" cy="363396"/>
            </a:xfrm>
            <a:custGeom>
              <a:avLst/>
              <a:gdLst>
                <a:gd name="T0" fmla="*/ 226371 w 21308"/>
                <a:gd name="T1" fmla="*/ 351070 h 21414"/>
                <a:gd name="T2" fmla="*/ 226371 w 21308"/>
                <a:gd name="T3" fmla="*/ 351070 h 21414"/>
                <a:gd name="T4" fmla="*/ 226371 w 21308"/>
                <a:gd name="T5" fmla="*/ 351070 h 21414"/>
                <a:gd name="T6" fmla="*/ 226371 w 21308"/>
                <a:gd name="T7" fmla="*/ 351070 h 21414"/>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08" h="21414" extrusionOk="0">
                  <a:moveTo>
                    <a:pt x="5692" y="21135"/>
                  </a:moveTo>
                  <a:cubicBezTo>
                    <a:pt x="5108" y="21507"/>
                    <a:pt x="3940" y="21507"/>
                    <a:pt x="3940" y="21135"/>
                  </a:cubicBezTo>
                  <a:cubicBezTo>
                    <a:pt x="438" y="18900"/>
                    <a:pt x="438" y="18900"/>
                    <a:pt x="438" y="18900"/>
                  </a:cubicBezTo>
                  <a:cubicBezTo>
                    <a:pt x="-146" y="18528"/>
                    <a:pt x="-146" y="18155"/>
                    <a:pt x="438" y="17783"/>
                  </a:cubicBezTo>
                  <a:cubicBezTo>
                    <a:pt x="11530" y="10707"/>
                    <a:pt x="11530" y="10707"/>
                    <a:pt x="11530" y="10707"/>
                  </a:cubicBezTo>
                  <a:cubicBezTo>
                    <a:pt x="438" y="3631"/>
                    <a:pt x="438" y="3631"/>
                    <a:pt x="438" y="3631"/>
                  </a:cubicBezTo>
                  <a:cubicBezTo>
                    <a:pt x="-146" y="3259"/>
                    <a:pt x="-146" y="2886"/>
                    <a:pt x="438" y="2514"/>
                  </a:cubicBezTo>
                  <a:cubicBezTo>
                    <a:pt x="3940" y="279"/>
                    <a:pt x="3940" y="279"/>
                    <a:pt x="3940" y="279"/>
                  </a:cubicBezTo>
                  <a:cubicBezTo>
                    <a:pt x="3940" y="-93"/>
                    <a:pt x="5108" y="-93"/>
                    <a:pt x="5692" y="279"/>
                  </a:cubicBezTo>
                  <a:cubicBezTo>
                    <a:pt x="20870" y="9962"/>
                    <a:pt x="20870" y="9962"/>
                    <a:pt x="20870" y="9962"/>
                  </a:cubicBezTo>
                  <a:cubicBezTo>
                    <a:pt x="21454" y="10335"/>
                    <a:pt x="21454" y="11079"/>
                    <a:pt x="20870" y="11452"/>
                  </a:cubicBezTo>
                  <a:lnTo>
                    <a:pt x="5692" y="21135"/>
                  </a:lnTo>
                  <a:close/>
                </a:path>
              </a:pathLst>
            </a:custGeom>
            <a:solidFill>
              <a:schemeClr val="accent1">
                <a:lumMod val="40000"/>
                <a:lumOff val="60000"/>
              </a:schemeClr>
            </a:solidFill>
            <a:ln>
              <a:noFill/>
            </a:ln>
            <a:effectLst>
              <a:outerShdw blurRad="50800" dist="38100" dir="2700000" algn="tl" rotWithShape="0">
                <a:prstClr val="black">
                  <a:alpha val="40000"/>
                </a:prstClr>
              </a:outerShdw>
            </a:effectLst>
          </p:spPr>
          <p:txBody>
            <a:bodyPr lIns="47249" tIns="47249" rIns="47249" bIns="47249"/>
            <a:lstStyle/>
            <a:p>
              <a:pPr defTabSz="900113">
                <a:defRPr/>
              </a:pPr>
              <a:endParaRPr lang="en-US" sz="930">
                <a:latin typeface="Calibri" panose="020F0502020204030204"/>
              </a:endParaRPr>
            </a:p>
          </p:txBody>
        </p:sp>
        <p:sp>
          <p:nvSpPr>
            <p:cNvPr id="19" name="Shape 5255">
              <a:extLst>
                <a:ext uri="{FF2B5EF4-FFF2-40B4-BE49-F238E27FC236}">
                  <a16:creationId xmlns:a16="http://schemas.microsoft.com/office/drawing/2014/main" id="{BBC40B67-6F9C-4957-A693-3244168AACF9}"/>
                </a:ext>
              </a:extLst>
            </p:cNvPr>
            <p:cNvSpPr>
              <a:spLocks/>
            </p:cNvSpPr>
            <p:nvPr/>
          </p:nvSpPr>
          <p:spPr bwMode="auto">
            <a:xfrm>
              <a:off x="6031034" y="2524530"/>
              <a:ext cx="140134" cy="363396"/>
            </a:xfrm>
            <a:custGeom>
              <a:avLst/>
              <a:gdLst>
                <a:gd name="T0" fmla="*/ 226371 w 21308"/>
                <a:gd name="T1" fmla="*/ 351070 h 21414"/>
                <a:gd name="T2" fmla="*/ 226371 w 21308"/>
                <a:gd name="T3" fmla="*/ 351070 h 21414"/>
                <a:gd name="T4" fmla="*/ 226371 w 21308"/>
                <a:gd name="T5" fmla="*/ 351070 h 21414"/>
                <a:gd name="T6" fmla="*/ 226371 w 21308"/>
                <a:gd name="T7" fmla="*/ 351070 h 21414"/>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08" h="21414" extrusionOk="0">
                  <a:moveTo>
                    <a:pt x="5692" y="21135"/>
                  </a:moveTo>
                  <a:cubicBezTo>
                    <a:pt x="5108" y="21507"/>
                    <a:pt x="3940" y="21507"/>
                    <a:pt x="3940" y="21135"/>
                  </a:cubicBezTo>
                  <a:cubicBezTo>
                    <a:pt x="438" y="18900"/>
                    <a:pt x="438" y="18900"/>
                    <a:pt x="438" y="18900"/>
                  </a:cubicBezTo>
                  <a:cubicBezTo>
                    <a:pt x="-146" y="18528"/>
                    <a:pt x="-146" y="18155"/>
                    <a:pt x="438" y="17783"/>
                  </a:cubicBezTo>
                  <a:cubicBezTo>
                    <a:pt x="11530" y="10707"/>
                    <a:pt x="11530" y="10707"/>
                    <a:pt x="11530" y="10707"/>
                  </a:cubicBezTo>
                  <a:cubicBezTo>
                    <a:pt x="438" y="3631"/>
                    <a:pt x="438" y="3631"/>
                    <a:pt x="438" y="3631"/>
                  </a:cubicBezTo>
                  <a:cubicBezTo>
                    <a:pt x="-146" y="3259"/>
                    <a:pt x="-146" y="2886"/>
                    <a:pt x="438" y="2514"/>
                  </a:cubicBezTo>
                  <a:cubicBezTo>
                    <a:pt x="3940" y="279"/>
                    <a:pt x="3940" y="279"/>
                    <a:pt x="3940" y="279"/>
                  </a:cubicBezTo>
                  <a:cubicBezTo>
                    <a:pt x="3940" y="-93"/>
                    <a:pt x="5108" y="-93"/>
                    <a:pt x="5692" y="279"/>
                  </a:cubicBezTo>
                  <a:cubicBezTo>
                    <a:pt x="20870" y="9962"/>
                    <a:pt x="20870" y="9962"/>
                    <a:pt x="20870" y="9962"/>
                  </a:cubicBezTo>
                  <a:cubicBezTo>
                    <a:pt x="21454" y="10335"/>
                    <a:pt x="21454" y="11079"/>
                    <a:pt x="20870" y="11452"/>
                  </a:cubicBezTo>
                  <a:lnTo>
                    <a:pt x="5692" y="21135"/>
                  </a:lnTo>
                  <a:close/>
                </a:path>
              </a:pathLst>
            </a:custGeom>
            <a:solidFill>
              <a:schemeClr val="accent1">
                <a:lumMod val="40000"/>
                <a:lumOff val="60000"/>
              </a:schemeClr>
            </a:solidFill>
            <a:ln>
              <a:noFill/>
            </a:ln>
            <a:effectLst>
              <a:outerShdw blurRad="50800" dist="38100" dir="2700000" algn="tl" rotWithShape="0">
                <a:prstClr val="black">
                  <a:alpha val="40000"/>
                </a:prstClr>
              </a:outerShdw>
            </a:effectLst>
          </p:spPr>
          <p:txBody>
            <a:bodyPr lIns="47249" tIns="47249" rIns="47249" bIns="47249"/>
            <a:lstStyle/>
            <a:p>
              <a:pPr defTabSz="900113">
                <a:defRPr/>
              </a:pPr>
              <a:endParaRPr lang="en-US" sz="930">
                <a:latin typeface="Calibri" panose="020F0502020204030204"/>
              </a:endParaRPr>
            </a:p>
          </p:txBody>
        </p:sp>
        <p:sp>
          <p:nvSpPr>
            <p:cNvPr id="20" name="TextBox 19">
              <a:extLst>
                <a:ext uri="{FF2B5EF4-FFF2-40B4-BE49-F238E27FC236}">
                  <a16:creationId xmlns:a16="http://schemas.microsoft.com/office/drawing/2014/main" id="{DA88E3CE-CB74-F940-8FC5-D1BEBA3774F9}"/>
                </a:ext>
              </a:extLst>
            </p:cNvPr>
            <p:cNvSpPr txBox="1"/>
            <p:nvPr/>
          </p:nvSpPr>
          <p:spPr>
            <a:xfrm>
              <a:off x="6232937" y="2167155"/>
              <a:ext cx="1473142" cy="660437"/>
            </a:xfrm>
            <a:prstGeom prst="rect">
              <a:avLst/>
            </a:prstGeom>
            <a:noFill/>
          </p:spPr>
          <p:txBody>
            <a:bodyPr wrap="square" rtlCol="0">
              <a:spAutoFit/>
            </a:bodyPr>
            <a:lstStyle/>
            <a:p>
              <a:pPr defTabSz="886049">
                <a:defRPr/>
              </a:pPr>
              <a:r>
                <a:rPr lang="en-US" sz="1846" b="1" dirty="0" smtClean="0">
                  <a:latin typeface="Calibri"/>
                </a:rPr>
                <a:t>The Workshop</a:t>
              </a:r>
              <a:endParaRPr lang="en-US" sz="1846" dirty="0">
                <a:latin typeface="Calibri"/>
              </a:endParaRPr>
            </a:p>
          </p:txBody>
        </p:sp>
      </p:grpSp>
      <p:sp>
        <p:nvSpPr>
          <p:cNvPr id="21" name="Rectangle 20">
            <a:extLst>
              <a:ext uri="{FF2B5EF4-FFF2-40B4-BE49-F238E27FC236}">
                <a16:creationId xmlns:a16="http://schemas.microsoft.com/office/drawing/2014/main" id="{03DB77B0-FDA6-4F6C-B377-B019BD99A039}"/>
              </a:ext>
            </a:extLst>
          </p:cNvPr>
          <p:cNvSpPr/>
          <p:nvPr/>
        </p:nvSpPr>
        <p:spPr bwMode="auto">
          <a:xfrm>
            <a:off x="2147483647" y="1477687"/>
            <a:ext cx="5499301" cy="5347543"/>
          </a:xfrm>
          <a:prstGeom prst="rect">
            <a:avLst/>
          </a:prstGeom>
          <a:gradFill flip="none" rotWithShape="1">
            <a:gsLst>
              <a:gs pos="43000">
                <a:srgbClr val="1F497D">
                  <a:lumMod val="75000"/>
                  <a:alpha val="71000"/>
                </a:srgbClr>
              </a:gs>
              <a:gs pos="100000">
                <a:srgbClr val="20202E">
                  <a:lumMod val="50000"/>
                  <a:lumOff val="50000"/>
                  <a:alpha val="76000"/>
                </a:srgbClr>
              </a:gs>
            </a:gsLst>
            <a:lin ang="16500000" scaled="0"/>
            <a:tileRect/>
          </a:gradFill>
          <a:ln w="12700" cap="flat" cmpd="sng" algn="ctr">
            <a:noFill/>
            <a:prstDash val="solid"/>
          </a:ln>
          <a:effectLst>
            <a:outerShdw blurRad="50800" dist="38100" dir="5400000" algn="t" rotWithShape="0">
              <a:prstClr val="black">
                <a:alpha val="40000"/>
              </a:prstClr>
            </a:outerShdw>
          </a:effectLst>
        </p:spPr>
        <p:txBody>
          <a:bodyPr lIns="118811" tIns="59405" rIns="118811" bIns="59405" anchor="ctr"/>
          <a:lstStyle/>
          <a:p>
            <a:pPr algn="ctr" defTabSz="1188148" hangingPunct="0">
              <a:defRPr/>
            </a:pPr>
            <a:endParaRPr lang="id-ID" sz="2123" kern="0">
              <a:solidFill>
                <a:prstClr val="black"/>
              </a:solidFill>
              <a:latin typeface="Arial" panose="020B0604020202020204" pitchFamily="34" charset="0"/>
              <a:ea typeface="Roboto" pitchFamily="2" charset="0"/>
            </a:endParaRPr>
          </a:p>
        </p:txBody>
      </p:sp>
      <p:sp>
        <p:nvSpPr>
          <p:cNvPr id="23" name="Text Placeholder 3"/>
          <p:cNvSpPr txBox="1">
            <a:spLocks/>
          </p:cNvSpPr>
          <p:nvPr/>
        </p:nvSpPr>
        <p:spPr>
          <a:xfrm>
            <a:off x="5954249" y="1030805"/>
            <a:ext cx="5719465" cy="569334"/>
          </a:xfrm>
          <a:prstGeom prst="rect">
            <a:avLst/>
          </a:prstGeom>
          <a:ln>
            <a:noFill/>
          </a:ln>
        </p:spPr>
        <p:txBody>
          <a:bodyPr vert="horz" lIns="91440" tIns="45720" rIns="91440" bIns="45720" rtlCol="0">
            <a:normAutofit/>
          </a:bodyPr>
          <a:lstStyle>
            <a:lvl1pPr marL="0" indent="0" algn="l" defTabSz="900113" rtl="0" eaLnBrk="1" latinLnBrk="0" hangingPunct="1">
              <a:lnSpc>
                <a:spcPct val="90000"/>
              </a:lnSpc>
              <a:spcBef>
                <a:spcPts val="984"/>
              </a:spcBef>
              <a:buFontTx/>
              <a:buNone/>
              <a:defRPr sz="2250" b="1" kern="1200">
                <a:solidFill>
                  <a:srgbClr val="32F0FA"/>
                </a:solidFill>
                <a:latin typeface="+mn-lt"/>
                <a:ea typeface="+mn-ea"/>
                <a:cs typeface="+mn-cs"/>
              </a:defRPr>
            </a:lvl1pPr>
            <a:lvl2pPr marL="212825" indent="-212825" algn="l" defTabSz="900113" rtl="0" eaLnBrk="1" latinLnBrk="0" hangingPunct="1">
              <a:lnSpc>
                <a:spcPct val="90000"/>
              </a:lnSpc>
              <a:spcBef>
                <a:spcPts val="492"/>
              </a:spcBef>
              <a:buSzPct val="110000"/>
              <a:buFont typeface="Calibri" panose="020F0502020204030204" pitchFamily="34" charset="0"/>
              <a:buChar char="&gt;"/>
              <a:defRPr sz="1875" b="1" kern="1200">
                <a:solidFill>
                  <a:srgbClr val="FFC000"/>
                </a:solidFill>
                <a:effectLst>
                  <a:outerShdw blurRad="38100" dist="38100" dir="2700000" algn="tl">
                    <a:srgbClr val="000000">
                      <a:alpha val="43137"/>
                    </a:srgbClr>
                  </a:outerShdw>
                </a:effectLst>
                <a:latin typeface="+mn-lt"/>
                <a:ea typeface="+mn-ea"/>
                <a:cs typeface="+mn-cs"/>
              </a:defRPr>
            </a:lvl2pPr>
            <a:lvl3pPr marL="431602" indent="-218778" algn="l" defTabSz="900113" rtl="0" eaLnBrk="1" latinLnBrk="0" hangingPunct="1">
              <a:lnSpc>
                <a:spcPct val="90000"/>
              </a:lnSpc>
              <a:spcBef>
                <a:spcPts val="492"/>
              </a:spcBef>
              <a:buSzPct val="110000"/>
              <a:buFont typeface="Calibri" panose="020F0502020204030204" pitchFamily="34" charset="0"/>
              <a:buChar char="&gt;"/>
              <a:defRPr sz="1688" kern="1200">
                <a:solidFill>
                  <a:schemeClr val="bg1"/>
                </a:solidFill>
                <a:effectLst>
                  <a:outerShdw blurRad="38100" dist="38100" dir="2700000" algn="tl">
                    <a:srgbClr val="000000">
                      <a:alpha val="43137"/>
                    </a:srgbClr>
                  </a:outerShdw>
                </a:effectLst>
                <a:latin typeface="+mn-lt"/>
                <a:ea typeface="+mn-ea"/>
                <a:cs typeface="+mn-cs"/>
              </a:defRPr>
            </a:lvl3pPr>
            <a:lvl4pPr marL="644426" indent="-212825" algn="l" defTabSz="900113" rtl="0" eaLnBrk="1" latinLnBrk="0" hangingPunct="1">
              <a:lnSpc>
                <a:spcPct val="90000"/>
              </a:lnSpc>
              <a:spcBef>
                <a:spcPts val="492"/>
              </a:spcBef>
              <a:buSzPct val="100000"/>
              <a:buFont typeface="Wingdings" panose="05000000000000000000" pitchFamily="2" charset="2"/>
              <a:buChar char="§"/>
              <a:defRPr sz="1500" kern="1200">
                <a:solidFill>
                  <a:schemeClr val="bg1"/>
                </a:solidFill>
                <a:effectLst>
                  <a:outerShdw blurRad="38100" dist="38100" dir="2700000" algn="tl">
                    <a:srgbClr val="000000">
                      <a:alpha val="43137"/>
                    </a:srgbClr>
                  </a:outerShdw>
                </a:effectLst>
                <a:latin typeface="+mn-lt"/>
                <a:ea typeface="+mn-ea"/>
                <a:cs typeface="+mn-cs"/>
              </a:defRPr>
            </a:lvl4pPr>
            <a:lvl5pPr marL="857250" indent="-212825" algn="l" defTabSz="900113" rtl="0" eaLnBrk="1" latinLnBrk="0" hangingPunct="1">
              <a:lnSpc>
                <a:spcPct val="90000"/>
              </a:lnSpc>
              <a:spcBef>
                <a:spcPts val="492"/>
              </a:spcBef>
              <a:buSzPct val="100000"/>
              <a:buFont typeface="Wingdings" panose="05000000000000000000" pitchFamily="2" charset="2"/>
              <a:buChar char="§"/>
              <a:defRPr sz="1500" kern="1200">
                <a:solidFill>
                  <a:schemeClr val="bg1"/>
                </a:solidFill>
                <a:effectLst>
                  <a:outerShdw blurRad="38100" dist="38100" dir="2700000" algn="tl">
                    <a:srgbClr val="000000">
                      <a:alpha val="43137"/>
                    </a:srgbClr>
                  </a:outerShdw>
                </a:effectLst>
                <a:latin typeface="+mn-lt"/>
                <a:ea typeface="+mn-ea"/>
                <a:cs typeface="+mn-cs"/>
              </a:defRPr>
            </a:lvl5pPr>
            <a:lvl6pPr marL="2475309"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5366"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5422"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5478"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a:lstStyle>
          <a:p>
            <a:r>
              <a:rPr lang="en-US" sz="2400" u="sng" dirty="0" smtClean="0">
                <a:solidFill>
                  <a:schemeClr val="bg1"/>
                </a:solidFill>
              </a:rPr>
              <a:t>Current Quantum Efforts:</a:t>
            </a:r>
          </a:p>
          <a:p>
            <a:endParaRPr lang="en-US" sz="2400" u="sng" dirty="0" smtClean="0">
              <a:solidFill>
                <a:srgbClr val="2F5597"/>
              </a:solidFill>
              <a:latin typeface="Calibri" panose="020F0502020204030204" pitchFamily="34" charset="0"/>
              <a:cs typeface="Calibri" panose="020F0502020204030204" pitchFamily="34" charset="0"/>
            </a:endParaRPr>
          </a:p>
        </p:txBody>
      </p:sp>
      <p:sp>
        <p:nvSpPr>
          <p:cNvPr id="24" name="TextBox 23"/>
          <p:cNvSpPr txBox="1"/>
          <p:nvPr/>
        </p:nvSpPr>
        <p:spPr>
          <a:xfrm>
            <a:off x="6024316" y="4786330"/>
            <a:ext cx="1534911" cy="1477328"/>
          </a:xfrm>
          <a:prstGeom prst="rect">
            <a:avLst/>
          </a:prstGeom>
          <a:noFill/>
        </p:spPr>
        <p:txBody>
          <a:bodyPr wrap="square" rtlCol="0">
            <a:spAutoFit/>
          </a:bodyPr>
          <a:lstStyle/>
          <a:p>
            <a:pPr defTabSz="1227811">
              <a:buClr>
                <a:prstClr val="white"/>
              </a:buClr>
              <a:defRPr/>
            </a:pPr>
            <a:r>
              <a:rPr lang="en-US" b="1" dirty="0" smtClean="0">
                <a:latin typeface="Calibri" panose="020F0502020204030204" pitchFamily="34" charset="0"/>
                <a:cs typeface="Calibri" panose="020F0502020204030204" pitchFamily="34" charset="0"/>
              </a:rPr>
              <a:t>Promote a broad, diverse quantum </a:t>
            </a:r>
            <a:r>
              <a:rPr lang="en-US" b="1" dirty="0">
                <a:latin typeface="Calibri" panose="020F0502020204030204" pitchFamily="34" charset="0"/>
                <a:cs typeface="Calibri" panose="020F0502020204030204" pitchFamily="34" charset="0"/>
              </a:rPr>
              <a:t>space-</a:t>
            </a:r>
            <a:r>
              <a:rPr lang="en-US" b="1" dirty="0" err="1">
                <a:latin typeface="Calibri" panose="020F0502020204030204" pitchFamily="34" charset="0"/>
                <a:cs typeface="Calibri" panose="020F0502020204030204" pitchFamily="34" charset="0"/>
              </a:rPr>
              <a:t>comm</a:t>
            </a:r>
            <a:r>
              <a:rPr lang="en-US" b="1" dirty="0">
                <a:latin typeface="Calibri" panose="020F0502020204030204" pitchFamily="34" charset="0"/>
                <a:cs typeface="Calibri" panose="020F0502020204030204" pitchFamily="34" charset="0"/>
              </a:rPr>
              <a:t> community</a:t>
            </a:r>
            <a:endParaRPr lang="en-US" dirty="0"/>
          </a:p>
        </p:txBody>
      </p:sp>
      <p:sp>
        <p:nvSpPr>
          <p:cNvPr id="25" name="TextBox 24"/>
          <p:cNvSpPr txBox="1"/>
          <p:nvPr/>
        </p:nvSpPr>
        <p:spPr>
          <a:xfrm>
            <a:off x="7647778" y="4791420"/>
            <a:ext cx="1747431" cy="1200329"/>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Augment </a:t>
            </a:r>
            <a:r>
              <a:rPr lang="en-US" b="1" dirty="0" err="1" smtClean="0">
                <a:latin typeface="Calibri" panose="020F0502020204030204" pitchFamily="34" charset="0"/>
                <a:cs typeface="Calibri" panose="020F0502020204030204" pitchFamily="34" charset="0"/>
              </a:rPr>
              <a:t>SCaN’s</a:t>
            </a:r>
            <a:r>
              <a:rPr lang="en-US" b="1" dirty="0" smtClean="0">
                <a:latin typeface="Calibri" panose="020F0502020204030204" pitchFamily="34" charset="0"/>
                <a:cs typeface="Calibri" panose="020F0502020204030204" pitchFamily="34" charset="0"/>
              </a:rPr>
              <a:t> quantum </a:t>
            </a:r>
            <a:r>
              <a:rPr lang="en-US" b="1" dirty="0">
                <a:latin typeface="Calibri" panose="020F0502020204030204" pitchFamily="34" charset="0"/>
                <a:cs typeface="Calibri" panose="020F0502020204030204" pitchFamily="34" charset="0"/>
              </a:rPr>
              <a:t>space-</a:t>
            </a:r>
            <a:r>
              <a:rPr lang="en-US" b="1" dirty="0" err="1">
                <a:latin typeface="Calibri" panose="020F0502020204030204" pitchFamily="34" charset="0"/>
                <a:cs typeface="Calibri" panose="020F0502020204030204" pitchFamily="34" charset="0"/>
              </a:rPr>
              <a:t>comm</a:t>
            </a:r>
            <a:r>
              <a:rPr lang="en-US" b="1" dirty="0">
                <a:latin typeface="Calibri" panose="020F0502020204030204" pitchFamily="34" charset="0"/>
                <a:cs typeface="Calibri" panose="020F0502020204030204" pitchFamily="34" charset="0"/>
              </a:rPr>
              <a:t> program</a:t>
            </a:r>
            <a:endParaRPr lang="en-US" dirty="0"/>
          </a:p>
          <a:p>
            <a:endParaRPr lang="en-US" dirty="0"/>
          </a:p>
        </p:txBody>
      </p:sp>
      <p:sp>
        <p:nvSpPr>
          <p:cNvPr id="26" name="TextBox 25"/>
          <p:cNvSpPr txBox="1"/>
          <p:nvPr/>
        </p:nvSpPr>
        <p:spPr>
          <a:xfrm>
            <a:off x="9482217" y="4789917"/>
            <a:ext cx="2146921" cy="2031325"/>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Quantum and quantum-enhanced </a:t>
            </a:r>
            <a:r>
              <a:rPr lang="en-US" b="1" dirty="0" smtClean="0">
                <a:latin typeface="Calibri" panose="020F0502020204030204" pitchFamily="34" charset="0"/>
                <a:cs typeface="Calibri" panose="020F0502020204030204" pitchFamily="34" charset="0"/>
              </a:rPr>
              <a:t>capabilities/services for national need, </a:t>
            </a:r>
            <a:r>
              <a:rPr lang="en-US" b="1" dirty="0">
                <a:latin typeface="Calibri" panose="020F0502020204030204" pitchFamily="34" charset="0"/>
                <a:cs typeface="Calibri" panose="020F0502020204030204" pitchFamily="34" charset="0"/>
              </a:rPr>
              <a:t>exploration and science </a:t>
            </a:r>
            <a:r>
              <a:rPr lang="en-US" b="1" dirty="0" smtClean="0">
                <a:latin typeface="Calibri" panose="020F0502020204030204" pitchFamily="34" charset="0"/>
                <a:cs typeface="Calibri" panose="020F0502020204030204" pitchFamily="34" charset="0"/>
              </a:rPr>
              <a:t>applications</a:t>
            </a:r>
            <a:endParaRPr lang="en-US" dirty="0">
              <a:latin typeface="Calibri" panose="020F0502020204030204" pitchFamily="34" charset="0"/>
              <a:cs typeface="Calibri" panose="020F0502020204030204" pitchFamily="34" charset="0"/>
            </a:endParaRPr>
          </a:p>
          <a:p>
            <a:endParaRPr lang="en-US" dirty="0"/>
          </a:p>
        </p:txBody>
      </p:sp>
      <p:cxnSp>
        <p:nvCxnSpPr>
          <p:cNvPr id="28" name="Straight Arrow Connector 27"/>
          <p:cNvCxnSpPr/>
          <p:nvPr/>
        </p:nvCxnSpPr>
        <p:spPr>
          <a:xfrm>
            <a:off x="6580654" y="4358257"/>
            <a:ext cx="0" cy="46288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8287534" y="4358257"/>
            <a:ext cx="0" cy="46288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0223014" y="4358257"/>
            <a:ext cx="0" cy="46288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3" name="Text Placeholder 3"/>
          <p:cNvSpPr txBox="1">
            <a:spLocks/>
          </p:cNvSpPr>
          <p:nvPr/>
        </p:nvSpPr>
        <p:spPr>
          <a:xfrm>
            <a:off x="596037" y="980924"/>
            <a:ext cx="5719465" cy="569334"/>
          </a:xfrm>
          <a:prstGeom prst="rect">
            <a:avLst/>
          </a:prstGeom>
          <a:ln>
            <a:noFill/>
          </a:ln>
        </p:spPr>
        <p:txBody>
          <a:bodyPr vert="horz" lIns="91440" tIns="45720" rIns="91440" bIns="45720" rtlCol="0">
            <a:normAutofit/>
          </a:bodyPr>
          <a:lstStyle>
            <a:lvl1pPr marL="0" indent="0" algn="l" defTabSz="900113" rtl="0" eaLnBrk="1" latinLnBrk="0" hangingPunct="1">
              <a:lnSpc>
                <a:spcPct val="90000"/>
              </a:lnSpc>
              <a:spcBef>
                <a:spcPts val="984"/>
              </a:spcBef>
              <a:buFontTx/>
              <a:buNone/>
              <a:defRPr sz="2250" b="1" kern="1200">
                <a:solidFill>
                  <a:srgbClr val="32F0FA"/>
                </a:solidFill>
                <a:latin typeface="+mn-lt"/>
                <a:ea typeface="+mn-ea"/>
                <a:cs typeface="+mn-cs"/>
              </a:defRPr>
            </a:lvl1pPr>
            <a:lvl2pPr marL="212825" indent="-212825" algn="l" defTabSz="900113" rtl="0" eaLnBrk="1" latinLnBrk="0" hangingPunct="1">
              <a:lnSpc>
                <a:spcPct val="90000"/>
              </a:lnSpc>
              <a:spcBef>
                <a:spcPts val="492"/>
              </a:spcBef>
              <a:buSzPct val="110000"/>
              <a:buFont typeface="Calibri" panose="020F0502020204030204" pitchFamily="34" charset="0"/>
              <a:buChar char="&gt;"/>
              <a:defRPr sz="1875" b="1" kern="1200">
                <a:solidFill>
                  <a:srgbClr val="FFC000"/>
                </a:solidFill>
                <a:effectLst>
                  <a:outerShdw blurRad="38100" dist="38100" dir="2700000" algn="tl">
                    <a:srgbClr val="000000">
                      <a:alpha val="43137"/>
                    </a:srgbClr>
                  </a:outerShdw>
                </a:effectLst>
                <a:latin typeface="+mn-lt"/>
                <a:ea typeface="+mn-ea"/>
                <a:cs typeface="+mn-cs"/>
              </a:defRPr>
            </a:lvl2pPr>
            <a:lvl3pPr marL="431602" indent="-218778" algn="l" defTabSz="900113" rtl="0" eaLnBrk="1" latinLnBrk="0" hangingPunct="1">
              <a:lnSpc>
                <a:spcPct val="90000"/>
              </a:lnSpc>
              <a:spcBef>
                <a:spcPts val="492"/>
              </a:spcBef>
              <a:buSzPct val="110000"/>
              <a:buFont typeface="Calibri" panose="020F0502020204030204" pitchFamily="34" charset="0"/>
              <a:buChar char="&gt;"/>
              <a:defRPr sz="1688" kern="1200">
                <a:solidFill>
                  <a:schemeClr val="bg1"/>
                </a:solidFill>
                <a:effectLst>
                  <a:outerShdw blurRad="38100" dist="38100" dir="2700000" algn="tl">
                    <a:srgbClr val="000000">
                      <a:alpha val="43137"/>
                    </a:srgbClr>
                  </a:outerShdw>
                </a:effectLst>
                <a:latin typeface="+mn-lt"/>
                <a:ea typeface="+mn-ea"/>
                <a:cs typeface="+mn-cs"/>
              </a:defRPr>
            </a:lvl3pPr>
            <a:lvl4pPr marL="644426" indent="-212825" algn="l" defTabSz="900113" rtl="0" eaLnBrk="1" latinLnBrk="0" hangingPunct="1">
              <a:lnSpc>
                <a:spcPct val="90000"/>
              </a:lnSpc>
              <a:spcBef>
                <a:spcPts val="492"/>
              </a:spcBef>
              <a:buSzPct val="100000"/>
              <a:buFont typeface="Wingdings" panose="05000000000000000000" pitchFamily="2" charset="2"/>
              <a:buChar char="§"/>
              <a:defRPr sz="1500" kern="1200">
                <a:solidFill>
                  <a:schemeClr val="bg1"/>
                </a:solidFill>
                <a:effectLst>
                  <a:outerShdw blurRad="38100" dist="38100" dir="2700000" algn="tl">
                    <a:srgbClr val="000000">
                      <a:alpha val="43137"/>
                    </a:srgbClr>
                  </a:outerShdw>
                </a:effectLst>
                <a:latin typeface="+mn-lt"/>
                <a:ea typeface="+mn-ea"/>
                <a:cs typeface="+mn-cs"/>
              </a:defRPr>
            </a:lvl4pPr>
            <a:lvl5pPr marL="857250" indent="-212825" algn="l" defTabSz="900113" rtl="0" eaLnBrk="1" latinLnBrk="0" hangingPunct="1">
              <a:lnSpc>
                <a:spcPct val="90000"/>
              </a:lnSpc>
              <a:spcBef>
                <a:spcPts val="492"/>
              </a:spcBef>
              <a:buSzPct val="100000"/>
              <a:buFont typeface="Wingdings" panose="05000000000000000000" pitchFamily="2" charset="2"/>
              <a:buChar char="§"/>
              <a:defRPr sz="1500" kern="1200">
                <a:solidFill>
                  <a:schemeClr val="bg1"/>
                </a:solidFill>
                <a:effectLst>
                  <a:outerShdw blurRad="38100" dist="38100" dir="2700000" algn="tl">
                    <a:srgbClr val="000000">
                      <a:alpha val="43137"/>
                    </a:srgbClr>
                  </a:outerShdw>
                </a:effectLst>
                <a:latin typeface="+mn-lt"/>
                <a:ea typeface="+mn-ea"/>
                <a:cs typeface="+mn-cs"/>
              </a:defRPr>
            </a:lvl5pPr>
            <a:lvl6pPr marL="2475309"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5366"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5422"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5478"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a:lstStyle>
          <a:p>
            <a:r>
              <a:rPr lang="en-US" sz="2400" u="sng" dirty="0" smtClean="0">
                <a:solidFill>
                  <a:srgbClr val="2F5597"/>
                </a:solidFill>
              </a:rPr>
              <a:t>Vision</a:t>
            </a:r>
            <a:r>
              <a:rPr lang="en-US" sz="2400" u="sng" dirty="0" smtClean="0">
                <a:solidFill>
                  <a:srgbClr val="2F5597"/>
                </a:solidFill>
              </a:rPr>
              <a:t>:</a:t>
            </a:r>
            <a:endParaRPr lang="en-US" sz="2400" u="sng" dirty="0" smtClean="0">
              <a:solidFill>
                <a:srgbClr val="2F5597"/>
              </a:solidFill>
            </a:endParaRPr>
          </a:p>
        </p:txBody>
      </p:sp>
      <p:sp>
        <p:nvSpPr>
          <p:cNvPr id="34" name="Text Placeholder 3"/>
          <p:cNvSpPr txBox="1">
            <a:spLocks/>
          </p:cNvSpPr>
          <p:nvPr/>
        </p:nvSpPr>
        <p:spPr>
          <a:xfrm>
            <a:off x="596037" y="3383701"/>
            <a:ext cx="5677253" cy="371001"/>
          </a:xfrm>
          <a:prstGeom prst="rect">
            <a:avLst/>
          </a:prstGeom>
          <a:ln>
            <a:noFill/>
          </a:ln>
        </p:spPr>
        <p:txBody>
          <a:bodyPr vert="horz" lIns="91440" tIns="45720" rIns="91440" bIns="45720" rtlCol="0">
            <a:noAutofit/>
          </a:bodyPr>
          <a:lstStyle>
            <a:lvl1pPr marL="0" indent="0" algn="l" defTabSz="900113" rtl="0" eaLnBrk="1" latinLnBrk="0" hangingPunct="1">
              <a:lnSpc>
                <a:spcPct val="90000"/>
              </a:lnSpc>
              <a:spcBef>
                <a:spcPts val="984"/>
              </a:spcBef>
              <a:buFontTx/>
              <a:buNone/>
              <a:defRPr sz="2250" b="1" kern="1200">
                <a:solidFill>
                  <a:srgbClr val="32F0FA"/>
                </a:solidFill>
                <a:latin typeface="+mn-lt"/>
                <a:ea typeface="+mn-ea"/>
                <a:cs typeface="+mn-cs"/>
              </a:defRPr>
            </a:lvl1pPr>
            <a:lvl2pPr marL="212825" indent="-212825" algn="l" defTabSz="900113" rtl="0" eaLnBrk="1" latinLnBrk="0" hangingPunct="1">
              <a:lnSpc>
                <a:spcPct val="90000"/>
              </a:lnSpc>
              <a:spcBef>
                <a:spcPts val="492"/>
              </a:spcBef>
              <a:buSzPct val="110000"/>
              <a:buFont typeface="Calibri" panose="020F0502020204030204" pitchFamily="34" charset="0"/>
              <a:buChar char="&gt;"/>
              <a:defRPr sz="1875" b="1" kern="1200">
                <a:solidFill>
                  <a:srgbClr val="FFC000"/>
                </a:solidFill>
                <a:effectLst>
                  <a:outerShdw blurRad="38100" dist="38100" dir="2700000" algn="tl">
                    <a:srgbClr val="000000">
                      <a:alpha val="43137"/>
                    </a:srgbClr>
                  </a:outerShdw>
                </a:effectLst>
                <a:latin typeface="+mn-lt"/>
                <a:ea typeface="+mn-ea"/>
                <a:cs typeface="+mn-cs"/>
              </a:defRPr>
            </a:lvl2pPr>
            <a:lvl3pPr marL="431602" indent="-218778" algn="l" defTabSz="900113" rtl="0" eaLnBrk="1" latinLnBrk="0" hangingPunct="1">
              <a:lnSpc>
                <a:spcPct val="90000"/>
              </a:lnSpc>
              <a:spcBef>
                <a:spcPts val="492"/>
              </a:spcBef>
              <a:buSzPct val="110000"/>
              <a:buFont typeface="Calibri" panose="020F0502020204030204" pitchFamily="34" charset="0"/>
              <a:buChar char="&gt;"/>
              <a:defRPr sz="1688" kern="1200">
                <a:solidFill>
                  <a:schemeClr val="bg1"/>
                </a:solidFill>
                <a:effectLst>
                  <a:outerShdw blurRad="38100" dist="38100" dir="2700000" algn="tl">
                    <a:srgbClr val="000000">
                      <a:alpha val="43137"/>
                    </a:srgbClr>
                  </a:outerShdw>
                </a:effectLst>
                <a:latin typeface="+mn-lt"/>
                <a:ea typeface="+mn-ea"/>
                <a:cs typeface="+mn-cs"/>
              </a:defRPr>
            </a:lvl3pPr>
            <a:lvl4pPr marL="644426" indent="-212825" algn="l" defTabSz="900113" rtl="0" eaLnBrk="1" latinLnBrk="0" hangingPunct="1">
              <a:lnSpc>
                <a:spcPct val="90000"/>
              </a:lnSpc>
              <a:spcBef>
                <a:spcPts val="492"/>
              </a:spcBef>
              <a:buSzPct val="100000"/>
              <a:buFont typeface="Wingdings" panose="05000000000000000000" pitchFamily="2" charset="2"/>
              <a:buChar char="§"/>
              <a:defRPr sz="1500" kern="1200">
                <a:solidFill>
                  <a:schemeClr val="bg1"/>
                </a:solidFill>
                <a:effectLst>
                  <a:outerShdw blurRad="38100" dist="38100" dir="2700000" algn="tl">
                    <a:srgbClr val="000000">
                      <a:alpha val="43137"/>
                    </a:srgbClr>
                  </a:outerShdw>
                </a:effectLst>
                <a:latin typeface="+mn-lt"/>
                <a:ea typeface="+mn-ea"/>
                <a:cs typeface="+mn-cs"/>
              </a:defRPr>
            </a:lvl4pPr>
            <a:lvl5pPr marL="857250" indent="-212825" algn="l" defTabSz="900113" rtl="0" eaLnBrk="1" latinLnBrk="0" hangingPunct="1">
              <a:lnSpc>
                <a:spcPct val="90000"/>
              </a:lnSpc>
              <a:spcBef>
                <a:spcPts val="492"/>
              </a:spcBef>
              <a:buSzPct val="100000"/>
              <a:buFont typeface="Wingdings" panose="05000000000000000000" pitchFamily="2" charset="2"/>
              <a:buChar char="§"/>
              <a:defRPr sz="1500" kern="1200">
                <a:solidFill>
                  <a:schemeClr val="bg1"/>
                </a:solidFill>
                <a:effectLst>
                  <a:outerShdw blurRad="38100" dist="38100" dir="2700000" algn="tl">
                    <a:srgbClr val="000000">
                      <a:alpha val="43137"/>
                    </a:srgbClr>
                  </a:outerShdw>
                </a:effectLst>
                <a:latin typeface="+mn-lt"/>
                <a:ea typeface="+mn-ea"/>
                <a:cs typeface="+mn-cs"/>
              </a:defRPr>
            </a:lvl5pPr>
            <a:lvl6pPr marL="2475309"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5366"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5422"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5478"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a:lstStyle>
          <a:p>
            <a:r>
              <a:rPr lang="en-US" sz="2400" u="sng" dirty="0" smtClean="0">
                <a:solidFill>
                  <a:srgbClr val="2F5597"/>
                </a:solidFill>
              </a:rPr>
              <a:t>Applications:</a:t>
            </a:r>
            <a:endParaRPr lang="en-US" sz="2400" u="sng" dirty="0">
              <a:solidFill>
                <a:srgbClr val="2F5597"/>
              </a:solidFill>
            </a:endParaRPr>
          </a:p>
        </p:txBody>
      </p:sp>
      <p:sp>
        <p:nvSpPr>
          <p:cNvPr id="12" name="Rectangle 11"/>
          <p:cNvSpPr/>
          <p:nvPr/>
        </p:nvSpPr>
        <p:spPr>
          <a:xfrm>
            <a:off x="596037" y="3878694"/>
            <a:ext cx="4899974" cy="2539157"/>
          </a:xfrm>
          <a:prstGeom prst="rect">
            <a:avLst/>
          </a:prstGeom>
        </p:spPr>
        <p:txBody>
          <a:bodyPr wrap="square">
            <a:spAutoFit/>
          </a:bodyPr>
          <a:lstStyle/>
          <a:p>
            <a:pPr marL="342900" indent="-342900">
              <a:spcBef>
                <a:spcPts val="300"/>
              </a:spcBef>
              <a:buFont typeface="Arial" panose="020B0604020202020204" pitchFamily="34" charset="0"/>
              <a:buChar char="•"/>
            </a:pPr>
            <a:r>
              <a:rPr lang="en-US" sz="1600" b="1" dirty="0"/>
              <a:t>Quantum Information Science  (QIS)- national infrastructure and “user” needs (DOE and more)</a:t>
            </a:r>
          </a:p>
          <a:p>
            <a:pPr marL="342900" indent="-342900">
              <a:spcBef>
                <a:spcPts val="300"/>
              </a:spcBef>
              <a:buFont typeface="Arial" panose="020B0604020202020204" pitchFamily="34" charset="0"/>
              <a:buChar char="•"/>
            </a:pPr>
            <a:r>
              <a:rPr lang="en-US" sz="1600" b="1" dirty="0"/>
              <a:t>Quantum computing</a:t>
            </a:r>
          </a:p>
          <a:p>
            <a:pPr marL="342900" indent="-342900">
              <a:spcBef>
                <a:spcPts val="300"/>
              </a:spcBef>
              <a:buFont typeface="Arial" panose="020B0604020202020204" pitchFamily="34" charset="0"/>
              <a:buChar char="•"/>
            </a:pPr>
            <a:r>
              <a:rPr lang="en-US" sz="1600" b="1" dirty="0"/>
              <a:t>Enhanced time transfer</a:t>
            </a:r>
          </a:p>
          <a:p>
            <a:pPr marL="342900" indent="-342900">
              <a:spcBef>
                <a:spcPts val="300"/>
              </a:spcBef>
              <a:buFont typeface="Arial" panose="020B0604020202020204" pitchFamily="34" charset="0"/>
              <a:buChar char="•"/>
            </a:pPr>
            <a:r>
              <a:rPr lang="en-US" sz="1600" b="1" dirty="0"/>
              <a:t>Distributed clock network</a:t>
            </a:r>
          </a:p>
          <a:p>
            <a:pPr marL="342900" indent="-342900">
              <a:spcBef>
                <a:spcPts val="300"/>
              </a:spcBef>
              <a:buFont typeface="Arial" panose="020B0604020202020204" pitchFamily="34" charset="0"/>
              <a:buChar char="•"/>
            </a:pPr>
            <a:r>
              <a:rPr lang="en-US" sz="1600" b="1" dirty="0"/>
              <a:t>Long baseline interferometry</a:t>
            </a:r>
          </a:p>
          <a:p>
            <a:pPr marL="342900" indent="-342900">
              <a:spcBef>
                <a:spcPts val="300"/>
              </a:spcBef>
              <a:buFont typeface="Arial" panose="020B0604020202020204" pitchFamily="34" charset="0"/>
              <a:buChar char="•"/>
            </a:pPr>
            <a:r>
              <a:rPr lang="en-US" sz="1600" b="1" dirty="0"/>
              <a:t>Exploration and additional Space Science applications</a:t>
            </a:r>
          </a:p>
          <a:p>
            <a:pPr marL="342900" indent="-342900">
              <a:spcBef>
                <a:spcPts val="300"/>
              </a:spcBef>
              <a:buFont typeface="Arial" panose="020B0604020202020204" pitchFamily="34" charset="0"/>
              <a:buChar char="•"/>
            </a:pPr>
            <a:r>
              <a:rPr lang="en-US" sz="1600" b="1" dirty="0"/>
              <a:t>Many more terrestrial and space based applications</a:t>
            </a:r>
          </a:p>
        </p:txBody>
      </p:sp>
      <p:grpSp>
        <p:nvGrpSpPr>
          <p:cNvPr id="13" name="Group 12"/>
          <p:cNvGrpSpPr/>
          <p:nvPr/>
        </p:nvGrpSpPr>
        <p:grpSpPr>
          <a:xfrm>
            <a:off x="5984945" y="1576830"/>
            <a:ext cx="5766382" cy="1796646"/>
            <a:chOff x="6201517" y="1576830"/>
            <a:chExt cx="5766382" cy="1796646"/>
          </a:xfrm>
        </p:grpSpPr>
        <p:grpSp>
          <p:nvGrpSpPr>
            <p:cNvPr id="11" name="Group 10"/>
            <p:cNvGrpSpPr/>
            <p:nvPr/>
          </p:nvGrpSpPr>
          <p:grpSpPr>
            <a:xfrm>
              <a:off x="6363077" y="1576830"/>
              <a:ext cx="5604822" cy="1796646"/>
              <a:chOff x="6171167" y="2167155"/>
              <a:chExt cx="5604822" cy="1796646"/>
            </a:xfrm>
          </p:grpSpPr>
          <p:sp>
            <p:nvSpPr>
              <p:cNvPr id="5" name="TextBox 4">
                <a:extLst>
                  <a:ext uri="{FF2B5EF4-FFF2-40B4-BE49-F238E27FC236}">
                    <a16:creationId xmlns:a16="http://schemas.microsoft.com/office/drawing/2014/main" id="{4577747F-BB97-4D04-9889-57A53EED6747}"/>
                  </a:ext>
                </a:extLst>
              </p:cNvPr>
              <p:cNvSpPr txBox="1"/>
              <p:nvPr/>
            </p:nvSpPr>
            <p:spPr>
              <a:xfrm>
                <a:off x="9743963" y="2167155"/>
                <a:ext cx="2032026" cy="1796646"/>
              </a:xfrm>
              <a:prstGeom prst="rect">
                <a:avLst/>
              </a:prstGeom>
              <a:noFill/>
            </p:spPr>
            <p:txBody>
              <a:bodyPr wrap="square" rtlCol="0">
                <a:spAutoFit/>
              </a:bodyPr>
              <a:lstStyle/>
              <a:p>
                <a:pPr defTabSz="886049">
                  <a:defRPr/>
                </a:pPr>
                <a:r>
                  <a:rPr lang="en-US" sz="1846" b="1" dirty="0">
                    <a:latin typeface="Calibri"/>
                  </a:rPr>
                  <a:t>Quantum Technology Roadmap &amp; </a:t>
                </a:r>
              </a:p>
              <a:p>
                <a:pPr defTabSz="886049">
                  <a:defRPr/>
                </a:pPr>
                <a:r>
                  <a:rPr lang="en-US" sz="1846" b="1" dirty="0" smtClean="0">
                    <a:latin typeface="Calibri"/>
                  </a:rPr>
                  <a:t>Mission Concept Pre-Formulation</a:t>
                </a:r>
                <a:r>
                  <a:rPr lang="en-US" sz="1846" b="1" dirty="0">
                    <a:latin typeface="Calibri"/>
                  </a:rPr>
                  <a:t/>
                </a:r>
                <a:br>
                  <a:rPr lang="en-US" sz="1846" b="1" dirty="0">
                    <a:latin typeface="Calibri"/>
                  </a:rPr>
                </a:br>
                <a:endParaRPr lang="en-US" sz="1846" dirty="0">
                  <a:latin typeface="Calibri"/>
                </a:endParaRPr>
              </a:p>
            </p:txBody>
          </p:sp>
          <p:sp>
            <p:nvSpPr>
              <p:cNvPr id="6" name="TextBox 5">
                <a:extLst>
                  <a:ext uri="{FF2B5EF4-FFF2-40B4-BE49-F238E27FC236}">
                    <a16:creationId xmlns:a16="http://schemas.microsoft.com/office/drawing/2014/main" id="{FEA90523-3560-484D-81C7-FC3412C01A2D}"/>
                  </a:ext>
                </a:extLst>
              </p:cNvPr>
              <p:cNvSpPr txBox="1"/>
              <p:nvPr/>
            </p:nvSpPr>
            <p:spPr>
              <a:xfrm>
                <a:off x="7907981" y="2167155"/>
                <a:ext cx="1774213" cy="1228541"/>
              </a:xfrm>
              <a:prstGeom prst="rect">
                <a:avLst/>
              </a:prstGeom>
              <a:noFill/>
            </p:spPr>
            <p:txBody>
              <a:bodyPr wrap="square" rtlCol="0">
                <a:spAutoFit/>
              </a:bodyPr>
              <a:lstStyle/>
              <a:p>
                <a:pPr defTabSz="886049">
                  <a:defRPr/>
                </a:pPr>
                <a:r>
                  <a:rPr lang="en-US" sz="1846" b="1" dirty="0">
                    <a:latin typeface="Calibri"/>
                  </a:rPr>
                  <a:t>Vetted mid-TRL </a:t>
                </a:r>
                <a:r>
                  <a:rPr lang="en-US" sz="1846" b="1" dirty="0" smtClean="0">
                    <a:latin typeface="Calibri"/>
                  </a:rPr>
                  <a:t>Tech </a:t>
                </a:r>
                <a:r>
                  <a:rPr lang="en-US" sz="1846" b="1" dirty="0">
                    <a:latin typeface="Calibri"/>
                  </a:rPr>
                  <a:t>D</a:t>
                </a:r>
                <a:r>
                  <a:rPr lang="en-US" sz="1846" b="1" dirty="0" smtClean="0">
                    <a:latin typeface="Calibri"/>
                  </a:rPr>
                  <a:t>evelopment </a:t>
                </a:r>
                <a:r>
                  <a:rPr lang="en-US" sz="1846" b="1" dirty="0">
                    <a:latin typeface="Calibri"/>
                  </a:rPr>
                  <a:t>R</a:t>
                </a:r>
                <a:r>
                  <a:rPr lang="en-US" sz="1846" b="1" dirty="0" smtClean="0">
                    <a:latin typeface="Calibri"/>
                  </a:rPr>
                  <a:t>oadmap </a:t>
                </a:r>
                <a:endParaRPr lang="en-US" sz="1846" dirty="0">
                  <a:latin typeface="Calibri"/>
                </a:endParaRPr>
              </a:p>
            </p:txBody>
          </p:sp>
          <p:sp>
            <p:nvSpPr>
              <p:cNvPr id="7" name="Shape 5255">
                <a:extLst>
                  <a:ext uri="{FF2B5EF4-FFF2-40B4-BE49-F238E27FC236}">
                    <a16:creationId xmlns:a16="http://schemas.microsoft.com/office/drawing/2014/main" id="{A7EF9FC9-F11A-4F6A-BB11-6E37BDAC8F35}"/>
                  </a:ext>
                </a:extLst>
              </p:cNvPr>
              <p:cNvSpPr>
                <a:spLocks/>
              </p:cNvSpPr>
              <p:nvPr/>
            </p:nvSpPr>
            <p:spPr bwMode="auto">
              <a:xfrm>
                <a:off x="7706078" y="2524530"/>
                <a:ext cx="140134" cy="363396"/>
              </a:xfrm>
              <a:custGeom>
                <a:avLst/>
                <a:gdLst>
                  <a:gd name="T0" fmla="*/ 226371 w 21308"/>
                  <a:gd name="T1" fmla="*/ 351070 h 21414"/>
                  <a:gd name="T2" fmla="*/ 226371 w 21308"/>
                  <a:gd name="T3" fmla="*/ 351070 h 21414"/>
                  <a:gd name="T4" fmla="*/ 226371 w 21308"/>
                  <a:gd name="T5" fmla="*/ 351070 h 21414"/>
                  <a:gd name="T6" fmla="*/ 226371 w 21308"/>
                  <a:gd name="T7" fmla="*/ 351070 h 21414"/>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08" h="21414" extrusionOk="0">
                    <a:moveTo>
                      <a:pt x="5692" y="21135"/>
                    </a:moveTo>
                    <a:cubicBezTo>
                      <a:pt x="5108" y="21507"/>
                      <a:pt x="3940" y="21507"/>
                      <a:pt x="3940" y="21135"/>
                    </a:cubicBezTo>
                    <a:cubicBezTo>
                      <a:pt x="438" y="18900"/>
                      <a:pt x="438" y="18900"/>
                      <a:pt x="438" y="18900"/>
                    </a:cubicBezTo>
                    <a:cubicBezTo>
                      <a:pt x="-146" y="18528"/>
                      <a:pt x="-146" y="18155"/>
                      <a:pt x="438" y="17783"/>
                    </a:cubicBezTo>
                    <a:cubicBezTo>
                      <a:pt x="11530" y="10707"/>
                      <a:pt x="11530" y="10707"/>
                      <a:pt x="11530" y="10707"/>
                    </a:cubicBezTo>
                    <a:cubicBezTo>
                      <a:pt x="438" y="3631"/>
                      <a:pt x="438" y="3631"/>
                      <a:pt x="438" y="3631"/>
                    </a:cubicBezTo>
                    <a:cubicBezTo>
                      <a:pt x="-146" y="3259"/>
                      <a:pt x="-146" y="2886"/>
                      <a:pt x="438" y="2514"/>
                    </a:cubicBezTo>
                    <a:cubicBezTo>
                      <a:pt x="3940" y="279"/>
                      <a:pt x="3940" y="279"/>
                      <a:pt x="3940" y="279"/>
                    </a:cubicBezTo>
                    <a:cubicBezTo>
                      <a:pt x="3940" y="-93"/>
                      <a:pt x="5108" y="-93"/>
                      <a:pt x="5692" y="279"/>
                    </a:cubicBezTo>
                    <a:cubicBezTo>
                      <a:pt x="20870" y="9962"/>
                      <a:pt x="20870" y="9962"/>
                      <a:pt x="20870" y="9962"/>
                    </a:cubicBezTo>
                    <a:cubicBezTo>
                      <a:pt x="21454" y="10335"/>
                      <a:pt x="21454" y="11079"/>
                      <a:pt x="20870" y="11452"/>
                    </a:cubicBezTo>
                    <a:lnTo>
                      <a:pt x="5692" y="21135"/>
                    </a:lnTo>
                    <a:close/>
                  </a:path>
                </a:pathLst>
              </a:custGeom>
              <a:solidFill>
                <a:schemeClr val="accent1">
                  <a:lumMod val="40000"/>
                  <a:lumOff val="60000"/>
                </a:schemeClr>
              </a:solidFill>
              <a:ln>
                <a:noFill/>
              </a:ln>
              <a:effectLst>
                <a:outerShdw blurRad="50800" dist="38100" dir="2700000" algn="tl" rotWithShape="0">
                  <a:prstClr val="black">
                    <a:alpha val="40000"/>
                  </a:prstClr>
                </a:outerShdw>
              </a:effectLst>
            </p:spPr>
            <p:txBody>
              <a:bodyPr lIns="47249" tIns="47249" rIns="47249" bIns="47249"/>
              <a:lstStyle/>
              <a:p>
                <a:pPr defTabSz="900113">
                  <a:defRPr/>
                </a:pPr>
                <a:endParaRPr lang="en-US" sz="930">
                  <a:latin typeface="Calibri" panose="020F0502020204030204"/>
                </a:endParaRPr>
              </a:p>
            </p:txBody>
          </p:sp>
          <p:sp>
            <p:nvSpPr>
              <p:cNvPr id="8" name="Shape 5255">
                <a:extLst>
                  <a:ext uri="{FF2B5EF4-FFF2-40B4-BE49-F238E27FC236}">
                    <a16:creationId xmlns:a16="http://schemas.microsoft.com/office/drawing/2014/main" id="{7B2F4CA4-2E7E-43DC-8128-55B08117D533}"/>
                  </a:ext>
                </a:extLst>
              </p:cNvPr>
              <p:cNvSpPr>
                <a:spLocks/>
              </p:cNvSpPr>
              <p:nvPr/>
            </p:nvSpPr>
            <p:spPr bwMode="auto">
              <a:xfrm>
                <a:off x="9524329" y="2536297"/>
                <a:ext cx="120997" cy="363396"/>
              </a:xfrm>
              <a:custGeom>
                <a:avLst/>
                <a:gdLst>
                  <a:gd name="T0" fmla="*/ 226371 w 21308"/>
                  <a:gd name="T1" fmla="*/ 351070 h 21414"/>
                  <a:gd name="T2" fmla="*/ 226371 w 21308"/>
                  <a:gd name="T3" fmla="*/ 351070 h 21414"/>
                  <a:gd name="T4" fmla="*/ 226371 w 21308"/>
                  <a:gd name="T5" fmla="*/ 351070 h 21414"/>
                  <a:gd name="T6" fmla="*/ 226371 w 21308"/>
                  <a:gd name="T7" fmla="*/ 351070 h 21414"/>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08" h="21414" extrusionOk="0">
                    <a:moveTo>
                      <a:pt x="5692" y="21135"/>
                    </a:moveTo>
                    <a:cubicBezTo>
                      <a:pt x="5108" y="21507"/>
                      <a:pt x="3940" y="21507"/>
                      <a:pt x="3940" y="21135"/>
                    </a:cubicBezTo>
                    <a:cubicBezTo>
                      <a:pt x="438" y="18900"/>
                      <a:pt x="438" y="18900"/>
                      <a:pt x="438" y="18900"/>
                    </a:cubicBezTo>
                    <a:cubicBezTo>
                      <a:pt x="-146" y="18528"/>
                      <a:pt x="-146" y="18155"/>
                      <a:pt x="438" y="17783"/>
                    </a:cubicBezTo>
                    <a:cubicBezTo>
                      <a:pt x="11530" y="10707"/>
                      <a:pt x="11530" y="10707"/>
                      <a:pt x="11530" y="10707"/>
                    </a:cubicBezTo>
                    <a:cubicBezTo>
                      <a:pt x="438" y="3631"/>
                      <a:pt x="438" y="3631"/>
                      <a:pt x="438" y="3631"/>
                    </a:cubicBezTo>
                    <a:cubicBezTo>
                      <a:pt x="-146" y="3259"/>
                      <a:pt x="-146" y="2886"/>
                      <a:pt x="438" y="2514"/>
                    </a:cubicBezTo>
                    <a:cubicBezTo>
                      <a:pt x="3940" y="279"/>
                      <a:pt x="3940" y="279"/>
                      <a:pt x="3940" y="279"/>
                    </a:cubicBezTo>
                    <a:cubicBezTo>
                      <a:pt x="3940" y="-93"/>
                      <a:pt x="5108" y="-93"/>
                      <a:pt x="5692" y="279"/>
                    </a:cubicBezTo>
                    <a:cubicBezTo>
                      <a:pt x="20870" y="9962"/>
                      <a:pt x="20870" y="9962"/>
                      <a:pt x="20870" y="9962"/>
                    </a:cubicBezTo>
                    <a:cubicBezTo>
                      <a:pt x="21454" y="10335"/>
                      <a:pt x="21454" y="11079"/>
                      <a:pt x="20870" y="11452"/>
                    </a:cubicBezTo>
                    <a:lnTo>
                      <a:pt x="5692" y="21135"/>
                    </a:lnTo>
                    <a:close/>
                  </a:path>
                </a:pathLst>
              </a:custGeom>
              <a:solidFill>
                <a:schemeClr val="accent1">
                  <a:lumMod val="40000"/>
                  <a:lumOff val="60000"/>
                </a:schemeClr>
              </a:solidFill>
              <a:ln>
                <a:noFill/>
              </a:ln>
              <a:effectLst>
                <a:outerShdw blurRad="50800" dist="38100" dir="2700000" algn="tl" rotWithShape="0">
                  <a:prstClr val="black">
                    <a:alpha val="40000"/>
                  </a:prstClr>
                </a:outerShdw>
              </a:effectLst>
            </p:spPr>
            <p:txBody>
              <a:bodyPr lIns="47249" tIns="47249" rIns="47249" bIns="47249"/>
              <a:lstStyle/>
              <a:p>
                <a:pPr defTabSz="900113">
                  <a:defRPr/>
                </a:pPr>
                <a:endParaRPr lang="en-US" sz="930">
                  <a:latin typeface="Calibri" panose="020F0502020204030204"/>
                </a:endParaRPr>
              </a:p>
            </p:txBody>
          </p:sp>
          <p:sp>
            <p:nvSpPr>
              <p:cNvPr id="10" name="TextBox 9">
                <a:extLst>
                  <a:ext uri="{FF2B5EF4-FFF2-40B4-BE49-F238E27FC236}">
                    <a16:creationId xmlns:a16="http://schemas.microsoft.com/office/drawing/2014/main" id="{DA88E3CE-CB74-F940-8FC5-D1BEBA3774F9}"/>
                  </a:ext>
                </a:extLst>
              </p:cNvPr>
              <p:cNvSpPr txBox="1"/>
              <p:nvPr/>
            </p:nvSpPr>
            <p:spPr>
              <a:xfrm>
                <a:off x="6171167" y="2167155"/>
                <a:ext cx="1534912" cy="944489"/>
              </a:xfrm>
              <a:prstGeom prst="rect">
                <a:avLst/>
              </a:prstGeom>
              <a:noFill/>
            </p:spPr>
            <p:txBody>
              <a:bodyPr wrap="square" rtlCol="0">
                <a:spAutoFit/>
              </a:bodyPr>
              <a:lstStyle/>
              <a:p>
                <a:pPr defTabSz="886049">
                  <a:defRPr/>
                </a:pPr>
                <a:r>
                  <a:rPr lang="en-US" sz="1846" b="1" dirty="0" smtClean="0">
                    <a:latin typeface="Calibri"/>
                  </a:rPr>
                  <a:t>Low-TRL Technology  </a:t>
                </a:r>
                <a:r>
                  <a:rPr lang="en-US" sz="1846" b="1" dirty="0">
                    <a:latin typeface="Calibri"/>
                  </a:rPr>
                  <a:t>D</a:t>
                </a:r>
                <a:r>
                  <a:rPr lang="en-US" sz="1846" b="1" dirty="0" smtClean="0">
                    <a:latin typeface="Calibri"/>
                  </a:rPr>
                  <a:t>evelopment </a:t>
                </a:r>
                <a:endParaRPr lang="en-US" sz="1846" dirty="0">
                  <a:latin typeface="Calibri"/>
                </a:endParaRPr>
              </a:p>
            </p:txBody>
          </p:sp>
        </p:grpSp>
        <p:sp>
          <p:nvSpPr>
            <p:cNvPr id="32" name="Shape 5255">
              <a:extLst>
                <a:ext uri="{FF2B5EF4-FFF2-40B4-BE49-F238E27FC236}">
                  <a16:creationId xmlns:a16="http://schemas.microsoft.com/office/drawing/2014/main" id="{A7EF9FC9-F11A-4F6A-BB11-6E37BDAC8F35}"/>
                </a:ext>
              </a:extLst>
            </p:cNvPr>
            <p:cNvSpPr>
              <a:spLocks/>
            </p:cNvSpPr>
            <p:nvPr/>
          </p:nvSpPr>
          <p:spPr bwMode="auto">
            <a:xfrm>
              <a:off x="6201517" y="1917457"/>
              <a:ext cx="140134" cy="363396"/>
            </a:xfrm>
            <a:custGeom>
              <a:avLst/>
              <a:gdLst>
                <a:gd name="T0" fmla="*/ 226371 w 21308"/>
                <a:gd name="T1" fmla="*/ 351070 h 21414"/>
                <a:gd name="T2" fmla="*/ 226371 w 21308"/>
                <a:gd name="T3" fmla="*/ 351070 h 21414"/>
                <a:gd name="T4" fmla="*/ 226371 w 21308"/>
                <a:gd name="T5" fmla="*/ 351070 h 21414"/>
                <a:gd name="T6" fmla="*/ 226371 w 21308"/>
                <a:gd name="T7" fmla="*/ 351070 h 21414"/>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08" h="21414" extrusionOk="0">
                  <a:moveTo>
                    <a:pt x="5692" y="21135"/>
                  </a:moveTo>
                  <a:cubicBezTo>
                    <a:pt x="5108" y="21507"/>
                    <a:pt x="3940" y="21507"/>
                    <a:pt x="3940" y="21135"/>
                  </a:cubicBezTo>
                  <a:cubicBezTo>
                    <a:pt x="438" y="18900"/>
                    <a:pt x="438" y="18900"/>
                    <a:pt x="438" y="18900"/>
                  </a:cubicBezTo>
                  <a:cubicBezTo>
                    <a:pt x="-146" y="18528"/>
                    <a:pt x="-146" y="18155"/>
                    <a:pt x="438" y="17783"/>
                  </a:cubicBezTo>
                  <a:cubicBezTo>
                    <a:pt x="11530" y="10707"/>
                    <a:pt x="11530" y="10707"/>
                    <a:pt x="11530" y="10707"/>
                  </a:cubicBezTo>
                  <a:cubicBezTo>
                    <a:pt x="438" y="3631"/>
                    <a:pt x="438" y="3631"/>
                    <a:pt x="438" y="3631"/>
                  </a:cubicBezTo>
                  <a:cubicBezTo>
                    <a:pt x="-146" y="3259"/>
                    <a:pt x="-146" y="2886"/>
                    <a:pt x="438" y="2514"/>
                  </a:cubicBezTo>
                  <a:cubicBezTo>
                    <a:pt x="3940" y="279"/>
                    <a:pt x="3940" y="279"/>
                    <a:pt x="3940" y="279"/>
                  </a:cubicBezTo>
                  <a:cubicBezTo>
                    <a:pt x="3940" y="-93"/>
                    <a:pt x="5108" y="-93"/>
                    <a:pt x="5692" y="279"/>
                  </a:cubicBezTo>
                  <a:cubicBezTo>
                    <a:pt x="20870" y="9962"/>
                    <a:pt x="20870" y="9962"/>
                    <a:pt x="20870" y="9962"/>
                  </a:cubicBezTo>
                  <a:cubicBezTo>
                    <a:pt x="21454" y="10335"/>
                    <a:pt x="21454" y="11079"/>
                    <a:pt x="20870" y="11452"/>
                  </a:cubicBezTo>
                  <a:lnTo>
                    <a:pt x="5692" y="21135"/>
                  </a:lnTo>
                  <a:close/>
                </a:path>
              </a:pathLst>
            </a:custGeom>
            <a:solidFill>
              <a:schemeClr val="accent1">
                <a:lumMod val="40000"/>
                <a:lumOff val="60000"/>
              </a:schemeClr>
            </a:solidFill>
            <a:ln>
              <a:noFill/>
            </a:ln>
            <a:effectLst>
              <a:outerShdw blurRad="50800" dist="38100" dir="2700000" algn="tl" rotWithShape="0">
                <a:prstClr val="black">
                  <a:alpha val="40000"/>
                </a:prstClr>
              </a:outerShdw>
            </a:effectLst>
          </p:spPr>
          <p:txBody>
            <a:bodyPr lIns="47249" tIns="47249" rIns="47249" bIns="47249"/>
            <a:lstStyle/>
            <a:p>
              <a:pPr defTabSz="900113">
                <a:defRPr/>
              </a:pPr>
              <a:endParaRPr lang="en-US" sz="930">
                <a:latin typeface="Calibri" panose="020F0502020204030204"/>
              </a:endParaRPr>
            </a:p>
          </p:txBody>
        </p:sp>
      </p:grpSp>
    </p:spTree>
    <p:extLst>
      <p:ext uri="{BB962C8B-B14F-4D97-AF65-F5344CB8AC3E}">
        <p14:creationId xmlns:p14="http://schemas.microsoft.com/office/powerpoint/2010/main" val="1373505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Collaboration and </a:t>
            </a:r>
            <a:r>
              <a:rPr lang="en-US" sz="3600" dirty="0" smtClean="0"/>
              <a:t>Partnerships</a:t>
            </a:r>
            <a:r>
              <a:rPr lang="en-US" sz="3600" dirty="0">
                <a:solidFill>
                  <a:schemeClr val="accent1">
                    <a:lumMod val="75000"/>
                  </a:schemeClr>
                </a:solidFill>
              </a:rPr>
              <a:t/>
            </a:r>
            <a:br>
              <a:rPr lang="en-US" sz="3600" dirty="0">
                <a:solidFill>
                  <a:schemeClr val="accent1">
                    <a:lumMod val="75000"/>
                  </a:schemeClr>
                </a:solidFill>
              </a:rPr>
            </a:br>
            <a:endParaRPr lang="en-US" dirty="0"/>
          </a:p>
        </p:txBody>
      </p:sp>
      <p:sp>
        <p:nvSpPr>
          <p:cNvPr id="3" name="Text Placeholder 2"/>
          <p:cNvSpPr>
            <a:spLocks noGrp="1"/>
          </p:cNvSpPr>
          <p:nvPr>
            <p:ph type="body" sz="quarter" idx="13"/>
          </p:nvPr>
        </p:nvSpPr>
        <p:spPr>
          <a:xfrm>
            <a:off x="717171" y="984959"/>
            <a:ext cx="6303117" cy="5599187"/>
          </a:xfrm>
        </p:spPr>
        <p:txBody>
          <a:bodyPr>
            <a:noAutofit/>
          </a:bodyPr>
          <a:lstStyle/>
          <a:p>
            <a:r>
              <a:rPr lang="en-US" sz="1600" dirty="0"/>
              <a:t>SCaN will:</a:t>
            </a:r>
          </a:p>
          <a:p>
            <a:pPr marL="342900" indent="-342900">
              <a:buFont typeface="Arial" panose="020B0604020202020204" pitchFamily="34" charset="0"/>
              <a:buChar char="•"/>
            </a:pPr>
            <a:r>
              <a:rPr lang="en-US" sz="1600" dirty="0"/>
              <a:t>Serve as an early adopter and service provider</a:t>
            </a:r>
          </a:p>
          <a:p>
            <a:pPr marL="342900" indent="-342900">
              <a:buFont typeface="Arial" panose="020B0604020202020204" pitchFamily="34" charset="0"/>
              <a:buChar char="•"/>
            </a:pPr>
            <a:r>
              <a:rPr lang="en-US" sz="1600" dirty="0"/>
              <a:t>Contribute to and promote the growth of a quantum ecosystem</a:t>
            </a:r>
          </a:p>
          <a:p>
            <a:pPr marL="342900" indent="-342900">
              <a:buFont typeface="Arial" panose="020B0604020202020204" pitchFamily="34" charset="0"/>
              <a:buChar char="•"/>
            </a:pPr>
            <a:r>
              <a:rPr lang="en-US" sz="1600" dirty="0"/>
              <a:t>Identify and execute strategic collaborations </a:t>
            </a:r>
          </a:p>
          <a:p>
            <a:pPr marL="342900" indent="-342900">
              <a:buFont typeface="Arial" panose="020B0604020202020204" pitchFamily="34" charset="0"/>
              <a:buChar char="•"/>
            </a:pPr>
            <a:r>
              <a:rPr lang="en-US" sz="1600" dirty="0"/>
              <a:t>Leverage strengths and key capabilities of partners</a:t>
            </a:r>
          </a:p>
          <a:p>
            <a:pPr marL="342900" indent="-342900">
              <a:buFont typeface="Arial" panose="020B0604020202020204" pitchFamily="34" charset="0"/>
              <a:buChar char="•"/>
            </a:pPr>
            <a:r>
              <a:rPr lang="en-US" sz="1600" dirty="0"/>
              <a:t>Encourage commercialization and utilize emerging commercial supply chain</a:t>
            </a:r>
          </a:p>
          <a:p>
            <a:pPr marL="342900" indent="-342900">
              <a:buFont typeface="Arial" panose="020B0604020202020204" pitchFamily="34" charset="0"/>
              <a:buChar char="•"/>
            </a:pPr>
            <a:r>
              <a:rPr lang="en-US" sz="1600" dirty="0"/>
              <a:t>Infuse new ideas and approaches</a:t>
            </a:r>
          </a:p>
          <a:p>
            <a:pPr marL="342900" indent="-342900">
              <a:buFont typeface="Arial" panose="020B0604020202020204" pitchFamily="34" charset="0"/>
              <a:buChar char="•"/>
            </a:pPr>
            <a:r>
              <a:rPr lang="en-US" sz="1600" dirty="0"/>
              <a:t>Encourage and leverage applied research</a:t>
            </a:r>
          </a:p>
          <a:p>
            <a:pPr marL="342900" indent="-342900">
              <a:buFont typeface="Arial" panose="020B0604020202020204" pitchFamily="34" charset="0"/>
              <a:buChar char="•"/>
            </a:pPr>
            <a:r>
              <a:rPr lang="en-US" sz="1600" dirty="0"/>
              <a:t>Promote “interdisciplinary” physics and engineering STEM education, research and internship opportunities</a:t>
            </a:r>
          </a:p>
          <a:p>
            <a:pPr marL="555725" lvl="1" indent="-342900">
              <a:buFont typeface="Arial" panose="020B0604020202020204" pitchFamily="34" charset="0"/>
              <a:buChar char="•"/>
            </a:pPr>
            <a:r>
              <a:rPr lang="en-US" sz="1600" dirty="0"/>
              <a:t>In addition to Quantum Scientists... this endeavor will  benefit from having a diversity of disciplines within the ecosystem (i.e. material scientist, computer scientists, software developers, AI specialists, IT specialists, mechanical engineers, electrical engineers,  optics experts, mathematicians, network architect, operators and many more).</a:t>
            </a:r>
          </a:p>
          <a:p>
            <a:pPr marL="555725" lvl="1" indent="-342900">
              <a:buFont typeface="Arial" panose="020B0604020202020204" pitchFamily="34" charset="0"/>
              <a:buChar char="•"/>
            </a:pPr>
            <a:r>
              <a:rPr lang="en-US" sz="1600" dirty="0"/>
              <a:t>“Multi-discipline-lingual” subject matter experts will be critical</a:t>
            </a:r>
          </a:p>
          <a:p>
            <a:pPr marL="342900" indent="-342900">
              <a:buFont typeface="Arial" panose="020B0604020202020204" pitchFamily="34" charset="0"/>
              <a:buChar char="•"/>
            </a:pPr>
            <a:r>
              <a:rPr lang="en-US" sz="1600" dirty="0"/>
              <a:t>and much more…</a:t>
            </a:r>
          </a:p>
          <a:p>
            <a:endParaRPr lang="en-US" sz="1600" dirty="0"/>
          </a:p>
        </p:txBody>
      </p:sp>
      <p:sp>
        <p:nvSpPr>
          <p:cNvPr id="6" name="Freeform 5"/>
          <p:cNvSpPr/>
          <p:nvPr/>
        </p:nvSpPr>
        <p:spPr>
          <a:xfrm>
            <a:off x="7359337" y="682251"/>
            <a:ext cx="1559766" cy="1559766"/>
          </a:xfrm>
          <a:custGeom>
            <a:avLst/>
            <a:gdLst>
              <a:gd name="connsiteX0" fmla="*/ 0 w 1559766"/>
              <a:gd name="connsiteY0" fmla="*/ 779883 h 1559766"/>
              <a:gd name="connsiteX1" fmla="*/ 779883 w 1559766"/>
              <a:gd name="connsiteY1" fmla="*/ 0 h 1559766"/>
              <a:gd name="connsiteX2" fmla="*/ 1559766 w 1559766"/>
              <a:gd name="connsiteY2" fmla="*/ 779883 h 1559766"/>
              <a:gd name="connsiteX3" fmla="*/ 779883 w 1559766"/>
              <a:gd name="connsiteY3" fmla="*/ 1559766 h 1559766"/>
              <a:gd name="connsiteX4" fmla="*/ 0 w 1559766"/>
              <a:gd name="connsiteY4" fmla="*/ 779883 h 1559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9766" h="1559766">
                <a:moveTo>
                  <a:pt x="0" y="779883"/>
                </a:moveTo>
                <a:cubicBezTo>
                  <a:pt x="0" y="349166"/>
                  <a:pt x="349166" y="0"/>
                  <a:pt x="779883" y="0"/>
                </a:cubicBezTo>
                <a:cubicBezTo>
                  <a:pt x="1210600" y="0"/>
                  <a:pt x="1559766" y="349166"/>
                  <a:pt x="1559766" y="779883"/>
                </a:cubicBezTo>
                <a:cubicBezTo>
                  <a:pt x="1559766" y="1210600"/>
                  <a:pt x="1210600" y="1559766"/>
                  <a:pt x="779883" y="1559766"/>
                </a:cubicBezTo>
                <a:cubicBezTo>
                  <a:pt x="349166" y="1559766"/>
                  <a:pt x="0" y="1210600"/>
                  <a:pt x="0" y="779883"/>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472" tIns="247472" rIns="247472" bIns="247472" numCol="1" spcCol="1270" anchor="ctr" anchorCtr="0">
            <a:noAutofit/>
          </a:bodyPr>
          <a:lstStyle/>
          <a:p>
            <a:pPr lvl="0" algn="ctr" defTabSz="666750">
              <a:lnSpc>
                <a:spcPct val="90000"/>
              </a:lnSpc>
              <a:spcBef>
                <a:spcPct val="0"/>
              </a:spcBef>
              <a:spcAft>
                <a:spcPct val="35000"/>
              </a:spcAft>
            </a:pPr>
            <a:r>
              <a:rPr lang="en-US" sz="1500" kern="1200" dirty="0" smtClean="0"/>
              <a:t>OGAs</a:t>
            </a:r>
            <a:endParaRPr lang="en-US" sz="1500" kern="1200" dirty="0"/>
          </a:p>
        </p:txBody>
      </p:sp>
      <p:sp>
        <p:nvSpPr>
          <p:cNvPr id="7" name="Freeform 6"/>
          <p:cNvSpPr/>
          <p:nvPr/>
        </p:nvSpPr>
        <p:spPr>
          <a:xfrm rot="21487160">
            <a:off x="12558752" y="1217685"/>
            <a:ext cx="1000146" cy="526421"/>
          </a:xfrm>
          <a:custGeom>
            <a:avLst/>
            <a:gdLst>
              <a:gd name="connsiteX0" fmla="*/ 0 w 1000146"/>
              <a:gd name="connsiteY0" fmla="*/ 105284 h 526421"/>
              <a:gd name="connsiteX1" fmla="*/ 736936 w 1000146"/>
              <a:gd name="connsiteY1" fmla="*/ 105284 h 526421"/>
              <a:gd name="connsiteX2" fmla="*/ 736936 w 1000146"/>
              <a:gd name="connsiteY2" fmla="*/ 0 h 526421"/>
              <a:gd name="connsiteX3" fmla="*/ 1000146 w 1000146"/>
              <a:gd name="connsiteY3" fmla="*/ 263211 h 526421"/>
              <a:gd name="connsiteX4" fmla="*/ 736936 w 1000146"/>
              <a:gd name="connsiteY4" fmla="*/ 526421 h 526421"/>
              <a:gd name="connsiteX5" fmla="*/ 736936 w 1000146"/>
              <a:gd name="connsiteY5" fmla="*/ 421137 h 526421"/>
              <a:gd name="connsiteX6" fmla="*/ 0 w 1000146"/>
              <a:gd name="connsiteY6" fmla="*/ 421137 h 526421"/>
              <a:gd name="connsiteX7" fmla="*/ 0 w 1000146"/>
              <a:gd name="connsiteY7" fmla="*/ 105284 h 52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146" h="526421">
                <a:moveTo>
                  <a:pt x="0" y="105284"/>
                </a:moveTo>
                <a:lnTo>
                  <a:pt x="736936" y="105284"/>
                </a:lnTo>
                <a:lnTo>
                  <a:pt x="736936" y="0"/>
                </a:lnTo>
                <a:lnTo>
                  <a:pt x="1000146" y="263211"/>
                </a:lnTo>
                <a:lnTo>
                  <a:pt x="736936" y="526421"/>
                </a:lnTo>
                <a:lnTo>
                  <a:pt x="736936" y="421137"/>
                </a:lnTo>
                <a:lnTo>
                  <a:pt x="0" y="421137"/>
                </a:lnTo>
                <a:lnTo>
                  <a:pt x="0" y="105284"/>
                </a:lnTo>
                <a:close/>
              </a:path>
            </a:pathLst>
          </a:custGeom>
          <a:no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05283" rIns="157925" bIns="105284" numCol="1" spcCol="1270" anchor="ctr" anchorCtr="0">
            <a:noAutofit/>
          </a:bodyPr>
          <a:lstStyle/>
          <a:p>
            <a:pPr lvl="0" algn="ctr" defTabSz="533400">
              <a:lnSpc>
                <a:spcPct val="90000"/>
              </a:lnSpc>
              <a:spcBef>
                <a:spcPct val="0"/>
              </a:spcBef>
              <a:spcAft>
                <a:spcPct val="35000"/>
              </a:spcAft>
            </a:pPr>
            <a:endParaRPr lang="en-US" sz="1200" kern="1200"/>
          </a:p>
        </p:txBody>
      </p:sp>
      <p:sp>
        <p:nvSpPr>
          <p:cNvPr id="9" name="Freeform 8"/>
          <p:cNvSpPr/>
          <p:nvPr/>
        </p:nvSpPr>
        <p:spPr>
          <a:xfrm>
            <a:off x="9774705" y="682251"/>
            <a:ext cx="1559766" cy="1559766"/>
          </a:xfrm>
          <a:custGeom>
            <a:avLst/>
            <a:gdLst>
              <a:gd name="connsiteX0" fmla="*/ 0 w 1559766"/>
              <a:gd name="connsiteY0" fmla="*/ 779883 h 1559766"/>
              <a:gd name="connsiteX1" fmla="*/ 779883 w 1559766"/>
              <a:gd name="connsiteY1" fmla="*/ 0 h 1559766"/>
              <a:gd name="connsiteX2" fmla="*/ 1559766 w 1559766"/>
              <a:gd name="connsiteY2" fmla="*/ 779883 h 1559766"/>
              <a:gd name="connsiteX3" fmla="*/ 779883 w 1559766"/>
              <a:gd name="connsiteY3" fmla="*/ 1559766 h 1559766"/>
              <a:gd name="connsiteX4" fmla="*/ 0 w 1559766"/>
              <a:gd name="connsiteY4" fmla="*/ 779883 h 1559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9766" h="1559766">
                <a:moveTo>
                  <a:pt x="0" y="779883"/>
                </a:moveTo>
                <a:cubicBezTo>
                  <a:pt x="0" y="349166"/>
                  <a:pt x="349166" y="0"/>
                  <a:pt x="779883" y="0"/>
                </a:cubicBezTo>
                <a:cubicBezTo>
                  <a:pt x="1210600" y="0"/>
                  <a:pt x="1559766" y="349166"/>
                  <a:pt x="1559766" y="779883"/>
                </a:cubicBezTo>
                <a:cubicBezTo>
                  <a:pt x="1559766" y="1210600"/>
                  <a:pt x="1210600" y="1559766"/>
                  <a:pt x="779883" y="1559766"/>
                </a:cubicBezTo>
                <a:cubicBezTo>
                  <a:pt x="349166" y="1559766"/>
                  <a:pt x="0" y="1210600"/>
                  <a:pt x="0" y="779883"/>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472" tIns="247472" rIns="247472" bIns="247472" numCol="1" spcCol="1270" anchor="ctr" anchorCtr="0">
            <a:noAutofit/>
          </a:bodyPr>
          <a:lstStyle/>
          <a:p>
            <a:pPr lvl="0" algn="ctr" defTabSz="666750">
              <a:lnSpc>
                <a:spcPct val="90000"/>
              </a:lnSpc>
              <a:spcBef>
                <a:spcPct val="0"/>
              </a:spcBef>
              <a:spcAft>
                <a:spcPct val="35000"/>
              </a:spcAft>
            </a:pPr>
            <a:r>
              <a:rPr lang="en-US" sz="1500" kern="1200" dirty="0" smtClean="0"/>
              <a:t>Commercial Industry</a:t>
            </a:r>
            <a:endParaRPr lang="en-US" sz="1500" kern="1200" dirty="0"/>
          </a:p>
        </p:txBody>
      </p:sp>
      <p:sp>
        <p:nvSpPr>
          <p:cNvPr id="10" name="Freeform 9"/>
          <p:cNvSpPr/>
          <p:nvPr/>
        </p:nvSpPr>
        <p:spPr>
          <a:xfrm rot="4969397">
            <a:off x="12559793" y="3871729"/>
            <a:ext cx="998064" cy="526421"/>
          </a:xfrm>
          <a:custGeom>
            <a:avLst/>
            <a:gdLst>
              <a:gd name="connsiteX0" fmla="*/ 0 w 998064"/>
              <a:gd name="connsiteY0" fmla="*/ 105284 h 526421"/>
              <a:gd name="connsiteX1" fmla="*/ 734854 w 998064"/>
              <a:gd name="connsiteY1" fmla="*/ 105284 h 526421"/>
              <a:gd name="connsiteX2" fmla="*/ 734854 w 998064"/>
              <a:gd name="connsiteY2" fmla="*/ 0 h 526421"/>
              <a:gd name="connsiteX3" fmla="*/ 998064 w 998064"/>
              <a:gd name="connsiteY3" fmla="*/ 263211 h 526421"/>
              <a:gd name="connsiteX4" fmla="*/ 734854 w 998064"/>
              <a:gd name="connsiteY4" fmla="*/ 526421 h 526421"/>
              <a:gd name="connsiteX5" fmla="*/ 734854 w 998064"/>
              <a:gd name="connsiteY5" fmla="*/ 421137 h 526421"/>
              <a:gd name="connsiteX6" fmla="*/ 0 w 998064"/>
              <a:gd name="connsiteY6" fmla="*/ 421137 h 526421"/>
              <a:gd name="connsiteX7" fmla="*/ 0 w 998064"/>
              <a:gd name="connsiteY7" fmla="*/ 105284 h 52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8064" h="526421">
                <a:moveTo>
                  <a:pt x="0" y="105284"/>
                </a:moveTo>
                <a:lnTo>
                  <a:pt x="734854" y="105284"/>
                </a:lnTo>
                <a:lnTo>
                  <a:pt x="734854" y="0"/>
                </a:lnTo>
                <a:lnTo>
                  <a:pt x="998064" y="263211"/>
                </a:lnTo>
                <a:lnTo>
                  <a:pt x="734854" y="526421"/>
                </a:lnTo>
                <a:lnTo>
                  <a:pt x="734854" y="421137"/>
                </a:lnTo>
                <a:lnTo>
                  <a:pt x="0" y="421137"/>
                </a:lnTo>
                <a:lnTo>
                  <a:pt x="0" y="105284"/>
                </a:lnTo>
                <a:close/>
              </a:path>
            </a:pathLst>
          </a:custGeom>
          <a:no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05283" rIns="157925" bIns="105284" numCol="1" spcCol="1270" anchor="ctr" anchorCtr="0">
            <a:noAutofit/>
          </a:bodyPr>
          <a:lstStyle/>
          <a:p>
            <a:pPr lvl="0" algn="ctr" defTabSz="533400">
              <a:lnSpc>
                <a:spcPct val="90000"/>
              </a:lnSpc>
              <a:spcBef>
                <a:spcPct val="0"/>
              </a:spcBef>
              <a:spcAft>
                <a:spcPct val="35000"/>
              </a:spcAft>
            </a:pPr>
            <a:endParaRPr lang="en-US" sz="1200" kern="1200"/>
          </a:p>
        </p:txBody>
      </p:sp>
      <p:sp>
        <p:nvSpPr>
          <p:cNvPr id="11" name="Freeform 10"/>
          <p:cNvSpPr/>
          <p:nvPr/>
        </p:nvSpPr>
        <p:spPr>
          <a:xfrm>
            <a:off x="9909021" y="4971282"/>
            <a:ext cx="1559766" cy="1559766"/>
          </a:xfrm>
          <a:custGeom>
            <a:avLst/>
            <a:gdLst>
              <a:gd name="connsiteX0" fmla="*/ 0 w 1559766"/>
              <a:gd name="connsiteY0" fmla="*/ 779883 h 1559766"/>
              <a:gd name="connsiteX1" fmla="*/ 779883 w 1559766"/>
              <a:gd name="connsiteY1" fmla="*/ 0 h 1559766"/>
              <a:gd name="connsiteX2" fmla="*/ 1559766 w 1559766"/>
              <a:gd name="connsiteY2" fmla="*/ 779883 h 1559766"/>
              <a:gd name="connsiteX3" fmla="*/ 779883 w 1559766"/>
              <a:gd name="connsiteY3" fmla="*/ 1559766 h 1559766"/>
              <a:gd name="connsiteX4" fmla="*/ 0 w 1559766"/>
              <a:gd name="connsiteY4" fmla="*/ 779883 h 1559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9766" h="1559766">
                <a:moveTo>
                  <a:pt x="0" y="779883"/>
                </a:moveTo>
                <a:cubicBezTo>
                  <a:pt x="0" y="349166"/>
                  <a:pt x="349166" y="0"/>
                  <a:pt x="779883" y="0"/>
                </a:cubicBezTo>
                <a:cubicBezTo>
                  <a:pt x="1210600" y="0"/>
                  <a:pt x="1559766" y="349166"/>
                  <a:pt x="1559766" y="779883"/>
                </a:cubicBezTo>
                <a:cubicBezTo>
                  <a:pt x="1559766" y="1210600"/>
                  <a:pt x="1210600" y="1559766"/>
                  <a:pt x="779883" y="1559766"/>
                </a:cubicBezTo>
                <a:cubicBezTo>
                  <a:pt x="349166" y="1559766"/>
                  <a:pt x="0" y="1210600"/>
                  <a:pt x="0" y="779883"/>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472" tIns="247472" rIns="247472" bIns="247472" numCol="1" spcCol="1270" anchor="ctr" anchorCtr="0">
            <a:noAutofit/>
          </a:bodyPr>
          <a:lstStyle/>
          <a:p>
            <a:pPr lvl="0" algn="ctr" defTabSz="666750">
              <a:lnSpc>
                <a:spcPct val="90000"/>
              </a:lnSpc>
              <a:spcBef>
                <a:spcPct val="0"/>
              </a:spcBef>
              <a:spcAft>
                <a:spcPct val="35000"/>
              </a:spcAft>
            </a:pPr>
            <a:r>
              <a:rPr lang="en-US" sz="1500" kern="1200" dirty="0" smtClean="0"/>
              <a:t>Academia</a:t>
            </a:r>
            <a:endParaRPr lang="en-US" sz="1500" kern="1200" dirty="0"/>
          </a:p>
        </p:txBody>
      </p:sp>
      <p:sp>
        <p:nvSpPr>
          <p:cNvPr id="13" name="Freeform 12"/>
          <p:cNvSpPr/>
          <p:nvPr/>
        </p:nvSpPr>
        <p:spPr>
          <a:xfrm rot="5">
            <a:off x="12346523" y="5535203"/>
            <a:ext cx="1424604" cy="526422"/>
          </a:xfrm>
          <a:custGeom>
            <a:avLst/>
            <a:gdLst>
              <a:gd name="connsiteX0" fmla="*/ 0 w 1424604"/>
              <a:gd name="connsiteY0" fmla="*/ 105284 h 526421"/>
              <a:gd name="connsiteX1" fmla="*/ 1161394 w 1424604"/>
              <a:gd name="connsiteY1" fmla="*/ 105284 h 526421"/>
              <a:gd name="connsiteX2" fmla="*/ 1161394 w 1424604"/>
              <a:gd name="connsiteY2" fmla="*/ 0 h 526421"/>
              <a:gd name="connsiteX3" fmla="*/ 1424604 w 1424604"/>
              <a:gd name="connsiteY3" fmla="*/ 263211 h 526421"/>
              <a:gd name="connsiteX4" fmla="*/ 1161394 w 1424604"/>
              <a:gd name="connsiteY4" fmla="*/ 526421 h 526421"/>
              <a:gd name="connsiteX5" fmla="*/ 1161394 w 1424604"/>
              <a:gd name="connsiteY5" fmla="*/ 421137 h 526421"/>
              <a:gd name="connsiteX6" fmla="*/ 0 w 1424604"/>
              <a:gd name="connsiteY6" fmla="*/ 421137 h 526421"/>
              <a:gd name="connsiteX7" fmla="*/ 0 w 1424604"/>
              <a:gd name="connsiteY7" fmla="*/ 105284 h 52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4604" h="526421">
                <a:moveTo>
                  <a:pt x="1424604" y="421137"/>
                </a:moveTo>
                <a:lnTo>
                  <a:pt x="263210" y="421137"/>
                </a:lnTo>
                <a:lnTo>
                  <a:pt x="263210" y="526421"/>
                </a:lnTo>
                <a:lnTo>
                  <a:pt x="0" y="263210"/>
                </a:lnTo>
                <a:lnTo>
                  <a:pt x="263210" y="0"/>
                </a:lnTo>
                <a:lnTo>
                  <a:pt x="263210" y="105284"/>
                </a:lnTo>
                <a:lnTo>
                  <a:pt x="1424604" y="105284"/>
                </a:lnTo>
                <a:lnTo>
                  <a:pt x="1424604" y="421137"/>
                </a:lnTo>
                <a:close/>
              </a:path>
            </a:pathLst>
          </a:custGeom>
          <a:no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57926" tIns="105284" rIns="-1" bIns="105284" numCol="1" spcCol="1270" anchor="ctr" anchorCtr="0">
            <a:noAutofit/>
          </a:bodyPr>
          <a:lstStyle/>
          <a:p>
            <a:pPr lvl="0" algn="ctr" defTabSz="533400">
              <a:lnSpc>
                <a:spcPct val="90000"/>
              </a:lnSpc>
              <a:spcBef>
                <a:spcPct val="0"/>
              </a:spcBef>
              <a:spcAft>
                <a:spcPct val="35000"/>
              </a:spcAft>
            </a:pPr>
            <a:endParaRPr lang="en-US" sz="1200" kern="1200"/>
          </a:p>
        </p:txBody>
      </p:sp>
      <p:sp>
        <p:nvSpPr>
          <p:cNvPr id="14" name="Freeform 13"/>
          <p:cNvSpPr/>
          <p:nvPr/>
        </p:nvSpPr>
        <p:spPr>
          <a:xfrm>
            <a:off x="7403402" y="4971282"/>
            <a:ext cx="1559766" cy="1559766"/>
          </a:xfrm>
          <a:custGeom>
            <a:avLst/>
            <a:gdLst>
              <a:gd name="connsiteX0" fmla="*/ 0 w 1559766"/>
              <a:gd name="connsiteY0" fmla="*/ 779883 h 1559766"/>
              <a:gd name="connsiteX1" fmla="*/ 779883 w 1559766"/>
              <a:gd name="connsiteY1" fmla="*/ 0 h 1559766"/>
              <a:gd name="connsiteX2" fmla="*/ 1559766 w 1559766"/>
              <a:gd name="connsiteY2" fmla="*/ 779883 h 1559766"/>
              <a:gd name="connsiteX3" fmla="*/ 779883 w 1559766"/>
              <a:gd name="connsiteY3" fmla="*/ 1559766 h 1559766"/>
              <a:gd name="connsiteX4" fmla="*/ 0 w 1559766"/>
              <a:gd name="connsiteY4" fmla="*/ 779883 h 1559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9766" h="1559766">
                <a:moveTo>
                  <a:pt x="0" y="779883"/>
                </a:moveTo>
                <a:cubicBezTo>
                  <a:pt x="0" y="349166"/>
                  <a:pt x="349166" y="0"/>
                  <a:pt x="779883" y="0"/>
                </a:cubicBezTo>
                <a:cubicBezTo>
                  <a:pt x="1210600" y="0"/>
                  <a:pt x="1559766" y="349166"/>
                  <a:pt x="1559766" y="779883"/>
                </a:cubicBezTo>
                <a:cubicBezTo>
                  <a:pt x="1559766" y="1210600"/>
                  <a:pt x="1210600" y="1559766"/>
                  <a:pt x="779883" y="1559766"/>
                </a:cubicBezTo>
                <a:cubicBezTo>
                  <a:pt x="349166" y="1559766"/>
                  <a:pt x="0" y="1210600"/>
                  <a:pt x="0" y="779883"/>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472" tIns="247472" rIns="247472" bIns="247472" numCol="1" spcCol="1270" anchor="ctr" anchorCtr="0">
            <a:noAutofit/>
          </a:bodyPr>
          <a:lstStyle/>
          <a:p>
            <a:pPr lvl="0" algn="ctr" defTabSz="666750">
              <a:lnSpc>
                <a:spcPct val="90000"/>
              </a:lnSpc>
              <a:spcBef>
                <a:spcPct val="0"/>
              </a:spcBef>
              <a:spcAft>
                <a:spcPct val="35000"/>
              </a:spcAft>
            </a:pPr>
            <a:r>
              <a:rPr lang="en-US" sz="1500" kern="1200" dirty="0" smtClean="0"/>
              <a:t>International Partners</a:t>
            </a:r>
            <a:endParaRPr lang="en-US" sz="1500" kern="1200" dirty="0"/>
          </a:p>
        </p:txBody>
      </p:sp>
      <p:sp>
        <p:nvSpPr>
          <p:cNvPr id="19" name="Freeform 18"/>
          <p:cNvSpPr/>
          <p:nvPr/>
        </p:nvSpPr>
        <p:spPr>
          <a:xfrm rot="19594574">
            <a:off x="12778150" y="5128775"/>
            <a:ext cx="561350" cy="526421"/>
          </a:xfrm>
          <a:custGeom>
            <a:avLst/>
            <a:gdLst>
              <a:gd name="connsiteX0" fmla="*/ 0 w 561350"/>
              <a:gd name="connsiteY0" fmla="*/ 105284 h 526421"/>
              <a:gd name="connsiteX1" fmla="*/ 298140 w 561350"/>
              <a:gd name="connsiteY1" fmla="*/ 105284 h 526421"/>
              <a:gd name="connsiteX2" fmla="*/ 298140 w 561350"/>
              <a:gd name="connsiteY2" fmla="*/ 0 h 526421"/>
              <a:gd name="connsiteX3" fmla="*/ 561350 w 561350"/>
              <a:gd name="connsiteY3" fmla="*/ 263211 h 526421"/>
              <a:gd name="connsiteX4" fmla="*/ 298140 w 561350"/>
              <a:gd name="connsiteY4" fmla="*/ 526421 h 526421"/>
              <a:gd name="connsiteX5" fmla="*/ 298140 w 561350"/>
              <a:gd name="connsiteY5" fmla="*/ 421137 h 526421"/>
              <a:gd name="connsiteX6" fmla="*/ 0 w 561350"/>
              <a:gd name="connsiteY6" fmla="*/ 421137 h 526421"/>
              <a:gd name="connsiteX7" fmla="*/ 0 w 561350"/>
              <a:gd name="connsiteY7" fmla="*/ 105284 h 52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350" h="526421">
                <a:moveTo>
                  <a:pt x="0" y="105284"/>
                </a:moveTo>
                <a:lnTo>
                  <a:pt x="298140" y="105284"/>
                </a:lnTo>
                <a:lnTo>
                  <a:pt x="298140" y="0"/>
                </a:lnTo>
                <a:lnTo>
                  <a:pt x="561350" y="263211"/>
                </a:lnTo>
                <a:lnTo>
                  <a:pt x="298140" y="526421"/>
                </a:lnTo>
                <a:lnTo>
                  <a:pt x="298140" y="421137"/>
                </a:lnTo>
                <a:lnTo>
                  <a:pt x="0" y="421137"/>
                </a:lnTo>
                <a:lnTo>
                  <a:pt x="0" y="105284"/>
                </a:lnTo>
                <a:close/>
              </a:path>
            </a:pathLst>
          </a:custGeom>
          <a:no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05283" rIns="157926" bIns="105284" numCol="1" spcCol="1270" anchor="ctr" anchorCtr="0">
            <a:noAutofit/>
          </a:bodyPr>
          <a:lstStyle/>
          <a:p>
            <a:pPr lvl="0" algn="ctr" defTabSz="533400">
              <a:lnSpc>
                <a:spcPct val="90000"/>
              </a:lnSpc>
              <a:spcBef>
                <a:spcPct val="0"/>
              </a:spcBef>
              <a:spcAft>
                <a:spcPct val="35000"/>
              </a:spcAft>
            </a:pPr>
            <a:endParaRPr lang="en-US" sz="1200" kern="1200"/>
          </a:p>
        </p:txBody>
      </p:sp>
      <p:sp>
        <p:nvSpPr>
          <p:cNvPr id="21" name="Freeform 20"/>
          <p:cNvSpPr/>
          <p:nvPr/>
        </p:nvSpPr>
        <p:spPr>
          <a:xfrm>
            <a:off x="8594487" y="2787780"/>
            <a:ext cx="1559766" cy="1559766"/>
          </a:xfrm>
          <a:custGeom>
            <a:avLst/>
            <a:gdLst>
              <a:gd name="connsiteX0" fmla="*/ 0 w 1559766"/>
              <a:gd name="connsiteY0" fmla="*/ 779883 h 1559766"/>
              <a:gd name="connsiteX1" fmla="*/ 779883 w 1559766"/>
              <a:gd name="connsiteY1" fmla="*/ 0 h 1559766"/>
              <a:gd name="connsiteX2" fmla="*/ 1559766 w 1559766"/>
              <a:gd name="connsiteY2" fmla="*/ 779883 h 1559766"/>
              <a:gd name="connsiteX3" fmla="*/ 779883 w 1559766"/>
              <a:gd name="connsiteY3" fmla="*/ 1559766 h 1559766"/>
              <a:gd name="connsiteX4" fmla="*/ 0 w 1559766"/>
              <a:gd name="connsiteY4" fmla="*/ 779883 h 1559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9766" h="1559766">
                <a:moveTo>
                  <a:pt x="0" y="779883"/>
                </a:moveTo>
                <a:cubicBezTo>
                  <a:pt x="0" y="349166"/>
                  <a:pt x="349166" y="0"/>
                  <a:pt x="779883" y="0"/>
                </a:cubicBezTo>
                <a:cubicBezTo>
                  <a:pt x="1210600" y="0"/>
                  <a:pt x="1559766" y="349166"/>
                  <a:pt x="1559766" y="779883"/>
                </a:cubicBezTo>
                <a:cubicBezTo>
                  <a:pt x="1559766" y="1210600"/>
                  <a:pt x="1210600" y="1559766"/>
                  <a:pt x="779883" y="1559766"/>
                </a:cubicBezTo>
                <a:cubicBezTo>
                  <a:pt x="349166" y="1559766"/>
                  <a:pt x="0" y="1210600"/>
                  <a:pt x="0" y="779883"/>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472" tIns="247472" rIns="247472" bIns="247472" numCol="1" spcCol="1270" anchor="ctr" anchorCtr="0">
            <a:noAutofit/>
          </a:bodyPr>
          <a:lstStyle/>
          <a:p>
            <a:pPr lvl="0" algn="ctr" defTabSz="666750">
              <a:lnSpc>
                <a:spcPct val="90000"/>
              </a:lnSpc>
              <a:spcBef>
                <a:spcPct val="0"/>
              </a:spcBef>
              <a:spcAft>
                <a:spcPct val="35000"/>
              </a:spcAft>
            </a:pPr>
            <a:r>
              <a:rPr lang="en-US" sz="1500" kern="1200" dirty="0" smtClean="0"/>
              <a:t>NASA</a:t>
            </a:r>
            <a:endParaRPr lang="en-US" sz="1500" kern="1200" dirty="0"/>
          </a:p>
        </p:txBody>
      </p:sp>
      <p:sp>
        <p:nvSpPr>
          <p:cNvPr id="22" name="Freeform 21"/>
          <p:cNvSpPr/>
          <p:nvPr/>
        </p:nvSpPr>
        <p:spPr>
          <a:xfrm rot="2744014">
            <a:off x="6288065" y="2322909"/>
            <a:ext cx="550120" cy="526422"/>
          </a:xfrm>
          <a:custGeom>
            <a:avLst/>
            <a:gdLst>
              <a:gd name="connsiteX0" fmla="*/ 0 w 550119"/>
              <a:gd name="connsiteY0" fmla="*/ 105284 h 526421"/>
              <a:gd name="connsiteX1" fmla="*/ 286909 w 550119"/>
              <a:gd name="connsiteY1" fmla="*/ 105284 h 526421"/>
              <a:gd name="connsiteX2" fmla="*/ 286909 w 550119"/>
              <a:gd name="connsiteY2" fmla="*/ 0 h 526421"/>
              <a:gd name="connsiteX3" fmla="*/ 550119 w 550119"/>
              <a:gd name="connsiteY3" fmla="*/ 263211 h 526421"/>
              <a:gd name="connsiteX4" fmla="*/ 286909 w 550119"/>
              <a:gd name="connsiteY4" fmla="*/ 526421 h 526421"/>
              <a:gd name="connsiteX5" fmla="*/ 286909 w 550119"/>
              <a:gd name="connsiteY5" fmla="*/ 421137 h 526421"/>
              <a:gd name="connsiteX6" fmla="*/ 0 w 550119"/>
              <a:gd name="connsiteY6" fmla="*/ 421137 h 526421"/>
              <a:gd name="connsiteX7" fmla="*/ 0 w 550119"/>
              <a:gd name="connsiteY7" fmla="*/ 105284 h 52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119" h="526421">
                <a:moveTo>
                  <a:pt x="550119" y="421137"/>
                </a:moveTo>
                <a:lnTo>
                  <a:pt x="263210" y="421137"/>
                </a:lnTo>
                <a:lnTo>
                  <a:pt x="263210" y="526421"/>
                </a:lnTo>
                <a:lnTo>
                  <a:pt x="0" y="263210"/>
                </a:lnTo>
                <a:lnTo>
                  <a:pt x="263210" y="0"/>
                </a:lnTo>
                <a:lnTo>
                  <a:pt x="263210" y="105284"/>
                </a:lnTo>
                <a:lnTo>
                  <a:pt x="550119" y="105284"/>
                </a:lnTo>
                <a:lnTo>
                  <a:pt x="550119" y="421137"/>
                </a:lnTo>
                <a:close/>
              </a:path>
            </a:pathLst>
          </a:custGeom>
          <a:no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57926" tIns="105285" rIns="0" bIns="105283" numCol="1" spcCol="1270" anchor="ctr" anchorCtr="0">
            <a:noAutofit/>
          </a:bodyPr>
          <a:lstStyle/>
          <a:p>
            <a:pPr lvl="0" algn="ctr" defTabSz="533400">
              <a:lnSpc>
                <a:spcPct val="90000"/>
              </a:lnSpc>
              <a:spcBef>
                <a:spcPct val="0"/>
              </a:spcBef>
              <a:spcAft>
                <a:spcPct val="35000"/>
              </a:spcAft>
            </a:pPr>
            <a:endParaRPr lang="en-US" sz="1200" kern="1200"/>
          </a:p>
        </p:txBody>
      </p:sp>
      <p:sp>
        <p:nvSpPr>
          <p:cNvPr id="12" name="Up-Down Arrow 11"/>
          <p:cNvSpPr/>
          <p:nvPr/>
        </p:nvSpPr>
        <p:spPr>
          <a:xfrm rot="19425729">
            <a:off x="8493049" y="2073677"/>
            <a:ext cx="552738" cy="1073763"/>
          </a:xfrm>
          <a:prstGeom prst="upDownArrow">
            <a:avLst>
              <a:gd name="adj1" fmla="val 37695"/>
              <a:gd name="adj2" fmla="val 5000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p-Down Arrow 22"/>
          <p:cNvSpPr/>
          <p:nvPr/>
        </p:nvSpPr>
        <p:spPr>
          <a:xfrm rot="19425729">
            <a:off x="9791433" y="4144363"/>
            <a:ext cx="552738" cy="1070791"/>
          </a:xfrm>
          <a:prstGeom prst="upDownArrow">
            <a:avLst>
              <a:gd name="adj1" fmla="val 37695"/>
              <a:gd name="adj2" fmla="val 5000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Down Arrow 23"/>
          <p:cNvSpPr/>
          <p:nvPr/>
        </p:nvSpPr>
        <p:spPr>
          <a:xfrm rot="1611322">
            <a:off x="9613848" y="2030828"/>
            <a:ext cx="552738" cy="1037960"/>
          </a:xfrm>
          <a:prstGeom prst="upDownArrow">
            <a:avLst>
              <a:gd name="adj1" fmla="val 37695"/>
              <a:gd name="adj2" fmla="val 5000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Up-Down Arrow 24"/>
          <p:cNvSpPr/>
          <p:nvPr/>
        </p:nvSpPr>
        <p:spPr>
          <a:xfrm rot="1611322">
            <a:off x="8434165" y="4140252"/>
            <a:ext cx="552738" cy="1028261"/>
          </a:xfrm>
          <a:prstGeom prst="upDownArrow">
            <a:avLst>
              <a:gd name="adj1" fmla="val 37695"/>
              <a:gd name="adj2" fmla="val 5000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4121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3DB77B0-FDA6-4F6C-B377-B019BD99A039}"/>
              </a:ext>
            </a:extLst>
          </p:cNvPr>
          <p:cNvSpPr/>
          <p:nvPr/>
        </p:nvSpPr>
        <p:spPr bwMode="auto">
          <a:xfrm>
            <a:off x="8390498" y="2683043"/>
            <a:ext cx="3549615" cy="3838073"/>
          </a:xfrm>
          <a:prstGeom prst="rect">
            <a:avLst/>
          </a:prstGeom>
          <a:gradFill flip="none" rotWithShape="1">
            <a:gsLst>
              <a:gs pos="43000">
                <a:srgbClr val="1F497D">
                  <a:lumMod val="75000"/>
                  <a:alpha val="71000"/>
                </a:srgbClr>
              </a:gs>
              <a:gs pos="100000">
                <a:srgbClr val="20202E">
                  <a:lumMod val="50000"/>
                  <a:lumOff val="50000"/>
                  <a:alpha val="76000"/>
                </a:srgbClr>
              </a:gs>
            </a:gsLst>
            <a:lin ang="16500000" scaled="0"/>
            <a:tileRect/>
          </a:gradFill>
          <a:ln w="12700" cap="flat" cmpd="sng" algn="ctr">
            <a:noFill/>
            <a:prstDash val="solid"/>
          </a:ln>
          <a:effectLst>
            <a:outerShdw blurRad="50800" dist="38100" dir="5400000" algn="t" rotWithShape="0">
              <a:prstClr val="black">
                <a:alpha val="40000"/>
              </a:prstClr>
            </a:outerShdw>
          </a:effectLst>
        </p:spPr>
        <p:txBody>
          <a:bodyPr lIns="118811" tIns="59405" rIns="118811" bIns="59405" anchor="ctr"/>
          <a:lstStyle/>
          <a:p>
            <a:pPr defTabSz="1188148" hangingPunct="0">
              <a:defRPr/>
            </a:pPr>
            <a:endParaRPr lang="id-ID" sz="2123" kern="0" dirty="0">
              <a:solidFill>
                <a:prstClr val="black"/>
              </a:solidFill>
              <a:latin typeface="Arial" panose="020B0604020202020204" pitchFamily="34" charset="0"/>
              <a:ea typeface="Roboto" pitchFamily="2" charset="0"/>
            </a:endParaRPr>
          </a:p>
        </p:txBody>
      </p:sp>
      <p:sp>
        <p:nvSpPr>
          <p:cNvPr id="2" name="Title 1"/>
          <p:cNvSpPr>
            <a:spLocks noGrp="1"/>
          </p:cNvSpPr>
          <p:nvPr>
            <p:ph type="title"/>
          </p:nvPr>
        </p:nvSpPr>
        <p:spPr>
          <a:xfrm>
            <a:off x="596037" y="320311"/>
            <a:ext cx="8913537" cy="1037648"/>
          </a:xfrm>
        </p:spPr>
        <p:txBody>
          <a:bodyPr>
            <a:normAutofit/>
          </a:bodyPr>
          <a:lstStyle/>
          <a:p>
            <a:r>
              <a:rPr lang="en-US" dirty="0" smtClean="0"/>
              <a:t>Key Questions &amp; Preliminary Insights</a:t>
            </a:r>
            <a:endParaRPr lang="en-US" dirty="0"/>
          </a:p>
        </p:txBody>
      </p:sp>
      <p:sp>
        <p:nvSpPr>
          <p:cNvPr id="4" name="Text Placeholder 3"/>
          <p:cNvSpPr>
            <a:spLocks noGrp="1"/>
          </p:cNvSpPr>
          <p:nvPr>
            <p:ph type="body" sz="quarter" idx="4294967295"/>
          </p:nvPr>
        </p:nvSpPr>
        <p:spPr>
          <a:xfrm>
            <a:off x="596036" y="887075"/>
            <a:ext cx="7452619" cy="5324475"/>
          </a:xfrm>
        </p:spPr>
        <p:txBody>
          <a:bodyPr>
            <a:noAutofit/>
          </a:bodyPr>
          <a:lstStyle/>
          <a:p>
            <a:pPr marL="342900" indent="-342900">
              <a:buFont typeface="Arial" panose="020B0604020202020204" pitchFamily="34" charset="0"/>
              <a:buChar char="•"/>
            </a:pPr>
            <a:r>
              <a:rPr lang="en-US" sz="1600" dirty="0" smtClean="0">
                <a:solidFill>
                  <a:schemeClr val="tx1"/>
                </a:solidFill>
              </a:rPr>
              <a:t>What enabling technologies are essential to realizing communications and network systems?</a:t>
            </a:r>
          </a:p>
          <a:p>
            <a:pPr marL="914400" lvl="1" indent="-336550">
              <a:buFont typeface="Arial" panose="020B0604020202020204" pitchFamily="34" charset="0"/>
              <a:buChar char="•"/>
              <a:tabLst>
                <a:tab pos="854075" algn="l"/>
              </a:tabLst>
            </a:pPr>
            <a:r>
              <a:rPr lang="en-US" sz="1400" dirty="0" smtClean="0">
                <a:solidFill>
                  <a:srgbClr val="2F5597"/>
                </a:solidFill>
                <a:effectLst/>
              </a:rPr>
              <a:t>Sources, detectors, memories and more</a:t>
            </a:r>
          </a:p>
          <a:p>
            <a:pPr marL="342900" indent="-342900">
              <a:buFont typeface="Arial" panose="020B0604020202020204" pitchFamily="34" charset="0"/>
              <a:buChar char="•"/>
            </a:pPr>
            <a:r>
              <a:rPr lang="en-US" sz="1600" dirty="0">
                <a:solidFill>
                  <a:schemeClr val="tx1"/>
                </a:solidFill>
              </a:rPr>
              <a:t>What are the highest priority technology gaps that must be </a:t>
            </a:r>
            <a:r>
              <a:rPr lang="en-US" sz="1600" dirty="0" smtClean="0">
                <a:solidFill>
                  <a:schemeClr val="tx1"/>
                </a:solidFill>
              </a:rPr>
              <a:t>overcome?</a:t>
            </a:r>
          </a:p>
          <a:p>
            <a:pPr marL="914400" lvl="1" indent="-336550">
              <a:buFont typeface="Arial" panose="020B0604020202020204" pitchFamily="34" charset="0"/>
              <a:buChar char="•"/>
            </a:pPr>
            <a:r>
              <a:rPr lang="en-US" sz="1400" dirty="0" smtClean="0">
                <a:solidFill>
                  <a:srgbClr val="2F5597"/>
                </a:solidFill>
                <a:effectLst/>
              </a:rPr>
              <a:t>Sources, memories, adaptive optics</a:t>
            </a:r>
          </a:p>
          <a:p>
            <a:pPr marL="342900" indent="-342900">
              <a:buFont typeface="Arial" panose="020B0604020202020204" pitchFamily="34" charset="0"/>
              <a:buChar char="•"/>
            </a:pPr>
            <a:r>
              <a:rPr lang="en-US" sz="1600" dirty="0" smtClean="0">
                <a:solidFill>
                  <a:schemeClr val="tx1"/>
                </a:solidFill>
              </a:rPr>
              <a:t>What </a:t>
            </a:r>
            <a:r>
              <a:rPr lang="en-US" sz="1600" dirty="0">
                <a:solidFill>
                  <a:schemeClr val="tx1"/>
                </a:solidFill>
              </a:rPr>
              <a:t>is the timeline for deploying quantum communication systems </a:t>
            </a:r>
            <a:endParaRPr lang="en-US" sz="1600" dirty="0" smtClean="0">
              <a:solidFill>
                <a:schemeClr val="tx1"/>
              </a:solidFill>
            </a:endParaRPr>
          </a:p>
          <a:p>
            <a:pPr marL="914400" lvl="1" indent="-336550">
              <a:buFont typeface="Arial" panose="020B0604020202020204" pitchFamily="34" charset="0"/>
              <a:buChar char="•"/>
            </a:pPr>
            <a:r>
              <a:rPr lang="en-US" sz="1400" dirty="0">
                <a:solidFill>
                  <a:srgbClr val="2F5597"/>
                </a:solidFill>
                <a:effectLst/>
              </a:rPr>
              <a:t> </a:t>
            </a:r>
            <a:r>
              <a:rPr lang="en-US" sz="1400" dirty="0" smtClean="0">
                <a:solidFill>
                  <a:srgbClr val="2F5597"/>
                </a:solidFill>
                <a:effectLst/>
              </a:rPr>
              <a:t>late 2020’s for initial intercontinental capability</a:t>
            </a:r>
          </a:p>
          <a:p>
            <a:pPr marL="342900" indent="-342900">
              <a:buFont typeface="Arial" panose="020B0604020202020204" pitchFamily="34" charset="0"/>
              <a:buChar char="•"/>
            </a:pPr>
            <a:r>
              <a:rPr lang="en-US" sz="1600" dirty="0" smtClean="0">
                <a:solidFill>
                  <a:schemeClr val="tx1"/>
                </a:solidFill>
              </a:rPr>
              <a:t>Security</a:t>
            </a:r>
          </a:p>
          <a:p>
            <a:pPr marL="914400" lvl="1" indent="-336550">
              <a:buFont typeface="Arial" panose="020B0604020202020204" pitchFamily="34" charset="0"/>
              <a:buChar char="•"/>
            </a:pPr>
            <a:r>
              <a:rPr lang="en-GB" sz="1400" dirty="0" smtClean="0">
                <a:solidFill>
                  <a:srgbClr val="2F5597"/>
                </a:solidFill>
                <a:effectLst/>
              </a:rPr>
              <a:t>QKD: Accessible </a:t>
            </a:r>
            <a:r>
              <a:rPr lang="en-GB" sz="1400" dirty="0">
                <a:solidFill>
                  <a:srgbClr val="2F5597"/>
                </a:solidFill>
                <a:effectLst/>
              </a:rPr>
              <a:t>quantum communications </a:t>
            </a:r>
            <a:r>
              <a:rPr lang="en-GB" sz="1400" dirty="0" smtClean="0">
                <a:solidFill>
                  <a:srgbClr val="2F5597"/>
                </a:solidFill>
                <a:effectLst/>
              </a:rPr>
              <a:t>application that </a:t>
            </a:r>
            <a:r>
              <a:rPr lang="en-GB" sz="1400" dirty="0">
                <a:solidFill>
                  <a:srgbClr val="2F5597"/>
                </a:solidFill>
                <a:effectLst/>
              </a:rPr>
              <a:t>can be implemented using widely available optical </a:t>
            </a:r>
            <a:r>
              <a:rPr lang="en-GB" sz="1400" dirty="0" smtClean="0">
                <a:solidFill>
                  <a:srgbClr val="2F5597"/>
                </a:solidFill>
                <a:effectLst/>
              </a:rPr>
              <a:t>technologies. Has many uses; globally, wide variety of systems  are commercially available  with more under development.  However, not </a:t>
            </a:r>
            <a:r>
              <a:rPr lang="en-GB" sz="1400" dirty="0">
                <a:solidFill>
                  <a:srgbClr val="2F5597"/>
                </a:solidFill>
                <a:effectLst/>
              </a:rPr>
              <a:t>adopted </a:t>
            </a:r>
            <a:r>
              <a:rPr lang="en-GB" sz="1400" dirty="0" smtClean="0">
                <a:solidFill>
                  <a:srgbClr val="2F5597"/>
                </a:solidFill>
                <a:effectLst/>
              </a:rPr>
              <a:t> as </a:t>
            </a:r>
            <a:r>
              <a:rPr lang="en-GB" sz="1400" dirty="0">
                <a:solidFill>
                  <a:srgbClr val="2F5597"/>
                </a:solidFill>
                <a:effectLst/>
              </a:rPr>
              <a:t>a Nationally-certified cryptographic system</a:t>
            </a:r>
            <a:r>
              <a:rPr lang="en-GB" sz="1400" dirty="0" smtClean="0">
                <a:solidFill>
                  <a:srgbClr val="2F5597"/>
                </a:solidFill>
                <a:effectLst/>
              </a:rPr>
              <a:t>.</a:t>
            </a:r>
          </a:p>
          <a:p>
            <a:pPr marL="914400" lvl="1" indent="-336550">
              <a:buFont typeface="Arial" panose="020B0604020202020204" pitchFamily="34" charset="0"/>
              <a:buChar char="•"/>
            </a:pPr>
            <a:r>
              <a:rPr lang="en-GB" sz="1400" dirty="0" smtClean="0">
                <a:solidFill>
                  <a:srgbClr val="2F5597"/>
                </a:solidFill>
                <a:effectLst/>
              </a:rPr>
              <a:t>Need to continue exploration of innovative approaches to meet robust cryptographic requirements </a:t>
            </a:r>
          </a:p>
          <a:p>
            <a:pPr marL="342900" indent="-342900">
              <a:buFont typeface="Arial" panose="020B0604020202020204" pitchFamily="34" charset="0"/>
              <a:buChar char="•"/>
            </a:pPr>
            <a:r>
              <a:rPr lang="en-US" sz="1600" dirty="0" smtClean="0">
                <a:solidFill>
                  <a:schemeClr val="tx1"/>
                </a:solidFill>
              </a:rPr>
              <a:t>Will </a:t>
            </a:r>
            <a:r>
              <a:rPr lang="en-US" sz="1600" dirty="0">
                <a:solidFill>
                  <a:schemeClr val="tx1"/>
                </a:solidFill>
              </a:rPr>
              <a:t>quantum networks be able/need to integrate with today’s networks</a:t>
            </a:r>
            <a:r>
              <a:rPr lang="en-US" sz="1600" dirty="0" smtClean="0">
                <a:solidFill>
                  <a:schemeClr val="tx1"/>
                </a:solidFill>
              </a:rPr>
              <a:t>?</a:t>
            </a:r>
          </a:p>
          <a:p>
            <a:pPr marL="914400" lvl="1" indent="-336550">
              <a:buFont typeface="Arial" panose="020B0604020202020204" pitchFamily="34" charset="0"/>
              <a:buChar char="•"/>
            </a:pPr>
            <a:r>
              <a:rPr lang="en-US" sz="1400" dirty="0" smtClean="0">
                <a:solidFill>
                  <a:srgbClr val="2F5597"/>
                </a:solidFill>
                <a:effectLst/>
              </a:rPr>
              <a:t>Increased focus on interoperability standards and interfaces required</a:t>
            </a:r>
          </a:p>
          <a:p>
            <a:pPr marL="914400" lvl="1" indent="-336550">
              <a:buFont typeface="Arial" panose="020B0604020202020204" pitchFamily="34" charset="0"/>
              <a:buChar char="•"/>
            </a:pPr>
            <a:r>
              <a:rPr lang="en-US" sz="1400" dirty="0" smtClean="0">
                <a:solidFill>
                  <a:srgbClr val="2F5597"/>
                </a:solidFill>
                <a:effectLst/>
              </a:rPr>
              <a:t>Beneficial to consider key lessons from ARPANET era</a:t>
            </a:r>
          </a:p>
          <a:p>
            <a:pPr marL="342900" indent="-342900">
              <a:buFont typeface="Arial" panose="020B0604020202020204" pitchFamily="34" charset="0"/>
              <a:buChar char="•"/>
            </a:pPr>
            <a:r>
              <a:rPr lang="en-US" sz="1600" dirty="0" smtClean="0">
                <a:solidFill>
                  <a:schemeClr val="tx1"/>
                </a:solidFill>
              </a:rPr>
              <a:t>How </a:t>
            </a:r>
            <a:r>
              <a:rPr lang="en-US" sz="1600" dirty="0">
                <a:solidFill>
                  <a:schemeClr val="tx1"/>
                </a:solidFill>
              </a:rPr>
              <a:t>do advances in quantum computing affect quantum networks, and vice versa</a:t>
            </a:r>
            <a:r>
              <a:rPr lang="en-US" sz="1600" dirty="0" smtClean="0">
                <a:solidFill>
                  <a:schemeClr val="tx1"/>
                </a:solidFill>
              </a:rPr>
              <a:t>?</a:t>
            </a:r>
          </a:p>
          <a:p>
            <a:pPr marL="914400" lvl="1" indent="-336550">
              <a:buFont typeface="Arial" panose="020B0604020202020204" pitchFamily="34" charset="0"/>
              <a:buChar char="•"/>
            </a:pPr>
            <a:r>
              <a:rPr lang="en-US" sz="1400" dirty="0" smtClean="0">
                <a:solidFill>
                  <a:srgbClr val="2F5597"/>
                </a:solidFill>
                <a:effectLst/>
              </a:rPr>
              <a:t>User requirements and applications</a:t>
            </a:r>
            <a:r>
              <a:rPr lang="en-US" sz="1400" dirty="0">
                <a:solidFill>
                  <a:srgbClr val="2F5597"/>
                </a:solidFill>
                <a:effectLst/>
              </a:rPr>
              <a:t> </a:t>
            </a:r>
            <a:r>
              <a:rPr lang="en-US" sz="1400" dirty="0" smtClean="0">
                <a:solidFill>
                  <a:srgbClr val="2F5597"/>
                </a:solidFill>
                <a:effectLst/>
              </a:rPr>
              <a:t>can/will drive data service infrastructure (</a:t>
            </a:r>
            <a:r>
              <a:rPr lang="en-US" sz="1400" dirty="0" err="1" smtClean="0">
                <a:solidFill>
                  <a:srgbClr val="2F5597"/>
                </a:solidFill>
                <a:effectLst/>
              </a:rPr>
              <a:t>i.e</a:t>
            </a:r>
            <a:r>
              <a:rPr lang="en-US" sz="1400" dirty="0" smtClean="0">
                <a:solidFill>
                  <a:srgbClr val="2F5597"/>
                </a:solidFill>
                <a:effectLst/>
              </a:rPr>
              <a:t> the network)  evolution, and  alternatively, network performance can/will drive advances in user  applications and enable innovation, just </a:t>
            </a:r>
            <a:r>
              <a:rPr lang="en-US" sz="1400" dirty="0">
                <a:solidFill>
                  <a:srgbClr val="2F5597"/>
                </a:solidFill>
                <a:effectLst/>
              </a:rPr>
              <a:t>as we see with today’s </a:t>
            </a:r>
            <a:r>
              <a:rPr lang="en-US" sz="1400" dirty="0" smtClean="0">
                <a:solidFill>
                  <a:srgbClr val="2F5597"/>
                </a:solidFill>
                <a:effectLst/>
              </a:rPr>
              <a:t>terrestrial networks.</a:t>
            </a:r>
            <a:endParaRPr lang="en-US" sz="1400" dirty="0">
              <a:solidFill>
                <a:srgbClr val="2F5597"/>
              </a:solidFill>
              <a:effectLst/>
            </a:endParaRPr>
          </a:p>
        </p:txBody>
      </p:sp>
      <p:grpSp>
        <p:nvGrpSpPr>
          <p:cNvPr id="9" name="Group 8"/>
          <p:cNvGrpSpPr/>
          <p:nvPr/>
        </p:nvGrpSpPr>
        <p:grpSpPr>
          <a:xfrm>
            <a:off x="8734695" y="3513536"/>
            <a:ext cx="2996305" cy="2258601"/>
            <a:chOff x="8971613" y="2343740"/>
            <a:chExt cx="2996305" cy="2258601"/>
          </a:xfrm>
        </p:grpSpPr>
        <p:sp>
          <p:nvSpPr>
            <p:cNvPr id="8" name="Rectangle 7">
              <a:extLst>
                <a:ext uri="{FF2B5EF4-FFF2-40B4-BE49-F238E27FC236}">
                  <a16:creationId xmlns:a16="http://schemas.microsoft.com/office/drawing/2014/main" id="{03DB77B0-FDA6-4F6C-B377-B019BD99A039}"/>
                </a:ext>
              </a:extLst>
            </p:cNvPr>
            <p:cNvSpPr/>
            <p:nvPr/>
          </p:nvSpPr>
          <p:spPr bwMode="auto">
            <a:xfrm>
              <a:off x="8971613" y="2373087"/>
              <a:ext cx="2861225" cy="2194578"/>
            </a:xfrm>
            <a:prstGeom prst="rect">
              <a:avLst/>
            </a:prstGeom>
            <a:solidFill>
              <a:schemeClr val="accent4">
                <a:lumMod val="60000"/>
                <a:lumOff val="40000"/>
              </a:schemeClr>
            </a:solidFill>
            <a:ln w="12700" cap="flat" cmpd="sng" algn="ctr">
              <a:noFill/>
              <a:prstDash val="solid"/>
            </a:ln>
            <a:effectLst>
              <a:outerShdw blurRad="50800" dist="38100" dir="5400000" algn="t" rotWithShape="0">
                <a:prstClr val="black">
                  <a:alpha val="40000"/>
                </a:prstClr>
              </a:outerShdw>
            </a:effectLst>
          </p:spPr>
          <p:txBody>
            <a:bodyPr lIns="118811" tIns="59405" rIns="118811" bIns="59405" anchor="ctr"/>
            <a:lstStyle/>
            <a:p>
              <a:pPr defTabSz="1188148" hangingPunct="0">
                <a:defRPr/>
              </a:pPr>
              <a:endParaRPr lang="id-ID" sz="2123" kern="0" dirty="0">
                <a:solidFill>
                  <a:prstClr val="black"/>
                </a:solidFill>
                <a:latin typeface="Arial" panose="020B0604020202020204" pitchFamily="34" charset="0"/>
                <a:ea typeface="Roboto" pitchFamily="2" charset="0"/>
              </a:endParaRPr>
            </a:p>
          </p:txBody>
        </p:sp>
        <p:pic>
          <p:nvPicPr>
            <p:cNvPr id="1026" name="Picture 2" descr="https://upload.wikimedia.org/wikipedia/commons/thumb/9/94/Gartner_Hype_Cycle.svg/320px-Gartner_Hype_Cycl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3575" y="2671774"/>
              <a:ext cx="2597299" cy="16882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061432" y="4325343"/>
              <a:ext cx="2906486" cy="276998"/>
            </a:xfrm>
            <a:prstGeom prst="rect">
              <a:avLst/>
            </a:prstGeom>
            <a:noFill/>
          </p:spPr>
          <p:txBody>
            <a:bodyPr wrap="square" rtlCol="0">
              <a:spAutoFit/>
            </a:bodyPr>
            <a:lstStyle/>
            <a:p>
              <a:r>
                <a:rPr lang="en-US" sz="1200" dirty="0">
                  <a:hlinkClick r:id="rId3"/>
                </a:rPr>
                <a:t>https://en.wikipedia.org/wiki/Hype_cycle</a:t>
              </a:r>
              <a:endParaRPr lang="en-US" sz="1200" dirty="0"/>
            </a:p>
          </p:txBody>
        </p:sp>
        <p:sp>
          <p:nvSpPr>
            <p:cNvPr id="10" name="TextBox 9"/>
            <p:cNvSpPr txBox="1"/>
            <p:nvPr/>
          </p:nvSpPr>
          <p:spPr>
            <a:xfrm>
              <a:off x="8993892" y="2343740"/>
              <a:ext cx="2906486" cy="276998"/>
            </a:xfrm>
            <a:prstGeom prst="rect">
              <a:avLst/>
            </a:prstGeom>
            <a:noFill/>
          </p:spPr>
          <p:txBody>
            <a:bodyPr wrap="square" rtlCol="0">
              <a:spAutoFit/>
            </a:bodyPr>
            <a:lstStyle/>
            <a:p>
              <a:pPr algn="ctr"/>
              <a:r>
                <a:rPr lang="en-US" sz="1200" u="sng" dirty="0" smtClean="0"/>
                <a:t>Gartner Hype Cycle</a:t>
              </a:r>
              <a:endParaRPr lang="en-US" sz="1200" u="sng" dirty="0"/>
            </a:p>
          </p:txBody>
        </p:sp>
      </p:grpSp>
      <p:sp>
        <p:nvSpPr>
          <p:cNvPr id="15" name="Text Placeholder 10"/>
          <p:cNvSpPr txBox="1">
            <a:spLocks/>
          </p:cNvSpPr>
          <p:nvPr/>
        </p:nvSpPr>
        <p:spPr>
          <a:xfrm>
            <a:off x="8390499" y="5954220"/>
            <a:ext cx="3549614" cy="361177"/>
          </a:xfrm>
          <a:prstGeom prst="rect">
            <a:avLst/>
          </a:prstGeom>
        </p:spPr>
        <p:txBody>
          <a:bodyPr vert="horz" lIns="91440" tIns="45720" rIns="91440" bIns="45720" rtlCol="0">
            <a:noAutofit/>
          </a:bodyPr>
          <a:lstStyle>
            <a:lvl1pPr marL="0" indent="0" algn="l" defTabSz="900113" rtl="0" eaLnBrk="1" latinLnBrk="0" hangingPunct="1">
              <a:lnSpc>
                <a:spcPct val="90000"/>
              </a:lnSpc>
              <a:spcBef>
                <a:spcPts val="984"/>
              </a:spcBef>
              <a:buFontTx/>
              <a:buNone/>
              <a:defRPr sz="2250" b="1" kern="1200">
                <a:solidFill>
                  <a:srgbClr val="32F0FA"/>
                </a:solidFill>
                <a:latin typeface="+mn-lt"/>
                <a:ea typeface="+mn-ea"/>
                <a:cs typeface="+mn-cs"/>
              </a:defRPr>
            </a:lvl1pPr>
            <a:lvl2pPr marL="212825" indent="-212825" algn="l" defTabSz="900113" rtl="0" eaLnBrk="1" latinLnBrk="0" hangingPunct="1">
              <a:lnSpc>
                <a:spcPct val="90000"/>
              </a:lnSpc>
              <a:spcBef>
                <a:spcPts val="492"/>
              </a:spcBef>
              <a:buSzPct val="110000"/>
              <a:buFont typeface="Calibri" panose="020F0502020204030204" pitchFamily="34" charset="0"/>
              <a:buChar char="&gt;"/>
              <a:defRPr sz="1875" b="1" kern="1200">
                <a:solidFill>
                  <a:srgbClr val="FFC000"/>
                </a:solidFill>
                <a:effectLst>
                  <a:outerShdw blurRad="38100" dist="38100" dir="2700000" algn="tl">
                    <a:srgbClr val="000000">
                      <a:alpha val="43137"/>
                    </a:srgbClr>
                  </a:outerShdw>
                </a:effectLst>
                <a:latin typeface="+mn-lt"/>
                <a:ea typeface="+mn-ea"/>
                <a:cs typeface="+mn-cs"/>
              </a:defRPr>
            </a:lvl2pPr>
            <a:lvl3pPr marL="431602" indent="-218778" algn="l" defTabSz="900113" rtl="0" eaLnBrk="1" latinLnBrk="0" hangingPunct="1">
              <a:lnSpc>
                <a:spcPct val="90000"/>
              </a:lnSpc>
              <a:spcBef>
                <a:spcPts val="492"/>
              </a:spcBef>
              <a:buSzPct val="110000"/>
              <a:buFont typeface="Calibri" panose="020F0502020204030204" pitchFamily="34" charset="0"/>
              <a:buChar char="&gt;"/>
              <a:defRPr sz="1688" kern="1200">
                <a:solidFill>
                  <a:schemeClr val="bg1"/>
                </a:solidFill>
                <a:effectLst>
                  <a:outerShdw blurRad="38100" dist="38100" dir="2700000" algn="tl">
                    <a:srgbClr val="000000">
                      <a:alpha val="43137"/>
                    </a:srgbClr>
                  </a:outerShdw>
                </a:effectLst>
                <a:latin typeface="+mn-lt"/>
                <a:ea typeface="+mn-ea"/>
                <a:cs typeface="+mn-cs"/>
              </a:defRPr>
            </a:lvl3pPr>
            <a:lvl4pPr marL="644426" indent="-212825" algn="l" defTabSz="900113" rtl="0" eaLnBrk="1" latinLnBrk="0" hangingPunct="1">
              <a:lnSpc>
                <a:spcPct val="90000"/>
              </a:lnSpc>
              <a:spcBef>
                <a:spcPts val="492"/>
              </a:spcBef>
              <a:buSzPct val="100000"/>
              <a:buFont typeface="Wingdings" panose="05000000000000000000" pitchFamily="2" charset="2"/>
              <a:buChar char="§"/>
              <a:defRPr sz="1500" kern="1200">
                <a:solidFill>
                  <a:schemeClr val="bg1"/>
                </a:solidFill>
                <a:effectLst>
                  <a:outerShdw blurRad="38100" dist="38100" dir="2700000" algn="tl">
                    <a:srgbClr val="000000">
                      <a:alpha val="43137"/>
                    </a:srgbClr>
                  </a:outerShdw>
                </a:effectLst>
                <a:latin typeface="+mn-lt"/>
                <a:ea typeface="+mn-ea"/>
                <a:cs typeface="+mn-cs"/>
              </a:defRPr>
            </a:lvl4pPr>
            <a:lvl5pPr marL="857250" indent="-212825" algn="l" defTabSz="900113" rtl="0" eaLnBrk="1" latinLnBrk="0" hangingPunct="1">
              <a:lnSpc>
                <a:spcPct val="90000"/>
              </a:lnSpc>
              <a:spcBef>
                <a:spcPts val="492"/>
              </a:spcBef>
              <a:buSzPct val="100000"/>
              <a:buFont typeface="Wingdings" panose="05000000000000000000" pitchFamily="2" charset="2"/>
              <a:buChar char="§"/>
              <a:defRPr sz="1500" kern="1200">
                <a:solidFill>
                  <a:schemeClr val="bg1"/>
                </a:solidFill>
                <a:effectLst>
                  <a:outerShdw blurRad="38100" dist="38100" dir="2700000" algn="tl">
                    <a:srgbClr val="000000">
                      <a:alpha val="43137"/>
                    </a:srgbClr>
                  </a:outerShdw>
                </a:effectLst>
                <a:latin typeface="+mn-lt"/>
                <a:ea typeface="+mn-ea"/>
                <a:cs typeface="+mn-cs"/>
              </a:defRPr>
            </a:lvl5pPr>
            <a:lvl6pPr marL="2475309"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5366"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5422"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5478"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a:lstStyle>
          <a:p>
            <a:pPr algn="ctr"/>
            <a:r>
              <a:rPr lang="en-US" sz="1600" dirty="0" smtClean="0">
                <a:solidFill>
                  <a:schemeClr val="bg1"/>
                </a:solidFill>
              </a:rPr>
              <a:t>Importance of data informed decisions</a:t>
            </a:r>
            <a:endParaRPr lang="en-US" sz="1600" dirty="0">
              <a:solidFill>
                <a:schemeClr val="bg1"/>
              </a:solidFill>
            </a:endParaRPr>
          </a:p>
        </p:txBody>
      </p:sp>
      <p:sp>
        <p:nvSpPr>
          <p:cNvPr id="11" name="Text Placeholder 10"/>
          <p:cNvSpPr>
            <a:spLocks noGrp="1"/>
          </p:cNvSpPr>
          <p:nvPr>
            <p:ph type="body" sz="quarter" idx="13"/>
          </p:nvPr>
        </p:nvSpPr>
        <p:spPr>
          <a:xfrm>
            <a:off x="8177770" y="2837139"/>
            <a:ext cx="3900017" cy="1114901"/>
          </a:xfrm>
        </p:spPr>
        <p:txBody>
          <a:bodyPr>
            <a:noAutofit/>
          </a:bodyPr>
          <a:lstStyle/>
          <a:p>
            <a:pPr algn="ctr">
              <a:spcBef>
                <a:spcPts val="0"/>
              </a:spcBef>
            </a:pPr>
            <a:r>
              <a:rPr lang="en-US" sz="1600" dirty="0" smtClean="0">
                <a:solidFill>
                  <a:schemeClr val="bg1"/>
                </a:solidFill>
              </a:rPr>
              <a:t>Balancing the Value </a:t>
            </a:r>
            <a:r>
              <a:rPr lang="en-US" sz="1600" dirty="0">
                <a:solidFill>
                  <a:schemeClr val="bg1"/>
                </a:solidFill>
              </a:rPr>
              <a:t>P</a:t>
            </a:r>
            <a:r>
              <a:rPr lang="en-US" sz="1600" dirty="0" smtClean="0">
                <a:solidFill>
                  <a:schemeClr val="bg1"/>
                </a:solidFill>
              </a:rPr>
              <a:t>roposition and </a:t>
            </a:r>
          </a:p>
          <a:p>
            <a:pPr algn="ctr">
              <a:spcBef>
                <a:spcPts val="0"/>
              </a:spcBef>
            </a:pPr>
            <a:r>
              <a:rPr lang="en-US" sz="1600" dirty="0" smtClean="0">
                <a:solidFill>
                  <a:schemeClr val="bg1"/>
                </a:solidFill>
              </a:rPr>
              <a:t>Technology Lessons Learned</a:t>
            </a:r>
            <a:endParaRPr lang="en-US" sz="1600" dirty="0">
              <a:solidFill>
                <a:schemeClr val="bg1"/>
              </a:solidFill>
            </a:endParaRPr>
          </a:p>
        </p:txBody>
      </p:sp>
    </p:spTree>
    <p:extLst>
      <p:ext uri="{BB962C8B-B14F-4D97-AF65-F5344CB8AC3E}">
        <p14:creationId xmlns:p14="http://schemas.microsoft.com/office/powerpoint/2010/main" val="3749358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Contact Information</a:t>
            </a:r>
            <a:br>
              <a:rPr lang="en-US" sz="3000" dirty="0" smtClean="0"/>
            </a:br>
            <a:r>
              <a:rPr lang="en-US" sz="3000" i="1" dirty="0" smtClean="0"/>
              <a:t>For </a:t>
            </a:r>
            <a:r>
              <a:rPr lang="en-US" sz="3000" i="1" dirty="0"/>
              <a:t>additional engagement  and discussion, please contact</a:t>
            </a:r>
            <a:r>
              <a:rPr lang="en-US" sz="3000" i="1" dirty="0" smtClean="0"/>
              <a:t>:</a:t>
            </a:r>
            <a:endParaRPr lang="en-US" sz="3000" i="1" dirty="0"/>
          </a:p>
        </p:txBody>
      </p:sp>
      <p:sp>
        <p:nvSpPr>
          <p:cNvPr id="5" name="Rectangle 4">
            <a:extLst>
              <a:ext uri="{FF2B5EF4-FFF2-40B4-BE49-F238E27FC236}">
                <a16:creationId xmlns:a16="http://schemas.microsoft.com/office/drawing/2014/main" id="{03DB77B0-FDA6-4F6C-B377-B019BD99A039}"/>
              </a:ext>
            </a:extLst>
          </p:cNvPr>
          <p:cNvSpPr/>
          <p:nvPr/>
        </p:nvSpPr>
        <p:spPr bwMode="auto">
          <a:xfrm>
            <a:off x="677823" y="1467853"/>
            <a:ext cx="10376539" cy="4162926"/>
          </a:xfrm>
          <a:prstGeom prst="rect">
            <a:avLst/>
          </a:prstGeom>
          <a:gradFill flip="none" rotWithShape="1">
            <a:gsLst>
              <a:gs pos="43000">
                <a:srgbClr val="1F497D">
                  <a:lumMod val="75000"/>
                  <a:alpha val="71000"/>
                </a:srgbClr>
              </a:gs>
              <a:gs pos="100000">
                <a:srgbClr val="20202E">
                  <a:lumMod val="50000"/>
                  <a:lumOff val="50000"/>
                  <a:alpha val="76000"/>
                </a:srgbClr>
              </a:gs>
            </a:gsLst>
            <a:lin ang="16500000" scaled="0"/>
            <a:tileRect/>
          </a:gradFill>
          <a:ln w="12700" cap="flat" cmpd="sng" algn="ctr">
            <a:noFill/>
            <a:prstDash val="solid"/>
          </a:ln>
          <a:effectLst>
            <a:outerShdw blurRad="50800" dist="38100" dir="5400000" algn="t" rotWithShape="0">
              <a:prstClr val="black">
                <a:alpha val="40000"/>
              </a:prstClr>
            </a:outerShdw>
          </a:effectLst>
        </p:spPr>
        <p:txBody>
          <a:bodyPr lIns="118811" tIns="59405" rIns="118811" bIns="59405" anchor="ctr"/>
          <a:lstStyle/>
          <a:p>
            <a:pPr defTabSz="1188148" hangingPunct="0">
              <a:defRPr/>
            </a:pPr>
            <a:endParaRPr lang="id-ID" sz="2123" kern="0" dirty="0">
              <a:solidFill>
                <a:prstClr val="black"/>
              </a:solidFill>
              <a:latin typeface="Arial" panose="020B0604020202020204" pitchFamily="34" charset="0"/>
              <a:ea typeface="Roboto" pitchFamily="2" charset="0"/>
            </a:endParaRPr>
          </a:p>
        </p:txBody>
      </p:sp>
      <p:sp>
        <p:nvSpPr>
          <p:cNvPr id="3" name="Text Placeholder 2"/>
          <p:cNvSpPr>
            <a:spLocks noGrp="1"/>
          </p:cNvSpPr>
          <p:nvPr>
            <p:ph type="body" sz="quarter" idx="13"/>
          </p:nvPr>
        </p:nvSpPr>
        <p:spPr>
          <a:xfrm>
            <a:off x="6235181" y="3581621"/>
            <a:ext cx="4484956" cy="1808915"/>
          </a:xfrm>
          <a:ln>
            <a:solidFill>
              <a:schemeClr val="bg1"/>
            </a:solidFill>
          </a:ln>
        </p:spPr>
        <p:txBody>
          <a:bodyPr>
            <a:normAutofit/>
          </a:bodyPr>
          <a:lstStyle/>
          <a:p>
            <a:pPr>
              <a:spcBef>
                <a:spcPts val="1000"/>
              </a:spcBef>
            </a:pPr>
            <a:r>
              <a:rPr lang="en-US" sz="2400" dirty="0" smtClean="0">
                <a:solidFill>
                  <a:schemeClr val="bg1"/>
                </a:solidFill>
              </a:rPr>
              <a:t>La </a:t>
            </a:r>
            <a:r>
              <a:rPr lang="en-US" sz="2400" dirty="0">
                <a:solidFill>
                  <a:schemeClr val="bg1"/>
                </a:solidFill>
              </a:rPr>
              <a:t>Vida </a:t>
            </a:r>
            <a:r>
              <a:rPr lang="en-US" sz="2400" dirty="0" smtClean="0">
                <a:solidFill>
                  <a:schemeClr val="bg1"/>
                </a:solidFill>
              </a:rPr>
              <a:t>Cooper</a:t>
            </a:r>
          </a:p>
          <a:p>
            <a:pPr>
              <a:spcBef>
                <a:spcPts val="1000"/>
              </a:spcBef>
            </a:pPr>
            <a:r>
              <a:rPr lang="en-US" sz="2000" dirty="0" smtClean="0">
                <a:solidFill>
                  <a:schemeClr val="bg1"/>
                </a:solidFill>
              </a:rPr>
              <a:t>Goddard-</a:t>
            </a:r>
            <a:r>
              <a:rPr lang="en-US" sz="2000" dirty="0" err="1" smtClean="0">
                <a:solidFill>
                  <a:schemeClr val="bg1"/>
                </a:solidFill>
              </a:rPr>
              <a:t>SCaN</a:t>
            </a:r>
            <a:r>
              <a:rPr lang="en-US" sz="2000" dirty="0" smtClean="0">
                <a:solidFill>
                  <a:schemeClr val="bg1"/>
                </a:solidFill>
              </a:rPr>
              <a:t> </a:t>
            </a:r>
            <a:r>
              <a:rPr lang="en-US" sz="2000" dirty="0">
                <a:solidFill>
                  <a:schemeClr val="bg1"/>
                </a:solidFill>
              </a:rPr>
              <a:t>Technology </a:t>
            </a:r>
            <a:endParaRPr lang="en-US" sz="2000" dirty="0" smtClean="0">
              <a:solidFill>
                <a:schemeClr val="bg1"/>
              </a:solidFill>
            </a:endParaRPr>
          </a:p>
          <a:p>
            <a:pPr>
              <a:spcBef>
                <a:spcPts val="1000"/>
              </a:spcBef>
            </a:pPr>
            <a:r>
              <a:rPr lang="en-US" sz="2000" dirty="0" smtClean="0">
                <a:solidFill>
                  <a:schemeClr val="bg1"/>
                </a:solidFill>
              </a:rPr>
              <a:t>Manager</a:t>
            </a:r>
          </a:p>
          <a:p>
            <a:pPr>
              <a:spcBef>
                <a:spcPts val="1000"/>
              </a:spcBef>
            </a:pPr>
            <a:r>
              <a:rPr lang="en-US" sz="2400" dirty="0" smtClean="0">
                <a:solidFill>
                  <a:srgbClr val="FFC000"/>
                </a:solidFill>
              </a:rPr>
              <a:t>lavida.d.cooper@nasa.gov</a:t>
            </a:r>
          </a:p>
        </p:txBody>
      </p:sp>
      <p:sp>
        <p:nvSpPr>
          <p:cNvPr id="4" name="Text Placeholder 2"/>
          <p:cNvSpPr>
            <a:spLocks noGrp="1"/>
          </p:cNvSpPr>
          <p:nvPr>
            <p:ph type="body" sz="quarter" idx="13"/>
          </p:nvPr>
        </p:nvSpPr>
        <p:spPr>
          <a:xfrm>
            <a:off x="1085655" y="3581767"/>
            <a:ext cx="4484956" cy="1808769"/>
          </a:xfrm>
          <a:ln>
            <a:solidFill>
              <a:schemeClr val="bg1"/>
            </a:solidFill>
          </a:ln>
        </p:spPr>
        <p:txBody>
          <a:bodyPr>
            <a:noAutofit/>
          </a:bodyPr>
          <a:lstStyle/>
          <a:p>
            <a:pPr>
              <a:spcBef>
                <a:spcPts val="1000"/>
              </a:spcBef>
            </a:pPr>
            <a:r>
              <a:rPr lang="en-US" sz="2400" dirty="0" smtClean="0">
                <a:solidFill>
                  <a:schemeClr val="bg1"/>
                </a:solidFill>
              </a:rPr>
              <a:t>Dr</a:t>
            </a:r>
            <a:r>
              <a:rPr lang="en-US" sz="2400" dirty="0">
                <a:solidFill>
                  <a:schemeClr val="bg1"/>
                </a:solidFill>
              </a:rPr>
              <a:t>. Babak Saif</a:t>
            </a:r>
          </a:p>
          <a:p>
            <a:pPr>
              <a:spcBef>
                <a:spcPts val="1000"/>
              </a:spcBef>
            </a:pPr>
            <a:r>
              <a:rPr lang="en-US" sz="2000" dirty="0" err="1" smtClean="0">
                <a:solidFill>
                  <a:schemeClr val="bg1"/>
                </a:solidFill>
              </a:rPr>
              <a:t>SCaN</a:t>
            </a:r>
            <a:r>
              <a:rPr lang="en-US" sz="2000" dirty="0" smtClean="0">
                <a:solidFill>
                  <a:schemeClr val="bg1"/>
                </a:solidFill>
              </a:rPr>
              <a:t> </a:t>
            </a:r>
            <a:r>
              <a:rPr lang="en-US" sz="2000" dirty="0">
                <a:solidFill>
                  <a:schemeClr val="bg1"/>
                </a:solidFill>
              </a:rPr>
              <a:t>Quantum Science &amp; Technology </a:t>
            </a:r>
            <a:endParaRPr lang="en-US" sz="2000" dirty="0" smtClean="0">
              <a:solidFill>
                <a:schemeClr val="bg1"/>
              </a:solidFill>
            </a:endParaRPr>
          </a:p>
          <a:p>
            <a:pPr>
              <a:spcBef>
                <a:spcPts val="1000"/>
              </a:spcBef>
            </a:pPr>
            <a:r>
              <a:rPr lang="en-US" sz="2000" dirty="0" smtClean="0">
                <a:solidFill>
                  <a:schemeClr val="bg1"/>
                </a:solidFill>
              </a:rPr>
              <a:t>Program </a:t>
            </a:r>
            <a:r>
              <a:rPr lang="en-US" sz="2000" dirty="0">
                <a:solidFill>
                  <a:schemeClr val="bg1"/>
                </a:solidFill>
              </a:rPr>
              <a:t>Scientist</a:t>
            </a:r>
          </a:p>
          <a:p>
            <a:pPr>
              <a:spcBef>
                <a:spcPts val="1000"/>
              </a:spcBef>
            </a:pPr>
            <a:r>
              <a:rPr lang="en-US" sz="2400" dirty="0" smtClean="0">
                <a:solidFill>
                  <a:srgbClr val="FFC000"/>
                </a:solidFill>
              </a:rPr>
              <a:t>babak.n.saif@nasa.gov</a:t>
            </a:r>
            <a:endParaRPr lang="en-US" sz="2400" dirty="0"/>
          </a:p>
        </p:txBody>
      </p:sp>
      <p:sp>
        <p:nvSpPr>
          <p:cNvPr id="8" name="Text Placeholder 2"/>
          <p:cNvSpPr>
            <a:spLocks noGrp="1"/>
          </p:cNvSpPr>
          <p:nvPr>
            <p:ph type="body" sz="quarter" idx="13"/>
          </p:nvPr>
        </p:nvSpPr>
        <p:spPr>
          <a:xfrm>
            <a:off x="6235181" y="1654593"/>
            <a:ext cx="4484956" cy="1808769"/>
          </a:xfrm>
          <a:ln>
            <a:solidFill>
              <a:schemeClr val="bg1"/>
            </a:solidFill>
          </a:ln>
        </p:spPr>
        <p:txBody>
          <a:bodyPr>
            <a:noAutofit/>
          </a:bodyPr>
          <a:lstStyle/>
          <a:p>
            <a:pPr>
              <a:spcBef>
                <a:spcPts val="1000"/>
              </a:spcBef>
            </a:pPr>
            <a:r>
              <a:rPr lang="en-US" sz="2400" dirty="0" smtClean="0">
                <a:solidFill>
                  <a:schemeClr val="bg1"/>
                </a:solidFill>
              </a:rPr>
              <a:t>Nasser </a:t>
            </a:r>
            <a:r>
              <a:rPr lang="en-US" sz="2400" dirty="0">
                <a:solidFill>
                  <a:schemeClr val="bg1"/>
                </a:solidFill>
              </a:rPr>
              <a:t>Barghouty</a:t>
            </a:r>
          </a:p>
          <a:p>
            <a:pPr>
              <a:spcBef>
                <a:spcPts val="1000"/>
              </a:spcBef>
            </a:pPr>
            <a:r>
              <a:rPr lang="en-US" sz="2000" dirty="0" smtClean="0">
                <a:solidFill>
                  <a:schemeClr val="bg1"/>
                </a:solidFill>
              </a:rPr>
              <a:t>SCaN Quantum Science &amp; Technology </a:t>
            </a:r>
          </a:p>
          <a:p>
            <a:pPr>
              <a:spcBef>
                <a:spcPts val="1000"/>
              </a:spcBef>
            </a:pPr>
            <a:r>
              <a:rPr lang="en-US" sz="2000" dirty="0" smtClean="0">
                <a:solidFill>
                  <a:schemeClr val="bg1"/>
                </a:solidFill>
              </a:rPr>
              <a:t>Lead </a:t>
            </a:r>
          </a:p>
          <a:p>
            <a:pPr>
              <a:spcBef>
                <a:spcPts val="1000"/>
              </a:spcBef>
            </a:pPr>
            <a:r>
              <a:rPr lang="en-US" sz="2400" dirty="0" smtClean="0">
                <a:solidFill>
                  <a:srgbClr val="FFC000"/>
                </a:solidFill>
              </a:rPr>
              <a:t>nasser.barghouty@nasa.gov</a:t>
            </a:r>
            <a:endParaRPr lang="en-US" sz="2400" dirty="0"/>
          </a:p>
        </p:txBody>
      </p:sp>
      <p:sp>
        <p:nvSpPr>
          <p:cNvPr id="9" name="Text Placeholder 2"/>
          <p:cNvSpPr>
            <a:spLocks noGrp="1"/>
          </p:cNvSpPr>
          <p:nvPr>
            <p:ph type="body" sz="quarter" idx="13"/>
          </p:nvPr>
        </p:nvSpPr>
        <p:spPr>
          <a:xfrm>
            <a:off x="1085655" y="1673794"/>
            <a:ext cx="4484956" cy="1808769"/>
          </a:xfrm>
          <a:ln>
            <a:solidFill>
              <a:schemeClr val="bg1"/>
            </a:solidFill>
          </a:ln>
        </p:spPr>
        <p:txBody>
          <a:bodyPr>
            <a:noAutofit/>
          </a:bodyPr>
          <a:lstStyle/>
          <a:p>
            <a:pPr>
              <a:spcBef>
                <a:spcPts val="1000"/>
              </a:spcBef>
            </a:pPr>
            <a:r>
              <a:rPr lang="en-US" sz="2400" dirty="0" smtClean="0">
                <a:solidFill>
                  <a:schemeClr val="bg1"/>
                </a:solidFill>
              </a:rPr>
              <a:t>Badri Younes</a:t>
            </a:r>
          </a:p>
          <a:p>
            <a:pPr>
              <a:spcBef>
                <a:spcPts val="1000"/>
              </a:spcBef>
            </a:pPr>
            <a:r>
              <a:rPr lang="en-US" sz="2000" dirty="0" smtClean="0">
                <a:solidFill>
                  <a:schemeClr val="bg1"/>
                </a:solidFill>
              </a:rPr>
              <a:t>Deputy Associate Administrator for </a:t>
            </a:r>
            <a:br>
              <a:rPr lang="en-US" sz="2000" dirty="0" smtClean="0">
                <a:solidFill>
                  <a:schemeClr val="bg1"/>
                </a:solidFill>
              </a:rPr>
            </a:br>
            <a:r>
              <a:rPr lang="en-US" sz="2000" dirty="0" smtClean="0">
                <a:solidFill>
                  <a:schemeClr val="bg1"/>
                </a:solidFill>
              </a:rPr>
              <a:t>SCaN and SCaN Program Manager</a:t>
            </a:r>
          </a:p>
          <a:p>
            <a:pPr>
              <a:spcBef>
                <a:spcPts val="1200"/>
              </a:spcBef>
            </a:pPr>
            <a:r>
              <a:rPr lang="en-US" sz="2400" dirty="0" smtClean="0">
                <a:solidFill>
                  <a:srgbClr val="FFC000"/>
                </a:solidFill>
              </a:rPr>
              <a:t>badri.younes-1@nasa.gov</a:t>
            </a:r>
            <a:endParaRPr lang="en-US" sz="2400" dirty="0"/>
          </a:p>
        </p:txBody>
      </p:sp>
    </p:spTree>
    <p:extLst>
      <p:ext uri="{BB962C8B-B14F-4D97-AF65-F5344CB8AC3E}">
        <p14:creationId xmlns:p14="http://schemas.microsoft.com/office/powerpoint/2010/main" val="3590719217"/>
      </p:ext>
    </p:extLst>
  </p:cSld>
  <p:clrMapOvr>
    <a:masterClrMapping/>
  </p:clrMapOvr>
  <p:timing>
    <p:tnLst>
      <p:par>
        <p:cTn id="1" dur="indefinite" restart="never" nodeType="tmRoot"/>
      </p:par>
    </p:tnLst>
  </p:timing>
</p:sld>
</file>

<file path=ppt/theme/theme1.xml><?xml version="1.0" encoding="utf-8"?>
<a:theme xmlns:a="http://schemas.openxmlformats.org/drawingml/2006/main" name="SCaN Mast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5DE3FA8087CF14B8F9E398CD4EECAA1" ma:contentTypeVersion="12" ma:contentTypeDescription="Create a new document." ma:contentTypeScope="" ma:versionID="c041a65cc2f9396038ae8f9dd3b3bbb9">
  <xsd:schema xmlns:xsd="http://www.w3.org/2001/XMLSchema" xmlns:xs="http://www.w3.org/2001/XMLSchema" xmlns:p="http://schemas.microsoft.com/office/2006/metadata/properties" xmlns:ns2="4e774958-384c-4b8f-93f5-2dcba6bd76c5" xmlns:ns3="11ea8438-53b4-40b3-84e1-0770bf8276ff" targetNamespace="http://schemas.microsoft.com/office/2006/metadata/properties" ma:root="true" ma:fieldsID="37352f06ec386340f1db2ee1021ff9e9" ns2:_="" ns3:_="">
    <xsd:import namespace="4e774958-384c-4b8f-93f5-2dcba6bd76c5"/>
    <xsd:import namespace="11ea8438-53b4-40b3-84e1-0770bf8276f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774958-384c-4b8f-93f5-2dcba6bd76c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1ea8438-53b4-40b3-84e1-0770bf8276ff"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6DE79D-C3D4-43AB-A085-2CA5F5223379}">
  <ds:schemaRefs>
    <ds:schemaRef ds:uri="http://schemas.microsoft.com/sharepoint/v3/contenttype/forms"/>
  </ds:schemaRefs>
</ds:datastoreItem>
</file>

<file path=customXml/itemProps2.xml><?xml version="1.0" encoding="utf-8"?>
<ds:datastoreItem xmlns:ds="http://schemas.openxmlformats.org/officeDocument/2006/customXml" ds:itemID="{6EC0AB4A-EB65-46A2-98E1-E1372A7FFFB9}">
  <ds:schemaRefs>
    <ds:schemaRef ds:uri="http://schemas.microsoft.com/office/2006/metadata/properties"/>
    <ds:schemaRef ds:uri="http://schemas.microsoft.com/office/infopath/2007/PartnerControls"/>
    <ds:schemaRef ds:uri="http://purl.org/dc/terms/"/>
    <ds:schemaRef ds:uri="11ea8438-53b4-40b3-84e1-0770bf8276ff"/>
    <ds:schemaRef ds:uri="http://schemas.microsoft.com/office/2006/documentManagement/types"/>
    <ds:schemaRef ds:uri="http://schemas.openxmlformats.org/package/2006/metadata/core-properties"/>
    <ds:schemaRef ds:uri="http://purl.org/dc/elements/1.1/"/>
    <ds:schemaRef ds:uri="4e774958-384c-4b8f-93f5-2dcba6bd76c5"/>
    <ds:schemaRef ds:uri="http://www.w3.org/XML/1998/namespace"/>
    <ds:schemaRef ds:uri="http://purl.org/dc/dcmitype/"/>
  </ds:schemaRefs>
</ds:datastoreItem>
</file>

<file path=customXml/itemProps3.xml><?xml version="1.0" encoding="utf-8"?>
<ds:datastoreItem xmlns:ds="http://schemas.openxmlformats.org/officeDocument/2006/customXml" ds:itemID="{8745076A-8869-46ED-939A-C0C033F180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774958-384c-4b8f-93f5-2dcba6bd76c5"/>
    <ds:schemaRef ds:uri="11ea8438-53b4-40b3-84e1-0770bf8276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7179</TotalTime>
  <Words>984</Words>
  <Application>Microsoft Office PowerPoint</Application>
  <PresentationFormat>Widescreen</PresentationFormat>
  <Paragraphs>118</Paragraphs>
  <Slides>10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Roboto</vt:lpstr>
      <vt:lpstr>Times New Roman</vt:lpstr>
      <vt:lpstr>Wingdings</vt:lpstr>
      <vt:lpstr>SCaN Master Slide</vt:lpstr>
      <vt:lpstr>      NASA Space Communications and Navigation (SCaN)  Quantum Vision    </vt:lpstr>
      <vt:lpstr>PowerPoint Presentation</vt:lpstr>
      <vt:lpstr>PowerPoint Presentation</vt:lpstr>
      <vt:lpstr>PowerPoint Presentation</vt:lpstr>
      <vt:lpstr>Executive Branch Guidance via OSTP NQCO</vt:lpstr>
      <vt:lpstr>SCaN’s Quantum Vision</vt:lpstr>
      <vt:lpstr>Collaboration and Partnerships </vt:lpstr>
      <vt:lpstr>Key Questions &amp; Preliminary Insights</vt:lpstr>
      <vt:lpstr>Contact Information For additional engagement  and discussion, please contact:</vt:lpstr>
      <vt:lpst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dc:title>
  <dc:creator>Jen Zhou</dc:creator>
  <cp:lastModifiedBy>Schauer, Katherine S. (GSFC-450.0)[ASRC FEDERAL SYSTEM SOLUTIONS]</cp:lastModifiedBy>
  <cp:revision>129</cp:revision>
  <cp:lastPrinted>2020-01-23T19:34:49Z</cp:lastPrinted>
  <dcterms:created xsi:type="dcterms:W3CDTF">2020-01-22T18:45:18Z</dcterms:created>
  <dcterms:modified xsi:type="dcterms:W3CDTF">2020-05-14T22:14:55Z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0x01010045DE3FA8087CF14B8F9E398CD4EECAA1</vt:lpwstr>
  </property>
</Properties>
</file>