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  <p:sldMasterId id="2147483666" r:id="rId2"/>
    <p:sldMasterId id="2147483729" r:id="rId3"/>
  </p:sldMasterIdLst>
  <p:notesMasterIdLst>
    <p:notesMasterId r:id="rId20"/>
  </p:notesMasterIdLst>
  <p:sldIdLst>
    <p:sldId id="4047" r:id="rId4"/>
    <p:sldId id="4069" r:id="rId5"/>
    <p:sldId id="4070" r:id="rId6"/>
    <p:sldId id="4068" r:id="rId7"/>
    <p:sldId id="4071" r:id="rId8"/>
    <p:sldId id="4082" r:id="rId9"/>
    <p:sldId id="4083" r:id="rId10"/>
    <p:sldId id="4086" r:id="rId11"/>
    <p:sldId id="4073" r:id="rId12"/>
    <p:sldId id="4075" r:id="rId13"/>
    <p:sldId id="3648" r:id="rId14"/>
    <p:sldId id="4076" r:id="rId15"/>
    <p:sldId id="4077" r:id="rId16"/>
    <p:sldId id="4096" r:id="rId17"/>
    <p:sldId id="4092" r:id="rId18"/>
    <p:sldId id="409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DB5E"/>
    <a:srgbClr val="F7E1A2"/>
    <a:srgbClr val="FCFFE3"/>
    <a:srgbClr val="EEEED1"/>
    <a:srgbClr val="D9D8BE"/>
    <a:srgbClr val="C58C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09"/>
    <p:restoredTop sz="92789"/>
  </p:normalViewPr>
  <p:slideViewPr>
    <p:cSldViewPr snapToGrid="0" snapToObjects="1">
      <p:cViewPr varScale="1">
        <p:scale>
          <a:sx n="106" d="100"/>
          <a:sy n="106" d="100"/>
        </p:scale>
        <p:origin x="56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D8B548-C785-FA4F-88C1-41C9BF9DD335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35028F-6C2B-1F46-9570-F1AC609918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415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35028F-6C2B-1F46-9570-F1AC6099187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6803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35028F-6C2B-1F46-9570-F1AC6099187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2060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DB795E-EE18-884F-903F-E1BE73C3C19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518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917" y="266700"/>
            <a:ext cx="11580283" cy="622300"/>
          </a:xfrm>
          <a:prstGeom prst="rect">
            <a:avLst/>
          </a:prstGeom>
        </p:spPr>
        <p:txBody>
          <a:bodyPr lIns="91128" tIns="45564" rIns="91128" bIns="45564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55438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362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917" y="266700"/>
            <a:ext cx="11580283" cy="6223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1219200"/>
            <a:ext cx="11571817" cy="50434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8509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B2C1D-0BDB-D648-84AF-CA821EB1A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46" y="3476073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18124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164000"/>
            <a:ext cx="10904107" cy="499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3" y="960352"/>
            <a:ext cx="11523415" cy="516581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4045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52003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164000"/>
            <a:ext cx="10632671" cy="499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8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6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93709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with Pre-Decisiona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164000"/>
            <a:ext cx="10638185" cy="499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95843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164000"/>
            <a:ext cx="10638185" cy="499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52279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92553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0400" y="0"/>
            <a:ext cx="10261600" cy="1066800"/>
          </a:xfrm>
        </p:spPr>
        <p:txBody>
          <a:bodyPr anchor="ctr">
            <a:normAutofit/>
          </a:bodyPr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60F9F-5A53-4DFD-BA55-8E3063BB41B2}" type="slidenum">
              <a:rPr lang="en-US" smtClean="0">
                <a:solidFill>
                  <a:srgbClr val="464653"/>
                </a:solidFill>
                <a:latin typeface="Gill Sans MT"/>
              </a:rPr>
              <a:pPr/>
              <a:t>‹#›</a:t>
            </a:fld>
            <a:endParaRPr lang="en-US" dirty="0">
              <a:solidFill>
                <a:srgbClr val="464653"/>
              </a:solidFill>
              <a:latin typeface="Gill Sans M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  <a:latin typeface="Gill Sans MT"/>
              </a:rPr>
              <a:t>www.nasa.gov</a:t>
            </a:r>
            <a:endParaRPr lang="en-US" dirty="0">
              <a:solidFill>
                <a:prstClr val="black">
                  <a:tint val="75000"/>
                </a:prstClr>
              </a:solidFill>
              <a:latin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1565746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164000"/>
            <a:ext cx="10904107" cy="499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3" y="960352"/>
            <a:ext cx="11523415" cy="516581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19183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02309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164000"/>
            <a:ext cx="10632671" cy="499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8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6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7846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with Pre-Decisiona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164000"/>
            <a:ext cx="10638185" cy="499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12379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164000"/>
            <a:ext cx="10638185" cy="499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35267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60712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>
            <a:cxnSpLocks/>
          </p:cNvCxnSpPr>
          <p:nvPr userDrawn="1"/>
        </p:nvCxnSpPr>
        <p:spPr bwMode="auto">
          <a:xfrm>
            <a:off x="157655" y="890588"/>
            <a:ext cx="10681796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0">
                  <a:srgbClr val="800000"/>
                </a:gs>
                <a:gs pos="100000">
                  <a:prstClr val="white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8" name="Picture 13" descr="NASA insigniaCMYK">
            <a:extLst>
              <a:ext uri="{FF2B5EF4-FFF2-40B4-BE49-F238E27FC236}">
                <a16:creationId xmlns:a16="http://schemas.microsoft.com/office/drawing/2014/main" id="{6998EFE4-61CC-954A-8629-71472262CB3F}"/>
              </a:ext>
            </a:extLst>
          </p:cNvPr>
          <p:cNvPicPr preferRelativeResize="0"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87097" y="182560"/>
            <a:ext cx="881457" cy="70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C5476BD-F00A-0D4C-B060-D13F31F90434}"/>
              </a:ext>
            </a:extLst>
          </p:cNvPr>
          <p:cNvSpPr txBox="1">
            <a:spLocks/>
          </p:cNvSpPr>
          <p:nvPr userDrawn="1"/>
        </p:nvSpPr>
        <p:spPr>
          <a:xfrm>
            <a:off x="173037" y="6492875"/>
            <a:ext cx="10200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www.nasa.gov    |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1E47AA-8567-144E-9C30-6FC0EB6BC39C}"/>
              </a:ext>
            </a:extLst>
          </p:cNvPr>
          <p:cNvSpPr txBox="1">
            <a:spLocks/>
          </p:cNvSpPr>
          <p:nvPr userDrawn="1"/>
        </p:nvSpPr>
        <p:spPr>
          <a:xfrm>
            <a:off x="1027611" y="6492875"/>
            <a:ext cx="3109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812ADB-0C09-964E-BA31-EB411B871CD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699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752" r:id="rId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5pPr>
      <a:lvl6pPr marL="455648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6pPr>
      <a:lvl7pPr marL="911296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7pPr>
      <a:lvl8pPr marL="1366944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8pPr>
      <a:lvl9pPr marL="1822591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9pPr>
    </p:titleStyle>
    <p:bodyStyle>
      <a:lvl1pPr marL="341735" indent="-341735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0426" indent="-284774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</a:defRPr>
      </a:lvl2pPr>
      <a:lvl3pPr marL="1139118" indent="-227824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ヒラギノ角ゴ Pro W3" charset="-128"/>
          <a:cs typeface="ヒラギノ角ゴ Pro W3" pitchFamily="-105" charset="-128"/>
        </a:defRPr>
      </a:lvl3pPr>
      <a:lvl4pPr marL="1594760" indent="-227824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ヒラギノ角ゴ Pro W3" charset="-128"/>
          <a:cs typeface="ヒラギノ角ゴ Pro W3" pitchFamily="-105" charset="-128"/>
        </a:defRPr>
      </a:lvl4pPr>
      <a:lvl5pPr marL="2050413" indent="-227824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ヒラギノ角ゴ Pro W3" charset="-128"/>
          <a:cs typeface="ヒラギノ角ゴ Pro W3" pitchFamily="-105" charset="-128"/>
        </a:defRPr>
      </a:lvl5pPr>
      <a:lvl6pPr marL="2506064" indent="-227824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6pPr>
      <a:lvl7pPr marL="2961709" indent="-227824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7pPr>
      <a:lvl8pPr marL="3417357" indent="-227824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8pPr>
      <a:lvl9pPr marL="3873000" indent="-227824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56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648" algn="l" defTabSz="4556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296" algn="l" defTabSz="4556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944" algn="l" defTabSz="4556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2591" algn="l" defTabSz="4556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8235" algn="l" defTabSz="4556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3886" algn="l" defTabSz="4556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9537" algn="l" defTabSz="4556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5183" algn="l" defTabSz="4556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3933" y="164000"/>
            <a:ext cx="10889904" cy="499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0423" y="789968"/>
            <a:ext cx="11523415" cy="53361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3645" y="6419639"/>
            <a:ext cx="9783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9"/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 defTabSz="457189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07463" y="63971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endParaRPr lang="en-US" sz="1800" dirty="0">
              <a:solidFill>
                <a:prstClr val="black"/>
              </a:solidFill>
              <a:latin typeface="Calibri"/>
              <a:ea typeface="ＭＳ Ｐゴシック" pitchFamily="34" charset="-128"/>
            </a:endParaRP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963933" y="646042"/>
            <a:ext cx="11084843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26000">
                  <a:srgbClr val="0F68B5"/>
                </a:gs>
                <a:gs pos="0">
                  <a:srgbClr val="0F68B5"/>
                </a:gs>
                <a:gs pos="53000">
                  <a:schemeClr val="accent1">
                    <a:lumMod val="45000"/>
                    <a:lumOff val="5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451" y="44555"/>
            <a:ext cx="77787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37298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ctr" defTabSz="457189" rtl="0" eaLnBrk="1" latinLnBrk="0" hangingPunct="1">
        <a:lnSpc>
          <a:spcPct val="8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3933" y="164000"/>
            <a:ext cx="10889904" cy="499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0423" y="789968"/>
            <a:ext cx="11523415" cy="53361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3645" y="6419639"/>
            <a:ext cx="9783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9"/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 defTabSz="457189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07463" y="63971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endParaRPr lang="en-US" sz="1800" dirty="0">
              <a:solidFill>
                <a:prstClr val="black"/>
              </a:solidFill>
              <a:latin typeface="Calibri"/>
              <a:ea typeface="ＭＳ Ｐゴシック" pitchFamily="34" charset="-128"/>
            </a:endParaRP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963933" y="646042"/>
            <a:ext cx="11084843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26000">
                  <a:srgbClr val="0F68B5"/>
                </a:gs>
                <a:gs pos="0">
                  <a:srgbClr val="0F68B5"/>
                </a:gs>
                <a:gs pos="53000">
                  <a:schemeClr val="accent1">
                    <a:lumMod val="45000"/>
                    <a:lumOff val="5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33451" y="44555"/>
            <a:ext cx="77787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3EFCDB2-FC7C-9942-8879-D1B9EA786225}"/>
              </a:ext>
            </a:extLst>
          </p:cNvPr>
          <p:cNvSpPr/>
          <p:nvPr userDrawn="1"/>
        </p:nvSpPr>
        <p:spPr>
          <a:xfrm>
            <a:off x="4559800" y="6708411"/>
            <a:ext cx="37019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b="0" i="0" dirty="0">
                <a:solidFill>
                  <a:srgbClr val="FF0000"/>
                </a:solidFill>
                <a:effectLst/>
                <a:latin typeface="Arial Black" panose="020B0604020202020204" pitchFamily="34" charset="0"/>
              </a:rPr>
              <a:t>NASA Pre-Decisional / FOR INTERNAL USE ONLY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821981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ctr" defTabSz="457189" rtl="0" eaLnBrk="1" latinLnBrk="0" hangingPunct="1">
        <a:lnSpc>
          <a:spcPct val="8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emf"/><Relationship Id="rId4" Type="http://schemas.openxmlformats.org/officeDocument/2006/relationships/image" Target="../media/image23.tif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tiff"/><Relationship Id="rId4" Type="http://schemas.openxmlformats.org/officeDocument/2006/relationships/image" Target="../media/image26.tiff"/><Relationship Id="rId9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14D6E52-B746-E644-987C-CD0EE5BD8DD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79633" y="6587242"/>
            <a:ext cx="512367" cy="270759"/>
          </a:xfrm>
          <a:prstGeom prst="rect">
            <a:avLst/>
          </a:prstGeom>
        </p:spPr>
        <p:txBody>
          <a:bodyPr/>
          <a:lstStyle/>
          <a:p>
            <a:fld id="{3CAC2C42-C125-254E-87D4-784D7796358A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1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AB51CA-1219-DC44-8DA0-2B220456938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168" b="17823"/>
          <a:stretch/>
        </p:blipFill>
        <p:spPr>
          <a:xfrm>
            <a:off x="0" y="-1"/>
            <a:ext cx="12194324" cy="685800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CE09309-FD72-8545-8D15-3E73FF6349CB}"/>
              </a:ext>
            </a:extLst>
          </p:cNvPr>
          <p:cNvSpPr/>
          <p:nvPr/>
        </p:nvSpPr>
        <p:spPr bwMode="auto">
          <a:xfrm>
            <a:off x="0" y="5018314"/>
            <a:ext cx="12192000" cy="1839685"/>
          </a:xfrm>
          <a:prstGeom prst="rect">
            <a:avLst/>
          </a:prstGeom>
          <a:solidFill>
            <a:srgbClr val="0070C0">
              <a:alpha val="49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EC93F6-9F5D-004F-B55C-EEB4720DB1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68" y="5084370"/>
            <a:ext cx="9042400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rPr>
              <a:t>NASA Aeronautics Overview</a:t>
            </a:r>
          </a:p>
          <a:p>
            <a:pPr eaLnBrk="1" hangingPunct="1"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rPr>
              <a:t>USACA Meeting</a:t>
            </a:r>
          </a:p>
          <a:p>
            <a:pPr eaLnBrk="1" hangingPunct="1">
              <a:defRPr/>
            </a:pPr>
            <a:r>
              <a:rPr lang="en-US" sz="1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rPr>
              <a:t>Jimmy Kenyon</a:t>
            </a:r>
          </a:p>
          <a:p>
            <a:pPr eaLnBrk="1" hangingPunct="1">
              <a:defRPr/>
            </a:pPr>
            <a:r>
              <a:rPr lang="en-US" sz="1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rPr>
              <a:t>Director, Advanced Air Vehicles Program</a:t>
            </a:r>
          </a:p>
          <a:p>
            <a:pPr eaLnBrk="1" hangingPunct="1">
              <a:defRPr/>
            </a:pPr>
            <a:endParaRPr lang="en-US" sz="14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/>
              <a:cs typeface="Arial"/>
            </a:endParaRPr>
          </a:p>
          <a:p>
            <a:pPr eaLnBrk="1" hangingPunct="1">
              <a:defRPr/>
            </a:pPr>
            <a:r>
              <a:rPr lang="en-US" sz="1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rPr>
              <a:t>May 29, 2020</a:t>
            </a:r>
          </a:p>
        </p:txBody>
      </p:sp>
    </p:spTree>
    <p:extLst>
      <p:ext uri="{BB962C8B-B14F-4D97-AF65-F5344CB8AC3E}">
        <p14:creationId xmlns:p14="http://schemas.microsoft.com/office/powerpoint/2010/main" val="149938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orld-map-3.jpg">
            <a:extLst>
              <a:ext uri="{FF2B5EF4-FFF2-40B4-BE49-F238E27FC236}">
                <a16:creationId xmlns:a16="http://schemas.microsoft.com/office/drawing/2014/main" id="{0B0984AD-0348-464E-875F-FAD62C3E3F9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319" b="5306"/>
          <a:stretch/>
        </p:blipFill>
        <p:spPr>
          <a:xfrm>
            <a:off x="12932" y="0"/>
            <a:ext cx="1217906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4FECFE-FAD9-5B4A-B7D4-DFE51EE47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New Era of Innovation Emerging for Long-Haul Aviation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756D496-15BC-4941-AED3-68481834E828}"/>
              </a:ext>
            </a:extLst>
          </p:cNvPr>
          <p:cNvSpPr/>
          <p:nvPr/>
        </p:nvSpPr>
        <p:spPr>
          <a:xfrm>
            <a:off x="9306870" y="1240083"/>
            <a:ext cx="1471104" cy="1471104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DA27CE9-CB55-F14C-8B67-4235D8E43C6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1231" y="1334149"/>
            <a:ext cx="3423627" cy="16383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F552CA9-F621-1A4B-BA5B-7A340046487E}"/>
              </a:ext>
            </a:extLst>
          </p:cNvPr>
          <p:cNvSpPr/>
          <p:nvPr/>
        </p:nvSpPr>
        <p:spPr>
          <a:xfrm>
            <a:off x="914400" y="5248579"/>
            <a:ext cx="4775471" cy="116955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en-US" sz="1400" b="1" dirty="0">
                <a:solidFill>
                  <a:srgbClr val="548DD4"/>
                </a:solidFill>
                <a:latin typeface="Arial"/>
                <a:cs typeface="Arial"/>
              </a:rPr>
              <a:t>Global travel is predicted to more than double from 4 billion passengers annually today to over 8 billion annually in 20 years. This growth would support a nearly $6.8 T commercial transport market over that same timeframe.</a:t>
            </a:r>
            <a:endParaRPr lang="en-US" dirty="0">
              <a:solidFill>
                <a:srgbClr val="548DD4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2D6DD7C-D10C-5A49-AA7E-FBC54099FA5D}"/>
              </a:ext>
            </a:extLst>
          </p:cNvPr>
          <p:cNvGrpSpPr/>
          <p:nvPr/>
        </p:nvGrpSpPr>
        <p:grpSpPr>
          <a:xfrm>
            <a:off x="6638409" y="1371988"/>
            <a:ext cx="3702268" cy="2264775"/>
            <a:chOff x="4964061" y="1685664"/>
            <a:chExt cx="3702268" cy="2264775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34D0412-D722-5142-9E34-B6D24911E6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64061" y="1685664"/>
              <a:ext cx="3702268" cy="2264775"/>
            </a:xfrm>
            <a:prstGeom prst="rect">
              <a:avLst/>
            </a:prstGeom>
          </p:spPr>
        </p:pic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2A83B27-7B9B-8C4F-9D77-7E6D02224CC3}"/>
                </a:ext>
              </a:extLst>
            </p:cNvPr>
            <p:cNvCxnSpPr/>
            <p:nvPr/>
          </p:nvCxnSpPr>
          <p:spPr>
            <a:xfrm flipV="1">
              <a:off x="7080250" y="2466975"/>
              <a:ext cx="561975" cy="396875"/>
            </a:xfrm>
            <a:prstGeom prst="line">
              <a:avLst/>
            </a:prstGeom>
            <a:ln w="12700" cmpd="sng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722E1BF-4105-0E43-82F6-83B1F43DA1B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80250" y="2841625"/>
              <a:ext cx="787400" cy="22226"/>
            </a:xfrm>
            <a:prstGeom prst="line">
              <a:avLst/>
            </a:prstGeom>
            <a:ln w="12700" cmpd="sng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3" name="Picture 22" descr="single-aisle-thicker-line.png">
            <a:extLst>
              <a:ext uri="{FF2B5EF4-FFF2-40B4-BE49-F238E27FC236}">
                <a16:creationId xmlns:a16="http://schemas.microsoft.com/office/drawing/2014/main" id="{03397711-09B9-DF41-A71C-0FCA71027F9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1557" y="900150"/>
            <a:ext cx="2652929" cy="2166827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396E59C8-DCD4-6B4F-ADE6-539E28775315}"/>
              </a:ext>
            </a:extLst>
          </p:cNvPr>
          <p:cNvSpPr/>
          <p:nvPr/>
        </p:nvSpPr>
        <p:spPr>
          <a:xfrm>
            <a:off x="914400" y="3507546"/>
            <a:ext cx="4625937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 is on track to enable a new era of supersonic air travel that will further connect the world and establish a new market segment for U.S. industry</a:t>
            </a:r>
          </a:p>
          <a:p>
            <a:pPr marL="406400" indent="-284163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 Boom Flight Demonstration Mission on schedule</a:t>
            </a:r>
          </a:p>
          <a:p>
            <a:pPr marL="406400" lvl="1" indent="-284163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Industry innovation has begun – Boeing/</a:t>
            </a:r>
            <a:r>
              <a:rPr lang="en-US" sz="1400" dirty="0" err="1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Aerion</a:t>
            </a:r>
            <a:r>
              <a:rPr lang="en-US" sz="1400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Lockheed, Boom, GE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2BBDC23-3A81-5449-9E47-32EFF4A2B9A0}"/>
              </a:ext>
            </a:extLst>
          </p:cNvPr>
          <p:cNvSpPr/>
          <p:nvPr/>
        </p:nvSpPr>
        <p:spPr>
          <a:xfrm>
            <a:off x="6532271" y="3507546"/>
            <a:ext cx="471691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 has established the concepts and key technologies required to enable 2030s transports</a:t>
            </a:r>
          </a:p>
          <a:p>
            <a:pPr marL="406400" lvl="1" indent="-284163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Next step is ground and flight validation of integrated technologies by the mid-2020s</a:t>
            </a:r>
          </a:p>
          <a:p>
            <a:pPr marL="406400" lvl="1" indent="-284163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Industry ready to cost-share partnerships – Boeing, GE, P&amp;W, etc.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D89CC6F-F079-994D-873D-ADC55281C06B}"/>
              </a:ext>
            </a:extLst>
          </p:cNvPr>
          <p:cNvSpPr/>
          <p:nvPr/>
        </p:nvSpPr>
        <p:spPr>
          <a:xfrm>
            <a:off x="6638409" y="5243780"/>
            <a:ext cx="4610771" cy="1384995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en-US" sz="1400" b="1" dirty="0">
                <a:solidFill>
                  <a:srgbClr val="548DD4"/>
                </a:solidFill>
                <a:latin typeface="Arial"/>
                <a:cs typeface="Arial"/>
              </a:rPr>
              <a:t>Europe is aggressively investing to capture the technology lead from the U.S. and adding taxes/regulation to drive emissions reductions. </a:t>
            </a:r>
            <a:br>
              <a:rPr lang="en-US" sz="1400" b="1" dirty="0">
                <a:solidFill>
                  <a:srgbClr val="548DD4"/>
                </a:solidFill>
                <a:latin typeface="Arial"/>
                <a:cs typeface="Arial"/>
              </a:rPr>
            </a:br>
            <a:r>
              <a:rPr lang="en-US" sz="1400" b="1" dirty="0">
                <a:solidFill>
                  <a:srgbClr val="548DD4"/>
                </a:solidFill>
                <a:latin typeface="Arial"/>
                <a:cs typeface="Arial"/>
              </a:rPr>
              <a:t>China is seeking to capture the fastest growing market in Asia-Pacific through government funded R&amp;D. American technology leadership at risk.</a:t>
            </a:r>
            <a:endParaRPr lang="en-US" dirty="0">
              <a:solidFill>
                <a:srgbClr val="548DD4"/>
              </a:solidFill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FDEFF90-72CC-074A-BBF2-DFB35CD38B76}"/>
              </a:ext>
            </a:extLst>
          </p:cNvPr>
          <p:cNvCxnSpPr>
            <a:cxnSpLocks/>
          </p:cNvCxnSpPr>
          <p:nvPr/>
        </p:nvCxnSpPr>
        <p:spPr>
          <a:xfrm>
            <a:off x="923378" y="5131874"/>
            <a:ext cx="103258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1">
            <a:extLst>
              <a:ext uri="{FF2B5EF4-FFF2-40B4-BE49-F238E27FC236}">
                <a16:creationId xmlns:a16="http://schemas.microsoft.com/office/drawing/2014/main" id="{5C375369-0325-7D4F-BCB7-CF7176C7E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917" y="755076"/>
            <a:ext cx="1137271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lv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dirty="0">
                <a:solidFill>
                  <a:srgbClr val="45445A"/>
                </a:solidFill>
                <a:cs typeface="Arial" charset="0"/>
              </a:rPr>
              <a:t>NASA Aeronautics’ vision and leadership underpin U.S. industry’s ability to win the future</a:t>
            </a:r>
          </a:p>
        </p:txBody>
      </p:sp>
      <p:pic>
        <p:nvPicPr>
          <p:cNvPr id="28" name="Picture 13" descr="NASA insigniaCMYK">
            <a:extLst>
              <a:ext uri="{FF2B5EF4-FFF2-40B4-BE49-F238E27FC236}">
                <a16:creationId xmlns:a16="http://schemas.microsoft.com/office/drawing/2014/main" id="{4210CEEC-13B5-8743-BFE9-34C3B4EDE74F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87097" y="182560"/>
            <a:ext cx="881457" cy="70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1472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A87C362-BF43-C84E-B8AC-4918E7B6759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140" b="16086"/>
          <a:stretch/>
        </p:blipFill>
        <p:spPr>
          <a:xfrm>
            <a:off x="371" y="0"/>
            <a:ext cx="12191629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BC2EDCD-78EF-8A49-823B-FDE8E5CEC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New Era of Urban and Thin Haul Flight is Emerging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848C9AD-5541-2041-B3A1-235F69D97079}"/>
              </a:ext>
            </a:extLst>
          </p:cNvPr>
          <p:cNvSpPr/>
          <p:nvPr/>
        </p:nvSpPr>
        <p:spPr>
          <a:xfrm>
            <a:off x="306917" y="3677184"/>
            <a:ext cx="48538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 led the U.S. community with the UAS Traffic Management (UTM) and UAS in the NAS projects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Integration of commercial systems is now beginning to emerge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UTM is now the accepted concept all over the world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412C52-D74B-F849-B5E4-1DDD64ECCD89}"/>
              </a:ext>
            </a:extLst>
          </p:cNvPr>
          <p:cNvSpPr/>
          <p:nvPr/>
        </p:nvSpPr>
        <p:spPr>
          <a:xfrm>
            <a:off x="6661493" y="4318533"/>
            <a:ext cx="522359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Urban Air Mobility (UAM) is fast on the heels of UAS integration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U.S. industry looking for NASA leadership now to help overcome key barriers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Aggressive industry timeline for scalable operations creates challenging requirements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8DBEE02-31D2-BC47-81BD-5B228D936A69}"/>
              </a:ext>
            </a:extLst>
          </p:cNvPr>
          <p:cNvSpPr/>
          <p:nvPr/>
        </p:nvSpPr>
        <p:spPr>
          <a:xfrm>
            <a:off x="0" y="6013813"/>
            <a:ext cx="12191999" cy="64633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en-US" dirty="0">
                <a:solidFill>
                  <a:srgbClr val="1F497D">
                    <a:lumMod val="60000"/>
                    <a:lumOff val="4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Significant Private Sector Investment – Aircraft Designs Maturing Rapidly – Competitive International Landscape – Advancing Regulatory Environment –  Local/Regional Community Awareness and Interest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423246-00FF-F94A-B201-E7D8A2713D47}"/>
              </a:ext>
            </a:extLst>
          </p:cNvPr>
          <p:cNvCxnSpPr>
            <a:cxnSpLocks/>
          </p:cNvCxnSpPr>
          <p:nvPr/>
        </p:nvCxnSpPr>
        <p:spPr>
          <a:xfrm>
            <a:off x="0" y="5947824"/>
            <a:ext cx="12192000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14" name="TextBox 1">
            <a:extLst>
              <a:ext uri="{FF2B5EF4-FFF2-40B4-BE49-F238E27FC236}">
                <a16:creationId xmlns:a16="http://schemas.microsoft.com/office/drawing/2014/main" id="{5D9E88D1-C7F8-9D4F-B882-F735AD32BF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918" y="755076"/>
            <a:ext cx="1093351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lv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dirty="0">
                <a:solidFill>
                  <a:srgbClr val="45445A"/>
                </a:solidFill>
                <a:cs typeface="Arial" charset="0"/>
              </a:rPr>
              <a:t>NASA Aeronautics’ vision and leadership have stimulated aviation and non-aviation communities to pursue transformative aviation capabilities</a:t>
            </a:r>
          </a:p>
        </p:txBody>
      </p:sp>
      <p:pic>
        <p:nvPicPr>
          <p:cNvPr id="13" name="Picture 13" descr="NASA insigniaCMYK">
            <a:extLst>
              <a:ext uri="{FF2B5EF4-FFF2-40B4-BE49-F238E27FC236}">
                <a16:creationId xmlns:a16="http://schemas.microsoft.com/office/drawing/2014/main" id="{AA5F6FDC-B8A2-7142-AFE6-FD6E3FCDFB8F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87097" y="182560"/>
            <a:ext cx="881457" cy="70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7957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B5419-04C7-CC4E-B9F6-83008AED5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 Aeronautics – Vision for Aviation in the 21st Century</a:t>
            </a:r>
          </a:p>
        </p:txBody>
      </p:sp>
      <p:pic>
        <p:nvPicPr>
          <p:cNvPr id="4" name="Picture 3" descr="vision-plain.png">
            <a:extLst>
              <a:ext uri="{FF2B5EF4-FFF2-40B4-BE49-F238E27FC236}">
                <a16:creationId xmlns:a16="http://schemas.microsoft.com/office/drawing/2014/main" id="{AF212C01-2300-6D42-A96F-B4F928CFD17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9520" y="968829"/>
            <a:ext cx="6770086" cy="50402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547A879-92CB-5042-B566-FB1C72379C80}"/>
              </a:ext>
            </a:extLst>
          </p:cNvPr>
          <p:cNvSpPr txBox="1"/>
          <p:nvPr/>
        </p:nvSpPr>
        <p:spPr>
          <a:xfrm>
            <a:off x="3178370" y="6267776"/>
            <a:ext cx="5943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ea typeface="ヒラギノ角ゴ Pro W3" charset="-128"/>
                <a:cs typeface="Arial"/>
              </a:rPr>
              <a:t>U.S. leadership for a new era of flight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09AA381-CA7D-A348-9569-2AAD6C5C8B4A}"/>
              </a:ext>
            </a:extLst>
          </p:cNvPr>
          <p:cNvSpPr/>
          <p:nvPr/>
        </p:nvSpPr>
        <p:spPr>
          <a:xfrm>
            <a:off x="7536761" y="932544"/>
            <a:ext cx="2695810" cy="2582885"/>
          </a:xfrm>
          <a:prstGeom prst="ellipse">
            <a:avLst/>
          </a:prstGeom>
          <a:solidFill>
            <a:srgbClr val="4F81BD">
              <a:lumMod val="75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4994E9-4680-1A49-AC1D-86947EF3B96D}"/>
              </a:ext>
            </a:extLst>
          </p:cNvPr>
          <p:cNvSpPr/>
          <p:nvPr/>
        </p:nvSpPr>
        <p:spPr>
          <a:xfrm>
            <a:off x="7756656" y="1416955"/>
            <a:ext cx="22560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ARMD continues </a:t>
            </a:r>
            <a:br>
              <a:rPr lang="en-US" sz="1600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US" sz="1600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to evolve and </a:t>
            </a:r>
            <a:br>
              <a:rPr lang="en-US" sz="1600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US" sz="1600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execute the </a:t>
            </a:r>
            <a:br>
              <a:rPr lang="en-US" sz="1600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US" sz="1600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Aeronautics Strategy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i="1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https://www.nasa.gov/</a:t>
            </a:r>
            <a:br>
              <a:rPr lang="en-US" sz="1600" i="1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US" sz="1600" i="1" dirty="0" err="1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aeroresearch</a:t>
            </a:r>
            <a:r>
              <a:rPr lang="en-US" sz="1600" i="1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/strategy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AD7562A-93AA-A444-A0C0-F199FBBA10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96" t="4137" r="2453" b="2096"/>
          <a:stretch/>
        </p:blipFill>
        <p:spPr>
          <a:xfrm>
            <a:off x="6008913" y="3595258"/>
            <a:ext cx="5754825" cy="242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833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651A9-5418-F141-8CE6-144B0572F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FY 2021 Budget Request - Aeronautics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2F9CF9-6BB7-A547-AB96-69625BC60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1" y="3344336"/>
            <a:ext cx="11771970" cy="33575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b="1" dirty="0"/>
              <a:t>FY 2021 PBR supports critical needs of the U.S. aviation industry to maintain leadership in a new era of aviation</a:t>
            </a:r>
          </a:p>
          <a:p>
            <a:r>
              <a:rPr lang="en-US" sz="1600" dirty="0"/>
              <a:t>Readies Low Boom Flight Demonstration Mission to achieve first flight in FY 2022 and deliver data that will support new noise standards</a:t>
            </a:r>
          </a:p>
          <a:p>
            <a:r>
              <a:rPr lang="en-US" sz="1600" dirty="0"/>
              <a:t>Invests in critical needs for the emerging AAM market – building upon NASA’s UAS technology development and airspace integration success</a:t>
            </a:r>
          </a:p>
          <a:p>
            <a:r>
              <a:rPr lang="en-US" sz="1600" dirty="0"/>
              <a:t>Develops and matures technologies in time to support U.S. industry development of new subsonic aircraft by the early 2030s</a:t>
            </a:r>
          </a:p>
          <a:p>
            <a:pPr lvl="1"/>
            <a:r>
              <a:rPr lang="en-US" sz="1400" dirty="0"/>
              <a:t>Accelerates key enabling technology development: advanced aerodynamics, electrified aircraft propulsion, small core turbine engine technologies, and high rate production of composite materials</a:t>
            </a:r>
          </a:p>
          <a:p>
            <a:pPr lvl="1"/>
            <a:r>
              <a:rPr lang="en-US" sz="1400" dirty="0"/>
              <a:t>Demonstrates electrified aircraft propulsion via flight testing, first flight in FY 2023</a:t>
            </a:r>
          </a:p>
          <a:p>
            <a:r>
              <a:rPr lang="en-US" sz="1600" dirty="0"/>
              <a:t>Invests in fundamental hypersonic research supporting DoD and commercial applications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E071BA7-090E-DE4A-93A6-539C002955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4776475"/>
              </p:ext>
            </p:extLst>
          </p:nvPr>
        </p:nvGraphicFramePr>
        <p:xfrm>
          <a:off x="365760" y="963468"/>
          <a:ext cx="11510858" cy="2284098"/>
        </p:xfrm>
        <a:graphic>
          <a:graphicData uri="http://schemas.openxmlformats.org/drawingml/2006/table">
            <a:tbl>
              <a:tblPr/>
              <a:tblGrid>
                <a:gridCol w="38727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1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11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11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11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911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9116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9116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11480"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7938" indent="0" algn="l" fontAlgn="b">
                        <a:tabLst/>
                      </a:pPr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$ Millions</a:t>
                      </a:r>
                    </a:p>
                  </a:txBody>
                  <a:tcPr marT="91440" marB="9144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4F81B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FY 2019</a:t>
                      </a:r>
                    </a:p>
                  </a:txBody>
                  <a:tcPr marL="0" marT="91440" marB="9144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FY 2020</a:t>
                      </a:r>
                    </a:p>
                  </a:txBody>
                  <a:tcPr marL="0" marT="91440" marB="9144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FY 2021</a:t>
                      </a:r>
                    </a:p>
                  </a:txBody>
                  <a:tcPr marL="0" marT="91440" marB="9144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FY 2022</a:t>
                      </a:r>
                    </a:p>
                  </a:txBody>
                  <a:tcPr marL="0" marT="91440" marB="9144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FY 2023</a:t>
                      </a:r>
                    </a:p>
                  </a:txBody>
                  <a:tcPr marL="0" marT="91440" marB="9144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FY 2024</a:t>
                      </a:r>
                    </a:p>
                  </a:txBody>
                  <a:tcPr marL="0" marT="91440" marB="9144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FY 2025</a:t>
                      </a:r>
                    </a:p>
                  </a:txBody>
                  <a:tcPr marL="0" marT="91440" marB="9144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Aeronautics</a:t>
                      </a:r>
                    </a:p>
                  </a:txBody>
                  <a:tcPr marR="0" marT="7303" marB="9144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14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$724.8 </a:t>
                      </a:r>
                    </a:p>
                  </a:txBody>
                  <a:tcPr marL="0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14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$783.9 </a:t>
                      </a:r>
                    </a:p>
                  </a:txBody>
                  <a:tcPr marL="0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14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$819.0 </a:t>
                      </a:r>
                    </a:p>
                  </a:txBody>
                  <a:tcPr marL="0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14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$820.7 </a:t>
                      </a:r>
                    </a:p>
                  </a:txBody>
                  <a:tcPr marL="0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14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$820.7 </a:t>
                      </a:r>
                    </a:p>
                  </a:txBody>
                  <a:tcPr marL="0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14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$820.7 </a:t>
                      </a:r>
                    </a:p>
                  </a:txBody>
                  <a:tcPr marL="0" marT="9525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14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$820.7 </a:t>
                      </a:r>
                    </a:p>
                  </a:txBody>
                  <a:tcPr marL="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Airspace Operations and Safety</a:t>
                      </a:r>
                    </a:p>
                  </a:txBody>
                  <a:tcPr marR="0" marT="7303" marB="9144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105.7 </a:t>
                      </a:r>
                    </a:p>
                  </a:txBody>
                  <a:tcPr marL="0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endParaRPr lang="en-US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90.4 </a:t>
                      </a:r>
                    </a:p>
                  </a:txBody>
                  <a:tcPr marL="0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92.6 </a:t>
                      </a:r>
                    </a:p>
                  </a:txBody>
                  <a:tcPr marL="0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94.4 </a:t>
                      </a:r>
                    </a:p>
                  </a:txBody>
                  <a:tcPr marL="0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96.2 </a:t>
                      </a:r>
                    </a:p>
                  </a:txBody>
                  <a:tcPr marL="0" marT="9525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96.2 </a:t>
                      </a:r>
                    </a:p>
                  </a:txBody>
                  <a:tcPr marL="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Advanced Air Vehicles</a:t>
                      </a:r>
                    </a:p>
                  </a:txBody>
                  <a:tcPr marR="0" marT="7303" marB="9144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272.1 </a:t>
                      </a:r>
                    </a:p>
                  </a:txBody>
                  <a:tcPr marL="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endParaRPr lang="en-US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212.7 </a:t>
                      </a:r>
                    </a:p>
                  </a:txBody>
                  <a:tcPr marL="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222.2 </a:t>
                      </a:r>
                    </a:p>
                  </a:txBody>
                  <a:tcPr marL="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230.3 </a:t>
                      </a:r>
                    </a:p>
                  </a:txBody>
                  <a:tcPr marL="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261.2 </a:t>
                      </a:r>
                    </a:p>
                  </a:txBody>
                  <a:tcPr marL="0" marT="9525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266.2 </a:t>
                      </a:r>
                    </a:p>
                  </a:txBody>
                  <a:tcPr marL="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Integrated Aviation Systems</a:t>
                      </a:r>
                    </a:p>
                  </a:txBody>
                  <a:tcPr marR="0" marT="7303" marB="9144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209.6 </a:t>
                      </a:r>
                    </a:p>
                  </a:txBody>
                  <a:tcPr marL="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endParaRPr lang="en-US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269.0 </a:t>
                      </a:r>
                    </a:p>
                  </a:txBody>
                  <a:tcPr marL="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256.4 </a:t>
                      </a:r>
                    </a:p>
                  </a:txBody>
                  <a:tcPr marL="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244.4 </a:t>
                      </a:r>
                    </a:p>
                  </a:txBody>
                  <a:tcPr marL="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209.5 </a:t>
                      </a:r>
                    </a:p>
                  </a:txBody>
                  <a:tcPr marL="0" marT="9525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204.5 </a:t>
                      </a:r>
                    </a:p>
                  </a:txBody>
                  <a:tcPr marL="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0"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Transformative Aeronautics Concepts</a:t>
                      </a:r>
                    </a:p>
                  </a:txBody>
                  <a:tcPr marR="0" marT="7303" marB="9144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137.4 </a:t>
                      </a:r>
                    </a:p>
                  </a:txBody>
                  <a:tcPr marL="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endParaRPr lang="en-US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129.9 </a:t>
                      </a:r>
                    </a:p>
                  </a:txBody>
                  <a:tcPr marL="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132.3 </a:t>
                      </a:r>
                    </a:p>
                  </a:txBody>
                  <a:tcPr marL="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134.6 </a:t>
                      </a:r>
                    </a:p>
                  </a:txBody>
                  <a:tcPr marL="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136.7 </a:t>
                      </a:r>
                    </a:p>
                  </a:txBody>
                  <a:tcPr marL="0" marT="9525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136.7 </a:t>
                      </a:r>
                    </a:p>
                  </a:txBody>
                  <a:tcPr marL="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20"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Aerosciences</a:t>
                      </a: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Eval</a:t>
                      </a: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 and Test Capabilities</a:t>
                      </a:r>
                    </a:p>
                  </a:txBody>
                  <a:tcPr marR="0" marT="7303" marB="9144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4F81B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endParaRPr lang="en-US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117.0 </a:t>
                      </a:r>
                    </a:p>
                  </a:txBody>
                  <a:tcPr marL="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117.1 </a:t>
                      </a:r>
                    </a:p>
                  </a:txBody>
                  <a:tcPr marL="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117.1 </a:t>
                      </a:r>
                    </a:p>
                  </a:txBody>
                  <a:tcPr marL="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117.1 </a:t>
                      </a:r>
                    </a:p>
                  </a:txBody>
                  <a:tcPr marL="0" marT="9525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4F81B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>
                      <a:lvl1pPr marL="0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5648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129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66944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2591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78235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33886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189537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45183" algn="l" defTabSz="455648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117.1 </a:t>
                      </a:r>
                    </a:p>
                  </a:txBody>
                  <a:tcPr marL="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F81B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333903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8EEF4EF5-2DCA-CC41-8515-8FD373FFBC7A}"/>
              </a:ext>
            </a:extLst>
          </p:cNvPr>
          <p:cNvSpPr/>
          <p:nvPr/>
        </p:nvSpPr>
        <p:spPr>
          <a:xfrm>
            <a:off x="490653" y="6156312"/>
            <a:ext cx="11211282" cy="369332"/>
          </a:xfrm>
          <a:prstGeom prst="rect">
            <a:avLst/>
          </a:prstGeom>
          <a:solidFill>
            <a:srgbClr val="4F81BD">
              <a:lumMod val="75000"/>
            </a:srgbClr>
          </a:solidFill>
          <a:ln>
            <a:solidFill>
              <a:srgbClr val="4F81BD">
                <a:lumMod val="75000"/>
              </a:srgb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Note: FY 2020 includes the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Aerosciences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Evaluation and Test Capabilities Program at $117M</a:t>
            </a:r>
          </a:p>
        </p:txBody>
      </p:sp>
    </p:spTree>
    <p:extLst>
      <p:ext uri="{BB962C8B-B14F-4D97-AF65-F5344CB8AC3E}">
        <p14:creationId xmlns:p14="http://schemas.microsoft.com/office/powerpoint/2010/main" val="3341515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A459FF4-85AF-FE4E-A3B1-9BB6C8B5381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504" b="19553"/>
          <a:stretch/>
        </p:blipFill>
        <p:spPr>
          <a:xfrm>
            <a:off x="-1" y="0"/>
            <a:ext cx="12187914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D858A71-FC52-804C-8B59-BACA575C9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Overcoming the Barrier to Overland Flight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410460-76BE-9F4F-84FC-1B67DD835C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650" y="4583149"/>
            <a:ext cx="11571817" cy="194031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New Environmental Standards are needed to open the market to supersonic flight </a:t>
            </a:r>
          </a:p>
          <a:p>
            <a:r>
              <a:rPr lang="en-US" b="1" dirty="0">
                <a:solidFill>
                  <a:schemeClr val="bg1"/>
                </a:solidFill>
              </a:rPr>
              <a:t>An </a:t>
            </a:r>
            <a:r>
              <a:rPr lang="en-US" b="1" dirty="0" err="1">
                <a:solidFill>
                  <a:schemeClr val="bg1"/>
                </a:solidFill>
              </a:rPr>
              <a:t>En</a:t>
            </a:r>
            <a:r>
              <a:rPr lang="en-US" b="1" dirty="0">
                <a:solidFill>
                  <a:schemeClr val="bg1"/>
                </a:solidFill>
              </a:rPr>
              <a:t> Route Noise Standard is the biggest challenge</a:t>
            </a:r>
          </a:p>
          <a:p>
            <a:pPr lvl="1"/>
            <a:r>
              <a:rPr lang="en-US" b="1" dirty="0">
                <a:solidFill>
                  <a:schemeClr val="bg1"/>
                </a:solidFill>
              </a:rPr>
              <a:t>Requires proof of new design approaches, test procedures and response metrics</a:t>
            </a:r>
          </a:p>
          <a:p>
            <a:pPr lvl="1"/>
            <a:r>
              <a:rPr lang="en-US" b="1" dirty="0">
                <a:solidFill>
                  <a:schemeClr val="bg1"/>
                </a:solidFill>
              </a:rPr>
              <a:t>No relevant data exists to define limits - community data from large, diverse population is a requirement</a:t>
            </a:r>
          </a:p>
          <a:p>
            <a:pPr lvl="1"/>
            <a:r>
              <a:rPr lang="en-US" b="1" dirty="0">
                <a:solidFill>
                  <a:schemeClr val="bg1"/>
                </a:solidFill>
              </a:rPr>
              <a:t>Standard must be accepted internationally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FF8E04FC-2891-2144-B9B0-9726E1BF31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917" y="888888"/>
            <a:ext cx="1137271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lv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dirty="0">
                <a:solidFill>
                  <a:schemeClr val="bg1"/>
                </a:solidFill>
                <a:cs typeface="Arial" charset="0"/>
              </a:rPr>
              <a:t>Standards to Replace Current Prohibitions</a:t>
            </a:r>
          </a:p>
        </p:txBody>
      </p:sp>
      <p:pic>
        <p:nvPicPr>
          <p:cNvPr id="7" name="Picture 13" descr="NASA insigniaCMYK">
            <a:extLst>
              <a:ext uri="{FF2B5EF4-FFF2-40B4-BE49-F238E27FC236}">
                <a16:creationId xmlns:a16="http://schemas.microsoft.com/office/drawing/2014/main" id="{3000D450-331B-6A47-9A9C-7A93330A887E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87097" y="182560"/>
            <a:ext cx="881457" cy="70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2549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2F7EB-B5EF-3049-BC7D-8F30CE290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Low Boom Flight Demonstration Mission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46EF3F-2872-0741-B944-092E142CD3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3870"/>
            <a:ext cx="3998591" cy="23407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E2F2913-8735-8445-91E1-F4EEF6386989}"/>
              </a:ext>
            </a:extLst>
          </p:cNvPr>
          <p:cNvSpPr txBox="1"/>
          <p:nvPr/>
        </p:nvSpPr>
        <p:spPr>
          <a:xfrm>
            <a:off x="4595075" y="3324730"/>
            <a:ext cx="62852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cs typeface="Arial"/>
                <a:sym typeface="Helvetica"/>
              </a:rPr>
              <a:t>Phase 2 – Acoustic Validation (FY22 - 23)</a:t>
            </a:r>
          </a:p>
          <a:p>
            <a:pPr marL="117475" marR="0" lvl="1" indent="-106363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cs typeface="Arial"/>
                <a:sym typeface="Helvetica"/>
              </a:rPr>
              <a:t>Aircraft Operations / Facilities</a:t>
            </a:r>
          </a:p>
          <a:p>
            <a:pPr marL="117475" marR="0" lvl="1" indent="-106363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cs typeface="Arial"/>
                <a:sym typeface="Helvetica"/>
              </a:rPr>
              <a:t>Research Measurements &amp; Capabilities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C62FD2-1AF4-A542-ADAC-4A023A669BD0}"/>
              </a:ext>
            </a:extLst>
          </p:cNvPr>
          <p:cNvSpPr txBox="1"/>
          <p:nvPr/>
        </p:nvSpPr>
        <p:spPr>
          <a:xfrm>
            <a:off x="7529889" y="5146868"/>
            <a:ext cx="45803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cs typeface="Arial"/>
                <a:sym typeface="Helvetica"/>
              </a:rPr>
              <a:t>Phase 3 – Community Response (FY24 - 26)</a:t>
            </a:r>
          </a:p>
          <a:p>
            <a:pPr marL="117475" marR="0" lvl="0" indent="-117475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cs typeface="Arial"/>
                <a:sym typeface="Helvetica"/>
              </a:rPr>
              <a:t>Initial community response overflight study</a:t>
            </a:r>
          </a:p>
          <a:p>
            <a:pPr marL="117475" marR="0" lvl="0" indent="-117475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cs typeface="Arial"/>
                <a:sym typeface="Helvetica"/>
              </a:rPr>
              <a:t>Multiple campaigns (4 to 6) over representative communities and weather across the U.S.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980B45-9B6C-5E48-BD3D-11868BBC2910}"/>
              </a:ext>
            </a:extLst>
          </p:cNvPr>
          <p:cNvSpPr txBox="1"/>
          <p:nvPr/>
        </p:nvSpPr>
        <p:spPr>
          <a:xfrm>
            <a:off x="3353781" y="1300990"/>
            <a:ext cx="59913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cs typeface="Arial"/>
                <a:sym typeface="Helvetica"/>
              </a:rPr>
              <a:t>Phase 1 – X-59 Aircraft Development </a:t>
            </a:r>
            <a:r>
              <a:rPr lang="en-US" sz="1600" b="1" u="sng" kern="0" dirty="0">
                <a:solidFill>
                  <a:srgbClr val="000000"/>
                </a:solidFill>
                <a:latin typeface="Helvetica"/>
                <a:cs typeface="Arial"/>
                <a:sym typeface="Helvetica"/>
              </a:rPr>
              <a:t>(</a:t>
            </a:r>
            <a:r>
              <a:rPr kumimoji="0" lang="en-US" sz="1600" b="1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cs typeface="Arial"/>
                <a:sym typeface="Helvetica"/>
              </a:rPr>
              <a:t>FY18 - 22)</a:t>
            </a:r>
          </a:p>
          <a:p>
            <a:pPr marL="117475" marR="0" lvl="1" indent="-106363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cs typeface="Arial"/>
                <a:sym typeface="Helvetica"/>
              </a:rPr>
              <a:t>Detailed Design</a:t>
            </a:r>
          </a:p>
          <a:p>
            <a:pPr marL="117475" marR="0" lvl="1" indent="-106363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cs typeface="Arial"/>
                <a:sym typeface="Helvetica"/>
              </a:rPr>
              <a:t>Fabrication, Integration, Ground Test</a:t>
            </a:r>
          </a:p>
          <a:p>
            <a:pPr marL="117475" marR="0" lvl="1" indent="-106363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cs typeface="Arial"/>
                <a:sym typeface="Helvetica"/>
              </a:rPr>
              <a:t>Checkout Flights</a:t>
            </a:r>
          </a:p>
          <a:p>
            <a:pPr marL="117475" marR="0" lvl="1" indent="-106363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cs typeface="Arial"/>
                <a:sym typeface="Helvetica"/>
              </a:rPr>
              <a:t>Subsonic and Supersonic Envelope Expansion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CF85421-9680-C148-AD4E-ED58E2906CF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16" t="3485" r="5001" b="4563"/>
          <a:stretch/>
        </p:blipFill>
        <p:spPr>
          <a:xfrm>
            <a:off x="1614099" y="2982596"/>
            <a:ext cx="2857538" cy="21659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6967B87-C38B-844F-A764-C5FAE662F7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076" y="4756289"/>
            <a:ext cx="2820476" cy="2005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37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F492-C150-B840-92BB-FDE3760C3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AAM Vision and Framework</a:t>
            </a:r>
          </a:p>
        </p:txBody>
      </p:sp>
      <p:pic>
        <p:nvPicPr>
          <p:cNvPr id="15" name="Shape 107">
            <a:extLst>
              <a:ext uri="{FF2B5EF4-FFF2-40B4-BE49-F238E27FC236}">
                <a16:creationId xmlns:a16="http://schemas.microsoft.com/office/drawing/2014/main" id="{6118F3DE-0AB3-6542-9713-B3B3FB830D01}"/>
              </a:ext>
            </a:extLst>
          </p:cNvPr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141" y="1145655"/>
            <a:ext cx="6611482" cy="4123928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Shape 108">
            <a:extLst>
              <a:ext uri="{FF2B5EF4-FFF2-40B4-BE49-F238E27FC236}">
                <a16:creationId xmlns:a16="http://schemas.microsoft.com/office/drawing/2014/main" id="{06123FB3-DF3B-214E-88C9-A5FF5E4FA872}"/>
              </a:ext>
            </a:extLst>
          </p:cNvPr>
          <p:cNvSpPr/>
          <p:nvPr/>
        </p:nvSpPr>
        <p:spPr>
          <a:xfrm>
            <a:off x="77141" y="2000516"/>
            <a:ext cx="2036726" cy="1174926"/>
          </a:xfrm>
          <a:prstGeom prst="ellipse">
            <a:avLst/>
          </a:prstGeom>
          <a:solidFill>
            <a:srgbClr val="FFFFFF">
              <a:alpha val="34902"/>
            </a:srgbClr>
          </a:solidFill>
          <a:ln w="57150">
            <a:solidFill>
              <a:srgbClr val="95B3D7"/>
            </a:solidFill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0" tIns="34275" rIns="0" bIns="34275" anchor="ctr" anchorCtr="0">
            <a:noAutofit/>
          </a:bodyPr>
          <a:lstStyle/>
          <a:p>
            <a:pPr algn="ctr" defTabSz="685800">
              <a:defRPr/>
            </a:pPr>
            <a:r>
              <a:rPr lang="en-US" sz="1350" b="1" dirty="0">
                <a:solidFill>
                  <a:prstClr val="black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rPr>
              <a:t>Airspace System Design &amp; Implementation</a:t>
            </a:r>
          </a:p>
        </p:txBody>
      </p:sp>
      <p:sp>
        <p:nvSpPr>
          <p:cNvPr id="17" name="Shape 109">
            <a:extLst>
              <a:ext uri="{FF2B5EF4-FFF2-40B4-BE49-F238E27FC236}">
                <a16:creationId xmlns:a16="http://schemas.microsoft.com/office/drawing/2014/main" id="{D61C8CF6-BFC8-4949-9EB5-94C8A7F95BE1}"/>
              </a:ext>
            </a:extLst>
          </p:cNvPr>
          <p:cNvSpPr/>
          <p:nvPr/>
        </p:nvSpPr>
        <p:spPr>
          <a:xfrm>
            <a:off x="4573718" y="1987796"/>
            <a:ext cx="1984980" cy="1160947"/>
          </a:xfrm>
          <a:prstGeom prst="ellipse">
            <a:avLst/>
          </a:prstGeom>
          <a:solidFill>
            <a:srgbClr val="FFFFFF">
              <a:alpha val="34902"/>
            </a:srgbClr>
          </a:solidFill>
          <a:ln w="57150">
            <a:solidFill>
              <a:srgbClr val="95B3D7"/>
            </a:solidFill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0" tIns="34275" rIns="0" bIns="34275" anchor="ctr" anchorCtr="0">
            <a:noAutofit/>
          </a:bodyPr>
          <a:lstStyle/>
          <a:p>
            <a:pPr algn="ctr" defTabSz="685800">
              <a:defRPr/>
            </a:pPr>
            <a:r>
              <a:rPr lang="en-US" sz="1350" b="1" dirty="0">
                <a:solidFill>
                  <a:prstClr val="black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rPr>
              <a:t>Airspace &amp; Fleet Operations Management</a:t>
            </a:r>
            <a:endParaRPr lang="en-US" sz="135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110">
            <a:extLst>
              <a:ext uri="{FF2B5EF4-FFF2-40B4-BE49-F238E27FC236}">
                <a16:creationId xmlns:a16="http://schemas.microsoft.com/office/drawing/2014/main" id="{5B259A3B-0C29-8A47-8B90-7F77F6249A60}"/>
              </a:ext>
            </a:extLst>
          </p:cNvPr>
          <p:cNvSpPr/>
          <p:nvPr/>
        </p:nvSpPr>
        <p:spPr>
          <a:xfrm>
            <a:off x="742077" y="3611533"/>
            <a:ext cx="2236374" cy="1312643"/>
          </a:xfrm>
          <a:prstGeom prst="ellipse">
            <a:avLst/>
          </a:prstGeom>
          <a:solidFill>
            <a:srgbClr val="FFFFFF">
              <a:alpha val="34902"/>
            </a:srgbClr>
          </a:solidFill>
          <a:ln w="57150">
            <a:solidFill>
              <a:srgbClr val="C0504D"/>
            </a:solidFill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0" tIns="34275" rIns="0" bIns="34275" anchor="ctr" anchorCtr="0">
            <a:noAutofit/>
          </a:bodyPr>
          <a:lstStyle/>
          <a:p>
            <a:pPr algn="ctr" defTabSz="685800">
              <a:defRPr/>
            </a:pPr>
            <a:r>
              <a:rPr lang="en-US" sz="1350" b="1" dirty="0">
                <a:solidFill>
                  <a:prstClr val="black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rPr>
              <a:t>Vehicle </a:t>
            </a:r>
            <a:br>
              <a:rPr lang="en-US" sz="1350" b="1" dirty="0">
                <a:solidFill>
                  <a:prstClr val="black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rPr>
            </a:br>
            <a:r>
              <a:rPr lang="en-US" sz="1350" b="1" dirty="0">
                <a:solidFill>
                  <a:prstClr val="black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rPr>
              <a:t>Development &amp; Production</a:t>
            </a:r>
          </a:p>
        </p:txBody>
      </p:sp>
      <p:sp>
        <p:nvSpPr>
          <p:cNvPr id="19" name="Shape 111">
            <a:extLst>
              <a:ext uri="{FF2B5EF4-FFF2-40B4-BE49-F238E27FC236}">
                <a16:creationId xmlns:a16="http://schemas.microsoft.com/office/drawing/2014/main" id="{DD66F36D-BE8A-2644-A21F-16C400BCBF8C}"/>
              </a:ext>
            </a:extLst>
          </p:cNvPr>
          <p:cNvSpPr/>
          <p:nvPr/>
        </p:nvSpPr>
        <p:spPr>
          <a:xfrm>
            <a:off x="3765523" y="3606358"/>
            <a:ext cx="2189475" cy="1280365"/>
          </a:xfrm>
          <a:prstGeom prst="ellipse">
            <a:avLst/>
          </a:prstGeom>
          <a:solidFill>
            <a:srgbClr val="FFFFFF">
              <a:alpha val="34902"/>
            </a:srgbClr>
          </a:solidFill>
          <a:ln w="57150">
            <a:solidFill>
              <a:srgbClr val="C0504D"/>
            </a:solidFill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0" tIns="34275" rIns="0" bIns="34275" anchor="ctr" anchorCtr="0">
            <a:noAutofit/>
          </a:bodyPr>
          <a:lstStyle/>
          <a:p>
            <a:pPr algn="ctr" defTabSz="685800">
              <a:defRPr/>
            </a:pPr>
            <a:r>
              <a:rPr lang="en-US" sz="1350" b="1" dirty="0">
                <a:solidFill>
                  <a:prstClr val="black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rPr>
              <a:t>Individual Vehicle Management &amp; Operations</a:t>
            </a:r>
          </a:p>
        </p:txBody>
      </p:sp>
      <p:sp>
        <p:nvSpPr>
          <p:cNvPr id="20" name="Shape 112">
            <a:extLst>
              <a:ext uri="{FF2B5EF4-FFF2-40B4-BE49-F238E27FC236}">
                <a16:creationId xmlns:a16="http://schemas.microsoft.com/office/drawing/2014/main" id="{66639C4B-9986-2841-9985-4C92034F0A0C}"/>
              </a:ext>
            </a:extLst>
          </p:cNvPr>
          <p:cNvSpPr/>
          <p:nvPr/>
        </p:nvSpPr>
        <p:spPr>
          <a:xfrm>
            <a:off x="2389519" y="1152119"/>
            <a:ext cx="1908547" cy="1140432"/>
          </a:xfrm>
          <a:prstGeom prst="ellipse">
            <a:avLst/>
          </a:prstGeom>
          <a:solidFill>
            <a:srgbClr val="FFFFFF">
              <a:alpha val="34902"/>
            </a:srgbClr>
          </a:solidFill>
          <a:ln w="57150">
            <a:solidFill>
              <a:srgbClr val="8064A2"/>
            </a:solidFill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 defTabSz="685800">
              <a:defRPr/>
            </a:pPr>
            <a:r>
              <a:rPr lang="en-US" sz="1350" b="1" dirty="0">
                <a:solidFill>
                  <a:prstClr val="black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rPr>
              <a:t>Community Integration</a:t>
            </a:r>
            <a:endParaRPr sz="135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9C18D44-C113-9F47-B2C8-AE3A383D7215}"/>
              </a:ext>
            </a:extLst>
          </p:cNvPr>
          <p:cNvSpPr txBox="1">
            <a:spLocks/>
          </p:cNvSpPr>
          <p:nvPr/>
        </p:nvSpPr>
        <p:spPr>
          <a:xfrm>
            <a:off x="7390643" y="1573543"/>
            <a:ext cx="1908547" cy="49244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>
              <a:spcBef>
                <a:spcPct val="20000"/>
              </a:spcBef>
            </a:pPr>
            <a:r>
              <a:rPr lang="en-US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Community Integration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FF69E96-1D05-7F45-B334-B78138671C2D}"/>
              </a:ext>
            </a:extLst>
          </p:cNvPr>
          <p:cNvSpPr txBox="1">
            <a:spLocks/>
          </p:cNvSpPr>
          <p:nvPr/>
        </p:nvSpPr>
        <p:spPr>
          <a:xfrm>
            <a:off x="7424752" y="4064502"/>
            <a:ext cx="1407014" cy="73866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>
              <a:spcBef>
                <a:spcPct val="20000"/>
              </a:spcBef>
            </a:pPr>
            <a:r>
              <a:rPr lang="en-US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Vehicle Development &amp; Operations</a:t>
            </a:r>
            <a:endParaRPr lang="en-US" sz="1600" strike="sngStrike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7A6820C-654C-5547-83DD-45A007E53A77}"/>
              </a:ext>
            </a:extLst>
          </p:cNvPr>
          <p:cNvSpPr txBox="1">
            <a:spLocks/>
          </p:cNvSpPr>
          <p:nvPr/>
        </p:nvSpPr>
        <p:spPr>
          <a:xfrm>
            <a:off x="7456175" y="2793683"/>
            <a:ext cx="1296604" cy="73866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>
              <a:spcBef>
                <a:spcPct val="20000"/>
              </a:spcBef>
            </a:pPr>
            <a:r>
              <a:rPr lang="en-US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Airspace Design &amp; Operations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62F27C8-4964-1A4B-80C1-F99204CBEBA2}"/>
              </a:ext>
            </a:extLst>
          </p:cNvPr>
          <p:cNvSpPr/>
          <p:nvPr/>
        </p:nvSpPr>
        <p:spPr>
          <a:xfrm>
            <a:off x="9007139" y="1681766"/>
            <a:ext cx="3025024" cy="3093474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dirty="0">
              <a:solidFill>
                <a:srgbClr val="FF000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84EBA07-7CE2-614C-A4DF-0D320C5C11CB}"/>
              </a:ext>
            </a:extLst>
          </p:cNvPr>
          <p:cNvSpPr txBox="1">
            <a:spLocks/>
          </p:cNvSpPr>
          <p:nvPr/>
        </p:nvSpPr>
        <p:spPr>
          <a:xfrm>
            <a:off x="9137065" y="1856750"/>
            <a:ext cx="2805888" cy="261610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sz="1700" b="1" dirty="0">
                <a:solidFill>
                  <a:schemeClr val="tx2"/>
                </a:solidFill>
                <a:latin typeface="Arial"/>
                <a:cs typeface="Arial"/>
              </a:rPr>
              <a:t>AAM Community Outcome</a:t>
            </a:r>
          </a:p>
          <a:p>
            <a:pPr marL="8255" lvl="1" indent="-190500"/>
            <a:endParaRPr lang="en-US" sz="1700" dirty="0">
              <a:cs typeface="Calibri"/>
            </a:endParaRPr>
          </a:p>
          <a:p>
            <a:pPr marL="0" lvl="1" indent="0">
              <a:buNone/>
            </a:pPr>
            <a:r>
              <a:rPr lang="en-US" sz="1700" dirty="0">
                <a:latin typeface="Arial"/>
                <a:cs typeface="Calibri"/>
              </a:rPr>
              <a:t>Deliver a validated </a:t>
            </a:r>
          </a:p>
          <a:p>
            <a:pPr marL="188595" lvl="2" indent="0">
              <a:buNone/>
            </a:pPr>
            <a:endParaRPr lang="en-US" sz="1700" dirty="0">
              <a:latin typeface="Arial"/>
              <a:cs typeface="Calibri"/>
            </a:endParaRPr>
          </a:p>
          <a:p>
            <a:pPr marL="230188" lvl="2" indent="-230188">
              <a:buNone/>
            </a:pPr>
            <a:r>
              <a:rPr lang="en-US" sz="1700" dirty="0">
                <a:latin typeface="Arial"/>
                <a:cs typeface="Calibri"/>
              </a:rPr>
              <a:t>1) system concept and </a:t>
            </a:r>
          </a:p>
          <a:p>
            <a:pPr marL="230188" lvl="2" indent="-230188">
              <a:buNone/>
            </a:pPr>
            <a:r>
              <a:rPr lang="en-US" sz="1700" dirty="0">
                <a:latin typeface="Arial"/>
                <a:cs typeface="Calibri"/>
              </a:rPr>
              <a:t>2) corresponding set of  requirements</a:t>
            </a:r>
          </a:p>
          <a:p>
            <a:pPr marL="0" lvl="1" indent="0">
              <a:buNone/>
            </a:pPr>
            <a:endParaRPr lang="en-US" sz="1700" dirty="0">
              <a:latin typeface="Arial"/>
              <a:cs typeface="Calibri"/>
            </a:endParaRPr>
          </a:p>
          <a:p>
            <a:pPr marL="0" lvl="1" indent="0">
              <a:buNone/>
            </a:pPr>
            <a:r>
              <a:rPr lang="en-US" sz="1700" dirty="0">
                <a:latin typeface="Arial"/>
                <a:cs typeface="Calibri"/>
              </a:rPr>
              <a:t>for a safe and scalable AAM transportation system.</a:t>
            </a:r>
            <a:endParaRPr lang="en-US" sz="1700" strike="sngStrike" dirty="0">
              <a:latin typeface="Arial"/>
              <a:cs typeface="Calibri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B3ABF25-2A6E-FB4C-A9F4-B33042F1177C}"/>
              </a:ext>
            </a:extLst>
          </p:cNvPr>
          <p:cNvGrpSpPr/>
          <p:nvPr/>
        </p:nvGrpSpPr>
        <p:grpSpPr>
          <a:xfrm>
            <a:off x="6843129" y="4228827"/>
            <a:ext cx="392758" cy="392758"/>
            <a:chOff x="2077468" y="1522743"/>
            <a:chExt cx="523677" cy="523677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7F392EB1-6CED-1D46-A26C-52F3F22F8E42}"/>
                </a:ext>
              </a:extLst>
            </p:cNvPr>
            <p:cNvSpPr/>
            <p:nvPr/>
          </p:nvSpPr>
          <p:spPr>
            <a:xfrm>
              <a:off x="2077468" y="1522743"/>
              <a:ext cx="523677" cy="523677"/>
            </a:xfrm>
            <a:prstGeom prst="ellipse">
              <a:avLst/>
            </a:prstGeom>
            <a:solidFill>
              <a:srgbClr val="C0504D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9973" tIns="34987" rIns="69973" bIns="3498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buClr>
                  <a:schemeClr val="bg1"/>
                </a:buClr>
              </a:pPr>
              <a:endParaRPr lang="en-GB" sz="1275" dirty="0">
                <a:solidFill>
                  <a:schemeClr val="bg1"/>
                </a:solidFill>
              </a:endParaRPr>
            </a:p>
          </p:txBody>
        </p:sp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D76139E6-2DF1-3E4B-9E5C-2D6D2D3B8F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04048" y="1675915"/>
              <a:ext cx="462617" cy="224624"/>
            </a:xfrm>
            <a:prstGeom prst="rect">
              <a:avLst/>
            </a:prstGeom>
          </p:spPr>
        </p:pic>
      </p:grpSp>
      <p:pic>
        <p:nvPicPr>
          <p:cNvPr id="37" name="Picture 36">
            <a:extLst>
              <a:ext uri="{FF2B5EF4-FFF2-40B4-BE49-F238E27FC236}">
                <a16:creationId xmlns:a16="http://schemas.microsoft.com/office/drawing/2014/main" id="{53E0153E-E5CB-C94C-86AD-F710E531F99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3423" y="1640003"/>
            <a:ext cx="397913" cy="359525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9F56A524-68E6-F74A-8FC6-08CBD466DDA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6873" y="2905909"/>
            <a:ext cx="411245" cy="390936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90483E3-CD11-FD4C-94BF-40AAA36937FA}"/>
              </a:ext>
            </a:extLst>
          </p:cNvPr>
          <p:cNvCxnSpPr/>
          <p:nvPr/>
        </p:nvCxnSpPr>
        <p:spPr bwMode="auto">
          <a:xfrm>
            <a:off x="7036420" y="2470968"/>
            <a:ext cx="1970719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25610DD-144D-A647-B220-84A99935D312}"/>
              </a:ext>
            </a:extLst>
          </p:cNvPr>
          <p:cNvCxnSpPr/>
          <p:nvPr/>
        </p:nvCxnSpPr>
        <p:spPr bwMode="auto">
          <a:xfrm>
            <a:off x="7036420" y="3838851"/>
            <a:ext cx="1970719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5543C133-BFF0-704B-874F-7E3510DEEA21}"/>
              </a:ext>
            </a:extLst>
          </p:cNvPr>
          <p:cNvSpPr/>
          <p:nvPr/>
        </p:nvSpPr>
        <p:spPr>
          <a:xfrm>
            <a:off x="1027775" y="5546624"/>
            <a:ext cx="10136449" cy="923330"/>
          </a:xfrm>
          <a:prstGeom prst="rect">
            <a:avLst/>
          </a:prstGeom>
          <a:solidFill>
            <a:srgbClr val="4F81BD">
              <a:lumMod val="75000"/>
            </a:srgbClr>
          </a:solidFill>
          <a:ln>
            <a:solidFill>
              <a:srgbClr val="4F81BD">
                <a:lumMod val="75000"/>
              </a:srgbClr>
            </a:solidFill>
          </a:ln>
        </p:spPr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rPr>
              <a:t>Advanced Air Mobility (AAM) Vision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>
              <a:defRPr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Revolutionize mobility in and around metropolitan areas by enabling a safe, efficient, convenient, affordable, and accessible air transportation system for passengers and cargo</a:t>
            </a:r>
          </a:p>
        </p:txBody>
      </p:sp>
    </p:spTree>
    <p:extLst>
      <p:ext uri="{BB962C8B-B14F-4D97-AF65-F5344CB8AC3E}">
        <p14:creationId xmlns:p14="http://schemas.microsoft.com/office/powerpoint/2010/main" val="148506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CAAA4-8AE5-4546-B87D-D3BA4639E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Subsonic Transport Airplane Market</a:t>
            </a: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24C42E88-28BA-6644-9394-866953D3AB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917" y="888888"/>
            <a:ext cx="1137271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lv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dirty="0">
                <a:solidFill>
                  <a:srgbClr val="45445A"/>
                </a:solidFill>
                <a:cs typeface="Arial" charset="0"/>
              </a:rPr>
              <a:t>Global competition and environmental pressure expanding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B1221E8-3C54-4E4D-A610-8214FE402A21}"/>
              </a:ext>
            </a:extLst>
          </p:cNvPr>
          <p:cNvSpPr/>
          <p:nvPr/>
        </p:nvSpPr>
        <p:spPr>
          <a:xfrm>
            <a:off x="373817" y="6122396"/>
            <a:ext cx="11457623" cy="369332"/>
          </a:xfrm>
          <a:prstGeom prst="rect">
            <a:avLst/>
          </a:prstGeom>
          <a:solidFill>
            <a:srgbClr val="4F81BD">
              <a:lumMod val="75000"/>
            </a:srgbClr>
          </a:solidFill>
          <a:ln>
            <a:solidFill>
              <a:srgbClr val="4F81BD">
                <a:lumMod val="75000"/>
              </a:srgb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Ultra-efficient subsonic transport technologies address both needs and offer operating cost benefits to airlines</a:t>
            </a: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9F1AAE9D-F501-944F-A9DC-41CB395F6180}"/>
              </a:ext>
            </a:extLst>
          </p:cNvPr>
          <p:cNvSpPr txBox="1">
            <a:spLocks/>
          </p:cNvSpPr>
          <p:nvPr/>
        </p:nvSpPr>
        <p:spPr>
          <a:xfrm>
            <a:off x="1004875" y="4484129"/>
            <a:ext cx="4291949" cy="123559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714500" indent="-34290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European manufacturers reaching parity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New competitors in key Asia-Pacific growth market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U.S. leadership at risk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7C060528-C167-A242-8330-676F311854CE}"/>
              </a:ext>
            </a:extLst>
          </p:cNvPr>
          <p:cNvSpPr txBox="1">
            <a:spLocks/>
          </p:cNvSpPr>
          <p:nvPr/>
        </p:nvSpPr>
        <p:spPr bwMode="auto">
          <a:xfrm>
            <a:off x="6788259" y="4484130"/>
            <a:ext cx="4639759" cy="1626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•"/>
              <a:defRPr sz="20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–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•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–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»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Tx/>
              <a:buSzTx/>
              <a:buFont typeface="Arial" pitchFamily="1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charset="-128"/>
                <a:cs typeface="Helvetica" panose="020B0604020202020204" pitchFamily="34" charset="0"/>
              </a:rPr>
              <a:t>Market-based measures in place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Tx/>
              <a:buSzTx/>
              <a:buFont typeface="Arial" pitchFamily="1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New ICAO CO</a:t>
            </a:r>
            <a:r>
              <a:rPr kumimoji="0" lang="en-US" sz="1600" b="0" i="0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2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 and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nvPM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 standards starting in 2020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Tx/>
              <a:buSzTx/>
              <a:buFont typeface="Arial" pitchFamily="1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Social pressure growing, e.g., flight shaming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Tx/>
              <a:buSzTx/>
              <a:buFont typeface="Arial" pitchFamily="1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U.S. industry must meet global standards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Tx/>
              <a:buSzTx/>
              <a:buFont typeface="Arial" pitchFamily="1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20204" pitchFamily="34" charset="0"/>
              <a:ea typeface="ＭＳ Ｐゴシック" charset="0"/>
              <a:cs typeface="Helvetica" panose="020B0604020202020204" pitchFamily="34" charset="0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6B1AF6F3-D928-9548-81F8-4DF807591434}"/>
              </a:ext>
            </a:extLst>
          </p:cNvPr>
          <p:cNvCxnSpPr/>
          <p:nvPr/>
        </p:nvCxnSpPr>
        <p:spPr>
          <a:xfrm>
            <a:off x="6095636" y="1461756"/>
            <a:ext cx="0" cy="2242770"/>
          </a:xfrm>
          <a:prstGeom prst="line">
            <a:avLst/>
          </a:prstGeom>
          <a:noFill/>
          <a:ln w="28575" cap="flat" cmpd="sng" algn="ctr">
            <a:solidFill>
              <a:srgbClr val="4F81BD">
                <a:lumMod val="75000"/>
              </a:srgbClr>
            </a:solidFill>
            <a:prstDash val="solid"/>
          </a:ln>
          <a:effectLst/>
        </p:spPr>
      </p:cxnSp>
      <p:pic>
        <p:nvPicPr>
          <p:cNvPr id="84" name="Picture 83">
            <a:extLst>
              <a:ext uri="{FF2B5EF4-FFF2-40B4-BE49-F238E27FC236}">
                <a16:creationId xmlns:a16="http://schemas.microsoft.com/office/drawing/2014/main" id="{D699B244-4677-FE4C-9082-B149F407A5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1862" y="1370031"/>
            <a:ext cx="4911429" cy="2804538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D320B2F9-E7E3-ED4C-BA5E-2EDAD7B3D5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065" y="1336577"/>
            <a:ext cx="4639759" cy="3013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75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A69F7-45ED-2B4E-A8A5-495F83E90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Key Subsonic Transport Technologies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F01A935-F09E-AA40-9B31-422EB8244C1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7442" y="3784854"/>
            <a:ext cx="2139434" cy="129757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D384761-2029-5E46-81D7-10B0C68ACF6E}"/>
              </a:ext>
            </a:extLst>
          </p:cNvPr>
          <p:cNvSpPr txBox="1"/>
          <p:nvPr/>
        </p:nvSpPr>
        <p:spPr>
          <a:xfrm>
            <a:off x="9325557" y="5129772"/>
            <a:ext cx="27140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charset="0"/>
                <a:ea typeface="Arial" charset="0"/>
                <a:cs typeface="Arial" charset="0"/>
              </a:rPr>
              <a:t>Transonic Truss-Braced Wing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C322BCD-EA50-8C4C-AD07-74937422142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72493" y="1445545"/>
            <a:ext cx="2163215" cy="1334267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4CBE70DC-70A2-E24C-955D-5BFED3AE9394}"/>
              </a:ext>
            </a:extLst>
          </p:cNvPr>
          <p:cNvGrpSpPr/>
          <p:nvPr/>
        </p:nvGrpSpPr>
        <p:grpSpPr>
          <a:xfrm>
            <a:off x="6220589" y="1423329"/>
            <a:ext cx="2976132" cy="1631297"/>
            <a:chOff x="7522538" y="4309018"/>
            <a:chExt cx="3251861" cy="1810778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6879564-5F32-0E43-8D52-1E2DF850C92A}"/>
                </a:ext>
              </a:extLst>
            </p:cNvPr>
            <p:cNvSpPr txBox="1"/>
            <p:nvPr/>
          </p:nvSpPr>
          <p:spPr>
            <a:xfrm>
              <a:off x="7522538" y="5740743"/>
              <a:ext cx="3251861" cy="3790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charset="0"/>
                  <a:ea typeface="Arial" charset="0"/>
                  <a:cs typeface="Arial" charset="0"/>
                </a:rPr>
                <a:t>Electrified Aircraft Propulsion </a:t>
              </a:r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4E5A265A-077E-7343-8BE1-A8E82F2AF4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944392" y="4309018"/>
              <a:ext cx="2281984" cy="1447800"/>
            </a:xfrm>
            <a:prstGeom prst="rect">
              <a:avLst/>
            </a:prstGeom>
          </p:spPr>
        </p:pic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7EC7D215-E9E2-714F-A761-CA98CF971D10}"/>
              </a:ext>
            </a:extLst>
          </p:cNvPr>
          <p:cNvSpPr txBox="1"/>
          <p:nvPr/>
        </p:nvSpPr>
        <p:spPr>
          <a:xfrm>
            <a:off x="9622240" y="2723490"/>
            <a:ext cx="2202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charset="0"/>
                <a:ea typeface="Arial" charset="0"/>
                <a:cs typeface="Arial" charset="0"/>
              </a:rPr>
              <a:t>Small Core Gas Turbine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7DE0C1A-3788-0D42-A838-6940EA24924F}"/>
              </a:ext>
            </a:extLst>
          </p:cNvPr>
          <p:cNvSpPr txBox="1"/>
          <p:nvPr/>
        </p:nvSpPr>
        <p:spPr>
          <a:xfrm>
            <a:off x="6584684" y="5185249"/>
            <a:ext cx="20938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charset="0"/>
                <a:ea typeface="Arial" charset="0"/>
                <a:cs typeface="Arial" charset="0"/>
              </a:rPr>
              <a:t>High Rate Composites</a:t>
            </a:r>
          </a:p>
        </p:txBody>
      </p:sp>
      <p:sp>
        <p:nvSpPr>
          <p:cNvPr id="28" name="Left-Right Arrow 27">
            <a:extLst>
              <a:ext uri="{FF2B5EF4-FFF2-40B4-BE49-F238E27FC236}">
                <a16:creationId xmlns:a16="http://schemas.microsoft.com/office/drawing/2014/main" id="{FDFE6863-D267-9041-BAF3-053AC0192FB2}"/>
              </a:ext>
            </a:extLst>
          </p:cNvPr>
          <p:cNvSpPr/>
          <p:nvPr/>
        </p:nvSpPr>
        <p:spPr>
          <a:xfrm>
            <a:off x="8866944" y="1931080"/>
            <a:ext cx="661703" cy="324519"/>
          </a:xfrm>
          <a:prstGeom prst="leftRightArrow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Left-Right Arrow 28">
            <a:extLst>
              <a:ext uri="{FF2B5EF4-FFF2-40B4-BE49-F238E27FC236}">
                <a16:creationId xmlns:a16="http://schemas.microsoft.com/office/drawing/2014/main" id="{7F911129-30BE-A04B-85E8-8AE2B4729CB2}"/>
              </a:ext>
            </a:extLst>
          </p:cNvPr>
          <p:cNvSpPr/>
          <p:nvPr/>
        </p:nvSpPr>
        <p:spPr>
          <a:xfrm>
            <a:off x="8839818" y="4249204"/>
            <a:ext cx="661703" cy="324519"/>
          </a:xfrm>
          <a:prstGeom prst="leftRightArrow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1DCF27E-C5A2-F147-BF48-CB1C9D7ADBB1}"/>
              </a:ext>
            </a:extLst>
          </p:cNvPr>
          <p:cNvSpPr/>
          <p:nvPr/>
        </p:nvSpPr>
        <p:spPr>
          <a:xfrm>
            <a:off x="228600" y="1302026"/>
            <a:ext cx="625352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b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Electrified Aircraft Propulsion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F81BD">
                    <a:lumMod val="75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Improved efficiency/emissions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F81BD">
                    <a:lumMod val="75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Mild hybrid systems promising for early 2030s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endParaRPr lang="en-US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/>
            <a:r>
              <a:rPr lang="en-US" b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Small Core Gas Turbine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F81BD">
                    <a:lumMod val="75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Increased gas turbine efficiency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F81BD">
                    <a:lumMod val="75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Facilitates airframe integration – conventional or EAP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endParaRPr lang="en-US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/>
            <a:r>
              <a:rPr lang="en-US" b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Transonic Truss-Braced Wing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F81BD">
                    <a:lumMod val="75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Increased aerodynamic and structural efficiency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F81BD">
                    <a:lumMod val="75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Propulsion system integration and high rate production</a:t>
            </a:r>
          </a:p>
          <a:p>
            <a:pPr fontAlgn="base"/>
            <a:endParaRPr lang="en-US" sz="2400" dirty="0">
              <a:solidFill>
                <a:srgbClr val="4F81BD">
                  <a:lumMod val="75000"/>
                </a:srgb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/>
            <a:r>
              <a:rPr lang="en-US" b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High Rate Composites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F81BD">
                    <a:lumMod val="75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Critical to US competitiveness via reduced delivery time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F81BD">
                    <a:lumMod val="75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Reduced time/cost to market with increased performance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56F46BE-425A-F64A-A233-4767740410BA}"/>
              </a:ext>
            </a:extLst>
          </p:cNvPr>
          <p:cNvSpPr txBox="1"/>
          <p:nvPr/>
        </p:nvSpPr>
        <p:spPr>
          <a:xfrm>
            <a:off x="8655183" y="1647191"/>
            <a:ext cx="11288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charset="0"/>
                <a:ea typeface="Arial" charset="0"/>
                <a:cs typeface="Arial" charset="0"/>
              </a:rPr>
              <a:t>synergistic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7C38359-F41D-444D-A3AC-4FB35357C86D}"/>
              </a:ext>
            </a:extLst>
          </p:cNvPr>
          <p:cNvSpPr txBox="1"/>
          <p:nvPr/>
        </p:nvSpPr>
        <p:spPr>
          <a:xfrm>
            <a:off x="8601286" y="3989202"/>
            <a:ext cx="11288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charset="0"/>
                <a:ea typeface="Arial" charset="0"/>
                <a:cs typeface="Arial" charset="0"/>
              </a:rPr>
              <a:t>synergistic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8F065C63-1300-EA4C-82CA-63A4CCAF60C9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</a:blip>
          <a:stretch>
            <a:fillRect/>
          </a:stretch>
        </p:blipFill>
        <p:spPr>
          <a:xfrm>
            <a:off x="6506508" y="3632538"/>
            <a:ext cx="2084745" cy="1557850"/>
          </a:xfrm>
          <a:prstGeom prst="rect">
            <a:avLst/>
          </a:prstGeom>
          <a:ln w="50800"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33B15996-B293-2E4C-A59C-8A2FBE55C11D}"/>
              </a:ext>
            </a:extLst>
          </p:cNvPr>
          <p:cNvSpPr/>
          <p:nvPr/>
        </p:nvSpPr>
        <p:spPr>
          <a:xfrm>
            <a:off x="557562" y="6061396"/>
            <a:ext cx="11039706" cy="369332"/>
          </a:xfrm>
          <a:prstGeom prst="rect">
            <a:avLst/>
          </a:prstGeom>
          <a:solidFill>
            <a:srgbClr val="4F81BD">
              <a:lumMod val="75000"/>
            </a:srgbClr>
          </a:solidFill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kern="0" dirty="0">
                <a:solidFill>
                  <a:prstClr val="white"/>
                </a:solidFill>
                <a:latin typeface="Arial" charset="0"/>
              </a:rPr>
              <a:t>Advance key technologies to TRL 6 by 2025-28 to create early 2030s market opportunities for US industry</a:t>
            </a:r>
          </a:p>
        </p:txBody>
      </p:sp>
      <p:sp>
        <p:nvSpPr>
          <p:cNvPr id="35" name="TextBox 1">
            <a:extLst>
              <a:ext uri="{FF2B5EF4-FFF2-40B4-BE49-F238E27FC236}">
                <a16:creationId xmlns:a16="http://schemas.microsoft.com/office/drawing/2014/main" id="{2DC2BD76-5D38-654F-A941-2631BDA643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917" y="888888"/>
            <a:ext cx="1137271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lv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dirty="0">
                <a:solidFill>
                  <a:srgbClr val="45445A"/>
                </a:solidFill>
                <a:cs typeface="Arial" charset="0"/>
              </a:rPr>
              <a:t>Create new “S” curve for the next 50 years of subsonic transports</a:t>
            </a:r>
          </a:p>
        </p:txBody>
      </p:sp>
    </p:spTree>
    <p:extLst>
      <p:ext uri="{BB962C8B-B14F-4D97-AF65-F5344CB8AC3E}">
        <p14:creationId xmlns:p14="http://schemas.microsoft.com/office/powerpoint/2010/main" val="1870335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7ABC1A42-ADC4-7E4D-8F00-3235B59C5AA0}"/>
              </a:ext>
            </a:extLst>
          </p:cNvPr>
          <p:cNvSpPr/>
          <p:nvPr/>
        </p:nvSpPr>
        <p:spPr>
          <a:xfrm>
            <a:off x="6005333" y="1119853"/>
            <a:ext cx="3088677" cy="4606724"/>
          </a:xfrm>
          <a:prstGeom prst="rect">
            <a:avLst/>
          </a:prstGeom>
          <a:solidFill>
            <a:srgbClr val="FFF2CC">
              <a:alpha val="2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64FCE6-A3B2-A145-BAD1-F6F54D6CEC85}"/>
              </a:ext>
            </a:extLst>
          </p:cNvPr>
          <p:cNvSpPr/>
          <p:nvPr/>
        </p:nvSpPr>
        <p:spPr>
          <a:xfrm>
            <a:off x="3075115" y="1117924"/>
            <a:ext cx="2955635" cy="4606724"/>
          </a:xfrm>
          <a:prstGeom prst="rect">
            <a:avLst/>
          </a:prstGeom>
          <a:solidFill>
            <a:srgbClr val="CBB3F3">
              <a:alpha val="2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40D99F-B37D-A841-8C47-3AE3D73F3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Electrified Aircraft Propulsion – a 60,000 ft Perspective</a:t>
            </a:r>
            <a:endParaRPr lang="en-US" sz="2000" dirty="0"/>
          </a:p>
        </p:txBody>
      </p:sp>
      <p:pic>
        <p:nvPicPr>
          <p:cNvPr id="5" name="Picture 4" descr="Plane 7 BWB.png">
            <a:extLst>
              <a:ext uri="{FF2B5EF4-FFF2-40B4-BE49-F238E27FC236}">
                <a16:creationId xmlns:a16="http://schemas.microsoft.com/office/drawing/2014/main" id="{B72FAF8B-A378-F64D-819B-EDF1CDD844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5897" y="1826292"/>
            <a:ext cx="1366642" cy="6723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0EBB45-9B41-3145-8BD8-4E8A0E8E91E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599" y="1597591"/>
            <a:ext cx="1971090" cy="11087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812186B-576B-8341-B47F-3F599920ED84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44946">
            <a:off x="4500646" y="1979708"/>
            <a:ext cx="1318548" cy="60922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BC42842-E28B-044F-B215-0A339F61265C}"/>
              </a:ext>
            </a:extLst>
          </p:cNvPr>
          <p:cNvSpPr txBox="1"/>
          <p:nvPr/>
        </p:nvSpPr>
        <p:spPr>
          <a:xfrm>
            <a:off x="1700018" y="1462172"/>
            <a:ext cx="59182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UAS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5A96FE4-6DB1-544C-AFF6-E963FE7D5945}"/>
              </a:ext>
            </a:extLst>
          </p:cNvPr>
          <p:cNvSpPr txBox="1"/>
          <p:nvPr/>
        </p:nvSpPr>
        <p:spPr>
          <a:xfrm>
            <a:off x="3467165" y="1462172"/>
            <a:ext cx="62388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UAM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DC0A7B-0162-5D43-AD02-467B14C5B382}"/>
              </a:ext>
            </a:extLst>
          </p:cNvPr>
          <p:cNvSpPr txBox="1"/>
          <p:nvPr/>
        </p:nvSpPr>
        <p:spPr>
          <a:xfrm>
            <a:off x="4622306" y="1462172"/>
            <a:ext cx="107523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Small A/C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8DFEAAF-AD30-F947-8E41-5881EC4B1906}"/>
              </a:ext>
            </a:extLst>
          </p:cNvPr>
          <p:cNvSpPr txBox="1"/>
          <p:nvPr/>
        </p:nvSpPr>
        <p:spPr>
          <a:xfrm>
            <a:off x="6432894" y="1462172"/>
            <a:ext cx="43152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RJ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293C3BF-36D0-9C40-B4F3-1EE12B02D7A0}"/>
              </a:ext>
            </a:extLst>
          </p:cNvPr>
          <p:cNvSpPr txBox="1"/>
          <p:nvPr/>
        </p:nvSpPr>
        <p:spPr>
          <a:xfrm>
            <a:off x="7492773" y="1462172"/>
            <a:ext cx="128834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Single Aisle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0DCD5F0-41F1-2543-B28A-25F2E6069C82}"/>
              </a:ext>
            </a:extLst>
          </p:cNvPr>
          <p:cNvSpPr txBox="1"/>
          <p:nvPr/>
        </p:nvSpPr>
        <p:spPr>
          <a:xfrm>
            <a:off x="9716518" y="1462172"/>
            <a:ext cx="117270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Twin Aisle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10DC671-E705-3647-8FF9-5F0122C06BEF}"/>
              </a:ext>
            </a:extLst>
          </p:cNvPr>
          <p:cNvGrpSpPr/>
          <p:nvPr/>
        </p:nvGrpSpPr>
        <p:grpSpPr>
          <a:xfrm>
            <a:off x="3062261" y="1486361"/>
            <a:ext cx="6023959" cy="3500718"/>
            <a:chOff x="1538261" y="2660125"/>
            <a:chExt cx="6023959" cy="3534732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6E0ADD7-8C17-0A4C-8A0D-04F747FDDC48}"/>
                </a:ext>
              </a:extLst>
            </p:cNvPr>
            <p:cNvCxnSpPr>
              <a:cxnSpLocks/>
            </p:cNvCxnSpPr>
            <p:nvPr/>
          </p:nvCxnSpPr>
          <p:spPr>
            <a:xfrm>
              <a:off x="1538261" y="2660125"/>
              <a:ext cx="0" cy="3523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0440766-EA7E-EF4F-865C-7EE49BD3B19E}"/>
                </a:ext>
              </a:extLst>
            </p:cNvPr>
            <p:cNvCxnSpPr>
              <a:cxnSpLocks/>
            </p:cNvCxnSpPr>
            <p:nvPr/>
          </p:nvCxnSpPr>
          <p:spPr>
            <a:xfrm>
              <a:off x="7562220" y="2660125"/>
              <a:ext cx="0" cy="3523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750A7B3-702A-5440-ACF8-5932C7DA9823}"/>
                </a:ext>
              </a:extLst>
            </p:cNvPr>
            <p:cNvCxnSpPr>
              <a:cxnSpLocks/>
            </p:cNvCxnSpPr>
            <p:nvPr/>
          </p:nvCxnSpPr>
          <p:spPr>
            <a:xfrm>
              <a:off x="4496701" y="2690891"/>
              <a:ext cx="0" cy="350396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5AE8D6CE-77E0-5C42-8260-3525AECEA78B}"/>
              </a:ext>
            </a:extLst>
          </p:cNvPr>
          <p:cNvSpPr txBox="1"/>
          <p:nvPr/>
        </p:nvSpPr>
        <p:spPr>
          <a:xfrm>
            <a:off x="1506567" y="2755671"/>
            <a:ext cx="11231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All electric vehicles in operation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B689555-A425-7546-BEC1-CC4F16706203}"/>
              </a:ext>
            </a:extLst>
          </p:cNvPr>
          <p:cNvSpPr txBox="1"/>
          <p:nvPr/>
        </p:nvSpPr>
        <p:spPr>
          <a:xfrm>
            <a:off x="9378355" y="2777706"/>
            <a:ext cx="16921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Significant progress needed for practical implementation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6C7464E-764E-7544-96A4-FD2386BE5C17}"/>
              </a:ext>
            </a:extLst>
          </p:cNvPr>
          <p:cNvSpPr txBox="1"/>
          <p:nvPr/>
        </p:nvSpPr>
        <p:spPr>
          <a:xfrm>
            <a:off x="3474782" y="2766688"/>
            <a:ext cx="20046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All electric or hybrid applications being developed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33F9931-D1FF-BD43-91C6-A8F7CD077992}"/>
              </a:ext>
            </a:extLst>
          </p:cNvPr>
          <p:cNvSpPr txBox="1"/>
          <p:nvPr/>
        </p:nvSpPr>
        <p:spPr>
          <a:xfrm>
            <a:off x="6361880" y="2744654"/>
            <a:ext cx="22964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Potential for hybrid or turbo-electric within 10 years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681803B-E5AD-814A-8B41-8D86F898B289}"/>
              </a:ext>
            </a:extLst>
          </p:cNvPr>
          <p:cNvSpPr txBox="1"/>
          <p:nvPr/>
        </p:nvSpPr>
        <p:spPr>
          <a:xfrm>
            <a:off x="1561651" y="3914747"/>
            <a:ext cx="10953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NASA research not needed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2CBD48B-DCEB-6D4C-96B3-E83EC90AA5E6}"/>
              </a:ext>
            </a:extLst>
          </p:cNvPr>
          <p:cNvSpPr txBox="1"/>
          <p:nvPr/>
        </p:nvSpPr>
        <p:spPr>
          <a:xfrm>
            <a:off x="9422423" y="3914747"/>
            <a:ext cx="15424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Still too long term – not yet a NASA focus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A2484E2-EE74-D54F-BBD5-53E5F72F202E}"/>
              </a:ext>
            </a:extLst>
          </p:cNvPr>
          <p:cNvSpPr txBox="1"/>
          <p:nvPr/>
        </p:nvSpPr>
        <p:spPr>
          <a:xfrm>
            <a:off x="3353193" y="3936781"/>
            <a:ext cx="25086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NASA focus on informing standards, regulations &amp; design tools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7CA41B6-ED64-F140-8A1E-C5B5DC0533C1}"/>
              </a:ext>
            </a:extLst>
          </p:cNvPr>
          <p:cNvSpPr txBox="1"/>
          <p:nvPr/>
        </p:nvSpPr>
        <p:spPr>
          <a:xfrm>
            <a:off x="6046448" y="3914747"/>
            <a:ext cx="292733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NASA focus on enabling technologies, demonstrating benefits, addressing safety needs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7028FD1-D8C1-1D4C-BD28-A8576EA8DE85}"/>
              </a:ext>
            </a:extLst>
          </p:cNvPr>
          <p:cNvSpPr txBox="1"/>
          <p:nvPr/>
        </p:nvSpPr>
        <p:spPr>
          <a:xfrm>
            <a:off x="6615079" y="4931458"/>
            <a:ext cx="207678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Transport Scale EAP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7E9FE44-8729-0941-91E8-4AC6873F11D8}"/>
              </a:ext>
            </a:extLst>
          </p:cNvPr>
          <p:cNvSpPr txBox="1"/>
          <p:nvPr/>
        </p:nvSpPr>
        <p:spPr>
          <a:xfrm>
            <a:off x="3608671" y="4945456"/>
            <a:ext cx="186198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Small Vehicle EAP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E873E23-8B10-A14B-BC56-E3BE68C17800}"/>
              </a:ext>
            </a:extLst>
          </p:cNvPr>
          <p:cNvSpPr txBox="1"/>
          <p:nvPr/>
        </p:nvSpPr>
        <p:spPr>
          <a:xfrm rot="16200000">
            <a:off x="328515" y="4408297"/>
            <a:ext cx="12574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NASA Role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ADE8CA7-E482-5041-AD56-E34645F53670}"/>
              </a:ext>
            </a:extLst>
          </p:cNvPr>
          <p:cNvSpPr txBox="1"/>
          <p:nvPr/>
        </p:nvSpPr>
        <p:spPr>
          <a:xfrm rot="16200000">
            <a:off x="123510" y="2315582"/>
            <a:ext cx="17604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Implementation </a:t>
            </a:r>
          </a:p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Status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BADB1714-D558-9F4A-A50F-0B9C3DA3622C}"/>
              </a:ext>
            </a:extLst>
          </p:cNvPr>
          <p:cNvCxnSpPr>
            <a:cxnSpLocks/>
          </p:cNvCxnSpPr>
          <p:nvPr/>
        </p:nvCxnSpPr>
        <p:spPr>
          <a:xfrm flipH="1">
            <a:off x="718460" y="3731813"/>
            <a:ext cx="10765971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Picture 44">
            <a:extLst>
              <a:ext uri="{FF2B5EF4-FFF2-40B4-BE49-F238E27FC236}">
                <a16:creationId xmlns:a16="http://schemas.microsoft.com/office/drawing/2014/main" id="{C48A05AF-6FD4-724A-A9BB-B69E8ACB52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6357" y="1898691"/>
            <a:ext cx="1545505" cy="604763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59B5CD5E-3222-2746-8618-3D50B78C9C7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889" t="13576" r="9545" b="15236"/>
          <a:stretch/>
        </p:blipFill>
        <p:spPr>
          <a:xfrm>
            <a:off x="6062425" y="1876404"/>
            <a:ext cx="1189248" cy="733485"/>
          </a:xfrm>
          <a:prstGeom prst="rect">
            <a:avLst/>
          </a:prstGeom>
        </p:spPr>
      </p:pic>
      <p:pic>
        <p:nvPicPr>
          <p:cNvPr id="35" name="Package Delivery UAS">
            <a:extLst>
              <a:ext uri="{FF2B5EF4-FFF2-40B4-BE49-F238E27FC236}">
                <a16:creationId xmlns:a16="http://schemas.microsoft.com/office/drawing/2014/main" id="{4CF9B411-7C61-6E46-B89A-87C84335A73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50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6814" y="1860502"/>
            <a:ext cx="1058237" cy="733371"/>
          </a:xfrm>
          <a:prstGeom prst="rect">
            <a:avLst/>
          </a:prstGeom>
          <a:effectLst>
            <a:outerShdw blurRad="50800" dist="12700" dir="5400000" algn="ctr" rotWithShape="0">
              <a:srgbClr val="66FF33"/>
            </a:outerShdw>
          </a:effectLst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9807C1D0-0D6A-8442-9691-E4BC71905E43}"/>
              </a:ext>
            </a:extLst>
          </p:cNvPr>
          <p:cNvSpPr txBox="1"/>
          <p:nvPr/>
        </p:nvSpPr>
        <p:spPr>
          <a:xfrm>
            <a:off x="3379778" y="5209180"/>
            <a:ext cx="2247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/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Energy &amp; cost efficient, short range aviation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FB4C9CB-3399-8944-9513-C330F41F0E3F}"/>
              </a:ext>
            </a:extLst>
          </p:cNvPr>
          <p:cNvSpPr txBox="1"/>
          <p:nvPr/>
        </p:nvSpPr>
        <p:spPr>
          <a:xfrm>
            <a:off x="6551632" y="5189302"/>
            <a:ext cx="2247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/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Energy &amp; cost efficient, transport aviation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ACDFAB6-BE48-B84E-AF6D-2B2230D6C5A8}"/>
              </a:ext>
            </a:extLst>
          </p:cNvPr>
          <p:cNvSpPr txBox="1"/>
          <p:nvPr/>
        </p:nvSpPr>
        <p:spPr>
          <a:xfrm>
            <a:off x="4895870" y="5727136"/>
            <a:ext cx="23013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Leverage learning at smaller size to inform scale-up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1C9AE492-B24E-4649-97C5-278A5792FC06}"/>
              </a:ext>
            </a:extLst>
          </p:cNvPr>
          <p:cNvCxnSpPr>
            <a:cxnSpLocks/>
          </p:cNvCxnSpPr>
          <p:nvPr/>
        </p:nvCxnSpPr>
        <p:spPr>
          <a:xfrm>
            <a:off x="4535557" y="5975677"/>
            <a:ext cx="299167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1283AC9-46D1-A64B-9817-A77DA1C2D29E}"/>
              </a:ext>
            </a:extLst>
          </p:cNvPr>
          <p:cNvGrpSpPr/>
          <p:nvPr/>
        </p:nvGrpSpPr>
        <p:grpSpPr>
          <a:xfrm>
            <a:off x="4503340" y="5652600"/>
            <a:ext cx="3013956" cy="422035"/>
            <a:chOff x="2979340" y="5526157"/>
            <a:chExt cx="3013956" cy="715619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BC84DBB-9592-6A44-9968-B02E55CA94F0}"/>
                </a:ext>
              </a:extLst>
            </p:cNvPr>
            <p:cNvCxnSpPr>
              <a:cxnSpLocks/>
              <a:stCxn id="36" idx="2"/>
            </p:cNvCxnSpPr>
            <p:nvPr/>
          </p:nvCxnSpPr>
          <p:spPr>
            <a:xfrm>
              <a:off x="2979340" y="5723853"/>
              <a:ext cx="0" cy="517923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C47667DB-1B05-A040-B164-6DFEF5FD8EA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93296" y="5526157"/>
              <a:ext cx="0" cy="56653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23096197-9425-F946-A4EF-730BF35087CA}"/>
              </a:ext>
            </a:extLst>
          </p:cNvPr>
          <p:cNvSpPr txBox="1"/>
          <p:nvPr/>
        </p:nvSpPr>
        <p:spPr>
          <a:xfrm>
            <a:off x="4883017" y="6161131"/>
            <a:ext cx="23013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Fundamental challenges span range of sizes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FCCE6089-F104-0840-8654-A8BDE8D3208B}"/>
              </a:ext>
            </a:extLst>
          </p:cNvPr>
          <p:cNvCxnSpPr/>
          <p:nvPr/>
        </p:nvCxnSpPr>
        <p:spPr>
          <a:xfrm>
            <a:off x="3198564" y="6402184"/>
            <a:ext cx="5640636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76715060-B526-1745-9174-D509245EC107}"/>
              </a:ext>
            </a:extLst>
          </p:cNvPr>
          <p:cNvSpPr txBox="1"/>
          <p:nvPr/>
        </p:nvSpPr>
        <p:spPr>
          <a:xfrm>
            <a:off x="8424903" y="5468493"/>
            <a:ext cx="1380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AATT/AAVP &amp; UEST/EAP/IASP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B91DD66-A5CA-6446-905D-27C9D3EB4947}"/>
              </a:ext>
            </a:extLst>
          </p:cNvPr>
          <p:cNvSpPr txBox="1"/>
          <p:nvPr/>
        </p:nvSpPr>
        <p:spPr>
          <a:xfrm>
            <a:off x="2619807" y="5422195"/>
            <a:ext cx="1101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AATT/RVLT &amp; IASP/X-57</a:t>
            </a:r>
          </a:p>
        </p:txBody>
      </p:sp>
    </p:spTree>
    <p:extLst>
      <p:ext uri="{BB962C8B-B14F-4D97-AF65-F5344CB8AC3E}">
        <p14:creationId xmlns:p14="http://schemas.microsoft.com/office/powerpoint/2010/main" val="114237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08A30-1820-0241-A5F2-120F80EBD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Electrified Aircraft Propulsion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59FA4-F4D3-DE40-999A-AD628ED629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2" y="1118837"/>
            <a:ext cx="8259335" cy="5043488"/>
          </a:xfrm>
        </p:spPr>
        <p:txBody>
          <a:bodyPr/>
          <a:lstStyle/>
          <a:p>
            <a:pPr marL="0" indent="0">
              <a:buNone/>
            </a:pPr>
            <a:r>
              <a:rPr lang="en-US" sz="1600" b="1" dirty="0"/>
              <a:t>Goal</a:t>
            </a:r>
            <a:r>
              <a:rPr lang="en-US" sz="1600" dirty="0"/>
              <a:t>: Identify and retire barrier technical and integration risks for MW-class electrified aircraft propulsion systems</a:t>
            </a:r>
          </a:p>
          <a:p>
            <a:endParaRPr lang="en-US" sz="1600" dirty="0"/>
          </a:p>
          <a:p>
            <a:pPr marL="0" indent="0">
              <a:buNone/>
            </a:pPr>
            <a:r>
              <a:rPr lang="en-US" sz="1600" b="1" dirty="0"/>
              <a:t>Objectives</a:t>
            </a:r>
            <a:r>
              <a:rPr lang="en-US" sz="1600" dirty="0"/>
              <a:t>: </a:t>
            </a:r>
          </a:p>
          <a:p>
            <a:r>
              <a:rPr lang="en-US" sz="1600" dirty="0"/>
              <a:t>Demonstrate representative hybrid electric powertrain</a:t>
            </a:r>
          </a:p>
          <a:p>
            <a:r>
              <a:rPr lang="en-US" sz="1600" dirty="0"/>
              <a:t>Total power of 3X state-of-the-art with large engine power extraction</a:t>
            </a:r>
          </a:p>
          <a:p>
            <a:r>
              <a:rPr lang="en-US" sz="1600" dirty="0"/>
              <a:t>Meet fault management, redundancy, and power quality requirements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b="1" dirty="0"/>
              <a:t>Technical Challenges:</a:t>
            </a:r>
          </a:p>
          <a:p>
            <a:r>
              <a:rPr lang="en-US" sz="1600" dirty="0"/>
              <a:t>High power density and efficiency requirements</a:t>
            </a:r>
          </a:p>
          <a:p>
            <a:r>
              <a:rPr lang="en-US" sz="1600" dirty="0"/>
              <a:t>Operation of high voltage components at altitude</a:t>
            </a:r>
          </a:p>
          <a:p>
            <a:r>
              <a:rPr lang="en-US" sz="1600" dirty="0"/>
              <a:t>Integration at scale in flight-relevant environment</a:t>
            </a:r>
          </a:p>
          <a:p>
            <a:endParaRPr lang="en-US" sz="1600" dirty="0"/>
          </a:p>
          <a:p>
            <a:pPr marL="0" indent="0">
              <a:buNone/>
            </a:pPr>
            <a:r>
              <a:rPr lang="en-US" sz="1600" b="1" dirty="0"/>
              <a:t>Approach:</a:t>
            </a:r>
          </a:p>
          <a:p>
            <a:r>
              <a:rPr lang="en-US" sz="1600" dirty="0"/>
              <a:t>System studies, ground test, and flight test to advance to TRL6</a:t>
            </a:r>
          </a:p>
          <a:p>
            <a:r>
              <a:rPr lang="en-US" sz="1600" dirty="0"/>
              <a:t>Partner with industry on ground and flight tests of electrified propulsion architectures</a:t>
            </a:r>
          </a:p>
          <a:p>
            <a:r>
              <a:rPr lang="en-US" sz="1600" dirty="0"/>
              <a:t>Leverage prior EAP advances (TRL~4)</a:t>
            </a:r>
          </a:p>
          <a:p>
            <a:endParaRPr lang="en-US" sz="1600" dirty="0"/>
          </a:p>
        </p:txBody>
      </p:sp>
      <p:pic>
        <p:nvPicPr>
          <p:cNvPr id="5" name="Picture 2" descr="cid:e20f5b4a-a491-423c-b4a3-27cb0cbf9b4b@namprd09.prod.outlook.com">
            <a:extLst>
              <a:ext uri="{FF2B5EF4-FFF2-40B4-BE49-F238E27FC236}">
                <a16:creationId xmlns:a16="http://schemas.microsoft.com/office/drawing/2014/main" id="{965470D6-DDDF-424A-93F5-110F9E6318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482596" y="1293541"/>
            <a:ext cx="3197038" cy="203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4">
            <a:extLst>
              <a:ext uri="{FF2B5EF4-FFF2-40B4-BE49-F238E27FC236}">
                <a16:creationId xmlns:a16="http://schemas.microsoft.com/office/drawing/2014/main" id="{C4120DA7-DB32-2447-BFBE-41A2BDB4B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37141" y="3468032"/>
            <a:ext cx="4487096" cy="17741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4D6B685-E55F-9C47-9E92-0998428E8641}"/>
              </a:ext>
            </a:extLst>
          </p:cNvPr>
          <p:cNvSpPr/>
          <p:nvPr/>
        </p:nvSpPr>
        <p:spPr>
          <a:xfrm>
            <a:off x="1706137" y="6202880"/>
            <a:ext cx="9144000" cy="369332"/>
          </a:xfrm>
          <a:prstGeom prst="rect">
            <a:avLst/>
          </a:prstGeom>
          <a:solidFill>
            <a:srgbClr val="4F81BD">
              <a:lumMod val="75000"/>
            </a:srgbClr>
          </a:solidFill>
          <a:ln>
            <a:solidFill>
              <a:srgbClr val="4F81BD">
                <a:lumMod val="75000"/>
              </a:srgb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Game-changing architectures offer significant fuel burn benefits</a:t>
            </a:r>
          </a:p>
        </p:txBody>
      </p:sp>
    </p:spTree>
    <p:extLst>
      <p:ext uri="{BB962C8B-B14F-4D97-AF65-F5344CB8AC3E}">
        <p14:creationId xmlns:p14="http://schemas.microsoft.com/office/powerpoint/2010/main" val="2048909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D4D59-CDD8-2249-8D62-9FF59232D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Small Core Gas Turbine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CEC157-58FA-984A-AFE7-4E363523FC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1" y="1511188"/>
            <a:ext cx="11571817" cy="4751499"/>
          </a:xfrm>
        </p:spPr>
        <p:txBody>
          <a:bodyPr/>
          <a:lstStyle/>
          <a:p>
            <a:pPr marL="0" indent="0">
              <a:spcBef>
                <a:spcPts val="300"/>
              </a:spcBef>
              <a:buNone/>
            </a:pPr>
            <a:r>
              <a:rPr lang="en-US" sz="1600" b="1" dirty="0">
                <a:latin typeface="Helvetica" panose="020B0604020202020204" pitchFamily="34" charset="0"/>
                <a:cs typeface="Helvetica" panose="020B0604020202020204" pitchFamily="34" charset="0"/>
              </a:rPr>
              <a:t>Goal:</a:t>
            </a:r>
            <a:r>
              <a:rPr lang="en-US" sz="1600" dirty="0">
                <a:latin typeface="Helvetica" panose="020B0604020202020204" pitchFamily="34" charset="0"/>
                <a:cs typeface="Helvetica" panose="020B0604020202020204" pitchFamily="34" charset="0"/>
              </a:rPr>
              <a:t> Establish integrated high power-density hybrid core engine technologies for early 2030s Entry Into Service aircraft</a:t>
            </a:r>
          </a:p>
          <a:p>
            <a:pPr marL="0" indent="0">
              <a:spcBef>
                <a:spcPts val="300"/>
              </a:spcBef>
              <a:buNone/>
            </a:pPr>
            <a:endParaRPr lang="en-US" sz="7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 defTabSz="685800">
              <a:spcBef>
                <a:spcPts val="300"/>
              </a:spcBef>
              <a:buNone/>
            </a:pPr>
            <a:r>
              <a:rPr lang="en-US" sz="1600" b="1" dirty="0"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Objectives:</a:t>
            </a:r>
          </a:p>
          <a:p>
            <a:pPr defTabSz="685800">
              <a:spcBef>
                <a:spcPts val="300"/>
              </a:spcBef>
            </a:pPr>
            <a:r>
              <a:rPr lang="en-US" sz="1600" dirty="0"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Demonstrate 5-10% fuel burn benefit on representative system to TRL6 </a:t>
            </a:r>
          </a:p>
          <a:p>
            <a:pPr defTabSz="685800">
              <a:spcBef>
                <a:spcPts val="300"/>
              </a:spcBef>
            </a:pPr>
            <a:r>
              <a:rPr lang="en-US" sz="1600" dirty="0"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Demonstrate practicality of representative system</a:t>
            </a:r>
          </a:p>
          <a:p>
            <a:pPr defTabSz="685800">
              <a:spcBef>
                <a:spcPts val="300"/>
              </a:spcBef>
            </a:pPr>
            <a:r>
              <a:rPr lang="en-US" sz="1600" dirty="0"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Characterize and validate engine design trade space</a:t>
            </a:r>
          </a:p>
          <a:p>
            <a:pPr marL="0" indent="0" defTabSz="685800">
              <a:spcBef>
                <a:spcPts val="0"/>
              </a:spcBef>
              <a:buNone/>
            </a:pPr>
            <a:endParaRPr lang="en-US" sz="700" dirty="0">
              <a:latin typeface="Helvetica" panose="020B0604020202020204" pitchFamily="34" charset="0"/>
              <a:ea typeface="ＭＳ Ｐゴシック" charset="0"/>
              <a:cs typeface="Helvetica" panose="020B0604020202020204" pitchFamily="34" charset="0"/>
            </a:endParaRPr>
          </a:p>
          <a:p>
            <a:pPr marL="0" indent="0" defTabSz="685800">
              <a:spcBef>
                <a:spcPts val="300"/>
              </a:spcBef>
              <a:buNone/>
            </a:pPr>
            <a:r>
              <a:rPr lang="en-US" sz="1600" b="1" dirty="0"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Technical Challenges:</a:t>
            </a:r>
          </a:p>
          <a:p>
            <a:pPr defTabSz="685800">
              <a:spcBef>
                <a:spcPts val="300"/>
              </a:spcBef>
            </a:pPr>
            <a:r>
              <a:rPr lang="en-US" sz="1600" dirty="0"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High overall pressure ratio and T4 challenges</a:t>
            </a:r>
          </a:p>
          <a:p>
            <a:pPr defTabSz="685800">
              <a:spcBef>
                <a:spcPts val="300"/>
              </a:spcBef>
            </a:pPr>
            <a:r>
              <a:rPr lang="en-US" sz="1600" dirty="0"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Ultra compact size constraints</a:t>
            </a:r>
          </a:p>
          <a:p>
            <a:pPr defTabSz="685800">
              <a:spcBef>
                <a:spcPts val="300"/>
              </a:spcBef>
            </a:pPr>
            <a:r>
              <a:rPr lang="en-US" sz="1600" dirty="0"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Engine life and maintenance</a:t>
            </a:r>
          </a:p>
          <a:p>
            <a:pPr defTabSz="685800">
              <a:spcBef>
                <a:spcPts val="300"/>
              </a:spcBef>
            </a:pPr>
            <a:r>
              <a:rPr lang="en-US" sz="1600" dirty="0"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Integration challenges for electrical components</a:t>
            </a:r>
          </a:p>
          <a:p>
            <a:pPr defTabSz="685800">
              <a:spcBef>
                <a:spcPts val="300"/>
              </a:spcBef>
            </a:pPr>
            <a:endParaRPr lang="en-US" sz="700" dirty="0">
              <a:latin typeface="Helvetica" panose="020B0604020202020204" pitchFamily="34" charset="0"/>
              <a:ea typeface="ＭＳ Ｐゴシック" charset="0"/>
              <a:cs typeface="Helvetica" panose="020B0604020202020204" pitchFamily="34" charset="0"/>
            </a:endParaRPr>
          </a:p>
          <a:p>
            <a:pPr marL="0" indent="0" defTabSz="685800">
              <a:spcBef>
                <a:spcPts val="300"/>
              </a:spcBef>
              <a:buNone/>
            </a:pPr>
            <a:r>
              <a:rPr lang="en-US" sz="1600" b="1" dirty="0"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Approach:</a:t>
            </a:r>
          </a:p>
          <a:p>
            <a:pPr defTabSz="685800">
              <a:spcBef>
                <a:spcPts val="300"/>
              </a:spcBef>
            </a:pPr>
            <a:r>
              <a:rPr lang="en-US" sz="1600" dirty="0"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Partner with industry (General Electric, Pratt and Whitney, and Rolls Royce) for ground test of small core engine, potentially with hybrid architecture</a:t>
            </a:r>
            <a:endParaRPr lang="en-US" sz="1600" b="1" dirty="0">
              <a:latin typeface="Helvetica" panose="020B0604020202020204" pitchFamily="34" charset="0"/>
              <a:ea typeface="ＭＳ Ｐゴシック" charset="0"/>
              <a:cs typeface="Helvetica" panose="020B0604020202020204" pitchFamily="34" charset="0"/>
            </a:endParaRPr>
          </a:p>
          <a:p>
            <a:pPr defTabSz="685800">
              <a:spcBef>
                <a:spcPts val="300"/>
              </a:spcBef>
            </a:pPr>
            <a:r>
              <a:rPr lang="en-US" sz="1600" dirty="0"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Leverage prior small core and hybrid advances (TRL~4)</a:t>
            </a:r>
            <a:endParaRPr lang="en-US" sz="1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B56D99-3A83-A14E-B8EB-8187E0D3C3D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8946" y="2362420"/>
            <a:ext cx="3940687" cy="243060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CA9208F-27C6-FB4B-B1D4-5E4C48A4F38C}"/>
              </a:ext>
            </a:extLst>
          </p:cNvPr>
          <p:cNvSpPr/>
          <p:nvPr/>
        </p:nvSpPr>
        <p:spPr>
          <a:xfrm>
            <a:off x="858642" y="6149165"/>
            <a:ext cx="10549053" cy="369332"/>
          </a:xfrm>
          <a:prstGeom prst="rect">
            <a:avLst/>
          </a:prstGeom>
          <a:solidFill>
            <a:srgbClr val="4F81BD">
              <a:lumMod val="75000"/>
            </a:srgbClr>
          </a:solidFill>
          <a:ln>
            <a:solidFill>
              <a:srgbClr val="4F81BD">
                <a:lumMod val="75000"/>
              </a:srgb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Rapid prototype and agile development through potential full engine test opportunity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7E51882D-5948-3743-A9D3-AE62B96DA3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917" y="888888"/>
            <a:ext cx="1137271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lv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dirty="0">
                <a:solidFill>
                  <a:srgbClr val="45445A"/>
                </a:solidFill>
                <a:cs typeface="Arial" charset="0"/>
              </a:rPr>
              <a:t>Increase thermal efficiency of engine core while reducing size and facilitating hybridization</a:t>
            </a:r>
          </a:p>
        </p:txBody>
      </p:sp>
    </p:spTree>
    <p:extLst>
      <p:ext uri="{BB962C8B-B14F-4D97-AF65-F5344CB8AC3E}">
        <p14:creationId xmlns:p14="http://schemas.microsoft.com/office/powerpoint/2010/main" val="486306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1A04D-7250-EA4B-8F47-B238B91C8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 Hypersonic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534E16-C5A1-0D40-885C-02C72E0D6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2" y="1698171"/>
            <a:ext cx="7336970" cy="5010831"/>
          </a:xfrm>
        </p:spPr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Multiple challenges but propulsion is the tallest pole	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NASA focused on mode transition between a turbine and scramjet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Creating a design capability, not a point solution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Recent testing shows a viable path forward</a:t>
            </a:r>
          </a:p>
          <a:p>
            <a:pPr>
              <a:spcBef>
                <a:spcPts val="600"/>
              </a:spcBef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NASA leveraging advances in other communities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NASA leveraging comprehensive DoD ground and flight tests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High priority area where industry needs help</a:t>
            </a:r>
          </a:p>
          <a:p>
            <a:pPr>
              <a:spcBef>
                <a:spcPts val="600"/>
              </a:spcBef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Unique NASA testing capability and analysis provides a National resource</a:t>
            </a:r>
          </a:p>
          <a:p>
            <a:pPr marL="0" indent="0">
              <a:spcBef>
                <a:spcPts val="600"/>
              </a:spcBef>
              <a:buNone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Emerging vision for future point-to-point transport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55086E-134A-9048-92FF-E35228979C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79633" y="6587242"/>
            <a:ext cx="512367" cy="2707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CAC2C42-C125-254E-87D4-784D7796358A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14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80FC51FD-3B3B-8746-AC98-5D528B6A64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917" y="900039"/>
            <a:ext cx="1137271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lv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dirty="0">
                <a:solidFill>
                  <a:srgbClr val="45445A"/>
                </a:solidFill>
                <a:cs typeface="Arial" charset="0"/>
              </a:rPr>
              <a:t>Enable routine, reusable, airbreathing hypersonic flight</a:t>
            </a:r>
          </a:p>
        </p:txBody>
      </p:sp>
      <p:pic>
        <p:nvPicPr>
          <p:cNvPr id="6" name="Picture 18" descr="X-1 Official Test Photo_400.jpg">
            <a:extLst>
              <a:ext uri="{FF2B5EF4-FFF2-40B4-BE49-F238E27FC236}">
                <a16:creationId xmlns:a16="http://schemas.microsoft.com/office/drawing/2014/main" id="{F1A6FE90-2FD5-E048-B1DB-3F151F43161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43575" y="5159812"/>
            <a:ext cx="2220266" cy="1482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11FE882-3CF6-AD4C-86BE-FA4F15FEA37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61289" y="1415393"/>
            <a:ext cx="2220266" cy="1730307"/>
          </a:xfrm>
          <a:prstGeom prst="rect">
            <a:avLst/>
          </a:prstGeom>
          <a:noFill/>
          <a:ln w="25400">
            <a:solidFill>
              <a:srgbClr val="FFFF00"/>
            </a:solidFill>
            <a:miter lim="800000"/>
            <a:headEnd/>
            <a:tailEnd/>
          </a:ln>
          <a:effectLst/>
        </p:spPr>
      </p:pic>
      <p:pic>
        <p:nvPicPr>
          <p:cNvPr id="8" name="Content Placeholder 1">
            <a:extLst>
              <a:ext uri="{FF2B5EF4-FFF2-40B4-BE49-F238E27FC236}">
                <a16:creationId xmlns:a16="http://schemas.microsoft.com/office/drawing/2014/main" id="{806CF8EB-8F4A-084D-B014-4193FA018C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7384" y="3201398"/>
            <a:ext cx="3132913" cy="1812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9572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C2CA5-D45C-FD46-8AF2-BBD0CA1A5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Hypersonic Technology Strategy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9E987-731E-9E47-AFEC-FB17BB7831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1" y="1703189"/>
            <a:ext cx="6910037" cy="4559498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US" dirty="0"/>
              <a:t>Industry announcements reveal interest in commercial applications</a:t>
            </a:r>
          </a:p>
          <a:p>
            <a:pPr>
              <a:spcBef>
                <a:spcPts val="1800"/>
              </a:spcBef>
            </a:pPr>
            <a:r>
              <a:rPr lang="en-US" dirty="0"/>
              <a:t>Workshop held to understand interest and identify needs</a:t>
            </a:r>
          </a:p>
          <a:p>
            <a:pPr lvl="1"/>
            <a:r>
              <a:rPr lang="en-US" sz="1800" dirty="0"/>
              <a:t>Independent market study</a:t>
            </a:r>
          </a:p>
          <a:p>
            <a:pPr lvl="1"/>
            <a:r>
              <a:rPr lang="en-US" sz="1800" dirty="0"/>
              <a:t>Regulatory and data protection concerns</a:t>
            </a:r>
          </a:p>
          <a:p>
            <a:pPr lvl="1"/>
            <a:r>
              <a:rPr lang="en-US" sz="1800" dirty="0"/>
              <a:t>Hypersonic ground and flight test capability</a:t>
            </a:r>
          </a:p>
          <a:p>
            <a:pPr lvl="1"/>
            <a:r>
              <a:rPr lang="en-US" sz="1800" dirty="0"/>
              <a:t>Technology development</a:t>
            </a:r>
          </a:p>
          <a:p>
            <a:pPr>
              <a:spcBef>
                <a:spcPts val="1800"/>
              </a:spcBef>
            </a:pPr>
            <a:r>
              <a:rPr lang="en-US" dirty="0"/>
              <a:t>Assessing strategy in light of growing industry interest</a:t>
            </a:r>
          </a:p>
          <a:p>
            <a:pPr>
              <a:spcBef>
                <a:spcPts val="1800"/>
              </a:spcBef>
            </a:pPr>
            <a:r>
              <a:rPr lang="en-US" dirty="0"/>
              <a:t>Continuing to support strong DoD partnership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1AF7F0-1438-734D-A5B1-FBAE4A82141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5199" y="1594624"/>
            <a:ext cx="4571999" cy="20680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9877B44-BEBC-1F40-BCE2-8F79120048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315200" y="3886319"/>
            <a:ext cx="4571997" cy="1771729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1">
            <a:extLst>
              <a:ext uri="{FF2B5EF4-FFF2-40B4-BE49-F238E27FC236}">
                <a16:creationId xmlns:a16="http://schemas.microsoft.com/office/drawing/2014/main" id="{2FDE4C1E-F2C5-7447-9227-C60F130D20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917" y="888888"/>
            <a:ext cx="1137271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lv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dirty="0">
                <a:solidFill>
                  <a:srgbClr val="45445A"/>
                </a:solidFill>
                <a:cs typeface="Arial" charset="0"/>
              </a:rPr>
              <a:t>Enabling routine, reusable, airbreathing hypersonic flight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1C933B-F688-E94B-8075-82E0DAE34EB6}"/>
              </a:ext>
            </a:extLst>
          </p:cNvPr>
          <p:cNvSpPr/>
          <p:nvPr/>
        </p:nvSpPr>
        <p:spPr>
          <a:xfrm>
            <a:off x="802887" y="6047262"/>
            <a:ext cx="10638263" cy="369332"/>
          </a:xfrm>
          <a:prstGeom prst="rect">
            <a:avLst/>
          </a:prstGeom>
          <a:solidFill>
            <a:srgbClr val="4F81BD">
              <a:lumMod val="75000"/>
            </a:srgbClr>
          </a:solidFill>
          <a:ln>
            <a:solidFill>
              <a:srgbClr val="4F81BD">
                <a:lumMod val="75000"/>
              </a:srgb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Emerging industry vision for potential future commercial hypersonic market</a:t>
            </a:r>
          </a:p>
        </p:txBody>
      </p:sp>
    </p:spTree>
    <p:extLst>
      <p:ext uri="{BB962C8B-B14F-4D97-AF65-F5344CB8AC3E}">
        <p14:creationId xmlns:p14="http://schemas.microsoft.com/office/powerpoint/2010/main" val="3117124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035FC-FCFA-F34F-A7D5-25A492114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Supporting a New Era in the U.S. Aviation Industry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B12802-357C-324A-B700-EFB24DC9A0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1" y="1360449"/>
            <a:ext cx="11571817" cy="4304372"/>
          </a:xfrm>
        </p:spPr>
        <p:txBody>
          <a:bodyPr/>
          <a:lstStyle/>
          <a:p>
            <a:r>
              <a:rPr lang="en-US" sz="2000" dirty="0"/>
              <a:t>A new era of aviation is rapidly emerging</a:t>
            </a:r>
          </a:p>
          <a:p>
            <a:pPr lvl="1"/>
            <a:r>
              <a:rPr lang="en-US" sz="1800" dirty="0"/>
              <a:t>Growing international competition and environmental pressure will drive rapid advancements in  commercial aviation</a:t>
            </a:r>
          </a:p>
          <a:p>
            <a:pPr lvl="1"/>
            <a:r>
              <a:rPr lang="en-US" sz="1800" dirty="0"/>
              <a:t>A UAM market is emerging that could transform transportation and mobility</a:t>
            </a:r>
          </a:p>
          <a:p>
            <a:endParaRPr lang="en-US" sz="2000" dirty="0"/>
          </a:p>
          <a:p>
            <a:r>
              <a:rPr lang="en-US" sz="2000" dirty="0"/>
              <a:t>NASA investing in key areas to address emerging markets</a:t>
            </a:r>
          </a:p>
          <a:p>
            <a:pPr lvl="1"/>
            <a:r>
              <a:rPr lang="en-US" sz="1800" dirty="0"/>
              <a:t>Scientifically acquired data on community response to low sonic boom to enable new international standards</a:t>
            </a:r>
          </a:p>
          <a:p>
            <a:pPr lvl="1"/>
            <a:r>
              <a:rPr lang="en-US" sz="1800" dirty="0"/>
              <a:t>Key enabling technologies to ensure U.S. leadership and open a scalable, safe, efficient, and environmentally acceptable AAM market</a:t>
            </a:r>
          </a:p>
          <a:p>
            <a:pPr lvl="1"/>
            <a:r>
              <a:rPr lang="en-US" sz="1800" dirty="0"/>
              <a:t>Technologies including electrified aircraft propulsion to transform the efficiency and sustainability of commercial transports</a:t>
            </a:r>
          </a:p>
          <a:p>
            <a:pPr lvl="1"/>
            <a:r>
              <a:rPr lang="en-US" sz="1800" dirty="0"/>
              <a:t>Fundamental hypersonic research for dual-use applications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E7FBB8C-38FC-FF44-AA68-7B9937F24905}"/>
              </a:ext>
            </a:extLst>
          </p:cNvPr>
          <p:cNvSpPr/>
          <p:nvPr/>
        </p:nvSpPr>
        <p:spPr>
          <a:xfrm>
            <a:off x="1027775" y="5914613"/>
            <a:ext cx="10136449" cy="369332"/>
          </a:xfrm>
          <a:prstGeom prst="rect">
            <a:avLst/>
          </a:prstGeom>
          <a:solidFill>
            <a:srgbClr val="4F81BD">
              <a:lumMod val="75000"/>
            </a:srgbClr>
          </a:solidFill>
          <a:ln>
            <a:solidFill>
              <a:srgbClr val="4F81BD">
                <a:lumMod val="75000"/>
              </a:srgb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Creating new “S” curves for the next 50 years of aviation 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4074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lank Presentation_NASA_Logo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Helvetica"/>
        <a:ea typeface="ＭＳ Ｐゴシック"/>
        <a:cs typeface="ＭＳ Ｐゴシック"/>
      </a:majorFont>
      <a:minorFont>
        <a:latin typeface="Helvetica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 Black" pitchFamily="-108" charset="0"/>
            <a:ea typeface="ＭＳ Ｐゴシック" pitchFamily="-108" charset="-128"/>
            <a:cs typeface="ＭＳ Ｐゴシック" pitchFamily="-10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 Black" pitchFamily="-108" charset="0"/>
            <a:ea typeface="ＭＳ Ｐゴシック" pitchFamily="-108" charset="-128"/>
            <a:cs typeface="ＭＳ Ｐゴシック" pitchFamily="-10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6" id="{144FF5E3-63CF-49D4-A0AC-7F0655252FF1}" vid="{3783D7D7-0C66-4BF0-A920-2BD1B7D6F928}"/>
    </a:ext>
  </a:extLst>
</a:theme>
</file>

<file path=ppt/theme/theme3.xml><?xml version="1.0" encoding="utf-8"?>
<a:theme xmlns:a="http://schemas.openxmlformats.org/drawingml/2006/main" name="2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6" id="{144FF5E3-63CF-49D4-A0AC-7F0655252FF1}" vid="{3783D7D7-0C66-4BF0-A920-2BD1B7D6F928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8172</TotalTime>
  <Words>1580</Words>
  <Application>Microsoft Office PowerPoint</Application>
  <PresentationFormat>Widescreen</PresentationFormat>
  <Paragraphs>265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8" baseType="lpstr">
      <vt:lpstr>ＭＳ Ｐゴシック</vt:lpstr>
      <vt:lpstr>Arial</vt:lpstr>
      <vt:lpstr>Arial Black</vt:lpstr>
      <vt:lpstr>Arial Narrow</vt:lpstr>
      <vt:lpstr>Calibri</vt:lpstr>
      <vt:lpstr>Gill Sans MT</vt:lpstr>
      <vt:lpstr>Helvetica</vt:lpstr>
      <vt:lpstr>Times New Roman</vt:lpstr>
      <vt:lpstr>ヒラギノ角ゴ Pro W3</vt:lpstr>
      <vt:lpstr>Blank Presentation_NASA_Logo</vt:lpstr>
      <vt:lpstr>22_Office Theme</vt:lpstr>
      <vt:lpstr>21_Office Theme</vt:lpstr>
      <vt:lpstr>PowerPoint Presentation</vt:lpstr>
      <vt:lpstr>A New Era of Innovation Emerging for Long-Haul Aviation</vt:lpstr>
      <vt:lpstr>A New Era of Urban and Thin Haul Flight is Emerging</vt:lpstr>
      <vt:lpstr>NASA Aeronautics – Vision for Aviation in the 21st Century</vt:lpstr>
      <vt:lpstr>FY 2021 Budget Request - Aeronautics</vt:lpstr>
      <vt:lpstr>Overcoming the Barrier to Overland Flight</vt:lpstr>
      <vt:lpstr>Low Boom Flight Demonstration Mission</vt:lpstr>
      <vt:lpstr>AAM Vision and Framework</vt:lpstr>
      <vt:lpstr>Subsonic Transport Airplane Market</vt:lpstr>
      <vt:lpstr>Four Key Subsonic Transport Technologies</vt:lpstr>
      <vt:lpstr>Electrified Aircraft Propulsion – a 60,000 ft Perspective</vt:lpstr>
      <vt:lpstr>Electrified Aircraft Propulsion</vt:lpstr>
      <vt:lpstr>Small Core Gas Turbine</vt:lpstr>
      <vt:lpstr>NASA Hypersonic Research</vt:lpstr>
      <vt:lpstr>Hypersonic Technology Strategy</vt:lpstr>
      <vt:lpstr>Supporting a New Era in the U.S. Aviation Industry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Gorton, Susan A. (LARC-E1A)</dc:creator>
  <cp:lastModifiedBy>Boylan, Kristy A. (HQ-EA000)[SAIC]</cp:lastModifiedBy>
  <cp:revision>356</cp:revision>
  <cp:lastPrinted>2019-08-13T14:28:49Z</cp:lastPrinted>
  <dcterms:created xsi:type="dcterms:W3CDTF">2019-07-25T15:50:29Z</dcterms:created>
  <dcterms:modified xsi:type="dcterms:W3CDTF">2020-05-18T14:56:36Z</dcterms:modified>
</cp:coreProperties>
</file>