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0"/>
  </p:notesMasterIdLst>
  <p:sldIdLst>
    <p:sldId id="256" r:id="rId2"/>
    <p:sldId id="265" r:id="rId3"/>
    <p:sldId id="266" r:id="rId4"/>
    <p:sldId id="274" r:id="rId5"/>
    <p:sldId id="275" r:id="rId6"/>
    <p:sldId id="280" r:id="rId7"/>
    <p:sldId id="267" r:id="rId8"/>
    <p:sldId id="281" r:id="rId9"/>
    <p:sldId id="269" r:id="rId10"/>
    <p:sldId id="268" r:id="rId11"/>
    <p:sldId id="270" r:id="rId12"/>
    <p:sldId id="277" r:id="rId13"/>
    <p:sldId id="279" r:id="rId14"/>
    <p:sldId id="276" r:id="rId15"/>
    <p:sldId id="271" r:id="rId16"/>
    <p:sldId id="272" r:id="rId17"/>
    <p:sldId id="273"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54FF"/>
    <a:srgbClr val="00AAFF"/>
    <a:srgbClr val="00FFFF"/>
    <a:srgbClr val="55FFAA"/>
    <a:srgbClr val="AAFF55"/>
    <a:srgbClr val="FFAA00"/>
    <a:srgbClr val="FF5500"/>
    <a:srgbClr val="C4C6D5"/>
    <a:srgbClr val="BDCE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p:scale>
          <a:sx n="90" d="100"/>
          <a:sy n="90" d="100"/>
        </p:scale>
        <p:origin x="235"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361475-8B35-428F-AFEF-476D7E0097A1}" type="datetimeFigureOut">
              <a:rPr lang="en-US" smtClean="0"/>
              <a:t>5/18/2020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B3AA78-19EC-40F9-9CDA-93FE65472A8C}" type="slidenum">
              <a:rPr lang="en-US" smtClean="0"/>
              <a:t>‹#›</a:t>
            </a:fld>
            <a:endParaRPr lang="en-US"/>
          </a:p>
        </p:txBody>
      </p:sp>
    </p:spTree>
    <p:extLst>
      <p:ext uri="{BB962C8B-B14F-4D97-AF65-F5344CB8AC3E}">
        <p14:creationId xmlns:p14="http://schemas.microsoft.com/office/powerpoint/2010/main" val="1931763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lvl1pPr algn="ctr">
              <a:defRPr sz="3000" baseline="0">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2000" baseline="0">
                <a:solidFill>
                  <a:schemeClr val="tx1">
                    <a:tint val="75000"/>
                  </a:schemeClr>
                </a:solidFill>
                <a:latin typeface="+mj-lt"/>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smtClean="0"/>
              <a:t>Click to edit Master subtitle style</a:t>
            </a:r>
            <a:endParaRPr lang="en-US" dirty="0" smtClean="0"/>
          </a:p>
        </p:txBody>
      </p:sp>
      <p:sp>
        <p:nvSpPr>
          <p:cNvPr id="4" name="Date Placeholder 3"/>
          <p:cNvSpPr>
            <a:spLocks noGrp="1"/>
          </p:cNvSpPr>
          <p:nvPr>
            <p:ph type="dt" sz="half" idx="10"/>
          </p:nvPr>
        </p:nvSpPr>
        <p:spPr/>
        <p:txBody>
          <a:bodyPr/>
          <a:lstStyle/>
          <a:p>
            <a:fld id="{729D616A-D1B6-460C-A53D-4FD89B316398}" type="datetime1">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03755-68D5-4458-A507-EE735F435CB5}" type="slidenum">
              <a:rPr lang="en-US" smtClean="0"/>
              <a:t>‹#›</a:t>
            </a:fld>
            <a:endParaRPr lang="en-US"/>
          </a:p>
        </p:txBody>
      </p:sp>
    </p:spTree>
    <p:extLst>
      <p:ext uri="{BB962C8B-B14F-4D97-AF65-F5344CB8AC3E}">
        <p14:creationId xmlns:p14="http://schemas.microsoft.com/office/powerpoint/2010/main" val="166921233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ADA960-A1E5-46D7-AB35-DDB0CFD90B5F}" type="datetime1">
              <a:rPr lang="en-US" smtClean="0"/>
              <a:t>5/18/2020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E03755-68D5-4458-A507-EE735F435CB5}" type="slidenum">
              <a:rPr lang="en-US" smtClean="0"/>
              <a:t>‹#›</a:t>
            </a:fld>
            <a:endParaRPr lang="en-US"/>
          </a:p>
        </p:txBody>
      </p:sp>
    </p:spTree>
    <p:extLst>
      <p:ext uri="{BB962C8B-B14F-4D97-AF65-F5344CB8AC3E}">
        <p14:creationId xmlns:p14="http://schemas.microsoft.com/office/powerpoint/2010/main" val="2991028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544904"/>
            <a:ext cx="4011084" cy="1162050"/>
          </a:xfrm>
        </p:spPr>
        <p:txBody>
          <a:bodyPr anchor="b"/>
          <a:lstStyle>
            <a:lvl1pPr algn="l">
              <a:defRPr sz="1125" b="1">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4766733" y="544907"/>
            <a:ext cx="6815667" cy="5581261"/>
          </a:xfrm>
        </p:spPr>
        <p:txBody>
          <a:bodyPr/>
          <a:lstStyle>
            <a:lvl1pPr>
              <a:defRPr sz="1800">
                <a:latin typeface="+mj-lt"/>
              </a:defRPr>
            </a:lvl1pPr>
            <a:lvl2pPr>
              <a:defRPr sz="1575">
                <a:latin typeface="+mj-lt"/>
              </a:defRPr>
            </a:lvl2pPr>
            <a:lvl3pPr>
              <a:defRPr sz="1350">
                <a:latin typeface="+mj-lt"/>
              </a:defRPr>
            </a:lvl3pPr>
            <a:lvl4pPr>
              <a:defRPr sz="1125">
                <a:latin typeface="+mj-lt"/>
              </a:defRPr>
            </a:lvl4pPr>
            <a:lvl5pPr>
              <a:defRPr sz="1125">
                <a:latin typeface="+mj-lt"/>
              </a:defRPr>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3" y="1779373"/>
            <a:ext cx="4011084" cy="4346792"/>
          </a:xfrm>
        </p:spPr>
        <p:txBody>
          <a:bodyPr/>
          <a:lstStyle>
            <a:lvl1pPr marL="0" indent="0">
              <a:buNone/>
              <a:defRPr sz="788">
                <a:latin typeface="+mj-lt"/>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5" name="Date Placeholder 4"/>
          <p:cNvSpPr>
            <a:spLocks noGrp="1"/>
          </p:cNvSpPr>
          <p:nvPr>
            <p:ph type="dt" sz="half" idx="10"/>
          </p:nvPr>
        </p:nvSpPr>
        <p:spPr/>
        <p:txBody>
          <a:bodyPr/>
          <a:lstStyle/>
          <a:p>
            <a:fld id="{4EB250E4-F8FE-41A2-B4B0-EC728FBCA0FC}" type="datetime1">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E03755-68D5-4458-A507-EE735F435CB5}" type="slidenum">
              <a:rPr lang="en-US" smtClean="0"/>
              <a:t>‹#›</a:t>
            </a:fld>
            <a:endParaRPr lang="en-US"/>
          </a:p>
        </p:txBody>
      </p:sp>
    </p:spTree>
    <p:extLst>
      <p:ext uri="{BB962C8B-B14F-4D97-AF65-F5344CB8AC3E}">
        <p14:creationId xmlns:p14="http://schemas.microsoft.com/office/powerpoint/2010/main" val="2650941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atin typeface="+mj-l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1800">
                <a:latin typeface="+mj-lt"/>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smtClean="0"/>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atin typeface="+mj-lt"/>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5" name="Date Placeholder 4"/>
          <p:cNvSpPr>
            <a:spLocks noGrp="1"/>
          </p:cNvSpPr>
          <p:nvPr>
            <p:ph type="dt" sz="half" idx="10"/>
          </p:nvPr>
        </p:nvSpPr>
        <p:spPr/>
        <p:txBody>
          <a:bodyPr/>
          <a:lstStyle/>
          <a:p>
            <a:fld id="{4AF8BE4A-8F5F-41CD-BF92-28855203F6D0}" type="datetime1">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E03755-68D5-4458-A507-EE735F435CB5}" type="slidenum">
              <a:rPr lang="en-US" smtClean="0"/>
              <a:t>‹#›</a:t>
            </a:fld>
            <a:endParaRPr lang="en-US"/>
          </a:p>
        </p:txBody>
      </p:sp>
    </p:spTree>
    <p:extLst>
      <p:ext uri="{BB962C8B-B14F-4D97-AF65-F5344CB8AC3E}">
        <p14:creationId xmlns:p14="http://schemas.microsoft.com/office/powerpoint/2010/main" val="479889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482F17-6C10-4EC5-AA55-9A686923FE22}" type="datetime1">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03755-68D5-4458-A507-EE735F435CB5}" type="slidenum">
              <a:rPr lang="en-US" smtClean="0"/>
              <a:t>‹#›</a:t>
            </a:fld>
            <a:endParaRPr lang="en-US"/>
          </a:p>
        </p:txBody>
      </p:sp>
    </p:spTree>
    <p:extLst>
      <p:ext uri="{BB962C8B-B14F-4D97-AF65-F5344CB8AC3E}">
        <p14:creationId xmlns:p14="http://schemas.microsoft.com/office/powerpoint/2010/main" val="1583790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43697"/>
            <a:ext cx="2743200" cy="5582468"/>
          </a:xfrm>
        </p:spPr>
        <p:txBody>
          <a:bodyPr vert="eaVert"/>
          <a:lstStyle>
            <a:lvl1pPr>
              <a:defRPr>
                <a:latin typeface="+mj-lt"/>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543697"/>
            <a:ext cx="8026400" cy="5582468"/>
          </a:xfrm>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04C998-F9BD-4CC1-9528-8828983DE1AE}" type="datetime1">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03755-68D5-4458-A507-EE735F435CB5}" type="slidenum">
              <a:rPr lang="en-US" smtClean="0"/>
              <a:t>‹#›</a:t>
            </a:fld>
            <a:endParaRPr lang="en-US"/>
          </a:p>
        </p:txBody>
      </p:sp>
    </p:spTree>
    <p:extLst>
      <p:ext uri="{BB962C8B-B14F-4D97-AF65-F5344CB8AC3E}">
        <p14:creationId xmlns:p14="http://schemas.microsoft.com/office/powerpoint/2010/main" val="39377023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0" y="533400"/>
            <a:ext cx="12192000" cy="6106886"/>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26A4F9-A7C9-4DA0-AFC8-816508524BC2}" type="datetime1">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03755-68D5-4458-A507-EE735F435CB5}" type="slidenum">
              <a:rPr lang="en-US" smtClean="0"/>
              <a:t>‹#›</a:t>
            </a:fld>
            <a:endParaRPr lang="en-US"/>
          </a:p>
        </p:txBody>
      </p:sp>
    </p:spTree>
    <p:extLst>
      <p:ext uri="{BB962C8B-B14F-4D97-AF65-F5344CB8AC3E}">
        <p14:creationId xmlns:p14="http://schemas.microsoft.com/office/powerpoint/2010/main" val="26835408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06B997-EAB0-4238-A3D5-2B951CE958C5}" type="datetime1">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03755-68D5-4458-A507-EE735F435CB5}" type="slidenum">
              <a:rPr lang="en-US" smtClean="0"/>
              <a:t>‹#›</a:t>
            </a:fld>
            <a:endParaRPr lang="en-US"/>
          </a:p>
        </p:txBody>
      </p:sp>
    </p:spTree>
    <p:extLst>
      <p:ext uri="{BB962C8B-B14F-4D97-AF65-F5344CB8AC3E}">
        <p14:creationId xmlns:p14="http://schemas.microsoft.com/office/powerpoint/2010/main" val="9481534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0" y="533400"/>
            <a:ext cx="6096000" cy="29097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06B997-EAB0-4238-A3D5-2B951CE958C5}" type="datetime1">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03755-68D5-4458-A507-EE735F435CB5}" type="slidenum">
              <a:rPr lang="en-US" smtClean="0"/>
              <a:t>‹#›</a:t>
            </a:fld>
            <a:endParaRPr lang="en-US"/>
          </a:p>
        </p:txBody>
      </p:sp>
      <p:sp>
        <p:nvSpPr>
          <p:cNvPr id="7" name="Content Placeholder 2"/>
          <p:cNvSpPr>
            <a:spLocks noGrp="1"/>
          </p:cNvSpPr>
          <p:nvPr>
            <p:ph idx="13"/>
          </p:nvPr>
        </p:nvSpPr>
        <p:spPr>
          <a:xfrm>
            <a:off x="6096000" y="3486684"/>
            <a:ext cx="6096000" cy="315360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838765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0" y="2446638"/>
            <a:ext cx="6096000" cy="419364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06B997-EAB0-4238-A3D5-2B951CE958C5}" type="datetime1">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03755-68D5-4458-A507-EE735F435CB5}" type="slidenum">
              <a:rPr lang="en-US" smtClean="0"/>
              <a:t>‹#›</a:t>
            </a:fld>
            <a:endParaRPr lang="en-US"/>
          </a:p>
        </p:txBody>
      </p:sp>
      <p:sp>
        <p:nvSpPr>
          <p:cNvPr id="7" name="Content Placeholder 2"/>
          <p:cNvSpPr>
            <a:spLocks noGrp="1"/>
          </p:cNvSpPr>
          <p:nvPr>
            <p:ph idx="13"/>
          </p:nvPr>
        </p:nvSpPr>
        <p:spPr>
          <a:xfrm>
            <a:off x="0" y="533400"/>
            <a:ext cx="12192000" cy="19132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84519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ctr">
              <a:defRPr sz="2250" b="1" cap="all">
                <a:latin typeface="+mj-lt"/>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lgn="ctr">
              <a:buNone/>
              <a:defRPr sz="1125">
                <a:solidFill>
                  <a:schemeClr val="tx1">
                    <a:tint val="75000"/>
                  </a:schemeClr>
                </a:solidFill>
                <a:latin typeface="+mj-lt"/>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1883EF1-7C94-4F70-82AF-2B69942FD03B}" type="datetime1">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03755-68D5-4458-A507-EE735F435CB5}" type="slidenum">
              <a:rPr lang="en-US" smtClean="0"/>
              <a:t>‹#›</a:t>
            </a:fld>
            <a:endParaRPr lang="en-US"/>
          </a:p>
        </p:txBody>
      </p:sp>
    </p:spTree>
    <p:extLst>
      <p:ext uri="{BB962C8B-B14F-4D97-AF65-F5344CB8AC3E}">
        <p14:creationId xmlns:p14="http://schemas.microsoft.com/office/powerpoint/2010/main" val="1610920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500">
                <a:latin typeface="+mj-l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600205"/>
            <a:ext cx="5384800" cy="4525963"/>
          </a:xfrm>
        </p:spPr>
        <p:txBody>
          <a:bodyPr/>
          <a:lstStyle>
            <a:lvl1pPr>
              <a:defRPr sz="1575">
                <a:latin typeface="+mj-lt"/>
              </a:defRPr>
            </a:lvl1pPr>
            <a:lvl2pPr>
              <a:defRPr sz="1350">
                <a:latin typeface="+mj-lt"/>
              </a:defRPr>
            </a:lvl2pPr>
            <a:lvl3pPr>
              <a:defRPr sz="1125">
                <a:latin typeface="+mj-lt"/>
              </a:defRPr>
            </a:lvl3pPr>
            <a:lvl4pPr>
              <a:defRPr sz="1013">
                <a:latin typeface="+mj-lt"/>
              </a:defRPr>
            </a:lvl4pPr>
            <a:lvl5pPr>
              <a:defRPr sz="1013">
                <a:latin typeface="+mj-lt"/>
              </a:defRPr>
            </a:lvl5pPr>
            <a:lvl6pPr>
              <a:defRPr sz="1013"/>
            </a:lvl6pPr>
            <a:lvl7pPr>
              <a:defRPr sz="1013"/>
            </a:lvl7pPr>
            <a:lvl8pPr>
              <a:defRPr sz="1013"/>
            </a:lvl8pPr>
            <a:lvl9pPr>
              <a:defRPr sz="1013"/>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00205"/>
            <a:ext cx="5384800" cy="4525963"/>
          </a:xfrm>
        </p:spPr>
        <p:txBody>
          <a:bodyPr/>
          <a:lstStyle>
            <a:lvl1pPr>
              <a:defRPr sz="1575">
                <a:latin typeface="+mj-lt"/>
              </a:defRPr>
            </a:lvl1pPr>
            <a:lvl2pPr>
              <a:defRPr sz="1350">
                <a:latin typeface="+mj-lt"/>
              </a:defRPr>
            </a:lvl2pPr>
            <a:lvl3pPr>
              <a:defRPr sz="1125">
                <a:latin typeface="+mj-lt"/>
              </a:defRPr>
            </a:lvl3pPr>
            <a:lvl4pPr>
              <a:defRPr sz="1013">
                <a:latin typeface="+mj-lt"/>
              </a:defRPr>
            </a:lvl4pPr>
            <a:lvl5pPr>
              <a:defRPr sz="1013">
                <a:latin typeface="+mj-lt"/>
              </a:defRPr>
            </a:lvl5pPr>
            <a:lvl6pPr>
              <a:defRPr sz="1013"/>
            </a:lvl6pPr>
            <a:lvl7pPr>
              <a:defRPr sz="1013"/>
            </a:lvl7pPr>
            <a:lvl8pPr>
              <a:defRPr sz="1013"/>
            </a:lvl8pPr>
            <a:lvl9pPr>
              <a:defRPr sz="1013"/>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BAC2B4A-E1A0-4A93-9852-64D15C19A4FD}" type="datetime1">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E03755-68D5-4458-A507-EE735F435CB5}" type="slidenum">
              <a:rPr lang="en-US" smtClean="0"/>
              <a:t>‹#›</a:t>
            </a:fld>
            <a:endParaRPr lang="en-US"/>
          </a:p>
        </p:txBody>
      </p:sp>
    </p:spTree>
    <p:extLst>
      <p:ext uri="{BB962C8B-B14F-4D97-AF65-F5344CB8AC3E}">
        <p14:creationId xmlns:p14="http://schemas.microsoft.com/office/powerpoint/2010/main" val="1099458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atin typeface="+mj-lt"/>
              </a:defRPr>
            </a:lvl1pPr>
            <a:lvl2pPr>
              <a:defRPr sz="1125">
                <a:latin typeface="+mj-lt"/>
              </a:defRPr>
            </a:lvl2pPr>
            <a:lvl3pPr>
              <a:defRPr sz="1013">
                <a:latin typeface="+mj-lt"/>
              </a:defRPr>
            </a:lvl3pPr>
            <a:lvl4pPr>
              <a:defRPr sz="900">
                <a:latin typeface="+mj-lt"/>
              </a:defRPr>
            </a:lvl4pPr>
            <a:lvl5pPr>
              <a:defRPr sz="900">
                <a:latin typeface="+mj-lt"/>
              </a:defRPr>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atin typeface="+mj-lt"/>
              </a:defRPr>
            </a:lvl1pPr>
            <a:lvl2pPr>
              <a:defRPr sz="1125">
                <a:latin typeface="+mj-lt"/>
              </a:defRPr>
            </a:lvl2pPr>
            <a:lvl3pPr>
              <a:defRPr sz="1013">
                <a:latin typeface="+mj-lt"/>
              </a:defRPr>
            </a:lvl3pPr>
            <a:lvl4pPr>
              <a:defRPr sz="900">
                <a:latin typeface="+mj-lt"/>
              </a:defRPr>
            </a:lvl4pPr>
            <a:lvl5pPr>
              <a:defRPr sz="900">
                <a:latin typeface="+mj-lt"/>
              </a:defRPr>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19CA395-8980-4027-A6C8-820DE1B30D6B}" type="datetime1">
              <a:rPr lang="en-US" smtClean="0"/>
              <a:t>5/18/2020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E03755-68D5-4458-A507-EE735F435CB5}" type="slidenum">
              <a:rPr lang="en-US" smtClean="0"/>
              <a:t>‹#›</a:t>
            </a:fld>
            <a:endParaRPr lang="en-US"/>
          </a:p>
        </p:txBody>
      </p:sp>
    </p:spTree>
    <p:extLst>
      <p:ext uri="{BB962C8B-B14F-4D97-AF65-F5344CB8AC3E}">
        <p14:creationId xmlns:p14="http://schemas.microsoft.com/office/powerpoint/2010/main" val="784697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4CDB3FC-AADC-4E47-A18E-AA56A36429C1}" type="datetime1">
              <a:rPr lang="en-US" smtClean="0"/>
              <a:t>5/18/2020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E03755-68D5-4458-A507-EE735F435CB5}" type="slidenum">
              <a:rPr lang="en-US" smtClean="0"/>
              <a:t>‹#›</a:t>
            </a:fld>
            <a:endParaRPr lang="en-US"/>
          </a:p>
        </p:txBody>
      </p:sp>
    </p:spTree>
    <p:extLst>
      <p:ext uri="{BB962C8B-B14F-4D97-AF65-F5344CB8AC3E}">
        <p14:creationId xmlns:p14="http://schemas.microsoft.com/office/powerpoint/2010/main" val="3935480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1277600" cy="4572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0" y="533400"/>
            <a:ext cx="6096000" cy="6106886"/>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0" y="6683833"/>
            <a:ext cx="2844800" cy="175529"/>
          </a:xfrm>
          <a:prstGeom prst="rect">
            <a:avLst/>
          </a:prstGeom>
        </p:spPr>
        <p:txBody>
          <a:bodyPr vert="horz" lIns="91440" tIns="45720" rIns="91440" bIns="45720" rtlCol="0" anchor="ctr"/>
          <a:lstStyle>
            <a:lvl1pPr algn="l">
              <a:defRPr sz="450">
                <a:solidFill>
                  <a:schemeClr val="tx1">
                    <a:tint val="75000"/>
                  </a:schemeClr>
                </a:solidFill>
              </a:defRPr>
            </a:lvl1pPr>
          </a:lstStyle>
          <a:p>
            <a:fld id="{277BF3BB-3864-4021-ADC4-EA0E31B85A87}" type="datetime1">
              <a:rPr lang="en-US" smtClean="0"/>
              <a:t>5/18/2020</a:t>
            </a:fld>
            <a:endParaRPr lang="en-US"/>
          </a:p>
        </p:txBody>
      </p:sp>
      <p:sp>
        <p:nvSpPr>
          <p:cNvPr id="5" name="Footer Placeholder 4"/>
          <p:cNvSpPr>
            <a:spLocks noGrp="1"/>
          </p:cNvSpPr>
          <p:nvPr>
            <p:ph type="ftr" sz="quarter" idx="3"/>
          </p:nvPr>
        </p:nvSpPr>
        <p:spPr>
          <a:xfrm>
            <a:off x="4165600" y="6683833"/>
            <a:ext cx="3860800" cy="175529"/>
          </a:xfrm>
          <a:prstGeom prst="rect">
            <a:avLst/>
          </a:prstGeom>
        </p:spPr>
        <p:txBody>
          <a:bodyPr vert="horz" lIns="91440" tIns="45720" rIns="91440" bIns="45720" rtlCol="0" anchor="ctr"/>
          <a:lstStyle>
            <a:lvl1pPr algn="ctr">
              <a:defRPr sz="4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47200" y="6683833"/>
            <a:ext cx="2844800" cy="175529"/>
          </a:xfrm>
          <a:prstGeom prst="rect">
            <a:avLst/>
          </a:prstGeom>
        </p:spPr>
        <p:txBody>
          <a:bodyPr vert="horz" lIns="91440" tIns="45720" rIns="91440" bIns="45720" rtlCol="0" anchor="ctr"/>
          <a:lstStyle>
            <a:lvl1pPr algn="r">
              <a:defRPr sz="2000">
                <a:solidFill>
                  <a:schemeClr val="tx1">
                    <a:tint val="75000"/>
                  </a:schemeClr>
                </a:solidFill>
              </a:defRPr>
            </a:lvl1pPr>
          </a:lstStyle>
          <a:p>
            <a:fld id="{95E03755-68D5-4458-A507-EE735F435CB5}" type="slidenum">
              <a:rPr lang="en-US" smtClean="0"/>
              <a:pPr/>
              <a:t>‹#›</a:t>
            </a:fld>
            <a:endParaRPr lang="en-US"/>
          </a:p>
        </p:txBody>
      </p:sp>
      <p:sp>
        <p:nvSpPr>
          <p:cNvPr id="7" name="Rectangle 6"/>
          <p:cNvSpPr/>
          <p:nvPr/>
        </p:nvSpPr>
        <p:spPr>
          <a:xfrm>
            <a:off x="0" y="457200"/>
            <a:ext cx="12192000" cy="18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13" descr="NASA insigniaCMYK"/>
          <p:cNvPicPr preferRelativeResize="0">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591109" y="-1"/>
            <a:ext cx="59436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632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4" r:id="rId4"/>
    <p:sldLayoutId id="2147483673"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timing>
    <p:tnLst>
      <p:par>
        <p:cTn id="1" dur="indefinite" restart="never" nodeType="tmRoot"/>
      </p:par>
    </p:tnLst>
  </p:timing>
  <p:hf hdr="0" ftr="0" dt="0"/>
  <p:txStyles>
    <p:titleStyle>
      <a:lvl1pPr algn="l" defTabSz="514350" rtl="0" eaLnBrk="1" latinLnBrk="0" hangingPunct="1">
        <a:spcBef>
          <a:spcPct val="0"/>
        </a:spcBef>
        <a:buNone/>
        <a:defRPr sz="1800" kern="1200">
          <a:solidFill>
            <a:schemeClr val="tx1"/>
          </a:solidFill>
          <a:latin typeface="+mj-lt"/>
          <a:ea typeface="+mj-ea"/>
          <a:cs typeface="Times New Roman" panose="02020603050405020304" pitchFamily="18" charset="0"/>
        </a:defRPr>
      </a:lvl1pPr>
    </p:titleStyle>
    <p:body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j-lt"/>
          <a:ea typeface="+mn-ea"/>
          <a:cs typeface="Times New Roman" panose="02020603050405020304" pitchFamily="18" charset="0"/>
        </a:defRPr>
      </a:lvl1pPr>
      <a:lvl2pPr marL="417910" indent="-160735" algn="l" defTabSz="514350" rtl="0" eaLnBrk="1" latinLnBrk="0" hangingPunct="1">
        <a:spcBef>
          <a:spcPct val="20000"/>
        </a:spcBef>
        <a:buFont typeface="Arial" panose="020B0604020202020204" pitchFamily="34" charset="0"/>
        <a:buChar char="–"/>
        <a:defRPr sz="1575" kern="1200">
          <a:solidFill>
            <a:schemeClr val="tx1"/>
          </a:solidFill>
          <a:latin typeface="+mj-lt"/>
          <a:ea typeface="+mn-ea"/>
          <a:cs typeface="Times New Roman" panose="02020603050405020304" pitchFamily="18" charset="0"/>
        </a:defRPr>
      </a:lvl2pPr>
      <a:lvl3pPr marL="642938" indent="-128588" algn="l" defTabSz="514350" rtl="0" eaLnBrk="1" latinLnBrk="0" hangingPunct="1">
        <a:spcBef>
          <a:spcPct val="20000"/>
        </a:spcBef>
        <a:buFont typeface="Arial" panose="020B0604020202020204" pitchFamily="34" charset="0"/>
        <a:buChar char="•"/>
        <a:defRPr sz="1350" kern="1200">
          <a:solidFill>
            <a:schemeClr val="tx1"/>
          </a:solidFill>
          <a:latin typeface="+mj-lt"/>
          <a:ea typeface="+mn-ea"/>
          <a:cs typeface="Times New Roman" panose="02020603050405020304" pitchFamily="18" charset="0"/>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j-lt"/>
          <a:ea typeface="+mn-ea"/>
          <a:cs typeface="Times New Roman" panose="02020603050405020304" pitchFamily="18" charset="0"/>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j-lt"/>
          <a:ea typeface="+mn-ea"/>
          <a:cs typeface="Times New Roman" panose="02020603050405020304" pitchFamily="18" charset="0"/>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media10.m4a"/><Relationship Id="rId7" Type="http://schemas.openxmlformats.org/officeDocument/2006/relationships/image" Target="../media/image16.png"/><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1.m4a"/><Relationship Id="rId7" Type="http://schemas.openxmlformats.org/officeDocument/2006/relationships/image" Target="../media/image20.png"/><Relationship Id="rId12"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19.png"/><Relationship Id="rId11" Type="http://schemas.openxmlformats.org/officeDocument/2006/relationships/image" Target="../media/image230.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slideLayout" Target="../slideLayouts/slideLayout2.xml"/><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2.png"/><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2.png"/><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5.m4a"/><Relationship Id="rId7" Type="http://schemas.openxmlformats.org/officeDocument/2006/relationships/image" Target="../media/image6.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8.gif"/><Relationship Id="rId5" Type="http://schemas.openxmlformats.org/officeDocument/2006/relationships/image" Target="../media/image7.jpe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1792" y="713233"/>
            <a:ext cx="10972800" cy="1499616"/>
          </a:xfrm>
        </p:spPr>
        <p:txBody>
          <a:bodyPr/>
          <a:lstStyle/>
          <a:p>
            <a:r>
              <a:rPr lang="en-US" dirty="0" smtClean="0">
                <a:latin typeface="Arial" panose="020B0604020202020204" pitchFamily="34" charset="0"/>
                <a:cs typeface="Arial" panose="020B0604020202020204" pitchFamily="34" charset="0"/>
              </a:rPr>
              <a:t>Preparations for Tomographic Background-Oriented Schlieren Measurements in the 11-by 11-Foot Transonic Wind Tunnel</a:t>
            </a:r>
            <a:endParaRPr lang="en-US"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521208" y="2329438"/>
            <a:ext cx="11155680" cy="2937506"/>
          </a:xfrm>
        </p:spPr>
        <p:txBody>
          <a:bodyPr>
            <a:normAutofit lnSpcReduction="10000"/>
          </a:bodyPr>
          <a:lstStyle/>
          <a:p>
            <a:r>
              <a:rPr lang="en-US" dirty="0" smtClean="0">
                <a:solidFill>
                  <a:schemeClr val="tx1"/>
                </a:solidFill>
                <a:latin typeface="Arial" panose="020B0604020202020204" pitchFamily="34" charset="0"/>
                <a:cs typeface="Arial" panose="020B0604020202020204" pitchFamily="34" charset="0"/>
              </a:rPr>
              <a:t>Joshua M. Weisberger, Brett F. Bathel, Stephen B. Jones</a:t>
            </a:r>
            <a:endParaRPr lang="en-US" dirty="0">
              <a:solidFill>
                <a:schemeClr val="tx1"/>
              </a:solidFill>
              <a:latin typeface="Arial" panose="020B0604020202020204" pitchFamily="34" charset="0"/>
              <a:cs typeface="Arial" panose="020B0604020202020204" pitchFamily="34" charset="0"/>
            </a:endParaRPr>
          </a:p>
          <a:p>
            <a:r>
              <a:rPr lang="en-US" i="1" dirty="0" smtClean="0">
                <a:solidFill>
                  <a:schemeClr val="tx1"/>
                </a:solidFill>
                <a:latin typeface="Arial" panose="020B0604020202020204" pitchFamily="34" charset="0"/>
                <a:cs typeface="Arial" panose="020B0604020202020204" pitchFamily="34" charset="0"/>
              </a:rPr>
              <a:t>NASA Langley Research Center, Hampton, VA 23666</a:t>
            </a:r>
          </a:p>
          <a:p>
            <a:endParaRPr lang="en-US" dirty="0">
              <a:solidFill>
                <a:schemeClr val="tx1"/>
              </a:solidFill>
              <a:latin typeface="Arial" panose="020B0604020202020204" pitchFamily="34" charset="0"/>
              <a:cs typeface="Arial" panose="020B0604020202020204" pitchFamily="34" charset="0"/>
            </a:endParaRPr>
          </a:p>
          <a:p>
            <a:r>
              <a:rPr lang="en-US" dirty="0" smtClean="0">
                <a:solidFill>
                  <a:schemeClr val="tx1"/>
                </a:solidFill>
                <a:latin typeface="Arial" panose="020B0604020202020204" pitchFamily="34" charset="0"/>
                <a:cs typeface="Arial" panose="020B0604020202020204" pitchFamily="34" charset="0"/>
              </a:rPr>
              <a:t>Mark R. Woike and Jonathon D. Ponder</a:t>
            </a:r>
          </a:p>
          <a:p>
            <a:r>
              <a:rPr lang="en-US" i="1" dirty="0" smtClean="0">
                <a:solidFill>
                  <a:schemeClr val="tx1"/>
                </a:solidFill>
                <a:latin typeface="Arial" panose="020B0604020202020204" pitchFamily="34" charset="0"/>
                <a:cs typeface="Arial" panose="020B0604020202020204" pitchFamily="34" charset="0"/>
              </a:rPr>
              <a:t>NASA Glenn Research Center, Cleveland, OH, 44135</a:t>
            </a:r>
          </a:p>
          <a:p>
            <a:endParaRPr lang="en-US" dirty="0">
              <a:solidFill>
                <a:schemeClr val="tx1"/>
              </a:solidFill>
              <a:latin typeface="Arial" panose="020B0604020202020204" pitchFamily="34" charset="0"/>
              <a:cs typeface="Arial" panose="020B0604020202020204" pitchFamily="34" charset="0"/>
            </a:endParaRPr>
          </a:p>
          <a:p>
            <a:r>
              <a:rPr lang="en-US" dirty="0" smtClean="0">
                <a:solidFill>
                  <a:schemeClr val="tx1"/>
                </a:solidFill>
                <a:latin typeface="Arial" panose="020B0604020202020204" pitchFamily="34" charset="0"/>
                <a:cs typeface="Arial" panose="020B0604020202020204" pitchFamily="34" charset="0"/>
              </a:rPr>
              <a:t>James T. Heineck and Edward T. Schairer</a:t>
            </a:r>
          </a:p>
          <a:p>
            <a:r>
              <a:rPr lang="en-US" i="1" dirty="0" smtClean="0">
                <a:solidFill>
                  <a:schemeClr val="tx1"/>
                </a:solidFill>
                <a:latin typeface="Arial" panose="020B0604020202020204" pitchFamily="34" charset="0"/>
                <a:cs typeface="Arial" panose="020B0604020202020204" pitchFamily="34" charset="0"/>
              </a:rPr>
              <a:t>NASA Ames Research Center, Moffett Field, CA, 94035</a:t>
            </a:r>
          </a:p>
          <a:p>
            <a:endParaRPr lang="en-US" dirty="0">
              <a:latin typeface="Arial" panose="020B0604020202020204" pitchFamily="34" charset="0"/>
              <a:cs typeface="Arial" panose="020B0604020202020204" pitchFamily="34" charset="0"/>
            </a:endParaRPr>
          </a:p>
        </p:txBody>
      </p:sp>
      <p:sp>
        <p:nvSpPr>
          <p:cNvPr id="4" name="Subtitle 2"/>
          <p:cNvSpPr txBox="1">
            <a:spLocks/>
          </p:cNvSpPr>
          <p:nvPr/>
        </p:nvSpPr>
        <p:spPr>
          <a:xfrm>
            <a:off x="521208" y="6072632"/>
            <a:ext cx="11155680" cy="704088"/>
          </a:xfrm>
          <a:prstGeom prst="rect">
            <a:avLst/>
          </a:prstGeom>
        </p:spPr>
        <p:txBody>
          <a:bodyPr vert="horz" lIns="91440" tIns="45720" rIns="91440" bIns="45720" rtlCol="0">
            <a:normAutofit fontScale="85000" lnSpcReduction="20000"/>
          </a:bodyPr>
          <a:lstStyle>
            <a:lvl1pPr marL="0" indent="0" algn="ctr" defTabSz="514350" rtl="0" eaLnBrk="1" latinLnBrk="0" hangingPunct="1">
              <a:spcBef>
                <a:spcPct val="20000"/>
              </a:spcBef>
              <a:buFont typeface="Arial" panose="020B0604020202020204" pitchFamily="34" charset="0"/>
              <a:buNone/>
              <a:defRPr sz="2000" kern="1200" baseline="0">
                <a:solidFill>
                  <a:schemeClr val="tx1">
                    <a:tint val="75000"/>
                  </a:schemeClr>
                </a:solidFill>
                <a:latin typeface="+mj-lt"/>
                <a:ea typeface="+mn-ea"/>
                <a:cs typeface="Times New Roman" panose="02020603050405020304" pitchFamily="18" charset="0"/>
              </a:defRPr>
            </a:lvl1pPr>
            <a:lvl2pPr marL="257175" indent="0" algn="ctr" defTabSz="514350" rtl="0" eaLnBrk="1" latinLnBrk="0" hangingPunct="1">
              <a:spcBef>
                <a:spcPct val="20000"/>
              </a:spcBef>
              <a:buFont typeface="Arial" panose="020B0604020202020204" pitchFamily="34" charset="0"/>
              <a:buNone/>
              <a:defRPr sz="1575" kern="1200">
                <a:solidFill>
                  <a:schemeClr val="tx1">
                    <a:tint val="75000"/>
                  </a:schemeClr>
                </a:solidFill>
                <a:latin typeface="+mj-lt"/>
                <a:ea typeface="+mn-ea"/>
                <a:cs typeface="Times New Roman" panose="02020603050405020304" pitchFamily="18" charset="0"/>
              </a:defRPr>
            </a:lvl2pPr>
            <a:lvl3pPr marL="514350" indent="0" algn="ctr" defTabSz="514350" rtl="0" eaLnBrk="1" latinLnBrk="0" hangingPunct="1">
              <a:spcBef>
                <a:spcPct val="20000"/>
              </a:spcBef>
              <a:buFont typeface="Arial" panose="020B0604020202020204" pitchFamily="34" charset="0"/>
              <a:buNone/>
              <a:defRPr sz="1350" kern="1200">
                <a:solidFill>
                  <a:schemeClr val="tx1">
                    <a:tint val="75000"/>
                  </a:schemeClr>
                </a:solidFill>
                <a:latin typeface="+mj-lt"/>
                <a:ea typeface="+mn-ea"/>
                <a:cs typeface="Times New Roman" panose="02020603050405020304" pitchFamily="18" charset="0"/>
              </a:defRPr>
            </a:lvl3pPr>
            <a:lvl4pPr marL="771525" indent="0" algn="ctr" defTabSz="514350" rtl="0" eaLnBrk="1" latinLnBrk="0" hangingPunct="1">
              <a:spcBef>
                <a:spcPct val="20000"/>
              </a:spcBef>
              <a:buFont typeface="Arial" panose="020B0604020202020204" pitchFamily="34" charset="0"/>
              <a:buNone/>
              <a:defRPr sz="1125" kern="1200">
                <a:solidFill>
                  <a:schemeClr val="tx1">
                    <a:tint val="75000"/>
                  </a:schemeClr>
                </a:solidFill>
                <a:latin typeface="+mj-lt"/>
                <a:ea typeface="+mn-ea"/>
                <a:cs typeface="Times New Roman" panose="02020603050405020304" pitchFamily="18" charset="0"/>
              </a:defRPr>
            </a:lvl4pPr>
            <a:lvl5pPr marL="1028700" indent="0" algn="ctr" defTabSz="514350" rtl="0" eaLnBrk="1" latinLnBrk="0" hangingPunct="1">
              <a:spcBef>
                <a:spcPct val="20000"/>
              </a:spcBef>
              <a:buFont typeface="Arial" panose="020B0604020202020204" pitchFamily="34" charset="0"/>
              <a:buNone/>
              <a:defRPr sz="1125" kern="1200">
                <a:solidFill>
                  <a:schemeClr val="tx1">
                    <a:tint val="75000"/>
                  </a:schemeClr>
                </a:solidFill>
                <a:latin typeface="+mj-lt"/>
                <a:ea typeface="+mn-ea"/>
                <a:cs typeface="Times New Roman" panose="02020603050405020304" pitchFamily="18" charset="0"/>
              </a:defRPr>
            </a:lvl5pPr>
            <a:lvl6pPr marL="1285875" indent="0" algn="ctr" defTabSz="514350" rtl="0" eaLnBrk="1" latinLnBrk="0" hangingPunct="1">
              <a:spcBef>
                <a:spcPct val="20000"/>
              </a:spcBef>
              <a:buFont typeface="Arial" panose="020B0604020202020204" pitchFamily="34" charset="0"/>
              <a:buNone/>
              <a:defRPr sz="1125" kern="1200">
                <a:solidFill>
                  <a:schemeClr val="tx1">
                    <a:tint val="75000"/>
                  </a:schemeClr>
                </a:solidFill>
                <a:latin typeface="+mn-lt"/>
                <a:ea typeface="+mn-ea"/>
                <a:cs typeface="+mn-cs"/>
              </a:defRPr>
            </a:lvl6pPr>
            <a:lvl7pPr marL="1543050" indent="0" algn="ctr" defTabSz="514350" rtl="0" eaLnBrk="1" latinLnBrk="0" hangingPunct="1">
              <a:spcBef>
                <a:spcPct val="20000"/>
              </a:spcBef>
              <a:buFont typeface="Arial" panose="020B0604020202020204" pitchFamily="34" charset="0"/>
              <a:buNone/>
              <a:defRPr sz="1125" kern="1200">
                <a:solidFill>
                  <a:schemeClr val="tx1">
                    <a:tint val="75000"/>
                  </a:schemeClr>
                </a:solidFill>
                <a:latin typeface="+mn-lt"/>
                <a:ea typeface="+mn-ea"/>
                <a:cs typeface="+mn-cs"/>
              </a:defRPr>
            </a:lvl7pPr>
            <a:lvl8pPr marL="1800225" indent="0" algn="ctr" defTabSz="514350" rtl="0" eaLnBrk="1" latinLnBrk="0" hangingPunct="1">
              <a:spcBef>
                <a:spcPct val="20000"/>
              </a:spcBef>
              <a:buFont typeface="Arial" panose="020B0604020202020204" pitchFamily="34" charset="0"/>
              <a:buNone/>
              <a:defRPr sz="1125" kern="1200">
                <a:solidFill>
                  <a:schemeClr val="tx1">
                    <a:tint val="75000"/>
                  </a:schemeClr>
                </a:solidFill>
                <a:latin typeface="+mn-lt"/>
                <a:ea typeface="+mn-ea"/>
                <a:cs typeface="+mn-cs"/>
              </a:defRPr>
            </a:lvl8pPr>
            <a:lvl9pPr marL="2057400" indent="0" algn="ctr" defTabSz="514350" rtl="0" eaLnBrk="1" latinLnBrk="0" hangingPunct="1">
              <a:spcBef>
                <a:spcPct val="20000"/>
              </a:spcBef>
              <a:buFont typeface="Arial" panose="020B0604020202020204" pitchFamily="34" charset="0"/>
              <a:buNone/>
              <a:defRPr sz="1125" kern="1200">
                <a:solidFill>
                  <a:schemeClr val="tx1">
                    <a:tint val="75000"/>
                  </a:schemeClr>
                </a:solidFill>
                <a:latin typeface="+mn-lt"/>
                <a:ea typeface="+mn-ea"/>
                <a:cs typeface="+mn-cs"/>
              </a:defRPr>
            </a:lvl9pPr>
          </a:lstStyle>
          <a:p>
            <a:r>
              <a:rPr lang="en-US" sz="1800" dirty="0"/>
              <a:t>Copyright 2020 United States Government as represented by the Administrator of the National Aeronautics and Space Administration. No copyright is claimed in the United States under Title 17, U.S. Code. All Other Rights Reserved.  Published by the American Institute of Aeronautics and Astronautics, Inc. with permission.</a:t>
            </a:r>
          </a:p>
        </p:txBody>
      </p:sp>
      <p:sp>
        <p:nvSpPr>
          <p:cNvPr id="5" name="Subtitle 2"/>
          <p:cNvSpPr txBox="1">
            <a:spLocks/>
          </p:cNvSpPr>
          <p:nvPr/>
        </p:nvSpPr>
        <p:spPr>
          <a:xfrm>
            <a:off x="521208" y="5404104"/>
            <a:ext cx="11155680" cy="566928"/>
          </a:xfrm>
          <a:prstGeom prst="rect">
            <a:avLst/>
          </a:prstGeom>
        </p:spPr>
        <p:txBody>
          <a:bodyPr vert="horz" lIns="91440" tIns="45720" rIns="91440" bIns="45720" rtlCol="0">
            <a:noAutofit/>
          </a:bodyPr>
          <a:lstStyle>
            <a:lvl1pPr marL="0" indent="0" algn="ctr" defTabSz="514350" rtl="0" eaLnBrk="1" latinLnBrk="0" hangingPunct="1">
              <a:spcBef>
                <a:spcPct val="20000"/>
              </a:spcBef>
              <a:buFont typeface="Arial" panose="020B0604020202020204" pitchFamily="34" charset="0"/>
              <a:buNone/>
              <a:defRPr sz="2000" kern="1200" baseline="0">
                <a:solidFill>
                  <a:schemeClr val="tx1">
                    <a:tint val="75000"/>
                  </a:schemeClr>
                </a:solidFill>
                <a:latin typeface="+mj-lt"/>
                <a:ea typeface="+mn-ea"/>
                <a:cs typeface="Times New Roman" panose="02020603050405020304" pitchFamily="18" charset="0"/>
              </a:defRPr>
            </a:lvl1pPr>
            <a:lvl2pPr marL="257175" indent="0" algn="ctr" defTabSz="514350" rtl="0" eaLnBrk="1" latinLnBrk="0" hangingPunct="1">
              <a:spcBef>
                <a:spcPct val="20000"/>
              </a:spcBef>
              <a:buFont typeface="Arial" panose="020B0604020202020204" pitchFamily="34" charset="0"/>
              <a:buNone/>
              <a:defRPr sz="1575" kern="1200">
                <a:solidFill>
                  <a:schemeClr val="tx1">
                    <a:tint val="75000"/>
                  </a:schemeClr>
                </a:solidFill>
                <a:latin typeface="+mj-lt"/>
                <a:ea typeface="+mn-ea"/>
                <a:cs typeface="Times New Roman" panose="02020603050405020304" pitchFamily="18" charset="0"/>
              </a:defRPr>
            </a:lvl2pPr>
            <a:lvl3pPr marL="514350" indent="0" algn="ctr" defTabSz="514350" rtl="0" eaLnBrk="1" latinLnBrk="0" hangingPunct="1">
              <a:spcBef>
                <a:spcPct val="20000"/>
              </a:spcBef>
              <a:buFont typeface="Arial" panose="020B0604020202020204" pitchFamily="34" charset="0"/>
              <a:buNone/>
              <a:defRPr sz="1350" kern="1200">
                <a:solidFill>
                  <a:schemeClr val="tx1">
                    <a:tint val="75000"/>
                  </a:schemeClr>
                </a:solidFill>
                <a:latin typeface="+mj-lt"/>
                <a:ea typeface="+mn-ea"/>
                <a:cs typeface="Times New Roman" panose="02020603050405020304" pitchFamily="18" charset="0"/>
              </a:defRPr>
            </a:lvl3pPr>
            <a:lvl4pPr marL="771525" indent="0" algn="ctr" defTabSz="514350" rtl="0" eaLnBrk="1" latinLnBrk="0" hangingPunct="1">
              <a:spcBef>
                <a:spcPct val="20000"/>
              </a:spcBef>
              <a:buFont typeface="Arial" panose="020B0604020202020204" pitchFamily="34" charset="0"/>
              <a:buNone/>
              <a:defRPr sz="1125" kern="1200">
                <a:solidFill>
                  <a:schemeClr val="tx1">
                    <a:tint val="75000"/>
                  </a:schemeClr>
                </a:solidFill>
                <a:latin typeface="+mj-lt"/>
                <a:ea typeface="+mn-ea"/>
                <a:cs typeface="Times New Roman" panose="02020603050405020304" pitchFamily="18" charset="0"/>
              </a:defRPr>
            </a:lvl4pPr>
            <a:lvl5pPr marL="1028700" indent="0" algn="ctr" defTabSz="514350" rtl="0" eaLnBrk="1" latinLnBrk="0" hangingPunct="1">
              <a:spcBef>
                <a:spcPct val="20000"/>
              </a:spcBef>
              <a:buFont typeface="Arial" panose="020B0604020202020204" pitchFamily="34" charset="0"/>
              <a:buNone/>
              <a:defRPr sz="1125" kern="1200">
                <a:solidFill>
                  <a:schemeClr val="tx1">
                    <a:tint val="75000"/>
                  </a:schemeClr>
                </a:solidFill>
                <a:latin typeface="+mj-lt"/>
                <a:ea typeface="+mn-ea"/>
                <a:cs typeface="Times New Roman" panose="02020603050405020304" pitchFamily="18" charset="0"/>
              </a:defRPr>
            </a:lvl5pPr>
            <a:lvl6pPr marL="1285875" indent="0" algn="ctr" defTabSz="514350" rtl="0" eaLnBrk="1" latinLnBrk="0" hangingPunct="1">
              <a:spcBef>
                <a:spcPct val="20000"/>
              </a:spcBef>
              <a:buFont typeface="Arial" panose="020B0604020202020204" pitchFamily="34" charset="0"/>
              <a:buNone/>
              <a:defRPr sz="1125" kern="1200">
                <a:solidFill>
                  <a:schemeClr val="tx1">
                    <a:tint val="75000"/>
                  </a:schemeClr>
                </a:solidFill>
                <a:latin typeface="+mn-lt"/>
                <a:ea typeface="+mn-ea"/>
                <a:cs typeface="+mn-cs"/>
              </a:defRPr>
            </a:lvl6pPr>
            <a:lvl7pPr marL="1543050" indent="0" algn="ctr" defTabSz="514350" rtl="0" eaLnBrk="1" latinLnBrk="0" hangingPunct="1">
              <a:spcBef>
                <a:spcPct val="20000"/>
              </a:spcBef>
              <a:buFont typeface="Arial" panose="020B0604020202020204" pitchFamily="34" charset="0"/>
              <a:buNone/>
              <a:defRPr sz="1125" kern="1200">
                <a:solidFill>
                  <a:schemeClr val="tx1">
                    <a:tint val="75000"/>
                  </a:schemeClr>
                </a:solidFill>
                <a:latin typeface="+mn-lt"/>
                <a:ea typeface="+mn-ea"/>
                <a:cs typeface="+mn-cs"/>
              </a:defRPr>
            </a:lvl7pPr>
            <a:lvl8pPr marL="1800225" indent="0" algn="ctr" defTabSz="514350" rtl="0" eaLnBrk="1" latinLnBrk="0" hangingPunct="1">
              <a:spcBef>
                <a:spcPct val="20000"/>
              </a:spcBef>
              <a:buFont typeface="Arial" panose="020B0604020202020204" pitchFamily="34" charset="0"/>
              <a:buNone/>
              <a:defRPr sz="1125" kern="1200">
                <a:solidFill>
                  <a:schemeClr val="tx1">
                    <a:tint val="75000"/>
                  </a:schemeClr>
                </a:solidFill>
                <a:latin typeface="+mn-lt"/>
                <a:ea typeface="+mn-ea"/>
                <a:cs typeface="+mn-cs"/>
              </a:defRPr>
            </a:lvl8pPr>
            <a:lvl9pPr marL="2057400" indent="0" algn="ctr" defTabSz="514350" rtl="0" eaLnBrk="1" latinLnBrk="0" hangingPunct="1">
              <a:spcBef>
                <a:spcPct val="20000"/>
              </a:spcBef>
              <a:buFont typeface="Arial" panose="020B0604020202020204" pitchFamily="34" charset="0"/>
              <a:buNone/>
              <a:defRPr sz="1125" kern="1200">
                <a:solidFill>
                  <a:schemeClr val="tx1">
                    <a:tint val="75000"/>
                  </a:schemeClr>
                </a:solidFill>
                <a:latin typeface="+mn-lt"/>
                <a:ea typeface="+mn-ea"/>
                <a:cs typeface="+mn-cs"/>
              </a:defRPr>
            </a:lvl9pPr>
          </a:lstStyle>
          <a:p>
            <a:r>
              <a:rPr lang="en-US" sz="2200" dirty="0" smtClean="0">
                <a:latin typeface="Arial" panose="020B0604020202020204" pitchFamily="34" charset="0"/>
                <a:cs typeface="Arial" panose="020B0604020202020204" pitchFamily="34" charset="0"/>
              </a:rPr>
              <a:t>AIAA Aviation 2020, June 15 – 19</a:t>
            </a:r>
          </a:p>
        </p:txBody>
      </p:sp>
      <p:cxnSp>
        <p:nvCxnSpPr>
          <p:cNvPr id="7" name="Straight Connector 6"/>
          <p:cNvCxnSpPr/>
          <p:nvPr/>
        </p:nvCxnSpPr>
        <p:spPr>
          <a:xfrm>
            <a:off x="169333" y="5971032"/>
            <a:ext cx="11717867" cy="0"/>
          </a:xfrm>
          <a:prstGeom prst="line">
            <a:avLst/>
          </a:prstGeom>
          <a:ln w="12700">
            <a:solidFill>
              <a:srgbClr val="BDCEEC"/>
            </a:solidFill>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pic>
        <p:nvPicPr>
          <p:cNvPr id="8" name="Slide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4349" y="6994525"/>
            <a:ext cx="487363" cy="487363"/>
          </a:xfrm>
          <a:prstGeom prst="rect">
            <a:avLst/>
          </a:prstGeom>
        </p:spPr>
      </p:pic>
    </p:spTree>
    <p:extLst>
      <p:ext uri="{BB962C8B-B14F-4D97-AF65-F5344CB8AC3E}">
        <p14:creationId xmlns:p14="http://schemas.microsoft.com/office/powerpoint/2010/main" val="989673765"/>
      </p:ext>
    </p:extLst>
  </p:cSld>
  <p:clrMapOvr>
    <a:masterClrMapping/>
  </p:clrMapOvr>
  <mc:AlternateContent xmlns:mc="http://schemas.openxmlformats.org/markup-compatibility/2006">
    <mc:Choice xmlns:p14="http://schemas.microsoft.com/office/powerpoint/2010/main" Requires="p14">
      <p:transition spd="slow" p14:dur="2000" advTm="7843"/>
    </mc:Choice>
    <mc:Fallback>
      <p:transition spd="slow" advTm="7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843"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bg1">
                    <a:lumMod val="65000"/>
                  </a:schemeClr>
                </a:solidFill>
              </a:rPr>
              <a:t>[Experimental Setup] </a:t>
            </a:r>
            <a:r>
              <a:rPr lang="en-US" sz="2800" dirty="0" smtClean="0"/>
              <a:t>// Background Material</a:t>
            </a:r>
            <a:endParaRPr lang="en-US" sz="2800" dirty="0"/>
          </a:p>
        </p:txBody>
      </p:sp>
      <p:sp>
        <p:nvSpPr>
          <p:cNvPr id="3" name="Content Placeholder 2"/>
          <p:cNvSpPr>
            <a:spLocks noGrp="1"/>
          </p:cNvSpPr>
          <p:nvPr>
            <p:ph idx="1"/>
          </p:nvPr>
        </p:nvSpPr>
        <p:spPr>
          <a:xfrm>
            <a:off x="0" y="533399"/>
            <a:ext cx="5108569" cy="3344229"/>
          </a:xfrm>
        </p:spPr>
        <p:txBody>
          <a:bodyPr>
            <a:normAutofit/>
          </a:bodyPr>
          <a:lstStyle/>
          <a:p>
            <a:r>
              <a:rPr lang="en-US" sz="2400" u="sng" dirty="0" smtClean="0"/>
              <a:t>Langley Mock-Up</a:t>
            </a:r>
          </a:p>
          <a:p>
            <a:pPr lvl="1"/>
            <a:r>
              <a:rPr lang="en-US" sz="2175" dirty="0" smtClean="0"/>
              <a:t>Alumalite backing panels</a:t>
            </a:r>
          </a:p>
          <a:p>
            <a:pPr lvl="1"/>
            <a:r>
              <a:rPr lang="en-US" sz="2175" dirty="0" smtClean="0"/>
              <a:t>3M Scotchlite 7610 high gain retroreflective sheeting</a:t>
            </a:r>
          </a:p>
          <a:p>
            <a:pPr lvl="1"/>
            <a:r>
              <a:rPr lang="en-US" sz="2175" dirty="0" smtClean="0"/>
              <a:t>Flat black spray paint can with enlarged nozzle to create dot pattern</a:t>
            </a:r>
          </a:p>
          <a:p>
            <a:pPr lvl="1"/>
            <a:endParaRPr lang="en-US" sz="2175" dirty="0"/>
          </a:p>
        </p:txBody>
      </p:sp>
      <p:sp>
        <p:nvSpPr>
          <p:cNvPr id="4" name="Slide Number Placeholder 3"/>
          <p:cNvSpPr>
            <a:spLocks noGrp="1"/>
          </p:cNvSpPr>
          <p:nvPr>
            <p:ph type="sldNum" sz="quarter" idx="12"/>
          </p:nvPr>
        </p:nvSpPr>
        <p:spPr/>
        <p:txBody>
          <a:bodyPr/>
          <a:lstStyle/>
          <a:p>
            <a:fld id="{95E03755-68D5-4458-A507-EE735F435CB5}" type="slidenum">
              <a:rPr lang="en-US" smtClean="0"/>
              <a:t>10</a:t>
            </a:fld>
            <a:endParaRPr lang="en-US"/>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9369" y="604531"/>
            <a:ext cx="2031748" cy="2228987"/>
          </a:xfrm>
          <a:prstGeom prst="rect">
            <a:avLst/>
          </a:prstGeom>
        </p:spPr>
      </p:pic>
      <p:pic>
        <p:nvPicPr>
          <p:cNvPr id="9" name="Picture 8"/>
          <p:cNvPicPr>
            <a:picLocks noChangeAspect="1"/>
          </p:cNvPicPr>
          <p:nvPr/>
        </p:nvPicPr>
        <p:blipFill>
          <a:blip r:embed="rId6"/>
          <a:stretch>
            <a:fillRect/>
          </a:stretch>
        </p:blipFill>
        <p:spPr>
          <a:xfrm>
            <a:off x="4991735" y="3992880"/>
            <a:ext cx="3359574" cy="2723606"/>
          </a:xfrm>
          <a:prstGeom prst="rect">
            <a:avLst/>
          </a:prstGeom>
          <a:ln>
            <a:solidFill>
              <a:schemeClr val="tx1"/>
            </a:solidFill>
          </a:ln>
        </p:spPr>
      </p:pic>
      <p:pic>
        <p:nvPicPr>
          <p:cNvPr id="10" name="Picture 9"/>
          <p:cNvPicPr>
            <a:picLocks noChangeAspect="1"/>
          </p:cNvPicPr>
          <p:nvPr/>
        </p:nvPicPr>
        <p:blipFill>
          <a:blip r:embed="rId7"/>
          <a:stretch>
            <a:fillRect/>
          </a:stretch>
        </p:blipFill>
        <p:spPr>
          <a:xfrm>
            <a:off x="8577529" y="3992880"/>
            <a:ext cx="3208094" cy="2723606"/>
          </a:xfrm>
          <a:prstGeom prst="rect">
            <a:avLst/>
          </a:prstGeom>
          <a:ln>
            <a:solidFill>
              <a:schemeClr val="tx1"/>
            </a:solidFill>
          </a:ln>
        </p:spPr>
      </p:pic>
      <p:sp>
        <p:nvSpPr>
          <p:cNvPr id="11" name="Content Placeholder 2"/>
          <p:cNvSpPr txBox="1">
            <a:spLocks/>
          </p:cNvSpPr>
          <p:nvPr/>
        </p:nvSpPr>
        <p:spPr>
          <a:xfrm>
            <a:off x="0" y="3992880"/>
            <a:ext cx="4846795" cy="2778717"/>
          </a:xfrm>
          <a:prstGeom prst="rect">
            <a:avLst/>
          </a:prstGeom>
        </p:spPr>
        <p:txBody>
          <a:bodyPr vert="horz" lIns="91440" tIns="45720" rIns="91440" bIns="45720" rtlCol="0">
            <a:normAutofit/>
          </a:bodyPr>
          <a:lst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j-lt"/>
                <a:ea typeface="+mn-ea"/>
                <a:cs typeface="Times New Roman" panose="02020603050405020304" pitchFamily="18" charset="0"/>
              </a:defRPr>
            </a:lvl1pPr>
            <a:lvl2pPr marL="417910" indent="-160735" algn="l" defTabSz="514350" rtl="0" eaLnBrk="1" latinLnBrk="0" hangingPunct="1">
              <a:spcBef>
                <a:spcPct val="20000"/>
              </a:spcBef>
              <a:buFont typeface="Arial" panose="020B0604020202020204" pitchFamily="34" charset="0"/>
              <a:buChar char="–"/>
              <a:defRPr sz="1575" kern="1200">
                <a:solidFill>
                  <a:schemeClr val="tx1"/>
                </a:solidFill>
                <a:latin typeface="+mj-lt"/>
                <a:ea typeface="+mn-ea"/>
                <a:cs typeface="Times New Roman" panose="02020603050405020304" pitchFamily="18" charset="0"/>
              </a:defRPr>
            </a:lvl2pPr>
            <a:lvl3pPr marL="642938" indent="-128588" algn="l" defTabSz="514350" rtl="0" eaLnBrk="1" latinLnBrk="0" hangingPunct="1">
              <a:spcBef>
                <a:spcPct val="20000"/>
              </a:spcBef>
              <a:buFont typeface="Arial" panose="020B0604020202020204" pitchFamily="34" charset="0"/>
              <a:buChar char="•"/>
              <a:defRPr sz="1350" kern="1200">
                <a:solidFill>
                  <a:schemeClr val="tx1"/>
                </a:solidFill>
                <a:latin typeface="+mj-lt"/>
                <a:ea typeface="+mn-ea"/>
                <a:cs typeface="Times New Roman" panose="02020603050405020304" pitchFamily="18" charset="0"/>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j-lt"/>
                <a:ea typeface="+mn-ea"/>
                <a:cs typeface="Times New Roman" panose="02020603050405020304" pitchFamily="18" charset="0"/>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j-lt"/>
                <a:ea typeface="+mn-ea"/>
                <a:cs typeface="Times New Roman" panose="02020603050405020304" pitchFamily="18" charset="0"/>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r>
              <a:rPr lang="en-US" sz="2400" u="sng" dirty="0" smtClean="0"/>
              <a:t>Ames Tunnel</a:t>
            </a:r>
          </a:p>
          <a:p>
            <a:pPr lvl="1"/>
            <a:r>
              <a:rPr lang="en-US" sz="2000" dirty="0" smtClean="0"/>
              <a:t>7610 adhered to vinyl backing</a:t>
            </a:r>
          </a:p>
          <a:p>
            <a:pPr lvl="1"/>
            <a:r>
              <a:rPr lang="en-US" sz="2000" dirty="0" smtClean="0"/>
              <a:t>From PDF, silk-screen printing of 24” x 63” sections</a:t>
            </a:r>
          </a:p>
          <a:p>
            <a:pPr lvl="1"/>
            <a:r>
              <a:rPr lang="en-US" sz="2000" dirty="0" smtClean="0"/>
              <a:t>Cut to 9.75” width for tunnel slats (between baffled slots)</a:t>
            </a:r>
          </a:p>
        </p:txBody>
      </p:sp>
      <p:sp>
        <p:nvSpPr>
          <p:cNvPr id="38" name="Flowchart: Data 37"/>
          <p:cNvSpPr/>
          <p:nvPr/>
        </p:nvSpPr>
        <p:spPr>
          <a:xfrm>
            <a:off x="5626729" y="3373757"/>
            <a:ext cx="2712357" cy="226060"/>
          </a:xfrm>
          <a:prstGeom prst="flowChartInputOutput">
            <a:avLst/>
          </a:prstGeom>
          <a:solidFill>
            <a:srgbClr val="C4C6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7371989" y="2341563"/>
            <a:ext cx="1742881" cy="1454786"/>
            <a:chOff x="7371989" y="2341563"/>
            <a:chExt cx="1742881" cy="1454786"/>
          </a:xfrm>
        </p:grpSpPr>
        <p:grpSp>
          <p:nvGrpSpPr>
            <p:cNvPr id="37" name="Group 36"/>
            <p:cNvGrpSpPr/>
            <p:nvPr/>
          </p:nvGrpSpPr>
          <p:grpSpPr>
            <a:xfrm>
              <a:off x="7874266" y="2341563"/>
              <a:ext cx="1240604" cy="1454786"/>
              <a:chOff x="6037395" y="2346869"/>
              <a:chExt cx="1240604" cy="1454786"/>
            </a:xfrm>
          </p:grpSpPr>
          <p:grpSp>
            <p:nvGrpSpPr>
              <p:cNvPr id="15" name="Group 14"/>
              <p:cNvGrpSpPr/>
              <p:nvPr/>
            </p:nvGrpSpPr>
            <p:grpSpPr>
              <a:xfrm>
                <a:off x="6739519" y="2399575"/>
                <a:ext cx="538480" cy="1402080"/>
                <a:chOff x="7640320" y="2362200"/>
                <a:chExt cx="538480" cy="1402080"/>
              </a:xfrm>
            </p:grpSpPr>
            <p:sp>
              <p:nvSpPr>
                <p:cNvPr id="12" name="Rectangle 11"/>
                <p:cNvSpPr/>
                <p:nvPr/>
              </p:nvSpPr>
              <p:spPr>
                <a:xfrm>
                  <a:off x="7640320" y="2667000"/>
                  <a:ext cx="538480" cy="1097280"/>
                </a:xfrm>
                <a:prstGeom prst="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p:cNvSpPr/>
                <p:nvPr/>
              </p:nvSpPr>
              <p:spPr>
                <a:xfrm rot="10800000">
                  <a:off x="7640320" y="2514600"/>
                  <a:ext cx="538480" cy="152400"/>
                </a:xfrm>
                <a:prstGeom prst="flowChartManualOperation">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843520" y="2362200"/>
                  <a:ext cx="132080" cy="152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6037395" y="2346869"/>
                <a:ext cx="731520" cy="429260"/>
                <a:chOff x="6842760" y="2570480"/>
                <a:chExt cx="731520" cy="429260"/>
              </a:xfrm>
            </p:grpSpPr>
            <p:sp>
              <p:nvSpPr>
                <p:cNvPr id="18" name="Oval 17"/>
                <p:cNvSpPr/>
                <p:nvPr/>
              </p:nvSpPr>
              <p:spPr>
                <a:xfrm>
                  <a:off x="6842760" y="257048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995160" y="272288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20560" y="257048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112000" y="266446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888480" y="279654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40880" y="294894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66280" y="279654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157720" y="289052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165340" y="258191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317740" y="273431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343140" y="258191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434580" y="267589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216140" y="267970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250430" y="282194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432040" y="260350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307580" y="267208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498080" y="260223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523480" y="268732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9" name="Oval 38"/>
            <p:cNvSpPr/>
            <p:nvPr/>
          </p:nvSpPr>
          <p:spPr>
            <a:xfrm>
              <a:off x="7683766" y="280305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890221" y="283131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570558" y="2997519"/>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613010" y="2504919"/>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765410" y="2657319"/>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595958" y="2657319"/>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451906" y="2700658"/>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536632" y="282845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389854" y="295180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773296" y="2503011"/>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836166" y="295545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722958" y="3149919"/>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689032" y="298085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519123" y="3141272"/>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405915" y="3335741"/>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371989" y="3166672"/>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726218" y="3273196"/>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7613010" y="3467665"/>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7579084" y="3298596"/>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2" name="Straight Connector 61"/>
          <p:cNvCxnSpPr/>
          <p:nvPr/>
        </p:nvCxnSpPr>
        <p:spPr>
          <a:xfrm>
            <a:off x="101600" y="3877629"/>
            <a:ext cx="93783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6" name="Picture 65"/>
          <p:cNvPicPr>
            <a:picLocks noChangeAspect="1"/>
          </p:cNvPicPr>
          <p:nvPr/>
        </p:nvPicPr>
        <p:blipFill rotWithShape="1">
          <a:blip r:embed="rId8" cstate="print">
            <a:extLst>
              <a:ext uri="{28A0092B-C50C-407E-A947-70E740481C1C}">
                <a14:useLocalDpi xmlns:a14="http://schemas.microsoft.com/office/drawing/2010/main" val="0"/>
              </a:ext>
            </a:extLst>
          </a:blip>
          <a:srcRect r="19456"/>
          <a:stretch/>
        </p:blipFill>
        <p:spPr>
          <a:xfrm rot="5400000">
            <a:off x="9301228" y="1104385"/>
            <a:ext cx="3044298" cy="2126059"/>
          </a:xfrm>
          <a:prstGeom prst="rect">
            <a:avLst/>
          </a:prstGeom>
          <a:ln>
            <a:solidFill>
              <a:schemeClr val="tx1"/>
            </a:solidFill>
          </a:ln>
        </p:spPr>
      </p:pic>
      <p:cxnSp>
        <p:nvCxnSpPr>
          <p:cNvPr id="70" name="Straight Connector 69"/>
          <p:cNvCxnSpPr/>
          <p:nvPr/>
        </p:nvCxnSpPr>
        <p:spPr>
          <a:xfrm flipV="1">
            <a:off x="9489232" y="613862"/>
            <a:ext cx="0" cy="32730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523241950"/>
      </p:ext>
    </p:extLst>
  </p:cSld>
  <p:clrMapOvr>
    <a:masterClrMapping/>
  </p:clrMapOvr>
  <mc:AlternateContent xmlns:mc="http://schemas.openxmlformats.org/markup-compatibility/2006">
    <mc:Choice xmlns:p14="http://schemas.microsoft.com/office/powerpoint/2010/main" Requires="p14">
      <p:transition spd="slow" p14:dur="2000" advTm="391"/>
    </mc:Choice>
    <mc:Fallback>
      <p:transition spd="slow" advTm="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1.875E-6 -3.7037E-6 L -0.10989 -3.7037E-6 " pathEditMode="relative" rAng="0" ptsTypes="AA">
                                      <p:cBhvr>
                                        <p:cTn id="10" dur="2000" fill="hold"/>
                                        <p:tgtEl>
                                          <p:spTgt spid="60"/>
                                        </p:tgtEl>
                                        <p:attrNameLst>
                                          <p:attrName>ppt_x</p:attrName>
                                          <p:attrName>ppt_y</p:attrName>
                                        </p:attrNameLst>
                                      </p:cBhvr>
                                      <p:rCtr x="-5495" y="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bg1">
                    <a:lumMod val="65000"/>
                  </a:schemeClr>
                </a:solidFill>
              </a:rPr>
              <a:t>[Results] </a:t>
            </a:r>
            <a:r>
              <a:rPr lang="en-US" sz="2800" dirty="0" smtClean="0"/>
              <a:t>// Camera Module Window Reflection</a:t>
            </a:r>
            <a:endParaRPr lang="en-US" sz="2800" dirty="0"/>
          </a:p>
        </p:txBody>
      </p:sp>
      <p:sp>
        <p:nvSpPr>
          <p:cNvPr id="3" name="Content Placeholder 2"/>
          <p:cNvSpPr>
            <a:spLocks noGrp="1"/>
          </p:cNvSpPr>
          <p:nvPr>
            <p:ph idx="1"/>
          </p:nvPr>
        </p:nvSpPr>
        <p:spPr>
          <a:xfrm>
            <a:off x="0" y="533400"/>
            <a:ext cx="8002544" cy="2783879"/>
          </a:xfrm>
        </p:spPr>
        <p:txBody>
          <a:bodyPr/>
          <a:lstStyle/>
          <a:p>
            <a:r>
              <a:rPr lang="en-US" sz="2400" dirty="0" smtClean="0"/>
              <a:t>Why</a:t>
            </a:r>
          </a:p>
          <a:p>
            <a:pPr lvl="1"/>
            <a:r>
              <a:rPr lang="en-US" sz="1800" dirty="0"/>
              <a:t> </a:t>
            </a:r>
            <a:r>
              <a:rPr lang="en-US" sz="1800" dirty="0" smtClean="0"/>
              <a:t>Find limits of camera incidence angle to eliminate reflections</a:t>
            </a:r>
          </a:p>
          <a:p>
            <a:r>
              <a:rPr lang="en-US" sz="2400" dirty="0" smtClean="0"/>
              <a:t>How</a:t>
            </a:r>
          </a:p>
          <a:p>
            <a:pPr lvl="1"/>
            <a:r>
              <a:rPr lang="en-US" sz="1800" dirty="0" smtClean="0"/>
              <a:t>Flat pieces of ¼” thick acrylic used to simulate the windows of the tunnel</a:t>
            </a:r>
          </a:p>
          <a:p>
            <a:pPr lvl="1"/>
            <a:r>
              <a:rPr lang="en-US" sz="1800" dirty="0" smtClean="0"/>
              <a:t>Camera module placed 8.75” away from acrylic</a:t>
            </a:r>
          </a:p>
          <a:p>
            <a:pPr lvl="1"/>
            <a:r>
              <a:rPr lang="en-US" sz="1800" dirty="0" smtClean="0"/>
              <a:t>Acrylic rotated about its axis from 0</a:t>
            </a:r>
            <a:r>
              <a:rPr lang="en-US" sz="1800" baseline="30000" dirty="0" smtClean="0"/>
              <a:t>o</a:t>
            </a:r>
            <a:r>
              <a:rPr lang="en-US" sz="1800" dirty="0" smtClean="0"/>
              <a:t> to 10</a:t>
            </a:r>
            <a:r>
              <a:rPr lang="en-US" sz="1800" baseline="30000" dirty="0" smtClean="0"/>
              <a:t>o</a:t>
            </a:r>
            <a:r>
              <a:rPr lang="en-US" sz="1800" dirty="0" smtClean="0"/>
              <a:t> degrees, in steps of 2</a:t>
            </a:r>
            <a:r>
              <a:rPr lang="en-US" sz="1800" baseline="30000" dirty="0" smtClean="0"/>
              <a:t>o</a:t>
            </a:r>
            <a:endParaRPr lang="en-US" sz="1800" dirty="0" smtClean="0"/>
          </a:p>
          <a:p>
            <a:endParaRPr lang="en-US" dirty="0"/>
          </a:p>
        </p:txBody>
      </p:sp>
      <p:sp>
        <p:nvSpPr>
          <p:cNvPr id="4" name="Slide Number Placeholder 3"/>
          <p:cNvSpPr>
            <a:spLocks noGrp="1"/>
          </p:cNvSpPr>
          <p:nvPr>
            <p:ph type="sldNum" sz="quarter" idx="12"/>
          </p:nvPr>
        </p:nvSpPr>
        <p:spPr/>
        <p:txBody>
          <a:bodyPr/>
          <a:lstStyle/>
          <a:p>
            <a:fld id="{95E03755-68D5-4458-A507-EE735F435CB5}" type="slidenum">
              <a:rPr lang="en-US" smtClean="0"/>
              <a:t>11</a:t>
            </a:fld>
            <a:endParaRPr lang="en-US"/>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3160" y="3517740"/>
            <a:ext cx="2286000" cy="142446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0523" y="3517740"/>
            <a:ext cx="2286000" cy="1433798"/>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97886" y="3515723"/>
            <a:ext cx="2286000" cy="142648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3160" y="5066806"/>
            <a:ext cx="2286000" cy="1440382"/>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80523" y="5066806"/>
            <a:ext cx="2286000" cy="142774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97886" y="5066806"/>
            <a:ext cx="2286000" cy="1423206"/>
          </a:xfrm>
          <a:prstGeom prst="rect">
            <a:avLst/>
          </a:prstGeom>
        </p:spPr>
      </p:pic>
      <p:sp>
        <p:nvSpPr>
          <p:cNvPr id="12" name="TextBox 11"/>
          <p:cNvSpPr txBox="1"/>
          <p:nvPr/>
        </p:nvSpPr>
        <p:spPr>
          <a:xfrm>
            <a:off x="4963160" y="4393563"/>
            <a:ext cx="568960" cy="543578"/>
          </a:xfrm>
          <a:prstGeom prst="rect">
            <a:avLst/>
          </a:prstGeom>
          <a:noFill/>
        </p:spPr>
        <p:txBody>
          <a:bodyPr wrap="square" rtlCol="0">
            <a:spAutoFit/>
          </a:bodyPr>
          <a:lstStyle/>
          <a:p>
            <a:r>
              <a:rPr lang="en-US" sz="2800" dirty="0" smtClean="0">
                <a:solidFill>
                  <a:schemeClr val="bg1"/>
                </a:solidFill>
              </a:rPr>
              <a:t>0</a:t>
            </a:r>
            <a:r>
              <a:rPr lang="en-US" sz="2800" baseline="30000" dirty="0" smtClean="0">
                <a:solidFill>
                  <a:schemeClr val="bg1"/>
                </a:solidFill>
              </a:rPr>
              <a:t>o</a:t>
            </a:r>
            <a:endParaRPr lang="en-US" sz="2800" baseline="30000" dirty="0">
              <a:solidFill>
                <a:schemeClr val="bg1"/>
              </a:solidFill>
            </a:endParaRPr>
          </a:p>
        </p:txBody>
      </p:sp>
      <p:sp>
        <p:nvSpPr>
          <p:cNvPr id="13" name="TextBox 12"/>
          <p:cNvSpPr txBox="1"/>
          <p:nvPr/>
        </p:nvSpPr>
        <p:spPr>
          <a:xfrm>
            <a:off x="7380523" y="4393563"/>
            <a:ext cx="568960" cy="543578"/>
          </a:xfrm>
          <a:prstGeom prst="rect">
            <a:avLst/>
          </a:prstGeom>
          <a:noFill/>
        </p:spPr>
        <p:txBody>
          <a:bodyPr wrap="square" rtlCol="0">
            <a:spAutoFit/>
          </a:bodyPr>
          <a:lstStyle/>
          <a:p>
            <a:r>
              <a:rPr lang="en-US" sz="2800" dirty="0" smtClean="0">
                <a:solidFill>
                  <a:schemeClr val="bg1"/>
                </a:solidFill>
              </a:rPr>
              <a:t>2</a:t>
            </a:r>
            <a:r>
              <a:rPr lang="en-US" sz="2800" baseline="30000" dirty="0" smtClean="0">
                <a:solidFill>
                  <a:schemeClr val="bg1"/>
                </a:solidFill>
              </a:rPr>
              <a:t>o</a:t>
            </a:r>
            <a:endParaRPr lang="en-US" sz="2800" baseline="30000" dirty="0">
              <a:solidFill>
                <a:schemeClr val="bg1"/>
              </a:solidFill>
            </a:endParaRPr>
          </a:p>
        </p:txBody>
      </p:sp>
      <p:sp>
        <p:nvSpPr>
          <p:cNvPr id="14" name="TextBox 13"/>
          <p:cNvSpPr txBox="1"/>
          <p:nvPr/>
        </p:nvSpPr>
        <p:spPr>
          <a:xfrm>
            <a:off x="9787726" y="4393563"/>
            <a:ext cx="568960" cy="543578"/>
          </a:xfrm>
          <a:prstGeom prst="rect">
            <a:avLst/>
          </a:prstGeom>
          <a:noFill/>
        </p:spPr>
        <p:txBody>
          <a:bodyPr wrap="square" rtlCol="0">
            <a:spAutoFit/>
          </a:bodyPr>
          <a:lstStyle/>
          <a:p>
            <a:r>
              <a:rPr lang="en-US" sz="2800" dirty="0" smtClean="0">
                <a:solidFill>
                  <a:schemeClr val="bg1"/>
                </a:solidFill>
              </a:rPr>
              <a:t>4</a:t>
            </a:r>
            <a:r>
              <a:rPr lang="en-US" sz="2800" baseline="30000" dirty="0" smtClean="0">
                <a:solidFill>
                  <a:schemeClr val="bg1"/>
                </a:solidFill>
              </a:rPr>
              <a:t>o</a:t>
            </a:r>
            <a:endParaRPr lang="en-US" sz="2800" baseline="30000" dirty="0">
              <a:solidFill>
                <a:schemeClr val="bg1"/>
              </a:solidFill>
            </a:endParaRPr>
          </a:p>
        </p:txBody>
      </p:sp>
      <p:sp>
        <p:nvSpPr>
          <p:cNvPr id="15" name="TextBox 14"/>
          <p:cNvSpPr txBox="1"/>
          <p:nvPr/>
        </p:nvSpPr>
        <p:spPr>
          <a:xfrm>
            <a:off x="4963160" y="5958259"/>
            <a:ext cx="568960" cy="543578"/>
          </a:xfrm>
          <a:prstGeom prst="rect">
            <a:avLst/>
          </a:prstGeom>
          <a:noFill/>
        </p:spPr>
        <p:txBody>
          <a:bodyPr wrap="square" rtlCol="0">
            <a:spAutoFit/>
          </a:bodyPr>
          <a:lstStyle/>
          <a:p>
            <a:r>
              <a:rPr lang="en-US" sz="2800" dirty="0" smtClean="0">
                <a:solidFill>
                  <a:schemeClr val="bg1"/>
                </a:solidFill>
              </a:rPr>
              <a:t>6</a:t>
            </a:r>
            <a:r>
              <a:rPr lang="en-US" sz="2800" baseline="30000" dirty="0" smtClean="0">
                <a:solidFill>
                  <a:schemeClr val="bg1"/>
                </a:solidFill>
              </a:rPr>
              <a:t>o</a:t>
            </a:r>
            <a:endParaRPr lang="en-US" sz="2800" baseline="30000" dirty="0">
              <a:solidFill>
                <a:schemeClr val="bg1"/>
              </a:solidFill>
            </a:endParaRPr>
          </a:p>
        </p:txBody>
      </p:sp>
      <p:sp>
        <p:nvSpPr>
          <p:cNvPr id="16" name="TextBox 15"/>
          <p:cNvSpPr txBox="1"/>
          <p:nvPr/>
        </p:nvSpPr>
        <p:spPr>
          <a:xfrm>
            <a:off x="7380523" y="5958259"/>
            <a:ext cx="568960" cy="543578"/>
          </a:xfrm>
          <a:prstGeom prst="rect">
            <a:avLst/>
          </a:prstGeom>
          <a:noFill/>
        </p:spPr>
        <p:txBody>
          <a:bodyPr wrap="square" rtlCol="0">
            <a:spAutoFit/>
          </a:bodyPr>
          <a:lstStyle/>
          <a:p>
            <a:r>
              <a:rPr lang="en-US" sz="2800" dirty="0" smtClean="0">
                <a:solidFill>
                  <a:schemeClr val="bg1"/>
                </a:solidFill>
              </a:rPr>
              <a:t>8</a:t>
            </a:r>
            <a:r>
              <a:rPr lang="en-US" sz="2800" baseline="30000" dirty="0" smtClean="0">
                <a:solidFill>
                  <a:schemeClr val="bg1"/>
                </a:solidFill>
              </a:rPr>
              <a:t>o</a:t>
            </a:r>
            <a:endParaRPr lang="en-US" sz="2800" baseline="30000" dirty="0">
              <a:solidFill>
                <a:schemeClr val="bg1"/>
              </a:solidFill>
            </a:endParaRPr>
          </a:p>
        </p:txBody>
      </p:sp>
      <p:sp>
        <p:nvSpPr>
          <p:cNvPr id="17" name="TextBox 16"/>
          <p:cNvSpPr txBox="1"/>
          <p:nvPr/>
        </p:nvSpPr>
        <p:spPr>
          <a:xfrm>
            <a:off x="9787726" y="5958259"/>
            <a:ext cx="717714" cy="523220"/>
          </a:xfrm>
          <a:prstGeom prst="rect">
            <a:avLst/>
          </a:prstGeom>
          <a:noFill/>
        </p:spPr>
        <p:txBody>
          <a:bodyPr wrap="square" rtlCol="0">
            <a:spAutoFit/>
          </a:bodyPr>
          <a:lstStyle/>
          <a:p>
            <a:r>
              <a:rPr lang="en-US" sz="2800" dirty="0" smtClean="0">
                <a:solidFill>
                  <a:schemeClr val="bg1"/>
                </a:solidFill>
              </a:rPr>
              <a:t>10</a:t>
            </a:r>
            <a:r>
              <a:rPr lang="en-US" sz="2800" baseline="30000" dirty="0" smtClean="0">
                <a:solidFill>
                  <a:schemeClr val="bg1"/>
                </a:solidFill>
              </a:rPr>
              <a:t>o</a:t>
            </a:r>
            <a:endParaRPr lang="en-US" sz="2800" baseline="30000" dirty="0">
              <a:solidFill>
                <a:schemeClr val="bg1"/>
              </a:solidFill>
            </a:endParaRPr>
          </a:p>
        </p:txBody>
      </p:sp>
      <p:sp>
        <p:nvSpPr>
          <p:cNvPr id="36" name="Content Placeholder 2"/>
          <p:cNvSpPr txBox="1">
            <a:spLocks/>
          </p:cNvSpPr>
          <p:nvPr/>
        </p:nvSpPr>
        <p:spPr>
          <a:xfrm>
            <a:off x="0" y="3241041"/>
            <a:ext cx="4963160" cy="3515360"/>
          </a:xfrm>
          <a:prstGeom prst="rect">
            <a:avLst/>
          </a:prstGeom>
        </p:spPr>
        <p:txBody>
          <a:bodyPr vert="horz" lIns="91440" tIns="45720" rIns="91440" bIns="45720" rtlCol="0">
            <a:noAutofit/>
          </a:bodyPr>
          <a:lst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j-lt"/>
                <a:ea typeface="+mn-ea"/>
                <a:cs typeface="Times New Roman" panose="02020603050405020304" pitchFamily="18" charset="0"/>
              </a:defRPr>
            </a:lvl1pPr>
            <a:lvl2pPr marL="417910" indent="-160735" algn="l" defTabSz="514350" rtl="0" eaLnBrk="1" latinLnBrk="0" hangingPunct="1">
              <a:spcBef>
                <a:spcPct val="20000"/>
              </a:spcBef>
              <a:buFont typeface="Arial" panose="020B0604020202020204" pitchFamily="34" charset="0"/>
              <a:buChar char="–"/>
              <a:defRPr sz="1575" kern="1200">
                <a:solidFill>
                  <a:schemeClr val="tx1"/>
                </a:solidFill>
                <a:latin typeface="+mj-lt"/>
                <a:ea typeface="+mn-ea"/>
                <a:cs typeface="Times New Roman" panose="02020603050405020304" pitchFamily="18" charset="0"/>
              </a:defRPr>
            </a:lvl2pPr>
            <a:lvl3pPr marL="642938" indent="-128588" algn="l" defTabSz="514350" rtl="0" eaLnBrk="1" latinLnBrk="0" hangingPunct="1">
              <a:spcBef>
                <a:spcPct val="20000"/>
              </a:spcBef>
              <a:buFont typeface="Arial" panose="020B0604020202020204" pitchFamily="34" charset="0"/>
              <a:buChar char="•"/>
              <a:defRPr sz="1350" kern="1200">
                <a:solidFill>
                  <a:schemeClr val="tx1"/>
                </a:solidFill>
                <a:latin typeface="+mj-lt"/>
                <a:ea typeface="+mn-ea"/>
                <a:cs typeface="Times New Roman" panose="02020603050405020304" pitchFamily="18" charset="0"/>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j-lt"/>
                <a:ea typeface="+mn-ea"/>
                <a:cs typeface="Times New Roman" panose="02020603050405020304" pitchFamily="18" charset="0"/>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j-lt"/>
                <a:ea typeface="+mn-ea"/>
                <a:cs typeface="Times New Roman" panose="02020603050405020304" pitchFamily="18" charset="0"/>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r>
              <a:rPr lang="en-US" sz="2400" dirty="0" smtClean="0"/>
              <a:t>Results</a:t>
            </a:r>
          </a:p>
          <a:p>
            <a:pPr lvl="1"/>
            <a:r>
              <a:rPr lang="en-US" sz="1800" dirty="0" smtClean="0"/>
              <a:t>Back-reflection of light source eliminated at 10</a:t>
            </a:r>
            <a:r>
              <a:rPr lang="en-US" sz="1800" baseline="30000" dirty="0" smtClean="0"/>
              <a:t>o</a:t>
            </a:r>
          </a:p>
          <a:p>
            <a:pPr lvl="1"/>
            <a:r>
              <a:rPr lang="en-US" sz="1800" dirty="0" smtClean="0"/>
              <a:t>Vignetting → beamsplitter cube aperture is too small for camera lens (25 mm)</a:t>
            </a:r>
          </a:p>
          <a:p>
            <a:pPr lvl="1"/>
            <a:r>
              <a:rPr lang="en-US" sz="1800" dirty="0" smtClean="0"/>
              <a:t>Could use 50 mm lens to solve this issue, but would not get correct FOV of the model and backgrounds</a:t>
            </a:r>
          </a:p>
          <a:p>
            <a:pPr lvl="1"/>
            <a:r>
              <a:rPr lang="en-US" sz="1800" dirty="0" smtClean="0"/>
              <a:t>Actual FOV for the Ames tunnel test was cut down to a square (white dashed box)</a:t>
            </a:r>
          </a:p>
        </p:txBody>
      </p:sp>
      <p:sp>
        <p:nvSpPr>
          <p:cNvPr id="39" name="Rectangle 38"/>
          <p:cNvSpPr/>
          <p:nvPr/>
        </p:nvSpPr>
        <p:spPr>
          <a:xfrm>
            <a:off x="10247466" y="5084989"/>
            <a:ext cx="1386840" cy="138684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10091533" y="1588423"/>
            <a:ext cx="1808480" cy="802640"/>
            <a:chOff x="9347200" y="1071936"/>
            <a:chExt cx="1808480" cy="802640"/>
          </a:xfrm>
        </p:grpSpPr>
        <p:sp>
          <p:nvSpPr>
            <p:cNvPr id="19" name="Rectangle 18"/>
            <p:cNvSpPr/>
            <p:nvPr/>
          </p:nvSpPr>
          <p:spPr>
            <a:xfrm>
              <a:off x="9855200" y="1071936"/>
              <a:ext cx="1300480" cy="802640"/>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347200" y="1268742"/>
              <a:ext cx="508000" cy="409027"/>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Arrow Connector 24"/>
          <p:cNvCxnSpPr/>
          <p:nvPr/>
        </p:nvCxnSpPr>
        <p:spPr>
          <a:xfrm>
            <a:off x="8422394" y="2795750"/>
            <a:ext cx="1669139"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911523" y="2921039"/>
            <a:ext cx="772160" cy="369332"/>
          </a:xfrm>
          <a:prstGeom prst="rect">
            <a:avLst/>
          </a:prstGeom>
          <a:noFill/>
        </p:spPr>
        <p:txBody>
          <a:bodyPr wrap="square" rtlCol="0">
            <a:spAutoFit/>
          </a:bodyPr>
          <a:lstStyle/>
          <a:p>
            <a:r>
              <a:rPr lang="en-US" dirty="0" smtClean="0"/>
              <a:t>8.75”</a:t>
            </a:r>
            <a:endParaRPr lang="en-US" dirty="0"/>
          </a:p>
        </p:txBody>
      </p:sp>
      <p:sp>
        <p:nvSpPr>
          <p:cNvPr id="22" name="Rectangle 21"/>
          <p:cNvSpPr/>
          <p:nvPr/>
        </p:nvSpPr>
        <p:spPr>
          <a:xfrm>
            <a:off x="8358536" y="1329342"/>
            <a:ext cx="127717" cy="1320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8244398" y="709678"/>
            <a:ext cx="483709" cy="1940464"/>
            <a:chOff x="8244398" y="709678"/>
            <a:chExt cx="483709" cy="1940464"/>
          </a:xfrm>
        </p:grpSpPr>
        <p:cxnSp>
          <p:nvCxnSpPr>
            <p:cNvPr id="32" name="Straight Connector 31"/>
            <p:cNvCxnSpPr/>
            <p:nvPr/>
          </p:nvCxnSpPr>
          <p:spPr>
            <a:xfrm>
              <a:off x="8422394" y="789776"/>
              <a:ext cx="0" cy="1849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rot="900000">
              <a:off x="8358536" y="1329342"/>
              <a:ext cx="127717" cy="1320800"/>
            </a:xfrm>
            <a:prstGeom prst="rect">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flipV="1">
              <a:off x="8244398" y="789776"/>
              <a:ext cx="483709" cy="1849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p:cNvSpPr txBox="1"/>
                <p:nvPr/>
              </p:nvSpPr>
              <p:spPr>
                <a:xfrm>
                  <a:off x="8433859" y="709678"/>
                  <a:ext cx="29424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𝜃</m:t>
                        </m:r>
                      </m:oMath>
                    </m:oMathPara>
                  </a14:m>
                  <a:endParaRPr lang="en-US" sz="2800" dirty="0"/>
                </a:p>
              </p:txBody>
            </p:sp>
          </mc:Choice>
          <mc:Fallback xmlns="">
            <p:sp>
              <p:nvSpPr>
                <p:cNvPr id="34" name="TextBox 33"/>
                <p:cNvSpPr txBox="1">
                  <a:spLocks noRot="1" noChangeAspect="1" noMove="1" noResize="1" noEditPoints="1" noAdjustHandles="1" noChangeArrowheads="1" noChangeShapeType="1" noTextEdit="1"/>
                </p:cNvSpPr>
                <p:nvPr/>
              </p:nvSpPr>
              <p:spPr>
                <a:xfrm>
                  <a:off x="8433859" y="709678"/>
                  <a:ext cx="294248" cy="430887"/>
                </a:xfrm>
                <a:prstGeom prst="rect">
                  <a:avLst/>
                </a:prstGeom>
                <a:blipFill>
                  <a:blip r:embed="rId11"/>
                  <a:stretch>
                    <a:fillRect/>
                  </a:stretch>
                </a:blipFill>
              </p:spPr>
              <p:txBody>
                <a:bodyPr/>
                <a:lstStyle/>
                <a:p>
                  <a:r>
                    <a:rPr lang="en-US">
                      <a:noFill/>
                    </a:rPr>
                    <a:t> </a:t>
                  </a:r>
                </a:p>
              </p:txBody>
            </p:sp>
          </mc:Fallback>
        </mc:AlternateContent>
      </p:gr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037858519"/>
      </p:ext>
    </p:extLst>
  </p:cSld>
  <p:clrMapOvr>
    <a:masterClrMapping/>
  </p:clrMapOvr>
  <mc:AlternateContent xmlns:mc="http://schemas.openxmlformats.org/markup-compatibility/2006">
    <mc:Choice xmlns:p14="http://schemas.microsoft.com/office/powerpoint/2010/main" Requires="p14">
      <p:transition spd="slow" p14:dur="2000" advTm="6373"/>
    </mc:Choice>
    <mc:Fallback>
      <p:transition spd="slow" advTm="6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bldLst>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bg1">
                    <a:lumMod val="65000"/>
                  </a:schemeClr>
                </a:solidFill>
              </a:rPr>
              <a:t>[Results] </a:t>
            </a:r>
            <a:r>
              <a:rPr lang="en-US" sz="2800" dirty="0" smtClean="0"/>
              <a:t>// Calibration Plate</a:t>
            </a:r>
            <a:endParaRPr lang="en-US" sz="2800" dirty="0"/>
          </a:p>
        </p:txBody>
      </p:sp>
      <p:sp>
        <p:nvSpPr>
          <p:cNvPr id="3" name="Content Placeholder 2"/>
          <p:cNvSpPr>
            <a:spLocks noGrp="1"/>
          </p:cNvSpPr>
          <p:nvPr>
            <p:ph idx="1"/>
          </p:nvPr>
        </p:nvSpPr>
        <p:spPr>
          <a:xfrm>
            <a:off x="0" y="670559"/>
            <a:ext cx="6360160" cy="1878793"/>
          </a:xfrm>
        </p:spPr>
        <p:txBody>
          <a:bodyPr>
            <a:normAutofit/>
          </a:bodyPr>
          <a:lstStyle/>
          <a:p>
            <a:r>
              <a:rPr lang="en-US" sz="2400" dirty="0" smtClean="0"/>
              <a:t>Cameras all located in roughly same plane</a:t>
            </a:r>
          </a:p>
          <a:p>
            <a:r>
              <a:rPr lang="en-US" sz="2400" dirty="0" smtClean="0"/>
              <a:t>Rod fixed to back of calibration plate</a:t>
            </a:r>
          </a:p>
          <a:p>
            <a:r>
              <a:rPr lang="en-US" sz="2400" dirty="0" smtClean="0"/>
              <a:t>Allowed 360</a:t>
            </a:r>
            <a:r>
              <a:rPr lang="en-US" sz="2400" baseline="30000" dirty="0" smtClean="0"/>
              <a:t>o</a:t>
            </a:r>
            <a:r>
              <a:rPr lang="en-US" sz="2400" dirty="0" smtClean="0"/>
              <a:t> of rotation of plate, with rigid locking at each image location</a:t>
            </a:r>
            <a:endParaRPr lang="en-US" sz="2400" dirty="0"/>
          </a:p>
        </p:txBody>
      </p:sp>
      <p:sp>
        <p:nvSpPr>
          <p:cNvPr id="4" name="Slide Number Placeholder 3"/>
          <p:cNvSpPr>
            <a:spLocks noGrp="1"/>
          </p:cNvSpPr>
          <p:nvPr>
            <p:ph type="sldNum" sz="quarter" idx="12"/>
          </p:nvPr>
        </p:nvSpPr>
        <p:spPr/>
        <p:txBody>
          <a:bodyPr/>
          <a:lstStyle/>
          <a:p>
            <a:fld id="{95E03755-68D5-4458-A507-EE735F435CB5}" type="slidenum">
              <a:rPr lang="en-US" smtClean="0"/>
              <a:t>12</a:t>
            </a:fld>
            <a:endParaRPr lang="en-US"/>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7965" y="565659"/>
            <a:ext cx="5438469" cy="3245054"/>
          </a:xfrm>
          <a:prstGeom prst="rect">
            <a:avLst/>
          </a:prstGeom>
        </p:spPr>
      </p:pic>
      <p:pic>
        <p:nvPicPr>
          <p:cNvPr id="6" name="Picture 5"/>
          <p:cNvPicPr>
            <a:picLocks noChangeAspect="1"/>
          </p:cNvPicPr>
          <p:nvPr/>
        </p:nvPicPr>
        <p:blipFill>
          <a:blip r:embed="rId6"/>
          <a:stretch>
            <a:fillRect/>
          </a:stretch>
        </p:blipFill>
        <p:spPr>
          <a:xfrm>
            <a:off x="123507" y="3110739"/>
            <a:ext cx="4757103" cy="3573094"/>
          </a:xfrm>
          <a:prstGeom prst="rect">
            <a:avLst/>
          </a:prstGeom>
        </p:spPr>
      </p:pic>
      <p:sp>
        <p:nvSpPr>
          <p:cNvPr id="7" name="Content Placeholder 2"/>
          <p:cNvSpPr txBox="1">
            <a:spLocks/>
          </p:cNvSpPr>
          <p:nvPr/>
        </p:nvSpPr>
        <p:spPr>
          <a:xfrm>
            <a:off x="5323840" y="4480559"/>
            <a:ext cx="6742594" cy="2291037"/>
          </a:xfrm>
          <a:prstGeom prst="rect">
            <a:avLst/>
          </a:prstGeom>
        </p:spPr>
        <p:txBody>
          <a:bodyPr vert="horz" lIns="91440" tIns="45720" rIns="91440" bIns="45720" rtlCol="0">
            <a:normAutofit/>
          </a:bodyPr>
          <a:lst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j-lt"/>
                <a:ea typeface="+mn-ea"/>
                <a:cs typeface="Times New Roman" panose="02020603050405020304" pitchFamily="18" charset="0"/>
              </a:defRPr>
            </a:lvl1pPr>
            <a:lvl2pPr marL="417910" indent="-160735" algn="l" defTabSz="514350" rtl="0" eaLnBrk="1" latinLnBrk="0" hangingPunct="1">
              <a:spcBef>
                <a:spcPct val="20000"/>
              </a:spcBef>
              <a:buFont typeface="Arial" panose="020B0604020202020204" pitchFamily="34" charset="0"/>
              <a:buChar char="–"/>
              <a:defRPr sz="1575" kern="1200">
                <a:solidFill>
                  <a:schemeClr val="tx1"/>
                </a:solidFill>
                <a:latin typeface="+mj-lt"/>
                <a:ea typeface="+mn-ea"/>
                <a:cs typeface="Times New Roman" panose="02020603050405020304" pitchFamily="18" charset="0"/>
              </a:defRPr>
            </a:lvl2pPr>
            <a:lvl3pPr marL="642938" indent="-128588" algn="l" defTabSz="514350" rtl="0" eaLnBrk="1" latinLnBrk="0" hangingPunct="1">
              <a:spcBef>
                <a:spcPct val="20000"/>
              </a:spcBef>
              <a:buFont typeface="Arial" panose="020B0604020202020204" pitchFamily="34" charset="0"/>
              <a:buChar char="•"/>
              <a:defRPr sz="1350" kern="1200">
                <a:solidFill>
                  <a:schemeClr val="tx1"/>
                </a:solidFill>
                <a:latin typeface="+mj-lt"/>
                <a:ea typeface="+mn-ea"/>
                <a:cs typeface="Times New Roman" panose="02020603050405020304" pitchFamily="18" charset="0"/>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j-lt"/>
                <a:ea typeface="+mn-ea"/>
                <a:cs typeface="Times New Roman" panose="02020603050405020304" pitchFamily="18" charset="0"/>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j-lt"/>
                <a:ea typeface="+mn-ea"/>
                <a:cs typeface="Times New Roman" panose="02020603050405020304" pitchFamily="18" charset="0"/>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r>
              <a:rPr lang="en-US" sz="2400" dirty="0" smtClean="0"/>
              <a:t>Initial plate view defines origin/coordinate system of volume</a:t>
            </a:r>
          </a:p>
          <a:p>
            <a:r>
              <a:rPr lang="en-US" sz="2400" dirty="0"/>
              <a:t>I</a:t>
            </a:r>
            <a:r>
              <a:rPr lang="en-US" sz="2400" dirty="0" smtClean="0"/>
              <a:t>mages at 13 different views for mock-up calibration</a:t>
            </a:r>
            <a:endParaRPr lang="en-US" sz="2400" dirty="0"/>
          </a:p>
        </p:txBody>
      </p:sp>
      <p:grpSp>
        <p:nvGrpSpPr>
          <p:cNvPr id="16" name="Group 15"/>
          <p:cNvGrpSpPr/>
          <p:nvPr/>
        </p:nvGrpSpPr>
        <p:grpSpPr>
          <a:xfrm>
            <a:off x="123507" y="2651760"/>
            <a:ext cx="11942927" cy="1338532"/>
            <a:chOff x="123507" y="2580640"/>
            <a:chExt cx="11942927" cy="1338532"/>
          </a:xfrm>
        </p:grpSpPr>
        <p:cxnSp>
          <p:nvCxnSpPr>
            <p:cNvPr id="9" name="Straight Connector 8"/>
            <p:cNvCxnSpPr/>
            <p:nvPr/>
          </p:nvCxnSpPr>
          <p:spPr>
            <a:xfrm>
              <a:off x="123507" y="2580640"/>
              <a:ext cx="42960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258560" y="3919172"/>
              <a:ext cx="58078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19600" y="2580640"/>
              <a:ext cx="1838960" cy="13385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Arc 13"/>
          <p:cNvSpPr/>
          <p:nvPr/>
        </p:nvSpPr>
        <p:spPr>
          <a:xfrm>
            <a:off x="6522720" y="1453450"/>
            <a:ext cx="572605" cy="1095902"/>
          </a:xfrm>
          <a:prstGeom prst="arc">
            <a:avLst>
              <a:gd name="adj1" fmla="val 12847849"/>
              <a:gd name="adj2" fmla="val 8587806"/>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9888220" y="695420"/>
            <a:ext cx="1762760" cy="646331"/>
          </a:xfrm>
          <a:prstGeom prst="rect">
            <a:avLst/>
          </a:prstGeom>
          <a:noFill/>
        </p:spPr>
        <p:txBody>
          <a:bodyPr wrap="square" rtlCol="0">
            <a:spAutoFit/>
          </a:bodyPr>
          <a:lstStyle/>
          <a:p>
            <a:pPr algn="ctr"/>
            <a:r>
              <a:rPr lang="en-US" dirty="0" smtClean="0"/>
              <a:t>Back of calibration plate</a:t>
            </a:r>
            <a:endParaRPr lang="en-US" dirty="0"/>
          </a:p>
        </p:txBody>
      </p:sp>
      <p:sp>
        <p:nvSpPr>
          <p:cNvPr id="17" name="Rectangle 16"/>
          <p:cNvSpPr/>
          <p:nvPr/>
        </p:nvSpPr>
        <p:spPr>
          <a:xfrm>
            <a:off x="123507" y="4561840"/>
            <a:ext cx="628333" cy="11684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570145319"/>
      </p:ext>
    </p:extLst>
  </p:cSld>
  <p:clrMapOvr>
    <a:masterClrMapping/>
  </p:clrMapOvr>
  <mc:AlternateContent xmlns:mc="http://schemas.openxmlformats.org/markup-compatibility/2006">
    <mc:Choice xmlns:p14="http://schemas.microsoft.com/office/powerpoint/2010/main" Requires="p14">
      <p:transition spd="slow" p14:dur="2000" advTm="607"/>
    </mc:Choice>
    <mc:Fallback>
      <p:transition spd="slow" advTm="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7"/>
                                        </p:tgtEl>
                                        <p:attrNameLst>
                                          <p:attrName>style.visibility</p:attrName>
                                        </p:attrNameLst>
                                      </p:cBhvr>
                                      <p:to>
                                        <p:strVal val="visible"/>
                                      </p:to>
                                    </p:set>
                                  </p:childTnLst>
                                </p:cTn>
                              </p:par>
                            </p:childTnLst>
                          </p:cTn>
                        </p:par>
                        <p:par>
                          <p:cTn id="16" fill="hold">
                            <p:stCondLst>
                              <p:cond delay="500"/>
                            </p:stCondLst>
                            <p:childTnLst>
                              <p:par>
                                <p:cTn id="17" presetID="10" presetClass="exit" presetSubtype="0" fill="hold" grpId="1" nodeType="after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grpId="2"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1500"/>
                            </p:stCondLst>
                            <p:childTnLst>
                              <p:par>
                                <p:cTn id="25" presetID="10" presetClass="exit" presetSubtype="0" fill="hold" grpId="3" nodeType="after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par>
                          <p:cTn id="28" fill="hold">
                            <p:stCondLst>
                              <p:cond delay="2000"/>
                            </p:stCondLst>
                            <p:childTnLst>
                              <p:par>
                                <p:cTn id="29" presetID="10" presetClass="entr" presetSubtype="0" fill="hold" grpId="4"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2500"/>
                            </p:stCondLst>
                            <p:childTnLst>
                              <p:par>
                                <p:cTn id="33" presetID="10" presetClass="exit" presetSubtype="0" fill="hold" grpId="5" nodeType="after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8"/>
                </p:tgtEl>
              </p:cMediaNode>
            </p:audio>
          </p:childTnLst>
        </p:cTn>
      </p:par>
    </p:tnLst>
    <p:bldLst>
      <p:bldP spid="14" grpId="0" animBg="1"/>
      <p:bldP spid="17" grpId="0" animBg="1"/>
      <p:bldP spid="17" grpId="1" animBg="1"/>
      <p:bldP spid="17" grpId="2" animBg="1"/>
      <p:bldP spid="17" grpId="3" animBg="1"/>
      <p:bldP spid="17" grpId="4" animBg="1"/>
      <p:bldP spid="17" grpId="5"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bg1">
                    <a:lumMod val="65000"/>
                  </a:schemeClr>
                </a:solidFill>
              </a:rPr>
              <a:t>[Results] </a:t>
            </a:r>
            <a:r>
              <a:rPr lang="en-US" sz="2800" dirty="0" smtClean="0"/>
              <a:t>// Calibration Results</a:t>
            </a:r>
            <a:endParaRPr lang="en-US" sz="2800" dirty="0"/>
          </a:p>
        </p:txBody>
      </p:sp>
      <p:sp>
        <p:nvSpPr>
          <p:cNvPr id="3" name="Content Placeholder 2"/>
          <p:cNvSpPr>
            <a:spLocks noGrp="1"/>
          </p:cNvSpPr>
          <p:nvPr>
            <p:ph idx="1"/>
          </p:nvPr>
        </p:nvSpPr>
        <p:spPr>
          <a:xfrm>
            <a:off x="0" y="533400"/>
            <a:ext cx="6685281" cy="6106886"/>
          </a:xfrm>
        </p:spPr>
        <p:txBody>
          <a:bodyPr>
            <a:normAutofit/>
          </a:bodyPr>
          <a:lstStyle/>
          <a:p>
            <a:r>
              <a:rPr lang="en-US" sz="2400" dirty="0" smtClean="0"/>
              <a:t>Translation and rotation from calibration plate origin provided in calibration results</a:t>
            </a:r>
          </a:p>
          <a:p>
            <a:pPr lvl="1"/>
            <a:r>
              <a:rPr lang="en-US" sz="1800" dirty="0" smtClean="0"/>
              <a:t>Plot camera locations for LaRC mock-up and Ames tunnel</a:t>
            </a:r>
          </a:p>
          <a:p>
            <a:pPr lvl="1"/>
            <a:endParaRPr lang="en-US" sz="1800" dirty="0" smtClean="0"/>
          </a:p>
          <a:p>
            <a:pPr lvl="1"/>
            <a:endParaRPr lang="en-US" sz="1800" dirty="0" smtClean="0"/>
          </a:p>
          <a:p>
            <a:pPr marL="0" indent="0">
              <a:buNone/>
            </a:pPr>
            <a:r>
              <a:rPr lang="en-US" sz="2400" dirty="0" smtClean="0"/>
              <a:t>	Ames tunnel calibration camera locations</a:t>
            </a:r>
          </a:p>
          <a:p>
            <a:pPr marL="0" indent="0">
              <a:buNone/>
            </a:pPr>
            <a:r>
              <a:rPr lang="en-US" sz="2400" dirty="0" smtClean="0"/>
              <a:t>	</a:t>
            </a:r>
          </a:p>
          <a:p>
            <a:pPr marL="0" indent="0">
              <a:buNone/>
            </a:pPr>
            <a:r>
              <a:rPr lang="en-US" sz="2400" dirty="0"/>
              <a:t>	</a:t>
            </a:r>
            <a:r>
              <a:rPr lang="en-US" sz="2400" dirty="0" smtClean="0"/>
              <a:t>Langley mock-up calibration camera locations</a:t>
            </a:r>
          </a:p>
          <a:p>
            <a:endParaRPr lang="en-US" sz="2400" dirty="0" smtClean="0"/>
          </a:p>
          <a:p>
            <a:r>
              <a:rPr lang="en-US" sz="2400" dirty="0" smtClean="0"/>
              <a:t>Camera locations in mock-up very close to final camera locations in tunnel tests</a:t>
            </a:r>
          </a:p>
          <a:p>
            <a:r>
              <a:rPr lang="en-US" sz="2400" dirty="0" smtClean="0"/>
              <a:t>Cameras 1 and 2 at mock-up located on the floor</a:t>
            </a:r>
            <a:endParaRPr lang="en-US" sz="2000" dirty="0"/>
          </a:p>
          <a:p>
            <a:endParaRPr lang="en-US" sz="2025" dirty="0"/>
          </a:p>
        </p:txBody>
      </p:sp>
      <p:sp>
        <p:nvSpPr>
          <p:cNvPr id="4" name="Slide Number Placeholder 3"/>
          <p:cNvSpPr>
            <a:spLocks noGrp="1"/>
          </p:cNvSpPr>
          <p:nvPr>
            <p:ph type="sldNum" sz="quarter" idx="12"/>
          </p:nvPr>
        </p:nvSpPr>
        <p:spPr/>
        <p:txBody>
          <a:bodyPr/>
          <a:lstStyle/>
          <a:p>
            <a:fld id="{95E03755-68D5-4458-A507-EE735F435CB5}" type="slidenum">
              <a:rPr lang="en-US" smtClean="0"/>
              <a:t>13</a:t>
            </a:fld>
            <a:endParaRPr lang="en-US"/>
          </a:p>
        </p:txBody>
      </p:sp>
      <p:pic>
        <p:nvPicPr>
          <p:cNvPr id="8" name="Picture 7"/>
          <p:cNvPicPr>
            <a:picLocks noChangeAspect="1"/>
          </p:cNvPicPr>
          <p:nvPr/>
        </p:nvPicPr>
        <p:blipFill rotWithShape="1">
          <a:blip r:embed="rId2"/>
          <a:srcRect b="954"/>
          <a:stretch/>
        </p:blipFill>
        <p:spPr>
          <a:xfrm>
            <a:off x="6685281" y="1320801"/>
            <a:ext cx="5506720" cy="4331932"/>
          </a:xfrm>
          <a:prstGeom prst="rect">
            <a:avLst/>
          </a:prstGeom>
          <a:ln>
            <a:noFill/>
          </a:ln>
        </p:spPr>
      </p:pic>
      <p:sp>
        <p:nvSpPr>
          <p:cNvPr id="9" name="TextBox 8"/>
          <p:cNvSpPr txBox="1"/>
          <p:nvPr/>
        </p:nvSpPr>
        <p:spPr>
          <a:xfrm>
            <a:off x="10617200" y="3486767"/>
            <a:ext cx="833120" cy="646331"/>
          </a:xfrm>
          <a:prstGeom prst="rect">
            <a:avLst/>
          </a:prstGeom>
          <a:noFill/>
        </p:spPr>
        <p:txBody>
          <a:bodyPr wrap="square" rtlCol="0">
            <a:spAutoFit/>
          </a:bodyPr>
          <a:lstStyle/>
          <a:p>
            <a:r>
              <a:rPr lang="en-US" dirty="0" smtClean="0"/>
              <a:t>Tunnel Walls</a:t>
            </a:r>
            <a:endParaRPr lang="en-US" dirty="0"/>
          </a:p>
        </p:txBody>
      </p:sp>
      <p:cxnSp>
        <p:nvCxnSpPr>
          <p:cNvPr id="11" name="Straight Arrow Connector 10"/>
          <p:cNvCxnSpPr/>
          <p:nvPr/>
        </p:nvCxnSpPr>
        <p:spPr>
          <a:xfrm>
            <a:off x="11064240" y="4140201"/>
            <a:ext cx="213360" cy="3454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1343640" y="3874018"/>
            <a:ext cx="208280" cy="899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86257" y="2231051"/>
            <a:ext cx="396240" cy="684530"/>
            <a:chOff x="7457440" y="5384800"/>
            <a:chExt cx="396240" cy="684530"/>
          </a:xfrm>
        </p:grpSpPr>
        <p:cxnSp>
          <p:nvCxnSpPr>
            <p:cNvPr id="15" name="Straight Connector 14"/>
            <p:cNvCxnSpPr/>
            <p:nvPr/>
          </p:nvCxnSpPr>
          <p:spPr>
            <a:xfrm>
              <a:off x="7457440" y="5384800"/>
              <a:ext cx="396240" cy="0"/>
            </a:xfrm>
            <a:prstGeom prst="line">
              <a:avLst/>
            </a:prstGeom>
            <a:ln w="76200">
              <a:solidFill>
                <a:srgbClr val="FF55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457440" y="5482590"/>
              <a:ext cx="396240" cy="0"/>
            </a:xfrm>
            <a:prstGeom prst="line">
              <a:avLst/>
            </a:prstGeom>
            <a:ln w="76200">
              <a:solidFill>
                <a:srgbClr val="FFAA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457440" y="5580380"/>
              <a:ext cx="396240" cy="0"/>
            </a:xfrm>
            <a:prstGeom prst="line">
              <a:avLst/>
            </a:prstGeom>
            <a:ln w="76200">
              <a:solidFill>
                <a:srgbClr val="AAFF5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457440" y="5678170"/>
              <a:ext cx="396240" cy="0"/>
            </a:xfrm>
            <a:prstGeom prst="line">
              <a:avLst/>
            </a:prstGeom>
            <a:ln w="76200">
              <a:solidFill>
                <a:srgbClr val="55FFA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457440" y="5775960"/>
              <a:ext cx="396240" cy="0"/>
            </a:xfrm>
            <a:prstGeom prst="line">
              <a:avLst/>
            </a:prstGeom>
            <a:ln w="762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457440" y="5873750"/>
              <a:ext cx="396240" cy="0"/>
            </a:xfrm>
            <a:prstGeom prst="line">
              <a:avLst/>
            </a:prstGeom>
            <a:ln w="76200">
              <a:solidFill>
                <a:srgbClr val="00AA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457440" y="5971540"/>
              <a:ext cx="396240" cy="0"/>
            </a:xfrm>
            <a:prstGeom prst="line">
              <a:avLst/>
            </a:prstGeom>
            <a:ln w="76200">
              <a:solidFill>
                <a:srgbClr val="0054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457440" y="6069330"/>
              <a:ext cx="396240" cy="0"/>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a:off x="86257" y="3437409"/>
            <a:ext cx="396240" cy="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6257" y="2043403"/>
            <a:ext cx="63052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6257" y="3833429"/>
            <a:ext cx="63052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646516"/>
      </p:ext>
    </p:extLst>
  </p:cSld>
  <p:clrMapOvr>
    <a:masterClrMapping/>
  </p:clrMapOvr>
  <mc:AlternateContent xmlns:mc="http://schemas.openxmlformats.org/markup-compatibility/2006">
    <mc:Choice xmlns:p14="http://schemas.microsoft.com/office/powerpoint/2010/main" Requires="p14">
      <p:transition spd="slow" p14:dur="2000" advTm="218"/>
    </mc:Choice>
    <mc:Fallback>
      <p:transition spd="slow" advTm="21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bg1">
                    <a:lumMod val="65000"/>
                  </a:schemeClr>
                </a:solidFill>
              </a:rPr>
              <a:t>[Results] </a:t>
            </a:r>
            <a:r>
              <a:rPr lang="en-US" sz="2800" dirty="0" smtClean="0"/>
              <a:t>// Langley Candle Results</a:t>
            </a:r>
            <a:endParaRPr lang="en-US" sz="2800" dirty="0"/>
          </a:p>
        </p:txBody>
      </p:sp>
      <p:sp>
        <p:nvSpPr>
          <p:cNvPr id="3" name="Content Placeholder 2"/>
          <p:cNvSpPr>
            <a:spLocks noGrp="1"/>
          </p:cNvSpPr>
          <p:nvPr>
            <p:ph idx="1"/>
          </p:nvPr>
        </p:nvSpPr>
        <p:spPr>
          <a:xfrm>
            <a:off x="-1" y="533400"/>
            <a:ext cx="5412753" cy="4221480"/>
          </a:xfrm>
        </p:spPr>
        <p:txBody>
          <a:bodyPr>
            <a:normAutofit/>
          </a:bodyPr>
          <a:lstStyle/>
          <a:p>
            <a:r>
              <a:rPr lang="en-US" sz="2000" dirty="0" smtClean="0"/>
              <a:t>What</a:t>
            </a:r>
          </a:p>
          <a:p>
            <a:pPr lvl="1"/>
            <a:r>
              <a:rPr lang="en-US" sz="1600" dirty="0" smtClean="0"/>
              <a:t>Single tea-light candle held at </a:t>
            </a:r>
          </a:p>
          <a:p>
            <a:pPr marL="257175" lvl="1" indent="0">
              <a:buNone/>
            </a:pPr>
            <a:r>
              <a:rPr lang="en-US" sz="1600" dirty="0"/>
              <a:t> </a:t>
            </a:r>
            <a:r>
              <a:rPr lang="en-US" sz="1600" dirty="0" smtClean="0"/>
              <a:t>   center of ROI using a piece of 80/20</a:t>
            </a:r>
          </a:p>
          <a:p>
            <a:r>
              <a:rPr lang="en-US" sz="2000" dirty="0" smtClean="0"/>
              <a:t>Why</a:t>
            </a:r>
          </a:p>
          <a:p>
            <a:pPr lvl="1"/>
            <a:r>
              <a:rPr lang="en-US" sz="1600" dirty="0" smtClean="0"/>
              <a:t>Small density object</a:t>
            </a:r>
          </a:p>
          <a:p>
            <a:pPr lvl="1"/>
            <a:r>
              <a:rPr lang="en-US" sz="1600" dirty="0" smtClean="0"/>
              <a:t>Slight obstruction in some frames due to rod</a:t>
            </a:r>
          </a:p>
          <a:p>
            <a:pPr lvl="1"/>
            <a:r>
              <a:rPr lang="en-US" sz="1600" dirty="0" smtClean="0"/>
              <a:t>Nearly axisymmetric reconstruction in laminar region</a:t>
            </a:r>
          </a:p>
          <a:p>
            <a:r>
              <a:rPr lang="en-US" sz="2000" dirty="0" smtClean="0"/>
              <a:t>Results</a:t>
            </a:r>
          </a:p>
          <a:p>
            <a:pPr lvl="1"/>
            <a:r>
              <a:rPr lang="en-US" sz="1600" dirty="0" smtClean="0"/>
              <a:t>2D BOS images colored by pixel displacement</a:t>
            </a:r>
          </a:p>
          <a:p>
            <a:pPr lvl="1"/>
            <a:r>
              <a:rPr lang="en-US" sz="1600" dirty="0" smtClean="0"/>
              <a:t>3D reconstruction projected back to each camera (a sort of synthetic 2D BOS)</a:t>
            </a:r>
          </a:p>
          <a:p>
            <a:pPr lvl="1"/>
            <a:r>
              <a:rPr lang="en-US" sz="1600" dirty="0" smtClean="0"/>
              <a:t>Ten time frames of the reconstruction (acquired at 4 Hz)</a:t>
            </a:r>
          </a:p>
        </p:txBody>
      </p:sp>
      <p:sp>
        <p:nvSpPr>
          <p:cNvPr id="4" name="Slide Number Placeholder 3"/>
          <p:cNvSpPr>
            <a:spLocks noGrp="1"/>
          </p:cNvSpPr>
          <p:nvPr>
            <p:ph type="sldNum" sz="quarter" idx="12"/>
          </p:nvPr>
        </p:nvSpPr>
        <p:spPr/>
        <p:txBody>
          <a:bodyPr/>
          <a:lstStyle/>
          <a:p>
            <a:fld id="{95E03755-68D5-4458-A507-EE735F435CB5}" type="slidenum">
              <a:rPr lang="en-US" smtClean="0"/>
              <a:t>14</a:t>
            </a:fld>
            <a:endParaRPr lang="en-US"/>
          </a:p>
        </p:txBody>
      </p:sp>
      <p:pic>
        <p:nvPicPr>
          <p:cNvPr id="5" name="Picture 4"/>
          <p:cNvPicPr>
            <a:picLocks noChangeAspect="1"/>
          </p:cNvPicPr>
          <p:nvPr/>
        </p:nvPicPr>
        <p:blipFill>
          <a:blip r:embed="rId2"/>
          <a:stretch>
            <a:fillRect/>
          </a:stretch>
        </p:blipFill>
        <p:spPr>
          <a:xfrm>
            <a:off x="5659120" y="533400"/>
            <a:ext cx="6532880" cy="4116609"/>
          </a:xfrm>
          <a:prstGeom prst="rect">
            <a:avLst/>
          </a:prstGeom>
        </p:spPr>
      </p:pic>
      <p:grpSp>
        <p:nvGrpSpPr>
          <p:cNvPr id="16" name="Group 15"/>
          <p:cNvGrpSpPr/>
          <p:nvPr/>
        </p:nvGrpSpPr>
        <p:grpSpPr>
          <a:xfrm>
            <a:off x="343350" y="4950098"/>
            <a:ext cx="9976088" cy="1842588"/>
            <a:chOff x="0" y="5029200"/>
            <a:chExt cx="9976088" cy="1842588"/>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30562"/>
              <a:ext cx="1093306" cy="1828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692" y="5030562"/>
              <a:ext cx="797955" cy="18288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558" y="5030562"/>
              <a:ext cx="793019" cy="18288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5913" y="5030562"/>
              <a:ext cx="925265" cy="18288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7665" y="5029200"/>
              <a:ext cx="1016210" cy="182880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70351" y="5029200"/>
              <a:ext cx="720710" cy="18288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07156" y="5029200"/>
              <a:ext cx="774914" cy="182880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75422" y="5042988"/>
              <a:ext cx="1066169" cy="1828800"/>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78236" y="5029200"/>
              <a:ext cx="862848" cy="1828800"/>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77729" y="5042988"/>
              <a:ext cx="798359" cy="1828800"/>
            </a:xfrm>
            <a:prstGeom prst="rect">
              <a:avLst/>
            </a:prstGeom>
          </p:spPr>
        </p:pic>
      </p:grpSp>
      <p:cxnSp>
        <p:nvCxnSpPr>
          <p:cNvPr id="22" name="Straight Connector 21"/>
          <p:cNvCxnSpPr/>
          <p:nvPr/>
        </p:nvCxnSpPr>
        <p:spPr>
          <a:xfrm>
            <a:off x="5626034" y="609600"/>
            <a:ext cx="0" cy="863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626034" y="2712720"/>
            <a:ext cx="0" cy="863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626034" y="1534160"/>
            <a:ext cx="0" cy="8636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626034" y="3637280"/>
            <a:ext cx="0" cy="8636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0114" y="5100320"/>
            <a:ext cx="0" cy="158351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77668" y="3149600"/>
            <a:ext cx="0" cy="2082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77668" y="3454400"/>
            <a:ext cx="0" cy="20828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77668" y="3952240"/>
            <a:ext cx="0" cy="20828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87708" y="533400"/>
            <a:ext cx="2015142" cy="1268585"/>
          </a:xfrm>
          <a:prstGeom prst="rect">
            <a:avLst/>
          </a:prstGeom>
        </p:spPr>
      </p:pic>
    </p:spTree>
    <p:extLst>
      <p:ext uri="{BB962C8B-B14F-4D97-AF65-F5344CB8AC3E}">
        <p14:creationId xmlns:p14="http://schemas.microsoft.com/office/powerpoint/2010/main" val="1023165555"/>
      </p:ext>
    </p:extLst>
  </p:cSld>
  <p:clrMapOvr>
    <a:masterClrMapping/>
  </p:clrMapOvr>
  <mc:AlternateContent xmlns:mc="http://schemas.openxmlformats.org/markup-compatibility/2006">
    <mc:Choice xmlns:p14="http://schemas.microsoft.com/office/powerpoint/2010/main" Requires="p14">
      <p:transition spd="slow" p14:dur="2000" advTm="72"/>
    </mc:Choice>
    <mc:Fallback>
      <p:transition spd="slow" advTm="72"/>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bg1">
                    <a:lumMod val="65000"/>
                  </a:schemeClr>
                </a:solidFill>
              </a:rPr>
              <a:t>[Results] </a:t>
            </a:r>
            <a:r>
              <a:rPr lang="en-US" sz="2800" dirty="0" smtClean="0"/>
              <a:t>// Langley Heat Gun Results : Round Nozzle</a:t>
            </a:r>
            <a:endParaRPr lang="en-US" sz="2800" dirty="0"/>
          </a:p>
        </p:txBody>
      </p:sp>
      <p:sp>
        <p:nvSpPr>
          <p:cNvPr id="4" name="Slide Number Placeholder 3"/>
          <p:cNvSpPr>
            <a:spLocks noGrp="1"/>
          </p:cNvSpPr>
          <p:nvPr>
            <p:ph type="sldNum" sz="quarter" idx="12"/>
          </p:nvPr>
        </p:nvSpPr>
        <p:spPr/>
        <p:txBody>
          <a:bodyPr/>
          <a:lstStyle/>
          <a:p>
            <a:fld id="{95E03755-68D5-4458-A507-EE735F435CB5}" type="slidenum">
              <a:rPr lang="en-US" smtClean="0"/>
              <a:t>15</a:t>
            </a:fld>
            <a:endParaRPr lang="en-US"/>
          </a:p>
        </p:txBody>
      </p:sp>
      <p:pic>
        <p:nvPicPr>
          <p:cNvPr id="5" name="Picture 4"/>
          <p:cNvPicPr>
            <a:picLocks noChangeAspect="1"/>
          </p:cNvPicPr>
          <p:nvPr/>
        </p:nvPicPr>
        <p:blipFill>
          <a:blip r:embed="rId5"/>
          <a:stretch>
            <a:fillRect/>
          </a:stretch>
        </p:blipFill>
        <p:spPr>
          <a:xfrm>
            <a:off x="6192813" y="533400"/>
            <a:ext cx="5877268" cy="4881879"/>
          </a:xfrm>
          <a:prstGeom prst="rect">
            <a:avLst/>
          </a:prstGeom>
        </p:spPr>
      </p:pic>
      <p:pic>
        <p:nvPicPr>
          <p:cNvPr id="6" name="Picture 5"/>
          <p:cNvPicPr>
            <a:picLocks noChangeAspect="1"/>
          </p:cNvPicPr>
          <p:nvPr/>
        </p:nvPicPr>
        <p:blipFill>
          <a:blip r:embed="rId6"/>
          <a:stretch>
            <a:fillRect/>
          </a:stretch>
        </p:blipFill>
        <p:spPr>
          <a:xfrm>
            <a:off x="402528" y="4212232"/>
            <a:ext cx="5435527" cy="2509339"/>
          </a:xfrm>
          <a:prstGeom prst="rect">
            <a:avLst/>
          </a:prstGeom>
        </p:spPr>
      </p:pic>
      <p:sp>
        <p:nvSpPr>
          <p:cNvPr id="8" name="Content Placeholder 2"/>
          <p:cNvSpPr>
            <a:spLocks noGrp="1"/>
          </p:cNvSpPr>
          <p:nvPr>
            <p:ph idx="1"/>
          </p:nvPr>
        </p:nvSpPr>
        <p:spPr>
          <a:xfrm>
            <a:off x="-1" y="533400"/>
            <a:ext cx="5838055" cy="3611880"/>
          </a:xfrm>
        </p:spPr>
        <p:txBody>
          <a:bodyPr>
            <a:noAutofit/>
          </a:bodyPr>
          <a:lstStyle/>
          <a:p>
            <a:r>
              <a:rPr lang="en-US" sz="2000" dirty="0" smtClean="0"/>
              <a:t>What</a:t>
            </a:r>
          </a:p>
          <a:p>
            <a:pPr lvl="1"/>
            <a:r>
              <a:rPr lang="en-US" sz="1600" dirty="0" smtClean="0"/>
              <a:t>Heat gun with round nozzle attachment</a:t>
            </a:r>
          </a:p>
          <a:p>
            <a:r>
              <a:rPr lang="en-US" sz="2000" dirty="0" smtClean="0"/>
              <a:t>Why</a:t>
            </a:r>
          </a:p>
          <a:p>
            <a:pPr lvl="1"/>
            <a:r>
              <a:rPr lang="en-US" sz="1600" dirty="0" smtClean="0"/>
              <a:t>Density object similar size to flight vehicle model</a:t>
            </a:r>
          </a:p>
          <a:p>
            <a:pPr lvl="1"/>
            <a:r>
              <a:rPr lang="en-US" sz="1600" dirty="0" smtClean="0"/>
              <a:t>Quasi-axisymmetric turbulent plume</a:t>
            </a:r>
          </a:p>
          <a:p>
            <a:r>
              <a:rPr lang="en-US" sz="2000" dirty="0" smtClean="0"/>
              <a:t>Results</a:t>
            </a:r>
          </a:p>
          <a:p>
            <a:pPr lvl="1"/>
            <a:r>
              <a:rPr lang="en-US" sz="1600" dirty="0" smtClean="0"/>
              <a:t>2D BOS images colored by pixel displacement</a:t>
            </a:r>
          </a:p>
          <a:p>
            <a:pPr lvl="1"/>
            <a:r>
              <a:rPr lang="en-US" sz="1600" dirty="0"/>
              <a:t>3D reconstruction projected back to each camera (a sort of synthetic 2D BOS)</a:t>
            </a:r>
          </a:p>
          <a:p>
            <a:pPr lvl="1"/>
            <a:r>
              <a:rPr lang="en-US" sz="1600" dirty="0" smtClean="0"/>
              <a:t>Temperature </a:t>
            </a:r>
            <a:r>
              <a:rPr lang="en-US" sz="1600" dirty="0" err="1" smtClean="0"/>
              <a:t>iso</a:t>
            </a:r>
            <a:r>
              <a:rPr lang="en-US" sz="1600" dirty="0" smtClean="0"/>
              <a:t>-surfaces, and two plane slices of the reconstruction</a:t>
            </a:r>
          </a:p>
        </p:txBody>
      </p:sp>
      <p:cxnSp>
        <p:nvCxnSpPr>
          <p:cNvPr id="9" name="Straight Connector 8"/>
          <p:cNvCxnSpPr/>
          <p:nvPr/>
        </p:nvCxnSpPr>
        <p:spPr>
          <a:xfrm>
            <a:off x="6070468" y="640080"/>
            <a:ext cx="0" cy="863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70468" y="3281680"/>
            <a:ext cx="0" cy="863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70468" y="1767840"/>
            <a:ext cx="0" cy="8636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70468" y="4236720"/>
            <a:ext cx="0" cy="8636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70114" y="4318000"/>
            <a:ext cx="0" cy="236583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7668" y="2548709"/>
            <a:ext cx="0" cy="2082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77668" y="2853509"/>
            <a:ext cx="0" cy="20828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77668" y="3393440"/>
            <a:ext cx="0" cy="20828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a:xfrm>
            <a:off x="5974080" y="5415279"/>
            <a:ext cx="6177280" cy="1188721"/>
          </a:xfrm>
          <a:prstGeom prst="rect">
            <a:avLst/>
          </a:prstGeom>
          <a:ln>
            <a:solidFill>
              <a:schemeClr val="tx1"/>
            </a:solidFill>
          </a:ln>
        </p:spPr>
        <p:txBody>
          <a:bodyPr vert="horz" lIns="91440" tIns="45720" rIns="91440" bIns="45720" rtlCol="0">
            <a:normAutofit/>
          </a:bodyPr>
          <a:lst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j-lt"/>
                <a:ea typeface="+mn-ea"/>
                <a:cs typeface="Times New Roman" panose="02020603050405020304" pitchFamily="18" charset="0"/>
              </a:defRPr>
            </a:lvl1pPr>
            <a:lvl2pPr marL="417910" indent="-160735" algn="l" defTabSz="514350" rtl="0" eaLnBrk="1" latinLnBrk="0" hangingPunct="1">
              <a:spcBef>
                <a:spcPct val="20000"/>
              </a:spcBef>
              <a:buFont typeface="Arial" panose="020B0604020202020204" pitchFamily="34" charset="0"/>
              <a:buChar char="–"/>
              <a:defRPr sz="1575" kern="1200">
                <a:solidFill>
                  <a:schemeClr val="tx1"/>
                </a:solidFill>
                <a:latin typeface="+mj-lt"/>
                <a:ea typeface="+mn-ea"/>
                <a:cs typeface="Times New Roman" panose="02020603050405020304" pitchFamily="18" charset="0"/>
              </a:defRPr>
            </a:lvl2pPr>
            <a:lvl3pPr marL="642938" indent="-128588" algn="l" defTabSz="514350" rtl="0" eaLnBrk="1" latinLnBrk="0" hangingPunct="1">
              <a:spcBef>
                <a:spcPct val="20000"/>
              </a:spcBef>
              <a:buFont typeface="Arial" panose="020B0604020202020204" pitchFamily="34" charset="0"/>
              <a:buChar char="•"/>
              <a:defRPr sz="1350" kern="1200">
                <a:solidFill>
                  <a:schemeClr val="tx1"/>
                </a:solidFill>
                <a:latin typeface="+mj-lt"/>
                <a:ea typeface="+mn-ea"/>
                <a:cs typeface="Times New Roman" panose="02020603050405020304" pitchFamily="18" charset="0"/>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j-lt"/>
                <a:ea typeface="+mn-ea"/>
                <a:cs typeface="Times New Roman" panose="02020603050405020304" pitchFamily="18" charset="0"/>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j-lt"/>
                <a:ea typeface="+mn-ea"/>
                <a:cs typeface="Times New Roman" panose="02020603050405020304" pitchFamily="18" charset="0"/>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marL="0" indent="0" algn="ctr">
              <a:buNone/>
            </a:pPr>
            <a:r>
              <a:rPr lang="en-US" u="sng" dirty="0" smtClean="0"/>
              <a:t>Takeaway</a:t>
            </a:r>
          </a:p>
          <a:p>
            <a:r>
              <a:rPr lang="en-US" dirty="0" smtClean="0"/>
              <a:t>3D reconstruction qualitatively looks reasonable</a:t>
            </a:r>
          </a:p>
          <a:p>
            <a:r>
              <a:rPr lang="en-US" dirty="0" smtClean="0"/>
              <a:t>Temperatures are reasonable</a:t>
            </a:r>
          </a:p>
          <a:p>
            <a:pPr lvl="1"/>
            <a:endParaRPr lang="en-US" dirty="0" smtClean="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567768321"/>
      </p:ext>
    </p:extLst>
  </p:cSld>
  <p:clrMapOvr>
    <a:masterClrMapping/>
  </p:clrMapOvr>
  <mc:AlternateContent xmlns:mc="http://schemas.openxmlformats.org/markup-compatibility/2006">
    <mc:Choice xmlns:p14="http://schemas.microsoft.com/office/powerpoint/2010/main" Requires="p14">
      <p:transition spd="slow" p14:dur="2000" advTm="508"/>
    </mc:Choice>
    <mc:Fallback>
      <p:transition spd="slow" advTm="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bg1">
                    <a:lumMod val="65000"/>
                  </a:schemeClr>
                </a:solidFill>
              </a:rPr>
              <a:t>[Results] </a:t>
            </a:r>
            <a:r>
              <a:rPr lang="en-US" sz="2800" dirty="0" smtClean="0"/>
              <a:t>// Langley Heat Gun Results : Flat Nozzle</a:t>
            </a:r>
            <a:endParaRPr lang="en-US" sz="2800" dirty="0"/>
          </a:p>
        </p:txBody>
      </p:sp>
      <p:sp>
        <p:nvSpPr>
          <p:cNvPr id="4" name="Slide Number Placeholder 3"/>
          <p:cNvSpPr>
            <a:spLocks noGrp="1"/>
          </p:cNvSpPr>
          <p:nvPr>
            <p:ph type="sldNum" sz="quarter" idx="12"/>
          </p:nvPr>
        </p:nvSpPr>
        <p:spPr/>
        <p:txBody>
          <a:bodyPr/>
          <a:lstStyle/>
          <a:p>
            <a:fld id="{95E03755-68D5-4458-A507-EE735F435CB5}" type="slidenum">
              <a:rPr lang="en-US" smtClean="0"/>
              <a:t>16</a:t>
            </a:fld>
            <a:endParaRPr lang="en-US"/>
          </a:p>
        </p:txBody>
      </p:sp>
      <p:pic>
        <p:nvPicPr>
          <p:cNvPr id="5" name="Picture 4"/>
          <p:cNvPicPr>
            <a:picLocks noChangeAspect="1"/>
          </p:cNvPicPr>
          <p:nvPr/>
        </p:nvPicPr>
        <p:blipFill>
          <a:blip r:embed="rId5"/>
          <a:stretch>
            <a:fillRect/>
          </a:stretch>
        </p:blipFill>
        <p:spPr>
          <a:xfrm>
            <a:off x="6374679" y="523649"/>
            <a:ext cx="5817321" cy="4321299"/>
          </a:xfrm>
          <a:prstGeom prst="rect">
            <a:avLst/>
          </a:prstGeom>
        </p:spPr>
      </p:pic>
      <p:pic>
        <p:nvPicPr>
          <p:cNvPr id="6" name="Picture 5"/>
          <p:cNvPicPr>
            <a:picLocks noChangeAspect="1"/>
          </p:cNvPicPr>
          <p:nvPr/>
        </p:nvPicPr>
        <p:blipFill>
          <a:blip r:embed="rId6"/>
          <a:stretch>
            <a:fillRect/>
          </a:stretch>
        </p:blipFill>
        <p:spPr>
          <a:xfrm>
            <a:off x="365759" y="3988062"/>
            <a:ext cx="5813371" cy="2787524"/>
          </a:xfrm>
          <a:prstGeom prst="rect">
            <a:avLst/>
          </a:prstGeom>
        </p:spPr>
      </p:pic>
      <p:sp>
        <p:nvSpPr>
          <p:cNvPr id="8" name="Content Placeholder 2"/>
          <p:cNvSpPr>
            <a:spLocks noGrp="1"/>
          </p:cNvSpPr>
          <p:nvPr>
            <p:ph idx="1"/>
          </p:nvPr>
        </p:nvSpPr>
        <p:spPr>
          <a:xfrm>
            <a:off x="-1" y="533400"/>
            <a:ext cx="5838055" cy="3611880"/>
          </a:xfrm>
        </p:spPr>
        <p:txBody>
          <a:bodyPr>
            <a:normAutofit/>
          </a:bodyPr>
          <a:lstStyle/>
          <a:p>
            <a:r>
              <a:rPr lang="en-US" sz="2000" dirty="0" smtClean="0"/>
              <a:t>What</a:t>
            </a:r>
          </a:p>
          <a:p>
            <a:pPr lvl="1"/>
            <a:r>
              <a:rPr lang="en-US" sz="1600" dirty="0" smtClean="0"/>
              <a:t>Heat gun with flat nozzle attachment</a:t>
            </a:r>
          </a:p>
          <a:p>
            <a:r>
              <a:rPr lang="en-US" sz="2000" dirty="0" smtClean="0"/>
              <a:t>Why</a:t>
            </a:r>
          </a:p>
          <a:p>
            <a:pPr lvl="1"/>
            <a:r>
              <a:rPr lang="en-US" sz="1600" dirty="0" smtClean="0"/>
              <a:t>Density object similar size to flight vehicle model</a:t>
            </a:r>
          </a:p>
          <a:p>
            <a:pPr lvl="1"/>
            <a:r>
              <a:rPr lang="en-US" sz="1600" dirty="0" smtClean="0"/>
              <a:t>Plume shape different in all three dimensions</a:t>
            </a:r>
          </a:p>
          <a:p>
            <a:r>
              <a:rPr lang="en-US" sz="2000" dirty="0" smtClean="0"/>
              <a:t>Results</a:t>
            </a:r>
          </a:p>
          <a:p>
            <a:pPr lvl="1"/>
            <a:r>
              <a:rPr lang="en-US" sz="1600" dirty="0" smtClean="0"/>
              <a:t>2D BOS images colored by pixel displacement</a:t>
            </a:r>
          </a:p>
          <a:p>
            <a:pPr lvl="1"/>
            <a:r>
              <a:rPr lang="en-US" sz="1600" dirty="0"/>
              <a:t>3D reconstruction projected back to each camera (a sort of synthetic 2D BOS)</a:t>
            </a:r>
          </a:p>
          <a:p>
            <a:pPr lvl="1"/>
            <a:r>
              <a:rPr lang="en-US" sz="1600" dirty="0" smtClean="0"/>
              <a:t>Temperature </a:t>
            </a:r>
            <a:r>
              <a:rPr lang="en-US" sz="1600" dirty="0" err="1" smtClean="0"/>
              <a:t>iso</a:t>
            </a:r>
            <a:r>
              <a:rPr lang="en-US" sz="1600" dirty="0" smtClean="0"/>
              <a:t>-surfaces, and three plane slices of the reconstruction</a:t>
            </a:r>
          </a:p>
        </p:txBody>
      </p:sp>
      <p:cxnSp>
        <p:nvCxnSpPr>
          <p:cNvPr id="9" name="Straight Connector 8"/>
          <p:cNvCxnSpPr/>
          <p:nvPr/>
        </p:nvCxnSpPr>
        <p:spPr>
          <a:xfrm>
            <a:off x="6359307" y="523649"/>
            <a:ext cx="0" cy="863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59307" y="2950029"/>
            <a:ext cx="0" cy="863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59307" y="1475740"/>
            <a:ext cx="0" cy="8636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359307" y="3905069"/>
            <a:ext cx="0" cy="8636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70114" y="4145280"/>
            <a:ext cx="0" cy="253855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508" y="2558869"/>
            <a:ext cx="0" cy="2082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7508" y="2863669"/>
            <a:ext cx="0" cy="20828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67508" y="3403600"/>
            <a:ext cx="0" cy="20828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a:xfrm>
            <a:off x="6343936" y="4933439"/>
            <a:ext cx="5807424" cy="1670561"/>
          </a:xfrm>
          <a:prstGeom prst="rect">
            <a:avLst/>
          </a:prstGeom>
          <a:ln>
            <a:solidFill>
              <a:schemeClr val="tx1"/>
            </a:solidFill>
          </a:ln>
        </p:spPr>
        <p:txBody>
          <a:bodyPr vert="horz" lIns="91440" tIns="45720" rIns="91440" bIns="45720" rtlCol="0">
            <a:normAutofit/>
          </a:bodyPr>
          <a:lst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j-lt"/>
                <a:ea typeface="+mn-ea"/>
                <a:cs typeface="Times New Roman" panose="02020603050405020304" pitchFamily="18" charset="0"/>
              </a:defRPr>
            </a:lvl1pPr>
            <a:lvl2pPr marL="417910" indent="-160735" algn="l" defTabSz="514350" rtl="0" eaLnBrk="1" latinLnBrk="0" hangingPunct="1">
              <a:spcBef>
                <a:spcPct val="20000"/>
              </a:spcBef>
              <a:buFont typeface="Arial" panose="020B0604020202020204" pitchFamily="34" charset="0"/>
              <a:buChar char="–"/>
              <a:defRPr sz="1575" kern="1200">
                <a:solidFill>
                  <a:schemeClr val="tx1"/>
                </a:solidFill>
                <a:latin typeface="+mj-lt"/>
                <a:ea typeface="+mn-ea"/>
                <a:cs typeface="Times New Roman" panose="02020603050405020304" pitchFamily="18" charset="0"/>
              </a:defRPr>
            </a:lvl2pPr>
            <a:lvl3pPr marL="642938" indent="-128588" algn="l" defTabSz="514350" rtl="0" eaLnBrk="1" latinLnBrk="0" hangingPunct="1">
              <a:spcBef>
                <a:spcPct val="20000"/>
              </a:spcBef>
              <a:buFont typeface="Arial" panose="020B0604020202020204" pitchFamily="34" charset="0"/>
              <a:buChar char="•"/>
              <a:defRPr sz="1350" kern="1200">
                <a:solidFill>
                  <a:schemeClr val="tx1"/>
                </a:solidFill>
                <a:latin typeface="+mj-lt"/>
                <a:ea typeface="+mn-ea"/>
                <a:cs typeface="Times New Roman" panose="02020603050405020304" pitchFamily="18" charset="0"/>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j-lt"/>
                <a:ea typeface="+mn-ea"/>
                <a:cs typeface="Times New Roman" panose="02020603050405020304" pitchFamily="18" charset="0"/>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j-lt"/>
                <a:ea typeface="+mn-ea"/>
                <a:cs typeface="Times New Roman" panose="02020603050405020304" pitchFamily="18" charset="0"/>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marL="0" indent="0" algn="ctr">
              <a:buNone/>
            </a:pPr>
            <a:r>
              <a:rPr lang="en-US" u="sng" dirty="0" smtClean="0"/>
              <a:t>Takeaway</a:t>
            </a:r>
          </a:p>
          <a:p>
            <a:r>
              <a:rPr lang="en-US" dirty="0" smtClean="0"/>
              <a:t>Fully 3D object able to be reconstructed successfully</a:t>
            </a:r>
          </a:p>
          <a:p>
            <a:r>
              <a:rPr lang="en-US" dirty="0" smtClean="0"/>
              <a:t>Qualitatively looks reasonable</a:t>
            </a:r>
          </a:p>
          <a:p>
            <a:r>
              <a:rPr lang="en-US" dirty="0" smtClean="0"/>
              <a:t>Temperatures are reasonable</a:t>
            </a:r>
          </a:p>
          <a:p>
            <a:pPr lvl="1"/>
            <a:endParaRPr lang="en-US" dirty="0" smtClean="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987807835"/>
      </p:ext>
    </p:extLst>
  </p:cSld>
  <p:clrMapOvr>
    <a:masterClrMapping/>
  </p:clrMapOvr>
  <mc:AlternateContent xmlns:mc="http://schemas.openxmlformats.org/markup-compatibility/2006">
    <mc:Choice xmlns:p14="http://schemas.microsoft.com/office/powerpoint/2010/main" Requires="p14">
      <p:transition spd="slow" p14:dur="2000" advTm="610"/>
    </mc:Choice>
    <mc:Fallback>
      <p:transition spd="slow" advTm="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bg1">
                    <a:lumMod val="65000"/>
                  </a:schemeClr>
                </a:solidFill>
              </a:rPr>
              <a:t>[Results] </a:t>
            </a:r>
            <a:r>
              <a:rPr lang="en-US" sz="2800" dirty="0" smtClean="0"/>
              <a:t>// Ames Heat Gun Results : Round Nozzle</a:t>
            </a:r>
            <a:endParaRPr lang="en-US" sz="2800" dirty="0"/>
          </a:p>
        </p:txBody>
      </p:sp>
      <p:sp>
        <p:nvSpPr>
          <p:cNvPr id="4" name="Slide Number Placeholder 3"/>
          <p:cNvSpPr>
            <a:spLocks noGrp="1"/>
          </p:cNvSpPr>
          <p:nvPr>
            <p:ph type="sldNum" sz="quarter" idx="12"/>
          </p:nvPr>
        </p:nvSpPr>
        <p:spPr/>
        <p:txBody>
          <a:bodyPr/>
          <a:lstStyle/>
          <a:p>
            <a:fld id="{95E03755-68D5-4458-A507-EE735F435CB5}" type="slidenum">
              <a:rPr lang="en-US" smtClean="0"/>
              <a:t>17</a:t>
            </a:fld>
            <a:endParaRPr lang="en-US"/>
          </a:p>
        </p:txBody>
      </p:sp>
      <p:pic>
        <p:nvPicPr>
          <p:cNvPr id="5" name="Picture 4"/>
          <p:cNvPicPr>
            <a:picLocks noChangeAspect="1"/>
          </p:cNvPicPr>
          <p:nvPr/>
        </p:nvPicPr>
        <p:blipFill>
          <a:blip r:embed="rId5"/>
          <a:stretch>
            <a:fillRect/>
          </a:stretch>
        </p:blipFill>
        <p:spPr>
          <a:xfrm>
            <a:off x="5532921" y="533400"/>
            <a:ext cx="6659079" cy="3693160"/>
          </a:xfrm>
          <a:prstGeom prst="rect">
            <a:avLst/>
          </a:prstGeom>
        </p:spPr>
      </p:pic>
      <p:pic>
        <p:nvPicPr>
          <p:cNvPr id="6" name="Picture 5"/>
          <p:cNvPicPr>
            <a:picLocks noChangeAspect="1"/>
          </p:cNvPicPr>
          <p:nvPr/>
        </p:nvPicPr>
        <p:blipFill>
          <a:blip r:embed="rId6"/>
          <a:stretch>
            <a:fillRect/>
          </a:stretch>
        </p:blipFill>
        <p:spPr>
          <a:xfrm>
            <a:off x="284479" y="4155440"/>
            <a:ext cx="5628641" cy="2622506"/>
          </a:xfrm>
          <a:prstGeom prst="rect">
            <a:avLst/>
          </a:prstGeom>
        </p:spPr>
      </p:pic>
      <p:sp>
        <p:nvSpPr>
          <p:cNvPr id="8" name="Content Placeholder 2"/>
          <p:cNvSpPr>
            <a:spLocks noGrp="1"/>
          </p:cNvSpPr>
          <p:nvPr>
            <p:ph idx="1"/>
          </p:nvPr>
        </p:nvSpPr>
        <p:spPr>
          <a:xfrm>
            <a:off x="0" y="533400"/>
            <a:ext cx="5388816" cy="3611880"/>
          </a:xfrm>
        </p:spPr>
        <p:txBody>
          <a:bodyPr>
            <a:normAutofit/>
          </a:bodyPr>
          <a:lstStyle/>
          <a:p>
            <a:r>
              <a:rPr lang="en-US" sz="2000" dirty="0" smtClean="0"/>
              <a:t>What</a:t>
            </a:r>
          </a:p>
          <a:p>
            <a:pPr lvl="1"/>
            <a:r>
              <a:rPr lang="en-US" sz="1600" dirty="0" smtClean="0"/>
              <a:t>Heat gun with round nozzle attachment</a:t>
            </a:r>
          </a:p>
          <a:p>
            <a:r>
              <a:rPr lang="en-US" sz="2000" dirty="0" smtClean="0"/>
              <a:t>Why</a:t>
            </a:r>
          </a:p>
          <a:p>
            <a:pPr lvl="1"/>
            <a:r>
              <a:rPr lang="en-US" sz="1600" dirty="0" smtClean="0"/>
              <a:t>Density object similar size to flight vehicle model</a:t>
            </a:r>
          </a:p>
          <a:p>
            <a:pPr lvl="1"/>
            <a:r>
              <a:rPr lang="en-US" sz="1600" dirty="0" smtClean="0"/>
              <a:t>Quasi-axisymmetric turbulent plume</a:t>
            </a:r>
          </a:p>
          <a:p>
            <a:r>
              <a:rPr lang="en-US" sz="2000" dirty="0" smtClean="0"/>
              <a:t>Results</a:t>
            </a:r>
          </a:p>
          <a:p>
            <a:pPr lvl="1"/>
            <a:r>
              <a:rPr lang="en-US" sz="1600" dirty="0" smtClean="0"/>
              <a:t>2D BOS images colored by pixel displacement</a:t>
            </a:r>
          </a:p>
          <a:p>
            <a:pPr lvl="1"/>
            <a:r>
              <a:rPr lang="en-US" sz="1600" dirty="0" smtClean="0"/>
              <a:t>Reconstruction of the projected 3D reconstruction back to each camera</a:t>
            </a:r>
          </a:p>
          <a:p>
            <a:pPr lvl="1"/>
            <a:r>
              <a:rPr lang="en-US" sz="1600" dirty="0" smtClean="0"/>
              <a:t>Temperature </a:t>
            </a:r>
            <a:r>
              <a:rPr lang="en-US" sz="1600" dirty="0" err="1" smtClean="0"/>
              <a:t>iso</a:t>
            </a:r>
            <a:r>
              <a:rPr lang="en-US" sz="1600" dirty="0" smtClean="0"/>
              <a:t>-surfaces, and two plane slices of the reconstruction</a:t>
            </a:r>
          </a:p>
        </p:txBody>
      </p:sp>
      <p:cxnSp>
        <p:nvCxnSpPr>
          <p:cNvPr id="9" name="Straight Connector 8"/>
          <p:cNvCxnSpPr/>
          <p:nvPr/>
        </p:nvCxnSpPr>
        <p:spPr>
          <a:xfrm>
            <a:off x="5460868" y="558800"/>
            <a:ext cx="0" cy="7721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460868" y="1402080"/>
            <a:ext cx="0" cy="73152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7188" y="4226560"/>
            <a:ext cx="0" cy="255138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508" y="2569029"/>
            <a:ext cx="0" cy="2082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7508" y="2873829"/>
            <a:ext cx="0" cy="20828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67508" y="3413760"/>
            <a:ext cx="0" cy="20828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460868" y="2509520"/>
            <a:ext cx="0" cy="7721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460868" y="3352800"/>
            <a:ext cx="0" cy="73152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Content Placeholder 2"/>
          <p:cNvSpPr txBox="1">
            <a:spLocks/>
          </p:cNvSpPr>
          <p:nvPr/>
        </p:nvSpPr>
        <p:spPr>
          <a:xfrm>
            <a:off x="6128488" y="4490720"/>
            <a:ext cx="5992392" cy="2113280"/>
          </a:xfrm>
          <a:prstGeom prst="rect">
            <a:avLst/>
          </a:prstGeom>
          <a:ln>
            <a:solidFill>
              <a:schemeClr val="tx1"/>
            </a:solidFill>
          </a:ln>
        </p:spPr>
        <p:txBody>
          <a:bodyPr vert="horz" lIns="91440" tIns="45720" rIns="91440" bIns="45720" rtlCol="0">
            <a:normAutofit/>
          </a:bodyPr>
          <a:lst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j-lt"/>
                <a:ea typeface="+mn-ea"/>
                <a:cs typeface="Times New Roman" panose="02020603050405020304" pitchFamily="18" charset="0"/>
              </a:defRPr>
            </a:lvl1pPr>
            <a:lvl2pPr marL="417910" indent="-160735" algn="l" defTabSz="514350" rtl="0" eaLnBrk="1" latinLnBrk="0" hangingPunct="1">
              <a:spcBef>
                <a:spcPct val="20000"/>
              </a:spcBef>
              <a:buFont typeface="Arial" panose="020B0604020202020204" pitchFamily="34" charset="0"/>
              <a:buChar char="–"/>
              <a:defRPr sz="1575" kern="1200">
                <a:solidFill>
                  <a:schemeClr val="tx1"/>
                </a:solidFill>
                <a:latin typeface="+mj-lt"/>
                <a:ea typeface="+mn-ea"/>
                <a:cs typeface="Times New Roman" panose="02020603050405020304" pitchFamily="18" charset="0"/>
              </a:defRPr>
            </a:lvl2pPr>
            <a:lvl3pPr marL="642938" indent="-128588" algn="l" defTabSz="514350" rtl="0" eaLnBrk="1" latinLnBrk="0" hangingPunct="1">
              <a:spcBef>
                <a:spcPct val="20000"/>
              </a:spcBef>
              <a:buFont typeface="Arial" panose="020B0604020202020204" pitchFamily="34" charset="0"/>
              <a:buChar char="•"/>
              <a:defRPr sz="1350" kern="1200">
                <a:solidFill>
                  <a:schemeClr val="tx1"/>
                </a:solidFill>
                <a:latin typeface="+mj-lt"/>
                <a:ea typeface="+mn-ea"/>
                <a:cs typeface="Times New Roman" panose="02020603050405020304" pitchFamily="18" charset="0"/>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j-lt"/>
                <a:ea typeface="+mn-ea"/>
                <a:cs typeface="Times New Roman" panose="02020603050405020304" pitchFamily="18" charset="0"/>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j-lt"/>
                <a:ea typeface="+mn-ea"/>
                <a:cs typeface="Times New Roman" panose="02020603050405020304" pitchFamily="18" charset="0"/>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marL="0" indent="0" algn="ctr">
              <a:buNone/>
            </a:pPr>
            <a:r>
              <a:rPr lang="en-US" u="sng" dirty="0" smtClean="0"/>
              <a:t>Takeaway</a:t>
            </a:r>
          </a:p>
          <a:p>
            <a:r>
              <a:rPr lang="en-US" dirty="0" smtClean="0"/>
              <a:t>Slots can be seen in projected reconstruction, but are not noticeable in 3D and slice views</a:t>
            </a:r>
          </a:p>
          <a:p>
            <a:r>
              <a:rPr lang="en-US" dirty="0" smtClean="0"/>
              <a:t>3D result looks qualitatively accurate</a:t>
            </a:r>
          </a:p>
          <a:p>
            <a:r>
              <a:rPr lang="en-US" dirty="0" smtClean="0"/>
              <a:t>Temperatures in plume are reasonable</a:t>
            </a:r>
          </a:p>
          <a:p>
            <a:r>
              <a:rPr lang="en-US" dirty="0" smtClean="0"/>
              <a:t>High level of confidence for actual model testing</a:t>
            </a:r>
          </a:p>
          <a:p>
            <a:pPr lvl="1"/>
            <a:endParaRPr lang="en-US" dirty="0" smtClean="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205603915"/>
      </p:ext>
    </p:extLst>
  </p:cSld>
  <p:clrMapOvr>
    <a:masterClrMapping/>
  </p:clrMapOvr>
  <mc:AlternateContent xmlns:mc="http://schemas.openxmlformats.org/markup-compatibility/2006">
    <mc:Choice xmlns:p14="http://schemas.microsoft.com/office/powerpoint/2010/main" Requires="p14">
      <p:transition spd="slow" p14:dur="2000" advTm="984"/>
    </mc:Choice>
    <mc:Fallback>
      <p:transition spd="slow" advTm="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Conclusions / Lessons Learned</a:t>
            </a:r>
            <a:endParaRPr lang="en-US" sz="2800" dirty="0"/>
          </a:p>
        </p:txBody>
      </p:sp>
      <p:sp>
        <p:nvSpPr>
          <p:cNvPr id="3" name="Content Placeholder 2"/>
          <p:cNvSpPr>
            <a:spLocks noGrp="1"/>
          </p:cNvSpPr>
          <p:nvPr>
            <p:ph idx="1"/>
          </p:nvPr>
        </p:nvSpPr>
        <p:spPr/>
        <p:txBody>
          <a:bodyPr>
            <a:normAutofit/>
          </a:bodyPr>
          <a:lstStyle/>
          <a:p>
            <a:r>
              <a:rPr lang="en-US" sz="2800" dirty="0" smtClean="0"/>
              <a:t>Did we accomplish our goals?</a:t>
            </a:r>
          </a:p>
          <a:p>
            <a:pPr marL="257175" lvl="1" indent="0">
              <a:buNone/>
            </a:pPr>
            <a:r>
              <a:rPr lang="en-US" sz="2175" dirty="0" smtClean="0"/>
              <a:t>	Detail a calibration method</a:t>
            </a:r>
          </a:p>
          <a:p>
            <a:pPr marL="517525" lvl="1" indent="-260350">
              <a:buNone/>
            </a:pPr>
            <a:r>
              <a:rPr lang="en-US" sz="2175" dirty="0" smtClean="0"/>
              <a:t>	Successful tomographic reconstruction of a small BOS object with camera modules in proposed    tunnel locations</a:t>
            </a:r>
          </a:p>
          <a:p>
            <a:pPr marL="257175" lvl="1" indent="0">
              <a:buNone/>
            </a:pPr>
            <a:r>
              <a:rPr lang="en-US" sz="2175" dirty="0" smtClean="0"/>
              <a:t>	Quick setup, calibration, acquisition, and teardown at the tunnel to adhere to time allotment</a:t>
            </a:r>
            <a:endParaRPr lang="en-US" sz="2175" dirty="0"/>
          </a:p>
          <a:p>
            <a:pPr marL="0" indent="0">
              <a:buNone/>
            </a:pPr>
            <a:endParaRPr lang="en-US" sz="2400" dirty="0" smtClean="0"/>
          </a:p>
          <a:p>
            <a:r>
              <a:rPr lang="en-US" sz="2400" dirty="0" smtClean="0"/>
              <a:t>Additional acknowledgments: </a:t>
            </a:r>
          </a:p>
          <a:p>
            <a:pPr lvl="1"/>
            <a:r>
              <a:rPr lang="en-US" sz="1800" dirty="0" smtClean="0"/>
              <a:t>NASA Transformation Tools and Technologies (TTT)</a:t>
            </a:r>
          </a:p>
          <a:p>
            <a:pPr lvl="1"/>
            <a:r>
              <a:rPr lang="en-US" sz="1800" dirty="0" smtClean="0"/>
              <a:t>NASA Aerodynamic Evaluation and Test Capabilities (AETC)</a:t>
            </a:r>
          </a:p>
          <a:p>
            <a:pPr lvl="1"/>
            <a:r>
              <a:rPr lang="en-US" sz="1800" dirty="0" smtClean="0"/>
              <a:t>NASA Commercial Supersonic Transport (CST)</a:t>
            </a:r>
          </a:p>
          <a:p>
            <a:pPr lvl="1"/>
            <a:endParaRPr lang="en-US" sz="2175" dirty="0" smtClean="0"/>
          </a:p>
        </p:txBody>
      </p:sp>
      <p:sp>
        <p:nvSpPr>
          <p:cNvPr id="4" name="Slide Number Placeholder 3"/>
          <p:cNvSpPr>
            <a:spLocks noGrp="1"/>
          </p:cNvSpPr>
          <p:nvPr>
            <p:ph type="sldNum" sz="quarter" idx="12"/>
          </p:nvPr>
        </p:nvSpPr>
        <p:spPr/>
        <p:txBody>
          <a:bodyPr/>
          <a:lstStyle/>
          <a:p>
            <a:fld id="{95E03755-68D5-4458-A507-EE735F435CB5}" type="slidenum">
              <a:rPr lang="en-US" smtClean="0"/>
              <a:t>18</a:t>
            </a:fld>
            <a:endParaRPr lang="en-US"/>
          </a:p>
        </p:txBody>
      </p:sp>
      <p:sp>
        <p:nvSpPr>
          <p:cNvPr id="6" name="TextBox 5"/>
          <p:cNvSpPr txBox="1"/>
          <p:nvPr/>
        </p:nvSpPr>
        <p:spPr>
          <a:xfrm>
            <a:off x="172720" y="1087120"/>
            <a:ext cx="457200" cy="369332"/>
          </a:xfrm>
          <a:prstGeom prst="rect">
            <a:avLst/>
          </a:prstGeom>
          <a:noFill/>
        </p:spPr>
        <p:txBody>
          <a:bodyPr wrap="square" rtlCol="0">
            <a:spAutoFit/>
          </a:bodyPr>
          <a:lstStyle/>
          <a:p>
            <a:r>
              <a:rPr lang="en-US" dirty="0" smtClean="0">
                <a:latin typeface="Segoe MDL2 Assets" panose="050A0102010101010101" pitchFamily="18" charset="0"/>
              </a:rPr>
              <a:t></a:t>
            </a:r>
            <a:endParaRPr lang="en-US" dirty="0"/>
          </a:p>
        </p:txBody>
      </p:sp>
      <p:sp>
        <p:nvSpPr>
          <p:cNvPr id="7" name="TextBox 6"/>
          <p:cNvSpPr txBox="1"/>
          <p:nvPr/>
        </p:nvSpPr>
        <p:spPr>
          <a:xfrm>
            <a:off x="172720" y="2215436"/>
            <a:ext cx="457200" cy="369332"/>
          </a:xfrm>
          <a:prstGeom prst="rect">
            <a:avLst/>
          </a:prstGeom>
          <a:noFill/>
        </p:spPr>
        <p:txBody>
          <a:bodyPr wrap="square" rtlCol="0">
            <a:spAutoFit/>
          </a:bodyPr>
          <a:lstStyle/>
          <a:p>
            <a:r>
              <a:rPr lang="en-US" dirty="0" smtClean="0">
                <a:latin typeface="Segoe MDL2 Assets" panose="050A0102010101010101" pitchFamily="18" charset="0"/>
              </a:rPr>
              <a:t></a:t>
            </a:r>
            <a:endParaRPr lang="en-US" dirty="0"/>
          </a:p>
        </p:txBody>
      </p:sp>
      <p:sp>
        <p:nvSpPr>
          <p:cNvPr id="12" name="TextBox 11"/>
          <p:cNvSpPr txBox="1"/>
          <p:nvPr/>
        </p:nvSpPr>
        <p:spPr>
          <a:xfrm>
            <a:off x="172720" y="1483916"/>
            <a:ext cx="457200" cy="369332"/>
          </a:xfrm>
          <a:prstGeom prst="rect">
            <a:avLst/>
          </a:prstGeom>
          <a:noFill/>
        </p:spPr>
        <p:txBody>
          <a:bodyPr wrap="square" rtlCol="0">
            <a:spAutoFit/>
          </a:bodyPr>
          <a:lstStyle/>
          <a:p>
            <a:r>
              <a:rPr lang="en-US" dirty="0" smtClean="0">
                <a:latin typeface="Segoe MDL2 Assets" panose="050A0102010101010101" pitchFamily="18" charset="0"/>
              </a:rPr>
              <a:t></a:t>
            </a: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399668663"/>
      </p:ext>
    </p:extLst>
  </p:cSld>
  <p:clrMapOvr>
    <a:masterClrMapping/>
  </p:clrMapOvr>
  <mc:AlternateContent xmlns:mc="http://schemas.openxmlformats.org/markup-compatibility/2006">
    <mc:Choice xmlns:p14="http://schemas.microsoft.com/office/powerpoint/2010/main" Requires="p14">
      <p:transition spd="slow" p14:dur="2000" advTm="2302"/>
    </mc:Choice>
    <mc:Fallback>
      <p:transition spd="slow" advTm="2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6" grpId="0"/>
      <p:bldP spid="7"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cs typeface="Arial" panose="020B0604020202020204" pitchFamily="34" charset="0"/>
              </a:rPr>
              <a:t>Outline</a:t>
            </a:r>
            <a:endParaRPr lang="en-US" sz="2800" dirty="0">
              <a:cs typeface="Arial" panose="020B0604020202020204" pitchFamily="34" charset="0"/>
            </a:endParaRPr>
          </a:p>
        </p:txBody>
      </p:sp>
      <p:sp>
        <p:nvSpPr>
          <p:cNvPr id="3" name="Content Placeholder 2"/>
          <p:cNvSpPr>
            <a:spLocks noGrp="1"/>
          </p:cNvSpPr>
          <p:nvPr>
            <p:ph idx="1"/>
          </p:nvPr>
        </p:nvSpPr>
        <p:spPr>
          <a:xfrm>
            <a:off x="0" y="533400"/>
            <a:ext cx="4646617" cy="6106886"/>
          </a:xfrm>
        </p:spPr>
        <p:txBody>
          <a:bodyPr>
            <a:noAutofit/>
          </a:bodyPr>
          <a:lstStyle/>
          <a:p>
            <a:r>
              <a:rPr lang="en-US" sz="2400" dirty="0" smtClean="0">
                <a:cs typeface="Arial" panose="020B0604020202020204" pitchFamily="34" charset="0"/>
              </a:rPr>
              <a:t>Motivation</a:t>
            </a:r>
          </a:p>
          <a:p>
            <a:endParaRPr lang="en-US" sz="2400" dirty="0" smtClean="0">
              <a:cs typeface="Arial" panose="020B0604020202020204" pitchFamily="34" charset="0"/>
            </a:endParaRPr>
          </a:p>
          <a:p>
            <a:r>
              <a:rPr lang="en-US" sz="2400" dirty="0" smtClean="0">
                <a:cs typeface="Arial" panose="020B0604020202020204" pitchFamily="34" charset="0"/>
              </a:rPr>
              <a:t>Experimental Setup</a:t>
            </a:r>
          </a:p>
          <a:p>
            <a:pPr lvl="1"/>
            <a:r>
              <a:rPr lang="en-US" sz="1800" dirty="0" smtClean="0">
                <a:cs typeface="Arial" panose="020B0604020202020204" pitchFamily="34" charset="0"/>
              </a:rPr>
              <a:t>Tunnel Facility</a:t>
            </a:r>
          </a:p>
          <a:p>
            <a:pPr lvl="1"/>
            <a:r>
              <a:rPr lang="en-US" sz="1800" dirty="0" smtClean="0">
                <a:cs typeface="Arial" panose="020B0604020202020204" pitchFamily="34" charset="0"/>
              </a:rPr>
              <a:t>Camera Modules</a:t>
            </a:r>
          </a:p>
          <a:p>
            <a:pPr lvl="1"/>
            <a:r>
              <a:rPr lang="en-US" sz="1800" dirty="0" smtClean="0">
                <a:cs typeface="Arial" panose="020B0604020202020204" pitchFamily="34" charset="0"/>
              </a:rPr>
              <a:t>Data Acquisition System</a:t>
            </a:r>
          </a:p>
          <a:p>
            <a:pPr lvl="1"/>
            <a:r>
              <a:rPr lang="en-US" sz="1800" dirty="0" smtClean="0">
                <a:cs typeface="Arial" panose="020B0604020202020204" pitchFamily="34" charset="0"/>
              </a:rPr>
              <a:t>Background Material</a:t>
            </a:r>
          </a:p>
          <a:p>
            <a:pPr lvl="1"/>
            <a:r>
              <a:rPr lang="en-US" sz="1800" dirty="0" smtClean="0">
                <a:cs typeface="Arial" panose="020B0604020202020204" pitchFamily="34" charset="0"/>
              </a:rPr>
              <a:t>Tunnel Mock-Up</a:t>
            </a:r>
          </a:p>
          <a:p>
            <a:pPr lvl="1"/>
            <a:endParaRPr lang="en-US" sz="1800" dirty="0" smtClean="0">
              <a:cs typeface="Arial" panose="020B0604020202020204" pitchFamily="34" charset="0"/>
            </a:endParaRPr>
          </a:p>
          <a:p>
            <a:r>
              <a:rPr lang="en-US" sz="2400" dirty="0" smtClean="0">
                <a:cs typeface="Arial" panose="020B0604020202020204" pitchFamily="34" charset="0"/>
              </a:rPr>
              <a:t>Results</a:t>
            </a:r>
            <a:endParaRPr lang="en-US" sz="2000" dirty="0" smtClean="0">
              <a:cs typeface="Arial" panose="020B0604020202020204" pitchFamily="34" charset="0"/>
            </a:endParaRPr>
          </a:p>
          <a:p>
            <a:pPr lvl="1"/>
            <a:r>
              <a:rPr lang="en-US" sz="1800" dirty="0" smtClean="0">
                <a:cs typeface="Arial" panose="020B0604020202020204" pitchFamily="34" charset="0"/>
              </a:rPr>
              <a:t>Camera Window Reflections</a:t>
            </a:r>
          </a:p>
          <a:p>
            <a:pPr lvl="1"/>
            <a:r>
              <a:rPr lang="en-US" sz="1800" dirty="0" smtClean="0">
                <a:cs typeface="Arial" panose="020B0604020202020204" pitchFamily="34" charset="0"/>
              </a:rPr>
              <a:t>Calibration</a:t>
            </a:r>
          </a:p>
          <a:p>
            <a:pPr lvl="1"/>
            <a:r>
              <a:rPr lang="en-US" sz="1800" dirty="0" smtClean="0">
                <a:cs typeface="Arial" panose="020B0604020202020204" pitchFamily="34" charset="0"/>
              </a:rPr>
              <a:t>LaRC Candle</a:t>
            </a:r>
          </a:p>
          <a:p>
            <a:pPr lvl="1"/>
            <a:r>
              <a:rPr lang="en-US" sz="1800" dirty="0" smtClean="0">
                <a:cs typeface="Arial" panose="020B0604020202020204" pitchFamily="34" charset="0"/>
              </a:rPr>
              <a:t>LaRC Heat Gun</a:t>
            </a:r>
          </a:p>
          <a:p>
            <a:pPr lvl="1"/>
            <a:r>
              <a:rPr lang="en-US" sz="1800" dirty="0" smtClean="0">
                <a:cs typeface="Arial" panose="020B0604020202020204" pitchFamily="34" charset="0"/>
              </a:rPr>
              <a:t>ARC Heat Gun</a:t>
            </a:r>
          </a:p>
          <a:p>
            <a:pPr lvl="1"/>
            <a:endParaRPr lang="en-US" sz="1800" dirty="0" smtClean="0">
              <a:cs typeface="Arial" panose="020B0604020202020204" pitchFamily="34" charset="0"/>
            </a:endParaRPr>
          </a:p>
          <a:p>
            <a:r>
              <a:rPr lang="en-US" sz="2400" dirty="0" smtClean="0">
                <a:cs typeface="Arial" panose="020B0604020202020204" pitchFamily="34" charset="0"/>
              </a:rPr>
              <a:t>Conclusions / Lessons Learned</a:t>
            </a:r>
          </a:p>
        </p:txBody>
      </p:sp>
      <p:sp>
        <p:nvSpPr>
          <p:cNvPr id="4" name="Slide Number Placeholder 3"/>
          <p:cNvSpPr>
            <a:spLocks noGrp="1"/>
          </p:cNvSpPr>
          <p:nvPr>
            <p:ph type="sldNum" sz="quarter" idx="12"/>
          </p:nvPr>
        </p:nvSpPr>
        <p:spPr/>
        <p:txBody>
          <a:bodyPr/>
          <a:lstStyle/>
          <a:p>
            <a:fld id="{95E03755-68D5-4458-A507-EE735F435CB5}" type="slidenum">
              <a:rPr lang="en-US" smtClean="0"/>
              <a:t>2</a:t>
            </a:fld>
            <a:endParaRPr lang="en-US"/>
          </a:p>
        </p:txBody>
      </p:sp>
      <p:pic>
        <p:nvPicPr>
          <p:cNvPr id="5" name="Picture 4">
            <a:extLst>
              <a:ext uri="{FF2B5EF4-FFF2-40B4-BE49-F238E27FC236}">
                <a16:creationId xmlns:a16="http://schemas.microsoft.com/office/drawing/2014/main" id="{D9C9C0C8-C985-2047-B588-96BC3A2E70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6617" y="721360"/>
            <a:ext cx="7378405" cy="5455920"/>
          </a:xfrm>
          <a:prstGeom prst="rect">
            <a:avLst/>
          </a:prstGeom>
          <a:ln>
            <a:solidFill>
              <a:schemeClr val="tx1"/>
            </a:solidFill>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03812532"/>
      </p:ext>
    </p:extLst>
  </p:cSld>
  <p:clrMapOvr>
    <a:masterClrMapping/>
  </p:clrMapOvr>
  <mc:AlternateContent xmlns:mc="http://schemas.openxmlformats.org/markup-compatibility/2006">
    <mc:Choice xmlns:p14="http://schemas.microsoft.com/office/powerpoint/2010/main" Requires="p14">
      <p:transition spd="slow" p14:dur="2000" advTm="1047"/>
    </mc:Choice>
    <mc:Fallback>
      <p:transition spd="slow" advTm="1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cs typeface="Arial" panose="020B0604020202020204" pitchFamily="34" charset="0"/>
              </a:rPr>
              <a:t>Motivation</a:t>
            </a:r>
            <a:endParaRPr lang="en-US" dirty="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sz="2400" dirty="0" smtClean="0"/>
              <a:t>Collaborative opportunity to develop tomographic BOS capability for large NASA wind tunnels</a:t>
            </a:r>
          </a:p>
          <a:p>
            <a:r>
              <a:rPr lang="en-US" sz="2400" dirty="0" smtClean="0"/>
              <a:t>Piggy-back on a test at the Ames 11-by 11-Foot Transonic Wind Tunnel</a:t>
            </a:r>
          </a:p>
          <a:p>
            <a:r>
              <a:rPr lang="en-US" sz="2400" dirty="0" smtClean="0"/>
              <a:t>Limited time available during tunnel testing</a:t>
            </a:r>
          </a:p>
          <a:p>
            <a:pPr lvl="1"/>
            <a:r>
              <a:rPr lang="en-US" sz="1800" dirty="0" smtClean="0"/>
              <a:t>Construct a mock-up to get a feel for setup, acquisition, calibration, and data processing before test</a:t>
            </a:r>
          </a:p>
          <a:p>
            <a:endParaRPr lang="en-US" sz="2400" dirty="0" smtClean="0"/>
          </a:p>
          <a:p>
            <a:r>
              <a:rPr lang="en-US" sz="2400" dirty="0" smtClean="0"/>
              <a:t>Mock-up constructed at Langley in mid-November 2019</a:t>
            </a:r>
          </a:p>
          <a:p>
            <a:r>
              <a:rPr lang="en-US" sz="2400" dirty="0" smtClean="0"/>
              <a:t>Ames testing in early-to-mid December 2019</a:t>
            </a:r>
          </a:p>
          <a:p>
            <a:endParaRPr lang="en-US" sz="2400" dirty="0"/>
          </a:p>
          <a:p>
            <a:r>
              <a:rPr lang="en-US" sz="2400" dirty="0" smtClean="0"/>
              <a:t>Coordinated effort among the three centers</a:t>
            </a:r>
          </a:p>
          <a:p>
            <a:pPr lvl="1"/>
            <a:r>
              <a:rPr lang="en-US" sz="1800" i="1" dirty="0" smtClean="0"/>
              <a:t>Langley (LaRC) </a:t>
            </a:r>
            <a:r>
              <a:rPr lang="en-US" sz="1800" dirty="0" smtClean="0"/>
              <a:t>: camera module development</a:t>
            </a:r>
          </a:p>
          <a:p>
            <a:pPr lvl="1"/>
            <a:r>
              <a:rPr lang="en-US" sz="1800" i="1" dirty="0" smtClean="0"/>
              <a:t>Glenn (GRC)     </a:t>
            </a:r>
            <a:r>
              <a:rPr lang="en-US" sz="1800" dirty="0" smtClean="0"/>
              <a:t>: data acquisition system development</a:t>
            </a:r>
          </a:p>
          <a:p>
            <a:pPr lvl="1"/>
            <a:r>
              <a:rPr lang="en-US" sz="1800" i="1" dirty="0" smtClean="0"/>
              <a:t>Ames (ARC)      </a:t>
            </a:r>
            <a:r>
              <a:rPr lang="en-US" sz="1800" dirty="0" smtClean="0"/>
              <a:t>: camera positions/orientations in tunnel, background material development</a:t>
            </a:r>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95E03755-68D5-4458-A507-EE735F435CB5}" type="slidenum">
              <a:rPr lang="en-US" smtClean="0"/>
              <a:t>3</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86049924"/>
      </p:ext>
    </p:extLst>
  </p:cSld>
  <p:clrMapOvr>
    <a:masterClrMapping/>
  </p:clrMapOvr>
  <mc:AlternateContent xmlns:mc="http://schemas.openxmlformats.org/markup-compatibility/2006">
    <mc:Choice xmlns:p14="http://schemas.microsoft.com/office/powerpoint/2010/main" Requires="p14">
      <p:transition spd="slow" p14:dur="2000" advTm="80"/>
    </mc:Choice>
    <mc:Fallback>
      <p:transition spd="slow" advTm="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bg1">
                    <a:lumMod val="65000"/>
                  </a:schemeClr>
                </a:solidFill>
                <a:cs typeface="Arial" panose="020B0604020202020204" pitchFamily="34" charset="0"/>
              </a:rPr>
              <a:t>[Experimental Setup] </a:t>
            </a:r>
            <a:r>
              <a:rPr lang="en-US" sz="2800" dirty="0" smtClean="0">
                <a:cs typeface="Arial" panose="020B0604020202020204" pitchFamily="34" charset="0"/>
              </a:rPr>
              <a:t>// 11-by 11-Foot Tunnel</a:t>
            </a:r>
            <a:endParaRPr lang="en-US" sz="2800" dirty="0">
              <a:cs typeface="Arial" panose="020B0604020202020204" pitchFamily="34" charset="0"/>
            </a:endParaRPr>
          </a:p>
        </p:txBody>
      </p:sp>
      <p:sp>
        <p:nvSpPr>
          <p:cNvPr id="3" name="Content Placeholder 2"/>
          <p:cNvSpPr>
            <a:spLocks noGrp="1"/>
          </p:cNvSpPr>
          <p:nvPr>
            <p:ph idx="1"/>
          </p:nvPr>
        </p:nvSpPr>
        <p:spPr>
          <a:xfrm>
            <a:off x="0" y="533400"/>
            <a:ext cx="4661995" cy="6106886"/>
          </a:xfrm>
        </p:spPr>
        <p:txBody>
          <a:bodyPr>
            <a:normAutofit/>
          </a:bodyPr>
          <a:lstStyle/>
          <a:p>
            <a:r>
              <a:rPr lang="en-US" sz="2400" dirty="0" smtClean="0"/>
              <a:t>Camera placements dictated by available window locations at the tunnel</a:t>
            </a:r>
          </a:p>
          <a:p>
            <a:endParaRPr lang="en-US" sz="2400" dirty="0" smtClean="0"/>
          </a:p>
          <a:p>
            <a:r>
              <a:rPr lang="en-US" sz="2400" dirty="0" smtClean="0"/>
              <a:t>[</a:t>
            </a:r>
            <a:r>
              <a:rPr lang="en-US" sz="2400" dirty="0" smtClean="0">
                <a:solidFill>
                  <a:srgbClr val="FF0000"/>
                </a:solidFill>
              </a:rPr>
              <a:t>Left</a:t>
            </a:r>
            <a:r>
              <a:rPr lang="en-US" sz="2400" dirty="0" smtClean="0"/>
              <a:t>]</a:t>
            </a:r>
          </a:p>
          <a:p>
            <a:pPr lvl="1"/>
            <a:r>
              <a:rPr lang="en-US" sz="1800" dirty="0" smtClean="0"/>
              <a:t>Tunnel rendering looking downstream</a:t>
            </a:r>
          </a:p>
          <a:p>
            <a:pPr lvl="1"/>
            <a:r>
              <a:rPr lang="en-US" sz="1800" dirty="0" smtClean="0"/>
              <a:t>Proposed camera locations indicated</a:t>
            </a:r>
          </a:p>
          <a:p>
            <a:pPr lvl="1"/>
            <a:r>
              <a:rPr lang="en-US" sz="1800" dirty="0" smtClean="0"/>
              <a:t>ROI offset from centerline of tunnel</a:t>
            </a:r>
          </a:p>
          <a:p>
            <a:r>
              <a:rPr lang="en-US" sz="2400" dirty="0" smtClean="0"/>
              <a:t>[</a:t>
            </a:r>
            <a:r>
              <a:rPr lang="en-US" sz="2400" dirty="0" smtClean="0">
                <a:solidFill>
                  <a:srgbClr val="00B050"/>
                </a:solidFill>
              </a:rPr>
              <a:t>Top Right</a:t>
            </a:r>
            <a:r>
              <a:rPr lang="en-US" sz="2400" dirty="0" smtClean="0"/>
              <a:t>]</a:t>
            </a:r>
          </a:p>
          <a:p>
            <a:pPr lvl="1"/>
            <a:r>
              <a:rPr lang="en-US" sz="1800" dirty="0" smtClean="0"/>
              <a:t>Porthole windows for cameras 6 and 7</a:t>
            </a:r>
          </a:p>
          <a:p>
            <a:r>
              <a:rPr lang="en-US" sz="2400" dirty="0" smtClean="0"/>
              <a:t>[</a:t>
            </a:r>
            <a:r>
              <a:rPr lang="en-US" sz="2400" dirty="0" smtClean="0">
                <a:solidFill>
                  <a:srgbClr val="0070C0"/>
                </a:solidFill>
              </a:rPr>
              <a:t>Bottom Right</a:t>
            </a:r>
            <a:r>
              <a:rPr lang="en-US" sz="2400" dirty="0" smtClean="0"/>
              <a:t>]</a:t>
            </a:r>
          </a:p>
          <a:p>
            <a:pPr lvl="1"/>
            <a:r>
              <a:rPr lang="en-US" sz="1800" dirty="0" smtClean="0"/>
              <a:t>Rectangular window for camera 8</a:t>
            </a:r>
          </a:p>
          <a:p>
            <a:endParaRPr lang="en-US" sz="2400" dirty="0"/>
          </a:p>
        </p:txBody>
      </p:sp>
      <p:sp>
        <p:nvSpPr>
          <p:cNvPr id="4" name="Slide Number Placeholder 3"/>
          <p:cNvSpPr>
            <a:spLocks noGrp="1"/>
          </p:cNvSpPr>
          <p:nvPr>
            <p:ph type="sldNum" sz="quarter" idx="12"/>
          </p:nvPr>
        </p:nvSpPr>
        <p:spPr/>
        <p:txBody>
          <a:bodyPr/>
          <a:lstStyle/>
          <a:p>
            <a:fld id="{95E03755-68D5-4458-A507-EE735F435CB5}" type="slidenum">
              <a:rPr lang="en-US" smtClean="0"/>
              <a:t>4</a:t>
            </a:fld>
            <a:endParaRPr lang="en-US"/>
          </a:p>
        </p:txBody>
      </p:sp>
      <p:pic>
        <p:nvPicPr>
          <p:cNvPr id="8" name="Picture 7"/>
          <p:cNvPicPr>
            <a:picLocks noChangeAspect="1"/>
          </p:cNvPicPr>
          <p:nvPr/>
        </p:nvPicPr>
        <p:blipFill>
          <a:blip r:embed="rId5"/>
          <a:stretch>
            <a:fillRect/>
          </a:stretch>
        </p:blipFill>
        <p:spPr>
          <a:xfrm>
            <a:off x="4785360" y="552861"/>
            <a:ext cx="3971530" cy="3985783"/>
          </a:xfrm>
          <a:prstGeom prst="rect">
            <a:avLst/>
          </a:prstGeom>
          <a:ln w="28575">
            <a:solidFill>
              <a:srgbClr val="FF0000"/>
            </a:solidFill>
          </a:ln>
        </p:spPr>
      </p:pic>
      <p:pic>
        <p:nvPicPr>
          <p:cNvPr id="9" name="Picture 8"/>
          <p:cNvPicPr>
            <a:picLocks noChangeAspect="1"/>
          </p:cNvPicPr>
          <p:nvPr/>
        </p:nvPicPr>
        <p:blipFill>
          <a:blip r:embed="rId6"/>
          <a:stretch>
            <a:fillRect/>
          </a:stretch>
        </p:blipFill>
        <p:spPr>
          <a:xfrm>
            <a:off x="8880255" y="552862"/>
            <a:ext cx="3242628" cy="2505441"/>
          </a:xfrm>
          <a:prstGeom prst="rect">
            <a:avLst/>
          </a:prstGeom>
          <a:ln w="28575">
            <a:solidFill>
              <a:srgbClr val="00B050"/>
            </a:solidFill>
          </a:ln>
        </p:spPr>
      </p:pic>
      <p:pic>
        <p:nvPicPr>
          <p:cNvPr id="10" name="Picture 9"/>
          <p:cNvPicPr>
            <a:picLocks noChangeAspect="1"/>
          </p:cNvPicPr>
          <p:nvPr/>
        </p:nvPicPr>
        <p:blipFill>
          <a:blip r:embed="rId7"/>
          <a:stretch>
            <a:fillRect/>
          </a:stretch>
        </p:blipFill>
        <p:spPr>
          <a:xfrm>
            <a:off x="8877973" y="3128247"/>
            <a:ext cx="3244910" cy="1405629"/>
          </a:xfrm>
          <a:prstGeom prst="rect">
            <a:avLst/>
          </a:prstGeom>
          <a:ln w="28575">
            <a:solidFill>
              <a:srgbClr val="0070C0"/>
            </a:solidFill>
          </a:ln>
        </p:spPr>
      </p:pic>
      <p:sp>
        <p:nvSpPr>
          <p:cNvPr id="11" name="Content Placeholder 2"/>
          <p:cNvSpPr txBox="1">
            <a:spLocks/>
          </p:cNvSpPr>
          <p:nvPr/>
        </p:nvSpPr>
        <p:spPr>
          <a:xfrm>
            <a:off x="4785360" y="4712793"/>
            <a:ext cx="7051040" cy="1966686"/>
          </a:xfrm>
          <a:prstGeom prst="rect">
            <a:avLst/>
          </a:prstGeom>
        </p:spPr>
        <p:txBody>
          <a:bodyPr vert="horz" lIns="91440" tIns="45720" rIns="91440" bIns="45720" rtlCol="0">
            <a:normAutofit/>
          </a:bodyPr>
          <a:lst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j-lt"/>
                <a:ea typeface="+mn-ea"/>
                <a:cs typeface="Times New Roman" panose="02020603050405020304" pitchFamily="18" charset="0"/>
              </a:defRPr>
            </a:lvl1pPr>
            <a:lvl2pPr marL="417910" indent="-160735" algn="l" defTabSz="514350" rtl="0" eaLnBrk="1" latinLnBrk="0" hangingPunct="1">
              <a:spcBef>
                <a:spcPct val="20000"/>
              </a:spcBef>
              <a:buFont typeface="Arial" panose="020B0604020202020204" pitchFamily="34" charset="0"/>
              <a:buChar char="–"/>
              <a:defRPr sz="1575" kern="1200">
                <a:solidFill>
                  <a:schemeClr val="tx1"/>
                </a:solidFill>
                <a:latin typeface="+mj-lt"/>
                <a:ea typeface="+mn-ea"/>
                <a:cs typeface="Times New Roman" panose="02020603050405020304" pitchFamily="18" charset="0"/>
              </a:defRPr>
            </a:lvl2pPr>
            <a:lvl3pPr marL="642938" indent="-128588" algn="l" defTabSz="514350" rtl="0" eaLnBrk="1" latinLnBrk="0" hangingPunct="1">
              <a:spcBef>
                <a:spcPct val="20000"/>
              </a:spcBef>
              <a:buFont typeface="Arial" panose="020B0604020202020204" pitchFamily="34" charset="0"/>
              <a:buChar char="•"/>
              <a:defRPr sz="1350" kern="1200">
                <a:solidFill>
                  <a:schemeClr val="tx1"/>
                </a:solidFill>
                <a:latin typeface="+mj-lt"/>
                <a:ea typeface="+mn-ea"/>
                <a:cs typeface="Times New Roman" panose="02020603050405020304" pitchFamily="18" charset="0"/>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j-lt"/>
                <a:ea typeface="+mn-ea"/>
                <a:cs typeface="Times New Roman" panose="02020603050405020304" pitchFamily="18" charset="0"/>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j-lt"/>
                <a:ea typeface="+mn-ea"/>
                <a:cs typeface="Times New Roman" panose="02020603050405020304" pitchFamily="18" charset="0"/>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r>
              <a:rPr lang="en-US" sz="2400" dirty="0" smtClean="0"/>
              <a:t>Baffled slots not permitted to be covered by the background material</a:t>
            </a:r>
          </a:p>
          <a:p>
            <a:pPr lvl="1"/>
            <a:r>
              <a:rPr lang="en-US" sz="2175" dirty="0" smtClean="0"/>
              <a:t>How would this affect the BOS reconstructions?</a:t>
            </a:r>
            <a:endParaRPr lang="en-US" sz="2175" dirty="0"/>
          </a:p>
        </p:txBody>
      </p:sp>
      <p:grpSp>
        <p:nvGrpSpPr>
          <p:cNvPr id="18" name="Group 17"/>
          <p:cNvGrpSpPr/>
          <p:nvPr/>
        </p:nvGrpSpPr>
        <p:grpSpPr>
          <a:xfrm>
            <a:off x="9220808" y="1137825"/>
            <a:ext cx="2398597" cy="2009937"/>
            <a:chOff x="9220808" y="1137825"/>
            <a:chExt cx="2398597" cy="2009937"/>
          </a:xfrm>
        </p:grpSpPr>
        <p:cxnSp>
          <p:nvCxnSpPr>
            <p:cNvPr id="13" name="Straight Arrow Connector 12"/>
            <p:cNvCxnSpPr/>
            <p:nvPr/>
          </p:nvCxnSpPr>
          <p:spPr>
            <a:xfrm flipV="1">
              <a:off x="11013440" y="1229360"/>
              <a:ext cx="132080" cy="4368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0947400" y="1864122"/>
              <a:ext cx="132080" cy="4368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1192685" y="2215759"/>
              <a:ext cx="132080" cy="4368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1487325" y="2710882"/>
              <a:ext cx="132080" cy="4368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9220808" y="1137825"/>
              <a:ext cx="132080" cy="4368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985962013"/>
      </p:ext>
    </p:extLst>
  </p:cSld>
  <p:clrMapOvr>
    <a:masterClrMapping/>
  </p:clrMapOvr>
  <mc:AlternateContent xmlns:mc="http://schemas.openxmlformats.org/markup-compatibility/2006">
    <mc:Choice xmlns:p14="http://schemas.microsoft.com/office/powerpoint/2010/main" Requires="p14">
      <p:transition spd="slow" p14:dur="2000" advTm="504"/>
    </mc:Choice>
    <mc:Fallback>
      <p:transition spd="slow" advTm="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bg1">
                    <a:lumMod val="65000"/>
                  </a:schemeClr>
                </a:solidFill>
                <a:cs typeface="Arial" panose="020B0604020202020204" pitchFamily="34" charset="0"/>
              </a:rPr>
              <a:t>[Experimental Setup] </a:t>
            </a:r>
            <a:r>
              <a:rPr lang="en-US" sz="2800" dirty="0" smtClean="0">
                <a:cs typeface="Arial" panose="020B0604020202020204" pitchFamily="34" charset="0"/>
              </a:rPr>
              <a:t>// Camera Module Requirements</a:t>
            </a:r>
            <a:endParaRPr lang="en-US" sz="2800" dirty="0">
              <a:cs typeface="Arial" panose="020B0604020202020204" pitchFamily="34" charset="0"/>
            </a:endParaRPr>
          </a:p>
        </p:txBody>
      </p:sp>
      <p:sp>
        <p:nvSpPr>
          <p:cNvPr id="3" name="Content Placeholder 2"/>
          <p:cNvSpPr>
            <a:spLocks noGrp="1"/>
          </p:cNvSpPr>
          <p:nvPr>
            <p:ph idx="1"/>
          </p:nvPr>
        </p:nvSpPr>
        <p:spPr>
          <a:xfrm>
            <a:off x="0" y="533400"/>
            <a:ext cx="6741159" cy="6106886"/>
          </a:xfrm>
        </p:spPr>
        <p:txBody>
          <a:bodyPr>
            <a:normAutofit/>
          </a:bodyPr>
          <a:lstStyle/>
          <a:p>
            <a:r>
              <a:rPr lang="en-US" sz="2800" dirty="0" smtClean="0"/>
              <a:t>Camera module requirements</a:t>
            </a:r>
          </a:p>
          <a:p>
            <a:pPr lvl="1"/>
            <a:r>
              <a:rPr lang="en-US" sz="2000" dirty="0" smtClean="0">
                <a:solidFill>
                  <a:srgbClr val="FF0000"/>
                </a:solidFill>
              </a:rPr>
              <a:t>One camera per porthole/window around the circumference</a:t>
            </a:r>
          </a:p>
          <a:p>
            <a:pPr lvl="1"/>
            <a:r>
              <a:rPr lang="en-US" sz="2000" dirty="0" smtClean="0">
                <a:solidFill>
                  <a:srgbClr val="FF0000"/>
                </a:solidFill>
              </a:rPr>
              <a:t>Compact system to fit into tight spaces in plenum behind windows</a:t>
            </a:r>
          </a:p>
          <a:p>
            <a:pPr lvl="1"/>
            <a:r>
              <a:rPr lang="en-US" sz="2000" dirty="0" smtClean="0">
                <a:solidFill>
                  <a:srgbClr val="FF0000"/>
                </a:solidFill>
              </a:rPr>
              <a:t>Full adjustment of rotation and translation for ideal placement/viewing</a:t>
            </a:r>
          </a:p>
          <a:p>
            <a:pPr lvl="1"/>
            <a:r>
              <a:rPr lang="en-US" sz="2000" dirty="0" smtClean="0"/>
              <a:t>Low-speed acquisition (on the order of a few Hz)</a:t>
            </a:r>
          </a:p>
          <a:p>
            <a:pPr lvl="1"/>
            <a:r>
              <a:rPr lang="en-US" sz="2000" dirty="0" smtClean="0"/>
              <a:t>Withstand low pressures and high temperatures in plenum</a:t>
            </a:r>
          </a:p>
          <a:p>
            <a:pPr lvl="1"/>
            <a:r>
              <a:rPr lang="en-US" sz="2000" dirty="0" smtClean="0"/>
              <a:t>Short exposure to ‘freeze’ fluid flow up to Mach 1.4</a:t>
            </a:r>
          </a:p>
          <a:p>
            <a:pPr lvl="1"/>
            <a:r>
              <a:rPr lang="en-US" sz="2000" dirty="0" smtClean="0">
                <a:solidFill>
                  <a:srgbClr val="0070C0"/>
                </a:solidFill>
              </a:rPr>
              <a:t>Synchronously trigger all cameras remotely</a:t>
            </a:r>
          </a:p>
          <a:p>
            <a:pPr lvl="1"/>
            <a:r>
              <a:rPr lang="en-US" sz="2000" dirty="0" smtClean="0">
                <a:solidFill>
                  <a:srgbClr val="0070C0"/>
                </a:solidFill>
              </a:rPr>
              <a:t>On-axis lighting to maximize intensity return</a:t>
            </a:r>
          </a:p>
          <a:p>
            <a:pPr lvl="1"/>
            <a:r>
              <a:rPr lang="en-US" sz="2000" dirty="0" smtClean="0"/>
              <a:t>Minimize reflections from tunnel windows</a:t>
            </a:r>
          </a:p>
          <a:p>
            <a:pPr lvl="1"/>
            <a:r>
              <a:rPr lang="en-US" sz="2000" dirty="0" smtClean="0"/>
              <a:t>Include on-board PCB-based LED driver to maximum intensity and minimize pulse width</a:t>
            </a:r>
          </a:p>
          <a:p>
            <a:pPr lvl="1"/>
            <a:endParaRPr lang="en-US" sz="1800" dirty="0" smtClean="0"/>
          </a:p>
        </p:txBody>
      </p:sp>
      <p:sp>
        <p:nvSpPr>
          <p:cNvPr id="4" name="Slide Number Placeholder 3"/>
          <p:cNvSpPr>
            <a:spLocks noGrp="1"/>
          </p:cNvSpPr>
          <p:nvPr>
            <p:ph type="sldNum" sz="quarter" idx="12"/>
          </p:nvPr>
        </p:nvSpPr>
        <p:spPr/>
        <p:txBody>
          <a:bodyPr/>
          <a:lstStyle/>
          <a:p>
            <a:fld id="{95E03755-68D5-4458-A507-EE735F435CB5}" type="slidenum">
              <a:rPr lang="en-US" smtClean="0"/>
              <a:t>5</a:t>
            </a:fld>
            <a:endParaRPr lang="en-US"/>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4583" t="15259" r="16083"/>
          <a:stretch/>
        </p:blipFill>
        <p:spPr>
          <a:xfrm>
            <a:off x="8406228" y="619760"/>
            <a:ext cx="3642253" cy="2926080"/>
          </a:xfrm>
          <a:prstGeom prst="rect">
            <a:avLst/>
          </a:prstGeom>
          <a:ln w="38100">
            <a:solidFill>
              <a:srgbClr val="FF0000"/>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6562" y="3708400"/>
            <a:ext cx="5121919" cy="2881079"/>
          </a:xfrm>
          <a:prstGeom prst="rect">
            <a:avLst/>
          </a:prstGeom>
          <a:ln w="38100">
            <a:solidFill>
              <a:srgbClr val="0070C0"/>
            </a:solidFill>
          </a:ln>
        </p:spPr>
      </p:pic>
      <p:sp>
        <p:nvSpPr>
          <p:cNvPr id="12" name="Left Bracket 11"/>
          <p:cNvSpPr/>
          <p:nvPr/>
        </p:nvSpPr>
        <p:spPr>
          <a:xfrm>
            <a:off x="111760" y="1097280"/>
            <a:ext cx="101600" cy="1920240"/>
          </a:xfrm>
          <a:prstGeom prst="leftBracke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ket 12"/>
          <p:cNvSpPr/>
          <p:nvPr/>
        </p:nvSpPr>
        <p:spPr>
          <a:xfrm>
            <a:off x="111760" y="4188819"/>
            <a:ext cx="101600" cy="687981"/>
          </a:xfrm>
          <a:prstGeom prst="leftBracket">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425248870"/>
      </p:ext>
    </p:extLst>
  </p:cSld>
  <p:clrMapOvr>
    <a:masterClrMapping/>
  </p:clrMapOvr>
  <mc:AlternateContent xmlns:mc="http://schemas.openxmlformats.org/markup-compatibility/2006">
    <mc:Choice xmlns:p14="http://schemas.microsoft.com/office/powerpoint/2010/main" Requires="p14">
      <p:transition spd="slow" p14:dur="2000" advTm="546"/>
    </mc:Choice>
    <mc:Fallback>
      <p:transition spd="slow" advTm="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bg1">
                    <a:lumMod val="65000"/>
                  </a:schemeClr>
                </a:solidFill>
                <a:cs typeface="Arial" panose="020B0604020202020204" pitchFamily="34" charset="0"/>
              </a:rPr>
              <a:t>[Experimental Setup] </a:t>
            </a:r>
            <a:r>
              <a:rPr lang="en-US" sz="2800" dirty="0" smtClean="0">
                <a:cs typeface="Arial" panose="020B0604020202020204" pitchFamily="34" charset="0"/>
              </a:rPr>
              <a:t>// Camera Module Components</a:t>
            </a:r>
            <a:endParaRPr lang="en-US" sz="2800" dirty="0">
              <a:cs typeface="Arial" panose="020B0604020202020204" pitchFamily="34" charset="0"/>
            </a:endParaRPr>
          </a:p>
        </p:txBody>
      </p:sp>
      <p:sp>
        <p:nvSpPr>
          <p:cNvPr id="3" name="Content Placeholder 2"/>
          <p:cNvSpPr>
            <a:spLocks noGrp="1"/>
          </p:cNvSpPr>
          <p:nvPr>
            <p:ph idx="1"/>
          </p:nvPr>
        </p:nvSpPr>
        <p:spPr>
          <a:xfrm>
            <a:off x="1" y="533400"/>
            <a:ext cx="7826904" cy="3743960"/>
          </a:xfrm>
        </p:spPr>
        <p:txBody>
          <a:bodyPr>
            <a:normAutofit/>
          </a:bodyPr>
          <a:lstStyle/>
          <a:p>
            <a:r>
              <a:rPr lang="en-US" sz="2400" dirty="0" smtClean="0"/>
              <a:t>Camera module components (x8)</a:t>
            </a:r>
          </a:p>
          <a:p>
            <a:pPr marL="600075" lvl="1" indent="-342900">
              <a:buFont typeface="+mj-lt"/>
              <a:buAutoNum type="arabicPeriod"/>
            </a:pPr>
            <a:r>
              <a:rPr lang="en-US" sz="1800" dirty="0" smtClean="0"/>
              <a:t>Machine vision CMOS camera</a:t>
            </a:r>
          </a:p>
          <a:p>
            <a:pPr marL="600075" lvl="1" indent="-342900">
              <a:buFont typeface="+mj-lt"/>
              <a:buAutoNum type="arabicPeriod"/>
            </a:pPr>
            <a:r>
              <a:rPr lang="en-US" sz="1800" dirty="0" smtClean="0"/>
              <a:t>25 mm focal length lens</a:t>
            </a:r>
          </a:p>
          <a:p>
            <a:pPr marL="600075" lvl="1" indent="-342900">
              <a:buFont typeface="+mj-lt"/>
              <a:buAutoNum type="arabicPeriod"/>
            </a:pPr>
            <a:r>
              <a:rPr lang="en-US" sz="1800" dirty="0" smtClean="0"/>
              <a:t>Beamsplitter cube</a:t>
            </a:r>
          </a:p>
          <a:p>
            <a:pPr marL="600075" lvl="1" indent="-342900">
              <a:buFont typeface="+mj-lt"/>
              <a:buAutoNum type="arabicPeriod"/>
            </a:pPr>
            <a:r>
              <a:rPr lang="en-US" sz="1800" dirty="0" smtClean="0"/>
              <a:t>3D-printed housing which holds:</a:t>
            </a:r>
          </a:p>
          <a:p>
            <a:pPr marL="767953" lvl="2" indent="-285750"/>
            <a:r>
              <a:rPr lang="en-US" sz="1600" dirty="0" smtClean="0"/>
              <a:t>Aspheric condenser-diffuser lens</a:t>
            </a:r>
          </a:p>
          <a:p>
            <a:pPr marL="767953" lvl="2" indent="-285750"/>
            <a:r>
              <a:rPr lang="en-US" sz="1600" dirty="0" smtClean="0"/>
              <a:t>LED and heat sink</a:t>
            </a:r>
          </a:p>
          <a:p>
            <a:pPr marL="600075" lvl="1" indent="-342900">
              <a:buFont typeface="+mj-lt"/>
              <a:buAutoNum type="arabicPeriod"/>
            </a:pPr>
            <a:r>
              <a:rPr lang="en-US" sz="1800" dirty="0" smtClean="0"/>
              <a:t>PCB-based LED driver circuit</a:t>
            </a:r>
          </a:p>
          <a:p>
            <a:pPr marL="600075" lvl="1" indent="-342900">
              <a:buFont typeface="+mj-lt"/>
              <a:buAutoNum type="arabicPeriod"/>
            </a:pPr>
            <a:r>
              <a:rPr lang="en-US" sz="1800" dirty="0" smtClean="0"/>
              <a:t>Angled neutral density filter and flat black cap</a:t>
            </a:r>
          </a:p>
          <a:p>
            <a:pPr marL="600075" lvl="1" indent="-342900">
              <a:buFont typeface="+mj-lt"/>
              <a:buAutoNum type="arabicPeriod"/>
            </a:pPr>
            <a:r>
              <a:rPr lang="en-US" sz="1800" dirty="0" smtClean="0"/>
              <a:t>3D-printed adapter plate</a:t>
            </a:r>
          </a:p>
          <a:p>
            <a:pPr marL="600075" lvl="1" indent="-342900">
              <a:buFont typeface="+mj-lt"/>
              <a:buAutoNum type="arabicPeriod"/>
            </a:pPr>
            <a:r>
              <a:rPr lang="en-US" sz="1800" dirty="0" smtClean="0"/>
              <a:t>Circular arc slot with set screw</a:t>
            </a:r>
          </a:p>
          <a:p>
            <a:pPr marL="32146" indent="0">
              <a:buNone/>
            </a:pPr>
            <a:endParaRPr lang="en-US" sz="2400" dirty="0" smtClean="0"/>
          </a:p>
        </p:txBody>
      </p:sp>
      <p:sp>
        <p:nvSpPr>
          <p:cNvPr id="4" name="Slide Number Placeholder 3"/>
          <p:cNvSpPr>
            <a:spLocks noGrp="1"/>
          </p:cNvSpPr>
          <p:nvPr>
            <p:ph type="sldNum" sz="quarter" idx="12"/>
          </p:nvPr>
        </p:nvSpPr>
        <p:spPr/>
        <p:txBody>
          <a:bodyPr/>
          <a:lstStyle/>
          <a:p>
            <a:fld id="{95E03755-68D5-4458-A507-EE735F435CB5}" type="slidenum">
              <a:rPr lang="en-US" smtClean="0"/>
              <a:t>6</a:t>
            </a:fld>
            <a:endParaRPr lang="en-US"/>
          </a:p>
        </p:txBody>
      </p:sp>
      <p:pic>
        <p:nvPicPr>
          <p:cNvPr id="5" name="Picture 4"/>
          <p:cNvPicPr>
            <a:picLocks noChangeAspect="1"/>
          </p:cNvPicPr>
          <p:nvPr/>
        </p:nvPicPr>
        <p:blipFill>
          <a:blip r:embed="rId4"/>
          <a:stretch>
            <a:fillRect/>
          </a:stretch>
        </p:blipFill>
        <p:spPr>
          <a:xfrm>
            <a:off x="8056958" y="508000"/>
            <a:ext cx="3210572" cy="2778760"/>
          </a:xfrm>
          <a:prstGeom prst="rect">
            <a:avLst/>
          </a:prstGeom>
        </p:spPr>
      </p:pic>
      <p:pic>
        <p:nvPicPr>
          <p:cNvPr id="6" name="Picture 5"/>
          <p:cNvPicPr>
            <a:picLocks noChangeAspect="1"/>
          </p:cNvPicPr>
          <p:nvPr/>
        </p:nvPicPr>
        <p:blipFill>
          <a:blip r:embed="rId5"/>
          <a:stretch>
            <a:fillRect/>
          </a:stretch>
        </p:blipFill>
        <p:spPr>
          <a:xfrm>
            <a:off x="8056958" y="3286760"/>
            <a:ext cx="3440625" cy="3498532"/>
          </a:xfrm>
          <a:prstGeom prst="rect">
            <a:avLst/>
          </a:prstGeom>
        </p:spPr>
      </p:pic>
      <p:sp>
        <p:nvSpPr>
          <p:cNvPr id="8" name="Content Placeholder 2"/>
          <p:cNvSpPr txBox="1">
            <a:spLocks/>
          </p:cNvSpPr>
          <p:nvPr/>
        </p:nvSpPr>
        <p:spPr>
          <a:xfrm>
            <a:off x="1" y="4503057"/>
            <a:ext cx="7826904" cy="1468846"/>
          </a:xfrm>
          <a:prstGeom prst="rect">
            <a:avLst/>
          </a:prstGeom>
        </p:spPr>
        <p:txBody>
          <a:bodyPr vert="horz" lIns="91440" tIns="45720" rIns="91440" bIns="45720" rtlCol="0">
            <a:normAutofit/>
          </a:bodyPr>
          <a:lst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j-lt"/>
                <a:ea typeface="+mn-ea"/>
                <a:cs typeface="Times New Roman" panose="02020603050405020304" pitchFamily="18" charset="0"/>
              </a:defRPr>
            </a:lvl1pPr>
            <a:lvl2pPr marL="417910" indent="-160735" algn="l" defTabSz="514350" rtl="0" eaLnBrk="1" latinLnBrk="0" hangingPunct="1">
              <a:spcBef>
                <a:spcPct val="20000"/>
              </a:spcBef>
              <a:buFont typeface="Arial" panose="020B0604020202020204" pitchFamily="34" charset="0"/>
              <a:buChar char="–"/>
              <a:defRPr sz="1575" kern="1200">
                <a:solidFill>
                  <a:schemeClr val="tx1"/>
                </a:solidFill>
                <a:latin typeface="+mj-lt"/>
                <a:ea typeface="+mn-ea"/>
                <a:cs typeface="Times New Roman" panose="02020603050405020304" pitchFamily="18" charset="0"/>
              </a:defRPr>
            </a:lvl2pPr>
            <a:lvl3pPr marL="642938" indent="-128588" algn="l" defTabSz="514350" rtl="0" eaLnBrk="1" latinLnBrk="0" hangingPunct="1">
              <a:spcBef>
                <a:spcPct val="20000"/>
              </a:spcBef>
              <a:buFont typeface="Arial" panose="020B0604020202020204" pitchFamily="34" charset="0"/>
              <a:buChar char="•"/>
              <a:defRPr sz="1350" kern="1200">
                <a:solidFill>
                  <a:schemeClr val="tx1"/>
                </a:solidFill>
                <a:latin typeface="+mj-lt"/>
                <a:ea typeface="+mn-ea"/>
                <a:cs typeface="Times New Roman" panose="02020603050405020304" pitchFamily="18" charset="0"/>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j-lt"/>
                <a:ea typeface="+mn-ea"/>
                <a:cs typeface="Times New Roman" panose="02020603050405020304" pitchFamily="18" charset="0"/>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j-lt"/>
                <a:ea typeface="+mn-ea"/>
                <a:cs typeface="Times New Roman" panose="02020603050405020304" pitchFamily="18" charset="0"/>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marL="317896" indent="-285750"/>
            <a:r>
              <a:rPr lang="en-US" sz="2400" dirty="0" smtClean="0"/>
              <a:t>Translation/rotation of the camera modules along/about the dashed lines</a:t>
            </a:r>
          </a:p>
          <a:p>
            <a:pPr marL="32146" indent="0">
              <a:buFont typeface="Arial" panose="020B0604020202020204" pitchFamily="34" charset="0"/>
              <a:buNone/>
            </a:pPr>
            <a:endParaRPr lang="en-US" sz="2400"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40734664"/>
      </p:ext>
    </p:extLst>
  </p:cSld>
  <p:clrMapOvr>
    <a:masterClrMapping/>
  </p:clrMapOvr>
  <mc:AlternateContent xmlns:mc="http://schemas.openxmlformats.org/markup-compatibility/2006">
    <mc:Choice xmlns:p14="http://schemas.microsoft.com/office/powerpoint/2010/main" Requires="p14">
      <p:transition spd="slow" p14:dur="2000" advTm="78"/>
    </mc:Choice>
    <mc:Fallback>
      <p:transition spd="slow" advTm="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bg1">
                    <a:lumMod val="65000"/>
                  </a:schemeClr>
                </a:solidFill>
                <a:cs typeface="Arial" panose="020B0604020202020204" pitchFamily="34" charset="0"/>
              </a:rPr>
              <a:t>[Experimental Setup] </a:t>
            </a:r>
            <a:r>
              <a:rPr lang="en-US" sz="2800" dirty="0" smtClean="0">
                <a:cs typeface="Arial" panose="020B0604020202020204" pitchFamily="34" charset="0"/>
              </a:rPr>
              <a:t>// Data Acquisition System</a:t>
            </a:r>
            <a:endParaRPr lang="en-US" sz="2800" dirty="0">
              <a:cs typeface="Arial" panose="020B0604020202020204" pitchFamily="34" charset="0"/>
            </a:endParaRPr>
          </a:p>
        </p:txBody>
      </p:sp>
      <p:sp>
        <p:nvSpPr>
          <p:cNvPr id="3" name="Content Placeholder 2"/>
          <p:cNvSpPr>
            <a:spLocks noGrp="1"/>
          </p:cNvSpPr>
          <p:nvPr>
            <p:ph idx="1"/>
          </p:nvPr>
        </p:nvSpPr>
        <p:spPr>
          <a:xfrm>
            <a:off x="0" y="533400"/>
            <a:ext cx="5577840" cy="6106886"/>
          </a:xfrm>
        </p:spPr>
        <p:txBody>
          <a:bodyPr>
            <a:noAutofit/>
          </a:bodyPr>
          <a:lstStyle/>
          <a:p>
            <a:r>
              <a:rPr lang="en-US" sz="2400" dirty="0" smtClean="0"/>
              <a:t>Ethernet cables connect cameras to network switch</a:t>
            </a:r>
          </a:p>
          <a:p>
            <a:endParaRPr lang="en-US" sz="2400" dirty="0" smtClean="0"/>
          </a:p>
          <a:p>
            <a:r>
              <a:rPr lang="en-US" sz="2400" dirty="0" smtClean="0"/>
              <a:t>Network switch connects to laptop for image acquisition</a:t>
            </a:r>
          </a:p>
          <a:p>
            <a:endParaRPr lang="en-US" sz="2400" dirty="0" smtClean="0"/>
          </a:p>
          <a:p>
            <a:r>
              <a:rPr lang="en-US" sz="2400" dirty="0" smtClean="0"/>
              <a:t>Function generator and camera trigger lines connect to trigger board</a:t>
            </a:r>
          </a:p>
          <a:p>
            <a:pPr lvl="1"/>
            <a:r>
              <a:rPr lang="en-US" sz="2175" dirty="0" smtClean="0"/>
              <a:t>Trigger the LEDs</a:t>
            </a:r>
          </a:p>
          <a:p>
            <a:pPr lvl="1"/>
            <a:r>
              <a:rPr lang="en-US" sz="2175" dirty="0" smtClean="0"/>
              <a:t>Pulse width of LEDs</a:t>
            </a:r>
          </a:p>
          <a:p>
            <a:pPr lvl="1"/>
            <a:r>
              <a:rPr lang="en-US" sz="2175" dirty="0" smtClean="0"/>
              <a:t>Phase delay between camera and LED trigger</a:t>
            </a:r>
          </a:p>
        </p:txBody>
      </p:sp>
      <p:sp>
        <p:nvSpPr>
          <p:cNvPr id="4" name="Slide Number Placeholder 3"/>
          <p:cNvSpPr>
            <a:spLocks noGrp="1"/>
          </p:cNvSpPr>
          <p:nvPr>
            <p:ph type="sldNum" sz="quarter" idx="12"/>
          </p:nvPr>
        </p:nvSpPr>
        <p:spPr/>
        <p:txBody>
          <a:bodyPr/>
          <a:lstStyle/>
          <a:p>
            <a:fld id="{95E03755-68D5-4458-A507-EE735F435CB5}" type="slidenum">
              <a:rPr lang="en-US" smtClean="0"/>
              <a:t>7</a:t>
            </a:fld>
            <a:endParaRPr lang="en-US"/>
          </a:p>
        </p:txBody>
      </p:sp>
      <p:pic>
        <p:nvPicPr>
          <p:cNvPr id="6" name="Picture 5"/>
          <p:cNvPicPr>
            <a:picLocks noChangeAspect="1"/>
          </p:cNvPicPr>
          <p:nvPr/>
        </p:nvPicPr>
        <p:blipFill>
          <a:blip r:embed="rId5"/>
          <a:stretch>
            <a:fillRect/>
          </a:stretch>
        </p:blipFill>
        <p:spPr>
          <a:xfrm>
            <a:off x="5660587" y="571568"/>
            <a:ext cx="6531414" cy="2638991"/>
          </a:xfrm>
          <a:prstGeom prst="rect">
            <a:avLst/>
          </a:prstGeom>
        </p:spPr>
      </p:pic>
      <p:cxnSp>
        <p:nvCxnSpPr>
          <p:cNvPr id="8" name="Straight Connector 7"/>
          <p:cNvCxnSpPr/>
          <p:nvPr/>
        </p:nvCxnSpPr>
        <p:spPr>
          <a:xfrm>
            <a:off x="6735687" y="3718294"/>
            <a:ext cx="11879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878320" y="4907800"/>
            <a:ext cx="11879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121889" y="4563923"/>
            <a:ext cx="1383323" cy="65649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Function Generator</a:t>
            </a:r>
            <a:endParaRPr lang="en-US" dirty="0">
              <a:solidFill>
                <a:schemeClr val="tx1"/>
              </a:solidFill>
            </a:endParaRPr>
          </a:p>
        </p:txBody>
      </p:sp>
      <p:grpSp>
        <p:nvGrpSpPr>
          <p:cNvPr id="53" name="Group 52"/>
          <p:cNvGrpSpPr/>
          <p:nvPr/>
        </p:nvGrpSpPr>
        <p:grpSpPr>
          <a:xfrm>
            <a:off x="8651240" y="3658104"/>
            <a:ext cx="1706001" cy="2854465"/>
            <a:chOff x="8651240" y="3658104"/>
            <a:chExt cx="1706001" cy="2854465"/>
          </a:xfrm>
        </p:grpSpPr>
        <p:cxnSp>
          <p:nvCxnSpPr>
            <p:cNvPr id="23" name="Straight Connector 22"/>
            <p:cNvCxnSpPr/>
            <p:nvPr/>
          </p:nvCxnSpPr>
          <p:spPr>
            <a:xfrm flipV="1">
              <a:off x="8678692" y="3658104"/>
              <a:ext cx="1678549" cy="14448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8678692" y="4079766"/>
              <a:ext cx="1678549" cy="11235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678692" y="4465202"/>
              <a:ext cx="1678549" cy="84622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8672831" y="4880186"/>
              <a:ext cx="1684410" cy="520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651240" y="5282088"/>
              <a:ext cx="1706001" cy="2198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661400" y="5598474"/>
              <a:ext cx="1695841" cy="1143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671560" y="5689914"/>
              <a:ext cx="1685681" cy="38353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681720" y="5776274"/>
              <a:ext cx="1675521" cy="7362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8244938" y="3564526"/>
            <a:ext cx="2285951" cy="2882904"/>
            <a:chOff x="8244938" y="3564526"/>
            <a:chExt cx="2285951" cy="2882904"/>
          </a:xfrm>
        </p:grpSpPr>
        <p:cxnSp>
          <p:nvCxnSpPr>
            <p:cNvPr id="10" name="Straight Connector 9"/>
            <p:cNvCxnSpPr/>
            <p:nvPr/>
          </p:nvCxnSpPr>
          <p:spPr>
            <a:xfrm>
              <a:off x="8876030" y="3564526"/>
              <a:ext cx="1611044"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076180" y="4784702"/>
              <a:ext cx="454709"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032365" y="5220415"/>
              <a:ext cx="475664"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67595" y="5658076"/>
              <a:ext cx="540434"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575675" y="3619095"/>
              <a:ext cx="1611044"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518476" y="3673942"/>
              <a:ext cx="1611044"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75492" y="3724560"/>
              <a:ext cx="1611044"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30895" y="3782003"/>
              <a:ext cx="1611044"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366125" y="3838078"/>
              <a:ext cx="1611044"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315277" y="3895320"/>
              <a:ext cx="1611044"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244938" y="3955113"/>
              <a:ext cx="1611044"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0172505" y="3964087"/>
              <a:ext cx="314569"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119995" y="4347041"/>
              <a:ext cx="378509"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086536" y="3716389"/>
              <a:ext cx="0" cy="1068313"/>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0041939" y="3772478"/>
              <a:ext cx="0" cy="1447937"/>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9977169" y="3828553"/>
              <a:ext cx="0" cy="1829523"/>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923293" y="3885795"/>
              <a:ext cx="0" cy="212397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851098" y="3946459"/>
              <a:ext cx="0" cy="250097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0179295" y="3610248"/>
              <a:ext cx="0" cy="361459"/>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129520" y="3664417"/>
              <a:ext cx="0" cy="68262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9914255" y="6009769"/>
              <a:ext cx="601394"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9841865" y="6447430"/>
              <a:ext cx="658544"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51" name="Rectangle 50"/>
          <p:cNvSpPr/>
          <p:nvPr/>
        </p:nvSpPr>
        <p:spPr>
          <a:xfrm>
            <a:off x="6105524" y="3390048"/>
            <a:ext cx="1383323" cy="656492"/>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Laptop</a:t>
            </a:r>
            <a:endParaRPr lang="en-US" dirty="0"/>
          </a:p>
        </p:txBody>
      </p:sp>
      <p:grpSp>
        <p:nvGrpSpPr>
          <p:cNvPr id="54" name="Group 53"/>
          <p:cNvGrpSpPr/>
          <p:nvPr/>
        </p:nvGrpSpPr>
        <p:grpSpPr>
          <a:xfrm>
            <a:off x="10278013" y="3440457"/>
            <a:ext cx="808893" cy="3243376"/>
            <a:chOff x="10278013" y="3440457"/>
            <a:chExt cx="808893" cy="3243376"/>
          </a:xfrm>
        </p:grpSpPr>
        <p:sp>
          <p:nvSpPr>
            <p:cNvPr id="34" name="Rectangle 33"/>
            <p:cNvSpPr/>
            <p:nvPr/>
          </p:nvSpPr>
          <p:spPr>
            <a:xfrm>
              <a:off x="10278013" y="3440457"/>
              <a:ext cx="808893" cy="355599"/>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Cam 1</a:t>
              </a:r>
              <a:endParaRPr lang="en-US" dirty="0">
                <a:solidFill>
                  <a:schemeClr val="tx1"/>
                </a:solidFill>
              </a:endParaRPr>
            </a:p>
          </p:txBody>
        </p:sp>
        <p:sp>
          <p:nvSpPr>
            <p:cNvPr id="35" name="Rectangle 34"/>
            <p:cNvSpPr/>
            <p:nvPr/>
          </p:nvSpPr>
          <p:spPr>
            <a:xfrm>
              <a:off x="10278013" y="3854672"/>
              <a:ext cx="808893" cy="355599"/>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Cam 2</a:t>
              </a:r>
              <a:endParaRPr lang="en-US" dirty="0">
                <a:solidFill>
                  <a:schemeClr val="tx1"/>
                </a:solidFill>
              </a:endParaRPr>
            </a:p>
          </p:txBody>
        </p:sp>
        <p:sp>
          <p:nvSpPr>
            <p:cNvPr id="36" name="Rectangle 35"/>
            <p:cNvSpPr/>
            <p:nvPr/>
          </p:nvSpPr>
          <p:spPr>
            <a:xfrm>
              <a:off x="10278013" y="4264978"/>
              <a:ext cx="808893" cy="355599"/>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Cam 3</a:t>
              </a:r>
              <a:endParaRPr lang="en-US" dirty="0">
                <a:solidFill>
                  <a:schemeClr val="tx1"/>
                </a:solidFill>
              </a:endParaRPr>
            </a:p>
          </p:txBody>
        </p:sp>
        <p:sp>
          <p:nvSpPr>
            <p:cNvPr id="37" name="Rectangle 36"/>
            <p:cNvSpPr/>
            <p:nvPr/>
          </p:nvSpPr>
          <p:spPr>
            <a:xfrm>
              <a:off x="10278013" y="4679193"/>
              <a:ext cx="808893" cy="355599"/>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Cam 4</a:t>
              </a:r>
              <a:endParaRPr lang="en-US" dirty="0">
                <a:solidFill>
                  <a:schemeClr val="tx1"/>
                </a:solidFill>
              </a:endParaRPr>
            </a:p>
          </p:txBody>
        </p:sp>
        <p:sp>
          <p:nvSpPr>
            <p:cNvPr id="38" name="Rectangle 37"/>
            <p:cNvSpPr/>
            <p:nvPr/>
          </p:nvSpPr>
          <p:spPr>
            <a:xfrm>
              <a:off x="10278013" y="5093408"/>
              <a:ext cx="808893" cy="355599"/>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Cam 5</a:t>
              </a:r>
              <a:endParaRPr lang="en-US" dirty="0">
                <a:solidFill>
                  <a:schemeClr val="tx1"/>
                </a:solidFill>
              </a:endParaRPr>
            </a:p>
          </p:txBody>
        </p:sp>
        <p:sp>
          <p:nvSpPr>
            <p:cNvPr id="39" name="Rectangle 38"/>
            <p:cNvSpPr/>
            <p:nvPr/>
          </p:nvSpPr>
          <p:spPr>
            <a:xfrm>
              <a:off x="10278013" y="5507623"/>
              <a:ext cx="808893" cy="355599"/>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Cam 6</a:t>
              </a:r>
              <a:endParaRPr lang="en-US" dirty="0">
                <a:solidFill>
                  <a:schemeClr val="tx1"/>
                </a:solidFill>
              </a:endParaRPr>
            </a:p>
          </p:txBody>
        </p:sp>
        <p:sp>
          <p:nvSpPr>
            <p:cNvPr id="49" name="Rectangle 48"/>
            <p:cNvSpPr/>
            <p:nvPr/>
          </p:nvSpPr>
          <p:spPr>
            <a:xfrm>
              <a:off x="10278013" y="5914019"/>
              <a:ext cx="808893" cy="355599"/>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Cam 7</a:t>
              </a:r>
              <a:endParaRPr lang="en-US" dirty="0">
                <a:solidFill>
                  <a:schemeClr val="tx1"/>
                </a:solidFill>
              </a:endParaRPr>
            </a:p>
          </p:txBody>
        </p:sp>
        <p:sp>
          <p:nvSpPr>
            <p:cNvPr id="50" name="Rectangle 49"/>
            <p:cNvSpPr/>
            <p:nvPr/>
          </p:nvSpPr>
          <p:spPr>
            <a:xfrm>
              <a:off x="10278013" y="6328234"/>
              <a:ext cx="808893" cy="355599"/>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Cam 8</a:t>
              </a:r>
              <a:endParaRPr lang="en-US" dirty="0">
                <a:solidFill>
                  <a:schemeClr val="tx1"/>
                </a:solidFill>
              </a:endParaRPr>
            </a:p>
          </p:txBody>
        </p:sp>
      </p:grpSp>
      <p:sp>
        <p:nvSpPr>
          <p:cNvPr id="21" name="Rectangle 20"/>
          <p:cNvSpPr/>
          <p:nvPr/>
        </p:nvSpPr>
        <p:spPr>
          <a:xfrm>
            <a:off x="7763409" y="3390048"/>
            <a:ext cx="1383323" cy="656492"/>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Network Switch</a:t>
            </a:r>
            <a:endParaRPr lang="en-US" dirty="0"/>
          </a:p>
        </p:txBody>
      </p:sp>
      <p:cxnSp>
        <p:nvCxnSpPr>
          <p:cNvPr id="55" name="Straight Connector 54"/>
          <p:cNvCxnSpPr/>
          <p:nvPr/>
        </p:nvCxnSpPr>
        <p:spPr>
          <a:xfrm>
            <a:off x="7488847" y="6269618"/>
            <a:ext cx="756091" cy="0"/>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280589" y="6091818"/>
            <a:ext cx="1244111" cy="369332"/>
          </a:xfrm>
          <a:prstGeom prst="rect">
            <a:avLst/>
          </a:prstGeom>
          <a:noFill/>
        </p:spPr>
        <p:txBody>
          <a:bodyPr wrap="square" rtlCol="0">
            <a:spAutoFit/>
          </a:bodyPr>
          <a:lstStyle/>
          <a:p>
            <a:r>
              <a:rPr lang="en-US" dirty="0" smtClean="0"/>
              <a:t>To LED PCB</a:t>
            </a:r>
            <a:endParaRPr lang="en-US" dirty="0"/>
          </a:p>
        </p:txBody>
      </p:sp>
      <p:sp>
        <p:nvSpPr>
          <p:cNvPr id="31" name="Rectangle 30"/>
          <p:cNvSpPr/>
          <p:nvPr/>
        </p:nvSpPr>
        <p:spPr>
          <a:xfrm>
            <a:off x="7777089" y="4561962"/>
            <a:ext cx="969108" cy="1893279"/>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Trigger Board</a:t>
            </a: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937844540"/>
      </p:ext>
    </p:extLst>
  </p:cSld>
  <p:clrMapOvr>
    <a:masterClrMapping/>
  </p:clrMapOvr>
  <mc:AlternateContent xmlns:mc="http://schemas.openxmlformats.org/markup-compatibility/2006">
    <mc:Choice xmlns:p14="http://schemas.microsoft.com/office/powerpoint/2010/main" Requires="p14">
      <p:transition spd="slow" p14:dur="2000" advTm="1110"/>
    </mc:Choice>
    <mc:Fallback>
      <p:transition spd="slow" advTm="1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bldLst>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bg1">
                    <a:lumMod val="65000"/>
                  </a:schemeClr>
                </a:solidFill>
                <a:cs typeface="Arial" panose="020B0604020202020204" pitchFamily="34" charset="0"/>
              </a:rPr>
              <a:t>[Experimental Setup] </a:t>
            </a:r>
            <a:r>
              <a:rPr lang="en-US" sz="2800" dirty="0" smtClean="0">
                <a:cs typeface="Arial" panose="020B0604020202020204" pitchFamily="34" charset="0"/>
              </a:rPr>
              <a:t>// Simultaneous Acquisition</a:t>
            </a:r>
            <a:endParaRPr lang="en-US" sz="2800" dirty="0">
              <a:cs typeface="Arial" panose="020B0604020202020204" pitchFamily="34" charset="0"/>
            </a:endParaRPr>
          </a:p>
        </p:txBody>
      </p:sp>
      <p:sp>
        <p:nvSpPr>
          <p:cNvPr id="4" name="Slide Number Placeholder 3"/>
          <p:cNvSpPr>
            <a:spLocks noGrp="1"/>
          </p:cNvSpPr>
          <p:nvPr>
            <p:ph type="sldNum" sz="quarter" idx="12"/>
          </p:nvPr>
        </p:nvSpPr>
        <p:spPr/>
        <p:txBody>
          <a:bodyPr/>
          <a:lstStyle/>
          <a:p>
            <a:fld id="{95E03755-68D5-4458-A507-EE735F435CB5}" type="slidenum">
              <a:rPr lang="en-US" smtClean="0"/>
              <a:t>8</a:t>
            </a:fld>
            <a:endParaRPr lang="en-US"/>
          </a:p>
        </p:txBody>
      </p:sp>
      <p:pic>
        <p:nvPicPr>
          <p:cNvPr id="5" name="Picture 4"/>
          <p:cNvPicPr>
            <a:picLocks noChangeAspect="1"/>
          </p:cNvPicPr>
          <p:nvPr/>
        </p:nvPicPr>
        <p:blipFill>
          <a:blip r:embed="rId5"/>
          <a:stretch>
            <a:fillRect/>
          </a:stretch>
        </p:blipFill>
        <p:spPr>
          <a:xfrm>
            <a:off x="1030902" y="1465093"/>
            <a:ext cx="9930970" cy="4610587"/>
          </a:xfrm>
          <a:prstGeom prst="rect">
            <a:avLst/>
          </a:prstGeom>
        </p:spPr>
      </p:pic>
      <p:grpSp>
        <p:nvGrpSpPr>
          <p:cNvPr id="54" name="Group 53"/>
          <p:cNvGrpSpPr/>
          <p:nvPr/>
        </p:nvGrpSpPr>
        <p:grpSpPr>
          <a:xfrm>
            <a:off x="207942" y="5024538"/>
            <a:ext cx="4338648" cy="1599782"/>
            <a:chOff x="207942" y="5024538"/>
            <a:chExt cx="4338648" cy="1599782"/>
          </a:xfrm>
        </p:grpSpPr>
        <p:sp>
          <p:nvSpPr>
            <p:cNvPr id="9" name="Rectangle 8"/>
            <p:cNvSpPr/>
            <p:nvPr/>
          </p:nvSpPr>
          <p:spPr>
            <a:xfrm>
              <a:off x="207942" y="6075680"/>
              <a:ext cx="1645920" cy="548640"/>
            </a:xfrm>
            <a:prstGeom prst="rect">
              <a:avLst/>
            </a:prstGeom>
            <a:solidFill>
              <a:schemeClr val="accent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LED Power</a:t>
              </a:r>
              <a:endParaRPr lang="en-US" dirty="0">
                <a:solidFill>
                  <a:schemeClr val="tx1"/>
                </a:solidFill>
              </a:endParaRPr>
            </a:p>
          </p:txBody>
        </p:sp>
        <p:grpSp>
          <p:nvGrpSpPr>
            <p:cNvPr id="22" name="Group 21"/>
            <p:cNvGrpSpPr/>
            <p:nvPr/>
          </p:nvGrpSpPr>
          <p:grpSpPr>
            <a:xfrm>
              <a:off x="808058" y="5024538"/>
              <a:ext cx="3738532" cy="1399108"/>
              <a:chOff x="808058" y="5024538"/>
              <a:chExt cx="3738532" cy="1399108"/>
            </a:xfrm>
          </p:grpSpPr>
          <p:cxnSp>
            <p:nvCxnSpPr>
              <p:cNvPr id="15" name="Straight Arrow Connector 14"/>
              <p:cNvCxnSpPr/>
              <p:nvPr/>
            </p:nvCxnSpPr>
            <p:spPr>
              <a:xfrm flipV="1">
                <a:off x="808058" y="5024538"/>
                <a:ext cx="428753" cy="510053"/>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368212" y="5185100"/>
                <a:ext cx="428753" cy="510053"/>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938865" y="5361871"/>
                <a:ext cx="428753" cy="510053"/>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651417" y="5505693"/>
                <a:ext cx="428753" cy="510053"/>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320282" y="5710866"/>
                <a:ext cx="428753" cy="510053"/>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117837" y="5913593"/>
                <a:ext cx="428753" cy="510053"/>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2" name="Group 51"/>
          <p:cNvGrpSpPr/>
          <p:nvPr/>
        </p:nvGrpSpPr>
        <p:grpSpPr>
          <a:xfrm>
            <a:off x="309542" y="799140"/>
            <a:ext cx="9206393" cy="2210245"/>
            <a:chOff x="309542" y="799140"/>
            <a:chExt cx="9206393" cy="2210245"/>
          </a:xfrm>
        </p:grpSpPr>
        <p:sp>
          <p:nvSpPr>
            <p:cNvPr id="11" name="Rectangle 10"/>
            <p:cNvSpPr/>
            <p:nvPr/>
          </p:nvSpPr>
          <p:spPr>
            <a:xfrm>
              <a:off x="309542" y="799140"/>
              <a:ext cx="1854538" cy="548640"/>
            </a:xfrm>
            <a:prstGeom prst="rect">
              <a:avLst/>
            </a:prstGeom>
            <a:solidFill>
              <a:schemeClr val="accent1">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Acrylic Windows</a:t>
              </a:r>
              <a:endParaRPr lang="en-US" dirty="0">
                <a:solidFill>
                  <a:schemeClr val="tx1"/>
                </a:solidFill>
              </a:endParaRPr>
            </a:p>
          </p:txBody>
        </p:sp>
        <p:grpSp>
          <p:nvGrpSpPr>
            <p:cNvPr id="31" name="Group 30"/>
            <p:cNvGrpSpPr/>
            <p:nvPr/>
          </p:nvGrpSpPr>
          <p:grpSpPr>
            <a:xfrm>
              <a:off x="1022434" y="1713537"/>
              <a:ext cx="8493501" cy="1295848"/>
              <a:chOff x="1022434" y="1713537"/>
              <a:chExt cx="8493501" cy="1295848"/>
            </a:xfrm>
          </p:grpSpPr>
          <p:cxnSp>
            <p:nvCxnSpPr>
              <p:cNvPr id="13" name="Straight Arrow Connector 12"/>
              <p:cNvCxnSpPr/>
              <p:nvPr/>
            </p:nvCxnSpPr>
            <p:spPr>
              <a:xfrm>
                <a:off x="1022434" y="1728307"/>
                <a:ext cx="283464" cy="514109"/>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099732" y="1713537"/>
                <a:ext cx="283464" cy="514109"/>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064424" y="1739518"/>
                <a:ext cx="283464" cy="514109"/>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048749" y="1740240"/>
                <a:ext cx="283464" cy="514109"/>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033074" y="1739518"/>
                <a:ext cx="283464" cy="514109"/>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082271" y="1871598"/>
                <a:ext cx="283464" cy="514109"/>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208328" y="1996572"/>
                <a:ext cx="283464" cy="514109"/>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232471" y="2495276"/>
                <a:ext cx="283464" cy="514109"/>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3" name="Group 52"/>
          <p:cNvGrpSpPr/>
          <p:nvPr/>
        </p:nvGrpSpPr>
        <p:grpSpPr>
          <a:xfrm>
            <a:off x="2656290" y="1088589"/>
            <a:ext cx="9232851" cy="3414074"/>
            <a:chOff x="2656290" y="1088589"/>
            <a:chExt cx="9232851" cy="3414074"/>
          </a:xfrm>
        </p:grpSpPr>
        <p:sp>
          <p:nvSpPr>
            <p:cNvPr id="10" name="Rectangle 9"/>
            <p:cNvSpPr/>
            <p:nvPr/>
          </p:nvSpPr>
          <p:spPr>
            <a:xfrm>
              <a:off x="10034603" y="1123153"/>
              <a:ext cx="1854538" cy="548640"/>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LED Trigger Lines</a:t>
              </a:r>
              <a:endParaRPr lang="en-US" dirty="0">
                <a:solidFill>
                  <a:schemeClr val="tx1"/>
                </a:solidFill>
              </a:endParaRPr>
            </a:p>
          </p:txBody>
        </p:sp>
        <p:grpSp>
          <p:nvGrpSpPr>
            <p:cNvPr id="51" name="Group 50"/>
            <p:cNvGrpSpPr/>
            <p:nvPr/>
          </p:nvGrpSpPr>
          <p:grpSpPr>
            <a:xfrm>
              <a:off x="2656290" y="1088589"/>
              <a:ext cx="8059089" cy="3414074"/>
              <a:chOff x="2656290" y="1088589"/>
              <a:chExt cx="8059089" cy="3414074"/>
            </a:xfrm>
          </p:grpSpPr>
          <p:cxnSp>
            <p:nvCxnSpPr>
              <p:cNvPr id="33" name="Straight Arrow Connector 32"/>
              <p:cNvCxnSpPr/>
              <p:nvPr/>
            </p:nvCxnSpPr>
            <p:spPr>
              <a:xfrm flipH="1">
                <a:off x="10303899" y="1897387"/>
                <a:ext cx="411480" cy="462530"/>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9025235" y="1724666"/>
                <a:ext cx="411480" cy="462530"/>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6082271" y="1088589"/>
                <a:ext cx="411480" cy="462530"/>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7742197" y="1319854"/>
                <a:ext cx="411480" cy="462530"/>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4252222" y="1116515"/>
                <a:ext cx="411480" cy="462530"/>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2656290" y="1821064"/>
                <a:ext cx="411480" cy="462530"/>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3501769" y="2998195"/>
                <a:ext cx="247266" cy="479926"/>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5316538" y="3099795"/>
                <a:ext cx="247266" cy="479926"/>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6993255" y="4022737"/>
                <a:ext cx="247266" cy="479926"/>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8781415" y="3971937"/>
                <a:ext cx="247266" cy="479926"/>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208672739"/>
      </p:ext>
    </p:extLst>
  </p:cSld>
  <p:clrMapOvr>
    <a:masterClrMapping/>
  </p:clrMapOvr>
  <mc:AlternateContent xmlns:mc="http://schemas.openxmlformats.org/markup-compatibility/2006">
    <mc:Choice xmlns:p14="http://schemas.microsoft.com/office/powerpoint/2010/main" Requires="p14">
      <p:transition spd="slow" p14:dur="2000" advTm="710"/>
    </mc:Choice>
    <mc:Fallback>
      <p:transition spd="slow" advTm="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bg1">
                    <a:lumMod val="65000"/>
                  </a:schemeClr>
                </a:solidFill>
              </a:rPr>
              <a:t>[Experimental Setup] </a:t>
            </a:r>
            <a:r>
              <a:rPr lang="en-US" sz="2800" dirty="0" smtClean="0"/>
              <a:t>// Tunnel Mock-Up</a:t>
            </a:r>
            <a:endParaRPr lang="en-US" sz="2800" dirty="0"/>
          </a:p>
        </p:txBody>
      </p:sp>
      <p:sp>
        <p:nvSpPr>
          <p:cNvPr id="3" name="Content Placeholder 2"/>
          <p:cNvSpPr>
            <a:spLocks noGrp="1"/>
          </p:cNvSpPr>
          <p:nvPr>
            <p:ph idx="1"/>
          </p:nvPr>
        </p:nvSpPr>
        <p:spPr>
          <a:xfrm>
            <a:off x="0" y="533400"/>
            <a:ext cx="5865496" cy="6106886"/>
          </a:xfrm>
        </p:spPr>
        <p:txBody>
          <a:bodyPr>
            <a:normAutofit/>
          </a:bodyPr>
          <a:lstStyle/>
          <a:p>
            <a:r>
              <a:rPr lang="en-US" sz="2400" dirty="0" smtClean="0"/>
              <a:t>Goals</a:t>
            </a:r>
          </a:p>
          <a:p>
            <a:pPr marL="600075" lvl="1" indent="-342900">
              <a:buFont typeface="+mj-lt"/>
              <a:buAutoNum type="arabicPeriod"/>
            </a:pPr>
            <a:r>
              <a:rPr lang="en-US" sz="1800" dirty="0" smtClean="0"/>
              <a:t>Detail a calibration method</a:t>
            </a:r>
          </a:p>
          <a:p>
            <a:pPr marL="600075" lvl="1" indent="-342900">
              <a:buFont typeface="+mj-lt"/>
              <a:buAutoNum type="arabicPeriod"/>
            </a:pPr>
            <a:r>
              <a:rPr lang="en-US" sz="1800" dirty="0" smtClean="0"/>
              <a:t>Determine whether a successful tomographic reconstruction could be obtained with the camera modules in their proposed positions</a:t>
            </a:r>
          </a:p>
          <a:p>
            <a:pPr marL="600075" lvl="1" indent="-342900">
              <a:buFont typeface="+mj-lt"/>
              <a:buAutoNum type="arabicPeriod"/>
            </a:pPr>
            <a:r>
              <a:rPr lang="en-US" sz="1800" dirty="0" smtClean="0"/>
              <a:t>Ensure a quick setup and calibration when system is installed at the tunnel</a:t>
            </a:r>
          </a:p>
          <a:p>
            <a:endParaRPr lang="en-US" sz="2400" dirty="0" smtClean="0"/>
          </a:p>
          <a:p>
            <a:r>
              <a:rPr lang="en-US" sz="2400" dirty="0" smtClean="0"/>
              <a:t>T-slotted aluminum frame for “tunnel” structure</a:t>
            </a:r>
            <a:endParaRPr lang="en-US" sz="2400" dirty="0"/>
          </a:p>
          <a:p>
            <a:endParaRPr lang="en-US" sz="2400" dirty="0" smtClean="0"/>
          </a:p>
          <a:p>
            <a:r>
              <a:rPr lang="en-US" sz="2400" dirty="0" smtClean="0"/>
              <a:t>Camera modules and acrylic “windows” placed at their approximate locations based on renderings/schematics</a:t>
            </a:r>
            <a:r>
              <a:rPr lang="en-US" sz="2400" dirty="0"/>
              <a:t> </a:t>
            </a:r>
            <a:r>
              <a:rPr lang="en-US" sz="2400" dirty="0" smtClean="0"/>
              <a:t>provided by ARC</a:t>
            </a:r>
          </a:p>
          <a:p>
            <a:endParaRPr lang="en-US" sz="2400" dirty="0" smtClean="0"/>
          </a:p>
        </p:txBody>
      </p:sp>
      <p:sp>
        <p:nvSpPr>
          <p:cNvPr id="4" name="Slide Number Placeholder 3"/>
          <p:cNvSpPr>
            <a:spLocks noGrp="1"/>
          </p:cNvSpPr>
          <p:nvPr>
            <p:ph type="sldNum" sz="quarter" idx="12"/>
          </p:nvPr>
        </p:nvSpPr>
        <p:spPr/>
        <p:txBody>
          <a:bodyPr/>
          <a:lstStyle/>
          <a:p>
            <a:fld id="{95E03755-68D5-4458-A507-EE735F435CB5}" type="slidenum">
              <a:rPr lang="en-US" smtClean="0"/>
              <a:t>9</a:t>
            </a:fld>
            <a:endParaRPr lang="en-US"/>
          </a:p>
        </p:txBody>
      </p:sp>
      <p:pic>
        <p:nvPicPr>
          <p:cNvPr id="5" name="Picture 4"/>
          <p:cNvPicPr>
            <a:picLocks noChangeAspect="1"/>
          </p:cNvPicPr>
          <p:nvPr/>
        </p:nvPicPr>
        <p:blipFill>
          <a:blip r:embed="rId2"/>
          <a:stretch>
            <a:fillRect/>
          </a:stretch>
        </p:blipFill>
        <p:spPr>
          <a:xfrm>
            <a:off x="5865496" y="533400"/>
            <a:ext cx="6060360" cy="6316920"/>
          </a:xfrm>
          <a:prstGeom prst="rect">
            <a:avLst/>
          </a:prstGeom>
        </p:spPr>
      </p:pic>
    </p:spTree>
    <p:extLst>
      <p:ext uri="{BB962C8B-B14F-4D97-AF65-F5344CB8AC3E}">
        <p14:creationId xmlns:p14="http://schemas.microsoft.com/office/powerpoint/2010/main" val="4165235269"/>
      </p:ext>
    </p:extLst>
  </p:cSld>
  <p:clrMapOvr>
    <a:masterClrMapping/>
  </p:clrMapOvr>
  <mc:AlternateContent xmlns:mc="http://schemas.openxmlformats.org/markup-compatibility/2006">
    <mc:Choice xmlns:p14="http://schemas.microsoft.com/office/powerpoint/2010/main" Requires="p14">
      <p:transition spd="slow" p14:dur="2000" advTm="203"/>
    </mc:Choice>
    <mc:Fallback>
      <p:transition spd="slow" advTm="203"/>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ags/tag10.xml><?xml version="1.0" encoding="utf-8"?>
<p:tagLst xmlns:a="http://schemas.openxmlformats.org/drawingml/2006/main" xmlns:r="http://schemas.openxmlformats.org/officeDocument/2006/relationships" xmlns:p="http://schemas.openxmlformats.org/presentationml/2006/main">
  <p:tag name="TIMING" val="|0.2"/>
</p:tagLst>
</file>

<file path=ppt/tags/tag11.xml><?xml version="1.0" encoding="utf-8"?>
<p:tagLst xmlns:a="http://schemas.openxmlformats.org/drawingml/2006/main" xmlns:r="http://schemas.openxmlformats.org/officeDocument/2006/relationships" xmlns:p="http://schemas.openxmlformats.org/presentationml/2006/main">
  <p:tag name="TIMING" val="|0.6|0.7|0.3"/>
</p:tagLst>
</file>

<file path=ppt/tags/tag2.xml><?xml version="1.0" encoding="utf-8"?>
<p:tagLst xmlns:a="http://schemas.openxmlformats.org/drawingml/2006/main" xmlns:r="http://schemas.openxmlformats.org/officeDocument/2006/relationships" xmlns:p="http://schemas.openxmlformats.org/presentationml/2006/main">
  <p:tag name="TIMING" val="|0.1|0.1"/>
</p:tagLst>
</file>

<file path=ppt/tags/tag3.xml><?xml version="1.0" encoding="utf-8"?>
<p:tagLst xmlns:a="http://schemas.openxmlformats.org/drawingml/2006/main" xmlns:r="http://schemas.openxmlformats.org/officeDocument/2006/relationships" xmlns:p="http://schemas.openxmlformats.org/presentationml/2006/main">
  <p:tag name="TIMING" val="|0.2|0|0.2|0|0.2"/>
</p:tagLst>
</file>

<file path=ppt/tags/tag4.xml><?xml version="1.0" encoding="utf-8"?>
<p:tagLst xmlns:a="http://schemas.openxmlformats.org/drawingml/2006/main" xmlns:r="http://schemas.openxmlformats.org/officeDocument/2006/relationships" xmlns:p="http://schemas.openxmlformats.org/presentationml/2006/main">
  <p:tag name="TIMING" val="|0|0.2|0"/>
</p:tagLst>
</file>

<file path=ppt/tags/tag5.xml><?xml version="1.0" encoding="utf-8"?>
<p:tagLst xmlns:a="http://schemas.openxmlformats.org/drawingml/2006/main" xmlns:r="http://schemas.openxmlformats.org/officeDocument/2006/relationships" xmlns:p="http://schemas.openxmlformats.org/presentationml/2006/main">
  <p:tag name="TIMING" val="|0"/>
</p:tagLst>
</file>

<file path=ppt/tags/tag6.xml><?xml version="1.0" encoding="utf-8"?>
<p:tagLst xmlns:a="http://schemas.openxmlformats.org/drawingml/2006/main" xmlns:r="http://schemas.openxmlformats.org/officeDocument/2006/relationships" xmlns:p="http://schemas.openxmlformats.org/presentationml/2006/main">
  <p:tag name="TIMING" val="|5.9|0"/>
</p:tagLst>
</file>

<file path=ppt/tags/tag7.xml><?xml version="1.0" encoding="utf-8"?>
<p:tagLst xmlns:a="http://schemas.openxmlformats.org/drawingml/2006/main" xmlns:r="http://schemas.openxmlformats.org/officeDocument/2006/relationships" xmlns:p="http://schemas.openxmlformats.org/presentationml/2006/main">
  <p:tag name="TIMING" val="|0.2|0"/>
</p:tagLst>
</file>

<file path=ppt/tags/tag8.xml><?xml version="1.0" encoding="utf-8"?>
<p:tagLst xmlns:a="http://schemas.openxmlformats.org/drawingml/2006/main" xmlns:r="http://schemas.openxmlformats.org/officeDocument/2006/relationships" xmlns:p="http://schemas.openxmlformats.org/presentationml/2006/main">
  <p:tag name="TIMING" val="|0.2"/>
</p:tagLst>
</file>

<file path=ppt/tags/tag9.xml><?xml version="1.0" encoding="utf-8"?>
<p:tagLst xmlns:a="http://schemas.openxmlformats.org/drawingml/2006/main" xmlns:r="http://schemas.openxmlformats.org/officeDocument/2006/relationships" xmlns:p="http://schemas.openxmlformats.org/presentationml/2006/main">
  <p:tag name="TIMING" val="|0"/>
</p:tagLst>
</file>

<file path=ppt/theme/theme1.xml><?xml version="1.0" encoding="utf-8"?>
<a:theme xmlns:a="http://schemas.openxmlformats.org/drawingml/2006/main" name="Bathel_ASOMB_PowerPointAnalysis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198A9025-82D7-49B1-B2A0-D6B6775D347B}" vid="{9DFFFE9B-ABC4-4CF0-A339-C689D10967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NASA_Template_Calibri_Wide</Template>
  <TotalTime>4653</TotalTime>
  <Words>1234</Words>
  <Application>Microsoft Office PowerPoint</Application>
  <PresentationFormat>Widescreen</PresentationFormat>
  <Paragraphs>247</Paragraphs>
  <Slides>18</Slides>
  <Notes>0</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Cambria Math</vt:lpstr>
      <vt:lpstr>Segoe MDL2 Assets</vt:lpstr>
      <vt:lpstr>Times New Roman</vt:lpstr>
      <vt:lpstr>Bathel_ASOMB_PowerPointAnalysisTemplate</vt:lpstr>
      <vt:lpstr>Preparations for Tomographic Background-Oriented Schlieren Measurements in the 11-by 11-Foot Transonic Wind Tunnel</vt:lpstr>
      <vt:lpstr>Outline</vt:lpstr>
      <vt:lpstr>Motivation</vt:lpstr>
      <vt:lpstr>[Experimental Setup] // 11-by 11-Foot Tunnel</vt:lpstr>
      <vt:lpstr>[Experimental Setup] // Camera Module Requirements</vt:lpstr>
      <vt:lpstr>[Experimental Setup] // Camera Module Components</vt:lpstr>
      <vt:lpstr>[Experimental Setup] // Data Acquisition System</vt:lpstr>
      <vt:lpstr>[Experimental Setup] // Simultaneous Acquisition</vt:lpstr>
      <vt:lpstr>[Experimental Setup] // Tunnel Mock-Up</vt:lpstr>
      <vt:lpstr>[Experimental Setup] // Background Material</vt:lpstr>
      <vt:lpstr>[Results] // Camera Module Window Reflection</vt:lpstr>
      <vt:lpstr>[Results] // Calibration Plate</vt:lpstr>
      <vt:lpstr>[Results] // Calibration Results</vt:lpstr>
      <vt:lpstr>[Results] // Langley Candle Results</vt:lpstr>
      <vt:lpstr>[Results] // Langley Heat Gun Results : Round Nozzle</vt:lpstr>
      <vt:lpstr>[Results] // Langley Heat Gun Results : Flat Nozzle</vt:lpstr>
      <vt:lpstr>[Results] // Ames Heat Gun Results : Round Nozzle</vt:lpstr>
      <vt:lpstr>Conclusions / Lessons Learned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Title</dc:title>
  <dc:creator>Weisberger, Joshua M. (LARC-D304)</dc:creator>
  <cp:lastModifiedBy>Weisberger, Joshua M. (LARC-D304)</cp:lastModifiedBy>
  <cp:revision>266</cp:revision>
  <dcterms:created xsi:type="dcterms:W3CDTF">2020-05-11T16:10:13Z</dcterms:created>
  <dcterms:modified xsi:type="dcterms:W3CDTF">2020-05-18T15:26:30Z</dcterms:modified>
</cp:coreProperties>
</file>