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4"/>
    <p:sldMasterId id="2147484837" r:id="rId5"/>
  </p:sldMasterIdLst>
  <p:notesMasterIdLst>
    <p:notesMasterId r:id="rId25"/>
  </p:notesMasterIdLst>
  <p:handoutMasterIdLst>
    <p:handoutMasterId r:id="rId26"/>
  </p:handoutMasterIdLst>
  <p:sldIdLst>
    <p:sldId id="404" r:id="rId6"/>
    <p:sldId id="406" r:id="rId7"/>
    <p:sldId id="408" r:id="rId8"/>
    <p:sldId id="407" r:id="rId9"/>
    <p:sldId id="409" r:id="rId10"/>
    <p:sldId id="411" r:id="rId11"/>
    <p:sldId id="412" r:id="rId12"/>
    <p:sldId id="422" r:id="rId13"/>
    <p:sldId id="421" r:id="rId14"/>
    <p:sldId id="413" r:id="rId15"/>
    <p:sldId id="414" r:id="rId16"/>
    <p:sldId id="415" r:id="rId17"/>
    <p:sldId id="423" r:id="rId18"/>
    <p:sldId id="420" r:id="rId19"/>
    <p:sldId id="418" r:id="rId20"/>
    <p:sldId id="416" r:id="rId21"/>
    <p:sldId id="419" r:id="rId22"/>
    <p:sldId id="417" r:id="rId23"/>
    <p:sldId id="405" r:id="rId24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60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6810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071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18819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61272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9969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15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tmp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mp"/><Relationship Id="rId5" Type="http://schemas.openxmlformats.org/officeDocument/2006/relationships/image" Target="../media/image10.tmp"/><Relationship Id="rId4" Type="http://schemas.openxmlformats.org/officeDocument/2006/relationships/image" Target="../media/image9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tmp"/><Relationship Id="rId4" Type="http://schemas.openxmlformats.org/officeDocument/2006/relationships/image" Target="../media/image19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-60556" y="2019300"/>
            <a:ext cx="9144000" cy="1252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Luke </a:t>
            </a:r>
            <a:r>
              <a:rPr lang="en-US" altLang="en-US" sz="1600" b="1" kern="0" dirty="0" err="1">
                <a:solidFill>
                  <a:schemeClr val="bg1"/>
                </a:solidFill>
                <a:latin typeface="+mj-lt"/>
              </a:rPr>
              <a:t>D’Aquila</a:t>
            </a: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*, Brian </a:t>
            </a:r>
            <a:r>
              <a:rPr lang="en-US" altLang="en-US" sz="1600" b="1" kern="0" dirty="0" err="1">
                <a:solidFill>
                  <a:schemeClr val="bg1"/>
                </a:solidFill>
                <a:latin typeface="+mj-lt"/>
              </a:rPr>
              <a:t>Helenbrook</a:t>
            </a: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*, Alireza </a:t>
            </a:r>
            <a:r>
              <a:rPr lang="en-US" altLang="en-US" sz="1600" b="1" kern="0" dirty="0" err="1">
                <a:solidFill>
                  <a:schemeClr val="bg1"/>
                </a:solidFill>
                <a:latin typeface="+mj-lt"/>
              </a:rPr>
              <a:t>Mazaheri</a:t>
            </a: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**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*Clarkson University, Department of Mechanical and Aeronautical Engineering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**NASA Langley Research Center, Aerothermodynamics Branch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b="1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AIAA Aviation Forum, June 15-19 2020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sz="1600" dirty="0">
                <a:solidFill>
                  <a:schemeClr val="bg1"/>
                </a:solidFill>
              </a:rPr>
              <a:t>by Luke </a:t>
            </a:r>
            <a:r>
              <a:rPr lang="en-US" sz="1600" dirty="0" err="1">
                <a:solidFill>
                  <a:schemeClr val="bg1"/>
                </a:solidFill>
              </a:rPr>
              <a:t>D’Aquila</a:t>
            </a:r>
            <a:r>
              <a:rPr lang="en-US" sz="1600" dirty="0">
                <a:solidFill>
                  <a:schemeClr val="bg1"/>
                </a:solidFill>
              </a:rPr>
              <a:t>.</a:t>
            </a:r>
            <a:br>
              <a:rPr lang="en-US" sz="1600" dirty="0">
                <a:solidFill>
                  <a:schemeClr val="bg1"/>
                </a:solidFill>
              </a:rPr>
            </a:br>
            <a:r>
              <a:rPr lang="en-US" sz="1600" dirty="0">
                <a:solidFill>
                  <a:schemeClr val="bg1"/>
                </a:solidFill>
              </a:rPr>
              <a:t>Published by the American Institute of Aeronautics and Astronautics, Inc., with permission.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br>
              <a:rPr lang="en-US" altLang="en-US" sz="1600" kern="0" dirty="0">
                <a:solidFill>
                  <a:schemeClr val="bg1"/>
                </a:solidFill>
                <a:latin typeface="+mj-lt"/>
              </a:rPr>
            </a:b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4800" b="1" kern="0" dirty="0">
                <a:solidFill>
                  <a:schemeClr val="bg1"/>
                </a:solidFill>
              </a:rPr>
              <a:t>High-Order Shock Fitting With Finite Element Methods</a:t>
            </a:r>
          </a:p>
        </p:txBody>
      </p:sp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053" y="743196"/>
            <a:ext cx="4483947" cy="2080683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Shock Capturing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Maintain monotonicity of flow solution around shock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Capture shock within multiple mesh elements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panose="05000000000000000000" pitchFamily="2" charset="2"/>
              <a:buChar char="Ø"/>
            </a:pPr>
            <a:r>
              <a:rPr lang="en-US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Easier to implement and generalize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Background – Shock Wave Simulations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79916A-B8D6-4EDB-99F7-3586911DF465}"/>
              </a:ext>
            </a:extLst>
          </p:cNvPr>
          <p:cNvSpPr txBox="1">
            <a:spLocks/>
          </p:cNvSpPr>
          <p:nvPr/>
        </p:nvSpPr>
        <p:spPr bwMode="auto">
          <a:xfrm>
            <a:off x="88053" y="2823880"/>
            <a:ext cx="4483947" cy="197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i="1" kern="0" dirty="0">
                <a:latin typeface="Arial" panose="020B0604020202020204" pitchFamily="34" charset="0"/>
                <a:cs typeface="Arial" panose="020B0604020202020204" pitchFamily="34" charset="0"/>
              </a:rPr>
              <a:t>Shock Tracking</a:t>
            </a:r>
          </a:p>
          <a:p>
            <a:pPr lvl="1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Align discontinuity with mesh interface</a:t>
            </a:r>
          </a:p>
          <a:p>
            <a:pPr lvl="1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Shock as a true discontinuity</a:t>
            </a:r>
          </a:p>
          <a:p>
            <a:pPr lvl="1">
              <a:spcBef>
                <a:spcPts val="900"/>
              </a:spcBef>
              <a:buFont typeface="Wingdings" panose="05000000000000000000" pitchFamily="2" charset="2"/>
              <a:buChar char="Ø"/>
            </a:pPr>
            <a:r>
              <a:rPr lang="en-US" altLang="en-US" sz="1800" kern="0" dirty="0">
                <a:latin typeface="Arial" panose="020B0604020202020204" pitchFamily="34" charset="0"/>
                <a:cs typeface="Arial" panose="020B0604020202020204" pitchFamily="34" charset="0"/>
              </a:rPr>
              <a:t>Difficult to generalize for multiple shocks</a:t>
            </a:r>
          </a:p>
        </p:txBody>
      </p:sp>
      <p:pic>
        <p:nvPicPr>
          <p:cNvPr id="16" name="Picture 15" descr="A screenshot of a map&#10;&#10;Description automatically generated">
            <a:extLst>
              <a:ext uri="{FF2B5EF4-FFF2-40B4-BE49-F238E27FC236}">
                <a16:creationId xmlns:a16="http://schemas.microsoft.com/office/drawing/2014/main" id="{C101517B-6D0D-4712-8F82-96E13D895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925115"/>
            <a:ext cx="4390657" cy="364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5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5514" y="971550"/>
            <a:ext cx="6621236" cy="1172369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Moving grid shock tracking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Shock fitted mesh interface moves with shock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Interior mesh deforms and adapts to maintain quality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Methodology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D3790E4-33B1-4390-B04B-EBFE0F95B66A}"/>
              </a:ext>
            </a:extLst>
          </p:cNvPr>
          <p:cNvSpPr txBox="1">
            <a:spLocks/>
          </p:cNvSpPr>
          <p:nvPr/>
        </p:nvSpPr>
        <p:spPr bwMode="auto">
          <a:xfrm>
            <a:off x="1665514" y="2143919"/>
            <a:ext cx="6621236" cy="2336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i="1" kern="0" dirty="0"/>
              <a:t>Finite element solver</a:t>
            </a:r>
          </a:p>
          <a:p>
            <a:pPr lvl="1">
              <a:spcBef>
                <a:spcPts val="900"/>
              </a:spcBef>
            </a:pPr>
            <a:r>
              <a:rPr lang="en-US" altLang="en-US" sz="1800" kern="0" dirty="0"/>
              <a:t>Euler equations</a:t>
            </a:r>
          </a:p>
          <a:p>
            <a:pPr lvl="1">
              <a:spcBef>
                <a:spcPts val="900"/>
              </a:spcBef>
            </a:pPr>
            <a:r>
              <a:rPr lang="en-US" altLang="en-US" sz="1800" kern="0" dirty="0"/>
              <a:t>Arbitrary </a:t>
            </a:r>
            <a:r>
              <a:rPr lang="en-US" altLang="en-US" sz="1800" kern="0" dirty="0" err="1"/>
              <a:t>Lagrangian</a:t>
            </a:r>
            <a:r>
              <a:rPr lang="en-US" altLang="en-US" sz="1800" kern="0" dirty="0"/>
              <a:t>-Eulerian (ALE) moving mesh</a:t>
            </a:r>
          </a:p>
          <a:p>
            <a:pPr lvl="1">
              <a:spcBef>
                <a:spcPts val="900"/>
              </a:spcBef>
            </a:pPr>
            <a:r>
              <a:rPr lang="en-US" altLang="en-US" sz="1800" kern="0" dirty="0"/>
              <a:t>Time advance flow solution and shock location consistently</a:t>
            </a:r>
          </a:p>
        </p:txBody>
      </p:sp>
    </p:spTree>
    <p:extLst>
      <p:ext uri="{BB962C8B-B14F-4D97-AF65-F5344CB8AC3E}">
        <p14:creationId xmlns:p14="http://schemas.microsoft.com/office/powerpoint/2010/main" val="14800188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5514" y="971550"/>
            <a:ext cx="6621236" cy="3429000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Three methods implemented:</a:t>
            </a:r>
          </a:p>
          <a:p>
            <a:pPr lvl="1">
              <a:spcBef>
                <a:spcPts val="900"/>
              </a:spcBef>
              <a:buFont typeface="+mj-lt"/>
              <a:buAutoNum type="arabicPeriod"/>
            </a:pPr>
            <a:r>
              <a:rPr lang="en-US" altLang="en-US" sz="1800" dirty="0"/>
              <a:t>Zou (JCP 2017) Use a Riemann invariant with the Rankine-</a:t>
            </a:r>
            <a:r>
              <a:rPr lang="en-US" altLang="en-US" sz="1800" dirty="0" err="1"/>
              <a:t>Hugoniot</a:t>
            </a:r>
            <a:r>
              <a:rPr lang="en-US" altLang="en-US" sz="1800" dirty="0"/>
              <a:t> (RH) jump conditions to evaluate shock velocity [1]</a:t>
            </a:r>
          </a:p>
          <a:p>
            <a:pPr lvl="1">
              <a:spcBef>
                <a:spcPts val="900"/>
              </a:spcBef>
              <a:buFont typeface="+mj-lt"/>
              <a:buAutoNum type="arabicPeriod"/>
            </a:pPr>
            <a:r>
              <a:rPr lang="en-US" altLang="en-US" sz="1800" dirty="0"/>
              <a:t>Henrick (JCP 2006) Use equation for momentum immediately downstream of shock with the RH jump conditions to evaluate shock acceleration [2]</a:t>
            </a:r>
          </a:p>
          <a:p>
            <a:pPr lvl="1">
              <a:spcBef>
                <a:spcPts val="900"/>
              </a:spcBef>
              <a:buFont typeface="+mj-lt"/>
              <a:buAutoNum type="arabicPeriod"/>
            </a:pPr>
            <a:r>
              <a:rPr lang="en-US" altLang="en-US" sz="1800" dirty="0"/>
              <a:t>Zhong (JCP 1998) Use characteristic relation behind shock along with RH jump conditions to evaluate shock acceleration [3]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Shock Motion</a:t>
            </a:r>
          </a:p>
        </p:txBody>
      </p:sp>
    </p:spTree>
    <p:extLst>
      <p:ext uri="{BB962C8B-B14F-4D97-AF65-F5344CB8AC3E}">
        <p14:creationId xmlns:p14="http://schemas.microsoft.com/office/powerpoint/2010/main" val="1827447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1D Method of Manufactured Solution (MMS)</a:t>
            </a:r>
          </a:p>
        </p:txBody>
      </p:sp>
      <p:pic>
        <p:nvPicPr>
          <p:cNvPr id="11" name="Density1D">
            <a:hlinkClick r:id="" action="ppaction://media"/>
            <a:extLst>
              <a:ext uri="{FF2B5EF4-FFF2-40B4-BE49-F238E27FC236}">
                <a16:creationId xmlns:a16="http://schemas.microsoft.com/office/drawing/2014/main" id="{65FC6131-7A7E-4C33-BCA4-F5EEA88E9B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17193" y="857250"/>
            <a:ext cx="4848225" cy="3636169"/>
          </a:xfrm>
          <a:prstGeom prst="rect">
            <a:avLst/>
          </a:prstGeom>
        </p:spPr>
      </p:pic>
      <p:pic>
        <p:nvPicPr>
          <p:cNvPr id="15" name="Picture 14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930B3686-985C-493D-8DEB-7CDF7F9DF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2" y="971550"/>
            <a:ext cx="4055252" cy="320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020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1D MMS – Grid Refinement Study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A863392-B6E4-4E4F-AA93-D3895DAEB2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914958"/>
              </p:ext>
            </p:extLst>
          </p:nvPr>
        </p:nvGraphicFramePr>
        <p:xfrm>
          <a:off x="4838700" y="1141730"/>
          <a:ext cx="4169568" cy="286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392">
                  <a:extLst>
                    <a:ext uri="{9D8B030D-6E8A-4147-A177-3AD203B41FA5}">
                      <a16:colId xmlns:a16="http://schemas.microsoft.com/office/drawing/2014/main" val="3739505273"/>
                    </a:ext>
                  </a:extLst>
                </a:gridCol>
                <a:gridCol w="1042392">
                  <a:extLst>
                    <a:ext uri="{9D8B030D-6E8A-4147-A177-3AD203B41FA5}">
                      <a16:colId xmlns:a16="http://schemas.microsoft.com/office/drawing/2014/main" val="99807920"/>
                    </a:ext>
                  </a:extLst>
                </a:gridCol>
                <a:gridCol w="1042392">
                  <a:extLst>
                    <a:ext uri="{9D8B030D-6E8A-4147-A177-3AD203B41FA5}">
                      <a16:colId xmlns:a16="http://schemas.microsoft.com/office/drawing/2014/main" val="596398125"/>
                    </a:ext>
                  </a:extLst>
                </a:gridCol>
                <a:gridCol w="1042392">
                  <a:extLst>
                    <a:ext uri="{9D8B030D-6E8A-4147-A177-3AD203B41FA5}">
                      <a16:colId xmlns:a16="http://schemas.microsoft.com/office/drawing/2014/main" val="168387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Mesh Spacing [m]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Method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Method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Method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78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1.3854e-5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1.3969e-5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730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8.6167e-7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8.6316e-7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61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5.3834e-8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5.3856e-8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191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0.0196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3.3641e-9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3.3641e-9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1432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968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Convergence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4.0062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097706"/>
                  </a:ext>
                </a:extLst>
              </a:tr>
            </a:tbl>
          </a:graphicData>
        </a:graphic>
      </p:graphicFrame>
      <p:pic>
        <p:nvPicPr>
          <p:cNvPr id="16" name="Picture 15" descr="A close up of a map&#10;&#10;Description automatically generated">
            <a:extLst>
              <a:ext uri="{FF2B5EF4-FFF2-40B4-BE49-F238E27FC236}">
                <a16:creationId xmlns:a16="http://schemas.microsoft.com/office/drawing/2014/main" id="{967B6B12-BC1B-4879-AA12-19A2CF4C72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979" y="1141730"/>
            <a:ext cx="4053021" cy="3321844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99844D4D-804C-4755-91F9-52C1E6E47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65200"/>
            <a:ext cx="43053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3836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73194"/>
            <a:ext cx="6659880" cy="1893094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Interface motion normal to shock:</a:t>
            </a:r>
          </a:p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endParaRPr lang="en-US" altLang="en-US" sz="1800" i="1" dirty="0"/>
          </a:p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Discrete form:</a:t>
            </a:r>
            <a:endParaRPr lang="en-US" alt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2D Interface Motion</a:t>
            </a:r>
          </a:p>
        </p:txBody>
      </p:sp>
      <p:pic>
        <p:nvPicPr>
          <p:cNvPr id="11" name="Picture 10" descr="A picture containing clock&#10;&#10;Description automatically generated">
            <a:extLst>
              <a:ext uri="{FF2B5EF4-FFF2-40B4-BE49-F238E27FC236}">
                <a16:creationId xmlns:a16="http://schemas.microsoft.com/office/drawing/2014/main" id="{5487B9CD-080D-4DDA-988B-A5BC571076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389" y="1269446"/>
            <a:ext cx="2956816" cy="533446"/>
          </a:xfrm>
          <a:prstGeom prst="rect">
            <a:avLst/>
          </a:prstGeom>
        </p:spPr>
      </p:pic>
      <p:pic>
        <p:nvPicPr>
          <p:cNvPr id="13" name="Picture 12" descr="A picture containing clock&#10;&#10;Description automatically generated">
            <a:extLst>
              <a:ext uri="{FF2B5EF4-FFF2-40B4-BE49-F238E27FC236}">
                <a16:creationId xmlns:a16="http://schemas.microsoft.com/office/drawing/2014/main" id="{64642517-8506-4E0E-B1DC-FAE014579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389" y="2062281"/>
            <a:ext cx="3700061" cy="1297264"/>
          </a:xfrm>
          <a:prstGeom prst="rect">
            <a:avLst/>
          </a:prstGeom>
        </p:spPr>
      </p:pic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1A99ABEA-A537-4EB1-8AA4-01E1DA36C2D7}"/>
              </a:ext>
            </a:extLst>
          </p:cNvPr>
          <p:cNvSpPr txBox="1">
            <a:spLocks/>
          </p:cNvSpPr>
          <p:nvPr/>
        </p:nvSpPr>
        <p:spPr bwMode="auto">
          <a:xfrm>
            <a:off x="228600" y="3454744"/>
            <a:ext cx="4197350" cy="111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i="1" kern="0" dirty="0"/>
              <a:t>Stabilization of interface motion</a:t>
            </a:r>
          </a:p>
          <a:p>
            <a:pPr lvl="1">
              <a:spcBef>
                <a:spcPts val="900"/>
              </a:spcBef>
            </a:pPr>
            <a:r>
              <a:rPr lang="en-US" altLang="en-US" sz="1800" kern="0" dirty="0"/>
              <a:t>U is interface wave speed</a:t>
            </a:r>
          </a:p>
          <a:p>
            <a:pPr lvl="1">
              <a:spcBef>
                <a:spcPts val="900"/>
              </a:spcBef>
            </a:pPr>
            <a:r>
              <a:rPr lang="en-US" dirty="0"/>
              <a:t>𝜏</a:t>
            </a:r>
            <a:r>
              <a:rPr lang="en-US" altLang="en-US" sz="1800" kern="0" dirty="0">
                <a:latin typeface="Helvetica" panose="020B0604020202020204" pitchFamily="34" charset="0"/>
                <a:cs typeface="Helvetica" panose="020B0604020202020204" pitchFamily="34" charset="0"/>
              </a:rPr>
              <a:t> is stabilization parameter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E704CD5D-D133-4B3E-BC0D-E47EAB4D193D}"/>
              </a:ext>
            </a:extLst>
          </p:cNvPr>
          <p:cNvSpPr txBox="1">
            <a:spLocks/>
          </p:cNvSpPr>
          <p:nvPr/>
        </p:nvSpPr>
        <p:spPr bwMode="auto">
          <a:xfrm>
            <a:off x="4425950" y="4046720"/>
            <a:ext cx="1796087" cy="37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kern="0" dirty="0">
                <a:latin typeface="Helvetica" panose="020B0604020202020204" pitchFamily="34" charset="0"/>
                <a:cs typeface="Helvetica" panose="020B0604020202020204" pitchFamily="34" charset="0"/>
              </a:rPr>
              <a:t>No Stabilization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8064C3F-8B10-42A9-8510-FF9A776DEC12}"/>
              </a:ext>
            </a:extLst>
          </p:cNvPr>
          <p:cNvSpPr txBox="1">
            <a:spLocks/>
          </p:cNvSpPr>
          <p:nvPr/>
        </p:nvSpPr>
        <p:spPr bwMode="auto">
          <a:xfrm>
            <a:off x="6888480" y="4046720"/>
            <a:ext cx="1440361" cy="379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kern="0" dirty="0">
                <a:latin typeface="Helvetica" panose="020B0604020202020204" pitchFamily="34" charset="0"/>
                <a:cs typeface="Helvetica" panose="020B0604020202020204" pitchFamily="34" charset="0"/>
              </a:rPr>
              <a:t>Stabilization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0C248C14-891A-4E1F-AEF7-1C2DF126C5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0586" y="993859"/>
            <a:ext cx="2530222" cy="3032196"/>
          </a:xfrm>
          <a:prstGeom prst="rect">
            <a:avLst/>
          </a:prstGeom>
        </p:spPr>
      </p:pic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E119F644-FA4E-4685-9182-CB440F5C1F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280" y="998466"/>
            <a:ext cx="2608591" cy="3027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876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53463"/>
            <a:ext cx="3032034" cy="1893094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Initialization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1D isentropic nozzle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Conserve mass in y-direction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Initial shock at x = 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2D Supersonic Nozzle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FD5E1C-CB1D-4114-B067-FCCA17E92692}"/>
              </a:ext>
            </a:extLst>
          </p:cNvPr>
          <p:cNvSpPr txBox="1"/>
          <p:nvPr/>
        </p:nvSpPr>
        <p:spPr>
          <a:xfrm>
            <a:off x="3629784" y="4285032"/>
            <a:ext cx="5506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Evolution to steady state -- Mach number contours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902271A-E56B-4CE1-A176-1E27D51B84A8}"/>
              </a:ext>
            </a:extLst>
          </p:cNvPr>
          <p:cNvSpPr txBox="1">
            <a:spLocks/>
          </p:cNvSpPr>
          <p:nvPr/>
        </p:nvSpPr>
        <p:spPr bwMode="auto">
          <a:xfrm>
            <a:off x="228600" y="3461913"/>
            <a:ext cx="3032034" cy="70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i="1" kern="0" dirty="0"/>
              <a:t>Run simulation until steady state is reached</a:t>
            </a:r>
          </a:p>
        </p:txBody>
      </p:sp>
      <p:pic>
        <p:nvPicPr>
          <p:cNvPr id="5" name="Presentation_to_steady">
            <a:hlinkClick r:id="" action="ppaction://media"/>
            <a:extLst>
              <a:ext uri="{FF2B5EF4-FFF2-40B4-BE49-F238E27FC236}">
                <a16:creationId xmlns:a16="http://schemas.microsoft.com/office/drawing/2014/main" id="{A81D0933-BEF2-4126-AFFE-24BD99EA9F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29784" y="1253463"/>
            <a:ext cx="5285616" cy="2624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61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5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2D Supersonic Nozzle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FD5E1C-CB1D-4114-B067-FCCA17E92692}"/>
              </a:ext>
            </a:extLst>
          </p:cNvPr>
          <p:cNvSpPr txBox="1"/>
          <p:nvPr/>
        </p:nvSpPr>
        <p:spPr>
          <a:xfrm>
            <a:off x="2611039" y="4387334"/>
            <a:ext cx="3921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Steady state Mach number contours</a:t>
            </a:r>
          </a:p>
        </p:txBody>
      </p:sp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525BA713-A7AF-4750-AE73-FE7EE528FF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578" y="928827"/>
            <a:ext cx="6950839" cy="3457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8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399"/>
            <a:ext cx="5479256" cy="1228725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Richardson extrapolation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Compare net wall force on 3 nested meshes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Assume error ~ h</a:t>
            </a:r>
            <a:r>
              <a:rPr lang="en-US" altLang="en-US" sz="1800" baseline="30000" dirty="0"/>
              <a:t>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Nozzle Solution Convergence</a:t>
            </a:r>
          </a:p>
        </p:txBody>
      </p:sp>
      <p:pic>
        <p:nvPicPr>
          <p:cNvPr id="7" name="Picture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2C7A8E67-BBD1-4513-A506-EB706D14B8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7" y="2257424"/>
            <a:ext cx="8749601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294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552493"/>
            <a:ext cx="4225413" cy="2443163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Initialization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Initial shock at x = 0.25y</a:t>
            </a:r>
            <a:r>
              <a:rPr lang="en-US" altLang="en-US" sz="1800" baseline="30000" dirty="0"/>
              <a:t>2</a:t>
            </a:r>
            <a:r>
              <a:rPr lang="en-US" altLang="en-US" sz="1800" dirty="0"/>
              <a:t> +1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Initialize downstream properties based on incompressible flow over a cylinder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Ramp up velocity near shock-outflow intersection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Blunt Body Problem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E6BE30A-DCF4-4D56-BEA6-9844F042D5AC}"/>
              </a:ext>
            </a:extLst>
          </p:cNvPr>
          <p:cNvSpPr txBox="1">
            <a:spLocks/>
          </p:cNvSpPr>
          <p:nvPr/>
        </p:nvSpPr>
        <p:spPr bwMode="auto">
          <a:xfrm>
            <a:off x="228600" y="890511"/>
            <a:ext cx="47781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i="1" kern="0" dirty="0"/>
              <a:t>Mach 3 flow over cylinder at (2,0) with r = 0.5</a:t>
            </a:r>
            <a:endParaRPr lang="en-US" altLang="en-US" sz="1800" kern="0" dirty="0"/>
          </a:p>
        </p:txBody>
      </p:sp>
      <p:pic>
        <p:nvPicPr>
          <p:cNvPr id="10" name="Picture 9" descr="A picture containing measure, object&#10;&#10;Description automatically generated">
            <a:extLst>
              <a:ext uri="{FF2B5EF4-FFF2-40B4-BE49-F238E27FC236}">
                <a16:creationId xmlns:a16="http://schemas.microsoft.com/office/drawing/2014/main" id="{7582C4A5-DDBA-4B03-9E93-B37A7017AC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750" y="847020"/>
            <a:ext cx="1903162" cy="3240813"/>
          </a:xfrm>
          <a:prstGeom prst="rect">
            <a:avLst/>
          </a:prstGeom>
        </p:spPr>
      </p:pic>
      <p:pic>
        <p:nvPicPr>
          <p:cNvPr id="12" name="Picture 11" descr="A close up of a measure&#10;&#10;Description automatically generated">
            <a:extLst>
              <a:ext uri="{FF2B5EF4-FFF2-40B4-BE49-F238E27FC236}">
                <a16:creationId xmlns:a16="http://schemas.microsoft.com/office/drawing/2014/main" id="{024A7813-5CEC-4C39-B574-179707EF7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9912" y="853589"/>
            <a:ext cx="1903161" cy="31742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F8B0DC8-5CEE-44C1-8B86-7F41CF412F25}"/>
              </a:ext>
            </a:extLst>
          </p:cNvPr>
          <p:cNvSpPr txBox="1"/>
          <p:nvPr/>
        </p:nvSpPr>
        <p:spPr>
          <a:xfrm>
            <a:off x="5110316" y="4037980"/>
            <a:ext cx="38760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Initial (left) and steady state (right) Mach number contours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8E78F7-B4E6-4651-9D35-306AF06288C7}"/>
              </a:ext>
            </a:extLst>
          </p:cNvPr>
          <p:cNvSpPr txBox="1">
            <a:spLocks/>
          </p:cNvSpPr>
          <p:nvPr/>
        </p:nvSpPr>
        <p:spPr bwMode="auto">
          <a:xfrm>
            <a:off x="228599" y="3995656"/>
            <a:ext cx="3032034" cy="705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4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6858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9715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3144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6573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5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900"/>
              </a:spcBef>
              <a:buClr>
                <a:srgbClr val="00529B"/>
              </a:buClr>
              <a:buFont typeface="Wingdings" charset="2"/>
              <a:buNone/>
            </a:pPr>
            <a:r>
              <a:rPr lang="en-US" altLang="en-US" sz="1800" i="1" kern="0" dirty="0"/>
              <a:t>Run simulation until steady state is reached</a:t>
            </a:r>
          </a:p>
        </p:txBody>
      </p:sp>
    </p:spTree>
    <p:extLst>
      <p:ext uri="{BB962C8B-B14F-4D97-AF65-F5344CB8AC3E}">
        <p14:creationId xmlns:p14="http://schemas.microsoft.com/office/powerpoint/2010/main" val="2913554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Blunt Body Problem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946694-03BF-4EEA-AC84-4B6A01E9B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649" y="2001796"/>
            <a:ext cx="4876801" cy="1139907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Evolution from initial condition to steady state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altLang="en-US" sz="1800" dirty="0"/>
              <a:t>Contours of Mach number</a:t>
            </a:r>
          </a:p>
        </p:txBody>
      </p:sp>
      <p:pic>
        <p:nvPicPr>
          <p:cNvPr id="3" name="Bowshock_to_Steady_zoom">
            <a:hlinkClick r:id="" action="ppaction://media"/>
            <a:extLst>
              <a:ext uri="{FF2B5EF4-FFF2-40B4-BE49-F238E27FC236}">
                <a16:creationId xmlns:a16="http://schemas.microsoft.com/office/drawing/2014/main" id="{1D8EB219-2C78-44A1-BE43-34475269ED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81387" y="754999"/>
            <a:ext cx="2000991" cy="393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29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Blunt Body Problem – No Interface Stabilization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C4859D-03D7-46D1-B010-601F9B0723F0}"/>
              </a:ext>
            </a:extLst>
          </p:cNvPr>
          <p:cNvSpPr txBox="1"/>
          <p:nvPr/>
        </p:nvSpPr>
        <p:spPr>
          <a:xfrm>
            <a:off x="3737319" y="863590"/>
            <a:ext cx="22030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Solution does not converge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Left: Density (top) and temperature (bottom) along cylinder surface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Right: Contours of Mach number near the shock </a:t>
            </a:r>
          </a:p>
        </p:txBody>
      </p:sp>
      <p:pic>
        <p:nvPicPr>
          <p:cNvPr id="5" name="Picture 4" descr="A close up of a map&#10;&#10;Description automatically generated">
            <a:extLst>
              <a:ext uri="{FF2B5EF4-FFF2-40B4-BE49-F238E27FC236}">
                <a16:creationId xmlns:a16="http://schemas.microsoft.com/office/drawing/2014/main" id="{05C7AC48-C6B9-4425-9D7B-ED0F18647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0" y="837424"/>
            <a:ext cx="3466254" cy="1965902"/>
          </a:xfrm>
          <a:prstGeom prst="rect">
            <a:avLst/>
          </a:prstGeom>
        </p:spPr>
      </p:pic>
      <p:pic>
        <p:nvPicPr>
          <p:cNvPr id="7" name="Picture 6" descr="A close up of a map&#10;&#10;Description automatically generated">
            <a:extLst>
              <a:ext uri="{FF2B5EF4-FFF2-40B4-BE49-F238E27FC236}">
                <a16:creationId xmlns:a16="http://schemas.microsoft.com/office/drawing/2014/main" id="{4019BE14-7FF0-4B68-8DF5-FBF51C883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0" y="2574383"/>
            <a:ext cx="3466255" cy="1997617"/>
          </a:xfrm>
          <a:prstGeom prst="rect">
            <a:avLst/>
          </a:prstGeom>
        </p:spPr>
      </p:pic>
      <p:pic>
        <p:nvPicPr>
          <p:cNvPr id="15" name="Picture 14" descr="A close up of a logo&#10;&#10;Description automatically generated">
            <a:extLst>
              <a:ext uri="{FF2B5EF4-FFF2-40B4-BE49-F238E27FC236}">
                <a16:creationId xmlns:a16="http://schemas.microsoft.com/office/drawing/2014/main" id="{0C930180-B4F0-45D8-986B-48DAB14D4B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388" y="837424"/>
            <a:ext cx="3093504" cy="3707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013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A3CDE09E-44C9-40F8-9EA7-DC007FFDE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890" y="961174"/>
            <a:ext cx="4191601" cy="267081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33CB5A46-6DE1-4CB8-9656-6700A1E11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381" y="964984"/>
            <a:ext cx="4435111" cy="2667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2C4859D-03D7-46D1-B010-601F9B0723F0}"/>
              </a:ext>
            </a:extLst>
          </p:cNvPr>
          <p:cNvSpPr txBox="1"/>
          <p:nvPr/>
        </p:nvSpPr>
        <p:spPr>
          <a:xfrm>
            <a:off x="657225" y="3850209"/>
            <a:ext cx="8007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Nondimensional density (left) and temperature (right) along cylinder surface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CEF39E4-503A-4249-94EF-2DF0D264C288}"/>
              </a:ext>
            </a:extLst>
          </p:cNvPr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Blunt Body Problem – With Interface Stabilization</a:t>
            </a:r>
          </a:p>
        </p:txBody>
      </p:sp>
    </p:spTree>
    <p:extLst>
      <p:ext uri="{BB962C8B-B14F-4D97-AF65-F5344CB8AC3E}">
        <p14:creationId xmlns:p14="http://schemas.microsoft.com/office/powerpoint/2010/main" val="37261042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Blunt Body Problem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C4859D-03D7-46D1-B010-601F9B0723F0}"/>
              </a:ext>
            </a:extLst>
          </p:cNvPr>
          <p:cNvSpPr txBox="1"/>
          <p:nvPr/>
        </p:nvSpPr>
        <p:spPr>
          <a:xfrm>
            <a:off x="5379244" y="2361268"/>
            <a:ext cx="3536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Nondimensional density (top) and temperature (bottom) along stagnation line</a:t>
            </a:r>
          </a:p>
        </p:txBody>
      </p:sp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B7614D7C-9AA5-4464-A474-BF3498121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857250"/>
            <a:ext cx="4507706" cy="1965683"/>
          </a:xfrm>
          <a:prstGeom prst="rect">
            <a:avLst/>
          </a:prstGeom>
        </p:spPr>
      </p:pic>
      <p:pic>
        <p:nvPicPr>
          <p:cNvPr id="13" name="Picture 1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683CB8F6-AD69-44BF-B5F4-FF33B0594B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2822933"/>
            <a:ext cx="4507706" cy="198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59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57250"/>
            <a:ext cx="6621236" cy="978694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altLang="en-US" sz="1800" i="1" dirty="0"/>
              <a:t>Richardson extrapolation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Compare net force on cylinder surface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Blunt Body Solution Convergence</a:t>
            </a:r>
          </a:p>
        </p:txBody>
      </p:sp>
      <p:pic>
        <p:nvPicPr>
          <p:cNvPr id="7" name="Picture 6" descr="A screen shot of a social media post&#10;&#10;Description automatically generated">
            <a:extLst>
              <a:ext uri="{FF2B5EF4-FFF2-40B4-BE49-F238E27FC236}">
                <a16:creationId xmlns:a16="http://schemas.microsoft.com/office/drawing/2014/main" id="{9389EB30-CC1A-4435-846C-0ECD19B12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1914524"/>
            <a:ext cx="8936551" cy="237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984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1637"/>
            <a:ext cx="8358188" cy="2121430"/>
          </a:xfrm>
        </p:spPr>
        <p:txBody>
          <a:bodyPr/>
          <a:lstStyle/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Shock tracking can provide high-order solution accuracy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Accurate evaluation of shock motion is critical</a:t>
            </a:r>
          </a:p>
          <a:p>
            <a:pPr lvl="2">
              <a:spcBef>
                <a:spcPts val="900"/>
              </a:spcBef>
            </a:pPr>
            <a:r>
              <a:rPr lang="en-US" sz="1500" dirty="0"/>
              <a:t>Of the methods tested, Method 1 is preferred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Initialization is a challenge when solving practical problems</a:t>
            </a:r>
          </a:p>
          <a:p>
            <a:pPr lvl="1">
              <a:spcBef>
                <a:spcPts val="900"/>
              </a:spcBef>
              <a:buClr>
                <a:srgbClr val="1B3D6C"/>
              </a:buClr>
              <a:buFont typeface="Wingdings" charset="2"/>
              <a:buChar char="Ø"/>
            </a:pPr>
            <a:r>
              <a:rPr lang="en-US" sz="1800" dirty="0"/>
              <a:t>Stabilization must be introduced to the interface motion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6603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5514" y="971550"/>
            <a:ext cx="6621236" cy="1335881"/>
          </a:xfrm>
        </p:spPr>
        <p:txBody>
          <a:bodyPr/>
          <a:lstStyle/>
          <a:p>
            <a:pPr marL="0" indent="0">
              <a:spcBef>
                <a:spcPts val="900"/>
              </a:spcBef>
              <a:buClr>
                <a:srgbClr val="00529B"/>
              </a:buClr>
              <a:buNone/>
            </a:pPr>
            <a:r>
              <a:rPr lang="en-US" sz="1800" dirty="0" err="1"/>
              <a:t>Dongyang</a:t>
            </a:r>
            <a:r>
              <a:rPr lang="en-US" sz="1800" dirty="0"/>
              <a:t> Zou, </a:t>
            </a:r>
            <a:r>
              <a:rPr lang="en-US" sz="1800" dirty="0" err="1"/>
              <a:t>Chunguang</a:t>
            </a:r>
            <a:r>
              <a:rPr lang="en-US" sz="1800" dirty="0"/>
              <a:t> Xu, </a:t>
            </a:r>
            <a:r>
              <a:rPr lang="en-US" sz="1800" dirty="0" err="1"/>
              <a:t>Haibo</a:t>
            </a:r>
            <a:r>
              <a:rPr lang="en-US" sz="1800" dirty="0"/>
              <a:t> Dong, and Jun Liu. A  shock-fitting technique for cell-centered finite volume methods on unstructured dynamic meshes. </a:t>
            </a:r>
            <a:r>
              <a:rPr lang="en-US" sz="1800" i="1" dirty="0"/>
              <a:t>Journal of Computational Physics</a:t>
            </a:r>
            <a:r>
              <a:rPr lang="en-US" sz="1800" dirty="0"/>
              <a:t>, 2017.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DF317779-8E6C-47D5-BE9C-F5E8CE6A833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114300"/>
            <a:ext cx="91440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b="1" kern="0" dirty="0">
                <a:solidFill>
                  <a:schemeClr val="bg1"/>
                </a:solidFill>
              </a:rPr>
              <a:t>References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6020D4-0FBC-4A9B-8C18-F5E11FA7B15D}"/>
              </a:ext>
            </a:extLst>
          </p:cNvPr>
          <p:cNvSpPr txBox="1"/>
          <p:nvPr/>
        </p:nvSpPr>
        <p:spPr>
          <a:xfrm>
            <a:off x="1214437" y="971550"/>
            <a:ext cx="44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[1]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3A9E7D-957C-4878-AD00-402AC4858D28}"/>
              </a:ext>
            </a:extLst>
          </p:cNvPr>
          <p:cNvSpPr txBox="1"/>
          <p:nvPr/>
        </p:nvSpPr>
        <p:spPr>
          <a:xfrm>
            <a:off x="1665514" y="2235994"/>
            <a:ext cx="6686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A. Henrick, T. Aslam, and J. Powers. Simulations of pulsating one-dimensional detonations with true fifth order accuracy. </a:t>
            </a:r>
            <a:r>
              <a:rPr lang="en-US" i="1" dirty="0"/>
              <a:t>Journal of Computational Physics, 2006.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1600EB-8B1B-4490-ACBF-A39F25E70C48}"/>
              </a:ext>
            </a:extLst>
          </p:cNvPr>
          <p:cNvSpPr txBox="1"/>
          <p:nvPr/>
        </p:nvSpPr>
        <p:spPr>
          <a:xfrm>
            <a:off x="1222091" y="2235994"/>
            <a:ext cx="44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[2]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40BFB8-75F3-4459-A904-AA36CEB2186A}"/>
              </a:ext>
            </a:extLst>
          </p:cNvPr>
          <p:cNvSpPr txBox="1"/>
          <p:nvPr/>
        </p:nvSpPr>
        <p:spPr>
          <a:xfrm>
            <a:off x="1657860" y="3387209"/>
            <a:ext cx="62364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Xiaolin</a:t>
            </a:r>
            <a:r>
              <a:rPr lang="en-US" dirty="0"/>
              <a:t> Zhong. High-order finite-difference schemes for numerical simulation of hypersonic boundary-layer transition. </a:t>
            </a:r>
            <a:r>
              <a:rPr lang="en-US" i="1" dirty="0"/>
              <a:t>Journal of Computational Physics</a:t>
            </a:r>
            <a:r>
              <a:rPr lang="en-US" dirty="0"/>
              <a:t>, 1998.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0A35ED-1C93-456C-8B7A-6BA28C02E024}"/>
              </a:ext>
            </a:extLst>
          </p:cNvPr>
          <p:cNvSpPr txBox="1"/>
          <p:nvPr/>
        </p:nvSpPr>
        <p:spPr>
          <a:xfrm>
            <a:off x="1222091" y="3387209"/>
            <a:ext cx="4434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[3]</a:t>
            </a:r>
          </a:p>
        </p:txBody>
      </p:sp>
    </p:spTree>
    <p:extLst>
      <p:ext uri="{BB962C8B-B14F-4D97-AF65-F5344CB8AC3E}">
        <p14:creationId xmlns:p14="http://schemas.microsoft.com/office/powerpoint/2010/main" val="12517927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B14FA739404C4C88339245665DF4E3" ma:contentTypeVersion="8" ma:contentTypeDescription="Create a new document." ma:contentTypeScope="" ma:versionID="247aaf519e14abf9f372e3ee9ed11828">
  <xsd:schema xmlns:xsd="http://www.w3.org/2001/XMLSchema" xmlns:xs="http://www.w3.org/2001/XMLSchema" xmlns:p="http://schemas.microsoft.com/office/2006/metadata/properties" xmlns:ns2="db962d0c-5ba1-488e-9617-42eb96731c2f" xmlns:ns3="8840c030-5dde-41b3-9ddd-06e8e0ef51bc" targetNamespace="http://schemas.microsoft.com/office/2006/metadata/properties" ma:root="true" ma:fieldsID="ee35eff953b650d5914e462e8b155702" ns2:_="" ns3:_="">
    <xsd:import namespace="db962d0c-5ba1-488e-9617-42eb96731c2f"/>
    <xsd:import namespace="8840c030-5dde-41b3-9ddd-06e8e0ef51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2d0c-5ba1-488e-9617-42eb96731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40c030-5dde-41b3-9ddd-06e8e0ef51b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CFA4D1A-00BC-4F46-AA03-FF605C51BE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962d0c-5ba1-488e-9617-42eb96731c2f"/>
    <ds:schemaRef ds:uri="8840c030-5dde-41b3-9ddd-06e8e0ef51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14BE1A-A2C4-4862-8AD0-8BDC37D6A979}">
  <ds:schemaRefs>
    <ds:schemaRef ds:uri="http://purl.org/dc/elements/1.1/"/>
    <ds:schemaRef ds:uri="http://www.w3.org/XML/1998/namespace"/>
    <ds:schemaRef ds:uri="http://purl.org/dc/dcmitype/"/>
    <ds:schemaRef ds:uri="8840c030-5dde-41b3-9ddd-06e8e0ef51bc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db962d0c-5ba1-488e-9617-42eb96731c2f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658</Words>
  <Application>Microsoft Office PowerPoint</Application>
  <PresentationFormat>On-screen Show (16:9)</PresentationFormat>
  <Paragraphs>136</Paragraphs>
  <Slides>19</Slides>
  <Notes>17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Narrow</vt:lpstr>
      <vt:lpstr>Calibri Light</vt:lpstr>
      <vt:lpstr>Helvetica</vt:lpstr>
      <vt:lpstr>Times</vt:lpstr>
      <vt:lpstr>Wingdings</vt:lpstr>
      <vt:lpstr>Blank Presentation</vt:lpstr>
      <vt:lpstr>Without blue banner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Baize, Wanda M Hickson (LARC-B702)[LAMPS 2]</cp:lastModifiedBy>
  <cp:revision>63</cp:revision>
  <cp:lastPrinted>2018-09-25T14:02:34Z</cp:lastPrinted>
  <dcterms:modified xsi:type="dcterms:W3CDTF">2020-08-27T23:24:23Z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0x010100E8B14FA739404C4C88339245665DF4E3</vt:lpwstr>
  </property>
</Properties>
</file>