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65" r:id="rId5"/>
  </p:sldMasterIdLst>
  <p:notesMasterIdLst>
    <p:notesMasterId r:id="rId26"/>
  </p:notesMasterIdLst>
  <p:handoutMasterIdLst>
    <p:handoutMasterId r:id="rId27"/>
  </p:handoutMasterIdLst>
  <p:sldIdLst>
    <p:sldId id="1631" r:id="rId6"/>
    <p:sldId id="1711" r:id="rId7"/>
    <p:sldId id="1712" r:id="rId8"/>
    <p:sldId id="1719" r:id="rId9"/>
    <p:sldId id="1726" r:id="rId10"/>
    <p:sldId id="1717" r:id="rId11"/>
    <p:sldId id="1733" r:id="rId12"/>
    <p:sldId id="1736" r:id="rId13"/>
    <p:sldId id="1734" r:id="rId14"/>
    <p:sldId id="1735" r:id="rId15"/>
    <p:sldId id="1632" r:id="rId16"/>
    <p:sldId id="1728" r:id="rId17"/>
    <p:sldId id="1731" r:id="rId18"/>
    <p:sldId id="1659" r:id="rId19"/>
    <p:sldId id="1716" r:id="rId20"/>
    <p:sldId id="1715" r:id="rId21"/>
    <p:sldId id="1730" r:id="rId22"/>
    <p:sldId id="1720" r:id="rId23"/>
    <p:sldId id="1725" r:id="rId24"/>
    <p:sldId id="1714"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tharine Lee" initials="KL" lastIdx="4" clrIdx="0"/>
  <p:cmAuthor id="1" name="Barmore, Bryan E. (LARC-D318)" initials="BBE(" lastIdx="12" clrIdx="1"/>
  <p:cmAuthor id="2" name="Paul Lee" initials="pl" lastIdx="2" clrIdx="2"/>
  <p:cmAuthor id="3" name="ODIN" initials="" lastIdx="13" clrIdx="3"/>
  <p:cmAuthor id="4" name="william chan" initials="wc" lastIdx="2" clrIdx="4"/>
  <p:cmAuthor id="5" name="Bryan Barmore" initials="BB" lastIdx="43" clrIdx="5"/>
  <p:cmAuthor id="6" name="Microsoft Office User" initials="Office" lastIdx="22" clrIdx="6"/>
  <p:cmAuthor id="7" name="Microsoft Office User" initials="Office [2]" lastIdx="1" clrIdx="7"/>
  <p:cmAuthor id="8" name="Microsoft Office User" initials="Office [3]" lastIdx="1" clrIdx="8"/>
  <p:cmAuthor id="9" name="Microsoft Office User" initials="Office [4]" lastIdx="1" clrIdx="9"/>
  <p:cmAuthor id="10" name="Barmore" initials="B" lastIdx="1" clrIdx="10"/>
  <p:cmAuthor id="11" name="Barmore" initials="B [2]" lastIdx="1" clrIdx="11"/>
  <p:cmAuthor id="12" name="Microsoft Office User" initials="MOU" lastIdx="2" clrIdx="12">
    <p:extLst>
      <p:ext uri="{19B8F6BF-5375-455C-9EA6-DF929625EA0E}">
        <p15:presenceInfo xmlns:p15="http://schemas.microsoft.com/office/powerpoint/2012/main" userId="Microsoft Office User" providerId="None"/>
      </p:ext>
    </p:extLst>
  </p:cmAuthor>
  <p:cmAuthor id="13" name="Fremaux, Charles M. (LARC-D3)" initials="FCM(" lastIdx="6" clrIdx="13">
    <p:extLst>
      <p:ext uri="{19B8F6BF-5375-455C-9EA6-DF929625EA0E}">
        <p15:presenceInfo xmlns:p15="http://schemas.microsoft.com/office/powerpoint/2012/main" userId="S::cfremaux@ndc.nasa.gov::4d903755-f632-435b-97e5-300760ba19e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5CADFF"/>
    <a:srgbClr val="4F81BD"/>
    <a:srgbClr val="EAEAEA"/>
    <a:srgbClr val="63A970"/>
    <a:srgbClr val="8160AC"/>
    <a:srgbClr val="CAE2CA"/>
    <a:srgbClr val="5DAFFF"/>
    <a:srgbClr val="558ED5"/>
    <a:srgbClr val="FFFFFF"/>
    <a:srgbClr val="FF78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17" autoAdjust="0"/>
    <p:restoredTop sz="96857" autoAdjust="0"/>
  </p:normalViewPr>
  <p:slideViewPr>
    <p:cSldViewPr>
      <p:cViewPr varScale="1">
        <p:scale>
          <a:sx n="124" d="100"/>
          <a:sy n="124" d="100"/>
        </p:scale>
        <p:origin x="680" y="176"/>
      </p:cViewPr>
      <p:guideLst>
        <p:guide orient="horz" pos="2160"/>
        <p:guide pos="3840"/>
      </p:guideLst>
    </p:cSldViewPr>
  </p:slideViewPr>
  <p:notesTextViewPr>
    <p:cViewPr>
      <p:scale>
        <a:sx n="1" d="1"/>
        <a:sy n="1" d="1"/>
      </p:scale>
      <p:origin x="0" y="0"/>
    </p:cViewPr>
  </p:notesTextViewPr>
  <p:sorterViewPr>
    <p:cViewPr>
      <p:scale>
        <a:sx n="80" d="100"/>
        <a:sy n="80" d="100"/>
      </p:scale>
      <p:origin x="0" y="9824"/>
    </p:cViewPr>
  </p:sorterViewPr>
  <p:notesViewPr>
    <p:cSldViewPr snapToGrid="0" snapToObjects="1">
      <p:cViewPr varScale="1">
        <p:scale>
          <a:sx n="106" d="100"/>
          <a:sy n="106" d="100"/>
        </p:scale>
        <p:origin x="4168" y="19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190339B-6983-DF45-B781-9B7D54483A06}" type="datetimeFigureOut">
              <a:rPr lang="en-US" smtClean="0"/>
              <a:pPr/>
              <a:t>5/21/20</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2FFDBDF-EE2F-774D-9705-B4A8B4DF0822}" type="slidenum">
              <a:rPr lang="en-US" smtClean="0"/>
              <a:pPr/>
              <a:t>‹#›</a:t>
            </a:fld>
            <a:endParaRPr lang="en-US" dirty="0"/>
          </a:p>
        </p:txBody>
      </p:sp>
    </p:spTree>
    <p:extLst>
      <p:ext uri="{BB962C8B-B14F-4D97-AF65-F5344CB8AC3E}">
        <p14:creationId xmlns:p14="http://schemas.microsoft.com/office/powerpoint/2010/main" val="10923480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722CE48-6344-447F-807F-0791761DCECF}" type="datetimeFigureOut">
              <a:rPr lang="en-US" smtClean="0"/>
              <a:pPr/>
              <a:t>5/21/20</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F9FF2B9-9815-4E82-99A1-55DA67C6BCE8}" type="slidenum">
              <a:rPr lang="en-US" smtClean="0"/>
              <a:pPr/>
              <a:t>‹#›</a:t>
            </a:fld>
            <a:endParaRPr lang="en-US" dirty="0"/>
          </a:p>
        </p:txBody>
      </p:sp>
    </p:spTree>
    <p:extLst>
      <p:ext uri="{BB962C8B-B14F-4D97-AF65-F5344CB8AC3E}">
        <p14:creationId xmlns:p14="http://schemas.microsoft.com/office/powerpoint/2010/main" val="268826067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591E02-C924-4C39-8F54-6BE3D9CD8BDF}" type="slidenum">
              <a:rPr lang="en-US" smtClean="0"/>
              <a:t>12</a:t>
            </a:fld>
            <a:endParaRPr lang="en-US" dirty="0"/>
          </a:p>
        </p:txBody>
      </p:sp>
    </p:spTree>
    <p:extLst>
      <p:ext uri="{BB962C8B-B14F-4D97-AF65-F5344CB8AC3E}">
        <p14:creationId xmlns:p14="http://schemas.microsoft.com/office/powerpoint/2010/main" val="1807711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591E02-C924-4C39-8F54-6BE3D9CD8BDF}" type="slidenum">
              <a:rPr lang="en-US" smtClean="0"/>
              <a:t>13</a:t>
            </a:fld>
            <a:endParaRPr lang="en-US" dirty="0"/>
          </a:p>
        </p:txBody>
      </p:sp>
    </p:spTree>
    <p:extLst>
      <p:ext uri="{BB962C8B-B14F-4D97-AF65-F5344CB8AC3E}">
        <p14:creationId xmlns:p14="http://schemas.microsoft.com/office/powerpoint/2010/main" val="867085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9FF2B9-9815-4E82-99A1-55DA67C6BCE8}" type="slidenum">
              <a:rPr lang="en-US" smtClean="0"/>
              <a:pPr/>
              <a:t>18</a:t>
            </a:fld>
            <a:endParaRPr lang="en-US" dirty="0"/>
          </a:p>
        </p:txBody>
      </p:sp>
    </p:spTree>
    <p:extLst>
      <p:ext uri="{BB962C8B-B14F-4D97-AF65-F5344CB8AC3E}">
        <p14:creationId xmlns:p14="http://schemas.microsoft.com/office/powerpoint/2010/main" val="448413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z="1000">
                <a:solidFill>
                  <a:prstClr val="black"/>
                </a:solidFill>
                <a:latin typeface="Calibri" charset="0"/>
                <a:cs typeface="Arial" charset="0"/>
              </a:defRPr>
            </a:lvl1pPr>
          </a:lstStyle>
          <a:p>
            <a:pPr fontAlgn="base">
              <a:spcBef>
                <a:spcPct val="0"/>
              </a:spcBef>
              <a:spcAft>
                <a:spcPct val="0"/>
              </a:spcAft>
              <a:defRPr/>
            </a:pPr>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lgn="ctr">
              <a:defRPr sz="1000">
                <a:solidFill>
                  <a:prstClr val="black"/>
                </a:solidFill>
                <a:latin typeface="Calibri" pitchFamily="-109" charset="0"/>
                <a:ea typeface="+mn-ea"/>
                <a:cs typeface="Arial" charset="0"/>
              </a:defRPr>
            </a:lvl1pPr>
          </a:lstStyle>
          <a:p>
            <a:pPr fontAlgn="base">
              <a:spcBef>
                <a:spcPct val="0"/>
              </a:spcBef>
              <a:spcAft>
                <a:spcPct val="0"/>
              </a:spcAft>
              <a:defRPr/>
            </a:pPr>
            <a:endParaRPr lang="en-US" dirty="0"/>
          </a:p>
        </p:txBody>
      </p:sp>
    </p:spTree>
    <p:extLst>
      <p:ext uri="{BB962C8B-B14F-4D97-AF65-F5344CB8AC3E}">
        <p14:creationId xmlns:p14="http://schemas.microsoft.com/office/powerpoint/2010/main" val="3104819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157162"/>
            <a:ext cx="10972800" cy="604838"/>
          </a:xfrm>
        </p:spPr>
        <p:txBody>
          <a:bodyPr/>
          <a:lstStyle>
            <a:lvl1pPr>
              <a:lnSpc>
                <a:spcPct val="90000"/>
              </a:lnSpc>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solidFill>
                  <a:prstClr val="black"/>
                </a:solidFill>
                <a:cs typeface="Arial" charset="0"/>
              </a:defRPr>
            </a:lvl1pPr>
          </a:lstStyle>
          <a:p>
            <a:pPr fontAlgn="base">
              <a:spcBef>
                <a:spcPct val="0"/>
              </a:spcBef>
              <a:spcAft>
                <a:spcPct val="0"/>
              </a:spcAft>
              <a:defRPr/>
            </a:pPr>
            <a:endParaRPr lang="en-US" dirty="0">
              <a:latin typeface="Arial" charset="0"/>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solidFill>
                  <a:prstClr val="black"/>
                </a:solidFill>
                <a:latin typeface="Arial" pitchFamily="-109" charset="0"/>
                <a:ea typeface="Arial" pitchFamily="-109" charset="0"/>
                <a:cs typeface="Arial" pitchFamily="-109" charset="0"/>
              </a:defRPr>
            </a:lvl1pPr>
          </a:lstStyle>
          <a:p>
            <a:pPr fontAlgn="base">
              <a:spcBef>
                <a:spcPct val="0"/>
              </a:spcBef>
              <a:spcAft>
                <a:spcPct val="0"/>
              </a:spcAft>
              <a:defRPr/>
            </a:pPr>
            <a:endParaRPr lang="en-US" dirty="0"/>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582400" y="59531"/>
            <a:ext cx="528090" cy="685800"/>
          </a:xfrm>
          <a:prstGeom prst="rect">
            <a:avLst/>
          </a:prstGeom>
        </p:spPr>
      </p:pic>
    </p:spTree>
    <p:extLst>
      <p:ext uri="{BB962C8B-B14F-4D97-AF65-F5344CB8AC3E}">
        <p14:creationId xmlns:p14="http://schemas.microsoft.com/office/powerpoint/2010/main" val="393408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0" y="164000"/>
            <a:ext cx="10904107" cy="499840"/>
          </a:xfrm>
        </p:spPr>
        <p:txBody>
          <a:bodyPr/>
          <a:lstStyle/>
          <a:p>
            <a:r>
              <a:rPr lang="en-US" dirty="0"/>
              <a:t>Click to edit Master title style</a:t>
            </a:r>
          </a:p>
        </p:txBody>
      </p:sp>
      <p:sp>
        <p:nvSpPr>
          <p:cNvPr id="3" name="Content Placeholder 2"/>
          <p:cNvSpPr>
            <a:spLocks noGrp="1"/>
          </p:cNvSpPr>
          <p:nvPr>
            <p:ph idx="1"/>
          </p:nvPr>
        </p:nvSpPr>
        <p:spPr>
          <a:xfrm>
            <a:off x="330422" y="960352"/>
            <a:ext cx="11523415" cy="51658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602508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286646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164000"/>
            <a:ext cx="10632670" cy="499840"/>
          </a:xfrm>
        </p:spPr>
        <p:txBody>
          <a:bodyPr/>
          <a:lstStyle/>
          <a:p>
            <a:r>
              <a:rPr lang="en-US" dirty="0"/>
              <a:t>Click to edit Master title style</a:t>
            </a:r>
          </a:p>
        </p:txBody>
      </p:sp>
      <p:sp>
        <p:nvSpPr>
          <p:cNvPr id="3" name="Content Placeholder 2"/>
          <p:cNvSpPr>
            <a:spLocks noGrp="1"/>
          </p:cNvSpPr>
          <p:nvPr>
            <p:ph sz="half" idx="1"/>
          </p:nvPr>
        </p:nvSpPr>
        <p:spPr>
          <a:xfrm>
            <a:off x="268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856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055897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with Pre-Decisional Footer">
    <p:spTree>
      <p:nvGrpSpPr>
        <p:cNvPr id="1" name=""/>
        <p:cNvGrpSpPr/>
        <p:nvPr/>
      </p:nvGrpSpPr>
      <p:grpSpPr>
        <a:xfrm>
          <a:off x="0" y="0"/>
          <a:ext cx="0" cy="0"/>
          <a:chOff x="0" y="0"/>
          <a:chExt cx="0" cy="0"/>
        </a:xfrm>
      </p:grpSpPr>
      <p:sp>
        <p:nvSpPr>
          <p:cNvPr id="2" name="Title 1"/>
          <p:cNvSpPr>
            <a:spLocks noGrp="1"/>
          </p:cNvSpPr>
          <p:nvPr>
            <p:ph type="title"/>
          </p:nvPr>
        </p:nvSpPr>
        <p:spPr>
          <a:xfrm>
            <a:off x="949729" y="164000"/>
            <a:ext cx="10638185" cy="49984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4" name="TextBox 3">
            <a:extLst>
              <a:ext uri="{FF2B5EF4-FFF2-40B4-BE49-F238E27FC236}">
                <a16:creationId xmlns:a16="http://schemas.microsoft.com/office/drawing/2014/main" id="{8E6CED60-BF19-2E4E-831F-766567676015}"/>
              </a:ext>
            </a:extLst>
          </p:cNvPr>
          <p:cNvSpPr txBox="1"/>
          <p:nvPr userDrawn="1"/>
        </p:nvSpPr>
        <p:spPr>
          <a:xfrm>
            <a:off x="1939424" y="6539805"/>
            <a:ext cx="8295480" cy="338554"/>
          </a:xfrm>
          <a:prstGeom prst="rect">
            <a:avLst/>
          </a:prstGeom>
          <a:noFill/>
        </p:spPr>
        <p:txBody>
          <a:bodyPr wrap="square" rtlCol="0">
            <a:spAutoFit/>
          </a:bodyPr>
          <a:lstStyle/>
          <a:p>
            <a:pPr algn="ctr"/>
            <a:r>
              <a:rPr lang="en-US" sz="1600" dirty="0">
                <a:solidFill>
                  <a:srgbClr val="FF0000"/>
                </a:solidFill>
              </a:rPr>
              <a:t>DRAFT. PRE-DECISIONAL. NASA INTERNAL ONLY.</a:t>
            </a:r>
          </a:p>
        </p:txBody>
      </p:sp>
    </p:spTree>
    <p:extLst>
      <p:ext uri="{BB962C8B-B14F-4D97-AF65-F5344CB8AC3E}">
        <p14:creationId xmlns:p14="http://schemas.microsoft.com/office/powerpoint/2010/main" val="3595470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49729" y="164000"/>
            <a:ext cx="10638185" cy="49984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662377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875834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tiff"/><Relationship Id="rId5" Type="http://schemas.microsoft.com/office/2007/relationships/hdphoto" Target="../media/hdphoto1.wdp"/><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xml"/><Relationship Id="rId7"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slide_sky.jpg"/>
          <p:cNvPicPr>
            <a:picLocks noChangeAspect="1"/>
          </p:cNvPicPr>
          <p:nvPr userDrawn="1"/>
        </p:nvPicPr>
        <p:blipFill>
          <a:blip r:embed="rId4" cstate="email">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a:ext>
            </a:extLst>
          </a:blip>
          <a:stretch>
            <a:fillRect/>
          </a:stretch>
        </p:blipFill>
        <p:spPr>
          <a:xfrm>
            <a:off x="-9277" y="4"/>
            <a:ext cx="12201279" cy="7940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50" name="Title Placeholder 1"/>
          <p:cNvSpPr>
            <a:spLocks noGrp="1"/>
          </p:cNvSpPr>
          <p:nvPr>
            <p:ph type="title"/>
          </p:nvPr>
        </p:nvSpPr>
        <p:spPr bwMode="auto">
          <a:xfrm>
            <a:off x="604961" y="100373"/>
            <a:ext cx="10972800" cy="604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2051" name="Text Placeholder 2"/>
          <p:cNvSpPr>
            <a:spLocks noGrp="1"/>
          </p:cNvSpPr>
          <p:nvPr>
            <p:ph type="body" idx="1"/>
          </p:nvPr>
        </p:nvSpPr>
        <p:spPr bwMode="auto">
          <a:xfrm>
            <a:off x="551055" y="1373445"/>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3" name="TextBox 2"/>
          <p:cNvSpPr txBox="1"/>
          <p:nvPr/>
        </p:nvSpPr>
        <p:spPr>
          <a:xfrm>
            <a:off x="11868016" y="6672104"/>
            <a:ext cx="364202" cy="246221"/>
          </a:xfrm>
          <a:prstGeom prst="rect">
            <a:avLst/>
          </a:prstGeom>
          <a:noFill/>
        </p:spPr>
        <p:txBody>
          <a:bodyPr wrap="none" anchor="b">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fontAlgn="base" hangingPunct="1">
              <a:spcBef>
                <a:spcPct val="0"/>
              </a:spcBef>
              <a:spcAft>
                <a:spcPct val="0"/>
              </a:spcAft>
              <a:defRPr/>
            </a:pPr>
            <a:r>
              <a:rPr lang="en-US" sz="1000" dirty="0">
                <a:solidFill>
                  <a:prstClr val="black"/>
                </a:solidFill>
                <a:latin typeface="Calibri" charset="0"/>
                <a:cs typeface="Arial" charset="0"/>
              </a:rPr>
              <a:t> </a:t>
            </a:r>
            <a:fld id="{D44AAE72-5488-4E80-8FD1-D7DF62C285B2}" type="slidenum">
              <a:rPr lang="en-US" sz="1000">
                <a:solidFill>
                  <a:prstClr val="black"/>
                </a:solidFill>
                <a:latin typeface="Calibri" charset="0"/>
                <a:cs typeface="Arial" charset="0"/>
              </a:rPr>
              <a:pPr algn="r" eaLnBrk="1" fontAlgn="base" hangingPunct="1">
                <a:spcBef>
                  <a:spcPct val="0"/>
                </a:spcBef>
                <a:spcAft>
                  <a:spcPct val="0"/>
                </a:spcAft>
                <a:defRPr/>
              </a:pPr>
              <a:t>‹#›</a:t>
            </a:fld>
            <a:endParaRPr lang="en-US" sz="1000" dirty="0">
              <a:solidFill>
                <a:prstClr val="black"/>
              </a:solidFill>
              <a:latin typeface="Calibri" charset="0"/>
              <a:cs typeface="Arial" charset="0"/>
            </a:endParaRPr>
          </a:p>
        </p:txBody>
      </p:sp>
      <p:sp>
        <p:nvSpPr>
          <p:cNvPr id="2" name="TextBox 1"/>
          <p:cNvSpPr txBox="1"/>
          <p:nvPr/>
        </p:nvSpPr>
        <p:spPr>
          <a:xfrm>
            <a:off x="5492862" y="6667343"/>
            <a:ext cx="1640193" cy="246221"/>
          </a:xfrm>
          <a:prstGeom prst="rect">
            <a:avLst/>
          </a:prstGeom>
          <a:noFill/>
        </p:spPr>
        <p:txBody>
          <a:bodyPr wrap="none" anchor="b">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0"/>
              </a:spcBef>
              <a:spcAft>
                <a:spcPct val="0"/>
              </a:spcAft>
              <a:defRPr/>
            </a:pPr>
            <a:r>
              <a:rPr lang="en-US" sz="1000" b="1" dirty="0">
                <a:solidFill>
                  <a:srgbClr val="FF0000"/>
                </a:solidFill>
                <a:latin typeface="Calibri" pitchFamily="-109" charset="0"/>
              </a:rPr>
              <a:t>For NASA Internal Use Only</a:t>
            </a:r>
          </a:p>
        </p:txBody>
      </p:sp>
      <p:pic>
        <p:nvPicPr>
          <p:cNvPr id="11" name="Picture 10" descr="slide_sky.jpg"/>
          <p:cNvPicPr>
            <a:picLocks noChangeAspect="1"/>
          </p:cNvPicPr>
          <p:nvPr userDrawn="1"/>
        </p:nvPicPr>
        <p:blipFill>
          <a:blip r:embed="rId4" cstate="email">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a:ext>
            </a:extLst>
          </a:blip>
          <a:stretch>
            <a:fillRect/>
          </a:stretch>
        </p:blipFill>
        <p:spPr>
          <a:xfrm>
            <a:off x="1" y="6553200"/>
            <a:ext cx="12201279" cy="304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Slide Number Placeholder 3"/>
          <p:cNvSpPr txBox="1">
            <a:spLocks/>
          </p:cNvSpPr>
          <p:nvPr userDrawn="1"/>
        </p:nvSpPr>
        <p:spPr>
          <a:xfrm>
            <a:off x="8610600" y="649287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887866-80AC-2F42-9AD1-8EE3C236D8D8}" type="slidenum">
              <a:rPr lang="en-US" sz="1200" smtClean="0">
                <a:solidFill>
                  <a:schemeClr val="bg1"/>
                </a:solidFill>
              </a:rPr>
              <a:pPr/>
              <a:t>‹#›</a:t>
            </a:fld>
            <a:endParaRPr lang="en-US" sz="1200" dirty="0">
              <a:solidFill>
                <a:schemeClr val="bg1"/>
              </a:solidFill>
            </a:endParaRPr>
          </a:p>
        </p:txBody>
      </p:sp>
      <p:pic>
        <p:nvPicPr>
          <p:cNvPr id="4" name="Picture 3">
            <a:extLst>
              <a:ext uri="{FF2B5EF4-FFF2-40B4-BE49-F238E27FC236}">
                <a16:creationId xmlns:a16="http://schemas.microsoft.com/office/drawing/2014/main" id="{173E31E1-FA1F-AE45-9CC2-FFB741992A54}"/>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271272" y="38632"/>
            <a:ext cx="795528" cy="682371"/>
          </a:xfrm>
          <a:prstGeom prst="rect">
            <a:avLst/>
          </a:prstGeom>
        </p:spPr>
      </p:pic>
    </p:spTree>
    <p:extLst>
      <p:ext uri="{BB962C8B-B14F-4D97-AF65-F5344CB8AC3E}">
        <p14:creationId xmlns:p14="http://schemas.microsoft.com/office/powerpoint/2010/main" val="636846806"/>
      </p:ext>
    </p:extLst>
  </p:cSld>
  <p:clrMap bg1="lt1" tx1="dk1" bg2="lt2" tx2="dk2" accent1="accent1" accent2="accent2" accent3="accent3" accent4="accent4" accent5="accent5" accent6="accent6" hlink="hlink" folHlink="folHlink"/>
  <p:sldLayoutIdLst>
    <p:sldLayoutId id="2147483662" r:id="rId1"/>
    <p:sldLayoutId id="2147483664" r:id="rId2"/>
  </p:sldLayoutIdLst>
  <p:hf sldNum="0" hdr="0" ftr="0" dt="0"/>
  <p:txStyles>
    <p:titleStyle>
      <a:lvl1pPr algn="ctr" defTabSz="457200" rtl="0" eaLnBrk="0" fontAlgn="base" hangingPunct="0">
        <a:spcBef>
          <a:spcPct val="0"/>
        </a:spcBef>
        <a:spcAft>
          <a:spcPct val="0"/>
        </a:spcAft>
        <a:defRPr lang="en-US" sz="2800" b="1" kern="1200" dirty="0">
          <a:solidFill>
            <a:srgbClr val="FFFFFF"/>
          </a:solidFill>
          <a:latin typeface="Arial" charset="0"/>
          <a:ea typeface="+mj-ea"/>
          <a:cs typeface="ＭＳ Ｐゴシック"/>
        </a:defRPr>
      </a:lvl1pPr>
      <a:lvl2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charset="0"/>
          <a:ea typeface="+mn-ea"/>
          <a:cs typeface="ＭＳ Ｐゴシック"/>
        </a:defRPr>
      </a:lvl1pPr>
      <a:lvl2pPr marL="742950" indent="-285750" algn="l" defTabSz="457200" rtl="0" eaLnBrk="0" fontAlgn="base" hangingPunct="0">
        <a:spcBef>
          <a:spcPct val="20000"/>
        </a:spcBef>
        <a:spcAft>
          <a:spcPct val="0"/>
        </a:spcAft>
        <a:buFont typeface="Arial" charset="0"/>
        <a:buChar char="–"/>
        <a:defRPr sz="2400" kern="1200">
          <a:solidFill>
            <a:schemeClr val="tx1"/>
          </a:solidFill>
          <a:latin typeface="Arial" charset="0"/>
          <a:ea typeface="ＭＳ Ｐゴシック"/>
          <a:cs typeface="ＭＳ Ｐゴシック"/>
        </a:defRPr>
      </a:lvl2pPr>
      <a:lvl3pPr marL="1143000" indent="-228600" algn="l" defTabSz="457200" rtl="0" eaLnBrk="0" fontAlgn="base" hangingPunct="0">
        <a:spcBef>
          <a:spcPct val="20000"/>
        </a:spcBef>
        <a:spcAft>
          <a:spcPct val="0"/>
        </a:spcAft>
        <a:buFont typeface="Arial" charset="0"/>
        <a:buChar char="•"/>
        <a:defRPr sz="2000" kern="1200">
          <a:solidFill>
            <a:schemeClr val="tx1"/>
          </a:solidFill>
          <a:latin typeface="Arial" charset="0"/>
          <a:ea typeface="ＭＳ Ｐゴシック"/>
          <a:cs typeface="ＭＳ Ｐゴシック"/>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3933" y="164000"/>
            <a:ext cx="10889904" cy="49984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30422" y="789968"/>
            <a:ext cx="11523415" cy="53361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213645" y="6419637"/>
            <a:ext cx="978355" cy="365125"/>
          </a:xfrm>
          <a:prstGeom prst="rect">
            <a:avLst/>
          </a:prstGeom>
        </p:spPr>
        <p:txBody>
          <a:bodyPr vert="horz" lIns="91440" tIns="45720" rIns="91440" bIns="45720" rtlCol="0" anchor="ctr"/>
          <a:lstStyle>
            <a:lvl1pPr algn="r">
              <a:defRPr sz="1400">
                <a:solidFill>
                  <a:schemeClr val="tx1">
                    <a:tint val="75000"/>
                  </a:schemeClr>
                </a:solidFill>
              </a:defRPr>
            </a:lvl1pPr>
          </a:lstStyle>
          <a:p>
            <a:pPr defTabSz="457200"/>
            <a:fld id="{4B5A7D23-5EA3-BB48-9A7E-29066237FEC6}" type="slidenum">
              <a:rPr lang="en-US" smtClean="0">
                <a:solidFill>
                  <a:prstClr val="black">
                    <a:tint val="75000"/>
                  </a:prstClr>
                </a:solidFill>
                <a:ea typeface="ＭＳ Ｐゴシック" pitchFamily="34" charset="-128"/>
              </a:rPr>
              <a:pPr defTabSz="457200"/>
              <a:t>‹#›</a:t>
            </a:fld>
            <a:endParaRPr lang="en-US" dirty="0">
              <a:solidFill>
                <a:prstClr val="black">
                  <a:tint val="75000"/>
                </a:prstClr>
              </a:solidFill>
              <a:ea typeface="ＭＳ Ｐゴシック" pitchFamily="34" charset="-128"/>
            </a:endParaRPr>
          </a:p>
        </p:txBody>
      </p:sp>
      <p:sp>
        <p:nvSpPr>
          <p:cNvPr id="7" name="TextBox 6"/>
          <p:cNvSpPr txBox="1"/>
          <p:nvPr/>
        </p:nvSpPr>
        <p:spPr>
          <a:xfrm>
            <a:off x="3407462" y="6397186"/>
            <a:ext cx="184731" cy="369332"/>
          </a:xfrm>
          <a:prstGeom prst="rect">
            <a:avLst/>
          </a:prstGeom>
          <a:noFill/>
        </p:spPr>
        <p:txBody>
          <a:bodyPr wrap="none" rtlCol="0">
            <a:spAutoFit/>
          </a:bodyPr>
          <a:lstStyle/>
          <a:p>
            <a:pPr defTabSz="457200"/>
            <a:endParaRPr lang="en-US" sz="1800" dirty="0">
              <a:solidFill>
                <a:prstClr val="black"/>
              </a:solidFill>
              <a:latin typeface="Calibri"/>
              <a:ea typeface="ＭＳ Ｐゴシック" pitchFamily="34" charset="-128"/>
            </a:endParaRPr>
          </a:p>
        </p:txBody>
      </p:sp>
      <p:cxnSp>
        <p:nvCxnSpPr>
          <p:cNvPr id="8" name="Straight Connector 7"/>
          <p:cNvCxnSpPr/>
          <p:nvPr userDrawn="1"/>
        </p:nvCxnSpPr>
        <p:spPr bwMode="auto">
          <a:xfrm>
            <a:off x="963933" y="646042"/>
            <a:ext cx="11084842" cy="0"/>
          </a:xfrm>
          <a:prstGeom prst="line">
            <a:avLst/>
          </a:prstGeom>
          <a:solidFill>
            <a:schemeClr val="accent1"/>
          </a:solidFill>
          <a:ln w="38100" cap="flat" cmpd="sng" algn="ctr">
            <a:gradFill flip="none" rotWithShape="1">
              <a:gsLst>
                <a:gs pos="26000">
                  <a:srgbClr val="0F68B5"/>
                </a:gs>
                <a:gs pos="0">
                  <a:srgbClr val="0F68B5"/>
                </a:gs>
                <a:gs pos="53000">
                  <a:schemeClr val="accent1">
                    <a:lumMod val="45000"/>
                    <a:lumOff val="55000"/>
                  </a:schemeClr>
                </a:gs>
                <a:gs pos="74000">
                  <a:schemeClr val="accent1">
                    <a:lumMod val="45000"/>
                    <a:lumOff val="55000"/>
                  </a:schemeClr>
                </a:gs>
                <a:gs pos="99000">
                  <a:schemeClr val="bg1"/>
                </a:gs>
              </a:gsLst>
              <a:lin ang="0" scaled="1"/>
              <a:tileRect/>
            </a:gradFill>
            <a:prstDash val="solid"/>
            <a:round/>
            <a:headEnd type="none" w="med" len="med"/>
            <a:tailEnd type="none" w="med" len="med"/>
          </a:ln>
          <a:effectLst/>
        </p:spPr>
      </p:cxnSp>
      <p:pic>
        <p:nvPicPr>
          <p:cNvPr id="11" name="Picture 13" descr="NASA insigniaCMYK"/>
          <p:cNvPicPr preferRelativeResize="0">
            <a:picLocks noChangeAspect="1" noChangeArrowheads="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133450" y="44555"/>
            <a:ext cx="777875" cy="622300"/>
          </a:xfrm>
          <a:prstGeom prst="rect">
            <a:avLst/>
          </a:prstGeom>
          <a:noFill/>
          <a:ln w="9525">
            <a:noFill/>
            <a:miter lim="800000"/>
            <a:headEnd/>
            <a:tailEnd/>
          </a:ln>
        </p:spPr>
      </p:pic>
    </p:spTree>
    <p:extLst>
      <p:ext uri="{BB962C8B-B14F-4D97-AF65-F5344CB8AC3E}">
        <p14:creationId xmlns:p14="http://schemas.microsoft.com/office/powerpoint/2010/main" val="1045566583"/>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Lst>
  <p:hf hdr="0" dt="0"/>
  <p:txStyles>
    <p:titleStyle>
      <a:lvl1pPr algn="ctr" defTabSz="457200" rtl="0" eaLnBrk="1" latinLnBrk="0" hangingPunct="1">
        <a:lnSpc>
          <a:spcPct val="80000"/>
        </a:lnSpc>
        <a:spcBef>
          <a:spcPct val="0"/>
        </a:spcBef>
        <a:buNone/>
        <a:defRPr sz="32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nasa.gov/feature/langley/blazing-the-trail-of-urban-traffic-management"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286000"/>
            <a:ext cx="10363200" cy="1470025"/>
          </a:xfrm>
        </p:spPr>
        <p:txBody>
          <a:bodyPr/>
          <a:lstStyle/>
          <a:p>
            <a:r>
              <a:rPr lang="en-US" dirty="0">
                <a:solidFill>
                  <a:schemeClr val="tx1"/>
                </a:solidFill>
              </a:rPr>
              <a:t>Human-Autonomy Teaming </a:t>
            </a:r>
            <a:br>
              <a:rPr lang="en-US" dirty="0">
                <a:solidFill>
                  <a:schemeClr val="tx1"/>
                </a:solidFill>
              </a:rPr>
            </a:br>
            <a:r>
              <a:rPr lang="en-US" dirty="0">
                <a:solidFill>
                  <a:schemeClr val="tx1"/>
                </a:solidFill>
              </a:rPr>
              <a:t>Foundational Research Activity</a:t>
            </a:r>
            <a:br>
              <a:rPr lang="en-US" dirty="0">
                <a:solidFill>
                  <a:schemeClr val="tx1"/>
                </a:solidFill>
              </a:rPr>
            </a:br>
            <a:endParaRPr lang="en-US" dirty="0"/>
          </a:p>
        </p:txBody>
      </p:sp>
      <p:sp>
        <p:nvSpPr>
          <p:cNvPr id="4" name="Subtitle 3"/>
          <p:cNvSpPr>
            <a:spLocks noGrp="1"/>
          </p:cNvSpPr>
          <p:nvPr>
            <p:ph type="subTitle" idx="1"/>
          </p:nvPr>
        </p:nvSpPr>
        <p:spPr>
          <a:xfrm>
            <a:off x="1828800" y="3886200"/>
            <a:ext cx="8534400" cy="1752600"/>
          </a:xfrm>
        </p:spPr>
        <p:txBody>
          <a:bodyPr/>
          <a:lstStyle/>
          <a:p>
            <a:r>
              <a:rPr lang="en-US" dirty="0"/>
              <a:t>ODU Presentation </a:t>
            </a:r>
          </a:p>
          <a:p>
            <a:r>
              <a:rPr lang="en-US" dirty="0"/>
              <a:t>5.26.2020</a:t>
            </a:r>
          </a:p>
        </p:txBody>
      </p:sp>
      <p:pic>
        <p:nvPicPr>
          <p:cNvPr id="5" name="Google Shape;55;p13"/>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1369219" y="3382581"/>
            <a:ext cx="1965989" cy="1894641"/>
          </a:xfrm>
          <a:prstGeom prst="rect">
            <a:avLst/>
          </a:prstGeom>
          <a:noFill/>
          <a:ln>
            <a:noFill/>
          </a:ln>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84456" y="3756025"/>
            <a:ext cx="2747963" cy="1160401"/>
          </a:xfrm>
          <a:prstGeom prst="rect">
            <a:avLst/>
          </a:prstGeom>
        </p:spPr>
      </p:pic>
      <p:pic>
        <p:nvPicPr>
          <p:cNvPr id="6" name="Picture 5" descr="C:\Users\mpolitow\Desktop\AGILE Logo.png"/>
          <p:cNvPicPr/>
          <p:nvPr/>
        </p:nvPicPr>
        <p:blipFill>
          <a:blip r:embed="rId4" cstate="email">
            <a:extLst>
              <a:ext uri="{28A0092B-C50C-407E-A947-70E740481C1C}">
                <a14:useLocalDpi xmlns:a14="http://schemas.microsoft.com/office/drawing/2010/main"/>
              </a:ext>
            </a:extLst>
          </a:blip>
          <a:srcRect/>
          <a:stretch>
            <a:fillRect/>
          </a:stretch>
        </p:blipFill>
        <p:spPr bwMode="auto">
          <a:xfrm>
            <a:off x="5293360" y="5311140"/>
            <a:ext cx="1605280" cy="655320"/>
          </a:xfrm>
          <a:prstGeom prst="rect">
            <a:avLst/>
          </a:prstGeom>
          <a:noFill/>
          <a:ln>
            <a:noFill/>
          </a:ln>
        </p:spPr>
      </p:pic>
    </p:spTree>
    <p:extLst>
      <p:ext uri="{BB962C8B-B14F-4D97-AF65-F5344CB8AC3E}">
        <p14:creationId xmlns:p14="http://schemas.microsoft.com/office/powerpoint/2010/main" val="645618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lstStyle/>
          <a:p>
            <a:r>
              <a:rPr lang="en-US" dirty="0"/>
              <a:t>Background (pre-NASA)</a:t>
            </a:r>
          </a:p>
          <a:p>
            <a:r>
              <a:rPr lang="en-US" dirty="0"/>
              <a:t>Previous NASA Work</a:t>
            </a:r>
          </a:p>
          <a:p>
            <a:pPr lvl="1"/>
            <a:r>
              <a:rPr lang="en-US" dirty="0">
                <a:latin typeface="Arial"/>
              </a:rPr>
              <a:t>Pathfinder – Live sUAS Operations</a:t>
            </a:r>
            <a:endParaRPr lang="en-US" dirty="0"/>
          </a:p>
          <a:p>
            <a:pPr lvl="1"/>
            <a:r>
              <a:rPr lang="en-US" dirty="0">
                <a:latin typeface="Arial"/>
              </a:rPr>
              <a:t>Public Acceptance of Urban Air Mobility – MTurk study</a:t>
            </a:r>
          </a:p>
          <a:p>
            <a:r>
              <a:rPr lang="en-US" dirty="0"/>
              <a:t>Current and Planned Work</a:t>
            </a:r>
          </a:p>
          <a:p>
            <a:pPr lvl="1"/>
            <a:r>
              <a:rPr lang="en-US" dirty="0"/>
              <a:t>Approach: Basic research focused on applied problems</a:t>
            </a:r>
          </a:p>
          <a:p>
            <a:pPr lvl="1"/>
            <a:r>
              <a:rPr lang="en-US" dirty="0"/>
              <a:t>MATB+</a:t>
            </a:r>
          </a:p>
          <a:p>
            <a:pPr lvl="1"/>
            <a:endParaRPr lang="en-US" dirty="0"/>
          </a:p>
        </p:txBody>
      </p:sp>
    </p:spTree>
    <p:extLst>
      <p:ext uri="{BB962C8B-B14F-4D97-AF65-F5344CB8AC3E}">
        <p14:creationId xmlns:p14="http://schemas.microsoft.com/office/powerpoint/2010/main" val="4062131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chor="ctr"/>
          <a:lstStyle/>
          <a:p>
            <a:pPr marL="0" indent="0" algn="ctr">
              <a:buNone/>
            </a:pPr>
            <a:r>
              <a:rPr lang="en-US" dirty="0"/>
              <a:t>Background</a:t>
            </a:r>
          </a:p>
        </p:txBody>
      </p:sp>
    </p:spTree>
    <p:extLst>
      <p:ext uri="{BB962C8B-B14F-4D97-AF65-F5344CB8AC3E}">
        <p14:creationId xmlns:p14="http://schemas.microsoft.com/office/powerpoint/2010/main" val="402838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Eric Chancey</a:t>
            </a:r>
          </a:p>
        </p:txBody>
      </p:sp>
      <p:sp>
        <p:nvSpPr>
          <p:cNvPr id="3" name="Content Placeholder 2"/>
          <p:cNvSpPr>
            <a:spLocks noGrp="1"/>
          </p:cNvSpPr>
          <p:nvPr>
            <p:ph idx="1"/>
          </p:nvPr>
        </p:nvSpPr>
        <p:spPr>
          <a:xfrm>
            <a:off x="508000" y="990600"/>
            <a:ext cx="10972800" cy="4525963"/>
          </a:xfrm>
        </p:spPr>
        <p:txBody>
          <a:bodyPr/>
          <a:lstStyle/>
          <a:p>
            <a:pPr marL="0" indent="0">
              <a:buNone/>
            </a:pPr>
            <a:r>
              <a:rPr lang="en-US" sz="2000" dirty="0"/>
              <a:t>ODU (M.S. &amp; Ph.D. HF Psychology – 2010-2016)</a:t>
            </a:r>
          </a:p>
          <a:p>
            <a:r>
              <a:rPr lang="en-US" sz="2000" dirty="0"/>
              <a:t>Jim Bliss – Advisor</a:t>
            </a:r>
          </a:p>
          <a:p>
            <a:r>
              <a:rPr lang="en-US" sz="2000" dirty="0"/>
              <a:t>Trust in Automation – Sensor-Based Signaling Systems</a:t>
            </a:r>
          </a:p>
          <a:p>
            <a:r>
              <a:rPr lang="en-US" sz="2000" dirty="0"/>
              <a:t>SBIR/STTRs – DARPA, OSD, Naval Air Systems Command</a:t>
            </a:r>
          </a:p>
          <a:p>
            <a:pPr lvl="1"/>
            <a:r>
              <a:rPr lang="en-US" sz="2000" dirty="0"/>
              <a:t>Physiological-based performance models, mTBI VE, low-cost marksmanship trainer</a:t>
            </a:r>
          </a:p>
          <a:p>
            <a:pPr marL="0" indent="0">
              <a:buNone/>
            </a:pPr>
            <a:r>
              <a:rPr lang="en-US" sz="2000" dirty="0"/>
              <a:t>Leidos (Sr. Behavioral Scientist – 2016-2018)</a:t>
            </a:r>
          </a:p>
          <a:p>
            <a:r>
              <a:rPr lang="en-US" sz="2000" dirty="0"/>
              <a:t>DCGS Weapons System Trainer (DWST) – Lead designer of SAT (USAF)</a:t>
            </a:r>
          </a:p>
          <a:p>
            <a:r>
              <a:rPr lang="en-US" sz="2000" dirty="0"/>
              <a:t>Warfighter Readiness Training Program (AFRL-RHA)</a:t>
            </a:r>
          </a:p>
          <a:p>
            <a:pPr lvl="1"/>
            <a:r>
              <a:rPr lang="en-US" sz="2000" dirty="0"/>
              <a:t>Command, Control, Communications, Computers, Intelligence, Surveillance, and Reconnaissance (C4ISR)</a:t>
            </a:r>
          </a:p>
          <a:p>
            <a:pPr lvl="1"/>
            <a:r>
              <a:rPr lang="en-US" sz="2000" dirty="0"/>
              <a:t>JTAC-JFO</a:t>
            </a:r>
          </a:p>
          <a:p>
            <a:r>
              <a:rPr lang="en-US" sz="2000" dirty="0"/>
              <a:t>Business and Development (B&amp;D)</a:t>
            </a:r>
          </a:p>
          <a:p>
            <a:pPr lvl="1"/>
            <a:r>
              <a:rPr lang="en-US" sz="2000" dirty="0"/>
              <a:t>Internal Research and Development (IR&amp;D): LCAAT, ROBIN (PI)</a:t>
            </a:r>
          </a:p>
          <a:p>
            <a:pPr lvl="1"/>
            <a:r>
              <a:rPr lang="en-US" sz="2000" dirty="0"/>
              <a:t>Broad Agency Announcements (BAAs) </a:t>
            </a:r>
          </a:p>
          <a:p>
            <a:endParaRPr lang="en-US" sz="2000" dirty="0"/>
          </a:p>
        </p:txBody>
      </p:sp>
    </p:spTree>
    <p:extLst>
      <p:ext uri="{BB962C8B-B14F-4D97-AF65-F5344CB8AC3E}">
        <p14:creationId xmlns:p14="http://schemas.microsoft.com/office/powerpoint/2010/main" val="3166062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Mike Politowicz</a:t>
            </a:r>
          </a:p>
        </p:txBody>
      </p:sp>
      <p:sp>
        <p:nvSpPr>
          <p:cNvPr id="3" name="Content Placeholder 2"/>
          <p:cNvSpPr>
            <a:spLocks noGrp="1"/>
          </p:cNvSpPr>
          <p:nvPr>
            <p:ph idx="1"/>
          </p:nvPr>
        </p:nvSpPr>
        <p:spPr>
          <a:xfrm>
            <a:off x="508000" y="990600"/>
            <a:ext cx="10972800" cy="4525963"/>
          </a:xfrm>
        </p:spPr>
        <p:txBody>
          <a:bodyPr/>
          <a:lstStyle/>
          <a:p>
            <a:pPr marL="0" indent="0">
              <a:buNone/>
            </a:pPr>
            <a:r>
              <a:rPr lang="en-US" sz="2000" dirty="0">
                <a:latin typeface="Arial"/>
              </a:rPr>
              <a:t>University of Michigan (B.S.E. Aerospace Engineering)</a:t>
            </a:r>
            <a:endParaRPr lang="en-US" dirty="0"/>
          </a:p>
          <a:p>
            <a:pPr marL="0" indent="0">
              <a:buNone/>
            </a:pPr>
            <a:r>
              <a:rPr lang="en-US" sz="2000" dirty="0">
                <a:latin typeface="Arial"/>
              </a:rPr>
              <a:t>GE Aviation Systems (Systems Engineer)</a:t>
            </a:r>
          </a:p>
          <a:p>
            <a:r>
              <a:rPr lang="en-US" sz="2000" dirty="0">
                <a:latin typeface="Arial"/>
              </a:rPr>
              <a:t>Lead Systems Engineer for B737 Flight Simulation</a:t>
            </a:r>
          </a:p>
          <a:p>
            <a:r>
              <a:rPr lang="en-US" sz="2000" dirty="0">
                <a:latin typeface="Arial"/>
              </a:rPr>
              <a:t>Simulation development for Flight Management System (FMS) v</a:t>
            </a:r>
            <a:r>
              <a:rPr lang="en-US" sz="2000" dirty="0">
                <a:latin typeface="Arial"/>
                <a:cs typeface="Arial"/>
              </a:rPr>
              <a:t>erification &amp; validation</a:t>
            </a:r>
            <a:endParaRPr lang="en-US" sz="2000" dirty="0">
              <a:latin typeface="Arial"/>
            </a:endParaRPr>
          </a:p>
          <a:p>
            <a:pPr marL="0" indent="0">
              <a:buNone/>
            </a:pPr>
            <a:r>
              <a:rPr lang="en-US" sz="2000" dirty="0">
                <a:latin typeface="Arial"/>
              </a:rPr>
              <a:t>Freelance/Contract (Software Engineer &amp; Product Designer)</a:t>
            </a:r>
          </a:p>
          <a:p>
            <a:r>
              <a:rPr lang="en-US" sz="2000" dirty="0">
                <a:latin typeface="Arial"/>
                <a:cs typeface="Arial"/>
              </a:rPr>
              <a:t>Design, development, and release of iOS apps</a:t>
            </a:r>
            <a:endParaRPr lang="en-US" dirty="0"/>
          </a:p>
          <a:p>
            <a:pPr marL="0" indent="0">
              <a:buNone/>
            </a:pPr>
            <a:r>
              <a:rPr lang="en-US" sz="2000" dirty="0">
                <a:latin typeface="Arial"/>
                <a:cs typeface="Arial"/>
              </a:rPr>
              <a:t>NASA Ames Research Center (Intern – Flight Deck Display Research Lab)</a:t>
            </a:r>
          </a:p>
          <a:p>
            <a:r>
              <a:rPr lang="en-US" sz="2000" dirty="0">
                <a:latin typeface="Arial"/>
                <a:cs typeface="Arial"/>
              </a:rPr>
              <a:t>Effects of new air traffic management (ATM) concepts on workload and situation awareness</a:t>
            </a:r>
          </a:p>
          <a:p>
            <a:r>
              <a:rPr lang="en-US" sz="2000" dirty="0">
                <a:latin typeface="Arial"/>
                <a:cs typeface="Arial"/>
              </a:rPr>
              <a:t>Effects of audio cueing on workload and situation awareness</a:t>
            </a:r>
          </a:p>
          <a:p>
            <a:pPr marL="0" indent="0">
              <a:buNone/>
            </a:pPr>
            <a:r>
              <a:rPr lang="en-US" sz="2000" dirty="0"/>
              <a:t>Private Pilot (2007)</a:t>
            </a:r>
          </a:p>
          <a:p>
            <a:endParaRPr lang="en-US" sz="2000" dirty="0"/>
          </a:p>
        </p:txBody>
      </p:sp>
    </p:spTree>
    <p:extLst>
      <p:ext uri="{BB962C8B-B14F-4D97-AF65-F5344CB8AC3E}">
        <p14:creationId xmlns:p14="http://schemas.microsoft.com/office/powerpoint/2010/main" val="3640696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chor="ctr"/>
          <a:lstStyle/>
          <a:p>
            <a:pPr marL="0" indent="0" algn="ctr">
              <a:buNone/>
            </a:pPr>
            <a:r>
              <a:rPr lang="en-US" dirty="0"/>
              <a:t>Previous NASA Work</a:t>
            </a:r>
          </a:p>
        </p:txBody>
      </p:sp>
    </p:spTree>
    <p:extLst>
      <p:ext uri="{BB962C8B-B14F-4D97-AF65-F5344CB8AC3E}">
        <p14:creationId xmlns:p14="http://schemas.microsoft.com/office/powerpoint/2010/main" val="1132850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Pathfinder-ROAM: Background</a:t>
            </a:r>
          </a:p>
        </p:txBody>
      </p:sp>
      <p:sp>
        <p:nvSpPr>
          <p:cNvPr id="3" name="Content Placeholder 2"/>
          <p:cNvSpPr>
            <a:spLocks noGrp="1"/>
          </p:cNvSpPr>
          <p:nvPr>
            <p:ph idx="1"/>
          </p:nvPr>
        </p:nvSpPr>
        <p:spPr>
          <a:xfrm>
            <a:off x="1085126" y="1028700"/>
            <a:ext cx="3886200" cy="2285999"/>
          </a:xfrm>
        </p:spPr>
        <p:txBody>
          <a:bodyPr/>
          <a:lstStyle/>
          <a:p>
            <a:pPr marL="0" indent="0">
              <a:buNone/>
            </a:pPr>
            <a:r>
              <a:rPr lang="en-US" dirty="0"/>
              <a:t>Initial Request</a:t>
            </a:r>
          </a:p>
          <a:p>
            <a:pPr>
              <a:buFont typeface="Wingdings" panose="05000000000000000000" pitchFamily="2" charset="2"/>
              <a:buChar char="§"/>
            </a:pPr>
            <a:r>
              <a:rPr lang="en-US" sz="2000" dirty="0"/>
              <a:t>Asked to do “human factors”</a:t>
            </a:r>
          </a:p>
          <a:p>
            <a:pPr>
              <a:buFont typeface="Wingdings" panose="05000000000000000000" pitchFamily="2" charset="2"/>
              <a:buChar char="§"/>
            </a:pPr>
            <a:r>
              <a:rPr lang="en-US" sz="2000" dirty="0"/>
              <a:t>No clear requirements</a:t>
            </a:r>
          </a:p>
          <a:p>
            <a:pPr>
              <a:buFont typeface="Wingdings" panose="05000000000000000000" pitchFamily="2" charset="2"/>
              <a:buChar char="§"/>
            </a:pPr>
            <a:r>
              <a:rPr lang="en-US" sz="2000" dirty="0"/>
              <a:t>Limited ability to manipulate</a:t>
            </a:r>
          </a:p>
          <a:p>
            <a:pPr>
              <a:buFont typeface="Wingdings" panose="05000000000000000000" pitchFamily="2" charset="2"/>
              <a:buChar char="§"/>
            </a:pPr>
            <a:r>
              <a:rPr lang="en-US" sz="2000" dirty="0"/>
              <a:t>Live sUAS Operations</a:t>
            </a:r>
          </a:p>
          <a:p>
            <a:pPr>
              <a:buFont typeface="Wingdings" panose="05000000000000000000" pitchFamily="2" charset="2"/>
              <a:buChar char="§"/>
            </a:pPr>
            <a:r>
              <a:rPr lang="en-US" sz="2000" dirty="0"/>
              <a:t>Representative UTM system</a:t>
            </a:r>
          </a:p>
          <a:p>
            <a:endParaRPr lang="en-US" dirty="0"/>
          </a:p>
        </p:txBody>
      </p:sp>
      <p:pic>
        <p:nvPicPr>
          <p:cNvPr id="11" name="Pictur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10400" y="3581400"/>
            <a:ext cx="4292600" cy="2633480"/>
          </a:xfrm>
          <a:prstGeom prst="rect">
            <a:avLst/>
          </a:prstGeom>
          <a:ln w="12700">
            <a:solidFill>
              <a:schemeClr val="tx1"/>
            </a:solidFill>
          </a:ln>
        </p:spPr>
      </p:pic>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47800" y="3581400"/>
            <a:ext cx="3523526" cy="2629627"/>
          </a:xfrm>
          <a:prstGeom prst="rect">
            <a:avLst/>
          </a:prstGeom>
          <a:ln w="12700">
            <a:solidFill>
              <a:schemeClr val="tx1"/>
            </a:solidFill>
          </a:ln>
        </p:spPr>
      </p:pic>
      <p:pic>
        <p:nvPicPr>
          <p:cNvPr id="3074" name="Picture 2" descr="https://www.nasa.gov/sites/default/files/thumbnails/image/lrc-2019-h1_p_pathfinder-083007.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696200" y="1162049"/>
            <a:ext cx="2590800" cy="1943100"/>
          </a:xfrm>
          <a:prstGeom prst="rect">
            <a:avLst/>
          </a:prstGeom>
          <a:ln w="12700">
            <a:solidFill>
              <a:schemeClr val="tx1"/>
            </a:solidFill>
          </a:ln>
          <a:extLst>
            <a:ext uri="{909E8E84-426E-40DD-AFC4-6F175D3DCCD1}">
              <a14:hiddenFill xmlns:a14="http://schemas.microsoft.com/office/drawing/2010/main">
                <a:solidFill>
                  <a:srgbClr val="FFFFFF"/>
                </a:solidFill>
              </a14:hiddenFill>
            </a:ext>
          </a:extLst>
        </p:spPr>
      </p:pic>
      <p:sp>
        <p:nvSpPr>
          <p:cNvPr id="4" name="Rectangle 3"/>
          <p:cNvSpPr/>
          <p:nvPr/>
        </p:nvSpPr>
        <p:spPr>
          <a:xfrm>
            <a:off x="7982349" y="3083867"/>
            <a:ext cx="2018501" cy="230832"/>
          </a:xfrm>
          <a:prstGeom prst="rect">
            <a:avLst/>
          </a:prstGeom>
        </p:spPr>
        <p:txBody>
          <a:bodyPr wrap="none">
            <a:spAutoFit/>
          </a:bodyPr>
          <a:lstStyle/>
          <a:p>
            <a:r>
              <a:rPr lang="en-US" sz="900" b="1" i="1" dirty="0">
                <a:solidFill>
                  <a:srgbClr val="000000"/>
                </a:solidFill>
                <a:latin typeface="Helvetica Neue"/>
              </a:rPr>
              <a:t>Credits: NASA/ David C. Bowman</a:t>
            </a:r>
            <a:endParaRPr lang="en-US" sz="900" dirty="0"/>
          </a:p>
        </p:txBody>
      </p:sp>
    </p:spTree>
    <p:extLst>
      <p:ext uri="{BB962C8B-B14F-4D97-AF65-F5344CB8AC3E}">
        <p14:creationId xmlns:p14="http://schemas.microsoft.com/office/powerpoint/2010/main" val="733965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Pathfinder-ROAM: Experiment (Planned)</a:t>
            </a:r>
          </a:p>
        </p:txBody>
      </p:sp>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459362" y="914400"/>
            <a:ext cx="4299745" cy="2787971"/>
          </a:xfrm>
          <a:prstGeom prst="rect">
            <a:avLst/>
          </a:prstGeom>
          <a:ln w="12700">
            <a:solidFill>
              <a:schemeClr val="tx1"/>
            </a:solidFill>
          </a:ln>
        </p:spPr>
      </p:pic>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391400" y="3893068"/>
            <a:ext cx="4561720" cy="2634341"/>
          </a:xfrm>
          <a:prstGeom prst="rect">
            <a:avLst/>
          </a:prstGeom>
        </p:spPr>
      </p:pic>
      <p:sp>
        <p:nvSpPr>
          <p:cNvPr id="7" name="TextBox 6"/>
          <p:cNvSpPr txBox="1"/>
          <p:nvPr/>
        </p:nvSpPr>
        <p:spPr>
          <a:xfrm>
            <a:off x="533400" y="930057"/>
            <a:ext cx="5749925" cy="3108543"/>
          </a:xfrm>
          <a:prstGeom prst="rect">
            <a:avLst/>
          </a:prstGeom>
          <a:noFill/>
        </p:spPr>
        <p:txBody>
          <a:bodyPr wrap="square" rtlCol="0">
            <a:spAutoFit/>
          </a:bodyPr>
          <a:lstStyle/>
          <a:p>
            <a:pPr marL="285750" indent="-285750">
              <a:buFont typeface="Arial" panose="020B0604020202020204" pitchFamily="34" charset="0"/>
              <a:buChar char="•"/>
            </a:pPr>
            <a:r>
              <a:rPr lang="en-US" b="1" dirty="0"/>
              <a:t>18 participants monitoring live sUAS operations</a:t>
            </a:r>
          </a:p>
          <a:p>
            <a:pPr marL="742950" lvl="1" indent="-285750">
              <a:buFont typeface="Arial" panose="020B0604020202020204" pitchFamily="34" charset="0"/>
              <a:buChar char="•"/>
            </a:pPr>
            <a:r>
              <a:rPr lang="en-US" dirty="0"/>
              <a:t>Multiple flight path configurations</a:t>
            </a:r>
          </a:p>
          <a:p>
            <a:pPr marL="742950" lvl="1" indent="-285750">
              <a:buFont typeface="Arial" panose="020B0604020202020204" pitchFamily="34" charset="0"/>
              <a:buChar char="•"/>
            </a:pPr>
            <a:r>
              <a:rPr lang="en-US" dirty="0"/>
              <a:t>General public</a:t>
            </a:r>
          </a:p>
          <a:p>
            <a:pPr marL="285750" indent="-285750">
              <a:buFont typeface="Arial" panose="020B0604020202020204" pitchFamily="34" charset="0"/>
              <a:buChar char="•"/>
            </a:pPr>
            <a:r>
              <a:rPr lang="en-US" b="1" dirty="0"/>
              <a:t>3 × 3  (within subjects)  </a:t>
            </a:r>
            <a:r>
              <a:rPr lang="en-US" b="1" dirty="0">
                <a:sym typeface="Wingdings" panose="05000000000000000000" pitchFamily="2" charset="2"/>
              </a:rPr>
              <a:t></a:t>
            </a:r>
            <a:r>
              <a:rPr lang="en-US" b="1" dirty="0"/>
              <a:t>  10 flights total</a:t>
            </a:r>
          </a:p>
          <a:p>
            <a:pPr marL="742950" lvl="1" indent="-285750">
              <a:buFont typeface="Arial" panose="020B0604020202020204" pitchFamily="34" charset="0"/>
              <a:buChar char="•"/>
            </a:pPr>
            <a:r>
              <a:rPr lang="en-US" u="sng" dirty="0"/>
              <a:t>Separation Method</a:t>
            </a:r>
            <a:r>
              <a:rPr lang="en-US" dirty="0"/>
              <a:t> </a:t>
            </a:r>
          </a:p>
          <a:p>
            <a:pPr marL="1200150" lvl="2" indent="-285750">
              <a:buFont typeface="Arial" panose="020B0604020202020204" pitchFamily="34" charset="0"/>
              <a:buChar char="•"/>
            </a:pPr>
            <a:r>
              <a:rPr lang="en-US" sz="1400" dirty="0"/>
              <a:t>Autonomous Sense and Avoid, Geofence, Manual</a:t>
            </a:r>
          </a:p>
          <a:p>
            <a:pPr marL="742950" lvl="1" indent="-285750">
              <a:buFont typeface="Arial" panose="020B0604020202020204" pitchFamily="34" charset="0"/>
              <a:buChar char="•"/>
            </a:pPr>
            <a:r>
              <a:rPr lang="en-US" u="sng" dirty="0"/>
              <a:t>Incursion Level</a:t>
            </a:r>
            <a:endParaRPr lang="en-US" dirty="0"/>
          </a:p>
          <a:p>
            <a:pPr marL="1200150" lvl="2" indent="-285750">
              <a:buFont typeface="Arial" panose="020B0604020202020204" pitchFamily="34" charset="0"/>
              <a:buChar char="•"/>
            </a:pPr>
            <a:r>
              <a:rPr lang="en-US" sz="1400" dirty="0"/>
              <a:t>High, Medium, Low</a:t>
            </a:r>
          </a:p>
          <a:p>
            <a:pPr marL="285750" indent="-285750">
              <a:buFont typeface="Arial" panose="020B0604020202020204" pitchFamily="34" charset="0"/>
              <a:buChar char="•"/>
            </a:pPr>
            <a:r>
              <a:rPr lang="en-US" b="1" dirty="0"/>
              <a:t>DVs</a:t>
            </a:r>
          </a:p>
          <a:p>
            <a:pPr marL="742950" lvl="1" indent="-285750">
              <a:buFont typeface="Arial" panose="020B0604020202020204" pitchFamily="34" charset="0"/>
              <a:buChar char="•"/>
            </a:pPr>
            <a:r>
              <a:rPr lang="en-US" sz="1400" dirty="0"/>
              <a:t>WL (TLX), SA (SART), Trust, Eye Tracking, Performance Measures (RT, Accuracy) </a:t>
            </a:r>
          </a:p>
          <a:p>
            <a:endParaRPr lang="en-US" sz="1400" dirty="0"/>
          </a:p>
        </p:txBody>
      </p:sp>
      <p:graphicFrame>
        <p:nvGraphicFramePr>
          <p:cNvPr id="11" name="Table 10"/>
          <p:cNvGraphicFramePr>
            <a:graphicFrameLocks noGrp="1"/>
          </p:cNvGraphicFramePr>
          <p:nvPr>
            <p:extLst>
              <p:ext uri="{D42A27DB-BD31-4B8C-83A1-F6EECF244321}">
                <p14:modId xmlns:p14="http://schemas.microsoft.com/office/powerpoint/2010/main" val="2358928049"/>
              </p:ext>
            </p:extLst>
          </p:nvPr>
        </p:nvGraphicFramePr>
        <p:xfrm>
          <a:off x="496693" y="3931920"/>
          <a:ext cx="6340669" cy="2468880"/>
        </p:xfrm>
        <a:graphic>
          <a:graphicData uri="http://schemas.openxmlformats.org/drawingml/2006/table">
            <a:tbl>
              <a:tblPr firstRow="1" bandRow="1">
                <a:tableStyleId>{5940675A-B579-460E-94D1-54222C63F5DA}</a:tableStyleId>
              </a:tblPr>
              <a:tblGrid>
                <a:gridCol w="930469">
                  <a:extLst>
                    <a:ext uri="{9D8B030D-6E8A-4147-A177-3AD203B41FA5}">
                      <a16:colId xmlns:a16="http://schemas.microsoft.com/office/drawing/2014/main" val="2543343383"/>
                    </a:ext>
                  </a:extLst>
                </a:gridCol>
                <a:gridCol w="914400">
                  <a:extLst>
                    <a:ext uri="{9D8B030D-6E8A-4147-A177-3AD203B41FA5}">
                      <a16:colId xmlns:a16="http://schemas.microsoft.com/office/drawing/2014/main" val="3968403282"/>
                    </a:ext>
                  </a:extLst>
                </a:gridCol>
                <a:gridCol w="1498600">
                  <a:extLst>
                    <a:ext uri="{9D8B030D-6E8A-4147-A177-3AD203B41FA5}">
                      <a16:colId xmlns:a16="http://schemas.microsoft.com/office/drawing/2014/main" val="1663288385"/>
                    </a:ext>
                  </a:extLst>
                </a:gridCol>
                <a:gridCol w="1498600">
                  <a:extLst>
                    <a:ext uri="{9D8B030D-6E8A-4147-A177-3AD203B41FA5}">
                      <a16:colId xmlns:a16="http://schemas.microsoft.com/office/drawing/2014/main" val="3166697029"/>
                    </a:ext>
                  </a:extLst>
                </a:gridCol>
                <a:gridCol w="1498600">
                  <a:extLst>
                    <a:ext uri="{9D8B030D-6E8A-4147-A177-3AD203B41FA5}">
                      <a16:colId xmlns:a16="http://schemas.microsoft.com/office/drawing/2014/main" val="4002864611"/>
                    </a:ext>
                  </a:extLst>
                </a:gridCol>
              </a:tblGrid>
              <a:tr h="276491">
                <a:tc rowSpan="2" gridSpan="2">
                  <a:txBody>
                    <a:bodyPr/>
                    <a:lstStyle/>
                    <a:p>
                      <a:pPr algn="ctr"/>
                      <a:r>
                        <a:rPr lang="en-US" sz="1400" dirty="0"/>
                        <a:t>Within SS Design</a:t>
                      </a: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sz="1400" dirty="0"/>
                    </a:p>
                  </a:txBody>
                  <a:tcPr/>
                </a:tc>
                <a:tc gridSpan="3">
                  <a:txBody>
                    <a:bodyPr/>
                    <a:lstStyle/>
                    <a:p>
                      <a:r>
                        <a:rPr lang="en-US" sz="1400" dirty="0"/>
                        <a:t>Separation Method</a:t>
                      </a: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87736288"/>
                  </a:ext>
                </a:extLst>
              </a:tr>
              <a:tr h="704722">
                <a:tc gridSpan="2" vMerge="1">
                  <a:txBody>
                    <a:bodyPr/>
                    <a:lstStyle/>
                    <a:p>
                      <a:endParaRPr lang="en-US" sz="1400" dirty="0"/>
                    </a:p>
                  </a:txBody>
                  <a:tcPr/>
                </a:tc>
                <a:tc hMerge="1" vMerge="1">
                  <a:txBody>
                    <a:bodyPr/>
                    <a:lstStyle/>
                    <a:p>
                      <a:endParaRPr lang="en-US" sz="1400" dirty="0"/>
                    </a:p>
                  </a:txBody>
                  <a:tcPr/>
                </a:tc>
                <a:tc>
                  <a:txBody>
                    <a:bodyPr/>
                    <a:lstStyle/>
                    <a:p>
                      <a:r>
                        <a:rPr lang="en-US" sz="1400" dirty="0"/>
                        <a:t>Autonomous</a:t>
                      </a:r>
                      <a:r>
                        <a:rPr lang="en-US" sz="1400" baseline="0" dirty="0"/>
                        <a:t> Sense and Avoid (ICAROUS)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Geofence</a:t>
                      </a:r>
                      <a:r>
                        <a:rPr lang="en-US" sz="1400" baseline="0" dirty="0"/>
                        <a:t> (ICAROUS)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None (Manual)</a:t>
                      </a: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9343436"/>
                  </a:ext>
                </a:extLst>
              </a:tr>
              <a:tr h="282530">
                <a:tc rowSpan="3">
                  <a:txBody>
                    <a:bodyPr/>
                    <a:lstStyle/>
                    <a:p>
                      <a:r>
                        <a:rPr lang="en-US" sz="1400" dirty="0"/>
                        <a:t>Incursion</a:t>
                      </a: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None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3</a:t>
                      </a: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2591396"/>
                  </a:ext>
                </a:extLst>
              </a:tr>
              <a:tr h="282530">
                <a:tc vMerge="1">
                  <a:txBody>
                    <a:bodyPr/>
                    <a:lstStyle/>
                    <a:p>
                      <a:endParaRPr lang="en-US" sz="1400" dirty="0"/>
                    </a:p>
                  </a:txBody>
                  <a:tcPr/>
                </a:tc>
                <a:tc>
                  <a:txBody>
                    <a:bodyPr/>
                    <a:lstStyle/>
                    <a:p>
                      <a:r>
                        <a:rPr lang="en-US" sz="1400" dirty="0"/>
                        <a:t>Medium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6</a:t>
                      </a: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0846694"/>
                  </a:ext>
                </a:extLst>
              </a:tr>
              <a:tr h="282530">
                <a:tc vMerge="1">
                  <a:txBody>
                    <a:bodyPr/>
                    <a:lstStyle/>
                    <a:p>
                      <a:endParaRPr lang="en-US" sz="1400" dirty="0"/>
                    </a:p>
                  </a:txBody>
                  <a:tcPr/>
                </a:tc>
                <a:tc>
                  <a:txBody>
                    <a:bodyPr/>
                    <a:lstStyle/>
                    <a:p>
                      <a:r>
                        <a:rPr lang="en-US" sz="1400" dirty="0"/>
                        <a:t>High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9</a:t>
                      </a: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4520758"/>
                  </a:ext>
                </a:extLst>
              </a:tr>
              <a:tr h="282530">
                <a:tc>
                  <a:txBody>
                    <a:bodyPr/>
                    <a:lstStyle/>
                    <a:p>
                      <a:endParaRPr lang="en-US" sz="1400" dirty="0"/>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dirty="0"/>
                        <a:t>Failure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dirty="0"/>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dirty="0"/>
                        <a:t>10 (always last)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dirty="0"/>
                        <a:t>x</a:t>
                      </a: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06374123"/>
                  </a:ext>
                </a:extLst>
              </a:tr>
            </a:tbl>
          </a:graphicData>
        </a:graphic>
      </p:graphicFrame>
    </p:spTree>
    <p:extLst>
      <p:ext uri="{BB962C8B-B14F-4D97-AF65-F5344CB8AC3E}">
        <p14:creationId xmlns:p14="http://schemas.microsoft.com/office/powerpoint/2010/main" val="2928636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Pathfinder-ROAM: Experiment (Actual)</a:t>
            </a:r>
          </a:p>
        </p:txBody>
      </p:sp>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459362" y="914400"/>
            <a:ext cx="4299745" cy="2787971"/>
          </a:xfrm>
          <a:prstGeom prst="rect">
            <a:avLst/>
          </a:prstGeom>
          <a:ln w="12700">
            <a:solidFill>
              <a:schemeClr val="tx1"/>
            </a:solidFill>
          </a:ln>
        </p:spPr>
      </p:pic>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391400" y="3893068"/>
            <a:ext cx="4561720" cy="2634341"/>
          </a:xfrm>
          <a:prstGeom prst="rect">
            <a:avLst/>
          </a:prstGeom>
        </p:spPr>
      </p:pic>
      <p:sp>
        <p:nvSpPr>
          <p:cNvPr id="7" name="TextBox 6"/>
          <p:cNvSpPr txBox="1"/>
          <p:nvPr/>
        </p:nvSpPr>
        <p:spPr>
          <a:xfrm>
            <a:off x="533400" y="930057"/>
            <a:ext cx="5749925" cy="3108543"/>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rgbClr val="FF0000"/>
                </a:solidFill>
              </a:rPr>
              <a:t>9</a:t>
            </a:r>
            <a:r>
              <a:rPr lang="en-US" b="1" dirty="0"/>
              <a:t> participants monitoring live sUAS operations</a:t>
            </a:r>
          </a:p>
          <a:p>
            <a:pPr marL="742950" lvl="1" indent="-285750">
              <a:buFont typeface="Arial" panose="020B0604020202020204" pitchFamily="34" charset="0"/>
              <a:buChar char="•"/>
            </a:pPr>
            <a:r>
              <a:rPr lang="en-US" dirty="0">
                <a:solidFill>
                  <a:srgbClr val="FF0000"/>
                </a:solidFill>
              </a:rPr>
              <a:t>One</a:t>
            </a:r>
            <a:r>
              <a:rPr lang="en-US" dirty="0"/>
              <a:t> flight path configuration</a:t>
            </a:r>
          </a:p>
          <a:p>
            <a:pPr marL="742950" lvl="1" indent="-285750">
              <a:buFont typeface="Arial" panose="020B0604020202020204" pitchFamily="34" charset="0"/>
              <a:buChar char="•"/>
            </a:pPr>
            <a:r>
              <a:rPr lang="en-US" dirty="0">
                <a:solidFill>
                  <a:srgbClr val="FF0000"/>
                </a:solidFill>
              </a:rPr>
              <a:t>NASA civil servants</a:t>
            </a:r>
          </a:p>
          <a:p>
            <a:pPr marL="285750" indent="-285750">
              <a:buFont typeface="Arial" panose="020B0604020202020204" pitchFamily="34" charset="0"/>
              <a:buChar char="•"/>
            </a:pPr>
            <a:r>
              <a:rPr lang="en-US" b="1" dirty="0"/>
              <a:t>3 × </a:t>
            </a:r>
            <a:r>
              <a:rPr lang="en-US" b="1" dirty="0">
                <a:solidFill>
                  <a:srgbClr val="FF0000"/>
                </a:solidFill>
              </a:rPr>
              <a:t>2</a:t>
            </a:r>
            <a:r>
              <a:rPr lang="en-US" b="1" dirty="0"/>
              <a:t>  (within subjects)  </a:t>
            </a:r>
            <a:r>
              <a:rPr lang="en-US" b="1" dirty="0">
                <a:sym typeface="Wingdings" panose="05000000000000000000" pitchFamily="2" charset="2"/>
              </a:rPr>
              <a:t></a:t>
            </a:r>
            <a:r>
              <a:rPr lang="en-US" b="1" dirty="0"/>
              <a:t>  </a:t>
            </a:r>
            <a:r>
              <a:rPr lang="en-US" b="1" dirty="0">
                <a:solidFill>
                  <a:srgbClr val="FF0000"/>
                </a:solidFill>
              </a:rPr>
              <a:t>8</a:t>
            </a:r>
            <a:r>
              <a:rPr lang="en-US" b="1" dirty="0"/>
              <a:t> flights total</a:t>
            </a:r>
          </a:p>
          <a:p>
            <a:pPr marL="742950" lvl="1" indent="-285750">
              <a:buFont typeface="Arial" panose="020B0604020202020204" pitchFamily="34" charset="0"/>
              <a:buChar char="•"/>
            </a:pPr>
            <a:r>
              <a:rPr lang="en-US" u="sng" dirty="0"/>
              <a:t>Separation Method</a:t>
            </a:r>
            <a:r>
              <a:rPr lang="en-US" dirty="0"/>
              <a:t> </a:t>
            </a:r>
          </a:p>
          <a:p>
            <a:pPr marL="1200150" lvl="2" indent="-285750">
              <a:buFont typeface="Arial" panose="020B0604020202020204" pitchFamily="34" charset="0"/>
              <a:buChar char="•"/>
            </a:pPr>
            <a:r>
              <a:rPr lang="en-US" sz="1400" dirty="0"/>
              <a:t>Autonomous Sense and Avoid, Geofence, Manual</a:t>
            </a:r>
          </a:p>
          <a:p>
            <a:pPr marL="742950" lvl="1" indent="-285750">
              <a:buFont typeface="Arial" panose="020B0604020202020204" pitchFamily="34" charset="0"/>
              <a:buChar char="•"/>
            </a:pPr>
            <a:r>
              <a:rPr lang="en-US" u="sng" dirty="0"/>
              <a:t>Incursion Level</a:t>
            </a:r>
            <a:endParaRPr lang="en-US" dirty="0"/>
          </a:p>
          <a:p>
            <a:pPr marL="1200150" lvl="2" indent="-285750">
              <a:buFont typeface="Arial" panose="020B0604020202020204" pitchFamily="34" charset="0"/>
              <a:buChar char="•"/>
            </a:pPr>
            <a:r>
              <a:rPr lang="en-US" sz="1400" dirty="0"/>
              <a:t>High, Medium, </a:t>
            </a:r>
            <a:r>
              <a:rPr lang="en-US" sz="1400" strike="sngStrike" dirty="0">
                <a:solidFill>
                  <a:srgbClr val="FF0000"/>
                </a:solidFill>
              </a:rPr>
              <a:t>Low</a:t>
            </a:r>
          </a:p>
          <a:p>
            <a:pPr marL="285750" indent="-285750">
              <a:buFont typeface="Arial" panose="020B0604020202020204" pitchFamily="34" charset="0"/>
              <a:buChar char="•"/>
            </a:pPr>
            <a:r>
              <a:rPr lang="en-US" b="1" dirty="0"/>
              <a:t>DVs</a:t>
            </a:r>
          </a:p>
          <a:p>
            <a:pPr marL="742950" lvl="1" indent="-285750">
              <a:buFont typeface="Arial" panose="020B0604020202020204" pitchFamily="34" charset="0"/>
              <a:buChar char="•"/>
            </a:pPr>
            <a:r>
              <a:rPr lang="en-US" sz="1400" dirty="0"/>
              <a:t>WL (TLX), SA (SART), Trust, Eye Tracking, Performance Measures (RT, Accuracy) </a:t>
            </a:r>
          </a:p>
          <a:p>
            <a:endParaRPr lang="en-US" sz="1400" dirty="0"/>
          </a:p>
        </p:txBody>
      </p:sp>
      <p:graphicFrame>
        <p:nvGraphicFramePr>
          <p:cNvPr id="11" name="Table 10"/>
          <p:cNvGraphicFramePr>
            <a:graphicFrameLocks noGrp="1"/>
          </p:cNvGraphicFramePr>
          <p:nvPr>
            <p:extLst>
              <p:ext uri="{D42A27DB-BD31-4B8C-83A1-F6EECF244321}">
                <p14:modId xmlns:p14="http://schemas.microsoft.com/office/powerpoint/2010/main" val="1077640927"/>
              </p:ext>
            </p:extLst>
          </p:nvPr>
        </p:nvGraphicFramePr>
        <p:xfrm>
          <a:off x="496693" y="3931920"/>
          <a:ext cx="6340669" cy="2468880"/>
        </p:xfrm>
        <a:graphic>
          <a:graphicData uri="http://schemas.openxmlformats.org/drawingml/2006/table">
            <a:tbl>
              <a:tblPr firstRow="1" bandRow="1">
                <a:tableStyleId>{5940675A-B579-460E-94D1-54222C63F5DA}</a:tableStyleId>
              </a:tblPr>
              <a:tblGrid>
                <a:gridCol w="930469">
                  <a:extLst>
                    <a:ext uri="{9D8B030D-6E8A-4147-A177-3AD203B41FA5}">
                      <a16:colId xmlns:a16="http://schemas.microsoft.com/office/drawing/2014/main" val="2543343383"/>
                    </a:ext>
                  </a:extLst>
                </a:gridCol>
                <a:gridCol w="914400">
                  <a:extLst>
                    <a:ext uri="{9D8B030D-6E8A-4147-A177-3AD203B41FA5}">
                      <a16:colId xmlns:a16="http://schemas.microsoft.com/office/drawing/2014/main" val="3968403282"/>
                    </a:ext>
                  </a:extLst>
                </a:gridCol>
                <a:gridCol w="1498600">
                  <a:extLst>
                    <a:ext uri="{9D8B030D-6E8A-4147-A177-3AD203B41FA5}">
                      <a16:colId xmlns:a16="http://schemas.microsoft.com/office/drawing/2014/main" val="1663288385"/>
                    </a:ext>
                  </a:extLst>
                </a:gridCol>
                <a:gridCol w="1498600">
                  <a:extLst>
                    <a:ext uri="{9D8B030D-6E8A-4147-A177-3AD203B41FA5}">
                      <a16:colId xmlns:a16="http://schemas.microsoft.com/office/drawing/2014/main" val="3166697029"/>
                    </a:ext>
                  </a:extLst>
                </a:gridCol>
                <a:gridCol w="1498600">
                  <a:extLst>
                    <a:ext uri="{9D8B030D-6E8A-4147-A177-3AD203B41FA5}">
                      <a16:colId xmlns:a16="http://schemas.microsoft.com/office/drawing/2014/main" val="4002864611"/>
                    </a:ext>
                  </a:extLst>
                </a:gridCol>
              </a:tblGrid>
              <a:tr h="276491">
                <a:tc rowSpan="2" gridSpan="2">
                  <a:txBody>
                    <a:bodyPr/>
                    <a:lstStyle/>
                    <a:p>
                      <a:pPr algn="ctr"/>
                      <a:r>
                        <a:rPr lang="en-US" sz="1400" dirty="0"/>
                        <a:t>Within SS Design</a:t>
                      </a: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sz="1400" dirty="0"/>
                    </a:p>
                  </a:txBody>
                  <a:tcPr/>
                </a:tc>
                <a:tc gridSpan="3">
                  <a:txBody>
                    <a:bodyPr/>
                    <a:lstStyle/>
                    <a:p>
                      <a:r>
                        <a:rPr lang="en-US" sz="1400" dirty="0"/>
                        <a:t>Separation Method</a:t>
                      </a: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87736288"/>
                  </a:ext>
                </a:extLst>
              </a:tr>
              <a:tr h="704722">
                <a:tc gridSpan="2" vMerge="1">
                  <a:txBody>
                    <a:bodyPr/>
                    <a:lstStyle/>
                    <a:p>
                      <a:endParaRPr lang="en-US" sz="1400" dirty="0"/>
                    </a:p>
                  </a:txBody>
                  <a:tcPr/>
                </a:tc>
                <a:tc hMerge="1" vMerge="1">
                  <a:txBody>
                    <a:bodyPr/>
                    <a:lstStyle/>
                    <a:p>
                      <a:endParaRPr lang="en-US" sz="1400" dirty="0"/>
                    </a:p>
                  </a:txBody>
                  <a:tcPr/>
                </a:tc>
                <a:tc>
                  <a:txBody>
                    <a:bodyPr/>
                    <a:lstStyle/>
                    <a:p>
                      <a:r>
                        <a:rPr lang="en-US" sz="1400" dirty="0"/>
                        <a:t>Autonomous</a:t>
                      </a:r>
                      <a:r>
                        <a:rPr lang="en-US" sz="1400" baseline="0" dirty="0"/>
                        <a:t> Sense and Avoid (ICAROUS)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Geofence</a:t>
                      </a:r>
                      <a:r>
                        <a:rPr lang="en-US" sz="1400" baseline="0" dirty="0"/>
                        <a:t> (ICAROUS)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None (Manual)</a:t>
                      </a: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9343436"/>
                  </a:ext>
                </a:extLst>
              </a:tr>
              <a:tr h="282530">
                <a:tc rowSpan="3">
                  <a:txBody>
                    <a:bodyPr/>
                    <a:lstStyle/>
                    <a:p>
                      <a:r>
                        <a:rPr lang="en-US" sz="1400" dirty="0"/>
                        <a:t>Incursion</a:t>
                      </a:r>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None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rgbClr val="FF0000"/>
                          </a:solidFill>
                        </a:rPr>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rgbClr val="FF0000"/>
                          </a:solidFill>
                        </a:rPr>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1 </a:t>
                      </a:r>
                      <a:r>
                        <a:rPr lang="en-US" sz="1400" dirty="0">
                          <a:solidFill>
                            <a:srgbClr val="FF0000"/>
                          </a:solidFill>
                        </a:rPr>
                        <a:t>(baseline</a:t>
                      </a:r>
                      <a:r>
                        <a:rPr lang="en-US" sz="1400" baseline="0" dirty="0">
                          <a:solidFill>
                            <a:srgbClr val="FF0000"/>
                          </a:solidFill>
                        </a:rPr>
                        <a:t>)</a:t>
                      </a:r>
                      <a:endParaRPr lang="en-US" sz="1400" dirty="0">
                        <a:solidFill>
                          <a:srgbClr val="FF0000"/>
                        </a:solidFill>
                      </a:endParaRP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2591396"/>
                  </a:ext>
                </a:extLst>
              </a:tr>
              <a:tr h="282530">
                <a:tc vMerge="1">
                  <a:txBody>
                    <a:bodyPr/>
                    <a:lstStyle/>
                    <a:p>
                      <a:endParaRPr lang="en-US" sz="1400" dirty="0"/>
                    </a:p>
                  </a:txBody>
                  <a:tcPr/>
                </a:tc>
                <a:tc>
                  <a:txBody>
                    <a:bodyPr/>
                    <a:lstStyle/>
                    <a:p>
                      <a:r>
                        <a:rPr lang="en-US" sz="1400" dirty="0"/>
                        <a:t>Medium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4</a:t>
                      </a: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0846694"/>
                  </a:ext>
                </a:extLst>
              </a:tr>
              <a:tr h="282530">
                <a:tc vMerge="1">
                  <a:txBody>
                    <a:bodyPr/>
                    <a:lstStyle/>
                    <a:p>
                      <a:endParaRPr lang="en-US" sz="1400" dirty="0"/>
                    </a:p>
                  </a:txBody>
                  <a:tcPr/>
                </a:tc>
                <a:tc>
                  <a:txBody>
                    <a:bodyPr/>
                    <a:lstStyle/>
                    <a:p>
                      <a:r>
                        <a:rPr lang="en-US" sz="1400" dirty="0"/>
                        <a:t>High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7</a:t>
                      </a: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4520758"/>
                  </a:ext>
                </a:extLst>
              </a:tr>
              <a:tr h="282530">
                <a:tc>
                  <a:txBody>
                    <a:bodyPr/>
                    <a:lstStyle/>
                    <a:p>
                      <a:endParaRPr lang="en-US" sz="1400" dirty="0"/>
                    </a:p>
                  </a:txBody>
                  <a:tcP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dirty="0"/>
                        <a:t>Failure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dirty="0"/>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dirty="0"/>
                        <a:t>8 (always last)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r>
                        <a:rPr lang="en-US" sz="1400" dirty="0"/>
                        <a:t>x</a:t>
                      </a:r>
                    </a:p>
                  </a:txBody>
                  <a:tcP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06374123"/>
                  </a:ext>
                </a:extLst>
              </a:tr>
            </a:tbl>
          </a:graphicData>
        </a:graphic>
      </p:graphicFrame>
    </p:spTree>
    <p:extLst>
      <p:ext uri="{BB962C8B-B14F-4D97-AF65-F5344CB8AC3E}">
        <p14:creationId xmlns:p14="http://schemas.microsoft.com/office/powerpoint/2010/main" val="342071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Pathfinder-ROAM: Limitations</a:t>
            </a:r>
          </a:p>
        </p:txBody>
      </p:sp>
      <p:sp>
        <p:nvSpPr>
          <p:cNvPr id="4" name="TextBox 3"/>
          <p:cNvSpPr txBox="1"/>
          <p:nvPr/>
        </p:nvSpPr>
        <p:spPr>
          <a:xfrm>
            <a:off x="508000" y="1143000"/>
            <a:ext cx="5908351" cy="4247317"/>
          </a:xfrm>
          <a:prstGeom prst="rect">
            <a:avLst/>
          </a:prstGeom>
          <a:noFill/>
        </p:spPr>
        <p:txBody>
          <a:bodyPr wrap="square" rtlCol="0">
            <a:spAutoFit/>
          </a:bodyPr>
          <a:lstStyle/>
          <a:p>
            <a:pPr marL="285750" indent="-285750">
              <a:buFont typeface="Arial" panose="020B0604020202020204" pitchFamily="34" charset="0"/>
              <a:buChar char="•"/>
            </a:pPr>
            <a:r>
              <a:rPr lang="en-US" b="1" dirty="0"/>
              <a:t>Training</a:t>
            </a:r>
          </a:p>
          <a:p>
            <a:pPr marL="742950" lvl="1" indent="-285750">
              <a:buFont typeface="Arial" panose="020B0604020202020204" pitchFamily="34" charset="0"/>
              <a:buChar char="•"/>
            </a:pPr>
            <a:r>
              <a:rPr lang="en-US" dirty="0"/>
              <a:t>Minimal (~1 hour)</a:t>
            </a:r>
          </a:p>
          <a:p>
            <a:pPr marL="285750" indent="-285750">
              <a:buFont typeface="Arial" panose="020B0604020202020204" pitchFamily="34" charset="0"/>
              <a:buChar char="•"/>
            </a:pPr>
            <a:r>
              <a:rPr lang="en-US" b="1" dirty="0"/>
              <a:t>Participants</a:t>
            </a:r>
          </a:p>
          <a:p>
            <a:pPr marL="742950" lvl="1" indent="-285750">
              <a:buFont typeface="Arial" panose="020B0604020202020204" pitchFamily="34" charset="0"/>
              <a:buChar char="•"/>
            </a:pPr>
            <a:r>
              <a:rPr lang="en-US" dirty="0"/>
              <a:t>May not be representative of operational GCSOs</a:t>
            </a:r>
          </a:p>
          <a:p>
            <a:pPr marL="742950" lvl="1" indent="-285750">
              <a:buFont typeface="Arial" panose="020B0604020202020204" pitchFamily="34" charset="0"/>
              <a:buChar char="•"/>
            </a:pPr>
            <a:r>
              <a:rPr lang="en-US" dirty="0"/>
              <a:t>Relatively highly educated</a:t>
            </a:r>
          </a:p>
          <a:p>
            <a:pPr marL="742950" lvl="1" indent="-285750">
              <a:buFont typeface="Arial" panose="020B0604020202020204" pitchFamily="34" charset="0"/>
              <a:buChar char="•"/>
            </a:pPr>
            <a:r>
              <a:rPr lang="en-US" dirty="0"/>
              <a:t>Only 9 total</a:t>
            </a:r>
          </a:p>
          <a:p>
            <a:pPr marL="285750" indent="-285750">
              <a:buFont typeface="Arial" panose="020B0604020202020204" pitchFamily="34" charset="0"/>
              <a:buChar char="•"/>
            </a:pPr>
            <a:r>
              <a:rPr lang="en-US" b="1" dirty="0"/>
              <a:t>Scenarios</a:t>
            </a:r>
          </a:p>
          <a:p>
            <a:pPr marL="742950" lvl="1" indent="-285750">
              <a:buFont typeface="Arial" panose="020B0604020202020204" pitchFamily="34" charset="0"/>
              <a:buChar char="•"/>
            </a:pPr>
            <a:r>
              <a:rPr lang="en-US" dirty="0"/>
              <a:t>Predictable flight path (only one configuration)</a:t>
            </a:r>
          </a:p>
          <a:p>
            <a:pPr marL="742950" lvl="1" indent="-285750">
              <a:buFont typeface="Arial" panose="020B0604020202020204" pitchFamily="34" charset="0"/>
              <a:buChar char="•"/>
            </a:pPr>
            <a:r>
              <a:rPr lang="en-US" dirty="0"/>
              <a:t>Not randomized, counterbalanced across all participants (only two flight days)</a:t>
            </a:r>
          </a:p>
          <a:p>
            <a:pPr marL="285750" indent="-285750">
              <a:buFont typeface="Arial" panose="020B0604020202020204" pitchFamily="34" charset="0"/>
              <a:buChar char="•"/>
            </a:pPr>
            <a:r>
              <a:rPr lang="en-US" b="1" dirty="0"/>
              <a:t>Real separation algorithms</a:t>
            </a:r>
          </a:p>
          <a:p>
            <a:pPr marL="742950" lvl="1" indent="-285750">
              <a:buFont typeface="Arial" panose="020B0604020202020204" pitchFamily="34" charset="0"/>
              <a:buChar char="•"/>
            </a:pPr>
            <a:r>
              <a:rPr lang="en-US" dirty="0"/>
              <a:t>Unpredictable behavior</a:t>
            </a:r>
          </a:p>
          <a:p>
            <a:pPr marL="285750" indent="-285750">
              <a:buFont typeface="Arial" panose="020B0604020202020204" pitchFamily="34" charset="0"/>
              <a:buChar char="•"/>
            </a:pPr>
            <a:r>
              <a:rPr lang="en-US" b="1" dirty="0"/>
              <a:t>Developmental UTM system</a:t>
            </a:r>
          </a:p>
          <a:p>
            <a:pPr marL="742950" lvl="1" indent="-285750">
              <a:buFont typeface="Arial" panose="020B0604020202020204" pitchFamily="34" charset="0"/>
              <a:buChar char="•"/>
            </a:pPr>
            <a:r>
              <a:rPr lang="en-US" dirty="0"/>
              <a:t>Limited functionality</a:t>
            </a:r>
          </a:p>
          <a:p>
            <a:pPr marL="742950" lvl="1" indent="-285750">
              <a:buFont typeface="Arial" panose="020B0604020202020204" pitchFamily="34" charset="0"/>
              <a:buChar char="•"/>
            </a:pPr>
            <a:r>
              <a:rPr lang="en-US" dirty="0"/>
              <a:t>Occasional lag</a:t>
            </a:r>
          </a:p>
        </p:txBody>
      </p:sp>
      <p:pic>
        <p:nvPicPr>
          <p:cNvPr id="5" name="Picture 4">
            <a:extLst>
              <a:ext uri="{FF2B5EF4-FFF2-40B4-BE49-F238E27FC236}">
                <a16:creationId xmlns:a16="http://schemas.microsoft.com/office/drawing/2014/main" id="{8F985343-7D16-497A-A41D-0BCA557E56A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auto">
          <a:xfrm>
            <a:off x="7010400" y="3505200"/>
            <a:ext cx="4796715" cy="23805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7" name="Table 6"/>
          <p:cNvGraphicFramePr>
            <a:graphicFrameLocks noGrp="1"/>
          </p:cNvGraphicFramePr>
          <p:nvPr>
            <p:extLst>
              <p:ext uri="{D42A27DB-BD31-4B8C-83A1-F6EECF244321}">
                <p14:modId xmlns:p14="http://schemas.microsoft.com/office/powerpoint/2010/main" val="2968971448"/>
              </p:ext>
            </p:extLst>
          </p:nvPr>
        </p:nvGraphicFramePr>
        <p:xfrm>
          <a:off x="7315200" y="1371600"/>
          <a:ext cx="3962400" cy="1524000"/>
        </p:xfrm>
        <a:graphic>
          <a:graphicData uri="http://schemas.openxmlformats.org/drawingml/2006/table">
            <a:tbl>
              <a:tblPr firstRow="1" firstCol="1" bandRow="1"/>
              <a:tblGrid>
                <a:gridCol w="3396343">
                  <a:extLst>
                    <a:ext uri="{9D8B030D-6E8A-4147-A177-3AD203B41FA5}">
                      <a16:colId xmlns:a16="http://schemas.microsoft.com/office/drawing/2014/main" val="3766090781"/>
                    </a:ext>
                  </a:extLst>
                </a:gridCol>
                <a:gridCol w="566057">
                  <a:extLst>
                    <a:ext uri="{9D8B030D-6E8A-4147-A177-3AD203B41FA5}">
                      <a16:colId xmlns:a16="http://schemas.microsoft.com/office/drawing/2014/main" val="2687302292"/>
                    </a:ext>
                  </a:extLst>
                </a:gridCol>
              </a:tblGrid>
              <a:tr h="85090">
                <a:tc>
                  <a:txBody>
                    <a:bodyPr/>
                    <a:lstStyle/>
                    <a:p>
                      <a:pPr marL="0" marR="0" hangingPunct="0">
                        <a:spcBef>
                          <a:spcPts val="0"/>
                        </a:spcBef>
                        <a:spcAft>
                          <a:spcPts val="0"/>
                        </a:spcAft>
                      </a:pPr>
                      <a:r>
                        <a:rPr lang="en-US" sz="1000" b="1" i="1" dirty="0">
                          <a:effectLst/>
                          <a:latin typeface="Times New Roman" panose="02020603050405020304" pitchFamily="18" charset="0"/>
                          <a:ea typeface="Times New Roman" panose="02020603050405020304" pitchFamily="18" charset="0"/>
                        </a:rPr>
                        <a:t>Education Level</a:t>
                      </a:r>
                      <a:endParaRPr lang="en-US" sz="1100" dirty="0">
                        <a:effectLst/>
                        <a:latin typeface="Times New Roman" panose="02020603050405020304" pitchFamily="18" charset="0"/>
                        <a:ea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marL="0" marR="0" algn="ctr" hangingPunct="0">
                        <a:spcBef>
                          <a:spcPts val="0"/>
                        </a:spcBef>
                        <a:spcAft>
                          <a:spcPts val="0"/>
                        </a:spcAft>
                      </a:pPr>
                      <a:r>
                        <a:rPr lang="en-US" sz="1000" b="1" i="1" dirty="0">
                          <a:effectLst/>
                          <a:latin typeface="Times New Roman" panose="02020603050405020304" pitchFamily="18" charset="0"/>
                          <a:ea typeface="Times New Roman" panose="02020603050405020304" pitchFamily="18" charset="0"/>
                          <a:cs typeface="Cambria" panose="02040503050406030204" pitchFamily="18" charset="0"/>
                        </a:rPr>
                        <a:t>Freq.</a:t>
                      </a:r>
                      <a:endParaRPr lang="en-US" sz="1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41773367"/>
                  </a:ext>
                </a:extLst>
              </a:tr>
              <a:tr h="131445">
                <a:tc>
                  <a:txBody>
                    <a:bodyPr/>
                    <a:lstStyle/>
                    <a:p>
                      <a:pPr marL="342900" marR="0" lvl="0" indent="-342900" hangingPunct="0">
                        <a:spcBef>
                          <a:spcPts val="0"/>
                        </a:spcBef>
                        <a:spcAft>
                          <a:spcPts val="0"/>
                        </a:spcAft>
                        <a:buFont typeface="Courier New" panose="02070309020205020404" pitchFamily="49" charset="0"/>
                        <a:buChar char="o"/>
                      </a:pPr>
                      <a:r>
                        <a:rPr lang="en-US" sz="1000" dirty="0">
                          <a:effectLst/>
                          <a:latin typeface="Times New Roman" panose="02020603050405020304" pitchFamily="18" charset="0"/>
                          <a:ea typeface="Times New Roman" panose="02020603050405020304" pitchFamily="18" charset="0"/>
                        </a:rPr>
                        <a:t>Some college, no degree</a:t>
                      </a:r>
                      <a:endParaRPr lang="en-US" sz="1100" dirty="0">
                        <a:effectLst/>
                        <a:latin typeface="Times New Roman" panose="02020603050405020304" pitchFamily="18" charset="0"/>
                        <a:ea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tcPr>
                </a:tc>
                <a:tc>
                  <a:txBody>
                    <a:bodyPr/>
                    <a:lstStyle/>
                    <a:p>
                      <a:pPr marL="0" marR="0" algn="ctr" hangingPunct="0">
                        <a:spcBef>
                          <a:spcPts val="0"/>
                        </a:spcBef>
                        <a:spcAft>
                          <a:spcPts val="0"/>
                        </a:spcAft>
                      </a:pPr>
                      <a:r>
                        <a:rPr lang="en-US" sz="1000" dirty="0">
                          <a:effectLst/>
                          <a:latin typeface="Times New Roman" panose="02020603050405020304" pitchFamily="18" charset="0"/>
                          <a:ea typeface="Times New Roman" panose="02020603050405020304" pitchFamily="18" charset="0"/>
                        </a:rPr>
                        <a:t>1</a:t>
                      </a:r>
                      <a:endParaRPr lang="en-US" sz="1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705149293"/>
                  </a:ext>
                </a:extLst>
              </a:tr>
              <a:tr h="128905">
                <a:tc>
                  <a:txBody>
                    <a:bodyPr/>
                    <a:lstStyle/>
                    <a:p>
                      <a:pPr marL="342900" marR="0" lvl="0" indent="-342900" hangingPunct="0">
                        <a:spcBef>
                          <a:spcPts val="0"/>
                        </a:spcBef>
                        <a:spcAft>
                          <a:spcPts val="0"/>
                        </a:spcAft>
                        <a:buFont typeface="Courier New" panose="02070309020205020404" pitchFamily="49" charset="0"/>
                        <a:buChar char="o"/>
                      </a:pPr>
                      <a:r>
                        <a:rPr lang="en-US" sz="1000" dirty="0">
                          <a:effectLst/>
                          <a:latin typeface="Times New Roman" panose="02020603050405020304" pitchFamily="18" charset="0"/>
                          <a:ea typeface="Times New Roman" panose="02020603050405020304" pitchFamily="18" charset="0"/>
                        </a:rPr>
                        <a:t>Four year college or university undergraduate degree</a:t>
                      </a:r>
                      <a:endParaRPr lang="en-US" sz="1100" dirty="0">
                        <a:effectLst/>
                        <a:latin typeface="Times New Roman" panose="02020603050405020304" pitchFamily="18" charset="0"/>
                        <a:ea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hangingPunct="0">
                        <a:spcBef>
                          <a:spcPts val="0"/>
                        </a:spcBef>
                        <a:spcAft>
                          <a:spcPts val="0"/>
                        </a:spcAft>
                      </a:pPr>
                      <a:r>
                        <a:rPr lang="en-US" sz="1000" dirty="0">
                          <a:effectLst/>
                          <a:latin typeface="Times New Roman" panose="02020603050405020304" pitchFamily="18" charset="0"/>
                          <a:ea typeface="Times New Roman" panose="02020603050405020304" pitchFamily="18" charset="0"/>
                        </a:rPr>
                        <a:t>3</a:t>
                      </a:r>
                      <a:endParaRPr lang="en-US" sz="1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58481249"/>
                  </a:ext>
                </a:extLst>
              </a:tr>
              <a:tr h="131445">
                <a:tc>
                  <a:txBody>
                    <a:bodyPr/>
                    <a:lstStyle/>
                    <a:p>
                      <a:pPr marL="342900" marR="0" lvl="0" indent="-342900" hangingPunct="0">
                        <a:spcBef>
                          <a:spcPts val="0"/>
                        </a:spcBef>
                        <a:spcAft>
                          <a:spcPts val="0"/>
                        </a:spcAft>
                        <a:buFont typeface="Courier New" panose="02070309020205020404" pitchFamily="49" charset="0"/>
                        <a:buChar char="o"/>
                      </a:pPr>
                      <a:r>
                        <a:rPr lang="en-US" sz="1000" dirty="0">
                          <a:effectLst/>
                          <a:latin typeface="Times New Roman" panose="02020603050405020304" pitchFamily="18" charset="0"/>
                          <a:ea typeface="Times New Roman" panose="02020603050405020304" pitchFamily="18" charset="0"/>
                        </a:rPr>
                        <a:t>Some graduate school, no degree</a:t>
                      </a:r>
                      <a:endParaRPr lang="en-US" sz="1100" dirty="0">
                        <a:effectLst/>
                        <a:latin typeface="Times New Roman" panose="02020603050405020304" pitchFamily="18" charset="0"/>
                        <a:ea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hangingPunct="0">
                        <a:spcBef>
                          <a:spcPts val="0"/>
                        </a:spcBef>
                        <a:spcAft>
                          <a:spcPts val="0"/>
                        </a:spcAft>
                      </a:pPr>
                      <a:r>
                        <a:rPr lang="en-US" sz="1000" dirty="0">
                          <a:effectLst/>
                          <a:latin typeface="Times New Roman" panose="02020603050405020304" pitchFamily="18" charset="0"/>
                          <a:ea typeface="Times New Roman" panose="02020603050405020304" pitchFamily="18" charset="0"/>
                        </a:rPr>
                        <a:t>1</a:t>
                      </a:r>
                      <a:endParaRPr lang="en-US" sz="1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8010917"/>
                  </a:ext>
                </a:extLst>
              </a:tr>
              <a:tr h="85090">
                <a:tc>
                  <a:txBody>
                    <a:bodyPr/>
                    <a:lstStyle/>
                    <a:p>
                      <a:pPr marL="342900" marR="0" lvl="0" indent="-342900" hangingPunct="0">
                        <a:spcBef>
                          <a:spcPts val="0"/>
                        </a:spcBef>
                        <a:spcAft>
                          <a:spcPts val="0"/>
                        </a:spcAft>
                        <a:buFont typeface="Courier New" panose="02070309020205020404" pitchFamily="49" charset="0"/>
                        <a:buChar char="o"/>
                      </a:pPr>
                      <a:r>
                        <a:rPr lang="en-US" sz="1000" dirty="0">
                          <a:effectLst/>
                          <a:latin typeface="Times New Roman" panose="02020603050405020304" pitchFamily="18" charset="0"/>
                          <a:ea typeface="Times New Roman" panose="02020603050405020304" pitchFamily="18" charset="0"/>
                        </a:rPr>
                        <a:t>Graduate degree</a:t>
                      </a:r>
                      <a:endParaRPr lang="en-US" sz="1100" dirty="0">
                        <a:effectLst/>
                        <a:latin typeface="Times New Roman" panose="02020603050405020304" pitchFamily="18" charset="0"/>
                        <a:ea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hangingPunct="0">
                        <a:spcBef>
                          <a:spcPts val="0"/>
                        </a:spcBef>
                        <a:spcAft>
                          <a:spcPts val="0"/>
                        </a:spcAft>
                      </a:pPr>
                      <a:r>
                        <a:rPr lang="en-US" sz="1000" dirty="0">
                          <a:effectLst/>
                          <a:latin typeface="Times New Roman" panose="02020603050405020304" pitchFamily="18" charset="0"/>
                          <a:ea typeface="Times New Roman" panose="02020603050405020304" pitchFamily="18" charset="0"/>
                        </a:rPr>
                        <a:t>3</a:t>
                      </a:r>
                      <a:endParaRPr lang="en-US" sz="1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9468918"/>
                  </a:ext>
                </a:extLst>
              </a:tr>
              <a:tr h="85090">
                <a:tc>
                  <a:txBody>
                    <a:bodyPr/>
                    <a:lstStyle/>
                    <a:p>
                      <a:pPr marL="0" marR="0" hangingPunct="0">
                        <a:spcBef>
                          <a:spcPts val="0"/>
                        </a:spcBef>
                        <a:spcAft>
                          <a:spcPts val="0"/>
                        </a:spcAft>
                      </a:pPr>
                      <a:r>
                        <a:rPr lang="en-US" sz="1000" b="1" i="1" dirty="0">
                          <a:effectLst/>
                          <a:latin typeface="Times New Roman" panose="02020603050405020304" pitchFamily="18" charset="0"/>
                          <a:ea typeface="Times New Roman" panose="02020603050405020304" pitchFamily="18" charset="0"/>
                        </a:rPr>
                        <a:t>Experience</a:t>
                      </a:r>
                      <a:endParaRPr lang="en-US" sz="1100" dirty="0">
                        <a:effectLst/>
                        <a:latin typeface="Times New Roman" panose="02020603050405020304" pitchFamily="18" charset="0"/>
                        <a:ea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hangingPunct="0">
                        <a:spcBef>
                          <a:spcPts val="0"/>
                        </a:spcBef>
                        <a:spcAft>
                          <a:spcPts val="0"/>
                        </a:spcAft>
                      </a:pPr>
                      <a:r>
                        <a:rPr lang="en-US" sz="1000" i="1" cap="all" dirty="0">
                          <a:effectLst/>
                          <a:latin typeface="Times New Roman" panose="02020603050405020304" pitchFamily="18" charset="0"/>
                          <a:ea typeface="Times New Roman" panose="02020603050405020304" pitchFamily="18" charset="0"/>
                        </a:rPr>
                        <a:t> </a:t>
                      </a:r>
                      <a:endParaRPr lang="en-US" sz="1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71570081"/>
                  </a:ext>
                </a:extLst>
              </a:tr>
              <a:tr h="85090">
                <a:tc>
                  <a:txBody>
                    <a:bodyPr/>
                    <a:lstStyle/>
                    <a:p>
                      <a:pPr marL="342900" marR="0" lvl="0" indent="-342900" hangingPunct="0">
                        <a:spcBef>
                          <a:spcPts val="0"/>
                        </a:spcBef>
                        <a:spcAft>
                          <a:spcPts val="0"/>
                        </a:spcAft>
                        <a:buFont typeface="Courier New" panose="02070309020205020404" pitchFamily="49" charset="0"/>
                        <a:buChar char="o"/>
                      </a:pPr>
                      <a:r>
                        <a:rPr lang="en-US" sz="1000" dirty="0">
                          <a:effectLst/>
                          <a:latin typeface="Times New Roman" panose="02020603050405020304" pitchFamily="18" charset="0"/>
                          <a:ea typeface="Times New Roman" panose="02020603050405020304" pitchFamily="18" charset="0"/>
                        </a:rPr>
                        <a:t>Piloted an airplane</a:t>
                      </a:r>
                      <a:endParaRPr lang="en-US" sz="1100" dirty="0">
                        <a:effectLst/>
                        <a:latin typeface="Times New Roman" panose="02020603050405020304" pitchFamily="18" charset="0"/>
                        <a:ea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hangingPunct="0">
                        <a:spcBef>
                          <a:spcPts val="0"/>
                        </a:spcBef>
                        <a:spcAft>
                          <a:spcPts val="0"/>
                        </a:spcAft>
                      </a:pPr>
                      <a:r>
                        <a:rPr lang="en-US" sz="1000" dirty="0">
                          <a:effectLst/>
                          <a:latin typeface="Times New Roman" panose="02020603050405020304" pitchFamily="18" charset="0"/>
                          <a:ea typeface="Times New Roman" panose="02020603050405020304" pitchFamily="18" charset="0"/>
                        </a:rPr>
                        <a:t>6</a:t>
                      </a:r>
                      <a:endParaRPr lang="en-US" sz="1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921845947"/>
                  </a:ext>
                </a:extLst>
              </a:tr>
              <a:tr h="85090">
                <a:tc>
                  <a:txBody>
                    <a:bodyPr/>
                    <a:lstStyle/>
                    <a:p>
                      <a:pPr marL="342900" marR="0" lvl="0" indent="-342900" hangingPunct="0">
                        <a:spcBef>
                          <a:spcPts val="0"/>
                        </a:spcBef>
                        <a:spcAft>
                          <a:spcPts val="0"/>
                        </a:spcAft>
                        <a:buFont typeface="Courier New" panose="02070309020205020404" pitchFamily="49" charset="0"/>
                        <a:buChar char="o"/>
                      </a:pPr>
                      <a:r>
                        <a:rPr lang="en-US" sz="1000" dirty="0">
                          <a:effectLst/>
                          <a:latin typeface="Times New Roman" panose="02020603050405020304" pitchFamily="18" charset="0"/>
                          <a:ea typeface="Times New Roman" panose="02020603050405020304" pitchFamily="18" charset="0"/>
                        </a:rPr>
                        <a:t>Piloted a commercial off-the-shelf drone</a:t>
                      </a:r>
                      <a:endParaRPr lang="en-US" sz="1100" dirty="0">
                        <a:effectLst/>
                        <a:latin typeface="Times New Roman" panose="02020603050405020304" pitchFamily="18" charset="0"/>
                        <a:ea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hangingPunct="0">
                        <a:spcBef>
                          <a:spcPts val="0"/>
                        </a:spcBef>
                        <a:spcAft>
                          <a:spcPts val="0"/>
                        </a:spcAft>
                      </a:pPr>
                      <a:r>
                        <a:rPr lang="en-US" sz="1000" dirty="0">
                          <a:effectLst/>
                          <a:latin typeface="Times New Roman" panose="02020603050405020304" pitchFamily="18" charset="0"/>
                          <a:ea typeface="Times New Roman" panose="02020603050405020304" pitchFamily="18" charset="0"/>
                        </a:rPr>
                        <a:t>6</a:t>
                      </a:r>
                      <a:endParaRPr lang="en-US" sz="1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02088966"/>
                  </a:ext>
                </a:extLst>
              </a:tr>
              <a:tr h="85090">
                <a:tc>
                  <a:txBody>
                    <a:bodyPr/>
                    <a:lstStyle/>
                    <a:p>
                      <a:pPr marL="342900" marR="0" lvl="0" indent="-342900" hangingPunct="0">
                        <a:spcBef>
                          <a:spcPts val="0"/>
                        </a:spcBef>
                        <a:spcAft>
                          <a:spcPts val="0"/>
                        </a:spcAft>
                        <a:buFont typeface="Courier New" panose="02070309020205020404" pitchFamily="49" charset="0"/>
                        <a:buChar char="o"/>
                      </a:pPr>
                      <a:r>
                        <a:rPr lang="en-US" sz="1000" dirty="0">
                          <a:effectLst/>
                          <a:latin typeface="Times New Roman" panose="02020603050405020304" pitchFamily="18" charset="0"/>
                          <a:ea typeface="Times New Roman" panose="02020603050405020304" pitchFamily="18" charset="0"/>
                        </a:rPr>
                        <a:t>Private pilot license</a:t>
                      </a:r>
                      <a:endParaRPr lang="en-US" sz="1100" dirty="0">
                        <a:effectLst/>
                        <a:latin typeface="Times New Roman" panose="02020603050405020304" pitchFamily="18" charset="0"/>
                        <a:ea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hangingPunct="0">
                        <a:spcBef>
                          <a:spcPts val="0"/>
                        </a:spcBef>
                        <a:spcAft>
                          <a:spcPts val="0"/>
                        </a:spcAft>
                      </a:pPr>
                      <a:r>
                        <a:rPr lang="en-US" sz="1000" dirty="0">
                          <a:effectLst/>
                          <a:latin typeface="Times New Roman" panose="02020603050405020304" pitchFamily="18" charset="0"/>
                          <a:ea typeface="Times New Roman" panose="02020603050405020304" pitchFamily="18" charset="0"/>
                        </a:rPr>
                        <a:t>1</a:t>
                      </a:r>
                      <a:endParaRPr lang="en-US" sz="1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14753323"/>
                  </a:ext>
                </a:extLst>
              </a:tr>
              <a:tr h="85090">
                <a:tc>
                  <a:txBody>
                    <a:bodyPr/>
                    <a:lstStyle/>
                    <a:p>
                      <a:pPr marL="342900" marR="0" lvl="0" indent="-342900" hangingPunct="0">
                        <a:spcBef>
                          <a:spcPts val="0"/>
                        </a:spcBef>
                        <a:spcAft>
                          <a:spcPts val="0"/>
                        </a:spcAft>
                        <a:buFont typeface="Courier New" panose="02070309020205020404" pitchFamily="49" charset="0"/>
                        <a:buChar char="o"/>
                      </a:pPr>
                      <a:r>
                        <a:rPr lang="en-US" sz="1000" dirty="0">
                          <a:effectLst/>
                          <a:latin typeface="Times New Roman" panose="02020603050405020304" pitchFamily="18" charset="0"/>
                          <a:ea typeface="Times New Roman" panose="02020603050405020304" pitchFamily="18" charset="0"/>
                        </a:rPr>
                        <a:t>Drone pilot license, Student pilot certificate</a:t>
                      </a:r>
                      <a:endParaRPr lang="en-US" sz="1100" dirty="0">
                        <a:effectLst/>
                        <a:latin typeface="Times New Roman" panose="02020603050405020304" pitchFamily="18" charset="0"/>
                        <a:ea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a:txBody>
                    <a:bodyPr/>
                    <a:lstStyle/>
                    <a:p>
                      <a:pPr marL="0" marR="0" algn="ctr" hangingPunct="0">
                        <a:spcBef>
                          <a:spcPts val="0"/>
                        </a:spcBef>
                        <a:spcAft>
                          <a:spcPts val="0"/>
                        </a:spcAft>
                      </a:pPr>
                      <a:r>
                        <a:rPr lang="en-US" sz="1000" dirty="0">
                          <a:effectLst/>
                          <a:latin typeface="Times New Roman" panose="02020603050405020304" pitchFamily="18" charset="0"/>
                          <a:ea typeface="Times New Roman" panose="02020603050405020304" pitchFamily="18" charset="0"/>
                        </a:rPr>
                        <a:t>1</a:t>
                      </a:r>
                      <a:endParaRPr lang="en-US" sz="1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4917228"/>
                  </a:ext>
                </a:extLst>
              </a:tr>
            </a:tbl>
          </a:graphicData>
        </a:graphic>
      </p:graphicFrame>
    </p:spTree>
    <p:extLst>
      <p:ext uri="{BB962C8B-B14F-4D97-AF65-F5344CB8AC3E}">
        <p14:creationId xmlns:p14="http://schemas.microsoft.com/office/powerpoint/2010/main" val="776109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Pathfinder-ROAM: Results</a:t>
            </a:r>
          </a:p>
        </p:txBody>
      </p:sp>
      <p:sp>
        <p:nvSpPr>
          <p:cNvPr id="3" name="Content Placeholder 2"/>
          <p:cNvSpPr>
            <a:spLocks noGrp="1"/>
          </p:cNvSpPr>
          <p:nvPr>
            <p:ph idx="1"/>
          </p:nvPr>
        </p:nvSpPr>
        <p:spPr>
          <a:xfrm>
            <a:off x="170508" y="1107482"/>
            <a:ext cx="5386964" cy="1722120"/>
          </a:xfrm>
        </p:spPr>
        <p:txBody>
          <a:bodyPr/>
          <a:lstStyle/>
          <a:p>
            <a:pPr marL="0" indent="0">
              <a:buNone/>
            </a:pPr>
            <a:r>
              <a:rPr lang="en-US" sz="1800" b="1" dirty="0"/>
              <a:t>Subjective Data Results</a:t>
            </a:r>
            <a:endParaRPr lang="en-US" sz="1800" dirty="0"/>
          </a:p>
          <a:p>
            <a:pPr>
              <a:buFont typeface="+mj-lt"/>
              <a:buAutoNum type="arabicPeriod"/>
            </a:pPr>
            <a:r>
              <a:rPr lang="en-US" sz="1600" dirty="0"/>
              <a:t>SA significantly lower than manual condition</a:t>
            </a:r>
          </a:p>
          <a:p>
            <a:pPr>
              <a:buFont typeface="+mj-lt"/>
              <a:buAutoNum type="arabicPeriod"/>
            </a:pPr>
            <a:r>
              <a:rPr lang="en-US" sz="1600" dirty="0"/>
              <a:t>Trust significantly dropped when Geofence failed</a:t>
            </a:r>
          </a:p>
          <a:p>
            <a:pPr>
              <a:buFont typeface="+mj-lt"/>
              <a:buAutoNum type="arabicPeriod"/>
            </a:pPr>
            <a:r>
              <a:rPr lang="en-US" sz="1600" dirty="0"/>
              <a:t>Interaction on WL: ASAA lowest for medium; ASAA highest for High Incursion</a:t>
            </a:r>
          </a:p>
        </p:txBody>
      </p:sp>
      <p:sp>
        <p:nvSpPr>
          <p:cNvPr id="8" name="Content Placeholder 2"/>
          <p:cNvSpPr txBox="1">
            <a:spLocks/>
          </p:cNvSpPr>
          <p:nvPr/>
        </p:nvSpPr>
        <p:spPr bwMode="auto">
          <a:xfrm>
            <a:off x="170508" y="2844593"/>
            <a:ext cx="4804874" cy="30228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charset="0"/>
                <a:ea typeface="+mn-ea"/>
                <a:cs typeface="ＭＳ Ｐゴシック"/>
              </a:defRPr>
            </a:lvl1pPr>
            <a:lvl2pPr marL="742950" indent="-285750" algn="l" defTabSz="457200" rtl="0" eaLnBrk="0" fontAlgn="base" hangingPunct="0">
              <a:spcBef>
                <a:spcPct val="20000"/>
              </a:spcBef>
              <a:spcAft>
                <a:spcPct val="0"/>
              </a:spcAft>
              <a:buFont typeface="Arial" charset="0"/>
              <a:buChar char="–"/>
              <a:defRPr sz="2400" kern="1200">
                <a:solidFill>
                  <a:schemeClr val="tx1"/>
                </a:solidFill>
                <a:latin typeface="Arial" charset="0"/>
                <a:ea typeface="ＭＳ Ｐゴシック"/>
                <a:cs typeface="ＭＳ Ｐゴシック"/>
              </a:defRPr>
            </a:lvl2pPr>
            <a:lvl3pPr marL="1143000" indent="-228600" algn="l" defTabSz="457200" rtl="0" eaLnBrk="0" fontAlgn="base" hangingPunct="0">
              <a:spcBef>
                <a:spcPct val="20000"/>
              </a:spcBef>
              <a:spcAft>
                <a:spcPct val="0"/>
              </a:spcAft>
              <a:buFont typeface="Arial" charset="0"/>
              <a:buChar char="•"/>
              <a:defRPr sz="2000" kern="1200">
                <a:solidFill>
                  <a:schemeClr val="tx1"/>
                </a:solidFill>
                <a:latin typeface="Arial" charset="0"/>
                <a:ea typeface="ＭＳ Ｐゴシック"/>
                <a:cs typeface="ＭＳ Ｐゴシック"/>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b="1" dirty="0"/>
              <a:t>Papers</a:t>
            </a:r>
            <a:endParaRPr lang="en-US" sz="1800" dirty="0"/>
          </a:p>
          <a:p>
            <a:r>
              <a:rPr lang="en-US" sz="1400" dirty="0"/>
              <a:t>Politowicz, M. S., Chancey, E. T., &amp; Glaab, L. J. (under review). Effects of autonomous sUAS separation methods on subjective workload, situation awareness, and trust. </a:t>
            </a:r>
            <a:r>
              <a:rPr lang="en-US" sz="1400" i="1" dirty="0"/>
              <a:t>Proceedings of the Human Factors and Ergonomics Society Annual Meeting.</a:t>
            </a:r>
          </a:p>
          <a:p>
            <a:r>
              <a:rPr lang="en-US" sz="1600" i="1" u="sng" dirty="0"/>
              <a:t>In progress</a:t>
            </a:r>
            <a:r>
              <a:rPr lang="en-US" sz="1600" i="1" dirty="0"/>
              <a:t>: </a:t>
            </a:r>
          </a:p>
          <a:p>
            <a:pPr lvl="1"/>
            <a:r>
              <a:rPr lang="en-US" sz="1600" dirty="0"/>
              <a:t>Practitioner Summary: </a:t>
            </a:r>
            <a:r>
              <a:rPr lang="en-US" sz="1600" i="1" dirty="0"/>
              <a:t>Ergonomics in Design</a:t>
            </a:r>
          </a:p>
          <a:p>
            <a:pPr lvl="1"/>
            <a:r>
              <a:rPr lang="en-US" sz="1600" dirty="0"/>
              <a:t>Eye Tracking: </a:t>
            </a:r>
            <a:r>
              <a:rPr lang="en-US" sz="1600" i="1" dirty="0"/>
              <a:t>AHFE 2021</a:t>
            </a:r>
          </a:p>
          <a:p>
            <a:pPr lvl="1"/>
            <a:r>
              <a:rPr lang="en-US" sz="1600" dirty="0"/>
              <a:t>All DVs: NASA TM</a:t>
            </a:r>
          </a:p>
        </p:txBody>
      </p:sp>
      <p:sp>
        <p:nvSpPr>
          <p:cNvPr id="17" name="Rectangle 16"/>
          <p:cNvSpPr/>
          <p:nvPr/>
        </p:nvSpPr>
        <p:spPr>
          <a:xfrm>
            <a:off x="7620000" y="6302876"/>
            <a:ext cx="2446504" cy="253916"/>
          </a:xfrm>
          <a:prstGeom prst="rect">
            <a:avLst/>
          </a:prstGeom>
        </p:spPr>
        <p:txBody>
          <a:bodyPr wrap="none">
            <a:spAutoFit/>
          </a:bodyPr>
          <a:lstStyle/>
          <a:p>
            <a:r>
              <a:rPr lang="en-US" sz="1050" i="1" dirty="0">
                <a:latin typeface="Times New Roman" panose="02020603050405020304" pitchFamily="18" charset="0"/>
                <a:ea typeface="Times New Roman" panose="02020603050405020304" pitchFamily="18" charset="0"/>
              </a:rPr>
              <a:t>Note</a:t>
            </a:r>
            <a:r>
              <a:rPr lang="en-US" sz="1050" dirty="0">
                <a:latin typeface="Times New Roman" panose="02020603050405020304" pitchFamily="18" charset="0"/>
                <a:ea typeface="Times New Roman" panose="02020603050405020304" pitchFamily="18" charset="0"/>
              </a:rPr>
              <a:t>: Error bars represent standard errors.</a:t>
            </a:r>
            <a:endParaRPr lang="en-US" sz="1050" dirty="0"/>
          </a:p>
        </p:txBody>
      </p:sp>
      <p:grpSp>
        <p:nvGrpSpPr>
          <p:cNvPr id="22" name="Group 21"/>
          <p:cNvGrpSpPr/>
          <p:nvPr/>
        </p:nvGrpSpPr>
        <p:grpSpPr>
          <a:xfrm>
            <a:off x="5410200" y="1015983"/>
            <a:ext cx="3049233" cy="2413017"/>
            <a:chOff x="5584694" y="1015983"/>
            <a:chExt cx="3049233" cy="2413017"/>
          </a:xfrm>
        </p:grpSpPr>
        <p:pic>
          <p:nvPicPr>
            <p:cNvPr id="13" name="Picture 12"/>
            <p:cNvPicPr>
              <a:picLocks noChangeAspect="1"/>
            </p:cNvPicPr>
            <p:nvPr/>
          </p:nvPicPr>
          <p:blipFill rotWithShape="1">
            <a:blip r:embed="rId2" cstate="email">
              <a:extLst>
                <a:ext uri="{28A0092B-C50C-407E-A947-70E740481C1C}">
                  <a14:useLocalDpi xmlns:a14="http://schemas.microsoft.com/office/drawing/2010/main"/>
                </a:ext>
              </a:extLst>
            </a:blip>
            <a:srcRect l="3215" b="3378"/>
            <a:stretch/>
          </p:blipFill>
          <p:spPr bwMode="auto">
            <a:xfrm>
              <a:off x="5644225" y="1015983"/>
              <a:ext cx="2834896" cy="2179320"/>
            </a:xfrm>
            <a:prstGeom prst="rect">
              <a:avLst/>
            </a:prstGeom>
            <a:noFill/>
            <a:ln>
              <a:solidFill>
                <a:schemeClr val="tx1"/>
              </a:solidFill>
            </a:ln>
          </p:spPr>
        </p:pic>
        <p:sp>
          <p:nvSpPr>
            <p:cNvPr id="18" name="Rectangle 17"/>
            <p:cNvSpPr/>
            <p:nvPr/>
          </p:nvSpPr>
          <p:spPr>
            <a:xfrm>
              <a:off x="5584694" y="3175084"/>
              <a:ext cx="3049233" cy="253916"/>
            </a:xfrm>
            <a:prstGeom prst="rect">
              <a:avLst/>
            </a:prstGeom>
          </p:spPr>
          <p:txBody>
            <a:bodyPr wrap="none">
              <a:spAutoFit/>
            </a:bodyPr>
            <a:lstStyle/>
            <a:p>
              <a:r>
                <a:rPr lang="en-US" sz="1050" dirty="0">
                  <a:latin typeface="Times New Roman" panose="02020603050405020304" pitchFamily="18" charset="0"/>
                  <a:ea typeface="Times New Roman" panose="02020603050405020304" pitchFamily="18" charset="0"/>
                </a:rPr>
                <a:t>Figure 1. Average SA ratings for Separation Method.</a:t>
              </a:r>
              <a:endParaRPr lang="en-US" sz="1050" dirty="0"/>
            </a:p>
          </p:txBody>
        </p:sp>
      </p:grpSp>
      <p:grpSp>
        <p:nvGrpSpPr>
          <p:cNvPr id="23" name="Group 22"/>
          <p:cNvGrpSpPr/>
          <p:nvPr/>
        </p:nvGrpSpPr>
        <p:grpSpPr>
          <a:xfrm>
            <a:off x="8659170" y="1015983"/>
            <a:ext cx="3321138" cy="2703846"/>
            <a:chOff x="8659170" y="1015983"/>
            <a:chExt cx="3321138" cy="2703846"/>
          </a:xfrm>
        </p:grpSpPr>
        <p:pic>
          <p:nvPicPr>
            <p:cNvPr id="16" name="Picture 1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698180" y="1015983"/>
              <a:ext cx="3282127" cy="1965182"/>
            </a:xfrm>
            <a:prstGeom prst="rect">
              <a:avLst/>
            </a:prstGeom>
            <a:noFill/>
            <a:ln>
              <a:solidFill>
                <a:schemeClr val="tx1"/>
              </a:solidFill>
            </a:ln>
          </p:spPr>
        </p:pic>
        <p:sp>
          <p:nvSpPr>
            <p:cNvPr id="19" name="Rectangle 18"/>
            <p:cNvSpPr/>
            <p:nvPr/>
          </p:nvSpPr>
          <p:spPr>
            <a:xfrm>
              <a:off x="8659170" y="2981165"/>
              <a:ext cx="3321138" cy="738664"/>
            </a:xfrm>
            <a:prstGeom prst="rect">
              <a:avLst/>
            </a:prstGeom>
          </p:spPr>
          <p:txBody>
            <a:bodyPr wrap="square">
              <a:spAutoFit/>
            </a:bodyPr>
            <a:lstStyle/>
            <a:p>
              <a:r>
                <a:rPr lang="en-US" sz="1050" dirty="0">
                  <a:latin typeface="Times New Roman" panose="02020603050405020304" pitchFamily="18" charset="0"/>
                  <a:ea typeface="Times New Roman" panose="02020603050405020304" pitchFamily="18" charset="0"/>
                </a:rPr>
                <a:t>Figure 2. Average aggregate trust ratings (Trust) and trust factors (Performance, Process, Purpose) between the High Incursion, Geofence condition and the High Incursion, Geofence Failure condition</a:t>
              </a:r>
              <a:endParaRPr lang="en-US" sz="1050" dirty="0"/>
            </a:p>
          </p:txBody>
        </p:sp>
      </p:grpSp>
      <p:grpSp>
        <p:nvGrpSpPr>
          <p:cNvPr id="25" name="Group 24"/>
          <p:cNvGrpSpPr/>
          <p:nvPr/>
        </p:nvGrpSpPr>
        <p:grpSpPr>
          <a:xfrm>
            <a:off x="5029200" y="3848568"/>
            <a:ext cx="3403819" cy="2454308"/>
            <a:chOff x="5029200" y="3848568"/>
            <a:chExt cx="3403819" cy="2454308"/>
          </a:xfrm>
        </p:grpSpPr>
        <p:pic>
          <p:nvPicPr>
            <p:cNvPr id="14" name="Picture 13"/>
            <p:cNvPicPr>
              <a:picLocks noChangeAspect="1"/>
            </p:cNvPicPr>
            <p:nvPr/>
          </p:nvPicPr>
          <p:blipFill rotWithShape="1">
            <a:blip r:embed="rId4" cstate="email">
              <a:extLst>
                <a:ext uri="{28A0092B-C50C-407E-A947-70E740481C1C}">
                  <a14:useLocalDpi xmlns:a14="http://schemas.microsoft.com/office/drawing/2010/main"/>
                </a:ext>
              </a:extLst>
            </a:blip>
            <a:srcRect l="1546" b="3337"/>
            <a:stretch/>
          </p:blipFill>
          <p:spPr bwMode="auto">
            <a:xfrm>
              <a:off x="5029200" y="3848568"/>
              <a:ext cx="3403819" cy="2018832"/>
            </a:xfrm>
            <a:prstGeom prst="rect">
              <a:avLst/>
            </a:prstGeom>
            <a:noFill/>
            <a:ln>
              <a:solidFill>
                <a:schemeClr val="tx1"/>
              </a:solidFill>
            </a:ln>
          </p:spPr>
        </p:pic>
        <p:sp>
          <p:nvSpPr>
            <p:cNvPr id="20" name="Rectangle 19"/>
            <p:cNvSpPr/>
            <p:nvPr/>
          </p:nvSpPr>
          <p:spPr>
            <a:xfrm>
              <a:off x="5029200" y="5878930"/>
              <a:ext cx="3403819" cy="423946"/>
            </a:xfrm>
            <a:prstGeom prst="rect">
              <a:avLst/>
            </a:prstGeom>
          </p:spPr>
          <p:txBody>
            <a:bodyPr wrap="square">
              <a:spAutoFit/>
            </a:bodyPr>
            <a:lstStyle/>
            <a:p>
              <a:r>
                <a:rPr lang="en-US" sz="1050" dirty="0">
                  <a:latin typeface="Times New Roman" panose="02020603050405020304" pitchFamily="18" charset="0"/>
                  <a:ea typeface="Times New Roman" panose="02020603050405020304" pitchFamily="18" charset="0"/>
                </a:rPr>
                <a:t>Figure 3. Average weighted workload rating for Separation Method nested within each level of Incursion.</a:t>
              </a:r>
              <a:endParaRPr lang="en-US" sz="1050" dirty="0"/>
            </a:p>
          </p:txBody>
        </p:sp>
      </p:grpSp>
      <p:grpSp>
        <p:nvGrpSpPr>
          <p:cNvPr id="24" name="Group 23"/>
          <p:cNvGrpSpPr/>
          <p:nvPr/>
        </p:nvGrpSpPr>
        <p:grpSpPr>
          <a:xfrm>
            <a:off x="8670092" y="3848568"/>
            <a:ext cx="3397796" cy="2434330"/>
            <a:chOff x="8670092" y="3848568"/>
            <a:chExt cx="3397796" cy="2434330"/>
          </a:xfrm>
        </p:grpSpPr>
        <p:pic>
          <p:nvPicPr>
            <p:cNvPr id="15" name="Picture 14"/>
            <p:cNvPicPr>
              <a:picLocks noChangeAspect="1"/>
            </p:cNvPicPr>
            <p:nvPr/>
          </p:nvPicPr>
          <p:blipFill rotWithShape="1">
            <a:blip r:embed="rId5" cstate="email">
              <a:extLst>
                <a:ext uri="{28A0092B-C50C-407E-A947-70E740481C1C}">
                  <a14:useLocalDpi xmlns:a14="http://schemas.microsoft.com/office/drawing/2010/main"/>
                </a:ext>
              </a:extLst>
            </a:blip>
            <a:srcRect l="2204" b="3337"/>
            <a:stretch/>
          </p:blipFill>
          <p:spPr bwMode="auto">
            <a:xfrm>
              <a:off x="8686800" y="3848568"/>
              <a:ext cx="3381088" cy="2018832"/>
            </a:xfrm>
            <a:prstGeom prst="rect">
              <a:avLst/>
            </a:prstGeom>
            <a:noFill/>
            <a:ln>
              <a:solidFill>
                <a:schemeClr val="tx1"/>
              </a:solidFill>
            </a:ln>
          </p:spPr>
        </p:pic>
        <p:sp>
          <p:nvSpPr>
            <p:cNvPr id="21" name="Rectangle 20"/>
            <p:cNvSpPr/>
            <p:nvPr/>
          </p:nvSpPr>
          <p:spPr>
            <a:xfrm>
              <a:off x="8670092" y="5867400"/>
              <a:ext cx="3397796" cy="415498"/>
            </a:xfrm>
            <a:prstGeom prst="rect">
              <a:avLst/>
            </a:prstGeom>
          </p:spPr>
          <p:txBody>
            <a:bodyPr wrap="square">
              <a:spAutoFit/>
            </a:bodyPr>
            <a:lstStyle/>
            <a:p>
              <a:r>
                <a:rPr lang="en-US" sz="1050" dirty="0">
                  <a:latin typeface="Times New Roman" panose="02020603050405020304" pitchFamily="18" charset="0"/>
                  <a:ea typeface="Times New Roman" panose="02020603050405020304" pitchFamily="18" charset="0"/>
                </a:rPr>
                <a:t>Figure 4. Average weighted workload rating for Incursion nested within each Separation Method.</a:t>
              </a:r>
              <a:endParaRPr lang="en-US" sz="1050" dirty="0"/>
            </a:p>
          </p:txBody>
        </p:sp>
      </p:grpSp>
    </p:spTree>
    <p:extLst>
      <p:ext uri="{BB962C8B-B14F-4D97-AF65-F5344CB8AC3E}">
        <p14:creationId xmlns:p14="http://schemas.microsoft.com/office/powerpoint/2010/main" val="4042465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Background: </a:t>
            </a:r>
            <a:br>
              <a:rPr lang="en-US" dirty="0"/>
            </a:br>
            <a:r>
              <a:rPr lang="en-US" dirty="0"/>
              <a:t>Urban Air Mobility</a:t>
            </a:r>
          </a:p>
        </p:txBody>
      </p:sp>
      <p:sp>
        <p:nvSpPr>
          <p:cNvPr id="6" name="Content Placeholder 5">
            <a:extLst>
              <a:ext uri="{FF2B5EF4-FFF2-40B4-BE49-F238E27FC236}">
                <a16:creationId xmlns:a16="http://schemas.microsoft.com/office/drawing/2014/main" id="{47CD967D-B397-BE4B-BB10-85772F012588}"/>
              </a:ext>
            </a:extLst>
          </p:cNvPr>
          <p:cNvSpPr>
            <a:spLocks noGrp="1"/>
          </p:cNvSpPr>
          <p:nvPr>
            <p:ph idx="1"/>
          </p:nvPr>
        </p:nvSpPr>
        <p:spPr>
          <a:xfrm>
            <a:off x="551055" y="1373445"/>
            <a:ext cx="10972800" cy="4525963"/>
          </a:xfrm>
        </p:spPr>
        <p:txBody>
          <a:bodyPr/>
          <a:lstStyle/>
          <a:p>
            <a:pPr marL="0" indent="0">
              <a:buNone/>
            </a:pPr>
            <a:r>
              <a:rPr lang="en-US" sz="2400" dirty="0"/>
              <a:t>UAM: “Safe and efficient system for air passenger and cargo transportation within an urban area. It is inclusive of small package delivery and other urban unmanned aerial system (UAS) services and supports a mix of onboard/ground-piloted and increasingly autonomous operations” (Chan et al., 2018, p. 4)</a:t>
            </a:r>
          </a:p>
          <a:p>
            <a:pPr marL="0" indent="0">
              <a:buNone/>
            </a:pPr>
            <a:endParaRPr lang="en-US" sz="2400" dirty="0"/>
          </a:p>
          <a:p>
            <a:pPr marL="0" indent="0">
              <a:buNone/>
            </a:pPr>
            <a:r>
              <a:rPr lang="en-US" sz="2400" dirty="0"/>
              <a:t>Early Operations (next few years):</a:t>
            </a:r>
          </a:p>
          <a:p>
            <a:pPr lvl="1"/>
            <a:r>
              <a:rPr lang="en-US" sz="2000" dirty="0"/>
              <a:t>Helicopter Operations, Human Pilot, ATC provides services, VFR</a:t>
            </a:r>
          </a:p>
          <a:p>
            <a:pPr marL="0" indent="0">
              <a:buNone/>
            </a:pPr>
            <a:r>
              <a:rPr lang="en-US" sz="2400" dirty="0"/>
              <a:t>Early Expanded (10 years) </a:t>
            </a:r>
            <a:r>
              <a:rPr lang="en-US" sz="2400" dirty="0">
                <a:sym typeface="Wingdings" panose="05000000000000000000" pitchFamily="2" charset="2"/>
              </a:rPr>
              <a:t> Mature Operations (20 years)</a:t>
            </a:r>
          </a:p>
          <a:p>
            <a:pPr lvl="1"/>
            <a:r>
              <a:rPr lang="en-US" sz="2000" dirty="0">
                <a:sym typeface="Wingdings" panose="05000000000000000000" pitchFamily="2" charset="2"/>
              </a:rPr>
              <a:t>Increasingly dense airspace and higher tempo flights</a:t>
            </a:r>
          </a:p>
          <a:p>
            <a:pPr lvl="1"/>
            <a:r>
              <a:rPr lang="en-US" sz="2000" dirty="0">
                <a:sym typeface="Wingdings" panose="05000000000000000000" pitchFamily="2" charset="2"/>
              </a:rPr>
              <a:t>Expanding networks of TOALAs – Vertiports</a:t>
            </a:r>
          </a:p>
          <a:p>
            <a:pPr lvl="1"/>
            <a:r>
              <a:rPr lang="en-US" sz="2000" dirty="0">
                <a:sym typeface="Wingdings" panose="05000000000000000000" pitchFamily="2" charset="2"/>
              </a:rPr>
              <a:t>Electric Vertical Takeoff and Landing (eVTOL) vehicles </a:t>
            </a:r>
            <a:endParaRPr lang="en-US" sz="2000" dirty="0"/>
          </a:p>
          <a:p>
            <a:endParaRPr lang="en-US" dirty="0"/>
          </a:p>
          <a:p>
            <a:pPr lvl="1"/>
            <a:endParaRPr lang="en-US" sz="1600" dirty="0"/>
          </a:p>
        </p:txBody>
      </p:sp>
    </p:spTree>
    <p:extLst>
      <p:ext uri="{BB962C8B-B14F-4D97-AF65-F5344CB8AC3E}">
        <p14:creationId xmlns:p14="http://schemas.microsoft.com/office/powerpoint/2010/main" val="562084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Background: </a:t>
            </a:r>
            <a:br>
              <a:rPr lang="en-US" dirty="0"/>
            </a:br>
            <a:r>
              <a:rPr lang="en-US" dirty="0"/>
              <a:t>Urban Air Mobility</a:t>
            </a:r>
          </a:p>
        </p:txBody>
      </p:sp>
      <p:sp>
        <p:nvSpPr>
          <p:cNvPr id="3" name="Content Placeholder 2"/>
          <p:cNvSpPr>
            <a:spLocks noGrp="1"/>
          </p:cNvSpPr>
          <p:nvPr>
            <p:ph idx="1"/>
          </p:nvPr>
        </p:nvSpPr>
        <p:spPr/>
        <p:txBody>
          <a:bodyPr/>
          <a:lstStyle/>
          <a:p>
            <a:endParaRPr lang="en-US" dirty="0"/>
          </a:p>
        </p:txBody>
      </p:sp>
      <p:pic>
        <p:nvPicPr>
          <p:cNvPr id="1026" name="Picture 2" descr="Advanced Air Mobility graphic showing unmanned air vehicles in flight over rural and city area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337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7317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886" y="774926"/>
            <a:ext cx="10964489" cy="5783816"/>
          </a:xfrm>
        </p:spPr>
        <p:txBody>
          <a:bodyPr/>
          <a:lstStyle/>
          <a:p>
            <a:pPr marL="0" indent="0" eaLnBrk="1" fontAlgn="auto" hangingPunct="1">
              <a:spcAft>
                <a:spcPts val="0"/>
              </a:spcAft>
              <a:buNone/>
            </a:pPr>
            <a:r>
              <a:rPr lang="en-US" sz="1600" b="1" dirty="0">
                <a:solidFill>
                  <a:prstClr val="black"/>
                </a:solidFill>
                <a:latin typeface="+mn-lt"/>
                <a:cs typeface="+mn-cs"/>
              </a:rPr>
              <a:t>Objective</a:t>
            </a:r>
            <a:r>
              <a:rPr lang="en-US" sz="1600" dirty="0">
                <a:solidFill>
                  <a:prstClr val="black"/>
                </a:solidFill>
                <a:latin typeface="+mn-lt"/>
                <a:cs typeface="+mn-cs"/>
              </a:rPr>
              <a:t>: Research the effects of pilot training, level of automation, and level of pilot in command (PIC) distance from aircraft control on public acceptance and intention to use UAM transportation</a:t>
            </a:r>
          </a:p>
          <a:p>
            <a:pPr marL="0" indent="0" eaLnBrk="1" fontAlgn="auto" hangingPunct="1">
              <a:spcAft>
                <a:spcPts val="0"/>
              </a:spcAft>
              <a:buNone/>
            </a:pPr>
            <a:r>
              <a:rPr lang="en-US" sz="1600" b="1" dirty="0">
                <a:solidFill>
                  <a:prstClr val="black"/>
                </a:solidFill>
                <a:latin typeface="+mn-lt"/>
                <a:cs typeface="+mn-cs"/>
              </a:rPr>
              <a:t>Three experiments </a:t>
            </a:r>
            <a:r>
              <a:rPr lang="en-US" sz="1600" dirty="0">
                <a:solidFill>
                  <a:prstClr val="black"/>
                </a:solidFill>
                <a:latin typeface="+mn-lt"/>
                <a:cs typeface="+mn-cs"/>
              </a:rPr>
              <a:t>(</a:t>
            </a:r>
            <a:r>
              <a:rPr lang="en-US" sz="1600" dirty="0">
                <a:solidFill>
                  <a:prstClr val="black"/>
                </a:solidFill>
                <a:latin typeface="+mn-lt"/>
              </a:rPr>
              <a:t>Experiment 1: </a:t>
            </a:r>
            <a:r>
              <a:rPr lang="en-US" sz="1600" i="1" dirty="0">
                <a:solidFill>
                  <a:prstClr val="black"/>
                </a:solidFill>
                <a:latin typeface="+mn-lt"/>
              </a:rPr>
              <a:t>n</a:t>
            </a:r>
            <a:r>
              <a:rPr lang="en-US" sz="1600" dirty="0">
                <a:solidFill>
                  <a:prstClr val="black"/>
                </a:solidFill>
                <a:latin typeface="+mn-lt"/>
              </a:rPr>
              <a:t> = 240; Experiment 2  </a:t>
            </a:r>
            <a:r>
              <a:rPr lang="en-US" sz="1600" i="1" dirty="0">
                <a:solidFill>
                  <a:prstClr val="black"/>
                </a:solidFill>
                <a:latin typeface="+mn-lt"/>
              </a:rPr>
              <a:t>n</a:t>
            </a:r>
            <a:r>
              <a:rPr lang="en-US" sz="1600" dirty="0">
                <a:solidFill>
                  <a:prstClr val="black"/>
                </a:solidFill>
                <a:latin typeface="+mn-lt"/>
              </a:rPr>
              <a:t> = 200)</a:t>
            </a:r>
            <a:endParaRPr lang="en-US" sz="1600" dirty="0">
              <a:solidFill>
                <a:prstClr val="black"/>
              </a:solidFill>
              <a:latin typeface="+mn-lt"/>
              <a:cs typeface="+mn-cs"/>
            </a:endParaRPr>
          </a:p>
          <a:p>
            <a:pPr eaLnBrk="1" fontAlgn="auto" hangingPunct="1">
              <a:spcAft>
                <a:spcPts val="0"/>
              </a:spcAft>
            </a:pPr>
            <a:r>
              <a:rPr lang="en-US" sz="1600" dirty="0">
                <a:solidFill>
                  <a:prstClr val="black"/>
                </a:solidFill>
                <a:latin typeface="+mn-lt"/>
                <a:cs typeface="+mn-cs"/>
              </a:rPr>
              <a:t>Experiment 1: 2 (Pilot Training and Experience: Extensive or Minimal) × 2 (Level of Automation: No Automation, Partial Automation, Conditional Automation, Full Automation) between-subjects design</a:t>
            </a:r>
          </a:p>
          <a:p>
            <a:pPr eaLnBrk="1" fontAlgn="auto" hangingPunct="1">
              <a:spcAft>
                <a:spcPts val="0"/>
              </a:spcAft>
            </a:pPr>
            <a:r>
              <a:rPr lang="en-US" sz="1600" dirty="0">
                <a:solidFill>
                  <a:prstClr val="black"/>
                </a:solidFill>
                <a:latin typeface="+mn-lt"/>
                <a:cs typeface="+mn-cs"/>
              </a:rPr>
              <a:t>Experiment 2: one-way five level (Level of Pilot Distance: Onboard Pilot, Remote Control Pilot, Dedicated Remote Operator, Remote Operator, System Monitor) between-subjects design Study hosted on SurveyMonkey through Amazon’s Mechanical Turk website (MTurk)</a:t>
            </a:r>
          </a:p>
          <a:p>
            <a:pPr eaLnBrk="1" fontAlgn="auto" hangingPunct="1">
              <a:spcAft>
                <a:spcPts val="0"/>
              </a:spcAft>
            </a:pPr>
            <a:r>
              <a:rPr lang="en-US" sz="1600" dirty="0">
                <a:solidFill>
                  <a:prstClr val="black"/>
                </a:solidFill>
                <a:latin typeface="+mn-lt"/>
                <a:cs typeface="+mn-cs"/>
              </a:rPr>
              <a:t>Experiment 3: Within Subjects Design – </a:t>
            </a:r>
            <a:r>
              <a:rPr lang="en-US" sz="1600" i="1" dirty="0">
                <a:solidFill>
                  <a:prstClr val="black"/>
                </a:solidFill>
                <a:latin typeface="+mn-lt"/>
                <a:cs typeface="+mn-cs"/>
              </a:rPr>
              <a:t>Some</a:t>
            </a:r>
            <a:r>
              <a:rPr lang="en-US" sz="1600" dirty="0">
                <a:solidFill>
                  <a:prstClr val="black"/>
                </a:solidFill>
                <a:latin typeface="+mn-lt"/>
                <a:cs typeface="+mn-cs"/>
              </a:rPr>
              <a:t> participants from Experiment 1 were re-tested the week following the crash involving Kobe Bryant (Analyses Not Conducted Yet)</a:t>
            </a:r>
          </a:p>
          <a:p>
            <a:pPr marL="0" indent="0" eaLnBrk="1" fontAlgn="auto" hangingPunct="1">
              <a:spcAft>
                <a:spcPts val="0"/>
              </a:spcAft>
              <a:buNone/>
            </a:pPr>
            <a:r>
              <a:rPr lang="en-US" sz="1600" b="1" dirty="0">
                <a:solidFill>
                  <a:prstClr val="black"/>
                </a:solidFill>
                <a:latin typeface="+mn-lt"/>
                <a:cs typeface="+mn-cs"/>
              </a:rPr>
              <a:t>Dissemination of Results</a:t>
            </a:r>
          </a:p>
          <a:p>
            <a:pPr eaLnBrk="1" fontAlgn="auto" hangingPunct="1">
              <a:spcAft>
                <a:spcPts val="0"/>
              </a:spcAft>
            </a:pPr>
            <a:r>
              <a:rPr lang="en-US" sz="1600" dirty="0">
                <a:solidFill>
                  <a:prstClr val="black"/>
                </a:solidFill>
                <a:latin typeface="+mn-lt"/>
                <a:cs typeface="+mn-cs"/>
              </a:rPr>
              <a:t>Chancey, E. T. (under review). Effects of Concepts of Operation Factors on Public Acceptance and Intention to Use Urban Air Mobility (UAM) – Trust and Technology Acceptance Modeling. (NASA Technical Memorandum). Hampton, Virginia: Langley Research Center. 0 maps, 83 tables, 36 figures, 102 pages, 52 references, 13 appendices. </a:t>
            </a:r>
          </a:p>
          <a:p>
            <a:pPr eaLnBrk="1" fontAlgn="auto" hangingPunct="1">
              <a:spcAft>
                <a:spcPts val="0"/>
              </a:spcAft>
            </a:pPr>
            <a:r>
              <a:rPr lang="en-US" sz="1600" dirty="0">
                <a:solidFill>
                  <a:prstClr val="black"/>
                </a:solidFill>
                <a:latin typeface="+mn-lt"/>
                <a:cs typeface="+mn-cs"/>
              </a:rPr>
              <a:t>Chancey, E. T. &amp; Politowicz, M. S. (under review). Public trust and acceptance for concepts of remotely operated urban air mobility transportation. Proceedings of the Human Factors and Ergonomics Society Annual Meeting. </a:t>
            </a:r>
          </a:p>
          <a:p>
            <a:pPr eaLnBrk="1" fontAlgn="auto" hangingPunct="1">
              <a:spcAft>
                <a:spcPts val="0"/>
              </a:spcAft>
            </a:pPr>
            <a:r>
              <a:rPr lang="en-US" sz="1600" dirty="0">
                <a:solidFill>
                  <a:prstClr val="black"/>
                </a:solidFill>
                <a:latin typeface="+mn-lt"/>
                <a:cs typeface="+mn-cs"/>
              </a:rPr>
              <a:t>In Progress</a:t>
            </a:r>
          </a:p>
          <a:p>
            <a:pPr lvl="1" eaLnBrk="1" fontAlgn="auto" hangingPunct="1">
              <a:spcAft>
                <a:spcPts val="0"/>
              </a:spcAft>
            </a:pPr>
            <a:r>
              <a:rPr lang="en-US" sz="1600" i="1" dirty="0">
                <a:solidFill>
                  <a:prstClr val="black"/>
                </a:solidFill>
                <a:latin typeface="+mn-lt"/>
                <a:cs typeface="+mn-cs"/>
              </a:rPr>
              <a:t>Journal of Air Transport Management</a:t>
            </a:r>
          </a:p>
          <a:p>
            <a:pPr lvl="1" eaLnBrk="1" fontAlgn="auto" hangingPunct="1">
              <a:spcAft>
                <a:spcPts val="0"/>
              </a:spcAft>
            </a:pPr>
            <a:r>
              <a:rPr lang="en-US" sz="1600" i="1" dirty="0">
                <a:solidFill>
                  <a:prstClr val="black"/>
                </a:solidFill>
                <a:latin typeface="+mn-lt"/>
                <a:cs typeface="+mn-cs"/>
              </a:rPr>
              <a:t>Journal of Aviation Technology and Engineering</a:t>
            </a:r>
          </a:p>
          <a:p>
            <a:pPr lvl="1" eaLnBrk="1" fontAlgn="auto" hangingPunct="1">
              <a:spcAft>
                <a:spcPts val="0"/>
              </a:spcAft>
            </a:pPr>
            <a:r>
              <a:rPr lang="en-US" sz="1600" i="1" dirty="0">
                <a:solidFill>
                  <a:prstClr val="black"/>
                </a:solidFill>
                <a:latin typeface="+mn-lt"/>
                <a:cs typeface="+mn-cs"/>
              </a:rPr>
              <a:t>AHFE 2021</a:t>
            </a:r>
          </a:p>
          <a:p>
            <a:pPr eaLnBrk="1" fontAlgn="auto" hangingPunct="1">
              <a:spcAft>
                <a:spcPts val="0"/>
              </a:spcAft>
            </a:pPr>
            <a:endParaRPr lang="en-US" sz="1600" b="1" dirty="0">
              <a:solidFill>
                <a:prstClr val="black"/>
              </a:solidFill>
              <a:latin typeface="+mn-lt"/>
            </a:endParaRPr>
          </a:p>
        </p:txBody>
      </p:sp>
      <p:sp>
        <p:nvSpPr>
          <p:cNvPr id="6" name="Title 1"/>
          <p:cNvSpPr>
            <a:spLocks noGrp="1"/>
          </p:cNvSpPr>
          <p:nvPr>
            <p:ph type="title"/>
          </p:nvPr>
        </p:nvSpPr>
        <p:spPr>
          <a:xfrm>
            <a:off x="508000" y="157162"/>
            <a:ext cx="10972800" cy="604838"/>
          </a:xfrm>
        </p:spPr>
        <p:txBody>
          <a:bodyPr/>
          <a:lstStyle/>
          <a:p>
            <a:r>
              <a:rPr lang="en-US" dirty="0"/>
              <a:t>MTurk Passenger Acceptance Studies</a:t>
            </a:r>
          </a:p>
        </p:txBody>
      </p:sp>
    </p:spTree>
    <p:extLst>
      <p:ext uri="{BB962C8B-B14F-4D97-AF65-F5344CB8AC3E}">
        <p14:creationId xmlns:p14="http://schemas.microsoft.com/office/powerpoint/2010/main" val="1298892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FY19 Work</a:t>
            </a:r>
          </a:p>
        </p:txBody>
      </p:sp>
      <p:sp>
        <p:nvSpPr>
          <p:cNvPr id="3" name="Content Placeholder 2"/>
          <p:cNvSpPr>
            <a:spLocks noGrp="1"/>
          </p:cNvSpPr>
          <p:nvPr>
            <p:ph idx="1"/>
          </p:nvPr>
        </p:nvSpPr>
        <p:spPr>
          <a:xfrm>
            <a:off x="-28815" y="914400"/>
            <a:ext cx="12202886" cy="2286000"/>
          </a:xfrm>
        </p:spPr>
        <p:txBody>
          <a:bodyPr/>
          <a:lstStyle/>
          <a:p>
            <a:r>
              <a:rPr lang="en-US" sz="1600" dirty="0"/>
              <a:t>Human-Autonomy Teaming Planning Group</a:t>
            </a:r>
          </a:p>
          <a:p>
            <a:pPr lvl="1"/>
            <a:r>
              <a:rPr lang="en-US" sz="1600" dirty="0"/>
              <a:t>Holbrook, J. B., Prinzel III, L., J., Chancey, E. T., Shively, R. J., Feary, M. S., Dao, Q. V., Ballin, M. G., &amp; Teubert, C. (2020). Enabling Urban Air Mobility: Human-Autonomy Teaming Research Challenges and Recommendations. </a:t>
            </a:r>
            <a:r>
              <a:rPr lang="en-US" sz="1600" i="1" dirty="0"/>
              <a:t>2020 AIAA AVIATION</a:t>
            </a:r>
            <a:r>
              <a:rPr lang="en-US" sz="1600" dirty="0"/>
              <a:t>.</a:t>
            </a:r>
          </a:p>
          <a:p>
            <a:r>
              <a:rPr lang="en-US" sz="1600" dirty="0"/>
              <a:t>Simplified Vehicle Operations (SVO)</a:t>
            </a:r>
          </a:p>
          <a:p>
            <a:pPr lvl="1"/>
            <a:r>
              <a:rPr lang="en-US" sz="1600" dirty="0"/>
              <a:t>Wing, D. J., Chancey, E. T., Politowicz, M. S., &amp; Ballin, M. G. (2020). Achieving resilient performance in airborne UAM operations through human-automation teaming. </a:t>
            </a:r>
            <a:r>
              <a:rPr lang="en-US" sz="1600" i="1" dirty="0"/>
              <a:t>2020</a:t>
            </a:r>
            <a:r>
              <a:rPr lang="en-US" sz="1600" dirty="0"/>
              <a:t> </a:t>
            </a:r>
            <a:r>
              <a:rPr lang="en-US" sz="1600" i="1" dirty="0"/>
              <a:t>AIAA Aviation.</a:t>
            </a:r>
            <a:endParaRPr lang="en-US" sz="1600" dirty="0"/>
          </a:p>
          <a:p>
            <a:r>
              <a:rPr lang="en-US" sz="1600" dirty="0"/>
              <a:t>Urban Air Mobility (UAM)</a:t>
            </a:r>
          </a:p>
          <a:p>
            <a:pPr lvl="1"/>
            <a:r>
              <a:rPr lang="en-US" sz="1600" dirty="0"/>
              <a:t>Harrivel, A., Stephens, C., Holbrook, J., Chancey, E. T., Comstock, R., Kennedy, K., &amp; Walton, J. (2019). Investigations enabled by human performance monitoring to address urban air mobility challenges. AHFE International. Washington D.C.</a:t>
            </a:r>
          </a:p>
          <a:p>
            <a:pPr lvl="1"/>
            <a:r>
              <a:rPr lang="en-US" sz="1600" dirty="0"/>
              <a:t>Chancey, E. T. &amp; Harrivel, A. (July 24</a:t>
            </a:r>
            <a:r>
              <a:rPr lang="en-US" sz="1600" baseline="30000" dirty="0"/>
              <a:t>th</a:t>
            </a:r>
            <a:r>
              <a:rPr lang="en-US" sz="1600" dirty="0"/>
              <a:t>, 2019). UAM &amp; Human-Autonomy Intersections. EAA AirVenture 2019. Oshkosh, WI. </a:t>
            </a:r>
          </a:p>
          <a:p>
            <a:r>
              <a:rPr lang="en-US" sz="1600" dirty="0"/>
              <a:t>Multi-Attribute Task Battery (MATB)</a:t>
            </a:r>
          </a:p>
          <a:p>
            <a:pPr lvl="1"/>
            <a:r>
              <a:rPr lang="en-US" sz="1600" dirty="0"/>
              <a:t>Kennedy, K. Stephens, C. Napoli, N. Comstock, J. R., &amp; Chancey, E. T. (2020). The NASA Multi-Attribute Task Battery: A Computer-based Task Designed to Evaluate Operator Performance and Workload and Incorporate Psychophysiological Assessment. ASMA 2020. </a:t>
            </a:r>
          </a:p>
          <a:p>
            <a:pPr indent="-285750"/>
            <a:r>
              <a:rPr lang="en-US" sz="1600" dirty="0"/>
              <a:t>Small Unmanned Aircraft Systems (sUAS)</a:t>
            </a:r>
          </a:p>
          <a:p>
            <a:pPr lvl="1"/>
            <a:r>
              <a:rPr lang="en-US" sz="1600" dirty="0">
                <a:hlinkClick r:id="rId2"/>
              </a:rPr>
              <a:t>https://www.nasa.gov/feature/langley/blazing-the-trail-of-urban-traffic-management</a:t>
            </a:r>
            <a:endParaRPr lang="en-US" sz="1600" dirty="0"/>
          </a:p>
        </p:txBody>
      </p:sp>
    </p:spTree>
    <p:extLst>
      <p:ext uri="{BB962C8B-B14F-4D97-AF65-F5344CB8AC3E}">
        <p14:creationId xmlns:p14="http://schemas.microsoft.com/office/powerpoint/2010/main" val="2379788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chor="ctr"/>
          <a:lstStyle/>
          <a:p>
            <a:pPr marL="0" indent="0" algn="ctr">
              <a:buNone/>
            </a:pPr>
            <a:r>
              <a:rPr lang="en-US" dirty="0"/>
              <a:t>Current and Planned Work</a:t>
            </a:r>
          </a:p>
        </p:txBody>
      </p:sp>
    </p:spTree>
    <p:extLst>
      <p:ext uri="{BB962C8B-B14F-4D97-AF65-F5344CB8AC3E}">
        <p14:creationId xmlns:p14="http://schemas.microsoft.com/office/powerpoint/2010/main" val="291508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Approach</a:t>
            </a:r>
          </a:p>
        </p:txBody>
      </p:sp>
      <p:sp>
        <p:nvSpPr>
          <p:cNvPr id="3" name="Content Placeholder 2"/>
          <p:cNvSpPr>
            <a:spLocks noGrp="1"/>
          </p:cNvSpPr>
          <p:nvPr>
            <p:ph idx="1"/>
          </p:nvPr>
        </p:nvSpPr>
        <p:spPr/>
        <p:txBody>
          <a:bodyPr/>
          <a:lstStyle/>
          <a:p>
            <a:r>
              <a:rPr lang="en-US" strike="sngStrike" dirty="0"/>
              <a:t>Human-in-the-loop Studies (HITL) </a:t>
            </a:r>
            <a:r>
              <a:rPr lang="en-US" dirty="0">
                <a:sym typeface="Wingdings" panose="05000000000000000000" pitchFamily="2" charset="2"/>
              </a:rPr>
              <a:t> Academic Model with Greater Focus on Application</a:t>
            </a:r>
          </a:p>
          <a:p>
            <a:pPr lvl="1"/>
            <a:r>
              <a:rPr lang="en-US" dirty="0">
                <a:sym typeface="Wingdings" panose="05000000000000000000" pitchFamily="2" charset="2"/>
              </a:rPr>
              <a:t>Shift between Applied/Type 4 (Quasi-Experimental, Field Studies) and Basic/Type 1 Research (Abstract, tightly controlled laboratory studies) </a:t>
            </a:r>
          </a:p>
        </p:txBody>
      </p:sp>
      <p:pic>
        <p:nvPicPr>
          <p:cNvPr id="4" name="Picture 3"/>
          <p:cNvPicPr>
            <a:picLocks noChangeAspect="1"/>
          </p:cNvPicPr>
          <p:nvPr/>
        </p:nvPicPr>
        <p:blipFill>
          <a:blip r:embed="rId2" cstate="email">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3352800" y="3200400"/>
            <a:ext cx="5454088" cy="3188767"/>
          </a:xfrm>
          <a:prstGeom prst="rect">
            <a:avLst/>
          </a:prstGeom>
        </p:spPr>
      </p:pic>
      <p:sp>
        <p:nvSpPr>
          <p:cNvPr id="5" name="TextBox 4"/>
          <p:cNvSpPr txBox="1"/>
          <p:nvPr/>
        </p:nvSpPr>
        <p:spPr>
          <a:xfrm>
            <a:off x="-14235" y="6581001"/>
            <a:ext cx="12192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bg1"/>
                </a:solidFill>
              </a:rPr>
              <a:t>Vicente, K.J. (1997). Heeding the legacy of Meister, Brunswick, &amp; Gibson: Toward a broader view of human factors research. Human Factors, </a:t>
            </a:r>
            <a:r>
              <a:rPr lang="en-US" sz="1200" i="1" dirty="0">
                <a:solidFill>
                  <a:schemeClr val="bg1"/>
                </a:solidFill>
              </a:rPr>
              <a:t>39</a:t>
            </a:r>
            <a:r>
              <a:rPr lang="en-US" sz="1200" dirty="0">
                <a:solidFill>
                  <a:schemeClr val="bg1"/>
                </a:solidFill>
              </a:rPr>
              <a:t>(2). 323-328). </a:t>
            </a:r>
          </a:p>
        </p:txBody>
      </p:sp>
    </p:spTree>
    <p:extLst>
      <p:ext uri="{BB962C8B-B14F-4D97-AF65-F5344CB8AC3E}">
        <p14:creationId xmlns:p14="http://schemas.microsoft.com/office/powerpoint/2010/main" val="2302760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MATB+ Prototype Development</a:t>
            </a:r>
          </a:p>
        </p:txBody>
      </p:sp>
      <p:sp>
        <p:nvSpPr>
          <p:cNvPr id="3" name="Content Placeholder 2"/>
          <p:cNvSpPr>
            <a:spLocks noGrp="1"/>
          </p:cNvSpPr>
          <p:nvPr>
            <p:ph idx="1"/>
          </p:nvPr>
        </p:nvSpPr>
        <p:spPr>
          <a:xfrm>
            <a:off x="125382" y="990600"/>
            <a:ext cx="8346019" cy="5562600"/>
          </a:xfrm>
        </p:spPr>
        <p:txBody>
          <a:bodyPr/>
          <a:lstStyle/>
          <a:p>
            <a:pPr marL="0" indent="0">
              <a:buNone/>
            </a:pPr>
            <a:r>
              <a:rPr lang="en-US" sz="1800" b="1" u="sng" dirty="0"/>
              <a:t>NASA Multi-Attribute Task Battery (MATB)</a:t>
            </a:r>
          </a:p>
          <a:p>
            <a:r>
              <a:rPr lang="en-US" sz="1600" dirty="0"/>
              <a:t>Low fidelity flight simulator designed to evaluate performance and workload</a:t>
            </a:r>
          </a:p>
          <a:p>
            <a:r>
              <a:rPr lang="en-US" sz="1600" dirty="0"/>
              <a:t>Popular:</a:t>
            </a:r>
          </a:p>
          <a:p>
            <a:pPr lvl="1"/>
            <a:r>
              <a:rPr lang="en-US" sz="1200" dirty="0"/>
              <a:t>28 years of use; Over 200 users in over 23 countries (2014); “Research Interest” Index &gt; 99% of all research items on ResearchGate.net (2019); MATB I 366 Citations (2019); MATB II 72 Citations (2019); 70 research activities using MATB as an experimental platform during the last 10 years (2014)</a:t>
            </a:r>
          </a:p>
          <a:p>
            <a:pPr marL="285750" indent="-285750">
              <a:buFont typeface="Arial" panose="020B0604020202020204" pitchFamily="34" charset="0"/>
              <a:buChar char="•"/>
            </a:pPr>
            <a:r>
              <a:rPr lang="en-US" sz="1600" dirty="0"/>
              <a:t>Easily accessible to many researchers (academia, industry, government)</a:t>
            </a:r>
          </a:p>
          <a:p>
            <a:pPr marL="285750" indent="-285750">
              <a:buFont typeface="Arial" panose="020B0604020202020204" pitchFamily="34" charset="0"/>
              <a:buChar char="•"/>
            </a:pPr>
            <a:r>
              <a:rPr lang="en-US" sz="1600" dirty="0"/>
              <a:t>Tasks are abstract enough to be used by non-expert participants</a:t>
            </a:r>
          </a:p>
          <a:p>
            <a:pPr marL="285750" indent="-285750">
              <a:buFont typeface="Arial" panose="020B0604020202020204" pitchFamily="34" charset="0"/>
              <a:buChar char="•"/>
            </a:pPr>
            <a:r>
              <a:rPr lang="en-US" sz="1600" dirty="0"/>
              <a:t>Common tool to enable replicable fundamental research activities</a:t>
            </a:r>
          </a:p>
          <a:p>
            <a:pPr marL="0" indent="0">
              <a:buNone/>
            </a:pPr>
            <a:r>
              <a:rPr lang="en-US" sz="1600" b="1" u="sng" dirty="0"/>
              <a:t>Update for HAT Applications / Set Tone for HAT Research Community</a:t>
            </a:r>
          </a:p>
          <a:p>
            <a:r>
              <a:rPr lang="en-US" sz="1600" dirty="0"/>
              <a:t>Could be updated to serve as an easily accessible “common-ground” tool to enable researchers to investigate HAT concepts</a:t>
            </a:r>
          </a:p>
          <a:p>
            <a:r>
              <a:rPr lang="en-US" sz="1600" dirty="0"/>
              <a:t>Abstract task to investigate Remote Supervisory Operations (RSO) </a:t>
            </a:r>
            <a:r>
              <a:rPr lang="en-US" sz="1600" i="1" dirty="0"/>
              <a:t>without requiring expert participants</a:t>
            </a:r>
          </a:p>
          <a:p>
            <a:r>
              <a:rPr lang="en-US" sz="1600" dirty="0"/>
              <a:t>HAT principles: Adaptive Calibration, Autonomy </a:t>
            </a:r>
            <a:r>
              <a:rPr lang="en-US" sz="1600" dirty="0">
                <a:sym typeface="Wingdings" panose="05000000000000000000" pitchFamily="2" charset="2"/>
              </a:rPr>
              <a:t>Transparency, Adaptive Function Allocation</a:t>
            </a:r>
            <a:r>
              <a:rPr lang="en-US" sz="1600" dirty="0"/>
              <a:t>, Playbook/Play calling, HAT Agent Architecture</a:t>
            </a:r>
          </a:p>
          <a:p>
            <a:pPr marL="0" indent="0">
              <a:buNone/>
            </a:pPr>
            <a:r>
              <a:rPr lang="en-US" sz="1600" b="1" u="sng" dirty="0"/>
              <a:t>FY20 Activities</a:t>
            </a:r>
          </a:p>
          <a:p>
            <a:r>
              <a:rPr lang="en-US" sz="1600" dirty="0"/>
              <a:t>User survey, literature review, and experimental task planning</a:t>
            </a:r>
          </a:p>
          <a:p>
            <a:r>
              <a:rPr lang="en-US" sz="1600" dirty="0"/>
              <a:t>System requirements document</a:t>
            </a:r>
          </a:p>
          <a:p>
            <a:r>
              <a:rPr lang="en-US" sz="1600" dirty="0"/>
              <a:t>Prototype software demonstration</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10601" y="1246970"/>
            <a:ext cx="3022600" cy="2257050"/>
          </a:xfrm>
          <a:prstGeom prst="rect">
            <a:avLst/>
          </a:prstGeom>
        </p:spPr>
      </p:pic>
      <p:pic>
        <p:nvPicPr>
          <p:cNvPr id="5" name="Picture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649597" y="4267200"/>
            <a:ext cx="3035734" cy="1969340"/>
          </a:xfrm>
          <a:prstGeom prst="rect">
            <a:avLst/>
          </a:prstGeom>
        </p:spPr>
      </p:pic>
      <p:sp>
        <p:nvSpPr>
          <p:cNvPr id="6" name="Down Arrow 5"/>
          <p:cNvSpPr/>
          <p:nvPr/>
        </p:nvSpPr>
        <p:spPr>
          <a:xfrm>
            <a:off x="9938864" y="3607990"/>
            <a:ext cx="457200" cy="4572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p:nvSpPr>
        <p:spPr>
          <a:xfrm>
            <a:off x="8574619" y="926068"/>
            <a:ext cx="823938" cy="369332"/>
          </a:xfrm>
          <a:prstGeom prst="rect">
            <a:avLst/>
          </a:prstGeom>
          <a:noFill/>
        </p:spPr>
        <p:txBody>
          <a:bodyPr wrap="square" rtlCol="0">
            <a:spAutoFit/>
          </a:bodyPr>
          <a:lstStyle/>
          <a:p>
            <a:r>
              <a:rPr lang="en-US" dirty="0"/>
              <a:t>MATB</a:t>
            </a:r>
          </a:p>
        </p:txBody>
      </p:sp>
      <p:sp>
        <p:nvSpPr>
          <p:cNvPr id="8" name="TextBox 7"/>
          <p:cNvSpPr txBox="1"/>
          <p:nvPr/>
        </p:nvSpPr>
        <p:spPr>
          <a:xfrm>
            <a:off x="10415114" y="3950890"/>
            <a:ext cx="1419838" cy="369332"/>
          </a:xfrm>
          <a:prstGeom prst="rect">
            <a:avLst/>
          </a:prstGeom>
          <a:noFill/>
        </p:spPr>
        <p:txBody>
          <a:bodyPr wrap="square" rtlCol="0">
            <a:spAutoFit/>
          </a:bodyPr>
          <a:lstStyle/>
          <a:p>
            <a:r>
              <a:rPr lang="en-US" dirty="0"/>
              <a:t>MATB+</a:t>
            </a:r>
          </a:p>
        </p:txBody>
      </p:sp>
    </p:spTree>
    <p:extLst>
      <p:ext uri="{BB962C8B-B14F-4D97-AF65-F5344CB8AC3E}">
        <p14:creationId xmlns:p14="http://schemas.microsoft.com/office/powerpoint/2010/main" val="3021397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NASA LaRC Facilities</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91400" y="914400"/>
            <a:ext cx="4478145" cy="448631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8000" y="1098881"/>
            <a:ext cx="5562600" cy="4171950"/>
          </a:xfrm>
          <a:prstGeom prst="rect">
            <a:avLst/>
          </a:prstGeom>
        </p:spPr>
      </p:pic>
      <p:sp>
        <p:nvSpPr>
          <p:cNvPr id="6" name="TextBox 5"/>
          <p:cNvSpPr txBox="1"/>
          <p:nvPr/>
        </p:nvSpPr>
        <p:spPr>
          <a:xfrm>
            <a:off x="8442657" y="5638800"/>
            <a:ext cx="1600200" cy="369332"/>
          </a:xfrm>
          <a:prstGeom prst="rect">
            <a:avLst/>
          </a:prstGeom>
          <a:noFill/>
        </p:spPr>
        <p:txBody>
          <a:bodyPr wrap="square" rtlCol="0">
            <a:spAutoFit/>
          </a:bodyPr>
          <a:lstStyle/>
          <a:p>
            <a:r>
              <a:rPr lang="en-US" dirty="0"/>
              <a:t>Development</a:t>
            </a:r>
          </a:p>
        </p:txBody>
      </p:sp>
      <p:sp>
        <p:nvSpPr>
          <p:cNvPr id="7" name="TextBox 6"/>
          <p:cNvSpPr txBox="1"/>
          <p:nvPr/>
        </p:nvSpPr>
        <p:spPr>
          <a:xfrm>
            <a:off x="2667000" y="5638800"/>
            <a:ext cx="1201206" cy="369332"/>
          </a:xfrm>
          <a:prstGeom prst="rect">
            <a:avLst/>
          </a:prstGeom>
          <a:noFill/>
        </p:spPr>
        <p:txBody>
          <a:bodyPr wrap="square" rtlCol="0">
            <a:spAutoFit/>
          </a:bodyPr>
          <a:lstStyle/>
          <a:p>
            <a:r>
              <a:rPr lang="en-US" dirty="0"/>
              <a:t>Research</a:t>
            </a:r>
          </a:p>
        </p:txBody>
      </p:sp>
      <p:sp>
        <p:nvSpPr>
          <p:cNvPr id="9" name="TextBox 8"/>
          <p:cNvSpPr txBox="1"/>
          <p:nvPr/>
        </p:nvSpPr>
        <p:spPr>
          <a:xfrm rot="16200000">
            <a:off x="4609311" y="2861690"/>
            <a:ext cx="3568909" cy="646331"/>
          </a:xfrm>
          <a:prstGeom prst="rect">
            <a:avLst/>
          </a:prstGeom>
          <a:noFill/>
        </p:spPr>
        <p:txBody>
          <a:bodyPr wrap="square" rtlCol="0">
            <a:spAutoFit/>
          </a:bodyPr>
          <a:lstStyle/>
          <a:p>
            <a:pPr algn="ctr"/>
            <a:r>
              <a:rPr lang="en-US" sz="3600" dirty="0"/>
              <a:t>ROAM Lab</a:t>
            </a:r>
          </a:p>
        </p:txBody>
      </p:sp>
    </p:spTree>
    <p:extLst>
      <p:ext uri="{BB962C8B-B14F-4D97-AF65-F5344CB8AC3E}">
        <p14:creationId xmlns:p14="http://schemas.microsoft.com/office/powerpoint/2010/main" val="336179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Questions?</a:t>
            </a:r>
          </a:p>
        </p:txBody>
      </p:sp>
    </p:spTree>
    <p:extLst>
      <p:ext uri="{BB962C8B-B14F-4D97-AF65-F5344CB8AC3E}">
        <p14:creationId xmlns:p14="http://schemas.microsoft.com/office/powerpoint/2010/main" val="4208351205"/>
      </p:ext>
    </p:extLst>
  </p:cSld>
  <p:clrMapOvr>
    <a:masterClrMapping/>
  </p:clrMapOvr>
</p:sld>
</file>

<file path=ppt/theme/theme1.xml><?xml version="1.0" encoding="utf-8"?>
<a:theme xmlns:a="http://schemas.openxmlformats.org/drawingml/2006/main" name="1_nasa_asp_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a:solidFill>
            <a:schemeClr val="tx1"/>
          </a:solidFill>
          <a:headEnd type="triangle"/>
          <a:tailEnd type="triangle"/>
        </a:ln>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6" id="{144FF5E3-63CF-49D4-A0AC-7F0655252FF1}" vid="{3783D7D7-0C66-4BF0-A920-2BD1B7D6F92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5C375DD0444CD44971CFC1BEC652B24" ma:contentTypeVersion="8" ma:contentTypeDescription="Create a new document." ma:contentTypeScope="" ma:versionID="546bddbe7b5ab0e4b3871ad3a7a0ec90">
  <xsd:schema xmlns:xsd="http://www.w3.org/2001/XMLSchema" xmlns:xs="http://www.w3.org/2001/XMLSchema" xmlns:p="http://schemas.microsoft.com/office/2006/metadata/properties" xmlns:ns2="1f3fe389-abd4-441b-a577-13a7a4069407" xmlns:ns3="cfe339bd-cc34-4e88-9b89-0bda7fe5b17e" targetNamespace="http://schemas.microsoft.com/office/2006/metadata/properties" ma:root="true" ma:fieldsID="fadf9e9dc5d204594434590a5ec42aa1" ns2:_="" ns3:_="">
    <xsd:import namespace="1f3fe389-abd4-441b-a577-13a7a4069407"/>
    <xsd:import namespace="cfe339bd-cc34-4e88-9b89-0bda7fe5b17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3fe389-abd4-441b-a577-13a7a406940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fe339bd-cc34-4e88-9b89-0bda7fe5b17e"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E28A8B3-F0B8-4CD0-A8B7-67B40A636129}">
  <ds:schemaRefs>
    <ds:schemaRef ds:uri="http://schemas.microsoft.com/sharepoint/v3/contenttype/forms"/>
  </ds:schemaRefs>
</ds:datastoreItem>
</file>

<file path=customXml/itemProps2.xml><?xml version="1.0" encoding="utf-8"?>
<ds:datastoreItem xmlns:ds="http://schemas.openxmlformats.org/officeDocument/2006/customXml" ds:itemID="{84E85E20-978B-4216-B6A9-0E6AB964D8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3fe389-abd4-441b-a577-13a7a4069407"/>
    <ds:schemaRef ds:uri="cfe339bd-cc34-4e88-9b89-0bda7fe5b1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8AFFB38-39A1-4812-BE96-7C9C59FB0B5C}">
  <ds:schemaRefs>
    <ds:schemaRef ds:uri="http://schemas.microsoft.com/office/infopath/2007/PartnerControls"/>
    <ds:schemaRef ds:uri="http://purl.org/dc/elements/1.1/"/>
    <ds:schemaRef ds:uri="http://purl.org/dc/terms/"/>
    <ds:schemaRef ds:uri="http://schemas.microsoft.com/office/2006/metadata/properties"/>
    <ds:schemaRef ds:uri="http://schemas.microsoft.com/office/2006/documentManagement/types"/>
    <ds:schemaRef ds:uri="cfe339bd-cc34-4e88-9b89-0bda7fe5b17e"/>
    <ds:schemaRef ds:uri="http://www.w3.org/XML/1998/namespace"/>
    <ds:schemaRef ds:uri="http://schemas.openxmlformats.org/package/2006/metadata/core-properties"/>
    <ds:schemaRef ds:uri="1f3fe389-abd4-441b-a577-13a7a4069407"/>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332592</TotalTime>
  <Words>1834</Words>
  <Application>Microsoft Macintosh PowerPoint</Application>
  <PresentationFormat>Widescreen</PresentationFormat>
  <Paragraphs>233</Paragraphs>
  <Slides>20</Slides>
  <Notes>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Arial</vt:lpstr>
      <vt:lpstr>Calibri</vt:lpstr>
      <vt:lpstr>Courier New</vt:lpstr>
      <vt:lpstr>Helvetica Neue</vt:lpstr>
      <vt:lpstr>Times New Roman</vt:lpstr>
      <vt:lpstr>Wingdings</vt:lpstr>
      <vt:lpstr>1_nasa_asp_presentation</vt:lpstr>
      <vt:lpstr>21_Office Theme</vt:lpstr>
      <vt:lpstr>Human-Autonomy Teaming  Foundational Research Activity </vt:lpstr>
      <vt:lpstr>Outline</vt:lpstr>
      <vt:lpstr>PowerPoint Presentation</vt:lpstr>
      <vt:lpstr>Eric Chancey</vt:lpstr>
      <vt:lpstr>Mike Politowicz</vt:lpstr>
      <vt:lpstr>PowerPoint Presentation</vt:lpstr>
      <vt:lpstr>Pathfinder-ROAM: Background</vt:lpstr>
      <vt:lpstr>Pathfinder-ROAM: Experiment (Planned)</vt:lpstr>
      <vt:lpstr>Pathfinder-ROAM: Experiment (Actual)</vt:lpstr>
      <vt:lpstr>Pathfinder-ROAM: Limitations</vt:lpstr>
      <vt:lpstr>Pathfinder-ROAM: Results</vt:lpstr>
      <vt:lpstr>General Background:  Urban Air Mobility</vt:lpstr>
      <vt:lpstr>General Background:  Urban Air Mobility</vt:lpstr>
      <vt:lpstr>MTurk Passenger Acceptance Studies</vt:lpstr>
      <vt:lpstr>Additional FY19 Work</vt:lpstr>
      <vt:lpstr>PowerPoint Presentation</vt:lpstr>
      <vt:lpstr>Research Approach</vt:lpstr>
      <vt:lpstr>MATB+ Prototype Development</vt:lpstr>
      <vt:lpstr>NASA LaRC Facilities</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Contents</dc:title>
  <dc:creator>rrosen</dc:creator>
  <cp:lastModifiedBy>Fremaux, Charles M. (LARC-D3)</cp:lastModifiedBy>
  <cp:revision>4952</cp:revision>
  <cp:lastPrinted>2019-07-11T15:13:34Z</cp:lastPrinted>
  <dcterms:created xsi:type="dcterms:W3CDTF">2015-10-26T12:44:38Z</dcterms:created>
  <dcterms:modified xsi:type="dcterms:W3CDTF">2020-05-21T20:51:12Z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b37f0c11-8817-4a89-b3f4-35578b7871c0</vt:lpwstr>
  </property>
  <property fmtid="{D5CDD505-2E9C-101B-9397-08002B2CF9AE}" pid="3" name="ContentTypeId">
    <vt:lpwstr>0x01010035C375DD0444CD44971CFC1BEC652B24</vt:lpwstr>
  </property>
</Properties>
</file>