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4" r:id="rId1"/>
  </p:sldMasterIdLst>
  <p:notesMasterIdLst>
    <p:notesMasterId r:id="rId14"/>
  </p:notesMasterIdLst>
  <p:sldIdLst>
    <p:sldId id="256" r:id="rId2"/>
    <p:sldId id="274" r:id="rId3"/>
    <p:sldId id="260" r:id="rId4"/>
    <p:sldId id="267" r:id="rId5"/>
    <p:sldId id="268" r:id="rId6"/>
    <p:sldId id="269" r:id="rId7"/>
    <p:sldId id="263" r:id="rId8"/>
    <p:sldId id="270" r:id="rId9"/>
    <p:sldId id="271" r:id="rId10"/>
    <p:sldId id="272" r:id="rId11"/>
    <p:sldId id="273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437"/>
    <p:restoredTop sz="94694"/>
  </p:normalViewPr>
  <p:slideViewPr>
    <p:cSldViewPr snapToGrid="0" snapToObjects="1">
      <p:cViewPr varScale="1">
        <p:scale>
          <a:sx n="183" d="100"/>
          <a:sy n="183" d="100"/>
        </p:scale>
        <p:origin x="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70488-AB33-7542-9896-D71D035553EE}" type="datetimeFigureOut">
              <a:rPr lang="en-US" smtClean="0"/>
              <a:t>5/21/20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63667-24C0-6947-882C-B3CA11483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113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63667-24C0-6947-882C-B3CA114832A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78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63667-24C0-6947-882C-B3CA114832A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075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63667-24C0-6947-882C-B3CA114832A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640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63667-24C0-6947-882C-B3CA114832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81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63667-24C0-6947-882C-B3CA114832A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39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63667-24C0-6947-882C-B3CA114832A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250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63667-24C0-6947-882C-B3CA114832A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426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63667-24C0-6947-882C-B3CA114832A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97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63667-24C0-6947-882C-B3CA114832A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554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5A10-CC8B-3E41-8C26-C43F3F8E1138}" type="datetimeFigureOut">
              <a:rPr lang="en-US" smtClean="0"/>
              <a:t>5/21/20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D4B9-7F05-BA44-B62F-7444D9EF1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762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5A10-CC8B-3E41-8C26-C43F3F8E1138}" type="datetimeFigureOut">
              <a:rPr lang="en-US" smtClean="0"/>
              <a:t>5/21/20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D4B9-7F05-BA44-B62F-7444D9EF1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73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5A10-CC8B-3E41-8C26-C43F3F8E1138}" type="datetimeFigureOut">
              <a:rPr lang="en-US" smtClean="0"/>
              <a:t>5/21/20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D4B9-7F05-BA44-B62F-7444D9EF1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153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5A10-CC8B-3E41-8C26-C43F3F8E1138}" type="datetimeFigureOut">
              <a:rPr lang="en-US" smtClean="0"/>
              <a:t>5/21/20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D4B9-7F05-BA44-B62F-7444D9EF1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35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5A10-CC8B-3E41-8C26-C43F3F8E1138}" type="datetimeFigureOut">
              <a:rPr lang="en-US" smtClean="0"/>
              <a:t>5/21/20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D4B9-7F05-BA44-B62F-7444D9EF1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478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5A10-CC8B-3E41-8C26-C43F3F8E1138}" type="datetimeFigureOut">
              <a:rPr lang="en-US" smtClean="0"/>
              <a:t>5/21/20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D4B9-7F05-BA44-B62F-7444D9EF1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176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5A10-CC8B-3E41-8C26-C43F3F8E1138}" type="datetimeFigureOut">
              <a:rPr lang="en-US" smtClean="0"/>
              <a:t>5/21/20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D4B9-7F05-BA44-B62F-7444D9EF1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582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5A10-CC8B-3E41-8C26-C43F3F8E1138}" type="datetimeFigureOut">
              <a:rPr lang="en-US" smtClean="0"/>
              <a:t>5/21/20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D4B9-7F05-BA44-B62F-7444D9EF1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608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5A10-CC8B-3E41-8C26-C43F3F8E1138}" type="datetimeFigureOut">
              <a:rPr lang="en-US" smtClean="0"/>
              <a:t>5/21/20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D4B9-7F05-BA44-B62F-7444D9EF1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610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5A10-CC8B-3E41-8C26-C43F3F8E1138}" type="datetimeFigureOut">
              <a:rPr lang="en-US" smtClean="0"/>
              <a:t>5/21/20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D4B9-7F05-BA44-B62F-7444D9EF1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198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F5A10-CC8B-3E41-8C26-C43F3F8E1138}" type="datetimeFigureOut">
              <a:rPr lang="en-US" smtClean="0"/>
              <a:t>5/21/20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6D4B9-7F05-BA44-B62F-7444D9EF1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709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F5A10-CC8B-3E41-8C26-C43F3F8E1138}" type="datetimeFigureOut">
              <a:rPr lang="en-US" smtClean="0"/>
              <a:t>5/21/20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6D4B9-7F05-BA44-B62F-7444D9EF1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87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jason.b.roberts@nas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jason.b.roberts@nasa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jason.b.roberts@nasa.gov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jason.b.roberts@nasa.gov" TargetMode="External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jason.b.roberts@nasa.gov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jason.b.roberts@nasa.gov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jason.b.roberts@nasa.gov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png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hyperlink" Target="mailto:jason.b.roberts@nasa.gov" TargetMode="External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jason.b.roberts@nasa.gov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jason.b.roberts@nasa.gov" TargetMode="External"/><Relationship Id="rId7" Type="http://schemas.openxmlformats.org/officeDocument/2006/relationships/hyperlink" Target="https://www.nasa.gov/content/about-the-a-train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jason.b.roberts@nasa.gov" TargetMode="Externa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jason.b.roberts@nasa.gov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4BA8D-6017-014E-A6BE-506190C393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78058"/>
            <a:ext cx="9144000" cy="2387600"/>
          </a:xfrm>
        </p:spPr>
        <p:txBody>
          <a:bodyPr>
            <a:normAutofit/>
          </a:bodyPr>
          <a:lstStyle/>
          <a:p>
            <a:r>
              <a:rPr lang="en-US" sz="5400" dirty="0"/>
              <a:t>Remote Sensing for the PBL: Passive Microwave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446FF7-0C55-7540-BBDC-3426F116BF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33452"/>
            <a:ext cx="9144000" cy="165576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Brent Roberts,</a:t>
            </a:r>
          </a:p>
          <a:p>
            <a:r>
              <a:rPr lang="en-US" dirty="0"/>
              <a:t>NASA MSFC</a:t>
            </a:r>
          </a:p>
          <a:p>
            <a:r>
              <a:rPr lang="en-US" dirty="0"/>
              <a:t>Earth Science Branch</a:t>
            </a:r>
          </a:p>
          <a:p>
            <a:r>
              <a:rPr lang="en-US" dirty="0"/>
              <a:t>2020 NASA PBL Incubation Workshop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9B9B2A-92AD-3E41-A06B-61B770DD12FA}"/>
              </a:ext>
            </a:extLst>
          </p:cNvPr>
          <p:cNvSpPr/>
          <p:nvPr/>
        </p:nvSpPr>
        <p:spPr>
          <a:xfrm>
            <a:off x="-10160" y="6405613"/>
            <a:ext cx="12202160" cy="4523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2020 NASA PBL Incubation Workshop ・ May 27, 2020 ・ </a:t>
            </a:r>
            <a:r>
              <a:rPr lang="en-US" b="1" dirty="0">
                <a:solidFill>
                  <a:schemeClr val="tx1"/>
                </a:solidFill>
                <a:hlinkClick r:id="rId2"/>
              </a:rPr>
              <a:t>jason.b.roberts@nasa.gov</a:t>
            </a:r>
            <a:r>
              <a:rPr lang="en-US" b="1" dirty="0">
                <a:solidFill>
                  <a:schemeClr val="tx1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724358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B8B70A-31E6-464D-ACC6-362403741FD3}"/>
              </a:ext>
            </a:extLst>
          </p:cNvPr>
          <p:cNvSpPr/>
          <p:nvPr/>
        </p:nvSpPr>
        <p:spPr>
          <a:xfrm>
            <a:off x="-10160" y="6405613"/>
            <a:ext cx="12202160" cy="4523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2020 NASA PBL Incubation Workshop ・ May 27, 2020 ・ </a:t>
            </a:r>
            <a:r>
              <a:rPr lang="en-US" b="1" dirty="0">
                <a:solidFill>
                  <a:schemeClr val="tx1"/>
                </a:solidFill>
                <a:hlinkClick r:id="rId3"/>
              </a:rPr>
              <a:t>jason.b.roberts@nasa.gov</a:t>
            </a:r>
            <a:r>
              <a:rPr lang="en-US" b="1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85B6EE-921C-A64E-B153-9155CF99C4D3}"/>
              </a:ext>
            </a:extLst>
          </p:cNvPr>
          <p:cNvSpPr/>
          <p:nvPr/>
        </p:nvSpPr>
        <p:spPr>
          <a:xfrm>
            <a:off x="-10161" y="-10160"/>
            <a:ext cx="12198096" cy="104648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PBL Requirements and </a:t>
            </a:r>
          </a:p>
          <a:p>
            <a:pPr algn="ctr"/>
            <a:r>
              <a:rPr lang="en-US" sz="3600" b="1" dirty="0">
                <a:solidFill>
                  <a:schemeClr val="tx1"/>
                </a:solidFill>
              </a:rPr>
              <a:t>Passive Microwave Remote Sensing</a:t>
            </a:r>
            <a:endParaRPr lang="en-US" sz="3600" b="1" i="1" dirty="0">
              <a:solidFill>
                <a:schemeClr val="tx1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50E739B-C7BD-5748-A5D4-85C7D3C362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161" y="-50800"/>
            <a:ext cx="1304015" cy="109728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9349FD4-E8A9-8D4E-A24C-C404FEE50F40}"/>
              </a:ext>
            </a:extLst>
          </p:cNvPr>
          <p:cNvSpPr/>
          <p:nvPr/>
        </p:nvSpPr>
        <p:spPr>
          <a:xfrm>
            <a:off x="446730" y="1155641"/>
            <a:ext cx="1146141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ea typeface="Calibri" panose="020F0502020204030204" pitchFamily="34" charset="0"/>
                <a:cs typeface="Calibri" panose="020F0502020204030204" pitchFamily="34" charset="0"/>
              </a:rPr>
              <a:t>Decadal survey recommends: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i="1" dirty="0">
                <a:ea typeface="Calibri" panose="020F0502020204030204" pitchFamily="34" charset="0"/>
                <a:cs typeface="Calibri" panose="020F0502020204030204" pitchFamily="34" charset="0"/>
              </a:rPr>
              <a:t>PBL profiles of 3D temperature, water vapor, winds ... 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i="1" dirty="0">
                <a:ea typeface="Calibri" panose="020F0502020204030204" pitchFamily="34" charset="0"/>
                <a:cs typeface="Calibri" panose="020F0502020204030204" pitchFamily="34" charset="0"/>
              </a:rPr>
              <a:t>Also 2D PBL heights, liquid water path (LWP), cloud base, precipitation, and surface fluxes of water and energy.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i="1" dirty="0">
                <a:ea typeface="Calibri" panose="020F0502020204030204" pitchFamily="34" charset="0"/>
                <a:cs typeface="Calibri" panose="020F0502020204030204" pitchFamily="34" charset="0"/>
              </a:rPr>
              <a:t>Resolving the diurnal cycle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i="1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ea typeface="Calibri" panose="020F0502020204030204" pitchFamily="34" charset="0"/>
                <a:cs typeface="Calibri" panose="020F0502020204030204" pitchFamily="34" charset="0"/>
              </a:rPr>
              <a:t>Previous talks have highlighted the need for </a:t>
            </a:r>
          </a:p>
          <a:p>
            <a:pPr marL="290513" indent="-290513">
              <a:buFont typeface="Arial" panose="020B0604020202020204" pitchFamily="34" charset="0"/>
              <a:buChar char="•"/>
            </a:pPr>
            <a:r>
              <a:rPr lang="en-US" sz="2200" i="1" dirty="0">
                <a:cs typeface="Calibri" panose="020F0502020204030204" pitchFamily="34" charset="0"/>
              </a:rPr>
              <a:t>Observational synergy and</a:t>
            </a:r>
          </a:p>
          <a:p>
            <a:pPr marL="290513" indent="-290513">
              <a:buFont typeface="Arial" panose="020B0604020202020204" pitchFamily="34" charset="0"/>
              <a:buChar char="•"/>
            </a:pPr>
            <a:r>
              <a:rPr lang="en-US" sz="2200" i="1" dirty="0">
                <a:cs typeface="Calibri" panose="020F0502020204030204" pitchFamily="34" charset="0"/>
              </a:rPr>
              <a:t>Ability to study coupling between the PBL and surface</a:t>
            </a:r>
          </a:p>
          <a:p>
            <a:pPr marL="290513" indent="-290513">
              <a:buFont typeface="Arial" panose="020B0604020202020204" pitchFamily="34" charset="0"/>
              <a:buChar char="•"/>
            </a:pPr>
            <a:endParaRPr lang="en-US" sz="2200" i="1" dirty="0">
              <a:cs typeface="Calibri" panose="020F0502020204030204" pitchFamily="34" charset="0"/>
            </a:endParaRPr>
          </a:p>
          <a:p>
            <a:r>
              <a:rPr lang="en-US" sz="2400" b="1" dirty="0">
                <a:cs typeface="Calibri" panose="020F0502020204030204" pitchFamily="34" charset="0"/>
              </a:rPr>
              <a:t>Passive microwave remote sensing — both sounding and imaging — have the potential to address, in part, many of these needs. They are particularly well suited for: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i="1" dirty="0">
                <a:cs typeface="Calibri" panose="020F0502020204030204" pitchFamily="34" charset="0"/>
              </a:rPr>
              <a:t>All-weather sounding of profiles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i="1" dirty="0">
                <a:cs typeface="Calibri" panose="020F0502020204030204" pitchFamily="34" charset="0"/>
              </a:rPr>
              <a:t>Accessibility to surface coupling variables and processes</a:t>
            </a:r>
            <a:endParaRPr lang="en-US" i="1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238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B8B70A-31E6-464D-ACC6-362403741FD3}"/>
              </a:ext>
            </a:extLst>
          </p:cNvPr>
          <p:cNvSpPr/>
          <p:nvPr/>
        </p:nvSpPr>
        <p:spPr>
          <a:xfrm>
            <a:off x="-10160" y="6405613"/>
            <a:ext cx="12202160" cy="4523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2020 NASA PBL Incubation Workshop ・ May 27, 2020 ・ </a:t>
            </a:r>
            <a:r>
              <a:rPr lang="en-US" b="1" dirty="0">
                <a:solidFill>
                  <a:schemeClr val="tx1"/>
                </a:solidFill>
                <a:hlinkClick r:id="rId3"/>
              </a:rPr>
              <a:t>jason.b.roberts@nasa.gov</a:t>
            </a:r>
            <a:r>
              <a:rPr lang="en-US" b="1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85B6EE-921C-A64E-B153-9155CF99C4D3}"/>
              </a:ext>
            </a:extLst>
          </p:cNvPr>
          <p:cNvSpPr/>
          <p:nvPr/>
        </p:nvSpPr>
        <p:spPr>
          <a:xfrm>
            <a:off x="-10161" y="-10160"/>
            <a:ext cx="12198096" cy="104648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Microwave Sounding: </a:t>
            </a:r>
          </a:p>
          <a:p>
            <a:pPr algn="ctr"/>
            <a:r>
              <a:rPr lang="en-US" sz="3600" b="1" i="1" dirty="0">
                <a:solidFill>
                  <a:schemeClr val="tx1"/>
                </a:solidFill>
              </a:rPr>
              <a:t>Temperature and Water Vapor Profiling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50E739B-C7BD-5748-A5D4-85C7D3C362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161" y="-50800"/>
            <a:ext cx="1304015" cy="109728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D32BF03-9CEF-AE4D-B99C-5206171BA3E8}"/>
              </a:ext>
            </a:extLst>
          </p:cNvPr>
          <p:cNvGrpSpPr/>
          <p:nvPr/>
        </p:nvGrpSpPr>
        <p:grpSpPr>
          <a:xfrm>
            <a:off x="156671" y="5715834"/>
            <a:ext cx="11861544" cy="691700"/>
            <a:chOff x="156671" y="5597960"/>
            <a:chExt cx="11861544" cy="809574"/>
          </a:xfrm>
        </p:grpSpPr>
        <p:sp>
          <p:nvSpPr>
            <p:cNvPr id="28" name="Chevron 27">
              <a:extLst>
                <a:ext uri="{FF2B5EF4-FFF2-40B4-BE49-F238E27FC236}">
                  <a16:creationId xmlns:a16="http://schemas.microsoft.com/office/drawing/2014/main" id="{501045F7-55C4-2A4B-BD3F-6E5DBFD06BD0}"/>
                </a:ext>
              </a:extLst>
            </p:cNvPr>
            <p:cNvSpPr/>
            <p:nvPr/>
          </p:nvSpPr>
          <p:spPr>
            <a:xfrm>
              <a:off x="156671" y="5597960"/>
              <a:ext cx="11861544" cy="769442"/>
            </a:xfrm>
            <a:prstGeom prst="chevron">
              <a:avLst>
                <a:gd name="adj" fmla="val 42898"/>
              </a:avLst>
            </a:prstGeom>
            <a:solidFill>
              <a:schemeClr val="accent6">
                <a:lumMod val="60000"/>
                <a:lumOff val="40000"/>
                <a:alpha val="2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7254D1D-F84F-B84E-A668-AD5DD71C25AD}"/>
                </a:ext>
              </a:extLst>
            </p:cNvPr>
            <p:cNvSpPr txBox="1"/>
            <p:nvPr/>
          </p:nvSpPr>
          <p:spPr>
            <a:xfrm>
              <a:off x="2452294" y="5911880"/>
              <a:ext cx="25560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Program of Record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CA014C7-ED23-F34E-8DCA-3E98494BBFB5}"/>
                </a:ext>
              </a:extLst>
            </p:cNvPr>
            <p:cNvSpPr txBox="1"/>
            <p:nvPr/>
          </p:nvSpPr>
          <p:spPr>
            <a:xfrm>
              <a:off x="1171814" y="5597960"/>
              <a:ext cx="14189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Historical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6E5CB87-2841-DB49-AEF9-F368EABF52EA}"/>
                </a:ext>
              </a:extLst>
            </p:cNvPr>
            <p:cNvSpPr txBox="1"/>
            <p:nvPr/>
          </p:nvSpPr>
          <p:spPr>
            <a:xfrm>
              <a:off x="5078321" y="5669089"/>
              <a:ext cx="2638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Present/Near-Term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BF0D42E-C941-EA46-A112-10FB117AE670}"/>
                </a:ext>
              </a:extLst>
            </p:cNvPr>
            <p:cNvSpPr txBox="1"/>
            <p:nvPr/>
          </p:nvSpPr>
          <p:spPr>
            <a:xfrm>
              <a:off x="9995803" y="5632715"/>
              <a:ext cx="10243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Future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6ADF6E8-D34A-CB4C-BF3D-125222EAD408}"/>
                </a:ext>
              </a:extLst>
            </p:cNvPr>
            <p:cNvSpPr txBox="1"/>
            <p:nvPr/>
          </p:nvSpPr>
          <p:spPr>
            <a:xfrm>
              <a:off x="7747200" y="5945869"/>
              <a:ext cx="23065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To be Developed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68D482D-CFA0-FC46-B578-468500EF18D4}"/>
              </a:ext>
            </a:extLst>
          </p:cNvPr>
          <p:cNvSpPr txBox="1"/>
          <p:nvPr/>
        </p:nvSpPr>
        <p:spPr>
          <a:xfrm>
            <a:off x="156671" y="1142166"/>
            <a:ext cx="3871500" cy="31393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u="sng" dirty="0"/>
              <a:t>Instruments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AMSU-A/B, MHS (1998+)</a:t>
            </a:r>
          </a:p>
          <a:p>
            <a:r>
              <a:rPr lang="en-US" b="1" u="sng" dirty="0"/>
              <a:t>Measurements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20 channels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Bands: O</a:t>
            </a:r>
            <a:r>
              <a:rPr lang="en-US" baseline="-25000" dirty="0"/>
              <a:t>2</a:t>
            </a:r>
            <a:r>
              <a:rPr lang="en-US" dirty="0"/>
              <a:t>@60GHz; H</a:t>
            </a:r>
            <a:r>
              <a:rPr lang="en-US" baseline="-25000" dirty="0"/>
              <a:t>2</a:t>
            </a:r>
            <a:r>
              <a:rPr lang="en-US" dirty="0"/>
              <a:t>O@183GHz</a:t>
            </a:r>
          </a:p>
          <a:p>
            <a:r>
              <a:rPr lang="en-US" b="1" u="sng" dirty="0"/>
              <a:t>Sampling and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Horizontal: </a:t>
            </a:r>
            <a:r>
              <a:rPr lang="en-US" dirty="0">
                <a:solidFill>
                  <a:srgbClr val="FF0000"/>
                </a:solidFill>
              </a:rPr>
              <a:t>50km</a:t>
            </a:r>
            <a:r>
              <a:rPr lang="en-US" dirty="0"/>
              <a:t>/</a:t>
            </a:r>
            <a:r>
              <a:rPr lang="en-US" dirty="0">
                <a:solidFill>
                  <a:srgbClr val="00B0F0"/>
                </a:solidFill>
              </a:rPr>
              <a:t>15km</a:t>
            </a:r>
            <a:r>
              <a:rPr lang="en-US" dirty="0"/>
              <a:t> nadir (</a:t>
            </a:r>
            <a:r>
              <a:rPr lang="en-US" dirty="0">
                <a:solidFill>
                  <a:srgbClr val="FF0000"/>
                </a:solidFill>
              </a:rPr>
              <a:t>T</a:t>
            </a:r>
            <a:r>
              <a:rPr lang="en-US" dirty="0"/>
              <a:t>/</a:t>
            </a:r>
            <a:r>
              <a:rPr lang="en-US" dirty="0">
                <a:solidFill>
                  <a:srgbClr val="00B0F0"/>
                </a:solidFill>
              </a:rPr>
              <a:t>Q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Vertical: 2km+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Uncertainties</a:t>
            </a:r>
            <a:r>
              <a:rPr lang="en-US" dirty="0">
                <a:sym typeface="Wingdings" pitchFamily="2" charset="2"/>
              </a:rPr>
              <a:t> (lowest layer)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Temperature: 2K RMS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Humidity: 20-25%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17367A-B125-BC44-B02F-399D5EC2F352}"/>
              </a:ext>
            </a:extLst>
          </p:cNvPr>
          <p:cNvSpPr txBox="1"/>
          <p:nvPr/>
        </p:nvSpPr>
        <p:spPr>
          <a:xfrm>
            <a:off x="4151694" y="1142166"/>
            <a:ext cx="3871500" cy="31393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u="sng" dirty="0"/>
              <a:t>Instruments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ATMS, MWS to 2030+</a:t>
            </a:r>
          </a:p>
          <a:p>
            <a:r>
              <a:rPr lang="en-US" b="1" u="sng" dirty="0"/>
              <a:t>Measurements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22-24 Channels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Bands: O</a:t>
            </a:r>
            <a:r>
              <a:rPr lang="en-US" baseline="-25000" dirty="0"/>
              <a:t>2</a:t>
            </a:r>
            <a:r>
              <a:rPr lang="en-US" dirty="0"/>
              <a:t>@60GHz; H</a:t>
            </a:r>
            <a:r>
              <a:rPr lang="en-US" baseline="-25000" dirty="0"/>
              <a:t>2</a:t>
            </a:r>
            <a:r>
              <a:rPr lang="en-US" dirty="0"/>
              <a:t>O@183GHz</a:t>
            </a:r>
          </a:p>
          <a:p>
            <a:r>
              <a:rPr lang="en-US" b="1" u="sng" dirty="0"/>
              <a:t>Sampling and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Horizontal: </a:t>
            </a:r>
            <a:r>
              <a:rPr lang="en-US" dirty="0">
                <a:solidFill>
                  <a:srgbClr val="FF0000"/>
                </a:solidFill>
              </a:rPr>
              <a:t>30km</a:t>
            </a:r>
            <a:r>
              <a:rPr lang="en-US" dirty="0"/>
              <a:t>/</a:t>
            </a:r>
            <a:r>
              <a:rPr lang="en-US" dirty="0">
                <a:solidFill>
                  <a:srgbClr val="00B0F0"/>
                </a:solidFill>
              </a:rPr>
              <a:t>15km</a:t>
            </a:r>
            <a:r>
              <a:rPr lang="en-US" dirty="0"/>
              <a:t> nadir (</a:t>
            </a:r>
            <a:r>
              <a:rPr lang="en-US" dirty="0">
                <a:solidFill>
                  <a:srgbClr val="FF0000"/>
                </a:solidFill>
              </a:rPr>
              <a:t>T</a:t>
            </a:r>
            <a:r>
              <a:rPr lang="en-US" dirty="0"/>
              <a:t>/</a:t>
            </a:r>
            <a:r>
              <a:rPr lang="en-US" dirty="0">
                <a:solidFill>
                  <a:srgbClr val="00B0F0"/>
                </a:solidFill>
              </a:rPr>
              <a:t>Q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Vertical: 1-2km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Uncertainties</a:t>
            </a:r>
            <a:r>
              <a:rPr lang="en-US" dirty="0">
                <a:sym typeface="Wingdings" pitchFamily="2" charset="2"/>
              </a:rPr>
              <a:t> (lowest layer)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Temperature: 1-2K RMS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Humidity: 15-20%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B6CF930-6C5B-2140-A87A-4318446B42E9}"/>
              </a:ext>
            </a:extLst>
          </p:cNvPr>
          <p:cNvCxnSpPr>
            <a:cxnSpLocks/>
          </p:cNvCxnSpPr>
          <p:nvPr/>
        </p:nvCxnSpPr>
        <p:spPr>
          <a:xfrm>
            <a:off x="4088921" y="1076960"/>
            <a:ext cx="0" cy="32045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5331812-3C3E-A745-85DB-2D684F67319D}"/>
              </a:ext>
            </a:extLst>
          </p:cNvPr>
          <p:cNvCxnSpPr>
            <a:cxnSpLocks/>
          </p:cNvCxnSpPr>
          <p:nvPr/>
        </p:nvCxnSpPr>
        <p:spPr>
          <a:xfrm>
            <a:off x="8083968" y="1087842"/>
            <a:ext cx="0" cy="31936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4">
            <a:extLst>
              <a:ext uri="{FF2B5EF4-FFF2-40B4-BE49-F238E27FC236}">
                <a16:creationId xmlns:a16="http://schemas.microsoft.com/office/drawing/2014/main" id="{05C01747-3471-B840-86CF-739F88323E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488"/>
          <a:stretch/>
        </p:blipFill>
        <p:spPr bwMode="auto">
          <a:xfrm>
            <a:off x="572374" y="4549044"/>
            <a:ext cx="10379486" cy="1122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" name="Text Box 3">
            <a:extLst>
              <a:ext uri="{FF2B5EF4-FFF2-40B4-BE49-F238E27FC236}">
                <a16:creationId xmlns:a16="http://schemas.microsoft.com/office/drawing/2014/main" id="{037E9F7F-A348-1A49-8177-8B797CFAC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80795" y="4470741"/>
            <a:ext cx="1877661" cy="35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800" b="1" dirty="0">
                <a:solidFill>
                  <a:schemeClr val="tx1"/>
                </a:solidFill>
              </a:rPr>
              <a:t>Aires et al., 2015: </a:t>
            </a:r>
          </a:p>
          <a:p>
            <a:r>
              <a:rPr lang="en-US" altLang="en-US" sz="800" b="1" dirty="0">
                <a:solidFill>
                  <a:schemeClr val="tx1"/>
                </a:solidFill>
              </a:rPr>
              <a:t>DOI: (10.1002/2015JD023331)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4185A2C-376F-1846-9DC9-A38034041D69}"/>
              </a:ext>
            </a:extLst>
          </p:cNvPr>
          <p:cNvSpPr txBox="1"/>
          <p:nvPr/>
        </p:nvSpPr>
        <p:spPr>
          <a:xfrm>
            <a:off x="2750179" y="5011708"/>
            <a:ext cx="565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</a:t>
            </a:r>
            <a:r>
              <a:rPr lang="en-US" b="1" baseline="-25000" dirty="0"/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30CB9F-DE29-3E45-AF92-9F98516A55BC}"/>
              </a:ext>
            </a:extLst>
          </p:cNvPr>
          <p:cNvSpPr txBox="1"/>
          <p:nvPr/>
        </p:nvSpPr>
        <p:spPr>
          <a:xfrm>
            <a:off x="6261314" y="5063942"/>
            <a:ext cx="565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</a:t>
            </a:r>
            <a:r>
              <a:rPr lang="en-US" b="1" baseline="-25000" dirty="0"/>
              <a:t>2</a:t>
            </a:r>
            <a:r>
              <a:rPr lang="en-US" b="1" dirty="0"/>
              <a:t>O</a:t>
            </a:r>
            <a:endParaRPr lang="en-US" b="1" baseline="-250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0DF8C9D-62E0-2D41-A6C1-FEABCE4768BE}"/>
              </a:ext>
            </a:extLst>
          </p:cNvPr>
          <p:cNvSpPr txBox="1"/>
          <p:nvPr/>
        </p:nvSpPr>
        <p:spPr>
          <a:xfrm>
            <a:off x="4459145" y="5024508"/>
            <a:ext cx="565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</a:t>
            </a:r>
            <a:r>
              <a:rPr lang="en-US" b="1" baseline="-25000" dirty="0"/>
              <a:t>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8292EEC-A582-DA40-8EF3-0F22795F61BC}"/>
              </a:ext>
            </a:extLst>
          </p:cNvPr>
          <p:cNvSpPr txBox="1"/>
          <p:nvPr/>
        </p:nvSpPr>
        <p:spPr>
          <a:xfrm>
            <a:off x="10259798" y="4287977"/>
            <a:ext cx="565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</a:t>
            </a:r>
            <a:r>
              <a:rPr lang="en-US" b="1" baseline="-25000" dirty="0"/>
              <a:t>2</a:t>
            </a:r>
            <a:r>
              <a:rPr lang="en-US" b="1" dirty="0"/>
              <a:t>O</a:t>
            </a:r>
            <a:endParaRPr lang="en-US" b="1" baseline="-250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659DC94-81EF-724F-AA19-C4062F37037F}"/>
              </a:ext>
            </a:extLst>
          </p:cNvPr>
          <p:cNvSpPr txBox="1"/>
          <p:nvPr/>
        </p:nvSpPr>
        <p:spPr>
          <a:xfrm>
            <a:off x="11011706" y="5344006"/>
            <a:ext cx="1023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... 420, 448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3AA9615-351B-0A41-8B13-F0D102572B68}"/>
              </a:ext>
            </a:extLst>
          </p:cNvPr>
          <p:cNvSpPr/>
          <p:nvPr/>
        </p:nvSpPr>
        <p:spPr>
          <a:xfrm>
            <a:off x="2739707" y="4470478"/>
            <a:ext cx="397870" cy="5506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FE3FD53-49F9-6D44-AEC6-2B1057E1E498}"/>
              </a:ext>
            </a:extLst>
          </p:cNvPr>
          <p:cNvSpPr/>
          <p:nvPr/>
        </p:nvSpPr>
        <p:spPr>
          <a:xfrm>
            <a:off x="6277493" y="4469316"/>
            <a:ext cx="397870" cy="5506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514B50D-5CE9-D14C-8E1F-6CEB6BF707D6}"/>
              </a:ext>
            </a:extLst>
          </p:cNvPr>
          <p:cNvSpPr txBox="1"/>
          <p:nvPr/>
        </p:nvSpPr>
        <p:spPr>
          <a:xfrm>
            <a:off x="8144743" y="1142166"/>
            <a:ext cx="3986762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u="sng" dirty="0"/>
              <a:t>Expected Developments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Hyperspectral microwave remote sensing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of the 118 O</a:t>
            </a:r>
            <a:r>
              <a:rPr lang="en-US" baseline="-25000" dirty="0"/>
              <a:t>2</a:t>
            </a:r>
            <a:r>
              <a:rPr lang="en-US" dirty="0"/>
              <a:t> band for additional information (e.g. TROPICS)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of sub-mm bands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 at 325GHz and 448GHz (ICI)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Miniaturization of microwave remote sensing technologies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Multi-angle techniques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1A45FF2-1982-604C-A3E3-A081B6799A30}"/>
              </a:ext>
            </a:extLst>
          </p:cNvPr>
          <p:cNvSpPr/>
          <p:nvPr/>
        </p:nvSpPr>
        <p:spPr>
          <a:xfrm>
            <a:off x="2145787" y="4477527"/>
            <a:ext cx="120042" cy="5506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B4EBD56-6037-3541-946B-3C329E89ACC9}"/>
              </a:ext>
            </a:extLst>
          </p:cNvPr>
          <p:cNvSpPr/>
          <p:nvPr/>
        </p:nvSpPr>
        <p:spPr>
          <a:xfrm>
            <a:off x="3763913" y="4475284"/>
            <a:ext cx="120042" cy="5506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2F586D0-A3C5-9549-B6E8-C89353FA0AEE}"/>
              </a:ext>
            </a:extLst>
          </p:cNvPr>
          <p:cNvSpPr/>
          <p:nvPr/>
        </p:nvSpPr>
        <p:spPr>
          <a:xfrm>
            <a:off x="1886957" y="4476858"/>
            <a:ext cx="120042" cy="5506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87DD179-24CE-384F-9AD4-51C3339CB3A2}"/>
              </a:ext>
            </a:extLst>
          </p:cNvPr>
          <p:cNvSpPr txBox="1"/>
          <p:nvPr/>
        </p:nvSpPr>
        <p:spPr>
          <a:xfrm>
            <a:off x="1637295" y="4269264"/>
            <a:ext cx="5653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PWV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B37303D-448D-D545-A3B6-A351D8B30C78}"/>
              </a:ext>
            </a:extLst>
          </p:cNvPr>
          <p:cNvSpPr txBox="1"/>
          <p:nvPr/>
        </p:nvSpPr>
        <p:spPr>
          <a:xfrm>
            <a:off x="2686825" y="4257536"/>
            <a:ext cx="605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T(z)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C3C259C-9EBD-AE49-8068-3ABB928475ED}"/>
              </a:ext>
            </a:extLst>
          </p:cNvPr>
          <p:cNvSpPr txBox="1"/>
          <p:nvPr/>
        </p:nvSpPr>
        <p:spPr>
          <a:xfrm>
            <a:off x="6277493" y="4255290"/>
            <a:ext cx="5423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Q(z)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17711A5-6E5C-934A-95F7-13F39A5B8A2C}"/>
              </a:ext>
            </a:extLst>
          </p:cNvPr>
          <p:cNvSpPr/>
          <p:nvPr/>
        </p:nvSpPr>
        <p:spPr>
          <a:xfrm>
            <a:off x="5933368" y="4473039"/>
            <a:ext cx="120042" cy="5506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610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B8B70A-31E6-464D-ACC6-362403741FD3}"/>
              </a:ext>
            </a:extLst>
          </p:cNvPr>
          <p:cNvSpPr/>
          <p:nvPr/>
        </p:nvSpPr>
        <p:spPr>
          <a:xfrm>
            <a:off x="-10160" y="6405613"/>
            <a:ext cx="12202160" cy="4523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2020 NASA PBL Incubation Workshop ・ May 27, 2020 ・ </a:t>
            </a:r>
            <a:r>
              <a:rPr lang="en-US" b="1" dirty="0">
                <a:solidFill>
                  <a:schemeClr val="tx1"/>
                </a:solidFill>
                <a:hlinkClick r:id="rId3"/>
              </a:rPr>
              <a:t>jason.b.roberts@nasa.gov</a:t>
            </a:r>
            <a:r>
              <a:rPr lang="en-US" b="1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85B6EE-921C-A64E-B153-9155CF99C4D3}"/>
              </a:ext>
            </a:extLst>
          </p:cNvPr>
          <p:cNvSpPr/>
          <p:nvPr/>
        </p:nvSpPr>
        <p:spPr>
          <a:xfrm>
            <a:off x="-10161" y="-10160"/>
            <a:ext cx="12198096" cy="104648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Microwave Sounding: </a:t>
            </a:r>
          </a:p>
          <a:p>
            <a:pPr algn="ctr"/>
            <a:r>
              <a:rPr lang="en-US" sz="3600" b="1" i="1" dirty="0">
                <a:solidFill>
                  <a:schemeClr val="tx1"/>
                </a:solidFill>
              </a:rPr>
              <a:t>Hyperspectral MW Sounding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50E739B-C7BD-5748-A5D4-85C7D3C362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161" y="-50800"/>
            <a:ext cx="1304015" cy="109728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F912740-7F6E-F443-AEEB-316EE3816604}"/>
              </a:ext>
            </a:extLst>
          </p:cNvPr>
          <p:cNvSpPr txBox="1"/>
          <p:nvPr/>
        </p:nvSpPr>
        <p:spPr>
          <a:xfrm>
            <a:off x="118663" y="1171551"/>
            <a:ext cx="4549228" cy="53553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Hyperspectral microwave remote sensing has been advocated as a path forward in microwave sensing within the last decade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Boukabara and Garret (2011)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Blackwell et al. (2011)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Aires et al. (2015)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Technology developments have led to the ability to sample with much finer spectral resolution across the microwave bands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Digital filterbanks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Kinetic inductance detectors (KIDS) with very low noise performance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100s of channels could be observed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FF0000"/>
                </a:solidFill>
              </a:rPr>
              <a:t>RFI Mitigation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Potential for MW-only retrievals to improve vertical resolution (1-2km) and accuracy with respect to current IR+MW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E583101-9F2E-1A44-B1EE-5D4BBC90161E}"/>
              </a:ext>
            </a:extLst>
          </p:cNvPr>
          <p:cNvGrpSpPr/>
          <p:nvPr/>
        </p:nvGrpSpPr>
        <p:grpSpPr>
          <a:xfrm>
            <a:off x="4817610" y="1125820"/>
            <a:ext cx="6960892" cy="4894200"/>
            <a:chOff x="4056783" y="1076960"/>
            <a:chExt cx="6960892" cy="48942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78A4A91-C91B-514F-9A4A-4E9E82E31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46946" y="1152751"/>
              <a:ext cx="3370729" cy="2063093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A6BA4B6-4AE1-E449-BB4B-E062182268DB}"/>
                </a:ext>
              </a:extLst>
            </p:cNvPr>
            <p:cNvGrpSpPr/>
            <p:nvPr/>
          </p:nvGrpSpPr>
          <p:grpSpPr>
            <a:xfrm>
              <a:off x="4056783" y="1076960"/>
              <a:ext cx="6811173" cy="4894200"/>
              <a:chOff x="4056783" y="1076960"/>
              <a:chExt cx="6811173" cy="4894200"/>
            </a:xfrm>
          </p:grpSpPr>
          <p:pic>
            <p:nvPicPr>
              <p:cNvPr id="29" name="Picture 4">
                <a:extLst>
                  <a:ext uri="{FF2B5EF4-FFF2-40B4-BE49-F238E27FC236}">
                    <a16:creationId xmlns:a16="http://schemas.microsoft.com/office/drawing/2014/main" id="{CF5A0890-CBE9-5248-A846-DF7A366ED7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56783" y="1076960"/>
                <a:ext cx="3425940" cy="4894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blipFill dpi="0" rotWithShape="0">
                      <a:blip/>
                      <a:srcRect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w="9525" cap="flat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33" name="Text Box 3">
                <a:extLst>
                  <a:ext uri="{FF2B5EF4-FFF2-40B4-BE49-F238E27FC236}">
                    <a16:creationId xmlns:a16="http://schemas.microsoft.com/office/drawing/2014/main" id="{D7559A93-928F-5F4F-8D50-0F822CF80B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06371" y="2095075"/>
                <a:ext cx="1877661" cy="3595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5000" rIns="90000" bIns="45000"/>
              <a:lstStyle>
                <a:lvl1pPr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sz="800" b="1" dirty="0">
                    <a:solidFill>
                      <a:schemeClr val="tx1"/>
                    </a:solidFill>
                  </a:rPr>
                  <a:t>Aires et al., 2015: </a:t>
                </a:r>
              </a:p>
              <a:p>
                <a:r>
                  <a:rPr lang="en-US" altLang="en-US" sz="800" b="1" dirty="0">
                    <a:solidFill>
                      <a:schemeClr val="tx1"/>
                    </a:solidFill>
                  </a:rPr>
                  <a:t>DOI: (10.1002/2015JD023331) 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F73FEFD-367C-BE41-8423-FC295D3EB3C9}"/>
                  </a:ext>
                </a:extLst>
              </p:cNvPr>
              <p:cNvSpPr txBox="1"/>
              <p:nvPr/>
            </p:nvSpPr>
            <p:spPr>
              <a:xfrm>
                <a:off x="8990294" y="1218101"/>
                <a:ext cx="1877662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5000" rIns="90000" bIns="45000"/>
              <a:lstStyle>
                <a:defPPr>
                  <a:defRPr lang="en-US"/>
                </a:defPPr>
                <a:lvl1pPr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 sz="800" b="1"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 sz="1400">
                    <a:solidFill>
                      <a:srgbClr val="000000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dirty="0" err="1"/>
                  <a:t>Nehrir</a:t>
                </a:r>
                <a:r>
                  <a:rPr lang="en-US" dirty="0"/>
                  <a:t> et al. 2017: </a:t>
                </a:r>
              </a:p>
              <a:p>
                <a:r>
                  <a:rPr lang="en-US" dirty="0"/>
                  <a:t>DOI (﻿10.1007/s10712-017-9448-9)</a:t>
                </a:r>
              </a:p>
            </p:txBody>
          </p:sp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993ABE5-EEED-944F-A587-CD61B215F404}"/>
              </a:ext>
            </a:extLst>
          </p:cNvPr>
          <p:cNvSpPr txBox="1"/>
          <p:nvPr/>
        </p:nvSpPr>
        <p:spPr>
          <a:xfrm>
            <a:off x="8494846" y="3445784"/>
            <a:ext cx="34259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Information content analyses indicate relatively stronger improvements for low-level water vapor than temperature.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Filterbank</a:t>
            </a:r>
            <a:r>
              <a:rPr lang="en-US" dirty="0"/>
              <a:t> technologies are further advanced than KIDS but the latter may offer better signal-to-noise</a:t>
            </a:r>
          </a:p>
        </p:txBody>
      </p:sp>
    </p:spTree>
    <p:extLst>
      <p:ext uri="{BB962C8B-B14F-4D97-AF65-F5344CB8AC3E}">
        <p14:creationId xmlns:p14="http://schemas.microsoft.com/office/powerpoint/2010/main" val="4293584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B8B70A-31E6-464D-ACC6-362403741FD3}"/>
              </a:ext>
            </a:extLst>
          </p:cNvPr>
          <p:cNvSpPr/>
          <p:nvPr/>
        </p:nvSpPr>
        <p:spPr>
          <a:xfrm>
            <a:off x="-10160" y="6405613"/>
            <a:ext cx="12202160" cy="4523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2020 NASA PBL Incubation Workshop ・ May 27, 2020 ・ </a:t>
            </a:r>
            <a:r>
              <a:rPr lang="en-US" b="1" dirty="0">
                <a:solidFill>
                  <a:schemeClr val="tx1"/>
                </a:solidFill>
                <a:hlinkClick r:id="rId3"/>
              </a:rPr>
              <a:t>jason.b.roberts@nasa.gov</a:t>
            </a:r>
            <a:r>
              <a:rPr lang="en-US" b="1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85B6EE-921C-A64E-B153-9155CF99C4D3}"/>
              </a:ext>
            </a:extLst>
          </p:cNvPr>
          <p:cNvSpPr/>
          <p:nvPr/>
        </p:nvSpPr>
        <p:spPr>
          <a:xfrm>
            <a:off x="-10161" y="-10160"/>
            <a:ext cx="12198096" cy="104648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Microwave Imaging: </a:t>
            </a:r>
          </a:p>
          <a:p>
            <a:pPr algn="ctr"/>
            <a:r>
              <a:rPr lang="en-US" sz="3600" b="1" i="1" dirty="0">
                <a:solidFill>
                  <a:schemeClr val="tx1"/>
                </a:solidFill>
              </a:rPr>
              <a:t>Surface and Columnar Constraints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50E739B-C7BD-5748-A5D4-85C7D3C362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161" y="-50800"/>
            <a:ext cx="1304015" cy="109728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D32BF03-9CEF-AE4D-B99C-5206171BA3E8}"/>
              </a:ext>
            </a:extLst>
          </p:cNvPr>
          <p:cNvGrpSpPr/>
          <p:nvPr/>
        </p:nvGrpSpPr>
        <p:grpSpPr>
          <a:xfrm>
            <a:off x="156671" y="5715834"/>
            <a:ext cx="11861544" cy="691700"/>
            <a:chOff x="156671" y="5597960"/>
            <a:chExt cx="11861544" cy="809574"/>
          </a:xfrm>
        </p:grpSpPr>
        <p:sp>
          <p:nvSpPr>
            <p:cNvPr id="28" name="Chevron 27">
              <a:extLst>
                <a:ext uri="{FF2B5EF4-FFF2-40B4-BE49-F238E27FC236}">
                  <a16:creationId xmlns:a16="http://schemas.microsoft.com/office/drawing/2014/main" id="{501045F7-55C4-2A4B-BD3F-6E5DBFD06BD0}"/>
                </a:ext>
              </a:extLst>
            </p:cNvPr>
            <p:cNvSpPr/>
            <p:nvPr/>
          </p:nvSpPr>
          <p:spPr>
            <a:xfrm>
              <a:off x="156671" y="5597960"/>
              <a:ext cx="11861544" cy="769442"/>
            </a:xfrm>
            <a:prstGeom prst="chevron">
              <a:avLst>
                <a:gd name="adj" fmla="val 42898"/>
              </a:avLst>
            </a:prstGeom>
            <a:solidFill>
              <a:schemeClr val="accent6">
                <a:lumMod val="60000"/>
                <a:lumOff val="40000"/>
                <a:alpha val="2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7254D1D-F84F-B84E-A668-AD5DD71C25AD}"/>
                </a:ext>
              </a:extLst>
            </p:cNvPr>
            <p:cNvSpPr txBox="1"/>
            <p:nvPr/>
          </p:nvSpPr>
          <p:spPr>
            <a:xfrm>
              <a:off x="2452294" y="5911880"/>
              <a:ext cx="25560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Program of Record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CA014C7-ED23-F34E-8DCA-3E98494BBFB5}"/>
                </a:ext>
              </a:extLst>
            </p:cNvPr>
            <p:cNvSpPr txBox="1"/>
            <p:nvPr/>
          </p:nvSpPr>
          <p:spPr>
            <a:xfrm>
              <a:off x="1171814" y="5597960"/>
              <a:ext cx="14189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Historical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6E5CB87-2841-DB49-AEF9-F368EABF52EA}"/>
                </a:ext>
              </a:extLst>
            </p:cNvPr>
            <p:cNvSpPr txBox="1"/>
            <p:nvPr/>
          </p:nvSpPr>
          <p:spPr>
            <a:xfrm>
              <a:off x="5078321" y="5669089"/>
              <a:ext cx="2638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Present/Near-Term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BF0D42E-C941-EA46-A112-10FB117AE670}"/>
                </a:ext>
              </a:extLst>
            </p:cNvPr>
            <p:cNvSpPr txBox="1"/>
            <p:nvPr/>
          </p:nvSpPr>
          <p:spPr>
            <a:xfrm>
              <a:off x="9995803" y="5632715"/>
              <a:ext cx="10243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Future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6ADF6E8-D34A-CB4C-BF3D-125222EAD408}"/>
                </a:ext>
              </a:extLst>
            </p:cNvPr>
            <p:cNvSpPr txBox="1"/>
            <p:nvPr/>
          </p:nvSpPr>
          <p:spPr>
            <a:xfrm>
              <a:off x="7747200" y="5945869"/>
              <a:ext cx="23065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To be Developed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68D482D-CFA0-FC46-B578-468500EF18D4}"/>
              </a:ext>
            </a:extLst>
          </p:cNvPr>
          <p:cNvSpPr txBox="1"/>
          <p:nvPr/>
        </p:nvSpPr>
        <p:spPr>
          <a:xfrm>
            <a:off x="136643" y="1041474"/>
            <a:ext cx="3871500" cy="30777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u="sng" dirty="0"/>
              <a:t>Instruments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SSM/I(S), TMI, AMSR-E, </a:t>
            </a:r>
            <a:r>
              <a:rPr lang="en-US" dirty="0" err="1"/>
              <a:t>WindSat</a:t>
            </a:r>
            <a:endParaRPr lang="en-US" dirty="0"/>
          </a:p>
          <a:p>
            <a:r>
              <a:rPr lang="en-US" b="1" u="sng" dirty="0"/>
              <a:t>Measurements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7-12 channels (V/H pol)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6, 10, 19, 22, 37, 85 GHz</a:t>
            </a:r>
          </a:p>
          <a:p>
            <a:r>
              <a:rPr lang="en-US" b="1" u="sng" dirty="0"/>
              <a:t>Sampling and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LEO, Conically scanning @ ~53°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DMSP Sensors (km): </a:t>
            </a:r>
          </a:p>
          <a:p>
            <a:pPr marL="401638" lvl="1" indent="-166688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60/30/15km @ 19/37/85 GHz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TMI/AMSR-E/</a:t>
            </a:r>
            <a:r>
              <a:rPr lang="en-US" dirty="0" err="1"/>
              <a:t>WindSat</a:t>
            </a:r>
            <a:r>
              <a:rPr lang="en-US" dirty="0"/>
              <a:t>: </a:t>
            </a:r>
          </a:p>
          <a:p>
            <a:pPr marL="401638" lvl="1" indent="-166688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50/25/12/10 @ 6(10)/19/37/85 GHz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17367A-B125-BC44-B02F-399D5EC2F352}"/>
              </a:ext>
            </a:extLst>
          </p:cNvPr>
          <p:cNvSpPr txBox="1"/>
          <p:nvPr/>
        </p:nvSpPr>
        <p:spPr>
          <a:xfrm>
            <a:off x="4151694" y="1048030"/>
            <a:ext cx="3871500" cy="36009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u="sng" dirty="0"/>
              <a:t>Instruments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GMI, AMSR-2, </a:t>
            </a:r>
            <a:r>
              <a:rPr lang="en-US" dirty="0">
                <a:solidFill>
                  <a:srgbClr val="00B050"/>
                </a:solidFill>
              </a:rPr>
              <a:t>MWI</a:t>
            </a:r>
            <a:r>
              <a:rPr lang="en-US" dirty="0"/>
              <a:t>, *SMAP</a:t>
            </a:r>
          </a:p>
          <a:p>
            <a:r>
              <a:rPr lang="en-US" b="1" u="sng" dirty="0"/>
              <a:t>Measurements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12-26 Channels (V/H pol)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6, 10, 18, 23, 37, </a:t>
            </a:r>
            <a:r>
              <a:rPr lang="en-US" dirty="0">
                <a:solidFill>
                  <a:srgbClr val="00B050"/>
                </a:solidFill>
              </a:rPr>
              <a:t>50</a:t>
            </a:r>
            <a:r>
              <a:rPr lang="en-US" dirty="0"/>
              <a:t>, 89, </a:t>
            </a:r>
            <a:r>
              <a:rPr lang="en-US" dirty="0">
                <a:solidFill>
                  <a:srgbClr val="00B050"/>
                </a:solidFill>
              </a:rPr>
              <a:t>118</a:t>
            </a:r>
            <a:r>
              <a:rPr lang="en-US" dirty="0"/>
              <a:t>, 166, 183 GHz</a:t>
            </a:r>
          </a:p>
          <a:p>
            <a:r>
              <a:rPr lang="en-US" b="1" u="sng" dirty="0"/>
              <a:t>Sampling and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GMI/AMSR2: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30/15/10/5km @ 6(10)/18/37/89+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MWI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50/30/10 @ 19/31/50/89+ GHz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SMAP</a:t>
            </a:r>
            <a:r>
              <a:rPr lang="en-US" sz="1600" dirty="0"/>
              <a:t>: 36km at L-band (1.4 GHz)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B6CF930-6C5B-2140-A87A-4318446B42E9}"/>
              </a:ext>
            </a:extLst>
          </p:cNvPr>
          <p:cNvCxnSpPr>
            <a:cxnSpLocks/>
          </p:cNvCxnSpPr>
          <p:nvPr/>
        </p:nvCxnSpPr>
        <p:spPr>
          <a:xfrm>
            <a:off x="4088921" y="1076960"/>
            <a:ext cx="0" cy="32045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5331812-3C3E-A745-85DB-2D684F67319D}"/>
              </a:ext>
            </a:extLst>
          </p:cNvPr>
          <p:cNvCxnSpPr>
            <a:cxnSpLocks/>
          </p:cNvCxnSpPr>
          <p:nvPr/>
        </p:nvCxnSpPr>
        <p:spPr>
          <a:xfrm>
            <a:off x="8083968" y="1087842"/>
            <a:ext cx="0" cy="31936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4">
            <a:extLst>
              <a:ext uri="{FF2B5EF4-FFF2-40B4-BE49-F238E27FC236}">
                <a16:creationId xmlns:a16="http://schemas.microsoft.com/office/drawing/2014/main" id="{05C01747-3471-B840-86CF-739F88323E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488"/>
          <a:stretch/>
        </p:blipFill>
        <p:spPr bwMode="auto">
          <a:xfrm>
            <a:off x="572374" y="4549044"/>
            <a:ext cx="10379486" cy="1122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" name="Text Box 3">
            <a:extLst>
              <a:ext uri="{FF2B5EF4-FFF2-40B4-BE49-F238E27FC236}">
                <a16:creationId xmlns:a16="http://schemas.microsoft.com/office/drawing/2014/main" id="{037E9F7F-A348-1A49-8177-8B797CFAC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80795" y="4470741"/>
            <a:ext cx="1877661" cy="35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800" b="1" dirty="0">
                <a:solidFill>
                  <a:schemeClr val="tx1"/>
                </a:solidFill>
              </a:rPr>
              <a:t>Aires et al., 2015: </a:t>
            </a:r>
          </a:p>
          <a:p>
            <a:r>
              <a:rPr lang="en-US" altLang="en-US" sz="800" b="1" dirty="0">
                <a:solidFill>
                  <a:schemeClr val="tx1"/>
                </a:solidFill>
              </a:rPr>
              <a:t>DOI: (10.1002/2015JD023331)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4185A2C-376F-1846-9DC9-A38034041D69}"/>
              </a:ext>
            </a:extLst>
          </p:cNvPr>
          <p:cNvSpPr txBox="1"/>
          <p:nvPr/>
        </p:nvSpPr>
        <p:spPr>
          <a:xfrm>
            <a:off x="2750179" y="5011708"/>
            <a:ext cx="565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</a:t>
            </a:r>
            <a:r>
              <a:rPr lang="en-US" b="1" baseline="-25000" dirty="0"/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30CB9F-DE29-3E45-AF92-9F98516A55BC}"/>
              </a:ext>
            </a:extLst>
          </p:cNvPr>
          <p:cNvSpPr txBox="1"/>
          <p:nvPr/>
        </p:nvSpPr>
        <p:spPr>
          <a:xfrm>
            <a:off x="6261314" y="5063942"/>
            <a:ext cx="565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</a:t>
            </a:r>
            <a:r>
              <a:rPr lang="en-US" b="1" baseline="-25000" dirty="0"/>
              <a:t>2</a:t>
            </a:r>
            <a:r>
              <a:rPr lang="en-US" b="1" dirty="0"/>
              <a:t>O</a:t>
            </a:r>
            <a:endParaRPr lang="en-US" b="1" baseline="-250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0DF8C9D-62E0-2D41-A6C1-FEABCE4768BE}"/>
              </a:ext>
            </a:extLst>
          </p:cNvPr>
          <p:cNvSpPr txBox="1"/>
          <p:nvPr/>
        </p:nvSpPr>
        <p:spPr>
          <a:xfrm>
            <a:off x="4459145" y="5024508"/>
            <a:ext cx="565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</a:t>
            </a:r>
            <a:r>
              <a:rPr lang="en-US" b="1" baseline="-25000" dirty="0"/>
              <a:t>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8292EEC-A582-DA40-8EF3-0F22795F61BC}"/>
              </a:ext>
            </a:extLst>
          </p:cNvPr>
          <p:cNvSpPr txBox="1"/>
          <p:nvPr/>
        </p:nvSpPr>
        <p:spPr>
          <a:xfrm>
            <a:off x="10259798" y="4287977"/>
            <a:ext cx="565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</a:t>
            </a:r>
            <a:r>
              <a:rPr lang="en-US" b="1" baseline="-25000" dirty="0"/>
              <a:t>2</a:t>
            </a:r>
            <a:r>
              <a:rPr lang="en-US" b="1" dirty="0"/>
              <a:t>O</a:t>
            </a:r>
            <a:endParaRPr lang="en-US" b="1" baseline="-250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3AA9615-351B-0A41-8B13-F0D102572B68}"/>
              </a:ext>
            </a:extLst>
          </p:cNvPr>
          <p:cNvSpPr/>
          <p:nvPr/>
        </p:nvSpPr>
        <p:spPr>
          <a:xfrm>
            <a:off x="1744486" y="4441061"/>
            <a:ext cx="655814" cy="457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FE3FD53-49F9-6D44-AEC6-2B1057E1E498}"/>
              </a:ext>
            </a:extLst>
          </p:cNvPr>
          <p:cNvSpPr/>
          <p:nvPr/>
        </p:nvSpPr>
        <p:spPr>
          <a:xfrm>
            <a:off x="1293854" y="4442948"/>
            <a:ext cx="213859" cy="5506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514B50D-5CE9-D14C-8E1F-6CEB6BF707D6}"/>
              </a:ext>
            </a:extLst>
          </p:cNvPr>
          <p:cNvSpPr txBox="1"/>
          <p:nvPr/>
        </p:nvSpPr>
        <p:spPr>
          <a:xfrm>
            <a:off x="8144743" y="1063439"/>
            <a:ext cx="3986762" cy="31393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u="sng" dirty="0"/>
              <a:t>Expected Developments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Potential for observation gaps especially for microwave SST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WSF-M in 2023?</a:t>
            </a:r>
          </a:p>
          <a:p>
            <a:pPr lvl="1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Miniaturization of microwave remote sensing technologies and advances in deployable antennas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Compact Ocean Wind Vector Radiometer (COWVR)</a:t>
            </a:r>
          </a:p>
          <a:p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FA666EE-9C99-FA42-9BE7-A4E4B92C3367}"/>
              </a:ext>
            </a:extLst>
          </p:cNvPr>
          <p:cNvSpPr txBox="1"/>
          <p:nvPr/>
        </p:nvSpPr>
        <p:spPr>
          <a:xfrm>
            <a:off x="1639548" y="4232640"/>
            <a:ext cx="1827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Winds, PWV, LWP, Sea Ice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7A4EC5-EAB7-1C44-B84D-045C19289F26}"/>
              </a:ext>
            </a:extLst>
          </p:cNvPr>
          <p:cNvSpPr txBox="1"/>
          <p:nvPr/>
        </p:nvSpPr>
        <p:spPr>
          <a:xfrm>
            <a:off x="323731" y="4232893"/>
            <a:ext cx="13290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Soil Moisture, SST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E8A1654-5B8B-F843-B37A-9D5185DF0326}"/>
              </a:ext>
            </a:extLst>
          </p:cNvPr>
          <p:cNvSpPr/>
          <p:nvPr/>
        </p:nvSpPr>
        <p:spPr>
          <a:xfrm>
            <a:off x="3730336" y="4463920"/>
            <a:ext cx="243270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6B7A86-0DC0-B947-846C-BA9C4F998FC2}"/>
              </a:ext>
            </a:extLst>
          </p:cNvPr>
          <p:cNvSpPr txBox="1"/>
          <p:nvPr/>
        </p:nvSpPr>
        <p:spPr>
          <a:xfrm>
            <a:off x="3505160" y="4237119"/>
            <a:ext cx="915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/>
            </a:lvl1pPr>
          </a:lstStyle>
          <a:p>
            <a:r>
              <a:rPr lang="en-US" dirty="0"/>
              <a:t>Rain Scat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E8D69A7-AC10-A64E-A37F-694FB2EFBC4F}"/>
              </a:ext>
            </a:extLst>
          </p:cNvPr>
          <p:cNvSpPr/>
          <p:nvPr/>
        </p:nvSpPr>
        <p:spPr>
          <a:xfrm>
            <a:off x="6377154" y="4468399"/>
            <a:ext cx="243270" cy="4571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25F419F-13E0-414F-A13C-C703A620A063}"/>
              </a:ext>
            </a:extLst>
          </p:cNvPr>
          <p:cNvSpPr txBox="1"/>
          <p:nvPr/>
        </p:nvSpPr>
        <p:spPr>
          <a:xfrm>
            <a:off x="6287981" y="4233987"/>
            <a:ext cx="512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/>
            </a:lvl1pPr>
          </a:lstStyle>
          <a:p>
            <a:r>
              <a:rPr lang="en-US" dirty="0"/>
              <a:t>WV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10645EE-2CCA-CF4D-813C-03AD570617C9}"/>
              </a:ext>
            </a:extLst>
          </p:cNvPr>
          <p:cNvSpPr txBox="1"/>
          <p:nvPr/>
        </p:nvSpPr>
        <p:spPr>
          <a:xfrm>
            <a:off x="11011706" y="5344006"/>
            <a:ext cx="1023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... 420, 448</a:t>
            </a:r>
          </a:p>
        </p:txBody>
      </p:sp>
    </p:spTree>
    <p:extLst>
      <p:ext uri="{BB962C8B-B14F-4D97-AF65-F5344CB8AC3E}">
        <p14:creationId xmlns:p14="http://schemas.microsoft.com/office/powerpoint/2010/main" val="1742609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B8B70A-31E6-464D-ACC6-362403741FD3}"/>
              </a:ext>
            </a:extLst>
          </p:cNvPr>
          <p:cNvSpPr/>
          <p:nvPr/>
        </p:nvSpPr>
        <p:spPr>
          <a:xfrm>
            <a:off x="-10160" y="6405613"/>
            <a:ext cx="12202160" cy="4523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2020 NASA PBL Incubation Workshop ・ May 27, 2020 ・ </a:t>
            </a:r>
            <a:r>
              <a:rPr lang="en-US" b="1" dirty="0">
                <a:solidFill>
                  <a:schemeClr val="tx1"/>
                </a:solidFill>
                <a:hlinkClick r:id="rId3"/>
              </a:rPr>
              <a:t>jason.b.roberts@nasa.gov</a:t>
            </a:r>
            <a:r>
              <a:rPr lang="en-US" b="1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85B6EE-921C-A64E-B153-9155CF99C4D3}"/>
              </a:ext>
            </a:extLst>
          </p:cNvPr>
          <p:cNvSpPr/>
          <p:nvPr/>
        </p:nvSpPr>
        <p:spPr>
          <a:xfrm>
            <a:off x="-10161" y="-10160"/>
            <a:ext cx="12198096" cy="104648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Microwave Imaging: </a:t>
            </a:r>
          </a:p>
          <a:p>
            <a:pPr algn="ctr"/>
            <a:r>
              <a:rPr lang="en-US" sz="3600" b="1" i="1" dirty="0">
                <a:solidFill>
                  <a:schemeClr val="tx1"/>
                </a:solidFill>
              </a:rPr>
              <a:t>Compact Ocean Wind Vector Radiometer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50E739B-C7BD-5748-A5D4-85C7D3C362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161" y="-50800"/>
            <a:ext cx="1304015" cy="109728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F912740-7F6E-F443-AEEB-316EE3816604}"/>
              </a:ext>
            </a:extLst>
          </p:cNvPr>
          <p:cNvSpPr txBox="1"/>
          <p:nvPr/>
        </p:nvSpPr>
        <p:spPr>
          <a:xfrm>
            <a:off x="229698" y="1441565"/>
            <a:ext cx="6634834" cy="48013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Developed as a low-cost alternative to potentially fill in data gap from </a:t>
            </a:r>
            <a:r>
              <a:rPr lang="en-US" dirty="0" err="1"/>
              <a:t>WindSat</a:t>
            </a:r>
            <a:r>
              <a:rPr lang="en-US" dirty="0"/>
              <a:t>; it has been designed to fit </a:t>
            </a:r>
            <a:r>
              <a:rPr lang="en-US" dirty="0" err="1"/>
              <a:t>SmallSat</a:t>
            </a:r>
            <a:r>
              <a:rPr lang="en-US" dirty="0"/>
              <a:t> requirements and retrieve wind vectors, PWV, LWP, and precipitation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Fully polarimetric radiometer measuring at: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 18, 23, and 34GHz channels with V/H/+45/-45/LCP/RCP  polarizations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Resolution of ~25km, 18km, and 12km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Wind vectors are made more accurate by using a full 360° scan to give both fore and aft (i.e. 2-look) observations to better constrain the wind direction signature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Reduces error and allows retrievals at lower wind speeds.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Launch to ISS is anticipated in 2021. Plans are to fly spare TEMPEST-D that will allow coupling the imager with water vapor sounding channels.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7C7879-2968-F341-BA9A-397E24EA9DD0}"/>
              </a:ext>
            </a:extLst>
          </p:cNvPr>
          <p:cNvSpPr txBox="1"/>
          <p:nvPr/>
        </p:nvSpPr>
        <p:spPr>
          <a:xfrm>
            <a:off x="8810898" y="4112413"/>
            <a:ext cx="2619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Courtesy of S. Brown (JPL)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7D0A8F-BF92-0E4F-99D8-CB8E3C176E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7046" y="1162594"/>
            <a:ext cx="4106024" cy="302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616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B8B70A-31E6-464D-ACC6-362403741FD3}"/>
              </a:ext>
            </a:extLst>
          </p:cNvPr>
          <p:cNvSpPr/>
          <p:nvPr/>
        </p:nvSpPr>
        <p:spPr>
          <a:xfrm>
            <a:off x="-10160" y="6405613"/>
            <a:ext cx="12202160" cy="4523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2020 NASA PBL Incubation Workshop ・ May 27, 2020 ・ </a:t>
            </a:r>
            <a:r>
              <a:rPr lang="en-US" b="1" dirty="0">
                <a:solidFill>
                  <a:schemeClr val="tx1"/>
                </a:solidFill>
                <a:hlinkClick r:id="rId2"/>
              </a:rPr>
              <a:t>jason.b.roberts@nasa.gov</a:t>
            </a:r>
            <a:r>
              <a:rPr lang="en-US" b="1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85B6EE-921C-A64E-B153-9155CF99C4D3}"/>
              </a:ext>
            </a:extLst>
          </p:cNvPr>
          <p:cNvSpPr/>
          <p:nvPr/>
        </p:nvSpPr>
        <p:spPr>
          <a:xfrm>
            <a:off x="-10161" y="-10160"/>
            <a:ext cx="12198096" cy="104648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Microwave Imaging Application: </a:t>
            </a:r>
          </a:p>
          <a:p>
            <a:pPr algn="ctr"/>
            <a:r>
              <a:rPr lang="en-US" sz="3600" b="1" i="1" dirty="0">
                <a:solidFill>
                  <a:schemeClr val="tx1"/>
                </a:solidFill>
              </a:rPr>
              <a:t>Ocean Surface Turbulent Fluxes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50E739B-C7BD-5748-A5D4-85C7D3C36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0161" y="-50800"/>
            <a:ext cx="1304015" cy="10972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311F368-54BB-5F4C-AA42-C4B3331ECC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023" y="1076960"/>
            <a:ext cx="4195338" cy="324488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228DFEB-5D28-E440-AE16-65A91ADBD88C}"/>
              </a:ext>
            </a:extLst>
          </p:cNvPr>
          <p:cNvSpPr txBox="1"/>
          <p:nvPr/>
        </p:nvSpPr>
        <p:spPr>
          <a:xfrm>
            <a:off x="216267" y="4244601"/>
            <a:ext cx="23185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i="1" dirty="0">
                <a:latin typeface="Arial" panose="020B0604020202020204" pitchFamily="34" charset="0"/>
                <a:cs typeface="Arial" panose="020B0604020202020204" pitchFamily="34" charset="0"/>
              </a:rPr>
              <a:t>Berg et al., 2018: DOI: (10.3390/rs10081306)</a:t>
            </a:r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FA52E8D-60CF-5948-8973-E7C42C8CA312}"/>
              </a:ext>
            </a:extLst>
          </p:cNvPr>
          <p:cNvSpPr txBox="1"/>
          <p:nvPr/>
        </p:nvSpPr>
        <p:spPr>
          <a:xfrm>
            <a:off x="-1" y="4460045"/>
            <a:ext cx="4826727" cy="183127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Microwave radiometers have been intercalibrated to 1987 with reference to GMI.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This results in the ability to retrieve long records of near-surface winds and humidity that can be combined with SST to compute ocean turbulent fluxes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B5BCDE-B79A-A542-8C1C-F779B66D0DA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9876"/>
          <a:stretch/>
        </p:blipFill>
        <p:spPr>
          <a:xfrm>
            <a:off x="4532628" y="1201170"/>
            <a:ext cx="5681382" cy="341585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2FBF520-88FC-AB47-A02B-0B8BF2AF1480}"/>
              </a:ext>
            </a:extLst>
          </p:cNvPr>
          <p:cNvSpPr txBox="1"/>
          <p:nvPr/>
        </p:nvSpPr>
        <p:spPr>
          <a:xfrm>
            <a:off x="4676288" y="4659244"/>
            <a:ext cx="7511648" cy="183127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The satellite-derived fluxes (SeaFluxV3) can capture a significant amount of the daily variability of the fluxes as a result of high-quality wind, humidity, and temperatures.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However, significant amounts of episodic variability are still being missed such as cold-pools. </a:t>
            </a:r>
            <a:r>
              <a:rPr lang="en-US" b="1" i="1" dirty="0"/>
              <a:t>Sub-daily sampling is not currently available from microwave imager constellation.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9F4BC6-6099-DC4C-BB0E-60516B5E90B4}"/>
              </a:ext>
            </a:extLst>
          </p:cNvPr>
          <p:cNvSpPr txBox="1"/>
          <p:nvPr/>
        </p:nvSpPr>
        <p:spPr>
          <a:xfrm>
            <a:off x="10035790" y="1315062"/>
            <a:ext cx="21562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/>
              <a:t>DYNAMO (2011)</a:t>
            </a:r>
            <a:r>
              <a:rPr lang="en-US" sz="1400" dirty="0"/>
              <a:t> </a:t>
            </a:r>
          </a:p>
          <a:p>
            <a:r>
              <a:rPr lang="en-US" sz="1400" dirty="0"/>
              <a:t>Comparisons between ship and satellite observations of SST, winds, humidity, and fluxes</a:t>
            </a:r>
          </a:p>
          <a:p>
            <a:endParaRPr lang="en-US" sz="1400" dirty="0"/>
          </a:p>
          <a:p>
            <a:r>
              <a:rPr lang="en-US" sz="1400" i="1" u="sng" dirty="0"/>
              <a:t>Correlations</a:t>
            </a:r>
          </a:p>
          <a:p>
            <a:r>
              <a:rPr lang="en-US" sz="1400" i="1" dirty="0"/>
              <a:t>SST: 0.80</a:t>
            </a:r>
          </a:p>
          <a:p>
            <a:r>
              <a:rPr lang="en-US" sz="1400" i="1" dirty="0"/>
              <a:t>2m T: 0.54</a:t>
            </a:r>
          </a:p>
          <a:p>
            <a:r>
              <a:rPr lang="en-US" sz="1400" i="1" dirty="0"/>
              <a:t>2m Q: 0.56</a:t>
            </a:r>
          </a:p>
          <a:p>
            <a:r>
              <a:rPr lang="en-US" sz="1400" i="1" dirty="0"/>
              <a:t>LHF: 0.78</a:t>
            </a:r>
          </a:p>
          <a:p>
            <a:r>
              <a:rPr lang="en-US" sz="1400" i="1" dirty="0"/>
              <a:t>Wspd: 0.88</a:t>
            </a:r>
          </a:p>
        </p:txBody>
      </p:sp>
    </p:spTree>
    <p:extLst>
      <p:ext uri="{BB962C8B-B14F-4D97-AF65-F5344CB8AC3E}">
        <p14:creationId xmlns:p14="http://schemas.microsoft.com/office/powerpoint/2010/main" val="2497281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B8B70A-31E6-464D-ACC6-362403741FD3}"/>
              </a:ext>
            </a:extLst>
          </p:cNvPr>
          <p:cNvSpPr/>
          <p:nvPr/>
        </p:nvSpPr>
        <p:spPr>
          <a:xfrm>
            <a:off x="-10160" y="6405613"/>
            <a:ext cx="12202160" cy="4523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2020 NASA PBL Incubation Workshop ・ May 27, 2020 ・ </a:t>
            </a:r>
            <a:r>
              <a:rPr lang="en-US" b="1" dirty="0">
                <a:solidFill>
                  <a:schemeClr val="tx1"/>
                </a:solidFill>
                <a:hlinkClick r:id="rId3"/>
              </a:rPr>
              <a:t>jason.b.roberts@nasa.gov</a:t>
            </a:r>
            <a:r>
              <a:rPr lang="en-US" b="1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85B6EE-921C-A64E-B153-9155CF99C4D3}"/>
              </a:ext>
            </a:extLst>
          </p:cNvPr>
          <p:cNvSpPr/>
          <p:nvPr/>
        </p:nvSpPr>
        <p:spPr>
          <a:xfrm>
            <a:off x="-10161" y="-10160"/>
            <a:ext cx="12198096" cy="104648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Microwave Imaging* Application: </a:t>
            </a:r>
          </a:p>
          <a:p>
            <a:pPr algn="ctr"/>
            <a:r>
              <a:rPr lang="en-US" sz="3600" b="1" i="1" dirty="0">
                <a:solidFill>
                  <a:schemeClr val="tx1"/>
                </a:solidFill>
              </a:rPr>
              <a:t>Soil Moisture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50E739B-C7BD-5748-A5D4-85C7D3C362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161" y="-50800"/>
            <a:ext cx="1304015" cy="109728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9CD1162-FB91-4040-93A1-0D9E9F5BE21A}"/>
              </a:ext>
            </a:extLst>
          </p:cNvPr>
          <p:cNvGrpSpPr/>
          <p:nvPr/>
        </p:nvGrpSpPr>
        <p:grpSpPr>
          <a:xfrm>
            <a:off x="1247875" y="1087121"/>
            <a:ext cx="9378759" cy="3642226"/>
            <a:chOff x="0" y="1046480"/>
            <a:chExt cx="9682023" cy="385710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F33965A-734E-8C4B-9851-0A60BD1DE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1046480"/>
              <a:ext cx="3812640" cy="385710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049A504-1518-374B-9C68-5E6642E4AC03}"/>
                </a:ext>
              </a:extLst>
            </p:cNvPr>
            <p:cNvSpPr/>
            <p:nvPr/>
          </p:nvSpPr>
          <p:spPr>
            <a:xfrm>
              <a:off x="3968003" y="1053376"/>
              <a:ext cx="2830606" cy="3792070"/>
            </a:xfrm>
            <a:prstGeom prst="rect">
              <a:avLst/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A97A4DF-792D-C84A-8A3C-793E35B3A0E2}"/>
                </a:ext>
              </a:extLst>
            </p:cNvPr>
            <p:cNvSpPr/>
            <p:nvPr/>
          </p:nvSpPr>
          <p:spPr>
            <a:xfrm>
              <a:off x="6851417" y="1053376"/>
              <a:ext cx="2830606" cy="3792070"/>
            </a:xfrm>
            <a:prstGeom prst="rect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B1BD93D-FC40-D443-B003-B2634D794FED}"/>
              </a:ext>
            </a:extLst>
          </p:cNvPr>
          <p:cNvSpPr txBox="1"/>
          <p:nvPr/>
        </p:nvSpPr>
        <p:spPr>
          <a:xfrm>
            <a:off x="369986" y="5093044"/>
            <a:ext cx="1168549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Microwave imaging in the L-band provide useful information on land surface properties. The SMAP mission has resulted in  soil moisture estimates at approximately 36km resolution; Image sharpening effort have generated 9km estimates.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Experimental investigations have shown that GNSS reflections measured by CYGNSS capture the signal of soil moisture variability at resolutions down to 3km. 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EA88AD-B140-054E-9F01-5C6D93405007}"/>
              </a:ext>
            </a:extLst>
          </p:cNvPr>
          <p:cNvSpPr txBox="1"/>
          <p:nvPr/>
        </p:nvSpPr>
        <p:spPr>
          <a:xfrm>
            <a:off x="3751729" y="1046480"/>
            <a:ext cx="57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(dB)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692588-3BA0-AA4D-AA47-C8BA8428EE0A}"/>
              </a:ext>
            </a:extLst>
          </p:cNvPr>
          <p:cNvSpPr txBox="1"/>
          <p:nvPr/>
        </p:nvSpPr>
        <p:spPr>
          <a:xfrm>
            <a:off x="-38872" y="1105855"/>
            <a:ext cx="1707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CYGNSS mean power return Jan/Feb 2020</a:t>
            </a:r>
          </a:p>
          <a:p>
            <a:r>
              <a:rPr lang="en-US" sz="1600" i="1" dirty="0"/>
              <a:t>(courtesy C. Chew)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422F94-51A6-5343-B26B-AC9787D9BFF0}"/>
              </a:ext>
            </a:extLst>
          </p:cNvPr>
          <p:cNvSpPr txBox="1"/>
          <p:nvPr/>
        </p:nvSpPr>
        <p:spPr>
          <a:xfrm>
            <a:off x="4992247" y="4642241"/>
            <a:ext cx="2892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SMAP Soil Moisture Estimate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047C5D-46F2-9B42-906F-CFFC4D0B6B30}"/>
              </a:ext>
            </a:extLst>
          </p:cNvPr>
          <p:cNvSpPr txBox="1"/>
          <p:nvPr/>
        </p:nvSpPr>
        <p:spPr>
          <a:xfrm>
            <a:off x="7833536" y="4658345"/>
            <a:ext cx="3192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CYGNSS Soil Moisture Estimate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02507A-1C1E-F844-90E1-3C4DEEA92053}"/>
              </a:ext>
            </a:extLst>
          </p:cNvPr>
          <p:cNvSpPr txBox="1"/>
          <p:nvPr/>
        </p:nvSpPr>
        <p:spPr>
          <a:xfrm>
            <a:off x="10677787" y="1191132"/>
            <a:ext cx="14558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Both SMAP and CYGNSS capture residual moisture after Sudanese flooding that is missed in land surface model runs.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DA6FDE6-6256-8F49-8290-E11E645F3FD1}"/>
              </a:ext>
            </a:extLst>
          </p:cNvPr>
          <p:cNvSpPr/>
          <p:nvPr/>
        </p:nvSpPr>
        <p:spPr>
          <a:xfrm>
            <a:off x="5711449" y="1926566"/>
            <a:ext cx="751114" cy="6792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0409CF4-8C53-5941-983C-F657ABC5E07E}"/>
              </a:ext>
            </a:extLst>
          </p:cNvPr>
          <p:cNvSpPr/>
          <p:nvPr/>
        </p:nvSpPr>
        <p:spPr>
          <a:xfrm>
            <a:off x="8486049" y="1925313"/>
            <a:ext cx="751114" cy="6792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321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B8B70A-31E6-464D-ACC6-362403741FD3}"/>
              </a:ext>
            </a:extLst>
          </p:cNvPr>
          <p:cNvSpPr/>
          <p:nvPr/>
        </p:nvSpPr>
        <p:spPr>
          <a:xfrm>
            <a:off x="-10160" y="6405613"/>
            <a:ext cx="12202160" cy="4523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2020 NASA PBL Incubation Workshop ・ May 27, 2020 ・ </a:t>
            </a:r>
            <a:r>
              <a:rPr lang="en-US" b="1" dirty="0">
                <a:solidFill>
                  <a:schemeClr val="tx1"/>
                </a:solidFill>
                <a:hlinkClick r:id="rId3"/>
              </a:rPr>
              <a:t>jason.b.roberts@nasa.gov</a:t>
            </a:r>
            <a:r>
              <a:rPr lang="en-US" b="1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85B6EE-921C-A64E-B153-9155CF99C4D3}"/>
              </a:ext>
            </a:extLst>
          </p:cNvPr>
          <p:cNvSpPr/>
          <p:nvPr/>
        </p:nvSpPr>
        <p:spPr>
          <a:xfrm>
            <a:off x="-10161" y="-10160"/>
            <a:ext cx="12198096" cy="104648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Retrievals: </a:t>
            </a:r>
          </a:p>
          <a:p>
            <a:pPr algn="ctr"/>
            <a:r>
              <a:rPr lang="en-US" sz="3600" b="1" i="1" dirty="0">
                <a:solidFill>
                  <a:schemeClr val="tx1"/>
                </a:solidFill>
              </a:rPr>
              <a:t>Mining Useful Information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50E739B-C7BD-5748-A5D4-85C7D3C362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161" y="-50800"/>
            <a:ext cx="1304015" cy="109728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D32BF03-9CEF-AE4D-B99C-5206171BA3E8}"/>
              </a:ext>
            </a:extLst>
          </p:cNvPr>
          <p:cNvGrpSpPr/>
          <p:nvPr/>
        </p:nvGrpSpPr>
        <p:grpSpPr>
          <a:xfrm>
            <a:off x="156671" y="5715834"/>
            <a:ext cx="11861544" cy="691700"/>
            <a:chOff x="156671" y="5597960"/>
            <a:chExt cx="11861544" cy="809574"/>
          </a:xfrm>
        </p:grpSpPr>
        <p:sp>
          <p:nvSpPr>
            <p:cNvPr id="28" name="Chevron 27">
              <a:extLst>
                <a:ext uri="{FF2B5EF4-FFF2-40B4-BE49-F238E27FC236}">
                  <a16:creationId xmlns:a16="http://schemas.microsoft.com/office/drawing/2014/main" id="{501045F7-55C4-2A4B-BD3F-6E5DBFD06BD0}"/>
                </a:ext>
              </a:extLst>
            </p:cNvPr>
            <p:cNvSpPr/>
            <p:nvPr/>
          </p:nvSpPr>
          <p:spPr>
            <a:xfrm>
              <a:off x="156671" y="5597960"/>
              <a:ext cx="11861544" cy="769442"/>
            </a:xfrm>
            <a:prstGeom prst="chevron">
              <a:avLst>
                <a:gd name="adj" fmla="val 42898"/>
              </a:avLst>
            </a:prstGeom>
            <a:solidFill>
              <a:schemeClr val="accent6">
                <a:lumMod val="60000"/>
                <a:lumOff val="40000"/>
                <a:alpha val="2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7254D1D-F84F-B84E-A668-AD5DD71C25AD}"/>
                </a:ext>
              </a:extLst>
            </p:cNvPr>
            <p:cNvSpPr txBox="1"/>
            <p:nvPr/>
          </p:nvSpPr>
          <p:spPr>
            <a:xfrm>
              <a:off x="2452294" y="5911880"/>
              <a:ext cx="25560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Program of Record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CA014C7-ED23-F34E-8DCA-3E98494BBFB5}"/>
                </a:ext>
              </a:extLst>
            </p:cNvPr>
            <p:cNvSpPr txBox="1"/>
            <p:nvPr/>
          </p:nvSpPr>
          <p:spPr>
            <a:xfrm>
              <a:off x="1171814" y="5597960"/>
              <a:ext cx="14189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Historical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6E5CB87-2841-DB49-AEF9-F368EABF52EA}"/>
                </a:ext>
              </a:extLst>
            </p:cNvPr>
            <p:cNvSpPr txBox="1"/>
            <p:nvPr/>
          </p:nvSpPr>
          <p:spPr>
            <a:xfrm>
              <a:off x="5078321" y="5669089"/>
              <a:ext cx="2638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Present/Near-Term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BF0D42E-C941-EA46-A112-10FB117AE670}"/>
                </a:ext>
              </a:extLst>
            </p:cNvPr>
            <p:cNvSpPr txBox="1"/>
            <p:nvPr/>
          </p:nvSpPr>
          <p:spPr>
            <a:xfrm>
              <a:off x="9995803" y="5632715"/>
              <a:ext cx="10243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Future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6ADF6E8-D34A-CB4C-BF3D-125222EAD408}"/>
                </a:ext>
              </a:extLst>
            </p:cNvPr>
            <p:cNvSpPr txBox="1"/>
            <p:nvPr/>
          </p:nvSpPr>
          <p:spPr>
            <a:xfrm>
              <a:off x="7747200" y="5945869"/>
              <a:ext cx="23065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To be Developed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68D482D-CFA0-FC46-B578-468500EF18D4}"/>
                  </a:ext>
                </a:extLst>
              </p:cNvPr>
              <p:cNvSpPr txBox="1"/>
              <p:nvPr/>
            </p:nvSpPr>
            <p:spPr>
              <a:xfrm>
                <a:off x="136643" y="1048005"/>
                <a:ext cx="3871500" cy="43803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u="sng" dirty="0"/>
                  <a:t>Approaches</a:t>
                </a:r>
                <a:endParaRPr lang="en-US" sz="1600" b="1" u="sng" dirty="0">
                  <a:solidFill>
                    <a:srgbClr val="FF0000"/>
                  </a:solidFill>
                </a:endParaRPr>
              </a:p>
              <a:p>
                <a:pPr marL="174625" indent="-174625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Many purely statistical approaches</a:t>
                </a:r>
              </a:p>
              <a:p>
                <a:pPr marL="630238" lvl="1" indent="-173038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Multiple least-squares regression, Stepwise regression</a:t>
                </a:r>
              </a:p>
              <a:p>
                <a:pPr marL="173038" indent="-173038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Especially prevalent for microwave imagers and boundary layer parameters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b="1" u="sng" dirty="0"/>
                  <a:t>Limitations</a:t>
                </a:r>
                <a:endParaRPr lang="en-US" dirty="0"/>
              </a:p>
              <a:p>
                <a:pPr marL="173038" indent="-173038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Lack dynamic estimates of errors</a:t>
                </a:r>
              </a:p>
              <a:p>
                <a:pPr marL="173038" indent="-173038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Cross-track bias corrections</a:t>
                </a:r>
              </a:p>
              <a:p>
                <a:pPr marL="173038" indent="-173038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Inconsistencies between parameters</a:t>
                </a:r>
              </a:p>
              <a:p>
                <a:endParaRPr lang="en-US" sz="1400" dirty="0"/>
              </a:p>
              <a:p>
                <a:pPr algn="ctr"/>
                <a:r>
                  <a:rPr lang="en-US" sz="1400" i="1" dirty="0"/>
                  <a:t>(Jackson et al. 2006) with AMSU-A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sz="1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sz="1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𝑵</m:t>
                          </m:r>
                        </m:sup>
                        <m:e>
                          <m:sSub>
                            <m:sSubPr>
                              <m:ctrlPr>
                                <a:rPr lang="en-US" sz="1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sz="1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sz="1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1400" b="1" dirty="0">
                  <a:solidFill>
                    <a:srgbClr val="FF0000"/>
                  </a:solidFill>
                </a:endParaRPr>
              </a:p>
              <a:p>
                <a:pPr lvl="0" algn="ctr"/>
                <a:endParaRPr lang="en-US" sz="1400" i="1" dirty="0">
                  <a:solidFill>
                    <a:prstClr val="black"/>
                  </a:solidFill>
                </a:endParaRPr>
              </a:p>
              <a:p>
                <a:pPr lvl="0" algn="ctr"/>
                <a:r>
                  <a:rPr lang="en-US" sz="1400" i="1" dirty="0">
                    <a:solidFill>
                      <a:prstClr val="black"/>
                    </a:solidFill>
                  </a:rPr>
                  <a:t>(Schulz et al. 1993) with SSM/I</a:t>
                </a:r>
              </a:p>
              <a:p>
                <a:pPr lvl="0" algn="ctr"/>
                <a:r>
                  <a:rPr lang="en-US" sz="1400" b="1" dirty="0">
                    <a:solidFill>
                      <a:prstClr val="black"/>
                    </a:solidFill>
                  </a:rPr>
                  <a:t>PW</a:t>
                </a:r>
                <a:r>
                  <a:rPr lang="en-US" sz="1400" b="1" baseline="-25000" dirty="0">
                    <a:solidFill>
                      <a:prstClr val="black"/>
                    </a:solidFill>
                  </a:rPr>
                  <a:t>500m</a:t>
                </a:r>
                <a:r>
                  <a:rPr lang="en-US" sz="1400" b="1" dirty="0">
                    <a:solidFill>
                      <a:prstClr val="black"/>
                    </a:solidFill>
                  </a:rPr>
                  <a:t>=a0 + a</a:t>
                </a:r>
                <a:r>
                  <a:rPr lang="en-US" sz="1400" b="1" baseline="-25000" dirty="0">
                    <a:solidFill>
                      <a:prstClr val="black"/>
                    </a:solidFill>
                  </a:rPr>
                  <a:t>1</a:t>
                </a:r>
                <a:r>
                  <a:rPr lang="en-US" sz="1400" b="1" dirty="0">
                    <a:solidFill>
                      <a:prstClr val="black"/>
                    </a:solidFill>
                  </a:rPr>
                  <a:t>*T</a:t>
                </a:r>
                <a:r>
                  <a:rPr lang="en-US" sz="1400" b="1" baseline="-25000" dirty="0">
                    <a:solidFill>
                      <a:prstClr val="black"/>
                    </a:solidFill>
                  </a:rPr>
                  <a:t>19v</a:t>
                </a:r>
                <a:r>
                  <a:rPr lang="en-US" sz="1400" b="1" dirty="0">
                    <a:solidFill>
                      <a:prstClr val="black"/>
                    </a:solidFill>
                  </a:rPr>
                  <a:t>+b</a:t>
                </a:r>
                <a:r>
                  <a:rPr lang="en-US" sz="1400" b="1" baseline="-25000" dirty="0">
                    <a:solidFill>
                      <a:prstClr val="black"/>
                    </a:solidFill>
                  </a:rPr>
                  <a:t>2</a:t>
                </a:r>
                <a:r>
                  <a:rPr lang="en-US" sz="1400" b="1" dirty="0">
                    <a:solidFill>
                      <a:prstClr val="black"/>
                    </a:solidFill>
                  </a:rPr>
                  <a:t>*T</a:t>
                </a:r>
                <a:r>
                  <a:rPr lang="en-US" sz="1400" b="1" baseline="-25000" dirty="0">
                    <a:solidFill>
                      <a:prstClr val="black"/>
                    </a:solidFill>
                  </a:rPr>
                  <a:t>19h</a:t>
                </a:r>
                <a:r>
                  <a:rPr lang="en-US" sz="1400" b="1" dirty="0">
                    <a:solidFill>
                      <a:prstClr val="black"/>
                    </a:solidFill>
                  </a:rPr>
                  <a:t>+b</a:t>
                </a:r>
                <a:r>
                  <a:rPr lang="en-US" sz="1400" b="1" baseline="-25000" dirty="0">
                    <a:solidFill>
                      <a:prstClr val="black"/>
                    </a:solidFill>
                  </a:rPr>
                  <a:t>3</a:t>
                </a:r>
                <a:r>
                  <a:rPr lang="en-US" sz="1400" b="1" dirty="0">
                    <a:solidFill>
                      <a:prstClr val="black"/>
                    </a:solidFill>
                  </a:rPr>
                  <a:t>*T</a:t>
                </a:r>
                <a:r>
                  <a:rPr lang="en-US" sz="1400" b="1" baseline="-25000" dirty="0">
                    <a:solidFill>
                      <a:prstClr val="black"/>
                    </a:solidFill>
                  </a:rPr>
                  <a:t>22v</a:t>
                </a:r>
                <a:r>
                  <a:rPr lang="en-US" sz="1400" b="1" dirty="0">
                    <a:solidFill>
                      <a:prstClr val="black"/>
                    </a:solidFill>
                  </a:rPr>
                  <a:t>+b</a:t>
                </a:r>
                <a:r>
                  <a:rPr lang="en-US" sz="1400" b="1" baseline="-25000" dirty="0">
                    <a:solidFill>
                      <a:prstClr val="black"/>
                    </a:solidFill>
                  </a:rPr>
                  <a:t>4</a:t>
                </a:r>
                <a:r>
                  <a:rPr lang="en-US" sz="1400" b="1" dirty="0">
                    <a:solidFill>
                      <a:prstClr val="black"/>
                    </a:solidFill>
                  </a:rPr>
                  <a:t>*T</a:t>
                </a:r>
                <a:r>
                  <a:rPr lang="en-US" sz="1400" b="1" baseline="-25000" dirty="0">
                    <a:solidFill>
                      <a:prstClr val="black"/>
                    </a:solidFill>
                  </a:rPr>
                  <a:t>37v</a:t>
                </a:r>
                <a:endParaRPr lang="en-US" sz="1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68D482D-CFA0-FC46-B578-468500EF18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643" y="1048005"/>
                <a:ext cx="3871500" cy="4380302"/>
              </a:xfrm>
              <a:prstGeom prst="rect">
                <a:avLst/>
              </a:prstGeom>
              <a:blipFill>
                <a:blip r:embed="rId6"/>
                <a:stretch>
                  <a:fillRect l="-1307" t="-580" b="-869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B917367A-B125-BC44-B02F-399D5EC2F352}"/>
              </a:ext>
            </a:extLst>
          </p:cNvPr>
          <p:cNvSpPr txBox="1"/>
          <p:nvPr/>
        </p:nvSpPr>
        <p:spPr>
          <a:xfrm>
            <a:off x="4088921" y="1048030"/>
            <a:ext cx="4014159" cy="3924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u="sng" dirty="0"/>
              <a:t>Approaches</a:t>
            </a:r>
            <a:endParaRPr lang="en-US" sz="1600" b="1" u="sng" dirty="0">
              <a:solidFill>
                <a:srgbClr val="FF0000"/>
              </a:solidFill>
            </a:endParaRP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dirty="0"/>
              <a:t>Tendency towards fully-physical retrievals</a:t>
            </a:r>
          </a:p>
          <a:p>
            <a:pPr marL="631825" lvl="1" indent="-174625">
              <a:buFont typeface="Arial" panose="020B0604020202020204" pitchFamily="34" charset="0"/>
              <a:buChar char="•"/>
            </a:pPr>
            <a:r>
              <a:rPr lang="en-US" sz="1600" dirty="0"/>
              <a:t>Optimal Estimation (OE) coupling forward models with observations 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600" dirty="0"/>
              <a:t>Can provide </a:t>
            </a:r>
            <a:r>
              <a:rPr lang="en-US" sz="1600" i="1" dirty="0"/>
              <a:t>a posteriori</a:t>
            </a:r>
            <a:r>
              <a:rPr lang="en-US" sz="1600" dirty="0"/>
              <a:t> error estimates useful for assimilations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600" dirty="0"/>
              <a:t>Forward modeling capture view-angle effect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600" dirty="0"/>
              <a:t>Machine-learning captures nonlinearities</a:t>
            </a:r>
          </a:p>
          <a:p>
            <a:pPr>
              <a:spcBef>
                <a:spcPts val="600"/>
              </a:spcBef>
            </a:pPr>
            <a:r>
              <a:rPr lang="en-US" b="1" u="sng" dirty="0"/>
              <a:t>Limitations</a:t>
            </a:r>
            <a:endParaRPr lang="en-US" dirty="0"/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600" dirty="0"/>
              <a:t>Forward modeling operators are not well tuned (or are slow) for heavily scattering atmospheres 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600" dirty="0"/>
              <a:t>Underconstrained in the PBL leading to over-reliance on </a:t>
            </a:r>
            <a:r>
              <a:rPr lang="en-US" sz="1600" i="1" dirty="0"/>
              <a:t>a priori</a:t>
            </a:r>
            <a:r>
              <a:rPr lang="en-US" sz="1600" dirty="0"/>
              <a:t> and near-surface constraints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B6CF930-6C5B-2140-A87A-4318446B42E9}"/>
              </a:ext>
            </a:extLst>
          </p:cNvPr>
          <p:cNvCxnSpPr>
            <a:cxnSpLocks/>
          </p:cNvCxnSpPr>
          <p:nvPr/>
        </p:nvCxnSpPr>
        <p:spPr>
          <a:xfrm>
            <a:off x="4088921" y="1076960"/>
            <a:ext cx="0" cy="32045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5331812-3C3E-A745-85DB-2D684F67319D}"/>
              </a:ext>
            </a:extLst>
          </p:cNvPr>
          <p:cNvCxnSpPr>
            <a:cxnSpLocks/>
          </p:cNvCxnSpPr>
          <p:nvPr/>
        </p:nvCxnSpPr>
        <p:spPr>
          <a:xfrm>
            <a:off x="8083968" y="1087842"/>
            <a:ext cx="0" cy="31936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8514B50D-5CE9-D14C-8E1F-6CEB6BF707D6}"/>
              </a:ext>
            </a:extLst>
          </p:cNvPr>
          <p:cNvSpPr txBox="1"/>
          <p:nvPr/>
        </p:nvSpPr>
        <p:spPr>
          <a:xfrm>
            <a:off x="8144743" y="1063439"/>
            <a:ext cx="3986762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u="sng" dirty="0"/>
              <a:t>Expected Developments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Better integration of machine learning/deep learning with RTMs to improve speed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Further coupling of temperature, humidity, clouds, and surface emissivity within the optimal estimation framework including scattering in forward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Optimizing retrievals for PBL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Multi-sensor data fusion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Complementary information from MW imagers and sounders </a:t>
            </a:r>
          </a:p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B8BB62D-E2E0-854E-B37E-FD4C1AAFB2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692" y="5032955"/>
            <a:ext cx="3932275" cy="29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3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B8B70A-31E6-464D-ACC6-362403741FD3}"/>
              </a:ext>
            </a:extLst>
          </p:cNvPr>
          <p:cNvSpPr/>
          <p:nvPr/>
        </p:nvSpPr>
        <p:spPr>
          <a:xfrm>
            <a:off x="-10160" y="6405613"/>
            <a:ext cx="12202160" cy="4523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2020 NASA PBL Incubation Workshop ・ May 27, 2020 ・ </a:t>
            </a:r>
            <a:r>
              <a:rPr lang="en-US" b="1" dirty="0">
                <a:solidFill>
                  <a:schemeClr val="tx1"/>
                </a:solidFill>
                <a:hlinkClick r:id="rId3"/>
              </a:rPr>
              <a:t>jason.b.roberts@nasa.gov</a:t>
            </a:r>
            <a:r>
              <a:rPr lang="en-US" b="1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85B6EE-921C-A64E-B153-9155CF99C4D3}"/>
              </a:ext>
            </a:extLst>
          </p:cNvPr>
          <p:cNvSpPr/>
          <p:nvPr/>
        </p:nvSpPr>
        <p:spPr>
          <a:xfrm>
            <a:off x="-10161" y="-10160"/>
            <a:ext cx="12198096" cy="104648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Observing System Architecture: </a:t>
            </a:r>
          </a:p>
          <a:p>
            <a:pPr algn="ctr"/>
            <a:r>
              <a:rPr lang="en-US" sz="3600" b="1" i="1" dirty="0">
                <a:solidFill>
                  <a:schemeClr val="tx1"/>
                </a:solidFill>
              </a:rPr>
              <a:t>Completing The Picture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50E739B-C7BD-5748-A5D4-85C7D3C362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161" y="-50800"/>
            <a:ext cx="1304015" cy="109728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D32BF03-9CEF-AE4D-B99C-5206171BA3E8}"/>
              </a:ext>
            </a:extLst>
          </p:cNvPr>
          <p:cNvGrpSpPr/>
          <p:nvPr/>
        </p:nvGrpSpPr>
        <p:grpSpPr>
          <a:xfrm>
            <a:off x="156671" y="5715834"/>
            <a:ext cx="11861544" cy="691700"/>
            <a:chOff x="156671" y="5597960"/>
            <a:chExt cx="11861544" cy="809574"/>
          </a:xfrm>
        </p:grpSpPr>
        <p:sp>
          <p:nvSpPr>
            <p:cNvPr id="28" name="Chevron 27">
              <a:extLst>
                <a:ext uri="{FF2B5EF4-FFF2-40B4-BE49-F238E27FC236}">
                  <a16:creationId xmlns:a16="http://schemas.microsoft.com/office/drawing/2014/main" id="{501045F7-55C4-2A4B-BD3F-6E5DBFD06BD0}"/>
                </a:ext>
              </a:extLst>
            </p:cNvPr>
            <p:cNvSpPr/>
            <p:nvPr/>
          </p:nvSpPr>
          <p:spPr>
            <a:xfrm>
              <a:off x="156671" y="5597960"/>
              <a:ext cx="11861544" cy="769442"/>
            </a:xfrm>
            <a:prstGeom prst="chevron">
              <a:avLst>
                <a:gd name="adj" fmla="val 42898"/>
              </a:avLst>
            </a:prstGeom>
            <a:solidFill>
              <a:schemeClr val="accent6">
                <a:lumMod val="60000"/>
                <a:lumOff val="40000"/>
                <a:alpha val="29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7254D1D-F84F-B84E-A668-AD5DD71C25AD}"/>
                </a:ext>
              </a:extLst>
            </p:cNvPr>
            <p:cNvSpPr txBox="1"/>
            <p:nvPr/>
          </p:nvSpPr>
          <p:spPr>
            <a:xfrm>
              <a:off x="2452294" y="5911880"/>
              <a:ext cx="25560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Program of Record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CA014C7-ED23-F34E-8DCA-3E98494BBFB5}"/>
                </a:ext>
              </a:extLst>
            </p:cNvPr>
            <p:cNvSpPr txBox="1"/>
            <p:nvPr/>
          </p:nvSpPr>
          <p:spPr>
            <a:xfrm>
              <a:off x="1171814" y="5597960"/>
              <a:ext cx="14189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Historical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6E5CB87-2841-DB49-AEF9-F368EABF52EA}"/>
                </a:ext>
              </a:extLst>
            </p:cNvPr>
            <p:cNvSpPr txBox="1"/>
            <p:nvPr/>
          </p:nvSpPr>
          <p:spPr>
            <a:xfrm>
              <a:off x="5078321" y="5669089"/>
              <a:ext cx="2638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Present/Near-Term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BF0D42E-C941-EA46-A112-10FB117AE670}"/>
                </a:ext>
              </a:extLst>
            </p:cNvPr>
            <p:cNvSpPr txBox="1"/>
            <p:nvPr/>
          </p:nvSpPr>
          <p:spPr>
            <a:xfrm>
              <a:off x="9995803" y="5632715"/>
              <a:ext cx="10243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Future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6ADF6E8-D34A-CB4C-BF3D-125222EAD408}"/>
                </a:ext>
              </a:extLst>
            </p:cNvPr>
            <p:cNvSpPr txBox="1"/>
            <p:nvPr/>
          </p:nvSpPr>
          <p:spPr>
            <a:xfrm>
              <a:off x="7747200" y="5945869"/>
              <a:ext cx="23065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To be Developed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68D482D-CFA0-FC46-B578-468500EF18D4}"/>
              </a:ext>
            </a:extLst>
          </p:cNvPr>
          <p:cNvSpPr txBox="1"/>
          <p:nvPr/>
        </p:nvSpPr>
        <p:spPr>
          <a:xfrm>
            <a:off x="136643" y="1048005"/>
            <a:ext cx="3871500" cy="43858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u="sng" dirty="0"/>
              <a:t>Architecture</a:t>
            </a:r>
            <a:endParaRPr lang="en-US" sz="1600" b="1" u="sng" dirty="0">
              <a:solidFill>
                <a:srgbClr val="FF0000"/>
              </a:solidFill>
            </a:endParaRPr>
          </a:p>
          <a:p>
            <a:pPr marL="174625" indent="-1746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Large, costly satellites</a:t>
            </a:r>
          </a:p>
          <a:p>
            <a:pPr marL="174625" indent="-1746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Microwave sounders and imagers almost exclusively in sunsynchronous orbit</a:t>
            </a:r>
          </a:p>
          <a:p>
            <a:pPr marL="174625" indent="-1746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Lack of coordination between microwave imaging and sounding satellites</a:t>
            </a:r>
          </a:p>
          <a:p>
            <a:endParaRPr lang="en-US" sz="1600" dirty="0"/>
          </a:p>
          <a:p>
            <a:pPr>
              <a:spcBef>
                <a:spcPts val="600"/>
              </a:spcBef>
            </a:pPr>
            <a:r>
              <a:rPr lang="en-US" b="1" u="sng" dirty="0"/>
              <a:t>Limitations</a:t>
            </a:r>
            <a:endParaRPr lang="en-US" sz="1600" dirty="0"/>
          </a:p>
          <a:p>
            <a:pPr marL="173038" indent="-1730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Lack revisit frequency to really resolve diurnal variability</a:t>
            </a:r>
          </a:p>
          <a:p>
            <a:pPr marL="173038" indent="-1730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Not optimized for constraining column and surface coincidently</a:t>
            </a:r>
          </a:p>
          <a:p>
            <a:pPr marL="173038" indent="-17303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Data fusion hard to implement for process studies due to sampling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17367A-B125-BC44-B02F-399D5EC2F352}"/>
              </a:ext>
            </a:extLst>
          </p:cNvPr>
          <p:cNvSpPr txBox="1"/>
          <p:nvPr/>
        </p:nvSpPr>
        <p:spPr>
          <a:xfrm>
            <a:off x="4088921" y="1048030"/>
            <a:ext cx="4014159" cy="29392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u="sng" dirty="0"/>
              <a:t>Architecture</a:t>
            </a:r>
            <a:endParaRPr lang="en-US" sz="1600" b="1" u="sng" dirty="0">
              <a:solidFill>
                <a:srgbClr val="FF0000"/>
              </a:solidFill>
            </a:endParaRP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dirty="0"/>
              <a:t>Sounders primarily remain in LEO (exception of </a:t>
            </a:r>
            <a:r>
              <a:rPr lang="en-US" sz="1600" dirty="0" err="1"/>
              <a:t>Megha-Tropiques</a:t>
            </a:r>
            <a:r>
              <a:rPr lang="en-US" sz="1600" dirty="0"/>
              <a:t>)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dirty="0"/>
              <a:t>GPM and TRMM missions provide non-sunsynchronous (low inclination) imagers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dirty="0"/>
              <a:t>Coordinated observations (e.g. A-Train, </a:t>
            </a:r>
            <a:r>
              <a:rPr lang="en-US" sz="1600" dirty="0" err="1"/>
              <a:t>MetOP</a:t>
            </a:r>
            <a:r>
              <a:rPr lang="en-US" sz="1600" dirty="0"/>
              <a:t>-SG-A/B) for processes (snapshot) </a:t>
            </a:r>
          </a:p>
          <a:p>
            <a:pPr>
              <a:spcBef>
                <a:spcPts val="600"/>
              </a:spcBef>
            </a:pPr>
            <a:r>
              <a:rPr lang="en-US" b="1" u="sng" dirty="0"/>
              <a:t>Limitations</a:t>
            </a:r>
            <a:endParaRPr lang="en-US" dirty="0"/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600" dirty="0"/>
              <a:t>Still lack diurnal resolving capability for sounders; Imagers support </a:t>
            </a:r>
            <a:r>
              <a:rPr lang="en-US" sz="1600" i="1" dirty="0"/>
              <a:t>composite</a:t>
            </a:r>
            <a:r>
              <a:rPr lang="en-US" sz="1600" dirty="0"/>
              <a:t> diurnal cycle studies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B6CF930-6C5B-2140-A87A-4318446B42E9}"/>
              </a:ext>
            </a:extLst>
          </p:cNvPr>
          <p:cNvCxnSpPr>
            <a:cxnSpLocks/>
          </p:cNvCxnSpPr>
          <p:nvPr/>
        </p:nvCxnSpPr>
        <p:spPr>
          <a:xfrm>
            <a:off x="4088921" y="1076960"/>
            <a:ext cx="0" cy="32045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5331812-3C3E-A745-85DB-2D684F67319D}"/>
              </a:ext>
            </a:extLst>
          </p:cNvPr>
          <p:cNvCxnSpPr>
            <a:cxnSpLocks/>
          </p:cNvCxnSpPr>
          <p:nvPr/>
        </p:nvCxnSpPr>
        <p:spPr>
          <a:xfrm>
            <a:off x="8083968" y="1087842"/>
            <a:ext cx="0" cy="31936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8514B50D-5CE9-D14C-8E1F-6CEB6BF707D6}"/>
              </a:ext>
            </a:extLst>
          </p:cNvPr>
          <p:cNvSpPr txBox="1"/>
          <p:nvPr/>
        </p:nvSpPr>
        <p:spPr>
          <a:xfrm>
            <a:off x="8144743" y="1063439"/>
            <a:ext cx="3986762" cy="4909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u="sng" dirty="0"/>
              <a:t>Expected Developments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Heavy demand for low-cost/cost-capped instruments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Passive microwave (low power and mass) is a ripe area for development of CubeSat and </a:t>
            </a:r>
            <a:r>
              <a:rPr lang="en-US" dirty="0" err="1"/>
              <a:t>SmallSat</a:t>
            </a:r>
            <a:r>
              <a:rPr lang="en-US" dirty="0"/>
              <a:t> technologies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Miniaturization of component technologies in communications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Move toward deployable mesh and phased array antennas (i.e. away from heavy mechanically steered mirrors)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Several concepts for getting at time-resolved processes (CYGNSS, TROPICS, TEMPEST, </a:t>
            </a:r>
            <a:r>
              <a:rPr lang="en-US" dirty="0" err="1"/>
              <a:t>GeoSTAR</a:t>
            </a:r>
            <a:r>
              <a:rPr lang="en-US"/>
              <a:t>) </a:t>
            </a:r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275B47-0BDC-5443-A51F-78959DB47C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9311" y="3984588"/>
            <a:ext cx="3586798" cy="169887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4E38EEB-4C92-EA49-A54D-AB297B176306}"/>
              </a:ext>
            </a:extLst>
          </p:cNvPr>
          <p:cNvSpPr/>
          <p:nvPr/>
        </p:nvSpPr>
        <p:spPr>
          <a:xfrm>
            <a:off x="4532816" y="5477102"/>
            <a:ext cx="282641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https://www.nasa.gov/content/about-the-a-train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783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B8B70A-31E6-464D-ACC6-362403741FD3}"/>
              </a:ext>
            </a:extLst>
          </p:cNvPr>
          <p:cNvSpPr/>
          <p:nvPr/>
        </p:nvSpPr>
        <p:spPr>
          <a:xfrm>
            <a:off x="-10160" y="6405613"/>
            <a:ext cx="12202160" cy="4523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2020 NASA PBL Incubation Workshop ・ May 27, 2020 ・ </a:t>
            </a:r>
            <a:r>
              <a:rPr lang="en-US" b="1" dirty="0">
                <a:solidFill>
                  <a:schemeClr val="tx1"/>
                </a:solidFill>
                <a:hlinkClick r:id="rId3"/>
              </a:rPr>
              <a:t>jason.b.roberts@nasa.gov</a:t>
            </a:r>
            <a:r>
              <a:rPr lang="en-US" b="1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85B6EE-921C-A64E-B153-9155CF99C4D3}"/>
              </a:ext>
            </a:extLst>
          </p:cNvPr>
          <p:cNvSpPr/>
          <p:nvPr/>
        </p:nvSpPr>
        <p:spPr>
          <a:xfrm>
            <a:off x="-10161" y="-10160"/>
            <a:ext cx="12198096" cy="104648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Observing System Architecture: </a:t>
            </a:r>
          </a:p>
          <a:p>
            <a:pPr algn="ctr"/>
            <a:r>
              <a:rPr lang="en-US" sz="3600" b="1" i="1" dirty="0">
                <a:solidFill>
                  <a:schemeClr val="tx1"/>
                </a:solidFill>
              </a:rPr>
              <a:t>Resolving Processes in Time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50E739B-C7BD-5748-A5D4-85C7D3C362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161" y="-50800"/>
            <a:ext cx="1304015" cy="10972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1B2EA2-7C13-7E49-A239-B125848118C2}"/>
              </a:ext>
            </a:extLst>
          </p:cNvPr>
          <p:cNvSpPr txBox="1"/>
          <p:nvPr/>
        </p:nvSpPr>
        <p:spPr>
          <a:xfrm>
            <a:off x="2151529" y="1154965"/>
            <a:ext cx="36500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 err="1"/>
              <a:t>SmallSat</a:t>
            </a:r>
            <a:r>
              <a:rPr lang="en-US" sz="2000" b="1" u="sng" dirty="0"/>
              <a:t>/CubeSat Constellations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1B6B5A6-C0D2-1847-A8CC-64E1EA7E43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47" y="4150558"/>
            <a:ext cx="3965662" cy="18643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62191B-0870-D048-8B4C-8E151841F5DA}"/>
              </a:ext>
            </a:extLst>
          </p:cNvPr>
          <p:cNvSpPr txBox="1"/>
          <p:nvPr/>
        </p:nvSpPr>
        <p:spPr>
          <a:xfrm>
            <a:off x="143848" y="1555075"/>
            <a:ext cx="401536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CYGNSS (EV-2)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8 nanosatellites deployed into low-inclination orbit and spread apart through differential drag technique</a:t>
            </a:r>
          </a:p>
          <a:p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Enabling median revisit times approaching 3-hour at full capacity for wind speed observations in all-weather conditions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F97B0D-22B0-C546-AC27-75BD20507922}"/>
              </a:ext>
            </a:extLst>
          </p:cNvPr>
          <p:cNvSpPr txBox="1"/>
          <p:nvPr/>
        </p:nvSpPr>
        <p:spPr>
          <a:xfrm>
            <a:off x="4315392" y="1570936"/>
            <a:ext cx="374795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TROPICS (EVI-3 Mission)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6 CubeSats with sounding channels at 118GHz (7ch/35km) and 183GHz (3ch/25km) for T(z) and Q(z)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Designed for 2K/25% RMS for temperature/humidity profiles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Baseline/threshold requirements for mean revisit times are 1hr/2hr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796B053-14E7-6F4D-84ED-B28A37E66D59}"/>
              </a:ext>
            </a:extLst>
          </p:cNvPr>
          <p:cNvGrpSpPr/>
          <p:nvPr/>
        </p:nvGrpSpPr>
        <p:grpSpPr>
          <a:xfrm>
            <a:off x="4518168" y="3934466"/>
            <a:ext cx="3642159" cy="2471147"/>
            <a:chOff x="4694825" y="4231873"/>
            <a:chExt cx="3313176" cy="217374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ED2536B-C545-374A-8A31-0F71B101B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94825" y="4231873"/>
              <a:ext cx="2213484" cy="217374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E810F68-3C55-D643-B0F5-D3BA4EA1AB24}"/>
                </a:ext>
              </a:extLst>
            </p:cNvPr>
            <p:cNvSpPr txBox="1"/>
            <p:nvPr/>
          </p:nvSpPr>
          <p:spPr>
            <a:xfrm>
              <a:off x="4865548" y="4330142"/>
              <a:ext cx="13828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Blackwell et al. 2017, QJRMS, 10.1002/qj.3290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541FE22-57EE-254B-9D9A-B49D975ADF54}"/>
                </a:ext>
              </a:extLst>
            </p:cNvPr>
            <p:cNvSpPr txBox="1"/>
            <p:nvPr/>
          </p:nvSpPr>
          <p:spPr>
            <a:xfrm>
              <a:off x="6908310" y="4389345"/>
              <a:ext cx="1099691" cy="1028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Temporal sampling of precipitation using baseline configuration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0509880-F18B-9242-8493-D4C0AC5309DE}"/>
              </a:ext>
            </a:extLst>
          </p:cNvPr>
          <p:cNvSpPr txBox="1"/>
          <p:nvPr/>
        </p:nvSpPr>
        <p:spPr>
          <a:xfrm>
            <a:off x="8735225" y="1170826"/>
            <a:ext cx="29308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/>
              <a:t>Geostationary Microwave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ED8FAA0-E9FD-4F4B-84AF-62E7D063D9FA}"/>
              </a:ext>
            </a:extLst>
          </p:cNvPr>
          <p:cNvSpPr txBox="1"/>
          <p:nvPr/>
        </p:nvSpPr>
        <p:spPr>
          <a:xfrm>
            <a:off x="8224564" y="1673720"/>
            <a:ext cx="3925874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err="1"/>
              <a:t>GeoMAS</a:t>
            </a:r>
            <a:r>
              <a:rPr lang="en-US" b="1" u="sng" dirty="0"/>
              <a:t>, </a:t>
            </a:r>
            <a:r>
              <a:rPr lang="en-US" b="1" u="sng" dirty="0" err="1"/>
              <a:t>GeoSTAR</a:t>
            </a:r>
            <a:r>
              <a:rPr lang="en-US" b="1" u="sng" dirty="0"/>
              <a:t>, GIMS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Multiple concepts have been advocated for geostationary microwave sounding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Many OSSE studies have been conducted showing the potential value of sub-hourly microwave sounding for NWP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Duruisseau</a:t>
            </a:r>
            <a:r>
              <a:rPr lang="en-US" dirty="0"/>
              <a:t> et al. (2017) also note importance of small observations errors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Frequent observations may also support elements of 3D tropospheric winds (e.g., </a:t>
            </a:r>
            <a:r>
              <a:rPr lang="en-US" dirty="0" err="1"/>
              <a:t>Lambrigtsen</a:t>
            </a:r>
            <a:r>
              <a:rPr lang="en-US" dirty="0"/>
              <a:t> et al. 2018)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56A3C5E-8A5B-7643-AC24-A94EF85BE808}"/>
              </a:ext>
            </a:extLst>
          </p:cNvPr>
          <p:cNvCxnSpPr>
            <a:cxnSpLocks/>
          </p:cNvCxnSpPr>
          <p:nvPr/>
        </p:nvCxnSpPr>
        <p:spPr>
          <a:xfrm>
            <a:off x="8132459" y="1323144"/>
            <a:ext cx="27868" cy="49876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191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B8B70A-31E6-464D-ACC6-362403741FD3}"/>
              </a:ext>
            </a:extLst>
          </p:cNvPr>
          <p:cNvSpPr/>
          <p:nvPr/>
        </p:nvSpPr>
        <p:spPr>
          <a:xfrm>
            <a:off x="-10160" y="6405613"/>
            <a:ext cx="12202160" cy="4523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2020 NASA PBL Incubation Workshop ・ May 27, 2020 ・ </a:t>
            </a:r>
            <a:r>
              <a:rPr lang="en-US" b="1" dirty="0">
                <a:solidFill>
                  <a:schemeClr val="tx1"/>
                </a:solidFill>
                <a:hlinkClick r:id="rId2"/>
              </a:rPr>
              <a:t>jason.b.roberts@nasa.gov</a:t>
            </a:r>
            <a:r>
              <a:rPr lang="en-US" b="1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85B6EE-921C-A64E-B153-9155CF99C4D3}"/>
              </a:ext>
            </a:extLst>
          </p:cNvPr>
          <p:cNvSpPr/>
          <p:nvPr/>
        </p:nvSpPr>
        <p:spPr>
          <a:xfrm>
            <a:off x="-10161" y="-10160"/>
            <a:ext cx="12198096" cy="104648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Summary: </a:t>
            </a:r>
          </a:p>
          <a:p>
            <a:pPr algn="ctr"/>
            <a:r>
              <a:rPr lang="en-US" sz="3600" b="1" i="1" dirty="0">
                <a:solidFill>
                  <a:schemeClr val="tx1"/>
                </a:solidFill>
              </a:rPr>
              <a:t>Supporting PBL Studies in the Microwave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50E739B-C7BD-5748-A5D4-85C7D3C36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0161" y="-50800"/>
            <a:ext cx="1304015" cy="109728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0C5F34C-1AFD-1A4C-BFC7-C582CCA88D62}"/>
              </a:ext>
            </a:extLst>
          </p:cNvPr>
          <p:cNvSpPr/>
          <p:nvPr/>
        </p:nvSpPr>
        <p:spPr>
          <a:xfrm>
            <a:off x="969817" y="1686019"/>
            <a:ext cx="1025929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Microwave sounders and imagers are capable of providing important observables for characterizing the planetary boundary layer and provide all-weather and all-surface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Given their low power and emerging low-mass capabilities, passive microwave observations can serve as a very flexible component for future observing system architectures including cost-capped CubeSat/</a:t>
            </a:r>
            <a:r>
              <a:rPr lang="en-US" sz="2400" dirty="0" err="1"/>
              <a:t>SmallSat</a:t>
            </a:r>
            <a:r>
              <a:rPr lang="en-US" sz="2400" dirty="0"/>
              <a:t> missions.</a:t>
            </a:r>
          </a:p>
        </p:txBody>
      </p:sp>
    </p:spTree>
    <p:extLst>
      <p:ext uri="{BB962C8B-B14F-4D97-AF65-F5344CB8AC3E}">
        <p14:creationId xmlns:p14="http://schemas.microsoft.com/office/powerpoint/2010/main" val="3084382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788</TotalTime>
  <Words>2016</Words>
  <Application>Microsoft Macintosh PowerPoint</Application>
  <PresentationFormat>Widescreen</PresentationFormat>
  <Paragraphs>283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Remote Sensing for the PBL: Passive Microwave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Passive Remote Sensing of the PBL: Microwave</dc:title>
  <dc:creator>Roberts, Jason B. (MSFC-ST11)</dc:creator>
  <cp:lastModifiedBy>Roberts, Jason B. (MSFC-ST11)</cp:lastModifiedBy>
  <cp:revision>107</cp:revision>
  <dcterms:created xsi:type="dcterms:W3CDTF">2020-05-20T20:49:36Z</dcterms:created>
  <dcterms:modified xsi:type="dcterms:W3CDTF">2020-05-21T15:52:12Z</dcterms:modified>
</cp:coreProperties>
</file>