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312" r:id="rId6"/>
    <p:sldId id="333" r:id="rId7"/>
    <p:sldId id="291" r:id="rId8"/>
    <p:sldId id="334" r:id="rId9"/>
    <p:sldId id="257" r:id="rId10"/>
    <p:sldId id="290" r:id="rId11"/>
    <p:sldId id="335" r:id="rId12"/>
    <p:sldId id="258" r:id="rId13"/>
    <p:sldId id="336" r:id="rId14"/>
    <p:sldId id="260" r:id="rId15"/>
    <p:sldId id="26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elstein, Bernard D. (ARC-TH)" initials="ABD(" lastIdx="9" clrIdx="0">
    <p:extLst>
      <p:ext uri="{19B8F6BF-5375-455C-9EA6-DF929625EA0E}">
        <p15:presenceInfo xmlns:p15="http://schemas.microsoft.com/office/powerpoint/2012/main" userId="S::badelste@ndc.nasa.gov::c12741a5-08f4-437c-aeb6-c629116ea7f9" providerId="AD"/>
      </p:ext>
    </p:extLst>
  </p:cmAuthor>
  <p:cmAuthor id="2" name="Natalia Russi-vigoya (JSC-SF311)[WYLE LABORATORIES, INC.]" initials="NR(LI" lastIdx="1" clrIdx="1">
    <p:extLst>
      <p:ext uri="{19B8F6BF-5375-455C-9EA6-DF929625EA0E}">
        <p15:presenceInfo xmlns:p15="http://schemas.microsoft.com/office/powerpoint/2012/main" userId="S-1-5-21-330711430-3775241029-4075259233-740170" providerId="AD"/>
      </p:ext>
    </p:extLst>
  </p:cmAuthor>
  <p:cmAuthor id="3" name="Holden, Kritina L. (JSC-SF3)[WYLE LABORATORIES, INC.]" initials="HKL(LI" lastIdx="19" clrIdx="2">
    <p:extLst>
      <p:ext uri="{19B8F6BF-5375-455C-9EA6-DF929625EA0E}">
        <p15:presenceInfo xmlns:p15="http://schemas.microsoft.com/office/powerpoint/2012/main" userId="S-1-5-21-330711430-3775241029-4075259233-258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1500"/>
    <a:srgbClr val="3E1F00"/>
    <a:srgbClr val="201B18"/>
    <a:srgbClr val="1E0F00"/>
    <a:srgbClr val="FEF6F0"/>
    <a:srgbClr val="FCE1CC"/>
    <a:srgbClr val="FFF2E5"/>
    <a:srgbClr val="FFD9B3"/>
    <a:srgbClr val="FDF0E7"/>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337" autoAdjust="0"/>
    <p:restoredTop sz="96374" autoAdjust="0"/>
  </p:normalViewPr>
  <p:slideViewPr>
    <p:cSldViewPr snapToGrid="0">
      <p:cViewPr varScale="1">
        <p:scale>
          <a:sx n="65" d="100"/>
          <a:sy n="65" d="100"/>
        </p:scale>
        <p:origin x="864" y="32"/>
      </p:cViewPr>
      <p:guideLst/>
    </p:cSldViewPr>
  </p:slideViewPr>
  <p:notesTextViewPr>
    <p:cViewPr>
      <p:scale>
        <a:sx n="100" d="100"/>
        <a:sy n="100" d="100"/>
      </p:scale>
      <p:origin x="0" y="0"/>
    </p:cViewPr>
  </p:notesTextViewPr>
  <p:sorterViewPr>
    <p:cViewPr>
      <p:scale>
        <a:sx n="20" d="100"/>
        <a:sy n="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BA36CC-476A-4C0D-B85D-92E89CDD828F}" type="datetimeFigureOut">
              <a:rPr lang="en-US" smtClean="0"/>
              <a:t>5/20/2020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2A9B60-C293-49A5-8024-8D1BA13F85BE}" type="slidenum">
              <a:rPr lang="en-US" smtClean="0"/>
              <a:t>‹#›</a:t>
            </a:fld>
            <a:endParaRPr lang="en-US"/>
          </a:p>
        </p:txBody>
      </p:sp>
    </p:spTree>
    <p:extLst>
      <p:ext uri="{BB962C8B-B14F-4D97-AF65-F5344CB8AC3E}">
        <p14:creationId xmlns:p14="http://schemas.microsoft.com/office/powerpoint/2010/main" val="1438382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Hello, My name is Natalia Russi-Vigoya, and today I will be presenting the collaborative work from the authors listed in this slide. </a:t>
            </a:r>
          </a:p>
          <a:p>
            <a:endParaRPr lang="en-US" dirty="0"/>
          </a:p>
          <a:p>
            <a:r>
              <a:rPr lang="en-US" dirty="0"/>
              <a:t>Today I will be presenting The  study titled: supporting Astronaut Autonomous Operations in Future Deep Space Missions. </a:t>
            </a:r>
            <a:r>
              <a:rPr lang="en-US" sz="1200" kern="1200" dirty="0">
                <a:solidFill>
                  <a:schemeClr val="tx1"/>
                </a:solidFill>
                <a:effectLst/>
                <a:latin typeface="+mn-lt"/>
                <a:ea typeface="+mn-ea"/>
                <a:cs typeface="+mn-cs"/>
              </a:rPr>
              <a:t>This study was performed as part of a larger line of research at NASA, called </a:t>
            </a:r>
            <a:r>
              <a:rPr lang="en-US" sz="1200" i="1" kern="1200" dirty="0">
                <a:solidFill>
                  <a:schemeClr val="tx1"/>
                </a:solidFill>
                <a:effectLst/>
                <a:latin typeface="+mn-lt"/>
                <a:ea typeface="+mn-ea"/>
                <a:cs typeface="+mn-cs"/>
              </a:rPr>
              <a:t>Human Capabilities Assessment for Autonomous Missions (HCAAM)</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B52A9B60-C293-49A5-8024-8D1BA13F85BE}" type="slidenum">
              <a:rPr lang="en-US" smtClean="0"/>
              <a:t>1</a:t>
            </a:fld>
            <a:endParaRPr lang="en-US"/>
          </a:p>
        </p:txBody>
      </p:sp>
    </p:spTree>
    <p:extLst>
      <p:ext uri="{BB962C8B-B14F-4D97-AF65-F5344CB8AC3E}">
        <p14:creationId xmlns:p14="http://schemas.microsoft.com/office/powerpoint/2010/main" val="1422152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little be of background, The first International Space station was launch</a:t>
            </a:r>
            <a:r>
              <a:rPr lang="en-US" baseline="0" dirty="0"/>
              <a:t>ed about 21 years ago and 19 years ago, the first residents arrived and have use it </a:t>
            </a:r>
            <a:r>
              <a:rPr lang="en-US" dirty="0">
                <a:latin typeface="Helvetica" panose="020B0604020202020204" pitchFamily="34" charset="0"/>
                <a:cs typeface="Helvetica" panose="020B0604020202020204" pitchFamily="34" charset="0"/>
              </a:rPr>
              <a:t>continuously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Helvetica" panose="020B0604020202020204" pitchFamily="34" charset="0"/>
                <a:cs typeface="Helvetica" panose="020B0604020202020204" pitchFamily="34" charset="0"/>
              </a:rPr>
              <a:t>ISS is operated by onboard crew,</a:t>
            </a:r>
            <a:r>
              <a:rPr lang="en-US" baseline="0" dirty="0">
                <a:latin typeface="Helvetica" panose="020B0604020202020204" pitchFamily="34" charset="0"/>
                <a:cs typeface="Helvetica" panose="020B0604020202020204" pitchFamily="34" charset="0"/>
              </a:rPr>
              <a:t> currently about </a:t>
            </a:r>
            <a:r>
              <a:rPr lang="en-US" dirty="0">
                <a:latin typeface="Helvetica" panose="020B0604020202020204" pitchFamily="34" charset="0"/>
                <a:cs typeface="Helvetica" panose="020B0604020202020204" pitchFamily="34" charset="0"/>
              </a:rPr>
              <a:t>6 crew members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Helvetica" panose="020B0604020202020204" pitchFamily="34"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Helvetica" panose="020B0604020202020204" pitchFamily="34" charset="0"/>
              <a:cs typeface="Helvetica" panose="020B0604020202020204" pitchFamily="34" charset="0"/>
            </a:endParaRPr>
          </a:p>
          <a:p>
            <a:endParaRPr lang="en-US" baseline="0" dirty="0"/>
          </a:p>
        </p:txBody>
      </p:sp>
      <p:sp>
        <p:nvSpPr>
          <p:cNvPr id="4" name="Slide Number Placeholder 3"/>
          <p:cNvSpPr>
            <a:spLocks noGrp="1"/>
          </p:cNvSpPr>
          <p:nvPr>
            <p:ph type="sldNum" sz="quarter" idx="10"/>
          </p:nvPr>
        </p:nvSpPr>
        <p:spPr/>
        <p:txBody>
          <a:bodyPr/>
          <a:lstStyle/>
          <a:p>
            <a:fld id="{64991082-E6DC-4839-8CC3-95EBE94FF4FC}" type="slidenum">
              <a:rPr lang="en-US" smtClean="0"/>
              <a:t>2</a:t>
            </a:fld>
            <a:endParaRPr lang="en-US"/>
          </a:p>
        </p:txBody>
      </p:sp>
    </p:spTree>
    <p:extLst>
      <p:ext uri="{BB962C8B-B14F-4D97-AF65-F5344CB8AC3E}">
        <p14:creationId xmlns:p14="http://schemas.microsoft.com/office/powerpoint/2010/main" val="3430716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2000" dirty="0">
                <a:latin typeface="Helvetica" panose="020B0604020202020204" pitchFamily="34" charset="0"/>
                <a:cs typeface="Helvetica" panose="020B0604020202020204" pitchFamily="34" charset="0"/>
              </a:rPr>
              <a:t>Currently, ISS operation have highly qualified individuals with the following characteristics:</a:t>
            </a:r>
          </a:p>
          <a:p>
            <a:pPr marL="285750" indent="-285750">
              <a:buFont typeface="Arial" panose="020B0604020202020204" pitchFamily="34" charset="0"/>
              <a:buChar char="•"/>
            </a:pPr>
            <a:r>
              <a:rPr lang="en-US" sz="2000" dirty="0">
                <a:latin typeface="Helvetica" panose="020B0604020202020204" pitchFamily="34" charset="0"/>
                <a:cs typeface="Helvetica" panose="020B0604020202020204" pitchFamily="34" charset="0"/>
              </a:rPr>
              <a:t>Flight controllers</a:t>
            </a:r>
            <a:r>
              <a:rPr lang="en-US" sz="2000" baseline="0" dirty="0">
                <a:latin typeface="Helvetica" panose="020B0604020202020204" pitchFamily="34" charset="0"/>
                <a:cs typeface="Helvetica" panose="020B0604020202020204" pitchFamily="34" charset="0"/>
              </a:rPr>
              <a:t> manage a lot of things from the ground</a:t>
            </a:r>
            <a:endParaRPr lang="en-US" sz="2000" dirty="0">
              <a:latin typeface="Helvetica" panose="020B0604020202020204" pitchFamily="34" charset="0"/>
              <a:cs typeface="Helvetica" panose="020B0604020202020204" pitchFamily="34" charset="0"/>
            </a:endParaRPr>
          </a:p>
          <a:p>
            <a:pPr marL="742950" lvl="1" indent="-285750">
              <a:buFont typeface="Helvetica" panose="020B0604020202020204" pitchFamily="34" charset="0"/>
              <a:buChar char="–"/>
            </a:pPr>
            <a:r>
              <a:rPr lang="en-US" dirty="0">
                <a:latin typeface="Helvetica" panose="020B0604020202020204" pitchFamily="34" charset="0"/>
                <a:cs typeface="Helvetica" panose="020B0604020202020204" pitchFamily="34" charset="0"/>
              </a:rPr>
              <a:t>Have constant contact with onboard crew</a:t>
            </a:r>
          </a:p>
          <a:p>
            <a:pPr marL="742950" lvl="1" indent="-285750">
              <a:buFont typeface="Helvetica" panose="020B0604020202020204" pitchFamily="34" charset="0"/>
              <a:buChar char="–"/>
            </a:pPr>
            <a:r>
              <a:rPr lang="en-US" dirty="0">
                <a:latin typeface="Helvetica" panose="020B0604020202020204" pitchFamily="34" charset="0"/>
                <a:cs typeface="Helvetica" panose="020B0604020202020204" pitchFamily="34" charset="0"/>
              </a:rPr>
              <a:t>Command and control ISS</a:t>
            </a:r>
          </a:p>
          <a:p>
            <a:pPr marL="742950" lvl="1" indent="-285750">
              <a:buFont typeface="Helvetica" panose="020B0604020202020204" pitchFamily="34" charset="0"/>
              <a:buChar char="–"/>
            </a:pPr>
            <a:r>
              <a:rPr lang="en-US" dirty="0">
                <a:latin typeface="Helvetica" panose="020B0604020202020204" pitchFamily="34" charset="0"/>
                <a:cs typeface="Helvetica" panose="020B0604020202020204" pitchFamily="34" charset="0"/>
              </a:rPr>
              <a:t>Assist crew with procedures</a:t>
            </a:r>
          </a:p>
          <a:p>
            <a:pPr marL="742950" lvl="1" indent="-285750">
              <a:buFont typeface="Helvetica" panose="020B0604020202020204" pitchFamily="34" charset="0"/>
              <a:buChar char="–"/>
            </a:pPr>
            <a:r>
              <a:rPr lang="en-US" dirty="0">
                <a:latin typeface="Helvetica" panose="020B0604020202020204" pitchFamily="34" charset="0"/>
                <a:cs typeface="Helvetica" panose="020B0604020202020204" pitchFamily="34" charset="0"/>
              </a:rPr>
              <a:t>Provide supplemental information</a:t>
            </a:r>
          </a:p>
          <a:p>
            <a:pPr marL="742950" lvl="1" indent="-285750">
              <a:buFont typeface="Helvetica" panose="020B0604020202020204" pitchFamily="34" charset="0"/>
              <a:buChar char="–"/>
            </a:pPr>
            <a:r>
              <a:rPr lang="en-US" dirty="0">
                <a:latin typeface="Helvetica" panose="020B0604020202020204" pitchFamily="34" charset="0"/>
                <a:cs typeface="Helvetica" panose="020B0604020202020204" pitchFamily="34" charset="0"/>
              </a:rPr>
              <a:t>Monitor operations and check for errors</a:t>
            </a:r>
          </a:p>
          <a:p>
            <a:pPr marL="742950" lvl="1" indent="-285750">
              <a:buFont typeface="Helvetica" panose="020B0604020202020204" pitchFamily="34" charset="0"/>
              <a:buChar char="–"/>
            </a:pPr>
            <a:r>
              <a:rPr lang="en-US" dirty="0">
                <a:latin typeface="Helvetica" panose="020B0604020202020204" pitchFamily="34" charset="0"/>
                <a:cs typeface="Helvetica" panose="020B0604020202020204" pitchFamily="34" charset="0"/>
              </a:rPr>
              <a:t>Troubleshoot and problem solve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4991082-E6DC-4839-8CC3-95EBE94FF4FC}" type="slidenum">
              <a:rPr lang="en-US" smtClean="0"/>
              <a:t>3</a:t>
            </a:fld>
            <a:endParaRPr lang="en-US"/>
          </a:p>
        </p:txBody>
      </p:sp>
    </p:spTree>
    <p:extLst>
      <p:ext uri="{BB962C8B-B14F-4D97-AF65-F5344CB8AC3E}">
        <p14:creationId xmlns:p14="http://schemas.microsoft.com/office/powerpoint/2010/main" val="3396837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Here is an </a:t>
            </a:r>
            <a:r>
              <a:rPr lang="en-US" dirty="0">
                <a:latin typeface="Helvetica" panose="020B0604020202020204" pitchFamily="34" charset="0"/>
                <a:ea typeface="Times New Roman" pitchFamily="18" charset="0"/>
                <a:cs typeface="Helvetica" panose="020B0604020202020204" pitchFamily="34" charset="0"/>
              </a:rPr>
              <a:t>Astronaut quote from Jack </a:t>
            </a:r>
            <a:r>
              <a:rPr lang="en-US" dirty="0" err="1">
                <a:latin typeface="Helvetica" panose="020B0604020202020204" pitchFamily="34" charset="0"/>
                <a:ea typeface="Times New Roman" pitchFamily="18" charset="0"/>
                <a:cs typeface="Helvetica" panose="020B0604020202020204" pitchFamily="34" charset="0"/>
              </a:rPr>
              <a:t>Stuster’s</a:t>
            </a:r>
            <a:r>
              <a:rPr lang="en-US" dirty="0">
                <a:latin typeface="Helvetica" panose="020B0604020202020204" pitchFamily="34" charset="0"/>
                <a:ea typeface="Times New Roman" pitchFamily="18" charset="0"/>
                <a:cs typeface="Helvetica" panose="020B0604020202020204" pitchFamily="34" charset="0"/>
              </a:rPr>
              <a:t> Journals Experiment:  “Smart people on the ground will figure it out and let us know what to do. I am sure they are working on some type of plan. All will be good.”*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Fundamental changes in spaceflight operations from the current heavy dependence on ground mission support will be required for longer-duration missions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Helvetica" panose="020B0604020202020204" pitchFamily="34" charset="0"/>
              <a:ea typeface="Times New Roman" pitchFamily="18"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4991082-E6DC-4839-8CC3-95EBE94FF4FC}" type="slidenum">
              <a:rPr lang="en-US" smtClean="0"/>
              <a:t>4</a:t>
            </a:fld>
            <a:endParaRPr lang="en-US"/>
          </a:p>
        </p:txBody>
      </p:sp>
    </p:spTree>
    <p:extLst>
      <p:ext uri="{BB962C8B-B14F-4D97-AF65-F5344CB8AC3E}">
        <p14:creationId xmlns:p14="http://schemas.microsoft.com/office/powerpoint/2010/main" val="2407106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Periodic communication blackouts will require certain activities currently performed by Ground Controllers (GCs) to be performed partially or entirely onboard.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Instead of relying on real-time interaction with a support team on the ground, crew will be required to be more autonomous.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Developing and planning for the new operations concepts will require understanding and utilizing recent advances…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Perhaps the most critical part of this will be assisting the crew with problem-solving and contingency resolution in relation to what will likely be a next-generation smart spacecraft.</a:t>
            </a:r>
          </a:p>
          <a:p>
            <a:endParaRPr lang="en-US" dirty="0"/>
          </a:p>
          <a:p>
            <a:endParaRPr lang="en-US" dirty="0"/>
          </a:p>
        </p:txBody>
      </p:sp>
      <p:sp>
        <p:nvSpPr>
          <p:cNvPr id="4" name="Slide Number Placeholder 3"/>
          <p:cNvSpPr>
            <a:spLocks noGrp="1"/>
          </p:cNvSpPr>
          <p:nvPr>
            <p:ph type="sldNum" sz="quarter" idx="10"/>
          </p:nvPr>
        </p:nvSpPr>
        <p:spPr/>
        <p:txBody>
          <a:bodyPr/>
          <a:lstStyle/>
          <a:p>
            <a:fld id="{64991082-E6DC-4839-8CC3-95EBE94FF4FC}" type="slidenum">
              <a:rPr lang="en-US" smtClean="0"/>
              <a:t>5</a:t>
            </a:fld>
            <a:endParaRPr lang="en-US"/>
          </a:p>
        </p:txBody>
      </p:sp>
    </p:spTree>
    <p:extLst>
      <p:ext uri="{BB962C8B-B14F-4D97-AF65-F5344CB8AC3E}">
        <p14:creationId xmlns:p14="http://schemas.microsoft.com/office/powerpoint/2010/main" val="2518117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number of activities have been completed as part of the HCAAM effort.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Work began with a gap analysis of existing NASA standards for human spaceflight, and review of requirements, standards, and guidelines from NASA and non-NASA sources related to performance support (e.g., intelligent systems, virtual assistants, and augmented reality).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Autonomous Crew Operations Technical Interchange Meeting (TIM) was held with NASA and non-NASA experts to discuss challenges and new technologies that may help support astronauts in operating autonomously from MCC.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Contextual Inquiry interviews and site visits at MCC were completed to understand the support MCC provides current crews.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Finally, an expert focus group was held to discuss crew tasks and challenges on a future deep space mission.</a:t>
            </a:r>
          </a:p>
          <a:p>
            <a:endParaRPr lang="en-US" dirty="0"/>
          </a:p>
        </p:txBody>
      </p:sp>
      <p:sp>
        <p:nvSpPr>
          <p:cNvPr id="4" name="Slide Number Placeholder 3"/>
          <p:cNvSpPr>
            <a:spLocks noGrp="1"/>
          </p:cNvSpPr>
          <p:nvPr>
            <p:ph type="sldNum" sz="quarter" idx="10"/>
          </p:nvPr>
        </p:nvSpPr>
        <p:spPr/>
        <p:txBody>
          <a:bodyPr/>
          <a:lstStyle/>
          <a:p>
            <a:fld id="{B52A9B60-C293-49A5-8024-8D1BA13F85BE}" type="slidenum">
              <a:rPr lang="en-US" smtClean="0"/>
              <a:t>6</a:t>
            </a:fld>
            <a:endParaRPr lang="en-US"/>
          </a:p>
        </p:txBody>
      </p:sp>
    </p:spTree>
    <p:extLst>
      <p:ext uri="{BB962C8B-B14F-4D97-AF65-F5344CB8AC3E}">
        <p14:creationId xmlns:p14="http://schemas.microsoft.com/office/powerpoint/2010/main" val="12439792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lvl="1">
              <a:buFont typeface="Wingdings" panose="05000000000000000000" pitchFamily="2" charset="2"/>
              <a:buNone/>
            </a:pPr>
            <a:r>
              <a:rPr lang="en-US" sz="2000" dirty="0">
                <a:latin typeface="Helvetica" panose="020B0604020202020204" pitchFamily="34" charset="0"/>
                <a:cs typeface="Helvetica" panose="020B0604020202020204" pitchFamily="34" charset="0"/>
              </a:rPr>
              <a:t>Gap analysis </a:t>
            </a:r>
          </a:p>
          <a:p>
            <a:pPr lvl="1">
              <a:buFont typeface="Wingdings" panose="05000000000000000000" pitchFamily="2" charset="2"/>
              <a:buNone/>
            </a:pPr>
            <a:endParaRPr lang="en-US" sz="2000" dirty="0">
              <a:latin typeface="Helvetica" panose="020B0604020202020204" pitchFamily="34" charset="0"/>
              <a:cs typeface="Helvetica" panose="020B0604020202020204" pitchFamily="34" charset="0"/>
            </a:endParaRPr>
          </a:p>
          <a:p>
            <a:pPr lvl="1">
              <a:buFont typeface="Wingdings" panose="05000000000000000000" pitchFamily="2" charset="2"/>
              <a:buChar char="§"/>
            </a:pPr>
            <a:r>
              <a:rPr lang="en-US" sz="2000" dirty="0">
                <a:latin typeface="Helvetica" panose="020B0604020202020204" pitchFamily="34" charset="0"/>
                <a:cs typeface="Helvetica" panose="020B0604020202020204" pitchFamily="34" charset="0"/>
              </a:rPr>
              <a:t>Gap analysis of NASA-STD-3001:  </a:t>
            </a:r>
            <a:r>
              <a:rPr lang="en-US" sz="2000" i="1" dirty="0">
                <a:latin typeface="Helvetica" panose="020B0604020202020204" pitchFamily="34" charset="0"/>
                <a:cs typeface="Helvetica" panose="020B0604020202020204" pitchFamily="34" charset="0"/>
              </a:rPr>
              <a:t>NASA Space Flight Human-system Standard Volume 2: Human Factors, Habitability, And Environmental Health </a:t>
            </a:r>
            <a:endParaRPr lang="en-US" sz="2000" dirty="0">
              <a:latin typeface="Helvetica" panose="020B0604020202020204" pitchFamily="34" charset="0"/>
              <a:cs typeface="Helvetica" panose="020B0604020202020204" pitchFamily="34" charset="0"/>
            </a:endParaRPr>
          </a:p>
          <a:p>
            <a:pPr lvl="1">
              <a:buFont typeface="Wingdings" panose="05000000000000000000" pitchFamily="2" charset="2"/>
              <a:buNone/>
            </a:pPr>
            <a:r>
              <a:rPr lang="en-US" sz="2000" dirty="0">
                <a:latin typeface="Helvetica" panose="020B0604020202020204" pitchFamily="34" charset="0"/>
                <a:cs typeface="Helvetica" panose="020B0604020202020204" pitchFamily="34" charset="0"/>
              </a:rPr>
              <a:t>(1) 15</a:t>
            </a:r>
            <a:r>
              <a:rPr lang="en-US" sz="2000" baseline="0" dirty="0">
                <a:latin typeface="Helvetica" panose="020B0604020202020204" pitchFamily="34" charset="0"/>
                <a:cs typeface="Helvetica" panose="020B0604020202020204" pitchFamily="34" charset="0"/>
              </a:rPr>
              <a:t> </a:t>
            </a:r>
            <a:r>
              <a:rPr lang="en-US" sz="2000" dirty="0">
                <a:latin typeface="Helvetica" panose="020B0604020202020204" pitchFamily="34" charset="0"/>
                <a:cs typeface="Helvetica" panose="020B0604020202020204" pitchFamily="34" charset="0"/>
              </a:rPr>
              <a:t>Interviews with NASA 3001 developers/users </a:t>
            </a:r>
          </a:p>
          <a:p>
            <a:pPr lvl="1">
              <a:buFont typeface="Wingdings" panose="05000000000000000000" pitchFamily="2" charset="2"/>
              <a:buNone/>
            </a:pPr>
            <a:r>
              <a:rPr lang="en-US" sz="2000" dirty="0">
                <a:latin typeface="Helvetica" panose="020B0604020202020204" pitchFamily="34" charset="0"/>
                <a:cs typeface="Helvetica" panose="020B0604020202020204" pitchFamily="34" charset="0"/>
              </a:rPr>
              <a:t>(2) Review</a:t>
            </a:r>
            <a:r>
              <a:rPr lang="en-US" sz="2000" baseline="0" dirty="0">
                <a:latin typeface="Helvetica" panose="020B0604020202020204" pitchFamily="34" charset="0"/>
                <a:cs typeface="Helvetica" panose="020B0604020202020204" pitchFamily="34" charset="0"/>
              </a:rPr>
              <a:t> </a:t>
            </a:r>
            <a:r>
              <a:rPr lang="en-US" sz="2000" dirty="0">
                <a:latin typeface="Helvetica" panose="020B0604020202020204" pitchFamily="34" charset="0"/>
                <a:cs typeface="Helvetica" panose="020B0604020202020204" pitchFamily="34" charset="0"/>
              </a:rPr>
              <a:t>Crew Comments </a:t>
            </a:r>
          </a:p>
          <a:p>
            <a:pPr lvl="1">
              <a:buFont typeface="Wingdings" panose="05000000000000000000" pitchFamily="2" charset="2"/>
              <a:buNone/>
            </a:pPr>
            <a:r>
              <a:rPr lang="en-US" sz="2000" kern="1200" baseline="0" dirty="0">
                <a:solidFill>
                  <a:schemeClr val="tx1"/>
                </a:solidFill>
                <a:effectLst/>
                <a:latin typeface="Helvetica" panose="020B0604020202020204" pitchFamily="34" charset="0"/>
                <a:ea typeface="+mn-ea"/>
                <a:cs typeface="Helvetica" panose="020B0604020202020204" pitchFamily="34" charset="0"/>
              </a:rPr>
              <a:t> - </a:t>
            </a:r>
            <a:r>
              <a:rPr lang="en-US" sz="1200" kern="1200" dirty="0">
                <a:solidFill>
                  <a:schemeClr val="tx1"/>
                </a:solidFill>
                <a:effectLst/>
                <a:latin typeface="+mn-lt"/>
                <a:ea typeface="+mn-ea"/>
                <a:cs typeface="+mn-cs"/>
              </a:rPr>
              <a:t>The Flight Crew Integration (FCI) ISS Life Sciences Crew Comments Database has crewmember comments from the ISS Post-Flight Debriefs. </a:t>
            </a:r>
          </a:p>
          <a:p>
            <a:pPr lvl="1">
              <a:buFont typeface="Wingdings" panose="05000000000000000000" pitchFamily="2" charset="2"/>
              <a:buNone/>
            </a:pPr>
            <a:r>
              <a:rPr lang="en-US" sz="1200" kern="1200" dirty="0">
                <a:solidFill>
                  <a:schemeClr val="tx1"/>
                </a:solidFill>
                <a:effectLst/>
                <a:latin typeface="+mn-lt"/>
                <a:ea typeface="+mn-ea"/>
                <a:cs typeface="+mn-cs"/>
              </a:rPr>
              <a:t>    They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included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perspective on specific topics regarding all aspects of habitability, systems, and operations onboard ISS. </a:t>
            </a:r>
            <a:endParaRPr lang="en-US" sz="2000" kern="1200" dirty="0">
              <a:solidFill>
                <a:schemeClr val="tx1"/>
              </a:solidFill>
              <a:effectLst/>
              <a:latin typeface="Helvetica" panose="020B0604020202020204" pitchFamily="34" charset="0"/>
              <a:ea typeface="+mn-ea"/>
              <a:cs typeface="Helvetica" panose="020B0604020202020204" pitchFamily="34" charset="0"/>
            </a:endParaRPr>
          </a:p>
          <a:p>
            <a:pPr lvl="1">
              <a:buFont typeface="Wingdings" panose="05000000000000000000" pitchFamily="2" charset="2"/>
              <a:buNone/>
            </a:pPr>
            <a:r>
              <a:rPr lang="en-US" sz="2000" kern="1200" dirty="0">
                <a:solidFill>
                  <a:schemeClr val="tx1"/>
                </a:solidFill>
                <a:effectLst/>
                <a:latin typeface="+mn-lt"/>
                <a:ea typeface="+mn-ea"/>
                <a:cs typeface="+mn-cs"/>
              </a:rPr>
              <a:t>(3) Review reports from Human Factors and Behavioral Performance </a:t>
            </a:r>
            <a:r>
              <a:rPr lang="en-US" sz="2000" dirty="0">
                <a:latin typeface="Helvetica" panose="020B0604020202020204" pitchFamily="34" charset="0"/>
                <a:cs typeface="Helvetica" panose="020B0604020202020204" pitchFamily="34" charset="0"/>
              </a:rPr>
              <a:t>research</a:t>
            </a:r>
          </a:p>
          <a:p>
            <a:pPr lvl="1">
              <a:buFont typeface="Wingdings" panose="05000000000000000000" pitchFamily="2" charset="2"/>
              <a:buNone/>
            </a:pPr>
            <a:r>
              <a:rPr lang="en-US" sz="2000" dirty="0">
                <a:latin typeface="Helvetica" panose="020B0604020202020204" pitchFamily="34" charset="0"/>
                <a:cs typeface="Helvetica" panose="020B0604020202020204" pitchFamily="34" charset="0"/>
              </a:rPr>
              <a:t>(4) We</a:t>
            </a:r>
            <a:r>
              <a:rPr lang="en-US" sz="2000" baseline="0" dirty="0">
                <a:latin typeface="Helvetica" panose="020B0604020202020204" pitchFamily="34" charset="0"/>
                <a:cs typeface="Helvetica" panose="020B0604020202020204" pitchFamily="34" charset="0"/>
              </a:rPr>
              <a:t> participated in the </a:t>
            </a:r>
            <a:r>
              <a:rPr lang="en-US" sz="2000" dirty="0">
                <a:latin typeface="Helvetica" panose="020B0604020202020204" pitchFamily="34" charset="0"/>
                <a:cs typeface="Helvetica" panose="020B0604020202020204" pitchFamily="34" charset="0"/>
              </a:rPr>
              <a:t>Autonomy Technical Interchange Meeting (TIM) gap list identification</a:t>
            </a:r>
          </a:p>
          <a:p>
            <a:pPr lvl="1">
              <a:spcAft>
                <a:spcPts val="600"/>
              </a:spcAft>
              <a:buFont typeface="Wingdings" panose="05000000000000000000" pitchFamily="2" charset="2"/>
              <a:buChar char="§"/>
            </a:pPr>
            <a:endParaRPr lang="en-US" sz="2000" dirty="0">
              <a:latin typeface="Helvetica" panose="020B0604020202020204" pitchFamily="34" charset="0"/>
              <a:cs typeface="Helvetica" panose="020B0604020202020204" pitchFamily="34" charset="0"/>
            </a:endParaRPr>
          </a:p>
          <a:p>
            <a:pPr lvl="1">
              <a:spcAft>
                <a:spcPts val="600"/>
              </a:spcAft>
              <a:buFont typeface="Wingdings" panose="05000000000000000000" pitchFamily="2" charset="2"/>
              <a:buChar char="§"/>
            </a:pPr>
            <a:r>
              <a:rPr lang="en-US" sz="2000" dirty="0">
                <a:latin typeface="Helvetica" panose="020B0604020202020204" pitchFamily="34" charset="0"/>
                <a:cs typeface="Helvetica" panose="020B0604020202020204" pitchFamily="34" charset="0"/>
              </a:rPr>
              <a:t>HCAAM keyword development</a:t>
            </a:r>
          </a:p>
          <a:p>
            <a:pPr lvl="1">
              <a:spcAft>
                <a:spcPts val="600"/>
              </a:spcAft>
              <a:buFont typeface="Wingdings" panose="05000000000000000000" pitchFamily="2" charset="2"/>
              <a:buChar char="§"/>
            </a:pPr>
            <a:r>
              <a:rPr lang="en-US" sz="2000" dirty="0">
                <a:latin typeface="Helvetica" panose="020B0604020202020204" pitchFamily="34" charset="0"/>
                <a:cs typeface="Helvetica" panose="020B0604020202020204" pitchFamily="34" charset="0"/>
              </a:rPr>
              <a:t>Government agency/industry standards document search based on keywords </a:t>
            </a:r>
          </a:p>
          <a:p>
            <a:pPr lvl="1">
              <a:spcAft>
                <a:spcPts val="600"/>
              </a:spcAft>
              <a:buFont typeface="Wingdings" panose="05000000000000000000" pitchFamily="2" charset="2"/>
              <a:buChar char="§"/>
            </a:pPr>
            <a:r>
              <a:rPr lang="en-US" sz="2000" dirty="0">
                <a:latin typeface="Helvetica" panose="020B0604020202020204" pitchFamily="34" charset="0"/>
                <a:cs typeface="Helvetica" panose="020B0604020202020204" pitchFamily="34" charset="0"/>
              </a:rPr>
              <a:t>Consensus sessions to select candidate standards and guidelines</a:t>
            </a:r>
          </a:p>
          <a:p>
            <a:pPr lvl="1">
              <a:spcAft>
                <a:spcPts val="600"/>
              </a:spcAft>
              <a:buFont typeface="Wingdings" panose="05000000000000000000" pitchFamily="2" charset="2"/>
              <a:buChar char="§"/>
            </a:pPr>
            <a:r>
              <a:rPr lang="en-US" sz="2000" dirty="0">
                <a:latin typeface="Helvetica" panose="020B0604020202020204" pitchFamily="34" charset="0"/>
                <a:cs typeface="Helvetica" panose="020B0604020202020204" pitchFamily="34" charset="0"/>
              </a:rPr>
              <a:t>Delivery of results to HCAAM researchers and NASA programs</a:t>
            </a:r>
          </a:p>
          <a:p>
            <a:pPr lvl="1">
              <a:spcAft>
                <a:spcPts val="600"/>
              </a:spcAft>
              <a:buFont typeface="Wingdings" panose="05000000000000000000" pitchFamily="2" charset="2"/>
              <a:buChar char="§"/>
            </a:pPr>
            <a:endParaRPr lang="en-US" sz="2000" dirty="0">
              <a:latin typeface="Helvetica" panose="020B0604020202020204" pitchFamily="34" charset="0"/>
              <a:cs typeface="Helvetica" panose="020B0604020202020204" pitchFamily="34" charset="0"/>
            </a:endParaRPr>
          </a:p>
          <a:p>
            <a:r>
              <a:rPr lang="en-US" sz="1200" kern="1200" dirty="0">
                <a:solidFill>
                  <a:schemeClr val="tx1"/>
                </a:solidFill>
                <a:effectLst/>
                <a:latin typeface="+mn-lt"/>
                <a:ea typeface="+mn-ea"/>
                <a:cs typeface="+mn-cs"/>
              </a:rPr>
              <a:t>The gap analysis identified 25 areas in NASA human-system integration standards and guidelines documents that will need to be addressed in order to support future autonomous crew operations for Gateway missions.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gaps included topic areas such as adaptive systems, automation and robotics, autonomy, cognitive aids, decision support, and augmented reality.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help fill these gaps, 59 standards and 427 guidelines were identified from the review of 164 documents sourced from existing U.S. Government and industry standards documents. </a:t>
            </a:r>
          </a:p>
          <a:p>
            <a:endParaRPr lang="en-US" sz="1200" kern="1200" dirty="0">
              <a:solidFill>
                <a:schemeClr val="tx1"/>
              </a:solidFill>
              <a:effectLst/>
              <a:latin typeface="+mn-lt"/>
              <a:ea typeface="+mn-ea"/>
              <a:cs typeface="+mn-cs"/>
            </a:endParaRP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52A9B60-C293-49A5-8024-8D1BA13F85BE}" type="slidenum">
              <a:rPr lang="en-US" smtClean="0"/>
              <a:t>7</a:t>
            </a:fld>
            <a:endParaRPr lang="en-US"/>
          </a:p>
        </p:txBody>
      </p:sp>
    </p:spTree>
    <p:extLst>
      <p:ext uri="{BB962C8B-B14F-4D97-AF65-F5344CB8AC3E}">
        <p14:creationId xmlns:p14="http://schemas.microsoft.com/office/powerpoint/2010/main" val="3033694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Autonomous Crew Operations TIM took place at the NASA Ames Research Center. The goal of the meeting was to gather input from five NASA centers, industry, academia, and branches of the Department of Defense (DoD) to address how intelligent technologies can be applied to support crew anomaly response. The TIM hosted 59 attendees from these various institutions, and featured 24 presentations. Attendees shared thoughts about autonomy gaps, and provided potential solution ideas on a collaborative wallboard. The wallboard kept engagement high and promoted significant discussion.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TIM gathered over 110 submissions of ideas on the wallboard.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Results showed that there are several areas of need that are insufficiently covered by existing technologies, such as the need for knowledge management throughout the steps of problem solving, particularly resolution documentation, and work force management.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TIM showed that the most pressing need for autonomous crew operations is support for the troubleshooting of rare and unanticipated onboard anomalies that might potentially threaten crew and vehicle safety. For example, in the early days of ISS, high priority anomalies required extended investigation. Rare events can have big consequences. They can also be difficult to train, and the most difficult for intelligent systems to handle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52A9B60-C293-49A5-8024-8D1BA13F85BE}" type="slidenum">
              <a:rPr lang="en-US" smtClean="0"/>
              <a:t>8</a:t>
            </a:fld>
            <a:endParaRPr lang="en-US"/>
          </a:p>
        </p:txBody>
      </p:sp>
    </p:spTree>
    <p:extLst>
      <p:ext uri="{BB962C8B-B14F-4D97-AF65-F5344CB8AC3E}">
        <p14:creationId xmlns:p14="http://schemas.microsoft.com/office/powerpoint/2010/main" val="2139230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aim of the Contextual Inquiry was to characterize the types of activities currently performed by NASA International Space Station (ISS) Flight Controllers to identify capabilities that would need to be shifted onboard in order to enable crew to resolve emergent, unanticipated problems autonomously.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Contextual Inquiry observations and interviews</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were performed</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at the ISS MCC and the Space Station Training Facility (SSTF) at NASA Johnson Space Center (JSC). Researchers worked with Chief Training Officers (CTOs), instructor leads, and instructors from seven disciplines: Robotics (ROBO); Environmental and Thermal Operating Systems (ETHOS); Biomedical Engineering (BME); Operations Support Office (OSO); Extravehicular Activity Office (EVA); Spacecraft Communications (CAPCOM); and Station Power, Articulation, Thermal, and Analysis (SPARTAN).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Researchers also interviewed flight controller instructors from two other disciplines, Behavioral Health and Performance (BHP) and the Visiting Vehicle Office (VVO).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3B231C"/>
                </a:solidFill>
                <a:latin typeface="Helvetica" panose="020B0604020202020204" pitchFamily="34" charset="0"/>
                <a:cs typeface="Helvetica" panose="020B0604020202020204" pitchFamily="34" charset="0"/>
              </a:rPr>
              <a:t>Future Autonomous Missions: Capabilities Needed Onboard</a:t>
            </a:r>
          </a:p>
          <a:p>
            <a:endParaRPr lang="en-US" sz="1200"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Advanced training systems</a:t>
            </a:r>
            <a:r>
              <a:rPr lang="en-US" sz="1200" b="1"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to provide training</a:t>
            </a:r>
            <a:r>
              <a:rPr lang="en-US" sz="1200" b="1"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on core vehicle systems, as well as generic troubleshooting and problem solving. It should provide refresher training, Just-in-Time training, and stress-inducing simulation training. </a:t>
            </a:r>
          </a:p>
          <a:p>
            <a:pPr lvl="0"/>
            <a:endParaRPr lang="en-US" sz="1200" i="1"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Intelligent information systems </a:t>
            </a:r>
            <a:r>
              <a:rPr lang="en-US" sz="1200" kern="1200" dirty="0">
                <a:solidFill>
                  <a:schemeClr val="tx1"/>
                </a:solidFill>
                <a:effectLst/>
                <a:latin typeface="+mn-lt"/>
                <a:ea typeface="+mn-ea"/>
                <a:cs typeface="+mn-cs"/>
              </a:rPr>
              <a:t>to provide core system engineering schematics, design documents, job aids (e.g., spreadsheets, equations, calculations, event critical times/durations, tracking grids, “cheat sheets”), and electronic procedures needed to perform, diagnose, maintain, repair, replace, and create new core system components.</a:t>
            </a:r>
          </a:p>
          <a:p>
            <a:pPr lvl="0"/>
            <a:endParaRPr lang="en-US" sz="1200" i="1"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Problem solving systems</a:t>
            </a:r>
            <a:r>
              <a:rPr lang="en-US" sz="1200" kern="1200" dirty="0">
                <a:solidFill>
                  <a:schemeClr val="tx1"/>
                </a:solidFill>
                <a:effectLst/>
                <a:latin typeface="+mn-lt"/>
                <a:ea typeface="+mn-ea"/>
                <a:cs typeface="+mn-cs"/>
              </a:rPr>
              <a:t> to provide intelligent assistance for fault management, troubleshooting, problem solving, and decision-making. Systems should include flight rules for communication (including time-delayed communication); mindset (i.e., “what-ifs”, “next worse failure” thinking); consideration of integration impacts; handover of a problem; strategies to “divide and conquer;” strategies to maintain situation awareness; and strategies to document events and outcomes for future use.</a:t>
            </a:r>
            <a:r>
              <a:rPr lang="en-US" sz="1200" kern="1200" baseline="-250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pPr lvl="0"/>
            <a:endParaRPr lang="en-US" sz="1200" i="1"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Design for autonomy,</a:t>
            </a:r>
            <a:r>
              <a:rPr lang="en-US" sz="1200" kern="1200" dirty="0">
                <a:solidFill>
                  <a:schemeClr val="tx1"/>
                </a:solidFill>
                <a:effectLst/>
                <a:latin typeface="+mn-lt"/>
                <a:ea typeface="+mn-ea"/>
                <a:cs typeface="+mn-cs"/>
              </a:rPr>
              <a:t> i.e., simplify system designs to reduce the number of components that can fail, and promote ease of training, ease of use, and ease of repair.</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addition, the researchers received input from a flight director, two Mission Evaluation Room (MER) managers, and representatives from the JSC Flight Safety Office. Through observations and interviews, the research team collected information to </a:t>
            </a:r>
            <a:endParaRPr lang="en-US" dirty="0"/>
          </a:p>
        </p:txBody>
      </p:sp>
      <p:sp>
        <p:nvSpPr>
          <p:cNvPr id="4" name="Slide Number Placeholder 3"/>
          <p:cNvSpPr>
            <a:spLocks noGrp="1"/>
          </p:cNvSpPr>
          <p:nvPr>
            <p:ph type="sldNum" sz="quarter" idx="10"/>
          </p:nvPr>
        </p:nvSpPr>
        <p:spPr/>
        <p:txBody>
          <a:bodyPr/>
          <a:lstStyle/>
          <a:p>
            <a:fld id="{B52A9B60-C293-49A5-8024-8D1BA13F85BE}" type="slidenum">
              <a:rPr lang="en-US" smtClean="0"/>
              <a:t>9</a:t>
            </a:fld>
            <a:endParaRPr lang="en-US"/>
          </a:p>
        </p:txBody>
      </p:sp>
    </p:spTree>
    <p:extLst>
      <p:ext uri="{BB962C8B-B14F-4D97-AF65-F5344CB8AC3E}">
        <p14:creationId xmlns:p14="http://schemas.microsoft.com/office/powerpoint/2010/main" val="764372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addition to the flight control-related activities identified in the Contextual Inquiry, there are many other work and daily living tasks that astronauts will have to perform on a deep space mission (e.g., to Mars). The goal of the expert focus group was to develop a validated high-level list of tasks that crew would need to be able to perform autonomously in the future in order to be successful on future long-duration missions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results of this effort will be critically important for informing and focusing research and development teams, because the focus group discussions were structured to characterize challenges that future autonomous crew will face, and highlight solutions that need to be developed.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Focus group participants were experts in their respective fields, selected to represent the following domains/perspectives: crew, flight/mission control, mission planning, medicine, behavioral health, and training. Each of the focus group participants had more than twenty years of experience at NASA in spaceflight training, operations, or research. The focus group was asked to discuss their most serious concerns related to autonomous operations. They were also asked to gain consensus on and validate an autonomous task list, with priority on problem-solving tasks that will be particularly challenging without support from MCC. The experts were asked to brainstorm and discuss their autonomous task concerns </a:t>
            </a:r>
            <a:r>
              <a:rPr lang="en-US" sz="1200" i="1" kern="1200" dirty="0">
                <a:solidFill>
                  <a:schemeClr val="tx1"/>
                </a:solidFill>
                <a:effectLst/>
                <a:latin typeface="+mn-lt"/>
                <a:ea typeface="+mn-ea"/>
                <a:cs typeface="+mn-cs"/>
              </a:rPr>
              <a:t>before</a:t>
            </a:r>
            <a:r>
              <a:rPr lang="en-US" sz="1200" kern="1200" dirty="0">
                <a:solidFill>
                  <a:schemeClr val="tx1"/>
                </a:solidFill>
                <a:effectLst/>
                <a:latin typeface="+mn-lt"/>
                <a:ea typeface="+mn-ea"/>
                <a:cs typeface="+mn-cs"/>
              </a:rPr>
              <a:t> seeing the draft task list. This primed the experts to begin thinking deeply about the topic and provided an opportunity to determine whether their thoughts and concerns about tasks aligned with the draft materials presented. Several scenarios were also drafted to describe autonomous operations.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1E0F00"/>
                </a:solidFill>
                <a:latin typeface="Helvetica" panose="020B0604020202020204" pitchFamily="34" charset="0"/>
                <a:ea typeface="Times New Roman" panose="02020603050405020304" pitchFamily="18" charset="0"/>
                <a:cs typeface="Helvetica" panose="020B0604020202020204" pitchFamily="34" charset="0"/>
              </a:rPr>
              <a:t>The autonomous task list and output from the focus group will help researchers, engineers, and others understand the tasks most likely to be influenced by missions requiring greater levels of autonomy </a:t>
            </a:r>
          </a:p>
          <a:p>
            <a:endParaRPr lang="en-US" dirty="0"/>
          </a:p>
        </p:txBody>
      </p:sp>
      <p:sp>
        <p:nvSpPr>
          <p:cNvPr id="4" name="Slide Number Placeholder 3"/>
          <p:cNvSpPr>
            <a:spLocks noGrp="1"/>
          </p:cNvSpPr>
          <p:nvPr>
            <p:ph type="sldNum" sz="quarter" idx="10"/>
          </p:nvPr>
        </p:nvSpPr>
        <p:spPr/>
        <p:txBody>
          <a:bodyPr/>
          <a:lstStyle/>
          <a:p>
            <a:fld id="{B52A9B60-C293-49A5-8024-8D1BA13F85BE}" type="slidenum">
              <a:rPr lang="en-US" smtClean="0"/>
              <a:t>10</a:t>
            </a:fld>
            <a:endParaRPr lang="en-US"/>
          </a:p>
        </p:txBody>
      </p:sp>
    </p:spTree>
    <p:extLst>
      <p:ext uri="{BB962C8B-B14F-4D97-AF65-F5344CB8AC3E}">
        <p14:creationId xmlns:p14="http://schemas.microsoft.com/office/powerpoint/2010/main" val="277399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dirty="0">
                <a:solidFill>
                  <a:srgbClr val="2A1500"/>
                </a:solidFill>
                <a:latin typeface="Helvetica" panose="020B0604020202020204" pitchFamily="34" charset="0"/>
                <a:cs typeface="Helvetica" panose="020B0604020202020204" pitchFamily="34" charset="0"/>
              </a:rPr>
              <a:t>Problem-solving tasks are of particular concern, since one cannot predict with certainty, which problems will arise on these unprecedented missions. Consequently, crews will not be able to be trained on all potential anomalies. Communication delays will exacerbate these challenges, especially when unanticipated anomalies needing prompt resolution occur. </a:t>
            </a:r>
          </a:p>
          <a:p>
            <a:endParaRPr lang="en-US" sz="1200" dirty="0">
              <a:solidFill>
                <a:srgbClr val="2A1500"/>
              </a:solidFill>
              <a:latin typeface="Helvetica" panose="020B0604020202020204" pitchFamily="34" charset="0"/>
              <a:cs typeface="Helvetica" panose="020B0604020202020204" pitchFamily="34" charset="0"/>
            </a:endParaRPr>
          </a:p>
          <a:p>
            <a:r>
              <a:rPr lang="en-US" sz="1200" dirty="0">
                <a:solidFill>
                  <a:srgbClr val="2A1500"/>
                </a:solidFill>
                <a:latin typeface="Helvetica" panose="020B0604020202020204" pitchFamily="34" charset="0"/>
                <a:cs typeface="Helvetica" panose="020B0604020202020204" pitchFamily="34" charset="0"/>
              </a:rPr>
              <a:t>The research activities that have been described here represent the first steps in beginning to understand and address these future challenges. </a:t>
            </a:r>
          </a:p>
          <a:p>
            <a:endParaRPr lang="en-US" sz="1200" dirty="0">
              <a:solidFill>
                <a:srgbClr val="2A1500"/>
              </a:solidFill>
              <a:latin typeface="Helvetica" panose="020B0604020202020204" pitchFamily="34" charset="0"/>
              <a:cs typeface="Helvetica" panose="020B0604020202020204" pitchFamily="34" charset="0"/>
            </a:endParaRPr>
          </a:p>
          <a:p>
            <a:r>
              <a:rPr lang="en-US" sz="1200" dirty="0">
                <a:solidFill>
                  <a:srgbClr val="2A1500"/>
                </a:solidFill>
                <a:latin typeface="Helvetica" panose="020B0604020202020204" pitchFamily="34" charset="0"/>
                <a:cs typeface="Helvetica" panose="020B0604020202020204" pitchFamily="34" charset="0"/>
              </a:rPr>
              <a:t>Results indicate that the key capabilities needed for future missions include advanced training systems, intelligent information systems, problem-solving aids, and autonomy-focused de-sign. </a:t>
            </a:r>
          </a:p>
          <a:p>
            <a:endParaRPr lang="en-US" sz="1200" dirty="0">
              <a:solidFill>
                <a:srgbClr val="2A1500"/>
              </a:solidFill>
              <a:latin typeface="Helvetica" panose="020B0604020202020204" pitchFamily="34" charset="0"/>
              <a:cs typeface="Helvetica" panose="020B0604020202020204" pitchFamily="34" charset="0"/>
            </a:endParaRPr>
          </a:p>
          <a:p>
            <a:r>
              <a:rPr lang="en-US" sz="1200" dirty="0">
                <a:solidFill>
                  <a:srgbClr val="2A1500"/>
                </a:solidFill>
                <a:latin typeface="Helvetica" panose="020B0604020202020204" pitchFamily="34" charset="0"/>
                <a:cs typeface="Helvetica" panose="020B0604020202020204" pitchFamily="34" charset="0"/>
              </a:rPr>
              <a:t>It will be important to focus near-term efforts on these areas in order to be ready to support crew on future deep space missions.</a:t>
            </a:r>
          </a:p>
          <a:p>
            <a:endParaRPr lang="en-US" sz="1200" dirty="0">
              <a:solidFill>
                <a:srgbClr val="2A1500"/>
              </a:solidFill>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0"/>
          </p:nvPr>
        </p:nvSpPr>
        <p:spPr/>
        <p:txBody>
          <a:bodyPr/>
          <a:lstStyle/>
          <a:p>
            <a:fld id="{B52A9B60-C293-49A5-8024-8D1BA13F85BE}" type="slidenum">
              <a:rPr lang="en-US" smtClean="0"/>
              <a:t>11</a:t>
            </a:fld>
            <a:endParaRPr lang="en-US"/>
          </a:p>
        </p:txBody>
      </p:sp>
    </p:spTree>
    <p:extLst>
      <p:ext uri="{BB962C8B-B14F-4D97-AF65-F5344CB8AC3E}">
        <p14:creationId xmlns:p14="http://schemas.microsoft.com/office/powerpoint/2010/main" val="1273924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52A9B60-C293-49A5-8024-8D1BA13F85BE}" type="slidenum">
              <a:rPr lang="en-US" smtClean="0"/>
              <a:t>12</a:t>
            </a:fld>
            <a:endParaRPr lang="en-US"/>
          </a:p>
        </p:txBody>
      </p:sp>
    </p:spTree>
    <p:extLst>
      <p:ext uri="{BB962C8B-B14F-4D97-AF65-F5344CB8AC3E}">
        <p14:creationId xmlns:p14="http://schemas.microsoft.com/office/powerpoint/2010/main" val="20274753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462AC03-802F-4C9E-A39B-F58A1B0D787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30538071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62AC03-802F-4C9E-A39B-F58A1B0D787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3622852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462AC03-802F-4C9E-A39B-F58A1B0D787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1688671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62AC03-802F-4C9E-A39B-F58A1B0D7879}" type="datetimeFigureOut">
              <a:rPr lang="en-US" smtClean="0"/>
              <a:t>5/20/2020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3349382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62AC03-802F-4C9E-A39B-F58A1B0D7879}" type="datetimeFigureOut">
              <a:rPr lang="en-US" smtClean="0"/>
              <a:t>5/20/2020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3962547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62AC03-802F-4C9E-A39B-F58A1B0D7879}" type="datetimeFigureOut">
              <a:rPr lang="en-US" smtClean="0"/>
              <a:t>5/20/2020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1351908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62AC03-802F-4C9E-A39B-F58A1B0D7879}" type="datetimeFigureOut">
              <a:rPr lang="en-US" smtClean="0"/>
              <a:t>5/20/2020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2422030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462AC03-802F-4C9E-A39B-F58A1B0D7879}" type="datetimeFigureOut">
              <a:rPr lang="en-US" smtClean="0"/>
              <a:t>5/20/2020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2357398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462AC03-802F-4C9E-A39B-F58A1B0D7879}" type="datetimeFigureOut">
              <a:rPr lang="en-US" smtClean="0"/>
              <a:t>5/20/2020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1992242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62AC03-802F-4C9E-A39B-F58A1B0D787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292738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62AC03-802F-4C9E-A39B-F58A1B0D7879}" type="datetimeFigureOut">
              <a:rPr lang="en-US" smtClean="0"/>
              <a:t>5/20/2020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D5E735-7885-47E1-8B1E-27D6AA97F604}" type="slidenum">
              <a:rPr lang="en-US" smtClean="0"/>
              <a:t>‹#›</a:t>
            </a:fld>
            <a:endParaRPr lang="en-US"/>
          </a:p>
        </p:txBody>
      </p:sp>
    </p:spTree>
    <p:extLst>
      <p:ext uri="{BB962C8B-B14F-4D97-AF65-F5344CB8AC3E}">
        <p14:creationId xmlns:p14="http://schemas.microsoft.com/office/powerpoint/2010/main" val="1082398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62AC03-802F-4C9E-A39B-F58A1B0D7879}" type="datetimeFigureOut">
              <a:rPr lang="en-US" smtClean="0"/>
              <a:t>5/20/2020</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D5E735-7885-47E1-8B1E-27D6AA97F604}" type="slidenum">
              <a:rPr lang="en-US" smtClean="0"/>
              <a:t>‹#›</a:t>
            </a:fld>
            <a:endParaRPr lang="en-US"/>
          </a:p>
        </p:txBody>
      </p:sp>
    </p:spTree>
    <p:extLst>
      <p:ext uri="{BB962C8B-B14F-4D97-AF65-F5344CB8AC3E}">
        <p14:creationId xmlns:p14="http://schemas.microsoft.com/office/powerpoint/2010/main" val="561863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12.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1382499"/>
            <a:ext cx="12191999" cy="4989696"/>
            <a:chOff x="0" y="2325515"/>
            <a:chExt cx="12180719" cy="4532486"/>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4208" t="33910" b="-1"/>
            <a:stretch/>
          </p:blipFill>
          <p:spPr>
            <a:xfrm flipH="1">
              <a:off x="10972798" y="2325515"/>
              <a:ext cx="1207921" cy="4532486"/>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33910" b="-1"/>
            <a:stretch/>
          </p:blipFill>
          <p:spPr>
            <a:xfrm>
              <a:off x="0" y="2325515"/>
              <a:ext cx="10972800" cy="4532485"/>
            </a:xfrm>
            <a:prstGeom prst="rect">
              <a:avLst/>
            </a:prstGeom>
          </p:spPr>
        </p:pic>
      </p:grpSp>
      <p:pic>
        <p:nvPicPr>
          <p:cNvPr id="9" name="Picture 8">
            <a:extLst>
              <a:ext uri="{FF2B5EF4-FFF2-40B4-BE49-F238E27FC236}">
                <a16:creationId xmlns:a16="http://schemas.microsoft.com/office/drawing/2014/main" id="{C9A5ECE2-452C-47B8-8CBD-AFDC4E43ED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5510" y="182171"/>
            <a:ext cx="1131885" cy="893594"/>
          </a:xfrm>
          <a:prstGeom prst="rect">
            <a:avLst/>
          </a:prstGeom>
        </p:spPr>
      </p:pic>
      <p:sp>
        <p:nvSpPr>
          <p:cNvPr id="11" name="Rectangle 10">
            <a:extLst>
              <a:ext uri="{FF2B5EF4-FFF2-40B4-BE49-F238E27FC236}">
                <a16:creationId xmlns:a16="http://schemas.microsoft.com/office/drawing/2014/main" id="{84D8C7B8-68FE-4481-B664-0AA92D653896}"/>
              </a:ext>
            </a:extLst>
          </p:cNvPr>
          <p:cNvSpPr/>
          <p:nvPr/>
        </p:nvSpPr>
        <p:spPr>
          <a:xfrm>
            <a:off x="63260" y="93271"/>
            <a:ext cx="10479882" cy="1077218"/>
          </a:xfrm>
          <a:prstGeom prst="rect">
            <a:avLst/>
          </a:prstGeom>
        </p:spPr>
        <p:txBody>
          <a:bodyPr wrap="square">
            <a:spAutoFit/>
          </a:bodyPr>
          <a:lstStyle/>
          <a:p>
            <a:r>
              <a:rPr lang="en-US" sz="3200" b="1" dirty="0">
                <a:solidFill>
                  <a:srgbClr val="2A1500"/>
                </a:solidFill>
                <a:latin typeface="Helvetica" panose="020B0604020202020204" pitchFamily="34" charset="0"/>
                <a:cs typeface="Helvetica" panose="020B0604020202020204" pitchFamily="34" charset="0"/>
              </a:rPr>
              <a:t>Supporting Astronaut Autonomous Operations in Future Deep Space Missions</a:t>
            </a:r>
            <a:endParaRPr lang="en-US" sz="2000" dirty="0">
              <a:solidFill>
                <a:srgbClr val="2A1500"/>
              </a:solidFill>
              <a:latin typeface="Helvetica" panose="020B0604020202020204" pitchFamily="34" charset="0"/>
              <a:cs typeface="Helvetica" panose="020B0604020202020204" pitchFamily="34" charset="0"/>
            </a:endParaRPr>
          </a:p>
        </p:txBody>
      </p:sp>
      <p:sp>
        <p:nvSpPr>
          <p:cNvPr id="15" name="Rectangle 14">
            <a:extLst>
              <a:ext uri="{FF2B5EF4-FFF2-40B4-BE49-F238E27FC236}">
                <a16:creationId xmlns:a16="http://schemas.microsoft.com/office/drawing/2014/main" id="{ACB8F568-CCB0-43FB-888C-16A71E1ADE81}"/>
              </a:ext>
            </a:extLst>
          </p:cNvPr>
          <p:cNvSpPr/>
          <p:nvPr/>
        </p:nvSpPr>
        <p:spPr>
          <a:xfrm>
            <a:off x="7847345" y="3877346"/>
            <a:ext cx="4038600" cy="2062103"/>
          </a:xfrm>
          <a:prstGeom prst="rect">
            <a:avLst/>
          </a:prstGeom>
          <a:solidFill>
            <a:srgbClr val="FDF0E7"/>
          </a:solidFill>
          <a:ln w="57150">
            <a:solidFill>
              <a:srgbClr val="663300"/>
            </a:solidFill>
          </a:ln>
        </p:spPr>
        <p:txBody>
          <a:bodyPr wrap="square">
            <a:spAutoFit/>
          </a:bodyPr>
          <a:lstStyle/>
          <a:p>
            <a:pPr>
              <a:spcBef>
                <a:spcPts val="600"/>
              </a:spcBef>
            </a:pPr>
            <a:r>
              <a:rPr lang="en-US" sz="1400" dirty="0">
                <a:latin typeface="Helvetica" panose="020B0604020202020204" pitchFamily="34" charset="0"/>
                <a:cs typeface="Helvetica" panose="020B0604020202020204" pitchFamily="34" charset="0"/>
              </a:rPr>
              <a:t>Natalia Russi-Vigoya, Ph.D.	KBR/JSC </a:t>
            </a:r>
          </a:p>
          <a:p>
            <a:pPr>
              <a:spcBef>
                <a:spcPts val="600"/>
              </a:spcBef>
            </a:pPr>
            <a:r>
              <a:rPr lang="en-US" sz="1400" dirty="0">
                <a:latin typeface="Helvetica" panose="020B0604020202020204" pitchFamily="34" charset="0"/>
                <a:cs typeface="Helvetica" panose="020B0604020202020204" pitchFamily="34" charset="0"/>
              </a:rPr>
              <a:t>Donna Dempsey, Ph.D.                  NASA/JSC </a:t>
            </a:r>
          </a:p>
          <a:p>
            <a:pPr>
              <a:spcBef>
                <a:spcPts val="600"/>
              </a:spcBef>
            </a:pPr>
            <a:r>
              <a:rPr lang="de-DE" sz="1400" dirty="0">
                <a:latin typeface="Helvetica" panose="020B0604020202020204" pitchFamily="34" charset="0"/>
                <a:cs typeface="Helvetica" panose="020B0604020202020204" pitchFamily="34" charset="0"/>
              </a:rPr>
              <a:t>Brandin Munson                             UH/JSC  </a:t>
            </a:r>
          </a:p>
          <a:p>
            <a:pPr>
              <a:spcBef>
                <a:spcPts val="600"/>
              </a:spcBef>
            </a:pPr>
            <a:r>
              <a:rPr lang="en-US" sz="1400" dirty="0">
                <a:latin typeface="Helvetica" panose="020B0604020202020204" pitchFamily="34" charset="0"/>
                <a:cs typeface="Helvetica" panose="020B0604020202020204" pitchFamily="34" charset="0"/>
              </a:rPr>
              <a:t>Alonso Vera,  Ph.D.		NASA/ARC</a:t>
            </a:r>
          </a:p>
          <a:p>
            <a:pPr>
              <a:spcBef>
                <a:spcPts val="600"/>
              </a:spcBef>
            </a:pPr>
            <a:r>
              <a:rPr lang="de-DE" sz="1400" dirty="0">
                <a:latin typeface="Helvetica" panose="020B0604020202020204" pitchFamily="34" charset="0"/>
                <a:cs typeface="Helvetica" panose="020B0604020202020204" pitchFamily="34" charset="0"/>
              </a:rPr>
              <a:t>Bernard Adelstein</a:t>
            </a:r>
            <a:r>
              <a:rPr lang="de-DE" sz="1400" baseline="30000" dirty="0">
                <a:latin typeface="Helvetica" panose="020B0604020202020204" pitchFamily="34" charset="0"/>
                <a:cs typeface="Helvetica" panose="020B0604020202020204" pitchFamily="34" charset="0"/>
              </a:rPr>
              <a:t>                                        </a:t>
            </a:r>
            <a:r>
              <a:rPr lang="en-US" sz="1400" dirty="0">
                <a:latin typeface="Helvetica" panose="020B0604020202020204" pitchFamily="34" charset="0"/>
                <a:cs typeface="Helvetica" panose="020B0604020202020204" pitchFamily="34" charset="0"/>
              </a:rPr>
              <a:t>NASA/ARC</a:t>
            </a:r>
            <a:endParaRPr lang="de-DE" sz="1400" dirty="0">
              <a:latin typeface="Helvetica" panose="020B0604020202020204" pitchFamily="34" charset="0"/>
              <a:cs typeface="Helvetica" panose="020B0604020202020204" pitchFamily="34" charset="0"/>
            </a:endParaRPr>
          </a:p>
          <a:p>
            <a:pPr>
              <a:spcBef>
                <a:spcPts val="600"/>
              </a:spcBef>
            </a:pPr>
            <a:r>
              <a:rPr lang="en-US" sz="1400" dirty="0">
                <a:latin typeface="Helvetica" panose="020B0604020202020204" pitchFamily="34" charset="0"/>
                <a:cs typeface="Helvetica" panose="020B0604020202020204" pitchFamily="34" charset="0"/>
              </a:rPr>
              <a:t>Shu-chieh Wu, Ph.D.		SJSU/ARC</a:t>
            </a:r>
          </a:p>
          <a:p>
            <a:pPr>
              <a:spcBef>
                <a:spcPts val="600"/>
              </a:spcBef>
            </a:pPr>
            <a:r>
              <a:rPr lang="en-US" sz="1400" dirty="0">
                <a:latin typeface="Helvetica" panose="020B0604020202020204" pitchFamily="34" charset="0"/>
                <a:cs typeface="Helvetica" panose="020B0604020202020204" pitchFamily="34" charset="0"/>
              </a:rPr>
              <a:t>Kritina Holden, Ph.D.	                   Leidos/JSC</a:t>
            </a:r>
          </a:p>
        </p:txBody>
      </p:sp>
      <p:sp>
        <p:nvSpPr>
          <p:cNvPr id="17" name="Rectangle 16">
            <a:extLst>
              <a:ext uri="{FF2B5EF4-FFF2-40B4-BE49-F238E27FC236}">
                <a16:creationId xmlns:a16="http://schemas.microsoft.com/office/drawing/2014/main" id="{2096F1AA-D74B-49EE-BDE9-29459251ED3F}"/>
              </a:ext>
            </a:extLst>
          </p:cNvPr>
          <p:cNvSpPr/>
          <p:nvPr/>
        </p:nvSpPr>
        <p:spPr>
          <a:xfrm>
            <a:off x="450608" y="6420058"/>
            <a:ext cx="11555987" cy="400110"/>
          </a:xfrm>
          <a:prstGeom prst="rect">
            <a:avLst/>
          </a:prstGeom>
        </p:spPr>
        <p:txBody>
          <a:bodyPr wrap="square">
            <a:spAutoFit/>
          </a:bodyPr>
          <a:lstStyle/>
          <a:p>
            <a:r>
              <a:rPr lang="en-US" sz="2000" b="1" dirty="0">
                <a:solidFill>
                  <a:srgbClr val="2A1500"/>
                </a:solidFill>
                <a:latin typeface="Helvetica" panose="020B0604020202020204" pitchFamily="34" charset="0"/>
                <a:cs typeface="Helvetica" panose="020B0604020202020204" pitchFamily="34" charset="0"/>
              </a:rPr>
              <a:t>11</a:t>
            </a:r>
            <a:r>
              <a:rPr lang="en-US" sz="2000" b="1" baseline="30000" dirty="0">
                <a:solidFill>
                  <a:srgbClr val="2A1500"/>
                </a:solidFill>
                <a:latin typeface="Helvetica" panose="020B0604020202020204" pitchFamily="34" charset="0"/>
                <a:cs typeface="Helvetica" panose="020B0604020202020204" pitchFamily="34" charset="0"/>
              </a:rPr>
              <a:t>th</a:t>
            </a:r>
            <a:r>
              <a:rPr lang="en-US" sz="2000" b="1" dirty="0">
                <a:solidFill>
                  <a:srgbClr val="2A1500"/>
                </a:solidFill>
                <a:latin typeface="Helvetica" panose="020B0604020202020204" pitchFamily="34" charset="0"/>
                <a:cs typeface="Helvetica" panose="020B0604020202020204" pitchFamily="34" charset="0"/>
              </a:rPr>
              <a:t> International Conference on Applied Human Factors and Ergonomics – July 16-20, 2020</a:t>
            </a:r>
            <a:endParaRPr lang="en-US" sz="1400" dirty="0">
              <a:solidFill>
                <a:srgbClr val="2A15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2168400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B274467-B1CA-4561-AD81-A62A055145DD}"/>
              </a:ext>
            </a:extLst>
          </p:cNvPr>
          <p:cNvSpPr/>
          <p:nvPr/>
        </p:nvSpPr>
        <p:spPr>
          <a:xfrm>
            <a:off x="0" y="0"/>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369852" y="1450918"/>
            <a:ext cx="5452296" cy="3634865"/>
          </a:xfrm>
          <a:ln w="28575">
            <a:solidFill>
              <a:schemeClr val="accent2">
                <a:lumMod val="20000"/>
                <a:lumOff val="80000"/>
              </a:schemeClr>
            </a:solidFill>
          </a:ln>
        </p:spPr>
      </p:pic>
      <p:sp>
        <p:nvSpPr>
          <p:cNvPr id="4" name="Slide Number Placeholder 3"/>
          <p:cNvSpPr>
            <a:spLocks noGrp="1"/>
          </p:cNvSpPr>
          <p:nvPr>
            <p:ph type="sldNum" sz="quarter" idx="12"/>
          </p:nvPr>
        </p:nvSpPr>
        <p:spPr/>
        <p:txBody>
          <a:bodyPr/>
          <a:lstStyle/>
          <a:p>
            <a:fld id="{D57F1E4F-1CFF-5643-939E-217C01CDF565}" type="slidenum">
              <a:rPr lang="en-US" smtClean="0"/>
              <a:pPr/>
              <a:t>2</a:t>
            </a:fld>
            <a:endParaRPr lang="en-US" dirty="0"/>
          </a:p>
        </p:txBody>
      </p:sp>
      <p:sp>
        <p:nvSpPr>
          <p:cNvPr id="6" name="TextBox 5"/>
          <p:cNvSpPr txBox="1"/>
          <p:nvPr/>
        </p:nvSpPr>
        <p:spPr>
          <a:xfrm>
            <a:off x="1089285" y="5338585"/>
            <a:ext cx="10556615"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3E1F00"/>
                </a:solidFill>
                <a:latin typeface="Helvetica" panose="020B0604020202020204" pitchFamily="34" charset="0"/>
                <a:cs typeface="Helvetica" panose="020B0604020202020204" pitchFamily="34" charset="0"/>
              </a:rPr>
              <a:t>The first module of the International Space Station (ISS) was launched in 1998, with the first long-term residents arriving in November 2000. It has been occupied continuously since that date. </a:t>
            </a:r>
          </a:p>
          <a:p>
            <a:endParaRPr lang="en-US" dirty="0">
              <a:solidFill>
                <a:srgbClr val="3E1F00"/>
              </a:solidFill>
              <a:latin typeface="Helvetica" panose="020B0604020202020204" pitchFamily="34" charset="0"/>
              <a:cs typeface="Helvetica" panose="020B0604020202020204" pitchFamily="34" charset="0"/>
            </a:endParaRPr>
          </a:p>
          <a:p>
            <a:pPr marL="285750" indent="-285750">
              <a:buFont typeface="Arial" panose="020B0604020202020204" pitchFamily="34" charset="0"/>
              <a:buChar char="•"/>
            </a:pPr>
            <a:r>
              <a:rPr lang="en-US" dirty="0">
                <a:solidFill>
                  <a:srgbClr val="3E1F00"/>
                </a:solidFill>
                <a:latin typeface="Helvetica" panose="020B0604020202020204" pitchFamily="34" charset="0"/>
                <a:cs typeface="Helvetica" panose="020B0604020202020204" pitchFamily="34" charset="0"/>
              </a:rPr>
              <a:t>ISS is operated by onboard crew and over 100 flight controllers on Earth.</a:t>
            </a:r>
          </a:p>
        </p:txBody>
      </p:sp>
      <p:pic>
        <p:nvPicPr>
          <p:cNvPr id="11" name="Picture 10">
            <a:extLst>
              <a:ext uri="{FF2B5EF4-FFF2-40B4-BE49-F238E27FC236}">
                <a16:creationId xmlns:a16="http://schemas.microsoft.com/office/drawing/2014/main" id="{CA53507A-7AF2-4735-912E-430D34A3DC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0600" y="119814"/>
            <a:ext cx="990600" cy="782053"/>
          </a:xfrm>
          <a:prstGeom prst="rect">
            <a:avLst/>
          </a:prstGeom>
        </p:spPr>
      </p:pic>
      <p:sp>
        <p:nvSpPr>
          <p:cNvPr id="2" name="Title 1"/>
          <p:cNvSpPr>
            <a:spLocks noGrp="1"/>
          </p:cNvSpPr>
          <p:nvPr>
            <p:ph type="title"/>
          </p:nvPr>
        </p:nvSpPr>
        <p:spPr>
          <a:xfrm>
            <a:off x="127000" y="-258151"/>
            <a:ext cx="10662920" cy="1456267"/>
          </a:xfrm>
        </p:spPr>
        <p:txBody>
          <a:bodyPr>
            <a:normAutofit/>
          </a:bodyPr>
          <a:lstStyle/>
          <a:p>
            <a:r>
              <a:rPr lang="en-US" sz="3600" b="1" cap="none" dirty="0">
                <a:solidFill>
                  <a:schemeClr val="bg1"/>
                </a:solidFill>
                <a:latin typeface="Helvetica" panose="020B0604020202020204" pitchFamily="34" charset="0"/>
                <a:cs typeface="Helvetica" panose="020B0604020202020204" pitchFamily="34" charset="0"/>
              </a:rPr>
              <a:t>International Space Station</a:t>
            </a:r>
          </a:p>
        </p:txBody>
      </p:sp>
    </p:spTree>
    <p:extLst>
      <p:ext uri="{BB962C8B-B14F-4D97-AF65-F5344CB8AC3E}">
        <p14:creationId xmlns:p14="http://schemas.microsoft.com/office/powerpoint/2010/main" val="1364121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30080" y="6370173"/>
            <a:ext cx="551167" cy="377825"/>
          </a:xfrm>
        </p:spPr>
        <p:txBody>
          <a:bodyPr/>
          <a:lstStyle/>
          <a:p>
            <a:fld id="{D57F1E4F-1CFF-5643-939E-217C01CDF565}" type="slidenum">
              <a:rPr lang="en-US" smtClean="0"/>
              <a:pPr/>
              <a:t>3</a:t>
            </a:fld>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761626" y="978791"/>
            <a:ext cx="3430374" cy="2335189"/>
          </a:xfrm>
          <a:prstGeom prst="rect">
            <a:avLst/>
          </a:prstGeom>
        </p:spPr>
      </p:pic>
      <p:sp>
        <p:nvSpPr>
          <p:cNvPr id="10" name="TextBox 9"/>
          <p:cNvSpPr txBox="1"/>
          <p:nvPr/>
        </p:nvSpPr>
        <p:spPr>
          <a:xfrm>
            <a:off x="5902355" y="4455534"/>
            <a:ext cx="5881036" cy="2062103"/>
          </a:xfrm>
          <a:prstGeom prst="rect">
            <a:avLst/>
          </a:prstGeom>
          <a:noFill/>
        </p:spPr>
        <p:txBody>
          <a:bodyPr wrap="square" rtlCol="0">
            <a:spAutoFit/>
          </a:bodyPr>
          <a:lstStyle/>
          <a:p>
            <a:pPr marL="285750" indent="-285750">
              <a:buFont typeface="Arial" panose="020B0604020202020204" pitchFamily="34" charset="0"/>
              <a:buChar char="•"/>
            </a:pPr>
            <a:r>
              <a:rPr lang="en-US" sz="2000" dirty="0">
                <a:solidFill>
                  <a:srgbClr val="3E1F00"/>
                </a:solidFill>
                <a:latin typeface="Helvetica" panose="020B0604020202020204" pitchFamily="34" charset="0"/>
                <a:cs typeface="Helvetica" panose="020B0604020202020204" pitchFamily="34" charset="0"/>
              </a:rPr>
              <a:t>Flight controllers:</a:t>
            </a:r>
          </a:p>
          <a:p>
            <a:pPr marL="742950" lvl="1" indent="-285750">
              <a:buFont typeface="Helvetica" panose="020B0604020202020204" pitchFamily="34" charset="0"/>
              <a:buChar char="–"/>
            </a:pPr>
            <a:r>
              <a:rPr lang="en-US" dirty="0">
                <a:solidFill>
                  <a:srgbClr val="3E1F00"/>
                </a:solidFill>
                <a:latin typeface="Helvetica" panose="020B0604020202020204" pitchFamily="34" charset="0"/>
                <a:cs typeface="Helvetica" panose="020B0604020202020204" pitchFamily="34" charset="0"/>
              </a:rPr>
              <a:t>Have near-constant contact with onboard crew</a:t>
            </a:r>
          </a:p>
          <a:p>
            <a:pPr marL="742950" lvl="1" indent="-285750">
              <a:buFont typeface="Helvetica" panose="020B0604020202020204" pitchFamily="34" charset="0"/>
              <a:buChar char="–"/>
            </a:pPr>
            <a:r>
              <a:rPr lang="en-US" dirty="0">
                <a:solidFill>
                  <a:srgbClr val="3E1F00"/>
                </a:solidFill>
                <a:latin typeface="Helvetica" panose="020B0604020202020204" pitchFamily="34" charset="0"/>
                <a:cs typeface="Helvetica" panose="020B0604020202020204" pitchFamily="34" charset="0"/>
              </a:rPr>
              <a:t>Command and control ISS</a:t>
            </a:r>
          </a:p>
          <a:p>
            <a:pPr marL="742950" lvl="1" indent="-285750">
              <a:buFont typeface="Helvetica" panose="020B0604020202020204" pitchFamily="34" charset="0"/>
              <a:buChar char="–"/>
            </a:pPr>
            <a:r>
              <a:rPr lang="en-US" dirty="0">
                <a:solidFill>
                  <a:srgbClr val="3E1F00"/>
                </a:solidFill>
                <a:latin typeface="Helvetica" panose="020B0604020202020204" pitchFamily="34" charset="0"/>
                <a:cs typeface="Helvetica" panose="020B0604020202020204" pitchFamily="34" charset="0"/>
              </a:rPr>
              <a:t>Assist crew with procedures</a:t>
            </a:r>
          </a:p>
          <a:p>
            <a:pPr marL="742950" lvl="1" indent="-285750">
              <a:buFont typeface="Helvetica" panose="020B0604020202020204" pitchFamily="34" charset="0"/>
              <a:buChar char="–"/>
            </a:pPr>
            <a:r>
              <a:rPr lang="en-US" dirty="0">
                <a:solidFill>
                  <a:srgbClr val="3E1F00"/>
                </a:solidFill>
                <a:latin typeface="Helvetica" panose="020B0604020202020204" pitchFamily="34" charset="0"/>
                <a:cs typeface="Helvetica" panose="020B0604020202020204" pitchFamily="34" charset="0"/>
              </a:rPr>
              <a:t>Provide supplemental information</a:t>
            </a:r>
          </a:p>
          <a:p>
            <a:pPr marL="742950" lvl="1" indent="-285750">
              <a:buFont typeface="Helvetica" panose="020B0604020202020204" pitchFamily="34" charset="0"/>
              <a:buChar char="–"/>
            </a:pPr>
            <a:r>
              <a:rPr lang="en-US" dirty="0">
                <a:solidFill>
                  <a:srgbClr val="3E1F00"/>
                </a:solidFill>
                <a:latin typeface="Helvetica" panose="020B0604020202020204" pitchFamily="34" charset="0"/>
                <a:cs typeface="Helvetica" panose="020B0604020202020204" pitchFamily="34" charset="0"/>
              </a:rPr>
              <a:t>Monitor operations and check for errors</a:t>
            </a:r>
          </a:p>
          <a:p>
            <a:pPr marL="742950" lvl="1" indent="-285750">
              <a:buFont typeface="Helvetica" panose="020B0604020202020204" pitchFamily="34" charset="0"/>
              <a:buChar char="–"/>
            </a:pPr>
            <a:r>
              <a:rPr lang="en-US" dirty="0">
                <a:solidFill>
                  <a:srgbClr val="3E1F00"/>
                </a:solidFill>
                <a:latin typeface="Helvetica" panose="020B0604020202020204" pitchFamily="34" charset="0"/>
                <a:cs typeface="Helvetica" panose="020B0604020202020204" pitchFamily="34" charset="0"/>
              </a:rPr>
              <a:t>Troubleshoot and problem solve</a:t>
            </a:r>
          </a:p>
        </p:txBody>
      </p:sp>
      <p:cxnSp>
        <p:nvCxnSpPr>
          <p:cNvPr id="14" name="Straight Arrow Connector 13"/>
          <p:cNvCxnSpPr/>
          <p:nvPr/>
        </p:nvCxnSpPr>
        <p:spPr>
          <a:xfrm flipV="1">
            <a:off x="5595216" y="1586329"/>
            <a:ext cx="2623351" cy="1447680"/>
          </a:xfrm>
          <a:prstGeom prst="straightConnector1">
            <a:avLst/>
          </a:prstGeom>
          <a:ln w="38100">
            <a:solidFill>
              <a:srgbClr val="3E1F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5478339" y="2833767"/>
            <a:ext cx="2545675" cy="1391406"/>
          </a:xfrm>
          <a:prstGeom prst="straightConnector1">
            <a:avLst/>
          </a:prstGeom>
          <a:ln w="38100">
            <a:solidFill>
              <a:srgbClr val="3E1F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0" y="3668286"/>
            <a:ext cx="4797331" cy="3189714"/>
          </a:xfrm>
          <a:prstGeom prst="rect">
            <a:avLst/>
          </a:prstGeom>
        </p:spPr>
      </p:pic>
      <p:pic>
        <p:nvPicPr>
          <p:cNvPr id="7" name="Content Placeholder 6"/>
          <p:cNvPicPr>
            <a:picLocks noGrp="1" noChangeAspect="1"/>
          </p:cNvPicPr>
          <p:nvPr>
            <p:ph idx="1"/>
          </p:nvPr>
        </p:nvPicPr>
        <p:blipFill>
          <a:blip r:embed="rId5" cstate="print">
            <a:extLst>
              <a:ext uri="{28A0092B-C50C-407E-A947-70E740481C1C}">
                <a14:useLocalDpi xmlns:a14="http://schemas.microsoft.com/office/drawing/2010/main"/>
              </a:ext>
            </a:extLst>
          </a:blip>
          <a:stretch>
            <a:fillRect/>
          </a:stretch>
        </p:blipFill>
        <p:spPr>
          <a:xfrm>
            <a:off x="1947878" y="2446527"/>
            <a:ext cx="3318275" cy="2212183"/>
          </a:xfrm>
        </p:spPr>
      </p:pic>
      <p:sp>
        <p:nvSpPr>
          <p:cNvPr id="11" name="Rectangle 10">
            <a:extLst>
              <a:ext uri="{FF2B5EF4-FFF2-40B4-BE49-F238E27FC236}">
                <a16:creationId xmlns:a16="http://schemas.microsoft.com/office/drawing/2014/main" id="{7DAE2A6B-6AEB-4C65-ADB4-933CF44FE87D}"/>
              </a:ext>
            </a:extLst>
          </p:cNvPr>
          <p:cNvSpPr/>
          <p:nvPr/>
        </p:nvSpPr>
        <p:spPr>
          <a:xfrm>
            <a:off x="0" y="-42890"/>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E70B81D-3245-4115-B1F3-83D9FDDF6E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50600" y="76924"/>
            <a:ext cx="990600" cy="782053"/>
          </a:xfrm>
          <a:prstGeom prst="rect">
            <a:avLst/>
          </a:prstGeom>
        </p:spPr>
      </p:pic>
      <p:sp>
        <p:nvSpPr>
          <p:cNvPr id="13" name="Title 1">
            <a:extLst>
              <a:ext uri="{FF2B5EF4-FFF2-40B4-BE49-F238E27FC236}">
                <a16:creationId xmlns:a16="http://schemas.microsoft.com/office/drawing/2014/main" id="{3FC574E3-C202-4BDC-8036-FA00F42B28D0}"/>
              </a:ext>
            </a:extLst>
          </p:cNvPr>
          <p:cNvSpPr txBox="1">
            <a:spLocks/>
          </p:cNvSpPr>
          <p:nvPr/>
        </p:nvSpPr>
        <p:spPr>
          <a:xfrm>
            <a:off x="127000" y="-270045"/>
            <a:ext cx="10662920" cy="1456267"/>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latin typeface="Helvetica" panose="020B0604020202020204" pitchFamily="34" charset="0"/>
                <a:cs typeface="Helvetica" panose="020B0604020202020204" pitchFamily="34" charset="0"/>
              </a:rPr>
              <a:t>Current ISS Operations: Flight Controller / Crew Partnership</a:t>
            </a:r>
          </a:p>
        </p:txBody>
      </p:sp>
    </p:spTree>
    <p:extLst>
      <p:ext uri="{BB962C8B-B14F-4D97-AF65-F5344CB8AC3E}">
        <p14:creationId xmlns:p14="http://schemas.microsoft.com/office/powerpoint/2010/main" val="858901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1" y="1369820"/>
            <a:ext cx="11454446" cy="4525963"/>
          </a:xfrm>
        </p:spPr>
        <p:txBody>
          <a:bodyPr anchor="t">
            <a:normAutofit/>
          </a:bodyPr>
          <a:lstStyle/>
          <a:p>
            <a:pPr marL="0" indent="0">
              <a:buNone/>
              <a:defRPr/>
            </a:pPr>
            <a:r>
              <a:rPr lang="en-US" sz="2000" dirty="0">
                <a:latin typeface="Helvetica" panose="020B0604020202020204" pitchFamily="34" charset="0"/>
                <a:ea typeface="Times New Roman" pitchFamily="18" charset="0"/>
                <a:cs typeface="Helvetica" panose="020B0604020202020204" pitchFamily="34" charset="0"/>
              </a:rPr>
              <a:t>Astronaut quote from Jack Stuster’s Journals Experiment:  “Smart people on the ground will figure it out and let us know what to do. I am sure they are working on some type of plan. All will be good.”*</a:t>
            </a:r>
          </a:p>
        </p:txBody>
      </p:sp>
      <p:sp>
        <p:nvSpPr>
          <p:cNvPr id="4" name="Slide Number Placeholder 3"/>
          <p:cNvSpPr>
            <a:spLocks noGrp="1"/>
          </p:cNvSpPr>
          <p:nvPr>
            <p:ph type="sldNum" sz="quarter" idx="12"/>
          </p:nvPr>
        </p:nvSpPr>
        <p:spPr>
          <a:xfrm>
            <a:off x="11411280" y="6354343"/>
            <a:ext cx="551167" cy="377825"/>
          </a:xfrm>
        </p:spPr>
        <p:txBody>
          <a:bodyPr/>
          <a:lstStyle/>
          <a:p>
            <a:pPr>
              <a:defRPr/>
            </a:pPr>
            <a:fld id="{886D6932-29AB-4164-A6FA-402BA0CB6306}" type="slidenum">
              <a:rPr lang="en-US" smtClean="0"/>
              <a:pPr>
                <a:defRPr/>
              </a:pPr>
              <a:t>4</a:t>
            </a:fld>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115895" y="2494947"/>
            <a:ext cx="5493688" cy="3656513"/>
          </a:xfrm>
          <a:prstGeom prst="rect">
            <a:avLst/>
          </a:prstGeom>
        </p:spPr>
      </p:pic>
      <p:sp>
        <p:nvSpPr>
          <p:cNvPr id="5" name="TextBox 4"/>
          <p:cNvSpPr txBox="1"/>
          <p:nvPr/>
        </p:nvSpPr>
        <p:spPr>
          <a:xfrm>
            <a:off x="3416156" y="6151460"/>
            <a:ext cx="8989995" cy="276999"/>
          </a:xfrm>
          <a:prstGeom prst="rect">
            <a:avLst/>
          </a:prstGeom>
          <a:noFill/>
        </p:spPr>
        <p:txBody>
          <a:bodyPr wrap="square" rtlCol="0">
            <a:spAutoFit/>
          </a:bodyPr>
          <a:lstStyle/>
          <a:p>
            <a:r>
              <a:rPr lang="en-US" sz="1200" dirty="0"/>
              <a:t>* https://ston.jsc.nasa.gov/collections/TRS/listfiles.cgi?DOC=TM-2016-218603</a:t>
            </a:r>
          </a:p>
        </p:txBody>
      </p:sp>
      <p:sp>
        <p:nvSpPr>
          <p:cNvPr id="8" name="Rectangle 7">
            <a:extLst>
              <a:ext uri="{FF2B5EF4-FFF2-40B4-BE49-F238E27FC236}">
                <a16:creationId xmlns:a16="http://schemas.microsoft.com/office/drawing/2014/main" id="{32992722-D06B-4BA8-B672-DE23AE28454A}"/>
              </a:ext>
            </a:extLst>
          </p:cNvPr>
          <p:cNvSpPr/>
          <p:nvPr/>
        </p:nvSpPr>
        <p:spPr>
          <a:xfrm>
            <a:off x="0" y="-42890"/>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69F9FB3-687A-4781-8C28-6A0EEB4811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0600" y="76924"/>
            <a:ext cx="990600" cy="782053"/>
          </a:xfrm>
          <a:prstGeom prst="rect">
            <a:avLst/>
          </a:prstGeom>
        </p:spPr>
      </p:pic>
      <p:sp>
        <p:nvSpPr>
          <p:cNvPr id="10" name="Title 1">
            <a:extLst>
              <a:ext uri="{FF2B5EF4-FFF2-40B4-BE49-F238E27FC236}">
                <a16:creationId xmlns:a16="http://schemas.microsoft.com/office/drawing/2014/main" id="{84FD614C-1BDA-466E-80CD-EED1B3D6CB1F}"/>
              </a:ext>
            </a:extLst>
          </p:cNvPr>
          <p:cNvSpPr txBox="1">
            <a:spLocks/>
          </p:cNvSpPr>
          <p:nvPr/>
        </p:nvSpPr>
        <p:spPr>
          <a:xfrm>
            <a:off x="127000" y="-301041"/>
            <a:ext cx="10662920" cy="1456267"/>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FDF0E7"/>
                </a:solidFill>
                <a:latin typeface="Helvetica" panose="020B0604020202020204" pitchFamily="34" charset="0"/>
                <a:cs typeface="Helvetica" panose="020B0604020202020204" pitchFamily="34" charset="0"/>
              </a:rPr>
              <a:t>Role of Mission Control as “Problem-Solver”</a:t>
            </a:r>
          </a:p>
        </p:txBody>
      </p:sp>
    </p:spTree>
    <p:extLst>
      <p:ext uri="{BB962C8B-B14F-4D97-AF65-F5344CB8AC3E}">
        <p14:creationId xmlns:p14="http://schemas.microsoft.com/office/powerpoint/2010/main" val="24197938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90500" y="6057900"/>
            <a:ext cx="11518899" cy="738509"/>
          </a:xfrm>
          <a:prstGeom prst="rect">
            <a:avLst/>
          </a:prstGeom>
          <a:solidFill>
            <a:srgbClr val="FFF2E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04800" y="1283013"/>
            <a:ext cx="11518899" cy="4357392"/>
          </a:xfrm>
        </p:spPr>
        <p:txBody>
          <a:bodyPr anchor="t">
            <a:noAutofit/>
          </a:bodyPr>
          <a:lstStyle/>
          <a:p>
            <a:pPr>
              <a:spcAft>
                <a:spcPts val="600"/>
              </a:spcAft>
            </a:pPr>
            <a:r>
              <a:rPr lang="en-US" sz="1800" dirty="0">
                <a:latin typeface="Helvetica" panose="020B0604020202020204" pitchFamily="34" charset="0"/>
                <a:cs typeface="Helvetica" panose="020B0604020202020204" pitchFamily="34" charset="0"/>
              </a:rPr>
              <a:t>Communication delays and potential blackouts will require increased crew autonomy</a:t>
            </a:r>
          </a:p>
          <a:p>
            <a:pPr lvl="1">
              <a:spcAft>
                <a:spcPts val="600"/>
              </a:spcAft>
              <a:buFont typeface="Calibri" panose="020F0502020204030204" pitchFamily="34" charset="0"/>
              <a:buChar char="−"/>
            </a:pPr>
            <a:r>
              <a:rPr lang="en-US" sz="1600" dirty="0">
                <a:latin typeface="Helvetica" panose="020B0604020202020204" pitchFamily="34" charset="0"/>
                <a:cs typeface="Helvetica" panose="020B0604020202020204" pitchFamily="34" charset="0"/>
              </a:rPr>
              <a:t>Four crew must be able to do what crew + MCC currently does</a:t>
            </a:r>
          </a:p>
          <a:p>
            <a:pPr>
              <a:spcBef>
                <a:spcPts val="1200"/>
              </a:spcBef>
              <a:spcAft>
                <a:spcPts val="600"/>
              </a:spcAft>
            </a:pPr>
            <a:r>
              <a:rPr lang="en-US" sz="1800" dirty="0">
                <a:latin typeface="Helvetica" panose="020B0604020202020204" pitchFamily="34" charset="0"/>
                <a:cs typeface="Helvetica" panose="020B0604020202020204" pitchFamily="34" charset="0"/>
              </a:rPr>
              <a:t>Crew will need to rely on:</a:t>
            </a:r>
          </a:p>
          <a:p>
            <a:pPr lvl="1">
              <a:spcAft>
                <a:spcPts val="600"/>
              </a:spcAft>
              <a:buFont typeface="Calibri" panose="020F0502020204030204" pitchFamily="34" charset="0"/>
              <a:buChar char="−"/>
            </a:pPr>
            <a:r>
              <a:rPr lang="en-US" sz="1600" dirty="0">
                <a:latin typeface="Helvetica" panose="020B0604020202020204" pitchFamily="34" charset="0"/>
                <a:cs typeface="Helvetica" panose="020B0604020202020204" pitchFamily="34" charset="0"/>
              </a:rPr>
              <a:t>Intelligent systems</a:t>
            </a:r>
          </a:p>
          <a:p>
            <a:pPr lvl="1">
              <a:spcAft>
                <a:spcPts val="600"/>
              </a:spcAft>
              <a:buFont typeface="Calibri" panose="020F0502020204030204" pitchFamily="34" charset="0"/>
              <a:buChar char="−"/>
            </a:pPr>
            <a:r>
              <a:rPr lang="en-US" sz="1600" dirty="0">
                <a:latin typeface="Helvetica" panose="020B0604020202020204" pitchFamily="34" charset="0"/>
                <a:cs typeface="Helvetica" panose="020B0604020202020204" pitchFamily="34" charset="0"/>
              </a:rPr>
              <a:t>Just-in-Time training systems</a:t>
            </a:r>
          </a:p>
          <a:p>
            <a:pPr lvl="1">
              <a:spcAft>
                <a:spcPts val="600"/>
              </a:spcAft>
              <a:buFont typeface="Calibri" panose="020F0502020204030204" pitchFamily="34" charset="0"/>
              <a:buChar char="−"/>
            </a:pPr>
            <a:r>
              <a:rPr lang="en-US" sz="1600" dirty="0">
                <a:latin typeface="Helvetica" panose="020B0604020202020204" pitchFamily="34" charset="0"/>
                <a:cs typeface="Helvetica" panose="020B0604020202020204" pitchFamily="34" charset="0"/>
              </a:rPr>
              <a:t>Virtual assistants</a:t>
            </a:r>
          </a:p>
          <a:p>
            <a:pPr lvl="1">
              <a:spcAft>
                <a:spcPts val="600"/>
              </a:spcAft>
              <a:buFont typeface="Calibri" panose="020F0502020204030204" pitchFamily="34" charset="0"/>
              <a:buChar char="−"/>
            </a:pPr>
            <a:r>
              <a:rPr lang="en-US" sz="1600" dirty="0">
                <a:latin typeface="Helvetica" panose="020B0604020202020204" pitchFamily="34" charset="0"/>
                <a:cs typeface="Helvetica" panose="020B0604020202020204" pitchFamily="34" charset="0"/>
              </a:rPr>
              <a:t>Unobtrusive human performance monitoring tools</a:t>
            </a:r>
          </a:p>
          <a:p>
            <a:pPr lvl="1">
              <a:spcAft>
                <a:spcPts val="600"/>
              </a:spcAft>
              <a:buFont typeface="Calibri" panose="020F0502020204030204" pitchFamily="34" charset="0"/>
              <a:buChar char="−"/>
            </a:pPr>
            <a:r>
              <a:rPr lang="en-US" sz="1600" dirty="0">
                <a:latin typeface="Helvetica" panose="020B0604020202020204" pitchFamily="34" charset="0"/>
                <a:cs typeface="Helvetica" panose="020B0604020202020204" pitchFamily="34" charset="0"/>
              </a:rPr>
              <a:t>Adaptive cognitive/job aids</a:t>
            </a:r>
          </a:p>
          <a:p>
            <a:pPr lvl="1">
              <a:spcAft>
                <a:spcPts val="600"/>
              </a:spcAft>
              <a:buFont typeface="Calibri" panose="020F0502020204030204" pitchFamily="34" charset="0"/>
              <a:buChar char="−"/>
            </a:pPr>
            <a:r>
              <a:rPr lang="en-US" sz="1600" dirty="0">
                <a:latin typeface="Helvetica" panose="020B0604020202020204" pitchFamily="34" charset="0"/>
                <a:cs typeface="Helvetica" panose="020B0604020202020204" pitchFamily="34" charset="0"/>
              </a:rPr>
              <a:t>Trend Monitoring/Analysis tools</a:t>
            </a:r>
          </a:p>
          <a:p>
            <a:pPr lvl="1">
              <a:spcAft>
                <a:spcPts val="600"/>
              </a:spcAft>
              <a:buFont typeface="Calibri" panose="020F0502020204030204" pitchFamily="34" charset="0"/>
              <a:buChar char="−"/>
            </a:pPr>
            <a:r>
              <a:rPr lang="en-US" sz="1600" dirty="0">
                <a:latin typeface="Helvetica" panose="020B0604020202020204" pitchFamily="34" charset="0"/>
                <a:cs typeface="Helvetica" panose="020B0604020202020204" pitchFamily="34" charset="0"/>
              </a:rPr>
              <a:t>Trouble-shooting and problem-solving aids</a:t>
            </a:r>
          </a:p>
          <a:p>
            <a:pPr lvl="1">
              <a:spcAft>
                <a:spcPts val="600"/>
              </a:spcAft>
              <a:buFont typeface="Calibri" panose="020F0502020204030204" pitchFamily="34" charset="0"/>
              <a:buChar char="−"/>
            </a:pPr>
            <a:r>
              <a:rPr lang="en-US" sz="1600" dirty="0">
                <a:latin typeface="Helvetica" panose="020B0604020202020204" pitchFamily="34" charset="0"/>
                <a:cs typeface="Helvetica" panose="020B0604020202020204" pitchFamily="34" charset="0"/>
              </a:rPr>
              <a:t>Decision-Making Aids</a:t>
            </a:r>
          </a:p>
          <a:p>
            <a:pPr lvl="1">
              <a:spcAft>
                <a:spcPts val="600"/>
              </a:spcAft>
              <a:buFont typeface="Calibri" panose="020F0502020204030204" pitchFamily="34" charset="0"/>
              <a:buChar char="−"/>
            </a:pPr>
            <a:r>
              <a:rPr lang="en-US" sz="1600" dirty="0">
                <a:latin typeface="Helvetica" panose="020B0604020202020204" pitchFamily="34" charset="0"/>
                <a:cs typeface="Helvetica" panose="020B0604020202020204" pitchFamily="34" charset="0"/>
              </a:rPr>
              <a:t>Software development tools for novice programmers</a:t>
            </a:r>
          </a:p>
          <a:p>
            <a:pPr marL="0" indent="0">
              <a:buNone/>
            </a:pPr>
            <a:endParaRPr lang="en-US" sz="1800" dirty="0">
              <a:latin typeface="Helvetica" panose="020B0604020202020204" pitchFamily="34" charset="0"/>
              <a:cs typeface="Helvetica" panose="020B0604020202020204" pitchFamily="34" charset="0"/>
            </a:endParaRPr>
          </a:p>
          <a:p>
            <a:pPr marL="0" indent="0">
              <a:buNone/>
            </a:pPr>
            <a:r>
              <a:rPr lang="en-US" sz="1800" dirty="0">
                <a:latin typeface="Helvetica" panose="020B0604020202020204" pitchFamily="34" charset="0"/>
                <a:cs typeface="Helvetica" panose="020B0604020202020204" pitchFamily="34" charset="0"/>
              </a:rPr>
              <a:t>We need to understand the full scope of capabilities that MCC is currently providing in order to develop onboard Intelligent Systems.</a:t>
            </a:r>
            <a:endParaRPr lang="en-US" sz="9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12"/>
          </p:nvPr>
        </p:nvSpPr>
        <p:spPr>
          <a:xfrm>
            <a:off x="11640833" y="6427154"/>
            <a:ext cx="551167" cy="377825"/>
          </a:xfrm>
        </p:spPr>
        <p:txBody>
          <a:bodyPr/>
          <a:lstStyle/>
          <a:p>
            <a:fld id="{D57F1E4F-1CFF-5643-939E-217C01CDF565}" type="slidenum">
              <a:rPr lang="en-US" smtClean="0"/>
              <a:pPr/>
              <a:t>5</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88750" y="2537061"/>
            <a:ext cx="4834949" cy="2721208"/>
          </a:xfrm>
          <a:prstGeom prst="rect">
            <a:avLst/>
          </a:prstGeom>
          <a:ln w="6350">
            <a:solidFill>
              <a:schemeClr val="tx1"/>
            </a:solidFill>
          </a:ln>
        </p:spPr>
      </p:pic>
      <p:sp>
        <p:nvSpPr>
          <p:cNvPr id="7" name="Rectangle 6">
            <a:extLst>
              <a:ext uri="{FF2B5EF4-FFF2-40B4-BE49-F238E27FC236}">
                <a16:creationId xmlns:a16="http://schemas.microsoft.com/office/drawing/2014/main" id="{770FF3CF-8166-4CE2-A4E0-CD0E200D001E}"/>
              </a:ext>
            </a:extLst>
          </p:cNvPr>
          <p:cNvSpPr/>
          <p:nvPr/>
        </p:nvSpPr>
        <p:spPr>
          <a:xfrm>
            <a:off x="0" y="-42890"/>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FE83E6F-C442-4D6B-B290-66D47E447F1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0600" y="76924"/>
            <a:ext cx="990600" cy="782053"/>
          </a:xfrm>
          <a:prstGeom prst="rect">
            <a:avLst/>
          </a:prstGeom>
        </p:spPr>
      </p:pic>
      <p:sp>
        <p:nvSpPr>
          <p:cNvPr id="9" name="Title 1">
            <a:extLst>
              <a:ext uri="{FF2B5EF4-FFF2-40B4-BE49-F238E27FC236}">
                <a16:creationId xmlns:a16="http://schemas.microsoft.com/office/drawing/2014/main" id="{672EFAFE-FFAF-40A1-A285-73F08FA0C74F}"/>
              </a:ext>
            </a:extLst>
          </p:cNvPr>
          <p:cNvSpPr txBox="1">
            <a:spLocks/>
          </p:cNvSpPr>
          <p:nvPr/>
        </p:nvSpPr>
        <p:spPr>
          <a:xfrm>
            <a:off x="127000" y="-301041"/>
            <a:ext cx="10662920" cy="1456267"/>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chemeClr val="bg1"/>
                </a:solidFill>
                <a:latin typeface="Helvetica" panose="020B0604020202020204" pitchFamily="34" charset="0"/>
                <a:cs typeface="Helvetica" panose="020B0604020202020204" pitchFamily="34" charset="0"/>
              </a:rPr>
              <a:t>Deep Space Missions will Demand A Different Model</a:t>
            </a:r>
          </a:p>
        </p:txBody>
      </p:sp>
    </p:spTree>
    <p:extLst>
      <p:ext uri="{BB962C8B-B14F-4D97-AF65-F5344CB8AC3E}">
        <p14:creationId xmlns:p14="http://schemas.microsoft.com/office/powerpoint/2010/main" val="2647343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99D5521-8907-4D68-9AA2-5635FFE9CBC9}"/>
              </a:ext>
            </a:extLst>
          </p:cNvPr>
          <p:cNvSpPr/>
          <p:nvPr/>
        </p:nvSpPr>
        <p:spPr>
          <a:xfrm>
            <a:off x="0" y="-42890"/>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36CCC42-3372-47FD-B5E3-EE342542C0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0600" y="76924"/>
            <a:ext cx="990600" cy="782053"/>
          </a:xfrm>
          <a:prstGeom prst="rect">
            <a:avLst/>
          </a:prstGeom>
        </p:spPr>
      </p:pic>
      <p:sp>
        <p:nvSpPr>
          <p:cNvPr id="8" name="Title 1">
            <a:extLst>
              <a:ext uri="{FF2B5EF4-FFF2-40B4-BE49-F238E27FC236}">
                <a16:creationId xmlns:a16="http://schemas.microsoft.com/office/drawing/2014/main" id="{65D12D53-6462-4A0A-8079-9922E5471FA8}"/>
              </a:ext>
            </a:extLst>
          </p:cNvPr>
          <p:cNvSpPr txBox="1">
            <a:spLocks/>
          </p:cNvSpPr>
          <p:nvPr/>
        </p:nvSpPr>
        <p:spPr>
          <a:xfrm>
            <a:off x="127000" y="-301041"/>
            <a:ext cx="10662920" cy="1456267"/>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Helvetica" panose="020B0604020202020204" pitchFamily="34" charset="0"/>
                <a:cs typeface="Helvetica" panose="020B0604020202020204" pitchFamily="34" charset="0"/>
              </a:rPr>
              <a:t>Methodology</a:t>
            </a:r>
          </a:p>
        </p:txBody>
      </p:sp>
      <p:sp>
        <p:nvSpPr>
          <p:cNvPr id="2" name="Rectangle 1">
            <a:extLst>
              <a:ext uri="{FF2B5EF4-FFF2-40B4-BE49-F238E27FC236}">
                <a16:creationId xmlns:a16="http://schemas.microsoft.com/office/drawing/2014/main" id="{7403A4A7-BE2A-4E50-BB30-497F6688CE3B}"/>
              </a:ext>
            </a:extLst>
          </p:cNvPr>
          <p:cNvSpPr/>
          <p:nvPr/>
        </p:nvSpPr>
        <p:spPr>
          <a:xfrm>
            <a:off x="198650" y="1212569"/>
            <a:ext cx="7332075" cy="3046988"/>
          </a:xfrm>
          <a:prstGeom prst="rect">
            <a:avLst/>
          </a:prstGeom>
        </p:spPr>
        <p:txBody>
          <a:bodyPr wrap="square">
            <a:spAutoFit/>
          </a:bodyPr>
          <a:lstStyle/>
          <a:p>
            <a:pPr lvl="0">
              <a:defRPr/>
            </a:pPr>
            <a:r>
              <a:rPr lang="en-US" sz="2600" dirty="0">
                <a:solidFill>
                  <a:srgbClr val="1E0F00"/>
                </a:solidFill>
              </a:rPr>
              <a:t>Human Capabilities Assessment for Autonomous Missions (HCAAM) Projects: </a:t>
            </a:r>
          </a:p>
          <a:p>
            <a:pPr lvl="0">
              <a:defRPr/>
            </a:pPr>
            <a:endParaRPr lang="en-US" sz="1000" dirty="0">
              <a:solidFill>
                <a:srgbClr val="1E0F00"/>
              </a:solidFill>
            </a:endParaRPr>
          </a:p>
          <a:p>
            <a:pPr marL="574675" lvl="0" indent="-342900">
              <a:buFont typeface="Arial" panose="020B0604020202020204" pitchFamily="34" charset="0"/>
              <a:buChar char="•"/>
              <a:defRPr/>
            </a:pPr>
            <a:r>
              <a:rPr lang="en-US" sz="2600" dirty="0">
                <a:solidFill>
                  <a:srgbClr val="1E0F00"/>
                </a:solidFill>
              </a:rPr>
              <a:t>Review of Standards and Guidelines</a:t>
            </a:r>
          </a:p>
          <a:p>
            <a:pPr marL="574675" indent="-342900">
              <a:buFont typeface="Arial" panose="020B0604020202020204" pitchFamily="34" charset="0"/>
              <a:buChar char="•"/>
              <a:defRPr/>
            </a:pPr>
            <a:r>
              <a:rPr lang="en-US" sz="2600" dirty="0">
                <a:solidFill>
                  <a:srgbClr val="1E0F00"/>
                </a:solidFill>
              </a:rPr>
              <a:t>Technical Interchange Meeting </a:t>
            </a:r>
          </a:p>
          <a:p>
            <a:pPr marL="574675" indent="-342900">
              <a:buFont typeface="Arial" panose="020B0604020202020204" pitchFamily="34" charset="0"/>
              <a:buChar char="•"/>
              <a:defRPr/>
            </a:pPr>
            <a:r>
              <a:rPr lang="en-US" sz="2600" dirty="0">
                <a:solidFill>
                  <a:srgbClr val="1E0F00"/>
                </a:solidFill>
              </a:rPr>
              <a:t>MCC Contextual Inquiry</a:t>
            </a:r>
          </a:p>
          <a:p>
            <a:pPr marL="574675" indent="-342900">
              <a:buFont typeface="Arial" panose="020B0604020202020204" pitchFamily="34" charset="0"/>
              <a:buChar char="•"/>
              <a:defRPr/>
            </a:pPr>
            <a:r>
              <a:rPr lang="en-US" sz="2600" dirty="0">
                <a:solidFill>
                  <a:srgbClr val="1E0F00"/>
                </a:solidFill>
              </a:rPr>
              <a:t>Expert Focus Group</a:t>
            </a:r>
          </a:p>
          <a:p>
            <a:pPr marL="457200" lvl="0" indent="-457200">
              <a:buFont typeface="Wingdings" panose="05000000000000000000" pitchFamily="2" charset="2"/>
              <a:buChar char="§"/>
              <a:defRPr/>
            </a:pPr>
            <a:endParaRPr lang="en-US" sz="2600" dirty="0">
              <a:solidFill>
                <a:srgbClr val="1E0F00"/>
              </a:solidFill>
            </a:endParaRPr>
          </a:p>
        </p:txBody>
      </p:sp>
      <p:pic>
        <p:nvPicPr>
          <p:cNvPr id="12" name="Picture 11">
            <a:extLst>
              <a:ext uri="{FF2B5EF4-FFF2-40B4-BE49-F238E27FC236}">
                <a16:creationId xmlns:a16="http://schemas.microsoft.com/office/drawing/2014/main" id="{CAB696A8-B89C-4F1E-A4BB-A720D8BAF7AD}"/>
              </a:ext>
            </a:extLst>
          </p:cNvPr>
          <p:cNvPicPr>
            <a:picLocks noChangeAspect="1"/>
          </p:cNvPicPr>
          <p:nvPr/>
        </p:nvPicPr>
        <p:blipFill rotWithShape="1">
          <a:blip r:embed="rId4">
            <a:extLst>
              <a:ext uri="{28A0092B-C50C-407E-A947-70E740481C1C}">
                <a14:useLocalDpi xmlns:a14="http://schemas.microsoft.com/office/drawing/2010/main" val="0"/>
              </a:ext>
            </a:extLst>
          </a:blip>
          <a:srcRect t="33910" r="63875" b="-1"/>
          <a:stretch/>
        </p:blipFill>
        <p:spPr>
          <a:xfrm>
            <a:off x="7530725" y="985809"/>
            <a:ext cx="4661275" cy="5839331"/>
          </a:xfrm>
          <a:prstGeom prst="rect">
            <a:avLst/>
          </a:prstGeom>
        </p:spPr>
      </p:pic>
    </p:spTree>
    <p:extLst>
      <p:ext uri="{BB962C8B-B14F-4D97-AF65-F5344CB8AC3E}">
        <p14:creationId xmlns:p14="http://schemas.microsoft.com/office/powerpoint/2010/main" val="10010553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71"/>
          <p:cNvSpPr/>
          <p:nvPr/>
        </p:nvSpPr>
        <p:spPr>
          <a:xfrm>
            <a:off x="5111309" y="1032154"/>
            <a:ext cx="7118311" cy="5850787"/>
          </a:xfrm>
          <a:prstGeom prst="rect">
            <a:avLst/>
          </a:prstGeom>
          <a:solidFill>
            <a:srgbClr val="FFF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60" name="Rectangle 59"/>
          <p:cNvSpPr/>
          <p:nvPr/>
        </p:nvSpPr>
        <p:spPr>
          <a:xfrm>
            <a:off x="5460798" y="3942429"/>
            <a:ext cx="6201272" cy="2753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11" name="TextBox 10"/>
          <p:cNvSpPr txBox="1"/>
          <p:nvPr/>
        </p:nvSpPr>
        <p:spPr>
          <a:xfrm>
            <a:off x="5221995" y="1642002"/>
            <a:ext cx="1747182" cy="1323439"/>
          </a:xfrm>
          <a:prstGeom prst="rect">
            <a:avLst/>
          </a:prstGeom>
          <a:solidFill>
            <a:srgbClr val="FFCC99"/>
          </a:solidFill>
          <a:ln>
            <a:solidFill>
              <a:schemeClr val="bg1"/>
            </a:solidFill>
          </a:ln>
        </p:spPr>
        <p:txBody>
          <a:bodyPr wrap="square" rtlCol="0">
            <a:spAutoFit/>
          </a:bodyPr>
          <a:lstStyle/>
          <a:p>
            <a:r>
              <a:rPr lang="en-US" sz="1600" dirty="0">
                <a:solidFill>
                  <a:srgbClr val="3E1F00"/>
                </a:solidFill>
                <a:latin typeface="Helvetica" panose="020B0604020202020204" pitchFamily="34" charset="0"/>
                <a:cs typeface="Helvetica" panose="020B0604020202020204" pitchFamily="34" charset="0"/>
              </a:rPr>
              <a:t>Gap Identification</a:t>
            </a:r>
          </a:p>
          <a:p>
            <a:pPr marL="109536" indent="-109536">
              <a:buFont typeface="Arial" panose="020B0604020202020204" pitchFamily="34" charset="0"/>
              <a:buChar char="•"/>
            </a:pPr>
            <a:r>
              <a:rPr lang="en-US" sz="1200" dirty="0">
                <a:solidFill>
                  <a:srgbClr val="3E1F00"/>
                </a:solidFill>
                <a:latin typeface="Helvetica" panose="020B0604020202020204" pitchFamily="34" charset="0"/>
                <a:cs typeface="Helvetica" panose="020B0604020202020204" pitchFamily="34" charset="0"/>
              </a:rPr>
              <a:t>15 SME Interviews</a:t>
            </a:r>
          </a:p>
          <a:p>
            <a:pPr marL="109536" indent="-109536">
              <a:buFont typeface="Arial" panose="020B0604020202020204" pitchFamily="34" charset="0"/>
              <a:buChar char="•"/>
            </a:pPr>
            <a:r>
              <a:rPr lang="en-US" sz="1200" dirty="0">
                <a:solidFill>
                  <a:srgbClr val="3E1F00"/>
                </a:solidFill>
                <a:latin typeface="Helvetica" panose="020B0604020202020204" pitchFamily="34" charset="0"/>
                <a:cs typeface="Helvetica" panose="020B0604020202020204" pitchFamily="34" charset="0"/>
              </a:rPr>
              <a:t>Crew comments</a:t>
            </a:r>
          </a:p>
          <a:p>
            <a:pPr marL="109536" indent="-109536">
              <a:buFont typeface="Arial" panose="020B0604020202020204" pitchFamily="34" charset="0"/>
              <a:buChar char="•"/>
            </a:pPr>
            <a:r>
              <a:rPr lang="en-US" sz="1200" dirty="0">
                <a:solidFill>
                  <a:srgbClr val="3E1F00"/>
                </a:solidFill>
                <a:latin typeface="Helvetica" panose="020B0604020202020204" pitchFamily="34" charset="0"/>
                <a:cs typeface="Helvetica" panose="020B0604020202020204" pitchFamily="34" charset="0"/>
              </a:rPr>
              <a:t>NASA Reports</a:t>
            </a:r>
          </a:p>
          <a:p>
            <a:pPr marL="109536" indent="-109536">
              <a:buFont typeface="Arial" panose="020B0604020202020204" pitchFamily="34" charset="0"/>
              <a:buChar char="•"/>
            </a:pPr>
            <a:r>
              <a:rPr lang="en-US" sz="1200" dirty="0">
                <a:solidFill>
                  <a:srgbClr val="3E1F00"/>
                </a:solidFill>
                <a:latin typeface="Helvetica" panose="020B0604020202020204" pitchFamily="34" charset="0"/>
                <a:cs typeface="Helvetica" panose="020B0604020202020204" pitchFamily="34" charset="0"/>
              </a:rPr>
              <a:t>Autonomous meeting</a:t>
            </a:r>
            <a:endParaRPr lang="en-US" dirty="0">
              <a:solidFill>
                <a:srgbClr val="3E1F00"/>
              </a:solidFill>
              <a:latin typeface="Helvetica" panose="020B0604020202020204" pitchFamily="34" charset="0"/>
              <a:cs typeface="Helvetica" panose="020B0604020202020204" pitchFamily="34" charset="0"/>
            </a:endParaRPr>
          </a:p>
        </p:txBody>
      </p:sp>
      <p:sp>
        <p:nvSpPr>
          <p:cNvPr id="13" name="TextBox 12"/>
          <p:cNvSpPr txBox="1"/>
          <p:nvPr/>
        </p:nvSpPr>
        <p:spPr>
          <a:xfrm>
            <a:off x="8809898" y="1675512"/>
            <a:ext cx="1286147" cy="1323439"/>
          </a:xfrm>
          <a:prstGeom prst="rect">
            <a:avLst/>
          </a:prstGeom>
          <a:solidFill>
            <a:srgbClr val="FFCC99"/>
          </a:solidFill>
          <a:ln>
            <a:solidFill>
              <a:schemeClr val="bg1"/>
            </a:solidFill>
          </a:ln>
        </p:spPr>
        <p:txBody>
          <a:bodyPr wrap="square" rtlCol="0">
            <a:spAutoFit/>
          </a:bodyPr>
          <a:lstStyle/>
          <a:p>
            <a:r>
              <a:rPr lang="en-US" sz="1600" dirty="0">
                <a:solidFill>
                  <a:srgbClr val="3E1F00"/>
                </a:solidFill>
                <a:latin typeface="Helvetica" panose="020B0604020202020204" pitchFamily="34" charset="0"/>
                <a:cs typeface="Helvetica" panose="020B0604020202020204" pitchFamily="34" charset="0"/>
              </a:rPr>
              <a:t>S&amp;G Collection</a:t>
            </a:r>
          </a:p>
          <a:p>
            <a:pPr indent="4763">
              <a:buFont typeface="Arial" panose="020B0604020202020204" pitchFamily="34" charset="0"/>
              <a:buChar char="•"/>
            </a:pPr>
            <a:r>
              <a:rPr lang="en-US" sz="1200" dirty="0">
                <a:solidFill>
                  <a:srgbClr val="3E1F00"/>
                </a:solidFill>
                <a:latin typeface="Helvetica" panose="020B0604020202020204" pitchFamily="34" charset="0"/>
                <a:cs typeface="Helvetica" panose="020B0604020202020204" pitchFamily="34" charset="0"/>
              </a:rPr>
              <a:t>26,944 “shall” requirements</a:t>
            </a:r>
          </a:p>
          <a:p>
            <a:pPr indent="4763">
              <a:buFont typeface="Arial" panose="020B0604020202020204" pitchFamily="34" charset="0"/>
              <a:buChar char="•"/>
            </a:pPr>
            <a:r>
              <a:rPr lang="en-US" sz="1200" dirty="0">
                <a:solidFill>
                  <a:srgbClr val="3E1F00"/>
                </a:solidFill>
                <a:latin typeface="Helvetica" panose="020B0604020202020204" pitchFamily="34" charset="0"/>
                <a:cs typeface="Helvetica" panose="020B0604020202020204" pitchFamily="34" charset="0"/>
              </a:rPr>
              <a:t>32,113 “should” requirements </a:t>
            </a:r>
            <a:endParaRPr lang="en-US" dirty="0">
              <a:solidFill>
                <a:srgbClr val="3E1F00"/>
              </a:solidFill>
              <a:latin typeface="Helvetica" panose="020B0604020202020204" pitchFamily="34" charset="0"/>
              <a:cs typeface="Helvetica" panose="020B0604020202020204" pitchFamily="34" charset="0"/>
            </a:endParaRPr>
          </a:p>
        </p:txBody>
      </p:sp>
      <p:sp>
        <p:nvSpPr>
          <p:cNvPr id="14" name="TextBox 13"/>
          <p:cNvSpPr txBox="1"/>
          <p:nvPr/>
        </p:nvSpPr>
        <p:spPr>
          <a:xfrm>
            <a:off x="10278534" y="1821393"/>
            <a:ext cx="1258259" cy="830997"/>
          </a:xfrm>
          <a:prstGeom prst="rect">
            <a:avLst/>
          </a:prstGeom>
          <a:solidFill>
            <a:srgbClr val="FFCC99"/>
          </a:solidFill>
          <a:ln>
            <a:solidFill>
              <a:schemeClr val="bg1"/>
            </a:solidFill>
          </a:ln>
        </p:spPr>
        <p:txBody>
          <a:bodyPr wrap="square" rtlCol="0">
            <a:spAutoFit/>
          </a:bodyPr>
          <a:lstStyle/>
          <a:p>
            <a:r>
              <a:rPr lang="en-US" sz="1600" dirty="0">
                <a:solidFill>
                  <a:srgbClr val="3E1F00"/>
                </a:solidFill>
                <a:latin typeface="Helvetica" panose="020B0604020202020204" pitchFamily="34" charset="0"/>
                <a:cs typeface="Helvetica" panose="020B0604020202020204" pitchFamily="34" charset="0"/>
              </a:rPr>
              <a:t>Consensus</a:t>
            </a:r>
          </a:p>
          <a:p>
            <a:pPr indent="4763">
              <a:buFont typeface="Arial" panose="020B0604020202020204" pitchFamily="34" charset="0"/>
              <a:buChar char="•"/>
            </a:pPr>
            <a:r>
              <a:rPr lang="en-US" sz="1200" dirty="0">
                <a:solidFill>
                  <a:srgbClr val="3E1F00"/>
                </a:solidFill>
                <a:latin typeface="Helvetica" panose="020B0604020202020204" pitchFamily="34" charset="0"/>
                <a:cs typeface="Helvetica" panose="020B0604020202020204" pitchFamily="34" charset="0"/>
              </a:rPr>
              <a:t>Nominal Group Method </a:t>
            </a:r>
          </a:p>
          <a:p>
            <a:endParaRPr lang="en-US" sz="800" dirty="0">
              <a:solidFill>
                <a:srgbClr val="3E1F00"/>
              </a:solidFill>
              <a:latin typeface="Helvetica" panose="020B0604020202020204" pitchFamily="34" charset="0"/>
              <a:cs typeface="Helvetica" panose="020B0604020202020204" pitchFamily="34" charset="0"/>
            </a:endParaRPr>
          </a:p>
        </p:txBody>
      </p:sp>
      <p:sp>
        <p:nvSpPr>
          <p:cNvPr id="15" name="TextBox 14"/>
          <p:cNvSpPr txBox="1"/>
          <p:nvPr/>
        </p:nvSpPr>
        <p:spPr>
          <a:xfrm>
            <a:off x="5460798" y="3573096"/>
            <a:ext cx="6201272" cy="369332"/>
          </a:xfrm>
          <a:prstGeom prst="rect">
            <a:avLst/>
          </a:prstGeom>
          <a:solidFill>
            <a:srgbClr val="FFCC99"/>
          </a:solidFill>
          <a:ln>
            <a:solidFill>
              <a:schemeClr val="bg1"/>
            </a:solidFill>
          </a:ln>
        </p:spPr>
        <p:txBody>
          <a:bodyPr wrap="square" rtlCol="0">
            <a:spAutoFit/>
          </a:bodyPr>
          <a:lstStyle/>
          <a:p>
            <a:pPr algn="ctr"/>
            <a:r>
              <a:rPr lang="en-US" dirty="0">
                <a:solidFill>
                  <a:srgbClr val="3E1F00"/>
                </a:solidFill>
                <a:latin typeface="Helvetica" panose="020B0604020202020204" pitchFamily="34" charset="0"/>
                <a:cs typeface="Helvetica" panose="020B0604020202020204" pitchFamily="34" charset="0"/>
              </a:rPr>
              <a:t>Delivery Of Results</a:t>
            </a:r>
          </a:p>
        </p:txBody>
      </p:sp>
      <p:sp>
        <p:nvSpPr>
          <p:cNvPr id="17" name="Right Arrow 16"/>
          <p:cNvSpPr/>
          <p:nvPr/>
        </p:nvSpPr>
        <p:spPr>
          <a:xfrm>
            <a:off x="6947491" y="2179938"/>
            <a:ext cx="180904" cy="165407"/>
          </a:xfrm>
          <a:prstGeom prst="rightArrow">
            <a:avLst/>
          </a:prstGeom>
          <a:solidFill>
            <a:srgbClr val="3E1F00"/>
          </a:solidFill>
          <a:ln>
            <a:solidFill>
              <a:srgbClr val="3E1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E1F00"/>
              </a:solidFill>
              <a:latin typeface="Helvetica" panose="020B0604020202020204" pitchFamily="34" charset="0"/>
              <a:cs typeface="Helvetica"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103841947"/>
              </p:ext>
            </p:extLst>
          </p:nvPr>
        </p:nvGraphicFramePr>
        <p:xfrm>
          <a:off x="5762931" y="4308653"/>
          <a:ext cx="2705102" cy="1231805"/>
        </p:xfrm>
        <a:graphic>
          <a:graphicData uri="http://schemas.openxmlformats.org/drawingml/2006/table">
            <a:tbl>
              <a:tblPr>
                <a:tableStyleId>{5C22544A-7EE6-4342-B048-85BDC9FD1C3A}</a:tableStyleId>
              </a:tblPr>
              <a:tblGrid>
                <a:gridCol w="1855199">
                  <a:extLst>
                    <a:ext uri="{9D8B030D-6E8A-4147-A177-3AD203B41FA5}">
                      <a16:colId xmlns:a16="http://schemas.microsoft.com/office/drawing/2014/main" val="2592855132"/>
                    </a:ext>
                  </a:extLst>
                </a:gridCol>
                <a:gridCol w="849903">
                  <a:extLst>
                    <a:ext uri="{9D8B030D-6E8A-4147-A177-3AD203B41FA5}">
                      <a16:colId xmlns:a16="http://schemas.microsoft.com/office/drawing/2014/main" val="438832222"/>
                    </a:ext>
                  </a:extLst>
                </a:gridCol>
              </a:tblGrid>
              <a:tr h="253365">
                <a:tc>
                  <a:txBody>
                    <a:bodyPr/>
                    <a:lstStyle/>
                    <a:p>
                      <a:pPr algn="ctr" fontAlgn="b"/>
                      <a:r>
                        <a:rPr lang="en-US" sz="1600" b="1" u="none" strike="noStrike" dirty="0">
                          <a:solidFill>
                            <a:srgbClr val="472E25"/>
                          </a:solidFill>
                          <a:effectLst/>
                        </a:rPr>
                        <a:t>Document</a:t>
                      </a:r>
                      <a:endParaRPr lang="en-US" sz="1600" b="1"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rtl="0" fontAlgn="ctr"/>
                      <a:r>
                        <a:rPr lang="en-US" sz="1600" b="1" u="none" strike="noStrike" dirty="0">
                          <a:solidFill>
                            <a:srgbClr val="472E25"/>
                          </a:solidFill>
                          <a:effectLst/>
                        </a:rPr>
                        <a:t>Count</a:t>
                      </a:r>
                      <a:endParaRPr lang="en-US" sz="1600" b="1"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45359007"/>
                  </a:ext>
                </a:extLst>
              </a:tr>
              <a:tr h="208820">
                <a:tc>
                  <a:txBody>
                    <a:bodyPr/>
                    <a:lstStyle/>
                    <a:p>
                      <a:pPr algn="l" fontAlgn="b"/>
                      <a:r>
                        <a:rPr lang="en-US" sz="1200" u="none" strike="noStrike" dirty="0">
                          <a:solidFill>
                            <a:srgbClr val="472E25"/>
                          </a:solidFill>
                          <a:effectLst/>
                        </a:rPr>
                        <a:t> MIL-STD 1472G</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472E25"/>
                          </a:solidFill>
                          <a:effectLst/>
                        </a:rPr>
                        <a:t>18</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44433340"/>
                  </a:ext>
                </a:extLst>
              </a:tr>
              <a:tr h="192405">
                <a:tc>
                  <a:txBody>
                    <a:bodyPr/>
                    <a:lstStyle/>
                    <a:p>
                      <a:pPr algn="l" fontAlgn="t"/>
                      <a:r>
                        <a:rPr lang="en-US" sz="1200" u="none" strike="noStrike" dirty="0">
                          <a:solidFill>
                            <a:srgbClr val="472E25"/>
                          </a:solidFill>
                          <a:effectLst/>
                        </a:rPr>
                        <a:t> HF-STD-001B</a:t>
                      </a:r>
                      <a:endParaRPr lang="en-US" sz="1200" b="0" i="0" u="none" strike="noStrike" dirty="0">
                        <a:solidFill>
                          <a:srgbClr val="472E25"/>
                        </a:solidFill>
                        <a:effectLst/>
                        <a:latin typeface="Calibri" panose="020F05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a:solidFill>
                            <a:srgbClr val="472E25"/>
                          </a:solidFill>
                          <a:effectLst/>
                        </a:rPr>
                        <a:t>23</a:t>
                      </a:r>
                      <a:endParaRPr lang="en-US" sz="1200" b="0" i="0" u="none" strike="noStrike">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67609002"/>
                  </a:ext>
                </a:extLst>
              </a:tr>
              <a:tr h="192405">
                <a:tc>
                  <a:txBody>
                    <a:bodyPr/>
                    <a:lstStyle/>
                    <a:p>
                      <a:pPr algn="l" fontAlgn="t"/>
                      <a:r>
                        <a:rPr lang="en-US" sz="1200" u="none" strike="noStrike" dirty="0">
                          <a:solidFill>
                            <a:srgbClr val="472E25"/>
                          </a:solidFill>
                          <a:effectLst/>
                        </a:rPr>
                        <a:t> NUREG-0700</a:t>
                      </a:r>
                      <a:endParaRPr lang="en-US" sz="1200" b="0" i="0" u="none" strike="noStrike" dirty="0">
                        <a:solidFill>
                          <a:srgbClr val="472E25"/>
                        </a:solidFill>
                        <a:effectLst/>
                        <a:latin typeface="Calibri" panose="020F05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472E25"/>
                          </a:solidFill>
                          <a:effectLst/>
                        </a:rPr>
                        <a:t>10</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76557557"/>
                  </a:ext>
                </a:extLst>
              </a:tr>
              <a:tr h="192405">
                <a:tc>
                  <a:txBody>
                    <a:bodyPr/>
                    <a:lstStyle/>
                    <a:p>
                      <a:pPr algn="l" fontAlgn="t"/>
                      <a:r>
                        <a:rPr lang="en-US" sz="1200" u="none" strike="noStrike" dirty="0">
                          <a:solidFill>
                            <a:srgbClr val="472E25"/>
                          </a:solidFill>
                          <a:effectLst/>
                        </a:rPr>
                        <a:t> DOT HS 812 360</a:t>
                      </a:r>
                      <a:endParaRPr lang="en-US" sz="1200" b="0" i="0" u="none" strike="noStrike" dirty="0">
                        <a:solidFill>
                          <a:srgbClr val="472E25"/>
                        </a:solidFill>
                        <a:effectLst/>
                        <a:latin typeface="Calibri" panose="020F05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472E25"/>
                          </a:solidFill>
                          <a:effectLst/>
                        </a:rPr>
                        <a:t>8</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50888993"/>
                  </a:ext>
                </a:extLst>
              </a:tr>
              <a:tr h="192405">
                <a:tc>
                  <a:txBody>
                    <a:bodyPr/>
                    <a:lstStyle/>
                    <a:p>
                      <a:pPr algn="r" fontAlgn="b"/>
                      <a:r>
                        <a:rPr lang="en-US" sz="1200" u="none" strike="noStrike" dirty="0">
                          <a:solidFill>
                            <a:srgbClr val="472E25"/>
                          </a:solidFill>
                          <a:effectLst/>
                        </a:rPr>
                        <a:t>Total</a:t>
                      </a:r>
                      <a:endParaRPr lang="en-US" sz="1200" b="0" i="1"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200" u="none" strike="noStrike" dirty="0">
                          <a:solidFill>
                            <a:srgbClr val="472E25"/>
                          </a:solidFill>
                          <a:effectLst/>
                        </a:rPr>
                        <a:t>59</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08243112"/>
                  </a:ext>
                </a:extLst>
              </a:tr>
            </a:tbl>
          </a:graphicData>
        </a:graphic>
      </p:graphicFrame>
      <p:sp>
        <p:nvSpPr>
          <p:cNvPr id="32" name="TextBox 31"/>
          <p:cNvSpPr txBox="1"/>
          <p:nvPr/>
        </p:nvSpPr>
        <p:spPr>
          <a:xfrm>
            <a:off x="5825413" y="3979838"/>
            <a:ext cx="2803295" cy="369332"/>
          </a:xfrm>
          <a:prstGeom prst="rect">
            <a:avLst/>
          </a:prstGeom>
          <a:noFill/>
        </p:spPr>
        <p:txBody>
          <a:bodyPr wrap="square" rtlCol="0">
            <a:spAutoFit/>
          </a:bodyPr>
          <a:lstStyle/>
          <a:p>
            <a:r>
              <a:rPr lang="en-US" dirty="0">
                <a:solidFill>
                  <a:srgbClr val="3E1F00"/>
                </a:solidFill>
                <a:latin typeface="Helvetica" panose="020B0604020202020204" pitchFamily="34" charset="0"/>
                <a:cs typeface="Helvetica" panose="020B0604020202020204" pitchFamily="34" charset="0"/>
              </a:rPr>
              <a:t>59 Candidate Standards</a:t>
            </a:r>
          </a:p>
        </p:txBody>
      </p:sp>
      <p:graphicFrame>
        <p:nvGraphicFramePr>
          <p:cNvPr id="34" name="Table 33"/>
          <p:cNvGraphicFramePr>
            <a:graphicFrameLocks noGrp="1"/>
          </p:cNvGraphicFramePr>
          <p:nvPr>
            <p:extLst>
              <p:ext uri="{D42A27DB-BD31-4B8C-83A1-F6EECF244321}">
                <p14:modId xmlns:p14="http://schemas.microsoft.com/office/powerpoint/2010/main" val="1846885561"/>
              </p:ext>
            </p:extLst>
          </p:nvPr>
        </p:nvGraphicFramePr>
        <p:xfrm>
          <a:off x="8810866" y="4308652"/>
          <a:ext cx="2705102" cy="2359027"/>
        </p:xfrm>
        <a:graphic>
          <a:graphicData uri="http://schemas.openxmlformats.org/drawingml/2006/table">
            <a:tbl>
              <a:tblPr>
                <a:tableStyleId>{5C22544A-7EE6-4342-B048-85BDC9FD1C3A}</a:tableStyleId>
              </a:tblPr>
              <a:tblGrid>
                <a:gridCol w="1855199">
                  <a:extLst>
                    <a:ext uri="{9D8B030D-6E8A-4147-A177-3AD203B41FA5}">
                      <a16:colId xmlns:a16="http://schemas.microsoft.com/office/drawing/2014/main" val="66636845"/>
                    </a:ext>
                  </a:extLst>
                </a:gridCol>
                <a:gridCol w="849903">
                  <a:extLst>
                    <a:ext uri="{9D8B030D-6E8A-4147-A177-3AD203B41FA5}">
                      <a16:colId xmlns:a16="http://schemas.microsoft.com/office/drawing/2014/main" val="1162657059"/>
                    </a:ext>
                  </a:extLst>
                </a:gridCol>
              </a:tblGrid>
              <a:tr h="253365">
                <a:tc>
                  <a:txBody>
                    <a:bodyPr/>
                    <a:lstStyle/>
                    <a:p>
                      <a:pPr algn="ctr" fontAlgn="b"/>
                      <a:r>
                        <a:rPr lang="en-US" sz="1600" b="1" u="none" strike="noStrike" dirty="0">
                          <a:solidFill>
                            <a:srgbClr val="472E25"/>
                          </a:solidFill>
                          <a:effectLst/>
                        </a:rPr>
                        <a:t>Document</a:t>
                      </a:r>
                      <a:endParaRPr lang="en-US" sz="1600" b="1"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600" b="1" u="none" strike="noStrike" dirty="0">
                          <a:solidFill>
                            <a:srgbClr val="472E25"/>
                          </a:solidFill>
                          <a:effectLst/>
                        </a:rPr>
                        <a:t>Count</a:t>
                      </a:r>
                      <a:endParaRPr lang="en-US" sz="1600" b="1"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9157046"/>
                  </a:ext>
                </a:extLst>
              </a:tr>
              <a:tr h="209551">
                <a:tc>
                  <a:txBody>
                    <a:bodyPr/>
                    <a:lstStyle/>
                    <a:p>
                      <a:pPr algn="l" fontAlgn="b"/>
                      <a:r>
                        <a:rPr lang="en-US" sz="1200" u="none" strike="noStrike" dirty="0">
                          <a:solidFill>
                            <a:srgbClr val="472E25"/>
                          </a:solidFill>
                          <a:effectLst/>
                        </a:rPr>
                        <a:t> MIL-STD 1472G</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solidFill>
                            <a:srgbClr val="472E25"/>
                          </a:solidFill>
                          <a:effectLst/>
                        </a:rPr>
                        <a:t>214</a:t>
                      </a:r>
                      <a:endParaRPr lang="en-US" sz="1200" b="0"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8687166"/>
                  </a:ext>
                </a:extLst>
              </a:tr>
              <a:tr h="198120">
                <a:tc>
                  <a:txBody>
                    <a:bodyPr/>
                    <a:lstStyle/>
                    <a:p>
                      <a:pPr algn="l" fontAlgn="b"/>
                      <a:r>
                        <a:rPr lang="en-US" sz="1200" u="none" strike="noStrike" dirty="0">
                          <a:solidFill>
                            <a:srgbClr val="472E25"/>
                          </a:solidFill>
                          <a:effectLst/>
                        </a:rPr>
                        <a:t> HF-STD-001B</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solidFill>
                            <a:srgbClr val="472E25"/>
                          </a:solidFill>
                          <a:effectLst/>
                        </a:rPr>
                        <a:t>178</a:t>
                      </a:r>
                      <a:endParaRPr lang="en-US" sz="1200" b="0"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44829215"/>
                  </a:ext>
                </a:extLst>
              </a:tr>
              <a:tr h="202565">
                <a:tc>
                  <a:txBody>
                    <a:bodyPr/>
                    <a:lstStyle/>
                    <a:p>
                      <a:pPr algn="l" fontAlgn="b"/>
                      <a:r>
                        <a:rPr lang="en-US" sz="1200" u="none" strike="noStrike" dirty="0">
                          <a:solidFill>
                            <a:srgbClr val="472E25"/>
                          </a:solidFill>
                          <a:effectLst/>
                        </a:rPr>
                        <a:t> NUREG-0700</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solidFill>
                            <a:srgbClr val="472E25"/>
                          </a:solidFill>
                          <a:effectLst/>
                        </a:rPr>
                        <a:t>16</a:t>
                      </a:r>
                      <a:endParaRPr lang="en-US" sz="1200" b="0"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06290907"/>
                  </a:ext>
                </a:extLst>
              </a:tr>
              <a:tr h="221615">
                <a:tc>
                  <a:txBody>
                    <a:bodyPr/>
                    <a:lstStyle/>
                    <a:p>
                      <a:pPr algn="l" fontAlgn="b"/>
                      <a:r>
                        <a:rPr lang="en-US" sz="1200" u="none" strike="noStrike" dirty="0">
                          <a:solidFill>
                            <a:srgbClr val="472E25"/>
                          </a:solidFill>
                          <a:effectLst/>
                        </a:rPr>
                        <a:t> DOT HS 812 360</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solidFill>
                            <a:srgbClr val="472E25"/>
                          </a:solidFill>
                          <a:effectLst/>
                        </a:rPr>
                        <a:t>7</a:t>
                      </a:r>
                      <a:endParaRPr lang="en-US" sz="1200" b="0"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77716779"/>
                  </a:ext>
                </a:extLst>
              </a:tr>
              <a:tr h="221615">
                <a:tc>
                  <a:txBody>
                    <a:bodyPr/>
                    <a:lstStyle/>
                    <a:p>
                      <a:pPr algn="l" fontAlgn="b"/>
                      <a:r>
                        <a:rPr lang="en-US" sz="1200" u="none" strike="noStrike" dirty="0">
                          <a:solidFill>
                            <a:srgbClr val="472E25"/>
                          </a:solidFill>
                          <a:effectLst/>
                        </a:rPr>
                        <a:t> DOT-VNTSC-FAA-13-09</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a:solidFill>
                            <a:srgbClr val="472E25"/>
                          </a:solidFill>
                          <a:effectLst/>
                        </a:rPr>
                        <a:t>5</a:t>
                      </a:r>
                      <a:endParaRPr lang="en-US" sz="1200" b="0" i="0" u="none" strike="noStrike">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86544169"/>
                  </a:ext>
                </a:extLst>
              </a:tr>
              <a:tr h="236220">
                <a:tc>
                  <a:txBody>
                    <a:bodyPr/>
                    <a:lstStyle/>
                    <a:p>
                      <a:pPr algn="l" fontAlgn="b"/>
                      <a:r>
                        <a:rPr lang="en-US" sz="1200" u="none" strike="noStrike" dirty="0">
                          <a:solidFill>
                            <a:srgbClr val="472E25"/>
                          </a:solidFill>
                          <a:effectLst/>
                        </a:rPr>
                        <a:t> ASTM F1166</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solidFill>
                            <a:srgbClr val="472E25"/>
                          </a:solidFill>
                          <a:effectLst/>
                        </a:rPr>
                        <a:t>3</a:t>
                      </a:r>
                      <a:endParaRPr lang="en-US" sz="1200" b="0"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67600471"/>
                  </a:ext>
                </a:extLst>
              </a:tr>
              <a:tr h="221615">
                <a:tc>
                  <a:txBody>
                    <a:bodyPr/>
                    <a:lstStyle/>
                    <a:p>
                      <a:pPr algn="l" fontAlgn="b"/>
                      <a:r>
                        <a:rPr lang="en-US" sz="1200" u="none" strike="noStrike" dirty="0">
                          <a:solidFill>
                            <a:srgbClr val="472E25"/>
                          </a:solidFill>
                          <a:effectLst/>
                        </a:rPr>
                        <a:t> HFES 200-3</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solidFill>
                            <a:srgbClr val="472E25"/>
                          </a:solidFill>
                          <a:effectLst/>
                        </a:rPr>
                        <a:t>2</a:t>
                      </a:r>
                      <a:endParaRPr lang="en-US" sz="1200" b="0"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92116927"/>
                  </a:ext>
                </a:extLst>
              </a:tr>
              <a:tr h="209551">
                <a:tc>
                  <a:txBody>
                    <a:bodyPr/>
                    <a:lstStyle/>
                    <a:p>
                      <a:pPr algn="l" fontAlgn="b"/>
                      <a:r>
                        <a:rPr lang="en-US" sz="1200" u="none" strike="noStrike" dirty="0">
                          <a:solidFill>
                            <a:srgbClr val="472E25"/>
                          </a:solidFill>
                          <a:effectLst/>
                        </a:rPr>
                        <a:t> CAP708</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solidFill>
                            <a:srgbClr val="472E25"/>
                          </a:solidFill>
                          <a:effectLst/>
                        </a:rPr>
                        <a:t>1</a:t>
                      </a:r>
                      <a:endParaRPr lang="en-US" sz="1200" b="0"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71826274"/>
                  </a:ext>
                </a:extLst>
              </a:tr>
              <a:tr h="192405">
                <a:tc>
                  <a:txBody>
                    <a:bodyPr/>
                    <a:lstStyle/>
                    <a:p>
                      <a:pPr algn="l" fontAlgn="b"/>
                      <a:r>
                        <a:rPr lang="en-US" sz="1200" u="none" strike="noStrike" dirty="0">
                          <a:solidFill>
                            <a:srgbClr val="472E25"/>
                          </a:solidFill>
                          <a:effectLst/>
                        </a:rPr>
                        <a:t> DOT/VNTSC-FAA-03-07</a:t>
                      </a:r>
                      <a:endParaRPr lang="en-US" sz="1200" b="0" i="0"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solidFill>
                            <a:srgbClr val="472E25"/>
                          </a:solidFill>
                          <a:effectLst/>
                        </a:rPr>
                        <a:t>1</a:t>
                      </a:r>
                      <a:endParaRPr lang="en-US" sz="1200" b="0"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20845549"/>
                  </a:ext>
                </a:extLst>
              </a:tr>
              <a:tr h="192405">
                <a:tc>
                  <a:txBody>
                    <a:bodyPr/>
                    <a:lstStyle/>
                    <a:p>
                      <a:pPr algn="r" fontAlgn="b"/>
                      <a:r>
                        <a:rPr lang="en-US" sz="1200" u="none" strike="noStrike" dirty="0">
                          <a:solidFill>
                            <a:srgbClr val="472E25"/>
                          </a:solidFill>
                          <a:effectLst/>
                        </a:rPr>
                        <a:t>Total</a:t>
                      </a:r>
                      <a:endParaRPr lang="en-US" sz="1200" b="0" i="1" u="none" strike="noStrike" dirty="0">
                        <a:solidFill>
                          <a:srgbClr val="472E25"/>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0" fontAlgn="ctr"/>
                      <a:r>
                        <a:rPr lang="en-US" sz="1200" u="none" strike="noStrike" dirty="0">
                          <a:solidFill>
                            <a:srgbClr val="472E25"/>
                          </a:solidFill>
                          <a:effectLst/>
                        </a:rPr>
                        <a:t>427</a:t>
                      </a:r>
                      <a:endParaRPr lang="en-US" sz="1200" b="0" i="0" u="none" strike="noStrike" dirty="0">
                        <a:solidFill>
                          <a:srgbClr val="472E25"/>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7363889"/>
                  </a:ext>
                </a:extLst>
              </a:tr>
            </a:tbl>
          </a:graphicData>
        </a:graphic>
      </p:graphicFrame>
      <p:sp>
        <p:nvSpPr>
          <p:cNvPr id="35" name="TextBox 34"/>
          <p:cNvSpPr txBox="1"/>
          <p:nvPr/>
        </p:nvSpPr>
        <p:spPr>
          <a:xfrm>
            <a:off x="8832352" y="3979838"/>
            <a:ext cx="2933048" cy="369332"/>
          </a:xfrm>
          <a:prstGeom prst="rect">
            <a:avLst/>
          </a:prstGeom>
          <a:noFill/>
        </p:spPr>
        <p:txBody>
          <a:bodyPr wrap="square" rtlCol="0">
            <a:spAutoFit/>
          </a:bodyPr>
          <a:lstStyle/>
          <a:p>
            <a:r>
              <a:rPr lang="en-US" dirty="0">
                <a:solidFill>
                  <a:srgbClr val="3E1F00"/>
                </a:solidFill>
                <a:latin typeface="Helvetica" panose="020B0604020202020204" pitchFamily="34" charset="0"/>
                <a:cs typeface="Helvetica" panose="020B0604020202020204" pitchFamily="34" charset="0"/>
              </a:rPr>
              <a:t>427 Candidate Guidelines</a:t>
            </a:r>
          </a:p>
        </p:txBody>
      </p:sp>
      <p:sp>
        <p:nvSpPr>
          <p:cNvPr id="56" name="Right Arrow 55"/>
          <p:cNvSpPr/>
          <p:nvPr/>
        </p:nvSpPr>
        <p:spPr>
          <a:xfrm>
            <a:off x="8657008" y="2208626"/>
            <a:ext cx="180904" cy="165407"/>
          </a:xfrm>
          <a:prstGeom prst="rightArrow">
            <a:avLst/>
          </a:prstGeom>
          <a:solidFill>
            <a:srgbClr val="3E1F00"/>
          </a:solidFill>
          <a:ln>
            <a:solidFill>
              <a:srgbClr val="3E1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E1F00"/>
              </a:solidFill>
              <a:latin typeface="Helvetica" panose="020B0604020202020204" pitchFamily="34" charset="0"/>
              <a:cs typeface="Helvetica" panose="020B0604020202020204" pitchFamily="34" charset="0"/>
            </a:endParaRPr>
          </a:p>
        </p:txBody>
      </p:sp>
      <p:sp>
        <p:nvSpPr>
          <p:cNvPr id="63" name="Oval 62"/>
          <p:cNvSpPr/>
          <p:nvPr/>
        </p:nvSpPr>
        <p:spPr>
          <a:xfrm>
            <a:off x="7125700" y="1914039"/>
            <a:ext cx="1544765" cy="744207"/>
          </a:xfrm>
          <a:prstGeom prst="ellipse">
            <a:avLst/>
          </a:pr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en-US" sz="1400" dirty="0">
                <a:solidFill>
                  <a:srgbClr val="3E1F00"/>
                </a:solidFill>
                <a:latin typeface="Helvetica" panose="020B0604020202020204" pitchFamily="34" charset="0"/>
                <a:cs typeface="Helvetica" panose="020B0604020202020204" pitchFamily="34" charset="0"/>
              </a:rPr>
              <a:t>Keyword Development</a:t>
            </a:r>
            <a:endParaRPr lang="en-US" sz="1400" strike="sngStrike" dirty="0">
              <a:solidFill>
                <a:srgbClr val="3E1F00"/>
              </a:solidFill>
              <a:latin typeface="Helvetica" panose="020B0604020202020204" pitchFamily="34" charset="0"/>
              <a:cs typeface="Helvetica" panose="020B0604020202020204" pitchFamily="34" charset="0"/>
            </a:endParaRPr>
          </a:p>
        </p:txBody>
      </p:sp>
      <p:sp>
        <p:nvSpPr>
          <p:cNvPr id="69" name="Rectangle 68"/>
          <p:cNvSpPr/>
          <p:nvPr/>
        </p:nvSpPr>
        <p:spPr>
          <a:xfrm>
            <a:off x="291599" y="1439884"/>
            <a:ext cx="4490877" cy="4774256"/>
          </a:xfrm>
          <a:prstGeom prst="rect">
            <a:avLst/>
          </a:prstGeom>
          <a:ln w="79375">
            <a:noFill/>
          </a:ln>
        </p:spPr>
        <p:txBody>
          <a:bodyPr wrap="square">
            <a:spAutoFit/>
          </a:bodyPr>
          <a:lstStyle/>
          <a:p>
            <a:r>
              <a:rPr lang="en-US" b="1" dirty="0">
                <a:solidFill>
                  <a:srgbClr val="3E1F00"/>
                </a:solidFill>
                <a:latin typeface="Helvetica" panose="020B0604020202020204" pitchFamily="34" charset="0"/>
                <a:cs typeface="Helvetica" panose="020B0604020202020204" pitchFamily="34" charset="0"/>
              </a:rPr>
              <a:t>HCAAM Project: Human Performance Standards and Guidelines (S&amp;G)</a:t>
            </a:r>
            <a:r>
              <a:rPr lang="en-US" sz="1600" b="1" dirty="0">
                <a:solidFill>
                  <a:srgbClr val="3E1F00"/>
                </a:solidFill>
                <a:latin typeface="Helvetica" panose="020B0604020202020204" pitchFamily="34" charset="0"/>
                <a:cs typeface="Helvetica" panose="020B0604020202020204" pitchFamily="34" charset="0"/>
              </a:rPr>
              <a:t/>
            </a:r>
            <a:br>
              <a:rPr lang="en-US" sz="1600" b="1" dirty="0">
                <a:solidFill>
                  <a:srgbClr val="3E1F00"/>
                </a:solidFill>
                <a:latin typeface="Helvetica" panose="020B0604020202020204" pitchFamily="34" charset="0"/>
                <a:cs typeface="Helvetica" panose="020B0604020202020204" pitchFamily="34" charset="0"/>
              </a:rPr>
            </a:br>
            <a:endParaRPr lang="en-US" sz="1600" b="1" dirty="0">
              <a:solidFill>
                <a:srgbClr val="3E1F00"/>
              </a:solidFill>
              <a:latin typeface="Helvetica" panose="020B0604020202020204" pitchFamily="34" charset="0"/>
              <a:cs typeface="Helvetica" panose="020B0604020202020204" pitchFamily="34" charset="0"/>
            </a:endParaRPr>
          </a:p>
          <a:p>
            <a:r>
              <a:rPr lang="es-MX" sz="1400" i="1" dirty="0">
                <a:solidFill>
                  <a:srgbClr val="3E1F00"/>
                </a:solidFill>
                <a:latin typeface="Helvetica" panose="020B0604020202020204" pitchFamily="34" charset="0"/>
                <a:cs typeface="Helvetica" panose="020B0604020202020204" pitchFamily="34" charset="0"/>
              </a:rPr>
              <a:t>K. Holden, M. N. Russi-Vigoya, B. D. Adelstein, E. V. Cross,  B. A. Munson</a:t>
            </a:r>
          </a:p>
          <a:p>
            <a:pPr>
              <a:lnSpc>
                <a:spcPct val="107000"/>
              </a:lnSpc>
              <a:spcAft>
                <a:spcPts val="600"/>
              </a:spcAft>
            </a:pPr>
            <a:endParaRPr lang="en-US" sz="1600" b="1" dirty="0">
              <a:solidFill>
                <a:srgbClr val="3E1F00"/>
              </a:solidFill>
              <a:latin typeface="Helvetica" panose="020B0604020202020204" pitchFamily="34" charset="0"/>
              <a:ea typeface="Calibri" panose="020F0502020204030204" pitchFamily="34" charset="0"/>
              <a:cs typeface="Helvetica" panose="020B0604020202020204" pitchFamily="34" charset="0"/>
            </a:endParaRPr>
          </a:p>
          <a:p>
            <a:pPr>
              <a:lnSpc>
                <a:spcPct val="107000"/>
              </a:lnSpc>
              <a:spcAft>
                <a:spcPts val="600"/>
              </a:spcAft>
            </a:pPr>
            <a:r>
              <a:rPr lang="en-US" sz="1600" b="1" dirty="0">
                <a:solidFill>
                  <a:srgbClr val="3E1F00"/>
                </a:solidFill>
                <a:latin typeface="Helvetica" panose="020B0604020202020204" pitchFamily="34" charset="0"/>
                <a:ea typeface="Calibri" panose="020F0502020204030204" pitchFamily="34" charset="0"/>
                <a:cs typeface="Helvetica" panose="020B0604020202020204" pitchFamily="34" charset="0"/>
              </a:rPr>
              <a:t>Specific Aims: </a:t>
            </a:r>
            <a:endParaRPr lang="en-US" sz="1600" dirty="0">
              <a:solidFill>
                <a:srgbClr val="3E1F00"/>
              </a:solidFill>
              <a:latin typeface="Helvetica" panose="020B0604020202020204" pitchFamily="34" charset="0"/>
              <a:ea typeface="Calibri" panose="020F0502020204030204" pitchFamily="34" charset="0"/>
              <a:cs typeface="Helvetica" panose="020B0604020202020204" pitchFamily="34" charset="0"/>
            </a:endParaRPr>
          </a:p>
          <a:p>
            <a:pPr marL="285744" indent="-285744">
              <a:buFont typeface="Arial" panose="020B0604020202020204" pitchFamily="34" charset="0"/>
              <a:buChar char="•"/>
            </a:pPr>
            <a:r>
              <a:rPr lang="en-US" sz="1500" dirty="0">
                <a:solidFill>
                  <a:srgbClr val="3E1F00"/>
                </a:solidFill>
                <a:latin typeface="Helvetica" panose="020B0604020202020204" pitchFamily="34" charset="0"/>
                <a:cs typeface="Helvetica" panose="020B0604020202020204" pitchFamily="34" charset="0"/>
              </a:rPr>
              <a:t>Identify gaps in NASA human-system integration standards and guidelines needed to support autonomous crew operations for future missions.</a:t>
            </a:r>
          </a:p>
          <a:p>
            <a:pPr marL="285744" indent="-285744">
              <a:buFont typeface="Arial" panose="020B0604020202020204" pitchFamily="34" charset="0"/>
              <a:buChar char="•"/>
            </a:pPr>
            <a:endParaRPr lang="en-US" sz="1500" dirty="0">
              <a:solidFill>
                <a:srgbClr val="3E1F00"/>
              </a:solidFill>
              <a:latin typeface="Helvetica" panose="020B0604020202020204" pitchFamily="34" charset="0"/>
              <a:cs typeface="Helvetica" panose="020B0604020202020204" pitchFamily="34" charset="0"/>
            </a:endParaRPr>
          </a:p>
          <a:p>
            <a:pPr marL="285744" indent="-285744">
              <a:buFont typeface="Arial" panose="020B0604020202020204" pitchFamily="34" charset="0"/>
              <a:buChar char="•"/>
            </a:pPr>
            <a:r>
              <a:rPr lang="en-US" sz="1500" dirty="0">
                <a:solidFill>
                  <a:srgbClr val="3E1F00"/>
                </a:solidFill>
                <a:latin typeface="Helvetica" panose="020B0604020202020204" pitchFamily="34" charset="0"/>
                <a:cs typeface="Helvetica" panose="020B0604020202020204" pitchFamily="34" charset="0"/>
              </a:rPr>
              <a:t>Mine and validate relevant standards and guidelines from NASA, DoD, other government agencies, industry, and the published literature. </a:t>
            </a:r>
          </a:p>
          <a:p>
            <a:pPr marL="285744" indent="-285744">
              <a:buFont typeface="Arial" panose="020B0604020202020204" pitchFamily="34" charset="0"/>
              <a:buChar char="•"/>
            </a:pPr>
            <a:endParaRPr lang="en-US" sz="1500" dirty="0">
              <a:solidFill>
                <a:srgbClr val="3E1F00"/>
              </a:solidFill>
              <a:latin typeface="Helvetica" panose="020B0604020202020204" pitchFamily="34" charset="0"/>
              <a:cs typeface="Helvetica" panose="020B0604020202020204" pitchFamily="34" charset="0"/>
            </a:endParaRPr>
          </a:p>
          <a:p>
            <a:pPr marL="285744" indent="-285744">
              <a:buFont typeface="Arial" panose="020B0604020202020204" pitchFamily="34" charset="0"/>
              <a:buChar char="•"/>
            </a:pPr>
            <a:r>
              <a:rPr lang="en-US" sz="1500" dirty="0">
                <a:solidFill>
                  <a:srgbClr val="3E1F00"/>
                </a:solidFill>
                <a:latin typeface="Helvetica" panose="020B0604020202020204" pitchFamily="34" charset="0"/>
                <a:cs typeface="Helvetica" panose="020B0604020202020204" pitchFamily="34" charset="0"/>
              </a:rPr>
              <a:t>Format candidate standards and guidelines for submission to the NASA document update process.</a:t>
            </a:r>
          </a:p>
        </p:txBody>
      </p:sp>
      <p:sp>
        <p:nvSpPr>
          <p:cNvPr id="20" name="Rectangle 19">
            <a:extLst>
              <a:ext uri="{FF2B5EF4-FFF2-40B4-BE49-F238E27FC236}">
                <a16:creationId xmlns:a16="http://schemas.microsoft.com/office/drawing/2014/main" id="{EA292F26-622F-4FEC-ACF0-C1D4ACEFD71B}"/>
              </a:ext>
            </a:extLst>
          </p:cNvPr>
          <p:cNvSpPr/>
          <p:nvPr/>
        </p:nvSpPr>
        <p:spPr>
          <a:xfrm>
            <a:off x="0" y="3454"/>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ACC621EA-E68D-431D-A543-311BDA4EFD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0600" y="123268"/>
            <a:ext cx="990600" cy="782053"/>
          </a:xfrm>
          <a:prstGeom prst="rect">
            <a:avLst/>
          </a:prstGeom>
        </p:spPr>
      </p:pic>
      <p:sp>
        <p:nvSpPr>
          <p:cNvPr id="22" name="Title 1">
            <a:extLst>
              <a:ext uri="{FF2B5EF4-FFF2-40B4-BE49-F238E27FC236}">
                <a16:creationId xmlns:a16="http://schemas.microsoft.com/office/drawing/2014/main" id="{9C487E52-C252-40E9-B4E9-2A2B860E1196}"/>
              </a:ext>
            </a:extLst>
          </p:cNvPr>
          <p:cNvSpPr txBox="1">
            <a:spLocks/>
          </p:cNvSpPr>
          <p:nvPr/>
        </p:nvSpPr>
        <p:spPr>
          <a:xfrm>
            <a:off x="96004" y="-223701"/>
            <a:ext cx="10662920" cy="1456267"/>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Helvetica" panose="020B0604020202020204" pitchFamily="34" charset="0"/>
                <a:cs typeface="Helvetica" panose="020B0604020202020204" pitchFamily="34" charset="0"/>
              </a:rPr>
              <a:t>Review of Standards and Guidelines</a:t>
            </a:r>
          </a:p>
        </p:txBody>
      </p:sp>
      <p:cxnSp>
        <p:nvCxnSpPr>
          <p:cNvPr id="23" name="Elbow Connector 5">
            <a:extLst>
              <a:ext uri="{FF2B5EF4-FFF2-40B4-BE49-F238E27FC236}">
                <a16:creationId xmlns:a16="http://schemas.microsoft.com/office/drawing/2014/main" id="{86F531D7-5A10-46A1-A6FD-A54EC84D8BB4}"/>
              </a:ext>
            </a:extLst>
          </p:cNvPr>
          <p:cNvCxnSpPr/>
          <p:nvPr/>
        </p:nvCxnSpPr>
        <p:spPr>
          <a:xfrm flipH="1">
            <a:off x="8561434" y="2226838"/>
            <a:ext cx="2975359" cy="1336204"/>
          </a:xfrm>
          <a:prstGeom prst="bentConnector4">
            <a:avLst>
              <a:gd name="adj1" fmla="val -7683"/>
              <a:gd name="adj2" fmla="val 65548"/>
            </a:avLst>
          </a:prstGeom>
          <a:ln w="92075">
            <a:solidFill>
              <a:srgbClr val="3E1F00"/>
            </a:solidFill>
            <a:headEnd w="sm" len="med"/>
            <a:tailEnd type="triangle"/>
          </a:ln>
        </p:spPr>
        <p:style>
          <a:lnRef idx="1">
            <a:schemeClr val="accent1"/>
          </a:lnRef>
          <a:fillRef idx="0">
            <a:schemeClr val="accent1"/>
          </a:fillRef>
          <a:effectRef idx="0">
            <a:schemeClr val="accent1"/>
          </a:effectRef>
          <a:fontRef idx="minor">
            <a:schemeClr val="tx1"/>
          </a:fontRef>
        </p:style>
      </p:cxnSp>
      <p:sp>
        <p:nvSpPr>
          <p:cNvPr id="24" name="Right Arrow 56">
            <a:extLst>
              <a:ext uri="{FF2B5EF4-FFF2-40B4-BE49-F238E27FC236}">
                <a16:creationId xmlns:a16="http://schemas.microsoft.com/office/drawing/2014/main" id="{2134BCB4-641F-40A0-881B-EEDD8C672CF6}"/>
              </a:ext>
            </a:extLst>
          </p:cNvPr>
          <p:cNvSpPr/>
          <p:nvPr/>
        </p:nvSpPr>
        <p:spPr>
          <a:xfrm>
            <a:off x="10108626" y="2161931"/>
            <a:ext cx="180904" cy="165407"/>
          </a:xfrm>
          <a:prstGeom prst="rightArrow">
            <a:avLst/>
          </a:prstGeom>
          <a:solidFill>
            <a:srgbClr val="3E1F00"/>
          </a:solidFill>
          <a:ln>
            <a:solidFill>
              <a:srgbClr val="3E1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E1F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7496810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2EBFF5E0-2420-44E8-8257-DE81C29626CC}"/>
              </a:ext>
            </a:extLst>
          </p:cNvPr>
          <p:cNvSpPr/>
          <p:nvPr/>
        </p:nvSpPr>
        <p:spPr>
          <a:xfrm>
            <a:off x="5225143" y="1032154"/>
            <a:ext cx="6966856" cy="5822392"/>
          </a:xfrm>
          <a:prstGeom prst="rect">
            <a:avLst/>
          </a:prstGeom>
          <a:solidFill>
            <a:srgbClr val="FFF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E1F00"/>
              </a:solidFill>
              <a:latin typeface="Helvetica" panose="020B0604020202020204" pitchFamily="34" charset="0"/>
              <a:cs typeface="Helvetica" panose="020B0604020202020204" pitchFamily="34" charset="0"/>
            </a:endParaRPr>
          </a:p>
        </p:txBody>
      </p:sp>
      <p:sp>
        <p:nvSpPr>
          <p:cNvPr id="20" name="Rectangle 19">
            <a:extLst>
              <a:ext uri="{FF2B5EF4-FFF2-40B4-BE49-F238E27FC236}">
                <a16:creationId xmlns:a16="http://schemas.microsoft.com/office/drawing/2014/main" id="{7E7BD721-E276-4611-82D5-417F0A788C0E}"/>
              </a:ext>
            </a:extLst>
          </p:cNvPr>
          <p:cNvSpPr/>
          <p:nvPr/>
        </p:nvSpPr>
        <p:spPr>
          <a:xfrm>
            <a:off x="0" y="3454"/>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A08DD9EA-6C24-46F1-8382-F62AD2D344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0600" y="123268"/>
            <a:ext cx="990600" cy="782053"/>
          </a:xfrm>
          <a:prstGeom prst="rect">
            <a:avLst/>
          </a:prstGeom>
        </p:spPr>
      </p:pic>
      <p:sp>
        <p:nvSpPr>
          <p:cNvPr id="22" name="Title 1">
            <a:extLst>
              <a:ext uri="{FF2B5EF4-FFF2-40B4-BE49-F238E27FC236}">
                <a16:creationId xmlns:a16="http://schemas.microsoft.com/office/drawing/2014/main" id="{7FE624D5-D77E-43EF-AAAB-A10D49DAD2FF}"/>
              </a:ext>
            </a:extLst>
          </p:cNvPr>
          <p:cNvSpPr txBox="1">
            <a:spLocks/>
          </p:cNvSpPr>
          <p:nvPr/>
        </p:nvSpPr>
        <p:spPr>
          <a:xfrm>
            <a:off x="96004" y="-223701"/>
            <a:ext cx="10662920" cy="1456267"/>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Helvetica" panose="020B0604020202020204" pitchFamily="34" charset="0"/>
                <a:cs typeface="Helvetica" panose="020B0604020202020204" pitchFamily="34" charset="0"/>
              </a:rPr>
              <a:t>Technical Interchange Meeting (TIM)</a:t>
            </a:r>
          </a:p>
        </p:txBody>
      </p:sp>
      <p:sp>
        <p:nvSpPr>
          <p:cNvPr id="23" name="Rectangle 22">
            <a:extLst>
              <a:ext uri="{FF2B5EF4-FFF2-40B4-BE49-F238E27FC236}">
                <a16:creationId xmlns:a16="http://schemas.microsoft.com/office/drawing/2014/main" id="{1F014A78-DA36-4784-86CF-C8485CD2B3FC}"/>
              </a:ext>
            </a:extLst>
          </p:cNvPr>
          <p:cNvSpPr/>
          <p:nvPr/>
        </p:nvSpPr>
        <p:spPr>
          <a:xfrm>
            <a:off x="291599" y="1439884"/>
            <a:ext cx="4490877" cy="4666534"/>
          </a:xfrm>
          <a:prstGeom prst="rect">
            <a:avLst/>
          </a:prstGeom>
          <a:ln w="79375">
            <a:noFill/>
          </a:ln>
        </p:spPr>
        <p:txBody>
          <a:bodyPr wrap="square">
            <a:spAutoFit/>
          </a:bodyPr>
          <a:lstStyle/>
          <a:p>
            <a:r>
              <a:rPr lang="en-US" b="1" dirty="0">
                <a:solidFill>
                  <a:srgbClr val="2A1500"/>
                </a:solidFill>
                <a:latin typeface="Helvetica" panose="020B0604020202020204" pitchFamily="34" charset="0"/>
                <a:cs typeface="Helvetica" panose="020B0604020202020204" pitchFamily="34" charset="0"/>
              </a:rPr>
              <a:t>HCAAM Project - Supporting Crew Autonomy in Deep Space Exploration: Preliminary Onboard Capability Requirements and Proposed Research Questions</a:t>
            </a:r>
            <a:endParaRPr lang="en-US" sz="1400" b="1" i="1" dirty="0">
              <a:solidFill>
                <a:srgbClr val="2A1500"/>
              </a:solidFill>
              <a:latin typeface="Helvetica" panose="020B0604020202020204" pitchFamily="34" charset="0"/>
              <a:cs typeface="Helvetica" panose="020B0604020202020204" pitchFamily="34" charset="0"/>
            </a:endParaRPr>
          </a:p>
          <a:p>
            <a:endParaRPr lang="es-MX" sz="1400" i="1" dirty="0">
              <a:solidFill>
                <a:srgbClr val="2A1500"/>
              </a:solidFill>
              <a:latin typeface="Helvetica" panose="020B0604020202020204" pitchFamily="34" charset="0"/>
              <a:cs typeface="Helvetica" panose="020B0604020202020204" pitchFamily="34" charset="0"/>
            </a:endParaRPr>
          </a:p>
          <a:p>
            <a:r>
              <a:rPr lang="nn-NO" sz="1400" i="1" dirty="0">
                <a:solidFill>
                  <a:srgbClr val="2A1500"/>
                </a:solidFill>
                <a:latin typeface="Helvetica" panose="020B0604020202020204" pitchFamily="34" charset="0"/>
                <a:cs typeface="Helvetica" panose="020B0604020202020204" pitchFamily="34" charset="0"/>
              </a:rPr>
              <a:t>Wu, S. C., &amp; Vera, A. H.</a:t>
            </a:r>
            <a:endParaRPr lang="en-US" sz="1600" b="1" dirty="0">
              <a:solidFill>
                <a:srgbClr val="2A1500"/>
              </a:solidFill>
              <a:latin typeface="Helvetica" panose="020B0604020202020204" pitchFamily="34" charset="0"/>
              <a:ea typeface="Calibri" panose="020F0502020204030204" pitchFamily="34" charset="0"/>
              <a:cs typeface="Helvetica" panose="020B0604020202020204" pitchFamily="34" charset="0"/>
            </a:endParaRPr>
          </a:p>
          <a:p>
            <a:pPr>
              <a:lnSpc>
                <a:spcPct val="107000"/>
              </a:lnSpc>
              <a:spcAft>
                <a:spcPts val="600"/>
              </a:spcAft>
            </a:pPr>
            <a:endParaRPr lang="en-US" sz="1600" b="1" dirty="0">
              <a:solidFill>
                <a:srgbClr val="2A1500"/>
              </a:solidFill>
              <a:latin typeface="Helvetica" panose="020B0604020202020204" pitchFamily="34" charset="0"/>
              <a:ea typeface="Calibri" panose="020F0502020204030204" pitchFamily="34" charset="0"/>
              <a:cs typeface="Helvetica" panose="020B0604020202020204" pitchFamily="34" charset="0"/>
            </a:endParaRPr>
          </a:p>
          <a:p>
            <a:pPr>
              <a:lnSpc>
                <a:spcPct val="107000"/>
              </a:lnSpc>
              <a:spcAft>
                <a:spcPts val="600"/>
              </a:spcAft>
            </a:pPr>
            <a:r>
              <a:rPr lang="en-US" sz="1600" b="1" dirty="0">
                <a:solidFill>
                  <a:srgbClr val="2A1500"/>
                </a:solidFill>
                <a:latin typeface="Helvetica" panose="020B0604020202020204" pitchFamily="34" charset="0"/>
                <a:ea typeface="Calibri" panose="020F0502020204030204" pitchFamily="34" charset="0"/>
                <a:cs typeface="Helvetica" panose="020B0604020202020204" pitchFamily="34" charset="0"/>
              </a:rPr>
              <a:t>Specific Aims: </a:t>
            </a:r>
            <a:endParaRPr lang="en-US" sz="1600" dirty="0">
              <a:solidFill>
                <a:srgbClr val="2A1500"/>
              </a:solidFill>
              <a:latin typeface="Helvetica" panose="020B0604020202020204" pitchFamily="34" charset="0"/>
              <a:ea typeface="Calibri" panose="020F0502020204030204" pitchFamily="34" charset="0"/>
              <a:cs typeface="Helvetica" panose="020B0604020202020204" pitchFamily="34" charset="0"/>
            </a:endParaRPr>
          </a:p>
          <a:p>
            <a:r>
              <a:rPr lang="en-US" sz="1500" dirty="0">
                <a:solidFill>
                  <a:srgbClr val="2A1500"/>
                </a:solidFill>
                <a:latin typeface="Helvetica" panose="020B0604020202020204" pitchFamily="34" charset="0"/>
                <a:cs typeface="Helvetica" panose="020B0604020202020204" pitchFamily="34" charset="0"/>
              </a:rPr>
              <a:t>Determine:</a:t>
            </a:r>
          </a:p>
          <a:p>
            <a:pPr marL="285744" indent="-285744">
              <a:buFont typeface="Arial" panose="020B0604020202020204" pitchFamily="34" charset="0"/>
              <a:buChar char="•"/>
            </a:pPr>
            <a:r>
              <a:rPr lang="en-US" sz="1500" dirty="0">
                <a:solidFill>
                  <a:srgbClr val="2A1500"/>
                </a:solidFill>
                <a:latin typeface="Helvetica" panose="020B0604020202020204" pitchFamily="34" charset="0"/>
                <a:cs typeface="Helvetica" panose="020B0604020202020204" pitchFamily="34" charset="0"/>
              </a:rPr>
              <a:t>How intelligent technologies can help make relevant knowledge and information available</a:t>
            </a:r>
          </a:p>
          <a:p>
            <a:pPr marL="285744" indent="-285744">
              <a:buFont typeface="Arial" panose="020B0604020202020204" pitchFamily="34" charset="0"/>
              <a:buChar char="•"/>
            </a:pPr>
            <a:r>
              <a:rPr lang="en-US" sz="1500" dirty="0">
                <a:solidFill>
                  <a:srgbClr val="2A1500"/>
                </a:solidFill>
                <a:latin typeface="Helvetica" panose="020B0604020202020204" pitchFamily="34" charset="0"/>
                <a:cs typeface="Helvetica" panose="020B0604020202020204" pitchFamily="34" charset="0"/>
              </a:rPr>
              <a:t>How intelligent technologies can help make relevant knowledge and information accessible  </a:t>
            </a:r>
          </a:p>
          <a:p>
            <a:pPr marL="285744" indent="-285744">
              <a:buFont typeface="Arial" panose="020B0604020202020204" pitchFamily="34" charset="0"/>
              <a:buChar char="•"/>
            </a:pPr>
            <a:r>
              <a:rPr lang="en-US" sz="1500" dirty="0">
                <a:solidFill>
                  <a:srgbClr val="2A1500"/>
                </a:solidFill>
                <a:latin typeface="Helvetica" panose="020B0604020202020204" pitchFamily="34" charset="0"/>
                <a:cs typeface="Helvetica" panose="020B0604020202020204" pitchFamily="34" charset="0"/>
              </a:rPr>
              <a:t>How intelligent technologies can help support the crew operating as a team in anomaly response processes?  </a:t>
            </a:r>
          </a:p>
          <a:p>
            <a:pPr marL="285744" indent="-285744">
              <a:buFont typeface="Arial" panose="020B0604020202020204" pitchFamily="34" charset="0"/>
              <a:buChar char="•"/>
            </a:pPr>
            <a:endParaRPr lang="en-US" sz="1500" dirty="0">
              <a:solidFill>
                <a:srgbClr val="2A1500"/>
              </a:solidFill>
              <a:latin typeface="Helvetica" panose="020B0604020202020204" pitchFamily="34" charset="0"/>
              <a:cs typeface="Helvetica" panose="020B0604020202020204" pitchFamily="34" charset="0"/>
            </a:endParaRPr>
          </a:p>
        </p:txBody>
      </p:sp>
      <p:sp>
        <p:nvSpPr>
          <p:cNvPr id="3" name="Rectangle 2">
            <a:extLst>
              <a:ext uri="{FF2B5EF4-FFF2-40B4-BE49-F238E27FC236}">
                <a16:creationId xmlns:a16="http://schemas.microsoft.com/office/drawing/2014/main" id="{32B837DF-E3BF-465B-840C-D3869EF1E853}"/>
              </a:ext>
            </a:extLst>
          </p:cNvPr>
          <p:cNvSpPr/>
          <p:nvPr/>
        </p:nvSpPr>
        <p:spPr>
          <a:xfrm>
            <a:off x="5383540" y="4151330"/>
            <a:ext cx="6650061" cy="2554545"/>
          </a:xfrm>
          <a:prstGeom prst="rect">
            <a:avLst/>
          </a:prstGeom>
        </p:spPr>
        <p:txBody>
          <a:bodyPr wrap="square">
            <a:spAutoFit/>
          </a:bodyPr>
          <a:lstStyle/>
          <a:p>
            <a:pPr marL="285750" indent="-285750">
              <a:buFont typeface="Arial" panose="020B0604020202020204" pitchFamily="34" charset="0"/>
              <a:buChar char="•"/>
            </a:pPr>
            <a:r>
              <a:rPr lang="en-US" sz="1600" dirty="0">
                <a:latin typeface="Helvetica" panose="020B0604020202020204" pitchFamily="34" charset="0"/>
                <a:ea typeface="Times New Roman" panose="02020603050405020304" pitchFamily="18" charset="0"/>
                <a:cs typeface="Helvetica" panose="020B0604020202020204" pitchFamily="34" charset="0"/>
              </a:rPr>
              <a:t>The TIM gathered over 110 submissions of ideas on the wallboard</a:t>
            </a:r>
          </a:p>
          <a:p>
            <a:pPr marL="285750" indent="-285750">
              <a:buFont typeface="Arial" panose="020B0604020202020204" pitchFamily="34" charset="0"/>
              <a:buChar char="•"/>
            </a:pPr>
            <a:endParaRPr lang="en-US" sz="1600" dirty="0">
              <a:latin typeface="Helvetica" panose="020B0604020202020204" pitchFamily="34" charset="0"/>
              <a:ea typeface="Times New Roman" panose="02020603050405020304" pitchFamily="18" charset="0"/>
              <a:cs typeface="Helvetica" panose="020B0604020202020204" pitchFamily="34" charset="0"/>
            </a:endParaRPr>
          </a:p>
          <a:p>
            <a:pPr marL="285750" indent="-285750">
              <a:buFont typeface="Arial" panose="020B0604020202020204" pitchFamily="34" charset="0"/>
              <a:buChar char="•"/>
            </a:pPr>
            <a:r>
              <a:rPr lang="en-US" sz="1600" dirty="0">
                <a:latin typeface="Helvetica" panose="020B0604020202020204" pitchFamily="34" charset="0"/>
                <a:ea typeface="Times New Roman" panose="02020603050405020304" pitchFamily="18" charset="0"/>
                <a:cs typeface="Helvetica" panose="020B0604020202020204" pitchFamily="34" charset="0"/>
              </a:rPr>
              <a:t>Some areas of need that are insufficiently covered by existing technologies, are:  The need for knowledge management throughout the steps of problem solving and particularly resolution documentation, and work force management. </a:t>
            </a:r>
          </a:p>
          <a:p>
            <a:pPr marL="285750" indent="-285750">
              <a:buFont typeface="Arial" panose="020B0604020202020204" pitchFamily="34" charset="0"/>
              <a:buChar char="•"/>
            </a:pPr>
            <a:endParaRPr lang="en-US" sz="1600" dirty="0">
              <a:latin typeface="Helvetica" panose="020B0604020202020204" pitchFamily="34" charset="0"/>
              <a:ea typeface="Times New Roman" panose="02020603050405020304" pitchFamily="18" charset="0"/>
              <a:cs typeface="Helvetica" panose="020B0604020202020204" pitchFamily="34" charset="0"/>
            </a:endParaRPr>
          </a:p>
          <a:p>
            <a:pPr marL="285750" indent="-285750">
              <a:buFont typeface="Arial" panose="020B0604020202020204" pitchFamily="34" charset="0"/>
              <a:buChar char="•"/>
            </a:pPr>
            <a:r>
              <a:rPr lang="en-US" sz="1600" dirty="0">
                <a:latin typeface="Helvetica" panose="020B0604020202020204" pitchFamily="34" charset="0"/>
                <a:ea typeface="Times New Roman" panose="02020603050405020304" pitchFamily="18" charset="0"/>
                <a:cs typeface="Helvetica" panose="020B0604020202020204" pitchFamily="34" charset="0"/>
              </a:rPr>
              <a:t>The most pressing need for autonomous crew operations is support for the troubleshooting of rare and unanticipated onboard anomalies that might potentially threaten crew and vehicle safety</a:t>
            </a:r>
          </a:p>
        </p:txBody>
      </p:sp>
      <p:pic>
        <p:nvPicPr>
          <p:cNvPr id="18" name="Picture 17">
            <a:extLst>
              <a:ext uri="{FF2B5EF4-FFF2-40B4-BE49-F238E27FC236}">
                <a16:creationId xmlns:a16="http://schemas.microsoft.com/office/drawing/2014/main" id="{D3E39041-BFE4-49E1-977B-CC82AADDADFF}"/>
              </a:ext>
            </a:extLst>
          </p:cNvPr>
          <p:cNvPicPr>
            <a:picLocks noChangeAspect="1"/>
          </p:cNvPicPr>
          <p:nvPr/>
        </p:nvPicPr>
        <p:blipFill>
          <a:blip r:embed="rId4"/>
          <a:stretch>
            <a:fillRect/>
          </a:stretch>
        </p:blipFill>
        <p:spPr>
          <a:xfrm>
            <a:off x="5427464" y="1151968"/>
            <a:ext cx="6651312" cy="2676376"/>
          </a:xfrm>
          <a:prstGeom prst="rect">
            <a:avLst/>
          </a:prstGeom>
        </p:spPr>
      </p:pic>
    </p:spTree>
    <p:extLst>
      <p:ext uri="{BB962C8B-B14F-4D97-AF65-F5344CB8AC3E}">
        <p14:creationId xmlns:p14="http://schemas.microsoft.com/office/powerpoint/2010/main" val="2837802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3EA4441-C71E-4F0B-86AE-0EE9985D5A19}"/>
              </a:ext>
            </a:extLst>
          </p:cNvPr>
          <p:cNvSpPr/>
          <p:nvPr/>
        </p:nvSpPr>
        <p:spPr>
          <a:xfrm>
            <a:off x="0" y="3454"/>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6C01804-DD2D-4B8D-9B8C-5A881FD940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0600" y="123268"/>
            <a:ext cx="990600" cy="782053"/>
          </a:xfrm>
          <a:prstGeom prst="rect">
            <a:avLst/>
          </a:prstGeom>
        </p:spPr>
      </p:pic>
      <p:sp>
        <p:nvSpPr>
          <p:cNvPr id="9" name="Title 1">
            <a:extLst>
              <a:ext uri="{FF2B5EF4-FFF2-40B4-BE49-F238E27FC236}">
                <a16:creationId xmlns:a16="http://schemas.microsoft.com/office/drawing/2014/main" id="{0B3F2C01-6BA7-4906-9345-0E9F8082E572}"/>
              </a:ext>
            </a:extLst>
          </p:cNvPr>
          <p:cNvSpPr txBox="1">
            <a:spLocks/>
          </p:cNvSpPr>
          <p:nvPr/>
        </p:nvSpPr>
        <p:spPr>
          <a:xfrm>
            <a:off x="96004" y="-223701"/>
            <a:ext cx="10662920" cy="1456267"/>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Helvetica" panose="020B0604020202020204" pitchFamily="34" charset="0"/>
                <a:cs typeface="Helvetica" panose="020B0604020202020204" pitchFamily="34" charset="0"/>
              </a:rPr>
              <a:t>MCC Contextual Inquiry</a:t>
            </a:r>
          </a:p>
        </p:txBody>
      </p:sp>
      <p:sp>
        <p:nvSpPr>
          <p:cNvPr id="10" name="Rectangle 9">
            <a:extLst>
              <a:ext uri="{FF2B5EF4-FFF2-40B4-BE49-F238E27FC236}">
                <a16:creationId xmlns:a16="http://schemas.microsoft.com/office/drawing/2014/main" id="{9BAA35A6-4E6D-4919-96A0-076D57451077}"/>
              </a:ext>
            </a:extLst>
          </p:cNvPr>
          <p:cNvSpPr/>
          <p:nvPr/>
        </p:nvSpPr>
        <p:spPr>
          <a:xfrm>
            <a:off x="5127488" y="1032154"/>
            <a:ext cx="7064511" cy="5822392"/>
          </a:xfrm>
          <a:prstGeom prst="rect">
            <a:avLst/>
          </a:prstGeom>
          <a:solidFill>
            <a:srgbClr val="FFF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E1F00"/>
              </a:solidFill>
              <a:latin typeface="Helvetica" panose="020B0604020202020204" pitchFamily="34" charset="0"/>
              <a:cs typeface="Helvetica" panose="020B0604020202020204" pitchFamily="34" charset="0"/>
            </a:endParaRPr>
          </a:p>
        </p:txBody>
      </p:sp>
      <p:sp>
        <p:nvSpPr>
          <p:cNvPr id="11" name="Rectangle 10">
            <a:extLst>
              <a:ext uri="{FF2B5EF4-FFF2-40B4-BE49-F238E27FC236}">
                <a16:creationId xmlns:a16="http://schemas.microsoft.com/office/drawing/2014/main" id="{D60D5CFF-A060-4827-9478-595F872A2565}"/>
              </a:ext>
            </a:extLst>
          </p:cNvPr>
          <p:cNvSpPr/>
          <p:nvPr/>
        </p:nvSpPr>
        <p:spPr>
          <a:xfrm>
            <a:off x="254999" y="1259834"/>
            <a:ext cx="4835863" cy="5003229"/>
          </a:xfrm>
          <a:prstGeom prst="rect">
            <a:avLst/>
          </a:prstGeom>
          <a:ln w="79375">
            <a:noFill/>
          </a:ln>
        </p:spPr>
        <p:txBody>
          <a:bodyPr wrap="square">
            <a:spAutoFit/>
          </a:bodyPr>
          <a:lstStyle/>
          <a:p>
            <a:r>
              <a:rPr lang="en-US" b="1" dirty="0">
                <a:solidFill>
                  <a:srgbClr val="2A1500"/>
                </a:solidFill>
                <a:latin typeface="Helvetica" panose="020B0604020202020204" pitchFamily="34" charset="0"/>
                <a:cs typeface="Helvetica" panose="020B0604020202020204" pitchFamily="34" charset="0"/>
              </a:rPr>
              <a:t>HCAAM Project: Characterizing Flight Controller Problem-solving Toward Increasingly Autonomous Crew Operations</a:t>
            </a:r>
          </a:p>
          <a:p>
            <a:endParaRPr lang="en-US" b="1" dirty="0">
              <a:solidFill>
                <a:srgbClr val="2A1500"/>
              </a:solidFill>
              <a:latin typeface="Helvetica" panose="020B0604020202020204" pitchFamily="34" charset="0"/>
              <a:cs typeface="Helvetica" panose="020B0604020202020204" pitchFamily="34" charset="0"/>
            </a:endParaRPr>
          </a:p>
          <a:p>
            <a:r>
              <a:rPr lang="es-MX" sz="1400" i="1" dirty="0">
                <a:solidFill>
                  <a:srgbClr val="2A1500"/>
                </a:solidFill>
                <a:latin typeface="Helvetica" panose="020B0604020202020204" pitchFamily="34" charset="0"/>
                <a:cs typeface="Helvetica" panose="020B0604020202020204" pitchFamily="34" charset="0"/>
              </a:rPr>
              <a:t>A. H. Vera, K. Holden, D. L. Dempsey, M. N. Russi-Vigoya, B. R. Beutter, and S. C. Wu</a:t>
            </a:r>
            <a:br>
              <a:rPr lang="es-MX" sz="1400" i="1" dirty="0">
                <a:solidFill>
                  <a:srgbClr val="2A1500"/>
                </a:solidFill>
                <a:latin typeface="Helvetica" panose="020B0604020202020204" pitchFamily="34" charset="0"/>
                <a:cs typeface="Helvetica" panose="020B0604020202020204" pitchFamily="34" charset="0"/>
              </a:rPr>
            </a:br>
            <a:endParaRPr lang="es-MX" sz="1400" i="1" dirty="0">
              <a:solidFill>
                <a:srgbClr val="2A1500"/>
              </a:solidFill>
              <a:latin typeface="Helvetica" panose="020B0604020202020204" pitchFamily="34" charset="0"/>
              <a:cs typeface="Helvetica" panose="020B0604020202020204" pitchFamily="34" charset="0"/>
            </a:endParaRPr>
          </a:p>
          <a:p>
            <a:pPr>
              <a:lnSpc>
                <a:spcPct val="107000"/>
              </a:lnSpc>
              <a:spcAft>
                <a:spcPts val="600"/>
              </a:spcAft>
            </a:pPr>
            <a:r>
              <a:rPr lang="en-US" sz="1600" b="1" dirty="0">
                <a:solidFill>
                  <a:srgbClr val="2A1500"/>
                </a:solidFill>
                <a:latin typeface="Helvetica" panose="020B0604020202020204" pitchFamily="34" charset="0"/>
                <a:ea typeface="Calibri" panose="020F0502020204030204" pitchFamily="34" charset="0"/>
                <a:cs typeface="Helvetica" panose="020B0604020202020204" pitchFamily="34" charset="0"/>
              </a:rPr>
              <a:t>Specific Aims: </a:t>
            </a:r>
            <a:endParaRPr lang="en-US" sz="1600" dirty="0">
              <a:solidFill>
                <a:srgbClr val="2A1500"/>
              </a:solidFill>
              <a:latin typeface="Helvetica" panose="020B0604020202020204" pitchFamily="34" charset="0"/>
              <a:ea typeface="Calibri" panose="020F0502020204030204" pitchFamily="34" charset="0"/>
              <a:cs typeface="Helvetica" panose="020B0604020202020204" pitchFamily="34" charset="0"/>
            </a:endParaRPr>
          </a:p>
          <a:p>
            <a:pPr marL="285744" indent="-285744">
              <a:buFont typeface="Arial" panose="020B0604020202020204" pitchFamily="34" charset="0"/>
              <a:buChar char="•"/>
            </a:pPr>
            <a:r>
              <a:rPr lang="en-US" sz="1500" dirty="0">
                <a:solidFill>
                  <a:srgbClr val="2A1500"/>
                </a:solidFill>
                <a:latin typeface="Helvetica" panose="020B0604020202020204" pitchFamily="34" charset="0"/>
                <a:cs typeface="Helvetica" panose="020B0604020202020204" pitchFamily="34" charset="0"/>
              </a:rPr>
              <a:t>Identify and characterize the types of activities currently performed by ground control at the NASA (JSC) that will need to be shifted on-board.</a:t>
            </a:r>
          </a:p>
          <a:p>
            <a:pPr marL="285744" indent="-285744">
              <a:buFont typeface="Arial" panose="020B0604020202020204" pitchFamily="34" charset="0"/>
              <a:buChar char="•"/>
            </a:pPr>
            <a:endParaRPr lang="en-US" sz="1500" dirty="0">
              <a:solidFill>
                <a:srgbClr val="2A1500"/>
              </a:solidFill>
              <a:latin typeface="Helvetica" panose="020B0604020202020204" pitchFamily="34" charset="0"/>
              <a:cs typeface="Helvetica" panose="020B0604020202020204" pitchFamily="34" charset="0"/>
            </a:endParaRPr>
          </a:p>
          <a:p>
            <a:pPr marL="285744" indent="-285744">
              <a:buFont typeface="Arial" panose="020B0604020202020204" pitchFamily="34" charset="0"/>
              <a:buChar char="•"/>
            </a:pPr>
            <a:r>
              <a:rPr lang="en-US" sz="1500" dirty="0">
                <a:solidFill>
                  <a:srgbClr val="2A1500"/>
                </a:solidFill>
                <a:latin typeface="Helvetica" panose="020B0604020202020204" pitchFamily="34" charset="0"/>
                <a:cs typeface="Helvetica" panose="020B0604020202020204" pitchFamily="34" charset="0"/>
              </a:rPr>
              <a:t>Provide results and inputs to the Autonomous Operations Technical Interchange Meeting for the purpose of scoping the content/goals.</a:t>
            </a:r>
          </a:p>
          <a:p>
            <a:pPr marL="285744" indent="-285744">
              <a:buFont typeface="Arial" panose="020B0604020202020204" pitchFamily="34" charset="0"/>
              <a:buChar char="•"/>
            </a:pPr>
            <a:endParaRPr lang="en-US" sz="1500" dirty="0">
              <a:solidFill>
                <a:srgbClr val="2A1500"/>
              </a:solidFill>
              <a:latin typeface="Helvetica" panose="020B0604020202020204" pitchFamily="34" charset="0"/>
              <a:cs typeface="Helvetica" panose="020B0604020202020204" pitchFamily="34" charset="0"/>
            </a:endParaRPr>
          </a:p>
          <a:p>
            <a:pPr marL="285744" indent="-285744">
              <a:buFont typeface="Arial" panose="020B0604020202020204" pitchFamily="34" charset="0"/>
              <a:buChar char="•"/>
            </a:pPr>
            <a:r>
              <a:rPr lang="en-US" sz="1500" dirty="0">
                <a:solidFill>
                  <a:srgbClr val="2A1500"/>
                </a:solidFill>
                <a:latin typeface="Helvetica" panose="020B0604020202020204" pitchFamily="34" charset="0"/>
                <a:cs typeface="Helvetica" panose="020B0604020202020204" pitchFamily="34" charset="0"/>
              </a:rPr>
              <a:t>Develop standards and guidelines for the development of autonomous operations concepts and intelligent systems.</a:t>
            </a:r>
          </a:p>
        </p:txBody>
      </p:sp>
      <p:pic>
        <p:nvPicPr>
          <p:cNvPr id="12" name="Content Placeholder 4">
            <a:extLst>
              <a:ext uri="{FF2B5EF4-FFF2-40B4-BE49-F238E27FC236}">
                <a16:creationId xmlns:a16="http://schemas.microsoft.com/office/drawing/2014/main" id="{D4E8ECAB-AD5F-4103-960B-9FB641697C13}"/>
              </a:ext>
            </a:extLst>
          </p:cNvPr>
          <p:cNvPicPr>
            <a:picLocks/>
          </p:cNvPicPr>
          <p:nvPr/>
        </p:nvPicPr>
        <p:blipFill>
          <a:blip r:embed="rId4" cstate="print">
            <a:extLst>
              <a:ext uri="{28A0092B-C50C-407E-A947-70E740481C1C}">
                <a14:useLocalDpi xmlns:a14="http://schemas.microsoft.com/office/drawing/2010/main"/>
              </a:ext>
            </a:extLst>
          </a:blip>
          <a:stretch>
            <a:fillRect/>
          </a:stretch>
        </p:blipFill>
        <p:spPr>
          <a:xfrm>
            <a:off x="9593326" y="1176508"/>
            <a:ext cx="2468199" cy="1419688"/>
          </a:xfrm>
          <a:prstGeom prst="rect">
            <a:avLst/>
          </a:prstGeom>
        </p:spPr>
      </p:pic>
      <p:pic>
        <p:nvPicPr>
          <p:cNvPr id="13" name="Picture 12">
            <a:extLst>
              <a:ext uri="{FF2B5EF4-FFF2-40B4-BE49-F238E27FC236}">
                <a16:creationId xmlns:a16="http://schemas.microsoft.com/office/drawing/2014/main" id="{39459586-EA7A-428F-9A95-E937616199AC}"/>
              </a:ext>
            </a:extLst>
          </p:cNvPr>
          <p:cNvPicPr>
            <a:picLocks noChangeAspect="1"/>
          </p:cNvPicPr>
          <p:nvPr/>
        </p:nvPicPr>
        <p:blipFill rotWithShape="1">
          <a:blip r:embed="rId5"/>
          <a:srcRect l="2459" t="9261" r="14521" b="7717"/>
          <a:stretch/>
        </p:blipFill>
        <p:spPr>
          <a:xfrm>
            <a:off x="5263650" y="1170350"/>
            <a:ext cx="4231155" cy="2817343"/>
          </a:xfrm>
          <a:prstGeom prst="rect">
            <a:avLst/>
          </a:prstGeom>
        </p:spPr>
      </p:pic>
      <p:pic>
        <p:nvPicPr>
          <p:cNvPr id="14" name="Picture 13">
            <a:extLst>
              <a:ext uri="{FF2B5EF4-FFF2-40B4-BE49-F238E27FC236}">
                <a16:creationId xmlns:a16="http://schemas.microsoft.com/office/drawing/2014/main" id="{3FD574E6-A454-4D0D-B038-14F98E0AE998}"/>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2175" t="11987" b="8311"/>
          <a:stretch/>
        </p:blipFill>
        <p:spPr>
          <a:xfrm>
            <a:off x="9593324" y="2650043"/>
            <a:ext cx="2468199" cy="1337067"/>
          </a:xfrm>
          <a:prstGeom prst="rect">
            <a:avLst/>
          </a:prstGeom>
        </p:spPr>
      </p:pic>
      <p:sp>
        <p:nvSpPr>
          <p:cNvPr id="15" name="TextBox 14">
            <a:extLst>
              <a:ext uri="{FF2B5EF4-FFF2-40B4-BE49-F238E27FC236}">
                <a16:creationId xmlns:a16="http://schemas.microsoft.com/office/drawing/2014/main" id="{55F88616-2291-410F-8668-20FA3E01796C}"/>
              </a:ext>
            </a:extLst>
          </p:cNvPr>
          <p:cNvSpPr txBox="1"/>
          <p:nvPr/>
        </p:nvSpPr>
        <p:spPr>
          <a:xfrm>
            <a:off x="5427464" y="4261805"/>
            <a:ext cx="6670307" cy="2139047"/>
          </a:xfrm>
          <a:prstGeom prst="rect">
            <a:avLst/>
          </a:prstGeom>
          <a:noFill/>
        </p:spPr>
        <p:txBody>
          <a:bodyPr wrap="square" rtlCol="0">
            <a:spAutoFit/>
          </a:bodyPr>
          <a:lstStyle/>
          <a:p>
            <a:pPr marL="285744" indent="-285744">
              <a:spcAft>
                <a:spcPts val="1200"/>
              </a:spcAft>
              <a:buFont typeface="Wingdings" panose="05000000000000000000" pitchFamily="2" charset="2"/>
              <a:buChar char="v"/>
            </a:pPr>
            <a:r>
              <a:rPr lang="en-US" sz="1600" b="1" dirty="0">
                <a:solidFill>
                  <a:srgbClr val="3B231C"/>
                </a:solidFill>
                <a:latin typeface="Helvetica" panose="020B0604020202020204" pitchFamily="34" charset="0"/>
                <a:cs typeface="Helvetica" panose="020B0604020202020204" pitchFamily="34" charset="0"/>
              </a:rPr>
              <a:t>Capabilities Needed Onboard Future Autonomous Missions</a:t>
            </a:r>
          </a:p>
          <a:p>
            <a:pPr marL="455613" indent="-169863">
              <a:spcAft>
                <a:spcPts val="1200"/>
              </a:spcAft>
              <a:buFont typeface="Arial" panose="020B0604020202020204" pitchFamily="34" charset="0"/>
              <a:buChar char="•"/>
            </a:pPr>
            <a:r>
              <a:rPr lang="en-US" sz="1600" dirty="0">
                <a:solidFill>
                  <a:srgbClr val="3B231C"/>
                </a:solidFill>
                <a:latin typeface="Helvetica" panose="020B0604020202020204" pitchFamily="34" charset="0"/>
                <a:cs typeface="Helvetica" panose="020B0604020202020204" pitchFamily="34" charset="0"/>
              </a:rPr>
              <a:t>Advanced Training Systems</a:t>
            </a:r>
          </a:p>
          <a:p>
            <a:pPr marL="455613" indent="-169863">
              <a:spcAft>
                <a:spcPts val="600"/>
              </a:spcAft>
              <a:buFont typeface="Arial" panose="020B0604020202020204" pitchFamily="34" charset="0"/>
              <a:buChar char="•"/>
            </a:pPr>
            <a:r>
              <a:rPr lang="en-US" sz="1600" dirty="0">
                <a:solidFill>
                  <a:srgbClr val="3B231C"/>
                </a:solidFill>
                <a:latin typeface="Helvetica" panose="020B0604020202020204" pitchFamily="34" charset="0"/>
                <a:cs typeface="Helvetica" panose="020B0604020202020204" pitchFamily="34" charset="0"/>
              </a:rPr>
              <a:t>Intelligent Information Systems</a:t>
            </a:r>
          </a:p>
          <a:p>
            <a:pPr marL="455613" indent="-169863">
              <a:spcAft>
                <a:spcPts val="600"/>
              </a:spcAft>
              <a:buFont typeface="Arial" panose="020B0604020202020204" pitchFamily="34" charset="0"/>
              <a:buChar char="•"/>
            </a:pPr>
            <a:r>
              <a:rPr lang="en-US" sz="1600" dirty="0">
                <a:solidFill>
                  <a:srgbClr val="3B231C"/>
                </a:solidFill>
                <a:latin typeface="Helvetica" panose="020B0604020202020204" pitchFamily="34" charset="0"/>
                <a:cs typeface="Helvetica" panose="020B0604020202020204" pitchFamily="34" charset="0"/>
              </a:rPr>
              <a:t>Problem Solving Aids</a:t>
            </a:r>
          </a:p>
          <a:p>
            <a:pPr marL="455613" indent="-169863">
              <a:spcAft>
                <a:spcPts val="600"/>
              </a:spcAft>
              <a:buFont typeface="Arial" panose="020B0604020202020204" pitchFamily="34" charset="0"/>
              <a:buChar char="•"/>
            </a:pPr>
            <a:r>
              <a:rPr lang="en-US" sz="1600" dirty="0">
                <a:solidFill>
                  <a:srgbClr val="3B231C"/>
                </a:solidFill>
                <a:latin typeface="Helvetica" panose="020B0604020202020204" pitchFamily="34" charset="0"/>
                <a:cs typeface="Helvetica" panose="020B0604020202020204" pitchFamily="34" charset="0"/>
              </a:rPr>
              <a:t>Design for Autonomy</a:t>
            </a:r>
          </a:p>
          <a:p>
            <a:pPr marL="457189" indent="-171446">
              <a:spcAft>
                <a:spcPts val="600"/>
              </a:spcAft>
              <a:buFont typeface="Arial" panose="020B0604020202020204" pitchFamily="34" charset="0"/>
              <a:buChar char="•"/>
            </a:pPr>
            <a:endParaRPr lang="en-US" dirty="0">
              <a:solidFill>
                <a:srgbClr val="3B231C"/>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79338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3EA4441-C71E-4F0B-86AE-0EE9985D5A19}"/>
              </a:ext>
            </a:extLst>
          </p:cNvPr>
          <p:cNvSpPr/>
          <p:nvPr/>
        </p:nvSpPr>
        <p:spPr>
          <a:xfrm>
            <a:off x="0" y="3454"/>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6C01804-DD2D-4B8D-9B8C-5A881FD940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0600" y="123268"/>
            <a:ext cx="990600" cy="782053"/>
          </a:xfrm>
          <a:prstGeom prst="rect">
            <a:avLst/>
          </a:prstGeom>
        </p:spPr>
      </p:pic>
      <p:sp>
        <p:nvSpPr>
          <p:cNvPr id="9" name="Title 1">
            <a:extLst>
              <a:ext uri="{FF2B5EF4-FFF2-40B4-BE49-F238E27FC236}">
                <a16:creationId xmlns:a16="http://schemas.microsoft.com/office/drawing/2014/main" id="{0B3F2C01-6BA7-4906-9345-0E9F8082E572}"/>
              </a:ext>
            </a:extLst>
          </p:cNvPr>
          <p:cNvSpPr txBox="1">
            <a:spLocks/>
          </p:cNvSpPr>
          <p:nvPr/>
        </p:nvSpPr>
        <p:spPr>
          <a:xfrm>
            <a:off x="96004" y="-223701"/>
            <a:ext cx="10662920" cy="1456267"/>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Helvetica" panose="020B0604020202020204" pitchFamily="34" charset="0"/>
                <a:cs typeface="Helvetica" panose="020B0604020202020204" pitchFamily="34" charset="0"/>
              </a:rPr>
              <a:t>Focus Group</a:t>
            </a:r>
          </a:p>
        </p:txBody>
      </p:sp>
      <p:sp>
        <p:nvSpPr>
          <p:cNvPr id="5" name="Rectangle 4">
            <a:extLst>
              <a:ext uri="{FF2B5EF4-FFF2-40B4-BE49-F238E27FC236}">
                <a16:creationId xmlns:a16="http://schemas.microsoft.com/office/drawing/2014/main" id="{AA26F671-0E6E-48B4-9722-FAF7B30FBD53}"/>
              </a:ext>
            </a:extLst>
          </p:cNvPr>
          <p:cNvSpPr/>
          <p:nvPr/>
        </p:nvSpPr>
        <p:spPr>
          <a:xfrm>
            <a:off x="5225143" y="1035608"/>
            <a:ext cx="6957281" cy="5822392"/>
          </a:xfrm>
          <a:prstGeom prst="rect">
            <a:avLst/>
          </a:prstGeom>
          <a:solidFill>
            <a:srgbClr val="FFF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E1F00"/>
              </a:solidFill>
              <a:latin typeface="Helvetica" panose="020B0604020202020204" pitchFamily="34" charset="0"/>
              <a:cs typeface="Helvetica" panose="020B0604020202020204" pitchFamily="34" charset="0"/>
            </a:endParaRPr>
          </a:p>
        </p:txBody>
      </p:sp>
      <p:sp>
        <p:nvSpPr>
          <p:cNvPr id="7" name="Rectangle 6">
            <a:extLst>
              <a:ext uri="{FF2B5EF4-FFF2-40B4-BE49-F238E27FC236}">
                <a16:creationId xmlns:a16="http://schemas.microsoft.com/office/drawing/2014/main" id="{A090B85D-8B99-4085-BAE1-1A49D69770E1}"/>
              </a:ext>
            </a:extLst>
          </p:cNvPr>
          <p:cNvSpPr/>
          <p:nvPr/>
        </p:nvSpPr>
        <p:spPr>
          <a:xfrm>
            <a:off x="254999" y="1259834"/>
            <a:ext cx="4835863" cy="4957063"/>
          </a:xfrm>
          <a:prstGeom prst="rect">
            <a:avLst/>
          </a:prstGeom>
          <a:ln w="79375">
            <a:noFill/>
          </a:ln>
        </p:spPr>
        <p:txBody>
          <a:bodyPr wrap="square">
            <a:spAutoFit/>
          </a:bodyPr>
          <a:lstStyle/>
          <a:p>
            <a:r>
              <a:rPr lang="en-US" b="1" dirty="0">
                <a:solidFill>
                  <a:srgbClr val="3E1F00"/>
                </a:solidFill>
                <a:latin typeface="Helvetica" panose="020B0604020202020204" pitchFamily="34" charset="0"/>
                <a:cs typeface="Helvetica" panose="020B0604020202020204" pitchFamily="34" charset="0"/>
              </a:rPr>
              <a:t>HCAAM Project: Development and Validation of an Autonomous Operations Task List </a:t>
            </a:r>
          </a:p>
          <a:p>
            <a:endParaRPr lang="en-US" b="1" dirty="0">
              <a:solidFill>
                <a:srgbClr val="3E1F00"/>
              </a:solidFill>
              <a:latin typeface="Helvetica" panose="020B0604020202020204" pitchFamily="34" charset="0"/>
              <a:cs typeface="Helvetica" panose="020B0604020202020204" pitchFamily="34" charset="0"/>
            </a:endParaRPr>
          </a:p>
          <a:p>
            <a:r>
              <a:rPr lang="es-MX" sz="1400" i="1" dirty="0">
                <a:solidFill>
                  <a:srgbClr val="3E1F00"/>
                </a:solidFill>
                <a:latin typeface="Helvetica" panose="020B0604020202020204" pitchFamily="34" charset="0"/>
                <a:cs typeface="Helvetica" panose="020B0604020202020204" pitchFamily="34" charset="0"/>
              </a:rPr>
              <a:t>Holden, K., Munson, B., Russi-Vigoya, M. N., Dempsey, D., Adelstein, B.</a:t>
            </a:r>
            <a:br>
              <a:rPr lang="es-MX" sz="1400" i="1" dirty="0">
                <a:solidFill>
                  <a:srgbClr val="3E1F00"/>
                </a:solidFill>
                <a:latin typeface="Helvetica" panose="020B0604020202020204" pitchFamily="34" charset="0"/>
                <a:cs typeface="Helvetica" panose="020B0604020202020204" pitchFamily="34" charset="0"/>
              </a:rPr>
            </a:br>
            <a:endParaRPr lang="es-MX" sz="1400" i="1" dirty="0">
              <a:solidFill>
                <a:srgbClr val="3E1F00"/>
              </a:solidFill>
              <a:latin typeface="Helvetica" panose="020B0604020202020204" pitchFamily="34" charset="0"/>
              <a:cs typeface="Helvetica" panose="020B0604020202020204" pitchFamily="34" charset="0"/>
            </a:endParaRPr>
          </a:p>
          <a:p>
            <a:pPr>
              <a:lnSpc>
                <a:spcPct val="107000"/>
              </a:lnSpc>
              <a:spcAft>
                <a:spcPts val="600"/>
              </a:spcAft>
            </a:pPr>
            <a:r>
              <a:rPr lang="en-US" sz="1600" b="1" dirty="0">
                <a:solidFill>
                  <a:srgbClr val="3E1F00"/>
                </a:solidFill>
                <a:latin typeface="Helvetica" panose="020B0604020202020204" pitchFamily="34" charset="0"/>
                <a:ea typeface="Calibri" panose="020F0502020204030204" pitchFamily="34" charset="0"/>
                <a:cs typeface="Helvetica" panose="020B0604020202020204" pitchFamily="34" charset="0"/>
              </a:rPr>
              <a:t>Specific Aims: </a:t>
            </a:r>
            <a:endParaRPr lang="en-US" sz="1600" dirty="0">
              <a:solidFill>
                <a:srgbClr val="3E1F00"/>
              </a:solidFill>
              <a:latin typeface="Helvetica" panose="020B0604020202020204" pitchFamily="34" charset="0"/>
              <a:ea typeface="Calibri" panose="020F0502020204030204" pitchFamily="34" charset="0"/>
              <a:cs typeface="Helvetica" panose="020B0604020202020204" pitchFamily="34" charset="0"/>
            </a:endParaRPr>
          </a:p>
          <a:p>
            <a:pPr marL="285744" indent="-285744">
              <a:buFont typeface="Arial" panose="020B0604020202020204" pitchFamily="34" charset="0"/>
              <a:buChar char="•"/>
            </a:pPr>
            <a:r>
              <a:rPr lang="en-US" sz="1500" dirty="0">
                <a:solidFill>
                  <a:srgbClr val="3E1F00"/>
                </a:solidFill>
                <a:latin typeface="Helvetica" panose="020B0604020202020204" pitchFamily="34" charset="0"/>
                <a:cs typeface="Helvetica" panose="020B0604020202020204" pitchFamily="34" charset="0"/>
              </a:rPr>
              <a:t>Identify and refine a set of mission tasks that are most likely to pose a threat to crew health and performance during an autonomous phase of a long-duration spaceflight mission.  </a:t>
            </a:r>
          </a:p>
          <a:p>
            <a:pPr marL="285744" indent="-285744">
              <a:buFont typeface="Arial" panose="020B0604020202020204" pitchFamily="34" charset="0"/>
              <a:buChar char="•"/>
            </a:pPr>
            <a:endParaRPr lang="en-US" sz="1500" dirty="0">
              <a:solidFill>
                <a:srgbClr val="3E1F00"/>
              </a:solidFill>
              <a:latin typeface="Helvetica" panose="020B0604020202020204" pitchFamily="34" charset="0"/>
              <a:cs typeface="Helvetica" panose="020B0604020202020204" pitchFamily="34" charset="0"/>
            </a:endParaRPr>
          </a:p>
          <a:p>
            <a:pPr marL="285744" indent="-285744">
              <a:buFont typeface="Arial" panose="020B0604020202020204" pitchFamily="34" charset="0"/>
              <a:buChar char="•"/>
            </a:pPr>
            <a:r>
              <a:rPr lang="en-US" sz="1500" dirty="0">
                <a:solidFill>
                  <a:srgbClr val="3E1F00"/>
                </a:solidFill>
                <a:latin typeface="Helvetica" panose="020B0604020202020204" pitchFamily="34" charset="0"/>
                <a:cs typeface="Helvetica" panose="020B0604020202020204" pitchFamily="34" charset="0"/>
              </a:rPr>
              <a:t>Validate the draft list of tasks with relevant experts by determining their acceptability, feasibility, and suitability for autonomous operations. </a:t>
            </a:r>
          </a:p>
          <a:p>
            <a:pPr marL="285744" indent="-285744">
              <a:buFont typeface="Arial" panose="020B0604020202020204" pitchFamily="34" charset="0"/>
              <a:buChar char="•"/>
            </a:pPr>
            <a:endParaRPr lang="en-US" sz="1500" dirty="0">
              <a:solidFill>
                <a:srgbClr val="3E1F00"/>
              </a:solidFill>
              <a:latin typeface="Helvetica" panose="020B0604020202020204" pitchFamily="34" charset="0"/>
              <a:cs typeface="Helvetica" panose="020B0604020202020204" pitchFamily="34" charset="0"/>
            </a:endParaRPr>
          </a:p>
          <a:p>
            <a:pPr marL="285744" indent="-285744">
              <a:buFont typeface="Arial" panose="020B0604020202020204" pitchFamily="34" charset="0"/>
              <a:buChar char="•"/>
            </a:pPr>
            <a:r>
              <a:rPr lang="en-US" sz="1500" dirty="0">
                <a:solidFill>
                  <a:srgbClr val="3E1F00"/>
                </a:solidFill>
                <a:latin typeface="Helvetica" panose="020B0604020202020204" pitchFamily="34" charset="0"/>
                <a:cs typeface="Helvetica" panose="020B0604020202020204" pitchFamily="34" charset="0"/>
              </a:rPr>
              <a:t>Develop several brief scenarios/vignettes that illustrate the challenges of autonomous crew operations</a:t>
            </a:r>
          </a:p>
        </p:txBody>
      </p:sp>
      <p:sp>
        <p:nvSpPr>
          <p:cNvPr id="18" name="Rectangle 17">
            <a:extLst>
              <a:ext uri="{FF2B5EF4-FFF2-40B4-BE49-F238E27FC236}">
                <a16:creationId xmlns:a16="http://schemas.microsoft.com/office/drawing/2014/main" id="{2FDB08C6-40B8-4F53-AC80-FBDF9BF281A7}"/>
              </a:ext>
            </a:extLst>
          </p:cNvPr>
          <p:cNvSpPr/>
          <p:nvPr/>
        </p:nvSpPr>
        <p:spPr>
          <a:xfrm>
            <a:off x="5724347" y="4646423"/>
            <a:ext cx="6096000" cy="1569660"/>
          </a:xfrm>
          <a:prstGeom prst="rect">
            <a:avLst/>
          </a:prstGeom>
        </p:spPr>
        <p:txBody>
          <a:bodyPr>
            <a:spAutoFit/>
          </a:bodyPr>
          <a:lstStyle/>
          <a:p>
            <a:endParaRPr lang="en-US" sz="1600" dirty="0">
              <a:solidFill>
                <a:srgbClr val="1E0F00"/>
              </a:solidFill>
              <a:latin typeface="Helvetica" panose="020B0604020202020204" pitchFamily="34" charset="0"/>
              <a:ea typeface="Times New Roman" panose="02020603050405020304" pitchFamily="18" charset="0"/>
              <a:cs typeface="Helvetica" panose="020B0604020202020204" pitchFamily="34" charset="0"/>
            </a:endParaRPr>
          </a:p>
          <a:p>
            <a:r>
              <a:rPr lang="en-US" sz="1600" dirty="0">
                <a:solidFill>
                  <a:srgbClr val="1E0F00"/>
                </a:solidFill>
                <a:latin typeface="Helvetica" panose="020B0604020202020204" pitchFamily="34" charset="0"/>
                <a:ea typeface="Times New Roman" panose="02020603050405020304" pitchFamily="18" charset="0"/>
                <a:cs typeface="Helvetica" panose="020B0604020202020204" pitchFamily="34" charset="0"/>
              </a:rPr>
              <a:t>The participants raised the following 3 concerns: </a:t>
            </a:r>
          </a:p>
          <a:p>
            <a:pPr marL="342900" indent="-342900">
              <a:buFont typeface="+mj-lt"/>
              <a:buAutoNum type="arabicPeriod"/>
            </a:pPr>
            <a:r>
              <a:rPr lang="en-US" sz="1600" dirty="0">
                <a:solidFill>
                  <a:srgbClr val="1E0F00"/>
                </a:solidFill>
                <a:latin typeface="Helvetica" panose="020B0604020202020204" pitchFamily="34" charset="0"/>
                <a:ea typeface="Times New Roman" panose="02020603050405020304" pitchFamily="18" charset="0"/>
                <a:cs typeface="Helvetica" panose="020B0604020202020204" pitchFamily="34" charset="0"/>
              </a:rPr>
              <a:t>Lack of preparation and experience for autonomous crew operation</a:t>
            </a:r>
          </a:p>
          <a:p>
            <a:pPr marL="342900" indent="-342900">
              <a:buFont typeface="+mj-lt"/>
              <a:buAutoNum type="arabicPeriod"/>
            </a:pPr>
            <a:r>
              <a:rPr lang="en-US" sz="1600" dirty="0">
                <a:solidFill>
                  <a:srgbClr val="1E0F00"/>
                </a:solidFill>
                <a:latin typeface="Helvetica" panose="020B0604020202020204" pitchFamily="34" charset="0"/>
                <a:ea typeface="Times New Roman" panose="02020603050405020304" pitchFamily="18" charset="0"/>
                <a:cs typeface="Helvetica" panose="020B0604020202020204" pitchFamily="34" charset="0"/>
              </a:rPr>
              <a:t>Insufficient intelligent system development and testing</a:t>
            </a:r>
          </a:p>
          <a:p>
            <a:pPr marL="342900" indent="-342900">
              <a:buFont typeface="+mj-lt"/>
              <a:buAutoNum type="arabicPeriod"/>
            </a:pPr>
            <a:r>
              <a:rPr lang="en-US" sz="1600" dirty="0">
                <a:solidFill>
                  <a:srgbClr val="1E0F00"/>
                </a:solidFill>
                <a:latin typeface="Helvetica" panose="020B0604020202020204" pitchFamily="34" charset="0"/>
                <a:ea typeface="Times New Roman" panose="02020603050405020304" pitchFamily="18" charset="0"/>
                <a:cs typeface="Helvetica" panose="020B0604020202020204" pitchFamily="34" charset="0"/>
              </a:rPr>
              <a:t>Inadequate training approaches for long-duration missions. </a:t>
            </a:r>
          </a:p>
        </p:txBody>
      </p:sp>
      <p:sp>
        <p:nvSpPr>
          <p:cNvPr id="25" name="TextBox 24">
            <a:extLst>
              <a:ext uri="{FF2B5EF4-FFF2-40B4-BE49-F238E27FC236}">
                <a16:creationId xmlns:a16="http://schemas.microsoft.com/office/drawing/2014/main" id="{AA9595C3-B59E-4E2F-AB97-2D66AF05DC9F}"/>
              </a:ext>
            </a:extLst>
          </p:cNvPr>
          <p:cNvSpPr txBox="1"/>
          <p:nvPr/>
        </p:nvSpPr>
        <p:spPr>
          <a:xfrm>
            <a:off x="7067182" y="2286612"/>
            <a:ext cx="3543075" cy="584775"/>
          </a:xfrm>
          <a:prstGeom prst="rect">
            <a:avLst/>
          </a:prstGeom>
          <a:solidFill>
            <a:srgbClr val="FFCC99"/>
          </a:solidFill>
          <a:ln>
            <a:solidFill>
              <a:schemeClr val="bg1"/>
            </a:solidFill>
          </a:ln>
        </p:spPr>
        <p:txBody>
          <a:bodyPr wrap="square" rtlCol="0">
            <a:spAutoFit/>
          </a:bodyPr>
          <a:lstStyle/>
          <a:p>
            <a:r>
              <a:rPr lang="en-US" sz="1600" dirty="0">
                <a:solidFill>
                  <a:srgbClr val="1E0F00"/>
                </a:solidFill>
                <a:latin typeface="Helvetica" panose="020B0604020202020204" pitchFamily="34" charset="0"/>
                <a:ea typeface="Times New Roman" panose="02020603050405020304" pitchFamily="18" charset="0"/>
                <a:cs typeface="Helvetica" panose="020B0604020202020204" pitchFamily="34" charset="0"/>
              </a:rPr>
              <a:t>Ability to respond to medical or behavioral health events</a:t>
            </a:r>
            <a:endParaRPr lang="en-US" dirty="0">
              <a:solidFill>
                <a:srgbClr val="3E1F00"/>
              </a:solidFill>
              <a:latin typeface="Helvetica" panose="020B0604020202020204" pitchFamily="34" charset="0"/>
              <a:cs typeface="Helvetica" panose="020B0604020202020204" pitchFamily="34" charset="0"/>
            </a:endParaRPr>
          </a:p>
        </p:txBody>
      </p:sp>
      <p:sp>
        <p:nvSpPr>
          <p:cNvPr id="26" name="TextBox 25">
            <a:extLst>
              <a:ext uri="{FF2B5EF4-FFF2-40B4-BE49-F238E27FC236}">
                <a16:creationId xmlns:a16="http://schemas.microsoft.com/office/drawing/2014/main" id="{F8D16B8E-EDDB-4525-B709-7848AB4E3058}"/>
              </a:ext>
            </a:extLst>
          </p:cNvPr>
          <p:cNvSpPr txBox="1"/>
          <p:nvPr/>
        </p:nvSpPr>
        <p:spPr>
          <a:xfrm>
            <a:off x="7067182" y="2962521"/>
            <a:ext cx="3543075" cy="584775"/>
          </a:xfrm>
          <a:prstGeom prst="rect">
            <a:avLst/>
          </a:prstGeom>
          <a:solidFill>
            <a:srgbClr val="FFCC99"/>
          </a:solidFill>
          <a:ln>
            <a:solidFill>
              <a:schemeClr val="bg1"/>
            </a:solidFill>
          </a:ln>
        </p:spPr>
        <p:txBody>
          <a:bodyPr wrap="square" rtlCol="0">
            <a:spAutoFit/>
          </a:bodyPr>
          <a:lstStyle/>
          <a:p>
            <a:r>
              <a:rPr lang="en-US" sz="1600" dirty="0">
                <a:solidFill>
                  <a:srgbClr val="1E0F00"/>
                </a:solidFill>
                <a:latin typeface="Helvetica" panose="020B0604020202020204" pitchFamily="34" charset="0"/>
                <a:ea typeface="Times New Roman" panose="02020603050405020304" pitchFamily="18" charset="0"/>
                <a:cs typeface="Helvetica" panose="020B0604020202020204" pitchFamily="34" charset="0"/>
              </a:rPr>
              <a:t>Ability to respond to unanticipated major vehicle or habitat malfunctions</a:t>
            </a:r>
          </a:p>
        </p:txBody>
      </p:sp>
      <p:sp>
        <p:nvSpPr>
          <p:cNvPr id="27" name="TextBox 26">
            <a:extLst>
              <a:ext uri="{FF2B5EF4-FFF2-40B4-BE49-F238E27FC236}">
                <a16:creationId xmlns:a16="http://schemas.microsoft.com/office/drawing/2014/main" id="{0F6490DD-93B5-4E5B-8B90-87EEBB12D93D}"/>
              </a:ext>
            </a:extLst>
          </p:cNvPr>
          <p:cNvSpPr txBox="1"/>
          <p:nvPr/>
        </p:nvSpPr>
        <p:spPr>
          <a:xfrm>
            <a:off x="7067182" y="3638430"/>
            <a:ext cx="3543075" cy="338554"/>
          </a:xfrm>
          <a:prstGeom prst="rect">
            <a:avLst/>
          </a:prstGeom>
          <a:solidFill>
            <a:srgbClr val="FFCC99"/>
          </a:solidFill>
          <a:ln>
            <a:solidFill>
              <a:schemeClr val="bg1"/>
            </a:solidFill>
          </a:ln>
        </p:spPr>
        <p:txBody>
          <a:bodyPr wrap="square" rtlCol="0">
            <a:spAutoFit/>
          </a:bodyPr>
          <a:lstStyle/>
          <a:p>
            <a:r>
              <a:rPr lang="en-US" sz="1600" dirty="0">
                <a:solidFill>
                  <a:srgbClr val="1E0F00"/>
                </a:solidFill>
                <a:latin typeface="Helvetica" panose="020B0604020202020204" pitchFamily="34" charset="0"/>
                <a:ea typeface="Times New Roman" panose="02020603050405020304" pitchFamily="18" charset="0"/>
                <a:cs typeface="Helvetica" panose="020B0604020202020204" pitchFamily="34" charset="0"/>
              </a:rPr>
              <a:t>Piloting and navigation tasks</a:t>
            </a:r>
          </a:p>
        </p:txBody>
      </p:sp>
      <p:sp>
        <p:nvSpPr>
          <p:cNvPr id="28" name="TextBox 27">
            <a:extLst>
              <a:ext uri="{FF2B5EF4-FFF2-40B4-BE49-F238E27FC236}">
                <a16:creationId xmlns:a16="http://schemas.microsoft.com/office/drawing/2014/main" id="{E40E9A1F-CEEB-4378-8E73-467559BF6A4D}"/>
              </a:ext>
            </a:extLst>
          </p:cNvPr>
          <p:cNvSpPr txBox="1"/>
          <p:nvPr/>
        </p:nvSpPr>
        <p:spPr>
          <a:xfrm>
            <a:off x="7067181" y="4061649"/>
            <a:ext cx="3543075" cy="584775"/>
          </a:xfrm>
          <a:prstGeom prst="rect">
            <a:avLst/>
          </a:prstGeom>
          <a:solidFill>
            <a:srgbClr val="FFCC99"/>
          </a:solidFill>
          <a:ln>
            <a:solidFill>
              <a:schemeClr val="bg1"/>
            </a:solidFill>
          </a:ln>
        </p:spPr>
        <p:txBody>
          <a:bodyPr wrap="square" rtlCol="0">
            <a:spAutoFit/>
          </a:bodyPr>
          <a:lstStyle/>
          <a:p>
            <a:r>
              <a:rPr lang="en-US" sz="1600" dirty="0">
                <a:solidFill>
                  <a:srgbClr val="1E0F00"/>
                </a:solidFill>
                <a:latin typeface="Helvetica" panose="020B0604020202020204" pitchFamily="34" charset="0"/>
                <a:ea typeface="Times New Roman" panose="02020603050405020304" pitchFamily="18" charset="0"/>
                <a:cs typeface="Helvetica" panose="020B0604020202020204" pitchFamily="34" charset="0"/>
              </a:rPr>
              <a:t>Installation/activation/inspection of vehicle/habitat systems</a:t>
            </a:r>
          </a:p>
        </p:txBody>
      </p:sp>
      <p:sp>
        <p:nvSpPr>
          <p:cNvPr id="29" name="TextBox 28">
            <a:extLst>
              <a:ext uri="{FF2B5EF4-FFF2-40B4-BE49-F238E27FC236}">
                <a16:creationId xmlns:a16="http://schemas.microsoft.com/office/drawing/2014/main" id="{9E411AC3-99CF-473A-9EDA-96504701F885}"/>
              </a:ext>
            </a:extLst>
          </p:cNvPr>
          <p:cNvSpPr txBox="1"/>
          <p:nvPr/>
        </p:nvSpPr>
        <p:spPr>
          <a:xfrm rot="16200000">
            <a:off x="5628199" y="3297240"/>
            <a:ext cx="2359812" cy="338554"/>
          </a:xfrm>
          <a:prstGeom prst="rect">
            <a:avLst/>
          </a:prstGeom>
          <a:solidFill>
            <a:srgbClr val="3E1F00"/>
          </a:solidFill>
          <a:ln>
            <a:solidFill>
              <a:schemeClr val="bg1"/>
            </a:solidFill>
          </a:ln>
        </p:spPr>
        <p:txBody>
          <a:bodyPr wrap="square" rtlCol="0">
            <a:spAutoFit/>
          </a:bodyPr>
          <a:lstStyle/>
          <a:p>
            <a:pPr algn="ctr"/>
            <a:r>
              <a:rPr lang="en-US" sz="1600" dirty="0">
                <a:solidFill>
                  <a:srgbClr val="FFF2E5"/>
                </a:solidFill>
                <a:latin typeface="Helvetica" panose="020B0604020202020204" pitchFamily="34" charset="0"/>
                <a:ea typeface="Times New Roman" panose="02020603050405020304" pitchFamily="18" charset="0"/>
                <a:cs typeface="Helvetica" panose="020B0604020202020204" pitchFamily="34" charset="0"/>
              </a:rPr>
              <a:t>Primary task</a:t>
            </a:r>
            <a:endParaRPr lang="en-US" dirty="0">
              <a:solidFill>
                <a:srgbClr val="FFF2E5"/>
              </a:solidFill>
              <a:latin typeface="Helvetica" panose="020B0604020202020204" pitchFamily="34" charset="0"/>
              <a:cs typeface="Helvetica" panose="020B0604020202020204" pitchFamily="34" charset="0"/>
            </a:endParaRPr>
          </a:p>
        </p:txBody>
      </p:sp>
      <p:sp>
        <p:nvSpPr>
          <p:cNvPr id="4" name="Rectangle 3">
            <a:extLst>
              <a:ext uri="{FF2B5EF4-FFF2-40B4-BE49-F238E27FC236}">
                <a16:creationId xmlns:a16="http://schemas.microsoft.com/office/drawing/2014/main" id="{50D80E64-B226-4B87-9932-C3D64A1AEBC8}"/>
              </a:ext>
            </a:extLst>
          </p:cNvPr>
          <p:cNvSpPr/>
          <p:nvPr/>
        </p:nvSpPr>
        <p:spPr>
          <a:xfrm>
            <a:off x="5234719" y="1132172"/>
            <a:ext cx="6957282" cy="923330"/>
          </a:xfrm>
          <a:prstGeom prst="rect">
            <a:avLst/>
          </a:prstGeom>
        </p:spPr>
        <p:txBody>
          <a:bodyPr wrap="square">
            <a:spAutoFit/>
          </a:bodyPr>
          <a:lstStyle/>
          <a:p>
            <a:pPr marL="285750" indent="-285750">
              <a:buFont typeface="Wingdings" panose="05000000000000000000" pitchFamily="2" charset="2"/>
              <a:buChar char="v"/>
            </a:pPr>
            <a:r>
              <a:rPr lang="en-US" dirty="0"/>
              <a:t>5 experts  participated in the focus group. Areas of expertise included crew, flight/mission control, mission planning, medicine, behavioral health, and training</a:t>
            </a:r>
          </a:p>
        </p:txBody>
      </p:sp>
    </p:spTree>
    <p:extLst>
      <p:ext uri="{BB962C8B-B14F-4D97-AF65-F5344CB8AC3E}">
        <p14:creationId xmlns:p14="http://schemas.microsoft.com/office/powerpoint/2010/main" val="289183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B90CD9D-25A3-491D-A276-44B585A32675}"/>
              </a:ext>
            </a:extLst>
          </p:cNvPr>
          <p:cNvSpPr/>
          <p:nvPr/>
        </p:nvSpPr>
        <p:spPr>
          <a:xfrm>
            <a:off x="0" y="3454"/>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8D75BC8-AF4B-4749-8086-5E3A9473BB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0600" y="123268"/>
            <a:ext cx="990600" cy="782053"/>
          </a:xfrm>
          <a:prstGeom prst="rect">
            <a:avLst/>
          </a:prstGeom>
        </p:spPr>
      </p:pic>
      <p:sp>
        <p:nvSpPr>
          <p:cNvPr id="8" name="Title 1">
            <a:extLst>
              <a:ext uri="{FF2B5EF4-FFF2-40B4-BE49-F238E27FC236}">
                <a16:creationId xmlns:a16="http://schemas.microsoft.com/office/drawing/2014/main" id="{6DAB0CF6-D9F7-422F-9795-EA6EFB96482F}"/>
              </a:ext>
            </a:extLst>
          </p:cNvPr>
          <p:cNvSpPr txBox="1">
            <a:spLocks/>
          </p:cNvSpPr>
          <p:nvPr/>
        </p:nvSpPr>
        <p:spPr>
          <a:xfrm>
            <a:off x="96004" y="-223701"/>
            <a:ext cx="10662920" cy="1456267"/>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Helvetica" panose="020B0604020202020204" pitchFamily="34" charset="0"/>
                <a:cs typeface="Helvetica" panose="020B0604020202020204" pitchFamily="34" charset="0"/>
              </a:rPr>
              <a:t>Conclusion</a:t>
            </a:r>
          </a:p>
        </p:txBody>
      </p:sp>
      <p:sp>
        <p:nvSpPr>
          <p:cNvPr id="3" name="Rectangle 2">
            <a:extLst>
              <a:ext uri="{FF2B5EF4-FFF2-40B4-BE49-F238E27FC236}">
                <a16:creationId xmlns:a16="http://schemas.microsoft.com/office/drawing/2014/main" id="{E2567848-9508-4E07-BA55-95B8B8A7B6B2}"/>
              </a:ext>
            </a:extLst>
          </p:cNvPr>
          <p:cNvSpPr/>
          <p:nvPr/>
        </p:nvSpPr>
        <p:spPr>
          <a:xfrm>
            <a:off x="600528" y="1490008"/>
            <a:ext cx="11045372" cy="2862322"/>
          </a:xfrm>
          <a:prstGeom prst="rect">
            <a:avLst/>
          </a:prstGeom>
        </p:spPr>
        <p:txBody>
          <a:bodyPr wrap="square">
            <a:spAutoFit/>
          </a:bodyPr>
          <a:lstStyle/>
          <a:p>
            <a:endParaRPr lang="en-US" sz="2000" dirty="0">
              <a:solidFill>
                <a:srgbClr val="1E0F00"/>
              </a:solidFill>
              <a:latin typeface="Helvetica" panose="020B0604020202020204" pitchFamily="34" charset="0"/>
              <a:cs typeface="Helvetica" panose="020B0604020202020204" pitchFamily="34" charset="0"/>
            </a:endParaRPr>
          </a:p>
          <a:p>
            <a:r>
              <a:rPr lang="en-US" sz="2000" dirty="0">
                <a:solidFill>
                  <a:srgbClr val="1E0F00"/>
                </a:solidFill>
                <a:latin typeface="Helvetica" panose="020B0604020202020204" pitchFamily="34" charset="0"/>
                <a:cs typeface="Helvetica" panose="020B0604020202020204" pitchFamily="34" charset="0"/>
              </a:rPr>
              <a:t>The research activities that have been described here represent the first steps in beginning to understand and address the future challenges of autonomous missions. Results indicate that the key capabilities needed for future missions include advanced training systems, intelligent information systems, problem-solving aids, and autonomy focused design. It will be important to focus near-term efforts in these areas in order to be ready to support crew on future deep space missions.</a:t>
            </a:r>
          </a:p>
          <a:p>
            <a:endParaRPr lang="en-US" sz="2000" dirty="0">
              <a:solidFill>
                <a:srgbClr val="1E0F00"/>
              </a:solidFill>
              <a:latin typeface="Helvetica" panose="020B0604020202020204" pitchFamily="34" charset="0"/>
              <a:cs typeface="Helvetica" panose="020B0604020202020204" pitchFamily="34" charset="0"/>
            </a:endParaRPr>
          </a:p>
          <a:p>
            <a:endParaRPr lang="en-US" sz="2000" dirty="0">
              <a:solidFill>
                <a:srgbClr val="1E0F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838724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80831C-AEF7-4A21-B9DF-002E93183663}"/>
              </a:ext>
            </a:extLst>
          </p:cNvPr>
          <p:cNvSpPr/>
          <p:nvPr/>
        </p:nvSpPr>
        <p:spPr>
          <a:xfrm>
            <a:off x="819397" y="2690336"/>
            <a:ext cx="10913424" cy="1631216"/>
          </a:xfrm>
          <a:prstGeom prst="rect">
            <a:avLst/>
          </a:prstGeom>
        </p:spPr>
        <p:txBody>
          <a:bodyPr wrap="square">
            <a:spAutoFit/>
          </a:bodyPr>
          <a:lstStyle/>
          <a:p>
            <a:r>
              <a:rPr lang="en-US" sz="2000" dirty="0">
                <a:solidFill>
                  <a:srgbClr val="2A1500"/>
                </a:solidFill>
                <a:latin typeface="Helvetica" panose="020B0604020202020204" pitchFamily="34" charset="0"/>
                <a:ea typeface="Times New Roman" panose="02020603050405020304" pitchFamily="18" charset="0"/>
                <a:cs typeface="Helvetica" panose="020B0604020202020204" pitchFamily="34" charset="0"/>
              </a:rPr>
              <a:t>This work was funded by the NASA Human Research Program, and the study was performed at the NASA Johnson Space Center. The authors would like to thank E. Vincent Cross II and Brent Beutter for their technical contributions. The authors would also like to thank the NASA Flight Operations Directorate (FOD) for their assistance in conducting the Contextual Inquiry, and all of the participants of the Contextual Inquiry and Expert Focus Group.</a:t>
            </a:r>
            <a:endParaRPr lang="en-US" sz="2000" dirty="0">
              <a:solidFill>
                <a:srgbClr val="2A1500"/>
              </a:solidFill>
              <a:latin typeface="Helvetica" panose="020B0604020202020204" pitchFamily="34" charset="0"/>
              <a:cs typeface="Helvetica" panose="020B0604020202020204" pitchFamily="34" charset="0"/>
            </a:endParaRPr>
          </a:p>
        </p:txBody>
      </p:sp>
      <p:sp>
        <p:nvSpPr>
          <p:cNvPr id="6" name="Rectangle 5">
            <a:extLst>
              <a:ext uri="{FF2B5EF4-FFF2-40B4-BE49-F238E27FC236}">
                <a16:creationId xmlns:a16="http://schemas.microsoft.com/office/drawing/2014/main" id="{72B0D7EC-3621-4F70-AE30-58FE9C426695}"/>
              </a:ext>
            </a:extLst>
          </p:cNvPr>
          <p:cNvSpPr/>
          <p:nvPr/>
        </p:nvSpPr>
        <p:spPr>
          <a:xfrm>
            <a:off x="0" y="3454"/>
            <a:ext cx="12192000" cy="1028700"/>
          </a:xfrm>
          <a:prstGeom prst="rect">
            <a:avLst/>
          </a:prstGeom>
          <a:solidFill>
            <a:srgbClr val="3E1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5290E09-F13A-412B-A755-04B363C13A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0600" y="123268"/>
            <a:ext cx="990600" cy="782053"/>
          </a:xfrm>
          <a:prstGeom prst="rect">
            <a:avLst/>
          </a:prstGeom>
        </p:spPr>
      </p:pic>
      <p:sp>
        <p:nvSpPr>
          <p:cNvPr id="8" name="Title 1">
            <a:extLst>
              <a:ext uri="{FF2B5EF4-FFF2-40B4-BE49-F238E27FC236}">
                <a16:creationId xmlns:a16="http://schemas.microsoft.com/office/drawing/2014/main" id="{AEEDA4B4-9333-4257-81FC-73CF4C9866E7}"/>
              </a:ext>
            </a:extLst>
          </p:cNvPr>
          <p:cNvSpPr txBox="1">
            <a:spLocks/>
          </p:cNvSpPr>
          <p:nvPr/>
        </p:nvSpPr>
        <p:spPr>
          <a:xfrm>
            <a:off x="96004" y="-223701"/>
            <a:ext cx="10662920" cy="1456267"/>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chemeClr val="bg1"/>
                </a:solidFill>
                <a:latin typeface="Helvetica" panose="020B0604020202020204" pitchFamily="34" charset="0"/>
                <a:cs typeface="Helvetica" panose="020B0604020202020204" pitchFamily="34" charset="0"/>
              </a:rPr>
              <a:t>Acknowledgement</a:t>
            </a:r>
          </a:p>
        </p:txBody>
      </p:sp>
    </p:spTree>
    <p:extLst>
      <p:ext uri="{BB962C8B-B14F-4D97-AF65-F5344CB8AC3E}">
        <p14:creationId xmlns:p14="http://schemas.microsoft.com/office/powerpoint/2010/main" val="24991491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1EF3629C98D41408EAB06C90F2B7252" ma:contentTypeVersion="0" ma:contentTypeDescription="Create a new document." ma:contentTypeScope="" ma:versionID="da7d3eb59914a724fa89afdb77ba929a">
  <xsd:schema xmlns:xsd="http://www.w3.org/2001/XMLSchema" xmlns:xs="http://www.w3.org/2001/XMLSchema" xmlns:p="http://schemas.microsoft.com/office/2006/metadata/properties" targetNamespace="http://schemas.microsoft.com/office/2006/metadata/properties" ma:root="true" ma:fieldsID="ff9aeaf5dd51a8c313d58031c8b255c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1B7657-F9AD-4FE1-BD76-36200E4B16BD}">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www.w3.org/XML/1998/namespace"/>
    <ds:schemaRef ds:uri="http://purl.org/dc/terms/"/>
  </ds:schemaRefs>
</ds:datastoreItem>
</file>

<file path=customXml/itemProps2.xml><?xml version="1.0" encoding="utf-8"?>
<ds:datastoreItem xmlns:ds="http://schemas.openxmlformats.org/officeDocument/2006/customXml" ds:itemID="{FEF44333-7385-4056-9185-59ABB5C292CD}">
  <ds:schemaRefs>
    <ds:schemaRef ds:uri="http://schemas.microsoft.com/sharepoint/v3/contenttype/forms"/>
  </ds:schemaRefs>
</ds:datastoreItem>
</file>

<file path=customXml/itemProps3.xml><?xml version="1.0" encoding="utf-8"?>
<ds:datastoreItem xmlns:ds="http://schemas.openxmlformats.org/officeDocument/2006/customXml" ds:itemID="{66417607-EF11-4EDF-8DCE-213FFEB8EB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1272</TotalTime>
  <Words>2949</Words>
  <Application>Microsoft Office PowerPoint</Application>
  <PresentationFormat>Widescreen</PresentationFormat>
  <Paragraphs>278</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Helvetica</vt:lpstr>
      <vt:lpstr>Times New Roman</vt:lpstr>
      <vt:lpstr>Wingdings</vt:lpstr>
      <vt:lpstr>Office Theme</vt:lpstr>
      <vt:lpstr>PowerPoint Presentation</vt:lpstr>
      <vt:lpstr>International Space Station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Natalia Russi-vigoya (JSC-SF311)[WYLE LABORATORIES, INC.]</dc:creator>
  <cp:lastModifiedBy>Hickman, Joanie F. (JSC-SF)[WYLE LABORATORIES, INC.]</cp:lastModifiedBy>
  <cp:revision>114</cp:revision>
  <dcterms:created xsi:type="dcterms:W3CDTF">2019-06-04T21:55:01Z</dcterms:created>
  <dcterms:modified xsi:type="dcterms:W3CDTF">2020-05-20T21:05:55Z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0x01010001EF3629C98D41408EAB06C90F2B7252</vt:lpwstr>
  </property>
</Properties>
</file>