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33"/>
  </p:notesMasterIdLst>
  <p:handoutMasterIdLst>
    <p:handoutMasterId r:id="rId34"/>
  </p:handoutMasterIdLst>
  <p:sldIdLst>
    <p:sldId id="416" r:id="rId2"/>
    <p:sldId id="256" r:id="rId3"/>
    <p:sldId id="389" r:id="rId4"/>
    <p:sldId id="312" r:id="rId5"/>
    <p:sldId id="417" r:id="rId6"/>
    <p:sldId id="396" r:id="rId7"/>
    <p:sldId id="428" r:id="rId8"/>
    <p:sldId id="431" r:id="rId9"/>
    <p:sldId id="391" r:id="rId10"/>
    <p:sldId id="427" r:id="rId11"/>
    <p:sldId id="392" r:id="rId12"/>
    <p:sldId id="429" r:id="rId13"/>
    <p:sldId id="423" r:id="rId14"/>
    <p:sldId id="424" r:id="rId15"/>
    <p:sldId id="409" r:id="rId16"/>
    <p:sldId id="441" r:id="rId17"/>
    <p:sldId id="402" r:id="rId18"/>
    <p:sldId id="406" r:id="rId19"/>
    <p:sldId id="430" r:id="rId20"/>
    <p:sldId id="410" r:id="rId21"/>
    <p:sldId id="434" r:id="rId22"/>
    <p:sldId id="435" r:id="rId23"/>
    <p:sldId id="437" r:id="rId24"/>
    <p:sldId id="438" r:id="rId25"/>
    <p:sldId id="443" r:id="rId26"/>
    <p:sldId id="436" r:id="rId27"/>
    <p:sldId id="439" r:id="rId28"/>
    <p:sldId id="440" r:id="rId29"/>
    <p:sldId id="412" r:id="rId30"/>
    <p:sldId id="442" r:id="rId31"/>
    <p:sldId id="340" r:id="rId3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FF33"/>
    <a:srgbClr val="FF99FF"/>
    <a:srgbClr val="99FF66"/>
    <a:srgbClr val="CCFFCC"/>
    <a:srgbClr val="FFFF99"/>
    <a:srgbClr val="FFCC99"/>
    <a:srgbClr val="FFD757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77" autoAdjust="0"/>
    <p:restoredTop sz="95332" autoAdjust="0"/>
  </p:normalViewPr>
  <p:slideViewPr>
    <p:cSldViewPr snapToGrid="0">
      <p:cViewPr varScale="1">
        <p:scale>
          <a:sx n="97" d="100"/>
          <a:sy n="97" d="100"/>
        </p:scale>
        <p:origin x="1664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16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8FFBB0-7275-4A3F-BBDE-140CAD103796}" type="datetimeFigureOut">
              <a:rPr lang="en-US" smtClean="0"/>
              <a:pPr/>
              <a:t>5/22/2020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591FE7-D8EB-4155-83D2-C8E5A6AA89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24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12C46AE-6FE9-475F-B71A-6AB837AF36E3}" type="datetimeFigureOut">
              <a:rPr lang="en-US" smtClean="0"/>
              <a:pPr/>
              <a:t>5/22/2020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637F7C-C162-4E98-A552-4581DD485A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2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12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898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98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Explore better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vissualization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460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73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624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086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948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is assumed that the local speed of sound at the propeller tip is</a:t>
            </a:r>
            <a:r>
              <a:rPr lang="en-US" baseline="0" dirty="0">
                <a:latin typeface="Times New Roman" pitchFamily="18" charset="0"/>
                <a:cs typeface="Times New Roman" pitchFamily="18" charset="0"/>
              </a:rPr>
              <a:t> approximately equal to freestream speed of sound and that the speed of advance is approximately equal to freestream velocity.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850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26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73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PAGASUS is a hybrid electric regional aircraft concept</a:t>
            </a:r>
            <a:r>
              <a:rPr lang="en-US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based on the ATR-42-500 aircraft and consists of two parallel hybrid electric propulsors located at the wing tips and electric propulsors located mid-wing and at the fuselage tail-cone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564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PAGASUS is a hybrid electric regional aircraft concept</a:t>
            </a:r>
            <a:r>
              <a:rPr lang="en-US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based on the ATR-42-500 aircraft and consists of two parallel hybrid electric propulsors located at the wing tips and electric propulsors located mid-wing and at the fuselage tail-cone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311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838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Optimization with finite difference would require</a:t>
            </a:r>
            <a:r>
              <a:rPr lang="en-US" baseline="0" dirty="0">
                <a:latin typeface="Times New Roman" pitchFamily="18" charset="0"/>
                <a:cs typeface="Times New Roman" pitchFamily="18" charset="0"/>
              </a:rPr>
              <a:t> over 5 days of wall-clock.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29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29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091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4440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5919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6189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2498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9157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961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154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6736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cs typeface="Times New Roman" panose="02020603050405020304" pitchFamily="18" charset="0"/>
              </a:rPr>
              <a:t>New objectives could reside in disciplinary fields outside aerodynamics and propulsion, such as acoustics, and would allow for a more multidisciplinary and multi-point (e.g., take-off and cruise) design optimization</a:t>
            </a:r>
          </a:p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1142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cs typeface="Times New Roman" panose="02020603050405020304" pitchFamily="18" charset="0"/>
              </a:rPr>
              <a:t>New objectives could reside in disciplinary fields outside aerodynamics and propulsion, such as acoustics, and would allow for a more multidisciplinary and multi-point (e.g., take-off and cruise) design optimization</a:t>
            </a:r>
          </a:p>
          <a:p>
            <a:pPr defTabSz="931774"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5289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7F7C-C162-4E98-A552-4581DD485A9F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594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BB4C3162-22F4-3A41-8F7D-D1D01B086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4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AD0E4920-AA75-BD4B-9A3B-85274BBD3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5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4114800"/>
            <a:ext cx="4262438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4114800"/>
            <a:ext cx="4264025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018FCD97-0826-D14F-A75A-C1558C9B7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7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96CA7FC2-18B3-FE47-BC05-C2098BB8DE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9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C24B5EFC-0274-8144-91A9-F2F82639B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74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40BE5364-9D32-B445-8A80-96E5BBD66A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3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DF285F9E-5904-AA4A-9424-251308CD0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418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45DEEE50-78B7-8D43-AB3B-54946A118A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BE0346A3-B3B6-B844-B18E-89B4BF7DD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4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66700"/>
            <a:ext cx="2171700" cy="5995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66700"/>
            <a:ext cx="6362700" cy="5995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EF07E72B-F3DC-A449-8525-07DB3B374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2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188" y="266700"/>
            <a:ext cx="8685212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4114800"/>
            <a:ext cx="8678863" cy="2147888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449B70B6-27AE-8F40-90C9-704AFADC3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48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188" y="266700"/>
            <a:ext cx="8685212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4114800"/>
            <a:ext cx="4262438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4114800"/>
            <a:ext cx="4264025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Supersonics Project  - </a:t>
            </a:r>
            <a:fld id="{F7AE8931-ED16-274D-AB1E-9D84EF1AF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66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xfrm>
            <a:off x="4114800" y="6378575"/>
            <a:ext cx="4275138" cy="403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SACD Technical Forum, Nov. 16, 2009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4E049-ABAC-4600-869B-27EA5B2615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30188" y="266700"/>
            <a:ext cx="8685212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219200"/>
            <a:ext cx="8678863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228600" y="889000"/>
            <a:ext cx="77724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8129588" y="266700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5978880" y="6606114"/>
            <a:ext cx="31242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7F7F7F"/>
                </a:solidFill>
                <a:latin typeface="Arial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/>
              <a:t>FAP Review 2010 Supersonics Project  - </a:t>
            </a:r>
            <a:fld id="{83721FF0-4C34-AA4D-9EE5-2608D7FD46E0}" type="slidenum">
              <a:rPr lang="en-US" sz="1000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8517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ヒラギノ角ゴ Pro W3" pitchFamily="29" charset="-128"/>
          <a:cs typeface="ヒラギノ角ゴ Pro W3" pitchFamily="2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5810" y="3027217"/>
            <a:ext cx="741908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n-lt"/>
              </a:rPr>
              <a:t>Session: ACD-05: Aircraft Concept Design Tools and </a:t>
            </a:r>
          </a:p>
          <a:p>
            <a:r>
              <a:rPr lang="en-US" sz="2400" dirty="0">
                <a:latin typeface="+mn-lt"/>
              </a:rPr>
              <a:t>Processes II 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Data: June 16, 2020</a:t>
            </a:r>
          </a:p>
          <a:p>
            <a:r>
              <a:rPr lang="en-US" sz="2400" dirty="0">
                <a:latin typeface="+mn-lt"/>
              </a:rPr>
              <a:t>Time: 9:30am - 10:00am</a:t>
            </a:r>
          </a:p>
          <a:p>
            <a:endParaRPr 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7720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0" y="3128574"/>
            <a:ext cx="9107272" cy="2967423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 bwMode="auto">
          <a:xfrm>
            <a:off x="-750302" y="2497802"/>
            <a:ext cx="10964091" cy="43601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1"/>
            <a:tileRect/>
          </a:gradFill>
          <a:ln w="9525">
            <a:noFill/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9489" y="2772163"/>
            <a:ext cx="8824510" cy="3880428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>
                <a:cs typeface="Times New Roman" pitchFamily="18" charset="0"/>
              </a:rPr>
              <a:t>Irian Ordaz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>
                <a:cs typeface="Times New Roman" pitchFamily="18" charset="0"/>
              </a:rPr>
              <a:t>Li Wang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>
                <a:cs typeface="Times New Roman" pitchFamily="18" charset="0"/>
              </a:rPr>
              <a:t>Eric J. Nielsen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i="1" dirty="0"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en-US" sz="1600" dirty="0">
              <a:cs typeface="Times New Roman" pitchFamily="18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en-US" sz="1600" i="1" dirty="0">
                <a:cs typeface="Times New Roman" pitchFamily="18" charset="0"/>
              </a:rPr>
              <a:t>In support of the Advanced Air Transport Technology Project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600" i="1" dirty="0">
                <a:cs typeface="Times New Roman" pitchFamily="18" charset="0"/>
              </a:rPr>
              <a:t>of NASA Advanced Air Vehicle Program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600" b="1" dirty="0">
                <a:cs typeface="Times New Roman" pitchFamily="18" charset="0"/>
              </a:rPr>
              <a:t>NASA Langley Research Center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n-US" sz="1600" dirty="0"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1600" dirty="0">
                <a:cs typeface="Times New Roman" pitchFamily="18" charset="0"/>
              </a:rPr>
              <a:t>AIAA AVIATION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1600" dirty="0">
                <a:cs typeface="Times New Roman" pitchFamily="18" charset="0"/>
              </a:rPr>
              <a:t>June 16, 2020                                                                                         </a:t>
            </a:r>
            <a:r>
              <a:rPr lang="en-US" sz="1600" i="1" dirty="0">
                <a:cs typeface="Times New Roman" pitchFamily="18" charset="0"/>
              </a:rPr>
              <a:t>irian.ordaz@nasa.gov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n-US" sz="1400" i="1" dirty="0"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1400" i="1" dirty="0">
                <a:cs typeface="Times New Roman" pitchFamily="18" charset="0"/>
              </a:rPr>
              <a:t>This material is a work of the U.S. Government and is not subject to copyright protection in the United States.</a:t>
            </a:r>
          </a:p>
        </p:txBody>
      </p:sp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19489" y="944736"/>
            <a:ext cx="8244289" cy="1649221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+mn-lt"/>
                <a:cs typeface="Times New Roman" pitchFamily="18" charset="0"/>
              </a:rPr>
              <a:t>Design of a Distributed Propulsion Concept Using an Adjoint-Based Approach and Blade Element Theory to Minimize Power</a:t>
            </a:r>
            <a:br>
              <a:rPr lang="en-US" dirty="0">
                <a:latin typeface="+mn-lt"/>
                <a:cs typeface="Times New Roman" pitchFamily="18" charset="0"/>
              </a:rPr>
            </a:br>
            <a:r>
              <a:rPr lang="en-US" sz="2000" b="0" i="1" dirty="0"/>
              <a:t>AIAA-2020-XXXX</a:t>
            </a:r>
            <a:endParaRPr lang="en-US" i="1" dirty="0">
              <a:solidFill>
                <a:schemeClr val="tx1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087183"/>
            <a:ext cx="7772556" cy="5450155"/>
          </a:xfrm>
        </p:spPr>
        <p:txBody>
          <a:bodyPr/>
          <a:lstStyle/>
          <a:p>
            <a:pPr marL="344488" indent="-342900" eaLnBrk="1" hangingPunct="1">
              <a:defRPr/>
            </a:pPr>
            <a:r>
              <a:rPr lang="en-US" dirty="0">
                <a:cs typeface="Times New Roman" pitchFamily="18" charset="0"/>
              </a:rPr>
              <a:t>Introduction and motivation</a:t>
            </a:r>
          </a:p>
          <a:p>
            <a:pPr marL="744538" lvl="1" indent="-342900" eaLnBrk="1" hangingPunct="1">
              <a:defRPr/>
            </a:pPr>
            <a:r>
              <a:rPr lang="en-US" dirty="0">
                <a:cs typeface="Times New Roman" pitchFamily="18" charset="0"/>
              </a:rPr>
              <a:t>Technical objectives</a:t>
            </a:r>
          </a:p>
          <a:p>
            <a:pPr marL="344488" indent="-342900" eaLnBrk="1" hangingPunct="1">
              <a:defRPr/>
            </a:pPr>
            <a:endParaRPr lang="en-US" dirty="0">
              <a:cs typeface="Times New Roman" pitchFamily="18" charset="0"/>
            </a:endParaRPr>
          </a:p>
          <a:p>
            <a:pPr marL="344488" indent="-342900" eaLnBrk="1" hangingPunct="1">
              <a:defRPr/>
            </a:pPr>
            <a:r>
              <a:rPr lang="en-US" dirty="0">
                <a:cs typeface="Times New Roman" pitchFamily="18" charset="0"/>
              </a:rPr>
              <a:t>Aerodynamic and propulsor model</a:t>
            </a:r>
          </a:p>
          <a:p>
            <a:pPr marL="344488" indent="-342900" eaLnBrk="1" hangingPunct="1">
              <a:defRPr/>
            </a:pPr>
            <a:endParaRPr lang="en-US" dirty="0">
              <a:cs typeface="Times New Roman" pitchFamily="18" charset="0"/>
            </a:endParaRPr>
          </a:p>
          <a:p>
            <a:pPr marL="344488" indent="-342900" eaLnBrk="1" hangingPunct="1">
              <a:defRPr/>
            </a:pPr>
            <a:r>
              <a:rPr lang="en-US" dirty="0">
                <a:cs typeface="Times New Roman" pitchFamily="18" charset="0"/>
              </a:rPr>
              <a:t>Approach</a:t>
            </a:r>
          </a:p>
          <a:p>
            <a:pPr marL="744538" lvl="1" indent="-342900" eaLnBrk="1" hangingPunct="1">
              <a:defRPr/>
            </a:pPr>
            <a:r>
              <a:rPr lang="en-US" dirty="0">
                <a:cs typeface="Times New Roman" pitchFamily="18" charset="0"/>
              </a:rPr>
              <a:t>Objective functions</a:t>
            </a:r>
          </a:p>
          <a:p>
            <a:pPr marL="744538" lvl="1" indent="-342900" eaLnBrk="1" hangingPunct="1">
              <a:defRPr/>
            </a:pPr>
            <a:r>
              <a:rPr lang="en-US" dirty="0">
                <a:cs typeface="Times New Roman" pitchFamily="18" charset="0"/>
              </a:rPr>
              <a:t>Performance and propulsor constraints</a:t>
            </a:r>
          </a:p>
          <a:p>
            <a:pPr marL="744538" lvl="1" indent="-342900" eaLnBrk="1" hangingPunct="1">
              <a:defRPr/>
            </a:pPr>
            <a:r>
              <a:rPr lang="en-US" dirty="0">
                <a:cs typeface="Times New Roman" pitchFamily="18" charset="0"/>
              </a:rPr>
              <a:t>Verification of sensitivity analysis</a:t>
            </a:r>
          </a:p>
          <a:p>
            <a:pPr marL="1588" indent="0" eaLnBrk="1" hangingPunct="1">
              <a:buNone/>
              <a:defRPr/>
            </a:pPr>
            <a:endParaRPr lang="en-US" dirty="0">
              <a:cs typeface="Times New Roman" pitchFamily="18" charset="0"/>
            </a:endParaRPr>
          </a:p>
          <a:p>
            <a:pPr marL="344488" eaLnBrk="1" hangingPunct="1">
              <a:defRPr/>
            </a:pPr>
            <a:r>
              <a:rPr lang="en-US" dirty="0">
                <a:cs typeface="Times New Roman" pitchFamily="18" charset="0"/>
              </a:rPr>
              <a:t>Optimization of PEGASUS concept</a:t>
            </a:r>
          </a:p>
          <a:p>
            <a:pPr marL="344488" indent="-342900" eaLnBrk="1" hangingPunct="1">
              <a:defRPr/>
            </a:pPr>
            <a:endParaRPr lang="en-US" dirty="0">
              <a:cs typeface="Times New Roman" pitchFamily="18" charset="0"/>
            </a:endParaRPr>
          </a:p>
          <a:p>
            <a:pPr marL="344488" indent="-342900" eaLnBrk="1" hangingPunct="1">
              <a:defRPr/>
            </a:pPr>
            <a:r>
              <a:rPr lang="en-US" dirty="0">
                <a:cs typeface="Times New Roman" pitchFamily="18" charset="0"/>
              </a:rPr>
              <a:t>Summary and future work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Helvetica" pitchFamily="34" charset="0"/>
              </a:rPr>
              <a:pPr/>
              <a:t>3</a:t>
            </a:fld>
            <a:endParaRPr lang="en-US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408872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014863" cy="5395452"/>
          </a:xfrm>
        </p:spPr>
        <p:txBody>
          <a:bodyPr/>
          <a:lstStyle/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Growing interest in technologies that take advantage of the complex interactions between the vehicle aerodynamics and the propulsion system in order to increase fuel/energy efficiency</a:t>
            </a:r>
          </a:p>
          <a:p>
            <a:pPr marL="346075" indent="-346075">
              <a:defRPr/>
            </a:pPr>
            <a:endParaRPr lang="en-US" sz="1600" dirty="0">
              <a:cs typeface="Times New Roman" pitchFamily="18" charset="0"/>
            </a:endParaRPr>
          </a:p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Two technologies of particular interest that leverage aero-propulsive interactions to improve aircraft efficiency are boundary layer ingestion (BLI) and distributed electric propulsion (DEP)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7" y="4450710"/>
            <a:ext cx="4142189" cy="1349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956" y="4800204"/>
            <a:ext cx="3079196" cy="18435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Introduction and Motivation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4</a:t>
            </a:fld>
            <a:endParaRPr lang="en-US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18" y="2812371"/>
            <a:ext cx="5721436" cy="17011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7236" y="4033605"/>
            <a:ext cx="1663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STARC-ABL</a:t>
            </a:r>
          </a:p>
          <a:p>
            <a:r>
              <a:rPr lang="en-US" dirty="0">
                <a:latin typeface="+mn-lt"/>
              </a:rPr>
              <a:t>(Turboelectric)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68432" y="604823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X-57 Maxwell</a:t>
            </a:r>
          </a:p>
          <a:p>
            <a:r>
              <a:rPr lang="en-US" dirty="0">
                <a:latin typeface="+mn-lt"/>
              </a:rPr>
              <a:t>(All-Electric)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871" y="5615694"/>
            <a:ext cx="2634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PEGASUS</a:t>
            </a:r>
          </a:p>
          <a:p>
            <a:r>
              <a:rPr lang="en-US" dirty="0">
                <a:latin typeface="+mn-lt"/>
              </a:rPr>
              <a:t>(Parallel Hybrid Electric)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Introduction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014863" cy="5395452"/>
          </a:xfrm>
        </p:spPr>
        <p:txBody>
          <a:bodyPr/>
          <a:lstStyle/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Growing interest in technologies that take advantage of the complex interaction between the vehicle aerodynamics and the propulsion system in order to increase fuel/energy efficiency</a:t>
            </a:r>
          </a:p>
          <a:p>
            <a:pPr marL="346075" indent="-346075">
              <a:defRPr/>
            </a:pPr>
            <a:endParaRPr lang="en-US" sz="1600" dirty="0">
              <a:cs typeface="Times New Roman" pitchFamily="18" charset="0"/>
            </a:endParaRPr>
          </a:p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Two technologies of particular interest that leverage aero-propulsive interactions to improve aircraft efficiency are boundary layer ingestion (BLI) and distributed electric propulsion (DEP)</a:t>
            </a:r>
          </a:p>
          <a:p>
            <a:pPr marL="346075" indent="-346075">
              <a:defRPr/>
            </a:pPr>
            <a:endParaRPr lang="en-US" sz="1600" dirty="0">
              <a:cs typeface="Times New Roman" pitchFamily="18" charset="0"/>
            </a:endParaRPr>
          </a:p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Complex multidisciplinary problem requires closer coupling between the aerodynamic and propulsion disciplines</a:t>
            </a:r>
          </a:p>
          <a:p>
            <a:pPr marL="346075" indent="-346075">
              <a:defRPr/>
            </a:pPr>
            <a:endParaRPr lang="en-US" sz="1600" dirty="0">
              <a:cs typeface="Times New Roman" pitchFamily="18" charset="0"/>
            </a:endParaRPr>
          </a:p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Propulsion-Airframe Integration (PAI) requires exploration and optimization of a complex design space with computationally expensive design evaluations</a:t>
            </a:r>
          </a:p>
          <a:p>
            <a:pPr marL="346075" indent="-346075">
              <a:defRPr/>
            </a:pPr>
            <a:endParaRPr lang="en-US" sz="1600" dirty="0">
              <a:cs typeface="Times New Roman" pitchFamily="18" charset="0"/>
            </a:endParaRPr>
          </a:p>
          <a:p>
            <a:pPr marL="346075" indent="-346075">
              <a:defRPr/>
            </a:pPr>
            <a:r>
              <a:rPr lang="en-US" sz="1600" dirty="0" err="1">
                <a:cs typeface="Times New Roman" pitchFamily="18" charset="0"/>
              </a:rPr>
              <a:t>Adjoint</a:t>
            </a:r>
            <a:r>
              <a:rPr lang="en-US" sz="1600" dirty="0">
                <a:cs typeface="Times New Roman" pitchFamily="18" charset="0"/>
              </a:rPr>
              <a:t>-based design approach allows efficient gradient-based optimization</a:t>
            </a:r>
          </a:p>
          <a:p>
            <a:pPr marL="746125" lvl="1" indent="-346075">
              <a:defRPr/>
            </a:pPr>
            <a:r>
              <a:rPr lang="en-US" sz="1400" dirty="0">
                <a:cs typeface="Times New Roman" pitchFamily="18" charset="0"/>
              </a:rPr>
              <a:t>Calculation of gradients with finite difference is not practical for a large number of design variables</a:t>
            </a:r>
          </a:p>
          <a:p>
            <a:pPr marL="744538" lvl="1" indent="-287338">
              <a:buNone/>
              <a:defRPr/>
            </a:pPr>
            <a:endParaRPr lang="en-US" dirty="0"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5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171721"/>
      </p:ext>
    </p:extLst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Introduction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121615" cy="539545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Technical Objectives</a:t>
            </a:r>
          </a:p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Extend design capability to establish a framework for efficient gradient-based optimization of propulsor devices based on actuator disk model design variables including</a:t>
            </a:r>
          </a:p>
          <a:p>
            <a:pPr marL="746125" lvl="1" indent="-346075">
              <a:defRPr/>
            </a:pPr>
            <a:r>
              <a:rPr lang="en-US" sz="1400" dirty="0">
                <a:cs typeface="Times New Roman" pitchFamily="18" charset="0"/>
              </a:rPr>
              <a:t>Position and orientation</a:t>
            </a:r>
          </a:p>
          <a:p>
            <a:pPr marL="746125" lvl="1" indent="-346075">
              <a:defRPr/>
            </a:pPr>
            <a:r>
              <a:rPr lang="en-US" sz="1400" dirty="0">
                <a:cs typeface="Times New Roman" pitchFamily="18" charset="0"/>
              </a:rPr>
              <a:t>Size and speed</a:t>
            </a:r>
          </a:p>
          <a:p>
            <a:pPr marL="746125" lvl="1" indent="-346075">
              <a:defRPr/>
            </a:pPr>
            <a:r>
              <a:rPr lang="en-US" sz="1400" dirty="0">
                <a:cs typeface="Times New Roman" pitchFamily="18" charset="0"/>
              </a:rPr>
              <a:t>Uniform disk loading</a:t>
            </a:r>
          </a:p>
          <a:p>
            <a:pPr marL="746125" lvl="1" indent="-346075">
              <a:defRPr/>
            </a:pPr>
            <a:r>
              <a:rPr lang="en-US" sz="1400" b="1" dirty="0">
                <a:cs typeface="Times New Roman" pitchFamily="18" charset="0"/>
              </a:rPr>
              <a:t>Blade element-based disk loading distribution</a:t>
            </a:r>
          </a:p>
          <a:p>
            <a:pPr marL="346075" indent="-346075">
              <a:defRPr/>
            </a:pPr>
            <a:endParaRPr lang="en-US" sz="1600" dirty="0">
              <a:cs typeface="Times New Roman" pitchFamily="18" charset="0"/>
            </a:endParaRPr>
          </a:p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Capture aero-propulsive coupling and design sensitivity for complex design spaces with RANS-based analysis and account for swirl effects of propulsors</a:t>
            </a:r>
            <a:endParaRPr lang="en-US" sz="1400" dirty="0">
              <a:cs typeface="Times New Roman" pitchFamily="18" charset="0"/>
            </a:endParaRPr>
          </a:p>
          <a:p>
            <a:pPr marL="346075" indent="-346075">
              <a:defRPr/>
            </a:pPr>
            <a:endParaRPr lang="en-US" sz="1600" dirty="0">
              <a:cs typeface="Times New Roman" pitchFamily="18" charset="0"/>
            </a:endParaRPr>
          </a:p>
          <a:p>
            <a:pPr marL="346075" indent="-346075">
              <a:defRPr/>
            </a:pPr>
            <a:r>
              <a:rPr lang="en-US" sz="1600" dirty="0">
                <a:cs typeface="Times New Roman" pitchFamily="18" charset="0"/>
              </a:rPr>
              <a:t>Understand aero-propulsive design space, including optimal power and thrust split between different propulsors that leverage distributed propulsion and boundary layer ingestion technologies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6</a:t>
            </a:fld>
            <a:endParaRPr lang="en-US" dirty="0">
              <a:latin typeface="+mn-lt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21331C5B-0B40-4E34-AB8B-ABF994B0A658}"/>
              </a:ext>
            </a:extLst>
          </p:cNvPr>
          <p:cNvSpPr/>
          <p:nvPr/>
        </p:nvSpPr>
        <p:spPr bwMode="auto">
          <a:xfrm rot="10800000">
            <a:off x="3245330" y="2305689"/>
            <a:ext cx="270588" cy="698616"/>
          </a:xfrm>
          <a:prstGeom prst="leftBrace">
            <a:avLst>
              <a:gd name="adj1" fmla="val 49712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9935D2-87D1-4FE0-A92E-21F2214EB4AF}"/>
              </a:ext>
            </a:extLst>
          </p:cNvPr>
          <p:cNvSpPr txBox="1"/>
          <p:nvPr/>
        </p:nvSpPr>
        <p:spPr>
          <a:xfrm>
            <a:off x="3553301" y="2485720"/>
            <a:ext cx="1676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AIAA 2019-3681</a:t>
            </a:r>
          </a:p>
        </p:txBody>
      </p:sp>
    </p:spTree>
    <p:extLst>
      <p:ext uri="{BB962C8B-B14F-4D97-AF65-F5344CB8AC3E}">
        <p14:creationId xmlns:p14="http://schemas.microsoft.com/office/powerpoint/2010/main" val="856545185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Aerodynamic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6"/>
            <a:ext cx="8224251" cy="557477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Overview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Aerodynamic solutions and adjoint-based sensitivities are computed using FUN3D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FUN3D is a finite-volume node-centered unstructured-grid CFD solver for Euler and Reynolds-Averaged </a:t>
            </a:r>
            <a:r>
              <a:rPr lang="en-US" sz="1600" dirty="0" err="1">
                <a:cs typeface="Times New Roman" pitchFamily="18" charset="0"/>
              </a:rPr>
              <a:t>Navier</a:t>
            </a:r>
            <a:r>
              <a:rPr lang="en-US" sz="1600" dirty="0">
                <a:cs typeface="Times New Roman" pitchFamily="18" charset="0"/>
              </a:rPr>
              <a:t>-Stokes (RANS) equations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Widely used for high-fidelity analysis and adjoint-based design of complex flows 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Solves the </a:t>
            </a:r>
            <a:r>
              <a:rPr lang="en-US" sz="1600" dirty="0" err="1">
                <a:cs typeface="Times New Roman" pitchFamily="18" charset="0"/>
              </a:rPr>
              <a:t>Navier</a:t>
            </a:r>
            <a:r>
              <a:rPr lang="en-US" sz="1600" dirty="0">
                <a:cs typeface="Times New Roman" pitchFamily="18" charset="0"/>
              </a:rPr>
              <a:t>-Stokes equations on mixed-element grids containing arbitrary combinations of tetrahedra, pyramids, prisms, and hexahedra </a:t>
            </a: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Aerodynamic Analysis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Steady state RANS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Turbulence modeled using the one-equation </a:t>
            </a:r>
            <a:r>
              <a:rPr lang="en-US" sz="1600" dirty="0" err="1">
                <a:cs typeface="Times New Roman" pitchFamily="18" charset="0"/>
              </a:rPr>
              <a:t>Spalart-Allmaras</a:t>
            </a:r>
            <a:r>
              <a:rPr lang="en-US" sz="1600" dirty="0">
                <a:cs typeface="Times New Roman" pitchFamily="18" charset="0"/>
              </a:rPr>
              <a:t> model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Tetrahedral grids with initial grid spacing of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y+</a:t>
            </a:r>
            <a:r>
              <a:rPr lang="en-US" sz="1600" dirty="0">
                <a:latin typeface="Times New Roman" panose="02020603050405020304" pitchFamily="18" charset="0"/>
                <a:cs typeface="Times New Roman" pitchFamily="18" charset="0"/>
              </a:rPr>
              <a:t> of </a:t>
            </a:r>
            <a:r>
              <a:rPr lang="en-US" sz="1600" dirty="0">
                <a:cs typeface="Times New Roman" pitchFamily="18" charset="0"/>
              </a:rPr>
              <a:t>1 or lower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Actuator Disk Model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O’Brien, D., “Analysis of Computational Modeling Techniques for Complete Rotorcraft Configurations,” Ph.D. thesis, Georgia Institute of Technology, May 2006.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The formulation is modified to provide a </a:t>
            </a:r>
            <a:r>
              <a:rPr lang="en-US" sz="1600" i="1" dirty="0">
                <a:cs typeface="Times New Roman" pitchFamily="18" charset="0"/>
              </a:rPr>
              <a:t>continuous</a:t>
            </a:r>
            <a:r>
              <a:rPr lang="en-US" sz="1600" dirty="0">
                <a:cs typeface="Times New Roman" pitchFamily="18" charset="0"/>
              </a:rPr>
              <a:t> dependence between the actuator disk coordinates and the force representation on the fluid grid. 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7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5638091"/>
      </p:ext>
    </p:extLst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Propulsor Model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6"/>
            <a:ext cx="8326888" cy="557477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Actuator Disk Model</a:t>
            </a: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The force and torque distributions are now calculated using </a:t>
            </a:r>
            <a:r>
              <a:rPr lang="en-US" sz="1600" i="1" dirty="0">
                <a:cs typeface="Times New Roman" pitchFamily="18" charset="0"/>
              </a:rPr>
              <a:t>blade element theory</a:t>
            </a:r>
            <a:r>
              <a:rPr lang="en-US" sz="1600" dirty="0">
                <a:cs typeface="Times New Roman" pitchFamily="18" charset="0"/>
              </a:rPr>
              <a:t>.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Airfoil characteristics can be specified for each section along the blade span through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Empirical quadratic drag model: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C81 table of coefficients of lift, drag, and moment as a function of </a:t>
            </a:r>
            <a:r>
              <a:rPr lang="en-US" sz="1400" i="1" dirty="0">
                <a:cs typeface="Times New Roman" pitchFamily="18" charset="0"/>
              </a:rPr>
              <a:t>local</a:t>
            </a:r>
            <a:r>
              <a:rPr lang="en-US" sz="1400" dirty="0">
                <a:cs typeface="Times New Roman" pitchFamily="18" charset="0"/>
              </a:rPr>
              <a:t> Mach number and angle of attack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8</a:t>
            </a:fld>
            <a:endParaRPr lang="en-US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FAC93C-E9FE-4032-A558-A84547171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881" y="3289559"/>
            <a:ext cx="4394705" cy="18746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27A9C8-EF0E-4BA5-8EFF-405EF6AA8018}"/>
              </a:ext>
            </a:extLst>
          </p:cNvPr>
          <p:cNvSpPr txBox="1"/>
          <p:nvPr/>
        </p:nvSpPr>
        <p:spPr>
          <a:xfrm>
            <a:off x="4948376" y="5457031"/>
            <a:ext cx="1863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600" dirty="0">
                <a:latin typeface="+mn-lt"/>
              </a:rPr>
              <a:t> = angle of attack</a:t>
            </a:r>
          </a:p>
          <a:p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ϕ</a:t>
            </a:r>
            <a:r>
              <a:rPr lang="en-US" sz="1600" dirty="0">
                <a:latin typeface="+mn-lt"/>
              </a:rPr>
              <a:t> = flow angle</a:t>
            </a:r>
          </a:p>
          <a:p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1600" dirty="0">
                <a:latin typeface="+mn-lt"/>
              </a:rPr>
              <a:t> = blade pitch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7944FF-5386-4797-938A-257DE5976700}"/>
                  </a:ext>
                </a:extLst>
              </p:cNvPr>
              <p:cNvSpPr txBox="1"/>
              <p:nvPr/>
            </p:nvSpPr>
            <p:spPr>
              <a:xfrm>
                <a:off x="2504321" y="5457031"/>
                <a:ext cx="1965859" cy="10961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>
                    <a:latin typeface="+mj-lt"/>
                  </a:rPr>
                  <a:t> = </a:t>
                </a:r>
                <a:r>
                  <a:rPr lang="en-US" sz="1600" dirty="0">
                    <a:latin typeface="+mn-lt"/>
                  </a:rPr>
                  <a:t>thrust force</a:t>
                </a:r>
                <a:endParaRPr lang="en-US" sz="1600" b="0" i="1" dirty="0">
                  <a:latin typeface="+mn-lt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600" dirty="0">
                    <a:latin typeface="+mn-lt"/>
                  </a:rPr>
                  <a:t> = rotational force</a:t>
                </a:r>
              </a:p>
              <a:p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</m:t>
                    </m:r>
                  </m:oMath>
                </a14:m>
                <a:r>
                  <a:rPr lang="en-US" sz="1600" dirty="0">
                    <a:latin typeface="+mn-lt"/>
                  </a:rPr>
                  <a:t> = lift force</a:t>
                </a:r>
              </a:p>
              <a:p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+mn-lt"/>
                  </a:rPr>
                  <a:t> = drag force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7944FF-5386-4797-938A-257DE59767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321" y="5457031"/>
                <a:ext cx="1965859" cy="1096198"/>
              </a:xfrm>
              <a:prstGeom prst="rect">
                <a:avLst/>
              </a:prstGeom>
              <a:blipFill>
                <a:blip r:embed="rId5"/>
                <a:stretch>
                  <a:fillRect t="-1667" r="-31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CDBE4B33-BF3A-4E7C-8D17-94B6AEB99B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086" y="2378338"/>
            <a:ext cx="1973223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76997"/>
      </p:ext>
    </p:extLst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Optimization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014863" cy="5563322"/>
          </a:xfrm>
        </p:spPr>
        <p:txBody>
          <a:bodyPr/>
          <a:lstStyle/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Flow power is calculated as the integral of force and velocity over the disk area</a:t>
            </a:r>
            <a:endParaRPr 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Flow power is decomposed into normal and rotational components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Normal: propulsive power, 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Rotational/tangential: shaft power, 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b="1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Objective Functions</a:t>
            </a: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</a:t>
            </a:r>
            <a:r>
              <a:rPr lang="en-US" sz="16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dirty="0">
                <a:cs typeface="Times New Roman" pitchFamily="18" charset="0"/>
              </a:rPr>
              <a:t>, and 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1600" dirty="0">
                <a:cs typeface="Times New Roman" pitchFamily="18" charset="0"/>
              </a:rPr>
              <a:t> denote design variable, grid coordinate, and flow state variable vector</a:t>
            </a:r>
          </a:p>
          <a:p>
            <a:pPr marL="0" indent="0">
              <a:buNone/>
              <a:defRPr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9</a:t>
            </a:fld>
            <a:endParaRPr lang="en-US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414F3F-F9E1-44F0-BDD9-C0BAE6F9C9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45" y="1492915"/>
            <a:ext cx="1374773" cy="5386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B3C30B-5E8E-45E2-ACC6-1C6A1E25FE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85" y="2390991"/>
            <a:ext cx="789335" cy="2103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902206-F602-489A-9D5F-2EF534CDDD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534" y="2669590"/>
            <a:ext cx="433043" cy="173736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5E3C184-4BE4-449A-887B-E37FF7BF391B}"/>
              </a:ext>
            </a:extLst>
          </p:cNvPr>
          <p:cNvGrpSpPr/>
          <p:nvPr/>
        </p:nvGrpSpPr>
        <p:grpSpPr>
          <a:xfrm>
            <a:off x="4487280" y="4071881"/>
            <a:ext cx="2427224" cy="604479"/>
            <a:chOff x="4210060" y="5563792"/>
            <a:chExt cx="2427224" cy="604479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4B8C0EFC-8C85-453A-AE16-1170AA954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8079" y="5563792"/>
              <a:ext cx="1699205" cy="604479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B3E14E9-B555-4C0E-80E7-16CC9AFAD769}"/>
                </a:ext>
              </a:extLst>
            </p:cNvPr>
            <p:cNvSpPr txBox="1"/>
            <p:nvPr/>
          </p:nvSpPr>
          <p:spPr>
            <a:xfrm>
              <a:off x="4210060" y="5687067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where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65CB054F-6414-42D0-9CF7-E9F72E48A143}"/>
              </a:ext>
            </a:extLst>
          </p:cNvPr>
          <p:cNvSpPr/>
          <p:nvPr/>
        </p:nvSpPr>
        <p:spPr bwMode="auto">
          <a:xfrm>
            <a:off x="583395" y="3915872"/>
            <a:ext cx="7608967" cy="898158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E64972-869D-4264-9551-E24D35FBD6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06" y="3945487"/>
            <a:ext cx="2877837" cy="8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56312"/>
      </p:ext>
    </p:extLst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014863" cy="5395452"/>
          </a:xfrm>
        </p:spPr>
        <p:txBody>
          <a:bodyPr/>
          <a:lstStyle/>
          <a:p>
            <a:pPr>
              <a:defRPr/>
            </a:pPr>
            <a:r>
              <a:rPr lang="en-US" sz="1600" dirty="0">
                <a:cs typeface="Times New Roman" panose="02020603050405020304" pitchFamily="18" charset="0"/>
              </a:rPr>
              <a:t>Design variable vector, </a:t>
            </a: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>
                <a:cs typeface="Times New Roman" panose="02020603050405020304" pitchFamily="18" charset="0"/>
              </a:rPr>
              <a:t>, includes</a:t>
            </a:r>
          </a:p>
          <a:p>
            <a:pPr marL="457200" lvl="1" indent="0">
              <a:buNone/>
              <a:defRPr/>
            </a:pPr>
            <a:endParaRPr lang="en-US" sz="1400" b="1" dirty="0">
              <a:cs typeface="Times New Roman" panose="02020603050405020304" pitchFamily="18" charset="0"/>
            </a:endParaRPr>
          </a:p>
          <a:p>
            <a:pPr marL="457200" lvl="1" indent="0">
              <a:buNone/>
              <a:defRPr/>
            </a:pPr>
            <a:r>
              <a:rPr lang="en-US" b="1" dirty="0">
                <a:cs typeface="Times New Roman" panose="02020603050405020304" pitchFamily="18" charset="0"/>
              </a:rPr>
              <a:t>Propulsor with blade element-based disk loading</a:t>
            </a: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blade collective pitch,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1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blade twist distribution, </a:t>
            </a:r>
            <a:r>
              <a:rPr lang="el-GR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1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1400" b="1" baseline="-25000" dirty="0"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blade chord length distribution,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marL="457200" lvl="1" indent="0">
              <a:buNone/>
              <a:defRPr/>
            </a:pPr>
            <a:r>
              <a:rPr lang="en-US" b="1" dirty="0">
                <a:cs typeface="Times New Roman" panose="02020603050405020304" pitchFamily="18" charset="0"/>
              </a:rPr>
              <a:t>Propulsor with uniform disk loading</a:t>
            </a:r>
            <a:endParaRPr lang="en-US" dirty="0"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actuator coefficient of thrust,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marL="457200" lvl="1" indent="0">
              <a:buNone/>
              <a:defRPr/>
            </a:pPr>
            <a:r>
              <a:rPr lang="en-US" b="1" dirty="0">
                <a:cs typeface="Times New Roman" panose="02020603050405020304" pitchFamily="18" charset="0"/>
              </a:rPr>
              <a:t>Propulsor size and speed</a:t>
            </a: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actuator diameter,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1400" dirty="0"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actuator tip speed ratio,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buNone/>
              <a:defRPr/>
            </a:pPr>
            <a:r>
              <a:rPr lang="en-US" b="1" dirty="0">
                <a:cs typeface="Times New Roman" panose="02020603050405020304" pitchFamily="18" charset="0"/>
              </a:rPr>
              <a:t>Propulsor installation</a:t>
            </a:r>
            <a:endParaRPr lang="en-US" dirty="0"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actuator position,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actuator thrust vector angles, </a:t>
            </a:r>
            <a:r>
              <a:rPr lang="el-GR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ϕ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  <a:defRPr/>
            </a:pPr>
            <a:r>
              <a:rPr lang="en-US" b="1" dirty="0">
                <a:cs typeface="Times New Roman" panose="02020603050405020304" pitchFamily="18" charset="0"/>
              </a:rPr>
              <a:t>Vehicle</a:t>
            </a:r>
          </a:p>
          <a:p>
            <a:pPr lvl="1">
              <a:defRPr/>
            </a:pPr>
            <a:r>
              <a:rPr lang="en-US" sz="1400" dirty="0">
                <a:cs typeface="Times New Roman" panose="02020603050405020304" pitchFamily="18" charset="0"/>
              </a:rPr>
              <a:t>angle of attack, </a:t>
            </a:r>
            <a:r>
              <a:rPr lang="el-G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outer-mold-line (OML) shape variables</a:t>
            </a:r>
          </a:p>
          <a:p>
            <a:pPr>
              <a:defRPr/>
            </a:pPr>
            <a:endParaRPr 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Optimization Formulation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10</a:t>
            </a:fld>
            <a:endParaRPr lang="en-US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A25516-11AC-4D47-9F0E-6E90B679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931" y="4760807"/>
            <a:ext cx="1373991" cy="4579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3D2835-2F66-4827-A64F-B611DAE75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660" y="3180950"/>
            <a:ext cx="2882020" cy="48033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F0C347E-F4D2-44DB-B7C8-D5A847EC7A22}"/>
              </a:ext>
            </a:extLst>
          </p:cNvPr>
          <p:cNvGrpSpPr/>
          <p:nvPr/>
        </p:nvGrpSpPr>
        <p:grpSpPr>
          <a:xfrm>
            <a:off x="6371831" y="2429244"/>
            <a:ext cx="2706929" cy="338554"/>
            <a:chOff x="5069592" y="2225646"/>
            <a:chExt cx="2706929" cy="33855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458354A-C889-481A-BF2B-62CB26B29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9592" y="2325041"/>
              <a:ext cx="871967" cy="16459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E0AA62A-F614-496F-823C-48F199E43BE9}"/>
                </a:ext>
              </a:extLst>
            </p:cNvPr>
            <p:cNvSpPr txBox="1"/>
            <p:nvPr/>
          </p:nvSpPr>
          <p:spPr>
            <a:xfrm>
              <a:off x="5972822" y="2225646"/>
              <a:ext cx="18036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n-lt"/>
                  <a:cs typeface="Times New Roman" panose="02020603050405020304" pitchFamily="18" charset="0"/>
                </a:rPr>
                <a:t>(pitch distribution)</a:t>
              </a:r>
              <a:endParaRPr lang="en-US" sz="1600" dirty="0">
                <a:latin typeface="+mn-lt"/>
              </a:endParaRPr>
            </a:p>
          </p:txBody>
        </p:sp>
      </p:grpSp>
      <p:sp>
        <p:nvSpPr>
          <p:cNvPr id="19" name="Left Brace 18">
            <a:extLst>
              <a:ext uri="{FF2B5EF4-FFF2-40B4-BE49-F238E27FC236}">
                <a16:creationId xmlns:a16="http://schemas.microsoft.com/office/drawing/2014/main" id="{4D8EC071-220F-406F-8B98-16533CB7F53F}"/>
              </a:ext>
            </a:extLst>
          </p:cNvPr>
          <p:cNvSpPr/>
          <p:nvPr/>
        </p:nvSpPr>
        <p:spPr bwMode="auto">
          <a:xfrm rot="10800000">
            <a:off x="5883528" y="1753895"/>
            <a:ext cx="270588" cy="1097280"/>
          </a:xfrm>
          <a:prstGeom prst="leftBrace">
            <a:avLst>
              <a:gd name="adj1" fmla="val 49712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758DA313-0A1F-4C09-B913-729B63F9F713}"/>
              </a:ext>
            </a:extLst>
          </p:cNvPr>
          <p:cNvSpPr/>
          <p:nvPr/>
        </p:nvSpPr>
        <p:spPr bwMode="auto">
          <a:xfrm rot="10800000">
            <a:off x="4655016" y="3429000"/>
            <a:ext cx="270588" cy="2337318"/>
          </a:xfrm>
          <a:prstGeom prst="leftBrace">
            <a:avLst>
              <a:gd name="adj1" fmla="val 49712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9FA49286-0C14-41A8-8C13-96A7FC3D42F6}"/>
              </a:ext>
            </a:extLst>
          </p:cNvPr>
          <p:cNvSpPr/>
          <p:nvPr/>
        </p:nvSpPr>
        <p:spPr bwMode="auto">
          <a:xfrm rot="10800000">
            <a:off x="4655975" y="2851175"/>
            <a:ext cx="270588" cy="502920"/>
          </a:xfrm>
          <a:prstGeom prst="leftBrace">
            <a:avLst>
              <a:gd name="adj1" fmla="val 42241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A567E2-2F84-4F98-96B8-C2F41ADFDD5B}"/>
              </a:ext>
            </a:extLst>
          </p:cNvPr>
          <p:cNvSpPr txBox="1"/>
          <p:nvPr/>
        </p:nvSpPr>
        <p:spPr>
          <a:xfrm>
            <a:off x="5030674" y="4417369"/>
            <a:ext cx="21130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Common parameters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A468D9-98AA-4A1D-A6A1-2689588B563C}"/>
              </a:ext>
            </a:extLst>
          </p:cNvPr>
          <p:cNvSpPr txBox="1"/>
          <p:nvPr/>
        </p:nvSpPr>
        <p:spPr>
          <a:xfrm>
            <a:off x="6259588" y="2133258"/>
            <a:ext cx="2010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Actuator load type 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15F98D-4C19-46DC-9BDD-550D1F1E2A50}"/>
              </a:ext>
            </a:extLst>
          </p:cNvPr>
          <p:cNvSpPr txBox="1"/>
          <p:nvPr/>
        </p:nvSpPr>
        <p:spPr>
          <a:xfrm>
            <a:off x="5030674" y="2933358"/>
            <a:ext cx="2010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Actuator load type 1</a:t>
            </a:r>
          </a:p>
        </p:txBody>
      </p:sp>
    </p:spTree>
    <p:extLst>
      <p:ext uri="{BB962C8B-B14F-4D97-AF65-F5344CB8AC3E}">
        <p14:creationId xmlns:p14="http://schemas.microsoft.com/office/powerpoint/2010/main" val="553028072"/>
      </p:ext>
    </p:extLst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E6B5A2F-A596-4D3A-8E9D-C97E9613B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452" y="5279246"/>
            <a:ext cx="4187024" cy="127101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014863" cy="539545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Performance Constraints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Without performance constraints, the problem is ill-posed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All force coefficients are normalized by dynamic pressure and reference area (same as aerodynamic lift and drag coefficients)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26FCC7F-9FC4-47CF-8E09-229D39B828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22" y="5335097"/>
            <a:ext cx="3720423" cy="12726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1B737E-E266-43E5-8AC3-233D10B13A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54" y="2365961"/>
            <a:ext cx="4550713" cy="2798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Optimization Formulation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11</a:t>
            </a:fld>
            <a:endParaRPr lang="en-US" dirty="0">
              <a:latin typeface="+mn-lt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4343930" y="5813789"/>
            <a:ext cx="293640" cy="201930"/>
          </a:xfrm>
          <a:prstGeom prst="rightArrow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  <p:sp>
        <p:nvSpPr>
          <p:cNvPr id="6" name="Left Bracket 5"/>
          <p:cNvSpPr/>
          <p:nvPr/>
        </p:nvSpPr>
        <p:spPr bwMode="auto">
          <a:xfrm>
            <a:off x="485112" y="5341009"/>
            <a:ext cx="83820" cy="1223446"/>
          </a:xfrm>
          <a:prstGeom prst="leftBracke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1" name="Left Bracket 10"/>
          <p:cNvSpPr/>
          <p:nvPr/>
        </p:nvSpPr>
        <p:spPr bwMode="auto">
          <a:xfrm>
            <a:off x="4679605" y="5308932"/>
            <a:ext cx="83820" cy="1223446"/>
          </a:xfrm>
          <a:prstGeom prst="leftBracke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4" name="Left Bracket 13"/>
          <p:cNvSpPr/>
          <p:nvPr/>
        </p:nvSpPr>
        <p:spPr bwMode="auto">
          <a:xfrm flipH="1">
            <a:off x="4205660" y="5308932"/>
            <a:ext cx="89203" cy="1223446"/>
          </a:xfrm>
          <a:prstGeom prst="leftBracke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Left Bracket 14"/>
          <p:cNvSpPr/>
          <p:nvPr/>
        </p:nvSpPr>
        <p:spPr bwMode="auto">
          <a:xfrm flipH="1">
            <a:off x="8852485" y="5303031"/>
            <a:ext cx="89203" cy="1223446"/>
          </a:xfrm>
          <a:prstGeom prst="leftBracke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00F9C5-B454-4810-9212-0B26BAC806BF}"/>
              </a:ext>
            </a:extLst>
          </p:cNvPr>
          <p:cNvSpPr/>
          <p:nvPr/>
        </p:nvSpPr>
        <p:spPr>
          <a:xfrm>
            <a:off x="5062275" y="4192547"/>
            <a:ext cx="1890863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>
                <a:latin typeface="+mj-lt"/>
                <a:cs typeface="Times New Roman" pitchFamily="18" charset="0"/>
              </a:rPr>
              <a:t>Assume flight path angle of zero</a:t>
            </a:r>
          </a:p>
        </p:txBody>
      </p:sp>
    </p:spTree>
    <p:extLst>
      <p:ext uri="{BB962C8B-B14F-4D97-AF65-F5344CB8AC3E}">
        <p14:creationId xmlns:p14="http://schemas.microsoft.com/office/powerpoint/2010/main" val="1521769558"/>
      </p:ext>
    </p:extLst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Optimization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014863" cy="539545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Propulsor / Actuator Constraints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Maximum Mach number at propeller tip → Maximum tip speed ratio</a:t>
            </a:r>
          </a:p>
          <a:p>
            <a:pPr marL="0" indent="0">
              <a:buNone/>
              <a:defRPr/>
            </a:pPr>
            <a:endParaRPr lang="en-US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Maximum rotational speed → Minimum propeller diameter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Maximum disk loading → Maximum coefficient of thrust</a:t>
            </a: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12</a:t>
            </a:fld>
            <a:endParaRPr lang="en-US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78" y="2172891"/>
            <a:ext cx="2754629" cy="62267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27" y="3457906"/>
            <a:ext cx="1087762" cy="49197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892578" y="4621783"/>
            <a:ext cx="1930666" cy="508089"/>
            <a:chOff x="892578" y="3394963"/>
            <a:chExt cx="1930666" cy="50808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578" y="3394963"/>
              <a:ext cx="1908895" cy="50808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 bwMode="auto">
            <a:xfrm>
              <a:off x="2322285" y="3512457"/>
              <a:ext cx="500959" cy="268514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rtlCol="0" anchor="ctr">
              <a:prstTxWarp prst="textNoShape">
                <a:avLst/>
              </a:prstTxWarp>
            </a:bodyPr>
            <a:lstStyle/>
            <a:p>
              <a:pPr marL="228600" indent="-228600" algn="ctr">
                <a:lnSpc>
                  <a:spcPct val="90000"/>
                </a:lnSpc>
                <a:spcBef>
                  <a:spcPct val="20000"/>
                </a:spcBef>
                <a:buFont typeface="Arial" pitchFamily="-111" charset="0"/>
                <a:buChar char="•"/>
              </a:pPr>
              <a:endParaRPr lang="en-US" sz="900" b="1">
                <a:solidFill>
                  <a:srgbClr val="262673"/>
                </a:solidFill>
                <a:latin typeface="Arial Narrow" pitchFamily="-111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92578" y="5142526"/>
            <a:ext cx="2339172" cy="650657"/>
            <a:chOff x="892578" y="4525306"/>
            <a:chExt cx="2339172" cy="65065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578" y="4525306"/>
              <a:ext cx="2331915" cy="650657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 bwMode="auto">
            <a:xfrm>
              <a:off x="2431141" y="4740363"/>
              <a:ext cx="800609" cy="268514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rtlCol="0" anchor="ctr">
              <a:prstTxWarp prst="textNoShape">
                <a:avLst/>
              </a:prstTxWarp>
            </a:bodyPr>
            <a:lstStyle/>
            <a:p>
              <a:pPr marL="228600" indent="-228600" algn="ctr">
                <a:lnSpc>
                  <a:spcPct val="90000"/>
                </a:lnSpc>
                <a:spcBef>
                  <a:spcPct val="20000"/>
                </a:spcBef>
                <a:buFont typeface="Arial" pitchFamily="-111" charset="0"/>
                <a:buChar char="•"/>
              </a:pPr>
              <a:endParaRPr lang="en-US" sz="900" b="1">
                <a:solidFill>
                  <a:srgbClr val="262673"/>
                </a:solidFill>
                <a:latin typeface="Arial Narrow" pitchFamily="-111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57E55D4-59B4-4A51-B249-924DAAB751A5}"/>
              </a:ext>
            </a:extLst>
          </p:cNvPr>
          <p:cNvSpPr txBox="1"/>
          <p:nvPr/>
        </p:nvSpPr>
        <p:spPr>
          <a:xfrm>
            <a:off x="798549" y="5962223"/>
            <a:ext cx="700666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Some constraints are implicitly captured through the airfoil performance characteristics and the effect on the blade element-based disk loading.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6DA99733-CDC8-4CEE-9690-B53E7BECFE16}"/>
              </a:ext>
            </a:extLst>
          </p:cNvPr>
          <p:cNvSpPr/>
          <p:nvPr/>
        </p:nvSpPr>
        <p:spPr bwMode="auto">
          <a:xfrm rot="10800000">
            <a:off x="2485549" y="4652179"/>
            <a:ext cx="270588" cy="1109853"/>
          </a:xfrm>
          <a:prstGeom prst="leftBrace">
            <a:avLst>
              <a:gd name="adj1" fmla="val 42241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BF1C33-F989-4BF1-A59A-7B813AA15A08}"/>
              </a:ext>
            </a:extLst>
          </p:cNvPr>
          <p:cNvSpPr txBox="1"/>
          <p:nvPr/>
        </p:nvSpPr>
        <p:spPr>
          <a:xfrm>
            <a:off x="2831445" y="5031586"/>
            <a:ext cx="4039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+mj-lt"/>
              </a:rPr>
              <a:t>Actuator load type 1 only (uniform loading)</a:t>
            </a:r>
          </a:p>
        </p:txBody>
      </p:sp>
    </p:spTree>
    <p:extLst>
      <p:ext uri="{BB962C8B-B14F-4D97-AF65-F5344CB8AC3E}">
        <p14:creationId xmlns:p14="http://schemas.microsoft.com/office/powerpoint/2010/main" val="1977356090"/>
      </p:ext>
    </p:extLst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Optimization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014863" cy="539545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Verification of Linearization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Sensitivity derivatives of the objective and force constraints verified using an independent approach based on complex variables</a:t>
            </a:r>
          </a:p>
          <a:p>
            <a:pPr lvl="1">
              <a:defRPr/>
            </a:pPr>
            <a:endParaRPr lang="en-US" sz="14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Complex-variable form of the finite-difference analysis is free of subtraction errors and can be used to verify a manual implementation of an adjoint-based sensitivity analysis.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Sensitivity derivatives computed for a fully turbulent flow over a simple body of revolution with a single actuator disk placed in close proximity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Magnitude of the imaginary perturbation chosen to be 1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dirty="0">
                <a:cs typeface="Times New Roman" pitchFamily="18" charset="0"/>
              </a:rPr>
              <a:t>10</a:t>
            </a:r>
            <a:r>
              <a:rPr lang="en-US" sz="1600" baseline="30000" dirty="0">
                <a:cs typeface="Times New Roman" pitchFamily="18" charset="0"/>
              </a:rPr>
              <a:t>-50</a:t>
            </a:r>
            <a:r>
              <a:rPr lang="en-US" sz="1600" dirty="0">
                <a:cs typeface="Times New Roman" pitchFamily="18" charset="0"/>
              </a:rPr>
              <a:t> and all equation sets are solved to machine precision.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13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0508403"/>
      </p:ext>
    </p:extLst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Verification of Linearization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14</a:t>
            </a:fld>
            <a:endParaRPr lang="en-US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32239A-AD33-40AA-B8F3-A1CF1B49AC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599" y="1646619"/>
            <a:ext cx="4794801" cy="495949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B7A00A-100E-42F3-8D6F-69ADBED86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871" y="1160207"/>
            <a:ext cx="8014863" cy="539545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Comparison of sensitivities from adjoint (A) and complex (C) approaches</a:t>
            </a:r>
          </a:p>
        </p:txBody>
      </p:sp>
    </p:spTree>
    <p:extLst>
      <p:ext uri="{BB962C8B-B14F-4D97-AF65-F5344CB8AC3E}">
        <p14:creationId xmlns:p14="http://schemas.microsoft.com/office/powerpoint/2010/main" val="701856107"/>
      </p:ext>
    </p:extLst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652271" y="1093780"/>
            <a:ext cx="8014863" cy="561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Overview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Parallel hybrid electric regional aircraft concept with a targeted EIS 2030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Loosely based on ATR 42-500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Cruise Mach number of 0.5, altitude of 20,000 feet, vehicle weight of 35,000 lb, and range 200-400 nmi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Wing tip propellers operate with an inboard-up configuration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15</a:t>
            </a:fld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812" y="5755373"/>
            <a:ext cx="63581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n-lt"/>
              </a:rPr>
              <a:t>Source:</a:t>
            </a:r>
          </a:p>
          <a:p>
            <a:r>
              <a:rPr lang="en-US" sz="1200" dirty="0">
                <a:latin typeface="+mn-lt"/>
              </a:rPr>
              <a:t>Antcliff, K. R., and Capristan, F. M., “Conceptual Design of the Parallel Electric-Gas Architecture with Synergistic Utilization Scheme (PEGASUS) Concept,” </a:t>
            </a:r>
            <a:r>
              <a:rPr lang="en-US" sz="1200" i="1" dirty="0">
                <a:latin typeface="+mn-lt"/>
              </a:rPr>
              <a:t>18th AIAA/ISSMO Multidisciplinary Analysis and Optimization Conference</a:t>
            </a:r>
            <a:r>
              <a:rPr lang="en-US" sz="1200" dirty="0">
                <a:latin typeface="+mn-lt"/>
              </a:rPr>
              <a:t>, AIAA Paper 2017-4001, 2017.</a:t>
            </a:r>
          </a:p>
          <a:p>
            <a:endParaRPr lang="en-US" sz="1400" dirty="0">
              <a:latin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1040" y="2949144"/>
            <a:ext cx="8442983" cy="3418535"/>
            <a:chOff x="274996" y="2811687"/>
            <a:chExt cx="8442983" cy="341853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871" y="3178976"/>
              <a:ext cx="8218108" cy="2677538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5398784" y="3524245"/>
              <a:ext cx="622020" cy="1287307"/>
              <a:chOff x="5356860" y="3528060"/>
              <a:chExt cx="622020" cy="1287307"/>
            </a:xfrm>
          </p:grpSpPr>
          <p:cxnSp>
            <p:nvCxnSpPr>
              <p:cNvPr id="9" name="Straight Connector 8"/>
              <p:cNvCxnSpPr/>
              <p:nvPr/>
            </p:nvCxnSpPr>
            <p:spPr bwMode="auto">
              <a:xfrm flipV="1">
                <a:off x="5425440" y="3528060"/>
                <a:ext cx="553440" cy="1203960"/>
              </a:xfrm>
              <a:prstGeom prst="line">
                <a:avLst/>
              </a:prstGeom>
              <a:solidFill>
                <a:schemeClr val="accent1"/>
              </a:solidFill>
              <a:ln w="28575" cap="rnd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0" name="Oval 9"/>
              <p:cNvSpPr/>
              <p:nvPr/>
            </p:nvSpPr>
            <p:spPr bwMode="auto">
              <a:xfrm>
                <a:off x="5356860" y="4714871"/>
                <a:ext cx="99060" cy="100496"/>
              </a:xfrm>
              <a:prstGeom prst="ellipse">
                <a:avLst/>
              </a:prstGeom>
              <a:solidFill>
                <a:srgbClr val="00B050"/>
              </a:solidFill>
              <a:ln w="9525">
                <a:noFill/>
                <a:round/>
                <a:headEnd/>
                <a:tailEnd/>
              </a:ln>
            </p:spPr>
            <p:txBody>
              <a:bodyPr rtlCol="0" anchor="ctr">
                <a:prstTxWarp prst="textNoShape">
                  <a:avLst/>
                </a:prstTxWarp>
              </a:bodyPr>
              <a:lstStyle/>
              <a:p>
                <a:pPr marL="228600" indent="-228600" algn="ctr">
                  <a:lnSpc>
                    <a:spcPct val="90000"/>
                  </a:lnSpc>
                  <a:spcBef>
                    <a:spcPct val="20000"/>
                  </a:spcBef>
                  <a:buFont typeface="Arial" pitchFamily="-111" charset="0"/>
                  <a:buChar char="•"/>
                </a:pPr>
                <a:endParaRPr lang="en-US" sz="900" b="1">
                  <a:solidFill>
                    <a:srgbClr val="262673"/>
                  </a:solidFill>
                  <a:latin typeface="Arial Narrow" pitchFamily="-111" charset="0"/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3779026" y="3291455"/>
              <a:ext cx="507224" cy="1043307"/>
              <a:chOff x="3779026" y="3291455"/>
              <a:chExt cx="507224" cy="1043307"/>
            </a:xfrm>
          </p:grpSpPr>
          <p:cxnSp>
            <p:nvCxnSpPr>
              <p:cNvPr id="13" name="Straight Connector 12"/>
              <p:cNvCxnSpPr/>
              <p:nvPr/>
            </p:nvCxnSpPr>
            <p:spPr bwMode="auto">
              <a:xfrm flipV="1">
                <a:off x="3847606" y="3291455"/>
                <a:ext cx="438644" cy="959960"/>
              </a:xfrm>
              <a:prstGeom prst="line">
                <a:avLst/>
              </a:prstGeom>
              <a:solidFill>
                <a:schemeClr val="accent1"/>
              </a:solidFill>
              <a:ln w="28575" cap="rnd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" name="Oval 13"/>
              <p:cNvSpPr/>
              <p:nvPr/>
            </p:nvSpPr>
            <p:spPr bwMode="auto">
              <a:xfrm>
                <a:off x="3779026" y="4234266"/>
                <a:ext cx="99060" cy="100496"/>
              </a:xfrm>
              <a:prstGeom prst="ellipse">
                <a:avLst/>
              </a:prstGeom>
              <a:solidFill>
                <a:srgbClr val="00B050"/>
              </a:solidFill>
              <a:ln w="9525">
                <a:noFill/>
                <a:round/>
                <a:headEnd/>
                <a:tailEnd/>
              </a:ln>
            </p:spPr>
            <p:txBody>
              <a:bodyPr rtlCol="0" anchor="ctr">
                <a:prstTxWarp prst="textNoShape">
                  <a:avLst/>
                </a:prstTxWarp>
              </a:bodyPr>
              <a:lstStyle/>
              <a:p>
                <a:pPr marL="228600" indent="-228600" algn="ctr">
                  <a:lnSpc>
                    <a:spcPct val="90000"/>
                  </a:lnSpc>
                  <a:spcBef>
                    <a:spcPct val="20000"/>
                  </a:spcBef>
                  <a:buFont typeface="Arial" pitchFamily="-111" charset="0"/>
                  <a:buChar char="•"/>
                </a:pPr>
                <a:endParaRPr lang="en-US" sz="900" b="1">
                  <a:solidFill>
                    <a:srgbClr val="262673"/>
                  </a:solidFill>
                  <a:latin typeface="Arial Narrow" pitchFamily="-111" charset="0"/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 bwMode="auto">
            <a:xfrm flipV="1">
              <a:off x="1037909" y="5070535"/>
              <a:ext cx="96049" cy="590130"/>
            </a:xfrm>
            <a:prstGeom prst="line">
              <a:avLst/>
            </a:prstGeom>
            <a:solidFill>
              <a:schemeClr val="accent1"/>
            </a:solidFill>
            <a:ln w="28575" cap="rnd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Oval 19"/>
            <p:cNvSpPr/>
            <p:nvPr/>
          </p:nvSpPr>
          <p:spPr bwMode="auto">
            <a:xfrm>
              <a:off x="1088552" y="4998976"/>
              <a:ext cx="99060" cy="100496"/>
            </a:xfrm>
            <a:prstGeom prst="ellipse">
              <a:avLst/>
            </a:pr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 rtlCol="0" anchor="ctr">
              <a:prstTxWarp prst="textNoShape">
                <a:avLst/>
              </a:prstTxWarp>
            </a:bodyPr>
            <a:lstStyle/>
            <a:p>
              <a:pPr marL="228600" indent="-228600" algn="ctr">
                <a:lnSpc>
                  <a:spcPct val="90000"/>
                </a:lnSpc>
                <a:spcBef>
                  <a:spcPct val="20000"/>
                </a:spcBef>
                <a:buFont typeface="Arial" pitchFamily="-111" charset="0"/>
                <a:buChar char="•"/>
              </a:pPr>
              <a:endParaRPr lang="en-US" sz="900" b="1">
                <a:solidFill>
                  <a:srgbClr val="262673"/>
                </a:solidFill>
                <a:latin typeface="Arial Narrow" pitchFamily="-111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12364" y="3015887"/>
              <a:ext cx="1879064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Driven by Electric Motor </a:t>
              </a:r>
              <a:r>
                <a:rPr lang="en-US" sz="1600" dirty="0">
                  <a:solidFill>
                    <a:prstClr val="black"/>
                  </a:solidFill>
                  <a:latin typeface="Helvetica"/>
                </a:rPr>
                <a:t>Propulsor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74996" y="5645447"/>
              <a:ext cx="1795889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Driven by Electric </a:t>
              </a:r>
              <a:r>
                <a:rPr lang="en-US" sz="1600" dirty="0">
                  <a:solidFill>
                    <a:prstClr val="black"/>
                  </a:solidFill>
                  <a:latin typeface="Helvetica"/>
                </a:rPr>
                <a:t>Propulsor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72932" y="2811687"/>
              <a:ext cx="247115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1600" dirty="0">
                  <a:solidFill>
                    <a:prstClr val="black"/>
                  </a:solidFill>
                  <a:latin typeface="Helvetica"/>
                </a:rPr>
                <a:t>Driven by Parallel Hybrid Electric Propulsor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609002"/>
      </p:ext>
    </p:extLst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26B0A5-3533-4C94-A6D6-82E3402B6144}"/>
              </a:ext>
            </a:extLst>
          </p:cNvPr>
          <p:cNvSpPr txBox="1">
            <a:spLocks/>
          </p:cNvSpPr>
          <p:nvPr/>
        </p:nvSpPr>
        <p:spPr bwMode="auto">
          <a:xfrm>
            <a:off x="652271" y="1093780"/>
            <a:ext cx="8014863" cy="5614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Overview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Parallel hybrid electric regional aircraft concept with a targeted EIS 2030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Loosely based on ATR 42-500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Cruise Mach number of 0.5, altitude of 20,000 feet, vehicle weight of 35,000 lb, and range 200-400 nmi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Wing tip propellers operate with an inboard-up configuration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16</a:t>
            </a:fld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812" y="5755373"/>
            <a:ext cx="63581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n-lt"/>
              </a:rPr>
              <a:t>Source:</a:t>
            </a:r>
          </a:p>
          <a:p>
            <a:r>
              <a:rPr lang="en-US" sz="1200" dirty="0">
                <a:latin typeface="+mn-lt"/>
              </a:rPr>
              <a:t>Antcliff, K. R., and Capristan, F. M., “Conceptual Design of the Parallel Electric-Gas Architecture with Synergistic Utilization Scheme (PEGASUS) Concept,” </a:t>
            </a:r>
            <a:r>
              <a:rPr lang="en-US" sz="1200" i="1" dirty="0">
                <a:latin typeface="+mn-lt"/>
              </a:rPr>
              <a:t>18th AIAA/ISSMO Multidisciplinary Analysis and Optimization Conference</a:t>
            </a:r>
            <a:r>
              <a:rPr lang="en-US" sz="1200" dirty="0">
                <a:latin typeface="+mn-lt"/>
              </a:rPr>
              <a:t>, AIAA Paper 2017-4001, 2017.</a:t>
            </a:r>
          </a:p>
          <a:p>
            <a:endParaRPr lang="en-US" sz="1400" dirty="0">
              <a:latin typeface="+mn-lt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45915" y="3316433"/>
            <a:ext cx="8218108" cy="2677538"/>
            <a:chOff x="499871" y="3178976"/>
            <a:chExt cx="8218108" cy="267753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871" y="3178976"/>
              <a:ext cx="8218108" cy="2677538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5398784" y="3524245"/>
              <a:ext cx="622020" cy="1287307"/>
              <a:chOff x="5356860" y="3528060"/>
              <a:chExt cx="622020" cy="1287307"/>
            </a:xfrm>
          </p:grpSpPr>
          <p:cxnSp>
            <p:nvCxnSpPr>
              <p:cNvPr id="9" name="Straight Connector 8"/>
              <p:cNvCxnSpPr/>
              <p:nvPr/>
            </p:nvCxnSpPr>
            <p:spPr bwMode="auto">
              <a:xfrm flipV="1">
                <a:off x="5425440" y="3528060"/>
                <a:ext cx="553440" cy="1203960"/>
              </a:xfrm>
              <a:prstGeom prst="line">
                <a:avLst/>
              </a:prstGeom>
              <a:solidFill>
                <a:schemeClr val="accent1"/>
              </a:solidFill>
              <a:ln w="28575" cap="rnd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0" name="Oval 9"/>
              <p:cNvSpPr/>
              <p:nvPr/>
            </p:nvSpPr>
            <p:spPr bwMode="auto">
              <a:xfrm>
                <a:off x="5356860" y="4714871"/>
                <a:ext cx="99060" cy="100496"/>
              </a:xfrm>
              <a:prstGeom prst="ellipse">
                <a:avLst/>
              </a:prstGeom>
              <a:solidFill>
                <a:srgbClr val="00B050"/>
              </a:solidFill>
              <a:ln w="9525">
                <a:noFill/>
                <a:round/>
                <a:headEnd/>
                <a:tailEnd/>
              </a:ln>
            </p:spPr>
            <p:txBody>
              <a:bodyPr rtlCol="0" anchor="ctr">
                <a:prstTxWarp prst="textNoShape">
                  <a:avLst/>
                </a:prstTxWarp>
              </a:bodyPr>
              <a:lstStyle/>
              <a:p>
                <a:pPr marL="228600" indent="-228600" algn="ctr">
                  <a:lnSpc>
                    <a:spcPct val="90000"/>
                  </a:lnSpc>
                  <a:spcBef>
                    <a:spcPct val="20000"/>
                  </a:spcBef>
                  <a:buFont typeface="Arial" pitchFamily="-111" charset="0"/>
                  <a:buChar char="•"/>
                </a:pPr>
                <a:endParaRPr lang="en-US" sz="900" b="1">
                  <a:solidFill>
                    <a:srgbClr val="262673"/>
                  </a:solidFill>
                  <a:latin typeface="Arial Narrow" pitchFamily="-111" charset="0"/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3779026" y="3291455"/>
              <a:ext cx="507224" cy="1043307"/>
              <a:chOff x="3779026" y="3291455"/>
              <a:chExt cx="507224" cy="1043307"/>
            </a:xfrm>
          </p:grpSpPr>
          <p:cxnSp>
            <p:nvCxnSpPr>
              <p:cNvPr id="13" name="Straight Connector 12"/>
              <p:cNvCxnSpPr/>
              <p:nvPr/>
            </p:nvCxnSpPr>
            <p:spPr bwMode="auto">
              <a:xfrm flipV="1">
                <a:off x="3847606" y="3291455"/>
                <a:ext cx="438644" cy="959960"/>
              </a:xfrm>
              <a:prstGeom prst="line">
                <a:avLst/>
              </a:prstGeom>
              <a:solidFill>
                <a:schemeClr val="accent1"/>
              </a:solidFill>
              <a:ln w="28575" cap="rnd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" name="Oval 13"/>
              <p:cNvSpPr/>
              <p:nvPr/>
            </p:nvSpPr>
            <p:spPr bwMode="auto">
              <a:xfrm>
                <a:off x="3779026" y="4234266"/>
                <a:ext cx="99060" cy="100496"/>
              </a:xfrm>
              <a:prstGeom prst="ellipse">
                <a:avLst/>
              </a:prstGeom>
              <a:solidFill>
                <a:srgbClr val="00B050"/>
              </a:solidFill>
              <a:ln w="9525">
                <a:noFill/>
                <a:round/>
                <a:headEnd/>
                <a:tailEnd/>
              </a:ln>
            </p:spPr>
            <p:txBody>
              <a:bodyPr rtlCol="0" anchor="ctr">
                <a:prstTxWarp prst="textNoShape">
                  <a:avLst/>
                </a:prstTxWarp>
              </a:bodyPr>
              <a:lstStyle/>
              <a:p>
                <a:pPr marL="228600" indent="-228600" algn="ctr">
                  <a:lnSpc>
                    <a:spcPct val="90000"/>
                  </a:lnSpc>
                  <a:spcBef>
                    <a:spcPct val="20000"/>
                  </a:spcBef>
                  <a:buFont typeface="Arial" pitchFamily="-111" charset="0"/>
                  <a:buChar char="•"/>
                </a:pPr>
                <a:endParaRPr lang="en-US" sz="900" b="1">
                  <a:solidFill>
                    <a:srgbClr val="262673"/>
                  </a:solidFill>
                  <a:latin typeface="Arial Narrow" pitchFamily="-111" charset="0"/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 bwMode="auto">
            <a:xfrm flipV="1">
              <a:off x="1037909" y="5070535"/>
              <a:ext cx="96049" cy="590130"/>
            </a:xfrm>
            <a:prstGeom prst="line">
              <a:avLst/>
            </a:prstGeom>
            <a:solidFill>
              <a:schemeClr val="accent1"/>
            </a:solidFill>
            <a:ln w="28575" cap="rnd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Oval 19"/>
            <p:cNvSpPr/>
            <p:nvPr/>
          </p:nvSpPr>
          <p:spPr bwMode="auto">
            <a:xfrm>
              <a:off x="1088552" y="4998976"/>
              <a:ext cx="99060" cy="100496"/>
            </a:xfrm>
            <a:prstGeom prst="ellipse">
              <a:avLst/>
            </a:pr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 rtlCol="0" anchor="ctr">
              <a:prstTxWarp prst="textNoShape">
                <a:avLst/>
              </a:prstTxWarp>
            </a:bodyPr>
            <a:lstStyle/>
            <a:p>
              <a:pPr marL="228600" indent="-228600" algn="ctr">
                <a:lnSpc>
                  <a:spcPct val="90000"/>
                </a:lnSpc>
                <a:spcBef>
                  <a:spcPct val="20000"/>
                </a:spcBef>
                <a:buFont typeface="Arial" pitchFamily="-111" charset="0"/>
                <a:buChar char="•"/>
              </a:pPr>
              <a:endParaRPr lang="en-US" sz="900" b="1">
                <a:solidFill>
                  <a:srgbClr val="262673"/>
                </a:solidFill>
                <a:latin typeface="Arial Narrow" pitchFamily="-111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01A273C9-754C-4983-AD28-B9505B26E679}"/>
              </a:ext>
            </a:extLst>
          </p:cNvPr>
          <p:cNvSpPr txBox="1"/>
          <p:nvPr/>
        </p:nvSpPr>
        <p:spPr>
          <a:xfrm>
            <a:off x="5658408" y="3153344"/>
            <a:ext cx="187906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Driven by Electric Motor </a:t>
            </a:r>
            <a:r>
              <a:rPr lang="en-US" sz="1600" dirty="0">
                <a:solidFill>
                  <a:prstClr val="black"/>
                </a:solidFill>
                <a:latin typeface="Helvetica"/>
              </a:rPr>
              <a:t>Propulsor</a:t>
            </a:r>
            <a:endParaRPr lang="en-US" sz="1600" dirty="0">
              <a:latin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45E630-040F-4FF1-9556-E83A5E9C7286}"/>
              </a:ext>
            </a:extLst>
          </p:cNvPr>
          <p:cNvSpPr txBox="1"/>
          <p:nvPr/>
        </p:nvSpPr>
        <p:spPr>
          <a:xfrm>
            <a:off x="221040" y="5782904"/>
            <a:ext cx="1795889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Driven by Electric </a:t>
            </a:r>
            <a:r>
              <a:rPr lang="en-US" sz="1600" dirty="0">
                <a:solidFill>
                  <a:prstClr val="black"/>
                </a:solidFill>
                <a:latin typeface="Helvetica"/>
              </a:rPr>
              <a:t>Propulsor</a:t>
            </a:r>
            <a:endParaRPr lang="en-US" sz="1600" dirty="0">
              <a:latin typeface="+mn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73DB3E-DD5B-40B8-A79E-99EEF4B9CA29}"/>
              </a:ext>
            </a:extLst>
          </p:cNvPr>
          <p:cNvSpPr txBox="1"/>
          <p:nvPr/>
        </p:nvSpPr>
        <p:spPr>
          <a:xfrm>
            <a:off x="3218976" y="2949144"/>
            <a:ext cx="2471152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1600" dirty="0">
                <a:solidFill>
                  <a:prstClr val="black"/>
                </a:solidFill>
                <a:latin typeface="Helvetica"/>
              </a:rPr>
              <a:t>Driven by Parallel Hybrid Electric Propulsor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4D92B0-EE22-4176-8837-04852B2D2ED1}"/>
              </a:ext>
            </a:extLst>
          </p:cNvPr>
          <p:cNvGrpSpPr/>
          <p:nvPr/>
        </p:nvGrpSpPr>
        <p:grpSpPr>
          <a:xfrm>
            <a:off x="5935128" y="3136524"/>
            <a:ext cx="1223874" cy="584775"/>
            <a:chOff x="5520608" y="221377"/>
            <a:chExt cx="1223874" cy="58477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7401FBC-EF2C-44CE-A961-8F5B761FDF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20608" y="266700"/>
              <a:ext cx="1223874" cy="45822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5CA68C9-3DED-4C0F-B628-FCCFAB6EBA1F}"/>
                </a:ext>
              </a:extLst>
            </p:cNvPr>
            <p:cNvCxnSpPr>
              <a:cxnSpLocks/>
            </p:cNvCxnSpPr>
            <p:nvPr/>
          </p:nvCxnSpPr>
          <p:spPr bwMode="auto">
            <a:xfrm rot="8100000">
              <a:off x="5520608" y="221377"/>
              <a:ext cx="1194408" cy="58477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672664769"/>
      </p:ext>
    </p:extLst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2" y="1133957"/>
            <a:ext cx="5346176" cy="5395452"/>
          </a:xfrm>
        </p:spPr>
        <p:txBody>
          <a:bodyPr/>
          <a:lstStyle/>
          <a:p>
            <a:pPr marL="0" indent="0">
              <a:buNone/>
              <a:defRPr/>
            </a:pPr>
            <a:endParaRPr lang="en-US" sz="1600" b="1" dirty="0">
              <a:cs typeface="Times New Roman" pitchFamily="18" charset="0"/>
            </a:endParaRPr>
          </a:p>
          <a:p>
            <a:pPr marL="0" indent="0">
              <a:buNone/>
              <a:defRPr/>
            </a:pPr>
            <a:endParaRPr lang="en-US" sz="1600" b="1" dirty="0">
              <a:cs typeface="Times New Roman" pitchFamily="18" charset="0"/>
            </a:endParaRPr>
          </a:p>
          <a:p>
            <a:pPr>
              <a:defRPr/>
            </a:pPr>
            <a:endParaRPr 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>
                <a:cs typeface="Times New Roman" panose="02020603050405020304" pitchFamily="18" charset="0"/>
              </a:rPr>
              <a:t> includes angle of attack, actuator radius, tip speed ratio, and blade pitch for both wing tip and BLI propulsors (51 total design variables)</a:t>
            </a:r>
          </a:p>
          <a:p>
            <a:pPr>
              <a:defRPr/>
            </a:pPr>
            <a:r>
              <a:rPr lang="en-US" sz="1600" dirty="0">
                <a:cs typeface="Times New Roman" panose="02020603050405020304" pitchFamily="18" charset="0"/>
              </a:rPr>
              <a:t>Maximum propeller tip Mach number is 0.85, corresponding to a maximum tip speed ratio of 1.37</a:t>
            </a:r>
          </a:p>
          <a:p>
            <a:pPr>
              <a:defRPr/>
            </a:pPr>
            <a:r>
              <a:rPr lang="en-US" sz="1600" dirty="0">
                <a:cs typeface="Times New Roman" panose="02020603050405020304" pitchFamily="18" charset="0"/>
              </a:rPr>
              <a:t>Minimum radius of wing tip mounted propeller is 4 feet, corresponding to a maximum rotational speed of approximately 1,700 RPM</a:t>
            </a:r>
          </a:p>
          <a:p>
            <a:pPr>
              <a:defRPr/>
            </a:pPr>
            <a:r>
              <a:rPr lang="en-US" sz="1600" dirty="0">
                <a:cs typeface="Times New Roman" panose="02020603050405020304" pitchFamily="18" charset="0"/>
              </a:rPr>
              <a:t>Minimum radius of BLI propeller is 2 feet, corresponding to a maximum rotational speed of approximately 3,400 RPM</a:t>
            </a:r>
          </a:p>
          <a:p>
            <a:pPr>
              <a:defRPr/>
            </a:pPr>
            <a:r>
              <a:rPr lang="en-US" sz="1600" dirty="0">
                <a:cs typeface="Times New Roman" panose="02020603050405020304" pitchFamily="18" charset="0"/>
              </a:rPr>
              <a:t>Full CFD domain is used to demonstrate design parameter coupling of actuators across symmetry plane</a:t>
            </a:r>
          </a:p>
          <a:p>
            <a:pPr>
              <a:defRPr/>
            </a:pPr>
            <a:endParaRPr lang="en-US" sz="1600" dirty="0">
              <a:highlight>
                <a:srgbClr val="FFFF00"/>
              </a:highlight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Demonstration Case: PEGASUS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17</a:t>
            </a:fld>
            <a:endParaRPr lang="en-US" dirty="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79159A-6700-45EA-A082-62C6E22232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42" y="1255373"/>
            <a:ext cx="2650775" cy="13802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427B218-FF14-42CB-BFE5-7966FC79C325}"/>
              </a:ext>
            </a:extLst>
          </p:cNvPr>
          <p:cNvSpPr/>
          <p:nvPr/>
        </p:nvSpPr>
        <p:spPr bwMode="auto">
          <a:xfrm>
            <a:off x="746450" y="1161192"/>
            <a:ext cx="3153746" cy="1555876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B2FD2E-A42C-4ECF-98B0-D952FC714D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448" y="5076037"/>
            <a:ext cx="3069353" cy="113663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916F7C5-5E79-485B-A259-E48222789F0F}"/>
              </a:ext>
            </a:extLst>
          </p:cNvPr>
          <p:cNvGrpSpPr/>
          <p:nvPr/>
        </p:nvGrpSpPr>
        <p:grpSpPr>
          <a:xfrm>
            <a:off x="6449862" y="1057327"/>
            <a:ext cx="2172392" cy="3163782"/>
            <a:chOff x="6705684" y="1087953"/>
            <a:chExt cx="2172392" cy="316378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7A6F72-3B90-4656-A084-E8735FE24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6875" y="1433863"/>
              <a:ext cx="2092303" cy="252113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BABF1C-226F-4DF8-B43B-6B6360C5B41E}"/>
                </a:ext>
              </a:extLst>
            </p:cNvPr>
            <p:cNvSpPr txBox="1"/>
            <p:nvPr/>
          </p:nvSpPr>
          <p:spPr>
            <a:xfrm>
              <a:off x="6705684" y="1087953"/>
              <a:ext cx="21529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+mj-lt"/>
                </a:rPr>
                <a:t>Airfoil characteristics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F3F197B-B900-40D2-A930-B9ACC4B05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5134" y="4022268"/>
              <a:ext cx="2152942" cy="229467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3E318CB-97DC-4CC0-8AE2-F6629BFB9D21}"/>
              </a:ext>
            </a:extLst>
          </p:cNvPr>
          <p:cNvSpPr txBox="1"/>
          <p:nvPr/>
        </p:nvSpPr>
        <p:spPr>
          <a:xfrm>
            <a:off x="6740583" y="4743071"/>
            <a:ext cx="2152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Chord distribution</a:t>
            </a:r>
          </a:p>
        </p:txBody>
      </p:sp>
    </p:spTree>
    <p:extLst>
      <p:ext uri="{BB962C8B-B14F-4D97-AF65-F5344CB8AC3E}">
        <p14:creationId xmlns:p14="http://schemas.microsoft.com/office/powerpoint/2010/main" val="1563062124"/>
      </p:ext>
    </p:extLst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0" y="1160207"/>
            <a:ext cx="8565377" cy="219879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600" b="1" dirty="0">
                <a:cs typeface="Times New Roman" pitchFamily="18" charset="0"/>
              </a:rPr>
              <a:t>Computational Requirements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Optimization conducted on 3,000 cores of Intel Ivy Bridge processors, dual-socket       10-core E5-2680v2 chip model with a base clock speed of 2.8 GHz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CFD grid generated with AFLR3 consists of 10.8 million nodes and 64.9 million tetrahedral elements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FUN3D RANS flow solver and the adjoint solver with one objective and two constraints require 15 and 10 wall-clock minutes, respectively (5 order magnitude residual decrease)</a:t>
            </a: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Complete design with 20 design iterations requires just under 8.3 wall-clock hours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18</a:t>
            </a:fld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E600955-0EB8-4F78-8CD7-27FD928FB84E}"/>
              </a:ext>
            </a:extLst>
          </p:cNvPr>
          <p:cNvGrpSpPr/>
          <p:nvPr/>
        </p:nvGrpSpPr>
        <p:grpSpPr>
          <a:xfrm>
            <a:off x="2396557" y="3450063"/>
            <a:ext cx="4221489" cy="3278184"/>
            <a:chOff x="2396557" y="3387995"/>
            <a:chExt cx="4221489" cy="3278184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D0DBEB8C-60EF-4EBA-A759-58AE7EE26DB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36955" y="3387995"/>
              <a:ext cx="1730145" cy="359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101882" tIns="50941" rIns="101882" bIns="50941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+mn-lt"/>
                  <a:ea typeface="ヒラギノ角ゴ Pro W3" pitchFamily="29" charset="-128"/>
                  <a:cs typeface="ヒラギノ角ゴ Pro W3" pitchFamily="29" charset="-128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+mn-lt"/>
                  <a:ea typeface="ヒラギノ角ゴ Pro W3" pitchFamily="29" charset="-128"/>
                  <a:cs typeface="ヒラギノ角ゴ Pro W3" pitchFamily="29" charset="-128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  <a:ea typeface="ヒラギノ角ゴ Pro W3" pitchFamily="29" charset="-128"/>
                  <a:cs typeface="ヒラギノ角ゴ Pro W3" pitchFamily="29" charset="-128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buFontTx/>
                <a:buNone/>
                <a:defRPr/>
              </a:pPr>
              <a:r>
                <a:rPr lang="en-US" sz="1600" b="1" kern="0" dirty="0">
                  <a:cs typeface="Times New Roman" pitchFamily="18" charset="0"/>
                </a:rPr>
                <a:t>Design History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4E681F2-A19E-4F06-B411-C3A1DB97F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557" y="3700469"/>
              <a:ext cx="4221489" cy="29657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0538295"/>
      </p:ext>
    </p:extLst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19</a:t>
            </a:fld>
            <a:endParaRPr lang="en-US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03E6E-3A91-49D9-8B43-85903FF28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28" y="4004190"/>
            <a:ext cx="3742768" cy="2753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3282B1-474E-46F6-B1C9-F1EBE6FC41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07" y="1096644"/>
            <a:ext cx="3742768" cy="27535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DC2F74-3F0D-45A2-B5ED-3EAA246E9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747" y="3994076"/>
            <a:ext cx="2999243" cy="27082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CE417B-84EF-4422-AB4A-E3E15271BA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26" y="1096644"/>
            <a:ext cx="2999244" cy="270821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36555B4-6D9E-41CC-AC6B-9F75198049B3}"/>
              </a:ext>
            </a:extLst>
          </p:cNvPr>
          <p:cNvSpPr txBox="1"/>
          <p:nvPr/>
        </p:nvSpPr>
        <p:spPr>
          <a:xfrm rot="16200000">
            <a:off x="-258764" y="2141971"/>
            <a:ext cx="1590870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BLI propulsor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A2A9BC-700A-4ABC-B6C9-6C68527559AA}"/>
              </a:ext>
            </a:extLst>
          </p:cNvPr>
          <p:cNvSpPr txBox="1"/>
          <p:nvPr/>
        </p:nvSpPr>
        <p:spPr>
          <a:xfrm rot="16200000">
            <a:off x="-258763" y="4932969"/>
            <a:ext cx="1590870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Tip propulsor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7358AD-5C2E-4244-AA4F-0E6A91ECC8CF}"/>
              </a:ext>
            </a:extLst>
          </p:cNvPr>
          <p:cNvSpPr txBox="1"/>
          <p:nvPr/>
        </p:nvSpPr>
        <p:spPr>
          <a:xfrm rot="16200000">
            <a:off x="4315574" y="2141972"/>
            <a:ext cx="1590870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BLI propulsor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AD2B65-022A-4124-A56C-F47ACF8E5102}"/>
              </a:ext>
            </a:extLst>
          </p:cNvPr>
          <p:cNvSpPr txBox="1"/>
          <p:nvPr/>
        </p:nvSpPr>
        <p:spPr>
          <a:xfrm rot="16200000">
            <a:off x="4312097" y="4932970"/>
            <a:ext cx="1590870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Tip propulsor</a:t>
            </a:r>
          </a:p>
        </p:txBody>
      </p:sp>
    </p:spTree>
    <p:extLst>
      <p:ext uri="{BB962C8B-B14F-4D97-AF65-F5344CB8AC3E}">
        <p14:creationId xmlns:p14="http://schemas.microsoft.com/office/powerpoint/2010/main" val="2362817218"/>
      </p:ext>
    </p:extLst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20</a:t>
            </a:fld>
            <a:endParaRPr lang="en-US" dirty="0">
              <a:latin typeface="+mn-l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1559729-1B46-4FFC-AFB8-3251E5CF7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39" y="929564"/>
            <a:ext cx="8613984" cy="5043488"/>
          </a:xfr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FC4AE79-A1D6-4C15-8F77-3A9A75A91C5A}"/>
              </a:ext>
            </a:extLst>
          </p:cNvPr>
          <p:cNvSpPr txBox="1">
            <a:spLocks/>
          </p:cNvSpPr>
          <p:nvPr/>
        </p:nvSpPr>
        <p:spPr bwMode="auto">
          <a:xfrm>
            <a:off x="499872" y="5973051"/>
            <a:ext cx="7319182" cy="80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Wake is successfully re-energized but with some practical limitations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Smaller diameter and high rotational speed is beneficial for BLI propulsor (also ideal for tail-strike considerations during take-off)</a:t>
            </a:r>
          </a:p>
        </p:txBody>
      </p:sp>
    </p:spTree>
    <p:extLst>
      <p:ext uri="{BB962C8B-B14F-4D97-AF65-F5344CB8AC3E}">
        <p14:creationId xmlns:p14="http://schemas.microsoft.com/office/powerpoint/2010/main" val="3509173932"/>
      </p:ext>
    </p:extLst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21</a:t>
            </a:fld>
            <a:endParaRPr lang="en-US" dirty="0">
              <a:latin typeface="+mn-lt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98EF41A-4700-4658-A4CC-70EA816352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59557"/>
            <a:ext cx="8678863" cy="3896662"/>
          </a:xfr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A8A0CC6-A608-4258-9BA9-BA0F2DB38A35}"/>
              </a:ext>
            </a:extLst>
          </p:cNvPr>
          <p:cNvSpPr txBox="1">
            <a:spLocks/>
          </p:cNvSpPr>
          <p:nvPr/>
        </p:nvSpPr>
        <p:spPr bwMode="auto">
          <a:xfrm>
            <a:off x="499871" y="5283659"/>
            <a:ext cx="8354500" cy="1476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Smaller diameter and lower rotational speed is beneficial for the tip mounted propulsor 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Angle of attack at the plane of the propeller remains nearly constant at 1.5 deg on the lower portion of the wing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Angle of attack remains more stable on the upper portion of the wing closer to the propeller (approximately 0.5 deg greater than the unpowered case)</a:t>
            </a:r>
          </a:p>
        </p:txBody>
      </p:sp>
    </p:spTree>
    <p:extLst>
      <p:ext uri="{BB962C8B-B14F-4D97-AF65-F5344CB8AC3E}">
        <p14:creationId xmlns:p14="http://schemas.microsoft.com/office/powerpoint/2010/main" val="4065942752"/>
      </p:ext>
    </p:extLst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CB72FA-15E2-41E5-AA31-B1F45E9D9A23}"/>
              </a:ext>
            </a:extLst>
          </p:cNvPr>
          <p:cNvSpPr txBox="1">
            <a:spLocks/>
          </p:cNvSpPr>
          <p:nvPr/>
        </p:nvSpPr>
        <p:spPr bwMode="auto">
          <a:xfrm>
            <a:off x="499871" y="1160207"/>
            <a:ext cx="8358638" cy="539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Optimization Results</a:t>
            </a:r>
          </a:p>
          <a:p>
            <a:pPr>
              <a:defRPr/>
            </a:pP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Optimized </a:t>
            </a:r>
            <a:r>
              <a:rPr lang="en-US" sz="1600" b="1" kern="0" dirty="0">
                <a:cs typeface="Times New Roman" pitchFamily="18" charset="0"/>
              </a:rPr>
              <a:t>power split</a:t>
            </a:r>
            <a:r>
              <a:rPr lang="en-US" sz="1600" kern="0" dirty="0">
                <a:cs typeface="Times New Roman" pitchFamily="18" charset="0"/>
              </a:rPr>
              <a:t> between the two wing tip and BLI and propulsors remains relatively unchanged at </a:t>
            </a:r>
            <a:r>
              <a:rPr lang="en-US" sz="1600" b="1" kern="0" dirty="0">
                <a:cs typeface="Times New Roman" pitchFamily="18" charset="0"/>
              </a:rPr>
              <a:t>78/22</a:t>
            </a: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Small variation in the </a:t>
            </a:r>
            <a:r>
              <a:rPr lang="en-US" sz="1600" b="1" kern="0" dirty="0">
                <a:cs typeface="Times New Roman" pitchFamily="18" charset="0"/>
              </a:rPr>
              <a:t>thrust split</a:t>
            </a:r>
            <a:r>
              <a:rPr lang="en-US" sz="1600" kern="0" dirty="0">
                <a:cs typeface="Times New Roman" pitchFamily="18" charset="0"/>
              </a:rPr>
              <a:t> between the two wing tip and BLI propulsors from 81/19 for the baseline to </a:t>
            </a:r>
            <a:r>
              <a:rPr lang="en-US" sz="1600" b="1" kern="0" dirty="0">
                <a:cs typeface="Times New Roman" pitchFamily="18" charset="0"/>
              </a:rPr>
              <a:t>77/23</a:t>
            </a:r>
            <a:r>
              <a:rPr lang="en-US" sz="1600" kern="0" dirty="0">
                <a:cs typeface="Times New Roman" pitchFamily="18" charset="0"/>
              </a:rPr>
              <a:t> for the optimized design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Propeller efficiency of the wing tip is greater than that of the BLI propeller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BLI propulsor is much more efficient at producing thrust for a given power input</a:t>
            </a:r>
          </a:p>
          <a:p>
            <a:pPr>
              <a:defRPr/>
            </a:pPr>
            <a:endParaRPr lang="en-US" sz="16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22</a:t>
            </a:fld>
            <a:endParaRPr lang="en-US" dirty="0">
              <a:latin typeface="+mn-lt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79848D-5344-48EF-9432-658A884BD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8" y="3932947"/>
            <a:ext cx="8182311" cy="2031038"/>
          </a:xfrm>
        </p:spPr>
      </p:pic>
    </p:spTree>
    <p:extLst>
      <p:ext uri="{BB962C8B-B14F-4D97-AF65-F5344CB8AC3E}">
        <p14:creationId xmlns:p14="http://schemas.microsoft.com/office/powerpoint/2010/main" val="1699501237"/>
      </p:ext>
    </p:extLst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CB72FA-15E2-41E5-AA31-B1F45E9D9A23}"/>
              </a:ext>
            </a:extLst>
          </p:cNvPr>
          <p:cNvSpPr txBox="1">
            <a:spLocks/>
          </p:cNvSpPr>
          <p:nvPr/>
        </p:nvSpPr>
        <p:spPr bwMode="auto">
          <a:xfrm>
            <a:off x="499871" y="1160207"/>
            <a:ext cx="8358638" cy="539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Optimization Results</a:t>
            </a:r>
          </a:p>
          <a:p>
            <a:pPr>
              <a:defRPr/>
            </a:pP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Optimized </a:t>
            </a:r>
            <a:r>
              <a:rPr lang="en-US" sz="1600" b="1" kern="0" dirty="0">
                <a:cs typeface="Times New Roman" pitchFamily="18" charset="0"/>
              </a:rPr>
              <a:t>power split</a:t>
            </a:r>
            <a:r>
              <a:rPr lang="en-US" sz="1600" kern="0" dirty="0">
                <a:cs typeface="Times New Roman" pitchFamily="18" charset="0"/>
              </a:rPr>
              <a:t> between the two wing tip and BLI and propulsors remains relatively unchanged at </a:t>
            </a:r>
            <a:r>
              <a:rPr lang="en-US" sz="1600" b="1" kern="0" dirty="0">
                <a:cs typeface="Times New Roman" pitchFamily="18" charset="0"/>
              </a:rPr>
              <a:t>78/22</a:t>
            </a: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Small variation in the </a:t>
            </a:r>
            <a:r>
              <a:rPr lang="en-US" sz="1600" b="1" kern="0" dirty="0">
                <a:cs typeface="Times New Roman" pitchFamily="18" charset="0"/>
              </a:rPr>
              <a:t>thrust split</a:t>
            </a:r>
            <a:r>
              <a:rPr lang="en-US" sz="1600" kern="0" dirty="0">
                <a:cs typeface="Times New Roman" pitchFamily="18" charset="0"/>
              </a:rPr>
              <a:t> between the two wing tip and BLI propulsors from 81/19 for the baseline to </a:t>
            </a:r>
            <a:r>
              <a:rPr lang="en-US" sz="1600" b="1" kern="0" dirty="0">
                <a:cs typeface="Times New Roman" pitchFamily="18" charset="0"/>
              </a:rPr>
              <a:t>77/23</a:t>
            </a:r>
            <a:r>
              <a:rPr lang="en-US" sz="1600" kern="0" dirty="0">
                <a:cs typeface="Times New Roman" pitchFamily="18" charset="0"/>
              </a:rPr>
              <a:t> for the optimized design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Propeller efficiency of the wing tip is greater than that of the BLI propeller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BLI propulsor is much more efficient at producing thrust for a given power input</a:t>
            </a:r>
          </a:p>
          <a:p>
            <a:pPr>
              <a:defRPr/>
            </a:pPr>
            <a:endParaRPr lang="en-US" sz="16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23</a:t>
            </a:fld>
            <a:endParaRPr lang="en-US" dirty="0">
              <a:latin typeface="+mn-lt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79848D-5344-48EF-9432-658A884BD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8" y="3932947"/>
            <a:ext cx="8182311" cy="2031038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456997-A1FF-4FAB-9379-575FDA2E54DD}"/>
              </a:ext>
            </a:extLst>
          </p:cNvPr>
          <p:cNvSpPr/>
          <p:nvPr/>
        </p:nvSpPr>
        <p:spPr bwMode="auto">
          <a:xfrm>
            <a:off x="5374686" y="3881028"/>
            <a:ext cx="682697" cy="2143254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7393"/>
      </p:ext>
    </p:extLst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CB72FA-15E2-41E5-AA31-B1F45E9D9A23}"/>
              </a:ext>
            </a:extLst>
          </p:cNvPr>
          <p:cNvSpPr txBox="1">
            <a:spLocks/>
          </p:cNvSpPr>
          <p:nvPr/>
        </p:nvSpPr>
        <p:spPr bwMode="auto">
          <a:xfrm>
            <a:off x="499871" y="1160207"/>
            <a:ext cx="8358638" cy="539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Optimization Results</a:t>
            </a:r>
          </a:p>
          <a:p>
            <a:pPr>
              <a:defRPr/>
            </a:pP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Optimized </a:t>
            </a:r>
            <a:r>
              <a:rPr lang="en-US" sz="1600" b="1" kern="0" dirty="0">
                <a:cs typeface="Times New Roman" pitchFamily="18" charset="0"/>
              </a:rPr>
              <a:t>power split</a:t>
            </a:r>
            <a:r>
              <a:rPr lang="en-US" sz="1600" kern="0" dirty="0">
                <a:cs typeface="Times New Roman" pitchFamily="18" charset="0"/>
              </a:rPr>
              <a:t> between the two wing tip and BLI and propulsors remains relatively unchanged at </a:t>
            </a:r>
            <a:r>
              <a:rPr lang="en-US" sz="1600" b="1" kern="0" dirty="0">
                <a:cs typeface="Times New Roman" pitchFamily="18" charset="0"/>
              </a:rPr>
              <a:t>78/22</a:t>
            </a: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Small variation in the </a:t>
            </a:r>
            <a:r>
              <a:rPr lang="en-US" sz="1600" b="1" kern="0" dirty="0">
                <a:cs typeface="Times New Roman" pitchFamily="18" charset="0"/>
              </a:rPr>
              <a:t>thrust split</a:t>
            </a:r>
            <a:r>
              <a:rPr lang="en-US" sz="1600" kern="0" dirty="0">
                <a:cs typeface="Times New Roman" pitchFamily="18" charset="0"/>
              </a:rPr>
              <a:t> between the two wing tip and BLI propulsors from 81/19 for the baseline to </a:t>
            </a:r>
            <a:r>
              <a:rPr lang="en-US" sz="1600" b="1" kern="0" dirty="0">
                <a:cs typeface="Times New Roman" pitchFamily="18" charset="0"/>
              </a:rPr>
              <a:t>77/23</a:t>
            </a:r>
            <a:r>
              <a:rPr lang="en-US" sz="1600" kern="0" dirty="0">
                <a:cs typeface="Times New Roman" pitchFamily="18" charset="0"/>
              </a:rPr>
              <a:t> for the optimized design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Propeller efficiency of the wing tip is greater than that of the BLI propeller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BLI propulsor is much more efficient at producing thrust for a given power input</a:t>
            </a:r>
          </a:p>
          <a:p>
            <a:pPr>
              <a:defRPr/>
            </a:pPr>
            <a:endParaRPr lang="en-US" sz="16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24</a:t>
            </a:fld>
            <a:endParaRPr lang="en-US" dirty="0">
              <a:latin typeface="+mn-lt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79848D-5344-48EF-9432-658A884BD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8" y="3932947"/>
            <a:ext cx="8182311" cy="203103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767351-2877-4F35-A7EF-7E8FFDDC0C33}"/>
              </a:ext>
            </a:extLst>
          </p:cNvPr>
          <p:cNvSpPr/>
          <p:nvPr/>
        </p:nvSpPr>
        <p:spPr bwMode="auto">
          <a:xfrm>
            <a:off x="7724841" y="3881028"/>
            <a:ext cx="815076" cy="2143254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975495"/>
      </p:ext>
    </p:extLst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CB72FA-15E2-41E5-AA31-B1F45E9D9A23}"/>
              </a:ext>
            </a:extLst>
          </p:cNvPr>
          <p:cNvSpPr txBox="1">
            <a:spLocks/>
          </p:cNvSpPr>
          <p:nvPr/>
        </p:nvSpPr>
        <p:spPr bwMode="auto">
          <a:xfrm>
            <a:off x="499871" y="1160207"/>
            <a:ext cx="8358638" cy="539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Optimization Results</a:t>
            </a:r>
          </a:p>
          <a:p>
            <a:pPr>
              <a:defRPr/>
            </a:pP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Optimized </a:t>
            </a:r>
            <a:r>
              <a:rPr lang="en-US" sz="1600" b="1" kern="0" dirty="0">
                <a:cs typeface="Times New Roman" pitchFamily="18" charset="0"/>
              </a:rPr>
              <a:t>power split</a:t>
            </a:r>
            <a:r>
              <a:rPr lang="en-US" sz="1600" kern="0" dirty="0">
                <a:cs typeface="Times New Roman" pitchFamily="18" charset="0"/>
              </a:rPr>
              <a:t> between the two wing tip and BLI and propulsors remains relatively unchanged at </a:t>
            </a:r>
            <a:r>
              <a:rPr lang="en-US" sz="1600" b="1" kern="0" dirty="0">
                <a:cs typeface="Times New Roman" pitchFamily="18" charset="0"/>
              </a:rPr>
              <a:t>78/22</a:t>
            </a: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Small variation in the </a:t>
            </a:r>
            <a:r>
              <a:rPr lang="en-US" sz="1600" b="1" kern="0" dirty="0">
                <a:cs typeface="Times New Roman" pitchFamily="18" charset="0"/>
              </a:rPr>
              <a:t>thrust split</a:t>
            </a:r>
            <a:r>
              <a:rPr lang="en-US" sz="1600" kern="0" dirty="0">
                <a:cs typeface="Times New Roman" pitchFamily="18" charset="0"/>
              </a:rPr>
              <a:t> between the two wing tip and BLI propulsors from 81/19 for the baseline to </a:t>
            </a:r>
            <a:r>
              <a:rPr lang="en-US" sz="1600" b="1" kern="0" dirty="0">
                <a:cs typeface="Times New Roman" pitchFamily="18" charset="0"/>
              </a:rPr>
              <a:t>77/23</a:t>
            </a:r>
            <a:r>
              <a:rPr lang="en-US" sz="1600" kern="0" dirty="0">
                <a:cs typeface="Times New Roman" pitchFamily="18" charset="0"/>
              </a:rPr>
              <a:t> for the optimized design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Propeller efficiency of the wing tip is greater than that of the BLI propeller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BLI propulsor is much more efficient at producing thrust for a given power input</a:t>
            </a:r>
          </a:p>
          <a:p>
            <a:pPr>
              <a:defRPr/>
            </a:pPr>
            <a:endParaRPr lang="en-US" sz="16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25</a:t>
            </a:fld>
            <a:endParaRPr lang="en-US" dirty="0">
              <a:latin typeface="+mn-lt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779848D-5344-48EF-9432-658A884BD9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8" y="3932947"/>
            <a:ext cx="8182311" cy="203103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767351-2877-4F35-A7EF-7E8FFDDC0C33}"/>
              </a:ext>
            </a:extLst>
          </p:cNvPr>
          <p:cNvSpPr/>
          <p:nvPr/>
        </p:nvSpPr>
        <p:spPr bwMode="auto">
          <a:xfrm>
            <a:off x="6849821" y="3881028"/>
            <a:ext cx="815076" cy="2143254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988614"/>
      </p:ext>
    </p:extLst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CB72FA-15E2-41E5-AA31-B1F45E9D9A23}"/>
              </a:ext>
            </a:extLst>
          </p:cNvPr>
          <p:cNvSpPr txBox="1">
            <a:spLocks/>
          </p:cNvSpPr>
          <p:nvPr/>
        </p:nvSpPr>
        <p:spPr bwMode="auto">
          <a:xfrm>
            <a:off x="499871" y="1160207"/>
            <a:ext cx="8358638" cy="539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Optimization Results</a:t>
            </a:r>
          </a:p>
          <a:p>
            <a:pPr>
              <a:defRPr/>
            </a:pP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Angle of attack is decreased from the 3.2 deg to 3.0 deg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Aerodynamic efficiency improved with a total drag reduction of 6%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Impact of propulsor on lift-to-drag ratio is mitigated</a:t>
            </a:r>
          </a:p>
          <a:p>
            <a:pPr>
              <a:defRPr/>
            </a:pPr>
            <a:endParaRPr lang="en-US" sz="16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26</a:t>
            </a:fld>
            <a:endParaRPr lang="en-US" dirty="0">
              <a:latin typeface="+mn-l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CF879DB-3F84-441C-9BE6-60B96B929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730" y="4114735"/>
            <a:ext cx="5336540" cy="1762375"/>
          </a:xfrm>
        </p:spPr>
      </p:pic>
    </p:spTree>
    <p:extLst>
      <p:ext uri="{BB962C8B-B14F-4D97-AF65-F5344CB8AC3E}">
        <p14:creationId xmlns:p14="http://schemas.microsoft.com/office/powerpoint/2010/main" val="1144817355"/>
      </p:ext>
    </p:extLst>
  </p:cSld>
  <p:clrMapOvr>
    <a:masterClrMapping/>
  </p:clrMapOvr>
  <p:transition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CB72FA-15E2-41E5-AA31-B1F45E9D9A23}"/>
              </a:ext>
            </a:extLst>
          </p:cNvPr>
          <p:cNvSpPr txBox="1">
            <a:spLocks/>
          </p:cNvSpPr>
          <p:nvPr/>
        </p:nvSpPr>
        <p:spPr bwMode="auto">
          <a:xfrm>
            <a:off x="499871" y="1160207"/>
            <a:ext cx="8358638" cy="539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Optimization Results</a:t>
            </a:r>
          </a:p>
          <a:p>
            <a:pPr>
              <a:defRPr/>
            </a:pP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Angle of attack is decreased from the 3.2 deg to 3.0 deg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Aerodynamic efficiency improved with a total drag reduction of 6%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Impact of propulsor on lift-to-drag ratio is mitigated</a:t>
            </a:r>
          </a:p>
          <a:p>
            <a:pPr>
              <a:defRPr/>
            </a:pPr>
            <a:endParaRPr lang="en-US" sz="16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27</a:t>
            </a:fld>
            <a:endParaRPr lang="en-US" dirty="0">
              <a:latin typeface="+mn-l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CF879DB-3F84-441C-9BE6-60B96B929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730" y="4114735"/>
            <a:ext cx="5336540" cy="176237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DABFE1-CAB1-4A73-B7BB-78863A6C24BD}"/>
              </a:ext>
            </a:extLst>
          </p:cNvPr>
          <p:cNvSpPr/>
          <p:nvPr/>
        </p:nvSpPr>
        <p:spPr bwMode="auto">
          <a:xfrm>
            <a:off x="6574590" y="4547175"/>
            <a:ext cx="599933" cy="570982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08290"/>
      </p:ext>
    </p:extLst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CB72FA-15E2-41E5-AA31-B1F45E9D9A23}"/>
              </a:ext>
            </a:extLst>
          </p:cNvPr>
          <p:cNvSpPr txBox="1">
            <a:spLocks/>
          </p:cNvSpPr>
          <p:nvPr/>
        </p:nvSpPr>
        <p:spPr bwMode="auto">
          <a:xfrm>
            <a:off x="499871" y="1160207"/>
            <a:ext cx="8358638" cy="539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600" b="1" kern="0" dirty="0">
                <a:cs typeface="Times New Roman" pitchFamily="18" charset="0"/>
              </a:rPr>
              <a:t>Optimization Results</a:t>
            </a:r>
          </a:p>
          <a:p>
            <a:pPr>
              <a:defRPr/>
            </a:pPr>
            <a:endParaRPr lang="en-US" sz="1600" kern="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Angle of attack is decreased from the 3.2 deg to 3.0 deg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Aerodynamic efficiency improved with a total drag reduction of 6%</a:t>
            </a:r>
          </a:p>
          <a:p>
            <a:pPr>
              <a:defRPr/>
            </a:pPr>
            <a:r>
              <a:rPr lang="en-US" sz="1600" kern="0" dirty="0">
                <a:cs typeface="Times New Roman" pitchFamily="18" charset="0"/>
              </a:rPr>
              <a:t>Impact of propulsor on lift-to-drag ratio is mitigated</a:t>
            </a:r>
          </a:p>
          <a:p>
            <a:pPr>
              <a:defRPr/>
            </a:pPr>
            <a:endParaRPr lang="en-US" sz="1600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cs typeface="Times New Roman" pitchFamily="18" charset="0"/>
              </a:rPr>
              <a:t>Demonstration Case: PEGASUS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28</a:t>
            </a:fld>
            <a:endParaRPr lang="en-US" dirty="0">
              <a:latin typeface="+mn-l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CF879DB-3F84-441C-9BE6-60B96B9290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730" y="4114735"/>
            <a:ext cx="5336540" cy="176237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DABFE1-CAB1-4A73-B7BB-78863A6C24BD}"/>
              </a:ext>
            </a:extLst>
          </p:cNvPr>
          <p:cNvSpPr/>
          <p:nvPr/>
        </p:nvSpPr>
        <p:spPr bwMode="auto">
          <a:xfrm>
            <a:off x="6574590" y="4853353"/>
            <a:ext cx="599933" cy="264803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B66142-D130-415D-8612-E1771745A1EF}"/>
              </a:ext>
            </a:extLst>
          </p:cNvPr>
          <p:cNvSpPr/>
          <p:nvPr/>
        </p:nvSpPr>
        <p:spPr bwMode="auto">
          <a:xfrm>
            <a:off x="6591140" y="5496857"/>
            <a:ext cx="599933" cy="264803"/>
          </a:xfrm>
          <a:prstGeom prst="rect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rtlCol="0" anchor="ctr">
            <a:prstTxWarp prst="textNoShape">
              <a:avLst/>
            </a:prstTxWarp>
          </a:bodyPr>
          <a:lstStyle/>
          <a:p>
            <a:pPr marL="228600" indent="-228600" algn="ctr">
              <a:lnSpc>
                <a:spcPct val="90000"/>
              </a:lnSpc>
              <a:spcBef>
                <a:spcPct val="20000"/>
              </a:spcBef>
              <a:buFont typeface="Arial" pitchFamily="-111" charset="0"/>
              <a:buChar char="•"/>
            </a:pPr>
            <a:endParaRPr lang="en-US" sz="900" b="1">
              <a:solidFill>
                <a:srgbClr val="262673"/>
              </a:solidFill>
              <a:latin typeface="Arial Narrow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566707"/>
      </p:ext>
    </p:extLst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105114" cy="5395452"/>
          </a:xfrm>
        </p:spPr>
        <p:txBody>
          <a:bodyPr/>
          <a:lstStyle/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Implemented discrete </a:t>
            </a:r>
            <a:r>
              <a:rPr lang="en-US" sz="1600" b="1" dirty="0">
                <a:cs typeface="Times New Roman" pitchFamily="18" charset="0"/>
              </a:rPr>
              <a:t>adjoint approach significantly reduces the computational time </a:t>
            </a:r>
            <a:r>
              <a:rPr lang="en-US" sz="1600" dirty="0">
                <a:cs typeface="Times New Roman" pitchFamily="18" charset="0"/>
              </a:rPr>
              <a:t>required to perform gradient-based design with RANS analysis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Allows vehicle-level </a:t>
            </a:r>
            <a:r>
              <a:rPr lang="en-US" sz="1600" b="1" dirty="0">
                <a:cs typeface="Times New Roman" pitchFamily="18" charset="0"/>
              </a:rPr>
              <a:t>optimization with tightly coupled multidisciplinary analysis 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Provides a </a:t>
            </a:r>
            <a:r>
              <a:rPr lang="en-US" sz="1600" b="1" dirty="0">
                <a:cs typeface="Times New Roman" pitchFamily="18" charset="0"/>
              </a:rPr>
              <a:t>better understanding of the design space </a:t>
            </a:r>
            <a:r>
              <a:rPr lang="en-US" sz="1600" dirty="0">
                <a:cs typeface="Times New Roman" pitchFamily="18" charset="0"/>
              </a:rPr>
              <a:t>for new advanced concepts which leverage </a:t>
            </a:r>
            <a:r>
              <a:rPr lang="en-US" sz="1600" b="1" dirty="0">
                <a:cs typeface="Times New Roman" pitchFamily="18" charset="0"/>
              </a:rPr>
              <a:t>strong aero-propulsive interactions </a:t>
            </a:r>
            <a:r>
              <a:rPr lang="en-US" sz="1600" dirty="0">
                <a:cs typeface="Times New Roman" pitchFamily="18" charset="0"/>
              </a:rPr>
              <a:t>to improve efficiency 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Available design sensitivities for propellers allow optimization of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Size and rotational speed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Installation (position and orientation)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Element-based loading distribution</a:t>
            </a: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Sensitivity derivatives verified by comparison to the independent complex variable approach</a:t>
            </a:r>
          </a:p>
          <a:p>
            <a:pPr marL="0" indent="0">
              <a:buNone/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Implementation is generalized and allows for design of concepts with heavily distributed propulsion systems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Summary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29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7669955"/>
      </p:ext>
    </p:extLst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871" y="1160207"/>
            <a:ext cx="8105114" cy="5395452"/>
          </a:xfrm>
        </p:spPr>
        <p:txBody>
          <a:bodyPr/>
          <a:lstStyle/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Study the aero-propulsive performance impact of different propulsor configurations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Extend adjoint formulation to allow the calculation of design sensitivity for moment constraints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Enables design of a one-engine-out take-off scenario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Perform aero-propulsive multipoint design at take-off, climb, and cruise</a:t>
            </a:r>
          </a:p>
          <a:p>
            <a:pPr>
              <a:defRPr/>
            </a:pPr>
            <a:endParaRPr lang="en-US" sz="1600" dirty="0"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cs typeface="Times New Roman" pitchFamily="18" charset="0"/>
              </a:rPr>
              <a:t>Develop a surrogate modeling methodology to leverage the efficient design sensitivity calculation in system-level assessment and design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Allow optimization of more appropriate metric such as block fuel or block energy</a:t>
            </a:r>
          </a:p>
          <a:p>
            <a:pPr lvl="1">
              <a:defRPr/>
            </a:pPr>
            <a:r>
              <a:rPr lang="en-US" sz="1400" dirty="0">
                <a:cs typeface="Times New Roman" pitchFamily="18" charset="0"/>
              </a:rPr>
              <a:t>Sampling requirements with adjoint sensitivities scale well for a large number of design variables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cs typeface="Times New Roman" pitchFamily="18" charset="0"/>
              </a:rPr>
              <a:t>Future Work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EF7CCD-11CA-4BFA-92FD-425F7EBD0EB5}" type="slidenum">
              <a:rPr lang="en-US" smtClean="0">
                <a:latin typeface="+mn-lt"/>
              </a:rPr>
              <a:pPr/>
              <a:t>30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8764581"/>
      </p:ext>
    </p:extLst>
  </p:cSld>
  <p:clrMapOvr>
    <a:masterClrMapping/>
  </p:clrMapOvr>
  <p:transition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29489"/>
            <a:ext cx="7772400" cy="14700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40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Questions?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1163116" y="1441095"/>
            <a:ext cx="6978701" cy="1704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ヒラギノ角ゴ Pro W3" pitchFamily="29" charset="-128"/>
                <a:cs typeface="ヒラギノ角ゴ Pro W3" pitchFamily="29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175"/>
            <a:r>
              <a:rPr lang="en-US" sz="1600" kern="0" dirty="0"/>
              <a:t>The authors would like to thank </a:t>
            </a:r>
            <a:r>
              <a:rPr lang="en-US" sz="1600" i="1" kern="0" dirty="0"/>
              <a:t>Nathaniel Blaesser </a:t>
            </a:r>
            <a:r>
              <a:rPr lang="en-US" sz="1600" kern="0" dirty="0"/>
              <a:t>at NASA LaRC, and </a:t>
            </a:r>
            <a:r>
              <a:rPr lang="en-US" sz="1600" i="1" kern="0" dirty="0"/>
              <a:t>Boris Diskin </a:t>
            </a:r>
            <a:r>
              <a:rPr lang="en-US" sz="1600" kern="0" dirty="0"/>
              <a:t>at the National Institute of Aerospace</a:t>
            </a:r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solidFill>
            <a:schemeClr val="tx1"/>
          </a:solidFill>
          <a:round/>
          <a:headEnd/>
          <a:tailEnd/>
        </a:ln>
      </a:spPr>
      <a:bodyPr>
        <a:prstTxWarp prst="textNoShape">
          <a:avLst/>
        </a:prstTxWarp>
      </a:bodyPr>
      <a:lstStyle>
        <a:defPPr marL="228600" indent="-228600">
          <a:lnSpc>
            <a:spcPct val="90000"/>
          </a:lnSpc>
          <a:spcBef>
            <a:spcPct val="20000"/>
          </a:spcBef>
          <a:buFont typeface="Arial" pitchFamily="-111" charset="0"/>
          <a:buChar char="•"/>
          <a:defRPr sz="900" b="1">
            <a:solidFill>
              <a:srgbClr val="262673"/>
            </a:solidFill>
            <a:latin typeface="Arial Narrow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52567</TotalTime>
  <Words>2390</Words>
  <Application>Microsoft Office PowerPoint</Application>
  <PresentationFormat>On-screen Show (4:3)</PresentationFormat>
  <Paragraphs>369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ＭＳ Ｐゴシック</vt:lpstr>
      <vt:lpstr>Arial</vt:lpstr>
      <vt:lpstr>Arial Black</vt:lpstr>
      <vt:lpstr>Arial Narrow</vt:lpstr>
      <vt:lpstr>Calibri</vt:lpstr>
      <vt:lpstr>Cambria Math</vt:lpstr>
      <vt:lpstr>Helvetica</vt:lpstr>
      <vt:lpstr>Times New Roman</vt:lpstr>
      <vt:lpstr>ヒラギノ角ゴ Pro W3</vt:lpstr>
      <vt:lpstr>Blank Presentation</vt:lpstr>
      <vt:lpstr>PowerPoint Presentation</vt:lpstr>
      <vt:lpstr>Design of a Distributed Propulsion Concept Using an Adjoint-Based Approach and Blade Element Theory to Minimize Power AIAA-2020-XXXX</vt:lpstr>
      <vt:lpstr>Outline</vt:lpstr>
      <vt:lpstr>Introduction and Motivation</vt:lpstr>
      <vt:lpstr>Introduction and Motivation</vt:lpstr>
      <vt:lpstr>Introduction and Motivation</vt:lpstr>
      <vt:lpstr>Aerodynamic Model</vt:lpstr>
      <vt:lpstr>Propulsor Model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Verification of Linearization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Demonstration Case: PEGASUS</vt:lpstr>
      <vt:lpstr>Summary</vt:lpstr>
      <vt:lpstr>Future Work</vt:lpstr>
      <vt:lpstr>Questions?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Optimization Case I</dc:title>
  <dc:creator>iordaz</dc:creator>
  <cp:lastModifiedBy>Ordaz, Irian (LARC-E403)</cp:lastModifiedBy>
  <cp:revision>2762</cp:revision>
  <cp:lastPrinted>2014-05-21T22:48:20Z</cp:lastPrinted>
  <dcterms:created xsi:type="dcterms:W3CDTF">2009-10-30T14:23:32Z</dcterms:created>
  <dcterms:modified xsi:type="dcterms:W3CDTF">2020-05-22T13:22:24Z</dcterms:modified>
  <cp:contentStatus/>
</cp:coreProperties>
</file>