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6">
  <p:sldMasterIdLst>
    <p:sldMasterId id="2147483900" r:id="rId1"/>
    <p:sldMasterId id="2147483908" r:id="rId2"/>
  </p:sldMasterIdLst>
  <p:notesMasterIdLst>
    <p:notesMasterId r:id="rId22"/>
  </p:notesMasterIdLst>
  <p:handoutMasterIdLst>
    <p:handoutMasterId r:id="rId23"/>
  </p:handoutMasterIdLst>
  <p:sldIdLst>
    <p:sldId id="819" r:id="rId3"/>
    <p:sldId id="946" r:id="rId4"/>
    <p:sldId id="949" r:id="rId5"/>
    <p:sldId id="930" r:id="rId6"/>
    <p:sldId id="950" r:id="rId7"/>
    <p:sldId id="929" r:id="rId8"/>
    <p:sldId id="952" r:id="rId9"/>
    <p:sldId id="951" r:id="rId10"/>
    <p:sldId id="931" r:id="rId11"/>
    <p:sldId id="933" r:id="rId12"/>
    <p:sldId id="953" r:id="rId13"/>
    <p:sldId id="954" r:id="rId14"/>
    <p:sldId id="939" r:id="rId15"/>
    <p:sldId id="956" r:id="rId16"/>
    <p:sldId id="957" r:id="rId17"/>
    <p:sldId id="958" r:id="rId18"/>
    <p:sldId id="959" r:id="rId19"/>
    <p:sldId id="960" r:id="rId20"/>
    <p:sldId id="948" r:id="rId21"/>
  </p:sldIdLst>
  <p:sldSz cx="12192000" cy="6858000"/>
  <p:notesSz cx="7010400" cy="92964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045"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3DE8"/>
    <a:srgbClr val="0000FF"/>
    <a:srgbClr val="3D58AE"/>
    <a:srgbClr val="FF0000"/>
    <a:srgbClr val="A50021"/>
    <a:srgbClr val="CC9900"/>
    <a:srgbClr val="00CC00"/>
    <a:srgbClr val="00FF00"/>
    <a:srgbClr val="000066"/>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84" autoAdjust="0"/>
    <p:restoredTop sz="91608" autoAdjust="0"/>
  </p:normalViewPr>
  <p:slideViewPr>
    <p:cSldViewPr snapToObjects="1">
      <p:cViewPr varScale="1">
        <p:scale>
          <a:sx n="102" d="100"/>
          <a:sy n="102" d="100"/>
        </p:scale>
        <p:origin x="1152" y="66"/>
      </p:cViewPr>
      <p:guideLst>
        <p:guide orient="horz" pos="2045"/>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Objects="1">
      <p:cViewPr varScale="1">
        <p:scale>
          <a:sx n="83" d="100"/>
          <a:sy n="83" d="100"/>
        </p:scale>
        <p:origin x="3810" y="108"/>
      </p:cViewPr>
      <p:guideLst>
        <p:guide orient="horz" pos="2928"/>
        <p:guide pos="2208"/>
      </p:guideLst>
    </p:cSldViewPr>
  </p:notesViewPr>
  <p:gridSpacing cx="91439" cy="91439"/>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2" y="3"/>
            <a:ext cx="3038145" cy="464204"/>
          </a:xfrm>
          <a:prstGeom prst="rect">
            <a:avLst/>
          </a:prstGeom>
          <a:noFill/>
          <a:ln w="9525">
            <a:noFill/>
            <a:miter lim="800000"/>
            <a:headEnd/>
            <a:tailEnd/>
          </a:ln>
          <a:effectLst/>
        </p:spPr>
        <p:txBody>
          <a:bodyPr vert="horz" wrap="square" lIns="93033" tIns="46518" rIns="93033" bIns="46518" numCol="1" anchor="t" anchorCtr="0" compatLnSpc="1">
            <a:prstTxWarp prst="textNoShape">
              <a:avLst/>
            </a:prstTxWarp>
          </a:bodyPr>
          <a:lstStyle>
            <a:lvl1pPr algn="l" defTabSz="930510" eaLnBrk="0" hangingPunct="0">
              <a:defRPr sz="1200">
                <a:latin typeface="Times New Roman" pitchFamily="18" charset="0"/>
              </a:defRPr>
            </a:lvl1pPr>
          </a:lstStyle>
          <a:p>
            <a:pPr>
              <a:defRPr/>
            </a:pPr>
            <a:endParaRPr lang="en-US" dirty="0"/>
          </a:p>
        </p:txBody>
      </p:sp>
      <p:sp>
        <p:nvSpPr>
          <p:cNvPr id="20483" name="Rectangle 3"/>
          <p:cNvSpPr>
            <a:spLocks noGrp="1" noChangeArrowheads="1"/>
          </p:cNvSpPr>
          <p:nvPr>
            <p:ph type="dt" sz="quarter" idx="1"/>
          </p:nvPr>
        </p:nvSpPr>
        <p:spPr bwMode="auto">
          <a:xfrm>
            <a:off x="3970736" y="3"/>
            <a:ext cx="3038145" cy="464204"/>
          </a:xfrm>
          <a:prstGeom prst="rect">
            <a:avLst/>
          </a:prstGeom>
          <a:noFill/>
          <a:ln w="9525">
            <a:noFill/>
            <a:miter lim="800000"/>
            <a:headEnd/>
            <a:tailEnd/>
          </a:ln>
          <a:effectLst/>
        </p:spPr>
        <p:txBody>
          <a:bodyPr vert="horz" wrap="square" lIns="93033" tIns="46518" rIns="93033" bIns="46518" numCol="1" anchor="t" anchorCtr="0" compatLnSpc="1">
            <a:prstTxWarp prst="textNoShape">
              <a:avLst/>
            </a:prstTxWarp>
          </a:bodyPr>
          <a:lstStyle>
            <a:lvl1pPr algn="r" defTabSz="930510" eaLnBrk="0" hangingPunct="0">
              <a:defRPr sz="1200">
                <a:latin typeface="Times New Roman" pitchFamily="18" charset="0"/>
              </a:defRPr>
            </a:lvl1pPr>
          </a:lstStyle>
          <a:p>
            <a:pPr>
              <a:defRPr/>
            </a:pPr>
            <a:endParaRPr lang="en-US" dirty="0"/>
          </a:p>
        </p:txBody>
      </p:sp>
      <p:sp>
        <p:nvSpPr>
          <p:cNvPr id="20484" name="Rectangle 4"/>
          <p:cNvSpPr>
            <a:spLocks noGrp="1" noChangeArrowheads="1"/>
          </p:cNvSpPr>
          <p:nvPr>
            <p:ph type="ftr" sz="quarter" idx="2"/>
          </p:nvPr>
        </p:nvSpPr>
        <p:spPr bwMode="auto">
          <a:xfrm>
            <a:off x="2" y="8830660"/>
            <a:ext cx="3038145" cy="464204"/>
          </a:xfrm>
          <a:prstGeom prst="rect">
            <a:avLst/>
          </a:prstGeom>
          <a:noFill/>
          <a:ln w="9525">
            <a:noFill/>
            <a:miter lim="800000"/>
            <a:headEnd/>
            <a:tailEnd/>
          </a:ln>
          <a:effectLst/>
        </p:spPr>
        <p:txBody>
          <a:bodyPr vert="horz" wrap="square" lIns="93033" tIns="46518" rIns="93033" bIns="46518" numCol="1" anchor="b" anchorCtr="0" compatLnSpc="1">
            <a:prstTxWarp prst="textNoShape">
              <a:avLst/>
            </a:prstTxWarp>
          </a:bodyPr>
          <a:lstStyle>
            <a:lvl1pPr algn="l" defTabSz="930510" eaLnBrk="0" hangingPunct="0">
              <a:defRPr sz="1200">
                <a:latin typeface="Times New Roman" pitchFamily="18" charset="0"/>
              </a:defRPr>
            </a:lvl1pPr>
          </a:lstStyle>
          <a:p>
            <a:pPr>
              <a:defRPr/>
            </a:pPr>
            <a:r>
              <a:rPr lang="en-US" dirty="0"/>
              <a:t>Patrick Heaney, NASA </a:t>
            </a:r>
            <a:r>
              <a:rPr lang="en-US" dirty="0" err="1"/>
              <a:t>LaRC</a:t>
            </a:r>
            <a:endParaRPr lang="en-US" dirty="0"/>
          </a:p>
        </p:txBody>
      </p:sp>
      <p:sp>
        <p:nvSpPr>
          <p:cNvPr id="20485" name="Rectangle 5"/>
          <p:cNvSpPr>
            <a:spLocks noGrp="1" noChangeArrowheads="1"/>
          </p:cNvSpPr>
          <p:nvPr>
            <p:ph type="sldNum" sz="quarter" idx="3"/>
          </p:nvPr>
        </p:nvSpPr>
        <p:spPr bwMode="auto">
          <a:xfrm>
            <a:off x="3970736" y="8830660"/>
            <a:ext cx="3038145" cy="464204"/>
          </a:xfrm>
          <a:prstGeom prst="rect">
            <a:avLst/>
          </a:prstGeom>
          <a:noFill/>
          <a:ln w="9525">
            <a:noFill/>
            <a:miter lim="800000"/>
            <a:headEnd/>
            <a:tailEnd/>
          </a:ln>
          <a:effectLst/>
        </p:spPr>
        <p:txBody>
          <a:bodyPr vert="horz" wrap="square" lIns="93033" tIns="46518" rIns="93033" bIns="46518" numCol="1" anchor="b" anchorCtr="0" compatLnSpc="1">
            <a:prstTxWarp prst="textNoShape">
              <a:avLst/>
            </a:prstTxWarp>
          </a:bodyPr>
          <a:lstStyle>
            <a:lvl1pPr algn="r" defTabSz="930510" eaLnBrk="0" hangingPunct="0">
              <a:defRPr sz="1200">
                <a:latin typeface="Times New Roman" pitchFamily="18" charset="0"/>
              </a:defRPr>
            </a:lvl1pPr>
          </a:lstStyle>
          <a:p>
            <a:pPr>
              <a:defRPr/>
            </a:pPr>
            <a:fld id="{38D97E4F-28E2-44EB-B9C1-01617E0CEED6}" type="slidenum">
              <a:rPr lang="en-US"/>
              <a:pPr>
                <a:defRPr/>
              </a:pPr>
              <a:t>‹#›</a:t>
            </a:fld>
            <a:endParaRPr lang="en-US" dirty="0"/>
          </a:p>
        </p:txBody>
      </p:sp>
    </p:spTree>
    <p:extLst>
      <p:ext uri="{BB962C8B-B14F-4D97-AF65-F5344CB8AC3E}">
        <p14:creationId xmlns:p14="http://schemas.microsoft.com/office/powerpoint/2010/main" val="37167898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2" y="3"/>
            <a:ext cx="3038145" cy="464204"/>
          </a:xfrm>
          <a:prstGeom prst="rect">
            <a:avLst/>
          </a:prstGeom>
          <a:noFill/>
          <a:ln w="9525">
            <a:noFill/>
            <a:miter lim="800000"/>
            <a:headEnd/>
            <a:tailEnd/>
          </a:ln>
          <a:effectLst/>
        </p:spPr>
        <p:txBody>
          <a:bodyPr vert="horz" wrap="square" lIns="93033" tIns="46518" rIns="93033" bIns="46518" numCol="1" anchor="t" anchorCtr="0" compatLnSpc="1">
            <a:prstTxWarp prst="textNoShape">
              <a:avLst/>
            </a:prstTxWarp>
          </a:bodyPr>
          <a:lstStyle>
            <a:lvl1pPr algn="l" defTabSz="930510" eaLnBrk="0" hangingPunct="0">
              <a:defRPr sz="1200">
                <a:latin typeface="Times New Roman" pitchFamily="18" charset="0"/>
              </a:defRPr>
            </a:lvl1pPr>
          </a:lstStyle>
          <a:p>
            <a:pPr>
              <a:defRPr/>
            </a:pPr>
            <a:endParaRPr lang="en-US" dirty="0"/>
          </a:p>
        </p:txBody>
      </p:sp>
      <p:sp>
        <p:nvSpPr>
          <p:cNvPr id="18435" name="Rectangle 3"/>
          <p:cNvSpPr>
            <a:spLocks noGrp="1" noChangeArrowheads="1"/>
          </p:cNvSpPr>
          <p:nvPr>
            <p:ph type="dt" idx="1"/>
          </p:nvPr>
        </p:nvSpPr>
        <p:spPr bwMode="auto">
          <a:xfrm>
            <a:off x="3970736" y="3"/>
            <a:ext cx="3038145" cy="464204"/>
          </a:xfrm>
          <a:prstGeom prst="rect">
            <a:avLst/>
          </a:prstGeom>
          <a:noFill/>
          <a:ln w="9525">
            <a:noFill/>
            <a:miter lim="800000"/>
            <a:headEnd/>
            <a:tailEnd/>
          </a:ln>
          <a:effectLst/>
        </p:spPr>
        <p:txBody>
          <a:bodyPr vert="horz" wrap="square" lIns="93033" tIns="46518" rIns="93033" bIns="46518" numCol="1" anchor="t" anchorCtr="0" compatLnSpc="1">
            <a:prstTxWarp prst="textNoShape">
              <a:avLst/>
            </a:prstTxWarp>
          </a:bodyPr>
          <a:lstStyle>
            <a:lvl1pPr algn="r" defTabSz="930510" eaLnBrk="0" hangingPunct="0">
              <a:defRPr sz="1200">
                <a:latin typeface="Times New Roman" pitchFamily="18" charset="0"/>
              </a:defRPr>
            </a:lvl1pPr>
          </a:lstStyle>
          <a:p>
            <a:pPr>
              <a:defRPr/>
            </a:pPr>
            <a:endParaRPr lang="en-US" dirty="0"/>
          </a:p>
        </p:txBody>
      </p:sp>
      <p:sp>
        <p:nvSpPr>
          <p:cNvPr id="22532" name="Rectangle 4"/>
          <p:cNvSpPr>
            <a:spLocks noGrp="1" noRot="1" noChangeAspect="1" noChangeArrowheads="1" noTextEdit="1"/>
          </p:cNvSpPr>
          <p:nvPr>
            <p:ph type="sldImg" idx="2"/>
          </p:nvPr>
        </p:nvSpPr>
        <p:spPr bwMode="auto">
          <a:xfrm>
            <a:off x="411163" y="700088"/>
            <a:ext cx="6188075" cy="3481387"/>
          </a:xfrm>
          <a:prstGeom prst="rect">
            <a:avLst/>
          </a:prstGeom>
          <a:noFill/>
          <a:ln w="9525">
            <a:solidFill>
              <a:srgbClr val="000000"/>
            </a:solidFill>
            <a:miter lim="800000"/>
            <a:headEnd/>
            <a:tailEnd/>
          </a:ln>
        </p:spPr>
      </p:sp>
      <p:sp>
        <p:nvSpPr>
          <p:cNvPr id="18437" name="Rectangle 5"/>
          <p:cNvSpPr>
            <a:spLocks noGrp="1" noChangeArrowheads="1"/>
          </p:cNvSpPr>
          <p:nvPr>
            <p:ph type="body" sz="quarter" idx="3"/>
          </p:nvPr>
        </p:nvSpPr>
        <p:spPr bwMode="auto">
          <a:xfrm>
            <a:off x="701346" y="4416098"/>
            <a:ext cx="5607712" cy="4180920"/>
          </a:xfrm>
          <a:prstGeom prst="rect">
            <a:avLst/>
          </a:prstGeom>
          <a:noFill/>
          <a:ln w="9525">
            <a:noFill/>
            <a:miter lim="800000"/>
            <a:headEnd/>
            <a:tailEnd/>
          </a:ln>
          <a:effectLst/>
        </p:spPr>
        <p:txBody>
          <a:bodyPr vert="horz" wrap="square" lIns="93033" tIns="46518" rIns="93033" bIns="4651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2" y="8830660"/>
            <a:ext cx="3038145" cy="464204"/>
          </a:xfrm>
          <a:prstGeom prst="rect">
            <a:avLst/>
          </a:prstGeom>
          <a:noFill/>
          <a:ln w="9525">
            <a:noFill/>
            <a:miter lim="800000"/>
            <a:headEnd/>
            <a:tailEnd/>
          </a:ln>
          <a:effectLst/>
        </p:spPr>
        <p:txBody>
          <a:bodyPr vert="horz" wrap="square" lIns="93033" tIns="46518" rIns="93033" bIns="46518" numCol="1" anchor="b" anchorCtr="0" compatLnSpc="1">
            <a:prstTxWarp prst="textNoShape">
              <a:avLst/>
            </a:prstTxWarp>
          </a:bodyPr>
          <a:lstStyle>
            <a:lvl1pPr algn="l" defTabSz="930510" eaLnBrk="0" hangingPunct="0">
              <a:defRPr sz="1200">
                <a:latin typeface="Times New Roman" pitchFamily="18" charset="0"/>
              </a:defRPr>
            </a:lvl1pPr>
          </a:lstStyle>
          <a:p>
            <a:pPr>
              <a:defRPr/>
            </a:pPr>
            <a:r>
              <a:rPr lang="en-US" dirty="0"/>
              <a:t>Patrick Heaney, NASA </a:t>
            </a:r>
            <a:r>
              <a:rPr lang="en-US" dirty="0" err="1"/>
              <a:t>LaRC</a:t>
            </a:r>
            <a:endParaRPr lang="en-US" dirty="0"/>
          </a:p>
        </p:txBody>
      </p:sp>
      <p:sp>
        <p:nvSpPr>
          <p:cNvPr id="18439" name="Rectangle 7"/>
          <p:cNvSpPr>
            <a:spLocks noGrp="1" noChangeArrowheads="1"/>
          </p:cNvSpPr>
          <p:nvPr>
            <p:ph type="sldNum" sz="quarter" idx="5"/>
          </p:nvPr>
        </p:nvSpPr>
        <p:spPr bwMode="auto">
          <a:xfrm>
            <a:off x="3970736" y="8830660"/>
            <a:ext cx="3038145" cy="464204"/>
          </a:xfrm>
          <a:prstGeom prst="rect">
            <a:avLst/>
          </a:prstGeom>
          <a:noFill/>
          <a:ln w="9525">
            <a:noFill/>
            <a:miter lim="800000"/>
            <a:headEnd/>
            <a:tailEnd/>
          </a:ln>
          <a:effectLst/>
        </p:spPr>
        <p:txBody>
          <a:bodyPr vert="horz" wrap="square" lIns="93033" tIns="46518" rIns="93033" bIns="46518" numCol="1" anchor="b" anchorCtr="0" compatLnSpc="1">
            <a:prstTxWarp prst="textNoShape">
              <a:avLst/>
            </a:prstTxWarp>
          </a:bodyPr>
          <a:lstStyle>
            <a:lvl1pPr algn="r" defTabSz="930510" eaLnBrk="0" hangingPunct="0">
              <a:defRPr sz="1200">
                <a:latin typeface="Times New Roman" pitchFamily="18" charset="0"/>
              </a:defRPr>
            </a:lvl1pPr>
          </a:lstStyle>
          <a:p>
            <a:pPr>
              <a:defRPr/>
            </a:pPr>
            <a:fld id="{BCDC6BB0-D0BD-4348-8E63-484DE10FF590}" type="slidenum">
              <a:rPr lang="en-US"/>
              <a:pPr>
                <a:defRPr/>
              </a:pPr>
              <a:t>‹#›</a:t>
            </a:fld>
            <a:endParaRPr lang="en-US" dirty="0"/>
          </a:p>
        </p:txBody>
      </p:sp>
    </p:spTree>
    <p:extLst>
      <p:ext uri="{BB962C8B-B14F-4D97-AF65-F5344CB8AC3E}">
        <p14:creationId xmlns:p14="http://schemas.microsoft.com/office/powerpoint/2010/main" val="232337697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pPr defTabSz="927000"/>
            <a:fld id="{FB65F697-277C-49B8-9644-8DA2458D8CBD}" type="slidenum">
              <a:rPr lang="en-US" smtClean="0"/>
              <a:pPr defTabSz="927000"/>
              <a:t>1</a:t>
            </a:fld>
            <a:endParaRPr lang="en-US" dirty="0"/>
          </a:p>
        </p:txBody>
      </p:sp>
      <p:sp>
        <p:nvSpPr>
          <p:cNvPr id="23555" name="Rectangle 2"/>
          <p:cNvSpPr>
            <a:spLocks noGrp="1" noRot="1" noChangeAspect="1" noChangeArrowheads="1" noTextEdit="1"/>
          </p:cNvSpPr>
          <p:nvPr>
            <p:ph type="sldImg"/>
          </p:nvPr>
        </p:nvSpPr>
        <p:spPr>
          <a:xfrm>
            <a:off x="411163" y="700088"/>
            <a:ext cx="6188075" cy="3481387"/>
          </a:xfrm>
          <a:ln/>
        </p:spPr>
      </p:sp>
      <p:sp>
        <p:nvSpPr>
          <p:cNvPr id="2355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353887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88075" cy="3481387"/>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BCDC6BB0-D0BD-4348-8E63-484DE10FF590}" type="slidenum">
              <a:rPr lang="en-US" smtClean="0"/>
              <a:pPr>
                <a:defRPr/>
              </a:pPr>
              <a:t>2</a:t>
            </a:fld>
            <a:endParaRPr lang="en-US" dirty="0"/>
          </a:p>
        </p:txBody>
      </p:sp>
    </p:spTree>
    <p:extLst>
      <p:ext uri="{BB962C8B-B14F-4D97-AF65-F5344CB8AC3E}">
        <p14:creationId xmlns:p14="http://schemas.microsoft.com/office/powerpoint/2010/main" val="3518487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88075" cy="3481387"/>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BCDC6BB0-D0BD-4348-8E63-484DE10FF590}" type="slidenum">
              <a:rPr lang="en-US" smtClean="0"/>
              <a:pPr>
                <a:defRPr/>
              </a:pPr>
              <a:t>4</a:t>
            </a:fld>
            <a:endParaRPr lang="en-US" dirty="0"/>
          </a:p>
        </p:txBody>
      </p:sp>
    </p:spTree>
    <p:extLst>
      <p:ext uri="{BB962C8B-B14F-4D97-AF65-F5344CB8AC3E}">
        <p14:creationId xmlns:p14="http://schemas.microsoft.com/office/powerpoint/2010/main" val="710306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88075" cy="3481387"/>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BCDC6BB0-D0BD-4348-8E63-484DE10FF590}" type="slidenum">
              <a:rPr lang="en-US" smtClean="0"/>
              <a:pPr>
                <a:defRPr/>
              </a:pPr>
              <a:t>6</a:t>
            </a:fld>
            <a:endParaRPr lang="en-US" dirty="0"/>
          </a:p>
        </p:txBody>
      </p:sp>
    </p:spTree>
    <p:extLst>
      <p:ext uri="{BB962C8B-B14F-4D97-AF65-F5344CB8AC3E}">
        <p14:creationId xmlns:p14="http://schemas.microsoft.com/office/powerpoint/2010/main" val="111089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88075" cy="3481387"/>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BCDC6BB0-D0BD-4348-8E63-484DE10FF590}" type="slidenum">
              <a:rPr lang="en-US" smtClean="0"/>
              <a:pPr>
                <a:defRPr/>
              </a:pPr>
              <a:t>7</a:t>
            </a:fld>
            <a:endParaRPr lang="en-US" dirty="0"/>
          </a:p>
        </p:txBody>
      </p:sp>
    </p:spTree>
    <p:extLst>
      <p:ext uri="{BB962C8B-B14F-4D97-AF65-F5344CB8AC3E}">
        <p14:creationId xmlns:p14="http://schemas.microsoft.com/office/powerpoint/2010/main" val="4277482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88075" cy="3481387"/>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BCDC6BB0-D0BD-4348-8E63-484DE10FF590}" type="slidenum">
              <a:rPr lang="en-US" smtClean="0"/>
              <a:pPr>
                <a:defRPr/>
              </a:pPr>
              <a:t>9</a:t>
            </a:fld>
            <a:endParaRPr lang="en-US" dirty="0"/>
          </a:p>
        </p:txBody>
      </p:sp>
    </p:spTree>
    <p:extLst>
      <p:ext uri="{BB962C8B-B14F-4D97-AF65-F5344CB8AC3E}">
        <p14:creationId xmlns:p14="http://schemas.microsoft.com/office/powerpoint/2010/main" val="3663014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88075" cy="3481387"/>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BCDC6BB0-D0BD-4348-8E63-484DE10FF590}" type="slidenum">
              <a:rPr lang="en-US" smtClean="0"/>
              <a:pPr>
                <a:defRPr/>
              </a:pPr>
              <a:t>10</a:t>
            </a:fld>
            <a:endParaRPr lang="en-US" dirty="0"/>
          </a:p>
        </p:txBody>
      </p:sp>
    </p:spTree>
    <p:extLst>
      <p:ext uri="{BB962C8B-B14F-4D97-AF65-F5344CB8AC3E}">
        <p14:creationId xmlns:p14="http://schemas.microsoft.com/office/powerpoint/2010/main" val="1001603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88075" cy="3481387"/>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BCDC6BB0-D0BD-4348-8E63-484DE10FF590}" type="slidenum">
              <a:rPr lang="en-US" smtClean="0"/>
              <a:pPr>
                <a:defRPr/>
              </a:pPr>
              <a:t>11</a:t>
            </a:fld>
            <a:endParaRPr lang="en-US" dirty="0"/>
          </a:p>
        </p:txBody>
      </p:sp>
    </p:spTree>
    <p:extLst>
      <p:ext uri="{BB962C8B-B14F-4D97-AF65-F5344CB8AC3E}">
        <p14:creationId xmlns:p14="http://schemas.microsoft.com/office/powerpoint/2010/main" val="3781289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88075" cy="3481387"/>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BCDC6BB0-D0BD-4348-8E63-484DE10FF590}" type="slidenum">
              <a:rPr lang="en-US" smtClean="0"/>
              <a:pPr>
                <a:defRPr/>
              </a:pPr>
              <a:t>12</a:t>
            </a:fld>
            <a:endParaRPr lang="en-US" dirty="0"/>
          </a:p>
        </p:txBody>
      </p:sp>
    </p:spTree>
    <p:extLst>
      <p:ext uri="{BB962C8B-B14F-4D97-AF65-F5344CB8AC3E}">
        <p14:creationId xmlns:p14="http://schemas.microsoft.com/office/powerpoint/2010/main" val="3643789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88075" cy="3481387"/>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BCDC6BB0-D0BD-4348-8E63-484DE10FF590}" type="slidenum">
              <a:rPr lang="en-US" smtClean="0"/>
              <a:pPr>
                <a:defRPr/>
              </a:pPr>
              <a:t>13</a:t>
            </a:fld>
            <a:endParaRPr lang="en-US" dirty="0"/>
          </a:p>
        </p:txBody>
      </p:sp>
    </p:spTree>
    <p:extLst>
      <p:ext uri="{BB962C8B-B14F-4D97-AF65-F5344CB8AC3E}">
        <p14:creationId xmlns:p14="http://schemas.microsoft.com/office/powerpoint/2010/main" val="3269513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88075" cy="3481387"/>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BCDC6BB0-D0BD-4348-8E63-484DE10FF590}" type="slidenum">
              <a:rPr lang="en-US" smtClean="0"/>
              <a:pPr>
                <a:defRPr/>
              </a:pPr>
              <a:t>14</a:t>
            </a:fld>
            <a:endParaRPr lang="en-US" dirty="0"/>
          </a:p>
        </p:txBody>
      </p:sp>
    </p:spTree>
    <p:extLst>
      <p:ext uri="{BB962C8B-B14F-4D97-AF65-F5344CB8AC3E}">
        <p14:creationId xmlns:p14="http://schemas.microsoft.com/office/powerpoint/2010/main" val="14856927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88075" cy="3481387"/>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BCDC6BB0-D0BD-4348-8E63-484DE10FF590}" type="slidenum">
              <a:rPr lang="en-US" smtClean="0"/>
              <a:pPr>
                <a:defRPr/>
              </a:pPr>
              <a:t>15</a:t>
            </a:fld>
            <a:endParaRPr lang="en-US" dirty="0"/>
          </a:p>
        </p:txBody>
      </p:sp>
    </p:spTree>
    <p:extLst>
      <p:ext uri="{BB962C8B-B14F-4D97-AF65-F5344CB8AC3E}">
        <p14:creationId xmlns:p14="http://schemas.microsoft.com/office/powerpoint/2010/main" val="11285426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88075" cy="3481387"/>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BCDC6BB0-D0BD-4348-8E63-484DE10FF590}" type="slidenum">
              <a:rPr lang="en-US" smtClean="0"/>
              <a:pPr>
                <a:defRPr/>
              </a:pPr>
              <a:t>16</a:t>
            </a:fld>
            <a:endParaRPr lang="en-US" dirty="0"/>
          </a:p>
        </p:txBody>
      </p:sp>
    </p:spTree>
    <p:extLst>
      <p:ext uri="{BB962C8B-B14F-4D97-AF65-F5344CB8AC3E}">
        <p14:creationId xmlns:p14="http://schemas.microsoft.com/office/powerpoint/2010/main" val="3626728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88075" cy="3481387"/>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BCDC6BB0-D0BD-4348-8E63-484DE10FF590}" type="slidenum">
              <a:rPr lang="en-US" smtClean="0"/>
              <a:pPr>
                <a:defRPr/>
              </a:pPr>
              <a:t>17</a:t>
            </a:fld>
            <a:endParaRPr lang="en-US" dirty="0"/>
          </a:p>
        </p:txBody>
      </p:sp>
    </p:spTree>
    <p:extLst>
      <p:ext uri="{BB962C8B-B14F-4D97-AF65-F5344CB8AC3E}">
        <p14:creationId xmlns:p14="http://schemas.microsoft.com/office/powerpoint/2010/main" val="1600254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88075" cy="3481387"/>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BCDC6BB0-D0BD-4348-8E63-484DE10FF590}" type="slidenum">
              <a:rPr lang="en-US" smtClean="0"/>
              <a:pPr>
                <a:defRPr/>
              </a:pPr>
              <a:t>18</a:t>
            </a:fld>
            <a:endParaRPr lang="en-US" dirty="0"/>
          </a:p>
        </p:txBody>
      </p:sp>
    </p:spTree>
    <p:extLst>
      <p:ext uri="{BB962C8B-B14F-4D97-AF65-F5344CB8AC3E}">
        <p14:creationId xmlns:p14="http://schemas.microsoft.com/office/powerpoint/2010/main" val="2759133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
            <a:ext cx="11216594" cy="548634"/>
          </a:xfrm>
          <a:prstGeom prst="rect">
            <a:avLst/>
          </a:prstGeom>
        </p:spPr>
        <p:txBody>
          <a:bodyPr/>
          <a:lstStyle>
            <a:lvl1pPr algn="l">
              <a:defRPr/>
            </a:lvl1pPr>
          </a:lstStyle>
          <a:p>
            <a:r>
              <a:rPr lang="en-US"/>
              <a:t>Click to edit Master title style</a:t>
            </a:r>
          </a:p>
        </p:txBody>
      </p:sp>
    </p:spTree>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
            <a:ext cx="11216594" cy="548634"/>
          </a:xfrm>
          <a:prstGeom prst="rect">
            <a:avLst/>
          </a:prstGeom>
        </p:spPr>
        <p:txBody>
          <a:bodyPr/>
          <a:lstStyle>
            <a:lvl1pPr algn="l">
              <a:defRPr/>
            </a:lvl1pPr>
          </a:lstStyle>
          <a:p>
            <a:r>
              <a:rPr lang="en-US"/>
              <a:t>Click to edit Master title style</a:t>
            </a:r>
          </a:p>
        </p:txBody>
      </p:sp>
      <p:sp>
        <p:nvSpPr>
          <p:cNvPr id="5" name="Text Placeholder 3"/>
          <p:cNvSpPr>
            <a:spLocks noGrp="1"/>
          </p:cNvSpPr>
          <p:nvPr>
            <p:ph type="body" sz="quarter" idx="10"/>
          </p:nvPr>
        </p:nvSpPr>
        <p:spPr>
          <a:xfrm>
            <a:off x="457199" y="1280160"/>
            <a:ext cx="11247120" cy="5029200"/>
          </a:xfrm>
          <a:prstGeom prst="rect">
            <a:avLst/>
          </a:prstGeom>
        </p:spPr>
        <p:txBody>
          <a:bodyPr/>
          <a:lstStyle>
            <a:lvl1pPr marL="342900" indent="-342900">
              <a:buClr>
                <a:srgbClr val="0000FF"/>
              </a:buClr>
              <a:buSzPct val="100000"/>
              <a:buFont typeface="Arial" panose="020B0604020202020204" pitchFamily="34" charset="0"/>
              <a:buChar char="•"/>
              <a:defRPr/>
            </a:lvl1pPr>
            <a:lvl2pPr marL="742950" indent="-285750">
              <a:buSzPct val="100000"/>
              <a:buFont typeface="Arial" panose="020B0604020202020204" pitchFamily="34" charset="0"/>
              <a:buChar char="•"/>
              <a:defRPr sz="1800"/>
            </a:lvl2pPr>
            <a:lvl3pPr>
              <a:defRPr sz="1600"/>
            </a:lvl3pPr>
            <a:lvl4pPr>
              <a:defRPr sz="1400"/>
            </a:lvl4pPr>
            <a:lvl5pPr>
              <a:defRPr sz="1400"/>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41744437"/>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
            <a:ext cx="11216594" cy="548634"/>
          </a:xfrm>
          <a:prstGeom prst="rect">
            <a:avLst/>
          </a:prstGeom>
        </p:spPr>
        <p:txBody>
          <a:bodyPr/>
          <a:lstStyle>
            <a:lvl1pPr algn="l">
              <a:defRPr/>
            </a:lvl1pPr>
          </a:lstStyle>
          <a:p>
            <a:r>
              <a:rPr lang="en-US" dirty="0"/>
              <a:t>Click to edit Master title </a:t>
            </a:r>
            <a:r>
              <a:rPr lang="en-US" dirty="0" smtClean="0"/>
              <a:t>style</a:t>
            </a:r>
            <a:endParaRPr lang="en-US" dirty="0"/>
          </a:p>
        </p:txBody>
      </p:sp>
      <p:sp>
        <p:nvSpPr>
          <p:cNvPr id="4" name="Content Placeholder 3"/>
          <p:cNvSpPr>
            <a:spLocks noGrp="1"/>
          </p:cNvSpPr>
          <p:nvPr>
            <p:ph sz="quarter" idx="10" hasCustomPrompt="1"/>
          </p:nvPr>
        </p:nvSpPr>
        <p:spPr>
          <a:xfrm>
            <a:off x="914400" y="457784"/>
            <a:ext cx="11216594" cy="273140"/>
          </a:xfrm>
          <a:prstGeom prst="rect">
            <a:avLst/>
          </a:prstGeom>
        </p:spPr>
        <p:txBody>
          <a:bodyPr/>
          <a:lstStyle>
            <a:lvl1pPr marL="0" indent="0">
              <a:buFont typeface="Arial" panose="020B0604020202020204" pitchFamily="34" charset="0"/>
              <a:buNone/>
              <a:defRPr>
                <a:solidFill>
                  <a:srgbClr val="063DE8"/>
                </a:solidFill>
                <a:latin typeface="Arial" panose="020B0604020202020204" pitchFamily="34" charset="0"/>
                <a:cs typeface="Arial" panose="020B0604020202020204" pitchFamily="34" charset="0"/>
              </a:defRPr>
            </a:lvl1pPr>
          </a:lstStyle>
          <a:p>
            <a:pPr lvl="0"/>
            <a:r>
              <a:rPr lang="en-US" dirty="0" smtClean="0"/>
              <a:t>Subtitle</a:t>
            </a:r>
            <a:endParaRPr lang="en-US" dirty="0"/>
          </a:p>
        </p:txBody>
      </p:sp>
    </p:spTree>
    <p:extLst>
      <p:ext uri="{BB962C8B-B14F-4D97-AF65-F5344CB8AC3E}">
        <p14:creationId xmlns:p14="http://schemas.microsoft.com/office/powerpoint/2010/main" val="860316624"/>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with Subtitle">
    <p:spTree>
      <p:nvGrpSpPr>
        <p:cNvPr id="1" name=""/>
        <p:cNvGrpSpPr/>
        <p:nvPr/>
      </p:nvGrpSpPr>
      <p:grpSpPr>
        <a:xfrm>
          <a:off x="0" y="0"/>
          <a:ext cx="0" cy="0"/>
          <a:chOff x="0" y="0"/>
          <a:chExt cx="0" cy="0"/>
        </a:xfrm>
      </p:grpSpPr>
      <p:sp>
        <p:nvSpPr>
          <p:cNvPr id="5" name="Title 1"/>
          <p:cNvSpPr>
            <a:spLocks noGrp="1"/>
          </p:cNvSpPr>
          <p:nvPr>
            <p:ph type="title"/>
          </p:nvPr>
        </p:nvSpPr>
        <p:spPr>
          <a:xfrm>
            <a:off x="914400" y="45720"/>
            <a:ext cx="11216594" cy="548634"/>
          </a:xfrm>
          <a:prstGeom prst="rect">
            <a:avLst/>
          </a:prstGeom>
        </p:spPr>
        <p:txBody>
          <a:bodyPr/>
          <a:lstStyle>
            <a:lvl1pPr algn="l">
              <a:defRPr/>
            </a:lvl1pPr>
          </a:lstStyle>
          <a:p>
            <a:r>
              <a:rPr lang="en-US" dirty="0"/>
              <a:t>Click to edit Master title </a:t>
            </a:r>
            <a:r>
              <a:rPr lang="en-US" dirty="0" smtClean="0"/>
              <a:t>style</a:t>
            </a:r>
            <a:endParaRPr lang="en-US" dirty="0"/>
          </a:p>
        </p:txBody>
      </p:sp>
      <p:sp>
        <p:nvSpPr>
          <p:cNvPr id="6" name="Content Placeholder 3"/>
          <p:cNvSpPr>
            <a:spLocks noGrp="1"/>
          </p:cNvSpPr>
          <p:nvPr>
            <p:ph sz="quarter" idx="11" hasCustomPrompt="1"/>
          </p:nvPr>
        </p:nvSpPr>
        <p:spPr>
          <a:xfrm>
            <a:off x="914400" y="457784"/>
            <a:ext cx="11216594" cy="273140"/>
          </a:xfrm>
          <a:prstGeom prst="rect">
            <a:avLst/>
          </a:prstGeom>
        </p:spPr>
        <p:txBody>
          <a:bodyPr/>
          <a:lstStyle>
            <a:lvl1pPr marL="0" indent="0">
              <a:buFont typeface="Arial" panose="020B0604020202020204" pitchFamily="34" charset="0"/>
              <a:buNone/>
              <a:defRPr>
                <a:solidFill>
                  <a:srgbClr val="063DE8"/>
                </a:solidFill>
                <a:latin typeface="Arial" panose="020B0604020202020204" pitchFamily="34" charset="0"/>
                <a:cs typeface="Arial" panose="020B0604020202020204" pitchFamily="34" charset="0"/>
              </a:defRPr>
            </a:lvl1pPr>
          </a:lstStyle>
          <a:p>
            <a:pPr lvl="0"/>
            <a:r>
              <a:rPr lang="en-US" dirty="0" smtClean="0"/>
              <a:t>Subtitle</a:t>
            </a:r>
            <a:endParaRPr lang="en-US" dirty="0"/>
          </a:p>
        </p:txBody>
      </p:sp>
      <p:sp>
        <p:nvSpPr>
          <p:cNvPr id="7" name="Text Placeholder 3"/>
          <p:cNvSpPr>
            <a:spLocks noGrp="1"/>
          </p:cNvSpPr>
          <p:nvPr>
            <p:ph type="body" sz="quarter" idx="10"/>
          </p:nvPr>
        </p:nvSpPr>
        <p:spPr>
          <a:xfrm>
            <a:off x="457199" y="1280160"/>
            <a:ext cx="11247120" cy="5029200"/>
          </a:xfrm>
          <a:prstGeom prst="rect">
            <a:avLst/>
          </a:prstGeom>
        </p:spPr>
        <p:txBody>
          <a:bodyPr/>
          <a:lstStyle>
            <a:lvl1pPr marL="342900" indent="-342900">
              <a:buClr>
                <a:srgbClr val="0000FF"/>
              </a:buClr>
              <a:buSzPct val="100000"/>
              <a:buFont typeface="Arial" panose="020B0604020202020204" pitchFamily="34" charset="0"/>
              <a:buChar char="•"/>
              <a:defRPr/>
            </a:lvl1pPr>
            <a:lvl2pPr marL="742950" indent="-285750">
              <a:buSzPct val="100000"/>
              <a:buFont typeface="Arial" panose="020B0604020202020204" pitchFamily="34" charset="0"/>
              <a:buChar char="•"/>
              <a:defRPr sz="1800"/>
            </a:lvl2pPr>
            <a:lvl3pPr>
              <a:defRPr sz="1600"/>
            </a:lvl3pPr>
            <a:lvl4pPr>
              <a:defRPr sz="1400"/>
            </a:lvl4pPr>
            <a:lvl5pPr>
              <a:defRPr sz="1400"/>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629680991"/>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2743200"/>
            <a:ext cx="12192000" cy="548634"/>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626593101"/>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5918828"/>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46" name="Rectangle 22"/>
          <p:cNvSpPr>
            <a:spLocks noChangeArrowheads="1"/>
          </p:cNvSpPr>
          <p:nvPr/>
        </p:nvSpPr>
        <p:spPr bwMode="auto">
          <a:xfrm>
            <a:off x="11363437" y="6542315"/>
            <a:ext cx="719748" cy="335989"/>
          </a:xfrm>
          <a:prstGeom prst="rect">
            <a:avLst/>
          </a:prstGeom>
          <a:noFill/>
          <a:ln w="12700">
            <a:noFill/>
            <a:miter lim="800000"/>
            <a:headEnd/>
            <a:tailEnd/>
          </a:ln>
          <a:effectLst/>
        </p:spPr>
        <p:txBody>
          <a:bodyPr wrap="none" lIns="90487" tIns="44450" rIns="90487" bIns="44450">
            <a:spAutoFit/>
          </a:bodyPr>
          <a:lstStyle/>
          <a:p>
            <a:pPr algn="ctr">
              <a:defRPr/>
            </a:pPr>
            <a:fld id="{3E4ED6D4-9BF3-4235-907F-942E85480676}" type="slidenum">
              <a:rPr lang="en-US" sz="1600" i="1" smtClean="0">
                <a:solidFill>
                  <a:schemeClr val="tx1"/>
                </a:solidFill>
                <a:latin typeface="+mj-lt"/>
              </a:rPr>
              <a:pPr algn="ctr">
                <a:defRPr/>
              </a:pPr>
              <a:t>‹#›</a:t>
            </a:fld>
            <a:r>
              <a:rPr lang="en-US" sz="1600" i="1" dirty="0" smtClean="0">
                <a:solidFill>
                  <a:schemeClr val="tx1"/>
                </a:solidFill>
                <a:latin typeface="+mj-lt"/>
              </a:rPr>
              <a:t>/19</a:t>
            </a:r>
            <a:endParaRPr lang="en-US" sz="1600" i="1" dirty="0">
              <a:solidFill>
                <a:schemeClr val="tx1"/>
              </a:solidFill>
              <a:latin typeface="+mj-lt"/>
            </a:endParaRPr>
          </a:p>
        </p:txBody>
      </p:sp>
      <p:sp>
        <p:nvSpPr>
          <p:cNvPr id="1047" name="Rectangle 23"/>
          <p:cNvSpPr>
            <a:spLocks noChangeArrowheads="1"/>
          </p:cNvSpPr>
          <p:nvPr/>
        </p:nvSpPr>
        <p:spPr bwMode="auto">
          <a:xfrm>
            <a:off x="1320800" y="6403975"/>
            <a:ext cx="182806" cy="459100"/>
          </a:xfrm>
          <a:prstGeom prst="rect">
            <a:avLst/>
          </a:prstGeom>
          <a:noFill/>
          <a:ln w="12700">
            <a:noFill/>
            <a:miter lim="800000"/>
            <a:headEnd/>
            <a:tailEnd/>
          </a:ln>
          <a:effectLst/>
        </p:spPr>
        <p:txBody>
          <a:bodyPr wrap="none" lIns="90487" tIns="44450" rIns="90487" bIns="44450">
            <a:spAutoFit/>
          </a:bodyPr>
          <a:lstStyle/>
          <a:p>
            <a:pPr>
              <a:defRPr/>
            </a:pPr>
            <a:endParaRPr lang="en-US" sz="2400" dirty="0">
              <a:latin typeface="Times New Roman" pitchFamily="112" charset="0"/>
            </a:endParaRPr>
          </a:p>
        </p:txBody>
      </p:sp>
      <p:sp>
        <p:nvSpPr>
          <p:cNvPr id="1048" name="Rectangle 24"/>
          <p:cNvSpPr>
            <a:spLocks noChangeArrowheads="1"/>
          </p:cNvSpPr>
          <p:nvPr/>
        </p:nvSpPr>
        <p:spPr bwMode="auto">
          <a:xfrm>
            <a:off x="-2" y="6614344"/>
            <a:ext cx="3779547" cy="243656"/>
          </a:xfrm>
          <a:prstGeom prst="rect">
            <a:avLst/>
          </a:prstGeom>
          <a:noFill/>
          <a:ln w="12700">
            <a:noFill/>
            <a:miter lim="800000"/>
            <a:headEnd/>
            <a:tailEnd/>
          </a:ln>
          <a:effectLst/>
        </p:spPr>
        <p:txBody>
          <a:bodyPr wrap="square" lIns="90487" tIns="44450" rIns="90487" bIns="44450">
            <a:spAutoFit/>
          </a:bodyPr>
          <a:lstStyle/>
          <a:p>
            <a:pPr algn="l">
              <a:defRPr/>
            </a:pPr>
            <a:r>
              <a:rPr lang="en-US" altLang="ja-JP" sz="1000" i="1" kern="1200" dirty="0">
                <a:solidFill>
                  <a:schemeClr val="tx1"/>
                </a:solidFill>
                <a:latin typeface="+mj-lt"/>
                <a:ea typeface="ＭＳ Ｐゴシック" pitchFamily="80" charset="-128"/>
                <a:cs typeface="+mn-cs"/>
              </a:rPr>
              <a:t> </a:t>
            </a:r>
            <a:r>
              <a:rPr lang="en-US" altLang="ja-JP" sz="1000" i="1" kern="1200" dirty="0" smtClean="0">
                <a:solidFill>
                  <a:schemeClr val="tx1"/>
                </a:solidFill>
                <a:latin typeface="+mj-lt"/>
                <a:ea typeface="ＭＳ Ｐゴシック" pitchFamily="80" charset="-128"/>
                <a:cs typeface="+mn-cs"/>
              </a:rPr>
              <a:t>Patrick</a:t>
            </a:r>
            <a:r>
              <a:rPr lang="en-US" altLang="ja-JP" sz="1000" i="1" kern="1200" baseline="0" dirty="0" smtClean="0">
                <a:solidFill>
                  <a:schemeClr val="tx1"/>
                </a:solidFill>
                <a:latin typeface="+mj-lt"/>
                <a:ea typeface="ＭＳ Ｐゴシック" pitchFamily="80" charset="-128"/>
                <a:cs typeface="+mn-cs"/>
              </a:rPr>
              <a:t> </a:t>
            </a:r>
            <a:r>
              <a:rPr lang="en-US" altLang="ja-JP" sz="1000" i="1" kern="1200" baseline="0" dirty="0">
                <a:solidFill>
                  <a:schemeClr val="tx1"/>
                </a:solidFill>
                <a:latin typeface="+mj-lt"/>
                <a:ea typeface="ＭＳ Ｐゴシック" pitchFamily="80" charset="-128"/>
                <a:cs typeface="+mn-cs"/>
              </a:rPr>
              <a:t>S. Heaney </a:t>
            </a:r>
            <a:r>
              <a:rPr lang="en-US" altLang="ja-JP" sz="1000" i="0" kern="1200" dirty="0">
                <a:solidFill>
                  <a:schemeClr val="tx1"/>
                </a:solidFill>
                <a:latin typeface="+mj-lt"/>
                <a:ea typeface="ＭＳ Ｐゴシック" pitchFamily="80" charset="-128"/>
                <a:cs typeface="+mn-cs"/>
              </a:rPr>
              <a:t>[patrick.s.heaney@nasa.gov]</a:t>
            </a:r>
            <a:endParaRPr lang="en-US" sz="1000" i="1" kern="1200" dirty="0">
              <a:solidFill>
                <a:schemeClr val="tx1"/>
              </a:solidFill>
              <a:latin typeface="+mj-lt"/>
              <a:ea typeface="+mn-ea"/>
              <a:cs typeface="+mn-cs"/>
            </a:endParaRPr>
          </a:p>
        </p:txBody>
      </p:sp>
      <p:sp>
        <p:nvSpPr>
          <p:cNvPr id="24" name="Rectangle 24"/>
          <p:cNvSpPr>
            <a:spLocks noChangeArrowheads="1"/>
          </p:cNvSpPr>
          <p:nvPr/>
        </p:nvSpPr>
        <p:spPr bwMode="auto">
          <a:xfrm>
            <a:off x="1" y="6599381"/>
            <a:ext cx="12192000" cy="243656"/>
          </a:xfrm>
          <a:prstGeom prst="rect">
            <a:avLst/>
          </a:prstGeom>
          <a:noFill/>
          <a:ln w="12700">
            <a:noFill/>
            <a:miter lim="800000"/>
            <a:headEnd/>
            <a:tailEnd/>
          </a:ln>
          <a:effectLst/>
        </p:spPr>
        <p:txBody>
          <a:bodyPr wrap="square" lIns="90487" tIns="44450" rIns="90487" bIns="44450">
            <a:spAutoFit/>
          </a:bodyPr>
          <a:lstStyle/>
          <a:p>
            <a:pPr algn="ctr"/>
            <a:r>
              <a:rPr lang="en-GB" sz="1000" b="0" i="1" dirty="0" smtClean="0">
                <a:solidFill>
                  <a:schemeClr val="tx1"/>
                </a:solidFill>
                <a:latin typeface="+mj-lt"/>
              </a:rPr>
              <a:t>AIAA Aviation 2020</a:t>
            </a:r>
            <a:endParaRPr lang="en-US" sz="1000" b="0" i="1" kern="1200" dirty="0">
              <a:solidFill>
                <a:schemeClr val="tx1"/>
              </a:solidFill>
              <a:latin typeface="+mj-lt"/>
              <a:ea typeface="+mn-ea"/>
              <a:cs typeface="+mn-cs"/>
            </a:endParaRPr>
          </a:p>
        </p:txBody>
      </p:sp>
      <p:cxnSp>
        <p:nvCxnSpPr>
          <p:cNvPr id="10" name="Straight Connector 9"/>
          <p:cNvCxnSpPr/>
          <p:nvPr userDrawn="1"/>
        </p:nvCxnSpPr>
        <p:spPr bwMode="auto">
          <a:xfrm>
            <a:off x="0" y="914400"/>
            <a:ext cx="12192000" cy="1588"/>
          </a:xfrm>
          <a:prstGeom prst="line">
            <a:avLst/>
          </a:prstGeom>
          <a:solidFill>
            <a:schemeClr val="accent1"/>
          </a:solidFill>
          <a:ln w="19050" cap="flat" cmpd="sng" algn="ctr">
            <a:solidFill>
              <a:schemeClr val="bg1">
                <a:lumMod val="65000"/>
              </a:schemeClr>
            </a:solidFill>
            <a:prstDash val="solid"/>
            <a:round/>
            <a:headEnd type="none" w="med" len="med"/>
            <a:tailEnd type="none" w="med" len="med"/>
          </a:ln>
          <a:effectLst/>
        </p:spPr>
      </p:cxnSp>
      <p:pic>
        <p:nvPicPr>
          <p:cNvPr id="9" name="Picture 8" descr="NASA meatball"/>
          <p:cNvPicPr>
            <a:picLocks noChangeAspect="1" noChangeArrowheads="1"/>
          </p:cNvPicPr>
          <p:nvPr userDrawn="1"/>
        </p:nvPicPr>
        <p:blipFill>
          <a:blip r:embed="rId7" cstate="print"/>
          <a:srcRect/>
          <a:stretch>
            <a:fillRect/>
          </a:stretch>
        </p:blipFill>
        <p:spPr bwMode="auto">
          <a:xfrm>
            <a:off x="137160" y="137196"/>
            <a:ext cx="720866" cy="64008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06" r:id="rId1"/>
    <p:sldLayoutId id="2147483911" r:id="rId2"/>
    <p:sldLayoutId id="2147483912" r:id="rId3"/>
    <p:sldLayoutId id="2147483913" r:id="rId4"/>
    <p:sldLayoutId id="2147483907" r:id="rId5"/>
  </p:sldLayoutIdLst>
  <p:transition>
    <p:fade/>
  </p:transition>
  <p:timing>
    <p:tnLst>
      <p:par>
        <p:cTn id="1" dur="indefinite" restart="never" nodeType="tmRoot"/>
      </p:par>
    </p:tnLst>
  </p:timing>
  <p:txStyles>
    <p:titleStyle>
      <a:lvl1pPr algn="ctr" rtl="0" eaLnBrk="0" fontAlgn="base" hangingPunct="0">
        <a:spcBef>
          <a:spcPct val="0"/>
        </a:spcBef>
        <a:spcAft>
          <a:spcPct val="0"/>
        </a:spcAft>
        <a:defRPr sz="2800" b="1">
          <a:solidFill>
            <a:srgbClr val="063DE8"/>
          </a:solidFill>
          <a:latin typeface="+mj-lt"/>
          <a:ea typeface="+mj-ea"/>
          <a:cs typeface="+mj-cs"/>
        </a:defRPr>
      </a:lvl1pPr>
      <a:lvl2pPr algn="ctr" rtl="0" eaLnBrk="0" fontAlgn="base" hangingPunct="0">
        <a:spcBef>
          <a:spcPct val="0"/>
        </a:spcBef>
        <a:spcAft>
          <a:spcPct val="0"/>
        </a:spcAft>
        <a:defRPr sz="2800" b="1">
          <a:solidFill>
            <a:srgbClr val="063DE8"/>
          </a:solidFill>
          <a:latin typeface="Arial" charset="0"/>
        </a:defRPr>
      </a:lvl2pPr>
      <a:lvl3pPr algn="ctr" rtl="0" eaLnBrk="0" fontAlgn="base" hangingPunct="0">
        <a:spcBef>
          <a:spcPct val="0"/>
        </a:spcBef>
        <a:spcAft>
          <a:spcPct val="0"/>
        </a:spcAft>
        <a:defRPr sz="2800" b="1">
          <a:solidFill>
            <a:srgbClr val="063DE8"/>
          </a:solidFill>
          <a:latin typeface="Arial" charset="0"/>
        </a:defRPr>
      </a:lvl3pPr>
      <a:lvl4pPr algn="ctr" rtl="0" eaLnBrk="0" fontAlgn="base" hangingPunct="0">
        <a:spcBef>
          <a:spcPct val="0"/>
        </a:spcBef>
        <a:spcAft>
          <a:spcPct val="0"/>
        </a:spcAft>
        <a:defRPr sz="2800" b="1">
          <a:solidFill>
            <a:srgbClr val="063DE8"/>
          </a:solidFill>
          <a:latin typeface="Arial" charset="0"/>
        </a:defRPr>
      </a:lvl4pPr>
      <a:lvl5pPr algn="ctr" rtl="0" eaLnBrk="0" fontAlgn="base" hangingPunct="0">
        <a:spcBef>
          <a:spcPct val="0"/>
        </a:spcBef>
        <a:spcAft>
          <a:spcPct val="0"/>
        </a:spcAft>
        <a:defRPr sz="2800" b="1">
          <a:solidFill>
            <a:srgbClr val="063DE8"/>
          </a:solidFill>
          <a:latin typeface="Arial" charset="0"/>
        </a:defRPr>
      </a:lvl5pPr>
      <a:lvl6pPr marL="457200" algn="l" rtl="0" eaLnBrk="0" fontAlgn="base" hangingPunct="0">
        <a:spcBef>
          <a:spcPct val="0"/>
        </a:spcBef>
        <a:spcAft>
          <a:spcPct val="0"/>
        </a:spcAft>
        <a:defRPr sz="2800" b="1">
          <a:solidFill>
            <a:srgbClr val="063DE8"/>
          </a:solidFill>
          <a:latin typeface="Arial" charset="0"/>
        </a:defRPr>
      </a:lvl6pPr>
      <a:lvl7pPr marL="914400" algn="l" rtl="0" eaLnBrk="0" fontAlgn="base" hangingPunct="0">
        <a:spcBef>
          <a:spcPct val="0"/>
        </a:spcBef>
        <a:spcAft>
          <a:spcPct val="0"/>
        </a:spcAft>
        <a:defRPr sz="2800" b="1">
          <a:solidFill>
            <a:srgbClr val="063DE8"/>
          </a:solidFill>
          <a:latin typeface="Arial" charset="0"/>
        </a:defRPr>
      </a:lvl7pPr>
      <a:lvl8pPr marL="1371600" algn="l" rtl="0" eaLnBrk="0" fontAlgn="base" hangingPunct="0">
        <a:spcBef>
          <a:spcPct val="0"/>
        </a:spcBef>
        <a:spcAft>
          <a:spcPct val="0"/>
        </a:spcAft>
        <a:defRPr sz="2800" b="1">
          <a:solidFill>
            <a:srgbClr val="063DE8"/>
          </a:solidFill>
          <a:latin typeface="Arial" charset="0"/>
        </a:defRPr>
      </a:lvl8pPr>
      <a:lvl9pPr marL="1828800" algn="l" rtl="0" eaLnBrk="0" fontAlgn="base" hangingPunct="0">
        <a:spcBef>
          <a:spcPct val="0"/>
        </a:spcBef>
        <a:spcAft>
          <a:spcPct val="0"/>
        </a:spcAft>
        <a:defRPr sz="2800" b="1">
          <a:solidFill>
            <a:srgbClr val="063DE8"/>
          </a:solidFill>
          <a:latin typeface="Arial" charset="0"/>
        </a:defRPr>
      </a:lvl9pPr>
    </p:titleStyle>
    <p:bodyStyle>
      <a:lvl1pPr marL="342900" indent="-342900" algn="l" rtl="0" eaLnBrk="0" fontAlgn="base" hangingPunct="0">
        <a:spcBef>
          <a:spcPct val="20000"/>
        </a:spcBef>
        <a:spcAft>
          <a:spcPct val="0"/>
        </a:spcAft>
        <a:buClr>
          <a:schemeClr val="tx2"/>
        </a:buClr>
        <a:buSzPct val="75000"/>
        <a:buFont typeface="Monotype Sorts"/>
        <a:buBlip>
          <a:blip r:embed="rId8"/>
        </a:buBlip>
        <a:defRPr sz="20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SzPct val="75000"/>
        <a:buFont typeface="Monotype Sorts"/>
        <a:buBlip>
          <a:blip r:embed="rId9"/>
        </a:buBlip>
        <a:defRPr sz="20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Monotype Sorts"/>
        <a:buChar char=""/>
        <a:defRPr>
          <a:solidFill>
            <a:schemeClr val="tx1"/>
          </a:solidFill>
          <a:latin typeface="+mn-lt"/>
        </a:defRPr>
      </a:lvl3pPr>
      <a:lvl4pPr marL="1600200" indent="-228600" algn="l" rtl="0" eaLnBrk="0" fontAlgn="base" hangingPunct="0">
        <a:spcBef>
          <a:spcPct val="20000"/>
        </a:spcBef>
        <a:spcAft>
          <a:spcPct val="0"/>
        </a:spcAft>
        <a:buClr>
          <a:schemeClr val="tx1"/>
        </a:buClr>
        <a:buSzPct val="100000"/>
        <a:buChar char="•"/>
        <a:defRPr>
          <a:solidFill>
            <a:schemeClr val="tx1"/>
          </a:solidFill>
          <a:latin typeface="+mn-lt"/>
        </a:defRPr>
      </a:lvl4pPr>
      <a:lvl5pPr marL="2057400" indent="-228600" algn="l" rtl="0" eaLnBrk="0" fontAlgn="base" hangingPunct="0">
        <a:spcBef>
          <a:spcPct val="20000"/>
        </a:spcBef>
        <a:spcAft>
          <a:spcPct val="0"/>
        </a:spcAft>
        <a:buClr>
          <a:schemeClr val="tx1"/>
        </a:buClr>
        <a:buSzPct val="100000"/>
        <a:buChar char="–"/>
        <a:defRPr>
          <a:solidFill>
            <a:schemeClr val="tx1"/>
          </a:solidFill>
          <a:latin typeface="+mn-lt"/>
        </a:defRPr>
      </a:lvl5pPr>
      <a:lvl6pPr marL="2514600" indent="-228600" algn="l" rtl="0" eaLnBrk="0" fontAlgn="base" hangingPunct="0">
        <a:spcBef>
          <a:spcPct val="20000"/>
        </a:spcBef>
        <a:spcAft>
          <a:spcPct val="0"/>
        </a:spcAft>
        <a:buClr>
          <a:schemeClr val="tx1"/>
        </a:buClr>
        <a:buSzPct val="100000"/>
        <a:buChar char="–"/>
        <a:defRPr>
          <a:solidFill>
            <a:schemeClr val="tx1"/>
          </a:solidFill>
          <a:latin typeface="+mn-lt"/>
        </a:defRPr>
      </a:lvl6pPr>
      <a:lvl7pPr marL="2971800" indent="-228600" algn="l" rtl="0" eaLnBrk="0" fontAlgn="base" hangingPunct="0">
        <a:spcBef>
          <a:spcPct val="20000"/>
        </a:spcBef>
        <a:spcAft>
          <a:spcPct val="0"/>
        </a:spcAft>
        <a:buClr>
          <a:schemeClr val="tx1"/>
        </a:buClr>
        <a:buSzPct val="100000"/>
        <a:buChar char="–"/>
        <a:defRPr>
          <a:solidFill>
            <a:schemeClr val="tx1"/>
          </a:solidFill>
          <a:latin typeface="+mn-lt"/>
        </a:defRPr>
      </a:lvl7pPr>
      <a:lvl8pPr marL="3429000" indent="-228600" algn="l" rtl="0" eaLnBrk="0" fontAlgn="base" hangingPunct="0">
        <a:spcBef>
          <a:spcPct val="20000"/>
        </a:spcBef>
        <a:spcAft>
          <a:spcPct val="0"/>
        </a:spcAft>
        <a:buClr>
          <a:schemeClr val="tx1"/>
        </a:buClr>
        <a:buSzPct val="100000"/>
        <a:buChar char="–"/>
        <a:defRPr>
          <a:solidFill>
            <a:schemeClr val="tx1"/>
          </a:solidFill>
          <a:latin typeface="+mn-lt"/>
        </a:defRPr>
      </a:lvl8pPr>
      <a:lvl9pPr marL="3886200" indent="-228600" algn="l" rtl="0" eaLnBrk="0" fontAlgn="base" hangingPunct="0">
        <a:spcBef>
          <a:spcPct val="20000"/>
        </a:spcBef>
        <a:spcAft>
          <a:spcPct val="0"/>
        </a:spcAft>
        <a:buClr>
          <a:schemeClr val="tx1"/>
        </a:buClr>
        <a:buSzPct val="10000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47" name="Rectangle 23"/>
          <p:cNvSpPr>
            <a:spLocks noChangeArrowheads="1"/>
          </p:cNvSpPr>
          <p:nvPr/>
        </p:nvSpPr>
        <p:spPr bwMode="auto">
          <a:xfrm>
            <a:off x="1320800" y="6403975"/>
            <a:ext cx="182806" cy="459100"/>
          </a:xfrm>
          <a:prstGeom prst="rect">
            <a:avLst/>
          </a:prstGeom>
          <a:noFill/>
          <a:ln w="12700">
            <a:noFill/>
            <a:miter lim="800000"/>
            <a:headEnd/>
            <a:tailEnd/>
          </a:ln>
          <a:effectLst/>
        </p:spPr>
        <p:txBody>
          <a:bodyPr wrap="none" lIns="90487" tIns="44450" rIns="90487" bIns="44450">
            <a:spAutoFit/>
          </a:bodyPr>
          <a:lstStyle/>
          <a:p>
            <a:pPr>
              <a:defRPr/>
            </a:pPr>
            <a:endParaRPr lang="en-US" sz="2400" dirty="0">
              <a:latin typeface="Times New Roman" pitchFamily="112" charset="0"/>
            </a:endParaRPr>
          </a:p>
        </p:txBody>
      </p:sp>
      <p:sp>
        <p:nvSpPr>
          <p:cNvPr id="1048" name="Rectangle 24"/>
          <p:cNvSpPr>
            <a:spLocks noChangeArrowheads="1"/>
          </p:cNvSpPr>
          <p:nvPr/>
        </p:nvSpPr>
        <p:spPr bwMode="auto">
          <a:xfrm>
            <a:off x="-2" y="6614344"/>
            <a:ext cx="3779547" cy="243656"/>
          </a:xfrm>
          <a:prstGeom prst="rect">
            <a:avLst/>
          </a:prstGeom>
          <a:noFill/>
          <a:ln w="12700">
            <a:noFill/>
            <a:miter lim="800000"/>
            <a:headEnd/>
            <a:tailEnd/>
          </a:ln>
          <a:effectLst/>
        </p:spPr>
        <p:txBody>
          <a:bodyPr wrap="square" lIns="90487" tIns="44450" rIns="90487" bIns="44450">
            <a:spAutoFit/>
          </a:bodyPr>
          <a:lstStyle/>
          <a:p>
            <a:pPr algn="l">
              <a:defRPr/>
            </a:pPr>
            <a:r>
              <a:rPr lang="en-US" altLang="ja-JP" sz="1000" i="1" kern="1200" dirty="0">
                <a:solidFill>
                  <a:schemeClr val="tx1"/>
                </a:solidFill>
                <a:latin typeface="+mj-lt"/>
                <a:ea typeface="ＭＳ Ｐゴシック" pitchFamily="80" charset="-128"/>
                <a:cs typeface="+mn-cs"/>
              </a:rPr>
              <a:t> </a:t>
            </a:r>
            <a:r>
              <a:rPr lang="en-US" altLang="ja-JP" sz="1000" i="1" kern="1200" dirty="0" smtClean="0">
                <a:solidFill>
                  <a:schemeClr val="tx1"/>
                </a:solidFill>
                <a:latin typeface="+mj-lt"/>
                <a:ea typeface="ＭＳ Ｐゴシック" pitchFamily="80" charset="-128"/>
                <a:cs typeface="+mn-cs"/>
              </a:rPr>
              <a:t>Patrick</a:t>
            </a:r>
            <a:r>
              <a:rPr lang="en-US" altLang="ja-JP" sz="1000" i="1" kern="1200" baseline="0" dirty="0" smtClean="0">
                <a:solidFill>
                  <a:schemeClr val="tx1"/>
                </a:solidFill>
                <a:latin typeface="+mj-lt"/>
                <a:ea typeface="ＭＳ Ｐゴシック" pitchFamily="80" charset="-128"/>
                <a:cs typeface="+mn-cs"/>
              </a:rPr>
              <a:t> </a:t>
            </a:r>
            <a:r>
              <a:rPr lang="en-US" altLang="ja-JP" sz="1000" i="1" kern="1200" baseline="0" dirty="0">
                <a:solidFill>
                  <a:schemeClr val="tx1"/>
                </a:solidFill>
                <a:latin typeface="+mj-lt"/>
                <a:ea typeface="ＭＳ Ｐゴシック" pitchFamily="80" charset="-128"/>
                <a:cs typeface="+mn-cs"/>
              </a:rPr>
              <a:t>S. Heaney </a:t>
            </a:r>
            <a:r>
              <a:rPr lang="en-US" altLang="ja-JP" sz="1000" i="0" kern="1200" dirty="0">
                <a:solidFill>
                  <a:schemeClr val="tx1"/>
                </a:solidFill>
                <a:latin typeface="+mj-lt"/>
                <a:ea typeface="ＭＳ Ｐゴシック" pitchFamily="80" charset="-128"/>
                <a:cs typeface="+mn-cs"/>
              </a:rPr>
              <a:t>[patrick.s.heaney@nasa.gov]</a:t>
            </a:r>
            <a:endParaRPr lang="en-US" sz="1000" i="1" kern="1200" dirty="0">
              <a:solidFill>
                <a:schemeClr val="tx1"/>
              </a:solidFill>
              <a:latin typeface="+mj-lt"/>
              <a:ea typeface="+mn-ea"/>
              <a:cs typeface="+mn-cs"/>
            </a:endParaRPr>
          </a:p>
        </p:txBody>
      </p:sp>
      <p:pic>
        <p:nvPicPr>
          <p:cNvPr id="9" name="Picture 8" descr="NASA meatball"/>
          <p:cNvPicPr>
            <a:picLocks noChangeAspect="1" noChangeArrowheads="1"/>
          </p:cNvPicPr>
          <p:nvPr userDrawn="1"/>
        </p:nvPicPr>
        <p:blipFill>
          <a:blip r:embed="rId4" cstate="print"/>
          <a:srcRect/>
          <a:stretch>
            <a:fillRect/>
          </a:stretch>
        </p:blipFill>
        <p:spPr bwMode="auto">
          <a:xfrm>
            <a:off x="13904" y="9965"/>
            <a:ext cx="1029809" cy="914400"/>
          </a:xfrm>
          <a:prstGeom prst="rect">
            <a:avLst/>
          </a:prstGeom>
          <a:noFill/>
          <a:ln w="9525">
            <a:noFill/>
            <a:miter lim="800000"/>
            <a:headEnd/>
            <a:tailEnd/>
          </a:ln>
        </p:spPr>
      </p:pic>
      <p:sp>
        <p:nvSpPr>
          <p:cNvPr id="5" name="Rectangle 24"/>
          <p:cNvSpPr>
            <a:spLocks noChangeArrowheads="1"/>
          </p:cNvSpPr>
          <p:nvPr userDrawn="1"/>
        </p:nvSpPr>
        <p:spPr bwMode="auto">
          <a:xfrm>
            <a:off x="1" y="6599381"/>
            <a:ext cx="12192000" cy="243656"/>
          </a:xfrm>
          <a:prstGeom prst="rect">
            <a:avLst/>
          </a:prstGeom>
          <a:noFill/>
          <a:ln w="12700">
            <a:noFill/>
            <a:miter lim="800000"/>
            <a:headEnd/>
            <a:tailEnd/>
          </a:ln>
          <a:effectLst/>
        </p:spPr>
        <p:txBody>
          <a:bodyPr wrap="square" lIns="90487" tIns="44450" rIns="90487" bIns="44450">
            <a:spAutoFit/>
          </a:bodyPr>
          <a:lstStyle/>
          <a:p>
            <a:pPr algn="ctr"/>
            <a:r>
              <a:rPr lang="en-GB" sz="1000" b="0" i="1" dirty="0" smtClean="0">
                <a:solidFill>
                  <a:schemeClr val="tx1"/>
                </a:solidFill>
                <a:latin typeface="+mj-lt"/>
              </a:rPr>
              <a:t>AIAA Aviation 2020</a:t>
            </a:r>
            <a:endParaRPr lang="en-US" sz="1000" b="0" i="1" kern="1200" dirty="0">
              <a:solidFill>
                <a:schemeClr val="tx1"/>
              </a:solidFill>
              <a:latin typeface="+mj-lt"/>
              <a:ea typeface="+mn-ea"/>
              <a:cs typeface="+mn-cs"/>
            </a:endParaRPr>
          </a:p>
        </p:txBody>
      </p:sp>
    </p:spTree>
    <p:extLst>
      <p:ext uri="{BB962C8B-B14F-4D97-AF65-F5344CB8AC3E}">
        <p14:creationId xmlns:p14="http://schemas.microsoft.com/office/powerpoint/2010/main" val="1448147565"/>
      </p:ext>
    </p:extLst>
  </p:cSld>
  <p:clrMap bg1="lt1" tx1="dk1" bg2="lt2" tx2="dk2" accent1="accent1" accent2="accent2" accent3="accent3" accent4="accent4" accent5="accent5" accent6="accent6" hlink="hlink" folHlink="folHlink"/>
  <p:sldLayoutIdLst>
    <p:sldLayoutId id="2147483909" r:id="rId1"/>
    <p:sldLayoutId id="2147483910" r:id="rId2"/>
  </p:sldLayoutIdLst>
  <p:transition>
    <p:fade/>
  </p:transition>
  <p:timing>
    <p:tnLst>
      <p:par>
        <p:cTn id="1" dur="indefinite" restart="never" nodeType="tmRoot"/>
      </p:par>
    </p:tnLst>
  </p:timing>
  <p:txStyles>
    <p:titleStyle>
      <a:lvl1pPr algn="ctr" rtl="0" eaLnBrk="0" fontAlgn="base" hangingPunct="0">
        <a:spcBef>
          <a:spcPct val="0"/>
        </a:spcBef>
        <a:spcAft>
          <a:spcPct val="0"/>
        </a:spcAft>
        <a:defRPr sz="2800" b="1">
          <a:solidFill>
            <a:srgbClr val="063DE8"/>
          </a:solidFill>
          <a:latin typeface="+mj-lt"/>
          <a:ea typeface="+mj-ea"/>
          <a:cs typeface="+mj-cs"/>
        </a:defRPr>
      </a:lvl1pPr>
      <a:lvl2pPr algn="ctr" rtl="0" eaLnBrk="0" fontAlgn="base" hangingPunct="0">
        <a:spcBef>
          <a:spcPct val="0"/>
        </a:spcBef>
        <a:spcAft>
          <a:spcPct val="0"/>
        </a:spcAft>
        <a:defRPr sz="2800" b="1">
          <a:solidFill>
            <a:srgbClr val="063DE8"/>
          </a:solidFill>
          <a:latin typeface="Arial" charset="0"/>
        </a:defRPr>
      </a:lvl2pPr>
      <a:lvl3pPr algn="ctr" rtl="0" eaLnBrk="0" fontAlgn="base" hangingPunct="0">
        <a:spcBef>
          <a:spcPct val="0"/>
        </a:spcBef>
        <a:spcAft>
          <a:spcPct val="0"/>
        </a:spcAft>
        <a:defRPr sz="2800" b="1">
          <a:solidFill>
            <a:srgbClr val="063DE8"/>
          </a:solidFill>
          <a:latin typeface="Arial" charset="0"/>
        </a:defRPr>
      </a:lvl3pPr>
      <a:lvl4pPr algn="ctr" rtl="0" eaLnBrk="0" fontAlgn="base" hangingPunct="0">
        <a:spcBef>
          <a:spcPct val="0"/>
        </a:spcBef>
        <a:spcAft>
          <a:spcPct val="0"/>
        </a:spcAft>
        <a:defRPr sz="2800" b="1">
          <a:solidFill>
            <a:srgbClr val="063DE8"/>
          </a:solidFill>
          <a:latin typeface="Arial" charset="0"/>
        </a:defRPr>
      </a:lvl4pPr>
      <a:lvl5pPr algn="ctr" rtl="0" eaLnBrk="0" fontAlgn="base" hangingPunct="0">
        <a:spcBef>
          <a:spcPct val="0"/>
        </a:spcBef>
        <a:spcAft>
          <a:spcPct val="0"/>
        </a:spcAft>
        <a:defRPr sz="2800" b="1">
          <a:solidFill>
            <a:srgbClr val="063DE8"/>
          </a:solidFill>
          <a:latin typeface="Arial" charset="0"/>
        </a:defRPr>
      </a:lvl5pPr>
      <a:lvl6pPr marL="457200" algn="l" rtl="0" eaLnBrk="0" fontAlgn="base" hangingPunct="0">
        <a:spcBef>
          <a:spcPct val="0"/>
        </a:spcBef>
        <a:spcAft>
          <a:spcPct val="0"/>
        </a:spcAft>
        <a:defRPr sz="2800" b="1">
          <a:solidFill>
            <a:srgbClr val="063DE8"/>
          </a:solidFill>
          <a:latin typeface="Arial" charset="0"/>
        </a:defRPr>
      </a:lvl6pPr>
      <a:lvl7pPr marL="914400" algn="l" rtl="0" eaLnBrk="0" fontAlgn="base" hangingPunct="0">
        <a:spcBef>
          <a:spcPct val="0"/>
        </a:spcBef>
        <a:spcAft>
          <a:spcPct val="0"/>
        </a:spcAft>
        <a:defRPr sz="2800" b="1">
          <a:solidFill>
            <a:srgbClr val="063DE8"/>
          </a:solidFill>
          <a:latin typeface="Arial" charset="0"/>
        </a:defRPr>
      </a:lvl7pPr>
      <a:lvl8pPr marL="1371600" algn="l" rtl="0" eaLnBrk="0" fontAlgn="base" hangingPunct="0">
        <a:spcBef>
          <a:spcPct val="0"/>
        </a:spcBef>
        <a:spcAft>
          <a:spcPct val="0"/>
        </a:spcAft>
        <a:defRPr sz="2800" b="1">
          <a:solidFill>
            <a:srgbClr val="063DE8"/>
          </a:solidFill>
          <a:latin typeface="Arial" charset="0"/>
        </a:defRPr>
      </a:lvl8pPr>
      <a:lvl9pPr marL="1828800" algn="l" rtl="0" eaLnBrk="0" fontAlgn="base" hangingPunct="0">
        <a:spcBef>
          <a:spcPct val="0"/>
        </a:spcBef>
        <a:spcAft>
          <a:spcPct val="0"/>
        </a:spcAft>
        <a:defRPr sz="2800" b="1">
          <a:solidFill>
            <a:srgbClr val="063DE8"/>
          </a:solidFill>
          <a:latin typeface="Arial" charset="0"/>
        </a:defRPr>
      </a:lvl9pPr>
    </p:titleStyle>
    <p:bodyStyle>
      <a:lvl1pPr marL="342900" indent="-342900" algn="l" rtl="0" eaLnBrk="0" fontAlgn="base" hangingPunct="0">
        <a:spcBef>
          <a:spcPct val="20000"/>
        </a:spcBef>
        <a:spcAft>
          <a:spcPct val="0"/>
        </a:spcAft>
        <a:buClr>
          <a:schemeClr val="tx2"/>
        </a:buClr>
        <a:buSzPct val="75000"/>
        <a:buFont typeface="Monotype Sorts"/>
        <a:buBlip>
          <a:blip r:embed="rId5"/>
        </a:buBlip>
        <a:defRPr sz="20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SzPct val="75000"/>
        <a:buFont typeface="Monotype Sorts"/>
        <a:buBlip>
          <a:blip r:embed="rId6"/>
        </a:buBlip>
        <a:defRPr sz="20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Monotype Sorts"/>
        <a:buChar char=""/>
        <a:defRPr>
          <a:solidFill>
            <a:schemeClr val="tx1"/>
          </a:solidFill>
          <a:latin typeface="+mn-lt"/>
        </a:defRPr>
      </a:lvl3pPr>
      <a:lvl4pPr marL="1600200" indent="-228600" algn="l" rtl="0" eaLnBrk="0" fontAlgn="base" hangingPunct="0">
        <a:spcBef>
          <a:spcPct val="20000"/>
        </a:spcBef>
        <a:spcAft>
          <a:spcPct val="0"/>
        </a:spcAft>
        <a:buClr>
          <a:schemeClr val="tx1"/>
        </a:buClr>
        <a:buSzPct val="100000"/>
        <a:buChar char="•"/>
        <a:defRPr>
          <a:solidFill>
            <a:schemeClr val="tx1"/>
          </a:solidFill>
          <a:latin typeface="+mn-lt"/>
        </a:defRPr>
      </a:lvl4pPr>
      <a:lvl5pPr marL="2057400" indent="-228600" algn="l" rtl="0" eaLnBrk="0" fontAlgn="base" hangingPunct="0">
        <a:spcBef>
          <a:spcPct val="20000"/>
        </a:spcBef>
        <a:spcAft>
          <a:spcPct val="0"/>
        </a:spcAft>
        <a:buClr>
          <a:schemeClr val="tx1"/>
        </a:buClr>
        <a:buSzPct val="100000"/>
        <a:buChar char="–"/>
        <a:defRPr>
          <a:solidFill>
            <a:schemeClr val="tx1"/>
          </a:solidFill>
          <a:latin typeface="+mn-lt"/>
        </a:defRPr>
      </a:lvl5pPr>
      <a:lvl6pPr marL="2514600" indent="-228600" algn="l" rtl="0" eaLnBrk="0" fontAlgn="base" hangingPunct="0">
        <a:spcBef>
          <a:spcPct val="20000"/>
        </a:spcBef>
        <a:spcAft>
          <a:spcPct val="0"/>
        </a:spcAft>
        <a:buClr>
          <a:schemeClr val="tx1"/>
        </a:buClr>
        <a:buSzPct val="100000"/>
        <a:buChar char="–"/>
        <a:defRPr>
          <a:solidFill>
            <a:schemeClr val="tx1"/>
          </a:solidFill>
          <a:latin typeface="+mn-lt"/>
        </a:defRPr>
      </a:lvl6pPr>
      <a:lvl7pPr marL="2971800" indent="-228600" algn="l" rtl="0" eaLnBrk="0" fontAlgn="base" hangingPunct="0">
        <a:spcBef>
          <a:spcPct val="20000"/>
        </a:spcBef>
        <a:spcAft>
          <a:spcPct val="0"/>
        </a:spcAft>
        <a:buClr>
          <a:schemeClr val="tx1"/>
        </a:buClr>
        <a:buSzPct val="100000"/>
        <a:buChar char="–"/>
        <a:defRPr>
          <a:solidFill>
            <a:schemeClr val="tx1"/>
          </a:solidFill>
          <a:latin typeface="+mn-lt"/>
        </a:defRPr>
      </a:lvl7pPr>
      <a:lvl8pPr marL="3429000" indent="-228600" algn="l" rtl="0" eaLnBrk="0" fontAlgn="base" hangingPunct="0">
        <a:spcBef>
          <a:spcPct val="20000"/>
        </a:spcBef>
        <a:spcAft>
          <a:spcPct val="0"/>
        </a:spcAft>
        <a:buClr>
          <a:schemeClr val="tx1"/>
        </a:buClr>
        <a:buSzPct val="100000"/>
        <a:buChar char="–"/>
        <a:defRPr>
          <a:solidFill>
            <a:schemeClr val="tx1"/>
          </a:solidFill>
          <a:latin typeface="+mn-lt"/>
        </a:defRPr>
      </a:lvl8pPr>
      <a:lvl9pPr marL="3886200" indent="-228600" algn="l" rtl="0" eaLnBrk="0" fontAlgn="base" hangingPunct="0">
        <a:spcBef>
          <a:spcPct val="20000"/>
        </a:spcBef>
        <a:spcAft>
          <a:spcPct val="0"/>
        </a:spcAft>
        <a:buClr>
          <a:schemeClr val="tx1"/>
        </a:buClr>
        <a:buSzPct val="10000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txBox="1">
            <a:spLocks noChangeArrowheads="1"/>
          </p:cNvSpPr>
          <p:nvPr/>
        </p:nvSpPr>
        <p:spPr>
          <a:xfrm>
            <a:off x="523477" y="1812940"/>
            <a:ext cx="11246997" cy="1433182"/>
          </a:xfrm>
          <a:prstGeom prst="rect">
            <a:avLst/>
          </a:prstGeom>
        </p:spPr>
        <p:txBody>
          <a:bodyPr lIns="91440" tIns="45720" rIns="91440" bIns="45720" anchor="t"/>
          <a:lstStyle>
            <a:lvl1pPr algn="ctr" rtl="0" eaLnBrk="0" fontAlgn="base" hangingPunct="0">
              <a:spcBef>
                <a:spcPct val="0"/>
              </a:spcBef>
              <a:spcAft>
                <a:spcPct val="0"/>
              </a:spcAft>
              <a:defRPr sz="2800" b="1">
                <a:solidFill>
                  <a:srgbClr val="063DE8"/>
                </a:solidFill>
                <a:latin typeface="+mj-lt"/>
                <a:ea typeface="+mj-ea"/>
                <a:cs typeface="+mj-cs"/>
              </a:defRPr>
            </a:lvl1pPr>
            <a:lvl2pPr algn="ctr" rtl="0" eaLnBrk="0" fontAlgn="base" hangingPunct="0">
              <a:spcBef>
                <a:spcPct val="0"/>
              </a:spcBef>
              <a:spcAft>
                <a:spcPct val="0"/>
              </a:spcAft>
              <a:defRPr sz="2800" b="1">
                <a:solidFill>
                  <a:srgbClr val="063DE8"/>
                </a:solidFill>
                <a:latin typeface="Arial" charset="0"/>
              </a:defRPr>
            </a:lvl2pPr>
            <a:lvl3pPr algn="ctr" rtl="0" eaLnBrk="0" fontAlgn="base" hangingPunct="0">
              <a:spcBef>
                <a:spcPct val="0"/>
              </a:spcBef>
              <a:spcAft>
                <a:spcPct val="0"/>
              </a:spcAft>
              <a:defRPr sz="2800" b="1">
                <a:solidFill>
                  <a:srgbClr val="063DE8"/>
                </a:solidFill>
                <a:latin typeface="Arial" charset="0"/>
              </a:defRPr>
            </a:lvl3pPr>
            <a:lvl4pPr algn="ctr" rtl="0" eaLnBrk="0" fontAlgn="base" hangingPunct="0">
              <a:spcBef>
                <a:spcPct val="0"/>
              </a:spcBef>
              <a:spcAft>
                <a:spcPct val="0"/>
              </a:spcAft>
              <a:defRPr sz="2800" b="1">
                <a:solidFill>
                  <a:srgbClr val="063DE8"/>
                </a:solidFill>
                <a:latin typeface="Arial" charset="0"/>
              </a:defRPr>
            </a:lvl4pPr>
            <a:lvl5pPr algn="ctr" rtl="0" eaLnBrk="0" fontAlgn="base" hangingPunct="0">
              <a:spcBef>
                <a:spcPct val="0"/>
              </a:spcBef>
              <a:spcAft>
                <a:spcPct val="0"/>
              </a:spcAft>
              <a:defRPr sz="2800" b="1">
                <a:solidFill>
                  <a:srgbClr val="063DE8"/>
                </a:solidFill>
                <a:latin typeface="Arial" charset="0"/>
              </a:defRPr>
            </a:lvl5pPr>
            <a:lvl6pPr marL="457200" algn="l" rtl="0" eaLnBrk="0" fontAlgn="base" hangingPunct="0">
              <a:spcBef>
                <a:spcPct val="0"/>
              </a:spcBef>
              <a:spcAft>
                <a:spcPct val="0"/>
              </a:spcAft>
              <a:defRPr sz="2800" b="1">
                <a:solidFill>
                  <a:srgbClr val="063DE8"/>
                </a:solidFill>
                <a:latin typeface="Arial" charset="0"/>
              </a:defRPr>
            </a:lvl6pPr>
            <a:lvl7pPr marL="914400" algn="l" rtl="0" eaLnBrk="0" fontAlgn="base" hangingPunct="0">
              <a:spcBef>
                <a:spcPct val="0"/>
              </a:spcBef>
              <a:spcAft>
                <a:spcPct val="0"/>
              </a:spcAft>
              <a:defRPr sz="2800" b="1">
                <a:solidFill>
                  <a:srgbClr val="063DE8"/>
                </a:solidFill>
                <a:latin typeface="Arial" charset="0"/>
              </a:defRPr>
            </a:lvl7pPr>
            <a:lvl8pPr marL="1371600" algn="l" rtl="0" eaLnBrk="0" fontAlgn="base" hangingPunct="0">
              <a:spcBef>
                <a:spcPct val="0"/>
              </a:spcBef>
              <a:spcAft>
                <a:spcPct val="0"/>
              </a:spcAft>
              <a:defRPr sz="2800" b="1">
                <a:solidFill>
                  <a:srgbClr val="063DE8"/>
                </a:solidFill>
                <a:latin typeface="Arial" charset="0"/>
              </a:defRPr>
            </a:lvl8pPr>
            <a:lvl9pPr marL="1828800" algn="l" rtl="0" eaLnBrk="0" fontAlgn="base" hangingPunct="0">
              <a:spcBef>
                <a:spcPct val="0"/>
              </a:spcBef>
              <a:spcAft>
                <a:spcPct val="0"/>
              </a:spcAft>
              <a:defRPr sz="2800" b="1">
                <a:solidFill>
                  <a:srgbClr val="063DE8"/>
                </a:solidFill>
                <a:latin typeface="Arial" charset="0"/>
              </a:defRPr>
            </a:lvl9pPr>
          </a:lstStyle>
          <a:p>
            <a:r>
              <a:rPr lang="en-US" dirty="0" smtClean="0"/>
              <a:t>Evaluation of Preliminary Buffet Forcing Function Development based on Wind-Tunnel Tests of Geometrically-similar Models</a:t>
            </a:r>
            <a:endParaRPr lang="en-US" dirty="0"/>
          </a:p>
        </p:txBody>
      </p:sp>
      <p:sp>
        <p:nvSpPr>
          <p:cNvPr id="5" name="Content Placeholder 1"/>
          <p:cNvSpPr txBox="1">
            <a:spLocks/>
          </p:cNvSpPr>
          <p:nvPr/>
        </p:nvSpPr>
        <p:spPr>
          <a:xfrm>
            <a:off x="1895063" y="2971805"/>
            <a:ext cx="8503827" cy="883922"/>
          </a:xfrm>
          <a:prstGeom prst="rect">
            <a:avLst/>
          </a:prstGeom>
        </p:spPr>
        <p:txBody>
          <a:bodyPr/>
          <a:lstStyle>
            <a:lvl1pPr marL="0" indent="0" algn="l" rtl="0" eaLnBrk="0" fontAlgn="base" hangingPunct="0">
              <a:spcBef>
                <a:spcPct val="20000"/>
              </a:spcBef>
              <a:spcAft>
                <a:spcPct val="0"/>
              </a:spcAft>
              <a:buClr>
                <a:schemeClr val="tx2"/>
              </a:buClr>
              <a:buSzPct val="75000"/>
              <a:buFont typeface="Monotype Sorts"/>
              <a:buNone/>
              <a:defRPr sz="20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SzPct val="75000"/>
              <a:buFont typeface="Monotype Sorts"/>
              <a:buBlip>
                <a:blip r:embed="rId3"/>
              </a:buBlip>
              <a:defRPr sz="20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Monotype Sorts"/>
              <a:buChar char=""/>
              <a:defRPr>
                <a:solidFill>
                  <a:schemeClr val="tx1"/>
                </a:solidFill>
                <a:latin typeface="+mn-lt"/>
              </a:defRPr>
            </a:lvl3pPr>
            <a:lvl4pPr marL="1600200" indent="-228600" algn="l" rtl="0" eaLnBrk="0" fontAlgn="base" hangingPunct="0">
              <a:spcBef>
                <a:spcPct val="20000"/>
              </a:spcBef>
              <a:spcAft>
                <a:spcPct val="0"/>
              </a:spcAft>
              <a:buClr>
                <a:schemeClr val="tx1"/>
              </a:buClr>
              <a:buSzPct val="100000"/>
              <a:buChar char="•"/>
              <a:defRPr>
                <a:solidFill>
                  <a:schemeClr val="tx1"/>
                </a:solidFill>
                <a:latin typeface="+mn-lt"/>
              </a:defRPr>
            </a:lvl4pPr>
            <a:lvl5pPr marL="1828800" indent="0" algn="l" rtl="0" eaLnBrk="0" fontAlgn="base" hangingPunct="0">
              <a:spcBef>
                <a:spcPct val="20000"/>
              </a:spcBef>
              <a:spcAft>
                <a:spcPct val="0"/>
              </a:spcAft>
              <a:buClr>
                <a:schemeClr val="tx1"/>
              </a:buClr>
              <a:buSzPct val="100000"/>
              <a:buNone/>
              <a:defRPr>
                <a:solidFill>
                  <a:schemeClr val="tx1"/>
                </a:solidFill>
                <a:latin typeface="+mn-lt"/>
              </a:defRPr>
            </a:lvl5pPr>
            <a:lvl6pPr marL="2514600" indent="-228600" algn="l" rtl="0" eaLnBrk="0" fontAlgn="base" hangingPunct="0">
              <a:spcBef>
                <a:spcPct val="20000"/>
              </a:spcBef>
              <a:spcAft>
                <a:spcPct val="0"/>
              </a:spcAft>
              <a:buClr>
                <a:schemeClr val="tx1"/>
              </a:buClr>
              <a:buSzPct val="100000"/>
              <a:buChar char="–"/>
              <a:defRPr>
                <a:solidFill>
                  <a:schemeClr val="tx1"/>
                </a:solidFill>
                <a:latin typeface="+mn-lt"/>
              </a:defRPr>
            </a:lvl6pPr>
            <a:lvl7pPr marL="2971800" indent="-228600" algn="l" rtl="0" eaLnBrk="0" fontAlgn="base" hangingPunct="0">
              <a:spcBef>
                <a:spcPct val="20000"/>
              </a:spcBef>
              <a:spcAft>
                <a:spcPct val="0"/>
              </a:spcAft>
              <a:buClr>
                <a:schemeClr val="tx1"/>
              </a:buClr>
              <a:buSzPct val="100000"/>
              <a:buChar char="–"/>
              <a:defRPr>
                <a:solidFill>
                  <a:schemeClr val="tx1"/>
                </a:solidFill>
                <a:latin typeface="+mn-lt"/>
              </a:defRPr>
            </a:lvl7pPr>
            <a:lvl8pPr marL="3429000" indent="-228600" algn="l" rtl="0" eaLnBrk="0" fontAlgn="base" hangingPunct="0">
              <a:spcBef>
                <a:spcPct val="20000"/>
              </a:spcBef>
              <a:spcAft>
                <a:spcPct val="0"/>
              </a:spcAft>
              <a:buClr>
                <a:schemeClr val="tx1"/>
              </a:buClr>
              <a:buSzPct val="100000"/>
              <a:buChar char="–"/>
              <a:defRPr>
                <a:solidFill>
                  <a:schemeClr val="tx1"/>
                </a:solidFill>
                <a:latin typeface="+mn-lt"/>
              </a:defRPr>
            </a:lvl8pPr>
            <a:lvl9pPr marL="3886200" indent="-228600" algn="l" rtl="0" eaLnBrk="0" fontAlgn="base" hangingPunct="0">
              <a:spcBef>
                <a:spcPct val="20000"/>
              </a:spcBef>
              <a:spcAft>
                <a:spcPct val="0"/>
              </a:spcAft>
              <a:buClr>
                <a:schemeClr val="tx1"/>
              </a:buClr>
              <a:buSzPct val="100000"/>
              <a:buChar char="–"/>
              <a:defRPr>
                <a:solidFill>
                  <a:schemeClr val="tx1"/>
                </a:solidFill>
                <a:latin typeface="+mn-lt"/>
              </a:defRPr>
            </a:lvl9pPr>
          </a:lstStyle>
          <a:p>
            <a:pPr algn="ctr"/>
            <a:r>
              <a:rPr lang="en-US" sz="2400" b="1" kern="0" dirty="0"/>
              <a:t>Patrick S. </a:t>
            </a:r>
            <a:r>
              <a:rPr lang="en-US" sz="2400" b="1" kern="0" dirty="0" smtClean="0"/>
              <a:t>Heaney</a:t>
            </a:r>
            <a:r>
              <a:rPr lang="en-US" sz="2400" kern="0" dirty="0" smtClean="0"/>
              <a:t>,</a:t>
            </a:r>
            <a:r>
              <a:rPr lang="en-US" sz="2400" b="1" kern="0" dirty="0" smtClean="0"/>
              <a:t> </a:t>
            </a:r>
            <a:r>
              <a:rPr lang="en-US" sz="2400" kern="0" dirty="0" smtClean="0"/>
              <a:t>Martin K. Sekula, David J. Piatak,</a:t>
            </a:r>
          </a:p>
          <a:p>
            <a:pPr algn="ctr"/>
            <a:r>
              <a:rPr lang="en-US" sz="2400" kern="0" dirty="0" smtClean="0"/>
              <a:t>James M. Ramey, and Francesco Soranna</a:t>
            </a:r>
            <a:endParaRPr lang="en-US" sz="2400" kern="0" dirty="0"/>
          </a:p>
          <a:p>
            <a:pPr algn="ctr"/>
            <a:r>
              <a:rPr lang="en-US" sz="1800" i="1" kern="0" dirty="0" smtClean="0">
                <a:latin typeface="Times New Roman" panose="02020603050405020304" pitchFamily="18" charset="0"/>
                <a:cs typeface="Times New Roman" panose="02020603050405020304" pitchFamily="18" charset="0"/>
              </a:rPr>
              <a:t>NASA Langley Research Center</a:t>
            </a:r>
          </a:p>
          <a:p>
            <a:pPr algn="ctr"/>
            <a:r>
              <a:rPr lang="en-US" sz="1800" i="1" kern="0" dirty="0">
                <a:latin typeface="Times New Roman" panose="02020603050405020304" pitchFamily="18" charset="0"/>
                <a:cs typeface="Times New Roman" panose="02020603050405020304" pitchFamily="18" charset="0"/>
              </a:rPr>
              <a:t>Aeroelasticity </a:t>
            </a:r>
            <a:r>
              <a:rPr lang="en-US" sz="1800" i="1" kern="0" dirty="0" smtClean="0">
                <a:latin typeface="Times New Roman" panose="02020603050405020304" pitchFamily="18" charset="0"/>
                <a:cs typeface="Times New Roman" panose="02020603050405020304" pitchFamily="18" charset="0"/>
              </a:rPr>
              <a:t>Branch</a:t>
            </a:r>
            <a:endParaRPr lang="en-US" sz="1800" i="1" kern="0" dirty="0">
              <a:latin typeface="Times New Roman" panose="02020603050405020304" pitchFamily="18" charset="0"/>
              <a:cs typeface="Times New Roman" panose="02020603050405020304" pitchFamily="18" charset="0"/>
            </a:endParaRPr>
          </a:p>
          <a:p>
            <a:pPr algn="ctr"/>
            <a:r>
              <a:rPr lang="en-US" sz="1800" i="1" kern="0" dirty="0">
                <a:latin typeface="Times New Roman" panose="02020603050405020304" pitchFamily="18" charset="0"/>
                <a:cs typeface="Times New Roman" panose="02020603050405020304" pitchFamily="18" charset="0"/>
              </a:rPr>
              <a:t>Hampton, VA</a:t>
            </a:r>
          </a:p>
          <a:p>
            <a:pPr algn="ctr"/>
            <a:endParaRPr lang="en-US" sz="1600" kern="0" dirty="0"/>
          </a:p>
        </p:txBody>
      </p:sp>
      <p:sp>
        <p:nvSpPr>
          <p:cNvPr id="9" name="Rectangle 8"/>
          <p:cNvSpPr>
            <a:spLocks noChangeArrowheads="1"/>
          </p:cNvSpPr>
          <p:nvPr/>
        </p:nvSpPr>
        <p:spPr bwMode="auto">
          <a:xfrm>
            <a:off x="1518767" y="4977758"/>
            <a:ext cx="9144000" cy="371461"/>
          </a:xfrm>
          <a:prstGeom prst="rect">
            <a:avLst/>
          </a:prstGeom>
          <a:noFill/>
          <a:ln w="9525">
            <a:noFill/>
            <a:miter lim="800000"/>
            <a:headEnd/>
            <a:tailEnd/>
          </a:ln>
        </p:spPr>
        <p:txBody>
          <a:bodyPr anchor="ctr"/>
          <a:lstStyle/>
          <a:p>
            <a:pPr algn="ctr"/>
            <a:r>
              <a:rPr lang="en-US" sz="1800" i="1" dirty="0">
                <a:cs typeface="Times New Roman" pitchFamily="18" charset="0"/>
              </a:rPr>
              <a:t> </a:t>
            </a:r>
            <a:r>
              <a:rPr lang="en-US" sz="1800" i="1" dirty="0" smtClean="0">
                <a:cs typeface="Times New Roman" pitchFamily="18" charset="0"/>
              </a:rPr>
              <a:t>8 June 2020</a:t>
            </a:r>
            <a:endParaRPr lang="en-US" sz="1800" i="1" dirty="0">
              <a:cs typeface="Times New Roman" pitchFamily="18" charset="0"/>
            </a:endParaRPr>
          </a:p>
        </p:txBody>
      </p:sp>
      <p:sp>
        <p:nvSpPr>
          <p:cNvPr id="7" name="Rectangle 6"/>
          <p:cNvSpPr>
            <a:spLocks noChangeArrowheads="1"/>
          </p:cNvSpPr>
          <p:nvPr/>
        </p:nvSpPr>
        <p:spPr bwMode="auto">
          <a:xfrm>
            <a:off x="152465" y="5440658"/>
            <a:ext cx="11887070" cy="817246"/>
          </a:xfrm>
          <a:prstGeom prst="rect">
            <a:avLst/>
          </a:prstGeom>
          <a:noFill/>
          <a:ln w="9525">
            <a:noFill/>
            <a:miter lim="800000"/>
            <a:headEnd/>
            <a:tailEnd/>
          </a:ln>
        </p:spPr>
        <p:txBody>
          <a:bodyPr anchor="ctr"/>
          <a:lstStyle/>
          <a:p>
            <a:r>
              <a:rPr lang="en-US" sz="1400" dirty="0">
                <a:cs typeface="Times New Roman" pitchFamily="18" charset="0"/>
              </a:rPr>
              <a:t>Copyright 2020 United States Government as represented by the Administrator of the National Aeronautics and Space Administration. No copyright is claimed in the United States under Title 17, U.S. Code. All Other Rights Reserved.  Published by the American Institute of Aeronautics and Astronautics, Inc. with permission.</a:t>
            </a:r>
            <a:endParaRPr lang="en-US" sz="1400" dirty="0">
              <a:cs typeface="Times New Roman" pitchFamily="18" charset="0"/>
            </a:endParaRPr>
          </a:p>
        </p:txBody>
      </p:sp>
    </p:spTree>
    <p:extLst>
      <p:ext uri="{BB962C8B-B14F-4D97-AF65-F5344CB8AC3E}">
        <p14:creationId xmlns:p14="http://schemas.microsoft.com/office/powerpoint/2010/main" val="30308529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Agenda</a:t>
            </a:r>
            <a:endParaRPr lang="en-US" dirty="0"/>
          </a:p>
        </p:txBody>
      </p:sp>
      <p:sp>
        <p:nvSpPr>
          <p:cNvPr id="6" name="Text Placeholder 5"/>
          <p:cNvSpPr>
            <a:spLocks noGrp="1"/>
          </p:cNvSpPr>
          <p:nvPr>
            <p:ph type="body" sz="quarter" idx="10"/>
          </p:nvPr>
        </p:nvSpPr>
        <p:spPr>
          <a:xfrm>
            <a:off x="457200" y="1279525"/>
            <a:ext cx="11247438" cy="5029200"/>
          </a:xfrm>
        </p:spPr>
        <p:txBody>
          <a:bodyPr/>
          <a:lstStyle/>
          <a:p>
            <a:r>
              <a:rPr lang="en-US" dirty="0" smtClean="0"/>
              <a:t>Background and Motivation</a:t>
            </a:r>
          </a:p>
          <a:p>
            <a:r>
              <a:rPr lang="en-US" dirty="0" smtClean="0"/>
              <a:t>Preliminary buffet forcing function (BFF) development</a:t>
            </a:r>
          </a:p>
          <a:p>
            <a:r>
              <a:rPr lang="en-US" dirty="0" smtClean="0"/>
              <a:t>Results and Analysis</a:t>
            </a:r>
          </a:p>
          <a:p>
            <a:pPr lvl="1"/>
            <a:r>
              <a:rPr lang="en-US" dirty="0" smtClean="0"/>
              <a:t>Case 1: SLS Block 1 crew launch vehicle BFF assembly</a:t>
            </a:r>
          </a:p>
          <a:p>
            <a:pPr lvl="1"/>
            <a:r>
              <a:rPr lang="en-US" dirty="0" smtClean="0"/>
              <a:t>Case 2: SLS Block 1 cargo launch vehicle BFF geometric-analog and assembly</a:t>
            </a:r>
          </a:p>
          <a:p>
            <a:r>
              <a:rPr lang="en-US" dirty="0" smtClean="0"/>
              <a:t>Summary</a:t>
            </a:r>
            <a:endParaRPr lang="en-US" dirty="0"/>
          </a:p>
        </p:txBody>
      </p:sp>
    </p:spTree>
    <p:extLst>
      <p:ext uri="{BB962C8B-B14F-4D97-AF65-F5344CB8AC3E}">
        <p14:creationId xmlns:p14="http://schemas.microsoft.com/office/powerpoint/2010/main" val="9084807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and Motivation</a:t>
            </a:r>
            <a:endParaRPr lang="en-US" dirty="0"/>
          </a:p>
        </p:txBody>
      </p:sp>
    </p:spTree>
    <p:extLst>
      <p:ext uri="{BB962C8B-B14F-4D97-AF65-F5344CB8AC3E}">
        <p14:creationId xmlns:p14="http://schemas.microsoft.com/office/powerpoint/2010/main" val="3581952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r="73680" b="14178"/>
          <a:stretch/>
        </p:blipFill>
        <p:spPr>
          <a:xfrm>
            <a:off x="7612189" y="1143000"/>
            <a:ext cx="1443994" cy="4708557"/>
          </a:xfrm>
          <a:prstGeom prst="rect">
            <a:avLst/>
          </a:prstGeom>
        </p:spPr>
      </p:pic>
      <p:sp>
        <p:nvSpPr>
          <p:cNvPr id="2" name="Title 1"/>
          <p:cNvSpPr>
            <a:spLocks noGrp="1"/>
          </p:cNvSpPr>
          <p:nvPr>
            <p:ph type="title"/>
          </p:nvPr>
        </p:nvSpPr>
        <p:spPr/>
        <p:txBody>
          <a:bodyPr/>
          <a:lstStyle/>
          <a:p>
            <a:r>
              <a:rPr lang="en-US" dirty="0" smtClean="0"/>
              <a:t>Launch vehicle buffet</a:t>
            </a:r>
            <a:endParaRPr lang="en-US" dirty="0"/>
          </a:p>
        </p:txBody>
      </p:sp>
      <p:sp>
        <p:nvSpPr>
          <p:cNvPr id="4" name="Text Placeholder 3"/>
          <p:cNvSpPr>
            <a:spLocks noGrp="1"/>
          </p:cNvSpPr>
          <p:nvPr>
            <p:ph type="body" sz="quarter" idx="10"/>
          </p:nvPr>
        </p:nvSpPr>
        <p:spPr>
          <a:xfrm>
            <a:off x="457199" y="1280160"/>
            <a:ext cx="6874253" cy="5029200"/>
          </a:xfrm>
        </p:spPr>
        <p:txBody>
          <a:bodyPr/>
          <a:lstStyle/>
          <a:p>
            <a:r>
              <a:rPr lang="en-US" dirty="0" smtClean="0"/>
              <a:t>Launch vehicle buffet</a:t>
            </a:r>
          </a:p>
          <a:p>
            <a:pPr lvl="1"/>
            <a:r>
              <a:rPr lang="en-US" dirty="0" smtClean="0"/>
              <a:t>Aerodynamic loads caused by unsteady pressure field during ascent that may excite vehicle structural modes</a:t>
            </a:r>
          </a:p>
          <a:p>
            <a:endParaRPr lang="en-US" dirty="0" smtClean="0"/>
          </a:p>
          <a:p>
            <a:r>
              <a:rPr lang="en-US" dirty="0" smtClean="0"/>
              <a:t>Buffet environments traditionally modeled with buffet forcing functions (BFFs)</a:t>
            </a:r>
          </a:p>
          <a:p>
            <a:pPr lvl="1"/>
            <a:r>
              <a:rPr lang="en-US" dirty="0" smtClean="0"/>
              <a:t>BFFs developed using wind-tunnel test data for rigid models highly-instrumented with unsteady pressure transducers</a:t>
            </a:r>
          </a:p>
          <a:p>
            <a:pPr lvl="1"/>
            <a:r>
              <a:rPr lang="en-US" dirty="0" smtClean="0"/>
              <a:t>Requires extensive time and funding to test new vehicle configurations</a:t>
            </a:r>
          </a:p>
          <a:p>
            <a:pPr lvl="1"/>
            <a:endParaRPr lang="en-US" dirty="0"/>
          </a:p>
          <a:p>
            <a:r>
              <a:rPr lang="en-US" dirty="0" smtClean="0"/>
              <a:t>Preliminary BFFs may be developed using data from previous wind-tunnel tests of geometrically-similar vehicles</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53333" b="14178"/>
          <a:stretch/>
        </p:blipFill>
        <p:spPr>
          <a:xfrm>
            <a:off x="9165900" y="1143000"/>
            <a:ext cx="2560312" cy="4708557"/>
          </a:xfrm>
          <a:prstGeom prst="rect">
            <a:avLst/>
          </a:prstGeom>
        </p:spPr>
      </p:pic>
      <p:sp>
        <p:nvSpPr>
          <p:cNvPr id="9" name="TextBox 8"/>
          <p:cNvSpPr txBox="1"/>
          <p:nvPr/>
        </p:nvSpPr>
        <p:spPr>
          <a:xfrm>
            <a:off x="7520825" y="956994"/>
            <a:ext cx="3954929" cy="646331"/>
          </a:xfrm>
          <a:prstGeom prst="rect">
            <a:avLst/>
          </a:prstGeom>
          <a:noFill/>
        </p:spPr>
        <p:txBody>
          <a:bodyPr wrap="none" rtlCol="0">
            <a:spAutoFit/>
          </a:bodyPr>
          <a:lstStyle/>
          <a:p>
            <a:pPr algn="ctr"/>
            <a:r>
              <a:rPr lang="en-US" sz="1800" dirty="0" smtClean="0">
                <a:solidFill>
                  <a:srgbClr val="063DE8"/>
                </a:solidFill>
                <a:latin typeface="+mj-lt"/>
              </a:rPr>
              <a:t>Several Space Launch System (SLS)</a:t>
            </a:r>
          </a:p>
          <a:p>
            <a:pPr algn="ctr"/>
            <a:r>
              <a:rPr lang="en-US" sz="1800" dirty="0" smtClean="0">
                <a:solidFill>
                  <a:srgbClr val="063DE8"/>
                </a:solidFill>
                <a:latin typeface="+mj-lt"/>
              </a:rPr>
              <a:t>launch vehicle configurations</a:t>
            </a:r>
            <a:endParaRPr lang="en-US" sz="1800" dirty="0">
              <a:solidFill>
                <a:srgbClr val="063DE8"/>
              </a:solidFill>
              <a:latin typeface="+mj-lt"/>
            </a:endParaRPr>
          </a:p>
        </p:txBody>
      </p:sp>
      <p:sp>
        <p:nvSpPr>
          <p:cNvPr id="11" name="TextBox 10"/>
          <p:cNvSpPr txBox="1"/>
          <p:nvPr/>
        </p:nvSpPr>
        <p:spPr>
          <a:xfrm>
            <a:off x="7883478" y="5897853"/>
            <a:ext cx="821059" cy="523220"/>
          </a:xfrm>
          <a:prstGeom prst="rect">
            <a:avLst/>
          </a:prstGeom>
          <a:noFill/>
        </p:spPr>
        <p:txBody>
          <a:bodyPr wrap="none" rtlCol="0">
            <a:spAutoFit/>
          </a:bodyPr>
          <a:lstStyle/>
          <a:p>
            <a:pPr algn="ctr"/>
            <a:r>
              <a:rPr lang="en-US" sz="1400" b="1" dirty="0" smtClean="0">
                <a:latin typeface="+mj-lt"/>
              </a:rPr>
              <a:t>Block 1</a:t>
            </a:r>
          </a:p>
          <a:p>
            <a:pPr algn="ctr"/>
            <a:r>
              <a:rPr lang="en-US" sz="1400" b="1" dirty="0" smtClean="0">
                <a:latin typeface="+mj-lt"/>
              </a:rPr>
              <a:t>crew</a:t>
            </a:r>
            <a:endParaRPr lang="en-US" sz="1400" b="1" dirty="0">
              <a:latin typeface="+mj-lt"/>
            </a:endParaRPr>
          </a:p>
        </p:txBody>
      </p:sp>
      <p:sp>
        <p:nvSpPr>
          <p:cNvPr id="12" name="TextBox 11"/>
          <p:cNvSpPr txBox="1"/>
          <p:nvPr/>
        </p:nvSpPr>
        <p:spPr>
          <a:xfrm>
            <a:off x="9201302" y="5897853"/>
            <a:ext cx="821059" cy="523220"/>
          </a:xfrm>
          <a:prstGeom prst="rect">
            <a:avLst/>
          </a:prstGeom>
          <a:noFill/>
        </p:spPr>
        <p:txBody>
          <a:bodyPr wrap="none" rtlCol="0">
            <a:spAutoFit/>
          </a:bodyPr>
          <a:lstStyle/>
          <a:p>
            <a:pPr algn="ctr"/>
            <a:r>
              <a:rPr lang="en-US" sz="1400" b="1" dirty="0" smtClean="0">
                <a:latin typeface="+mj-lt"/>
              </a:rPr>
              <a:t>Block 1</a:t>
            </a:r>
          </a:p>
          <a:p>
            <a:pPr algn="ctr"/>
            <a:r>
              <a:rPr lang="en-US" sz="1400" b="1" dirty="0" smtClean="0">
                <a:latin typeface="+mj-lt"/>
              </a:rPr>
              <a:t>cargo</a:t>
            </a:r>
            <a:endParaRPr lang="en-US" sz="1400" b="1" dirty="0">
              <a:latin typeface="+mj-lt"/>
            </a:endParaRPr>
          </a:p>
        </p:txBody>
      </p:sp>
      <p:sp>
        <p:nvSpPr>
          <p:cNvPr id="13" name="TextBox 12"/>
          <p:cNvSpPr txBox="1"/>
          <p:nvPr/>
        </p:nvSpPr>
        <p:spPr>
          <a:xfrm>
            <a:off x="10519126" y="5897853"/>
            <a:ext cx="950901" cy="523220"/>
          </a:xfrm>
          <a:prstGeom prst="rect">
            <a:avLst/>
          </a:prstGeom>
          <a:noFill/>
        </p:spPr>
        <p:txBody>
          <a:bodyPr wrap="none" rtlCol="0">
            <a:spAutoFit/>
          </a:bodyPr>
          <a:lstStyle/>
          <a:p>
            <a:pPr algn="ctr"/>
            <a:r>
              <a:rPr lang="en-US" sz="1400" b="1" dirty="0" smtClean="0">
                <a:latin typeface="+mj-lt"/>
              </a:rPr>
              <a:t>Block 1B</a:t>
            </a:r>
          </a:p>
          <a:p>
            <a:pPr algn="ctr"/>
            <a:r>
              <a:rPr lang="en-US" sz="1400" b="1" dirty="0" smtClean="0">
                <a:latin typeface="+mj-lt"/>
              </a:rPr>
              <a:t>cargo</a:t>
            </a:r>
            <a:endParaRPr lang="en-US" sz="1400" b="1" dirty="0">
              <a:latin typeface="+mj-lt"/>
            </a:endParaRPr>
          </a:p>
        </p:txBody>
      </p:sp>
      <p:sp>
        <p:nvSpPr>
          <p:cNvPr id="15" name="Rectangle 14"/>
          <p:cNvSpPr/>
          <p:nvPr/>
        </p:nvSpPr>
        <p:spPr bwMode="auto">
          <a:xfrm>
            <a:off x="8334186" y="1965976"/>
            <a:ext cx="370351" cy="182878"/>
          </a:xfrm>
          <a:prstGeom prst="rect">
            <a:avLst/>
          </a:prstGeom>
          <a:solidFill>
            <a:schemeClr val="bg1"/>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80" charset="0"/>
            </a:endParaRPr>
          </a:p>
        </p:txBody>
      </p:sp>
      <p:sp>
        <p:nvSpPr>
          <p:cNvPr id="16" name="Rectangle 15"/>
          <p:cNvSpPr/>
          <p:nvPr/>
        </p:nvSpPr>
        <p:spPr bwMode="auto">
          <a:xfrm>
            <a:off x="8422788" y="2308547"/>
            <a:ext cx="633395" cy="297501"/>
          </a:xfrm>
          <a:prstGeom prst="rect">
            <a:avLst/>
          </a:prstGeom>
          <a:solidFill>
            <a:schemeClr val="bg1"/>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80" charset="0"/>
            </a:endParaRPr>
          </a:p>
        </p:txBody>
      </p:sp>
      <p:sp>
        <p:nvSpPr>
          <p:cNvPr id="17" name="Rectangle 16"/>
          <p:cNvSpPr/>
          <p:nvPr/>
        </p:nvSpPr>
        <p:spPr bwMode="auto">
          <a:xfrm>
            <a:off x="8422787" y="2616990"/>
            <a:ext cx="444023" cy="297501"/>
          </a:xfrm>
          <a:prstGeom prst="rect">
            <a:avLst/>
          </a:prstGeom>
          <a:solidFill>
            <a:schemeClr val="bg1"/>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80" charset="0"/>
            </a:endParaRPr>
          </a:p>
        </p:txBody>
      </p:sp>
      <p:sp>
        <p:nvSpPr>
          <p:cNvPr id="18" name="Rectangle 17"/>
          <p:cNvSpPr/>
          <p:nvPr/>
        </p:nvSpPr>
        <p:spPr bwMode="auto">
          <a:xfrm>
            <a:off x="8465529" y="2812036"/>
            <a:ext cx="444023" cy="297501"/>
          </a:xfrm>
          <a:prstGeom prst="rect">
            <a:avLst/>
          </a:prstGeom>
          <a:solidFill>
            <a:schemeClr val="bg1"/>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80" charset="0"/>
            </a:endParaRPr>
          </a:p>
        </p:txBody>
      </p:sp>
      <p:sp>
        <p:nvSpPr>
          <p:cNvPr id="19" name="Rectangle 18"/>
          <p:cNvSpPr/>
          <p:nvPr/>
        </p:nvSpPr>
        <p:spPr bwMode="auto">
          <a:xfrm>
            <a:off x="9783411" y="2604316"/>
            <a:ext cx="335906" cy="297501"/>
          </a:xfrm>
          <a:prstGeom prst="rect">
            <a:avLst/>
          </a:prstGeom>
          <a:solidFill>
            <a:schemeClr val="bg1"/>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80" charset="0"/>
            </a:endParaRPr>
          </a:p>
        </p:txBody>
      </p:sp>
      <p:sp>
        <p:nvSpPr>
          <p:cNvPr id="20" name="Rectangle 19"/>
          <p:cNvSpPr/>
          <p:nvPr/>
        </p:nvSpPr>
        <p:spPr bwMode="auto">
          <a:xfrm>
            <a:off x="9783411" y="2812036"/>
            <a:ext cx="335906" cy="297501"/>
          </a:xfrm>
          <a:prstGeom prst="rect">
            <a:avLst/>
          </a:prstGeom>
          <a:solidFill>
            <a:schemeClr val="bg1"/>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80" charset="0"/>
            </a:endParaRPr>
          </a:p>
        </p:txBody>
      </p:sp>
    </p:spTree>
    <p:extLst>
      <p:ext uri="{BB962C8B-B14F-4D97-AF65-F5344CB8AC3E}">
        <p14:creationId xmlns:p14="http://schemas.microsoft.com/office/powerpoint/2010/main" val="28094747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Preliminary BFF development</a:t>
            </a:r>
            <a:endParaRPr lang="en-US" dirty="0"/>
          </a:p>
        </p:txBody>
      </p:sp>
    </p:spTree>
    <p:extLst>
      <p:ext uri="{BB962C8B-B14F-4D97-AF65-F5344CB8AC3E}">
        <p14:creationId xmlns:p14="http://schemas.microsoft.com/office/powerpoint/2010/main" val="3054045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Preliminary BFF development</a:t>
            </a:r>
            <a:endParaRPr lang="en-US" dirty="0"/>
          </a:p>
        </p:txBody>
      </p:sp>
      <p:sp>
        <p:nvSpPr>
          <p:cNvPr id="6" name="Content Placeholder 5"/>
          <p:cNvSpPr>
            <a:spLocks noGrp="1"/>
          </p:cNvSpPr>
          <p:nvPr>
            <p:ph sz="quarter" idx="11"/>
          </p:nvPr>
        </p:nvSpPr>
        <p:spPr/>
        <p:txBody>
          <a:bodyPr/>
          <a:lstStyle/>
          <a:p>
            <a:r>
              <a:rPr lang="en-US" dirty="0" smtClean="0"/>
              <a:t>Assembly process</a:t>
            </a:r>
            <a:endParaRPr lang="en-US" dirty="0"/>
          </a:p>
        </p:txBody>
      </p:sp>
      <p:sp>
        <p:nvSpPr>
          <p:cNvPr id="9" name="Text Placeholder 8"/>
          <p:cNvSpPr>
            <a:spLocks noGrp="1"/>
          </p:cNvSpPr>
          <p:nvPr>
            <p:ph type="body" sz="quarter" idx="10"/>
          </p:nvPr>
        </p:nvSpPr>
        <p:spPr>
          <a:xfrm>
            <a:off x="457199" y="1280160"/>
            <a:ext cx="7000406" cy="5029200"/>
          </a:xfrm>
        </p:spPr>
        <p:txBody>
          <a:bodyPr/>
          <a:lstStyle/>
          <a:p>
            <a:r>
              <a:rPr lang="en-US" dirty="0" smtClean="0"/>
              <a:t>Assembly process: combining BFFs from multiple parent data sources</a:t>
            </a:r>
          </a:p>
          <a:p>
            <a:pPr lvl="1"/>
            <a:r>
              <a:rPr lang="en-US" dirty="0" smtClean="0"/>
              <a:t>Example: SLS Block </a:t>
            </a:r>
            <a:r>
              <a:rPr lang="en-US" dirty="0"/>
              <a:t>1B crew </a:t>
            </a:r>
            <a:r>
              <a:rPr lang="en-US" dirty="0" err="1"/>
              <a:t>forebody</a:t>
            </a:r>
            <a:r>
              <a:rPr lang="en-US" dirty="0"/>
              <a:t> data assembled with previously-acquired data from the Block 1 crew launch </a:t>
            </a:r>
            <a:r>
              <a:rPr lang="en-US" dirty="0" smtClean="0"/>
              <a:t>vehicle to develop preliminary BFFs</a:t>
            </a:r>
          </a:p>
          <a:p>
            <a:endParaRPr lang="en-US" dirty="0" smtClean="0"/>
          </a:p>
          <a:p>
            <a:r>
              <a:rPr lang="en-US" dirty="0" smtClean="0"/>
              <a:t>Possible reasons for assembly</a:t>
            </a:r>
          </a:p>
          <a:p>
            <a:pPr lvl="1"/>
            <a:r>
              <a:rPr lang="en-US" dirty="0" smtClean="0"/>
              <a:t>Increase model-scale for tested vehicle segments for increased sensor density or improved geometric fidelity</a:t>
            </a:r>
          </a:p>
          <a:p>
            <a:pPr lvl="1"/>
            <a:r>
              <a:rPr lang="en-US" dirty="0"/>
              <a:t>Reduce test and model </a:t>
            </a:r>
            <a:r>
              <a:rPr lang="en-US" dirty="0" smtClean="0"/>
              <a:t>costs</a:t>
            </a:r>
          </a:p>
          <a:p>
            <a:pPr lvl="1"/>
            <a:endParaRPr lang="en-US" dirty="0"/>
          </a:p>
          <a:p>
            <a:r>
              <a:rPr lang="en-US" dirty="0" smtClean="0"/>
              <a:t>Potential shortcoming</a:t>
            </a:r>
          </a:p>
          <a:p>
            <a:pPr lvl="1"/>
            <a:r>
              <a:rPr lang="en-US" dirty="0" smtClean="0"/>
              <a:t>Does not model flow coherence across the assembly boundary</a:t>
            </a:r>
            <a:endParaRPr lang="en-US" dirty="0"/>
          </a:p>
        </p:txBody>
      </p:sp>
      <p:grpSp>
        <p:nvGrpSpPr>
          <p:cNvPr id="20" name="Group 19"/>
          <p:cNvGrpSpPr>
            <a:grpSpLocks noChangeAspect="1"/>
          </p:cNvGrpSpPr>
          <p:nvPr/>
        </p:nvGrpSpPr>
        <p:grpSpPr>
          <a:xfrm flipH="1">
            <a:off x="8573808" y="2834609"/>
            <a:ext cx="1828800" cy="3483214"/>
            <a:chOff x="8381975" y="1184478"/>
            <a:chExt cx="2472145" cy="4708557"/>
          </a:xfrm>
        </p:grpSpPr>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4044" r="52623" b="14178"/>
            <a:stretch/>
          </p:blipFill>
          <p:spPr>
            <a:xfrm>
              <a:off x="8381975" y="1184478"/>
              <a:ext cx="2377414" cy="4708557"/>
            </a:xfrm>
            <a:prstGeom prst="rect">
              <a:avLst/>
            </a:prstGeom>
          </p:spPr>
        </p:pic>
        <p:sp>
          <p:nvSpPr>
            <p:cNvPr id="11" name="Rectangle 10"/>
            <p:cNvSpPr/>
            <p:nvPr/>
          </p:nvSpPr>
          <p:spPr bwMode="auto">
            <a:xfrm>
              <a:off x="8866810" y="1965976"/>
              <a:ext cx="444023" cy="297501"/>
            </a:xfrm>
            <a:prstGeom prst="rect">
              <a:avLst/>
            </a:prstGeom>
            <a:solidFill>
              <a:schemeClr val="bg1"/>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80" charset="0"/>
              </a:endParaRPr>
            </a:p>
          </p:txBody>
        </p:sp>
        <p:sp>
          <p:nvSpPr>
            <p:cNvPr id="12" name="Rectangle 11"/>
            <p:cNvSpPr/>
            <p:nvPr/>
          </p:nvSpPr>
          <p:spPr bwMode="auto">
            <a:xfrm>
              <a:off x="8927317" y="2263478"/>
              <a:ext cx="551926" cy="430976"/>
            </a:xfrm>
            <a:prstGeom prst="rect">
              <a:avLst/>
            </a:prstGeom>
            <a:solidFill>
              <a:schemeClr val="bg1"/>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80" charset="0"/>
              </a:endParaRPr>
            </a:p>
          </p:txBody>
        </p:sp>
        <p:sp>
          <p:nvSpPr>
            <p:cNvPr id="13" name="Rectangle 12"/>
            <p:cNvSpPr/>
            <p:nvPr/>
          </p:nvSpPr>
          <p:spPr bwMode="auto">
            <a:xfrm>
              <a:off x="8952638" y="2726606"/>
              <a:ext cx="551926" cy="182878"/>
            </a:xfrm>
            <a:prstGeom prst="rect">
              <a:avLst/>
            </a:prstGeom>
            <a:solidFill>
              <a:schemeClr val="bg1"/>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80" charset="0"/>
              </a:endParaRPr>
            </a:p>
          </p:txBody>
        </p:sp>
        <p:sp>
          <p:nvSpPr>
            <p:cNvPr id="14" name="Rectangle 13"/>
            <p:cNvSpPr/>
            <p:nvPr/>
          </p:nvSpPr>
          <p:spPr bwMode="auto">
            <a:xfrm>
              <a:off x="8979537" y="2965130"/>
              <a:ext cx="551926" cy="182878"/>
            </a:xfrm>
            <a:prstGeom prst="rect">
              <a:avLst/>
            </a:prstGeom>
            <a:solidFill>
              <a:schemeClr val="bg1"/>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80" charset="0"/>
              </a:endParaRPr>
            </a:p>
          </p:txBody>
        </p:sp>
        <p:sp>
          <p:nvSpPr>
            <p:cNvPr id="15" name="Rectangle 14"/>
            <p:cNvSpPr/>
            <p:nvPr/>
          </p:nvSpPr>
          <p:spPr bwMode="auto">
            <a:xfrm>
              <a:off x="10207463" y="1417342"/>
              <a:ext cx="551926" cy="182878"/>
            </a:xfrm>
            <a:prstGeom prst="rect">
              <a:avLst/>
            </a:prstGeom>
            <a:solidFill>
              <a:schemeClr val="bg1"/>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80" charset="0"/>
              </a:endParaRPr>
            </a:p>
          </p:txBody>
        </p:sp>
        <p:sp>
          <p:nvSpPr>
            <p:cNvPr id="16" name="Rectangle 15"/>
            <p:cNvSpPr/>
            <p:nvPr/>
          </p:nvSpPr>
          <p:spPr bwMode="auto">
            <a:xfrm>
              <a:off x="10302194" y="1760479"/>
              <a:ext cx="551926" cy="293295"/>
            </a:xfrm>
            <a:prstGeom prst="rect">
              <a:avLst/>
            </a:prstGeom>
            <a:solidFill>
              <a:schemeClr val="bg1"/>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80" charset="0"/>
              </a:endParaRPr>
            </a:p>
          </p:txBody>
        </p:sp>
      </p:grpSp>
      <p:sp>
        <p:nvSpPr>
          <p:cNvPr id="17" name="TextBox 16"/>
          <p:cNvSpPr txBox="1"/>
          <p:nvPr/>
        </p:nvSpPr>
        <p:spPr>
          <a:xfrm>
            <a:off x="9681241" y="6309360"/>
            <a:ext cx="821059" cy="523220"/>
          </a:xfrm>
          <a:prstGeom prst="rect">
            <a:avLst/>
          </a:prstGeom>
          <a:noFill/>
        </p:spPr>
        <p:txBody>
          <a:bodyPr wrap="none" rtlCol="0">
            <a:spAutoFit/>
          </a:bodyPr>
          <a:lstStyle/>
          <a:p>
            <a:pPr algn="ctr"/>
            <a:r>
              <a:rPr lang="en-US" sz="1400" b="1" dirty="0" smtClean="0">
                <a:latin typeface="+mj-lt"/>
              </a:rPr>
              <a:t>Block 1</a:t>
            </a:r>
          </a:p>
          <a:p>
            <a:pPr algn="ctr"/>
            <a:r>
              <a:rPr lang="en-US" sz="1400" b="1" dirty="0" smtClean="0">
                <a:latin typeface="+mj-lt"/>
              </a:rPr>
              <a:t>crew</a:t>
            </a:r>
            <a:endParaRPr lang="en-US" sz="1400" b="1" dirty="0">
              <a:latin typeface="+mj-lt"/>
            </a:endParaRPr>
          </a:p>
        </p:txBody>
      </p:sp>
      <p:sp>
        <p:nvSpPr>
          <p:cNvPr id="18" name="TextBox 17"/>
          <p:cNvSpPr txBox="1"/>
          <p:nvPr/>
        </p:nvSpPr>
        <p:spPr>
          <a:xfrm>
            <a:off x="8601359" y="6316776"/>
            <a:ext cx="950901" cy="523220"/>
          </a:xfrm>
          <a:prstGeom prst="rect">
            <a:avLst/>
          </a:prstGeom>
          <a:noFill/>
        </p:spPr>
        <p:txBody>
          <a:bodyPr wrap="none" rtlCol="0">
            <a:spAutoFit/>
          </a:bodyPr>
          <a:lstStyle/>
          <a:p>
            <a:pPr algn="ctr"/>
            <a:r>
              <a:rPr lang="en-US" sz="1400" b="1" dirty="0" smtClean="0">
                <a:latin typeface="+mj-lt"/>
              </a:rPr>
              <a:t>Block 1B</a:t>
            </a:r>
          </a:p>
          <a:p>
            <a:pPr algn="ctr"/>
            <a:r>
              <a:rPr lang="en-US" sz="1400" b="1" dirty="0" smtClean="0">
                <a:latin typeface="+mj-lt"/>
              </a:rPr>
              <a:t>crew</a:t>
            </a:r>
            <a:endParaRPr lang="en-US" sz="1400" b="1" dirty="0">
              <a:latin typeface="+mj-lt"/>
            </a:endParaRP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79760" y="997790"/>
            <a:ext cx="3657600" cy="1832458"/>
          </a:xfrm>
          <a:prstGeom prst="rect">
            <a:avLst/>
          </a:prstGeom>
          <a:ln>
            <a:solidFill>
              <a:schemeClr val="tx1"/>
            </a:solidFill>
          </a:ln>
        </p:spPr>
      </p:pic>
      <p:sp>
        <p:nvSpPr>
          <p:cNvPr id="21" name="TextBox 20"/>
          <p:cNvSpPr txBox="1"/>
          <p:nvPr/>
        </p:nvSpPr>
        <p:spPr>
          <a:xfrm>
            <a:off x="8113030" y="2440983"/>
            <a:ext cx="3326552" cy="369332"/>
          </a:xfrm>
          <a:prstGeom prst="rect">
            <a:avLst/>
          </a:prstGeom>
          <a:noFill/>
        </p:spPr>
        <p:txBody>
          <a:bodyPr wrap="none" rtlCol="0">
            <a:spAutoFit/>
          </a:bodyPr>
          <a:lstStyle/>
          <a:p>
            <a:r>
              <a:rPr lang="en-US" sz="1800" b="1" dirty="0" smtClean="0">
                <a:solidFill>
                  <a:schemeClr val="bg1"/>
                </a:solidFill>
                <a:latin typeface="+mj-lt"/>
              </a:rPr>
              <a:t>SLS Block 1B crew </a:t>
            </a:r>
            <a:r>
              <a:rPr lang="en-US" sz="1800" b="1" dirty="0" err="1" smtClean="0">
                <a:solidFill>
                  <a:schemeClr val="bg1"/>
                </a:solidFill>
                <a:latin typeface="+mj-lt"/>
              </a:rPr>
              <a:t>forebody</a:t>
            </a:r>
            <a:endParaRPr lang="en-US" sz="1800" b="1" dirty="0">
              <a:solidFill>
                <a:schemeClr val="bg1"/>
              </a:solidFill>
              <a:latin typeface="+mj-lt"/>
            </a:endParaRPr>
          </a:p>
        </p:txBody>
      </p:sp>
    </p:spTree>
    <p:extLst>
      <p:ext uri="{BB962C8B-B14F-4D97-AF65-F5344CB8AC3E}">
        <p14:creationId xmlns:p14="http://schemas.microsoft.com/office/powerpoint/2010/main" val="1216210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Preliminary BFF development</a:t>
            </a:r>
            <a:endParaRPr lang="en-US" dirty="0"/>
          </a:p>
        </p:txBody>
      </p:sp>
      <p:sp>
        <p:nvSpPr>
          <p:cNvPr id="6" name="Content Placeholder 5"/>
          <p:cNvSpPr>
            <a:spLocks noGrp="1"/>
          </p:cNvSpPr>
          <p:nvPr>
            <p:ph sz="quarter" idx="11"/>
          </p:nvPr>
        </p:nvSpPr>
        <p:spPr/>
        <p:txBody>
          <a:bodyPr/>
          <a:lstStyle/>
          <a:p>
            <a:r>
              <a:rPr lang="en-US" dirty="0" smtClean="0"/>
              <a:t>Geometric-analog process</a:t>
            </a:r>
            <a:endParaRPr lang="en-US" dirty="0"/>
          </a:p>
        </p:txBody>
      </p:sp>
      <p:sp>
        <p:nvSpPr>
          <p:cNvPr id="8" name="Text Placeholder 7"/>
          <p:cNvSpPr>
            <a:spLocks noGrp="1"/>
          </p:cNvSpPr>
          <p:nvPr>
            <p:ph type="body" sz="quarter" idx="10"/>
          </p:nvPr>
        </p:nvSpPr>
        <p:spPr>
          <a:xfrm>
            <a:off x="457199" y="1280160"/>
            <a:ext cx="7741898" cy="5029200"/>
          </a:xfrm>
        </p:spPr>
        <p:txBody>
          <a:bodyPr/>
          <a:lstStyle/>
          <a:p>
            <a:r>
              <a:rPr lang="en-US" dirty="0" smtClean="0"/>
              <a:t>Geometric-analog </a:t>
            </a:r>
            <a:r>
              <a:rPr lang="en-US" dirty="0"/>
              <a:t>process: </a:t>
            </a:r>
            <a:r>
              <a:rPr lang="en-US" dirty="0" smtClean="0"/>
              <a:t>mapping and geometrically-scaling unsteady pressure data from parent </a:t>
            </a:r>
            <a:r>
              <a:rPr lang="en-US" dirty="0"/>
              <a:t>data </a:t>
            </a:r>
            <a:r>
              <a:rPr lang="en-US" dirty="0" smtClean="0"/>
              <a:t>source to target geometry</a:t>
            </a:r>
            <a:endParaRPr lang="en-US" dirty="0"/>
          </a:p>
          <a:p>
            <a:pPr lvl="1"/>
            <a:r>
              <a:rPr lang="en-US" dirty="0"/>
              <a:t>Example: SLS Block </a:t>
            </a:r>
            <a:r>
              <a:rPr lang="en-US" dirty="0" smtClean="0"/>
              <a:t>1B cargo payload fairing as a geometric-analog for the Block 1 cargo payload fairing to develop preliminary BFFs</a:t>
            </a:r>
          </a:p>
          <a:p>
            <a:pPr lvl="1"/>
            <a:endParaRPr lang="en-US" dirty="0"/>
          </a:p>
          <a:p>
            <a:r>
              <a:rPr lang="en-US" dirty="0" smtClean="0"/>
              <a:t>Potential shortcomings</a:t>
            </a:r>
            <a:endParaRPr lang="en-US" dirty="0"/>
          </a:p>
          <a:p>
            <a:pPr lvl="1"/>
            <a:r>
              <a:rPr lang="en-US" dirty="0" smtClean="0"/>
              <a:t>Integration areas adjusted for geometry differences, but no adjustments are made to the parent unsteady pressure data to account for changes in flow features</a:t>
            </a:r>
          </a:p>
          <a:p>
            <a:pPr lvl="1"/>
            <a:r>
              <a:rPr lang="en-US" dirty="0" smtClean="0"/>
              <a:t>Assumed that mapping sensor locations and coherence lengths approximates differences in the buffet environment</a:t>
            </a:r>
          </a:p>
          <a:p>
            <a:pPr lvl="1"/>
            <a:r>
              <a:rPr lang="en-US" dirty="0" smtClean="0"/>
              <a:t>Differences in protuberances are not considered</a:t>
            </a:r>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57245"/>
          <a:stretch/>
        </p:blipFill>
        <p:spPr>
          <a:xfrm>
            <a:off x="9457977" y="3761799"/>
            <a:ext cx="2606301" cy="2285975"/>
          </a:xfrm>
          <a:prstGeom prst="rect">
            <a:avLst/>
          </a:prstGeom>
        </p:spPr>
      </p:pic>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45755"/>
          <a:stretch/>
        </p:blipFill>
        <p:spPr>
          <a:xfrm>
            <a:off x="8564853" y="1006418"/>
            <a:ext cx="3306753" cy="2285975"/>
          </a:xfrm>
          <a:prstGeom prst="rect">
            <a:avLst/>
          </a:prstGeom>
        </p:spPr>
      </p:pic>
      <p:sp>
        <p:nvSpPr>
          <p:cNvPr id="14" name="TextBox 13"/>
          <p:cNvSpPr txBox="1"/>
          <p:nvPr/>
        </p:nvSpPr>
        <p:spPr>
          <a:xfrm>
            <a:off x="9412404" y="2776589"/>
            <a:ext cx="2261375" cy="523220"/>
          </a:xfrm>
          <a:prstGeom prst="rect">
            <a:avLst/>
          </a:prstGeom>
          <a:solidFill>
            <a:schemeClr val="bg1"/>
          </a:solidFill>
        </p:spPr>
        <p:txBody>
          <a:bodyPr wrap="square" rtlCol="0">
            <a:spAutoFit/>
          </a:bodyPr>
          <a:lstStyle/>
          <a:p>
            <a:pPr algn="ctr"/>
            <a:r>
              <a:rPr lang="en-US" sz="1400" b="1" dirty="0" smtClean="0">
                <a:latin typeface="+mj-lt"/>
              </a:rPr>
              <a:t>Block 1B</a:t>
            </a:r>
          </a:p>
          <a:p>
            <a:pPr algn="ctr"/>
            <a:r>
              <a:rPr lang="en-US" sz="1400" b="1" dirty="0" smtClean="0">
                <a:latin typeface="+mj-lt"/>
              </a:rPr>
              <a:t>cargo</a:t>
            </a:r>
            <a:endParaRPr lang="en-US" sz="1400" b="1" dirty="0">
              <a:latin typeface="+mj-lt"/>
            </a:endParaRPr>
          </a:p>
        </p:txBody>
      </p:sp>
      <p:sp>
        <p:nvSpPr>
          <p:cNvPr id="15" name="TextBox 14"/>
          <p:cNvSpPr txBox="1"/>
          <p:nvPr/>
        </p:nvSpPr>
        <p:spPr>
          <a:xfrm>
            <a:off x="9412404" y="5557511"/>
            <a:ext cx="2261375" cy="523220"/>
          </a:xfrm>
          <a:prstGeom prst="rect">
            <a:avLst/>
          </a:prstGeom>
          <a:solidFill>
            <a:schemeClr val="bg1"/>
          </a:solidFill>
        </p:spPr>
        <p:txBody>
          <a:bodyPr wrap="square" rtlCol="0">
            <a:spAutoFit/>
          </a:bodyPr>
          <a:lstStyle/>
          <a:p>
            <a:pPr algn="ctr"/>
            <a:r>
              <a:rPr lang="en-US" sz="1400" b="1" dirty="0" smtClean="0">
                <a:latin typeface="+mj-lt"/>
              </a:rPr>
              <a:t>Block 1</a:t>
            </a:r>
          </a:p>
          <a:p>
            <a:pPr algn="ctr"/>
            <a:r>
              <a:rPr lang="en-US" sz="1400" b="1" dirty="0" smtClean="0">
                <a:latin typeface="+mj-lt"/>
              </a:rPr>
              <a:t>cargo</a:t>
            </a:r>
            <a:endParaRPr lang="en-US" sz="1400" b="1" dirty="0">
              <a:latin typeface="+mj-lt"/>
            </a:endParaRPr>
          </a:p>
        </p:txBody>
      </p:sp>
    </p:spTree>
    <p:extLst>
      <p:ext uri="{BB962C8B-B14F-4D97-AF65-F5344CB8AC3E}">
        <p14:creationId xmlns:p14="http://schemas.microsoft.com/office/powerpoint/2010/main" val="458502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and Analysis</a:t>
            </a:r>
            <a:endParaRPr lang="en-US" dirty="0"/>
          </a:p>
        </p:txBody>
      </p:sp>
    </p:spTree>
    <p:extLst>
      <p:ext uri="{BB962C8B-B14F-4D97-AF65-F5344CB8AC3E}">
        <p14:creationId xmlns:p14="http://schemas.microsoft.com/office/powerpoint/2010/main" val="888100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Preliminary BFFs using assembly</a:t>
            </a:r>
          </a:p>
        </p:txBody>
      </p:sp>
      <p:sp>
        <p:nvSpPr>
          <p:cNvPr id="6" name="Content Placeholder 5"/>
          <p:cNvSpPr>
            <a:spLocks noGrp="1"/>
          </p:cNvSpPr>
          <p:nvPr>
            <p:ph sz="quarter" idx="11"/>
          </p:nvPr>
        </p:nvSpPr>
        <p:spPr/>
        <p:txBody>
          <a:bodyPr/>
          <a:lstStyle/>
          <a:p>
            <a:r>
              <a:rPr lang="en-US" dirty="0" smtClean="0"/>
              <a:t>SLS Block 1 crew launch vehicle</a:t>
            </a:r>
            <a:endParaRPr lang="en-US" dirty="0"/>
          </a:p>
        </p:txBody>
      </p:sp>
      <mc:AlternateContent xmlns:mc="http://schemas.openxmlformats.org/markup-compatibility/2006" xmlns:a14="http://schemas.microsoft.com/office/drawing/2010/main">
        <mc:Choice Requires="a14">
          <p:sp>
            <p:nvSpPr>
              <p:cNvPr id="9" name="Text Placeholder 8"/>
              <p:cNvSpPr>
                <a:spLocks noGrp="1"/>
              </p:cNvSpPr>
              <p:nvPr>
                <p:ph type="body" sz="quarter" idx="10"/>
              </p:nvPr>
            </p:nvSpPr>
            <p:spPr>
              <a:xfrm>
                <a:off x="457199" y="1280160"/>
                <a:ext cx="8381971" cy="5029200"/>
              </a:xfrm>
            </p:spPr>
            <p:txBody>
              <a:bodyPr/>
              <a:lstStyle/>
              <a:p>
                <a:r>
                  <a:rPr lang="en-US" dirty="0" smtClean="0"/>
                  <a:t>Using the same wind-tunnel data, BFFs developed and compared for:</a:t>
                </a:r>
              </a:p>
              <a:p>
                <a:pPr lvl="1"/>
                <a:r>
                  <a:rPr lang="en-US" dirty="0" smtClean="0"/>
                  <a:t>Best practices method</a:t>
                </a:r>
              </a:p>
              <a:p>
                <a:pPr lvl="1"/>
                <a:r>
                  <a:rPr lang="en-US" dirty="0" smtClean="0"/>
                  <a:t>Preliminary method using assembly</a:t>
                </a:r>
              </a:p>
              <a:p>
                <a:r>
                  <a:rPr lang="en-US" dirty="0" smtClean="0"/>
                  <a:t>Test condition: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m:t>
                        </m:r>
                      </m:sub>
                    </m:sSub>
                    <m:r>
                      <a:rPr lang="en-US" b="0" i="1" smtClean="0">
                        <a:latin typeface="Cambria Math" panose="02040503050406030204" pitchFamily="18" charset="0"/>
                      </a:rPr>
                      <m:t>=0.90</m:t>
                    </m:r>
                  </m:oMath>
                </a14:m>
                <a:r>
                  <a:rPr lang="en-US" dirty="0" smtClean="0"/>
                  <a:t>, </a:t>
                </a:r>
                <a14:m>
                  <m:oMath xmlns:m="http://schemas.openxmlformats.org/officeDocument/2006/math">
                    <m:r>
                      <a:rPr lang="en-US" b="0" i="1" smtClean="0">
                        <a:latin typeface="Cambria Math" panose="02040503050406030204" pitchFamily="18" charset="0"/>
                      </a:rPr>
                      <m:t>𝛼</m:t>
                    </m:r>
                    <m:r>
                      <a:rPr lang="en-US" b="0" i="1" smtClean="0">
                        <a:latin typeface="Cambria Math" panose="02040503050406030204" pitchFamily="18" charset="0"/>
                      </a:rPr>
                      <m:t>=</m:t>
                    </m:r>
                    <m:r>
                      <a:rPr lang="en-US" b="0" i="1" smtClean="0">
                        <a:latin typeface="Cambria Math" panose="02040503050406030204" pitchFamily="18" charset="0"/>
                      </a:rPr>
                      <m:t>𝛽</m:t>
                    </m:r>
                    <m:r>
                      <a:rPr lang="en-US" b="0" i="1" smtClean="0">
                        <a:latin typeface="Cambria Math" panose="02040503050406030204" pitchFamily="18" charset="0"/>
                      </a:rPr>
                      <m:t>=0</m:t>
                    </m:r>
                  </m:oMath>
                </a14:m>
                <a:r>
                  <a:rPr lang="en-US" dirty="0" smtClean="0"/>
                  <a:t> degrees</a:t>
                </a:r>
              </a:p>
            </p:txBody>
          </p:sp>
        </mc:Choice>
        <mc:Fallback xmlns="">
          <p:sp>
            <p:nvSpPr>
              <p:cNvPr id="9" name="Text Placeholder 8"/>
              <p:cNvSpPr>
                <a:spLocks noGrp="1" noRot="1" noChangeAspect="1" noMove="1" noResize="1" noEditPoints="1" noAdjustHandles="1" noChangeArrowheads="1" noChangeShapeType="1" noTextEdit="1"/>
              </p:cNvSpPr>
              <p:nvPr>
                <p:ph type="body" sz="quarter" idx="10"/>
              </p:nvPr>
            </p:nvSpPr>
            <p:spPr>
              <a:xfrm>
                <a:off x="457199" y="1280160"/>
                <a:ext cx="8381971" cy="5029200"/>
              </a:xfrm>
              <a:blipFill>
                <a:blip r:embed="rId3"/>
                <a:stretch>
                  <a:fillRect l="-655" t="-485" r="-364"/>
                </a:stretch>
              </a:blipFill>
            </p:spPr>
            <p:txBody>
              <a:bodyPr/>
              <a:lstStyle/>
              <a:p>
                <a:r>
                  <a:rPr lang="en-US">
                    <a:noFill/>
                  </a:rPr>
                  <a:t> </a:t>
                </a:r>
              </a:p>
            </p:txBody>
          </p:sp>
        </mc:Fallback>
      </mc:AlternateContent>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61428" t="2501" r="15715" b="7500"/>
          <a:stretch/>
        </p:blipFill>
        <p:spPr>
          <a:xfrm>
            <a:off x="10593845" y="1223010"/>
            <a:ext cx="1143000" cy="5143500"/>
          </a:xfrm>
          <a:prstGeom prst="rect">
            <a:avLst/>
          </a:prstGeom>
        </p:spPr>
      </p:pic>
      <p:sp>
        <p:nvSpPr>
          <p:cNvPr id="10" name="TextBox 9"/>
          <p:cNvSpPr txBox="1"/>
          <p:nvPr/>
        </p:nvSpPr>
        <p:spPr>
          <a:xfrm>
            <a:off x="7450251" y="3063244"/>
            <a:ext cx="3265638" cy="584775"/>
          </a:xfrm>
          <a:prstGeom prst="rect">
            <a:avLst/>
          </a:prstGeom>
          <a:noFill/>
        </p:spPr>
        <p:txBody>
          <a:bodyPr wrap="none" rtlCol="0">
            <a:spAutoFit/>
          </a:bodyPr>
          <a:lstStyle/>
          <a:p>
            <a:pPr algn="r"/>
            <a:r>
              <a:rPr lang="en-US" sz="1600" b="1" dirty="0">
                <a:solidFill>
                  <a:srgbClr val="063DE8"/>
                </a:solidFill>
                <a:latin typeface="+mj-lt"/>
              </a:rPr>
              <a:t>A</a:t>
            </a:r>
            <a:r>
              <a:rPr lang="en-US" sz="1600" b="1" dirty="0" smtClean="0">
                <a:solidFill>
                  <a:srgbClr val="063DE8"/>
                </a:solidFill>
                <a:latin typeface="+mj-lt"/>
              </a:rPr>
              <a:t>ssembly boundary</a:t>
            </a:r>
          </a:p>
          <a:p>
            <a:pPr algn="r"/>
            <a:r>
              <a:rPr lang="en-US" sz="1600" b="1" dirty="0">
                <a:solidFill>
                  <a:srgbClr val="063DE8"/>
                </a:solidFill>
                <a:latin typeface="+mj-lt"/>
              </a:rPr>
              <a:t>f</a:t>
            </a:r>
            <a:r>
              <a:rPr lang="en-US" sz="1600" b="1" dirty="0" smtClean="0">
                <a:solidFill>
                  <a:srgbClr val="063DE8"/>
                </a:solidFill>
                <a:latin typeface="+mj-lt"/>
              </a:rPr>
              <a:t>or simulated preliminary BFFs</a:t>
            </a:r>
            <a:endParaRPr lang="en-US" sz="1600" b="1" dirty="0">
              <a:solidFill>
                <a:srgbClr val="063DE8"/>
              </a:solidFill>
              <a:latin typeface="+mj-lt"/>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1099" y="3209898"/>
            <a:ext cx="5486400" cy="2687955"/>
          </a:xfrm>
          <a:prstGeom prst="rect">
            <a:avLst/>
          </a:prstGeom>
          <a:noFill/>
          <a:ln>
            <a:solidFill>
              <a:schemeClr val="tx1"/>
            </a:solidFill>
          </a:ln>
        </p:spPr>
      </p:pic>
      <p:sp>
        <p:nvSpPr>
          <p:cNvPr id="12" name="TextBox 11"/>
          <p:cNvSpPr txBox="1"/>
          <p:nvPr/>
        </p:nvSpPr>
        <p:spPr>
          <a:xfrm>
            <a:off x="1776214" y="5497743"/>
            <a:ext cx="3336170" cy="400110"/>
          </a:xfrm>
          <a:prstGeom prst="rect">
            <a:avLst/>
          </a:prstGeom>
          <a:noFill/>
        </p:spPr>
        <p:txBody>
          <a:bodyPr wrap="none" rtlCol="0">
            <a:spAutoFit/>
          </a:bodyPr>
          <a:lstStyle/>
          <a:p>
            <a:r>
              <a:rPr lang="en-US" sz="2000" dirty="0" smtClean="0">
                <a:solidFill>
                  <a:schemeClr val="bg1"/>
                </a:solidFill>
                <a:latin typeface="+mj-lt"/>
              </a:rPr>
              <a:t>Block 1 crew launch vehicle</a:t>
            </a:r>
            <a:endParaRPr lang="en-US" sz="2000" dirty="0">
              <a:solidFill>
                <a:schemeClr val="bg1"/>
              </a:solidFill>
              <a:latin typeface="+mj-lt"/>
            </a:endParaRPr>
          </a:p>
        </p:txBody>
      </p:sp>
    </p:spTree>
    <p:extLst>
      <p:ext uri="{BB962C8B-B14F-4D97-AF65-F5344CB8AC3E}">
        <p14:creationId xmlns:p14="http://schemas.microsoft.com/office/powerpoint/2010/main" val="16992471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Preliminary BFFs using assembly</a:t>
            </a:r>
          </a:p>
        </p:txBody>
      </p:sp>
      <p:sp>
        <p:nvSpPr>
          <p:cNvPr id="9" name="Content Placeholder 8"/>
          <p:cNvSpPr>
            <a:spLocks noGrp="1"/>
          </p:cNvSpPr>
          <p:nvPr>
            <p:ph sz="quarter" idx="11"/>
          </p:nvPr>
        </p:nvSpPr>
        <p:spPr/>
        <p:txBody>
          <a:bodyPr/>
          <a:lstStyle/>
          <a:p>
            <a:r>
              <a:rPr lang="en-US" dirty="0" smtClean="0"/>
              <a:t>Root-mean-square comparison</a:t>
            </a:r>
            <a:endParaRPr lang="en-US" dirty="0"/>
          </a:p>
        </p:txBody>
      </p:sp>
      <p:sp>
        <p:nvSpPr>
          <p:cNvPr id="8" name="Text Placeholder 7"/>
          <p:cNvSpPr>
            <a:spLocks noGrp="1"/>
          </p:cNvSpPr>
          <p:nvPr>
            <p:ph type="body" sz="quarter" idx="10"/>
          </p:nvPr>
        </p:nvSpPr>
        <p:spPr>
          <a:xfrm>
            <a:off x="457199" y="1280160"/>
            <a:ext cx="11399458" cy="5029200"/>
          </a:xfrm>
        </p:spPr>
        <p:txBody>
          <a:bodyPr/>
          <a:lstStyle/>
          <a:p>
            <a:r>
              <a:rPr lang="en-US" dirty="0" smtClean="0"/>
              <a:t>In general, assembling preliminary BFFs does not have a large impact on the root-mean-square of the BFFs </a:t>
            </a:r>
            <a:endParaRPr lang="en-US" dirty="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40236" b="32269"/>
          <a:stretch/>
        </p:blipFill>
        <p:spPr>
          <a:xfrm>
            <a:off x="2865097" y="2348061"/>
            <a:ext cx="7315200" cy="1759906"/>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26667" b="6668"/>
          <a:stretch/>
        </p:blipFill>
        <p:spPr>
          <a:xfrm>
            <a:off x="2865097" y="3879382"/>
            <a:ext cx="7315200" cy="1828781"/>
          </a:xfrm>
          <a:prstGeom prst="rect">
            <a:avLst/>
          </a:prstGeom>
        </p:spPr>
      </p:pic>
      <p:sp>
        <p:nvSpPr>
          <p:cNvPr id="10" name="TextBox 9"/>
          <p:cNvSpPr txBox="1"/>
          <p:nvPr/>
        </p:nvSpPr>
        <p:spPr>
          <a:xfrm>
            <a:off x="593240" y="2991678"/>
            <a:ext cx="2385589" cy="338554"/>
          </a:xfrm>
          <a:prstGeom prst="rect">
            <a:avLst/>
          </a:prstGeom>
          <a:noFill/>
        </p:spPr>
        <p:txBody>
          <a:bodyPr wrap="none" rtlCol="0">
            <a:spAutoFit/>
          </a:bodyPr>
          <a:lstStyle/>
          <a:p>
            <a:pPr algn="r"/>
            <a:r>
              <a:rPr lang="en-US" sz="1600" b="1" dirty="0">
                <a:solidFill>
                  <a:srgbClr val="063DE8"/>
                </a:solidFill>
                <a:latin typeface="+mj-lt"/>
              </a:rPr>
              <a:t>B</a:t>
            </a:r>
            <a:r>
              <a:rPr lang="en-US" sz="1600" b="1" dirty="0" smtClean="0">
                <a:solidFill>
                  <a:srgbClr val="063DE8"/>
                </a:solidFill>
                <a:latin typeface="+mj-lt"/>
              </a:rPr>
              <a:t>est practices method</a:t>
            </a:r>
            <a:endParaRPr lang="en-US" sz="1600" b="1" dirty="0">
              <a:solidFill>
                <a:srgbClr val="063DE8"/>
              </a:solidFill>
              <a:latin typeface="+mj-lt"/>
            </a:endParaRPr>
          </a:p>
        </p:txBody>
      </p:sp>
      <p:sp>
        <p:nvSpPr>
          <p:cNvPr id="11" name="TextBox 10"/>
          <p:cNvSpPr txBox="1"/>
          <p:nvPr/>
        </p:nvSpPr>
        <p:spPr>
          <a:xfrm>
            <a:off x="876972" y="4522999"/>
            <a:ext cx="2101857" cy="338554"/>
          </a:xfrm>
          <a:prstGeom prst="rect">
            <a:avLst/>
          </a:prstGeom>
          <a:noFill/>
        </p:spPr>
        <p:txBody>
          <a:bodyPr wrap="none" rtlCol="0">
            <a:spAutoFit/>
          </a:bodyPr>
          <a:lstStyle/>
          <a:p>
            <a:pPr algn="r"/>
            <a:r>
              <a:rPr lang="en-US" sz="1600" b="1" dirty="0" smtClean="0">
                <a:solidFill>
                  <a:srgbClr val="063DE8"/>
                </a:solidFill>
                <a:latin typeface="+mj-lt"/>
              </a:rPr>
              <a:t>Preliminary method</a:t>
            </a:r>
            <a:endParaRPr lang="en-US" sz="1600" b="1" dirty="0">
              <a:solidFill>
                <a:srgbClr val="063DE8"/>
              </a:solidFill>
              <a:latin typeface="+mj-lt"/>
            </a:endParaRPr>
          </a:p>
        </p:txBody>
      </p:sp>
    </p:spTree>
    <p:extLst>
      <p:ext uri="{BB962C8B-B14F-4D97-AF65-F5344CB8AC3E}">
        <p14:creationId xmlns:p14="http://schemas.microsoft.com/office/powerpoint/2010/main" val="11808237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Preliminary BFFs using assembly</a:t>
            </a:r>
          </a:p>
        </p:txBody>
      </p:sp>
      <p:sp>
        <p:nvSpPr>
          <p:cNvPr id="9" name="Content Placeholder 8"/>
          <p:cNvSpPr>
            <a:spLocks noGrp="1"/>
          </p:cNvSpPr>
          <p:nvPr>
            <p:ph sz="quarter" idx="11"/>
          </p:nvPr>
        </p:nvSpPr>
        <p:spPr/>
        <p:txBody>
          <a:bodyPr/>
          <a:lstStyle/>
          <a:p>
            <a:r>
              <a:rPr lang="en-US" dirty="0" smtClean="0"/>
              <a:t>Magnitude-squared coherence comparison</a:t>
            </a:r>
            <a:endParaRPr lang="en-US" dirty="0"/>
          </a:p>
        </p:txBody>
      </p:sp>
      <p:sp>
        <p:nvSpPr>
          <p:cNvPr id="8" name="Text Placeholder 7"/>
          <p:cNvSpPr>
            <a:spLocks noGrp="1"/>
          </p:cNvSpPr>
          <p:nvPr>
            <p:ph type="body" sz="quarter" idx="10"/>
          </p:nvPr>
        </p:nvSpPr>
        <p:spPr>
          <a:xfrm>
            <a:off x="457199" y="1280160"/>
            <a:ext cx="11399458" cy="5029200"/>
          </a:xfrm>
        </p:spPr>
        <p:txBody>
          <a:bodyPr/>
          <a:lstStyle/>
          <a:p>
            <a:r>
              <a:rPr lang="en-US" dirty="0" smtClean="0"/>
              <a:t>In general, assembling preliminary BFFs does not model the flow coherence across the assembly boundary</a:t>
            </a:r>
            <a:endParaRPr lang="en-US" dirty="0"/>
          </a:p>
        </p:txBody>
      </p:sp>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t="7210"/>
          <a:stretch/>
        </p:blipFill>
        <p:spPr>
          <a:xfrm>
            <a:off x="7924740" y="2961164"/>
            <a:ext cx="3657600" cy="3393884"/>
          </a:xfrm>
          <a:prstGeom prst="rect">
            <a:avLst/>
          </a:prstGeom>
        </p:spPr>
      </p:pic>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t="7210"/>
          <a:stretch/>
        </p:blipFill>
        <p:spPr>
          <a:xfrm>
            <a:off x="4590404" y="2961164"/>
            <a:ext cx="3657600" cy="3393884"/>
          </a:xfrm>
          <a:prstGeom prst="rect">
            <a:avLst/>
          </a:prstGeom>
        </p:spPr>
      </p:pic>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l="29167" r="43333"/>
          <a:stretch/>
        </p:blipFill>
        <p:spPr>
          <a:xfrm rot="5400000">
            <a:off x="97620" y="3158916"/>
            <a:ext cx="3017488" cy="2724917"/>
          </a:xfrm>
          <a:prstGeom prst="rect">
            <a:avLst/>
          </a:prstGeom>
          <a:ln>
            <a:solidFill>
              <a:schemeClr val="tx1"/>
            </a:solidFill>
          </a:ln>
        </p:spPr>
      </p:pic>
      <p:sp>
        <p:nvSpPr>
          <p:cNvPr id="6" name="Rectangle 5"/>
          <p:cNvSpPr/>
          <p:nvPr/>
        </p:nvSpPr>
        <p:spPr bwMode="auto">
          <a:xfrm>
            <a:off x="438282" y="3012630"/>
            <a:ext cx="163762" cy="3017488"/>
          </a:xfrm>
          <a:prstGeom prst="rect">
            <a:avLst/>
          </a:prstGeom>
          <a:solidFill>
            <a:schemeClr val="bg1"/>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80" charset="0"/>
            </a:endParaRPr>
          </a:p>
        </p:txBody>
      </p:sp>
      <p:sp>
        <p:nvSpPr>
          <p:cNvPr id="5" name="Rectangle 4"/>
          <p:cNvSpPr/>
          <p:nvPr/>
        </p:nvSpPr>
        <p:spPr bwMode="auto">
          <a:xfrm>
            <a:off x="243906" y="3012630"/>
            <a:ext cx="2724917" cy="1402404"/>
          </a:xfrm>
          <a:prstGeom prst="rect">
            <a:avLst/>
          </a:prstGeom>
          <a:solidFill>
            <a:srgbClr val="0000FF">
              <a:alpha val="25000"/>
            </a:srgbClr>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80" charset="0"/>
            </a:endParaRPr>
          </a:p>
        </p:txBody>
      </p:sp>
      <p:sp>
        <p:nvSpPr>
          <p:cNvPr id="14" name="Rectangle 13"/>
          <p:cNvSpPr/>
          <p:nvPr/>
        </p:nvSpPr>
        <p:spPr bwMode="auto">
          <a:xfrm>
            <a:off x="243904" y="4415033"/>
            <a:ext cx="2724917" cy="1615085"/>
          </a:xfrm>
          <a:prstGeom prst="rect">
            <a:avLst/>
          </a:prstGeom>
          <a:solidFill>
            <a:srgbClr val="FF0000">
              <a:alpha val="25000"/>
            </a:srgbClr>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FF0000"/>
              </a:solidFill>
              <a:effectLst/>
              <a:latin typeface="Times New Roman" pitchFamily="80" charset="0"/>
            </a:endParaRPr>
          </a:p>
        </p:txBody>
      </p:sp>
      <p:sp>
        <p:nvSpPr>
          <p:cNvPr id="15" name="TextBox 14"/>
          <p:cNvSpPr txBox="1"/>
          <p:nvPr/>
        </p:nvSpPr>
        <p:spPr>
          <a:xfrm>
            <a:off x="702613" y="3719262"/>
            <a:ext cx="1906291" cy="338554"/>
          </a:xfrm>
          <a:prstGeom prst="rect">
            <a:avLst/>
          </a:prstGeom>
          <a:noFill/>
        </p:spPr>
        <p:txBody>
          <a:bodyPr wrap="none" rtlCol="0">
            <a:spAutoFit/>
          </a:bodyPr>
          <a:lstStyle/>
          <a:p>
            <a:pPr algn="r"/>
            <a:r>
              <a:rPr lang="en-US" sz="1600" b="1" dirty="0" smtClean="0">
                <a:latin typeface="+mj-lt"/>
              </a:rPr>
              <a:t>Reference station</a:t>
            </a:r>
            <a:endParaRPr lang="en-US" sz="1600" b="1" dirty="0">
              <a:latin typeface="+mj-lt"/>
            </a:endParaRPr>
          </a:p>
        </p:txBody>
      </p:sp>
      <p:sp>
        <p:nvSpPr>
          <p:cNvPr id="16" name="TextBox 15"/>
          <p:cNvSpPr txBox="1"/>
          <p:nvPr/>
        </p:nvSpPr>
        <p:spPr>
          <a:xfrm>
            <a:off x="438296" y="4027088"/>
            <a:ext cx="2282997" cy="338554"/>
          </a:xfrm>
          <a:prstGeom prst="rect">
            <a:avLst/>
          </a:prstGeom>
          <a:noFill/>
        </p:spPr>
        <p:txBody>
          <a:bodyPr wrap="none" rtlCol="0">
            <a:spAutoFit/>
          </a:bodyPr>
          <a:lstStyle/>
          <a:p>
            <a:pPr algn="r"/>
            <a:r>
              <a:rPr lang="en-US" sz="1600" b="1" dirty="0" smtClean="0">
                <a:latin typeface="+mj-lt"/>
              </a:rPr>
              <a:t>Comparison station 1</a:t>
            </a:r>
            <a:endParaRPr lang="en-US" sz="1600" b="1" dirty="0">
              <a:latin typeface="+mj-lt"/>
            </a:endParaRPr>
          </a:p>
        </p:txBody>
      </p:sp>
      <p:sp>
        <p:nvSpPr>
          <p:cNvPr id="17" name="TextBox 16"/>
          <p:cNvSpPr txBox="1"/>
          <p:nvPr/>
        </p:nvSpPr>
        <p:spPr>
          <a:xfrm>
            <a:off x="438956" y="4345547"/>
            <a:ext cx="2282997" cy="338554"/>
          </a:xfrm>
          <a:prstGeom prst="rect">
            <a:avLst/>
          </a:prstGeom>
          <a:noFill/>
        </p:spPr>
        <p:txBody>
          <a:bodyPr wrap="none" rtlCol="0">
            <a:spAutoFit/>
          </a:bodyPr>
          <a:lstStyle/>
          <a:p>
            <a:pPr algn="r"/>
            <a:r>
              <a:rPr lang="en-US" sz="1600" b="1" dirty="0" smtClean="0">
                <a:latin typeface="+mj-lt"/>
              </a:rPr>
              <a:t>Comparison station 2</a:t>
            </a:r>
            <a:endParaRPr lang="en-US" sz="1600" b="1" dirty="0">
              <a:latin typeface="+mj-lt"/>
            </a:endParaRPr>
          </a:p>
        </p:txBody>
      </p:sp>
      <p:sp>
        <p:nvSpPr>
          <p:cNvPr id="18" name="TextBox 17"/>
          <p:cNvSpPr txBox="1"/>
          <p:nvPr/>
        </p:nvSpPr>
        <p:spPr>
          <a:xfrm>
            <a:off x="427649" y="4606350"/>
            <a:ext cx="2282997" cy="338554"/>
          </a:xfrm>
          <a:prstGeom prst="rect">
            <a:avLst/>
          </a:prstGeom>
          <a:noFill/>
        </p:spPr>
        <p:txBody>
          <a:bodyPr wrap="none" rtlCol="0">
            <a:spAutoFit/>
          </a:bodyPr>
          <a:lstStyle/>
          <a:p>
            <a:pPr algn="r"/>
            <a:r>
              <a:rPr lang="en-US" sz="1600" b="1" dirty="0" smtClean="0">
                <a:latin typeface="+mj-lt"/>
              </a:rPr>
              <a:t>Comparison station 3</a:t>
            </a:r>
            <a:endParaRPr lang="en-US" sz="1600" b="1" dirty="0">
              <a:latin typeface="+mj-lt"/>
            </a:endParaRPr>
          </a:p>
        </p:txBody>
      </p:sp>
      <mc:AlternateContent xmlns:mc="http://schemas.openxmlformats.org/markup-compatibility/2006" xmlns:a14="http://schemas.microsoft.com/office/drawing/2010/main">
        <mc:Choice Requires="a14">
          <p:sp>
            <p:nvSpPr>
              <p:cNvPr id="19" name="TextBox 18"/>
              <p:cNvSpPr txBox="1"/>
              <p:nvPr/>
            </p:nvSpPr>
            <p:spPr>
              <a:xfrm>
                <a:off x="5723579" y="2227488"/>
                <a:ext cx="4852932" cy="470000"/>
              </a:xfrm>
              <a:prstGeom prst="rect">
                <a:avLst/>
              </a:prstGeom>
              <a:noFill/>
            </p:spPr>
            <p:txBody>
              <a:bodyPr wrap="none" rtlCol="0">
                <a:spAutoFit/>
              </a:bodyPr>
              <a:lstStyle/>
              <a:p>
                <a:r>
                  <a:rPr lang="en-US" dirty="0" smtClean="0">
                    <a:solidFill>
                      <a:srgbClr val="063DE8"/>
                    </a:solidFill>
                    <a:latin typeface="+mj-lt"/>
                  </a:rPr>
                  <a:t>Magnitude-squared coherence, </a:t>
                </a:r>
                <a14:m>
                  <m:oMath xmlns:m="http://schemas.openxmlformats.org/officeDocument/2006/math">
                    <m:sSup>
                      <m:sSupPr>
                        <m:ctrlPr>
                          <a:rPr lang="en-US" b="0" i="1" smtClean="0">
                            <a:solidFill>
                              <a:srgbClr val="063DE8"/>
                            </a:solidFill>
                            <a:latin typeface="Cambria Math" panose="02040503050406030204" pitchFamily="18" charset="0"/>
                          </a:rPr>
                        </m:ctrlPr>
                      </m:sSupPr>
                      <m:e>
                        <m:r>
                          <a:rPr lang="en-US" b="0" i="1" smtClean="0">
                            <a:solidFill>
                              <a:srgbClr val="063DE8"/>
                            </a:solidFill>
                            <a:latin typeface="Cambria Math" panose="02040503050406030204" pitchFamily="18" charset="0"/>
                          </a:rPr>
                          <m:t>𝛾</m:t>
                        </m:r>
                      </m:e>
                      <m:sup>
                        <m:r>
                          <a:rPr lang="en-US" b="0" i="1" smtClean="0">
                            <a:solidFill>
                              <a:srgbClr val="063DE8"/>
                            </a:solidFill>
                            <a:latin typeface="Cambria Math" panose="02040503050406030204" pitchFamily="18" charset="0"/>
                          </a:rPr>
                          <m:t>2</m:t>
                        </m:r>
                      </m:sup>
                    </m:sSup>
                  </m:oMath>
                </a14:m>
                <a:endParaRPr lang="en-US" dirty="0">
                  <a:solidFill>
                    <a:srgbClr val="063DE8"/>
                  </a:solidFill>
                  <a:latin typeface="+mj-lt"/>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5723579" y="2227488"/>
                <a:ext cx="4852932" cy="470000"/>
              </a:xfrm>
              <a:prstGeom prst="rect">
                <a:avLst/>
              </a:prstGeom>
              <a:blipFill>
                <a:blip r:embed="rId6"/>
                <a:stretch>
                  <a:fillRect l="-2010" t="-7692" b="-28205"/>
                </a:stretch>
              </a:blipFill>
            </p:spPr>
            <p:txBody>
              <a:bodyPr/>
              <a:lstStyle/>
              <a:p>
                <a:r>
                  <a:rPr lang="en-US">
                    <a:noFill/>
                  </a:rPr>
                  <a:t> </a:t>
                </a:r>
              </a:p>
            </p:txBody>
          </p:sp>
        </mc:Fallback>
      </mc:AlternateContent>
      <p:sp>
        <p:nvSpPr>
          <p:cNvPr id="21" name="TextBox 20"/>
          <p:cNvSpPr txBox="1"/>
          <p:nvPr/>
        </p:nvSpPr>
        <p:spPr>
          <a:xfrm>
            <a:off x="8782761" y="2606040"/>
            <a:ext cx="2172390" cy="369332"/>
          </a:xfrm>
          <a:prstGeom prst="rect">
            <a:avLst/>
          </a:prstGeom>
          <a:noFill/>
        </p:spPr>
        <p:txBody>
          <a:bodyPr wrap="none" rtlCol="0">
            <a:spAutoFit/>
          </a:bodyPr>
          <a:lstStyle/>
          <a:p>
            <a:r>
              <a:rPr lang="en-US" sz="1800" dirty="0" smtClean="0">
                <a:solidFill>
                  <a:srgbClr val="063DE8"/>
                </a:solidFill>
                <a:latin typeface="+mj-lt"/>
              </a:rPr>
              <a:t>Preliminary method</a:t>
            </a:r>
            <a:endParaRPr lang="en-US" sz="1800" dirty="0">
              <a:solidFill>
                <a:srgbClr val="063DE8"/>
              </a:solidFill>
              <a:latin typeface="+mj-lt"/>
            </a:endParaRPr>
          </a:p>
        </p:txBody>
      </p:sp>
      <p:sp>
        <p:nvSpPr>
          <p:cNvPr id="20" name="TextBox 19"/>
          <p:cNvSpPr txBox="1"/>
          <p:nvPr/>
        </p:nvSpPr>
        <p:spPr>
          <a:xfrm>
            <a:off x="5294537" y="2604097"/>
            <a:ext cx="2467342" cy="369332"/>
          </a:xfrm>
          <a:prstGeom prst="rect">
            <a:avLst/>
          </a:prstGeom>
          <a:noFill/>
        </p:spPr>
        <p:txBody>
          <a:bodyPr wrap="none" rtlCol="0">
            <a:spAutoFit/>
          </a:bodyPr>
          <a:lstStyle/>
          <a:p>
            <a:r>
              <a:rPr lang="en-US" sz="1800" dirty="0" smtClean="0">
                <a:solidFill>
                  <a:srgbClr val="063DE8"/>
                </a:solidFill>
                <a:latin typeface="+mj-lt"/>
              </a:rPr>
              <a:t>Best practices method</a:t>
            </a:r>
            <a:endParaRPr lang="en-US" sz="1800" dirty="0">
              <a:solidFill>
                <a:srgbClr val="063DE8"/>
              </a:solidFill>
              <a:latin typeface="+mj-lt"/>
            </a:endParaRPr>
          </a:p>
        </p:txBody>
      </p:sp>
      <p:sp>
        <p:nvSpPr>
          <p:cNvPr id="23" name="Rectangle 22"/>
          <p:cNvSpPr/>
          <p:nvPr/>
        </p:nvSpPr>
        <p:spPr bwMode="auto">
          <a:xfrm>
            <a:off x="4607412" y="2635996"/>
            <a:ext cx="316889" cy="3568073"/>
          </a:xfrm>
          <a:prstGeom prst="rect">
            <a:avLst/>
          </a:prstGeom>
          <a:solidFill>
            <a:schemeClr val="bg1"/>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80" charset="0"/>
            </a:endParaRPr>
          </a:p>
        </p:txBody>
      </p:sp>
      <p:sp>
        <p:nvSpPr>
          <p:cNvPr id="22" name="TextBox 21"/>
          <p:cNvSpPr txBox="1"/>
          <p:nvPr/>
        </p:nvSpPr>
        <p:spPr>
          <a:xfrm>
            <a:off x="3108960" y="3072931"/>
            <a:ext cx="1758815" cy="646331"/>
          </a:xfrm>
          <a:prstGeom prst="rect">
            <a:avLst/>
          </a:prstGeom>
          <a:noFill/>
        </p:spPr>
        <p:txBody>
          <a:bodyPr wrap="none" rtlCol="0">
            <a:spAutoFit/>
          </a:bodyPr>
          <a:lstStyle/>
          <a:p>
            <a:pPr algn="ctr"/>
            <a:r>
              <a:rPr lang="en-US" sz="1200" b="1" dirty="0" smtClean="0">
                <a:latin typeface="+mj-lt"/>
              </a:rPr>
              <a:t>Comparison station 1</a:t>
            </a:r>
          </a:p>
          <a:p>
            <a:pPr algn="ctr"/>
            <a:r>
              <a:rPr lang="en-US" sz="1200" b="1" dirty="0" smtClean="0">
                <a:latin typeface="+mj-lt"/>
              </a:rPr>
              <a:t>to</a:t>
            </a:r>
          </a:p>
          <a:p>
            <a:pPr algn="ctr"/>
            <a:r>
              <a:rPr lang="en-US" sz="1200" b="1" dirty="0" smtClean="0">
                <a:latin typeface="+mj-lt"/>
              </a:rPr>
              <a:t>Reference station</a:t>
            </a:r>
          </a:p>
        </p:txBody>
      </p:sp>
      <p:sp>
        <p:nvSpPr>
          <p:cNvPr id="26" name="TextBox 25"/>
          <p:cNvSpPr txBox="1"/>
          <p:nvPr/>
        </p:nvSpPr>
        <p:spPr>
          <a:xfrm>
            <a:off x="3108960" y="4158218"/>
            <a:ext cx="1758816" cy="646331"/>
          </a:xfrm>
          <a:prstGeom prst="rect">
            <a:avLst/>
          </a:prstGeom>
          <a:noFill/>
        </p:spPr>
        <p:txBody>
          <a:bodyPr wrap="none" rtlCol="0">
            <a:spAutoFit/>
          </a:bodyPr>
          <a:lstStyle/>
          <a:p>
            <a:pPr algn="ctr"/>
            <a:r>
              <a:rPr lang="en-US" sz="1200" b="1" dirty="0" smtClean="0">
                <a:latin typeface="+mj-lt"/>
              </a:rPr>
              <a:t>Comparison station 2</a:t>
            </a:r>
          </a:p>
          <a:p>
            <a:pPr algn="ctr"/>
            <a:r>
              <a:rPr lang="en-US" sz="1200" b="1" dirty="0" smtClean="0">
                <a:latin typeface="+mj-lt"/>
              </a:rPr>
              <a:t>to</a:t>
            </a:r>
          </a:p>
          <a:p>
            <a:pPr algn="ctr"/>
            <a:r>
              <a:rPr lang="en-US" sz="1200" b="1" dirty="0" smtClean="0">
                <a:latin typeface="+mj-lt"/>
              </a:rPr>
              <a:t>Reference station</a:t>
            </a:r>
          </a:p>
        </p:txBody>
      </p:sp>
      <p:sp>
        <p:nvSpPr>
          <p:cNvPr id="27" name="TextBox 26"/>
          <p:cNvSpPr txBox="1"/>
          <p:nvPr/>
        </p:nvSpPr>
        <p:spPr>
          <a:xfrm>
            <a:off x="3108960" y="5223920"/>
            <a:ext cx="1758816" cy="646331"/>
          </a:xfrm>
          <a:prstGeom prst="rect">
            <a:avLst/>
          </a:prstGeom>
          <a:noFill/>
        </p:spPr>
        <p:txBody>
          <a:bodyPr wrap="none" rtlCol="0">
            <a:spAutoFit/>
          </a:bodyPr>
          <a:lstStyle/>
          <a:p>
            <a:pPr algn="ctr"/>
            <a:r>
              <a:rPr lang="en-US" sz="1200" b="1" dirty="0" smtClean="0">
                <a:latin typeface="+mj-lt"/>
              </a:rPr>
              <a:t>Comparison station 3</a:t>
            </a:r>
          </a:p>
          <a:p>
            <a:pPr algn="ctr"/>
            <a:r>
              <a:rPr lang="en-US" sz="1200" b="1" dirty="0" smtClean="0">
                <a:latin typeface="+mj-lt"/>
              </a:rPr>
              <a:t>to</a:t>
            </a:r>
          </a:p>
          <a:p>
            <a:pPr algn="ctr"/>
            <a:r>
              <a:rPr lang="en-US" sz="1200" b="1" dirty="0" smtClean="0">
                <a:latin typeface="+mj-lt"/>
              </a:rPr>
              <a:t>Reference station</a:t>
            </a:r>
          </a:p>
        </p:txBody>
      </p:sp>
    </p:spTree>
    <p:extLst>
      <p:ext uri="{BB962C8B-B14F-4D97-AF65-F5344CB8AC3E}">
        <p14:creationId xmlns:p14="http://schemas.microsoft.com/office/powerpoint/2010/main" val="23990055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7848" y="2697488"/>
            <a:ext cx="3657600" cy="3657600"/>
          </a:xfrm>
          <a:prstGeom prst="rect">
            <a:avLst/>
          </a:prstGeom>
        </p:spPr>
      </p:pic>
      <p:pic>
        <p:nvPicPr>
          <p:cNvPr id="24" name="Picture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0288" y="2697488"/>
            <a:ext cx="3657600" cy="3657600"/>
          </a:xfrm>
          <a:prstGeom prst="rect">
            <a:avLst/>
          </a:prstGeom>
        </p:spPr>
      </p:pic>
      <p:sp>
        <p:nvSpPr>
          <p:cNvPr id="2" name="Title 1"/>
          <p:cNvSpPr>
            <a:spLocks noGrp="1"/>
          </p:cNvSpPr>
          <p:nvPr>
            <p:ph type="title"/>
          </p:nvPr>
        </p:nvSpPr>
        <p:spPr/>
        <p:txBody>
          <a:bodyPr/>
          <a:lstStyle/>
          <a:p>
            <a:r>
              <a:rPr lang="en-US" dirty="0"/>
              <a:t>Preliminary BFFs using assembly</a:t>
            </a:r>
          </a:p>
        </p:txBody>
      </p:sp>
      <p:sp>
        <p:nvSpPr>
          <p:cNvPr id="9" name="Content Placeholder 8"/>
          <p:cNvSpPr>
            <a:spLocks noGrp="1"/>
          </p:cNvSpPr>
          <p:nvPr>
            <p:ph sz="quarter" idx="11"/>
          </p:nvPr>
        </p:nvSpPr>
        <p:spPr/>
        <p:txBody>
          <a:bodyPr/>
          <a:lstStyle/>
          <a:p>
            <a:r>
              <a:rPr lang="en-US" dirty="0" smtClean="0"/>
              <a:t>Power spectral density comparison</a:t>
            </a:r>
            <a:endParaRPr lang="en-US" dirty="0"/>
          </a:p>
        </p:txBody>
      </p:sp>
      <p:sp>
        <p:nvSpPr>
          <p:cNvPr id="8" name="Text Placeholder 7"/>
          <p:cNvSpPr>
            <a:spLocks noGrp="1"/>
          </p:cNvSpPr>
          <p:nvPr>
            <p:ph type="body" sz="quarter" idx="10"/>
          </p:nvPr>
        </p:nvSpPr>
        <p:spPr>
          <a:xfrm>
            <a:off x="457199" y="1280160"/>
            <a:ext cx="11399458" cy="5029200"/>
          </a:xfrm>
        </p:spPr>
        <p:txBody>
          <a:bodyPr/>
          <a:lstStyle/>
          <a:p>
            <a:r>
              <a:rPr lang="en-US" dirty="0" smtClean="0"/>
              <a:t>In general, frequency ranges with the most energy coincide with the ranges of relatively high coherence</a:t>
            </a:r>
          </a:p>
          <a:p>
            <a:pPr lvl="1"/>
            <a:r>
              <a:rPr lang="en-US" dirty="0" smtClean="0"/>
              <a:t>Relative impact of not modeling the station-to-station coherence may be significant</a:t>
            </a:r>
            <a:endParaRPr lang="en-US" dirty="0"/>
          </a:p>
        </p:txBody>
      </p:sp>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l="29167" r="43333"/>
          <a:stretch/>
        </p:blipFill>
        <p:spPr>
          <a:xfrm rot="5400000">
            <a:off x="97620" y="3158916"/>
            <a:ext cx="3017488" cy="2724917"/>
          </a:xfrm>
          <a:prstGeom prst="rect">
            <a:avLst/>
          </a:prstGeom>
          <a:ln>
            <a:solidFill>
              <a:schemeClr val="tx1"/>
            </a:solidFill>
          </a:ln>
        </p:spPr>
      </p:pic>
      <p:sp>
        <p:nvSpPr>
          <p:cNvPr id="6" name="Rectangle 5"/>
          <p:cNvSpPr/>
          <p:nvPr/>
        </p:nvSpPr>
        <p:spPr bwMode="auto">
          <a:xfrm>
            <a:off x="438282" y="3012630"/>
            <a:ext cx="163762" cy="3017488"/>
          </a:xfrm>
          <a:prstGeom prst="rect">
            <a:avLst/>
          </a:prstGeom>
          <a:solidFill>
            <a:schemeClr val="bg1"/>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80" charset="0"/>
            </a:endParaRPr>
          </a:p>
        </p:txBody>
      </p:sp>
      <p:sp>
        <p:nvSpPr>
          <p:cNvPr id="5" name="Rectangle 4"/>
          <p:cNvSpPr/>
          <p:nvPr/>
        </p:nvSpPr>
        <p:spPr bwMode="auto">
          <a:xfrm>
            <a:off x="243906" y="3012630"/>
            <a:ext cx="2724917" cy="1402404"/>
          </a:xfrm>
          <a:prstGeom prst="rect">
            <a:avLst/>
          </a:prstGeom>
          <a:solidFill>
            <a:srgbClr val="0000FF">
              <a:alpha val="25000"/>
            </a:srgbClr>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80" charset="0"/>
            </a:endParaRPr>
          </a:p>
        </p:txBody>
      </p:sp>
      <p:sp>
        <p:nvSpPr>
          <p:cNvPr id="14" name="Rectangle 13"/>
          <p:cNvSpPr/>
          <p:nvPr/>
        </p:nvSpPr>
        <p:spPr bwMode="auto">
          <a:xfrm>
            <a:off x="243904" y="4415033"/>
            <a:ext cx="2724917" cy="1615085"/>
          </a:xfrm>
          <a:prstGeom prst="rect">
            <a:avLst/>
          </a:prstGeom>
          <a:solidFill>
            <a:srgbClr val="FF0000">
              <a:alpha val="25000"/>
            </a:srgbClr>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FF0000"/>
              </a:solidFill>
              <a:effectLst/>
              <a:latin typeface="Times New Roman" pitchFamily="80" charset="0"/>
            </a:endParaRPr>
          </a:p>
        </p:txBody>
      </p:sp>
      <p:sp>
        <p:nvSpPr>
          <p:cNvPr id="15" name="TextBox 14"/>
          <p:cNvSpPr txBox="1"/>
          <p:nvPr/>
        </p:nvSpPr>
        <p:spPr>
          <a:xfrm>
            <a:off x="702613" y="3719262"/>
            <a:ext cx="1906291" cy="338554"/>
          </a:xfrm>
          <a:prstGeom prst="rect">
            <a:avLst/>
          </a:prstGeom>
          <a:noFill/>
        </p:spPr>
        <p:txBody>
          <a:bodyPr wrap="none" rtlCol="0">
            <a:spAutoFit/>
          </a:bodyPr>
          <a:lstStyle/>
          <a:p>
            <a:pPr algn="r"/>
            <a:r>
              <a:rPr lang="en-US" sz="1600" b="1" dirty="0" smtClean="0">
                <a:latin typeface="+mj-lt"/>
              </a:rPr>
              <a:t>Reference station</a:t>
            </a:r>
            <a:endParaRPr lang="en-US" sz="1600" b="1" dirty="0">
              <a:latin typeface="+mj-lt"/>
            </a:endParaRPr>
          </a:p>
        </p:txBody>
      </p:sp>
      <p:sp>
        <p:nvSpPr>
          <p:cNvPr id="16" name="TextBox 15"/>
          <p:cNvSpPr txBox="1"/>
          <p:nvPr/>
        </p:nvSpPr>
        <p:spPr>
          <a:xfrm>
            <a:off x="438296" y="4027088"/>
            <a:ext cx="2282997" cy="338554"/>
          </a:xfrm>
          <a:prstGeom prst="rect">
            <a:avLst/>
          </a:prstGeom>
          <a:noFill/>
        </p:spPr>
        <p:txBody>
          <a:bodyPr wrap="none" rtlCol="0">
            <a:spAutoFit/>
          </a:bodyPr>
          <a:lstStyle/>
          <a:p>
            <a:pPr algn="r"/>
            <a:r>
              <a:rPr lang="en-US" sz="1600" b="1" dirty="0" smtClean="0">
                <a:latin typeface="+mj-lt"/>
              </a:rPr>
              <a:t>Comparison station 1</a:t>
            </a:r>
            <a:endParaRPr lang="en-US" sz="1600" b="1" dirty="0">
              <a:latin typeface="+mj-lt"/>
            </a:endParaRPr>
          </a:p>
        </p:txBody>
      </p:sp>
      <p:sp>
        <p:nvSpPr>
          <p:cNvPr id="17" name="TextBox 16"/>
          <p:cNvSpPr txBox="1"/>
          <p:nvPr/>
        </p:nvSpPr>
        <p:spPr>
          <a:xfrm>
            <a:off x="438956" y="4345547"/>
            <a:ext cx="2282997" cy="338554"/>
          </a:xfrm>
          <a:prstGeom prst="rect">
            <a:avLst/>
          </a:prstGeom>
          <a:noFill/>
        </p:spPr>
        <p:txBody>
          <a:bodyPr wrap="none" rtlCol="0">
            <a:spAutoFit/>
          </a:bodyPr>
          <a:lstStyle/>
          <a:p>
            <a:pPr algn="r"/>
            <a:r>
              <a:rPr lang="en-US" sz="1600" b="1" dirty="0" smtClean="0">
                <a:latin typeface="+mj-lt"/>
              </a:rPr>
              <a:t>Comparison station 2</a:t>
            </a:r>
            <a:endParaRPr lang="en-US" sz="1600" b="1" dirty="0">
              <a:latin typeface="+mj-lt"/>
            </a:endParaRPr>
          </a:p>
        </p:txBody>
      </p:sp>
      <p:sp>
        <p:nvSpPr>
          <p:cNvPr id="18" name="TextBox 17"/>
          <p:cNvSpPr txBox="1"/>
          <p:nvPr/>
        </p:nvSpPr>
        <p:spPr>
          <a:xfrm>
            <a:off x="427649" y="4606350"/>
            <a:ext cx="2282997" cy="338554"/>
          </a:xfrm>
          <a:prstGeom prst="rect">
            <a:avLst/>
          </a:prstGeom>
          <a:noFill/>
        </p:spPr>
        <p:txBody>
          <a:bodyPr wrap="none" rtlCol="0">
            <a:spAutoFit/>
          </a:bodyPr>
          <a:lstStyle/>
          <a:p>
            <a:pPr algn="r"/>
            <a:r>
              <a:rPr lang="en-US" sz="1600" b="1" dirty="0" smtClean="0">
                <a:latin typeface="+mj-lt"/>
              </a:rPr>
              <a:t>Comparison station 3</a:t>
            </a:r>
            <a:endParaRPr lang="en-US" sz="1600" b="1" dirty="0">
              <a:latin typeface="+mj-lt"/>
            </a:endParaRPr>
          </a:p>
        </p:txBody>
      </p:sp>
      <p:sp>
        <p:nvSpPr>
          <p:cNvPr id="19" name="TextBox 18"/>
          <p:cNvSpPr txBox="1"/>
          <p:nvPr/>
        </p:nvSpPr>
        <p:spPr>
          <a:xfrm>
            <a:off x="5730244" y="2240293"/>
            <a:ext cx="4807726" cy="461665"/>
          </a:xfrm>
          <a:prstGeom prst="rect">
            <a:avLst/>
          </a:prstGeom>
          <a:noFill/>
        </p:spPr>
        <p:txBody>
          <a:bodyPr wrap="none" rtlCol="0">
            <a:spAutoFit/>
          </a:bodyPr>
          <a:lstStyle/>
          <a:p>
            <a:r>
              <a:rPr lang="en-US" dirty="0" smtClean="0">
                <a:solidFill>
                  <a:srgbClr val="063DE8"/>
                </a:solidFill>
                <a:latin typeface="+mj-lt"/>
              </a:rPr>
              <a:t>Power spectral density magnitude</a:t>
            </a:r>
            <a:endParaRPr lang="en-US" dirty="0">
              <a:solidFill>
                <a:srgbClr val="063DE8"/>
              </a:solidFill>
              <a:latin typeface="+mj-lt"/>
            </a:endParaRPr>
          </a:p>
        </p:txBody>
      </p:sp>
      <p:sp>
        <p:nvSpPr>
          <p:cNvPr id="21" name="TextBox 20"/>
          <p:cNvSpPr txBox="1"/>
          <p:nvPr/>
        </p:nvSpPr>
        <p:spPr>
          <a:xfrm>
            <a:off x="8782761" y="2606040"/>
            <a:ext cx="2172390" cy="369332"/>
          </a:xfrm>
          <a:prstGeom prst="rect">
            <a:avLst/>
          </a:prstGeom>
          <a:noFill/>
        </p:spPr>
        <p:txBody>
          <a:bodyPr wrap="none" rtlCol="0">
            <a:spAutoFit/>
          </a:bodyPr>
          <a:lstStyle/>
          <a:p>
            <a:r>
              <a:rPr lang="en-US" sz="1800" dirty="0" smtClean="0">
                <a:solidFill>
                  <a:srgbClr val="063DE8"/>
                </a:solidFill>
                <a:latin typeface="+mj-lt"/>
              </a:rPr>
              <a:t>Preliminary method</a:t>
            </a:r>
            <a:endParaRPr lang="en-US" sz="1800" dirty="0">
              <a:solidFill>
                <a:srgbClr val="063DE8"/>
              </a:solidFill>
              <a:latin typeface="+mj-lt"/>
            </a:endParaRPr>
          </a:p>
        </p:txBody>
      </p:sp>
      <p:sp>
        <p:nvSpPr>
          <p:cNvPr id="20" name="TextBox 19"/>
          <p:cNvSpPr txBox="1"/>
          <p:nvPr/>
        </p:nvSpPr>
        <p:spPr>
          <a:xfrm>
            <a:off x="5294537" y="2604097"/>
            <a:ext cx="2467342" cy="369332"/>
          </a:xfrm>
          <a:prstGeom prst="rect">
            <a:avLst/>
          </a:prstGeom>
          <a:noFill/>
        </p:spPr>
        <p:txBody>
          <a:bodyPr wrap="none" rtlCol="0">
            <a:spAutoFit/>
          </a:bodyPr>
          <a:lstStyle/>
          <a:p>
            <a:r>
              <a:rPr lang="en-US" sz="1800" dirty="0" smtClean="0">
                <a:solidFill>
                  <a:srgbClr val="063DE8"/>
                </a:solidFill>
                <a:latin typeface="+mj-lt"/>
              </a:rPr>
              <a:t>Best practices method</a:t>
            </a:r>
            <a:endParaRPr lang="en-US" sz="1800" dirty="0">
              <a:solidFill>
                <a:srgbClr val="063DE8"/>
              </a:solidFill>
              <a:latin typeface="+mj-lt"/>
            </a:endParaRPr>
          </a:p>
        </p:txBody>
      </p:sp>
      <p:sp>
        <p:nvSpPr>
          <p:cNvPr id="23" name="Rectangle 22"/>
          <p:cNvSpPr/>
          <p:nvPr/>
        </p:nvSpPr>
        <p:spPr bwMode="auto">
          <a:xfrm>
            <a:off x="4607412" y="2635996"/>
            <a:ext cx="316889" cy="3568073"/>
          </a:xfrm>
          <a:prstGeom prst="rect">
            <a:avLst/>
          </a:prstGeom>
          <a:solidFill>
            <a:schemeClr val="bg1"/>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80" charset="0"/>
            </a:endParaRPr>
          </a:p>
        </p:txBody>
      </p:sp>
      <p:sp>
        <p:nvSpPr>
          <p:cNvPr id="4" name="Rectangle 3"/>
          <p:cNvSpPr/>
          <p:nvPr/>
        </p:nvSpPr>
        <p:spPr bwMode="auto">
          <a:xfrm>
            <a:off x="4765856" y="2888479"/>
            <a:ext cx="288462" cy="3141640"/>
          </a:xfrm>
          <a:prstGeom prst="rect">
            <a:avLst/>
          </a:prstGeom>
          <a:solidFill>
            <a:schemeClr val="bg1"/>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80" charset="0"/>
            </a:endParaRPr>
          </a:p>
        </p:txBody>
      </p:sp>
      <p:sp>
        <p:nvSpPr>
          <p:cNvPr id="22" name="TextBox 21"/>
          <p:cNvSpPr txBox="1"/>
          <p:nvPr/>
        </p:nvSpPr>
        <p:spPr>
          <a:xfrm>
            <a:off x="3251629" y="3088203"/>
            <a:ext cx="1473481" cy="276999"/>
          </a:xfrm>
          <a:prstGeom prst="rect">
            <a:avLst/>
          </a:prstGeom>
          <a:noFill/>
        </p:spPr>
        <p:txBody>
          <a:bodyPr wrap="none" rtlCol="0">
            <a:spAutoFit/>
          </a:bodyPr>
          <a:lstStyle/>
          <a:p>
            <a:pPr algn="ctr"/>
            <a:r>
              <a:rPr lang="en-US" sz="1200" b="1" dirty="0" smtClean="0">
                <a:latin typeface="+mj-lt"/>
              </a:rPr>
              <a:t>Reference station</a:t>
            </a:r>
          </a:p>
        </p:txBody>
      </p:sp>
      <p:sp>
        <p:nvSpPr>
          <p:cNvPr id="28" name="TextBox 27"/>
          <p:cNvSpPr txBox="1"/>
          <p:nvPr/>
        </p:nvSpPr>
        <p:spPr>
          <a:xfrm>
            <a:off x="3124788" y="3903391"/>
            <a:ext cx="1758816" cy="276999"/>
          </a:xfrm>
          <a:prstGeom prst="rect">
            <a:avLst/>
          </a:prstGeom>
          <a:noFill/>
        </p:spPr>
        <p:txBody>
          <a:bodyPr wrap="none" rtlCol="0">
            <a:spAutoFit/>
          </a:bodyPr>
          <a:lstStyle/>
          <a:p>
            <a:pPr algn="ctr"/>
            <a:r>
              <a:rPr lang="en-US" sz="1200" b="1" dirty="0" smtClean="0">
                <a:latin typeface="+mj-lt"/>
              </a:rPr>
              <a:t>Comparison station 1</a:t>
            </a:r>
          </a:p>
        </p:txBody>
      </p:sp>
      <p:sp>
        <p:nvSpPr>
          <p:cNvPr id="29" name="TextBox 28"/>
          <p:cNvSpPr txBox="1"/>
          <p:nvPr/>
        </p:nvSpPr>
        <p:spPr>
          <a:xfrm>
            <a:off x="3124788" y="4707090"/>
            <a:ext cx="1758816" cy="276999"/>
          </a:xfrm>
          <a:prstGeom prst="rect">
            <a:avLst/>
          </a:prstGeom>
          <a:noFill/>
        </p:spPr>
        <p:txBody>
          <a:bodyPr wrap="none" rtlCol="0">
            <a:spAutoFit/>
          </a:bodyPr>
          <a:lstStyle/>
          <a:p>
            <a:pPr algn="ctr"/>
            <a:r>
              <a:rPr lang="en-US" sz="1200" b="1" dirty="0" smtClean="0">
                <a:latin typeface="+mj-lt"/>
              </a:rPr>
              <a:t>Comparison station 2</a:t>
            </a:r>
          </a:p>
        </p:txBody>
      </p:sp>
      <p:sp>
        <p:nvSpPr>
          <p:cNvPr id="30" name="TextBox 29"/>
          <p:cNvSpPr txBox="1"/>
          <p:nvPr/>
        </p:nvSpPr>
        <p:spPr>
          <a:xfrm>
            <a:off x="3108961" y="5501157"/>
            <a:ext cx="1758816" cy="276999"/>
          </a:xfrm>
          <a:prstGeom prst="rect">
            <a:avLst/>
          </a:prstGeom>
          <a:noFill/>
        </p:spPr>
        <p:txBody>
          <a:bodyPr wrap="none" rtlCol="0">
            <a:spAutoFit/>
          </a:bodyPr>
          <a:lstStyle/>
          <a:p>
            <a:pPr algn="ctr"/>
            <a:r>
              <a:rPr lang="en-US" sz="1200" b="1" dirty="0" smtClean="0">
                <a:latin typeface="+mj-lt"/>
              </a:rPr>
              <a:t>Comparison station 3</a:t>
            </a:r>
          </a:p>
        </p:txBody>
      </p:sp>
      <p:sp>
        <p:nvSpPr>
          <p:cNvPr id="31" name="Rectangle 30"/>
          <p:cNvSpPr/>
          <p:nvPr/>
        </p:nvSpPr>
        <p:spPr bwMode="auto">
          <a:xfrm>
            <a:off x="8076933" y="2828316"/>
            <a:ext cx="288462" cy="3141640"/>
          </a:xfrm>
          <a:prstGeom prst="rect">
            <a:avLst/>
          </a:prstGeom>
          <a:solidFill>
            <a:schemeClr val="bg1"/>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80" charset="0"/>
            </a:endParaRPr>
          </a:p>
        </p:txBody>
      </p:sp>
    </p:spTree>
    <p:extLst>
      <p:ext uri="{BB962C8B-B14F-4D97-AF65-F5344CB8AC3E}">
        <p14:creationId xmlns:p14="http://schemas.microsoft.com/office/powerpoint/2010/main" val="9983509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Preliminary </a:t>
            </a:r>
            <a:r>
              <a:rPr lang="en-US" dirty="0" smtClean="0"/>
              <a:t>BFFs using a geometric-analog and assembly</a:t>
            </a:r>
            <a:endParaRPr lang="en-US" sz="2000" dirty="0"/>
          </a:p>
        </p:txBody>
      </p:sp>
      <p:sp>
        <p:nvSpPr>
          <p:cNvPr id="7" name="Content Placeholder 6"/>
          <p:cNvSpPr>
            <a:spLocks noGrp="1"/>
          </p:cNvSpPr>
          <p:nvPr>
            <p:ph sz="quarter" idx="11"/>
          </p:nvPr>
        </p:nvSpPr>
        <p:spPr/>
        <p:txBody>
          <a:bodyPr/>
          <a:lstStyle/>
          <a:p>
            <a:r>
              <a:rPr lang="en-US" dirty="0"/>
              <a:t>SLS Block 1 </a:t>
            </a:r>
            <a:r>
              <a:rPr lang="en-US" dirty="0" smtClean="0"/>
              <a:t>cargo </a:t>
            </a:r>
            <a:r>
              <a:rPr lang="en-US" dirty="0"/>
              <a:t>launch </a:t>
            </a:r>
            <a:r>
              <a:rPr lang="en-US" dirty="0" smtClean="0"/>
              <a:t>vehicle</a:t>
            </a:r>
            <a:endParaRPr lang="en-US" dirty="0"/>
          </a:p>
        </p:txBody>
      </p:sp>
      <mc:AlternateContent xmlns:mc="http://schemas.openxmlformats.org/markup-compatibility/2006" xmlns:a14="http://schemas.microsoft.com/office/drawing/2010/main">
        <mc:Choice Requires="a14">
          <p:sp>
            <p:nvSpPr>
              <p:cNvPr id="6" name="Content Placeholder 5"/>
              <p:cNvSpPr>
                <a:spLocks noGrp="1"/>
              </p:cNvSpPr>
              <p:nvPr>
                <p:ph type="body" sz="quarter" idx="10"/>
              </p:nvPr>
            </p:nvSpPr>
            <p:spPr>
              <a:xfrm>
                <a:off x="457199" y="1280160"/>
                <a:ext cx="7284703" cy="5029200"/>
              </a:xfrm>
            </p:spPr>
            <p:txBody>
              <a:bodyPr/>
              <a:lstStyle/>
              <a:p>
                <a:r>
                  <a:rPr lang="en-US" dirty="0"/>
                  <a:t>Using </a:t>
                </a:r>
                <a:r>
                  <a:rPr lang="en-US" dirty="0" smtClean="0"/>
                  <a:t>wind-tunnel data from two parent sources, </a:t>
                </a:r>
                <a:r>
                  <a:rPr lang="en-US" dirty="0"/>
                  <a:t>BFFs developed and compared for:</a:t>
                </a:r>
              </a:p>
              <a:p>
                <a:pPr lvl="1"/>
                <a:r>
                  <a:rPr lang="en-US" dirty="0"/>
                  <a:t>Best practices method</a:t>
                </a:r>
              </a:p>
              <a:p>
                <a:pPr lvl="1"/>
                <a:r>
                  <a:rPr lang="en-US" dirty="0"/>
                  <a:t>Preliminary method using </a:t>
                </a:r>
                <a:r>
                  <a:rPr lang="en-US" dirty="0" smtClean="0"/>
                  <a:t>a geometric-analog and assembly</a:t>
                </a:r>
              </a:p>
              <a:p>
                <a:pPr lvl="2"/>
                <a:r>
                  <a:rPr lang="en-US" dirty="0" smtClean="0"/>
                  <a:t>Block 1B cargo payload fairing (tangent-ogive) used as a geometric analog for the Block 1 cargo payload fairing (secant-ogive)</a:t>
                </a:r>
              </a:p>
              <a:p>
                <a:pPr lvl="2"/>
                <a:r>
                  <a:rPr lang="en-US" dirty="0" smtClean="0"/>
                  <a:t>Payload fairing BFFs assembled with </a:t>
                </a:r>
                <a:r>
                  <a:rPr lang="en-US" dirty="0" err="1" smtClean="0"/>
                  <a:t>aftbody</a:t>
                </a:r>
                <a:r>
                  <a:rPr lang="en-US" dirty="0" smtClean="0"/>
                  <a:t> BFFs from the Block 1 crew</a:t>
                </a:r>
              </a:p>
              <a:p>
                <a:r>
                  <a:rPr lang="en-US" dirty="0"/>
                  <a:t>Test condition: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m:t>
                        </m:r>
                      </m:sub>
                    </m:sSub>
                    <m:r>
                      <a:rPr lang="en-US" i="1">
                        <a:latin typeface="Cambria Math" panose="02040503050406030204" pitchFamily="18" charset="0"/>
                      </a:rPr>
                      <m:t>=0.90</m:t>
                    </m:r>
                  </m:oMath>
                </a14:m>
                <a:r>
                  <a:rPr lang="en-US" dirty="0"/>
                  <a:t>, </a:t>
                </a:r>
                <a14:m>
                  <m:oMath xmlns:m="http://schemas.openxmlformats.org/officeDocument/2006/math">
                    <m:r>
                      <a:rPr lang="en-US" i="1">
                        <a:latin typeface="Cambria Math" panose="02040503050406030204" pitchFamily="18" charset="0"/>
                      </a:rPr>
                      <m:t>𝛼</m:t>
                    </m:r>
                    <m:r>
                      <a:rPr lang="en-US" i="1">
                        <a:latin typeface="Cambria Math" panose="02040503050406030204" pitchFamily="18" charset="0"/>
                      </a:rPr>
                      <m:t>=</m:t>
                    </m:r>
                    <m:r>
                      <a:rPr lang="en-US" i="1">
                        <a:latin typeface="Cambria Math" panose="02040503050406030204" pitchFamily="18" charset="0"/>
                      </a:rPr>
                      <m:t>𝛽</m:t>
                    </m:r>
                    <m:r>
                      <a:rPr lang="en-US" i="1">
                        <a:latin typeface="Cambria Math" panose="02040503050406030204" pitchFamily="18" charset="0"/>
                      </a:rPr>
                      <m:t>=0</m:t>
                    </m:r>
                  </m:oMath>
                </a14:m>
                <a:r>
                  <a:rPr lang="en-US" dirty="0"/>
                  <a:t> degrees</a:t>
                </a:r>
              </a:p>
              <a:p>
                <a:endParaRPr lang="en-US" dirty="0"/>
              </a:p>
            </p:txBody>
          </p:sp>
        </mc:Choice>
        <mc:Fallback xmlns="">
          <p:sp>
            <p:nvSpPr>
              <p:cNvPr id="6" name="Content Placeholder 5"/>
              <p:cNvSpPr>
                <a:spLocks noGrp="1" noRot="1" noChangeAspect="1" noMove="1" noResize="1" noEditPoints="1" noAdjustHandles="1" noChangeArrowheads="1" noChangeShapeType="1" noTextEdit="1"/>
              </p:cNvSpPr>
              <p:nvPr>
                <p:ph type="body" sz="quarter" idx="10"/>
              </p:nvPr>
            </p:nvSpPr>
            <p:spPr>
              <a:xfrm>
                <a:off x="457199" y="1280160"/>
                <a:ext cx="7284703" cy="5029200"/>
              </a:xfrm>
              <a:blipFill>
                <a:blip r:embed="rId3"/>
                <a:stretch>
                  <a:fillRect l="-753" t="-485"/>
                </a:stretch>
              </a:blipFill>
            </p:spPr>
            <p:txBody>
              <a:bodyPr/>
              <a:lstStyle/>
              <a:p>
                <a:r>
                  <a:rPr lang="en-US">
                    <a:noFill/>
                  </a:rPr>
                  <a:t> </a:t>
                </a:r>
              </a:p>
            </p:txBody>
          </p:sp>
        </mc:Fallback>
      </mc:AlternateContent>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13896" r="14438" b="9322"/>
          <a:stretch/>
        </p:blipFill>
        <p:spPr>
          <a:xfrm>
            <a:off x="7833341" y="1013915"/>
            <a:ext cx="3931877" cy="4974962"/>
          </a:xfrm>
          <a:prstGeom prst="rect">
            <a:avLst/>
          </a:prstGeom>
        </p:spPr>
      </p:pic>
      <p:sp>
        <p:nvSpPr>
          <p:cNvPr id="8" name="TextBox 7"/>
          <p:cNvSpPr txBox="1"/>
          <p:nvPr/>
        </p:nvSpPr>
        <p:spPr>
          <a:xfrm>
            <a:off x="9388749" y="6010258"/>
            <a:ext cx="821059" cy="523220"/>
          </a:xfrm>
          <a:prstGeom prst="rect">
            <a:avLst/>
          </a:prstGeom>
          <a:noFill/>
        </p:spPr>
        <p:txBody>
          <a:bodyPr wrap="none" rtlCol="0">
            <a:spAutoFit/>
          </a:bodyPr>
          <a:lstStyle/>
          <a:p>
            <a:pPr algn="ctr"/>
            <a:r>
              <a:rPr lang="en-US" sz="1400" b="1" dirty="0" smtClean="0">
                <a:latin typeface="+mj-lt"/>
              </a:rPr>
              <a:t>Block 1</a:t>
            </a:r>
          </a:p>
          <a:p>
            <a:pPr algn="ctr"/>
            <a:r>
              <a:rPr lang="en-US" sz="1400" b="1" dirty="0" smtClean="0">
                <a:latin typeface="+mj-lt"/>
              </a:rPr>
              <a:t>cargo</a:t>
            </a:r>
            <a:endParaRPr lang="en-US" sz="1400" b="1" dirty="0">
              <a:latin typeface="+mj-lt"/>
            </a:endParaRPr>
          </a:p>
        </p:txBody>
      </p:sp>
      <p:sp>
        <p:nvSpPr>
          <p:cNvPr id="9" name="TextBox 8"/>
          <p:cNvSpPr txBox="1"/>
          <p:nvPr/>
        </p:nvSpPr>
        <p:spPr>
          <a:xfrm>
            <a:off x="7914149" y="6010258"/>
            <a:ext cx="821058" cy="523220"/>
          </a:xfrm>
          <a:prstGeom prst="rect">
            <a:avLst/>
          </a:prstGeom>
          <a:noFill/>
        </p:spPr>
        <p:txBody>
          <a:bodyPr wrap="none" rtlCol="0">
            <a:spAutoFit/>
          </a:bodyPr>
          <a:lstStyle/>
          <a:p>
            <a:pPr algn="ctr"/>
            <a:r>
              <a:rPr lang="en-US" sz="1400" b="1" dirty="0" smtClean="0">
                <a:latin typeface="+mj-lt"/>
              </a:rPr>
              <a:t>Block 1</a:t>
            </a:r>
          </a:p>
          <a:p>
            <a:pPr algn="ctr"/>
            <a:r>
              <a:rPr lang="en-US" sz="1400" b="1" dirty="0" smtClean="0">
                <a:latin typeface="+mj-lt"/>
              </a:rPr>
              <a:t>crew</a:t>
            </a:r>
            <a:endParaRPr lang="en-US" sz="1400" b="1" dirty="0">
              <a:latin typeface="+mj-lt"/>
            </a:endParaRPr>
          </a:p>
        </p:txBody>
      </p:sp>
      <p:sp>
        <p:nvSpPr>
          <p:cNvPr id="10" name="TextBox 9"/>
          <p:cNvSpPr txBox="1"/>
          <p:nvPr/>
        </p:nvSpPr>
        <p:spPr>
          <a:xfrm>
            <a:off x="10800333" y="6014648"/>
            <a:ext cx="950901" cy="523220"/>
          </a:xfrm>
          <a:prstGeom prst="rect">
            <a:avLst/>
          </a:prstGeom>
          <a:noFill/>
        </p:spPr>
        <p:txBody>
          <a:bodyPr wrap="none" rtlCol="0">
            <a:spAutoFit/>
          </a:bodyPr>
          <a:lstStyle/>
          <a:p>
            <a:pPr algn="ctr"/>
            <a:r>
              <a:rPr lang="en-US" sz="1400" b="1" dirty="0" smtClean="0">
                <a:latin typeface="+mj-lt"/>
              </a:rPr>
              <a:t>Block 1B</a:t>
            </a:r>
          </a:p>
          <a:p>
            <a:pPr algn="ctr"/>
            <a:r>
              <a:rPr lang="en-US" sz="1400" b="1" dirty="0" smtClean="0">
                <a:latin typeface="+mj-lt"/>
              </a:rPr>
              <a:t>cargo</a:t>
            </a:r>
            <a:endParaRPr lang="en-US" sz="1400" b="1" dirty="0">
              <a:latin typeface="+mj-lt"/>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7680" y="4480526"/>
            <a:ext cx="2656874" cy="2057400"/>
          </a:xfrm>
          <a:prstGeom prst="rect">
            <a:avLst/>
          </a:prstGeom>
          <a:ln>
            <a:solidFill>
              <a:schemeClr val="tx1"/>
            </a:solidFill>
          </a:ln>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35658" y="4480526"/>
            <a:ext cx="2834535" cy="2057400"/>
          </a:xfrm>
          <a:prstGeom prst="rect">
            <a:avLst/>
          </a:prstGeom>
          <a:ln>
            <a:solidFill>
              <a:schemeClr val="tx1"/>
            </a:solidFill>
          </a:ln>
        </p:spPr>
      </p:pic>
      <p:sp>
        <p:nvSpPr>
          <p:cNvPr id="13" name="TextBox 12"/>
          <p:cNvSpPr txBox="1"/>
          <p:nvPr/>
        </p:nvSpPr>
        <p:spPr>
          <a:xfrm>
            <a:off x="457199" y="4480526"/>
            <a:ext cx="2637355" cy="707886"/>
          </a:xfrm>
          <a:prstGeom prst="rect">
            <a:avLst/>
          </a:prstGeom>
          <a:noFill/>
        </p:spPr>
        <p:txBody>
          <a:bodyPr wrap="square" rtlCol="0">
            <a:spAutoFit/>
          </a:bodyPr>
          <a:lstStyle/>
          <a:p>
            <a:r>
              <a:rPr lang="en-US" sz="2000" dirty="0" smtClean="0">
                <a:solidFill>
                  <a:schemeClr val="bg1"/>
                </a:solidFill>
                <a:latin typeface="+mj-lt"/>
              </a:rPr>
              <a:t>Block 1B cargo launch vehicle</a:t>
            </a:r>
            <a:endParaRPr lang="en-US" sz="2000" dirty="0">
              <a:solidFill>
                <a:schemeClr val="bg1"/>
              </a:solidFill>
              <a:latin typeface="+mj-lt"/>
            </a:endParaRPr>
          </a:p>
        </p:txBody>
      </p:sp>
      <p:sp>
        <p:nvSpPr>
          <p:cNvPr id="14" name="TextBox 13"/>
          <p:cNvSpPr txBox="1"/>
          <p:nvPr/>
        </p:nvSpPr>
        <p:spPr>
          <a:xfrm>
            <a:off x="4135658" y="4480526"/>
            <a:ext cx="2637355" cy="707886"/>
          </a:xfrm>
          <a:prstGeom prst="rect">
            <a:avLst/>
          </a:prstGeom>
          <a:noFill/>
        </p:spPr>
        <p:txBody>
          <a:bodyPr wrap="square" rtlCol="0">
            <a:spAutoFit/>
          </a:bodyPr>
          <a:lstStyle/>
          <a:p>
            <a:r>
              <a:rPr lang="en-US" sz="2000" dirty="0" smtClean="0">
                <a:solidFill>
                  <a:schemeClr val="bg1"/>
                </a:solidFill>
                <a:latin typeface="+mj-lt"/>
              </a:rPr>
              <a:t>Block 1 cargo</a:t>
            </a:r>
          </a:p>
          <a:p>
            <a:r>
              <a:rPr lang="en-US" sz="2000" dirty="0" smtClean="0">
                <a:solidFill>
                  <a:schemeClr val="bg1"/>
                </a:solidFill>
                <a:latin typeface="+mj-lt"/>
              </a:rPr>
              <a:t>launch vehicle</a:t>
            </a:r>
            <a:endParaRPr lang="en-US" sz="2000" dirty="0">
              <a:solidFill>
                <a:schemeClr val="bg1"/>
              </a:solidFill>
              <a:latin typeface="+mj-lt"/>
            </a:endParaRPr>
          </a:p>
        </p:txBody>
      </p:sp>
    </p:spTree>
    <p:extLst>
      <p:ext uri="{BB962C8B-B14F-4D97-AF65-F5344CB8AC3E}">
        <p14:creationId xmlns:p14="http://schemas.microsoft.com/office/powerpoint/2010/main" val="20568035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Preliminary BFFs using a geometric-analog and assembly</a:t>
            </a:r>
            <a:endParaRPr lang="en-US" dirty="0"/>
          </a:p>
        </p:txBody>
      </p:sp>
      <p:sp>
        <p:nvSpPr>
          <p:cNvPr id="7" name="Content Placeholder 6"/>
          <p:cNvSpPr>
            <a:spLocks noGrp="1"/>
          </p:cNvSpPr>
          <p:nvPr>
            <p:ph sz="quarter" idx="11"/>
          </p:nvPr>
        </p:nvSpPr>
        <p:spPr/>
        <p:txBody>
          <a:bodyPr/>
          <a:lstStyle/>
          <a:p>
            <a:r>
              <a:rPr lang="en-US" smtClean="0"/>
              <a:t>Root-mean-square comparison</a:t>
            </a:r>
            <a:endParaRPr lang="en-US" dirty="0"/>
          </a:p>
        </p:txBody>
      </p:sp>
      <p:sp>
        <p:nvSpPr>
          <p:cNvPr id="6" name="Content Placeholder 5"/>
          <p:cNvSpPr>
            <a:spLocks noGrp="1"/>
          </p:cNvSpPr>
          <p:nvPr>
            <p:ph type="body" sz="quarter" idx="10"/>
          </p:nvPr>
        </p:nvSpPr>
        <p:spPr>
          <a:xfrm>
            <a:off x="457199" y="1280159"/>
            <a:ext cx="11247120" cy="4983449"/>
          </a:xfrm>
        </p:spPr>
        <p:txBody>
          <a:bodyPr/>
          <a:lstStyle/>
          <a:p>
            <a:r>
              <a:rPr lang="en-US" dirty="0" smtClean="0"/>
              <a:t>In general, preliminary </a:t>
            </a:r>
            <a:r>
              <a:rPr lang="en-US" dirty="0"/>
              <a:t>BFFs </a:t>
            </a:r>
            <a:r>
              <a:rPr lang="en-US" dirty="0" smtClean="0"/>
              <a:t>show relatively similar root-mean-square trends compared to the best practices BFFs</a:t>
            </a:r>
          </a:p>
          <a:p>
            <a:r>
              <a:rPr lang="en-US" dirty="0" smtClean="0"/>
              <a:t>Notable differences attributable to several sources</a:t>
            </a:r>
          </a:p>
          <a:p>
            <a:pPr lvl="1"/>
            <a:r>
              <a:rPr lang="en-US" dirty="0" smtClean="0"/>
              <a:t>Integration areas differ for different parent data</a:t>
            </a:r>
          </a:p>
          <a:p>
            <a:pPr lvl="2"/>
            <a:r>
              <a:rPr lang="en-US" dirty="0" smtClean="0"/>
              <a:t>Particularly notable in core/booster multibody region</a:t>
            </a:r>
          </a:p>
          <a:p>
            <a:pPr lvl="1"/>
            <a:r>
              <a:rPr lang="en-US" dirty="0" smtClean="0"/>
              <a:t>Payload fairing geometric-analog differences not easily identifiable due to relatively small magnitudes</a:t>
            </a:r>
          </a:p>
          <a:p>
            <a:pPr lvl="1"/>
            <a:r>
              <a:rPr lang="en-US" dirty="0"/>
              <a:t>Wind tunnel background noise </a:t>
            </a:r>
            <a:r>
              <a:rPr lang="en-US" dirty="0" smtClean="0"/>
              <a:t>differences</a:t>
            </a:r>
            <a:endParaRPr lang="en-US" dirty="0"/>
          </a:p>
          <a:p>
            <a:endParaRPr lang="en-US" dirty="0"/>
          </a:p>
        </p:txBody>
      </p:sp>
      <p:grpSp>
        <p:nvGrpSpPr>
          <p:cNvPr id="19" name="Group 18"/>
          <p:cNvGrpSpPr>
            <a:grpSpLocks noChangeAspect="1"/>
          </p:cNvGrpSpPr>
          <p:nvPr/>
        </p:nvGrpSpPr>
        <p:grpSpPr>
          <a:xfrm>
            <a:off x="2423159" y="4215919"/>
            <a:ext cx="7315200" cy="1706341"/>
            <a:chOff x="3439689" y="3246122"/>
            <a:chExt cx="7623628" cy="1778285"/>
          </a:xfrm>
        </p:grpSpPr>
        <p:pic>
          <p:nvPicPr>
            <p:cNvPr id="16" name="Picture 15"/>
            <p:cNvPicPr>
              <a:picLocks noChangeAspect="1"/>
            </p:cNvPicPr>
            <p:nvPr/>
          </p:nvPicPr>
          <p:blipFill rotWithShape="1">
            <a:blip r:embed="rId3">
              <a:extLst>
                <a:ext uri="{28A0092B-C50C-407E-A947-70E740481C1C}">
                  <a14:useLocalDpi xmlns:a14="http://schemas.microsoft.com/office/drawing/2010/main" val="0"/>
                </a:ext>
              </a:extLst>
            </a:blip>
            <a:srcRect t="40399" b="33541"/>
            <a:stretch/>
          </p:blipFill>
          <p:spPr>
            <a:xfrm>
              <a:off x="3444269" y="3246122"/>
              <a:ext cx="7619048" cy="1737341"/>
            </a:xfrm>
            <a:prstGeom prst="rect">
              <a:avLst/>
            </a:prstGeom>
          </p:spPr>
        </p:pic>
        <p:pic>
          <p:nvPicPr>
            <p:cNvPr id="17" name="Picture 16"/>
            <p:cNvPicPr>
              <a:picLocks noChangeAspect="1"/>
            </p:cNvPicPr>
            <p:nvPr/>
          </p:nvPicPr>
          <p:blipFill rotWithShape="1">
            <a:blip r:embed="rId3">
              <a:extLst>
                <a:ext uri="{28A0092B-C50C-407E-A947-70E740481C1C}">
                  <a14:useLocalDpi xmlns:a14="http://schemas.microsoft.com/office/drawing/2010/main" val="0"/>
                </a:ext>
              </a:extLst>
            </a:blip>
            <a:srcRect t="93891" b="3366"/>
            <a:stretch/>
          </p:blipFill>
          <p:spPr>
            <a:xfrm>
              <a:off x="3439689" y="4841529"/>
              <a:ext cx="7619048" cy="182878"/>
            </a:xfrm>
            <a:prstGeom prst="rect">
              <a:avLst/>
            </a:prstGeom>
          </p:spPr>
        </p:pic>
      </p:grpSp>
      <p:sp>
        <p:nvSpPr>
          <p:cNvPr id="20" name="TextBox 19"/>
          <p:cNvSpPr txBox="1"/>
          <p:nvPr/>
        </p:nvSpPr>
        <p:spPr>
          <a:xfrm>
            <a:off x="8985113" y="5925055"/>
            <a:ext cx="2101857" cy="338554"/>
          </a:xfrm>
          <a:prstGeom prst="rect">
            <a:avLst/>
          </a:prstGeom>
          <a:noFill/>
        </p:spPr>
        <p:txBody>
          <a:bodyPr wrap="none" rtlCol="0">
            <a:spAutoFit/>
          </a:bodyPr>
          <a:lstStyle/>
          <a:p>
            <a:pPr algn="r"/>
            <a:r>
              <a:rPr lang="en-US" sz="1600" b="1" dirty="0" smtClean="0">
                <a:latin typeface="+mj-lt"/>
              </a:rPr>
              <a:t>Preliminary method</a:t>
            </a:r>
            <a:endParaRPr lang="en-US" sz="1600" b="1" dirty="0">
              <a:latin typeface="+mj-lt"/>
            </a:endParaRPr>
          </a:p>
        </p:txBody>
      </p:sp>
      <p:sp>
        <p:nvSpPr>
          <p:cNvPr id="21" name="TextBox 20"/>
          <p:cNvSpPr txBox="1"/>
          <p:nvPr/>
        </p:nvSpPr>
        <p:spPr>
          <a:xfrm>
            <a:off x="6362145" y="3963539"/>
            <a:ext cx="2385589" cy="338554"/>
          </a:xfrm>
          <a:prstGeom prst="rect">
            <a:avLst/>
          </a:prstGeom>
          <a:noFill/>
        </p:spPr>
        <p:txBody>
          <a:bodyPr wrap="none" rtlCol="0">
            <a:spAutoFit/>
          </a:bodyPr>
          <a:lstStyle/>
          <a:p>
            <a:pPr algn="r"/>
            <a:r>
              <a:rPr lang="en-US" sz="1600" b="1" dirty="0" smtClean="0">
                <a:solidFill>
                  <a:srgbClr val="063DE8"/>
                </a:solidFill>
                <a:latin typeface="+mj-lt"/>
              </a:rPr>
              <a:t>Best practices method</a:t>
            </a:r>
            <a:endParaRPr lang="en-US" sz="1600" b="1" dirty="0">
              <a:solidFill>
                <a:srgbClr val="063DE8"/>
              </a:solidFill>
              <a:latin typeface="+mj-lt"/>
            </a:endParaRPr>
          </a:p>
        </p:txBody>
      </p:sp>
      <p:cxnSp>
        <p:nvCxnSpPr>
          <p:cNvPr id="25" name="Straight Arrow Connector 24"/>
          <p:cNvCxnSpPr>
            <a:stCxn id="21" idx="1"/>
          </p:cNvCxnSpPr>
          <p:nvPr/>
        </p:nvCxnSpPr>
        <p:spPr bwMode="auto">
          <a:xfrm flipH="1">
            <a:off x="6187439" y="4132816"/>
            <a:ext cx="174706" cy="292522"/>
          </a:xfrm>
          <a:prstGeom prst="straightConnector1">
            <a:avLst/>
          </a:prstGeom>
          <a:solidFill>
            <a:schemeClr val="accent1"/>
          </a:solidFill>
          <a:ln w="12700" cap="flat" cmpd="sng" algn="ctr">
            <a:solidFill>
              <a:srgbClr val="0000FF"/>
            </a:solidFill>
            <a:prstDash val="solid"/>
            <a:round/>
            <a:headEnd type="none" w="med" len="med"/>
            <a:tailEnd type="triangle"/>
          </a:ln>
          <a:effectLst/>
        </p:spPr>
      </p:cxnSp>
      <p:cxnSp>
        <p:nvCxnSpPr>
          <p:cNvPr id="28" name="Straight Arrow Connector 27"/>
          <p:cNvCxnSpPr>
            <a:stCxn id="20" idx="1"/>
          </p:cNvCxnSpPr>
          <p:nvPr/>
        </p:nvCxnSpPr>
        <p:spPr bwMode="auto">
          <a:xfrm flipH="1" flipV="1">
            <a:off x="8747734" y="5623536"/>
            <a:ext cx="237379" cy="470796"/>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27161832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t="40399" b="34913"/>
          <a:stretch/>
        </p:blipFill>
        <p:spPr>
          <a:xfrm>
            <a:off x="2432304" y="4215384"/>
            <a:ext cx="7315200" cy="1580263"/>
          </a:xfrm>
          <a:prstGeom prst="rect">
            <a:avLst/>
          </a:prstGeom>
        </p:spPr>
      </p:pic>
      <p:sp>
        <p:nvSpPr>
          <p:cNvPr id="2" name="Title 1"/>
          <p:cNvSpPr>
            <a:spLocks noGrp="1"/>
          </p:cNvSpPr>
          <p:nvPr>
            <p:ph type="title"/>
          </p:nvPr>
        </p:nvSpPr>
        <p:spPr/>
        <p:txBody>
          <a:bodyPr/>
          <a:lstStyle/>
          <a:p>
            <a:r>
              <a:rPr lang="en-US" smtClean="0"/>
              <a:t>Preliminary BFFs using a geometric-analog and assembly</a:t>
            </a:r>
            <a:endParaRPr lang="en-US" dirty="0"/>
          </a:p>
        </p:txBody>
      </p:sp>
      <p:sp>
        <p:nvSpPr>
          <p:cNvPr id="7" name="Content Placeholder 6"/>
          <p:cNvSpPr>
            <a:spLocks noGrp="1"/>
          </p:cNvSpPr>
          <p:nvPr>
            <p:ph sz="quarter" idx="11"/>
          </p:nvPr>
        </p:nvSpPr>
        <p:spPr/>
        <p:txBody>
          <a:bodyPr/>
          <a:lstStyle/>
          <a:p>
            <a:r>
              <a:rPr lang="en-US" dirty="0" smtClean="0"/>
              <a:t>Root-mean-square comparison, sectional loads</a:t>
            </a:r>
            <a:endParaRPr lang="en-US" dirty="0"/>
          </a:p>
        </p:txBody>
      </p:sp>
      <p:sp>
        <p:nvSpPr>
          <p:cNvPr id="6" name="Content Placeholder 5"/>
          <p:cNvSpPr>
            <a:spLocks noGrp="1"/>
          </p:cNvSpPr>
          <p:nvPr>
            <p:ph type="body" sz="quarter" idx="10"/>
          </p:nvPr>
        </p:nvSpPr>
        <p:spPr>
          <a:xfrm>
            <a:off x="457199" y="1280159"/>
            <a:ext cx="11247120" cy="4983449"/>
          </a:xfrm>
        </p:spPr>
        <p:txBody>
          <a:bodyPr/>
          <a:lstStyle/>
          <a:p>
            <a:r>
              <a:rPr lang="en-US" dirty="0" smtClean="0"/>
              <a:t>Root-mean-square of sectional loads (BFFs per unit length) can be compared to account for differences in integration lengths between parent data</a:t>
            </a:r>
          </a:p>
          <a:p>
            <a:pPr lvl="1"/>
            <a:r>
              <a:rPr lang="en-US" dirty="0" smtClean="0"/>
              <a:t>Comparison improves in the core/booster multibody region</a:t>
            </a:r>
          </a:p>
          <a:p>
            <a:pPr lvl="1"/>
            <a:r>
              <a:rPr lang="en-US" dirty="0" smtClean="0"/>
              <a:t>Payload fairing shoulder differences are accentuated</a:t>
            </a:r>
          </a:p>
          <a:p>
            <a:pPr lvl="1"/>
            <a:endParaRPr lang="en-US" dirty="0"/>
          </a:p>
          <a:p>
            <a:endParaRPr lang="en-US" dirty="0"/>
          </a:p>
        </p:txBody>
      </p:sp>
      <p:pic>
        <p:nvPicPr>
          <p:cNvPr id="17" name="Picture 16"/>
          <p:cNvPicPr>
            <a:picLocks noChangeAspect="1"/>
          </p:cNvPicPr>
          <p:nvPr/>
        </p:nvPicPr>
        <p:blipFill rotWithShape="1">
          <a:blip r:embed="rId4">
            <a:extLst>
              <a:ext uri="{28A0092B-C50C-407E-A947-70E740481C1C}">
                <a14:useLocalDpi xmlns:a14="http://schemas.microsoft.com/office/drawing/2010/main" val="0"/>
              </a:ext>
            </a:extLst>
          </a:blip>
          <a:srcRect t="93891" b="3366"/>
          <a:stretch/>
        </p:blipFill>
        <p:spPr>
          <a:xfrm>
            <a:off x="2423159" y="5746781"/>
            <a:ext cx="7310805" cy="175479"/>
          </a:xfrm>
          <a:prstGeom prst="rect">
            <a:avLst/>
          </a:prstGeom>
        </p:spPr>
      </p:pic>
      <p:sp>
        <p:nvSpPr>
          <p:cNvPr id="13" name="TextBox 12"/>
          <p:cNvSpPr txBox="1"/>
          <p:nvPr/>
        </p:nvSpPr>
        <p:spPr>
          <a:xfrm>
            <a:off x="8985113" y="5925055"/>
            <a:ext cx="2101857" cy="338554"/>
          </a:xfrm>
          <a:prstGeom prst="rect">
            <a:avLst/>
          </a:prstGeom>
          <a:noFill/>
        </p:spPr>
        <p:txBody>
          <a:bodyPr wrap="none" rtlCol="0">
            <a:spAutoFit/>
          </a:bodyPr>
          <a:lstStyle/>
          <a:p>
            <a:pPr algn="r"/>
            <a:r>
              <a:rPr lang="en-US" sz="1600" b="1" dirty="0" smtClean="0">
                <a:latin typeface="+mj-lt"/>
              </a:rPr>
              <a:t>Preliminary method</a:t>
            </a:r>
            <a:endParaRPr lang="en-US" sz="1600" b="1" dirty="0">
              <a:latin typeface="+mj-lt"/>
            </a:endParaRPr>
          </a:p>
        </p:txBody>
      </p:sp>
      <p:cxnSp>
        <p:nvCxnSpPr>
          <p:cNvPr id="15" name="Straight Arrow Connector 14"/>
          <p:cNvCxnSpPr>
            <a:stCxn id="13" idx="1"/>
          </p:cNvCxnSpPr>
          <p:nvPr/>
        </p:nvCxnSpPr>
        <p:spPr bwMode="auto">
          <a:xfrm flipH="1" flipV="1">
            <a:off x="8747734" y="5623536"/>
            <a:ext cx="237379" cy="470796"/>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sp>
        <p:nvSpPr>
          <p:cNvPr id="28" name="TextBox 27"/>
          <p:cNvSpPr txBox="1"/>
          <p:nvPr/>
        </p:nvSpPr>
        <p:spPr>
          <a:xfrm>
            <a:off x="6362145" y="3963539"/>
            <a:ext cx="2385589" cy="338554"/>
          </a:xfrm>
          <a:prstGeom prst="rect">
            <a:avLst/>
          </a:prstGeom>
          <a:noFill/>
        </p:spPr>
        <p:txBody>
          <a:bodyPr wrap="none" rtlCol="0">
            <a:spAutoFit/>
          </a:bodyPr>
          <a:lstStyle/>
          <a:p>
            <a:pPr algn="r"/>
            <a:r>
              <a:rPr lang="en-US" sz="1600" b="1" dirty="0" smtClean="0">
                <a:solidFill>
                  <a:srgbClr val="063DE8"/>
                </a:solidFill>
                <a:latin typeface="+mj-lt"/>
              </a:rPr>
              <a:t>Best practices method</a:t>
            </a:r>
            <a:endParaRPr lang="en-US" sz="1600" b="1" dirty="0">
              <a:solidFill>
                <a:srgbClr val="063DE8"/>
              </a:solidFill>
              <a:latin typeface="+mj-lt"/>
            </a:endParaRPr>
          </a:p>
        </p:txBody>
      </p:sp>
      <p:cxnSp>
        <p:nvCxnSpPr>
          <p:cNvPr id="29" name="Straight Arrow Connector 28"/>
          <p:cNvCxnSpPr>
            <a:stCxn id="28" idx="1"/>
          </p:cNvCxnSpPr>
          <p:nvPr/>
        </p:nvCxnSpPr>
        <p:spPr bwMode="auto">
          <a:xfrm flipH="1">
            <a:off x="6187439" y="4132816"/>
            <a:ext cx="174706" cy="292522"/>
          </a:xfrm>
          <a:prstGeom prst="straightConnector1">
            <a:avLst/>
          </a:prstGeom>
          <a:solidFill>
            <a:schemeClr val="accent1"/>
          </a:solidFill>
          <a:ln w="12700" cap="flat" cmpd="sng" algn="ctr">
            <a:solidFill>
              <a:srgbClr val="0000FF"/>
            </a:solidFill>
            <a:prstDash val="solid"/>
            <a:round/>
            <a:headEnd type="none" w="med" len="med"/>
            <a:tailEnd type="triangle"/>
          </a:ln>
          <a:effectLst/>
        </p:spPr>
      </p:cxnSp>
    </p:spTree>
    <p:extLst>
      <p:ext uri="{BB962C8B-B14F-4D97-AF65-F5344CB8AC3E}">
        <p14:creationId xmlns:p14="http://schemas.microsoft.com/office/powerpoint/2010/main" val="33156420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t="40399" b="32169"/>
          <a:stretch/>
        </p:blipFill>
        <p:spPr>
          <a:xfrm>
            <a:off x="3579609" y="3980060"/>
            <a:ext cx="7315200" cy="1755848"/>
          </a:xfrm>
          <a:prstGeom prst="rect">
            <a:avLst/>
          </a:prstGeom>
        </p:spPr>
      </p:pic>
      <p:sp>
        <p:nvSpPr>
          <p:cNvPr id="2" name="Title 1"/>
          <p:cNvSpPr>
            <a:spLocks noGrp="1"/>
          </p:cNvSpPr>
          <p:nvPr>
            <p:ph type="title"/>
          </p:nvPr>
        </p:nvSpPr>
        <p:spPr/>
        <p:txBody>
          <a:bodyPr/>
          <a:lstStyle/>
          <a:p>
            <a:r>
              <a:rPr lang="en-US" smtClean="0"/>
              <a:t>Preliminary BFFs using a geometric-analog and assembly</a:t>
            </a:r>
            <a:endParaRPr lang="en-US" dirty="0"/>
          </a:p>
        </p:txBody>
      </p:sp>
      <p:sp>
        <p:nvSpPr>
          <p:cNvPr id="7" name="Content Placeholder 6"/>
          <p:cNvSpPr>
            <a:spLocks noGrp="1"/>
          </p:cNvSpPr>
          <p:nvPr>
            <p:ph sz="quarter" idx="11"/>
          </p:nvPr>
        </p:nvSpPr>
        <p:spPr/>
        <p:txBody>
          <a:bodyPr/>
          <a:lstStyle/>
          <a:p>
            <a:r>
              <a:rPr lang="en-US" dirty="0" smtClean="0"/>
              <a:t>Root-mean-square comparison, sectional loads on payload fairing</a:t>
            </a:r>
            <a:endParaRPr lang="en-US" dirty="0"/>
          </a:p>
        </p:txBody>
      </p:sp>
      <p:sp>
        <p:nvSpPr>
          <p:cNvPr id="6" name="Content Placeholder 5"/>
          <p:cNvSpPr>
            <a:spLocks noGrp="1"/>
          </p:cNvSpPr>
          <p:nvPr>
            <p:ph type="body" sz="quarter" idx="10"/>
          </p:nvPr>
        </p:nvSpPr>
        <p:spPr>
          <a:xfrm>
            <a:off x="457199" y="1280159"/>
            <a:ext cx="11247120" cy="4983449"/>
          </a:xfrm>
        </p:spPr>
        <p:txBody>
          <a:bodyPr/>
          <a:lstStyle/>
          <a:p>
            <a:r>
              <a:rPr lang="en-US" dirty="0" smtClean="0"/>
              <a:t>Root-mean-square of sectional loads (BFFs per unit length) on the payload fairing indicates two related limitations of the geometric-analog process</a:t>
            </a:r>
          </a:p>
          <a:p>
            <a:pPr lvl="1"/>
            <a:r>
              <a:rPr lang="en-US" dirty="0" smtClean="0"/>
              <a:t>Best practices method: sparse longitudinal distribution of buffet rings is not sufficient to fully characterize the peak unsteady normal shock environment</a:t>
            </a:r>
          </a:p>
          <a:p>
            <a:pPr lvl="1"/>
            <a:r>
              <a:rPr lang="en-US" dirty="0" smtClean="0"/>
              <a:t>Preliminary method: local unsteadiness associated with the normal shock is characterized but mapped location from the geometric-analog does not correspond to data from actual geometry</a:t>
            </a:r>
          </a:p>
          <a:p>
            <a:pPr lvl="1"/>
            <a:endParaRPr lang="en-US" dirty="0"/>
          </a:p>
          <a:p>
            <a:endParaRPr lang="en-US" dirty="0"/>
          </a:p>
        </p:txBody>
      </p:sp>
      <p:pic>
        <p:nvPicPr>
          <p:cNvPr id="17" name="Picture 16"/>
          <p:cNvPicPr>
            <a:picLocks noChangeAspect="1"/>
          </p:cNvPicPr>
          <p:nvPr/>
        </p:nvPicPr>
        <p:blipFill rotWithShape="1">
          <a:blip r:embed="rId4">
            <a:extLst>
              <a:ext uri="{28A0092B-C50C-407E-A947-70E740481C1C}">
                <a14:useLocalDpi xmlns:a14="http://schemas.microsoft.com/office/drawing/2010/main" val="0"/>
              </a:ext>
            </a:extLst>
          </a:blip>
          <a:srcRect t="93891" b="3366"/>
          <a:stretch/>
        </p:blipFill>
        <p:spPr>
          <a:xfrm>
            <a:off x="3570464" y="5511457"/>
            <a:ext cx="7310805" cy="175479"/>
          </a:xfrm>
          <a:prstGeom prst="rect">
            <a:avLst/>
          </a:prstGeom>
        </p:spPr>
      </p:pic>
      <p:sp>
        <p:nvSpPr>
          <p:cNvPr id="13" name="TextBox 12"/>
          <p:cNvSpPr txBox="1"/>
          <p:nvPr/>
        </p:nvSpPr>
        <p:spPr>
          <a:xfrm>
            <a:off x="4017055" y="3716494"/>
            <a:ext cx="2101857" cy="338554"/>
          </a:xfrm>
          <a:prstGeom prst="rect">
            <a:avLst/>
          </a:prstGeom>
          <a:noFill/>
        </p:spPr>
        <p:txBody>
          <a:bodyPr wrap="none" rtlCol="0">
            <a:spAutoFit/>
          </a:bodyPr>
          <a:lstStyle/>
          <a:p>
            <a:pPr algn="r"/>
            <a:r>
              <a:rPr lang="en-US" sz="1600" b="1" dirty="0" smtClean="0">
                <a:latin typeface="+mj-lt"/>
              </a:rPr>
              <a:t>Preliminary method</a:t>
            </a:r>
            <a:endParaRPr lang="en-US" sz="1600" b="1" dirty="0">
              <a:latin typeface="+mj-lt"/>
            </a:endParaRPr>
          </a:p>
        </p:txBody>
      </p:sp>
      <p:sp>
        <p:nvSpPr>
          <p:cNvPr id="14" name="TextBox 13"/>
          <p:cNvSpPr txBox="1"/>
          <p:nvPr/>
        </p:nvSpPr>
        <p:spPr>
          <a:xfrm>
            <a:off x="9757247" y="5589143"/>
            <a:ext cx="2385589" cy="338554"/>
          </a:xfrm>
          <a:prstGeom prst="rect">
            <a:avLst/>
          </a:prstGeom>
          <a:noFill/>
        </p:spPr>
        <p:txBody>
          <a:bodyPr wrap="none" rtlCol="0">
            <a:spAutoFit/>
          </a:bodyPr>
          <a:lstStyle/>
          <a:p>
            <a:pPr algn="r"/>
            <a:r>
              <a:rPr lang="en-US" sz="1600" b="1" dirty="0" smtClean="0">
                <a:solidFill>
                  <a:srgbClr val="063DE8"/>
                </a:solidFill>
                <a:latin typeface="+mj-lt"/>
              </a:rPr>
              <a:t>Best practices method</a:t>
            </a:r>
            <a:endParaRPr lang="en-US" sz="1600" b="1" dirty="0">
              <a:solidFill>
                <a:srgbClr val="063DE8"/>
              </a:solidFill>
              <a:latin typeface="+mj-lt"/>
            </a:endParaRPr>
          </a:p>
        </p:txBody>
      </p:sp>
      <p:cxnSp>
        <p:nvCxnSpPr>
          <p:cNvPr id="15" name="Straight Arrow Connector 14"/>
          <p:cNvCxnSpPr>
            <a:stCxn id="13" idx="3"/>
          </p:cNvCxnSpPr>
          <p:nvPr/>
        </p:nvCxnSpPr>
        <p:spPr bwMode="auto">
          <a:xfrm>
            <a:off x="6118912" y="3885771"/>
            <a:ext cx="141474" cy="254064"/>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16" name="Straight Arrow Connector 15"/>
          <p:cNvCxnSpPr>
            <a:stCxn id="14" idx="1"/>
          </p:cNvCxnSpPr>
          <p:nvPr/>
        </p:nvCxnSpPr>
        <p:spPr bwMode="auto">
          <a:xfrm flipH="1" flipV="1">
            <a:off x="9346405" y="5351444"/>
            <a:ext cx="410842" cy="406976"/>
          </a:xfrm>
          <a:prstGeom prst="straightConnector1">
            <a:avLst/>
          </a:prstGeom>
          <a:solidFill>
            <a:schemeClr val="accent1"/>
          </a:solidFill>
          <a:ln w="12700" cap="flat" cmpd="sng" algn="ctr">
            <a:solidFill>
              <a:srgbClr val="0000FF"/>
            </a:solidFill>
            <a:prstDash val="solid"/>
            <a:round/>
            <a:headEnd type="none" w="med" len="med"/>
            <a:tailEnd type="triangle"/>
          </a:ln>
          <a:effectLst/>
        </p:spPr>
      </p:cxnSp>
      <p:pic>
        <p:nvPicPr>
          <p:cNvPr id="22" name="Picture 21"/>
          <p:cNvPicPr>
            <a:picLocks noChangeAspect="1"/>
          </p:cNvPicPr>
          <p:nvPr/>
        </p:nvPicPr>
        <p:blipFill rotWithShape="1">
          <a:blip r:embed="rId5" cstate="print">
            <a:extLst>
              <a:ext uri="{28A0092B-C50C-407E-A947-70E740481C1C}">
                <a14:useLocalDpi xmlns:a14="http://schemas.microsoft.com/office/drawing/2010/main" val="0"/>
              </a:ext>
            </a:extLst>
          </a:blip>
          <a:srcRect l="436" t="19486" r="77293" b="4937"/>
          <a:stretch/>
        </p:blipFill>
        <p:spPr>
          <a:xfrm>
            <a:off x="408198" y="3394959"/>
            <a:ext cx="1554463" cy="2926049"/>
          </a:xfrm>
          <a:prstGeom prst="rect">
            <a:avLst/>
          </a:prstGeom>
          <a:ln>
            <a:solidFill>
              <a:schemeClr val="tx1"/>
            </a:solidFill>
          </a:ln>
        </p:spPr>
      </p:pic>
      <p:sp>
        <p:nvSpPr>
          <p:cNvPr id="27" name="Arc 26"/>
          <p:cNvSpPr/>
          <p:nvPr/>
        </p:nvSpPr>
        <p:spPr bwMode="auto">
          <a:xfrm flipH="1" flipV="1">
            <a:off x="1071037" y="4892024"/>
            <a:ext cx="5939352" cy="1107450"/>
          </a:xfrm>
          <a:prstGeom prst="arc">
            <a:avLst>
              <a:gd name="adj1" fmla="val 10757848"/>
              <a:gd name="adj2" fmla="val 0"/>
            </a:avLst>
          </a:prstGeom>
          <a:noFill/>
          <a:ln w="38100" cap="flat" cmpd="sng" algn="ctr">
            <a:solidFill>
              <a:srgbClr val="063DE8"/>
            </a:solidFill>
            <a:prstDash val="solid"/>
            <a:round/>
            <a:headEnd type="triangle" w="lg" len="lg"/>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80" charset="0"/>
            </a:endParaRPr>
          </a:p>
        </p:txBody>
      </p:sp>
      <p:sp>
        <p:nvSpPr>
          <p:cNvPr id="28" name="TextBox 27"/>
          <p:cNvSpPr txBox="1"/>
          <p:nvPr/>
        </p:nvSpPr>
        <p:spPr>
          <a:xfrm>
            <a:off x="2271208" y="6013614"/>
            <a:ext cx="4373426" cy="584775"/>
          </a:xfrm>
          <a:prstGeom prst="rect">
            <a:avLst/>
          </a:prstGeom>
          <a:noFill/>
        </p:spPr>
        <p:txBody>
          <a:bodyPr wrap="square" rtlCol="0">
            <a:spAutoFit/>
          </a:bodyPr>
          <a:lstStyle/>
          <a:p>
            <a:pPr algn="ctr"/>
            <a:r>
              <a:rPr lang="en-US" sz="1600" b="1" dirty="0" smtClean="0">
                <a:solidFill>
                  <a:srgbClr val="063DE8"/>
                </a:solidFill>
                <a:latin typeface="+mj-lt"/>
              </a:rPr>
              <a:t>Approximate peak fluctuating environment associated with normal shock</a:t>
            </a:r>
            <a:endParaRPr lang="en-US" sz="1600" b="1" dirty="0">
              <a:solidFill>
                <a:srgbClr val="063DE8"/>
              </a:solidFill>
              <a:latin typeface="+mj-lt"/>
            </a:endParaRPr>
          </a:p>
        </p:txBody>
      </p:sp>
    </p:spTree>
    <p:extLst>
      <p:ext uri="{BB962C8B-B14F-4D97-AF65-F5344CB8AC3E}">
        <p14:creationId xmlns:p14="http://schemas.microsoft.com/office/powerpoint/2010/main" val="37605177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Preliminary BFFs using a geometric-analog and assembly</a:t>
            </a:r>
            <a:endParaRPr lang="en-US" dirty="0"/>
          </a:p>
        </p:txBody>
      </p:sp>
      <p:sp>
        <p:nvSpPr>
          <p:cNvPr id="7" name="Content Placeholder 6"/>
          <p:cNvSpPr>
            <a:spLocks noGrp="1"/>
          </p:cNvSpPr>
          <p:nvPr>
            <p:ph sz="quarter" idx="11"/>
          </p:nvPr>
        </p:nvSpPr>
        <p:spPr/>
        <p:txBody>
          <a:bodyPr/>
          <a:lstStyle/>
          <a:p>
            <a:r>
              <a:rPr lang="en-US" dirty="0" smtClean="0"/>
              <a:t>Root-mean-square comparison, fluctuating pressure coefficient on payload fairing</a:t>
            </a:r>
            <a:endParaRPr lang="en-US" dirty="0"/>
          </a:p>
        </p:txBody>
      </p:sp>
      <p:sp>
        <p:nvSpPr>
          <p:cNvPr id="6" name="Content Placeholder 5"/>
          <p:cNvSpPr>
            <a:spLocks noGrp="1"/>
          </p:cNvSpPr>
          <p:nvPr>
            <p:ph type="body" sz="quarter" idx="10"/>
          </p:nvPr>
        </p:nvSpPr>
        <p:spPr>
          <a:xfrm>
            <a:off x="457199" y="1280159"/>
            <a:ext cx="11247120" cy="4983449"/>
          </a:xfrm>
        </p:spPr>
        <p:txBody>
          <a:bodyPr/>
          <a:lstStyle/>
          <a:p>
            <a:r>
              <a:rPr lang="en-US" dirty="0" smtClean="0"/>
              <a:t>Comparison of the root-mean-square of fluctuating pressure coefficient on the payload fairing for the geometric-analog and actual model</a:t>
            </a:r>
          </a:p>
          <a:p>
            <a:pPr lvl="1"/>
            <a:r>
              <a:rPr lang="en-US" dirty="0" smtClean="0"/>
              <a:t>Fluctuating magnitudes at the normal shock are significantly larger for the geometric-analog</a:t>
            </a:r>
          </a:p>
          <a:p>
            <a:pPr lvl="1"/>
            <a:endParaRPr lang="en-US" dirty="0"/>
          </a:p>
          <a:p>
            <a:endParaRPr lang="en-US" dirty="0"/>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7401" y="2757582"/>
            <a:ext cx="4572000" cy="3429000"/>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82632" y="2773260"/>
            <a:ext cx="4572000" cy="3429000"/>
          </a:xfrm>
          <a:prstGeom prst="rect">
            <a:avLst/>
          </a:prstGeom>
        </p:spPr>
      </p:pic>
      <p:sp>
        <p:nvSpPr>
          <p:cNvPr id="24" name="TextBox 23"/>
          <p:cNvSpPr txBox="1"/>
          <p:nvPr/>
        </p:nvSpPr>
        <p:spPr>
          <a:xfrm>
            <a:off x="7800665" y="2619005"/>
            <a:ext cx="2018501" cy="369332"/>
          </a:xfrm>
          <a:prstGeom prst="rect">
            <a:avLst/>
          </a:prstGeom>
          <a:noFill/>
        </p:spPr>
        <p:txBody>
          <a:bodyPr wrap="none" rtlCol="0">
            <a:spAutoFit/>
          </a:bodyPr>
          <a:lstStyle/>
          <a:p>
            <a:r>
              <a:rPr lang="en-US" sz="1800" dirty="0" smtClean="0">
                <a:solidFill>
                  <a:srgbClr val="063DE8"/>
                </a:solidFill>
                <a:latin typeface="+mj-lt"/>
              </a:rPr>
              <a:t>Geometric-analog</a:t>
            </a:r>
            <a:endParaRPr lang="en-US" sz="1800" dirty="0">
              <a:solidFill>
                <a:srgbClr val="063DE8"/>
              </a:solidFill>
              <a:latin typeface="+mj-lt"/>
            </a:endParaRPr>
          </a:p>
        </p:txBody>
      </p:sp>
      <p:sp>
        <p:nvSpPr>
          <p:cNvPr id="25" name="TextBox 24"/>
          <p:cNvSpPr txBox="1"/>
          <p:nvPr/>
        </p:nvSpPr>
        <p:spPr>
          <a:xfrm>
            <a:off x="3003193" y="2588594"/>
            <a:ext cx="1851789" cy="369332"/>
          </a:xfrm>
          <a:prstGeom prst="rect">
            <a:avLst/>
          </a:prstGeom>
          <a:noFill/>
        </p:spPr>
        <p:txBody>
          <a:bodyPr wrap="none" rtlCol="0">
            <a:spAutoFit/>
          </a:bodyPr>
          <a:lstStyle/>
          <a:p>
            <a:r>
              <a:rPr lang="en-US" sz="1800" dirty="0" smtClean="0">
                <a:solidFill>
                  <a:srgbClr val="063DE8"/>
                </a:solidFill>
                <a:latin typeface="+mj-lt"/>
              </a:rPr>
              <a:t>Actual geometry</a:t>
            </a:r>
            <a:endParaRPr lang="en-US" sz="1800" dirty="0">
              <a:solidFill>
                <a:srgbClr val="063DE8"/>
              </a:solidFill>
              <a:latin typeface="+mj-lt"/>
            </a:endParaRPr>
          </a:p>
        </p:txBody>
      </p:sp>
    </p:spTree>
    <p:extLst>
      <p:ext uri="{BB962C8B-B14F-4D97-AF65-F5344CB8AC3E}">
        <p14:creationId xmlns:p14="http://schemas.microsoft.com/office/powerpoint/2010/main" val="721646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6832" y="2880375"/>
            <a:ext cx="3657600" cy="3657600"/>
          </a:xfrm>
          <a:prstGeom prst="rect">
            <a:avLst/>
          </a:prstGeom>
        </p:spPr>
      </p:pic>
      <p:sp>
        <p:nvSpPr>
          <p:cNvPr id="2" name="Title 1"/>
          <p:cNvSpPr>
            <a:spLocks noGrp="1"/>
          </p:cNvSpPr>
          <p:nvPr>
            <p:ph type="title"/>
          </p:nvPr>
        </p:nvSpPr>
        <p:spPr/>
        <p:txBody>
          <a:bodyPr/>
          <a:lstStyle/>
          <a:p>
            <a:r>
              <a:rPr lang="en-US" dirty="0" smtClean="0"/>
              <a:t>Preliminary BFFs using a geometric-analog and assembly</a:t>
            </a:r>
            <a:endParaRPr lang="en-US" dirty="0"/>
          </a:p>
        </p:txBody>
      </p:sp>
      <p:sp>
        <p:nvSpPr>
          <p:cNvPr id="7" name="Content Placeholder 6"/>
          <p:cNvSpPr>
            <a:spLocks noGrp="1"/>
          </p:cNvSpPr>
          <p:nvPr>
            <p:ph sz="quarter" idx="11"/>
          </p:nvPr>
        </p:nvSpPr>
        <p:spPr/>
        <p:txBody>
          <a:bodyPr/>
          <a:lstStyle/>
          <a:p>
            <a:r>
              <a:rPr lang="en-US" dirty="0"/>
              <a:t>Magnitude-squared coherence comparison</a:t>
            </a:r>
          </a:p>
        </p:txBody>
      </p:sp>
      <p:sp>
        <p:nvSpPr>
          <p:cNvPr id="6" name="Content Placeholder 5"/>
          <p:cNvSpPr>
            <a:spLocks noGrp="1"/>
          </p:cNvSpPr>
          <p:nvPr>
            <p:ph type="body" sz="quarter" idx="10"/>
          </p:nvPr>
        </p:nvSpPr>
        <p:spPr>
          <a:xfrm>
            <a:off x="457199" y="1280159"/>
            <a:ext cx="11247120" cy="4983449"/>
          </a:xfrm>
        </p:spPr>
        <p:txBody>
          <a:bodyPr/>
          <a:lstStyle/>
          <a:p>
            <a:r>
              <a:rPr lang="en-US" dirty="0" smtClean="0"/>
              <a:t>In general, assembling </a:t>
            </a:r>
            <a:r>
              <a:rPr lang="en-US" dirty="0"/>
              <a:t>preliminary BFFs does not model </a:t>
            </a:r>
            <a:r>
              <a:rPr lang="en-US" dirty="0" smtClean="0"/>
              <a:t>flow </a:t>
            </a:r>
            <a:r>
              <a:rPr lang="en-US" dirty="0"/>
              <a:t>coherence across the assembly </a:t>
            </a:r>
            <a:r>
              <a:rPr lang="en-US" dirty="0" smtClean="0"/>
              <a:t>boundary</a:t>
            </a:r>
          </a:p>
          <a:p>
            <a:pPr lvl="1"/>
            <a:r>
              <a:rPr lang="en-US" dirty="0" smtClean="0"/>
              <a:t>For this case, coherence is relatively low in this region for the full-stack model and the impact of coherence loss is minimal</a:t>
            </a:r>
            <a:endParaRPr lang="en-US" dirty="0"/>
          </a:p>
        </p:txBody>
      </p:sp>
      <mc:AlternateContent xmlns:mc="http://schemas.openxmlformats.org/markup-compatibility/2006" xmlns:a14="http://schemas.microsoft.com/office/drawing/2010/main">
        <mc:Choice Requires="a14">
          <p:sp>
            <p:nvSpPr>
              <p:cNvPr id="21" name="TextBox 20"/>
              <p:cNvSpPr txBox="1"/>
              <p:nvPr/>
            </p:nvSpPr>
            <p:spPr>
              <a:xfrm>
                <a:off x="4450098" y="2377616"/>
                <a:ext cx="4852932" cy="470000"/>
              </a:xfrm>
              <a:prstGeom prst="rect">
                <a:avLst/>
              </a:prstGeom>
              <a:noFill/>
            </p:spPr>
            <p:txBody>
              <a:bodyPr wrap="none" rtlCol="0">
                <a:spAutoFit/>
              </a:bodyPr>
              <a:lstStyle/>
              <a:p>
                <a:r>
                  <a:rPr lang="en-US" dirty="0" smtClean="0">
                    <a:solidFill>
                      <a:srgbClr val="063DE8"/>
                    </a:solidFill>
                    <a:latin typeface="+mj-lt"/>
                  </a:rPr>
                  <a:t>Magnitude-squared coherence, </a:t>
                </a:r>
                <a14:m>
                  <m:oMath xmlns:m="http://schemas.openxmlformats.org/officeDocument/2006/math">
                    <m:sSup>
                      <m:sSupPr>
                        <m:ctrlPr>
                          <a:rPr lang="en-US" b="0" i="1" smtClean="0">
                            <a:solidFill>
                              <a:srgbClr val="063DE8"/>
                            </a:solidFill>
                            <a:latin typeface="Cambria Math" panose="02040503050406030204" pitchFamily="18" charset="0"/>
                          </a:rPr>
                        </m:ctrlPr>
                      </m:sSupPr>
                      <m:e>
                        <m:r>
                          <a:rPr lang="en-US" b="0" i="1" smtClean="0">
                            <a:solidFill>
                              <a:srgbClr val="063DE8"/>
                            </a:solidFill>
                            <a:latin typeface="Cambria Math" panose="02040503050406030204" pitchFamily="18" charset="0"/>
                          </a:rPr>
                          <m:t>𝛾</m:t>
                        </m:r>
                      </m:e>
                      <m:sup>
                        <m:r>
                          <a:rPr lang="en-US" b="0" i="1" smtClean="0">
                            <a:solidFill>
                              <a:srgbClr val="063DE8"/>
                            </a:solidFill>
                            <a:latin typeface="Cambria Math" panose="02040503050406030204" pitchFamily="18" charset="0"/>
                          </a:rPr>
                          <m:t>2</m:t>
                        </m:r>
                      </m:sup>
                    </m:sSup>
                  </m:oMath>
                </a14:m>
                <a:endParaRPr lang="en-US" dirty="0">
                  <a:solidFill>
                    <a:srgbClr val="063DE8"/>
                  </a:solidFill>
                  <a:latin typeface="+mj-lt"/>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4450098" y="2377616"/>
                <a:ext cx="4852932" cy="470000"/>
              </a:xfrm>
              <a:prstGeom prst="rect">
                <a:avLst/>
              </a:prstGeom>
              <a:blipFill>
                <a:blip r:embed="rId4"/>
                <a:stretch>
                  <a:fillRect l="-1884" t="-7792" b="-29870"/>
                </a:stretch>
              </a:blipFill>
            </p:spPr>
            <p:txBody>
              <a:bodyPr/>
              <a:lstStyle/>
              <a:p>
                <a:r>
                  <a:rPr lang="en-US">
                    <a:noFill/>
                  </a:rPr>
                  <a:t> </a:t>
                </a:r>
              </a:p>
            </p:txBody>
          </p:sp>
        </mc:Fallback>
      </mc:AlternateContent>
      <p:pic>
        <p:nvPicPr>
          <p:cNvPr id="30" name="Picture 29"/>
          <p:cNvPicPr>
            <a:picLocks noChangeAspect="1"/>
          </p:cNvPicPr>
          <p:nvPr/>
        </p:nvPicPr>
        <p:blipFill rotWithShape="1">
          <a:blip r:embed="rId5" cstate="print">
            <a:extLst>
              <a:ext uri="{BEBA8EAE-BF5A-486C-A8C5-ECC9F3942E4B}">
                <a14:imgProps xmlns:a14="http://schemas.microsoft.com/office/drawing/2010/main">
                  <a14:imgLayer r:embed="rId6">
                    <a14:imgEffect>
                      <a14:saturation sat="92000"/>
                    </a14:imgEffect>
                  </a14:imgLayer>
                </a14:imgProps>
              </a:ext>
              <a:ext uri="{28A0092B-C50C-407E-A947-70E740481C1C}">
                <a14:useLocalDpi xmlns:a14="http://schemas.microsoft.com/office/drawing/2010/main" val="0"/>
              </a:ext>
            </a:extLst>
          </a:blip>
          <a:srcRect l="3647" t="22087" r="72766" b="21246"/>
          <a:stretch/>
        </p:blipFill>
        <p:spPr>
          <a:xfrm rot="5400000">
            <a:off x="-279737" y="3499048"/>
            <a:ext cx="2912879" cy="2286000"/>
          </a:xfrm>
          <a:prstGeom prst="rect">
            <a:avLst/>
          </a:prstGeom>
          <a:ln>
            <a:solidFill>
              <a:schemeClr val="tx1"/>
            </a:solidFill>
          </a:ln>
        </p:spPr>
      </p:pic>
      <p:pic>
        <p:nvPicPr>
          <p:cNvPr id="31" name="Picture 30"/>
          <p:cNvPicPr>
            <a:picLocks noChangeAspect="1"/>
          </p:cNvPicPr>
          <p:nvPr/>
        </p:nvPicPr>
        <p:blipFill rotWithShape="1">
          <a:blip r:embed="rId7" cstate="print">
            <a:extLst>
              <a:ext uri="{28A0092B-C50C-407E-A947-70E740481C1C}">
                <a14:useLocalDpi xmlns:a14="http://schemas.microsoft.com/office/drawing/2010/main" val="0"/>
              </a:ext>
            </a:extLst>
          </a:blip>
          <a:srcRect l="3426" t="20425" r="71752" b="19575"/>
          <a:stretch/>
        </p:blipFill>
        <p:spPr>
          <a:xfrm rot="5400000">
            <a:off x="9567734" y="3490169"/>
            <a:ext cx="2895123" cy="2286000"/>
          </a:xfrm>
          <a:prstGeom prst="rect">
            <a:avLst/>
          </a:prstGeom>
          <a:ln>
            <a:solidFill>
              <a:schemeClr val="tx1"/>
            </a:solidFill>
          </a:ln>
        </p:spPr>
      </p:pic>
      <p:sp>
        <p:nvSpPr>
          <p:cNvPr id="15" name="TextBox 14"/>
          <p:cNvSpPr txBox="1"/>
          <p:nvPr/>
        </p:nvSpPr>
        <p:spPr>
          <a:xfrm>
            <a:off x="223556" y="4348583"/>
            <a:ext cx="1906291" cy="338554"/>
          </a:xfrm>
          <a:prstGeom prst="rect">
            <a:avLst/>
          </a:prstGeom>
          <a:noFill/>
        </p:spPr>
        <p:txBody>
          <a:bodyPr wrap="none" rtlCol="0">
            <a:spAutoFit/>
          </a:bodyPr>
          <a:lstStyle/>
          <a:p>
            <a:pPr algn="r"/>
            <a:r>
              <a:rPr lang="en-US" sz="1600" b="1" dirty="0" smtClean="0">
                <a:latin typeface="+mj-lt"/>
              </a:rPr>
              <a:t>Reference station</a:t>
            </a:r>
            <a:endParaRPr lang="en-US" sz="1600" b="1" dirty="0">
              <a:latin typeface="+mj-lt"/>
            </a:endParaRPr>
          </a:p>
        </p:txBody>
      </p:sp>
      <p:sp>
        <p:nvSpPr>
          <p:cNvPr id="17" name="TextBox 16"/>
          <p:cNvSpPr txBox="1"/>
          <p:nvPr/>
        </p:nvSpPr>
        <p:spPr>
          <a:xfrm>
            <a:off x="56078" y="5082956"/>
            <a:ext cx="2282997" cy="338554"/>
          </a:xfrm>
          <a:prstGeom prst="rect">
            <a:avLst/>
          </a:prstGeom>
          <a:noFill/>
        </p:spPr>
        <p:txBody>
          <a:bodyPr wrap="none" rtlCol="0">
            <a:spAutoFit/>
          </a:bodyPr>
          <a:lstStyle/>
          <a:p>
            <a:pPr algn="r"/>
            <a:r>
              <a:rPr lang="en-US" sz="1600" b="1" dirty="0" smtClean="0">
                <a:latin typeface="+mj-lt"/>
              </a:rPr>
              <a:t>Comparison station 2</a:t>
            </a:r>
            <a:endParaRPr lang="en-US" sz="1600" b="1" dirty="0">
              <a:latin typeface="+mj-lt"/>
            </a:endParaRPr>
          </a:p>
        </p:txBody>
      </p:sp>
      <p:sp>
        <p:nvSpPr>
          <p:cNvPr id="20" name="TextBox 19"/>
          <p:cNvSpPr txBox="1"/>
          <p:nvPr/>
        </p:nvSpPr>
        <p:spPr>
          <a:xfrm>
            <a:off x="56078" y="5293637"/>
            <a:ext cx="2282997" cy="338554"/>
          </a:xfrm>
          <a:prstGeom prst="rect">
            <a:avLst/>
          </a:prstGeom>
          <a:noFill/>
        </p:spPr>
        <p:txBody>
          <a:bodyPr wrap="none" rtlCol="0">
            <a:spAutoFit/>
          </a:bodyPr>
          <a:lstStyle/>
          <a:p>
            <a:pPr algn="r"/>
            <a:r>
              <a:rPr lang="en-US" sz="1600" b="1" dirty="0" smtClean="0">
                <a:latin typeface="+mj-lt"/>
              </a:rPr>
              <a:t>Comparison station 3</a:t>
            </a:r>
            <a:endParaRPr lang="en-US" sz="1600" b="1" dirty="0">
              <a:latin typeface="+mj-lt"/>
            </a:endParaRPr>
          </a:p>
        </p:txBody>
      </p:sp>
      <p:sp>
        <p:nvSpPr>
          <p:cNvPr id="16" name="TextBox 15"/>
          <p:cNvSpPr txBox="1"/>
          <p:nvPr/>
        </p:nvSpPr>
        <p:spPr>
          <a:xfrm>
            <a:off x="60027" y="4753099"/>
            <a:ext cx="2282997" cy="338554"/>
          </a:xfrm>
          <a:prstGeom prst="rect">
            <a:avLst/>
          </a:prstGeom>
          <a:noFill/>
        </p:spPr>
        <p:txBody>
          <a:bodyPr wrap="none" rtlCol="0">
            <a:spAutoFit/>
          </a:bodyPr>
          <a:lstStyle/>
          <a:p>
            <a:pPr algn="r"/>
            <a:r>
              <a:rPr lang="en-US" sz="1600" b="1" dirty="0" smtClean="0">
                <a:latin typeface="+mj-lt"/>
              </a:rPr>
              <a:t>Comparison station 1</a:t>
            </a:r>
            <a:endParaRPr lang="en-US" sz="1600" b="1" dirty="0">
              <a:latin typeface="+mj-lt"/>
            </a:endParaRPr>
          </a:p>
        </p:txBody>
      </p:sp>
      <p:sp>
        <p:nvSpPr>
          <p:cNvPr id="32" name="TextBox 31"/>
          <p:cNvSpPr txBox="1"/>
          <p:nvPr/>
        </p:nvSpPr>
        <p:spPr>
          <a:xfrm>
            <a:off x="10077384" y="4247209"/>
            <a:ext cx="1906291" cy="338554"/>
          </a:xfrm>
          <a:prstGeom prst="rect">
            <a:avLst/>
          </a:prstGeom>
          <a:noFill/>
        </p:spPr>
        <p:txBody>
          <a:bodyPr wrap="none" rtlCol="0">
            <a:spAutoFit/>
          </a:bodyPr>
          <a:lstStyle/>
          <a:p>
            <a:pPr algn="r"/>
            <a:r>
              <a:rPr lang="en-US" sz="1600" b="1" dirty="0" smtClean="0">
                <a:latin typeface="+mj-lt"/>
              </a:rPr>
              <a:t>Reference station</a:t>
            </a:r>
            <a:endParaRPr lang="en-US" sz="1600" b="1" dirty="0">
              <a:latin typeface="+mj-lt"/>
            </a:endParaRPr>
          </a:p>
        </p:txBody>
      </p:sp>
      <p:sp>
        <p:nvSpPr>
          <p:cNvPr id="33" name="TextBox 32"/>
          <p:cNvSpPr txBox="1"/>
          <p:nvPr/>
        </p:nvSpPr>
        <p:spPr>
          <a:xfrm>
            <a:off x="9909906" y="4872398"/>
            <a:ext cx="2282997" cy="338554"/>
          </a:xfrm>
          <a:prstGeom prst="rect">
            <a:avLst/>
          </a:prstGeom>
          <a:noFill/>
        </p:spPr>
        <p:txBody>
          <a:bodyPr wrap="none" rtlCol="0">
            <a:spAutoFit/>
          </a:bodyPr>
          <a:lstStyle/>
          <a:p>
            <a:pPr algn="r"/>
            <a:r>
              <a:rPr lang="en-US" sz="1600" b="1" dirty="0" smtClean="0">
                <a:latin typeface="+mj-lt"/>
              </a:rPr>
              <a:t>Comparison station 2</a:t>
            </a:r>
            <a:endParaRPr lang="en-US" sz="1600" b="1" dirty="0">
              <a:latin typeface="+mj-lt"/>
            </a:endParaRPr>
          </a:p>
        </p:txBody>
      </p:sp>
      <p:sp>
        <p:nvSpPr>
          <p:cNvPr id="34" name="TextBox 33"/>
          <p:cNvSpPr txBox="1"/>
          <p:nvPr/>
        </p:nvSpPr>
        <p:spPr>
          <a:xfrm>
            <a:off x="9909906" y="5083079"/>
            <a:ext cx="2282997" cy="338554"/>
          </a:xfrm>
          <a:prstGeom prst="rect">
            <a:avLst/>
          </a:prstGeom>
          <a:noFill/>
        </p:spPr>
        <p:txBody>
          <a:bodyPr wrap="none" rtlCol="0">
            <a:spAutoFit/>
          </a:bodyPr>
          <a:lstStyle/>
          <a:p>
            <a:pPr algn="r"/>
            <a:r>
              <a:rPr lang="en-US" sz="1600" b="1" dirty="0" smtClean="0">
                <a:latin typeface="+mj-lt"/>
              </a:rPr>
              <a:t>Comparison station 3</a:t>
            </a:r>
            <a:endParaRPr lang="en-US" sz="1600" b="1" dirty="0">
              <a:latin typeface="+mj-lt"/>
            </a:endParaRPr>
          </a:p>
        </p:txBody>
      </p:sp>
      <p:sp>
        <p:nvSpPr>
          <p:cNvPr id="35" name="TextBox 34"/>
          <p:cNvSpPr txBox="1"/>
          <p:nvPr/>
        </p:nvSpPr>
        <p:spPr>
          <a:xfrm>
            <a:off x="9913855" y="4709052"/>
            <a:ext cx="2282997" cy="338554"/>
          </a:xfrm>
          <a:prstGeom prst="rect">
            <a:avLst/>
          </a:prstGeom>
          <a:noFill/>
        </p:spPr>
        <p:txBody>
          <a:bodyPr wrap="none" rtlCol="0">
            <a:spAutoFit/>
          </a:bodyPr>
          <a:lstStyle/>
          <a:p>
            <a:pPr algn="r"/>
            <a:r>
              <a:rPr lang="en-US" sz="1600" b="1" dirty="0" smtClean="0">
                <a:latin typeface="+mj-lt"/>
              </a:rPr>
              <a:t>Comparison station 1</a:t>
            </a:r>
            <a:endParaRPr lang="en-US" sz="1600" b="1" dirty="0">
              <a:latin typeface="+mj-lt"/>
            </a:endParaRPr>
          </a:p>
        </p:txBody>
      </p:sp>
      <p:sp>
        <p:nvSpPr>
          <p:cNvPr id="36" name="Rectangle 35"/>
          <p:cNvSpPr/>
          <p:nvPr/>
        </p:nvSpPr>
        <p:spPr bwMode="auto">
          <a:xfrm>
            <a:off x="28781" y="3185607"/>
            <a:ext cx="2296645" cy="1942910"/>
          </a:xfrm>
          <a:prstGeom prst="rect">
            <a:avLst/>
          </a:prstGeom>
          <a:solidFill>
            <a:srgbClr val="0000FF">
              <a:alpha val="25000"/>
            </a:srgbClr>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80" charset="0"/>
            </a:endParaRPr>
          </a:p>
        </p:txBody>
      </p:sp>
      <p:sp>
        <p:nvSpPr>
          <p:cNvPr id="37" name="Rectangle 36"/>
          <p:cNvSpPr/>
          <p:nvPr/>
        </p:nvSpPr>
        <p:spPr bwMode="auto">
          <a:xfrm>
            <a:off x="29751" y="5096604"/>
            <a:ext cx="2289951" cy="1001884"/>
          </a:xfrm>
          <a:prstGeom prst="rect">
            <a:avLst/>
          </a:prstGeom>
          <a:solidFill>
            <a:srgbClr val="FF0000">
              <a:alpha val="25000"/>
            </a:srgbClr>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FF0000"/>
              </a:solidFill>
              <a:effectLst/>
              <a:latin typeface="Times New Roman" pitchFamily="80" charset="0"/>
            </a:endParaRPr>
          </a:p>
        </p:txBody>
      </p:sp>
      <p:pic>
        <p:nvPicPr>
          <p:cNvPr id="38" name="Picture 37"/>
          <p:cNvPicPr>
            <a:picLocks noChangeAspect="1"/>
          </p:cNvPicPr>
          <p:nvPr/>
        </p:nvPicPr>
        <p:blipFill rotWithShape="1">
          <a:blip r:embed="rId8">
            <a:extLst>
              <a:ext uri="{28A0092B-C50C-407E-A947-70E740481C1C}">
                <a14:useLocalDpi xmlns:a14="http://schemas.microsoft.com/office/drawing/2010/main" val="0"/>
              </a:ext>
            </a:extLst>
          </a:blip>
          <a:srcRect r="8696"/>
          <a:stretch/>
        </p:blipFill>
        <p:spPr>
          <a:xfrm>
            <a:off x="3519382" y="2894023"/>
            <a:ext cx="3339523" cy="3657600"/>
          </a:xfrm>
          <a:prstGeom prst="rect">
            <a:avLst/>
          </a:prstGeom>
        </p:spPr>
      </p:pic>
      <p:sp>
        <p:nvSpPr>
          <p:cNvPr id="3" name="Rectangle 2"/>
          <p:cNvSpPr/>
          <p:nvPr/>
        </p:nvSpPr>
        <p:spPr bwMode="auto">
          <a:xfrm>
            <a:off x="3302335" y="3185607"/>
            <a:ext cx="548634" cy="3078001"/>
          </a:xfrm>
          <a:prstGeom prst="rect">
            <a:avLst/>
          </a:prstGeom>
          <a:solidFill>
            <a:schemeClr val="bg1"/>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80" charset="0"/>
            </a:endParaRPr>
          </a:p>
        </p:txBody>
      </p:sp>
      <p:sp>
        <p:nvSpPr>
          <p:cNvPr id="27" name="TextBox 26"/>
          <p:cNvSpPr txBox="1"/>
          <p:nvPr/>
        </p:nvSpPr>
        <p:spPr>
          <a:xfrm>
            <a:off x="2272567" y="3295034"/>
            <a:ext cx="1625766" cy="600164"/>
          </a:xfrm>
          <a:prstGeom prst="rect">
            <a:avLst/>
          </a:prstGeom>
          <a:noFill/>
        </p:spPr>
        <p:txBody>
          <a:bodyPr wrap="none" rtlCol="0">
            <a:spAutoFit/>
          </a:bodyPr>
          <a:lstStyle/>
          <a:p>
            <a:pPr algn="ctr"/>
            <a:r>
              <a:rPr lang="en-US" sz="1100" b="1" dirty="0" smtClean="0">
                <a:latin typeface="+mj-lt"/>
              </a:rPr>
              <a:t>Comparison station 1</a:t>
            </a:r>
          </a:p>
          <a:p>
            <a:pPr algn="ctr"/>
            <a:r>
              <a:rPr lang="en-US" sz="1100" b="1" dirty="0" smtClean="0">
                <a:latin typeface="+mj-lt"/>
              </a:rPr>
              <a:t>to</a:t>
            </a:r>
          </a:p>
          <a:p>
            <a:pPr algn="ctr"/>
            <a:r>
              <a:rPr lang="en-US" sz="1100" b="1" dirty="0" smtClean="0">
                <a:latin typeface="+mj-lt"/>
              </a:rPr>
              <a:t>Reference station</a:t>
            </a:r>
          </a:p>
        </p:txBody>
      </p:sp>
      <p:sp>
        <p:nvSpPr>
          <p:cNvPr id="28" name="TextBox 27"/>
          <p:cNvSpPr txBox="1"/>
          <p:nvPr/>
        </p:nvSpPr>
        <p:spPr>
          <a:xfrm>
            <a:off x="2272568" y="4366673"/>
            <a:ext cx="1625766" cy="600164"/>
          </a:xfrm>
          <a:prstGeom prst="rect">
            <a:avLst/>
          </a:prstGeom>
          <a:noFill/>
        </p:spPr>
        <p:txBody>
          <a:bodyPr wrap="none" rtlCol="0">
            <a:spAutoFit/>
          </a:bodyPr>
          <a:lstStyle/>
          <a:p>
            <a:pPr algn="ctr"/>
            <a:r>
              <a:rPr lang="en-US" sz="1100" b="1" dirty="0" smtClean="0">
                <a:latin typeface="+mj-lt"/>
              </a:rPr>
              <a:t>Comparison station 2</a:t>
            </a:r>
          </a:p>
          <a:p>
            <a:pPr algn="ctr"/>
            <a:r>
              <a:rPr lang="en-US" sz="1100" b="1" dirty="0" smtClean="0">
                <a:latin typeface="+mj-lt"/>
              </a:rPr>
              <a:t>to</a:t>
            </a:r>
          </a:p>
          <a:p>
            <a:pPr algn="ctr"/>
            <a:r>
              <a:rPr lang="en-US" sz="1100" b="1" dirty="0" smtClean="0">
                <a:latin typeface="+mj-lt"/>
              </a:rPr>
              <a:t>Reference station</a:t>
            </a:r>
          </a:p>
        </p:txBody>
      </p:sp>
      <p:sp>
        <p:nvSpPr>
          <p:cNvPr id="29" name="TextBox 28"/>
          <p:cNvSpPr txBox="1"/>
          <p:nvPr/>
        </p:nvSpPr>
        <p:spPr>
          <a:xfrm>
            <a:off x="2258920" y="5459671"/>
            <a:ext cx="1625766" cy="600164"/>
          </a:xfrm>
          <a:prstGeom prst="rect">
            <a:avLst/>
          </a:prstGeom>
          <a:noFill/>
        </p:spPr>
        <p:txBody>
          <a:bodyPr wrap="none" rtlCol="0">
            <a:spAutoFit/>
          </a:bodyPr>
          <a:lstStyle/>
          <a:p>
            <a:pPr algn="ctr"/>
            <a:r>
              <a:rPr lang="en-US" sz="1100" b="1" dirty="0" smtClean="0">
                <a:latin typeface="+mj-lt"/>
              </a:rPr>
              <a:t>Comparison station 3</a:t>
            </a:r>
          </a:p>
          <a:p>
            <a:pPr algn="ctr"/>
            <a:r>
              <a:rPr lang="en-US" sz="1100" b="1" dirty="0" smtClean="0">
                <a:latin typeface="+mj-lt"/>
              </a:rPr>
              <a:t>to</a:t>
            </a:r>
          </a:p>
          <a:p>
            <a:pPr algn="ctr"/>
            <a:r>
              <a:rPr lang="en-US" sz="1100" b="1" dirty="0" smtClean="0">
                <a:latin typeface="+mj-lt"/>
              </a:rPr>
              <a:t>Reference station</a:t>
            </a:r>
          </a:p>
        </p:txBody>
      </p:sp>
      <p:sp>
        <p:nvSpPr>
          <p:cNvPr id="4" name="Rectangle 3"/>
          <p:cNvSpPr/>
          <p:nvPr/>
        </p:nvSpPr>
        <p:spPr bwMode="auto">
          <a:xfrm>
            <a:off x="3993870" y="2811595"/>
            <a:ext cx="5580909" cy="374012"/>
          </a:xfrm>
          <a:prstGeom prst="rect">
            <a:avLst/>
          </a:prstGeom>
          <a:solidFill>
            <a:schemeClr val="bg1"/>
          </a:solidFill>
          <a:ln w="12700" cap="flat" cmpd="sng" algn="ctr">
            <a:noFill/>
            <a:prstDash val="solid"/>
            <a:round/>
            <a:headEnd type="none" w="med" len="med"/>
            <a:tailEnd type="none" w="med" len="med"/>
          </a:ln>
          <a:effectLst/>
        </p:spPr>
        <p:txBody>
          <a:bodyPr vert="horz" wrap="square" lIns="90487" tIns="44450" rIns="90487" bIns="4445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80" charset="0"/>
            </a:endParaRPr>
          </a:p>
        </p:txBody>
      </p:sp>
      <p:sp>
        <p:nvSpPr>
          <p:cNvPr id="22" name="TextBox 21"/>
          <p:cNvSpPr txBox="1"/>
          <p:nvPr/>
        </p:nvSpPr>
        <p:spPr>
          <a:xfrm>
            <a:off x="4289366" y="2812647"/>
            <a:ext cx="2172390" cy="369332"/>
          </a:xfrm>
          <a:prstGeom prst="rect">
            <a:avLst/>
          </a:prstGeom>
          <a:noFill/>
        </p:spPr>
        <p:txBody>
          <a:bodyPr wrap="none" rtlCol="0">
            <a:spAutoFit/>
          </a:bodyPr>
          <a:lstStyle/>
          <a:p>
            <a:r>
              <a:rPr lang="en-US" sz="1800" dirty="0" smtClean="0">
                <a:solidFill>
                  <a:srgbClr val="063DE8"/>
                </a:solidFill>
                <a:latin typeface="+mj-lt"/>
              </a:rPr>
              <a:t>Preliminary method</a:t>
            </a:r>
            <a:endParaRPr lang="en-US" sz="1800" dirty="0">
              <a:solidFill>
                <a:srgbClr val="063DE8"/>
              </a:solidFill>
              <a:latin typeface="+mj-lt"/>
            </a:endParaRPr>
          </a:p>
        </p:txBody>
      </p:sp>
      <p:sp>
        <p:nvSpPr>
          <p:cNvPr id="23" name="TextBox 22"/>
          <p:cNvSpPr txBox="1"/>
          <p:nvPr/>
        </p:nvSpPr>
        <p:spPr>
          <a:xfrm>
            <a:off x="7080141" y="2810704"/>
            <a:ext cx="2467342" cy="369332"/>
          </a:xfrm>
          <a:prstGeom prst="rect">
            <a:avLst/>
          </a:prstGeom>
          <a:noFill/>
        </p:spPr>
        <p:txBody>
          <a:bodyPr wrap="none" rtlCol="0">
            <a:spAutoFit/>
          </a:bodyPr>
          <a:lstStyle/>
          <a:p>
            <a:r>
              <a:rPr lang="en-US" sz="1800" dirty="0" smtClean="0">
                <a:solidFill>
                  <a:srgbClr val="063DE8"/>
                </a:solidFill>
                <a:latin typeface="+mj-lt"/>
              </a:rPr>
              <a:t>Best practices method</a:t>
            </a:r>
            <a:endParaRPr lang="en-US" sz="1800" dirty="0">
              <a:solidFill>
                <a:srgbClr val="063DE8"/>
              </a:solidFill>
              <a:latin typeface="+mj-lt"/>
            </a:endParaRPr>
          </a:p>
        </p:txBody>
      </p:sp>
    </p:spTree>
    <p:extLst>
      <p:ext uri="{BB962C8B-B14F-4D97-AF65-F5344CB8AC3E}">
        <p14:creationId xmlns:p14="http://schemas.microsoft.com/office/powerpoint/2010/main" val="16391305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5" name="Text Placeholder 4"/>
          <p:cNvSpPr>
            <a:spLocks noGrp="1"/>
          </p:cNvSpPr>
          <p:nvPr>
            <p:ph type="body" sz="quarter" idx="10"/>
          </p:nvPr>
        </p:nvSpPr>
        <p:spPr/>
        <p:txBody>
          <a:bodyPr/>
          <a:lstStyle/>
          <a:p>
            <a:r>
              <a:rPr lang="en-US" dirty="0" smtClean="0"/>
              <a:t>Despite significant uncertainties, preliminary BFF development is often a useful tool in the early stages of vehicle design</a:t>
            </a:r>
          </a:p>
          <a:p>
            <a:r>
              <a:rPr lang="en-US" dirty="0" smtClean="0"/>
              <a:t>There are several notable limitations of the preliminary development processes</a:t>
            </a:r>
          </a:p>
          <a:p>
            <a:pPr lvl="1"/>
            <a:r>
              <a:rPr lang="en-US" dirty="0" smtClean="0"/>
              <a:t>Assembly process</a:t>
            </a:r>
          </a:p>
          <a:p>
            <a:pPr lvl="2"/>
            <a:r>
              <a:rPr lang="en-US" dirty="0" smtClean="0"/>
              <a:t>Flow coherence is not modeled across an assembly boundary</a:t>
            </a:r>
          </a:p>
          <a:p>
            <a:pPr lvl="2"/>
            <a:r>
              <a:rPr lang="en-US" dirty="0" smtClean="0"/>
              <a:t>Identifying desirable assembly boundaries, where there is naturally low forward-to-aft coherence, is not generally straightforward and generally depends on flow conditions</a:t>
            </a:r>
          </a:p>
          <a:p>
            <a:pPr lvl="1"/>
            <a:r>
              <a:rPr lang="en-US" dirty="0" smtClean="0"/>
              <a:t>Geometric-analog process</a:t>
            </a:r>
          </a:p>
          <a:p>
            <a:pPr lvl="2"/>
            <a:r>
              <a:rPr lang="en-US" dirty="0" smtClean="0"/>
              <a:t>Small differences in geometrically-analogous vehicles may lead to significant differences in the modeled-to-actual buffet environments</a:t>
            </a:r>
          </a:p>
          <a:p>
            <a:pPr lvl="2"/>
            <a:r>
              <a:rPr lang="en-US" dirty="0" smtClean="0"/>
              <a:t>Using a geometric analog will not necessarily model the location nor magnitude of peak fluctuations during transonic flight (particularly in regions of high geometric sensitivity like the payload fairing shoulder)</a:t>
            </a:r>
          </a:p>
          <a:p>
            <a:r>
              <a:rPr lang="en-US" dirty="0" smtClean="0"/>
              <a:t>Forward work to evaluate the impact of these limitations on the true metrics of interest, such as vehicle dynamics during combined loads analysis or vehicle control system effects</a:t>
            </a:r>
          </a:p>
        </p:txBody>
      </p:sp>
    </p:spTree>
    <p:extLst>
      <p:ext uri="{BB962C8B-B14F-4D97-AF65-F5344CB8AC3E}">
        <p14:creationId xmlns:p14="http://schemas.microsoft.com/office/powerpoint/2010/main" val="24533456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content">
  <a:themeElements>
    <a:clrScheme name="thesi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es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0487" tIns="44450" rIns="90487" bIns="4445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80"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0487" tIns="44450" rIns="90487" bIns="4445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80" charset="0"/>
          </a:defRPr>
        </a:defPPr>
      </a:lstStyle>
    </a:lnDef>
  </a:objectDefaults>
  <a:extraClrSchemeLst>
    <a:extraClrScheme>
      <a:clrScheme name="thesi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esi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esi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esi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esi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esi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esi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le">
  <a:themeElements>
    <a:clrScheme name="thesi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es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0487" tIns="44450" rIns="90487" bIns="4445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80"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0487" tIns="44450" rIns="90487" bIns="4445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80" charset="0"/>
          </a:defRPr>
        </a:defPPr>
      </a:lstStyle>
    </a:lnDef>
  </a:objectDefaults>
  <a:extraClrSchemeLst>
    <a:extraClrScheme>
      <a:clrScheme name="thesi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esi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esi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esi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esi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esi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esi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1271</Words>
  <Application>Microsoft Office PowerPoint</Application>
  <PresentationFormat>Widescreen</PresentationFormat>
  <Paragraphs>209</Paragraphs>
  <Slides>19</Slides>
  <Notes>15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19</vt:i4>
      </vt:variant>
    </vt:vector>
  </HeadingPairs>
  <TitlesOfParts>
    <vt:vector size="26" baseType="lpstr">
      <vt:lpstr>ＭＳ Ｐゴシック</vt:lpstr>
      <vt:lpstr>Arial</vt:lpstr>
      <vt:lpstr>Cambria Math</vt:lpstr>
      <vt:lpstr>Monotype Sorts</vt:lpstr>
      <vt:lpstr>Times New Roman</vt:lpstr>
      <vt:lpstr>content</vt:lpstr>
      <vt:lpstr>title</vt:lpstr>
      <vt:lpstr>PowerPoint Presentation</vt:lpstr>
      <vt:lpstr>Agenda</vt:lpstr>
      <vt:lpstr>Background and Motivation</vt:lpstr>
      <vt:lpstr>Launch vehicle buffet</vt:lpstr>
      <vt:lpstr>Preliminary BFF development</vt:lpstr>
      <vt:lpstr>Preliminary BFF development</vt:lpstr>
      <vt:lpstr>Preliminary BFF development</vt:lpstr>
      <vt:lpstr>Results and Analysis</vt:lpstr>
      <vt:lpstr>Preliminary BFFs using assembly</vt:lpstr>
      <vt:lpstr>Preliminary BFFs using assembly</vt:lpstr>
      <vt:lpstr>Preliminary BFFs using assembly</vt:lpstr>
      <vt:lpstr>Preliminary BFFs using assembly</vt:lpstr>
      <vt:lpstr>Preliminary BFFs using a geometric-analog and assembly</vt:lpstr>
      <vt:lpstr>Preliminary BFFs using a geometric-analog and assembly</vt:lpstr>
      <vt:lpstr>Preliminary BFFs using a geometric-analog and assembly</vt:lpstr>
      <vt:lpstr>Preliminary BFFs using a geometric-analog and assembly</vt:lpstr>
      <vt:lpstr>Preliminary BFFs using a geometric-analog and assembly</vt:lpstr>
      <vt:lpstr>Preliminary BFFs using a geometric-analog and assembly</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2013-09-25T01:23:25Z</dcterms:created>
  <dcterms:modified xsi:type="dcterms:W3CDTF">2020-05-20T12:19:04Z</dcterms:modified>
</cp:coreProperties>
</file>