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3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14" r:id="rId4"/>
    <p:sldMasterId id="2147483649" r:id="rId5"/>
    <p:sldMasterId id="2147484195" r:id="rId6"/>
    <p:sldMasterId id="2147484207" r:id="rId7"/>
    <p:sldMasterId id="2147484212" r:id="rId8"/>
    <p:sldMasterId id="2147484217" r:id="rId9"/>
    <p:sldMasterId id="2147484222" r:id="rId10"/>
  </p:sldMasterIdLst>
  <p:notesMasterIdLst>
    <p:notesMasterId r:id="rId45"/>
  </p:notesMasterIdLst>
  <p:handoutMasterIdLst>
    <p:handoutMasterId r:id="rId46"/>
  </p:handoutMasterIdLst>
  <p:sldIdLst>
    <p:sldId id="2880" r:id="rId11"/>
    <p:sldId id="2890" r:id="rId12"/>
    <p:sldId id="2942" r:id="rId13"/>
    <p:sldId id="2892" r:id="rId14"/>
    <p:sldId id="2962" r:id="rId15"/>
    <p:sldId id="2965" r:id="rId16"/>
    <p:sldId id="2894" r:id="rId17"/>
    <p:sldId id="2950" r:id="rId18"/>
    <p:sldId id="2893" r:id="rId19"/>
    <p:sldId id="2897" r:id="rId20"/>
    <p:sldId id="2896" r:id="rId21"/>
    <p:sldId id="2960" r:id="rId22"/>
    <p:sldId id="2961" r:id="rId23"/>
    <p:sldId id="2895" r:id="rId24"/>
    <p:sldId id="2898" r:id="rId25"/>
    <p:sldId id="2899" r:id="rId26"/>
    <p:sldId id="2944" r:id="rId27"/>
    <p:sldId id="2951" r:id="rId28"/>
    <p:sldId id="2954" r:id="rId29"/>
    <p:sldId id="2952" r:id="rId30"/>
    <p:sldId id="2953" r:id="rId31"/>
    <p:sldId id="2955" r:id="rId32"/>
    <p:sldId id="2956" r:id="rId33"/>
    <p:sldId id="2957" r:id="rId34"/>
    <p:sldId id="2916" r:id="rId35"/>
    <p:sldId id="2900" r:id="rId36"/>
    <p:sldId id="2911" r:id="rId37"/>
    <p:sldId id="2963" r:id="rId38"/>
    <p:sldId id="2964" r:id="rId39"/>
    <p:sldId id="2923" r:id="rId40"/>
    <p:sldId id="2924" r:id="rId41"/>
    <p:sldId id="2931" r:id="rId42"/>
    <p:sldId id="2932" r:id="rId43"/>
    <p:sldId id="2933" r:id="rId44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975"/>
    <a:srgbClr val="A50021"/>
    <a:srgbClr val="480024"/>
    <a:srgbClr val="800000"/>
    <a:srgbClr val="660033"/>
    <a:srgbClr val="FFFF99"/>
    <a:srgbClr val="4CE4FF"/>
    <a:srgbClr val="0033CC"/>
    <a:srgbClr val="2CFF2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2" autoAdjust="0"/>
    <p:restoredTop sz="85099" autoAdjust="0"/>
  </p:normalViewPr>
  <p:slideViewPr>
    <p:cSldViewPr snapToGrid="0">
      <p:cViewPr varScale="1">
        <p:scale>
          <a:sx n="50" d="100"/>
          <a:sy n="50" d="100"/>
        </p:scale>
        <p:origin x="19" y="3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2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63" d="100"/>
        <a:sy n="163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672" y="2248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cwilso13\Dropbox\CHREC%20Space%20Processor\Documents\MissionSpecific\STP-H6\AFRL%20SERB%20AUG\SpaceProcessors%20v3.xlsb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057759288787536"/>
          <c:y val="4.1280713159473174E-2"/>
          <c:w val="0.75653862256718152"/>
          <c:h val="0.6412840999811773"/>
        </c:manualLayout>
      </c:layout>
      <c:barChart>
        <c:barDir val="col"/>
        <c:grouping val="clustered"/>
        <c:varyColors val="0"/>
        <c:ser>
          <c:idx val="0"/>
          <c:order val="0"/>
          <c:tx>
            <c:v>8-Bit Integer</c:v>
          </c:tx>
          <c:spPr>
            <a:solidFill>
              <a:srgbClr val="66CCFF"/>
            </a:solidFill>
          </c:spPr>
          <c:invertIfNegative val="0"/>
          <c:dLbls>
            <c:dLbl>
              <c:idx val="6"/>
              <c:layout>
                <c:manualLayout>
                  <c:x val="0"/>
                  <c:y val="-2.08714390204720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9D2-491F-B7EE-ED4215969D7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"/>
                  <c:y val="-1.00452401801437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9D2-491F-B7EE-ED4215969D7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9.982526175123527E-17"/>
                  <c:y val="-1.130085264529764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9D2-491F-B7EE-ED4215969D7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1.6349576736790634E-16"/>
                  <c:y val="-7.64130790192873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9D2-491F-B7EE-ED4215969D7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9.982526175123527E-17"/>
                  <c:y val="-2.03774872225770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9D2-491F-B7EE-ED4215969D7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'SSC19-Present'!$A$3:$A$13</c:f>
              <c:strCache>
                <c:ptCount val="11"/>
                <c:pt idx="0">
                  <c:v>BAE Systems RAD750</c:v>
                </c:pt>
                <c:pt idx="1">
                  <c:v>Cobham GR712RC</c:v>
                </c:pt>
                <c:pt idx="2">
                  <c:v>Cobham GR740</c:v>
                </c:pt>
                <c:pt idx="3">
                  <c:v>BAE Systems RAD5545</c:v>
                </c:pt>
                <c:pt idx="4">
                  <c:v>PowerPC 750FX (SCS750)</c:v>
                </c:pt>
                <c:pt idx="5">
                  <c:v>Freescale MPC8548E</c:v>
                </c:pt>
                <c:pt idx="6">
                  <c:v>Microsemi RTG4</c:v>
                </c:pt>
                <c:pt idx="7">
                  <c:v>Xilinx Virtex-5QV FX130</c:v>
                </c:pt>
                <c:pt idx="8">
                  <c:v>Virtex-5Q FX130T EF1738-1</c:v>
                </c:pt>
                <c:pt idx="9">
                  <c:v>Zynq MPSoC 7EG*</c:v>
                </c:pt>
                <c:pt idx="10">
                  <c:v>Kintex UltraScale KU060*</c:v>
                </c:pt>
              </c:strCache>
            </c:strRef>
          </c:cat>
          <c:val>
            <c:numRef>
              <c:f>'SSC19-Present'!$B$3:$B$13</c:f>
              <c:numCache>
                <c:formatCode>???0.00</c:formatCode>
                <c:ptCount val="11"/>
                <c:pt idx="0">
                  <c:v>0.26600000000000001</c:v>
                </c:pt>
                <c:pt idx="1">
                  <c:v>8.0000000000000016E-2</c:v>
                </c:pt>
                <c:pt idx="2">
                  <c:v>1</c:v>
                </c:pt>
                <c:pt idx="3">
                  <c:v>3.7280000000000002</c:v>
                </c:pt>
                <c:pt idx="4">
                  <c:v>12.8</c:v>
                </c:pt>
                <c:pt idx="5">
                  <c:v>16</c:v>
                </c:pt>
                <c:pt idx="6">
                  <c:v>418.32</c:v>
                </c:pt>
                <c:pt idx="7">
                  <c:v>503.72</c:v>
                </c:pt>
                <c:pt idx="8">
                  <c:v>870.4</c:v>
                </c:pt>
                <c:pt idx="9">
                  <c:v>2073.8658966148218</c:v>
                </c:pt>
                <c:pt idx="10">
                  <c:v>3400.2121057621093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9D2-491F-B7EE-ED4215969D72}"/>
            </c:ext>
          </c:extLst>
        </c:ser>
        <c:ser>
          <c:idx val="1"/>
          <c:order val="1"/>
          <c:tx>
            <c:v>16-Bit Integer</c:v>
          </c:tx>
          <c:spPr>
            <a:solidFill>
              <a:srgbClr val="FF7C80"/>
            </a:solidFill>
          </c:spPr>
          <c:invertIfNegative val="0"/>
          <c:dLbls>
            <c:delete val="1"/>
          </c:dLbls>
          <c:cat>
            <c:strRef>
              <c:f>'SSC19-Present'!$A$3:$A$13</c:f>
              <c:strCache>
                <c:ptCount val="11"/>
                <c:pt idx="0">
                  <c:v>BAE Systems RAD750</c:v>
                </c:pt>
                <c:pt idx="1">
                  <c:v>Cobham GR712RC</c:v>
                </c:pt>
                <c:pt idx="2">
                  <c:v>Cobham GR740</c:v>
                </c:pt>
                <c:pt idx="3">
                  <c:v>BAE Systems RAD5545</c:v>
                </c:pt>
                <c:pt idx="4">
                  <c:v>PowerPC 750FX (SCS750)</c:v>
                </c:pt>
                <c:pt idx="5">
                  <c:v>Freescale MPC8548E</c:v>
                </c:pt>
                <c:pt idx="6">
                  <c:v>Microsemi RTG4</c:v>
                </c:pt>
                <c:pt idx="7">
                  <c:v>Xilinx Virtex-5QV FX130</c:v>
                </c:pt>
                <c:pt idx="8">
                  <c:v>Virtex-5Q FX130T EF1738-1</c:v>
                </c:pt>
                <c:pt idx="9">
                  <c:v>Zynq MPSoC 7EG*</c:v>
                </c:pt>
                <c:pt idx="10">
                  <c:v>Kintex UltraScale KU060*</c:v>
                </c:pt>
              </c:strCache>
            </c:strRef>
          </c:cat>
          <c:val>
            <c:numRef>
              <c:f>'SSC19-Present'!$C$3:$C$13</c:f>
              <c:numCache>
                <c:formatCode>???0.00</c:formatCode>
                <c:ptCount val="11"/>
                <c:pt idx="0">
                  <c:v>0.26600000000000001</c:v>
                </c:pt>
                <c:pt idx="1">
                  <c:v>8.0000000000000016E-2</c:v>
                </c:pt>
                <c:pt idx="2">
                  <c:v>1</c:v>
                </c:pt>
                <c:pt idx="3">
                  <c:v>3.7280000000000002</c:v>
                </c:pt>
                <c:pt idx="4">
                  <c:v>6.4</c:v>
                </c:pt>
                <c:pt idx="5">
                  <c:v>8</c:v>
                </c:pt>
                <c:pt idx="6">
                  <c:v>252.18</c:v>
                </c:pt>
                <c:pt idx="7">
                  <c:v>214.57</c:v>
                </c:pt>
                <c:pt idx="8">
                  <c:v>422</c:v>
                </c:pt>
                <c:pt idx="9">
                  <c:v>796.57132891125343</c:v>
                </c:pt>
                <c:pt idx="10">
                  <c:v>2512.7493382886873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9D2-491F-B7EE-ED4215969D72}"/>
            </c:ext>
          </c:extLst>
        </c:ser>
        <c:ser>
          <c:idx val="2"/>
          <c:order val="2"/>
          <c:tx>
            <c:v>32-Bit Integer</c:v>
          </c:tx>
          <c:invertIfNegative val="0"/>
          <c:dLbls>
            <c:delete val="1"/>
          </c:dLbls>
          <c:cat>
            <c:strRef>
              <c:f>'SSC19-Present'!$A$3:$A$13</c:f>
              <c:strCache>
                <c:ptCount val="11"/>
                <c:pt idx="0">
                  <c:v>BAE Systems RAD750</c:v>
                </c:pt>
                <c:pt idx="1">
                  <c:v>Cobham GR712RC</c:v>
                </c:pt>
                <c:pt idx="2">
                  <c:v>Cobham GR740</c:v>
                </c:pt>
                <c:pt idx="3">
                  <c:v>BAE Systems RAD5545</c:v>
                </c:pt>
                <c:pt idx="4">
                  <c:v>PowerPC 750FX (SCS750)</c:v>
                </c:pt>
                <c:pt idx="5">
                  <c:v>Freescale MPC8548E</c:v>
                </c:pt>
                <c:pt idx="6">
                  <c:v>Microsemi RTG4</c:v>
                </c:pt>
                <c:pt idx="7">
                  <c:v>Xilinx Virtex-5QV FX130</c:v>
                </c:pt>
                <c:pt idx="8">
                  <c:v>Virtex-5Q FX130T EF1738-1</c:v>
                </c:pt>
                <c:pt idx="9">
                  <c:v>Zynq MPSoC 7EG*</c:v>
                </c:pt>
                <c:pt idx="10">
                  <c:v>Kintex UltraScale KU060*</c:v>
                </c:pt>
              </c:strCache>
            </c:strRef>
          </c:cat>
          <c:val>
            <c:numRef>
              <c:f>'SSC19-Present'!$D$3:$D$13</c:f>
              <c:numCache>
                <c:formatCode>???0.00</c:formatCode>
                <c:ptCount val="11"/>
                <c:pt idx="0">
                  <c:v>0.26600000000000001</c:v>
                </c:pt>
                <c:pt idx="1">
                  <c:v>8.0000000000000016E-2</c:v>
                </c:pt>
                <c:pt idx="2">
                  <c:v>1</c:v>
                </c:pt>
                <c:pt idx="3">
                  <c:v>3.7280000000000002</c:v>
                </c:pt>
                <c:pt idx="4">
                  <c:v>3.2</c:v>
                </c:pt>
                <c:pt idx="5">
                  <c:v>4</c:v>
                </c:pt>
                <c:pt idx="6">
                  <c:v>18.36</c:v>
                </c:pt>
                <c:pt idx="7">
                  <c:v>59.67</c:v>
                </c:pt>
                <c:pt idx="8">
                  <c:v>85.04</c:v>
                </c:pt>
                <c:pt idx="9">
                  <c:v>302.74666056724612</c:v>
                </c:pt>
                <c:pt idx="10">
                  <c:v>563.88702721266179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9D2-491F-B7EE-ED4215969D72}"/>
            </c:ext>
          </c:extLst>
        </c:ser>
        <c:ser>
          <c:idx val="3"/>
          <c:order val="3"/>
          <c:tx>
            <c:v>Single-Precision Floating Point</c:v>
          </c:tx>
          <c:spPr>
            <a:solidFill>
              <a:srgbClr val="CC99FF"/>
            </a:solidFill>
          </c:spPr>
          <c:invertIfNegative val="0"/>
          <c:dLbls>
            <c:delete val="1"/>
          </c:dLbls>
          <c:cat>
            <c:strRef>
              <c:f>'SSC19-Present'!$A$3:$A$13</c:f>
              <c:strCache>
                <c:ptCount val="11"/>
                <c:pt idx="0">
                  <c:v>BAE Systems RAD750</c:v>
                </c:pt>
                <c:pt idx="1">
                  <c:v>Cobham GR712RC</c:v>
                </c:pt>
                <c:pt idx="2">
                  <c:v>Cobham GR740</c:v>
                </c:pt>
                <c:pt idx="3">
                  <c:v>BAE Systems RAD5545</c:v>
                </c:pt>
                <c:pt idx="4">
                  <c:v>PowerPC 750FX (SCS750)</c:v>
                </c:pt>
                <c:pt idx="5">
                  <c:v>Freescale MPC8548E</c:v>
                </c:pt>
                <c:pt idx="6">
                  <c:v>Microsemi RTG4</c:v>
                </c:pt>
                <c:pt idx="7">
                  <c:v>Xilinx Virtex-5QV FX130</c:v>
                </c:pt>
                <c:pt idx="8">
                  <c:v>Virtex-5Q FX130T EF1738-1</c:v>
                </c:pt>
                <c:pt idx="9">
                  <c:v>Zynq MPSoC 7EG*</c:v>
                </c:pt>
                <c:pt idx="10">
                  <c:v>Kintex UltraScale KU060*</c:v>
                </c:pt>
              </c:strCache>
            </c:strRef>
          </c:cat>
          <c:val>
            <c:numRef>
              <c:f>'SSC19-Present'!$E$3:$E$13</c:f>
              <c:numCache>
                <c:formatCode>???0.00</c:formatCode>
                <c:ptCount val="11"/>
                <c:pt idx="0">
                  <c:v>0.13300000000000001</c:v>
                </c:pt>
                <c:pt idx="1">
                  <c:v>2.5000000000000001E-2</c:v>
                </c:pt>
                <c:pt idx="2">
                  <c:v>1</c:v>
                </c:pt>
                <c:pt idx="3">
                  <c:v>1.8640000000000001</c:v>
                </c:pt>
                <c:pt idx="4">
                  <c:v>1.6</c:v>
                </c:pt>
                <c:pt idx="5">
                  <c:v>2</c:v>
                </c:pt>
                <c:pt idx="6">
                  <c:v>3.12</c:v>
                </c:pt>
                <c:pt idx="7">
                  <c:v>51.93</c:v>
                </c:pt>
                <c:pt idx="8">
                  <c:v>80.23</c:v>
                </c:pt>
                <c:pt idx="9">
                  <c:v>214.04430466605672</c:v>
                </c:pt>
                <c:pt idx="10">
                  <c:v>332.31702628428809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9D2-491F-B7EE-ED4215969D72}"/>
            </c:ext>
          </c:extLst>
        </c:ser>
        <c:ser>
          <c:idx val="4"/>
          <c:order val="4"/>
          <c:tx>
            <c:v>Double-Precision Floating Point</c:v>
          </c:tx>
          <c:spPr>
            <a:solidFill>
              <a:srgbClr val="5B9BD5">
                <a:lumMod val="60000"/>
                <a:lumOff val="40000"/>
              </a:srgbClr>
            </a:solidFill>
          </c:spPr>
          <c:invertIfNegative val="0"/>
          <c:dLbls>
            <c:delete val="1"/>
          </c:dLbls>
          <c:cat>
            <c:strRef>
              <c:f>'SSC19-Present'!$A$3:$A$13</c:f>
              <c:strCache>
                <c:ptCount val="11"/>
                <c:pt idx="0">
                  <c:v>BAE Systems RAD750</c:v>
                </c:pt>
                <c:pt idx="1">
                  <c:v>Cobham GR712RC</c:v>
                </c:pt>
                <c:pt idx="2">
                  <c:v>Cobham GR740</c:v>
                </c:pt>
                <c:pt idx="3">
                  <c:v>BAE Systems RAD5545</c:v>
                </c:pt>
                <c:pt idx="4">
                  <c:v>PowerPC 750FX (SCS750)</c:v>
                </c:pt>
                <c:pt idx="5">
                  <c:v>Freescale MPC8548E</c:v>
                </c:pt>
                <c:pt idx="6">
                  <c:v>Microsemi RTG4</c:v>
                </c:pt>
                <c:pt idx="7">
                  <c:v>Xilinx Virtex-5QV FX130</c:v>
                </c:pt>
                <c:pt idx="8">
                  <c:v>Virtex-5Q FX130T EF1738-1</c:v>
                </c:pt>
                <c:pt idx="9">
                  <c:v>Zynq MPSoC 7EG*</c:v>
                </c:pt>
                <c:pt idx="10">
                  <c:v>Kintex UltraScale KU060*</c:v>
                </c:pt>
              </c:strCache>
            </c:strRef>
          </c:cat>
          <c:val>
            <c:numRef>
              <c:f>'SSC19-Present'!$F$3:$F$13</c:f>
              <c:numCache>
                <c:formatCode>???0.00</c:formatCode>
                <c:ptCount val="11"/>
                <c:pt idx="0">
                  <c:v>0.13300000000000001</c:v>
                </c:pt>
                <c:pt idx="1">
                  <c:v>2.5000000000000001E-2</c:v>
                </c:pt>
                <c:pt idx="2">
                  <c:v>1</c:v>
                </c:pt>
                <c:pt idx="3">
                  <c:v>1.8640000000000001</c:v>
                </c:pt>
                <c:pt idx="4">
                  <c:v>0.8</c:v>
                </c:pt>
                <c:pt idx="5">
                  <c:v>1</c:v>
                </c:pt>
                <c:pt idx="6">
                  <c:v>0.83</c:v>
                </c:pt>
                <c:pt idx="7">
                  <c:v>14.96</c:v>
                </c:pt>
                <c:pt idx="8">
                  <c:v>17.07</c:v>
                </c:pt>
                <c:pt idx="9">
                  <c:v>73.548478956999077</c:v>
                </c:pt>
                <c:pt idx="10">
                  <c:v>136.23072031582831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F9D2-491F-B7EE-ED4215969D7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61920016"/>
        <c:axId val="661921192"/>
      </c:barChart>
      <c:catAx>
        <c:axId val="661920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1980000" vert="horz"/>
          <a:lstStyle/>
          <a:p>
            <a:pPr>
              <a:defRPr/>
            </a:pPr>
            <a:endParaRPr lang="en-US"/>
          </a:p>
        </c:txPr>
        <c:crossAx val="661921192"/>
        <c:crossesAt val="1.0000000000000002E-2"/>
        <c:auto val="1"/>
        <c:lblAlgn val="ctr"/>
        <c:lblOffset val="100"/>
        <c:noMultiLvlLbl val="0"/>
      </c:catAx>
      <c:valAx>
        <c:axId val="661921192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GOPS</a:t>
                </a:r>
              </a:p>
            </c:rich>
          </c:tx>
          <c:layout>
            <c:manualLayout>
              <c:xMode val="edge"/>
              <c:yMode val="edge"/>
              <c:x val="0.12939174658682551"/>
              <c:y val="0.28877365020788665"/>
            </c:manualLayout>
          </c:layout>
          <c:overlay val="0"/>
        </c:title>
        <c:numFmt formatCode="0.00" sourceLinked="0"/>
        <c:majorTickMark val="out"/>
        <c:minorTickMark val="none"/>
        <c:tickLblPos val="nextTo"/>
        <c:crossAx val="661920016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24405825876751791"/>
          <c:y val="3.9759633330201508E-2"/>
          <c:w val="0.25005468452384089"/>
          <c:h val="0.41486474373069299"/>
        </c:manualLayout>
      </c:layout>
      <c:overlay val="1"/>
      <c:spPr>
        <a:noFill/>
        <a:ln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CDFB67-41A1-44B3-84A8-AA459B21D94D}" type="doc">
      <dgm:prSet loTypeId="urn:microsoft.com/office/officeart/2008/layout/VerticalCurved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BA13828-6FA3-4779-B9D5-2A2601D56489}">
      <dgm:prSet phldrT="[Text]" custT="1"/>
      <dgm:spPr/>
      <dgm:t>
        <a:bodyPr/>
        <a:lstStyle/>
        <a:p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Delivers exceptional computing power in number of form factors</a:t>
          </a:r>
        </a:p>
      </dgm:t>
    </dgm:pt>
    <dgm:pt modelId="{98A3A8CB-B310-4F96-89F5-B2B7B6663C84}" type="parTrans" cxnId="{ED413602-B1DE-47F0-A9AD-3B3F4E4EE51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9F2C65C-DF91-4EE5-9550-A608D0B64F54}" type="sibTrans" cxnId="{ED413602-B1DE-47F0-A9AD-3B3F4E4EE51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14A1825-4E69-4C81-9E31-A66E04E74717}">
      <dgm:prSet custT="1"/>
      <dgm:spPr/>
      <dgm:t>
        <a:bodyPr/>
        <a:lstStyle/>
        <a:p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Cross-cutting technology for </a:t>
          </a:r>
          <a:r>
            <a:rPr lang="en-US" sz="1600" dirty="0" err="1">
              <a:latin typeface="Calibri" panose="020F0502020204030204" pitchFamily="34" charset="0"/>
              <a:cs typeface="Calibri" panose="020F0502020204030204" pitchFamily="34" charset="0"/>
            </a:rPr>
            <a:t>Comm</a:t>
          </a:r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en-US" sz="1600" dirty="0" err="1">
              <a:latin typeface="Calibri" panose="020F0502020204030204" pitchFamily="34" charset="0"/>
              <a:cs typeface="Calibri" panose="020F0502020204030204" pitchFamily="34" charset="0"/>
            </a:rPr>
            <a:t>Nav</a:t>
          </a:r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, Earth and Space Science, Planetary, and Exploration missions</a:t>
          </a:r>
        </a:p>
      </dgm:t>
    </dgm:pt>
    <dgm:pt modelId="{88AF22AA-5B3B-4746-801B-39D4D3CDFA82}" type="parTrans" cxnId="{D4680492-B65C-4BED-B677-FAEA00FF81D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5AB676-885C-47E2-AB3C-9258CB879B53}" type="sibTrans" cxnId="{D4680492-B65C-4BED-B677-FAEA00FF81D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C30DFC4-605E-47B6-BFF5-21383E6EB37B}">
      <dgm:prSet custT="1"/>
      <dgm:spPr/>
      <dgm:t>
        <a:bodyPr/>
        <a:lstStyle/>
        <a:p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Being reconfigurable equals </a:t>
          </a:r>
          <a:r>
            <a:rPr lang="en-US" sz="1600" dirty="0">
              <a:solidFill>
                <a:srgbClr val="2CFF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BIG SAVINGS</a:t>
          </a:r>
        </a:p>
      </dgm:t>
    </dgm:pt>
    <dgm:pt modelId="{C7343716-90C4-46FE-8FE9-2221AA9DEE15}" type="parTrans" cxnId="{09E6B18C-B4C6-424C-97F5-A0041A9B725B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C476C25-B205-4609-B401-663FAEC14ABB}" type="sibTrans" cxnId="{09E6B18C-B4C6-424C-97F5-A0041A9B725B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3721118-3BFC-45B0-8762-0BCB4A333C18}">
      <dgm:prSet custT="1"/>
      <dgm:spPr/>
      <dgm:t>
        <a:bodyPr/>
        <a:lstStyle/>
        <a:p>
          <a:r>
            <a:rPr lang="en-US" sz="1600">
              <a:latin typeface="Calibri" panose="020F0502020204030204" pitchFamily="34" charset="0"/>
              <a:cs typeface="Calibri" panose="020F0502020204030204" pitchFamily="34" charset="0"/>
            </a:rPr>
            <a:t>Past research / missions have proven viability</a:t>
          </a:r>
          <a:endParaRPr lang="en-US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CCB46D3-C41E-4D98-897C-00B267F055EB}" type="parTrans" cxnId="{4208B3A0-2F4F-48E8-9C39-0676FDEBA0ED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1BBCBF-C30B-45C7-9292-50F0028EB72F}" type="sibTrans" cxnId="{4208B3A0-2F4F-48E8-9C39-0676FDEBA0ED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8DB183D-E390-440B-BDAA-3575533C7A97}">
      <dgm:prSet custT="1"/>
      <dgm:spPr/>
      <dgm:t>
        <a:bodyPr/>
        <a:lstStyle/>
        <a:p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Designs support AI applications for autonomy and analysis onboard</a:t>
          </a:r>
        </a:p>
      </dgm:t>
    </dgm:pt>
    <dgm:pt modelId="{D74A7EC8-A8D5-4664-A48C-BED2A45F7F8A}" type="parTrans" cxnId="{D00FD0AE-7C10-4BCC-9278-4DC1C981B5EF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8B212F1-22A6-43E1-A77A-85003A221333}" type="sibTrans" cxnId="{D00FD0AE-7C10-4BCC-9278-4DC1C981B5EF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760D1B-434A-454E-AE36-0DBB00570DA9}">
      <dgm:prSet custT="1"/>
      <dgm:spPr/>
      <dgm:t>
        <a:bodyPr/>
        <a:lstStyle/>
        <a:p>
          <a:r>
            <a:rPr lang="en-US" sz="1600" dirty="0">
              <a:latin typeface="Calibri" panose="020F0502020204030204" pitchFamily="34" charset="0"/>
              <a:cs typeface="Calibri" panose="020F0502020204030204" pitchFamily="34" charset="0"/>
            </a:rPr>
            <a:t>Successful technology transfer to industry through commercialization</a:t>
          </a:r>
        </a:p>
      </dgm:t>
    </dgm:pt>
    <dgm:pt modelId="{25E4CA9F-B45B-43F1-A7C4-A1EA1EC36C51}" type="parTrans" cxnId="{153CD608-2ED1-4CA4-9CCE-3AF2F05921C1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2153365-5A7B-4E09-9EC8-A65BD17D634A}" type="sibTrans" cxnId="{153CD608-2ED1-4CA4-9CCE-3AF2F05921C1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2F718BE-EBCA-4055-89B3-B0C8A62EC6AF}" type="pres">
      <dgm:prSet presAssocID="{AECDFB67-41A1-44B3-84A8-AA459B21D94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E100199-280A-45E7-BA70-0980B6F77E39}" type="pres">
      <dgm:prSet presAssocID="{AECDFB67-41A1-44B3-84A8-AA459B21D94D}" presName="Name1" presStyleCnt="0"/>
      <dgm:spPr/>
    </dgm:pt>
    <dgm:pt modelId="{93BC3466-3147-4920-A158-12F6A56E74E3}" type="pres">
      <dgm:prSet presAssocID="{AECDFB67-41A1-44B3-84A8-AA459B21D94D}" presName="cycle" presStyleCnt="0"/>
      <dgm:spPr/>
    </dgm:pt>
    <dgm:pt modelId="{8116DD4F-C33C-49EB-B5F4-40964EE419C3}" type="pres">
      <dgm:prSet presAssocID="{AECDFB67-41A1-44B3-84A8-AA459B21D94D}" presName="srcNode" presStyleLbl="node1" presStyleIdx="0" presStyleCnt="6"/>
      <dgm:spPr/>
    </dgm:pt>
    <dgm:pt modelId="{F8CF183E-D705-43F2-82BA-8175FB30AAAB}" type="pres">
      <dgm:prSet presAssocID="{AECDFB67-41A1-44B3-84A8-AA459B21D94D}" presName="conn" presStyleLbl="parChTrans1D2" presStyleIdx="0" presStyleCnt="1"/>
      <dgm:spPr/>
      <dgm:t>
        <a:bodyPr/>
        <a:lstStyle/>
        <a:p>
          <a:endParaRPr lang="en-US"/>
        </a:p>
      </dgm:t>
    </dgm:pt>
    <dgm:pt modelId="{9477A6C6-393D-4E80-A9A9-E3A1E52902B4}" type="pres">
      <dgm:prSet presAssocID="{AECDFB67-41A1-44B3-84A8-AA459B21D94D}" presName="extraNode" presStyleLbl="node1" presStyleIdx="0" presStyleCnt="6"/>
      <dgm:spPr/>
    </dgm:pt>
    <dgm:pt modelId="{DCE7E03F-26F3-4E04-A9EE-59962CFA8BCB}" type="pres">
      <dgm:prSet presAssocID="{AECDFB67-41A1-44B3-84A8-AA459B21D94D}" presName="dstNode" presStyleLbl="node1" presStyleIdx="0" presStyleCnt="6"/>
      <dgm:spPr/>
    </dgm:pt>
    <dgm:pt modelId="{DA42AF67-08B7-41B8-8DB1-BCE5B0D63152}" type="pres">
      <dgm:prSet presAssocID="{EBA13828-6FA3-4779-B9D5-2A2601D56489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AE5A-0D15-4838-94BA-115B6BDBC94A}" type="pres">
      <dgm:prSet presAssocID="{EBA13828-6FA3-4779-B9D5-2A2601D56489}" presName="accent_1" presStyleCnt="0"/>
      <dgm:spPr/>
    </dgm:pt>
    <dgm:pt modelId="{E45B6E2D-EA54-4AA7-BF95-F7AF5713C594}" type="pres">
      <dgm:prSet presAssocID="{EBA13828-6FA3-4779-B9D5-2A2601D56489}" presName="accentRepeatNode" presStyleLbl="solidFgAcc1" presStyleIdx="0" presStyleCnt="6"/>
      <dgm:spPr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6DA86017-0A92-4927-B0EB-244C04E2204C}" type="pres">
      <dgm:prSet presAssocID="{114A1825-4E69-4C81-9E31-A66E04E74717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DFD9C3-4501-4EC2-888B-87242E18CBC0}" type="pres">
      <dgm:prSet presAssocID="{114A1825-4E69-4C81-9E31-A66E04E74717}" presName="accent_2" presStyleCnt="0"/>
      <dgm:spPr/>
    </dgm:pt>
    <dgm:pt modelId="{4C8F29C3-F05F-4C18-9021-1483CED38405}" type="pres">
      <dgm:prSet presAssocID="{114A1825-4E69-4C81-9E31-A66E04E74717}" presName="accentRepeatNode" presStyleLbl="solidFgAcc1" presStyleIdx="1" presStyleCnt="6"/>
      <dgm:spPr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B91E5A98-8E63-4877-9DC8-99D82A908805}" type="pres">
      <dgm:prSet presAssocID="{9C30DFC4-605E-47B6-BFF5-21383E6EB37B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0A2E21-3516-4F02-A407-267225DF051E}" type="pres">
      <dgm:prSet presAssocID="{9C30DFC4-605E-47B6-BFF5-21383E6EB37B}" presName="accent_3" presStyleCnt="0"/>
      <dgm:spPr/>
    </dgm:pt>
    <dgm:pt modelId="{33908F55-D7F7-4E01-B9B8-B5D628CCDFD8}" type="pres">
      <dgm:prSet presAssocID="{9C30DFC4-605E-47B6-BFF5-21383E6EB37B}" presName="accentRepeatNode" presStyleLbl="solidFgAcc1" presStyleIdx="2" presStyleCnt="6"/>
      <dgm:spPr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47D700F8-4733-44FF-B28D-BEA6069E71BA}" type="pres">
      <dgm:prSet presAssocID="{D3721118-3BFC-45B0-8762-0BCB4A333C18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F80A51-DD50-4306-A137-D262E8138D9C}" type="pres">
      <dgm:prSet presAssocID="{D3721118-3BFC-45B0-8762-0BCB4A333C18}" presName="accent_4" presStyleCnt="0"/>
      <dgm:spPr/>
    </dgm:pt>
    <dgm:pt modelId="{07BE9FB6-2316-4ABC-9F78-60203FA564D8}" type="pres">
      <dgm:prSet presAssocID="{D3721118-3BFC-45B0-8762-0BCB4A333C18}" presName="accentRepeatNode" presStyleLbl="solidFgAcc1" presStyleIdx="3" presStyleCnt="6"/>
      <dgm:spPr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29024C9D-CF1E-474B-95A9-B9509A05DD2C}" type="pres">
      <dgm:prSet presAssocID="{08DB183D-E390-440B-BDAA-3575533C7A97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33B6E4-1B06-422A-A093-30E095A8C650}" type="pres">
      <dgm:prSet presAssocID="{08DB183D-E390-440B-BDAA-3575533C7A97}" presName="accent_5" presStyleCnt="0"/>
      <dgm:spPr/>
    </dgm:pt>
    <dgm:pt modelId="{7A963ABD-9994-4D5E-9825-503443067F93}" type="pres">
      <dgm:prSet presAssocID="{08DB183D-E390-440B-BDAA-3575533C7A97}" presName="accentRepeatNode" presStyleLbl="solidFgAcc1" presStyleIdx="4" presStyleCnt="6"/>
      <dgm:spPr>
        <a:blipFill rotWithShape="0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4B462891-3215-4E04-90DF-3BAEF4641D9A}" type="pres">
      <dgm:prSet presAssocID="{74760D1B-434A-454E-AE36-0DBB00570DA9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050C06-C4A4-4A8D-A185-D5C8BA414BDB}" type="pres">
      <dgm:prSet presAssocID="{74760D1B-434A-454E-AE36-0DBB00570DA9}" presName="accent_6" presStyleCnt="0"/>
      <dgm:spPr/>
    </dgm:pt>
    <dgm:pt modelId="{77075359-9C77-4289-8F54-7C877F96B478}" type="pres">
      <dgm:prSet presAssocID="{74760D1B-434A-454E-AE36-0DBB00570DA9}" presName="accentRepeatNode" presStyleLbl="solidFgAcc1" presStyleIdx="5" presStyleCnt="6"/>
      <dgm:spPr>
        <a:blipFill rotWithShape="0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</dgm:ptLst>
  <dgm:cxnLst>
    <dgm:cxn modelId="{D00FD0AE-7C10-4BCC-9278-4DC1C981B5EF}" srcId="{AECDFB67-41A1-44B3-84A8-AA459B21D94D}" destId="{08DB183D-E390-440B-BDAA-3575533C7A97}" srcOrd="4" destOrd="0" parTransId="{D74A7EC8-A8D5-4664-A48C-BED2A45F7F8A}" sibTransId="{28B212F1-22A6-43E1-A77A-85003A221333}"/>
    <dgm:cxn modelId="{2060A019-2EE3-4798-82B8-4836ABF4F038}" type="presOf" srcId="{9C30DFC4-605E-47B6-BFF5-21383E6EB37B}" destId="{B91E5A98-8E63-4877-9DC8-99D82A908805}" srcOrd="0" destOrd="0" presId="urn:microsoft.com/office/officeart/2008/layout/VerticalCurvedList"/>
    <dgm:cxn modelId="{AEC3F67A-46C9-4CCC-94FF-5C206039EE4A}" type="presOf" srcId="{114A1825-4E69-4C81-9E31-A66E04E74717}" destId="{6DA86017-0A92-4927-B0EB-244C04E2204C}" srcOrd="0" destOrd="0" presId="urn:microsoft.com/office/officeart/2008/layout/VerticalCurvedList"/>
    <dgm:cxn modelId="{20C641A2-4871-4AAE-9110-7AD0B1F08F5F}" type="presOf" srcId="{AECDFB67-41A1-44B3-84A8-AA459B21D94D}" destId="{92F718BE-EBCA-4055-89B3-B0C8A62EC6AF}" srcOrd="0" destOrd="0" presId="urn:microsoft.com/office/officeart/2008/layout/VerticalCurvedList"/>
    <dgm:cxn modelId="{ED447BD2-6F96-4909-B3D1-6F810D68D2AE}" type="presOf" srcId="{08DB183D-E390-440B-BDAA-3575533C7A97}" destId="{29024C9D-CF1E-474B-95A9-B9509A05DD2C}" srcOrd="0" destOrd="0" presId="urn:microsoft.com/office/officeart/2008/layout/VerticalCurvedList"/>
    <dgm:cxn modelId="{D4680492-B65C-4BED-B677-FAEA00FF81DC}" srcId="{AECDFB67-41A1-44B3-84A8-AA459B21D94D}" destId="{114A1825-4E69-4C81-9E31-A66E04E74717}" srcOrd="1" destOrd="0" parTransId="{88AF22AA-5B3B-4746-801B-39D4D3CDFA82}" sibTransId="{375AB676-885C-47E2-AB3C-9258CB879B53}"/>
    <dgm:cxn modelId="{ED413602-B1DE-47F0-A9AD-3B3F4E4EE510}" srcId="{AECDFB67-41A1-44B3-84A8-AA459B21D94D}" destId="{EBA13828-6FA3-4779-B9D5-2A2601D56489}" srcOrd="0" destOrd="0" parTransId="{98A3A8CB-B310-4F96-89F5-B2B7B6663C84}" sibTransId="{89F2C65C-DF91-4EE5-9550-A608D0B64F54}"/>
    <dgm:cxn modelId="{A78421A4-39B8-44C0-BA46-B5B55FCAF0AF}" type="presOf" srcId="{EBA13828-6FA3-4779-B9D5-2A2601D56489}" destId="{DA42AF67-08B7-41B8-8DB1-BCE5B0D63152}" srcOrd="0" destOrd="0" presId="urn:microsoft.com/office/officeart/2008/layout/VerticalCurvedList"/>
    <dgm:cxn modelId="{90438D7B-1CEB-46FF-828C-1917867E3804}" type="presOf" srcId="{74760D1B-434A-454E-AE36-0DBB00570DA9}" destId="{4B462891-3215-4E04-90DF-3BAEF4641D9A}" srcOrd="0" destOrd="0" presId="urn:microsoft.com/office/officeart/2008/layout/VerticalCurvedList"/>
    <dgm:cxn modelId="{09E6B18C-B4C6-424C-97F5-A0041A9B725B}" srcId="{AECDFB67-41A1-44B3-84A8-AA459B21D94D}" destId="{9C30DFC4-605E-47B6-BFF5-21383E6EB37B}" srcOrd="2" destOrd="0" parTransId="{C7343716-90C4-46FE-8FE9-2221AA9DEE15}" sibTransId="{6C476C25-B205-4609-B401-663FAEC14ABB}"/>
    <dgm:cxn modelId="{4208B3A0-2F4F-48E8-9C39-0676FDEBA0ED}" srcId="{AECDFB67-41A1-44B3-84A8-AA459B21D94D}" destId="{D3721118-3BFC-45B0-8762-0BCB4A333C18}" srcOrd="3" destOrd="0" parTransId="{ACCB46D3-C41E-4D98-897C-00B267F055EB}" sibTransId="{791BBCBF-C30B-45C7-9292-50F0028EB72F}"/>
    <dgm:cxn modelId="{88F108DD-87FD-4CA8-B470-976887B106B3}" type="presOf" srcId="{89F2C65C-DF91-4EE5-9550-A608D0B64F54}" destId="{F8CF183E-D705-43F2-82BA-8175FB30AAAB}" srcOrd="0" destOrd="0" presId="urn:microsoft.com/office/officeart/2008/layout/VerticalCurvedList"/>
    <dgm:cxn modelId="{153CD608-2ED1-4CA4-9CCE-3AF2F05921C1}" srcId="{AECDFB67-41A1-44B3-84A8-AA459B21D94D}" destId="{74760D1B-434A-454E-AE36-0DBB00570DA9}" srcOrd="5" destOrd="0" parTransId="{25E4CA9F-B45B-43F1-A7C4-A1EA1EC36C51}" sibTransId="{E2153365-5A7B-4E09-9EC8-A65BD17D634A}"/>
    <dgm:cxn modelId="{36E7C26B-BDAD-4562-8777-451E484FAD3B}" type="presOf" srcId="{D3721118-3BFC-45B0-8762-0BCB4A333C18}" destId="{47D700F8-4733-44FF-B28D-BEA6069E71BA}" srcOrd="0" destOrd="0" presId="urn:microsoft.com/office/officeart/2008/layout/VerticalCurvedList"/>
    <dgm:cxn modelId="{6E384F8A-8C52-4ECA-973D-67AE56CBB96E}" type="presParOf" srcId="{92F718BE-EBCA-4055-89B3-B0C8A62EC6AF}" destId="{9E100199-280A-45E7-BA70-0980B6F77E39}" srcOrd="0" destOrd="0" presId="urn:microsoft.com/office/officeart/2008/layout/VerticalCurvedList"/>
    <dgm:cxn modelId="{C57FADE1-0E5F-4B64-8391-159A52ACD84F}" type="presParOf" srcId="{9E100199-280A-45E7-BA70-0980B6F77E39}" destId="{93BC3466-3147-4920-A158-12F6A56E74E3}" srcOrd="0" destOrd="0" presId="urn:microsoft.com/office/officeart/2008/layout/VerticalCurvedList"/>
    <dgm:cxn modelId="{1C3CAC46-787D-43BC-931C-853F51C35A97}" type="presParOf" srcId="{93BC3466-3147-4920-A158-12F6A56E74E3}" destId="{8116DD4F-C33C-49EB-B5F4-40964EE419C3}" srcOrd="0" destOrd="0" presId="urn:microsoft.com/office/officeart/2008/layout/VerticalCurvedList"/>
    <dgm:cxn modelId="{6B22CDB8-9405-47B1-9D77-C49756965834}" type="presParOf" srcId="{93BC3466-3147-4920-A158-12F6A56E74E3}" destId="{F8CF183E-D705-43F2-82BA-8175FB30AAAB}" srcOrd="1" destOrd="0" presId="urn:microsoft.com/office/officeart/2008/layout/VerticalCurvedList"/>
    <dgm:cxn modelId="{D9205206-9896-40CF-B152-5E4D7A0ED411}" type="presParOf" srcId="{93BC3466-3147-4920-A158-12F6A56E74E3}" destId="{9477A6C6-393D-4E80-A9A9-E3A1E52902B4}" srcOrd="2" destOrd="0" presId="urn:microsoft.com/office/officeart/2008/layout/VerticalCurvedList"/>
    <dgm:cxn modelId="{F015F810-337D-4FAA-BCC0-C9BF8FC09A89}" type="presParOf" srcId="{93BC3466-3147-4920-A158-12F6A56E74E3}" destId="{DCE7E03F-26F3-4E04-A9EE-59962CFA8BCB}" srcOrd="3" destOrd="0" presId="urn:microsoft.com/office/officeart/2008/layout/VerticalCurvedList"/>
    <dgm:cxn modelId="{F324E593-771F-4098-9C9E-E06D8A017686}" type="presParOf" srcId="{9E100199-280A-45E7-BA70-0980B6F77E39}" destId="{DA42AF67-08B7-41B8-8DB1-BCE5B0D63152}" srcOrd="1" destOrd="0" presId="urn:microsoft.com/office/officeart/2008/layout/VerticalCurvedList"/>
    <dgm:cxn modelId="{EC907B3C-4A9E-4CD5-94C9-C79467C7318C}" type="presParOf" srcId="{9E100199-280A-45E7-BA70-0980B6F77E39}" destId="{5E96AE5A-0D15-4838-94BA-115B6BDBC94A}" srcOrd="2" destOrd="0" presId="urn:microsoft.com/office/officeart/2008/layout/VerticalCurvedList"/>
    <dgm:cxn modelId="{449816E2-4193-40FD-9598-F1A788AB6430}" type="presParOf" srcId="{5E96AE5A-0D15-4838-94BA-115B6BDBC94A}" destId="{E45B6E2D-EA54-4AA7-BF95-F7AF5713C594}" srcOrd="0" destOrd="0" presId="urn:microsoft.com/office/officeart/2008/layout/VerticalCurvedList"/>
    <dgm:cxn modelId="{4818F919-A69E-4785-BDA7-5103D7553CA4}" type="presParOf" srcId="{9E100199-280A-45E7-BA70-0980B6F77E39}" destId="{6DA86017-0A92-4927-B0EB-244C04E2204C}" srcOrd="3" destOrd="0" presId="urn:microsoft.com/office/officeart/2008/layout/VerticalCurvedList"/>
    <dgm:cxn modelId="{F6897F94-4ABD-467A-9F66-184A02BA64EB}" type="presParOf" srcId="{9E100199-280A-45E7-BA70-0980B6F77E39}" destId="{0FDFD9C3-4501-4EC2-888B-87242E18CBC0}" srcOrd="4" destOrd="0" presId="urn:microsoft.com/office/officeart/2008/layout/VerticalCurvedList"/>
    <dgm:cxn modelId="{A1B442E9-10D4-4B5E-A79D-F8ACAD7E398D}" type="presParOf" srcId="{0FDFD9C3-4501-4EC2-888B-87242E18CBC0}" destId="{4C8F29C3-F05F-4C18-9021-1483CED38405}" srcOrd="0" destOrd="0" presId="urn:microsoft.com/office/officeart/2008/layout/VerticalCurvedList"/>
    <dgm:cxn modelId="{5ACE9790-9C15-4C9C-8E10-A83F578EA1CF}" type="presParOf" srcId="{9E100199-280A-45E7-BA70-0980B6F77E39}" destId="{B91E5A98-8E63-4877-9DC8-99D82A908805}" srcOrd="5" destOrd="0" presId="urn:microsoft.com/office/officeart/2008/layout/VerticalCurvedList"/>
    <dgm:cxn modelId="{4BF5D332-2130-45BF-869A-78945D215FC8}" type="presParOf" srcId="{9E100199-280A-45E7-BA70-0980B6F77E39}" destId="{9E0A2E21-3516-4F02-A407-267225DF051E}" srcOrd="6" destOrd="0" presId="urn:microsoft.com/office/officeart/2008/layout/VerticalCurvedList"/>
    <dgm:cxn modelId="{6EC97471-96A1-4181-80F8-F1A4C28CB4FF}" type="presParOf" srcId="{9E0A2E21-3516-4F02-A407-267225DF051E}" destId="{33908F55-D7F7-4E01-B9B8-B5D628CCDFD8}" srcOrd="0" destOrd="0" presId="urn:microsoft.com/office/officeart/2008/layout/VerticalCurvedList"/>
    <dgm:cxn modelId="{EE100425-9172-4298-9489-A06AA41603BD}" type="presParOf" srcId="{9E100199-280A-45E7-BA70-0980B6F77E39}" destId="{47D700F8-4733-44FF-B28D-BEA6069E71BA}" srcOrd="7" destOrd="0" presId="urn:microsoft.com/office/officeart/2008/layout/VerticalCurvedList"/>
    <dgm:cxn modelId="{31FC14F2-80A7-4A83-86AD-3660144CBFF8}" type="presParOf" srcId="{9E100199-280A-45E7-BA70-0980B6F77E39}" destId="{CFF80A51-DD50-4306-A137-D262E8138D9C}" srcOrd="8" destOrd="0" presId="urn:microsoft.com/office/officeart/2008/layout/VerticalCurvedList"/>
    <dgm:cxn modelId="{5B50843E-F97C-4AD4-898F-427F1FFFC3EC}" type="presParOf" srcId="{CFF80A51-DD50-4306-A137-D262E8138D9C}" destId="{07BE9FB6-2316-4ABC-9F78-60203FA564D8}" srcOrd="0" destOrd="0" presId="urn:microsoft.com/office/officeart/2008/layout/VerticalCurvedList"/>
    <dgm:cxn modelId="{A5E0C9C0-2F07-45F4-91A1-E24C34C7A92A}" type="presParOf" srcId="{9E100199-280A-45E7-BA70-0980B6F77E39}" destId="{29024C9D-CF1E-474B-95A9-B9509A05DD2C}" srcOrd="9" destOrd="0" presId="urn:microsoft.com/office/officeart/2008/layout/VerticalCurvedList"/>
    <dgm:cxn modelId="{94D8F14B-3CD7-4AA4-A104-F91EA0C62B40}" type="presParOf" srcId="{9E100199-280A-45E7-BA70-0980B6F77E39}" destId="{8833B6E4-1B06-422A-A093-30E095A8C650}" srcOrd="10" destOrd="0" presId="urn:microsoft.com/office/officeart/2008/layout/VerticalCurvedList"/>
    <dgm:cxn modelId="{0B395253-639D-451A-B17D-0CD7ECAA1016}" type="presParOf" srcId="{8833B6E4-1B06-422A-A093-30E095A8C650}" destId="{7A963ABD-9994-4D5E-9825-503443067F93}" srcOrd="0" destOrd="0" presId="urn:microsoft.com/office/officeart/2008/layout/VerticalCurvedList"/>
    <dgm:cxn modelId="{532E7789-7514-4BDF-9512-324AE895CCFF}" type="presParOf" srcId="{9E100199-280A-45E7-BA70-0980B6F77E39}" destId="{4B462891-3215-4E04-90DF-3BAEF4641D9A}" srcOrd="11" destOrd="0" presId="urn:microsoft.com/office/officeart/2008/layout/VerticalCurvedList"/>
    <dgm:cxn modelId="{BF063706-BEEE-48E4-9035-80C4DFABB260}" type="presParOf" srcId="{9E100199-280A-45E7-BA70-0980B6F77E39}" destId="{F4050C06-C4A4-4A8D-A185-D5C8BA414BDB}" srcOrd="12" destOrd="0" presId="urn:microsoft.com/office/officeart/2008/layout/VerticalCurvedList"/>
    <dgm:cxn modelId="{D5D80CCA-255B-4805-A560-2A62C1A93314}" type="presParOf" srcId="{F4050C06-C4A4-4A8D-A185-D5C8BA414BDB}" destId="{77075359-9C77-4289-8F54-7C877F96B47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F183E-D705-43F2-82BA-8175FB30AAAB}">
      <dsp:nvSpPr>
        <dsp:cNvPr id="0" name=""/>
        <dsp:cNvSpPr/>
      </dsp:nvSpPr>
      <dsp:spPr>
        <a:xfrm>
          <a:off x="-5177550" y="-793072"/>
          <a:ext cx="6165633" cy="6165633"/>
        </a:xfrm>
        <a:prstGeom prst="blockArc">
          <a:avLst>
            <a:gd name="adj1" fmla="val 18900000"/>
            <a:gd name="adj2" fmla="val 2700000"/>
            <a:gd name="adj3" fmla="val 35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42AF67-08B7-41B8-8DB1-BCE5B0D63152}">
      <dsp:nvSpPr>
        <dsp:cNvPr id="0" name=""/>
        <dsp:cNvSpPr/>
      </dsp:nvSpPr>
      <dsp:spPr>
        <a:xfrm>
          <a:off x="368517" y="241155"/>
          <a:ext cx="8216734" cy="4821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269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Delivers exceptional computing power in number of form factors</a:t>
          </a:r>
        </a:p>
      </dsp:txBody>
      <dsp:txXfrm>
        <a:off x="368517" y="241155"/>
        <a:ext cx="8216734" cy="482128"/>
      </dsp:txXfrm>
    </dsp:sp>
    <dsp:sp modelId="{E45B6E2D-EA54-4AA7-BF95-F7AF5713C594}">
      <dsp:nvSpPr>
        <dsp:cNvPr id="0" name=""/>
        <dsp:cNvSpPr/>
      </dsp:nvSpPr>
      <dsp:spPr>
        <a:xfrm>
          <a:off x="67187" y="180889"/>
          <a:ext cx="602660" cy="602660"/>
        </a:xfrm>
        <a:prstGeom prst="ellipse">
          <a:avLst/>
        </a:prstGeom>
        <a:blipFill rotWithShape="0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86017-0A92-4927-B0EB-244C04E2204C}">
      <dsp:nvSpPr>
        <dsp:cNvPr id="0" name=""/>
        <dsp:cNvSpPr/>
      </dsp:nvSpPr>
      <dsp:spPr>
        <a:xfrm>
          <a:off x="765101" y="964257"/>
          <a:ext cx="7820150" cy="4821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269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Cross-cutting technology for </a:t>
          </a:r>
          <a:r>
            <a:rPr lang="en-US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Comm</a:t>
          </a: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/</a:t>
          </a:r>
          <a:r>
            <a:rPr lang="en-US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Nav</a:t>
          </a: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, Earth and Space Science, Planetary, and Exploration missions</a:t>
          </a:r>
        </a:p>
      </dsp:txBody>
      <dsp:txXfrm>
        <a:off x="765101" y="964257"/>
        <a:ext cx="7820150" cy="482128"/>
      </dsp:txXfrm>
    </dsp:sp>
    <dsp:sp modelId="{4C8F29C3-F05F-4C18-9021-1483CED38405}">
      <dsp:nvSpPr>
        <dsp:cNvPr id="0" name=""/>
        <dsp:cNvSpPr/>
      </dsp:nvSpPr>
      <dsp:spPr>
        <a:xfrm>
          <a:off x="463771" y="903991"/>
          <a:ext cx="602660" cy="602660"/>
        </a:xfrm>
        <a:prstGeom prst="ellipse">
          <a:avLst/>
        </a:prstGeom>
        <a:blipFill rotWithShape="0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1E5A98-8E63-4877-9DC8-99D82A908805}">
      <dsp:nvSpPr>
        <dsp:cNvPr id="0" name=""/>
        <dsp:cNvSpPr/>
      </dsp:nvSpPr>
      <dsp:spPr>
        <a:xfrm>
          <a:off x="946449" y="1687358"/>
          <a:ext cx="7638802" cy="4821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269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Being reconfigurable equals </a:t>
          </a:r>
          <a:r>
            <a:rPr lang="en-US" sz="1600" kern="1200" dirty="0">
              <a:solidFill>
                <a:srgbClr val="2CFF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rPr>
            <a:t>BIG SAVINGS</a:t>
          </a:r>
        </a:p>
      </dsp:txBody>
      <dsp:txXfrm>
        <a:off x="946449" y="1687358"/>
        <a:ext cx="7638802" cy="482128"/>
      </dsp:txXfrm>
    </dsp:sp>
    <dsp:sp modelId="{33908F55-D7F7-4E01-B9B8-B5D628CCDFD8}">
      <dsp:nvSpPr>
        <dsp:cNvPr id="0" name=""/>
        <dsp:cNvSpPr/>
      </dsp:nvSpPr>
      <dsp:spPr>
        <a:xfrm>
          <a:off x="645118" y="1627092"/>
          <a:ext cx="602660" cy="602660"/>
        </a:xfrm>
        <a:prstGeom prst="ellipse">
          <a:avLst/>
        </a:prstGeom>
        <a:blipFill rotWithShape="0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D700F8-4733-44FF-B28D-BEA6069E71BA}">
      <dsp:nvSpPr>
        <dsp:cNvPr id="0" name=""/>
        <dsp:cNvSpPr/>
      </dsp:nvSpPr>
      <dsp:spPr>
        <a:xfrm>
          <a:off x="946449" y="2410001"/>
          <a:ext cx="7638802" cy="4821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269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>
              <a:latin typeface="Calibri" panose="020F0502020204030204" pitchFamily="34" charset="0"/>
              <a:cs typeface="Calibri" panose="020F0502020204030204" pitchFamily="34" charset="0"/>
            </a:rPr>
            <a:t>Past research / missions have proven viability</a:t>
          </a:r>
          <a:endParaRPr lang="en-US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46449" y="2410001"/>
        <a:ext cx="7638802" cy="482128"/>
      </dsp:txXfrm>
    </dsp:sp>
    <dsp:sp modelId="{07BE9FB6-2316-4ABC-9F78-60203FA564D8}">
      <dsp:nvSpPr>
        <dsp:cNvPr id="0" name=""/>
        <dsp:cNvSpPr/>
      </dsp:nvSpPr>
      <dsp:spPr>
        <a:xfrm>
          <a:off x="645118" y="2349735"/>
          <a:ext cx="602660" cy="602660"/>
        </a:xfrm>
        <a:prstGeom prst="ellipse">
          <a:avLst/>
        </a:prstGeom>
        <a:blipFill rotWithShape="0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24C9D-CF1E-474B-95A9-B9509A05DD2C}">
      <dsp:nvSpPr>
        <dsp:cNvPr id="0" name=""/>
        <dsp:cNvSpPr/>
      </dsp:nvSpPr>
      <dsp:spPr>
        <a:xfrm>
          <a:off x="765101" y="3133103"/>
          <a:ext cx="7820150" cy="4821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269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Designs support AI applications for autonomy and analysis onboard</a:t>
          </a:r>
        </a:p>
      </dsp:txBody>
      <dsp:txXfrm>
        <a:off x="765101" y="3133103"/>
        <a:ext cx="7820150" cy="482128"/>
      </dsp:txXfrm>
    </dsp:sp>
    <dsp:sp modelId="{7A963ABD-9994-4D5E-9825-503443067F93}">
      <dsp:nvSpPr>
        <dsp:cNvPr id="0" name=""/>
        <dsp:cNvSpPr/>
      </dsp:nvSpPr>
      <dsp:spPr>
        <a:xfrm>
          <a:off x="463771" y="3072837"/>
          <a:ext cx="602660" cy="602660"/>
        </a:xfrm>
        <a:prstGeom prst="ellipse">
          <a:avLst/>
        </a:prstGeom>
        <a:blipFill rotWithShape="0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462891-3215-4E04-90DF-3BAEF4641D9A}">
      <dsp:nvSpPr>
        <dsp:cNvPr id="0" name=""/>
        <dsp:cNvSpPr/>
      </dsp:nvSpPr>
      <dsp:spPr>
        <a:xfrm>
          <a:off x="368517" y="3856204"/>
          <a:ext cx="8216734" cy="48212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269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latin typeface="Calibri" panose="020F0502020204030204" pitchFamily="34" charset="0"/>
              <a:cs typeface="Calibri" panose="020F0502020204030204" pitchFamily="34" charset="0"/>
            </a:rPr>
            <a:t>Successful technology transfer to industry through commercialization</a:t>
          </a:r>
        </a:p>
      </dsp:txBody>
      <dsp:txXfrm>
        <a:off x="368517" y="3856204"/>
        <a:ext cx="8216734" cy="482128"/>
      </dsp:txXfrm>
    </dsp:sp>
    <dsp:sp modelId="{77075359-9C77-4289-8F54-7C877F96B478}">
      <dsp:nvSpPr>
        <dsp:cNvPr id="0" name=""/>
        <dsp:cNvSpPr/>
      </dsp:nvSpPr>
      <dsp:spPr>
        <a:xfrm>
          <a:off x="67187" y="3795938"/>
          <a:ext cx="602660" cy="602660"/>
        </a:xfrm>
        <a:prstGeom prst="ellipse">
          <a:avLst/>
        </a:prstGeom>
        <a:blipFill rotWithShape="0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649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6" rIns="92236" bIns="46116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56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134" y="0"/>
            <a:ext cx="303864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6" rIns="92236" bIns="46116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56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675"/>
            <a:ext cx="3038649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6" rIns="92236" bIns="46116" numCol="1" anchor="b" anchorCtr="0" compatLnSpc="1">
            <a:prstTxWarp prst="textNoShape">
              <a:avLst/>
            </a:prstTxWarp>
          </a:bodyPr>
          <a:lstStyle>
            <a:lvl1pPr>
              <a:defRPr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56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134" y="8829675"/>
            <a:ext cx="303864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6" rIns="92236" bIns="46116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97F5E1C5-5D78-43BB-A2EE-B2FEE3CC4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499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649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89" tIns="46996" rIns="93989" bIns="46996" numCol="1" anchor="t" anchorCtr="0" compatLnSpc="1">
            <a:prstTxWarp prst="textNoShape">
              <a:avLst/>
            </a:prstTxWarp>
          </a:bodyPr>
          <a:lstStyle>
            <a:lvl1pPr defTabSz="940066">
              <a:defRPr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134" y="0"/>
            <a:ext cx="303864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89" tIns="46996" rIns="93989" bIns="46996" numCol="1" anchor="t" anchorCtr="0" compatLnSpc="1">
            <a:prstTxWarp prst="textNoShape">
              <a:avLst/>
            </a:prstTxWarp>
          </a:bodyPr>
          <a:lstStyle>
            <a:lvl1pPr algn="r" defTabSz="940066">
              <a:defRPr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6913"/>
            <a:ext cx="61960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849" y="4416425"/>
            <a:ext cx="5606703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89" tIns="46996" rIns="93989" bIns="469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675"/>
            <a:ext cx="3038649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89" tIns="46996" rIns="93989" bIns="46996" numCol="1" anchor="b" anchorCtr="0" compatLnSpc="1">
            <a:prstTxWarp prst="textNoShape">
              <a:avLst/>
            </a:prstTxWarp>
          </a:bodyPr>
          <a:lstStyle>
            <a:lvl1pPr defTabSz="940066">
              <a:defRPr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134" y="8829675"/>
            <a:ext cx="303864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89" tIns="46996" rIns="93989" bIns="46996" numCol="1" anchor="b" anchorCtr="0" compatLnSpc="1">
            <a:prstTxWarp prst="textNoShape">
              <a:avLst/>
            </a:prstTxWarp>
          </a:bodyPr>
          <a:lstStyle>
            <a:lvl1pPr algn="r" defTabSz="939183">
              <a:defRPr b="0"/>
            </a:lvl1pPr>
          </a:lstStyle>
          <a:p>
            <a:pPr>
              <a:defRPr/>
            </a:pPr>
            <a:fld id="{E29FE62D-BF6B-4C24-AB83-8D17F301A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0642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48061-6885-41BF-B823-49E6925A1EF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13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48061-6885-41BF-B823-49E6925A1EF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69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itchFamily="2" charset="2"/>
              </a:rPr>
              <a:t>SM4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itchFamily="2" charset="2"/>
              </a:rPr>
              <a:t>Demonstration of</a:t>
            </a:r>
            <a:r>
              <a:rPr lang="en-US" baseline="0" dirty="0" smtClean="0">
                <a:sym typeface="Wingdings" pitchFamily="2" charset="2"/>
              </a:rPr>
              <a:t> data classification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 smtClean="0">
                <a:sym typeface="Wingdings" pitchFamily="2" charset="2"/>
              </a:rPr>
              <a:t>Gigabit, flew on v1.5.  3 HD cameras, 2 SATA, GPS, IMU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 smtClean="0">
                <a:sym typeface="Wingdings" pitchFamily="2" charset="2"/>
              </a:rPr>
              <a:t>Map: 4.5 years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 smtClean="0">
                <a:sym typeface="Wingdings" pitchFamily="2" charset="2"/>
              </a:rPr>
              <a:t>Data reduction on ISS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3205-9837-4B0B-A9DF-0F53D25E53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5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3205-9837-4B0B-A9DF-0F53D25E534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08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RNS: Back of SM4 Shuttle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Edge</a:t>
            </a:r>
            <a:r>
              <a:rPr lang="en-US" baseline="0" dirty="0" smtClean="0"/>
              <a:t> Detection</a:t>
            </a:r>
            <a:r>
              <a:rPr lang="en-US" baseline="0" dirty="0"/>
              <a:t> </a:t>
            </a:r>
            <a:r>
              <a:rPr lang="en-US" baseline="0" dirty="0" smtClean="0">
                <a:sym typeface="Wingdings" panose="05000000000000000000" pitchFamily="2" charset="2"/>
              </a:rPr>
              <a:t> RED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 smtClean="0">
                <a:sym typeface="Wingdings" panose="05000000000000000000" pitchFamily="2" charset="2"/>
              </a:rPr>
              <a:t>Real-Time Processing: Compare to HST Model stored on </a:t>
            </a:r>
            <a:r>
              <a:rPr lang="en-US" baseline="0" dirty="0" err="1" smtClean="0">
                <a:sym typeface="Wingdings" panose="05000000000000000000" pitchFamily="2" charset="2"/>
              </a:rPr>
              <a:t>SpaceCube</a:t>
            </a:r>
            <a:endParaRPr lang="en-US" baseline="0" dirty="0" smtClean="0">
              <a:sym typeface="Wingdings" panose="05000000000000000000" pitchFamily="2" charset="2"/>
            </a:endParaRP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 smtClean="0">
                <a:sym typeface="Wingdings" panose="05000000000000000000" pitchFamily="2" charset="2"/>
              </a:rPr>
              <a:t>Objective: capture docking ring</a:t>
            </a:r>
          </a:p>
          <a:p>
            <a:pPr marL="171450" indent="-171450">
              <a:buFont typeface="Wingdings" panose="05000000000000000000" pitchFamily="2" charset="2"/>
              <a:buChar char="à"/>
            </a:pPr>
            <a:r>
              <a:rPr lang="en-US" baseline="0" dirty="0" smtClean="0">
                <a:sym typeface="Wingdings" panose="05000000000000000000" pitchFamily="2" charset="2"/>
              </a:rPr>
              <a:t>Satellite Servicing  Upload new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3205-9837-4B0B-A9DF-0F53D25E534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65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Wingdings" pitchFamily="2" charset="2"/>
              </a:rPr>
              <a:t> STP-H5 has Mini, v1.0, v2.0EM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3205-9837-4B0B-A9DF-0F53D25E534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01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13205-9837-4B0B-A9DF-0F53D25E534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55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892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https://www.nasa.gov/sites/default/files/atoms/files/cuttingedge_-_vol._13_issue_1_-_fall_2016.pdf</a:t>
            </a:r>
          </a:p>
          <a:p>
            <a:r>
              <a:rPr lang="en-US" dirty="0" smtClean="0"/>
              <a:t>https://sites.google.com/site/cvgriffi/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743A-61DE-4387-8B25-6D21D816A88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08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https://sspd.gsfc.nasa.gov/images/RRM3/RRM3_Factsheet_111318_final.pdf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5743A-61DE-4387-8B25-6D21D816A88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27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0ED4F07-9B91-4303-B29D-2CAB9531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432" y="3844654"/>
            <a:ext cx="11052701" cy="953194"/>
          </a:xfrm>
          <a:prstGeom prst="rect">
            <a:avLst/>
          </a:prstGeom>
        </p:spPr>
        <p:txBody>
          <a:bodyPr anchor="b"/>
          <a:lstStyle>
            <a:lvl1pPr algn="l">
              <a:defRPr sz="2800" b="1" cap="all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NAME OF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="" xmlns:a16="http://schemas.microsoft.com/office/drawing/2014/main" id="{74039ABA-4A08-495D-93F2-4827BFEDC9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432" y="4903729"/>
            <a:ext cx="11052701" cy="3501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PRESENTERS NAME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="" xmlns:a16="http://schemas.microsoft.com/office/drawing/2014/main" id="{51302A61-B438-41B0-B925-0D3C006DDD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432" y="5253926"/>
            <a:ext cx="11052701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A13D000-FE1F-4BD6-A382-F23C372140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694" y="688"/>
            <a:ext cx="9575364" cy="3206774"/>
          </a:xfrm>
          <a:prstGeom prst="rect">
            <a:avLst/>
          </a:prstGeom>
        </p:spPr>
      </p:pic>
      <p:sp>
        <p:nvSpPr>
          <p:cNvPr id="22" name="Text Placeholder 15">
            <a:extLst>
              <a:ext uri="{FF2B5EF4-FFF2-40B4-BE49-F238E27FC236}">
                <a16:creationId xmlns="" xmlns:a16="http://schemas.microsoft.com/office/drawing/2014/main" id="{6D9E8521-F5C7-493A-82D8-5AB90FA68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432" y="5571642"/>
            <a:ext cx="5416368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Location/Conference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="" xmlns:a16="http://schemas.microsoft.com/office/drawing/2014/main" id="{4E1E265F-6968-4955-BCD3-C318ACADEE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432" y="5889358"/>
            <a:ext cx="3011835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8" name="Picture 2" descr="Image result for nasa 60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688"/>
            <a:ext cx="2617693" cy="32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13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2130426"/>
            <a:ext cx="103632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191975"/>
                </a:solidFill>
              </a:defRPr>
            </a:lvl2pPr>
            <a:lvl3pPr>
              <a:defRPr>
                <a:solidFill>
                  <a:srgbClr val="480024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BAFE-D4D0-4E82-A89C-AE60D7CFA930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3753A-1A90-4AFC-8C9F-7EA60EA0F6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0" y="2299448"/>
            <a:ext cx="10363200" cy="43482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F390E-CC20-4358-94D7-0DFB820A5F46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DCDE9-8419-4DE9-A8CC-9194A583F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2734271"/>
            <a:ext cx="12192000" cy="830997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9" y="2734271"/>
            <a:ext cx="12188140" cy="830997"/>
          </a:xfrm>
          <a:prstGeom prst="rect">
            <a:avLst/>
          </a:prstGeom>
        </p:spPr>
        <p:txBody>
          <a:bodyPr anchor="ctr"/>
          <a:lstStyle>
            <a:lvl1pPr algn="ct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384800" cy="5105400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84800" cy="5105400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53425-10A5-4283-892E-0A8E7D9DA320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42599-4E6D-4EBC-A956-D3AD19F930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7949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19253"/>
            <a:ext cx="5386917" cy="45069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97949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619253"/>
            <a:ext cx="5389033" cy="45069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4054A-6B0B-4B44-AC91-6AA7D7D6BF06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D2AAF-36AF-49C8-A0EC-F5775D78D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081EA-FA25-4D80-95F5-2292558D37C8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C2E54-4663-4D80-BCF6-77C71D900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0A6D1-6B95-45AF-9E87-60EF44974312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250ED-AA21-43E0-A09A-1A75D5DA46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6CEE1-12E5-4DBA-B1F8-D34380D087C6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97A18-B6A4-489E-9C06-982005E58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3F93F-0982-4F1C-926D-BA9DD02D34C2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04B12-7BF9-4B57-89C6-094FE1C9E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8ACA0-EED0-48A2-8EF3-C819FF73268D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1E0DF-929A-4877-B4D0-5CF10EA99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0ED4F07-9B91-4303-B29D-2CAB9531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432" y="3844654"/>
            <a:ext cx="11052701" cy="953194"/>
          </a:xfrm>
          <a:prstGeom prst="rect">
            <a:avLst/>
          </a:prstGeom>
        </p:spPr>
        <p:txBody>
          <a:bodyPr anchor="b"/>
          <a:lstStyle>
            <a:lvl1pPr algn="l">
              <a:defRPr sz="2800" b="1" cap="all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NAME OF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="" xmlns:a16="http://schemas.microsoft.com/office/drawing/2014/main" id="{74039ABA-4A08-495D-93F2-4827BFEDC9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432" y="4903729"/>
            <a:ext cx="11052701" cy="3501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PRESENTERS NAME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="" xmlns:a16="http://schemas.microsoft.com/office/drawing/2014/main" id="{51302A61-B438-41B0-B925-0D3C006DDD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432" y="5253926"/>
            <a:ext cx="11052701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A13D000-FE1F-4BD6-A382-F23C372140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88"/>
            <a:ext cx="12193057" cy="3206774"/>
          </a:xfrm>
          <a:prstGeom prst="rect">
            <a:avLst/>
          </a:prstGeom>
        </p:spPr>
      </p:pic>
      <p:sp>
        <p:nvSpPr>
          <p:cNvPr id="22" name="Text Placeholder 15">
            <a:extLst>
              <a:ext uri="{FF2B5EF4-FFF2-40B4-BE49-F238E27FC236}">
                <a16:creationId xmlns="" xmlns:a16="http://schemas.microsoft.com/office/drawing/2014/main" id="{6D9E8521-F5C7-493A-82D8-5AB90FA68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432" y="5571642"/>
            <a:ext cx="5416368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Location/Conference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="" xmlns:a16="http://schemas.microsoft.com/office/drawing/2014/main" id="{4E1E265F-6968-4955-BCD3-C318ACADEE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432" y="5889358"/>
            <a:ext cx="3011835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26" name="Picture 2" descr="Image result for nasa 60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688"/>
            <a:ext cx="2947687" cy="32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013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049962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0499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CE8A3-F569-49EE-A70C-99A7B3DB8237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FEF42-8356-4535-A486-ABE3E16D6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3848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3848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0D934-612B-4E4A-B687-EB5C5FD2C2B3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95900-79BD-4749-B894-C8CA373FA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219200"/>
            <a:ext cx="10972800" cy="51054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61D35-F2EA-411B-B41D-301460E2963A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A4CBB-16AB-40BD-99C3-8DE717D55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2EA90-BC2F-4546-B0EA-5A8408FD3369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5E542-5F8A-4E93-B1FF-3678BF5BE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95BE4-9B7F-4461-B23A-10B67F32C1CC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9FA0D-984C-4B5D-BD52-2981471C96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611ED-1BB0-4217-97E1-7E519FDB4E70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41131-C8F7-4F0E-9AB3-6C1956628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0FDEE-798C-477F-BDDD-71E39CF07BDB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7FC3C-8A83-42C2-A02D-BD6B680E8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7D3FC-C5A4-4188-B669-B69F088C9AED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542D9-2E9B-41AD-874C-192AA3ABE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C47E5-514B-45EE-91D6-54A5A43664F1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94235-EAC0-4387-9CCE-615B993D0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B5B1D-DFB9-4FCB-BC7D-75F8384C9853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DD7BF-7B51-4A54-8855-A17D9C525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0ED4F07-9B91-4303-B29D-2CAB9531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432" y="3844654"/>
            <a:ext cx="11052701" cy="953194"/>
          </a:xfrm>
          <a:prstGeom prst="rect">
            <a:avLst/>
          </a:prstGeom>
        </p:spPr>
        <p:txBody>
          <a:bodyPr anchor="b"/>
          <a:lstStyle>
            <a:lvl1pPr algn="l">
              <a:defRPr sz="2800" b="1" cap="all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NAME OF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="" xmlns:a16="http://schemas.microsoft.com/office/drawing/2014/main" id="{74039ABA-4A08-495D-93F2-4827BFEDC9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432" y="4903729"/>
            <a:ext cx="11052701" cy="3501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PRESENTERS NAME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="" xmlns:a16="http://schemas.microsoft.com/office/drawing/2014/main" id="{51302A61-B438-41B0-B925-0D3C006DDD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432" y="5253926"/>
            <a:ext cx="11052701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A13D000-FE1F-4BD6-A382-F23C372140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88"/>
            <a:ext cx="12193057" cy="3206774"/>
          </a:xfrm>
          <a:prstGeom prst="rect">
            <a:avLst/>
          </a:prstGeom>
        </p:spPr>
      </p:pic>
      <p:sp>
        <p:nvSpPr>
          <p:cNvPr id="22" name="Text Placeholder 15">
            <a:extLst>
              <a:ext uri="{FF2B5EF4-FFF2-40B4-BE49-F238E27FC236}">
                <a16:creationId xmlns="" xmlns:a16="http://schemas.microsoft.com/office/drawing/2014/main" id="{6D9E8521-F5C7-493A-82D8-5AB90FA68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432" y="5571642"/>
            <a:ext cx="5416368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Location/Conference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="" xmlns:a16="http://schemas.microsoft.com/office/drawing/2014/main" id="{4E1E265F-6968-4955-BCD3-C318ACADEE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432" y="5889358"/>
            <a:ext cx="3011835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04" y="1"/>
            <a:ext cx="2949391" cy="320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40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60F7F-7181-42E0-B7D4-410CCBCA3D3A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0D568-ED40-41E5-990D-FAFECEA10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DCD9F-C347-4332-BDC1-D741D07E0F6F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34633-045D-43B2-AC25-0CCE3065E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9BF40-CF80-480A-B512-F3046B263681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F43C2-A3C7-4C00-8737-1884C36ED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6B0FD-C015-483B-BBD0-CD0ACF8C4E08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70F52-122D-43E4-8C26-960F95E44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0ED4F07-9B91-4303-B29D-2CAB9531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432" y="3844654"/>
            <a:ext cx="11052701" cy="953194"/>
          </a:xfrm>
          <a:prstGeom prst="rect">
            <a:avLst/>
          </a:prstGeom>
        </p:spPr>
        <p:txBody>
          <a:bodyPr anchor="b"/>
          <a:lstStyle>
            <a:lvl1pPr algn="l">
              <a:defRPr sz="2800" b="1" cap="all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NAME OF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="" xmlns:a16="http://schemas.microsoft.com/office/drawing/2014/main" id="{74039ABA-4A08-495D-93F2-4827BFEDC9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432" y="4903729"/>
            <a:ext cx="11052701" cy="3501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PRESENTERS NAME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="" xmlns:a16="http://schemas.microsoft.com/office/drawing/2014/main" id="{51302A61-B438-41B0-B925-0D3C006DDD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432" y="5253926"/>
            <a:ext cx="11052701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A13D000-FE1F-4BD6-A382-F23C372140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88"/>
            <a:ext cx="12193057" cy="3206774"/>
          </a:xfrm>
          <a:prstGeom prst="rect">
            <a:avLst/>
          </a:prstGeom>
        </p:spPr>
      </p:pic>
      <p:sp>
        <p:nvSpPr>
          <p:cNvPr id="22" name="Text Placeholder 15">
            <a:extLst>
              <a:ext uri="{FF2B5EF4-FFF2-40B4-BE49-F238E27FC236}">
                <a16:creationId xmlns="" xmlns:a16="http://schemas.microsoft.com/office/drawing/2014/main" id="{6D9E8521-F5C7-493A-82D8-5AB90FA68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432" y="5571642"/>
            <a:ext cx="5416368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Location/Conference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="" xmlns:a16="http://schemas.microsoft.com/office/drawing/2014/main" id="{4E1E265F-6968-4955-BCD3-C318ACADEE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432" y="5889358"/>
            <a:ext cx="3011835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50"/>
            <a:ext cx="2947687" cy="32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07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0ED4F07-9B91-4303-B29D-2CAB9531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432" y="3844654"/>
            <a:ext cx="11052701" cy="953194"/>
          </a:xfrm>
          <a:prstGeom prst="rect">
            <a:avLst/>
          </a:prstGeom>
        </p:spPr>
        <p:txBody>
          <a:bodyPr anchor="b"/>
          <a:lstStyle>
            <a:lvl1pPr algn="l">
              <a:defRPr sz="2800" b="1" cap="all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NAME OF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="" xmlns:a16="http://schemas.microsoft.com/office/drawing/2014/main" id="{74039ABA-4A08-495D-93F2-4827BFEDC9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432" y="4903729"/>
            <a:ext cx="11052701" cy="3501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PRESENTERS NAME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="" xmlns:a16="http://schemas.microsoft.com/office/drawing/2014/main" id="{51302A61-B438-41B0-B925-0D3C006DDD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432" y="5253926"/>
            <a:ext cx="11052701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A13D000-FE1F-4BD6-A382-F23C372140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88"/>
            <a:ext cx="12193057" cy="3206774"/>
          </a:xfrm>
          <a:prstGeom prst="rect">
            <a:avLst/>
          </a:prstGeom>
        </p:spPr>
      </p:pic>
      <p:sp>
        <p:nvSpPr>
          <p:cNvPr id="22" name="Text Placeholder 15">
            <a:extLst>
              <a:ext uri="{FF2B5EF4-FFF2-40B4-BE49-F238E27FC236}">
                <a16:creationId xmlns="" xmlns:a16="http://schemas.microsoft.com/office/drawing/2014/main" id="{6D9E8521-F5C7-493A-82D8-5AB90FA68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432" y="5571642"/>
            <a:ext cx="5416368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Location/Conference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="" xmlns:a16="http://schemas.microsoft.com/office/drawing/2014/main" id="{4E1E265F-6968-4955-BCD3-C318ACADEE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432" y="5889358"/>
            <a:ext cx="3011835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50"/>
            <a:ext cx="2947687" cy="32067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5" y="-8516"/>
            <a:ext cx="2946401" cy="32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32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0ED4F07-9B91-4303-B29D-2CAB9531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432" y="3844654"/>
            <a:ext cx="11052701" cy="953194"/>
          </a:xfrm>
          <a:prstGeom prst="rect">
            <a:avLst/>
          </a:prstGeom>
        </p:spPr>
        <p:txBody>
          <a:bodyPr anchor="b"/>
          <a:lstStyle>
            <a:lvl1pPr algn="l">
              <a:defRPr sz="2800" b="1" cap="all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NAME OF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="" xmlns:a16="http://schemas.microsoft.com/office/drawing/2014/main" id="{74039ABA-4A08-495D-93F2-4827BFEDC9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432" y="4903729"/>
            <a:ext cx="11052701" cy="3501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PRESENTERS NAME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="" xmlns:a16="http://schemas.microsoft.com/office/drawing/2014/main" id="{51302A61-B438-41B0-B925-0D3C006DDD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432" y="5253926"/>
            <a:ext cx="11052701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A13D000-FE1F-4BD6-A382-F23C372140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88"/>
            <a:ext cx="12193057" cy="3206774"/>
          </a:xfrm>
          <a:prstGeom prst="rect">
            <a:avLst/>
          </a:prstGeom>
        </p:spPr>
      </p:pic>
      <p:sp>
        <p:nvSpPr>
          <p:cNvPr id="22" name="Text Placeholder 15">
            <a:extLst>
              <a:ext uri="{FF2B5EF4-FFF2-40B4-BE49-F238E27FC236}">
                <a16:creationId xmlns="" xmlns:a16="http://schemas.microsoft.com/office/drawing/2014/main" id="{6D9E8521-F5C7-493A-82D8-5AB90FA68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432" y="5571642"/>
            <a:ext cx="5416368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Location/Conference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="" xmlns:a16="http://schemas.microsoft.com/office/drawing/2014/main" id="{4E1E265F-6968-4955-BCD3-C318ACADEE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432" y="5889358"/>
            <a:ext cx="3011835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093" y="-20320"/>
            <a:ext cx="2966720" cy="322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37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0ED4F07-9B91-4303-B29D-2CAB9531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432" y="3844654"/>
            <a:ext cx="11052701" cy="953194"/>
          </a:xfrm>
          <a:prstGeom prst="rect">
            <a:avLst/>
          </a:prstGeom>
        </p:spPr>
        <p:txBody>
          <a:bodyPr anchor="b"/>
          <a:lstStyle>
            <a:lvl1pPr algn="l">
              <a:defRPr sz="2800" b="1" cap="all"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NAME OF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="" xmlns:a16="http://schemas.microsoft.com/office/drawing/2014/main" id="{74039ABA-4A08-495D-93F2-4827BFEDC9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432" y="4903729"/>
            <a:ext cx="11052701" cy="3501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PRESENTERS NAME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="" xmlns:a16="http://schemas.microsoft.com/office/drawing/2014/main" id="{51302A61-B438-41B0-B925-0D3C006DDD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432" y="5253926"/>
            <a:ext cx="11052701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A13D000-FE1F-4BD6-A382-F23C372140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88"/>
            <a:ext cx="12193057" cy="3206774"/>
          </a:xfrm>
          <a:prstGeom prst="rect">
            <a:avLst/>
          </a:prstGeom>
        </p:spPr>
      </p:pic>
      <p:sp>
        <p:nvSpPr>
          <p:cNvPr id="22" name="Text Placeholder 15">
            <a:extLst>
              <a:ext uri="{FF2B5EF4-FFF2-40B4-BE49-F238E27FC236}">
                <a16:creationId xmlns="" xmlns:a16="http://schemas.microsoft.com/office/drawing/2014/main" id="{6D9E8521-F5C7-493A-82D8-5AB90FA68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432" y="5571642"/>
            <a:ext cx="5416368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Location/Conference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="" xmlns:a16="http://schemas.microsoft.com/office/drawing/2014/main" id="{4E1E265F-6968-4955-BCD3-C318ACADEE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432" y="5889358"/>
            <a:ext cx="3011835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0" r="7931"/>
          <a:stretch/>
        </p:blipFill>
        <p:spPr>
          <a:xfrm>
            <a:off x="11954" y="688"/>
            <a:ext cx="2964329" cy="32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7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0ED4F07-9B91-4303-B29D-2CAB9531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432" y="3844654"/>
            <a:ext cx="11052701" cy="953194"/>
          </a:xfrm>
          <a:prstGeom prst="rect">
            <a:avLst/>
          </a:prstGeom>
        </p:spPr>
        <p:txBody>
          <a:bodyPr anchor="b"/>
          <a:lstStyle>
            <a:lvl1pPr algn="l">
              <a:defRPr sz="2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NAME OF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="" xmlns:a16="http://schemas.microsoft.com/office/drawing/2014/main" id="{74039ABA-4A08-495D-93F2-4827BFEDC9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432" y="4903729"/>
            <a:ext cx="11052701" cy="3501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PRESENTERS NAME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="" xmlns:a16="http://schemas.microsoft.com/office/drawing/2014/main" id="{51302A61-B438-41B0-B925-0D3C006DDD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432" y="5253926"/>
            <a:ext cx="11052701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="" xmlns:a16="http://schemas.microsoft.com/office/drawing/2014/main" id="{6D9E8521-F5C7-493A-82D8-5AB90FA68A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432" y="5571642"/>
            <a:ext cx="5416368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Location/Conference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="" xmlns:a16="http://schemas.microsoft.com/office/drawing/2014/main" id="{4E1E265F-6968-4955-BCD3-C318ACADEE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432" y="5889358"/>
            <a:ext cx="3011835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C60E0BB-D62D-4C1F-A7A3-391FB0CCB7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19" y="572112"/>
            <a:ext cx="11674728" cy="20639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</p:pic>
    </p:spTree>
    <p:extLst>
      <p:ext uri="{BB962C8B-B14F-4D97-AF65-F5344CB8AC3E}">
        <p14:creationId xmlns:p14="http://schemas.microsoft.com/office/powerpoint/2010/main" val="207025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E7DC469F-DEA3-474B-9657-7F3D87465D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6432" y="3844654"/>
            <a:ext cx="11052701" cy="953194"/>
          </a:xfrm>
          <a:prstGeom prst="rect">
            <a:avLst/>
          </a:prstGeom>
        </p:spPr>
        <p:txBody>
          <a:bodyPr anchor="b"/>
          <a:lstStyle>
            <a:lvl1pPr algn="l">
              <a:defRPr sz="2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NAME OF</a:t>
            </a:r>
            <a:br>
              <a:rPr lang="en-US" dirty="0"/>
            </a:br>
            <a:r>
              <a:rPr lang="en-US" dirty="0"/>
              <a:t>PRESENTATION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="" xmlns:a16="http://schemas.microsoft.com/office/drawing/2014/main" id="{235F3BED-5149-490F-B6B5-23F790AF96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432" y="4903729"/>
            <a:ext cx="11052701" cy="3501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PRESENTERS NAME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="" xmlns:a16="http://schemas.microsoft.com/office/drawing/2014/main" id="{8B6E3C73-B80C-4293-B2DB-8A62F1951E1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6432" y="5253926"/>
            <a:ext cx="11052701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="" xmlns:a16="http://schemas.microsoft.com/office/drawing/2014/main" id="{2BC35399-A6D1-4033-B452-D6AB034AC1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432" y="5571642"/>
            <a:ext cx="5416368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Location/Conference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="" xmlns:a16="http://schemas.microsoft.com/office/drawing/2014/main" id="{3383A8B6-805B-44D9-AE06-5286CBE74C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432" y="5889358"/>
            <a:ext cx="3011835" cy="317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88885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B0366C54-02F9-4697-B2E3-0F8C2F60E4F8}"/>
              </a:ext>
            </a:extLst>
          </p:cNvPr>
          <p:cNvCxnSpPr/>
          <p:nvPr userDrawn="1"/>
        </p:nvCxnSpPr>
        <p:spPr>
          <a:xfrm>
            <a:off x="619933" y="4840910"/>
            <a:ext cx="1096246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5D0C262B-71C6-4DBB-90E9-946B59704750}"/>
              </a:ext>
            </a:extLst>
          </p:cNvPr>
          <p:cNvSpPr txBox="1">
            <a:spLocks/>
          </p:cNvSpPr>
          <p:nvPr userDrawn="1"/>
        </p:nvSpPr>
        <p:spPr>
          <a:xfrm>
            <a:off x="479640" y="6247306"/>
            <a:ext cx="5301400" cy="255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b="1" dirty="0">
                <a:solidFill>
                  <a:srgbClr val="CF102D"/>
                </a:solidFill>
              </a:rPr>
              <a:t>https://spacecube.nasa.gov |  Embedded Processing Group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BAD0ADF-553D-45AA-9041-7B4A01C4252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4447" y="4846146"/>
            <a:ext cx="2881304" cy="20118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B6B013D-DE4F-4791-A482-EAC41E2AA27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715" y="5519136"/>
            <a:ext cx="984656" cy="855699"/>
          </a:xfrm>
          <a:prstGeom prst="rect">
            <a:avLst/>
          </a:prstGeom>
        </p:spPr>
      </p:pic>
      <p:sp>
        <p:nvSpPr>
          <p:cNvPr id="14" name="Line 12">
            <a:extLst>
              <a:ext uri="{FF2B5EF4-FFF2-40B4-BE49-F238E27FC236}">
                <a16:creationId xmlns="" xmlns:a16="http://schemas.microsoft.com/office/drawing/2014/main" id="{E8830902-DD61-4D3A-AC6C-BF0C5086784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3429000"/>
            <a:ext cx="12192000" cy="0"/>
          </a:xfrm>
          <a:prstGeom prst="line">
            <a:avLst/>
          </a:prstGeom>
          <a:noFill/>
          <a:ln w="444500" cmpd="tri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200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1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18" r:id="rId2"/>
    <p:sldLayoutId id="2147484519" r:id="rId3"/>
    <p:sldLayoutId id="2147484520" r:id="rId4"/>
    <p:sldLayoutId id="2147484521" r:id="rId5"/>
    <p:sldLayoutId id="2147484522" r:id="rId6"/>
    <p:sldLayoutId id="2147484523" r:id="rId7"/>
    <p:sldLayoutId id="2147484517" r:id="rId8"/>
    <p:sldLayoutId id="2147484516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D05C072-7C1C-475B-BF43-132E840DBC36}"/>
              </a:ext>
            </a:extLst>
          </p:cNvPr>
          <p:cNvSpPr/>
          <p:nvPr userDrawn="1"/>
        </p:nvSpPr>
        <p:spPr>
          <a:xfrm>
            <a:off x="387410" y="6499625"/>
            <a:ext cx="11418260" cy="45719"/>
          </a:xfrm>
          <a:prstGeom prst="rect">
            <a:avLst/>
          </a:prstGeom>
          <a:solidFill>
            <a:srgbClr val="A500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rgbClr val="CE11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48"/>
            <a:ext cx="2438400" cy="25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523B27F-8EB2-4FE6-955D-1719BF6EE7BB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97647"/>
            <a:ext cx="3860800" cy="260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 b="0"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597648"/>
            <a:ext cx="2844800" cy="26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F9BE1FF-C549-4F04-A556-63727F93CC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04800" y="944563"/>
            <a:ext cx="11684000" cy="0"/>
          </a:xfrm>
          <a:prstGeom prst="line">
            <a:avLst/>
          </a:prstGeom>
          <a:noFill/>
          <a:ln w="76200" cmpd="tri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200" dirty="0">
              <a:cs typeface="+mn-cs"/>
            </a:endParaRPr>
          </a:p>
        </p:txBody>
      </p:sp>
      <p:pic>
        <p:nvPicPr>
          <p:cNvPr id="3079" name="Picture 14" descr="nasa-logo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153988"/>
            <a:ext cx="10160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1" name="Rectangle 17"/>
          <p:cNvSpPr>
            <a:spLocks noChangeArrowheads="1"/>
          </p:cNvSpPr>
          <p:nvPr/>
        </p:nvSpPr>
        <p:spPr bwMode="auto">
          <a:xfrm>
            <a:off x="990600" y="800100"/>
            <a:ext cx="2616200" cy="285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200" dirty="0">
              <a:cs typeface="+mn-cs"/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1243929" y="787808"/>
            <a:ext cx="213071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000066"/>
                </a:solidFill>
                <a:latin typeface="Times New Roman" pitchFamily="18" charset="0"/>
                <a:cs typeface="+mn-cs"/>
              </a:rPr>
              <a:t>Goddard Space Flight Center</a:t>
            </a:r>
          </a:p>
        </p:txBody>
      </p:sp>
      <p:pic>
        <p:nvPicPr>
          <p:cNvPr id="11" name="Picture 10" descr="Goddard w_rocket.GIF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08267" y="127000"/>
            <a:ext cx="697403" cy="78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13" r:id="rId1"/>
    <p:sldLayoutId id="2147484474" r:id="rId2"/>
    <p:sldLayoutId id="2147484475" r:id="rId3"/>
    <p:sldLayoutId id="2147484476" r:id="rId4"/>
    <p:sldLayoutId id="2147484477" r:id="rId5"/>
    <p:sldLayoutId id="2147484478" r:id="rId6"/>
    <p:sldLayoutId id="2147484479" r:id="rId7"/>
    <p:sldLayoutId id="2147484480" r:id="rId8"/>
    <p:sldLayoutId id="2147484481" r:id="rId9"/>
    <p:sldLayoutId id="2147484482" r:id="rId10"/>
    <p:sldLayoutId id="2147484483" r:id="rId11"/>
    <p:sldLayoutId id="2147484484" r:id="rId12"/>
    <p:sldLayoutId id="2147484485" r:id="rId1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06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ea typeface="ＭＳ Ｐゴシック" pitchFamily="-106" charset="-128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191975"/>
          </a:solidFill>
          <a:latin typeface="Calibri" panose="020F0502020204030204" pitchFamily="34" charset="0"/>
          <a:ea typeface="ＭＳ Ｐゴシック" pitchFamily="-106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rgbClr val="660033"/>
          </a:solidFill>
          <a:latin typeface="Calibri" panose="020F0502020204030204" pitchFamily="34" charset="0"/>
          <a:ea typeface="ＭＳ Ｐゴシック" pitchFamily="-106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alibri" panose="020F0502020204030204" pitchFamily="34" charset="0"/>
          <a:ea typeface="ＭＳ Ｐゴシック" pitchFamily="-106" charset="-128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Calibri" panose="020F0502020204030204" pitchFamily="34" charset="0"/>
          <a:ea typeface="ＭＳ Ｐゴシック" pitchFamily="-106" charset="-128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12C1DD2-FF68-421F-8415-22DCF2E49FBB}" type="datetime1">
              <a:rPr lang="en-US" smtClean="0"/>
              <a:t>6/23/2020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Do Not Distribute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C496578-3D16-42BB-8BA6-E6AD25D8AA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6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7303" name="Line 7"/>
          <p:cNvSpPr>
            <a:spLocks noChangeShapeType="1"/>
          </p:cNvSpPr>
          <p:nvPr/>
        </p:nvSpPr>
        <p:spPr bwMode="auto">
          <a:xfrm>
            <a:off x="315384" y="395288"/>
            <a:ext cx="11684000" cy="0"/>
          </a:xfrm>
          <a:prstGeom prst="line">
            <a:avLst/>
          </a:prstGeom>
          <a:noFill/>
          <a:ln w="76200" cmpd="tri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1000" b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26034" y="6626225"/>
            <a:ext cx="2865967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112A38B1-45E5-4740-8749-E118BCAD07DA}" type="slidenum">
              <a:rPr lang="en-US" sz="800" b="0">
                <a:solidFill>
                  <a:srgbClr val="000000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800" b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7" r:id="rId1"/>
    <p:sldLayoutId id="2147484498" r:id="rId2"/>
    <p:sldLayoutId id="2147484499" r:id="rId3"/>
    <p:sldLayoutId id="2147484500" r:id="rId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ＭＳ Ｐゴシック" pitchFamily="-106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7303" name="Line 7"/>
          <p:cNvSpPr>
            <a:spLocks noChangeShapeType="1"/>
          </p:cNvSpPr>
          <p:nvPr/>
        </p:nvSpPr>
        <p:spPr bwMode="auto">
          <a:xfrm>
            <a:off x="315384" y="395288"/>
            <a:ext cx="11684000" cy="0"/>
          </a:xfrm>
          <a:prstGeom prst="line">
            <a:avLst/>
          </a:prstGeom>
          <a:noFill/>
          <a:ln w="76200" cmpd="tri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1000" b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26034" y="6626225"/>
            <a:ext cx="2865967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A6F86183-3953-4A42-9551-E42AE8787AE8}" type="slidenum">
              <a:rPr lang="en-US" sz="800" b="0">
                <a:solidFill>
                  <a:srgbClr val="000000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800" b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1" r:id="rId1"/>
    <p:sldLayoutId id="2147484502" r:id="rId2"/>
    <p:sldLayoutId id="2147484503" r:id="rId3"/>
    <p:sldLayoutId id="2147484504" r:id="rId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ＭＳ Ｐゴシック" pitchFamily="-106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7303" name="Line 7"/>
          <p:cNvSpPr>
            <a:spLocks noChangeShapeType="1"/>
          </p:cNvSpPr>
          <p:nvPr/>
        </p:nvSpPr>
        <p:spPr bwMode="auto">
          <a:xfrm>
            <a:off x="315384" y="395288"/>
            <a:ext cx="11684000" cy="0"/>
          </a:xfrm>
          <a:prstGeom prst="line">
            <a:avLst/>
          </a:prstGeom>
          <a:noFill/>
          <a:ln w="76200" cmpd="tri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1000" b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26034" y="6626225"/>
            <a:ext cx="2865967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D13EBD02-DAAC-4FA9-BDEE-FD031C3C283A}" type="slidenum">
              <a:rPr lang="en-US" sz="800" b="0">
                <a:solidFill>
                  <a:srgbClr val="000000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800" b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5" r:id="rId1"/>
    <p:sldLayoutId id="2147484506" r:id="rId2"/>
    <p:sldLayoutId id="2147484507" r:id="rId3"/>
    <p:sldLayoutId id="2147484508" r:id="rId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ＭＳ Ｐゴシック" pitchFamily="-106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219200"/>
            <a:ext cx="10972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7303" name="Line 7"/>
          <p:cNvSpPr>
            <a:spLocks noChangeShapeType="1"/>
          </p:cNvSpPr>
          <p:nvPr/>
        </p:nvSpPr>
        <p:spPr bwMode="auto">
          <a:xfrm>
            <a:off x="315384" y="395288"/>
            <a:ext cx="11684000" cy="0"/>
          </a:xfrm>
          <a:prstGeom prst="line">
            <a:avLst/>
          </a:prstGeom>
          <a:noFill/>
          <a:ln w="76200" cmpd="tri">
            <a:solidFill>
              <a:srgbClr val="A5002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sz="1000" b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26034" y="6626225"/>
            <a:ext cx="2865967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fld id="{92298DAC-D246-4796-9DE8-13DBEFDF6CF3}" type="slidenum">
              <a:rPr lang="en-US" sz="800" b="0">
                <a:solidFill>
                  <a:srgbClr val="000000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800" b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9" r:id="rId1"/>
    <p:sldLayoutId id="2147484510" r:id="rId2"/>
    <p:sldLayoutId id="2147484511" r:id="rId3"/>
    <p:sldLayoutId id="2147484512" r:id="rId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ＭＳ Ｐゴシック" pitchFamily="-106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image" Target="../media/image36.jpe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microsoft.com/office/2007/relationships/hdphoto" Target="../media/hdphoto7.wdp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image" Target="../media/image32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image" Target="../media/image35.jpe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image" Target="../media/image31.jpe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34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slideLayout" Target="../slideLayouts/slideLayout15.xml"/><Relationship Id="rId30" Type="http://schemas.openxmlformats.org/officeDocument/2006/relationships/image" Target="../media/image33.png"/><Relationship Id="rId35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mp4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5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4.mov"/><Relationship Id="rId7" Type="http://schemas.openxmlformats.org/officeDocument/2006/relationships/image" Target="../media/image5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4.mov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microsoft.com/office/2007/relationships/hdphoto" Target="../media/hdphoto8.wdp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1714268C-7420-4BEE-A8AF-3636AE6725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SpaceCubE</a:t>
            </a:r>
            <a:r>
              <a:rPr lang="en-US" dirty="0" smtClean="0"/>
              <a:t> OVERVIEW and Use of COTS Parts in Space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C027D55D-8276-4A67-9D27-FFB2E50CC7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6432" y="4797849"/>
            <a:ext cx="11052701" cy="456078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Dave Petrick</a:t>
            </a:r>
            <a:r>
              <a:rPr lang="en-US" dirty="0" smtClean="0"/>
              <a:t>, Gary Crum, Alessandro Geist, Christopher Wilson	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4D10E693-9A64-4D4F-9A94-6BB3B68B7E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Embedded Processing Group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FC022370-9314-426B-9A97-29F2DE2630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2020 NEPP ETW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="" xmlns:a16="http://schemas.microsoft.com/office/drawing/2014/main" id="{BF68DE6E-5CF6-4DA5-8CE2-F245ECF025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15 June 2020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3666" cy="32242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2349" y="3823606"/>
            <a:ext cx="630775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Edited and Presented by: Dave Petrick, GSFC S&amp;MA Assistant Director for Technical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08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-172092" y="1158135"/>
          <a:ext cx="11392620" cy="5098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Comparisons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5085" y="6045298"/>
            <a:ext cx="2903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GOPS = Giga-Operations Per Second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225911" y="6526831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T. M. </a:t>
            </a:r>
            <a:r>
              <a:rPr lang="en-US" sz="800" dirty="0" err="1"/>
              <a:t>Lovelly</a:t>
            </a:r>
            <a:r>
              <a:rPr lang="en-US" sz="800" dirty="0"/>
              <a:t> and A.D. George, “Comparative Analysis of Present and Future Space-Grade Processors with 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>Device </a:t>
            </a:r>
            <a:r>
              <a:rPr lang="en-US" sz="800" dirty="0"/>
              <a:t>Metrics,” AIAA Journal of Aerospace Information Systems, vol. 14, no. 3, pp. 184-197, Mar. 2017.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41411" y="1371601"/>
            <a:ext cx="3379117" cy="32866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972339" y="5509262"/>
            <a:ext cx="2086509" cy="8789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SpaceCube</a:t>
            </a:r>
            <a:r>
              <a:rPr lang="en-US" sz="1400" dirty="0" smtClean="0">
                <a:solidFill>
                  <a:schemeClr val="tx1"/>
                </a:solidFill>
              </a:rPr>
              <a:t> Family provides more power efficient processing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11109539" y="4658264"/>
            <a:ext cx="110989" cy="8509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5D9A-A756-A845-8A0B-96EFDD71A84F}" type="slidenum">
              <a:rPr lang="en-US" smtClean="0"/>
              <a:t>10</a:t>
            </a:fld>
            <a:endParaRPr lang="en-US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8196138" y="6526831"/>
            <a:ext cx="3386262" cy="338554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r>
              <a:rPr lang="en-US" altLang="en-US" sz="800" dirty="0"/>
              <a:t>*</a:t>
            </a:r>
            <a:r>
              <a:rPr lang="en-US" altLang="en-US" sz="800" dirty="0" err="1"/>
              <a:t>UltraScale</a:t>
            </a:r>
            <a:r>
              <a:rPr lang="en-US" altLang="en-US" sz="800" dirty="0"/>
              <a:t> results are an estimate based off of existing data, new metrics are in progress but not currently available </a:t>
            </a:r>
          </a:p>
        </p:txBody>
      </p:sp>
    </p:spTree>
    <p:extLst>
      <p:ext uri="{BB962C8B-B14F-4D97-AF65-F5344CB8AC3E}">
        <p14:creationId xmlns:p14="http://schemas.microsoft.com/office/powerpoint/2010/main" val="137241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Reconfigurability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5D9A-A756-A845-8A0B-96EFDD71A84F}" type="slidenum">
              <a:rPr lang="en-US" smtClean="0"/>
              <a:t>11</a:t>
            </a:fld>
            <a:endParaRPr lang="en-US"/>
          </a:p>
        </p:txBody>
      </p:sp>
      <p:sp>
        <p:nvSpPr>
          <p:cNvPr id="37" name="Rectangle 36"/>
          <p:cNvSpPr/>
          <p:nvPr/>
        </p:nvSpPr>
        <p:spPr bwMode="auto">
          <a:xfrm>
            <a:off x="2276731" y="5559091"/>
            <a:ext cx="7599961" cy="881066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79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026928" y="5729140"/>
            <a:ext cx="501300" cy="540968"/>
            <a:chOff x="33631468" y="4990916"/>
            <a:chExt cx="1059187" cy="1143000"/>
          </a:xfrm>
        </p:grpSpPr>
        <p:sp>
          <p:nvSpPr>
            <p:cNvPr id="39" name="Rounded Rectangle 38"/>
            <p:cNvSpPr/>
            <p:nvPr/>
          </p:nvSpPr>
          <p:spPr bwMode="auto">
            <a:xfrm>
              <a:off x="33631468" y="4990916"/>
              <a:ext cx="1059187" cy="1143000"/>
            </a:xfrm>
            <a:prstGeom prst="roundRect">
              <a:avLst/>
            </a:prstGeom>
            <a:solidFill>
              <a:sysClr val="window" lastClr="FFFFFF">
                <a:lumMod val="65000"/>
              </a:sys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7988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0" name="Plus 39"/>
            <p:cNvSpPr/>
            <p:nvPr/>
          </p:nvSpPr>
          <p:spPr bwMode="auto">
            <a:xfrm>
              <a:off x="33743265" y="5039361"/>
              <a:ext cx="835592" cy="1046110"/>
            </a:xfrm>
            <a:prstGeom prst="mathPlus">
              <a:avLst>
                <a:gd name="adj1" fmla="val 15174"/>
              </a:avLst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7988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41" name="Rectangle 40"/>
          <p:cNvSpPr/>
          <p:nvPr/>
        </p:nvSpPr>
        <p:spPr bwMode="auto">
          <a:xfrm>
            <a:off x="2276731" y="3733247"/>
            <a:ext cx="7599961" cy="1692771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7988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026928" y="4309148"/>
            <a:ext cx="501300" cy="540968"/>
            <a:chOff x="33631468" y="4990916"/>
            <a:chExt cx="1059187" cy="1143000"/>
          </a:xfrm>
        </p:grpSpPr>
        <p:sp>
          <p:nvSpPr>
            <p:cNvPr id="43" name="Rounded Rectangle 42"/>
            <p:cNvSpPr/>
            <p:nvPr/>
          </p:nvSpPr>
          <p:spPr bwMode="auto">
            <a:xfrm>
              <a:off x="33631468" y="4990916"/>
              <a:ext cx="1059187" cy="1143000"/>
            </a:xfrm>
            <a:prstGeom prst="roundRect">
              <a:avLst/>
            </a:prstGeom>
            <a:solidFill>
              <a:sysClr val="window" lastClr="FFFFFF">
                <a:lumMod val="65000"/>
              </a:sys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7988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4" name="Plus 43"/>
            <p:cNvSpPr/>
            <p:nvPr/>
          </p:nvSpPr>
          <p:spPr bwMode="auto">
            <a:xfrm>
              <a:off x="33743265" y="5039361"/>
              <a:ext cx="835592" cy="1046110"/>
            </a:xfrm>
            <a:prstGeom prst="mathPlus">
              <a:avLst>
                <a:gd name="adj1" fmla="val 15174"/>
              </a:avLst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7988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45" name="Rectangle 44"/>
          <p:cNvSpPr/>
          <p:nvPr/>
        </p:nvSpPr>
        <p:spPr bwMode="auto">
          <a:xfrm>
            <a:off x="2278425" y="2463757"/>
            <a:ext cx="7598267" cy="113642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79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026928" y="2761484"/>
            <a:ext cx="501300" cy="540968"/>
            <a:chOff x="33631468" y="4990916"/>
            <a:chExt cx="1059187" cy="1143000"/>
          </a:xfrm>
        </p:grpSpPr>
        <p:sp>
          <p:nvSpPr>
            <p:cNvPr id="47" name="Rounded Rectangle 46"/>
            <p:cNvSpPr/>
            <p:nvPr/>
          </p:nvSpPr>
          <p:spPr bwMode="auto">
            <a:xfrm>
              <a:off x="33631468" y="4990916"/>
              <a:ext cx="1059187" cy="1143000"/>
            </a:xfrm>
            <a:prstGeom prst="roundRect">
              <a:avLst/>
            </a:prstGeom>
            <a:solidFill>
              <a:sysClr val="window" lastClr="FFFFFF">
                <a:lumMod val="65000"/>
              </a:sys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7988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" name="Plus 47"/>
            <p:cNvSpPr/>
            <p:nvPr/>
          </p:nvSpPr>
          <p:spPr bwMode="auto">
            <a:xfrm>
              <a:off x="33743265" y="5039361"/>
              <a:ext cx="835592" cy="1046110"/>
            </a:xfrm>
            <a:prstGeom prst="mathPlus">
              <a:avLst>
                <a:gd name="adj1" fmla="val 15174"/>
              </a:avLst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7988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49" name="Rectangle 48"/>
          <p:cNvSpPr/>
          <p:nvPr/>
        </p:nvSpPr>
        <p:spPr bwMode="auto">
          <a:xfrm>
            <a:off x="2278425" y="2463758"/>
            <a:ext cx="7598267" cy="1136420"/>
          </a:xfrm>
          <a:prstGeom prst="rect">
            <a:avLst/>
          </a:prstGeom>
          <a:solidFill>
            <a:srgbClr val="1F497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79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028622" y="2761484"/>
            <a:ext cx="501300" cy="540968"/>
            <a:chOff x="33631468" y="4990916"/>
            <a:chExt cx="1059187" cy="1143000"/>
          </a:xfrm>
        </p:grpSpPr>
        <p:sp>
          <p:nvSpPr>
            <p:cNvPr id="51" name="Rounded Rectangle 50"/>
            <p:cNvSpPr/>
            <p:nvPr/>
          </p:nvSpPr>
          <p:spPr bwMode="auto">
            <a:xfrm>
              <a:off x="33631468" y="4990916"/>
              <a:ext cx="1059187" cy="1143000"/>
            </a:xfrm>
            <a:prstGeom prst="roundRect">
              <a:avLst/>
            </a:prstGeom>
            <a:solidFill>
              <a:srgbClr val="00B0F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7988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" name="Plus 51"/>
            <p:cNvSpPr/>
            <p:nvPr/>
          </p:nvSpPr>
          <p:spPr bwMode="auto">
            <a:xfrm>
              <a:off x="33743265" y="5039361"/>
              <a:ext cx="835592" cy="1046110"/>
            </a:xfrm>
            <a:prstGeom prst="mathPlus">
              <a:avLst>
                <a:gd name="adj1" fmla="val 15174"/>
              </a:avLst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7988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2726812" y="2463758"/>
            <a:ext cx="7258644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2" defTabSz="914400">
              <a:buSzPct val="150000"/>
              <a:defRPr/>
            </a:pPr>
            <a:r>
              <a:rPr lang="en-US" sz="2400" kern="0" dirty="0"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During mission development and </a:t>
            </a:r>
            <a:r>
              <a:rPr lang="en-US" sz="2400" kern="0" dirty="0" smtClean="0"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testing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Design changes without PCB changes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“Late” fixes without breaking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1834456" y="1113067"/>
            <a:ext cx="8473440" cy="1231834"/>
          </a:xfrm>
          <a:prstGeom prst="rect">
            <a:avLst/>
          </a:prstGeom>
          <a:solidFill>
            <a:srgbClr val="FBE4A3"/>
          </a:solidFill>
          <a:ln w="9525" cap="flat" cmpd="sng" algn="ctr">
            <a:noFill/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557529" y="1246135"/>
            <a:ext cx="680090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Being Reconfigurable …</a:t>
            </a:r>
            <a:br>
              <a:rPr lang="en-US" sz="28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28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equals </a:t>
            </a:r>
            <a:r>
              <a:rPr lang="en-US" sz="2800" i="1" dirty="0">
                <a:solidFill>
                  <a:srgbClr val="2CF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BIG SAVINGS </a:t>
            </a:r>
            <a:r>
              <a:rPr lang="en-US" sz="28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(both time and money)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2276731" y="3733249"/>
            <a:ext cx="7599961" cy="1692771"/>
          </a:xfrm>
          <a:prstGeom prst="rect">
            <a:avLst/>
          </a:prstGeom>
          <a:solidFill>
            <a:srgbClr val="1F497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79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2026928" y="4309150"/>
            <a:ext cx="501300" cy="540968"/>
            <a:chOff x="33631468" y="4990916"/>
            <a:chExt cx="1059187" cy="1143000"/>
          </a:xfrm>
        </p:grpSpPr>
        <p:sp>
          <p:nvSpPr>
            <p:cNvPr id="58" name="Rounded Rectangle 57"/>
            <p:cNvSpPr/>
            <p:nvPr/>
          </p:nvSpPr>
          <p:spPr bwMode="auto">
            <a:xfrm>
              <a:off x="33631468" y="4990916"/>
              <a:ext cx="1059187" cy="1143000"/>
            </a:xfrm>
            <a:prstGeom prst="roundRect">
              <a:avLst/>
            </a:prstGeom>
            <a:solidFill>
              <a:srgbClr val="00B0F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7988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9" name="Plus 58"/>
            <p:cNvSpPr/>
            <p:nvPr/>
          </p:nvSpPr>
          <p:spPr bwMode="auto">
            <a:xfrm>
              <a:off x="33743265" y="5039361"/>
              <a:ext cx="835592" cy="1046110"/>
            </a:xfrm>
            <a:prstGeom prst="mathPlus">
              <a:avLst>
                <a:gd name="adj1" fmla="val 15174"/>
              </a:avLst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7988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2725118" y="3733250"/>
            <a:ext cx="7258644" cy="169277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2" defTabSz="914400">
              <a:buSzPct val="150000"/>
              <a:defRPr/>
            </a:pPr>
            <a:r>
              <a:rPr lang="en-US" sz="2400" kern="0" dirty="0"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During mission operations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On-orbit hybrid algorithm updates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Adaptive processing modes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hi-reliability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vs. high-performance</a:t>
            </a:r>
          </a:p>
          <a:p>
            <a:pPr marL="1371600" lvl="2" indent="-457200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intelligently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adapt to current environment</a:t>
            </a:r>
          </a:p>
        </p:txBody>
      </p:sp>
      <p:sp>
        <p:nvSpPr>
          <p:cNvPr id="61" name="Rectangle 60"/>
          <p:cNvSpPr/>
          <p:nvPr/>
        </p:nvSpPr>
        <p:spPr bwMode="auto">
          <a:xfrm>
            <a:off x="2276731" y="5559091"/>
            <a:ext cx="7599961" cy="881066"/>
          </a:xfrm>
          <a:prstGeom prst="rect">
            <a:avLst/>
          </a:prstGeom>
          <a:solidFill>
            <a:srgbClr val="1F497D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17988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026928" y="5729140"/>
            <a:ext cx="501300" cy="540968"/>
            <a:chOff x="33631468" y="4990916"/>
            <a:chExt cx="1059187" cy="1143000"/>
          </a:xfrm>
        </p:grpSpPr>
        <p:sp>
          <p:nvSpPr>
            <p:cNvPr id="63" name="Rounded Rectangle 62"/>
            <p:cNvSpPr/>
            <p:nvPr/>
          </p:nvSpPr>
          <p:spPr bwMode="auto">
            <a:xfrm>
              <a:off x="33631468" y="4990916"/>
              <a:ext cx="1059187" cy="1143000"/>
            </a:xfrm>
            <a:prstGeom prst="roundRect">
              <a:avLst/>
            </a:prstGeom>
            <a:solidFill>
              <a:srgbClr val="00B0F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7988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4" name="Plus 63"/>
            <p:cNvSpPr/>
            <p:nvPr/>
          </p:nvSpPr>
          <p:spPr bwMode="auto">
            <a:xfrm>
              <a:off x="33743265" y="5039361"/>
              <a:ext cx="835592" cy="1046110"/>
            </a:xfrm>
            <a:prstGeom prst="mathPlus">
              <a:avLst>
                <a:gd name="adj1" fmla="val 15174"/>
              </a:avLst>
            </a:prstGeom>
            <a:solidFill>
              <a:sysClr val="window" lastClr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17988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65" name="Rectangle 64"/>
          <p:cNvSpPr/>
          <p:nvPr/>
        </p:nvSpPr>
        <p:spPr>
          <a:xfrm>
            <a:off x="2725118" y="5559087"/>
            <a:ext cx="7258644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2" defTabSz="914400">
              <a:buSzPct val="150000"/>
              <a:defRPr/>
            </a:pPr>
            <a:r>
              <a:rPr lang="en-US" sz="2400" kern="0" dirty="0">
                <a:solidFill>
                  <a:srgbClr val="4BACC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From mission to mission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Same avionics reconfigured for new mission</a:t>
            </a:r>
          </a:p>
        </p:txBody>
      </p:sp>
    </p:spTree>
    <p:extLst>
      <p:ext uri="{BB962C8B-B14F-4D97-AF65-F5344CB8AC3E}">
        <p14:creationId xmlns:p14="http://schemas.microsoft.com/office/powerpoint/2010/main" val="403360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3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1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5" grpId="0" animBg="1"/>
      <p:bldP spid="49" grpId="0" animBg="1"/>
      <p:bldP spid="53" grpId="0"/>
      <p:bldP spid="54" grpId="0" animBg="1"/>
      <p:bldP spid="55" grpId="0"/>
      <p:bldP spid="56" grpId="0" animBg="1"/>
      <p:bldP spid="60" grpId="0"/>
      <p:bldP spid="61" grpId="0" animBg="1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860039" y="6393271"/>
            <a:ext cx="391464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13616A"/>
                </a:solidFill>
                <a:latin typeface="Arial"/>
                <a:cs typeface="Arial"/>
              </a:defRPr>
            </a:lvl1pPr>
          </a:lstStyle>
          <a:p>
            <a:fld id="{E3BE99E5-8F11-4D46-8B27-FC02D164DEA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46183"/>
            <a:ext cx="8229600" cy="849986"/>
          </a:xfrm>
        </p:spPr>
        <p:txBody>
          <a:bodyPr>
            <a:normAutofit/>
          </a:bodyPr>
          <a:lstStyle/>
          <a:p>
            <a:r>
              <a:rPr lang="en-US" sz="4000"/>
              <a:t>Reliability </a:t>
            </a:r>
            <a:r>
              <a:rPr lang="en-US" sz="4000" smtClean="0"/>
              <a:t>Analysis (SpaceCube v2.0)</a:t>
            </a:r>
            <a:endParaRPr lang="en-US" sz="4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320135"/>
              </p:ext>
            </p:extLst>
          </p:nvPr>
        </p:nvGraphicFramePr>
        <p:xfrm>
          <a:off x="1792921" y="1472215"/>
          <a:ext cx="7682908" cy="30242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414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414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953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Analysis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smtClean="0"/>
                        <a:t>Status</a:t>
                      </a:r>
                      <a:endParaRPr lang="en-US" b="1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835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Parts</a:t>
                      </a:r>
                      <a:r>
                        <a:rPr lang="en-US" sz="1400" baseline="0" dirty="0" smtClean="0"/>
                        <a:t> Stress and De-rating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Complete</a:t>
                      </a:r>
                      <a:endParaRPr lang="en-US" sz="1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95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Signal/Power Integrity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Complete</a:t>
                      </a:r>
                      <a:endParaRPr lang="en-US" sz="1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346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Reliability Block Diagram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Complete</a:t>
                      </a:r>
                      <a:r>
                        <a:rPr lang="en-US" sz="1400" baseline="0" dirty="0" smtClean="0"/>
                        <a:t> (specific to Restore-L use)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072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Worst Case Circuit Analysis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Complete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119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FMECA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Complete</a:t>
                      </a:r>
                      <a:r>
                        <a:rPr lang="en-US" sz="1400" baseline="0" dirty="0" smtClean="0"/>
                        <a:t> (specific to Restore-L use)</a:t>
                      </a:r>
                      <a:endParaRPr lang="en-US" sz="14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9530">
                <a:tc>
                  <a:txBody>
                    <a:bodyPr/>
                    <a:lstStyle/>
                    <a:p>
                      <a:r>
                        <a:rPr lang="en-US" sz="1400" smtClean="0"/>
                        <a:t>Radiation TID Analysis</a:t>
                      </a:r>
                      <a:endParaRPr lang="en-US" sz="1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Complete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3468">
                <a:tc>
                  <a:txBody>
                    <a:bodyPr/>
                    <a:lstStyle/>
                    <a:p>
                      <a:r>
                        <a:rPr lang="en-US" sz="1400" smtClean="0"/>
                        <a:t>Radiation</a:t>
                      </a:r>
                      <a:r>
                        <a:rPr lang="en-US" sz="1400" baseline="0" smtClean="0"/>
                        <a:t> SEE Rate Estimation</a:t>
                      </a:r>
                      <a:endParaRPr lang="en-US" sz="1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Complete for Polar, </a:t>
                      </a:r>
                      <a:r>
                        <a:rPr lang="en-US" sz="1400" baseline="0" dirty="0" smtClean="0"/>
                        <a:t>ISS, Mars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1666">
                <a:tc>
                  <a:txBody>
                    <a:bodyPr/>
                    <a:lstStyle/>
                    <a:p>
                      <a:r>
                        <a:rPr lang="en-US" sz="1400" smtClean="0"/>
                        <a:t>Back-to-Back CGA Solder Joint Fatigue</a:t>
                      </a:r>
                      <a:endParaRPr lang="en-US" sz="1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Complete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719936"/>
              </p:ext>
            </p:extLst>
          </p:nvPr>
        </p:nvGraphicFramePr>
        <p:xfrm>
          <a:off x="1440621" y="4567530"/>
          <a:ext cx="8387508" cy="19106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937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937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Test</a:t>
                      </a:r>
                      <a:endParaRPr lang="en-US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smtClean="0"/>
                        <a:t>Status</a:t>
                      </a:r>
                      <a:endParaRPr lang="en-US" b="1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015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PWB Coupon Tests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Complete</a:t>
                      </a:r>
                      <a:r>
                        <a:rPr lang="en-US" sz="1400" baseline="0" smtClean="0"/>
                        <a:t> – All PASS IPC 6012B 3/A</a:t>
                      </a:r>
                      <a:endParaRPr lang="en-US" sz="1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290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Qual</a:t>
                      </a:r>
                      <a:r>
                        <a:rPr lang="en-US" sz="1400" baseline="0" dirty="0" smtClean="0"/>
                        <a:t> TVAC/Vibe per GEVS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Complete - PASS</a:t>
                      </a:r>
                      <a:endParaRPr lang="en-US" sz="1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5646">
                <a:tc>
                  <a:txBody>
                    <a:bodyPr/>
                    <a:lstStyle/>
                    <a:p>
                      <a:r>
                        <a:rPr lang="en-US" sz="1400" smtClean="0"/>
                        <a:t>RRM3/NavCube </a:t>
                      </a:r>
                      <a:r>
                        <a:rPr lang="en-US" sz="1400" dirty="0" smtClean="0"/>
                        <a:t>SpaceCube TVAC/Vibe/EMI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Complete - PASS</a:t>
                      </a:r>
                      <a:endParaRPr lang="en-US" sz="1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02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“Quick-Look” EMI/EMC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Complete - PASS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8878">
                <a:tc>
                  <a:txBody>
                    <a:bodyPr/>
                    <a:lstStyle/>
                    <a:p>
                      <a:r>
                        <a:rPr lang="en-US" sz="1400" smtClean="0"/>
                        <a:t>4x</a:t>
                      </a:r>
                      <a:r>
                        <a:rPr lang="en-US" sz="1400" baseline="0" smtClean="0"/>
                        <a:t> CGA Life Test Articles (-55/+100C)</a:t>
                      </a:r>
                      <a:endParaRPr lang="en-US" sz="1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smtClean="0"/>
                        <a:t>Complete - </a:t>
                      </a:r>
                      <a:r>
                        <a:rPr lang="en-US" sz="1400" baseline="0" dirty="0" smtClean="0"/>
                        <a:t>5x </a:t>
                      </a:r>
                      <a:r>
                        <a:rPr lang="en-US" sz="1400" baseline="0" dirty="0" err="1" smtClean="0"/>
                        <a:t>MoS</a:t>
                      </a:r>
                      <a:r>
                        <a:rPr lang="en-US" sz="1400" baseline="0" dirty="0" smtClean="0"/>
                        <a:t> factor achieved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02103" y="1014915"/>
            <a:ext cx="776051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SpaceCube</a:t>
            </a:r>
            <a:r>
              <a:rPr lang="en-US" sz="1600" dirty="0" smtClean="0"/>
              <a:t> is rooted on solid design, analysis and test practices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811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860039" y="6393271"/>
            <a:ext cx="391464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13616A"/>
                </a:solidFill>
                <a:latin typeface="Arial"/>
                <a:cs typeface="Arial"/>
              </a:defRPr>
            </a:lvl1pPr>
          </a:lstStyle>
          <a:p>
            <a:fld id="{E3BE99E5-8F11-4D46-8B27-FC02D164DEA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48734"/>
            <a:ext cx="8526183" cy="1143000"/>
          </a:xfrm>
        </p:spPr>
        <p:txBody>
          <a:bodyPr>
            <a:normAutofit/>
          </a:bodyPr>
          <a:lstStyle/>
          <a:p>
            <a:r>
              <a:rPr lang="en-US" sz="4000" dirty="0"/>
              <a:t>Reliability Spectrum (It’s your choice)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74808" y="1473829"/>
            <a:ext cx="2892791" cy="212365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Box redundancy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Card redundancy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 redundancy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Part levels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(COTS, 3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21)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string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u="sng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Robust Design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</a:t>
            </a: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1192" y="1432409"/>
            <a:ext cx="2892791" cy="193899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TMR/NMR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 mitigation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DDR ECC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Fault-Tolerant processor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Xilinx device type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BRAM Mitigation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 ECC</a:t>
            </a:r>
          </a:p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Configuration </a:t>
            </a:r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Scrubbing</a:t>
            </a:r>
          </a:p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 Monitors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Mitigation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686172" y="1146404"/>
            <a:ext cx="1120" cy="2564254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1965283" y="2370336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Reliability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583676" y="1101308"/>
            <a:ext cx="1404" cy="2609351"/>
          </a:xfrm>
          <a:prstGeom prst="straightConnector1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5496596" y="2292318"/>
            <a:ext cx="1644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Tolerance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78808" y="3788183"/>
            <a:ext cx="5533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systems trades:  Computing Performance vs. Radiation Performance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(adding levels of radiation tolerance requires some level of resources)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52249" y="4310257"/>
            <a:ext cx="855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 Examples (low end to high end, in order of increasing cost): </a:t>
            </a:r>
          </a:p>
          <a:p>
            <a:pPr marL="285750" indent="-285750">
              <a:buFontTx/>
              <a:buChar char="-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 Demo (Do no harm):  ISS, Single string, “EDU” parts,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scrubbing, Flash ECC, Defense-grade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Xilinx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D: COTs, Level 3 parts, selective mitigation and redundancy, FT processing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C: Level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parts, some redundancy, DDR ECC, FT processor for critical tasks, selective mitigation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A/B critical function: Level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1/2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parts, Box redundancy, FT processor, memory EDAC, possibly full TMR 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 rot="19062043">
            <a:off x="9437426" y="2514592"/>
            <a:ext cx="2361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Risk-based radiation assessment approach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1792" y="5916937"/>
            <a:ext cx="1100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smtClean="0"/>
              <a:t>COTS</a:t>
            </a:r>
            <a:r>
              <a:rPr lang="en-US" smtClean="0"/>
              <a:t>: </a:t>
            </a:r>
            <a:r>
              <a:rPr lang="en-US" b="0" smtClean="0"/>
              <a:t>Use-as-is from vendor, derated, most parts have “space” equivalent which gives some sense of radation performance, radiation assessment as needed.  In some cases, DigiKey, Avnet, Mouser (as-is), “commercial” or “engineering model” versions of “flight” parts</a:t>
            </a:r>
            <a:endParaRPr lang="en-US" b="0"/>
          </a:p>
        </p:txBody>
      </p:sp>
      <p:cxnSp>
        <p:nvCxnSpPr>
          <p:cNvPr id="15" name="Elbow Connector 14"/>
          <p:cNvCxnSpPr>
            <a:endCxn id="5" idx="1"/>
          </p:cNvCxnSpPr>
          <p:nvPr/>
        </p:nvCxnSpPr>
        <p:spPr bwMode="auto">
          <a:xfrm rot="10800000" flipV="1">
            <a:off x="511793" y="2866236"/>
            <a:ext cx="3809413" cy="3281533"/>
          </a:xfrm>
          <a:prstGeom prst="bentConnector3">
            <a:avLst>
              <a:gd name="adj1" fmla="val 10600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8605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 History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5D9A-A756-A845-8A0B-96EFDD71A84F}" type="slidenum">
              <a:rPr lang="en-US" smtClean="0"/>
              <a:t>14</a:t>
            </a:fld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7093920" y="1394148"/>
            <a:ext cx="37930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 err="1">
                <a:solidFill>
                  <a:prstClr val="black"/>
                </a:solidFill>
                <a:latin typeface="Agency FB" panose="020B0503020202020204" pitchFamily="34" charset="0"/>
              </a:rPr>
              <a:t>SpaceCube</a:t>
            </a:r>
            <a:r>
              <a:rPr lang="en-US" sz="3600" b="0" dirty="0">
                <a:solidFill>
                  <a:prstClr val="black"/>
                </a:solidFill>
                <a:latin typeface="Agency FB" panose="020B0503020202020204" pitchFamily="34" charset="0"/>
              </a:rPr>
              <a:t> </a:t>
            </a:r>
            <a:r>
              <a:rPr lang="en-US" sz="3600" b="0" dirty="0">
                <a:solidFill>
                  <a:srgbClr val="FF9900"/>
                </a:solidFill>
                <a:latin typeface="Agency FB" panose="020B0503020202020204" pitchFamily="34" charset="0"/>
              </a:rPr>
              <a:t>is</a:t>
            </a:r>
          </a:p>
          <a:p>
            <a:r>
              <a:rPr lang="en-US" sz="3600" b="0" dirty="0">
                <a:solidFill>
                  <a:srgbClr val="FFC000"/>
                </a:solidFill>
                <a:latin typeface="Agency FB" panose="020B0503020202020204" pitchFamily="34" charset="0"/>
              </a:rPr>
              <a:t>	 </a:t>
            </a:r>
            <a:r>
              <a:rPr lang="en-US" sz="3600" b="0" dirty="0">
                <a:solidFill>
                  <a:prstClr val="black"/>
                </a:solidFill>
                <a:latin typeface="Agency FB" panose="020B0503020202020204" pitchFamily="34" charset="0"/>
              </a:rPr>
              <a:t>Mission</a:t>
            </a:r>
            <a:r>
              <a:rPr lang="en-US" sz="3600" b="0" dirty="0"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en-US" sz="3600" b="0" dirty="0">
                <a:solidFill>
                  <a:srgbClr val="FF9900"/>
                </a:solidFill>
                <a:latin typeface="Agency FB" panose="020B0503020202020204" pitchFamily="34" charset="0"/>
              </a:rPr>
              <a:t>Enabling</a:t>
            </a:r>
            <a:r>
              <a:rPr lang="en-US" sz="3600" b="0" dirty="0">
                <a:solidFill>
                  <a:prstClr val="black"/>
                </a:solidFill>
                <a:latin typeface="Agency FB" panose="020B0503020202020204" pitchFamily="34" charset="0"/>
              </a:rPr>
              <a:t>…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599839" y="1578516"/>
            <a:ext cx="64008" cy="352406"/>
          </a:xfrm>
          <a:prstGeom prst="rect">
            <a:avLst/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27855" y="1578516"/>
            <a:ext cx="3858886" cy="352406"/>
          </a:xfrm>
          <a:prstGeom prst="rect">
            <a:avLst/>
          </a:prstGeom>
          <a:solidFill>
            <a:srgbClr val="4472C4">
              <a:lumMod val="75000"/>
            </a:srgbClr>
          </a:solidFill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 smtClean="0">
                <a:solidFill>
                  <a:prstClr val="white"/>
                </a:solidFill>
                <a:latin typeface="Calibri" panose="020F0502020204030204"/>
                <a:cs typeface="+mn-cs"/>
              </a:rPr>
              <a:t>66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Xilinx device-years on orbit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37413" y="1031526"/>
            <a:ext cx="4261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Closing the gap with commercial </a:t>
            </a:r>
            <a:br>
              <a:rPr lang="en-US" sz="14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processors while retaining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high reliability</a:t>
            </a:r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599839" y="2019336"/>
            <a:ext cx="64008" cy="352406"/>
          </a:xfrm>
          <a:prstGeom prst="rect">
            <a:avLst/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727855" y="2019336"/>
            <a:ext cx="3858886" cy="352406"/>
          </a:xfrm>
          <a:prstGeom prst="rect">
            <a:avLst/>
          </a:prstGeom>
          <a:solidFill>
            <a:srgbClr val="4472C4">
              <a:lumMod val="75000"/>
            </a:srgbClr>
          </a:solidFill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Xilinx FPGAs in space to date (2020)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599839" y="2470777"/>
            <a:ext cx="64008" cy="352406"/>
          </a:xfrm>
          <a:prstGeom prst="rect">
            <a:avLst/>
          </a:prstGeom>
          <a:solidFill>
            <a:srgbClr val="FF9900"/>
          </a:solidFill>
          <a:ln w="6350" cap="flat" cmpd="sng" algn="ctr">
            <a:solidFill>
              <a:srgbClr val="FF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727855" y="2470777"/>
            <a:ext cx="3858886" cy="352406"/>
          </a:xfrm>
          <a:prstGeom prst="rect">
            <a:avLst/>
          </a:prstGeom>
          <a:solidFill>
            <a:srgbClr val="4472C4">
              <a:lumMod val="75000"/>
            </a:srgbClr>
          </a:solidFill>
          <a:ln w="6350" cap="flat" cmpd="sng" algn="ctr">
            <a:solidFill>
              <a:srgbClr val="4472C4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systems in space to date (2020)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432575" y="3434705"/>
            <a:ext cx="2728397" cy="1069180"/>
          </a:xfrm>
          <a:prstGeom prst="rect">
            <a:avLst/>
          </a:prstGeom>
          <a:solidFill>
            <a:srgbClr val="1F4A7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432575" y="3092809"/>
            <a:ext cx="1153341" cy="1426464"/>
          </a:xfrm>
          <a:prstGeom prst="rect">
            <a:avLst/>
          </a:prstGeom>
          <a:solidFill>
            <a:srgbClr val="FAD672"/>
          </a:solidFill>
          <a:ln w="63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2653793" y="3758763"/>
            <a:ext cx="1362456" cy="9144"/>
          </a:xfrm>
          <a:prstGeom prst="line">
            <a:avLst/>
          </a:prstGeom>
          <a:noFill/>
          <a:ln w="12700" cap="flat" cmpd="sng" algn="ctr">
            <a:solidFill>
              <a:srgbClr val="FF9900"/>
            </a:solidFill>
            <a:prstDash val="solid"/>
            <a:miter lim="800000"/>
          </a:ln>
          <a:effectLst/>
        </p:spPr>
      </p:cxnSp>
      <p:sp>
        <p:nvSpPr>
          <p:cNvPr id="53" name="TextBox 52"/>
          <p:cNvSpPr txBox="1"/>
          <p:nvPr/>
        </p:nvSpPr>
        <p:spPr>
          <a:xfrm>
            <a:off x="2597346" y="3413965"/>
            <a:ext cx="1523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9900"/>
                </a:solidFill>
                <a:latin typeface="Calibri" panose="020F0502020204030204"/>
              </a:rPr>
              <a:t>SpaceCube</a:t>
            </a:r>
            <a:r>
              <a:rPr lang="en-US" sz="1600" b="1" dirty="0">
                <a:solidFill>
                  <a:srgbClr val="FF9900"/>
                </a:solidFill>
                <a:latin typeface="Calibri" panose="020F0502020204030204"/>
              </a:rPr>
              <a:t> v1.0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597346" y="3767907"/>
            <a:ext cx="1700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STS-125, MISSE-7,</a:t>
            </a:r>
            <a:br>
              <a:rPr lang="en-US" sz="140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STP-H4, STP-H5, </a:t>
            </a:r>
            <a:br>
              <a:rPr lang="en-US" sz="140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STP-H6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365523" y="3419319"/>
            <a:ext cx="2728397" cy="640979"/>
          </a:xfrm>
          <a:prstGeom prst="rect">
            <a:avLst/>
          </a:prstGeom>
          <a:solidFill>
            <a:srgbClr val="1F4A7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365523" y="3077421"/>
            <a:ext cx="1153341" cy="1426464"/>
          </a:xfrm>
          <a:prstGeom prst="rect">
            <a:avLst/>
          </a:prstGeom>
          <a:solidFill>
            <a:srgbClr val="FAD672"/>
          </a:solidFill>
          <a:ln w="63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5586741" y="3743375"/>
            <a:ext cx="1362456" cy="9144"/>
          </a:xfrm>
          <a:prstGeom prst="line">
            <a:avLst/>
          </a:prstGeom>
          <a:noFill/>
          <a:ln w="12700" cap="flat" cmpd="sng" algn="ctr">
            <a:solidFill>
              <a:srgbClr val="FF9900"/>
            </a:solidFill>
            <a:prstDash val="solid"/>
            <a:miter lim="800000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5530294" y="3398577"/>
            <a:ext cx="15231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9900"/>
                </a:solidFill>
                <a:latin typeface="Calibri" panose="020F0502020204030204"/>
              </a:rPr>
              <a:t>SpaceCube</a:t>
            </a:r>
            <a:r>
              <a:rPr lang="en-US" sz="1600" b="1" dirty="0">
                <a:solidFill>
                  <a:srgbClr val="FF9900"/>
                </a:solidFill>
                <a:latin typeface="Calibri" panose="020F0502020204030204"/>
              </a:rPr>
              <a:t> v1.5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530296" y="3752521"/>
            <a:ext cx="1418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SMART (ORS)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384445" y="3403931"/>
            <a:ext cx="3012735" cy="640979"/>
          </a:xfrm>
          <a:prstGeom prst="rect">
            <a:avLst/>
          </a:prstGeom>
          <a:solidFill>
            <a:srgbClr val="1F4A7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384445" y="3062033"/>
            <a:ext cx="1153341" cy="1426464"/>
          </a:xfrm>
          <a:prstGeom prst="rect">
            <a:avLst/>
          </a:prstGeom>
          <a:solidFill>
            <a:srgbClr val="FAD672"/>
          </a:solidFill>
          <a:ln w="63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8605663" y="3727987"/>
            <a:ext cx="1362456" cy="9144"/>
          </a:xfrm>
          <a:prstGeom prst="line">
            <a:avLst/>
          </a:prstGeom>
          <a:noFill/>
          <a:ln w="12700" cap="flat" cmpd="sng" algn="ctr">
            <a:solidFill>
              <a:srgbClr val="FF9900"/>
            </a:solidFill>
            <a:prstDash val="solid"/>
            <a:miter lim="800000"/>
          </a:ln>
          <a:effectLst/>
        </p:spPr>
      </p:cxnSp>
      <p:sp>
        <p:nvSpPr>
          <p:cNvPr id="63" name="TextBox 62"/>
          <p:cNvSpPr txBox="1"/>
          <p:nvPr/>
        </p:nvSpPr>
        <p:spPr>
          <a:xfrm>
            <a:off x="8537784" y="3396681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9900"/>
                </a:solidFill>
                <a:latin typeface="Calibri" panose="020F0502020204030204"/>
              </a:rPr>
              <a:t>SpaceCube</a:t>
            </a:r>
            <a:r>
              <a:rPr lang="en-US" sz="1600" b="1" dirty="0">
                <a:solidFill>
                  <a:srgbClr val="FF9900"/>
                </a:solidFill>
                <a:latin typeface="Calibri" panose="020F0502020204030204"/>
              </a:rPr>
              <a:t> v2.0-EM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8549216" y="3737133"/>
            <a:ext cx="1700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STP-H4, STP-H5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503191" y="5264316"/>
            <a:ext cx="3295326" cy="893206"/>
          </a:xfrm>
          <a:prstGeom prst="rect">
            <a:avLst/>
          </a:prstGeom>
          <a:solidFill>
            <a:srgbClr val="1F4A7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698958" y="4922418"/>
            <a:ext cx="1957576" cy="1426464"/>
          </a:xfrm>
          <a:prstGeom prst="rect">
            <a:avLst/>
          </a:prstGeom>
          <a:solidFill>
            <a:srgbClr val="FAD672"/>
          </a:solidFill>
          <a:ln w="63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3724412" y="5588372"/>
            <a:ext cx="1362456" cy="9144"/>
          </a:xfrm>
          <a:prstGeom prst="line">
            <a:avLst/>
          </a:prstGeom>
          <a:noFill/>
          <a:ln w="12700" cap="flat" cmpd="sng" algn="ctr">
            <a:solidFill>
              <a:srgbClr val="FF9900"/>
            </a:solidFill>
            <a:prstDash val="solid"/>
            <a:miter lim="800000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3667967" y="5243574"/>
            <a:ext cx="1852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9900"/>
                </a:solidFill>
                <a:latin typeface="Calibri" panose="020F0502020204030204"/>
              </a:rPr>
              <a:t>SpaceCube</a:t>
            </a:r>
            <a:r>
              <a:rPr lang="en-US" sz="1600" b="1" dirty="0">
                <a:solidFill>
                  <a:srgbClr val="FF9900"/>
                </a:solidFill>
                <a:latin typeface="Calibri" panose="020F0502020204030204"/>
              </a:rPr>
              <a:t> v2.0-FLT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667964" y="5597518"/>
            <a:ext cx="2141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RRM3, STP-H6 (</a:t>
            </a:r>
            <a:r>
              <a:rPr lang="en-US" sz="1400" dirty="0" err="1">
                <a:solidFill>
                  <a:prstClr val="white"/>
                </a:solidFill>
                <a:latin typeface="Calibri" panose="020F0502020204030204"/>
              </a:rPr>
              <a:t>NavCube</a:t>
            </a:r>
            <a:r>
              <a:rPr lang="en-US" sz="1400" dirty="0" smtClean="0">
                <a:solidFill>
                  <a:prstClr val="white"/>
                </a:solidFill>
                <a:latin typeface="Calibri" panose="020F0502020204030204"/>
              </a:rPr>
              <a:t>), NEODAC, Restore-L (Lidar)</a:t>
            </a:r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0" name="Picture 2" descr="C:\Documents and Settings\Tom\My Documents\SpaceCube\CIMG4369-10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92" r="22090" b="8789"/>
          <a:stretch>
            <a:fillRect/>
          </a:stretch>
        </p:blipFill>
        <p:spPr bwMode="auto">
          <a:xfrm>
            <a:off x="1470318" y="3201607"/>
            <a:ext cx="1121312" cy="1278508"/>
          </a:xfrm>
          <a:prstGeom prst="rect">
            <a:avLst/>
          </a:prstGeom>
          <a:noFill/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200" y1="95238" x2="7200" y2="60455"/>
                        <a14:foregroundMark x1="46800" y1="63561" x2="36400" y2="92547"/>
                        <a14:foregroundMark x1="9200" y1="88613" x2="9200" y2="4762"/>
                        <a14:foregroundMark x1="11200" y1="73706" x2="91200" y2="80331"/>
                        <a14:foregroundMark x1="91200" y1="89648" x2="91600" y2="8282"/>
                        <a14:foregroundMark x1="85200" y1="11801" x2="12200" y2="11387"/>
                        <a14:foregroundMark x1="7800" y1="88613" x2="1200" y2="74741"/>
                        <a14:foregroundMark x1="1800" y1="72257" x2="9600" y2="3106"/>
                        <a14:foregroundMark x1="72000" y1="38509" x2="22600" y2="42029"/>
                        <a14:foregroundMark x1="58600" y1="47619" x2="41800" y2="51139"/>
                        <a14:foregroundMark x1="95200" y1="13458" x2="96600" y2="29814"/>
                        <a14:foregroundMark x1="97600" y1="31677" x2="74400" y2="33333"/>
                        <a14:foregroundMark x1="91200" y1="2692" x2="11600" y2="5797"/>
                        <a14:foregroundMark x1="8800" y1="3727" x2="400" y2="3106"/>
                        <a14:foregroundMark x1="89200" y1="91097" x2="85800" y2="77847"/>
                        <a14:foregroundMark x1="58200" y1="82402" x2="18600" y2="84886"/>
                        <a14:foregroundMark x1="32400" y1="82816" x2="33400" y2="93582"/>
                        <a14:foregroundMark x1="44800" y1="77847" x2="38800" y2="96273"/>
                        <a14:foregroundMark x1="24000" y1="83437" x2="16200" y2="95652"/>
                        <a14:foregroundMark x1="20000" y1="94617" x2="14200" y2="95652"/>
                        <a14:foregroundMark x1="39400" y1="95238" x2="33400" y2="95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610" y="3266082"/>
            <a:ext cx="1103060" cy="106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2" descr="C:\Users\Tom\Documents\SpaceCube\2.0 Pictures\All_fasteners_installed_staked_1s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67" b="100000" l="800" r="100000">
                        <a14:foregroundMark x1="17300" y1="12400" x2="5600" y2="87733"/>
                        <a14:foregroundMark x1="88600" y1="19333" x2="93100" y2="91867"/>
                        <a14:foregroundMark x1="95500" y1="72133" x2="94400" y2="96000"/>
                        <a14:foregroundMark x1="6100" y1="64267" x2="4000" y2="90533"/>
                        <a14:foregroundMark x1="37900" y1="11600" x2="41100" y2="7867"/>
                        <a14:foregroundMark x1="42700" y1="10667" x2="87200" y2="12800"/>
                        <a14:foregroundMark x1="88000" y1="13600" x2="89200" y2="20000"/>
                        <a14:foregroundMark x1="63600" y1="10133" x2="62300" y2="7467"/>
                        <a14:foregroundMark x1="42600" y1="7867" x2="42100" y2="10533"/>
                        <a14:foregroundMark x1="95200" y1="90933" x2="95800" y2="96133"/>
                        <a14:foregroundMark x1="96100" y1="81600" x2="96500" y2="85333"/>
                        <a14:foregroundMark x1="3800" y1="76133" x2="6700" y2="48667"/>
                        <a14:foregroundMark x1="9000" y1="40533" x2="7600" y2="48267"/>
                        <a14:foregroundMark x1="12400" y1="38533" x2="9100" y2="40267"/>
                        <a14:foregroundMark x1="92500" y1="45200" x2="95000" y2="45600"/>
                        <a14:foregroundMark x1="95200" y1="51733" x2="95200" y2="46133"/>
                        <a14:foregroundMark x1="5400" y1="80800" x2="3300" y2="91333"/>
                        <a14:foregroundMark x1="11100" y1="92000" x2="6400" y2="92667"/>
                        <a14:foregroundMark x1="4000" y1="80800" x2="3500" y2="86533"/>
                        <a14:foregroundMark x1="7100" y1="92800" x2="33500" y2="95467"/>
                        <a14:backgroundMark x1="16300" y1="96400" x2="100" y2="99200"/>
                        <a14:backgroundMark x1="21400" y1="96400" x2="35200" y2="99733"/>
                        <a14:backgroundMark x1="98800" y1="73733" x2="98100" y2="99467"/>
                        <a14:backgroundMark x1="6100" y1="48000" x2="500" y2="92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65" t="7371" r="3496" b="1701"/>
          <a:stretch/>
        </p:blipFill>
        <p:spPr bwMode="auto">
          <a:xfrm>
            <a:off x="7425774" y="3371121"/>
            <a:ext cx="1106294" cy="808288"/>
          </a:xfrm>
          <a:prstGeom prst="rect">
            <a:avLst/>
          </a:prstGeom>
          <a:noFill/>
        </p:spPr>
      </p:pic>
      <p:sp>
        <p:nvSpPr>
          <p:cNvPr id="73" name="Rectangle 72"/>
          <p:cNvSpPr/>
          <p:nvPr/>
        </p:nvSpPr>
        <p:spPr>
          <a:xfrm>
            <a:off x="6854869" y="5269954"/>
            <a:ext cx="3086313" cy="640979"/>
          </a:xfrm>
          <a:prstGeom prst="rect">
            <a:avLst/>
          </a:prstGeom>
          <a:solidFill>
            <a:srgbClr val="1F4A7F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050634" y="4928056"/>
            <a:ext cx="1957576" cy="1426464"/>
          </a:xfrm>
          <a:prstGeom prst="rect">
            <a:avLst/>
          </a:prstGeom>
          <a:solidFill>
            <a:srgbClr val="FAD672"/>
          </a:solidFill>
          <a:ln w="6350" cap="flat" cmpd="sng" algn="ctr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8076088" y="5594010"/>
            <a:ext cx="1362456" cy="9144"/>
          </a:xfrm>
          <a:prstGeom prst="line">
            <a:avLst/>
          </a:prstGeom>
          <a:noFill/>
          <a:ln w="12700" cap="flat" cmpd="sng" algn="ctr">
            <a:solidFill>
              <a:srgbClr val="FF9900"/>
            </a:solidFill>
            <a:prstDash val="solid"/>
            <a:miter lim="800000"/>
          </a:ln>
          <a:effectLst/>
        </p:spPr>
      </p:cxnSp>
      <p:sp>
        <p:nvSpPr>
          <p:cNvPr id="76" name="TextBox 75"/>
          <p:cNvSpPr txBox="1"/>
          <p:nvPr/>
        </p:nvSpPr>
        <p:spPr>
          <a:xfrm>
            <a:off x="8019643" y="5249212"/>
            <a:ext cx="1959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9900"/>
                </a:solidFill>
                <a:latin typeface="Calibri" panose="020F0502020204030204"/>
              </a:rPr>
              <a:t>SpaceCube</a:t>
            </a:r>
            <a:r>
              <a:rPr lang="en-US" sz="1600" b="1" dirty="0">
                <a:solidFill>
                  <a:srgbClr val="FF9900"/>
                </a:solidFill>
                <a:latin typeface="Calibri" panose="020F0502020204030204"/>
              </a:rPr>
              <a:t> v2.0 Mini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019641" y="5603156"/>
            <a:ext cx="2058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STP-H5, UVSC-GEO</a:t>
            </a: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97" b="75365" l="0" r="97653">
                        <a14:foregroundMark x1="90845" y1="20355" x2="96009" y2="57829"/>
                        <a14:foregroundMark x1="95775" y1="57829" x2="80751" y2="59186"/>
                        <a14:foregroundMark x1="93036" y1="47077" x2="59233" y2="51879"/>
                        <a14:foregroundMark x1="16354" y1="19624" x2="4460" y2="19415"/>
                        <a14:foregroundMark x1="4460" y1="18894" x2="7981" y2="65136"/>
                        <a14:foregroundMark x1="7590" y1="73695" x2="3052" y2="73486"/>
                        <a14:foregroundMark x1="5243" y1="69729" x2="3052" y2="69207"/>
                        <a14:foregroundMark x1="62285" y1="67015" x2="62520" y2="70668"/>
                        <a14:foregroundMark x1="62989" y1="66388" x2="63380" y2="70668"/>
                        <a14:foregroundMark x1="90252" y1="21008" x2="70126" y2="22689"/>
                        <a14:backgroundMark x1="469" y1="58559" x2="782" y2="66075"/>
                        <a14:backgroundMark x1="5790" y1="65136" x2="3052" y2="67745"/>
                        <a14:backgroundMark x1="36698" y1="72651" x2="32160" y2="61900"/>
                        <a14:backgroundMark x1="42488" y1="64405" x2="43036" y2="62735"/>
                        <a14:backgroundMark x1="24570" y1="66806" x2="28482" y2="63152"/>
                        <a14:backgroundMark x1="67449" y1="68998" x2="79108" y2="62213"/>
                      </a14:backgroundRemoval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152" r="2751" b="23517"/>
          <a:stretch/>
        </p:blipFill>
        <p:spPr bwMode="auto">
          <a:xfrm>
            <a:off x="6085242" y="5184470"/>
            <a:ext cx="1883848" cy="8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2" descr="SpaceCube&lt;sup&gt;TM&lt;/sup&gt; 2.0 High Performance On-Board Processor (8ï¿½ x 10ï¿½ x 5ï¿½ / 20cm x 25cm x 13cm)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889" b="92000" l="9667" r="89667">
                        <a14:foregroundMark x1="87667" y1="65778" x2="68000" y2="88000"/>
                        <a14:backgroundMark x1="17667" y1="77778" x2="34667" y2="86222"/>
                        <a14:backgroundMark x1="88333" y1="75556" x2="78667" y2="88000"/>
                        <a14:backgroundMark x1="75333" y1="87111" x2="78667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50" t="13072" r="350" b="4969"/>
          <a:stretch/>
        </p:blipFill>
        <p:spPr bwMode="auto">
          <a:xfrm>
            <a:off x="1341548" y="4922418"/>
            <a:ext cx="2384938" cy="146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52281" y="1035899"/>
            <a:ext cx="4865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(all industry/commercial/defense grade, no additional screening)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233916" y="1293136"/>
            <a:ext cx="352825" cy="3514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8457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 animBg="1"/>
      <p:bldP spid="44" grpId="0" animBg="1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/>
      <p:bldP spid="54" grpId="0"/>
      <p:bldP spid="55" grpId="0" animBg="1"/>
      <p:bldP spid="56" grpId="0" animBg="1"/>
      <p:bldP spid="58" grpId="0"/>
      <p:bldP spid="59" grpId="0"/>
      <p:bldP spid="60" grpId="0" animBg="1"/>
      <p:bldP spid="61" grpId="0" animBg="1"/>
      <p:bldP spid="63" grpId="0"/>
      <p:bldP spid="64" grpId="0"/>
      <p:bldP spid="65" grpId="0" animBg="1"/>
      <p:bldP spid="66" grpId="0" animBg="1"/>
      <p:bldP spid="68" grpId="0"/>
      <p:bldP spid="69" grpId="0"/>
      <p:bldP spid="73" grpId="0" animBg="1"/>
      <p:bldP spid="74" grpId="0" animBg="1"/>
      <p:bldP spid="76" grpId="0"/>
      <p:bldP spid="77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 Heritage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5D9A-A756-A845-8A0B-96EFDD71A84F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468" y="730891"/>
            <a:ext cx="8088635" cy="607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7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/>
          <p:cNvSpPr/>
          <p:nvPr/>
        </p:nvSpPr>
        <p:spPr>
          <a:xfrm>
            <a:off x="1273205" y="4984572"/>
            <a:ext cx="84447" cy="711523"/>
          </a:xfrm>
          <a:prstGeom prst="rect">
            <a:avLst/>
          </a:prstGeom>
          <a:solidFill>
            <a:srgbClr val="FFD965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1704508" y="4947033"/>
            <a:ext cx="82296" cy="749062"/>
          </a:xfrm>
          <a:prstGeom prst="rect">
            <a:avLst/>
          </a:prstGeom>
          <a:solidFill>
            <a:srgbClr val="FFD965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11173250" y="4242056"/>
            <a:ext cx="82296" cy="1494914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566065" y="4301891"/>
            <a:ext cx="84447" cy="14447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10501744" y="4617415"/>
            <a:ext cx="79902" cy="1125559"/>
          </a:xfrm>
          <a:prstGeom prst="rect">
            <a:avLst/>
          </a:prstGeom>
          <a:solidFill>
            <a:srgbClr val="FFD965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0184089" y="5149524"/>
            <a:ext cx="84447" cy="71152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492763" y="4846162"/>
            <a:ext cx="83850" cy="1099121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8616895" y="4679314"/>
            <a:ext cx="82296" cy="1381267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 rot="2952443" flipH="1">
            <a:off x="7448265" y="4414259"/>
            <a:ext cx="1374441" cy="24189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 rot="19149036" flipH="1">
            <a:off x="8279907" y="4104852"/>
            <a:ext cx="359140" cy="1077513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 rot="2952443" flipH="1">
            <a:off x="7496831" y="4329162"/>
            <a:ext cx="1482572" cy="321509"/>
          </a:xfrm>
          <a:prstGeom prst="rect">
            <a:avLst/>
          </a:prstGeom>
          <a:solidFill>
            <a:srgbClr val="FFD965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STP-H5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 rot="2952443" flipH="1">
            <a:off x="7388076" y="3714370"/>
            <a:ext cx="1482572" cy="321509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STP-H5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 rot="19149036" flipH="1">
            <a:off x="4510005" y="3909530"/>
            <a:ext cx="364852" cy="1018210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4867857" y="4258600"/>
            <a:ext cx="84447" cy="1444731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8552574" y="4757262"/>
            <a:ext cx="64322" cy="1299671"/>
          </a:xfrm>
          <a:prstGeom prst="rect">
            <a:avLst/>
          </a:prstGeom>
          <a:solidFill>
            <a:srgbClr val="FFD965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SpaceCube</a:t>
            </a:r>
            <a:r>
              <a:rPr lang="en-US" dirty="0" smtClean="0"/>
              <a:t> Family Flight Mission Timeline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5D9A-A756-A845-8A0B-96EFDD71A84F}" type="slidenum">
              <a:rPr lang="en-US" smtClean="0"/>
              <a:t>16</a:t>
            </a:fld>
            <a:endParaRPr lang="en-US"/>
          </a:p>
        </p:txBody>
      </p:sp>
      <p:sp>
        <p:nvSpPr>
          <p:cNvPr id="21" name="OTLSHAPE_TB_00000000000000000000000000000000_ScaleContainer"/>
          <p:cNvSpPr/>
          <p:nvPr>
            <p:custDataLst>
              <p:tags r:id="rId1"/>
            </p:custDataLst>
          </p:nvPr>
        </p:nvSpPr>
        <p:spPr>
          <a:xfrm>
            <a:off x="931468" y="5686001"/>
            <a:ext cx="10556152" cy="381000"/>
          </a:xfrm>
          <a:prstGeom prst="rect">
            <a:avLst/>
          </a:prstGeom>
          <a:gradFill flip="none" rotWithShape="1">
            <a:gsLst>
              <a:gs pos="0">
                <a:srgbClr val="44546A"/>
              </a:gs>
              <a:gs pos="0">
                <a:srgbClr val="44546A"/>
              </a:gs>
            </a:gsLst>
            <a:lin ang="5400000" scaled="1"/>
            <a:tileRect/>
          </a:gradFill>
          <a:ln w="9525" cap="flat" cmpd="sng" algn="ctr">
            <a:noFill/>
            <a:prstDash val="solid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reflection blurRad="6350" stA="50000" endA="300" endPos="55500" dist="50800" dir="5400000" sy="-100000" algn="bl" rotWithShape="0"/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TLSHAPE_TB_00000000000000000000000000000000_ElapsedTime"/>
          <p:cNvSpPr/>
          <p:nvPr>
            <p:custDataLst>
              <p:tags r:id="rId2"/>
            </p:custDataLst>
          </p:nvPr>
        </p:nvSpPr>
        <p:spPr>
          <a:xfrm>
            <a:off x="931468" y="5997275"/>
            <a:ext cx="10363666" cy="69726"/>
          </a:xfrm>
          <a:prstGeom prst="rect">
            <a:avLst/>
          </a:prstGeom>
          <a:solidFill>
            <a:srgbClr val="FF0000">
              <a:alpha val="74902"/>
            </a:srgb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TLSHAPE_TB_00000000000000000000000000000000_TodayMarkerShape"/>
          <p:cNvSpPr/>
          <p:nvPr>
            <p:custDataLst>
              <p:tags r:id="rId3"/>
            </p:custDataLst>
          </p:nvPr>
        </p:nvSpPr>
        <p:spPr>
          <a:xfrm>
            <a:off x="11214398" y="6056658"/>
            <a:ext cx="114300" cy="127000"/>
          </a:xfrm>
          <a:prstGeom prst="triangle">
            <a:avLst/>
          </a:prstGeom>
          <a:solidFill>
            <a:srgbClr val="FF0000"/>
          </a:solidFill>
          <a:ln w="9525" cap="flat" cmpd="sng" algn="ctr">
            <a:noFill/>
            <a:prstDash val="solid"/>
          </a:ln>
          <a:effectLst>
            <a:outerShdw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TLSHAPE_TB_00000000000000000000000000000000_TodayMarkerText"/>
          <p:cNvSpPr txBox="1"/>
          <p:nvPr>
            <p:custDataLst>
              <p:tags r:id="rId4"/>
            </p:custDataLst>
          </p:nvPr>
        </p:nvSpPr>
        <p:spPr>
          <a:xfrm>
            <a:off x="10926834" y="6194001"/>
            <a:ext cx="36830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200" spc="-12" smtClean="0">
                <a:solidFill>
                  <a:schemeClr val="dk1"/>
                </a:solidFill>
                <a:latin typeface="Calibri" panose="020F0502020204030204" pitchFamily="34" charset="0"/>
              </a:rPr>
              <a:t>Today</a:t>
            </a:r>
            <a:endParaRPr lang="en-US" sz="1200" spc="-12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OTLSHAPE_TB_00000000000000000000000000000000_TimescaleInterval1"/>
          <p:cNvSpPr txBox="1"/>
          <p:nvPr>
            <p:custDataLst>
              <p:tags r:id="rId5"/>
            </p:custDataLst>
          </p:nvPr>
        </p:nvSpPr>
        <p:spPr>
          <a:xfrm>
            <a:off x="994968" y="5783474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0" smtClean="0">
                <a:solidFill>
                  <a:schemeClr val="lt1"/>
                </a:solidFill>
                <a:latin typeface="Calibri" panose="020F0502020204030204" pitchFamily="34" charset="0"/>
              </a:rPr>
              <a:t>2009</a:t>
            </a:r>
            <a:endParaRPr lang="en-US" sz="1200" spc="-2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cxnSp>
        <p:nvCxnSpPr>
          <p:cNvPr id="26" name="OTLSHAPE_TB_00000000000000000000000000000000_Separator1"/>
          <p:cNvCxnSpPr/>
          <p:nvPr>
            <p:custDataLst>
              <p:tags r:id="rId6"/>
            </p:custDataLst>
          </p:nvPr>
        </p:nvCxnSpPr>
        <p:spPr>
          <a:xfrm>
            <a:off x="1869662" y="5774901"/>
            <a:ext cx="0" cy="2032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TLSHAPE_TB_00000000000000000000000000000000_TimescaleInterval2"/>
          <p:cNvSpPr txBox="1"/>
          <p:nvPr>
            <p:custDataLst>
              <p:tags r:id="rId7"/>
            </p:custDataLst>
          </p:nvPr>
        </p:nvSpPr>
        <p:spPr>
          <a:xfrm>
            <a:off x="1933162" y="5783474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0" smtClean="0">
                <a:solidFill>
                  <a:schemeClr val="lt1"/>
                </a:solidFill>
                <a:latin typeface="Calibri" panose="020F0502020204030204" pitchFamily="34" charset="0"/>
              </a:rPr>
              <a:t>2010</a:t>
            </a:r>
            <a:endParaRPr lang="en-US" sz="1200" spc="-2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cxnSp>
        <p:nvCxnSpPr>
          <p:cNvPr id="28" name="OTLSHAPE_TB_00000000000000000000000000000000_Separator2"/>
          <p:cNvCxnSpPr/>
          <p:nvPr>
            <p:custDataLst>
              <p:tags r:id="rId8"/>
            </p:custDataLst>
          </p:nvPr>
        </p:nvCxnSpPr>
        <p:spPr>
          <a:xfrm>
            <a:off x="2807855" y="5774901"/>
            <a:ext cx="0" cy="2032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TLSHAPE_TB_00000000000000000000000000000000_TimescaleInterval3"/>
          <p:cNvSpPr txBox="1"/>
          <p:nvPr>
            <p:custDataLst>
              <p:tags r:id="rId9"/>
            </p:custDataLst>
          </p:nvPr>
        </p:nvSpPr>
        <p:spPr>
          <a:xfrm>
            <a:off x="2871355" y="5783474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0" smtClean="0">
                <a:solidFill>
                  <a:schemeClr val="lt1"/>
                </a:solidFill>
                <a:latin typeface="Calibri" panose="020F0502020204030204" pitchFamily="34" charset="0"/>
              </a:rPr>
              <a:t>2011</a:t>
            </a:r>
            <a:endParaRPr lang="en-US" sz="1200" spc="-2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cxnSp>
        <p:nvCxnSpPr>
          <p:cNvPr id="30" name="OTLSHAPE_TB_00000000000000000000000000000000_Separator3"/>
          <p:cNvCxnSpPr/>
          <p:nvPr>
            <p:custDataLst>
              <p:tags r:id="rId10"/>
            </p:custDataLst>
          </p:nvPr>
        </p:nvCxnSpPr>
        <p:spPr>
          <a:xfrm>
            <a:off x="3746049" y="5774901"/>
            <a:ext cx="0" cy="2032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TLSHAPE_TB_00000000000000000000000000000000_TimescaleInterval4"/>
          <p:cNvSpPr txBox="1"/>
          <p:nvPr>
            <p:custDataLst>
              <p:tags r:id="rId11"/>
            </p:custDataLst>
          </p:nvPr>
        </p:nvSpPr>
        <p:spPr>
          <a:xfrm>
            <a:off x="3809549" y="5783474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0" smtClean="0">
                <a:solidFill>
                  <a:schemeClr val="lt1"/>
                </a:solidFill>
                <a:latin typeface="Calibri" panose="020F0502020204030204" pitchFamily="34" charset="0"/>
              </a:rPr>
              <a:t>2012</a:t>
            </a:r>
            <a:endParaRPr lang="en-US" sz="1200" spc="-2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cxnSp>
        <p:nvCxnSpPr>
          <p:cNvPr id="32" name="OTLSHAPE_TB_00000000000000000000000000000000_Separator4"/>
          <p:cNvCxnSpPr/>
          <p:nvPr>
            <p:custDataLst>
              <p:tags r:id="rId12"/>
            </p:custDataLst>
          </p:nvPr>
        </p:nvCxnSpPr>
        <p:spPr>
          <a:xfrm>
            <a:off x="4686813" y="5774901"/>
            <a:ext cx="0" cy="2032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TLSHAPE_TB_00000000000000000000000000000000_TimescaleInterval5"/>
          <p:cNvSpPr txBox="1"/>
          <p:nvPr>
            <p:custDataLst>
              <p:tags r:id="rId13"/>
            </p:custDataLst>
          </p:nvPr>
        </p:nvSpPr>
        <p:spPr>
          <a:xfrm>
            <a:off x="4750313" y="5783474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0" smtClean="0">
                <a:solidFill>
                  <a:schemeClr val="lt1"/>
                </a:solidFill>
                <a:latin typeface="Calibri" panose="020F0502020204030204" pitchFamily="34" charset="0"/>
              </a:rPr>
              <a:t>2013</a:t>
            </a:r>
            <a:endParaRPr lang="en-US" sz="1200" spc="-2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cxnSp>
        <p:nvCxnSpPr>
          <p:cNvPr id="34" name="OTLSHAPE_TB_00000000000000000000000000000000_Separator5"/>
          <p:cNvCxnSpPr/>
          <p:nvPr>
            <p:custDataLst>
              <p:tags r:id="rId14"/>
            </p:custDataLst>
          </p:nvPr>
        </p:nvCxnSpPr>
        <p:spPr>
          <a:xfrm>
            <a:off x="5625006" y="5774901"/>
            <a:ext cx="0" cy="2032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TLSHAPE_TB_00000000000000000000000000000000_TimescaleInterval6"/>
          <p:cNvSpPr txBox="1"/>
          <p:nvPr>
            <p:custDataLst>
              <p:tags r:id="rId15"/>
            </p:custDataLst>
          </p:nvPr>
        </p:nvSpPr>
        <p:spPr>
          <a:xfrm>
            <a:off x="5688506" y="5783474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0" smtClean="0">
                <a:solidFill>
                  <a:schemeClr val="lt1"/>
                </a:solidFill>
                <a:latin typeface="Calibri" panose="020F0502020204030204" pitchFamily="34" charset="0"/>
              </a:rPr>
              <a:t>2014</a:t>
            </a:r>
            <a:endParaRPr lang="en-US" sz="1200" spc="-2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cxnSp>
        <p:nvCxnSpPr>
          <p:cNvPr id="36" name="OTLSHAPE_TB_00000000000000000000000000000000_Separator6"/>
          <p:cNvCxnSpPr/>
          <p:nvPr>
            <p:custDataLst>
              <p:tags r:id="rId16"/>
            </p:custDataLst>
          </p:nvPr>
        </p:nvCxnSpPr>
        <p:spPr>
          <a:xfrm>
            <a:off x="6563200" y="5774901"/>
            <a:ext cx="0" cy="2032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TLSHAPE_TB_00000000000000000000000000000000_TimescaleInterval7"/>
          <p:cNvSpPr txBox="1"/>
          <p:nvPr>
            <p:custDataLst>
              <p:tags r:id="rId17"/>
            </p:custDataLst>
          </p:nvPr>
        </p:nvSpPr>
        <p:spPr>
          <a:xfrm>
            <a:off x="6626700" y="5783474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0" smtClean="0">
                <a:solidFill>
                  <a:schemeClr val="lt1"/>
                </a:solidFill>
                <a:latin typeface="Calibri" panose="020F0502020204030204" pitchFamily="34" charset="0"/>
              </a:rPr>
              <a:t>2015</a:t>
            </a:r>
            <a:endParaRPr lang="en-US" sz="1200" spc="-2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cxnSp>
        <p:nvCxnSpPr>
          <p:cNvPr id="38" name="OTLSHAPE_TB_00000000000000000000000000000000_Separator7"/>
          <p:cNvCxnSpPr/>
          <p:nvPr>
            <p:custDataLst>
              <p:tags r:id="rId18"/>
            </p:custDataLst>
          </p:nvPr>
        </p:nvCxnSpPr>
        <p:spPr>
          <a:xfrm>
            <a:off x="7501393" y="5774901"/>
            <a:ext cx="0" cy="2032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TLSHAPE_TB_00000000000000000000000000000000_TimescaleInterval8"/>
          <p:cNvSpPr txBox="1"/>
          <p:nvPr>
            <p:custDataLst>
              <p:tags r:id="rId19"/>
            </p:custDataLst>
          </p:nvPr>
        </p:nvSpPr>
        <p:spPr>
          <a:xfrm>
            <a:off x="7564893" y="5783474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0" smtClean="0">
                <a:solidFill>
                  <a:schemeClr val="lt1"/>
                </a:solidFill>
                <a:latin typeface="Calibri" panose="020F0502020204030204" pitchFamily="34" charset="0"/>
              </a:rPr>
              <a:t>2016</a:t>
            </a:r>
            <a:endParaRPr lang="en-US" sz="1200" spc="-2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cxnSp>
        <p:nvCxnSpPr>
          <p:cNvPr id="40" name="OTLSHAPE_TB_00000000000000000000000000000000_Separator8"/>
          <p:cNvCxnSpPr/>
          <p:nvPr>
            <p:custDataLst>
              <p:tags r:id="rId20"/>
            </p:custDataLst>
          </p:nvPr>
        </p:nvCxnSpPr>
        <p:spPr>
          <a:xfrm>
            <a:off x="8442157" y="5774901"/>
            <a:ext cx="0" cy="2032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TLSHAPE_TB_00000000000000000000000000000000_TimescaleInterval9"/>
          <p:cNvSpPr txBox="1"/>
          <p:nvPr>
            <p:custDataLst>
              <p:tags r:id="rId21"/>
            </p:custDataLst>
          </p:nvPr>
        </p:nvSpPr>
        <p:spPr>
          <a:xfrm>
            <a:off x="8505657" y="5783474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0" smtClean="0">
                <a:solidFill>
                  <a:schemeClr val="lt1"/>
                </a:solidFill>
                <a:latin typeface="Calibri" panose="020F0502020204030204" pitchFamily="34" charset="0"/>
              </a:rPr>
              <a:t>2017</a:t>
            </a:r>
            <a:endParaRPr lang="en-US" sz="1200" spc="-2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cxnSp>
        <p:nvCxnSpPr>
          <p:cNvPr id="42" name="OTLSHAPE_TB_00000000000000000000000000000000_Separator9"/>
          <p:cNvCxnSpPr/>
          <p:nvPr>
            <p:custDataLst>
              <p:tags r:id="rId22"/>
            </p:custDataLst>
          </p:nvPr>
        </p:nvCxnSpPr>
        <p:spPr>
          <a:xfrm>
            <a:off x="9380350" y="5774901"/>
            <a:ext cx="0" cy="2032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TLSHAPE_TB_00000000000000000000000000000000_TimescaleInterval10"/>
          <p:cNvSpPr txBox="1"/>
          <p:nvPr>
            <p:custDataLst>
              <p:tags r:id="rId23"/>
            </p:custDataLst>
          </p:nvPr>
        </p:nvSpPr>
        <p:spPr>
          <a:xfrm>
            <a:off x="9443850" y="5783474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0" smtClean="0">
                <a:solidFill>
                  <a:schemeClr val="lt1"/>
                </a:solidFill>
                <a:latin typeface="Calibri" panose="020F0502020204030204" pitchFamily="34" charset="0"/>
              </a:rPr>
              <a:t>2018</a:t>
            </a:r>
            <a:endParaRPr lang="en-US" sz="1200" spc="-2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cxnSp>
        <p:nvCxnSpPr>
          <p:cNvPr id="44" name="OTLSHAPE_TB_00000000000000000000000000000000_Separator10"/>
          <p:cNvCxnSpPr/>
          <p:nvPr>
            <p:custDataLst>
              <p:tags r:id="rId24"/>
            </p:custDataLst>
          </p:nvPr>
        </p:nvCxnSpPr>
        <p:spPr>
          <a:xfrm>
            <a:off x="10318544" y="5774901"/>
            <a:ext cx="0" cy="2032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TLSHAPE_TB_00000000000000000000000000000000_TimescaleInterval11"/>
          <p:cNvSpPr txBox="1"/>
          <p:nvPr>
            <p:custDataLst>
              <p:tags r:id="rId25"/>
            </p:custDataLst>
          </p:nvPr>
        </p:nvSpPr>
        <p:spPr>
          <a:xfrm>
            <a:off x="10382044" y="5783474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spc="-20" dirty="0" smtClean="0">
                <a:solidFill>
                  <a:schemeClr val="lt1"/>
                </a:solidFill>
                <a:latin typeface="Calibri" panose="020F0502020204030204" pitchFamily="34" charset="0"/>
              </a:rPr>
              <a:t>2019</a:t>
            </a:r>
            <a:endParaRPr lang="en-US" sz="1200" spc="-20" dirty="0">
              <a:solidFill>
                <a:schemeClr val="lt1"/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976" y="1334135"/>
            <a:ext cx="2775785" cy="1400175"/>
            <a:chOff x="82976" y="1334135"/>
            <a:chExt cx="2775785" cy="1400175"/>
          </a:xfrm>
        </p:grpSpPr>
        <p:sp>
          <p:nvSpPr>
            <p:cNvPr id="82" name="Rounded Rectangle 81"/>
            <p:cNvSpPr/>
            <p:nvPr/>
          </p:nvSpPr>
          <p:spPr>
            <a:xfrm>
              <a:off x="82976" y="1334135"/>
              <a:ext cx="2775785" cy="1400175"/>
            </a:xfrm>
            <a:prstGeom prst="roundRect">
              <a:avLst/>
            </a:prstGeom>
            <a:solidFill>
              <a:srgbClr val="FFD965"/>
            </a:solidFill>
            <a:ln w="9525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Picture 2" descr="C:\Documents and Settings\Tom\My Documents\SpaceCube\CIMG4369-1024.jpg"/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46" b="13501"/>
            <a:stretch/>
          </p:blipFill>
          <p:spPr bwMode="auto">
            <a:xfrm>
              <a:off x="1519703" y="1448781"/>
              <a:ext cx="1225155" cy="11573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88" name="Picture 4" descr="C:\Users\djpetrick\Pictures\Picasa Exports\Enclosure Assembly\Processor 2.JPG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992" y="1448781"/>
              <a:ext cx="1136700" cy="11573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pSp>
        <p:nvGrpSpPr>
          <p:cNvPr id="9" name="Group 8"/>
          <p:cNvGrpSpPr/>
          <p:nvPr/>
        </p:nvGrpSpPr>
        <p:grpSpPr>
          <a:xfrm>
            <a:off x="2969777" y="1334135"/>
            <a:ext cx="1512297" cy="1400175"/>
            <a:chOff x="2969777" y="1334135"/>
            <a:chExt cx="1512297" cy="1400175"/>
          </a:xfrm>
        </p:grpSpPr>
        <p:sp>
          <p:nvSpPr>
            <p:cNvPr id="91" name="Rounded Rectangle 90"/>
            <p:cNvSpPr/>
            <p:nvPr/>
          </p:nvSpPr>
          <p:spPr>
            <a:xfrm>
              <a:off x="2969777" y="1334135"/>
              <a:ext cx="1512297" cy="1400175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0" name="Picture 2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3182" y="1471899"/>
              <a:ext cx="1191315" cy="11508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pSp>
        <p:nvGrpSpPr>
          <p:cNvPr id="10" name="Group 9"/>
          <p:cNvGrpSpPr/>
          <p:nvPr/>
        </p:nvGrpSpPr>
        <p:grpSpPr>
          <a:xfrm>
            <a:off x="7522280" y="1338602"/>
            <a:ext cx="1512297" cy="1400175"/>
            <a:chOff x="7522280" y="1338602"/>
            <a:chExt cx="1512297" cy="1400175"/>
          </a:xfrm>
        </p:grpSpPr>
        <p:sp>
          <p:nvSpPr>
            <p:cNvPr id="98" name="Rounded Rectangle 97"/>
            <p:cNvSpPr/>
            <p:nvPr/>
          </p:nvSpPr>
          <p:spPr>
            <a:xfrm>
              <a:off x="7522280" y="1338602"/>
              <a:ext cx="1512297" cy="140017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 w="9525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2" descr="C:\Users\Tom\Documents\SpaceCube\2.0 Pictures\All_fasteners_installed_staked_1s.jp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015" y="1460339"/>
              <a:ext cx="1438825" cy="11739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94" name="Rounded Rectangle 93"/>
          <p:cNvSpPr/>
          <p:nvPr/>
        </p:nvSpPr>
        <p:spPr>
          <a:xfrm>
            <a:off x="4635479" y="1334135"/>
            <a:ext cx="2775785" cy="1400175"/>
          </a:xfrm>
          <a:prstGeom prst="round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2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7152" r="2751" b="23517"/>
          <a:stretch/>
        </p:blipFill>
        <p:spPr bwMode="auto">
          <a:xfrm>
            <a:off x="4785902" y="1475368"/>
            <a:ext cx="2507457" cy="1147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9191013" y="1351069"/>
            <a:ext cx="3000987" cy="1400175"/>
            <a:chOff x="9191013" y="1351069"/>
            <a:chExt cx="3000987" cy="1400175"/>
          </a:xfrm>
        </p:grpSpPr>
        <p:sp>
          <p:nvSpPr>
            <p:cNvPr id="101" name="Rounded Rectangle 100"/>
            <p:cNvSpPr/>
            <p:nvPr/>
          </p:nvSpPr>
          <p:spPr>
            <a:xfrm>
              <a:off x="9191013" y="1351069"/>
              <a:ext cx="3000987" cy="1400175"/>
            </a:xfrm>
            <a:prstGeom prst="roundRect">
              <a:avLst/>
            </a:prstGeom>
            <a:solidFill>
              <a:srgbClr val="2F3699"/>
            </a:solidFill>
            <a:ln w="9525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" name="Picture 2" descr="C:\Projects\SpaceCube2\ETU\Processor\Assemblies\ETU SN 0001\Top Side, SEAKR pre-ship.JP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9280914" y="1585107"/>
              <a:ext cx="1570248" cy="9783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07" name="Picture 106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1063" y="1597072"/>
              <a:ext cx="1166482" cy="95439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108" name="Rectangle 107"/>
          <p:cNvSpPr/>
          <p:nvPr/>
        </p:nvSpPr>
        <p:spPr>
          <a:xfrm rot="2952443" flipH="1">
            <a:off x="-41786" y="4332925"/>
            <a:ext cx="1759429" cy="321509"/>
          </a:xfrm>
          <a:prstGeom prst="rect">
            <a:avLst/>
          </a:prstGeom>
          <a:solidFill>
            <a:srgbClr val="FFD965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STS-125/HST/RNS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 rot="2952443" flipH="1">
            <a:off x="882957" y="4310264"/>
            <a:ext cx="1180063" cy="321509"/>
          </a:xfrm>
          <a:prstGeom prst="rect">
            <a:avLst/>
          </a:prstGeom>
          <a:solidFill>
            <a:srgbClr val="FFD965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MISSE-7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3187545" y="4936663"/>
            <a:ext cx="82296" cy="749062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 rot="2952443" flipH="1">
            <a:off x="2379325" y="4326880"/>
            <a:ext cx="1180063" cy="321509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SMART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4806813" y="4552544"/>
            <a:ext cx="82296" cy="1132200"/>
          </a:xfrm>
          <a:prstGeom prst="rect">
            <a:avLst/>
          </a:prstGeom>
          <a:solidFill>
            <a:srgbClr val="FFD965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 rot="2952443" flipH="1">
            <a:off x="3729418" y="4063196"/>
            <a:ext cx="1482572" cy="321509"/>
          </a:xfrm>
          <a:prstGeom prst="rect">
            <a:avLst/>
          </a:prstGeom>
          <a:solidFill>
            <a:srgbClr val="FFD965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STP-H4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 rot="2952443" flipH="1">
            <a:off x="3877188" y="3763235"/>
            <a:ext cx="1442760" cy="29415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STP-H4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 rot="2952443" flipH="1">
            <a:off x="7067679" y="4314635"/>
            <a:ext cx="1482572" cy="32150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STP-H5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 rot="2952443" flipH="1">
            <a:off x="9125315" y="4721491"/>
            <a:ext cx="1482572" cy="32150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RRM3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 rot="19149036" flipH="1">
            <a:off x="10258499" y="4028533"/>
            <a:ext cx="364852" cy="101821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 rot="2952443" flipH="1">
            <a:off x="9466468" y="4183996"/>
            <a:ext cx="1482572" cy="321509"/>
          </a:xfrm>
          <a:prstGeom prst="rect">
            <a:avLst/>
          </a:prstGeom>
          <a:solidFill>
            <a:srgbClr val="FFD965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STP-H6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 rot="2952443" flipH="1">
            <a:off x="9448002" y="3813445"/>
            <a:ext cx="1664623" cy="29415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XCOM/NAVCUBE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 rot="2952443" flipH="1">
            <a:off x="10346634" y="3627820"/>
            <a:ext cx="1180063" cy="321509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UVSC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92648" y="1005086"/>
            <a:ext cx="1756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Arial" pitchFamily="34" charset="0"/>
              </a:rPr>
              <a:t>SpaceCube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Arial" pitchFamily="34" charset="0"/>
              </a:rPr>
              <a:t> v1.0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Consolas" pitchFamily="49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542133" y="1003599"/>
            <a:ext cx="2372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Arial" pitchFamily="34" charset="0"/>
              </a:defRPr>
            </a:lvl1pPr>
          </a:lstStyle>
          <a:p>
            <a:r>
              <a:rPr lang="en-US" dirty="0" err="1"/>
              <a:t>SpaceCube</a:t>
            </a:r>
            <a:r>
              <a:rPr lang="en-US" dirty="0"/>
              <a:t> v1.5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7298864" y="1001622"/>
            <a:ext cx="1878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Arial" pitchFamily="34" charset="0"/>
              </a:defRPr>
            </a:lvl1pPr>
          </a:lstStyle>
          <a:p>
            <a:r>
              <a:rPr lang="en-US" sz="1400" dirty="0" err="1" smtClean="0"/>
              <a:t>SpaceCube</a:t>
            </a:r>
            <a:r>
              <a:rPr lang="en-US" sz="1400" dirty="0" smtClean="0"/>
              <a:t> v2.0-EM</a:t>
            </a:r>
            <a:endParaRPr lang="en-US" sz="1400" dirty="0"/>
          </a:p>
        </p:txBody>
      </p:sp>
      <p:sp>
        <p:nvSpPr>
          <p:cNvPr id="111" name="TextBox 110"/>
          <p:cNvSpPr txBox="1"/>
          <p:nvPr/>
        </p:nvSpPr>
        <p:spPr>
          <a:xfrm>
            <a:off x="9131569" y="998058"/>
            <a:ext cx="3037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Arial" pitchFamily="34" charset="0"/>
              </a:defRPr>
            </a:lvl1pPr>
          </a:lstStyle>
          <a:p>
            <a:r>
              <a:rPr lang="en-US" sz="1400" dirty="0" err="1" smtClean="0"/>
              <a:t>SpaceCube</a:t>
            </a:r>
            <a:r>
              <a:rPr lang="en-US" sz="1400" dirty="0" smtClean="0"/>
              <a:t> v2.0-FLT</a:t>
            </a:r>
            <a:endParaRPr lang="en-US" sz="1400" dirty="0"/>
          </a:p>
        </p:txBody>
      </p:sp>
      <p:sp>
        <p:nvSpPr>
          <p:cNvPr id="113" name="TextBox 112"/>
          <p:cNvSpPr txBox="1"/>
          <p:nvPr/>
        </p:nvSpPr>
        <p:spPr>
          <a:xfrm>
            <a:off x="4985716" y="1003067"/>
            <a:ext cx="2107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accent1">
                    <a:lumMod val="50000"/>
                  </a:schemeClr>
                </a:solidFill>
                <a:latin typeface="Consolas" pitchFamily="49" charset="0"/>
                <a:cs typeface="Arial" pitchFamily="34" charset="0"/>
              </a:defRPr>
            </a:lvl1pPr>
          </a:lstStyle>
          <a:p>
            <a:r>
              <a:rPr lang="en-US" sz="1400" dirty="0" err="1" smtClean="0"/>
              <a:t>SpaceCube</a:t>
            </a:r>
            <a:r>
              <a:rPr lang="en-US" sz="1400" dirty="0" smtClean="0"/>
              <a:t> v2.0 </a:t>
            </a:r>
            <a:r>
              <a:rPr lang="en-US" sz="1400" dirty="0"/>
              <a:t>Mini</a:t>
            </a:r>
          </a:p>
        </p:txBody>
      </p:sp>
      <p:cxnSp>
        <p:nvCxnSpPr>
          <p:cNvPr id="81" name="OTLSHAPE_TB_00000000000000000000000000000000_Separator10"/>
          <p:cNvCxnSpPr/>
          <p:nvPr>
            <p:custDataLst>
              <p:tags r:id="rId26"/>
            </p:custDataLst>
          </p:nvPr>
        </p:nvCxnSpPr>
        <p:spPr>
          <a:xfrm>
            <a:off x="11116868" y="5787601"/>
            <a:ext cx="0" cy="2032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35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3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6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3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9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3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3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00"/>
                            </p:stCondLst>
                            <p:childTnLst>
                              <p:par>
                                <p:cTn id="10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3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3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3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3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3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00"/>
                            </p:stCondLst>
                            <p:childTnLst>
                              <p:par>
                                <p:cTn id="1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3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3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800"/>
                            </p:stCondLst>
                            <p:childTnLst>
                              <p:par>
                                <p:cTn id="1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100"/>
                            </p:stCondLst>
                            <p:childTnLst>
                              <p:par>
                                <p:cTn id="1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3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400"/>
                            </p:stCondLst>
                            <p:childTnLst>
                              <p:par>
                                <p:cTn id="1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3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700"/>
                            </p:stCondLst>
                            <p:childTnLst>
                              <p:par>
                                <p:cTn id="1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9" grpId="0" animBg="1"/>
      <p:bldP spid="96" grpId="0" animBg="1"/>
      <p:bldP spid="89" grpId="0" animBg="1"/>
      <p:bldP spid="92" grpId="0" animBg="1"/>
      <p:bldP spid="84" grpId="0" animBg="1"/>
      <p:bldP spid="134" grpId="0" animBg="1"/>
      <p:bldP spid="128" grpId="0" animBg="1"/>
      <p:bldP spid="133" grpId="0" animBg="1"/>
      <p:bldP spid="127" grpId="0" animBg="1"/>
      <p:bldP spid="130" grpId="0" animBg="1"/>
      <p:bldP spid="131" grpId="0" animBg="1"/>
      <p:bldP spid="126" grpId="0" animBg="1"/>
      <p:bldP spid="125" grpId="0" animBg="1"/>
      <p:bldP spid="129" grpId="0" animBg="1"/>
      <p:bldP spid="22" grpId="0" animBg="1"/>
      <p:bldP spid="23" grpId="0" animBg="1"/>
      <p:bldP spid="24" grpId="0"/>
      <p:bldP spid="94" grpId="0" animBg="1"/>
      <p:bldP spid="108" grpId="0" animBg="1"/>
      <p:bldP spid="110" grpId="0" animBg="1"/>
      <p:bldP spid="112" grpId="0" animBg="1"/>
      <p:bldP spid="120" grpId="0" animBg="1"/>
      <p:bldP spid="122" grpId="0" animBg="1"/>
      <p:bldP spid="123" grpId="0" animBg="1"/>
      <p:bldP spid="124" grpId="0" animBg="1"/>
      <p:bldP spid="132" grpId="0" animBg="1"/>
      <p:bldP spid="85" grpId="0" animBg="1"/>
      <p:bldP spid="86" grpId="0" animBg="1"/>
      <p:bldP spid="93" grpId="0" animBg="1"/>
      <p:bldP spid="95" grpId="0" animBg="1"/>
      <p:bldP spid="97" grpId="0" animBg="1"/>
      <p:bldP spid="99" grpId="0"/>
      <p:bldP spid="100" grpId="0"/>
      <p:bldP spid="102" grpId="0"/>
      <p:bldP spid="111" grpId="0"/>
      <p:bldP spid="1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SpaceCube</a:t>
            </a:r>
            <a:r>
              <a:rPr lang="en-US" dirty="0" smtClean="0"/>
              <a:t> v2.0 </a:t>
            </a:r>
            <a:r>
              <a:rPr lang="en-US" dirty="0"/>
              <a:t>Processor Card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3753A-1A90-4AFC-8C9F-7EA60EA0F6C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9" b="20006"/>
          <a:stretch/>
        </p:blipFill>
        <p:spPr>
          <a:xfrm>
            <a:off x="5257691" y="1062452"/>
            <a:ext cx="6169291" cy="31590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9" t="24376" r="17330" b="9686"/>
          <a:stretch/>
        </p:blipFill>
        <p:spPr>
          <a:xfrm>
            <a:off x="9089599" y="4635509"/>
            <a:ext cx="1594820" cy="16825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6529" y="4539988"/>
            <a:ext cx="43440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2x Xilinx Virtex-5 (QR) FX130T FPGAs (FX200T Compatible)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1x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Aeroflex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CCGA FPGA</a:t>
            </a:r>
          </a:p>
          <a:p>
            <a:pPr marL="463550" lvl="1" indent="-1206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Xilinx Configuration, Watchdog, Timers</a:t>
            </a:r>
          </a:p>
          <a:p>
            <a:pPr marL="463550" lvl="1" indent="-1206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Auxiliary Command/Telemetry port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4x 512 MB DDR SDRAM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2x 4GB NAND Flash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1x 128Mb PROM, contains initial Xilinx configuration files 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1x 16MB SRAM, rad-hard with auto EDAC/scrub feature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16-channel Analog/Digital circuit for system health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Mechanical support for heat pipes and stiffener for Xilinx devices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367269" y="1483145"/>
            <a:ext cx="1204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65150" y="4635509"/>
            <a:ext cx="28458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External Interfaces</a:t>
            </a:r>
          </a:p>
          <a:p>
            <a:pPr marL="463550" lvl="1" indent="-1206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Gigabit interfaces: 4x external, </a:t>
            </a: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2x on backplane</a:t>
            </a:r>
          </a:p>
          <a:p>
            <a:pPr marL="463550" lvl="1" indent="-1206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12x Full-Duplex dedicated </a:t>
            </a: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differential channels</a:t>
            </a:r>
          </a:p>
          <a:p>
            <a:pPr marL="463550" lvl="1" indent="-1206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88 GPIO/LVDS channels </a:t>
            </a:r>
            <a:b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directly to Xilinx FPGAs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Debug Interfaces</a:t>
            </a:r>
          </a:p>
          <a:p>
            <a:pPr marL="463550" lvl="1" indent="-1206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Optional 10/100 Ethernet interface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09819" y="4271375"/>
            <a:ext cx="2223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50" b="1">
                <a:latin typeface="Consolas" panose="020B0609020204030204" pitchFamily="49" charset="0"/>
              </a:defRPr>
            </a:lvl1pPr>
          </a:lstStyle>
          <a:p>
            <a:r>
              <a:rPr lang="en-US" sz="1200" dirty="0"/>
              <a:t>Back-to-Back FPGA Design</a:t>
            </a:r>
          </a:p>
        </p:txBody>
      </p:sp>
      <p:sp>
        <p:nvSpPr>
          <p:cNvPr id="20" name="Freeform 19"/>
          <p:cNvSpPr/>
          <p:nvPr/>
        </p:nvSpPr>
        <p:spPr bwMode="auto">
          <a:xfrm>
            <a:off x="1487294" y="1081383"/>
            <a:ext cx="2922744" cy="429077"/>
          </a:xfrm>
          <a:custGeom>
            <a:avLst/>
            <a:gdLst>
              <a:gd name="connsiteX0" fmla="*/ 0 w 2984956"/>
              <a:gd name="connsiteY0" fmla="*/ 0 h 429077"/>
              <a:gd name="connsiteX1" fmla="*/ 2730674 w 2984956"/>
              <a:gd name="connsiteY1" fmla="*/ 0 h 429077"/>
              <a:gd name="connsiteX2" fmla="*/ 2730674 w 2984956"/>
              <a:gd name="connsiteY2" fmla="*/ 474 h 429077"/>
              <a:gd name="connsiteX3" fmla="*/ 2984956 w 2984956"/>
              <a:gd name="connsiteY3" fmla="*/ 474 h 429077"/>
              <a:gd name="connsiteX4" fmla="*/ 2730674 w 2984956"/>
              <a:gd name="connsiteY4" fmla="*/ 429077 h 429077"/>
              <a:gd name="connsiteX5" fmla="*/ 2730674 w 2984956"/>
              <a:gd name="connsiteY5" fmla="*/ 424154 h 429077"/>
              <a:gd name="connsiteX6" fmla="*/ 0 w 2984956"/>
              <a:gd name="connsiteY6" fmla="*/ 424154 h 429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84956" h="429077">
                <a:moveTo>
                  <a:pt x="0" y="0"/>
                </a:moveTo>
                <a:lnTo>
                  <a:pt x="2730674" y="0"/>
                </a:lnTo>
                <a:lnTo>
                  <a:pt x="2730674" y="474"/>
                </a:lnTo>
                <a:lnTo>
                  <a:pt x="2984956" y="474"/>
                </a:lnTo>
                <a:lnTo>
                  <a:pt x="2730674" y="429077"/>
                </a:lnTo>
                <a:lnTo>
                  <a:pt x="2730674" y="424154"/>
                </a:lnTo>
                <a:lnTo>
                  <a:pt x="0" y="424154"/>
                </a:lnTo>
                <a:close/>
              </a:path>
            </a:pathLst>
          </a:custGeom>
          <a:solidFill>
            <a:srgbClr val="205AA7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42751" y="1110347"/>
            <a:ext cx="1204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1225" y="1064501"/>
            <a:ext cx="4397829" cy="2908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1225" y="1062452"/>
            <a:ext cx="4397829" cy="723872"/>
          </a:xfrm>
          <a:custGeom>
            <a:avLst/>
            <a:gdLst>
              <a:gd name="connsiteX0" fmla="*/ 0 w 4397829"/>
              <a:gd name="connsiteY0" fmla="*/ 0 h 478971"/>
              <a:gd name="connsiteX1" fmla="*/ 143723 w 4397829"/>
              <a:gd name="connsiteY1" fmla="*/ 0 h 478971"/>
              <a:gd name="connsiteX2" fmla="*/ 250674 w 4397829"/>
              <a:gd name="connsiteY2" fmla="*/ 0 h 478971"/>
              <a:gd name="connsiteX3" fmla="*/ 4397829 w 4397829"/>
              <a:gd name="connsiteY3" fmla="*/ 0 h 478971"/>
              <a:gd name="connsiteX4" fmla="*/ 4397829 w 4397829"/>
              <a:gd name="connsiteY4" fmla="*/ 249463 h 478971"/>
              <a:gd name="connsiteX5" fmla="*/ 4254106 w 4397829"/>
              <a:gd name="connsiteY5" fmla="*/ 299357 h 478971"/>
              <a:gd name="connsiteX6" fmla="*/ 344928 w 4397829"/>
              <a:gd name="connsiteY6" fmla="*/ 299357 h 478971"/>
              <a:gd name="connsiteX7" fmla="*/ 0 w 4397829"/>
              <a:gd name="connsiteY7" fmla="*/ 478971 h 478971"/>
              <a:gd name="connsiteX8" fmla="*/ 0 w 4397829"/>
              <a:gd name="connsiteY8" fmla="*/ 299357 h 478971"/>
              <a:gd name="connsiteX9" fmla="*/ 0 w 4397829"/>
              <a:gd name="connsiteY9" fmla="*/ 209550 h 478971"/>
              <a:gd name="connsiteX10" fmla="*/ 0 w 4397829"/>
              <a:gd name="connsiteY10" fmla="*/ 132783 h 478971"/>
              <a:gd name="connsiteX11" fmla="*/ 0 w 4397829"/>
              <a:gd name="connsiteY11" fmla="*/ 49894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7829" h="478971">
                <a:moveTo>
                  <a:pt x="0" y="0"/>
                </a:moveTo>
                <a:lnTo>
                  <a:pt x="143723" y="0"/>
                </a:lnTo>
                <a:lnTo>
                  <a:pt x="250674" y="0"/>
                </a:lnTo>
                <a:lnTo>
                  <a:pt x="4397829" y="0"/>
                </a:lnTo>
                <a:lnTo>
                  <a:pt x="4397829" y="249463"/>
                </a:lnTo>
                <a:cubicBezTo>
                  <a:pt x="4397829" y="277019"/>
                  <a:pt x="4333482" y="299357"/>
                  <a:pt x="4254106" y="299357"/>
                </a:cubicBezTo>
                <a:lnTo>
                  <a:pt x="344928" y="299357"/>
                </a:lnTo>
                <a:lnTo>
                  <a:pt x="0" y="478971"/>
                </a:lnTo>
                <a:lnTo>
                  <a:pt x="0" y="299357"/>
                </a:lnTo>
                <a:lnTo>
                  <a:pt x="0" y="209550"/>
                </a:lnTo>
                <a:lnTo>
                  <a:pt x="0" y="132783"/>
                </a:lnTo>
                <a:lnTo>
                  <a:pt x="0" y="4989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513962" y="1064501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5063" y="1708117"/>
            <a:ext cx="3873191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TRL9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flight-proven processing system with unique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Virtex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back-to-back installed design methodology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3U </a:t>
            </a:r>
            <a:r>
              <a:rPr lang="en-US" sz="1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cPCI</a:t>
            </a:r>
            <a:r>
              <a:rPr lang="en-US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(190 x 100mm) size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Typical power draw: 8-10W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22-layer, via-in-pad, board design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IPC 6012B Class 3/A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PWB design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225" y="4022897"/>
            <a:ext cx="4397829" cy="461665"/>
            <a:chOff x="1647371" y="3043131"/>
            <a:chExt cx="4397829" cy="461665"/>
          </a:xfrm>
        </p:grpSpPr>
        <p:sp>
          <p:nvSpPr>
            <p:cNvPr id="34" name="Snip Same Side Corner Rectangle 33"/>
            <p:cNvSpPr/>
            <p:nvPr/>
          </p:nvSpPr>
          <p:spPr>
            <a:xfrm rot="5400000">
              <a:off x="3672115" y="1092695"/>
              <a:ext cx="348342" cy="4397829"/>
            </a:xfrm>
            <a:prstGeom prst="snip2SameRect">
              <a:avLst>
                <a:gd name="adj1" fmla="val 16667"/>
                <a:gd name="adj2" fmla="val 20833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807764" y="3043131"/>
              <a:ext cx="21194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Key Features</a:t>
              </a:r>
              <a:endParaRPr lang="en-US" sz="28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903441" y="5009307"/>
            <a:ext cx="10470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US Patents</a:t>
            </a:r>
            <a:r>
              <a:rPr lang="en-US" dirty="0" smtClean="0"/>
              <a:t>:</a:t>
            </a:r>
          </a:p>
          <a:p>
            <a:r>
              <a:rPr lang="en-US" dirty="0" smtClean="0"/>
              <a:t>9,705,320</a:t>
            </a:r>
          </a:p>
          <a:p>
            <a:r>
              <a:rPr lang="en-US" dirty="0" smtClean="0"/>
              <a:t>9,549,467</a:t>
            </a:r>
          </a:p>
          <a:p>
            <a:r>
              <a:rPr lang="en-US" dirty="0" smtClean="0"/>
              <a:t>9,851,763</a:t>
            </a:r>
          </a:p>
          <a:p>
            <a:r>
              <a:rPr lang="en-US" dirty="0" smtClean="0"/>
              <a:t>10,667,398</a:t>
            </a:r>
          </a:p>
          <a:p>
            <a:r>
              <a:rPr lang="en-US" dirty="0" smtClean="0"/>
              <a:t>10,681,837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6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23770" y="1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SpaceCube v1.0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99E5-8F11-4D46-8B27-FC02D164DEA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 descr="C:\Users\djpetrick\Pictures\Picasa Exports\Misc Mission\payload1.jpg"/>
          <p:cNvPicPr>
            <a:picLocks noChangeAspect="1" noChangeArrowheads="1"/>
          </p:cNvPicPr>
          <p:nvPr/>
        </p:nvPicPr>
        <p:blipFill>
          <a:blip r:embed="rId3" cstate="print"/>
          <a:srcRect t="11756"/>
          <a:stretch>
            <a:fillRect/>
          </a:stretch>
        </p:blipFill>
        <p:spPr bwMode="auto">
          <a:xfrm>
            <a:off x="1688620" y="1524001"/>
            <a:ext cx="3845326" cy="506457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57400" y="1185446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STS-125 Shuttle Payload Bay</a:t>
            </a:r>
          </a:p>
        </p:txBody>
      </p:sp>
      <p:pic>
        <p:nvPicPr>
          <p:cNvPr id="8" name="Picture 1" descr="FB1B910E-06CC-45F1-97F3-A11B90560613"/>
          <p:cNvPicPr>
            <a:picLocks noChangeAspect="1" noChangeArrowheads="1"/>
          </p:cNvPicPr>
          <p:nvPr/>
        </p:nvPicPr>
        <p:blipFill>
          <a:blip r:embed="rId4" cstate="print"/>
          <a:srcRect l="29646" t="8365" r="45084" b="55206"/>
          <a:stretch>
            <a:fillRect/>
          </a:stretch>
        </p:blipFill>
        <p:spPr bwMode="auto">
          <a:xfrm>
            <a:off x="5708032" y="1202267"/>
            <a:ext cx="4769111" cy="4699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7765431" y="3945466"/>
            <a:ext cx="914400" cy="9144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19850" y="875108"/>
            <a:ext cx="312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MISSE-7/8 ISS Payload</a:t>
            </a: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4229100" y="5361215"/>
            <a:ext cx="457200" cy="381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08031" y="5934671"/>
            <a:ext cx="3661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 years of operation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4x Virtex-4 XC4VFX60: 0.1 SEU/FPGA/Week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2x on-orbit file uploads and reconfiguration</a:t>
            </a:r>
          </a:p>
        </p:txBody>
      </p:sp>
      <p:sp>
        <p:nvSpPr>
          <p:cNvPr id="13" name="TextBox 12"/>
          <p:cNvSpPr txBox="1"/>
          <p:nvPr/>
        </p:nvSpPr>
        <p:spPr>
          <a:xfrm rot="19663674">
            <a:off x="276737" y="2354151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% COTS Parts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9663674">
            <a:off x="10447064" y="4082867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2% COTS Parts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6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0322" y="1"/>
            <a:ext cx="7886700" cy="1076960"/>
          </a:xfrm>
        </p:spPr>
        <p:txBody>
          <a:bodyPr/>
          <a:lstStyle/>
          <a:p>
            <a:r>
              <a:rPr lang="en-US" dirty="0" smtClean="0"/>
              <a:t>On-Board Image Processing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1" y="990601"/>
            <a:ext cx="5968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/>
              <a:buChar char="à"/>
            </a:pPr>
            <a:r>
              <a:rPr lang="en-US" dirty="0">
                <a:sym typeface="Wingdings" pitchFamily="2" charset="2"/>
              </a:rPr>
              <a:t> Successfully tracked Hubble position and orientation in real-time operations</a:t>
            </a:r>
          </a:p>
          <a:p>
            <a:pPr>
              <a:buFont typeface="Wingdings"/>
              <a:buChar char="à"/>
            </a:pPr>
            <a:r>
              <a:rPr lang="en-US" dirty="0">
                <a:sym typeface="Wingdings" pitchFamily="2" charset="2"/>
              </a:rPr>
              <a:t> FPGA Algorithm Acceleration was required to meet 3Hz loop requirement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54478" y="5638801"/>
            <a:ext cx="3990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Rendezvous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38582" y="5638801"/>
            <a:ext cx="3972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Deploy (Docking Ring)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87160" y="6067781"/>
            <a:ext cx="563789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Typical space flight processors are 25-100x too slow for this application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99E5-8F11-4D46-8B27-FC02D164DEA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rns1_rend_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4477" y="1665506"/>
            <a:ext cx="3990620" cy="3990620"/>
          </a:xfrm>
          <a:prstGeom prst="rect">
            <a:avLst/>
          </a:prstGeom>
        </p:spPr>
      </p:pic>
      <p:pic>
        <p:nvPicPr>
          <p:cNvPr id="7" name="rns3_depl_gnfir_msm_00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38582" y="1665507"/>
            <a:ext cx="3990201" cy="39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13700"/>
      </p:ext>
    </p:extLst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7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5074" y="1592132"/>
            <a:ext cx="11703775" cy="4886848"/>
          </a:xfrm>
        </p:spPr>
        <p:txBody>
          <a:bodyPr>
            <a:normAutofit/>
          </a:bodyPr>
          <a:lstStyle/>
          <a:p>
            <a:pPr marL="741363" indent="-741363">
              <a:spcBef>
                <a:spcPts val="700"/>
              </a:spcBef>
              <a:spcAft>
                <a:spcPts val="700"/>
              </a:spcAft>
              <a:buFont typeface="+mj-lt"/>
              <a:buAutoNum type="romanUcPeriod"/>
            </a:pPr>
            <a:r>
              <a:rPr lang="en-US" dirty="0" smtClean="0"/>
              <a:t>Background</a:t>
            </a:r>
          </a:p>
          <a:p>
            <a:pPr marL="741363" indent="-741363">
              <a:spcBef>
                <a:spcPts val="700"/>
              </a:spcBef>
              <a:spcAft>
                <a:spcPts val="700"/>
              </a:spcAft>
              <a:buFont typeface="+mj-lt"/>
              <a:buAutoNum type="romanUcPeriod"/>
            </a:pPr>
            <a:r>
              <a:rPr lang="en-US" dirty="0" err="1" smtClean="0"/>
              <a:t>SpaceCube</a:t>
            </a:r>
            <a:r>
              <a:rPr lang="en-US" dirty="0" smtClean="0"/>
              <a:t> Introduction</a:t>
            </a:r>
          </a:p>
          <a:p>
            <a:pPr marL="741363" indent="-741363">
              <a:spcBef>
                <a:spcPts val="700"/>
              </a:spcBef>
              <a:spcAft>
                <a:spcPts val="700"/>
              </a:spcAft>
              <a:buFont typeface="+mj-lt"/>
              <a:buAutoNum type="romanUcPeriod"/>
            </a:pPr>
            <a:r>
              <a:rPr lang="en-US" dirty="0" err="1" smtClean="0"/>
              <a:t>SpaceCube</a:t>
            </a:r>
            <a:r>
              <a:rPr lang="en-US" dirty="0" smtClean="0"/>
              <a:t> Design Approach</a:t>
            </a:r>
          </a:p>
          <a:p>
            <a:pPr marL="741363" indent="-741363">
              <a:spcAft>
                <a:spcPts val="700"/>
              </a:spcAft>
              <a:buFont typeface="+mj-lt"/>
              <a:buAutoNum type="romanUcPeriod"/>
            </a:pPr>
            <a:r>
              <a:rPr lang="en-US" dirty="0" err="1" smtClean="0"/>
              <a:t>SpaceCube</a:t>
            </a:r>
            <a:r>
              <a:rPr lang="en-US" dirty="0" smtClean="0"/>
              <a:t> Flight History</a:t>
            </a:r>
          </a:p>
          <a:p>
            <a:pPr marL="741363" indent="-741363">
              <a:spcAft>
                <a:spcPts val="700"/>
              </a:spcAft>
              <a:buFont typeface="+mj-lt"/>
              <a:buAutoNum type="romanUcPeriod"/>
            </a:pPr>
            <a:r>
              <a:rPr lang="en-US" dirty="0" smtClean="0"/>
              <a:t>Use of COTS Parts</a:t>
            </a:r>
          </a:p>
          <a:p>
            <a:pPr marL="741363" indent="-741363">
              <a:spcAft>
                <a:spcPts val="700"/>
              </a:spcAft>
              <a:buFont typeface="+mj-lt"/>
              <a:buAutoNum type="romanUcPeriod"/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5D9A-A756-A845-8A0B-96EFDD71A8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4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93290" y="1"/>
            <a:ext cx="7886700" cy="1004992"/>
          </a:xfrm>
        </p:spPr>
        <p:txBody>
          <a:bodyPr/>
          <a:lstStyle/>
          <a:p>
            <a:pPr algn="ctr"/>
            <a:r>
              <a:rPr lang="en-US" dirty="0" smtClean="0"/>
              <a:t>STP-H4 ISS Payload</a:t>
            </a:r>
            <a:endParaRPr lang="en-US" dirty="0"/>
          </a:p>
        </p:txBody>
      </p:sp>
      <p:pic>
        <p:nvPicPr>
          <p:cNvPr id="5" name="Picture 2" descr="C:\Users\tflatley\Documents\STP-H4\ISE 2.0 - STP-H4 HTV to JEM-EF Transf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217" y="996586"/>
            <a:ext cx="6968336" cy="522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417" y="1138508"/>
            <a:ext cx="3657600" cy="2819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138" y="4027399"/>
            <a:ext cx="2650263" cy="196303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99E5-8F11-4D46-8B27-FC02D164DEA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36371" y="6222837"/>
            <a:ext cx="4974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years of operation.  3x Virtex-5 XC5VFX130T: 1 SEU/FPGA/Week</a:t>
            </a:r>
          </a:p>
          <a:p>
            <a:r>
              <a:rPr lang="en-US" dirty="0"/>
              <a:t>Successful on-orbit file upload and reconfiguration</a:t>
            </a:r>
          </a:p>
        </p:txBody>
      </p:sp>
      <p:sp>
        <p:nvSpPr>
          <p:cNvPr id="8" name="TextBox 7"/>
          <p:cNvSpPr txBox="1"/>
          <p:nvPr/>
        </p:nvSpPr>
        <p:spPr>
          <a:xfrm rot="19663674">
            <a:off x="234258" y="2354151"/>
            <a:ext cx="143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99% COTS Parts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9663674">
            <a:off x="10389573" y="1806893"/>
            <a:ext cx="1819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COTS HD Cameras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COTS Ethernet Switch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9663674">
            <a:off x="10337412" y="5584986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% COTS Parts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1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20716" y="-5673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STP-H5 ISS Payload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021387" y="5522549"/>
            <a:ext cx="293598" cy="273844"/>
          </a:xfrm>
          <a:prstGeom prst="rect">
            <a:avLst/>
          </a:prstGeom>
        </p:spPr>
        <p:txBody>
          <a:bodyPr/>
          <a:lstStyle/>
          <a:p>
            <a:fld id="{E3BE99E5-8F11-4D46-8B27-FC02D164DEA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02" y="1403020"/>
            <a:ext cx="4995044" cy="3738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4472" y="5051513"/>
            <a:ext cx="5165938" cy="8717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13" dirty="0"/>
              <a:t>The Space Test Program-H5 (STP-H5) external payload, a complement of 13 unique experiments from seven government agencies, is integrated and flown under the management and direction of the Department of Defense’s Space Test Program.</a:t>
            </a:r>
          </a:p>
          <a:p>
            <a:endParaRPr lang="en-US" sz="1013" dirty="0"/>
          </a:p>
        </p:txBody>
      </p:sp>
      <p:sp>
        <p:nvSpPr>
          <p:cNvPr id="8" name="TextBox 7"/>
          <p:cNvSpPr txBox="1"/>
          <p:nvPr/>
        </p:nvSpPr>
        <p:spPr>
          <a:xfrm>
            <a:off x="3683758" y="4693853"/>
            <a:ext cx="160973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Photo Credit: DoD STP</a:t>
            </a: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5828244" y="2803139"/>
            <a:ext cx="923980" cy="72669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1013" dirty="0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5056997" y="3529837"/>
            <a:ext cx="685800" cy="61852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1013" dirty="0"/>
          </a:p>
        </p:txBody>
      </p:sp>
      <p:cxnSp>
        <p:nvCxnSpPr>
          <p:cNvPr id="12" name="Straight Connector 11"/>
          <p:cNvCxnSpPr>
            <a:stCxn id="10" idx="2"/>
          </p:cNvCxnSpPr>
          <p:nvPr/>
        </p:nvCxnSpPr>
        <p:spPr bwMode="auto">
          <a:xfrm flipH="1" flipV="1">
            <a:off x="3834392" y="3267596"/>
            <a:ext cx="1222607" cy="571502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650343" y="1694547"/>
            <a:ext cx="1837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ISEM, SpaceCube Mini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88773" y="2886854"/>
            <a:ext cx="1636987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SpaceCube v2.0 EM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52224" y="1544774"/>
            <a:ext cx="11240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SSCO Raven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63947" y="3777956"/>
            <a:ext cx="1670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SpaceCube v1.0 CIB</a:t>
            </a:r>
          </a:p>
        </p:txBody>
      </p:sp>
      <p:sp>
        <p:nvSpPr>
          <p:cNvPr id="20" name="Arc 19"/>
          <p:cNvSpPr/>
          <p:nvPr/>
        </p:nvSpPr>
        <p:spPr bwMode="auto">
          <a:xfrm>
            <a:off x="5742799" y="3365636"/>
            <a:ext cx="3220531" cy="1059723"/>
          </a:xfrm>
          <a:prstGeom prst="arc">
            <a:avLst>
              <a:gd name="adj1" fmla="val 16453231"/>
              <a:gd name="adj2" fmla="val 14030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Eurostile" pitchFamily="34" charset="0"/>
              <a:ea typeface="ＭＳ Ｐゴシック" pitchFamily="48" charset="-128"/>
            </a:endParaRPr>
          </a:p>
        </p:txBody>
      </p:sp>
      <p:pic>
        <p:nvPicPr>
          <p:cNvPr id="5122" name="Picture 2" descr="9CDF5F8D-4DFE-41EA-AF89-E88D091D180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5" t="52391" r="43725" b="21544"/>
          <a:stretch/>
        </p:blipFill>
        <p:spPr bwMode="auto">
          <a:xfrm>
            <a:off x="8454870" y="4051325"/>
            <a:ext cx="2017485" cy="169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94472" y="5827415"/>
            <a:ext cx="134524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2/2017 - Current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12225" r="25090" b="12865"/>
          <a:stretch/>
        </p:blipFill>
        <p:spPr>
          <a:xfrm rot="5400000">
            <a:off x="1614321" y="2197414"/>
            <a:ext cx="2372493" cy="206764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19663674">
            <a:off x="774919" y="1556047"/>
            <a:ext cx="143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98% COTS Parts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9663674">
            <a:off x="10198315" y="3445971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1% COTS Parts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9663674">
            <a:off x="8470387" y="2398233"/>
            <a:ext cx="143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99% COTS Parts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2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mage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101" y="1331353"/>
            <a:ext cx="2435650" cy="19726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5721" y="2"/>
            <a:ext cx="6594420" cy="961097"/>
          </a:xfrm>
        </p:spPr>
        <p:txBody>
          <a:bodyPr/>
          <a:lstStyle/>
          <a:p>
            <a:r>
              <a:rPr lang="en-US" dirty="0" smtClean="0"/>
              <a:t>Raven Payload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1731042" y="1225121"/>
            <a:ext cx="5290946" cy="560377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/>
              <a:t>Objective</a:t>
            </a:r>
            <a:r>
              <a:rPr lang="en-US" sz="2000" dirty="0"/>
              <a:t>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To advance the state-of-the-art in rendezvous and proximity operations (RPO) hardware and software by: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Providing an orbital testbed for servicing-related relative navigation algorithms and software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Demonstrating relative navigation to several visiting vehicles: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Progress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Soyuz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Cygnus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HTV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Dragon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Demonstrating that both cooperative and non-cooperative rendezvous can be accomplished with a single similar sensor suite</a:t>
            </a:r>
          </a:p>
          <a:p>
            <a:pPr>
              <a:lnSpc>
                <a:spcPct val="120000"/>
              </a:lnSpc>
            </a:pP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6598604" y="1327016"/>
            <a:ext cx="1079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Visible Camera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785868" y="1334642"/>
            <a:ext cx="103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Infrared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58954" y="3054494"/>
            <a:ext cx="1558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</a:p>
        </p:txBody>
      </p:sp>
      <p:cxnSp>
        <p:nvCxnSpPr>
          <p:cNvPr id="25" name="Straight Arrow Connector 20"/>
          <p:cNvCxnSpPr>
            <a:cxnSpLocks noChangeShapeType="1"/>
          </p:cNvCxnSpPr>
          <p:nvPr/>
        </p:nvCxnSpPr>
        <p:spPr bwMode="auto">
          <a:xfrm>
            <a:off x="7433914" y="1596251"/>
            <a:ext cx="798895" cy="355522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 type="none" w="med" len="med"/>
            <a:tailEnd type="triangle" w="med" len="med"/>
          </a:ln>
          <a:effectLst>
            <a:glow rad="63500">
              <a:schemeClr val="bg1">
                <a:alpha val="40000"/>
              </a:schemeClr>
            </a:glow>
          </a:effectLst>
        </p:spPr>
      </p:cxnSp>
      <p:cxnSp>
        <p:nvCxnSpPr>
          <p:cNvPr id="27" name="Straight Arrow Connector 20"/>
          <p:cNvCxnSpPr>
            <a:cxnSpLocks noChangeShapeType="1"/>
          </p:cNvCxnSpPr>
          <p:nvPr/>
        </p:nvCxnSpPr>
        <p:spPr bwMode="auto">
          <a:xfrm flipH="1">
            <a:off x="8510707" y="1596251"/>
            <a:ext cx="1496555" cy="253984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 type="none" w="med" len="med"/>
            <a:tailEnd type="triangle" w="med" len="med"/>
          </a:ln>
          <a:effectLst>
            <a:glow rad="63500">
              <a:schemeClr val="bg1">
                <a:alpha val="40000"/>
              </a:schemeClr>
            </a:glow>
          </a:effectLst>
        </p:spPr>
      </p:cxnSp>
      <p:cxnSp>
        <p:nvCxnSpPr>
          <p:cNvPr id="29" name="Straight Arrow Connector 20"/>
          <p:cNvCxnSpPr>
            <a:cxnSpLocks noChangeShapeType="1"/>
          </p:cNvCxnSpPr>
          <p:nvPr/>
        </p:nvCxnSpPr>
        <p:spPr bwMode="auto">
          <a:xfrm flipV="1">
            <a:off x="7433914" y="2317691"/>
            <a:ext cx="933649" cy="890691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 type="none" w="med" len="med"/>
            <a:tailEnd type="triangle" w="med" len="med"/>
          </a:ln>
          <a:effectLst>
            <a:glow rad="63500">
              <a:schemeClr val="bg1">
                <a:alpha val="40000"/>
              </a:schemeClr>
            </a:glow>
          </a:effectLst>
        </p:spPr>
      </p:cxnSp>
      <p:sp>
        <p:nvSpPr>
          <p:cNvPr id="20" name="TextBox 19"/>
          <p:cNvSpPr txBox="1"/>
          <p:nvPr/>
        </p:nvSpPr>
        <p:spPr>
          <a:xfrm>
            <a:off x="7299886" y="3304028"/>
            <a:ext cx="2910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Raven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(Deployed Configuration)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7101" y="3898909"/>
            <a:ext cx="2450910" cy="23166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7307517" y="6253279"/>
            <a:ext cx="2910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Raven installed on STP-H5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(Stowed Configuration)</a:t>
            </a:r>
          </a:p>
        </p:txBody>
      </p:sp>
      <p:sp>
        <p:nvSpPr>
          <p:cNvPr id="30" name="Oval 29"/>
          <p:cNvSpPr/>
          <p:nvPr/>
        </p:nvSpPr>
        <p:spPr>
          <a:xfrm>
            <a:off x="8454319" y="3767541"/>
            <a:ext cx="1143000" cy="114056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FC519-7947-4F21-BC86-1F1EE0CE6A1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91210" y="4078789"/>
            <a:ext cx="1558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SpaceCube v2.0</a:t>
            </a:r>
          </a:p>
        </p:txBody>
      </p:sp>
      <p:cxnSp>
        <p:nvCxnSpPr>
          <p:cNvPr id="23" name="Straight Arrow Connector 20"/>
          <p:cNvCxnSpPr>
            <a:cxnSpLocks noChangeShapeType="1"/>
          </p:cNvCxnSpPr>
          <p:nvPr/>
        </p:nvCxnSpPr>
        <p:spPr bwMode="auto">
          <a:xfrm>
            <a:off x="7188948" y="4228987"/>
            <a:ext cx="1321758" cy="610227"/>
          </a:xfrm>
          <a:prstGeom prst="straightConnector1">
            <a:avLst/>
          </a:prstGeom>
          <a:noFill/>
          <a:ln w="28575" algn="ctr">
            <a:solidFill>
              <a:srgbClr val="C00000"/>
            </a:solidFill>
            <a:round/>
            <a:headEnd type="none" w="med" len="med"/>
            <a:tailEnd type="triangle" w="med" len="med"/>
          </a:ln>
          <a:effectLst>
            <a:glow rad="63500">
              <a:schemeClr val="bg1">
                <a:alpha val="40000"/>
              </a:schemeClr>
            </a:glow>
          </a:effectLst>
        </p:spPr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"/>
            <a:ext cx="1134054" cy="1100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75938" y="2702234"/>
            <a:ext cx="1978448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$20M+ payload reliant on confidence in the </a:t>
            </a:r>
            <a:r>
              <a:rPr lang="en-US" dirty="0" err="1" smtClean="0"/>
              <a:t>SpaceCube</a:t>
            </a:r>
            <a:r>
              <a:rPr lang="en-US" dirty="0" smtClean="0"/>
              <a:t> computer, which in this case was pre-populated with </a:t>
            </a:r>
            <a:r>
              <a:rPr lang="en-US" dirty="0" smtClean="0">
                <a:solidFill>
                  <a:srgbClr val="FF0000"/>
                </a:solidFill>
              </a:rPr>
              <a:t>99% COTS Parts</a:t>
            </a:r>
            <a:r>
              <a:rPr lang="en-US" dirty="0" smtClean="0"/>
              <a:t>, and then thoroughly tested.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199" y="1225121"/>
            <a:ext cx="5346177" cy="53461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546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875723" y="16365"/>
            <a:ext cx="6722735" cy="94844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Raven – Sample Data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06748" y="975465"/>
            <a:ext cx="9161253" cy="631955"/>
          </a:xfrm>
          <a:prstGeom prst="rect">
            <a:avLst/>
          </a:prstGeom>
          <a:solidFill>
            <a:srgbClr val="1A5DAD"/>
          </a:solidFill>
        </p:spPr>
        <p:txBody>
          <a:bodyPr wrap="square" anchor="ctr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Raven is currently generating valuable science that is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the groundwork for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NASA missions that require rendezvous and proximity operations systems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80465" y="6165951"/>
            <a:ext cx="9213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Raven demonstrated successful on-board vehicle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tracking of all vehicles docking with ISS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FC519-7947-4F21-BC86-1F1EE0CE6A1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Raven VisCam Dragon Depart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1674" r="21726"/>
          <a:stretch/>
        </p:blipFill>
        <p:spPr>
          <a:xfrm>
            <a:off x="1659307" y="1910990"/>
            <a:ext cx="4428067" cy="42220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76881" y="1633991"/>
            <a:ext cx="2321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Dragon Tracking (VisCam)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46" y="1572906"/>
            <a:ext cx="1092200" cy="1060045"/>
          </a:xfrm>
          <a:prstGeom prst="rect">
            <a:avLst/>
          </a:prstGeom>
        </p:spPr>
      </p:pic>
      <p:pic>
        <p:nvPicPr>
          <p:cNvPr id="13" name="Raven_OA7 Rendezvous_VisCam_042217_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78323" y="1887703"/>
            <a:ext cx="4268638" cy="42686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59681" y="1606180"/>
            <a:ext cx="2321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CygnusTracking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(VisCam)</a:t>
            </a:r>
          </a:p>
        </p:txBody>
      </p:sp>
    </p:spTree>
    <p:extLst>
      <p:ext uri="{BB962C8B-B14F-4D97-AF65-F5344CB8AC3E}">
        <p14:creationId xmlns:p14="http://schemas.microsoft.com/office/powerpoint/2010/main" val="25707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STP-H6 Payload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3753A-1A90-4AFC-8C9F-7EA60EA0F6C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17638"/>
            <a:ext cx="8397544" cy="47236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456277" y="4327278"/>
            <a:ext cx="1670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SpaceCube v1.0 CIB</a:t>
            </a:r>
          </a:p>
        </p:txBody>
      </p:sp>
      <p:pic>
        <p:nvPicPr>
          <p:cNvPr id="8" name="Picture 2" descr="9CDF5F8D-4DFE-41EA-AF89-E88D091D180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5" t="52391" r="43725" b="21544"/>
          <a:stretch/>
        </p:blipFill>
        <p:spPr bwMode="auto">
          <a:xfrm>
            <a:off x="9347200" y="4600647"/>
            <a:ext cx="2017485" cy="169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8964" y="1594722"/>
            <a:ext cx="2572853" cy="20760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56277" y="1317723"/>
            <a:ext cx="2071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SpaceCube</a:t>
            </a:r>
            <a:r>
              <a:rPr lang="en-US" dirty="0"/>
              <a:t> </a:t>
            </a:r>
            <a:r>
              <a:rPr lang="en-US" dirty="0" smtClean="0"/>
              <a:t>v2.0 </a:t>
            </a:r>
            <a:r>
              <a:rPr lang="en-US" dirty="0" err="1" smtClean="0"/>
              <a:t>NavCube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9663674">
            <a:off x="10902639" y="4042355"/>
            <a:ext cx="1346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</a:rPr>
              <a:t>% COTS Parts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9663674">
            <a:off x="9137316" y="991273"/>
            <a:ext cx="143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99% COTS Parts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51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Infusion: </a:t>
            </a:r>
            <a:r>
              <a:rPr lang="en-US" dirty="0" err="1" smtClean="0"/>
              <a:t>NavCube</a:t>
            </a:r>
            <a:r>
              <a:rPr lang="en-US" dirty="0" smtClean="0"/>
              <a:t> on X-ray Communication Experiment (XCOM)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5817" y="1037018"/>
            <a:ext cx="6642074" cy="5690805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</a:rPr>
              <a:t>NavCube</a:t>
            </a:r>
            <a:r>
              <a:rPr lang="en-US" sz="2400" dirty="0" smtClean="0"/>
              <a:t>: Union of </a:t>
            </a:r>
            <a:r>
              <a:rPr lang="en-US" sz="2400" dirty="0"/>
              <a:t>Navigator </a:t>
            </a:r>
            <a:r>
              <a:rPr lang="en-US" sz="2400" dirty="0" smtClean="0"/>
              <a:t>GPS and </a:t>
            </a:r>
            <a:r>
              <a:rPr lang="en-US" sz="2400" dirty="0" err="1" smtClean="0"/>
              <a:t>SpaceCube</a:t>
            </a:r>
            <a:r>
              <a:rPr lang="en-US" sz="2400" dirty="0" smtClean="0"/>
              <a:t> technology</a:t>
            </a:r>
          </a:p>
          <a:p>
            <a:pPr lvl="1"/>
            <a:r>
              <a:rPr lang="en-US" sz="2000" dirty="0" err="1" smtClean="0"/>
              <a:t>NavCube</a:t>
            </a:r>
            <a:r>
              <a:rPr lang="en-US" sz="2000" dirty="0" smtClean="0"/>
              <a:t> drives electronics for Modulated X-ray Source on Space Test Program-H6 (</a:t>
            </a:r>
            <a:r>
              <a:rPr lang="en-US" sz="2000" b="1" dirty="0" smtClean="0">
                <a:solidFill>
                  <a:srgbClr val="00B050"/>
                </a:solidFill>
              </a:rPr>
              <a:t>STP-H6</a:t>
            </a:r>
            <a:r>
              <a:rPr lang="en-US" sz="2000" dirty="0" smtClean="0"/>
              <a:t>) as part of X-ray Communications Experiment (</a:t>
            </a:r>
            <a:r>
              <a:rPr lang="en-US" sz="2000" b="1" dirty="0" smtClean="0">
                <a:solidFill>
                  <a:srgbClr val="00B050"/>
                </a:solidFill>
              </a:rPr>
              <a:t>XCOM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2016 Goddard Innovation of the Year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Flexible </a:t>
            </a:r>
            <a:r>
              <a:rPr lang="en-US" sz="2400" dirty="0" err="1" smtClean="0"/>
              <a:t>SpaceCube</a:t>
            </a:r>
            <a:r>
              <a:rPr lang="en-US" sz="2400" dirty="0" smtClean="0"/>
              <a:t> design enabled </a:t>
            </a:r>
            <a:br>
              <a:rPr lang="en-US" sz="2400" dirty="0" smtClean="0"/>
            </a:br>
            <a:r>
              <a:rPr lang="en-US" sz="2400" b="1" dirty="0" smtClean="0">
                <a:solidFill>
                  <a:srgbClr val="00B050"/>
                </a:solidFill>
              </a:rPr>
              <a:t>low-cost, rapid mission development </a:t>
            </a:r>
          </a:p>
          <a:p>
            <a:pPr lvl="1"/>
            <a:r>
              <a:rPr lang="en-US" sz="2000" dirty="0"/>
              <a:t>Delivered Command and Data Handling </a:t>
            </a:r>
            <a:r>
              <a:rPr lang="en-US" sz="2000" dirty="0" smtClean="0"/>
              <a:t>FSW</a:t>
            </a:r>
          </a:p>
          <a:p>
            <a:pPr lvl="1"/>
            <a:r>
              <a:rPr lang="en-US" sz="2000" dirty="0" smtClean="0"/>
              <a:t>Supports inflight updates of FPGA and software</a:t>
            </a:r>
            <a:endParaRPr lang="en-US" sz="2000" dirty="0"/>
          </a:p>
          <a:p>
            <a:pPr lvl="1"/>
            <a:r>
              <a:rPr lang="en-US" sz="2000" dirty="0" smtClean="0"/>
              <a:t>Allowed significant software reuse leveraging key components from previous </a:t>
            </a:r>
            <a:r>
              <a:rPr lang="en-US" sz="2000" dirty="0" err="1" smtClean="0"/>
              <a:t>SpaceCube</a:t>
            </a:r>
            <a:r>
              <a:rPr lang="en-US" sz="2000" dirty="0" smtClean="0"/>
              <a:t> Missions</a:t>
            </a:r>
          </a:p>
          <a:p>
            <a:pPr lvl="2"/>
            <a:r>
              <a:rPr lang="en-US" sz="1600" dirty="0" smtClean="0"/>
              <a:t>RRM3: Core FSW component</a:t>
            </a:r>
          </a:p>
          <a:p>
            <a:pPr lvl="2"/>
            <a:r>
              <a:rPr lang="en-US" sz="1600" dirty="0" err="1" smtClean="0"/>
              <a:t>CeREs</a:t>
            </a:r>
            <a:r>
              <a:rPr lang="en-US" sz="1600" dirty="0" smtClean="0"/>
              <a:t>: AOS processing as part of </a:t>
            </a:r>
            <a:r>
              <a:rPr lang="en-US" sz="1600" dirty="0" err="1" smtClean="0"/>
              <a:t>cFS</a:t>
            </a:r>
            <a:r>
              <a:rPr lang="en-US" sz="1600" dirty="0" smtClean="0"/>
              <a:t> library</a:t>
            </a:r>
          </a:p>
          <a:p>
            <a:pPr lvl="2"/>
            <a:r>
              <a:rPr lang="en-US" sz="1600" dirty="0" smtClean="0"/>
              <a:t>STP-H: Packet processing for CCSDS and STP protocols 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305" y="1110726"/>
            <a:ext cx="4496096" cy="36278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138" y1="75702" x2="12633" y2="47895"/>
                        <a14:foregroundMark x1="47703" y1="20088" x2="47703" y2="81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045298">
            <a:off x="9651648" y="3935190"/>
            <a:ext cx="2629769" cy="2649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AD61B97-3E41-4031-B01C-40E7091A79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1856" y="4077116"/>
            <a:ext cx="2365536" cy="2365534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5D9A-A756-A845-8A0B-96EFDD71A84F}" type="slidenum">
              <a:rPr lang="en-US" smtClean="0"/>
              <a:t>25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19663674">
            <a:off x="5631937" y="1279138"/>
            <a:ext cx="143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99% COTS Parts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81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Accomplishments </a:t>
            </a:r>
            <a:r>
              <a:rPr lang="en-US" dirty="0"/>
              <a:t>and Key </a:t>
            </a:r>
            <a:r>
              <a:rPr lang="en-US" dirty="0" smtClean="0"/>
              <a:t>Highlights: RRM3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0316" y="1687252"/>
            <a:ext cx="3047579" cy="2840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7851" y="1365294"/>
            <a:ext cx="3650190" cy="21119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51416" y="1041131"/>
            <a:ext cx="2323061" cy="2870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1553/Ethernet/Digital Card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487851" y="3695611"/>
            <a:ext cx="3650190" cy="2480653"/>
            <a:chOff x="7886911" y="3651828"/>
            <a:chExt cx="4305089" cy="292571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86911" y="4034152"/>
              <a:ext cx="4305089" cy="254339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337981" y="3651828"/>
              <a:ext cx="14029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Analog Card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2403" y="4660791"/>
            <a:ext cx="1683404" cy="16338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4514516" y="803225"/>
            <a:ext cx="4365397" cy="1078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solidFill>
                  <a:schemeClr val="tx1"/>
                </a:solidFill>
              </a:rPr>
              <a:t>Robotic Refueling Mission 3 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SpaceCube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3218" y="1095677"/>
            <a:ext cx="4600746" cy="49360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53218" y="1095678"/>
            <a:ext cx="4600746" cy="638766"/>
          </a:xfrm>
          <a:custGeom>
            <a:avLst/>
            <a:gdLst>
              <a:gd name="connsiteX0" fmla="*/ 0 w 4397829"/>
              <a:gd name="connsiteY0" fmla="*/ 0 h 478971"/>
              <a:gd name="connsiteX1" fmla="*/ 143723 w 4397829"/>
              <a:gd name="connsiteY1" fmla="*/ 0 h 478971"/>
              <a:gd name="connsiteX2" fmla="*/ 250674 w 4397829"/>
              <a:gd name="connsiteY2" fmla="*/ 0 h 478971"/>
              <a:gd name="connsiteX3" fmla="*/ 4397829 w 4397829"/>
              <a:gd name="connsiteY3" fmla="*/ 0 h 478971"/>
              <a:gd name="connsiteX4" fmla="*/ 4397829 w 4397829"/>
              <a:gd name="connsiteY4" fmla="*/ 249463 h 478971"/>
              <a:gd name="connsiteX5" fmla="*/ 4254106 w 4397829"/>
              <a:gd name="connsiteY5" fmla="*/ 299357 h 478971"/>
              <a:gd name="connsiteX6" fmla="*/ 344928 w 4397829"/>
              <a:gd name="connsiteY6" fmla="*/ 299357 h 478971"/>
              <a:gd name="connsiteX7" fmla="*/ 0 w 4397829"/>
              <a:gd name="connsiteY7" fmla="*/ 478971 h 478971"/>
              <a:gd name="connsiteX8" fmla="*/ 0 w 4397829"/>
              <a:gd name="connsiteY8" fmla="*/ 299357 h 478971"/>
              <a:gd name="connsiteX9" fmla="*/ 0 w 4397829"/>
              <a:gd name="connsiteY9" fmla="*/ 209550 h 478971"/>
              <a:gd name="connsiteX10" fmla="*/ 0 w 4397829"/>
              <a:gd name="connsiteY10" fmla="*/ 132783 h 478971"/>
              <a:gd name="connsiteX11" fmla="*/ 0 w 4397829"/>
              <a:gd name="connsiteY11" fmla="*/ 49894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7829" h="478971">
                <a:moveTo>
                  <a:pt x="0" y="0"/>
                </a:moveTo>
                <a:lnTo>
                  <a:pt x="143723" y="0"/>
                </a:lnTo>
                <a:lnTo>
                  <a:pt x="250674" y="0"/>
                </a:lnTo>
                <a:lnTo>
                  <a:pt x="4397829" y="0"/>
                </a:lnTo>
                <a:lnTo>
                  <a:pt x="4397829" y="249463"/>
                </a:lnTo>
                <a:cubicBezTo>
                  <a:pt x="4397829" y="277019"/>
                  <a:pt x="4333482" y="299357"/>
                  <a:pt x="4254106" y="299357"/>
                </a:cubicBezTo>
                <a:lnTo>
                  <a:pt x="344928" y="299357"/>
                </a:lnTo>
                <a:lnTo>
                  <a:pt x="0" y="478971"/>
                </a:lnTo>
                <a:lnTo>
                  <a:pt x="0" y="299357"/>
                </a:lnTo>
                <a:lnTo>
                  <a:pt x="0" y="209550"/>
                </a:lnTo>
                <a:lnTo>
                  <a:pt x="0" y="132783"/>
                </a:lnTo>
                <a:lnTo>
                  <a:pt x="0" y="4989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46234" y="1054664"/>
            <a:ext cx="1553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Overview</a:t>
            </a:r>
            <a:endParaRPr lang="en-US" sz="2800" b="1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5049" y="1507395"/>
            <a:ext cx="4458915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b="1" u="sng" dirty="0" smtClean="0"/>
              <a:t>Robotic Refueling Mission 3 (RRM3)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Technology demonstration experiment to </a:t>
            </a:r>
            <a:r>
              <a:rPr lang="en-US" sz="1800" b="0" dirty="0" smtClean="0"/>
              <a:t>highlight </a:t>
            </a:r>
            <a:r>
              <a:rPr lang="en-US" sz="1800" b="0" dirty="0"/>
              <a:t>innovative methods to </a:t>
            </a:r>
            <a:r>
              <a:rPr lang="en-US" sz="1800" b="0" dirty="0" smtClean="0"/>
              <a:t>store and </a:t>
            </a:r>
            <a:r>
              <a:rPr lang="en-US" sz="1800" b="0" dirty="0"/>
              <a:t>replenish cryogenic fluid in </a:t>
            </a:r>
            <a:r>
              <a:rPr lang="en-US" sz="1800" b="0" dirty="0" smtClean="0"/>
              <a:t>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u="sng" dirty="0"/>
          </a:p>
          <a:p>
            <a:r>
              <a:rPr lang="en-US" sz="1800" b="1" u="sng" dirty="0" smtClean="0"/>
              <a:t>High Level Requirements</a:t>
            </a:r>
            <a:endParaRPr lang="en-US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 smtClean="0"/>
              <a:t>Interface with ISS and </a:t>
            </a:r>
            <a:br>
              <a:rPr lang="en-US" sz="1800" b="0" dirty="0" smtClean="0"/>
            </a:br>
            <a:r>
              <a:rPr lang="en-US" sz="1800" b="0" dirty="0" smtClean="0"/>
              <a:t>RRM3 instruments: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0" dirty="0" smtClean="0"/>
              <a:t>Cameras</a:t>
            </a:r>
            <a:r>
              <a:rPr lang="en-US" sz="1800" b="0" dirty="0"/>
              <a:t>, thermal imager, motors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Monitor/Control </a:t>
            </a:r>
            <a:r>
              <a:rPr lang="en-US" sz="1800" b="0" dirty="0" err="1"/>
              <a:t>cryo</a:t>
            </a:r>
            <a:r>
              <a:rPr lang="en-US" sz="1800" b="0" dirty="0"/>
              <a:t>-cooler and </a:t>
            </a:r>
            <a:r>
              <a:rPr lang="en-US" sz="1800" b="0" dirty="0" smtClean="0"/>
              <a:t/>
            </a:r>
            <a:br>
              <a:rPr lang="en-US" sz="1800" b="0" dirty="0" smtClean="0"/>
            </a:br>
            <a:r>
              <a:rPr lang="en-US" sz="1800" b="0" dirty="0" smtClean="0"/>
              <a:t>fuel </a:t>
            </a:r>
            <a:r>
              <a:rPr lang="en-US" sz="1800" b="0" dirty="0"/>
              <a:t>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Stream video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Motor control of robotic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Host Wireless Access Point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5D9A-A756-A845-8A0B-96EFDD71A84F}" type="slidenum">
              <a:rPr lang="en-US" smtClean="0"/>
              <a:t>26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19663674">
            <a:off x="9447803" y="325311"/>
            <a:ext cx="143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95% COTS Parts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Accomplishments and Key Highlights: </a:t>
            </a:r>
            <a:r>
              <a:rPr lang="en-US" dirty="0" err="1"/>
              <a:t>SpaceCube</a:t>
            </a:r>
            <a:r>
              <a:rPr lang="en-US" dirty="0"/>
              <a:t> </a:t>
            </a:r>
            <a:r>
              <a:rPr lang="en-US" dirty="0" smtClean="0"/>
              <a:t>Mini-Z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103" y="1453483"/>
            <a:ext cx="8229600" cy="491785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</a:t>
            </a:r>
            <a:r>
              <a:rPr lang="en-US" sz="29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SpaceCube</a:t>
            </a:r>
            <a:r>
              <a:rPr lang="en-US" sz="2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Mini-Z</a:t>
            </a:r>
          </a:p>
          <a:p>
            <a:r>
              <a:rPr lang="en-US" sz="2600" dirty="0" smtClean="0"/>
              <a:t>Collaborative development with </a:t>
            </a:r>
            <a:r>
              <a:rPr 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NSF CHREC </a:t>
            </a:r>
            <a:r>
              <a:rPr lang="en-US" sz="2600" dirty="0" smtClean="0"/>
              <a:t>at </a:t>
            </a:r>
            <a:br>
              <a:rPr lang="en-US" sz="2600" dirty="0" smtClean="0"/>
            </a:br>
            <a:r>
              <a:rPr lang="en-US" sz="2600" dirty="0" smtClean="0"/>
              <a:t>University of Florida for </a:t>
            </a:r>
            <a:r>
              <a:rPr lang="en-US" sz="2600" dirty="0" err="1" smtClean="0"/>
              <a:t>Zynq</a:t>
            </a:r>
            <a:r>
              <a:rPr lang="en-US" sz="2600" dirty="0" smtClean="0"/>
              <a:t>-based 1U Board</a:t>
            </a:r>
          </a:p>
          <a:p>
            <a:pPr lvl="1"/>
            <a:r>
              <a:rPr lang="en-US" sz="2600" dirty="0" smtClean="0"/>
              <a:t>Selective population scheme between </a:t>
            </a:r>
            <a:br>
              <a:rPr lang="en-US" sz="2600" dirty="0" smtClean="0"/>
            </a:br>
            <a:r>
              <a:rPr lang="en-US" sz="2600" dirty="0" smtClean="0"/>
              <a:t>commercial and rad-hard components</a:t>
            </a:r>
          </a:p>
          <a:p>
            <a:pPr lvl="1"/>
            <a:r>
              <a:rPr lang="en-US" sz="2600" dirty="0" smtClean="0"/>
              <a:t>Rapid deployment prototyping</a:t>
            </a:r>
          </a:p>
          <a:p>
            <a:pPr lvl="1"/>
            <a:r>
              <a:rPr lang="en-US" sz="2600" dirty="0" smtClean="0"/>
              <a:t>Convenient pre-built software</a:t>
            </a:r>
            <a:br>
              <a:rPr lang="en-US" sz="2600" dirty="0" smtClean="0"/>
            </a:br>
            <a:r>
              <a:rPr lang="en-US" sz="2600" dirty="0" smtClean="0"/>
              <a:t>packages with </a:t>
            </a:r>
            <a:r>
              <a:rPr lang="en-US" sz="2600" dirty="0" err="1" smtClean="0"/>
              <a:t>cFS</a:t>
            </a:r>
            <a:r>
              <a:rPr lang="en-US" sz="2600" dirty="0" smtClean="0"/>
              <a:t> </a:t>
            </a:r>
          </a:p>
          <a:p>
            <a:r>
              <a:rPr 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Re-Envisioned</a:t>
            </a:r>
            <a:r>
              <a:rPr lang="en-US" sz="2600" dirty="0"/>
              <a:t> to support quality-of-life upgrades</a:t>
            </a:r>
            <a:br>
              <a:rPr lang="en-US" sz="2600" dirty="0"/>
            </a:br>
            <a:r>
              <a:rPr lang="en-US" sz="2600" dirty="0"/>
              <a:t>an</a:t>
            </a:r>
            <a:r>
              <a:rPr lang="en-US" sz="2600" dirty="0" smtClean="0"/>
              <a:t>d enable specific NASA mission needs</a:t>
            </a:r>
            <a:br>
              <a:rPr lang="en-US" sz="2600" dirty="0" smtClean="0"/>
            </a:br>
            <a:endParaRPr lang="en-US" sz="2600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sz="29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Missions and Heritage</a:t>
            </a:r>
          </a:p>
          <a:p>
            <a:r>
              <a:rPr lang="en-US" sz="2600" dirty="0"/>
              <a:t>Launched Feb 2017 to ISS on </a:t>
            </a:r>
            <a:r>
              <a:rPr lang="en-US" sz="2600" dirty="0" smtClean="0"/>
              <a:t>STP-H5/CSP featuring</a:t>
            </a:r>
            <a:br>
              <a:rPr lang="en-US" sz="2600" dirty="0" smtClean="0"/>
            </a:br>
            <a:r>
              <a:rPr lang="en-US" sz="2600" dirty="0" smtClean="0"/>
              <a:t>2 CSPv1 cards performing image processing</a:t>
            </a:r>
          </a:p>
          <a:p>
            <a:r>
              <a:rPr lang="en-US" sz="2600" dirty="0" smtClean="0"/>
              <a:t>Launched May 2019 to ISS on STP-H6/SSIVP featuring</a:t>
            </a:r>
            <a:br>
              <a:rPr lang="en-US" sz="2600" dirty="0" smtClean="0"/>
            </a:br>
            <a:r>
              <a:rPr lang="en-US" sz="2600" dirty="0"/>
              <a:t>5</a:t>
            </a:r>
            <a:r>
              <a:rPr lang="en-US" sz="2600" dirty="0" smtClean="0"/>
              <a:t> CSPv1 for massive parallel computing</a:t>
            </a:r>
            <a:endParaRPr lang="en-US" sz="2600" dirty="0"/>
          </a:p>
          <a:p>
            <a:r>
              <a:rPr lang="en-US" sz="2600" dirty="0" smtClean="0"/>
              <a:t>Featured on many more…</a:t>
            </a:r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99E5-8F11-4D46-8B27-FC02D164DEA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F6602E-9D08-4125-B086-50372E40FA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84" y1="14970" x2="67284" y2="14970"/>
                        <a14:foregroundMark x1="26543" y1="12575" x2="83951" y2="46707"/>
                        <a14:foregroundMark x1="86420" y1="49701" x2="70370" y2="65868"/>
                        <a14:foregroundMark x1="94444" y1="78443" x2="95679" y2="7784"/>
                        <a14:foregroundMark x1="94444" y1="4790" x2="86420" y2="4192"/>
                        <a14:foregroundMark x1="4321" y1="3593" x2="9259" y2="80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024" y="1184181"/>
            <a:ext cx="1603278" cy="1647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F12D67C-8DC9-4A7C-B156-712438C5FB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832" y="1271364"/>
            <a:ext cx="2360696" cy="2011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6395EE0-30E6-49E8-8094-39CA6514119F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34" r="-4282" b="-1933"/>
          <a:stretch>
            <a:fillRect/>
          </a:stretch>
        </p:blipFill>
        <p:spPr bwMode="auto">
          <a:xfrm>
            <a:off x="9259443" y="3433212"/>
            <a:ext cx="2704596" cy="217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950616" y="2885905"/>
            <a:ext cx="1374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chemeClr val="bg1"/>
                </a:solidFill>
                <a:latin typeface="Consolas" panose="020B0609020204030204" pitchFamily="49" charset="0"/>
              </a:defRPr>
            </a:lvl1pPr>
          </a:lstStyle>
          <a:p>
            <a:r>
              <a:rPr lang="en-US" sz="1200" dirty="0">
                <a:solidFill>
                  <a:schemeClr val="tx1"/>
                </a:solidFill>
              </a:rPr>
              <a:t>Original CSPv1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92779" y="3268348"/>
            <a:ext cx="2138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chemeClr val="bg1"/>
                </a:solidFill>
                <a:latin typeface="Consolas" panose="020B0609020204030204" pitchFamily="49" charset="0"/>
              </a:defRPr>
            </a:lvl1pPr>
          </a:lstStyle>
          <a:p>
            <a:r>
              <a:rPr lang="en-US" sz="1200" dirty="0">
                <a:solidFill>
                  <a:schemeClr val="tx1"/>
                </a:solidFill>
              </a:rPr>
              <a:t>CSPv1 Development Board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84857" y="5513706"/>
            <a:ext cx="2053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chemeClr val="bg1"/>
                </a:solidFill>
                <a:latin typeface="Consolas" panose="020B0609020204030204" pitchFamily="49" charset="0"/>
              </a:defRPr>
            </a:lvl1pPr>
          </a:lstStyle>
          <a:p>
            <a:r>
              <a:rPr lang="en-US" sz="1200" dirty="0">
                <a:solidFill>
                  <a:schemeClr val="tx1"/>
                </a:solidFill>
              </a:rPr>
              <a:t>STP-H5/CSP Flight Unit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17766" y="6134906"/>
            <a:ext cx="1968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chemeClr val="bg1"/>
                </a:solidFill>
                <a:latin typeface="Consolas" panose="020B0609020204030204" pitchFamily="49" charset="0"/>
              </a:defRPr>
            </a:lvl1pPr>
          </a:lstStyle>
          <a:p>
            <a:r>
              <a:rPr lang="en-US" sz="1200" dirty="0">
                <a:solidFill>
                  <a:schemeClr val="tx1"/>
                </a:solidFill>
              </a:rPr>
              <a:t>NASA </a:t>
            </a:r>
            <a:r>
              <a:rPr lang="en-US" sz="1200" dirty="0" err="1">
                <a:solidFill>
                  <a:schemeClr val="tx1"/>
                </a:solidFill>
              </a:rPr>
              <a:t>SpaceCube</a:t>
            </a:r>
            <a:r>
              <a:rPr lang="en-US" sz="1200" dirty="0">
                <a:solidFill>
                  <a:schemeClr val="tx1"/>
                </a:solidFill>
              </a:rPr>
              <a:t> Mini-Z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56170" y="4070462"/>
            <a:ext cx="1692000" cy="19838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9663674">
            <a:off x="4830141" y="4298957"/>
            <a:ext cx="143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98% COTS Parts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4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Time-on-orbit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C2E54-4663-4D80-BCF6-77C71D90093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471902"/>
              </p:ext>
            </p:extLst>
          </p:nvPr>
        </p:nvGraphicFramePr>
        <p:xfrm>
          <a:off x="609600" y="1037658"/>
          <a:ext cx="6373277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2671"/>
                <a:gridCol w="1160780"/>
                <a:gridCol w="641386"/>
                <a:gridCol w="883920"/>
                <a:gridCol w="861060"/>
                <a:gridCol w="10134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Version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Part</a:t>
                      </a:r>
                      <a:r>
                        <a:rPr lang="en-US" baseline="0" smtClean="0"/>
                        <a:t> Req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BOM</a:t>
                      </a:r>
                      <a:r>
                        <a:rPr lang="en-US" baseline="0" smtClean="0"/>
                        <a:t> Count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COTS</a:t>
                      </a:r>
                      <a:r>
                        <a:rPr lang="en-US" baseline="0" smtClean="0"/>
                        <a:t> %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COTS Months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RNS</a:t>
                      </a:r>
                      <a:endParaRPr lang="en-US" baseline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v1.0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2+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3700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1%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12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MISSE-7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v1.0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N/A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3100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2%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22320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SMART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v1.5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N/A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1000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95%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32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STP-H4</a:t>
                      </a:r>
                      <a:r>
                        <a:rPr lang="en-US" baseline="0" smtClean="0"/>
                        <a:t> </a:t>
                      </a:r>
                      <a:r>
                        <a:rPr lang="en-US" smtClean="0"/>
                        <a:t>CIB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v1.0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N/A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1500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1%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900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STP-H4</a:t>
                      </a:r>
                      <a:r>
                        <a:rPr lang="en-US" baseline="0" smtClean="0"/>
                        <a:t> ISE2.0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v2.0-EM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N/A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1250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99%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111375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STP-H5 CIB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v1.0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N/A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1500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1%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1101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STP-H5 ISEM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v2.0 Mini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N/A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1000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98%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35966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STP-H5 Raven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v2.0-EM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N/A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1500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99%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136249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RRM3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v2.0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N/A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1429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41498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STP-H6 CIB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v1.0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N/A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1500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1%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295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STP-H6 GPS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N/A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1157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99%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22527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Restore-L Lidar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v2.0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3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2000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0%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N/A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STPSat6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v2.0 Mini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N/A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1500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98%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N/A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429" y="1144338"/>
            <a:ext cx="4009759" cy="1429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48272" y="2672977"/>
            <a:ext cx="3070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All Xilinxs flown have been unscreened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78429" y="3124200"/>
            <a:ext cx="4302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Failures:</a:t>
            </a:r>
          </a:p>
          <a:p>
            <a:pPr marL="171450" indent="-171450">
              <a:buFontTx/>
              <a:buChar char="-"/>
            </a:pPr>
            <a:r>
              <a:rPr lang="en-US" smtClean="0"/>
              <a:t>Commercial Ethernet Hub on ISE2.0, 1-yr into mission</a:t>
            </a:r>
          </a:p>
          <a:p>
            <a:pPr marL="171450" indent="-171450">
              <a:buFontTx/>
              <a:buChar char="-"/>
            </a:pPr>
            <a:r>
              <a:rPr lang="en-US" smtClean="0"/>
              <a:t>No known EEE part failures in orbit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274713" y="4104657"/>
            <a:ext cx="47102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to note: We flew many COTS components on some of these projects: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ISE2.0, SMART, and ISEM all flew COTS cameras that were ruggedized. SMART flew COTS SATA drives.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Raven flew a $5 USB interface card to an IR sensor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STP-H5 and -H6 have CHREC Space Processors (CSPs) that were 95% COTS components.  See references for more info on CSP results (no failures to date)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RRM3 suffered a failure that may be related to a specific COTS part, but the part was used in a stressing condition that any grade part would eventually fail.</a:t>
            </a:r>
          </a:p>
          <a:p>
            <a:pPr marL="171450" indent="-171450">
              <a:buFontTx/>
              <a:buChar char="-"/>
            </a:pPr>
            <a:r>
              <a:rPr lang="en-US" dirty="0" err="1" smtClean="0"/>
              <a:t>NavCube</a:t>
            </a:r>
            <a:r>
              <a:rPr lang="en-US" dirty="0" smtClean="0"/>
              <a:t> Commercial vendor populated PWBs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5948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likelihood of other issues is much greater than a part </a:t>
            </a:r>
            <a:r>
              <a:rPr lang="en-US" dirty="0" smtClean="0"/>
              <a:t>issue</a:t>
            </a:r>
          </a:p>
          <a:p>
            <a:pPr lvl="1"/>
            <a:r>
              <a:rPr lang="en-US" dirty="0" smtClean="0"/>
              <a:t>Workmanship, solder shorts, thermal design, cold solder joint, design deficiency, incompatible connectors, improper derating, worst case analysis deficiency, etc.</a:t>
            </a:r>
          </a:p>
          <a:p>
            <a:pPr lvl="1"/>
            <a:r>
              <a:rPr lang="en-US" dirty="0" smtClean="0"/>
              <a:t>Lots of “parts issues” that truly were not parts issues</a:t>
            </a:r>
          </a:p>
          <a:p>
            <a:r>
              <a:rPr lang="en-US" dirty="0" smtClean="0"/>
              <a:t>Do not need to strictly satisfy long-standing practices or views</a:t>
            </a:r>
          </a:p>
          <a:p>
            <a:r>
              <a:rPr lang="en-US" dirty="0" smtClean="0"/>
              <a:t>Robust design and test philosophy injects more confidence in end-product than what parts levels are inside the box.   Part tolerance issues are flushed out of a good design and test program.</a:t>
            </a:r>
          </a:p>
          <a:p>
            <a:r>
              <a:rPr lang="en-US" dirty="0" smtClean="0"/>
              <a:t>High number of EDUs increases the sample size, and the likelihood of finding a design/part issue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C2E54-4663-4D80-BCF6-77C71D90093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3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Embedded </a:t>
            </a:r>
            <a:r>
              <a:rPr lang="en-US" dirty="0"/>
              <a:t>Processing Group (EPG)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600" y="1277495"/>
            <a:ext cx="8229600" cy="51825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EPG Group Specializes in Embedded Development</a:t>
            </a:r>
          </a:p>
          <a:p>
            <a:r>
              <a:rPr lang="en-US" sz="1800" dirty="0"/>
              <a:t>Hardware acceleration of algorithms and applications </a:t>
            </a:r>
          </a:p>
          <a:p>
            <a:r>
              <a:rPr lang="en-US" sz="1800" dirty="0"/>
              <a:t>Intelligence, autonomy, and novel architectures </a:t>
            </a:r>
          </a:p>
          <a:p>
            <a:r>
              <a:rPr lang="en-US" sz="1800" dirty="0"/>
              <a:t>Flight software integration for development platforms </a:t>
            </a:r>
          </a:p>
          <a:p>
            <a:r>
              <a:rPr lang="en-US" sz="1800" dirty="0"/>
              <a:t>Advanced architectures and research platforms 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Platforms for Spaceflight </a:t>
            </a:r>
          </a:p>
          <a:p>
            <a:r>
              <a:rPr lang="en-US" sz="1800" dirty="0" err="1" smtClean="0"/>
              <a:t>SpaceCube</a:t>
            </a:r>
            <a:r>
              <a:rPr lang="en-US" sz="1800" dirty="0" smtClean="0"/>
              <a:t> v1.0</a:t>
            </a:r>
          </a:p>
          <a:p>
            <a:r>
              <a:rPr lang="en-US" sz="1800" dirty="0" err="1" smtClean="0"/>
              <a:t>SpaceCube</a:t>
            </a:r>
            <a:r>
              <a:rPr lang="en-US" sz="1800" dirty="0" smtClean="0"/>
              <a:t> </a:t>
            </a:r>
            <a:r>
              <a:rPr lang="en-US" sz="1800" dirty="0"/>
              <a:t>v2.0 and v2.0 Mini</a:t>
            </a:r>
          </a:p>
          <a:p>
            <a:r>
              <a:rPr lang="en-US" sz="1800" dirty="0" err="1"/>
              <a:t>SpaceCube</a:t>
            </a:r>
            <a:r>
              <a:rPr lang="en-US" sz="1800" dirty="0"/>
              <a:t> v3.0 and v3.0 Mini</a:t>
            </a:r>
          </a:p>
          <a:p>
            <a:r>
              <a:rPr lang="en-US" sz="1800" dirty="0" err="1"/>
              <a:t>SpaceCube</a:t>
            </a:r>
            <a:r>
              <a:rPr lang="en-US" sz="1800" dirty="0"/>
              <a:t> Mini-Z and Mini-Z45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Tools and Skills</a:t>
            </a:r>
          </a:p>
          <a:p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Flight Software</a:t>
            </a:r>
            <a:r>
              <a:rPr lang="en-US" sz="1800" dirty="0"/>
              <a:t>: </a:t>
            </a:r>
            <a:r>
              <a:rPr lang="en-US" sz="1800" dirty="0" err="1"/>
              <a:t>cFE</a:t>
            </a:r>
            <a:r>
              <a:rPr lang="en-US" sz="1800" dirty="0"/>
              <a:t>/</a:t>
            </a:r>
            <a:r>
              <a:rPr lang="en-US" sz="1800" dirty="0" err="1"/>
              <a:t>cFS</a:t>
            </a:r>
            <a:r>
              <a:rPr lang="en-US" sz="1800" dirty="0"/>
              <a:t>, driver integration, flight algorithms</a:t>
            </a:r>
          </a:p>
          <a:p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GSE</a:t>
            </a:r>
            <a:r>
              <a:rPr lang="en-US" sz="1800" dirty="0"/>
              <a:t>: COSMOS, GMSEC, system testbeds</a:t>
            </a:r>
          </a:p>
          <a:p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FPGA Design</a:t>
            </a:r>
            <a:r>
              <a:rPr lang="en-US" sz="1800" dirty="0"/>
              <a:t>: Hardware acceleration, fault-tolerant structures </a:t>
            </a:r>
          </a:p>
          <a:p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Mission Support</a:t>
            </a:r>
            <a:r>
              <a:rPr lang="en-US" sz="1800" dirty="0"/>
              <a:t>: Supporting flight cards, algorithm development </a:t>
            </a:r>
          </a:p>
          <a:p>
            <a:r>
              <a:rPr lang="en-US" sz="1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On-board Autonomy and Analysis</a:t>
            </a:r>
            <a:r>
              <a:rPr lang="en-US" sz="1800" dirty="0"/>
              <a:t>: deep-learning and machine-</a:t>
            </a:r>
            <a:br>
              <a:rPr lang="en-US" sz="1800" dirty="0"/>
            </a:br>
            <a:r>
              <a:rPr lang="en-US" sz="1800" dirty="0"/>
              <a:t>learning frameworks, unique architectures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99E5-8F11-4D46-8B27-FC02D164DEA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111" y1="96680" x2="3827" y2="88382"/>
                        <a14:foregroundMark x1="95926" y1="90733" x2="92593" y2="94329"/>
                        <a14:foregroundMark x1="88448" y1="90688" x2="13718" y2="96356"/>
                        <a14:foregroundMark x1="76895" y1="9312" x2="21300" y2="8907"/>
                        <a14:foregroundMark x1="27076" y1="3239" x2="46570" y2="4049"/>
                        <a14:foregroundMark x1="23105" y1="9312" x2="29242" y2="405"/>
                        <a14:backgroundMark x1="93333" y1="93776" x2="96667" y2="91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2727" y="3877078"/>
            <a:ext cx="2180622" cy="19460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82497" y="6322469"/>
            <a:ext cx="12170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chemeClr val="bg1"/>
                </a:solidFill>
                <a:latin typeface="Consolas" panose="020B0609020204030204" pitchFamily="49" charset="0"/>
              </a:rPr>
              <a:t>SpaceCube</a:t>
            </a:r>
            <a:r>
              <a:rPr lang="en-US" sz="1050" dirty="0">
                <a:solidFill>
                  <a:schemeClr val="bg1"/>
                </a:solidFill>
                <a:latin typeface="Consolas" panose="020B0609020204030204" pitchFamily="49" charset="0"/>
              </a:rPr>
              <a:t> v2.0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4392" y="1331409"/>
            <a:ext cx="4730252" cy="2029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1687" y="3868777"/>
            <a:ext cx="1926862" cy="19460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399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5D9A-A756-A845-8A0B-96EFDD71A84F}" type="slidenum">
              <a:rPr lang="en-US" smtClean="0"/>
              <a:t>30</a:t>
            </a:fld>
            <a:endParaRPr lang="en-US"/>
          </a:p>
        </p:txBody>
      </p:sp>
      <p:sp>
        <p:nvSpPr>
          <p:cNvPr id="5" name="Flowchart: Manual Input 17"/>
          <p:cNvSpPr/>
          <p:nvPr/>
        </p:nvSpPr>
        <p:spPr bwMode="auto">
          <a:xfrm rot="5400000" flipH="1">
            <a:off x="-2290112" y="3196285"/>
            <a:ext cx="5951825" cy="137160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34 w 10000"/>
              <a:gd name="connsiteY0" fmla="*/ 660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4 w 10000"/>
              <a:gd name="connsiteY4" fmla="*/ 6607 h 10000"/>
              <a:gd name="connsiteX0" fmla="*/ 3 w 10003"/>
              <a:gd name="connsiteY0" fmla="*/ 6607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3 w 10003"/>
              <a:gd name="connsiteY4" fmla="*/ 660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3" y="6607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14" y="8869"/>
                  <a:pt x="-8" y="7738"/>
                  <a:pt x="3" y="6607"/>
                </a:cubicBezTo>
                <a:close/>
              </a:path>
            </a:pathLst>
          </a:custGeom>
          <a:solidFill>
            <a:schemeClr val="tx2">
              <a:alpha val="5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charset="0"/>
            </a:endParaRPr>
          </a:p>
        </p:txBody>
      </p:sp>
      <p:sp>
        <p:nvSpPr>
          <p:cNvPr id="6" name="Flowchart: Manual Input 17"/>
          <p:cNvSpPr/>
          <p:nvPr/>
        </p:nvSpPr>
        <p:spPr bwMode="auto">
          <a:xfrm rot="5400000" flipH="1">
            <a:off x="-2375478" y="3373008"/>
            <a:ext cx="5858399" cy="110744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34 w 10000"/>
              <a:gd name="connsiteY0" fmla="*/ 660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4 w 10000"/>
              <a:gd name="connsiteY4" fmla="*/ 6607 h 10000"/>
              <a:gd name="connsiteX0" fmla="*/ 3 w 10003"/>
              <a:gd name="connsiteY0" fmla="*/ 6607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3 w 10003"/>
              <a:gd name="connsiteY4" fmla="*/ 660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3" y="6607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14" y="8869"/>
                  <a:pt x="-8" y="7738"/>
                  <a:pt x="3" y="6607"/>
                </a:cubicBez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charset="0"/>
            </a:endParaRPr>
          </a:p>
        </p:txBody>
      </p:sp>
      <p:sp>
        <p:nvSpPr>
          <p:cNvPr id="8" name="Flowchart: Manual Input 17"/>
          <p:cNvSpPr/>
          <p:nvPr/>
        </p:nvSpPr>
        <p:spPr bwMode="auto">
          <a:xfrm rot="5400000" flipH="1">
            <a:off x="-2168194" y="3074365"/>
            <a:ext cx="5951827" cy="161544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34 w 10000"/>
              <a:gd name="connsiteY0" fmla="*/ 660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34 w 10000"/>
              <a:gd name="connsiteY4" fmla="*/ 6607 h 10000"/>
              <a:gd name="connsiteX0" fmla="*/ 3 w 10003"/>
              <a:gd name="connsiteY0" fmla="*/ 6607 h 10000"/>
              <a:gd name="connsiteX1" fmla="*/ 10003 w 10003"/>
              <a:gd name="connsiteY1" fmla="*/ 0 h 10000"/>
              <a:gd name="connsiteX2" fmla="*/ 10003 w 10003"/>
              <a:gd name="connsiteY2" fmla="*/ 10000 h 10000"/>
              <a:gd name="connsiteX3" fmla="*/ 3 w 10003"/>
              <a:gd name="connsiteY3" fmla="*/ 10000 h 10000"/>
              <a:gd name="connsiteX4" fmla="*/ 3 w 10003"/>
              <a:gd name="connsiteY4" fmla="*/ 660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3" h="10000">
                <a:moveTo>
                  <a:pt x="3" y="6607"/>
                </a:moveTo>
                <a:lnTo>
                  <a:pt x="10003" y="0"/>
                </a:lnTo>
                <a:lnTo>
                  <a:pt x="10003" y="10000"/>
                </a:lnTo>
                <a:lnTo>
                  <a:pt x="3" y="10000"/>
                </a:lnTo>
                <a:cubicBezTo>
                  <a:pt x="14" y="8869"/>
                  <a:pt x="-8" y="7738"/>
                  <a:pt x="3" y="6607"/>
                </a:cubicBezTo>
                <a:close/>
              </a:path>
            </a:pathLst>
          </a:custGeom>
          <a:solidFill>
            <a:schemeClr val="tx2">
              <a:alpha val="5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b="1">
              <a:latin typeface="Arial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 rot="5400000" flipH="1">
            <a:off x="4879020" y="-2923922"/>
            <a:ext cx="971580" cy="9078526"/>
          </a:xfrm>
          <a:custGeom>
            <a:avLst/>
            <a:gdLst>
              <a:gd name="connsiteX0" fmla="*/ 1219071 w 1219071"/>
              <a:gd name="connsiteY0" fmla="*/ 9078526 h 9078526"/>
              <a:gd name="connsiteX1" fmla="*/ 1219071 w 1219071"/>
              <a:gd name="connsiteY1" fmla="*/ 950527 h 9078526"/>
              <a:gd name="connsiteX2" fmla="*/ 1219071 w 1219071"/>
              <a:gd name="connsiteY2" fmla="*/ 0 h 9078526"/>
              <a:gd name="connsiteX3" fmla="*/ 0 w 1219071"/>
              <a:gd name="connsiteY3" fmla="*/ 190105 h 9078526"/>
              <a:gd name="connsiteX4" fmla="*/ 0 w 1219071"/>
              <a:gd name="connsiteY4" fmla="*/ 950527 h 9078526"/>
              <a:gd name="connsiteX5" fmla="*/ 0 w 1219071"/>
              <a:gd name="connsiteY5" fmla="*/ 9078526 h 90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071" h="9078526">
                <a:moveTo>
                  <a:pt x="1219071" y="9078526"/>
                </a:moveTo>
                <a:lnTo>
                  <a:pt x="1219071" y="950527"/>
                </a:lnTo>
                <a:lnTo>
                  <a:pt x="1219071" y="0"/>
                </a:lnTo>
                <a:lnTo>
                  <a:pt x="0" y="190105"/>
                </a:lnTo>
                <a:lnTo>
                  <a:pt x="0" y="950527"/>
                </a:lnTo>
                <a:lnTo>
                  <a:pt x="0" y="9078526"/>
                </a:lnTo>
                <a:close/>
              </a:path>
            </a:pathLst>
          </a:custGeom>
          <a:solidFill>
            <a:srgbClr val="FBE4A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39482" y="1322956"/>
            <a:ext cx="81161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Calibri" panose="020F0502020204030204" pitchFamily="34" charset="0"/>
                <a:cs typeface="Calibri" panose="020F0502020204030204" pitchFamily="34" charset="0"/>
              </a:rPr>
              <a:t>SpaceCube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 is a </a:t>
            </a:r>
            <a:r>
              <a:rPr lang="en-US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MISSION ENABLING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  <p:graphicFrame>
        <p:nvGraphicFramePr>
          <p:cNvPr id="20" name="Diagram 19"/>
          <p:cNvGraphicFramePr/>
          <p:nvPr>
            <p:extLst/>
          </p:nvPr>
        </p:nvGraphicFramePr>
        <p:xfrm>
          <a:off x="1339482" y="2081102"/>
          <a:ext cx="8648580" cy="4579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436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8CF183E-D705-43F2-82BA-8175FB30AA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>
                                            <p:graphicEl>
                                              <a:dgm id="{F8CF183E-D705-43F2-82BA-8175FB30AA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graphicEl>
                                              <a:dgm id="{F8CF183E-D705-43F2-82BA-8175FB30AA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graphicEl>
                                              <a:dgm id="{F8CF183E-D705-43F2-82BA-8175FB30AA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45B6E2D-EA54-4AA7-BF95-F7AF5713C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>
                                            <p:graphicEl>
                                              <a:dgm id="{E45B6E2D-EA54-4AA7-BF95-F7AF5713C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>
                                            <p:graphicEl>
                                              <a:dgm id="{E45B6E2D-EA54-4AA7-BF95-F7AF5713C5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graphicEl>
                                              <a:dgm id="{E45B6E2D-EA54-4AA7-BF95-F7AF5713C5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DA42AF67-08B7-41B8-8DB1-BCE5B0D631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>
                                            <p:graphicEl>
                                              <a:dgm id="{DA42AF67-08B7-41B8-8DB1-BCE5B0D631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4C8F29C3-F05F-4C18-9021-1483CED38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graphicEl>
                                              <a:dgm id="{4C8F29C3-F05F-4C18-9021-1483CED38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>
                                            <p:graphicEl>
                                              <a:dgm id="{4C8F29C3-F05F-4C18-9021-1483CED38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>
                                            <p:graphicEl>
                                              <a:dgm id="{4C8F29C3-F05F-4C18-9021-1483CED384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6DA86017-0A92-4927-B0EB-244C04E220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>
                                            <p:graphicEl>
                                              <a:dgm id="{6DA86017-0A92-4927-B0EB-244C04E220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4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33908F55-D7F7-4E01-B9B8-B5D628CC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>
                                            <p:graphicEl>
                                              <a:dgm id="{33908F55-D7F7-4E01-B9B8-B5D628CC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>
                                            <p:graphicEl>
                                              <a:dgm id="{33908F55-D7F7-4E01-B9B8-B5D628CCDF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>
                                            <p:graphicEl>
                                              <a:dgm id="{33908F55-D7F7-4E01-B9B8-B5D628CCDF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9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B91E5A98-8E63-4877-9DC8-99D82A908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>
                                            <p:graphicEl>
                                              <a:dgm id="{B91E5A98-8E63-4877-9DC8-99D82A9088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4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07BE9FB6-2316-4ABC-9F78-60203FA56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>
                                            <p:graphicEl>
                                              <a:dgm id="{07BE9FB6-2316-4ABC-9F78-60203FA56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>
                                            <p:graphicEl>
                                              <a:dgm id="{07BE9FB6-2316-4ABC-9F78-60203FA56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>
                                            <p:graphicEl>
                                              <a:dgm id="{07BE9FB6-2316-4ABC-9F78-60203FA564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9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47D700F8-4733-44FF-B28D-BEA6069E71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0">
                                            <p:graphicEl>
                                              <a:dgm id="{47D700F8-4733-44FF-B28D-BEA6069E71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4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7A963ABD-9994-4D5E-9825-503443067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>
                                            <p:graphicEl>
                                              <a:dgm id="{7A963ABD-9994-4D5E-9825-503443067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">
                                            <p:graphicEl>
                                              <a:dgm id="{7A963ABD-9994-4D5E-9825-503443067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>
                                            <p:graphicEl>
                                              <a:dgm id="{7A963ABD-9994-4D5E-9825-503443067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9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29024C9D-CF1E-474B-95A9-B9509A05DD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0">
                                            <p:graphicEl>
                                              <a:dgm id="{29024C9D-CF1E-474B-95A9-B9509A05DD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4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77075359-9C77-4289-8F54-7C877F96B4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>
                                            <p:graphicEl>
                                              <a:dgm id="{77075359-9C77-4289-8F54-7C877F96B4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>
                                            <p:graphicEl>
                                              <a:dgm id="{77075359-9C77-4289-8F54-7C877F96B4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>
                                            <p:graphicEl>
                                              <a:dgm id="{77075359-9C77-4289-8F54-7C877F96B4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9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4B462891-3215-4E04-90DF-3BAEF4641D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0">
                                            <p:graphicEl>
                                              <a:dgm id="{4B462891-3215-4E04-90DF-3BAEF4641D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3" grpId="0"/>
      <p:bldGraphic spid="20" grpId="0" uiExpand="1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72248" y="1128211"/>
            <a:ext cx="467480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spacecube.nasa.gov</a:t>
            </a: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 Engineer Alessandro Geist </a:t>
            </a:r>
            <a:b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alessandro.d.geist@nasa.gov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3620" y="5611408"/>
            <a:ext cx="8527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Special thanks to our sponsors: NASA/GSFC IR&amp;D, NASA Satellite Servicing Programs Division (SSPD), NASA Earth Science Technology Office (ESTO), DoD Space Test Program (STP), DoD Operationally Responsive Space (ORS)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5D9A-A756-A845-8A0B-96EFDD71A84F}" type="slidenum">
              <a:rPr lang="en-US" smtClean="0"/>
              <a:t>31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550" y="2532251"/>
            <a:ext cx="2786180" cy="28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5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5D9A-A756-A845-8A0B-96EFDD71A84F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406900"/>
            <a:ext cx="12192000" cy="1130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Publications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24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SpaceCube</a:t>
            </a:r>
            <a:r>
              <a:rPr lang="en-US" dirty="0"/>
              <a:t> 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04901"/>
            <a:ext cx="8229600" cy="5204751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200" dirty="0"/>
              <a:t>A. Geist, C. Brewer, M. Davis, N. Franconi, S. Heyward, T. Wise G. Crum, D. Petrick, R. Ripley, C. Wilson, and T. Flatley, “SpaceCube v3.0 NASA Next-Generation High-Performance Processor for Science Applications,” 33rd Annual AIAA/USU Conf. on Small Satellites, SSC19-XII-02, Logan, UT, August 3-8, 2019.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200" dirty="0"/>
              <a:t>A. Schmidt, M. French, and T. Flatley, “Radiation hardening by software techniques on FPGAs: Flight experiment evaluation and results,”  IEEE Aerospace Conference, Big Sky, MT, March 4-11, 2017.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200" dirty="0"/>
              <a:t>A. Schmidt, G. Weisz, M. French, T. Flatley, C. </a:t>
            </a:r>
            <a:r>
              <a:rPr lang="en-US" sz="1200" dirty="0" err="1"/>
              <a:t>Villalpando</a:t>
            </a:r>
            <a:r>
              <a:rPr lang="en-US" sz="1200" dirty="0"/>
              <a:t>, “</a:t>
            </a:r>
            <a:r>
              <a:rPr lang="en-US" sz="1200" dirty="0" err="1"/>
              <a:t>SpaceCubeX</a:t>
            </a:r>
            <a:r>
              <a:rPr lang="en-US" sz="1200" dirty="0"/>
              <a:t>: A framework for evaluating hybrid multi-core CPU/FPGA/DSP architectures,” IEEE Aerospace Conference, Big Sky, MT, March 4-11, 2017.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200" dirty="0"/>
              <a:t>D. Petrick, N. Gill, M. Hassouneh R. Stone, L. </a:t>
            </a:r>
            <a:r>
              <a:rPr lang="en-US" sz="1200" dirty="0" err="1"/>
              <a:t>Winternitz</a:t>
            </a:r>
            <a:r>
              <a:rPr lang="en-US" sz="1200" dirty="0"/>
              <a:t>, L. Thomas, M. Davis, P. </a:t>
            </a:r>
            <a:r>
              <a:rPr lang="en-US" sz="1200" dirty="0" err="1"/>
              <a:t>Sparacino</a:t>
            </a:r>
            <a:r>
              <a:rPr lang="en-US" sz="1200" dirty="0"/>
              <a:t>, and T. Flatley, “Adapting the </a:t>
            </a:r>
            <a:r>
              <a:rPr lang="en-US" sz="1200" dirty="0" err="1"/>
              <a:t>SpaceCube</a:t>
            </a:r>
            <a:r>
              <a:rPr lang="en-US" sz="1200" dirty="0"/>
              <a:t> v2.0 data processing system for mission-unique application requirements,” IEEE Aerospace Conference, Big Sky, MT, June 15-18, 2015.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200" dirty="0"/>
              <a:t>T. Flatley, “Keynote 2 — </a:t>
            </a:r>
            <a:r>
              <a:rPr lang="en-US" sz="1200" dirty="0" err="1"/>
              <a:t>SpaceCube</a:t>
            </a:r>
            <a:r>
              <a:rPr lang="en-US" sz="1200" dirty="0"/>
              <a:t> — A family of reconfigurable hybrid on-board science data processors,” International Conference on </a:t>
            </a:r>
            <a:r>
              <a:rPr lang="en-US" sz="1200" dirty="0" err="1"/>
              <a:t>ReConFigurable</a:t>
            </a:r>
            <a:r>
              <a:rPr lang="en-US" sz="1200" dirty="0"/>
              <a:t> Computing and FPGAs (ReConFig14), Cancun, Mexico, Dec 8-10, 2014.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200" dirty="0"/>
              <a:t>D. Petrick, A. Geist, D. Albaijes, M. Davis, P. </a:t>
            </a:r>
            <a:r>
              <a:rPr lang="en-US" sz="1200" dirty="0" err="1"/>
              <a:t>Sparacino</a:t>
            </a:r>
            <a:r>
              <a:rPr lang="en-US" sz="1200" dirty="0"/>
              <a:t>, G. Crum, R. Ripley, J. Boblitt, and T. Flatley, “</a:t>
            </a:r>
            <a:r>
              <a:rPr lang="en-US" sz="1200" dirty="0" err="1"/>
              <a:t>SpaceCube</a:t>
            </a:r>
            <a:r>
              <a:rPr lang="en-US" sz="1200" dirty="0"/>
              <a:t> v2.0 space flight hybrid reconfigurable data processing system,” IEEE Aerospace Conference, Big Sky, MT, March 1-8, 2014.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200" dirty="0"/>
              <a:t>D. Petrick, D. Espinosa, R. Ripley, G. Crum, A. Geist, and T. Flatley, “Adapting the reconfigurable </a:t>
            </a:r>
            <a:r>
              <a:rPr lang="en-US" sz="1200" dirty="0" err="1"/>
              <a:t>spacecube</a:t>
            </a:r>
            <a:r>
              <a:rPr lang="en-US" sz="1200" dirty="0"/>
              <a:t> processing system for multiple mission applications,” IEEE Aerospace Conference, Big Sky, MT, March 1-8, 2014.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200" dirty="0"/>
              <a:t>T. Flatley, “Keynote address I: </a:t>
            </a:r>
            <a:r>
              <a:rPr lang="en-US" sz="1200" dirty="0" err="1"/>
              <a:t>SpaceCube</a:t>
            </a:r>
            <a:r>
              <a:rPr lang="en-US" sz="1200" dirty="0"/>
              <a:t>: A family of reconfigurable hybrid on-board science data processors,” NASA/ESA Conference on Adaptive Hardware and Systems (AHS), June 25-28, 2012.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200" dirty="0"/>
              <a:t>M. Lin, T. Flatley, A. Geist, and D. Petrick, “NASA GSFC Development of the </a:t>
            </a:r>
            <a:r>
              <a:rPr lang="en-US" sz="1200" dirty="0" err="1"/>
              <a:t>SpaceCube</a:t>
            </a:r>
            <a:r>
              <a:rPr lang="en-US" sz="1200" dirty="0"/>
              <a:t> Mini,” 25th Annual AIAA/USU Conf. on Small Satellites, SSC11-X-11, Logan, UT, August 8-11, 2011. 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200" dirty="0"/>
              <a:t>J. </a:t>
            </a:r>
            <a:r>
              <a:rPr lang="en-US" sz="1200" dirty="0" err="1"/>
              <a:t>Esper</a:t>
            </a:r>
            <a:r>
              <a:rPr lang="en-US" sz="1200" dirty="0"/>
              <a:t>, T. Flatley, and J. Bull, “Small Rocket/Spacecraft Technology (SMART) Platform,” ,” 25th Annual AIAA/USU Conf. on Small Satellites, SSC11-VII-6, Logan, UT, August 8-11, 2011.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US" sz="1200" dirty="0"/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3753A-1A90-4AFC-8C9F-7EA60EA0F6C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SmallSat</a:t>
            </a:r>
            <a:r>
              <a:rPr lang="en-US" dirty="0"/>
              <a:t> / CubeSat Publications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9200"/>
            <a:ext cx="8229600" cy="5216324"/>
          </a:xfrm>
        </p:spPr>
        <p:txBody>
          <a:bodyPr>
            <a:normAutofit fontScale="32500" lnSpcReduction="20000"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4000" dirty="0"/>
              <a:t>S. G. </a:t>
            </a:r>
            <a:r>
              <a:rPr lang="en-US" sz="4000" dirty="0" err="1"/>
              <a:t>Kanekal</a:t>
            </a:r>
            <a:r>
              <a:rPr lang="en-US" sz="4000" dirty="0"/>
              <a:t>  L. Blum  E. R. Christian  G. Crum  M. Desai  J. </a:t>
            </a:r>
            <a:r>
              <a:rPr lang="en-US" sz="4000" dirty="0" err="1"/>
              <a:t>Dumonthier</a:t>
            </a:r>
            <a:r>
              <a:rPr lang="en-US" sz="4000" dirty="0"/>
              <a:t>  A. Evans  A. D. Greeley  S. </a:t>
            </a:r>
            <a:r>
              <a:rPr lang="en-US" sz="4000" dirty="0" err="1"/>
              <a:t>Guerro</a:t>
            </a:r>
            <a:r>
              <a:rPr lang="en-US" sz="4000" dirty="0"/>
              <a:t>  S. </a:t>
            </a:r>
            <a:r>
              <a:rPr lang="en-US" sz="4000" dirty="0" err="1"/>
              <a:t>Livi</a:t>
            </a:r>
            <a:r>
              <a:rPr lang="en-US" sz="4000" dirty="0"/>
              <a:t>  K. </a:t>
            </a:r>
            <a:r>
              <a:rPr lang="en-US" sz="4000" dirty="0" err="1"/>
              <a:t>LLera</a:t>
            </a:r>
            <a:r>
              <a:rPr lang="en-US" sz="4000" dirty="0"/>
              <a:t>  J. Lucas  J. MacKinnon  J. Mukherjee  K. Ogasawara  N. </a:t>
            </a:r>
            <a:r>
              <a:rPr lang="en-US" sz="4000" dirty="0" err="1"/>
              <a:t>Paschalidis</a:t>
            </a:r>
            <a:r>
              <a:rPr lang="en-US" sz="4000" dirty="0"/>
              <a:t>  D. Patel  E. Pollack  S. </a:t>
            </a:r>
            <a:r>
              <a:rPr lang="en-US" sz="4000" dirty="0" err="1"/>
              <a:t>Riall</a:t>
            </a:r>
            <a:r>
              <a:rPr lang="en-US" sz="4000" dirty="0"/>
              <a:t>  Q. Schiller  G. Suarez  E. J. </a:t>
            </a:r>
            <a:r>
              <a:rPr lang="en-US" sz="4000" dirty="0" err="1"/>
              <a:t>Summerlin</a:t>
            </a:r>
            <a:r>
              <a:rPr lang="en-US" sz="4000" dirty="0"/>
              <a:t>, M. Desai, S. </a:t>
            </a:r>
            <a:r>
              <a:rPr lang="en-US" sz="4000" dirty="0" err="1"/>
              <a:t>Livi</a:t>
            </a:r>
            <a:r>
              <a:rPr lang="en-US" sz="4000" dirty="0"/>
              <a:t>, K. </a:t>
            </a:r>
            <a:r>
              <a:rPr lang="en-US" sz="4000" dirty="0" err="1"/>
              <a:t>Llera</a:t>
            </a:r>
            <a:r>
              <a:rPr lang="en-US" sz="4000" dirty="0"/>
              <a:t>, J. Mukherjee, and K. Ogasawara, “</a:t>
            </a:r>
            <a:r>
              <a:rPr lang="en-US" sz="4000" dirty="0" err="1"/>
              <a:t>CeREs</a:t>
            </a:r>
            <a:r>
              <a:rPr lang="en-US" sz="4000" dirty="0"/>
              <a:t>: The Compact Radiation belt Explorer,” 32nd Annual AIAA/USU Conference on Small Satellites</a:t>
            </a:r>
            <a:r>
              <a:rPr lang="en-US" sz="4000"/>
              <a:t>, Logan</a:t>
            </a:r>
            <a:r>
              <a:rPr lang="en-US" sz="4000" dirty="0"/>
              <a:t>, UT, Aug 4-9, 2018.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4000" dirty="0"/>
              <a:t>S. Sabogal, P. Gauvin, B. Shea, D. Sabogal, A. Gillette, C. Wilson, A. D. George, G. Crum, and T. Flatley, “Spacecraft Supercomputing Experiment for STP-H6,” 31st Annual AIAA/USU Conf. on Small Satellites, SSC17-XIII-02, Logan, UT, Aug 5-10, 2017.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4000" dirty="0"/>
              <a:t>C. Wilson, J. MacKinnon, P. Gauvin, S. Sabogal, A. D. George, G. Crum, T. Flatley, “µCSP: A Diminutive, Hybrid, Space Processor for Smart Modules and </a:t>
            </a:r>
            <a:r>
              <a:rPr lang="en-US" sz="4000" dirty="0" err="1"/>
              <a:t>CubeSats</a:t>
            </a:r>
            <a:r>
              <a:rPr lang="en-US" sz="4000" dirty="0"/>
              <a:t>,” 30th Annual AIAA/USU Conf. on Small Satellites, SSC16-X-4, Logan, UT, August 6-11, 2016.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4000" dirty="0"/>
              <a:t>C. Wilson, J. Stewart, P. Gauvin, J. MacKinnon, J. </a:t>
            </a:r>
            <a:r>
              <a:rPr lang="en-US" sz="4000" dirty="0" err="1"/>
              <a:t>Coole</a:t>
            </a:r>
            <a:r>
              <a:rPr lang="en-US" sz="4000" dirty="0"/>
              <a:t>, J. </a:t>
            </a:r>
            <a:r>
              <a:rPr lang="en-US" sz="4000" dirty="0" err="1"/>
              <a:t>Urriste</a:t>
            </a:r>
            <a:r>
              <a:rPr lang="en-US" sz="4000" dirty="0"/>
              <a:t>, A. D. George, G. Crum, A. Wilson, and M. Wirthlin, “CSP Hybrid Space Computing for STP-H5/ISEM on ISS,” 29th Annual AIAA/USU Conf. on Small Satellites, SSC15-III-10, Logan, UT, August 8-13, 2015.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4000" dirty="0"/>
              <a:t>B. LaMeres, S. Harkness, M. Handley, P. </a:t>
            </a:r>
            <a:r>
              <a:rPr lang="en-US" sz="4000" dirty="0" err="1"/>
              <a:t>Moholt</a:t>
            </a:r>
            <a:r>
              <a:rPr lang="en-US" sz="4000" dirty="0"/>
              <a:t>, C. Julien, T. Kaiser, D. </a:t>
            </a:r>
            <a:r>
              <a:rPr lang="en-US" sz="4000" dirty="0" err="1"/>
              <a:t>Klumpar</a:t>
            </a:r>
            <a:r>
              <a:rPr lang="en-US" sz="4000" dirty="0"/>
              <a:t>, K. </a:t>
            </a:r>
            <a:r>
              <a:rPr lang="en-US" sz="4000" dirty="0" err="1"/>
              <a:t>Mashburn</a:t>
            </a:r>
            <a:r>
              <a:rPr lang="en-US" sz="4000" dirty="0"/>
              <a:t>, L. Springer, G. Crum, “</a:t>
            </a:r>
            <a:r>
              <a:rPr lang="en-US" sz="4000" dirty="0" err="1"/>
              <a:t>RadSat</a:t>
            </a:r>
            <a:r>
              <a:rPr lang="en-US" sz="4000" dirty="0"/>
              <a:t> – Radiation Tolerant </a:t>
            </a:r>
            <a:r>
              <a:rPr lang="en-US" sz="4000" dirty="0" err="1"/>
              <a:t>SmallSat</a:t>
            </a:r>
            <a:r>
              <a:rPr lang="en-US" sz="4000" dirty="0"/>
              <a:t> Computer System, “29th Annual AIAA/USU Conf. on Small Satellites, SSC15-X-8, Logan, UT, August 8-13, 2015.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4000" dirty="0"/>
              <a:t>S. </a:t>
            </a:r>
            <a:r>
              <a:rPr lang="en-US" sz="4000" dirty="0" err="1"/>
              <a:t>Altunc</a:t>
            </a:r>
            <a:r>
              <a:rPr lang="en-US" sz="4000" dirty="0"/>
              <a:t>, O. </a:t>
            </a:r>
            <a:r>
              <a:rPr lang="en-US" sz="4000" dirty="0" err="1"/>
              <a:t>Kegege</a:t>
            </a:r>
            <a:r>
              <a:rPr lang="en-US" sz="4000" dirty="0"/>
              <a:t>, S. </a:t>
            </a:r>
            <a:r>
              <a:rPr lang="en-US" sz="4000" dirty="0" err="1"/>
              <a:t>Bundick</a:t>
            </a:r>
            <a:r>
              <a:rPr lang="en-US" sz="4000" dirty="0"/>
              <a:t>, H. Shaw, S. </a:t>
            </a:r>
            <a:r>
              <a:rPr lang="en-US" sz="4000" dirty="0" err="1"/>
              <a:t>Schaire</a:t>
            </a:r>
            <a:r>
              <a:rPr lang="en-US" sz="4000" dirty="0"/>
              <a:t>, G. </a:t>
            </a:r>
            <a:r>
              <a:rPr lang="en-US" sz="4000" dirty="0" err="1"/>
              <a:t>Bussey</a:t>
            </a:r>
            <a:r>
              <a:rPr lang="en-US" sz="4000" dirty="0"/>
              <a:t>, G. Crum, J. Burke, S. Palo, D. </a:t>
            </a:r>
            <a:r>
              <a:rPr lang="en-US" sz="4000" dirty="0" err="1"/>
              <a:t>O’Conor</a:t>
            </a:r>
            <a:r>
              <a:rPr lang="en-US" sz="4000" dirty="0"/>
              <a:t>, “X-band CubeSat Communication System Demonstration,” 29th Annual AIAA/USU Conf. on Small Satellites, SSC15-IV-8, Logan, UT, August 8-13, 2015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4000" dirty="0"/>
              <a:t>D. Rudolph, C. Wilson, J. Stewart, P. Gauvin, G. Crum, A. D. George, M. Wirthlin, H. Lam, “CSP: A Multifaceted Hybrid System for Space Computing,” Proc. of 28th Annual AIAA/USU Conference on Small Satellites, SSC14-III-3, Logan, UT, August 2-7, 2014.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4000" dirty="0"/>
              <a:t>S. Palo, D. O’Connor, E. DeVito, R. </a:t>
            </a:r>
            <a:r>
              <a:rPr lang="en-US" sz="4000" dirty="0" err="1"/>
              <a:t>Kohnert</a:t>
            </a:r>
            <a:r>
              <a:rPr lang="en-US" sz="4000" dirty="0"/>
              <a:t>, G. Crum, S. </a:t>
            </a:r>
            <a:r>
              <a:rPr lang="en-US" sz="4000" dirty="0" err="1"/>
              <a:t>Altune</a:t>
            </a:r>
            <a:r>
              <a:rPr lang="en-US" sz="4000" dirty="0"/>
              <a:t>, “Expanding CubeSat Capabilities with a Low Cost Transceiver,” Proc. of 28th Annual AIAA/USU Conference on Small Satellites, SSC14-IX-1, Logan, UT, August 2-7, 2014.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3753A-1A90-4AFC-8C9F-7EA60EA0F6C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65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Background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4114" y="1920392"/>
            <a:ext cx="11047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The </a:t>
            </a:r>
            <a:r>
              <a:rPr lang="en-US" sz="2400" b="1" i="1" dirty="0"/>
              <a:t>next generation of NASA science and exploration missions will require “</a:t>
            </a:r>
            <a:r>
              <a:rPr lang="en-US" sz="2400" b="1" i="1" dirty="0">
                <a:solidFill>
                  <a:srgbClr val="00B050"/>
                </a:solidFill>
              </a:rPr>
              <a:t>order of magnitude</a:t>
            </a:r>
            <a:r>
              <a:rPr lang="en-US" sz="2400" b="1" i="1" dirty="0"/>
              <a:t>” improvements in on-board computing power </a:t>
            </a:r>
            <a:r>
              <a:rPr lang="en-US" sz="2400" b="1" i="1" dirty="0" smtClean="0"/>
              <a:t>…</a:t>
            </a:r>
            <a:endParaRPr lang="en-US" sz="2400" b="1" u="sng" dirty="0"/>
          </a:p>
        </p:txBody>
      </p:sp>
      <p:sp>
        <p:nvSpPr>
          <p:cNvPr id="7" name="Rectangle 6"/>
          <p:cNvSpPr/>
          <p:nvPr/>
        </p:nvSpPr>
        <p:spPr>
          <a:xfrm>
            <a:off x="1247776" y="3582386"/>
            <a:ext cx="10334625" cy="452431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31775" indent="-231775">
              <a:buFont typeface="Arial" pitchFamily="34" charset="0"/>
              <a:buChar char="•"/>
            </a:pPr>
            <a:r>
              <a:rPr lang="en-US" sz="2200" dirty="0" smtClean="0"/>
              <a:t>Real-time </a:t>
            </a:r>
            <a:r>
              <a:rPr lang="en-US" sz="2200" dirty="0"/>
              <a:t>Sensing and Control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accent1"/>
                </a:solidFill>
              </a:rPr>
              <a:t>On-Board </a:t>
            </a:r>
            <a:r>
              <a:rPr lang="en-US" sz="2200" dirty="0">
                <a:solidFill>
                  <a:schemeClr val="accent1"/>
                </a:solidFill>
              </a:rPr>
              <a:t>Data Volume Reduction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200" dirty="0" smtClean="0"/>
              <a:t>Real-time </a:t>
            </a:r>
            <a:r>
              <a:rPr lang="en-US" sz="2200" dirty="0"/>
              <a:t>Image Processing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200" dirty="0" smtClean="0"/>
              <a:t>Autonomous </a:t>
            </a:r>
            <a:r>
              <a:rPr lang="en-US" sz="2200" dirty="0"/>
              <a:t>Operations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200" dirty="0" smtClean="0"/>
              <a:t>On-Board </a:t>
            </a:r>
            <a:r>
              <a:rPr lang="en-US" sz="2200" dirty="0"/>
              <a:t>Product Generation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200" dirty="0" smtClean="0"/>
              <a:t>Real-time </a:t>
            </a:r>
            <a:r>
              <a:rPr lang="en-US" sz="2200" dirty="0"/>
              <a:t>Event / Feature Detection</a:t>
            </a:r>
          </a:p>
          <a:p>
            <a:endParaRPr lang="en-US" sz="2200" dirty="0" smtClean="0"/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  <a:p>
            <a:endParaRPr lang="en-US" sz="2200" dirty="0" smtClean="0"/>
          </a:p>
          <a:p>
            <a:endParaRPr lang="en-US" sz="2200" dirty="0"/>
          </a:p>
          <a:p>
            <a:pPr marL="231775" indent="-231775">
              <a:buFont typeface="Arial" pitchFamily="34" charset="0"/>
              <a:buChar char="•"/>
            </a:pPr>
            <a:r>
              <a:rPr lang="en-US" sz="2200" dirty="0" smtClean="0"/>
              <a:t>On-Board </a:t>
            </a:r>
            <a:r>
              <a:rPr lang="en-US" sz="2200" dirty="0"/>
              <a:t>Classification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200" dirty="0" smtClean="0"/>
              <a:t>Real-time </a:t>
            </a:r>
            <a:r>
              <a:rPr lang="en-US" sz="2200" dirty="0"/>
              <a:t>“Situational Awareness”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accent1"/>
                </a:solidFill>
              </a:rPr>
              <a:t>“</a:t>
            </a:r>
            <a:r>
              <a:rPr lang="en-US" sz="2200" dirty="0">
                <a:solidFill>
                  <a:schemeClr val="accent1"/>
                </a:solidFill>
              </a:rPr>
              <a:t>Intelligent Instrument” </a:t>
            </a:r>
            <a:r>
              <a:rPr lang="en-US" sz="2200" dirty="0" smtClean="0">
                <a:solidFill>
                  <a:schemeClr val="accent1"/>
                </a:solidFill>
              </a:rPr>
              <a:t/>
            </a:r>
            <a:br>
              <a:rPr lang="en-US" sz="2200" dirty="0" smtClean="0">
                <a:solidFill>
                  <a:schemeClr val="accent1"/>
                </a:solidFill>
              </a:rPr>
            </a:br>
            <a:r>
              <a:rPr lang="en-US" sz="2200" dirty="0" smtClean="0">
                <a:solidFill>
                  <a:schemeClr val="accent1"/>
                </a:solidFill>
              </a:rPr>
              <a:t>Data </a:t>
            </a:r>
            <a:r>
              <a:rPr lang="en-US" sz="2200" dirty="0">
                <a:solidFill>
                  <a:schemeClr val="accent1"/>
                </a:solidFill>
              </a:rPr>
              <a:t>Selection / Compression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200" dirty="0" smtClean="0"/>
              <a:t>Real-time </a:t>
            </a:r>
            <a:r>
              <a:rPr lang="en-US" sz="2200" dirty="0"/>
              <a:t>Calibration / Correction</a:t>
            </a:r>
          </a:p>
          <a:p>
            <a:pPr marL="231775" indent="-231775">
              <a:buFont typeface="Arial" pitchFamily="34" charset="0"/>
              <a:buChar char="•"/>
            </a:pPr>
            <a:r>
              <a:rPr lang="en-US" sz="2200" dirty="0" smtClean="0"/>
              <a:t>Inter-platform </a:t>
            </a:r>
            <a:r>
              <a:rPr lang="en-US" sz="2200" dirty="0"/>
              <a:t>Collaboration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143" y="2751389"/>
            <a:ext cx="104285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/>
          </a:p>
          <a:p>
            <a:pPr algn="ctr"/>
            <a:r>
              <a:rPr lang="en-US" sz="2400" b="1" u="sng" dirty="0"/>
              <a:t>Mission Enabling Science Algorithms &amp; Applications</a:t>
            </a:r>
          </a:p>
        </p:txBody>
      </p:sp>
      <p:sp>
        <p:nvSpPr>
          <p:cNvPr id="10" name="Freeform 9"/>
          <p:cNvSpPr/>
          <p:nvPr/>
        </p:nvSpPr>
        <p:spPr>
          <a:xfrm>
            <a:off x="0" y="1239725"/>
            <a:ext cx="4397829" cy="810986"/>
          </a:xfrm>
          <a:custGeom>
            <a:avLst/>
            <a:gdLst>
              <a:gd name="connsiteX0" fmla="*/ 0 w 4397829"/>
              <a:gd name="connsiteY0" fmla="*/ 0 h 478971"/>
              <a:gd name="connsiteX1" fmla="*/ 143723 w 4397829"/>
              <a:gd name="connsiteY1" fmla="*/ 0 h 478971"/>
              <a:gd name="connsiteX2" fmla="*/ 250674 w 4397829"/>
              <a:gd name="connsiteY2" fmla="*/ 0 h 478971"/>
              <a:gd name="connsiteX3" fmla="*/ 4397829 w 4397829"/>
              <a:gd name="connsiteY3" fmla="*/ 0 h 478971"/>
              <a:gd name="connsiteX4" fmla="*/ 4397829 w 4397829"/>
              <a:gd name="connsiteY4" fmla="*/ 249463 h 478971"/>
              <a:gd name="connsiteX5" fmla="*/ 4254106 w 4397829"/>
              <a:gd name="connsiteY5" fmla="*/ 299357 h 478971"/>
              <a:gd name="connsiteX6" fmla="*/ 344928 w 4397829"/>
              <a:gd name="connsiteY6" fmla="*/ 299357 h 478971"/>
              <a:gd name="connsiteX7" fmla="*/ 0 w 4397829"/>
              <a:gd name="connsiteY7" fmla="*/ 478971 h 478971"/>
              <a:gd name="connsiteX8" fmla="*/ 0 w 4397829"/>
              <a:gd name="connsiteY8" fmla="*/ 299357 h 478971"/>
              <a:gd name="connsiteX9" fmla="*/ 0 w 4397829"/>
              <a:gd name="connsiteY9" fmla="*/ 209550 h 478971"/>
              <a:gd name="connsiteX10" fmla="*/ 0 w 4397829"/>
              <a:gd name="connsiteY10" fmla="*/ 132783 h 478971"/>
              <a:gd name="connsiteX11" fmla="*/ 0 w 4397829"/>
              <a:gd name="connsiteY11" fmla="*/ 49894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7829" h="478971">
                <a:moveTo>
                  <a:pt x="0" y="0"/>
                </a:moveTo>
                <a:lnTo>
                  <a:pt x="143723" y="0"/>
                </a:lnTo>
                <a:lnTo>
                  <a:pt x="250674" y="0"/>
                </a:lnTo>
                <a:lnTo>
                  <a:pt x="4397829" y="0"/>
                </a:lnTo>
                <a:lnTo>
                  <a:pt x="4397829" y="249463"/>
                </a:lnTo>
                <a:cubicBezTo>
                  <a:pt x="4397829" y="277019"/>
                  <a:pt x="4333482" y="299357"/>
                  <a:pt x="4254106" y="299357"/>
                </a:cubicBezTo>
                <a:lnTo>
                  <a:pt x="344928" y="299357"/>
                </a:lnTo>
                <a:lnTo>
                  <a:pt x="0" y="478971"/>
                </a:lnTo>
                <a:lnTo>
                  <a:pt x="0" y="299357"/>
                </a:lnTo>
                <a:lnTo>
                  <a:pt x="0" y="209550"/>
                </a:lnTo>
                <a:lnTo>
                  <a:pt x="0" y="132783"/>
                </a:lnTo>
                <a:lnTo>
                  <a:pt x="0" y="4989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6797" y="907711"/>
            <a:ext cx="26025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Challenge</a:t>
            </a:r>
            <a:endParaRPr lang="en-US" sz="2400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5D9A-A756-A845-8A0B-96EFDD71A8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0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Background (for context)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11284424" cy="510540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SpaceCube’s</a:t>
            </a:r>
            <a:r>
              <a:rPr lang="en-US" dirty="0" smtClean="0"/>
              <a:t> first mission use was for the HST Servicing Mission 4....which came with the strict HST design and mission assurance mindset of:</a:t>
            </a:r>
          </a:p>
          <a:p>
            <a:pPr lvl="1"/>
            <a:r>
              <a:rPr lang="en-US" dirty="0" smtClean="0"/>
              <a:t>Thou shalt fly only Level 1 parts </a:t>
            </a:r>
            <a:r>
              <a:rPr lang="en-US" dirty="0" smtClean="0">
                <a:sym typeface="Wingdings" panose="05000000000000000000" pitchFamily="2" charset="2"/>
              </a:rPr>
              <a:t> major screening/</a:t>
            </a:r>
            <a:r>
              <a:rPr lang="en-US" dirty="0" err="1" smtClean="0">
                <a:sym typeface="Wingdings" panose="05000000000000000000" pitchFamily="2" charset="2"/>
              </a:rPr>
              <a:t>qual</a:t>
            </a:r>
            <a:r>
              <a:rPr lang="en-US" dirty="0" smtClean="0">
                <a:sym typeface="Wingdings" panose="05000000000000000000" pitchFamily="2" charset="2"/>
              </a:rPr>
              <a:t> plan for Xilinx Virtex-4 FX60 FPGAs</a:t>
            </a:r>
            <a:endParaRPr lang="en-US" dirty="0" smtClean="0"/>
          </a:p>
          <a:p>
            <a:pPr lvl="1"/>
            <a:r>
              <a:rPr lang="en-US" dirty="0" smtClean="0"/>
              <a:t>Thou shalt fly only IPC 6012B Class 3/A circuit boards </a:t>
            </a:r>
            <a:r>
              <a:rPr lang="en-US" dirty="0" smtClean="0">
                <a:sym typeface="Wingdings" panose="05000000000000000000" pitchFamily="2" charset="2"/>
              </a:rPr>
              <a:t> much time wasted</a:t>
            </a:r>
            <a:endParaRPr lang="en-US" dirty="0" smtClean="0"/>
          </a:p>
          <a:p>
            <a:pPr lvl="1"/>
            <a:r>
              <a:rPr lang="en-US" dirty="0" smtClean="0"/>
              <a:t>Thou shalt mitigate ALL possibilities of SEUs  </a:t>
            </a:r>
            <a:r>
              <a:rPr lang="en-US" dirty="0" smtClean="0">
                <a:sym typeface="Wingdings" panose="05000000000000000000" pitchFamily="2" charset="2"/>
              </a:rPr>
              <a:t> QMR was baseline mitigation....QMR!!!</a:t>
            </a:r>
          </a:p>
          <a:p>
            <a:r>
              <a:rPr lang="en-US" dirty="0" smtClean="0"/>
              <a:t>What happened: we nearly didn’t make it due to unneeded requirements</a:t>
            </a:r>
          </a:p>
          <a:p>
            <a:pPr lvl="1"/>
            <a:r>
              <a:rPr lang="en-US" dirty="0" smtClean="0"/>
              <a:t>Schedule for screening started to slip </a:t>
            </a:r>
            <a:r>
              <a:rPr lang="en-US" smtClean="0"/>
              <a:t>and costs </a:t>
            </a:r>
            <a:r>
              <a:rPr lang="en-US" dirty="0" smtClean="0"/>
              <a:t>were sky-rocketing </a:t>
            </a:r>
          </a:p>
          <a:p>
            <a:pPr marL="914400" lvl="2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 terminated the effort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Cost/schedule growth for figuring out 6012 Class 3/A for a back-to-back 1mm-pitch FPGA </a:t>
            </a:r>
          </a:p>
          <a:p>
            <a:pPr marL="914400" lvl="2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 went </a:t>
            </a:r>
            <a:r>
              <a:rPr lang="en-US" dirty="0">
                <a:sym typeface="Wingdings" panose="05000000000000000000" pitchFamily="2" charset="2"/>
              </a:rPr>
              <a:t>with Class </a:t>
            </a:r>
            <a:r>
              <a:rPr lang="en-US" dirty="0" smtClean="0">
                <a:sym typeface="Wingdings" panose="05000000000000000000" pitchFamily="2" charset="2"/>
              </a:rPr>
              <a:t>2/3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Converging on a QMR voting structure for 4 PowerPC processors was more challenging than “sold”, risking not making the mission</a:t>
            </a:r>
          </a:p>
          <a:p>
            <a:pPr lvl="2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single-string, simple watchdog, internal </a:t>
            </a:r>
            <a:r>
              <a:rPr lang="en-US" dirty="0" err="1" smtClean="0">
                <a:sym typeface="Wingdings" panose="05000000000000000000" pitchFamily="2" charset="2"/>
              </a:rPr>
              <a:t>TMR’d</a:t>
            </a:r>
            <a:r>
              <a:rPr lang="en-US" dirty="0" smtClean="0">
                <a:sym typeface="Wingdings" panose="05000000000000000000" pitchFamily="2" charset="2"/>
              </a:rPr>
              <a:t> self scrubbing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Did I mention this was for an Autonomous docking tech demo that only had to operate for roughly 24 hours???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3753A-1A90-4AFC-8C9F-7EA60EA0F6C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3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General Mentality in 2007....maybe still?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5152" y="1991185"/>
            <a:ext cx="7717809" cy="134430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i="1" dirty="0" smtClean="0"/>
              <a:t>Unless you have 6012B Class 3/A circuit boards and Level 1 or 2 parts, it will never fly and never work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 smtClean="0"/>
              <a:t>We want our mission to work, so we need Level 1 parts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3753A-1A90-4AFC-8C9F-7EA60EA0F6C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2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0" y="1239725"/>
            <a:ext cx="4397829" cy="810986"/>
          </a:xfrm>
          <a:custGeom>
            <a:avLst/>
            <a:gdLst>
              <a:gd name="connsiteX0" fmla="*/ 0 w 4397829"/>
              <a:gd name="connsiteY0" fmla="*/ 0 h 478971"/>
              <a:gd name="connsiteX1" fmla="*/ 143723 w 4397829"/>
              <a:gd name="connsiteY1" fmla="*/ 0 h 478971"/>
              <a:gd name="connsiteX2" fmla="*/ 250674 w 4397829"/>
              <a:gd name="connsiteY2" fmla="*/ 0 h 478971"/>
              <a:gd name="connsiteX3" fmla="*/ 4397829 w 4397829"/>
              <a:gd name="connsiteY3" fmla="*/ 0 h 478971"/>
              <a:gd name="connsiteX4" fmla="*/ 4397829 w 4397829"/>
              <a:gd name="connsiteY4" fmla="*/ 249463 h 478971"/>
              <a:gd name="connsiteX5" fmla="*/ 4254106 w 4397829"/>
              <a:gd name="connsiteY5" fmla="*/ 299357 h 478971"/>
              <a:gd name="connsiteX6" fmla="*/ 344928 w 4397829"/>
              <a:gd name="connsiteY6" fmla="*/ 299357 h 478971"/>
              <a:gd name="connsiteX7" fmla="*/ 0 w 4397829"/>
              <a:gd name="connsiteY7" fmla="*/ 478971 h 478971"/>
              <a:gd name="connsiteX8" fmla="*/ 0 w 4397829"/>
              <a:gd name="connsiteY8" fmla="*/ 299357 h 478971"/>
              <a:gd name="connsiteX9" fmla="*/ 0 w 4397829"/>
              <a:gd name="connsiteY9" fmla="*/ 209550 h 478971"/>
              <a:gd name="connsiteX10" fmla="*/ 0 w 4397829"/>
              <a:gd name="connsiteY10" fmla="*/ 132783 h 478971"/>
              <a:gd name="connsiteX11" fmla="*/ 0 w 4397829"/>
              <a:gd name="connsiteY11" fmla="*/ 49894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7829" h="478971">
                <a:moveTo>
                  <a:pt x="0" y="0"/>
                </a:moveTo>
                <a:lnTo>
                  <a:pt x="143723" y="0"/>
                </a:lnTo>
                <a:lnTo>
                  <a:pt x="250674" y="0"/>
                </a:lnTo>
                <a:lnTo>
                  <a:pt x="4397829" y="0"/>
                </a:lnTo>
                <a:lnTo>
                  <a:pt x="4397829" y="249463"/>
                </a:lnTo>
                <a:cubicBezTo>
                  <a:pt x="4397829" y="277019"/>
                  <a:pt x="4333482" y="299357"/>
                  <a:pt x="4254106" y="299357"/>
                </a:cubicBezTo>
                <a:lnTo>
                  <a:pt x="344928" y="299357"/>
                </a:lnTo>
                <a:lnTo>
                  <a:pt x="0" y="478971"/>
                </a:lnTo>
                <a:lnTo>
                  <a:pt x="0" y="299357"/>
                </a:lnTo>
                <a:lnTo>
                  <a:pt x="0" y="209550"/>
                </a:lnTo>
                <a:lnTo>
                  <a:pt x="0" y="132783"/>
                </a:lnTo>
                <a:lnTo>
                  <a:pt x="0" y="4989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6797" y="907711"/>
            <a:ext cx="26025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Our </a:t>
            </a:r>
            <a:r>
              <a:rPr lang="en-US" sz="2400" b="1" dirty="0" smtClean="0"/>
              <a:t>Solution</a:t>
            </a:r>
            <a:endParaRPr lang="en-US" sz="2400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5D9A-A756-A845-8A0B-96EFDD71A84F}" type="slidenum">
              <a:rPr lang="en-US" smtClean="0"/>
              <a:t>7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09622" y="1924394"/>
            <a:ext cx="9540815" cy="1400682"/>
          </a:xfrm>
          <a:solidFill>
            <a:schemeClr val="bg1"/>
          </a:solidFill>
          <a:ln w="28575">
            <a:solidFill>
              <a:srgbClr val="FF9900"/>
            </a:solidFill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SpaceCube</a:t>
            </a:r>
            <a:endParaRPr lang="en-US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1450" lvl="1" indent="0">
              <a:buNone/>
            </a:pPr>
            <a:r>
              <a:rPr lang="en-US" sz="1800" dirty="0"/>
              <a:t>A family of NASA developed space processors that established a </a:t>
            </a:r>
            <a:r>
              <a:rPr lang="en-US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hybrid-processing approach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/>
              <a:t>combining radiation-hardened and commercial components while emphasizing a novel architecture </a:t>
            </a:r>
            <a:r>
              <a:rPr lang="en-US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harmonizing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/>
              <a:t>the best capabilities of CPUs, DSPs, and FPGAs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55074" y="3519919"/>
            <a:ext cx="7197518" cy="3247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Clr>
                <a:srgbClr val="F6B914"/>
              </a:buClr>
              <a:buFont typeface="Arial"/>
              <a:buChar char="•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5613" indent="-284163" algn="l" defTabSz="457200" rtl="0" eaLnBrk="1" latinLnBrk="0" hangingPunct="1">
              <a:spcBef>
                <a:spcPct val="20000"/>
              </a:spcBef>
              <a:buClr>
                <a:srgbClr val="F6B914"/>
              </a:buClr>
              <a:buFont typeface="Arial"/>
              <a:buChar char="–"/>
              <a:tabLst>
                <a:tab pos="341313" algn="l"/>
              </a:tabLst>
              <a:defRPr sz="2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ea typeface="+mn-ea"/>
                <a:cs typeface="Arial"/>
              </a:defRPr>
            </a:lvl2pPr>
            <a:lvl3pPr marL="741363" indent="-228600" algn="l" defTabSz="457200" rtl="0" eaLnBrk="1" latinLnBrk="0" hangingPunct="1">
              <a:spcBef>
                <a:spcPct val="20000"/>
              </a:spcBef>
              <a:buClr>
                <a:srgbClr val="F6B914"/>
              </a:buClr>
              <a:buFont typeface="Arial"/>
              <a:buChar char="•"/>
              <a:tabLst>
                <a:tab pos="569913" algn="l"/>
              </a:tabLst>
              <a:defRPr sz="2000" kern="1200">
                <a:solidFill>
                  <a:schemeClr val="accent6">
                    <a:lumMod val="60000"/>
                    <a:lumOff val="40000"/>
                  </a:schemeClr>
                </a:solidFill>
                <a:latin typeface="Arial"/>
                <a:ea typeface="+mn-ea"/>
                <a:cs typeface="Arial"/>
              </a:defRPr>
            </a:lvl3pPr>
            <a:lvl4pPr marL="1025525" indent="-284163" algn="l" defTabSz="457200" rtl="0" eaLnBrk="1" latinLnBrk="0" hangingPunct="1">
              <a:spcBef>
                <a:spcPct val="20000"/>
              </a:spcBef>
              <a:buClr>
                <a:srgbClr val="F6B914"/>
              </a:buClr>
              <a:buFont typeface="Arial"/>
              <a:buChar char="–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4pPr>
            <a:lvl5pPr marL="1254125" indent="-228600" algn="l" defTabSz="457200" rtl="0" eaLnBrk="1" latinLnBrk="0" hangingPunct="1">
              <a:spcBef>
                <a:spcPct val="20000"/>
              </a:spcBef>
              <a:buClr>
                <a:srgbClr val="F6B914"/>
              </a:buClr>
              <a:buFont typeface="Arial"/>
              <a:buChar char="»"/>
              <a:defRPr sz="200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High-performance </a:t>
            </a:r>
            <a:r>
              <a:rPr lang="en-US" sz="1800" u="sng" dirty="0">
                <a:solidFill>
                  <a:schemeClr val="tx1"/>
                </a:solidFill>
              </a:rPr>
              <a:t>reconfigurable</a:t>
            </a:r>
            <a:r>
              <a:rPr lang="en-US" sz="1800" dirty="0">
                <a:solidFill>
                  <a:schemeClr val="tx1"/>
                </a:solidFill>
              </a:rPr>
              <a:t> science / mission data processor based on Xilinx FPGAs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Hybrid processing - algorithm profiling and partitioning to </a:t>
            </a:r>
            <a:r>
              <a:rPr lang="en-US" sz="1800" dirty="0" smtClean="0">
                <a:solidFill>
                  <a:schemeClr val="tx1"/>
                </a:solidFill>
              </a:rPr>
              <a:t/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CPU</a:t>
            </a:r>
            <a:r>
              <a:rPr lang="en-US" sz="1800" dirty="0">
                <a:solidFill>
                  <a:schemeClr val="tx1"/>
                </a:solidFill>
              </a:rPr>
              <a:t>, DSP, and FPGA logic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Integrated “radiation upset mitigation” techniques</a:t>
            </a:r>
          </a:p>
          <a:p>
            <a:pPr lvl="1"/>
            <a:r>
              <a:rPr lang="en-US" sz="1800" dirty="0" err="1">
                <a:solidFill>
                  <a:schemeClr val="tx1"/>
                </a:solidFill>
              </a:rPr>
              <a:t>SpaceCube</a:t>
            </a:r>
            <a:r>
              <a:rPr lang="en-US" sz="1800" dirty="0">
                <a:solidFill>
                  <a:schemeClr val="tx1"/>
                </a:solidFill>
              </a:rPr>
              <a:t> “core software” infrastructure (SCSDK) </a:t>
            </a:r>
            <a:r>
              <a:rPr lang="en-US" sz="1800" dirty="0" smtClean="0">
                <a:solidFill>
                  <a:schemeClr val="tx1"/>
                </a:solidFill>
              </a:rPr>
              <a:t>– </a:t>
            </a:r>
            <a:br>
              <a:rPr lang="en-US" sz="1800" dirty="0" smtClean="0">
                <a:solidFill>
                  <a:schemeClr val="tx1"/>
                </a:solidFill>
              </a:rPr>
            </a:br>
            <a:r>
              <a:rPr lang="en-US" sz="1800" dirty="0" smtClean="0">
                <a:solidFill>
                  <a:schemeClr val="tx1"/>
                </a:solidFill>
              </a:rPr>
              <a:t>Example </a:t>
            </a:r>
            <a:r>
              <a:rPr lang="en-US" sz="1800" dirty="0">
                <a:solidFill>
                  <a:schemeClr val="tx1"/>
                </a:solidFill>
              </a:rPr>
              <a:t>(</a:t>
            </a:r>
            <a:r>
              <a:rPr lang="en-US" sz="1800" dirty="0" err="1">
                <a:solidFill>
                  <a:schemeClr val="tx1"/>
                </a:solidFill>
              </a:rPr>
              <a:t>cFE</a:t>
            </a:r>
            <a:r>
              <a:rPr lang="en-US" sz="1800" dirty="0">
                <a:solidFill>
                  <a:schemeClr val="tx1"/>
                </a:solidFill>
              </a:rPr>
              <a:t>/</a:t>
            </a:r>
            <a:r>
              <a:rPr lang="en-US" sz="1800" dirty="0" err="1">
                <a:solidFill>
                  <a:schemeClr val="tx1"/>
                </a:solidFill>
              </a:rPr>
              <a:t>cFS</a:t>
            </a:r>
            <a:r>
              <a:rPr lang="en-US" sz="1800" dirty="0">
                <a:solidFill>
                  <a:schemeClr val="tx1"/>
                </a:solidFill>
              </a:rPr>
              <a:t> and “</a:t>
            </a:r>
            <a:r>
              <a:rPr lang="en-US" sz="1800" dirty="0" err="1">
                <a:solidFill>
                  <a:schemeClr val="tx1"/>
                </a:solidFill>
              </a:rPr>
              <a:t>SpaceCube</a:t>
            </a:r>
            <a:r>
              <a:rPr lang="en-US" sz="1800" dirty="0">
                <a:solidFill>
                  <a:schemeClr val="tx1"/>
                </a:solidFill>
              </a:rPr>
              <a:t> Linux” with </a:t>
            </a:r>
            <a:r>
              <a:rPr lang="en-US" sz="1800" dirty="0" err="1">
                <a:solidFill>
                  <a:schemeClr val="tx1"/>
                </a:solidFill>
              </a:rPr>
              <a:t>Xenomai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Small “critical function” manager/watchdog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Standard high-speed (multi-</a:t>
            </a:r>
            <a:r>
              <a:rPr lang="en-US" sz="1800" dirty="0" err="1">
                <a:solidFill>
                  <a:schemeClr val="tx1"/>
                </a:solidFill>
              </a:rPr>
              <a:t>Gbps</a:t>
            </a:r>
            <a:r>
              <a:rPr lang="en-US" sz="1800" dirty="0">
                <a:solidFill>
                  <a:schemeClr val="tx1"/>
                </a:solidFill>
              </a:rPr>
              <a:t>) interfaces</a:t>
            </a:r>
          </a:p>
          <a:p>
            <a:pPr lvl="1"/>
            <a:endParaRPr lang="en-US" sz="1800" dirty="0"/>
          </a:p>
        </p:txBody>
      </p:sp>
      <p:pic>
        <p:nvPicPr>
          <p:cNvPr id="17" name="Picture 2" descr="C:\Documents and Settings\Tom\My Documents\SpaceCube\CIMG4369-10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892" r="22090" b="8789"/>
          <a:stretch>
            <a:fillRect/>
          </a:stretch>
        </p:blipFill>
        <p:spPr bwMode="auto">
          <a:xfrm>
            <a:off x="9713627" y="3673887"/>
            <a:ext cx="2015412" cy="229795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7289753" y="5299897"/>
            <a:ext cx="39950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0" dirty="0" err="1">
                <a:latin typeface="Agency FB" panose="020B0503020202020204" pitchFamily="34" charset="0"/>
              </a:rPr>
              <a:t>SpaceCube</a:t>
            </a:r>
            <a:r>
              <a:rPr lang="en-US" sz="3600" b="0" dirty="0">
                <a:latin typeface="Agency FB" panose="020B0503020202020204" pitchFamily="34" charset="0"/>
              </a:rPr>
              <a:t> </a:t>
            </a:r>
            <a:r>
              <a:rPr lang="en-US" sz="3600" b="0" dirty="0">
                <a:solidFill>
                  <a:srgbClr val="FFC000"/>
                </a:solidFill>
                <a:latin typeface="Agency FB" panose="020B0503020202020204" pitchFamily="34" charset="0"/>
              </a:rPr>
              <a:t>is</a:t>
            </a:r>
          </a:p>
          <a:p>
            <a:r>
              <a:rPr lang="en-US" sz="3600" b="0" dirty="0">
                <a:solidFill>
                  <a:srgbClr val="FFC000"/>
                </a:solidFill>
                <a:latin typeface="Agency FB" panose="020B0503020202020204" pitchFamily="34" charset="0"/>
              </a:rPr>
              <a:t>	Hybrid </a:t>
            </a:r>
            <a:r>
              <a:rPr lang="en-US" sz="3600" b="0" dirty="0">
                <a:latin typeface="Agency FB" panose="020B0503020202020204" pitchFamily="34" charset="0"/>
              </a:rPr>
              <a:t>Processing…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58242" y="3381419"/>
            <a:ext cx="1374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nsolas" panose="020B0609020204030204" pitchFamily="49" charset="0"/>
              </a:rPr>
              <a:t>SpaceCube</a:t>
            </a:r>
            <a:r>
              <a:rPr lang="en-US" b="1" dirty="0">
                <a:latin typeface="Consolas" panose="020B0609020204030204" pitchFamily="49" charset="0"/>
              </a:rPr>
              <a:t> </a:t>
            </a:r>
            <a:r>
              <a:rPr lang="en-US" b="1" dirty="0" smtClean="0">
                <a:latin typeface="Consolas" panose="020B0609020204030204" pitchFamily="49" charset="0"/>
              </a:rPr>
              <a:t>v1.0</a:t>
            </a:r>
            <a:endParaRPr lang="en-US" b="1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2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uiExpand="1" build="p" animBg="1"/>
      <p:bldP spid="13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-20401"/>
            <a:ext cx="7886700" cy="1011001"/>
          </a:xfrm>
        </p:spPr>
        <p:txBody>
          <a:bodyPr>
            <a:normAutofit/>
          </a:bodyPr>
          <a:lstStyle/>
          <a:p>
            <a:r>
              <a:rPr lang="en-US" dirty="0" smtClean="0"/>
              <a:t>Example SpaceCube Processing</a:t>
            </a:r>
            <a:endParaRPr lang="en-US" dirty="0"/>
          </a:p>
        </p:txBody>
      </p:sp>
      <p:pic>
        <p:nvPicPr>
          <p:cNvPr id="4" name="Picture 2" descr="GNFIR pose estim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1" y="990600"/>
            <a:ext cx="2072869" cy="219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RNS3 GNFIR-Flight Compari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1" y="990600"/>
            <a:ext cx="2127249" cy="218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Tom\My Documents\AIST\fire.jpg"/>
          <p:cNvPicPr>
            <a:picLocks noChangeAspect="1" noChangeArrowheads="1"/>
          </p:cNvPicPr>
          <p:nvPr/>
        </p:nvPicPr>
        <p:blipFill>
          <a:blip r:embed="rId5" cstate="print"/>
          <a:srcRect r="35376"/>
          <a:stretch>
            <a:fillRect/>
          </a:stretch>
        </p:blipFill>
        <p:spPr bwMode="auto">
          <a:xfrm>
            <a:off x="6019800" y="990600"/>
            <a:ext cx="19812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m7_sc_seu_09_25_20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6401" y="3810000"/>
            <a:ext cx="3705899" cy="265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1" y="3810000"/>
            <a:ext cx="2694003" cy="2703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133600" y="3124201"/>
            <a:ext cx="2834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Real-Time Image Tracking of Hubble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0" y="3124201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dirty="0"/>
              <a:t>Fire Classification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400" y="3505201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dirty="0"/>
              <a:t>Image Compression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28800" y="3505201"/>
            <a:ext cx="335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Xilinx ISS Radiation Data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6400" y="350520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Spectrometer </a:t>
            </a:r>
          </a:p>
          <a:p>
            <a:pPr algn="ctr"/>
            <a:r>
              <a:rPr lang="en-US" dirty="0"/>
              <a:t>Data Reduction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29601" y="281940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Gigabit Instrument Interfacing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/>
          <a:srcRect r="51763" b="10508"/>
          <a:stretch>
            <a:fillRect/>
          </a:stretch>
        </p:blipFill>
        <p:spPr bwMode="auto">
          <a:xfrm>
            <a:off x="8077200" y="990600"/>
            <a:ext cx="246450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1524000" y="3505200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134" descr="REVISED BULLSEYE.JPG"/>
          <p:cNvPicPr>
            <a:picLocks noChangeAspect="1" noChangeArrowheads="1"/>
          </p:cNvPicPr>
          <p:nvPr/>
        </p:nvPicPr>
        <p:blipFill>
          <a:blip r:embed="rId9"/>
          <a:srcRect l="2669" t="8824" r="22613" b="8823"/>
          <a:stretch>
            <a:fillRect/>
          </a:stretch>
        </p:blipFill>
        <p:spPr bwMode="auto">
          <a:xfrm>
            <a:off x="5486400" y="4038600"/>
            <a:ext cx="2286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99E5-8F11-4D46-8B27-FC02D164DEA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0" y="1239725"/>
            <a:ext cx="4397829" cy="810986"/>
          </a:xfrm>
          <a:custGeom>
            <a:avLst/>
            <a:gdLst>
              <a:gd name="connsiteX0" fmla="*/ 0 w 4397829"/>
              <a:gd name="connsiteY0" fmla="*/ 0 h 478971"/>
              <a:gd name="connsiteX1" fmla="*/ 143723 w 4397829"/>
              <a:gd name="connsiteY1" fmla="*/ 0 h 478971"/>
              <a:gd name="connsiteX2" fmla="*/ 250674 w 4397829"/>
              <a:gd name="connsiteY2" fmla="*/ 0 h 478971"/>
              <a:gd name="connsiteX3" fmla="*/ 4397829 w 4397829"/>
              <a:gd name="connsiteY3" fmla="*/ 0 h 478971"/>
              <a:gd name="connsiteX4" fmla="*/ 4397829 w 4397829"/>
              <a:gd name="connsiteY4" fmla="*/ 249463 h 478971"/>
              <a:gd name="connsiteX5" fmla="*/ 4254106 w 4397829"/>
              <a:gd name="connsiteY5" fmla="*/ 299357 h 478971"/>
              <a:gd name="connsiteX6" fmla="*/ 344928 w 4397829"/>
              <a:gd name="connsiteY6" fmla="*/ 299357 h 478971"/>
              <a:gd name="connsiteX7" fmla="*/ 0 w 4397829"/>
              <a:gd name="connsiteY7" fmla="*/ 478971 h 478971"/>
              <a:gd name="connsiteX8" fmla="*/ 0 w 4397829"/>
              <a:gd name="connsiteY8" fmla="*/ 299357 h 478971"/>
              <a:gd name="connsiteX9" fmla="*/ 0 w 4397829"/>
              <a:gd name="connsiteY9" fmla="*/ 209550 h 478971"/>
              <a:gd name="connsiteX10" fmla="*/ 0 w 4397829"/>
              <a:gd name="connsiteY10" fmla="*/ 132783 h 478971"/>
              <a:gd name="connsiteX11" fmla="*/ 0 w 4397829"/>
              <a:gd name="connsiteY11" fmla="*/ 49894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7829" h="478971">
                <a:moveTo>
                  <a:pt x="0" y="0"/>
                </a:moveTo>
                <a:lnTo>
                  <a:pt x="143723" y="0"/>
                </a:lnTo>
                <a:lnTo>
                  <a:pt x="250674" y="0"/>
                </a:lnTo>
                <a:lnTo>
                  <a:pt x="4397829" y="0"/>
                </a:lnTo>
                <a:lnTo>
                  <a:pt x="4397829" y="249463"/>
                </a:lnTo>
                <a:cubicBezTo>
                  <a:pt x="4397829" y="277019"/>
                  <a:pt x="4333482" y="299357"/>
                  <a:pt x="4254106" y="299357"/>
                </a:cubicBezTo>
                <a:lnTo>
                  <a:pt x="344928" y="299357"/>
                </a:lnTo>
                <a:lnTo>
                  <a:pt x="0" y="478971"/>
                </a:lnTo>
                <a:lnTo>
                  <a:pt x="0" y="299357"/>
                </a:lnTo>
                <a:lnTo>
                  <a:pt x="0" y="209550"/>
                </a:lnTo>
                <a:lnTo>
                  <a:pt x="0" y="132783"/>
                </a:lnTo>
                <a:lnTo>
                  <a:pt x="0" y="4989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SpaceCube</a:t>
            </a:r>
            <a:r>
              <a:rPr lang="en-US" dirty="0" smtClean="0"/>
              <a:t> Approach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6797" y="907711"/>
            <a:ext cx="26025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Our Approach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9408" y="6183875"/>
            <a:ext cx="82296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*Radiation tolerant – susceptible to </a:t>
            </a:r>
            <a:r>
              <a:rPr lang="en-US" sz="1050" b="1" dirty="0" smtClean="0"/>
              <a:t>radiation-induced </a:t>
            </a:r>
            <a:r>
              <a:rPr lang="en-US" sz="1050" b="1" dirty="0"/>
              <a:t>upsets (bit flips) but not </a:t>
            </a:r>
            <a:r>
              <a:rPr lang="en-US" sz="1050" b="1" dirty="0" smtClean="0"/>
              <a:t>radiation-induced </a:t>
            </a:r>
            <a:r>
              <a:rPr lang="en-US" sz="1050" b="1" dirty="0"/>
              <a:t>destructive </a:t>
            </a:r>
            <a:r>
              <a:rPr lang="en-US" sz="1050" b="1" dirty="0" smtClean="0"/>
              <a:t>failures</a:t>
            </a:r>
            <a:endParaRPr lang="en-US" sz="105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B5D9A-A756-A845-8A0B-96EFDD71A84F}" type="slidenum">
              <a:rPr lang="en-US" smtClean="0"/>
              <a:t>9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230453" y="4778356"/>
            <a:ext cx="7407510" cy="1260341"/>
          </a:xfrm>
          <a:prstGeom prst="rect">
            <a:avLst/>
          </a:prstGeom>
          <a:solidFill>
            <a:srgbClr val="4F81BD">
              <a:lumMod val="7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30453" y="3337473"/>
            <a:ext cx="7407510" cy="1260341"/>
          </a:xfrm>
          <a:prstGeom prst="rect">
            <a:avLst/>
          </a:prstGeom>
          <a:solidFill>
            <a:srgbClr val="4F81BD">
              <a:lumMod val="7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30453" y="1896590"/>
            <a:ext cx="7407510" cy="1260341"/>
          </a:xfrm>
          <a:prstGeom prst="rect">
            <a:avLst/>
          </a:prstGeom>
          <a:solidFill>
            <a:srgbClr val="4F81BD">
              <a:lumMod val="75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02176" y="2023392"/>
            <a:ext cx="61763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traditional path of developing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radiation-hardened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flight processor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will not work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they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are always one or two generations behind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50791" y="4874912"/>
            <a:ext cx="6784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Accept that radiation-induced upsets may happen occasionally and just deal with them appropriately … any level of reliability can be achieved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via </a:t>
            </a:r>
            <a:r>
              <a:rPr lang="en-US" sz="20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smart system design!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02176" y="3464275"/>
            <a:ext cx="6770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Use latest radiation-tolerant*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processing elements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 achieve </a:t>
            </a:r>
            <a:r>
              <a:rPr lang="en-US" sz="2000" b="1" dirty="0">
                <a:solidFill>
                  <a:srgbClr val="2CF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massive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2CF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improvement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computing performance </a:t>
            </a: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per Watt</a:t>
            </a:r>
            <a:b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(for reduced </a:t>
            </a:r>
            <a:r>
              <a:rPr lang="en-US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size/weight/power)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10115" y="2014581"/>
            <a:ext cx="1040676" cy="1040676"/>
          </a:xfrm>
          <a:prstGeom prst="rect">
            <a:avLst/>
          </a:prstGeom>
          <a:solidFill>
            <a:srgbClr val="FF9900"/>
          </a:solidFill>
          <a:ln w="9525" cap="flat" cmpd="sng" algn="ctr">
            <a:solidFill>
              <a:srgbClr val="F6B914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10115" y="3455464"/>
            <a:ext cx="1040676" cy="1040676"/>
          </a:xfrm>
          <a:prstGeom prst="rect">
            <a:avLst/>
          </a:prstGeom>
          <a:solidFill>
            <a:srgbClr val="FF9900"/>
          </a:solidFill>
          <a:ln w="9525" cap="flat" cmpd="sng" algn="ctr">
            <a:solidFill>
              <a:srgbClr val="F6B914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710115" y="4891114"/>
            <a:ext cx="1040676" cy="1040676"/>
          </a:xfrm>
          <a:prstGeom prst="rect">
            <a:avLst/>
          </a:prstGeom>
          <a:solidFill>
            <a:srgbClr val="FF9900"/>
          </a:solidFill>
          <a:ln w="9525" cap="flat" cmpd="sng" algn="ctr">
            <a:solidFill>
              <a:srgbClr val="F6B914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11282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9" grpId="0"/>
      <p:bldP spid="19" grpId="0" animBg="1"/>
      <p:bldP spid="20" grpId="0" animBg="1"/>
      <p:bldP spid="21" grpId="0" animBg="1"/>
      <p:bldP spid="22" grpId="0"/>
      <p:bldP spid="23" grpId="0"/>
      <p:bldP spid="24" grpId="0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mple MSR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ample MSR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mple MSR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MSR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MSR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MSR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MSR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MSR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MSR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MSR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MSR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MSR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MSR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MSR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vd1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Vvd1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Vvd1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Vvd1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342C0651BFF14CB99B6D0A73ADB790" ma:contentTypeVersion="0" ma:contentTypeDescription="Create a new document." ma:contentTypeScope="" ma:versionID="0199acef7a642b7fcda93cbe6e425042">
  <xsd:schema xmlns:xsd="http://www.w3.org/2001/XMLSchema" xmlns:p="http://schemas.microsoft.com/office/2006/metadata/properties" targetNamespace="http://schemas.microsoft.com/office/2006/metadata/properties" ma:root="true" ma:fieldsID="74a34f8ae59ef3969074a5355025be0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7C1F6B6D-D24A-4E64-8297-0DB353CBD6A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7B6FF7-9655-4BD7-AC70-9251E4FCF7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21CDEA84-074F-471B-86C8-599CE8868851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SAM MSR</Template>
  <TotalTime>76740</TotalTime>
  <Words>3510</Words>
  <Application>Microsoft Office PowerPoint</Application>
  <PresentationFormat>Widescreen</PresentationFormat>
  <Paragraphs>572</Paragraphs>
  <Slides>34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ＭＳ Ｐゴシック</vt:lpstr>
      <vt:lpstr>Agency FB</vt:lpstr>
      <vt:lpstr>Arial</vt:lpstr>
      <vt:lpstr>Calibri</vt:lpstr>
      <vt:lpstr>Century Gothic</vt:lpstr>
      <vt:lpstr>Consolas</vt:lpstr>
      <vt:lpstr>Eurostile</vt:lpstr>
      <vt:lpstr>Times New Roman</vt:lpstr>
      <vt:lpstr>Wingdings</vt:lpstr>
      <vt:lpstr>1_Custom Design</vt:lpstr>
      <vt:lpstr>Sample MSR Template</vt:lpstr>
      <vt:lpstr>Custom Design</vt:lpstr>
      <vt:lpstr>Vvd1</vt:lpstr>
      <vt:lpstr>1_Vvd1</vt:lpstr>
      <vt:lpstr>2_Vvd1</vt:lpstr>
      <vt:lpstr>3_Vvd1</vt:lpstr>
      <vt:lpstr>SpaceCubE OVERVIEW and Use of COTS Parts in Space</vt:lpstr>
      <vt:lpstr>Outline</vt:lpstr>
      <vt:lpstr>Embedded Processing Group (EPG)</vt:lpstr>
      <vt:lpstr>Background</vt:lpstr>
      <vt:lpstr>Background (for context)</vt:lpstr>
      <vt:lpstr>The General Mentality in 2007....maybe still?</vt:lpstr>
      <vt:lpstr>Introduction</vt:lpstr>
      <vt:lpstr>Example SpaceCube Processing</vt:lpstr>
      <vt:lpstr>SpaceCube Approach</vt:lpstr>
      <vt:lpstr>Device Comparisons </vt:lpstr>
      <vt:lpstr>Reconfigurability</vt:lpstr>
      <vt:lpstr>Reliability Analysis (SpaceCube v2.0)</vt:lpstr>
      <vt:lpstr>Reliability Spectrum (It’s your choice)</vt:lpstr>
      <vt:lpstr>Flight History</vt:lpstr>
      <vt:lpstr>Flight Heritage</vt:lpstr>
      <vt:lpstr>SpaceCube Family Flight Mission Timeline</vt:lpstr>
      <vt:lpstr>SpaceCube v2.0 Processor Card</vt:lpstr>
      <vt:lpstr>SpaceCube v1.0</vt:lpstr>
      <vt:lpstr>On-Board Image Processing</vt:lpstr>
      <vt:lpstr>STP-H4 ISS Payload</vt:lpstr>
      <vt:lpstr>STP-H5 ISS Payload</vt:lpstr>
      <vt:lpstr>Raven Payload</vt:lpstr>
      <vt:lpstr>Raven – Sample Data </vt:lpstr>
      <vt:lpstr>STP-H6 Payload</vt:lpstr>
      <vt:lpstr>Infusion: NavCube on X-ray Communication Experiment (XCOM)</vt:lpstr>
      <vt:lpstr>Accomplishments and Key Highlights: RRM3</vt:lpstr>
      <vt:lpstr>Accomplishments and Key Highlights: SpaceCube Mini-Z</vt:lpstr>
      <vt:lpstr>Time-on-orbit</vt:lpstr>
      <vt:lpstr>Lessons</vt:lpstr>
      <vt:lpstr>Conclusion</vt:lpstr>
      <vt:lpstr>Contact Information</vt:lpstr>
      <vt:lpstr>PowerPoint Presentation</vt:lpstr>
      <vt:lpstr>SpaceCube Publications</vt:lpstr>
      <vt:lpstr>SmallSat / CubeSat Publications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EPG Template</dc:title>
  <dc:creator>Dr. Christopher Wilson</dc:creator>
  <cp:lastModifiedBy>Petrick, David J. (GSFC-3000)</cp:lastModifiedBy>
  <cp:revision>3587</cp:revision>
  <cp:lastPrinted>2012-10-01T17:16:07Z</cp:lastPrinted>
  <dcterms:created xsi:type="dcterms:W3CDTF">2012-05-25T11:27:37Z</dcterms:created>
  <dcterms:modified xsi:type="dcterms:W3CDTF">2020-06-23T21:09:22Z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0x01010082342C0651BFF14CB99B6D0A73ADB790</vt:lpwstr>
  </property>
</Properties>
</file>