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85" r:id="rId2"/>
    <p:sldId id="1188" r:id="rId3"/>
    <p:sldId id="1190" r:id="rId4"/>
    <p:sldId id="1191" r:id="rId5"/>
    <p:sldId id="1192" r:id="rId6"/>
    <p:sldId id="1193" r:id="rId7"/>
    <p:sldId id="1199" r:id="rId8"/>
    <p:sldId id="1200" r:id="rId9"/>
    <p:sldId id="1201" r:id="rId10"/>
    <p:sldId id="1203" r:id="rId11"/>
    <p:sldId id="1204" r:id="rId12"/>
    <p:sldId id="1198" r:id="rId13"/>
    <p:sldId id="1189" r:id="rId14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4">
          <p15:clr>
            <a:srgbClr val="A4A3A4"/>
          </p15:clr>
        </p15:guide>
        <p15:guide id="2" pos="215">
          <p15:clr>
            <a:srgbClr val="A4A3A4"/>
          </p15:clr>
        </p15:guide>
        <p15:guide id="3" orient="horz" pos="939">
          <p15:clr>
            <a:srgbClr val="A4A3A4"/>
          </p15:clr>
        </p15:guide>
        <p15:guide id="4" pos="27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lgore, Roman A. (GSFC-3230)" initials="KRA(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69EB35"/>
    <a:srgbClr val="006600"/>
    <a:srgbClr val="D7E4BE"/>
    <a:srgbClr val="B7CE88"/>
    <a:srgbClr val="1863AB"/>
    <a:srgbClr val="3333CC"/>
    <a:srgbClr val="008000"/>
    <a:srgbClr val="F1C234"/>
    <a:srgbClr val="234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82" autoAdjust="0"/>
    <p:restoredTop sz="73408" autoAdjust="0"/>
  </p:normalViewPr>
  <p:slideViewPr>
    <p:cSldViewPr snapToGrid="0">
      <p:cViewPr varScale="1">
        <p:scale>
          <a:sx n="128" d="100"/>
          <a:sy n="128" d="100"/>
        </p:scale>
        <p:origin x="2312" y="176"/>
      </p:cViewPr>
      <p:guideLst>
        <p:guide orient="horz" pos="984"/>
        <p:guide pos="215"/>
        <p:guide orient="horz" pos="939"/>
        <p:guide pos="27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5" d="100"/>
          <a:sy n="105" d="100"/>
        </p:scale>
        <p:origin x="-3008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609" y="0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ABACB-904D-094F-9E7B-536B3FEBB582}" type="datetimeFigureOut">
              <a:rPr lang="en-US" smtClean="0"/>
              <a:t>3/19/20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609" y="8830627"/>
            <a:ext cx="2982641" cy="46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2B98C-CAAB-B146-8AA0-546D78A31D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197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482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1"/>
            <a:ext cx="2982119" cy="46482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4770B855-4BB0-D049-BF04-D66C443CB33A}" type="datetimeFigureOut">
              <a:rPr lang="en-US" smtClean="0"/>
              <a:pPr/>
              <a:t>3/19/20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8500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40A739EF-F548-F948-9711-AC63F8CE96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250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latin typeface="+mn-lt"/>
              </a:rPr>
              <a:t>What do our colors really mean?</a:t>
            </a:r>
          </a:p>
          <a:p>
            <a:pPr lvl="1"/>
            <a:r>
              <a:rPr lang="en-US" sz="1600" dirty="0">
                <a:latin typeface="+mn-lt"/>
              </a:rPr>
              <a:t>Yellow (Warning)</a:t>
            </a:r>
          </a:p>
          <a:p>
            <a:pPr lvl="2"/>
            <a:r>
              <a:rPr lang="en-US" sz="1600" dirty="0">
                <a:latin typeface="+mn-lt"/>
              </a:rPr>
              <a:t>Management awareness/attention needed</a:t>
            </a:r>
          </a:p>
          <a:p>
            <a:pPr lvl="2"/>
            <a:r>
              <a:rPr lang="en-US" sz="1600" dirty="0">
                <a:latin typeface="+mn-lt"/>
              </a:rPr>
              <a:t>Items usually get discussed at Division/Directorate meetings</a:t>
            </a:r>
          </a:p>
          <a:p>
            <a:pPr lvl="2"/>
            <a:endParaRPr lang="en-US" sz="1600" dirty="0">
              <a:latin typeface="+mn-lt"/>
            </a:endParaRPr>
          </a:p>
          <a:p>
            <a:pPr lvl="1"/>
            <a:r>
              <a:rPr lang="en-US" sz="1600" dirty="0">
                <a:latin typeface="+mn-lt"/>
              </a:rPr>
              <a:t>Red (Critical)</a:t>
            </a:r>
          </a:p>
          <a:p>
            <a:pPr lvl="2"/>
            <a:r>
              <a:rPr lang="en-US" sz="1600" dirty="0">
                <a:latin typeface="+mn-lt"/>
              </a:rPr>
              <a:t>Impact is significant and management awareness/attention needed</a:t>
            </a:r>
          </a:p>
          <a:p>
            <a:pPr lvl="2"/>
            <a:r>
              <a:rPr lang="en-US" sz="1600" dirty="0">
                <a:latin typeface="+mn-lt"/>
              </a:rPr>
              <a:t>Items usually get discussed at Directorate/Center meetings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019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file://localhost/Users/kgammage/Documents/CustomerWork/ToDo/U4%20-%20Code%20300%20SMA%20Branding/Code%20300%20SMA%20FINAL%20LOGO%20FILES/SMA_PPT_Template/SMA_Code_300_logo.png" TargetMode="External"/><Relationship Id="rId5" Type="http://schemas.openxmlformats.org/officeDocument/2006/relationships/image" Target="../media/image3.png"/><Relationship Id="rId4" Type="http://schemas.openxmlformats.org/officeDocument/2006/relationships/image" Target="file://localhost/Users/kgammage/Documents/CustomerWork/Meatballs/NASA.gif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77AD3F"/>
              </a:buClr>
              <a:defRPr>
                <a:solidFill>
                  <a:srgbClr val="1863AB"/>
                </a:solidFill>
              </a:defRPr>
            </a:lvl1pPr>
            <a:lvl2pPr>
              <a:buClr>
                <a:srgbClr val="77AD3F"/>
              </a:buClr>
              <a:defRPr>
                <a:solidFill>
                  <a:srgbClr val="1863AB"/>
                </a:solidFill>
              </a:defRPr>
            </a:lvl2pPr>
            <a:lvl3pPr>
              <a:buClr>
                <a:srgbClr val="77AD3F"/>
              </a:buClr>
              <a:defRPr>
                <a:solidFill>
                  <a:srgbClr val="1863AB"/>
                </a:solidFill>
              </a:defRPr>
            </a:lvl3pPr>
            <a:lvl4pPr>
              <a:buClr>
                <a:srgbClr val="77AD3F"/>
              </a:buClr>
              <a:defRPr>
                <a:solidFill>
                  <a:srgbClr val="1863AB"/>
                </a:solidFill>
              </a:defRPr>
            </a:lvl4pPr>
            <a:lvl5pPr>
              <a:buClr>
                <a:srgbClr val="77AD3F"/>
              </a:buClr>
              <a:defRPr>
                <a:solidFill>
                  <a:srgbClr val="1863A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861AC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084116" y="3114639"/>
            <a:ext cx="5674369" cy="1588337"/>
          </a:xfrm>
          <a:ln>
            <a:noFill/>
          </a:ln>
        </p:spPr>
        <p:txBody>
          <a:bodyPr/>
          <a:lstStyle>
            <a:lvl1pPr marL="0" indent="0" algn="l">
              <a:buNone/>
              <a:defRPr>
                <a:ln>
                  <a:noFill/>
                </a:ln>
                <a:solidFill>
                  <a:srgbClr val="1863A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1079" y="621944"/>
            <a:ext cx="285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A3474"/>
                </a:solidFill>
                <a:latin typeface="Arial"/>
                <a:cs typeface="Arial"/>
              </a:rPr>
              <a:t>National Aeronautics</a:t>
            </a:r>
            <a:r>
              <a:rPr lang="en-US" sz="1000" baseline="0" dirty="0">
                <a:solidFill>
                  <a:srgbClr val="0A3474"/>
                </a:solidFill>
                <a:latin typeface="Arial"/>
                <a:cs typeface="Arial"/>
              </a:rPr>
              <a:t> and Space Administration</a:t>
            </a:r>
            <a:endParaRPr lang="en-US" sz="1000" dirty="0">
              <a:solidFill>
                <a:srgbClr val="0A3474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61079" y="6496692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b="1" dirty="0">
                <a:solidFill>
                  <a:srgbClr val="0A3474"/>
                </a:solidFill>
                <a:effectLst/>
                <a:latin typeface="Arial"/>
                <a:cs typeface="Arial"/>
              </a:rPr>
              <a:t>www.nasa.gov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499544" y="1461562"/>
            <a:ext cx="6258941" cy="1511960"/>
          </a:xfrm>
        </p:spPr>
        <p:txBody>
          <a:bodyPr>
            <a:normAutofit/>
          </a:bodyPr>
          <a:lstStyle>
            <a:lvl1pPr algn="l">
              <a:spcAft>
                <a:spcPts val="0"/>
              </a:spcAft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br>
              <a:rPr lang="en-US" dirty="0"/>
            </a:br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pic>
        <p:nvPicPr>
          <p:cNvPr id="13" name="NASA.gif" descr="/Users/kgammage/Documents/CustomerWork/Meatballs/NASA.gif"/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7711309" y="258783"/>
            <a:ext cx="1086856" cy="934696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4243179" y="5504211"/>
            <a:ext cx="477735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200" dirty="0">
                <a:solidFill>
                  <a:srgbClr val="1863AB"/>
                </a:solidFill>
                <a:latin typeface="Arial"/>
                <a:cs typeface="Arial"/>
              </a:rPr>
              <a:t>SAFETY</a:t>
            </a:r>
            <a:r>
              <a:rPr lang="en-US" sz="1600" b="1" spc="200" baseline="0" dirty="0">
                <a:solidFill>
                  <a:srgbClr val="1863AB"/>
                </a:solidFill>
                <a:latin typeface="Arial"/>
                <a:cs typeface="Arial"/>
              </a:rPr>
              <a:t> and MISSION ASSURANCE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200" baseline="0" dirty="0">
                <a:solidFill>
                  <a:srgbClr val="1863AB"/>
                </a:solidFill>
                <a:latin typeface="Arial"/>
                <a:cs typeface="Arial"/>
              </a:rPr>
              <a:t>DIRECTORATE </a:t>
            </a:r>
            <a:r>
              <a:rPr lang="en-US" sz="1200" b="0" spc="200" baseline="0" dirty="0">
                <a:solidFill>
                  <a:srgbClr val="1863AB"/>
                </a:solidFill>
                <a:latin typeface="Arial"/>
                <a:cs typeface="Arial"/>
              </a:rPr>
              <a:t>Code 300</a:t>
            </a:r>
            <a:endParaRPr lang="en-US" sz="1200" b="0" spc="200" dirty="0">
              <a:solidFill>
                <a:srgbClr val="1863AB"/>
              </a:solidFill>
              <a:latin typeface="Arial"/>
              <a:cs typeface="Arial"/>
            </a:endParaRPr>
          </a:p>
        </p:txBody>
      </p:sp>
      <p:pic>
        <p:nvPicPr>
          <p:cNvPr id="4" name="SMA_Code_300_logo.png" descr="/Users/kgammage/Documents/CustomerWork/ToDo/U4 - Code 300 SMA Branding/Code 300 SMA FINAL LOGO FILES/SMA_PPT_Template/SMA_Code_300_logo.png"/>
          <p:cNvPicPr>
            <a:picLocks noChangeAspect="1"/>
          </p:cNvPicPr>
          <p:nvPr userDrawn="1"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11" y="5846452"/>
            <a:ext cx="1128852" cy="70374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4293574" y="5391536"/>
            <a:ext cx="4555622" cy="50399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  <a:gs pos="50000">
                <a:srgbClr val="77AD3F"/>
              </a:gs>
              <a:gs pos="100000">
                <a:schemeClr val="bg1"/>
              </a:gs>
            </a:gsLst>
            <a:lin ang="156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effectLst>
                  <a:outerShdw blurRad="38100" dist="38100" dir="2700000" algn="tl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863AB"/>
                </a:solidFill>
              </a:defRPr>
            </a:lvl1pPr>
            <a:lvl2pPr>
              <a:defRPr sz="2400">
                <a:solidFill>
                  <a:srgbClr val="1863AB"/>
                </a:solidFill>
              </a:defRPr>
            </a:lvl2pPr>
            <a:lvl3pPr>
              <a:defRPr sz="2000">
                <a:solidFill>
                  <a:srgbClr val="1863AB"/>
                </a:solidFill>
              </a:defRPr>
            </a:lvl3pPr>
            <a:lvl4pPr>
              <a:defRPr sz="1800">
                <a:solidFill>
                  <a:srgbClr val="1863AB"/>
                </a:solidFill>
              </a:defRPr>
            </a:lvl4pPr>
            <a:lvl5pPr>
              <a:defRPr sz="1800">
                <a:solidFill>
                  <a:srgbClr val="1863AB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863AB"/>
                </a:solidFill>
              </a:defRPr>
            </a:lvl1pPr>
            <a:lvl2pPr>
              <a:defRPr sz="2400">
                <a:solidFill>
                  <a:srgbClr val="1863AB"/>
                </a:solidFill>
              </a:defRPr>
            </a:lvl2pPr>
            <a:lvl3pPr>
              <a:defRPr sz="2000">
                <a:solidFill>
                  <a:srgbClr val="1863AB"/>
                </a:solidFill>
              </a:defRPr>
            </a:lvl3pPr>
            <a:lvl4pPr>
              <a:defRPr sz="1800">
                <a:solidFill>
                  <a:srgbClr val="1863AB"/>
                </a:solidFill>
              </a:defRPr>
            </a:lvl4pPr>
            <a:lvl5pPr>
              <a:defRPr sz="1800">
                <a:solidFill>
                  <a:srgbClr val="1863AB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A3474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29288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dirty="0"/>
            </a:br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63272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70038"/>
          </a:xfrm>
          <a:prstGeom prst="rect">
            <a:avLst/>
          </a:prstGeom>
          <a:gradFill flip="none" rotWithShape="1">
            <a:gsLst>
              <a:gs pos="0">
                <a:srgbClr val="A60B19"/>
              </a:gs>
              <a:gs pos="25000">
                <a:srgbClr val="E94826"/>
              </a:gs>
              <a:gs pos="100000">
                <a:srgbClr val="F6E431"/>
              </a:gs>
              <a:gs pos="50000">
                <a:srgbClr val="ED6827"/>
              </a:gs>
              <a:gs pos="75000">
                <a:srgbClr val="F6982A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9288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dirty="0"/>
            </a:br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288" y="1393265"/>
            <a:ext cx="8229600" cy="4650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6152" y="6415078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1861AC"/>
                </a:solidFill>
                <a:latin typeface="Arial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25884" y="6444476"/>
            <a:ext cx="7542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spc="200" dirty="0">
                <a:solidFill>
                  <a:srgbClr val="1861AC"/>
                </a:solidFill>
                <a:latin typeface="Arial"/>
                <a:cs typeface="Arial"/>
              </a:rPr>
              <a:t>SAFETY</a:t>
            </a:r>
            <a:r>
              <a:rPr lang="en-US" sz="1200" b="1" spc="200" baseline="0" dirty="0">
                <a:solidFill>
                  <a:srgbClr val="1861AC"/>
                </a:solidFill>
                <a:latin typeface="Arial"/>
                <a:cs typeface="Arial"/>
              </a:rPr>
              <a:t> and MISSION ASSURANCE DIRECTORATE </a:t>
            </a:r>
            <a:r>
              <a:rPr lang="en-US" sz="1000" b="0" spc="200" baseline="0" dirty="0">
                <a:solidFill>
                  <a:srgbClr val="1861AC"/>
                </a:solidFill>
                <a:latin typeface="Arial"/>
                <a:cs typeface="Arial"/>
              </a:rPr>
              <a:t>Code 300</a:t>
            </a:r>
            <a:endParaRPr lang="en-US" sz="1000" b="0" spc="200" dirty="0">
              <a:solidFill>
                <a:srgbClr val="1861AC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0868" y="6350531"/>
            <a:ext cx="8788722" cy="60479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  <a:gs pos="50000">
                <a:srgbClr val="77AD3F"/>
              </a:gs>
              <a:gs pos="100000">
                <a:schemeClr val="bg1"/>
              </a:gs>
            </a:gsLst>
            <a:lin ang="156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/>
          <a:ea typeface="+mj-ea"/>
          <a:cs typeface="Arial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Clr>
          <a:srgbClr val="77AD3F"/>
        </a:buClr>
        <a:buFont typeface="Arial"/>
        <a:buChar char="•"/>
        <a:defRPr sz="1800" kern="1200">
          <a:solidFill>
            <a:srgbClr val="1861AC"/>
          </a:solidFill>
          <a:latin typeface="Arial"/>
          <a:ea typeface="+mn-ea"/>
          <a:cs typeface="Arial"/>
        </a:defRPr>
      </a:lvl1pPr>
      <a:lvl2pPr marL="400050" indent="-230188" algn="l" defTabSz="457200" rtl="0" eaLnBrk="1" latinLnBrk="0" hangingPunct="1">
        <a:spcBef>
          <a:spcPct val="20000"/>
        </a:spcBef>
        <a:buClr>
          <a:srgbClr val="77AD3F"/>
        </a:buClr>
        <a:buFont typeface="Arial"/>
        <a:buChar char="–"/>
        <a:tabLst>
          <a:tab pos="511175" algn="l"/>
        </a:tabLst>
        <a:defRPr sz="1800" kern="1200">
          <a:solidFill>
            <a:srgbClr val="1861AC"/>
          </a:solidFill>
          <a:latin typeface="Arial"/>
          <a:ea typeface="+mn-ea"/>
          <a:cs typeface="Arial"/>
        </a:defRPr>
      </a:lvl2pPr>
      <a:lvl3pPr marL="571500" indent="-171450" algn="l" defTabSz="457200" rtl="0" eaLnBrk="1" latinLnBrk="0" hangingPunct="1">
        <a:spcBef>
          <a:spcPct val="20000"/>
        </a:spcBef>
        <a:buClr>
          <a:srgbClr val="77AD3F"/>
        </a:buClr>
        <a:buFont typeface="Arial"/>
        <a:buChar char="•"/>
        <a:tabLst>
          <a:tab pos="400050" algn="l"/>
        </a:tabLst>
        <a:defRPr sz="1800" kern="1200">
          <a:solidFill>
            <a:srgbClr val="1861AC"/>
          </a:solidFill>
          <a:latin typeface="Arial"/>
          <a:ea typeface="+mn-ea"/>
          <a:cs typeface="Arial"/>
        </a:defRPr>
      </a:lvl3pPr>
      <a:lvl4pPr marL="801688" indent="-230188" algn="l" defTabSz="457200" rtl="0" eaLnBrk="1" latinLnBrk="0" hangingPunct="1">
        <a:spcBef>
          <a:spcPct val="20000"/>
        </a:spcBef>
        <a:buClr>
          <a:srgbClr val="77AD3F"/>
        </a:buClr>
        <a:buFont typeface="Arial"/>
        <a:buChar char="–"/>
        <a:tabLst>
          <a:tab pos="971550" algn="l"/>
        </a:tabLst>
        <a:defRPr sz="1800" kern="1200">
          <a:solidFill>
            <a:srgbClr val="1861AC"/>
          </a:solidFill>
          <a:latin typeface="Arial"/>
          <a:ea typeface="+mn-ea"/>
          <a:cs typeface="Arial"/>
        </a:defRPr>
      </a:lvl4pPr>
      <a:lvl5pPr marL="971550" indent="-169863" algn="l" defTabSz="457200" rtl="0" eaLnBrk="1" latinLnBrk="0" hangingPunct="1">
        <a:spcBef>
          <a:spcPct val="20000"/>
        </a:spcBef>
        <a:buClr>
          <a:srgbClr val="77AD3F"/>
        </a:buClr>
        <a:buFont typeface="Arial"/>
        <a:buChar char="»"/>
        <a:defRPr sz="1800" kern="1200">
          <a:solidFill>
            <a:srgbClr val="1861AC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24533" y="3089289"/>
            <a:ext cx="3632471" cy="2034633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Jesse Leitner, Chief SMA Engineer, GSFC</a:t>
            </a:r>
          </a:p>
          <a:p>
            <a:pPr algn="ctr"/>
            <a:r>
              <a:rPr lang="en-US" dirty="0"/>
              <a:t>Agency-wide team including APL and SWRI</a:t>
            </a:r>
            <a:endParaRPr lang="en-US" sz="1800" dirty="0"/>
          </a:p>
          <a:p>
            <a:pPr algn="ctr"/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SMD Class D standard MAR</a:t>
            </a:r>
          </a:p>
        </p:txBody>
      </p:sp>
    </p:spTree>
    <p:extLst>
      <p:ext uri="{BB962C8B-B14F-4D97-AF65-F5344CB8AC3E}">
        <p14:creationId xmlns:p14="http://schemas.microsoft.com/office/powerpoint/2010/main" val="2422256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693772"/>
            <a:ext cx="8229600" cy="485775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2256723"/>
            <a:ext cx="8223250" cy="3335439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  <a:p>
            <a:r>
              <a:rPr lang="en-US" dirty="0"/>
              <a:t>Agency Team</a:t>
            </a:r>
          </a:p>
          <a:p>
            <a:r>
              <a:rPr lang="en-US" dirty="0"/>
              <a:t>Class D principles</a:t>
            </a:r>
          </a:p>
          <a:p>
            <a:r>
              <a:rPr lang="en-US" dirty="0"/>
              <a:t>Significant departures from common practices</a:t>
            </a:r>
          </a:p>
          <a:p>
            <a:r>
              <a:rPr lang="en-US" dirty="0"/>
              <a:t>Other highlights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5624514"/>
            <a:ext cx="2133600" cy="273844"/>
          </a:xfrm>
          <a:prstGeom prst="rect">
            <a:avLst/>
          </a:prstGeom>
        </p:spPr>
        <p:txBody>
          <a:bodyPr/>
          <a:lstStyle/>
          <a:p>
            <a:fld id="{641FB1AC-02D1-9846-8E42-69528F42F281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5" name="Straight Connector 6"/>
          <p:cNvCxnSpPr/>
          <p:nvPr/>
        </p:nvCxnSpPr>
        <p:spPr>
          <a:xfrm>
            <a:off x="463550" y="1571077"/>
            <a:ext cx="8216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52238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Numerous activities have taken place over the past several years to address the fact that Class D practices across the agency have differed little from those for Class A, B, or C missions</a:t>
            </a:r>
          </a:p>
          <a:p>
            <a:r>
              <a:rPr lang="en-US" dirty="0"/>
              <a:t>Most of these activities have not resulted in substantial efforts to tangibly change how we perform Class D developments</a:t>
            </a:r>
          </a:p>
          <a:p>
            <a:r>
              <a:rPr lang="en-US" dirty="0"/>
              <a:t>The result is that we have been limited in our ability to push the boundaries for moderate-risk/high-payoff missions</a:t>
            </a:r>
          </a:p>
          <a:p>
            <a:r>
              <a:rPr lang="en-US" dirty="0"/>
              <a:t>This development effort has taken a very detailed view of the practices that are in place to ensure safety and mission success, and tunes them into risk-driven activities that accept developers’ approaches in contrast to the current “do it the way we always have” approaches that have been difficult to depart from.</a:t>
            </a:r>
          </a:p>
          <a:p>
            <a:r>
              <a:rPr lang="en-US" dirty="0"/>
              <a:t>This approach emphasizes the processes that provide the most risk reduction payoff and avoids the “feel-good” types of requirements that are abundant for Class A and Class B missions, where there is significant tolerance for overrun.</a:t>
            </a:r>
          </a:p>
          <a:p>
            <a:r>
              <a:rPr lang="en-US" dirty="0"/>
              <a:t>This approach further emphasizes developer standard practices as opposed to prescriptive “do it our way” practices.</a:t>
            </a:r>
          </a:p>
          <a:p>
            <a:r>
              <a:rPr lang="en-US" dirty="0"/>
              <a:t>At this point, there will be no choice, no matter what the risk posture, but to implement a “true Class D” for most </a:t>
            </a:r>
            <a:r>
              <a:rPr lang="en-US" dirty="0" err="1"/>
              <a:t>cubesat</a:t>
            </a:r>
            <a:r>
              <a:rPr lang="en-US" dirty="0"/>
              <a:t> missions and a range of other highly resource-constrained missions that will soon be in development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58596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GSFC:  Jesse Leitner (lead), Ron </a:t>
            </a:r>
            <a:r>
              <a:rPr lang="en-US" dirty="0" err="1"/>
              <a:t>Perison</a:t>
            </a:r>
            <a:endParaRPr lang="en-US" dirty="0"/>
          </a:p>
          <a:p>
            <a:r>
              <a:rPr lang="en-US" dirty="0" err="1"/>
              <a:t>LaRC</a:t>
            </a:r>
            <a:r>
              <a:rPr lang="en-US" dirty="0"/>
              <a:t>:  Joey Patterson, Don Porter</a:t>
            </a:r>
          </a:p>
          <a:p>
            <a:r>
              <a:rPr lang="en-US" dirty="0"/>
              <a:t>JPL:  Tom Ramsey, Sammy </a:t>
            </a:r>
            <a:r>
              <a:rPr lang="en-US" dirty="0" err="1"/>
              <a:t>Kayali</a:t>
            </a:r>
            <a:r>
              <a:rPr lang="en-US" dirty="0"/>
              <a:t>, Naomi Palmer</a:t>
            </a:r>
          </a:p>
          <a:p>
            <a:r>
              <a:rPr lang="en-US" dirty="0"/>
              <a:t>Glenn:  Cynthia Calhoun</a:t>
            </a:r>
          </a:p>
          <a:p>
            <a:r>
              <a:rPr lang="en-US" dirty="0"/>
              <a:t>MSFC:  Rodney Key, Kelly Bellamy, Michael </a:t>
            </a:r>
            <a:r>
              <a:rPr lang="en-US" dirty="0" err="1"/>
              <a:t>Giuntini</a:t>
            </a:r>
            <a:r>
              <a:rPr lang="en-US" dirty="0"/>
              <a:t>, James </a:t>
            </a:r>
            <a:r>
              <a:rPr lang="en-US" dirty="0" err="1"/>
              <a:t>Kissell</a:t>
            </a:r>
            <a:r>
              <a:rPr lang="en-US" dirty="0"/>
              <a:t>, Keith Dill</a:t>
            </a:r>
          </a:p>
          <a:p>
            <a:r>
              <a:rPr lang="en-US" dirty="0"/>
              <a:t>ARC:  Steve </a:t>
            </a:r>
            <a:r>
              <a:rPr lang="en-US" dirty="0" err="1"/>
              <a:t>Jara</a:t>
            </a:r>
            <a:r>
              <a:rPr lang="en-US" dirty="0"/>
              <a:t>, Don Mendoza</a:t>
            </a:r>
          </a:p>
          <a:p>
            <a:r>
              <a:rPr lang="en-US" dirty="0"/>
              <a:t>APL:  Steve Pereira, Rick </a:t>
            </a:r>
            <a:r>
              <a:rPr lang="en-US" dirty="0" err="1"/>
              <a:t>Pfisterer</a:t>
            </a:r>
            <a:endParaRPr lang="en-US" dirty="0"/>
          </a:p>
          <a:p>
            <a:r>
              <a:rPr lang="en-US" dirty="0"/>
              <a:t>SWRI:  </a:t>
            </a:r>
            <a:r>
              <a:rPr lang="en-US" dirty="0" err="1"/>
              <a:t>Joerg</a:t>
            </a:r>
            <a:r>
              <a:rPr lang="en-US" dirty="0"/>
              <a:t> </a:t>
            </a:r>
            <a:r>
              <a:rPr lang="en-US" dirty="0" err="1"/>
              <a:t>Gerhardus</a:t>
            </a:r>
            <a:r>
              <a:rPr lang="en-US" dirty="0"/>
              <a:t>, John Stone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Agency Team</a:t>
            </a:r>
          </a:p>
        </p:txBody>
      </p:sp>
    </p:spTree>
    <p:extLst>
      <p:ext uri="{BB962C8B-B14F-4D97-AF65-F5344CB8AC3E}">
        <p14:creationId xmlns:p14="http://schemas.microsoft.com/office/powerpoint/2010/main" val="2448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9288" y="1311802"/>
            <a:ext cx="8229600" cy="4650752"/>
          </a:xfrm>
        </p:spPr>
        <p:txBody>
          <a:bodyPr>
            <a:normAutofit/>
          </a:bodyPr>
          <a:lstStyle/>
          <a:p>
            <a:r>
              <a:rPr lang="en-US" sz="1600" b="1" i="1" u="sng" dirty="0">
                <a:solidFill>
                  <a:schemeClr val="tx2"/>
                </a:solidFill>
              </a:rPr>
              <a:t>Do</a:t>
            </a:r>
            <a:r>
              <a:rPr lang="en-US" sz="1600" b="1" i="1" dirty="0">
                <a:solidFill>
                  <a:schemeClr val="tx2"/>
                </a:solidFill>
              </a:rPr>
              <a:t>:</a:t>
            </a:r>
            <a:r>
              <a:rPr lang="en-US" sz="1600" dirty="0"/>
              <a:t>	</a:t>
            </a:r>
          </a:p>
          <a:p>
            <a:pPr lvl="1"/>
            <a:r>
              <a:rPr lang="en-US" sz="1400" dirty="0"/>
              <a:t>Streamline processes (less formal documentation, e.g., spreadsheet vs. formal software system for waivers, etc.)</a:t>
            </a:r>
          </a:p>
          <a:p>
            <a:pPr lvl="1"/>
            <a:r>
              <a:rPr lang="en-US" sz="1400" dirty="0"/>
              <a:t>Focus on tall poles and critical items from a focused reliability analysis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Tolerate more risk than A, B, or C (particularly schedule risk)</a:t>
            </a:r>
          </a:p>
          <a:p>
            <a:pPr lvl="1"/>
            <a:r>
              <a:rPr lang="en-US" sz="1400" dirty="0">
                <a:solidFill>
                  <a:schemeClr val="tx2"/>
                </a:solidFill>
              </a:rPr>
              <a:t>Capture and communicate risks diligently</a:t>
            </a:r>
          </a:p>
          <a:p>
            <a:pPr lvl="1"/>
            <a:r>
              <a:rPr lang="en-US" sz="1400" dirty="0"/>
              <a:t>Rely more on knowledge than </a:t>
            </a:r>
            <a:r>
              <a:rPr lang="en-US" sz="1400" i="1" dirty="0"/>
              <a:t>indirect</a:t>
            </a:r>
            <a:r>
              <a:rPr lang="en-US" sz="1400" dirty="0"/>
              <a:t> requirements</a:t>
            </a:r>
          </a:p>
          <a:p>
            <a:pPr lvl="1"/>
            <a:r>
              <a:rPr lang="en-US" sz="1400" dirty="0"/>
              <a:t>Put more decisions into the hands of the engineers on the floor.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Have significant margin on mass, volume, power (not always possible, but strongly desirable)</a:t>
            </a:r>
            <a:r>
              <a:rPr lang="en-US" sz="1400" dirty="0">
                <a:solidFill>
                  <a:srgbClr val="0000FF"/>
                </a:solidFill>
              </a:rPr>
              <a:t>*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Have significant flexibility on performance (level 1/level 2) requirements (not always possible, but strongly</a:t>
            </a:r>
            <a:r>
              <a:rPr lang="en-US" sz="1400" dirty="0">
                <a:solidFill>
                  <a:srgbClr val="0000FF"/>
                </a:solidFill>
              </a:rPr>
              <a:t>*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*desirable)</a:t>
            </a:r>
          </a:p>
          <a:p>
            <a:pPr>
              <a:spcBef>
                <a:spcPts val="1200"/>
              </a:spcBef>
            </a:pPr>
            <a:r>
              <a:rPr lang="en-US" sz="1600" b="1" i="1" u="sng" dirty="0">
                <a:solidFill>
                  <a:schemeClr val="tx2"/>
                </a:solidFill>
              </a:rPr>
              <a:t>Don’t</a:t>
            </a:r>
            <a:r>
              <a:rPr lang="en-US" sz="1600" b="1" i="1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en-US" sz="1400" b="1" dirty="0">
                <a:solidFill>
                  <a:schemeClr val="tx2"/>
                </a:solidFill>
              </a:rPr>
              <a:t>Ignore risks!</a:t>
            </a:r>
          </a:p>
          <a:p>
            <a:pPr lvl="1"/>
            <a:r>
              <a:rPr lang="en-US" sz="1400" dirty="0"/>
              <a:t>Reduce reliability efforts (but do be more focused and less formal)</a:t>
            </a:r>
          </a:p>
          <a:p>
            <a:pPr lvl="1"/>
            <a:r>
              <a:rPr lang="en-US" sz="1400" dirty="0"/>
              <a:t>Assume nonconforming means unacceptable or risky</a:t>
            </a:r>
          </a:p>
          <a:p>
            <a:pPr lvl="1"/>
            <a:r>
              <a:rPr lang="en-US" sz="1400" dirty="0"/>
              <a:t>Blindly eliminate processes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 Principles:  Dos &amp; Don’ts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5608320"/>
            <a:ext cx="8953500" cy="863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While the impression may be that a Class D is higher risk from the outside, if implemented correctly (and consistent with the intention), in reality the extra engineering thought about risk may actually reduce the practical risk of implementation.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61200" y="6471920"/>
            <a:ext cx="2733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*outside scope of MAR</a:t>
            </a:r>
          </a:p>
        </p:txBody>
      </p:sp>
    </p:spTree>
    <p:extLst>
      <p:ext uri="{BB962C8B-B14F-4D97-AF65-F5344CB8AC3E}">
        <p14:creationId xmlns:p14="http://schemas.microsoft.com/office/powerpoint/2010/main" val="82551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GMIPs (consistent with NPR 8735.2B)</a:t>
            </a:r>
          </a:p>
          <a:p>
            <a:pPr lvl="1"/>
            <a:r>
              <a:rPr lang="en-US" dirty="0"/>
              <a:t>No predefined set of GMIPs</a:t>
            </a:r>
          </a:p>
          <a:p>
            <a:pPr lvl="1"/>
            <a:r>
              <a:rPr lang="en-US" dirty="0"/>
              <a:t>Based on upfront negotiation considering</a:t>
            </a:r>
          </a:p>
          <a:p>
            <a:pPr lvl="2"/>
            <a:r>
              <a:rPr lang="en-US" dirty="0"/>
              <a:t>assessment of developer’s own inspection points</a:t>
            </a:r>
          </a:p>
          <a:p>
            <a:pPr lvl="2"/>
            <a:r>
              <a:rPr lang="en-US" dirty="0"/>
              <a:t>developer identified risks</a:t>
            </a:r>
          </a:p>
          <a:p>
            <a:pPr lvl="2"/>
            <a:r>
              <a:rPr lang="en-US" dirty="0"/>
              <a:t>project identified risks; and furthermore in response to events, such as failures, anomalies, and process shortfalls that prompt a need for further inspection.  </a:t>
            </a:r>
          </a:p>
          <a:p>
            <a:pPr lvl="1"/>
            <a:r>
              <a:rPr lang="en-US" dirty="0"/>
              <a:t>Will be coordinated with the project to maximize efficiency and minimize schedule impact</a:t>
            </a:r>
          </a:p>
          <a:p>
            <a:r>
              <a:rPr lang="en-US" dirty="0"/>
              <a:t>Inherited items process</a:t>
            </a:r>
          </a:p>
          <a:p>
            <a:pPr lvl="1"/>
            <a:r>
              <a:rPr lang="en-US" dirty="0"/>
              <a:t>Allows a holistic, risk-based process based on</a:t>
            </a:r>
          </a:p>
          <a:p>
            <a:pPr lvl="2"/>
            <a:r>
              <a:rPr lang="en-US" dirty="0"/>
              <a:t>Prior history</a:t>
            </a:r>
          </a:p>
          <a:p>
            <a:pPr lvl="2"/>
            <a:r>
              <a:rPr lang="en-US" dirty="0"/>
              <a:t>Changes from previous (in H/W, S/W, operation, environment)</a:t>
            </a:r>
          </a:p>
          <a:p>
            <a:pPr lvl="2"/>
            <a:r>
              <a:rPr lang="en-US" dirty="0"/>
              <a:t>Past anomalies </a:t>
            </a:r>
          </a:p>
          <a:p>
            <a:pPr lvl="1"/>
            <a:r>
              <a:rPr lang="en-US" dirty="0"/>
              <a:t>Allows prior processes to be used without waivers</a:t>
            </a:r>
          </a:p>
          <a:p>
            <a:pPr lvl="1"/>
            <a:r>
              <a:rPr lang="en-US" dirty="0"/>
              <a:t>Decisions to use or impose additional tests, etc., based on risk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Significant departures from common practices (1/3)</a:t>
            </a:r>
          </a:p>
        </p:txBody>
      </p:sp>
    </p:spTree>
    <p:extLst>
      <p:ext uri="{BB962C8B-B14F-4D97-AF65-F5344CB8AC3E}">
        <p14:creationId xmlns:p14="http://schemas.microsoft.com/office/powerpoint/2010/main" val="44456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Workmanship</a:t>
            </a:r>
          </a:p>
          <a:p>
            <a:pPr lvl="1"/>
            <a:r>
              <a:rPr lang="en-US" dirty="0"/>
              <a:t>Workmanship standards (industry and NASA) provided as guidance, developer standard practices allowed</a:t>
            </a:r>
          </a:p>
          <a:p>
            <a:r>
              <a:rPr lang="en-US" dirty="0"/>
              <a:t>EEE parts</a:t>
            </a:r>
          </a:p>
          <a:p>
            <a:pPr lvl="1"/>
            <a:r>
              <a:rPr lang="en-US" dirty="0"/>
              <a:t>Follows NASA-STD-8739.10 for Class D:  Level 4 = COTS parts with no additional screening</a:t>
            </a:r>
          </a:p>
          <a:p>
            <a:pPr lvl="1"/>
            <a:r>
              <a:rPr lang="en-US" dirty="0"/>
              <a:t>Guidance provided to consider:</a:t>
            </a:r>
          </a:p>
          <a:p>
            <a:pPr lvl="2"/>
            <a:r>
              <a:rPr lang="en-US" dirty="0"/>
              <a:t>Prior usage of the part and qualification for the specific application</a:t>
            </a:r>
          </a:p>
          <a:p>
            <a:pPr lvl="2"/>
            <a:r>
              <a:rPr lang="en-US" dirty="0"/>
              <a:t>Manufacturing variability within lots and from lot to lot for parts</a:t>
            </a:r>
          </a:p>
          <a:p>
            <a:pPr lvl="2"/>
            <a:r>
              <a:rPr lang="en-US" dirty="0"/>
              <a:t>Traceability and pedigree of parts </a:t>
            </a:r>
          </a:p>
          <a:p>
            <a:pPr lvl="2"/>
            <a:r>
              <a:rPr lang="en-US" dirty="0"/>
              <a:t>Reliability basis for parts.  </a:t>
            </a:r>
          </a:p>
          <a:p>
            <a:pPr lvl="2"/>
            <a:r>
              <a:rPr lang="en-US"/>
              <a:t>Parts stress/application conditions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Significant departures from common practices (2/3)</a:t>
            </a:r>
          </a:p>
        </p:txBody>
      </p:sp>
    </p:spTree>
    <p:extLst>
      <p:ext uri="{BB962C8B-B14F-4D97-AF65-F5344CB8AC3E}">
        <p14:creationId xmlns:p14="http://schemas.microsoft.com/office/powerpoint/2010/main" val="106196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Radiation</a:t>
            </a:r>
          </a:p>
          <a:p>
            <a:pPr lvl="1"/>
            <a:r>
              <a:rPr lang="en-US" dirty="0"/>
              <a:t>Emphasis on radiation-tolerant design </a:t>
            </a:r>
          </a:p>
          <a:p>
            <a:pPr lvl="1"/>
            <a:r>
              <a:rPr lang="en-US" dirty="0"/>
              <a:t>Part-by-part analysis and testing otherwise</a:t>
            </a:r>
          </a:p>
          <a:p>
            <a:r>
              <a:rPr lang="en-US" dirty="0"/>
              <a:t>Printed Wiring Boards</a:t>
            </a:r>
          </a:p>
          <a:p>
            <a:pPr lvl="1"/>
            <a:r>
              <a:rPr lang="en-US" dirty="0"/>
              <a:t>Use own preferred standard</a:t>
            </a:r>
          </a:p>
          <a:p>
            <a:pPr lvl="1"/>
            <a:r>
              <a:rPr lang="en-US" dirty="0"/>
              <a:t>Project retains coupons or spare boards until mission disposal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Significant departures from common practices (3/3)</a:t>
            </a:r>
          </a:p>
        </p:txBody>
      </p:sp>
    </p:spTree>
    <p:extLst>
      <p:ext uri="{BB962C8B-B14F-4D97-AF65-F5344CB8AC3E}">
        <p14:creationId xmlns:p14="http://schemas.microsoft.com/office/powerpoint/2010/main" val="324272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ARB/MRB/FRB</a:t>
            </a:r>
          </a:p>
          <a:p>
            <a:pPr lvl="1"/>
            <a:r>
              <a:rPr lang="en-US" dirty="0"/>
              <a:t>Government notified and invited to participate in type I (form, fit, function)</a:t>
            </a:r>
          </a:p>
          <a:p>
            <a:pPr lvl="1"/>
            <a:r>
              <a:rPr lang="en-US" dirty="0"/>
              <a:t>Type II – Government given access to, but timely notification not required</a:t>
            </a:r>
          </a:p>
          <a:p>
            <a:r>
              <a:rPr lang="en-US" dirty="0"/>
              <a:t>Reliability</a:t>
            </a:r>
          </a:p>
          <a:p>
            <a:pPr lvl="1"/>
            <a:r>
              <a:rPr lang="en-US" dirty="0"/>
              <a:t>Project completes reliability analysis (e.g., FTA, FMEA) for faults that may lead to injury to personnel or the public, or produce orbital debris, or that may affect host platforms</a:t>
            </a:r>
          </a:p>
          <a:p>
            <a:pPr lvl="1"/>
            <a:r>
              <a:rPr lang="en-US" dirty="0"/>
              <a:t>Parts stress and derating analysis per EEE-INST-002 or comparable</a:t>
            </a:r>
          </a:p>
          <a:p>
            <a:r>
              <a:rPr lang="en-US" dirty="0"/>
              <a:t>Software assurance</a:t>
            </a:r>
          </a:p>
          <a:p>
            <a:pPr lvl="1"/>
            <a:r>
              <a:rPr lang="en-US" dirty="0"/>
              <a:t>NASA-STD-8739.8 required</a:t>
            </a:r>
          </a:p>
          <a:p>
            <a:r>
              <a:rPr lang="en-US" dirty="0"/>
              <a:t>Software safety</a:t>
            </a:r>
          </a:p>
          <a:p>
            <a:pPr lvl="1"/>
            <a:r>
              <a:rPr lang="en-US" dirty="0"/>
              <a:t>Safety critical elements determined from the hazard analysis and range requirements</a:t>
            </a:r>
          </a:p>
          <a:p>
            <a:r>
              <a:rPr lang="en-US" dirty="0"/>
              <a:t>GIDEP:  project shall take action to mitigate the effects of alerts on the project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Minor departures from common practices</a:t>
            </a:r>
          </a:p>
        </p:txBody>
      </p:sp>
    </p:spTree>
    <p:extLst>
      <p:ext uri="{BB962C8B-B14F-4D97-AF65-F5344CB8AC3E}">
        <p14:creationId xmlns:p14="http://schemas.microsoft.com/office/powerpoint/2010/main" val="127202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Lifting </a:t>
            </a:r>
          </a:p>
          <a:p>
            <a:pPr lvl="1"/>
            <a:r>
              <a:rPr lang="en-US" dirty="0"/>
              <a:t>Vendor practices if command media exist</a:t>
            </a:r>
          </a:p>
          <a:p>
            <a:pPr lvl="1"/>
            <a:r>
              <a:rPr lang="en-US" dirty="0"/>
              <a:t>NASA-STD-8719.9 for all others</a:t>
            </a:r>
          </a:p>
          <a:p>
            <a:r>
              <a:rPr lang="en-US" dirty="0"/>
              <a:t>ESD:  ANSI/ESD S20.20-2007</a:t>
            </a:r>
          </a:p>
          <a:p>
            <a:r>
              <a:rPr lang="en-US" dirty="0"/>
              <a:t>Lead-free and whisker controls required</a:t>
            </a:r>
          </a:p>
          <a:p>
            <a:r>
              <a:rPr lang="en-US" dirty="0"/>
              <a:t>Assurance Plan for new digital electronic designs (FPGAs, ASICs,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Planetary Protection for outside of earth orbit</a:t>
            </a:r>
          </a:p>
          <a:p>
            <a:r>
              <a:rPr lang="en-US" dirty="0"/>
              <a:t>Cybersecurity and Command Link Protection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elements</a:t>
            </a:r>
          </a:p>
        </p:txBody>
      </p:sp>
    </p:spTree>
    <p:extLst>
      <p:ext uri="{BB962C8B-B14F-4D97-AF65-F5344CB8AC3E}">
        <p14:creationId xmlns:p14="http://schemas.microsoft.com/office/powerpoint/2010/main" val="366485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0D5B08-FE24-FD48-87D9-3DCAA9411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Within MAR development team reviews</a:t>
            </a:r>
          </a:p>
          <a:p>
            <a:r>
              <a:rPr lang="en-US" dirty="0"/>
              <a:t>Team – Center/organization outreach</a:t>
            </a:r>
          </a:p>
          <a:p>
            <a:r>
              <a:rPr lang="en-US" dirty="0"/>
              <a:t>Program Office reviews</a:t>
            </a:r>
          </a:p>
          <a:p>
            <a:r>
              <a:rPr lang="en-US" dirty="0"/>
              <a:t>SMD technical area reviews</a:t>
            </a:r>
          </a:p>
          <a:p>
            <a:r>
              <a:rPr lang="en-US" dirty="0"/>
              <a:t>OSMA discipline review</a:t>
            </a:r>
          </a:p>
          <a:p>
            <a:pPr lvl="1"/>
            <a:r>
              <a:rPr lang="en-US" dirty="0"/>
              <a:t>OSMA signoff</a:t>
            </a:r>
          </a:p>
          <a:p>
            <a:r>
              <a:rPr lang="en-US" dirty="0"/>
              <a:t>The MAR is now an Appendix in SMD’S Class D Implementation Plan</a:t>
            </a:r>
          </a:p>
          <a:p>
            <a:r>
              <a:rPr lang="en-US" dirty="0"/>
              <a:t>There is still debate in HQ about elements of the Implementation Plan, outside of the MAR that is holding up approval of the document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4FF611-94F3-0C4C-97F5-2C259776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and Approval Process</a:t>
            </a:r>
          </a:p>
        </p:txBody>
      </p:sp>
    </p:spTree>
    <p:extLst>
      <p:ext uri="{BB962C8B-B14F-4D97-AF65-F5344CB8AC3E}">
        <p14:creationId xmlns:p14="http://schemas.microsoft.com/office/powerpoint/2010/main" val="4039187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Standard Mission Assurance Requirements document has been produced to represent the general set of requirements to impose on SMD Class D missions</a:t>
            </a:r>
          </a:p>
          <a:p>
            <a:r>
              <a:rPr lang="en-US" dirty="0"/>
              <a:t>This is the first such document that truly addresses significant costs and programmatic risks that were not really addressed in the past.</a:t>
            </a:r>
          </a:p>
          <a:p>
            <a:r>
              <a:rPr lang="en-US" dirty="0"/>
              <a:t>The document has completed approval process in HQ/OSMA and is now baselined as part of a new SMD Class D Implementation Plan.  We are waiting for unrelated issues with the Implementation Plan to </a:t>
            </a:r>
            <a:r>
              <a:rPr lang="en-US"/>
              <a:t>be worked out.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66560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888" y="1752658"/>
            <a:ext cx="7772400" cy="1021556"/>
          </a:xfrm>
        </p:spPr>
        <p:txBody>
          <a:bodyPr>
            <a:normAutofit/>
          </a:bodyPr>
          <a:lstStyle/>
          <a:p>
            <a:r>
              <a:rPr lang="en-US" dirty="0"/>
              <a:t>Backup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5624514"/>
            <a:ext cx="2133600" cy="273844"/>
          </a:xfrm>
          <a:prstGeom prst="rect">
            <a:avLst/>
          </a:prstGeom>
        </p:spPr>
        <p:txBody>
          <a:bodyPr/>
          <a:lstStyle/>
          <a:p>
            <a:fld id="{641FB1AC-02D1-9846-8E42-69528F42F28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2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40744</TotalTime>
  <Words>1155</Words>
  <Application>Microsoft Macintosh PowerPoint</Application>
  <PresentationFormat>On-screen Show (4:3)</PresentationFormat>
  <Paragraphs>123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SMD Class D standard MAR</vt:lpstr>
      <vt:lpstr>Outline</vt:lpstr>
      <vt:lpstr>Background</vt:lpstr>
      <vt:lpstr>Agency Team</vt:lpstr>
      <vt:lpstr>Class D Principles:  Dos &amp; Don’ts</vt:lpstr>
      <vt:lpstr>Significant departures from common practices (1/3)</vt:lpstr>
      <vt:lpstr>Significant departures from common practices (2/3)</vt:lpstr>
      <vt:lpstr>Significant departures from common practices (3/3)</vt:lpstr>
      <vt:lpstr>Minor departures from common practices</vt:lpstr>
      <vt:lpstr>Other elements</vt:lpstr>
      <vt:lpstr>Review and Approval Process</vt:lpstr>
      <vt:lpstr>Summary</vt:lpstr>
      <vt:lpstr>Backup materials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Employees Since January 2010</dc:title>
  <dc:creator>NASA ODIN</dc:creator>
  <cp:lastModifiedBy>Leitner, Jesse A. (MAF-3000)</cp:lastModifiedBy>
  <cp:revision>556</cp:revision>
  <cp:lastPrinted>2017-09-20T21:14:32Z</cp:lastPrinted>
  <dcterms:created xsi:type="dcterms:W3CDTF">2013-01-29T13:50:35Z</dcterms:created>
  <dcterms:modified xsi:type="dcterms:W3CDTF">2020-03-19T13:32:44Z</dcterms:modified>
</cp:coreProperties>
</file>