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256" r:id="rId5"/>
    <p:sldId id="260" r:id="rId6"/>
    <p:sldId id="259" r:id="rId7"/>
    <p:sldId id="257" r:id="rId8"/>
    <p:sldId id="262" r:id="rId9"/>
    <p:sldId id="384" r:id="rId10"/>
    <p:sldId id="258" r:id="rId11"/>
    <p:sldId id="261" r:id="rId12"/>
    <p:sldId id="264" r:id="rId13"/>
    <p:sldId id="281" r:id="rId14"/>
    <p:sldId id="386" r:id="rId15"/>
    <p:sldId id="383" r:id="rId16"/>
    <p:sldId id="387" r:id="rId17"/>
    <p:sldId id="385" r:id="rId18"/>
    <p:sldId id="276" r:id="rId19"/>
    <p:sldId id="283" r:id="rId20"/>
    <p:sldId id="277" r:id="rId21"/>
    <p:sldId id="282" r:id="rId22"/>
    <p:sldId id="388" r:id="rId23"/>
    <p:sldId id="284" r:id="rId24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ORGIONE, JOSHUA B. (ARC-RE)" initials="FJB(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901" autoAdjust="0"/>
  </p:normalViewPr>
  <p:slideViewPr>
    <p:cSldViewPr>
      <p:cViewPr varScale="1">
        <p:scale>
          <a:sx n="97" d="100"/>
          <a:sy n="97" d="100"/>
        </p:scale>
        <p:origin x="128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0" tIns="46585" rIns="93170" bIns="4658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0" tIns="46585" rIns="93170" bIns="4658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D00A243-1E77-41ED-9EF7-503D8AB5E5D4}" type="datetimeFigureOut">
              <a:rPr lang="en-US"/>
              <a:pPr>
                <a:defRPr/>
              </a:pPr>
              <a:t>5/28/2020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0" tIns="46585" rIns="93170" bIns="46585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0" tIns="46585" rIns="93170" bIns="46585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0" tIns="46585" rIns="93170" bIns="4658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0" tIns="46585" rIns="93170" bIns="4658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35BFEFE-DF08-477E-A735-CAFB871249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35BFEFE-DF08-477E-A735-CAFB871249B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338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05F6DD1-D9FA-44EF-BC79-CC4084A8EC5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5604" name="Slide Number Placeholder 3"/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 anchor="b"/>
          <a:lstStyle/>
          <a:p>
            <a:pPr algn="r"/>
            <a:fld id="{1A609EC7-CFB8-4F7F-8B8A-A2AC056C90A5}" type="slidenum">
              <a:rPr lang="en-US" altLang="en-US" sz="1200">
                <a:ea typeface="ＭＳ Ｐゴシック" pitchFamily="34" charset="-128"/>
              </a:rPr>
              <a:pPr algn="r"/>
              <a:t>8</a:t>
            </a:fld>
            <a:endParaRPr lang="en-US" altLang="en-US" sz="120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9/10/2014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9FBBA-0ABB-48BF-AADC-96715FA36E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9/10/2014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BAEA2-F726-46B3-8E2F-1971B1C0B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9/10/2014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D0879-624B-4E39-9B7C-27A3DDA03C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9/10/2014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3FD75-0A0E-4213-A2B9-820E2855AC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9/10/2014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B47DF-44FE-4838-B020-C31C24DCBC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9/10/2014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A0EE9-73F9-472B-83DF-9BEA4873D7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9/10/2014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3532A-562F-4A80-BBC8-BA8C3D1DE1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9/10/2014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34BB8-BACF-4BA7-9DF6-B9E9DB5722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9/10/2014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01F37-1A3D-4320-9765-6C42FDA6E1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9/10/2014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B7191-E5BB-4079-A8EB-DA0255A45E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9/10/2014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B53A3-F1D3-4B2B-A540-F5026D624A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9/10/2014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80878F-D7E3-47F0-B88E-FE935B4A5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sa.gov/centers/ames/news/features/2009/pharmasat-update_0612.html" TargetMode="External"/><Relationship Id="rId2" Type="http://schemas.openxmlformats.org/officeDocument/2006/relationships/hyperlink" Target="http://www.nasa.gov/centers/ames/missions/2007/genesat1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asa.gov/centers/ames/news/releases/2010/10-109AR.html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ARC Class D Missions </a:t>
            </a:r>
            <a:br>
              <a:rPr lang="en-US" dirty="0"/>
            </a:br>
            <a:r>
              <a:rPr lang="en-US" dirty="0"/>
              <a:t>Using COTS Parts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886200"/>
            <a:ext cx="66294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Kuok Ling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EEE Part LDE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May 27,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EE4559-08DB-44FA-90B8-2A0969DF1FF8}" type="slidenum">
              <a:rPr lang="en-US"/>
              <a:pPr>
                <a:defRPr/>
              </a:pPr>
              <a:t>1</a:t>
            </a:fld>
            <a:endParaRPr lang="en-US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3388" y="533400"/>
            <a:ext cx="827722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457200" y="1905000"/>
            <a:ext cx="8229600" cy="990600"/>
          </a:xfrm>
        </p:spPr>
        <p:txBody>
          <a:bodyPr/>
          <a:lstStyle/>
          <a:p>
            <a:pPr eaLnBrk="1" hangingPunct="1"/>
            <a:r>
              <a:rPr lang="en-US" sz="4000" b="1" u="sng" dirty="0"/>
              <a:t>Outlines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457200" y="3200400"/>
            <a:ext cx="8229600" cy="2590800"/>
          </a:xfrm>
        </p:spPr>
        <p:txBody>
          <a:bodyPr/>
          <a:lstStyle/>
          <a:p>
            <a:pPr eaLnBrk="1" hangingPunct="1"/>
            <a:r>
              <a:rPr lang="en-US" dirty="0"/>
              <a:t>ARC EEE Part Selection Strategy</a:t>
            </a:r>
          </a:p>
          <a:p>
            <a:pPr eaLnBrk="1" hangingPunct="1"/>
            <a:r>
              <a:rPr lang="en-US" dirty="0"/>
              <a:t>Examples from Recent ARC Missions</a:t>
            </a:r>
          </a:p>
          <a:p>
            <a:pPr eaLnBrk="1" hangingPunct="1"/>
            <a:r>
              <a:rPr lang="en-US" dirty="0"/>
              <a:t>Considerations for Deep-Space Missions</a:t>
            </a:r>
          </a:p>
          <a:p>
            <a:pPr eaLnBrk="1" hangingPunct="1"/>
            <a:r>
              <a:rPr lang="en-US" dirty="0"/>
              <a:t>Conclusions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6FC37-A7C4-4EB5-A639-1EE30E43BC8C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388" y="533400"/>
            <a:ext cx="827722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05800" cy="914400"/>
          </a:xfrm>
        </p:spPr>
        <p:txBody>
          <a:bodyPr/>
          <a:lstStyle/>
          <a:p>
            <a:pPr eaLnBrk="1" hangingPunct="1"/>
            <a:r>
              <a:rPr lang="en-US" sz="2800" u="sng" dirty="0">
                <a:ea typeface="ＭＳ Ｐゴシック" pitchFamily="34" charset="-128"/>
              </a:rPr>
              <a:t>ARC EEE Parts Management Program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10600" cy="5029199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Controlling Document: APR 8730.2 Ames EEE Parts Control  Requirements, created in 2009 per NPD 8730.2C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Unique to Ames: </a:t>
            </a:r>
            <a:r>
              <a:rPr lang="en-US" sz="26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Center focus is on Class C &amp; D missions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APR 8730.2 sets quality control policy w/o undue burden on numerous small and “low-budget” </a:t>
            </a:r>
            <a:r>
              <a:rPr lang="en-US" sz="2600" i="1" dirty="0">
                <a:latin typeface="Calibri" panose="020F0502020204030204" pitchFamily="34" charset="0"/>
                <a:cs typeface="Calibri" panose="020F0502020204030204" pitchFamily="34" charset="0"/>
              </a:rPr>
              <a:t>(heavy tailoring &lt;$25M LCC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) spaceflight projects at the Center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Project Structures: 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In-house spaceflight h/w development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Academia partners (e.g. Stanford, Santa Clara, Michigan, Purdue) 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International partners (e.g. DLR, Saudi KACST)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Partnerships with other NASA centers (e.g. LADEE w/GSFC, ACS3 w/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LaRC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eaLnBrk="1" fontAlgn="auto" hangingPunct="1">
              <a:spcAft>
                <a:spcPts val="0"/>
              </a:spcAft>
              <a:buFont typeface="Σψμβολ" charset="0"/>
              <a:buNone/>
              <a:defRPr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Σψμβολ" charset="0"/>
              <a:buNone/>
              <a:defRPr/>
            </a:pPr>
            <a:endParaRPr lang="en-US" sz="100" dirty="0">
              <a:latin typeface="Helvetica" pitchFamily="-112" charset="0"/>
              <a:cs typeface="Helvetica" pitchFamily="-11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6FC210-203B-4885-90C6-F8D7EF8B4C44}" type="slidenum">
              <a:rPr lang="en-US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dirty="0"/>
              <a:t>ARC’s Niche/Specialty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 rtlCol="0">
            <a:normAutofit fontScale="5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5800" dirty="0"/>
              <a:t>ARC’s focus &amp; expertise are in small spacecrafts and nano-satellites: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36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5800" dirty="0"/>
              <a:t>Small S/C ($100M &lt; LCC &lt; $250M):Class D LADEE, IRIS, LCROSS, &amp; Kepler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5800" dirty="0"/>
              <a:t>Nano-</a:t>
            </a:r>
            <a:r>
              <a:rPr lang="en-US" sz="5800" dirty="0" err="1"/>
              <a:t>Sats</a:t>
            </a:r>
            <a:r>
              <a:rPr lang="en-US" sz="5800" dirty="0"/>
              <a:t>: Class D-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5800" dirty="0"/>
              <a:t>Low-cost (LCC &lt;$25M)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5800" dirty="0"/>
              <a:t>Quick turn (&lt; 2 years)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5800" dirty="0"/>
              <a:t>Short mission life (few hours to &lt; 30 days)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5800" dirty="0"/>
              <a:t>High risk/high payoff – tech demos, short-duration science, proving concepts, etc.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60A97C-0FEA-488C-9F60-0B9D694C2B87}" type="slidenum">
              <a:rPr lang="en-US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92162"/>
          </a:xfrm>
        </p:spPr>
        <p:txBody>
          <a:bodyPr/>
          <a:lstStyle/>
          <a:p>
            <a:pPr eaLnBrk="1" hangingPunct="1"/>
            <a:r>
              <a:rPr lang="en-US" dirty="0"/>
              <a:t>ARC Philosophy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4876800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EEE part selection emphasizes </a:t>
            </a:r>
            <a:r>
              <a:rPr lang="en-US" u="sng" dirty="0"/>
              <a:t>educated &amp; calculated</a:t>
            </a:r>
            <a:r>
              <a:rPr lang="en-US" dirty="0"/>
              <a:t> risks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ARC Chief Engineer’s Office, SM&amp;A and PMs agree to take on risks that are too great in traditional NASA sense; but, with our tiny budgets &amp; huge potential scientific gains, it is what defines ARC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Our payload designs sometimes require advanced components that are even ahead of state-of-the-art COTS offerings (e.g. Ultra Violet LED)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F3CEE0-0425-4B7E-A63F-8995347B1832}" type="slidenum">
              <a:rPr lang="en-US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E6F4E-D21F-4C7F-9D06-CC6B4B648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/>
              <a:t>ARC’s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F31F1-35D6-4845-B3CA-305373EAB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000" dirty="0"/>
              <a:t>Typical ARC missions’ EEE parts are: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000" dirty="0"/>
              <a:t>Industrial grade, plastic components (PEMs)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000" dirty="0"/>
              <a:t>Not radiation tolerant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000" dirty="0"/>
              <a:t>Available in-stock at </a:t>
            </a:r>
            <a:r>
              <a:rPr lang="en-US" sz="2000" dirty="0" err="1"/>
              <a:t>Digikey</a:t>
            </a:r>
            <a:r>
              <a:rPr lang="en-US" sz="2000" dirty="0"/>
              <a:t>, Mouser, Newark, Avnet, free samples from manufacturers, etc.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000" dirty="0"/>
              <a:t>Counterfeit control: buy from OEMs &amp; authorized distributors only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000" dirty="0"/>
              <a:t>Design/risk mitigation approaches: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000" dirty="0"/>
              <a:t>Usually reused, after successful missions, on new designs; flight legacy a strong/prime consideration.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000" i="1" dirty="0">
                <a:solidFill>
                  <a:srgbClr val="00B050"/>
                </a:solidFill>
              </a:rPr>
              <a:t>Near-100% COTS use allows multi-revision engineering builds so we can test early &amp; often, especially in S/W, interface, form &amp; fit (3D-printed models), etc. It also shortens development cycle times.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000" dirty="0"/>
              <a:t>Strategically using space rated parts and/or redundancy for single-point failures.</a:t>
            </a:r>
          </a:p>
          <a:p>
            <a:pPr marL="457200" lvl="1" indent="0" eaLnBrk="1" fontAlgn="auto" hangingPunct="1">
              <a:spcAft>
                <a:spcPts val="0"/>
              </a:spcAft>
              <a:buNone/>
              <a:defRPr/>
            </a:pPr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4C8481-97E1-44D3-BF19-548AD3577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1BAEA2-F726-46B3-8E2F-1971B1C0BEE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157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eaLnBrk="1" hangingPunct="1"/>
            <a:r>
              <a:rPr lang="en-US" dirty="0"/>
              <a:t>ARC Radiation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458200" cy="4953000"/>
          </a:xfrm>
        </p:spPr>
        <p:txBody>
          <a:bodyPr rtlCol="0">
            <a:normAutofit/>
          </a:bodyPr>
          <a:lstStyle/>
          <a:p>
            <a:pPr lvl="1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/>
              <a:t>Class D: radiation </a:t>
            </a:r>
            <a:r>
              <a:rPr lang="en-US" sz="2400" u="sng" dirty="0"/>
              <a:t>hardness</a:t>
            </a:r>
            <a:r>
              <a:rPr lang="en-US" sz="2400" dirty="0"/>
              <a:t> is overkill &amp; over budget</a:t>
            </a:r>
          </a:p>
          <a:p>
            <a:pPr lvl="1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/>
              <a:t>Design for radiation </a:t>
            </a:r>
            <a:r>
              <a:rPr lang="en-US" sz="2400" u="sng" dirty="0"/>
              <a:t>tolerance</a:t>
            </a:r>
            <a:r>
              <a:rPr lang="en-US" sz="2400" dirty="0"/>
              <a:t> at </a:t>
            </a:r>
            <a:r>
              <a:rPr lang="en-US" sz="2400" b="1" i="1" dirty="0"/>
              <a:t>board/subsystem</a:t>
            </a:r>
            <a:r>
              <a:rPr lang="en-US" sz="2400" dirty="0"/>
              <a:t> level, not part level, w/redundancy, monitoring &amp; design mitigation  </a:t>
            </a:r>
          </a:p>
          <a:p>
            <a:pPr lvl="1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/>
              <a:t>TID: typically not an issue for short mission life</a:t>
            </a:r>
          </a:p>
          <a:p>
            <a:pPr lvl="1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/>
              <a:t>Use commercial grade of rad-hard parts =&gt; cost, lead-time++</a:t>
            </a:r>
          </a:p>
          <a:p>
            <a:pPr lvl="1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dirty="0"/>
              <a:t>SEE approaches: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dirty="0"/>
              <a:t>SEU:  watchdog timers, EDAC, ECC SDRAM, etc.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dirty="0"/>
              <a:t>SEL:  aim to avoid destructive damages</a:t>
            </a:r>
          </a:p>
          <a:p>
            <a:pPr lvl="3" eaLnBrk="1" fontAlgn="auto" hangingPunct="1">
              <a:spcAft>
                <a:spcPts val="0"/>
              </a:spcAft>
              <a:defRPr/>
            </a:pPr>
            <a:r>
              <a:rPr lang="en-US" sz="2400" dirty="0"/>
              <a:t>Over-current/voltage sense-and-reset capability in h/w &amp; under s/w command &amp; control 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dirty="0"/>
              <a:t>SEB, SEDR, </a:t>
            </a:r>
            <a:r>
              <a:rPr lang="en-US" dirty="0" err="1"/>
              <a:t>etc</a:t>
            </a:r>
            <a:r>
              <a:rPr lang="en-US" dirty="0"/>
              <a:t>:  take the risk, or buy a rad-tolerant FET.</a:t>
            </a:r>
          </a:p>
          <a:p>
            <a:pPr marL="457200" lvl="1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516FAB-2E17-4275-9355-37A8EE511B46}" type="slidenum">
              <a:rPr lang="en-US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381000"/>
            <a:ext cx="7924800" cy="609600"/>
          </a:xfrm>
        </p:spPr>
        <p:txBody>
          <a:bodyPr/>
          <a:lstStyle/>
          <a:p>
            <a:pPr eaLnBrk="1" hangingPunct="1"/>
            <a:r>
              <a:rPr lang="en-US" altLang="en-US" sz="2400" u="sng" dirty="0"/>
              <a:t>Examples of ARC Class D Projects: Near-100% COTS Parts</a:t>
            </a:r>
          </a:p>
        </p:txBody>
      </p:sp>
      <p:sp>
        <p:nvSpPr>
          <p:cNvPr id="8261" name="TextBox 4"/>
          <p:cNvSpPr txBox="1">
            <a:spLocks noChangeArrowheads="1"/>
          </p:cNvSpPr>
          <p:nvPr/>
        </p:nvSpPr>
        <p:spPr bwMode="auto">
          <a:xfrm>
            <a:off x="381000" y="5599245"/>
            <a:ext cx="8041523" cy="705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en-US" sz="1400" dirty="0">
                <a:latin typeface="+mj-lt"/>
                <a:ea typeface="ＭＳ Ｐゴシック" pitchFamily="34" charset="-128"/>
              </a:rPr>
              <a:t>-</a:t>
            </a:r>
            <a:r>
              <a:rPr lang="en-US" altLang="en-US" sz="1400" dirty="0" err="1">
                <a:latin typeface="+mj-lt"/>
                <a:ea typeface="ＭＳ Ｐゴシック" pitchFamily="34" charset="-128"/>
              </a:rPr>
              <a:t>SporeSat</a:t>
            </a:r>
            <a:r>
              <a:rPr lang="en-US" altLang="en-US" sz="1400" dirty="0">
                <a:latin typeface="+mj-lt"/>
                <a:ea typeface="ＭＳ Ｐゴシック" pitchFamily="34" charset="-128"/>
              </a:rPr>
              <a:t>: OLED package trimming done in water (against datasheet!) at Purdue led to mission failure</a:t>
            </a:r>
          </a:p>
          <a:p>
            <a:pPr>
              <a:lnSpc>
                <a:spcPct val="150000"/>
              </a:lnSpc>
            </a:pPr>
            <a:r>
              <a:rPr lang="en-US" altLang="en-US" sz="1400" dirty="0">
                <a:latin typeface="+mj-lt"/>
                <a:ea typeface="ＭＳ Ｐゴシック" pitchFamily="34" charset="-128"/>
              </a:rPr>
              <a:t>-</a:t>
            </a:r>
            <a:r>
              <a:rPr lang="en-US" altLang="en-US" sz="1400" dirty="0" err="1">
                <a:latin typeface="+mj-lt"/>
                <a:ea typeface="ＭＳ Ｐゴシック" pitchFamily="34" charset="-128"/>
              </a:rPr>
              <a:t>Eucropis</a:t>
            </a:r>
            <a:r>
              <a:rPr lang="en-US" altLang="en-US" sz="1400" dirty="0">
                <a:latin typeface="+mj-lt"/>
                <a:ea typeface="ＭＳ Ｐゴシック" pitchFamily="34" charset="-128"/>
              </a:rPr>
              <a:t> is currently active with one more experiment to execute for stretch goal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07EC29-2568-4D14-9050-96EABB33D47C}" type="slidenum">
              <a:rPr lang="en-US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8264" name="Picture 2" descr="The satellite payload sits fully assembled, covered in shiny solar panels (NASA/ARC/Christopher Beasley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1428751"/>
            <a:ext cx="11430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65" name="Picture 2" descr="Artist rendering of the O/OREOS nanosatellit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1409700"/>
            <a:ext cx="11430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68" name="Picture 8" descr="http://space.skyrocket.de/img_sat/genesat-1__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28800" y="1523874"/>
            <a:ext cx="1068388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C1002F-F673-4540-AB9C-E795506F36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8600" y="1394848"/>
            <a:ext cx="1143000" cy="891152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F61BBED-0074-4DA9-884E-457CF319BE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1443216"/>
              </p:ext>
            </p:extLst>
          </p:nvPr>
        </p:nvGraphicFramePr>
        <p:xfrm>
          <a:off x="457200" y="2265918"/>
          <a:ext cx="8077200" cy="30064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56874">
                  <a:extLst>
                    <a:ext uri="{9D8B030D-6E8A-4147-A177-3AD203B41FA5}">
                      <a16:colId xmlns:a16="http://schemas.microsoft.com/office/drawing/2014/main" val="270591606"/>
                    </a:ext>
                  </a:extLst>
                </a:gridCol>
                <a:gridCol w="1081526">
                  <a:extLst>
                    <a:ext uri="{9D8B030D-6E8A-4147-A177-3AD203B41FA5}">
                      <a16:colId xmlns:a16="http://schemas.microsoft.com/office/drawing/2014/main" val="4223654405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41793167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533746845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368416396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3686904747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4229272554"/>
                    </a:ext>
                  </a:extLst>
                </a:gridCol>
              </a:tblGrid>
              <a:tr h="2758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GeneSat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PharmaSat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SporeSat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O/OREOS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UV LED (P/L)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 err="1">
                          <a:effectLst/>
                        </a:rPr>
                        <a:t>Eucropis</a:t>
                      </a:r>
                      <a:r>
                        <a:rPr lang="en-US" sz="1200" kern="1200" dirty="0">
                          <a:effectLst/>
                        </a:rPr>
                        <a:t> (P/L)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extLst>
                  <a:ext uri="{0D108BD9-81ED-4DB2-BD59-A6C34878D82A}">
                    <a16:rowId xmlns:a16="http://schemas.microsoft.com/office/drawing/2014/main" val="3121486"/>
                  </a:ext>
                </a:extLst>
              </a:tr>
              <a:tr h="275856">
                <a:tc>
                  <a:txBody>
                    <a:bodyPr/>
                    <a:lstStyle/>
                    <a:p>
                      <a:pPr marL="0" marR="0" algn="just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Life-cycle cost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&lt; $10M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&lt; $10M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&lt; $10M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&lt; $10M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&lt;$5M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&lt;$5M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extLst>
                  <a:ext uri="{0D108BD9-81ED-4DB2-BD59-A6C34878D82A}">
                    <a16:rowId xmlns:a16="http://schemas.microsoft.com/office/drawing/2014/main" val="1283435212"/>
                  </a:ext>
                </a:extLst>
              </a:tr>
              <a:tr h="275856">
                <a:tc>
                  <a:txBody>
                    <a:bodyPr/>
                    <a:lstStyle/>
                    <a:p>
                      <a:pPr marL="0" marR="0" algn="just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Classification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D-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D-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D-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D-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D (w/KACST)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 (w/DLR)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extLst>
                  <a:ext uri="{0D108BD9-81ED-4DB2-BD59-A6C34878D82A}">
                    <a16:rowId xmlns:a16="http://schemas.microsoft.com/office/drawing/2014/main" val="1865159206"/>
                  </a:ext>
                </a:extLst>
              </a:tr>
              <a:tr h="470363">
                <a:tc>
                  <a:txBody>
                    <a:bodyPr/>
                    <a:lstStyle/>
                    <a:p>
                      <a:pPr marL="0" marR="0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EEE parts procurement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200" dirty="0">
                        <a:effectLst/>
                      </a:endParaRPr>
                    </a:p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PO/credit card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200" dirty="0">
                        <a:effectLst/>
                      </a:endParaRPr>
                    </a:p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PO/credit card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200" dirty="0">
                        <a:effectLst/>
                      </a:endParaRPr>
                    </a:p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PO/credit card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200" dirty="0">
                        <a:effectLst/>
                      </a:endParaRPr>
                    </a:p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PO/credit card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200" dirty="0">
                        <a:effectLst/>
                      </a:endParaRPr>
                    </a:p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Credit card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200" dirty="0">
                        <a:effectLst/>
                      </a:endParaRPr>
                    </a:p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PO/credit card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extLst>
                  <a:ext uri="{0D108BD9-81ED-4DB2-BD59-A6C34878D82A}">
                    <a16:rowId xmlns:a16="http://schemas.microsoft.com/office/drawing/2014/main" val="3827523575"/>
                  </a:ext>
                </a:extLst>
              </a:tr>
              <a:tr h="470363">
                <a:tc>
                  <a:txBody>
                    <a:bodyPr/>
                    <a:lstStyle/>
                    <a:p>
                      <a:pPr marL="0" marR="0" algn="just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Avionics HW</a:t>
                      </a:r>
                      <a:endParaRPr lang="en-US" sz="1100">
                        <a:effectLst/>
                      </a:endParaRPr>
                    </a:p>
                    <a:p>
                      <a:pPr marL="0" marR="0" algn="just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(Except Radios)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Built at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ARC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Built at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ARC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Built at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ARC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Built at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ARC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Built at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ARC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Built at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ARC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extLst>
                  <a:ext uri="{0D108BD9-81ED-4DB2-BD59-A6C34878D82A}">
                    <a16:rowId xmlns:a16="http://schemas.microsoft.com/office/drawing/2014/main" val="735839692"/>
                  </a:ext>
                </a:extLst>
              </a:tr>
              <a:tr h="275856">
                <a:tc>
                  <a:txBody>
                    <a:bodyPr/>
                    <a:lstStyle/>
                    <a:p>
                      <a:pPr marL="0" marR="0" algn="just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Instrument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Vendors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Vendors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Vendors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Vendors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N/A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N/A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extLst>
                  <a:ext uri="{0D108BD9-81ED-4DB2-BD59-A6C34878D82A}">
                    <a16:rowId xmlns:a16="http://schemas.microsoft.com/office/drawing/2014/main" val="819233254"/>
                  </a:ext>
                </a:extLst>
              </a:tr>
              <a:tr h="470363">
                <a:tc>
                  <a:txBody>
                    <a:bodyPr/>
                    <a:lstStyle/>
                    <a:p>
                      <a:pPr marL="0" marR="0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Project Part Control Plan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No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No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Yes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No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Yes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Yes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extLst>
                  <a:ext uri="{0D108BD9-81ED-4DB2-BD59-A6C34878D82A}">
                    <a16:rowId xmlns:a16="http://schemas.microsoft.com/office/drawing/2014/main" val="2789691186"/>
                  </a:ext>
                </a:extLst>
              </a:tr>
              <a:tr h="336302">
                <a:tc>
                  <a:txBody>
                    <a:bodyPr/>
                    <a:lstStyle/>
                    <a:p>
                      <a:pPr marL="0" marR="0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Mission Outcome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Fully Successful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200" dirty="0">
                        <a:effectLst/>
                      </a:endParaRPr>
                    </a:p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Fully Successful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Failed/Partial Success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200" dirty="0">
                        <a:effectLst/>
                      </a:endParaRPr>
                    </a:p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Fully Successful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Fully Successful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tc>
                  <a:txBody>
                    <a:bodyPr/>
                    <a:lstStyle/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 eaLnBrk="0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Fully Successful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879" marR="90879" marT="45440" marB="45440"/>
                </a:tc>
                <a:extLst>
                  <a:ext uri="{0D108BD9-81ED-4DB2-BD59-A6C34878D82A}">
                    <a16:rowId xmlns:a16="http://schemas.microsoft.com/office/drawing/2014/main" val="1387249825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1D815DA4-B593-41DB-B3AC-5DF5F2F4E4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012" y="1258755"/>
            <a:ext cx="1068387" cy="9969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2DC353-07BD-480A-BB86-2319544C45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91399" y="1523874"/>
            <a:ext cx="1123537" cy="73234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54075"/>
          </a:xfrm>
        </p:spPr>
        <p:txBody>
          <a:bodyPr/>
          <a:lstStyle/>
          <a:p>
            <a:pPr eaLnBrk="1" hangingPunct="1"/>
            <a:r>
              <a:rPr lang="en-US" u="sng" dirty="0"/>
              <a:t>O/OREOS Nano-Satellite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42218"/>
            <a:ext cx="8458200" cy="5082382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Organism/Organic Exposure to Orbital Stresses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Utilized 100% COTS components, including free vendor samples.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‘Test early &amp; often’ philosophy – verify by test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Fault recovery (reset w/current sensing) incorporated at subsystem level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Launched late 2010, operated &gt; 3 </a:t>
            </a:r>
            <a:r>
              <a:rPr lang="en-US" dirty="0" err="1"/>
              <a:t>yrs</a:t>
            </a:r>
            <a:r>
              <a:rPr lang="en-US" dirty="0"/>
              <a:t> (640km orbit)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There </a:t>
            </a:r>
            <a:r>
              <a:rPr lang="en-US" u="sng" dirty="0"/>
              <a:t>have</a:t>
            </a:r>
            <a:r>
              <a:rPr lang="en-US" dirty="0"/>
              <a:t> been system resets, some related to power, thermal, and perhaps radiation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No destructive damages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540C8F-87A1-4252-84C2-D113EB060D8D}" type="slidenum">
              <a:rPr lang="en-US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3657600" cy="685800"/>
          </a:xfrm>
        </p:spPr>
        <p:txBody>
          <a:bodyPr/>
          <a:lstStyle/>
          <a:p>
            <a:pPr algn="l" eaLnBrk="1" hangingPunct="1"/>
            <a:r>
              <a:rPr lang="en-US" sz="3200" b="1" u="sng" dirty="0"/>
              <a:t>UV-LED Payload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38100" y="838200"/>
            <a:ext cx="5105400" cy="5745162"/>
          </a:xfrm>
        </p:spPr>
        <p:txBody>
          <a:bodyPr/>
          <a:lstStyle/>
          <a:p>
            <a:pPr eaLnBrk="1" hangingPunct="1"/>
            <a:r>
              <a:rPr lang="en-US" sz="1800" dirty="0"/>
              <a:t>Charge management tech demo for LISA and BBO;  ARC, Stanford &amp; Saudi KACST joint project</a:t>
            </a:r>
          </a:p>
          <a:p>
            <a:pPr eaLnBrk="1" hangingPunct="1"/>
            <a:r>
              <a:rPr lang="en-US" sz="1800" dirty="0"/>
              <a:t>Non-contacting charge control of floating mass using new solid-state ultra-violet (255nm) LEDs</a:t>
            </a:r>
          </a:p>
          <a:p>
            <a:pPr eaLnBrk="1" hangingPunct="1"/>
            <a:r>
              <a:rPr lang="en-US" sz="1800" dirty="0"/>
              <a:t>Goals: Space qualify UV LED (TRL8), </a:t>
            </a:r>
            <a:r>
              <a:rPr lang="fr-FR" sz="1800" dirty="0" err="1"/>
              <a:t>demo</a:t>
            </a:r>
            <a:r>
              <a:rPr lang="fr-FR" sz="1800" dirty="0"/>
              <a:t> non-contact AC charge management </a:t>
            </a:r>
            <a:r>
              <a:rPr lang="en-US" sz="1800" dirty="0"/>
              <a:t>in space (TRL7)</a:t>
            </a:r>
          </a:p>
          <a:p>
            <a:pPr eaLnBrk="1" hangingPunct="1"/>
            <a:r>
              <a:rPr lang="en-US" sz="1900" dirty="0"/>
              <a:t>Payload for Saudisat-4 S/C, launched 6/19/14 onboard Russian </a:t>
            </a:r>
            <a:r>
              <a:rPr lang="en-US" sz="2000" dirty="0"/>
              <a:t>Dnepr rocket</a:t>
            </a:r>
            <a:endParaRPr lang="en-US" sz="1900" dirty="0"/>
          </a:p>
          <a:p>
            <a:pPr eaLnBrk="1" hangingPunct="1"/>
            <a:r>
              <a:rPr lang="en-US" sz="1900" dirty="0"/>
              <a:t> All COTS except space rated DC-DC converters for mission critical power &amp; comm box</a:t>
            </a:r>
          </a:p>
          <a:p>
            <a:pPr lvl="1" eaLnBrk="1" hangingPunct="1"/>
            <a:r>
              <a:rPr lang="en-US" sz="1900" dirty="0"/>
              <a:t>Main board: 4.5”x6.5”, 900 parts, 19 layers</a:t>
            </a:r>
          </a:p>
          <a:p>
            <a:pPr lvl="1" eaLnBrk="1" hangingPunct="1"/>
            <a:r>
              <a:rPr lang="en-US" sz="1900" dirty="0"/>
              <a:t>2 sets of expt.: 16 LEDs, 4 bias plates, 9.5W, 2 charge amps using 0201 passives</a:t>
            </a:r>
          </a:p>
          <a:p>
            <a:pPr lvl="1" eaLnBrk="1" hangingPunct="1"/>
            <a:r>
              <a:rPr lang="en-US" sz="1900" dirty="0"/>
              <a:t>Mission can be completed in 5 hours: 1 set of V-I-P curves generated &amp; downloaded</a:t>
            </a:r>
          </a:p>
          <a:p>
            <a:pPr lvl="1" eaLnBrk="1" hangingPunct="1"/>
            <a:r>
              <a:rPr lang="en-US" sz="1900" dirty="0"/>
              <a:t>6.3kg, 23x27x18.5cm</a:t>
            </a:r>
          </a:p>
          <a:p>
            <a:pPr lvl="0" eaLnBrk="1" hangingPunct="1"/>
            <a:r>
              <a:rPr lang="en-US" sz="2000" i="1" dirty="0">
                <a:solidFill>
                  <a:srgbClr val="00B050"/>
                </a:solidFill>
              </a:rPr>
              <a:t>Paper published in Physics journal: Classical and Quantum Gravity, 11/15/2016</a:t>
            </a:r>
          </a:p>
          <a:p>
            <a:pPr marL="457200" lvl="1" indent="0" eaLnBrk="1" hangingPunct="1">
              <a:buNone/>
            </a:pPr>
            <a:endParaRPr lang="en-US" sz="1900" dirty="0"/>
          </a:p>
          <a:p>
            <a:pPr lvl="1" eaLnBrk="1" hangingPunct="1">
              <a:buFont typeface="Arial" pitchFamily="34" charset="0"/>
              <a:buNone/>
            </a:pPr>
            <a:endParaRPr lang="en-US" sz="19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E755C0-0F61-4CB7-8230-20315BE27A6E}" type="slidenum">
              <a:rPr lang="en-US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153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0" y="3820978"/>
            <a:ext cx="3505200" cy="263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76200"/>
            <a:ext cx="1924050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53620" y="1788100"/>
            <a:ext cx="2228850" cy="199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53287" y="1719263"/>
            <a:ext cx="1819275" cy="207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67325" y="76200"/>
            <a:ext cx="1666875" cy="171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2819400" y="152400"/>
            <a:ext cx="3657600" cy="685800"/>
          </a:xfrm>
        </p:spPr>
        <p:txBody>
          <a:bodyPr/>
          <a:lstStyle/>
          <a:p>
            <a:pPr algn="l" eaLnBrk="1" hangingPunct="1"/>
            <a:r>
              <a:rPr lang="en-US" sz="2800" b="1" u="sng" dirty="0" err="1"/>
              <a:t>Eucropis</a:t>
            </a:r>
            <a:r>
              <a:rPr lang="en-US" sz="2800" b="1" u="sng" dirty="0"/>
              <a:t> Science Goals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303458" y="3695559"/>
            <a:ext cx="8459542" cy="2400441"/>
          </a:xfrm>
        </p:spPr>
        <p:txBody>
          <a:bodyPr/>
          <a:lstStyle/>
          <a:p>
            <a:pPr marL="525462" lvl="1" indent="-342900">
              <a:spcAft>
                <a:spcPts val="800"/>
              </a:spcAft>
              <a:buFont typeface="Wingdings" charset="2"/>
              <a:buChar char="Ø"/>
              <a:defRPr/>
            </a:pPr>
            <a:r>
              <a:rPr lang="en-US" sz="2000" dirty="0">
                <a:solidFill>
                  <a:srgbClr val="000000"/>
                </a:solidFill>
                <a:latin typeface="+mj-lt"/>
              </a:rPr>
              <a:t>Main DLR Payload (PL1): Demonstrate s</a:t>
            </a:r>
            <a:r>
              <a:rPr lang="de-DE" sz="2000" dirty="0">
                <a:solidFill>
                  <a:srgbClr val="0A0A2C"/>
                </a:solidFill>
                <a:latin typeface="+mj-lt"/>
                <a:ea typeface="MS PGothic" pitchFamily="34" charset="-128"/>
                <a:cs typeface="ヒラギノ角ゴ Pro W3"/>
              </a:rPr>
              <a:t>imple life support system with food output (tomatoes) </a:t>
            </a:r>
            <a:r>
              <a:rPr lang="en-US" sz="2000" dirty="0">
                <a:solidFill>
                  <a:srgbClr val="000000"/>
                </a:solidFill>
                <a:latin typeface="+mj-lt"/>
              </a:rPr>
              <a:t>under reduced gravity during space flight </a:t>
            </a:r>
          </a:p>
          <a:p>
            <a:pPr marL="525462" lvl="1" indent="-342900">
              <a:spcAft>
                <a:spcPts val="800"/>
              </a:spcAft>
              <a:buFont typeface="Wingdings" charset="2"/>
              <a:buChar char="Ø"/>
              <a:defRPr/>
            </a:pPr>
            <a:r>
              <a:rPr lang="en-US" sz="2000" dirty="0">
                <a:latin typeface="+mj-lt"/>
              </a:rPr>
              <a:t>ARC </a:t>
            </a:r>
            <a:r>
              <a:rPr lang="en-US" sz="2000" dirty="0" err="1">
                <a:latin typeface="+mj-lt"/>
              </a:rPr>
              <a:t>PowerCell</a:t>
            </a:r>
            <a:r>
              <a:rPr lang="en-US" sz="2000" dirty="0">
                <a:latin typeface="+mj-lt"/>
              </a:rPr>
              <a:t> (PL2): Do changes in gravity affect the basic metabolic rate and metabolism of living systems (cyanobacteria and algae function as “plants”)? </a:t>
            </a:r>
          </a:p>
          <a:p>
            <a:pPr marL="525462" lvl="1" indent="-342900">
              <a:spcAft>
                <a:spcPts val="800"/>
              </a:spcAft>
              <a:buFont typeface="Wingdings" charset="2"/>
              <a:buChar char="Ø"/>
              <a:defRPr/>
            </a:pPr>
            <a:r>
              <a:rPr lang="en-US" sz="2000" dirty="0">
                <a:solidFill>
                  <a:srgbClr val="000000"/>
                </a:solidFill>
                <a:latin typeface="+mj-lt"/>
                <a:cs typeface="Arial" pitchFamily="34" charset="0"/>
              </a:rPr>
              <a:t>Payload 3 is the Radiation Measurement in Space Instrument (DLR)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E755C0-0F61-4CB7-8230-20315BE27A6E}" type="slidenum">
              <a:rPr lang="en-US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ACB8451-1AFF-45CC-8846-A8C5DAC2E92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990600"/>
            <a:ext cx="4061862" cy="2286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7099F19-FA65-498F-83EB-68D8AE50C8D1}"/>
              </a:ext>
            </a:extLst>
          </p:cNvPr>
          <p:cNvSpPr/>
          <p:nvPr/>
        </p:nvSpPr>
        <p:spPr>
          <a:xfrm>
            <a:off x="6019800" y="838200"/>
            <a:ext cx="1646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S/C Spin Axis</a:t>
            </a:r>
          </a:p>
          <a:p>
            <a:r>
              <a:rPr lang="en-US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(Sun Pointing)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0AF99941-FD7A-4C0E-8D4A-97247574C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1447800"/>
            <a:ext cx="2844100" cy="214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49681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49F41D-B2B6-194D-B0C7-29DB16DBD82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12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124" y="2014094"/>
            <a:ext cx="2209352" cy="1232020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 flipH="1">
            <a:off x="2401433" y="2732810"/>
            <a:ext cx="601540" cy="1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5"/>
          <p:cNvSpPr txBox="1"/>
          <p:nvPr/>
        </p:nvSpPr>
        <p:spPr>
          <a:xfrm>
            <a:off x="429040" y="3090076"/>
            <a:ext cx="2133600" cy="646331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/>
              <a:t>PowerCell </a:t>
            </a:r>
          </a:p>
          <a:p>
            <a:pPr algn="ctr"/>
            <a:r>
              <a:rPr lang="en-US" sz="1800" b="1" dirty="0"/>
              <a:t>Fluidics Card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9" y="2288230"/>
            <a:ext cx="1671517" cy="65377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3737" y="1259196"/>
            <a:ext cx="2298512" cy="2017404"/>
          </a:xfrm>
          <a:prstGeom prst="rect">
            <a:avLst/>
          </a:prstGeom>
        </p:spPr>
      </p:pic>
      <p:sp>
        <p:nvSpPr>
          <p:cNvPr id="15" name="TextBox 5"/>
          <p:cNvSpPr txBox="1"/>
          <p:nvPr/>
        </p:nvSpPr>
        <p:spPr>
          <a:xfrm>
            <a:off x="3215652" y="3099269"/>
            <a:ext cx="2133600" cy="369332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/>
              <a:t>Payload Module</a:t>
            </a:r>
          </a:p>
        </p:txBody>
      </p:sp>
      <p:sp>
        <p:nvSpPr>
          <p:cNvPr id="17" name="TextBox 5"/>
          <p:cNvSpPr txBox="1"/>
          <p:nvPr/>
        </p:nvSpPr>
        <p:spPr>
          <a:xfrm>
            <a:off x="6280972" y="3072061"/>
            <a:ext cx="2332946" cy="646331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/>
              <a:t>Payload Assembly w/</a:t>
            </a:r>
          </a:p>
          <a:p>
            <a:pPr algn="ctr"/>
            <a:r>
              <a:rPr lang="en-US" b="1" dirty="0"/>
              <a:t>x2 Payload Modules </a:t>
            </a:r>
            <a:endParaRPr lang="en-US" sz="1800" b="1" dirty="0"/>
          </a:p>
        </p:txBody>
      </p:sp>
      <p:sp>
        <p:nvSpPr>
          <p:cNvPr id="21" name="Rectangle 20"/>
          <p:cNvSpPr/>
          <p:nvPr/>
        </p:nvSpPr>
        <p:spPr>
          <a:xfrm>
            <a:off x="1060878" y="5046107"/>
            <a:ext cx="19363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atin typeface="Arial" pitchFamily="34" charset="0"/>
                <a:cs typeface="Arial" pitchFamily="34" charset="0"/>
              </a:rPr>
              <a:t>PowerCell </a:t>
            </a:r>
          </a:p>
          <a:p>
            <a:pPr algn="ctr"/>
            <a:r>
              <a:rPr lang="en-US" sz="1400" b="1" dirty="0">
                <a:latin typeface="Arial" pitchFamily="34" charset="0"/>
                <a:cs typeface="Arial" pitchFamily="34" charset="0"/>
              </a:rPr>
              <a:t>Payload System w/</a:t>
            </a:r>
          </a:p>
          <a:p>
            <a:pPr algn="ctr"/>
            <a:r>
              <a:rPr lang="en-US" sz="1400" b="1" dirty="0">
                <a:latin typeface="Arial" pitchFamily="34" charset="0"/>
                <a:cs typeface="Arial" pitchFamily="34" charset="0"/>
              </a:rPr>
              <a:t>x2 Payload Assemblies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5" cstate="print"/>
          <a:srcRect t="15918"/>
          <a:stretch/>
        </p:blipFill>
        <p:spPr bwMode="auto">
          <a:xfrm>
            <a:off x="2893303" y="4326174"/>
            <a:ext cx="3993121" cy="214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7" name="Straight Arrow Connector 26"/>
          <p:cNvCxnSpPr/>
          <p:nvPr/>
        </p:nvCxnSpPr>
        <p:spPr>
          <a:xfrm flipH="1">
            <a:off x="5565836" y="2703636"/>
            <a:ext cx="601540" cy="1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6303737" y="3711800"/>
            <a:ext cx="695714" cy="561961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3995580" y="4003646"/>
            <a:ext cx="18710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>
                <a:latin typeface="Arial" pitchFamily="34" charset="0"/>
                <a:cs typeface="Arial" pitchFamily="34" charset="0"/>
              </a:rPr>
              <a:t>DLR EuCROPIS S/C</a:t>
            </a:r>
          </a:p>
        </p:txBody>
      </p:sp>
      <p:cxnSp>
        <p:nvCxnSpPr>
          <p:cNvPr id="37" name="Straight Arrow Connector 36"/>
          <p:cNvCxnSpPr>
            <a:endCxn id="25" idx="1"/>
          </p:cNvCxnSpPr>
          <p:nvPr/>
        </p:nvCxnSpPr>
        <p:spPr>
          <a:xfrm flipH="1">
            <a:off x="2893303" y="5045460"/>
            <a:ext cx="1377365" cy="355452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endCxn id="25" idx="1"/>
          </p:cNvCxnSpPr>
          <p:nvPr/>
        </p:nvCxnSpPr>
        <p:spPr>
          <a:xfrm flipH="1">
            <a:off x="2893303" y="5097873"/>
            <a:ext cx="2433692" cy="303039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5"/>
          <p:cNvSpPr txBox="1"/>
          <p:nvPr/>
        </p:nvSpPr>
        <p:spPr>
          <a:xfrm>
            <a:off x="1925135" y="304800"/>
            <a:ext cx="5694865" cy="769441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u="sng" dirty="0"/>
              <a:t>ARC </a:t>
            </a:r>
            <a:r>
              <a:rPr lang="en-US" sz="4400" b="1" u="sng" dirty="0" err="1"/>
              <a:t>PowerCell</a:t>
            </a:r>
            <a:r>
              <a:rPr lang="en-US" sz="4400" b="1" u="sng" dirty="0"/>
              <a:t> Payload</a:t>
            </a:r>
          </a:p>
        </p:txBody>
      </p:sp>
    </p:spTree>
    <p:extLst>
      <p:ext uri="{BB962C8B-B14F-4D97-AF65-F5344CB8AC3E}">
        <p14:creationId xmlns:p14="http://schemas.microsoft.com/office/powerpoint/2010/main" val="4172490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24671D-7BF4-7547-A616-B075FCA7CD27}" type="slidenum">
              <a:rPr lang="en-US" sz="120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13</a:t>
            </a:fld>
            <a:endParaRPr lang="en-US" sz="12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8600" y="1014551"/>
            <a:ext cx="8610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25462" lvl="1" indent="-342900">
              <a:spcAft>
                <a:spcPts val="800"/>
              </a:spcAft>
              <a:buFont typeface="Wingdings" charset="2"/>
              <a:buChar char="Ø"/>
              <a:defRPr/>
            </a:pPr>
            <a:r>
              <a:rPr lang="en-US" sz="2000" dirty="0">
                <a:latin typeface="+mj-lt"/>
                <a:cs typeface="Arial" pitchFamily="34" charset="0"/>
              </a:rPr>
              <a:t>The </a:t>
            </a:r>
            <a:r>
              <a:rPr lang="en-US" sz="2000" dirty="0" err="1">
                <a:latin typeface="+mj-lt"/>
                <a:cs typeface="Arial" pitchFamily="34" charset="0"/>
              </a:rPr>
              <a:t>Eucropis</a:t>
            </a:r>
            <a:r>
              <a:rPr lang="en-US" sz="2000" dirty="0">
                <a:latin typeface="+mj-lt"/>
                <a:cs typeface="Arial" pitchFamily="34" charset="0"/>
              </a:rPr>
              <a:t> satellite established a variable, artificial gravity by controlling the rate of rotation about its axis.</a:t>
            </a:r>
          </a:p>
          <a:p>
            <a:pPr marL="525462" lvl="1" indent="-342900">
              <a:spcAft>
                <a:spcPts val="800"/>
              </a:spcAft>
              <a:buFont typeface="Wingdings" charset="2"/>
              <a:buChar char="Ø"/>
              <a:defRPr/>
            </a:pPr>
            <a:r>
              <a:rPr lang="en-US" sz="2000" dirty="0">
                <a:latin typeface="+mj-lt"/>
                <a:cs typeface="Arial" pitchFamily="34" charset="0"/>
              </a:rPr>
              <a:t>One-year mission lifetime, launched Dec. 2018: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>
                <a:latin typeface="+mj-lt"/>
                <a:cs typeface="Arial" pitchFamily="34" charset="0"/>
              </a:rPr>
              <a:t>6-month duration at each of two gravity levels</a:t>
            </a:r>
            <a:r>
              <a:rPr lang="en-US" sz="2000" dirty="0">
                <a:latin typeface="+mj-lt"/>
              </a:rPr>
              <a:t>, </a:t>
            </a:r>
            <a:r>
              <a:rPr lang="en-US" sz="2000" dirty="0">
                <a:latin typeface="+mj-lt"/>
                <a:cs typeface="Arial" pitchFamily="34" charset="0"/>
              </a:rPr>
              <a:t>Lunar &amp; Martian.</a:t>
            </a:r>
          </a:p>
          <a:p>
            <a:pPr marL="525462" lvl="1" indent="-342900">
              <a:spcAft>
                <a:spcPts val="800"/>
              </a:spcAft>
              <a:buFont typeface="Wingdings" charset="2"/>
              <a:buChar char="Ø"/>
              <a:defRPr/>
            </a:pPr>
            <a:r>
              <a:rPr lang="en-US" sz="2000" dirty="0">
                <a:latin typeface="+mj-lt"/>
                <a:cs typeface="Arial" pitchFamily="34" charset="0"/>
              </a:rPr>
              <a:t>Orbit: ~600 km, Sun Synchronous Orbit. </a:t>
            </a:r>
            <a:r>
              <a:rPr lang="en-US" sz="2000" dirty="0">
                <a:latin typeface="+mj-lt"/>
              </a:rPr>
              <a:t>Two experiments in each PL2 unit.</a:t>
            </a:r>
          </a:p>
          <a:p>
            <a:pPr marL="525462" lvl="1" indent="-342900">
              <a:spcAft>
                <a:spcPts val="800"/>
              </a:spcAft>
              <a:buFont typeface="Wingdings" charset="2"/>
              <a:buChar char="Ø"/>
              <a:defRPr/>
            </a:pPr>
            <a:r>
              <a:rPr lang="en-US" sz="2000" dirty="0" err="1">
                <a:latin typeface="+mj-lt"/>
                <a:cs typeface="Arial" pitchFamily="34" charset="0"/>
              </a:rPr>
              <a:t>Eucropis</a:t>
            </a:r>
            <a:r>
              <a:rPr lang="en-US" sz="2000" dirty="0">
                <a:latin typeface="+mj-lt"/>
                <a:cs typeface="Arial" pitchFamily="34" charset="0"/>
              </a:rPr>
              <a:t> S/C provides NASA PL2 systems unregulated power and current monitoring along with an RS-422 communication interface.</a:t>
            </a:r>
          </a:p>
          <a:p>
            <a:pPr marL="525462" lvl="1" indent="-342900">
              <a:spcAft>
                <a:spcPts val="800"/>
              </a:spcAft>
              <a:buFont typeface="Wingdings" charset="2"/>
              <a:buChar char="Ø"/>
              <a:defRPr/>
            </a:pPr>
            <a:r>
              <a:rPr lang="en-US" sz="2000" dirty="0">
                <a:latin typeface="+mj-lt"/>
              </a:rPr>
              <a:t>Mission goals fully accomplished, encountered RS-422 failure while trying to run an extra experiment with one of the PL2 units.</a:t>
            </a:r>
          </a:p>
          <a:p>
            <a:pPr marL="525462" lvl="1" indent="-342900">
              <a:spcAft>
                <a:spcPts val="800"/>
              </a:spcAft>
              <a:buFont typeface="Wingdings" charset="2"/>
              <a:buChar char="Ø"/>
              <a:defRPr/>
            </a:pPr>
            <a:r>
              <a:rPr lang="en-US" sz="2000" dirty="0">
                <a:latin typeface="+mj-lt"/>
              </a:rPr>
              <a:t>Comm. failure traced to radiation damage (TID) to the RS-422 chip: S/C shut unit down when current limit exceeded; but it would work again for a couple hours after restarting before hitting current limit again. May still be able to run (s/w change in operating RS-422 chip) the last experiment.</a:t>
            </a:r>
          </a:p>
          <a:p>
            <a:pPr marL="525462" lvl="1" indent="-342900">
              <a:spcAft>
                <a:spcPts val="800"/>
              </a:spcAft>
              <a:buFont typeface="Wingdings" charset="2"/>
              <a:buChar char="Ø"/>
              <a:defRPr/>
            </a:pPr>
            <a:r>
              <a:rPr lang="en-US" sz="2000" dirty="0">
                <a:latin typeface="+mj-lt"/>
              </a:rPr>
              <a:t>Only ARC flight hardware w/o local current sensing and it produced the only part failure in space! The current level monitoring by the S/C is not sensitive or quick enough to shut down and protect against radiation damage.</a:t>
            </a:r>
          </a:p>
        </p:txBody>
      </p:sp>
      <p:sp>
        <p:nvSpPr>
          <p:cNvPr id="17" name="Titel 1"/>
          <p:cNvSpPr txBox="1">
            <a:spLocks/>
          </p:cNvSpPr>
          <p:nvPr/>
        </p:nvSpPr>
        <p:spPr bwMode="auto">
          <a:xfrm>
            <a:off x="1600200" y="152400"/>
            <a:ext cx="5410200" cy="7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latin typeface="+mj-lt"/>
                <a:cs typeface="Arial"/>
              </a:rPr>
              <a:t>ARC </a:t>
            </a:r>
            <a:r>
              <a:rPr lang="en-US" sz="2800" dirty="0" err="1">
                <a:latin typeface="+mj-lt"/>
                <a:cs typeface="Arial"/>
              </a:rPr>
              <a:t>Powercell</a:t>
            </a:r>
            <a:r>
              <a:rPr lang="en-US" sz="2800" dirty="0">
                <a:latin typeface="+mj-lt"/>
                <a:cs typeface="Arial"/>
              </a:rPr>
              <a:t> (2 Identical) Payloads</a:t>
            </a:r>
            <a:endParaRPr kumimoji="0" lang="en-US" sz="280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91B4E-D381-4322-82B1-926E7033A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4000" dirty="0"/>
              <a:t>Sample </a:t>
            </a:r>
            <a:r>
              <a:rPr lang="en-US" sz="4000" dirty="0" err="1"/>
              <a:t>NanoSat</a:t>
            </a:r>
            <a:r>
              <a:rPr lang="en-US" sz="4000" dirty="0"/>
              <a:t> Mission SEE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81257-87BC-47FA-8A13-030BDAB88F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5237"/>
            <a:ext cx="8229600" cy="5135563"/>
          </a:xfrm>
        </p:spPr>
        <p:txBody>
          <a:bodyPr/>
          <a:lstStyle/>
          <a:p>
            <a:pPr lvl="0"/>
            <a:r>
              <a:rPr lang="en-US" sz="2000" b="1" i="1" dirty="0" err="1"/>
              <a:t>GeneSat</a:t>
            </a:r>
            <a:r>
              <a:rPr lang="en-US" sz="2000" dirty="0"/>
              <a:t>: launched on 12/16/2006, 440km orbit, 7-day mission, functional for more than a year before re-entry, no SEL (i.e. no h/w reset due to over current) detected; SEUs probable but we didn’t </a:t>
            </a:r>
            <a:r>
              <a:rPr lang="en-US" sz="2000" dirty="0" err="1"/>
              <a:t>datalog</a:t>
            </a:r>
            <a:r>
              <a:rPr lang="en-US" sz="2000" dirty="0"/>
              <a:t> them. </a:t>
            </a:r>
            <a:r>
              <a:rPr lang="en-US" sz="2000" u="sng" dirty="0">
                <a:hlinkClick r:id="rId2"/>
              </a:rPr>
              <a:t>http://www.nasa.gov/centers/ames/missions/2007/genesat1.html</a:t>
            </a:r>
            <a:endParaRPr lang="en-US" sz="2000" dirty="0"/>
          </a:p>
          <a:p>
            <a:pPr lvl="0"/>
            <a:r>
              <a:rPr lang="en-US" sz="2000" b="1" i="1" dirty="0" err="1"/>
              <a:t>PharmaSat</a:t>
            </a:r>
            <a:r>
              <a:rPr lang="en-US" sz="2000" dirty="0"/>
              <a:t>: launched on 5/19/2009, 440km orbit, 4-day mission, functional for more than 2 years before re-entry, no SEL (i.e. over current) detected; SEUs probable but we didn’t </a:t>
            </a:r>
            <a:r>
              <a:rPr lang="en-US" sz="2000" dirty="0" err="1"/>
              <a:t>datalog</a:t>
            </a:r>
            <a:r>
              <a:rPr lang="en-US" sz="2000" dirty="0"/>
              <a:t> them. </a:t>
            </a:r>
            <a:r>
              <a:rPr lang="en-US" sz="2000" u="sng" dirty="0">
                <a:hlinkClick r:id="rId3"/>
              </a:rPr>
              <a:t>http://www.nasa.gov/centers/ames/news/features/2009/pharmasat-update_0612.html</a:t>
            </a:r>
            <a:endParaRPr lang="en-US" sz="2000" dirty="0"/>
          </a:p>
          <a:p>
            <a:pPr lvl="0"/>
            <a:r>
              <a:rPr lang="en-US" sz="2000" b="1" i="1" dirty="0"/>
              <a:t>O/OREOS</a:t>
            </a:r>
            <a:r>
              <a:rPr lang="en-US" sz="2000" dirty="0"/>
              <a:t>: launched on 11/19/2010, 640km orbit, 6-month mission, operated 3+ </a:t>
            </a:r>
            <a:r>
              <a:rPr lang="en-US" sz="2000" dirty="0" err="1"/>
              <a:t>yrs</a:t>
            </a:r>
            <a:r>
              <a:rPr lang="en-US" sz="2000" dirty="0"/>
              <a:t> in space, 1 system reset due to SEL (i.e. over current) on 12/27/2010, 4 beacon radio failures that required a reset (sensing over current &amp; shutting down) on 12/19/10, 3/21, 7/7 &amp; 8/10/11. Likely due to SEE; SEUs probable but we didn’t </a:t>
            </a:r>
            <a:r>
              <a:rPr lang="en-US" sz="2000" dirty="0" err="1"/>
              <a:t>datalog</a:t>
            </a:r>
            <a:r>
              <a:rPr lang="en-US" sz="2000" dirty="0"/>
              <a:t> them. </a:t>
            </a:r>
          </a:p>
          <a:p>
            <a:r>
              <a:rPr lang="en-US" sz="2000" u="sng" dirty="0">
                <a:hlinkClick r:id="rId4"/>
              </a:rPr>
              <a:t>http://www.nasa.gov/centers/ames/news/releases/2010/10-109AR.html</a:t>
            </a:r>
            <a:endParaRPr lang="en-US" sz="20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0D1403-0887-4211-A163-F5D3DEDF9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1BAEA2-F726-46B3-8E2F-1971B1C0BEE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5440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44562"/>
          </a:xfrm>
        </p:spPr>
        <p:txBody>
          <a:bodyPr/>
          <a:lstStyle/>
          <a:p>
            <a:pPr eaLnBrk="1" hangingPunct="1"/>
            <a:r>
              <a:rPr lang="en-US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64326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dirty="0"/>
              <a:t>Class D requires lots of EEE part risk assessment: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Risk awareness vs. risk ignorance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Can’t be 100% quantitative; data may be unavailable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400" dirty="0"/>
              <a:t>Class D requires lots of value assessment: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I can make this thing a tank, but should I?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 dirty="0"/>
              <a:t>Where are limited resources &amp; schedule best spent?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400" dirty="0"/>
              <a:t>Size, power &amp; performance often dictate use of COTS parts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400" dirty="0"/>
              <a:t>Identify risk -&gt; document approach -&gt; get stakeholder buy-ins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400" dirty="0"/>
              <a:t>Work to NASA &amp; Center guidelines &amp; project requirements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400" b="1" i="1" dirty="0">
                <a:solidFill>
                  <a:srgbClr val="00B050"/>
                </a:solidFill>
              </a:rPr>
              <a:t>&gt; 30 small/nano-satellites launched w/one failure attributed to a part; S/W (usually Class B) bugs most common issue. </a:t>
            </a:r>
            <a:r>
              <a:rPr lang="en-US" sz="2400" b="1" i="1" u="sng" dirty="0">
                <a:solidFill>
                  <a:srgbClr val="00B050"/>
                </a:solidFill>
              </a:rPr>
              <a:t>ARC COTS use strategy seems to be working well.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2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22340C-6CDE-4D4A-9DF5-D71BF67A6F4C}" type="slidenum">
              <a:rPr lang="en-US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27F084-17A8-40B3-848A-0199E91FEECF}"/>
              </a:ext>
            </a:extLst>
          </p:cNvPr>
          <p:cNvSpPr/>
          <p:nvPr/>
        </p:nvSpPr>
        <p:spPr>
          <a:xfrm>
            <a:off x="1196882" y="6091535"/>
            <a:ext cx="657551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bliqueTopLeft"/>
              <a:lightRig rig="threePt" dir="t"/>
            </a:scene3d>
          </a:bodyPr>
          <a:lstStyle/>
          <a:p>
            <a:pPr algn="ctr"/>
            <a:r>
              <a:rPr lang="en-US" sz="24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anose="02070A03080606020203" pitchFamily="18" charset="0"/>
              </a:rPr>
              <a:t>~ALL IMAGES COURTESY OF NASA~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Back-up Slides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1BAEA2-F726-46B3-8E2F-1971B1C0BEE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33400"/>
          </a:xfrm>
        </p:spPr>
        <p:txBody>
          <a:bodyPr/>
          <a:lstStyle/>
          <a:p>
            <a:pPr eaLnBrk="1" hangingPunct="1"/>
            <a:r>
              <a:rPr lang="en-US" sz="3200" dirty="0"/>
              <a:t>Considerations for Deep Space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6096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1400" dirty="0"/>
              <a:t>Most ARC missions are Earth-orbiting (LEO) or lunar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1400" dirty="0"/>
              <a:t>Extending this philosophy to deep space (e.g. </a:t>
            </a:r>
            <a:r>
              <a:rPr lang="en-US" sz="1400" dirty="0" err="1">
                <a:solidFill>
                  <a:srgbClr val="00B050"/>
                </a:solidFill>
              </a:rPr>
              <a:t>BioSentinel</a:t>
            </a:r>
            <a:r>
              <a:rPr lang="en-US" sz="1400" dirty="0"/>
              <a:t>):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1400" b="1" dirty="0"/>
              <a:t>Longer mission durations = more radiation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sz="1400" dirty="0"/>
              <a:t>Total Ionizing Dose (TID) solutions:</a:t>
            </a:r>
          </a:p>
          <a:p>
            <a:pPr lvl="3" eaLnBrk="1" fontAlgn="auto" hangingPunct="1">
              <a:spcAft>
                <a:spcPts val="0"/>
              </a:spcAft>
              <a:defRPr/>
            </a:pPr>
            <a:r>
              <a:rPr lang="en-US" sz="1400" dirty="0">
                <a:solidFill>
                  <a:srgbClr val="00B050"/>
                </a:solidFill>
              </a:rPr>
              <a:t>Shielding (increases mass) w/Al</a:t>
            </a:r>
          </a:p>
          <a:p>
            <a:pPr lvl="3" eaLnBrk="1" fontAlgn="auto" hangingPunct="1">
              <a:spcAft>
                <a:spcPts val="0"/>
              </a:spcAft>
              <a:defRPr/>
            </a:pPr>
            <a:r>
              <a:rPr lang="en-US" sz="1400" dirty="0"/>
              <a:t>Pay for rad-hard (or tolerant) parts in mission critical &amp; single-string circuits</a:t>
            </a:r>
          </a:p>
          <a:p>
            <a:pPr lvl="3" eaLnBrk="1" fontAlgn="auto" hangingPunct="1">
              <a:spcAft>
                <a:spcPts val="0"/>
              </a:spcAft>
              <a:defRPr/>
            </a:pPr>
            <a:r>
              <a:rPr lang="en-US" sz="1400" dirty="0"/>
              <a:t>Selective up-screening of industrial parts and/or assemblies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sz="1400" dirty="0"/>
              <a:t>SEE solutions:</a:t>
            </a:r>
          </a:p>
          <a:p>
            <a:pPr lvl="3" eaLnBrk="1" fontAlgn="auto" hangingPunct="1">
              <a:spcAft>
                <a:spcPts val="0"/>
              </a:spcAft>
              <a:defRPr/>
            </a:pPr>
            <a:r>
              <a:rPr lang="en-US" sz="1400" dirty="0">
                <a:solidFill>
                  <a:srgbClr val="00B050"/>
                </a:solidFill>
              </a:rPr>
              <a:t>Decrease probability/exposure by decreasing on-time (power off)</a:t>
            </a:r>
          </a:p>
          <a:p>
            <a:pPr lvl="3" eaLnBrk="1" fontAlgn="auto" hangingPunct="1">
              <a:spcAft>
                <a:spcPts val="0"/>
              </a:spcAft>
              <a:defRPr/>
            </a:pPr>
            <a:r>
              <a:rPr lang="en-US" sz="1400" dirty="0">
                <a:solidFill>
                  <a:srgbClr val="00B050"/>
                </a:solidFill>
              </a:rPr>
              <a:t>System-level design recovery from SEL (automated) and SEU (cycle)</a:t>
            </a:r>
          </a:p>
          <a:p>
            <a:pPr lvl="3" eaLnBrk="1" fontAlgn="auto" hangingPunct="1">
              <a:spcAft>
                <a:spcPts val="0"/>
              </a:spcAft>
              <a:defRPr/>
            </a:pPr>
            <a:r>
              <a:rPr lang="en-US" sz="1400" dirty="0"/>
              <a:t>Selectively pick </a:t>
            </a:r>
            <a:r>
              <a:rPr lang="en-US" sz="1400" dirty="0" err="1"/>
              <a:t>rad</a:t>
            </a:r>
            <a:r>
              <a:rPr lang="en-US" sz="1400" dirty="0"/>
              <a:t>-tolerant parts for core circuits, use industrial for anything non-critical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1400" b="1" dirty="0"/>
              <a:t>Ground communications can be less frequent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sz="1400" dirty="0">
                <a:solidFill>
                  <a:srgbClr val="00B050"/>
                </a:solidFill>
              </a:rPr>
              <a:t>System-level fault recovery may require more on-board automation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sz="1400" dirty="0"/>
              <a:t>Use rad-hard ($$) memory for data storage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sz="1400" dirty="0"/>
              <a:t>Use scrubbing &amp; EDAC for rad-tolerant or commercial memory &amp; accept risk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1400" b="1" dirty="0"/>
              <a:t>Colder operational temperatures -&gt; Industrial ICs </a:t>
            </a:r>
            <a:r>
              <a:rPr lang="en-US" sz="1400" b="1" dirty="0" err="1"/>
              <a:t>Tmin</a:t>
            </a:r>
            <a:r>
              <a:rPr lang="en-US" sz="1400" b="1" dirty="0"/>
              <a:t> @ -40 </a:t>
            </a:r>
            <a:r>
              <a:rPr lang="en-US" sz="1400" b="1" dirty="0">
                <a:cs typeface="Arial"/>
              </a:rPr>
              <a:t>ºC (typical)</a:t>
            </a:r>
            <a:endParaRPr lang="en-US" sz="1400" b="1" dirty="0"/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sz="1400" dirty="0"/>
              <a:t>Use mil-grade or spaceflight parts (-55 </a:t>
            </a:r>
            <a:r>
              <a:rPr lang="en-US" sz="1400" dirty="0">
                <a:cs typeface="Arial"/>
              </a:rPr>
              <a:t>ºC minimum, typ.)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sz="1400" dirty="0">
                <a:cs typeface="Arial"/>
              </a:rPr>
              <a:t>Some research exists on commercial parts friendly to cryogenic temperatures</a:t>
            </a:r>
          </a:p>
          <a:p>
            <a:pPr lvl="3" eaLnBrk="1" fontAlgn="auto" hangingPunct="1">
              <a:spcAft>
                <a:spcPts val="0"/>
              </a:spcAft>
              <a:defRPr/>
            </a:pPr>
            <a:r>
              <a:rPr lang="en-US" sz="1400" dirty="0"/>
              <a:t>Cryogenics 46 (2006) 231–236 (Patterson, R.L., et. al)</a:t>
            </a:r>
          </a:p>
          <a:p>
            <a:pPr lvl="3" eaLnBrk="1" fontAlgn="auto" hangingPunct="1">
              <a:spcAft>
                <a:spcPts val="0"/>
              </a:spcAft>
              <a:defRPr/>
            </a:pPr>
            <a:r>
              <a:rPr lang="en-US" sz="1400" dirty="0"/>
              <a:t>Cryogenics 52 (2012) 550-556 (Buchanan, E., et. al)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sz="1400" dirty="0"/>
              <a:t>Radioisotope Heater Units (RHUs) – well known to JPL</a:t>
            </a:r>
          </a:p>
          <a:p>
            <a:pPr lvl="3" eaLnBrk="1" fontAlgn="auto" hangingPunct="1">
              <a:spcAft>
                <a:spcPts val="0"/>
              </a:spcAft>
              <a:defRPr/>
            </a:pPr>
            <a:r>
              <a:rPr lang="en-US" sz="1400" dirty="0"/>
              <a:t>Could be critical for components which are powered off most of the time</a:t>
            </a:r>
          </a:p>
          <a:p>
            <a:pPr lvl="3" eaLnBrk="1" fontAlgn="auto" hangingPunct="1">
              <a:spcAft>
                <a:spcPts val="0"/>
              </a:spcAft>
              <a:defRPr/>
            </a:pPr>
            <a:r>
              <a:rPr lang="en-US" sz="1400" dirty="0">
                <a:solidFill>
                  <a:srgbClr val="00B050"/>
                </a:solidFill>
              </a:rPr>
              <a:t>Selectively place Minco flexible heater strips on critical parts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DD7412-38CB-46DF-B155-6BE44F56102B}" type="slidenum">
              <a:rPr lang="en-US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/>
        </p:nvGrpSpPr>
        <p:grpSpPr>
          <a:xfrm>
            <a:off x="6172200" y="1676400"/>
            <a:ext cx="1828800" cy="2743200"/>
            <a:chOff x="4572000" y="2514600"/>
            <a:chExt cx="1828800" cy="2743200"/>
          </a:xfrm>
          <a:effectLst>
            <a:outerShdw blurRad="457200" dist="38100" dir="5400000" sx="111000" sy="111000" algn="t" rotWithShape="0">
              <a:prstClr val="black">
                <a:alpha val="40000"/>
              </a:prstClr>
            </a:outerShdw>
          </a:effectLst>
          <a:scene3d>
            <a:camera prst="isometricTopUp"/>
            <a:lightRig rig="threePt" dir="t"/>
          </a:scene3d>
        </p:grpSpPr>
        <p:sp>
          <p:nvSpPr>
            <p:cNvPr id="11" name="Rectangle 10"/>
            <p:cNvSpPr/>
            <p:nvPr/>
          </p:nvSpPr>
          <p:spPr>
            <a:xfrm rot="5400000">
              <a:off x="5029200" y="2971800"/>
              <a:ext cx="1828800" cy="9144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sp3d extrusionH="914400" prstMaterial="plastic">
              <a:bevelT w="25400" h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ysClr val="windowText" lastClr="000000"/>
                  </a:solidFill>
                </a:rPr>
                <a:t>Payload 1</a:t>
              </a:r>
            </a:p>
          </p:txBody>
        </p:sp>
        <p:sp>
          <p:nvSpPr>
            <p:cNvPr id="12" name="Rectangle 11"/>
            <p:cNvSpPr/>
            <p:nvPr/>
          </p:nvSpPr>
          <p:spPr>
            <a:xfrm rot="5400000">
              <a:off x="4114800" y="2971800"/>
              <a:ext cx="1828800" cy="9144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sp3d extrusionH="914400" prstMaterial="plastic">
              <a:bevelT w="25400" h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ysClr val="windowText" lastClr="000000"/>
                  </a:solidFill>
                </a:rPr>
                <a:t>Payload 2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0" y="4343400"/>
              <a:ext cx="1828800" cy="9144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sp3d extrusionH="914400" prstMaterial="plastic">
              <a:bevelT w="25400" h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ysClr val="windowText" lastClr="000000"/>
                  </a:solidFill>
                </a:rPr>
                <a:t>Bus + Radiation Detector</a:t>
              </a:r>
            </a:p>
          </p:txBody>
        </p:sp>
      </p:grpSp>
      <p:pic>
        <p:nvPicPr>
          <p:cNvPr id="5" name="Picture 15" descr="PPbarV1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46651" y="990362"/>
            <a:ext cx="7297062" cy="446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7617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BioSentinel</a:t>
            </a:r>
            <a:r>
              <a:rPr lang="en-US" sz="24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:  </a:t>
            </a:r>
            <a:r>
              <a:rPr lang="en-US" sz="2400" b="1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CisLunar</a:t>
            </a:r>
            <a:r>
              <a:rPr lang="en-US" sz="24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j-lt"/>
                <a:cs typeface="Times New Roman" pitchFamily="18" charset="0"/>
              </a:rPr>
              <a:t>Cubesat</a:t>
            </a:r>
            <a:r>
              <a:rPr lang="en-US" sz="24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 Mission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" y="1524000"/>
            <a:ext cx="883919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+mj-lt"/>
                <a:cs typeface="Times New Roman" pitchFamily="18" charset="0"/>
              </a:rPr>
              <a:t>A 6U nanosatellite deployed from the EM-1 (first SLS launch) to access the space environment with biological payloads relevant to human exploration goals. 12-month mission, launch delayed till late 2020 or early 2021.</a:t>
            </a:r>
          </a:p>
          <a:p>
            <a:endParaRPr lang="en-US" sz="1600" b="1" dirty="0">
              <a:latin typeface="+mj-lt"/>
              <a:cs typeface="Times New Roman" pitchFamily="18" charset="0"/>
            </a:endParaRPr>
          </a:p>
          <a:p>
            <a:r>
              <a:rPr lang="en-US" sz="1600" b="1" dirty="0">
                <a:latin typeface="+mj-lt"/>
                <a:cs typeface="Times New Roman" pitchFamily="18" charset="0"/>
              </a:rPr>
              <a:t>Size, Power, Composition</a:t>
            </a:r>
          </a:p>
          <a:p>
            <a:pPr marL="114300" indent="-114300">
              <a:buFont typeface="Arial" pitchFamily="34" charset="0"/>
              <a:buChar char="•"/>
            </a:pPr>
            <a:r>
              <a:rPr lang="en-US" sz="1600" dirty="0">
                <a:latin typeface="+mj-lt"/>
                <a:cs typeface="Times New Roman" pitchFamily="18" charset="0"/>
              </a:rPr>
              <a:t>6U, ~14kg</a:t>
            </a:r>
          </a:p>
          <a:p>
            <a:pPr marL="114300" indent="-114300">
              <a:buFont typeface="Arial" pitchFamily="34" charset="0"/>
              <a:buChar char="•"/>
            </a:pPr>
            <a:r>
              <a:rPr lang="en-US" sz="1600" dirty="0">
                <a:latin typeface="+mj-lt"/>
                <a:cs typeface="Times New Roman" pitchFamily="18" charset="0"/>
              </a:rPr>
              <a:t>&lt; 10W Power</a:t>
            </a:r>
          </a:p>
          <a:p>
            <a:pPr marL="114300" indent="-114300">
              <a:buFont typeface="Arial" pitchFamily="34" charset="0"/>
              <a:buChar char="•"/>
            </a:pPr>
            <a:r>
              <a:rPr lang="en-US" sz="1600" dirty="0">
                <a:latin typeface="+mj-lt"/>
                <a:cs typeface="Times New Roman" pitchFamily="18" charset="0"/>
              </a:rPr>
              <a:t>4U </a:t>
            </a:r>
            <a:r>
              <a:rPr lang="en-US" sz="1600" dirty="0" err="1">
                <a:latin typeface="+mj-lt"/>
                <a:cs typeface="Times New Roman" pitchFamily="18" charset="0"/>
              </a:rPr>
              <a:t>biopayload</a:t>
            </a:r>
            <a:endParaRPr lang="en-US" sz="1600" dirty="0">
              <a:latin typeface="+mj-lt"/>
              <a:cs typeface="Times New Roman" pitchFamily="18" charset="0"/>
            </a:endParaRPr>
          </a:p>
          <a:p>
            <a:pPr marL="114300" indent="-114300">
              <a:buFont typeface="Arial" pitchFamily="34" charset="0"/>
              <a:buChar char="•"/>
            </a:pPr>
            <a:r>
              <a:rPr lang="en-US" sz="1600" dirty="0">
                <a:latin typeface="+mj-lt"/>
                <a:cs typeface="Times New Roman" pitchFamily="18" charset="0"/>
              </a:rPr>
              <a:t>2U bus (w/ ADCS and radiation spectrometer)</a:t>
            </a:r>
          </a:p>
          <a:p>
            <a:r>
              <a:rPr lang="en-US" sz="1600" b="1" dirty="0">
                <a:latin typeface="+mj-lt"/>
                <a:cs typeface="Times New Roman" pitchFamily="18" charset="0"/>
              </a:rPr>
              <a:t>Orbit</a:t>
            </a:r>
          </a:p>
          <a:p>
            <a:pPr marL="114300" indent="-114300">
              <a:buFont typeface="Arial" pitchFamily="34" charset="0"/>
              <a:buChar char="•"/>
            </a:pPr>
            <a:r>
              <a:rPr lang="en-US" sz="1600" dirty="0">
                <a:latin typeface="+mj-lt"/>
                <a:cs typeface="Times New Roman" pitchFamily="18" charset="0"/>
              </a:rPr>
              <a:t>Beyond LEO Capability</a:t>
            </a:r>
          </a:p>
          <a:p>
            <a:pPr marL="114300" indent="-114300">
              <a:buFont typeface="Arial" pitchFamily="34" charset="0"/>
              <a:buChar char="•"/>
            </a:pPr>
            <a:r>
              <a:rPr lang="en-US" sz="1600" dirty="0" err="1">
                <a:latin typeface="+mj-lt"/>
                <a:cs typeface="Times New Roman" pitchFamily="18" charset="0"/>
              </a:rPr>
              <a:t>Cis</a:t>
            </a:r>
            <a:r>
              <a:rPr lang="en-US" sz="1600" dirty="0">
                <a:latin typeface="+mj-lt"/>
                <a:cs typeface="Times New Roman" pitchFamily="18" charset="0"/>
              </a:rPr>
              <a:t>-lunar, L2 halo, high-earth, high inclination, geostationary</a:t>
            </a:r>
          </a:p>
          <a:p>
            <a:pPr marL="114300" indent="-114300">
              <a:buFont typeface="Arial" pitchFamily="34" charset="0"/>
              <a:buChar char="•"/>
            </a:pPr>
            <a:r>
              <a:rPr lang="en-US" sz="1600" dirty="0">
                <a:latin typeface="+mj-lt"/>
                <a:cs typeface="Times New Roman" pitchFamily="18" charset="0"/>
              </a:rPr>
              <a:t>Free flying independent s/c, or 4U </a:t>
            </a:r>
            <a:r>
              <a:rPr lang="en-US" sz="1600" dirty="0" err="1">
                <a:latin typeface="+mj-lt"/>
                <a:cs typeface="Times New Roman" pitchFamily="18" charset="0"/>
              </a:rPr>
              <a:t>biosentinel</a:t>
            </a:r>
            <a:r>
              <a:rPr lang="en-US" sz="1600" dirty="0">
                <a:latin typeface="+mj-lt"/>
                <a:cs typeface="Times New Roman" pitchFamily="18" charset="0"/>
              </a:rPr>
              <a:t> payload hitchhiker</a:t>
            </a:r>
          </a:p>
          <a:p>
            <a:r>
              <a:rPr lang="en-US" sz="1600" b="1" dirty="0">
                <a:latin typeface="+mj-lt"/>
                <a:cs typeface="Times New Roman" pitchFamily="18" charset="0"/>
              </a:rPr>
              <a:t>Modularity</a:t>
            </a:r>
          </a:p>
          <a:p>
            <a:pPr marL="114300" indent="-114300">
              <a:buFont typeface="Arial" pitchFamily="34" charset="0"/>
              <a:buChar char="•"/>
            </a:pPr>
            <a:r>
              <a:rPr lang="en-US" sz="1600" dirty="0">
                <a:latin typeface="+mj-lt"/>
                <a:cs typeface="Times New Roman" pitchFamily="18" charset="0"/>
              </a:rPr>
              <a:t>4U of one payload, or 2U each of two different payloads</a:t>
            </a:r>
          </a:p>
          <a:p>
            <a:pPr marL="114300" indent="-114300">
              <a:buFont typeface="Arial" pitchFamily="34" charset="0"/>
              <a:buChar char="•"/>
            </a:pPr>
            <a:r>
              <a:rPr lang="en-US" sz="1600" dirty="0">
                <a:latin typeface="+mj-lt"/>
                <a:cs typeface="Times New Roman" pitchFamily="18" charset="0"/>
              </a:rPr>
              <a:t>S/C can support range of specific </a:t>
            </a:r>
            <a:r>
              <a:rPr lang="en-US" sz="1600" dirty="0" err="1">
                <a:latin typeface="+mj-lt"/>
                <a:cs typeface="Times New Roman" pitchFamily="18" charset="0"/>
              </a:rPr>
              <a:t>BioSentinel</a:t>
            </a:r>
            <a:r>
              <a:rPr lang="en-US" sz="1600" dirty="0">
                <a:latin typeface="+mj-lt"/>
                <a:cs typeface="Times New Roman" pitchFamily="18" charset="0"/>
              </a:rPr>
              <a:t> experiments</a:t>
            </a:r>
          </a:p>
          <a:p>
            <a:pPr marL="114300" indent="-114300">
              <a:buFont typeface="Arial" pitchFamily="34" charset="0"/>
              <a:buChar char="•"/>
            </a:pPr>
            <a:r>
              <a:rPr lang="en-US" sz="1600" dirty="0">
                <a:latin typeface="+mj-lt"/>
                <a:cs typeface="Times New Roman" pitchFamily="18" charset="0"/>
              </a:rPr>
              <a:t>Compatible with ISS </a:t>
            </a:r>
            <a:r>
              <a:rPr lang="en-US" sz="1600" dirty="0" err="1">
                <a:latin typeface="+mj-lt"/>
                <a:cs typeface="Times New Roman" pitchFamily="18" charset="0"/>
              </a:rPr>
              <a:t>Nanorack</a:t>
            </a:r>
            <a:r>
              <a:rPr lang="en-US" sz="1600" dirty="0">
                <a:latin typeface="+mj-lt"/>
                <a:cs typeface="Times New Roman" pitchFamily="18" charset="0"/>
              </a:rPr>
              <a:t> system for a </a:t>
            </a:r>
          </a:p>
          <a:p>
            <a:r>
              <a:rPr lang="en-US" sz="1600" dirty="0">
                <a:latin typeface="+mj-lt"/>
                <a:cs typeface="Times New Roman" pitchFamily="18" charset="0"/>
              </a:rPr>
              <a:t>  microgravity, low-radiation control environment</a:t>
            </a:r>
          </a:p>
          <a:p>
            <a:pPr marL="228600" indent="-228600"/>
            <a:r>
              <a:rPr lang="en-US" sz="1600" b="1" dirty="0">
                <a:latin typeface="+mj-lt"/>
                <a:cs typeface="Times New Roman" pitchFamily="18" charset="0"/>
              </a:rPr>
              <a:t>Drawing on Ames’ Biology Nanosat Strengths</a:t>
            </a:r>
          </a:p>
          <a:p>
            <a:pPr marL="114300" indent="-114300">
              <a:buFont typeface="Arial" pitchFamily="34" charset="0"/>
              <a:buChar char="•"/>
            </a:pPr>
            <a:r>
              <a:rPr lang="en-US" sz="1600" dirty="0" err="1">
                <a:latin typeface="+mj-lt"/>
                <a:cs typeface="Times New Roman" pitchFamily="18" charset="0"/>
              </a:rPr>
              <a:t>Genesat</a:t>
            </a:r>
            <a:r>
              <a:rPr lang="en-US" sz="1600" dirty="0">
                <a:latin typeface="+mj-lt"/>
                <a:cs typeface="Times New Roman" pitchFamily="18" charset="0"/>
              </a:rPr>
              <a:t>, </a:t>
            </a:r>
            <a:r>
              <a:rPr lang="en-US" sz="1600" dirty="0" err="1">
                <a:latin typeface="+mj-lt"/>
                <a:cs typeface="Times New Roman" pitchFamily="18" charset="0"/>
              </a:rPr>
              <a:t>Sporesat</a:t>
            </a:r>
            <a:r>
              <a:rPr lang="en-US" sz="1600" dirty="0">
                <a:latin typeface="+mj-lt"/>
                <a:cs typeface="Times New Roman" pitchFamily="18" charset="0"/>
              </a:rPr>
              <a:t>, </a:t>
            </a:r>
            <a:r>
              <a:rPr lang="en-US" sz="1600" dirty="0" err="1">
                <a:latin typeface="+mj-lt"/>
                <a:cs typeface="Times New Roman" pitchFamily="18" charset="0"/>
              </a:rPr>
              <a:t>EcAMSat</a:t>
            </a:r>
            <a:r>
              <a:rPr lang="en-US" sz="1600" dirty="0">
                <a:latin typeface="+mj-lt"/>
                <a:cs typeface="Times New Roman" pitchFamily="18" charset="0"/>
              </a:rPr>
              <a:t>, </a:t>
            </a:r>
            <a:r>
              <a:rPr lang="en-US" sz="1600" dirty="0" err="1">
                <a:latin typeface="+mj-lt"/>
                <a:cs typeface="Times New Roman" pitchFamily="18" charset="0"/>
              </a:rPr>
              <a:t>Pharmasat</a:t>
            </a:r>
            <a:r>
              <a:rPr lang="en-US" sz="1600" dirty="0">
                <a:latin typeface="+mj-lt"/>
                <a:cs typeface="Times New Roman" pitchFamily="18" charset="0"/>
              </a:rPr>
              <a:t>, O/OREOS </a:t>
            </a:r>
          </a:p>
        </p:txBody>
      </p:sp>
    </p:spTree>
    <p:extLst>
      <p:ext uri="{BB962C8B-B14F-4D97-AF65-F5344CB8AC3E}">
        <p14:creationId xmlns:p14="http://schemas.microsoft.com/office/powerpoint/2010/main" val="3991602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0AF138F-0954-4C00-BF96-F1AC15F1E4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304800"/>
            <a:ext cx="8719552" cy="582136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C90FE1-9410-43E9-AF65-5AD361281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1BAEA2-F726-46B3-8E2F-1971B1C0BEE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90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58234-B817-4802-AD32-874EE0776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err="1"/>
              <a:t>BioSentinel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566955-7808-4B1A-A6D1-4E9AE4692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1BAEA2-F726-46B3-8E2F-1971B1C0BEE2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1354C8-58A1-41CB-AEC6-606A30E9AA19}"/>
              </a:ext>
            </a:extLst>
          </p:cNvPr>
          <p:cNvSpPr txBox="1"/>
          <p:nvPr/>
        </p:nvSpPr>
        <p:spPr>
          <a:xfrm>
            <a:off x="1535732" y="973904"/>
            <a:ext cx="2219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Front - Bottom View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59A305-5E45-4DB5-B634-0B83000FC0FB}"/>
              </a:ext>
            </a:extLst>
          </p:cNvPr>
          <p:cNvSpPr txBox="1"/>
          <p:nvPr/>
        </p:nvSpPr>
        <p:spPr>
          <a:xfrm>
            <a:off x="6046772" y="973904"/>
            <a:ext cx="1257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Back View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C450C7-850D-46E5-908A-80596EBEC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782" y="1343236"/>
            <a:ext cx="3758904" cy="50118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108530-43A1-4B06-BEB1-916AF784D2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4566" y="1358476"/>
            <a:ext cx="3739834" cy="498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6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49CF558312834A92D51594B5B45367" ma:contentTypeVersion="" ma:contentTypeDescription="Create a new document." ma:contentTypeScope="" ma:versionID="586af93a897d8a05ab1e7295633fdc6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2384c6cc0088fcedbaf6edaf557def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BC44182-7BB4-49C3-B4CB-09106E6787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1B3652D-1AC8-4B9B-82A2-B93FE4151B4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CE3E2A-687F-4C87-8098-57843070A4C0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8928</TotalTime>
  <Words>2073</Words>
  <Application>Microsoft Office PowerPoint</Application>
  <PresentationFormat>On-screen Show (4:3)</PresentationFormat>
  <Paragraphs>265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Bodoni MT Black</vt:lpstr>
      <vt:lpstr>Calibri</vt:lpstr>
      <vt:lpstr>Helvetica</vt:lpstr>
      <vt:lpstr>Wingdings</vt:lpstr>
      <vt:lpstr>Σψμβολ</vt:lpstr>
      <vt:lpstr>Office Theme</vt:lpstr>
      <vt:lpstr>ARC Class D Missions  Using COTS Parts</vt:lpstr>
      <vt:lpstr>Outlines</vt:lpstr>
      <vt:lpstr>ARC EEE Parts Management Program</vt:lpstr>
      <vt:lpstr>ARC’s Niche/Specialty</vt:lpstr>
      <vt:lpstr>ARC Philosophy</vt:lpstr>
      <vt:lpstr>ARC’s Approach</vt:lpstr>
      <vt:lpstr>ARC Radiation Strategy</vt:lpstr>
      <vt:lpstr>Examples of ARC Class D Projects: Near-100% COTS Parts</vt:lpstr>
      <vt:lpstr>O/OREOS Nano-Satellite</vt:lpstr>
      <vt:lpstr>UV-LED Payload</vt:lpstr>
      <vt:lpstr>Eucropis Science Goals</vt:lpstr>
      <vt:lpstr>PowerPoint Presentation</vt:lpstr>
      <vt:lpstr>PowerPoint Presentation</vt:lpstr>
      <vt:lpstr>Sample NanoSat Mission SEE Data</vt:lpstr>
      <vt:lpstr>Conclusions</vt:lpstr>
      <vt:lpstr>Back-up Slides</vt:lpstr>
      <vt:lpstr>Considerations for Deep Space</vt:lpstr>
      <vt:lpstr>PowerPoint Presentation</vt:lpstr>
      <vt:lpstr>PowerPoint Presentation</vt:lpstr>
      <vt:lpstr>BioSentinel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 Class D Philosophy and Examples</dc:title>
  <dc:creator>FORGIONE, JOSHUA B. (ARC-RE)</dc:creator>
  <cp:lastModifiedBy>Ling, Kuok Y. (ARC-RE)</cp:lastModifiedBy>
  <cp:revision>180</cp:revision>
  <dcterms:created xsi:type="dcterms:W3CDTF">2013-09-17T17:06:25Z</dcterms:created>
  <dcterms:modified xsi:type="dcterms:W3CDTF">2020-05-29T04:20:10Z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0x0101003A49CF558312834A92D51594B5B45367</vt:lpwstr>
  </property>
</Properties>
</file>