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6" r:id="rId4"/>
  </p:sldMasterIdLst>
  <p:notesMasterIdLst>
    <p:notesMasterId r:id="rId9"/>
  </p:notesMasterIdLst>
  <p:handoutMasterIdLst>
    <p:handoutMasterId r:id="rId10"/>
  </p:handoutMasterIdLst>
  <p:sldIdLst>
    <p:sldId id="413" r:id="rId5"/>
    <p:sldId id="408" r:id="rId6"/>
    <p:sldId id="421" r:id="rId7"/>
    <p:sldId id="415" r:id="rId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5016">
          <p15:clr>
            <a:srgbClr val="A4A3A4"/>
          </p15:clr>
        </p15:guide>
        <p15:guide id="2" pos="7320">
          <p15:clr>
            <a:srgbClr val="A4A3A4"/>
          </p15:clr>
        </p15:guide>
        <p15:guide id="3" pos="168">
          <p15:clr>
            <a:srgbClr val="A4A3A4"/>
          </p15:clr>
        </p15:guide>
        <p15:guide id="4" orient="horz" pos="888">
          <p15:clr>
            <a:srgbClr val="A4A3A4"/>
          </p15:clr>
        </p15:guide>
        <p15:guide id="5" pos="463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llabhandi, Sriram K. (LARC-E403)" initials="RSK(" lastIdx="5" clrIdx="0">
    <p:extLst>
      <p:ext uri="{19B8F6BF-5375-455C-9EA6-DF929625EA0E}">
        <p15:presenceInfo xmlns:p15="http://schemas.microsoft.com/office/powerpoint/2012/main" userId="S::srallabh@ndc.nasa.gov::dff70e5c-a9a7-4281-9c6e-2331a66bc2b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B6FD961-F464-4794-83C2-903CFAFA29A9}">
  <a:tblStyle styleId="{1B6FD961-F464-4794-83C2-903CFAFA29A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BBCFD47-C07C-4560-94A7-C7F824A60746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699" autoAdjust="0"/>
    <p:restoredTop sz="87347" autoAdjust="0"/>
  </p:normalViewPr>
  <p:slideViewPr>
    <p:cSldViewPr snapToGrid="0">
      <p:cViewPr varScale="1">
        <p:scale>
          <a:sx n="107" d="100"/>
          <a:sy n="107" d="100"/>
        </p:scale>
        <p:origin x="664" y="160"/>
      </p:cViewPr>
      <p:guideLst>
        <p:guide pos="5016"/>
        <p:guide pos="7320"/>
        <p:guide pos="168"/>
        <p:guide orient="horz" pos="888"/>
        <p:guide pos="463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07905B6-C58F-2944-984D-4FD678FC6B1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AE369F-0C8B-F34C-826D-CB4CBDEA4FE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EDAB49-A06B-B04C-8BFF-0A3796E245F1}" type="datetimeFigureOut">
              <a:rPr lang="en-US" smtClean="0"/>
              <a:t>5/29/20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0AE12D-B10A-3049-9AD1-59E5B4D2EF6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A2A464-6EC7-5F4B-998B-960D47AF326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AE157-2CFC-1C4E-86B3-CC7E103265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9166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Red items are to be replaced with your brief statements. Black items should remain as is</a:t>
            </a:r>
            <a:endParaRPr dirty="0"/>
          </a:p>
        </p:txBody>
      </p:sp>
      <p:sp>
        <p:nvSpPr>
          <p:cNvPr id="170" name="Google Shape;17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697983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What is your Objective Key Result (OKR) and how is it measured?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Where do I want to go?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How do I know if I’m getting there?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What do you need from HEC to achieve those results?</a:t>
            </a:r>
          </a:p>
          <a:p>
            <a:pPr lvl="1"/>
            <a:endParaRPr lang="en-US" dirty="0">
              <a:solidFill>
                <a:srgbClr val="FF0000"/>
              </a:solidFill>
            </a:endParaRPr>
          </a:p>
          <a:p>
            <a:pPr lvl="1"/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23139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19912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2"/>
          <p:cNvSpPr txBox="1">
            <a:spLocks noGrp="1"/>
          </p:cNvSpPr>
          <p:nvPr>
            <p:ph type="dt" idx="10"/>
          </p:nvPr>
        </p:nvSpPr>
        <p:spPr>
          <a:xfrm>
            <a:off x="9348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3/30/20</a:t>
            </a:r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HEC Needs Assessment Plan B </a:t>
            </a:r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ldNum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subTitle" idx="1"/>
          </p:nvPr>
        </p:nvSpPr>
        <p:spPr>
          <a:xfrm>
            <a:off x="3848100" y="4152900"/>
            <a:ext cx="3428126" cy="1025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24" name="Google Shape;2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2390" y="304799"/>
            <a:ext cx="2769575" cy="8404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" name="Google Shape;25;p2"/>
          <p:cNvGrpSpPr/>
          <p:nvPr/>
        </p:nvGrpSpPr>
        <p:grpSpPr>
          <a:xfrm>
            <a:off x="516442" y="-8842"/>
            <a:ext cx="4621246" cy="6873373"/>
            <a:chOff x="516442" y="-8842"/>
            <a:chExt cx="4621246" cy="6873373"/>
          </a:xfrm>
        </p:grpSpPr>
        <p:sp>
          <p:nvSpPr>
            <p:cNvPr id="26" name="Google Shape;26;p2"/>
            <p:cNvSpPr/>
            <p:nvPr/>
          </p:nvSpPr>
          <p:spPr>
            <a:xfrm>
              <a:off x="2484060" y="-8842"/>
              <a:ext cx="2653628" cy="6147482"/>
            </a:xfrm>
            <a:custGeom>
              <a:avLst/>
              <a:gdLst/>
              <a:ahLst/>
              <a:cxnLst/>
              <a:rect l="l" t="t" r="r" b="b"/>
              <a:pathLst>
                <a:path w="834" h="1936" extrusionOk="0">
                  <a:moveTo>
                    <a:pt x="101" y="1317"/>
                  </a:moveTo>
                  <a:cubicBezTo>
                    <a:pt x="159" y="1513"/>
                    <a:pt x="253" y="1720"/>
                    <a:pt x="393" y="1936"/>
                  </a:cubicBezTo>
                  <a:cubicBezTo>
                    <a:pt x="393" y="1936"/>
                    <a:pt x="254" y="1683"/>
                    <a:pt x="238" y="1317"/>
                  </a:cubicBezTo>
                  <a:lnTo>
                    <a:pt x="101" y="1317"/>
                  </a:lnTo>
                  <a:close/>
                  <a:moveTo>
                    <a:pt x="271" y="919"/>
                  </a:moveTo>
                  <a:cubicBezTo>
                    <a:pt x="335" y="629"/>
                    <a:pt x="495" y="309"/>
                    <a:pt x="834" y="3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84" y="249"/>
                    <a:pt x="0" y="561"/>
                    <a:pt x="27" y="919"/>
                  </a:cubicBezTo>
                  <a:lnTo>
                    <a:pt x="271" y="919"/>
                  </a:lnTo>
                  <a:close/>
                </a:path>
              </a:pathLst>
            </a:custGeom>
            <a:gradFill>
              <a:gsLst>
                <a:gs pos="0">
                  <a:srgbClr val="8ACCEC"/>
                </a:gs>
                <a:gs pos="98000">
                  <a:srgbClr val="6DB8E3"/>
                </a:gs>
                <a:gs pos="100000">
                  <a:srgbClr val="6DB8E3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580255" y="4814485"/>
              <a:ext cx="909359" cy="2047388"/>
            </a:xfrm>
            <a:custGeom>
              <a:avLst/>
              <a:gdLst/>
              <a:ahLst/>
              <a:cxnLst/>
              <a:rect l="l" t="t" r="r" b="b"/>
              <a:pathLst>
                <a:path w="286" h="645" extrusionOk="0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516442" y="1794"/>
              <a:ext cx="3799633" cy="6862737"/>
            </a:xfrm>
            <a:custGeom>
              <a:avLst/>
              <a:gdLst/>
              <a:ahLst/>
              <a:cxnLst/>
              <a:rect l="l" t="t" r="r" b="b"/>
              <a:pathLst>
                <a:path w="1195" h="2162" extrusionOk="0">
                  <a:moveTo>
                    <a:pt x="17" y="1314"/>
                  </a:moveTo>
                  <a:cubicBezTo>
                    <a:pt x="55" y="1581"/>
                    <a:pt x="154" y="1875"/>
                    <a:pt x="363" y="2161"/>
                  </a:cubicBezTo>
                  <a:cubicBezTo>
                    <a:pt x="364" y="2162"/>
                    <a:pt x="1195" y="2161"/>
                    <a:pt x="1195" y="2161"/>
                  </a:cubicBezTo>
                  <a:cubicBezTo>
                    <a:pt x="1115" y="2085"/>
                    <a:pt x="1036" y="2000"/>
                    <a:pt x="957" y="1903"/>
                  </a:cubicBezTo>
                  <a:cubicBezTo>
                    <a:pt x="957" y="1903"/>
                    <a:pt x="783" y="1678"/>
                    <a:pt x="673" y="1314"/>
                  </a:cubicBezTo>
                  <a:lnTo>
                    <a:pt x="17" y="1314"/>
                  </a:lnTo>
                  <a:close/>
                  <a:moveTo>
                    <a:pt x="595" y="916"/>
                  </a:moveTo>
                  <a:cubicBezTo>
                    <a:pt x="569" y="645"/>
                    <a:pt x="595" y="334"/>
                    <a:pt x="727" y="0"/>
                  </a:cubicBezTo>
                  <a:cubicBezTo>
                    <a:pt x="277" y="0"/>
                    <a:pt x="277" y="0"/>
                    <a:pt x="277" y="0"/>
                  </a:cubicBezTo>
                  <a:cubicBezTo>
                    <a:pt x="222" y="94"/>
                    <a:pt x="175" y="190"/>
                    <a:pt x="128" y="299"/>
                  </a:cubicBezTo>
                  <a:cubicBezTo>
                    <a:pt x="128" y="299"/>
                    <a:pt x="20" y="551"/>
                    <a:pt x="0" y="916"/>
                  </a:cubicBezTo>
                  <a:lnTo>
                    <a:pt x="595" y="916"/>
                  </a:lnTo>
                  <a:close/>
                </a:path>
              </a:pathLst>
            </a:custGeom>
            <a:gradFill>
              <a:gsLst>
                <a:gs pos="0">
                  <a:srgbClr val="AAE3F7"/>
                </a:gs>
                <a:gs pos="81000">
                  <a:srgbClr val="52B3D9"/>
                </a:gs>
                <a:gs pos="100000">
                  <a:srgbClr val="52B3D9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424">
          <p15:clr>
            <a:srgbClr val="FBAE40"/>
          </p15:clr>
        </p15:guide>
        <p15:guide id="2" pos="2424">
          <p15:clr>
            <a:srgbClr val="FBAE40"/>
          </p15:clr>
        </p15:guide>
        <p15:guide id="3" pos="336">
          <p15:clr>
            <a:srgbClr val="FBAE40"/>
          </p15:clr>
        </p15:guide>
        <p15:guide id="4" orient="horz" pos="2040">
          <p15:clr>
            <a:srgbClr val="FBAE40"/>
          </p15:clr>
        </p15:guide>
        <p15:guide id="5" orient="horz" pos="261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Title and Content" userDrawn="1">
  <p:cSld name="5_Title and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"/>
          <p:cNvSpPr/>
          <p:nvPr/>
        </p:nvSpPr>
        <p:spPr>
          <a:xfrm>
            <a:off x="0" y="-19393"/>
            <a:ext cx="12192000" cy="6887665"/>
          </a:xfrm>
          <a:prstGeom prst="rect">
            <a:avLst/>
          </a:prstGeom>
          <a:gradFill>
            <a:gsLst>
              <a:gs pos="0">
                <a:srgbClr val="255B74"/>
              </a:gs>
              <a:gs pos="25000">
                <a:srgbClr val="255B74"/>
              </a:gs>
              <a:gs pos="91000">
                <a:srgbClr val="C3873A"/>
              </a:gs>
              <a:gs pos="100000">
                <a:srgbClr val="C3873A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1" name="Google Shape;31;p3"/>
          <p:cNvGrpSpPr/>
          <p:nvPr/>
        </p:nvGrpSpPr>
        <p:grpSpPr>
          <a:xfrm>
            <a:off x="517664" y="-19393"/>
            <a:ext cx="4628149" cy="6890327"/>
            <a:chOff x="3308351" y="2370138"/>
            <a:chExt cx="2760662" cy="4110037"/>
          </a:xfrm>
        </p:grpSpPr>
        <p:sp>
          <p:nvSpPr>
            <p:cNvPr id="32" name="Google Shape;32;p3"/>
            <p:cNvSpPr/>
            <p:nvPr/>
          </p:nvSpPr>
          <p:spPr>
            <a:xfrm>
              <a:off x="4494213" y="2370138"/>
              <a:ext cx="1574800" cy="3676650"/>
            </a:xfrm>
            <a:custGeom>
              <a:avLst/>
              <a:gdLst/>
              <a:ahLst/>
              <a:cxnLst/>
              <a:rect l="l" t="t" r="r" b="b"/>
              <a:pathLst>
                <a:path w="828" h="1936" extrusionOk="0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>
              <a:gsLst>
                <a:gs pos="0">
                  <a:srgbClr val="8ACCEC"/>
                </a:gs>
                <a:gs pos="100000">
                  <a:srgbClr val="6BB7E0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3343276" y="5254625"/>
              <a:ext cx="542925" cy="1223962"/>
            </a:xfrm>
            <a:custGeom>
              <a:avLst/>
              <a:gdLst/>
              <a:ahLst/>
              <a:cxnLst/>
              <a:rect l="l" t="t" r="r" b="b"/>
              <a:pathLst>
                <a:path w="286" h="645" extrusionOk="0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3308351" y="2376488"/>
              <a:ext cx="2270125" cy="4103687"/>
            </a:xfrm>
            <a:custGeom>
              <a:avLst/>
              <a:gdLst/>
              <a:ahLst/>
              <a:cxnLst/>
              <a:rect l="l" t="t" r="r" b="b"/>
              <a:pathLst>
                <a:path w="1193" h="2162" extrusionOk="0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>
              <a:gsLst>
                <a:gs pos="0">
                  <a:srgbClr val="9FDCF2"/>
                </a:gs>
                <a:gs pos="85000">
                  <a:srgbClr val="52B3D9"/>
                </a:gs>
                <a:gs pos="100000">
                  <a:srgbClr val="52B3D9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" name="Google Shape;35;p3"/>
          <p:cNvSpPr/>
          <p:nvPr/>
        </p:nvSpPr>
        <p:spPr>
          <a:xfrm>
            <a:off x="0" y="203200"/>
            <a:ext cx="12192000" cy="618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3"/>
          <p:cNvSpPr txBox="1">
            <a:spLocks noGrp="1"/>
          </p:cNvSpPr>
          <p:nvPr>
            <p:ph type="title"/>
          </p:nvPr>
        </p:nvSpPr>
        <p:spPr>
          <a:xfrm>
            <a:off x="153610" y="507793"/>
            <a:ext cx="1188440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3200" b="1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" name="Google Shape;38;p3"/>
          <p:cNvSpPr txBox="1">
            <a:spLocks noGrp="1"/>
          </p:cNvSpPr>
          <p:nvPr>
            <p:ph type="dt" idx="10"/>
          </p:nvPr>
        </p:nvSpPr>
        <p:spPr>
          <a:xfrm>
            <a:off x="93481" y="644977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3/30/20</a:t>
            </a:r>
            <a:endParaRPr dirty="0"/>
          </a:p>
        </p:txBody>
      </p:sp>
      <p:sp>
        <p:nvSpPr>
          <p:cNvPr id="39" name="Google Shape;39;p3"/>
          <p:cNvSpPr txBox="1">
            <a:spLocks noGrp="1"/>
          </p:cNvSpPr>
          <p:nvPr>
            <p:ph type="ftr" idx="11"/>
          </p:nvPr>
        </p:nvSpPr>
        <p:spPr>
          <a:xfrm>
            <a:off x="4038600" y="644977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HEC Needs Assessment Plan B </a:t>
            </a:r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ldNum" idx="12"/>
          </p:nvPr>
        </p:nvSpPr>
        <p:spPr>
          <a:xfrm>
            <a:off x="9355319" y="644977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469B08-894F-CF4D-8CD5-011F24993DF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53610" y="1508125"/>
            <a:ext cx="11884404" cy="4514850"/>
          </a:xfrm>
        </p:spPr>
        <p:txBody>
          <a:bodyPr/>
          <a:lstStyle>
            <a:lvl1pPr marL="182880" indent="-182880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lvl1pPr>
            <a:lvl2pPr marL="520700" indent="-275590">
              <a:lnSpc>
                <a:spcPct val="114000"/>
              </a:lnSpc>
              <a:spcBef>
                <a:spcPts val="0"/>
              </a:spcBef>
              <a:buFont typeface=".PingFang SC Regular"/>
              <a:buChar char="－"/>
              <a:tabLst/>
              <a:defRPr/>
            </a:lvl2pPr>
            <a:lvl3pPr marL="822960" indent="-182880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lvl3pPr>
            <a:lvl4pPr marL="1204913" indent="-182563">
              <a:lnSpc>
                <a:spcPct val="114000"/>
              </a:lnSpc>
              <a:spcBef>
                <a:spcPts val="0"/>
              </a:spcBef>
              <a:buFont typeface="Arial Unicode MS" panose="020B0604020202020204" pitchFamily="34" charset="-128"/>
              <a:buChar char="￮"/>
              <a:tabLst/>
              <a:defRPr/>
            </a:lvl4pPr>
            <a:lvl5pPr marL="1606550" indent="-227013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1936750" algn="l"/>
              </a:tabLs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60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 rotWithShape="1">
          <a:blip r:embed="rId4">
            <a:alphaModFix amt="60000"/>
          </a:blip>
          <a:srcRect/>
          <a:stretch/>
        </p:blipFill>
        <p:spPr>
          <a:xfrm>
            <a:off x="0" y="0"/>
            <a:ext cx="51816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/>
          <p:nvPr/>
        </p:nvSpPr>
        <p:spPr>
          <a:xfrm>
            <a:off x="-400554" y="-1287"/>
            <a:ext cx="2070763" cy="6857459"/>
          </a:xfrm>
          <a:custGeom>
            <a:avLst/>
            <a:gdLst/>
            <a:ahLst/>
            <a:cxnLst/>
            <a:rect l="l" t="t" r="r" b="b"/>
            <a:pathLst>
              <a:path w="652" h="2160" extrusionOk="0">
                <a:moveTo>
                  <a:pt x="417" y="298"/>
                </a:moveTo>
                <a:cubicBezTo>
                  <a:pt x="464" y="189"/>
                  <a:pt x="512" y="94"/>
                  <a:pt x="566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6" y="2160"/>
                  <a:pt x="126" y="2160"/>
                  <a:pt x="126" y="2160"/>
                </a:cubicBezTo>
                <a:cubicBezTo>
                  <a:pt x="475" y="2160"/>
                  <a:pt x="475" y="2160"/>
                  <a:pt x="475" y="2160"/>
                </a:cubicBezTo>
                <a:cubicBezTo>
                  <a:pt x="324" y="1797"/>
                  <a:pt x="309" y="1515"/>
                  <a:pt x="309" y="1515"/>
                </a:cubicBezTo>
                <a:cubicBezTo>
                  <a:pt x="372" y="1772"/>
                  <a:pt x="476" y="1986"/>
                  <a:pt x="595" y="2160"/>
                </a:cubicBezTo>
                <a:cubicBezTo>
                  <a:pt x="652" y="2160"/>
                  <a:pt x="652" y="2160"/>
                  <a:pt x="652" y="2160"/>
                </a:cubicBezTo>
                <a:cubicBezTo>
                  <a:pt x="0" y="1268"/>
                  <a:pt x="417" y="298"/>
                  <a:pt x="417" y="298"/>
                </a:cubicBezTo>
                <a:close/>
              </a:path>
            </a:pathLst>
          </a:custGeom>
          <a:gradFill>
            <a:gsLst>
              <a:gs pos="0">
                <a:schemeClr val="lt1"/>
              </a:gs>
              <a:gs pos="95000">
                <a:srgbClr val="91B4C8"/>
              </a:gs>
              <a:gs pos="100000">
                <a:srgbClr val="91B4C8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"/>
          <p:cNvSpPr/>
          <p:nvPr/>
        </p:nvSpPr>
        <p:spPr>
          <a:xfrm>
            <a:off x="1513028" y="541"/>
            <a:ext cx="10701073" cy="6857459"/>
          </a:xfrm>
          <a:custGeom>
            <a:avLst/>
            <a:gdLst/>
            <a:ahLst/>
            <a:cxnLst/>
            <a:rect l="l" t="t" r="r" b="b"/>
            <a:pathLst>
              <a:path w="3370" h="2161" extrusionOk="0">
                <a:moveTo>
                  <a:pt x="1146" y="0"/>
                </a:moveTo>
                <a:cubicBezTo>
                  <a:pt x="143" y="904"/>
                  <a:pt x="705" y="1933"/>
                  <a:pt x="705" y="1933"/>
                </a:cubicBezTo>
                <a:cubicBezTo>
                  <a:pt x="192" y="1139"/>
                  <a:pt x="296" y="464"/>
                  <a:pt x="511" y="1"/>
                </a:cubicBezTo>
                <a:cubicBezTo>
                  <a:pt x="512" y="0"/>
                  <a:pt x="420" y="1"/>
                  <a:pt x="420" y="1"/>
                </a:cubicBezTo>
                <a:cubicBezTo>
                  <a:pt x="0" y="1063"/>
                  <a:pt x="650" y="1903"/>
                  <a:pt x="650" y="1903"/>
                </a:cubicBezTo>
                <a:cubicBezTo>
                  <a:pt x="729" y="2000"/>
                  <a:pt x="808" y="2085"/>
                  <a:pt x="888" y="2161"/>
                </a:cubicBezTo>
                <a:cubicBezTo>
                  <a:pt x="3370" y="2161"/>
                  <a:pt x="3370" y="2161"/>
                  <a:pt x="3370" y="2161"/>
                </a:cubicBezTo>
                <a:cubicBezTo>
                  <a:pt x="3370" y="0"/>
                  <a:pt x="3370" y="0"/>
                  <a:pt x="3370" y="0"/>
                </a:cubicBezTo>
                <a:lnTo>
                  <a:pt x="1146" y="0"/>
                </a:lnTo>
                <a:close/>
              </a:path>
            </a:pathLst>
          </a:custGeom>
          <a:gradFill>
            <a:gsLst>
              <a:gs pos="0">
                <a:schemeClr val="lt1"/>
              </a:gs>
              <a:gs pos="65000">
                <a:schemeClr val="lt1"/>
              </a:gs>
              <a:gs pos="80000">
                <a:srgbClr val="F2F7FA"/>
              </a:gs>
              <a:gs pos="85000">
                <a:srgbClr val="DBE8EE"/>
              </a:gs>
              <a:gs pos="100000">
                <a:srgbClr val="DBE8E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"/>
          <p:cNvSpPr txBox="1">
            <a:spLocks noGrp="1"/>
          </p:cNvSpPr>
          <p:nvPr>
            <p:ph type="title"/>
          </p:nvPr>
        </p:nvSpPr>
        <p:spPr>
          <a:xfrm>
            <a:off x="4901938" y="1104144"/>
            <a:ext cx="681664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body" idx="1"/>
          </p:nvPr>
        </p:nvSpPr>
        <p:spPr>
          <a:xfrm>
            <a:off x="4901939" y="2214710"/>
            <a:ext cx="667810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dt" idx="10"/>
          </p:nvPr>
        </p:nvSpPr>
        <p:spPr>
          <a:xfrm>
            <a:off x="9348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3/30/20</a:t>
            </a:r>
            <a:endParaRPr lang="en-US" dirty="0"/>
          </a:p>
        </p:txBody>
      </p:sp>
      <p:sp>
        <p:nvSpPr>
          <p:cNvPr id="16" name="Google Shape;16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dirty="0"/>
              <a:t>HEC Needs Assessment Plan B</a:t>
            </a:r>
          </a:p>
          <a:p>
            <a:endParaRPr lang="en-US" dirty="0"/>
          </a:p>
        </p:txBody>
      </p:sp>
      <p:sp>
        <p:nvSpPr>
          <p:cNvPr id="17" name="Google Shape;17;p1"/>
          <p:cNvSpPr txBox="1">
            <a:spLocks noGrp="1"/>
          </p:cNvSpPr>
          <p:nvPr>
            <p:ph type="sldNum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u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u="none">
                <a:solidFill>
                  <a:srgbClr val="00BEE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u="none">
                <a:solidFill>
                  <a:srgbClr val="00BEE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u="none">
                <a:solidFill>
                  <a:srgbClr val="00BEE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u="none">
                <a:solidFill>
                  <a:srgbClr val="00BEE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u="none">
                <a:solidFill>
                  <a:srgbClr val="00BEE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u="none">
                <a:solidFill>
                  <a:srgbClr val="00BEE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u="none">
                <a:solidFill>
                  <a:srgbClr val="00BEE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u="none">
                <a:solidFill>
                  <a:srgbClr val="00BEE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hd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0"/>
          <p:cNvSpPr txBox="1">
            <a:spLocks noGrp="1"/>
          </p:cNvSpPr>
          <p:nvPr>
            <p:ph type="subTitle" idx="1"/>
          </p:nvPr>
        </p:nvSpPr>
        <p:spPr>
          <a:xfrm>
            <a:off x="3848099" y="4295140"/>
            <a:ext cx="4551622" cy="1179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 dirty="0">
                <a:solidFill>
                  <a:schemeClr val="bg1"/>
                </a:solidFill>
              </a:rPr>
              <a:t>Melissa Carter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 dirty="0">
                <a:solidFill>
                  <a:schemeClr val="bg1"/>
                </a:solidFill>
              </a:rPr>
              <a:t>June 2, 2020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 sz="1400" dirty="0">
                <a:solidFill>
                  <a:schemeClr val="bg1"/>
                </a:solidFill>
              </a:rPr>
              <a:t>NASA </a:t>
            </a:r>
            <a:r>
              <a:rPr lang="en-US" sz="1400" dirty="0" err="1">
                <a:solidFill>
                  <a:schemeClr val="bg1"/>
                </a:solidFill>
              </a:rPr>
              <a:t>LaRC</a:t>
            </a:r>
            <a:r>
              <a:rPr lang="en-US" sz="1400" dirty="0">
                <a:solidFill>
                  <a:schemeClr val="bg1"/>
                </a:solidFill>
              </a:rPr>
              <a:t>, RD D301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 sz="1400" dirty="0">
                <a:solidFill>
                  <a:schemeClr val="bg1"/>
                </a:solidFill>
              </a:rPr>
              <a:t>ARMD CST</a:t>
            </a:r>
          </a:p>
        </p:txBody>
      </p:sp>
      <p:sp>
        <p:nvSpPr>
          <p:cNvPr id="174" name="Google Shape;174;p20"/>
          <p:cNvSpPr txBox="1">
            <a:spLocks noGrp="1"/>
          </p:cNvSpPr>
          <p:nvPr>
            <p:ph type="title" idx="4294967295"/>
          </p:nvPr>
        </p:nvSpPr>
        <p:spPr>
          <a:xfrm>
            <a:off x="508793" y="2952571"/>
            <a:ext cx="10412491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dirty="0">
                <a:solidFill>
                  <a:schemeClr val="lt1"/>
                </a:solidFill>
              </a:rPr>
              <a:t>Use Case: Low Boom Flight Demonstrator Signature Validation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5BEFE2-0A97-1C47-82F8-0457D5E095A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3/30/20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195DA1-4455-4948-8450-CC838B97822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HEC Needs Assessment Plan B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5E5263-155A-6344-B272-80B4FC8A1E6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523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C1EE5-6700-2A45-B720-5BC223E36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Case: </a:t>
            </a:r>
            <a:r>
              <a:rPr lang="en-US" dirty="0">
                <a:solidFill>
                  <a:schemeClr val="tx1"/>
                </a:solidFill>
              </a:rPr>
              <a:t>Mission Need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A33C12-02B4-0245-8D39-A41F80245B6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-US" smtClean="0"/>
              <a:pPr lvl="0"/>
              <a:t>2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E84902-DBA7-E945-98D6-25A70BC60B4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53610" y="1030297"/>
            <a:ext cx="11591922" cy="5200461"/>
          </a:xfrm>
        </p:spPr>
        <p:txBody>
          <a:bodyPr/>
          <a:lstStyle/>
          <a:p>
            <a:r>
              <a:rPr lang="en-US" sz="1600" dirty="0">
                <a:solidFill>
                  <a:schemeClr val="tx1"/>
                </a:solidFill>
              </a:rPr>
              <a:t>Mission: Low Boom Flight Demonstrator (LBFD) Signature Validation Analysis </a:t>
            </a:r>
          </a:p>
          <a:p>
            <a:pPr lvl="1"/>
            <a:r>
              <a:rPr lang="en-US" sz="1600" dirty="0">
                <a:solidFill>
                  <a:schemeClr val="tx1"/>
                </a:solidFill>
              </a:rPr>
              <a:t>Since FY19, the CST project has been working on improving the speed and accuracy of the codes needed for sonic boom signature analysis.  NAS has been a critical part of testing the codes and baselining the speed improvements. </a:t>
            </a:r>
          </a:p>
          <a:p>
            <a:r>
              <a:rPr lang="en-US" sz="1600" dirty="0">
                <a:solidFill>
                  <a:schemeClr val="tx1"/>
                </a:solidFill>
              </a:rPr>
              <a:t>Criticality: </a:t>
            </a:r>
          </a:p>
          <a:p>
            <a:pPr lvl="1"/>
            <a:r>
              <a:rPr lang="en-US" sz="1600" dirty="0">
                <a:solidFill>
                  <a:schemeClr val="tx1"/>
                </a:solidFill>
              </a:rPr>
              <a:t>NAS is considered </a:t>
            </a:r>
            <a:r>
              <a:rPr lang="en-US" sz="1600" b="1" dirty="0">
                <a:solidFill>
                  <a:schemeClr val="tx1"/>
                </a:solidFill>
              </a:rPr>
              <a:t>critical</a:t>
            </a:r>
            <a:r>
              <a:rPr lang="en-US" sz="1600" dirty="0">
                <a:solidFill>
                  <a:schemeClr val="tx1"/>
                </a:solidFill>
              </a:rPr>
              <a:t> as part of this mission. Without these computational resources, the CST project may have to expend significant operational resources to fine tune the flight operations of the X-59 aircraft through many more test flights than currently planned. Adjustments based on computational guidance will be much more efficient than additional flights of this experimental aircraft. </a:t>
            </a:r>
          </a:p>
          <a:p>
            <a:r>
              <a:rPr lang="en-US" sz="1600" dirty="0">
                <a:solidFill>
                  <a:schemeClr val="tx1"/>
                </a:solidFill>
              </a:rPr>
              <a:t>Mission Security Needs:  (Confidentiality, Integrity, Availability)</a:t>
            </a:r>
          </a:p>
          <a:p>
            <a:pPr lvl="1"/>
            <a:r>
              <a:rPr lang="en-US" sz="1600" dirty="0">
                <a:solidFill>
                  <a:schemeClr val="tx1"/>
                </a:solidFill>
              </a:rPr>
              <a:t>Due to the X-59 engine, data is EAR</a:t>
            </a:r>
          </a:p>
          <a:p>
            <a:pPr lvl="1"/>
            <a:r>
              <a:rPr lang="en-US" sz="1600" dirty="0">
                <a:solidFill>
                  <a:schemeClr val="tx1"/>
                </a:solidFill>
              </a:rPr>
              <a:t>Current plans have no external collaborators needing NAS access.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2E044F-3829-7649-AD5A-739EFF8386C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dirty="0"/>
              <a:t>3/30/20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5FE8AA-E7A4-924C-94FC-E092E50A3FC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HEC Needs Assessment Plan B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DD3BD42-825B-B54A-8E5D-0B6BEC5CEF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444" b="15416"/>
          <a:stretch/>
        </p:blipFill>
        <p:spPr>
          <a:xfrm>
            <a:off x="7502475" y="3131528"/>
            <a:ext cx="4529238" cy="2139158"/>
          </a:xfrm>
          <a:prstGeom prst="rect">
            <a:avLst/>
          </a:prstGeom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1726C45-30D1-3A4F-BE8B-F4ADCDE6C44B}"/>
              </a:ext>
            </a:extLst>
          </p:cNvPr>
          <p:cNvSpPr txBox="1">
            <a:spLocks/>
          </p:cNvSpPr>
          <p:nvPr/>
        </p:nvSpPr>
        <p:spPr>
          <a:xfrm>
            <a:off x="146933" y="4134570"/>
            <a:ext cx="11884780" cy="463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82880" marR="0" lvl="0" indent="-18288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20700" marR="0" lvl="1" indent="-27559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.PingFang SC Regular"/>
              <a:buChar char="－"/>
              <a:tabLst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22960" marR="0" lvl="2" indent="-18288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04913" marR="0" lvl="3" indent="-182563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Unicode MS" panose="020B0604020202020204" pitchFamily="34" charset="-128"/>
              <a:buChar char="￮"/>
              <a:tabLst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606550" marR="0" lvl="4" indent="-227013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tabLst>
                <a:tab pos="1936750" algn="l"/>
              </a:tabLst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z="1600" dirty="0">
                <a:solidFill>
                  <a:schemeClr val="tx1"/>
                </a:solidFill>
              </a:rPr>
              <a:t>HEC Function: </a:t>
            </a:r>
          </a:p>
          <a:p>
            <a:pPr lvl="1"/>
            <a:r>
              <a:rPr lang="en-US" sz="1600" dirty="0">
                <a:solidFill>
                  <a:schemeClr val="tx1"/>
                </a:solidFill>
              </a:rPr>
              <a:t>Current codes: LAVA, CART3D, FUN3D, USM3D, PCBOOM</a:t>
            </a:r>
          </a:p>
          <a:p>
            <a:pPr lvl="1"/>
            <a:r>
              <a:rPr lang="en-US" sz="1600" dirty="0">
                <a:solidFill>
                  <a:schemeClr val="tx1"/>
                </a:solidFill>
              </a:rPr>
              <a:t>Currently HEC primarily used for testing improvements to the code.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However, during test flights, we will need to be able to submit runs,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and have them completed overnight for analysis at the start of the workday.</a:t>
            </a:r>
          </a:p>
          <a:p>
            <a:pPr lvl="1"/>
            <a:r>
              <a:rPr lang="en-US" sz="1600" dirty="0">
                <a:solidFill>
                  <a:schemeClr val="tx1"/>
                </a:solidFill>
              </a:rPr>
              <a:t>The output of these data will show how well we are able to predict the near-field and ground boom signature, which is necessary prior to community acceptance testing</a:t>
            </a:r>
            <a:endParaRPr lang="en-US" dirty="0">
              <a:solidFill>
                <a:schemeClr val="tx1"/>
              </a:solidFill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61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C1EE5-6700-2A45-B720-5BC223E36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Case: Current </a:t>
            </a:r>
            <a:r>
              <a:rPr lang="en-US" dirty="0">
                <a:solidFill>
                  <a:schemeClr val="tx1"/>
                </a:solidFill>
              </a:rPr>
              <a:t>HEC Application Characteristics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A33C12-02B4-0245-8D39-A41F80245B6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-US" smtClean="0"/>
              <a:pPr lvl="0"/>
              <a:t>3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E84902-DBA7-E945-98D6-25A70BC60B4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53610" y="1009995"/>
            <a:ext cx="12038390" cy="5109651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Work flow: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Signatures from flight tests that don’t match precalculated data sets (e.g., deflections different than predicted)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Interactions limited to ensuring that the proper computational model is uploaded and that jobs are submitted with the proper running conditions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Due to the nature of flight testing, the results will need to be turned around overnight</a:t>
            </a:r>
          </a:p>
          <a:p>
            <a:r>
              <a:rPr lang="en-US" dirty="0">
                <a:solidFill>
                  <a:schemeClr val="tx1"/>
                </a:solidFill>
              </a:rPr>
              <a:t>Data: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In: 140-250 million cell grids, FUN3D, USM3D or LAVA input files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Out: Near field data, range depending on chase aircraft location, actual data needed for comparison will be a pressure line cut</a:t>
            </a:r>
          </a:p>
          <a:p>
            <a:pPr lvl="2"/>
            <a:r>
              <a:rPr lang="en-US" dirty="0">
                <a:solidFill>
                  <a:schemeClr val="tx1"/>
                </a:solidFill>
              </a:rPr>
              <a:t>Output data will be retained if proved to be beneficial to the analysis, retained on LFE until documented in final database</a:t>
            </a:r>
          </a:p>
          <a:p>
            <a:pPr lvl="2"/>
            <a:r>
              <a:rPr lang="en-US" dirty="0">
                <a:solidFill>
                  <a:schemeClr val="tx1"/>
                </a:solidFill>
              </a:rPr>
              <a:t>Statistical analysis versus chase aircraft and propagated to ground to compare statistically with ground measurements. There may be some visualization as well of shock structure in flight.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Transfer: to HEC storage system</a:t>
            </a:r>
          </a:p>
          <a:p>
            <a:r>
              <a:rPr lang="en-US" dirty="0">
                <a:solidFill>
                  <a:schemeClr val="tx1"/>
                </a:solidFill>
              </a:rPr>
              <a:t>Computation: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Current run for LAVA: Wall Time: 13 hours, Number of CPUs: 1624, Pleiades systems</a:t>
            </a:r>
          </a:p>
          <a:p>
            <a:r>
              <a:rPr lang="en-US" dirty="0">
                <a:solidFill>
                  <a:schemeClr val="tx1"/>
                </a:solidFill>
              </a:rPr>
              <a:t>Evaluation: Effectiveness of HEC will be measured by queue time and reliability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2E044F-3829-7649-AD5A-739EFF8386C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3/30/20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5FE8AA-E7A4-924C-94FC-E092E50A3FC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HEC Needs Assessment Plan B </a:t>
            </a:r>
          </a:p>
        </p:txBody>
      </p:sp>
    </p:spTree>
    <p:extLst>
      <p:ext uri="{BB962C8B-B14F-4D97-AF65-F5344CB8AC3E}">
        <p14:creationId xmlns:p14="http://schemas.microsoft.com/office/powerpoint/2010/main" val="161034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C1EE5-6700-2A45-B720-5BC223E36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HEC Needs Assessment Workshop Key Questions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A33C12-02B4-0245-8D39-A41F80245B6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-US" smtClean="0"/>
              <a:pPr lvl="0"/>
              <a:t>4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E84902-DBA7-E945-98D6-25A70BC60B4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53610" y="1203330"/>
            <a:ext cx="11884404" cy="5110977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What are the </a:t>
            </a:r>
            <a:r>
              <a:rPr lang="en-US" b="1" dirty="0">
                <a:solidFill>
                  <a:schemeClr val="tx1"/>
                </a:solidFill>
              </a:rPr>
              <a:t>key factors today </a:t>
            </a:r>
            <a:r>
              <a:rPr lang="en-US" dirty="0">
                <a:solidFill>
                  <a:schemeClr val="tx1"/>
                </a:solidFill>
              </a:rPr>
              <a:t>that affect the load on computing assets and cause it to vary?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Today, the loads are small and used for testing of code improvements.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Leading up to the flight tests, we will be building a database of potential flight conditions but this will be done without needing high priority</a:t>
            </a:r>
          </a:p>
          <a:p>
            <a:r>
              <a:rPr lang="en-US" dirty="0">
                <a:solidFill>
                  <a:schemeClr val="tx1"/>
                </a:solidFill>
              </a:rPr>
              <a:t>Are there key functional gaps that exist or are projected in the next 5 to 10 years?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Constraints on Use Case: Biggest concern is queue time.  Has been identified as a risk for the project.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Impact: The output of these data will show how well we are able to predict the near-field and ground boom signature, which is necessary prior to community acceptance testing</a:t>
            </a:r>
          </a:p>
          <a:p>
            <a:r>
              <a:rPr lang="en-US" dirty="0">
                <a:solidFill>
                  <a:schemeClr val="tx1"/>
                </a:solidFill>
              </a:rPr>
              <a:t>How will this Use Case evolve over the next decade?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Maturity: Current developmental work will move to production for flights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Growth: HEC is a key part of the research portfolio. There will be ebbs and peaks in usage, but growth trend is anticipated to be upward.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Reuse: It is anticipated that the number of people will remain at or almost the same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Rehosting: Code refactoring, porting to GPUs and utilizing benefits offered by the latest hardware, may be needed to extract the maximum performance and throughput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D40567-E717-AF4F-ABB3-241102E1B50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3/30/20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13FF2A-EFDA-1243-B7A7-E9CA6F90FA7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HEC Needs Assessment Plan B </a:t>
            </a:r>
          </a:p>
        </p:txBody>
      </p:sp>
    </p:spTree>
    <p:extLst>
      <p:ext uri="{BB962C8B-B14F-4D97-AF65-F5344CB8AC3E}">
        <p14:creationId xmlns:p14="http://schemas.microsoft.com/office/powerpoint/2010/main" val="308224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211DFDB3DA3845BD556C40032E64D0" ma:contentTypeVersion="2" ma:contentTypeDescription="Create a new document." ma:contentTypeScope="" ma:versionID="481a24a1b031dad9889cbead6d43881a">
  <xsd:schema xmlns:xsd="http://www.w3.org/2001/XMLSchema" xmlns:xs="http://www.w3.org/2001/XMLSchema" xmlns:p="http://schemas.microsoft.com/office/2006/metadata/properties" xmlns:ns2="6527ccf2-24c5-4a86-be07-80241091aeab" targetNamespace="http://schemas.microsoft.com/office/2006/metadata/properties" ma:root="true" ma:fieldsID="83675171abf598be490545888993d1f8" ns2:_="">
    <xsd:import namespace="6527ccf2-24c5-4a86-be07-80241091aea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27ccf2-24c5-4a86-be07-80241091aea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D17A5DB-2A3A-4AA5-BC4A-D5C4E003604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DA58414-E1EA-4324-AA8C-C79541773831}">
  <ds:schemaRefs>
    <ds:schemaRef ds:uri="http://purl.org/dc/terms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elements/1.1/"/>
    <ds:schemaRef ds:uri="6527ccf2-24c5-4a86-be07-80241091aeab"/>
    <ds:schemaRef ds:uri="http://purl.org/dc/dcmitype/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30D53DED-DA56-4AA7-88B3-8651D418F7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27ccf2-24c5-4a86-be07-80241091ae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9553</TotalTime>
  <Words>780</Words>
  <Application>Microsoft Macintosh PowerPoint</Application>
  <PresentationFormat>Widescreen</PresentationFormat>
  <Paragraphs>63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 Unicode MS</vt:lpstr>
      <vt:lpstr>.PingFang SC Regular</vt:lpstr>
      <vt:lpstr>Arial</vt:lpstr>
      <vt:lpstr>Calibri</vt:lpstr>
      <vt:lpstr>1_Office Theme</vt:lpstr>
      <vt:lpstr>Use Case: Low Boom Flight Demonstrator Signature Validation</vt:lpstr>
      <vt:lpstr>Use Case: Mission Need</vt:lpstr>
      <vt:lpstr>Use Case: Current HEC Application Characteristics</vt:lpstr>
      <vt:lpstr>HEC Needs Assessment Workshop Key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HIGH-END COMPUTING PROGRAM</dc:title>
  <dc:creator>Lee, Tsengdar J. (HQ-DK000)</dc:creator>
  <cp:lastModifiedBy>Carter, Melissa B. (LARC-D301)</cp:lastModifiedBy>
  <cp:revision>169</cp:revision>
  <cp:lastPrinted>2020-03-25T17:47:21Z</cp:lastPrinted>
  <dcterms:modified xsi:type="dcterms:W3CDTF">2020-05-29T19:01:32Z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0x01010019211DFDB3DA3845BD556C40032E64D0</vt:lpwstr>
  </property>
</Properties>
</file>