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  <p:sldMasterId id="2147483712" r:id="rId2"/>
    <p:sldMasterId id="2147483724" r:id="rId3"/>
  </p:sldMasterIdLst>
  <p:notesMasterIdLst>
    <p:notesMasterId r:id="rId34"/>
  </p:notesMasterIdLst>
  <p:handoutMasterIdLst>
    <p:handoutMasterId r:id="rId35"/>
  </p:handoutMasterIdLst>
  <p:sldIdLst>
    <p:sldId id="310" r:id="rId4"/>
    <p:sldId id="468" r:id="rId5"/>
    <p:sldId id="469" r:id="rId6"/>
    <p:sldId id="470" r:id="rId7"/>
    <p:sldId id="471" r:id="rId8"/>
    <p:sldId id="472" r:id="rId9"/>
    <p:sldId id="467" r:id="rId10"/>
    <p:sldId id="474" r:id="rId11"/>
    <p:sldId id="475" r:id="rId12"/>
    <p:sldId id="473" r:id="rId13"/>
    <p:sldId id="376" r:id="rId14"/>
    <p:sldId id="304" r:id="rId15"/>
    <p:sldId id="406" r:id="rId16"/>
    <p:sldId id="329" r:id="rId17"/>
    <p:sldId id="354" r:id="rId18"/>
    <p:sldId id="356" r:id="rId19"/>
    <p:sldId id="378" r:id="rId20"/>
    <p:sldId id="373" r:id="rId21"/>
    <p:sldId id="477" r:id="rId22"/>
    <p:sldId id="371" r:id="rId23"/>
    <p:sldId id="392" r:id="rId24"/>
    <p:sldId id="409" r:id="rId25"/>
    <p:sldId id="423" r:id="rId26"/>
    <p:sldId id="456" r:id="rId27"/>
    <p:sldId id="413" r:id="rId28"/>
    <p:sldId id="455" r:id="rId29"/>
    <p:sldId id="458" r:id="rId30"/>
    <p:sldId id="459" r:id="rId31"/>
    <p:sldId id="466" r:id="rId32"/>
    <p:sldId id="366" r:id="rId33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EC0"/>
    <a:srgbClr val="57D3FF"/>
    <a:srgbClr val="FFFFCC"/>
    <a:srgbClr val="F9FA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79" autoAdjust="0"/>
    <p:restoredTop sz="94660"/>
  </p:normalViewPr>
  <p:slideViewPr>
    <p:cSldViewPr snapToGrid="0">
      <p:cViewPr varScale="1">
        <p:scale>
          <a:sx n="62" d="100"/>
          <a:sy n="62" d="100"/>
        </p:scale>
        <p:origin x="44" y="7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1836" y="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ableStyles" Target="tableStyles.xml"/><Relationship Id="rId21" Type="http://schemas.openxmlformats.org/officeDocument/2006/relationships/slide" Target="slides/slide18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014" y="0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672785-AF9B-42C9-933B-71B326311776}" type="datetimeFigureOut">
              <a:rPr lang="en-US" smtClean="0"/>
              <a:t>6/1/2020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658444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014" y="6658444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6D9C64-D665-44E9-8B28-7A65E44023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5426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9C86F67-3193-44CA-A307-16108AA8019A}" type="datetimeFigureOut">
              <a:rPr lang="en-US" smtClean="0"/>
              <a:t>6/1/2020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0D9A577-177E-406A-BAA8-F14760221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276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55C316-9561-4093-B120-1B77699CA43F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739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546350" y="876300"/>
            <a:ext cx="4203700" cy="23653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23CB62-F64F-44E4-83CA-6D0ECC6CFACC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3513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546350" y="876300"/>
            <a:ext cx="4203700" cy="23653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F2D88A0-0C01-4DEE-8EF2-7FA392A3E09B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2083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F2D88A0-0C01-4DEE-8EF2-7FA392A3E09B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8309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dirty="0"/>
              <a:t>Veg-01 second crop,</a:t>
            </a:r>
            <a:r>
              <a:rPr lang="en-US" baseline="0" dirty="0"/>
              <a:t> first consumption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F2D88A0-0C01-4DEE-8EF2-7FA392A3E09B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109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D9A577-177E-406A-BAA8-F14760221DA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4773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3104AD-E1D1-4658-96BD-08ED91B3764D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130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EC193A-5595-448D-ADEA-92913FE3FFAF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6/1/2020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7DFB30-8759-4A93-95CB-843B567D7E87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231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F396DA-4368-4603-A235-1701AD1C7887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6/1/2020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F9983D-AF4B-485D-8966-FA69293C5902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475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A1ED6F-5856-4904-BBC6-995797B0350C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6/1/2020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D134A0-CD0B-4699-BB6C-038FC77F1CC8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350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3A99AE-B618-4611-9880-D3585FDDFC59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6/1/2020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ADC2C-9CD4-4349-9600-C5768E9D660A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830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95E03F-6F40-45C1-B16C-BA36AC6F07BF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6/1/2020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2870A6-328A-4DFD-AC6D-59A4F450864B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212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F16FA8-21A9-4F1E-8D9E-427588E840B2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6/1/2020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5F6F03-4B28-4112-A7DF-517769EF6A1D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142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F80352-6564-48E4-B84B-BBD4D8D23E13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6/1/2020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79003-4457-4A56-8A07-2349ABF323F6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845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9C1C2A-213B-4F5D-94B2-F57494A08AD5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6/1/2020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DF0B9-3F99-4369-BFD6-63034B18D038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513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867B77-13D7-435C-9293-C2FBE923461D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6/1/2020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26400C-CEF6-4250-82F0-CD4C14E580A7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186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16AFA7-336E-406C-8721-65B3BA7022EB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6/1/2020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F08C8-12A8-41BD-A210-4854D32C69A7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637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7CD0E-AF9A-497D-84E1-51D12CC0B475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6/1/2020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3E6C5A-C3C0-4DB6-8B70-913350439318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5740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0013C-D545-47E3-BAF4-37DF4B045225}" type="datetime1">
              <a:rPr lang="en-US" smtClean="0"/>
              <a:t>6/1/2020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2146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4E620-1400-4E15-AE91-86E5554227BD}" type="datetime1">
              <a:rPr lang="en-US" smtClean="0"/>
              <a:t>6/1/2020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1813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7DF27-8FEE-475B-89A6-8F0976E3EFEF}" type="datetime1">
              <a:rPr lang="en-US" smtClean="0"/>
              <a:t>6/1/2020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3494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9D34C-2050-40A9-A44D-C41C95BDB702}" type="datetime1">
              <a:rPr lang="en-US" smtClean="0"/>
              <a:t>6/1/2020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1601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162EE-9C24-4DB1-82D0-B319A631F4D8}" type="datetime1">
              <a:rPr lang="en-US" smtClean="0"/>
              <a:t>6/1/2020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7951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2CE9F-4211-43B6-994A-4DB8798D7A3B}" type="datetime1">
              <a:rPr lang="en-US" smtClean="0"/>
              <a:t>6/1/2020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6636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9E02F-94AA-46B8-A4A5-F87F2491D8B3}" type="datetime1">
              <a:rPr lang="en-US" smtClean="0"/>
              <a:t>6/1/2020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012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07E97-FB6A-4851-8906-8F7E9DC82F63}" type="datetime1">
              <a:rPr lang="en-US" smtClean="0"/>
              <a:t>6/1/2020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1503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CCA1B-D3D7-4C70-A4F3-6CDCC3EAA8BA}" type="datetime1">
              <a:rPr lang="en-US" smtClean="0"/>
              <a:t>6/1/2020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6584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597D7-4456-4843-8268-635A5A08E21A}" type="datetime1">
              <a:rPr lang="en-US" smtClean="0"/>
              <a:t>6/1/2020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090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A0CCF-8C46-4AEE-80AE-E8100FD61057}" type="datetime1">
              <a:rPr lang="en-US" smtClean="0"/>
              <a:t>6/1/2020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8279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9FD87-2CCB-4634-9888-11AE21BC3EF9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6/1/2020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563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4DB6B-0405-4904-8383-A7C24A57B10D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6/1/2020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889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47A98-E6B7-477F-9985-C0C5451CE700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6/1/2020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2158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14556-E620-4533-8FEC-3FE10DB5E23B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6/1/2020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7798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ADF6D-F4D8-42E4-8110-973648B7D75E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6/1/2020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6869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9C6AA-BA71-40F0-BC7C-2850BDA9B97B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6/1/2020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1871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05761-7D95-4D27-BEE8-2090B954E352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6/1/2020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1125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B6744-F648-4B44-B427-5EF8342AB609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6/1/2020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5382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C0616-D86B-4844-B737-CCC3813EF180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6/1/2020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9623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4DE4C-F566-43D8-A01E-B0C2857FF0DB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6/1/2020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9799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A459B-C4E8-4975-A9B9-B2292B3C99C1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6/1/2020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22038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4298" y="1267180"/>
            <a:ext cx="10547585" cy="517172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74E33-39AB-4004-987C-5577C93F97C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75E49-B40C-7241-85BA-D75EB62EC6B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2501246" y="20739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0842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8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12192000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8" descr="NASA insignia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64853" y="182563"/>
            <a:ext cx="1071033" cy="66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09507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AutoShape 3"/>
          <p:cNvSpPr>
            <a:spLocks noChangeArrowheads="1"/>
          </p:cNvSpPr>
          <p:nvPr userDrawn="1"/>
        </p:nvSpPr>
        <p:spPr bwMode="auto">
          <a:xfrm>
            <a:off x="9183172" y="4191003"/>
            <a:ext cx="2805629" cy="2634175"/>
          </a:xfrm>
          <a:prstGeom prst="roundRect">
            <a:avLst>
              <a:gd name="adj" fmla="val 11111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5438" tIns="54864" rIns="48006" bIns="61722" anchor="b">
            <a:prstTxWarp prst="textNoShape">
              <a:avLst/>
            </a:prstTxWarp>
          </a:bodyPr>
          <a:lstStyle/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</p:txBody>
      </p:sp>
      <p:sp>
        <p:nvSpPr>
          <p:cNvPr id="24" name="AutoShape 3"/>
          <p:cNvSpPr>
            <a:spLocks noChangeArrowheads="1"/>
          </p:cNvSpPr>
          <p:nvPr userDrawn="1"/>
        </p:nvSpPr>
        <p:spPr bwMode="auto">
          <a:xfrm>
            <a:off x="304800" y="990601"/>
            <a:ext cx="2985704" cy="2590800"/>
          </a:xfrm>
          <a:prstGeom prst="roundRect">
            <a:avLst>
              <a:gd name="adj" fmla="val 11111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5438" tIns="54864" rIns="48006" bIns="61722" anchor="b">
            <a:prstTxWarp prst="textNoShape">
              <a:avLst/>
            </a:prstTxWarp>
          </a:bodyPr>
          <a:lstStyle/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AutoShape 2"/>
          <p:cNvSpPr>
            <a:spLocks noChangeAspect="1" noChangeArrowheads="1"/>
          </p:cNvSpPr>
          <p:nvPr userDrawn="1"/>
        </p:nvSpPr>
        <p:spPr bwMode="auto">
          <a:xfrm>
            <a:off x="10180065" y="3797405"/>
            <a:ext cx="821267" cy="363537"/>
          </a:xfrm>
          <a:prstGeom prst="downArrow">
            <a:avLst>
              <a:gd name="adj1" fmla="val 53611"/>
              <a:gd name="adj2" fmla="val 53773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pPr algn="ctr" defTabSz="342900" fontAlgn="base">
              <a:spcBef>
                <a:spcPct val="0"/>
              </a:spcBef>
              <a:spcAft>
                <a:spcPct val="0"/>
              </a:spcAft>
            </a:pPr>
            <a:endParaRPr lang="en-US" sz="525" b="1">
              <a:solidFill>
                <a:srgbClr val="952B1D"/>
              </a:solidFill>
              <a:latin typeface="Century Gothic" charset="0"/>
            </a:endParaRPr>
          </a:p>
        </p:txBody>
      </p:sp>
      <p:sp>
        <p:nvSpPr>
          <p:cNvPr id="4" name="AutoShape 3"/>
          <p:cNvSpPr>
            <a:spLocks noChangeArrowheads="1"/>
          </p:cNvSpPr>
          <p:nvPr userDrawn="1"/>
        </p:nvSpPr>
        <p:spPr bwMode="auto">
          <a:xfrm>
            <a:off x="9104696" y="990603"/>
            <a:ext cx="2985704" cy="2732315"/>
          </a:xfrm>
          <a:prstGeom prst="roundRect">
            <a:avLst>
              <a:gd name="adj" fmla="val 11111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5438" tIns="54864" rIns="48006" bIns="61722" anchor="b">
            <a:prstTxWarp prst="textNoShape">
              <a:avLst/>
            </a:prstTxWarp>
          </a:bodyPr>
          <a:lstStyle/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</p:txBody>
      </p:sp>
      <p:sp>
        <p:nvSpPr>
          <p:cNvPr id="5" name="AutoShape 4"/>
          <p:cNvSpPr>
            <a:spLocks noChangeArrowheads="1"/>
          </p:cNvSpPr>
          <p:nvPr userDrawn="1"/>
        </p:nvSpPr>
        <p:spPr bwMode="auto">
          <a:xfrm>
            <a:off x="3807624" y="2677887"/>
            <a:ext cx="4732867" cy="4023360"/>
          </a:xfrm>
          <a:prstGeom prst="roundRect">
            <a:avLst>
              <a:gd name="adj" fmla="val 7963"/>
            </a:avLst>
          </a:prstGeom>
          <a:ln>
            <a:solidFill>
              <a:schemeClr val="bg1">
                <a:lumMod val="65000"/>
              </a:schemeClr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tIns="68580" bIns="68580">
            <a:prstTxWarp prst="textNoShape">
              <a:avLst/>
            </a:prstTxWarp>
          </a:bodyPr>
          <a:lstStyle/>
          <a:p>
            <a:pPr marL="85725" indent="-85725" defTabSz="342900" fontAlgn="base">
              <a:spcBef>
                <a:spcPct val="0"/>
              </a:spcBef>
              <a:spcAft>
                <a:spcPct val="0"/>
              </a:spcAft>
            </a:pPr>
            <a:endParaRPr lang="en-US" sz="900" u="sng">
              <a:solidFill>
                <a:prstClr val="black"/>
              </a:solidFill>
              <a:latin typeface="Arial" pitchFamily="-107" charset="0"/>
            </a:endParaRPr>
          </a:p>
        </p:txBody>
      </p:sp>
      <p:sp>
        <p:nvSpPr>
          <p:cNvPr id="6" name="AutoShape 6"/>
          <p:cNvSpPr>
            <a:spLocks noChangeArrowheads="1"/>
          </p:cNvSpPr>
          <p:nvPr userDrawn="1"/>
        </p:nvSpPr>
        <p:spPr bwMode="auto">
          <a:xfrm>
            <a:off x="311996" y="3962403"/>
            <a:ext cx="2956053" cy="2743201"/>
          </a:xfrm>
          <a:prstGeom prst="roundRect">
            <a:avLst>
              <a:gd name="adj" fmla="val 11111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5438" tIns="54864" rIns="48006" bIns="61722" anchor="b">
            <a:prstTxWarp prst="textNoShape">
              <a:avLst/>
            </a:prstTxWarp>
          </a:bodyPr>
          <a:lstStyle/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</p:txBody>
      </p:sp>
      <p:sp>
        <p:nvSpPr>
          <p:cNvPr id="8" name="AutoShape 9"/>
          <p:cNvSpPr>
            <a:spLocks noChangeAspect="1" noChangeArrowheads="1"/>
          </p:cNvSpPr>
          <p:nvPr userDrawn="1"/>
        </p:nvSpPr>
        <p:spPr bwMode="auto">
          <a:xfrm rot="-5400000">
            <a:off x="3261884" y="4246188"/>
            <a:ext cx="615950" cy="484717"/>
          </a:xfrm>
          <a:prstGeom prst="downArrow">
            <a:avLst>
              <a:gd name="adj1" fmla="val 53611"/>
              <a:gd name="adj2" fmla="val 53773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pPr algn="ctr" defTabSz="342900" fontAlgn="base">
              <a:spcBef>
                <a:spcPct val="0"/>
              </a:spcBef>
              <a:spcAft>
                <a:spcPct val="0"/>
              </a:spcAft>
            </a:pPr>
            <a:endParaRPr lang="en-US" sz="525" b="1">
              <a:solidFill>
                <a:srgbClr val="952B1D"/>
              </a:solidFill>
              <a:latin typeface="Century Gothic" charset="0"/>
            </a:endParaRPr>
          </a:p>
        </p:txBody>
      </p:sp>
      <p:sp>
        <p:nvSpPr>
          <p:cNvPr id="9" name="AutoShape 10"/>
          <p:cNvSpPr>
            <a:spLocks noChangeAspect="1" noChangeArrowheads="1"/>
          </p:cNvSpPr>
          <p:nvPr userDrawn="1"/>
        </p:nvSpPr>
        <p:spPr bwMode="auto">
          <a:xfrm rot="-5400000">
            <a:off x="8535592" y="3151255"/>
            <a:ext cx="615950" cy="484716"/>
          </a:xfrm>
          <a:prstGeom prst="downArrow">
            <a:avLst>
              <a:gd name="adj1" fmla="val 53611"/>
              <a:gd name="adj2" fmla="val 53773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pPr algn="ctr" defTabSz="342900" fontAlgn="base">
              <a:spcBef>
                <a:spcPct val="0"/>
              </a:spcBef>
              <a:spcAft>
                <a:spcPct val="0"/>
              </a:spcAft>
            </a:pPr>
            <a:endParaRPr lang="en-US" sz="525" b="1">
              <a:solidFill>
                <a:srgbClr val="952B1D"/>
              </a:solidFill>
              <a:latin typeface="Century Gothic" charset="0"/>
            </a:endParaRPr>
          </a:p>
        </p:txBody>
      </p:sp>
      <p:sp>
        <p:nvSpPr>
          <p:cNvPr id="13" name="Text Box 22"/>
          <p:cNvSpPr txBox="1">
            <a:spLocks noChangeArrowheads="1"/>
          </p:cNvSpPr>
          <p:nvPr userDrawn="1"/>
        </p:nvSpPr>
        <p:spPr bwMode="auto">
          <a:xfrm rot="-5400000">
            <a:off x="7931783" y="2103872"/>
            <a:ext cx="2054216" cy="13247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ctr">
            <a:prstTxWarp prst="textNoShape">
              <a:avLst/>
            </a:prstTxWarp>
            <a:spAutoFit/>
          </a:bodyPr>
          <a:lstStyle/>
          <a:p>
            <a:pPr defTabSz="3429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50" b="1" dirty="0">
                <a:solidFill>
                  <a:srgbClr val="C00000"/>
                </a:solidFill>
                <a:ea typeface="ＭＳ Ｐゴシック" charset="-128"/>
              </a:rPr>
              <a:t>QUANTITATIVE IMPACT</a:t>
            </a:r>
          </a:p>
        </p:txBody>
      </p:sp>
      <p:sp>
        <p:nvSpPr>
          <p:cNvPr id="14" name="Text Box 23"/>
          <p:cNvSpPr txBox="1">
            <a:spLocks noChangeArrowheads="1"/>
          </p:cNvSpPr>
          <p:nvPr userDrawn="1"/>
        </p:nvSpPr>
        <p:spPr bwMode="auto">
          <a:xfrm rot="-5400000">
            <a:off x="8159330" y="4982502"/>
            <a:ext cx="1669045" cy="13247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ctr">
            <a:prstTxWarp prst="textNoShape">
              <a:avLst/>
            </a:prstTxWarp>
            <a:spAutoFit/>
          </a:bodyPr>
          <a:lstStyle/>
          <a:p>
            <a:pPr algn="r" defTabSz="3429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50" b="1" dirty="0">
                <a:solidFill>
                  <a:srgbClr val="C00000"/>
                </a:solidFill>
                <a:ea typeface="ＭＳ Ｐゴシック" charset="-128"/>
              </a:rPr>
              <a:t>PROJECT GOAL</a:t>
            </a:r>
          </a:p>
        </p:txBody>
      </p:sp>
      <p:sp>
        <p:nvSpPr>
          <p:cNvPr id="15" name="Text Box 25"/>
          <p:cNvSpPr txBox="1">
            <a:spLocks noChangeArrowheads="1"/>
          </p:cNvSpPr>
          <p:nvPr userDrawn="1"/>
        </p:nvSpPr>
        <p:spPr bwMode="auto">
          <a:xfrm rot="-5400000">
            <a:off x="-380499" y="2137827"/>
            <a:ext cx="1135062" cy="13247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defTabSz="3429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50" b="1" dirty="0">
                <a:solidFill>
                  <a:srgbClr val="C00000"/>
                </a:solidFill>
                <a:ea typeface="ＭＳ Ｐゴシック" charset="-128"/>
              </a:rPr>
              <a:t>STATUS QUO</a:t>
            </a:r>
          </a:p>
        </p:txBody>
      </p:sp>
      <p:sp>
        <p:nvSpPr>
          <p:cNvPr id="16" name="Text Box 26"/>
          <p:cNvSpPr txBox="1">
            <a:spLocks noChangeArrowheads="1"/>
          </p:cNvSpPr>
          <p:nvPr userDrawn="1"/>
        </p:nvSpPr>
        <p:spPr bwMode="auto">
          <a:xfrm rot="-5400000">
            <a:off x="-617485" y="4862698"/>
            <a:ext cx="1643063" cy="13247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algn="r" defTabSz="3429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tabLst>
                <a:tab pos="1370410" algn="l"/>
              </a:tabLst>
            </a:pPr>
            <a:r>
              <a:rPr lang="en-US" sz="1050" b="1" dirty="0">
                <a:solidFill>
                  <a:srgbClr val="C00000"/>
                </a:solidFill>
                <a:ea typeface="ＭＳ Ｐゴシック" charset="-128"/>
              </a:rPr>
              <a:t>NEW </a:t>
            </a:r>
            <a:r>
              <a:rPr lang="en-US" sz="1050" b="1" dirty="0">
                <a:solidFill>
                  <a:srgbClr val="C00000"/>
                </a:solidFill>
                <a:ea typeface="ＭＳ Ｐゴシック" charset="-128"/>
                <a:cs typeface="ＭＳ Ｐゴシック" charset="-128"/>
              </a:rPr>
              <a:t>INSIGHTS</a:t>
            </a:r>
          </a:p>
        </p:txBody>
      </p:sp>
      <p:sp>
        <p:nvSpPr>
          <p:cNvPr id="18" name="Text Placeholder 17"/>
          <p:cNvSpPr>
            <a:spLocks noGrp="1"/>
          </p:cNvSpPr>
          <p:nvPr userDrawn="1">
            <p:ph type="body" sz="quarter" idx="10"/>
          </p:nvPr>
        </p:nvSpPr>
        <p:spPr>
          <a:xfrm>
            <a:off x="406400" y="1066800"/>
            <a:ext cx="2844800" cy="2438400"/>
          </a:xfrm>
        </p:spPr>
        <p:txBody>
          <a:bodyPr lIns="0" tIns="0" rIns="0" bIns="0">
            <a:noAutofit/>
          </a:bodyPr>
          <a:lstStyle>
            <a:lvl1pPr marL="83344" indent="-83344">
              <a:defRPr sz="1050"/>
            </a:lvl1pPr>
            <a:lvl2pPr marL="83344" indent="-83344">
              <a:defRPr sz="900"/>
            </a:lvl2pPr>
            <a:lvl3pPr marL="176213" indent="-83344">
              <a:buFont typeface="Calibri" pitchFamily="34" charset="0"/>
              <a:buChar char="–"/>
              <a:defRPr sz="825"/>
            </a:lvl3pPr>
            <a:lvl4pPr>
              <a:defRPr sz="788"/>
            </a:lvl4pPr>
            <a:lvl5pPr>
              <a:defRPr sz="788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</p:txBody>
      </p:sp>
      <p:sp>
        <p:nvSpPr>
          <p:cNvPr id="19" name="Snip Diagonal Corner Rectangle 18"/>
          <p:cNvSpPr/>
          <p:nvPr userDrawn="1"/>
        </p:nvSpPr>
        <p:spPr>
          <a:xfrm>
            <a:off x="3727269" y="1356945"/>
            <a:ext cx="4708155" cy="929056"/>
          </a:xfrm>
          <a:prstGeom prst="snip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342900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4881376" y="1022410"/>
            <a:ext cx="25429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342900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u="sng" dirty="0">
                <a:solidFill>
                  <a:srgbClr val="C00000"/>
                </a:solidFill>
                <a:ea typeface="ＭＳ Ｐゴシック" charset="-128"/>
              </a:rPr>
              <a:t>PROBLEM / NEED BEING ADDRESSED</a:t>
            </a:r>
          </a:p>
        </p:txBody>
      </p:sp>
      <p:sp>
        <p:nvSpPr>
          <p:cNvPr id="29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423253" y="4040780"/>
            <a:ext cx="2720897" cy="2586447"/>
          </a:xfrm>
        </p:spPr>
        <p:txBody>
          <a:bodyPr lIns="0" tIns="0" rIns="0" bIns="0">
            <a:noAutofit/>
          </a:bodyPr>
          <a:lstStyle>
            <a:lvl1pPr marL="83344" indent="-83344">
              <a:defRPr sz="1050"/>
            </a:lvl1pPr>
            <a:lvl2pPr marL="83344" indent="-83344">
              <a:defRPr sz="900"/>
            </a:lvl2pPr>
            <a:lvl3pPr marL="176213" indent="-83344">
              <a:buFont typeface="Calibri" pitchFamily="34" charset="0"/>
              <a:buChar char="–"/>
              <a:defRPr sz="825"/>
            </a:lvl3pPr>
            <a:lvl4pPr>
              <a:defRPr sz="788"/>
            </a:lvl4pPr>
            <a:lvl5pPr>
              <a:defRPr sz="788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</p:txBody>
      </p:sp>
      <p:sp>
        <p:nvSpPr>
          <p:cNvPr id="30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9211409" y="1143000"/>
            <a:ext cx="2720897" cy="2590800"/>
          </a:xfrm>
        </p:spPr>
        <p:txBody>
          <a:bodyPr lIns="0" tIns="0" rIns="0" bIns="0">
            <a:noAutofit/>
          </a:bodyPr>
          <a:lstStyle>
            <a:lvl1pPr marL="83344" indent="-83344">
              <a:defRPr sz="1050"/>
            </a:lvl1pPr>
            <a:lvl2pPr marL="83344" indent="-83344">
              <a:defRPr sz="900"/>
            </a:lvl2pPr>
            <a:lvl3pPr marL="176213" indent="-83344">
              <a:buFont typeface="Calibri" pitchFamily="34" charset="0"/>
              <a:buChar char="–"/>
              <a:defRPr sz="825"/>
            </a:lvl3pPr>
            <a:lvl4pPr>
              <a:defRPr sz="788"/>
            </a:lvl4pPr>
            <a:lvl5pPr>
              <a:defRPr sz="788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</p:txBody>
      </p:sp>
      <p:sp>
        <p:nvSpPr>
          <p:cNvPr id="31" name="Text Placeholder 17"/>
          <p:cNvSpPr>
            <a:spLocks noGrp="1"/>
          </p:cNvSpPr>
          <p:nvPr>
            <p:ph type="body" sz="quarter" idx="16"/>
          </p:nvPr>
        </p:nvSpPr>
        <p:spPr>
          <a:xfrm>
            <a:off x="9206457" y="4203006"/>
            <a:ext cx="2720897" cy="2406802"/>
          </a:xfrm>
        </p:spPr>
        <p:txBody>
          <a:bodyPr lIns="0" tIns="0" rIns="0" bIns="0">
            <a:noAutofit/>
          </a:bodyPr>
          <a:lstStyle>
            <a:lvl1pPr marL="83344" indent="-83344">
              <a:defRPr sz="1050"/>
            </a:lvl1pPr>
            <a:lvl2pPr marL="83344" indent="-83344">
              <a:defRPr sz="900"/>
            </a:lvl2pPr>
            <a:lvl3pPr marL="176213" indent="-83344">
              <a:buFont typeface="Calibri" pitchFamily="34" charset="0"/>
              <a:buChar char="–"/>
              <a:defRPr sz="825"/>
            </a:lvl3pPr>
            <a:lvl4pPr>
              <a:defRPr sz="788"/>
            </a:lvl4pPr>
            <a:lvl5pPr>
              <a:defRPr sz="788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</p:txBody>
      </p:sp>
      <p:sp>
        <p:nvSpPr>
          <p:cNvPr id="34" name="Text Placeholder 33"/>
          <p:cNvSpPr>
            <a:spLocks noGrp="1"/>
          </p:cNvSpPr>
          <p:nvPr>
            <p:ph type="body" sz="quarter" idx="17"/>
          </p:nvPr>
        </p:nvSpPr>
        <p:spPr>
          <a:xfrm>
            <a:off x="3727269" y="1384827"/>
            <a:ext cx="4708152" cy="940363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Text Placeholder 36"/>
          <p:cNvSpPr>
            <a:spLocks noGrp="1"/>
          </p:cNvSpPr>
          <p:nvPr>
            <p:ph type="body" sz="quarter" idx="18"/>
          </p:nvPr>
        </p:nvSpPr>
        <p:spPr>
          <a:xfrm>
            <a:off x="3937977" y="2690951"/>
            <a:ext cx="4505091" cy="4010298"/>
          </a:xfrm>
        </p:spPr>
        <p:txBody>
          <a:bodyPr>
            <a:normAutofit/>
          </a:bodyPr>
          <a:lstStyle>
            <a:lvl1pPr marL="83344" indent="-83344">
              <a:defRPr sz="1200"/>
            </a:lvl1pPr>
            <a:lvl2pPr marL="176213" indent="-83344">
              <a:defRPr sz="105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6" name="AutoShape 2"/>
          <p:cNvSpPr>
            <a:spLocks noChangeAspect="1" noChangeArrowheads="1"/>
          </p:cNvSpPr>
          <p:nvPr userDrawn="1"/>
        </p:nvSpPr>
        <p:spPr bwMode="auto">
          <a:xfrm>
            <a:off x="1343765" y="3598866"/>
            <a:ext cx="821267" cy="363537"/>
          </a:xfrm>
          <a:prstGeom prst="downArrow">
            <a:avLst>
              <a:gd name="adj1" fmla="val 53611"/>
              <a:gd name="adj2" fmla="val 53773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pPr algn="ctr" defTabSz="342900" fontAlgn="base">
              <a:spcBef>
                <a:spcPct val="0"/>
              </a:spcBef>
              <a:spcAft>
                <a:spcPct val="0"/>
              </a:spcAft>
            </a:pPr>
            <a:endParaRPr lang="en-US" sz="525" b="1">
              <a:solidFill>
                <a:srgbClr val="952B1D"/>
              </a:solidFill>
              <a:latin typeface="Century Gothic" charset="0"/>
            </a:endParaRPr>
          </a:p>
        </p:txBody>
      </p:sp>
      <p:sp>
        <p:nvSpPr>
          <p:cNvPr id="27" name="TextBox 26"/>
          <p:cNvSpPr txBox="1"/>
          <p:nvPr userDrawn="1"/>
        </p:nvSpPr>
        <p:spPr>
          <a:xfrm>
            <a:off x="3556000" y="2364377"/>
            <a:ext cx="4978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b="1" dirty="0">
                <a:solidFill>
                  <a:srgbClr val="C00000"/>
                </a:solidFill>
                <a:ea typeface="ＭＳ Ｐゴシック" charset="-128"/>
                <a:cs typeface="ＭＳ Ｐゴシック" charset="-128"/>
              </a:rPr>
              <a:t>PROJECT DESCRIPTION/APPROACH</a:t>
            </a:r>
          </a:p>
        </p:txBody>
      </p:sp>
    </p:spTree>
    <p:extLst>
      <p:ext uri="{BB962C8B-B14F-4D97-AF65-F5344CB8AC3E}">
        <p14:creationId xmlns:p14="http://schemas.microsoft.com/office/powerpoint/2010/main" val="1882928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00C7F0D-5C34-4395-8FB3-06E43C8C1DA4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6/1/2020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B75C1F1-94D2-4092-BD88-EBDFD5152452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5751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B7013-D195-4F6B-8BEF-0D70CCECF0D9}" type="datetime1">
              <a:rPr lang="en-US" smtClean="0"/>
              <a:t>6/1/2020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6906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00C7F0D-5C34-4395-8FB3-06E43C8C1DA4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6/1/2020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B75C1F1-94D2-4092-BD88-EBDFD515245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069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08" r:id="rId12"/>
    <p:sldLayoutId id="2147483710" r:id="rId13"/>
    <p:sldLayoutId id="2147483711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13" Type="http://schemas.openxmlformats.org/officeDocument/2006/relationships/image" Target="../media/image21.WMF"/><Relationship Id="rId3" Type="http://schemas.openxmlformats.org/officeDocument/2006/relationships/image" Target="../media/image11.jpeg"/><Relationship Id="rId7" Type="http://schemas.openxmlformats.org/officeDocument/2006/relationships/image" Target="../media/image15.WMF"/><Relationship Id="rId12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4.WMF"/><Relationship Id="rId11" Type="http://schemas.openxmlformats.org/officeDocument/2006/relationships/image" Target="../media/image19.WMF"/><Relationship Id="rId5" Type="http://schemas.openxmlformats.org/officeDocument/2006/relationships/image" Target="../media/image13.emf"/><Relationship Id="rId10" Type="http://schemas.openxmlformats.org/officeDocument/2006/relationships/image" Target="../media/image18.WMF"/><Relationship Id="rId4" Type="http://schemas.openxmlformats.org/officeDocument/2006/relationships/image" Target="../media/image12.emf"/><Relationship Id="rId9" Type="http://schemas.openxmlformats.org/officeDocument/2006/relationships/image" Target="../media/image17.WMF"/><Relationship Id="rId1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7" Type="http://schemas.openxmlformats.org/officeDocument/2006/relationships/image" Target="../media/image28.WMF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image" Target="../media/image30.PNG"/><Relationship Id="rId7" Type="http://schemas.openxmlformats.org/officeDocument/2006/relationships/image" Target="../media/image32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4.WMF"/><Relationship Id="rId5" Type="http://schemas.openxmlformats.org/officeDocument/2006/relationships/image" Target="../media/image31.png"/><Relationship Id="rId10" Type="http://schemas.openxmlformats.org/officeDocument/2006/relationships/image" Target="../media/image33.WMF"/><Relationship Id="rId4" Type="http://schemas.openxmlformats.org/officeDocument/2006/relationships/image" Target="../media/image25.PNG"/><Relationship Id="rId9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ISS%20Rockumentary%201.mp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" y="-59689"/>
            <a:ext cx="12161520" cy="346265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630017" y="2712722"/>
            <a:ext cx="8931966" cy="1696763"/>
          </a:xfrm>
        </p:spPr>
        <p:txBody>
          <a:bodyPr>
            <a:noAutofit/>
          </a:bodyPr>
          <a:lstStyle/>
          <a:p>
            <a:pPr algn="ctr"/>
            <a:r>
              <a:rPr lang="en-US" sz="6600" b="1" dirty="0">
                <a:solidFill>
                  <a:srgbClr val="57D3FF"/>
                </a:solidFill>
              </a:rPr>
              <a:t>Growing Plants in Space</a:t>
            </a:r>
            <a:br>
              <a:rPr lang="en-US" sz="6600" b="1" dirty="0">
                <a:solidFill>
                  <a:srgbClr val="57D3FF"/>
                </a:solidFill>
              </a:rPr>
            </a:br>
            <a:endParaRPr lang="en-US" sz="6600" b="1" dirty="0">
              <a:solidFill>
                <a:srgbClr val="57D3FF"/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212932" y="4395834"/>
            <a:ext cx="7766136" cy="305074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000" dirty="0">
                <a:solidFill>
                  <a:srgbClr val="00B0F0"/>
                </a:solidFill>
              </a:rPr>
              <a:t>Gioia Massa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00B0F0"/>
                </a:solidFill>
              </a:rPr>
              <a:t>Exploration Research and Technology Programs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00B0F0"/>
                </a:solidFill>
              </a:rPr>
              <a:t>NASA, Kennedy Space Center, FL, USA</a:t>
            </a:r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262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865" y="91313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latin typeface="+mn-lt"/>
              </a:rPr>
              <a:t>Why grow plants in space?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109" y="1456088"/>
            <a:ext cx="4777450" cy="4351338"/>
          </a:xfrm>
        </p:spPr>
        <p:txBody>
          <a:bodyPr/>
          <a:lstStyle/>
          <a:p>
            <a:r>
              <a:rPr lang="en-US" dirty="0"/>
              <a:t>Food</a:t>
            </a:r>
          </a:p>
          <a:p>
            <a:r>
              <a:rPr lang="en-US" dirty="0"/>
              <a:t>Psychological well being</a:t>
            </a:r>
          </a:p>
          <a:p>
            <a:r>
              <a:rPr lang="en-US" dirty="0"/>
              <a:t>Atmosphere</a:t>
            </a:r>
          </a:p>
          <a:p>
            <a:r>
              <a:rPr lang="en-US" dirty="0"/>
              <a:t>Water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1866900" y="1259392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https://io.jsc.nasa.gov/photos/11169/hires/iss038e0093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9242" y="1613571"/>
            <a:ext cx="7620000" cy="506569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61889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0196" name="Picture 4"/>
          <p:cNvPicPr>
            <a:picLocks noChangeAspect="1" noChangeArrowheads="1"/>
          </p:cNvPicPr>
          <p:nvPr/>
        </p:nvPicPr>
        <p:blipFill>
          <a:blip r:embed="rId2">
            <a:lum bright="-16000" contrast="46000"/>
          </a:blip>
          <a:srcRect r="2205" b="7520"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534345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52650" y="286104"/>
            <a:ext cx="7886700" cy="955674"/>
          </a:xfrm>
        </p:spPr>
        <p:txBody>
          <a:bodyPr/>
          <a:lstStyle/>
          <a:p>
            <a:pPr algn="ctr"/>
            <a:r>
              <a:rPr lang="en-US" dirty="0"/>
              <a:t>Plant Factories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521" y="1185271"/>
            <a:ext cx="4046219" cy="5394960"/>
          </a:xfrm>
          <a:ln>
            <a:noFill/>
          </a:ln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261" y="1185271"/>
            <a:ext cx="4046219" cy="5394960"/>
          </a:xfrm>
          <a:ln>
            <a:noFill/>
          </a:ln>
        </p:spPr>
      </p:pic>
      <p:cxnSp>
        <p:nvCxnSpPr>
          <p:cNvPr id="8" name="Straight Connector 7"/>
          <p:cNvCxnSpPr/>
          <p:nvPr/>
        </p:nvCxnSpPr>
        <p:spPr>
          <a:xfrm>
            <a:off x="1866900" y="1075271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480102" y="6546631"/>
            <a:ext cx="58449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Photos of Osaka Prefecture University training facility courtesy of Ray Wheeler</a:t>
            </a:r>
          </a:p>
        </p:txBody>
      </p:sp>
    </p:spTree>
    <p:extLst>
      <p:ext uri="{BB962C8B-B14F-4D97-AF65-F5344CB8AC3E}">
        <p14:creationId xmlns:p14="http://schemas.microsoft.com/office/powerpoint/2010/main" val="1163183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38008"/>
            <a:ext cx="8229600" cy="1143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2" t="1151" r="-92" b="-1151"/>
          <a:stretch/>
        </p:blipFill>
        <p:spPr>
          <a:xfrm>
            <a:off x="923584" y="0"/>
            <a:ext cx="10344832" cy="695007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488821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52650" y="81756"/>
            <a:ext cx="7886700" cy="1325563"/>
          </a:xfrm>
        </p:spPr>
        <p:txBody>
          <a:bodyPr/>
          <a:lstStyle/>
          <a:p>
            <a:pPr algn="ctr"/>
            <a:r>
              <a:rPr lang="en-US" dirty="0"/>
              <a:t>South Pole Greenhouse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97410" y="1140373"/>
            <a:ext cx="7197181" cy="539496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1866900" y="1032141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238929" y="6418338"/>
            <a:ext cx="4332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Photo from “On the Ice” Blog of Russ </a:t>
            </a:r>
            <a:r>
              <a:rPr lang="en-US" dirty="0" err="1"/>
              <a:t>Durkee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924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522" y="5331682"/>
            <a:ext cx="1775155" cy="1188720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527" y="2497648"/>
            <a:ext cx="1346649" cy="2103120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9794" y="2857300"/>
            <a:ext cx="954413" cy="1737360"/>
          </a:xfrm>
          <a:prstGeom prst="rect">
            <a:avLst/>
          </a:prstGeom>
          <a:effectLst>
            <a:softEdge rad="254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9209" y="-83839"/>
            <a:ext cx="8693585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Space Crop Production Candidates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80189" y="1150708"/>
            <a:ext cx="2278795" cy="337155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solidFill>
                  <a:prstClr val="white"/>
                </a:solidFill>
              </a:rPr>
              <a:t>Salad</a:t>
            </a:r>
          </a:p>
          <a:p>
            <a:pPr algn="ctr"/>
            <a:r>
              <a:rPr lang="en-US" sz="2400" b="1" dirty="0">
                <a:solidFill>
                  <a:prstClr val="white"/>
                </a:solidFill>
              </a:rPr>
              <a:t>Leafy Greens</a:t>
            </a:r>
          </a:p>
          <a:p>
            <a:pPr algn="ctr"/>
            <a:r>
              <a:rPr lang="en-US" sz="2400" b="1" dirty="0">
                <a:solidFill>
                  <a:prstClr val="white"/>
                </a:solidFill>
              </a:rPr>
              <a:t>Tomato</a:t>
            </a:r>
          </a:p>
          <a:p>
            <a:pPr algn="ctr"/>
            <a:r>
              <a:rPr lang="en-US" sz="2400" b="1" dirty="0">
                <a:solidFill>
                  <a:prstClr val="white"/>
                </a:solidFill>
              </a:rPr>
              <a:t>Pepper</a:t>
            </a:r>
          </a:p>
          <a:p>
            <a:pPr algn="ctr"/>
            <a:r>
              <a:rPr lang="en-US" sz="2400" b="1" dirty="0">
                <a:solidFill>
                  <a:prstClr val="white"/>
                </a:solidFill>
              </a:rPr>
              <a:t>Radish</a:t>
            </a:r>
          </a:p>
          <a:p>
            <a:pPr algn="ctr"/>
            <a:r>
              <a:rPr lang="en-US" sz="2400" b="1" dirty="0">
                <a:solidFill>
                  <a:prstClr val="white"/>
                </a:solidFill>
              </a:rPr>
              <a:t>Strawberry</a:t>
            </a:r>
          </a:p>
          <a:p>
            <a:pPr algn="ctr"/>
            <a:r>
              <a:rPr lang="en-US" sz="2400" b="1" dirty="0">
                <a:solidFill>
                  <a:prstClr val="white"/>
                </a:solidFill>
              </a:rPr>
              <a:t>Green Onion</a:t>
            </a:r>
          </a:p>
          <a:p>
            <a:pPr algn="ctr"/>
            <a:r>
              <a:rPr lang="en-US" sz="2400" b="1" dirty="0">
                <a:solidFill>
                  <a:prstClr val="white"/>
                </a:solidFill>
              </a:rPr>
              <a:t>Pea</a:t>
            </a:r>
          </a:p>
          <a:p>
            <a:pPr algn="ctr"/>
            <a:r>
              <a:rPr lang="en-US" sz="2400" b="1" dirty="0">
                <a:solidFill>
                  <a:prstClr val="white"/>
                </a:solidFill>
              </a:rPr>
              <a:t>Carrot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417047" y="4697015"/>
            <a:ext cx="1421773" cy="200958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solidFill>
                  <a:prstClr val="white"/>
                </a:solidFill>
              </a:rPr>
              <a:t>Spice </a:t>
            </a:r>
          </a:p>
          <a:p>
            <a:pPr algn="ctr"/>
            <a:r>
              <a:rPr lang="en-US" sz="2400" b="1" dirty="0">
                <a:solidFill>
                  <a:prstClr val="white"/>
                </a:solidFill>
              </a:rPr>
              <a:t>Basil</a:t>
            </a:r>
          </a:p>
          <a:p>
            <a:pPr algn="ctr"/>
            <a:r>
              <a:rPr lang="en-US" sz="2400" b="1" dirty="0">
                <a:solidFill>
                  <a:prstClr val="white"/>
                </a:solidFill>
              </a:rPr>
              <a:t>Mint</a:t>
            </a:r>
          </a:p>
          <a:p>
            <a:pPr algn="ctr"/>
            <a:r>
              <a:rPr lang="en-US" sz="2400" b="1" dirty="0">
                <a:solidFill>
                  <a:prstClr val="white"/>
                </a:solidFill>
              </a:rPr>
              <a:t>Chives</a:t>
            </a:r>
          </a:p>
          <a:p>
            <a:pPr algn="ctr"/>
            <a:r>
              <a:rPr lang="en-US" sz="2400" b="1" dirty="0">
                <a:solidFill>
                  <a:prstClr val="white"/>
                </a:solidFill>
              </a:rPr>
              <a:t>Dill</a:t>
            </a:r>
          </a:p>
        </p:txBody>
      </p:sp>
      <p:sp>
        <p:nvSpPr>
          <p:cNvPr id="12" name="Line Callout 1 11"/>
          <p:cNvSpPr/>
          <p:nvPr/>
        </p:nvSpPr>
        <p:spPr>
          <a:xfrm>
            <a:off x="3567601" y="1136089"/>
            <a:ext cx="2065944" cy="1158719"/>
          </a:xfrm>
          <a:prstGeom prst="borderCallout1">
            <a:avLst>
              <a:gd name="adj1" fmla="val 46266"/>
              <a:gd name="adj2" fmla="val 993"/>
              <a:gd name="adj3" fmla="val 53738"/>
              <a:gd name="adj4" fmla="val -1454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Lettuce, Chinese cabbage, Swiss chard, </a:t>
            </a:r>
            <a:r>
              <a:rPr lang="en-US" dirty="0" err="1">
                <a:solidFill>
                  <a:prstClr val="white"/>
                </a:solidFill>
              </a:rPr>
              <a:t>Mizuna</a:t>
            </a:r>
            <a:r>
              <a:rPr lang="en-US" dirty="0">
                <a:solidFill>
                  <a:prstClr val="white"/>
                </a:solidFill>
              </a:rPr>
              <a:t>, Spinach</a:t>
            </a:r>
          </a:p>
        </p:txBody>
      </p:sp>
      <p:sp>
        <p:nvSpPr>
          <p:cNvPr id="13" name="Left-Up Arrow 12"/>
          <p:cNvSpPr/>
          <p:nvPr/>
        </p:nvSpPr>
        <p:spPr>
          <a:xfrm flipH="1">
            <a:off x="1758211" y="4561451"/>
            <a:ext cx="2642153" cy="1737360"/>
          </a:xfrm>
          <a:prstGeom prst="leftUpArrow">
            <a:avLst>
              <a:gd name="adj1" fmla="val 47500"/>
              <a:gd name="adj2" fmla="val 23750"/>
              <a:gd name="adj3" fmla="val 2500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CONSUMED FRESH WITHOUT PROCESSING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7A3132D-62AE-4BEA-9B1C-91D7333296BD}"/>
              </a:ext>
            </a:extLst>
          </p:cNvPr>
          <p:cNvGrpSpPr/>
          <p:nvPr/>
        </p:nvGrpSpPr>
        <p:grpSpPr>
          <a:xfrm>
            <a:off x="7337327" y="1728592"/>
            <a:ext cx="4529958" cy="3424613"/>
            <a:chOff x="7064067" y="1634002"/>
            <a:chExt cx="4529958" cy="3424613"/>
          </a:xfrm>
        </p:grpSpPr>
        <p:grpSp>
          <p:nvGrpSpPr>
            <p:cNvPr id="24" name="Group 23"/>
            <p:cNvGrpSpPr/>
            <p:nvPr/>
          </p:nvGrpSpPr>
          <p:grpSpPr>
            <a:xfrm>
              <a:off x="7064067" y="1634002"/>
              <a:ext cx="2238699" cy="3424613"/>
              <a:chOff x="6196082" y="-246634"/>
              <a:chExt cx="2984931" cy="4566151"/>
            </a:xfrm>
          </p:grpSpPr>
          <p:sp>
            <p:nvSpPr>
              <p:cNvPr id="9" name="Rounded Rectangle 8"/>
              <p:cNvSpPr/>
              <p:nvPr/>
            </p:nvSpPr>
            <p:spPr>
              <a:xfrm>
                <a:off x="6196082" y="-246634"/>
                <a:ext cx="2984931" cy="4566151"/>
              </a:xfrm>
              <a:prstGeom prst="roundRect">
                <a:avLst/>
              </a:prstGeom>
              <a:noFill/>
              <a:ln>
                <a:solidFill>
                  <a:srgbClr val="008E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u="sng" dirty="0">
                    <a:solidFill>
                      <a:prstClr val="white"/>
                    </a:solidFill>
                  </a:rPr>
                  <a:t>Staple Crops</a:t>
                </a:r>
              </a:p>
              <a:p>
                <a:pPr algn="ctr"/>
                <a:r>
                  <a:rPr lang="en-US" sz="2400" b="1" dirty="0">
                    <a:solidFill>
                      <a:prstClr val="white"/>
                    </a:solidFill>
                  </a:rPr>
                  <a:t>White Potato</a:t>
                </a:r>
              </a:p>
              <a:p>
                <a:pPr algn="ctr"/>
                <a:r>
                  <a:rPr lang="en-US" sz="2400" b="1" dirty="0">
                    <a:solidFill>
                      <a:prstClr val="white"/>
                    </a:solidFill>
                  </a:rPr>
                  <a:t>Sweet Potato</a:t>
                </a:r>
              </a:p>
              <a:p>
                <a:pPr algn="ctr"/>
                <a:endParaRPr lang="en-US" sz="2400" b="1" dirty="0">
                  <a:solidFill>
                    <a:prstClr val="white"/>
                  </a:solidFill>
                </a:endParaRPr>
              </a:p>
              <a:p>
                <a:pPr algn="ctr"/>
                <a:r>
                  <a:rPr lang="en-US" sz="2400" b="1" dirty="0">
                    <a:solidFill>
                      <a:prstClr val="white"/>
                    </a:solidFill>
                  </a:rPr>
                  <a:t>Rice</a:t>
                </a:r>
              </a:p>
              <a:p>
                <a:pPr algn="ctr"/>
                <a:r>
                  <a:rPr lang="en-US" sz="2400" b="1" dirty="0">
                    <a:solidFill>
                      <a:prstClr val="white"/>
                    </a:solidFill>
                  </a:rPr>
                  <a:t>Wheat</a:t>
                </a:r>
              </a:p>
              <a:p>
                <a:pPr algn="ctr"/>
                <a:r>
                  <a:rPr lang="en-US" sz="2400" b="1" dirty="0">
                    <a:solidFill>
                      <a:prstClr val="white"/>
                    </a:solidFill>
                  </a:rPr>
                  <a:t>Dried Bean</a:t>
                </a:r>
              </a:p>
              <a:p>
                <a:pPr algn="ctr"/>
                <a:r>
                  <a:rPr lang="en-US" sz="2400" b="1" dirty="0">
                    <a:solidFill>
                      <a:prstClr val="white"/>
                    </a:solidFill>
                  </a:rPr>
                  <a:t>Soybean</a:t>
                </a:r>
              </a:p>
              <a:p>
                <a:pPr algn="ctr"/>
                <a:r>
                  <a:rPr lang="en-US" sz="2400" b="1" dirty="0">
                    <a:solidFill>
                      <a:prstClr val="white"/>
                    </a:solidFill>
                  </a:rPr>
                  <a:t>Peanut</a:t>
                </a:r>
              </a:p>
            </p:txBody>
          </p:sp>
          <p:cxnSp>
            <p:nvCxnSpPr>
              <p:cNvPr id="23" name="Straight Connector 22"/>
              <p:cNvCxnSpPr/>
              <p:nvPr/>
            </p:nvCxnSpPr>
            <p:spPr>
              <a:xfrm>
                <a:off x="6196082" y="2314162"/>
                <a:ext cx="2275078" cy="0"/>
              </a:xfrm>
              <a:prstGeom prst="line">
                <a:avLst/>
              </a:prstGeom>
              <a:ln w="25400"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xtBox 15"/>
            <p:cNvSpPr txBox="1"/>
            <p:nvPr/>
          </p:nvSpPr>
          <p:spPr>
            <a:xfrm>
              <a:off x="9864689" y="1975122"/>
              <a:ext cx="1699146" cy="923330"/>
            </a:xfrm>
            <a:prstGeom prst="rect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prstClr val="white"/>
                  </a:solidFill>
                </a:rPr>
                <a:t>MINIMAL PREPARATION / COOKING</a:t>
              </a:r>
            </a:p>
          </p:txBody>
        </p:sp>
        <p:sp>
          <p:nvSpPr>
            <p:cNvPr id="17" name="Right Brace 16"/>
            <p:cNvSpPr/>
            <p:nvPr/>
          </p:nvSpPr>
          <p:spPr>
            <a:xfrm>
              <a:off x="9451549" y="2107180"/>
              <a:ext cx="430219" cy="570848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  <p:sp>
          <p:nvSpPr>
            <p:cNvPr id="19" name="Right Brace 18"/>
            <p:cNvSpPr/>
            <p:nvPr/>
          </p:nvSpPr>
          <p:spPr>
            <a:xfrm>
              <a:off x="9383713" y="3239193"/>
              <a:ext cx="430219" cy="1712307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894879" y="3633681"/>
              <a:ext cx="1699146" cy="923330"/>
            </a:xfrm>
            <a:prstGeom prst="rect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prstClr val="white"/>
                  </a:solidFill>
                </a:rPr>
                <a:t>SIGNIFICANT PREPARATION / COOKING</a:t>
              </a:r>
            </a:p>
          </p:txBody>
        </p:sp>
      </p:grpSp>
      <p:pic>
        <p:nvPicPr>
          <p:cNvPr id="26" name="Picture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6176" y="4839596"/>
            <a:ext cx="1313768" cy="9144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5714" y="5469372"/>
            <a:ext cx="1271082" cy="9144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0183" y="1099375"/>
            <a:ext cx="1210321" cy="96012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272" y="1088255"/>
            <a:ext cx="1487954" cy="128016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2751" y="5353970"/>
            <a:ext cx="1106704" cy="155448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97100">
            <a:off x="-98941" y="3872208"/>
            <a:ext cx="1076424" cy="82296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21" r="35165"/>
          <a:stretch/>
        </p:blipFill>
        <p:spPr>
          <a:xfrm>
            <a:off x="4690546" y="2836487"/>
            <a:ext cx="372863" cy="128016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8077">
            <a:off x="165873" y="1370266"/>
            <a:ext cx="563916" cy="18288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4" b="8757"/>
          <a:stretch/>
        </p:blipFill>
        <p:spPr>
          <a:xfrm>
            <a:off x="539530" y="4959632"/>
            <a:ext cx="1069899" cy="1097280"/>
          </a:xfrm>
          <a:prstGeom prst="rect">
            <a:avLst/>
          </a:prstGeom>
        </p:spPr>
      </p:pic>
      <p:cxnSp>
        <p:nvCxnSpPr>
          <p:cNvPr id="39" name="Straight Connector 38"/>
          <p:cNvCxnSpPr/>
          <p:nvPr/>
        </p:nvCxnSpPr>
        <p:spPr>
          <a:xfrm>
            <a:off x="1866900" y="976327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048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6235" y="98290"/>
            <a:ext cx="8172450" cy="1325563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+mn-lt"/>
              </a:rPr>
              <a:t>Plant Growth and the Environment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1" y="1341301"/>
            <a:ext cx="53017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chemeClr val="bg1"/>
                </a:solidFill>
              </a:rPr>
              <a:t>5 Cardinal Factors of Plant Growth</a:t>
            </a:r>
            <a:r>
              <a:rPr lang="en-US" sz="2400" b="1" dirty="0">
                <a:solidFill>
                  <a:schemeClr val="bg1"/>
                </a:solidFill>
              </a:rPr>
              <a:t>…..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9022" y="2434306"/>
            <a:ext cx="680460" cy="13990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3653" y="1846016"/>
            <a:ext cx="878799" cy="8229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5379" y="2409832"/>
            <a:ext cx="1188720" cy="118872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169B82A7-0BA8-4B8F-A38D-EED16652999C}"/>
              </a:ext>
            </a:extLst>
          </p:cNvPr>
          <p:cNvGrpSpPr>
            <a:grpSpLocks noChangeAspect="1"/>
          </p:cNvGrpSpPr>
          <p:nvPr/>
        </p:nvGrpSpPr>
        <p:grpSpPr>
          <a:xfrm>
            <a:off x="3771816" y="4908645"/>
            <a:ext cx="1463038" cy="608054"/>
            <a:chOff x="3810345" y="4989007"/>
            <a:chExt cx="1320071" cy="464302"/>
          </a:xfrm>
        </p:grpSpPr>
        <p:sp>
          <p:nvSpPr>
            <p:cNvPr id="7" name="Oval 6"/>
            <p:cNvSpPr/>
            <p:nvPr/>
          </p:nvSpPr>
          <p:spPr>
            <a:xfrm>
              <a:off x="3810345" y="5014612"/>
              <a:ext cx="725482" cy="438697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O</a:t>
              </a:r>
              <a:r>
                <a:rPr lang="en-US" sz="2000" b="1" baseline="-25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</a:t>
              </a: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95174" y="4989007"/>
              <a:ext cx="735242" cy="448095"/>
            </a:xfrm>
            <a:prstGeom prst="rect">
              <a:avLst/>
            </a:prstGeom>
          </p:spPr>
        </p:pic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59112" y="4426470"/>
            <a:ext cx="904779" cy="118872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0742" y="3017237"/>
            <a:ext cx="1197406" cy="1694476"/>
          </a:xfrm>
          <a:prstGeom prst="rect">
            <a:avLst/>
          </a:prstGeom>
        </p:spPr>
      </p:pic>
      <p:cxnSp>
        <p:nvCxnSpPr>
          <p:cNvPr id="20" name="Straight Arrow Connector 19"/>
          <p:cNvCxnSpPr>
            <a:stCxn id="4" idx="3"/>
          </p:cNvCxnSpPr>
          <p:nvPr/>
        </p:nvCxnSpPr>
        <p:spPr>
          <a:xfrm>
            <a:off x="4279482" y="3133823"/>
            <a:ext cx="1372165" cy="171276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cxnSpLocks/>
          </p:cNvCxnSpPr>
          <p:nvPr/>
        </p:nvCxnSpPr>
        <p:spPr>
          <a:xfrm flipH="1">
            <a:off x="6363669" y="2695688"/>
            <a:ext cx="96685" cy="391512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cxnSpLocks/>
          </p:cNvCxnSpPr>
          <p:nvPr/>
        </p:nvCxnSpPr>
        <p:spPr>
          <a:xfrm flipH="1">
            <a:off x="6552376" y="2846131"/>
            <a:ext cx="1600797" cy="754048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cxnSpLocks/>
          </p:cNvCxnSpPr>
          <p:nvPr/>
        </p:nvCxnSpPr>
        <p:spPr>
          <a:xfrm flipH="1" flipV="1">
            <a:off x="6412011" y="4157345"/>
            <a:ext cx="1262433" cy="725474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cxnSpLocks/>
          </p:cNvCxnSpPr>
          <p:nvPr/>
        </p:nvCxnSpPr>
        <p:spPr>
          <a:xfrm flipV="1">
            <a:off x="4564446" y="4216525"/>
            <a:ext cx="1226935" cy="611774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866900" y="1063981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88734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2650" y="139347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+mn-lt"/>
              </a:rPr>
              <a:t>The Space Environment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84521" y="1196150"/>
            <a:ext cx="6422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….and how these work with and without </a:t>
            </a:r>
            <a:r>
              <a:rPr lang="en-US" b="1" u="sng" dirty="0">
                <a:solidFill>
                  <a:schemeClr val="bg1"/>
                </a:solidFill>
              </a:rPr>
              <a:t>Gravity!</a:t>
            </a:r>
          </a:p>
          <a:p>
            <a:pPr algn="ctr"/>
            <a:endParaRPr lang="en-US" b="1" u="sng" dirty="0">
              <a:solidFill>
                <a:schemeClr val="bg1"/>
              </a:solidFill>
            </a:endParaRPr>
          </a:p>
        </p:txBody>
      </p:sp>
      <p:grpSp>
        <p:nvGrpSpPr>
          <p:cNvPr id="32" name="Group 31"/>
          <p:cNvGrpSpPr>
            <a:grpSpLocks noChangeAspect="1"/>
          </p:cNvGrpSpPr>
          <p:nvPr/>
        </p:nvGrpSpPr>
        <p:grpSpPr>
          <a:xfrm>
            <a:off x="6210833" y="4024739"/>
            <a:ext cx="5852160" cy="2286000"/>
            <a:chOff x="6983367" y="4069884"/>
            <a:chExt cx="5117911" cy="2348361"/>
          </a:xfrm>
        </p:grpSpPr>
        <p:grpSp>
          <p:nvGrpSpPr>
            <p:cNvPr id="23" name="Group 22"/>
            <p:cNvGrpSpPr/>
            <p:nvPr/>
          </p:nvGrpSpPr>
          <p:grpSpPr>
            <a:xfrm>
              <a:off x="7134108" y="4497095"/>
              <a:ext cx="4811290" cy="1753931"/>
              <a:chOff x="7134108" y="4497095"/>
              <a:chExt cx="4811290" cy="1753931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134108" y="4542815"/>
                <a:ext cx="1113568" cy="1463040"/>
              </a:xfrm>
              <a:prstGeom prst="rect">
                <a:avLst/>
              </a:prstGeom>
            </p:spPr>
          </p:pic>
          <p:pic>
            <p:nvPicPr>
              <p:cNvPr id="19" name="Picture 18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b="5775"/>
              <a:stretch/>
            </p:blipFill>
            <p:spPr>
              <a:xfrm>
                <a:off x="10393099" y="4497095"/>
                <a:ext cx="1552299" cy="1554480"/>
              </a:xfrm>
              <a:prstGeom prst="rect">
                <a:avLst/>
              </a:prstGeom>
            </p:spPr>
          </p:pic>
          <p:sp>
            <p:nvSpPr>
              <p:cNvPr id="21" name="TextBox 20"/>
              <p:cNvSpPr txBox="1"/>
              <p:nvPr/>
            </p:nvSpPr>
            <p:spPr>
              <a:xfrm>
                <a:off x="8247676" y="4497095"/>
                <a:ext cx="2183642" cy="17539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chemeClr val="bg1"/>
                    </a:solidFill>
                  </a:rPr>
                  <a:t>Fertilizer is heavy to launch so we need to learn how to recycle plant waste</a:t>
                </a:r>
              </a:p>
            </p:txBody>
          </p:sp>
        </p:grpSp>
        <p:sp>
          <p:nvSpPr>
            <p:cNvPr id="27" name="Rounded Rectangle 26"/>
            <p:cNvSpPr/>
            <p:nvPr/>
          </p:nvSpPr>
          <p:spPr>
            <a:xfrm>
              <a:off x="6983367" y="4069884"/>
              <a:ext cx="5117911" cy="2348361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Group 30"/>
          <p:cNvGrpSpPr>
            <a:grpSpLocks/>
          </p:cNvGrpSpPr>
          <p:nvPr/>
        </p:nvGrpSpPr>
        <p:grpSpPr>
          <a:xfrm>
            <a:off x="49820" y="4024739"/>
            <a:ext cx="5967655" cy="2286000"/>
            <a:chOff x="152479" y="4080680"/>
            <a:chExt cx="6079376" cy="2223996"/>
          </a:xfrm>
        </p:grpSpPr>
        <p:grpSp>
          <p:nvGrpSpPr>
            <p:cNvPr id="29" name="Group 28"/>
            <p:cNvGrpSpPr/>
            <p:nvPr/>
          </p:nvGrpSpPr>
          <p:grpSpPr>
            <a:xfrm>
              <a:off x="152479" y="4327841"/>
              <a:ext cx="5689973" cy="1910648"/>
              <a:chOff x="152479" y="4327841"/>
              <a:chExt cx="5689973" cy="1910648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2479" y="4426425"/>
                <a:ext cx="1280160" cy="1280160"/>
              </a:xfrm>
              <a:prstGeom prst="rect">
                <a:avLst/>
              </a:prstGeom>
            </p:spPr>
          </p:pic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297079" y="4394028"/>
                <a:ext cx="2545373" cy="1693831"/>
              </a:xfrm>
              <a:prstGeom prst="rect">
                <a:avLst/>
              </a:prstGeom>
            </p:spPr>
          </p:pic>
          <p:sp>
            <p:nvSpPr>
              <p:cNvPr id="17" name="TextBox 16"/>
              <p:cNvSpPr txBox="1"/>
              <p:nvPr/>
            </p:nvSpPr>
            <p:spPr>
              <a:xfrm>
                <a:off x="1473584" y="4327841"/>
                <a:ext cx="1958136" cy="19106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chemeClr val="bg1"/>
                    </a:solidFill>
                  </a:rPr>
                  <a:t>Water forms a ball, and water and air don’t mix well, and roots need both!</a:t>
                </a:r>
              </a:p>
            </p:txBody>
          </p:sp>
        </p:grpSp>
        <p:sp>
          <p:nvSpPr>
            <p:cNvPr id="30" name="Rounded Rectangle 29"/>
            <p:cNvSpPr/>
            <p:nvPr/>
          </p:nvSpPr>
          <p:spPr>
            <a:xfrm>
              <a:off x="270137" y="4080680"/>
              <a:ext cx="5961718" cy="2223996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Group 17"/>
          <p:cNvGrpSpPr>
            <a:grpSpLocks noChangeAspect="1"/>
          </p:cNvGrpSpPr>
          <p:nvPr/>
        </p:nvGrpSpPr>
        <p:grpSpPr>
          <a:xfrm>
            <a:off x="6223696" y="1835611"/>
            <a:ext cx="5852160" cy="2057400"/>
            <a:chOff x="6345345" y="1699604"/>
            <a:chExt cx="5632795" cy="2276363"/>
          </a:xfrm>
        </p:grpSpPr>
        <p:grpSp>
          <p:nvGrpSpPr>
            <p:cNvPr id="13" name="Group 12"/>
            <p:cNvGrpSpPr/>
            <p:nvPr/>
          </p:nvGrpSpPr>
          <p:grpSpPr>
            <a:xfrm>
              <a:off x="6686749" y="1867905"/>
              <a:ext cx="4848486" cy="2084941"/>
              <a:chOff x="6686749" y="1867905"/>
              <a:chExt cx="4848486" cy="2084941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0800000">
                <a:off x="6686749" y="2279934"/>
                <a:ext cx="1074086" cy="1005840"/>
              </a:xfrm>
              <a:prstGeom prst="rect">
                <a:avLst/>
              </a:prstGeom>
            </p:spPr>
          </p:pic>
          <p:sp>
            <p:nvSpPr>
              <p:cNvPr id="14" name="TextBox 13"/>
              <p:cNvSpPr txBox="1"/>
              <p:nvPr/>
            </p:nvSpPr>
            <p:spPr>
              <a:xfrm>
                <a:off x="7820264" y="1867905"/>
                <a:ext cx="1852998" cy="20849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chemeClr val="bg1"/>
                    </a:solidFill>
                  </a:rPr>
                  <a:t>Humans like white light, but plants may grow well with other wavelengths</a:t>
                </a:r>
              </a:p>
            </p:txBody>
          </p:sp>
          <p:pic>
            <p:nvPicPr>
              <p:cNvPr id="15" name="Picture 14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713260" y="1895750"/>
                <a:ext cx="1821975" cy="1774209"/>
              </a:xfrm>
              <a:prstGeom prst="rect">
                <a:avLst/>
              </a:prstGeom>
            </p:spPr>
          </p:pic>
        </p:grpSp>
        <p:sp>
          <p:nvSpPr>
            <p:cNvPr id="35" name="Rounded Rectangle 34"/>
            <p:cNvSpPr/>
            <p:nvPr/>
          </p:nvSpPr>
          <p:spPr>
            <a:xfrm>
              <a:off x="6345345" y="1699604"/>
              <a:ext cx="5632795" cy="227636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Group 38"/>
          <p:cNvGrpSpPr>
            <a:grpSpLocks noChangeAspect="1"/>
          </p:cNvGrpSpPr>
          <p:nvPr/>
        </p:nvGrpSpPr>
        <p:grpSpPr>
          <a:xfrm>
            <a:off x="186332" y="1835611"/>
            <a:ext cx="5852160" cy="2056947"/>
            <a:chOff x="333420" y="1094711"/>
            <a:chExt cx="4798134" cy="2484464"/>
          </a:xfrm>
        </p:grpSpPr>
        <p:grpSp>
          <p:nvGrpSpPr>
            <p:cNvPr id="37" name="Group 36"/>
            <p:cNvGrpSpPr/>
            <p:nvPr/>
          </p:nvGrpSpPr>
          <p:grpSpPr>
            <a:xfrm>
              <a:off x="565436" y="1244839"/>
              <a:ext cx="4529003" cy="2181973"/>
              <a:chOff x="565436" y="1244839"/>
              <a:chExt cx="4529003" cy="2181973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65436" y="1244839"/>
                <a:ext cx="756067" cy="1554480"/>
              </a:xfrm>
              <a:prstGeom prst="rect">
                <a:avLst/>
              </a:prstGeom>
            </p:spPr>
          </p:pic>
          <p:grpSp>
            <p:nvGrpSpPr>
              <p:cNvPr id="10" name="Group 9"/>
              <p:cNvGrpSpPr/>
              <p:nvPr/>
            </p:nvGrpSpPr>
            <p:grpSpPr>
              <a:xfrm>
                <a:off x="1432639" y="2807737"/>
                <a:ext cx="1466745" cy="619075"/>
                <a:chOff x="4023037" y="3563159"/>
                <a:chExt cx="1466745" cy="619075"/>
              </a:xfrm>
            </p:grpSpPr>
            <p:sp>
              <p:nvSpPr>
                <p:cNvPr id="7" name="Oval 6"/>
                <p:cNvSpPr/>
                <p:nvPr/>
              </p:nvSpPr>
              <p:spPr>
                <a:xfrm>
                  <a:off x="4023037" y="3597304"/>
                  <a:ext cx="806090" cy="584930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O</a:t>
                  </a:r>
                  <a:r>
                    <a:rPr lang="en-US" sz="1600" b="1" baseline="-250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2</a:t>
                  </a:r>
                </a:p>
              </p:txBody>
            </p:sp>
            <p:pic>
              <p:nvPicPr>
                <p:cNvPr id="8" name="Picture 7"/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672847" y="3563159"/>
                  <a:ext cx="816935" cy="597460"/>
                </a:xfrm>
                <a:prstGeom prst="rect">
                  <a:avLst/>
                </a:prstGeom>
              </p:spPr>
            </p:pic>
          </p:grpSp>
          <p:sp>
            <p:nvSpPr>
              <p:cNvPr id="11" name="TextBox 10"/>
              <p:cNvSpPr txBox="1"/>
              <p:nvPr/>
            </p:nvSpPr>
            <p:spPr>
              <a:xfrm>
                <a:off x="1326767" y="1758760"/>
                <a:ext cx="2811439" cy="7611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chemeClr val="bg1"/>
                    </a:solidFill>
                  </a:rPr>
                  <a:t>No convection in space so need to mix the air </a:t>
                </a:r>
              </a:p>
            </p:txBody>
          </p:sp>
          <p:pic>
            <p:nvPicPr>
              <p:cNvPr id="12" name="Picture 11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115044" y="1381998"/>
                <a:ext cx="979395" cy="1280160"/>
              </a:xfrm>
              <a:prstGeom prst="rect">
                <a:avLst/>
              </a:prstGeom>
            </p:spPr>
          </p:pic>
        </p:grpSp>
        <p:sp>
          <p:nvSpPr>
            <p:cNvPr id="38" name="Rounded Rectangle 37"/>
            <p:cNvSpPr/>
            <p:nvPr/>
          </p:nvSpPr>
          <p:spPr>
            <a:xfrm>
              <a:off x="333420" y="1094711"/>
              <a:ext cx="4798134" cy="248446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33" name="Straight Connector 32"/>
          <p:cNvCxnSpPr/>
          <p:nvPr/>
        </p:nvCxnSpPr>
        <p:spPr>
          <a:xfrm>
            <a:off x="1866900" y="1063981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3737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nstott\Desktop\s133e010480.jpg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7340" y="0"/>
            <a:ext cx="1033732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828800" y="164177"/>
            <a:ext cx="8534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The International Space Station</a:t>
            </a:r>
          </a:p>
        </p:txBody>
      </p:sp>
    </p:spTree>
    <p:extLst>
      <p:ext uri="{BB962C8B-B14F-4D97-AF65-F5344CB8AC3E}">
        <p14:creationId xmlns:p14="http://schemas.microsoft.com/office/powerpoint/2010/main" val="577838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714500" y="0"/>
            <a:ext cx="8763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Veggie on ISS</a:t>
            </a:r>
          </a:p>
        </p:txBody>
      </p:sp>
      <p:pic>
        <p:nvPicPr>
          <p:cNvPr id="3075" name="Picture 3" descr="C:\Users\tmsmith1\Documents\CASIS\VEGGIE\iss039e019414 Rick working in Columbu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56608" y="688988"/>
            <a:ext cx="10078785" cy="6126480"/>
          </a:xfrm>
          <a:prstGeom prst="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88372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2"/>
          <p:cNvSpPr txBox="1">
            <a:spLocks noChangeArrowheads="1"/>
          </p:cNvSpPr>
          <p:nvPr/>
        </p:nvSpPr>
        <p:spPr bwMode="auto">
          <a:xfrm>
            <a:off x="416561" y="1940560"/>
            <a:ext cx="1385887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Veggie is designed and built by SNC-ORBITEC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9990" y="45720"/>
            <a:ext cx="7932021" cy="6766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33431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4601" y="-40751"/>
            <a:ext cx="7287547" cy="994172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Crop Selection for VEG-01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843654" y="1868190"/>
            <a:ext cx="5477465" cy="339447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Reliable germination</a:t>
            </a:r>
          </a:p>
          <a:p>
            <a:r>
              <a:rPr lang="en-US" dirty="0"/>
              <a:t>Rapid growth</a:t>
            </a:r>
          </a:p>
          <a:p>
            <a:r>
              <a:rPr lang="en-US" dirty="0"/>
              <a:t>Attractiveness</a:t>
            </a:r>
          </a:p>
          <a:p>
            <a:r>
              <a:rPr lang="en-US" dirty="0"/>
              <a:t>Low native microbial levels</a:t>
            </a:r>
          </a:p>
          <a:p>
            <a:r>
              <a:rPr lang="en-US" dirty="0"/>
              <a:t>Palatability / acceptability</a:t>
            </a:r>
          </a:p>
          <a:p>
            <a:r>
              <a:rPr lang="en-US" dirty="0"/>
              <a:t>Antioxidants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7836915" y="866242"/>
            <a:ext cx="2532876" cy="3262213"/>
            <a:chOff x="5381168" y="1600200"/>
            <a:chExt cx="2919040" cy="3453238"/>
          </a:xfrm>
        </p:grpSpPr>
        <p:pic>
          <p:nvPicPr>
            <p:cNvPr id="1026" name="Picture 2" descr="C:\Users\gmassa\Documents\VEGGIE Experimentation\VPT prototype\092412 harvest\IMG_0892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381168" y="1600200"/>
              <a:ext cx="2919040" cy="2903833"/>
            </a:xfrm>
            <a:prstGeom prst="rect">
              <a:avLst/>
            </a:prstGeom>
            <a:noFill/>
            <a:effectLst>
              <a:softEdge rad="508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5992591" y="4467000"/>
              <a:ext cx="2024969" cy="5864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b="1" dirty="0"/>
                <a:t>‘</a:t>
              </a:r>
              <a:r>
                <a:rPr lang="en-US" sz="1500" b="1" dirty="0" err="1"/>
                <a:t>Outredgeous</a:t>
              </a:r>
              <a:r>
                <a:rPr lang="en-US" sz="1500" b="1" dirty="0"/>
                <a:t>’ </a:t>
              </a:r>
            </a:p>
            <a:p>
              <a:pPr algn="ctr"/>
              <a:r>
                <a:rPr lang="en-US" sz="1500" b="1" dirty="0"/>
                <a:t>red romaine lettuce</a:t>
              </a:r>
            </a:p>
          </p:txBody>
        </p:sp>
      </p:grpSp>
      <p:cxnSp>
        <p:nvCxnSpPr>
          <p:cNvPr id="10" name="Straight Connector 9"/>
          <p:cNvCxnSpPr/>
          <p:nvPr/>
        </p:nvCxnSpPr>
        <p:spPr>
          <a:xfrm>
            <a:off x="1866900" y="824675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866900" y="5433020"/>
            <a:ext cx="43666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VEG-01 consisted of two sets of ‘</a:t>
            </a:r>
            <a:r>
              <a:rPr lang="en-US" sz="24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Outredgeous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’ lettuce and one set of ‘Profusion’ zinnia pillows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32203" y="4070297"/>
            <a:ext cx="2337588" cy="2743200"/>
          </a:xfrm>
          <a:prstGeom prst="rect">
            <a:avLst/>
          </a:prstGeom>
          <a:effectLst>
            <a:softEdge rad="50800"/>
          </a:effectLst>
        </p:spPr>
      </p:pic>
      <p:sp>
        <p:nvSpPr>
          <p:cNvPr id="12" name="TextBox 11"/>
          <p:cNvSpPr txBox="1"/>
          <p:nvPr/>
        </p:nvSpPr>
        <p:spPr>
          <a:xfrm>
            <a:off x="6915079" y="4876980"/>
            <a:ext cx="1274608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b="1" dirty="0"/>
              <a:t>‘Profusion’ Zinnia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9423" y="27297"/>
            <a:ext cx="2296869" cy="185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2297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tmsmith1\Documents\CASIS\VEGGIE\Veg-01\iss040e009125 harvest ops - Gerst photographer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5" t="14245" r="21" b="2981"/>
          <a:stretch/>
        </p:blipFill>
        <p:spPr bwMode="auto">
          <a:xfrm>
            <a:off x="75344" y="0"/>
            <a:ext cx="12041312" cy="6858000"/>
          </a:xfrm>
          <a:prstGeom prst="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ectangle 38"/>
          <p:cNvSpPr/>
          <p:nvPr/>
        </p:nvSpPr>
        <p:spPr>
          <a:xfrm>
            <a:off x="4070787" y="204075"/>
            <a:ext cx="31393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Veg-01A Harvest</a:t>
            </a:r>
          </a:p>
        </p:txBody>
      </p:sp>
    </p:spTree>
    <p:extLst>
      <p:ext uri="{BB962C8B-B14F-4D97-AF65-F5344CB8AC3E}">
        <p14:creationId xmlns:p14="http://schemas.microsoft.com/office/powerpoint/2010/main" val="12390234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692" t="4555" r="1015" b="8873"/>
          <a:stretch/>
        </p:blipFill>
        <p:spPr>
          <a:xfrm>
            <a:off x="0" y="25400"/>
            <a:ext cx="12133383" cy="6858000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8279198" y="6047828"/>
            <a:ext cx="261477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Veg-01B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Harvest</a:t>
            </a:r>
          </a:p>
        </p:txBody>
      </p:sp>
    </p:spTree>
    <p:extLst>
      <p:ext uri="{BB962C8B-B14F-4D97-AF65-F5344CB8AC3E}">
        <p14:creationId xmlns:p14="http://schemas.microsoft.com/office/powerpoint/2010/main" val="9931419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0123" y="3429000"/>
            <a:ext cx="4810622" cy="320040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840" y="3429000"/>
            <a:ext cx="4812232" cy="3200400"/>
          </a:xfrm>
          <a:prstGeom prst="rect">
            <a:avLst/>
          </a:prstGeom>
          <a:ln>
            <a:solidFill>
              <a:srgbClr val="00B0F0"/>
            </a:solidFill>
          </a:ln>
          <a:effectLst>
            <a:softEdge rad="0"/>
          </a:effectLst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4112" y="1048187"/>
            <a:ext cx="5865688" cy="4525963"/>
          </a:xfrm>
        </p:spPr>
        <p:txBody>
          <a:bodyPr/>
          <a:lstStyle/>
          <a:p>
            <a:r>
              <a:rPr lang="en-US" sz="2400" dirty="0">
                <a:solidFill>
                  <a:srgbClr val="FFFFCC"/>
                </a:solidFill>
              </a:rPr>
              <a:t>Scott Kelly </a:t>
            </a:r>
          </a:p>
          <a:p>
            <a:pPr lvl="1"/>
            <a:r>
              <a:rPr lang="en-US" sz="2000" dirty="0"/>
              <a:t>the logistical complexity of having people live and work in space for long periods</a:t>
            </a:r>
          </a:p>
          <a:p>
            <a:pPr lvl="1"/>
            <a:r>
              <a:rPr lang="en-US" sz="2000" dirty="0"/>
              <a:t>the supply chain that is required </a:t>
            </a:r>
          </a:p>
          <a:p>
            <a:pPr lvl="1"/>
            <a:r>
              <a:rPr lang="en-US" sz="2000" dirty="0"/>
              <a:t>For Mars, need a space craft that is more self-sustainable with regards to its food supply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732980" y="1048187"/>
            <a:ext cx="6304908" cy="5077977"/>
          </a:xfrm>
        </p:spPr>
        <p:txBody>
          <a:bodyPr/>
          <a:lstStyle/>
          <a:p>
            <a:r>
              <a:rPr lang="en-US" sz="2400" dirty="0">
                <a:solidFill>
                  <a:srgbClr val="FFFFCC"/>
                </a:solidFill>
              </a:rPr>
              <a:t>Kjell Lindgren </a:t>
            </a:r>
          </a:p>
          <a:p>
            <a:pPr lvl="1"/>
            <a:r>
              <a:rPr lang="en-US" sz="2000" dirty="0"/>
              <a:t>benefit of eating the fresh food </a:t>
            </a:r>
          </a:p>
          <a:p>
            <a:pPr lvl="1"/>
            <a:r>
              <a:rPr lang="en-US" sz="2000" dirty="0"/>
              <a:t>contribution that plants have to the ISS ecosystem</a:t>
            </a:r>
          </a:p>
          <a:p>
            <a:pPr lvl="1"/>
            <a:r>
              <a:rPr lang="en-US" sz="2000" dirty="0"/>
              <a:t>psychological benefit  - it’s really fun to see green growing things in the sterile environment of the ISS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714500" y="107897"/>
            <a:ext cx="8763000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Astronaut Comments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866900" y="931984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74820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344" y="40983"/>
            <a:ext cx="9289312" cy="1143000"/>
          </a:xfrm>
        </p:spPr>
        <p:txBody>
          <a:bodyPr/>
          <a:lstStyle/>
          <a:p>
            <a:r>
              <a:rPr lang="en-US" dirty="0"/>
              <a:t>Water Issues / Consequences in Zinnia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61"/>
          <a:stretch/>
        </p:blipFill>
        <p:spPr>
          <a:xfrm>
            <a:off x="6451600" y="1102013"/>
            <a:ext cx="5029200" cy="5029200"/>
          </a:xfrm>
          <a:ln>
            <a:solidFill>
              <a:srgbClr val="00B0F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1200" y="1102013"/>
            <a:ext cx="5029200" cy="5029200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495198" y="6229029"/>
            <a:ext cx="34612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Guttation and Leaf Curling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46090" y="6229029"/>
            <a:ext cx="56373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Fungal Development &amp; Abnormal Growth</a:t>
            </a:r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>
            <a:off x="1659122" y="940973"/>
            <a:ext cx="8873756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78669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981200" y="-126806"/>
            <a:ext cx="8229600" cy="1143000"/>
          </a:xfrm>
        </p:spPr>
        <p:txBody>
          <a:bodyPr/>
          <a:lstStyle/>
          <a:p>
            <a:r>
              <a:rPr lang="en-US" sz="4000" dirty="0"/>
              <a:t>Zinnia Action Shots</a:t>
            </a:r>
            <a:endParaRPr lang="en-US" sz="4000" i="1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866900" y="706942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8B469C48-6A73-4FBD-A9D9-D2B955C997FC}"/>
              </a:ext>
            </a:extLst>
          </p:cNvPr>
          <p:cNvGrpSpPr/>
          <p:nvPr/>
        </p:nvGrpSpPr>
        <p:grpSpPr>
          <a:xfrm>
            <a:off x="1517310" y="889332"/>
            <a:ext cx="9242423" cy="5907024"/>
            <a:chOff x="1517310" y="889332"/>
            <a:chExt cx="9242423" cy="590702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1"/>
            <a:stretch/>
          </p:blipFill>
          <p:spPr>
            <a:xfrm>
              <a:off x="5181893" y="889442"/>
              <a:ext cx="5577840" cy="2839929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B0F0"/>
              </a:solidFill>
            </a:ln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517310" y="889332"/>
              <a:ext cx="3664583" cy="5907024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81893" y="3664263"/>
              <a:ext cx="5577840" cy="3132093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3133309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1524000" y="628587"/>
            <a:ext cx="9144000" cy="6219279"/>
            <a:chOff x="-13964" y="594759"/>
            <a:chExt cx="9144000" cy="621927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3964" y="594759"/>
              <a:ext cx="9144000" cy="6219279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7" name="TextBox 6"/>
            <p:cNvSpPr txBox="1"/>
            <p:nvPr/>
          </p:nvSpPr>
          <p:spPr>
            <a:xfrm>
              <a:off x="6287344" y="1047664"/>
              <a:ext cx="1670756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chemeClr val="bg2"/>
                  </a:solidFill>
                </a:rPr>
                <a:t>71 DAI</a:t>
              </a:r>
            </a:p>
          </p:txBody>
        </p:sp>
      </p:grp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981200" y="-273476"/>
            <a:ext cx="8229600" cy="1143000"/>
          </a:xfrm>
        </p:spPr>
        <p:txBody>
          <a:bodyPr/>
          <a:lstStyle/>
          <a:p>
            <a:r>
              <a:rPr lang="en-US" dirty="0"/>
              <a:t>And they bloomed, and bloomed...</a:t>
            </a:r>
            <a:endParaRPr lang="en-US" sz="1400" i="1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866900" y="594759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/>
          <p:cNvGrpSpPr/>
          <p:nvPr/>
        </p:nvGrpSpPr>
        <p:grpSpPr>
          <a:xfrm>
            <a:off x="1532793" y="695984"/>
            <a:ext cx="9144000" cy="6087686"/>
            <a:chOff x="0" y="695984"/>
            <a:chExt cx="9144000" cy="608768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695984"/>
              <a:ext cx="9144000" cy="60876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13" name="TextBox 12"/>
            <p:cNvSpPr txBox="1"/>
            <p:nvPr/>
          </p:nvSpPr>
          <p:spPr>
            <a:xfrm>
              <a:off x="5717822" y="784318"/>
              <a:ext cx="1670756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chemeClr val="bg2"/>
                  </a:solidFill>
                </a:rPr>
                <a:t>77 DAI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172936" y="690231"/>
            <a:ext cx="9846128" cy="6126480"/>
            <a:chOff x="-359857" y="518248"/>
            <a:chExt cx="9846128" cy="612648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359857" y="518248"/>
              <a:ext cx="9846128" cy="612648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17" name="TextBox 16"/>
            <p:cNvSpPr txBox="1"/>
            <p:nvPr/>
          </p:nvSpPr>
          <p:spPr>
            <a:xfrm>
              <a:off x="7278194" y="779017"/>
              <a:ext cx="1670756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chemeClr val="bg2"/>
                  </a:solidFill>
                </a:rPr>
                <a:t>80 DAI</a:t>
              </a:r>
            </a:p>
          </p:txBody>
        </p:sp>
      </p:grpSp>
      <p:grpSp>
        <p:nvGrpSpPr>
          <p:cNvPr id="23" name="Group 22"/>
          <p:cNvGrpSpPr>
            <a:grpSpLocks noChangeAspect="1"/>
          </p:cNvGrpSpPr>
          <p:nvPr/>
        </p:nvGrpSpPr>
        <p:grpSpPr>
          <a:xfrm>
            <a:off x="583631" y="664712"/>
            <a:ext cx="11024739" cy="6126480"/>
            <a:chOff x="44758" y="1437514"/>
            <a:chExt cx="9272265" cy="5152625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4758" y="1437514"/>
              <a:ext cx="9144000" cy="515262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22" name="TextBox 21"/>
            <p:cNvSpPr txBox="1"/>
            <p:nvPr/>
          </p:nvSpPr>
          <p:spPr>
            <a:xfrm>
              <a:off x="7646267" y="1785114"/>
              <a:ext cx="1670756" cy="4918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rgbClr val="57D3FF"/>
                  </a:solidFill>
                </a:rPr>
                <a:t>87 DAI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51889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981200" y="-146476"/>
            <a:ext cx="8229600" cy="1143000"/>
          </a:xfrm>
        </p:spPr>
        <p:txBody>
          <a:bodyPr/>
          <a:lstStyle/>
          <a:p>
            <a:r>
              <a:rPr lang="en-US" dirty="0"/>
              <a:t>Valentine’s Day Bouquet on the ISS</a:t>
            </a:r>
            <a:endParaRPr lang="en-US" sz="1400" i="1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866900" y="832005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s://pbs.twimg.com/media/CbMNbZYWAAI5Iz8.jpg:lar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46115" y="956723"/>
            <a:ext cx="8499770" cy="566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97215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-42615"/>
            <a:ext cx="8229600" cy="1143000"/>
          </a:xfrm>
        </p:spPr>
        <p:txBody>
          <a:bodyPr/>
          <a:lstStyle/>
          <a:p>
            <a:r>
              <a:rPr lang="en-US" dirty="0"/>
              <a:t>Red Lettuce Cut-and-Come-Again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1866900" y="832005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000" y="905069"/>
            <a:ext cx="9144000" cy="5896948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42338375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8303" y="-42615"/>
            <a:ext cx="9055395" cy="1143000"/>
          </a:xfrm>
        </p:spPr>
        <p:txBody>
          <a:bodyPr/>
          <a:lstStyle/>
          <a:p>
            <a:r>
              <a:rPr lang="en-US" dirty="0"/>
              <a:t>Chinese Cabbage Cut-and-Come-Again</a:t>
            </a:r>
          </a:p>
        </p:txBody>
      </p:sp>
      <p:cxnSp>
        <p:nvCxnSpPr>
          <p:cNvPr id="4" name="Straight Connector 3"/>
          <p:cNvCxnSpPr>
            <a:cxnSpLocks/>
          </p:cNvCxnSpPr>
          <p:nvPr/>
        </p:nvCxnSpPr>
        <p:spPr>
          <a:xfrm>
            <a:off x="1585580" y="832005"/>
            <a:ext cx="902084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949"/>
          <a:stretch/>
        </p:blipFill>
        <p:spPr>
          <a:xfrm>
            <a:off x="1524000" y="867597"/>
            <a:ext cx="9144000" cy="5884073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9142735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-42615"/>
            <a:ext cx="8229600" cy="1143000"/>
          </a:xfrm>
        </p:spPr>
        <p:txBody>
          <a:bodyPr/>
          <a:lstStyle/>
          <a:p>
            <a:r>
              <a:rPr lang="en-US" dirty="0"/>
              <a:t>VEG-03C Cut-and-Come-Again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1866900" y="832005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2600" y="963169"/>
            <a:ext cx="8686800" cy="5781799"/>
          </a:xfrm>
          <a:prstGeom prst="rect">
            <a:avLst/>
          </a:prstGeom>
          <a:ln w="6350"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0793127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-42615"/>
            <a:ext cx="8229600" cy="1143000"/>
          </a:xfrm>
        </p:spPr>
        <p:txBody>
          <a:bodyPr/>
          <a:lstStyle/>
          <a:p>
            <a:r>
              <a:rPr lang="en-US" dirty="0"/>
              <a:t>Happy Crew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1866900" y="832005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000" y="1093694"/>
            <a:ext cx="8961120" cy="5702693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4162544069"/>
      </p:ext>
    </p:extLst>
  </p:cSld>
  <p:clrMapOvr>
    <a:masterClrMapping/>
  </p:clrMapOvr>
  <p:transition>
    <p:pull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4050" y="-42615"/>
            <a:ext cx="8343900" cy="1143000"/>
          </a:xfrm>
        </p:spPr>
        <p:txBody>
          <a:bodyPr/>
          <a:lstStyle/>
          <a:p>
            <a:r>
              <a:rPr lang="en-US" dirty="0"/>
              <a:t>VEG-03E &amp; F - A Tale of Two Veggies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1866900" y="889157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22572" y="934948"/>
            <a:ext cx="9346857" cy="5852160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21869837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866900" y="857258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8021" t="8750"/>
          <a:stretch/>
        </p:blipFill>
        <p:spPr>
          <a:xfrm>
            <a:off x="2214419" y="931170"/>
            <a:ext cx="7886388" cy="5852160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924050" y="-74514"/>
            <a:ext cx="8343900" cy="1143000"/>
          </a:xfrm>
        </p:spPr>
        <p:txBody>
          <a:bodyPr/>
          <a:lstStyle/>
          <a:p>
            <a:r>
              <a:rPr lang="en-US" dirty="0"/>
              <a:t>A Tale of Two Veggies</a:t>
            </a:r>
          </a:p>
        </p:txBody>
      </p:sp>
    </p:spTree>
    <p:extLst>
      <p:ext uri="{BB962C8B-B14F-4D97-AF65-F5344CB8AC3E}">
        <p14:creationId xmlns:p14="http://schemas.microsoft.com/office/powerpoint/2010/main" val="5757654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8172" y="0"/>
            <a:ext cx="11655656" cy="6858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697754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1244" y="0"/>
            <a:ext cx="10289512" cy="6858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7860060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8734" y="-106214"/>
            <a:ext cx="8734532" cy="1325563"/>
          </a:xfrm>
        </p:spPr>
        <p:txBody>
          <a:bodyPr/>
          <a:lstStyle/>
          <a:p>
            <a:r>
              <a:rPr lang="en-US" dirty="0"/>
              <a:t>Recently completed on ISS – VEG-04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1866900" y="986815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80145" y="1509322"/>
            <a:ext cx="38107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Research to study the impacts of Red: Blue: Green light ratios on Mizuna crop growth, nutrient composition, organoleptic appeal and microbial food safety with additional assessments of crew behavioral health.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1082" y="5451920"/>
            <a:ext cx="32316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Collaboration between KSC, JSC, Purdue University and SNC-ORBITEC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8C8BF4-B0E8-46E3-A28E-C061D52683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8928" y="834415"/>
            <a:ext cx="3539744" cy="594360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0633" y="1348663"/>
            <a:ext cx="7680960" cy="5120640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050902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65120" y="877411"/>
            <a:ext cx="5128451" cy="58521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2891"/>
            <a:ext cx="8229600" cy="1143000"/>
          </a:xfrm>
        </p:spPr>
        <p:txBody>
          <a:bodyPr/>
          <a:lstStyle/>
          <a:p>
            <a:pPr algn="ctr"/>
            <a:r>
              <a:rPr lang="en-US" dirty="0"/>
              <a:t>Thank you!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4388" y="1175892"/>
            <a:ext cx="5697698" cy="5553679"/>
          </a:xfrm>
        </p:spPr>
        <p:txBody>
          <a:bodyPr>
            <a:normAutofit/>
          </a:bodyPr>
          <a:lstStyle/>
          <a:p>
            <a:r>
              <a:rPr lang="en-US" sz="2500" dirty="0"/>
              <a:t>Veggie and VEG teams at KSC and SNC-ORBITEC</a:t>
            </a:r>
          </a:p>
          <a:p>
            <a:r>
              <a:rPr lang="en-US" sz="2500" dirty="0"/>
              <a:t>Astronauts Steve Swanson, Rick Mastracchio, Scott Kelly, Kjell Lindgren, Shane Kimbrough, Peggy Whitson, Jack Fischer, Joe </a:t>
            </a:r>
            <a:r>
              <a:rPr lang="en-US" sz="2500" dirty="0" err="1"/>
              <a:t>Acaba</a:t>
            </a:r>
            <a:r>
              <a:rPr lang="en-US" sz="2500" dirty="0"/>
              <a:t>, Scott Tingle, Serena </a:t>
            </a:r>
            <a:r>
              <a:rPr lang="en-US" sz="2500" dirty="0" err="1"/>
              <a:t>Auñón</a:t>
            </a:r>
            <a:r>
              <a:rPr lang="en-US" sz="2500" dirty="0"/>
              <a:t>-Chancellor, Alex </a:t>
            </a:r>
            <a:r>
              <a:rPr lang="en-US" sz="2500" dirty="0" err="1"/>
              <a:t>Gerst</a:t>
            </a:r>
            <a:r>
              <a:rPr lang="en-US" sz="2500" dirty="0"/>
              <a:t>, Anne McClain, David  Saint-Jacques, Christina Koch, Nick Hague,  Drew Morgan, Jessica Meir</a:t>
            </a:r>
          </a:p>
          <a:p>
            <a:r>
              <a:rPr lang="en-US" sz="2500" dirty="0"/>
              <a:t>Payload Operations and Integration Center</a:t>
            </a:r>
          </a:p>
          <a:p>
            <a:r>
              <a:rPr lang="en-US" sz="2500" dirty="0"/>
              <a:t>NASA’s Space Biology Program, ISS Program, Human Research Program</a:t>
            </a:r>
          </a:p>
          <a:p>
            <a:endParaRPr lang="en-US" sz="25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1866900" y="1068659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262461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17463</TotalTime>
  <Words>541</Words>
  <Application>Microsoft Office PowerPoint</Application>
  <PresentationFormat>Widescreen</PresentationFormat>
  <Paragraphs>108</Paragraphs>
  <Slides>30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ＭＳ Ｐゴシック</vt:lpstr>
      <vt:lpstr>Arial</vt:lpstr>
      <vt:lpstr>Arial Black</vt:lpstr>
      <vt:lpstr>Calibri</vt:lpstr>
      <vt:lpstr>Calibri Light</vt:lpstr>
      <vt:lpstr>Century Gothic</vt:lpstr>
      <vt:lpstr>1_Office Theme</vt:lpstr>
      <vt:lpstr>Office Theme</vt:lpstr>
      <vt:lpstr>2_Office Theme</vt:lpstr>
      <vt:lpstr>Growing Plants in Space </vt:lpstr>
      <vt:lpstr>Why grow plants in space?</vt:lpstr>
      <vt:lpstr>PowerPoint Presentation</vt:lpstr>
      <vt:lpstr>Plant Factories</vt:lpstr>
      <vt:lpstr>PowerPoint Presentation</vt:lpstr>
      <vt:lpstr>South Pole Greenhouse</vt:lpstr>
      <vt:lpstr>Space Crop Production Candidates</vt:lpstr>
      <vt:lpstr>Plant Growth and the Environment</vt:lpstr>
      <vt:lpstr>The Space Environment</vt:lpstr>
      <vt:lpstr>PowerPoint Presentation</vt:lpstr>
      <vt:lpstr>PowerPoint Presentation</vt:lpstr>
      <vt:lpstr>PowerPoint Presentation</vt:lpstr>
      <vt:lpstr>Crop Selection for VEG-01</vt:lpstr>
      <vt:lpstr>PowerPoint Presentation</vt:lpstr>
      <vt:lpstr>PowerPoint Presentation</vt:lpstr>
      <vt:lpstr>PowerPoint Presentation</vt:lpstr>
      <vt:lpstr>Water Issues / Consequences in Zinnia</vt:lpstr>
      <vt:lpstr>Zinnia Action Shots</vt:lpstr>
      <vt:lpstr>And they bloomed, and bloomed...</vt:lpstr>
      <vt:lpstr>Valentine’s Day Bouquet on the ISS</vt:lpstr>
      <vt:lpstr>Red Lettuce Cut-and-Come-Again</vt:lpstr>
      <vt:lpstr>Chinese Cabbage Cut-and-Come-Again</vt:lpstr>
      <vt:lpstr>VEG-03C Cut-and-Come-Again</vt:lpstr>
      <vt:lpstr>Happy Crew</vt:lpstr>
      <vt:lpstr>VEG-03E &amp; F - A Tale of Two Veggies</vt:lpstr>
      <vt:lpstr>A Tale of Two Veggies</vt:lpstr>
      <vt:lpstr>PowerPoint Presentation</vt:lpstr>
      <vt:lpstr>PowerPoint Presentation</vt:lpstr>
      <vt:lpstr>Recently completed on ISS – VEG-04</vt:lpstr>
      <vt:lpstr>Thank you!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Plants in Space</dc:title>
  <dc:creator>MASSA, GIOIA D. (KSC-UBA00)</dc:creator>
  <cp:lastModifiedBy>Massa, Gioia D. (KSC-UBA00)</cp:lastModifiedBy>
  <cp:revision>247</cp:revision>
  <cp:lastPrinted>2017-04-17T13:19:17Z</cp:lastPrinted>
  <dcterms:created xsi:type="dcterms:W3CDTF">2014-11-20T18:33:30Z</dcterms:created>
  <dcterms:modified xsi:type="dcterms:W3CDTF">2020-06-01T16:20:13Z</dcterms:modified>
</cp:coreProperties>
</file>