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5" r:id="rId3"/>
    <p:sldId id="323" r:id="rId4"/>
    <p:sldId id="321" r:id="rId5"/>
    <p:sldId id="322" r:id="rId6"/>
    <p:sldId id="324" r:id="rId7"/>
    <p:sldId id="319" r:id="rId8"/>
    <p:sldId id="320" r:id="rId9"/>
    <p:sldId id="326" r:id="rId10"/>
    <p:sldId id="271" r:id="rId11"/>
    <p:sldId id="292" r:id="rId12"/>
    <p:sldId id="316" r:id="rId13"/>
    <p:sldId id="318" r:id="rId14"/>
    <p:sldId id="303" r:id="rId15"/>
    <p:sldId id="262" r:id="rId16"/>
    <p:sldId id="32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0"/>
    <p:restoredTop sz="94252"/>
  </p:normalViewPr>
  <p:slideViewPr>
    <p:cSldViewPr snapToGrid="0" snapToObjects="1">
      <p:cViewPr varScale="1">
        <p:scale>
          <a:sx n="103" d="100"/>
          <a:sy n="103" d="100"/>
        </p:scale>
        <p:origin x="9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20FD5B-2185-294A-8E7E-0347B6622528}" type="datetimeFigureOut">
              <a:rPr lang="en-US" smtClean="0"/>
              <a:t>5/29/20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4F333D-4BDA-FD48-81D6-B8C7139394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435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C33F0CB-7442-4B79-8D87-06B02C50FAC9}" type="slidenum">
              <a:rPr lang="en-US"/>
              <a:pPr/>
              <a:t>10</a:t>
            </a:fld>
            <a:endParaRPr lang="en-US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5364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77875" y="4776788"/>
            <a:ext cx="6215063" cy="4522787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1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FFD98EB-66B4-4A5D-B80F-483BB074D1F0}" type="slidenum">
              <a:rPr lang="en-US"/>
              <a:pPr/>
              <a:t>11</a:t>
            </a:fld>
            <a:endParaRPr lang="en-US"/>
          </a:p>
        </p:txBody>
      </p:sp>
      <p:sp>
        <p:nvSpPr>
          <p:cNvPr id="14339" name="Text Box 1"/>
          <p:cNvSpPr txBox="1">
            <a:spLocks noChangeArrowheads="1"/>
          </p:cNvSpPr>
          <p:nvPr/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4340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6361" y="4342535"/>
            <a:ext cx="5483879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504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05EA26C-3B4B-491D-A99C-0BC0DE061390}" type="slidenum">
              <a:rPr lang="en-US"/>
              <a:pPr/>
              <a:t>12</a:t>
            </a:fld>
            <a:endParaRPr lang="en-US"/>
          </a:p>
        </p:txBody>
      </p:sp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64434" y="362239"/>
            <a:ext cx="1401" cy="144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0766" tIns="66874" rIns="80766" bIns="40383" anchor="b"/>
          <a:lstStyle/>
          <a:p>
            <a:pPr>
              <a:lnSpc>
                <a:spcPct val="87000"/>
              </a:lnSpc>
              <a:tabLst>
                <a:tab pos="0" algn="l"/>
                <a:tab pos="410291" algn="l"/>
                <a:tab pos="820583" algn="l"/>
                <a:tab pos="1230874" algn="l"/>
                <a:tab pos="1641165" algn="l"/>
                <a:tab pos="2051456" algn="l"/>
                <a:tab pos="2461748" algn="l"/>
                <a:tab pos="2872039" algn="l"/>
                <a:tab pos="3282330" algn="l"/>
                <a:tab pos="3692622" algn="l"/>
                <a:tab pos="4102913" algn="l"/>
                <a:tab pos="4513204" algn="l"/>
                <a:tab pos="4923495" algn="l"/>
                <a:tab pos="5333787" algn="l"/>
                <a:tab pos="5744078" algn="l"/>
                <a:tab pos="6154369" algn="l"/>
                <a:tab pos="6564660" algn="l"/>
                <a:tab pos="6974952" algn="l"/>
                <a:tab pos="7385243" algn="l"/>
                <a:tab pos="7795534" algn="l"/>
                <a:tab pos="8205826" algn="l"/>
              </a:tabLst>
              <a:defRPr/>
            </a:pPr>
            <a:fld id="{22F4597B-9BC4-4C79-BEF4-E1414A935C25}" type="slidenum">
              <a:rPr lang="en-US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87000"/>
                </a:lnSpc>
                <a:tabLst>
                  <a:tab pos="0" algn="l"/>
                  <a:tab pos="410291" algn="l"/>
                  <a:tab pos="820583" algn="l"/>
                  <a:tab pos="1230874" algn="l"/>
                  <a:tab pos="1641165" algn="l"/>
                  <a:tab pos="2051456" algn="l"/>
                  <a:tab pos="2461748" algn="l"/>
                  <a:tab pos="2872039" algn="l"/>
                  <a:tab pos="3282330" algn="l"/>
                  <a:tab pos="3692622" algn="l"/>
                  <a:tab pos="4102913" algn="l"/>
                  <a:tab pos="4513204" algn="l"/>
                  <a:tab pos="4923495" algn="l"/>
                  <a:tab pos="5333787" algn="l"/>
                  <a:tab pos="5744078" algn="l"/>
                  <a:tab pos="6154369" algn="l"/>
                  <a:tab pos="6564660" algn="l"/>
                  <a:tab pos="6974952" algn="l"/>
                  <a:tab pos="7385243" algn="l"/>
                  <a:tab pos="7795534" algn="l"/>
                  <a:tab pos="8205826" algn="l"/>
                </a:tabLst>
                <a:defRPr/>
              </a:pPr>
              <a:t>12</a:t>
            </a:fld>
            <a:fld id="{83AD6C71-40EA-40C1-9618-07345DA2D916}" type="slidenum">
              <a:rPr lang="en-US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87000"/>
                </a:lnSpc>
                <a:tabLst>
                  <a:tab pos="0" algn="l"/>
                  <a:tab pos="410291" algn="l"/>
                  <a:tab pos="820583" algn="l"/>
                  <a:tab pos="1230874" algn="l"/>
                  <a:tab pos="1641165" algn="l"/>
                  <a:tab pos="2051456" algn="l"/>
                  <a:tab pos="2461748" algn="l"/>
                  <a:tab pos="2872039" algn="l"/>
                  <a:tab pos="3282330" algn="l"/>
                  <a:tab pos="3692622" algn="l"/>
                  <a:tab pos="4102913" algn="l"/>
                  <a:tab pos="4513204" algn="l"/>
                  <a:tab pos="4923495" algn="l"/>
                  <a:tab pos="5333787" algn="l"/>
                  <a:tab pos="5744078" algn="l"/>
                  <a:tab pos="6154369" algn="l"/>
                  <a:tab pos="6564660" algn="l"/>
                  <a:tab pos="6974952" algn="l"/>
                  <a:tab pos="7385243" algn="l"/>
                  <a:tab pos="7795534" algn="l"/>
                  <a:tab pos="8205826" algn="l"/>
                </a:tabLst>
                <a:defRPr/>
              </a:pPr>
              <a:t>12</a:t>
            </a:fld>
            <a:endParaRPr lang="en-US" dirty="0">
              <a:solidFill>
                <a:srgbClr val="000000"/>
              </a:solidFill>
              <a:ea typeface="+mn-ea" charset="0"/>
              <a:cs typeface="+mn-ea" charset="0"/>
            </a:endParaRPr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7413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361" y="4342535"/>
            <a:ext cx="5483879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43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005EA26C-3B4B-491D-A99C-0BC0DE061390}" type="slidenum">
              <a:rPr lang="en-US"/>
              <a:pPr/>
              <a:t>14</a:t>
            </a:fld>
            <a:endParaRPr lang="en-US"/>
          </a:p>
        </p:txBody>
      </p:sp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64434" y="362239"/>
            <a:ext cx="1401" cy="144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0766" tIns="66874" rIns="80766" bIns="40383" anchor="b"/>
          <a:lstStyle/>
          <a:p>
            <a:pPr>
              <a:lnSpc>
                <a:spcPct val="87000"/>
              </a:lnSpc>
              <a:tabLst>
                <a:tab pos="0" algn="l"/>
                <a:tab pos="410291" algn="l"/>
                <a:tab pos="820583" algn="l"/>
                <a:tab pos="1230874" algn="l"/>
                <a:tab pos="1641165" algn="l"/>
                <a:tab pos="2051456" algn="l"/>
                <a:tab pos="2461748" algn="l"/>
                <a:tab pos="2872039" algn="l"/>
                <a:tab pos="3282330" algn="l"/>
                <a:tab pos="3692622" algn="l"/>
                <a:tab pos="4102913" algn="l"/>
                <a:tab pos="4513204" algn="l"/>
                <a:tab pos="4923495" algn="l"/>
                <a:tab pos="5333787" algn="l"/>
                <a:tab pos="5744078" algn="l"/>
                <a:tab pos="6154369" algn="l"/>
                <a:tab pos="6564660" algn="l"/>
                <a:tab pos="6974952" algn="l"/>
                <a:tab pos="7385243" algn="l"/>
                <a:tab pos="7795534" algn="l"/>
                <a:tab pos="8205826" algn="l"/>
              </a:tabLst>
              <a:defRPr/>
            </a:pPr>
            <a:fld id="{22F4597B-9BC4-4C79-BEF4-E1414A935C25}" type="slidenum">
              <a:rPr lang="en-US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87000"/>
                </a:lnSpc>
                <a:tabLst>
                  <a:tab pos="0" algn="l"/>
                  <a:tab pos="410291" algn="l"/>
                  <a:tab pos="820583" algn="l"/>
                  <a:tab pos="1230874" algn="l"/>
                  <a:tab pos="1641165" algn="l"/>
                  <a:tab pos="2051456" algn="l"/>
                  <a:tab pos="2461748" algn="l"/>
                  <a:tab pos="2872039" algn="l"/>
                  <a:tab pos="3282330" algn="l"/>
                  <a:tab pos="3692622" algn="l"/>
                  <a:tab pos="4102913" algn="l"/>
                  <a:tab pos="4513204" algn="l"/>
                  <a:tab pos="4923495" algn="l"/>
                  <a:tab pos="5333787" algn="l"/>
                  <a:tab pos="5744078" algn="l"/>
                  <a:tab pos="6154369" algn="l"/>
                  <a:tab pos="6564660" algn="l"/>
                  <a:tab pos="6974952" algn="l"/>
                  <a:tab pos="7385243" algn="l"/>
                  <a:tab pos="7795534" algn="l"/>
                  <a:tab pos="8205826" algn="l"/>
                </a:tabLst>
                <a:defRPr/>
              </a:pPr>
              <a:t>14</a:t>
            </a:fld>
            <a:fld id="{83AD6C71-40EA-40C1-9618-07345DA2D916}" type="slidenum">
              <a:rPr lang="en-US">
                <a:solidFill>
                  <a:srgbClr val="000000"/>
                </a:solidFill>
                <a:ea typeface="+mn-ea" charset="0"/>
                <a:cs typeface="+mn-ea" charset="0"/>
              </a:rPr>
              <a:pPr>
                <a:lnSpc>
                  <a:spcPct val="87000"/>
                </a:lnSpc>
                <a:tabLst>
                  <a:tab pos="0" algn="l"/>
                  <a:tab pos="410291" algn="l"/>
                  <a:tab pos="820583" algn="l"/>
                  <a:tab pos="1230874" algn="l"/>
                  <a:tab pos="1641165" algn="l"/>
                  <a:tab pos="2051456" algn="l"/>
                  <a:tab pos="2461748" algn="l"/>
                  <a:tab pos="2872039" algn="l"/>
                  <a:tab pos="3282330" algn="l"/>
                  <a:tab pos="3692622" algn="l"/>
                  <a:tab pos="4102913" algn="l"/>
                  <a:tab pos="4513204" algn="l"/>
                  <a:tab pos="4923495" algn="l"/>
                  <a:tab pos="5333787" algn="l"/>
                  <a:tab pos="5744078" algn="l"/>
                  <a:tab pos="6154369" algn="l"/>
                  <a:tab pos="6564660" algn="l"/>
                  <a:tab pos="6974952" algn="l"/>
                  <a:tab pos="7385243" algn="l"/>
                  <a:tab pos="7795534" algn="l"/>
                  <a:tab pos="8205826" algn="l"/>
                </a:tabLst>
                <a:defRPr/>
              </a:pPr>
              <a:t>14</a:t>
            </a:fld>
            <a:endParaRPr lang="en-US" dirty="0">
              <a:solidFill>
                <a:srgbClr val="000000"/>
              </a:solidFill>
              <a:ea typeface="+mn-ea" charset="0"/>
              <a:cs typeface="+mn-ea" charset="0"/>
            </a:endParaRPr>
          </a:p>
        </p:txBody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1210236" y="694171"/>
            <a:ext cx="4437529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058" tIns="41029" rIns="82058" bIns="41029" anchor="ctr"/>
          <a:lstStyle/>
          <a:p>
            <a:endParaRPr lang="en-US">
              <a:ea typeface="DejaVu LGC Sans" charset="0"/>
              <a:cs typeface="DejaVu LGC Sans" charset="0"/>
            </a:endParaRPr>
          </a:p>
        </p:txBody>
      </p:sp>
      <p:sp>
        <p:nvSpPr>
          <p:cNvPr id="17413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361" y="4342535"/>
            <a:ext cx="5483879" cy="4111625"/>
          </a:xfrm>
          <a:noFill/>
          <a:ln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6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1A4E2-A3C9-F147-A5C3-A1684E486C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8A3179-1A5C-184D-A089-D459C74940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D92F2-755A-FA47-BC05-F007F3FF5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7C50E-1887-A741-A6E8-C06C8CB25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05729-8665-A649-AC6E-A1E0C7D1A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957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D0AD7-59BA-8B41-9A32-560762030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31726-A0F6-3A4B-99F8-58F65B116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CDA85-4812-0D40-BFEE-088AD68AD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681052-0799-4847-A3E7-534954D29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07D98E-D32E-4A4E-93B8-BEFA261F7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03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3251F-2163-FF45-BA8A-FFF3D4C73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FE08E-0691-3A45-83CA-184A572C2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750D4-2FB5-4842-9FDD-6CCC54758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8B5AE-AEC4-0343-AF31-3447E7E1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071B8-5ED7-EF49-B10A-52A1F3FF6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8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BC283-2F30-DD43-8934-8D46CC7C6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2F2C1-A456-4040-A78F-796F2CCEDE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83607D-D029-4D4E-A3B7-2CEA141CE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776D3-C9C7-B747-BE19-D8D6F4FC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D824A-E6A1-BE49-A751-3F79BD1A1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17795-5876-6244-9974-588430F8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07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8250-BC86-BF43-AFB2-26D266858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501176-B208-5841-B5C1-C8901CFACB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812ADC-5599-5041-9EFC-E39671629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2829F3-A1BC-D245-9A38-31451DE12D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D3DF53-0DA9-484E-99FC-4D73E79438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12E99D-1693-2F4E-9975-E3B5B3AFE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AA21D-D0EF-CB4D-9E19-96F76E8DB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676A8-464D-1345-A13D-78DE2B167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47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B52A-5FE0-2A4E-B73C-49F997441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DA5558-6105-154D-919F-F4ACC2A01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B98E46-C12A-D240-A021-6A2ECF394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D318A8-A447-2444-B9E0-8031219FD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127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425EC7-6234-4E4D-834D-6EF26CB13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890952-F3F2-8347-A0D9-202273441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095C9D-6A76-C845-AB36-C67188FAA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54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2E34-B944-2849-861E-50EA6829A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265BC-E0C0-C749-89A6-105FAE61A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74607C-4C46-214E-B0A9-72F042560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BD629-0BF8-794A-A2B0-338FF9F4A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29D8E-3A1E-5C46-8C35-00A35183A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D588A-1651-C344-855A-26378E29E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9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DEE4A-B971-FF4C-B140-DD75FFF5D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DA973D-69A2-EA45-8B51-86E366C169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45CF6-AEA3-FE4D-9B77-DB41ECE335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9EB799-9473-D442-9B1B-126A01CEA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19FD6E-04ED-4249-AC1B-7EC0F1043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DCD5A-A84C-2A4A-9C3B-DA0784D9D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16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9C7B9-B869-C846-9F74-1203BB2F4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7794A-6473-FD4D-847D-F985CA9F4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C68BB-38D2-0B4C-9026-3570AB7C8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4EEDB-675F-8A41-B816-51981707F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6CF44-0D01-8F48-9AB4-C4C3B915E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10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EEE1D2-62DD-2544-95DB-AD9AA7D23C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2A145E-243C-C54C-A074-026A51941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BF23E-A875-E345-A2DE-9438761D2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9F381-73F7-BE4F-8254-9FF641738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4060C-EB8E-3349-9283-F3792CBCE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224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921" y="2129984"/>
            <a:ext cx="10358401" cy="146607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68571-2F9E-4622-A239-92A3893318EA}" type="slidenum">
              <a:rPr lang="en-US"/>
              <a:pPr>
                <a:defRPr/>
              </a:pPr>
              <a:t>‹#›</a:t>
            </a:fld>
            <a:fld id="{96E5A580-9BD3-46F6-AA16-B68EECAE2E59}" type="slidenum">
              <a:rPr lang="en-US"/>
              <a:pPr>
                <a:defRPr/>
              </a:pPr>
              <a:t>‹#›</a:t>
            </a:fld>
            <a:fld id="{A8385AC0-CD12-429A-847E-F80D11875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90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35504B-2555-E646-96BA-50B5710A0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A4674C-4C30-C64F-88C2-FE6300A319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0BB3AB-8528-C048-92F9-C5C5731D08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18D9D6-5C9C-874C-80AD-835510431341}" type="datetimeFigureOut">
              <a:rPr lang="en-US" smtClean="0"/>
              <a:t>5/29/20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89DD4-3CF3-024C-AD71-A81A15F35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13DA6-B409-8744-ACEE-7E288847D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ED047-9712-2744-B8B9-11754A21C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24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B932AA7-81A7-224D-88F5-0ABDDFA5ECA2}"/>
              </a:ext>
            </a:extLst>
          </p:cNvPr>
          <p:cNvSpPr txBox="1"/>
          <p:nvPr/>
        </p:nvSpPr>
        <p:spPr>
          <a:xfrm>
            <a:off x="880533" y="304799"/>
            <a:ext cx="1071219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Continued progress in using CYGNSS to investigate relationships between wind-driven surface fluxes and tropical oceanic convection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400" dirty="0"/>
              <a:t>Timothy Lang, Xuanli Li, John Mecikalski, Brent Roberts, Lance </a:t>
            </a:r>
            <a:r>
              <a:rPr lang="en-US" sz="2400" dirty="0" err="1"/>
              <a:t>Belobrajdic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4C9210-40B1-D14A-AAEF-267B3510C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6286" y="3546958"/>
            <a:ext cx="3296446" cy="29967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132EE6-1730-3741-B026-91398CC25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25" y="3825800"/>
            <a:ext cx="3043304" cy="2530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34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ACAF2C-1C2F-264A-A992-0ABAC694691D}"/>
              </a:ext>
            </a:extLst>
          </p:cNvPr>
          <p:cNvSpPr txBox="1"/>
          <p:nvPr/>
        </p:nvSpPr>
        <p:spPr>
          <a:xfrm>
            <a:off x="1408043" y="1905506"/>
            <a:ext cx="984896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Presentation Overview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Using CYGNSS to investigate winds near tropical oceanic thunderstorms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Update on CYGNSS data assimilation into simulations of tropical convection case studies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Work toward merging CYGNSS with the SeaFlux global flux dataset</a:t>
            </a:r>
          </a:p>
        </p:txBody>
      </p:sp>
    </p:spTree>
    <p:extLst>
      <p:ext uri="{BB962C8B-B14F-4D97-AF65-F5344CB8AC3E}">
        <p14:creationId xmlns:p14="http://schemas.microsoft.com/office/powerpoint/2010/main" val="1529479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49FBDF-2E9A-704B-9509-2A1EF69D96B9}"/>
              </a:ext>
            </a:extLst>
          </p:cNvPr>
          <p:cNvSpPr txBox="1"/>
          <p:nvPr/>
        </p:nvSpPr>
        <p:spPr>
          <a:xfrm>
            <a:off x="1412789" y="1351508"/>
            <a:ext cx="936642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Winds near Precipitation with and without Lightning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Precipitation systems typically produce outflows associated with precipitation-cooled downdrafts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is the impact of enhanced updrafts and ice-based microphysical processes on thunderstorm outflows, relative to precipitation systems without lightning?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Combining CYGNSS with global precipitation and lightning datasets allows us to investigate this question</a:t>
            </a:r>
          </a:p>
        </p:txBody>
      </p:sp>
    </p:spTree>
    <p:extLst>
      <p:ext uri="{BB962C8B-B14F-4D97-AF65-F5344CB8AC3E}">
        <p14:creationId xmlns:p14="http://schemas.microsoft.com/office/powerpoint/2010/main" val="145624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32BE70-921C-7048-8DC1-D9D73CB61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350" y="136267"/>
            <a:ext cx="9131300" cy="317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09A9F7-7FFE-9345-B9D9-E4120ECB6E52}"/>
              </a:ext>
            </a:extLst>
          </p:cNvPr>
          <p:cNvSpPr txBox="1"/>
          <p:nvPr/>
        </p:nvSpPr>
        <p:spPr>
          <a:xfrm>
            <a:off x="2189770" y="3429000"/>
            <a:ext cx="7812460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World-Wide Lightning Location Network (WWLLN)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Ground-based global coverage of mostly strong cloud-to-ground (CG) lightning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August-October 2018-2019</a:t>
            </a:r>
          </a:p>
          <a:p>
            <a:endParaRPr lang="en-US" dirty="0"/>
          </a:p>
          <a:p>
            <a:r>
              <a:rPr lang="en-US" b="1" dirty="0"/>
              <a:t>Geostationary Lightning Mapper (GLM)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GEO optical total lightning detector (-128</a:t>
            </a:r>
            <a:r>
              <a:rPr lang="en-US" baseline="30000" dirty="0"/>
              <a:t>￮</a:t>
            </a:r>
            <a:r>
              <a:rPr lang="en-US" dirty="0"/>
              <a:t> to -22.5</a:t>
            </a:r>
            <a:r>
              <a:rPr lang="en-US" baseline="30000" dirty="0"/>
              <a:t>￮</a:t>
            </a:r>
            <a:r>
              <a:rPr lang="en-US" dirty="0"/>
              <a:t> longitude)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July-December 2018-2019 </a:t>
            </a:r>
          </a:p>
          <a:p>
            <a:endParaRPr lang="en-US" dirty="0"/>
          </a:p>
          <a:p>
            <a:r>
              <a:rPr lang="en-US" b="1" dirty="0"/>
              <a:t>International Space Station Lightning Imaging Sensor (ISS LIS)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LEO optical total lightning detector (+/- 55</a:t>
            </a:r>
            <a:r>
              <a:rPr lang="en-US" baseline="30000" dirty="0"/>
              <a:t>￮</a:t>
            </a:r>
            <a:r>
              <a:rPr lang="en-US" dirty="0"/>
              <a:t> latitude)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May 2017 – December 2019</a:t>
            </a:r>
          </a:p>
        </p:txBody>
      </p:sp>
    </p:spTree>
    <p:extLst>
      <p:ext uri="{BB962C8B-B14F-4D97-AF65-F5344CB8AC3E}">
        <p14:creationId xmlns:p14="http://schemas.microsoft.com/office/powerpoint/2010/main" val="4283440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694500-F8D2-C94B-A798-14FA1C6BB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855" y="0"/>
            <a:ext cx="6935165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77A823-3AE0-7647-A62F-9BC73F8B2FA8}"/>
              </a:ext>
            </a:extLst>
          </p:cNvPr>
          <p:cNvSpPr txBox="1"/>
          <p:nvPr/>
        </p:nvSpPr>
        <p:spPr>
          <a:xfrm>
            <a:off x="333632" y="428178"/>
            <a:ext cx="415187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Track-based Analysis Example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Deconvolve daily CYGNSS v2.1 L2 to individual tracks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ASCAT-A/B 12.5-km L2 matched to overlapping tracks during orbits (+/- 45 minutes)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IMERG precip matched to track (+/- 30 minutes)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Overlapping lightning w/in  25 km matched during track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Tracks with no lightning processed separately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Subtract off mean wind along track</a:t>
            </a:r>
          </a:p>
        </p:txBody>
      </p:sp>
    </p:spTree>
    <p:extLst>
      <p:ext uri="{BB962C8B-B14F-4D97-AF65-F5344CB8AC3E}">
        <p14:creationId xmlns:p14="http://schemas.microsoft.com/office/powerpoint/2010/main" val="3568854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 up of a map&#10;&#10;Description automatically generated">
            <a:extLst>
              <a:ext uri="{FF2B5EF4-FFF2-40B4-BE49-F238E27FC236}">
                <a16:creationId xmlns:a16="http://schemas.microsoft.com/office/drawing/2014/main" id="{2D7A685D-52F3-8444-BC47-D18DBD1C2A0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98" y="898778"/>
            <a:ext cx="6407056" cy="50604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E56D4B-F5B9-8A4E-8847-394061034172}"/>
              </a:ext>
            </a:extLst>
          </p:cNvPr>
          <p:cNvSpPr txBox="1"/>
          <p:nvPr/>
        </p:nvSpPr>
        <p:spPr>
          <a:xfrm>
            <a:off x="469558" y="1075038"/>
            <a:ext cx="40035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Important Aside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With v2.1 CYGNSS L2, ASCAT mean offset decreases (ASCAT winds become relatively stronger) as precipitation rate increases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RMSD between CYGNSS and ASCAT wind speeds also increases with increasing wind speed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A2F3DD-702B-1743-AC36-63D06AC48F3B}"/>
              </a:ext>
            </a:extLst>
          </p:cNvPr>
          <p:cNvSpPr txBox="1"/>
          <p:nvPr/>
        </p:nvSpPr>
        <p:spPr>
          <a:xfrm>
            <a:off x="6453860" y="6073697"/>
            <a:ext cx="2828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May 2017 – December 2019</a:t>
            </a:r>
          </a:p>
        </p:txBody>
      </p:sp>
    </p:spTree>
    <p:extLst>
      <p:ext uri="{BB962C8B-B14F-4D97-AF65-F5344CB8AC3E}">
        <p14:creationId xmlns:p14="http://schemas.microsoft.com/office/powerpoint/2010/main" val="3461674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9F88B4-EB0E-1840-843D-40AD848A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34756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A3DA79-2886-8449-A960-2CF5F2A35361}"/>
              </a:ext>
            </a:extLst>
          </p:cNvPr>
          <p:cNvSpPr txBox="1"/>
          <p:nvPr/>
        </p:nvSpPr>
        <p:spPr>
          <a:xfrm>
            <a:off x="484822" y="458956"/>
            <a:ext cx="534756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Wind difference as function of precipitation rate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Both CYGNSS and ASCAT indicate winds in precipitation stronger than background 	     (by &gt; 1 m/s)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CYGNSS and ASCAT disagree about effect of winds near lightning – CYGNSS tends to be lower, ASCAT higher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Difference between winds associated with lightning and those not associated with lightning is small (normally &lt; 1 m/s)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ASCAT has ~10x fewer samples than CYGNSS (only using track-matched ASCAT)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Different lightning datasets result in similar conclusions</a:t>
            </a:r>
          </a:p>
        </p:txBody>
      </p:sp>
    </p:spTree>
    <p:extLst>
      <p:ext uri="{BB962C8B-B14F-4D97-AF65-F5344CB8AC3E}">
        <p14:creationId xmlns:p14="http://schemas.microsoft.com/office/powerpoint/2010/main" val="2443753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D00867-74A0-4A47-ABA5-5989FABAB7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547611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6194DB-180C-474B-9C03-2E3C930AE375}"/>
              </a:ext>
            </a:extLst>
          </p:cNvPr>
          <p:cNvSpPr txBox="1"/>
          <p:nvPr/>
        </p:nvSpPr>
        <p:spPr>
          <a:xfrm>
            <a:off x="472465" y="612844"/>
            <a:ext cx="534756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Wind difference as function of flash rate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ASCAT, without accounting for precipitation, suggests winds increase with flash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CYGNSS, and ASCAT for R &lt; 6 mm/h, don’t show consistent trends with increasing flash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CYGNSS YSLF and FDS behavior similar, except for WWLLN lightning (sensitive to mostly CGs)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WWLLN and GLM have highest number of samples with lightning (~1M each). ISS LIS has the least samples (~150k, LEO instrument)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Sampling limitations at high flash rates, leading to larger uncertainties</a:t>
            </a:r>
          </a:p>
        </p:txBody>
      </p:sp>
    </p:spTree>
    <p:extLst>
      <p:ext uri="{BB962C8B-B14F-4D97-AF65-F5344CB8AC3E}">
        <p14:creationId xmlns:p14="http://schemas.microsoft.com/office/powerpoint/2010/main" val="3925886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>
            <a:extLst>
              <a:ext uri="{FF2B5EF4-FFF2-40B4-BE49-F238E27FC236}">
                <a16:creationId xmlns:a16="http://schemas.microsoft.com/office/drawing/2014/main" id="{3D5F1442-0432-324D-B285-9A5A598DBF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0" y="-2667000"/>
            <a:ext cx="1905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C14337-269C-B648-94C0-981F01A801BF}"/>
              </a:ext>
            </a:extLst>
          </p:cNvPr>
          <p:cNvSpPr txBox="1"/>
          <p:nvPr/>
        </p:nvSpPr>
        <p:spPr>
          <a:xfrm>
            <a:off x="1655805" y="902044"/>
            <a:ext cx="867444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Summary of Winds near Precipitation with and without Lightning</a:t>
            </a:r>
          </a:p>
          <a:p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Both CYGNSS and ASCAT indicate that near-surface winds are enhanced near precipitation 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There is uncertainty about additional wind enhancement near thunderstorms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CYGNSS and ASCAT disagree about sign of impact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Effect appears smaller than basic precipitation impact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Impact of precipitation and wind variability on GMFs? </a:t>
            </a:r>
          </a:p>
          <a:p>
            <a:pPr marL="800100" lvl="1" indent="-342900">
              <a:buFont typeface="Wingdings" pitchFamily="2" charset="2"/>
              <a:buChar char="§"/>
            </a:pPr>
            <a:r>
              <a:rPr lang="en-US" sz="2400" dirty="0"/>
              <a:t>Conclusions similar regardless of lightning dataset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Future work – Do CDR v1.0 and/or L2 v3.0 affect the results?</a:t>
            </a:r>
          </a:p>
        </p:txBody>
      </p:sp>
    </p:spTree>
    <p:extLst>
      <p:ext uri="{BB962C8B-B14F-4D97-AF65-F5344CB8AC3E}">
        <p14:creationId xmlns:p14="http://schemas.microsoft.com/office/powerpoint/2010/main" val="4111471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8" name="Rectangle 22"/>
          <p:cNvSpPr>
            <a:spLocks noGrp="1" noChangeArrowheads="1"/>
          </p:cNvSpPr>
          <p:nvPr>
            <p:ph type="title"/>
          </p:nvPr>
        </p:nvSpPr>
        <p:spPr>
          <a:xfrm>
            <a:off x="832512" y="386563"/>
            <a:ext cx="10590663" cy="2083680"/>
          </a:xfrm>
        </p:spPr>
        <p:txBody>
          <a:bodyPr vert="horz" lIns="91440" tIns="69563" rIns="91440" bIns="45720" rtlCol="0" anchor="ctr">
            <a:normAutofit/>
          </a:bodyPr>
          <a:lstStyle/>
          <a:p>
            <a:pPr algn="ctr">
              <a:lnSpc>
                <a:spcPct val="93000"/>
              </a:lnSpc>
              <a:tabLst>
                <a:tab pos="7880350" algn="l"/>
                <a:tab pos="8294688" algn="l"/>
              </a:tabLst>
            </a:pPr>
            <a:r>
              <a:rPr lang="en-US" sz="3600" dirty="0">
                <a:latin typeface="+mn-lt"/>
              </a:rPr>
              <a:t>Assimilation of CYGNSS data for tropical convection during 2018 January MJO</a:t>
            </a:r>
            <a:br>
              <a:rPr lang="en-US" sz="3600" dirty="0">
                <a:latin typeface="+mn-lt"/>
              </a:rPr>
            </a:br>
            <a:br>
              <a:rPr lang="en-US" sz="3200" dirty="0">
                <a:latin typeface="+mn-lt"/>
              </a:rPr>
            </a:br>
            <a:endParaRPr lang="en-US" sz="3200" b="1" dirty="0">
              <a:latin typeface="+mn-lt"/>
            </a:endParaRPr>
          </a:p>
        </p:txBody>
      </p:sp>
      <p:sp>
        <p:nvSpPr>
          <p:cNvPr id="4115" name="Rectangle 11"/>
          <p:cNvSpPr>
            <a:spLocks noChangeArrowheads="1"/>
          </p:cNvSpPr>
          <p:nvPr/>
        </p:nvSpPr>
        <p:spPr bwMode="auto">
          <a:xfrm>
            <a:off x="903027" y="2127009"/>
            <a:ext cx="10385945" cy="374523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46" tIns="80013" rIns="81646" bIns="40823"/>
          <a:lstStyle/>
          <a:p>
            <a:pPr marL="228600" indent="-228600">
              <a:buFont typeface="+mj-lt"/>
              <a:buAutoNum type="arabicPeriod"/>
            </a:pPr>
            <a:r>
              <a:rPr lang="en-US" sz="2400" dirty="0"/>
              <a:t> Cycled assimilation of combined satellite data (IMERG precipitation, ASCAT ocean surface wind vector, and CYGNSS LF wind speed)</a:t>
            </a:r>
          </a:p>
          <a:p>
            <a:r>
              <a:rPr lang="en-US" sz="2400" b="1" dirty="0"/>
              <a:t>    LF – "Limited Fetch" Geophysical Model Function (GMF) used for Young Seas</a:t>
            </a:r>
          </a:p>
          <a:p>
            <a:r>
              <a:rPr lang="en-US" sz="2400" b="1" dirty="0"/>
              <a:t>    FD – "Fully Developed”</a:t>
            </a:r>
            <a:endParaRPr lang="en-US" sz="2400" dirty="0"/>
          </a:p>
          <a:p>
            <a:pPr marL="228600" indent="-228600">
              <a:buFont typeface="+mj-lt"/>
              <a:buAutoNum type="arabicPeriod"/>
            </a:pPr>
            <a:endParaRPr lang="en-US" sz="2400" dirty="0"/>
          </a:p>
          <a:p>
            <a:r>
              <a:rPr lang="en-US" sz="2400" dirty="0"/>
              <a:t>2. Examining data assimilation impact on TC Irving and a WWB event during 2018  </a:t>
            </a:r>
          </a:p>
          <a:p>
            <a:r>
              <a:rPr lang="en-US" sz="2400" dirty="0"/>
              <a:t>    January MJO</a:t>
            </a:r>
          </a:p>
          <a:p>
            <a:r>
              <a:rPr lang="en-US" sz="2400" dirty="0"/>
              <a:t>    Experiments: CTRL – WRF model simulation without data assimilation</a:t>
            </a:r>
          </a:p>
          <a:p>
            <a:r>
              <a:rPr lang="en-US" sz="2400" dirty="0"/>
              <a:t>                              </a:t>
            </a:r>
            <a:r>
              <a:rPr lang="en-US" sz="2400" dirty="0" err="1"/>
              <a:t>DA_com</a:t>
            </a:r>
            <a:r>
              <a:rPr lang="en-US" sz="2400" dirty="0"/>
              <a:t> –  simulation with assimilation of combined satellite data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5A1A2B2C-6949-044C-AEEC-80189398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674" y="6353504"/>
            <a:ext cx="2668588" cy="401294"/>
          </a:xfrm>
        </p:spPr>
        <p:txBody>
          <a:bodyPr/>
          <a:lstStyle/>
          <a:p>
            <a:fld id="{891DEA47-DA14-3840-A74F-97CCBD63E0A4}" type="slidenum">
              <a:rPr lang="en-US" sz="1400" smtClean="0"/>
              <a:pPr/>
              <a:t>10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600813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882334" y="-81940"/>
            <a:ext cx="8427330" cy="727536"/>
          </a:xfrm>
        </p:spPr>
        <p:txBody>
          <a:bodyPr vert="horz" lIns="91440" tIns="69534" rIns="91440" bIns="45720" rtlCol="0" anchor="ctr">
            <a:normAutofit/>
          </a:bodyPr>
          <a:lstStyle/>
          <a:p>
            <a:pPr algn="ctr">
              <a:lnSpc>
                <a:spcPct val="150000"/>
              </a:lnSpc>
              <a:tabLst>
                <a:tab pos="0" algn="l"/>
                <a:tab pos="414589" algn="l"/>
                <a:tab pos="829178" algn="l"/>
                <a:tab pos="1243767" algn="l"/>
                <a:tab pos="1658356" algn="l"/>
                <a:tab pos="2072945" algn="l"/>
                <a:tab pos="2487534" algn="l"/>
                <a:tab pos="2902123" algn="l"/>
                <a:tab pos="3316712" algn="l"/>
                <a:tab pos="3731301" algn="l"/>
                <a:tab pos="4145890" algn="l"/>
                <a:tab pos="4560479" algn="l"/>
                <a:tab pos="4975068" algn="l"/>
                <a:tab pos="5389656" algn="l"/>
                <a:tab pos="5804245" algn="l"/>
                <a:tab pos="6218834" algn="l"/>
                <a:tab pos="6633423" algn="l"/>
                <a:tab pos="7048012" algn="l"/>
                <a:tab pos="7462601" algn="l"/>
                <a:tab pos="7877190" algn="l"/>
                <a:tab pos="8291779" algn="l"/>
              </a:tabLst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Model configuration and observational data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546535" y="732590"/>
            <a:ext cx="6336485" cy="156007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12" tIns="79980" rIns="81612" bIns="40806"/>
          <a:lstStyle/>
          <a:p>
            <a:pPr>
              <a:lnSpc>
                <a:spcPct val="125000"/>
              </a:lnSpc>
              <a:tabLst>
                <a:tab pos="0" algn="l"/>
                <a:tab pos="414589" algn="l"/>
                <a:tab pos="829178" algn="l"/>
                <a:tab pos="1243767" algn="l"/>
                <a:tab pos="1658356" algn="l"/>
                <a:tab pos="2072945" algn="l"/>
                <a:tab pos="2487534" algn="l"/>
                <a:tab pos="2902123" algn="l"/>
                <a:tab pos="3316712" algn="l"/>
                <a:tab pos="3731301" algn="l"/>
                <a:tab pos="4145890" algn="l"/>
                <a:tab pos="4560479" algn="l"/>
                <a:tab pos="4975068" algn="l"/>
                <a:tab pos="5389656" algn="l"/>
                <a:tab pos="5804245" algn="l"/>
                <a:tab pos="6218834" algn="l"/>
                <a:tab pos="6633423" algn="l"/>
                <a:tab pos="7048012" algn="l"/>
                <a:tab pos="7462601" algn="l"/>
                <a:tab pos="7877190" algn="l"/>
                <a:tab pos="8291779" algn="l"/>
              </a:tabLst>
            </a:pPr>
            <a:r>
              <a:rPr lang="en-US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WRFDA hybrid 4dEnvar</a:t>
            </a:r>
          </a:p>
          <a:p>
            <a:pPr>
              <a:lnSpc>
                <a:spcPct val="125000"/>
              </a:lnSpc>
              <a:tabLst>
                <a:tab pos="0" algn="l"/>
                <a:tab pos="414589" algn="l"/>
                <a:tab pos="829178" algn="l"/>
                <a:tab pos="1243767" algn="l"/>
                <a:tab pos="1658356" algn="l"/>
                <a:tab pos="2072945" algn="l"/>
                <a:tab pos="2487534" algn="l"/>
                <a:tab pos="2902123" algn="l"/>
                <a:tab pos="3316712" algn="l"/>
                <a:tab pos="3731301" algn="l"/>
                <a:tab pos="4145890" algn="l"/>
                <a:tab pos="4560479" algn="l"/>
                <a:tab pos="4975068" algn="l"/>
                <a:tab pos="5389656" algn="l"/>
                <a:tab pos="5804245" algn="l"/>
                <a:tab pos="6218834" algn="l"/>
                <a:tab pos="6633423" algn="l"/>
                <a:tab pos="7048012" algn="l"/>
                <a:tab pos="7462601" algn="l"/>
                <a:tab pos="7877190" algn="l"/>
                <a:tab pos="8291779" algn="l"/>
              </a:tabLst>
            </a:pPr>
            <a:r>
              <a:rPr lang="en-US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2-nested WRF Domain</a:t>
            </a:r>
            <a:r>
              <a:rPr lang="en-US" dirty="0">
                <a:latin typeface="Arial" pitchFamily="34" charset="0"/>
                <a:cs typeface="Arial" pitchFamily="34" charset="0"/>
              </a:rPr>
              <a:t>: 9+3 km resolution </a:t>
            </a:r>
          </a:p>
          <a:p>
            <a:pPr>
              <a:lnSpc>
                <a:spcPct val="125000"/>
              </a:lnSpc>
              <a:tabLst>
                <a:tab pos="0" algn="l"/>
                <a:tab pos="414589" algn="l"/>
                <a:tab pos="829178" algn="l"/>
                <a:tab pos="1243767" algn="l"/>
                <a:tab pos="1658356" algn="l"/>
                <a:tab pos="2072945" algn="l"/>
                <a:tab pos="2487534" algn="l"/>
                <a:tab pos="2902123" algn="l"/>
                <a:tab pos="3316712" algn="l"/>
                <a:tab pos="3731301" algn="l"/>
                <a:tab pos="4145890" algn="l"/>
                <a:tab pos="4560479" algn="l"/>
                <a:tab pos="4975068" algn="l"/>
                <a:tab pos="5389656" algn="l"/>
                <a:tab pos="5804245" algn="l"/>
                <a:tab pos="6218834" algn="l"/>
                <a:tab pos="6633423" algn="l"/>
                <a:tab pos="7048012" algn="l"/>
                <a:tab pos="7462601" algn="l"/>
                <a:tab pos="7877190" algn="l"/>
                <a:tab pos="8291779" algn="l"/>
              </a:tabLst>
            </a:pPr>
            <a:r>
              <a:rPr lang="en-US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WRF Model Simulation: </a:t>
            </a:r>
            <a:r>
              <a:rPr lang="en-US" dirty="0">
                <a:latin typeface="Arial" pitchFamily="34" charset="0"/>
                <a:cs typeface="Arial" pitchFamily="34" charset="0"/>
              </a:rPr>
              <a:t>00 UTC 6 - 9 January 2018</a:t>
            </a:r>
          </a:p>
          <a:p>
            <a:pPr>
              <a:lnSpc>
                <a:spcPct val="125000"/>
              </a:lnSpc>
              <a:tabLst>
                <a:tab pos="0" algn="l"/>
                <a:tab pos="414589" algn="l"/>
                <a:tab pos="829178" algn="l"/>
                <a:tab pos="1243767" algn="l"/>
                <a:tab pos="1658356" algn="l"/>
                <a:tab pos="2072945" algn="l"/>
                <a:tab pos="2487534" algn="l"/>
                <a:tab pos="2902123" algn="l"/>
                <a:tab pos="3316712" algn="l"/>
                <a:tab pos="3731301" algn="l"/>
                <a:tab pos="4145890" algn="l"/>
                <a:tab pos="4560479" algn="l"/>
                <a:tab pos="4975068" algn="l"/>
                <a:tab pos="5389656" algn="l"/>
                <a:tab pos="5804245" algn="l"/>
                <a:tab pos="6218834" algn="l"/>
                <a:tab pos="6633423" algn="l"/>
                <a:tab pos="7048012" algn="l"/>
                <a:tab pos="7462601" algn="l"/>
                <a:tab pos="7877190" algn="l"/>
                <a:tab pos="8291779" algn="l"/>
              </a:tabLst>
            </a:pPr>
            <a:r>
              <a:rPr lang="en-US" b="1" dirty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Data assimilation process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FF5A6C-8CBD-4514-9FCF-D4875DCDA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674" y="6353504"/>
            <a:ext cx="2668588" cy="401294"/>
          </a:xfrm>
        </p:spPr>
        <p:txBody>
          <a:bodyPr/>
          <a:lstStyle/>
          <a:p>
            <a:fld id="{891DEA47-DA14-3840-A74F-97CCBD63E0A4}" type="slidenum">
              <a:rPr lang="en-US" sz="1400" smtClean="0"/>
              <a:pPr/>
              <a:t>11</a:t>
            </a:fld>
            <a:endParaRPr lang="en-US" sz="1400" dirty="0"/>
          </a:p>
        </p:txBody>
      </p:sp>
      <p:pic>
        <p:nvPicPr>
          <p:cNvPr id="1027" name="Picture 2">
            <a:extLst>
              <a:ext uri="{FF2B5EF4-FFF2-40B4-BE49-F238E27FC236}">
                <a16:creationId xmlns:a16="http://schemas.microsoft.com/office/drawing/2014/main" id="{B7DE9322-97D6-4B5C-8FED-27581519C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46" y="3153899"/>
            <a:ext cx="5103243" cy="356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8">
            <a:extLst>
              <a:ext uri="{FF2B5EF4-FFF2-40B4-BE49-F238E27FC236}">
                <a16:creationId xmlns:a16="http://schemas.microsoft.com/office/drawing/2014/main" id="{5ED342AC-ED70-4617-9673-80444B115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6618" r="1413"/>
          <a:stretch>
            <a:fillRect/>
          </a:stretch>
        </p:blipFill>
        <p:spPr bwMode="auto">
          <a:xfrm>
            <a:off x="7440758" y="3550208"/>
            <a:ext cx="4385340" cy="310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30">
            <a:extLst>
              <a:ext uri="{FF2B5EF4-FFF2-40B4-BE49-F238E27FC236}">
                <a16:creationId xmlns:a16="http://schemas.microsoft.com/office/drawing/2014/main" id="{AC229694-624F-4DCC-95DC-A0862BAB0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424" y="594243"/>
            <a:ext cx="3132499" cy="277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3846775D-81BF-499F-B036-4B50E8199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77A924F-C2C4-413D-BFBC-F1F0E0FB6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0196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BCB939-E5B2-4011-863E-C881E53ECBF6}"/>
              </a:ext>
            </a:extLst>
          </p:cNvPr>
          <p:cNvSpPr/>
          <p:nvPr/>
        </p:nvSpPr>
        <p:spPr>
          <a:xfrm>
            <a:off x="1531367" y="3321807"/>
            <a:ext cx="2824812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32" dirty="0">
                <a:solidFill>
                  <a:srgbClr val="FF0000"/>
                </a:solidFill>
              </a:rPr>
              <a:t>WRF Domains &amp; LF wind speed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16E9A27-AC7F-45A2-B69F-B3D4355FCF1E}"/>
              </a:ext>
            </a:extLst>
          </p:cNvPr>
          <p:cNvCxnSpPr>
            <a:cxnSpLocks/>
          </p:cNvCxnSpPr>
          <p:nvPr/>
        </p:nvCxnSpPr>
        <p:spPr bwMode="auto">
          <a:xfrm flipV="1">
            <a:off x="6578221" y="2294013"/>
            <a:ext cx="2703452" cy="3451694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30666732-B243-481E-A725-D8E33C474805}"/>
              </a:ext>
            </a:extLst>
          </p:cNvPr>
          <p:cNvSpPr/>
          <p:nvPr/>
        </p:nvSpPr>
        <p:spPr>
          <a:xfrm>
            <a:off x="6095999" y="5877859"/>
            <a:ext cx="922881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32" dirty="0">
                <a:solidFill>
                  <a:srgbClr val="FF0000"/>
                </a:solidFill>
              </a:rPr>
              <a:t>TC Irving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67A2255-9DB3-4015-AABC-2068AEDC27F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490812" y="5019675"/>
            <a:ext cx="3087410" cy="726034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5DFFD70-2E8B-4430-ABC1-3567BF4D0802}"/>
              </a:ext>
            </a:extLst>
          </p:cNvPr>
          <p:cNvCxnSpPr>
            <a:cxnSpLocks/>
          </p:cNvCxnSpPr>
          <p:nvPr/>
        </p:nvCxnSpPr>
        <p:spPr bwMode="auto">
          <a:xfrm flipV="1">
            <a:off x="6578221" y="5208071"/>
            <a:ext cx="2852382" cy="537636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5C70E0E-C34A-4702-B328-D9B849B38037}"/>
              </a:ext>
            </a:extLst>
          </p:cNvPr>
          <p:cNvCxnSpPr>
            <a:cxnSpLocks/>
          </p:cNvCxnSpPr>
          <p:nvPr/>
        </p:nvCxnSpPr>
        <p:spPr bwMode="auto">
          <a:xfrm>
            <a:off x="6662381" y="2813707"/>
            <a:ext cx="2208734" cy="1786567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8A74DE7-B08D-4C2D-9EA8-3DC825A4DD08}"/>
              </a:ext>
            </a:extLst>
          </p:cNvPr>
          <p:cNvSpPr/>
          <p:nvPr/>
        </p:nvSpPr>
        <p:spPr>
          <a:xfrm>
            <a:off x="6222251" y="2428425"/>
            <a:ext cx="670376" cy="343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32" dirty="0">
                <a:solidFill>
                  <a:srgbClr val="FF00FF"/>
                </a:solidFill>
              </a:rPr>
              <a:t>WWB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511FCCC-1E16-44EF-8AB5-F0AA10631078}"/>
              </a:ext>
            </a:extLst>
          </p:cNvPr>
          <p:cNvCxnSpPr>
            <a:cxnSpLocks/>
          </p:cNvCxnSpPr>
          <p:nvPr/>
        </p:nvCxnSpPr>
        <p:spPr bwMode="auto">
          <a:xfrm flipH="1">
            <a:off x="2633976" y="2813707"/>
            <a:ext cx="4028407" cy="1530011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16191D3-74B1-492C-A2DE-BC5202F13411}"/>
              </a:ext>
            </a:extLst>
          </p:cNvPr>
          <p:cNvCxnSpPr>
            <a:cxnSpLocks/>
          </p:cNvCxnSpPr>
          <p:nvPr/>
        </p:nvCxnSpPr>
        <p:spPr bwMode="auto">
          <a:xfrm flipV="1">
            <a:off x="6662381" y="1644778"/>
            <a:ext cx="2479234" cy="1168930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FF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F9CA2A4-1736-4D9F-9D28-0886CBCC745E}"/>
              </a:ext>
            </a:extLst>
          </p:cNvPr>
          <p:cNvSpPr/>
          <p:nvPr/>
        </p:nvSpPr>
        <p:spPr>
          <a:xfrm>
            <a:off x="8304717" y="816105"/>
            <a:ext cx="1748877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32" dirty="0">
                <a:solidFill>
                  <a:srgbClr val="FF0000"/>
                </a:solidFill>
              </a:rPr>
              <a:t>ASCAT wind speed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D290CA-8517-40DF-B505-D6EDF2EED6CD}"/>
              </a:ext>
            </a:extLst>
          </p:cNvPr>
          <p:cNvSpPr/>
          <p:nvPr/>
        </p:nvSpPr>
        <p:spPr>
          <a:xfrm>
            <a:off x="7865196" y="3593545"/>
            <a:ext cx="2832956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32" dirty="0">
                <a:solidFill>
                  <a:srgbClr val="FF0000"/>
                </a:solidFill>
              </a:rPr>
              <a:t>IMERG </a:t>
            </a:r>
            <a:r>
              <a:rPr lang="en-US" sz="1632" dirty="0" err="1">
                <a:solidFill>
                  <a:srgbClr val="FF0000"/>
                </a:solidFill>
              </a:rPr>
              <a:t>precip</a:t>
            </a:r>
            <a:r>
              <a:rPr lang="en-US" sz="1632" dirty="0">
                <a:solidFill>
                  <a:srgbClr val="FF0000"/>
                </a:solidFill>
              </a:rPr>
              <a:t> &amp; FD wind speed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6E86C191-2001-46BA-A2D5-27EADA88939C}"/>
              </a:ext>
            </a:extLst>
          </p:cNvPr>
          <p:cNvSpPr>
            <a:spLocks/>
          </p:cNvSpPr>
          <p:nvPr/>
        </p:nvSpPr>
        <p:spPr>
          <a:xfrm rot="2048940">
            <a:off x="3008331" y="4837908"/>
            <a:ext cx="793750" cy="530225"/>
          </a:xfrm>
          <a:prstGeom prst="ellipse">
            <a:avLst/>
          </a:prstGeom>
          <a:noFill/>
          <a:ln w="158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A09BE6F-7D4F-4367-80CD-00DB6BB54E19}"/>
              </a:ext>
            </a:extLst>
          </p:cNvPr>
          <p:cNvSpPr>
            <a:spLocks noChangeArrowheads="1"/>
          </p:cNvSpPr>
          <p:nvPr/>
        </p:nvSpPr>
        <p:spPr bwMode="auto">
          <a:xfrm rot="2048940">
            <a:off x="2315404" y="4258125"/>
            <a:ext cx="610362" cy="412265"/>
          </a:xfrm>
          <a:prstGeom prst="ellipse">
            <a:avLst/>
          </a:prstGeom>
          <a:noFill/>
          <a:ln w="15875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4B1992DD-A551-4AFF-9569-3B2CDAD2240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08" y="2141309"/>
            <a:ext cx="5261388" cy="616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6592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scat_ctrl_da_slp_0813">
            <a:extLst>
              <a:ext uri="{FF2B5EF4-FFF2-40B4-BE49-F238E27FC236}">
                <a16:creationId xmlns:a16="http://schemas.microsoft.com/office/drawing/2014/main" id="{6AB5F4C5-283F-4318-8658-45699411E86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6" b="67374"/>
          <a:stretch>
            <a:fillRect/>
          </a:stretch>
        </p:blipFill>
        <p:spPr bwMode="auto">
          <a:xfrm>
            <a:off x="1101577" y="3367719"/>
            <a:ext cx="10081259" cy="3278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Picture 24" descr="rain_imerg_da_0715">
            <a:extLst>
              <a:ext uri="{FF2B5EF4-FFF2-40B4-BE49-F238E27FC236}">
                <a16:creationId xmlns:a16="http://schemas.microsoft.com/office/drawing/2014/main" id="{AC30CDA8-735D-4CAD-A689-8553ED36FF2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8" b="72278"/>
          <a:stretch>
            <a:fillRect/>
          </a:stretch>
        </p:blipFill>
        <p:spPr bwMode="auto">
          <a:xfrm>
            <a:off x="1181415" y="551562"/>
            <a:ext cx="10081260" cy="2918428"/>
          </a:xfrm>
          <a:prstGeom prst="rect">
            <a:avLst/>
          </a:prstGeom>
          <a:noFill/>
          <a:ln>
            <a:noFill/>
          </a:ln>
        </p:spPr>
      </p:pic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1839669" y="41766"/>
            <a:ext cx="8682755" cy="516284"/>
          </a:xfrm>
        </p:spPr>
        <p:txBody>
          <a:bodyPr vert="horz" lIns="91440" tIns="117521" rIns="91440" bIns="45720" rtlCol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414589" algn="l"/>
                <a:tab pos="829178" algn="l"/>
                <a:tab pos="1243767" algn="l"/>
                <a:tab pos="1658356" algn="l"/>
                <a:tab pos="2072945" algn="l"/>
                <a:tab pos="2487534" algn="l"/>
                <a:tab pos="2902123" algn="l"/>
                <a:tab pos="3316712" algn="l"/>
                <a:tab pos="3731301" algn="l"/>
                <a:tab pos="4145890" algn="l"/>
                <a:tab pos="4560479" algn="l"/>
                <a:tab pos="4975068" algn="l"/>
                <a:tab pos="5389656" algn="l"/>
                <a:tab pos="5804245" algn="l"/>
                <a:tab pos="6218834" algn="l"/>
                <a:tab pos="6633423" algn="l"/>
                <a:tab pos="7048012" algn="l"/>
                <a:tab pos="7462601" algn="l"/>
                <a:tab pos="7877190" algn="l"/>
                <a:tab pos="8291779" algn="l"/>
              </a:tabLst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Data assimilation impact on forecast of TC Irving  </a:t>
            </a:r>
          </a:p>
        </p:txBody>
      </p:sp>
      <p:sp>
        <p:nvSpPr>
          <p:cNvPr id="6" name="Rectangle 5"/>
          <p:cNvSpPr/>
          <p:nvPr/>
        </p:nvSpPr>
        <p:spPr>
          <a:xfrm>
            <a:off x="30632" y="1796254"/>
            <a:ext cx="1183239" cy="845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32" b="1" dirty="0"/>
              <a:t>1-h </a:t>
            </a:r>
            <a:r>
              <a:rPr lang="en-US" sz="1632" b="1" dirty="0" err="1"/>
              <a:t>precip</a:t>
            </a:r>
            <a:endParaRPr lang="en-US" sz="1632" b="1" dirty="0"/>
          </a:p>
          <a:p>
            <a:pPr algn="ctr"/>
            <a:r>
              <a:rPr lang="en-US" sz="1632" b="1" dirty="0"/>
              <a:t>15 UTC </a:t>
            </a:r>
          </a:p>
          <a:p>
            <a:pPr algn="ctr"/>
            <a:r>
              <a:rPr lang="en-US" sz="1632" b="1" dirty="0"/>
              <a:t>2018-01-07</a:t>
            </a:r>
            <a:endParaRPr lang="en-US" sz="1632" dirty="0"/>
          </a:p>
        </p:txBody>
      </p:sp>
      <p:sp>
        <p:nvSpPr>
          <p:cNvPr id="14" name="Rectangle 13"/>
          <p:cNvSpPr/>
          <p:nvPr/>
        </p:nvSpPr>
        <p:spPr>
          <a:xfrm>
            <a:off x="3307582" y="816744"/>
            <a:ext cx="776110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>
                <a:solidFill>
                  <a:srgbClr val="FF0000"/>
                </a:solidFill>
              </a:rPr>
              <a:t>IMERG</a:t>
            </a:r>
            <a:endParaRPr lang="en-US" sz="1632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33950" y="798456"/>
            <a:ext cx="607282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>
                <a:solidFill>
                  <a:srgbClr val="FF0000"/>
                </a:solidFill>
              </a:rPr>
              <a:t>CTRL</a:t>
            </a:r>
            <a:endParaRPr lang="en-US" sz="1632" dirty="0">
              <a:solidFill>
                <a:srgbClr val="FF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729897" y="786017"/>
            <a:ext cx="911275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 err="1">
                <a:solidFill>
                  <a:srgbClr val="FF0000"/>
                </a:solidFill>
              </a:rPr>
              <a:t>DA_com</a:t>
            </a:r>
            <a:endParaRPr lang="en-US" sz="1632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829876" y="2440861"/>
            <a:ext cx="2016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Heavier and better organized </a:t>
            </a:r>
            <a:r>
              <a:rPr lang="en-US" sz="1400" b="1" dirty="0" err="1">
                <a:solidFill>
                  <a:srgbClr val="FF0000"/>
                </a:solidFill>
              </a:rPr>
              <a:t>precip</a:t>
            </a:r>
            <a:endParaRPr lang="en-US" sz="1451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>
            <a:cxnSpLocks/>
          </p:cNvCxnSpPr>
          <p:nvPr/>
        </p:nvCxnSpPr>
        <p:spPr bwMode="auto">
          <a:xfrm flipH="1" flipV="1">
            <a:off x="8983580" y="5136611"/>
            <a:ext cx="753978" cy="1325672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124B1605-8050-4A60-9E24-FD70F672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674" y="6389672"/>
            <a:ext cx="2743200" cy="365125"/>
          </a:xfrm>
        </p:spPr>
        <p:txBody>
          <a:bodyPr/>
          <a:lstStyle/>
          <a:p>
            <a:fld id="{891DEA47-DA14-3840-A74F-97CCBD63E0A4}" type="slidenum">
              <a:rPr lang="en-US" sz="1400" smtClean="0"/>
              <a:pPr/>
              <a:t>12</a:t>
            </a:fld>
            <a:endParaRPr lang="en-US" sz="1400" dirty="0"/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 bwMode="auto">
          <a:xfrm flipH="1" flipV="1">
            <a:off x="8983580" y="1873323"/>
            <a:ext cx="616810" cy="592966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Rectangle 25"/>
          <p:cNvSpPr/>
          <p:nvPr/>
        </p:nvSpPr>
        <p:spPr>
          <a:xfrm>
            <a:off x="9416342" y="6462283"/>
            <a:ext cx="2016078" cy="31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51" b="1" dirty="0">
                <a:solidFill>
                  <a:srgbClr val="FF0000"/>
                </a:solidFill>
              </a:rPr>
              <a:t>Higher wind</a:t>
            </a:r>
            <a:endParaRPr lang="en-US" sz="1451" dirty="0">
              <a:solidFill>
                <a:srgbClr val="FF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243004D-5C16-40AB-BC8B-EEE6BC98CC29}"/>
              </a:ext>
            </a:extLst>
          </p:cNvPr>
          <p:cNvSpPr/>
          <p:nvPr/>
        </p:nvSpPr>
        <p:spPr>
          <a:xfrm>
            <a:off x="65932" y="4354975"/>
            <a:ext cx="1183239" cy="1096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32" b="1" dirty="0"/>
              <a:t>10-m </a:t>
            </a:r>
          </a:p>
          <a:p>
            <a:pPr algn="ctr"/>
            <a:r>
              <a:rPr lang="en-US" sz="1632" b="1" dirty="0"/>
              <a:t>wind speed</a:t>
            </a:r>
          </a:p>
          <a:p>
            <a:pPr algn="ctr"/>
            <a:r>
              <a:rPr lang="en-US" sz="1632" b="1" dirty="0"/>
              <a:t>15 UTC </a:t>
            </a:r>
          </a:p>
          <a:p>
            <a:pPr algn="ctr"/>
            <a:r>
              <a:rPr lang="en-US" sz="1632" b="1" dirty="0"/>
              <a:t>2018-01-08</a:t>
            </a:r>
            <a:endParaRPr lang="en-US" sz="1632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1875637-B8C4-4FD5-8D64-FC6002F1B39C}"/>
              </a:ext>
            </a:extLst>
          </p:cNvPr>
          <p:cNvSpPr/>
          <p:nvPr/>
        </p:nvSpPr>
        <p:spPr>
          <a:xfrm>
            <a:off x="3427900" y="3632139"/>
            <a:ext cx="735779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>
                <a:solidFill>
                  <a:srgbClr val="FF0000"/>
                </a:solidFill>
              </a:rPr>
              <a:t>ASCAT</a:t>
            </a:r>
            <a:endParaRPr lang="en-US" sz="1632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FC15670-9ACB-4ABB-95BA-FE8799BC6758}"/>
              </a:ext>
            </a:extLst>
          </p:cNvPr>
          <p:cNvSpPr/>
          <p:nvPr/>
        </p:nvSpPr>
        <p:spPr>
          <a:xfrm>
            <a:off x="6774059" y="3629893"/>
            <a:ext cx="607282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>
                <a:solidFill>
                  <a:srgbClr val="FF0000"/>
                </a:solidFill>
              </a:rPr>
              <a:t>CTRL</a:t>
            </a:r>
            <a:endParaRPr lang="en-US" sz="1632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693C10E-881C-4E44-A6A0-F0FB05C36D47}"/>
              </a:ext>
            </a:extLst>
          </p:cNvPr>
          <p:cNvSpPr/>
          <p:nvPr/>
        </p:nvSpPr>
        <p:spPr>
          <a:xfrm>
            <a:off x="9625634" y="3601412"/>
            <a:ext cx="911275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 err="1">
                <a:solidFill>
                  <a:srgbClr val="FF0000"/>
                </a:solidFill>
              </a:rPr>
              <a:t>DA_com</a:t>
            </a:r>
            <a:endParaRPr lang="en-US" sz="1632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0009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0DBC1989-543D-4447-986F-4BBB6730E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674" y="6389672"/>
            <a:ext cx="2743200" cy="365125"/>
          </a:xfrm>
        </p:spPr>
        <p:txBody>
          <a:bodyPr/>
          <a:lstStyle/>
          <a:p>
            <a:fld id="{891DEA47-DA14-3840-A74F-97CCBD63E0A4}" type="slidenum">
              <a:rPr lang="en-US" sz="1400" smtClean="0"/>
              <a:pPr/>
              <a:t>13</a:t>
            </a:fld>
            <a:endParaRPr lang="en-US" sz="1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A10D8A-1354-495A-9261-404B6AD0CCF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" t="3210" r="1295"/>
          <a:stretch/>
        </p:blipFill>
        <p:spPr bwMode="auto">
          <a:xfrm>
            <a:off x="3070932" y="721895"/>
            <a:ext cx="7451492" cy="31121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A4B000-B34A-44B6-99E7-19CAA9DEF92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042" y="3624251"/>
            <a:ext cx="4313272" cy="311216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1">
            <a:extLst>
              <a:ext uri="{FF2B5EF4-FFF2-40B4-BE49-F238E27FC236}">
                <a16:creationId xmlns:a16="http://schemas.microsoft.com/office/drawing/2014/main" id="{207B98AD-1997-40B9-8FF7-CCAEA208C447}"/>
              </a:ext>
            </a:extLst>
          </p:cNvPr>
          <p:cNvSpPr txBox="1">
            <a:spLocks noChangeArrowheads="1"/>
          </p:cNvSpPr>
          <p:nvPr/>
        </p:nvSpPr>
        <p:spPr>
          <a:xfrm>
            <a:off x="1839669" y="41766"/>
            <a:ext cx="8682755" cy="516284"/>
          </a:xfrm>
          <a:prstGeom prst="rect">
            <a:avLst/>
          </a:prstGeom>
        </p:spPr>
        <p:txBody>
          <a:bodyPr vert="horz" lIns="91440" tIns="117521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  <a:tab pos="414589" algn="l"/>
                <a:tab pos="829178" algn="l"/>
                <a:tab pos="1243767" algn="l"/>
                <a:tab pos="1658356" algn="l"/>
                <a:tab pos="2072945" algn="l"/>
                <a:tab pos="2487534" algn="l"/>
                <a:tab pos="2902123" algn="l"/>
                <a:tab pos="3316712" algn="l"/>
                <a:tab pos="3731301" algn="l"/>
                <a:tab pos="4145890" algn="l"/>
                <a:tab pos="4560479" algn="l"/>
                <a:tab pos="4975068" algn="l"/>
                <a:tab pos="5389656" algn="l"/>
                <a:tab pos="5804245" algn="l"/>
                <a:tab pos="6218834" algn="l"/>
                <a:tab pos="6633423" algn="l"/>
                <a:tab pos="7048012" algn="l"/>
                <a:tab pos="7462601" algn="l"/>
                <a:tab pos="7877190" algn="l"/>
                <a:tab pos="8291779" algn="l"/>
              </a:tabLst>
            </a:pPr>
            <a:r>
              <a:rPr lang="en-US" sz="2800" b="1">
                <a:latin typeface="Arial" pitchFamily="34" charset="0"/>
                <a:cs typeface="Arial" pitchFamily="34" charset="0"/>
              </a:rPr>
              <a:t>Data assimilation impact on forecast of TC Irving 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29FA1E-82F6-4929-9F8F-0F292D4E9451}"/>
              </a:ext>
            </a:extLst>
          </p:cNvPr>
          <p:cNvSpPr/>
          <p:nvPr/>
        </p:nvSpPr>
        <p:spPr>
          <a:xfrm>
            <a:off x="505797" y="1747666"/>
            <a:ext cx="2327557" cy="343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32" b="1" dirty="0"/>
              <a:t>Intensity</a:t>
            </a:r>
            <a:endParaRPr lang="en-US" sz="1632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A5DF34-4B7B-4375-8315-A1BE0739D6E5}"/>
              </a:ext>
            </a:extLst>
          </p:cNvPr>
          <p:cNvSpPr/>
          <p:nvPr/>
        </p:nvSpPr>
        <p:spPr>
          <a:xfrm>
            <a:off x="481735" y="4883898"/>
            <a:ext cx="2327557" cy="845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32" b="1" dirty="0"/>
              <a:t>Track</a:t>
            </a:r>
          </a:p>
          <a:p>
            <a:pPr algn="ctr"/>
            <a:r>
              <a:rPr lang="en-US" sz="1632" b="1" dirty="0"/>
              <a:t>00 UTC 2018-01-06 to </a:t>
            </a:r>
          </a:p>
          <a:p>
            <a:pPr algn="ctr"/>
            <a:r>
              <a:rPr lang="en-US" sz="1632" b="1" dirty="0"/>
              <a:t>00 UTC 2018-01-09</a:t>
            </a:r>
            <a:endParaRPr lang="en-US" sz="1632" dirty="0"/>
          </a:p>
        </p:txBody>
      </p:sp>
    </p:spTree>
    <p:extLst>
      <p:ext uri="{BB962C8B-B14F-4D97-AF65-F5344CB8AC3E}">
        <p14:creationId xmlns:p14="http://schemas.microsoft.com/office/powerpoint/2010/main" val="1777378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8">
            <a:extLst>
              <a:ext uri="{FF2B5EF4-FFF2-40B4-BE49-F238E27FC236}">
                <a16:creationId xmlns:a16="http://schemas.microsoft.com/office/drawing/2014/main" id="{124B1605-8050-4A60-9E24-FD70F672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674" y="6389672"/>
            <a:ext cx="2743200" cy="365125"/>
          </a:xfrm>
        </p:spPr>
        <p:txBody>
          <a:bodyPr/>
          <a:lstStyle/>
          <a:p>
            <a:fld id="{891DEA47-DA14-3840-A74F-97CCBD63E0A4}" type="slidenum">
              <a:rPr lang="en-US" sz="1400" smtClean="0"/>
              <a:pPr/>
              <a:t>14</a:t>
            </a:fld>
            <a:endParaRPr lang="en-US" sz="1400" dirty="0"/>
          </a:p>
        </p:txBody>
      </p:sp>
      <p:pic>
        <p:nvPicPr>
          <p:cNvPr id="12" name="Picture 11" descr="ascat_ctrl_da_0815">
            <a:extLst>
              <a:ext uri="{FF2B5EF4-FFF2-40B4-BE49-F238E27FC236}">
                <a16:creationId xmlns:a16="http://schemas.microsoft.com/office/drawing/2014/main" id="{9E58C6D5-FC48-4485-9628-385EA9247E5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" b="72113"/>
          <a:stretch>
            <a:fillRect/>
          </a:stretch>
        </p:blipFill>
        <p:spPr bwMode="auto">
          <a:xfrm>
            <a:off x="1551041" y="3601412"/>
            <a:ext cx="9961762" cy="3072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rain_imerg_da_0713">
            <a:extLst>
              <a:ext uri="{FF2B5EF4-FFF2-40B4-BE49-F238E27FC236}">
                <a16:creationId xmlns:a16="http://schemas.microsoft.com/office/drawing/2014/main" id="{AC482500-56A5-418C-8B15-AB683EACD96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8" b="72745"/>
          <a:stretch>
            <a:fillRect/>
          </a:stretch>
        </p:blipFill>
        <p:spPr bwMode="auto">
          <a:xfrm>
            <a:off x="1631251" y="530744"/>
            <a:ext cx="10143329" cy="3070668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1">
            <a:extLst>
              <a:ext uri="{FF2B5EF4-FFF2-40B4-BE49-F238E27FC236}">
                <a16:creationId xmlns:a16="http://schemas.microsoft.com/office/drawing/2014/main" id="{D36D5CF6-D2E3-4F14-BC6E-34936BE4FFBB}"/>
              </a:ext>
            </a:extLst>
          </p:cNvPr>
          <p:cNvSpPr txBox="1">
            <a:spLocks noChangeArrowheads="1"/>
          </p:cNvSpPr>
          <p:nvPr/>
        </p:nvSpPr>
        <p:spPr>
          <a:xfrm>
            <a:off x="1839669" y="41766"/>
            <a:ext cx="9068963" cy="516284"/>
          </a:xfrm>
          <a:prstGeom prst="rect">
            <a:avLst/>
          </a:prstGeom>
        </p:spPr>
        <p:txBody>
          <a:bodyPr vert="horz" lIns="91440" tIns="117521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tabLst>
                <a:tab pos="0" algn="l"/>
                <a:tab pos="414589" algn="l"/>
                <a:tab pos="829178" algn="l"/>
                <a:tab pos="1243767" algn="l"/>
                <a:tab pos="1658356" algn="l"/>
                <a:tab pos="2072945" algn="l"/>
                <a:tab pos="2487534" algn="l"/>
                <a:tab pos="2902123" algn="l"/>
                <a:tab pos="3316712" algn="l"/>
                <a:tab pos="3731301" algn="l"/>
                <a:tab pos="4145890" algn="l"/>
                <a:tab pos="4560479" algn="l"/>
                <a:tab pos="4975068" algn="l"/>
                <a:tab pos="5389656" algn="l"/>
                <a:tab pos="5804245" algn="l"/>
                <a:tab pos="6218834" algn="l"/>
                <a:tab pos="6633423" algn="l"/>
                <a:tab pos="7048012" algn="l"/>
                <a:tab pos="7462601" algn="l"/>
                <a:tab pos="7877190" algn="l"/>
                <a:tab pos="8291779" algn="l"/>
              </a:tabLst>
            </a:pPr>
            <a:r>
              <a:rPr lang="en-US" sz="2800" b="1" dirty="0">
                <a:latin typeface="Arial" pitchFamily="34" charset="0"/>
                <a:cs typeface="Arial" pitchFamily="34" charset="0"/>
              </a:rPr>
              <a:t>Data assimilation impact on forecast of WWB event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CB3E9AB-CFC3-4C98-9381-11B0B3B6706C}"/>
              </a:ext>
            </a:extLst>
          </p:cNvPr>
          <p:cNvSpPr/>
          <p:nvPr/>
        </p:nvSpPr>
        <p:spPr>
          <a:xfrm>
            <a:off x="3307582" y="816744"/>
            <a:ext cx="776110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>
                <a:solidFill>
                  <a:srgbClr val="FF0000"/>
                </a:solidFill>
              </a:rPr>
              <a:t>IMERG</a:t>
            </a:r>
            <a:endParaRPr lang="en-US" sz="1632" dirty="0">
              <a:solidFill>
                <a:srgbClr val="FF00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B03AE3-2237-4F73-868D-57EA4BCEACCA}"/>
              </a:ext>
            </a:extLst>
          </p:cNvPr>
          <p:cNvSpPr/>
          <p:nvPr/>
        </p:nvSpPr>
        <p:spPr>
          <a:xfrm>
            <a:off x="6733950" y="798456"/>
            <a:ext cx="607282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>
                <a:solidFill>
                  <a:srgbClr val="FF0000"/>
                </a:solidFill>
              </a:rPr>
              <a:t>CTRL</a:t>
            </a:r>
            <a:endParaRPr lang="en-US" sz="1632" dirty="0">
              <a:solidFill>
                <a:srgbClr val="FF00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48C78A-C13D-4595-83D3-5FDFFD9D1A21}"/>
              </a:ext>
            </a:extLst>
          </p:cNvPr>
          <p:cNvSpPr/>
          <p:nvPr/>
        </p:nvSpPr>
        <p:spPr>
          <a:xfrm>
            <a:off x="9986569" y="786017"/>
            <a:ext cx="911275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 err="1">
                <a:solidFill>
                  <a:srgbClr val="FF0000"/>
                </a:solidFill>
              </a:rPr>
              <a:t>DA_com</a:t>
            </a:r>
            <a:endParaRPr lang="en-US" sz="1632" b="1" dirty="0">
              <a:solidFill>
                <a:srgbClr val="FF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3FA809-8711-4942-85AF-3392B2A95079}"/>
              </a:ext>
            </a:extLst>
          </p:cNvPr>
          <p:cNvSpPr/>
          <p:nvPr/>
        </p:nvSpPr>
        <p:spPr>
          <a:xfrm>
            <a:off x="8437400" y="1006347"/>
            <a:ext cx="20160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Better location and </a:t>
            </a:r>
            <a:r>
              <a:rPr lang="en-US" sz="1400" b="1" dirty="0" err="1">
                <a:solidFill>
                  <a:srgbClr val="FF0000"/>
                </a:solidFill>
              </a:rPr>
              <a:t>precip</a:t>
            </a:r>
            <a:r>
              <a:rPr lang="en-US" sz="1400" b="1" dirty="0">
                <a:solidFill>
                  <a:srgbClr val="FF0000"/>
                </a:solidFill>
              </a:rPr>
              <a:t> structure</a:t>
            </a:r>
            <a:endParaRPr lang="en-US" sz="1451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2E4E78E-F2B4-4EB7-9565-07BD444C3B8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281674" y="5451943"/>
            <a:ext cx="1371600" cy="1120291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868087D-D618-409D-95D0-F757B2A07132}"/>
              </a:ext>
            </a:extLst>
          </p:cNvPr>
          <p:cNvCxnSpPr>
            <a:cxnSpLocks/>
          </p:cNvCxnSpPr>
          <p:nvPr/>
        </p:nvCxnSpPr>
        <p:spPr bwMode="auto">
          <a:xfrm>
            <a:off x="9445439" y="1590181"/>
            <a:ext cx="376989" cy="723998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AA090434-8851-405A-AFB6-3F2D9D01404E}"/>
              </a:ext>
            </a:extLst>
          </p:cNvPr>
          <p:cNvSpPr/>
          <p:nvPr/>
        </p:nvSpPr>
        <p:spPr>
          <a:xfrm>
            <a:off x="10122937" y="6523673"/>
            <a:ext cx="2016078" cy="3155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51" b="1" dirty="0">
                <a:solidFill>
                  <a:srgbClr val="FF0000"/>
                </a:solidFill>
              </a:rPr>
              <a:t>Higher wind</a:t>
            </a:r>
            <a:endParaRPr lang="en-US" sz="1451" dirty="0">
              <a:solidFill>
                <a:srgbClr val="FF000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BB046CF-5FA0-4EC9-B753-83ADD4F68A8C}"/>
              </a:ext>
            </a:extLst>
          </p:cNvPr>
          <p:cNvSpPr/>
          <p:nvPr/>
        </p:nvSpPr>
        <p:spPr>
          <a:xfrm>
            <a:off x="3620404" y="3969021"/>
            <a:ext cx="735779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>
                <a:solidFill>
                  <a:srgbClr val="FF0000"/>
                </a:solidFill>
              </a:rPr>
              <a:t>ASCAT</a:t>
            </a:r>
            <a:endParaRPr lang="en-US" sz="1632" dirty="0">
              <a:solidFill>
                <a:srgbClr val="FF000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7DE1BB-FFF3-4EA9-8DA9-E9EB4A9C7805}"/>
              </a:ext>
            </a:extLst>
          </p:cNvPr>
          <p:cNvSpPr/>
          <p:nvPr/>
        </p:nvSpPr>
        <p:spPr>
          <a:xfrm>
            <a:off x="6966563" y="3966775"/>
            <a:ext cx="607282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>
                <a:solidFill>
                  <a:srgbClr val="FF0000"/>
                </a:solidFill>
              </a:rPr>
              <a:t>CTRL</a:t>
            </a:r>
            <a:endParaRPr lang="en-US" sz="1632" dirty="0">
              <a:solidFill>
                <a:srgbClr val="FF0000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E9EB2C-F8B3-4142-8731-50F38CDA62D1}"/>
              </a:ext>
            </a:extLst>
          </p:cNvPr>
          <p:cNvSpPr/>
          <p:nvPr/>
        </p:nvSpPr>
        <p:spPr>
          <a:xfrm>
            <a:off x="10074811" y="3938294"/>
            <a:ext cx="911275" cy="3434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2" b="1" dirty="0" err="1">
                <a:solidFill>
                  <a:srgbClr val="FF0000"/>
                </a:solidFill>
              </a:rPr>
              <a:t>DA_com</a:t>
            </a:r>
            <a:endParaRPr lang="en-US" sz="1632" b="1" dirty="0">
              <a:solidFill>
                <a:srgbClr val="FF0000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E00DAB-7B07-4ACF-8D02-F44A6A9ABB68}"/>
              </a:ext>
            </a:extLst>
          </p:cNvPr>
          <p:cNvSpPr/>
          <p:nvPr/>
        </p:nvSpPr>
        <p:spPr>
          <a:xfrm>
            <a:off x="30632" y="1796254"/>
            <a:ext cx="1183239" cy="845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32" b="1" dirty="0"/>
              <a:t>1-h </a:t>
            </a:r>
            <a:r>
              <a:rPr lang="en-US" sz="1632" b="1" dirty="0" err="1"/>
              <a:t>precip</a:t>
            </a:r>
            <a:endParaRPr lang="en-US" sz="1632" b="1" dirty="0"/>
          </a:p>
          <a:p>
            <a:pPr algn="ctr"/>
            <a:r>
              <a:rPr lang="en-US" sz="1632" b="1" dirty="0"/>
              <a:t>12 UTC </a:t>
            </a:r>
          </a:p>
          <a:p>
            <a:pPr algn="ctr"/>
            <a:r>
              <a:rPr lang="en-US" sz="1632" b="1" dirty="0"/>
              <a:t>2018-01-07</a:t>
            </a:r>
            <a:endParaRPr lang="en-US" sz="1632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C02A500-4146-46E7-8C2D-BAF46454781D}"/>
              </a:ext>
            </a:extLst>
          </p:cNvPr>
          <p:cNvSpPr/>
          <p:nvPr/>
        </p:nvSpPr>
        <p:spPr>
          <a:xfrm>
            <a:off x="65932" y="4354975"/>
            <a:ext cx="1183239" cy="1096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32" b="1" dirty="0"/>
              <a:t>10-m </a:t>
            </a:r>
          </a:p>
          <a:p>
            <a:pPr algn="ctr"/>
            <a:r>
              <a:rPr lang="en-US" sz="1632" b="1" dirty="0"/>
              <a:t>wind speed</a:t>
            </a:r>
          </a:p>
          <a:p>
            <a:pPr algn="ctr"/>
            <a:r>
              <a:rPr lang="en-US" sz="1632" b="1" dirty="0"/>
              <a:t>16 UTC </a:t>
            </a:r>
          </a:p>
          <a:p>
            <a:pPr algn="ctr"/>
            <a:r>
              <a:rPr lang="en-US" sz="1632" b="1" dirty="0"/>
              <a:t>2018-01-08</a:t>
            </a:r>
            <a:endParaRPr lang="en-US" sz="1632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8848AC97-E9DD-49BA-AF52-44E4390CD9E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10453478" y="5604343"/>
            <a:ext cx="198480" cy="972920"/>
          </a:xfrm>
          <a:prstGeom prst="straightConnector1">
            <a:avLst/>
          </a:prstGeom>
          <a:solidFill>
            <a:srgbClr val="00B8FF"/>
          </a:solidFill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3355790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00C4EA-1A3B-F243-9B0C-C63115627171}"/>
              </a:ext>
            </a:extLst>
          </p:cNvPr>
          <p:cNvSpPr txBox="1"/>
          <p:nvPr/>
        </p:nvSpPr>
        <p:spPr>
          <a:xfrm>
            <a:off x="875969" y="620745"/>
            <a:ext cx="1044006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b="1" dirty="0"/>
              <a:t>Summary of Tropical Convection Data Assimilation</a:t>
            </a:r>
            <a:endParaRPr lang="en-US" sz="24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tabLst>
                <a:tab pos="7491413" algn="l"/>
              </a:tabLst>
            </a:pPr>
            <a:r>
              <a:rPr lang="en-US" sz="2400" dirty="0"/>
              <a:t>Assimilation of combined data (IMERG, ASCAT, and CYGNSS) showed significant positive impact on precipitation, wind and storm intensity and track of TC Irving.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The structure in wind and precipitation fields across the WWB event have been better represented with the assimilation of the combined satellite data.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Future work: analysis and assimilation of CDR and v3.0 data.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spcAft>
                <a:spcPts val="1200"/>
              </a:spcAft>
            </a:pPr>
            <a:endParaRPr lang="en-US" sz="2400" b="1" dirty="0"/>
          </a:p>
          <a:p>
            <a:pPr>
              <a:spcAft>
                <a:spcPts val="1200"/>
              </a:spcAft>
            </a:pPr>
            <a:r>
              <a:rPr lang="en-US" sz="2400" b="1" i="1" dirty="0"/>
              <a:t>References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i="1" dirty="0"/>
              <a:t>Li, X., J. R. Mecikalski, and T. J. Lang, 2020: An Evaluation of CYGNSS Wind Speed Assimilation for Tropical Convection during 2018 January MJO. Remote Sensing, 12, 1243, https://</a:t>
            </a:r>
            <a:r>
              <a:rPr lang="en-US" sz="2000" i="1" dirty="0" err="1"/>
              <a:t>doi.org</a:t>
            </a:r>
            <a:r>
              <a:rPr lang="en-US" sz="2000" i="1" dirty="0"/>
              <a:t>/10.3390/rs12081243.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0DBC1989-543D-4447-986F-4BBB6730E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81674" y="6389672"/>
            <a:ext cx="2743200" cy="365125"/>
          </a:xfrm>
        </p:spPr>
        <p:txBody>
          <a:bodyPr/>
          <a:lstStyle/>
          <a:p>
            <a:fld id="{891DEA47-DA14-3840-A74F-97CCBD63E0A4}" type="slidenum">
              <a:rPr lang="en-US" sz="1400" smtClean="0"/>
              <a:pPr/>
              <a:t>15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30568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A06F6EC-4D9F-ED48-B3C6-74DC019B5E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9" r="7089"/>
          <a:stretch/>
        </p:blipFill>
        <p:spPr bwMode="auto">
          <a:xfrm>
            <a:off x="5156628" y="2446763"/>
            <a:ext cx="6656432" cy="3884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120D01-AE84-2948-A59C-2E959549E8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23" y="2446763"/>
            <a:ext cx="4258105" cy="39874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1481FD-1BC5-E143-A28D-5E2E30E87730}"/>
              </a:ext>
            </a:extLst>
          </p:cNvPr>
          <p:cNvSpPr txBox="1"/>
          <p:nvPr/>
        </p:nvSpPr>
        <p:spPr>
          <a:xfrm>
            <a:off x="737886" y="306245"/>
            <a:ext cx="1107517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CYGNSS and SeaFlux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Kalman filtering and MERRA-2 to merge CYGNSS with the SeaFlux global surface fluxes dataset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Methodology follows Roberts and Lang (2019), updated to use CDR v1.0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Merged dataset agrees well with buoys, potential to investigate fluxes within buoy-observed cold pools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Potential to couple with ASCAT Gradient Feature (GF) proxy dataset for cold pools by Garg et al. (2020)</a:t>
            </a:r>
          </a:p>
        </p:txBody>
      </p:sp>
    </p:spTree>
    <p:extLst>
      <p:ext uri="{BB962C8B-B14F-4D97-AF65-F5344CB8AC3E}">
        <p14:creationId xmlns:p14="http://schemas.microsoft.com/office/powerpoint/2010/main" val="3099581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17192</TotalTime>
  <Words>980</Words>
  <Application>Microsoft Macintosh PowerPoint</Application>
  <PresentationFormat>Widescreen</PresentationFormat>
  <Paragraphs>159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Assimilation of CYGNSS data for tropical convection during 2018 January MJO  </vt:lpstr>
      <vt:lpstr>Model configuration and observational data</vt:lpstr>
      <vt:lpstr>Data assimilation impact on forecast of TC Irving  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Lang, Timothy J. (MSFC-ST11)</dc:creator>
  <cp:lastModifiedBy>Lang, Timothy J. (MSFC-ST11)</cp:lastModifiedBy>
  <cp:revision>43</cp:revision>
  <dcterms:created xsi:type="dcterms:W3CDTF">2019-05-24T12:04:50Z</dcterms:created>
  <dcterms:modified xsi:type="dcterms:W3CDTF">2020-06-01T17:18:28Z</dcterms:modified>
</cp:coreProperties>
</file>