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0" r:id="rId2"/>
    <p:sldId id="256" r:id="rId3"/>
    <p:sldId id="257" r:id="rId4"/>
    <p:sldId id="263" r:id="rId5"/>
    <p:sldId id="264" r:id="rId6"/>
    <p:sldId id="265" r:id="rId7"/>
    <p:sldId id="266" r:id="rId8"/>
    <p:sldId id="267" r:id="rId9"/>
    <p:sldId id="271" r:id="rId10"/>
    <p:sldId id="268" r:id="rId11"/>
    <p:sldId id="260"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45" autoAdjust="0"/>
    <p:restoredTop sz="94660"/>
  </p:normalViewPr>
  <p:slideViewPr>
    <p:cSldViewPr snapToGrid="0">
      <p:cViewPr varScale="1">
        <p:scale>
          <a:sx n="96" d="100"/>
          <a:sy n="96" d="100"/>
        </p:scale>
        <p:origin x="96" y="7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oleObject" Target="file:///F:\Dan%20Cataldo\DCB%20Testing%20Images%20&amp;%20%20ImageJ%20Crack%20Analysis\Cumulative%20Results%20-%20Failure%20Mode,%20WCA,%20G%20Values,%20Correlation,%20&amp;%20Graph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C:\Users\fpalmier\Documents\Projects\ACP_Advanced-Composites-Program\IDIQ_ACC\Task%206%20-%20Cure%20Induced%20Defects\Convergent%20USA\CaulMisfitTest\Resin%20Pressure%20Test%20Considated%20Data\Book1_Aug_26_Baseline_1.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47539837913773"/>
          <c:y val="0.2150120119865194"/>
          <c:w val="0.83314517103467622"/>
          <c:h val="0.63183509925502646"/>
        </c:manualLayout>
      </c:layout>
      <c:barChart>
        <c:barDir val="col"/>
        <c:grouping val="stacked"/>
        <c:varyColors val="0"/>
        <c:ser>
          <c:idx val="0"/>
          <c:order val="0"/>
          <c:tx>
            <c:strRef>
              <c:f>'[Cumulative Results - Failure Mode, WCA, G Values, Correlation, &amp; Graphs.xlsx]Data With Outlier (2)'!$AE$2</c:f>
              <c:strCache>
                <c:ptCount val="1"/>
                <c:pt idx="0">
                  <c:v>Cohesive</c:v>
                </c:pt>
              </c:strCache>
            </c:strRef>
          </c:tx>
          <c:spPr>
            <a:solidFill>
              <a:schemeClr val="accent1"/>
            </a:solidFill>
            <a:ln>
              <a:noFill/>
            </a:ln>
            <a:effectLst/>
          </c:spPr>
          <c:invertIfNegative val="0"/>
          <c:dLbls>
            <c:dLbl>
              <c:idx val="3"/>
              <c:delete val="1"/>
              <c:extLst>
                <c:ext xmlns:c15="http://schemas.microsoft.com/office/drawing/2012/chart" uri="{CE6537A1-D6FC-4f65-9D91-7224C49458BB}"/>
                <c:ext xmlns:c16="http://schemas.microsoft.com/office/drawing/2014/chart" uri="{C3380CC4-5D6E-409C-BE32-E72D297353CC}">
                  <c16:uniqueId val="{00000000-F4B6-4B7D-9726-1B832DEED484}"/>
                </c:ext>
              </c:extLst>
            </c:dLbl>
            <c:dLbl>
              <c:idx val="4"/>
              <c:delete val="1"/>
              <c:extLst>
                <c:ext xmlns:c15="http://schemas.microsoft.com/office/drawing/2012/chart" uri="{CE6537A1-D6FC-4f65-9D91-7224C49458BB}"/>
                <c:ext xmlns:c16="http://schemas.microsoft.com/office/drawing/2014/chart" uri="{C3380CC4-5D6E-409C-BE32-E72D297353CC}">
                  <c16:uniqueId val="{00000001-F4B6-4B7D-9726-1B832DEED484}"/>
                </c:ext>
              </c:extLst>
            </c:dLbl>
            <c:spPr>
              <a:noFill/>
              <a:ln>
                <a:noFill/>
              </a:ln>
              <a:effectLst/>
            </c:spPr>
            <c:txPr>
              <a:bodyPr rot="0" spcFirstLastPara="1" vertOverflow="ellipsis" vert="horz" wrap="square" anchor="ctr" anchorCtr="1"/>
              <a:lstStyle/>
              <a:p>
                <a:pPr>
                  <a:defRPr sz="500" b="0" i="0" u="none" strike="noStrike" kern="1200" baseline="0">
                    <a:solidFill>
                      <a:schemeClr val="tx1">
                        <a:lumMod val="75000"/>
                        <a:lumOff val="25000"/>
                      </a:schemeClr>
                    </a:solidFill>
                    <a:latin typeface="+mn-lt"/>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'[Cumulative Results - Failure Mode, WCA, G Values, Correlation, &amp; Graphs.xlsx]Data With Outlier (2)'!$AV$5:$AV$9</c:f>
              <c:strCache>
                <c:ptCount val="5"/>
                <c:pt idx="0">
                  <c:v>No PDMS</c:v>
                </c:pt>
                <c:pt idx="1">
                  <c:v>Low / 8.0</c:v>
                </c:pt>
                <c:pt idx="2">
                  <c:v>Medium / 59.7</c:v>
                </c:pt>
                <c:pt idx="3">
                  <c:v>High / 1310</c:v>
                </c:pt>
                <c:pt idx="4">
                  <c:v>Low / 10.8</c:v>
                </c:pt>
              </c:strCache>
            </c:strRef>
          </c:cat>
          <c:val>
            <c:numRef>
              <c:f>'[Cumulative Results - Failure Mode, WCA, G Values, Correlation, &amp; Graphs.xlsx]Data With Outlier (2)'!$AE$18:$AE$22</c:f>
              <c:numCache>
                <c:formatCode>0</c:formatCode>
                <c:ptCount val="5"/>
                <c:pt idx="0">
                  <c:v>88.652465910375284</c:v>
                </c:pt>
                <c:pt idx="1">
                  <c:v>8.5655089122105625</c:v>
                </c:pt>
                <c:pt idx="2">
                  <c:v>4.7599623230061958</c:v>
                </c:pt>
                <c:pt idx="3">
                  <c:v>0</c:v>
                </c:pt>
                <c:pt idx="4">
                  <c:v>0</c:v>
                </c:pt>
              </c:numCache>
            </c:numRef>
          </c:val>
          <c:extLst>
            <c:ext xmlns:c16="http://schemas.microsoft.com/office/drawing/2014/chart" uri="{C3380CC4-5D6E-409C-BE32-E72D297353CC}">
              <c16:uniqueId val="{00000002-F4B6-4B7D-9726-1B832DEED484}"/>
            </c:ext>
          </c:extLst>
        </c:ser>
        <c:ser>
          <c:idx val="1"/>
          <c:order val="1"/>
          <c:tx>
            <c:strRef>
              <c:f>'[Cumulative Results - Failure Mode, WCA, G Values, Correlation, &amp; Graphs.xlsx]Data With Outlier (2)'!$AF$2</c:f>
              <c:strCache>
                <c:ptCount val="1"/>
                <c:pt idx="0">
                  <c:v>Thin Layer Cohesive</c:v>
                </c:pt>
              </c:strCache>
            </c:strRef>
          </c:tx>
          <c:spPr>
            <a:solidFill>
              <a:srgbClr val="00B050"/>
            </a:solidFill>
            <a:ln>
              <a:noFill/>
            </a:ln>
            <a:effectLst/>
          </c:spPr>
          <c:invertIfNegative val="0"/>
          <c:dLbls>
            <c:dLbl>
              <c:idx val="0"/>
              <c:layout>
                <c:manualLayout>
                  <c:x val="7.483819432395182E-2"/>
                  <c:y val="3.5616059677933069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F4B6-4B7D-9726-1B832DEED484}"/>
                </c:ext>
              </c:extLst>
            </c:dLbl>
            <c:dLbl>
              <c:idx val="3"/>
              <c:delete val="1"/>
              <c:extLst>
                <c:ext xmlns:c15="http://schemas.microsoft.com/office/drawing/2012/chart" uri="{CE6537A1-D6FC-4f65-9D91-7224C49458BB}"/>
                <c:ext xmlns:c16="http://schemas.microsoft.com/office/drawing/2014/chart" uri="{C3380CC4-5D6E-409C-BE32-E72D297353CC}">
                  <c16:uniqueId val="{00000004-F4B6-4B7D-9726-1B832DEED484}"/>
                </c:ext>
              </c:extLst>
            </c:dLbl>
            <c:dLbl>
              <c:idx val="4"/>
              <c:delete val="1"/>
              <c:extLst>
                <c:ext xmlns:c15="http://schemas.microsoft.com/office/drawing/2012/chart" uri="{CE6537A1-D6FC-4f65-9D91-7224C49458BB}"/>
                <c:ext xmlns:c16="http://schemas.microsoft.com/office/drawing/2014/chart" uri="{C3380CC4-5D6E-409C-BE32-E72D297353CC}">
                  <c16:uniqueId val="{00000005-F4B6-4B7D-9726-1B832DEED484}"/>
                </c:ext>
              </c:extLst>
            </c:dLbl>
            <c:spPr>
              <a:noFill/>
              <a:ln>
                <a:noFill/>
              </a:ln>
              <a:effectLst/>
            </c:spPr>
            <c:txPr>
              <a:bodyPr rot="0" spcFirstLastPara="1" vertOverflow="ellipsis" vert="horz" wrap="square" anchor="ctr" anchorCtr="1"/>
              <a:lstStyle/>
              <a:p>
                <a:pPr>
                  <a:defRPr sz="500" b="0" i="0" u="none" strike="noStrike" kern="1200" baseline="0">
                    <a:solidFill>
                      <a:schemeClr val="tx1">
                        <a:lumMod val="75000"/>
                        <a:lumOff val="25000"/>
                      </a:schemeClr>
                    </a:solidFill>
                    <a:latin typeface="+mn-lt"/>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'[Cumulative Results - Failure Mode, WCA, G Values, Correlation, &amp; Graphs.xlsx]Data With Outlier (2)'!$AV$5:$AV$9</c:f>
              <c:strCache>
                <c:ptCount val="5"/>
                <c:pt idx="0">
                  <c:v>No PDMS</c:v>
                </c:pt>
                <c:pt idx="1">
                  <c:v>Low / 8.0</c:v>
                </c:pt>
                <c:pt idx="2">
                  <c:v>Medium / 59.7</c:v>
                </c:pt>
                <c:pt idx="3">
                  <c:v>High / 1310</c:v>
                </c:pt>
                <c:pt idx="4">
                  <c:v>Low / 10.8</c:v>
                </c:pt>
              </c:strCache>
            </c:strRef>
          </c:cat>
          <c:val>
            <c:numRef>
              <c:f>'[Cumulative Results - Failure Mode, WCA, G Values, Correlation, &amp; Graphs.xlsx]Data With Outlier (2)'!$AF$18:$AF$22</c:f>
              <c:numCache>
                <c:formatCode>0</c:formatCode>
                <c:ptCount val="5"/>
                <c:pt idx="0">
                  <c:v>3.1685285072334488</c:v>
                </c:pt>
                <c:pt idx="1">
                  <c:v>16.103406630018327</c:v>
                </c:pt>
                <c:pt idx="2">
                  <c:v>5.7411467998805366</c:v>
                </c:pt>
                <c:pt idx="3">
                  <c:v>0</c:v>
                </c:pt>
                <c:pt idx="4">
                  <c:v>0</c:v>
                </c:pt>
              </c:numCache>
            </c:numRef>
          </c:val>
          <c:extLst>
            <c:ext xmlns:c16="http://schemas.microsoft.com/office/drawing/2014/chart" uri="{C3380CC4-5D6E-409C-BE32-E72D297353CC}">
              <c16:uniqueId val="{00000006-F4B6-4B7D-9726-1B832DEED484}"/>
            </c:ext>
          </c:extLst>
        </c:ser>
        <c:ser>
          <c:idx val="2"/>
          <c:order val="2"/>
          <c:tx>
            <c:strRef>
              <c:f>'[Cumulative Results - Failure Mode, WCA, G Values, Correlation, &amp; Graphs.xlsx]Data With Outlier (2)'!$AH$2</c:f>
              <c:strCache>
                <c:ptCount val="1"/>
                <c:pt idx="0">
                  <c:v>Fiber Tear</c:v>
                </c:pt>
              </c:strCache>
            </c:strRef>
          </c:tx>
          <c:spPr>
            <a:solidFill>
              <a:srgbClr val="FFFF00"/>
            </a:solidFill>
            <a:ln>
              <a:noFill/>
            </a:ln>
            <a:effectLst/>
          </c:spPr>
          <c:invertIfNegative val="0"/>
          <c:dLbls>
            <c:dLbl>
              <c:idx val="0"/>
              <c:layout/>
              <c:numFmt formatCode="0" sourceLinked="0"/>
              <c:spPr>
                <a:noFill/>
                <a:ln>
                  <a:noFill/>
                </a:ln>
                <a:effectLst/>
              </c:spPr>
              <c:txPr>
                <a:bodyPr rot="0" spcFirstLastPara="1" vertOverflow="ellipsis" vert="horz" wrap="square" anchor="ctr" anchorCtr="1"/>
                <a:lstStyle/>
                <a:p>
                  <a:pPr>
                    <a:defRPr sz="500" b="0" i="0" u="none" strike="noStrike" kern="1200" baseline="0">
                      <a:solidFill>
                        <a:schemeClr val="tx1">
                          <a:lumMod val="75000"/>
                          <a:lumOff val="25000"/>
                        </a:schemeClr>
                      </a:solidFill>
                      <a:latin typeface="+mn-lt"/>
                      <a:ea typeface="+mn-ea"/>
                      <a:cs typeface="Times New Roman" panose="02020603050405020304" pitchFamily="18" charset="0"/>
                    </a:defRPr>
                  </a:pPr>
                  <a:endParaRPr lang="en-US"/>
                </a:p>
              </c:txP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F4B6-4B7D-9726-1B832DEED484}"/>
                </c:ext>
              </c:extLst>
            </c:dLbl>
            <c:dLbl>
              <c:idx val="3"/>
              <c:layout>
                <c:manualLayout>
                  <c:x val="7.8164336293905234E-2"/>
                  <c:y val="-4.0704068203352171E-2"/>
                </c:manualLayout>
              </c:layout>
              <c:showLegendKey val="0"/>
              <c:showVal val="1"/>
              <c:showCatName val="0"/>
              <c:showSerName val="0"/>
              <c:showPercent val="0"/>
              <c:showBubbleSize val="0"/>
              <c:separator>
</c:separator>
              <c:extLst>
                <c:ext xmlns:c15="http://schemas.microsoft.com/office/drawing/2012/chart" uri="{CE6537A1-D6FC-4f65-9D91-7224C49458BB}">
                  <c15:layout/>
                </c:ext>
                <c:ext xmlns:c16="http://schemas.microsoft.com/office/drawing/2014/chart" uri="{C3380CC4-5D6E-409C-BE32-E72D297353CC}">
                  <c16:uniqueId val="{00000008-F4B6-4B7D-9726-1B832DEED484}"/>
                </c:ext>
              </c:extLst>
            </c:dLbl>
            <c:dLbl>
              <c:idx val="4"/>
              <c:delete val="1"/>
              <c:extLst>
                <c:ext xmlns:c15="http://schemas.microsoft.com/office/drawing/2012/chart" uri="{CE6537A1-D6FC-4f65-9D91-7224C49458BB}"/>
                <c:ext xmlns:c16="http://schemas.microsoft.com/office/drawing/2014/chart" uri="{C3380CC4-5D6E-409C-BE32-E72D297353CC}">
                  <c16:uniqueId val="{00000009-F4B6-4B7D-9726-1B832DEED484}"/>
                </c:ext>
              </c:extLst>
            </c:dLbl>
            <c:spPr>
              <a:noFill/>
              <a:ln>
                <a:noFill/>
              </a:ln>
              <a:effectLst/>
            </c:spPr>
            <c:txPr>
              <a:bodyPr rot="0" spcFirstLastPara="1" vertOverflow="ellipsis" vert="horz" wrap="square" anchor="ctr" anchorCtr="1"/>
              <a:lstStyle/>
              <a:p>
                <a:pPr>
                  <a:defRPr sz="500" b="0" i="0" u="none" strike="noStrike" kern="1200" baseline="0">
                    <a:solidFill>
                      <a:schemeClr val="tx1">
                        <a:lumMod val="75000"/>
                        <a:lumOff val="25000"/>
                      </a:schemeClr>
                    </a:solidFill>
                    <a:latin typeface="+mn-lt"/>
                    <a:ea typeface="+mn-ea"/>
                    <a:cs typeface="Times New Roman" panose="02020603050405020304" pitchFamily="18" charset="0"/>
                  </a:defRPr>
                </a:pPr>
                <a:endParaRPr lang="en-US"/>
              </a:p>
            </c:txPr>
            <c:showLegendKey val="0"/>
            <c:showVal val="1"/>
            <c:showCatName val="0"/>
            <c:showSerName val="0"/>
            <c:showPercent val="0"/>
            <c:showBubbleSize val="0"/>
            <c:separator>
</c:separator>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'[Cumulative Results - Failure Mode, WCA, G Values, Correlation, &amp; Graphs.xlsx]Data With Outlier (2)'!$AV$5:$AV$9</c:f>
              <c:strCache>
                <c:ptCount val="5"/>
                <c:pt idx="0">
                  <c:v>No PDMS</c:v>
                </c:pt>
                <c:pt idx="1">
                  <c:v>Low / 8.0</c:v>
                </c:pt>
                <c:pt idx="2">
                  <c:v>Medium / 59.7</c:v>
                </c:pt>
                <c:pt idx="3">
                  <c:v>High / 1310</c:v>
                </c:pt>
                <c:pt idx="4">
                  <c:v>Low / 10.8</c:v>
                </c:pt>
              </c:strCache>
            </c:strRef>
          </c:cat>
          <c:val>
            <c:numRef>
              <c:f>'[Cumulative Results - Failure Mode, WCA, G Values, Correlation, &amp; Graphs.xlsx]Data With Outlier (2)'!$AH$18:$AH$22</c:f>
              <c:numCache>
                <c:formatCode>0</c:formatCode>
                <c:ptCount val="5"/>
                <c:pt idx="0">
                  <c:v>8.179005582391266</c:v>
                </c:pt>
                <c:pt idx="1">
                  <c:v>4.3007142262202223</c:v>
                </c:pt>
                <c:pt idx="2">
                  <c:v>6.4920829812814826</c:v>
                </c:pt>
                <c:pt idx="3">
                  <c:v>2.2367999999999992</c:v>
                </c:pt>
                <c:pt idx="4">
                  <c:v>0</c:v>
                </c:pt>
              </c:numCache>
            </c:numRef>
          </c:val>
          <c:extLst>
            <c:ext xmlns:c16="http://schemas.microsoft.com/office/drawing/2014/chart" uri="{C3380CC4-5D6E-409C-BE32-E72D297353CC}">
              <c16:uniqueId val="{0000000A-F4B6-4B7D-9726-1B832DEED484}"/>
            </c:ext>
          </c:extLst>
        </c:ser>
        <c:ser>
          <c:idx val="3"/>
          <c:order val="3"/>
          <c:tx>
            <c:strRef>
              <c:f>'[Cumulative Results - Failure Mode, WCA, G Values, Correlation, &amp; Graphs.xlsx]Data With Outlier (2)'!$AG$2</c:f>
              <c:strCache>
                <c:ptCount val="1"/>
                <c:pt idx="0">
                  <c:v>Adhesive</c:v>
                </c:pt>
              </c:strCache>
            </c:strRef>
          </c:tx>
          <c:spPr>
            <a:solidFill>
              <a:srgbClr val="FF0000"/>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B-F4B6-4B7D-9726-1B832DEED484}"/>
                </c:ext>
              </c:extLst>
            </c:dLbl>
            <c:spPr>
              <a:noFill/>
              <a:ln>
                <a:noFill/>
              </a:ln>
              <a:effectLst/>
            </c:spPr>
            <c:txPr>
              <a:bodyPr rot="0" spcFirstLastPara="1" vertOverflow="ellipsis" vert="horz" wrap="square" anchor="ctr" anchorCtr="1"/>
              <a:lstStyle/>
              <a:p>
                <a:pPr>
                  <a:defRPr sz="500" b="0" i="0" u="none" strike="noStrike" kern="1200" baseline="0">
                    <a:solidFill>
                      <a:schemeClr val="tx1">
                        <a:lumMod val="75000"/>
                        <a:lumOff val="25000"/>
                      </a:schemeClr>
                    </a:solidFill>
                    <a:latin typeface="+mn-lt"/>
                    <a:ea typeface="+mn-ea"/>
                    <a:cs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'[Cumulative Results - Failure Mode, WCA, G Values, Correlation, &amp; Graphs.xlsx]Data With Outlier (2)'!$AV$5:$AV$9</c:f>
              <c:strCache>
                <c:ptCount val="5"/>
                <c:pt idx="0">
                  <c:v>No PDMS</c:v>
                </c:pt>
                <c:pt idx="1">
                  <c:v>Low / 8.0</c:v>
                </c:pt>
                <c:pt idx="2">
                  <c:v>Medium / 59.7</c:v>
                </c:pt>
                <c:pt idx="3">
                  <c:v>High / 1310</c:v>
                </c:pt>
                <c:pt idx="4">
                  <c:v>Low / 10.8</c:v>
                </c:pt>
              </c:strCache>
            </c:strRef>
          </c:cat>
          <c:val>
            <c:numRef>
              <c:f>'[Cumulative Results - Failure Mode, WCA, G Values, Correlation, &amp; Graphs.xlsx]Data With Outlier (2)'!$AG$18:$AG$22</c:f>
              <c:numCache>
                <c:formatCode>0</c:formatCode>
                <c:ptCount val="5"/>
                <c:pt idx="0">
                  <c:v>0</c:v>
                </c:pt>
                <c:pt idx="1">
                  <c:v>71.030370231550904</c:v>
                </c:pt>
                <c:pt idx="2">
                  <c:v>83.006807895831784</c:v>
                </c:pt>
                <c:pt idx="3">
                  <c:v>97.763199999999998</c:v>
                </c:pt>
                <c:pt idx="4">
                  <c:v>100</c:v>
                </c:pt>
              </c:numCache>
            </c:numRef>
          </c:val>
          <c:extLst>
            <c:ext xmlns:c16="http://schemas.microsoft.com/office/drawing/2014/chart" uri="{C3380CC4-5D6E-409C-BE32-E72D297353CC}">
              <c16:uniqueId val="{0000000C-F4B6-4B7D-9726-1B832DEED484}"/>
            </c:ext>
          </c:extLst>
        </c:ser>
        <c:dLbls>
          <c:showLegendKey val="0"/>
          <c:showVal val="0"/>
          <c:showCatName val="0"/>
          <c:showSerName val="0"/>
          <c:showPercent val="0"/>
          <c:showBubbleSize val="0"/>
        </c:dLbls>
        <c:gapWidth val="150"/>
        <c:overlap val="100"/>
        <c:axId val="7767552"/>
        <c:axId val="109524760"/>
      </c:barChart>
      <c:catAx>
        <c:axId val="7767552"/>
        <c:scaling>
          <c:orientation val="minMax"/>
        </c:scaling>
        <c:delete val="0"/>
        <c:axPos val="b"/>
        <c:title>
          <c:tx>
            <c:rich>
              <a:bodyPr rot="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Times New Roman" panose="02020603050405020304" pitchFamily="18" charset="0"/>
                  </a:defRPr>
                </a:pPr>
                <a:r>
                  <a:rPr lang="en-US"/>
                  <a:t>PDMS Film Thickness (nm)</a:t>
                </a:r>
              </a:p>
            </c:rich>
          </c:tx>
          <c:layout>
            <c:manualLayout>
              <c:xMode val="edge"/>
              <c:yMode val="edge"/>
              <c:x val="0.39158429844907988"/>
              <c:y val="0.92668868156775519"/>
            </c:manualLayout>
          </c:layout>
          <c:overlay val="0"/>
          <c:spPr>
            <a:noFill/>
            <a:ln>
              <a:noFill/>
            </a:ln>
            <a:effectLst/>
          </c:spPr>
          <c:txPr>
            <a:bodyPr rot="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109524760"/>
        <c:crosses val="autoZero"/>
        <c:auto val="1"/>
        <c:lblAlgn val="ctr"/>
        <c:lblOffset val="100"/>
        <c:noMultiLvlLbl val="0"/>
      </c:catAx>
      <c:valAx>
        <c:axId val="109524760"/>
        <c:scaling>
          <c:orientation val="minMax"/>
          <c:max val="10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Times New Roman" panose="02020603050405020304" pitchFamily="18" charset="0"/>
                  </a:defRPr>
                </a:pPr>
                <a:r>
                  <a:rPr lang="en-US"/>
                  <a:t>Percent Failure</a:t>
                </a:r>
              </a:p>
            </c:rich>
          </c:tx>
          <c:layout/>
          <c:overlay val="0"/>
          <c:spPr>
            <a:noFill/>
            <a:ln>
              <a:noFill/>
            </a:ln>
            <a:effectLst/>
          </c:spPr>
          <c:txPr>
            <a:bodyPr rot="-540000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title>
        <c:numFmt formatCode="General" sourceLinked="0"/>
        <c:majorTickMark val="out"/>
        <c:minorTickMark val="none"/>
        <c:tickLblPos val="nextTo"/>
        <c:spPr>
          <a:noFill/>
          <a:ln>
            <a:noFill/>
          </a:ln>
          <a:effectLst/>
        </c:spPr>
        <c:txPr>
          <a:bodyPr rot="-6000000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crossAx val="7767552"/>
        <c:crosses val="autoZero"/>
        <c:crossBetween val="between"/>
      </c:valAx>
      <c:spPr>
        <a:noFill/>
        <a:ln>
          <a:noFill/>
        </a:ln>
        <a:effectLst/>
      </c:spPr>
    </c:plotArea>
    <c:legend>
      <c:legendPos val="t"/>
      <c:layout>
        <c:manualLayout>
          <c:xMode val="edge"/>
          <c:yMode val="edge"/>
          <c:x val="0.12008550669586933"/>
          <c:y val="9.591398423222125E-2"/>
          <c:w val="0.82476121972311345"/>
          <c:h val="7.0597494764083613E-2"/>
        </c:manualLayout>
      </c:layout>
      <c:overlay val="0"/>
      <c:spPr>
        <a:noFill/>
        <a:ln>
          <a:noFill/>
        </a:ln>
        <a:effectLst/>
      </c:spPr>
      <c:txPr>
        <a:bodyPr rot="0" spcFirstLastPara="1" vertOverflow="ellipsis" vert="horz" wrap="square" anchor="ctr" anchorCtr="1"/>
        <a:lstStyle/>
        <a:p>
          <a:pPr>
            <a:defRPr sz="500" b="0" i="0" u="none" strike="noStrike" kern="1200" baseline="0">
              <a:solidFill>
                <a:schemeClr val="tx1">
                  <a:lumMod val="65000"/>
                  <a:lumOff val="35000"/>
                </a:schemeClr>
              </a:solidFill>
              <a:latin typeface="+mn-lt"/>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sz="500">
          <a:latin typeface="+mn-lt"/>
          <a:cs typeface="Times New Roman" panose="02020603050405020304" pitchFamily="18"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973619922617212"/>
          <c:y val="9.4753131500590448E-2"/>
          <c:w val="0.70486655839824075"/>
          <c:h val="0.66952213948226724"/>
        </c:manualLayout>
      </c:layout>
      <c:scatterChart>
        <c:scatterStyle val="smoothMarker"/>
        <c:varyColors val="0"/>
        <c:ser>
          <c:idx val="0"/>
          <c:order val="0"/>
          <c:tx>
            <c:v>Simulation</c:v>
          </c:tx>
          <c:xVal>
            <c:numRef>
              <c:f>xyToExcel!$AB$5:$AB$26</c:f>
              <c:numCache>
                <c:formatCode>General</c:formatCode>
                <c:ptCount val="22"/>
                <c:pt idx="0">
                  <c:v>0</c:v>
                </c:pt>
                <c:pt idx="1">
                  <c:v>1.2699999999999999E-2</c:v>
                </c:pt>
                <c:pt idx="2">
                  <c:v>2.5399999999999999E-2</c:v>
                </c:pt>
                <c:pt idx="3">
                  <c:v>3.8100000000000002E-2</c:v>
                </c:pt>
                <c:pt idx="4">
                  <c:v>5.0799999999999998E-2</c:v>
                </c:pt>
                <c:pt idx="5">
                  <c:v>6.3500000000000001E-2</c:v>
                </c:pt>
                <c:pt idx="6">
                  <c:v>7.6200000000000004E-2</c:v>
                </c:pt>
                <c:pt idx="7">
                  <c:v>8.8900000000000007E-2</c:v>
                </c:pt>
                <c:pt idx="8">
                  <c:v>0.1016</c:v>
                </c:pt>
                <c:pt idx="9">
                  <c:v>0.1143</c:v>
                </c:pt>
                <c:pt idx="10">
                  <c:v>0.127</c:v>
                </c:pt>
                <c:pt idx="11">
                  <c:v>0.13969999999999999</c:v>
                </c:pt>
                <c:pt idx="12">
                  <c:v>0.15240000000000001</c:v>
                </c:pt>
                <c:pt idx="13">
                  <c:v>0.17780000000000001</c:v>
                </c:pt>
                <c:pt idx="14">
                  <c:v>0.20319999999999999</c:v>
                </c:pt>
                <c:pt idx="15">
                  <c:v>0.2286</c:v>
                </c:pt>
                <c:pt idx="16">
                  <c:v>0.254</c:v>
                </c:pt>
                <c:pt idx="17">
                  <c:v>0.27939999999999998</c:v>
                </c:pt>
                <c:pt idx="18">
                  <c:v>0.30480000000000002</c:v>
                </c:pt>
                <c:pt idx="19">
                  <c:v>0.33019999999999999</c:v>
                </c:pt>
                <c:pt idx="20">
                  <c:v>0.35560000000000003</c:v>
                </c:pt>
                <c:pt idx="21">
                  <c:v>0.38100000000000001</c:v>
                </c:pt>
              </c:numCache>
            </c:numRef>
          </c:xVal>
          <c:yVal>
            <c:numRef>
              <c:f>xyToExcel!$AI$5:$AI$26</c:f>
              <c:numCache>
                <c:formatCode>General</c:formatCode>
                <c:ptCount val="22"/>
                <c:pt idx="0">
                  <c:v>411728.40625</c:v>
                </c:pt>
                <c:pt idx="1">
                  <c:v>416924.40625</c:v>
                </c:pt>
                <c:pt idx="2">
                  <c:v>433169.375</c:v>
                </c:pt>
                <c:pt idx="3">
                  <c:v>463238.5</c:v>
                </c:pt>
                <c:pt idx="4">
                  <c:v>511563.4375</c:v>
                </c:pt>
                <c:pt idx="5">
                  <c:v>582445.8125</c:v>
                </c:pt>
                <c:pt idx="6">
                  <c:v>674931</c:v>
                </c:pt>
                <c:pt idx="7">
                  <c:v>780839.25</c:v>
                </c:pt>
                <c:pt idx="8">
                  <c:v>884355.1875</c:v>
                </c:pt>
                <c:pt idx="9">
                  <c:v>973230.5</c:v>
                </c:pt>
                <c:pt idx="10">
                  <c:v>1040768.6875</c:v>
                </c:pt>
                <c:pt idx="11">
                  <c:v>1071082.25</c:v>
                </c:pt>
                <c:pt idx="12">
                  <c:v>1048393.3125</c:v>
                </c:pt>
                <c:pt idx="13">
                  <c:v>856181.9375</c:v>
                </c:pt>
                <c:pt idx="14">
                  <c:v>521734.71875</c:v>
                </c:pt>
                <c:pt idx="15">
                  <c:v>280115.1875</c:v>
                </c:pt>
                <c:pt idx="16">
                  <c:v>240449.578125</c:v>
                </c:pt>
                <c:pt idx="17">
                  <c:v>236495.484375</c:v>
                </c:pt>
                <c:pt idx="18">
                  <c:v>254665.953125</c:v>
                </c:pt>
                <c:pt idx="19">
                  <c:v>348850.5</c:v>
                </c:pt>
                <c:pt idx="20">
                  <c:v>337995.25</c:v>
                </c:pt>
                <c:pt idx="21">
                  <c:v>101325</c:v>
                </c:pt>
              </c:numCache>
            </c:numRef>
          </c:yVal>
          <c:smooth val="1"/>
          <c:extLst>
            <c:ext xmlns:c16="http://schemas.microsoft.com/office/drawing/2014/chart" uri="{C3380CC4-5D6E-409C-BE32-E72D297353CC}">
              <c16:uniqueId val="{00000000-78E8-4752-B84F-97194D897A47}"/>
            </c:ext>
          </c:extLst>
        </c:ser>
        <c:ser>
          <c:idx val="2"/>
          <c:order val="1"/>
          <c:tx>
            <c:v>Test 1</c:v>
          </c:tx>
          <c:spPr>
            <a:ln>
              <a:solidFill>
                <a:srgbClr val="FF0000"/>
              </a:solidFill>
            </a:ln>
          </c:spPr>
          <c:marker>
            <c:spPr>
              <a:solidFill>
                <a:srgbClr val="FF0000"/>
              </a:solidFill>
              <a:ln>
                <a:solidFill>
                  <a:srgbClr val="FF0000"/>
                </a:solidFill>
              </a:ln>
            </c:spPr>
          </c:marker>
          <c:xVal>
            <c:numRef>
              <c:f>xyToExcel!$AB$5:$AB$26</c:f>
              <c:numCache>
                <c:formatCode>General</c:formatCode>
                <c:ptCount val="22"/>
                <c:pt idx="0">
                  <c:v>0</c:v>
                </c:pt>
                <c:pt idx="1">
                  <c:v>1.2699999999999999E-2</c:v>
                </c:pt>
                <c:pt idx="2">
                  <c:v>2.5399999999999999E-2</c:v>
                </c:pt>
                <c:pt idx="3">
                  <c:v>3.8100000000000002E-2</c:v>
                </c:pt>
                <c:pt idx="4">
                  <c:v>5.0799999999999998E-2</c:v>
                </c:pt>
                <c:pt idx="5">
                  <c:v>6.3500000000000001E-2</c:v>
                </c:pt>
                <c:pt idx="6">
                  <c:v>7.6200000000000004E-2</c:v>
                </c:pt>
                <c:pt idx="7">
                  <c:v>8.8900000000000007E-2</c:v>
                </c:pt>
                <c:pt idx="8">
                  <c:v>0.1016</c:v>
                </c:pt>
                <c:pt idx="9">
                  <c:v>0.1143</c:v>
                </c:pt>
                <c:pt idx="10">
                  <c:v>0.127</c:v>
                </c:pt>
                <c:pt idx="11">
                  <c:v>0.13969999999999999</c:v>
                </c:pt>
                <c:pt idx="12">
                  <c:v>0.15240000000000001</c:v>
                </c:pt>
                <c:pt idx="13">
                  <c:v>0.17780000000000001</c:v>
                </c:pt>
                <c:pt idx="14">
                  <c:v>0.20319999999999999</c:v>
                </c:pt>
                <c:pt idx="15">
                  <c:v>0.2286</c:v>
                </c:pt>
                <c:pt idx="16">
                  <c:v>0.254</c:v>
                </c:pt>
                <c:pt idx="17">
                  <c:v>0.27939999999999998</c:v>
                </c:pt>
                <c:pt idx="18">
                  <c:v>0.30480000000000002</c:v>
                </c:pt>
                <c:pt idx="19">
                  <c:v>0.33019999999999999</c:v>
                </c:pt>
                <c:pt idx="20">
                  <c:v>0.35560000000000003</c:v>
                </c:pt>
                <c:pt idx="21">
                  <c:v>0.38100000000000001</c:v>
                </c:pt>
              </c:numCache>
            </c:numRef>
          </c:xVal>
          <c:yVal>
            <c:numRef>
              <c:f>xyToExcel!$AT$5:$AT$26</c:f>
              <c:numCache>
                <c:formatCode>General</c:formatCode>
                <c:ptCount val="22"/>
                <c:pt idx="1">
                  <c:v>732886.95033712406</c:v>
                </c:pt>
                <c:pt idx="2">
                  <c:v>756656.04701031989</c:v>
                </c:pt>
                <c:pt idx="3">
                  <c:v>765146.20299219107</c:v>
                </c:pt>
                <c:pt idx="4">
                  <c:v>810902.30270449712</c:v>
                </c:pt>
                <c:pt idx="5">
                  <c:v>861140.03824060818</c:v>
                </c:pt>
                <c:pt idx="6">
                  <c:v>906679.91871430597</c:v>
                </c:pt>
                <c:pt idx="7">
                  <c:v>905417.42499575298</c:v>
                </c:pt>
                <c:pt idx="8">
                  <c:v>997995.82661078312</c:v>
                </c:pt>
                <c:pt idx="9">
                  <c:v>1043566.3543383455</c:v>
                </c:pt>
                <c:pt idx="10">
                  <c:v>1081104.5099176925</c:v>
                </c:pt>
                <c:pt idx="11">
                  <c:v>1077457.0331012486</c:v>
                </c:pt>
                <c:pt idx="12">
                  <c:v>1065696.5987932011</c:v>
                </c:pt>
                <c:pt idx="13">
                  <c:v>908706.29192715883</c:v>
                </c:pt>
                <c:pt idx="14">
                  <c:v>747567.56610961736</c:v>
                </c:pt>
                <c:pt idx="15">
                  <c:v>583205.85734456009</c:v>
                </c:pt>
                <c:pt idx="16">
                  <c:v>463150.21749935159</c:v>
                </c:pt>
                <c:pt idx="17">
                  <c:v>348740.68210906495</c:v>
                </c:pt>
                <c:pt idx="18">
                  <c:v>341900.81404762546</c:v>
                </c:pt>
                <c:pt idx="19">
                  <c:v>341290.18103006569</c:v>
                </c:pt>
                <c:pt idx="20">
                  <c:v>336669.23946213437</c:v>
                </c:pt>
                <c:pt idx="21">
                  <c:v>355485.33090564352</c:v>
                </c:pt>
              </c:numCache>
            </c:numRef>
          </c:yVal>
          <c:smooth val="1"/>
          <c:extLst>
            <c:ext xmlns:c16="http://schemas.microsoft.com/office/drawing/2014/chart" uri="{C3380CC4-5D6E-409C-BE32-E72D297353CC}">
              <c16:uniqueId val="{00000001-78E8-4752-B84F-97194D897A47}"/>
            </c:ext>
          </c:extLst>
        </c:ser>
        <c:ser>
          <c:idx val="1"/>
          <c:order val="2"/>
          <c:tx>
            <c:v>Test 2</c:v>
          </c:tx>
          <c:spPr>
            <a:ln w="19050" cap="rnd">
              <a:solidFill>
                <a:schemeClr val="accent2"/>
              </a:solidFill>
              <a:round/>
            </a:ln>
            <a:effectLst/>
          </c:spPr>
          <c:marker>
            <c:symbol val="circle"/>
            <c:size val="5"/>
            <c:spPr>
              <a:solidFill>
                <a:schemeClr val="accent2"/>
              </a:solidFill>
              <a:ln w="9525">
                <a:solidFill>
                  <a:schemeClr val="accent2"/>
                </a:solidFill>
              </a:ln>
              <a:effectLst/>
            </c:spPr>
          </c:marker>
          <c:xVal>
            <c:numRef>
              <c:f>[2]xyToExcel!$AB$5:$AB$26</c:f>
              <c:numCache>
                <c:formatCode>General</c:formatCode>
                <c:ptCount val="22"/>
                <c:pt idx="0">
                  <c:v>0</c:v>
                </c:pt>
                <c:pt idx="1">
                  <c:v>1.2699999999999999E-2</c:v>
                </c:pt>
                <c:pt idx="2">
                  <c:v>2.5399999999999999E-2</c:v>
                </c:pt>
                <c:pt idx="3">
                  <c:v>3.8100000000000002E-2</c:v>
                </c:pt>
                <c:pt idx="4">
                  <c:v>5.0799999999999998E-2</c:v>
                </c:pt>
                <c:pt idx="5">
                  <c:v>6.3500000000000001E-2</c:v>
                </c:pt>
                <c:pt idx="6">
                  <c:v>7.6200000000000004E-2</c:v>
                </c:pt>
                <c:pt idx="7">
                  <c:v>8.8900000000000007E-2</c:v>
                </c:pt>
                <c:pt idx="8">
                  <c:v>0.1016</c:v>
                </c:pt>
                <c:pt idx="9">
                  <c:v>0.1143</c:v>
                </c:pt>
                <c:pt idx="10">
                  <c:v>0.127</c:v>
                </c:pt>
                <c:pt idx="11">
                  <c:v>0.13969999999999999</c:v>
                </c:pt>
                <c:pt idx="12">
                  <c:v>0.15240000000000001</c:v>
                </c:pt>
                <c:pt idx="13">
                  <c:v>0.17780000000000001</c:v>
                </c:pt>
                <c:pt idx="14">
                  <c:v>0.20319999999999999</c:v>
                </c:pt>
                <c:pt idx="15">
                  <c:v>0.2286</c:v>
                </c:pt>
                <c:pt idx="16">
                  <c:v>0.254</c:v>
                </c:pt>
                <c:pt idx="17">
                  <c:v>0.27939999999999998</c:v>
                </c:pt>
                <c:pt idx="18">
                  <c:v>0.30480000000000002</c:v>
                </c:pt>
                <c:pt idx="19">
                  <c:v>0.33019999999999999</c:v>
                </c:pt>
                <c:pt idx="20">
                  <c:v>0.35560000000000003</c:v>
                </c:pt>
                <c:pt idx="21">
                  <c:v>0.38100000000000001</c:v>
                </c:pt>
              </c:numCache>
            </c:numRef>
          </c:xVal>
          <c:yVal>
            <c:numRef>
              <c:f>[2]xyToExcel!$AT$5:$AT$26</c:f>
              <c:numCache>
                <c:formatCode>General</c:formatCode>
                <c:ptCount val="22"/>
                <c:pt idx="1">
                  <c:v>596946.28353975783</c:v>
                </c:pt>
                <c:pt idx="2">
                  <c:v>609782.1599159711</c:v>
                </c:pt>
                <c:pt idx="3">
                  <c:v>645030.01032955514</c:v>
                </c:pt>
                <c:pt idx="4">
                  <c:v>698028.91023021471</c:v>
                </c:pt>
                <c:pt idx="5">
                  <c:v>767385.86239664373</c:v>
                </c:pt>
                <c:pt idx="6">
                  <c:v>836742.81456307264</c:v>
                </c:pt>
                <c:pt idx="7">
                  <c:v>938479.64310610725</c:v>
                </c:pt>
                <c:pt idx="8">
                  <c:v>949417.00922915048</c:v>
                </c:pt>
                <c:pt idx="9">
                  <c:v>1011237.50363794</c:v>
                </c:pt>
                <c:pt idx="10">
                  <c:v>1055808.3965761079</c:v>
                </c:pt>
                <c:pt idx="11">
                  <c:v>1016432.1288123074</c:v>
                </c:pt>
                <c:pt idx="12">
                  <c:v>949840.12600885495</c:v>
                </c:pt>
                <c:pt idx="13">
                  <c:v>776545.05157345708</c:v>
                </c:pt>
                <c:pt idx="14">
                  <c:v>717132.57711183839</c:v>
                </c:pt>
                <c:pt idx="15">
                  <c:v>528747.71291075216</c:v>
                </c:pt>
                <c:pt idx="16">
                  <c:v>460549.35102161334</c:v>
                </c:pt>
                <c:pt idx="17">
                  <c:v>293477.48078145873</c:v>
                </c:pt>
                <c:pt idx="18">
                  <c:v>288242.54866384465</c:v>
                </c:pt>
                <c:pt idx="19">
                  <c:v>282839.49721028423</c:v>
                </c:pt>
                <c:pt idx="20">
                  <c:v>305621.30890188832</c:v>
                </c:pt>
                <c:pt idx="21">
                  <c:v>350997.43809028057</c:v>
                </c:pt>
              </c:numCache>
            </c:numRef>
          </c:yVal>
          <c:smooth val="1"/>
          <c:extLst>
            <c:ext xmlns:c16="http://schemas.microsoft.com/office/drawing/2014/chart" uri="{C3380CC4-5D6E-409C-BE32-E72D297353CC}">
              <c16:uniqueId val="{00000002-78E8-4752-B84F-97194D897A47}"/>
            </c:ext>
          </c:extLst>
        </c:ser>
        <c:dLbls>
          <c:showLegendKey val="0"/>
          <c:showVal val="0"/>
          <c:showCatName val="0"/>
          <c:showSerName val="0"/>
          <c:showPercent val="0"/>
          <c:showBubbleSize val="0"/>
        </c:dLbls>
        <c:axId val="590153112"/>
        <c:axId val="590148520"/>
      </c:scatterChart>
      <c:valAx>
        <c:axId val="590153112"/>
        <c:scaling>
          <c:orientation val="minMax"/>
          <c:max val="0.4"/>
        </c:scaling>
        <c:delete val="0"/>
        <c:axPos val="b"/>
        <c:majorGridlines>
          <c:spPr>
            <a:ln w="9525" cap="flat" cmpd="sng" algn="ctr">
              <a:solidFill>
                <a:schemeClr val="tx1">
                  <a:lumMod val="15000"/>
                  <a:lumOff val="85000"/>
                </a:schemeClr>
              </a:solidFill>
              <a:round/>
            </a:ln>
            <a:effectLst/>
          </c:spPr>
        </c:majorGridlines>
        <c:title>
          <c:tx>
            <c:rich>
              <a:bodyPr rot="0" vert="horz"/>
              <a:lstStyle/>
              <a:p>
                <a:pPr>
                  <a:defRPr b="1"/>
                </a:pPr>
                <a:r>
                  <a:rPr lang="en-US" b="1"/>
                  <a:t>Distance from center of Panel (m)</a:t>
                </a:r>
              </a:p>
            </c:rich>
          </c:tx>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en-US"/>
          </a:p>
        </c:txPr>
        <c:crossAx val="590148520"/>
        <c:crosses val="autoZero"/>
        <c:crossBetween val="midCat"/>
      </c:valAx>
      <c:valAx>
        <c:axId val="590148520"/>
        <c:scaling>
          <c:orientation val="minMax"/>
          <c:max val="1500000"/>
          <c:min val="100000"/>
        </c:scaling>
        <c:delete val="0"/>
        <c:axPos val="l"/>
        <c:majorGridlines>
          <c:spPr>
            <a:ln w="9525" cap="flat" cmpd="sng" algn="ctr">
              <a:solidFill>
                <a:schemeClr val="tx1">
                  <a:lumMod val="15000"/>
                  <a:lumOff val="85000"/>
                </a:schemeClr>
              </a:solidFill>
              <a:round/>
            </a:ln>
            <a:effectLst/>
          </c:spPr>
        </c:majorGridlines>
        <c:title>
          <c:tx>
            <c:rich>
              <a:bodyPr rot="-5400000" vert="horz"/>
              <a:lstStyle/>
              <a:p>
                <a:pPr>
                  <a:defRPr/>
                </a:pPr>
                <a:r>
                  <a:rPr lang="en-US" dirty="0"/>
                  <a:t>Pore Pressure </a:t>
                </a:r>
                <a:r>
                  <a:rPr lang="en-US" dirty="0" smtClean="0"/>
                  <a:t>(Pa)</a:t>
                </a:r>
                <a:endParaRPr lang="en-US" dirty="0"/>
              </a:p>
            </c:rich>
          </c:tx>
          <c:layout/>
          <c:overlay val="0"/>
          <c:spPr>
            <a:noFill/>
            <a:ln>
              <a:noFill/>
            </a:ln>
            <a:effectLst/>
          </c:spPr>
        </c:title>
        <c:numFmt formatCode="0.0E+00" sourceLinked="0"/>
        <c:majorTickMark val="none"/>
        <c:minorTickMark val="none"/>
        <c:tickLblPos val="nextTo"/>
        <c:spPr>
          <a:noFill/>
          <a:ln w="9525" cap="flat" cmpd="sng" algn="ctr">
            <a:solidFill>
              <a:schemeClr val="tx1">
                <a:lumMod val="25000"/>
                <a:lumOff val="75000"/>
              </a:schemeClr>
            </a:solidFill>
            <a:round/>
          </a:ln>
          <a:effectLst/>
        </c:spPr>
        <c:txPr>
          <a:bodyPr rot="-60000000" vert="horz"/>
          <a:lstStyle/>
          <a:p>
            <a:pPr>
              <a:defRPr/>
            </a:pPr>
            <a:endParaRPr lang="en-US"/>
          </a:p>
        </c:txPr>
        <c:crossAx val="590153112"/>
        <c:crosses val="autoZero"/>
        <c:crossBetween val="midCat"/>
      </c:valAx>
    </c:plotArea>
    <c:legend>
      <c:legendPos val="t"/>
      <c:layout>
        <c:manualLayout>
          <c:xMode val="edge"/>
          <c:yMode val="edge"/>
          <c:x val="0.23425659739132859"/>
          <c:y val="0.12390776032223025"/>
          <c:w val="0.70613925581594406"/>
          <c:h val="8.6964974788779431E-2"/>
        </c:manualLayout>
      </c:layout>
      <c:overlay val="0"/>
      <c:spPr>
        <a:noFill/>
        <a:ln>
          <a:noFill/>
        </a:ln>
        <a:effectLst/>
      </c:spPr>
      <c:txPr>
        <a:bodyPr rot="0" vert="horz"/>
        <a:lstStyle/>
        <a:p>
          <a:pPr>
            <a:defRPr sz="1200"/>
          </a:pPr>
          <a:endParaRPr lang="en-US"/>
        </a:p>
      </c:txPr>
    </c:legend>
    <c:plotVisOnly val="1"/>
    <c:dispBlanksAs val="gap"/>
    <c:showDLblsOverMax val="0"/>
  </c:chart>
  <c:txPr>
    <a:bodyPr/>
    <a:lstStyle/>
    <a:p>
      <a:pPr>
        <a:defRPr sz="1400"/>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312F38-0EE2-41DD-B3E6-036198720B04}" type="datetimeFigureOut">
              <a:rPr lang="en-US" smtClean="0"/>
              <a:t>6/1/2020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02CF0A-0835-4EF8-A220-84A6FB218F15}" type="slidenum">
              <a:rPr lang="en-US" smtClean="0"/>
              <a:t>‹#›</a:t>
            </a:fld>
            <a:endParaRPr lang="en-US"/>
          </a:p>
        </p:txBody>
      </p:sp>
    </p:spTree>
    <p:extLst>
      <p:ext uri="{BB962C8B-B14F-4D97-AF65-F5344CB8AC3E}">
        <p14:creationId xmlns:p14="http://schemas.microsoft.com/office/powerpoint/2010/main" val="2415743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To</a:t>
            </a:r>
            <a:r>
              <a:rPr lang="en-US" sz="1200" baseline="0" dirty="0" smtClean="0"/>
              <a:t> understand the dependence on redundant fasteners, we have to look at how large scale composite structures are assembled.  </a:t>
            </a:r>
            <a:r>
              <a:rPr lang="en-US" sz="1200" dirty="0" smtClean="0"/>
              <a:t>There are essentially three primary methods</a:t>
            </a:r>
            <a:r>
              <a:rPr lang="en-US" sz="1200" baseline="0" dirty="0" smtClean="0"/>
              <a:t> for assembling composites: co-cure, co-bond, and secondary bond. During co-cure, two or more parts are cured together in an autoclave resulting in unitized structure. In other words, co-cured joints have continuous matrix resin through the joint. In contrast, co-bonded and secondary bonded joints use adhesive to bond together one or more previously cured components. The adhesive bond results in a material discontinuity that can be observed microscopically.</a:t>
            </a:r>
          </a:p>
          <a:p>
            <a:endParaRPr lang="en-US" sz="1200" dirty="0" smtClean="0"/>
          </a:p>
          <a:p>
            <a:r>
              <a:rPr lang="en-US" sz="1200" dirty="0" smtClean="0"/>
              <a:t>Co-cured joints are inherently predictable because the joint is inherently interface-free</a:t>
            </a:r>
            <a:r>
              <a:rPr lang="en-US" sz="1200" baseline="0" dirty="0" smtClean="0"/>
              <a:t>.</a:t>
            </a:r>
          </a:p>
          <a:p>
            <a:endParaRPr lang="en-US" sz="1200" baseline="0" dirty="0" smtClean="0"/>
          </a:p>
          <a:p>
            <a:r>
              <a:rPr lang="en-US" sz="1200" i="1" baseline="0" dirty="0" smtClean="0"/>
              <a:t>First animation</a:t>
            </a:r>
          </a:p>
          <a:p>
            <a:endParaRPr lang="en-US" sz="1200" baseline="0" dirty="0" smtClean="0"/>
          </a:p>
          <a:p>
            <a:r>
              <a:rPr lang="en-US" sz="1200" dirty="0" smtClean="0"/>
              <a:t>However, co-cure</a:t>
            </a:r>
            <a:r>
              <a:rPr lang="en-US" sz="1200" baseline="0" dirty="0" smtClean="0"/>
              <a:t> is l</a:t>
            </a:r>
            <a:r>
              <a:rPr lang="en-US" sz="1200" dirty="0" smtClean="0"/>
              <a:t>imited in application</a:t>
            </a:r>
            <a:r>
              <a:rPr lang="en-US" sz="1200" baseline="0" dirty="0" smtClean="0"/>
              <a:t> b</a:t>
            </a:r>
            <a:r>
              <a:rPr lang="en-US" sz="1200" dirty="0" smtClean="0"/>
              <a:t>y part</a:t>
            </a:r>
            <a:r>
              <a:rPr lang="en-US" sz="1200" baseline="0" dirty="0" smtClean="0"/>
              <a:t> </a:t>
            </a:r>
            <a:r>
              <a:rPr lang="en-US" sz="1200" dirty="0" smtClean="0"/>
              <a:t>complexity and size. </a:t>
            </a:r>
            <a:r>
              <a:rPr lang="en-US" sz="1200" baseline="0" dirty="0" smtClean="0"/>
              <a:t>Quite simply, y</a:t>
            </a:r>
            <a:r>
              <a:rPr lang="en-US" sz="1200" dirty="0" smtClean="0"/>
              <a:t>ou</a:t>
            </a:r>
            <a:r>
              <a:rPr lang="en-US" sz="1200" baseline="0" dirty="0" smtClean="0"/>
              <a:t> cannot produce an entire aircraft or even an entire wing in single cure process. The tooling would be too expensive.</a:t>
            </a:r>
          </a:p>
          <a:p>
            <a:endParaRPr lang="en-US" sz="1200" dirty="0" smtClean="0"/>
          </a:p>
          <a:p>
            <a:r>
              <a:rPr lang="en-US" sz="1200" dirty="0" smtClean="0"/>
              <a:t>Bonding</a:t>
            </a:r>
            <a:r>
              <a:rPr lang="en-US" sz="1200" baseline="0" dirty="0" smtClean="0"/>
              <a:t> and co-bonding simplify the assembly of complex structures, but the resulting joints </a:t>
            </a:r>
            <a:r>
              <a:rPr lang="en-US" sz="1200" dirty="0" smtClean="0"/>
              <a:t>are susceptible to weak bonds leading to unpredictable performance</a:t>
            </a:r>
            <a:r>
              <a:rPr lang="en-US" sz="1200" baseline="0" dirty="0" smtClean="0"/>
              <a:t>. </a:t>
            </a:r>
          </a:p>
          <a:p>
            <a:endParaRPr lang="en-US" sz="1200" baseline="0" dirty="0" smtClean="0"/>
          </a:p>
          <a:p>
            <a:r>
              <a:rPr lang="en-US" sz="1200" i="1" baseline="0" dirty="0" smtClean="0"/>
              <a:t>Second animation</a:t>
            </a:r>
          </a:p>
          <a:p>
            <a:r>
              <a:rPr lang="en-US" sz="1200" baseline="0" dirty="0" smtClean="0"/>
              <a:t> </a:t>
            </a:r>
            <a:endParaRPr lang="en-US" sz="1200" dirty="0" smtClean="0"/>
          </a:p>
          <a:p>
            <a:r>
              <a:rPr lang="en-US" sz="1200" dirty="0" smtClean="0">
                <a:ea typeface="ＭＳ Ｐゴシック"/>
              </a:rPr>
              <a:t>The lack of predictability in bonded</a:t>
            </a:r>
            <a:r>
              <a:rPr lang="en-US" sz="1200" baseline="0" dirty="0" smtClean="0">
                <a:ea typeface="ＭＳ Ｐゴシック"/>
              </a:rPr>
              <a:t> interfaces is</a:t>
            </a:r>
            <a:r>
              <a:rPr lang="en-US" sz="1200" dirty="0" smtClean="0">
                <a:ea typeface="ＭＳ Ｐゴシック"/>
              </a:rPr>
              <a:t> a concern in primary structure.</a:t>
            </a:r>
            <a:r>
              <a:rPr lang="en-US" sz="1200" baseline="0" dirty="0" smtClean="0">
                <a:ea typeface="ＭＳ Ｐゴシック"/>
              </a:rPr>
              <a:t> So </a:t>
            </a:r>
            <a:r>
              <a:rPr lang="en-US" sz="1200" baseline="0" dirty="0" err="1" smtClean="0">
                <a:ea typeface="ＭＳ Ｐゴシック"/>
              </a:rPr>
              <a:t>airframers</a:t>
            </a:r>
            <a:r>
              <a:rPr lang="en-US" sz="1200" baseline="0" dirty="0" smtClean="0">
                <a:ea typeface="ＭＳ Ｐゴシック"/>
              </a:rPr>
              <a:t> are compelled to use </a:t>
            </a:r>
            <a:r>
              <a:rPr lang="en-US" sz="1200" b="1" dirty="0" smtClean="0">
                <a:ea typeface="ＭＳ Ｐゴシック"/>
              </a:rPr>
              <a:t>redundant fasteners</a:t>
            </a:r>
            <a:r>
              <a:rPr lang="en-US" sz="1200" b="1" baseline="0" dirty="0" smtClean="0">
                <a:ea typeface="ＭＳ Ｐゴシック"/>
              </a:rPr>
              <a:t> </a:t>
            </a:r>
            <a:r>
              <a:rPr lang="en-US" sz="1200" dirty="0" smtClean="0">
                <a:ea typeface="ＭＳ Ｐゴシック"/>
              </a:rPr>
              <a:t>to ensure structural integrity.</a:t>
            </a:r>
            <a:endParaRPr lang="en-US" sz="1200" dirty="0" smtClean="0"/>
          </a:p>
          <a:p>
            <a:endParaRPr lang="en-US" dirty="0"/>
          </a:p>
        </p:txBody>
      </p:sp>
      <p:sp>
        <p:nvSpPr>
          <p:cNvPr id="4" name="Slide Number Placeholder 3"/>
          <p:cNvSpPr>
            <a:spLocks noGrp="1"/>
          </p:cNvSpPr>
          <p:nvPr>
            <p:ph type="sldNum" sz="quarter" idx="10"/>
          </p:nvPr>
        </p:nvSpPr>
        <p:spPr/>
        <p:txBody>
          <a:bodyPr/>
          <a:lstStyle/>
          <a:p>
            <a:fld id="{E48ACA4E-8F8B-4BC7-AEEB-6A59B083763D}" type="slidenum">
              <a:rPr lang="en-US" smtClean="0"/>
              <a:t>4</a:t>
            </a:fld>
            <a:endParaRPr lang="en-US"/>
          </a:p>
        </p:txBody>
      </p:sp>
    </p:spTree>
    <p:extLst>
      <p:ext uri="{BB962C8B-B14F-4D97-AF65-F5344CB8AC3E}">
        <p14:creationId xmlns:p14="http://schemas.microsoft.com/office/powerpoint/2010/main" val="13277146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2E8407-EB98-472A-AB92-4F96B8793BB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3361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400" kern="1200" dirty="0" smtClean="0">
                <a:solidFill>
                  <a:schemeClr val="tx1"/>
                </a:solidFill>
                <a:effectLst/>
                <a:latin typeface="+mn-lt"/>
                <a:ea typeface="+mn-ea"/>
                <a:cs typeface="+mn-cs"/>
              </a:rPr>
              <a:t>With</a:t>
            </a:r>
            <a:r>
              <a:rPr lang="en-US" sz="1400" kern="1200" baseline="0" dirty="0" smtClean="0">
                <a:solidFill>
                  <a:schemeClr val="tx1"/>
                </a:solidFill>
                <a:effectLst/>
                <a:latin typeface="+mn-lt"/>
                <a:ea typeface="+mn-ea"/>
                <a:cs typeface="+mn-cs"/>
              </a:rPr>
              <a:t> new defect prediction capability, the effects of fiber waviness and multiple types/sources of porosity needs to be understood and characterized. Numerous activities throughout our various organizations are familiar with the concept of Integrated Computational Materials Engineering (ICME) and previous work typically focuses on ‘Porosity’ in a very general sense, the new insights in this improved model instructs us to the source of the porosity which further assists us in understanding the likely size, shape and location of the porosity. As these activities advance we’ll need to understand the structural effects of these independent type of porosity or even fiber waviness and incorporate the new insights into an ICME framework.</a:t>
            </a:r>
          </a:p>
          <a:p>
            <a:pPr lvl="1"/>
            <a:endParaRPr lang="en-US" sz="1400" kern="1200" baseline="0" dirty="0" smtClean="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tx1"/>
                </a:solidFill>
                <a:effectLst/>
                <a:latin typeface="+mn-lt"/>
                <a:ea typeface="+mn-ea"/>
                <a:cs typeface="+mn-cs"/>
              </a:rPr>
              <a:t>From the NASA side, the more technical/personal story is around the validation of the final CDPM.  The data in the slide shows resin pressure, not porosity, because porosity data throughout the part is difficult to quantify during cure. Porosity in a laminate is closely and inversely related to the resin pressure, which can be measured throughout the cure cycle with relatively high spatial resolution. Measured resin pressure data is compared with predicted resin pressure to validate the model.  CMT developed a set of physics based governing equations based on conservation of energy and mass, but accurate prediction of resin pressure and porosity requires a multitude of material properties, some of which are challenging to measure. NASA performed a sensitivity analysis on material parameters with the low confidence and yielded significant improvement of the model fit to experimental test data (seen in Fig 1 b)</a:t>
            </a:r>
          </a:p>
        </p:txBody>
      </p:sp>
      <p:sp>
        <p:nvSpPr>
          <p:cNvPr id="4" name="Slide Number Placeholder 3"/>
          <p:cNvSpPr>
            <a:spLocks noGrp="1"/>
          </p:cNvSpPr>
          <p:nvPr>
            <p:ph type="sldNum" sz="quarter" idx="10"/>
          </p:nvPr>
        </p:nvSpPr>
        <p:spPr/>
        <p:txBody>
          <a:bodyPr/>
          <a:lstStyle/>
          <a:p>
            <a:fld id="{98626D56-C813-48B0-B1B3-15F4FE64E827}" type="slidenum">
              <a:rPr lang="en-US" smtClean="0"/>
              <a:t>10</a:t>
            </a:fld>
            <a:endParaRPr lang="en-US"/>
          </a:p>
        </p:txBody>
      </p:sp>
    </p:spTree>
    <p:extLst>
      <p:ext uri="{BB962C8B-B14F-4D97-AF65-F5344CB8AC3E}">
        <p14:creationId xmlns:p14="http://schemas.microsoft.com/office/powerpoint/2010/main" val="8950397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E493B4B-49C9-4144-A783-9283DDFAEAD4}"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4386089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493B4B-49C9-4144-A783-9283DDFAEAD4}"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2944216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E493B4B-49C9-4144-A783-9283DDFAEAD4}"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3855550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E493B4B-49C9-4144-A783-9283DDFAEAD4}" type="datetimeFigureOut">
              <a:rPr lang="en-US" smtClean="0"/>
              <a:t>6/1/2020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11580265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E493B4B-49C9-4144-A783-9283DDFAEAD4}" type="datetimeFigureOut">
              <a:rPr lang="en-US" smtClean="0"/>
              <a:t>6/1/2020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341559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E493B4B-49C9-4144-A783-9283DDFAEAD4}" type="datetimeFigureOut">
              <a:rPr lang="en-US" smtClean="0"/>
              <a:t>6/1/2020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2953274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E493B4B-49C9-4144-A783-9283DDFAEAD4}" type="datetimeFigureOut">
              <a:rPr lang="en-US" smtClean="0"/>
              <a:t>6/1/2020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368681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493B4B-49C9-4144-A783-9283DDFAEAD4}" type="datetimeFigureOut">
              <a:rPr lang="en-US" smtClean="0"/>
              <a:t>6/1/2020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1736030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E493B4B-49C9-4144-A783-9283DDFAEAD4}" type="datetimeFigureOut">
              <a:rPr lang="en-US" smtClean="0"/>
              <a:t>6/1/2020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35316665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493B4B-49C9-4144-A783-9283DDFAEAD4}"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38786363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E493B4B-49C9-4144-A783-9283DDFAEAD4}" type="datetimeFigureOut">
              <a:rPr lang="en-US" smtClean="0"/>
              <a:t>6/1/2020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B07880-0B5B-4F8D-931F-D9914C26FA23}" type="slidenum">
              <a:rPr lang="en-US" smtClean="0"/>
              <a:t>‹#›</a:t>
            </a:fld>
            <a:endParaRPr lang="en-US"/>
          </a:p>
        </p:txBody>
      </p:sp>
    </p:spTree>
    <p:extLst>
      <p:ext uri="{BB962C8B-B14F-4D97-AF65-F5344CB8AC3E}">
        <p14:creationId xmlns:p14="http://schemas.microsoft.com/office/powerpoint/2010/main" val="1302891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493B4B-49C9-4144-A783-9283DDFAEAD4}" type="datetimeFigureOut">
              <a:rPr lang="en-US" smtClean="0"/>
              <a:t>6/1/2020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B07880-0B5B-4F8D-931F-D9914C26FA23}" type="slidenum">
              <a:rPr lang="en-US" smtClean="0"/>
              <a:t>‹#›</a:t>
            </a:fld>
            <a:endParaRPr lang="en-US"/>
          </a:p>
        </p:txBody>
      </p:sp>
    </p:spTree>
    <p:extLst>
      <p:ext uri="{BB962C8B-B14F-4D97-AF65-F5344CB8AC3E}">
        <p14:creationId xmlns:p14="http://schemas.microsoft.com/office/powerpoint/2010/main" val="24908383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chart" Target="../charts/chart1.xml"/><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emf"/><Relationship Id="rId5" Type="http://schemas.openxmlformats.org/officeDocument/2006/relationships/image" Target="../media/image3.png"/><Relationship Id="rId10" Type="http://schemas.openxmlformats.org/officeDocument/2006/relationships/image" Target="../media/image8.emf"/><Relationship Id="rId4" Type="http://schemas.openxmlformats.org/officeDocument/2006/relationships/image" Target="../media/image2.png"/><Relationship Id="rId9" Type="http://schemas.openxmlformats.org/officeDocument/2006/relationships/image" Target="../media/image7.emf"/><Relationship Id="rId1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emf"/><Relationship Id="rId5" Type="http://schemas.openxmlformats.org/officeDocument/2006/relationships/chart" Target="../charts/chart2.xml"/><Relationship Id="rId10" Type="http://schemas.microsoft.com/office/2007/relationships/hdphoto" Target="../media/hdphoto2.wdp"/><Relationship Id="rId4" Type="http://schemas.openxmlformats.org/officeDocument/2006/relationships/image" Target="../media/image20.png"/><Relationship Id="rId9"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12476"/>
            <a:ext cx="9144000" cy="2387600"/>
          </a:xfrm>
        </p:spPr>
        <p:txBody>
          <a:bodyPr>
            <a:normAutofit fontScale="90000"/>
          </a:bodyPr>
          <a:lstStyle/>
          <a:p>
            <a:r>
              <a:rPr lang="en-US" dirty="0" smtClean="0"/>
              <a:t>Composite Bond Qualification: </a:t>
            </a:r>
            <a:r>
              <a:rPr lang="en-US" sz="4900" i="1" dirty="0" smtClean="0"/>
              <a:t>Material </a:t>
            </a:r>
            <a:r>
              <a:rPr lang="en-US" sz="4900" i="1" dirty="0"/>
              <a:t>and Process Development </a:t>
            </a:r>
            <a:r>
              <a:rPr lang="en-US" sz="4900" i="1" dirty="0" smtClean="0"/>
              <a:t>Plans for NASA/TTT </a:t>
            </a:r>
            <a:r>
              <a:rPr lang="en-US" sz="4900" i="1" dirty="0"/>
              <a:t>Project</a:t>
            </a:r>
            <a:r>
              <a:rPr lang="en-US" dirty="0"/>
              <a:t/>
            </a:r>
            <a:br>
              <a:rPr lang="en-US" dirty="0"/>
            </a:br>
            <a:endParaRPr lang="en-US" dirty="0"/>
          </a:p>
        </p:txBody>
      </p:sp>
      <p:sp>
        <p:nvSpPr>
          <p:cNvPr id="3" name="Subtitle 2"/>
          <p:cNvSpPr>
            <a:spLocks noGrp="1"/>
          </p:cNvSpPr>
          <p:nvPr>
            <p:ph type="subTitle" idx="1"/>
          </p:nvPr>
        </p:nvSpPr>
        <p:spPr>
          <a:xfrm>
            <a:off x="1524000" y="4067864"/>
            <a:ext cx="9144000" cy="1655762"/>
          </a:xfrm>
        </p:spPr>
        <p:txBody>
          <a:bodyPr/>
          <a:lstStyle/>
          <a:p>
            <a:r>
              <a:rPr lang="en-US" dirty="0" smtClean="0"/>
              <a:t>Frank Palmieri</a:t>
            </a:r>
          </a:p>
          <a:p>
            <a:r>
              <a:rPr lang="en-US" dirty="0" smtClean="0"/>
              <a:t>Presented to Canadian NRC on June 11, 2020</a:t>
            </a:r>
            <a:endParaRPr lang="en-US" dirty="0"/>
          </a:p>
        </p:txBody>
      </p:sp>
    </p:spTree>
    <p:extLst>
      <p:ext uri="{BB962C8B-B14F-4D97-AF65-F5344CB8AC3E}">
        <p14:creationId xmlns:p14="http://schemas.microsoft.com/office/powerpoint/2010/main" val="7987731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Isosceles Triangle 29"/>
          <p:cNvSpPr/>
          <p:nvPr/>
        </p:nvSpPr>
        <p:spPr>
          <a:xfrm flipV="1">
            <a:off x="3786120" y="2635533"/>
            <a:ext cx="4269058" cy="2225776"/>
          </a:xfrm>
          <a:prstGeom prst="triangle">
            <a:avLst/>
          </a:prstGeom>
          <a:gradFill flip="none" rotWithShape="0">
            <a:gsLst>
              <a:gs pos="0">
                <a:schemeClr val="accent1">
                  <a:lumMod val="5000"/>
                  <a:lumOff val="95000"/>
                </a:schemeClr>
              </a:gs>
              <a:gs pos="90000">
                <a:schemeClr val="accent1">
                  <a:lumMod val="50000"/>
                </a:schemeClr>
              </a:gs>
            </a:gsLst>
            <a:path path="circle">
              <a:fillToRect l="50000" t="50000" r="50000" b="50000"/>
            </a:path>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p:cNvSpPr txBox="1"/>
          <p:nvPr/>
        </p:nvSpPr>
        <p:spPr>
          <a:xfrm>
            <a:off x="3808341" y="4711514"/>
            <a:ext cx="5030859" cy="2031325"/>
          </a:xfrm>
          <a:prstGeom prst="rect">
            <a:avLst/>
          </a:prstGeom>
          <a:solidFill>
            <a:schemeClr val="bg1"/>
          </a:solidFill>
          <a:ln>
            <a:solidFill>
              <a:schemeClr val="tx1"/>
            </a:solidFill>
          </a:ln>
        </p:spPr>
        <p:txBody>
          <a:bodyPr wrap="square" rtlCol="0">
            <a:spAutoFit/>
          </a:bodyPr>
          <a:lstStyle/>
          <a:p>
            <a:pPr algn="ctr"/>
            <a:r>
              <a:rPr lang="en-US" b="1" u="sng" dirty="0"/>
              <a:t>D307</a:t>
            </a:r>
            <a:r>
              <a:rPr lang="en-US" u="sng" dirty="0"/>
              <a:t> Bonding Process</a:t>
            </a:r>
          </a:p>
          <a:p>
            <a:pPr marL="285750" indent="-285750">
              <a:buFont typeface="Arial" panose="020B0604020202020204" pitchFamily="34" charset="0"/>
              <a:buChar char="•"/>
            </a:pPr>
            <a:r>
              <a:rPr lang="en-US" dirty="0"/>
              <a:t>Closed loop control of laser surface inspection/treatment and optimized </a:t>
            </a:r>
            <a:r>
              <a:rPr lang="en-US" dirty="0" err="1"/>
              <a:t>bondline</a:t>
            </a:r>
            <a:endParaRPr lang="en-US" dirty="0"/>
          </a:p>
          <a:p>
            <a:pPr marL="285750" indent="-285750">
              <a:buFont typeface="Arial" panose="020B0604020202020204" pitchFamily="34" charset="0"/>
              <a:buChar char="•"/>
            </a:pPr>
            <a:r>
              <a:rPr lang="en-US" dirty="0"/>
              <a:t>A.I. tool for robust bond process control</a:t>
            </a:r>
          </a:p>
          <a:p>
            <a:pPr marL="285750" indent="-285750">
              <a:buFont typeface="Arial" panose="020B0604020202020204" pitchFamily="34" charset="0"/>
              <a:buChar char="•"/>
            </a:pPr>
            <a:r>
              <a:rPr lang="en-US" dirty="0"/>
              <a:t>Bond process FEA model for </a:t>
            </a:r>
            <a:r>
              <a:rPr lang="en-US" dirty="0" err="1"/>
              <a:t>bondline</a:t>
            </a:r>
            <a:r>
              <a:rPr lang="en-US" dirty="0"/>
              <a:t> defects</a:t>
            </a:r>
          </a:p>
          <a:p>
            <a:pPr marL="285750" indent="-285750">
              <a:buFont typeface="Arial" panose="020B0604020202020204" pitchFamily="34" charset="0"/>
              <a:buChar char="•"/>
            </a:pPr>
            <a:r>
              <a:rPr lang="en-US" dirty="0"/>
              <a:t>Laser/matter MD model for bonding surface chemistry</a:t>
            </a:r>
          </a:p>
        </p:txBody>
      </p:sp>
      <p:sp>
        <p:nvSpPr>
          <p:cNvPr id="22" name="TextBox 21"/>
          <p:cNvSpPr txBox="1"/>
          <p:nvPr/>
        </p:nvSpPr>
        <p:spPr>
          <a:xfrm>
            <a:off x="7944928" y="720498"/>
            <a:ext cx="3961321" cy="2308324"/>
          </a:xfrm>
          <a:prstGeom prst="rect">
            <a:avLst/>
          </a:prstGeom>
          <a:solidFill>
            <a:schemeClr val="bg1"/>
          </a:solidFill>
          <a:ln>
            <a:solidFill>
              <a:schemeClr val="tx1"/>
            </a:solidFill>
          </a:ln>
        </p:spPr>
        <p:txBody>
          <a:bodyPr wrap="square" rtlCol="0">
            <a:spAutoFit/>
          </a:bodyPr>
          <a:lstStyle/>
          <a:p>
            <a:pPr algn="ctr"/>
            <a:r>
              <a:rPr lang="en-US" b="1" u="sng" dirty="0"/>
              <a:t>D309</a:t>
            </a:r>
            <a:r>
              <a:rPr lang="en-US" u="sng" dirty="0"/>
              <a:t> Bond Failure Modeling</a:t>
            </a:r>
          </a:p>
          <a:p>
            <a:pPr marL="285750" indent="-285750">
              <a:buFont typeface="Arial" panose="020B0604020202020204" pitchFamily="34" charset="0"/>
              <a:buChar char="•"/>
            </a:pPr>
            <a:r>
              <a:rPr lang="en-US" dirty="0"/>
              <a:t>j-integral method development for adhesive fracture</a:t>
            </a:r>
          </a:p>
          <a:p>
            <a:pPr marL="285750" indent="-285750">
              <a:buFont typeface="Arial" panose="020B0604020202020204" pitchFamily="34" charset="0"/>
              <a:buChar char="•"/>
            </a:pPr>
            <a:r>
              <a:rPr lang="en-US" dirty="0"/>
              <a:t>Effects of </a:t>
            </a:r>
            <a:r>
              <a:rPr lang="en-US" dirty="0" err="1"/>
              <a:t>bondline</a:t>
            </a:r>
            <a:r>
              <a:rPr lang="en-US" dirty="0"/>
              <a:t> defects on bond performance </a:t>
            </a:r>
          </a:p>
          <a:p>
            <a:pPr marL="285750" indent="-285750">
              <a:buFont typeface="Arial" panose="020B0604020202020204" pitchFamily="34" charset="0"/>
              <a:buChar char="•"/>
            </a:pPr>
            <a:r>
              <a:rPr lang="en-US" dirty="0"/>
              <a:t>Generalized cohesive model (validated)</a:t>
            </a:r>
          </a:p>
          <a:p>
            <a:pPr marL="285750" indent="-285750">
              <a:buFont typeface="Arial" panose="020B0604020202020204" pitchFamily="34" charset="0"/>
              <a:buChar char="•"/>
            </a:pPr>
            <a:endParaRPr lang="en-US" dirty="0"/>
          </a:p>
        </p:txBody>
      </p:sp>
      <p:sp>
        <p:nvSpPr>
          <p:cNvPr id="23" name="TextBox 22"/>
          <p:cNvSpPr txBox="1"/>
          <p:nvPr/>
        </p:nvSpPr>
        <p:spPr>
          <a:xfrm>
            <a:off x="333374" y="723717"/>
            <a:ext cx="3977053" cy="2031325"/>
          </a:xfrm>
          <a:prstGeom prst="rect">
            <a:avLst/>
          </a:prstGeom>
          <a:solidFill>
            <a:schemeClr val="bg1"/>
          </a:solidFill>
          <a:ln>
            <a:solidFill>
              <a:schemeClr val="tx1"/>
            </a:solidFill>
          </a:ln>
        </p:spPr>
        <p:txBody>
          <a:bodyPr wrap="square" rtlCol="0">
            <a:spAutoFit/>
          </a:bodyPr>
          <a:lstStyle/>
          <a:p>
            <a:pPr algn="ctr"/>
            <a:r>
              <a:rPr lang="en-US" b="1" u="sng" dirty="0"/>
              <a:t>D313</a:t>
            </a:r>
            <a:r>
              <a:rPr lang="en-US" u="sng" dirty="0"/>
              <a:t> Bond Inspection</a:t>
            </a:r>
          </a:p>
          <a:p>
            <a:pPr marL="285750" indent="-285750">
              <a:buFont typeface="Arial" panose="020B0604020202020204" pitchFamily="34" charset="0"/>
              <a:buChar char="•"/>
            </a:pPr>
            <a:r>
              <a:rPr lang="en-US" dirty="0"/>
              <a:t>Defect inspection in bonded joints</a:t>
            </a:r>
          </a:p>
          <a:p>
            <a:pPr marL="285750" indent="-285750">
              <a:buFont typeface="Arial" panose="020B0604020202020204" pitchFamily="34" charset="0"/>
              <a:buChar char="•"/>
            </a:pPr>
            <a:r>
              <a:rPr lang="en-US" dirty="0"/>
              <a:t>Ultrasonic evaluation of bond </a:t>
            </a:r>
            <a:r>
              <a:rPr lang="en-US" dirty="0" smtClean="0"/>
              <a:t>strength (non-destructive) using phase-locked method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
        <p:nvSpPr>
          <p:cNvPr id="27" name="TextBox 26"/>
          <p:cNvSpPr txBox="1"/>
          <p:nvPr/>
        </p:nvSpPr>
        <p:spPr>
          <a:xfrm>
            <a:off x="245790" y="-23216"/>
            <a:ext cx="11297965" cy="707886"/>
          </a:xfrm>
          <a:prstGeom prst="rect">
            <a:avLst/>
          </a:prstGeom>
          <a:noFill/>
        </p:spPr>
        <p:txBody>
          <a:bodyPr wrap="none" rtlCol="0">
            <a:spAutoFit/>
          </a:bodyPr>
          <a:lstStyle/>
          <a:p>
            <a:r>
              <a:rPr lang="en-US" sz="4000" dirty="0" smtClean="0">
                <a:latin typeface="+mj-lt"/>
              </a:rPr>
              <a:t>Transformation Tool and Technologies (TTT) Overview </a:t>
            </a:r>
            <a:endParaRPr lang="en-US" sz="4000" dirty="0">
              <a:latin typeface="+mj-lt"/>
            </a:endParaRPr>
          </a:p>
        </p:txBody>
      </p:sp>
      <p:sp>
        <p:nvSpPr>
          <p:cNvPr id="31" name="TextBox 30"/>
          <p:cNvSpPr txBox="1"/>
          <p:nvPr/>
        </p:nvSpPr>
        <p:spPr>
          <a:xfrm>
            <a:off x="4974165" y="2751822"/>
            <a:ext cx="1841216" cy="1200329"/>
          </a:xfrm>
          <a:prstGeom prst="rect">
            <a:avLst/>
          </a:prstGeom>
          <a:noFill/>
        </p:spPr>
        <p:txBody>
          <a:bodyPr wrap="square" rtlCol="0">
            <a:spAutoFit/>
          </a:bodyPr>
          <a:lstStyle/>
          <a:p>
            <a:pPr algn="ctr"/>
            <a:r>
              <a:rPr lang="en-US" sz="2400" b="1" dirty="0" err="1">
                <a:solidFill>
                  <a:schemeClr val="tx1"/>
                </a:solidFill>
              </a:rPr>
              <a:t>Bondline</a:t>
            </a:r>
            <a:r>
              <a:rPr lang="en-US" sz="2400" b="1" dirty="0">
                <a:solidFill>
                  <a:schemeClr val="tx1"/>
                </a:solidFill>
              </a:rPr>
              <a:t> </a:t>
            </a:r>
            <a:r>
              <a:rPr lang="en-US" sz="2400" b="1" dirty="0" smtClean="0">
                <a:solidFill>
                  <a:schemeClr val="tx1"/>
                </a:solidFill>
              </a:rPr>
              <a:t>Qualification </a:t>
            </a:r>
            <a:r>
              <a:rPr lang="en-US" sz="2400" b="1" dirty="0">
                <a:solidFill>
                  <a:schemeClr val="tx1"/>
                </a:solidFill>
              </a:rPr>
              <a:t>Tools</a:t>
            </a:r>
          </a:p>
        </p:txBody>
      </p:sp>
      <p:sp>
        <p:nvSpPr>
          <p:cNvPr id="2" name="Rectangle 1"/>
          <p:cNvSpPr/>
          <p:nvPr/>
        </p:nvSpPr>
        <p:spPr>
          <a:xfrm>
            <a:off x="333374" y="3518570"/>
            <a:ext cx="2685871" cy="122782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u="sng" dirty="0">
                <a:solidFill>
                  <a:schemeClr val="tx1"/>
                </a:solidFill>
              </a:rPr>
              <a:t>Shared Data/Materials</a:t>
            </a:r>
          </a:p>
          <a:p>
            <a:pPr marL="285750" indent="-285750">
              <a:buFont typeface="Arial" panose="020B0604020202020204" pitchFamily="34" charset="0"/>
              <a:buChar char="•"/>
            </a:pPr>
            <a:r>
              <a:rPr lang="en-US" sz="1400" dirty="0">
                <a:solidFill>
                  <a:schemeClr val="tx1"/>
                </a:solidFill>
              </a:rPr>
              <a:t>Weak/strong specimens</a:t>
            </a:r>
          </a:p>
          <a:p>
            <a:pPr marL="285750" indent="-285750">
              <a:buFont typeface="Arial" panose="020B0604020202020204" pitchFamily="34" charset="0"/>
              <a:buChar char="•"/>
            </a:pPr>
            <a:r>
              <a:rPr lang="en-US" sz="1400" dirty="0" err="1">
                <a:solidFill>
                  <a:schemeClr val="tx1"/>
                </a:solidFill>
              </a:rPr>
              <a:t>Bondline</a:t>
            </a:r>
            <a:r>
              <a:rPr lang="en-US" sz="1400" dirty="0">
                <a:solidFill>
                  <a:schemeClr val="tx1"/>
                </a:solidFill>
              </a:rPr>
              <a:t> defect predictions</a:t>
            </a:r>
          </a:p>
        </p:txBody>
      </p:sp>
      <p:cxnSp>
        <p:nvCxnSpPr>
          <p:cNvPr id="4" name="Elbow Connector 3"/>
          <p:cNvCxnSpPr>
            <a:stCxn id="23" idx="2"/>
            <a:endCxn id="2" idx="0"/>
          </p:cNvCxnSpPr>
          <p:nvPr/>
        </p:nvCxnSpPr>
        <p:spPr>
          <a:xfrm rot="5400000">
            <a:off x="1617342" y="2814011"/>
            <a:ext cx="763528" cy="645591"/>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6" name="Elbow Connector 5"/>
          <p:cNvCxnSpPr>
            <a:stCxn id="2" idx="2"/>
            <a:endCxn id="21" idx="1"/>
          </p:cNvCxnSpPr>
          <p:nvPr/>
        </p:nvCxnSpPr>
        <p:spPr>
          <a:xfrm rot="16200000" flipH="1">
            <a:off x="2251936" y="4170771"/>
            <a:ext cx="980779" cy="2132031"/>
          </a:xfrm>
          <a:prstGeom prst="bentConnector2">
            <a:avLst/>
          </a:prstGeom>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9126747" y="3518571"/>
            <a:ext cx="2779501" cy="169178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u="sng" dirty="0">
                <a:solidFill>
                  <a:schemeClr val="tx1"/>
                </a:solidFill>
              </a:rPr>
              <a:t>Shared Data/Materials</a:t>
            </a:r>
          </a:p>
          <a:p>
            <a:pPr marL="285750" indent="-285750">
              <a:buFont typeface="Arial" panose="020B0604020202020204" pitchFamily="34" charset="0"/>
              <a:buChar char="•"/>
            </a:pPr>
            <a:r>
              <a:rPr lang="en-US" sz="1400" dirty="0">
                <a:solidFill>
                  <a:schemeClr val="tx1"/>
                </a:solidFill>
              </a:rPr>
              <a:t>Bonded specimens with programmed defects</a:t>
            </a:r>
          </a:p>
          <a:p>
            <a:pPr marL="285750" indent="-285750">
              <a:buFont typeface="Arial" panose="020B0604020202020204" pitchFamily="34" charset="0"/>
              <a:buChar char="•"/>
            </a:pPr>
            <a:r>
              <a:rPr lang="en-US" sz="1400" dirty="0" err="1">
                <a:solidFill>
                  <a:schemeClr val="tx1"/>
                </a:solidFill>
              </a:rPr>
              <a:t>Bondline</a:t>
            </a:r>
            <a:r>
              <a:rPr lang="en-US" sz="1400" dirty="0">
                <a:solidFill>
                  <a:schemeClr val="tx1"/>
                </a:solidFill>
              </a:rPr>
              <a:t> defect predictions</a:t>
            </a:r>
          </a:p>
          <a:p>
            <a:pPr marL="285750" indent="-285750">
              <a:buFont typeface="Arial" panose="020B0604020202020204" pitchFamily="34" charset="0"/>
              <a:buChar char="•"/>
            </a:pPr>
            <a:r>
              <a:rPr lang="en-US" sz="1400" dirty="0">
                <a:solidFill>
                  <a:schemeClr val="tx1"/>
                </a:solidFill>
              </a:rPr>
              <a:t>Bonded specimens mechanical properties</a:t>
            </a:r>
          </a:p>
        </p:txBody>
      </p:sp>
      <p:cxnSp>
        <p:nvCxnSpPr>
          <p:cNvPr id="11" name="Elbow Connector 10"/>
          <p:cNvCxnSpPr>
            <a:stCxn id="21" idx="3"/>
            <a:endCxn id="19" idx="2"/>
          </p:cNvCxnSpPr>
          <p:nvPr/>
        </p:nvCxnSpPr>
        <p:spPr>
          <a:xfrm flipV="1">
            <a:off x="8839200" y="5210355"/>
            <a:ext cx="1677298" cy="516822"/>
          </a:xfrm>
          <a:prstGeom prst="bentConnector2">
            <a:avLst/>
          </a:prstGeom>
        </p:spPr>
        <p:style>
          <a:lnRef idx="1">
            <a:schemeClr val="accent1"/>
          </a:lnRef>
          <a:fillRef idx="0">
            <a:schemeClr val="accent1"/>
          </a:fillRef>
          <a:effectRef idx="0">
            <a:schemeClr val="accent1"/>
          </a:effectRef>
          <a:fontRef idx="minor">
            <a:schemeClr val="tx1"/>
          </a:fontRef>
        </p:style>
      </p:cxnSp>
      <p:cxnSp>
        <p:nvCxnSpPr>
          <p:cNvPr id="13" name="Elbow Connector 12"/>
          <p:cNvCxnSpPr>
            <a:stCxn id="22" idx="2"/>
            <a:endCxn id="19" idx="0"/>
          </p:cNvCxnSpPr>
          <p:nvPr/>
        </p:nvCxnSpPr>
        <p:spPr>
          <a:xfrm rot="16200000" flipH="1">
            <a:off x="9976169" y="2978241"/>
            <a:ext cx="489749" cy="590909"/>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4988991" y="878140"/>
            <a:ext cx="2277374" cy="157863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u="sng" dirty="0">
                <a:solidFill>
                  <a:schemeClr val="tx1"/>
                </a:solidFill>
              </a:rPr>
              <a:t>Shared Data/Materials</a:t>
            </a:r>
          </a:p>
          <a:p>
            <a:pPr marL="285750" indent="-285750">
              <a:buFont typeface="Arial" panose="020B0604020202020204" pitchFamily="34" charset="0"/>
              <a:buChar char="•"/>
            </a:pPr>
            <a:r>
              <a:rPr lang="en-US" sz="1400" dirty="0">
                <a:solidFill>
                  <a:schemeClr val="tx1"/>
                </a:solidFill>
              </a:rPr>
              <a:t>Measured defect data</a:t>
            </a:r>
          </a:p>
          <a:p>
            <a:pPr marL="285750" indent="-285750">
              <a:buFont typeface="Arial" panose="020B0604020202020204" pitchFamily="34" charset="0"/>
              <a:buChar char="•"/>
            </a:pPr>
            <a:r>
              <a:rPr lang="en-US" sz="1400" dirty="0">
                <a:solidFill>
                  <a:schemeClr val="tx1"/>
                </a:solidFill>
              </a:rPr>
              <a:t>Model predictions</a:t>
            </a:r>
          </a:p>
        </p:txBody>
      </p:sp>
      <p:cxnSp>
        <p:nvCxnSpPr>
          <p:cNvPr id="17" name="Elbow Connector 16"/>
          <p:cNvCxnSpPr>
            <a:stCxn id="24" idx="3"/>
            <a:endCxn id="22" idx="1"/>
          </p:cNvCxnSpPr>
          <p:nvPr/>
        </p:nvCxnSpPr>
        <p:spPr>
          <a:xfrm>
            <a:off x="7266365" y="1667457"/>
            <a:ext cx="678563" cy="207203"/>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24" idx="1"/>
            <a:endCxn id="23" idx="3"/>
          </p:cNvCxnSpPr>
          <p:nvPr/>
        </p:nvCxnSpPr>
        <p:spPr>
          <a:xfrm rot="10800000" flipV="1">
            <a:off x="4310427" y="1667456"/>
            <a:ext cx="678564" cy="71923"/>
          </a:xfrm>
          <a:prstGeom prst="bentConnector3">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89272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Bent Arrow 86"/>
          <p:cNvSpPr/>
          <p:nvPr/>
        </p:nvSpPr>
        <p:spPr>
          <a:xfrm>
            <a:off x="164960" y="665103"/>
            <a:ext cx="479384" cy="5612334"/>
          </a:xfrm>
          <a:prstGeom prst="bentArrow">
            <a:avLst>
              <a:gd name="adj1" fmla="val 50000"/>
              <a:gd name="adj2" fmla="val 50000"/>
              <a:gd name="adj3" fmla="val 25000"/>
              <a:gd name="adj4" fmla="val 50490"/>
            </a:avLst>
          </a:prstGeom>
          <a:gradFill>
            <a:gsLst>
              <a:gs pos="0">
                <a:schemeClr val="accent2">
                  <a:lumMod val="75000"/>
                </a:schemeClr>
              </a:gs>
              <a:gs pos="100000">
                <a:schemeClr val="accent2">
                  <a:lumMod val="20000"/>
                  <a:lumOff val="80000"/>
                </a:schemeClr>
              </a:gs>
            </a:gsLst>
            <a:lin ang="16200000" scaled="1"/>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4" name="Group 13"/>
          <p:cNvGrpSpPr/>
          <p:nvPr/>
        </p:nvGrpSpPr>
        <p:grpSpPr>
          <a:xfrm>
            <a:off x="3466413" y="3338003"/>
            <a:ext cx="3237134" cy="1121426"/>
            <a:chOff x="7399171" y="1457638"/>
            <a:chExt cx="3237134" cy="1121426"/>
          </a:xfrm>
        </p:grpSpPr>
        <p:grpSp>
          <p:nvGrpSpPr>
            <p:cNvPr id="26" name="Group 25"/>
            <p:cNvGrpSpPr/>
            <p:nvPr/>
          </p:nvGrpSpPr>
          <p:grpSpPr bwMode="auto">
            <a:xfrm flipV="1">
              <a:off x="7893105" y="1457638"/>
              <a:ext cx="2743200" cy="457200"/>
              <a:chOff x="21104549" y="11571467"/>
              <a:chExt cx="4746534" cy="457200"/>
            </a:xfrm>
            <a:solidFill>
              <a:srgbClr val="ED7D31">
                <a:lumMod val="75000"/>
              </a:srgbClr>
            </a:solidFill>
          </p:grpSpPr>
          <p:sp>
            <p:nvSpPr>
              <p:cNvPr id="33" name="Rectangle 32"/>
              <p:cNvSpPr/>
              <p:nvPr/>
            </p:nvSpPr>
            <p:spPr>
              <a:xfrm>
                <a:off x="21104549" y="11571467"/>
                <a:ext cx="4746531" cy="457200"/>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34" name="Rectangle 33"/>
              <p:cNvSpPr/>
              <p:nvPr/>
            </p:nvSpPr>
            <p:spPr>
              <a:xfrm>
                <a:off x="21104552" y="11874501"/>
                <a:ext cx="4746531" cy="154166"/>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grpSp>
          <p:nvGrpSpPr>
            <p:cNvPr id="27" name="Group 26"/>
            <p:cNvGrpSpPr/>
            <p:nvPr/>
          </p:nvGrpSpPr>
          <p:grpSpPr bwMode="auto">
            <a:xfrm flipV="1">
              <a:off x="7399171" y="2121864"/>
              <a:ext cx="2743200" cy="457200"/>
              <a:chOff x="21104549" y="11571482"/>
              <a:chExt cx="4746531" cy="457201"/>
            </a:xfrm>
            <a:solidFill>
              <a:srgbClr val="ED7D31">
                <a:lumMod val="75000"/>
              </a:srgbClr>
            </a:solidFill>
          </p:grpSpPr>
          <p:sp>
            <p:nvSpPr>
              <p:cNvPr id="31" name="Rectangle 30"/>
              <p:cNvSpPr/>
              <p:nvPr/>
            </p:nvSpPr>
            <p:spPr>
              <a:xfrm>
                <a:off x="21104549" y="11571482"/>
                <a:ext cx="4746531" cy="457201"/>
              </a:xfrm>
              <a:prstGeom prst="rect">
                <a:avLst/>
              </a:prstGeom>
              <a:grp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32" name="Rectangle 31"/>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grpSp>
          <p:nvGrpSpPr>
            <p:cNvPr id="28" name="Group 27"/>
            <p:cNvGrpSpPr/>
            <p:nvPr/>
          </p:nvGrpSpPr>
          <p:grpSpPr bwMode="auto">
            <a:xfrm flipV="1">
              <a:off x="7893103" y="1914838"/>
              <a:ext cx="2249267" cy="207026"/>
              <a:chOff x="21104549" y="11571482"/>
              <a:chExt cx="4746531" cy="457201"/>
            </a:xfrm>
            <a:solidFill>
              <a:srgbClr val="461E64"/>
            </a:solidFill>
          </p:grpSpPr>
          <p:sp>
            <p:nvSpPr>
              <p:cNvPr id="29" name="Rectangle 28"/>
              <p:cNvSpPr/>
              <p:nvPr/>
            </p:nvSpPr>
            <p:spPr>
              <a:xfrm>
                <a:off x="21104549" y="11571482"/>
                <a:ext cx="4746531" cy="457201"/>
              </a:xfrm>
              <a:prstGeom prst="rect">
                <a:avLst/>
              </a:prstGeom>
              <a:grp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30" name="Rectangle 29"/>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grpSp>
      <p:sp>
        <p:nvSpPr>
          <p:cNvPr id="16" name="TextBox 15"/>
          <p:cNvSpPr txBox="1"/>
          <p:nvPr/>
        </p:nvSpPr>
        <p:spPr>
          <a:xfrm>
            <a:off x="966744" y="-9970"/>
            <a:ext cx="10203242" cy="646331"/>
          </a:xfrm>
          <a:prstGeom prst="rect">
            <a:avLst/>
          </a:prstGeom>
          <a:noFill/>
        </p:spPr>
        <p:txBody>
          <a:bodyPr wrap="none" rtlCol="0">
            <a:spAutoFit/>
          </a:bodyPr>
          <a:lstStyle/>
          <a:p>
            <a:pPr algn="ctr">
              <a:lnSpc>
                <a:spcPct val="90000"/>
              </a:lnSpc>
              <a:spcBef>
                <a:spcPct val="0"/>
              </a:spcBef>
            </a:pPr>
            <a:r>
              <a:rPr lang="en-US" sz="4000" dirty="0">
                <a:latin typeface="+mj-lt"/>
                <a:ea typeface="+mj-ea"/>
                <a:cs typeface="+mj-cs"/>
              </a:rPr>
              <a:t>Complete Bond-Process Modeling and Validation</a:t>
            </a:r>
          </a:p>
        </p:txBody>
      </p:sp>
      <p:grpSp>
        <p:nvGrpSpPr>
          <p:cNvPr id="7" name="Group 6"/>
          <p:cNvGrpSpPr/>
          <p:nvPr/>
        </p:nvGrpSpPr>
        <p:grpSpPr>
          <a:xfrm>
            <a:off x="2641831" y="5020130"/>
            <a:ext cx="2220217" cy="1760933"/>
            <a:chOff x="1590013" y="4811660"/>
            <a:chExt cx="3424620" cy="1760933"/>
          </a:xfrm>
        </p:grpSpPr>
        <p:sp>
          <p:nvSpPr>
            <p:cNvPr id="19" name="Rectangle 18"/>
            <p:cNvSpPr/>
            <p:nvPr/>
          </p:nvSpPr>
          <p:spPr bwMode="auto">
            <a:xfrm>
              <a:off x="2271434" y="4811660"/>
              <a:ext cx="2743199" cy="457200"/>
            </a:xfrm>
            <a:prstGeom prst="rect">
              <a:avLst/>
            </a:prstGeom>
            <a:solidFill>
              <a:schemeClr val="accent2">
                <a:lumMod val="75000"/>
              </a:scheme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20" name="Rectangle 19"/>
            <p:cNvSpPr/>
            <p:nvPr/>
          </p:nvSpPr>
          <p:spPr bwMode="auto">
            <a:xfrm flipV="1">
              <a:off x="1795183" y="5695081"/>
              <a:ext cx="2743200" cy="457200"/>
            </a:xfrm>
            <a:prstGeom prst="rect">
              <a:avLst/>
            </a:prstGeom>
            <a:solidFill>
              <a:schemeClr val="accent2">
                <a:lumMod val="75000"/>
              </a:scheme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22" name="Freeform 21"/>
            <p:cNvSpPr/>
            <p:nvPr/>
          </p:nvSpPr>
          <p:spPr>
            <a:xfrm>
              <a:off x="2280197" y="5540897"/>
              <a:ext cx="2266950" cy="165965"/>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solidFill>
              <a:srgbClr val="461E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rot="10800000">
              <a:off x="2271434" y="5248823"/>
              <a:ext cx="2266950" cy="153444"/>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solidFill>
              <a:srgbClr val="461E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590013" y="6172483"/>
              <a:ext cx="2900937" cy="400110"/>
            </a:xfrm>
            <a:prstGeom prst="rect">
              <a:avLst/>
            </a:prstGeom>
            <a:noFill/>
          </p:spPr>
          <p:txBody>
            <a:bodyPr wrap="none" rtlCol="0">
              <a:spAutoFit/>
            </a:bodyPr>
            <a:lstStyle/>
            <a:p>
              <a:r>
                <a:rPr lang="en-US" sz="2000" dirty="0"/>
                <a:t>Cohesive Failure</a:t>
              </a:r>
            </a:p>
          </p:txBody>
        </p:sp>
      </p:grpSp>
      <p:grpSp>
        <p:nvGrpSpPr>
          <p:cNvPr id="39" name="Group 38"/>
          <p:cNvGrpSpPr/>
          <p:nvPr/>
        </p:nvGrpSpPr>
        <p:grpSpPr>
          <a:xfrm>
            <a:off x="4697311" y="5011501"/>
            <a:ext cx="2362377" cy="1770251"/>
            <a:chOff x="5989549" y="3574823"/>
            <a:chExt cx="3384321" cy="1770251"/>
          </a:xfrm>
        </p:grpSpPr>
        <p:sp>
          <p:nvSpPr>
            <p:cNvPr id="17" name="Rectangle 16"/>
            <p:cNvSpPr/>
            <p:nvPr/>
          </p:nvSpPr>
          <p:spPr bwMode="auto">
            <a:xfrm>
              <a:off x="6630670" y="3574823"/>
              <a:ext cx="2743200" cy="457200"/>
            </a:xfrm>
            <a:prstGeom prst="rect">
              <a:avLst/>
            </a:prstGeom>
            <a:solidFill>
              <a:schemeClr val="accent2">
                <a:lumMod val="75000"/>
              </a:scheme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18" name="Rectangle 17"/>
            <p:cNvSpPr/>
            <p:nvPr/>
          </p:nvSpPr>
          <p:spPr bwMode="auto">
            <a:xfrm flipV="1">
              <a:off x="6125727" y="4466873"/>
              <a:ext cx="2743200" cy="457200"/>
            </a:xfrm>
            <a:prstGeom prst="rect">
              <a:avLst/>
            </a:prstGeom>
            <a:solidFill>
              <a:schemeClr val="accent2">
                <a:lumMod val="75000"/>
              </a:scheme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nvGrpSpPr>
            <p:cNvPr id="21" name="Group 20"/>
            <p:cNvGrpSpPr/>
            <p:nvPr/>
          </p:nvGrpSpPr>
          <p:grpSpPr bwMode="auto">
            <a:xfrm flipV="1">
              <a:off x="6619658" y="4263650"/>
              <a:ext cx="2249267" cy="207026"/>
              <a:chOff x="21104549" y="11571482"/>
              <a:chExt cx="4746531" cy="457201"/>
            </a:xfrm>
            <a:solidFill>
              <a:srgbClr val="461E64"/>
            </a:solidFill>
          </p:grpSpPr>
          <p:sp>
            <p:nvSpPr>
              <p:cNvPr id="24" name="Rectangle 23"/>
              <p:cNvSpPr/>
              <p:nvPr/>
            </p:nvSpPr>
            <p:spPr>
              <a:xfrm>
                <a:off x="21104549" y="11571482"/>
                <a:ext cx="4746531" cy="457201"/>
              </a:xfrm>
              <a:prstGeom prst="rect">
                <a:avLst/>
              </a:prstGeom>
              <a:grp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25" name="Rectangle 24"/>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sp>
          <p:nvSpPr>
            <p:cNvPr id="13" name="TextBox 12"/>
            <p:cNvSpPr txBox="1"/>
            <p:nvPr/>
          </p:nvSpPr>
          <p:spPr>
            <a:xfrm>
              <a:off x="5989549" y="4944964"/>
              <a:ext cx="2712658" cy="400110"/>
            </a:xfrm>
            <a:prstGeom prst="rect">
              <a:avLst/>
            </a:prstGeom>
            <a:noFill/>
          </p:spPr>
          <p:txBody>
            <a:bodyPr wrap="none" rtlCol="0">
              <a:spAutoFit/>
            </a:bodyPr>
            <a:lstStyle/>
            <a:p>
              <a:r>
                <a:rPr lang="en-US" sz="2000" dirty="0"/>
                <a:t>Adhesive Failure</a:t>
              </a:r>
            </a:p>
          </p:txBody>
        </p:sp>
      </p:grpSp>
      <p:sp>
        <p:nvSpPr>
          <p:cNvPr id="42" name="Rectangle 41"/>
          <p:cNvSpPr/>
          <p:nvPr/>
        </p:nvSpPr>
        <p:spPr bwMode="auto">
          <a:xfrm>
            <a:off x="3325166" y="2187018"/>
            <a:ext cx="2743200" cy="457200"/>
          </a:xfrm>
          <a:prstGeom prst="rect">
            <a:avLst/>
          </a:prstGeom>
          <a:solidFill>
            <a:schemeClr val="accent2">
              <a:lumMod val="75000"/>
            </a:scheme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cxnSp>
        <p:nvCxnSpPr>
          <p:cNvPr id="43" name="Straight Connector 42"/>
          <p:cNvCxnSpPr/>
          <p:nvPr/>
        </p:nvCxnSpPr>
        <p:spPr>
          <a:xfrm>
            <a:off x="3325166" y="2193100"/>
            <a:ext cx="2743200" cy="3443"/>
          </a:xfrm>
          <a:prstGeom prst="line">
            <a:avLst/>
          </a:prstGeom>
          <a:ln w="28575">
            <a:solidFill>
              <a:srgbClr val="FFFF00"/>
            </a:solidFill>
            <a:prstDash val="lgDashDot"/>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325166" y="2276389"/>
            <a:ext cx="1493935" cy="338554"/>
          </a:xfrm>
          <a:prstGeom prst="rect">
            <a:avLst/>
          </a:prstGeom>
          <a:noFill/>
        </p:spPr>
        <p:txBody>
          <a:bodyPr wrap="none" rtlCol="0">
            <a:spAutoFit/>
          </a:bodyPr>
          <a:lstStyle/>
          <a:p>
            <a:r>
              <a:rPr lang="en-US" sz="1600" dirty="0" smtClean="0"/>
              <a:t>Cured Laminate</a:t>
            </a:r>
            <a:endParaRPr lang="en-US" sz="1600" dirty="0"/>
          </a:p>
        </p:txBody>
      </p:sp>
      <p:grpSp>
        <p:nvGrpSpPr>
          <p:cNvPr id="3" name="Group 2"/>
          <p:cNvGrpSpPr/>
          <p:nvPr/>
        </p:nvGrpSpPr>
        <p:grpSpPr>
          <a:xfrm>
            <a:off x="3261934" y="2679635"/>
            <a:ext cx="2312499" cy="307777"/>
            <a:chOff x="2785684" y="2784141"/>
            <a:chExt cx="2312499" cy="307777"/>
          </a:xfrm>
        </p:grpSpPr>
        <p:sp>
          <p:nvSpPr>
            <p:cNvPr id="44" name="Rectangle 43"/>
            <p:cNvSpPr/>
            <p:nvPr/>
          </p:nvSpPr>
          <p:spPr bwMode="auto">
            <a:xfrm flipV="1">
              <a:off x="2848916" y="2846613"/>
              <a:ext cx="2249267" cy="207026"/>
            </a:xfrm>
            <a:prstGeom prst="rect">
              <a:avLst/>
            </a:prstGeom>
            <a:solidFill>
              <a:srgbClr val="461E64"/>
            </a:solid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47" name="TextBox 46"/>
            <p:cNvSpPr txBox="1"/>
            <p:nvPr/>
          </p:nvSpPr>
          <p:spPr>
            <a:xfrm>
              <a:off x="2785684" y="2784141"/>
              <a:ext cx="849784" cy="307777"/>
            </a:xfrm>
            <a:prstGeom prst="rect">
              <a:avLst/>
            </a:prstGeom>
            <a:noFill/>
          </p:spPr>
          <p:txBody>
            <a:bodyPr wrap="none" rtlCol="0">
              <a:spAutoFit/>
            </a:bodyPr>
            <a:lstStyle/>
            <a:p>
              <a:r>
                <a:rPr lang="en-US" sz="1400" dirty="0">
                  <a:solidFill>
                    <a:schemeClr val="bg1"/>
                  </a:solidFill>
                </a:rPr>
                <a:t>Adhesive</a:t>
              </a:r>
            </a:p>
          </p:txBody>
        </p:sp>
      </p:grpSp>
      <p:sp>
        <p:nvSpPr>
          <p:cNvPr id="48" name="TextBox 47"/>
          <p:cNvSpPr txBox="1"/>
          <p:nvPr/>
        </p:nvSpPr>
        <p:spPr>
          <a:xfrm>
            <a:off x="7171712" y="1582705"/>
            <a:ext cx="4874995" cy="1754326"/>
          </a:xfrm>
          <a:prstGeom prst="rect">
            <a:avLst/>
          </a:prstGeom>
          <a:noFill/>
        </p:spPr>
        <p:txBody>
          <a:bodyPr wrap="square" rtlCol="0">
            <a:spAutoFit/>
          </a:bodyPr>
          <a:lstStyle/>
          <a:p>
            <a:r>
              <a:rPr lang="en-US" sz="1600" u="sng" dirty="0"/>
              <a:t>Stage 1 Activities</a:t>
            </a:r>
          </a:p>
          <a:p>
            <a:pPr marL="285750" indent="-285750">
              <a:buFont typeface="Arial" panose="020B0604020202020204" pitchFamily="34" charset="0"/>
              <a:buChar char="•"/>
            </a:pPr>
            <a:r>
              <a:rPr lang="en-US" sz="1600" dirty="0"/>
              <a:t>Surface treatment/inspection system (D307)</a:t>
            </a:r>
          </a:p>
          <a:p>
            <a:pPr marL="285750" indent="-285750">
              <a:buFont typeface="Arial" panose="020B0604020202020204" pitchFamily="34" charset="0"/>
              <a:buChar char="•"/>
            </a:pPr>
            <a:r>
              <a:rPr lang="en-US" sz="1600" dirty="0"/>
              <a:t>Substrate defect modeling (D307)</a:t>
            </a:r>
          </a:p>
          <a:p>
            <a:pPr marL="285750" indent="-285750">
              <a:buFont typeface="Arial" panose="020B0604020202020204" pitchFamily="34" charset="0"/>
              <a:buChar char="•"/>
            </a:pPr>
            <a:r>
              <a:rPr lang="en-US" sz="1600" dirty="0"/>
              <a:t>Substrate defect detection (D313)</a:t>
            </a:r>
          </a:p>
          <a:p>
            <a:pPr marL="285750" indent="-285750">
              <a:buFont typeface="Arial" panose="020B0604020202020204" pitchFamily="34" charset="0"/>
              <a:buChar char="•"/>
            </a:pPr>
            <a:r>
              <a:rPr lang="en-US" sz="1600" dirty="0"/>
              <a:t>Adhesive material properties characterization (D307)</a:t>
            </a:r>
          </a:p>
          <a:p>
            <a:r>
              <a:rPr lang="en-US" sz="1400" i="1" dirty="0"/>
              <a:t>Relevant defects: Contamination, laminate porosity, </a:t>
            </a:r>
            <a:r>
              <a:rPr lang="en-US" sz="1400" i="1" dirty="0" smtClean="0"/>
              <a:t>degree of cure (</a:t>
            </a:r>
            <a:r>
              <a:rPr lang="en-US" sz="1400" i="1" dirty="0" err="1" smtClean="0"/>
              <a:t>DoC</a:t>
            </a:r>
            <a:r>
              <a:rPr lang="en-US" sz="1400" i="1" dirty="0" smtClean="0"/>
              <a:t>) variation</a:t>
            </a:r>
            <a:r>
              <a:rPr lang="en-US" sz="1400" i="1" dirty="0" smtClean="0"/>
              <a:t>, </a:t>
            </a:r>
            <a:r>
              <a:rPr lang="en-US" sz="1400" i="1" dirty="0"/>
              <a:t>residual </a:t>
            </a:r>
            <a:r>
              <a:rPr lang="en-US" sz="1400" i="1" dirty="0" smtClean="0"/>
              <a:t>stress</a:t>
            </a:r>
            <a:endParaRPr lang="en-US" sz="1400" i="1" dirty="0"/>
          </a:p>
        </p:txBody>
      </p:sp>
      <p:sp>
        <p:nvSpPr>
          <p:cNvPr id="49" name="Oval 48"/>
          <p:cNvSpPr/>
          <p:nvPr/>
        </p:nvSpPr>
        <p:spPr>
          <a:xfrm>
            <a:off x="5013734" y="3893959"/>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5333095" y="3863132"/>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635182" y="3873923"/>
            <a:ext cx="45720" cy="109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4809690" y="3813177"/>
            <a:ext cx="36576" cy="64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5192745" y="3735954"/>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5432922" y="3923014"/>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6129581" y="3877295"/>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4825472" y="3908460"/>
            <a:ext cx="36576" cy="64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5962792" y="3918137"/>
            <a:ext cx="36576" cy="64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5346941" y="3671734"/>
            <a:ext cx="45720" cy="109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5791119" y="3840414"/>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4016104" y="3691436"/>
            <a:ext cx="45720" cy="109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4962229" y="3748809"/>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5602604" y="3739196"/>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5812826" y="3739894"/>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rot="16200000">
            <a:off x="6145697" y="3749363"/>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rot="16200000">
            <a:off x="4807383" y="3730278"/>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5952896" y="3677066"/>
            <a:ext cx="45719" cy="109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4130998" y="3748565"/>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4536148" y="3731837"/>
            <a:ext cx="45720"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4648686" y="3737980"/>
            <a:ext cx="45720"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5761557" y="3918869"/>
            <a:ext cx="45720"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5448418" y="3744689"/>
            <a:ext cx="45720"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4449800" y="3761045"/>
            <a:ext cx="45720"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flipV="1">
            <a:off x="3953202" y="3795203"/>
            <a:ext cx="2249267" cy="11922"/>
          </a:xfrm>
          <a:prstGeom prst="line">
            <a:avLst/>
          </a:prstGeom>
          <a:ln w="28575">
            <a:solidFill>
              <a:srgbClr val="FFFF00"/>
            </a:solidFill>
            <a:prstDash val="lgDashDot"/>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7171712" y="3268192"/>
            <a:ext cx="4874993" cy="2000548"/>
          </a:xfrm>
          <a:prstGeom prst="rect">
            <a:avLst/>
          </a:prstGeom>
          <a:noFill/>
        </p:spPr>
        <p:txBody>
          <a:bodyPr wrap="square" rtlCol="0">
            <a:spAutoFit/>
          </a:bodyPr>
          <a:lstStyle/>
          <a:p>
            <a:r>
              <a:rPr lang="en-US" sz="1600" u="sng" dirty="0"/>
              <a:t>Stage 2 Activities</a:t>
            </a:r>
          </a:p>
          <a:p>
            <a:pPr marL="285750" indent="-285750">
              <a:buFont typeface="Arial" panose="020B0604020202020204" pitchFamily="34" charset="0"/>
              <a:buChar char="•"/>
            </a:pPr>
            <a:r>
              <a:rPr lang="en-US" sz="1600" dirty="0"/>
              <a:t>Bonding process control (D307)</a:t>
            </a:r>
          </a:p>
          <a:p>
            <a:pPr marL="285750" indent="-285750">
              <a:buFont typeface="Arial" panose="020B0604020202020204" pitchFamily="34" charset="0"/>
              <a:buChar char="•"/>
            </a:pPr>
            <a:r>
              <a:rPr lang="en-US" sz="1600" dirty="0"/>
              <a:t>Porosity and residual stress prediction (D307)</a:t>
            </a:r>
          </a:p>
          <a:p>
            <a:pPr marL="285750" indent="-285750">
              <a:buFont typeface="Arial" panose="020B0604020202020204" pitchFamily="34" charset="0"/>
              <a:buChar char="•"/>
            </a:pPr>
            <a:r>
              <a:rPr lang="en-US" sz="1600" dirty="0"/>
              <a:t>Weak bond prediction (D307)</a:t>
            </a:r>
          </a:p>
          <a:p>
            <a:pPr marL="285750" indent="-285750">
              <a:buFont typeface="Arial" panose="020B0604020202020204" pitchFamily="34" charset="0"/>
              <a:buChar char="•"/>
            </a:pPr>
            <a:r>
              <a:rPr lang="en-US" sz="1600" dirty="0"/>
              <a:t>Weak bond detection (D313)</a:t>
            </a:r>
          </a:p>
          <a:p>
            <a:pPr marL="285750" indent="-285750">
              <a:buFont typeface="Arial" panose="020B0604020202020204" pitchFamily="34" charset="0"/>
              <a:buChar char="•"/>
            </a:pPr>
            <a:r>
              <a:rPr lang="en-US" sz="1600" dirty="0" err="1"/>
              <a:t>Bondline</a:t>
            </a:r>
            <a:r>
              <a:rPr lang="en-US" sz="1600" dirty="0"/>
              <a:t> defect detection (in-situ) (D313)</a:t>
            </a:r>
          </a:p>
          <a:p>
            <a:r>
              <a:rPr lang="en-US" sz="1400" i="1" dirty="0"/>
              <a:t>Relevant defects: </a:t>
            </a:r>
            <a:r>
              <a:rPr lang="en-US" sz="1400" i="1" dirty="0" err="1" smtClean="0"/>
              <a:t>Bondline</a:t>
            </a:r>
            <a:r>
              <a:rPr lang="en-US" sz="1400" i="1" dirty="0" smtClean="0"/>
              <a:t> thickness variation, </a:t>
            </a:r>
            <a:r>
              <a:rPr lang="en-US" sz="1400" i="1" dirty="0" smtClean="0"/>
              <a:t>fiber </a:t>
            </a:r>
            <a:r>
              <a:rPr lang="en-US" sz="1400" i="1" dirty="0"/>
              <a:t>waviness, porosity, </a:t>
            </a:r>
            <a:r>
              <a:rPr lang="en-US" sz="1400" i="1" dirty="0" err="1"/>
              <a:t>DoC</a:t>
            </a:r>
            <a:endParaRPr lang="en-US" sz="1400" i="1" dirty="0"/>
          </a:p>
        </p:txBody>
      </p:sp>
      <p:sp>
        <p:nvSpPr>
          <p:cNvPr id="74" name="TextBox 73"/>
          <p:cNvSpPr txBox="1"/>
          <p:nvPr/>
        </p:nvSpPr>
        <p:spPr>
          <a:xfrm>
            <a:off x="7171712" y="5251975"/>
            <a:ext cx="4867307" cy="1323439"/>
          </a:xfrm>
          <a:prstGeom prst="rect">
            <a:avLst/>
          </a:prstGeom>
          <a:noFill/>
        </p:spPr>
        <p:txBody>
          <a:bodyPr wrap="square" rtlCol="0">
            <a:spAutoFit/>
          </a:bodyPr>
          <a:lstStyle/>
          <a:p>
            <a:r>
              <a:rPr lang="en-US" sz="1600" u="sng" dirty="0"/>
              <a:t>Stage 3 Activities</a:t>
            </a:r>
          </a:p>
          <a:p>
            <a:pPr marL="285750" indent="-285750">
              <a:buFont typeface="Arial" panose="020B0604020202020204" pitchFamily="34" charset="0"/>
              <a:buChar char="•"/>
            </a:pPr>
            <a:r>
              <a:rPr lang="en-US" sz="1600" dirty="0"/>
              <a:t>Damage/failure mode prediction (D309)</a:t>
            </a:r>
          </a:p>
          <a:p>
            <a:pPr marL="285750" indent="-285750">
              <a:buFont typeface="Arial" panose="020B0604020202020204" pitchFamily="34" charset="0"/>
              <a:buChar char="•"/>
            </a:pPr>
            <a:r>
              <a:rPr lang="en-US" sz="1600" dirty="0"/>
              <a:t>Modeling to correlate defect and bond strength for optimization (D309)</a:t>
            </a:r>
          </a:p>
          <a:p>
            <a:r>
              <a:rPr lang="en-US" sz="1400" i="1" dirty="0"/>
              <a:t>Defects: Impact damage</a:t>
            </a:r>
            <a:endParaRPr lang="en-US" sz="1400" dirty="0"/>
          </a:p>
        </p:txBody>
      </p:sp>
      <p:sp>
        <p:nvSpPr>
          <p:cNvPr id="80" name="TextBox 79"/>
          <p:cNvSpPr txBox="1"/>
          <p:nvPr/>
        </p:nvSpPr>
        <p:spPr>
          <a:xfrm>
            <a:off x="2911773" y="3503009"/>
            <a:ext cx="777713" cy="307777"/>
          </a:xfrm>
          <a:prstGeom prst="rect">
            <a:avLst/>
          </a:prstGeom>
          <a:noFill/>
        </p:spPr>
        <p:txBody>
          <a:bodyPr wrap="none" rtlCol="0">
            <a:spAutoFit/>
          </a:bodyPr>
          <a:lstStyle/>
          <a:p>
            <a:r>
              <a:rPr lang="en-US" sz="1400" dirty="0"/>
              <a:t>Porosity</a:t>
            </a:r>
          </a:p>
        </p:txBody>
      </p:sp>
      <p:sp>
        <p:nvSpPr>
          <p:cNvPr id="81" name="TextBox 80"/>
          <p:cNvSpPr txBox="1"/>
          <p:nvPr/>
        </p:nvSpPr>
        <p:spPr>
          <a:xfrm>
            <a:off x="3413651" y="1770994"/>
            <a:ext cx="1269194" cy="261610"/>
          </a:xfrm>
          <a:prstGeom prst="rect">
            <a:avLst/>
          </a:prstGeom>
          <a:noFill/>
        </p:spPr>
        <p:txBody>
          <a:bodyPr wrap="none" bIns="0" rtlCol="0">
            <a:spAutoFit/>
          </a:bodyPr>
          <a:lstStyle/>
          <a:p>
            <a:r>
              <a:rPr lang="en-US" sz="1400" dirty="0"/>
              <a:t>Contamination</a:t>
            </a:r>
          </a:p>
        </p:txBody>
      </p:sp>
      <p:cxnSp>
        <p:nvCxnSpPr>
          <p:cNvPr id="10" name="Straight Connector 9"/>
          <p:cNvCxnSpPr>
            <a:stCxn id="80" idx="3"/>
            <a:endCxn id="60" idx="2"/>
          </p:cNvCxnSpPr>
          <p:nvPr/>
        </p:nvCxnSpPr>
        <p:spPr>
          <a:xfrm>
            <a:off x="3689486" y="3656898"/>
            <a:ext cx="326618" cy="894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81" idx="2"/>
          </p:cNvCxnSpPr>
          <p:nvPr/>
        </p:nvCxnSpPr>
        <p:spPr>
          <a:xfrm>
            <a:off x="4048248" y="2032604"/>
            <a:ext cx="82750" cy="168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412304" y="589268"/>
            <a:ext cx="2124974" cy="6074066"/>
            <a:chOff x="231329" y="589268"/>
            <a:chExt cx="2124974" cy="6074066"/>
          </a:xfrm>
        </p:grpSpPr>
        <p:sp>
          <p:nvSpPr>
            <p:cNvPr id="2" name="Down Arrow 1"/>
            <p:cNvSpPr/>
            <p:nvPr/>
          </p:nvSpPr>
          <p:spPr>
            <a:xfrm>
              <a:off x="231329" y="612580"/>
              <a:ext cx="2124974" cy="6050754"/>
            </a:xfrm>
            <a:prstGeom prst="downArrow">
              <a:avLst>
                <a:gd name="adj1" fmla="val 75981"/>
                <a:gd name="adj2" fmla="val 50000"/>
              </a:avLst>
            </a:prstGeom>
            <a:gradFill flip="none" rotWithShape="1">
              <a:gsLst>
                <a:gs pos="21000">
                  <a:schemeClr val="accent2"/>
                </a:gs>
                <a:gs pos="100000">
                  <a:schemeClr val="bg1"/>
                </a:gs>
              </a:gsLst>
              <a:lin ang="162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25493" y="589268"/>
              <a:ext cx="1457835" cy="369332"/>
            </a:xfrm>
            <a:prstGeom prst="rect">
              <a:avLst/>
            </a:prstGeom>
            <a:noFill/>
          </p:spPr>
          <p:txBody>
            <a:bodyPr wrap="none" rtlCol="0">
              <a:spAutoFit/>
            </a:bodyPr>
            <a:lstStyle/>
            <a:p>
              <a:r>
                <a:rPr lang="en-US" b="1" dirty="0"/>
                <a:t>Bond Process</a:t>
              </a:r>
            </a:p>
          </p:txBody>
        </p:sp>
        <p:sp>
          <p:nvSpPr>
            <p:cNvPr id="5" name="TextBox 4"/>
            <p:cNvSpPr txBox="1"/>
            <p:nvPr/>
          </p:nvSpPr>
          <p:spPr>
            <a:xfrm>
              <a:off x="494787" y="2059410"/>
              <a:ext cx="1544820" cy="830997"/>
            </a:xfrm>
            <a:prstGeom prst="rect">
              <a:avLst/>
            </a:prstGeom>
            <a:noFill/>
          </p:spPr>
          <p:txBody>
            <a:bodyPr wrap="square" rtlCol="0">
              <a:spAutoFit/>
            </a:bodyPr>
            <a:lstStyle/>
            <a:p>
              <a:r>
                <a:rPr lang="en-US" sz="1600" dirty="0"/>
                <a:t>Stage 1: Pretreatment/ inspection</a:t>
              </a:r>
            </a:p>
          </p:txBody>
        </p:sp>
        <p:sp>
          <p:nvSpPr>
            <p:cNvPr id="76" name="TextBox 75"/>
            <p:cNvSpPr txBox="1"/>
            <p:nvPr/>
          </p:nvSpPr>
          <p:spPr>
            <a:xfrm>
              <a:off x="493125" y="3209575"/>
              <a:ext cx="1546482" cy="1077218"/>
            </a:xfrm>
            <a:prstGeom prst="rect">
              <a:avLst/>
            </a:prstGeom>
            <a:noFill/>
          </p:spPr>
          <p:txBody>
            <a:bodyPr wrap="square" rtlCol="0">
              <a:spAutoFit/>
            </a:bodyPr>
            <a:lstStyle/>
            <a:p>
              <a:r>
                <a:rPr lang="en-US" sz="1600" dirty="0"/>
                <a:t>Stage 2: Assembly and in-situ inspection</a:t>
              </a:r>
            </a:p>
          </p:txBody>
        </p:sp>
        <p:sp>
          <p:nvSpPr>
            <p:cNvPr id="77" name="TextBox 76"/>
            <p:cNvSpPr txBox="1"/>
            <p:nvPr/>
          </p:nvSpPr>
          <p:spPr>
            <a:xfrm>
              <a:off x="482001" y="4640142"/>
              <a:ext cx="1630392" cy="1077218"/>
            </a:xfrm>
            <a:prstGeom prst="rect">
              <a:avLst/>
            </a:prstGeom>
            <a:noFill/>
          </p:spPr>
          <p:txBody>
            <a:bodyPr wrap="square" rtlCol="0">
              <a:spAutoFit/>
            </a:bodyPr>
            <a:lstStyle/>
            <a:p>
              <a:r>
                <a:rPr lang="en-US" sz="1600" dirty="0"/>
                <a:t>Stage 3: Testing,  damage tolerance, and failure mode</a:t>
              </a:r>
            </a:p>
          </p:txBody>
        </p:sp>
        <p:sp>
          <p:nvSpPr>
            <p:cNvPr id="75" name="TextBox 74"/>
            <p:cNvSpPr txBox="1"/>
            <p:nvPr/>
          </p:nvSpPr>
          <p:spPr>
            <a:xfrm>
              <a:off x="435722" y="1109326"/>
              <a:ext cx="1661288" cy="584775"/>
            </a:xfrm>
            <a:prstGeom prst="rect">
              <a:avLst/>
            </a:prstGeom>
            <a:noFill/>
          </p:spPr>
          <p:txBody>
            <a:bodyPr wrap="square" rtlCol="0">
              <a:spAutoFit/>
            </a:bodyPr>
            <a:lstStyle/>
            <a:p>
              <a:r>
                <a:rPr lang="en-US" sz="1600" dirty="0"/>
                <a:t>Stage 0: Laminate fabrication</a:t>
              </a:r>
            </a:p>
          </p:txBody>
        </p:sp>
      </p:grpSp>
      <p:sp>
        <p:nvSpPr>
          <p:cNvPr id="78" name="Rectangle 77"/>
          <p:cNvSpPr/>
          <p:nvPr/>
        </p:nvSpPr>
        <p:spPr bwMode="auto">
          <a:xfrm>
            <a:off x="3300629" y="1383658"/>
            <a:ext cx="2334553" cy="192949"/>
          </a:xfrm>
          <a:prstGeom prst="rect">
            <a:avLst/>
          </a:prstGeom>
          <a:pattFill prst="dkHorz">
            <a:fgClr>
              <a:schemeClr val="tx1">
                <a:lumMod val="75000"/>
                <a:lumOff val="25000"/>
              </a:schemeClr>
            </a:fgClr>
            <a:bgClr>
              <a:schemeClr val="accent6">
                <a:lumMod val="75000"/>
              </a:schemeClr>
            </a:bgClr>
          </a:patt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nvGrpSpPr>
          <p:cNvPr id="37" name="Group 36"/>
          <p:cNvGrpSpPr/>
          <p:nvPr/>
        </p:nvGrpSpPr>
        <p:grpSpPr>
          <a:xfrm>
            <a:off x="3300629" y="586887"/>
            <a:ext cx="2022209" cy="782485"/>
            <a:chOff x="2824379" y="362533"/>
            <a:chExt cx="2022209" cy="1006839"/>
          </a:xfrm>
        </p:grpSpPr>
        <p:sp>
          <p:nvSpPr>
            <p:cNvPr id="15" name="Arc 14"/>
            <p:cNvSpPr/>
            <p:nvPr/>
          </p:nvSpPr>
          <p:spPr>
            <a:xfrm rot="4875720">
              <a:off x="3794016" y="313362"/>
              <a:ext cx="1003402" cy="1101743"/>
            </a:xfrm>
            <a:prstGeom prst="arc">
              <a:avLst>
                <a:gd name="adj1" fmla="val 16069784"/>
                <a:gd name="adj2" fmla="val 631768"/>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Straight Connector 35"/>
            <p:cNvCxnSpPr/>
            <p:nvPr/>
          </p:nvCxnSpPr>
          <p:spPr>
            <a:xfrm>
              <a:off x="2824379" y="1369372"/>
              <a:ext cx="1458792"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9" name="Group 78"/>
          <p:cNvGrpSpPr/>
          <p:nvPr/>
        </p:nvGrpSpPr>
        <p:grpSpPr>
          <a:xfrm>
            <a:off x="3300629" y="495449"/>
            <a:ext cx="1762985" cy="841520"/>
            <a:chOff x="2824379" y="362749"/>
            <a:chExt cx="2022208" cy="1006623"/>
          </a:xfrm>
        </p:grpSpPr>
        <p:sp>
          <p:nvSpPr>
            <p:cNvPr id="83" name="Arc 82"/>
            <p:cNvSpPr/>
            <p:nvPr/>
          </p:nvSpPr>
          <p:spPr>
            <a:xfrm rot="4875720">
              <a:off x="3794015" y="313578"/>
              <a:ext cx="1003402" cy="1101743"/>
            </a:xfrm>
            <a:prstGeom prst="arc">
              <a:avLst>
                <a:gd name="adj1" fmla="val 14523860"/>
                <a:gd name="adj2" fmla="val 631768"/>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4" name="Straight Connector 83"/>
            <p:cNvCxnSpPr/>
            <p:nvPr/>
          </p:nvCxnSpPr>
          <p:spPr>
            <a:xfrm>
              <a:off x="2824379" y="1369372"/>
              <a:ext cx="1458792"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p:cNvCxnSpPr/>
          <p:nvPr/>
        </p:nvCxnSpPr>
        <p:spPr>
          <a:xfrm flipV="1">
            <a:off x="3306116" y="1352409"/>
            <a:ext cx="1264079"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7202705" y="560230"/>
            <a:ext cx="4989295" cy="1046440"/>
          </a:xfrm>
          <a:prstGeom prst="rect">
            <a:avLst/>
          </a:prstGeom>
          <a:noFill/>
        </p:spPr>
        <p:txBody>
          <a:bodyPr wrap="square" rtlCol="0">
            <a:spAutoFit/>
          </a:bodyPr>
          <a:lstStyle/>
          <a:p>
            <a:r>
              <a:rPr lang="en-US" sz="1600" u="sng" dirty="0"/>
              <a:t>Stage 0 Activities</a:t>
            </a:r>
          </a:p>
          <a:p>
            <a:pPr marL="285750" indent="-285750">
              <a:buFont typeface="Arial" panose="020B0604020202020204" pitchFamily="34" charset="0"/>
              <a:buChar char="•"/>
            </a:pPr>
            <a:r>
              <a:rPr lang="en-US" sz="1600" dirty="0"/>
              <a:t>L</a:t>
            </a:r>
            <a:r>
              <a:rPr lang="en-US" sz="1600" dirty="0" smtClean="0"/>
              <a:t>ayup </a:t>
            </a:r>
            <a:r>
              <a:rPr lang="en-US" sz="1600" dirty="0"/>
              <a:t>specific </a:t>
            </a:r>
            <a:r>
              <a:rPr lang="en-US" sz="1600" dirty="0" smtClean="0"/>
              <a:t>defects (Automated </a:t>
            </a:r>
            <a:r>
              <a:rPr lang="en-US" sz="1600" dirty="0"/>
              <a:t>and </a:t>
            </a:r>
            <a:r>
              <a:rPr lang="en-US" sz="1600" dirty="0" smtClean="0"/>
              <a:t>hand)  </a:t>
            </a:r>
            <a:r>
              <a:rPr lang="en-US" sz="1600" dirty="0" smtClean="0"/>
              <a:t>(D313)</a:t>
            </a:r>
            <a:endParaRPr lang="en-US" sz="1600" dirty="0"/>
          </a:p>
          <a:p>
            <a:pPr marL="285750" indent="-285750">
              <a:buFont typeface="Arial" panose="020B0604020202020204" pitchFamily="34" charset="0"/>
              <a:buChar char="•"/>
            </a:pPr>
            <a:r>
              <a:rPr lang="en-US" sz="1600" dirty="0"/>
              <a:t>Propagation of layup defects to cured </a:t>
            </a:r>
            <a:r>
              <a:rPr lang="en-US" sz="1600" dirty="0" smtClean="0"/>
              <a:t>surfaces (D313)</a:t>
            </a:r>
            <a:endParaRPr lang="en-US" sz="1600" dirty="0"/>
          </a:p>
          <a:p>
            <a:r>
              <a:rPr lang="en-US" sz="1400" i="1" dirty="0"/>
              <a:t>Relevant </a:t>
            </a:r>
            <a:r>
              <a:rPr lang="en-US" sz="1400" i="1" dirty="0" smtClean="0"/>
              <a:t>defects: </a:t>
            </a:r>
            <a:r>
              <a:rPr lang="en-US" sz="1400" i="1" dirty="0"/>
              <a:t>L</a:t>
            </a:r>
            <a:r>
              <a:rPr lang="en-US" sz="1400" i="1" dirty="0" smtClean="0"/>
              <a:t>aps/gaps</a:t>
            </a:r>
            <a:r>
              <a:rPr lang="en-US" sz="1400" i="1" dirty="0"/>
              <a:t>, </a:t>
            </a:r>
            <a:r>
              <a:rPr lang="en-US" sz="1400" i="1" dirty="0" smtClean="0"/>
              <a:t>debris</a:t>
            </a:r>
            <a:r>
              <a:rPr lang="en-US" sz="1400" i="1" dirty="0" smtClean="0"/>
              <a:t>, </a:t>
            </a:r>
            <a:r>
              <a:rPr lang="en-US" sz="1400" i="1" dirty="0"/>
              <a:t>fiber waviness, alignment</a:t>
            </a:r>
          </a:p>
        </p:txBody>
      </p:sp>
      <p:sp>
        <p:nvSpPr>
          <p:cNvPr id="86" name="U-Turn Arrow 85"/>
          <p:cNvSpPr/>
          <p:nvPr/>
        </p:nvSpPr>
        <p:spPr>
          <a:xfrm rot="10800000">
            <a:off x="42335" y="5836448"/>
            <a:ext cx="1407924" cy="986469"/>
          </a:xfrm>
          <a:prstGeom prst="uturnArrow">
            <a:avLst>
              <a:gd name="adj1" fmla="val 25000"/>
              <a:gd name="adj2" fmla="val 25000"/>
              <a:gd name="adj3" fmla="val 29656"/>
              <a:gd name="adj4" fmla="val 48406"/>
              <a:gd name="adj5"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3757255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Assembly of Composites</a:t>
            </a:r>
          </a:p>
        </p:txBody>
      </p:sp>
      <p:sp>
        <p:nvSpPr>
          <p:cNvPr id="69" name="Content Placeholder 2"/>
          <p:cNvSpPr>
            <a:spLocks noGrp="1"/>
          </p:cNvSpPr>
          <p:nvPr>
            <p:ph idx="1"/>
          </p:nvPr>
        </p:nvSpPr>
        <p:spPr>
          <a:xfrm>
            <a:off x="1713304" y="4272029"/>
            <a:ext cx="8304435" cy="2509771"/>
          </a:xfrm>
        </p:spPr>
        <p:txBody>
          <a:bodyPr/>
          <a:lstStyle/>
          <a:p>
            <a:r>
              <a:rPr lang="en-US" sz="2400" dirty="0"/>
              <a:t>Co-cure produces predictable components and joints but is limited by complexity</a:t>
            </a:r>
          </a:p>
          <a:p>
            <a:r>
              <a:rPr lang="en-US" sz="2400" dirty="0"/>
              <a:t>Bonded/Co-bonded joints are susceptible to weak bonds</a:t>
            </a:r>
          </a:p>
          <a:p>
            <a:r>
              <a:rPr lang="en-US" sz="2400" dirty="0">
                <a:ea typeface="ＭＳ Ｐゴシック"/>
              </a:rPr>
              <a:t>Unpredictable bonds are a concern in primary structure</a:t>
            </a:r>
          </a:p>
          <a:p>
            <a:r>
              <a:rPr lang="en-US" sz="2400" dirty="0">
                <a:ea typeface="ＭＳ Ｐゴシック"/>
              </a:rPr>
              <a:t>A </a:t>
            </a:r>
            <a:r>
              <a:rPr lang="en-US" sz="2400" b="1" dirty="0">
                <a:ea typeface="ＭＳ Ｐゴシック"/>
              </a:rPr>
              <a:t>redundant load path </a:t>
            </a:r>
            <a:r>
              <a:rPr lang="en-US" sz="2400" b="1" dirty="0" smtClean="0">
                <a:ea typeface="ＭＳ Ｐゴシック"/>
              </a:rPr>
              <a:t>is used </a:t>
            </a:r>
            <a:r>
              <a:rPr lang="en-US" sz="2400" dirty="0" smtClean="0">
                <a:ea typeface="ＭＳ Ｐゴシック"/>
              </a:rPr>
              <a:t>to </a:t>
            </a:r>
            <a:r>
              <a:rPr lang="en-US" sz="2400" dirty="0">
                <a:ea typeface="ＭＳ Ｐゴシック"/>
              </a:rPr>
              <a:t>ensure structural integrity</a:t>
            </a:r>
            <a:endParaRPr lang="en-US" sz="2400" dirty="0"/>
          </a:p>
        </p:txBody>
      </p:sp>
      <p:sp>
        <p:nvSpPr>
          <p:cNvPr id="128" name="Rounded Rectangle 127"/>
          <p:cNvSpPr/>
          <p:nvPr/>
        </p:nvSpPr>
        <p:spPr>
          <a:xfrm>
            <a:off x="6712645" y="2500143"/>
            <a:ext cx="2340340" cy="1299111"/>
          </a:xfrm>
          <a:prstGeom prst="roundRect">
            <a:avLst/>
          </a:prstGeom>
          <a:solidFill>
            <a:srgbClr val="98C0E4"/>
          </a:solidFill>
          <a:ln w="53975" cap="flat" cmpd="sng" algn="ctr">
            <a:solidFill>
              <a:srgbClr val="BBE0E3">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129" name="Rectangle 128"/>
          <p:cNvSpPr/>
          <p:nvPr/>
        </p:nvSpPr>
        <p:spPr>
          <a:xfrm>
            <a:off x="2464559" y="1982350"/>
            <a:ext cx="1749376" cy="168502"/>
          </a:xfrm>
          <a:prstGeom prst="rect">
            <a:avLst/>
          </a:prstGeom>
          <a:pattFill prst="pct10">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0" name="Rectangle 129"/>
          <p:cNvSpPr/>
          <p:nvPr/>
        </p:nvSpPr>
        <p:spPr>
          <a:xfrm>
            <a:off x="2138087" y="2150852"/>
            <a:ext cx="1749376" cy="168502"/>
          </a:xfrm>
          <a:prstGeom prst="rect">
            <a:avLst/>
          </a:prstGeom>
          <a:pattFill prst="pct10">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1" name="Rectangle 130"/>
          <p:cNvSpPr/>
          <p:nvPr/>
        </p:nvSpPr>
        <p:spPr>
          <a:xfrm>
            <a:off x="2464559" y="2587904"/>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2" name="Rectangle 131"/>
          <p:cNvSpPr/>
          <p:nvPr/>
        </p:nvSpPr>
        <p:spPr>
          <a:xfrm>
            <a:off x="2138087" y="2823689"/>
            <a:ext cx="1749376" cy="168502"/>
          </a:xfrm>
          <a:prstGeom prst="rect">
            <a:avLst/>
          </a:prstGeom>
          <a:pattFill prst="pct10">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3" name="Rectangle 132"/>
          <p:cNvSpPr/>
          <p:nvPr/>
        </p:nvSpPr>
        <p:spPr>
          <a:xfrm>
            <a:off x="2464559" y="2756407"/>
            <a:ext cx="1422904" cy="67283"/>
          </a:xfrm>
          <a:prstGeom prst="rect">
            <a:avLst/>
          </a:prstGeom>
          <a:pattFill prst="ltVert">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4" name="Rectangle 133"/>
          <p:cNvSpPr/>
          <p:nvPr/>
        </p:nvSpPr>
        <p:spPr>
          <a:xfrm>
            <a:off x="2464559" y="3292920"/>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5" name="Rectangle 134"/>
          <p:cNvSpPr/>
          <p:nvPr/>
        </p:nvSpPr>
        <p:spPr>
          <a:xfrm>
            <a:off x="2138087" y="3528705"/>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sp>
        <p:nvSpPr>
          <p:cNvPr id="136" name="Rounded Rectangle 135"/>
          <p:cNvSpPr/>
          <p:nvPr/>
        </p:nvSpPr>
        <p:spPr>
          <a:xfrm>
            <a:off x="6712647" y="1709414"/>
            <a:ext cx="2342643" cy="726371"/>
          </a:xfrm>
          <a:prstGeom prst="roundRect">
            <a:avLst/>
          </a:prstGeom>
          <a:solidFill>
            <a:srgbClr val="98C0E4"/>
          </a:solidFill>
          <a:ln w="53975" cap="flat" cmpd="sng" algn="ctr">
            <a:solidFill>
              <a:srgbClr val="BBE0E3">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800" b="0" i="0" u="none" strike="noStrike" kern="0" cap="none" spc="0" normalizeH="0" baseline="0" noProof="0" dirty="0" smtClean="0">
              <a:ln>
                <a:noFill/>
              </a:ln>
              <a:solidFill>
                <a:srgbClr val="FFFFFF"/>
              </a:solidFill>
              <a:effectLst/>
              <a:uLnTx/>
              <a:uFillTx/>
              <a:latin typeface="Arial"/>
              <a:ea typeface="+mn-ea"/>
              <a:cs typeface="+mn-cs"/>
            </a:endParaRPr>
          </a:p>
        </p:txBody>
      </p:sp>
      <p:sp>
        <p:nvSpPr>
          <p:cNvPr id="137" name="Rectangle 136"/>
          <p:cNvSpPr/>
          <p:nvPr/>
        </p:nvSpPr>
        <p:spPr>
          <a:xfrm>
            <a:off x="2464559" y="3461421"/>
            <a:ext cx="1422904" cy="67284"/>
          </a:xfrm>
          <a:prstGeom prst="rect">
            <a:avLst/>
          </a:prstGeom>
          <a:pattFill prst="ltVert">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48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138" name="Group 137"/>
          <p:cNvGrpSpPr/>
          <p:nvPr/>
        </p:nvGrpSpPr>
        <p:grpSpPr>
          <a:xfrm>
            <a:off x="6858915" y="1991713"/>
            <a:ext cx="2075848" cy="337003"/>
            <a:chOff x="12995275" y="10585450"/>
            <a:chExt cx="5632450" cy="914400"/>
          </a:xfrm>
        </p:grpSpPr>
        <p:sp>
          <p:nvSpPr>
            <p:cNvPr id="139" name="Rectangle 138"/>
            <p:cNvSpPr/>
            <p:nvPr/>
          </p:nvSpPr>
          <p:spPr>
            <a:xfrm>
              <a:off x="13881100" y="10585450"/>
              <a:ext cx="4746625" cy="457200"/>
            </a:xfrm>
            <a:prstGeom prst="rect">
              <a:avLst/>
            </a:prstGeom>
            <a:pattFill prst="pct70">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0" name="Rectangle 139"/>
            <p:cNvSpPr/>
            <p:nvPr/>
          </p:nvSpPr>
          <p:spPr>
            <a:xfrm>
              <a:off x="12995275" y="11042650"/>
              <a:ext cx="4746625" cy="457200"/>
            </a:xfrm>
            <a:prstGeom prst="rect">
              <a:avLst/>
            </a:prstGeom>
            <a:pattFill prst="pct70">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141" name="Rectangle 140"/>
          <p:cNvSpPr/>
          <p:nvPr/>
        </p:nvSpPr>
        <p:spPr>
          <a:xfrm>
            <a:off x="7185387" y="2595510"/>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2" name="Rectangle 141"/>
          <p:cNvSpPr/>
          <p:nvPr/>
        </p:nvSpPr>
        <p:spPr>
          <a:xfrm>
            <a:off x="6858915" y="2831880"/>
            <a:ext cx="1749376" cy="168502"/>
          </a:xfrm>
          <a:prstGeom prst="rect">
            <a:avLst/>
          </a:prstGeom>
          <a:pattFill prst="pct70">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3" name="Rectangle 142"/>
          <p:cNvSpPr/>
          <p:nvPr/>
        </p:nvSpPr>
        <p:spPr>
          <a:xfrm>
            <a:off x="7185387" y="2764012"/>
            <a:ext cx="1422904" cy="67869"/>
          </a:xfrm>
          <a:prstGeom prst="rect">
            <a:avLst/>
          </a:prstGeom>
          <a:pattFill prst="pct70">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4" name="Rectangle 143"/>
          <p:cNvSpPr/>
          <p:nvPr/>
        </p:nvSpPr>
        <p:spPr>
          <a:xfrm>
            <a:off x="7185387" y="3292920"/>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5" name="Rectangle 144"/>
          <p:cNvSpPr/>
          <p:nvPr/>
        </p:nvSpPr>
        <p:spPr>
          <a:xfrm>
            <a:off x="6858915" y="3528705"/>
            <a:ext cx="1749376" cy="168502"/>
          </a:xfrm>
          <a:prstGeom prst="rect">
            <a:avLst/>
          </a:prstGeom>
          <a:pattFill prst="dkUpDiag">
            <a:fgClr>
              <a:srgbClr val="000000"/>
            </a:fgClr>
            <a:bgClr>
              <a:srgbClr val="FFFFFF"/>
            </a:bgClr>
          </a:pattFill>
          <a:ln w="127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6" name="Rectangle 145"/>
          <p:cNvSpPr/>
          <p:nvPr/>
        </p:nvSpPr>
        <p:spPr>
          <a:xfrm>
            <a:off x="7185387" y="3461421"/>
            <a:ext cx="1422904" cy="67284"/>
          </a:xfrm>
          <a:prstGeom prst="rect">
            <a:avLst/>
          </a:prstGeom>
          <a:pattFill prst="pct75">
            <a:fgClr>
              <a:srgbClr val="000000"/>
            </a:fgClr>
            <a:bgClr>
              <a:srgbClr val="FFFFFF"/>
            </a:bgClr>
          </a:pattFill>
          <a:ln w="25400" cap="flat" cmpd="sng" algn="ctr">
            <a:solidFill>
              <a:srgbClr val="0000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7" name="Oval 146"/>
          <p:cNvSpPr/>
          <p:nvPr/>
        </p:nvSpPr>
        <p:spPr>
          <a:xfrm>
            <a:off x="8357879" y="2693802"/>
            <a:ext cx="166747" cy="167332"/>
          </a:xfrm>
          <a:prstGeom prst="ellipse">
            <a:avLst/>
          </a:prstGeom>
          <a:noFill/>
          <a:ln w="28575" cap="flat" cmpd="sng" algn="ctr">
            <a:solidFill>
              <a:srgbClr val="FFFF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8" name="Oval 147"/>
          <p:cNvSpPr/>
          <p:nvPr/>
        </p:nvSpPr>
        <p:spPr>
          <a:xfrm>
            <a:off x="8357879" y="3411690"/>
            <a:ext cx="166747" cy="166746"/>
          </a:xfrm>
          <a:prstGeom prst="ellipse">
            <a:avLst/>
          </a:prstGeom>
          <a:noFill/>
          <a:ln w="28575" cap="flat" cmpd="sng" algn="ctr">
            <a:solidFill>
              <a:srgbClr val="FFFF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49" name="TextBox 148"/>
          <p:cNvSpPr txBox="1">
            <a:spLocks noChangeArrowheads="1"/>
          </p:cNvSpPr>
          <p:nvPr/>
        </p:nvSpPr>
        <p:spPr bwMode="auto">
          <a:xfrm>
            <a:off x="1701016" y="1678860"/>
            <a:ext cx="93827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rPr>
              <a:t>Co-Cure</a:t>
            </a:r>
            <a:endParaRPr kumimoji="0" lang="en-US" altLang="en-US" sz="2000" b="0" i="0" u="none" strike="noStrike" kern="0" cap="none" spc="0" normalizeH="0" baseline="0" noProof="0" dirty="0">
              <a:ln>
                <a:noFill/>
              </a:ln>
              <a:solidFill>
                <a:srgbClr val="000000"/>
              </a:solidFill>
              <a:effectLst/>
              <a:uLnTx/>
              <a:uFillTx/>
              <a:latin typeface="Calibri" panose="020F0502020204030204" pitchFamily="34" charset="0"/>
            </a:endParaRPr>
          </a:p>
        </p:txBody>
      </p:sp>
      <p:sp>
        <p:nvSpPr>
          <p:cNvPr id="150" name="TextBox 27"/>
          <p:cNvSpPr txBox="1">
            <a:spLocks noChangeArrowheads="1"/>
          </p:cNvSpPr>
          <p:nvPr/>
        </p:nvSpPr>
        <p:spPr bwMode="auto">
          <a:xfrm>
            <a:off x="1701017" y="2310170"/>
            <a:ext cx="98777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rPr>
              <a:t>Co-bond</a:t>
            </a:r>
          </a:p>
        </p:txBody>
      </p:sp>
      <p:sp>
        <p:nvSpPr>
          <p:cNvPr id="151" name="TextBox 28"/>
          <p:cNvSpPr txBox="1">
            <a:spLocks noChangeArrowheads="1"/>
          </p:cNvSpPr>
          <p:nvPr/>
        </p:nvSpPr>
        <p:spPr bwMode="auto">
          <a:xfrm>
            <a:off x="1717523" y="2973926"/>
            <a:ext cx="180130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dirty="0">
                <a:ln>
                  <a:noFill/>
                </a:ln>
                <a:solidFill>
                  <a:srgbClr val="000000"/>
                </a:solidFill>
                <a:effectLst/>
                <a:uLnTx/>
                <a:uFillTx/>
                <a:latin typeface="Calibri" panose="020F0502020204030204" pitchFamily="34" charset="0"/>
              </a:rPr>
              <a:t>Secondary Bond</a:t>
            </a:r>
          </a:p>
        </p:txBody>
      </p:sp>
      <p:cxnSp>
        <p:nvCxnSpPr>
          <p:cNvPr id="152" name="Curved Connector 151"/>
          <p:cNvCxnSpPr/>
          <p:nvPr/>
        </p:nvCxnSpPr>
        <p:spPr>
          <a:xfrm rot="16200000" flipV="1">
            <a:off x="3441344" y="1894883"/>
            <a:ext cx="150949"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sp>
        <p:nvSpPr>
          <p:cNvPr id="153" name="TextBox 86"/>
          <p:cNvSpPr txBox="1">
            <a:spLocks noChangeArrowheads="1"/>
          </p:cNvSpPr>
          <p:nvPr/>
        </p:nvSpPr>
        <p:spPr bwMode="auto">
          <a:xfrm>
            <a:off x="3246220" y="1668767"/>
            <a:ext cx="1222066"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uncured prepreg</a:t>
            </a:r>
          </a:p>
        </p:txBody>
      </p:sp>
      <p:cxnSp>
        <p:nvCxnSpPr>
          <p:cNvPr id="154" name="Curved Connector 153"/>
          <p:cNvCxnSpPr/>
          <p:nvPr/>
        </p:nvCxnSpPr>
        <p:spPr>
          <a:xfrm rot="16200000" flipH="1">
            <a:off x="3710771" y="2309994"/>
            <a:ext cx="151534"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sp>
        <p:nvSpPr>
          <p:cNvPr id="155" name="TextBox 88"/>
          <p:cNvSpPr txBox="1">
            <a:spLocks noChangeArrowheads="1"/>
          </p:cNvSpPr>
          <p:nvPr/>
        </p:nvSpPr>
        <p:spPr bwMode="auto">
          <a:xfrm>
            <a:off x="3697097" y="2346186"/>
            <a:ext cx="6987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uncured</a:t>
            </a:r>
          </a:p>
        </p:txBody>
      </p:sp>
      <p:cxnSp>
        <p:nvCxnSpPr>
          <p:cNvPr id="156" name="Curved Connector 155"/>
          <p:cNvCxnSpPr/>
          <p:nvPr/>
        </p:nvCxnSpPr>
        <p:spPr>
          <a:xfrm rot="16200000" flipV="1">
            <a:off x="3042908" y="2532924"/>
            <a:ext cx="150949"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cxnSp>
        <p:nvCxnSpPr>
          <p:cNvPr id="157" name="Curved Connector 156"/>
          <p:cNvCxnSpPr/>
          <p:nvPr/>
        </p:nvCxnSpPr>
        <p:spPr>
          <a:xfrm rot="16200000" flipH="1">
            <a:off x="3758748" y="2976395"/>
            <a:ext cx="151535"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sp>
        <p:nvSpPr>
          <p:cNvPr id="158" name="TextBox 94"/>
          <p:cNvSpPr txBox="1">
            <a:spLocks noChangeArrowheads="1"/>
          </p:cNvSpPr>
          <p:nvPr/>
        </p:nvSpPr>
        <p:spPr bwMode="auto">
          <a:xfrm>
            <a:off x="3766024" y="3005347"/>
            <a:ext cx="6987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uncured</a:t>
            </a:r>
          </a:p>
        </p:txBody>
      </p:sp>
      <p:sp>
        <p:nvSpPr>
          <p:cNvPr id="159" name="TextBox 95"/>
          <p:cNvSpPr txBox="1">
            <a:spLocks noChangeArrowheads="1"/>
          </p:cNvSpPr>
          <p:nvPr/>
        </p:nvSpPr>
        <p:spPr bwMode="auto">
          <a:xfrm>
            <a:off x="2711970" y="2298778"/>
            <a:ext cx="5384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cured</a:t>
            </a:r>
          </a:p>
        </p:txBody>
      </p:sp>
      <p:sp>
        <p:nvSpPr>
          <p:cNvPr id="160" name="TextBox 96"/>
          <p:cNvSpPr txBox="1">
            <a:spLocks noChangeArrowheads="1"/>
          </p:cNvSpPr>
          <p:nvPr/>
        </p:nvSpPr>
        <p:spPr bwMode="auto">
          <a:xfrm>
            <a:off x="3470890" y="3738163"/>
            <a:ext cx="5384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cured</a:t>
            </a:r>
          </a:p>
        </p:txBody>
      </p:sp>
      <p:sp>
        <p:nvSpPr>
          <p:cNvPr id="161" name="TextBox 97"/>
          <p:cNvSpPr txBox="1">
            <a:spLocks noChangeArrowheads="1"/>
          </p:cNvSpPr>
          <p:nvPr/>
        </p:nvSpPr>
        <p:spPr bwMode="auto">
          <a:xfrm>
            <a:off x="3329661" y="3027570"/>
            <a:ext cx="538481"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cured</a:t>
            </a:r>
          </a:p>
        </p:txBody>
      </p:sp>
      <p:cxnSp>
        <p:nvCxnSpPr>
          <p:cNvPr id="162" name="Curved Connector 161"/>
          <p:cNvCxnSpPr/>
          <p:nvPr/>
        </p:nvCxnSpPr>
        <p:spPr>
          <a:xfrm rot="16200000" flipH="1">
            <a:off x="3486980" y="3688724"/>
            <a:ext cx="150949"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cxnSp>
        <p:nvCxnSpPr>
          <p:cNvPr id="163" name="Curved Connector 162"/>
          <p:cNvCxnSpPr/>
          <p:nvPr/>
        </p:nvCxnSpPr>
        <p:spPr>
          <a:xfrm rot="16200000" flipV="1">
            <a:off x="3531738" y="3248455"/>
            <a:ext cx="151534" cy="91857"/>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cxnSp>
        <p:nvCxnSpPr>
          <p:cNvPr id="164" name="Curved Connector 163"/>
          <p:cNvCxnSpPr/>
          <p:nvPr/>
        </p:nvCxnSpPr>
        <p:spPr>
          <a:xfrm>
            <a:off x="3840072" y="2790341"/>
            <a:ext cx="216478" cy="83081"/>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sp>
        <p:nvSpPr>
          <p:cNvPr id="165" name="TextBox 101"/>
          <p:cNvSpPr txBox="1">
            <a:spLocks noChangeArrowheads="1"/>
          </p:cNvSpPr>
          <p:nvPr/>
        </p:nvSpPr>
        <p:spPr bwMode="auto">
          <a:xfrm>
            <a:off x="3995445" y="2732454"/>
            <a:ext cx="73622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adhesive</a:t>
            </a:r>
          </a:p>
        </p:txBody>
      </p:sp>
      <p:cxnSp>
        <p:nvCxnSpPr>
          <p:cNvPr id="166" name="Curved Connector 165"/>
          <p:cNvCxnSpPr/>
          <p:nvPr/>
        </p:nvCxnSpPr>
        <p:spPr>
          <a:xfrm>
            <a:off x="3832466" y="3493016"/>
            <a:ext cx="216478" cy="83081"/>
          </a:xfrm>
          <a:prstGeom prst="curvedConnector3">
            <a:avLst>
              <a:gd name="adj1" fmla="val 50000"/>
            </a:avLst>
          </a:prstGeom>
          <a:noFill/>
          <a:ln w="9525" cap="flat" cmpd="sng" algn="ctr">
            <a:solidFill>
              <a:srgbClr val="000000">
                <a:shade val="95000"/>
                <a:satMod val="105000"/>
              </a:srgbClr>
            </a:solidFill>
            <a:prstDash val="solid"/>
            <a:headEnd type="oval"/>
          </a:ln>
          <a:effectLst/>
        </p:spPr>
      </p:cxnSp>
      <p:sp>
        <p:nvSpPr>
          <p:cNvPr id="167" name="TextBox 105"/>
          <p:cNvSpPr txBox="1">
            <a:spLocks noChangeArrowheads="1"/>
          </p:cNvSpPr>
          <p:nvPr/>
        </p:nvSpPr>
        <p:spPr bwMode="auto">
          <a:xfrm>
            <a:off x="3988818" y="3434280"/>
            <a:ext cx="73622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7200">
                <a:solidFill>
                  <a:schemeClr val="tx1"/>
                </a:solidFill>
                <a:latin typeface="Calibri" panose="020F0502020204030204" pitchFamily="34" charset="0"/>
              </a:defRPr>
            </a:lvl1pPr>
            <a:lvl2pPr marL="742950" indent="-285750">
              <a:defRPr sz="7200">
                <a:solidFill>
                  <a:schemeClr val="tx1"/>
                </a:solidFill>
                <a:latin typeface="Calibri" panose="020F0502020204030204" pitchFamily="34" charset="0"/>
              </a:defRPr>
            </a:lvl2pPr>
            <a:lvl3pPr marL="1143000" indent="-228600">
              <a:defRPr sz="7200">
                <a:solidFill>
                  <a:schemeClr val="tx1"/>
                </a:solidFill>
                <a:latin typeface="Calibri" panose="020F0502020204030204" pitchFamily="34" charset="0"/>
              </a:defRPr>
            </a:lvl3pPr>
            <a:lvl4pPr marL="1600200" indent="-228600">
              <a:defRPr sz="7200">
                <a:solidFill>
                  <a:schemeClr val="tx1"/>
                </a:solidFill>
                <a:latin typeface="Calibri" panose="020F0502020204030204" pitchFamily="34" charset="0"/>
              </a:defRPr>
            </a:lvl4pPr>
            <a:lvl5pPr marL="2057400" indent="-228600">
              <a:defRPr sz="7200">
                <a:solidFill>
                  <a:schemeClr val="tx1"/>
                </a:solidFill>
                <a:latin typeface="Calibri" panose="020F0502020204030204" pitchFamily="34" charset="0"/>
              </a:defRPr>
            </a:lvl5pPr>
            <a:lvl6pPr marL="2514600" indent="-228600" defTabSz="3686175" fontAlgn="base">
              <a:spcBef>
                <a:spcPct val="0"/>
              </a:spcBef>
              <a:spcAft>
                <a:spcPct val="0"/>
              </a:spcAft>
              <a:defRPr sz="7200">
                <a:solidFill>
                  <a:schemeClr val="tx1"/>
                </a:solidFill>
                <a:latin typeface="Calibri" panose="020F0502020204030204" pitchFamily="34" charset="0"/>
              </a:defRPr>
            </a:lvl6pPr>
            <a:lvl7pPr marL="2971800" indent="-228600" defTabSz="3686175" fontAlgn="base">
              <a:spcBef>
                <a:spcPct val="0"/>
              </a:spcBef>
              <a:spcAft>
                <a:spcPct val="0"/>
              </a:spcAft>
              <a:defRPr sz="7200">
                <a:solidFill>
                  <a:schemeClr val="tx1"/>
                </a:solidFill>
                <a:latin typeface="Calibri" panose="020F0502020204030204" pitchFamily="34" charset="0"/>
              </a:defRPr>
            </a:lvl7pPr>
            <a:lvl8pPr marL="3429000" indent="-228600" defTabSz="3686175" fontAlgn="base">
              <a:spcBef>
                <a:spcPct val="0"/>
              </a:spcBef>
              <a:spcAft>
                <a:spcPct val="0"/>
              </a:spcAft>
              <a:defRPr sz="7200">
                <a:solidFill>
                  <a:schemeClr val="tx1"/>
                </a:solidFill>
                <a:latin typeface="Calibri" panose="020F0502020204030204" pitchFamily="34" charset="0"/>
              </a:defRPr>
            </a:lvl8pPr>
            <a:lvl9pPr marL="3886200" indent="-228600" defTabSz="3686175" fontAlgn="base">
              <a:spcBef>
                <a:spcPct val="0"/>
              </a:spcBef>
              <a:spcAft>
                <a:spcPct val="0"/>
              </a:spcAft>
              <a:defRPr sz="7200">
                <a:solidFill>
                  <a:schemeClr val="tx1"/>
                </a:solidFill>
                <a:latin typeface="Calibri" panose="020F0502020204030204" pitchFamily="34" charset="0"/>
              </a:defRPr>
            </a:lvl9p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Calibri" panose="020F0502020204030204" pitchFamily="34" charset="0"/>
              </a:rPr>
              <a:t>adhesive</a:t>
            </a:r>
          </a:p>
        </p:txBody>
      </p:sp>
      <p:grpSp>
        <p:nvGrpSpPr>
          <p:cNvPr id="168" name="Group 121"/>
          <p:cNvGrpSpPr>
            <a:grpSpLocks/>
          </p:cNvGrpSpPr>
          <p:nvPr/>
        </p:nvGrpSpPr>
        <p:grpSpPr bwMode="auto">
          <a:xfrm>
            <a:off x="9189271" y="3062986"/>
            <a:ext cx="797458" cy="796873"/>
            <a:chOff x="18401404" y="13571096"/>
            <a:chExt cx="2162968" cy="2162968"/>
          </a:xfrm>
        </p:grpSpPr>
        <p:sp>
          <p:nvSpPr>
            <p:cNvPr id="169" name="Oval 168"/>
            <p:cNvSpPr/>
            <p:nvPr/>
          </p:nvSpPr>
          <p:spPr>
            <a:xfrm>
              <a:off x="18418860" y="13594917"/>
              <a:ext cx="2112188" cy="2112149"/>
            </a:xfrm>
            <a:prstGeom prst="ellipse">
              <a:avLst/>
            </a:prstGeom>
            <a:pattFill prst="pct75">
              <a:fgClr>
                <a:srgbClr val="000000"/>
              </a:fgClr>
              <a:bgClr>
                <a:srgbClr val="FFFFFF"/>
              </a:bgClr>
            </a:pattFill>
            <a:ln w="28575" cap="flat" cmpd="sng" algn="ctr">
              <a:solidFill>
                <a:srgbClr val="BBE0E3">
                  <a:shade val="50000"/>
                </a:srgbClr>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170" name="Group 115"/>
            <p:cNvGrpSpPr>
              <a:grpSpLocks/>
            </p:cNvGrpSpPr>
            <p:nvPr/>
          </p:nvGrpSpPr>
          <p:grpSpPr bwMode="auto">
            <a:xfrm>
              <a:off x="18417777" y="13594372"/>
              <a:ext cx="2112546" cy="2112546"/>
              <a:chOff x="18417777" y="13594372"/>
              <a:chExt cx="2112546" cy="2112546"/>
            </a:xfrm>
          </p:grpSpPr>
          <p:sp>
            <p:nvSpPr>
              <p:cNvPr id="175" name="Freeform 174"/>
              <p:cNvSpPr/>
              <p:nvPr/>
            </p:nvSpPr>
            <p:spPr>
              <a:xfrm>
                <a:off x="18475989" y="14214269"/>
                <a:ext cx="2039190" cy="349378"/>
              </a:xfrm>
              <a:custGeom>
                <a:avLst/>
                <a:gdLst>
                  <a:gd name="connsiteX0" fmla="*/ 0 w 2038350"/>
                  <a:gd name="connsiteY0" fmla="*/ 100013 h 350044"/>
                  <a:gd name="connsiteX1" fmla="*/ 85725 w 2038350"/>
                  <a:gd name="connsiteY1" fmla="*/ 47625 h 350044"/>
                  <a:gd name="connsiteX2" fmla="*/ 152400 w 2038350"/>
                  <a:gd name="connsiteY2" fmla="*/ 147638 h 350044"/>
                  <a:gd name="connsiteX3" fmla="*/ 219075 w 2038350"/>
                  <a:gd name="connsiteY3" fmla="*/ 109538 h 350044"/>
                  <a:gd name="connsiteX4" fmla="*/ 354806 w 2038350"/>
                  <a:gd name="connsiteY4" fmla="*/ 192882 h 350044"/>
                  <a:gd name="connsiteX5" fmla="*/ 461962 w 2038350"/>
                  <a:gd name="connsiteY5" fmla="*/ 73819 h 350044"/>
                  <a:gd name="connsiteX6" fmla="*/ 552450 w 2038350"/>
                  <a:gd name="connsiteY6" fmla="*/ 152400 h 350044"/>
                  <a:gd name="connsiteX7" fmla="*/ 609600 w 2038350"/>
                  <a:gd name="connsiteY7" fmla="*/ 264319 h 350044"/>
                  <a:gd name="connsiteX8" fmla="*/ 900112 w 2038350"/>
                  <a:gd name="connsiteY8" fmla="*/ 154782 h 350044"/>
                  <a:gd name="connsiteX9" fmla="*/ 945356 w 2038350"/>
                  <a:gd name="connsiteY9" fmla="*/ 285750 h 350044"/>
                  <a:gd name="connsiteX10" fmla="*/ 1057275 w 2038350"/>
                  <a:gd name="connsiteY10" fmla="*/ 219075 h 350044"/>
                  <a:gd name="connsiteX11" fmla="*/ 1095375 w 2038350"/>
                  <a:gd name="connsiteY11" fmla="*/ 204788 h 350044"/>
                  <a:gd name="connsiteX12" fmla="*/ 1164431 w 2038350"/>
                  <a:gd name="connsiteY12" fmla="*/ 64294 h 350044"/>
                  <a:gd name="connsiteX13" fmla="*/ 1226344 w 2038350"/>
                  <a:gd name="connsiteY13" fmla="*/ 114300 h 350044"/>
                  <a:gd name="connsiteX14" fmla="*/ 1273969 w 2038350"/>
                  <a:gd name="connsiteY14" fmla="*/ 216694 h 350044"/>
                  <a:gd name="connsiteX15" fmla="*/ 1288256 w 2038350"/>
                  <a:gd name="connsiteY15" fmla="*/ 235744 h 350044"/>
                  <a:gd name="connsiteX16" fmla="*/ 1352550 w 2038350"/>
                  <a:gd name="connsiteY16" fmla="*/ 288132 h 350044"/>
                  <a:gd name="connsiteX17" fmla="*/ 1469231 w 2038350"/>
                  <a:gd name="connsiteY17" fmla="*/ 159544 h 350044"/>
                  <a:gd name="connsiteX18" fmla="*/ 1564481 w 2038350"/>
                  <a:gd name="connsiteY18" fmla="*/ 283369 h 350044"/>
                  <a:gd name="connsiteX19" fmla="*/ 1688306 w 2038350"/>
                  <a:gd name="connsiteY19" fmla="*/ 173832 h 350044"/>
                  <a:gd name="connsiteX20" fmla="*/ 1740694 w 2038350"/>
                  <a:gd name="connsiteY20" fmla="*/ 309563 h 350044"/>
                  <a:gd name="connsiteX21" fmla="*/ 1878806 w 2038350"/>
                  <a:gd name="connsiteY21" fmla="*/ 271463 h 350044"/>
                  <a:gd name="connsiteX22" fmla="*/ 1971675 w 2038350"/>
                  <a:gd name="connsiteY22" fmla="*/ 350044 h 350044"/>
                  <a:gd name="connsiteX23" fmla="*/ 2014537 w 2038350"/>
                  <a:gd name="connsiteY23" fmla="*/ 247650 h 350044"/>
                  <a:gd name="connsiteX24" fmla="*/ 2038350 w 2038350"/>
                  <a:gd name="connsiteY24" fmla="*/ 250032 h 350044"/>
                  <a:gd name="connsiteX25" fmla="*/ 2028825 w 2038350"/>
                  <a:gd name="connsiteY25" fmla="*/ 204788 h 350044"/>
                  <a:gd name="connsiteX26" fmla="*/ 2019300 w 2038350"/>
                  <a:gd name="connsiteY26" fmla="*/ 159544 h 350044"/>
                  <a:gd name="connsiteX27" fmla="*/ 1066800 w 2038350"/>
                  <a:gd name="connsiteY27" fmla="*/ 0 h 350044"/>
                  <a:gd name="connsiteX28" fmla="*/ 38100 w 2038350"/>
                  <a:gd name="connsiteY28" fmla="*/ 0 h 350044"/>
                  <a:gd name="connsiteX29" fmla="*/ 0 w 2038350"/>
                  <a:gd name="connsiteY29" fmla="*/ 100013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8350" h="350044">
                    <a:moveTo>
                      <a:pt x="0" y="100013"/>
                    </a:moveTo>
                    <a:lnTo>
                      <a:pt x="85725" y="47625"/>
                    </a:lnTo>
                    <a:lnTo>
                      <a:pt x="152400" y="147638"/>
                    </a:lnTo>
                    <a:lnTo>
                      <a:pt x="219075" y="109538"/>
                    </a:lnTo>
                    <a:lnTo>
                      <a:pt x="354806" y="192882"/>
                    </a:lnTo>
                    <a:lnTo>
                      <a:pt x="461962" y="73819"/>
                    </a:lnTo>
                    <a:lnTo>
                      <a:pt x="552450" y="152400"/>
                    </a:lnTo>
                    <a:lnTo>
                      <a:pt x="609600" y="264319"/>
                    </a:lnTo>
                    <a:lnTo>
                      <a:pt x="900112" y="154782"/>
                    </a:lnTo>
                    <a:lnTo>
                      <a:pt x="945356" y="285750"/>
                    </a:lnTo>
                    <a:lnTo>
                      <a:pt x="1057275" y="219075"/>
                    </a:lnTo>
                    <a:lnTo>
                      <a:pt x="1095375" y="204788"/>
                    </a:lnTo>
                    <a:lnTo>
                      <a:pt x="1164431" y="64294"/>
                    </a:lnTo>
                    <a:lnTo>
                      <a:pt x="1226344" y="114300"/>
                    </a:lnTo>
                    <a:lnTo>
                      <a:pt x="1273969" y="216694"/>
                    </a:lnTo>
                    <a:lnTo>
                      <a:pt x="1288256" y="235744"/>
                    </a:lnTo>
                    <a:lnTo>
                      <a:pt x="1352550" y="288132"/>
                    </a:lnTo>
                    <a:lnTo>
                      <a:pt x="1469231" y="159544"/>
                    </a:lnTo>
                    <a:lnTo>
                      <a:pt x="1564481" y="283369"/>
                    </a:lnTo>
                    <a:lnTo>
                      <a:pt x="1688306" y="173832"/>
                    </a:lnTo>
                    <a:lnTo>
                      <a:pt x="1740694" y="309563"/>
                    </a:lnTo>
                    <a:lnTo>
                      <a:pt x="1878806" y="271463"/>
                    </a:lnTo>
                    <a:lnTo>
                      <a:pt x="1971675" y="350044"/>
                    </a:lnTo>
                    <a:lnTo>
                      <a:pt x="2014537" y="247650"/>
                    </a:lnTo>
                    <a:lnTo>
                      <a:pt x="2038350" y="250032"/>
                    </a:lnTo>
                    <a:lnTo>
                      <a:pt x="2028825" y="204788"/>
                    </a:lnTo>
                    <a:lnTo>
                      <a:pt x="2019300" y="159544"/>
                    </a:lnTo>
                    <a:lnTo>
                      <a:pt x="1066800" y="0"/>
                    </a:lnTo>
                    <a:lnTo>
                      <a:pt x="38100" y="0"/>
                    </a:lnTo>
                    <a:lnTo>
                      <a:pt x="0" y="100013"/>
                    </a:lnTo>
                    <a:close/>
                  </a:path>
                </a:pathLst>
              </a:cu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76" name="Chord 175"/>
              <p:cNvSpPr/>
              <p:nvPr/>
            </p:nvSpPr>
            <p:spPr>
              <a:xfrm rot="6974269">
                <a:off x="18418085" y="13594105"/>
                <a:ext cx="2112150" cy="2113775"/>
              </a:xfrm>
              <a:prstGeom prst="chord">
                <a:avLst>
                  <a:gd name="adj1" fmla="val 5287230"/>
                  <a:gd name="adj2" fmla="val 13818841"/>
                </a:avLst>
              </a:pr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grpSp>
          <p:nvGrpSpPr>
            <p:cNvPr id="171" name="Group 119"/>
            <p:cNvGrpSpPr>
              <a:grpSpLocks/>
            </p:cNvGrpSpPr>
            <p:nvPr/>
          </p:nvGrpSpPr>
          <p:grpSpPr bwMode="auto">
            <a:xfrm rot="534005" flipV="1">
              <a:off x="18425451" y="13594371"/>
              <a:ext cx="2112546" cy="2112546"/>
              <a:chOff x="19511103" y="15803041"/>
              <a:chExt cx="2112546" cy="2112546"/>
            </a:xfrm>
          </p:grpSpPr>
          <p:sp>
            <p:nvSpPr>
              <p:cNvPr id="173" name="Freeform 172"/>
              <p:cNvSpPr/>
              <p:nvPr/>
            </p:nvSpPr>
            <p:spPr>
              <a:xfrm>
                <a:off x="19569123" y="16422266"/>
                <a:ext cx="2037602" cy="349378"/>
              </a:xfrm>
              <a:custGeom>
                <a:avLst/>
                <a:gdLst>
                  <a:gd name="connsiteX0" fmla="*/ 0 w 2038350"/>
                  <a:gd name="connsiteY0" fmla="*/ 100013 h 350044"/>
                  <a:gd name="connsiteX1" fmla="*/ 85725 w 2038350"/>
                  <a:gd name="connsiteY1" fmla="*/ 47625 h 350044"/>
                  <a:gd name="connsiteX2" fmla="*/ 152400 w 2038350"/>
                  <a:gd name="connsiteY2" fmla="*/ 147638 h 350044"/>
                  <a:gd name="connsiteX3" fmla="*/ 219075 w 2038350"/>
                  <a:gd name="connsiteY3" fmla="*/ 109538 h 350044"/>
                  <a:gd name="connsiteX4" fmla="*/ 354806 w 2038350"/>
                  <a:gd name="connsiteY4" fmla="*/ 192882 h 350044"/>
                  <a:gd name="connsiteX5" fmla="*/ 461962 w 2038350"/>
                  <a:gd name="connsiteY5" fmla="*/ 73819 h 350044"/>
                  <a:gd name="connsiteX6" fmla="*/ 552450 w 2038350"/>
                  <a:gd name="connsiteY6" fmla="*/ 152400 h 350044"/>
                  <a:gd name="connsiteX7" fmla="*/ 609600 w 2038350"/>
                  <a:gd name="connsiteY7" fmla="*/ 264319 h 350044"/>
                  <a:gd name="connsiteX8" fmla="*/ 900112 w 2038350"/>
                  <a:gd name="connsiteY8" fmla="*/ 154782 h 350044"/>
                  <a:gd name="connsiteX9" fmla="*/ 945356 w 2038350"/>
                  <a:gd name="connsiteY9" fmla="*/ 285750 h 350044"/>
                  <a:gd name="connsiteX10" fmla="*/ 1057275 w 2038350"/>
                  <a:gd name="connsiteY10" fmla="*/ 219075 h 350044"/>
                  <a:gd name="connsiteX11" fmla="*/ 1095375 w 2038350"/>
                  <a:gd name="connsiteY11" fmla="*/ 204788 h 350044"/>
                  <a:gd name="connsiteX12" fmla="*/ 1164431 w 2038350"/>
                  <a:gd name="connsiteY12" fmla="*/ 64294 h 350044"/>
                  <a:gd name="connsiteX13" fmla="*/ 1226344 w 2038350"/>
                  <a:gd name="connsiteY13" fmla="*/ 114300 h 350044"/>
                  <a:gd name="connsiteX14" fmla="*/ 1273969 w 2038350"/>
                  <a:gd name="connsiteY14" fmla="*/ 216694 h 350044"/>
                  <a:gd name="connsiteX15" fmla="*/ 1288256 w 2038350"/>
                  <a:gd name="connsiteY15" fmla="*/ 235744 h 350044"/>
                  <a:gd name="connsiteX16" fmla="*/ 1352550 w 2038350"/>
                  <a:gd name="connsiteY16" fmla="*/ 288132 h 350044"/>
                  <a:gd name="connsiteX17" fmla="*/ 1469231 w 2038350"/>
                  <a:gd name="connsiteY17" fmla="*/ 159544 h 350044"/>
                  <a:gd name="connsiteX18" fmla="*/ 1564481 w 2038350"/>
                  <a:gd name="connsiteY18" fmla="*/ 283369 h 350044"/>
                  <a:gd name="connsiteX19" fmla="*/ 1688306 w 2038350"/>
                  <a:gd name="connsiteY19" fmla="*/ 173832 h 350044"/>
                  <a:gd name="connsiteX20" fmla="*/ 1740694 w 2038350"/>
                  <a:gd name="connsiteY20" fmla="*/ 309563 h 350044"/>
                  <a:gd name="connsiteX21" fmla="*/ 1878806 w 2038350"/>
                  <a:gd name="connsiteY21" fmla="*/ 271463 h 350044"/>
                  <a:gd name="connsiteX22" fmla="*/ 1971675 w 2038350"/>
                  <a:gd name="connsiteY22" fmla="*/ 350044 h 350044"/>
                  <a:gd name="connsiteX23" fmla="*/ 2014537 w 2038350"/>
                  <a:gd name="connsiteY23" fmla="*/ 247650 h 350044"/>
                  <a:gd name="connsiteX24" fmla="*/ 2038350 w 2038350"/>
                  <a:gd name="connsiteY24" fmla="*/ 250032 h 350044"/>
                  <a:gd name="connsiteX25" fmla="*/ 2028825 w 2038350"/>
                  <a:gd name="connsiteY25" fmla="*/ 204788 h 350044"/>
                  <a:gd name="connsiteX26" fmla="*/ 2019300 w 2038350"/>
                  <a:gd name="connsiteY26" fmla="*/ 159544 h 350044"/>
                  <a:gd name="connsiteX27" fmla="*/ 1066800 w 2038350"/>
                  <a:gd name="connsiteY27" fmla="*/ 0 h 350044"/>
                  <a:gd name="connsiteX28" fmla="*/ 38100 w 2038350"/>
                  <a:gd name="connsiteY28" fmla="*/ 0 h 350044"/>
                  <a:gd name="connsiteX29" fmla="*/ 0 w 2038350"/>
                  <a:gd name="connsiteY29" fmla="*/ 100013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8350" h="350044">
                    <a:moveTo>
                      <a:pt x="0" y="100013"/>
                    </a:moveTo>
                    <a:lnTo>
                      <a:pt x="85725" y="47625"/>
                    </a:lnTo>
                    <a:lnTo>
                      <a:pt x="152400" y="147638"/>
                    </a:lnTo>
                    <a:lnTo>
                      <a:pt x="219075" y="109538"/>
                    </a:lnTo>
                    <a:lnTo>
                      <a:pt x="354806" y="192882"/>
                    </a:lnTo>
                    <a:lnTo>
                      <a:pt x="461962" y="73819"/>
                    </a:lnTo>
                    <a:lnTo>
                      <a:pt x="552450" y="152400"/>
                    </a:lnTo>
                    <a:lnTo>
                      <a:pt x="609600" y="264319"/>
                    </a:lnTo>
                    <a:lnTo>
                      <a:pt x="900112" y="154782"/>
                    </a:lnTo>
                    <a:lnTo>
                      <a:pt x="945356" y="285750"/>
                    </a:lnTo>
                    <a:lnTo>
                      <a:pt x="1057275" y="219075"/>
                    </a:lnTo>
                    <a:lnTo>
                      <a:pt x="1095375" y="204788"/>
                    </a:lnTo>
                    <a:lnTo>
                      <a:pt x="1164431" y="64294"/>
                    </a:lnTo>
                    <a:lnTo>
                      <a:pt x="1226344" y="114300"/>
                    </a:lnTo>
                    <a:lnTo>
                      <a:pt x="1273969" y="216694"/>
                    </a:lnTo>
                    <a:lnTo>
                      <a:pt x="1288256" y="235744"/>
                    </a:lnTo>
                    <a:lnTo>
                      <a:pt x="1352550" y="288132"/>
                    </a:lnTo>
                    <a:lnTo>
                      <a:pt x="1469231" y="159544"/>
                    </a:lnTo>
                    <a:lnTo>
                      <a:pt x="1564481" y="283369"/>
                    </a:lnTo>
                    <a:lnTo>
                      <a:pt x="1688306" y="173832"/>
                    </a:lnTo>
                    <a:lnTo>
                      <a:pt x="1740694" y="309563"/>
                    </a:lnTo>
                    <a:lnTo>
                      <a:pt x="1878806" y="271463"/>
                    </a:lnTo>
                    <a:lnTo>
                      <a:pt x="1971675" y="350044"/>
                    </a:lnTo>
                    <a:lnTo>
                      <a:pt x="2014537" y="247650"/>
                    </a:lnTo>
                    <a:lnTo>
                      <a:pt x="2038350" y="250032"/>
                    </a:lnTo>
                    <a:lnTo>
                      <a:pt x="2028825" y="204788"/>
                    </a:lnTo>
                    <a:lnTo>
                      <a:pt x="2019300" y="159544"/>
                    </a:lnTo>
                    <a:lnTo>
                      <a:pt x="1066800" y="0"/>
                    </a:lnTo>
                    <a:lnTo>
                      <a:pt x="38100" y="0"/>
                    </a:lnTo>
                    <a:lnTo>
                      <a:pt x="0" y="100013"/>
                    </a:lnTo>
                    <a:close/>
                  </a:path>
                </a:pathLst>
              </a:cu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74" name="Chord 173"/>
              <p:cNvSpPr/>
              <p:nvPr/>
            </p:nvSpPr>
            <p:spPr>
              <a:xfrm rot="6974269">
                <a:off x="19510937" y="15802811"/>
                <a:ext cx="2112150" cy="2112188"/>
              </a:xfrm>
              <a:prstGeom prst="chord">
                <a:avLst>
                  <a:gd name="adj1" fmla="val 5287230"/>
                  <a:gd name="adj2" fmla="val 13818841"/>
                </a:avLst>
              </a:pr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172" name="Oval 171"/>
            <p:cNvSpPr/>
            <p:nvPr/>
          </p:nvSpPr>
          <p:spPr>
            <a:xfrm>
              <a:off x="18401404" y="13571096"/>
              <a:ext cx="2162968" cy="2162968"/>
            </a:xfrm>
            <a:prstGeom prst="ellipse">
              <a:avLst/>
            </a:prstGeom>
            <a:noFill/>
            <a:ln w="28575" cap="flat" cmpd="sng" algn="ctr">
              <a:solidFill>
                <a:srgbClr val="FFFF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grpSp>
        <p:nvGrpSpPr>
          <p:cNvPr id="177" name="Group 122"/>
          <p:cNvGrpSpPr>
            <a:grpSpLocks/>
          </p:cNvGrpSpPr>
          <p:nvPr/>
        </p:nvGrpSpPr>
        <p:grpSpPr bwMode="auto">
          <a:xfrm>
            <a:off x="9238417" y="2186542"/>
            <a:ext cx="797458" cy="797458"/>
            <a:chOff x="18401404" y="13571096"/>
            <a:chExt cx="2162968" cy="2162968"/>
          </a:xfrm>
        </p:grpSpPr>
        <p:sp>
          <p:nvSpPr>
            <p:cNvPr id="178" name="Oval 177"/>
            <p:cNvSpPr/>
            <p:nvPr/>
          </p:nvSpPr>
          <p:spPr>
            <a:xfrm>
              <a:off x="18418860" y="13594899"/>
              <a:ext cx="2112188" cy="2112188"/>
            </a:xfrm>
            <a:prstGeom prst="ellipse">
              <a:avLst/>
            </a:prstGeom>
            <a:pattFill prst="pct75">
              <a:fgClr>
                <a:srgbClr val="000000"/>
              </a:fgClr>
              <a:bgClr>
                <a:srgbClr val="FFFFFF"/>
              </a:bgClr>
            </a:pattFill>
            <a:ln w="25400" cap="flat" cmpd="sng" algn="ctr">
              <a:solidFill>
                <a:srgbClr val="BBE0E3">
                  <a:shade val="50000"/>
                </a:srgbClr>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nvGrpSpPr>
            <p:cNvPr id="179" name="Group 124"/>
            <p:cNvGrpSpPr>
              <a:grpSpLocks/>
            </p:cNvGrpSpPr>
            <p:nvPr/>
          </p:nvGrpSpPr>
          <p:grpSpPr bwMode="auto">
            <a:xfrm>
              <a:off x="18417777" y="13594372"/>
              <a:ext cx="2112546" cy="2112546"/>
              <a:chOff x="18417777" y="13594372"/>
              <a:chExt cx="2112546" cy="2112546"/>
            </a:xfrm>
          </p:grpSpPr>
          <p:sp>
            <p:nvSpPr>
              <p:cNvPr id="181" name="Freeform 180"/>
              <p:cNvSpPr/>
              <p:nvPr/>
            </p:nvSpPr>
            <p:spPr>
              <a:xfrm>
                <a:off x="18475989" y="14213797"/>
                <a:ext cx="2039190" cy="350709"/>
              </a:xfrm>
              <a:custGeom>
                <a:avLst/>
                <a:gdLst>
                  <a:gd name="connsiteX0" fmla="*/ 0 w 2038350"/>
                  <a:gd name="connsiteY0" fmla="*/ 100013 h 350044"/>
                  <a:gd name="connsiteX1" fmla="*/ 85725 w 2038350"/>
                  <a:gd name="connsiteY1" fmla="*/ 47625 h 350044"/>
                  <a:gd name="connsiteX2" fmla="*/ 152400 w 2038350"/>
                  <a:gd name="connsiteY2" fmla="*/ 147638 h 350044"/>
                  <a:gd name="connsiteX3" fmla="*/ 219075 w 2038350"/>
                  <a:gd name="connsiteY3" fmla="*/ 109538 h 350044"/>
                  <a:gd name="connsiteX4" fmla="*/ 354806 w 2038350"/>
                  <a:gd name="connsiteY4" fmla="*/ 192882 h 350044"/>
                  <a:gd name="connsiteX5" fmla="*/ 461962 w 2038350"/>
                  <a:gd name="connsiteY5" fmla="*/ 73819 h 350044"/>
                  <a:gd name="connsiteX6" fmla="*/ 552450 w 2038350"/>
                  <a:gd name="connsiteY6" fmla="*/ 152400 h 350044"/>
                  <a:gd name="connsiteX7" fmla="*/ 609600 w 2038350"/>
                  <a:gd name="connsiteY7" fmla="*/ 264319 h 350044"/>
                  <a:gd name="connsiteX8" fmla="*/ 900112 w 2038350"/>
                  <a:gd name="connsiteY8" fmla="*/ 154782 h 350044"/>
                  <a:gd name="connsiteX9" fmla="*/ 945356 w 2038350"/>
                  <a:gd name="connsiteY9" fmla="*/ 285750 h 350044"/>
                  <a:gd name="connsiteX10" fmla="*/ 1057275 w 2038350"/>
                  <a:gd name="connsiteY10" fmla="*/ 219075 h 350044"/>
                  <a:gd name="connsiteX11" fmla="*/ 1095375 w 2038350"/>
                  <a:gd name="connsiteY11" fmla="*/ 204788 h 350044"/>
                  <a:gd name="connsiteX12" fmla="*/ 1164431 w 2038350"/>
                  <a:gd name="connsiteY12" fmla="*/ 64294 h 350044"/>
                  <a:gd name="connsiteX13" fmla="*/ 1226344 w 2038350"/>
                  <a:gd name="connsiteY13" fmla="*/ 114300 h 350044"/>
                  <a:gd name="connsiteX14" fmla="*/ 1273969 w 2038350"/>
                  <a:gd name="connsiteY14" fmla="*/ 216694 h 350044"/>
                  <a:gd name="connsiteX15" fmla="*/ 1288256 w 2038350"/>
                  <a:gd name="connsiteY15" fmla="*/ 235744 h 350044"/>
                  <a:gd name="connsiteX16" fmla="*/ 1352550 w 2038350"/>
                  <a:gd name="connsiteY16" fmla="*/ 288132 h 350044"/>
                  <a:gd name="connsiteX17" fmla="*/ 1469231 w 2038350"/>
                  <a:gd name="connsiteY17" fmla="*/ 159544 h 350044"/>
                  <a:gd name="connsiteX18" fmla="*/ 1564481 w 2038350"/>
                  <a:gd name="connsiteY18" fmla="*/ 283369 h 350044"/>
                  <a:gd name="connsiteX19" fmla="*/ 1688306 w 2038350"/>
                  <a:gd name="connsiteY19" fmla="*/ 173832 h 350044"/>
                  <a:gd name="connsiteX20" fmla="*/ 1740694 w 2038350"/>
                  <a:gd name="connsiteY20" fmla="*/ 309563 h 350044"/>
                  <a:gd name="connsiteX21" fmla="*/ 1878806 w 2038350"/>
                  <a:gd name="connsiteY21" fmla="*/ 271463 h 350044"/>
                  <a:gd name="connsiteX22" fmla="*/ 1971675 w 2038350"/>
                  <a:gd name="connsiteY22" fmla="*/ 350044 h 350044"/>
                  <a:gd name="connsiteX23" fmla="*/ 2014537 w 2038350"/>
                  <a:gd name="connsiteY23" fmla="*/ 247650 h 350044"/>
                  <a:gd name="connsiteX24" fmla="*/ 2038350 w 2038350"/>
                  <a:gd name="connsiteY24" fmla="*/ 250032 h 350044"/>
                  <a:gd name="connsiteX25" fmla="*/ 2028825 w 2038350"/>
                  <a:gd name="connsiteY25" fmla="*/ 204788 h 350044"/>
                  <a:gd name="connsiteX26" fmla="*/ 2019300 w 2038350"/>
                  <a:gd name="connsiteY26" fmla="*/ 159544 h 350044"/>
                  <a:gd name="connsiteX27" fmla="*/ 1066800 w 2038350"/>
                  <a:gd name="connsiteY27" fmla="*/ 0 h 350044"/>
                  <a:gd name="connsiteX28" fmla="*/ 38100 w 2038350"/>
                  <a:gd name="connsiteY28" fmla="*/ 0 h 350044"/>
                  <a:gd name="connsiteX29" fmla="*/ 0 w 2038350"/>
                  <a:gd name="connsiteY29" fmla="*/ 100013 h 35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038350" h="350044">
                    <a:moveTo>
                      <a:pt x="0" y="100013"/>
                    </a:moveTo>
                    <a:lnTo>
                      <a:pt x="85725" y="47625"/>
                    </a:lnTo>
                    <a:lnTo>
                      <a:pt x="152400" y="147638"/>
                    </a:lnTo>
                    <a:lnTo>
                      <a:pt x="219075" y="109538"/>
                    </a:lnTo>
                    <a:lnTo>
                      <a:pt x="354806" y="192882"/>
                    </a:lnTo>
                    <a:lnTo>
                      <a:pt x="461962" y="73819"/>
                    </a:lnTo>
                    <a:lnTo>
                      <a:pt x="552450" y="152400"/>
                    </a:lnTo>
                    <a:lnTo>
                      <a:pt x="609600" y="264319"/>
                    </a:lnTo>
                    <a:lnTo>
                      <a:pt x="900112" y="154782"/>
                    </a:lnTo>
                    <a:lnTo>
                      <a:pt x="945356" y="285750"/>
                    </a:lnTo>
                    <a:lnTo>
                      <a:pt x="1057275" y="219075"/>
                    </a:lnTo>
                    <a:lnTo>
                      <a:pt x="1095375" y="204788"/>
                    </a:lnTo>
                    <a:lnTo>
                      <a:pt x="1164431" y="64294"/>
                    </a:lnTo>
                    <a:lnTo>
                      <a:pt x="1226344" y="114300"/>
                    </a:lnTo>
                    <a:lnTo>
                      <a:pt x="1273969" y="216694"/>
                    </a:lnTo>
                    <a:lnTo>
                      <a:pt x="1288256" y="235744"/>
                    </a:lnTo>
                    <a:lnTo>
                      <a:pt x="1352550" y="288132"/>
                    </a:lnTo>
                    <a:lnTo>
                      <a:pt x="1469231" y="159544"/>
                    </a:lnTo>
                    <a:lnTo>
                      <a:pt x="1564481" y="283369"/>
                    </a:lnTo>
                    <a:lnTo>
                      <a:pt x="1688306" y="173832"/>
                    </a:lnTo>
                    <a:lnTo>
                      <a:pt x="1740694" y="309563"/>
                    </a:lnTo>
                    <a:lnTo>
                      <a:pt x="1878806" y="271463"/>
                    </a:lnTo>
                    <a:lnTo>
                      <a:pt x="1971675" y="350044"/>
                    </a:lnTo>
                    <a:lnTo>
                      <a:pt x="2014537" y="247650"/>
                    </a:lnTo>
                    <a:lnTo>
                      <a:pt x="2038350" y="250032"/>
                    </a:lnTo>
                    <a:lnTo>
                      <a:pt x="2028825" y="204788"/>
                    </a:lnTo>
                    <a:lnTo>
                      <a:pt x="2019300" y="159544"/>
                    </a:lnTo>
                    <a:lnTo>
                      <a:pt x="1066800" y="0"/>
                    </a:lnTo>
                    <a:lnTo>
                      <a:pt x="38100" y="0"/>
                    </a:lnTo>
                    <a:lnTo>
                      <a:pt x="0" y="100013"/>
                    </a:lnTo>
                    <a:close/>
                  </a:path>
                </a:pathLst>
              </a:cu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sp>
            <p:nvSpPr>
              <p:cNvPr id="182" name="Chord 181"/>
              <p:cNvSpPr/>
              <p:nvPr/>
            </p:nvSpPr>
            <p:spPr>
              <a:xfrm rot="6974269">
                <a:off x="18418066" y="13594106"/>
                <a:ext cx="2112188" cy="2113775"/>
              </a:xfrm>
              <a:prstGeom prst="chord">
                <a:avLst>
                  <a:gd name="adj1" fmla="val 5287230"/>
                  <a:gd name="adj2" fmla="val 13818841"/>
                </a:avLst>
              </a:prstGeom>
              <a:pattFill prst="wdUpDiag">
                <a:fgClr>
                  <a:srgbClr val="000000"/>
                </a:fgClr>
                <a:bgClr>
                  <a:srgbClr val="FFFFFF"/>
                </a:bgClr>
              </a:pattFill>
              <a:ln w="25400" cap="flat" cmpd="sng" algn="ctr">
                <a:no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sp>
          <p:nvSpPr>
            <p:cNvPr id="180" name="Oval 179"/>
            <p:cNvSpPr/>
            <p:nvPr/>
          </p:nvSpPr>
          <p:spPr>
            <a:xfrm>
              <a:off x="18401404" y="13571096"/>
              <a:ext cx="2162968" cy="2162968"/>
            </a:xfrm>
            <a:prstGeom prst="ellipse">
              <a:avLst/>
            </a:prstGeom>
            <a:noFill/>
            <a:ln w="28575" cap="flat" cmpd="sng" algn="ctr">
              <a:solidFill>
                <a:srgbClr val="FFFF00"/>
              </a:solidFill>
              <a:prstDash val="solid"/>
            </a:ln>
            <a:effectLst/>
          </p:spPr>
          <p:txBody>
            <a:bodyPr anchor="ctr"/>
            <a:lstStyle/>
            <a:p>
              <a:pPr marL="0" marR="0" lvl="0" indent="0" algn="ctr" defTabSz="3686861"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dirty="0">
                <a:ln>
                  <a:noFill/>
                </a:ln>
                <a:solidFill>
                  <a:srgbClr val="FFFFFF"/>
                </a:solidFill>
                <a:effectLst/>
                <a:uLnTx/>
                <a:uFillTx/>
                <a:latin typeface="Arial"/>
                <a:ea typeface="+mn-ea"/>
                <a:cs typeface="+mn-cs"/>
              </a:endParaRPr>
            </a:p>
          </p:txBody>
        </p:sp>
      </p:grpSp>
      <p:cxnSp>
        <p:nvCxnSpPr>
          <p:cNvPr id="183" name="Straight Connector 182"/>
          <p:cNvCxnSpPr>
            <a:stCxn id="147" idx="6"/>
          </p:cNvCxnSpPr>
          <p:nvPr/>
        </p:nvCxnSpPr>
        <p:spPr>
          <a:xfrm flipV="1">
            <a:off x="8524625" y="2643486"/>
            <a:ext cx="713792" cy="133982"/>
          </a:xfrm>
          <a:prstGeom prst="line">
            <a:avLst/>
          </a:prstGeom>
          <a:noFill/>
          <a:ln w="28575" cap="flat" cmpd="sng" algn="ctr">
            <a:solidFill>
              <a:srgbClr val="FFFF00"/>
            </a:solidFill>
            <a:prstDash val="solid"/>
          </a:ln>
          <a:effectLst/>
        </p:spPr>
      </p:cxnSp>
      <p:cxnSp>
        <p:nvCxnSpPr>
          <p:cNvPr id="184" name="Straight Connector 183"/>
          <p:cNvCxnSpPr>
            <a:stCxn id="148" idx="6"/>
          </p:cNvCxnSpPr>
          <p:nvPr/>
        </p:nvCxnSpPr>
        <p:spPr>
          <a:xfrm>
            <a:off x="8524626" y="3495357"/>
            <a:ext cx="655285" cy="25743"/>
          </a:xfrm>
          <a:prstGeom prst="line">
            <a:avLst/>
          </a:prstGeom>
          <a:noFill/>
          <a:ln w="28575" cap="flat" cmpd="sng" algn="ctr">
            <a:solidFill>
              <a:srgbClr val="FFFF00"/>
            </a:solidFill>
            <a:prstDash val="solid"/>
          </a:ln>
          <a:effectLst/>
        </p:spPr>
      </p:cxnSp>
      <p:sp>
        <p:nvSpPr>
          <p:cNvPr id="185" name="TextBox 184"/>
          <p:cNvSpPr txBox="1"/>
          <p:nvPr/>
        </p:nvSpPr>
        <p:spPr>
          <a:xfrm rot="20774728">
            <a:off x="6379381" y="1721947"/>
            <a:ext cx="3507692" cy="338554"/>
          </a:xfrm>
          <a:prstGeom prst="rect">
            <a:avLst/>
          </a:prstGeom>
          <a:solidFill>
            <a:srgbClr val="FFFF00"/>
          </a:solidFill>
          <a:ln>
            <a:solidFill>
              <a:schemeClr val="bg1"/>
            </a:solidFill>
          </a:ln>
        </p:spPr>
        <p:txBody>
          <a:bodyPr wrap="none" rtlCol="0">
            <a:spAutoFit/>
          </a:bodyPr>
          <a:lstStyle/>
          <a:p>
            <a:pPr defTabSz="457200"/>
            <a:r>
              <a:rPr lang="en-US" sz="1600" b="1" dirty="0">
                <a:solidFill>
                  <a:srgbClr val="FF0000"/>
                </a:solidFill>
                <a:latin typeface="Arial"/>
              </a:rPr>
              <a:t>Method limited by part complexity</a:t>
            </a:r>
          </a:p>
        </p:txBody>
      </p:sp>
      <p:sp>
        <p:nvSpPr>
          <p:cNvPr id="186" name="TextBox 185"/>
          <p:cNvSpPr txBox="1"/>
          <p:nvPr/>
        </p:nvSpPr>
        <p:spPr>
          <a:xfrm rot="1602201">
            <a:off x="6399650" y="3139763"/>
            <a:ext cx="3332964" cy="338554"/>
          </a:xfrm>
          <a:prstGeom prst="rect">
            <a:avLst/>
          </a:prstGeom>
          <a:solidFill>
            <a:srgbClr val="FFFF00"/>
          </a:solidFill>
          <a:ln>
            <a:solidFill>
              <a:schemeClr val="bg1"/>
            </a:solidFill>
          </a:ln>
        </p:spPr>
        <p:txBody>
          <a:bodyPr wrap="none" rtlCol="0">
            <a:spAutoFit/>
          </a:bodyPr>
          <a:lstStyle/>
          <a:p>
            <a:pPr defTabSz="457200"/>
            <a:r>
              <a:rPr lang="en-US" sz="1600" b="1" dirty="0">
                <a:solidFill>
                  <a:srgbClr val="FF0000"/>
                </a:solidFill>
                <a:latin typeface="Arial"/>
              </a:rPr>
              <a:t>Unpredictable interfaces formed</a:t>
            </a:r>
          </a:p>
        </p:txBody>
      </p:sp>
      <p:sp>
        <p:nvSpPr>
          <p:cNvPr id="187" name="Right Arrow 186"/>
          <p:cNvSpPr/>
          <p:nvPr/>
        </p:nvSpPr>
        <p:spPr>
          <a:xfrm>
            <a:off x="4774914" y="1865337"/>
            <a:ext cx="1751168" cy="1813734"/>
          </a:xfrm>
          <a:prstGeom prst="rightArrow">
            <a:avLst>
              <a:gd name="adj1" fmla="val 64704"/>
              <a:gd name="adj2" fmla="val 50000"/>
            </a:avLst>
          </a:prstGeom>
          <a:solidFill>
            <a:srgbClr val="A6C7F8"/>
          </a:solidFill>
          <a:ln w="25400" cap="flat" cmpd="sng" algn="ctr">
            <a:solidFill>
              <a:srgbClr val="BBE0E3">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smtClean="0">
                <a:ln>
                  <a:noFill/>
                </a:ln>
                <a:solidFill>
                  <a:srgbClr val="000000"/>
                </a:solidFill>
                <a:effectLst/>
                <a:uLnTx/>
                <a:uFillTx/>
                <a:latin typeface="Arial"/>
                <a:ea typeface="+mn-ea"/>
                <a:cs typeface="+mn-cs"/>
              </a:rPr>
              <a:t>Cure Process</a:t>
            </a:r>
          </a:p>
        </p:txBody>
      </p:sp>
    </p:spTree>
    <p:custDataLst>
      <p:tags r:id="rId1"/>
    </p:custDataLst>
    <p:extLst>
      <p:ext uri="{BB962C8B-B14F-4D97-AF65-F5344CB8AC3E}">
        <p14:creationId xmlns:p14="http://schemas.microsoft.com/office/powerpoint/2010/main" val="41083639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85"/>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5" grpId="0" animBg="1"/>
      <p:bldP spid="186" grpId="0" animBg="1"/>
    </p:bldLst>
  </p:timing>
  <p:extLst mod="1"/>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03991" y="-113665"/>
            <a:ext cx="7886700" cy="1325563"/>
          </a:xfrm>
        </p:spPr>
        <p:txBody>
          <a:bodyPr/>
          <a:lstStyle/>
          <a:p>
            <a:r>
              <a:rPr lang="en-US" dirty="0"/>
              <a:t>Previous Work with Laser Ablation</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8539" t="8539" r="11048" b="22671"/>
          <a:stretch/>
        </p:blipFill>
        <p:spPr>
          <a:xfrm>
            <a:off x="6277577" y="1301675"/>
            <a:ext cx="1987865" cy="1275400"/>
          </a:xfrm>
          <a:prstGeom prst="rect">
            <a:avLst/>
          </a:prstGeom>
        </p:spPr>
      </p:pic>
      <p:pic>
        <p:nvPicPr>
          <p:cNvPr id="6" name="Picture 5"/>
          <p:cNvPicPr>
            <a:picLocks noChangeAspect="1"/>
          </p:cNvPicPr>
          <p:nvPr/>
        </p:nvPicPr>
        <p:blipFill rotWithShape="1">
          <a:blip r:embed="rId4"/>
          <a:srcRect l="33376" t="26033"/>
          <a:stretch/>
        </p:blipFill>
        <p:spPr>
          <a:xfrm>
            <a:off x="8265441" y="1303774"/>
            <a:ext cx="1780054" cy="1480616"/>
          </a:xfrm>
          <a:prstGeom prst="rect">
            <a:avLst/>
          </a:prstGeom>
        </p:spPr>
      </p:pic>
      <p:pic>
        <p:nvPicPr>
          <p:cNvPr id="7" name="Picture 17" descr="pseudoPeelPly_5x.tif"/>
          <p:cNvPicPr>
            <a:picLocks noChangeAspect="1"/>
          </p:cNvPicPr>
          <p:nvPr/>
        </p:nvPicPr>
        <p:blipFill>
          <a:blip r:embed="rId5" cstate="email"/>
          <a:srcRect r="-584"/>
          <a:stretch>
            <a:fillRect/>
          </a:stretch>
        </p:blipFill>
        <p:spPr bwMode="auto">
          <a:xfrm rot="5400000">
            <a:off x="1936935" y="916167"/>
            <a:ext cx="1328822" cy="1642086"/>
          </a:xfrm>
          <a:prstGeom prst="rect">
            <a:avLst/>
          </a:prstGeom>
          <a:noFill/>
          <a:ln w="9525">
            <a:noFill/>
            <a:miter lim="800000"/>
            <a:headEnd/>
            <a:tailEnd/>
          </a:ln>
        </p:spPr>
      </p:pic>
      <p:sp>
        <p:nvSpPr>
          <p:cNvPr id="3" name="TextBox 2"/>
          <p:cNvSpPr txBox="1"/>
          <p:nvPr/>
        </p:nvSpPr>
        <p:spPr>
          <a:xfrm>
            <a:off x="3422389" y="1072799"/>
            <a:ext cx="1669626" cy="923330"/>
          </a:xfrm>
          <a:prstGeom prst="rect">
            <a:avLst/>
          </a:prstGeom>
          <a:noFill/>
        </p:spPr>
        <p:txBody>
          <a:bodyPr wrap="square" rtlCol="0">
            <a:spAutoFit/>
          </a:bodyPr>
          <a:lstStyle/>
          <a:p>
            <a:pPr>
              <a:defRPr/>
            </a:pPr>
            <a:r>
              <a:rPr lang="en-US" dirty="0">
                <a:solidFill>
                  <a:prstClr val="black"/>
                </a:solidFill>
                <a:latin typeface="Calibri" panose="020F0502020204030204"/>
              </a:rPr>
              <a:t>2010, “Peel ply mimic” surface treatment”</a:t>
            </a:r>
          </a:p>
        </p:txBody>
      </p:sp>
      <p:sp>
        <p:nvSpPr>
          <p:cNvPr id="8" name="TextBox 7"/>
          <p:cNvSpPr txBox="1"/>
          <p:nvPr/>
        </p:nvSpPr>
        <p:spPr>
          <a:xfrm>
            <a:off x="6068895" y="981563"/>
            <a:ext cx="4347472" cy="369332"/>
          </a:xfrm>
          <a:prstGeom prst="rect">
            <a:avLst/>
          </a:prstGeom>
          <a:noFill/>
        </p:spPr>
        <p:txBody>
          <a:bodyPr wrap="none" rtlCol="0">
            <a:spAutoFit/>
          </a:bodyPr>
          <a:lstStyle/>
          <a:p>
            <a:pPr>
              <a:defRPr/>
            </a:pPr>
            <a:r>
              <a:rPr lang="en-US" dirty="0">
                <a:solidFill>
                  <a:prstClr val="black"/>
                </a:solidFill>
                <a:latin typeface="Calibri" panose="020F0502020204030204"/>
              </a:rPr>
              <a:t>2012, Green surface preparation of Ti6Al4V</a:t>
            </a:r>
          </a:p>
        </p:txBody>
      </p:sp>
      <p:pic>
        <p:nvPicPr>
          <p:cNvPr id="9" name="Picture 8"/>
          <p:cNvPicPr>
            <a:picLocks noChangeAspect="1"/>
          </p:cNvPicPr>
          <p:nvPr/>
        </p:nvPicPr>
        <p:blipFill>
          <a:blip r:embed="rId6"/>
          <a:stretch>
            <a:fillRect/>
          </a:stretch>
        </p:blipFill>
        <p:spPr>
          <a:xfrm>
            <a:off x="1719949" y="3382402"/>
            <a:ext cx="1900844" cy="1425633"/>
          </a:xfrm>
          <a:prstGeom prst="rect">
            <a:avLst/>
          </a:prstGeom>
        </p:spPr>
      </p:pic>
      <p:sp>
        <p:nvSpPr>
          <p:cNvPr id="10" name="TextBox 9"/>
          <p:cNvSpPr txBox="1"/>
          <p:nvPr/>
        </p:nvSpPr>
        <p:spPr>
          <a:xfrm>
            <a:off x="1592378" y="2524751"/>
            <a:ext cx="2038693" cy="923330"/>
          </a:xfrm>
          <a:prstGeom prst="rect">
            <a:avLst/>
          </a:prstGeom>
          <a:noFill/>
        </p:spPr>
        <p:txBody>
          <a:bodyPr wrap="square" rtlCol="0">
            <a:spAutoFit/>
          </a:bodyPr>
          <a:lstStyle/>
          <a:p>
            <a:pPr algn="r">
              <a:defRPr/>
            </a:pPr>
            <a:r>
              <a:rPr lang="en-US" dirty="0">
                <a:solidFill>
                  <a:prstClr val="black"/>
                </a:solidFill>
                <a:latin typeface="Calibri" panose="020F0502020204030204"/>
              </a:rPr>
              <a:t>2014, Wedge testing and fatigue data on Ti6Al4V</a:t>
            </a:r>
          </a:p>
        </p:txBody>
      </p:sp>
      <p:pic>
        <p:nvPicPr>
          <p:cNvPr id="11" name="Picture 10"/>
          <p:cNvPicPr>
            <a:picLocks noChangeAspect="1"/>
          </p:cNvPicPr>
          <p:nvPr/>
        </p:nvPicPr>
        <p:blipFill>
          <a:blip r:embed="rId7"/>
          <a:stretch>
            <a:fillRect/>
          </a:stretch>
        </p:blipFill>
        <p:spPr>
          <a:xfrm>
            <a:off x="3624218" y="2524751"/>
            <a:ext cx="1522431" cy="1145240"/>
          </a:xfrm>
          <a:prstGeom prst="rect">
            <a:avLst/>
          </a:prstGeom>
        </p:spPr>
      </p:pic>
      <p:pic>
        <p:nvPicPr>
          <p:cNvPr id="12" name="Picture 11"/>
          <p:cNvPicPr>
            <a:picLocks noChangeAspect="1"/>
          </p:cNvPicPr>
          <p:nvPr/>
        </p:nvPicPr>
        <p:blipFill>
          <a:blip r:embed="rId8"/>
          <a:stretch>
            <a:fillRect/>
          </a:stretch>
        </p:blipFill>
        <p:spPr>
          <a:xfrm>
            <a:off x="3631069" y="3669992"/>
            <a:ext cx="1515580" cy="1138043"/>
          </a:xfrm>
          <a:prstGeom prst="rect">
            <a:avLst/>
          </a:prstGeom>
        </p:spPr>
      </p:pic>
      <p:pic>
        <p:nvPicPr>
          <p:cNvPr id="13" name="Picture 12"/>
          <p:cNvPicPr>
            <a:picLocks noChangeAspect="1"/>
          </p:cNvPicPr>
          <p:nvPr/>
        </p:nvPicPr>
        <p:blipFill rotWithShape="1">
          <a:blip r:embed="rId9"/>
          <a:srcRect l="1170" t="2742" r="2955" b="5602"/>
          <a:stretch/>
        </p:blipFill>
        <p:spPr>
          <a:xfrm>
            <a:off x="5891506" y="2856020"/>
            <a:ext cx="2168479" cy="1372942"/>
          </a:xfrm>
          <a:prstGeom prst="rect">
            <a:avLst/>
          </a:prstGeom>
        </p:spPr>
      </p:pic>
      <p:pic>
        <p:nvPicPr>
          <p:cNvPr id="14" name="Picture 13"/>
          <p:cNvPicPr>
            <a:picLocks noChangeAspect="1"/>
          </p:cNvPicPr>
          <p:nvPr/>
        </p:nvPicPr>
        <p:blipFill>
          <a:blip r:embed="rId10"/>
          <a:stretch>
            <a:fillRect/>
          </a:stretch>
        </p:blipFill>
        <p:spPr>
          <a:xfrm>
            <a:off x="5896458" y="4221197"/>
            <a:ext cx="3834480" cy="843228"/>
          </a:xfrm>
          <a:prstGeom prst="rect">
            <a:avLst/>
          </a:prstGeom>
        </p:spPr>
      </p:pic>
      <p:sp>
        <p:nvSpPr>
          <p:cNvPr id="15" name="TextBox 14"/>
          <p:cNvSpPr txBox="1"/>
          <p:nvPr/>
        </p:nvSpPr>
        <p:spPr>
          <a:xfrm>
            <a:off x="8023074" y="2995018"/>
            <a:ext cx="2660478" cy="1200329"/>
          </a:xfrm>
          <a:prstGeom prst="rect">
            <a:avLst/>
          </a:prstGeom>
          <a:noFill/>
        </p:spPr>
        <p:txBody>
          <a:bodyPr wrap="square" rtlCol="0">
            <a:spAutoFit/>
          </a:bodyPr>
          <a:lstStyle/>
          <a:p>
            <a:pPr>
              <a:defRPr/>
            </a:pPr>
            <a:r>
              <a:rPr lang="en-US" dirty="0">
                <a:solidFill>
                  <a:prstClr val="black"/>
                </a:solidFill>
                <a:latin typeface="Calibri" panose="020F0502020204030204"/>
              </a:rPr>
              <a:t>2013, 3-year, hygrothermal aging study on adhesively bonded CFRP lap shear specimens</a:t>
            </a:r>
          </a:p>
        </p:txBody>
      </p:sp>
      <p:sp>
        <p:nvSpPr>
          <p:cNvPr id="16" name="TextBox 15"/>
          <p:cNvSpPr txBox="1"/>
          <p:nvPr/>
        </p:nvSpPr>
        <p:spPr>
          <a:xfrm>
            <a:off x="2804796" y="5214610"/>
            <a:ext cx="1671014" cy="1477328"/>
          </a:xfrm>
          <a:prstGeom prst="rect">
            <a:avLst/>
          </a:prstGeom>
          <a:noFill/>
        </p:spPr>
        <p:txBody>
          <a:bodyPr wrap="square" rtlCol="0">
            <a:spAutoFit/>
          </a:bodyPr>
          <a:lstStyle/>
          <a:p>
            <a:pPr algn="ctr">
              <a:defRPr/>
            </a:pPr>
            <a:r>
              <a:rPr lang="en-US" dirty="0">
                <a:solidFill>
                  <a:prstClr val="black"/>
                </a:solidFill>
                <a:latin typeface="Calibri" panose="020F0502020204030204"/>
              </a:rPr>
              <a:t>2015, Laser ablation process with </a:t>
            </a:r>
            <a:r>
              <a:rPr lang="en-US" b="1" dirty="0">
                <a:solidFill>
                  <a:prstClr val="black"/>
                </a:solidFill>
                <a:latin typeface="Calibri" panose="020F0502020204030204"/>
              </a:rPr>
              <a:t>nanosecond</a:t>
            </a:r>
            <a:r>
              <a:rPr lang="en-US" dirty="0">
                <a:solidFill>
                  <a:prstClr val="black"/>
                </a:solidFill>
                <a:latin typeface="Calibri" panose="020F0502020204030204"/>
              </a:rPr>
              <a:t> pulse width.</a:t>
            </a:r>
          </a:p>
        </p:txBody>
      </p:sp>
      <p:sp>
        <p:nvSpPr>
          <p:cNvPr id="17" name="TextBox 16"/>
          <p:cNvSpPr txBox="1"/>
          <p:nvPr/>
        </p:nvSpPr>
        <p:spPr>
          <a:xfrm>
            <a:off x="5522532" y="6322606"/>
            <a:ext cx="4582331" cy="369332"/>
          </a:xfrm>
          <a:prstGeom prst="rect">
            <a:avLst/>
          </a:prstGeom>
          <a:noFill/>
        </p:spPr>
        <p:txBody>
          <a:bodyPr wrap="square" rtlCol="0">
            <a:spAutoFit/>
          </a:bodyPr>
          <a:lstStyle/>
          <a:p>
            <a:pPr algn="r">
              <a:defRPr/>
            </a:pPr>
            <a:r>
              <a:rPr lang="en-US" dirty="0">
                <a:solidFill>
                  <a:prstClr val="black"/>
                </a:solidFill>
                <a:latin typeface="Calibri" panose="020F0502020204030204"/>
              </a:rPr>
              <a:t>2016, Sensitivity of surface to </a:t>
            </a:r>
            <a:r>
              <a:rPr lang="en-US" dirty="0" smtClean="0">
                <a:solidFill>
                  <a:prstClr val="black"/>
                </a:solidFill>
                <a:latin typeface="Calibri" panose="020F0502020204030204"/>
              </a:rPr>
              <a:t>silicone.</a:t>
            </a:r>
            <a:endParaRPr lang="en-US" dirty="0">
              <a:solidFill>
                <a:prstClr val="black"/>
              </a:solidFill>
              <a:latin typeface="Calibri" panose="020F0502020204030204"/>
            </a:endParaRPr>
          </a:p>
        </p:txBody>
      </p:sp>
      <p:pic>
        <p:nvPicPr>
          <p:cNvPr id="18" name="Content Placeholder 7"/>
          <p:cNvPicPr>
            <a:picLocks noGrp="1" noChangeAspect="1"/>
          </p:cNvPicPr>
          <p:nvPr>
            <p:ph idx="1"/>
          </p:nvPr>
        </p:nvPicPr>
        <p:blipFill rotWithShape="1">
          <a:blip r:embed="rId11" cstate="screen">
            <a:extLst>
              <a:ext uri="{28A0092B-C50C-407E-A947-70E740481C1C}">
                <a14:useLocalDpi xmlns:a14="http://schemas.microsoft.com/office/drawing/2010/main"/>
              </a:ext>
            </a:extLst>
          </a:blip>
          <a:srcRect b="2945"/>
          <a:stretch/>
        </p:blipFill>
        <p:spPr>
          <a:xfrm>
            <a:off x="1609272" y="5267474"/>
            <a:ext cx="1360842" cy="1371600"/>
          </a:xfrm>
          <a:prstGeom prst="rect">
            <a:avLst/>
          </a:prstGeom>
        </p:spPr>
      </p:pic>
      <p:pic>
        <p:nvPicPr>
          <p:cNvPr id="19" name="Picture 18"/>
          <p:cNvPicPr>
            <a:picLocks noChangeAspect="1"/>
          </p:cNvPicPr>
          <p:nvPr/>
        </p:nvPicPr>
        <p:blipFill rotWithShape="1">
          <a:blip r:embed="rId12" cstate="screen">
            <a:extLst>
              <a:ext uri="{28A0092B-C50C-407E-A947-70E740481C1C}">
                <a14:useLocalDpi xmlns:a14="http://schemas.microsoft.com/office/drawing/2010/main"/>
              </a:ext>
            </a:extLst>
          </a:blip>
          <a:srcRect b="4999"/>
          <a:stretch/>
        </p:blipFill>
        <p:spPr>
          <a:xfrm>
            <a:off x="4354076" y="5281798"/>
            <a:ext cx="1308835" cy="1371600"/>
          </a:xfrm>
          <a:prstGeom prst="rect">
            <a:avLst/>
          </a:prstGeom>
        </p:spPr>
      </p:pic>
      <p:sp>
        <p:nvSpPr>
          <p:cNvPr id="20" name="TextBox 19"/>
          <p:cNvSpPr txBox="1"/>
          <p:nvPr/>
        </p:nvSpPr>
        <p:spPr>
          <a:xfrm>
            <a:off x="1592378" y="6322606"/>
            <a:ext cx="978153" cy="369332"/>
          </a:xfrm>
          <a:prstGeom prst="rect">
            <a:avLst/>
          </a:prstGeom>
          <a:noFill/>
        </p:spPr>
        <p:txBody>
          <a:bodyPr wrap="none" rtlCol="0">
            <a:spAutoFit/>
          </a:bodyPr>
          <a:lstStyle/>
          <a:p>
            <a:pPr>
              <a:defRPr/>
            </a:pPr>
            <a:r>
              <a:rPr lang="en-US" dirty="0">
                <a:solidFill>
                  <a:prstClr val="white"/>
                </a:solidFill>
                <a:latin typeface="Calibri" panose="020F0502020204030204"/>
              </a:rPr>
              <a:t>800 </a:t>
            </a:r>
            <a:r>
              <a:rPr lang="en-US" dirty="0" err="1">
                <a:solidFill>
                  <a:prstClr val="white"/>
                </a:solidFill>
                <a:latin typeface="Calibri" panose="020F0502020204030204"/>
              </a:rPr>
              <a:t>mW</a:t>
            </a:r>
            <a:endParaRPr lang="en-US" dirty="0">
              <a:solidFill>
                <a:prstClr val="white"/>
              </a:solidFill>
              <a:latin typeface="Calibri" panose="020F0502020204030204"/>
            </a:endParaRPr>
          </a:p>
        </p:txBody>
      </p:sp>
      <p:sp>
        <p:nvSpPr>
          <p:cNvPr id="21" name="TextBox 20"/>
          <p:cNvSpPr txBox="1"/>
          <p:nvPr/>
        </p:nvSpPr>
        <p:spPr>
          <a:xfrm>
            <a:off x="4299147" y="6322606"/>
            <a:ext cx="978153" cy="369332"/>
          </a:xfrm>
          <a:prstGeom prst="rect">
            <a:avLst/>
          </a:prstGeom>
          <a:noFill/>
        </p:spPr>
        <p:txBody>
          <a:bodyPr wrap="none" rtlCol="0">
            <a:spAutoFit/>
          </a:bodyPr>
          <a:lstStyle/>
          <a:p>
            <a:pPr>
              <a:defRPr/>
            </a:pPr>
            <a:r>
              <a:rPr lang="en-US" dirty="0">
                <a:solidFill>
                  <a:prstClr val="black"/>
                </a:solidFill>
                <a:latin typeface="Calibri" panose="020F0502020204030204"/>
              </a:rPr>
              <a:t>200 </a:t>
            </a:r>
            <a:r>
              <a:rPr lang="en-US" dirty="0" err="1">
                <a:solidFill>
                  <a:prstClr val="black"/>
                </a:solidFill>
                <a:latin typeface="Calibri" panose="020F0502020204030204"/>
              </a:rPr>
              <a:t>mW</a:t>
            </a:r>
            <a:endParaRPr lang="en-US" dirty="0">
              <a:solidFill>
                <a:prstClr val="black"/>
              </a:solidFill>
              <a:latin typeface="Calibri" panose="020F0502020204030204"/>
            </a:endParaRPr>
          </a:p>
        </p:txBody>
      </p:sp>
      <p:graphicFrame>
        <p:nvGraphicFramePr>
          <p:cNvPr id="22" name="Chart 21"/>
          <p:cNvGraphicFramePr>
            <a:graphicFrameLocks/>
          </p:cNvGraphicFramePr>
          <p:nvPr>
            <p:extLst>
              <p:ext uri="{D42A27DB-BD31-4B8C-83A1-F6EECF244321}">
                <p14:modId xmlns:p14="http://schemas.microsoft.com/office/powerpoint/2010/main" val="2221357611"/>
              </p:ext>
            </p:extLst>
          </p:nvPr>
        </p:nvGraphicFramePr>
        <p:xfrm>
          <a:off x="8059984" y="5214776"/>
          <a:ext cx="2210056" cy="1190868"/>
        </p:xfrm>
        <a:graphic>
          <a:graphicData uri="http://schemas.openxmlformats.org/drawingml/2006/chart">
            <c:chart xmlns:c="http://schemas.openxmlformats.org/drawingml/2006/chart" xmlns:r="http://schemas.openxmlformats.org/officeDocument/2006/relationships" r:id="rId13"/>
          </a:graphicData>
        </a:graphic>
      </p:graphicFrame>
      <p:pic>
        <p:nvPicPr>
          <p:cNvPr id="23" name="Picture 22"/>
          <p:cNvPicPr>
            <a:picLocks noChangeAspect="1"/>
          </p:cNvPicPr>
          <p:nvPr/>
        </p:nvPicPr>
        <p:blipFill rotWithShape="1">
          <a:blip r:embed="rId14" cstate="print">
            <a:extLst>
              <a:ext uri="{28A0092B-C50C-407E-A947-70E740481C1C}">
                <a14:useLocalDpi xmlns:a14="http://schemas.microsoft.com/office/drawing/2010/main" val="0"/>
              </a:ext>
            </a:extLst>
          </a:blip>
          <a:srcRect l="4192" t="5534" r="6907"/>
          <a:stretch/>
        </p:blipFill>
        <p:spPr>
          <a:xfrm>
            <a:off x="6382560" y="5281799"/>
            <a:ext cx="1640515" cy="1098195"/>
          </a:xfrm>
          <a:prstGeom prst="rect">
            <a:avLst/>
          </a:prstGeom>
        </p:spPr>
      </p:pic>
      <p:sp>
        <p:nvSpPr>
          <p:cNvPr id="4" name="Slide Number Placeholder 3"/>
          <p:cNvSpPr>
            <a:spLocks noGrp="1"/>
          </p:cNvSpPr>
          <p:nvPr>
            <p:ph type="sldNum" sz="quarter" idx="12"/>
          </p:nvPr>
        </p:nvSpPr>
        <p:spPr>
          <a:xfrm>
            <a:off x="8724897" y="6356350"/>
            <a:ext cx="2743200" cy="365125"/>
          </a:xfrm>
        </p:spPr>
        <p:txBody>
          <a:bodyPr/>
          <a:lstStyle/>
          <a:p>
            <a:pPr>
              <a:defRPr/>
            </a:pPr>
            <a:fld id="{02D1BA00-BB4A-45E1-9AC7-27AF2BE3E6EE}" type="slidenum">
              <a:rPr lang="en-US">
                <a:solidFill>
                  <a:prstClr val="black">
                    <a:tint val="75000"/>
                  </a:prstClr>
                </a:solidFill>
                <a:latin typeface="Calibri" panose="020F0502020204030204"/>
              </a:rPr>
              <a:pPr>
                <a:defRPr/>
              </a:pPr>
              <a:t>5</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2159926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8634" y="177798"/>
            <a:ext cx="9152626" cy="1325563"/>
          </a:xfrm>
        </p:spPr>
        <p:txBody>
          <a:bodyPr>
            <a:normAutofit fontScale="90000"/>
          </a:bodyPr>
          <a:lstStyle/>
          <a:p>
            <a:pPr algn="ctr"/>
            <a:r>
              <a:rPr lang="en-US" sz="4000" dirty="0" smtClean="0"/>
              <a:t>Laser Treatment </a:t>
            </a:r>
            <a:r>
              <a:rPr lang="en-US" sz="4000" dirty="0"/>
              <a:t>and </a:t>
            </a:r>
            <a:r>
              <a:rPr lang="en-US" sz="4000" dirty="0" smtClean="0"/>
              <a:t>Inspection </a:t>
            </a:r>
            <a:r>
              <a:rPr lang="en-US" sz="4000" dirty="0"/>
              <a:t>Development (Advanced Composites Project)</a:t>
            </a:r>
          </a:p>
        </p:txBody>
      </p:sp>
      <p:sp>
        <p:nvSpPr>
          <p:cNvPr id="3" name="Text Placeholder 2"/>
          <p:cNvSpPr>
            <a:spLocks noGrp="1"/>
          </p:cNvSpPr>
          <p:nvPr>
            <p:ph type="body" idx="1"/>
          </p:nvPr>
        </p:nvSpPr>
        <p:spPr>
          <a:xfrm>
            <a:off x="1507721" y="1534933"/>
            <a:ext cx="4821306" cy="823912"/>
          </a:xfrm>
        </p:spPr>
        <p:txBody>
          <a:bodyPr>
            <a:normAutofit/>
          </a:bodyPr>
          <a:lstStyle/>
          <a:p>
            <a:r>
              <a:rPr lang="en-US" dirty="0" smtClean="0"/>
              <a:t>Optimized Laser Treatment by </a:t>
            </a:r>
            <a:r>
              <a:rPr lang="en-US" dirty="0" smtClean="0"/>
              <a:t>design of experiments (DoE)…</a:t>
            </a:r>
            <a:endParaRPr lang="en-US" dirty="0"/>
          </a:p>
        </p:txBody>
      </p:sp>
      <p:sp>
        <p:nvSpPr>
          <p:cNvPr id="5" name="Text Placeholder 4"/>
          <p:cNvSpPr>
            <a:spLocks noGrp="1"/>
          </p:cNvSpPr>
          <p:nvPr>
            <p:ph type="body" sz="quarter" idx="3"/>
          </p:nvPr>
        </p:nvSpPr>
        <p:spPr>
          <a:xfrm>
            <a:off x="6273919" y="1679589"/>
            <a:ext cx="5328608" cy="823912"/>
          </a:xfrm>
        </p:spPr>
        <p:txBody>
          <a:bodyPr>
            <a:normAutofit/>
          </a:bodyPr>
          <a:lstStyle/>
          <a:p>
            <a:r>
              <a:rPr lang="en-US" dirty="0" smtClean="0"/>
              <a:t>…including LIBS Inspection</a:t>
            </a:r>
          </a:p>
          <a:p>
            <a:r>
              <a:rPr lang="en-US" sz="2000" b="0" dirty="0" smtClean="0"/>
              <a:t>(Laser Induced Breakdown Spectroscopy)</a:t>
            </a:r>
            <a:endParaRPr lang="en-US" sz="2000" b="0" dirty="0"/>
          </a:p>
        </p:txBody>
      </p:sp>
      <p:sp>
        <p:nvSpPr>
          <p:cNvPr id="7" name="Slide Number Placeholder 6"/>
          <p:cNvSpPr>
            <a:spLocks noGrp="1"/>
          </p:cNvSpPr>
          <p:nvPr>
            <p:ph type="sldNum" sz="quarter" idx="12"/>
          </p:nvPr>
        </p:nvSpPr>
        <p:spPr/>
        <p:txBody>
          <a:bodyPr/>
          <a:lstStyle/>
          <a:p>
            <a:fld id="{02D1BA00-BB4A-45E1-9AC7-27AF2BE3E6EE}" type="slidenum">
              <a:rPr lang="en-US" smtClean="0"/>
              <a:t>6</a:t>
            </a:fld>
            <a:endParaRPr lang="en-US"/>
          </a:p>
        </p:txBody>
      </p:sp>
      <p:pic>
        <p:nvPicPr>
          <p:cNvPr id="8" name="Content Placeholder 3"/>
          <p:cNvPicPr>
            <a:picLocks noChangeAspect="1"/>
          </p:cNvPicPr>
          <p:nvPr/>
        </p:nvPicPr>
        <p:blipFill rotWithShape="1">
          <a:blip r:embed="rId2"/>
          <a:srcRect l="25416" t="14015" r="152" b="4757"/>
          <a:stretch/>
        </p:blipFill>
        <p:spPr>
          <a:xfrm>
            <a:off x="2153842" y="3489198"/>
            <a:ext cx="3529065" cy="2883504"/>
          </a:xfrm>
          <a:prstGeom prst="rect">
            <a:avLst/>
          </a:prstGeom>
        </p:spPr>
      </p:pic>
      <p:graphicFrame>
        <p:nvGraphicFramePr>
          <p:cNvPr id="9" name="Table 8"/>
          <p:cNvGraphicFramePr>
            <a:graphicFrameLocks noGrp="1"/>
          </p:cNvGraphicFramePr>
          <p:nvPr>
            <p:extLst/>
          </p:nvPr>
        </p:nvGraphicFramePr>
        <p:xfrm>
          <a:off x="1658734" y="2494742"/>
          <a:ext cx="4363448" cy="741680"/>
        </p:xfrm>
        <a:graphic>
          <a:graphicData uri="http://schemas.openxmlformats.org/drawingml/2006/table">
            <a:tbl>
              <a:tblPr firstRow="1" bandRow="1">
                <a:tableStyleId>{5C22544A-7EE6-4342-B048-85BDC9FD1C3A}</a:tableStyleId>
              </a:tblPr>
              <a:tblGrid>
                <a:gridCol w="981909">
                  <a:extLst>
                    <a:ext uri="{9D8B030D-6E8A-4147-A177-3AD203B41FA5}">
                      <a16:colId xmlns:a16="http://schemas.microsoft.com/office/drawing/2014/main" val="506000494"/>
                    </a:ext>
                  </a:extLst>
                </a:gridCol>
                <a:gridCol w="1199815">
                  <a:extLst>
                    <a:ext uri="{9D8B030D-6E8A-4147-A177-3AD203B41FA5}">
                      <a16:colId xmlns:a16="http://schemas.microsoft.com/office/drawing/2014/main" val="2171385092"/>
                    </a:ext>
                  </a:extLst>
                </a:gridCol>
                <a:gridCol w="1350461">
                  <a:extLst>
                    <a:ext uri="{9D8B030D-6E8A-4147-A177-3AD203B41FA5}">
                      <a16:colId xmlns:a16="http://schemas.microsoft.com/office/drawing/2014/main" val="1011357837"/>
                    </a:ext>
                  </a:extLst>
                </a:gridCol>
                <a:gridCol w="831263">
                  <a:extLst>
                    <a:ext uri="{9D8B030D-6E8A-4147-A177-3AD203B41FA5}">
                      <a16:colId xmlns:a16="http://schemas.microsoft.com/office/drawing/2014/main" val="419736057"/>
                    </a:ext>
                  </a:extLst>
                </a:gridCol>
              </a:tblGrid>
              <a:tr h="370840">
                <a:tc>
                  <a:txBody>
                    <a:bodyPr/>
                    <a:lstStyle/>
                    <a:p>
                      <a:pPr algn="ctr"/>
                      <a:r>
                        <a:rPr lang="en-US" dirty="0" smtClean="0"/>
                        <a:t>Power</a:t>
                      </a:r>
                      <a:endParaRPr lang="en-US" dirty="0"/>
                    </a:p>
                  </a:txBody>
                  <a:tcPr/>
                </a:tc>
                <a:tc>
                  <a:txBody>
                    <a:bodyPr/>
                    <a:lstStyle/>
                    <a:p>
                      <a:pPr algn="ctr"/>
                      <a:r>
                        <a:rPr lang="en-US" dirty="0" smtClean="0"/>
                        <a:t>Frequency</a:t>
                      </a:r>
                      <a:endParaRPr lang="en-US" dirty="0"/>
                    </a:p>
                  </a:txBody>
                  <a:tcPr/>
                </a:tc>
                <a:tc>
                  <a:txBody>
                    <a:bodyPr/>
                    <a:lstStyle/>
                    <a:p>
                      <a:pPr algn="ctr"/>
                      <a:r>
                        <a:rPr lang="en-US" dirty="0" smtClean="0"/>
                        <a:t>Scan Speed</a:t>
                      </a:r>
                      <a:endParaRPr lang="en-US" dirty="0"/>
                    </a:p>
                  </a:txBody>
                  <a:tcPr/>
                </a:tc>
                <a:tc>
                  <a:txBody>
                    <a:bodyPr/>
                    <a:lstStyle/>
                    <a:p>
                      <a:pPr algn="ctr"/>
                      <a:r>
                        <a:rPr lang="en-US" dirty="0" smtClean="0"/>
                        <a:t>Passes</a:t>
                      </a:r>
                      <a:endParaRPr lang="en-US" dirty="0"/>
                    </a:p>
                  </a:txBody>
                  <a:tcPr/>
                </a:tc>
                <a:extLst>
                  <a:ext uri="{0D108BD9-81ED-4DB2-BD59-A6C34878D82A}">
                    <a16:rowId xmlns:a16="http://schemas.microsoft.com/office/drawing/2014/main" val="3560601069"/>
                  </a:ext>
                </a:extLst>
              </a:tr>
              <a:tr h="370840">
                <a:tc>
                  <a:txBody>
                    <a:bodyPr/>
                    <a:lstStyle/>
                    <a:p>
                      <a:pPr algn="ctr"/>
                      <a:r>
                        <a:rPr lang="en-US" dirty="0" smtClean="0"/>
                        <a:t>374 mW</a:t>
                      </a:r>
                      <a:endParaRPr lang="en-US" dirty="0"/>
                    </a:p>
                  </a:txBody>
                  <a:tcPr/>
                </a:tc>
                <a:tc>
                  <a:txBody>
                    <a:bodyPr/>
                    <a:lstStyle/>
                    <a:p>
                      <a:pPr algn="ctr"/>
                      <a:r>
                        <a:rPr lang="en-US" dirty="0" smtClean="0"/>
                        <a:t>263</a:t>
                      </a:r>
                      <a:r>
                        <a:rPr lang="en-US" baseline="0" dirty="0" smtClean="0"/>
                        <a:t> kHz</a:t>
                      </a:r>
                      <a:endParaRPr lang="en-US" dirty="0"/>
                    </a:p>
                  </a:txBody>
                  <a:tcPr/>
                </a:tc>
                <a:tc>
                  <a:txBody>
                    <a:bodyPr/>
                    <a:lstStyle/>
                    <a:p>
                      <a:pPr algn="ctr"/>
                      <a:r>
                        <a:rPr lang="en-US" dirty="0" smtClean="0"/>
                        <a:t>73 cm/s</a:t>
                      </a:r>
                      <a:endParaRPr lang="en-US" dirty="0"/>
                    </a:p>
                  </a:txBody>
                  <a:tcPr/>
                </a:tc>
                <a:tc>
                  <a:txBody>
                    <a:bodyPr/>
                    <a:lstStyle/>
                    <a:p>
                      <a:pPr algn="ctr"/>
                      <a:r>
                        <a:rPr lang="en-US" dirty="0" smtClean="0"/>
                        <a:t>1</a:t>
                      </a:r>
                      <a:endParaRPr lang="en-US" dirty="0"/>
                    </a:p>
                  </a:txBody>
                  <a:tcPr/>
                </a:tc>
                <a:extLst>
                  <a:ext uri="{0D108BD9-81ED-4DB2-BD59-A6C34878D82A}">
                    <a16:rowId xmlns:a16="http://schemas.microsoft.com/office/drawing/2014/main" val="2469782637"/>
                  </a:ext>
                </a:extLst>
              </a:tr>
            </a:tbl>
          </a:graphicData>
        </a:graphic>
      </p:graphicFrame>
      <p:pic>
        <p:nvPicPr>
          <p:cNvPr id="10" name="Content Placeholder 3"/>
          <p:cNvPicPr>
            <a:picLocks noChangeAspect="1"/>
          </p:cNvPicPr>
          <p:nvPr/>
        </p:nvPicPr>
        <p:blipFill rotWithShape="1">
          <a:blip r:embed="rId3"/>
          <a:srcRect l="25405" t="21289" r="1918" b="11627"/>
          <a:stretch/>
        </p:blipFill>
        <p:spPr>
          <a:xfrm>
            <a:off x="6153150" y="2865583"/>
            <a:ext cx="3783080" cy="2984029"/>
          </a:xfrm>
          <a:prstGeom prst="rect">
            <a:avLst/>
          </a:prstGeom>
        </p:spPr>
      </p:pic>
    </p:spTree>
    <p:extLst>
      <p:ext uri="{BB962C8B-B14F-4D97-AF65-F5344CB8AC3E}">
        <p14:creationId xmlns:p14="http://schemas.microsoft.com/office/powerpoint/2010/main" val="4260679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16657" y="294796"/>
            <a:ext cx="9307901" cy="1325563"/>
          </a:xfrm>
        </p:spPr>
        <p:txBody>
          <a:bodyPr/>
          <a:lstStyle/>
          <a:p>
            <a:r>
              <a:rPr lang="en-US" dirty="0" smtClean="0"/>
              <a:t>Laser Induced </a:t>
            </a:r>
            <a:r>
              <a:rPr lang="en-US" dirty="0"/>
              <a:t>B</a:t>
            </a:r>
            <a:r>
              <a:rPr lang="en-US" dirty="0" smtClean="0"/>
              <a:t>reakdown </a:t>
            </a:r>
            <a:r>
              <a:rPr lang="en-US" dirty="0"/>
              <a:t>S</a:t>
            </a:r>
            <a:r>
              <a:rPr lang="en-US" dirty="0" smtClean="0"/>
              <a:t>pectroscopy</a:t>
            </a:r>
            <a:endParaRPr lang="en-US" dirty="0"/>
          </a:p>
        </p:txBody>
      </p:sp>
      <p:grpSp>
        <p:nvGrpSpPr>
          <p:cNvPr id="4" name="Group 3"/>
          <p:cNvGrpSpPr/>
          <p:nvPr/>
        </p:nvGrpSpPr>
        <p:grpSpPr>
          <a:xfrm>
            <a:off x="2500238" y="1586626"/>
            <a:ext cx="7088834" cy="2713690"/>
            <a:chOff x="237854" y="1206786"/>
            <a:chExt cx="8685548" cy="3324930"/>
          </a:xfrm>
        </p:grpSpPr>
        <p:grpSp>
          <p:nvGrpSpPr>
            <p:cNvPr id="5" name="Group 4"/>
            <p:cNvGrpSpPr/>
            <p:nvPr/>
          </p:nvGrpSpPr>
          <p:grpSpPr>
            <a:xfrm>
              <a:off x="237854" y="1206786"/>
              <a:ext cx="8685548" cy="3324930"/>
              <a:chOff x="161654" y="561270"/>
              <a:chExt cx="8685548" cy="3324930"/>
            </a:xfrm>
          </p:grpSpPr>
          <p:sp>
            <p:nvSpPr>
              <p:cNvPr id="7" name="Chord 6"/>
              <p:cNvSpPr/>
              <p:nvPr/>
            </p:nvSpPr>
            <p:spPr>
              <a:xfrm rot="5400000">
                <a:off x="1505952" y="2608848"/>
                <a:ext cx="964371" cy="471075"/>
              </a:xfrm>
              <a:prstGeom prst="chord">
                <a:avLst>
                  <a:gd name="adj1" fmla="val 5234407"/>
                  <a:gd name="adj2" fmla="val 16415224"/>
                </a:avLst>
              </a:prstGeom>
              <a:solidFill>
                <a:schemeClr val="tx2">
                  <a:lumMod val="60000"/>
                  <a:lumOff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8" name="Rectangle 7"/>
              <p:cNvSpPr/>
              <p:nvPr/>
            </p:nvSpPr>
            <p:spPr>
              <a:xfrm>
                <a:off x="1219200" y="2827569"/>
                <a:ext cx="1600200" cy="906231"/>
              </a:xfrm>
              <a:prstGeom prst="rect">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9" name="TextBox 14"/>
              <p:cNvSpPr txBox="1"/>
              <p:nvPr/>
            </p:nvSpPr>
            <p:spPr>
              <a:xfrm>
                <a:off x="161654" y="1804400"/>
                <a:ext cx="2057400" cy="79191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Laser induced plasma</a:t>
                </a:r>
              </a:p>
            </p:txBody>
          </p:sp>
          <p:sp>
            <p:nvSpPr>
              <p:cNvPr id="10" name="TextBox 15"/>
              <p:cNvSpPr txBox="1"/>
              <p:nvPr/>
            </p:nvSpPr>
            <p:spPr>
              <a:xfrm>
                <a:off x="1524000" y="3124627"/>
                <a:ext cx="990600" cy="3959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dirty="0"/>
                  <a:t>Sample</a:t>
                </a:r>
              </a:p>
            </p:txBody>
          </p:sp>
          <p:cxnSp>
            <p:nvCxnSpPr>
              <p:cNvPr id="11" name="Straight Arrow Connector 10"/>
              <p:cNvCxnSpPr/>
              <p:nvPr/>
            </p:nvCxnSpPr>
            <p:spPr>
              <a:xfrm>
                <a:off x="1371600" y="2286000"/>
                <a:ext cx="394362" cy="34958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981200" y="1560536"/>
                <a:ext cx="5866" cy="1260408"/>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34"/>
              <p:cNvSpPr txBox="1"/>
              <p:nvPr/>
            </p:nvSpPr>
            <p:spPr>
              <a:xfrm>
                <a:off x="1219200" y="1059144"/>
                <a:ext cx="1600200" cy="4525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Laser pulse</a:t>
                </a:r>
              </a:p>
            </p:txBody>
          </p:sp>
          <p:sp>
            <p:nvSpPr>
              <p:cNvPr id="14" name="Rectangle 13"/>
              <p:cNvSpPr/>
              <p:nvPr/>
            </p:nvSpPr>
            <p:spPr>
              <a:xfrm>
                <a:off x="1219200" y="2819400"/>
                <a:ext cx="1600200" cy="304799"/>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5" name="TextBox 14"/>
              <p:cNvSpPr txBox="1"/>
              <p:nvPr/>
            </p:nvSpPr>
            <p:spPr>
              <a:xfrm>
                <a:off x="1066800" y="2797188"/>
                <a:ext cx="1905000" cy="3959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dirty="0"/>
                  <a:t>Contaminant</a:t>
                </a:r>
              </a:p>
            </p:txBody>
          </p:sp>
          <p:grpSp>
            <p:nvGrpSpPr>
              <p:cNvPr id="16" name="Group 46"/>
              <p:cNvGrpSpPr/>
              <p:nvPr/>
            </p:nvGrpSpPr>
            <p:grpSpPr>
              <a:xfrm>
                <a:off x="2667000" y="1068976"/>
                <a:ext cx="3020671" cy="2664824"/>
                <a:chOff x="2690203" y="2200104"/>
                <a:chExt cx="3020671" cy="2664824"/>
              </a:xfrm>
            </p:grpSpPr>
            <p:sp>
              <p:nvSpPr>
                <p:cNvPr id="28" name="Rectangle 27"/>
                <p:cNvSpPr/>
                <p:nvPr/>
              </p:nvSpPr>
              <p:spPr>
                <a:xfrm>
                  <a:off x="3517856" y="3960758"/>
                  <a:ext cx="2193018" cy="904170"/>
                </a:xfrm>
                <a:prstGeom prst="rect">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29" name="Rectangle 28"/>
                <p:cNvSpPr/>
                <p:nvPr/>
              </p:nvSpPr>
              <p:spPr>
                <a:xfrm>
                  <a:off x="3517855" y="3952836"/>
                  <a:ext cx="2193019" cy="302491"/>
                </a:xfrm>
                <a:prstGeom prst="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30" name="TextBox 14"/>
                <p:cNvSpPr txBox="1"/>
                <p:nvPr/>
              </p:nvSpPr>
              <p:spPr>
                <a:xfrm>
                  <a:off x="2690203" y="3184062"/>
                  <a:ext cx="1295400" cy="4525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Ablation</a:t>
                  </a:r>
                </a:p>
              </p:txBody>
            </p:sp>
            <p:cxnSp>
              <p:nvCxnSpPr>
                <p:cNvPr id="31" name="Straight Arrow Connector 30"/>
                <p:cNvCxnSpPr/>
                <p:nvPr/>
              </p:nvCxnSpPr>
              <p:spPr>
                <a:xfrm>
                  <a:off x="3376003" y="3569528"/>
                  <a:ext cx="524085" cy="537851"/>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3833203" y="2606985"/>
                  <a:ext cx="323309" cy="527606"/>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3" name="TextBox 14"/>
                <p:cNvSpPr txBox="1"/>
                <p:nvPr/>
              </p:nvSpPr>
              <p:spPr>
                <a:xfrm>
                  <a:off x="2842602" y="2200104"/>
                  <a:ext cx="2438400" cy="4525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Plasma expansion</a:t>
                  </a:r>
                </a:p>
              </p:txBody>
            </p:sp>
          </p:grpSp>
          <p:sp>
            <p:nvSpPr>
              <p:cNvPr id="17" name="Rectangle 16"/>
              <p:cNvSpPr/>
              <p:nvPr/>
            </p:nvSpPr>
            <p:spPr>
              <a:xfrm>
                <a:off x="6324600" y="3048000"/>
                <a:ext cx="1676400" cy="685800"/>
              </a:xfrm>
              <a:prstGeom prst="rect">
                <a:avLst/>
              </a:prstGeom>
              <a:solidFill>
                <a:schemeClr val="accent2">
                  <a:lumMod val="60000"/>
                  <a:lumOff val="40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8" name="TextBox 14"/>
              <p:cNvSpPr txBox="1"/>
              <p:nvPr/>
            </p:nvSpPr>
            <p:spPr>
              <a:xfrm>
                <a:off x="5943600" y="2438400"/>
                <a:ext cx="2438400" cy="4525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No contamination</a:t>
                </a:r>
              </a:p>
            </p:txBody>
          </p:sp>
          <p:cxnSp>
            <p:nvCxnSpPr>
              <p:cNvPr id="19" name="Straight Arrow Connector 18"/>
              <p:cNvCxnSpPr/>
              <p:nvPr/>
            </p:nvCxnSpPr>
            <p:spPr>
              <a:xfrm>
                <a:off x="6477000" y="2795391"/>
                <a:ext cx="247110" cy="250863"/>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5"/>
              <p:cNvSpPr txBox="1"/>
              <p:nvPr/>
            </p:nvSpPr>
            <p:spPr>
              <a:xfrm>
                <a:off x="6629400" y="3105090"/>
                <a:ext cx="1066800" cy="39595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dirty="0"/>
                  <a:t>Sample</a:t>
                </a:r>
              </a:p>
            </p:txBody>
          </p:sp>
          <p:sp>
            <p:nvSpPr>
              <p:cNvPr id="21" name="TextBox 14"/>
              <p:cNvSpPr txBox="1"/>
              <p:nvPr/>
            </p:nvSpPr>
            <p:spPr>
              <a:xfrm>
                <a:off x="5257800" y="1748135"/>
                <a:ext cx="1219199" cy="4525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Photons</a:t>
                </a:r>
                <a:endParaRPr lang="en-US" sz="1500" dirty="0"/>
              </a:p>
            </p:txBody>
          </p:sp>
          <p:grpSp>
            <p:nvGrpSpPr>
              <p:cNvPr id="22" name="Group 36"/>
              <p:cNvGrpSpPr/>
              <p:nvPr/>
            </p:nvGrpSpPr>
            <p:grpSpPr>
              <a:xfrm>
                <a:off x="6858000" y="1673770"/>
                <a:ext cx="1905000" cy="685800"/>
                <a:chOff x="6941390" y="3358840"/>
                <a:chExt cx="1905000" cy="685800"/>
              </a:xfrm>
            </p:grpSpPr>
            <p:sp>
              <p:nvSpPr>
                <p:cNvPr id="26" name="Rectangle 25"/>
                <p:cNvSpPr/>
                <p:nvPr/>
              </p:nvSpPr>
              <p:spPr>
                <a:xfrm>
                  <a:off x="6972687" y="3358840"/>
                  <a:ext cx="1873703" cy="6858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27" name="TextBox 48"/>
                <p:cNvSpPr txBox="1"/>
                <p:nvPr/>
              </p:nvSpPr>
              <p:spPr>
                <a:xfrm>
                  <a:off x="6941390" y="3477080"/>
                  <a:ext cx="1905000" cy="45252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a:t>Spectrometer</a:t>
                  </a:r>
                  <a:endParaRPr lang="en-US" sz="1050" dirty="0"/>
                </a:p>
              </p:txBody>
            </p:sp>
          </p:grpSp>
          <p:sp>
            <p:nvSpPr>
              <p:cNvPr id="23" name="TextBox 14"/>
              <p:cNvSpPr txBox="1"/>
              <p:nvPr/>
            </p:nvSpPr>
            <p:spPr>
              <a:xfrm>
                <a:off x="5342002" y="561270"/>
                <a:ext cx="3505200" cy="79191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t>Detection of light emission from contaminant</a:t>
                </a:r>
              </a:p>
            </p:txBody>
          </p:sp>
          <p:sp>
            <p:nvSpPr>
              <p:cNvPr id="24" name="Oval 23"/>
              <p:cNvSpPr/>
              <p:nvPr/>
            </p:nvSpPr>
            <p:spPr>
              <a:xfrm>
                <a:off x="3886200" y="2514600"/>
                <a:ext cx="1371600" cy="685800"/>
              </a:xfrm>
              <a:prstGeom prst="ellipse">
                <a:avLst/>
              </a:prstGeom>
              <a:solidFill>
                <a:schemeClr val="tx2">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Chord 17"/>
              <p:cNvSpPr/>
              <p:nvPr/>
            </p:nvSpPr>
            <p:spPr>
              <a:xfrm rot="5400000">
                <a:off x="3505200" y="2133600"/>
                <a:ext cx="2133600" cy="1371600"/>
              </a:xfrm>
              <a:prstGeom prst="chord">
                <a:avLst>
                  <a:gd name="adj1" fmla="val 5234407"/>
                  <a:gd name="adj2" fmla="val 16415224"/>
                </a:avLst>
              </a:prstGeom>
              <a:gradFill flip="none" rotWithShape="1">
                <a:gsLst>
                  <a:gs pos="0">
                    <a:schemeClr val="tx2">
                      <a:lumMod val="60000"/>
                      <a:lumOff val="40000"/>
                    </a:schemeClr>
                  </a:gs>
                  <a:gs pos="45000">
                    <a:schemeClr val="tx2">
                      <a:lumMod val="60000"/>
                      <a:lumOff val="40000"/>
                    </a:schemeClr>
                  </a:gs>
                  <a:gs pos="70000">
                    <a:schemeClr val="tx2">
                      <a:lumMod val="60000"/>
                      <a:lumOff val="40000"/>
                    </a:schemeClr>
                  </a:gs>
                  <a:gs pos="100000">
                    <a:schemeClr val="tx2">
                      <a:lumMod val="75000"/>
                    </a:schemeClr>
                  </a:gs>
                </a:gsLst>
                <a:lin ang="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grpSp>
        <p:pic>
          <p:nvPicPr>
            <p:cNvPr id="6" name="Picture 3" descr="C:\Users\Rodolfo\Pictures\Pictureray.png"/>
            <p:cNvPicPr>
              <a:picLocks noChangeAspect="1" noChangeArrowheads="1"/>
            </p:cNvPicPr>
            <p:nvPr/>
          </p:nvPicPr>
          <p:blipFill>
            <a:blip r:embed="rId2" cstate="print"/>
            <a:srcRect/>
            <a:stretch>
              <a:fillRect/>
            </a:stretch>
          </p:blipFill>
          <p:spPr bwMode="auto">
            <a:xfrm>
              <a:off x="5286153" y="2589065"/>
              <a:ext cx="1674813" cy="701675"/>
            </a:xfrm>
            <a:prstGeom prst="rect">
              <a:avLst/>
            </a:prstGeom>
            <a:noFill/>
          </p:spPr>
        </p:pic>
      </p:grpSp>
      <p:sp>
        <p:nvSpPr>
          <p:cNvPr id="34" name="Slide Number Placeholder 4"/>
          <p:cNvSpPr>
            <a:spLocks noGrp="1"/>
          </p:cNvSpPr>
          <p:nvPr>
            <p:ph type="sldNum" sz="quarter" idx="12"/>
          </p:nvPr>
        </p:nvSpPr>
        <p:spPr>
          <a:xfrm>
            <a:off x="7981950" y="6318252"/>
            <a:ext cx="2057400" cy="365125"/>
          </a:xfrm>
        </p:spPr>
        <p:txBody>
          <a:bodyPr/>
          <a:lstStyle/>
          <a:p>
            <a:fld id="{AF897800-2160-4013-91B7-5B89B6DE5AAE}" type="slidenum">
              <a:rPr lang="en-US" smtClean="0"/>
              <a:t>7</a:t>
            </a:fld>
            <a:endParaRPr lang="en-US"/>
          </a:p>
        </p:txBody>
      </p:sp>
      <p:pic>
        <p:nvPicPr>
          <p:cNvPr id="35" name="Picture 2"/>
          <p:cNvPicPr>
            <a:picLocks noChangeAspect="1" noChangeArrowheads="1"/>
          </p:cNvPicPr>
          <p:nvPr/>
        </p:nvPicPr>
        <p:blipFill rotWithShape="1">
          <a:blip r:embed="rId3" cstate="print"/>
          <a:srcRect l="12742" t="-1" r="51205" b="9273"/>
          <a:stretch/>
        </p:blipFill>
        <p:spPr bwMode="auto">
          <a:xfrm flipH="1">
            <a:off x="6307472" y="4286969"/>
            <a:ext cx="2993691" cy="2319149"/>
          </a:xfrm>
          <a:prstGeom prst="rect">
            <a:avLst/>
          </a:prstGeom>
          <a:noFill/>
          <a:ln w="9525">
            <a:noFill/>
            <a:miter lim="800000"/>
            <a:headEnd/>
            <a:tailEnd/>
          </a:ln>
          <a:effectLst/>
        </p:spPr>
      </p:pic>
      <p:grpSp>
        <p:nvGrpSpPr>
          <p:cNvPr id="49" name="Group 48"/>
          <p:cNvGrpSpPr/>
          <p:nvPr/>
        </p:nvGrpSpPr>
        <p:grpSpPr>
          <a:xfrm>
            <a:off x="7874709" y="4587266"/>
            <a:ext cx="199686" cy="1684233"/>
            <a:chOff x="6771623" y="4651417"/>
            <a:chExt cx="199686" cy="1684233"/>
          </a:xfrm>
        </p:grpSpPr>
        <p:cxnSp>
          <p:nvCxnSpPr>
            <p:cNvPr id="38" name="Straight Connector 37"/>
            <p:cNvCxnSpPr/>
            <p:nvPr/>
          </p:nvCxnSpPr>
          <p:spPr>
            <a:xfrm rot="5400000">
              <a:off x="6873228" y="4553336"/>
              <a:ext cx="0" cy="1961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873268" y="4655542"/>
              <a:ext cx="0" cy="1680108"/>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rot="5400000">
              <a:off x="6869704" y="6237569"/>
              <a:ext cx="0" cy="1961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 name="Group 2"/>
          <p:cNvGrpSpPr/>
          <p:nvPr/>
        </p:nvGrpSpPr>
        <p:grpSpPr>
          <a:xfrm>
            <a:off x="8884111" y="6057016"/>
            <a:ext cx="196162" cy="214482"/>
            <a:chOff x="5506587" y="6117043"/>
            <a:chExt cx="196162" cy="214482"/>
          </a:xfrm>
        </p:grpSpPr>
        <p:cxnSp>
          <p:nvCxnSpPr>
            <p:cNvPr id="40" name="Straight Connector 39"/>
            <p:cNvCxnSpPr/>
            <p:nvPr/>
          </p:nvCxnSpPr>
          <p:spPr>
            <a:xfrm rot="5400000">
              <a:off x="5604668" y="6029587"/>
              <a:ext cx="0" cy="1961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605106" y="6117043"/>
              <a:ext cx="0" cy="21448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5400000">
              <a:off x="5604668" y="6233444"/>
              <a:ext cx="0" cy="196162"/>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42" name="TextBox 41"/>
          <p:cNvSpPr txBox="1"/>
          <p:nvPr/>
        </p:nvSpPr>
        <p:spPr>
          <a:xfrm>
            <a:off x="8015928" y="4745623"/>
            <a:ext cx="882505" cy="307777"/>
          </a:xfrm>
          <a:prstGeom prst="rect">
            <a:avLst/>
          </a:prstGeom>
          <a:solidFill>
            <a:schemeClr val="bg1"/>
          </a:solidFill>
        </p:spPr>
        <p:txBody>
          <a:bodyPr wrap="square" rtlCol="0">
            <a:spAutoFit/>
          </a:bodyPr>
          <a:lstStyle/>
          <a:p>
            <a:r>
              <a:rPr lang="en-US" sz="1400" dirty="0"/>
              <a:t>C height</a:t>
            </a:r>
          </a:p>
        </p:txBody>
      </p:sp>
      <p:sp>
        <p:nvSpPr>
          <p:cNvPr id="43" name="TextBox 42"/>
          <p:cNvSpPr txBox="1"/>
          <p:nvPr/>
        </p:nvSpPr>
        <p:spPr>
          <a:xfrm>
            <a:off x="8396779" y="5765004"/>
            <a:ext cx="817361" cy="307777"/>
          </a:xfrm>
          <a:prstGeom prst="rect">
            <a:avLst/>
          </a:prstGeom>
          <a:noFill/>
        </p:spPr>
        <p:txBody>
          <a:bodyPr wrap="square" rtlCol="0">
            <a:spAutoFit/>
          </a:bodyPr>
          <a:lstStyle/>
          <a:p>
            <a:r>
              <a:rPr lang="en-US" sz="1400" dirty="0"/>
              <a:t>Si height</a:t>
            </a:r>
          </a:p>
        </p:txBody>
      </p:sp>
      <p:sp>
        <p:nvSpPr>
          <p:cNvPr id="44" name="TextBox 43"/>
          <p:cNvSpPr txBox="1"/>
          <p:nvPr/>
        </p:nvSpPr>
        <p:spPr>
          <a:xfrm>
            <a:off x="6535104" y="4494355"/>
            <a:ext cx="1321177" cy="646331"/>
          </a:xfrm>
          <a:prstGeom prst="rect">
            <a:avLst/>
          </a:prstGeom>
          <a:noFill/>
        </p:spPr>
        <p:txBody>
          <a:bodyPr wrap="square" rtlCol="0">
            <a:spAutoFit/>
          </a:bodyPr>
          <a:lstStyle/>
          <a:p>
            <a:r>
              <a:rPr lang="en-US" dirty="0"/>
              <a:t>LIBS spectrum</a:t>
            </a:r>
          </a:p>
        </p:txBody>
      </p:sp>
      <p:sp>
        <p:nvSpPr>
          <p:cNvPr id="45" name="TextBox 44"/>
          <p:cNvSpPr txBox="1"/>
          <p:nvPr/>
        </p:nvSpPr>
        <p:spPr>
          <a:xfrm>
            <a:off x="7442760" y="6534370"/>
            <a:ext cx="1099871" cy="307777"/>
          </a:xfrm>
          <a:prstGeom prst="rect">
            <a:avLst/>
          </a:prstGeom>
          <a:noFill/>
        </p:spPr>
        <p:txBody>
          <a:bodyPr wrap="square" rtlCol="0">
            <a:spAutoFit/>
          </a:bodyPr>
          <a:lstStyle/>
          <a:p>
            <a:r>
              <a:rPr lang="en-US" sz="1400" dirty="0"/>
              <a:t>Wavelength</a:t>
            </a:r>
          </a:p>
        </p:txBody>
      </p:sp>
      <p:sp>
        <p:nvSpPr>
          <p:cNvPr id="53" name="Down Arrow 52"/>
          <p:cNvSpPr/>
          <p:nvPr/>
        </p:nvSpPr>
        <p:spPr>
          <a:xfrm>
            <a:off x="9067801" y="3085882"/>
            <a:ext cx="591964" cy="1371600"/>
          </a:xfrm>
          <a:prstGeom prst="downArrow">
            <a:avLst>
              <a:gd name="adj1" fmla="val 41667"/>
              <a:gd name="adj2" fmla="val 5833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0"/>
              </a:camera>
              <a:lightRig rig="threePt" dir="t"/>
            </a:scene3d>
          </a:bodyPr>
          <a:lstStyle/>
          <a:p>
            <a:pPr algn="ctr"/>
            <a:endParaRPr lang="en-US" sz="1200" dirty="0"/>
          </a:p>
        </p:txBody>
      </p:sp>
      <p:sp>
        <p:nvSpPr>
          <p:cNvPr id="54" name="Down Arrow 53"/>
          <p:cNvSpPr/>
          <p:nvPr/>
        </p:nvSpPr>
        <p:spPr>
          <a:xfrm rot="5400000">
            <a:off x="4404905" y="4231800"/>
            <a:ext cx="1378662" cy="2217901"/>
          </a:xfrm>
          <a:prstGeom prst="downArrow">
            <a:avLst>
              <a:gd name="adj1" fmla="val 66539"/>
              <a:gd name="adj2" fmla="val 42063"/>
            </a:avLst>
          </a:prstGeom>
          <a:solidFill>
            <a:schemeClr val="accent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rot lat="0" lon="0" rev="5400000"/>
              </a:camera>
              <a:lightRig rig="threePt" dir="t"/>
            </a:scene3d>
          </a:bodyPr>
          <a:lstStyle/>
          <a:p>
            <a:pPr algn="ctr"/>
            <a:r>
              <a:rPr lang="en-US" dirty="0"/>
              <a:t>Ratio of Peak Heights</a:t>
            </a:r>
          </a:p>
        </p:txBody>
      </p:sp>
      <p:sp>
        <p:nvSpPr>
          <p:cNvPr id="55" name="TextBox 54"/>
          <p:cNvSpPr txBox="1"/>
          <p:nvPr/>
        </p:nvSpPr>
        <p:spPr>
          <a:xfrm>
            <a:off x="2579875" y="4882909"/>
            <a:ext cx="1243034" cy="1077218"/>
          </a:xfrm>
          <a:prstGeom prst="rect">
            <a:avLst/>
          </a:prstGeom>
          <a:noFill/>
          <a:ln>
            <a:solidFill>
              <a:schemeClr val="tx1"/>
            </a:solidFill>
          </a:ln>
        </p:spPr>
        <p:txBody>
          <a:bodyPr wrap="none" rtlCol="0">
            <a:spAutoFit/>
          </a:bodyPr>
          <a:lstStyle/>
          <a:p>
            <a:pPr algn="ctr"/>
            <a:r>
              <a:rPr lang="en-US" sz="3200" b="1" u="sng" dirty="0"/>
              <a:t>Result</a:t>
            </a:r>
          </a:p>
          <a:p>
            <a:pPr algn="ctr"/>
            <a:r>
              <a:rPr lang="en-US" sz="3200" dirty="0"/>
              <a:t>Si/C</a:t>
            </a:r>
          </a:p>
        </p:txBody>
      </p:sp>
    </p:spTree>
    <p:extLst>
      <p:ext uri="{BB962C8B-B14F-4D97-AF65-F5344CB8AC3E}">
        <p14:creationId xmlns:p14="http://schemas.microsoft.com/office/powerpoint/2010/main" val="22435079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p:txBody>
          <a:bodyPr/>
          <a:lstStyle/>
          <a:p>
            <a:endParaRPr lang="en-US" smtClean="0">
              <a:solidFill>
                <a:prstClr val="black">
                  <a:tint val="75000"/>
                </a:prstClr>
              </a:solidFill>
            </a:endParaRPr>
          </a:p>
          <a:p>
            <a:r>
              <a:rPr lang="en-US" sz="1351" i="1">
                <a:solidFill>
                  <a:prstClr val="black">
                    <a:tint val="75000"/>
                  </a:prstClr>
                </a:solidFill>
              </a:rPr>
              <a:t>Technology Drives Exploration</a:t>
            </a:r>
          </a:p>
          <a:p>
            <a:endParaRPr lang="en-US" dirty="0"/>
          </a:p>
        </p:txBody>
      </p:sp>
      <p:sp>
        <p:nvSpPr>
          <p:cNvPr id="3" name="Slide Number Placeholder 2"/>
          <p:cNvSpPr>
            <a:spLocks noGrp="1"/>
          </p:cNvSpPr>
          <p:nvPr>
            <p:ph type="sldNum" sz="quarter" idx="12"/>
          </p:nvPr>
        </p:nvSpPr>
        <p:spPr/>
        <p:txBody>
          <a:bodyPr/>
          <a:lstStyle/>
          <a:p>
            <a:fld id="{F4DF34C4-E72B-5342-B169-9AB8E4DFAD32}" type="slidenum">
              <a:rPr lang="en-US" smtClean="0"/>
              <a:pPr/>
              <a:t>8</a:t>
            </a:fld>
            <a:endParaRPr lang="en-US" dirty="0"/>
          </a:p>
        </p:txBody>
      </p:sp>
      <p:sp>
        <p:nvSpPr>
          <p:cNvPr id="4" name="Title 3"/>
          <p:cNvSpPr>
            <a:spLocks noGrp="1"/>
          </p:cNvSpPr>
          <p:nvPr>
            <p:ph type="title"/>
          </p:nvPr>
        </p:nvSpPr>
        <p:spPr>
          <a:xfrm>
            <a:off x="941634" y="382971"/>
            <a:ext cx="10515600" cy="803659"/>
          </a:xfrm>
        </p:spPr>
        <p:txBody>
          <a:bodyPr>
            <a:normAutofit/>
          </a:bodyPr>
          <a:lstStyle/>
          <a:p>
            <a:pPr algn="ctr"/>
            <a:r>
              <a:rPr lang="en-US" sz="4000" dirty="0" smtClean="0"/>
              <a:t>Integrated Laser/LIBS Prototype System</a:t>
            </a:r>
            <a:endParaRPr lang="en-US" sz="4000" dirty="0"/>
          </a:p>
        </p:txBody>
      </p:sp>
      <p:grpSp>
        <p:nvGrpSpPr>
          <p:cNvPr id="6" name="Group 5"/>
          <p:cNvGrpSpPr/>
          <p:nvPr/>
        </p:nvGrpSpPr>
        <p:grpSpPr>
          <a:xfrm>
            <a:off x="941634" y="1887208"/>
            <a:ext cx="2597297" cy="2634550"/>
            <a:chOff x="628650" y="3096884"/>
            <a:chExt cx="3087130" cy="3131410"/>
          </a:xfrm>
        </p:grpSpPr>
        <p:pic>
          <p:nvPicPr>
            <p:cNvPr id="7" name="Picture 6"/>
            <p:cNvPicPr>
              <a:picLocks noChangeAspect="1"/>
            </p:cNvPicPr>
            <p:nvPr/>
          </p:nvPicPr>
          <p:blipFill>
            <a:blip r:embed="rId2"/>
            <a:stretch>
              <a:fillRect/>
            </a:stretch>
          </p:blipFill>
          <p:spPr>
            <a:xfrm>
              <a:off x="628650" y="3096884"/>
              <a:ext cx="3087130" cy="2587740"/>
            </a:xfrm>
            <a:prstGeom prst="rect">
              <a:avLst/>
            </a:prstGeom>
          </p:spPr>
        </p:pic>
        <p:cxnSp>
          <p:nvCxnSpPr>
            <p:cNvPr id="8" name="Straight Connector 7"/>
            <p:cNvCxnSpPr/>
            <p:nvPr/>
          </p:nvCxnSpPr>
          <p:spPr>
            <a:xfrm flipV="1">
              <a:off x="1653886" y="4621301"/>
              <a:ext cx="1995055" cy="1000611"/>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955151" y="5679562"/>
              <a:ext cx="2649890" cy="548732"/>
            </a:xfrm>
            <a:prstGeom prst="rect">
              <a:avLst/>
            </a:prstGeom>
            <a:noFill/>
          </p:spPr>
          <p:txBody>
            <a:bodyPr wrap="square" rtlCol="0">
              <a:spAutoFit/>
            </a:bodyPr>
            <a:lstStyle/>
            <a:p>
              <a:r>
                <a:rPr lang="en-US" b="0" dirty="0" smtClean="0">
                  <a:latin typeface="+mn-lt"/>
                </a:rPr>
                <a:t>31 cm (12.2 in)</a:t>
              </a:r>
              <a:endParaRPr lang="en-US" b="0" dirty="0">
                <a:latin typeface="+mn-lt"/>
              </a:endParaRPr>
            </a:p>
          </p:txBody>
        </p:sp>
      </p:grpSp>
      <p:grpSp>
        <p:nvGrpSpPr>
          <p:cNvPr id="10" name="Group 9"/>
          <p:cNvGrpSpPr/>
          <p:nvPr/>
        </p:nvGrpSpPr>
        <p:grpSpPr>
          <a:xfrm>
            <a:off x="4038599" y="1663548"/>
            <a:ext cx="6689327" cy="4549680"/>
            <a:chOff x="3408218" y="3148544"/>
            <a:chExt cx="5255491" cy="3574471"/>
          </a:xfrm>
        </p:grpSpPr>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8218" y="3148544"/>
              <a:ext cx="4765963" cy="3574471"/>
            </a:xfrm>
            <a:prstGeom prst="rect">
              <a:avLst/>
            </a:prstGeom>
          </p:spPr>
        </p:pic>
        <p:pic>
          <p:nvPicPr>
            <p:cNvPr id="12" name="Picture 11"/>
            <p:cNvPicPr>
              <a:picLocks noChangeAspect="1"/>
            </p:cNvPicPr>
            <p:nvPr/>
          </p:nvPicPr>
          <p:blipFill rotWithShape="1">
            <a:blip r:embed="rId4" cstate="print">
              <a:extLst>
                <a:ext uri="{28A0092B-C50C-407E-A947-70E740481C1C}">
                  <a14:useLocalDpi xmlns:a14="http://schemas.microsoft.com/office/drawing/2010/main" val="0"/>
                </a:ext>
              </a:extLst>
            </a:blip>
            <a:srcRect l="26145" t="52154" r="46740" b="22258"/>
            <a:stretch/>
          </p:blipFill>
          <p:spPr>
            <a:xfrm>
              <a:off x="7269018" y="4351895"/>
              <a:ext cx="1394691" cy="1754909"/>
            </a:xfrm>
            <a:prstGeom prst="rect">
              <a:avLst/>
            </a:prstGeom>
          </p:spPr>
        </p:pic>
        <p:sp>
          <p:nvSpPr>
            <p:cNvPr id="13" name="Rectangle 12"/>
            <p:cNvSpPr/>
            <p:nvPr/>
          </p:nvSpPr>
          <p:spPr>
            <a:xfrm>
              <a:off x="7269018" y="4351895"/>
              <a:ext cx="1394691" cy="1754909"/>
            </a:xfrm>
            <a:prstGeom prst="rect">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0"/>
            </a:p>
          </p:txBody>
        </p:sp>
        <p:cxnSp>
          <p:nvCxnSpPr>
            <p:cNvPr id="14" name="Straight Connector 13"/>
            <p:cNvCxnSpPr/>
            <p:nvPr/>
          </p:nvCxnSpPr>
          <p:spPr>
            <a:xfrm flipV="1">
              <a:off x="5673497" y="4351895"/>
              <a:ext cx="1595521" cy="1060614"/>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5673497" y="5412509"/>
              <a:ext cx="1595521" cy="660454"/>
            </a:xfrm>
            <a:prstGeom prst="line">
              <a:avLst/>
            </a:prstGeom>
            <a:ln w="38100">
              <a:solidFill>
                <a:srgbClr val="FF0000"/>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768335" y="3166741"/>
              <a:ext cx="1435190" cy="299598"/>
            </a:xfrm>
            <a:prstGeom prst="rect">
              <a:avLst/>
            </a:prstGeom>
            <a:solidFill>
              <a:schemeClr val="bg1"/>
            </a:solidFill>
          </p:spPr>
          <p:txBody>
            <a:bodyPr wrap="square" rtlCol="0">
              <a:spAutoFit/>
            </a:bodyPr>
            <a:lstStyle/>
            <a:p>
              <a:r>
                <a:rPr lang="en-US" sz="1800" b="0" dirty="0" smtClean="0">
                  <a:latin typeface="+mn-lt"/>
                </a:rPr>
                <a:t>Microchip laser</a:t>
              </a:r>
              <a:endParaRPr lang="en-US" sz="1800" b="0" dirty="0">
                <a:latin typeface="+mn-lt"/>
              </a:endParaRPr>
            </a:p>
          </p:txBody>
        </p:sp>
        <p:sp>
          <p:nvSpPr>
            <p:cNvPr id="17" name="TextBox 16"/>
            <p:cNvSpPr txBox="1"/>
            <p:nvPr/>
          </p:nvSpPr>
          <p:spPr>
            <a:xfrm>
              <a:off x="7543110" y="5579774"/>
              <a:ext cx="941083" cy="299598"/>
            </a:xfrm>
            <a:prstGeom prst="rect">
              <a:avLst/>
            </a:prstGeom>
            <a:solidFill>
              <a:schemeClr val="bg1"/>
            </a:solidFill>
          </p:spPr>
          <p:txBody>
            <a:bodyPr wrap="square" rtlCol="0">
              <a:spAutoFit/>
            </a:bodyPr>
            <a:lstStyle/>
            <a:p>
              <a:r>
                <a:rPr lang="en-US" sz="1800" b="0" dirty="0" smtClean="0">
                  <a:latin typeface="+mn-lt"/>
                </a:rPr>
                <a:t>Collimator</a:t>
              </a:r>
              <a:endParaRPr lang="en-US" sz="1800" b="0" dirty="0">
                <a:latin typeface="+mn-lt"/>
              </a:endParaRPr>
            </a:p>
          </p:txBody>
        </p:sp>
        <p:sp>
          <p:nvSpPr>
            <p:cNvPr id="18" name="TextBox 17"/>
            <p:cNvSpPr txBox="1"/>
            <p:nvPr/>
          </p:nvSpPr>
          <p:spPr>
            <a:xfrm>
              <a:off x="3966022" y="4178388"/>
              <a:ext cx="1289469" cy="299598"/>
            </a:xfrm>
            <a:prstGeom prst="rect">
              <a:avLst/>
            </a:prstGeom>
            <a:solidFill>
              <a:schemeClr val="bg1"/>
            </a:solidFill>
          </p:spPr>
          <p:txBody>
            <a:bodyPr wrap="square" rtlCol="0">
              <a:spAutoFit/>
            </a:bodyPr>
            <a:lstStyle/>
            <a:p>
              <a:r>
                <a:rPr lang="en-US" sz="1800" b="0" dirty="0" smtClean="0">
                  <a:latin typeface="+mn-lt"/>
                </a:rPr>
                <a:t>Galvanometer</a:t>
              </a:r>
              <a:endParaRPr lang="en-US" sz="1800" b="0" dirty="0">
                <a:latin typeface="+mn-lt"/>
              </a:endParaRPr>
            </a:p>
          </p:txBody>
        </p:sp>
        <p:cxnSp>
          <p:nvCxnSpPr>
            <p:cNvPr id="19" name="Straight Arrow Connector 18"/>
            <p:cNvCxnSpPr/>
            <p:nvPr/>
          </p:nvCxnSpPr>
          <p:spPr>
            <a:xfrm>
              <a:off x="5093855" y="4458659"/>
              <a:ext cx="466436" cy="31654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4787810" y="5503374"/>
              <a:ext cx="539263"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3966021" y="5366059"/>
              <a:ext cx="802313" cy="299598"/>
            </a:xfrm>
            <a:prstGeom prst="rect">
              <a:avLst/>
            </a:prstGeom>
            <a:solidFill>
              <a:schemeClr val="bg1"/>
            </a:solidFill>
          </p:spPr>
          <p:txBody>
            <a:bodyPr wrap="square" rtlCol="0">
              <a:spAutoFit/>
            </a:bodyPr>
            <a:lstStyle/>
            <a:p>
              <a:r>
                <a:rPr lang="en-US" sz="1800" b="0" dirty="0" smtClean="0">
                  <a:latin typeface="+mn-lt"/>
                </a:rPr>
                <a:t>XY stage</a:t>
              </a:r>
              <a:endParaRPr lang="en-US" sz="1800" b="0" dirty="0">
                <a:latin typeface="+mn-lt"/>
              </a:endParaRPr>
            </a:p>
          </p:txBody>
        </p:sp>
        <p:cxnSp>
          <p:nvCxnSpPr>
            <p:cNvPr id="22" name="Straight Arrow Connector 21"/>
            <p:cNvCxnSpPr/>
            <p:nvPr/>
          </p:nvCxnSpPr>
          <p:spPr>
            <a:xfrm flipV="1">
              <a:off x="6203524" y="6336145"/>
              <a:ext cx="566731" cy="23091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590678" y="6377694"/>
              <a:ext cx="2540018" cy="299598"/>
            </a:xfrm>
            <a:prstGeom prst="rect">
              <a:avLst/>
            </a:prstGeom>
            <a:solidFill>
              <a:schemeClr val="bg1"/>
            </a:solidFill>
          </p:spPr>
          <p:txBody>
            <a:bodyPr wrap="square" rtlCol="0">
              <a:spAutoFit/>
            </a:bodyPr>
            <a:lstStyle/>
            <a:p>
              <a:r>
                <a:rPr lang="en-US" sz="1800" b="0" dirty="0" smtClean="0">
                  <a:latin typeface="+mn-lt"/>
                </a:rPr>
                <a:t>Optical bundle to spectrometer</a:t>
              </a:r>
              <a:endParaRPr lang="en-US" sz="1800" b="0" dirty="0">
                <a:latin typeface="+mn-lt"/>
              </a:endParaRPr>
            </a:p>
          </p:txBody>
        </p:sp>
        <p:cxnSp>
          <p:nvCxnSpPr>
            <p:cNvPr id="24" name="Straight Arrow Connector 23"/>
            <p:cNvCxnSpPr/>
            <p:nvPr/>
          </p:nvCxnSpPr>
          <p:spPr>
            <a:xfrm>
              <a:off x="4998056" y="5924151"/>
              <a:ext cx="36543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590677" y="5783645"/>
              <a:ext cx="1383827" cy="299598"/>
            </a:xfrm>
            <a:prstGeom prst="rect">
              <a:avLst/>
            </a:prstGeom>
            <a:solidFill>
              <a:schemeClr val="bg1"/>
            </a:solidFill>
          </p:spPr>
          <p:txBody>
            <a:bodyPr wrap="square" rtlCol="0">
              <a:spAutoFit/>
            </a:bodyPr>
            <a:lstStyle/>
            <a:p>
              <a:r>
                <a:rPr lang="en-US" sz="1800" b="0" dirty="0" smtClean="0">
                  <a:latin typeface="+mn-lt"/>
                </a:rPr>
                <a:t>Collimator stage</a:t>
              </a:r>
              <a:endParaRPr lang="en-US" sz="1800" b="0" dirty="0">
                <a:latin typeface="+mn-lt"/>
              </a:endParaRPr>
            </a:p>
          </p:txBody>
        </p:sp>
      </p:grpSp>
    </p:spTree>
    <p:extLst>
      <p:ext uri="{BB962C8B-B14F-4D97-AF65-F5344CB8AC3E}">
        <p14:creationId xmlns:p14="http://schemas.microsoft.com/office/powerpoint/2010/main" val="13396123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Bent Arrow 86"/>
          <p:cNvSpPr/>
          <p:nvPr/>
        </p:nvSpPr>
        <p:spPr>
          <a:xfrm>
            <a:off x="164960" y="665103"/>
            <a:ext cx="479384" cy="5612334"/>
          </a:xfrm>
          <a:prstGeom prst="bentArrow">
            <a:avLst>
              <a:gd name="adj1" fmla="val 50000"/>
              <a:gd name="adj2" fmla="val 50000"/>
              <a:gd name="adj3" fmla="val 25000"/>
              <a:gd name="adj4" fmla="val 50490"/>
            </a:avLst>
          </a:prstGeom>
          <a:gradFill>
            <a:gsLst>
              <a:gs pos="0">
                <a:schemeClr val="accent2">
                  <a:lumMod val="75000"/>
                </a:schemeClr>
              </a:gs>
              <a:gs pos="100000">
                <a:schemeClr val="accent2">
                  <a:lumMod val="20000"/>
                  <a:lumOff val="80000"/>
                </a:schemeClr>
              </a:gs>
            </a:gsLst>
            <a:lin ang="16200000" scaled="1"/>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4" name="Group 13"/>
          <p:cNvGrpSpPr/>
          <p:nvPr/>
        </p:nvGrpSpPr>
        <p:grpSpPr>
          <a:xfrm>
            <a:off x="3466413" y="3338003"/>
            <a:ext cx="3237134" cy="1121426"/>
            <a:chOff x="7399171" y="1457638"/>
            <a:chExt cx="3237134" cy="1121426"/>
          </a:xfrm>
        </p:grpSpPr>
        <p:grpSp>
          <p:nvGrpSpPr>
            <p:cNvPr id="26" name="Group 25"/>
            <p:cNvGrpSpPr/>
            <p:nvPr/>
          </p:nvGrpSpPr>
          <p:grpSpPr bwMode="auto">
            <a:xfrm flipV="1">
              <a:off x="7893105" y="1457638"/>
              <a:ext cx="2743200" cy="457200"/>
              <a:chOff x="21104549" y="11571467"/>
              <a:chExt cx="4746534" cy="457200"/>
            </a:xfrm>
            <a:solidFill>
              <a:srgbClr val="ED7D31">
                <a:lumMod val="75000"/>
              </a:srgbClr>
            </a:solidFill>
          </p:grpSpPr>
          <p:sp>
            <p:nvSpPr>
              <p:cNvPr id="33" name="Rectangle 32"/>
              <p:cNvSpPr/>
              <p:nvPr/>
            </p:nvSpPr>
            <p:spPr>
              <a:xfrm>
                <a:off x="21104549" y="11571467"/>
                <a:ext cx="4746531" cy="457200"/>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34" name="Rectangle 33"/>
              <p:cNvSpPr/>
              <p:nvPr/>
            </p:nvSpPr>
            <p:spPr>
              <a:xfrm>
                <a:off x="21104552" y="11874501"/>
                <a:ext cx="4746531" cy="154166"/>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grpSp>
          <p:nvGrpSpPr>
            <p:cNvPr id="27" name="Group 26"/>
            <p:cNvGrpSpPr/>
            <p:nvPr/>
          </p:nvGrpSpPr>
          <p:grpSpPr bwMode="auto">
            <a:xfrm flipV="1">
              <a:off x="7399171" y="2121864"/>
              <a:ext cx="2743200" cy="457200"/>
              <a:chOff x="21104549" y="11571482"/>
              <a:chExt cx="4746531" cy="457201"/>
            </a:xfrm>
            <a:solidFill>
              <a:srgbClr val="ED7D31">
                <a:lumMod val="75000"/>
              </a:srgbClr>
            </a:solidFill>
          </p:grpSpPr>
          <p:sp>
            <p:nvSpPr>
              <p:cNvPr id="31" name="Rectangle 30"/>
              <p:cNvSpPr/>
              <p:nvPr/>
            </p:nvSpPr>
            <p:spPr>
              <a:xfrm>
                <a:off x="21104549" y="11571482"/>
                <a:ext cx="4746531" cy="457201"/>
              </a:xfrm>
              <a:prstGeom prst="rect">
                <a:avLst/>
              </a:prstGeom>
              <a:grp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32" name="Rectangle 31"/>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grpSp>
          <p:nvGrpSpPr>
            <p:cNvPr id="28" name="Group 27"/>
            <p:cNvGrpSpPr/>
            <p:nvPr/>
          </p:nvGrpSpPr>
          <p:grpSpPr bwMode="auto">
            <a:xfrm flipV="1">
              <a:off x="7893103" y="1914838"/>
              <a:ext cx="2249267" cy="207026"/>
              <a:chOff x="21104549" y="11571482"/>
              <a:chExt cx="4746531" cy="457201"/>
            </a:xfrm>
            <a:solidFill>
              <a:srgbClr val="461E64"/>
            </a:solidFill>
          </p:grpSpPr>
          <p:sp>
            <p:nvSpPr>
              <p:cNvPr id="29" name="Rectangle 28"/>
              <p:cNvSpPr/>
              <p:nvPr/>
            </p:nvSpPr>
            <p:spPr>
              <a:xfrm>
                <a:off x="21104549" y="11571482"/>
                <a:ext cx="4746531" cy="457201"/>
              </a:xfrm>
              <a:prstGeom prst="rect">
                <a:avLst/>
              </a:prstGeom>
              <a:grp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30" name="Rectangle 29"/>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grpSp>
      <p:sp>
        <p:nvSpPr>
          <p:cNvPr id="16" name="TextBox 15"/>
          <p:cNvSpPr txBox="1"/>
          <p:nvPr/>
        </p:nvSpPr>
        <p:spPr>
          <a:xfrm>
            <a:off x="966744" y="-9970"/>
            <a:ext cx="10203242" cy="646331"/>
          </a:xfrm>
          <a:prstGeom prst="rect">
            <a:avLst/>
          </a:prstGeom>
          <a:noFill/>
        </p:spPr>
        <p:txBody>
          <a:bodyPr wrap="none" rtlCol="0">
            <a:spAutoFit/>
          </a:bodyPr>
          <a:lstStyle/>
          <a:p>
            <a:pPr algn="ctr">
              <a:lnSpc>
                <a:spcPct val="90000"/>
              </a:lnSpc>
              <a:spcBef>
                <a:spcPct val="0"/>
              </a:spcBef>
            </a:pPr>
            <a:r>
              <a:rPr lang="en-US" sz="4000" dirty="0">
                <a:latin typeface="+mj-lt"/>
                <a:ea typeface="+mj-ea"/>
                <a:cs typeface="+mj-cs"/>
              </a:rPr>
              <a:t>Complete Bond-Process Modeling and Validation</a:t>
            </a:r>
          </a:p>
        </p:txBody>
      </p:sp>
      <p:grpSp>
        <p:nvGrpSpPr>
          <p:cNvPr id="7" name="Group 6"/>
          <p:cNvGrpSpPr/>
          <p:nvPr/>
        </p:nvGrpSpPr>
        <p:grpSpPr>
          <a:xfrm>
            <a:off x="2641831" y="5020130"/>
            <a:ext cx="2220217" cy="1760933"/>
            <a:chOff x="1590013" y="4811660"/>
            <a:chExt cx="3424620" cy="1760933"/>
          </a:xfrm>
        </p:grpSpPr>
        <p:sp>
          <p:nvSpPr>
            <p:cNvPr id="19" name="Rectangle 18"/>
            <p:cNvSpPr/>
            <p:nvPr/>
          </p:nvSpPr>
          <p:spPr bwMode="auto">
            <a:xfrm>
              <a:off x="2271434" y="4811660"/>
              <a:ext cx="2743199" cy="457200"/>
            </a:xfrm>
            <a:prstGeom prst="rect">
              <a:avLst/>
            </a:prstGeom>
            <a:solidFill>
              <a:schemeClr val="accent2">
                <a:lumMod val="75000"/>
              </a:scheme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20" name="Rectangle 19"/>
            <p:cNvSpPr/>
            <p:nvPr/>
          </p:nvSpPr>
          <p:spPr bwMode="auto">
            <a:xfrm flipV="1">
              <a:off x="1795183" y="5695081"/>
              <a:ext cx="2743200" cy="457200"/>
            </a:xfrm>
            <a:prstGeom prst="rect">
              <a:avLst/>
            </a:prstGeom>
            <a:solidFill>
              <a:schemeClr val="accent2">
                <a:lumMod val="75000"/>
              </a:scheme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22" name="Freeform 21"/>
            <p:cNvSpPr/>
            <p:nvPr/>
          </p:nvSpPr>
          <p:spPr>
            <a:xfrm>
              <a:off x="2280197" y="5540897"/>
              <a:ext cx="2266950" cy="165965"/>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solidFill>
              <a:srgbClr val="461E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22"/>
            <p:cNvSpPr/>
            <p:nvPr/>
          </p:nvSpPr>
          <p:spPr>
            <a:xfrm rot="10800000">
              <a:off x="2271434" y="5248823"/>
              <a:ext cx="2266950" cy="153444"/>
            </a:xfrm>
            <a:custGeom>
              <a:avLst/>
              <a:gdLst>
                <a:gd name="connsiteX0" fmla="*/ 9525 w 2266950"/>
                <a:gd name="connsiteY0" fmla="*/ 104775 h 266700"/>
                <a:gd name="connsiteX1" fmla="*/ 57150 w 2266950"/>
                <a:gd name="connsiteY1" fmla="*/ 0 h 266700"/>
                <a:gd name="connsiteX2" fmla="*/ 209550 w 2266950"/>
                <a:gd name="connsiteY2" fmla="*/ 104775 h 266700"/>
                <a:gd name="connsiteX3" fmla="*/ 361950 w 2266950"/>
                <a:gd name="connsiteY3" fmla="*/ 9525 h 266700"/>
                <a:gd name="connsiteX4" fmla="*/ 476250 w 2266950"/>
                <a:gd name="connsiteY4" fmla="*/ 104775 h 266700"/>
                <a:gd name="connsiteX5" fmla="*/ 600075 w 2266950"/>
                <a:gd name="connsiteY5" fmla="*/ 57150 h 266700"/>
                <a:gd name="connsiteX6" fmla="*/ 771525 w 2266950"/>
                <a:gd name="connsiteY6" fmla="*/ 142875 h 266700"/>
                <a:gd name="connsiteX7" fmla="*/ 933450 w 2266950"/>
                <a:gd name="connsiteY7" fmla="*/ 47625 h 266700"/>
                <a:gd name="connsiteX8" fmla="*/ 962025 w 2266950"/>
                <a:gd name="connsiteY8" fmla="*/ 9525 h 266700"/>
                <a:gd name="connsiteX9" fmla="*/ 1076325 w 2266950"/>
                <a:gd name="connsiteY9" fmla="*/ 66675 h 266700"/>
                <a:gd name="connsiteX10" fmla="*/ 1200150 w 2266950"/>
                <a:gd name="connsiteY10" fmla="*/ 171450 h 266700"/>
                <a:gd name="connsiteX11" fmla="*/ 1276350 w 2266950"/>
                <a:gd name="connsiteY11" fmla="*/ 9525 h 266700"/>
                <a:gd name="connsiteX12" fmla="*/ 1428750 w 2266950"/>
                <a:gd name="connsiteY12" fmla="*/ 85725 h 266700"/>
                <a:gd name="connsiteX13" fmla="*/ 1476375 w 2266950"/>
                <a:gd name="connsiteY13" fmla="*/ 142875 h 266700"/>
                <a:gd name="connsiteX14" fmla="*/ 1590675 w 2266950"/>
                <a:gd name="connsiteY14" fmla="*/ 19050 h 266700"/>
                <a:gd name="connsiteX15" fmla="*/ 1724025 w 2266950"/>
                <a:gd name="connsiteY15" fmla="*/ 123825 h 266700"/>
                <a:gd name="connsiteX16" fmla="*/ 1838325 w 2266950"/>
                <a:gd name="connsiteY16" fmla="*/ 66675 h 266700"/>
                <a:gd name="connsiteX17" fmla="*/ 2019300 w 2266950"/>
                <a:gd name="connsiteY17" fmla="*/ 0 h 266700"/>
                <a:gd name="connsiteX18" fmla="*/ 2076450 w 2266950"/>
                <a:gd name="connsiteY18" fmla="*/ 38100 h 266700"/>
                <a:gd name="connsiteX19" fmla="*/ 2124075 w 2266950"/>
                <a:gd name="connsiteY19" fmla="*/ 133350 h 266700"/>
                <a:gd name="connsiteX20" fmla="*/ 2190750 w 2266950"/>
                <a:gd name="connsiteY20" fmla="*/ 114300 h 266700"/>
                <a:gd name="connsiteX21" fmla="*/ 2266950 w 2266950"/>
                <a:gd name="connsiteY21" fmla="*/ 76200 h 266700"/>
                <a:gd name="connsiteX22" fmla="*/ 2247900 w 2266950"/>
                <a:gd name="connsiteY22" fmla="*/ 266700 h 266700"/>
                <a:gd name="connsiteX23" fmla="*/ 0 w 2266950"/>
                <a:gd name="connsiteY23" fmla="*/ 266700 h 266700"/>
                <a:gd name="connsiteX24" fmla="*/ 9525 w 2266950"/>
                <a:gd name="connsiteY24" fmla="*/ 104775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266950" h="266700">
                  <a:moveTo>
                    <a:pt x="9525" y="104775"/>
                  </a:moveTo>
                  <a:lnTo>
                    <a:pt x="57150" y="0"/>
                  </a:lnTo>
                  <a:lnTo>
                    <a:pt x="209550" y="104775"/>
                  </a:lnTo>
                  <a:lnTo>
                    <a:pt x="361950" y="9525"/>
                  </a:lnTo>
                  <a:lnTo>
                    <a:pt x="476250" y="104775"/>
                  </a:lnTo>
                  <a:lnTo>
                    <a:pt x="600075" y="57150"/>
                  </a:lnTo>
                  <a:lnTo>
                    <a:pt x="771525" y="142875"/>
                  </a:lnTo>
                  <a:lnTo>
                    <a:pt x="933450" y="47625"/>
                  </a:lnTo>
                  <a:lnTo>
                    <a:pt x="962025" y="9525"/>
                  </a:lnTo>
                  <a:lnTo>
                    <a:pt x="1076325" y="66675"/>
                  </a:lnTo>
                  <a:lnTo>
                    <a:pt x="1200150" y="171450"/>
                  </a:lnTo>
                  <a:lnTo>
                    <a:pt x="1276350" y="9525"/>
                  </a:lnTo>
                  <a:lnTo>
                    <a:pt x="1428750" y="85725"/>
                  </a:lnTo>
                  <a:lnTo>
                    <a:pt x="1476375" y="142875"/>
                  </a:lnTo>
                  <a:lnTo>
                    <a:pt x="1590675" y="19050"/>
                  </a:lnTo>
                  <a:lnTo>
                    <a:pt x="1724025" y="123825"/>
                  </a:lnTo>
                  <a:lnTo>
                    <a:pt x="1838325" y="66675"/>
                  </a:lnTo>
                  <a:lnTo>
                    <a:pt x="2019300" y="0"/>
                  </a:lnTo>
                  <a:lnTo>
                    <a:pt x="2076450" y="38100"/>
                  </a:lnTo>
                  <a:lnTo>
                    <a:pt x="2124075" y="133350"/>
                  </a:lnTo>
                  <a:lnTo>
                    <a:pt x="2190750" y="114300"/>
                  </a:lnTo>
                  <a:lnTo>
                    <a:pt x="2266950" y="76200"/>
                  </a:lnTo>
                  <a:lnTo>
                    <a:pt x="2247900" y="266700"/>
                  </a:lnTo>
                  <a:lnTo>
                    <a:pt x="0" y="266700"/>
                  </a:lnTo>
                  <a:lnTo>
                    <a:pt x="9525" y="104775"/>
                  </a:lnTo>
                  <a:close/>
                </a:path>
              </a:pathLst>
            </a:custGeom>
            <a:solidFill>
              <a:srgbClr val="461E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p:cNvSpPr txBox="1"/>
            <p:nvPr/>
          </p:nvSpPr>
          <p:spPr>
            <a:xfrm>
              <a:off x="1590013" y="6172483"/>
              <a:ext cx="2900937" cy="400110"/>
            </a:xfrm>
            <a:prstGeom prst="rect">
              <a:avLst/>
            </a:prstGeom>
            <a:noFill/>
          </p:spPr>
          <p:txBody>
            <a:bodyPr wrap="none" rtlCol="0">
              <a:spAutoFit/>
            </a:bodyPr>
            <a:lstStyle/>
            <a:p>
              <a:r>
                <a:rPr lang="en-US" sz="2000" dirty="0"/>
                <a:t>Cohesive Failure</a:t>
              </a:r>
            </a:p>
          </p:txBody>
        </p:sp>
      </p:grpSp>
      <p:grpSp>
        <p:nvGrpSpPr>
          <p:cNvPr id="39" name="Group 38"/>
          <p:cNvGrpSpPr/>
          <p:nvPr/>
        </p:nvGrpSpPr>
        <p:grpSpPr>
          <a:xfrm>
            <a:off x="4697311" y="5011501"/>
            <a:ext cx="2362377" cy="1770251"/>
            <a:chOff x="5989549" y="3574823"/>
            <a:chExt cx="3384321" cy="1770251"/>
          </a:xfrm>
        </p:grpSpPr>
        <p:sp>
          <p:nvSpPr>
            <p:cNvPr id="17" name="Rectangle 16"/>
            <p:cNvSpPr/>
            <p:nvPr/>
          </p:nvSpPr>
          <p:spPr bwMode="auto">
            <a:xfrm>
              <a:off x="6630670" y="3574823"/>
              <a:ext cx="2743200" cy="457200"/>
            </a:xfrm>
            <a:prstGeom prst="rect">
              <a:avLst/>
            </a:prstGeom>
            <a:solidFill>
              <a:schemeClr val="accent2">
                <a:lumMod val="75000"/>
              </a:scheme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sp>
          <p:nvSpPr>
            <p:cNvPr id="18" name="Rectangle 17"/>
            <p:cNvSpPr/>
            <p:nvPr/>
          </p:nvSpPr>
          <p:spPr bwMode="auto">
            <a:xfrm flipV="1">
              <a:off x="6125727" y="4466873"/>
              <a:ext cx="2743200" cy="457200"/>
            </a:xfrm>
            <a:prstGeom prst="rect">
              <a:avLst/>
            </a:prstGeom>
            <a:solidFill>
              <a:schemeClr val="accent2">
                <a:lumMod val="75000"/>
              </a:scheme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nvGrpSpPr>
            <p:cNvPr id="21" name="Group 20"/>
            <p:cNvGrpSpPr/>
            <p:nvPr/>
          </p:nvGrpSpPr>
          <p:grpSpPr bwMode="auto">
            <a:xfrm flipV="1">
              <a:off x="6619658" y="4263650"/>
              <a:ext cx="2249267" cy="207026"/>
              <a:chOff x="21104549" y="11571482"/>
              <a:chExt cx="4746531" cy="457201"/>
            </a:xfrm>
            <a:solidFill>
              <a:srgbClr val="461E64"/>
            </a:solidFill>
          </p:grpSpPr>
          <p:sp>
            <p:nvSpPr>
              <p:cNvPr id="24" name="Rectangle 23"/>
              <p:cNvSpPr/>
              <p:nvPr/>
            </p:nvSpPr>
            <p:spPr>
              <a:xfrm>
                <a:off x="21104549" y="11571482"/>
                <a:ext cx="4746531" cy="457201"/>
              </a:xfrm>
              <a:prstGeom prst="rect">
                <a:avLst/>
              </a:prstGeom>
              <a:grp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25" name="Rectangle 24"/>
              <p:cNvSpPr/>
              <p:nvPr/>
            </p:nvSpPr>
            <p:spPr>
              <a:xfrm>
                <a:off x="21104549" y="11874500"/>
                <a:ext cx="4746531" cy="154167"/>
              </a:xfrm>
              <a:prstGeom prst="rect">
                <a:avLst/>
              </a:prstGeom>
              <a:grp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sp>
          <p:nvSpPr>
            <p:cNvPr id="13" name="TextBox 12"/>
            <p:cNvSpPr txBox="1"/>
            <p:nvPr/>
          </p:nvSpPr>
          <p:spPr>
            <a:xfrm>
              <a:off x="5989549" y="4944964"/>
              <a:ext cx="2712658" cy="400110"/>
            </a:xfrm>
            <a:prstGeom prst="rect">
              <a:avLst/>
            </a:prstGeom>
            <a:noFill/>
          </p:spPr>
          <p:txBody>
            <a:bodyPr wrap="none" rtlCol="0">
              <a:spAutoFit/>
            </a:bodyPr>
            <a:lstStyle/>
            <a:p>
              <a:r>
                <a:rPr lang="en-US" sz="2000" dirty="0"/>
                <a:t>Adhesive Failure</a:t>
              </a:r>
            </a:p>
          </p:txBody>
        </p:sp>
      </p:grpSp>
      <p:sp>
        <p:nvSpPr>
          <p:cNvPr id="42" name="Rectangle 41"/>
          <p:cNvSpPr/>
          <p:nvPr/>
        </p:nvSpPr>
        <p:spPr bwMode="auto">
          <a:xfrm>
            <a:off x="3325166" y="2187018"/>
            <a:ext cx="2743200" cy="457200"/>
          </a:xfrm>
          <a:prstGeom prst="rect">
            <a:avLst/>
          </a:prstGeom>
          <a:solidFill>
            <a:schemeClr val="accent2">
              <a:lumMod val="75000"/>
            </a:schemeClr>
          </a:solid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cxnSp>
        <p:nvCxnSpPr>
          <p:cNvPr id="43" name="Straight Connector 42"/>
          <p:cNvCxnSpPr/>
          <p:nvPr/>
        </p:nvCxnSpPr>
        <p:spPr>
          <a:xfrm>
            <a:off x="3325166" y="2193100"/>
            <a:ext cx="2743200" cy="3443"/>
          </a:xfrm>
          <a:prstGeom prst="line">
            <a:avLst/>
          </a:prstGeom>
          <a:ln w="28575">
            <a:solidFill>
              <a:srgbClr val="FFFF00"/>
            </a:solidFill>
            <a:prstDash val="lgDashDot"/>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325166" y="2276389"/>
            <a:ext cx="1493935" cy="338554"/>
          </a:xfrm>
          <a:prstGeom prst="rect">
            <a:avLst/>
          </a:prstGeom>
          <a:noFill/>
        </p:spPr>
        <p:txBody>
          <a:bodyPr wrap="none" rtlCol="0">
            <a:spAutoFit/>
          </a:bodyPr>
          <a:lstStyle/>
          <a:p>
            <a:r>
              <a:rPr lang="en-US" sz="1600" dirty="0" smtClean="0"/>
              <a:t>Cured Laminate</a:t>
            </a:r>
            <a:endParaRPr lang="en-US" sz="1600" dirty="0"/>
          </a:p>
        </p:txBody>
      </p:sp>
      <p:grpSp>
        <p:nvGrpSpPr>
          <p:cNvPr id="3" name="Group 2"/>
          <p:cNvGrpSpPr/>
          <p:nvPr/>
        </p:nvGrpSpPr>
        <p:grpSpPr>
          <a:xfrm>
            <a:off x="3261934" y="2679635"/>
            <a:ext cx="2312499" cy="307777"/>
            <a:chOff x="2785684" y="2784141"/>
            <a:chExt cx="2312499" cy="307777"/>
          </a:xfrm>
        </p:grpSpPr>
        <p:sp>
          <p:nvSpPr>
            <p:cNvPr id="44" name="Rectangle 43"/>
            <p:cNvSpPr/>
            <p:nvPr/>
          </p:nvSpPr>
          <p:spPr bwMode="auto">
            <a:xfrm flipV="1">
              <a:off x="2848916" y="2846613"/>
              <a:ext cx="2249267" cy="207026"/>
            </a:xfrm>
            <a:prstGeom prst="rect">
              <a:avLst/>
            </a:prstGeom>
            <a:solidFill>
              <a:srgbClr val="461E64"/>
            </a:solidFill>
            <a:ln w="12700" cap="flat" cmpd="sng" algn="ctr">
              <a:noFill/>
              <a:prstDash val="solid"/>
              <a:miter lim="800000"/>
            </a:ln>
            <a:effectLst/>
          </p:spPr>
          <p:txBody>
            <a:bodyPr anchor="ctr"/>
            <a:lstStyle/>
            <a:p>
              <a:pPr algn="ctr" defTabSz="2765146">
                <a:defRPr/>
              </a:pPr>
              <a:endParaRPr lang="en-US" sz="3200" kern="0" dirty="0">
                <a:solidFill>
                  <a:prstClr val="white"/>
                </a:solidFill>
                <a:latin typeface="Calibri"/>
              </a:endParaRPr>
            </a:p>
          </p:txBody>
        </p:sp>
        <p:sp>
          <p:nvSpPr>
            <p:cNvPr id="47" name="TextBox 46"/>
            <p:cNvSpPr txBox="1"/>
            <p:nvPr/>
          </p:nvSpPr>
          <p:spPr>
            <a:xfrm>
              <a:off x="2785684" y="2784141"/>
              <a:ext cx="849784" cy="307777"/>
            </a:xfrm>
            <a:prstGeom prst="rect">
              <a:avLst/>
            </a:prstGeom>
            <a:noFill/>
          </p:spPr>
          <p:txBody>
            <a:bodyPr wrap="none" rtlCol="0">
              <a:spAutoFit/>
            </a:bodyPr>
            <a:lstStyle/>
            <a:p>
              <a:r>
                <a:rPr lang="en-US" sz="1400" dirty="0">
                  <a:solidFill>
                    <a:schemeClr val="bg1"/>
                  </a:solidFill>
                </a:rPr>
                <a:t>Adhesive</a:t>
              </a:r>
            </a:p>
          </p:txBody>
        </p:sp>
      </p:grpSp>
      <p:sp>
        <p:nvSpPr>
          <p:cNvPr id="48" name="TextBox 47"/>
          <p:cNvSpPr txBox="1"/>
          <p:nvPr/>
        </p:nvSpPr>
        <p:spPr>
          <a:xfrm>
            <a:off x="7171712" y="1582705"/>
            <a:ext cx="4874995" cy="1754326"/>
          </a:xfrm>
          <a:prstGeom prst="rect">
            <a:avLst/>
          </a:prstGeom>
          <a:noFill/>
        </p:spPr>
        <p:txBody>
          <a:bodyPr wrap="square" rtlCol="0">
            <a:spAutoFit/>
          </a:bodyPr>
          <a:lstStyle/>
          <a:p>
            <a:r>
              <a:rPr lang="en-US" sz="1600" u="sng" dirty="0"/>
              <a:t>Stage 1 Activities</a:t>
            </a:r>
          </a:p>
          <a:p>
            <a:pPr marL="285750" indent="-285750">
              <a:buFont typeface="Arial" panose="020B0604020202020204" pitchFamily="34" charset="0"/>
              <a:buChar char="•"/>
            </a:pPr>
            <a:r>
              <a:rPr lang="en-US" sz="1600" dirty="0"/>
              <a:t>Surface treatment/inspection system (D307)</a:t>
            </a:r>
          </a:p>
          <a:p>
            <a:pPr marL="285750" indent="-285750">
              <a:buFont typeface="Arial" panose="020B0604020202020204" pitchFamily="34" charset="0"/>
              <a:buChar char="•"/>
            </a:pPr>
            <a:r>
              <a:rPr lang="en-US" sz="1600" dirty="0"/>
              <a:t>Substrate defect modeling (D307)</a:t>
            </a:r>
          </a:p>
          <a:p>
            <a:pPr marL="285750" indent="-285750">
              <a:buFont typeface="Arial" panose="020B0604020202020204" pitchFamily="34" charset="0"/>
              <a:buChar char="•"/>
            </a:pPr>
            <a:r>
              <a:rPr lang="en-US" sz="1600" dirty="0"/>
              <a:t>Substrate defect detection (D313)</a:t>
            </a:r>
          </a:p>
          <a:p>
            <a:pPr marL="285750" indent="-285750">
              <a:buFont typeface="Arial" panose="020B0604020202020204" pitchFamily="34" charset="0"/>
              <a:buChar char="•"/>
            </a:pPr>
            <a:r>
              <a:rPr lang="en-US" sz="1600" dirty="0"/>
              <a:t>Adhesive material properties characterization (D307)</a:t>
            </a:r>
          </a:p>
          <a:p>
            <a:r>
              <a:rPr lang="en-US" sz="1400" i="1" dirty="0"/>
              <a:t>Relevant defects: Contamination, laminate porosity, </a:t>
            </a:r>
            <a:r>
              <a:rPr lang="en-US" sz="1400" i="1" dirty="0" smtClean="0"/>
              <a:t>degree of cure (</a:t>
            </a:r>
            <a:r>
              <a:rPr lang="en-US" sz="1400" i="1" dirty="0" err="1" smtClean="0"/>
              <a:t>DoC</a:t>
            </a:r>
            <a:r>
              <a:rPr lang="en-US" sz="1400" i="1" dirty="0" smtClean="0"/>
              <a:t>) variation</a:t>
            </a:r>
            <a:r>
              <a:rPr lang="en-US" sz="1400" i="1" dirty="0" smtClean="0"/>
              <a:t>, </a:t>
            </a:r>
            <a:r>
              <a:rPr lang="en-US" sz="1400" i="1" dirty="0"/>
              <a:t>residual </a:t>
            </a:r>
            <a:r>
              <a:rPr lang="en-US" sz="1400" i="1" dirty="0" smtClean="0"/>
              <a:t>stress</a:t>
            </a:r>
            <a:endParaRPr lang="en-US" sz="1400" i="1" dirty="0"/>
          </a:p>
        </p:txBody>
      </p:sp>
      <p:sp>
        <p:nvSpPr>
          <p:cNvPr id="49" name="Oval 48"/>
          <p:cNvSpPr/>
          <p:nvPr/>
        </p:nvSpPr>
        <p:spPr>
          <a:xfrm>
            <a:off x="5013734" y="3893959"/>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p:cNvSpPr/>
          <p:nvPr/>
        </p:nvSpPr>
        <p:spPr>
          <a:xfrm>
            <a:off x="5333095" y="3863132"/>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Oval 50"/>
          <p:cNvSpPr/>
          <p:nvPr/>
        </p:nvSpPr>
        <p:spPr>
          <a:xfrm>
            <a:off x="5635182" y="3873923"/>
            <a:ext cx="45720" cy="109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p:cNvSpPr/>
          <p:nvPr/>
        </p:nvSpPr>
        <p:spPr>
          <a:xfrm>
            <a:off x="4809690" y="3813177"/>
            <a:ext cx="36576" cy="64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Oval 52"/>
          <p:cNvSpPr/>
          <p:nvPr/>
        </p:nvSpPr>
        <p:spPr>
          <a:xfrm>
            <a:off x="5192745" y="3735954"/>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Oval 53"/>
          <p:cNvSpPr/>
          <p:nvPr/>
        </p:nvSpPr>
        <p:spPr>
          <a:xfrm>
            <a:off x="5432922" y="3923014"/>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Oval 54"/>
          <p:cNvSpPr/>
          <p:nvPr/>
        </p:nvSpPr>
        <p:spPr>
          <a:xfrm>
            <a:off x="6129581" y="3877295"/>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Oval 55"/>
          <p:cNvSpPr/>
          <p:nvPr/>
        </p:nvSpPr>
        <p:spPr>
          <a:xfrm>
            <a:off x="4825472" y="3908460"/>
            <a:ext cx="36576" cy="64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p:cNvSpPr/>
          <p:nvPr/>
        </p:nvSpPr>
        <p:spPr>
          <a:xfrm>
            <a:off x="5962792" y="3918137"/>
            <a:ext cx="36576" cy="64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57"/>
          <p:cNvSpPr/>
          <p:nvPr/>
        </p:nvSpPr>
        <p:spPr>
          <a:xfrm>
            <a:off x="5346941" y="3671734"/>
            <a:ext cx="45720" cy="109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p:cNvSpPr/>
          <p:nvPr/>
        </p:nvSpPr>
        <p:spPr>
          <a:xfrm>
            <a:off x="5791119" y="3840414"/>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p:cNvSpPr/>
          <p:nvPr/>
        </p:nvSpPr>
        <p:spPr>
          <a:xfrm>
            <a:off x="4016104" y="3691436"/>
            <a:ext cx="45720" cy="109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p:cNvSpPr/>
          <p:nvPr/>
        </p:nvSpPr>
        <p:spPr>
          <a:xfrm>
            <a:off x="4962229" y="3748809"/>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p:cNvSpPr/>
          <p:nvPr/>
        </p:nvSpPr>
        <p:spPr>
          <a:xfrm>
            <a:off x="5602604" y="3739196"/>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p:cNvSpPr/>
          <p:nvPr/>
        </p:nvSpPr>
        <p:spPr>
          <a:xfrm>
            <a:off x="5812826" y="3739894"/>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p:cNvSpPr/>
          <p:nvPr/>
        </p:nvSpPr>
        <p:spPr>
          <a:xfrm rot="16200000">
            <a:off x="6145697" y="3749363"/>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p:cNvSpPr/>
          <p:nvPr/>
        </p:nvSpPr>
        <p:spPr>
          <a:xfrm rot="16200000">
            <a:off x="4807383" y="3730278"/>
            <a:ext cx="27432"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Oval 65"/>
          <p:cNvSpPr/>
          <p:nvPr/>
        </p:nvSpPr>
        <p:spPr>
          <a:xfrm>
            <a:off x="5952896" y="3677066"/>
            <a:ext cx="45719" cy="1097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4130998" y="3748565"/>
            <a:ext cx="101386"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Oval 67"/>
          <p:cNvSpPr/>
          <p:nvPr/>
        </p:nvSpPr>
        <p:spPr>
          <a:xfrm>
            <a:off x="4536148" y="3731837"/>
            <a:ext cx="45720"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Oval 68"/>
          <p:cNvSpPr/>
          <p:nvPr/>
        </p:nvSpPr>
        <p:spPr>
          <a:xfrm>
            <a:off x="4648686" y="3737980"/>
            <a:ext cx="45720"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p:cNvSpPr/>
          <p:nvPr/>
        </p:nvSpPr>
        <p:spPr>
          <a:xfrm>
            <a:off x="5761557" y="3918869"/>
            <a:ext cx="45720"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Oval 70"/>
          <p:cNvSpPr/>
          <p:nvPr/>
        </p:nvSpPr>
        <p:spPr>
          <a:xfrm>
            <a:off x="5448418" y="3744689"/>
            <a:ext cx="45720"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Oval 71"/>
          <p:cNvSpPr/>
          <p:nvPr/>
        </p:nvSpPr>
        <p:spPr>
          <a:xfrm>
            <a:off x="4449800" y="3761045"/>
            <a:ext cx="45720" cy="457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flipV="1">
            <a:off x="3953202" y="3795203"/>
            <a:ext cx="2249267" cy="11922"/>
          </a:xfrm>
          <a:prstGeom prst="line">
            <a:avLst/>
          </a:prstGeom>
          <a:ln w="28575">
            <a:solidFill>
              <a:srgbClr val="FFFF00"/>
            </a:solidFill>
            <a:prstDash val="lgDashDot"/>
          </a:ln>
        </p:spPr>
        <p:style>
          <a:lnRef idx="1">
            <a:schemeClr val="accent1"/>
          </a:lnRef>
          <a:fillRef idx="0">
            <a:schemeClr val="accent1"/>
          </a:fillRef>
          <a:effectRef idx="0">
            <a:schemeClr val="accent1"/>
          </a:effectRef>
          <a:fontRef idx="minor">
            <a:schemeClr val="tx1"/>
          </a:fontRef>
        </p:style>
      </p:cxnSp>
      <p:sp>
        <p:nvSpPr>
          <p:cNvPr id="73" name="TextBox 72"/>
          <p:cNvSpPr txBox="1"/>
          <p:nvPr/>
        </p:nvSpPr>
        <p:spPr>
          <a:xfrm>
            <a:off x="7171712" y="3268192"/>
            <a:ext cx="4874993" cy="2000548"/>
          </a:xfrm>
          <a:prstGeom prst="rect">
            <a:avLst/>
          </a:prstGeom>
          <a:noFill/>
        </p:spPr>
        <p:txBody>
          <a:bodyPr wrap="square" rtlCol="0">
            <a:spAutoFit/>
          </a:bodyPr>
          <a:lstStyle/>
          <a:p>
            <a:r>
              <a:rPr lang="en-US" sz="1600" u="sng" dirty="0"/>
              <a:t>Stage 2 Activities</a:t>
            </a:r>
          </a:p>
          <a:p>
            <a:pPr marL="285750" indent="-285750">
              <a:buFont typeface="Arial" panose="020B0604020202020204" pitchFamily="34" charset="0"/>
              <a:buChar char="•"/>
            </a:pPr>
            <a:r>
              <a:rPr lang="en-US" sz="1600" dirty="0"/>
              <a:t>Bonding process control (D307)</a:t>
            </a:r>
          </a:p>
          <a:p>
            <a:pPr marL="285750" indent="-285750">
              <a:buFont typeface="Arial" panose="020B0604020202020204" pitchFamily="34" charset="0"/>
              <a:buChar char="•"/>
            </a:pPr>
            <a:r>
              <a:rPr lang="en-US" sz="1600" dirty="0"/>
              <a:t>Porosity and residual stress prediction (D307)</a:t>
            </a:r>
          </a:p>
          <a:p>
            <a:pPr marL="285750" indent="-285750">
              <a:buFont typeface="Arial" panose="020B0604020202020204" pitchFamily="34" charset="0"/>
              <a:buChar char="•"/>
            </a:pPr>
            <a:r>
              <a:rPr lang="en-US" sz="1600" dirty="0"/>
              <a:t>Weak bond prediction (D307)</a:t>
            </a:r>
          </a:p>
          <a:p>
            <a:pPr marL="285750" indent="-285750">
              <a:buFont typeface="Arial" panose="020B0604020202020204" pitchFamily="34" charset="0"/>
              <a:buChar char="•"/>
            </a:pPr>
            <a:r>
              <a:rPr lang="en-US" sz="1600" dirty="0"/>
              <a:t>Weak bond detection (D313)</a:t>
            </a:r>
          </a:p>
          <a:p>
            <a:pPr marL="285750" indent="-285750">
              <a:buFont typeface="Arial" panose="020B0604020202020204" pitchFamily="34" charset="0"/>
              <a:buChar char="•"/>
            </a:pPr>
            <a:r>
              <a:rPr lang="en-US" sz="1600" dirty="0" err="1"/>
              <a:t>Bondline</a:t>
            </a:r>
            <a:r>
              <a:rPr lang="en-US" sz="1600" dirty="0"/>
              <a:t> defect detection (in-situ) (D313)</a:t>
            </a:r>
          </a:p>
          <a:p>
            <a:r>
              <a:rPr lang="en-US" sz="1400" i="1" dirty="0"/>
              <a:t>Relevant defects: </a:t>
            </a:r>
            <a:r>
              <a:rPr lang="en-US" sz="1400" i="1" dirty="0" err="1" smtClean="0"/>
              <a:t>Bondline</a:t>
            </a:r>
            <a:r>
              <a:rPr lang="en-US" sz="1400" i="1" dirty="0" smtClean="0"/>
              <a:t> thickness variation, </a:t>
            </a:r>
            <a:r>
              <a:rPr lang="en-US" sz="1400" i="1" dirty="0" smtClean="0"/>
              <a:t>fiber </a:t>
            </a:r>
            <a:r>
              <a:rPr lang="en-US" sz="1400" i="1" dirty="0"/>
              <a:t>waviness, porosity, </a:t>
            </a:r>
            <a:r>
              <a:rPr lang="en-US" sz="1400" i="1" dirty="0" err="1"/>
              <a:t>DoC</a:t>
            </a:r>
            <a:endParaRPr lang="en-US" sz="1400" i="1" dirty="0"/>
          </a:p>
        </p:txBody>
      </p:sp>
      <p:sp>
        <p:nvSpPr>
          <p:cNvPr id="74" name="TextBox 73"/>
          <p:cNvSpPr txBox="1"/>
          <p:nvPr/>
        </p:nvSpPr>
        <p:spPr>
          <a:xfrm>
            <a:off x="7171712" y="5251975"/>
            <a:ext cx="4867307" cy="1323439"/>
          </a:xfrm>
          <a:prstGeom prst="rect">
            <a:avLst/>
          </a:prstGeom>
          <a:noFill/>
        </p:spPr>
        <p:txBody>
          <a:bodyPr wrap="square" rtlCol="0">
            <a:spAutoFit/>
          </a:bodyPr>
          <a:lstStyle/>
          <a:p>
            <a:r>
              <a:rPr lang="en-US" sz="1600" u="sng" dirty="0"/>
              <a:t>Stage 3 Activities</a:t>
            </a:r>
          </a:p>
          <a:p>
            <a:pPr marL="285750" indent="-285750">
              <a:buFont typeface="Arial" panose="020B0604020202020204" pitchFamily="34" charset="0"/>
              <a:buChar char="•"/>
            </a:pPr>
            <a:r>
              <a:rPr lang="en-US" sz="1600" dirty="0"/>
              <a:t>Damage/failure mode prediction (D309)</a:t>
            </a:r>
          </a:p>
          <a:p>
            <a:pPr marL="285750" indent="-285750">
              <a:buFont typeface="Arial" panose="020B0604020202020204" pitchFamily="34" charset="0"/>
              <a:buChar char="•"/>
            </a:pPr>
            <a:r>
              <a:rPr lang="en-US" sz="1600" dirty="0"/>
              <a:t>Modeling to correlate defect and bond strength for optimization (D309)</a:t>
            </a:r>
          </a:p>
          <a:p>
            <a:r>
              <a:rPr lang="en-US" sz="1400" i="1" dirty="0"/>
              <a:t>Defects: Impact damage</a:t>
            </a:r>
            <a:endParaRPr lang="en-US" sz="1400" dirty="0"/>
          </a:p>
        </p:txBody>
      </p:sp>
      <p:sp>
        <p:nvSpPr>
          <p:cNvPr id="80" name="TextBox 79"/>
          <p:cNvSpPr txBox="1"/>
          <p:nvPr/>
        </p:nvSpPr>
        <p:spPr>
          <a:xfrm>
            <a:off x="2911773" y="3503009"/>
            <a:ext cx="777713" cy="307777"/>
          </a:xfrm>
          <a:prstGeom prst="rect">
            <a:avLst/>
          </a:prstGeom>
          <a:noFill/>
        </p:spPr>
        <p:txBody>
          <a:bodyPr wrap="none" rtlCol="0">
            <a:spAutoFit/>
          </a:bodyPr>
          <a:lstStyle/>
          <a:p>
            <a:r>
              <a:rPr lang="en-US" sz="1400" dirty="0"/>
              <a:t>Porosity</a:t>
            </a:r>
          </a:p>
        </p:txBody>
      </p:sp>
      <p:sp>
        <p:nvSpPr>
          <p:cNvPr id="81" name="TextBox 80"/>
          <p:cNvSpPr txBox="1"/>
          <p:nvPr/>
        </p:nvSpPr>
        <p:spPr>
          <a:xfrm>
            <a:off x="3413651" y="1770994"/>
            <a:ext cx="1269194" cy="261610"/>
          </a:xfrm>
          <a:prstGeom prst="rect">
            <a:avLst/>
          </a:prstGeom>
          <a:noFill/>
        </p:spPr>
        <p:txBody>
          <a:bodyPr wrap="none" bIns="0" rtlCol="0">
            <a:spAutoFit/>
          </a:bodyPr>
          <a:lstStyle/>
          <a:p>
            <a:r>
              <a:rPr lang="en-US" sz="1400" dirty="0"/>
              <a:t>Contamination</a:t>
            </a:r>
          </a:p>
        </p:txBody>
      </p:sp>
      <p:cxnSp>
        <p:nvCxnSpPr>
          <p:cNvPr id="10" name="Straight Connector 9"/>
          <p:cNvCxnSpPr>
            <a:stCxn id="80" idx="3"/>
            <a:endCxn id="60" idx="2"/>
          </p:cNvCxnSpPr>
          <p:nvPr/>
        </p:nvCxnSpPr>
        <p:spPr>
          <a:xfrm>
            <a:off x="3689486" y="3656898"/>
            <a:ext cx="326618" cy="894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a:stCxn id="81" idx="2"/>
          </p:cNvCxnSpPr>
          <p:nvPr/>
        </p:nvCxnSpPr>
        <p:spPr>
          <a:xfrm>
            <a:off x="4048248" y="2032604"/>
            <a:ext cx="82750" cy="16800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45" name="Group 44"/>
          <p:cNvGrpSpPr/>
          <p:nvPr/>
        </p:nvGrpSpPr>
        <p:grpSpPr>
          <a:xfrm>
            <a:off x="412304" y="589268"/>
            <a:ext cx="2124974" cy="6074066"/>
            <a:chOff x="231329" y="589268"/>
            <a:chExt cx="2124974" cy="6074066"/>
          </a:xfrm>
        </p:grpSpPr>
        <p:sp>
          <p:nvSpPr>
            <p:cNvPr id="2" name="Down Arrow 1"/>
            <p:cNvSpPr/>
            <p:nvPr/>
          </p:nvSpPr>
          <p:spPr>
            <a:xfrm>
              <a:off x="231329" y="612580"/>
              <a:ext cx="2124974" cy="6050754"/>
            </a:xfrm>
            <a:prstGeom prst="downArrow">
              <a:avLst>
                <a:gd name="adj1" fmla="val 75981"/>
                <a:gd name="adj2" fmla="val 50000"/>
              </a:avLst>
            </a:prstGeom>
            <a:gradFill flip="none" rotWithShape="1">
              <a:gsLst>
                <a:gs pos="21000">
                  <a:schemeClr val="accent2"/>
                </a:gs>
                <a:gs pos="100000">
                  <a:schemeClr val="bg1"/>
                </a:gs>
              </a:gsLst>
              <a:lin ang="16200000" scaled="1"/>
              <a:tileRect/>
            </a:gra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525493" y="589268"/>
              <a:ext cx="1457835" cy="369332"/>
            </a:xfrm>
            <a:prstGeom prst="rect">
              <a:avLst/>
            </a:prstGeom>
            <a:noFill/>
          </p:spPr>
          <p:txBody>
            <a:bodyPr wrap="none" rtlCol="0">
              <a:spAutoFit/>
            </a:bodyPr>
            <a:lstStyle/>
            <a:p>
              <a:r>
                <a:rPr lang="en-US" b="1" dirty="0"/>
                <a:t>Bond Process</a:t>
              </a:r>
            </a:p>
          </p:txBody>
        </p:sp>
        <p:sp>
          <p:nvSpPr>
            <p:cNvPr id="5" name="TextBox 4"/>
            <p:cNvSpPr txBox="1"/>
            <p:nvPr/>
          </p:nvSpPr>
          <p:spPr>
            <a:xfrm>
              <a:off x="494787" y="2059410"/>
              <a:ext cx="1544820" cy="830997"/>
            </a:xfrm>
            <a:prstGeom prst="rect">
              <a:avLst/>
            </a:prstGeom>
            <a:noFill/>
          </p:spPr>
          <p:txBody>
            <a:bodyPr wrap="square" rtlCol="0">
              <a:spAutoFit/>
            </a:bodyPr>
            <a:lstStyle/>
            <a:p>
              <a:r>
                <a:rPr lang="en-US" sz="1600" dirty="0"/>
                <a:t>Stage 1: Pretreatment/ inspection</a:t>
              </a:r>
            </a:p>
          </p:txBody>
        </p:sp>
        <p:sp>
          <p:nvSpPr>
            <p:cNvPr id="76" name="TextBox 75"/>
            <p:cNvSpPr txBox="1"/>
            <p:nvPr/>
          </p:nvSpPr>
          <p:spPr>
            <a:xfrm>
              <a:off x="493125" y="3209575"/>
              <a:ext cx="1546482" cy="1077218"/>
            </a:xfrm>
            <a:prstGeom prst="rect">
              <a:avLst/>
            </a:prstGeom>
            <a:noFill/>
          </p:spPr>
          <p:txBody>
            <a:bodyPr wrap="square" rtlCol="0">
              <a:spAutoFit/>
            </a:bodyPr>
            <a:lstStyle/>
            <a:p>
              <a:r>
                <a:rPr lang="en-US" sz="1600" dirty="0"/>
                <a:t>Stage 2: Assembly and in-situ inspection</a:t>
              </a:r>
            </a:p>
          </p:txBody>
        </p:sp>
        <p:sp>
          <p:nvSpPr>
            <p:cNvPr id="77" name="TextBox 76"/>
            <p:cNvSpPr txBox="1"/>
            <p:nvPr/>
          </p:nvSpPr>
          <p:spPr>
            <a:xfrm>
              <a:off x="482001" y="4640142"/>
              <a:ext cx="1630392" cy="1077218"/>
            </a:xfrm>
            <a:prstGeom prst="rect">
              <a:avLst/>
            </a:prstGeom>
            <a:noFill/>
          </p:spPr>
          <p:txBody>
            <a:bodyPr wrap="square" rtlCol="0">
              <a:spAutoFit/>
            </a:bodyPr>
            <a:lstStyle/>
            <a:p>
              <a:r>
                <a:rPr lang="en-US" sz="1600" dirty="0"/>
                <a:t>Stage 3: Testing,  damage tolerance, and failure mode</a:t>
              </a:r>
            </a:p>
          </p:txBody>
        </p:sp>
        <p:sp>
          <p:nvSpPr>
            <p:cNvPr id="75" name="TextBox 74"/>
            <p:cNvSpPr txBox="1"/>
            <p:nvPr/>
          </p:nvSpPr>
          <p:spPr>
            <a:xfrm>
              <a:off x="435722" y="1109326"/>
              <a:ext cx="1661288" cy="584775"/>
            </a:xfrm>
            <a:prstGeom prst="rect">
              <a:avLst/>
            </a:prstGeom>
            <a:noFill/>
          </p:spPr>
          <p:txBody>
            <a:bodyPr wrap="square" rtlCol="0">
              <a:spAutoFit/>
            </a:bodyPr>
            <a:lstStyle/>
            <a:p>
              <a:r>
                <a:rPr lang="en-US" sz="1600" dirty="0"/>
                <a:t>Stage 0: Laminate fabrication</a:t>
              </a:r>
            </a:p>
          </p:txBody>
        </p:sp>
      </p:grpSp>
      <p:sp>
        <p:nvSpPr>
          <p:cNvPr id="78" name="Rectangle 77"/>
          <p:cNvSpPr/>
          <p:nvPr/>
        </p:nvSpPr>
        <p:spPr bwMode="auto">
          <a:xfrm>
            <a:off x="3300629" y="1383658"/>
            <a:ext cx="2334553" cy="192949"/>
          </a:xfrm>
          <a:prstGeom prst="rect">
            <a:avLst/>
          </a:prstGeom>
          <a:pattFill prst="dkHorz">
            <a:fgClr>
              <a:schemeClr val="tx1">
                <a:lumMod val="75000"/>
                <a:lumOff val="25000"/>
              </a:schemeClr>
            </a:fgClr>
            <a:bgClr>
              <a:schemeClr val="accent6">
                <a:lumMod val="75000"/>
              </a:schemeClr>
            </a:bgClr>
          </a:pattFill>
          <a:ln w="12700" cap="flat" cmpd="sng" algn="ctr">
            <a:noFill/>
            <a:prstDash val="solid"/>
            <a:miter lim="800000"/>
          </a:ln>
          <a:effectLst/>
        </p:spPr>
        <p:txBody>
          <a:bodyPr anchor="ctr"/>
          <a:lstStyle/>
          <a:p>
            <a:pPr algn="ctr" defTabSz="2765146">
              <a:defRPr/>
            </a:pPr>
            <a:endParaRPr lang="en-US" sz="7200" kern="0" dirty="0">
              <a:solidFill>
                <a:prstClr val="white"/>
              </a:solidFill>
              <a:latin typeface="Calibri"/>
            </a:endParaRPr>
          </a:p>
        </p:txBody>
      </p:sp>
      <p:grpSp>
        <p:nvGrpSpPr>
          <p:cNvPr id="37" name="Group 36"/>
          <p:cNvGrpSpPr/>
          <p:nvPr/>
        </p:nvGrpSpPr>
        <p:grpSpPr>
          <a:xfrm>
            <a:off x="3300629" y="586887"/>
            <a:ext cx="2022209" cy="782485"/>
            <a:chOff x="2824379" y="362533"/>
            <a:chExt cx="2022209" cy="1006839"/>
          </a:xfrm>
        </p:grpSpPr>
        <p:sp>
          <p:nvSpPr>
            <p:cNvPr id="15" name="Arc 14"/>
            <p:cNvSpPr/>
            <p:nvPr/>
          </p:nvSpPr>
          <p:spPr>
            <a:xfrm rot="4875720">
              <a:off x="3794016" y="313362"/>
              <a:ext cx="1003402" cy="1101743"/>
            </a:xfrm>
            <a:prstGeom prst="arc">
              <a:avLst>
                <a:gd name="adj1" fmla="val 16069784"/>
                <a:gd name="adj2" fmla="val 631768"/>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6" name="Straight Connector 35"/>
            <p:cNvCxnSpPr/>
            <p:nvPr/>
          </p:nvCxnSpPr>
          <p:spPr>
            <a:xfrm>
              <a:off x="2824379" y="1369372"/>
              <a:ext cx="1458792"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9" name="Group 78"/>
          <p:cNvGrpSpPr/>
          <p:nvPr/>
        </p:nvGrpSpPr>
        <p:grpSpPr>
          <a:xfrm>
            <a:off x="3300629" y="495449"/>
            <a:ext cx="1762985" cy="841520"/>
            <a:chOff x="2824379" y="362749"/>
            <a:chExt cx="2022208" cy="1006623"/>
          </a:xfrm>
        </p:grpSpPr>
        <p:sp>
          <p:nvSpPr>
            <p:cNvPr id="83" name="Arc 82"/>
            <p:cNvSpPr/>
            <p:nvPr/>
          </p:nvSpPr>
          <p:spPr>
            <a:xfrm rot="4875720">
              <a:off x="3794015" y="313578"/>
              <a:ext cx="1003402" cy="1101743"/>
            </a:xfrm>
            <a:prstGeom prst="arc">
              <a:avLst>
                <a:gd name="adj1" fmla="val 14523860"/>
                <a:gd name="adj2" fmla="val 631768"/>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4" name="Straight Connector 83"/>
            <p:cNvCxnSpPr/>
            <p:nvPr/>
          </p:nvCxnSpPr>
          <p:spPr>
            <a:xfrm>
              <a:off x="2824379" y="1369372"/>
              <a:ext cx="1458792" cy="0"/>
            </a:xfrm>
            <a:prstGeom prst="line">
              <a:avLst/>
            </a:prstGeom>
            <a:ln w="28575">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40" name="Straight Connector 39"/>
          <p:cNvCxnSpPr/>
          <p:nvPr/>
        </p:nvCxnSpPr>
        <p:spPr>
          <a:xfrm flipV="1">
            <a:off x="3306116" y="1352409"/>
            <a:ext cx="1264079"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85" name="TextBox 84"/>
          <p:cNvSpPr txBox="1"/>
          <p:nvPr/>
        </p:nvSpPr>
        <p:spPr>
          <a:xfrm>
            <a:off x="7202705" y="560230"/>
            <a:ext cx="4989295" cy="1046440"/>
          </a:xfrm>
          <a:prstGeom prst="rect">
            <a:avLst/>
          </a:prstGeom>
          <a:noFill/>
        </p:spPr>
        <p:txBody>
          <a:bodyPr wrap="square" rtlCol="0">
            <a:spAutoFit/>
          </a:bodyPr>
          <a:lstStyle/>
          <a:p>
            <a:r>
              <a:rPr lang="en-US" sz="1600" u="sng" dirty="0"/>
              <a:t>Stage 0 Activities</a:t>
            </a:r>
          </a:p>
          <a:p>
            <a:pPr marL="285750" indent="-285750">
              <a:buFont typeface="Arial" panose="020B0604020202020204" pitchFamily="34" charset="0"/>
              <a:buChar char="•"/>
            </a:pPr>
            <a:r>
              <a:rPr lang="en-US" sz="1600" dirty="0"/>
              <a:t>L</a:t>
            </a:r>
            <a:r>
              <a:rPr lang="en-US" sz="1600" dirty="0" smtClean="0"/>
              <a:t>ayup </a:t>
            </a:r>
            <a:r>
              <a:rPr lang="en-US" sz="1600" dirty="0"/>
              <a:t>specific </a:t>
            </a:r>
            <a:r>
              <a:rPr lang="en-US" sz="1600" dirty="0" smtClean="0"/>
              <a:t>defects (Automated </a:t>
            </a:r>
            <a:r>
              <a:rPr lang="en-US" sz="1600" dirty="0"/>
              <a:t>and </a:t>
            </a:r>
            <a:r>
              <a:rPr lang="en-US" sz="1600" dirty="0" smtClean="0"/>
              <a:t>hand)  </a:t>
            </a:r>
            <a:r>
              <a:rPr lang="en-US" sz="1600" dirty="0" smtClean="0"/>
              <a:t>(D313)</a:t>
            </a:r>
            <a:endParaRPr lang="en-US" sz="1600" dirty="0"/>
          </a:p>
          <a:p>
            <a:pPr marL="285750" indent="-285750">
              <a:buFont typeface="Arial" panose="020B0604020202020204" pitchFamily="34" charset="0"/>
              <a:buChar char="•"/>
            </a:pPr>
            <a:r>
              <a:rPr lang="en-US" sz="1600" dirty="0"/>
              <a:t>Propagation of layup defects to cured </a:t>
            </a:r>
            <a:r>
              <a:rPr lang="en-US" sz="1600" dirty="0" smtClean="0"/>
              <a:t>surfaces (D313)</a:t>
            </a:r>
            <a:endParaRPr lang="en-US" sz="1600" dirty="0"/>
          </a:p>
          <a:p>
            <a:r>
              <a:rPr lang="en-US" sz="1400" i="1" dirty="0"/>
              <a:t>Relevant </a:t>
            </a:r>
            <a:r>
              <a:rPr lang="en-US" sz="1400" i="1" dirty="0" smtClean="0"/>
              <a:t>defects: </a:t>
            </a:r>
            <a:r>
              <a:rPr lang="en-US" sz="1400" i="1" dirty="0"/>
              <a:t>L</a:t>
            </a:r>
            <a:r>
              <a:rPr lang="en-US" sz="1400" i="1" dirty="0" smtClean="0"/>
              <a:t>aps/gaps</a:t>
            </a:r>
            <a:r>
              <a:rPr lang="en-US" sz="1400" i="1" dirty="0"/>
              <a:t>, </a:t>
            </a:r>
            <a:r>
              <a:rPr lang="en-US" sz="1400" i="1" dirty="0" smtClean="0"/>
              <a:t>debris</a:t>
            </a:r>
            <a:r>
              <a:rPr lang="en-US" sz="1400" i="1" dirty="0" smtClean="0"/>
              <a:t>, </a:t>
            </a:r>
            <a:r>
              <a:rPr lang="en-US" sz="1400" i="1" dirty="0"/>
              <a:t>fiber waviness, alignment</a:t>
            </a:r>
          </a:p>
        </p:txBody>
      </p:sp>
      <p:sp>
        <p:nvSpPr>
          <p:cNvPr id="86" name="U-Turn Arrow 85"/>
          <p:cNvSpPr/>
          <p:nvPr/>
        </p:nvSpPr>
        <p:spPr>
          <a:xfrm rot="10800000">
            <a:off x="42335" y="5836448"/>
            <a:ext cx="1407924" cy="986469"/>
          </a:xfrm>
          <a:prstGeom prst="uturnArrow">
            <a:avLst>
              <a:gd name="adj1" fmla="val 25000"/>
              <a:gd name="adj2" fmla="val 25000"/>
              <a:gd name="adj3" fmla="val 29656"/>
              <a:gd name="adj4" fmla="val 48406"/>
              <a:gd name="adj5" fmla="val 100000"/>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4048407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811" y="176487"/>
            <a:ext cx="10386204" cy="753346"/>
          </a:xfrm>
        </p:spPr>
        <p:txBody>
          <a:bodyPr>
            <a:normAutofit fontScale="90000"/>
          </a:bodyPr>
          <a:lstStyle/>
          <a:p>
            <a:r>
              <a:rPr lang="en-US" dirty="0"/>
              <a:t>Physics-Based Laminate Cure Process Model</a:t>
            </a:r>
            <a:br>
              <a:rPr lang="en-US" dirty="0"/>
            </a:br>
            <a:endParaRPr lang="en-US" sz="1600" dirty="0"/>
          </a:p>
        </p:txBody>
      </p:sp>
      <p:sp>
        <p:nvSpPr>
          <p:cNvPr id="3" name="Content Placeholder 2"/>
          <p:cNvSpPr>
            <a:spLocks noGrp="1"/>
          </p:cNvSpPr>
          <p:nvPr>
            <p:ph idx="1"/>
          </p:nvPr>
        </p:nvSpPr>
        <p:spPr>
          <a:xfrm>
            <a:off x="465826" y="966159"/>
            <a:ext cx="6021238" cy="5811085"/>
          </a:xfrm>
        </p:spPr>
        <p:txBody>
          <a:bodyPr>
            <a:normAutofit fontScale="92500" lnSpcReduction="10000"/>
          </a:bodyPr>
          <a:lstStyle/>
          <a:p>
            <a:pPr marL="285750" indent="0">
              <a:buNone/>
            </a:pPr>
            <a:r>
              <a:rPr lang="en-US" b="1" dirty="0"/>
              <a:t>Description:</a:t>
            </a:r>
          </a:p>
          <a:p>
            <a:pPr lvl="1"/>
            <a:r>
              <a:rPr lang="en-US" dirty="0"/>
              <a:t>Physics-based </a:t>
            </a:r>
            <a:r>
              <a:rPr lang="en-US" dirty="0" smtClean="0"/>
              <a:t>model that predicts </a:t>
            </a:r>
            <a:r>
              <a:rPr lang="en-US" dirty="0"/>
              <a:t>location and </a:t>
            </a:r>
            <a:r>
              <a:rPr lang="en-US" dirty="0" smtClean="0"/>
              <a:t>magnitude of </a:t>
            </a:r>
            <a:r>
              <a:rPr lang="en-US" dirty="0"/>
              <a:t>porosity </a:t>
            </a:r>
            <a:r>
              <a:rPr lang="en-US" dirty="0" smtClean="0"/>
              <a:t>and fiber waviness defects throughout cure cycle based on process inputs</a:t>
            </a:r>
          </a:p>
          <a:p>
            <a:pPr lvl="2"/>
            <a:r>
              <a:rPr lang="en-US" dirty="0" smtClean="0"/>
              <a:t>Tooling/caul geometry and part layup</a:t>
            </a:r>
          </a:p>
          <a:p>
            <a:pPr lvl="2"/>
            <a:r>
              <a:rPr lang="en-US" dirty="0" smtClean="0"/>
              <a:t>Cure cycle conditions</a:t>
            </a:r>
          </a:p>
          <a:p>
            <a:pPr lvl="2"/>
            <a:r>
              <a:rPr lang="en-US" dirty="0" smtClean="0"/>
              <a:t>Includes </a:t>
            </a:r>
            <a:r>
              <a:rPr lang="en-US" dirty="0"/>
              <a:t>property databases for IM7/8552-1 and AS4/8552 </a:t>
            </a:r>
            <a:r>
              <a:rPr lang="en-US" dirty="0" err="1" smtClean="0"/>
              <a:t>prepregs</a:t>
            </a:r>
            <a:endParaRPr lang="en-US" dirty="0" smtClean="0"/>
          </a:p>
          <a:p>
            <a:pPr lvl="1"/>
            <a:r>
              <a:rPr lang="en-US" dirty="0" smtClean="0"/>
              <a:t>Model implemented in finite element analysis software (e.g. ABAQUS)</a:t>
            </a:r>
            <a:r>
              <a:rPr lang="en-US" dirty="0"/>
              <a:t> </a:t>
            </a:r>
            <a:endParaRPr lang="en-US" dirty="0" smtClean="0"/>
          </a:p>
          <a:p>
            <a:pPr marL="285750" indent="0">
              <a:buNone/>
            </a:pPr>
            <a:r>
              <a:rPr lang="en-US" b="1" dirty="0" smtClean="0"/>
              <a:t>Validation:</a:t>
            </a:r>
          </a:p>
          <a:p>
            <a:pPr lvl="1"/>
            <a:r>
              <a:rPr lang="en-US" dirty="0" smtClean="0"/>
              <a:t>Experiments </a:t>
            </a:r>
            <a:r>
              <a:rPr lang="en-US" dirty="0" smtClean="0"/>
              <a:t>on tapered laminates and curved tools validated model predictions</a:t>
            </a:r>
          </a:p>
          <a:p>
            <a:pPr marL="288925" indent="0">
              <a:buNone/>
            </a:pPr>
            <a:r>
              <a:rPr lang="en-US" b="1" dirty="0" smtClean="0"/>
              <a:t>Transition </a:t>
            </a:r>
            <a:r>
              <a:rPr lang="en-US" b="1" dirty="0"/>
              <a:t>Path:</a:t>
            </a:r>
          </a:p>
          <a:p>
            <a:pPr lvl="1"/>
            <a:r>
              <a:rPr lang="en-US" dirty="0"/>
              <a:t>Commercially available in COMPRO and RAVEN software marketed by </a:t>
            </a:r>
            <a:r>
              <a:rPr lang="en-US" dirty="0" smtClean="0"/>
              <a:t>Convergent Manufacturing Technologies </a:t>
            </a:r>
            <a:endParaRPr lang="en-US" dirty="0"/>
          </a:p>
        </p:txBody>
      </p:sp>
      <p:sp>
        <p:nvSpPr>
          <p:cNvPr id="17" name="TextBox 16"/>
          <p:cNvSpPr txBox="1"/>
          <p:nvPr/>
        </p:nvSpPr>
        <p:spPr>
          <a:xfrm>
            <a:off x="7020600" y="3972895"/>
            <a:ext cx="4407315" cy="307777"/>
          </a:xfrm>
          <a:prstGeom prst="rect">
            <a:avLst/>
          </a:prstGeom>
          <a:noFill/>
        </p:spPr>
        <p:txBody>
          <a:bodyPr wrap="square" rtlCol="0">
            <a:spAutoFit/>
          </a:bodyPr>
          <a:lstStyle/>
          <a:p>
            <a:pPr algn="ctr"/>
            <a:r>
              <a:rPr lang="en-US" sz="1400" u="sng" dirty="0"/>
              <a:t>½’’ caul misfit model - Predict &amp; Measured Results</a:t>
            </a:r>
          </a:p>
        </p:txBody>
      </p:sp>
      <p:pic>
        <p:nvPicPr>
          <p:cNvPr id="21" name="Picture 5"/>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4699"/>
          <a:stretch/>
        </p:blipFill>
        <p:spPr bwMode="auto">
          <a:xfrm>
            <a:off x="9205024" y="4444150"/>
            <a:ext cx="2238971" cy="1609557"/>
          </a:xfrm>
          <a:prstGeom prst="rect">
            <a:avLst/>
          </a:prstGeom>
          <a:ln>
            <a:solidFill>
              <a:schemeClr val="tx1"/>
            </a:solidFill>
          </a:ln>
          <a:extLst>
            <a:ext uri="{909E8E84-426E-40DD-AFC4-6F175D3DCCD1}">
              <a14:hiddenFill xmlns:a14="http://schemas.microsoft.com/office/drawing/2010/main">
                <a:solidFill>
                  <a:srgbClr val="FFFFFF"/>
                </a:solidFill>
              </a14:hiddenFill>
            </a:ext>
          </a:extLst>
        </p:spPr>
      </p:pic>
      <p:sp>
        <p:nvSpPr>
          <p:cNvPr id="22" name="TextBox 21"/>
          <p:cNvSpPr txBox="1"/>
          <p:nvPr/>
        </p:nvSpPr>
        <p:spPr>
          <a:xfrm>
            <a:off x="7020600" y="6080354"/>
            <a:ext cx="4423395" cy="738664"/>
          </a:xfrm>
          <a:prstGeom prst="rect">
            <a:avLst/>
          </a:prstGeom>
          <a:noFill/>
        </p:spPr>
        <p:txBody>
          <a:bodyPr wrap="square" rIns="0" rtlCol="0">
            <a:spAutoFit/>
          </a:bodyPr>
          <a:lstStyle/>
          <a:p>
            <a:r>
              <a:rPr lang="en-US" sz="1400" u="sng" dirty="0"/>
              <a:t> Fiber Waviness &amp; Corner Thinning Predictions: </a:t>
            </a:r>
          </a:p>
          <a:p>
            <a:pPr marL="341313" indent="-171450">
              <a:buFontTx/>
              <a:buChar char="-"/>
            </a:pPr>
            <a:r>
              <a:rPr lang="en-US" sz="1400" dirty="0"/>
              <a:t>Corner Thickening on Concave Mold Geometry (Left)</a:t>
            </a:r>
          </a:p>
          <a:p>
            <a:pPr marL="341313" indent="-171450">
              <a:buFontTx/>
              <a:buChar char="-"/>
            </a:pPr>
            <a:r>
              <a:rPr lang="en-US" sz="1400" dirty="0"/>
              <a:t>Corner Thinning on Convex Mold Geometry (Right)</a:t>
            </a:r>
          </a:p>
        </p:txBody>
      </p:sp>
      <p:grpSp>
        <p:nvGrpSpPr>
          <p:cNvPr id="27" name="Group 26"/>
          <p:cNvGrpSpPr/>
          <p:nvPr/>
        </p:nvGrpSpPr>
        <p:grpSpPr>
          <a:xfrm>
            <a:off x="7020600" y="1869645"/>
            <a:ext cx="4423395" cy="2103250"/>
            <a:chOff x="4426923" y="1578009"/>
            <a:chExt cx="4423395" cy="2103250"/>
          </a:xfrm>
        </p:grpSpPr>
        <p:pic>
          <p:nvPicPr>
            <p:cNvPr id="25" name="Picture 24"/>
            <p:cNvPicPr>
              <a:picLocks noChangeAspect="1"/>
            </p:cNvPicPr>
            <p:nvPr/>
          </p:nvPicPr>
          <p:blipFill>
            <a:blip r:embed="rId4"/>
            <a:stretch>
              <a:fillRect/>
            </a:stretch>
          </p:blipFill>
          <p:spPr>
            <a:xfrm>
              <a:off x="4426923" y="1663308"/>
              <a:ext cx="4423395" cy="2017951"/>
            </a:xfrm>
            <a:prstGeom prst="rect">
              <a:avLst/>
            </a:prstGeom>
            <a:ln>
              <a:solidFill>
                <a:schemeClr val="tx1"/>
              </a:solidFill>
            </a:ln>
          </p:spPr>
        </p:pic>
        <p:graphicFrame>
          <p:nvGraphicFramePr>
            <p:cNvPr id="11" name="Chart 10"/>
            <p:cNvGraphicFramePr>
              <a:graphicFrameLocks/>
            </p:cNvGraphicFramePr>
            <p:nvPr>
              <p:extLst/>
            </p:nvPr>
          </p:nvGraphicFramePr>
          <p:xfrm>
            <a:off x="4426923" y="1578009"/>
            <a:ext cx="4407315" cy="2095002"/>
          </p:xfrm>
          <a:graphic>
            <a:graphicData uri="http://schemas.openxmlformats.org/drawingml/2006/chart">
              <c:chart xmlns:c="http://schemas.openxmlformats.org/drawingml/2006/chart" xmlns:r="http://schemas.openxmlformats.org/officeDocument/2006/relationships" r:id="rId5"/>
            </a:graphicData>
          </a:graphic>
        </p:graphicFrame>
        <p:sp>
          <p:nvSpPr>
            <p:cNvPr id="23" name="TextBox 22"/>
            <p:cNvSpPr txBox="1"/>
            <p:nvPr/>
          </p:nvSpPr>
          <p:spPr>
            <a:xfrm>
              <a:off x="7504369" y="2171325"/>
              <a:ext cx="1250535" cy="584775"/>
            </a:xfrm>
            <a:prstGeom prst="rect">
              <a:avLst/>
            </a:prstGeom>
            <a:noFill/>
            <a:ln>
              <a:solidFill>
                <a:schemeClr val="tx1"/>
              </a:solidFill>
            </a:ln>
          </p:spPr>
          <p:txBody>
            <a:bodyPr wrap="none" rtlCol="0">
              <a:spAutoFit/>
            </a:bodyPr>
            <a:lstStyle/>
            <a:p>
              <a:r>
                <a:rPr lang="en-US" sz="1600" dirty="0"/>
                <a:t>t = 100 min, </a:t>
              </a:r>
            </a:p>
            <a:p>
              <a:r>
                <a:rPr lang="en-US" sz="1600" dirty="0"/>
                <a:t>min viscosity</a:t>
              </a:r>
            </a:p>
          </p:txBody>
        </p:sp>
      </p:grpSp>
      <p:sp>
        <p:nvSpPr>
          <p:cNvPr id="28" name="TextBox 27"/>
          <p:cNvSpPr txBox="1"/>
          <p:nvPr/>
        </p:nvSpPr>
        <p:spPr>
          <a:xfrm>
            <a:off x="7020600" y="1525542"/>
            <a:ext cx="4398776" cy="307777"/>
          </a:xfrm>
          <a:prstGeom prst="rect">
            <a:avLst/>
          </a:prstGeom>
          <a:noFill/>
        </p:spPr>
        <p:txBody>
          <a:bodyPr wrap="square" rtlCol="0">
            <a:spAutoFit/>
          </a:bodyPr>
          <a:lstStyle/>
          <a:p>
            <a:pPr algn="ctr"/>
            <a:r>
              <a:rPr lang="en-US" sz="1400" u="sng" dirty="0"/>
              <a:t>Test Geometry: 32 Ply, Tapered Laminate with ½’’ Flat Caul</a:t>
            </a:r>
          </a:p>
        </p:txBody>
      </p:sp>
      <p:pic>
        <p:nvPicPr>
          <p:cNvPr id="30" name="Picture 29"/>
          <p:cNvPicPr>
            <a:picLocks noChangeAspect="1"/>
          </p:cNvPicPr>
          <p:nvPr/>
        </p:nvPicPr>
        <p:blipFill>
          <a:blip r:embed="rId6"/>
          <a:stretch>
            <a:fillRect/>
          </a:stretch>
        </p:blipFill>
        <p:spPr>
          <a:xfrm>
            <a:off x="7152976" y="4431620"/>
            <a:ext cx="1868600" cy="1635410"/>
          </a:xfrm>
          <a:prstGeom prst="rect">
            <a:avLst/>
          </a:prstGeom>
          <a:ln>
            <a:solidFill>
              <a:schemeClr val="tx1"/>
            </a:solidFill>
          </a:ln>
        </p:spPr>
      </p:pic>
      <p:grpSp>
        <p:nvGrpSpPr>
          <p:cNvPr id="5" name="Group 4"/>
          <p:cNvGrpSpPr/>
          <p:nvPr/>
        </p:nvGrpSpPr>
        <p:grpSpPr>
          <a:xfrm>
            <a:off x="6874433" y="966159"/>
            <a:ext cx="4563780" cy="593442"/>
            <a:chOff x="4262284" y="1041394"/>
            <a:chExt cx="4475316" cy="593442"/>
          </a:xfrm>
        </p:grpSpPr>
        <p:pic>
          <p:nvPicPr>
            <p:cNvPr id="15" name="Picture 14"/>
            <p:cNvPicPr>
              <a:picLocks noChangeAspect="1"/>
            </p:cNvPicPr>
            <p:nvPr/>
          </p:nvPicPr>
          <p:blipFill rotWithShape="1">
            <a:blip r:embed="rId7">
              <a:extLst>
                <a:ext uri="{BEBA8EAE-BF5A-486C-A8C5-ECC9F3942E4B}">
                  <a14:imgProps xmlns:a14="http://schemas.microsoft.com/office/drawing/2010/main">
                    <a14:imgLayer r:embed="rId8">
                      <a14:imgEffect>
                        <a14:backgroundRemoval t="46331" b="76835" l="2463" r="100000"/>
                      </a14:imgEffect>
                    </a14:imgLayer>
                  </a14:imgProps>
                </a:ext>
                <a:ext uri="{28A0092B-C50C-407E-A947-70E740481C1C}">
                  <a14:useLocalDpi xmlns:a14="http://schemas.microsoft.com/office/drawing/2010/main" val="0"/>
                </a:ext>
              </a:extLst>
            </a:blip>
            <a:srcRect t="44537" r="10559" b="38179"/>
            <a:stretch/>
          </p:blipFill>
          <p:spPr>
            <a:xfrm>
              <a:off x="4262284" y="1041394"/>
              <a:ext cx="4475316" cy="538813"/>
            </a:xfrm>
            <a:prstGeom prst="rect">
              <a:avLst/>
            </a:prstGeom>
          </p:spPr>
        </p:pic>
        <p:pic>
          <p:nvPicPr>
            <p:cNvPr id="16" name="Picture 15"/>
            <p:cNvPicPr>
              <a:picLocks/>
            </p:cNvPicPr>
            <p:nvPr/>
          </p:nvPicPr>
          <p:blipFill rotWithShape="1">
            <a:blip r:embed="rId9">
              <a:extLst>
                <a:ext uri="{BEBA8EAE-BF5A-486C-A8C5-ECC9F3942E4B}">
                  <a14:imgProps xmlns:a14="http://schemas.microsoft.com/office/drawing/2010/main">
                    <a14:imgLayer r:embed="rId10">
                      <a14:imgEffect>
                        <a14:backgroundRemoval t="53957" b="67050" l="2463" r="93140"/>
                      </a14:imgEffect>
                    </a14:imgLayer>
                  </a14:imgProps>
                </a:ext>
                <a:ext uri="{28A0092B-C50C-407E-A947-70E740481C1C}">
                  <a14:useLocalDpi xmlns:a14="http://schemas.microsoft.com/office/drawing/2010/main" val="0"/>
                </a:ext>
              </a:extLst>
            </a:blip>
            <a:srcRect t="52377" r="7339" b="34853"/>
            <a:stretch/>
          </p:blipFill>
          <p:spPr>
            <a:xfrm>
              <a:off x="4280844" y="1375339"/>
              <a:ext cx="4438283" cy="259497"/>
            </a:xfrm>
            <a:prstGeom prst="rect">
              <a:avLst/>
            </a:prstGeom>
          </p:spPr>
        </p:pic>
      </p:grpSp>
    </p:spTree>
    <p:extLst>
      <p:ext uri="{BB962C8B-B14F-4D97-AF65-F5344CB8AC3E}">
        <p14:creationId xmlns:p14="http://schemas.microsoft.com/office/powerpoint/2010/main" val="41145454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5-Year </a:t>
            </a:r>
            <a:r>
              <a:rPr lang="en-US" dirty="0" smtClean="0"/>
              <a:t>Objectives: Materials </a:t>
            </a:r>
            <a:r>
              <a:rPr lang="en-US" dirty="0"/>
              <a:t>and </a:t>
            </a:r>
            <a:r>
              <a:rPr lang="en-US" dirty="0" smtClean="0"/>
              <a:t>Processing</a:t>
            </a:r>
            <a:endParaRPr lang="en-US" dirty="0"/>
          </a:p>
        </p:txBody>
      </p:sp>
      <p:sp>
        <p:nvSpPr>
          <p:cNvPr id="3" name="Content Placeholder 2"/>
          <p:cNvSpPr>
            <a:spLocks noGrp="1"/>
          </p:cNvSpPr>
          <p:nvPr>
            <p:ph idx="1"/>
          </p:nvPr>
        </p:nvSpPr>
        <p:spPr>
          <a:xfrm>
            <a:off x="838200" y="1613140"/>
            <a:ext cx="10515600" cy="4727725"/>
          </a:xfrm>
        </p:spPr>
        <p:txBody>
          <a:bodyPr>
            <a:normAutofit fontScale="92500" lnSpcReduction="20000"/>
          </a:bodyPr>
          <a:lstStyle/>
          <a:p>
            <a:r>
              <a:rPr lang="en-US" dirty="0"/>
              <a:t>Build and test device for rapid manufacturing that integrates closed loop inspection and treatment of composite surfaces for optimized structural bonding</a:t>
            </a:r>
            <a:endParaRPr lang="en-US" dirty="0">
              <a:solidFill>
                <a:srgbClr val="FF0000"/>
              </a:solidFill>
            </a:endParaRPr>
          </a:p>
          <a:p>
            <a:pPr lvl="1"/>
            <a:r>
              <a:rPr lang="en-US" dirty="0"/>
              <a:t>Implement A. I. algorithm to improve reliability of surface treatment/inspection process</a:t>
            </a:r>
          </a:p>
          <a:p>
            <a:pPr lvl="1"/>
            <a:r>
              <a:rPr lang="en-US" dirty="0"/>
              <a:t>Use treatment/inspection device to fabricate weak and strong bonded specimens for model development (process and failure models)</a:t>
            </a:r>
          </a:p>
          <a:p>
            <a:r>
              <a:rPr lang="en-US" dirty="0" smtClean="0"/>
              <a:t>Develop </a:t>
            </a:r>
            <a:r>
              <a:rPr lang="en-US" dirty="0"/>
              <a:t>bond process model to predict </a:t>
            </a:r>
            <a:r>
              <a:rPr lang="en-US" dirty="0" err="1"/>
              <a:t>bondline</a:t>
            </a:r>
            <a:r>
              <a:rPr lang="en-US" dirty="0"/>
              <a:t> defects (porosity, residual stress, cure-state, fiber volume fraction, etc.)</a:t>
            </a:r>
          </a:p>
          <a:p>
            <a:pPr lvl="1"/>
            <a:r>
              <a:rPr lang="en-US" dirty="0"/>
              <a:t>Characterization of adhesive properties (adhesive TBD) for material model</a:t>
            </a:r>
          </a:p>
          <a:p>
            <a:pPr lvl="1"/>
            <a:r>
              <a:rPr lang="en-US" dirty="0"/>
              <a:t>Apply laminate cure modeling tools to </a:t>
            </a:r>
            <a:r>
              <a:rPr lang="en-US" dirty="0" err="1"/>
              <a:t>bondline</a:t>
            </a:r>
            <a:r>
              <a:rPr lang="en-US" dirty="0"/>
              <a:t> material systems</a:t>
            </a:r>
          </a:p>
          <a:p>
            <a:pPr lvl="1"/>
            <a:r>
              <a:rPr lang="en-US" dirty="0"/>
              <a:t>Fabricate and characterize bonds to validate model </a:t>
            </a:r>
          </a:p>
          <a:p>
            <a:r>
              <a:rPr lang="en-US" dirty="0" smtClean="0"/>
              <a:t>Develop </a:t>
            </a:r>
            <a:r>
              <a:rPr lang="en-US" dirty="0"/>
              <a:t>laser/matter </a:t>
            </a:r>
            <a:r>
              <a:rPr lang="en-US" dirty="0" smtClean="0"/>
              <a:t>molecular dynamics </a:t>
            </a:r>
            <a:r>
              <a:rPr lang="en-US" dirty="0"/>
              <a:t>computational tool to model laser surface treatment process</a:t>
            </a:r>
          </a:p>
          <a:p>
            <a:pPr lvl="1"/>
            <a:r>
              <a:rPr lang="en-US" dirty="0"/>
              <a:t>Surface characterization for model validation</a:t>
            </a:r>
          </a:p>
          <a:p>
            <a:endParaRPr lang="en-US" dirty="0"/>
          </a:p>
          <a:p>
            <a:endParaRPr lang="en-US" dirty="0"/>
          </a:p>
        </p:txBody>
      </p:sp>
    </p:spTree>
    <p:extLst>
      <p:ext uri="{BB962C8B-B14F-4D97-AF65-F5344CB8AC3E}">
        <p14:creationId xmlns:p14="http://schemas.microsoft.com/office/powerpoint/2010/main" val="1751105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Near-Term Goals: Material and </a:t>
            </a:r>
            <a:r>
              <a:rPr lang="en-US" dirty="0" smtClean="0"/>
              <a:t>Processing</a:t>
            </a:r>
            <a:endParaRPr lang="en-US" dirty="0"/>
          </a:p>
        </p:txBody>
      </p:sp>
      <p:sp>
        <p:nvSpPr>
          <p:cNvPr id="3" name="Content Placeholder 2"/>
          <p:cNvSpPr>
            <a:spLocks noGrp="1"/>
          </p:cNvSpPr>
          <p:nvPr>
            <p:ph idx="1"/>
          </p:nvPr>
        </p:nvSpPr>
        <p:spPr>
          <a:xfrm>
            <a:off x="838200" y="1825624"/>
            <a:ext cx="10515600" cy="3824677"/>
          </a:xfrm>
        </p:spPr>
        <p:txBody>
          <a:bodyPr>
            <a:normAutofit fontScale="92500"/>
          </a:bodyPr>
          <a:lstStyle/>
          <a:p>
            <a:r>
              <a:rPr lang="en-US" dirty="0" smtClean="0"/>
              <a:t>Year 2020</a:t>
            </a:r>
          </a:p>
          <a:p>
            <a:pPr marL="0" indent="0">
              <a:buNone/>
            </a:pPr>
            <a:r>
              <a:rPr lang="en-US" dirty="0" smtClean="0"/>
              <a:t>1) Establish partnership agreements with </a:t>
            </a:r>
            <a:r>
              <a:rPr lang="en-US" dirty="0" smtClean="0"/>
              <a:t>airframe manufacturers </a:t>
            </a:r>
            <a:r>
              <a:rPr lang="en-US" dirty="0" smtClean="0"/>
              <a:t>for interest and development of surface preparation techniques. </a:t>
            </a:r>
          </a:p>
          <a:p>
            <a:pPr marL="0" indent="0">
              <a:buNone/>
            </a:pPr>
            <a:r>
              <a:rPr lang="en-US" dirty="0" smtClean="0"/>
              <a:t>2) Optimize laser process on composite substrates (Hexcel IM7/8552) for bonding with structural adhesive (TBD)</a:t>
            </a:r>
            <a:endParaRPr lang="en-US" dirty="0"/>
          </a:p>
          <a:p>
            <a:r>
              <a:rPr lang="en-US" dirty="0" smtClean="0"/>
              <a:t>Year 2021</a:t>
            </a:r>
          </a:p>
          <a:p>
            <a:pPr marL="514350" indent="-514350">
              <a:buAutoNum type="arabicParenR"/>
            </a:pPr>
            <a:r>
              <a:rPr lang="en-US" dirty="0" smtClean="0"/>
              <a:t>Evaluate preliminary bond process model built in COMPRO/RAVEN software to qualitatively predict </a:t>
            </a:r>
            <a:r>
              <a:rPr lang="en-US" dirty="0" err="1" smtClean="0"/>
              <a:t>bondline</a:t>
            </a:r>
            <a:r>
              <a:rPr lang="en-US" dirty="0" smtClean="0"/>
              <a:t> defects: </a:t>
            </a:r>
            <a:r>
              <a:rPr lang="en-US" dirty="0" err="1" smtClean="0"/>
              <a:t>bondline</a:t>
            </a:r>
            <a:r>
              <a:rPr lang="en-US" dirty="0" smtClean="0"/>
              <a:t> thickness variation, porosity, fiber volume fraction variation, and over/under-cure</a:t>
            </a:r>
          </a:p>
        </p:txBody>
      </p:sp>
    </p:spTree>
    <p:extLst>
      <p:ext uri="{BB962C8B-B14F-4D97-AF65-F5344CB8AC3E}">
        <p14:creationId xmlns:p14="http://schemas.microsoft.com/office/powerpoint/2010/main" val="35083686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44.9|59.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5089</TotalTime>
  <Words>1635</Words>
  <Application>Microsoft Office PowerPoint</Application>
  <PresentationFormat>Widescreen</PresentationFormat>
  <Paragraphs>226</Paragraphs>
  <Slides>12</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ＭＳ Ｐゴシック</vt:lpstr>
      <vt:lpstr>Arial</vt:lpstr>
      <vt:lpstr>Calibri</vt:lpstr>
      <vt:lpstr>Calibri Light</vt:lpstr>
      <vt:lpstr>Times New Roman</vt:lpstr>
      <vt:lpstr>Office Theme</vt:lpstr>
      <vt:lpstr>Composite Bond Qualification: Material and Process Development Plans for NASA/TTT Project </vt:lpstr>
      <vt:lpstr>PowerPoint Presentation</vt:lpstr>
      <vt:lpstr>PowerPoint Presentation</vt:lpstr>
      <vt:lpstr>Assembly of Composites</vt:lpstr>
      <vt:lpstr>Previous Work with Laser Ablation</vt:lpstr>
      <vt:lpstr>Laser Treatment and Inspection Development (Advanced Composites Project)</vt:lpstr>
      <vt:lpstr>Laser Induced Breakdown Spectroscopy</vt:lpstr>
      <vt:lpstr>Integrated Laser/LIBS Prototype System</vt:lpstr>
      <vt:lpstr>PowerPoint Presentation</vt:lpstr>
      <vt:lpstr>Physics-Based Laminate Cure Process Model </vt:lpstr>
      <vt:lpstr>5-Year Objectives: Materials and Processing</vt:lpstr>
      <vt:lpstr>Near-Term Goals: Material and Processing</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Palmieri, Frank L. (LARC-D307)</dc:creator>
  <cp:lastModifiedBy>Palmieri, Frank L. (LARC-D307)</cp:lastModifiedBy>
  <cp:revision>69</cp:revision>
  <dcterms:created xsi:type="dcterms:W3CDTF">2019-11-22T16:13:57Z</dcterms:created>
  <dcterms:modified xsi:type="dcterms:W3CDTF">2020-06-01T17:53:49Z</dcterms:modified>
</cp:coreProperties>
</file>