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41"/>
  </p:notesMasterIdLst>
  <p:sldIdLst>
    <p:sldId id="400" r:id="rId5"/>
    <p:sldId id="427" r:id="rId6"/>
    <p:sldId id="561" r:id="rId7"/>
    <p:sldId id="486" r:id="rId8"/>
    <p:sldId id="492" r:id="rId9"/>
    <p:sldId id="487" r:id="rId10"/>
    <p:sldId id="489" r:id="rId11"/>
    <p:sldId id="541" r:id="rId12"/>
    <p:sldId id="555" r:id="rId13"/>
    <p:sldId id="530" r:id="rId14"/>
    <p:sldId id="510" r:id="rId15"/>
    <p:sldId id="532" r:id="rId16"/>
    <p:sldId id="521" r:id="rId17"/>
    <p:sldId id="558" r:id="rId18"/>
    <p:sldId id="513" r:id="rId19"/>
    <p:sldId id="557" r:id="rId20"/>
    <p:sldId id="543" r:id="rId21"/>
    <p:sldId id="533" r:id="rId22"/>
    <p:sldId id="545" r:id="rId23"/>
    <p:sldId id="544" r:id="rId24"/>
    <p:sldId id="546" r:id="rId25"/>
    <p:sldId id="501" r:id="rId26"/>
    <p:sldId id="503" r:id="rId27"/>
    <p:sldId id="547" r:id="rId28"/>
    <p:sldId id="493" r:id="rId29"/>
    <p:sldId id="494" r:id="rId30"/>
    <p:sldId id="495" r:id="rId31"/>
    <p:sldId id="496" r:id="rId32"/>
    <p:sldId id="497" r:id="rId33"/>
    <p:sldId id="562" r:id="rId34"/>
    <p:sldId id="500" r:id="rId35"/>
    <p:sldId id="550" r:id="rId36"/>
    <p:sldId id="551" r:id="rId37"/>
    <p:sldId id="552" r:id="rId38"/>
    <p:sldId id="553" r:id="rId39"/>
    <p:sldId id="556"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8000"/>
    <a:srgbClr val="0B3D91"/>
    <a:srgbClr val="D9D9D9"/>
    <a:srgbClr val="1A2EBB"/>
    <a:srgbClr val="1B2EBB"/>
    <a:srgbClr val="0C41B3"/>
    <a:srgbClr val="FFFFFF"/>
    <a:srgbClr val="FF00FF"/>
    <a:srgbClr val="58DA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35" autoAdjust="0"/>
    <p:restoredTop sz="78356" autoAdjust="0"/>
  </p:normalViewPr>
  <p:slideViewPr>
    <p:cSldViewPr>
      <p:cViewPr varScale="1">
        <p:scale>
          <a:sx n="86" d="100"/>
          <a:sy n="86" d="100"/>
        </p:scale>
        <p:origin x="2238"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166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E5E3D7-2D54-44C6-AD14-A461E1A1C13F}" type="datetimeFigureOut">
              <a:rPr lang="en-US" smtClean="0"/>
              <a:pPr/>
              <a:t>5/31/2020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F05AD9-C959-4725-9109-69354E152398}" type="slidenum">
              <a:rPr lang="en-US" smtClean="0"/>
              <a:pPr/>
              <a:t>‹#›</a:t>
            </a:fld>
            <a:endParaRPr lang="en-US"/>
          </a:p>
        </p:txBody>
      </p:sp>
    </p:spTree>
    <p:extLst>
      <p:ext uri="{BB962C8B-B14F-4D97-AF65-F5344CB8AC3E}">
        <p14:creationId xmlns:p14="http://schemas.microsoft.com/office/powerpoint/2010/main" val="34831458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a:t>
            </a:r>
            <a:r>
              <a:rPr lang="en-US" baseline="0" dirty="0" smtClean="0"/>
              <a:t> to the third lecture of the James Webb Space Telescope Optical Telescope Element and Integrated Science Instrument Model Cryogenic Vacuum Test lecture series. In this lecture, we will talk about preparation for off-nominal events. Before we begin, I’d like to acknowledge two co-contributors that were instrumental in the development of the content for this section: Stuart Glazer, who was the thermal lead for the OTIS CV test, and Brian Comber, who was the lead thermal analyst for the ISIM CV tests, as well as the sole developer of the Fusion test monitoring software and the uncontrolled helium shroud warmup analysis methodology that will be discussed in this section. </a:t>
            </a:r>
            <a:endParaRPr lang="en-US" dirty="0"/>
          </a:p>
        </p:txBody>
      </p:sp>
      <p:sp>
        <p:nvSpPr>
          <p:cNvPr id="4" name="Slide Number Placeholder 3"/>
          <p:cNvSpPr>
            <a:spLocks noGrp="1"/>
          </p:cNvSpPr>
          <p:nvPr>
            <p:ph type="sldNum" sz="quarter" idx="10"/>
          </p:nvPr>
        </p:nvSpPr>
        <p:spPr/>
        <p:txBody>
          <a:bodyPr/>
          <a:lstStyle/>
          <a:p>
            <a:fld id="{17F05AD9-C959-4725-9109-69354E152398}" type="slidenum">
              <a:rPr lang="en-US" smtClean="0"/>
              <a:pPr/>
              <a:t>1</a:t>
            </a:fld>
            <a:endParaRPr lang="en-US"/>
          </a:p>
        </p:txBody>
      </p:sp>
    </p:spTree>
    <p:extLst>
      <p:ext uri="{BB962C8B-B14F-4D97-AF65-F5344CB8AC3E}">
        <p14:creationId xmlns:p14="http://schemas.microsoft.com/office/powerpoint/2010/main" val="27371465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In Part I, we went over the JWST system architecture and the OTIS CV Test setup, and in Part II, we talked about the OTIS CV test thermal model development. </a:t>
            </a:r>
          </a:p>
          <a:p>
            <a:endParaRPr lang="en-US" baseline="0" dirty="0" smtClean="0"/>
          </a:p>
          <a:p>
            <a:r>
              <a:rPr lang="en-US" baseline="0" dirty="0" smtClean="0"/>
              <a:t>In this lecture, we will define what we considered to be possible off-nominal events in our test. We’ll introduce our off-nominal </a:t>
            </a:r>
            <a:r>
              <a:rPr lang="en-US" baseline="0" dirty="0" err="1" smtClean="0"/>
              <a:t>safing</a:t>
            </a:r>
            <a:r>
              <a:rPr lang="en-US" baseline="0" dirty="0" smtClean="0"/>
              <a:t> matrix, a tool that we used to document what to do in a range of off-nominal scenarios. We’ll talk about the preparations we made for the OTIS CV test with both thermal analysis and test planning to mitigate the risk of damage to the hardware in the event of an off-nominal scenario, and recount how these plans helped us in the actual scenario we encountered during the test. </a:t>
            </a:r>
            <a:endParaRPr lang="en-US" dirty="0"/>
          </a:p>
        </p:txBody>
      </p:sp>
      <p:sp>
        <p:nvSpPr>
          <p:cNvPr id="4" name="Slide Number Placeholder 3"/>
          <p:cNvSpPr>
            <a:spLocks noGrp="1"/>
          </p:cNvSpPr>
          <p:nvPr>
            <p:ph type="sldNum" sz="quarter" idx="10"/>
          </p:nvPr>
        </p:nvSpPr>
        <p:spPr/>
        <p:txBody>
          <a:bodyPr/>
          <a:lstStyle/>
          <a:p>
            <a:fld id="{17F05AD9-C959-4725-9109-69354E152398}" type="slidenum">
              <a:rPr lang="en-US" smtClean="0"/>
              <a:pPr/>
              <a:t>2</a:t>
            </a:fld>
            <a:endParaRPr lang="en-US"/>
          </a:p>
        </p:txBody>
      </p:sp>
    </p:spTree>
    <p:extLst>
      <p:ext uri="{BB962C8B-B14F-4D97-AF65-F5344CB8AC3E}">
        <p14:creationId xmlns:p14="http://schemas.microsoft.com/office/powerpoint/2010/main" val="3948040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Before we proceed, let’s do a quick review of the major components and their acronyms in the OTIS CV test. Since this current lecture focuses on actions to safe the flight hardware, we’ll specifically review the components of the OTIS payload. First, we’ll follow the optical path to the science instruments: light travels from the 18 hexagonal primary mirror segment assemblies, or PMSAs, to the secondary mirror or SM, supported by a </a:t>
            </a:r>
            <a:r>
              <a:rPr lang="en-US" baseline="0" dirty="0" err="1" smtClean="0"/>
              <a:t>tripodal</a:t>
            </a:r>
            <a:r>
              <a:rPr lang="en-US" baseline="0" dirty="0" smtClean="0"/>
              <a:t> Secondary Mirror Support Structure or SMSS. Then, light enters the aft optics subsystem or AOS and bounces off the tertiary mirror or TM and fine steering mirror or FSM. From the FSM, it progresses into the Integrated Science Instrument Module or ISIM enclosure, where each instrument has a pick-off mirror to obtain the signal from the primary optical path. The ISIM Instruments, referred to alternatively as the Science Instruments or SIs, are the</a:t>
            </a:r>
            <a:r>
              <a:rPr lang="en-US" sz="1200" kern="1200" dirty="0" smtClean="0">
                <a:solidFill>
                  <a:schemeClr val="tx1"/>
                </a:solidFill>
                <a:effectLst/>
                <a:latin typeface="+mn-lt"/>
                <a:ea typeface="+mn-ea"/>
                <a:cs typeface="+mn-cs"/>
              </a:rPr>
              <a:t> Near-Infrared Camera or</a:t>
            </a:r>
            <a:r>
              <a:rPr lang="en-US" sz="1200" kern="1200" baseline="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NIRCam</a:t>
            </a:r>
            <a:r>
              <a:rPr lang="en-US" sz="120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Near-Infrared Spectrograph or</a:t>
            </a:r>
            <a:r>
              <a:rPr lang="en-US" sz="1200" kern="1200" baseline="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NIRSpec</a:t>
            </a:r>
            <a:r>
              <a:rPr lang="en-US" sz="1200" kern="1200" dirty="0" smtClean="0">
                <a:solidFill>
                  <a:schemeClr val="tx1"/>
                </a:solidFill>
                <a:effectLst/>
                <a:latin typeface="+mn-lt"/>
                <a:ea typeface="+mn-ea"/>
                <a:cs typeface="+mn-cs"/>
              </a:rPr>
              <a:t>, the Fine Guidance Sensor or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FGS, and the Mid-Infrared Instrument or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MIRI.</a:t>
            </a:r>
            <a:endParaRPr lang="en-US" baseline="0" dirty="0" smtClean="0"/>
          </a:p>
          <a:p>
            <a:endParaRPr lang="en-US" baseline="0" dirty="0" smtClean="0"/>
          </a:p>
          <a:p>
            <a:r>
              <a:rPr lang="en-US" baseline="0" dirty="0" smtClean="0"/>
              <a:t>Outside the ISIM, the primary mirror backplane support structure, denoted as the P-M-B-S-S or “</a:t>
            </a:r>
            <a:r>
              <a:rPr lang="en-US" baseline="0" dirty="0" err="1" smtClean="0"/>
              <a:t>Pim-Biss</a:t>
            </a:r>
            <a:r>
              <a:rPr lang="en-US" baseline="0" dirty="0" smtClean="0"/>
              <a:t>” is the large composite structure that holds both ISIM and the Optical Telescope Element or OTE together, consisting of two parts: the backplane or BP which holds all of the primary mirror segments, and backplane support fixture or BSF which structurally supports the BP and ISIM. The deployable tower assembly or DTA stands off this entire assembly from the spacecraft, and is attached to a test Spacecraft Vehicle Thermal Simulator or SVTS at its –V3 end. Finally, the IEC, which contains all of the companion electronics boxes to the instruments, is held by the BSF on the –V1 side of OTIS, per the V-coordinate system on the center-left-hand side of this slide. The IEC is held at room temperature via flight heaters and views a cold Deep-Space Environmental Radiator or DSER, part of the test Ground Support Equipment or GSE. </a:t>
            </a:r>
          </a:p>
          <a:p>
            <a:endParaRPr lang="en-US" baseline="0" dirty="0" smtClean="0"/>
          </a:p>
          <a:p>
            <a:r>
              <a:rPr lang="en-US" baseline="0" dirty="0" smtClean="0"/>
              <a:t>For the OTIS CV test, the OTIS payload is nestled within three successive layers: a helium shroud, an LN2 shroud, and the Johnson Space Center or JSC chamber wall, which are respectively 20 Kelvin or K, 90 K, and room temperature at </a:t>
            </a:r>
            <a:r>
              <a:rPr lang="en-US" baseline="0" dirty="0" err="1" smtClean="0"/>
              <a:t>cryo</a:t>
            </a:r>
            <a:r>
              <a:rPr lang="en-US" baseline="0" dirty="0" smtClean="0"/>
              <a:t>-stable conditions.  The </a:t>
            </a:r>
            <a:r>
              <a:rPr lang="en-US" baseline="0" dirty="0" err="1" smtClean="0"/>
              <a:t>Cryo</a:t>
            </a:r>
            <a:r>
              <a:rPr lang="en-US" baseline="0" dirty="0" smtClean="0"/>
              <a:t>-Pumping Panels, or CPPs, </a:t>
            </a:r>
            <a:r>
              <a:rPr lang="en-US" dirty="0" smtClean="0"/>
              <a:t>reside between the helium and nitrogen shrouds, and</a:t>
            </a:r>
            <a:r>
              <a:rPr lang="en-US" baseline="0" dirty="0" smtClean="0"/>
              <a:t> serve as a getter for contaminants. </a:t>
            </a:r>
          </a:p>
          <a:p>
            <a:endParaRPr lang="en-US" baseline="0" dirty="0" smtClean="0"/>
          </a:p>
          <a:p>
            <a:r>
              <a:rPr lang="en-US" baseline="0" dirty="0" smtClean="0"/>
              <a:t>Please note the other useful acronyms on the upper left-hand corner of this slide. For more details on other acronyms used for the OTIS CV test, or a detailed description of these components and </a:t>
            </a:r>
            <a:r>
              <a:rPr lang="en-US" baseline="0" smtClean="0"/>
              <a:t>their function, </a:t>
            </a:r>
            <a:r>
              <a:rPr lang="en-US" baseline="0" dirty="0" smtClean="0"/>
              <a:t>please refer to Part I of this lecture series. </a:t>
            </a:r>
            <a:endParaRPr lang="en-US" dirty="0"/>
          </a:p>
        </p:txBody>
      </p:sp>
      <p:sp>
        <p:nvSpPr>
          <p:cNvPr id="4" name="Slide Number Placeholder 3"/>
          <p:cNvSpPr>
            <a:spLocks noGrp="1"/>
          </p:cNvSpPr>
          <p:nvPr>
            <p:ph type="sldNum" sz="quarter" idx="10"/>
          </p:nvPr>
        </p:nvSpPr>
        <p:spPr/>
        <p:txBody>
          <a:bodyPr/>
          <a:lstStyle/>
          <a:p>
            <a:fld id="{17F05AD9-C959-4725-9109-69354E152398}" type="slidenum">
              <a:rPr lang="en-US" smtClean="0"/>
              <a:t>3</a:t>
            </a:fld>
            <a:endParaRPr lang="en-US"/>
          </a:p>
        </p:txBody>
      </p:sp>
    </p:spTree>
    <p:extLst>
      <p:ext uri="{BB962C8B-B14F-4D97-AF65-F5344CB8AC3E}">
        <p14:creationId xmlns:p14="http://schemas.microsoft.com/office/powerpoint/2010/main" val="41541138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let’s talk about off-nominal events,</a:t>
            </a:r>
            <a:r>
              <a:rPr lang="en-US" baseline="0" dirty="0" smtClean="0"/>
              <a:t> starting with the definition.</a:t>
            </a:r>
            <a:r>
              <a:rPr lang="en-US" dirty="0" smtClean="0"/>
              <a:t> An</a:t>
            </a:r>
            <a:r>
              <a:rPr lang="en-US" baseline="0" dirty="0" smtClean="0"/>
              <a:t> off-nominal event is any scenario or occurrence that causes us to deviate from nominally executing our OTIS CV test plan. It can be one of two major categories: either an unexpected hardware failure, or a weather event, natural disaster, or other critical condition. Of course, events in the second category can also trigger those in the first. For the OTIS CV test, we considered a spectrum of possible hardware failures, including the partial loss of vacuum pumps; the loss of the liquid nitrogen or LN2 system; the loss of the Helium system, which included the Helium shroud, the Deep Space Environment Radiative Sinks or DSERs, and the </a:t>
            </a:r>
            <a:r>
              <a:rPr lang="en-US" baseline="0" dirty="0" err="1" smtClean="0"/>
              <a:t>cryo</a:t>
            </a:r>
            <a:r>
              <a:rPr lang="en-US" baseline="0" dirty="0" smtClean="0"/>
              <a:t>-pumping panels or CPPs; the loss of the spacecraft simulator, the ISIM Remote Services Unit, which read the flight sensors and command the flight heaters, or a failure of other flight hardware, such as the instrument electronics boxes or flight contamination control heaters; the loss of our test data acquisition systems including the Eclipse, Thermal Test Set or TTS, and Fusion systems discussed in parts 1 and 2; and the loss of facility electrical power which causes failures in both the helium system and vacuum pumps. For the second category, we considered scenarios where we would have either 48 hours or 2 minutes to transition the payload to a safe state. 48 hour </a:t>
            </a:r>
            <a:r>
              <a:rPr lang="en-US" baseline="0" dirty="0" err="1" smtClean="0"/>
              <a:t>safing</a:t>
            </a:r>
            <a:r>
              <a:rPr lang="en-US" baseline="0" dirty="0" smtClean="0"/>
              <a:t> events include impending hurricanes, snowstorms, or other severe weather; 2 minute events include fires, lightning strikes, or other immediate emergencies which require rapid evacuation of the test facilities. </a:t>
            </a:r>
            <a:endParaRPr lang="en-US" dirty="0"/>
          </a:p>
        </p:txBody>
      </p:sp>
      <p:sp>
        <p:nvSpPr>
          <p:cNvPr id="4" name="Slide Number Placeholder 3"/>
          <p:cNvSpPr>
            <a:spLocks noGrp="1"/>
          </p:cNvSpPr>
          <p:nvPr>
            <p:ph type="sldNum" sz="quarter" idx="10"/>
          </p:nvPr>
        </p:nvSpPr>
        <p:spPr/>
        <p:txBody>
          <a:bodyPr/>
          <a:lstStyle/>
          <a:p>
            <a:fld id="{17F05AD9-C959-4725-9109-69354E152398}" type="slidenum">
              <a:rPr lang="en-US" smtClean="0"/>
              <a:pPr/>
              <a:t>4</a:t>
            </a:fld>
            <a:endParaRPr lang="en-US"/>
          </a:p>
        </p:txBody>
      </p:sp>
    </p:spTree>
    <p:extLst>
      <p:ext uri="{BB962C8B-B14F-4D97-AF65-F5344CB8AC3E}">
        <p14:creationId xmlns:p14="http://schemas.microsoft.com/office/powerpoint/2010/main" val="6759534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sheer length of James Webb</a:t>
            </a:r>
            <a:r>
              <a:rPr lang="en-US" baseline="0" dirty="0" smtClean="0"/>
              <a:t> Space Telescope hardware development, integration and testing always meant that our risks for encountering an off-nominal event were greater than the average flight project, and through the years, JWST hardware has encountered a fair share of unexpected scenarios. This chart lists some of the events immediately preceding the OTIS CV test. At NASA Goddard Space Flight Center or GSFC, the combined duration of all of the OSIM and ISIM tests meant that the ISIM hardware cumulatively spent more than one year under cryogenic vacuum conditions. During that time, the test facilities saw a high wind storm called a derecho that caused widespread power outages through the Washington DC area. A 17-day US government shutdown in the fall of 2013 placed the ISIM CV1 test on hold without any progress, as only essential personnel were allowed into the test facilities during this time. Due to the stable thermal environment and lack of any hardware configuration changes, ISIM thermal test lead indicated that this was the best thermal balance he’d ever gotten in his career. From 2014 through 2016, the ISIM test hardware encountered a fire in the test control room, power outages in the facility, an extreme blizzard, and a lightning strike on the building housing the test chamber. The lightning strike was significant in that it immediately precipitated other hardware failures: as the facility lost power, chilled water was no longer pumped through the test chamber’s helium compressor. Since this chilled water was used for thermal management of the helium compressor to prevent it from overheating, when the compressor shut down as a safety measure, the test operators could no longer control the helium shroud. The helium shroud began drifting back to ambient temperatures, both disturbing the thermal stability as well as presenting a contamination hazard to the optical hardware due to the release of contaminants off of the coldest surfaces inside the chamber. When shroud control was finally regained, even after the hardware was deemed safe, valuable test time had been lost to re-establish the test environment and regain thermal stability. A similar event occurred during the thermal pathfinder test at NASA’s Johnson Space Center. A water pipe break prevented cooling water from reaching the primary helium compressor, causing loss of control of the helium shroud. The helium shroud drifted for almost a day towards ambient temperatures, and test time was lost transitioning to a backup system to regain control. </a:t>
            </a:r>
            <a:endParaRPr lang="en-US" dirty="0"/>
          </a:p>
        </p:txBody>
      </p:sp>
      <p:sp>
        <p:nvSpPr>
          <p:cNvPr id="4" name="Slide Number Placeholder 3"/>
          <p:cNvSpPr>
            <a:spLocks noGrp="1"/>
          </p:cNvSpPr>
          <p:nvPr>
            <p:ph type="sldNum" sz="quarter" idx="10"/>
          </p:nvPr>
        </p:nvSpPr>
        <p:spPr/>
        <p:txBody>
          <a:bodyPr/>
          <a:lstStyle/>
          <a:p>
            <a:fld id="{17F05AD9-C959-4725-9109-69354E152398}" type="slidenum">
              <a:rPr lang="en-US" smtClean="0"/>
              <a:pPr/>
              <a:t>5</a:t>
            </a:fld>
            <a:endParaRPr lang="en-US"/>
          </a:p>
        </p:txBody>
      </p:sp>
    </p:spTree>
    <p:extLst>
      <p:ext uri="{BB962C8B-B14F-4D97-AF65-F5344CB8AC3E}">
        <p14:creationId xmlns:p14="http://schemas.microsoft.com/office/powerpoint/2010/main" val="17959857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 our previous experiences</a:t>
            </a:r>
            <a:r>
              <a:rPr lang="en-US" baseline="0" dirty="0" smtClean="0"/>
              <a:t> as sufficient warning, we recognized that if the OTIS CV test went through a similar event, it would present even a larger risk to our test hardware. Why was this the case? Well, OTIS was an extremely high-value flight payload with a huge temperature range of components during its </a:t>
            </a:r>
            <a:r>
              <a:rPr lang="en-US" baseline="0" dirty="0" err="1" smtClean="0"/>
              <a:t>cryo</a:t>
            </a:r>
            <a:r>
              <a:rPr lang="en-US" baseline="0" dirty="0" smtClean="0"/>
              <a:t>-stable test phases: the instruments were all below 42 K, while the electrical boxes in the IEC and the temperatures around the SVTS were more than 200 degrees warmer. The GSE was also complex, consisting of 16 individually controlled gaseous helium zones plus supplemental heater circuits to keep certain hardware at precisely controlled temperatures, ensuring that restoration would be extremely difficult. The test was long, with an over-four-week nominal cooldown to reach the 27 </a:t>
            </a:r>
            <a:r>
              <a:rPr lang="en-US" baseline="0" dirty="0" err="1" smtClean="0"/>
              <a:t>mK</a:t>
            </a:r>
            <a:r>
              <a:rPr lang="en-US" baseline="0" dirty="0" smtClean="0"/>
              <a:t>/</a:t>
            </a:r>
            <a:r>
              <a:rPr lang="en-US" baseline="0" dirty="0" err="1" smtClean="0"/>
              <a:t>hr</a:t>
            </a:r>
            <a:r>
              <a:rPr lang="en-US" baseline="0" dirty="0" smtClean="0"/>
              <a:t> thermal stability required for optical testing, and three week nominal warmup back to ambient. Normally, cooldown and warmup are carefully choreographed, relying on precise thermal control of the helium shroud, multiple thermal boundaries, and test and flight heaters to satisfy all of the L&amp;Cs. Should any failure result in loss of helium shroud control or heater control, even if there was no hardware damage that resulted, it may take weeks to regain the required thermal stability. Finally, one of our utmost concerns was also contamination from water moisture and molecular contaminants. With loss of vacuum pumps or loss of helium shroud, a pressure event could change our dominant heat transfer mechanisms inside the chamber, causing rapid temperature and gradient changes. If the flight mirror surfaces are much colder than the helium shroud, this could put them at risk of permanent contamination if they become the collectors for the species frozen on the helium shroud, and a severe enough pressure event may even compromise the structural integrity of the entire payload. </a:t>
            </a:r>
            <a:endParaRPr lang="en-US" dirty="0" smtClean="0">
              <a:latin typeface="Calibri Light" panose="020F0302020204030204" pitchFamily="34" charset="0"/>
            </a:endParaRPr>
          </a:p>
          <a:p>
            <a:endParaRPr lang="en-US" dirty="0"/>
          </a:p>
        </p:txBody>
      </p:sp>
      <p:sp>
        <p:nvSpPr>
          <p:cNvPr id="4" name="Slide Number Placeholder 3"/>
          <p:cNvSpPr>
            <a:spLocks noGrp="1"/>
          </p:cNvSpPr>
          <p:nvPr>
            <p:ph type="sldNum" sz="quarter" idx="10"/>
          </p:nvPr>
        </p:nvSpPr>
        <p:spPr/>
        <p:txBody>
          <a:bodyPr/>
          <a:lstStyle/>
          <a:p>
            <a:fld id="{17F05AD9-C959-4725-9109-69354E152398}" type="slidenum">
              <a:rPr lang="en-US" smtClean="0"/>
              <a:pPr/>
              <a:t>6</a:t>
            </a:fld>
            <a:endParaRPr lang="en-US"/>
          </a:p>
        </p:txBody>
      </p:sp>
    </p:spTree>
    <p:extLst>
      <p:ext uri="{BB962C8B-B14F-4D97-AF65-F5344CB8AC3E}">
        <p14:creationId xmlns:p14="http://schemas.microsoft.com/office/powerpoint/2010/main" val="40464376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Light" panose="020F0302020204030204" pitchFamily="34" charset="0"/>
              </a:rPr>
              <a:t>Due to al</a:t>
            </a:r>
            <a:r>
              <a:rPr lang="en-US" baseline="0" dirty="0" smtClean="0">
                <a:latin typeface="Calibri Light" panose="020F0302020204030204" pitchFamily="34" charset="0"/>
              </a:rPr>
              <a:t>l of the risks associated with off-nominal events, early on in the OTIS CV test development process, the JWST project directed all s</a:t>
            </a:r>
            <a:r>
              <a:rPr lang="en-US" dirty="0" smtClean="0">
                <a:latin typeface="Calibri Light" panose="020F0302020204030204" pitchFamily="34" charset="0"/>
              </a:rPr>
              <a:t>ubsystems to perform extensive planning to assure safety of personnel and flight hardware.  This included acquiring</a:t>
            </a:r>
            <a:r>
              <a:rPr lang="en-US" baseline="0" dirty="0" smtClean="0">
                <a:latin typeface="Calibri Light" panose="020F0302020204030204" pitchFamily="34" charset="0"/>
              </a:rPr>
              <a:t> spares of critical power supplies and placing all critical systems on uninterruptible power supplies or backup generator power. Control heaters had redundant flight and test sensors identified in case their primary sensors failed, and all facility and test GSE systems were checked out beforehand to make sure they worked as intended. Repairs were also made to the Johnson Space Center building housing Chamber A to ensure its integrity in inclement weather, and critical test control equipment was covered with plastic sheeting to protect it from water damage, including dripping from the condensation on frozen LN2 pipes. As a final backup on the facility side, a completely separate control room in another building was prepared and checked so that our team could seamlessly transition to it should the need arise. </a:t>
            </a:r>
          </a:p>
          <a:p>
            <a:endParaRPr lang="en-US" baseline="0" dirty="0" smtClean="0">
              <a:latin typeface="Calibri Light" panose="020F0302020204030204" pitchFamily="34" charset="0"/>
            </a:endParaRPr>
          </a:p>
          <a:p>
            <a:r>
              <a:rPr lang="en-US" dirty="0" smtClean="0">
                <a:latin typeface="Calibri Light" panose="020F0302020204030204" pitchFamily="34" charset="0"/>
              </a:rPr>
              <a:t>On the personnel side, staffing and shift schedules</a:t>
            </a:r>
            <a:r>
              <a:rPr lang="en-US" baseline="0" dirty="0" smtClean="0">
                <a:latin typeface="Calibri Light" panose="020F0302020204030204" pitchFamily="34" charset="0"/>
              </a:rPr>
              <a:t> were established for the entire duration of the test prior to the test start date. All test personnel took test support and safety training, and were required to become familiar with the test facilities and the control and monitoring software. </a:t>
            </a:r>
            <a:r>
              <a:rPr lang="en-US" dirty="0" smtClean="0"/>
              <a:t>At least one experienced</a:t>
            </a:r>
            <a:r>
              <a:rPr lang="en-US" baseline="0" dirty="0" smtClean="0"/>
              <a:t> senior engineer per subsystem was always on shift, in addition to the test directors, managers, and subject matter experts. For thermal, this meant that aside from the two payload engineers, one GSE thermal engineer, and one GSE operator who were scheduled to be on shift 24/7, a small group of “floaters”, or thermal engineers with a background in JWST who had a leading role in designing the OTIS test, were always present in the Houston area, on-call for any questions and </a:t>
            </a:r>
            <a:r>
              <a:rPr lang="en-US" dirty="0" smtClean="0"/>
              <a:t>ready to assist and replace scheduled shift support if necessary. Also, as the possibility of a hurricane</a:t>
            </a:r>
            <a:r>
              <a:rPr lang="en-US" baseline="0" dirty="0" smtClean="0"/>
              <a:t> impacting the test was identified early in the staffing process, a</a:t>
            </a:r>
            <a:r>
              <a:rPr lang="en-US" dirty="0" smtClean="0"/>
              <a:t> Hurricane </a:t>
            </a:r>
            <a:r>
              <a:rPr lang="en-US" dirty="0" err="1" smtClean="0"/>
              <a:t>Rideout</a:t>
            </a:r>
            <a:r>
              <a:rPr lang="en-US" dirty="0" smtClean="0"/>
              <a:t> Team consisting of subsystem</a:t>
            </a:r>
            <a:r>
              <a:rPr lang="en-US" baseline="0" dirty="0" smtClean="0"/>
              <a:t> leads and subject matter experts </a:t>
            </a:r>
            <a:r>
              <a:rPr lang="en-US" dirty="0" smtClean="0"/>
              <a:t>was established,</a:t>
            </a:r>
            <a:r>
              <a:rPr lang="en-US" baseline="0" dirty="0" smtClean="0"/>
              <a:t> </a:t>
            </a:r>
            <a:r>
              <a:rPr lang="en-US" dirty="0" smtClean="0"/>
              <a:t>and its members took Federal Emergency</a:t>
            </a:r>
            <a:r>
              <a:rPr lang="en-US" baseline="0" dirty="0" smtClean="0"/>
              <a:t> Management Agency or </a:t>
            </a:r>
            <a:r>
              <a:rPr lang="en-US" dirty="0" smtClean="0"/>
              <a:t>FEMA training as</a:t>
            </a:r>
            <a:r>
              <a:rPr lang="en-US" baseline="0" dirty="0" smtClean="0"/>
              <a:t> well as</a:t>
            </a:r>
            <a:r>
              <a:rPr lang="en-US" dirty="0" smtClean="0"/>
              <a:t> physical exams. </a:t>
            </a:r>
          </a:p>
          <a:p>
            <a:endParaRPr lang="en-US" dirty="0"/>
          </a:p>
        </p:txBody>
      </p:sp>
      <p:sp>
        <p:nvSpPr>
          <p:cNvPr id="4" name="Slide Number Placeholder 3"/>
          <p:cNvSpPr>
            <a:spLocks noGrp="1"/>
          </p:cNvSpPr>
          <p:nvPr>
            <p:ph type="sldNum" sz="quarter" idx="10"/>
          </p:nvPr>
        </p:nvSpPr>
        <p:spPr/>
        <p:txBody>
          <a:bodyPr/>
          <a:lstStyle/>
          <a:p>
            <a:fld id="{17F05AD9-C959-4725-9109-69354E152398}" type="slidenum">
              <a:rPr lang="en-US" smtClean="0"/>
              <a:pPr/>
              <a:t>7</a:t>
            </a:fld>
            <a:endParaRPr lang="en-US"/>
          </a:p>
        </p:txBody>
      </p:sp>
    </p:spTree>
    <p:extLst>
      <p:ext uri="{BB962C8B-B14F-4D97-AF65-F5344CB8AC3E}">
        <p14:creationId xmlns:p14="http://schemas.microsoft.com/office/powerpoint/2010/main" val="25646512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alibri Light" panose="020F0302020204030204" pitchFamily="34" charset="0"/>
              </a:rPr>
              <a:t>Each team was also directed to develop procedures and damage</a:t>
            </a:r>
            <a:r>
              <a:rPr lang="en-US" baseline="0" dirty="0" smtClean="0">
                <a:latin typeface="Calibri Light" panose="020F0302020204030204" pitchFamily="34" charset="0"/>
              </a:rPr>
              <a:t> mitigation strategies for off-nominal scenarios. For this task, </a:t>
            </a:r>
            <a:r>
              <a:rPr lang="en-US" dirty="0" smtClean="0">
                <a:latin typeface="Calibri Light" panose="020F0302020204030204" pitchFamily="34" charset="0"/>
              </a:rPr>
              <a:t>Payload thermal developed the </a:t>
            </a:r>
            <a:r>
              <a:rPr lang="en-US" dirty="0" smtClean="0">
                <a:latin typeface="Calibri Light" panose="020F0302020204030204" pitchFamily="34" charset="0"/>
                <a:ea typeface="Times New Roman" panose="02020603050405020304" pitchFamily="18" charset="0"/>
              </a:rPr>
              <a:t>OTIS Off-Nominal Thermal Consequences and Mitigations Workbook. This was an excel sheet,</a:t>
            </a:r>
            <a:r>
              <a:rPr lang="en-US" baseline="0" dirty="0" smtClean="0">
                <a:latin typeface="Calibri Light" panose="020F0302020204030204" pitchFamily="34" charset="0"/>
                <a:ea typeface="Times New Roman" panose="02020603050405020304" pitchFamily="18" charset="0"/>
              </a:rPr>
              <a:t> </a:t>
            </a:r>
            <a:r>
              <a:rPr lang="en-US" dirty="0" smtClean="0">
                <a:latin typeface="Calibri Light" panose="020F0302020204030204" pitchFamily="34" charset="0"/>
                <a:ea typeface="Times New Roman" panose="02020603050405020304" pitchFamily="18" charset="0"/>
              </a:rPr>
              <a:t>reviewed</a:t>
            </a:r>
            <a:r>
              <a:rPr lang="en-US" baseline="0" dirty="0" smtClean="0">
                <a:latin typeface="Calibri Light" panose="020F0302020204030204" pitchFamily="34" charset="0"/>
                <a:ea typeface="Times New Roman" panose="02020603050405020304" pitchFamily="18" charset="0"/>
              </a:rPr>
              <a:t> and </a:t>
            </a:r>
            <a:r>
              <a:rPr lang="en-US" dirty="0" smtClean="0">
                <a:latin typeface="Calibri Light" panose="020F0302020204030204" pitchFamily="34" charset="0"/>
                <a:ea typeface="Times New Roman" panose="02020603050405020304" pitchFamily="18" charset="0"/>
              </a:rPr>
              <a:t>approved by the GSE thermal, JSC facility, and flight systems teams, which identified all</a:t>
            </a:r>
            <a:r>
              <a:rPr lang="en-US" baseline="0" dirty="0" smtClean="0">
                <a:latin typeface="Calibri Light" panose="020F0302020204030204" pitchFamily="34" charset="0"/>
                <a:ea typeface="Times New Roman" panose="02020603050405020304" pitchFamily="18" charset="0"/>
              </a:rPr>
              <a:t> of the</a:t>
            </a:r>
            <a:r>
              <a:rPr lang="en-US" dirty="0" smtClean="0">
                <a:latin typeface="Calibri Light" panose="020F0302020204030204" pitchFamily="34" charset="0"/>
                <a:ea typeface="Times New Roman" panose="02020603050405020304" pitchFamily="18" charset="0"/>
              </a:rPr>
              <a:t> major off-nominal events identified on slide 3 and developed mitigation actions to be taken by the payload</a:t>
            </a:r>
            <a:r>
              <a:rPr lang="en-US" baseline="0" dirty="0" smtClean="0">
                <a:latin typeface="Calibri Light" panose="020F0302020204030204" pitchFamily="34" charset="0"/>
                <a:ea typeface="Times New Roman" panose="02020603050405020304" pitchFamily="18" charset="0"/>
              </a:rPr>
              <a:t> thermal</a:t>
            </a:r>
            <a:r>
              <a:rPr lang="en-US" dirty="0" smtClean="0">
                <a:latin typeface="Calibri Light" panose="020F0302020204030204" pitchFamily="34" charset="0"/>
                <a:ea typeface="Times New Roman" panose="02020603050405020304" pitchFamily="18" charset="0"/>
              </a:rPr>
              <a:t>, GSE thermal and the</a:t>
            </a:r>
            <a:r>
              <a:rPr lang="en-US" baseline="0" dirty="0" smtClean="0">
                <a:latin typeface="Calibri Light" panose="020F0302020204030204" pitchFamily="34" charset="0"/>
                <a:ea typeface="Times New Roman" panose="02020603050405020304" pitchFamily="18" charset="0"/>
              </a:rPr>
              <a:t> facility operators </a:t>
            </a:r>
            <a:r>
              <a:rPr lang="en-US" dirty="0" smtClean="0">
                <a:latin typeface="Calibri Light" panose="020F0302020204030204" pitchFamily="34" charset="0"/>
                <a:ea typeface="Times New Roman" panose="02020603050405020304" pitchFamily="18" charset="0"/>
              </a:rPr>
              <a:t>depending on the test phase. </a:t>
            </a:r>
            <a:r>
              <a:rPr lang="en-US" baseline="0" dirty="0" smtClean="0">
                <a:latin typeface="Calibri Light" panose="020F0302020204030204" pitchFamily="34" charset="0"/>
                <a:ea typeface="Times New Roman" panose="02020603050405020304" pitchFamily="18" charset="0"/>
              </a:rPr>
              <a:t>Please note that t</a:t>
            </a:r>
            <a:r>
              <a:rPr lang="en-US" dirty="0" smtClean="0">
                <a:latin typeface="Calibri Light" panose="020F0302020204030204" pitchFamily="34" charset="0"/>
                <a:ea typeface="Times New Roman" panose="02020603050405020304" pitchFamily="18" charset="0"/>
              </a:rPr>
              <a:t>he entire</a:t>
            </a:r>
            <a:r>
              <a:rPr lang="en-US" baseline="0" dirty="0" smtClean="0">
                <a:latin typeface="Calibri Light" panose="020F0302020204030204" pitchFamily="34" charset="0"/>
                <a:ea typeface="Times New Roman" panose="02020603050405020304" pitchFamily="18" charset="0"/>
              </a:rPr>
              <a:t> spreadsheet is too lengthy and complex to present in its entirety. However, we will present an overview of the scenarios that were considered and their impacts to each of the test phases. We will also look take a detailed look at one of the cases: 48-hour </a:t>
            </a:r>
            <a:r>
              <a:rPr lang="en-US" baseline="0" dirty="0" err="1" smtClean="0">
                <a:latin typeface="Calibri Light" panose="020F0302020204030204" pitchFamily="34" charset="0"/>
                <a:ea typeface="Times New Roman" panose="02020603050405020304" pitchFamily="18" charset="0"/>
              </a:rPr>
              <a:t>safing</a:t>
            </a:r>
            <a:r>
              <a:rPr lang="en-US" baseline="0" dirty="0" smtClean="0">
                <a:latin typeface="Calibri Light" panose="020F0302020204030204" pitchFamily="34" charset="0"/>
                <a:ea typeface="Times New Roman" panose="02020603050405020304" pitchFamily="18" charset="0"/>
              </a:rPr>
              <a:t>. </a:t>
            </a:r>
            <a:endParaRPr lang="en-US" b="0" dirty="0" smtClean="0"/>
          </a:p>
        </p:txBody>
      </p:sp>
      <p:sp>
        <p:nvSpPr>
          <p:cNvPr id="4" name="Slide Number Placeholder 3"/>
          <p:cNvSpPr>
            <a:spLocks noGrp="1"/>
          </p:cNvSpPr>
          <p:nvPr>
            <p:ph type="sldNum" sz="quarter" idx="10"/>
          </p:nvPr>
        </p:nvSpPr>
        <p:spPr/>
        <p:txBody>
          <a:bodyPr/>
          <a:lstStyle/>
          <a:p>
            <a:fld id="{17F05AD9-C959-4725-9109-69354E152398}" type="slidenum">
              <a:rPr lang="en-US" smtClean="0"/>
              <a:pPr/>
              <a:t>8</a:t>
            </a:fld>
            <a:endParaRPr lang="en-US"/>
          </a:p>
        </p:txBody>
      </p:sp>
    </p:spTree>
    <p:extLst>
      <p:ext uri="{BB962C8B-B14F-4D97-AF65-F5344CB8AC3E}">
        <p14:creationId xmlns:p14="http://schemas.microsoft.com/office/powerpoint/2010/main" val="40217570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Before we progress onto the off-nominal matrix</a:t>
            </a:r>
            <a:r>
              <a:rPr lang="en-US" sz="1200" kern="1200" baseline="0" dirty="0" smtClean="0">
                <a:solidFill>
                  <a:schemeClr val="tx1"/>
                </a:solidFill>
                <a:effectLst/>
                <a:latin typeface="+mn-lt"/>
                <a:ea typeface="+mn-ea"/>
                <a:cs typeface="+mn-cs"/>
              </a:rPr>
              <a:t> discussions, we </a:t>
            </a:r>
            <a:r>
              <a:rPr lang="en-US" sz="1200" kern="1200" dirty="0" smtClean="0">
                <a:solidFill>
                  <a:schemeClr val="tx1"/>
                </a:solidFill>
                <a:effectLst/>
                <a:latin typeface="+mn-lt"/>
                <a:ea typeface="+mn-ea"/>
                <a:cs typeface="+mn-cs"/>
              </a:rPr>
              <a:t>should define</a:t>
            </a:r>
            <a:r>
              <a:rPr lang="en-US" sz="1200" kern="1200" baseline="0" dirty="0" smtClean="0">
                <a:solidFill>
                  <a:schemeClr val="tx1"/>
                </a:solidFill>
                <a:effectLst/>
                <a:latin typeface="+mn-lt"/>
                <a:ea typeface="+mn-ea"/>
                <a:cs typeface="+mn-cs"/>
              </a:rPr>
              <a:t> exactly what the safe conditions are for the OTIS CV test. There are three defined safe conditions: the first is with the test completely under control by the operations team in a nominal condition. The second and third describe off-nominal conditions where we do not have direct control of the payload or GSE, but where the hardware is not immediately at risk of damage. Specifically, for the second safe condition, the payload temperatures are above the upper bound of the water contamination band at 170 K and slowly drifting towards ambient temperatures. This condition may occur if control of the payload is lost before 170 K is reached in </a:t>
            </a:r>
            <a:r>
              <a:rPr lang="en-US" sz="1200" kern="1200" baseline="0" dirty="0" err="1" smtClean="0">
                <a:solidFill>
                  <a:schemeClr val="tx1"/>
                </a:solidFill>
                <a:effectLst/>
                <a:latin typeface="+mn-lt"/>
                <a:ea typeface="+mn-ea"/>
                <a:cs typeface="+mn-cs"/>
              </a:rPr>
              <a:t>cooldown</a:t>
            </a:r>
            <a:r>
              <a:rPr lang="en-US" sz="1200" kern="1200" baseline="0" dirty="0" smtClean="0">
                <a:solidFill>
                  <a:schemeClr val="tx1"/>
                </a:solidFill>
                <a:effectLst/>
                <a:latin typeface="+mn-lt"/>
                <a:ea typeface="+mn-ea"/>
                <a:cs typeface="+mn-cs"/>
              </a:rPr>
              <a:t>, or if warmup has already progressed above 170 K. The heaters are off to prevent any risk of runaway heating, and pressure need not be at vacuum, although vacuum is preferable. Essentially, the chamber would just need to maintain pressure or slowly release its pressure to keep this condition. For the third safe condition, the payload is under vacuum and either below the lower bound of the water contamination band at 140 K drifting towards LN2 shroud temperatures around 80 K, or drifting upwards towards 90 K from cryogenic conditions after the shroud and </a:t>
            </a:r>
            <a:r>
              <a:rPr lang="en-US" sz="1200" kern="1200" baseline="0" dirty="0" err="1" smtClean="0">
                <a:solidFill>
                  <a:schemeClr val="tx1"/>
                </a:solidFill>
                <a:effectLst/>
                <a:latin typeface="+mn-lt"/>
                <a:ea typeface="+mn-ea"/>
                <a:cs typeface="+mn-cs"/>
              </a:rPr>
              <a:t>cryo</a:t>
            </a:r>
            <a:r>
              <a:rPr lang="en-US" sz="1200" kern="1200" baseline="0" dirty="0" smtClean="0">
                <a:solidFill>
                  <a:schemeClr val="tx1"/>
                </a:solidFill>
                <a:effectLst/>
                <a:latin typeface="+mn-lt"/>
                <a:ea typeface="+mn-ea"/>
                <a:cs typeface="+mn-cs"/>
              </a:rPr>
              <a:t>-pumping panels or CPPs have been burped. As long as the LN2 system is fully functioning, there is sufficient LN2 supply, and the chamber is maintaining pressure, this condition is sustainable. </a:t>
            </a:r>
            <a:r>
              <a:rPr lang="en-US" sz="1200" kern="1200" dirty="0" smtClean="0">
                <a:solidFill>
                  <a:schemeClr val="tx1"/>
                </a:solidFill>
                <a:effectLst/>
                <a:latin typeface="+mn-lt"/>
                <a:ea typeface="+mn-ea"/>
                <a:cs typeface="+mn-cs"/>
              </a:rPr>
              <a:t>In the event</a:t>
            </a:r>
            <a:r>
              <a:rPr lang="en-US" sz="1200" kern="1200" baseline="0" dirty="0" smtClean="0">
                <a:solidFill>
                  <a:schemeClr val="tx1"/>
                </a:solidFill>
                <a:effectLst/>
                <a:latin typeface="+mn-lt"/>
                <a:ea typeface="+mn-ea"/>
                <a:cs typeface="+mn-cs"/>
              </a:rPr>
              <a:t> of severe weather or other off-nominal condition, should the team be at an condition where they may lose control of the test, or should the team need to be evacuated due to personnel safety risks, the goal is to leave the payload within either of the latter two conditions so that it is not at immediate risk of damage, and may be recovered when the operations team can return the test back to control.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Having</a:t>
            </a:r>
            <a:r>
              <a:rPr lang="en-US" sz="1200" kern="1200" baseline="0" dirty="0" smtClean="0">
                <a:solidFill>
                  <a:schemeClr val="tx1"/>
                </a:solidFill>
                <a:effectLst/>
                <a:latin typeface="+mn-lt"/>
                <a:ea typeface="+mn-ea"/>
                <a:cs typeface="+mn-cs"/>
              </a:rPr>
              <a:t> defined our safe conditions, it’s also valuable to delineate the times of our test where the hardware is at greatest risk. These represent times where loss of control could incur the greatest hardware damage. The first is when there are large temperature differences across the OTIS payload or from the OTIS payload to the GSE and facility environment, when we have large potential for rapid temperature change as the hardware </a:t>
            </a:r>
            <a:r>
              <a:rPr lang="en-US" sz="1200" kern="1200" baseline="0" dirty="0" err="1" smtClean="0">
                <a:solidFill>
                  <a:schemeClr val="tx1"/>
                </a:solidFill>
                <a:effectLst/>
                <a:latin typeface="+mn-lt"/>
                <a:ea typeface="+mn-ea"/>
                <a:cs typeface="+mn-cs"/>
              </a:rPr>
              <a:t>isothermalizes</a:t>
            </a:r>
            <a:r>
              <a:rPr lang="en-US" sz="1200" kern="1200" baseline="0" dirty="0" smtClean="0">
                <a:solidFill>
                  <a:schemeClr val="tx1"/>
                </a:solidFill>
                <a:effectLst/>
                <a:latin typeface="+mn-lt"/>
                <a:ea typeface="+mn-ea"/>
                <a:cs typeface="+mn-cs"/>
              </a:rPr>
              <a:t>. This emphasizes our need to perform a controlled </a:t>
            </a:r>
            <a:r>
              <a:rPr lang="en-US" sz="1200" kern="1200" baseline="0" dirty="0" err="1" smtClean="0">
                <a:solidFill>
                  <a:schemeClr val="tx1"/>
                </a:solidFill>
                <a:effectLst/>
                <a:latin typeface="+mn-lt"/>
                <a:ea typeface="+mn-ea"/>
                <a:cs typeface="+mn-cs"/>
              </a:rPr>
              <a:t>isothermalization</a:t>
            </a:r>
            <a:r>
              <a:rPr lang="en-US" sz="1200" kern="1200" baseline="0" dirty="0" smtClean="0">
                <a:solidFill>
                  <a:schemeClr val="tx1"/>
                </a:solidFill>
                <a:effectLst/>
                <a:latin typeface="+mn-lt"/>
                <a:ea typeface="+mn-ea"/>
                <a:cs typeface="+mn-cs"/>
              </a:rPr>
              <a:t> of payload, GSE, and environment as much as possible should we be required to evacuate. The second is within the water contamination band, where we are in danger of having water ice deposit on the optics. Note the phase diagram for water on the lower right-hand corner of this slide, which shows that for a given temperature, the phase of water changes with pressure. If there is an uncontrolled pressure increase, water vapor may immediately undergo a phase change and solidify on the coldest, most sensitive optical surfaces. The third is within the molecular contamination band, where it’s in our interest to maintain all sensitive optics as closely as possible in temperature so that they don’t contaminate each other. The fourth is at </a:t>
            </a:r>
            <a:r>
              <a:rPr lang="en-US" sz="1200" kern="1200" baseline="0" dirty="0" err="1" smtClean="0">
                <a:solidFill>
                  <a:schemeClr val="tx1"/>
                </a:solidFill>
                <a:effectLst/>
                <a:latin typeface="+mn-lt"/>
                <a:ea typeface="+mn-ea"/>
                <a:cs typeface="+mn-cs"/>
              </a:rPr>
              <a:t>cryo</a:t>
            </a:r>
            <a:r>
              <a:rPr lang="en-US" sz="1200" kern="1200" baseline="0" dirty="0" smtClean="0">
                <a:solidFill>
                  <a:schemeClr val="tx1"/>
                </a:solidFill>
                <a:effectLst/>
                <a:latin typeface="+mn-lt"/>
                <a:ea typeface="+mn-ea"/>
                <a:cs typeface="+mn-cs"/>
              </a:rPr>
              <a:t>-stable temperatures when the helium shroud is at 20 K, and there is a large accumulation of solid N2 and O2 on the helium shrouds, scavenger plates, and CPPs. Loss of control of the helium refrigerator here would cause a rapid increase in chamber pressure, precipitating both a contamination risk and hardware damage from the unintended heat transfer between components with large temperature deltas. The final risk describes a scenario that could occur even when the third safe condition, that of the payload at LN2 temperatures, is achieved. Chamber A at NASA JSC can only accommodate a fixed amount of LN2 storage in its external tanks. If the LN2 supply depletes and cannot be replaced due to an unexpected condition, the helium system cannot function without the LN2 to cool it, subjecting the payload to an uncontrolled state. </a:t>
            </a:r>
          </a:p>
          <a:p>
            <a:endParaRPr lang="en-US" sz="1200" kern="1200" baseline="0" dirty="0" smtClean="0">
              <a:solidFill>
                <a:schemeClr val="tx1"/>
              </a:solidFill>
              <a:effectLst/>
              <a:latin typeface="+mn-lt"/>
              <a:ea typeface="+mn-ea"/>
              <a:cs typeface="+mn-cs"/>
            </a:endParaRPr>
          </a:p>
          <a:p>
            <a:r>
              <a:rPr lang="en-US" dirty="0" smtClean="0">
                <a:latin typeface="Calibri Light" panose="020F0302020204030204" pitchFamily="34" charset="0"/>
                <a:ea typeface="Times New Roman" panose="02020603050405020304" pitchFamily="18" charset="0"/>
              </a:rPr>
              <a:t>The next slide will introduce the phases of our cryogenic vacuum test</a:t>
            </a:r>
            <a:r>
              <a:rPr lang="en-US" baseline="0" dirty="0" smtClean="0">
                <a:latin typeface="Calibri Light" panose="020F0302020204030204" pitchFamily="34" charset="0"/>
                <a:ea typeface="Times New Roman" panose="02020603050405020304" pitchFamily="18" charset="0"/>
              </a:rPr>
              <a:t> as seventeen distinct time periods during the test when, due to the thermal state of the payload, different actions should be taken to ensure payload safety. </a:t>
            </a:r>
            <a:endParaRPr lang="en-US" dirty="0"/>
          </a:p>
        </p:txBody>
      </p:sp>
      <p:sp>
        <p:nvSpPr>
          <p:cNvPr id="4" name="Slide Number Placeholder 3"/>
          <p:cNvSpPr>
            <a:spLocks noGrp="1"/>
          </p:cNvSpPr>
          <p:nvPr>
            <p:ph type="sldNum" sz="quarter" idx="10"/>
          </p:nvPr>
        </p:nvSpPr>
        <p:spPr/>
        <p:txBody>
          <a:bodyPr/>
          <a:lstStyle/>
          <a:p>
            <a:fld id="{17F05AD9-C959-4725-9109-69354E152398}" type="slidenum">
              <a:rPr lang="en-US" smtClean="0"/>
              <a:pPr/>
              <a:t>9</a:t>
            </a:fld>
            <a:endParaRPr lang="en-US"/>
          </a:p>
        </p:txBody>
      </p:sp>
    </p:spTree>
    <p:extLst>
      <p:ext uri="{BB962C8B-B14F-4D97-AF65-F5344CB8AC3E}">
        <p14:creationId xmlns:p14="http://schemas.microsoft.com/office/powerpoint/2010/main" val="38334447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the test phases we considered</a:t>
            </a:r>
            <a:r>
              <a:rPr lang="en-US" baseline="0" dirty="0" smtClean="0"/>
              <a:t> for the off-nominal </a:t>
            </a:r>
            <a:r>
              <a:rPr lang="en-US" baseline="0" dirty="0" err="1" smtClean="0"/>
              <a:t>safing</a:t>
            </a:r>
            <a:r>
              <a:rPr lang="en-US" baseline="0" dirty="0" smtClean="0"/>
              <a:t> matrix. There are a total of seven </a:t>
            </a:r>
            <a:r>
              <a:rPr lang="en-US" baseline="0" dirty="0" err="1" smtClean="0"/>
              <a:t>cooldown</a:t>
            </a:r>
            <a:r>
              <a:rPr lang="en-US" baseline="0" dirty="0" smtClean="0"/>
              <a:t> phases each denoted with a “C” prefix and a number, and a total of nine warmup phases each denoted with a “W” prefix and number. The </a:t>
            </a:r>
            <a:r>
              <a:rPr lang="en-US" baseline="0" dirty="0" err="1" smtClean="0"/>
              <a:t>cryo</a:t>
            </a:r>
            <a:r>
              <a:rPr lang="en-US" baseline="0" dirty="0" smtClean="0"/>
              <a:t>-stable phase between </a:t>
            </a:r>
            <a:r>
              <a:rPr lang="en-US" baseline="0" dirty="0" err="1" smtClean="0"/>
              <a:t>cooldown</a:t>
            </a:r>
            <a:r>
              <a:rPr lang="en-US" baseline="0" dirty="0" smtClean="0"/>
              <a:t> and warmup is denoted with the acronym “SS” for steady-state. In </a:t>
            </a:r>
            <a:r>
              <a:rPr lang="en-US" baseline="0" dirty="0" err="1" smtClean="0"/>
              <a:t>cooldown</a:t>
            </a:r>
            <a:r>
              <a:rPr lang="en-US" baseline="0" dirty="0" smtClean="0"/>
              <a:t>, C1 is the pre-test ambient vacuum testing, and C2 represents the phase past the actual start of </a:t>
            </a:r>
            <a:r>
              <a:rPr lang="en-US" baseline="0" dirty="0" err="1" smtClean="0"/>
              <a:t>cooldown</a:t>
            </a:r>
            <a:r>
              <a:rPr lang="en-US" baseline="0" dirty="0" smtClean="0"/>
              <a:t> until the helium shroud reaches 175 K. By C3, the SIs have continued their initial </a:t>
            </a:r>
            <a:r>
              <a:rPr lang="en-US" baseline="0" dirty="0" err="1" smtClean="0"/>
              <a:t>cooldown</a:t>
            </a:r>
            <a:r>
              <a:rPr lang="en-US" baseline="0" dirty="0" smtClean="0"/>
              <a:t> but haven’t reached their decontamination hold yet until C4. C4 represents the decontamination hold waiting for MIRI to cool in family with the rest of the instruments, and C5 is when all of those instruments step through the water contamination band between 140 and 170 K. Finally, C6 and C7 represent the final </a:t>
            </a:r>
            <a:r>
              <a:rPr lang="en-US" baseline="0" dirty="0" err="1" smtClean="0"/>
              <a:t>cooldown</a:t>
            </a:r>
            <a:r>
              <a:rPr lang="en-US" baseline="0" dirty="0" smtClean="0"/>
              <a:t>, with the only difference being that in C6, MIRI is above 40K and has not undergone the </a:t>
            </a:r>
            <a:r>
              <a:rPr lang="en-US" baseline="0" dirty="0" err="1" smtClean="0"/>
              <a:t>cryocooler</a:t>
            </a:r>
            <a:r>
              <a:rPr lang="en-US" baseline="0" dirty="0" smtClean="0"/>
              <a:t> pinch-point. </a:t>
            </a:r>
          </a:p>
          <a:p>
            <a:endParaRPr lang="en-US" baseline="0" dirty="0" smtClean="0"/>
          </a:p>
          <a:p>
            <a:r>
              <a:rPr lang="en-US" baseline="0" dirty="0" smtClean="0"/>
              <a:t>On the warmup side, W1 marks the first step in warmup when the SIs use their heaters to hold above 45K and the shroud rises above 40 K, causing all of its N2 ice to sublimate and move towards the </a:t>
            </a:r>
            <a:r>
              <a:rPr lang="en-US" baseline="0" dirty="0" err="1" smtClean="0"/>
              <a:t>cryo</a:t>
            </a:r>
            <a:r>
              <a:rPr lang="en-US" baseline="0" dirty="0" smtClean="0"/>
              <a:t>-pumping panels. Phase W2 encompasses the thermal distortion alignment drift test and most of the mechanism deployment heater tests, as MIRI goes above 45K and the helium shroud slowly gets warmed to 140K. In W3, we are at the shroud plateau before the N2 burp, or rapid pressure rise due to the sublimation of solid N2 collected on cold surfaces, which gets executed in phase W4. After the end of the shroud hold, we enter W5 where the payload is in the water contamination band between 140K and 170K. Once the payload reaches 170K, there is a minor H2O burp inside the shroud in W6 before progressing to W7, where the shroud is warming to 220 K. W8 is just before entering the molecular contamination band, and the final push to ambient through the molecular contamination band is captured in W9. </a:t>
            </a:r>
            <a:endParaRPr lang="en-US" dirty="0" smtClean="0"/>
          </a:p>
          <a:p>
            <a:endParaRPr lang="en-US" dirty="0"/>
          </a:p>
        </p:txBody>
      </p:sp>
      <p:sp>
        <p:nvSpPr>
          <p:cNvPr id="4" name="Slide Number Placeholder 3"/>
          <p:cNvSpPr>
            <a:spLocks noGrp="1"/>
          </p:cNvSpPr>
          <p:nvPr>
            <p:ph type="sldNum" sz="quarter" idx="10"/>
          </p:nvPr>
        </p:nvSpPr>
        <p:spPr/>
        <p:txBody>
          <a:bodyPr/>
          <a:lstStyle/>
          <a:p>
            <a:fld id="{17F05AD9-C959-4725-9109-69354E152398}" type="slidenum">
              <a:rPr lang="en-US" smtClean="0"/>
              <a:pPr/>
              <a:t>10</a:t>
            </a:fld>
            <a:endParaRPr lang="en-US"/>
          </a:p>
        </p:txBody>
      </p:sp>
    </p:spTree>
    <p:extLst>
      <p:ext uri="{BB962C8B-B14F-4D97-AF65-F5344CB8AC3E}">
        <p14:creationId xmlns:p14="http://schemas.microsoft.com/office/powerpoint/2010/main" val="5017581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look how those</a:t>
            </a:r>
            <a:r>
              <a:rPr lang="en-US" baseline="0" dirty="0" smtClean="0"/>
              <a:t> safe conditions and test phases discussed in the previous two slides are overlaid onto the test profile. In this plot, the horizontal axis describes the number of days into the test, and the vertical axis marks temperature, with all of the lines denoting the temperature of major components through the test. As you can see, the longest phase is steady-state, and the warmup phases are clustered much closer together than the </a:t>
            </a:r>
            <a:r>
              <a:rPr lang="en-US" baseline="0" dirty="0" err="1" smtClean="0"/>
              <a:t>cooldown</a:t>
            </a:r>
            <a:r>
              <a:rPr lang="en-US" baseline="0" dirty="0" smtClean="0"/>
              <a:t> phases due to the dynamic nature of the warmup procedure, as many environments and test conditions are encountered in rapid succession. Note that there are also additional instructions labeled at the top of the plot, divided by the black hashed lines, which separate multiple </a:t>
            </a:r>
            <a:r>
              <a:rPr lang="en-US" baseline="0" dirty="0" err="1" smtClean="0"/>
              <a:t>cooldown</a:t>
            </a:r>
            <a:r>
              <a:rPr lang="en-US" baseline="0" dirty="0" smtClean="0"/>
              <a:t> or warmup phases into clearly demarked sections. This is specific to the 48-hour </a:t>
            </a:r>
            <a:r>
              <a:rPr lang="en-US" baseline="0" dirty="0" err="1" smtClean="0"/>
              <a:t>safing</a:t>
            </a:r>
            <a:r>
              <a:rPr lang="en-US" baseline="0" dirty="0" smtClean="0"/>
              <a:t> procedure and define safety goals during conditions where we may need to evacuate all test personnel and leave the test unmonitored. As mentioned in the previous slide, there are two specific safe temperatures for the payload and shrouds to reside in for uncontrolled long periods of dormancy. The first is with the pressure vessel at ambient and the second is at LN2 shroud temperature at 80 K. </a:t>
            </a:r>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safe temperature for the payload to aim for is specific to the phase of the test that it is currently in, and represents the closest target to achieve from that phase to thermally secure the payload. In this plot of the test profile, between C1 and C3, in the event of 48-hour </a:t>
            </a:r>
            <a:r>
              <a:rPr lang="en-US" baseline="0" dirty="0" err="1" smtClean="0"/>
              <a:t>safing</a:t>
            </a:r>
            <a:r>
              <a:rPr lang="en-US" baseline="0" dirty="0" smtClean="0"/>
              <a:t>, it would be quicker for the payload to return to ambient than to reach LN2 temperatures, so in these phases the off-nominal procedure indicates for the payload to be warmed to ambient. However, entering into phase C4 and all the way to W6, cooling or warming to the LN2 shroud temperatures at 80K is easier to achieve, so this safe condition is indicated as the target to aim for during these phases. At LN2 temperatures, even if the liquid nitrogen supply for the LN2 shroud runs out, this shroud would just slowly and gently drift up to room temperature and does not represent a significant hardware risk. After phase W7 is achieved, </a:t>
            </a:r>
            <a:r>
              <a:rPr lang="en-US" dirty="0" smtClean="0"/>
              <a:t>i</a:t>
            </a:r>
            <a:r>
              <a:rPr lang="en-US" baseline="0" dirty="0" smtClean="0"/>
              <a:t>n the final warmup to ambient, Any phase from W7 onwards should warm back to ambient. </a:t>
            </a:r>
          </a:p>
        </p:txBody>
      </p:sp>
      <p:sp>
        <p:nvSpPr>
          <p:cNvPr id="4" name="Slide Number Placeholder 3"/>
          <p:cNvSpPr>
            <a:spLocks noGrp="1"/>
          </p:cNvSpPr>
          <p:nvPr>
            <p:ph type="sldNum" sz="quarter" idx="10"/>
          </p:nvPr>
        </p:nvSpPr>
        <p:spPr/>
        <p:txBody>
          <a:bodyPr/>
          <a:lstStyle/>
          <a:p>
            <a:fld id="{17F05AD9-C959-4725-9109-69354E152398}" type="slidenum">
              <a:rPr lang="en-US" smtClean="0"/>
              <a:pPr/>
              <a:t>11</a:t>
            </a:fld>
            <a:endParaRPr lang="en-US"/>
          </a:p>
        </p:txBody>
      </p:sp>
    </p:spTree>
    <p:extLst>
      <p:ext uri="{BB962C8B-B14F-4D97-AF65-F5344CB8AC3E}">
        <p14:creationId xmlns:p14="http://schemas.microsoft.com/office/powerpoint/2010/main" val="8082842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sz="1200" kern="1200" dirty="0" smtClean="0">
                <a:solidFill>
                  <a:schemeClr val="tx1"/>
                </a:solidFill>
                <a:latin typeface="+mn-lt"/>
                <a:ea typeface="+mn-ea"/>
                <a:cs typeface="+mn-cs"/>
              </a:rPr>
              <a:t>Now let's take a look at the simplified example of a matrix from the off nominal spreadsheet corresponding to the 48-hour </a:t>
            </a:r>
            <a:r>
              <a:rPr lang="en-US" sz="1200" kern="1200" dirty="0" err="1" smtClean="0">
                <a:solidFill>
                  <a:schemeClr val="tx1"/>
                </a:solidFill>
                <a:latin typeface="+mn-lt"/>
                <a:ea typeface="+mn-ea"/>
                <a:cs typeface="+mn-cs"/>
              </a:rPr>
              <a:t>safing</a:t>
            </a:r>
            <a:r>
              <a:rPr lang="en-US" sz="1200" kern="1200" dirty="0" smtClean="0">
                <a:solidFill>
                  <a:schemeClr val="tx1"/>
                </a:solidFill>
                <a:latin typeface="+mn-lt"/>
                <a:ea typeface="+mn-ea"/>
                <a:cs typeface="+mn-cs"/>
              </a:rPr>
              <a:t> actions discussed in the previous slide. The first column and second column show the test phase and description. The third column represents the goal temperature to achieve to safe the hardware, as discussed in the previous slide. The last three columns describe the appropriate response and preemptive actions that need to be taken to secure the hardware before the expected off-nominal event. As you can see, these</a:t>
            </a:r>
            <a:r>
              <a:rPr lang="en-US" sz="1200" kern="1200" baseline="0" dirty="0" smtClean="0">
                <a:solidFill>
                  <a:schemeClr val="tx1"/>
                </a:solidFill>
                <a:latin typeface="+mn-lt"/>
                <a:ea typeface="+mn-ea"/>
                <a:cs typeface="+mn-cs"/>
              </a:rPr>
              <a:t> are partitioned into the responses for the</a:t>
            </a:r>
            <a:r>
              <a:rPr lang="en-US" sz="1200" kern="1200" dirty="0" smtClean="0">
                <a:solidFill>
                  <a:schemeClr val="tx1"/>
                </a:solidFill>
                <a:latin typeface="+mn-lt"/>
                <a:ea typeface="+mn-ea"/>
                <a:cs typeface="+mn-cs"/>
              </a:rPr>
              <a:t> facility</a:t>
            </a:r>
            <a:r>
              <a:rPr lang="en-US" sz="1200" kern="1200" baseline="0" dirty="0" smtClean="0">
                <a:solidFill>
                  <a:schemeClr val="tx1"/>
                </a:solidFill>
                <a:latin typeface="+mn-lt"/>
                <a:ea typeface="+mn-ea"/>
                <a:cs typeface="+mn-cs"/>
              </a:rPr>
              <a:t> team, who controlled the shrouds, compressors, LN2 and helium flows, and pressures;</a:t>
            </a:r>
            <a:r>
              <a:rPr lang="en-US" sz="1200" kern="1200" dirty="0" smtClean="0">
                <a:solidFill>
                  <a:schemeClr val="tx1"/>
                </a:solidFill>
                <a:latin typeface="+mn-lt"/>
                <a:ea typeface="+mn-ea"/>
                <a:cs typeface="+mn-cs"/>
              </a:rPr>
              <a:t> the</a:t>
            </a:r>
            <a:r>
              <a:rPr lang="en-US" sz="1200" kern="1200" baseline="0" dirty="0" smtClean="0">
                <a:solidFill>
                  <a:schemeClr val="tx1"/>
                </a:solidFill>
                <a:latin typeface="+mn-lt"/>
                <a:ea typeface="+mn-ea"/>
                <a:cs typeface="+mn-cs"/>
              </a:rPr>
              <a:t> flight payload team</a:t>
            </a:r>
            <a:r>
              <a:rPr lang="en-US" sz="1200" kern="1200" dirty="0" smtClean="0">
                <a:solidFill>
                  <a:schemeClr val="tx1"/>
                </a:solidFill>
                <a:latin typeface="+mn-lt"/>
                <a:ea typeface="+mn-ea"/>
                <a:cs typeface="+mn-cs"/>
              </a:rPr>
              <a:t>, who</a:t>
            </a:r>
            <a:r>
              <a:rPr lang="en-US" sz="1200" kern="1200" baseline="0" dirty="0" smtClean="0">
                <a:solidFill>
                  <a:schemeClr val="tx1"/>
                </a:solidFill>
                <a:latin typeface="+mn-lt"/>
                <a:ea typeface="+mn-ea"/>
                <a:cs typeface="+mn-cs"/>
              </a:rPr>
              <a:t> were in charge of </a:t>
            </a:r>
            <a:r>
              <a:rPr lang="en-US" sz="1200" kern="1200" baseline="0" dirty="0" err="1" smtClean="0">
                <a:solidFill>
                  <a:schemeClr val="tx1"/>
                </a:solidFill>
                <a:latin typeface="+mn-lt"/>
                <a:ea typeface="+mn-ea"/>
                <a:cs typeface="+mn-cs"/>
              </a:rPr>
              <a:t>safing</a:t>
            </a:r>
            <a:r>
              <a:rPr lang="en-US" sz="1200" kern="1200" baseline="0" dirty="0" smtClean="0">
                <a:solidFill>
                  <a:schemeClr val="tx1"/>
                </a:solidFill>
                <a:latin typeface="+mn-lt"/>
                <a:ea typeface="+mn-ea"/>
                <a:cs typeface="+mn-cs"/>
              </a:rPr>
              <a:t> the OTIS payload via control of the IRSU and Spacecraft Simulator;</a:t>
            </a:r>
            <a:r>
              <a:rPr lang="en-US" sz="1200" kern="1200" dirty="0" smtClean="0">
                <a:solidFill>
                  <a:schemeClr val="tx1"/>
                </a:solidFill>
                <a:latin typeface="+mn-lt"/>
                <a:ea typeface="+mn-ea"/>
                <a:cs typeface="+mn-cs"/>
              </a:rPr>
              <a:t> and the GSE Team,</a:t>
            </a:r>
            <a:r>
              <a:rPr lang="en-US" sz="1200" kern="1200" baseline="0" dirty="0" smtClean="0">
                <a:solidFill>
                  <a:schemeClr val="tx1"/>
                </a:solidFill>
                <a:latin typeface="+mn-lt"/>
                <a:ea typeface="+mn-ea"/>
                <a:cs typeface="+mn-cs"/>
              </a:rPr>
              <a:t> who took emergency actions with the GSE hardware surrounding OTIS to safeguard the payload. For the viewer taking this course who is unfamiliar with JWST, the intent of this chart is not for you to understand every single acronym and or every action being taken, but rather to understand the complexity of the lookup tables for </a:t>
            </a:r>
            <a:r>
              <a:rPr lang="en-US" sz="1200" kern="1200" baseline="0" dirty="0" err="1" smtClean="0">
                <a:solidFill>
                  <a:schemeClr val="tx1"/>
                </a:solidFill>
                <a:latin typeface="+mn-lt"/>
                <a:ea typeface="+mn-ea"/>
                <a:cs typeface="+mn-cs"/>
              </a:rPr>
              <a:t>safing</a:t>
            </a:r>
            <a:r>
              <a:rPr lang="en-US" sz="1200" kern="1200" baseline="0" dirty="0" smtClean="0">
                <a:solidFill>
                  <a:schemeClr val="tx1"/>
                </a:solidFill>
                <a:latin typeface="+mn-lt"/>
                <a:ea typeface="+mn-ea"/>
                <a:cs typeface="+mn-cs"/>
              </a:rPr>
              <a:t> during these off-nominal scenarios, and to emphasize that detailed and extensive planning was undertaken for every test condition. </a:t>
            </a: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Now,</a:t>
            </a:r>
            <a:r>
              <a:rPr lang="en-US" sz="1200" kern="1200" baseline="0" dirty="0" smtClean="0">
                <a:solidFill>
                  <a:schemeClr val="tx1"/>
                </a:solidFill>
                <a:latin typeface="+mn-lt"/>
                <a:ea typeface="+mn-ea"/>
                <a:cs typeface="+mn-cs"/>
              </a:rPr>
              <a:t> l</a:t>
            </a:r>
            <a:r>
              <a:rPr lang="en-US" sz="1200" kern="1200" dirty="0" smtClean="0">
                <a:solidFill>
                  <a:schemeClr val="tx1"/>
                </a:solidFill>
                <a:latin typeface="+mn-lt"/>
                <a:ea typeface="+mn-ea"/>
                <a:cs typeface="+mn-cs"/>
              </a:rPr>
              <a:t>et's do a top-level walkthrough</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of this chart without delving</a:t>
            </a:r>
            <a:r>
              <a:rPr lang="en-US" sz="1200" kern="1200" baseline="0" dirty="0" smtClean="0">
                <a:solidFill>
                  <a:schemeClr val="tx1"/>
                </a:solidFill>
                <a:latin typeface="+mn-lt"/>
                <a:ea typeface="+mn-ea"/>
                <a:cs typeface="+mn-cs"/>
              </a:rPr>
              <a:t> into every detail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1) </a:t>
            </a:r>
            <a:r>
              <a:rPr lang="en-US" sz="1200" kern="1200" dirty="0" smtClean="0">
                <a:solidFill>
                  <a:schemeClr val="tx1"/>
                </a:solidFill>
                <a:latin typeface="+mn-lt"/>
                <a:ea typeface="+mn-ea"/>
                <a:cs typeface="+mn-cs"/>
              </a:rPr>
              <a:t>For phases C1 through C3, the facility response is to first </a:t>
            </a:r>
            <a:r>
              <a:rPr lang="en-US" sz="1200" kern="1200" dirty="0" err="1" smtClean="0">
                <a:solidFill>
                  <a:schemeClr val="tx1"/>
                </a:solidFill>
                <a:latin typeface="+mn-lt"/>
                <a:ea typeface="+mn-ea"/>
                <a:cs typeface="+mn-cs"/>
              </a:rPr>
              <a:t>isothermaIize</a:t>
            </a:r>
            <a:r>
              <a:rPr lang="en-US" sz="1200" kern="1200" dirty="0" smtClean="0">
                <a:solidFill>
                  <a:schemeClr val="tx1"/>
                </a:solidFill>
                <a:latin typeface="+mn-lt"/>
                <a:ea typeface="+mn-ea"/>
                <a:cs typeface="+mn-cs"/>
              </a:rPr>
              <a:t> the LN2 and helium shrouds, then warm them both as much as possible towards ambient while bringing the independent IEC DSER helium line up as well. On the spacecraft simulator or payload side, the plan is to follow the </a:t>
            </a:r>
            <a:r>
              <a:rPr lang="en-US" sz="1200" kern="1200" dirty="0" err="1" smtClean="0">
                <a:solidFill>
                  <a:schemeClr val="tx1"/>
                </a:solidFill>
                <a:latin typeface="+mn-lt"/>
                <a:ea typeface="+mn-ea"/>
                <a:cs typeface="+mn-cs"/>
              </a:rPr>
              <a:t>warmup</a:t>
            </a:r>
            <a:r>
              <a:rPr lang="en-US" sz="1200" kern="1200" dirty="0" smtClean="0">
                <a:solidFill>
                  <a:schemeClr val="tx1"/>
                </a:solidFill>
                <a:latin typeface="+mn-lt"/>
                <a:ea typeface="+mn-ea"/>
                <a:cs typeface="+mn-cs"/>
              </a:rPr>
              <a:t> procedures from the corresponding temperature regime that the payload is in, and then turn off all heaters after two days in case evacuation is necessary. On the GSE side, the necessity is to maintain IEC DSER temperatures cold to provide a sink for the ISIM electronics boxes until the ISIM heaters and SIs are turned off, after which the IEC DSER is brought to ambient and the GSE heaters are turned off in the event of evacuation.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(click</a:t>
            </a:r>
            <a:r>
              <a:rPr lang="en-US" sz="1200" kern="1200" baseline="0" dirty="0" smtClean="0">
                <a:solidFill>
                  <a:schemeClr val="tx1"/>
                </a:solidFill>
                <a:latin typeface="+mn-lt"/>
                <a:ea typeface="+mn-ea"/>
                <a:cs typeface="+mn-cs"/>
              </a:rPr>
              <a:t> 2) </a:t>
            </a:r>
            <a:r>
              <a:rPr lang="en-US" sz="1200" kern="1200" dirty="0" smtClean="0">
                <a:solidFill>
                  <a:schemeClr val="tx1"/>
                </a:solidFill>
                <a:latin typeface="+mn-lt"/>
                <a:ea typeface="+mn-ea"/>
                <a:cs typeface="+mn-cs"/>
              </a:rPr>
              <a:t>From phases C4-C6, through the ISIM decontamination and final </a:t>
            </a:r>
            <a:r>
              <a:rPr lang="en-US" sz="1200" kern="1200" dirty="0" err="1" smtClean="0">
                <a:solidFill>
                  <a:schemeClr val="tx1"/>
                </a:solidFill>
                <a:latin typeface="+mn-lt"/>
                <a:ea typeface="+mn-ea"/>
                <a:cs typeface="+mn-cs"/>
              </a:rPr>
              <a:t>cooldown</a:t>
            </a:r>
            <a:r>
              <a:rPr lang="en-US" sz="1200" kern="1200" dirty="0" smtClean="0">
                <a:solidFill>
                  <a:schemeClr val="tx1"/>
                </a:solidFill>
                <a:latin typeface="+mn-lt"/>
                <a:ea typeface="+mn-ea"/>
                <a:cs typeface="+mn-cs"/>
              </a:rPr>
              <a:t> phases, the target is to cool to LN2 temperatures, where on the facility side an N2 burp may be necessary followed by bringing the helium shroud to LN2 temperatures. For the payload, the IEC survival heaters are maintained at 278 K and the ISIM heaters are turned off as long as the ISIM composite structure no longer emits water below 140 K. On the GSE Side, the GSE heaters are commanded so that the FSM, TM, and SM gradients are maintained. The IEC DSER undergoes a similar procedure as that described for initial </a:t>
            </a:r>
            <a:r>
              <a:rPr lang="en-US" sz="1200" kern="1200" dirty="0" err="1" smtClean="0">
                <a:solidFill>
                  <a:schemeClr val="tx1"/>
                </a:solidFill>
                <a:latin typeface="+mn-lt"/>
                <a:ea typeface="+mn-ea"/>
                <a:cs typeface="+mn-cs"/>
              </a:rPr>
              <a:t>cooldown</a:t>
            </a:r>
            <a:r>
              <a:rPr lang="en-US" sz="1200" kern="1200" dirty="0" smtClean="0">
                <a:solidFill>
                  <a:schemeClr val="tx1"/>
                </a:solidFill>
                <a:latin typeface="+mn-lt"/>
                <a:ea typeface="+mn-ea"/>
                <a:cs typeface="+mn-cs"/>
              </a:rPr>
              <a:t>.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(click</a:t>
            </a:r>
            <a:r>
              <a:rPr lang="en-US" sz="1200" kern="1200" baseline="0" dirty="0" smtClean="0">
                <a:solidFill>
                  <a:schemeClr val="tx1"/>
                </a:solidFill>
                <a:latin typeface="+mn-lt"/>
                <a:ea typeface="+mn-ea"/>
                <a:cs typeface="+mn-cs"/>
              </a:rPr>
              <a:t> 3) </a:t>
            </a:r>
            <a:r>
              <a:rPr lang="en-US" sz="1200" kern="1200" dirty="0" smtClean="0">
                <a:solidFill>
                  <a:schemeClr val="tx1"/>
                </a:solidFill>
                <a:latin typeface="+mn-lt"/>
                <a:ea typeface="+mn-ea"/>
                <a:cs typeface="+mn-cs"/>
              </a:rPr>
              <a:t>For Phases C7 through W2, which represent the end of </a:t>
            </a:r>
            <a:r>
              <a:rPr lang="en-US" sz="1200" kern="1200" dirty="0" err="1" smtClean="0">
                <a:solidFill>
                  <a:schemeClr val="tx1"/>
                </a:solidFill>
                <a:latin typeface="+mn-lt"/>
                <a:ea typeface="+mn-ea"/>
                <a:cs typeface="+mn-cs"/>
              </a:rPr>
              <a:t>cooldown</a:t>
            </a:r>
            <a:r>
              <a:rPr lang="en-US" sz="1200" kern="1200" dirty="0" smtClean="0">
                <a:solidFill>
                  <a:schemeClr val="tx1"/>
                </a:solidFill>
                <a:latin typeface="+mn-lt"/>
                <a:ea typeface="+mn-ea"/>
                <a:cs typeface="+mn-cs"/>
              </a:rPr>
              <a:t> through beginning of warmup, the facility</a:t>
            </a:r>
            <a:r>
              <a:rPr lang="en-US" sz="1200" kern="1200" baseline="0" dirty="0" smtClean="0">
                <a:solidFill>
                  <a:schemeClr val="tx1"/>
                </a:solidFill>
                <a:latin typeface="+mn-lt"/>
                <a:ea typeface="+mn-ea"/>
                <a:cs typeface="+mn-cs"/>
              </a:rPr>
              <a:t> and spacecraft simulator </a:t>
            </a:r>
            <a:r>
              <a:rPr lang="en-US" sz="1200" kern="1200" dirty="0" smtClean="0">
                <a:solidFill>
                  <a:schemeClr val="tx1"/>
                </a:solidFill>
                <a:latin typeface="+mn-lt"/>
                <a:ea typeface="+mn-ea"/>
                <a:cs typeface="+mn-cs"/>
              </a:rPr>
              <a:t>share the same goals of trying to achieve LN2 shroud temperatures. The helium shroud needs to be burped then set on the path to achieving 90K, while the </a:t>
            </a:r>
            <a:r>
              <a:rPr lang="en-US" sz="1200" kern="1200" dirty="0" err="1" smtClean="0">
                <a:solidFill>
                  <a:schemeClr val="tx1"/>
                </a:solidFill>
                <a:latin typeface="+mn-lt"/>
                <a:ea typeface="+mn-ea"/>
                <a:cs typeface="+mn-cs"/>
              </a:rPr>
              <a:t>warmup</a:t>
            </a:r>
            <a:r>
              <a:rPr lang="en-US" sz="1200" kern="1200" dirty="0" smtClean="0">
                <a:solidFill>
                  <a:schemeClr val="tx1"/>
                </a:solidFill>
                <a:latin typeface="+mn-lt"/>
                <a:ea typeface="+mn-ea"/>
                <a:cs typeface="+mn-cs"/>
              </a:rPr>
              <a:t> procedures need to be followed for keeping ISIM Warm to avoid the instruments being contaminated. On the GSE side, the GSE heaters warm the TM, SM, and FSM towards 90 K and the IEC heaters follow a similar warmup procedure as before until the end of the test.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(click</a:t>
            </a:r>
            <a:r>
              <a:rPr lang="en-US" sz="1200" kern="1200" baseline="0" dirty="0" smtClean="0">
                <a:solidFill>
                  <a:schemeClr val="tx1"/>
                </a:solidFill>
                <a:latin typeface="+mn-lt"/>
                <a:ea typeface="+mn-ea"/>
                <a:cs typeface="+mn-cs"/>
              </a:rPr>
              <a:t> 4) </a:t>
            </a:r>
            <a:r>
              <a:rPr lang="en-US" sz="1200" kern="1200" dirty="0" smtClean="0">
                <a:solidFill>
                  <a:schemeClr val="tx1"/>
                </a:solidFill>
                <a:latin typeface="+mn-lt"/>
                <a:ea typeface="+mn-ea"/>
                <a:cs typeface="+mn-cs"/>
              </a:rPr>
              <a:t>Now, progressing to warmup, in phases W3-W6 the procedure is similar to C4-C6 on </a:t>
            </a:r>
            <a:r>
              <a:rPr lang="en-US" sz="1200" kern="1200" dirty="0" err="1" smtClean="0">
                <a:solidFill>
                  <a:schemeClr val="tx1"/>
                </a:solidFill>
                <a:latin typeface="+mn-lt"/>
                <a:ea typeface="+mn-ea"/>
                <a:cs typeface="+mn-cs"/>
              </a:rPr>
              <a:t>cooldown</a:t>
            </a:r>
            <a:r>
              <a:rPr lang="en-US" sz="1200" kern="1200" dirty="0" smtClean="0">
                <a:solidFill>
                  <a:schemeClr val="tx1"/>
                </a:solidFill>
                <a:latin typeface="+mn-lt"/>
                <a:ea typeface="+mn-ea"/>
                <a:cs typeface="+mn-cs"/>
              </a:rPr>
              <a:t>, where the shroud, SIs, and mirrors are all set to achieve 90 K. (click</a:t>
            </a:r>
            <a:r>
              <a:rPr lang="en-US" sz="1200" kern="1200" baseline="0" dirty="0" smtClean="0">
                <a:solidFill>
                  <a:schemeClr val="tx1"/>
                </a:solidFill>
                <a:latin typeface="+mn-lt"/>
                <a:ea typeface="+mn-ea"/>
                <a:cs typeface="+mn-cs"/>
              </a:rPr>
              <a:t> 5) </a:t>
            </a:r>
            <a:r>
              <a:rPr lang="en-US" sz="1200" kern="1200" dirty="0" smtClean="0">
                <a:solidFill>
                  <a:schemeClr val="tx1"/>
                </a:solidFill>
                <a:latin typeface="+mn-lt"/>
                <a:ea typeface="+mn-ea"/>
                <a:cs typeface="+mn-cs"/>
              </a:rPr>
              <a:t>In the final phases of warmup from W7-W9, these instructions mirror  those for C1-C3 to follow the warmup plan until evacuation if necessary. </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Note that while this matrix example has discrete changes for facility, payload, and GSE per block of test phases, not all matrices have all three responses changing at once. A matrix for loss of electrical power, for example, may have the facility response changing almost every test phase, while the GSE response may remain constant through the bulk of the test.</a:t>
            </a:r>
            <a:br>
              <a:rPr lang="en-US" sz="1200" kern="1200" dirty="0" smtClean="0">
                <a:solidFill>
                  <a:schemeClr val="tx1"/>
                </a:solidFill>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fld id="{17F05AD9-C959-4725-9109-69354E152398}" type="slidenum">
              <a:rPr lang="en-US" smtClean="0"/>
              <a:pPr/>
              <a:t>12</a:t>
            </a:fld>
            <a:endParaRPr lang="en-US"/>
          </a:p>
        </p:txBody>
      </p:sp>
    </p:spTree>
    <p:extLst>
      <p:ext uri="{BB962C8B-B14F-4D97-AF65-F5344CB8AC3E}">
        <p14:creationId xmlns:p14="http://schemas.microsoft.com/office/powerpoint/2010/main" val="15780892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While</a:t>
            </a:r>
            <a:r>
              <a:rPr lang="en-US" sz="1200" kern="1200" baseline="0" dirty="0" smtClean="0">
                <a:solidFill>
                  <a:schemeClr val="tx1"/>
                </a:solidFill>
                <a:latin typeface="+mn-lt"/>
                <a:ea typeface="+mn-ea"/>
                <a:cs typeface="+mn-cs"/>
              </a:rPr>
              <a:t> developing the off-nominal matrix, the OTIS thermal team considered which cases and off-nominal conditions would present most risk to our test and flight hardware. For cases where there were small temperature differences between components, back-of-the-envelope calculations using simple physics were sufficient to assess hardware safety. For more complex cases which had more variables, limit and constraint violation concerns, or large temperature gradients within and between pieces of critical hardware, thermal modeling and analysis was required to evaluate the payload’s response understand if risk mitigation steps could be taken. </a:t>
            </a: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These analyses were performed with Thermal Desktop</a:t>
            </a:r>
            <a:r>
              <a:rPr lang="en-US" dirty="0" smtClean="0"/>
              <a:t>™</a:t>
            </a:r>
            <a:r>
              <a:rPr lang="en-US" sz="1200" kern="1200" dirty="0" smtClean="0">
                <a:solidFill>
                  <a:schemeClr val="tx1"/>
                </a:solidFill>
                <a:latin typeface="+mn-lt"/>
                <a:ea typeface="+mn-ea"/>
                <a:cs typeface="+mn-cs"/>
              </a:rPr>
              <a:t>, and gave us a sense of how long we would have to recover the hardware before permanent equipment damage, as well as where failures might occur. Two examples of analyses we performed are discussed on this slide. The first is the loss of the Spacecraft Simulator from the end of </a:t>
            </a:r>
            <a:r>
              <a:rPr lang="en-US" sz="1200" kern="1200" dirty="0" err="1" smtClean="0">
                <a:solidFill>
                  <a:schemeClr val="tx1"/>
                </a:solidFill>
                <a:latin typeface="+mn-lt"/>
                <a:ea typeface="+mn-ea"/>
                <a:cs typeface="+mn-cs"/>
              </a:rPr>
              <a:t>cooldown</a:t>
            </a:r>
            <a:r>
              <a:rPr lang="en-US" sz="1200" kern="1200" dirty="0" smtClean="0">
                <a:solidFill>
                  <a:schemeClr val="tx1"/>
                </a:solidFill>
                <a:latin typeface="+mn-lt"/>
                <a:ea typeface="+mn-ea"/>
                <a:cs typeface="+mn-cs"/>
              </a:rPr>
              <a:t> through steady state, as this causes the loss of commanding ability for the ISIM electronics boxes as well as the heaters on the IEC radiator panels. Since the IEC DSER is at 20 K in these phases, whereas the IEC</a:t>
            </a:r>
            <a:r>
              <a:rPr lang="en-US" sz="1200" kern="1200" baseline="0" dirty="0" smtClean="0">
                <a:solidFill>
                  <a:schemeClr val="tx1"/>
                </a:solidFill>
                <a:latin typeface="+mn-lt"/>
                <a:ea typeface="+mn-ea"/>
                <a:cs typeface="+mn-cs"/>
              </a:rPr>
              <a:t> electronics boxes are nominally at 278 K,</a:t>
            </a:r>
            <a:r>
              <a:rPr lang="en-US" sz="1200" kern="1200" dirty="0" smtClean="0">
                <a:solidFill>
                  <a:schemeClr val="tx1"/>
                </a:solidFill>
                <a:latin typeface="+mn-lt"/>
                <a:ea typeface="+mn-ea"/>
                <a:cs typeface="+mn-cs"/>
              </a:rPr>
              <a:t> loss of heater control would cause</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the warm electronics boxes to rapidly fall below their survival temperatures. Thermal analysis provides us with a timeframe as to how quickly this would occur.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second analysis is the a loss of facility power causing a loss of both the shroud</a:t>
            </a:r>
            <a:r>
              <a:rPr lang="en-US" sz="1200" kern="1200" baseline="0" dirty="0" smtClean="0">
                <a:solidFill>
                  <a:schemeClr val="tx1"/>
                </a:solidFill>
                <a:latin typeface="+mn-lt"/>
                <a:ea typeface="+mn-ea"/>
                <a:cs typeface="+mn-cs"/>
              </a:rPr>
              <a:t> and </a:t>
            </a:r>
            <a:r>
              <a:rPr lang="en-US" sz="1200" kern="1200" baseline="0" dirty="0" err="1" smtClean="0">
                <a:solidFill>
                  <a:schemeClr val="tx1"/>
                </a:solidFill>
                <a:latin typeface="+mn-lt"/>
                <a:ea typeface="+mn-ea"/>
                <a:cs typeface="+mn-cs"/>
              </a:rPr>
              <a:t>cryo</a:t>
            </a:r>
            <a:r>
              <a:rPr lang="en-US" sz="1200" kern="1200" baseline="0" dirty="0" smtClean="0">
                <a:solidFill>
                  <a:schemeClr val="tx1"/>
                </a:solidFill>
                <a:latin typeface="+mn-lt"/>
                <a:ea typeface="+mn-ea"/>
                <a:cs typeface="+mn-cs"/>
              </a:rPr>
              <a:t>-pumping panel helium systems </a:t>
            </a:r>
            <a:r>
              <a:rPr lang="en-US" sz="1200" kern="1200" dirty="0" smtClean="0">
                <a:solidFill>
                  <a:schemeClr val="tx1"/>
                </a:solidFill>
                <a:latin typeface="+mn-lt"/>
                <a:ea typeface="+mn-ea"/>
                <a:cs typeface="+mn-cs"/>
              </a:rPr>
              <a:t>at cryogenic steady-state. In this case, the rapid</a:t>
            </a:r>
            <a:r>
              <a:rPr lang="en-US" sz="1200" kern="1200" baseline="0" dirty="0" smtClean="0">
                <a:solidFill>
                  <a:schemeClr val="tx1"/>
                </a:solidFill>
                <a:latin typeface="+mn-lt"/>
                <a:ea typeface="+mn-ea"/>
                <a:cs typeface="+mn-cs"/>
              </a:rPr>
              <a:t> sublimation of solid species collected on cold surfaces will cause a burp to occur</a:t>
            </a:r>
            <a:r>
              <a:rPr lang="en-US" sz="1200" kern="1200" dirty="0" smtClean="0">
                <a:solidFill>
                  <a:schemeClr val="tx1"/>
                </a:solidFill>
                <a:latin typeface="+mn-lt"/>
                <a:ea typeface="+mn-ea"/>
                <a:cs typeface="+mn-cs"/>
              </a:rPr>
              <a:t>, disturbing both temperature stability and pressure inside the chamber. </a:t>
            </a:r>
            <a:r>
              <a:rPr lang="en-US" dirty="0" smtClean="0"/>
              <a:t>Concerns were voiced over what effect the resultant forms of heat transfer introduced</a:t>
            </a:r>
            <a:r>
              <a:rPr lang="en-US" baseline="0" dirty="0" smtClean="0"/>
              <a:t> by the higher pressures</a:t>
            </a:r>
            <a:r>
              <a:rPr lang="en-US" dirty="0" smtClean="0"/>
              <a:t>, namely</a:t>
            </a:r>
            <a:r>
              <a:rPr lang="en-US" baseline="0" dirty="0" smtClean="0"/>
              <a:t> n</a:t>
            </a:r>
            <a:r>
              <a:rPr lang="en-US" dirty="0" smtClean="0"/>
              <a:t>itrogen Free Molecular Heat Transfer,</a:t>
            </a:r>
            <a:r>
              <a:rPr lang="en-US" baseline="0" dirty="0" smtClean="0"/>
              <a:t> gas</a:t>
            </a:r>
            <a:r>
              <a:rPr lang="en-US" dirty="0" smtClean="0"/>
              <a:t> conduction,</a:t>
            </a:r>
            <a:r>
              <a:rPr lang="en-US" baseline="0" dirty="0" smtClean="0"/>
              <a:t> and convection</a:t>
            </a:r>
            <a:r>
              <a:rPr lang="en-US" dirty="0" smtClean="0"/>
              <a:t> would have on the test hardware. This analysis attempts to quantify the order of magnitude of the response, taking</a:t>
            </a:r>
            <a:r>
              <a:rPr lang="en-US" baseline="0" dirty="0" smtClean="0"/>
              <a:t> into consideration that the precise amount of contaminants which have collected on the </a:t>
            </a:r>
            <a:r>
              <a:rPr lang="en-US" baseline="0" dirty="0" err="1" smtClean="0"/>
              <a:t>cryo</a:t>
            </a:r>
            <a:r>
              <a:rPr lang="en-US" baseline="0" dirty="0" smtClean="0"/>
              <a:t>-pumping panels and coldest surfaces, as well as the precise pressures within the chamber due to the burp may not be known. </a:t>
            </a:r>
            <a:endParaRPr lang="en-US" dirty="0" smtClean="0"/>
          </a:p>
        </p:txBody>
      </p:sp>
      <p:sp>
        <p:nvSpPr>
          <p:cNvPr id="4" name="Slide Number Placeholder 3"/>
          <p:cNvSpPr>
            <a:spLocks noGrp="1"/>
          </p:cNvSpPr>
          <p:nvPr>
            <p:ph type="sldNum" sz="quarter" idx="10"/>
          </p:nvPr>
        </p:nvSpPr>
        <p:spPr/>
        <p:txBody>
          <a:bodyPr/>
          <a:lstStyle/>
          <a:p>
            <a:fld id="{17F05AD9-C959-4725-9109-69354E152398}" type="slidenum">
              <a:rPr lang="en-US" smtClean="0"/>
              <a:pPr/>
              <a:t>13</a:t>
            </a:fld>
            <a:endParaRPr lang="en-US"/>
          </a:p>
        </p:txBody>
      </p:sp>
    </p:spTree>
    <p:extLst>
      <p:ext uri="{BB962C8B-B14F-4D97-AF65-F5344CB8AC3E}">
        <p14:creationId xmlns:p14="http://schemas.microsoft.com/office/powerpoint/2010/main" val="34183304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Let’s talk about the first example scenario where the spacecraft simulator fails, causing the IEC radiator panel heater lose control. Shown here is the –V1 side of OTIS, with colors corresponding to the predicted temperatures at cryogenic steady-state conditions. (click 1), As seen from the schematic here, the IEC DSER directly overlays the warm IEC radiator. If the heaters on the IEC were to fail from a loss of the spacecraft simulator, the temperatures on this warm 278K surface would plunge since it is directly viewing a 20K sink. </a:t>
            </a:r>
          </a:p>
          <a:p>
            <a:endParaRPr lang="en-US" dirty="0"/>
          </a:p>
        </p:txBody>
      </p:sp>
      <p:sp>
        <p:nvSpPr>
          <p:cNvPr id="4" name="Slide Number Placeholder 3"/>
          <p:cNvSpPr>
            <a:spLocks noGrp="1"/>
          </p:cNvSpPr>
          <p:nvPr>
            <p:ph type="sldNum" sz="quarter" idx="10"/>
          </p:nvPr>
        </p:nvSpPr>
        <p:spPr/>
        <p:txBody>
          <a:bodyPr/>
          <a:lstStyle/>
          <a:p>
            <a:fld id="{17F05AD9-C959-4725-9109-69354E152398}" type="slidenum">
              <a:rPr lang="en-US" smtClean="0"/>
              <a:pPr/>
              <a:t>14</a:t>
            </a:fld>
            <a:endParaRPr lang="en-US"/>
          </a:p>
        </p:txBody>
      </p:sp>
    </p:spTree>
    <p:extLst>
      <p:ext uri="{BB962C8B-B14F-4D97-AF65-F5344CB8AC3E}">
        <p14:creationId xmlns:p14="http://schemas.microsoft.com/office/powerpoint/2010/main" val="21513551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A thermal analysis was set up which allowed the IEC radiator panel heaters and the instrument electronics boxes to operate at their nominal </a:t>
            </a:r>
            <a:r>
              <a:rPr lang="en-US" baseline="0" dirty="0" err="1" smtClean="0"/>
              <a:t>setpoints</a:t>
            </a:r>
            <a:r>
              <a:rPr lang="en-US" baseline="0" dirty="0" smtClean="0"/>
              <a:t> until quasi-steady state was achieved as an initial condition. At time zero in this analysis, the spacecraft simulator fails, causing the heaters turn off. Now that these boxes are subject to a cold DSER environment of 20 K without active heater control, they begin to fall towards their lower survival limit, indicated by the red dash-dot line at 253 K. </a:t>
            </a:r>
          </a:p>
          <a:p>
            <a:endParaRPr lang="en-US" baseline="0" dirty="0" smtClean="0"/>
          </a:p>
          <a:p>
            <a:r>
              <a:rPr lang="en-US" baseline="0" dirty="0" smtClean="0"/>
              <a:t>As seen from the plot, the first box breaks its temperature limit after four hours, since its rate of temperature decrease is only limited by its own thermal mass. This gives us the understanding that action must be taken to either recover the spacecraft simulator or find an alternate means to heat the boxes before four hours have elapsed from the start of the off-nominal event. While there was a contingency plan to replace the spacecraft simulator with a backup in case the principal failed, this swap would have taken some time and required personnel expertise to make connector changes and initiate startup procedures. This swap procedure was predicted to take anywhere from 1 to 4 hours depending on time of day and personnel already at JSC. It was clear that another pre-test hardware change and recovery procedure was needed to keep the hardware safe. </a:t>
            </a:r>
          </a:p>
        </p:txBody>
      </p:sp>
      <p:sp>
        <p:nvSpPr>
          <p:cNvPr id="4" name="Slide Number Placeholder 3"/>
          <p:cNvSpPr>
            <a:spLocks noGrp="1"/>
          </p:cNvSpPr>
          <p:nvPr>
            <p:ph type="sldNum" sz="quarter" idx="10"/>
          </p:nvPr>
        </p:nvSpPr>
        <p:spPr/>
        <p:txBody>
          <a:bodyPr/>
          <a:lstStyle/>
          <a:p>
            <a:fld id="{17F05AD9-C959-4725-9109-69354E152398}" type="slidenum">
              <a:rPr lang="en-US" smtClean="0"/>
              <a:pPr/>
              <a:t>15</a:t>
            </a:fld>
            <a:endParaRPr lang="en-US"/>
          </a:p>
        </p:txBody>
      </p:sp>
    </p:spTree>
    <p:extLst>
      <p:ext uri="{BB962C8B-B14F-4D97-AF65-F5344CB8AC3E}">
        <p14:creationId xmlns:p14="http://schemas.microsoft.com/office/powerpoint/2010/main" val="14036212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Due to the urgency to restore IEC heaters from the results of the spacecraft</a:t>
            </a:r>
            <a:r>
              <a:rPr lang="en-US" baseline="0" dirty="0" smtClean="0"/>
              <a:t> sim</a:t>
            </a:r>
            <a:r>
              <a:rPr lang="en-US" dirty="0" smtClean="0"/>
              <a:t> failure analysis, we added additional hardware to our test setup that was not initially considered</a:t>
            </a:r>
            <a:r>
              <a:rPr lang="en-US" baseline="0" dirty="0" smtClean="0"/>
              <a:t> in</a:t>
            </a:r>
            <a:r>
              <a:rPr lang="en-US" dirty="0" smtClean="0"/>
              <a:t> the baseline capabilities. The IEC DSER helium lines were modified so that they could be controlled individually, with the possibility to be shut off in an emergency scenario. Our partners at Harris Corporation also added an independent warmup heater capability to the IEC DSER panels themselves, allowing for those panels to reach above the 253 K IEC electronics box survival limit before the boxes themselves were predicted to go below that</a:t>
            </a:r>
            <a:r>
              <a:rPr lang="en-US" baseline="0" dirty="0" smtClean="0"/>
              <a:t> threshold</a:t>
            </a:r>
            <a:r>
              <a:rPr lang="en-US" dirty="0" smtClean="0"/>
              <a:t>, thus providing a warm backload and safeguard against limit exceedance.</a:t>
            </a:r>
            <a:r>
              <a:rPr lang="en-US" baseline="0" dirty="0" smtClean="0"/>
              <a:t> These methods to individually control the temperature of the IEC DSER zone actually proved useful in other unexpected ways. During ambient testing, the heat dissipation from powering the IRSU box within the IEC to control flight heaters caused IEC temperatures to skyrocket. The separate helium loop in the IEC became essential as it could pre-warm the IEC environment before its electronics boxes were turned on to prevent any limit exceedances.</a:t>
            </a:r>
          </a:p>
          <a:p>
            <a:endParaRPr lang="en-US" baseline="0" dirty="0" smtClean="0"/>
          </a:p>
          <a:p>
            <a:r>
              <a:rPr lang="en-US" baseline="0" dirty="0" smtClean="0"/>
              <a:t>In addition, test sensors were mounted to the flight IEC panel so that we were never blind to IEC temperatures in case the spacecraft simulator failed.</a:t>
            </a:r>
            <a:r>
              <a:rPr lang="en-US" dirty="0" smtClean="0"/>
              <a:t> </a:t>
            </a:r>
            <a:r>
              <a:rPr lang="en-US" baseline="0" dirty="0" smtClean="0"/>
              <a:t>Furthermore, </a:t>
            </a:r>
            <a:r>
              <a:rPr lang="en-US" dirty="0" smtClean="0"/>
              <a:t>a procedure was updated to warm MIRI with a GSE heater to prevent contamination in uncontrolled warmup.</a:t>
            </a:r>
          </a:p>
          <a:p>
            <a:endParaRPr lang="en-US" dirty="0" smtClean="0"/>
          </a:p>
          <a:p>
            <a:r>
              <a:rPr lang="en-US" dirty="0" smtClean="0"/>
              <a:t>One</a:t>
            </a:r>
            <a:r>
              <a:rPr lang="en-US" baseline="0" dirty="0" smtClean="0"/>
              <a:t> critical factor that must be mentioned as part of our contingency plans was p</a:t>
            </a:r>
            <a:r>
              <a:rPr lang="en-US" dirty="0" smtClean="0"/>
              <a:t>ersonnel preparedness. The</a:t>
            </a:r>
            <a:r>
              <a:rPr lang="en-US" baseline="0" dirty="0" smtClean="0"/>
              <a:t>se changes in hardware would be meaningless without the engineers and operators who were knowledgeable enough to identify which critical condition we were in and take the correct response actions.</a:t>
            </a:r>
            <a:r>
              <a:rPr lang="en-US" dirty="0" smtClean="0"/>
              <a:t> Early on, we selected a core group of subsystem engineers that were the experts in each discipline they represented to form a hurricane </a:t>
            </a:r>
            <a:r>
              <a:rPr lang="en-US" dirty="0" err="1" smtClean="0"/>
              <a:t>rideout</a:t>
            </a:r>
            <a:r>
              <a:rPr lang="en-US" dirty="0" smtClean="0"/>
              <a:t> team in the event of extreme weather. This group included members</a:t>
            </a:r>
            <a:r>
              <a:rPr lang="en-US" baseline="0" dirty="0" smtClean="0"/>
              <a:t> from all three thermal teams: payload, GSE, and facility</a:t>
            </a:r>
            <a:r>
              <a:rPr lang="en-US" dirty="0" smtClean="0"/>
              <a:t>. Each member</a:t>
            </a:r>
            <a:r>
              <a:rPr lang="en-US" baseline="0" dirty="0" smtClean="0"/>
              <a:t> </a:t>
            </a:r>
            <a:r>
              <a:rPr lang="en-US" dirty="0" smtClean="0"/>
              <a:t>received Federal Emergency Management Agency or FEMA training and a physical to ensure they were fit to carry out duties in the event that the larger test support team needed to be evacuated. Each was also</a:t>
            </a:r>
            <a:r>
              <a:rPr lang="en-US" baseline="0" dirty="0" smtClean="0"/>
              <a:t> trained extensively with the off-nominal matrix and knew which actions to take to ensure that the hardware was safe. </a:t>
            </a:r>
            <a:endParaRPr lang="en-US" dirty="0" smtClean="0"/>
          </a:p>
        </p:txBody>
      </p:sp>
      <p:sp>
        <p:nvSpPr>
          <p:cNvPr id="4" name="Slide Number Placeholder 3"/>
          <p:cNvSpPr>
            <a:spLocks noGrp="1"/>
          </p:cNvSpPr>
          <p:nvPr>
            <p:ph type="sldNum" sz="quarter" idx="10"/>
          </p:nvPr>
        </p:nvSpPr>
        <p:spPr/>
        <p:txBody>
          <a:bodyPr/>
          <a:lstStyle/>
          <a:p>
            <a:fld id="{17F05AD9-C959-4725-9109-69354E152398}" type="slidenum">
              <a:rPr lang="en-US" smtClean="0"/>
              <a:pPr/>
              <a:t>16</a:t>
            </a:fld>
            <a:endParaRPr lang="en-US"/>
          </a:p>
        </p:txBody>
      </p:sp>
    </p:spTree>
    <p:extLst>
      <p:ext uri="{BB962C8B-B14F-4D97-AF65-F5344CB8AC3E}">
        <p14:creationId xmlns:p14="http://schemas.microsoft.com/office/powerpoint/2010/main" val="19334157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switching gears, let’s move on</a:t>
            </a:r>
            <a:r>
              <a:rPr lang="en-US" baseline="0" dirty="0" smtClean="0"/>
              <a:t> to the second scenario. In this example, both helium systems fail, causing an uncontrolled rise in pressure inside the chamber. Understanding the behavior of the payload after this off-nominal event required a more complex thermal analysis, since radiation and conduction are no longer the dominant modes of heat transfer inside the chamber. Due to the extensive duration of the thermal vacuum test, and taking into consideration the length of the time that the test setup spends in a cold environment, gaseous nitrogen present in the chamber solidifies onto the </a:t>
            </a:r>
            <a:r>
              <a:rPr lang="en-US" baseline="0" dirty="0" err="1" smtClean="0"/>
              <a:t>cryo</a:t>
            </a:r>
            <a:r>
              <a:rPr lang="en-US" baseline="0" dirty="0" smtClean="0"/>
              <a:t>-pumping panels and shroud walls. The worst-case scenario for the amount of solid nitrogen gathered on the shroud is just before warmup, where 35 days have already been spent in </a:t>
            </a:r>
            <a:r>
              <a:rPr lang="en-US" baseline="0" dirty="0" err="1" smtClean="0"/>
              <a:t>cooldown</a:t>
            </a:r>
            <a:r>
              <a:rPr lang="en-US" baseline="0" dirty="0" smtClean="0"/>
              <a:t>, and 30 additional days have been spent at </a:t>
            </a:r>
            <a:r>
              <a:rPr lang="en-US" baseline="0" dirty="0" err="1" smtClean="0"/>
              <a:t>cryo</a:t>
            </a:r>
            <a:r>
              <a:rPr lang="en-US" baseline="0" dirty="0" smtClean="0"/>
              <a:t>-stable temperatures. If the helium system enters uncontrolled warmup at this time, the nitrogen frozen on the helium shroud sublimates at 27-34 K, causing a rapid rise of chamber pressure. As nitrogen gas is released, </a:t>
            </a:r>
            <a:r>
              <a:rPr lang="en-US" dirty="0" smtClean="0">
                <a:latin typeface="Calibri Light" panose="020F0302020204030204" pitchFamily="34" charset="0"/>
              </a:rPr>
              <a:t>it may deposit on</a:t>
            </a:r>
            <a:r>
              <a:rPr lang="en-US" baseline="0" dirty="0" smtClean="0">
                <a:latin typeface="Calibri Light" panose="020F0302020204030204" pitchFamily="34" charset="0"/>
              </a:rPr>
              <a:t> </a:t>
            </a:r>
            <a:r>
              <a:rPr lang="en-US" dirty="0" smtClean="0">
                <a:latin typeface="Calibri Light" panose="020F0302020204030204" pitchFamily="34" charset="0"/>
              </a:rPr>
              <a:t>and contaminate the</a:t>
            </a:r>
            <a:r>
              <a:rPr lang="en-US" baseline="0" dirty="0" smtClean="0">
                <a:latin typeface="Calibri Light" panose="020F0302020204030204" pitchFamily="34" charset="0"/>
              </a:rPr>
              <a:t> </a:t>
            </a:r>
            <a:r>
              <a:rPr lang="en-US" dirty="0" smtClean="0">
                <a:latin typeface="Calibri Light" panose="020F0302020204030204" pitchFamily="34" charset="0"/>
              </a:rPr>
              <a:t>sensitive optics on telescope</a:t>
            </a:r>
            <a:r>
              <a:rPr lang="en-US" baseline="0" dirty="0" smtClean="0">
                <a:latin typeface="Calibri Light" panose="020F0302020204030204" pitchFamily="34" charset="0"/>
              </a:rPr>
              <a:t> and instruments</a:t>
            </a:r>
            <a:r>
              <a:rPr lang="en-US" dirty="0" smtClean="0">
                <a:latin typeface="Calibri Light" panose="020F0302020204030204" pitchFamily="34" charset="0"/>
              </a:rPr>
              <a:t>. </a:t>
            </a:r>
            <a:r>
              <a:rPr lang="en-US" baseline="0" dirty="0" smtClean="0"/>
              <a:t>The pressure spike also results in a change of the dominant heat transfer method to either free molecular heat transfer, gas conduction, or convection, in addition to the radiation and conduction heat transfer already present. However, the dominant heat transfer method varies between surface pairs, and requires knowledge of the distance between these surfaces and the chamber pressure. </a:t>
            </a:r>
          </a:p>
          <a:p>
            <a:endParaRPr lang="en-US" u="sng" baseline="0" dirty="0" smtClean="0">
              <a:solidFill>
                <a:srgbClr val="FF0000"/>
              </a:solidFill>
            </a:endParaRPr>
          </a:p>
          <a:p>
            <a:r>
              <a:rPr lang="en-US" u="none" baseline="0" dirty="0" smtClean="0">
                <a:solidFill>
                  <a:srgbClr val="FF0000"/>
                </a:solidFill>
              </a:rPr>
              <a:t>How do we determine what this is, especially when Thermal Desktop</a:t>
            </a:r>
            <a:r>
              <a:rPr lang="en-US" dirty="0" smtClean="0"/>
              <a:t>™</a:t>
            </a:r>
            <a:r>
              <a:rPr lang="en-US" u="none" baseline="0" dirty="0" smtClean="0">
                <a:solidFill>
                  <a:srgbClr val="FF0000"/>
                </a:solidFill>
              </a:rPr>
              <a:t>, the most common thermal analysis software we use, is predominantly configured to handle radiation and conduction? </a:t>
            </a:r>
            <a:r>
              <a:rPr lang="en-US" i="0" u="none" baseline="0" dirty="0" smtClean="0">
                <a:solidFill>
                  <a:srgbClr val="FF0000"/>
                </a:solidFill>
              </a:rPr>
              <a:t>Well, one of our OTIS thermal engineers at NASA Goddard developed a methodology to predict the response to an uncontrolled helium shroud warmup with order-of-magnitude accuracy. Free molecular heat transfer, otherwise known as FMHT, was handled using a built-in feature in the Thermal Desktop</a:t>
            </a:r>
            <a:r>
              <a:rPr lang="en-US" dirty="0" smtClean="0"/>
              <a:t>™</a:t>
            </a:r>
            <a:r>
              <a:rPr lang="en-US" i="0" u="none" baseline="0" dirty="0" smtClean="0">
                <a:solidFill>
                  <a:srgbClr val="FF0000"/>
                </a:solidFill>
              </a:rPr>
              <a:t> analysis program with a pressure-dependent accommodation factor. Once the FMHT couplings were calculated, a macro developed in Microsoft Visual Basic</a:t>
            </a:r>
            <a:r>
              <a:rPr lang="en-US" dirty="0" smtClean="0"/>
              <a:t>™</a:t>
            </a:r>
            <a:r>
              <a:rPr lang="en-US" i="0" u="none" baseline="0" dirty="0" smtClean="0">
                <a:solidFill>
                  <a:srgbClr val="FF0000"/>
                </a:solidFill>
              </a:rPr>
              <a:t> was used to sort through these couplings and apply a factor to approximate the conduction and convection based on the distance between surfaces. For each time step of the analysis, corresponding to a particular pressure value, each surface pair was examined to understand which flow regime they would occupy. Additionally, there was a macro to short the Multi-Layer Insulation or MLI blanketing. When gas pressure rises, MLI no longer becomes effective as its layers are shorted by gas conduction, removing any isolative effect that was present with pure radiation heat transfer. This macro replaced radiative couplings between MLI layers with linear couplings according to the gas condition.  </a:t>
            </a:r>
            <a:endParaRPr lang="en-US" dirty="0"/>
          </a:p>
        </p:txBody>
      </p:sp>
      <p:sp>
        <p:nvSpPr>
          <p:cNvPr id="4" name="Slide Number Placeholder 3"/>
          <p:cNvSpPr>
            <a:spLocks noGrp="1"/>
          </p:cNvSpPr>
          <p:nvPr>
            <p:ph type="sldNum" sz="quarter" idx="10"/>
          </p:nvPr>
        </p:nvSpPr>
        <p:spPr/>
        <p:txBody>
          <a:bodyPr/>
          <a:lstStyle/>
          <a:p>
            <a:fld id="{17F05AD9-C959-4725-9109-69354E152398}" type="slidenum">
              <a:rPr lang="en-US" smtClean="0"/>
              <a:pPr/>
              <a:t>17</a:t>
            </a:fld>
            <a:endParaRPr lang="en-US"/>
          </a:p>
        </p:txBody>
      </p:sp>
    </p:spTree>
    <p:extLst>
      <p:ext uri="{BB962C8B-B14F-4D97-AF65-F5344CB8AC3E}">
        <p14:creationId xmlns:p14="http://schemas.microsoft.com/office/powerpoint/2010/main" val="595024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four heat transfer regimes</a:t>
            </a:r>
            <a:r>
              <a:rPr lang="en-US" baseline="0" dirty="0" smtClean="0"/>
              <a:t> involved in this analysis, and the regime between any two surface pairs is chosen by Knudsen Number. </a:t>
            </a:r>
          </a:p>
          <a:p>
            <a:endParaRPr lang="en-US" baseline="0" dirty="0" smtClean="0"/>
          </a:p>
          <a:p>
            <a:r>
              <a:rPr lang="en-US" baseline="0" dirty="0" smtClean="0"/>
              <a:t>Radiation between the two surfaces is always present, with its equation being the same as under vacuum, albeit with the blankets partially shorted. </a:t>
            </a:r>
          </a:p>
          <a:p>
            <a:endParaRPr lang="en-US" baseline="0" dirty="0" smtClean="0"/>
          </a:p>
          <a:p>
            <a:r>
              <a:rPr lang="en-US" baseline="0" dirty="0" smtClean="0"/>
              <a:t>For FMHT, the amount of heat transfer is determined by the random bouncing of molecules between two surfaces, as molecules pick up heat from one surface and transfers heat when it collides with another surface. However, with increasing mean free path between surfaces, there is a greater possibility that the molecule from the first surface will collide with another molecule on its journey to the second surface, therefore not making a full transfer of heat from one surface to the other. Thus, the equation breaks down at higher pressures as it will over-estimate the amount of heat transferred. </a:t>
            </a:r>
          </a:p>
          <a:p>
            <a:endParaRPr lang="en-US" baseline="0" dirty="0" smtClean="0"/>
          </a:p>
          <a:p>
            <a:r>
              <a:rPr lang="en-US" baseline="0" dirty="0" smtClean="0"/>
              <a:t>Gas conduction is approximated as a channel of air between two surfaces. It uses the one-dimensional conduction equation, with the corresponding area and length of the channel that determines the view between these surfaces. </a:t>
            </a:r>
          </a:p>
          <a:p>
            <a:endParaRPr lang="en-US" baseline="0" dirty="0" smtClean="0"/>
          </a:p>
          <a:p>
            <a:r>
              <a:rPr lang="en-US" baseline="0" dirty="0" smtClean="0"/>
              <a:t>Gas convection is calculated with the one-dimensional convection equation. Here, h, the convection coefficient, is calculated with the equation governing channel flow based on </a:t>
            </a:r>
            <a:r>
              <a:rPr lang="en-US" baseline="0" dirty="0" err="1" smtClean="0"/>
              <a:t>Nusselt</a:t>
            </a:r>
            <a:r>
              <a:rPr lang="en-US" baseline="0" dirty="0" smtClean="0"/>
              <a:t> number, assuming pressure-dependent free convection. </a:t>
            </a:r>
          </a:p>
          <a:p>
            <a:endParaRPr lang="en-US" baseline="0" dirty="0" smtClean="0"/>
          </a:p>
          <a:p>
            <a:r>
              <a:rPr lang="en-US" dirty="0" smtClean="0"/>
              <a:t>While gas conduction and convection use highly simplified</a:t>
            </a:r>
            <a:r>
              <a:rPr lang="en-US" baseline="0" dirty="0" smtClean="0"/>
              <a:t> equations, and there are much more accurate analytical methods to understand the behavior of these modes of heat transfer by </a:t>
            </a:r>
            <a:r>
              <a:rPr lang="en-US" baseline="0" dirty="0" err="1" smtClean="0"/>
              <a:t>nodalizing</a:t>
            </a:r>
            <a:r>
              <a:rPr lang="en-US" baseline="0" dirty="0" smtClean="0"/>
              <a:t> all of the chamber space between the payload, GSE, and shroud walls, recall that we are only going for order-of-magnitude accuracy in our analysis. Therefore, we want to avoid analysis complexity where we can. By approximating these heat transfer methods as a projected channel between two surfaces, we can work directly with the information already generated by the Thermal Desktop</a:t>
            </a:r>
            <a:r>
              <a:rPr lang="en-US" dirty="0" smtClean="0"/>
              <a:t>™</a:t>
            </a:r>
            <a:r>
              <a:rPr lang="en-US" baseline="0" dirty="0" smtClean="0"/>
              <a:t> software on surface areas and view factors between surfaces. If two surfaces are right next to each other and mostly view each other, then this is a very accurate assumption, and this is also when gas conduction and convection are the most significant contributors to heat transfer. </a:t>
            </a:r>
            <a:endParaRPr kumimoji="0" lang="en-US"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4" name="Slide Number Placeholder 3"/>
          <p:cNvSpPr>
            <a:spLocks noGrp="1"/>
          </p:cNvSpPr>
          <p:nvPr>
            <p:ph type="sldNum" sz="quarter" idx="10"/>
          </p:nvPr>
        </p:nvSpPr>
        <p:spPr/>
        <p:txBody>
          <a:bodyPr/>
          <a:lstStyle/>
          <a:p>
            <a:fld id="{17F05AD9-C959-4725-9109-69354E152398}" type="slidenum">
              <a:rPr lang="en-US" smtClean="0"/>
              <a:pPr/>
              <a:t>18</a:t>
            </a:fld>
            <a:endParaRPr lang="en-US"/>
          </a:p>
        </p:txBody>
      </p:sp>
    </p:spTree>
    <p:extLst>
      <p:ext uri="{BB962C8B-B14F-4D97-AF65-F5344CB8AC3E}">
        <p14:creationId xmlns:p14="http://schemas.microsoft.com/office/powerpoint/2010/main" val="25094171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 defines the</a:t>
            </a:r>
            <a:r>
              <a:rPr lang="en-US" baseline="0" dirty="0" smtClean="0"/>
              <a:t> boundaries where one heat transfer regime was chosen over another though? As mentioned in the previous slide, t</a:t>
            </a:r>
            <a:r>
              <a:rPr lang="en-US" dirty="0" smtClean="0"/>
              <a:t>he heat transfer regime is chosen by Knudsen number, with the critical determining factors being the distance between two surfaces and the chamber pressure. For a given distance, if the pressure is below 5e-4 </a:t>
            </a:r>
            <a:r>
              <a:rPr lang="en-US" dirty="0" err="1" smtClean="0"/>
              <a:t>torr</a:t>
            </a:r>
            <a:r>
              <a:rPr lang="en-US" dirty="0" smtClean="0"/>
              <a:t>, then free molecular heat transfer is a valid assumption. Between 5e-4 and 1e-3 </a:t>
            </a:r>
            <a:r>
              <a:rPr lang="en-US" dirty="0" err="1" smtClean="0"/>
              <a:t>torr</a:t>
            </a:r>
            <a:r>
              <a:rPr lang="en-US" dirty="0" smtClean="0"/>
              <a:t>, gas conduction dominates, and further above the continuum flow threshold at 1e-3 </a:t>
            </a:r>
            <a:r>
              <a:rPr lang="en-US" dirty="0" err="1" smtClean="0"/>
              <a:t>torr</a:t>
            </a:r>
            <a:r>
              <a:rPr lang="en-US" dirty="0" smtClean="0"/>
              <a:t>, we can assume gas convection is the main heat flow driver. In this plot, we can see the heat transfer coefficients vs. pressure calculated for plates 0.3 m apart. Free molecular heat transfer couplings are calculated with the inherent feature in Thermal</a:t>
            </a:r>
            <a:r>
              <a:rPr lang="en-US" baseline="0" dirty="0" smtClean="0"/>
              <a:t> Desktop</a:t>
            </a:r>
            <a:r>
              <a:rPr lang="en-US" dirty="0" smtClean="0"/>
              <a:t>™ with an accommodation factor of 1. These FMHT couplings are then scaled using a Visual Basic™ code, using distance between each surface to determine heat transfer regime. In gas conduction, as heat transfer is approximated as a channel of air between those surfaces.</a:t>
            </a:r>
            <a:r>
              <a:rPr lang="en-US" baseline="0" dirty="0" smtClean="0"/>
              <a:t> N</a:t>
            </a:r>
            <a:r>
              <a:rPr lang="en-US" dirty="0" smtClean="0"/>
              <a:t>ote that the</a:t>
            </a:r>
            <a:r>
              <a:rPr lang="en-US" baseline="0" dirty="0" smtClean="0"/>
              <a:t> thermal conductivity of the gas</a:t>
            </a:r>
            <a:r>
              <a:rPr lang="en-US" dirty="0" smtClean="0"/>
              <a:t> remains constant in this regime regardless of pressure. In convection, the convective coefficient is calculated based on free flow through a channel, with </a:t>
            </a:r>
            <a:r>
              <a:rPr lang="en-US" dirty="0" err="1" smtClean="0"/>
              <a:t>Nusselt</a:t>
            </a:r>
            <a:r>
              <a:rPr lang="en-US" dirty="0" smtClean="0"/>
              <a:t> number being the primary driver. </a:t>
            </a:r>
            <a:endParaRPr lang="en-US" dirty="0"/>
          </a:p>
        </p:txBody>
      </p:sp>
      <p:sp>
        <p:nvSpPr>
          <p:cNvPr id="4" name="Slide Number Placeholder 3"/>
          <p:cNvSpPr>
            <a:spLocks noGrp="1"/>
          </p:cNvSpPr>
          <p:nvPr>
            <p:ph type="sldNum" sz="quarter" idx="10"/>
          </p:nvPr>
        </p:nvSpPr>
        <p:spPr/>
        <p:txBody>
          <a:bodyPr/>
          <a:lstStyle/>
          <a:p>
            <a:fld id="{17F05AD9-C959-4725-9109-69354E152398}" type="slidenum">
              <a:rPr lang="en-US" smtClean="0"/>
              <a:pPr/>
              <a:t>19</a:t>
            </a:fld>
            <a:endParaRPr lang="en-US"/>
          </a:p>
        </p:txBody>
      </p:sp>
    </p:spTree>
    <p:extLst>
      <p:ext uri="{BB962C8B-B14F-4D97-AF65-F5344CB8AC3E}">
        <p14:creationId xmlns:p14="http://schemas.microsoft.com/office/powerpoint/2010/main" val="14643533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way we can look at this is using a plot of constant pressure. At 2.6 </a:t>
            </a:r>
            <a:r>
              <a:rPr lang="en-US" dirty="0" err="1" smtClean="0"/>
              <a:t>torr</a:t>
            </a:r>
            <a:r>
              <a:rPr lang="en-US" dirty="0" smtClean="0"/>
              <a:t>, a small distance between surfaces means FMHT is valid. With greater distances, gas conduction is a better assumption, and above 5 cm at this pressure, where the convection and conduction lines cross, free convection is the dominant method. Convection is flat here with</a:t>
            </a:r>
            <a:r>
              <a:rPr lang="en-US" baseline="0" dirty="0" smtClean="0"/>
              <a:t> distance because, now, with the larger distances between surfaces, heat is not transferring directly from surface-to-surface anymore, but the gas in between. The view factors calculated through Thermal Desktop</a:t>
            </a:r>
            <a:r>
              <a:rPr lang="en-US" dirty="0" smtClean="0"/>
              <a:t>™</a:t>
            </a:r>
            <a:r>
              <a:rPr lang="en-US" baseline="0" dirty="0" smtClean="0"/>
              <a:t> serve to distribute the area associated with the couplings among the different surfaces that have line-of-sight to each other, and effectively weight the average sink temperature of the gas. </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17F05AD9-C959-4725-9109-69354E152398}" type="slidenum">
              <a:rPr lang="en-US" smtClean="0"/>
              <a:pPr/>
              <a:t>20</a:t>
            </a:fld>
            <a:endParaRPr lang="en-US"/>
          </a:p>
        </p:txBody>
      </p:sp>
    </p:spTree>
    <p:extLst>
      <p:ext uri="{BB962C8B-B14F-4D97-AF65-F5344CB8AC3E}">
        <p14:creationId xmlns:p14="http://schemas.microsoft.com/office/powerpoint/2010/main" val="26539538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To calibrate this model, we wanted to compare our predictions against measured data to understand how well it performed. In a precursor test to OTIS CV, the helium refrigerator was turned off allowing for uncontrolled shroud warmup, and the response was recorded. </a:t>
            </a:r>
            <a:r>
              <a:rPr lang="en-US" sz="1200" kern="1200" baseline="0" dirty="0" smtClean="0">
                <a:solidFill>
                  <a:schemeClr val="tx1"/>
                </a:solidFill>
                <a:effectLst/>
                <a:latin typeface="+mn-lt"/>
                <a:ea typeface="+mn-ea"/>
                <a:cs typeface="+mn-cs"/>
              </a:rPr>
              <a:t>The only input to the model here was the </a:t>
            </a:r>
            <a:r>
              <a:rPr lang="en-US" sz="1200" kern="1200" dirty="0" smtClean="0">
                <a:solidFill>
                  <a:schemeClr val="tx1"/>
                </a:solidFill>
                <a:effectLst/>
                <a:latin typeface="+mn-lt"/>
                <a:ea typeface="+mn-ea"/>
                <a:cs typeface="+mn-cs"/>
              </a:rPr>
              <a:t>gas pressure profile from this uncontrolled warmup scenario.</a:t>
            </a:r>
            <a:r>
              <a:rPr lang="en-US" sz="1200" kern="1200" baseline="0" dirty="0" smtClean="0">
                <a:solidFill>
                  <a:schemeClr val="tx1"/>
                </a:solidFill>
                <a:effectLst/>
                <a:latin typeface="+mn-lt"/>
                <a:ea typeface="+mn-ea"/>
                <a:cs typeface="+mn-cs"/>
              </a:rPr>
              <a:t> </a:t>
            </a:r>
            <a:r>
              <a:rPr lang="en-US" dirty="0" smtClean="0"/>
              <a:t>I</a:t>
            </a:r>
            <a:r>
              <a:rPr lang="en-US" baseline="0" dirty="0" smtClean="0"/>
              <a:t>n this plot, for the first hour, the shroud warms up without much pressure increase. From three to five hours, the gas conduction gives way to convection. </a:t>
            </a:r>
            <a:r>
              <a:rPr lang="en-US" dirty="0" smtClean="0"/>
              <a:t>The model was tuned trying different convective coefficient values to see which best matched the shroud response given a maximum measured pressure of 0.28 </a:t>
            </a:r>
            <a:r>
              <a:rPr lang="en-US" dirty="0" err="1" smtClean="0"/>
              <a:t>torr</a:t>
            </a:r>
            <a:r>
              <a:rPr lang="en-US" baseline="0" dirty="0" smtClean="0"/>
              <a:t> at 8 hours into the uncontrolled warmup, when temperature rate of change peaks and decreases</a:t>
            </a:r>
            <a:r>
              <a:rPr lang="en-US" dirty="0" smtClean="0"/>
              <a:t>. It can be seen from this plot that 2.5 times the baseline convective coefficient best matched the data in both predicted temperature response and temperature rate of change.</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It is</a:t>
            </a:r>
            <a:r>
              <a:rPr lang="en-US" baseline="0" dirty="0" smtClean="0"/>
              <a:t> worth reiterating here that the method developed for predicting off-nominal uncontrolled warmup on the payload was meant to just achieve order-of-magnitude accuracy. We </a:t>
            </a:r>
            <a:r>
              <a:rPr lang="en-US" sz="1200" kern="1200" dirty="0" smtClean="0">
                <a:solidFill>
                  <a:schemeClr val="tx1"/>
                </a:solidFill>
                <a:effectLst/>
                <a:latin typeface="+mn-lt"/>
                <a:ea typeface="+mn-ea"/>
                <a:cs typeface="+mn-cs"/>
              </a:rPr>
              <a:t>didn’t want to go through the exercise and expense of buying a CFD program and trying to model a cryogenic condition with multiple phases</a:t>
            </a:r>
            <a:r>
              <a:rPr lang="en-US" sz="1200" kern="1200" baseline="0" dirty="0" smtClean="0">
                <a:solidFill>
                  <a:schemeClr val="tx1"/>
                </a:solidFill>
                <a:effectLst/>
                <a:latin typeface="+mn-lt"/>
                <a:ea typeface="+mn-ea"/>
                <a:cs typeface="+mn-cs"/>
              </a:rPr>
              <a:t> and </a:t>
            </a:r>
            <a:r>
              <a:rPr lang="en-US" sz="1200" kern="1200" dirty="0" smtClean="0">
                <a:solidFill>
                  <a:schemeClr val="tx1"/>
                </a:solidFill>
                <a:effectLst/>
                <a:latin typeface="+mn-lt"/>
                <a:ea typeface="+mn-ea"/>
                <a:cs typeface="+mn-cs"/>
              </a:rPr>
              <a:t>flow regimes, especially</a:t>
            </a:r>
            <a:r>
              <a:rPr lang="en-US" sz="1200" kern="1200" baseline="0" dirty="0" smtClean="0">
                <a:solidFill>
                  <a:schemeClr val="tx1"/>
                </a:solidFill>
                <a:effectLst/>
                <a:latin typeface="+mn-lt"/>
                <a:ea typeface="+mn-ea"/>
                <a:cs typeface="+mn-cs"/>
              </a:rPr>
              <a:t> in these rarefied flow conditions</a:t>
            </a:r>
            <a:r>
              <a:rPr lang="en-US" sz="1200" kern="1200" dirty="0" smtClean="0">
                <a:solidFill>
                  <a:schemeClr val="tx1"/>
                </a:solidFill>
                <a:effectLst/>
                <a:latin typeface="+mn-lt"/>
                <a:ea typeface="+mn-ea"/>
                <a:cs typeface="+mn-cs"/>
              </a:rPr>
              <a:t>. This method</a:t>
            </a:r>
            <a:r>
              <a:rPr lang="en-US" sz="1200" kern="1200" baseline="0" dirty="0" smtClean="0">
                <a:solidFill>
                  <a:schemeClr val="tx1"/>
                </a:solidFill>
                <a:effectLst/>
                <a:latin typeface="+mn-lt"/>
                <a:ea typeface="+mn-ea"/>
                <a:cs typeface="+mn-cs"/>
              </a:rPr>
              <a:t> with simplified assumptions about convection and conduction was developed to see if we could dismiss </a:t>
            </a:r>
            <a:r>
              <a:rPr lang="en-US" sz="1200" kern="1200" dirty="0" smtClean="0">
                <a:solidFill>
                  <a:schemeClr val="tx1"/>
                </a:solidFill>
                <a:effectLst/>
                <a:latin typeface="+mn-lt"/>
                <a:ea typeface="+mn-ea"/>
                <a:cs typeface="+mn-cs"/>
              </a:rPr>
              <a:t>our concerns about catastrophic hardware damage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during an unplanned burp, and the</a:t>
            </a:r>
            <a:r>
              <a:rPr lang="en-US" sz="1200" kern="1200" baseline="0" dirty="0" smtClean="0">
                <a:solidFill>
                  <a:schemeClr val="tx1"/>
                </a:solidFill>
                <a:effectLst/>
                <a:latin typeface="+mn-lt"/>
                <a:ea typeface="+mn-ea"/>
                <a:cs typeface="+mn-cs"/>
              </a:rPr>
              <a:t> results gave enough confidence that we would have enough time to respond and avert disaster, so management was comfortable allowing the test to go forward. However, what I’d like to draw your attention to is the fact that, even with the large simple volumes of the shrouds and pressure vessel, the baseline methodology worked very well, as represented by the red line. With a factor of 3, not even an order of magnitude, this methodology worked extremely well and the predictions nearly overlapped the trends from real test data. Also of note is that the </a:t>
            </a:r>
            <a:r>
              <a:rPr lang="en-US" sz="1200" kern="1200" dirty="0" smtClean="0">
                <a:solidFill>
                  <a:schemeClr val="tx1"/>
                </a:solidFill>
                <a:effectLst/>
                <a:latin typeface="+mn-lt"/>
                <a:ea typeface="+mn-ea"/>
                <a:cs typeface="+mn-cs"/>
              </a:rPr>
              <a:t>initial transient, which was dominated by FMHT and conduction, did very well with just slight tuning of the shroud emissivity.  For convection, the only tuning was to to try to capture the small hump in the rate of change,</a:t>
            </a:r>
            <a:r>
              <a:rPr lang="en-US" sz="1200" kern="1200" baseline="0" dirty="0" smtClean="0">
                <a:solidFill>
                  <a:schemeClr val="tx1"/>
                </a:solidFill>
                <a:effectLst/>
                <a:latin typeface="+mn-lt"/>
                <a:ea typeface="+mn-ea"/>
                <a:cs typeface="+mn-cs"/>
              </a:rPr>
              <a:t> which it did. </a:t>
            </a:r>
            <a:endParaRPr lang="en-US" dirty="0"/>
          </a:p>
        </p:txBody>
      </p:sp>
      <p:sp>
        <p:nvSpPr>
          <p:cNvPr id="4" name="Slide Number Placeholder 3"/>
          <p:cNvSpPr>
            <a:spLocks noGrp="1"/>
          </p:cNvSpPr>
          <p:nvPr>
            <p:ph type="sldNum" sz="quarter" idx="10"/>
          </p:nvPr>
        </p:nvSpPr>
        <p:spPr/>
        <p:txBody>
          <a:bodyPr/>
          <a:lstStyle/>
          <a:p>
            <a:fld id="{17F05AD9-C959-4725-9109-69354E152398}" type="slidenum">
              <a:rPr lang="en-US" smtClean="0"/>
              <a:pPr/>
              <a:t>21</a:t>
            </a:fld>
            <a:endParaRPr lang="en-US"/>
          </a:p>
        </p:txBody>
      </p:sp>
    </p:spTree>
    <p:extLst>
      <p:ext uri="{BB962C8B-B14F-4D97-AF65-F5344CB8AC3E}">
        <p14:creationId xmlns:p14="http://schemas.microsoft.com/office/powerpoint/2010/main" val="22970081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having matched the helium shroud response to data, we can run the model with those calibrated factors to see what the payload response is. In this plot of mirror temperature predictions vs time after the start of uncontrolled shroud warmup, it can be seen that the mirrors cluster more closely together in temperature due to the increased heat transfer couplings between them, and begin following the shroud in warming up after its temperature surpasses the colder mirrors.</a:t>
            </a:r>
            <a:endParaRPr lang="en-US" dirty="0"/>
          </a:p>
        </p:txBody>
      </p:sp>
      <p:sp>
        <p:nvSpPr>
          <p:cNvPr id="4" name="Slide Number Placeholder 3"/>
          <p:cNvSpPr>
            <a:spLocks noGrp="1"/>
          </p:cNvSpPr>
          <p:nvPr>
            <p:ph type="sldNum" sz="quarter" idx="10"/>
          </p:nvPr>
        </p:nvSpPr>
        <p:spPr/>
        <p:txBody>
          <a:bodyPr/>
          <a:lstStyle/>
          <a:p>
            <a:fld id="{17F05AD9-C959-4725-9109-69354E152398}" type="slidenum">
              <a:rPr lang="en-US" smtClean="0"/>
              <a:pPr/>
              <a:t>22</a:t>
            </a:fld>
            <a:endParaRPr lang="en-US"/>
          </a:p>
        </p:txBody>
      </p:sp>
    </p:spTree>
    <p:extLst>
      <p:ext uri="{BB962C8B-B14F-4D97-AF65-F5344CB8AC3E}">
        <p14:creationId xmlns:p14="http://schemas.microsoft.com/office/powerpoint/2010/main" val="14172029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predictions also allowed us to understand how uncontrolled warmup impacted hardware safety, and what potential limit and constraint violations to look out for should we enter this type of scenario. Shown here are temperature contours over the PMBSS composite structure at four hours into off-nominal uncontrolled warmup. If you recall from the previous lecture, the PMBSS structure had very strict temperature- dependent delta-T constraints. Through these analysis results, we can see the location on the PMBSS structure with the greatest potential for the constant violation resides in the beams near the core region on the lower left hand side of the left figure. Due to its proximity to the IEC, The higher pressure causes it to couple better with the IEC's warm temperatures, resulting in an exceedance of delta-T limits.</a:t>
            </a:r>
            <a:endParaRPr lang="en-US" dirty="0"/>
          </a:p>
        </p:txBody>
      </p:sp>
      <p:sp>
        <p:nvSpPr>
          <p:cNvPr id="4" name="Slide Number Placeholder 3"/>
          <p:cNvSpPr>
            <a:spLocks noGrp="1"/>
          </p:cNvSpPr>
          <p:nvPr>
            <p:ph type="sldNum" sz="quarter" idx="10"/>
          </p:nvPr>
        </p:nvSpPr>
        <p:spPr/>
        <p:txBody>
          <a:bodyPr/>
          <a:lstStyle/>
          <a:p>
            <a:fld id="{17F05AD9-C959-4725-9109-69354E152398}" type="slidenum">
              <a:rPr lang="en-US" smtClean="0"/>
              <a:pPr/>
              <a:t>23</a:t>
            </a:fld>
            <a:endParaRPr lang="en-US"/>
          </a:p>
        </p:txBody>
      </p:sp>
    </p:spTree>
    <p:extLst>
      <p:ext uri="{BB962C8B-B14F-4D97-AF65-F5344CB8AC3E}">
        <p14:creationId xmlns:p14="http://schemas.microsoft.com/office/powerpoint/2010/main" val="8822820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400" dirty="0" smtClean="0"/>
              <a:t>Now,</a:t>
            </a:r>
            <a:r>
              <a:rPr lang="en-US" sz="1400" baseline="0" dirty="0" smtClean="0"/>
              <a:t> let’s tie these analyses and preparations back to the 48-hour </a:t>
            </a:r>
            <a:r>
              <a:rPr lang="en-US" sz="1400" baseline="0" dirty="0" err="1" smtClean="0"/>
              <a:t>safing</a:t>
            </a:r>
            <a:r>
              <a:rPr lang="en-US" sz="1400" baseline="0" dirty="0" smtClean="0"/>
              <a:t> procedure that we discussed earlier in the lecture. As mentioned before, t</a:t>
            </a:r>
            <a:r>
              <a:rPr lang="en-US" sz="1400" dirty="0" smtClean="0"/>
              <a:t>his procedure</a:t>
            </a:r>
            <a:r>
              <a:rPr lang="en-US" sz="1400" baseline="0" dirty="0" smtClean="0"/>
              <a:t> was specifically developed for the threat of hurricanes in Houston, since the OTIS CV test completely fits within, and nearly spans, the entire hurricane season. We identified via the matrix six separate possible conditions during the hurricane threat with increasing levels of severity, each with different steps to execute. The first is identifying and tracking the threat of a hurricane, but not yet taking action since we still hope that the hurricane will not impact us. In condition two, when the impact of the hurricane is understood and imminent, warning is given to evacuate. </a:t>
            </a:r>
            <a:r>
              <a:rPr lang="en-US" dirty="0" smtClean="0"/>
              <a:t>During this time, team is taking action to safe the hardware via the 48-hour </a:t>
            </a:r>
            <a:r>
              <a:rPr lang="en-US" dirty="0" err="1" smtClean="0"/>
              <a:t>safing</a:t>
            </a:r>
            <a:r>
              <a:rPr lang="en-US" dirty="0" smtClean="0"/>
              <a:t> procedure. According to this matrix, the team will either try to warm to ambient,</a:t>
            </a:r>
            <a:r>
              <a:rPr lang="en-US" baseline="0" dirty="0" smtClean="0"/>
              <a:t> or</a:t>
            </a:r>
            <a:r>
              <a:rPr lang="en-US" dirty="0" smtClean="0"/>
              <a:t> warm</a:t>
            </a:r>
            <a:r>
              <a:rPr lang="en-US" baseline="0" dirty="0" smtClean="0"/>
              <a:t> or </a:t>
            </a:r>
            <a:r>
              <a:rPr lang="en-US" dirty="0" smtClean="0"/>
              <a:t>cool to LN2, depending</a:t>
            </a:r>
            <a:r>
              <a:rPr lang="en-US" baseline="0" dirty="0" smtClean="0"/>
              <a:t> where the average temperature of the test article resides</a:t>
            </a:r>
            <a:r>
              <a:rPr lang="en-US" dirty="0" smtClean="0"/>
              <a:t>. In condition</a:t>
            </a:r>
            <a:r>
              <a:rPr lang="en-US" baseline="0" dirty="0" smtClean="0"/>
              <a:t> 3, the larger test support team for nominal operations has evacuated, </a:t>
            </a:r>
            <a:r>
              <a:rPr lang="en-US" dirty="0" smtClean="0"/>
              <a:t>and only the hurricane ride-out team remains.</a:t>
            </a:r>
            <a:r>
              <a:rPr lang="en-US" baseline="0" dirty="0" smtClean="0"/>
              <a:t> The r</a:t>
            </a:r>
            <a:r>
              <a:rPr lang="en-US" sz="1200" dirty="0" smtClean="0"/>
              <a:t>ide-out team solely maintains the status quo of the test. They would not operate heaters, for instance, because the much reduced team would be unable to adequately monitor them.</a:t>
            </a:r>
            <a:r>
              <a:rPr lang="en-US" sz="1200" baseline="0" dirty="0" smtClean="0"/>
              <a:t> In this condition, the </a:t>
            </a:r>
            <a:r>
              <a:rPr lang="en-US" sz="1200" dirty="0" smtClean="0"/>
              <a:t>IEC heaters and spacecraft simulator would be allowed to remain on, but IEC DSERS may be warmed up in the event of implementation</a:t>
            </a:r>
            <a:r>
              <a:rPr lang="en-US" sz="1200" baseline="0" dirty="0" smtClean="0"/>
              <a:t> of the next condition. In condition 4, if the storm worsens and extreme weather necessitates the evacuation of the ride-out team, the team would ensure that the payload is achieving or has already achieved a safe thermal condition. By condition 5, the team has evacuated, leaving the payload unmonitored within the pressure vessel. After the storm, condition 6 is implemented, where a post-storm team joins the ride-out team in returning to the test facility and re-establishing control of test operations. </a:t>
            </a:r>
            <a:endParaRPr lang="en-US" sz="1400" baseline="0" dirty="0" smtClean="0"/>
          </a:p>
          <a:p>
            <a:endParaRPr lang="en-US" sz="1400" baseline="0" dirty="0" smtClean="0"/>
          </a:p>
          <a:p>
            <a:r>
              <a:rPr lang="en-US" sz="1400" baseline="0" dirty="0" smtClean="0"/>
              <a:t>In the OTIS CV test, the threat of Hurricane Harvey from August 26</a:t>
            </a:r>
            <a:r>
              <a:rPr lang="en-US" sz="1400" baseline="30000" dirty="0" smtClean="0"/>
              <a:t>th</a:t>
            </a:r>
            <a:r>
              <a:rPr lang="en-US" sz="1400" baseline="0" dirty="0" smtClean="0"/>
              <a:t>-30</a:t>
            </a:r>
            <a:r>
              <a:rPr lang="en-US" sz="1400" baseline="30000" dirty="0" smtClean="0"/>
              <a:t>th</a:t>
            </a:r>
            <a:r>
              <a:rPr lang="en-US" sz="1400" baseline="0" dirty="0" smtClean="0"/>
              <a:t> of 2017 caused condition one to go into effect. However, due to the uncertainty of its impact to our test location, 48-hour </a:t>
            </a:r>
            <a:r>
              <a:rPr lang="en-US" sz="1400" baseline="0" dirty="0" err="1" smtClean="0"/>
              <a:t>safing</a:t>
            </a:r>
            <a:r>
              <a:rPr lang="en-US" sz="1400" baseline="0" dirty="0" smtClean="0"/>
              <a:t> in condition 2 was not immediately implemented. At the time, the cooldown phase of the OTIS CV test had just recently been completed, with cryogenic temperatures and stability requirements having been achieved. Transition to 48-hour </a:t>
            </a:r>
            <a:r>
              <a:rPr lang="en-US" sz="1400" baseline="0" dirty="0" err="1" smtClean="0"/>
              <a:t>safing</a:t>
            </a:r>
            <a:r>
              <a:rPr lang="en-US" sz="1400" baseline="0" dirty="0" smtClean="0"/>
              <a:t>, which would have necessitated warming the payload to achieve the LN2 shroud temperature, would have perturbed the stability of the payload and required weeks to recover back to the </a:t>
            </a:r>
            <a:r>
              <a:rPr lang="en-US" sz="1400" baseline="0" dirty="0" err="1" smtClean="0"/>
              <a:t>cryo</a:t>
            </a:r>
            <a:r>
              <a:rPr lang="en-US" sz="1400" baseline="0" dirty="0" smtClean="0"/>
              <a:t>-stable condition. Therefore, JWST management made the decision to maintain the payload at this cryogenic condition, with the understanding that if loss of power or another critical failure were to occur, the team would be fully prepared to implement warmup to the LN2 safe condition immediately. The next slides will speak to the OTIS CV team’s experience during Hurricane Harvey, and how our extensive preparations helped us with our own off-nominal condition.</a:t>
            </a:r>
          </a:p>
        </p:txBody>
      </p:sp>
      <p:sp>
        <p:nvSpPr>
          <p:cNvPr id="4" name="Slide Number Placeholder 3"/>
          <p:cNvSpPr>
            <a:spLocks noGrp="1"/>
          </p:cNvSpPr>
          <p:nvPr>
            <p:ph type="sldNum" sz="quarter" idx="10"/>
          </p:nvPr>
        </p:nvSpPr>
        <p:spPr/>
        <p:txBody>
          <a:bodyPr/>
          <a:lstStyle/>
          <a:p>
            <a:fld id="{17F05AD9-C959-4725-9109-69354E152398}" type="slidenum">
              <a:rPr lang="en-US" smtClean="0"/>
              <a:pPr/>
              <a:t>24</a:t>
            </a:fld>
            <a:endParaRPr lang="en-US"/>
          </a:p>
        </p:txBody>
      </p:sp>
    </p:spTree>
    <p:extLst>
      <p:ext uri="{BB962C8B-B14F-4D97-AF65-F5344CB8AC3E}">
        <p14:creationId xmlns:p14="http://schemas.microsoft.com/office/powerpoint/2010/main" val="42188379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a:t>
            </a:r>
            <a:r>
              <a:rPr lang="en-US" baseline="0" dirty="0" smtClean="0"/>
              <a:t> the start of the OTIS CV test, h</a:t>
            </a:r>
            <a:r>
              <a:rPr lang="en-US" dirty="0" smtClean="0"/>
              <a:t>urricane</a:t>
            </a:r>
            <a:r>
              <a:rPr lang="en-US" baseline="0" dirty="0" smtClean="0"/>
              <a:t> forecasts were monitored daily by the management team. On Monday, August 21</a:t>
            </a:r>
            <a:r>
              <a:rPr lang="en-US" baseline="30000" dirty="0" smtClean="0"/>
              <a:t>st</a:t>
            </a:r>
            <a:r>
              <a:rPr lang="en-US" baseline="0" dirty="0" smtClean="0"/>
              <a:t>, 2017, about a month into the test, we noticed that there was a disturbance in the Gulf of Mexico with a greater than 60% cyclone formation chance. By Wednesday, Harvey had become a tropical cyclone with high potential of impacting the Texas coast that Saturday. </a:t>
            </a:r>
            <a:endParaRPr lang="en-US" dirty="0"/>
          </a:p>
        </p:txBody>
      </p:sp>
      <p:sp>
        <p:nvSpPr>
          <p:cNvPr id="4" name="Slide Number Placeholder 3"/>
          <p:cNvSpPr>
            <a:spLocks noGrp="1"/>
          </p:cNvSpPr>
          <p:nvPr>
            <p:ph type="sldNum" sz="quarter" idx="10"/>
          </p:nvPr>
        </p:nvSpPr>
        <p:spPr/>
        <p:txBody>
          <a:bodyPr/>
          <a:lstStyle/>
          <a:p>
            <a:fld id="{17F05AD9-C959-4725-9109-69354E152398}" type="slidenum">
              <a:rPr lang="en-US" smtClean="0"/>
              <a:pPr/>
              <a:t>25</a:t>
            </a:fld>
            <a:endParaRPr lang="en-US"/>
          </a:p>
        </p:txBody>
      </p:sp>
    </p:spTree>
    <p:extLst>
      <p:ext uri="{BB962C8B-B14F-4D97-AF65-F5344CB8AC3E}">
        <p14:creationId xmlns:p14="http://schemas.microsoft.com/office/powerpoint/2010/main" val="40540086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By Friday, August 26</a:t>
            </a:r>
            <a:r>
              <a:rPr lang="en-US" baseline="30000" dirty="0" smtClean="0"/>
              <a:t>th</a:t>
            </a:r>
            <a:r>
              <a:rPr lang="en-US" dirty="0" smtClean="0"/>
              <a:t>,</a:t>
            </a:r>
            <a:r>
              <a:rPr lang="en-US" baseline="0" dirty="0" smtClean="0"/>
              <a:t> the project had made preparations for the team to ride out the storm. They had purchased 40 air mattresses and stockpiled food rations for several days, as well as encouraged each team member to ensure that they had water and food stores within their hotel rooms. Since most test participants had traveled to Houston from across the United States and around the world, they did not have prior experience with hurricanes, and therefore the project’s actions were critical to ensure that all personnel were prepared. The air mattresses became integral to the comfort of the team during the storm, but the lesson learned for </a:t>
            </a:r>
            <a:r>
              <a:rPr lang="en-US" dirty="0" smtClean="0"/>
              <a:t>next time was to buy blankets</a:t>
            </a:r>
            <a:r>
              <a:rPr lang="en-US" baseline="0" dirty="0" smtClean="0"/>
              <a:t> and pillows, and make sure the lights can turn off in all of the facilities that we’re sleeping in. </a:t>
            </a:r>
          </a:p>
          <a:p>
            <a:endParaRPr lang="en-US" baseline="0" dirty="0" smtClean="0"/>
          </a:p>
          <a:p>
            <a:r>
              <a:rPr lang="en-US" baseline="0" dirty="0" smtClean="0"/>
              <a:t>Plans were made to extend shifts from the nominal duration of eight hours to twelve hours to minimize the amount of travel between the hotels and the test location. All of the members identified to work shifts during the storm had gone through the prior ride-out team training, and those with high-clearance vehicles such as trucks and sports utility vehicles were tasked with traveling to each hotel in a convoy during shift transitions, so that no individual team member would be at risk by driving by themselves through flooded streets. On the test operations side, each team reviewed their own hurricane </a:t>
            </a:r>
            <a:r>
              <a:rPr lang="en-US" baseline="0" dirty="0" err="1" smtClean="0"/>
              <a:t>safing</a:t>
            </a:r>
            <a:r>
              <a:rPr lang="en-US" baseline="0" dirty="0" smtClean="0"/>
              <a:t> procedures and printed plans to deal with possible failures within their subsystems. </a:t>
            </a:r>
            <a:endParaRPr lang="en-US" dirty="0" smtClean="0"/>
          </a:p>
        </p:txBody>
      </p:sp>
      <p:sp>
        <p:nvSpPr>
          <p:cNvPr id="4" name="Slide Number Placeholder 3"/>
          <p:cNvSpPr>
            <a:spLocks noGrp="1"/>
          </p:cNvSpPr>
          <p:nvPr>
            <p:ph type="sldNum" sz="quarter" idx="10"/>
          </p:nvPr>
        </p:nvSpPr>
        <p:spPr/>
        <p:txBody>
          <a:bodyPr/>
          <a:lstStyle/>
          <a:p>
            <a:fld id="{17F05AD9-C959-4725-9109-69354E152398}" type="slidenum">
              <a:rPr lang="en-US" smtClean="0"/>
              <a:pPr/>
              <a:t>26</a:t>
            </a:fld>
            <a:endParaRPr lang="en-US"/>
          </a:p>
        </p:txBody>
      </p:sp>
    </p:spTree>
    <p:extLst>
      <p:ext uri="{BB962C8B-B14F-4D97-AF65-F5344CB8AC3E}">
        <p14:creationId xmlns:p14="http://schemas.microsoft.com/office/powerpoint/2010/main" val="23249655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none" dirty="0" smtClean="0">
                <a:latin typeface="Calibri Light" panose="020F0302020204030204" pitchFamily="34" charset="0"/>
              </a:rPr>
              <a:t>Friday</a:t>
            </a:r>
            <a:r>
              <a:rPr lang="en-US" b="0" u="none" baseline="0" dirty="0" smtClean="0">
                <a:latin typeface="Calibri Light" panose="020F0302020204030204" pitchFamily="34" charset="0"/>
              </a:rPr>
              <a:t> night into Saturday, twenty inches or fifty centimeters of rain fell overnight, causing flash flooding and tornado warnings. This was about 40% of the total </a:t>
            </a:r>
            <a:r>
              <a:rPr lang="en-US" b="0" u="none" baseline="0" dirty="0" smtClean="0">
                <a:latin typeface="Calibri Light" panose="020F0302020204030204" pitchFamily="34" charset="0"/>
              </a:rPr>
              <a:t>51 inches, or about 130 cm, </a:t>
            </a:r>
            <a:r>
              <a:rPr lang="en-US" b="0" u="none" baseline="0" dirty="0" smtClean="0">
                <a:latin typeface="Calibri Light" panose="020F0302020204030204" pitchFamily="34" charset="0"/>
              </a:rPr>
              <a:t>of rain that fell in the Houston area during the entire week of the storm. Travel was extremely hazardous, and critical test personnel were called into Johnson Space Center prior to impact in case access became impossible. Only one center entrance was open during the storm, and this was closed for several hours on the first day due to flooding. The roads adjacent to hotels in Clear Lake, Texas had become rivers with more than a foot of flowing water, and as cars became stranded in the rushing currents, the Texas National Guard was deployed to rescue civilians caught within. </a:t>
            </a:r>
            <a:endParaRPr lang="en-US" dirty="0"/>
          </a:p>
        </p:txBody>
      </p:sp>
      <p:sp>
        <p:nvSpPr>
          <p:cNvPr id="4" name="Slide Number Placeholder 3"/>
          <p:cNvSpPr>
            <a:spLocks noGrp="1"/>
          </p:cNvSpPr>
          <p:nvPr>
            <p:ph type="sldNum" sz="quarter" idx="10"/>
          </p:nvPr>
        </p:nvSpPr>
        <p:spPr/>
        <p:txBody>
          <a:bodyPr/>
          <a:lstStyle/>
          <a:p>
            <a:fld id="{17F05AD9-C959-4725-9109-69354E152398}" type="slidenum">
              <a:rPr lang="en-US" smtClean="0"/>
              <a:pPr/>
              <a:t>27</a:t>
            </a:fld>
            <a:endParaRPr lang="en-US"/>
          </a:p>
        </p:txBody>
      </p:sp>
    </p:spTree>
    <p:extLst>
      <p:ext uri="{BB962C8B-B14F-4D97-AF65-F5344CB8AC3E}">
        <p14:creationId xmlns:p14="http://schemas.microsoft.com/office/powerpoint/2010/main" val="29228957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Within our</a:t>
            </a:r>
            <a:r>
              <a:rPr lang="en-US" baseline="0" dirty="0" smtClean="0"/>
              <a:t> test facilities,</a:t>
            </a:r>
            <a:r>
              <a:rPr lang="en-US" dirty="0" smtClean="0"/>
              <a:t> </a:t>
            </a:r>
            <a:r>
              <a:rPr lang="en-US" b="0" u="none" baseline="0" dirty="0" smtClean="0">
                <a:latin typeface="Calibri Light" panose="020F0302020204030204" pitchFamily="34" charset="0"/>
              </a:rPr>
              <a:t>the payload was kept at its existing thermal conditions, but optical testing was temporarily curtailed to ensure hardware safety. We also observed water damage in our control rooms, and lots of heavy duty plastic sheeting was erected to protect the electronics and hardware on our test stations. Our lesson learned here was to keep lots of plastic sheeting and tape around! Shift transitions took on an even more crucial function through this period given the dynamic nature of the storm as they became opportunities for management to discuss and communicate their latest decisions with the rest of the team, for management to request critical personnel to travel in for the next shift, as well as for team members to secure transport on convoys back to their hotels.</a:t>
            </a:r>
            <a:endParaRPr lang="en-US" b="0" u="none" dirty="0" smtClean="0">
              <a:latin typeface="Calibri Light" panose="020F0302020204030204" pitchFamily="34" charset="0"/>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17F05AD9-C959-4725-9109-69354E152398}" type="slidenum">
              <a:rPr lang="en-US" smtClean="0"/>
              <a:pPr/>
              <a:t>28</a:t>
            </a:fld>
            <a:endParaRPr lang="en-US"/>
          </a:p>
        </p:txBody>
      </p:sp>
    </p:spTree>
    <p:extLst>
      <p:ext uri="{BB962C8B-B14F-4D97-AF65-F5344CB8AC3E}">
        <p14:creationId xmlns:p14="http://schemas.microsoft.com/office/powerpoint/2010/main" val="26693777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Over the next four days,</a:t>
            </a:r>
            <a:r>
              <a:rPr lang="en-US" baseline="0" dirty="0" smtClean="0"/>
              <a:t> Harvey stalled over Houston, drawing moisture from the gulf and pouring it over Houston in bands of intense rainfall and wind. Severe flooding closed many roads, preventing timely LN2 deliveries to the chamber. This represented a danger to the OTIS CV test team because the </a:t>
            </a:r>
            <a:r>
              <a:rPr lang="en-US" baseline="0" dirty="0" err="1" smtClean="0"/>
              <a:t>cryopumps</a:t>
            </a:r>
            <a:r>
              <a:rPr lang="en-US" baseline="0" dirty="0" smtClean="0"/>
              <a:t> and helium refrigerator for Chamber A required LN2 for cooling. If the LN2 reserve were to be depleted, these systems would fail, causing the pressure to increase and the environment around the test article to warm, thus disturbing our thermal stability and introducing risk of uncontrolled warmup to the hardware. Fortunately, we were able to bring LN2 from an alternate supplier through great efforts by the management team, and we did not lose commercial power. These allowed us to maintain the payload both safe and stable during the duration of the hurricane. </a:t>
            </a:r>
          </a:p>
          <a:p>
            <a:endParaRPr lang="en-US" dirty="0" smtClean="0"/>
          </a:p>
          <a:p>
            <a:r>
              <a:rPr lang="en-US" dirty="0" smtClean="0"/>
              <a:t>As for the test personnel riding out</a:t>
            </a:r>
            <a:r>
              <a:rPr lang="en-US" baseline="0" dirty="0" smtClean="0"/>
              <a:t> the storm in Houston, the carpools continued to be extremely effective to ensure safety between the hotels and Johnson Space Center, and there was great camaraderie among the team members as each brought in food and offered help in their own way to keep everyone in high spirits. The commercial airports around Houston were closed until several days past the hurricane, and to prevent burnout NASA, Northrop Grumman Aerospace Systems or NGAS, and Ball Aerospace each made their own arrangements to bring fresh supplies in and replace test support crews. </a:t>
            </a:r>
            <a:endParaRPr lang="en-US" dirty="0" smtClean="0"/>
          </a:p>
          <a:p>
            <a:endParaRPr lang="en-US" dirty="0"/>
          </a:p>
        </p:txBody>
      </p:sp>
      <p:sp>
        <p:nvSpPr>
          <p:cNvPr id="4" name="Slide Number Placeholder 3"/>
          <p:cNvSpPr>
            <a:spLocks noGrp="1"/>
          </p:cNvSpPr>
          <p:nvPr>
            <p:ph type="sldNum" sz="quarter" idx="10"/>
          </p:nvPr>
        </p:nvSpPr>
        <p:spPr/>
        <p:txBody>
          <a:bodyPr/>
          <a:lstStyle/>
          <a:p>
            <a:fld id="{17F05AD9-C959-4725-9109-69354E152398}" type="slidenum">
              <a:rPr lang="en-US" smtClean="0"/>
              <a:pPr/>
              <a:t>29</a:t>
            </a:fld>
            <a:endParaRPr lang="en-US"/>
          </a:p>
        </p:txBody>
      </p:sp>
    </p:spTree>
    <p:extLst>
      <p:ext uri="{BB962C8B-B14F-4D97-AF65-F5344CB8AC3E}">
        <p14:creationId xmlns:p14="http://schemas.microsoft.com/office/powerpoint/2010/main" val="27072262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Outside of our own experience</a:t>
            </a:r>
            <a:r>
              <a:rPr lang="en-US" baseline="0" dirty="0" smtClean="0"/>
              <a:t> at JSC, w</a:t>
            </a:r>
            <a:r>
              <a:rPr lang="en-US" dirty="0" smtClean="0"/>
              <a:t>e were also keenly aware of how serious the storm's impact was on the larger Houston community. Most local businesses were either closed or operated under severe</a:t>
            </a:r>
            <a:r>
              <a:rPr lang="en-US" baseline="0" dirty="0" smtClean="0"/>
              <a:t> restrictions for quite some time after the hurricane, despite the need for basic necessities. Travel to and from Houston was limited. </a:t>
            </a:r>
            <a:r>
              <a:rPr lang="en-US" dirty="0" smtClean="0"/>
              <a:t>Widespread flooding occurred, and there was pervasive structural damage near us</a:t>
            </a:r>
            <a:r>
              <a:rPr lang="en-US" baseline="0" dirty="0" smtClean="0"/>
              <a:t> </a:t>
            </a:r>
            <a:r>
              <a:rPr lang="en-US" dirty="0" smtClean="0"/>
              <a:t>from the many tornadoes that the hurricane spawned. Many homes were destroyed and lives were lost. After the storm subsided, members of our JWST team gave back by volunteering in recovery efforts. Countless members of the community were now faced with a long road to normalcy after the most costly storm in US history, and we wanted to help in all we could as thanks for a city that welcomed and embraced us through the many years of James Webb Space Telescope testing, from the pathfinders through OTIS CV.</a:t>
            </a:r>
            <a:endParaRPr lang="en-US" dirty="0"/>
          </a:p>
        </p:txBody>
      </p:sp>
      <p:sp>
        <p:nvSpPr>
          <p:cNvPr id="4" name="Slide Number Placeholder 3"/>
          <p:cNvSpPr>
            <a:spLocks noGrp="1"/>
          </p:cNvSpPr>
          <p:nvPr>
            <p:ph type="sldNum" sz="quarter" idx="10"/>
          </p:nvPr>
        </p:nvSpPr>
        <p:spPr/>
        <p:txBody>
          <a:bodyPr/>
          <a:lstStyle/>
          <a:p>
            <a:fld id="{17F05AD9-C959-4725-9109-69354E152398}" type="slidenum">
              <a:rPr lang="en-US" smtClean="0"/>
              <a:pPr/>
              <a:t>30</a:t>
            </a:fld>
            <a:endParaRPr lang="en-US"/>
          </a:p>
        </p:txBody>
      </p:sp>
    </p:spTree>
    <p:extLst>
      <p:ext uri="{BB962C8B-B14F-4D97-AF65-F5344CB8AC3E}">
        <p14:creationId xmlns:p14="http://schemas.microsoft.com/office/powerpoint/2010/main" val="33701251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what were some of the most important lessons we learned from our own off-nominal event experience? Well, first, training is critical to ensure all members of your team are familiar with the hardware and the correct knobs to turn in an emergency. A scenario like a hurricane is not an appropriate time to start rifling through manuals to figure out where things are. A comprehensive shift schedule and contingency plan are also crucial. However, what may be even more important is to verify that we have the appropriate redundant systems, and that all of them are working before the start of the test. This includes checking as</a:t>
            </a:r>
            <a:r>
              <a:rPr lang="en-US" baseline="0" dirty="0" smtClean="0"/>
              <a:t> much GSE as possible before a test to ensure that they work in the event of a failure. </a:t>
            </a:r>
            <a:endParaRPr lang="en-US" dirty="0"/>
          </a:p>
        </p:txBody>
      </p:sp>
      <p:sp>
        <p:nvSpPr>
          <p:cNvPr id="4" name="Slide Number Placeholder 3"/>
          <p:cNvSpPr>
            <a:spLocks noGrp="1"/>
          </p:cNvSpPr>
          <p:nvPr>
            <p:ph type="sldNum" sz="quarter" idx="10"/>
          </p:nvPr>
        </p:nvSpPr>
        <p:spPr/>
        <p:txBody>
          <a:bodyPr/>
          <a:lstStyle/>
          <a:p>
            <a:fld id="{17F05AD9-C959-4725-9109-69354E152398}" type="slidenum">
              <a:rPr lang="en-US" smtClean="0"/>
              <a:pPr/>
              <a:t>31</a:t>
            </a:fld>
            <a:endParaRPr lang="en-US"/>
          </a:p>
        </p:txBody>
      </p:sp>
    </p:spTree>
    <p:extLst>
      <p:ext uri="{BB962C8B-B14F-4D97-AF65-F5344CB8AC3E}">
        <p14:creationId xmlns:p14="http://schemas.microsoft.com/office/powerpoint/2010/main" val="28353010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do we then recommend to other projects going forward in their major thermal vacuum test campaigns? Future projects should evaluate the risks of all potential failures and their programmatic impacts. For those that do not have mitigations, the project must be willing to accept the remaining risks. Projects should make as many facility and utility provisions as robust as possible and demonstrate their functionality pre-test, as well as devise workarounds for potential failures that cannot be prevented. The James Webb Space Telescope has been through a wide range of off-nominal scenarios since the start of I&amp;T, and if there's any consistent rule we can derive from our experiences, it's that what we encounter will always be unpredictable.</a:t>
            </a:r>
            <a:endParaRPr lang="en-US" dirty="0"/>
          </a:p>
        </p:txBody>
      </p:sp>
      <p:sp>
        <p:nvSpPr>
          <p:cNvPr id="4" name="Slide Number Placeholder 3"/>
          <p:cNvSpPr>
            <a:spLocks noGrp="1"/>
          </p:cNvSpPr>
          <p:nvPr>
            <p:ph type="sldNum" sz="quarter" idx="10"/>
          </p:nvPr>
        </p:nvSpPr>
        <p:spPr/>
        <p:txBody>
          <a:bodyPr/>
          <a:lstStyle/>
          <a:p>
            <a:fld id="{17F05AD9-C959-4725-9109-69354E152398}" type="slidenum">
              <a:rPr lang="en-US" smtClean="0"/>
              <a:pPr/>
              <a:t>32</a:t>
            </a:fld>
            <a:endParaRPr lang="en-US"/>
          </a:p>
        </p:txBody>
      </p:sp>
    </p:spTree>
    <p:extLst>
      <p:ext uri="{BB962C8B-B14F-4D97-AF65-F5344CB8AC3E}">
        <p14:creationId xmlns:p14="http://schemas.microsoft.com/office/powerpoint/2010/main" val="4205572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lecture, we discussed the extensive preparations that the OTIS CV test team made to prepare for off-nominal scenarios, as well as our own experience with hurricane Harvey. In the next lecture, we will look at some of the lessons learned from the multiple years of the OTIS test campaign, including those not just from NASA'S perspective, but those of our partners as well.</a:t>
            </a:r>
          </a:p>
        </p:txBody>
      </p:sp>
      <p:sp>
        <p:nvSpPr>
          <p:cNvPr id="4" name="Slide Number Placeholder 3"/>
          <p:cNvSpPr>
            <a:spLocks noGrp="1"/>
          </p:cNvSpPr>
          <p:nvPr>
            <p:ph type="sldNum" sz="quarter" idx="10"/>
          </p:nvPr>
        </p:nvSpPr>
        <p:spPr/>
        <p:txBody>
          <a:bodyPr/>
          <a:lstStyle/>
          <a:p>
            <a:fld id="{17F05AD9-C959-4725-9109-69354E152398}" type="slidenum">
              <a:rPr lang="en-US" smtClean="0"/>
              <a:pPr/>
              <a:t>33</a:t>
            </a:fld>
            <a:endParaRPr lang="en-US"/>
          </a:p>
        </p:txBody>
      </p:sp>
    </p:spTree>
    <p:extLst>
      <p:ext uri="{BB962C8B-B14F-4D97-AF65-F5344CB8AC3E}">
        <p14:creationId xmlns:p14="http://schemas.microsoft.com/office/powerpoint/2010/main" val="9733762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F05AD9-C959-4725-9109-69354E152398}" type="slidenum">
              <a:rPr lang="en-US" smtClean="0"/>
              <a:pPr/>
              <a:t>36</a:t>
            </a:fld>
            <a:endParaRPr lang="en-US"/>
          </a:p>
        </p:txBody>
      </p:sp>
    </p:spTree>
    <p:extLst>
      <p:ext uri="{BB962C8B-B14F-4D97-AF65-F5344CB8AC3E}">
        <p14:creationId xmlns:p14="http://schemas.microsoft.com/office/powerpoint/2010/main" val="28779624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0"/>
            <a:ext cx="7772400" cy="1470025"/>
          </a:xfrm>
          <a:prstGeom prst="rect">
            <a:avLst/>
          </a:prstGeom>
        </p:spPr>
        <p:txBody>
          <a:bodyPr/>
          <a:lstStyle>
            <a:lvl1pPr algn="ctr">
              <a:defRPr baseline="0">
                <a:solidFill>
                  <a:srgbClr val="0B3D9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54944" y="2848947"/>
            <a:ext cx="6400800" cy="14478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138113"/>
            <a:ext cx="6172200" cy="779462"/>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66725" y="1049338"/>
            <a:ext cx="8258175" cy="5497512"/>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138113"/>
            <a:ext cx="5410200" cy="779462"/>
          </a:xfrm>
          <a:prstGeom prst="rect">
            <a:avLst/>
          </a:prstGeom>
        </p:spPr>
        <p:txBody>
          <a:bodyPr/>
          <a:lstStyle>
            <a:lvl1pPr>
              <a:defRPr>
                <a:solidFill>
                  <a:schemeClr val="tx1"/>
                </a:solidFill>
              </a:defRPr>
            </a:lvl1pPr>
          </a:lstStyle>
          <a:p>
            <a:r>
              <a:rPr kumimoji="0" lang="en-US" sz="2400" b="0" i="0" u="none" strike="noStrike" kern="0" cap="none" spc="0" normalizeH="0" baseline="0" noProof="0" dirty="0" smtClean="0">
                <a:ln>
                  <a:noFill/>
                </a:ln>
                <a:solidFill>
                  <a:srgbClr val="0B3D91"/>
                </a:solidFill>
                <a:effectLst/>
                <a:uLnTx/>
                <a:uFillTx/>
                <a:latin typeface="+mj-lt"/>
                <a:ea typeface="+mj-ea"/>
                <a:cs typeface="+mj-cs"/>
              </a:rPr>
              <a:t>Click to edit Master title style</a:t>
            </a:r>
            <a:endParaRPr lang="en-US" dirty="0"/>
          </a:p>
        </p:txBody>
      </p:sp>
      <p:sp>
        <p:nvSpPr>
          <p:cNvPr id="3" name="Content Placeholder 2"/>
          <p:cNvSpPr>
            <a:spLocks noGrp="1"/>
          </p:cNvSpPr>
          <p:nvPr>
            <p:ph idx="1" hasCustomPrompt="1"/>
          </p:nvPr>
        </p:nvSpPr>
        <p:spPr>
          <a:xfrm>
            <a:off x="466725" y="1049338"/>
            <a:ext cx="8258175" cy="5497512"/>
          </a:xfrm>
          <a:prstGeom prst="rect">
            <a:avLst/>
          </a:prstGeom>
        </p:spPr>
        <p:txBody>
          <a:bodyPr/>
          <a:lstStyle>
            <a:lvl1pPr>
              <a:buFont typeface="Arial" panose="020B0604020202020204" pitchFamily="34" charset="0"/>
              <a:buChar char="•"/>
              <a:defRPr sz="3600"/>
            </a:lvl1pPr>
          </a:lstStyle>
          <a:p>
            <a:pPr marL="0" marR="0">
              <a:spcBef>
                <a:spcPts val="0"/>
              </a:spcBef>
              <a:spcAft>
                <a:spcPts val="0"/>
              </a:spcAft>
            </a:pPr>
            <a:r>
              <a:rPr lang="en-US" sz="1200" dirty="0" smtClean="0">
                <a:effectLst/>
                <a:latin typeface="Times New Roman" panose="02020603050405020304" pitchFamily="18" charset="0"/>
                <a:ea typeface="Times New Roman" panose="02020603050405020304" pitchFamily="18" charset="0"/>
              </a:rPr>
              <a:t>Text</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138113"/>
            <a:ext cx="6172200" cy="779462"/>
          </a:xfrm>
          <a:prstGeom prst="rect">
            <a:avLst/>
          </a:prstGeom>
        </p:spPr>
        <p:txBody>
          <a:bodyPr/>
          <a:lstStyle/>
          <a:p>
            <a:r>
              <a:rPr lang="en-US" dirty="0" smtClean="0"/>
              <a:t>Click to edit Master title style</a:t>
            </a:r>
            <a:endParaRPr lang="en-US" dirty="0"/>
          </a:p>
        </p:txBody>
      </p:sp>
    </p:spTree>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6" descr="ABL"/>
          <p:cNvSpPr>
            <a:spLocks noChangeArrowheads="1"/>
          </p:cNvSpPr>
          <p:nvPr/>
        </p:nvSpPr>
        <p:spPr bwMode="auto">
          <a:xfrm>
            <a:off x="1047750" y="6629400"/>
            <a:ext cx="7080250" cy="228600"/>
          </a:xfrm>
          <a:prstGeom prst="rect">
            <a:avLst/>
          </a:prstGeom>
          <a:noFill/>
          <a:ln w="9525">
            <a:noFill/>
            <a:miter lim="800000"/>
            <a:headEnd/>
            <a:tailEnd/>
          </a:ln>
          <a:effectLst/>
        </p:spPr>
        <p:txBody>
          <a:bodyPr>
            <a:spAutoFit/>
          </a:bodyPr>
          <a:lstStyle/>
          <a:p>
            <a:pPr algn="ctr" eaLnBrk="0" hangingPunct="0">
              <a:defRPr/>
            </a:pPr>
            <a:r>
              <a:rPr lang="en-US" sz="900" b="0" dirty="0">
                <a:solidFill>
                  <a:srgbClr val="003399"/>
                </a:solidFill>
                <a:cs typeface="+mn-cs"/>
              </a:rPr>
              <a:t>This document is </a:t>
            </a:r>
            <a:r>
              <a:rPr lang="en-US" sz="900" b="0" dirty="0" smtClean="0">
                <a:solidFill>
                  <a:srgbClr val="003399"/>
                </a:solidFill>
                <a:cs typeface="+mn-cs"/>
              </a:rPr>
              <a:t>EAR </a:t>
            </a:r>
            <a:r>
              <a:rPr lang="en-US" sz="900" b="0" dirty="0">
                <a:solidFill>
                  <a:srgbClr val="003399"/>
                </a:solidFill>
                <a:cs typeface="+mn-cs"/>
              </a:rPr>
              <a:t>controlled.  Use or disclosure of data contained on this page is subject to the restriction(s) on the title page of this document.</a:t>
            </a:r>
          </a:p>
        </p:txBody>
      </p:sp>
    </p:spTree>
  </p:cSld>
  <p:clrMapOvr>
    <a:masterClrMapping/>
  </p:clrMapOv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138113"/>
            <a:ext cx="6172200" cy="779462"/>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66725" y="1049338"/>
            <a:ext cx="8258175" cy="5497512"/>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1150" y="138113"/>
            <a:ext cx="2063750" cy="6408737"/>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66725" y="138113"/>
            <a:ext cx="6042025" cy="6408737"/>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138113"/>
            <a:ext cx="6172200" cy="779462"/>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66725" y="1049338"/>
            <a:ext cx="8258175" cy="5497512"/>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138113"/>
            <a:ext cx="6172200" cy="779462"/>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66725" y="1049338"/>
            <a:ext cx="8258175" cy="5497512"/>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259080" y="209580"/>
            <a:ext cx="8686800" cy="762000"/>
          </a:xfrm>
          <a:prstGeom prst="rect">
            <a:avLst/>
          </a:prstGeom>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a:xfrm>
            <a:off x="-152400" y="6705600"/>
            <a:ext cx="822960" cy="152400"/>
          </a:xfrm>
          <a:prstGeom prst="rect">
            <a:avLst/>
          </a:prstGeom>
        </p:spPr>
        <p:txBody>
          <a:bodyPr/>
          <a:lstStyle/>
          <a:p>
            <a:fld id="{11BCC52F-9E4E-4C9F-9A68-580259893B06}"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154160796"/>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499208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2602208"/>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676487"/>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20235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0330245"/>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0384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7.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6.png"/><Relationship Id="rId10" Type="http://schemas.openxmlformats.org/officeDocument/2006/relationships/slideLayout" Target="../slideLayouts/slideLayout10.xml"/><Relationship Id="rId19"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62758" name="Rectangle 6"/>
          <p:cNvSpPr>
            <a:spLocks noGrp="1" noChangeArrowheads="1"/>
          </p:cNvSpPr>
          <p:nvPr/>
        </p:nvSpPr>
        <p:spPr bwMode="auto">
          <a:xfrm>
            <a:off x="8305800" y="6400800"/>
            <a:ext cx="742950" cy="457200"/>
          </a:xfrm>
          <a:prstGeom prst="rect">
            <a:avLst/>
          </a:prstGeom>
          <a:noFill/>
          <a:ln w="9525">
            <a:noFill/>
            <a:miter lim="800000"/>
            <a:headEnd/>
            <a:tailEnd/>
          </a:ln>
          <a:effectLst/>
        </p:spPr>
        <p:txBody>
          <a:bodyPr wrap="none" lIns="92075" tIns="46038" rIns="92075" bIns="46038" anchor="ctr"/>
          <a:lstStyle/>
          <a:p>
            <a:pPr algn="ctr" eaLnBrk="0" hangingPunct="0">
              <a:defRPr/>
            </a:pPr>
            <a:fld id="{C7D0276E-E550-4AD9-A0EE-1949B46B3519}" type="slidenum">
              <a:rPr lang="en-US" sz="900">
                <a:latin typeface="Arial" pitchFamily="34" charset="0"/>
                <a:cs typeface="+mn-cs"/>
              </a:rPr>
              <a:pPr algn="ctr" eaLnBrk="0" hangingPunct="0">
                <a:defRPr/>
              </a:pPr>
              <a:t>‹#›</a:t>
            </a:fld>
            <a:endParaRPr lang="en-US" sz="900" b="0" dirty="0">
              <a:latin typeface="Arial" pitchFamily="34" charset="0"/>
              <a:cs typeface="+mn-cs"/>
            </a:endParaRPr>
          </a:p>
        </p:txBody>
      </p:sp>
      <p:pic>
        <p:nvPicPr>
          <p:cNvPr id="4101" name="Picture 27" descr="jwst_circle_design3"/>
          <p:cNvPicPr>
            <a:picLocks noChangeAspect="1" noChangeArrowheads="1"/>
          </p:cNvPicPr>
          <p:nvPr/>
        </p:nvPicPr>
        <p:blipFill>
          <a:blip r:embed="rId19" cstate="print"/>
          <a:srcRect/>
          <a:stretch>
            <a:fillRect/>
          </a:stretch>
        </p:blipFill>
        <p:spPr bwMode="auto">
          <a:xfrm>
            <a:off x="72573" y="76200"/>
            <a:ext cx="765627" cy="765627"/>
          </a:xfrm>
          <a:prstGeom prst="rect">
            <a:avLst/>
          </a:prstGeom>
          <a:noFill/>
          <a:ln w="9525">
            <a:noFill/>
            <a:miter lim="800000"/>
            <a:headEnd/>
            <a:tailEnd/>
          </a:ln>
        </p:spPr>
      </p:pic>
      <p:grpSp>
        <p:nvGrpSpPr>
          <p:cNvPr id="2" name="Group 1"/>
          <p:cNvGrpSpPr/>
          <p:nvPr userDrawn="1"/>
        </p:nvGrpSpPr>
        <p:grpSpPr>
          <a:xfrm>
            <a:off x="6477000" y="150249"/>
            <a:ext cx="2484304" cy="687951"/>
            <a:chOff x="6281604" y="150249"/>
            <a:chExt cx="2679700" cy="777054"/>
          </a:xfrm>
        </p:grpSpPr>
        <p:pic>
          <p:nvPicPr>
            <p:cNvPr id="7" name="Picture 1120" descr="NASA_BallTrans"/>
            <p:cNvPicPr>
              <a:picLocks noChangeAspect="1" noChangeArrowheads="1"/>
            </p:cNvPicPr>
            <p:nvPr userDrawn="1"/>
          </p:nvPicPr>
          <p:blipFill>
            <a:blip r:embed="rId20" cstate="print"/>
            <a:srcRect/>
            <a:stretch>
              <a:fillRect/>
            </a:stretch>
          </p:blipFill>
          <p:spPr bwMode="auto">
            <a:xfrm>
              <a:off x="6281604" y="150249"/>
              <a:ext cx="698500" cy="600075"/>
            </a:xfrm>
            <a:prstGeom prst="rect">
              <a:avLst/>
            </a:prstGeom>
            <a:noFill/>
            <a:ln w="9525">
              <a:noFill/>
              <a:miter lim="800000"/>
              <a:headEnd/>
              <a:tailEnd/>
            </a:ln>
          </p:spPr>
        </p:pic>
        <p:pic>
          <p:nvPicPr>
            <p:cNvPr id="9" name="Picture 1122"/>
            <p:cNvPicPr>
              <a:picLocks noChangeAspect="1" noChangeArrowheads="1"/>
            </p:cNvPicPr>
            <p:nvPr userDrawn="1"/>
          </p:nvPicPr>
          <p:blipFill>
            <a:blip r:embed="rId21" cstate="print"/>
            <a:srcRect/>
            <a:stretch>
              <a:fillRect/>
            </a:stretch>
          </p:blipFill>
          <p:spPr bwMode="auto">
            <a:xfrm>
              <a:off x="6932613" y="559003"/>
              <a:ext cx="368300" cy="368300"/>
            </a:xfrm>
            <a:prstGeom prst="rect">
              <a:avLst/>
            </a:prstGeom>
            <a:noFill/>
          </p:spPr>
        </p:pic>
        <p:pic>
          <p:nvPicPr>
            <p:cNvPr id="10" name="Picture 1124" descr="small NOC_LOGO"/>
            <p:cNvPicPr>
              <a:picLocks noChangeAspect="1" noChangeArrowheads="1"/>
            </p:cNvPicPr>
            <p:nvPr userDrawn="1"/>
          </p:nvPicPr>
          <p:blipFill>
            <a:blip r:embed="rId22" cstate="print"/>
            <a:srcRect/>
            <a:stretch>
              <a:fillRect/>
            </a:stretch>
          </p:blipFill>
          <p:spPr bwMode="auto">
            <a:xfrm>
              <a:off x="7008679" y="207676"/>
              <a:ext cx="1952625" cy="346075"/>
            </a:xfrm>
            <a:prstGeom prst="rect">
              <a:avLst/>
            </a:prstGeom>
            <a:noFill/>
          </p:spPr>
        </p:pic>
        <p:pic>
          <p:nvPicPr>
            <p:cNvPr id="11" name="Picture 10" descr="Harris_wR_2color.png"/>
            <p:cNvPicPr>
              <a:picLocks noChangeAspect="1"/>
            </p:cNvPicPr>
            <p:nvPr userDrawn="1"/>
          </p:nvPicPr>
          <p:blipFill>
            <a:blip r:embed="rId23" cstate="screen"/>
            <a:stretch>
              <a:fillRect/>
            </a:stretch>
          </p:blipFill>
          <p:spPr>
            <a:xfrm>
              <a:off x="7848784" y="407999"/>
              <a:ext cx="1112520" cy="290949"/>
            </a:xfrm>
            <a:prstGeom prst="rect">
              <a:avLst/>
            </a:prstGeom>
          </p:spPr>
        </p:pic>
        <p:pic>
          <p:nvPicPr>
            <p:cNvPr id="12" name="Picture 11" descr="Logo-1.png"/>
            <p:cNvPicPr>
              <a:picLocks noChangeAspect="1"/>
            </p:cNvPicPr>
            <p:nvPr userDrawn="1"/>
          </p:nvPicPr>
          <p:blipFill>
            <a:blip r:embed="rId24" cstate="print"/>
            <a:stretch>
              <a:fillRect/>
            </a:stretch>
          </p:blipFill>
          <p:spPr>
            <a:xfrm>
              <a:off x="7315200" y="608592"/>
              <a:ext cx="865033" cy="313142"/>
            </a:xfrm>
            <a:prstGeom prst="rect">
              <a:avLst/>
            </a:prstGeom>
          </p:spPr>
        </p:pic>
      </p:grpSp>
    </p:spTree>
  </p:cSld>
  <p:clrMap bg1="lt1" tx1="dk1" bg2="lt2" tx2="dk2" accent1="accent1" accent2="accent2" accent3="accent3" accent4="accent4" accent5="accent5" accent6="accent6" hlink="hlink" folHlink="folHlink"/>
  <p:sldLayoutIdLst>
    <p:sldLayoutId id="2147483661" r:id="rId1"/>
    <p:sldLayoutId id="2147483663" r:id="rId2"/>
    <p:sldLayoutId id="2147483662"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9" r:id="rId17"/>
  </p:sldLayoutIdLst>
  <p:transition/>
  <p:hf sldNum="0" hdr="0" ftr="0"/>
  <p:txStyles>
    <p:titleStyle>
      <a:lvl1pPr algn="l" rtl="0" eaLnBrk="1" fontAlgn="base" hangingPunct="1">
        <a:spcBef>
          <a:spcPct val="0"/>
        </a:spcBef>
        <a:spcAft>
          <a:spcPct val="0"/>
        </a:spcAft>
        <a:defRPr sz="2400">
          <a:solidFill>
            <a:srgbClr val="0B3D91"/>
          </a:solidFill>
          <a:latin typeface="+mj-lt"/>
          <a:ea typeface="+mj-ea"/>
          <a:cs typeface="+mj-cs"/>
        </a:defRPr>
      </a:lvl1pPr>
      <a:lvl2pPr algn="l" rtl="0" eaLnBrk="1" fontAlgn="base" hangingPunct="1">
        <a:spcBef>
          <a:spcPct val="0"/>
        </a:spcBef>
        <a:spcAft>
          <a:spcPct val="0"/>
        </a:spcAft>
        <a:defRPr sz="2400">
          <a:solidFill>
            <a:srgbClr val="0B3D91"/>
          </a:solidFill>
          <a:latin typeface="Impact" pitchFamily="34" charset="0"/>
        </a:defRPr>
      </a:lvl2pPr>
      <a:lvl3pPr algn="l" rtl="0" eaLnBrk="1" fontAlgn="base" hangingPunct="1">
        <a:spcBef>
          <a:spcPct val="0"/>
        </a:spcBef>
        <a:spcAft>
          <a:spcPct val="0"/>
        </a:spcAft>
        <a:defRPr sz="2400">
          <a:solidFill>
            <a:srgbClr val="0B3D91"/>
          </a:solidFill>
          <a:latin typeface="Impact" pitchFamily="34" charset="0"/>
        </a:defRPr>
      </a:lvl3pPr>
      <a:lvl4pPr algn="l" rtl="0" eaLnBrk="1" fontAlgn="base" hangingPunct="1">
        <a:spcBef>
          <a:spcPct val="0"/>
        </a:spcBef>
        <a:spcAft>
          <a:spcPct val="0"/>
        </a:spcAft>
        <a:defRPr sz="2400">
          <a:solidFill>
            <a:srgbClr val="0B3D91"/>
          </a:solidFill>
          <a:latin typeface="Impact" pitchFamily="34" charset="0"/>
        </a:defRPr>
      </a:lvl4pPr>
      <a:lvl5pPr algn="l" rtl="0" eaLnBrk="1" fontAlgn="base" hangingPunct="1">
        <a:spcBef>
          <a:spcPct val="0"/>
        </a:spcBef>
        <a:spcAft>
          <a:spcPct val="0"/>
        </a:spcAft>
        <a:defRPr sz="2400">
          <a:solidFill>
            <a:srgbClr val="0B3D91"/>
          </a:solidFill>
          <a:latin typeface="Impact" pitchFamily="34" charset="0"/>
        </a:defRPr>
      </a:lvl5pPr>
      <a:lvl6pPr marL="457200" algn="l" rtl="0" eaLnBrk="1" fontAlgn="base" hangingPunct="1">
        <a:spcBef>
          <a:spcPct val="0"/>
        </a:spcBef>
        <a:spcAft>
          <a:spcPct val="0"/>
        </a:spcAft>
        <a:defRPr sz="2400">
          <a:solidFill>
            <a:srgbClr val="0B3D91"/>
          </a:solidFill>
          <a:latin typeface="Impact" pitchFamily="34" charset="0"/>
        </a:defRPr>
      </a:lvl6pPr>
      <a:lvl7pPr marL="914400" algn="l" rtl="0" eaLnBrk="1" fontAlgn="base" hangingPunct="1">
        <a:spcBef>
          <a:spcPct val="0"/>
        </a:spcBef>
        <a:spcAft>
          <a:spcPct val="0"/>
        </a:spcAft>
        <a:defRPr sz="2400">
          <a:solidFill>
            <a:srgbClr val="0B3D91"/>
          </a:solidFill>
          <a:latin typeface="Impact" pitchFamily="34" charset="0"/>
        </a:defRPr>
      </a:lvl7pPr>
      <a:lvl8pPr marL="1371600" algn="l" rtl="0" eaLnBrk="1" fontAlgn="base" hangingPunct="1">
        <a:spcBef>
          <a:spcPct val="0"/>
        </a:spcBef>
        <a:spcAft>
          <a:spcPct val="0"/>
        </a:spcAft>
        <a:defRPr sz="2400">
          <a:solidFill>
            <a:srgbClr val="0B3D91"/>
          </a:solidFill>
          <a:latin typeface="Impact" pitchFamily="34" charset="0"/>
        </a:defRPr>
      </a:lvl8pPr>
      <a:lvl9pPr marL="1828800" algn="l" rtl="0" eaLnBrk="1" fontAlgn="base" hangingPunct="1">
        <a:spcBef>
          <a:spcPct val="0"/>
        </a:spcBef>
        <a:spcAft>
          <a:spcPct val="0"/>
        </a:spcAft>
        <a:defRPr sz="2400">
          <a:solidFill>
            <a:srgbClr val="0B3D91"/>
          </a:solidFill>
          <a:latin typeface="Impact" pitchFamily="34" charset="0"/>
        </a:defRPr>
      </a:lvl9pPr>
    </p:titleStyle>
    <p:bodyStyle>
      <a:lvl1pPr marL="234950" indent="-234950" algn="l" rtl="0" eaLnBrk="1" fontAlgn="base" hangingPunct="1">
        <a:spcBef>
          <a:spcPct val="0"/>
        </a:spcBef>
        <a:spcAft>
          <a:spcPct val="15000"/>
        </a:spcAft>
        <a:buClr>
          <a:srgbClr val="0B3D91"/>
        </a:buClr>
        <a:buFont typeface="Wingdings" pitchFamily="2" charset="2"/>
        <a:buChar char="§"/>
        <a:defRPr sz="2000" b="1">
          <a:solidFill>
            <a:schemeClr val="tx1"/>
          </a:solidFill>
          <a:latin typeface="+mn-lt"/>
          <a:ea typeface="+mn-ea"/>
          <a:cs typeface="+mn-cs"/>
        </a:defRPr>
      </a:lvl1pPr>
      <a:lvl2pPr marL="685800" indent="-231775" algn="l" rtl="0" eaLnBrk="1" fontAlgn="base" hangingPunct="1">
        <a:spcBef>
          <a:spcPct val="0"/>
        </a:spcBef>
        <a:spcAft>
          <a:spcPct val="15000"/>
        </a:spcAft>
        <a:buClr>
          <a:srgbClr val="0B3D91"/>
        </a:buClr>
        <a:buChar char="–"/>
        <a:defRPr sz="1900">
          <a:solidFill>
            <a:schemeClr val="tx1"/>
          </a:solidFill>
          <a:latin typeface="+mn-lt"/>
        </a:defRPr>
      </a:lvl2pPr>
      <a:lvl3pPr marL="969963" indent="-169863" algn="l" rtl="0" eaLnBrk="1" fontAlgn="base" hangingPunct="1">
        <a:spcBef>
          <a:spcPct val="0"/>
        </a:spcBef>
        <a:spcAft>
          <a:spcPct val="15000"/>
        </a:spcAft>
        <a:buClr>
          <a:srgbClr val="0B3D91"/>
        </a:buClr>
        <a:buFont typeface="Palatino Linotype" pitchFamily="18" charset="0"/>
        <a:buChar char="»"/>
        <a:defRPr sz="1900">
          <a:solidFill>
            <a:schemeClr val="tx1"/>
          </a:solidFill>
          <a:latin typeface="+mn-lt"/>
        </a:defRPr>
      </a:lvl3pPr>
      <a:lvl4pPr marL="1290638" indent="-206375" algn="l" rtl="0" eaLnBrk="1" fontAlgn="base" hangingPunct="1">
        <a:spcBef>
          <a:spcPct val="0"/>
        </a:spcBef>
        <a:spcAft>
          <a:spcPct val="15000"/>
        </a:spcAft>
        <a:buClr>
          <a:srgbClr val="0B3D91"/>
        </a:buClr>
        <a:buFont typeface="Arial" charset="0"/>
        <a:buChar char="-"/>
        <a:defRPr sz="1900">
          <a:solidFill>
            <a:schemeClr val="tx1"/>
          </a:solidFill>
          <a:latin typeface="+mn-lt"/>
        </a:defRPr>
      </a:lvl4pPr>
      <a:lvl5pPr marL="1636713" indent="-231775" algn="l" rtl="0" eaLnBrk="1" fontAlgn="base" hangingPunct="1">
        <a:spcBef>
          <a:spcPct val="0"/>
        </a:spcBef>
        <a:spcAft>
          <a:spcPct val="15000"/>
        </a:spcAft>
        <a:buClr>
          <a:srgbClr val="0B3D91"/>
        </a:buClr>
        <a:defRPr sz="1900">
          <a:solidFill>
            <a:schemeClr val="tx1"/>
          </a:solidFill>
          <a:latin typeface="+mn-lt"/>
        </a:defRPr>
      </a:lvl5pPr>
      <a:lvl6pPr marL="2093913" indent="-231775" algn="l" rtl="0" eaLnBrk="1" fontAlgn="base" hangingPunct="1">
        <a:spcBef>
          <a:spcPct val="0"/>
        </a:spcBef>
        <a:spcAft>
          <a:spcPct val="15000"/>
        </a:spcAft>
        <a:buClr>
          <a:srgbClr val="0B3D91"/>
        </a:buClr>
        <a:defRPr sz="1900">
          <a:solidFill>
            <a:schemeClr val="tx1"/>
          </a:solidFill>
          <a:latin typeface="+mn-lt"/>
        </a:defRPr>
      </a:lvl6pPr>
      <a:lvl7pPr marL="2551113" indent="-231775" algn="l" rtl="0" eaLnBrk="1" fontAlgn="base" hangingPunct="1">
        <a:spcBef>
          <a:spcPct val="0"/>
        </a:spcBef>
        <a:spcAft>
          <a:spcPct val="15000"/>
        </a:spcAft>
        <a:buClr>
          <a:srgbClr val="0B3D91"/>
        </a:buClr>
        <a:defRPr sz="1900">
          <a:solidFill>
            <a:schemeClr val="tx1"/>
          </a:solidFill>
          <a:latin typeface="+mn-lt"/>
        </a:defRPr>
      </a:lvl7pPr>
      <a:lvl8pPr marL="3008313" indent="-231775" algn="l" rtl="0" eaLnBrk="1" fontAlgn="base" hangingPunct="1">
        <a:spcBef>
          <a:spcPct val="0"/>
        </a:spcBef>
        <a:spcAft>
          <a:spcPct val="15000"/>
        </a:spcAft>
        <a:buClr>
          <a:srgbClr val="0B3D91"/>
        </a:buClr>
        <a:defRPr sz="1900">
          <a:solidFill>
            <a:schemeClr val="tx1"/>
          </a:solidFill>
          <a:latin typeface="+mn-lt"/>
        </a:defRPr>
      </a:lvl8pPr>
      <a:lvl9pPr marL="3465513" indent="-231775" algn="l" rtl="0" eaLnBrk="1" fontAlgn="base" hangingPunct="1">
        <a:spcBef>
          <a:spcPct val="0"/>
        </a:spcBef>
        <a:spcAft>
          <a:spcPct val="15000"/>
        </a:spcAft>
        <a:buClr>
          <a:srgbClr val="0B3D91"/>
        </a:buClr>
        <a:defRPr sz="1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19.jpe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1.jpeg"/><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14.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jpeg"/><Relationship Id="rId2" Type="http://schemas.openxmlformats.org/officeDocument/2006/relationships/notesSlide" Target="../notesSlides/notesSlide28.xml"/><Relationship Id="rId1" Type="http://schemas.openxmlformats.org/officeDocument/2006/relationships/slideLayout" Target="../slideLayouts/slideLayout15.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9.xml"/><Relationship Id="rId1" Type="http://schemas.openxmlformats.org/officeDocument/2006/relationships/slideLayout" Target="../slideLayouts/slideLayout16.xml"/><Relationship Id="rId4" Type="http://schemas.openxmlformats.org/officeDocument/2006/relationships/image" Target="../media/image39.jpeg"/></Relationships>
</file>

<file path=ppt/slides/_rels/slide3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0.xml"/><Relationship Id="rId1" Type="http://schemas.openxmlformats.org/officeDocument/2006/relationships/slideLayout" Target="../slideLayouts/slideLayout16.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commons.wikimedia.org/wiki/File:Harvey_2017-08-25_2231Z.png"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hyperlink" Target="https://www.nasa.gov/feature/goddard/2017/james-webb-space-telescope-team-members-volunteer-following-historic-texas-hurricane" TargetMode="External"/><Relationship Id="rId5" Type="http://schemas.openxmlformats.org/officeDocument/2006/relationships/hyperlink" Target="https://www.nhc.noaa.gov/archive/2017/HARVEY.shtml" TargetMode="External"/><Relationship Id="rId4" Type="http://schemas.openxmlformats.org/officeDocument/2006/relationships/hyperlink" Target="https://commons.wikimedia.org/wiki/File:Phase_diagram_of_water_simplified.sv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0"/>
            <a:ext cx="7772400" cy="2536825"/>
          </a:xfrm>
        </p:spPr>
        <p:txBody>
          <a:bodyPr/>
          <a:lstStyle/>
          <a:p>
            <a:r>
              <a:rPr lang="en-US" sz="2800" dirty="0"/>
              <a:t>James Webb Space Telescope </a:t>
            </a:r>
            <a:br>
              <a:rPr lang="en-US" sz="2800" dirty="0"/>
            </a:br>
            <a:r>
              <a:rPr lang="en-US" sz="2800" dirty="0"/>
              <a:t>Optical Telescope Element / </a:t>
            </a:r>
            <a:br>
              <a:rPr lang="en-US" sz="2800" dirty="0"/>
            </a:br>
            <a:r>
              <a:rPr lang="en-US" sz="2800" dirty="0"/>
              <a:t>Integrated Science Instrument Module (OTIS) Cryogenic Vacuum </a:t>
            </a:r>
            <a:r>
              <a:rPr lang="en-US" sz="2800" dirty="0" smtClean="0"/>
              <a:t>Test</a:t>
            </a:r>
            <a:br>
              <a:rPr lang="en-US" sz="2800" dirty="0" smtClean="0"/>
            </a:br>
            <a:r>
              <a:rPr lang="en-US" sz="2800" dirty="0" smtClean="0"/>
              <a:t/>
            </a:r>
            <a:br>
              <a:rPr lang="en-US" sz="2800" dirty="0" smtClean="0"/>
            </a:br>
            <a:r>
              <a:rPr lang="en-US" sz="2800" dirty="0" smtClean="0"/>
              <a:t>Part III: Preparation for Off-Nominal Events</a:t>
            </a:r>
            <a:endParaRPr lang="en-US" sz="2800" dirty="0"/>
          </a:p>
        </p:txBody>
      </p:sp>
      <p:sp>
        <p:nvSpPr>
          <p:cNvPr id="3" name="Subtitle 2"/>
          <p:cNvSpPr>
            <a:spLocks noGrp="1"/>
          </p:cNvSpPr>
          <p:nvPr>
            <p:ph type="subTitle" idx="1"/>
          </p:nvPr>
        </p:nvSpPr>
        <p:spPr>
          <a:xfrm>
            <a:off x="1371600" y="4114800"/>
            <a:ext cx="6400800" cy="1447800"/>
          </a:xfrm>
        </p:spPr>
        <p:txBody>
          <a:bodyPr/>
          <a:lstStyle/>
          <a:p>
            <a:r>
              <a:rPr lang="en-US" dirty="0" smtClean="0"/>
              <a:t>Kan Yang, Stuart </a:t>
            </a:r>
            <a:r>
              <a:rPr lang="en-US" dirty="0" smtClean="0"/>
              <a:t>Glazer, Lee Feinberg</a:t>
            </a:r>
            <a:endParaRPr lang="en-US" dirty="0" smtClean="0"/>
          </a:p>
          <a:p>
            <a:r>
              <a:rPr lang="en-US" dirty="0" smtClean="0"/>
              <a:t>NASA Goddard Space Flight Center</a:t>
            </a:r>
          </a:p>
          <a:p>
            <a:endParaRPr lang="en-US" dirty="0" smtClean="0"/>
          </a:p>
          <a:p>
            <a:r>
              <a:rPr lang="en-US" dirty="0" smtClean="0"/>
              <a:t>Brian Comber</a:t>
            </a:r>
          </a:p>
          <a:p>
            <a:r>
              <a:rPr lang="en-US" dirty="0" smtClean="0"/>
              <a:t>Genesis Engineering Solutions, Inc. </a:t>
            </a:r>
          </a:p>
          <a:p>
            <a:endParaRPr lang="en-US" dirty="0" smtClean="0"/>
          </a:p>
        </p:txBody>
      </p:sp>
      <p:sp>
        <p:nvSpPr>
          <p:cNvPr id="4" name="Rectangle 3"/>
          <p:cNvSpPr/>
          <p:nvPr/>
        </p:nvSpPr>
        <p:spPr>
          <a:xfrm>
            <a:off x="0" y="6096000"/>
            <a:ext cx="9144000" cy="523220"/>
          </a:xfrm>
          <a:prstGeom prst="rect">
            <a:avLst/>
          </a:prstGeom>
        </p:spPr>
        <p:txBody>
          <a:bodyPr wrap="square">
            <a:spAutoFit/>
          </a:bodyPr>
          <a:lstStyle/>
          <a:p>
            <a:pPr algn="ctr"/>
            <a:r>
              <a:rPr lang="en-US" sz="1400" i="1" dirty="0"/>
              <a:t>Reference </a:t>
            </a:r>
            <a:r>
              <a:rPr lang="en-US" sz="1400" i="1" dirty="0" smtClean="0"/>
              <a:t>in this course </a:t>
            </a:r>
            <a:r>
              <a:rPr lang="en-US" sz="1400" i="1" dirty="0"/>
              <a:t>to any specific commercial products, process, service, manufacturer, company, or trademark does not constitute its endorsement or </a:t>
            </a:r>
            <a:r>
              <a:rPr lang="en-US" sz="1400" i="1" dirty="0" smtClean="0"/>
              <a:t>recommendation by the U.S. Government or the NESC Academy. </a:t>
            </a:r>
            <a:endParaRPr lang="en-US" sz="1400" i="1" dirty="0"/>
          </a:p>
        </p:txBody>
      </p:sp>
    </p:spTree>
    <p:extLst>
      <p:ext uri="{BB962C8B-B14F-4D97-AF65-F5344CB8AC3E}">
        <p14:creationId xmlns:p14="http://schemas.microsoft.com/office/powerpoint/2010/main" val="3263423257"/>
      </p:ext>
    </p:extLst>
  </p:cSld>
  <p:clrMapOvr>
    <a:overrideClrMapping bg1="lt1" tx1="dk1" bg2="lt2" tx2="dk2" accent1="accent1" accent2="accent2" accent3="accent3" accent4="accent4" accent5="accent5" accent6="accent6" hlink="hlink" folHlink="folHlink"/>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p:txBody>
          <a:bodyPr/>
          <a:lstStyle/>
          <a:p>
            <a:r>
              <a:rPr lang="en-US" dirty="0" smtClean="0"/>
              <a:t>This lecture represents the third part of the JWST OTIS Cryogenic Vacuum (CV) Test Lecture Series</a:t>
            </a:r>
          </a:p>
          <a:p>
            <a:pPr lvl="1"/>
            <a:r>
              <a:rPr lang="en-US" dirty="0" smtClean="0"/>
              <a:t>Part </a:t>
            </a:r>
            <a:r>
              <a:rPr lang="en-US" dirty="0"/>
              <a:t>I: Thermal Architecture</a:t>
            </a:r>
          </a:p>
          <a:p>
            <a:pPr lvl="1"/>
            <a:r>
              <a:rPr lang="en-US" dirty="0"/>
              <a:t>Part II: Thermal Analysis</a:t>
            </a:r>
          </a:p>
          <a:p>
            <a:pPr lvl="1"/>
            <a:r>
              <a:rPr lang="en-US" b="1" dirty="0">
                <a:solidFill>
                  <a:srgbClr val="FF0000"/>
                </a:solidFill>
              </a:rPr>
              <a:t>Part III: Preparations for Off-Nominal Events</a:t>
            </a:r>
          </a:p>
          <a:p>
            <a:pPr lvl="1"/>
            <a:r>
              <a:rPr lang="en-US" dirty="0"/>
              <a:t>Part IV: Lessons Learned</a:t>
            </a:r>
          </a:p>
          <a:p>
            <a:endParaRPr lang="en-US" dirty="0" smtClean="0"/>
          </a:p>
          <a:p>
            <a:r>
              <a:rPr lang="en-US" dirty="0" smtClean="0"/>
              <a:t>Objectives of this current lecture:</a:t>
            </a:r>
          </a:p>
          <a:p>
            <a:pPr lvl="1">
              <a:buFontTx/>
              <a:buChar char="-"/>
            </a:pPr>
            <a:r>
              <a:rPr lang="en-US" dirty="0" smtClean="0"/>
              <a:t>Define off-nominal events considered for the OTIS CV test</a:t>
            </a:r>
          </a:p>
          <a:p>
            <a:pPr lvl="1">
              <a:buFontTx/>
              <a:buChar char="-"/>
            </a:pPr>
            <a:r>
              <a:rPr lang="en-US" dirty="0" smtClean="0"/>
              <a:t>Introduce off-nominal </a:t>
            </a:r>
            <a:r>
              <a:rPr lang="en-US" dirty="0" err="1" smtClean="0"/>
              <a:t>safing</a:t>
            </a:r>
            <a:r>
              <a:rPr lang="en-US" dirty="0" smtClean="0"/>
              <a:t> matrix, including analyses conducted to support matrix </a:t>
            </a:r>
          </a:p>
          <a:p>
            <a:pPr lvl="1">
              <a:buFontTx/>
              <a:buChar char="-"/>
            </a:pPr>
            <a:r>
              <a:rPr lang="en-US" dirty="0" smtClean="0"/>
              <a:t>Describe the preparations made for the OTIS CV test based on planning and analysis</a:t>
            </a:r>
          </a:p>
          <a:p>
            <a:pPr lvl="1">
              <a:buFontTx/>
              <a:buChar char="-"/>
            </a:pPr>
            <a:r>
              <a:rPr lang="en-US" dirty="0" smtClean="0"/>
              <a:t>Recount the actual off-nominal scenario encountered in the OTIS CV test</a:t>
            </a:r>
          </a:p>
          <a:p>
            <a:pPr lvl="1">
              <a:buFontTx/>
              <a:buChar char="-"/>
            </a:pPr>
            <a:endParaRPr lang="en-US" dirty="0"/>
          </a:p>
        </p:txBody>
      </p:sp>
    </p:spTree>
    <p:extLst>
      <p:ext uri="{BB962C8B-B14F-4D97-AF65-F5344CB8AC3E}">
        <p14:creationId xmlns:p14="http://schemas.microsoft.com/office/powerpoint/2010/main" val="928685372"/>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a:t>JWST OTIS CV Test Setup: </a:t>
            </a:r>
            <a:r>
              <a:rPr lang="en-US" sz="2000" dirty="0" smtClean="0"/>
              <a:t>Payload Configuration</a:t>
            </a:r>
            <a:endParaRPr lang="en-US" sz="2000" dirty="0"/>
          </a:p>
        </p:txBody>
      </p:sp>
      <p:pic>
        <p:nvPicPr>
          <p:cNvPr id="4" name="Picture 3"/>
          <p:cNvPicPr>
            <a:picLocks noChangeAspect="1"/>
          </p:cNvPicPr>
          <p:nvPr/>
        </p:nvPicPr>
        <p:blipFill rotWithShape="1">
          <a:blip r:embed="rId3"/>
          <a:srcRect l="37317" r="38853"/>
          <a:stretch/>
        </p:blipFill>
        <p:spPr>
          <a:xfrm>
            <a:off x="2480405" y="533400"/>
            <a:ext cx="3870036" cy="5781675"/>
          </a:xfrm>
          <a:prstGeom prst="rect">
            <a:avLst/>
          </a:prstGeom>
        </p:spPr>
      </p:pic>
      <p:sp>
        <p:nvSpPr>
          <p:cNvPr id="5" name="TextBox 4"/>
          <p:cNvSpPr txBox="1"/>
          <p:nvPr/>
        </p:nvSpPr>
        <p:spPr>
          <a:xfrm>
            <a:off x="6539594" y="3977432"/>
            <a:ext cx="2610035" cy="461665"/>
          </a:xfrm>
          <a:prstGeom prst="rect">
            <a:avLst/>
          </a:prstGeom>
          <a:noFill/>
        </p:spPr>
        <p:txBody>
          <a:bodyPr wrap="square" rtlCol="0">
            <a:spAutoFit/>
          </a:bodyPr>
          <a:lstStyle/>
          <a:p>
            <a:r>
              <a:rPr lang="en-US" sz="1200" dirty="0" smtClean="0"/>
              <a:t>Primary Mirror Segment Assemblies (PMSAs) (18 total)</a:t>
            </a:r>
            <a:endParaRPr lang="en-US" sz="1200" dirty="0"/>
          </a:p>
        </p:txBody>
      </p:sp>
      <p:sp>
        <p:nvSpPr>
          <p:cNvPr id="6" name="Right Brace 5"/>
          <p:cNvSpPr/>
          <p:nvPr/>
        </p:nvSpPr>
        <p:spPr>
          <a:xfrm>
            <a:off x="6243625" y="3650395"/>
            <a:ext cx="213632" cy="1127465"/>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Right Brace 6"/>
          <p:cNvSpPr/>
          <p:nvPr/>
        </p:nvSpPr>
        <p:spPr>
          <a:xfrm>
            <a:off x="6243625" y="4774939"/>
            <a:ext cx="213632" cy="1127465"/>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p:cNvSpPr txBox="1"/>
          <p:nvPr/>
        </p:nvSpPr>
        <p:spPr>
          <a:xfrm>
            <a:off x="6513799" y="4923172"/>
            <a:ext cx="2610035" cy="830997"/>
          </a:xfrm>
          <a:prstGeom prst="rect">
            <a:avLst/>
          </a:prstGeom>
          <a:noFill/>
        </p:spPr>
        <p:txBody>
          <a:bodyPr wrap="square" rtlCol="0">
            <a:spAutoFit/>
          </a:bodyPr>
          <a:lstStyle/>
          <a:p>
            <a:r>
              <a:rPr lang="en-US" sz="1200" dirty="0" smtClean="0"/>
              <a:t>Primary Mirror Backplane Support Structure (PMBSS) = </a:t>
            </a:r>
            <a:br>
              <a:rPr lang="en-US" sz="1200" dirty="0" smtClean="0"/>
            </a:br>
            <a:r>
              <a:rPr lang="en-US" sz="1200" dirty="0" smtClean="0"/>
              <a:t>Backplane (BP) + Backplane Support Fixture (BSF)</a:t>
            </a:r>
            <a:endParaRPr lang="en-US" sz="1200" dirty="0"/>
          </a:p>
        </p:txBody>
      </p:sp>
      <p:sp>
        <p:nvSpPr>
          <p:cNvPr id="9" name="TextBox 8"/>
          <p:cNvSpPr txBox="1"/>
          <p:nvPr/>
        </p:nvSpPr>
        <p:spPr>
          <a:xfrm>
            <a:off x="5243611" y="5943304"/>
            <a:ext cx="3257274" cy="646331"/>
          </a:xfrm>
          <a:prstGeom prst="rect">
            <a:avLst/>
          </a:prstGeom>
          <a:noFill/>
        </p:spPr>
        <p:txBody>
          <a:bodyPr wrap="square" rtlCol="0">
            <a:spAutoFit/>
          </a:bodyPr>
          <a:lstStyle/>
          <a:p>
            <a:r>
              <a:rPr lang="en-US" sz="1200" dirty="0" smtClean="0"/>
              <a:t>Integrated Science Instrument Module (ISIM), which contains the </a:t>
            </a:r>
            <a:r>
              <a:rPr lang="en-US" sz="1200" dirty="0" err="1" smtClean="0"/>
              <a:t>NIRSpec</a:t>
            </a:r>
            <a:r>
              <a:rPr lang="en-US" sz="1200" dirty="0" smtClean="0"/>
              <a:t>, </a:t>
            </a:r>
            <a:r>
              <a:rPr lang="en-US" sz="1200" dirty="0" err="1" smtClean="0"/>
              <a:t>NIRCam</a:t>
            </a:r>
            <a:r>
              <a:rPr lang="en-US" sz="1200" dirty="0" smtClean="0"/>
              <a:t>, FGS, and MIRI Instruments</a:t>
            </a:r>
            <a:endParaRPr lang="en-US" sz="1200" dirty="0"/>
          </a:p>
        </p:txBody>
      </p:sp>
      <p:cxnSp>
        <p:nvCxnSpPr>
          <p:cNvPr id="10" name="Straight Arrow Connector 9"/>
          <p:cNvCxnSpPr/>
          <p:nvPr/>
        </p:nvCxnSpPr>
        <p:spPr>
          <a:xfrm flipH="1" flipV="1">
            <a:off x="4811948" y="5489247"/>
            <a:ext cx="427577" cy="59258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2854465" y="5936341"/>
            <a:ext cx="489107" cy="28396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00825" y="6059577"/>
            <a:ext cx="2490254" cy="646331"/>
          </a:xfrm>
          <a:prstGeom prst="rect">
            <a:avLst/>
          </a:prstGeom>
          <a:noFill/>
        </p:spPr>
        <p:txBody>
          <a:bodyPr wrap="square" rtlCol="0">
            <a:spAutoFit/>
          </a:bodyPr>
          <a:lstStyle/>
          <a:p>
            <a:pPr algn="r"/>
            <a:r>
              <a:rPr lang="en-US" sz="1200" dirty="0" smtClean="0"/>
              <a:t>ISIM Electronics Compartment (IEC)</a:t>
            </a:r>
            <a:br>
              <a:rPr lang="en-US" sz="1200" dirty="0" smtClean="0"/>
            </a:br>
            <a:r>
              <a:rPr lang="en-US" sz="1200" b="1" dirty="0" smtClean="0">
                <a:solidFill>
                  <a:srgbClr val="FF0000"/>
                </a:solidFill>
              </a:rPr>
              <a:t>(ROOM TEMPERATURE, with radiative view to GSE IEC DSER)</a:t>
            </a:r>
            <a:r>
              <a:rPr lang="en-US" sz="1200" dirty="0" smtClean="0"/>
              <a:t> </a:t>
            </a:r>
            <a:endParaRPr lang="en-US" sz="1200" dirty="0"/>
          </a:p>
        </p:txBody>
      </p:sp>
      <p:cxnSp>
        <p:nvCxnSpPr>
          <p:cNvPr id="13" name="Straight Arrow Connector 12"/>
          <p:cNvCxnSpPr/>
          <p:nvPr/>
        </p:nvCxnSpPr>
        <p:spPr>
          <a:xfrm flipV="1">
            <a:off x="2610625" y="5396746"/>
            <a:ext cx="594481" cy="1452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26505" y="5258246"/>
            <a:ext cx="2472414" cy="276999"/>
          </a:xfrm>
          <a:prstGeom prst="rect">
            <a:avLst/>
          </a:prstGeom>
          <a:noFill/>
        </p:spPr>
        <p:txBody>
          <a:bodyPr wrap="square" rtlCol="0">
            <a:spAutoFit/>
          </a:bodyPr>
          <a:lstStyle/>
          <a:p>
            <a:pPr algn="r"/>
            <a:r>
              <a:rPr lang="en-US" sz="1200" dirty="0" smtClean="0"/>
              <a:t>Deployable Tower Assembly (DTA)</a:t>
            </a:r>
            <a:endParaRPr lang="en-US" sz="1200" dirty="0"/>
          </a:p>
        </p:txBody>
      </p:sp>
      <p:cxnSp>
        <p:nvCxnSpPr>
          <p:cNvPr id="15" name="Straight Arrow Connector 14"/>
          <p:cNvCxnSpPr>
            <a:stCxn id="16" idx="3"/>
          </p:cNvCxnSpPr>
          <p:nvPr/>
        </p:nvCxnSpPr>
        <p:spPr>
          <a:xfrm>
            <a:off x="3472105" y="654953"/>
            <a:ext cx="589958" cy="23749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996361" y="516453"/>
            <a:ext cx="2475744" cy="276999"/>
          </a:xfrm>
          <a:prstGeom prst="rect">
            <a:avLst/>
          </a:prstGeom>
          <a:noFill/>
        </p:spPr>
        <p:txBody>
          <a:bodyPr wrap="square" rtlCol="0">
            <a:spAutoFit/>
          </a:bodyPr>
          <a:lstStyle/>
          <a:p>
            <a:pPr algn="r"/>
            <a:r>
              <a:rPr lang="en-US" sz="1200" dirty="0" smtClean="0"/>
              <a:t>Secondary Mirror Assembly (SMA)</a:t>
            </a:r>
            <a:endParaRPr lang="en-US" sz="1200" dirty="0"/>
          </a:p>
        </p:txBody>
      </p:sp>
      <p:sp>
        <p:nvSpPr>
          <p:cNvPr id="17" name="TextBox 16"/>
          <p:cNvSpPr txBox="1"/>
          <p:nvPr/>
        </p:nvSpPr>
        <p:spPr>
          <a:xfrm>
            <a:off x="804684" y="2414407"/>
            <a:ext cx="2240401" cy="646331"/>
          </a:xfrm>
          <a:prstGeom prst="rect">
            <a:avLst/>
          </a:prstGeom>
          <a:noFill/>
        </p:spPr>
        <p:txBody>
          <a:bodyPr wrap="square" rtlCol="0">
            <a:spAutoFit/>
          </a:bodyPr>
          <a:lstStyle/>
          <a:p>
            <a:pPr algn="r"/>
            <a:r>
              <a:rPr lang="en-US" sz="1200" dirty="0" smtClean="0"/>
              <a:t>Aft Optics Subsystem (AOS): Contains Tertiary Mirror (TM) and Fine Steering Mirror (FSM)</a:t>
            </a:r>
            <a:endParaRPr lang="en-US" sz="1200" dirty="0"/>
          </a:p>
        </p:txBody>
      </p:sp>
      <p:cxnSp>
        <p:nvCxnSpPr>
          <p:cNvPr id="18" name="Straight Arrow Connector 17"/>
          <p:cNvCxnSpPr>
            <a:stCxn id="17" idx="3"/>
          </p:cNvCxnSpPr>
          <p:nvPr/>
        </p:nvCxnSpPr>
        <p:spPr>
          <a:xfrm>
            <a:off x="3045085" y="2737573"/>
            <a:ext cx="1332926" cy="134091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ight Brace 18"/>
          <p:cNvSpPr/>
          <p:nvPr/>
        </p:nvSpPr>
        <p:spPr>
          <a:xfrm>
            <a:off x="6243625" y="770688"/>
            <a:ext cx="213632" cy="2878248"/>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TextBox 19"/>
          <p:cNvSpPr txBox="1"/>
          <p:nvPr/>
        </p:nvSpPr>
        <p:spPr>
          <a:xfrm>
            <a:off x="6543582" y="1978979"/>
            <a:ext cx="2610035" cy="461665"/>
          </a:xfrm>
          <a:prstGeom prst="rect">
            <a:avLst/>
          </a:prstGeom>
          <a:noFill/>
        </p:spPr>
        <p:txBody>
          <a:bodyPr wrap="square" rtlCol="0">
            <a:spAutoFit/>
          </a:bodyPr>
          <a:lstStyle/>
          <a:p>
            <a:r>
              <a:rPr lang="en-US" sz="1200" dirty="0" smtClean="0"/>
              <a:t>Secondary Mirror Support Structure (SMSS)</a:t>
            </a:r>
            <a:endParaRPr lang="en-US" sz="1200" dirty="0"/>
          </a:p>
        </p:txBody>
      </p:sp>
      <p:cxnSp>
        <p:nvCxnSpPr>
          <p:cNvPr id="21" name="Straight Arrow Connector 20"/>
          <p:cNvCxnSpPr/>
          <p:nvPr/>
        </p:nvCxnSpPr>
        <p:spPr>
          <a:xfrm flipH="1" flipV="1">
            <a:off x="1519057" y="3621829"/>
            <a:ext cx="10600" cy="51611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1519057" y="4118581"/>
            <a:ext cx="405827" cy="22749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1529657" y="3972907"/>
            <a:ext cx="395227" cy="14208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924884" y="4267153"/>
            <a:ext cx="432033" cy="276999"/>
          </a:xfrm>
          <a:prstGeom prst="rect">
            <a:avLst/>
          </a:prstGeom>
          <a:noFill/>
        </p:spPr>
        <p:txBody>
          <a:bodyPr wrap="square" rtlCol="0">
            <a:spAutoFit/>
          </a:bodyPr>
          <a:lstStyle/>
          <a:p>
            <a:pPr algn="r"/>
            <a:r>
              <a:rPr lang="en-US" sz="1200" b="1" dirty="0" smtClean="0"/>
              <a:t>+V2</a:t>
            </a:r>
            <a:endParaRPr lang="en-US" sz="1200" b="1" dirty="0"/>
          </a:p>
        </p:txBody>
      </p:sp>
      <p:sp>
        <p:nvSpPr>
          <p:cNvPr id="25" name="TextBox 24"/>
          <p:cNvSpPr txBox="1"/>
          <p:nvPr/>
        </p:nvSpPr>
        <p:spPr>
          <a:xfrm>
            <a:off x="1913811" y="3813243"/>
            <a:ext cx="432033" cy="276999"/>
          </a:xfrm>
          <a:prstGeom prst="rect">
            <a:avLst/>
          </a:prstGeom>
          <a:noFill/>
        </p:spPr>
        <p:txBody>
          <a:bodyPr wrap="square" rtlCol="0">
            <a:spAutoFit/>
          </a:bodyPr>
          <a:lstStyle/>
          <a:p>
            <a:pPr algn="r"/>
            <a:r>
              <a:rPr lang="en-US" sz="1200" b="1" dirty="0" smtClean="0"/>
              <a:t>+V3</a:t>
            </a:r>
            <a:endParaRPr lang="en-US" sz="1200" b="1" dirty="0"/>
          </a:p>
        </p:txBody>
      </p:sp>
      <p:sp>
        <p:nvSpPr>
          <p:cNvPr id="26" name="TextBox 25"/>
          <p:cNvSpPr txBox="1"/>
          <p:nvPr/>
        </p:nvSpPr>
        <p:spPr>
          <a:xfrm>
            <a:off x="1485667" y="3441833"/>
            <a:ext cx="432033" cy="276999"/>
          </a:xfrm>
          <a:prstGeom prst="rect">
            <a:avLst/>
          </a:prstGeom>
          <a:noFill/>
        </p:spPr>
        <p:txBody>
          <a:bodyPr wrap="square" rtlCol="0">
            <a:spAutoFit/>
          </a:bodyPr>
          <a:lstStyle/>
          <a:p>
            <a:pPr algn="r"/>
            <a:r>
              <a:rPr lang="en-US" sz="1200" b="1" dirty="0" smtClean="0"/>
              <a:t>+V1</a:t>
            </a:r>
            <a:endParaRPr lang="en-US" sz="1200" b="1" dirty="0"/>
          </a:p>
        </p:txBody>
      </p:sp>
      <p:cxnSp>
        <p:nvCxnSpPr>
          <p:cNvPr id="27" name="Straight Arrow Connector 26"/>
          <p:cNvCxnSpPr/>
          <p:nvPr/>
        </p:nvCxnSpPr>
        <p:spPr>
          <a:xfrm flipV="1">
            <a:off x="4266202" y="5998698"/>
            <a:ext cx="489107" cy="28396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1959979" y="6245825"/>
            <a:ext cx="2490254" cy="276999"/>
          </a:xfrm>
          <a:prstGeom prst="rect">
            <a:avLst/>
          </a:prstGeom>
          <a:noFill/>
        </p:spPr>
        <p:txBody>
          <a:bodyPr wrap="square" rtlCol="0">
            <a:spAutoFit/>
          </a:bodyPr>
          <a:lstStyle/>
          <a:p>
            <a:pPr algn="r"/>
            <a:r>
              <a:rPr lang="en-US" sz="1200" dirty="0" smtClean="0"/>
              <a:t>Harness Radiator (HR)</a:t>
            </a:r>
            <a:endParaRPr lang="en-US" sz="1200" dirty="0"/>
          </a:p>
        </p:txBody>
      </p:sp>
      <p:cxnSp>
        <p:nvCxnSpPr>
          <p:cNvPr id="29" name="Straight Arrow Connector 28"/>
          <p:cNvCxnSpPr/>
          <p:nvPr/>
        </p:nvCxnSpPr>
        <p:spPr>
          <a:xfrm flipV="1">
            <a:off x="2723850" y="5154895"/>
            <a:ext cx="594481" cy="1452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282850" y="5019931"/>
            <a:ext cx="2472414" cy="276999"/>
          </a:xfrm>
          <a:prstGeom prst="rect">
            <a:avLst/>
          </a:prstGeom>
          <a:noFill/>
        </p:spPr>
        <p:txBody>
          <a:bodyPr wrap="square" rtlCol="0">
            <a:spAutoFit/>
          </a:bodyPr>
          <a:lstStyle/>
          <a:p>
            <a:pPr algn="r"/>
            <a:r>
              <a:rPr lang="en-US" sz="1200" dirty="0" smtClean="0"/>
              <a:t>Thermal Management System (TMS)</a:t>
            </a:r>
            <a:endParaRPr lang="en-US" sz="1200" dirty="0"/>
          </a:p>
        </p:txBody>
      </p:sp>
      <p:cxnSp>
        <p:nvCxnSpPr>
          <p:cNvPr id="32" name="Straight Arrow Connector 31"/>
          <p:cNvCxnSpPr/>
          <p:nvPr/>
        </p:nvCxnSpPr>
        <p:spPr bwMode="auto">
          <a:xfrm>
            <a:off x="5486400" y="747940"/>
            <a:ext cx="0" cy="3475674"/>
          </a:xfrm>
          <a:prstGeom prst="straightConnector1">
            <a:avLst/>
          </a:prstGeom>
          <a:blipFill dpi="0" rotWithShape="0">
            <a:blip r:embed="rId4"/>
            <a:srcRect/>
            <a:stretch>
              <a:fillRect/>
            </a:stretch>
          </a:blipFill>
          <a:ln w="9525" cap="flat" cmpd="sng" algn="ctr">
            <a:solidFill>
              <a:srgbClr val="FF0000"/>
            </a:solidFill>
            <a:prstDash val="dash"/>
            <a:round/>
            <a:headEnd type="none" w="sm" len="sm"/>
            <a:tailEnd type="triangle"/>
          </a:ln>
          <a:effectLst/>
        </p:spPr>
      </p:cxnSp>
      <p:cxnSp>
        <p:nvCxnSpPr>
          <p:cNvPr id="33" name="Straight Arrow Connector 32"/>
          <p:cNvCxnSpPr/>
          <p:nvPr/>
        </p:nvCxnSpPr>
        <p:spPr bwMode="auto">
          <a:xfrm flipH="1" flipV="1">
            <a:off x="4540097" y="1129069"/>
            <a:ext cx="895472" cy="3008875"/>
          </a:xfrm>
          <a:prstGeom prst="straightConnector1">
            <a:avLst/>
          </a:prstGeom>
          <a:blipFill dpi="0" rotWithShape="0">
            <a:blip r:embed="rId4"/>
            <a:srcRect/>
            <a:stretch>
              <a:fillRect/>
            </a:stretch>
          </a:blipFill>
          <a:ln w="9525" cap="flat" cmpd="sng" algn="ctr">
            <a:solidFill>
              <a:srgbClr val="FF0000"/>
            </a:solidFill>
            <a:prstDash val="dash"/>
            <a:round/>
            <a:headEnd type="none" w="sm" len="sm"/>
            <a:tailEnd type="triangle"/>
          </a:ln>
          <a:effectLst/>
        </p:spPr>
      </p:cxnSp>
      <p:cxnSp>
        <p:nvCxnSpPr>
          <p:cNvPr id="34" name="Straight Arrow Connector 33"/>
          <p:cNvCxnSpPr/>
          <p:nvPr/>
        </p:nvCxnSpPr>
        <p:spPr bwMode="auto">
          <a:xfrm flipH="1">
            <a:off x="4434402" y="1145850"/>
            <a:ext cx="37589" cy="3600798"/>
          </a:xfrm>
          <a:prstGeom prst="straightConnector1">
            <a:avLst/>
          </a:prstGeom>
          <a:blipFill dpi="0" rotWithShape="0">
            <a:blip r:embed="rId4"/>
            <a:srcRect/>
            <a:stretch>
              <a:fillRect/>
            </a:stretch>
          </a:blipFill>
          <a:ln w="9525" cap="flat" cmpd="sng" algn="ctr">
            <a:solidFill>
              <a:srgbClr val="FF0000"/>
            </a:solidFill>
            <a:prstDash val="dash"/>
            <a:round/>
            <a:headEnd type="none" w="sm" len="sm"/>
            <a:tailEnd type="triangle"/>
          </a:ln>
          <a:effectLst/>
        </p:spPr>
      </p:cxnSp>
      <p:cxnSp>
        <p:nvCxnSpPr>
          <p:cNvPr id="35" name="Straight Arrow Connector 34"/>
          <p:cNvCxnSpPr/>
          <p:nvPr/>
        </p:nvCxnSpPr>
        <p:spPr bwMode="auto">
          <a:xfrm flipV="1">
            <a:off x="4475080" y="3995274"/>
            <a:ext cx="82859" cy="592436"/>
          </a:xfrm>
          <a:prstGeom prst="straightConnector1">
            <a:avLst/>
          </a:prstGeom>
          <a:blipFill dpi="0" rotWithShape="0">
            <a:blip r:embed="rId4"/>
            <a:srcRect/>
            <a:stretch>
              <a:fillRect/>
            </a:stretch>
          </a:blipFill>
          <a:ln w="9525" cap="flat" cmpd="sng" algn="ctr">
            <a:solidFill>
              <a:srgbClr val="FF0000"/>
            </a:solidFill>
            <a:prstDash val="dash"/>
            <a:round/>
            <a:headEnd type="none" w="sm" len="sm"/>
            <a:tailEnd type="triangle"/>
          </a:ln>
          <a:effectLst/>
        </p:spPr>
      </p:cxnSp>
      <p:cxnSp>
        <p:nvCxnSpPr>
          <p:cNvPr id="36" name="Straight Arrow Connector 35"/>
          <p:cNvCxnSpPr/>
          <p:nvPr/>
        </p:nvCxnSpPr>
        <p:spPr bwMode="auto">
          <a:xfrm>
            <a:off x="4597622" y="4078487"/>
            <a:ext cx="28364" cy="1176843"/>
          </a:xfrm>
          <a:prstGeom prst="straightConnector1">
            <a:avLst/>
          </a:prstGeom>
          <a:blipFill dpi="0" rotWithShape="0">
            <a:blip r:embed="rId4"/>
            <a:srcRect/>
            <a:stretch>
              <a:fillRect/>
            </a:stretch>
          </a:blipFill>
          <a:ln w="9525" cap="flat" cmpd="sng" algn="ctr">
            <a:solidFill>
              <a:srgbClr val="FF0000"/>
            </a:solidFill>
            <a:prstDash val="dash"/>
            <a:round/>
            <a:headEnd type="none" w="sm" len="sm"/>
            <a:tailEnd type="triangle"/>
          </a:ln>
          <a:effectLst/>
        </p:spPr>
      </p:cxnSp>
      <p:sp>
        <p:nvSpPr>
          <p:cNvPr id="37" name="TextBox 36"/>
          <p:cNvSpPr txBox="1"/>
          <p:nvPr/>
        </p:nvSpPr>
        <p:spPr>
          <a:xfrm>
            <a:off x="3640243" y="515927"/>
            <a:ext cx="1496010" cy="276999"/>
          </a:xfrm>
          <a:prstGeom prst="rect">
            <a:avLst/>
          </a:prstGeom>
          <a:noFill/>
        </p:spPr>
        <p:txBody>
          <a:bodyPr wrap="square" rtlCol="0">
            <a:spAutoFit/>
          </a:bodyPr>
          <a:lstStyle/>
          <a:p>
            <a:pPr algn="ctr"/>
            <a:r>
              <a:rPr lang="en-US" sz="1200" dirty="0" smtClean="0">
                <a:solidFill>
                  <a:srgbClr val="FF0000"/>
                </a:solidFill>
              </a:rPr>
              <a:t>Secondary Mirror (SM)</a:t>
            </a:r>
            <a:endParaRPr lang="en-US" sz="1200" dirty="0">
              <a:solidFill>
                <a:srgbClr val="FF0000"/>
              </a:solidFill>
            </a:endParaRPr>
          </a:p>
        </p:txBody>
      </p:sp>
      <p:sp>
        <p:nvSpPr>
          <p:cNvPr id="38" name="TextBox 37"/>
          <p:cNvSpPr txBox="1"/>
          <p:nvPr/>
        </p:nvSpPr>
        <p:spPr>
          <a:xfrm rot="5400000">
            <a:off x="5124803" y="916356"/>
            <a:ext cx="1000193" cy="276999"/>
          </a:xfrm>
          <a:prstGeom prst="rect">
            <a:avLst/>
          </a:prstGeom>
          <a:noFill/>
        </p:spPr>
        <p:txBody>
          <a:bodyPr wrap="square" rtlCol="0">
            <a:spAutoFit/>
          </a:bodyPr>
          <a:lstStyle/>
          <a:p>
            <a:pPr algn="ctr"/>
            <a:r>
              <a:rPr lang="en-US" sz="1200" dirty="0" smtClean="0">
                <a:solidFill>
                  <a:srgbClr val="FF0000"/>
                </a:solidFill>
              </a:rPr>
              <a:t>Optical Path</a:t>
            </a:r>
            <a:endParaRPr lang="en-US" sz="1200" dirty="0">
              <a:solidFill>
                <a:srgbClr val="FF0000"/>
              </a:solidFill>
            </a:endParaRPr>
          </a:p>
        </p:txBody>
      </p:sp>
      <p:sp>
        <p:nvSpPr>
          <p:cNvPr id="46" name="TextBox 45"/>
          <p:cNvSpPr txBox="1"/>
          <p:nvPr/>
        </p:nvSpPr>
        <p:spPr>
          <a:xfrm>
            <a:off x="4850789" y="3931403"/>
            <a:ext cx="725945" cy="646331"/>
          </a:xfrm>
          <a:prstGeom prst="rect">
            <a:avLst/>
          </a:prstGeom>
          <a:noFill/>
        </p:spPr>
        <p:txBody>
          <a:bodyPr wrap="square" rtlCol="0">
            <a:spAutoFit/>
          </a:bodyPr>
          <a:lstStyle/>
          <a:p>
            <a:pPr algn="ctr"/>
            <a:r>
              <a:rPr lang="en-US" sz="1200" dirty="0" smtClean="0">
                <a:solidFill>
                  <a:schemeClr val="bg1"/>
                </a:solidFill>
              </a:rPr>
              <a:t>Primary Mirrors (PMs,18)</a:t>
            </a:r>
            <a:endParaRPr lang="en-US" sz="1200" dirty="0">
              <a:solidFill>
                <a:schemeClr val="bg1"/>
              </a:solidFill>
            </a:endParaRPr>
          </a:p>
        </p:txBody>
      </p:sp>
      <p:sp>
        <p:nvSpPr>
          <p:cNvPr id="47" name="TextBox 46"/>
          <p:cNvSpPr txBox="1"/>
          <p:nvPr/>
        </p:nvSpPr>
        <p:spPr>
          <a:xfrm>
            <a:off x="4167688" y="4716776"/>
            <a:ext cx="533428" cy="276999"/>
          </a:xfrm>
          <a:prstGeom prst="rect">
            <a:avLst/>
          </a:prstGeom>
          <a:noFill/>
        </p:spPr>
        <p:txBody>
          <a:bodyPr wrap="square" rtlCol="0">
            <a:spAutoFit/>
          </a:bodyPr>
          <a:lstStyle/>
          <a:p>
            <a:pPr algn="ctr"/>
            <a:r>
              <a:rPr lang="en-US" sz="1200" dirty="0" smtClean="0">
                <a:solidFill>
                  <a:schemeClr val="bg1"/>
                </a:solidFill>
              </a:rPr>
              <a:t>TM</a:t>
            </a:r>
            <a:endParaRPr lang="en-US" sz="1200" dirty="0">
              <a:solidFill>
                <a:schemeClr val="bg1"/>
              </a:solidFill>
            </a:endParaRPr>
          </a:p>
        </p:txBody>
      </p:sp>
      <p:sp>
        <p:nvSpPr>
          <p:cNvPr id="48" name="TextBox 47"/>
          <p:cNvSpPr txBox="1"/>
          <p:nvPr/>
        </p:nvSpPr>
        <p:spPr>
          <a:xfrm>
            <a:off x="4426045" y="3733211"/>
            <a:ext cx="533428" cy="276999"/>
          </a:xfrm>
          <a:prstGeom prst="rect">
            <a:avLst/>
          </a:prstGeom>
          <a:noFill/>
        </p:spPr>
        <p:txBody>
          <a:bodyPr wrap="square" rtlCol="0">
            <a:spAutoFit/>
          </a:bodyPr>
          <a:lstStyle/>
          <a:p>
            <a:pPr algn="ctr"/>
            <a:r>
              <a:rPr lang="en-US" sz="1200" dirty="0" smtClean="0">
                <a:solidFill>
                  <a:schemeClr val="bg1"/>
                </a:solidFill>
              </a:rPr>
              <a:t>FSM</a:t>
            </a:r>
            <a:endParaRPr lang="en-US" sz="1200" dirty="0">
              <a:solidFill>
                <a:schemeClr val="bg1"/>
              </a:solidFill>
            </a:endParaRPr>
          </a:p>
        </p:txBody>
      </p:sp>
      <p:sp>
        <p:nvSpPr>
          <p:cNvPr id="49" name="TextBox 48"/>
          <p:cNvSpPr txBox="1"/>
          <p:nvPr/>
        </p:nvSpPr>
        <p:spPr>
          <a:xfrm>
            <a:off x="4359272" y="5245896"/>
            <a:ext cx="533428" cy="276999"/>
          </a:xfrm>
          <a:prstGeom prst="rect">
            <a:avLst/>
          </a:prstGeom>
          <a:noFill/>
        </p:spPr>
        <p:txBody>
          <a:bodyPr wrap="square" rtlCol="0">
            <a:spAutoFit/>
          </a:bodyPr>
          <a:lstStyle/>
          <a:p>
            <a:pPr algn="ctr"/>
            <a:r>
              <a:rPr lang="en-US" sz="1200" dirty="0" smtClean="0">
                <a:solidFill>
                  <a:schemeClr val="bg1"/>
                </a:solidFill>
              </a:rPr>
              <a:t>ISIM</a:t>
            </a:r>
            <a:endParaRPr lang="en-US" sz="1200" dirty="0">
              <a:solidFill>
                <a:schemeClr val="bg1"/>
              </a:solidFill>
            </a:endParaRPr>
          </a:p>
        </p:txBody>
      </p:sp>
      <p:sp>
        <p:nvSpPr>
          <p:cNvPr id="42" name="TextBox 41"/>
          <p:cNvSpPr txBox="1"/>
          <p:nvPr/>
        </p:nvSpPr>
        <p:spPr>
          <a:xfrm rot="16200000">
            <a:off x="-1083762" y="3380139"/>
            <a:ext cx="2848572" cy="307777"/>
          </a:xfrm>
          <a:prstGeom prst="rect">
            <a:avLst/>
          </a:prstGeom>
          <a:noFill/>
        </p:spPr>
        <p:txBody>
          <a:bodyPr wrap="square" rtlCol="0">
            <a:spAutoFit/>
          </a:bodyPr>
          <a:lstStyle/>
          <a:p>
            <a:r>
              <a:rPr lang="en-US" sz="1400" i="1" dirty="0" smtClean="0"/>
              <a:t>Source: NASA/JWST/K. Yang</a:t>
            </a:r>
            <a:endParaRPr lang="en-US" sz="1400" i="1" dirty="0"/>
          </a:p>
        </p:txBody>
      </p:sp>
      <p:sp>
        <p:nvSpPr>
          <p:cNvPr id="43" name="TextBox 42"/>
          <p:cNvSpPr txBox="1"/>
          <p:nvPr/>
        </p:nvSpPr>
        <p:spPr>
          <a:xfrm>
            <a:off x="249537" y="849454"/>
            <a:ext cx="2945570" cy="1569660"/>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US" sz="1200" b="1" dirty="0" smtClean="0"/>
              <a:t>Other Useful Acronyms</a:t>
            </a:r>
          </a:p>
          <a:p>
            <a:r>
              <a:rPr lang="en-US" sz="1200" dirty="0" smtClean="0"/>
              <a:t>GSE: Ground Support Equipment</a:t>
            </a:r>
          </a:p>
          <a:p>
            <a:r>
              <a:rPr lang="en-US" sz="1200" dirty="0" smtClean="0"/>
              <a:t>He or </a:t>
            </a:r>
            <a:r>
              <a:rPr lang="en-US" sz="1200" dirty="0" err="1" smtClean="0"/>
              <a:t>GHe</a:t>
            </a:r>
            <a:r>
              <a:rPr lang="en-US" sz="1200" dirty="0" smtClean="0"/>
              <a:t>: Helium / Gaseous Helium</a:t>
            </a:r>
          </a:p>
          <a:p>
            <a:r>
              <a:rPr lang="en-US" sz="1200" dirty="0" smtClean="0"/>
              <a:t>K</a:t>
            </a:r>
            <a:r>
              <a:rPr lang="en-US" sz="1200" dirty="0"/>
              <a:t>: Kelvin </a:t>
            </a:r>
          </a:p>
          <a:p>
            <a:r>
              <a:rPr lang="en-US" sz="1200" dirty="0"/>
              <a:t>L&amp;Cs: Limits and Constraints </a:t>
            </a:r>
          </a:p>
          <a:p>
            <a:r>
              <a:rPr lang="en-US" sz="1200" dirty="0"/>
              <a:t>LN2 / N2: Liquid Nitrogen / Gaseous Nitrogen</a:t>
            </a:r>
          </a:p>
          <a:p>
            <a:r>
              <a:rPr lang="el-GR" sz="1200" dirty="0">
                <a:latin typeface="Arial Narrow" panose="020B0606020202030204" pitchFamily="34" charset="0"/>
              </a:rPr>
              <a:t>Δ</a:t>
            </a:r>
            <a:r>
              <a:rPr lang="en-US" sz="1200" dirty="0">
                <a:latin typeface="Arial Narrow" panose="020B0606020202030204" pitchFamily="34" charset="0"/>
              </a:rPr>
              <a:t>T or delta T: Temperature </a:t>
            </a:r>
            <a:r>
              <a:rPr lang="en-US" sz="1200" dirty="0" smtClean="0">
                <a:latin typeface="Arial Narrow" panose="020B0606020202030204" pitchFamily="34" charset="0"/>
              </a:rPr>
              <a:t>Difference</a:t>
            </a:r>
          </a:p>
          <a:p>
            <a:r>
              <a:rPr lang="en-US" sz="1200" dirty="0" smtClean="0">
                <a:latin typeface="Arial Narrow" panose="020B0606020202030204" pitchFamily="34" charset="0"/>
              </a:rPr>
              <a:t>JSC: NASA Johnson Space Center</a:t>
            </a:r>
            <a:endParaRPr lang="en-US" sz="1200" dirty="0">
              <a:latin typeface="Arial Narrow" panose="020B0606020202030204" pitchFamily="34" charset="0"/>
            </a:endParaRPr>
          </a:p>
        </p:txBody>
      </p:sp>
      <p:sp>
        <p:nvSpPr>
          <p:cNvPr id="50" name="TextBox 49"/>
          <p:cNvSpPr txBox="1"/>
          <p:nvPr/>
        </p:nvSpPr>
        <p:spPr>
          <a:xfrm>
            <a:off x="329961" y="5531742"/>
            <a:ext cx="2472414" cy="461665"/>
          </a:xfrm>
          <a:prstGeom prst="rect">
            <a:avLst/>
          </a:prstGeom>
          <a:noFill/>
        </p:spPr>
        <p:txBody>
          <a:bodyPr wrap="square" rtlCol="0">
            <a:spAutoFit/>
          </a:bodyPr>
          <a:lstStyle/>
          <a:p>
            <a:pPr algn="r"/>
            <a:r>
              <a:rPr lang="en-US" sz="1200" dirty="0" smtClean="0"/>
              <a:t>Spacecraft Vehicle Thermal Simulator (SVTS) attached to DTA, not shown</a:t>
            </a:r>
            <a:endParaRPr lang="en-US" sz="1200" dirty="0"/>
          </a:p>
        </p:txBody>
      </p:sp>
    </p:spTree>
    <p:extLst>
      <p:ext uri="{BB962C8B-B14F-4D97-AF65-F5344CB8AC3E}">
        <p14:creationId xmlns:p14="http://schemas.microsoft.com/office/powerpoint/2010/main" val="2381915814"/>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an Off-Nominal Event? </a:t>
            </a:r>
            <a:endParaRPr lang="en-US" dirty="0"/>
          </a:p>
        </p:txBody>
      </p:sp>
      <p:sp>
        <p:nvSpPr>
          <p:cNvPr id="3" name="Content Placeholder 2"/>
          <p:cNvSpPr>
            <a:spLocks noGrp="1"/>
          </p:cNvSpPr>
          <p:nvPr>
            <p:ph idx="1"/>
          </p:nvPr>
        </p:nvSpPr>
        <p:spPr>
          <a:xfrm>
            <a:off x="466725" y="990600"/>
            <a:ext cx="5705475" cy="5497512"/>
          </a:xfrm>
        </p:spPr>
        <p:txBody>
          <a:bodyPr/>
          <a:lstStyle/>
          <a:p>
            <a:r>
              <a:rPr lang="en-US" dirty="0" smtClean="0"/>
              <a:t>An unexpected hardware failure</a:t>
            </a:r>
          </a:p>
          <a:p>
            <a:pPr lvl="1"/>
            <a:r>
              <a:rPr lang="en-US" sz="1800" dirty="0"/>
              <a:t>Partial loss of vacuum pumps</a:t>
            </a:r>
          </a:p>
          <a:p>
            <a:pPr lvl="1"/>
            <a:r>
              <a:rPr lang="en-US" sz="1800" dirty="0"/>
              <a:t>Loss of LN2 system</a:t>
            </a:r>
          </a:p>
          <a:p>
            <a:pPr lvl="1"/>
            <a:r>
              <a:rPr lang="en-US" sz="1800" dirty="0"/>
              <a:t>Loss of </a:t>
            </a:r>
            <a:r>
              <a:rPr lang="en-US" sz="1800" dirty="0" smtClean="0"/>
              <a:t>Helium system: Main Shroud and Deep Space Environmental Radiators (DSERs), or </a:t>
            </a:r>
            <a:r>
              <a:rPr lang="en-US" sz="1800" dirty="0" err="1" smtClean="0"/>
              <a:t>Cryo</a:t>
            </a:r>
            <a:r>
              <a:rPr lang="en-US" sz="1800" dirty="0" smtClean="0"/>
              <a:t>-Pumping Panels (CPPs)</a:t>
            </a:r>
          </a:p>
          <a:p>
            <a:pPr lvl="1"/>
            <a:r>
              <a:rPr lang="en-US" sz="1800" dirty="0" smtClean="0"/>
              <a:t>Loss of Spacecraft Simulator (SC Sim), ISIM Remote Services Unit (IRSU), or Other Flight Hardware </a:t>
            </a:r>
            <a:r>
              <a:rPr lang="en-US" sz="1800" dirty="0"/>
              <a:t>F</a:t>
            </a:r>
            <a:r>
              <a:rPr lang="en-US" sz="1800" dirty="0" smtClean="0"/>
              <a:t>ailure</a:t>
            </a:r>
          </a:p>
          <a:p>
            <a:pPr lvl="1"/>
            <a:r>
              <a:rPr lang="en-US" sz="1800" dirty="0" smtClean="0"/>
              <a:t>Loss of Data Acquisition Systems: Eclipse, TTS, Fusion </a:t>
            </a:r>
            <a:endParaRPr lang="en-US" sz="1800" dirty="0"/>
          </a:p>
          <a:p>
            <a:pPr lvl="1"/>
            <a:r>
              <a:rPr lang="en-US" sz="1800" dirty="0"/>
              <a:t>Loss of Facility electrical power (causes loss of </a:t>
            </a:r>
            <a:r>
              <a:rPr lang="en-US" sz="1800" dirty="0" smtClean="0"/>
              <a:t>He system and </a:t>
            </a:r>
            <a:r>
              <a:rPr lang="en-US" sz="1800" dirty="0"/>
              <a:t>partial loss of vacuum pumps</a:t>
            </a:r>
            <a:r>
              <a:rPr lang="en-US" sz="1800" dirty="0" smtClean="0"/>
              <a:t>)</a:t>
            </a:r>
            <a:endParaRPr lang="en-US" sz="1800" dirty="0"/>
          </a:p>
          <a:p>
            <a:endParaRPr lang="en-US" dirty="0" smtClean="0"/>
          </a:p>
          <a:p>
            <a:r>
              <a:rPr lang="en-US" dirty="0" smtClean="0"/>
              <a:t>A weather event, natural disaster or other critical condition</a:t>
            </a:r>
          </a:p>
          <a:p>
            <a:pPr lvl="1"/>
            <a:r>
              <a:rPr lang="en-US" sz="1800" dirty="0" smtClean="0"/>
              <a:t>Event with 48 hours to safe payload: hurricane alert, </a:t>
            </a:r>
            <a:r>
              <a:rPr lang="en-US" sz="1800" dirty="0"/>
              <a:t>p</a:t>
            </a:r>
            <a:r>
              <a:rPr lang="en-US" sz="1800" dirty="0" smtClean="0"/>
              <a:t>ending snowstorm, </a:t>
            </a:r>
            <a:r>
              <a:rPr lang="en-US" sz="1800" dirty="0"/>
              <a:t>o</a:t>
            </a:r>
            <a:r>
              <a:rPr lang="en-US" sz="1800" dirty="0" smtClean="0"/>
              <a:t>ther predictable severe weather</a:t>
            </a:r>
          </a:p>
          <a:p>
            <a:pPr lvl="1"/>
            <a:r>
              <a:rPr lang="en-US" sz="1800" dirty="0" smtClean="0"/>
              <a:t>Event with 2 minutes to safe payload: fire, lightning strike, other immediate emergency</a:t>
            </a:r>
          </a:p>
        </p:txBody>
      </p:sp>
      <p:sp>
        <p:nvSpPr>
          <p:cNvPr id="5" name="Rectangle 4"/>
          <p:cNvSpPr/>
          <p:nvPr/>
        </p:nvSpPr>
        <p:spPr>
          <a:xfrm>
            <a:off x="7525575" y="6301686"/>
            <a:ext cx="1313181" cy="261610"/>
          </a:xfrm>
          <a:prstGeom prst="rect">
            <a:avLst/>
          </a:prstGeom>
        </p:spPr>
        <p:txBody>
          <a:bodyPr wrap="none">
            <a:spAutoFit/>
          </a:bodyPr>
          <a:lstStyle/>
          <a:p>
            <a:pPr algn="r"/>
            <a:r>
              <a:rPr lang="en-US" sz="1100" i="1" dirty="0" smtClean="0"/>
              <a:t>Source: NOAA, Ref. </a:t>
            </a:r>
            <a:r>
              <a:rPr lang="en-US" sz="1100" i="1" dirty="0"/>
              <a:t>1</a:t>
            </a:r>
            <a:endParaRPr lang="en-US" sz="1100" dirty="0"/>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14534" r="12809"/>
          <a:stretch/>
        </p:blipFill>
        <p:spPr>
          <a:xfrm>
            <a:off x="6248400" y="990600"/>
            <a:ext cx="2590800" cy="2412509"/>
          </a:xfrm>
          <a:prstGeom prst="rect">
            <a:avLst/>
          </a:prstGeom>
        </p:spPr>
      </p:pic>
      <p:sp>
        <p:nvSpPr>
          <p:cNvPr id="7" name="Rectangle 6"/>
          <p:cNvSpPr/>
          <p:nvPr/>
        </p:nvSpPr>
        <p:spPr>
          <a:xfrm>
            <a:off x="7230622" y="3377570"/>
            <a:ext cx="1608134" cy="261610"/>
          </a:xfrm>
          <a:prstGeom prst="rect">
            <a:avLst/>
          </a:prstGeom>
        </p:spPr>
        <p:txBody>
          <a:bodyPr wrap="none">
            <a:spAutoFit/>
          </a:bodyPr>
          <a:lstStyle/>
          <a:p>
            <a:pPr algn="r"/>
            <a:r>
              <a:rPr lang="en-US" sz="1100" i="1" dirty="0" smtClean="0"/>
              <a:t>Source: NASA / Chris Gunn</a:t>
            </a:r>
            <a:endParaRPr lang="en-US" sz="1100" i="1" dirty="0"/>
          </a:p>
        </p:txBody>
      </p:sp>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t="14822" b="14066"/>
          <a:stretch/>
        </p:blipFill>
        <p:spPr>
          <a:xfrm>
            <a:off x="6248400" y="3863286"/>
            <a:ext cx="2587925" cy="2438400"/>
          </a:xfrm>
          <a:prstGeom prst="rect">
            <a:avLst/>
          </a:prstGeom>
        </p:spPr>
      </p:pic>
    </p:spTree>
    <p:extLst>
      <p:ext uri="{BB962C8B-B14F-4D97-AF65-F5344CB8AC3E}">
        <p14:creationId xmlns:p14="http://schemas.microsoft.com/office/powerpoint/2010/main" val="100956734"/>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696305089"/>
              </p:ext>
            </p:extLst>
          </p:nvPr>
        </p:nvGraphicFramePr>
        <p:xfrm>
          <a:off x="199209" y="917575"/>
          <a:ext cx="8806541" cy="5608320"/>
        </p:xfrm>
        <a:graphic>
          <a:graphicData uri="http://schemas.openxmlformats.org/drawingml/2006/table">
            <a:tbl>
              <a:tblPr firstRow="1" firstCol="1" bandRow="1">
                <a:tableStyleId>{21E4AEA4-8DFA-4A89-87EB-49C32662AFE0}</a:tableStyleId>
              </a:tblPr>
              <a:tblGrid>
                <a:gridCol w="1080951">
                  <a:extLst>
                    <a:ext uri="{9D8B030D-6E8A-4147-A177-3AD203B41FA5}">
                      <a16:colId xmlns:a16="http://schemas.microsoft.com/office/drawing/2014/main" val="20000"/>
                    </a:ext>
                  </a:extLst>
                </a:gridCol>
                <a:gridCol w="1005840">
                  <a:extLst>
                    <a:ext uri="{9D8B030D-6E8A-4147-A177-3AD203B41FA5}">
                      <a16:colId xmlns:a16="http://schemas.microsoft.com/office/drawing/2014/main" val="20001"/>
                    </a:ext>
                  </a:extLst>
                </a:gridCol>
                <a:gridCol w="2412325">
                  <a:extLst>
                    <a:ext uri="{9D8B030D-6E8A-4147-A177-3AD203B41FA5}">
                      <a16:colId xmlns:a16="http://schemas.microsoft.com/office/drawing/2014/main" val="20002"/>
                    </a:ext>
                  </a:extLst>
                </a:gridCol>
                <a:gridCol w="4307425">
                  <a:extLst>
                    <a:ext uri="{9D8B030D-6E8A-4147-A177-3AD203B41FA5}">
                      <a16:colId xmlns:a16="http://schemas.microsoft.com/office/drawing/2014/main" val="20003"/>
                    </a:ext>
                  </a:extLst>
                </a:gridCol>
              </a:tblGrid>
              <a:tr h="68338">
                <a:tc>
                  <a:txBody>
                    <a:bodyPr/>
                    <a:lstStyle/>
                    <a:p>
                      <a:pPr marL="0" marR="0" algn="l">
                        <a:spcBef>
                          <a:spcPts val="0"/>
                        </a:spcBef>
                        <a:spcAft>
                          <a:spcPts val="0"/>
                        </a:spcAft>
                      </a:pPr>
                      <a:r>
                        <a:rPr lang="en-US" sz="1600" baseline="0" dirty="0">
                          <a:effectLst/>
                        </a:rPr>
                        <a:t>Test</a:t>
                      </a:r>
                      <a:endParaRPr lang="en-US" sz="1600" baseline="0" dirty="0">
                        <a:effectLst/>
                        <a:latin typeface="Times New Roman" panose="02020603050405020304" pitchFamily="18" charset="0"/>
                        <a:ea typeface="Times New Roman" panose="02020603050405020304" pitchFamily="18" charset="0"/>
                      </a:endParaRPr>
                    </a:p>
                  </a:txBody>
                  <a:tcPr marL="36261" marR="36261" marT="0" marB="0"/>
                </a:tc>
                <a:tc>
                  <a:txBody>
                    <a:bodyPr/>
                    <a:lstStyle/>
                    <a:p>
                      <a:pPr marL="0" marR="0" algn="l">
                        <a:spcBef>
                          <a:spcPts val="0"/>
                        </a:spcBef>
                        <a:spcAft>
                          <a:spcPts val="0"/>
                        </a:spcAft>
                      </a:pPr>
                      <a:r>
                        <a:rPr lang="en-US" sz="1600" baseline="0">
                          <a:effectLst/>
                        </a:rPr>
                        <a:t>Date</a:t>
                      </a:r>
                      <a:endParaRPr lang="en-US" sz="1600" baseline="0">
                        <a:effectLst/>
                        <a:latin typeface="Times New Roman" panose="02020603050405020304" pitchFamily="18" charset="0"/>
                        <a:ea typeface="Times New Roman" panose="02020603050405020304" pitchFamily="18" charset="0"/>
                      </a:endParaRPr>
                    </a:p>
                  </a:txBody>
                  <a:tcPr marL="36261" marR="36261" marT="0" marB="0"/>
                </a:tc>
                <a:tc>
                  <a:txBody>
                    <a:bodyPr/>
                    <a:lstStyle/>
                    <a:p>
                      <a:pPr marL="0" marR="0" algn="l">
                        <a:spcBef>
                          <a:spcPts val="0"/>
                        </a:spcBef>
                        <a:spcAft>
                          <a:spcPts val="0"/>
                        </a:spcAft>
                      </a:pPr>
                      <a:r>
                        <a:rPr lang="en-US" sz="1600" baseline="0" dirty="0">
                          <a:effectLst/>
                        </a:rPr>
                        <a:t>Event</a:t>
                      </a:r>
                      <a:endParaRPr lang="en-US" sz="1600" baseline="0" dirty="0">
                        <a:effectLst/>
                        <a:latin typeface="Times New Roman" panose="02020603050405020304" pitchFamily="18" charset="0"/>
                        <a:ea typeface="Times New Roman" panose="02020603050405020304" pitchFamily="18" charset="0"/>
                      </a:endParaRPr>
                    </a:p>
                  </a:txBody>
                  <a:tcPr marL="36261" marR="36261" marT="0" marB="0"/>
                </a:tc>
                <a:tc>
                  <a:txBody>
                    <a:bodyPr/>
                    <a:lstStyle/>
                    <a:p>
                      <a:pPr marL="0" marR="0" algn="l">
                        <a:spcBef>
                          <a:spcPts val="0"/>
                        </a:spcBef>
                        <a:spcAft>
                          <a:spcPts val="0"/>
                        </a:spcAft>
                      </a:pPr>
                      <a:r>
                        <a:rPr lang="en-US" sz="1600" baseline="0">
                          <a:effectLst/>
                        </a:rPr>
                        <a:t>Consequences</a:t>
                      </a:r>
                      <a:endParaRPr lang="en-US" sz="1600" baseline="0">
                        <a:effectLst/>
                        <a:latin typeface="Times New Roman" panose="02020603050405020304" pitchFamily="18" charset="0"/>
                        <a:ea typeface="Times New Roman" panose="02020603050405020304" pitchFamily="18" charset="0"/>
                      </a:endParaRPr>
                    </a:p>
                  </a:txBody>
                  <a:tcPr marL="36261" marR="36261" marT="0" marB="0"/>
                </a:tc>
                <a:extLst>
                  <a:ext uri="{0D108BD9-81ED-4DB2-BD59-A6C34878D82A}">
                    <a16:rowId xmlns:a16="http://schemas.microsoft.com/office/drawing/2014/main" val="10000"/>
                  </a:ext>
                </a:extLst>
              </a:tr>
              <a:tr h="205014">
                <a:tc>
                  <a:txBody>
                    <a:bodyPr/>
                    <a:lstStyle/>
                    <a:p>
                      <a:pPr marL="0" marR="0" algn="l">
                        <a:spcBef>
                          <a:spcPts val="0"/>
                        </a:spcBef>
                        <a:spcAft>
                          <a:spcPts val="0"/>
                        </a:spcAft>
                      </a:pPr>
                      <a:r>
                        <a:rPr lang="en-US" sz="1600" baseline="0" dirty="0" smtClean="0">
                          <a:effectLst/>
                        </a:rPr>
                        <a:t>OSIM </a:t>
                      </a:r>
                    </a:p>
                    <a:p>
                      <a:pPr marL="0" marR="0" algn="l">
                        <a:spcBef>
                          <a:spcPts val="0"/>
                        </a:spcBef>
                        <a:spcAft>
                          <a:spcPts val="0"/>
                        </a:spcAft>
                      </a:pPr>
                      <a:r>
                        <a:rPr lang="en-US" sz="1600" baseline="0" dirty="0" err="1" smtClean="0">
                          <a:effectLst/>
                        </a:rPr>
                        <a:t>Cryo</a:t>
                      </a:r>
                      <a:r>
                        <a:rPr lang="en-US" sz="1600" baseline="0" dirty="0" smtClean="0">
                          <a:effectLst/>
                        </a:rPr>
                        <a:t>-Cal </a:t>
                      </a:r>
                      <a:r>
                        <a:rPr lang="en-US" sz="1600" baseline="0" dirty="0">
                          <a:effectLst/>
                        </a:rPr>
                        <a:t>1</a:t>
                      </a:r>
                      <a:endParaRPr lang="en-US" sz="1600" baseline="0" dirty="0">
                        <a:effectLst/>
                        <a:latin typeface="Times New Roman" panose="02020603050405020304" pitchFamily="18" charset="0"/>
                        <a:ea typeface="Times New Roman" panose="02020603050405020304" pitchFamily="18" charset="0"/>
                      </a:endParaRPr>
                    </a:p>
                  </a:txBody>
                  <a:tcPr marL="36261" marR="36261" marT="0" marB="0"/>
                </a:tc>
                <a:tc>
                  <a:txBody>
                    <a:bodyPr/>
                    <a:lstStyle/>
                    <a:p>
                      <a:pPr marL="0" marR="0" algn="l">
                        <a:spcBef>
                          <a:spcPts val="0"/>
                        </a:spcBef>
                        <a:spcAft>
                          <a:spcPts val="0"/>
                        </a:spcAft>
                      </a:pPr>
                      <a:r>
                        <a:rPr lang="en-US" sz="1600" baseline="0">
                          <a:effectLst/>
                        </a:rPr>
                        <a:t>6/12/2013</a:t>
                      </a:r>
                      <a:endParaRPr lang="en-US" sz="1600" baseline="0">
                        <a:effectLst/>
                        <a:latin typeface="Times New Roman" panose="02020603050405020304" pitchFamily="18" charset="0"/>
                        <a:ea typeface="Times New Roman" panose="02020603050405020304" pitchFamily="18" charset="0"/>
                      </a:endParaRPr>
                    </a:p>
                  </a:txBody>
                  <a:tcPr marL="36261" marR="36261" marT="0" marB="0"/>
                </a:tc>
                <a:tc>
                  <a:txBody>
                    <a:bodyPr/>
                    <a:lstStyle/>
                    <a:p>
                      <a:pPr marL="0" marR="0" algn="l">
                        <a:spcBef>
                          <a:spcPts val="0"/>
                        </a:spcBef>
                        <a:spcAft>
                          <a:spcPts val="0"/>
                        </a:spcAft>
                      </a:pPr>
                      <a:r>
                        <a:rPr lang="en-US" sz="1600" baseline="0" dirty="0" smtClean="0">
                          <a:effectLst/>
                        </a:rPr>
                        <a:t>Derecho </a:t>
                      </a:r>
                      <a:r>
                        <a:rPr lang="en-US" sz="1600" baseline="0" dirty="0">
                          <a:effectLst/>
                        </a:rPr>
                        <a:t>(high wind storm) – extended power loss in area</a:t>
                      </a:r>
                      <a:endParaRPr lang="en-US" sz="1600" baseline="0" dirty="0">
                        <a:effectLst/>
                        <a:latin typeface="Times New Roman" panose="02020603050405020304" pitchFamily="18" charset="0"/>
                        <a:ea typeface="Times New Roman" panose="02020603050405020304" pitchFamily="18" charset="0"/>
                      </a:endParaRPr>
                    </a:p>
                  </a:txBody>
                  <a:tcPr marL="36261" marR="36261" marT="0" marB="0"/>
                </a:tc>
                <a:tc>
                  <a:txBody>
                    <a:bodyPr/>
                    <a:lstStyle/>
                    <a:p>
                      <a:pPr marL="0" marR="0" algn="l">
                        <a:spcBef>
                          <a:spcPts val="0"/>
                        </a:spcBef>
                        <a:spcAft>
                          <a:spcPts val="0"/>
                        </a:spcAft>
                      </a:pPr>
                      <a:r>
                        <a:rPr lang="en-US" sz="1600" baseline="0" dirty="0">
                          <a:effectLst/>
                        </a:rPr>
                        <a:t>Impacts to personnel availability</a:t>
                      </a:r>
                      <a:endParaRPr lang="en-US" sz="1600" baseline="0" dirty="0">
                        <a:effectLst/>
                        <a:latin typeface="Times New Roman" panose="02020603050405020304" pitchFamily="18" charset="0"/>
                        <a:ea typeface="Times New Roman" panose="02020603050405020304" pitchFamily="18" charset="0"/>
                      </a:endParaRPr>
                    </a:p>
                  </a:txBody>
                  <a:tcPr marL="36261" marR="36261" marT="0" marB="0"/>
                </a:tc>
                <a:extLst>
                  <a:ext uri="{0D108BD9-81ED-4DB2-BD59-A6C34878D82A}">
                    <a16:rowId xmlns:a16="http://schemas.microsoft.com/office/drawing/2014/main" val="10001"/>
                  </a:ext>
                </a:extLst>
              </a:tr>
              <a:tr h="205014">
                <a:tc>
                  <a:txBody>
                    <a:bodyPr/>
                    <a:lstStyle/>
                    <a:p>
                      <a:pPr marL="0" marR="0" algn="l">
                        <a:spcBef>
                          <a:spcPts val="0"/>
                        </a:spcBef>
                        <a:spcAft>
                          <a:spcPts val="0"/>
                        </a:spcAft>
                      </a:pPr>
                      <a:r>
                        <a:rPr lang="en-US" sz="1600" baseline="0" dirty="0">
                          <a:effectLst/>
                        </a:rPr>
                        <a:t>ISIM CV1</a:t>
                      </a:r>
                      <a:endParaRPr lang="en-US" sz="1600" baseline="0" dirty="0">
                        <a:effectLst/>
                        <a:latin typeface="Times New Roman" panose="02020603050405020304" pitchFamily="18" charset="0"/>
                        <a:ea typeface="Times New Roman" panose="02020603050405020304" pitchFamily="18" charset="0"/>
                      </a:endParaRPr>
                    </a:p>
                  </a:txBody>
                  <a:tcPr marL="36261" marR="36261" marT="0" marB="0"/>
                </a:tc>
                <a:tc>
                  <a:txBody>
                    <a:bodyPr/>
                    <a:lstStyle/>
                    <a:p>
                      <a:pPr marL="0" marR="0" algn="l">
                        <a:spcBef>
                          <a:spcPts val="0"/>
                        </a:spcBef>
                        <a:spcAft>
                          <a:spcPts val="0"/>
                        </a:spcAft>
                      </a:pPr>
                      <a:r>
                        <a:rPr lang="en-US" sz="1600" baseline="0">
                          <a:effectLst/>
                        </a:rPr>
                        <a:t>10/1/2013-10/17/2013</a:t>
                      </a:r>
                      <a:endParaRPr lang="en-US" sz="1600" baseline="0">
                        <a:effectLst/>
                        <a:latin typeface="Times New Roman" panose="02020603050405020304" pitchFamily="18" charset="0"/>
                        <a:ea typeface="Times New Roman" panose="02020603050405020304" pitchFamily="18" charset="0"/>
                      </a:endParaRPr>
                    </a:p>
                  </a:txBody>
                  <a:tcPr marL="36261" marR="36261" marT="0" marB="0"/>
                </a:tc>
                <a:tc>
                  <a:txBody>
                    <a:bodyPr/>
                    <a:lstStyle/>
                    <a:p>
                      <a:pPr marL="0" marR="0" algn="l">
                        <a:spcBef>
                          <a:spcPts val="0"/>
                        </a:spcBef>
                        <a:spcAft>
                          <a:spcPts val="0"/>
                        </a:spcAft>
                      </a:pPr>
                      <a:r>
                        <a:rPr lang="en-US" sz="1600" baseline="0">
                          <a:effectLst/>
                        </a:rPr>
                        <a:t>17-day US Government shutdown</a:t>
                      </a:r>
                      <a:endParaRPr lang="en-US" sz="1600" baseline="0">
                        <a:effectLst/>
                        <a:latin typeface="Times New Roman" panose="02020603050405020304" pitchFamily="18" charset="0"/>
                        <a:ea typeface="Times New Roman" panose="02020603050405020304" pitchFamily="18" charset="0"/>
                      </a:endParaRPr>
                    </a:p>
                  </a:txBody>
                  <a:tcPr marL="36261" marR="36261" marT="0" marB="0"/>
                </a:tc>
                <a:tc>
                  <a:txBody>
                    <a:bodyPr/>
                    <a:lstStyle/>
                    <a:p>
                      <a:pPr marL="0" marR="0" algn="l">
                        <a:spcBef>
                          <a:spcPts val="0"/>
                        </a:spcBef>
                        <a:spcAft>
                          <a:spcPts val="0"/>
                        </a:spcAft>
                      </a:pPr>
                      <a:r>
                        <a:rPr lang="en-US" sz="1600" baseline="0" dirty="0">
                          <a:effectLst/>
                        </a:rPr>
                        <a:t>Test placed on “hold” – no progress</a:t>
                      </a:r>
                      <a:endParaRPr lang="en-US" sz="1600" baseline="0" dirty="0">
                        <a:effectLst/>
                        <a:latin typeface="Times New Roman" panose="02020603050405020304" pitchFamily="18" charset="0"/>
                        <a:ea typeface="Times New Roman" panose="02020603050405020304" pitchFamily="18" charset="0"/>
                      </a:endParaRPr>
                    </a:p>
                  </a:txBody>
                  <a:tcPr marL="36261" marR="36261" marT="0" marB="0"/>
                </a:tc>
                <a:extLst>
                  <a:ext uri="{0D108BD9-81ED-4DB2-BD59-A6C34878D82A}">
                    <a16:rowId xmlns:a16="http://schemas.microsoft.com/office/drawing/2014/main" val="10002"/>
                  </a:ext>
                </a:extLst>
              </a:tr>
              <a:tr h="136677">
                <a:tc>
                  <a:txBody>
                    <a:bodyPr/>
                    <a:lstStyle/>
                    <a:p>
                      <a:pPr marL="0" marR="0" algn="l">
                        <a:spcBef>
                          <a:spcPts val="0"/>
                        </a:spcBef>
                        <a:spcAft>
                          <a:spcPts val="0"/>
                        </a:spcAft>
                      </a:pPr>
                      <a:r>
                        <a:rPr lang="en-US" sz="1600" baseline="0" dirty="0">
                          <a:effectLst/>
                        </a:rPr>
                        <a:t>ISIM CV2</a:t>
                      </a:r>
                      <a:endParaRPr lang="en-US" sz="1600" baseline="0" dirty="0">
                        <a:effectLst/>
                        <a:latin typeface="Times New Roman" panose="02020603050405020304" pitchFamily="18" charset="0"/>
                        <a:ea typeface="Times New Roman" panose="02020603050405020304" pitchFamily="18" charset="0"/>
                      </a:endParaRPr>
                    </a:p>
                  </a:txBody>
                  <a:tcPr marL="36261" marR="36261" marT="0" marB="0"/>
                </a:tc>
                <a:tc>
                  <a:txBody>
                    <a:bodyPr/>
                    <a:lstStyle/>
                    <a:p>
                      <a:pPr marL="0" marR="0" algn="l">
                        <a:spcBef>
                          <a:spcPts val="0"/>
                        </a:spcBef>
                        <a:spcAft>
                          <a:spcPts val="0"/>
                        </a:spcAft>
                      </a:pPr>
                      <a:r>
                        <a:rPr lang="en-US" sz="1600" baseline="0">
                          <a:effectLst/>
                        </a:rPr>
                        <a:t>7/3/2014</a:t>
                      </a:r>
                      <a:endParaRPr lang="en-US" sz="1600" baseline="0">
                        <a:effectLst/>
                        <a:latin typeface="Times New Roman" panose="02020603050405020304" pitchFamily="18" charset="0"/>
                        <a:ea typeface="Times New Roman" panose="02020603050405020304" pitchFamily="18" charset="0"/>
                      </a:endParaRPr>
                    </a:p>
                  </a:txBody>
                  <a:tcPr marL="36261" marR="36261" marT="0" marB="0"/>
                </a:tc>
                <a:tc>
                  <a:txBody>
                    <a:bodyPr/>
                    <a:lstStyle/>
                    <a:p>
                      <a:pPr marL="0" marR="0" algn="l">
                        <a:spcBef>
                          <a:spcPts val="0"/>
                        </a:spcBef>
                        <a:spcAft>
                          <a:spcPts val="0"/>
                        </a:spcAft>
                      </a:pPr>
                      <a:r>
                        <a:rPr lang="en-US" sz="1600" baseline="0" dirty="0">
                          <a:effectLst/>
                        </a:rPr>
                        <a:t>Emergency light in test control room caught fire</a:t>
                      </a:r>
                      <a:endParaRPr lang="en-US" sz="1600" baseline="0" dirty="0">
                        <a:effectLst/>
                        <a:latin typeface="Times New Roman" panose="02020603050405020304" pitchFamily="18" charset="0"/>
                        <a:ea typeface="Times New Roman" panose="02020603050405020304" pitchFamily="18" charset="0"/>
                      </a:endParaRPr>
                    </a:p>
                  </a:txBody>
                  <a:tcPr marL="36261" marR="36261" marT="0" marB="0"/>
                </a:tc>
                <a:tc>
                  <a:txBody>
                    <a:bodyPr/>
                    <a:lstStyle/>
                    <a:p>
                      <a:pPr marL="0" marR="0" algn="l">
                        <a:spcBef>
                          <a:spcPts val="0"/>
                        </a:spcBef>
                        <a:spcAft>
                          <a:spcPts val="0"/>
                        </a:spcAft>
                      </a:pPr>
                      <a:r>
                        <a:rPr lang="en-US" sz="1600" baseline="0" dirty="0">
                          <a:effectLst/>
                        </a:rPr>
                        <a:t>Control room </a:t>
                      </a:r>
                      <a:r>
                        <a:rPr lang="en-US" sz="1600" baseline="0" dirty="0" smtClean="0">
                          <a:effectLst/>
                        </a:rPr>
                        <a:t>evacuated; </a:t>
                      </a:r>
                      <a:r>
                        <a:rPr lang="en-US" sz="1600" baseline="0" dirty="0">
                          <a:effectLst/>
                        </a:rPr>
                        <a:t>test on hold until smoke cleared</a:t>
                      </a:r>
                      <a:endParaRPr lang="en-US" sz="1600" baseline="0" dirty="0">
                        <a:effectLst/>
                        <a:latin typeface="Times New Roman" panose="02020603050405020304" pitchFamily="18" charset="0"/>
                        <a:ea typeface="Times New Roman" panose="02020603050405020304" pitchFamily="18" charset="0"/>
                      </a:endParaRPr>
                    </a:p>
                  </a:txBody>
                  <a:tcPr marL="36261" marR="36261" marT="0" marB="0"/>
                </a:tc>
                <a:extLst>
                  <a:ext uri="{0D108BD9-81ED-4DB2-BD59-A6C34878D82A}">
                    <a16:rowId xmlns:a16="http://schemas.microsoft.com/office/drawing/2014/main" val="10003"/>
                  </a:ext>
                </a:extLst>
              </a:tr>
              <a:tr h="205014">
                <a:tc>
                  <a:txBody>
                    <a:bodyPr/>
                    <a:lstStyle/>
                    <a:p>
                      <a:pPr marL="0" marR="0" algn="l">
                        <a:spcBef>
                          <a:spcPts val="0"/>
                        </a:spcBef>
                        <a:spcAft>
                          <a:spcPts val="0"/>
                        </a:spcAft>
                      </a:pPr>
                      <a:r>
                        <a:rPr lang="en-US" sz="1600" baseline="0">
                          <a:effectLst/>
                        </a:rPr>
                        <a:t>ISIM CV2</a:t>
                      </a:r>
                      <a:endParaRPr lang="en-US" sz="1600" baseline="0">
                        <a:effectLst/>
                        <a:latin typeface="Times New Roman" panose="02020603050405020304" pitchFamily="18" charset="0"/>
                        <a:ea typeface="Times New Roman" panose="02020603050405020304" pitchFamily="18" charset="0"/>
                      </a:endParaRPr>
                    </a:p>
                  </a:txBody>
                  <a:tcPr marL="36261" marR="36261" marT="0" marB="0"/>
                </a:tc>
                <a:tc>
                  <a:txBody>
                    <a:bodyPr/>
                    <a:lstStyle/>
                    <a:p>
                      <a:pPr marL="0" marR="0" algn="l">
                        <a:spcBef>
                          <a:spcPts val="0"/>
                        </a:spcBef>
                        <a:spcAft>
                          <a:spcPts val="0"/>
                        </a:spcAft>
                      </a:pPr>
                      <a:r>
                        <a:rPr lang="en-US" sz="1600" baseline="0">
                          <a:effectLst/>
                        </a:rPr>
                        <a:t>7/8/2014</a:t>
                      </a:r>
                      <a:endParaRPr lang="en-US" sz="1600" baseline="0">
                        <a:effectLst/>
                        <a:latin typeface="Times New Roman" panose="02020603050405020304" pitchFamily="18" charset="0"/>
                        <a:ea typeface="Times New Roman" panose="02020603050405020304" pitchFamily="18" charset="0"/>
                      </a:endParaRPr>
                    </a:p>
                  </a:txBody>
                  <a:tcPr marL="36261" marR="36261" marT="0" marB="0"/>
                </a:tc>
                <a:tc>
                  <a:txBody>
                    <a:bodyPr/>
                    <a:lstStyle/>
                    <a:p>
                      <a:pPr marL="0" marR="0" algn="l">
                        <a:spcBef>
                          <a:spcPts val="0"/>
                        </a:spcBef>
                        <a:spcAft>
                          <a:spcPts val="0"/>
                        </a:spcAft>
                      </a:pPr>
                      <a:r>
                        <a:rPr lang="en-US" sz="1600" baseline="0" dirty="0">
                          <a:effectLst/>
                        </a:rPr>
                        <a:t>Thunderstorm – Power outage at facility</a:t>
                      </a:r>
                      <a:endParaRPr lang="en-US" sz="1600" baseline="0" dirty="0">
                        <a:effectLst/>
                        <a:latin typeface="Times New Roman" panose="02020603050405020304" pitchFamily="18" charset="0"/>
                        <a:ea typeface="Times New Roman" panose="02020603050405020304" pitchFamily="18" charset="0"/>
                      </a:endParaRPr>
                    </a:p>
                  </a:txBody>
                  <a:tcPr marL="36261" marR="36261" marT="0" marB="0"/>
                </a:tc>
                <a:tc>
                  <a:txBody>
                    <a:bodyPr/>
                    <a:lstStyle/>
                    <a:p>
                      <a:pPr marL="0" marR="0" algn="l">
                        <a:spcBef>
                          <a:spcPts val="0"/>
                        </a:spcBef>
                        <a:spcAft>
                          <a:spcPts val="0"/>
                        </a:spcAft>
                      </a:pPr>
                      <a:r>
                        <a:rPr lang="en-US" sz="1600" baseline="0" dirty="0">
                          <a:effectLst/>
                        </a:rPr>
                        <a:t>Emergency generator did not start automatically. </a:t>
                      </a:r>
                      <a:r>
                        <a:rPr lang="en-US" sz="1600" baseline="0" dirty="0" smtClean="0">
                          <a:effectLst/>
                        </a:rPr>
                        <a:t>Helium </a:t>
                      </a:r>
                      <a:r>
                        <a:rPr lang="en-US" sz="1600" baseline="0" dirty="0">
                          <a:effectLst/>
                        </a:rPr>
                        <a:t>compressor off for ~ 30 minutes.  Shroud warmed, test time lost.</a:t>
                      </a:r>
                      <a:endParaRPr lang="en-US" sz="1600" baseline="0" dirty="0">
                        <a:effectLst/>
                        <a:latin typeface="Times New Roman" panose="02020603050405020304" pitchFamily="18" charset="0"/>
                        <a:ea typeface="Times New Roman" panose="02020603050405020304" pitchFamily="18" charset="0"/>
                      </a:endParaRPr>
                    </a:p>
                  </a:txBody>
                  <a:tcPr marL="36261" marR="36261" marT="0" marB="0"/>
                </a:tc>
                <a:extLst>
                  <a:ext uri="{0D108BD9-81ED-4DB2-BD59-A6C34878D82A}">
                    <a16:rowId xmlns:a16="http://schemas.microsoft.com/office/drawing/2014/main" val="10004"/>
                  </a:ext>
                </a:extLst>
              </a:tr>
              <a:tr h="273352">
                <a:tc>
                  <a:txBody>
                    <a:bodyPr/>
                    <a:lstStyle/>
                    <a:p>
                      <a:pPr marL="0" marR="0" algn="l">
                        <a:spcBef>
                          <a:spcPts val="0"/>
                        </a:spcBef>
                        <a:spcAft>
                          <a:spcPts val="0"/>
                        </a:spcAft>
                      </a:pPr>
                      <a:r>
                        <a:rPr lang="en-US" sz="1600" baseline="0">
                          <a:effectLst/>
                        </a:rPr>
                        <a:t>ISIM CV2</a:t>
                      </a:r>
                      <a:endParaRPr lang="en-US" sz="1600" baseline="0">
                        <a:effectLst/>
                        <a:latin typeface="Times New Roman" panose="02020603050405020304" pitchFamily="18" charset="0"/>
                        <a:ea typeface="Times New Roman" panose="02020603050405020304" pitchFamily="18" charset="0"/>
                      </a:endParaRPr>
                    </a:p>
                  </a:txBody>
                  <a:tcPr marL="36261" marR="36261" marT="0" marB="0"/>
                </a:tc>
                <a:tc>
                  <a:txBody>
                    <a:bodyPr/>
                    <a:lstStyle/>
                    <a:p>
                      <a:pPr marL="0" marR="0" algn="l">
                        <a:spcBef>
                          <a:spcPts val="0"/>
                        </a:spcBef>
                        <a:spcAft>
                          <a:spcPts val="0"/>
                        </a:spcAft>
                      </a:pPr>
                      <a:r>
                        <a:rPr lang="en-US" sz="1600" baseline="0">
                          <a:effectLst/>
                        </a:rPr>
                        <a:t>7/9/2014</a:t>
                      </a:r>
                      <a:endParaRPr lang="en-US" sz="1600" baseline="0">
                        <a:effectLst/>
                        <a:latin typeface="Times New Roman" panose="02020603050405020304" pitchFamily="18" charset="0"/>
                        <a:ea typeface="Times New Roman" panose="02020603050405020304" pitchFamily="18" charset="0"/>
                      </a:endParaRPr>
                    </a:p>
                  </a:txBody>
                  <a:tcPr marL="36261" marR="36261" marT="0" marB="0"/>
                </a:tc>
                <a:tc>
                  <a:txBody>
                    <a:bodyPr/>
                    <a:lstStyle/>
                    <a:p>
                      <a:pPr marL="0" marR="0" algn="l">
                        <a:spcBef>
                          <a:spcPts val="0"/>
                        </a:spcBef>
                        <a:spcAft>
                          <a:spcPts val="0"/>
                        </a:spcAft>
                      </a:pPr>
                      <a:r>
                        <a:rPr lang="en-US" sz="1600" baseline="0" dirty="0">
                          <a:effectLst/>
                        </a:rPr>
                        <a:t>Thunderstorm – Lightning strike at </a:t>
                      </a:r>
                      <a:r>
                        <a:rPr lang="en-US" sz="1600" baseline="0" dirty="0" smtClean="0">
                          <a:effectLst/>
                        </a:rPr>
                        <a:t>NASA GSFC</a:t>
                      </a:r>
                      <a:endParaRPr lang="en-US" sz="1600" baseline="0" dirty="0">
                        <a:effectLst/>
                        <a:latin typeface="Times New Roman" panose="02020603050405020304" pitchFamily="18" charset="0"/>
                        <a:ea typeface="Times New Roman" panose="02020603050405020304" pitchFamily="18" charset="0"/>
                      </a:endParaRPr>
                    </a:p>
                  </a:txBody>
                  <a:tcPr marL="36261" marR="36261" marT="0" marB="0"/>
                </a:tc>
                <a:tc>
                  <a:txBody>
                    <a:bodyPr/>
                    <a:lstStyle/>
                    <a:p>
                      <a:pPr marL="0" marR="0" algn="l">
                        <a:spcBef>
                          <a:spcPts val="0"/>
                        </a:spcBef>
                        <a:spcAft>
                          <a:spcPts val="0"/>
                        </a:spcAft>
                      </a:pPr>
                      <a:r>
                        <a:rPr lang="en-US" sz="1600" baseline="0" dirty="0">
                          <a:effectLst/>
                        </a:rPr>
                        <a:t>Lost cooling water for </a:t>
                      </a:r>
                      <a:r>
                        <a:rPr lang="en-US" sz="1600" baseline="0" dirty="0" smtClean="0">
                          <a:effectLst/>
                        </a:rPr>
                        <a:t>Helium </a:t>
                      </a:r>
                      <a:r>
                        <a:rPr lang="en-US" sz="1600" baseline="0" dirty="0">
                          <a:effectLst/>
                        </a:rPr>
                        <a:t>compressor.  Facility electrician was not on shift to restore power to cooling water. Shroud warmed, test time lost.</a:t>
                      </a:r>
                      <a:endParaRPr lang="en-US" sz="1600" baseline="0" dirty="0">
                        <a:effectLst/>
                        <a:latin typeface="Times New Roman" panose="02020603050405020304" pitchFamily="18" charset="0"/>
                        <a:ea typeface="Times New Roman" panose="02020603050405020304" pitchFamily="18" charset="0"/>
                      </a:endParaRPr>
                    </a:p>
                  </a:txBody>
                  <a:tcPr marL="36261" marR="36261" marT="0" marB="0"/>
                </a:tc>
                <a:extLst>
                  <a:ext uri="{0D108BD9-81ED-4DB2-BD59-A6C34878D82A}">
                    <a16:rowId xmlns:a16="http://schemas.microsoft.com/office/drawing/2014/main" val="10005"/>
                  </a:ext>
                </a:extLst>
              </a:tr>
              <a:tr h="136677">
                <a:tc>
                  <a:txBody>
                    <a:bodyPr/>
                    <a:lstStyle/>
                    <a:p>
                      <a:pPr marL="0" marR="0" algn="l">
                        <a:spcBef>
                          <a:spcPts val="0"/>
                        </a:spcBef>
                        <a:spcAft>
                          <a:spcPts val="0"/>
                        </a:spcAft>
                      </a:pPr>
                      <a:r>
                        <a:rPr lang="en-US" sz="1600" baseline="0" dirty="0">
                          <a:effectLst/>
                        </a:rPr>
                        <a:t>ISIM CV2</a:t>
                      </a:r>
                      <a:endParaRPr lang="en-US" sz="1600" baseline="0" dirty="0">
                        <a:effectLst/>
                        <a:latin typeface="Times New Roman" panose="02020603050405020304" pitchFamily="18" charset="0"/>
                        <a:ea typeface="Times New Roman" panose="02020603050405020304" pitchFamily="18" charset="0"/>
                      </a:endParaRPr>
                    </a:p>
                  </a:txBody>
                  <a:tcPr marL="36261" marR="36261" marT="0" marB="0"/>
                </a:tc>
                <a:tc>
                  <a:txBody>
                    <a:bodyPr/>
                    <a:lstStyle/>
                    <a:p>
                      <a:pPr marL="0" marR="0" algn="l">
                        <a:spcBef>
                          <a:spcPts val="0"/>
                        </a:spcBef>
                        <a:spcAft>
                          <a:spcPts val="0"/>
                        </a:spcAft>
                      </a:pPr>
                      <a:r>
                        <a:rPr lang="en-US" sz="1600" baseline="0">
                          <a:effectLst/>
                        </a:rPr>
                        <a:t>7/10/2014</a:t>
                      </a:r>
                      <a:endParaRPr lang="en-US" sz="1600" baseline="0">
                        <a:effectLst/>
                        <a:latin typeface="Times New Roman" panose="02020603050405020304" pitchFamily="18" charset="0"/>
                        <a:ea typeface="Times New Roman" panose="02020603050405020304" pitchFamily="18" charset="0"/>
                      </a:endParaRPr>
                    </a:p>
                  </a:txBody>
                  <a:tcPr marL="36261" marR="36261" marT="0" marB="0"/>
                </a:tc>
                <a:tc>
                  <a:txBody>
                    <a:bodyPr/>
                    <a:lstStyle/>
                    <a:p>
                      <a:pPr marL="0" marR="0" algn="l">
                        <a:spcBef>
                          <a:spcPts val="0"/>
                        </a:spcBef>
                        <a:spcAft>
                          <a:spcPts val="0"/>
                        </a:spcAft>
                      </a:pPr>
                      <a:r>
                        <a:rPr lang="en-US" sz="1600" baseline="0" dirty="0">
                          <a:effectLst/>
                        </a:rPr>
                        <a:t>Continue from above event</a:t>
                      </a:r>
                      <a:endParaRPr lang="en-US" sz="1600" baseline="0" dirty="0">
                        <a:effectLst/>
                        <a:latin typeface="Times New Roman" panose="02020603050405020304" pitchFamily="18" charset="0"/>
                        <a:ea typeface="Times New Roman" panose="02020603050405020304" pitchFamily="18" charset="0"/>
                      </a:endParaRPr>
                    </a:p>
                  </a:txBody>
                  <a:tcPr marL="36261" marR="36261" marT="0" marB="0"/>
                </a:tc>
                <a:tc>
                  <a:txBody>
                    <a:bodyPr/>
                    <a:lstStyle/>
                    <a:p>
                      <a:pPr marL="0" marR="0" algn="l">
                        <a:spcBef>
                          <a:spcPts val="0"/>
                        </a:spcBef>
                        <a:spcAft>
                          <a:spcPts val="0"/>
                        </a:spcAft>
                      </a:pPr>
                      <a:r>
                        <a:rPr lang="en-US" sz="1600" baseline="0" dirty="0" smtClean="0">
                          <a:effectLst/>
                        </a:rPr>
                        <a:t>Helium </a:t>
                      </a:r>
                      <a:r>
                        <a:rPr lang="en-US" sz="1600" baseline="0" dirty="0">
                          <a:effectLst/>
                        </a:rPr>
                        <a:t>compressor turned off without cooling water.</a:t>
                      </a:r>
                      <a:endParaRPr lang="en-US" sz="1600" baseline="0" dirty="0">
                        <a:effectLst/>
                        <a:latin typeface="Times New Roman" panose="02020603050405020304" pitchFamily="18" charset="0"/>
                        <a:ea typeface="Times New Roman" panose="02020603050405020304" pitchFamily="18" charset="0"/>
                      </a:endParaRPr>
                    </a:p>
                  </a:txBody>
                  <a:tcPr marL="36261" marR="36261" marT="0" marB="0"/>
                </a:tc>
                <a:extLst>
                  <a:ext uri="{0D108BD9-81ED-4DB2-BD59-A6C34878D82A}">
                    <a16:rowId xmlns:a16="http://schemas.microsoft.com/office/drawing/2014/main" val="10006"/>
                  </a:ext>
                </a:extLst>
              </a:tr>
              <a:tr h="205014">
                <a:tc>
                  <a:txBody>
                    <a:bodyPr/>
                    <a:lstStyle/>
                    <a:p>
                      <a:pPr marL="0" marR="0" algn="l">
                        <a:spcBef>
                          <a:spcPts val="0"/>
                        </a:spcBef>
                        <a:spcAft>
                          <a:spcPts val="0"/>
                        </a:spcAft>
                      </a:pPr>
                      <a:r>
                        <a:rPr lang="en-US" sz="1600" baseline="0" dirty="0">
                          <a:effectLst/>
                        </a:rPr>
                        <a:t>ISIM CV2</a:t>
                      </a:r>
                      <a:endParaRPr lang="en-US" sz="1600" baseline="0" dirty="0">
                        <a:effectLst/>
                        <a:latin typeface="Times New Roman" panose="02020603050405020304" pitchFamily="18" charset="0"/>
                        <a:ea typeface="Times New Roman" panose="02020603050405020304" pitchFamily="18" charset="0"/>
                      </a:endParaRPr>
                    </a:p>
                  </a:txBody>
                  <a:tcPr marL="36261" marR="36261" marT="0" marB="0"/>
                </a:tc>
                <a:tc>
                  <a:txBody>
                    <a:bodyPr/>
                    <a:lstStyle/>
                    <a:p>
                      <a:pPr marL="0" marR="0" algn="l">
                        <a:spcBef>
                          <a:spcPts val="0"/>
                        </a:spcBef>
                        <a:spcAft>
                          <a:spcPts val="0"/>
                        </a:spcAft>
                      </a:pPr>
                      <a:r>
                        <a:rPr lang="en-US" sz="1600" baseline="0">
                          <a:effectLst/>
                        </a:rPr>
                        <a:t>10/3/2014</a:t>
                      </a:r>
                      <a:endParaRPr lang="en-US" sz="1600" baseline="0">
                        <a:effectLst/>
                        <a:latin typeface="Times New Roman" panose="02020603050405020304" pitchFamily="18" charset="0"/>
                        <a:ea typeface="Times New Roman" panose="02020603050405020304" pitchFamily="18" charset="0"/>
                      </a:endParaRPr>
                    </a:p>
                  </a:txBody>
                  <a:tcPr marL="36261" marR="36261" marT="0" marB="0"/>
                </a:tc>
                <a:tc>
                  <a:txBody>
                    <a:bodyPr/>
                    <a:lstStyle/>
                    <a:p>
                      <a:pPr marL="0" marR="0" algn="l">
                        <a:spcBef>
                          <a:spcPts val="0"/>
                        </a:spcBef>
                        <a:spcAft>
                          <a:spcPts val="0"/>
                        </a:spcAft>
                      </a:pPr>
                      <a:r>
                        <a:rPr lang="en-US" sz="1600" baseline="0" dirty="0">
                          <a:effectLst/>
                        </a:rPr>
                        <a:t>Fire alarm </a:t>
                      </a:r>
                      <a:r>
                        <a:rPr lang="en-US" sz="1600" baseline="0" dirty="0" smtClean="0">
                          <a:effectLst/>
                        </a:rPr>
                        <a:t>NASA GSFC </a:t>
                      </a:r>
                      <a:r>
                        <a:rPr lang="en-US" sz="1600" baseline="0" dirty="0">
                          <a:effectLst/>
                        </a:rPr>
                        <a:t>thermal test </a:t>
                      </a:r>
                      <a:r>
                        <a:rPr lang="en-US" sz="1600" baseline="0" dirty="0" smtClean="0">
                          <a:effectLst/>
                        </a:rPr>
                        <a:t>complex</a:t>
                      </a:r>
                      <a:endParaRPr lang="en-US" sz="1600" baseline="0" dirty="0">
                        <a:effectLst/>
                        <a:latin typeface="Times New Roman" panose="02020603050405020304" pitchFamily="18" charset="0"/>
                        <a:ea typeface="Times New Roman" panose="02020603050405020304" pitchFamily="18" charset="0"/>
                      </a:endParaRPr>
                    </a:p>
                  </a:txBody>
                  <a:tcPr marL="36261" marR="36261" marT="0" marB="0"/>
                </a:tc>
                <a:tc>
                  <a:txBody>
                    <a:bodyPr/>
                    <a:lstStyle/>
                    <a:p>
                      <a:pPr marL="0" marR="0" algn="l">
                        <a:spcBef>
                          <a:spcPts val="0"/>
                        </a:spcBef>
                        <a:spcAft>
                          <a:spcPts val="0"/>
                        </a:spcAft>
                      </a:pPr>
                      <a:r>
                        <a:rPr lang="en-US" sz="1600" baseline="0" dirty="0">
                          <a:effectLst/>
                        </a:rPr>
                        <a:t>Thermal engineers, control personnel briefly evacuated (&lt;30 minutes), test resumed without incident</a:t>
                      </a:r>
                      <a:endParaRPr lang="en-US" sz="1600" baseline="0" dirty="0">
                        <a:effectLst/>
                        <a:latin typeface="Times New Roman" panose="02020603050405020304" pitchFamily="18" charset="0"/>
                        <a:ea typeface="Times New Roman" panose="02020603050405020304" pitchFamily="18" charset="0"/>
                      </a:endParaRPr>
                    </a:p>
                  </a:txBody>
                  <a:tcPr marL="36261" marR="36261" marT="0" marB="0"/>
                </a:tc>
                <a:extLst>
                  <a:ext uri="{0D108BD9-81ED-4DB2-BD59-A6C34878D82A}">
                    <a16:rowId xmlns:a16="http://schemas.microsoft.com/office/drawing/2014/main" val="10007"/>
                  </a:ext>
                </a:extLst>
              </a:tr>
              <a:tr h="410029">
                <a:tc>
                  <a:txBody>
                    <a:bodyPr/>
                    <a:lstStyle/>
                    <a:p>
                      <a:pPr marL="0" marR="0" algn="l">
                        <a:spcBef>
                          <a:spcPts val="0"/>
                        </a:spcBef>
                        <a:spcAft>
                          <a:spcPts val="0"/>
                        </a:spcAft>
                      </a:pPr>
                      <a:r>
                        <a:rPr lang="en-US" sz="1600" baseline="0" dirty="0">
                          <a:effectLst/>
                        </a:rPr>
                        <a:t>ISIM CV3</a:t>
                      </a:r>
                      <a:endParaRPr lang="en-US" sz="1600" baseline="0" dirty="0">
                        <a:effectLst/>
                        <a:latin typeface="Times New Roman" panose="02020603050405020304" pitchFamily="18" charset="0"/>
                        <a:ea typeface="Times New Roman" panose="02020603050405020304" pitchFamily="18" charset="0"/>
                      </a:endParaRPr>
                    </a:p>
                  </a:txBody>
                  <a:tcPr marL="36261" marR="36261" marT="0" marB="0"/>
                </a:tc>
                <a:tc>
                  <a:txBody>
                    <a:bodyPr/>
                    <a:lstStyle/>
                    <a:p>
                      <a:pPr marL="0" marR="0" algn="l">
                        <a:spcBef>
                          <a:spcPts val="0"/>
                        </a:spcBef>
                        <a:spcAft>
                          <a:spcPts val="0"/>
                        </a:spcAft>
                      </a:pPr>
                      <a:r>
                        <a:rPr lang="en-US" sz="1600" baseline="0" dirty="0" smtClean="0">
                          <a:effectLst/>
                        </a:rPr>
                        <a:t>1/22/2016-1/25/2016</a:t>
                      </a:r>
                      <a:endParaRPr lang="en-US" sz="1600" baseline="0" dirty="0">
                        <a:effectLst/>
                        <a:latin typeface="Times New Roman" panose="02020603050405020304" pitchFamily="18" charset="0"/>
                        <a:ea typeface="Times New Roman" panose="02020603050405020304" pitchFamily="18" charset="0"/>
                      </a:endParaRPr>
                    </a:p>
                  </a:txBody>
                  <a:tcPr marL="36261" marR="36261" marT="0" marB="0"/>
                </a:tc>
                <a:tc>
                  <a:txBody>
                    <a:bodyPr/>
                    <a:lstStyle/>
                    <a:p>
                      <a:pPr marL="0" marR="0" algn="l">
                        <a:spcBef>
                          <a:spcPts val="0"/>
                        </a:spcBef>
                        <a:spcAft>
                          <a:spcPts val="0"/>
                        </a:spcAft>
                      </a:pPr>
                      <a:r>
                        <a:rPr lang="en-US" sz="1600" baseline="0" dirty="0">
                          <a:effectLst/>
                        </a:rPr>
                        <a:t>Extreme </a:t>
                      </a:r>
                      <a:r>
                        <a:rPr lang="en-US" sz="1600" baseline="0" dirty="0" smtClean="0">
                          <a:effectLst/>
                        </a:rPr>
                        <a:t>blizzard; </a:t>
                      </a:r>
                      <a:r>
                        <a:rPr lang="en-US" sz="1600" baseline="0" dirty="0">
                          <a:effectLst/>
                        </a:rPr>
                        <a:t>~2 to 3 feet snow in area</a:t>
                      </a:r>
                      <a:endParaRPr lang="en-US" sz="1600" baseline="0" dirty="0">
                        <a:effectLst/>
                        <a:latin typeface="Times New Roman" panose="02020603050405020304" pitchFamily="18" charset="0"/>
                        <a:ea typeface="Times New Roman" panose="02020603050405020304" pitchFamily="18" charset="0"/>
                      </a:endParaRPr>
                    </a:p>
                  </a:txBody>
                  <a:tcPr marL="36261" marR="36261" marT="0" marB="0"/>
                </a:tc>
                <a:tc>
                  <a:txBody>
                    <a:bodyPr/>
                    <a:lstStyle/>
                    <a:p>
                      <a:pPr marL="0" marR="0" algn="l">
                        <a:spcBef>
                          <a:spcPts val="0"/>
                        </a:spcBef>
                        <a:spcAft>
                          <a:spcPts val="0"/>
                        </a:spcAft>
                      </a:pPr>
                      <a:r>
                        <a:rPr lang="en-US" sz="1600" baseline="0" dirty="0">
                          <a:effectLst/>
                        </a:rPr>
                        <a:t>Extremely hazardous travel conditions.  Test personnel either sheltered at GSFC or if staying within 1 mile of GSFC, were transported to/from GSFC by persons with heavy trucks</a:t>
                      </a:r>
                      <a:r>
                        <a:rPr lang="en-US" sz="1600" baseline="0" dirty="0" smtClean="0">
                          <a:effectLst/>
                        </a:rPr>
                        <a:t>. </a:t>
                      </a:r>
                      <a:r>
                        <a:rPr lang="en-US" sz="1600" baseline="0" dirty="0">
                          <a:effectLst/>
                        </a:rPr>
                        <a:t>Test continued without loss of any facilities.</a:t>
                      </a:r>
                      <a:endParaRPr lang="en-US" sz="1600" baseline="0" dirty="0">
                        <a:effectLst/>
                        <a:latin typeface="Times New Roman" panose="02020603050405020304" pitchFamily="18" charset="0"/>
                        <a:ea typeface="Times New Roman" panose="02020603050405020304" pitchFamily="18" charset="0"/>
                      </a:endParaRPr>
                    </a:p>
                  </a:txBody>
                  <a:tcPr marL="36261" marR="36261" marT="0" marB="0"/>
                </a:tc>
                <a:extLst>
                  <a:ext uri="{0D108BD9-81ED-4DB2-BD59-A6C34878D82A}">
                    <a16:rowId xmlns:a16="http://schemas.microsoft.com/office/drawing/2014/main" val="10008"/>
                  </a:ext>
                </a:extLst>
              </a:tr>
              <a:tr h="205014">
                <a:tc>
                  <a:txBody>
                    <a:bodyPr/>
                    <a:lstStyle/>
                    <a:p>
                      <a:pPr marL="0" marR="0" algn="l">
                        <a:spcBef>
                          <a:spcPts val="0"/>
                        </a:spcBef>
                        <a:spcAft>
                          <a:spcPts val="0"/>
                        </a:spcAft>
                      </a:pPr>
                      <a:r>
                        <a:rPr lang="en-US" sz="1600" baseline="0" dirty="0" smtClean="0">
                          <a:effectLst/>
                        </a:rPr>
                        <a:t>Thermal Pathfinder</a:t>
                      </a:r>
                      <a:endParaRPr lang="en-US" sz="1600" baseline="0" dirty="0">
                        <a:effectLst/>
                        <a:latin typeface="Times New Roman" panose="02020603050405020304" pitchFamily="18" charset="0"/>
                        <a:ea typeface="Times New Roman" panose="02020603050405020304" pitchFamily="18" charset="0"/>
                      </a:endParaRPr>
                    </a:p>
                  </a:txBody>
                  <a:tcPr marL="36261" marR="36261" marT="0" marB="0"/>
                </a:tc>
                <a:tc>
                  <a:txBody>
                    <a:bodyPr/>
                    <a:lstStyle/>
                    <a:p>
                      <a:pPr marL="0" marR="0" algn="l">
                        <a:spcBef>
                          <a:spcPts val="0"/>
                        </a:spcBef>
                        <a:spcAft>
                          <a:spcPts val="0"/>
                        </a:spcAft>
                      </a:pPr>
                      <a:r>
                        <a:rPr lang="en-US" sz="1600" baseline="0" dirty="0" smtClean="0">
                          <a:effectLst/>
                        </a:rPr>
                        <a:t>10/26/2016</a:t>
                      </a:r>
                      <a:endParaRPr lang="en-US" sz="1600" baseline="0" dirty="0">
                        <a:effectLst/>
                        <a:latin typeface="Times New Roman" panose="02020603050405020304" pitchFamily="18" charset="0"/>
                        <a:ea typeface="Times New Roman" panose="02020603050405020304" pitchFamily="18" charset="0"/>
                      </a:endParaRPr>
                    </a:p>
                  </a:txBody>
                  <a:tcPr marL="36261" marR="36261" marT="0" marB="0"/>
                </a:tc>
                <a:tc>
                  <a:txBody>
                    <a:bodyPr/>
                    <a:lstStyle/>
                    <a:p>
                      <a:pPr marL="0" marR="0" algn="l">
                        <a:spcBef>
                          <a:spcPts val="0"/>
                        </a:spcBef>
                        <a:spcAft>
                          <a:spcPts val="0"/>
                        </a:spcAft>
                      </a:pPr>
                      <a:r>
                        <a:rPr lang="en-US" sz="1600" baseline="0" dirty="0">
                          <a:effectLst/>
                        </a:rPr>
                        <a:t>Water pipe break in basement of test complex at </a:t>
                      </a:r>
                      <a:r>
                        <a:rPr lang="en-US" sz="1600" baseline="0" dirty="0" smtClean="0">
                          <a:effectLst/>
                        </a:rPr>
                        <a:t>NASA JSC</a:t>
                      </a:r>
                      <a:endParaRPr lang="en-US" sz="1600" baseline="0" dirty="0">
                        <a:effectLst/>
                        <a:latin typeface="Times New Roman" panose="02020603050405020304" pitchFamily="18" charset="0"/>
                        <a:ea typeface="Times New Roman" panose="02020603050405020304" pitchFamily="18" charset="0"/>
                      </a:endParaRPr>
                    </a:p>
                  </a:txBody>
                  <a:tcPr marL="36261" marR="36261" marT="0" marB="0"/>
                </a:tc>
                <a:tc>
                  <a:txBody>
                    <a:bodyPr/>
                    <a:lstStyle/>
                    <a:p>
                      <a:pPr marL="0" marR="0" algn="l">
                        <a:spcBef>
                          <a:spcPts val="0"/>
                        </a:spcBef>
                        <a:spcAft>
                          <a:spcPts val="0"/>
                        </a:spcAft>
                      </a:pPr>
                      <a:r>
                        <a:rPr lang="en-US" sz="1600" baseline="0" dirty="0">
                          <a:effectLst/>
                        </a:rPr>
                        <a:t>Primary </a:t>
                      </a:r>
                      <a:r>
                        <a:rPr lang="en-US" sz="1600" baseline="0" dirty="0" smtClean="0">
                          <a:effectLst/>
                        </a:rPr>
                        <a:t>Helium </a:t>
                      </a:r>
                      <a:r>
                        <a:rPr lang="en-US" sz="1600" baseline="0" dirty="0">
                          <a:effectLst/>
                        </a:rPr>
                        <a:t>compressor </a:t>
                      </a:r>
                      <a:r>
                        <a:rPr lang="en-US" sz="1600" baseline="0" dirty="0" smtClean="0">
                          <a:effectLst/>
                        </a:rPr>
                        <a:t>incapacitated during </a:t>
                      </a:r>
                      <a:r>
                        <a:rPr lang="en-US" sz="1600" baseline="0" dirty="0">
                          <a:effectLst/>
                        </a:rPr>
                        <a:t>event, had to switch to </a:t>
                      </a:r>
                      <a:r>
                        <a:rPr lang="en-US" sz="1600" baseline="0" dirty="0" smtClean="0">
                          <a:effectLst/>
                        </a:rPr>
                        <a:t>alternate Helium compressor. Helium shroud in uncontrolled warmup, test time lost. </a:t>
                      </a:r>
                      <a:endParaRPr lang="en-US" sz="1600" baseline="0" dirty="0">
                        <a:effectLst/>
                        <a:latin typeface="Times New Roman" panose="02020603050405020304" pitchFamily="18" charset="0"/>
                        <a:ea typeface="Times New Roman" panose="02020603050405020304" pitchFamily="18" charset="0"/>
                      </a:endParaRPr>
                    </a:p>
                  </a:txBody>
                  <a:tcPr marL="36261" marR="36261" marT="0" marB="0"/>
                </a:tc>
                <a:extLst>
                  <a:ext uri="{0D108BD9-81ED-4DB2-BD59-A6C34878D82A}">
                    <a16:rowId xmlns:a16="http://schemas.microsoft.com/office/drawing/2014/main" val="10009"/>
                  </a:ext>
                </a:extLst>
              </a:tr>
            </a:tbl>
          </a:graphicData>
        </a:graphic>
      </p:graphicFrame>
      <p:sp>
        <p:nvSpPr>
          <p:cNvPr id="6" name="Title 1"/>
          <p:cNvSpPr>
            <a:spLocks noGrp="1"/>
          </p:cNvSpPr>
          <p:nvPr>
            <p:ph type="title"/>
          </p:nvPr>
        </p:nvSpPr>
        <p:spPr>
          <a:xfrm>
            <a:off x="914400" y="138113"/>
            <a:ext cx="6172200" cy="779462"/>
          </a:xfrm>
        </p:spPr>
        <p:txBody>
          <a:bodyPr/>
          <a:lstStyle/>
          <a:p>
            <a:r>
              <a:rPr lang="en-US" dirty="0" smtClean="0"/>
              <a:t>Previous Off-Nominal Events</a:t>
            </a:r>
            <a:r>
              <a:rPr lang="en-US" baseline="30000" dirty="0"/>
              <a:t> </a:t>
            </a:r>
            <a:r>
              <a:rPr lang="en-US" baseline="30000" dirty="0" smtClean="0"/>
              <a:t>[2]</a:t>
            </a:r>
            <a:endParaRPr lang="en-US" dirty="0"/>
          </a:p>
        </p:txBody>
      </p:sp>
    </p:spTree>
    <p:extLst>
      <p:ext uri="{BB962C8B-B14F-4D97-AF65-F5344CB8AC3E}">
        <p14:creationId xmlns:p14="http://schemas.microsoft.com/office/powerpoint/2010/main" val="19386074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 We Need to Plan for Off-Nominal </a:t>
            </a:r>
            <a:br>
              <a:rPr lang="en-US" dirty="0" smtClean="0"/>
            </a:br>
            <a:r>
              <a:rPr lang="en-US" dirty="0" smtClean="0"/>
              <a:t>Events in the OTIS CV Test?</a:t>
            </a:r>
            <a:endParaRPr lang="en-US" dirty="0"/>
          </a:p>
        </p:txBody>
      </p:sp>
      <p:sp>
        <p:nvSpPr>
          <p:cNvPr id="3" name="Content Placeholder 2"/>
          <p:cNvSpPr>
            <a:spLocks noGrp="1"/>
          </p:cNvSpPr>
          <p:nvPr>
            <p:ph idx="1"/>
          </p:nvPr>
        </p:nvSpPr>
        <p:spPr/>
        <p:txBody>
          <a:bodyPr/>
          <a:lstStyle/>
          <a:p>
            <a:r>
              <a:rPr lang="en-US" dirty="0"/>
              <a:t>Extremely high value flight payload</a:t>
            </a:r>
          </a:p>
          <a:p>
            <a:r>
              <a:rPr lang="en-US" dirty="0"/>
              <a:t>Long test </a:t>
            </a:r>
            <a:r>
              <a:rPr lang="en-US" dirty="0" smtClean="0"/>
              <a:t>duration, high </a:t>
            </a:r>
            <a:r>
              <a:rPr lang="en-US" dirty="0"/>
              <a:t>test cost</a:t>
            </a:r>
          </a:p>
          <a:p>
            <a:r>
              <a:rPr lang="en-US" dirty="0"/>
              <a:t>Large temperature range of components </a:t>
            </a:r>
            <a:endParaRPr lang="en-US" dirty="0" smtClean="0"/>
          </a:p>
          <a:p>
            <a:pPr lvl="1"/>
            <a:r>
              <a:rPr lang="en-US" dirty="0" smtClean="0"/>
              <a:t>Electrical </a:t>
            </a:r>
            <a:r>
              <a:rPr lang="en-US" dirty="0"/>
              <a:t>boxes in </a:t>
            </a:r>
            <a:r>
              <a:rPr lang="en-US" dirty="0" smtClean="0"/>
              <a:t>ISIM Electronics Compartment (IEC): 278K, SVTS: 264 K</a:t>
            </a:r>
            <a:endParaRPr lang="en-US" dirty="0"/>
          </a:p>
          <a:p>
            <a:pPr lvl="1"/>
            <a:r>
              <a:rPr lang="en-US" dirty="0" smtClean="0"/>
              <a:t>Near </a:t>
            </a:r>
            <a:r>
              <a:rPr lang="en-US" dirty="0"/>
              <a:t>IR instruments, instrument detectors: </a:t>
            </a:r>
            <a:r>
              <a:rPr lang="en-US" dirty="0" smtClean="0"/>
              <a:t>36 K - 42 K</a:t>
            </a:r>
            <a:r>
              <a:rPr lang="en-US" dirty="0"/>
              <a:t>, </a:t>
            </a:r>
            <a:r>
              <a:rPr lang="en-US" dirty="0" smtClean="0"/>
              <a:t>MIRI: 6 K</a:t>
            </a:r>
            <a:endParaRPr lang="en-US" dirty="0"/>
          </a:p>
          <a:p>
            <a:pPr lvl="1"/>
            <a:r>
              <a:rPr lang="en-US" dirty="0" err="1" smtClean="0"/>
              <a:t>GHe</a:t>
            </a:r>
            <a:r>
              <a:rPr lang="en-US" dirty="0" smtClean="0"/>
              <a:t> </a:t>
            </a:r>
            <a:r>
              <a:rPr lang="en-US" dirty="0"/>
              <a:t>shroud, other thermal boundaries: 20K, LN2 shroud: 80K  </a:t>
            </a:r>
          </a:p>
          <a:p>
            <a:r>
              <a:rPr lang="en-US" dirty="0"/>
              <a:t>Complexity of GSE </a:t>
            </a:r>
            <a:endParaRPr lang="en-US" dirty="0" smtClean="0"/>
          </a:p>
          <a:p>
            <a:pPr lvl="1"/>
            <a:r>
              <a:rPr lang="en-US" dirty="0" smtClean="0"/>
              <a:t>16 </a:t>
            </a:r>
            <a:r>
              <a:rPr lang="en-US" dirty="0"/>
              <a:t>individually controlled </a:t>
            </a:r>
            <a:r>
              <a:rPr lang="en-US" dirty="0" err="1"/>
              <a:t>GHe</a:t>
            </a:r>
            <a:r>
              <a:rPr lang="en-US" dirty="0"/>
              <a:t> flow valves: 7 for shroud, 9 for individual </a:t>
            </a:r>
            <a:r>
              <a:rPr lang="en-US" dirty="0" smtClean="0"/>
              <a:t>DSERs </a:t>
            </a:r>
            <a:r>
              <a:rPr lang="en-US" dirty="0"/>
              <a:t>&amp; thermal boundaries plus supplemental heater circuits for precise temp. control</a:t>
            </a:r>
          </a:p>
          <a:p>
            <a:r>
              <a:rPr lang="en-US" dirty="0"/>
              <a:t>Nominal cooldown from ambient to steady state cold planned over </a:t>
            </a:r>
            <a:r>
              <a:rPr lang="en-US" dirty="0" smtClean="0"/>
              <a:t>4 weeks</a:t>
            </a:r>
          </a:p>
          <a:p>
            <a:pPr lvl="1"/>
            <a:r>
              <a:rPr lang="en-US" dirty="0" smtClean="0"/>
              <a:t>Structural and contamination L&amp;Cs</a:t>
            </a:r>
          </a:p>
          <a:p>
            <a:r>
              <a:rPr lang="en-US" dirty="0" smtClean="0"/>
              <a:t>Nominal </a:t>
            </a:r>
            <a:r>
              <a:rPr lang="en-US" dirty="0"/>
              <a:t>warmup planned over 3 weeks  </a:t>
            </a:r>
            <a:endParaRPr lang="en-US" dirty="0" smtClean="0"/>
          </a:p>
          <a:p>
            <a:pPr lvl="1"/>
            <a:r>
              <a:rPr lang="en-US" dirty="0" smtClean="0"/>
              <a:t>Structural and contamination L&amp;Cs. Fear of uncontrolled warmup causing pressure event</a:t>
            </a:r>
          </a:p>
          <a:p>
            <a:pPr marL="349250" indent="-342900"/>
            <a:r>
              <a:rPr lang="en-US" b="1" dirty="0"/>
              <a:t>Contamination from water </a:t>
            </a:r>
            <a:r>
              <a:rPr lang="en-US" b="1" dirty="0" smtClean="0"/>
              <a:t>moisture and molecular </a:t>
            </a:r>
            <a:r>
              <a:rPr lang="en-US" b="1" dirty="0"/>
              <a:t>contaminants a major concern  </a:t>
            </a:r>
          </a:p>
          <a:p>
            <a:pPr marL="800100" lvl="1" indent="-342900">
              <a:buFont typeface="Wingdings" panose="05000000000000000000" pitchFamily="2" charset="2"/>
              <a:buChar char="§"/>
            </a:pPr>
            <a:endParaRPr lang="en-US" dirty="0" smtClean="0"/>
          </a:p>
          <a:p>
            <a:pPr marL="800100" lvl="1" indent="-342900">
              <a:buFont typeface="Wingdings" panose="05000000000000000000" pitchFamily="2" charset="2"/>
              <a:buChar char="§"/>
            </a:pPr>
            <a:endParaRPr lang="en-US" dirty="0"/>
          </a:p>
          <a:p>
            <a:endParaRPr lang="en-US" dirty="0"/>
          </a:p>
        </p:txBody>
      </p:sp>
    </p:spTree>
    <p:extLst>
      <p:ext uri="{BB962C8B-B14F-4D97-AF65-F5344CB8AC3E}">
        <p14:creationId xmlns:p14="http://schemas.microsoft.com/office/powerpoint/2010/main" val="369935971"/>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JWST Project-Directed Pre-Test </a:t>
            </a:r>
            <a:br>
              <a:rPr lang="en-US" dirty="0" smtClean="0"/>
            </a:br>
            <a:r>
              <a:rPr lang="en-US" dirty="0" smtClean="0"/>
              <a:t>Preparations</a:t>
            </a:r>
            <a:endParaRPr lang="en-US" dirty="0"/>
          </a:p>
        </p:txBody>
      </p:sp>
      <p:sp>
        <p:nvSpPr>
          <p:cNvPr id="3" name="Content Placeholder 2"/>
          <p:cNvSpPr>
            <a:spLocks noGrp="1"/>
          </p:cNvSpPr>
          <p:nvPr>
            <p:ph idx="1"/>
          </p:nvPr>
        </p:nvSpPr>
        <p:spPr>
          <a:xfrm>
            <a:off x="533400" y="990600"/>
            <a:ext cx="8258175" cy="5497512"/>
          </a:xfrm>
        </p:spPr>
        <p:txBody>
          <a:bodyPr/>
          <a:lstStyle/>
          <a:p>
            <a:r>
              <a:rPr lang="en-US" dirty="0"/>
              <a:t>Extensive preparations made during </a:t>
            </a:r>
            <a:r>
              <a:rPr lang="en-US" dirty="0" smtClean="0"/>
              <a:t>pre-test </a:t>
            </a:r>
            <a:r>
              <a:rPr lang="en-US" dirty="0"/>
              <a:t>planning and </a:t>
            </a:r>
            <a:r>
              <a:rPr lang="en-US" dirty="0" smtClean="0"/>
              <a:t>development </a:t>
            </a:r>
            <a:endParaRPr lang="en-US" dirty="0"/>
          </a:p>
          <a:p>
            <a:pPr lvl="1"/>
            <a:r>
              <a:rPr lang="en-US" dirty="0" smtClean="0"/>
              <a:t>Critical </a:t>
            </a:r>
            <a:r>
              <a:rPr lang="en-US" dirty="0"/>
              <a:t>power </a:t>
            </a:r>
            <a:r>
              <a:rPr lang="en-US" dirty="0" smtClean="0"/>
              <a:t>supplies; </a:t>
            </a:r>
            <a:r>
              <a:rPr lang="en-US" dirty="0"/>
              <a:t>test </a:t>
            </a:r>
            <a:r>
              <a:rPr lang="en-US" dirty="0" smtClean="0"/>
              <a:t>data acquisition and control </a:t>
            </a:r>
            <a:r>
              <a:rPr lang="en-US" dirty="0"/>
              <a:t>systems on </a:t>
            </a:r>
            <a:r>
              <a:rPr lang="en-US" dirty="0" smtClean="0"/>
              <a:t>uninterruptible power supplies (UPS); </a:t>
            </a:r>
            <a:r>
              <a:rPr lang="en-US" dirty="0"/>
              <a:t>diesel generator circuits; </a:t>
            </a:r>
            <a:r>
              <a:rPr lang="en-US" dirty="0" smtClean="0"/>
              <a:t>spare </a:t>
            </a:r>
            <a:r>
              <a:rPr lang="en-US" dirty="0"/>
              <a:t>power </a:t>
            </a:r>
            <a:r>
              <a:rPr lang="en-US" dirty="0" smtClean="0"/>
              <a:t>supplies/measurement </a:t>
            </a:r>
            <a:r>
              <a:rPr lang="en-US" dirty="0"/>
              <a:t>equipment </a:t>
            </a:r>
            <a:r>
              <a:rPr lang="en-US" dirty="0" smtClean="0"/>
              <a:t>available. </a:t>
            </a:r>
            <a:endParaRPr lang="en-US" dirty="0"/>
          </a:p>
          <a:p>
            <a:pPr lvl="1"/>
            <a:r>
              <a:rPr lang="en-US" dirty="0" smtClean="0"/>
              <a:t>Redundant </a:t>
            </a:r>
            <a:r>
              <a:rPr lang="en-US" dirty="0"/>
              <a:t>flight/test sensors identified, added to control heater </a:t>
            </a:r>
            <a:r>
              <a:rPr lang="en-US" dirty="0" smtClean="0"/>
              <a:t>circuits.</a:t>
            </a:r>
          </a:p>
          <a:p>
            <a:pPr lvl="1"/>
            <a:r>
              <a:rPr lang="en-US" dirty="0" smtClean="0"/>
              <a:t>Pre-test </a:t>
            </a:r>
            <a:r>
              <a:rPr lang="en-US" dirty="0"/>
              <a:t>checkout of JSC facilities (N2 system, He compressors, control software). </a:t>
            </a:r>
            <a:endParaRPr lang="en-US" dirty="0" smtClean="0"/>
          </a:p>
          <a:p>
            <a:pPr lvl="1"/>
            <a:r>
              <a:rPr lang="en-US" dirty="0" smtClean="0"/>
              <a:t>Test </a:t>
            </a:r>
            <a:r>
              <a:rPr lang="en-US" dirty="0"/>
              <a:t>GSE checked to assure proper operation and safety of payload during off-nominal conditions. </a:t>
            </a:r>
            <a:endParaRPr lang="en-US" dirty="0" smtClean="0"/>
          </a:p>
          <a:p>
            <a:pPr lvl="1"/>
            <a:r>
              <a:rPr lang="en-US" dirty="0" smtClean="0"/>
              <a:t>Roof </a:t>
            </a:r>
            <a:r>
              <a:rPr lang="en-US" dirty="0"/>
              <a:t>repairs made </a:t>
            </a:r>
            <a:r>
              <a:rPr lang="en-US" dirty="0" smtClean="0"/>
              <a:t>to JSC Building housing Chamber A , </a:t>
            </a:r>
            <a:r>
              <a:rPr lang="en-US" dirty="0"/>
              <a:t>cleanroom, control </a:t>
            </a:r>
            <a:r>
              <a:rPr lang="en-US" dirty="0" smtClean="0"/>
              <a:t>room.</a:t>
            </a:r>
            <a:endParaRPr lang="en-US" dirty="0"/>
          </a:p>
          <a:p>
            <a:pPr lvl="1"/>
            <a:r>
              <a:rPr lang="en-US" dirty="0" smtClean="0"/>
              <a:t>Alternate </a:t>
            </a:r>
            <a:r>
              <a:rPr lang="en-US" dirty="0"/>
              <a:t>control room </a:t>
            </a:r>
            <a:r>
              <a:rPr lang="en-US" dirty="0" smtClean="0"/>
              <a:t>prepared </a:t>
            </a:r>
            <a:r>
              <a:rPr lang="en-US" dirty="0"/>
              <a:t>and checked.   </a:t>
            </a:r>
          </a:p>
          <a:p>
            <a:pPr lvl="1"/>
            <a:r>
              <a:rPr lang="en-US" dirty="0" smtClean="0"/>
              <a:t>Critical </a:t>
            </a:r>
            <a:r>
              <a:rPr lang="en-US" dirty="0"/>
              <a:t>test control equipment covered with plastic sheeting to protect from potential water </a:t>
            </a:r>
            <a:r>
              <a:rPr lang="en-US" dirty="0" smtClean="0"/>
              <a:t>damage (dripping from condensation on frozen LN2 pipes) </a:t>
            </a:r>
          </a:p>
          <a:p>
            <a:r>
              <a:rPr lang="en-US" dirty="0" smtClean="0"/>
              <a:t>Staffing </a:t>
            </a:r>
            <a:r>
              <a:rPr lang="en-US" dirty="0"/>
              <a:t>shift schedules established prior to test </a:t>
            </a:r>
            <a:r>
              <a:rPr lang="en-US" dirty="0" smtClean="0"/>
              <a:t>start</a:t>
            </a:r>
          </a:p>
          <a:p>
            <a:pPr lvl="1"/>
            <a:r>
              <a:rPr lang="en-US" dirty="0" smtClean="0"/>
              <a:t>Test </a:t>
            </a:r>
            <a:r>
              <a:rPr lang="en-US" dirty="0"/>
              <a:t>support and safety </a:t>
            </a:r>
            <a:r>
              <a:rPr lang="en-US" dirty="0" smtClean="0"/>
              <a:t>training was required </a:t>
            </a:r>
            <a:r>
              <a:rPr lang="en-US" dirty="0"/>
              <a:t>for all </a:t>
            </a:r>
            <a:r>
              <a:rPr lang="en-US" dirty="0" smtClean="0"/>
              <a:t>personnel</a:t>
            </a:r>
          </a:p>
          <a:p>
            <a:pPr lvl="1"/>
            <a:r>
              <a:rPr lang="en-US" dirty="0" smtClean="0"/>
              <a:t>Payload thermal team had two thermal engineers and at least one additional experienced senior thermal engineer on shift</a:t>
            </a:r>
          </a:p>
          <a:p>
            <a:pPr lvl="1"/>
            <a:r>
              <a:rPr lang="en-US" dirty="0" smtClean="0"/>
              <a:t>GSE thermal team had one GSE thermal engineer and one GSE operator on shift</a:t>
            </a:r>
          </a:p>
        </p:txBody>
      </p:sp>
    </p:spTree>
    <p:extLst>
      <p:ext uri="{BB962C8B-B14F-4D97-AF65-F5344CB8AC3E}">
        <p14:creationId xmlns:p14="http://schemas.microsoft.com/office/powerpoint/2010/main" val="726014209"/>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Thermal Off </a:t>
            </a:r>
            <a:r>
              <a:rPr lang="en-US" dirty="0"/>
              <a:t>Nominal Event Planning: Consequences, Mitigations</a:t>
            </a:r>
          </a:p>
        </p:txBody>
      </p:sp>
      <p:sp>
        <p:nvSpPr>
          <p:cNvPr id="3" name="Content Placeholder 2"/>
          <p:cNvSpPr>
            <a:spLocks noGrp="1"/>
          </p:cNvSpPr>
          <p:nvPr>
            <p:ph idx="1"/>
          </p:nvPr>
        </p:nvSpPr>
        <p:spPr/>
        <p:txBody>
          <a:bodyPr/>
          <a:lstStyle/>
          <a:p>
            <a:r>
              <a:rPr lang="en-US" dirty="0"/>
              <a:t>Each team directed to develop procedures and damage mitigation strategies for various off-nominal scenarios, including </a:t>
            </a:r>
            <a:r>
              <a:rPr lang="en-US" dirty="0" smtClean="0"/>
              <a:t>hurricanes: led to the development of the Thermal Off-Nominal </a:t>
            </a:r>
            <a:r>
              <a:rPr lang="en-US" dirty="0" err="1" smtClean="0"/>
              <a:t>Safing</a:t>
            </a:r>
            <a:r>
              <a:rPr lang="en-US" dirty="0" smtClean="0"/>
              <a:t> Matrix</a:t>
            </a:r>
            <a:endParaRPr lang="en-US" b="0" dirty="0" smtClean="0"/>
          </a:p>
          <a:p>
            <a:r>
              <a:rPr lang="en-US" dirty="0" smtClean="0"/>
              <a:t>The Thermal Off-Nominal </a:t>
            </a:r>
            <a:r>
              <a:rPr lang="en-US" dirty="0" err="1" smtClean="0"/>
              <a:t>Safing</a:t>
            </a:r>
            <a:r>
              <a:rPr lang="en-US" dirty="0" smtClean="0"/>
              <a:t> Matrix includes columns </a:t>
            </a:r>
            <a:r>
              <a:rPr lang="en-US" dirty="0"/>
              <a:t>detailing: </a:t>
            </a:r>
            <a:endParaRPr lang="en-US" dirty="0" smtClean="0"/>
          </a:p>
          <a:p>
            <a:pPr lvl="1"/>
            <a:r>
              <a:rPr lang="en-US" dirty="0" smtClean="0"/>
              <a:t>Thermal </a:t>
            </a:r>
            <a:r>
              <a:rPr lang="en-US" dirty="0"/>
              <a:t>consequences for the event if it occurred during 17 different time periods during the </a:t>
            </a:r>
            <a:r>
              <a:rPr lang="en-US" dirty="0" smtClean="0"/>
              <a:t>test</a:t>
            </a:r>
          </a:p>
          <a:p>
            <a:pPr lvl="1"/>
            <a:r>
              <a:rPr lang="en-US" dirty="0" smtClean="0"/>
              <a:t>Initial </a:t>
            </a:r>
            <a:r>
              <a:rPr lang="en-US" dirty="0"/>
              <a:t>response required from Facility, SC Simulator, GSE </a:t>
            </a:r>
            <a:r>
              <a:rPr lang="en-US" dirty="0" smtClean="0"/>
              <a:t>teams</a:t>
            </a:r>
          </a:p>
          <a:p>
            <a:pPr lvl="1"/>
            <a:r>
              <a:rPr lang="en-US" dirty="0" smtClean="0"/>
              <a:t>Recovery Process</a:t>
            </a:r>
          </a:p>
          <a:p>
            <a:pPr marL="347663" indent="-344488"/>
            <a:r>
              <a:rPr lang="en-US" dirty="0" smtClean="0"/>
              <a:t>The </a:t>
            </a:r>
            <a:r>
              <a:rPr lang="en-US" dirty="0"/>
              <a:t>entire spreadsheet is too </a:t>
            </a:r>
            <a:r>
              <a:rPr lang="en-US" dirty="0" smtClean="0"/>
              <a:t>lengthy and complex </a:t>
            </a:r>
            <a:r>
              <a:rPr lang="en-US" dirty="0"/>
              <a:t>to present in its </a:t>
            </a:r>
            <a:r>
              <a:rPr lang="en-US" dirty="0" smtClean="0"/>
              <a:t>entirety</a:t>
            </a:r>
            <a:endParaRPr lang="en-US" dirty="0"/>
          </a:p>
          <a:p>
            <a:pPr marL="798513" lvl="1" indent="-344488"/>
            <a:r>
              <a:rPr lang="en-US" dirty="0" smtClean="0"/>
              <a:t>An overview of the scenarios considered and consequences / actions to each of the test phases is given in the following slides</a:t>
            </a:r>
            <a:endParaRPr lang="en-US" dirty="0"/>
          </a:p>
          <a:p>
            <a:pPr marL="798513" lvl="1" indent="-344488"/>
            <a:r>
              <a:rPr lang="en-US" dirty="0" smtClean="0"/>
              <a:t>One </a:t>
            </a:r>
            <a:r>
              <a:rPr lang="en-US" b="0" dirty="0" smtClean="0"/>
              <a:t>detailed example case </a:t>
            </a:r>
            <a:r>
              <a:rPr lang="en-US" dirty="0" smtClean="0"/>
              <a:t>is </a:t>
            </a:r>
            <a:r>
              <a:rPr lang="en-US" b="0" dirty="0" smtClean="0"/>
              <a:t>presented: </a:t>
            </a:r>
            <a:r>
              <a:rPr lang="en-US" dirty="0" smtClean="0"/>
              <a:t>48-hour </a:t>
            </a:r>
            <a:r>
              <a:rPr lang="en-US" dirty="0" err="1" smtClean="0"/>
              <a:t>safing</a:t>
            </a:r>
            <a:r>
              <a:rPr lang="en-US" dirty="0" smtClean="0"/>
              <a:t> </a:t>
            </a:r>
            <a:endParaRPr lang="en-US" b="0" dirty="0"/>
          </a:p>
          <a:p>
            <a:endParaRPr lang="en-US" sz="2800" dirty="0"/>
          </a:p>
        </p:txBody>
      </p:sp>
    </p:spTree>
    <p:extLst>
      <p:ext uri="{BB962C8B-B14F-4D97-AF65-F5344CB8AC3E}">
        <p14:creationId xmlns:p14="http://schemas.microsoft.com/office/powerpoint/2010/main" val="3289487521"/>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7771" y="3149103"/>
            <a:ext cx="4267200" cy="3158727"/>
          </a:xfrm>
          <a:prstGeom prst="rect">
            <a:avLst/>
          </a:prstGeom>
        </p:spPr>
      </p:pic>
      <p:sp>
        <p:nvSpPr>
          <p:cNvPr id="2" name="Title 1"/>
          <p:cNvSpPr>
            <a:spLocks noGrp="1"/>
          </p:cNvSpPr>
          <p:nvPr>
            <p:ph type="title"/>
          </p:nvPr>
        </p:nvSpPr>
        <p:spPr/>
        <p:txBody>
          <a:bodyPr/>
          <a:lstStyle/>
          <a:p>
            <a:r>
              <a:rPr lang="en-US" dirty="0" smtClean="0"/>
              <a:t>Safe Conditions for the OTIS Payload</a:t>
            </a:r>
            <a:endParaRPr lang="en-US" dirty="0"/>
          </a:p>
        </p:txBody>
      </p:sp>
      <p:sp>
        <p:nvSpPr>
          <p:cNvPr id="3" name="Content Placeholder 2"/>
          <p:cNvSpPr>
            <a:spLocks noGrp="1"/>
          </p:cNvSpPr>
          <p:nvPr>
            <p:ph idx="1"/>
          </p:nvPr>
        </p:nvSpPr>
        <p:spPr>
          <a:xfrm>
            <a:off x="466725" y="832644"/>
            <a:ext cx="8258175" cy="5497512"/>
          </a:xfrm>
        </p:spPr>
        <p:txBody>
          <a:bodyPr/>
          <a:lstStyle/>
          <a:p>
            <a:r>
              <a:rPr lang="en-US" dirty="0" smtClean="0"/>
              <a:t>Three safe conditions:</a:t>
            </a:r>
          </a:p>
          <a:p>
            <a:pPr marL="911225" lvl="1" indent="-457200">
              <a:buAutoNum type="arabicPeriod"/>
            </a:pPr>
            <a:r>
              <a:rPr lang="en-US" dirty="0" smtClean="0"/>
              <a:t>Test under control (nominal operations)</a:t>
            </a:r>
          </a:p>
          <a:p>
            <a:pPr marL="911225" lvl="1" indent="-457200">
              <a:buFontTx/>
              <a:buAutoNum type="arabicPeriod"/>
            </a:pPr>
            <a:r>
              <a:rPr lang="en-US" dirty="0"/>
              <a:t>Test not under control: heaters off, drifting towards ambient, not within water contamination </a:t>
            </a:r>
            <a:r>
              <a:rPr lang="en-US" dirty="0" smtClean="0"/>
              <a:t>band</a:t>
            </a:r>
          </a:p>
          <a:p>
            <a:pPr marL="911225" lvl="1" indent="-457200">
              <a:buAutoNum type="arabicPeriod"/>
            </a:pPr>
            <a:r>
              <a:rPr lang="en-US" dirty="0" smtClean="0"/>
              <a:t>Test not under control: vacuum, drifting towards LN2 shroud temperature, not within water contamination band </a:t>
            </a:r>
          </a:p>
          <a:p>
            <a:r>
              <a:rPr lang="en-US" dirty="0" smtClean="0"/>
              <a:t>Times of greatest risk for hardware damage:</a:t>
            </a:r>
          </a:p>
          <a:p>
            <a:pPr marL="911225" lvl="1" indent="-457200">
              <a:buFont typeface="+mj-lt"/>
              <a:buAutoNum type="arabicPeriod"/>
            </a:pPr>
            <a:r>
              <a:rPr lang="en-US" dirty="0" smtClean="0"/>
              <a:t>Times of large </a:t>
            </a:r>
            <a:r>
              <a:rPr lang="el-GR" dirty="0" smtClean="0"/>
              <a:t>Δ</a:t>
            </a:r>
            <a:r>
              <a:rPr lang="en-US" dirty="0" err="1" smtClean="0"/>
              <a:t>Ts</a:t>
            </a:r>
            <a:r>
              <a:rPr lang="en-US" dirty="0" smtClean="0"/>
              <a:t> on OTIS payload, </a:t>
            </a:r>
            <a:br>
              <a:rPr lang="en-US" dirty="0" smtClean="0"/>
            </a:br>
            <a:r>
              <a:rPr lang="en-US" dirty="0" smtClean="0"/>
              <a:t>when there is large potential for temp </a:t>
            </a:r>
            <a:br>
              <a:rPr lang="en-US" dirty="0" smtClean="0"/>
            </a:br>
            <a:r>
              <a:rPr lang="en-US" dirty="0" smtClean="0"/>
              <a:t>change as hardware </a:t>
            </a:r>
            <a:r>
              <a:rPr lang="en-US" dirty="0" err="1" smtClean="0"/>
              <a:t>isothermalizes</a:t>
            </a:r>
            <a:endParaRPr lang="en-US" dirty="0" smtClean="0"/>
          </a:p>
          <a:p>
            <a:pPr marL="911225" lvl="1" indent="-457200">
              <a:buFont typeface="+mj-lt"/>
              <a:buAutoNum type="arabicPeriod"/>
            </a:pPr>
            <a:r>
              <a:rPr lang="en-US" dirty="0" smtClean="0"/>
              <a:t>Within water contamination band</a:t>
            </a:r>
          </a:p>
          <a:p>
            <a:pPr marL="911225" lvl="1" indent="-457200">
              <a:buFont typeface="+mj-lt"/>
              <a:buAutoNum type="arabicPeriod"/>
            </a:pPr>
            <a:r>
              <a:rPr lang="en-US" dirty="0" smtClean="0"/>
              <a:t>Within molecular contamination band</a:t>
            </a:r>
          </a:p>
          <a:p>
            <a:pPr marL="911225" lvl="1" indent="-457200">
              <a:buFont typeface="+mj-lt"/>
              <a:buAutoNum type="arabicPeriod"/>
            </a:pPr>
            <a:r>
              <a:rPr lang="en-US" dirty="0" smtClean="0"/>
              <a:t>Large buildup of solid N2 and O2</a:t>
            </a:r>
            <a:br>
              <a:rPr lang="en-US" dirty="0" smtClean="0"/>
            </a:br>
            <a:r>
              <a:rPr lang="en-US" dirty="0" smtClean="0"/>
              <a:t>on the helium shrouds, scavenger</a:t>
            </a:r>
            <a:br>
              <a:rPr lang="en-US" dirty="0" smtClean="0"/>
            </a:br>
            <a:r>
              <a:rPr lang="en-US" dirty="0" smtClean="0"/>
              <a:t>plates, and </a:t>
            </a:r>
            <a:r>
              <a:rPr lang="en-US" dirty="0" err="1" smtClean="0"/>
              <a:t>Cryo</a:t>
            </a:r>
            <a:r>
              <a:rPr lang="en-US" dirty="0" smtClean="0"/>
              <a:t>-Pumping </a:t>
            </a:r>
            <a:br>
              <a:rPr lang="en-US" dirty="0" smtClean="0"/>
            </a:br>
            <a:r>
              <a:rPr lang="en-US" dirty="0" smtClean="0"/>
              <a:t>Panels (CPPs)</a:t>
            </a:r>
            <a:endParaRPr lang="en-US" dirty="0"/>
          </a:p>
          <a:p>
            <a:pPr marL="911225" lvl="1" indent="-457200">
              <a:buFont typeface="+mj-lt"/>
              <a:buAutoNum type="arabicPeriod"/>
            </a:pPr>
            <a:r>
              <a:rPr lang="en-US" dirty="0" smtClean="0"/>
              <a:t>Payload drifting towards LN2 temps, </a:t>
            </a:r>
            <a:br>
              <a:rPr lang="en-US" dirty="0" smtClean="0"/>
            </a:br>
            <a:r>
              <a:rPr lang="en-US" dirty="0" smtClean="0"/>
              <a:t>but LN2 supply is depleting </a:t>
            </a:r>
            <a:endParaRPr lang="en-US" dirty="0"/>
          </a:p>
        </p:txBody>
      </p:sp>
      <p:sp>
        <p:nvSpPr>
          <p:cNvPr id="9" name="TextBox 8"/>
          <p:cNvSpPr txBox="1"/>
          <p:nvPr/>
        </p:nvSpPr>
        <p:spPr>
          <a:xfrm>
            <a:off x="5267835" y="6321594"/>
            <a:ext cx="3427071" cy="338554"/>
          </a:xfrm>
          <a:prstGeom prst="rect">
            <a:avLst/>
          </a:prstGeom>
          <a:noFill/>
        </p:spPr>
        <p:txBody>
          <a:bodyPr wrap="square" rtlCol="0">
            <a:spAutoFit/>
          </a:bodyPr>
          <a:lstStyle/>
          <a:p>
            <a:pPr algn="ctr"/>
            <a:r>
              <a:rPr lang="en-US" sz="1600" i="1" dirty="0" smtClean="0"/>
              <a:t>Phase Diagram for Water, Source: Ref.3 </a:t>
            </a:r>
            <a:endParaRPr lang="en-US" sz="1600" b="0" i="1" dirty="0"/>
          </a:p>
        </p:txBody>
      </p:sp>
    </p:spTree>
    <p:extLst>
      <p:ext uri="{BB962C8B-B14F-4D97-AF65-F5344CB8AC3E}">
        <p14:creationId xmlns:p14="http://schemas.microsoft.com/office/powerpoint/2010/main" val="2544996806"/>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Phases Considered for Off-Nominal</a:t>
            </a:r>
            <a:br>
              <a:rPr lang="en-US" dirty="0" smtClean="0"/>
            </a:br>
            <a:r>
              <a:rPr lang="en-US" dirty="0" err="1" smtClean="0"/>
              <a:t>Safing</a:t>
            </a:r>
            <a:r>
              <a:rPr lang="en-US" dirty="0" smtClean="0"/>
              <a:t> Matrix</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37510929"/>
              </p:ext>
            </p:extLst>
          </p:nvPr>
        </p:nvGraphicFramePr>
        <p:xfrm>
          <a:off x="304800" y="910628"/>
          <a:ext cx="8458200" cy="5390185"/>
        </p:xfrm>
        <a:graphic>
          <a:graphicData uri="http://schemas.openxmlformats.org/drawingml/2006/table">
            <a:tbl>
              <a:tblPr>
                <a:tableStyleId>{F5AB1C69-6EDB-4FF4-983F-18BD219EF322}</a:tableStyleId>
              </a:tblPr>
              <a:tblGrid>
                <a:gridCol w="1066800">
                  <a:extLst>
                    <a:ext uri="{9D8B030D-6E8A-4147-A177-3AD203B41FA5}">
                      <a16:colId xmlns:a16="http://schemas.microsoft.com/office/drawing/2014/main" val="20000"/>
                    </a:ext>
                  </a:extLst>
                </a:gridCol>
                <a:gridCol w="7391400">
                  <a:extLst>
                    <a:ext uri="{9D8B030D-6E8A-4147-A177-3AD203B41FA5}">
                      <a16:colId xmlns:a16="http://schemas.microsoft.com/office/drawing/2014/main" val="20001"/>
                    </a:ext>
                  </a:extLst>
                </a:gridCol>
              </a:tblGrid>
              <a:tr h="226339">
                <a:tc>
                  <a:txBody>
                    <a:bodyPr/>
                    <a:lstStyle/>
                    <a:p>
                      <a:pPr algn="ctr" fontAlgn="t"/>
                      <a:r>
                        <a:rPr lang="en-US" sz="1500" b="1" u="none" strike="noStrike" dirty="0" smtClean="0">
                          <a:effectLst/>
                        </a:rPr>
                        <a:t>Test Phase</a:t>
                      </a:r>
                      <a:endParaRPr lang="en-US" sz="1500" b="1" i="0" u="none" strike="noStrike" dirty="0">
                        <a:solidFill>
                          <a:srgbClr val="000000"/>
                        </a:solidFill>
                        <a:effectLst/>
                        <a:latin typeface="Calibri" panose="020F0502020204030204" pitchFamily="34" charset="0"/>
                      </a:endParaRPr>
                    </a:p>
                  </a:txBody>
                  <a:tcPr marL="1213" marR="1213" marT="121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1" u="none" strike="noStrike" dirty="0">
                          <a:effectLst/>
                        </a:rPr>
                        <a:t>When it Occurs</a:t>
                      </a:r>
                      <a:endParaRPr lang="en-US" sz="1500" b="1" i="0" u="none" strike="noStrike" dirty="0">
                        <a:solidFill>
                          <a:srgbClr val="000000"/>
                        </a:solidFill>
                        <a:effectLst/>
                        <a:latin typeface="Calibri" panose="020F0502020204030204" pitchFamily="34" charset="0"/>
                      </a:endParaRPr>
                    </a:p>
                  </a:txBody>
                  <a:tcPr marL="1213" marR="1213" marT="121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26339">
                <a:tc>
                  <a:txBody>
                    <a:bodyPr/>
                    <a:lstStyle/>
                    <a:p>
                      <a:pPr algn="ctr" fontAlgn="b"/>
                      <a:r>
                        <a:rPr lang="en-US" sz="1500" b="1" u="none" strike="noStrike" dirty="0">
                          <a:solidFill>
                            <a:schemeClr val="tx1"/>
                          </a:solidFill>
                          <a:effectLst/>
                        </a:rPr>
                        <a:t>C1</a:t>
                      </a:r>
                      <a:endParaRPr lang="en-US" sz="1500" b="1" i="0" u="none" strike="noStrike" dirty="0">
                        <a:solidFill>
                          <a:schemeClr val="tx1"/>
                        </a:solidFill>
                        <a:effectLst/>
                        <a:latin typeface="Calibri" panose="020F0502020204030204" pitchFamily="34" charset="0"/>
                      </a:endParaRPr>
                    </a:p>
                  </a:txBody>
                  <a:tcPr marL="1213" marR="1213" marT="12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500" u="none" strike="noStrike" dirty="0" smtClean="0">
                          <a:effectLst/>
                        </a:rPr>
                        <a:t>Pre-Test or</a:t>
                      </a:r>
                      <a:r>
                        <a:rPr lang="en-US" sz="1500" u="none" strike="noStrike" baseline="0" dirty="0" smtClean="0">
                          <a:effectLst/>
                        </a:rPr>
                        <a:t> Post-Test</a:t>
                      </a:r>
                      <a:r>
                        <a:rPr lang="en-US" sz="1500" u="none" strike="noStrike" dirty="0" smtClean="0">
                          <a:effectLst/>
                        </a:rPr>
                        <a:t> </a:t>
                      </a:r>
                      <a:r>
                        <a:rPr lang="en-US" sz="1500" u="none" strike="noStrike" dirty="0">
                          <a:effectLst/>
                        </a:rPr>
                        <a:t>Ambient Temperature Vacuum Testing</a:t>
                      </a:r>
                      <a:endParaRPr lang="en-US" sz="1500" b="0" i="0" u="none" strike="noStrike" dirty="0">
                        <a:solidFill>
                          <a:srgbClr val="000000"/>
                        </a:solidFill>
                        <a:effectLst/>
                        <a:latin typeface="Calibri" panose="020F0502020204030204" pitchFamily="34" charset="0"/>
                      </a:endParaRPr>
                    </a:p>
                  </a:txBody>
                  <a:tcPr marL="1213" marR="1213" marT="12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11204">
                <a:tc>
                  <a:txBody>
                    <a:bodyPr/>
                    <a:lstStyle/>
                    <a:p>
                      <a:pPr algn="ctr" fontAlgn="b"/>
                      <a:r>
                        <a:rPr lang="en-US" sz="1500" b="1" u="none" strike="noStrike" dirty="0">
                          <a:solidFill>
                            <a:schemeClr val="tx2"/>
                          </a:solidFill>
                          <a:effectLst/>
                        </a:rPr>
                        <a:t>C2</a:t>
                      </a:r>
                      <a:endParaRPr lang="en-US" sz="1500" b="1" i="0" u="none" strike="noStrike" dirty="0">
                        <a:solidFill>
                          <a:schemeClr val="tx2"/>
                        </a:solidFill>
                        <a:effectLst/>
                        <a:latin typeface="Calibri" panose="020F0502020204030204" pitchFamily="34" charset="0"/>
                      </a:endParaRPr>
                    </a:p>
                  </a:txBody>
                  <a:tcPr marL="1213" marR="1213" marT="12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500" u="none" strike="noStrike" dirty="0" smtClean="0">
                          <a:effectLst/>
                        </a:rPr>
                        <a:t>Cooldown: </a:t>
                      </a:r>
                      <a:r>
                        <a:rPr lang="en-US" sz="1500" u="none" strike="noStrike" dirty="0">
                          <a:effectLst/>
                        </a:rPr>
                        <a:t>Before shroud reaches 175K</a:t>
                      </a:r>
                      <a:endParaRPr lang="en-US" sz="1500" b="0" i="0" u="none" strike="noStrike" dirty="0">
                        <a:solidFill>
                          <a:srgbClr val="000000"/>
                        </a:solidFill>
                        <a:effectLst/>
                        <a:latin typeface="Calibri" panose="020F0502020204030204" pitchFamily="34" charset="0"/>
                      </a:endParaRPr>
                    </a:p>
                  </a:txBody>
                  <a:tcPr marL="1213" marR="1213" marT="12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11204">
                <a:tc>
                  <a:txBody>
                    <a:bodyPr/>
                    <a:lstStyle/>
                    <a:p>
                      <a:pPr algn="ctr" fontAlgn="b"/>
                      <a:r>
                        <a:rPr lang="en-US" sz="1500" b="1" u="none" strike="noStrike" dirty="0">
                          <a:solidFill>
                            <a:schemeClr val="tx2"/>
                          </a:solidFill>
                          <a:effectLst/>
                        </a:rPr>
                        <a:t>C3</a:t>
                      </a:r>
                      <a:endParaRPr lang="en-US" sz="1500" b="1" i="0" u="none" strike="noStrike" dirty="0">
                        <a:solidFill>
                          <a:schemeClr val="tx2"/>
                        </a:solidFill>
                        <a:effectLst/>
                        <a:latin typeface="Calibri" panose="020F0502020204030204" pitchFamily="34" charset="0"/>
                      </a:endParaRPr>
                    </a:p>
                  </a:txBody>
                  <a:tcPr marL="1213" marR="1213" marT="12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500" u="none" strike="noStrike" dirty="0" smtClean="0">
                          <a:effectLst/>
                        </a:rPr>
                        <a:t>Cooldown: </a:t>
                      </a:r>
                      <a:r>
                        <a:rPr lang="en-US" sz="1500" u="none" strike="noStrike" dirty="0">
                          <a:effectLst/>
                        </a:rPr>
                        <a:t>Before </a:t>
                      </a:r>
                      <a:r>
                        <a:rPr lang="en-US" sz="1500" u="none" strike="noStrike" dirty="0" smtClean="0">
                          <a:effectLst/>
                        </a:rPr>
                        <a:t>SIs </a:t>
                      </a:r>
                      <a:r>
                        <a:rPr lang="en-US" sz="1500" u="none" strike="noStrike" dirty="0">
                          <a:effectLst/>
                        </a:rPr>
                        <a:t>cool to ~ 175K</a:t>
                      </a:r>
                      <a:endParaRPr lang="en-US" sz="1500" b="0" i="0" u="none" strike="noStrike" dirty="0">
                        <a:solidFill>
                          <a:srgbClr val="000000"/>
                        </a:solidFill>
                        <a:effectLst/>
                        <a:latin typeface="Calibri" panose="020F0502020204030204" pitchFamily="34" charset="0"/>
                      </a:endParaRPr>
                    </a:p>
                  </a:txBody>
                  <a:tcPr marL="1213" marR="1213" marT="12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11204">
                <a:tc>
                  <a:txBody>
                    <a:bodyPr/>
                    <a:lstStyle/>
                    <a:p>
                      <a:pPr algn="ctr" fontAlgn="b"/>
                      <a:r>
                        <a:rPr lang="en-US" sz="1500" b="1" u="none" strike="noStrike" dirty="0">
                          <a:solidFill>
                            <a:schemeClr val="tx2"/>
                          </a:solidFill>
                          <a:effectLst/>
                        </a:rPr>
                        <a:t>C4</a:t>
                      </a:r>
                      <a:endParaRPr lang="en-US" sz="1500" b="1" i="0" u="none" strike="noStrike" dirty="0">
                        <a:solidFill>
                          <a:schemeClr val="tx2"/>
                        </a:solidFill>
                        <a:effectLst/>
                        <a:latin typeface="Calibri" panose="020F0502020204030204" pitchFamily="34" charset="0"/>
                      </a:endParaRPr>
                    </a:p>
                  </a:txBody>
                  <a:tcPr marL="1213" marR="1213" marT="12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500" u="none" strike="noStrike" dirty="0" smtClean="0">
                          <a:effectLst/>
                        </a:rPr>
                        <a:t>Cooldown: Near-IR</a:t>
                      </a:r>
                      <a:r>
                        <a:rPr lang="en-US" sz="1500" u="none" strike="noStrike" baseline="0" dirty="0" smtClean="0">
                          <a:effectLst/>
                        </a:rPr>
                        <a:t> </a:t>
                      </a:r>
                      <a:r>
                        <a:rPr lang="en-US" sz="1500" u="none" strike="noStrike" dirty="0" smtClean="0">
                          <a:effectLst/>
                        </a:rPr>
                        <a:t>SIs </a:t>
                      </a:r>
                      <a:r>
                        <a:rPr lang="en-US" sz="1500" u="none" strike="noStrike" dirty="0">
                          <a:effectLst/>
                        </a:rPr>
                        <a:t>in process of being held within 5K, waiting for MIRI</a:t>
                      </a:r>
                      <a:endParaRPr lang="en-US" sz="1500" b="0" i="0" u="none" strike="noStrike" dirty="0">
                        <a:solidFill>
                          <a:srgbClr val="000000"/>
                        </a:solidFill>
                        <a:effectLst/>
                        <a:latin typeface="Calibri" panose="020F0502020204030204" pitchFamily="34" charset="0"/>
                      </a:endParaRPr>
                    </a:p>
                  </a:txBody>
                  <a:tcPr marL="1213" marR="1213" marT="12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11204">
                <a:tc>
                  <a:txBody>
                    <a:bodyPr/>
                    <a:lstStyle/>
                    <a:p>
                      <a:pPr algn="ctr" fontAlgn="b"/>
                      <a:r>
                        <a:rPr lang="en-US" sz="1500" b="1" u="none" strike="noStrike" dirty="0">
                          <a:solidFill>
                            <a:schemeClr val="tx2"/>
                          </a:solidFill>
                          <a:effectLst/>
                        </a:rPr>
                        <a:t>C5</a:t>
                      </a:r>
                      <a:endParaRPr lang="en-US" sz="1500" b="1" i="0" u="none" strike="noStrike" dirty="0">
                        <a:solidFill>
                          <a:schemeClr val="tx2"/>
                        </a:solidFill>
                        <a:effectLst/>
                        <a:latin typeface="Calibri" panose="020F0502020204030204" pitchFamily="34" charset="0"/>
                      </a:endParaRPr>
                    </a:p>
                  </a:txBody>
                  <a:tcPr marL="1213" marR="1213" marT="12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500" u="none" strike="noStrike" dirty="0" smtClean="0">
                          <a:effectLst/>
                        </a:rPr>
                        <a:t>Cooldown:</a:t>
                      </a:r>
                      <a:r>
                        <a:rPr lang="en-US" sz="1500" u="none" strike="noStrike" baseline="0" dirty="0" smtClean="0">
                          <a:effectLst/>
                        </a:rPr>
                        <a:t> </a:t>
                      </a:r>
                      <a:r>
                        <a:rPr lang="en-US" sz="1500" u="none" strike="noStrike" dirty="0" smtClean="0">
                          <a:effectLst/>
                        </a:rPr>
                        <a:t>SIs </a:t>
                      </a:r>
                      <a:r>
                        <a:rPr lang="en-US" sz="1500" u="none" strike="noStrike" dirty="0">
                          <a:effectLst/>
                        </a:rPr>
                        <a:t>being stepped down through water contamination band (140K-170K)</a:t>
                      </a:r>
                      <a:endParaRPr lang="en-US" sz="1500" b="0" i="0" u="none" strike="noStrike" dirty="0">
                        <a:solidFill>
                          <a:srgbClr val="000000"/>
                        </a:solidFill>
                        <a:effectLst/>
                        <a:latin typeface="Calibri" panose="020F0502020204030204" pitchFamily="34" charset="0"/>
                      </a:endParaRPr>
                    </a:p>
                  </a:txBody>
                  <a:tcPr marL="1213" marR="1213" marT="12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11204">
                <a:tc>
                  <a:txBody>
                    <a:bodyPr/>
                    <a:lstStyle/>
                    <a:p>
                      <a:pPr algn="ctr" fontAlgn="b"/>
                      <a:r>
                        <a:rPr lang="en-US" sz="1500" b="1" u="none" strike="noStrike" dirty="0">
                          <a:solidFill>
                            <a:schemeClr val="tx2"/>
                          </a:solidFill>
                          <a:effectLst/>
                        </a:rPr>
                        <a:t>C6</a:t>
                      </a:r>
                      <a:endParaRPr lang="en-US" sz="1500" b="1" i="0" u="none" strike="noStrike" dirty="0">
                        <a:solidFill>
                          <a:schemeClr val="tx2"/>
                        </a:solidFill>
                        <a:effectLst/>
                        <a:latin typeface="Calibri" panose="020F0502020204030204" pitchFamily="34" charset="0"/>
                      </a:endParaRPr>
                    </a:p>
                  </a:txBody>
                  <a:tcPr marL="1213" marR="1213" marT="12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500" u="none" strike="noStrike" dirty="0" smtClean="0">
                          <a:effectLst/>
                        </a:rPr>
                        <a:t>Cooldown:</a:t>
                      </a:r>
                      <a:r>
                        <a:rPr lang="en-US" sz="1500" u="none" strike="noStrike" baseline="0" dirty="0" smtClean="0">
                          <a:effectLst/>
                        </a:rPr>
                        <a:t> </a:t>
                      </a:r>
                      <a:r>
                        <a:rPr lang="en-US" sz="1500" u="none" strike="noStrike" dirty="0" smtClean="0">
                          <a:effectLst/>
                        </a:rPr>
                        <a:t>After Near-IR SI</a:t>
                      </a:r>
                      <a:r>
                        <a:rPr lang="en-US" sz="1500" u="none" strike="noStrike" baseline="0" dirty="0" smtClean="0">
                          <a:effectLst/>
                        </a:rPr>
                        <a:t> heaters turned off, SIs </a:t>
                      </a:r>
                      <a:r>
                        <a:rPr lang="en-US" sz="1500" u="none" strike="noStrike" dirty="0" smtClean="0">
                          <a:effectLst/>
                        </a:rPr>
                        <a:t>allowed </a:t>
                      </a:r>
                      <a:r>
                        <a:rPr lang="en-US" sz="1500" u="none" strike="noStrike" dirty="0">
                          <a:effectLst/>
                        </a:rPr>
                        <a:t>to cool, MIRI &gt; 40K</a:t>
                      </a:r>
                      <a:endParaRPr lang="en-US" sz="1500" b="0" i="0" u="none" strike="noStrike" dirty="0">
                        <a:solidFill>
                          <a:srgbClr val="000000"/>
                        </a:solidFill>
                        <a:effectLst/>
                        <a:latin typeface="Calibri" panose="020F0502020204030204" pitchFamily="34" charset="0"/>
                      </a:endParaRPr>
                    </a:p>
                  </a:txBody>
                  <a:tcPr marL="1213" marR="1213" marT="12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11204">
                <a:tc>
                  <a:txBody>
                    <a:bodyPr/>
                    <a:lstStyle/>
                    <a:p>
                      <a:pPr algn="ctr" fontAlgn="b"/>
                      <a:r>
                        <a:rPr lang="en-US" sz="1500" b="1" u="none" strike="noStrike" dirty="0">
                          <a:solidFill>
                            <a:schemeClr val="tx2"/>
                          </a:solidFill>
                          <a:effectLst/>
                        </a:rPr>
                        <a:t>C7</a:t>
                      </a:r>
                      <a:endParaRPr lang="en-US" sz="1500" b="1" i="0" u="none" strike="noStrike" dirty="0">
                        <a:solidFill>
                          <a:schemeClr val="tx2"/>
                        </a:solidFill>
                        <a:effectLst/>
                        <a:latin typeface="Calibri" panose="020F0502020204030204" pitchFamily="34" charset="0"/>
                      </a:endParaRPr>
                    </a:p>
                  </a:txBody>
                  <a:tcPr marL="1213" marR="1213" marT="12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500" u="none" strike="noStrike" dirty="0" smtClean="0">
                          <a:effectLst/>
                        </a:rPr>
                        <a:t>Cooldown: </a:t>
                      </a:r>
                      <a:r>
                        <a:rPr lang="en-US" sz="1500" u="none" strike="noStrike" dirty="0">
                          <a:effectLst/>
                        </a:rPr>
                        <a:t>After </a:t>
                      </a:r>
                      <a:r>
                        <a:rPr lang="en-US" sz="1500" u="none" strike="noStrike" dirty="0" smtClean="0">
                          <a:effectLst/>
                        </a:rPr>
                        <a:t>Near-IR SI</a:t>
                      </a:r>
                      <a:r>
                        <a:rPr lang="en-US" sz="1500" u="none" strike="noStrike" baseline="0" dirty="0" smtClean="0">
                          <a:effectLst/>
                        </a:rPr>
                        <a:t> heaters turned off, </a:t>
                      </a:r>
                      <a:r>
                        <a:rPr lang="en-US" sz="1500" u="none" strike="noStrike" dirty="0" smtClean="0">
                          <a:effectLst/>
                        </a:rPr>
                        <a:t>SIs </a:t>
                      </a:r>
                      <a:r>
                        <a:rPr lang="en-US" sz="1500" u="none" strike="noStrike" dirty="0">
                          <a:effectLst/>
                        </a:rPr>
                        <a:t>allowed to cool, MIRI &lt; 40K</a:t>
                      </a:r>
                      <a:endParaRPr lang="en-US" sz="1500" b="0" i="0" u="none" strike="noStrike" dirty="0">
                        <a:solidFill>
                          <a:srgbClr val="000000"/>
                        </a:solidFill>
                        <a:effectLst/>
                        <a:latin typeface="Calibri" panose="020F0502020204030204" pitchFamily="34" charset="0"/>
                      </a:endParaRPr>
                    </a:p>
                  </a:txBody>
                  <a:tcPr marL="1213" marR="1213" marT="12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311204">
                <a:tc>
                  <a:txBody>
                    <a:bodyPr/>
                    <a:lstStyle/>
                    <a:p>
                      <a:pPr algn="ctr" fontAlgn="b"/>
                      <a:r>
                        <a:rPr lang="en-US" sz="1500" b="1" u="none" strike="noStrike" dirty="0">
                          <a:effectLst/>
                        </a:rPr>
                        <a:t>SS</a:t>
                      </a:r>
                      <a:endParaRPr lang="en-US" sz="1500" b="1" i="0" u="none" strike="noStrike" dirty="0">
                        <a:solidFill>
                          <a:srgbClr val="000000"/>
                        </a:solidFill>
                        <a:effectLst/>
                        <a:latin typeface="Calibri" panose="020F0502020204030204" pitchFamily="34" charset="0"/>
                      </a:endParaRPr>
                    </a:p>
                  </a:txBody>
                  <a:tcPr marL="1213" marR="1213" marT="12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500" u="none" strike="noStrike" dirty="0" smtClean="0">
                          <a:effectLst/>
                        </a:rPr>
                        <a:t>Steady-state </a:t>
                      </a:r>
                      <a:r>
                        <a:rPr lang="en-US" sz="1500" u="none" strike="noStrike" dirty="0" err="1" smtClean="0">
                          <a:effectLst/>
                        </a:rPr>
                        <a:t>Cryo</a:t>
                      </a:r>
                      <a:r>
                        <a:rPr lang="en-US" sz="1500" u="none" strike="noStrike" dirty="0" smtClean="0">
                          <a:effectLst/>
                        </a:rPr>
                        <a:t>-stable</a:t>
                      </a:r>
                      <a:r>
                        <a:rPr lang="en-US" sz="1500" u="none" strike="noStrike" baseline="0" dirty="0" smtClean="0">
                          <a:effectLst/>
                        </a:rPr>
                        <a:t> conditions</a:t>
                      </a:r>
                      <a:endParaRPr lang="en-US" sz="1500" b="0" i="0" u="none" strike="noStrike" dirty="0">
                        <a:solidFill>
                          <a:srgbClr val="000000"/>
                        </a:solidFill>
                        <a:effectLst/>
                        <a:latin typeface="Calibri" panose="020F0502020204030204" pitchFamily="34" charset="0"/>
                      </a:endParaRPr>
                    </a:p>
                  </a:txBody>
                  <a:tcPr marL="1213" marR="1213" marT="12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261318">
                <a:tc>
                  <a:txBody>
                    <a:bodyPr/>
                    <a:lstStyle/>
                    <a:p>
                      <a:pPr algn="ctr" fontAlgn="b"/>
                      <a:r>
                        <a:rPr lang="en-US" sz="1500" b="1" u="none" strike="noStrike" dirty="0">
                          <a:solidFill>
                            <a:srgbClr val="FF0000"/>
                          </a:solidFill>
                          <a:effectLst/>
                        </a:rPr>
                        <a:t>W1</a:t>
                      </a:r>
                      <a:endParaRPr lang="en-US" sz="1500" b="1" i="0" u="none" strike="noStrike" dirty="0">
                        <a:solidFill>
                          <a:srgbClr val="FF0000"/>
                        </a:solidFill>
                        <a:effectLst/>
                        <a:latin typeface="Calibri" panose="020F0502020204030204" pitchFamily="34" charset="0"/>
                      </a:endParaRPr>
                    </a:p>
                  </a:txBody>
                  <a:tcPr marL="1213" marR="1213" marT="12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500" u="none" strike="noStrike" dirty="0" smtClean="0">
                          <a:effectLst/>
                        </a:rPr>
                        <a:t>Warmup: </a:t>
                      </a:r>
                      <a:r>
                        <a:rPr lang="en-US" sz="1500" u="none" strike="noStrike" dirty="0">
                          <a:effectLst/>
                        </a:rPr>
                        <a:t>SIs to 45K and Shroud to 40K </a:t>
                      </a:r>
                      <a:r>
                        <a:rPr lang="en-US" sz="1500" u="none" strike="noStrike" dirty="0" smtClean="0">
                          <a:effectLst/>
                        </a:rPr>
                        <a:t>(N</a:t>
                      </a:r>
                      <a:r>
                        <a:rPr lang="en-US" sz="1500" u="none" strike="noStrike" baseline="-25000" dirty="0" smtClean="0">
                          <a:effectLst/>
                        </a:rPr>
                        <a:t>2</a:t>
                      </a:r>
                      <a:r>
                        <a:rPr lang="en-US" sz="1500" u="none" strike="noStrike" dirty="0" smtClean="0">
                          <a:effectLst/>
                        </a:rPr>
                        <a:t> migrates to CPPs)</a:t>
                      </a:r>
                      <a:endParaRPr lang="en-US" sz="1500" b="0" i="0" u="none" strike="noStrike" dirty="0">
                        <a:solidFill>
                          <a:srgbClr val="000000"/>
                        </a:solidFill>
                        <a:effectLst/>
                        <a:latin typeface="Calibri" panose="020F0502020204030204" pitchFamily="34" charset="0"/>
                      </a:endParaRPr>
                    </a:p>
                  </a:txBody>
                  <a:tcPr marL="1213" marR="1213" marT="12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311204">
                <a:tc>
                  <a:txBody>
                    <a:bodyPr/>
                    <a:lstStyle/>
                    <a:p>
                      <a:pPr algn="ctr" fontAlgn="b"/>
                      <a:r>
                        <a:rPr lang="en-US" sz="1500" b="1" u="none" strike="noStrike" dirty="0">
                          <a:solidFill>
                            <a:srgbClr val="FF0000"/>
                          </a:solidFill>
                          <a:effectLst/>
                        </a:rPr>
                        <a:t>W2</a:t>
                      </a:r>
                      <a:endParaRPr lang="en-US" sz="1500" b="1" i="0" u="none" strike="noStrike" dirty="0">
                        <a:solidFill>
                          <a:srgbClr val="FF0000"/>
                        </a:solidFill>
                        <a:effectLst/>
                        <a:latin typeface="Calibri" panose="020F0502020204030204" pitchFamily="34" charset="0"/>
                      </a:endParaRPr>
                    </a:p>
                  </a:txBody>
                  <a:tcPr marL="1213" marR="1213" marT="12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500" u="none" strike="noStrike" dirty="0" smtClean="0">
                          <a:effectLst/>
                        </a:rPr>
                        <a:t>Warmup: </a:t>
                      </a:r>
                      <a:r>
                        <a:rPr lang="en-US" sz="1500" u="none" strike="noStrike" dirty="0">
                          <a:effectLst/>
                        </a:rPr>
                        <a:t>MIRI &gt; 45K and He shroud warming to 140K (SIs being warmed by </a:t>
                      </a:r>
                      <a:r>
                        <a:rPr lang="en-US" sz="1500" u="none" strike="noStrike" dirty="0" smtClean="0">
                          <a:effectLst/>
                        </a:rPr>
                        <a:t>their heaters)</a:t>
                      </a:r>
                      <a:endParaRPr lang="en-US" sz="1500" b="0" i="0" u="none" strike="noStrike" dirty="0">
                        <a:solidFill>
                          <a:srgbClr val="000000"/>
                        </a:solidFill>
                        <a:effectLst/>
                        <a:latin typeface="Calibri" panose="020F0502020204030204" pitchFamily="34" charset="0"/>
                      </a:endParaRPr>
                    </a:p>
                  </a:txBody>
                  <a:tcPr marL="1213" marR="1213" marT="12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311204">
                <a:tc>
                  <a:txBody>
                    <a:bodyPr/>
                    <a:lstStyle/>
                    <a:p>
                      <a:pPr algn="ctr" fontAlgn="b"/>
                      <a:r>
                        <a:rPr lang="en-US" sz="1500" b="1" u="none" strike="noStrike" dirty="0">
                          <a:solidFill>
                            <a:srgbClr val="FF0000"/>
                          </a:solidFill>
                          <a:effectLst/>
                        </a:rPr>
                        <a:t>W3</a:t>
                      </a:r>
                      <a:endParaRPr lang="en-US" sz="1500" b="1" i="0" u="none" strike="noStrike" dirty="0">
                        <a:solidFill>
                          <a:srgbClr val="FF0000"/>
                        </a:solidFill>
                        <a:effectLst/>
                        <a:latin typeface="Calibri" panose="020F0502020204030204" pitchFamily="34" charset="0"/>
                      </a:endParaRPr>
                    </a:p>
                  </a:txBody>
                  <a:tcPr marL="1213" marR="1213" marT="12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500" u="none" strike="noStrike" dirty="0" smtClean="0">
                          <a:effectLst/>
                        </a:rPr>
                        <a:t>Warmup: </a:t>
                      </a:r>
                      <a:r>
                        <a:rPr lang="en-US" sz="1500" u="none" strike="noStrike" dirty="0">
                          <a:effectLst/>
                        </a:rPr>
                        <a:t>Shroud plateau at 140K before second (major) N</a:t>
                      </a:r>
                      <a:r>
                        <a:rPr lang="en-US" sz="1500" u="none" strike="noStrike" baseline="-25000" dirty="0">
                          <a:effectLst/>
                        </a:rPr>
                        <a:t>2</a:t>
                      </a:r>
                      <a:r>
                        <a:rPr lang="en-US" sz="1500" u="none" strike="noStrike" dirty="0">
                          <a:effectLst/>
                        </a:rPr>
                        <a:t> burp when CPP warmed &gt; 30K</a:t>
                      </a:r>
                      <a:endParaRPr lang="en-US" sz="1500" b="0" i="0" u="none" strike="noStrike" dirty="0">
                        <a:solidFill>
                          <a:srgbClr val="000000"/>
                        </a:solidFill>
                        <a:effectLst/>
                        <a:latin typeface="Calibri" panose="020F0502020204030204" pitchFamily="34" charset="0"/>
                      </a:endParaRPr>
                    </a:p>
                  </a:txBody>
                  <a:tcPr marL="1213" marR="1213" marT="12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311204">
                <a:tc>
                  <a:txBody>
                    <a:bodyPr/>
                    <a:lstStyle/>
                    <a:p>
                      <a:pPr algn="ctr" fontAlgn="b"/>
                      <a:r>
                        <a:rPr lang="en-US" sz="1500" b="1" u="none" strike="noStrike" dirty="0">
                          <a:solidFill>
                            <a:srgbClr val="FF0000"/>
                          </a:solidFill>
                          <a:effectLst/>
                        </a:rPr>
                        <a:t>W4</a:t>
                      </a:r>
                      <a:endParaRPr lang="en-US" sz="1500" b="1" i="0" u="none" strike="noStrike" dirty="0">
                        <a:solidFill>
                          <a:srgbClr val="FF0000"/>
                        </a:solidFill>
                        <a:effectLst/>
                        <a:latin typeface="Calibri" panose="020F0502020204030204" pitchFamily="34" charset="0"/>
                      </a:endParaRPr>
                    </a:p>
                  </a:txBody>
                  <a:tcPr marL="1213" marR="1213" marT="12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500" u="none" strike="noStrike" dirty="0" smtClean="0">
                          <a:effectLst/>
                        </a:rPr>
                        <a:t>Warmup: During </a:t>
                      </a:r>
                      <a:r>
                        <a:rPr lang="en-US" sz="1500" u="none" strike="noStrike" dirty="0">
                          <a:effectLst/>
                        </a:rPr>
                        <a:t>N</a:t>
                      </a:r>
                      <a:r>
                        <a:rPr lang="en-US" sz="1500" u="none" strike="noStrike" baseline="-25000" dirty="0">
                          <a:effectLst/>
                        </a:rPr>
                        <a:t>2</a:t>
                      </a:r>
                      <a:r>
                        <a:rPr lang="en-US" sz="1500" u="none" strike="noStrike" dirty="0">
                          <a:effectLst/>
                        </a:rPr>
                        <a:t> burp at 140K (SIs &gt; 140K, Payload ~140K)</a:t>
                      </a:r>
                      <a:endParaRPr lang="en-US" sz="1500" b="0" i="0" u="none" strike="noStrike" dirty="0">
                        <a:solidFill>
                          <a:srgbClr val="000000"/>
                        </a:solidFill>
                        <a:effectLst/>
                        <a:latin typeface="Calibri" panose="020F0502020204030204" pitchFamily="34" charset="0"/>
                      </a:endParaRPr>
                    </a:p>
                  </a:txBody>
                  <a:tcPr marL="1213" marR="1213" marT="12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367787">
                <a:tc>
                  <a:txBody>
                    <a:bodyPr/>
                    <a:lstStyle/>
                    <a:p>
                      <a:pPr algn="ctr" fontAlgn="b"/>
                      <a:r>
                        <a:rPr lang="en-US" sz="1500" b="1" u="none" strike="noStrike" dirty="0">
                          <a:solidFill>
                            <a:srgbClr val="FF0000"/>
                          </a:solidFill>
                          <a:effectLst/>
                        </a:rPr>
                        <a:t>W5</a:t>
                      </a:r>
                      <a:endParaRPr lang="en-US" sz="1500" b="1" i="0" u="none" strike="noStrike" dirty="0">
                        <a:solidFill>
                          <a:srgbClr val="FF0000"/>
                        </a:solidFill>
                        <a:effectLst/>
                        <a:latin typeface="Calibri" panose="020F0502020204030204" pitchFamily="34" charset="0"/>
                      </a:endParaRPr>
                    </a:p>
                  </a:txBody>
                  <a:tcPr marL="1213" marR="1213" marT="12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500" u="none" strike="noStrike" dirty="0" smtClean="0">
                          <a:effectLst/>
                        </a:rPr>
                        <a:t>Warmup: Payload </a:t>
                      </a:r>
                      <a:r>
                        <a:rPr lang="en-US" sz="1500" u="none" strike="noStrike" dirty="0">
                          <a:effectLst/>
                        </a:rPr>
                        <a:t>in water contamination band (140K-170K)</a:t>
                      </a:r>
                      <a:endParaRPr lang="en-US" sz="1500" b="0" i="0" u="none" strike="noStrike" dirty="0">
                        <a:solidFill>
                          <a:srgbClr val="000000"/>
                        </a:solidFill>
                        <a:effectLst/>
                        <a:latin typeface="Calibri" panose="020F0502020204030204" pitchFamily="34" charset="0"/>
                      </a:endParaRPr>
                    </a:p>
                  </a:txBody>
                  <a:tcPr marL="1213" marR="1213" marT="12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3"/>
                  </a:ext>
                </a:extLst>
              </a:tr>
              <a:tr h="367787">
                <a:tc>
                  <a:txBody>
                    <a:bodyPr/>
                    <a:lstStyle/>
                    <a:p>
                      <a:pPr algn="ctr" fontAlgn="b"/>
                      <a:r>
                        <a:rPr lang="en-US" sz="1500" b="1" u="none" strike="noStrike" dirty="0">
                          <a:solidFill>
                            <a:srgbClr val="FF0000"/>
                          </a:solidFill>
                          <a:effectLst/>
                        </a:rPr>
                        <a:t>W6</a:t>
                      </a:r>
                      <a:endParaRPr lang="en-US" sz="1500" b="1" i="0" u="none" strike="noStrike" dirty="0">
                        <a:solidFill>
                          <a:srgbClr val="FF0000"/>
                        </a:solidFill>
                        <a:effectLst/>
                        <a:latin typeface="Calibri" panose="020F0502020204030204" pitchFamily="34" charset="0"/>
                      </a:endParaRPr>
                    </a:p>
                  </a:txBody>
                  <a:tcPr marL="1213" marR="1213" marT="12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500" u="none" strike="noStrike" dirty="0" smtClean="0">
                          <a:effectLst/>
                        </a:rPr>
                        <a:t>Warmup: </a:t>
                      </a:r>
                      <a:r>
                        <a:rPr lang="en-US" sz="1500" u="none" strike="noStrike" dirty="0">
                          <a:effectLst/>
                        </a:rPr>
                        <a:t>During H</a:t>
                      </a:r>
                      <a:r>
                        <a:rPr lang="en-US" sz="1500" u="none" strike="noStrike" baseline="-25000" dirty="0">
                          <a:effectLst/>
                        </a:rPr>
                        <a:t>2</a:t>
                      </a:r>
                      <a:r>
                        <a:rPr lang="en-US" sz="1500" u="none" strike="noStrike" dirty="0">
                          <a:effectLst/>
                        </a:rPr>
                        <a:t>O burp off shroud (Payload ~170K, SIs &gt; 170K)</a:t>
                      </a:r>
                      <a:endParaRPr lang="en-US" sz="1500" b="0" i="0" u="none" strike="noStrike" dirty="0">
                        <a:solidFill>
                          <a:srgbClr val="000000"/>
                        </a:solidFill>
                        <a:effectLst/>
                        <a:latin typeface="Calibri" panose="020F0502020204030204" pitchFamily="34" charset="0"/>
                      </a:endParaRPr>
                    </a:p>
                  </a:txBody>
                  <a:tcPr marL="1213" marR="1213" marT="12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4"/>
                  </a:ext>
                </a:extLst>
              </a:tr>
              <a:tr h="254622">
                <a:tc>
                  <a:txBody>
                    <a:bodyPr/>
                    <a:lstStyle/>
                    <a:p>
                      <a:pPr algn="ctr" fontAlgn="b"/>
                      <a:r>
                        <a:rPr lang="en-US" sz="1500" b="1" u="none" strike="noStrike" dirty="0">
                          <a:solidFill>
                            <a:srgbClr val="FF0000"/>
                          </a:solidFill>
                          <a:effectLst/>
                        </a:rPr>
                        <a:t>W7</a:t>
                      </a:r>
                      <a:endParaRPr lang="en-US" sz="1500" b="1" i="0" u="none" strike="noStrike" dirty="0">
                        <a:solidFill>
                          <a:srgbClr val="FF0000"/>
                        </a:solidFill>
                        <a:effectLst/>
                        <a:latin typeface="Calibri" panose="020F0502020204030204" pitchFamily="34" charset="0"/>
                      </a:endParaRPr>
                    </a:p>
                  </a:txBody>
                  <a:tcPr marL="1213" marR="1213" marT="12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500" u="none" strike="noStrike" dirty="0" smtClean="0">
                          <a:effectLst/>
                        </a:rPr>
                        <a:t>Warmup: </a:t>
                      </a:r>
                      <a:r>
                        <a:rPr lang="en-US" sz="1500" u="none" strike="noStrike" dirty="0">
                          <a:effectLst/>
                        </a:rPr>
                        <a:t>After H</a:t>
                      </a:r>
                      <a:r>
                        <a:rPr lang="en-US" sz="1500" u="none" strike="noStrike" baseline="-25000" dirty="0">
                          <a:effectLst/>
                        </a:rPr>
                        <a:t>2</a:t>
                      </a:r>
                      <a:r>
                        <a:rPr lang="en-US" sz="1500" u="none" strike="noStrike" dirty="0">
                          <a:effectLst/>
                        </a:rPr>
                        <a:t>O burp, He shroud warming to 220K </a:t>
                      </a:r>
                      <a:endParaRPr lang="en-US" sz="1500" b="0" i="0" u="none" strike="noStrike" dirty="0">
                        <a:solidFill>
                          <a:srgbClr val="000000"/>
                        </a:solidFill>
                        <a:effectLst/>
                        <a:latin typeface="Calibri" panose="020F0502020204030204" pitchFamily="34" charset="0"/>
                      </a:endParaRPr>
                    </a:p>
                  </a:txBody>
                  <a:tcPr marL="1213" marR="1213" marT="12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5"/>
                  </a:ext>
                </a:extLst>
              </a:tr>
              <a:tr h="254622">
                <a:tc>
                  <a:txBody>
                    <a:bodyPr/>
                    <a:lstStyle/>
                    <a:p>
                      <a:pPr algn="ctr" fontAlgn="b"/>
                      <a:r>
                        <a:rPr lang="en-US" sz="1500" b="1" u="none" strike="noStrike" dirty="0">
                          <a:solidFill>
                            <a:srgbClr val="FF0000"/>
                          </a:solidFill>
                          <a:effectLst/>
                        </a:rPr>
                        <a:t>W8</a:t>
                      </a:r>
                      <a:endParaRPr lang="en-US" sz="1500" b="1" i="0" u="none" strike="noStrike" dirty="0">
                        <a:solidFill>
                          <a:srgbClr val="FF0000"/>
                        </a:solidFill>
                        <a:effectLst/>
                        <a:latin typeface="Calibri" panose="020F0502020204030204" pitchFamily="34" charset="0"/>
                      </a:endParaRPr>
                    </a:p>
                  </a:txBody>
                  <a:tcPr marL="1213" marR="1213" marT="12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500" u="none" strike="noStrike" dirty="0" smtClean="0">
                          <a:effectLst/>
                        </a:rPr>
                        <a:t>Warmup: </a:t>
                      </a:r>
                      <a:r>
                        <a:rPr lang="en-US" sz="1500" u="none" strike="noStrike" dirty="0">
                          <a:effectLst/>
                        </a:rPr>
                        <a:t>Shroud plateau at 220K before molecular contamination band </a:t>
                      </a:r>
                      <a:endParaRPr lang="en-US" sz="1500" b="0" i="0" u="none" strike="noStrike" dirty="0">
                        <a:solidFill>
                          <a:srgbClr val="000000"/>
                        </a:solidFill>
                        <a:effectLst/>
                        <a:latin typeface="Calibri" panose="020F0502020204030204" pitchFamily="34" charset="0"/>
                      </a:endParaRPr>
                    </a:p>
                  </a:txBody>
                  <a:tcPr marL="1213" marR="1213" marT="12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6"/>
                  </a:ext>
                </a:extLst>
              </a:tr>
              <a:tr h="312383">
                <a:tc>
                  <a:txBody>
                    <a:bodyPr/>
                    <a:lstStyle/>
                    <a:p>
                      <a:pPr algn="ctr" fontAlgn="b"/>
                      <a:r>
                        <a:rPr lang="en-US" sz="1500" b="1" u="none" strike="noStrike" dirty="0">
                          <a:solidFill>
                            <a:srgbClr val="FF0000"/>
                          </a:solidFill>
                          <a:effectLst/>
                        </a:rPr>
                        <a:t>W9</a:t>
                      </a:r>
                      <a:endParaRPr lang="en-US" sz="1500" b="1" i="0" u="none" strike="noStrike" dirty="0">
                        <a:solidFill>
                          <a:srgbClr val="FF0000"/>
                        </a:solidFill>
                        <a:effectLst/>
                        <a:latin typeface="Calibri" panose="020F0502020204030204" pitchFamily="34" charset="0"/>
                      </a:endParaRPr>
                    </a:p>
                  </a:txBody>
                  <a:tcPr marL="1213" marR="1213" marT="12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500" u="none" strike="noStrike" dirty="0" smtClean="0">
                          <a:effectLst/>
                        </a:rPr>
                        <a:t>Warmup: </a:t>
                      </a:r>
                      <a:r>
                        <a:rPr lang="en-US" sz="1500" u="none" strike="noStrike" dirty="0">
                          <a:effectLst/>
                        </a:rPr>
                        <a:t>220K to ambient through molecular contamination band</a:t>
                      </a:r>
                      <a:endParaRPr lang="en-US" sz="1500" b="0" i="0" u="none" strike="noStrike" dirty="0">
                        <a:solidFill>
                          <a:srgbClr val="000000"/>
                        </a:solidFill>
                        <a:effectLst/>
                        <a:latin typeface="Calibri" panose="020F0502020204030204" pitchFamily="34" charset="0"/>
                      </a:endParaRPr>
                    </a:p>
                  </a:txBody>
                  <a:tcPr marL="1213" marR="1213" marT="121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7"/>
                  </a:ext>
                </a:extLst>
              </a:tr>
            </a:tbl>
          </a:graphicData>
        </a:graphic>
      </p:graphicFrame>
    </p:spTree>
    <p:extLst>
      <p:ext uri="{BB962C8B-B14F-4D97-AF65-F5344CB8AC3E}">
        <p14:creationId xmlns:p14="http://schemas.microsoft.com/office/powerpoint/2010/main" val="2774565215"/>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Content Placeholder 3"/>
          <p:cNvPicPr>
            <a:picLocks noGrp="1" noChangeAspect="1"/>
          </p:cNvPicPr>
          <p:nvPr>
            <p:ph idx="1"/>
          </p:nvPr>
        </p:nvPicPr>
        <p:blipFill>
          <a:blip r:embed="rId3"/>
          <a:stretch>
            <a:fillRect/>
          </a:stretch>
        </p:blipFill>
        <p:spPr>
          <a:xfrm>
            <a:off x="806265" y="1049338"/>
            <a:ext cx="7579094" cy="5497512"/>
          </a:xfrm>
          <a:prstGeom prst="rect">
            <a:avLst/>
          </a:prstGeom>
        </p:spPr>
      </p:pic>
      <p:sp>
        <p:nvSpPr>
          <p:cNvPr id="5" name="Rectangle 4"/>
          <p:cNvSpPr/>
          <p:nvPr/>
        </p:nvSpPr>
        <p:spPr bwMode="auto">
          <a:xfrm>
            <a:off x="1481328" y="1188720"/>
            <a:ext cx="445026" cy="3584448"/>
          </a:xfrm>
          <a:prstGeom prst="rect">
            <a:avLst/>
          </a:prstGeom>
          <a:solidFill>
            <a:srgbClr val="00B0F0">
              <a:alpha val="30000"/>
            </a:srgbClr>
          </a:solidFill>
          <a:ln w="9525" cap="flat" cmpd="sng" algn="ctr">
            <a:noFill/>
            <a:prstDash val="solid"/>
            <a:round/>
            <a:headEnd type="none" w="med" len="med"/>
            <a:tailEnd type="none" w="med" len="med"/>
          </a:ln>
          <a:effectLst/>
        </p:spPr>
        <p:txBody>
          <a:bodyPr vert="horz" wrap="none" lIns="68580" tIns="34290" rIns="68580" bIns="34290" numCol="1" rtlCol="0" anchor="t" anchorCtr="0" compatLnSpc="1">
            <a:prstTxWarp prst="textNoShape">
              <a:avLst/>
            </a:prstTxWarp>
          </a:bodyPr>
          <a:lstStyle/>
          <a:p>
            <a:pPr algn="ctr" defTabSz="685800" eaLnBrk="0" fontAlgn="base" hangingPunct="0">
              <a:spcBef>
                <a:spcPct val="0"/>
              </a:spcBef>
              <a:spcAft>
                <a:spcPct val="0"/>
              </a:spcAft>
            </a:pPr>
            <a:r>
              <a:rPr lang="en-US" sz="750" b="1" dirty="0"/>
              <a:t>C1</a:t>
            </a:r>
          </a:p>
        </p:txBody>
      </p:sp>
      <p:sp>
        <p:nvSpPr>
          <p:cNvPr id="6" name="Rectangle 5"/>
          <p:cNvSpPr/>
          <p:nvPr/>
        </p:nvSpPr>
        <p:spPr bwMode="auto">
          <a:xfrm>
            <a:off x="6267641" y="1188720"/>
            <a:ext cx="75526" cy="3584447"/>
          </a:xfrm>
          <a:prstGeom prst="rect">
            <a:avLst/>
          </a:prstGeom>
          <a:solidFill>
            <a:srgbClr val="FF0000">
              <a:alpha val="30000"/>
            </a:srgbClr>
          </a:solidFill>
          <a:ln w="9525" cap="flat" cmpd="sng" algn="ctr">
            <a:noFill/>
            <a:prstDash val="solid"/>
            <a:round/>
            <a:headEnd type="none" w="med" len="med"/>
            <a:tailEnd type="none" w="med" len="med"/>
          </a:ln>
          <a:effectLst/>
        </p:spPr>
        <p:txBody>
          <a:bodyPr vert="horz" wrap="none" lIns="68580" tIns="34290" rIns="68580" bIns="34290" numCol="1" rtlCol="0" anchor="t" anchorCtr="0" compatLnSpc="1">
            <a:prstTxWarp prst="textNoShape">
              <a:avLst/>
            </a:prstTxWarp>
          </a:bodyPr>
          <a:lstStyle/>
          <a:p>
            <a:pPr algn="ctr" defTabSz="685800" eaLnBrk="0" fontAlgn="base" hangingPunct="0">
              <a:spcBef>
                <a:spcPct val="0"/>
              </a:spcBef>
              <a:spcAft>
                <a:spcPct val="0"/>
              </a:spcAft>
            </a:pPr>
            <a:r>
              <a:rPr lang="en-US" sz="750" b="1" dirty="0"/>
              <a:t>W1</a:t>
            </a:r>
            <a:endParaRPr lang="en-US" sz="600" b="1" dirty="0"/>
          </a:p>
        </p:txBody>
      </p:sp>
      <p:sp>
        <p:nvSpPr>
          <p:cNvPr id="7" name="Rectangle 6"/>
          <p:cNvSpPr/>
          <p:nvPr/>
        </p:nvSpPr>
        <p:spPr bwMode="auto">
          <a:xfrm>
            <a:off x="2236376" y="1188720"/>
            <a:ext cx="253651" cy="3584448"/>
          </a:xfrm>
          <a:prstGeom prst="rect">
            <a:avLst/>
          </a:prstGeom>
          <a:solidFill>
            <a:srgbClr val="00B0F0">
              <a:alpha val="30000"/>
            </a:srgbClr>
          </a:solidFill>
          <a:ln w="9525" cap="flat" cmpd="sng" algn="ctr">
            <a:noFill/>
            <a:prstDash val="solid"/>
            <a:round/>
            <a:headEnd type="none" w="med" len="med"/>
            <a:tailEnd type="none" w="med" len="med"/>
          </a:ln>
          <a:effectLst/>
        </p:spPr>
        <p:txBody>
          <a:bodyPr vert="horz" wrap="none" lIns="68580" tIns="34290" rIns="68580" bIns="34290" numCol="1" rtlCol="0" anchor="t" anchorCtr="0" compatLnSpc="1">
            <a:prstTxWarp prst="textNoShape">
              <a:avLst/>
            </a:prstTxWarp>
          </a:bodyPr>
          <a:lstStyle/>
          <a:p>
            <a:pPr algn="ctr" defTabSz="685800" eaLnBrk="0" fontAlgn="base" hangingPunct="0">
              <a:spcBef>
                <a:spcPct val="0"/>
              </a:spcBef>
              <a:spcAft>
                <a:spcPct val="0"/>
              </a:spcAft>
            </a:pPr>
            <a:r>
              <a:rPr lang="en-US" sz="750" b="1" dirty="0"/>
              <a:t>C3</a:t>
            </a:r>
          </a:p>
        </p:txBody>
      </p:sp>
      <p:sp>
        <p:nvSpPr>
          <p:cNvPr id="8" name="Rectangle 7"/>
          <p:cNvSpPr/>
          <p:nvPr/>
        </p:nvSpPr>
        <p:spPr bwMode="auto">
          <a:xfrm>
            <a:off x="2771884" y="1188720"/>
            <a:ext cx="215074" cy="3584448"/>
          </a:xfrm>
          <a:prstGeom prst="rect">
            <a:avLst/>
          </a:prstGeom>
          <a:solidFill>
            <a:srgbClr val="00B0F0">
              <a:alpha val="30000"/>
            </a:srgbClr>
          </a:solidFill>
          <a:ln w="9525" cap="flat" cmpd="sng" algn="ctr">
            <a:noFill/>
            <a:prstDash val="solid"/>
            <a:round/>
            <a:headEnd type="none" w="med" len="med"/>
            <a:tailEnd type="none" w="med" len="med"/>
          </a:ln>
          <a:effectLst/>
        </p:spPr>
        <p:txBody>
          <a:bodyPr vert="horz" wrap="none" lIns="68580" tIns="34290" rIns="68580" bIns="34290" numCol="1" rtlCol="0" anchor="t" anchorCtr="0" compatLnSpc="1">
            <a:prstTxWarp prst="textNoShape">
              <a:avLst/>
            </a:prstTxWarp>
          </a:bodyPr>
          <a:lstStyle/>
          <a:p>
            <a:pPr algn="ctr" defTabSz="685800" eaLnBrk="0" fontAlgn="base" hangingPunct="0">
              <a:spcBef>
                <a:spcPct val="0"/>
              </a:spcBef>
              <a:spcAft>
                <a:spcPct val="0"/>
              </a:spcAft>
            </a:pPr>
            <a:r>
              <a:rPr lang="en-US" sz="750" b="1" dirty="0"/>
              <a:t>C5</a:t>
            </a:r>
          </a:p>
        </p:txBody>
      </p:sp>
      <p:sp>
        <p:nvSpPr>
          <p:cNvPr id="9" name="Rectangle 8"/>
          <p:cNvSpPr/>
          <p:nvPr/>
        </p:nvSpPr>
        <p:spPr bwMode="auto">
          <a:xfrm>
            <a:off x="3326192" y="1188720"/>
            <a:ext cx="867148" cy="3584448"/>
          </a:xfrm>
          <a:prstGeom prst="rect">
            <a:avLst/>
          </a:prstGeom>
          <a:solidFill>
            <a:srgbClr val="00B0F0">
              <a:alpha val="30000"/>
            </a:srgbClr>
          </a:solidFill>
          <a:ln w="9525" cap="flat" cmpd="sng" algn="ctr">
            <a:noFill/>
            <a:prstDash val="solid"/>
            <a:round/>
            <a:headEnd type="none" w="med" len="med"/>
            <a:tailEnd type="none" w="med" len="med"/>
          </a:ln>
          <a:effectLst/>
        </p:spPr>
        <p:txBody>
          <a:bodyPr vert="horz" wrap="none" lIns="68580" tIns="34290" rIns="68580" bIns="34290" numCol="1" rtlCol="0" anchor="t" anchorCtr="0" compatLnSpc="1">
            <a:prstTxWarp prst="textNoShape">
              <a:avLst/>
            </a:prstTxWarp>
          </a:bodyPr>
          <a:lstStyle/>
          <a:p>
            <a:pPr algn="ctr" defTabSz="685800" eaLnBrk="0" fontAlgn="base" hangingPunct="0">
              <a:spcBef>
                <a:spcPct val="0"/>
              </a:spcBef>
              <a:spcAft>
                <a:spcPct val="0"/>
              </a:spcAft>
            </a:pPr>
            <a:r>
              <a:rPr lang="en-US" sz="750" b="1" dirty="0"/>
              <a:t>C7</a:t>
            </a:r>
          </a:p>
        </p:txBody>
      </p:sp>
      <p:sp>
        <p:nvSpPr>
          <p:cNvPr id="10" name="Rectangle 9"/>
          <p:cNvSpPr/>
          <p:nvPr/>
        </p:nvSpPr>
        <p:spPr bwMode="auto">
          <a:xfrm>
            <a:off x="6832856" y="1188720"/>
            <a:ext cx="170920" cy="3584447"/>
          </a:xfrm>
          <a:prstGeom prst="rect">
            <a:avLst/>
          </a:prstGeom>
          <a:solidFill>
            <a:srgbClr val="FF0000">
              <a:alpha val="30000"/>
            </a:srgbClr>
          </a:solidFill>
          <a:ln w="9525" cap="flat" cmpd="sng" algn="ctr">
            <a:noFill/>
            <a:prstDash val="solid"/>
            <a:round/>
            <a:headEnd type="none" w="med" len="med"/>
            <a:tailEnd type="none" w="med" len="med"/>
          </a:ln>
          <a:effectLst/>
        </p:spPr>
        <p:txBody>
          <a:bodyPr vert="horz" wrap="none" lIns="68580" tIns="34290" rIns="68580" bIns="34290" numCol="1" rtlCol="0" anchor="t" anchorCtr="0" compatLnSpc="1">
            <a:prstTxWarp prst="textNoShape">
              <a:avLst/>
            </a:prstTxWarp>
          </a:bodyPr>
          <a:lstStyle/>
          <a:p>
            <a:pPr algn="ctr" defTabSz="685800" eaLnBrk="0" fontAlgn="base" hangingPunct="0">
              <a:spcBef>
                <a:spcPct val="0"/>
              </a:spcBef>
              <a:spcAft>
                <a:spcPct val="0"/>
              </a:spcAft>
            </a:pPr>
            <a:r>
              <a:rPr lang="en-US" sz="750" b="1" dirty="0"/>
              <a:t>W3</a:t>
            </a:r>
            <a:endParaRPr lang="en-US" sz="600" b="1" dirty="0"/>
          </a:p>
        </p:txBody>
      </p:sp>
      <p:sp>
        <p:nvSpPr>
          <p:cNvPr id="11" name="Rectangle 10"/>
          <p:cNvSpPr/>
          <p:nvPr/>
        </p:nvSpPr>
        <p:spPr bwMode="auto">
          <a:xfrm>
            <a:off x="7103889" y="1188719"/>
            <a:ext cx="126207" cy="3584447"/>
          </a:xfrm>
          <a:prstGeom prst="rect">
            <a:avLst/>
          </a:prstGeom>
          <a:solidFill>
            <a:srgbClr val="FF0000">
              <a:alpha val="30000"/>
            </a:srgbClr>
          </a:solidFill>
          <a:ln w="9525" cap="flat" cmpd="sng" algn="ctr">
            <a:noFill/>
            <a:prstDash val="solid"/>
            <a:round/>
            <a:headEnd type="none" w="med" len="med"/>
            <a:tailEnd type="none" w="med" len="med"/>
          </a:ln>
          <a:effectLst/>
        </p:spPr>
        <p:txBody>
          <a:bodyPr vert="horz" wrap="none" lIns="68580" tIns="34290" rIns="68580" bIns="34290" numCol="1" rtlCol="0" anchor="t" anchorCtr="0" compatLnSpc="1">
            <a:prstTxWarp prst="textNoShape">
              <a:avLst/>
            </a:prstTxWarp>
          </a:bodyPr>
          <a:lstStyle/>
          <a:p>
            <a:pPr algn="ctr" defTabSz="685800" eaLnBrk="0" fontAlgn="base" hangingPunct="0">
              <a:spcBef>
                <a:spcPct val="0"/>
              </a:spcBef>
              <a:spcAft>
                <a:spcPct val="0"/>
              </a:spcAft>
            </a:pPr>
            <a:r>
              <a:rPr lang="en-US" sz="750" b="1" dirty="0"/>
              <a:t>W5</a:t>
            </a:r>
            <a:endParaRPr lang="en-US" sz="600" b="1" dirty="0"/>
          </a:p>
        </p:txBody>
      </p:sp>
      <p:sp>
        <p:nvSpPr>
          <p:cNvPr id="12" name="Rectangle 11"/>
          <p:cNvSpPr/>
          <p:nvPr/>
        </p:nvSpPr>
        <p:spPr bwMode="auto">
          <a:xfrm>
            <a:off x="7308817" y="1188718"/>
            <a:ext cx="87463" cy="3584447"/>
          </a:xfrm>
          <a:prstGeom prst="rect">
            <a:avLst/>
          </a:prstGeom>
          <a:solidFill>
            <a:srgbClr val="FF0000">
              <a:alpha val="30000"/>
            </a:srgbClr>
          </a:solidFill>
          <a:ln w="9525" cap="flat" cmpd="sng" algn="ctr">
            <a:noFill/>
            <a:prstDash val="solid"/>
            <a:round/>
            <a:headEnd type="none" w="med" len="med"/>
            <a:tailEnd type="none" w="med" len="med"/>
          </a:ln>
          <a:effectLst/>
        </p:spPr>
        <p:txBody>
          <a:bodyPr vert="horz" wrap="none" lIns="68580" tIns="34290" rIns="68580" bIns="34290" numCol="1" rtlCol="0" anchor="t" anchorCtr="0" compatLnSpc="1">
            <a:prstTxWarp prst="textNoShape">
              <a:avLst/>
            </a:prstTxWarp>
          </a:bodyPr>
          <a:lstStyle/>
          <a:p>
            <a:pPr algn="ctr" defTabSz="685800" eaLnBrk="0" fontAlgn="base" hangingPunct="0">
              <a:spcBef>
                <a:spcPct val="0"/>
              </a:spcBef>
              <a:spcAft>
                <a:spcPct val="0"/>
              </a:spcAft>
            </a:pPr>
            <a:r>
              <a:rPr lang="en-US" sz="750" b="1" dirty="0"/>
              <a:t>W7</a:t>
            </a:r>
            <a:endParaRPr lang="en-US" sz="600" b="1" dirty="0"/>
          </a:p>
        </p:txBody>
      </p:sp>
      <p:sp>
        <p:nvSpPr>
          <p:cNvPr id="13" name="Rectangle 12"/>
          <p:cNvSpPr/>
          <p:nvPr/>
        </p:nvSpPr>
        <p:spPr bwMode="auto">
          <a:xfrm>
            <a:off x="7444791" y="1188717"/>
            <a:ext cx="533230" cy="3584447"/>
          </a:xfrm>
          <a:prstGeom prst="rect">
            <a:avLst/>
          </a:prstGeom>
          <a:solidFill>
            <a:srgbClr val="FF0000">
              <a:alpha val="30000"/>
            </a:srgbClr>
          </a:solidFill>
          <a:ln w="9525" cap="flat" cmpd="sng" algn="ctr">
            <a:noFill/>
            <a:prstDash val="solid"/>
            <a:round/>
            <a:headEnd type="none" w="med" len="med"/>
            <a:tailEnd type="none" w="med" len="med"/>
          </a:ln>
          <a:effectLst/>
        </p:spPr>
        <p:txBody>
          <a:bodyPr vert="horz" wrap="none" lIns="68580" tIns="34290" rIns="68580" bIns="34290" numCol="1" rtlCol="0" anchor="t" anchorCtr="0" compatLnSpc="1">
            <a:prstTxWarp prst="textNoShape">
              <a:avLst/>
            </a:prstTxWarp>
          </a:bodyPr>
          <a:lstStyle/>
          <a:p>
            <a:pPr algn="ctr" defTabSz="685800" eaLnBrk="0" fontAlgn="base" hangingPunct="0">
              <a:spcBef>
                <a:spcPct val="0"/>
              </a:spcBef>
              <a:spcAft>
                <a:spcPct val="0"/>
              </a:spcAft>
            </a:pPr>
            <a:r>
              <a:rPr lang="en-US" sz="750" b="1" dirty="0"/>
              <a:t>W9</a:t>
            </a:r>
            <a:endParaRPr lang="en-US" sz="600" b="1" dirty="0"/>
          </a:p>
        </p:txBody>
      </p:sp>
      <p:sp>
        <p:nvSpPr>
          <p:cNvPr id="14" name="Rectangle 13"/>
          <p:cNvSpPr/>
          <p:nvPr/>
        </p:nvSpPr>
        <p:spPr>
          <a:xfrm>
            <a:off x="5135315" y="1179575"/>
            <a:ext cx="290464" cy="207749"/>
          </a:xfrm>
          <a:prstGeom prst="rect">
            <a:avLst/>
          </a:prstGeom>
        </p:spPr>
        <p:txBody>
          <a:bodyPr wrap="none">
            <a:spAutoFit/>
          </a:bodyPr>
          <a:lstStyle/>
          <a:p>
            <a:pPr algn="ctr" eaLnBrk="0" fontAlgn="base" hangingPunct="0">
              <a:spcBef>
                <a:spcPct val="0"/>
              </a:spcBef>
              <a:spcAft>
                <a:spcPct val="0"/>
              </a:spcAft>
            </a:pPr>
            <a:r>
              <a:rPr lang="en-US" sz="750" b="1" dirty="0"/>
              <a:t>SS</a:t>
            </a:r>
          </a:p>
        </p:txBody>
      </p:sp>
      <p:sp>
        <p:nvSpPr>
          <p:cNvPr id="15" name="Rectangle 14"/>
          <p:cNvSpPr/>
          <p:nvPr/>
        </p:nvSpPr>
        <p:spPr>
          <a:xfrm>
            <a:off x="6445973" y="1179574"/>
            <a:ext cx="301686" cy="207749"/>
          </a:xfrm>
          <a:prstGeom prst="rect">
            <a:avLst/>
          </a:prstGeom>
        </p:spPr>
        <p:txBody>
          <a:bodyPr wrap="none">
            <a:spAutoFit/>
          </a:bodyPr>
          <a:lstStyle/>
          <a:p>
            <a:pPr algn="ctr" eaLnBrk="0" fontAlgn="base" hangingPunct="0">
              <a:spcBef>
                <a:spcPct val="0"/>
              </a:spcBef>
              <a:spcAft>
                <a:spcPct val="0"/>
              </a:spcAft>
            </a:pPr>
            <a:r>
              <a:rPr lang="en-US" sz="750" b="1" dirty="0"/>
              <a:t>W2</a:t>
            </a:r>
          </a:p>
        </p:txBody>
      </p:sp>
      <p:sp>
        <p:nvSpPr>
          <p:cNvPr id="16" name="Rectangle 15"/>
          <p:cNvSpPr/>
          <p:nvPr/>
        </p:nvSpPr>
        <p:spPr>
          <a:xfrm>
            <a:off x="6895725" y="1283448"/>
            <a:ext cx="301686" cy="207749"/>
          </a:xfrm>
          <a:prstGeom prst="rect">
            <a:avLst/>
          </a:prstGeom>
        </p:spPr>
        <p:txBody>
          <a:bodyPr wrap="none">
            <a:spAutoFit/>
          </a:bodyPr>
          <a:lstStyle/>
          <a:p>
            <a:pPr algn="ctr" eaLnBrk="0" fontAlgn="base" hangingPunct="0">
              <a:spcBef>
                <a:spcPct val="0"/>
              </a:spcBef>
              <a:spcAft>
                <a:spcPct val="0"/>
              </a:spcAft>
            </a:pPr>
            <a:r>
              <a:rPr lang="en-US" sz="750" b="1" dirty="0"/>
              <a:t>W4</a:t>
            </a:r>
          </a:p>
        </p:txBody>
      </p:sp>
      <p:sp>
        <p:nvSpPr>
          <p:cNvPr id="17" name="Rectangle 16"/>
          <p:cNvSpPr/>
          <p:nvPr/>
        </p:nvSpPr>
        <p:spPr>
          <a:xfrm>
            <a:off x="7120784" y="1283448"/>
            <a:ext cx="301686" cy="207749"/>
          </a:xfrm>
          <a:prstGeom prst="rect">
            <a:avLst/>
          </a:prstGeom>
        </p:spPr>
        <p:txBody>
          <a:bodyPr wrap="none">
            <a:spAutoFit/>
          </a:bodyPr>
          <a:lstStyle/>
          <a:p>
            <a:pPr algn="ctr" eaLnBrk="0" fontAlgn="base" hangingPunct="0">
              <a:spcBef>
                <a:spcPct val="0"/>
              </a:spcBef>
              <a:spcAft>
                <a:spcPct val="0"/>
              </a:spcAft>
            </a:pPr>
            <a:r>
              <a:rPr lang="en-US" sz="750" b="1" dirty="0"/>
              <a:t>W6</a:t>
            </a:r>
          </a:p>
        </p:txBody>
      </p:sp>
      <p:sp>
        <p:nvSpPr>
          <p:cNvPr id="18" name="Rectangle 17"/>
          <p:cNvSpPr/>
          <p:nvPr/>
        </p:nvSpPr>
        <p:spPr>
          <a:xfrm>
            <a:off x="7278162" y="1283448"/>
            <a:ext cx="301686" cy="207749"/>
          </a:xfrm>
          <a:prstGeom prst="rect">
            <a:avLst/>
          </a:prstGeom>
        </p:spPr>
        <p:txBody>
          <a:bodyPr wrap="none">
            <a:spAutoFit/>
          </a:bodyPr>
          <a:lstStyle/>
          <a:p>
            <a:pPr algn="ctr" eaLnBrk="0" fontAlgn="base" hangingPunct="0">
              <a:spcBef>
                <a:spcPct val="0"/>
              </a:spcBef>
              <a:spcAft>
                <a:spcPct val="0"/>
              </a:spcAft>
            </a:pPr>
            <a:r>
              <a:rPr lang="en-US" sz="750" b="1" dirty="0"/>
              <a:t>W8</a:t>
            </a:r>
          </a:p>
        </p:txBody>
      </p:sp>
      <p:sp>
        <p:nvSpPr>
          <p:cNvPr id="19" name="Rectangle 18"/>
          <p:cNvSpPr/>
          <p:nvPr/>
        </p:nvSpPr>
        <p:spPr>
          <a:xfrm>
            <a:off x="1929384" y="1179576"/>
            <a:ext cx="285656" cy="207749"/>
          </a:xfrm>
          <a:prstGeom prst="rect">
            <a:avLst/>
          </a:prstGeom>
        </p:spPr>
        <p:txBody>
          <a:bodyPr wrap="none">
            <a:spAutoFit/>
          </a:bodyPr>
          <a:lstStyle/>
          <a:p>
            <a:pPr algn="ctr" eaLnBrk="0" fontAlgn="base" hangingPunct="0">
              <a:spcBef>
                <a:spcPct val="0"/>
              </a:spcBef>
              <a:spcAft>
                <a:spcPct val="0"/>
              </a:spcAft>
            </a:pPr>
            <a:r>
              <a:rPr lang="en-US" sz="750" b="1" dirty="0"/>
              <a:t>C2</a:t>
            </a:r>
          </a:p>
        </p:txBody>
      </p:sp>
      <p:sp>
        <p:nvSpPr>
          <p:cNvPr id="20" name="Rectangle 19"/>
          <p:cNvSpPr/>
          <p:nvPr/>
        </p:nvSpPr>
        <p:spPr>
          <a:xfrm>
            <a:off x="2501585" y="1178201"/>
            <a:ext cx="285656" cy="207749"/>
          </a:xfrm>
          <a:prstGeom prst="rect">
            <a:avLst/>
          </a:prstGeom>
        </p:spPr>
        <p:txBody>
          <a:bodyPr wrap="none">
            <a:spAutoFit/>
          </a:bodyPr>
          <a:lstStyle/>
          <a:p>
            <a:pPr algn="ctr" eaLnBrk="0" fontAlgn="base" hangingPunct="0">
              <a:spcBef>
                <a:spcPct val="0"/>
              </a:spcBef>
              <a:spcAft>
                <a:spcPct val="0"/>
              </a:spcAft>
            </a:pPr>
            <a:r>
              <a:rPr lang="en-US" sz="750" b="1" dirty="0"/>
              <a:t>C4</a:t>
            </a:r>
          </a:p>
        </p:txBody>
      </p:sp>
      <p:sp>
        <p:nvSpPr>
          <p:cNvPr id="21" name="Rectangle 20"/>
          <p:cNvSpPr/>
          <p:nvPr/>
        </p:nvSpPr>
        <p:spPr>
          <a:xfrm>
            <a:off x="3024807" y="1172105"/>
            <a:ext cx="285656" cy="207749"/>
          </a:xfrm>
          <a:prstGeom prst="rect">
            <a:avLst/>
          </a:prstGeom>
        </p:spPr>
        <p:txBody>
          <a:bodyPr wrap="none">
            <a:spAutoFit/>
          </a:bodyPr>
          <a:lstStyle/>
          <a:p>
            <a:pPr algn="ctr" eaLnBrk="0" fontAlgn="base" hangingPunct="0">
              <a:spcBef>
                <a:spcPct val="0"/>
              </a:spcBef>
              <a:spcAft>
                <a:spcPct val="0"/>
              </a:spcAft>
            </a:pPr>
            <a:r>
              <a:rPr lang="en-US" sz="750" b="1" dirty="0"/>
              <a:t>C6</a:t>
            </a:r>
          </a:p>
        </p:txBody>
      </p:sp>
      <p:cxnSp>
        <p:nvCxnSpPr>
          <p:cNvPr id="25" name="Straight Connector 24"/>
          <p:cNvCxnSpPr/>
          <p:nvPr/>
        </p:nvCxnSpPr>
        <p:spPr>
          <a:xfrm>
            <a:off x="1481328" y="982979"/>
            <a:ext cx="0" cy="3790185"/>
          </a:xfrm>
          <a:prstGeom prst="line">
            <a:avLst/>
          </a:prstGeom>
          <a:ln>
            <a:prstDash val="sysDash"/>
          </a:ln>
        </p:spPr>
        <p:style>
          <a:lnRef idx="2">
            <a:schemeClr val="dk1"/>
          </a:lnRef>
          <a:fillRef idx="0">
            <a:schemeClr val="dk1"/>
          </a:fillRef>
          <a:effectRef idx="1">
            <a:schemeClr val="dk1"/>
          </a:effectRef>
          <a:fontRef idx="minor">
            <a:schemeClr val="tx1"/>
          </a:fontRef>
        </p:style>
      </p:cxnSp>
      <p:cxnSp>
        <p:nvCxnSpPr>
          <p:cNvPr id="26" name="Straight Connector 25"/>
          <p:cNvCxnSpPr/>
          <p:nvPr/>
        </p:nvCxnSpPr>
        <p:spPr>
          <a:xfrm>
            <a:off x="2490027" y="973037"/>
            <a:ext cx="0" cy="3800127"/>
          </a:xfrm>
          <a:prstGeom prst="line">
            <a:avLst/>
          </a:prstGeom>
          <a:ln>
            <a:prstDash val="sysDash"/>
          </a:ln>
        </p:spPr>
        <p:style>
          <a:lnRef idx="2">
            <a:schemeClr val="dk1"/>
          </a:lnRef>
          <a:fillRef idx="0">
            <a:schemeClr val="dk1"/>
          </a:fillRef>
          <a:effectRef idx="1">
            <a:schemeClr val="dk1"/>
          </a:effectRef>
          <a:fontRef idx="minor">
            <a:schemeClr val="tx1"/>
          </a:fontRef>
        </p:style>
      </p:cxnSp>
      <p:sp>
        <p:nvSpPr>
          <p:cNvPr id="30" name="TextBox 29"/>
          <p:cNvSpPr txBox="1"/>
          <p:nvPr/>
        </p:nvSpPr>
        <p:spPr>
          <a:xfrm>
            <a:off x="1393591" y="985797"/>
            <a:ext cx="1197730" cy="219291"/>
          </a:xfrm>
          <a:prstGeom prst="rect">
            <a:avLst/>
          </a:prstGeom>
          <a:noFill/>
        </p:spPr>
        <p:txBody>
          <a:bodyPr wrap="square" rtlCol="0">
            <a:spAutoFit/>
          </a:bodyPr>
          <a:lstStyle/>
          <a:p>
            <a:pPr algn="ctr"/>
            <a:r>
              <a:rPr lang="en-US" sz="825" dirty="0"/>
              <a:t>Warm to Ambient</a:t>
            </a:r>
          </a:p>
        </p:txBody>
      </p:sp>
      <p:cxnSp>
        <p:nvCxnSpPr>
          <p:cNvPr id="33" name="Straight Connector 32"/>
          <p:cNvCxnSpPr/>
          <p:nvPr/>
        </p:nvCxnSpPr>
        <p:spPr>
          <a:xfrm>
            <a:off x="3325703" y="976150"/>
            <a:ext cx="0" cy="3797014"/>
          </a:xfrm>
          <a:prstGeom prst="line">
            <a:avLst/>
          </a:prstGeom>
          <a:ln>
            <a:prstDash val="sysDash"/>
          </a:ln>
        </p:spPr>
        <p:style>
          <a:lnRef idx="2">
            <a:schemeClr val="dk1"/>
          </a:lnRef>
          <a:fillRef idx="0">
            <a:schemeClr val="dk1"/>
          </a:fillRef>
          <a:effectRef idx="1">
            <a:schemeClr val="dk1"/>
          </a:effectRef>
          <a:fontRef idx="minor">
            <a:schemeClr val="tx1"/>
          </a:fontRef>
        </p:style>
      </p:cxnSp>
      <p:sp>
        <p:nvSpPr>
          <p:cNvPr id="34" name="TextBox 33"/>
          <p:cNvSpPr txBox="1"/>
          <p:nvPr/>
        </p:nvSpPr>
        <p:spPr>
          <a:xfrm>
            <a:off x="2302478" y="982978"/>
            <a:ext cx="1197730" cy="219291"/>
          </a:xfrm>
          <a:prstGeom prst="rect">
            <a:avLst/>
          </a:prstGeom>
          <a:noFill/>
        </p:spPr>
        <p:txBody>
          <a:bodyPr wrap="square" rtlCol="0">
            <a:spAutoFit/>
          </a:bodyPr>
          <a:lstStyle/>
          <a:p>
            <a:pPr algn="ctr"/>
            <a:r>
              <a:rPr lang="en-US" sz="825" dirty="0"/>
              <a:t>Cool to 80K</a:t>
            </a:r>
          </a:p>
        </p:txBody>
      </p:sp>
      <p:cxnSp>
        <p:nvCxnSpPr>
          <p:cNvPr id="35" name="Straight Connector 34"/>
          <p:cNvCxnSpPr/>
          <p:nvPr/>
        </p:nvCxnSpPr>
        <p:spPr>
          <a:xfrm>
            <a:off x="6823110" y="976150"/>
            <a:ext cx="0" cy="3797014"/>
          </a:xfrm>
          <a:prstGeom prst="line">
            <a:avLst/>
          </a:prstGeom>
          <a:ln>
            <a:prstDash val="sysDash"/>
          </a:ln>
        </p:spPr>
        <p:style>
          <a:lnRef idx="2">
            <a:schemeClr val="dk1"/>
          </a:lnRef>
          <a:fillRef idx="0">
            <a:schemeClr val="dk1"/>
          </a:fillRef>
          <a:effectRef idx="1">
            <a:schemeClr val="dk1"/>
          </a:effectRef>
          <a:fontRef idx="minor">
            <a:schemeClr val="tx1"/>
          </a:fontRef>
        </p:style>
      </p:cxnSp>
      <p:sp>
        <p:nvSpPr>
          <p:cNvPr id="36" name="TextBox 35"/>
          <p:cNvSpPr txBox="1"/>
          <p:nvPr/>
        </p:nvSpPr>
        <p:spPr>
          <a:xfrm>
            <a:off x="3359089" y="985797"/>
            <a:ext cx="3143726" cy="219291"/>
          </a:xfrm>
          <a:prstGeom prst="rect">
            <a:avLst/>
          </a:prstGeom>
          <a:noFill/>
        </p:spPr>
        <p:txBody>
          <a:bodyPr wrap="square" rtlCol="0">
            <a:spAutoFit/>
          </a:bodyPr>
          <a:lstStyle/>
          <a:p>
            <a:pPr algn="ctr"/>
            <a:r>
              <a:rPr lang="en-US" sz="825" dirty="0"/>
              <a:t>Achieve 80K</a:t>
            </a:r>
          </a:p>
        </p:txBody>
      </p:sp>
      <p:cxnSp>
        <p:nvCxnSpPr>
          <p:cNvPr id="37" name="Straight Connector 36"/>
          <p:cNvCxnSpPr/>
          <p:nvPr/>
        </p:nvCxnSpPr>
        <p:spPr>
          <a:xfrm>
            <a:off x="7309728" y="982980"/>
            <a:ext cx="0" cy="196594"/>
          </a:xfrm>
          <a:prstGeom prst="line">
            <a:avLst/>
          </a:prstGeom>
          <a:ln>
            <a:prstDash val="sysDash"/>
          </a:ln>
        </p:spPr>
        <p:style>
          <a:lnRef idx="2">
            <a:schemeClr val="dk1"/>
          </a:lnRef>
          <a:fillRef idx="0">
            <a:schemeClr val="dk1"/>
          </a:fillRef>
          <a:effectRef idx="1">
            <a:schemeClr val="dk1"/>
          </a:effectRef>
          <a:fontRef idx="minor">
            <a:schemeClr val="tx1"/>
          </a:fontRef>
        </p:style>
      </p:cxnSp>
      <p:cxnSp>
        <p:nvCxnSpPr>
          <p:cNvPr id="38" name="Straight Connector 37"/>
          <p:cNvCxnSpPr/>
          <p:nvPr/>
        </p:nvCxnSpPr>
        <p:spPr>
          <a:xfrm>
            <a:off x="7309728" y="1491197"/>
            <a:ext cx="0" cy="3281967"/>
          </a:xfrm>
          <a:prstGeom prst="line">
            <a:avLst/>
          </a:prstGeom>
          <a:ln>
            <a:prstDash val="sysDash"/>
          </a:ln>
        </p:spPr>
        <p:style>
          <a:lnRef idx="2">
            <a:schemeClr val="dk1"/>
          </a:lnRef>
          <a:fillRef idx="0">
            <a:schemeClr val="dk1"/>
          </a:fillRef>
          <a:effectRef idx="1">
            <a:schemeClr val="dk1"/>
          </a:effectRef>
          <a:fontRef idx="minor">
            <a:schemeClr val="tx1"/>
          </a:fontRef>
        </p:style>
      </p:cxnSp>
      <p:cxnSp>
        <p:nvCxnSpPr>
          <p:cNvPr id="43" name="Straight Connector 42"/>
          <p:cNvCxnSpPr/>
          <p:nvPr/>
        </p:nvCxnSpPr>
        <p:spPr>
          <a:xfrm>
            <a:off x="8203079" y="982978"/>
            <a:ext cx="0" cy="3790186"/>
          </a:xfrm>
          <a:prstGeom prst="line">
            <a:avLst/>
          </a:prstGeom>
          <a:ln>
            <a:prstDash val="sysDash"/>
          </a:ln>
        </p:spPr>
        <p:style>
          <a:lnRef idx="2">
            <a:schemeClr val="dk1"/>
          </a:lnRef>
          <a:fillRef idx="0">
            <a:schemeClr val="dk1"/>
          </a:fillRef>
          <a:effectRef idx="1">
            <a:schemeClr val="dk1"/>
          </a:effectRef>
          <a:fontRef idx="minor">
            <a:schemeClr val="tx1"/>
          </a:fontRef>
        </p:style>
      </p:cxnSp>
      <p:sp>
        <p:nvSpPr>
          <p:cNvPr id="44" name="TextBox 43"/>
          <p:cNvSpPr txBox="1"/>
          <p:nvPr/>
        </p:nvSpPr>
        <p:spPr>
          <a:xfrm>
            <a:off x="6668999" y="982978"/>
            <a:ext cx="784283" cy="219291"/>
          </a:xfrm>
          <a:prstGeom prst="rect">
            <a:avLst/>
          </a:prstGeom>
          <a:noFill/>
        </p:spPr>
        <p:txBody>
          <a:bodyPr wrap="square" rtlCol="0">
            <a:spAutoFit/>
          </a:bodyPr>
          <a:lstStyle/>
          <a:p>
            <a:pPr algn="ctr"/>
            <a:r>
              <a:rPr lang="en-US" sz="825" dirty="0"/>
              <a:t>Cool to 80K</a:t>
            </a:r>
          </a:p>
        </p:txBody>
      </p:sp>
      <p:sp>
        <p:nvSpPr>
          <p:cNvPr id="45" name="TextBox 44"/>
          <p:cNvSpPr txBox="1"/>
          <p:nvPr/>
        </p:nvSpPr>
        <p:spPr>
          <a:xfrm>
            <a:off x="7296605" y="982978"/>
            <a:ext cx="942495" cy="219291"/>
          </a:xfrm>
          <a:prstGeom prst="rect">
            <a:avLst/>
          </a:prstGeom>
          <a:noFill/>
        </p:spPr>
        <p:txBody>
          <a:bodyPr wrap="square" rtlCol="0">
            <a:spAutoFit/>
          </a:bodyPr>
          <a:lstStyle/>
          <a:p>
            <a:pPr algn="ctr"/>
            <a:r>
              <a:rPr lang="en-US" sz="825" dirty="0"/>
              <a:t>Warm to Ambient</a:t>
            </a:r>
          </a:p>
        </p:txBody>
      </p:sp>
      <p:sp>
        <p:nvSpPr>
          <p:cNvPr id="50" name="Title 1"/>
          <p:cNvSpPr>
            <a:spLocks noGrp="1"/>
          </p:cNvSpPr>
          <p:nvPr>
            <p:ph type="title"/>
          </p:nvPr>
        </p:nvSpPr>
        <p:spPr>
          <a:xfrm>
            <a:off x="914400" y="138113"/>
            <a:ext cx="6172200" cy="779462"/>
          </a:xfrm>
        </p:spPr>
        <p:txBody>
          <a:bodyPr/>
          <a:lstStyle/>
          <a:p>
            <a:r>
              <a:rPr lang="en-US" dirty="0" smtClean="0">
                <a:solidFill>
                  <a:srgbClr val="0B3D91"/>
                </a:solidFill>
              </a:rPr>
              <a:t>Off-Nominal Phase Correspondence to OTIS </a:t>
            </a:r>
            <a:br>
              <a:rPr lang="en-US" dirty="0" smtClean="0">
                <a:solidFill>
                  <a:srgbClr val="0B3D91"/>
                </a:solidFill>
              </a:rPr>
            </a:br>
            <a:r>
              <a:rPr lang="en-US" dirty="0" smtClean="0">
                <a:solidFill>
                  <a:srgbClr val="0B3D91"/>
                </a:solidFill>
              </a:rPr>
              <a:t>CV Test Thermal Model Predictions</a:t>
            </a:r>
            <a:endParaRPr lang="en-US" dirty="0"/>
          </a:p>
        </p:txBody>
      </p:sp>
      <p:sp>
        <p:nvSpPr>
          <p:cNvPr id="40" name="Rectangle 39"/>
          <p:cNvSpPr/>
          <p:nvPr/>
        </p:nvSpPr>
        <p:spPr>
          <a:xfrm>
            <a:off x="7161582" y="6451735"/>
            <a:ext cx="1370889" cy="261610"/>
          </a:xfrm>
          <a:prstGeom prst="rect">
            <a:avLst/>
          </a:prstGeom>
        </p:spPr>
        <p:txBody>
          <a:bodyPr wrap="none">
            <a:spAutoFit/>
          </a:bodyPr>
          <a:lstStyle/>
          <a:p>
            <a:pPr algn="r"/>
            <a:r>
              <a:rPr lang="en-US" sz="1100" i="1" dirty="0" smtClean="0"/>
              <a:t>Source: NASA/K. Yang</a:t>
            </a:r>
            <a:endParaRPr lang="en-US" sz="1100" i="1" dirty="0"/>
          </a:p>
        </p:txBody>
      </p:sp>
    </p:spTree>
    <p:extLst>
      <p:ext uri="{BB962C8B-B14F-4D97-AF65-F5344CB8AC3E}">
        <p14:creationId xmlns:p14="http://schemas.microsoft.com/office/powerpoint/2010/main" val="1335707626"/>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Actions Taken During Weather </a:t>
            </a:r>
            <a:br>
              <a:rPr lang="en-US" dirty="0" smtClean="0"/>
            </a:br>
            <a:r>
              <a:rPr lang="en-US" dirty="0" smtClean="0"/>
              <a:t>Event: 48-Hour </a:t>
            </a:r>
            <a:r>
              <a:rPr lang="en-US" dirty="0" err="1" smtClean="0"/>
              <a:t>Safing</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08802969"/>
              </p:ext>
            </p:extLst>
          </p:nvPr>
        </p:nvGraphicFramePr>
        <p:xfrm>
          <a:off x="228601" y="1049338"/>
          <a:ext cx="8686801" cy="5368105"/>
        </p:xfrm>
        <a:graphic>
          <a:graphicData uri="http://schemas.openxmlformats.org/drawingml/2006/table">
            <a:tbl>
              <a:tblPr>
                <a:tableStyleId>{F5AB1C69-6EDB-4FF4-983F-18BD219EF322}</a:tableStyleId>
              </a:tblPr>
              <a:tblGrid>
                <a:gridCol w="387710">
                  <a:extLst>
                    <a:ext uri="{9D8B030D-6E8A-4147-A177-3AD203B41FA5}">
                      <a16:colId xmlns:a16="http://schemas.microsoft.com/office/drawing/2014/main" val="20000"/>
                    </a:ext>
                  </a:extLst>
                </a:gridCol>
                <a:gridCol w="1907114">
                  <a:extLst>
                    <a:ext uri="{9D8B030D-6E8A-4147-A177-3AD203B41FA5}">
                      <a16:colId xmlns:a16="http://schemas.microsoft.com/office/drawing/2014/main" val="20001"/>
                    </a:ext>
                  </a:extLst>
                </a:gridCol>
                <a:gridCol w="639198">
                  <a:extLst>
                    <a:ext uri="{9D8B030D-6E8A-4147-A177-3AD203B41FA5}">
                      <a16:colId xmlns:a16="http://schemas.microsoft.com/office/drawing/2014/main" val="20002"/>
                    </a:ext>
                  </a:extLst>
                </a:gridCol>
                <a:gridCol w="1917593">
                  <a:extLst>
                    <a:ext uri="{9D8B030D-6E8A-4147-A177-3AD203B41FA5}">
                      <a16:colId xmlns:a16="http://schemas.microsoft.com/office/drawing/2014/main" val="20003"/>
                    </a:ext>
                  </a:extLst>
                </a:gridCol>
                <a:gridCol w="1917593">
                  <a:extLst>
                    <a:ext uri="{9D8B030D-6E8A-4147-A177-3AD203B41FA5}">
                      <a16:colId xmlns:a16="http://schemas.microsoft.com/office/drawing/2014/main" val="20004"/>
                    </a:ext>
                  </a:extLst>
                </a:gridCol>
                <a:gridCol w="1917593">
                  <a:extLst>
                    <a:ext uri="{9D8B030D-6E8A-4147-A177-3AD203B41FA5}">
                      <a16:colId xmlns:a16="http://schemas.microsoft.com/office/drawing/2014/main" val="20005"/>
                    </a:ext>
                  </a:extLst>
                </a:gridCol>
              </a:tblGrid>
              <a:tr h="272604">
                <a:tc>
                  <a:txBody>
                    <a:bodyPr/>
                    <a:lstStyle/>
                    <a:p>
                      <a:pPr algn="ctr" fontAlgn="t"/>
                      <a:r>
                        <a:rPr lang="en-US" sz="900" b="1" u="none" strike="noStrike" dirty="0">
                          <a:effectLst/>
                        </a:rPr>
                        <a:t>Test Phase</a:t>
                      </a:r>
                      <a:endParaRPr lang="en-US" sz="900" b="1" i="0" u="none" strike="noStrike" dirty="0">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900" b="1" u="none" strike="noStrike">
                          <a:effectLst/>
                        </a:rPr>
                        <a:t>Description</a:t>
                      </a:r>
                      <a:endParaRPr lang="en-US" sz="900" b="1" i="0" u="none" strike="noStrike">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900" b="1" u="none" strike="noStrike" dirty="0" err="1" smtClean="0">
                          <a:effectLst/>
                        </a:rPr>
                        <a:t>Safing</a:t>
                      </a:r>
                      <a:r>
                        <a:rPr lang="en-US" sz="900" b="1" u="none" strike="noStrike" dirty="0" smtClean="0">
                          <a:effectLst/>
                        </a:rPr>
                        <a:t> Goal </a:t>
                      </a:r>
                      <a:r>
                        <a:rPr lang="en-US" sz="900" b="1" u="none" strike="noStrike" dirty="0">
                          <a:effectLst/>
                        </a:rPr>
                        <a:t>Temp</a:t>
                      </a:r>
                      <a:endParaRPr lang="en-US" sz="900" b="1" i="0" u="none" strike="noStrike" dirty="0">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900" b="1" u="none" strike="noStrike" dirty="0">
                          <a:effectLst/>
                        </a:rPr>
                        <a:t>Facility</a:t>
                      </a:r>
                      <a:endParaRPr lang="en-US" sz="900" b="1" i="0" u="none" strike="noStrike" dirty="0">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900" b="1" u="none" strike="noStrike" dirty="0" smtClean="0">
                          <a:effectLst/>
                        </a:rPr>
                        <a:t>Flight Payload /</a:t>
                      </a:r>
                      <a:r>
                        <a:rPr lang="en-US" sz="900" b="1" u="none" strike="noStrike" baseline="0" dirty="0" smtClean="0">
                          <a:effectLst/>
                        </a:rPr>
                        <a:t> Spacecraft Simulator</a:t>
                      </a:r>
                      <a:endParaRPr lang="en-US" sz="900" b="1" i="0" u="none" strike="noStrike" dirty="0">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900" b="1" u="none" strike="noStrike" dirty="0">
                          <a:effectLst/>
                        </a:rPr>
                        <a:t>GSE</a:t>
                      </a:r>
                      <a:endParaRPr lang="en-US" sz="900" b="1" i="0" u="none" strike="noStrike" dirty="0">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72604">
                <a:tc>
                  <a:txBody>
                    <a:bodyPr/>
                    <a:lstStyle/>
                    <a:p>
                      <a:pPr algn="ctr" fontAlgn="t"/>
                      <a:r>
                        <a:rPr lang="en-US" sz="900" b="1" u="none" strike="noStrike">
                          <a:effectLst/>
                        </a:rPr>
                        <a:t>C1</a:t>
                      </a:r>
                      <a:endParaRPr lang="en-US" sz="900" b="1" i="0" u="none" strike="noStrike">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dirty="0" smtClean="0">
                          <a:effectLst/>
                        </a:rPr>
                        <a:t>Pre-Test or</a:t>
                      </a:r>
                      <a:r>
                        <a:rPr lang="en-US" sz="900" u="none" strike="noStrike" baseline="0" dirty="0" smtClean="0">
                          <a:effectLst/>
                        </a:rPr>
                        <a:t> Post-Test</a:t>
                      </a:r>
                      <a:r>
                        <a:rPr lang="en-US" sz="900" u="none" strike="noStrike" dirty="0" smtClean="0">
                          <a:effectLst/>
                        </a:rPr>
                        <a:t> </a:t>
                      </a:r>
                      <a:r>
                        <a:rPr lang="en-US" sz="900" u="none" strike="noStrike" dirty="0">
                          <a:effectLst/>
                        </a:rPr>
                        <a:t>Ambient Temperature Vacuum Testing</a:t>
                      </a:r>
                      <a:endParaRPr lang="en-US" sz="900" b="0" i="0" u="none" strike="noStrike" dirty="0">
                        <a:solidFill>
                          <a:srgbClr val="000000"/>
                        </a:solidFill>
                        <a:effectLst/>
                        <a:latin typeface="Calibri" panose="020F0502020204030204" pitchFamily="34" charset="0"/>
                      </a:endParaRPr>
                    </a:p>
                  </a:txBody>
                  <a:tcPr marL="1213" marR="1213" marT="121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fontAlgn="t"/>
                      <a:r>
                        <a:rPr lang="en-US" sz="900" u="none" strike="noStrike">
                          <a:effectLst/>
                        </a:rPr>
                        <a:t>Return to Ambient</a:t>
                      </a:r>
                      <a:endParaRPr lang="en-US" sz="900" b="0" i="0" u="none" strike="noStrike">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l" fontAlgn="t"/>
                      <a:r>
                        <a:rPr lang="en-US" sz="900" u="none" strike="noStrike">
                          <a:effectLst/>
                        </a:rPr>
                        <a:t>Follow warmup plan for 2 days (if not at ambient). Start by Isothermalizing LN2 and Helium shroud, then warm both as much as possible towards ambient. Bring IEC DSER line ambient.</a:t>
                      </a:r>
                      <a:endParaRPr lang="en-US" sz="900" b="0" i="0" u="none" strike="noStrike">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l" fontAlgn="t"/>
                      <a:r>
                        <a:rPr lang="en-US" sz="900" u="none" strike="noStrike" dirty="0">
                          <a:effectLst/>
                        </a:rPr>
                        <a:t>Follow warmup plan for 2 days (if not at ambient). Leave IRSU and </a:t>
                      </a:r>
                      <a:r>
                        <a:rPr lang="en-US" sz="900" u="none" strike="noStrike" dirty="0" smtClean="0">
                          <a:effectLst/>
                        </a:rPr>
                        <a:t>SC </a:t>
                      </a:r>
                      <a:r>
                        <a:rPr lang="en-US" sz="900" u="none" strike="noStrike" dirty="0">
                          <a:effectLst/>
                        </a:rPr>
                        <a:t>Sim on to read temps, but turn off all payload heaters and SIs after 2 days. If evacuation is necessary, turn off IRSU and </a:t>
                      </a:r>
                      <a:r>
                        <a:rPr lang="en-US" sz="900" u="none" strike="noStrike" dirty="0" smtClean="0">
                          <a:effectLst/>
                        </a:rPr>
                        <a:t>SC </a:t>
                      </a:r>
                      <a:r>
                        <a:rPr lang="en-US" sz="900" u="none" strike="noStrike" dirty="0">
                          <a:effectLst/>
                        </a:rPr>
                        <a:t>Sim.</a:t>
                      </a:r>
                      <a:endParaRPr lang="en-US" sz="900" b="0" i="0" u="none" strike="noStrike" dirty="0">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l" fontAlgn="t"/>
                      <a:r>
                        <a:rPr lang="en-US" sz="900" u="none" strike="noStrike" dirty="0">
                          <a:effectLst/>
                        </a:rPr>
                        <a:t>Follow warmup plan for 2 days (if not at ambient). Maintain IEC DSER temp </a:t>
                      </a:r>
                      <a:r>
                        <a:rPr lang="en-US" sz="900" u="none" strike="noStrike" dirty="0" smtClean="0">
                          <a:effectLst/>
                        </a:rPr>
                        <a:t>until ISIM heaters </a:t>
                      </a:r>
                      <a:r>
                        <a:rPr lang="en-US" sz="900" u="none" strike="noStrike" dirty="0">
                          <a:effectLst/>
                        </a:rPr>
                        <a:t>and SIs turned off, after which raise IEC DSER temp to ambient. If evacuation necessary, turn off all GSE heaters. </a:t>
                      </a:r>
                      <a:endParaRPr lang="en-US" sz="900" b="0" i="0" u="none" strike="noStrike" dirty="0">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72604">
                <a:tc>
                  <a:txBody>
                    <a:bodyPr/>
                    <a:lstStyle/>
                    <a:p>
                      <a:pPr algn="ctr" fontAlgn="t"/>
                      <a:r>
                        <a:rPr lang="en-US" sz="900" b="1" u="none" strike="noStrike">
                          <a:effectLst/>
                        </a:rPr>
                        <a:t>C2</a:t>
                      </a:r>
                      <a:endParaRPr lang="en-US" sz="900" b="1" i="0" u="none" strike="noStrike">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dirty="0" smtClean="0">
                          <a:effectLst/>
                        </a:rPr>
                        <a:t>Cooldown: </a:t>
                      </a:r>
                      <a:r>
                        <a:rPr lang="en-US" sz="900" u="none" strike="noStrike" dirty="0">
                          <a:effectLst/>
                        </a:rPr>
                        <a:t>Before shroud reaches 175K</a:t>
                      </a:r>
                      <a:endParaRPr lang="en-US" sz="900" b="0" i="0" u="none" strike="noStrike" dirty="0">
                        <a:solidFill>
                          <a:srgbClr val="000000"/>
                        </a:solidFill>
                        <a:effectLst/>
                        <a:latin typeface="Calibri" panose="020F0502020204030204" pitchFamily="34" charset="0"/>
                      </a:endParaRPr>
                    </a:p>
                  </a:txBody>
                  <a:tcPr marL="1213" marR="1213" marT="121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2"/>
                  </a:ext>
                </a:extLst>
              </a:tr>
              <a:tr h="179926">
                <a:tc>
                  <a:txBody>
                    <a:bodyPr/>
                    <a:lstStyle/>
                    <a:p>
                      <a:pPr algn="ctr" fontAlgn="t"/>
                      <a:r>
                        <a:rPr lang="en-US" sz="900" b="1" u="none" strike="noStrike">
                          <a:effectLst/>
                        </a:rPr>
                        <a:t>C3</a:t>
                      </a:r>
                      <a:endParaRPr lang="en-US" sz="900" b="1" i="0" u="none" strike="noStrike">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dirty="0" smtClean="0">
                          <a:effectLst/>
                        </a:rPr>
                        <a:t>Cooldown: </a:t>
                      </a:r>
                      <a:r>
                        <a:rPr lang="en-US" sz="900" u="none" strike="noStrike" dirty="0">
                          <a:effectLst/>
                        </a:rPr>
                        <a:t>Before </a:t>
                      </a:r>
                      <a:r>
                        <a:rPr lang="en-US" sz="900" u="none" strike="noStrike" dirty="0" smtClean="0">
                          <a:effectLst/>
                        </a:rPr>
                        <a:t>SIs </a:t>
                      </a:r>
                      <a:r>
                        <a:rPr lang="en-US" sz="900" u="none" strike="noStrike" dirty="0">
                          <a:effectLst/>
                        </a:rPr>
                        <a:t>cool to ~ 175K</a:t>
                      </a:r>
                      <a:endParaRPr lang="en-US" sz="900" b="0" i="0" u="none" strike="noStrike" dirty="0">
                        <a:solidFill>
                          <a:srgbClr val="000000"/>
                        </a:solidFill>
                        <a:effectLst/>
                        <a:latin typeface="Calibri" panose="020F0502020204030204" pitchFamily="34" charset="0"/>
                      </a:endParaRPr>
                    </a:p>
                  </a:txBody>
                  <a:tcPr marL="1213" marR="1213" marT="121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3"/>
                  </a:ext>
                </a:extLst>
              </a:tr>
              <a:tr h="272604">
                <a:tc>
                  <a:txBody>
                    <a:bodyPr/>
                    <a:lstStyle/>
                    <a:p>
                      <a:pPr algn="ctr" fontAlgn="t"/>
                      <a:r>
                        <a:rPr lang="en-US" sz="900" b="1" u="none" strike="noStrike">
                          <a:effectLst/>
                        </a:rPr>
                        <a:t>C4</a:t>
                      </a:r>
                      <a:endParaRPr lang="en-US" sz="900" b="1" i="0" u="none" strike="noStrike">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dirty="0" smtClean="0">
                          <a:effectLst/>
                        </a:rPr>
                        <a:t>Cooldown: Near-IR</a:t>
                      </a:r>
                      <a:r>
                        <a:rPr lang="en-US" sz="900" u="none" strike="noStrike" baseline="0" dirty="0" smtClean="0">
                          <a:effectLst/>
                        </a:rPr>
                        <a:t> </a:t>
                      </a:r>
                      <a:r>
                        <a:rPr lang="en-US" sz="900" u="none" strike="noStrike" dirty="0" smtClean="0">
                          <a:effectLst/>
                        </a:rPr>
                        <a:t>SIs </a:t>
                      </a:r>
                      <a:r>
                        <a:rPr lang="en-US" sz="900" u="none" strike="noStrike" dirty="0">
                          <a:effectLst/>
                        </a:rPr>
                        <a:t>in process of being held within 5K, waiting for MIRI</a:t>
                      </a:r>
                      <a:endParaRPr lang="en-US" sz="900" b="0" i="0" u="none" strike="noStrike" dirty="0">
                        <a:solidFill>
                          <a:srgbClr val="000000"/>
                        </a:solidFill>
                        <a:effectLst/>
                        <a:latin typeface="Calibri" panose="020F0502020204030204" pitchFamily="34" charset="0"/>
                      </a:endParaRPr>
                    </a:p>
                  </a:txBody>
                  <a:tcPr marL="1213" marR="1213" marT="121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fontAlgn="t"/>
                      <a:r>
                        <a:rPr lang="en-US" sz="900" u="none" strike="noStrike" dirty="0">
                          <a:effectLst/>
                        </a:rPr>
                        <a:t>Cool all Payload and He Shroud to LN2 Shroud Temp (80K)</a:t>
                      </a:r>
                      <a:endParaRPr lang="en-US" sz="900" b="0" i="0" u="none" strike="noStrike" dirty="0">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l" fontAlgn="t"/>
                      <a:r>
                        <a:rPr lang="en-US" sz="900" u="none" strike="noStrike" dirty="0">
                          <a:effectLst/>
                        </a:rPr>
                        <a:t>Burp N2 off He shroud and CPPs if applicable; bring He shroud to LN2 shroud temp (~90K), keep LN2 shroud flooded. Coordinate with GSE thermal for IEC DSER control.</a:t>
                      </a:r>
                      <a:endParaRPr lang="en-US" sz="900" b="0" i="0" u="none" strike="noStrike" dirty="0">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l" fontAlgn="t"/>
                      <a:r>
                        <a:rPr lang="en-US" sz="900" u="none" strike="noStrike" dirty="0">
                          <a:effectLst/>
                        </a:rPr>
                        <a:t>Keep IEC survival heater </a:t>
                      </a:r>
                      <a:r>
                        <a:rPr lang="en-US" sz="900" u="none" strike="noStrike" dirty="0" err="1">
                          <a:effectLst/>
                        </a:rPr>
                        <a:t>setpoint</a:t>
                      </a:r>
                      <a:r>
                        <a:rPr lang="en-US" sz="900" u="none" strike="noStrike" dirty="0">
                          <a:effectLst/>
                        </a:rPr>
                        <a:t> at 278K. Turn off ISIM </a:t>
                      </a:r>
                      <a:r>
                        <a:rPr lang="en-US" sz="900" u="none" strike="noStrike" dirty="0" smtClean="0">
                          <a:effectLst/>
                        </a:rPr>
                        <a:t>heaters </a:t>
                      </a:r>
                      <a:r>
                        <a:rPr lang="en-US" sz="900" u="none" strike="noStrike" dirty="0">
                          <a:effectLst/>
                        </a:rPr>
                        <a:t>if ISIM Tube max &lt; 140K. Leave IRSU and </a:t>
                      </a:r>
                      <a:r>
                        <a:rPr lang="en-US" sz="900" u="none" strike="noStrike" dirty="0" smtClean="0">
                          <a:effectLst/>
                        </a:rPr>
                        <a:t>SC </a:t>
                      </a:r>
                      <a:r>
                        <a:rPr lang="en-US" sz="900" u="none" strike="noStrike" dirty="0">
                          <a:effectLst/>
                        </a:rPr>
                        <a:t>Sim on to read temps, but turn off all payload heaters and SIs before 48 </a:t>
                      </a:r>
                      <a:r>
                        <a:rPr lang="en-US" sz="900" u="none" strike="noStrike" dirty="0" err="1">
                          <a:effectLst/>
                        </a:rPr>
                        <a:t>hrs</a:t>
                      </a:r>
                      <a:r>
                        <a:rPr lang="en-US" sz="900" u="none" strike="noStrike" dirty="0">
                          <a:effectLst/>
                        </a:rPr>
                        <a:t> reached. If evacuation is necessary, turn off IRSU and </a:t>
                      </a:r>
                      <a:r>
                        <a:rPr lang="en-US" sz="900" u="none" strike="noStrike" dirty="0" smtClean="0">
                          <a:effectLst/>
                        </a:rPr>
                        <a:t>SC </a:t>
                      </a:r>
                      <a:r>
                        <a:rPr lang="en-US" sz="900" u="none" strike="noStrike" dirty="0">
                          <a:effectLst/>
                        </a:rPr>
                        <a:t>Sim.</a:t>
                      </a:r>
                      <a:endParaRPr lang="en-US" sz="900" b="0" i="0" u="none" strike="noStrike" dirty="0">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l" fontAlgn="t"/>
                      <a:r>
                        <a:rPr lang="en-US" sz="900" u="none" strike="noStrike" dirty="0">
                          <a:effectLst/>
                        </a:rPr>
                        <a:t>Control FSM, TM, SM gradients with heaters. Maintain IEC DSER temp until </a:t>
                      </a:r>
                      <a:r>
                        <a:rPr lang="en-US" sz="900" u="none" strike="noStrike" dirty="0" smtClean="0">
                          <a:effectLst/>
                        </a:rPr>
                        <a:t>ISIM heaters </a:t>
                      </a:r>
                      <a:r>
                        <a:rPr lang="en-US" sz="900" u="none" strike="noStrike" dirty="0">
                          <a:effectLst/>
                        </a:rPr>
                        <a:t>and SIs turned off, after which raise IEC DSER temp to 273-293K. Harris to decide which GSE heaters to leave on to safeguard GSE/payload.</a:t>
                      </a:r>
                      <a:endParaRPr lang="en-US" sz="900" b="0" i="0" u="none" strike="noStrike" dirty="0">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08906">
                <a:tc>
                  <a:txBody>
                    <a:bodyPr/>
                    <a:lstStyle/>
                    <a:p>
                      <a:pPr algn="ctr" fontAlgn="t"/>
                      <a:r>
                        <a:rPr lang="en-US" sz="900" b="1" u="none" strike="noStrike">
                          <a:effectLst/>
                        </a:rPr>
                        <a:t>C5</a:t>
                      </a:r>
                      <a:endParaRPr lang="en-US" sz="900" b="1" i="0" u="none" strike="noStrike">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dirty="0" smtClean="0">
                          <a:effectLst/>
                        </a:rPr>
                        <a:t>Cooldown:</a:t>
                      </a:r>
                      <a:r>
                        <a:rPr lang="en-US" sz="900" u="none" strike="noStrike" baseline="0" dirty="0" smtClean="0">
                          <a:effectLst/>
                        </a:rPr>
                        <a:t> </a:t>
                      </a:r>
                      <a:r>
                        <a:rPr lang="en-US" sz="900" u="none" strike="noStrike" dirty="0" smtClean="0">
                          <a:effectLst/>
                        </a:rPr>
                        <a:t>SIs </a:t>
                      </a:r>
                      <a:r>
                        <a:rPr lang="en-US" sz="900" u="none" strike="noStrike" dirty="0">
                          <a:effectLst/>
                        </a:rPr>
                        <a:t>being stepped down through water contamination band (140K-170K)</a:t>
                      </a:r>
                      <a:endParaRPr lang="en-US" sz="900" b="0" i="0" u="none" strike="noStrike" dirty="0">
                        <a:solidFill>
                          <a:srgbClr val="000000"/>
                        </a:solidFill>
                        <a:effectLst/>
                        <a:latin typeface="Calibri" panose="020F0502020204030204" pitchFamily="34" charset="0"/>
                      </a:endParaRPr>
                    </a:p>
                  </a:txBody>
                  <a:tcPr marL="1213" marR="1213" marT="121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5"/>
                  </a:ext>
                </a:extLst>
              </a:tr>
              <a:tr h="278283">
                <a:tc>
                  <a:txBody>
                    <a:bodyPr/>
                    <a:lstStyle/>
                    <a:p>
                      <a:pPr algn="ctr" fontAlgn="t"/>
                      <a:r>
                        <a:rPr lang="en-US" sz="900" b="1" u="none" strike="noStrike">
                          <a:effectLst/>
                        </a:rPr>
                        <a:t>C6</a:t>
                      </a:r>
                      <a:endParaRPr lang="en-US" sz="900" b="1" i="0" u="none" strike="noStrike">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dirty="0" smtClean="0">
                          <a:effectLst/>
                        </a:rPr>
                        <a:t>Cooldown:</a:t>
                      </a:r>
                      <a:r>
                        <a:rPr lang="en-US" sz="900" u="none" strike="noStrike" baseline="0" dirty="0" smtClean="0">
                          <a:effectLst/>
                        </a:rPr>
                        <a:t> </a:t>
                      </a:r>
                      <a:r>
                        <a:rPr lang="en-US" sz="900" u="none" strike="noStrike" dirty="0" smtClean="0">
                          <a:effectLst/>
                        </a:rPr>
                        <a:t>After Near-IR SI</a:t>
                      </a:r>
                      <a:r>
                        <a:rPr lang="en-US" sz="900" u="none" strike="noStrike" baseline="0" dirty="0" smtClean="0">
                          <a:effectLst/>
                        </a:rPr>
                        <a:t> heaters turned off, SIs </a:t>
                      </a:r>
                      <a:r>
                        <a:rPr lang="en-US" sz="900" u="none" strike="noStrike" dirty="0" smtClean="0">
                          <a:effectLst/>
                        </a:rPr>
                        <a:t>allowed </a:t>
                      </a:r>
                      <a:r>
                        <a:rPr lang="en-US" sz="900" u="none" strike="noStrike" dirty="0">
                          <a:effectLst/>
                        </a:rPr>
                        <a:t>to cool, MIRI &gt; 40K</a:t>
                      </a:r>
                      <a:endParaRPr lang="en-US" sz="900" b="0" i="0" u="none" strike="noStrike" dirty="0">
                        <a:solidFill>
                          <a:srgbClr val="000000"/>
                        </a:solidFill>
                        <a:effectLst/>
                        <a:latin typeface="Calibri" panose="020F0502020204030204" pitchFamily="34" charset="0"/>
                      </a:endParaRPr>
                    </a:p>
                  </a:txBody>
                  <a:tcPr marL="1213" marR="1213" marT="121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6"/>
                  </a:ext>
                </a:extLst>
              </a:tr>
              <a:tr h="408906">
                <a:tc>
                  <a:txBody>
                    <a:bodyPr/>
                    <a:lstStyle/>
                    <a:p>
                      <a:pPr algn="ctr" fontAlgn="t"/>
                      <a:r>
                        <a:rPr lang="en-US" sz="900" b="1" u="none" strike="noStrike">
                          <a:effectLst/>
                        </a:rPr>
                        <a:t>C7</a:t>
                      </a:r>
                      <a:endParaRPr lang="en-US" sz="900" b="1" i="0" u="none" strike="noStrike">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dirty="0" smtClean="0">
                          <a:effectLst/>
                        </a:rPr>
                        <a:t>Cooldown: </a:t>
                      </a:r>
                      <a:r>
                        <a:rPr lang="en-US" sz="900" u="none" strike="noStrike" dirty="0">
                          <a:effectLst/>
                        </a:rPr>
                        <a:t>After </a:t>
                      </a:r>
                      <a:r>
                        <a:rPr lang="en-US" sz="900" u="none" strike="noStrike" dirty="0" smtClean="0">
                          <a:effectLst/>
                        </a:rPr>
                        <a:t>Near-IR SI</a:t>
                      </a:r>
                      <a:r>
                        <a:rPr lang="en-US" sz="900" u="none" strike="noStrike" baseline="0" dirty="0" smtClean="0">
                          <a:effectLst/>
                        </a:rPr>
                        <a:t> heaters turned off, </a:t>
                      </a:r>
                      <a:r>
                        <a:rPr lang="en-US" sz="900" u="none" strike="noStrike" dirty="0" smtClean="0">
                          <a:effectLst/>
                        </a:rPr>
                        <a:t>SIs </a:t>
                      </a:r>
                      <a:r>
                        <a:rPr lang="en-US" sz="900" u="none" strike="noStrike" dirty="0">
                          <a:effectLst/>
                        </a:rPr>
                        <a:t>allowed to cool, MIRI &lt; 40K</a:t>
                      </a:r>
                      <a:endParaRPr lang="en-US" sz="900" b="0" i="0" u="none" strike="noStrike" dirty="0">
                        <a:solidFill>
                          <a:srgbClr val="000000"/>
                        </a:solidFill>
                        <a:effectLst/>
                        <a:latin typeface="Calibri" panose="020F0502020204030204" pitchFamily="34" charset="0"/>
                      </a:endParaRPr>
                    </a:p>
                  </a:txBody>
                  <a:tcPr marL="1213" marR="1213" marT="121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fontAlgn="t"/>
                      <a:r>
                        <a:rPr lang="en-US" sz="900" u="none" strike="noStrike">
                          <a:effectLst/>
                        </a:rPr>
                        <a:t>Achieve LN2 Shroud Temp (80K) on all Payload and He Shroud</a:t>
                      </a:r>
                      <a:endParaRPr lang="en-US" sz="900" b="0" i="0" u="none" strike="noStrike">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l" fontAlgn="t"/>
                      <a:r>
                        <a:rPr lang="en-US" sz="900" u="none" strike="noStrike">
                          <a:effectLst/>
                        </a:rPr>
                        <a:t>When SIs are all &gt;45K, burp N2 off He shroud and CPPs. Then, bring He shroud to LN2 shroud temp (~90K), keep LN2 shroud flooded. Coordinate with GSE thermal for IEC DSER control.</a:t>
                      </a:r>
                      <a:endParaRPr lang="en-US" sz="900" b="0" i="0" u="none" strike="noStrike">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l" fontAlgn="t"/>
                      <a:r>
                        <a:rPr lang="en-US" sz="900" u="none" strike="noStrike" dirty="0">
                          <a:effectLst/>
                        </a:rPr>
                        <a:t>Keep IEC survival temp </a:t>
                      </a:r>
                      <a:r>
                        <a:rPr lang="en-US" sz="900" u="none" strike="noStrike" dirty="0" err="1">
                          <a:effectLst/>
                        </a:rPr>
                        <a:t>setpoint</a:t>
                      </a:r>
                      <a:r>
                        <a:rPr lang="en-US" sz="900" u="none" strike="noStrike" dirty="0">
                          <a:effectLst/>
                        </a:rPr>
                        <a:t> at 278K. Warm MIRI using GSE heater &gt;45K if necessary, then use </a:t>
                      </a:r>
                      <a:r>
                        <a:rPr lang="en-US" sz="900" u="none" strike="noStrike" dirty="0" smtClean="0">
                          <a:effectLst/>
                        </a:rPr>
                        <a:t>heaters </a:t>
                      </a:r>
                      <a:r>
                        <a:rPr lang="en-US" sz="900" u="none" strike="noStrike" dirty="0">
                          <a:effectLst/>
                        </a:rPr>
                        <a:t>if needed to bring SIs to 80-90K keeping within constraints. Leave IRSU and </a:t>
                      </a:r>
                      <a:r>
                        <a:rPr lang="en-US" sz="900" u="none" strike="noStrike" dirty="0" smtClean="0">
                          <a:effectLst/>
                        </a:rPr>
                        <a:t>SC </a:t>
                      </a:r>
                      <a:r>
                        <a:rPr lang="en-US" sz="900" u="none" strike="noStrike" dirty="0">
                          <a:effectLst/>
                        </a:rPr>
                        <a:t>Sim on to read temps, but turn off all payload heaters and SIs before 48 </a:t>
                      </a:r>
                      <a:r>
                        <a:rPr lang="en-US" sz="900" u="none" strike="noStrike" dirty="0" err="1">
                          <a:effectLst/>
                        </a:rPr>
                        <a:t>hrs</a:t>
                      </a:r>
                      <a:r>
                        <a:rPr lang="en-US" sz="900" u="none" strike="noStrike" dirty="0">
                          <a:effectLst/>
                        </a:rPr>
                        <a:t> reached. If evacuation is necessary, turn off IRSU and </a:t>
                      </a:r>
                      <a:r>
                        <a:rPr lang="en-US" sz="900" u="none" strike="noStrike" dirty="0" smtClean="0">
                          <a:effectLst/>
                        </a:rPr>
                        <a:t>SC </a:t>
                      </a:r>
                      <a:r>
                        <a:rPr lang="en-US" sz="900" u="none" strike="noStrike" dirty="0">
                          <a:effectLst/>
                        </a:rPr>
                        <a:t>Sim.</a:t>
                      </a:r>
                      <a:endParaRPr lang="en-US" sz="900" b="0" i="0" u="none" strike="noStrike" dirty="0">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l" fontAlgn="t"/>
                      <a:r>
                        <a:rPr lang="en-US" sz="900" u="none" strike="noStrike" dirty="0">
                          <a:effectLst/>
                        </a:rPr>
                        <a:t>Use TM, FSM, SM heaters to aid warmup. Maintain IEC DSER temp until </a:t>
                      </a:r>
                      <a:r>
                        <a:rPr lang="en-US" sz="900" u="none" strike="noStrike" dirty="0" smtClean="0">
                          <a:effectLst/>
                        </a:rPr>
                        <a:t>ISIM heaters </a:t>
                      </a:r>
                      <a:r>
                        <a:rPr lang="en-US" sz="900" u="none" strike="noStrike" dirty="0">
                          <a:effectLst/>
                        </a:rPr>
                        <a:t>and SIs turned off, after which raise IEC DSER temp to 273-293K. Harris to decide which GSE heaters to leave on to safeguard GSE/payload.</a:t>
                      </a:r>
                      <a:endParaRPr lang="en-US" sz="900" b="0" i="0" u="none" strike="noStrike" dirty="0">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136302">
                <a:tc>
                  <a:txBody>
                    <a:bodyPr/>
                    <a:lstStyle/>
                    <a:p>
                      <a:pPr algn="ctr" fontAlgn="t"/>
                      <a:r>
                        <a:rPr lang="en-US" sz="900" b="1" u="none" strike="noStrike">
                          <a:effectLst/>
                        </a:rPr>
                        <a:t>SS</a:t>
                      </a:r>
                      <a:endParaRPr lang="en-US" sz="900" b="1" i="0" u="none" strike="noStrike">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dirty="0" smtClean="0">
                          <a:effectLst/>
                        </a:rPr>
                        <a:t>Steady-state </a:t>
                      </a:r>
                      <a:r>
                        <a:rPr lang="en-US" sz="900" u="none" strike="noStrike" dirty="0" err="1" smtClean="0">
                          <a:effectLst/>
                        </a:rPr>
                        <a:t>Cryo</a:t>
                      </a:r>
                      <a:r>
                        <a:rPr lang="en-US" sz="900" u="none" strike="noStrike" dirty="0" smtClean="0">
                          <a:effectLst/>
                        </a:rPr>
                        <a:t>-stable</a:t>
                      </a:r>
                      <a:r>
                        <a:rPr lang="en-US" sz="900" u="none" strike="noStrike" baseline="0" dirty="0" smtClean="0">
                          <a:effectLst/>
                        </a:rPr>
                        <a:t> conditions</a:t>
                      </a:r>
                      <a:endParaRPr lang="en-US" sz="900" b="0" i="0" u="none" strike="noStrike" dirty="0">
                        <a:solidFill>
                          <a:srgbClr val="000000"/>
                        </a:solidFill>
                        <a:effectLst/>
                        <a:latin typeface="Calibri" panose="020F0502020204030204" pitchFamily="34" charset="0"/>
                      </a:endParaRPr>
                    </a:p>
                  </a:txBody>
                  <a:tcPr marL="1213" marR="1213" marT="121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8"/>
                  </a:ext>
                </a:extLst>
              </a:tr>
              <a:tr h="272604">
                <a:tc>
                  <a:txBody>
                    <a:bodyPr/>
                    <a:lstStyle/>
                    <a:p>
                      <a:pPr algn="ctr" fontAlgn="t"/>
                      <a:r>
                        <a:rPr lang="en-US" sz="900" b="1" u="none" strike="noStrike">
                          <a:effectLst/>
                        </a:rPr>
                        <a:t>W1</a:t>
                      </a:r>
                      <a:endParaRPr lang="en-US" sz="900" b="1" i="0" u="none" strike="noStrike">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dirty="0" smtClean="0">
                          <a:effectLst/>
                        </a:rPr>
                        <a:t>Warmup: </a:t>
                      </a:r>
                      <a:r>
                        <a:rPr lang="en-US" sz="900" u="none" strike="noStrike" dirty="0">
                          <a:effectLst/>
                        </a:rPr>
                        <a:t>SIs to 45K and Shroud to 40K </a:t>
                      </a:r>
                      <a:r>
                        <a:rPr lang="en-US" sz="900" u="none" strike="noStrike" dirty="0" smtClean="0">
                          <a:effectLst/>
                        </a:rPr>
                        <a:t>(N</a:t>
                      </a:r>
                      <a:r>
                        <a:rPr lang="en-US" sz="900" u="none" strike="noStrike" baseline="-25000" dirty="0" smtClean="0">
                          <a:effectLst/>
                        </a:rPr>
                        <a:t>2</a:t>
                      </a:r>
                      <a:r>
                        <a:rPr lang="en-US" sz="900" u="none" strike="noStrike" dirty="0" smtClean="0">
                          <a:effectLst/>
                        </a:rPr>
                        <a:t> migrates to CPPs)</a:t>
                      </a:r>
                      <a:endParaRPr lang="en-US" sz="900" b="0" i="0" u="none" strike="noStrike" dirty="0">
                        <a:solidFill>
                          <a:srgbClr val="000000"/>
                        </a:solidFill>
                        <a:effectLst/>
                        <a:latin typeface="Calibri" panose="020F0502020204030204" pitchFamily="34" charset="0"/>
                      </a:endParaRPr>
                    </a:p>
                  </a:txBody>
                  <a:tcPr marL="1213" marR="1213" marT="121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9"/>
                  </a:ext>
                </a:extLst>
              </a:tr>
              <a:tr h="343600">
                <a:tc>
                  <a:txBody>
                    <a:bodyPr/>
                    <a:lstStyle/>
                    <a:p>
                      <a:pPr algn="ctr" fontAlgn="t"/>
                      <a:r>
                        <a:rPr lang="en-US" sz="900" b="1" u="none" strike="noStrike">
                          <a:effectLst/>
                        </a:rPr>
                        <a:t>W2</a:t>
                      </a:r>
                      <a:endParaRPr lang="en-US" sz="900" b="1" i="0" u="none" strike="noStrike">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dirty="0" smtClean="0">
                          <a:effectLst/>
                        </a:rPr>
                        <a:t>Warmup: </a:t>
                      </a:r>
                      <a:r>
                        <a:rPr lang="en-US" sz="900" u="none" strike="noStrike" dirty="0">
                          <a:effectLst/>
                        </a:rPr>
                        <a:t>MIRI &gt; 45K and He shroud warming to 140K (SIs being warmed by </a:t>
                      </a:r>
                      <a:r>
                        <a:rPr lang="en-US" sz="900" u="none" strike="noStrike" dirty="0" smtClean="0">
                          <a:effectLst/>
                        </a:rPr>
                        <a:t>their heaters)</a:t>
                      </a:r>
                      <a:endParaRPr lang="en-US" sz="900" b="0" i="0" u="none" strike="noStrike" dirty="0">
                        <a:solidFill>
                          <a:srgbClr val="000000"/>
                        </a:solidFill>
                        <a:effectLst/>
                        <a:latin typeface="Calibri" panose="020F0502020204030204" pitchFamily="34" charset="0"/>
                      </a:endParaRPr>
                    </a:p>
                  </a:txBody>
                  <a:tcPr marL="1213" marR="1213" marT="121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10"/>
                  </a:ext>
                </a:extLst>
              </a:tr>
              <a:tr h="420264">
                <a:tc>
                  <a:txBody>
                    <a:bodyPr/>
                    <a:lstStyle/>
                    <a:p>
                      <a:pPr algn="ctr" fontAlgn="t"/>
                      <a:r>
                        <a:rPr lang="en-US" sz="900" b="1" u="none" strike="noStrike">
                          <a:effectLst/>
                        </a:rPr>
                        <a:t>W3</a:t>
                      </a:r>
                      <a:endParaRPr lang="en-US" sz="900" b="1" i="0" u="none" strike="noStrike">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dirty="0" smtClean="0">
                          <a:effectLst/>
                        </a:rPr>
                        <a:t>Warmup: </a:t>
                      </a:r>
                      <a:r>
                        <a:rPr lang="en-US" sz="900" u="none" strike="noStrike" dirty="0">
                          <a:effectLst/>
                        </a:rPr>
                        <a:t>Shroud plateau at 140K before second (major) N</a:t>
                      </a:r>
                      <a:r>
                        <a:rPr lang="en-US" sz="900" u="none" strike="noStrike" baseline="-25000" dirty="0">
                          <a:effectLst/>
                        </a:rPr>
                        <a:t>2</a:t>
                      </a:r>
                      <a:r>
                        <a:rPr lang="en-US" sz="900" u="none" strike="noStrike" dirty="0">
                          <a:effectLst/>
                        </a:rPr>
                        <a:t> burp when CPP warmed &gt; 30K</a:t>
                      </a:r>
                      <a:endParaRPr lang="en-US" sz="900" b="0" i="0" u="none" strike="noStrike" dirty="0">
                        <a:solidFill>
                          <a:srgbClr val="000000"/>
                        </a:solidFill>
                        <a:effectLst/>
                        <a:latin typeface="Calibri" panose="020F0502020204030204" pitchFamily="34" charset="0"/>
                      </a:endParaRPr>
                    </a:p>
                  </a:txBody>
                  <a:tcPr marL="1213" marR="1213" marT="121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fontAlgn="t"/>
                      <a:r>
                        <a:rPr lang="en-US" sz="900" u="none" strike="noStrike">
                          <a:effectLst/>
                        </a:rPr>
                        <a:t>Cool all Payload and He Shroud to LN2 Shroud Temp (80K)</a:t>
                      </a:r>
                      <a:endParaRPr lang="en-US" sz="900" b="0" i="0" u="none" strike="noStrike">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l" fontAlgn="t"/>
                      <a:r>
                        <a:rPr lang="en-US" sz="900" u="none" strike="noStrike">
                          <a:effectLst/>
                        </a:rPr>
                        <a:t>Follow cooldown plan for 2 days to bring He shroud to LN2 shroud temp. Keep LN2 shroud flooded (~90K). Coordinate with GSE thermal for IEC DSER control.</a:t>
                      </a:r>
                      <a:endParaRPr lang="en-US" sz="900" b="0" i="0" u="none" strike="noStrike">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l" fontAlgn="t"/>
                      <a:r>
                        <a:rPr lang="en-US" sz="900" u="none" strike="noStrike" dirty="0">
                          <a:effectLst/>
                        </a:rPr>
                        <a:t>Bring SIs to 80-90K. Keep IEC survival temp </a:t>
                      </a:r>
                      <a:r>
                        <a:rPr lang="en-US" sz="900" u="none" strike="noStrike" dirty="0" err="1">
                          <a:effectLst/>
                        </a:rPr>
                        <a:t>setpoint</a:t>
                      </a:r>
                      <a:r>
                        <a:rPr lang="en-US" sz="900" u="none" strike="noStrike" dirty="0">
                          <a:effectLst/>
                        </a:rPr>
                        <a:t> at 278K. Leave IRSU and </a:t>
                      </a:r>
                      <a:r>
                        <a:rPr lang="en-US" sz="900" u="none" strike="noStrike" dirty="0" smtClean="0">
                          <a:effectLst/>
                        </a:rPr>
                        <a:t>SC </a:t>
                      </a:r>
                      <a:r>
                        <a:rPr lang="en-US" sz="900" u="none" strike="noStrike" dirty="0">
                          <a:effectLst/>
                        </a:rPr>
                        <a:t>Sim on to read temps, but turn off all payload heaters and SIs before 48 </a:t>
                      </a:r>
                      <a:r>
                        <a:rPr lang="en-US" sz="900" u="none" strike="noStrike" dirty="0" err="1">
                          <a:effectLst/>
                        </a:rPr>
                        <a:t>hrs</a:t>
                      </a:r>
                      <a:r>
                        <a:rPr lang="en-US" sz="900" u="none" strike="noStrike" dirty="0">
                          <a:effectLst/>
                        </a:rPr>
                        <a:t> reached. If evacuation is necessary, turn off IRSU and </a:t>
                      </a:r>
                      <a:r>
                        <a:rPr lang="en-US" sz="900" u="none" strike="noStrike" dirty="0" smtClean="0">
                          <a:effectLst/>
                        </a:rPr>
                        <a:t>SC </a:t>
                      </a:r>
                      <a:r>
                        <a:rPr lang="en-US" sz="900" u="none" strike="noStrike" dirty="0">
                          <a:effectLst/>
                        </a:rPr>
                        <a:t>Sim.</a:t>
                      </a:r>
                      <a:endParaRPr lang="en-US" sz="900" b="0" i="0" u="none" strike="noStrike" dirty="0">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l" fontAlgn="t"/>
                      <a:r>
                        <a:rPr lang="en-US" sz="900" u="none" strike="noStrike" dirty="0">
                          <a:effectLst/>
                        </a:rPr>
                        <a:t>Control FSM, TM, SM gradients with heaters. Maintain IEC DSER temp until </a:t>
                      </a:r>
                      <a:r>
                        <a:rPr lang="en-US" sz="900" u="none" strike="noStrike" dirty="0" smtClean="0">
                          <a:effectLst/>
                        </a:rPr>
                        <a:t>ISIM heaters </a:t>
                      </a:r>
                      <a:r>
                        <a:rPr lang="en-US" sz="900" u="none" strike="noStrike" dirty="0">
                          <a:effectLst/>
                        </a:rPr>
                        <a:t>and SIs turned off, after which raise IEC DSER temp to 273-293K. Harris to decide which GSE heaters to leave on to safeguard GSE/payload.</a:t>
                      </a:r>
                      <a:endParaRPr lang="en-US" sz="900" b="0" i="0" u="none" strike="noStrike" dirty="0">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283962">
                <a:tc>
                  <a:txBody>
                    <a:bodyPr/>
                    <a:lstStyle/>
                    <a:p>
                      <a:pPr algn="ctr" fontAlgn="t"/>
                      <a:r>
                        <a:rPr lang="en-US" sz="900" b="1" u="none" strike="noStrike">
                          <a:effectLst/>
                        </a:rPr>
                        <a:t>W4</a:t>
                      </a:r>
                      <a:endParaRPr lang="en-US" sz="900" b="1" i="0" u="none" strike="noStrike">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dirty="0" smtClean="0">
                          <a:effectLst/>
                        </a:rPr>
                        <a:t>Warmup: During </a:t>
                      </a:r>
                      <a:r>
                        <a:rPr lang="en-US" sz="900" u="none" strike="noStrike" dirty="0">
                          <a:effectLst/>
                        </a:rPr>
                        <a:t>N</a:t>
                      </a:r>
                      <a:r>
                        <a:rPr lang="en-US" sz="900" u="none" strike="noStrike" baseline="-25000" dirty="0">
                          <a:effectLst/>
                        </a:rPr>
                        <a:t>2</a:t>
                      </a:r>
                      <a:r>
                        <a:rPr lang="en-US" sz="900" u="none" strike="noStrike" dirty="0">
                          <a:effectLst/>
                        </a:rPr>
                        <a:t> burp at 140K (SIs &gt; 140K, Payload ~140K)</a:t>
                      </a:r>
                      <a:endParaRPr lang="en-US" sz="900" b="0" i="0" u="none" strike="noStrike" dirty="0">
                        <a:solidFill>
                          <a:srgbClr val="000000"/>
                        </a:solidFill>
                        <a:effectLst/>
                        <a:latin typeface="Calibri" panose="020F0502020204030204" pitchFamily="34" charset="0"/>
                      </a:endParaRPr>
                    </a:p>
                  </a:txBody>
                  <a:tcPr marL="1213" marR="1213" marT="121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12"/>
                  </a:ext>
                </a:extLst>
              </a:tr>
              <a:tr h="272604">
                <a:tc>
                  <a:txBody>
                    <a:bodyPr/>
                    <a:lstStyle/>
                    <a:p>
                      <a:pPr algn="ctr" fontAlgn="t"/>
                      <a:r>
                        <a:rPr lang="en-US" sz="900" b="1" u="none" strike="noStrike">
                          <a:effectLst/>
                        </a:rPr>
                        <a:t>W5</a:t>
                      </a:r>
                      <a:endParaRPr lang="en-US" sz="900" b="1" i="0" u="none" strike="noStrike">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dirty="0" smtClean="0">
                          <a:effectLst/>
                        </a:rPr>
                        <a:t>Warmup: Payload </a:t>
                      </a:r>
                      <a:r>
                        <a:rPr lang="en-US" sz="900" u="none" strike="noStrike" dirty="0">
                          <a:effectLst/>
                        </a:rPr>
                        <a:t>in water contamination band (140K-170K)</a:t>
                      </a:r>
                      <a:endParaRPr lang="en-US" sz="900" b="0" i="0" u="none" strike="noStrike" dirty="0">
                        <a:solidFill>
                          <a:srgbClr val="000000"/>
                        </a:solidFill>
                        <a:effectLst/>
                        <a:latin typeface="Calibri" panose="020F0502020204030204" pitchFamily="34" charset="0"/>
                      </a:endParaRPr>
                    </a:p>
                  </a:txBody>
                  <a:tcPr marL="1213" marR="1213" marT="121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13"/>
                  </a:ext>
                </a:extLst>
              </a:tr>
              <a:tr h="283962">
                <a:tc>
                  <a:txBody>
                    <a:bodyPr/>
                    <a:lstStyle/>
                    <a:p>
                      <a:pPr algn="ctr" fontAlgn="t"/>
                      <a:r>
                        <a:rPr lang="en-US" sz="900" b="1" u="none" strike="noStrike">
                          <a:effectLst/>
                        </a:rPr>
                        <a:t>W6</a:t>
                      </a:r>
                      <a:endParaRPr lang="en-US" sz="900" b="1" i="0" u="none" strike="noStrike">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dirty="0" smtClean="0">
                          <a:effectLst/>
                        </a:rPr>
                        <a:t>Warmup: </a:t>
                      </a:r>
                      <a:r>
                        <a:rPr lang="en-US" sz="900" u="none" strike="noStrike" dirty="0">
                          <a:effectLst/>
                        </a:rPr>
                        <a:t>During H</a:t>
                      </a:r>
                      <a:r>
                        <a:rPr lang="en-US" sz="900" u="none" strike="noStrike" baseline="-25000" dirty="0">
                          <a:effectLst/>
                        </a:rPr>
                        <a:t>2</a:t>
                      </a:r>
                      <a:r>
                        <a:rPr lang="en-US" sz="900" u="none" strike="noStrike" dirty="0">
                          <a:effectLst/>
                        </a:rPr>
                        <a:t>O burp off shroud (Payload ~170K, SIs &gt; 170K)</a:t>
                      </a:r>
                      <a:endParaRPr lang="en-US" sz="900" b="0" i="0" u="none" strike="noStrike" dirty="0">
                        <a:solidFill>
                          <a:srgbClr val="000000"/>
                        </a:solidFill>
                        <a:effectLst/>
                        <a:latin typeface="Calibri" panose="020F0502020204030204" pitchFamily="34" charset="0"/>
                      </a:endParaRPr>
                    </a:p>
                  </a:txBody>
                  <a:tcPr marL="1213" marR="1213" marT="121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14"/>
                  </a:ext>
                </a:extLst>
              </a:tr>
              <a:tr h="283962">
                <a:tc>
                  <a:txBody>
                    <a:bodyPr/>
                    <a:lstStyle/>
                    <a:p>
                      <a:pPr algn="ctr" fontAlgn="t"/>
                      <a:r>
                        <a:rPr lang="en-US" sz="900" b="1" u="none" strike="noStrike">
                          <a:effectLst/>
                        </a:rPr>
                        <a:t>W7</a:t>
                      </a:r>
                      <a:endParaRPr lang="en-US" sz="900" b="1" i="0" u="none" strike="noStrike">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dirty="0" smtClean="0">
                          <a:effectLst/>
                        </a:rPr>
                        <a:t>Warmup: </a:t>
                      </a:r>
                      <a:r>
                        <a:rPr lang="en-US" sz="900" u="none" strike="noStrike" dirty="0">
                          <a:effectLst/>
                        </a:rPr>
                        <a:t>After H</a:t>
                      </a:r>
                      <a:r>
                        <a:rPr lang="en-US" sz="900" u="none" strike="noStrike" baseline="-25000" dirty="0">
                          <a:effectLst/>
                        </a:rPr>
                        <a:t>2</a:t>
                      </a:r>
                      <a:r>
                        <a:rPr lang="en-US" sz="900" u="none" strike="noStrike" dirty="0">
                          <a:effectLst/>
                        </a:rPr>
                        <a:t>O burp, He shroud warming to 220K </a:t>
                      </a:r>
                      <a:endParaRPr lang="en-US" sz="900" b="0" i="0" u="none" strike="noStrike" dirty="0">
                        <a:solidFill>
                          <a:srgbClr val="000000"/>
                        </a:solidFill>
                        <a:effectLst/>
                        <a:latin typeface="Calibri" panose="020F0502020204030204" pitchFamily="34" charset="0"/>
                      </a:endParaRPr>
                    </a:p>
                  </a:txBody>
                  <a:tcPr marL="1213" marR="1213" marT="121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fontAlgn="t"/>
                      <a:r>
                        <a:rPr lang="en-US" sz="900" u="none" strike="noStrike">
                          <a:effectLst/>
                        </a:rPr>
                        <a:t>Warm to ambient</a:t>
                      </a:r>
                      <a:endParaRPr lang="en-US" sz="900" b="0" i="0" u="none" strike="noStrike">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l" fontAlgn="t"/>
                      <a:r>
                        <a:rPr lang="en-US" sz="900" u="none" strike="noStrike">
                          <a:effectLst/>
                        </a:rPr>
                        <a:t>Follow warmup plan for 2 days, then bring LN2 shroud to He shroud temp and turn off temp control. Leave scav plates flooded. Coordinate with GSE thermal for IEC DSER control.</a:t>
                      </a:r>
                      <a:endParaRPr lang="en-US" sz="900" b="0" i="0" u="none" strike="noStrike">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l" fontAlgn="t"/>
                      <a:r>
                        <a:rPr lang="en-US" sz="900" u="none" strike="noStrike" dirty="0">
                          <a:effectLst/>
                        </a:rPr>
                        <a:t>Follow warmup plan for 2 days, then turn off SIs and </a:t>
                      </a:r>
                      <a:r>
                        <a:rPr lang="en-US" sz="900" u="none" strike="noStrike" dirty="0" smtClean="0">
                          <a:effectLst/>
                        </a:rPr>
                        <a:t>heaters</a:t>
                      </a:r>
                      <a:r>
                        <a:rPr lang="en-US" sz="900" u="none" strike="noStrike" dirty="0">
                          <a:effectLst/>
                        </a:rPr>
                        <a:t>. Keep IEC survival temp </a:t>
                      </a:r>
                      <a:r>
                        <a:rPr lang="en-US" sz="900" u="none" strike="noStrike" dirty="0" err="1">
                          <a:effectLst/>
                        </a:rPr>
                        <a:t>setpoint</a:t>
                      </a:r>
                      <a:r>
                        <a:rPr lang="en-US" sz="900" u="none" strike="noStrike" dirty="0">
                          <a:effectLst/>
                        </a:rPr>
                        <a:t> at 278K. Leave IRSU and </a:t>
                      </a:r>
                      <a:r>
                        <a:rPr lang="en-US" sz="900" u="none" strike="noStrike" dirty="0" smtClean="0">
                          <a:effectLst/>
                        </a:rPr>
                        <a:t>SC </a:t>
                      </a:r>
                      <a:r>
                        <a:rPr lang="en-US" sz="900" u="none" strike="noStrike" dirty="0">
                          <a:effectLst/>
                        </a:rPr>
                        <a:t>Sim on to read temps, but turn off all payload heaters and SIs before 48 </a:t>
                      </a:r>
                      <a:r>
                        <a:rPr lang="en-US" sz="900" u="none" strike="noStrike" dirty="0" err="1">
                          <a:effectLst/>
                        </a:rPr>
                        <a:t>hrs</a:t>
                      </a:r>
                      <a:r>
                        <a:rPr lang="en-US" sz="900" u="none" strike="noStrike" dirty="0">
                          <a:effectLst/>
                        </a:rPr>
                        <a:t> reached. If evacuation is necessary, turn off IRSU and </a:t>
                      </a:r>
                      <a:r>
                        <a:rPr lang="en-US" sz="900" u="none" strike="noStrike" dirty="0" smtClean="0">
                          <a:effectLst/>
                        </a:rPr>
                        <a:t>SC </a:t>
                      </a:r>
                      <a:r>
                        <a:rPr lang="en-US" sz="900" u="none" strike="noStrike" dirty="0">
                          <a:effectLst/>
                        </a:rPr>
                        <a:t>Sim.</a:t>
                      </a:r>
                      <a:endParaRPr lang="en-US" sz="900" b="0" i="0" u="none" strike="noStrike" dirty="0">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l" fontAlgn="t"/>
                      <a:r>
                        <a:rPr lang="en-US" sz="900" u="none" strike="noStrike" dirty="0">
                          <a:effectLst/>
                        </a:rPr>
                        <a:t>Follow warmup plan for 2 days. Maintain IEC DSER temp until </a:t>
                      </a:r>
                      <a:r>
                        <a:rPr lang="en-US" sz="900" u="none" strike="noStrike" dirty="0" smtClean="0">
                          <a:effectLst/>
                        </a:rPr>
                        <a:t>ISIM heaters </a:t>
                      </a:r>
                      <a:r>
                        <a:rPr lang="en-US" sz="900" u="none" strike="noStrike" dirty="0">
                          <a:effectLst/>
                        </a:rPr>
                        <a:t>and SIs turned off, after which raise IEC DSER temp to 273-293K. Use TM, FSM, SM heaters to aid warmup. Harris to decide which GSE heaters to leave on to safeguard GSE/payload.</a:t>
                      </a:r>
                      <a:endParaRPr lang="en-US" sz="900" b="0" i="0" u="none" strike="noStrike" dirty="0">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5"/>
                  </a:ext>
                </a:extLst>
              </a:tr>
              <a:tr h="272604">
                <a:tc>
                  <a:txBody>
                    <a:bodyPr/>
                    <a:lstStyle/>
                    <a:p>
                      <a:pPr algn="ctr" fontAlgn="t"/>
                      <a:r>
                        <a:rPr lang="en-US" sz="900" b="1" u="none" strike="noStrike">
                          <a:effectLst/>
                        </a:rPr>
                        <a:t>W8</a:t>
                      </a:r>
                      <a:endParaRPr lang="en-US" sz="900" b="1" i="0" u="none" strike="noStrike">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dirty="0" smtClean="0">
                          <a:effectLst/>
                        </a:rPr>
                        <a:t>Warmup: </a:t>
                      </a:r>
                      <a:r>
                        <a:rPr lang="en-US" sz="900" u="none" strike="noStrike" dirty="0">
                          <a:effectLst/>
                        </a:rPr>
                        <a:t>Shroud plateau at 220K before molecular contamination band </a:t>
                      </a:r>
                      <a:endParaRPr lang="en-US" sz="900" b="0" i="0" u="none" strike="noStrike" dirty="0">
                        <a:solidFill>
                          <a:srgbClr val="000000"/>
                        </a:solidFill>
                        <a:effectLst/>
                        <a:latin typeface="Calibri" panose="020F0502020204030204" pitchFamily="34" charset="0"/>
                      </a:endParaRPr>
                    </a:p>
                  </a:txBody>
                  <a:tcPr marL="1213" marR="1213" marT="121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16"/>
                  </a:ext>
                </a:extLst>
              </a:tr>
              <a:tr h="403227">
                <a:tc>
                  <a:txBody>
                    <a:bodyPr/>
                    <a:lstStyle/>
                    <a:p>
                      <a:pPr algn="ctr" fontAlgn="t"/>
                      <a:r>
                        <a:rPr lang="en-US" sz="900" b="1" u="none" strike="noStrike" dirty="0">
                          <a:effectLst/>
                        </a:rPr>
                        <a:t>W9</a:t>
                      </a:r>
                      <a:endParaRPr lang="en-US" sz="900" b="1" i="0" u="none" strike="noStrike" dirty="0">
                        <a:solidFill>
                          <a:srgbClr val="000000"/>
                        </a:solidFill>
                        <a:effectLst/>
                        <a:latin typeface="Calibri" panose="020F0502020204030204" pitchFamily="34" charset="0"/>
                      </a:endParaRPr>
                    </a:p>
                  </a:txBody>
                  <a:tcPr marL="5679" marR="5679" marT="56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u="none" strike="noStrike" dirty="0" smtClean="0">
                          <a:effectLst/>
                        </a:rPr>
                        <a:t>Warmup: </a:t>
                      </a:r>
                      <a:r>
                        <a:rPr lang="en-US" sz="900" u="none" strike="noStrike" dirty="0">
                          <a:effectLst/>
                        </a:rPr>
                        <a:t>220K to ambient through molecular contamination band</a:t>
                      </a:r>
                      <a:endParaRPr lang="en-US" sz="900" b="0" i="0" u="none" strike="noStrike" dirty="0">
                        <a:solidFill>
                          <a:srgbClr val="000000"/>
                        </a:solidFill>
                        <a:effectLst/>
                        <a:latin typeface="Calibri" panose="020F0502020204030204" pitchFamily="34" charset="0"/>
                      </a:endParaRPr>
                    </a:p>
                  </a:txBody>
                  <a:tcPr marL="1213" marR="1213" marT="121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17"/>
                  </a:ext>
                </a:extLst>
              </a:tr>
            </a:tbl>
          </a:graphicData>
        </a:graphic>
      </p:graphicFrame>
      <p:sp>
        <p:nvSpPr>
          <p:cNvPr id="3" name="Rectangle 2"/>
          <p:cNvSpPr/>
          <p:nvPr/>
        </p:nvSpPr>
        <p:spPr bwMode="auto">
          <a:xfrm>
            <a:off x="228599" y="1325880"/>
            <a:ext cx="8686801" cy="730784"/>
          </a:xfrm>
          <a:prstGeom prst="rect">
            <a:avLst/>
          </a:prstGeom>
          <a:solidFill>
            <a:srgbClr val="FF0000">
              <a:alpha val="10196"/>
            </a:srgbClr>
          </a:solidFill>
          <a:ln w="9525" cap="flat" cmpd="sng" algn="ctr">
            <a:noFill/>
            <a:prstDash val="solid"/>
            <a:round/>
            <a:headEnd type="none" w="sm" len="sm"/>
            <a:tailEnd type="stealth" w="lg" len="lg"/>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Narrow" pitchFamily="34" charset="0"/>
            </a:endParaRPr>
          </a:p>
        </p:txBody>
      </p:sp>
      <p:sp>
        <p:nvSpPr>
          <p:cNvPr id="5" name="Rectangle 4"/>
          <p:cNvSpPr/>
          <p:nvPr/>
        </p:nvSpPr>
        <p:spPr bwMode="auto">
          <a:xfrm>
            <a:off x="228600" y="2061117"/>
            <a:ext cx="8686801" cy="960120"/>
          </a:xfrm>
          <a:prstGeom prst="rect">
            <a:avLst/>
          </a:prstGeom>
          <a:solidFill>
            <a:srgbClr val="FF0000">
              <a:alpha val="10196"/>
            </a:srgbClr>
          </a:solidFill>
          <a:ln w="9525" cap="flat" cmpd="sng" algn="ctr">
            <a:noFill/>
            <a:prstDash val="solid"/>
            <a:round/>
            <a:headEnd type="none" w="sm" len="sm"/>
            <a:tailEnd type="stealth" w="lg" len="lg"/>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Narrow" pitchFamily="34" charset="0"/>
            </a:endParaRPr>
          </a:p>
        </p:txBody>
      </p:sp>
      <p:sp>
        <p:nvSpPr>
          <p:cNvPr id="6" name="Rectangle 5"/>
          <p:cNvSpPr/>
          <p:nvPr/>
        </p:nvSpPr>
        <p:spPr bwMode="auto">
          <a:xfrm>
            <a:off x="228599" y="3021236"/>
            <a:ext cx="8686801" cy="1169763"/>
          </a:xfrm>
          <a:prstGeom prst="rect">
            <a:avLst/>
          </a:prstGeom>
          <a:solidFill>
            <a:srgbClr val="FF0000">
              <a:alpha val="10196"/>
            </a:srgbClr>
          </a:solidFill>
          <a:ln w="9525" cap="flat" cmpd="sng" algn="ctr">
            <a:noFill/>
            <a:prstDash val="solid"/>
            <a:round/>
            <a:headEnd type="none" w="sm" len="sm"/>
            <a:tailEnd type="stealth" w="lg" len="lg"/>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Narrow" pitchFamily="34" charset="0"/>
            </a:endParaRPr>
          </a:p>
        </p:txBody>
      </p:sp>
      <p:sp>
        <p:nvSpPr>
          <p:cNvPr id="7" name="Rectangle 6"/>
          <p:cNvSpPr/>
          <p:nvPr/>
        </p:nvSpPr>
        <p:spPr bwMode="auto">
          <a:xfrm>
            <a:off x="228599" y="4190999"/>
            <a:ext cx="8686801" cy="1261872"/>
          </a:xfrm>
          <a:prstGeom prst="rect">
            <a:avLst/>
          </a:prstGeom>
          <a:solidFill>
            <a:srgbClr val="FF0000">
              <a:alpha val="10196"/>
            </a:srgbClr>
          </a:solidFill>
          <a:ln w="9525" cap="flat" cmpd="sng" algn="ctr">
            <a:noFill/>
            <a:prstDash val="solid"/>
            <a:round/>
            <a:headEnd type="none" w="sm" len="sm"/>
            <a:tailEnd type="stealth" w="lg" len="lg"/>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Narrow" pitchFamily="34" charset="0"/>
            </a:endParaRPr>
          </a:p>
        </p:txBody>
      </p:sp>
      <p:sp>
        <p:nvSpPr>
          <p:cNvPr id="8" name="Rectangle 7"/>
          <p:cNvSpPr/>
          <p:nvPr/>
        </p:nvSpPr>
        <p:spPr bwMode="auto">
          <a:xfrm>
            <a:off x="228599" y="5452871"/>
            <a:ext cx="8686801" cy="964572"/>
          </a:xfrm>
          <a:prstGeom prst="rect">
            <a:avLst/>
          </a:prstGeom>
          <a:solidFill>
            <a:srgbClr val="FF0000">
              <a:alpha val="10196"/>
            </a:srgbClr>
          </a:solidFill>
          <a:ln w="9525" cap="flat" cmpd="sng" algn="ctr">
            <a:noFill/>
            <a:prstDash val="solid"/>
            <a:round/>
            <a:headEnd type="none" w="sm" len="sm"/>
            <a:tailEnd type="stealth" w="lg" len="lg"/>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Narrow" pitchFamily="34" charset="0"/>
            </a:endParaRPr>
          </a:p>
        </p:txBody>
      </p:sp>
    </p:spTree>
    <p:extLst>
      <p:ext uri="{BB962C8B-B14F-4D97-AF65-F5344CB8AC3E}">
        <p14:creationId xmlns:p14="http://schemas.microsoft.com/office/powerpoint/2010/main" val="8409946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5"/>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6"/>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7"/>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5" grpId="0" animBg="1"/>
      <p:bldP spid="5" grpId="1" animBg="1"/>
      <p:bldP spid="6" grpId="0" animBg="1"/>
      <p:bldP spid="6" grpId="1" animBg="1"/>
      <p:bldP spid="7" grpId="0" animBg="1"/>
      <p:bldP spid="7" grpId="1"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Examples of Thermal Analyses </a:t>
            </a:r>
            <a:br>
              <a:rPr lang="en-US" dirty="0" smtClean="0"/>
            </a:br>
            <a:r>
              <a:rPr lang="en-US" dirty="0" smtClean="0"/>
              <a:t>Required for Off-Nominal Event Planning</a:t>
            </a:r>
            <a:endParaRPr lang="en-US" dirty="0"/>
          </a:p>
        </p:txBody>
      </p:sp>
      <p:sp>
        <p:nvSpPr>
          <p:cNvPr id="3" name="Content Placeholder 2"/>
          <p:cNvSpPr>
            <a:spLocks noGrp="1"/>
          </p:cNvSpPr>
          <p:nvPr>
            <p:ph idx="1"/>
          </p:nvPr>
        </p:nvSpPr>
        <p:spPr/>
        <p:txBody>
          <a:bodyPr/>
          <a:lstStyle/>
          <a:p>
            <a:r>
              <a:rPr lang="en-US" dirty="0" smtClean="0"/>
              <a:t>Example 1: Loss </a:t>
            </a:r>
            <a:r>
              <a:rPr lang="en-US" dirty="0"/>
              <a:t>of </a:t>
            </a:r>
            <a:r>
              <a:rPr lang="en-US" dirty="0" smtClean="0"/>
              <a:t>Spacecraft (SC) Simulator from Phases C4 to SS</a:t>
            </a:r>
            <a:endParaRPr lang="en-US" dirty="0"/>
          </a:p>
          <a:p>
            <a:pPr lvl="1"/>
            <a:r>
              <a:rPr lang="en-US" dirty="0" smtClean="0"/>
              <a:t>Interrupts </a:t>
            </a:r>
            <a:r>
              <a:rPr lang="en-US" dirty="0"/>
              <a:t>test operations by loss of commanding </a:t>
            </a:r>
            <a:r>
              <a:rPr lang="en-US" dirty="0" smtClean="0"/>
              <a:t>ability</a:t>
            </a:r>
          </a:p>
          <a:p>
            <a:pPr lvl="1"/>
            <a:r>
              <a:rPr lang="en-US" dirty="0" smtClean="0"/>
              <a:t>Loss </a:t>
            </a:r>
            <a:r>
              <a:rPr lang="en-US" dirty="0"/>
              <a:t>of the </a:t>
            </a:r>
            <a:r>
              <a:rPr lang="en-US" dirty="0" smtClean="0"/>
              <a:t>SC </a:t>
            </a:r>
            <a:r>
              <a:rPr lang="en-US" dirty="0"/>
              <a:t>simulator </a:t>
            </a:r>
            <a:r>
              <a:rPr lang="en-US" dirty="0" smtClean="0"/>
              <a:t>also results in loss of operations for instrument electronics boxes and loss of command for thermostatically </a:t>
            </a:r>
            <a:r>
              <a:rPr lang="en-US" dirty="0"/>
              <a:t>controlled survival heaters on the IEC radiator panels. </a:t>
            </a:r>
          </a:p>
          <a:p>
            <a:pPr lvl="1"/>
            <a:r>
              <a:rPr lang="en-US" dirty="0" smtClean="0"/>
              <a:t>Since </a:t>
            </a:r>
            <a:r>
              <a:rPr lang="en-US" dirty="0"/>
              <a:t>the IEC DSER </a:t>
            </a:r>
            <a:r>
              <a:rPr lang="en-US" dirty="0" smtClean="0"/>
              <a:t>is </a:t>
            </a:r>
            <a:r>
              <a:rPr lang="en-US" dirty="0"/>
              <a:t>nominally controlled to 190K </a:t>
            </a:r>
            <a:r>
              <a:rPr lang="en-US" dirty="0" smtClean="0"/>
              <a:t>or </a:t>
            </a:r>
            <a:r>
              <a:rPr lang="en-US" dirty="0"/>
              <a:t>colder during the entire test, this would result in the IEC and </a:t>
            </a:r>
            <a:r>
              <a:rPr lang="en-US" dirty="0" smtClean="0"/>
              <a:t>its instrument electronics boxes to </a:t>
            </a:r>
            <a:r>
              <a:rPr lang="en-US" dirty="0"/>
              <a:t>fall below their survival temperatures of </a:t>
            </a:r>
            <a:r>
              <a:rPr lang="en-US" dirty="0" smtClean="0"/>
              <a:t>253 K</a:t>
            </a:r>
          </a:p>
          <a:p>
            <a:pPr lvl="1"/>
            <a:r>
              <a:rPr lang="en-US" dirty="0" smtClean="0"/>
              <a:t>Analysis was needed to determine the time available to respond to thermally safe the hardware</a:t>
            </a:r>
            <a:endParaRPr lang="en-US" dirty="0"/>
          </a:p>
          <a:p>
            <a:pPr lvl="1"/>
            <a:r>
              <a:rPr lang="en-US" dirty="0" smtClean="0"/>
              <a:t>Fastest </a:t>
            </a:r>
            <a:r>
              <a:rPr lang="en-US" dirty="0"/>
              <a:t>(worst) case cooling occurs when holding IEC panels at 278K (nominally) and IEC DSER is </a:t>
            </a:r>
            <a:r>
              <a:rPr lang="en-US" dirty="0" smtClean="0"/>
              <a:t>at a sink temperature of 20K</a:t>
            </a:r>
            <a:endParaRPr lang="en-US" dirty="0"/>
          </a:p>
          <a:p>
            <a:r>
              <a:rPr lang="en-US" dirty="0" smtClean="0"/>
              <a:t>Example 2: Loss of Helium System at Phase SS</a:t>
            </a:r>
          </a:p>
          <a:p>
            <a:pPr lvl="1"/>
            <a:r>
              <a:rPr lang="en-US" dirty="0" smtClean="0"/>
              <a:t>This would be a result of the loss of facility power </a:t>
            </a:r>
          </a:p>
          <a:p>
            <a:pPr lvl="1"/>
            <a:r>
              <a:rPr lang="en-US" dirty="0" smtClean="0"/>
              <a:t>Analysis needed to determine the effect Nitrogen </a:t>
            </a:r>
            <a:r>
              <a:rPr lang="en-US" dirty="0"/>
              <a:t>Free Molecular Heat </a:t>
            </a:r>
            <a:r>
              <a:rPr lang="en-US" dirty="0" smtClean="0"/>
              <a:t>Transfer, Conduction, and Convection would have on </a:t>
            </a:r>
            <a:r>
              <a:rPr lang="en-US" dirty="0"/>
              <a:t>the test hardware in the OTIS </a:t>
            </a:r>
            <a:r>
              <a:rPr lang="en-US" dirty="0" err="1"/>
              <a:t>Cryovac</a:t>
            </a:r>
            <a:r>
              <a:rPr lang="en-US" dirty="0"/>
              <a:t> test if </a:t>
            </a:r>
            <a:r>
              <a:rPr lang="en-US" dirty="0" smtClean="0"/>
              <a:t>Helium Refrigerators </a:t>
            </a:r>
            <a:r>
              <a:rPr lang="en-US" dirty="0"/>
              <a:t>were to lose </a:t>
            </a:r>
            <a:r>
              <a:rPr lang="en-US" dirty="0" smtClean="0"/>
              <a:t>power / lose temperature control</a:t>
            </a:r>
            <a:endParaRPr lang="en-US" dirty="0"/>
          </a:p>
          <a:p>
            <a:pPr marL="800100" lvl="1" indent="-342900">
              <a:buFont typeface="Wingdings" panose="05000000000000000000" pitchFamily="2" charset="2"/>
              <a:buChar char="§"/>
            </a:pPr>
            <a:endParaRPr lang="en-US" sz="2000" dirty="0" smtClean="0"/>
          </a:p>
          <a:p>
            <a:pPr marL="800100" lvl="1" indent="-342900">
              <a:buFont typeface="Wingdings" panose="05000000000000000000" pitchFamily="2" charset="2"/>
              <a:buChar char="§"/>
            </a:pPr>
            <a:endParaRPr lang="en-US" sz="2000" dirty="0"/>
          </a:p>
          <a:p>
            <a:endParaRPr lang="en-US" sz="2400" dirty="0"/>
          </a:p>
        </p:txBody>
      </p:sp>
    </p:spTree>
    <p:extLst>
      <p:ext uri="{BB962C8B-B14F-4D97-AF65-F5344CB8AC3E}">
        <p14:creationId xmlns:p14="http://schemas.microsoft.com/office/powerpoint/2010/main" val="179015848"/>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1: </a:t>
            </a:r>
            <a:r>
              <a:rPr lang="en-US" dirty="0" smtClean="0"/>
              <a:t>Loss of Spacecraft Simulator  Thermal Analysis Setup</a:t>
            </a:r>
            <a:endParaRPr lang="en-US" dirty="0"/>
          </a:p>
        </p:txBody>
      </p:sp>
      <p:pic>
        <p:nvPicPr>
          <p:cNvPr id="4" name="Content Placeholder 22"/>
          <p:cNvPicPr>
            <a:picLocks noChangeAspect="1"/>
          </p:cNvPicPr>
          <p:nvPr/>
        </p:nvPicPr>
        <p:blipFill rotWithShape="1">
          <a:blip r:embed="rId3"/>
          <a:srcRect l="42618" t="31528" r="31546" b="16986"/>
          <a:stretch/>
        </p:blipFill>
        <p:spPr>
          <a:xfrm>
            <a:off x="1676400" y="1295400"/>
            <a:ext cx="5791200" cy="4986449"/>
          </a:xfrm>
          <a:prstGeom prst="rect">
            <a:avLst/>
          </a:prstGeom>
        </p:spPr>
      </p:pic>
      <p:cxnSp>
        <p:nvCxnSpPr>
          <p:cNvPr id="5" name="Straight Arrow Connector 4"/>
          <p:cNvCxnSpPr/>
          <p:nvPr/>
        </p:nvCxnSpPr>
        <p:spPr>
          <a:xfrm flipH="1" flipV="1">
            <a:off x="7338997" y="5534799"/>
            <a:ext cx="395015" cy="13996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H="1">
            <a:off x="7335275" y="5678352"/>
            <a:ext cx="391860" cy="1917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flipV="1">
            <a:off x="7737734" y="5257800"/>
            <a:ext cx="1" cy="41696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119258" y="5697523"/>
            <a:ext cx="432033" cy="276999"/>
          </a:xfrm>
          <a:prstGeom prst="rect">
            <a:avLst/>
          </a:prstGeom>
          <a:noFill/>
        </p:spPr>
        <p:txBody>
          <a:bodyPr wrap="square" rtlCol="0">
            <a:spAutoFit/>
          </a:bodyPr>
          <a:lstStyle/>
          <a:p>
            <a:pPr algn="r"/>
            <a:r>
              <a:rPr lang="en-US" sz="1200" b="1" dirty="0" smtClean="0"/>
              <a:t>+V2</a:t>
            </a:r>
            <a:endParaRPr lang="en-US" sz="1200" b="1" dirty="0"/>
          </a:p>
        </p:txBody>
      </p:sp>
      <p:sp>
        <p:nvSpPr>
          <p:cNvPr id="9" name="TextBox 8"/>
          <p:cNvSpPr txBox="1"/>
          <p:nvPr/>
        </p:nvSpPr>
        <p:spPr>
          <a:xfrm>
            <a:off x="7730596" y="5262853"/>
            <a:ext cx="432033" cy="276999"/>
          </a:xfrm>
          <a:prstGeom prst="rect">
            <a:avLst/>
          </a:prstGeom>
          <a:noFill/>
        </p:spPr>
        <p:txBody>
          <a:bodyPr wrap="square" rtlCol="0">
            <a:spAutoFit/>
          </a:bodyPr>
          <a:lstStyle/>
          <a:p>
            <a:pPr algn="r"/>
            <a:r>
              <a:rPr lang="en-US" sz="1200" b="1" dirty="0" smtClean="0"/>
              <a:t>+V3</a:t>
            </a:r>
            <a:endParaRPr lang="en-US" sz="1200" b="1" dirty="0"/>
          </a:p>
        </p:txBody>
      </p:sp>
      <p:sp>
        <p:nvSpPr>
          <p:cNvPr id="10" name="TextBox 9"/>
          <p:cNvSpPr txBox="1"/>
          <p:nvPr/>
        </p:nvSpPr>
        <p:spPr>
          <a:xfrm>
            <a:off x="7119257" y="5257800"/>
            <a:ext cx="432033" cy="276999"/>
          </a:xfrm>
          <a:prstGeom prst="rect">
            <a:avLst/>
          </a:prstGeom>
          <a:noFill/>
        </p:spPr>
        <p:txBody>
          <a:bodyPr wrap="square" rtlCol="0">
            <a:spAutoFit/>
          </a:bodyPr>
          <a:lstStyle/>
          <a:p>
            <a:pPr algn="r"/>
            <a:r>
              <a:rPr lang="en-US" sz="1200" b="1" dirty="0" smtClean="0"/>
              <a:t>+V1</a:t>
            </a:r>
            <a:endParaRPr lang="en-US" sz="1200" b="1" dirty="0"/>
          </a:p>
        </p:txBody>
      </p:sp>
      <p:sp>
        <p:nvSpPr>
          <p:cNvPr id="18" name="Rectangle 17"/>
          <p:cNvSpPr/>
          <p:nvPr/>
        </p:nvSpPr>
        <p:spPr bwMode="auto">
          <a:xfrm>
            <a:off x="4682847" y="4376670"/>
            <a:ext cx="1981200" cy="990600"/>
          </a:xfrm>
          <a:prstGeom prst="rect">
            <a:avLst/>
          </a:prstGeom>
          <a:solidFill>
            <a:schemeClr val="tx2">
              <a:lumMod val="75000"/>
              <a:alpha val="70000"/>
            </a:schemeClr>
          </a:solidFill>
          <a:ln>
            <a:headEnd type="none" w="sm" len="sm"/>
            <a:tailEnd type="stealth" w="lg" len="lg"/>
          </a:ln>
        </p:spPr>
        <p:style>
          <a:lnRef idx="2">
            <a:schemeClr val="accent6"/>
          </a:lnRef>
          <a:fillRef idx="1">
            <a:schemeClr val="lt1"/>
          </a:fillRef>
          <a:effectRef idx="0">
            <a:schemeClr val="accent6"/>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bg1"/>
                </a:solidFill>
                <a:effectLst/>
                <a:latin typeface="Arial Narrow" pitchFamily="34" charset="0"/>
              </a:rPr>
              <a:t>IEC DSER</a:t>
            </a:r>
          </a:p>
        </p:txBody>
      </p:sp>
      <p:pic>
        <p:nvPicPr>
          <p:cNvPr id="19" name="Content Placeholder 22"/>
          <p:cNvPicPr>
            <a:picLocks noGrp="1" noChangeAspect="1"/>
          </p:cNvPicPr>
          <p:nvPr>
            <p:ph idx="1"/>
          </p:nvPr>
        </p:nvPicPr>
        <p:blipFill rotWithShape="1">
          <a:blip r:embed="rId3"/>
          <a:srcRect l="22319" r="71222" b="6037"/>
          <a:stretch/>
        </p:blipFill>
        <p:spPr>
          <a:xfrm>
            <a:off x="281064" y="1219199"/>
            <a:ext cx="855981" cy="5380441"/>
          </a:xfrm>
          <a:prstGeom prst="rect">
            <a:avLst/>
          </a:prstGeom>
        </p:spPr>
      </p:pic>
      <p:sp>
        <p:nvSpPr>
          <p:cNvPr id="12" name="TextBox 11"/>
          <p:cNvSpPr txBox="1"/>
          <p:nvPr/>
        </p:nvSpPr>
        <p:spPr>
          <a:xfrm rot="16200000">
            <a:off x="6892233" y="3099198"/>
            <a:ext cx="2848572" cy="307777"/>
          </a:xfrm>
          <a:prstGeom prst="rect">
            <a:avLst/>
          </a:prstGeom>
          <a:noFill/>
        </p:spPr>
        <p:txBody>
          <a:bodyPr wrap="square" rtlCol="0">
            <a:spAutoFit/>
          </a:bodyPr>
          <a:lstStyle/>
          <a:p>
            <a:r>
              <a:rPr lang="en-US" sz="1400" i="1" dirty="0" smtClean="0"/>
              <a:t>Source: NASA/JWST/K. Yang</a:t>
            </a:r>
            <a:endParaRPr lang="en-US" sz="1400" i="1" dirty="0"/>
          </a:p>
        </p:txBody>
      </p:sp>
    </p:spTree>
    <p:extLst>
      <p:ext uri="{BB962C8B-B14F-4D97-AF65-F5344CB8AC3E}">
        <p14:creationId xmlns:p14="http://schemas.microsoft.com/office/powerpoint/2010/main" val="30782359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38113"/>
            <a:ext cx="5791200" cy="779462"/>
          </a:xfrm>
        </p:spPr>
        <p:txBody>
          <a:bodyPr/>
          <a:lstStyle/>
          <a:p>
            <a:r>
              <a:rPr lang="en-US" dirty="0" smtClean="0">
                <a:solidFill>
                  <a:srgbClr val="0B3D91"/>
                </a:solidFill>
              </a:rPr>
              <a:t>Example 1: Predicted IEC Electronics Box Temperatures during Loss of SC Simulator, DSER at 20K</a:t>
            </a:r>
            <a:endParaRPr lang="en-US" dirty="0"/>
          </a:p>
        </p:txBody>
      </p:sp>
      <p:pic>
        <p:nvPicPr>
          <p:cNvPr id="7" name="Chart 1" descr="image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 y="1295400"/>
            <a:ext cx="7772400" cy="4663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3200400" y="1447800"/>
            <a:ext cx="2412774" cy="52322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400" dirty="0" smtClean="0"/>
              <a:t>Boxes controlled at heater </a:t>
            </a:r>
            <a:r>
              <a:rPr lang="en-US" sz="1400" dirty="0" err="1" smtClean="0"/>
              <a:t>setpoints</a:t>
            </a:r>
            <a:r>
              <a:rPr lang="en-US" sz="1400" dirty="0" smtClean="0"/>
              <a:t> before off-nominal event </a:t>
            </a:r>
            <a:endParaRPr lang="en-US" sz="1400" dirty="0"/>
          </a:p>
        </p:txBody>
      </p:sp>
      <p:cxnSp>
        <p:nvCxnSpPr>
          <p:cNvPr id="5" name="Straight Arrow Connector 4"/>
          <p:cNvCxnSpPr>
            <a:stCxn id="4" idx="1"/>
          </p:cNvCxnSpPr>
          <p:nvPr/>
        </p:nvCxnSpPr>
        <p:spPr bwMode="auto">
          <a:xfrm flipH="1">
            <a:off x="1981200" y="1709410"/>
            <a:ext cx="1219200" cy="0"/>
          </a:xfrm>
          <a:prstGeom prst="straightConnector1">
            <a:avLst/>
          </a:prstGeom>
          <a:blipFill dpi="0" rotWithShape="0">
            <a:blip r:embed="rId4"/>
            <a:srcRect/>
            <a:stretch>
              <a:fillRect/>
            </a:stretch>
          </a:blipFill>
          <a:ln w="9525" cap="flat" cmpd="sng" algn="ctr">
            <a:solidFill>
              <a:schemeClr val="tx1"/>
            </a:solidFill>
            <a:prstDash val="solid"/>
            <a:round/>
            <a:headEnd type="none" w="sm" len="sm"/>
            <a:tailEnd type="triangle"/>
          </a:ln>
          <a:effectLst/>
        </p:spPr>
      </p:cxnSp>
      <p:sp>
        <p:nvSpPr>
          <p:cNvPr id="12" name="TextBox 11"/>
          <p:cNvSpPr txBox="1"/>
          <p:nvPr/>
        </p:nvSpPr>
        <p:spPr>
          <a:xfrm>
            <a:off x="1828800" y="4267200"/>
            <a:ext cx="2209800" cy="52322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400" dirty="0" smtClean="0"/>
              <a:t>First box breaks low red temperature limit after 4 hours</a:t>
            </a:r>
            <a:endParaRPr lang="en-US" sz="1400" dirty="0"/>
          </a:p>
        </p:txBody>
      </p:sp>
      <p:cxnSp>
        <p:nvCxnSpPr>
          <p:cNvPr id="13" name="Straight Arrow Connector 12"/>
          <p:cNvCxnSpPr>
            <a:stCxn id="12" idx="0"/>
          </p:cNvCxnSpPr>
          <p:nvPr/>
        </p:nvCxnSpPr>
        <p:spPr bwMode="auto">
          <a:xfrm flipV="1">
            <a:off x="2933700" y="3276600"/>
            <a:ext cx="419100" cy="990600"/>
          </a:xfrm>
          <a:prstGeom prst="straightConnector1">
            <a:avLst/>
          </a:prstGeom>
          <a:blipFill dpi="0" rotWithShape="0">
            <a:blip r:embed="rId4"/>
            <a:srcRect/>
            <a:stretch>
              <a:fillRect/>
            </a:stretch>
          </a:blipFill>
          <a:ln w="9525" cap="flat" cmpd="sng" algn="ctr">
            <a:solidFill>
              <a:schemeClr val="tx1"/>
            </a:solidFill>
            <a:prstDash val="solid"/>
            <a:round/>
            <a:headEnd type="none" w="sm" len="sm"/>
            <a:tailEnd type="triangle"/>
          </a:ln>
          <a:effectLst/>
        </p:spPr>
      </p:cxnSp>
      <p:sp>
        <p:nvSpPr>
          <p:cNvPr id="17" name="Rectangle 16"/>
          <p:cNvSpPr/>
          <p:nvPr/>
        </p:nvSpPr>
        <p:spPr>
          <a:xfrm>
            <a:off x="7161582" y="5958840"/>
            <a:ext cx="1370889" cy="261610"/>
          </a:xfrm>
          <a:prstGeom prst="rect">
            <a:avLst/>
          </a:prstGeom>
        </p:spPr>
        <p:txBody>
          <a:bodyPr wrap="none">
            <a:spAutoFit/>
          </a:bodyPr>
          <a:lstStyle/>
          <a:p>
            <a:pPr algn="r"/>
            <a:r>
              <a:rPr lang="en-US" sz="1100" i="1" dirty="0" smtClean="0"/>
              <a:t>Source: NASA/K. Yang</a:t>
            </a:r>
            <a:endParaRPr lang="en-US" sz="1100" i="1" dirty="0"/>
          </a:p>
        </p:txBody>
      </p:sp>
    </p:spTree>
    <p:extLst>
      <p:ext uri="{BB962C8B-B14F-4D97-AF65-F5344CB8AC3E}">
        <p14:creationId xmlns:p14="http://schemas.microsoft.com/office/powerpoint/2010/main" val="3557806393"/>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1: Preparations Implemented as a Result of Off-Nominal Planning and Analysis</a:t>
            </a:r>
            <a:r>
              <a:rPr lang="en-US" baseline="30000" dirty="0"/>
              <a:t> </a:t>
            </a:r>
            <a:r>
              <a:rPr lang="en-US" baseline="30000" dirty="0" smtClean="0"/>
              <a:t>[4,5]</a:t>
            </a:r>
            <a:endParaRPr lang="en-US" dirty="0"/>
          </a:p>
        </p:txBody>
      </p:sp>
      <p:sp>
        <p:nvSpPr>
          <p:cNvPr id="4" name="Content Placeholder 3"/>
          <p:cNvSpPr>
            <a:spLocks noGrp="1"/>
          </p:cNvSpPr>
          <p:nvPr>
            <p:ph idx="1"/>
          </p:nvPr>
        </p:nvSpPr>
        <p:spPr>
          <a:xfrm>
            <a:off x="304801" y="1049338"/>
            <a:ext cx="8420100" cy="5497512"/>
          </a:xfrm>
        </p:spPr>
        <p:txBody>
          <a:bodyPr/>
          <a:lstStyle/>
          <a:p>
            <a:r>
              <a:rPr lang="en-US" dirty="0" smtClean="0"/>
              <a:t>Contingency mitigations added to hardware as changes from baseline capabilities</a:t>
            </a:r>
          </a:p>
          <a:p>
            <a:pPr lvl="1"/>
            <a:r>
              <a:rPr lang="en-US" dirty="0" smtClean="0"/>
              <a:t>IEC DSER helium lines modified to be controlled individually: provide both cooling at ambient and helium shut-off in emergency scenario.</a:t>
            </a:r>
          </a:p>
          <a:p>
            <a:pPr lvl="1"/>
            <a:r>
              <a:rPr lang="en-US" dirty="0" smtClean="0"/>
              <a:t>Backup SC Sim moved next to primary unit used in test in case primary fails. Backup able to be wired </a:t>
            </a:r>
            <a:r>
              <a:rPr lang="en-US" dirty="0"/>
              <a:t>to survival heaters within a </a:t>
            </a:r>
            <a:r>
              <a:rPr lang="en-US" dirty="0" smtClean="0"/>
              <a:t>short </a:t>
            </a:r>
            <a:r>
              <a:rPr lang="en-US" dirty="0"/>
              <a:t>period by qualified </a:t>
            </a:r>
            <a:r>
              <a:rPr lang="en-US" dirty="0" smtClean="0"/>
              <a:t>personnel.</a:t>
            </a:r>
          </a:p>
          <a:p>
            <a:pPr lvl="1"/>
            <a:r>
              <a:rPr lang="en-US" dirty="0" smtClean="0"/>
              <a:t>Heaters added to IEC DSERs for quick warmup from 20K to 253K (IEC survival temperature) in 3.5 hours, if backup SC sim cannot be started in 15 min.</a:t>
            </a:r>
          </a:p>
          <a:p>
            <a:pPr lvl="1"/>
            <a:r>
              <a:rPr lang="en-US" dirty="0"/>
              <a:t>Test sensors on flight IEC </a:t>
            </a:r>
            <a:r>
              <a:rPr lang="en-US" dirty="0" smtClean="0"/>
              <a:t>panels</a:t>
            </a:r>
          </a:p>
          <a:p>
            <a:r>
              <a:rPr lang="en-US" dirty="0"/>
              <a:t>MIRI GSE heater procedure </a:t>
            </a:r>
            <a:r>
              <a:rPr lang="en-US" dirty="0" smtClean="0"/>
              <a:t>updated</a:t>
            </a:r>
          </a:p>
          <a:p>
            <a:r>
              <a:rPr lang="en-US" dirty="0" smtClean="0"/>
              <a:t>Hurricane </a:t>
            </a:r>
            <a:r>
              <a:rPr lang="en-US" dirty="0" err="1" smtClean="0"/>
              <a:t>rideout</a:t>
            </a:r>
            <a:r>
              <a:rPr lang="en-US" dirty="0" smtClean="0"/>
              <a:t> team identified</a:t>
            </a:r>
            <a:br>
              <a:rPr lang="en-US" dirty="0" smtClean="0"/>
            </a:br>
            <a:r>
              <a:rPr lang="en-US" dirty="0" smtClean="0"/>
              <a:t>to stay with hardware in case test</a:t>
            </a:r>
            <a:br>
              <a:rPr lang="en-US" dirty="0" smtClean="0"/>
            </a:br>
            <a:r>
              <a:rPr lang="en-US" dirty="0" smtClean="0"/>
              <a:t>support team needs to be evacuated</a:t>
            </a:r>
          </a:p>
          <a:p>
            <a:pPr lvl="1"/>
            <a:r>
              <a:rPr lang="en-US" dirty="0" smtClean="0"/>
              <a:t>Received FEMA training pre-test</a:t>
            </a:r>
          </a:p>
          <a:p>
            <a:pPr lvl="1"/>
            <a:r>
              <a:rPr lang="en-US" dirty="0" smtClean="0"/>
              <a:t>Critical members of each discipline</a:t>
            </a:r>
          </a:p>
          <a:p>
            <a:pPr lvl="1"/>
            <a:r>
              <a:rPr lang="en-US" dirty="0" smtClean="0"/>
              <a:t>Ensure hardware is safe and</a:t>
            </a:r>
            <a:br>
              <a:rPr lang="en-US" dirty="0" smtClean="0"/>
            </a:br>
            <a:r>
              <a:rPr lang="en-US" dirty="0" smtClean="0"/>
              <a:t>maintains status quo</a:t>
            </a:r>
          </a:p>
          <a:p>
            <a:pPr lvl="1"/>
            <a:endParaRPr lang="en-US" dirty="0"/>
          </a:p>
          <a:p>
            <a:endParaRPr lang="en-US" dirty="0"/>
          </a:p>
        </p:txBody>
      </p:sp>
      <p:pic>
        <p:nvPicPr>
          <p:cNvPr id="6" name="Picture 2"/>
          <p:cNvPicPr>
            <a:picLocks noChangeAspect="1" noChangeArrowheads="1"/>
          </p:cNvPicPr>
          <p:nvPr/>
        </p:nvPicPr>
        <p:blipFill>
          <a:blip r:embed="rId3" cstate="print"/>
          <a:srcRect/>
          <a:stretch>
            <a:fillRect/>
          </a:stretch>
        </p:blipFill>
        <p:spPr bwMode="auto">
          <a:xfrm>
            <a:off x="4321969" y="3829666"/>
            <a:ext cx="4572000" cy="2140231"/>
          </a:xfrm>
          <a:prstGeom prst="rect">
            <a:avLst/>
          </a:prstGeom>
          <a:noFill/>
          <a:ln w="9525">
            <a:noFill/>
            <a:miter lim="800000"/>
            <a:headEnd/>
            <a:tailEnd/>
          </a:ln>
        </p:spPr>
      </p:pic>
      <p:cxnSp>
        <p:nvCxnSpPr>
          <p:cNvPr id="7" name="Straight Arrow Connector 6"/>
          <p:cNvCxnSpPr/>
          <p:nvPr/>
        </p:nvCxnSpPr>
        <p:spPr bwMode="auto">
          <a:xfrm>
            <a:off x="7812738" y="6025509"/>
            <a:ext cx="0" cy="513575"/>
          </a:xfrm>
          <a:prstGeom prst="straightConnector1">
            <a:avLst/>
          </a:prstGeom>
          <a:blipFill dpi="0" rotWithShape="0">
            <a:blip r:embed="rId4"/>
            <a:srcRect/>
            <a:stretch>
              <a:fillRect/>
            </a:stretch>
          </a:blipFill>
          <a:ln w="9525" cap="flat" cmpd="sng" algn="ctr">
            <a:solidFill>
              <a:schemeClr val="tx1"/>
            </a:solidFill>
            <a:prstDash val="solid"/>
            <a:round/>
            <a:headEnd type="none" w="med" len="med"/>
            <a:tailEnd type="arrow"/>
          </a:ln>
          <a:effectLst/>
        </p:spPr>
      </p:cxnSp>
      <p:cxnSp>
        <p:nvCxnSpPr>
          <p:cNvPr id="8" name="Straight Arrow Connector 7"/>
          <p:cNvCxnSpPr/>
          <p:nvPr/>
        </p:nvCxnSpPr>
        <p:spPr bwMode="auto">
          <a:xfrm>
            <a:off x="7807513" y="6025509"/>
            <a:ext cx="512064" cy="0"/>
          </a:xfrm>
          <a:prstGeom prst="straightConnector1">
            <a:avLst/>
          </a:prstGeom>
          <a:blipFill dpi="0" rotWithShape="0">
            <a:blip r:embed="rId4"/>
            <a:srcRect/>
            <a:stretch>
              <a:fillRect/>
            </a:stretch>
          </a:blipFill>
          <a:ln w="9525" cap="flat" cmpd="sng" algn="ctr">
            <a:solidFill>
              <a:schemeClr val="tx1"/>
            </a:solidFill>
            <a:prstDash val="solid"/>
            <a:round/>
            <a:headEnd type="none" w="med" len="med"/>
            <a:tailEnd type="arrow"/>
          </a:ln>
          <a:effectLst/>
        </p:spPr>
      </p:cxnSp>
      <p:sp>
        <p:nvSpPr>
          <p:cNvPr id="9" name="TextBox 8"/>
          <p:cNvSpPr txBox="1"/>
          <p:nvPr/>
        </p:nvSpPr>
        <p:spPr>
          <a:xfrm>
            <a:off x="8150876" y="5944844"/>
            <a:ext cx="561975" cy="307777"/>
          </a:xfrm>
          <a:prstGeom prst="rect">
            <a:avLst/>
          </a:prstGeom>
          <a:noFill/>
        </p:spPr>
        <p:txBody>
          <a:bodyPr wrap="square" rtlCol="0">
            <a:spAutoFit/>
          </a:bodyPr>
          <a:lstStyle/>
          <a:p>
            <a:r>
              <a:rPr lang="en-US" sz="1400" b="0" dirty="0" smtClean="0"/>
              <a:t>+V2</a:t>
            </a:r>
            <a:endParaRPr lang="en-US" sz="1400" b="0" dirty="0"/>
          </a:p>
        </p:txBody>
      </p:sp>
      <p:sp>
        <p:nvSpPr>
          <p:cNvPr id="10" name="TextBox 9"/>
          <p:cNvSpPr txBox="1"/>
          <p:nvPr/>
        </p:nvSpPr>
        <p:spPr>
          <a:xfrm>
            <a:off x="7733135" y="6340167"/>
            <a:ext cx="561975" cy="307777"/>
          </a:xfrm>
          <a:prstGeom prst="rect">
            <a:avLst/>
          </a:prstGeom>
          <a:noFill/>
        </p:spPr>
        <p:txBody>
          <a:bodyPr wrap="square" rtlCol="0">
            <a:spAutoFit/>
          </a:bodyPr>
          <a:lstStyle/>
          <a:p>
            <a:r>
              <a:rPr lang="en-US" sz="1400" b="0" dirty="0" smtClean="0"/>
              <a:t>+V3</a:t>
            </a:r>
            <a:endParaRPr lang="en-US" sz="1400" b="0" dirty="0"/>
          </a:p>
        </p:txBody>
      </p:sp>
      <p:sp>
        <p:nvSpPr>
          <p:cNvPr id="11" name="TextBox 10"/>
          <p:cNvSpPr txBox="1"/>
          <p:nvPr/>
        </p:nvSpPr>
        <p:spPr>
          <a:xfrm>
            <a:off x="5247595" y="6042789"/>
            <a:ext cx="2227006" cy="646331"/>
          </a:xfrm>
          <a:prstGeom prst="rect">
            <a:avLst/>
          </a:prstGeom>
          <a:noFill/>
        </p:spPr>
        <p:txBody>
          <a:bodyPr wrap="square" rtlCol="0">
            <a:spAutoFit/>
          </a:bodyPr>
          <a:lstStyle/>
          <a:p>
            <a:pPr algn="ctr"/>
            <a:r>
              <a:rPr lang="en-US" b="0" dirty="0" smtClean="0"/>
              <a:t>IEC DSER Emergency Warmup Heaters</a:t>
            </a:r>
            <a:endParaRPr lang="en-US" b="0" dirty="0"/>
          </a:p>
        </p:txBody>
      </p:sp>
      <p:cxnSp>
        <p:nvCxnSpPr>
          <p:cNvPr id="12" name="Straight Arrow Connector 11"/>
          <p:cNvCxnSpPr>
            <a:stCxn id="11" idx="0"/>
          </p:cNvCxnSpPr>
          <p:nvPr/>
        </p:nvCxnSpPr>
        <p:spPr bwMode="auto">
          <a:xfrm flipH="1" flipV="1">
            <a:off x="6265659" y="4780921"/>
            <a:ext cx="95439" cy="1261868"/>
          </a:xfrm>
          <a:prstGeom prst="straightConnector1">
            <a:avLst/>
          </a:prstGeom>
          <a:blipFill dpi="0" rotWithShape="0">
            <a:blip r:embed="rId5" cstate="print"/>
            <a:srcRect/>
            <a:stretch>
              <a:fillRect/>
            </a:stretch>
          </a:blipFill>
          <a:ln w="19050" cap="flat" cmpd="sng" algn="ctr">
            <a:solidFill>
              <a:srgbClr val="FF0000"/>
            </a:solidFill>
            <a:prstDash val="solid"/>
            <a:round/>
            <a:headEnd type="none" w="med" len="med"/>
            <a:tailEnd type="arrow"/>
          </a:ln>
          <a:effectLst/>
        </p:spPr>
      </p:cxnSp>
      <p:cxnSp>
        <p:nvCxnSpPr>
          <p:cNvPr id="15" name="Straight Arrow Connector 14"/>
          <p:cNvCxnSpPr>
            <a:stCxn id="11" idx="0"/>
          </p:cNvCxnSpPr>
          <p:nvPr/>
        </p:nvCxnSpPr>
        <p:spPr bwMode="auto">
          <a:xfrm flipH="1" flipV="1">
            <a:off x="4816258" y="4699112"/>
            <a:ext cx="1544840" cy="1343677"/>
          </a:xfrm>
          <a:prstGeom prst="straightConnector1">
            <a:avLst/>
          </a:prstGeom>
          <a:blipFill dpi="0" rotWithShape="0">
            <a:blip r:embed="rId5" cstate="print"/>
            <a:srcRect/>
            <a:stretch>
              <a:fillRect/>
            </a:stretch>
          </a:blipFill>
          <a:ln w="19050" cap="flat" cmpd="sng" algn="ctr">
            <a:solidFill>
              <a:srgbClr val="FF0000"/>
            </a:solidFill>
            <a:prstDash val="solid"/>
            <a:round/>
            <a:headEnd type="none" w="med" len="med"/>
            <a:tailEnd type="arrow"/>
          </a:ln>
          <a:effectLst/>
        </p:spPr>
      </p:cxnSp>
      <p:cxnSp>
        <p:nvCxnSpPr>
          <p:cNvPr id="16" name="Straight Arrow Connector 15"/>
          <p:cNvCxnSpPr>
            <a:stCxn id="11" idx="0"/>
          </p:cNvCxnSpPr>
          <p:nvPr/>
        </p:nvCxnSpPr>
        <p:spPr bwMode="auto">
          <a:xfrm flipV="1">
            <a:off x="6361098" y="4780921"/>
            <a:ext cx="654607" cy="1261868"/>
          </a:xfrm>
          <a:prstGeom prst="straightConnector1">
            <a:avLst/>
          </a:prstGeom>
          <a:blipFill dpi="0" rotWithShape="0">
            <a:blip r:embed="rId5" cstate="print"/>
            <a:srcRect/>
            <a:stretch>
              <a:fillRect/>
            </a:stretch>
          </a:blipFill>
          <a:ln w="19050" cap="flat" cmpd="sng" algn="ctr">
            <a:solidFill>
              <a:srgbClr val="FF0000"/>
            </a:solidFill>
            <a:prstDash val="solid"/>
            <a:round/>
            <a:headEnd type="none" w="med" len="med"/>
            <a:tailEnd type="arrow"/>
          </a:ln>
          <a:effectLst/>
        </p:spPr>
      </p:cxnSp>
      <p:cxnSp>
        <p:nvCxnSpPr>
          <p:cNvPr id="17" name="Straight Arrow Connector 16"/>
          <p:cNvCxnSpPr>
            <a:stCxn id="11" idx="0"/>
          </p:cNvCxnSpPr>
          <p:nvPr/>
        </p:nvCxnSpPr>
        <p:spPr bwMode="auto">
          <a:xfrm flipV="1">
            <a:off x="6361098" y="4699112"/>
            <a:ext cx="2052856" cy="1343677"/>
          </a:xfrm>
          <a:prstGeom prst="straightConnector1">
            <a:avLst/>
          </a:prstGeom>
          <a:blipFill dpi="0" rotWithShape="0">
            <a:blip r:embed="rId5" cstate="print"/>
            <a:srcRect/>
            <a:stretch>
              <a:fillRect/>
            </a:stretch>
          </a:blipFill>
          <a:ln w="19050" cap="flat" cmpd="sng" algn="ctr">
            <a:solidFill>
              <a:srgbClr val="FF0000"/>
            </a:solidFill>
            <a:prstDash val="solid"/>
            <a:round/>
            <a:headEnd type="none" w="med" len="med"/>
            <a:tailEnd type="arrow"/>
          </a:ln>
          <a:effectLst/>
        </p:spPr>
      </p:cxnSp>
      <p:sp>
        <p:nvSpPr>
          <p:cNvPr id="23" name="Rectangle 22"/>
          <p:cNvSpPr/>
          <p:nvPr/>
        </p:nvSpPr>
        <p:spPr>
          <a:xfrm rot="16200000">
            <a:off x="8002958" y="4967699"/>
            <a:ext cx="1742785" cy="261610"/>
          </a:xfrm>
          <a:prstGeom prst="rect">
            <a:avLst/>
          </a:prstGeom>
        </p:spPr>
        <p:txBody>
          <a:bodyPr wrap="none">
            <a:spAutoFit/>
          </a:bodyPr>
          <a:lstStyle/>
          <a:p>
            <a:pPr algn="r"/>
            <a:r>
              <a:rPr lang="en-US" sz="1100" i="1" dirty="0" smtClean="0"/>
              <a:t>Source: NASA/L3 Harris Corp.</a:t>
            </a:r>
            <a:endParaRPr lang="en-US" sz="1100" i="1" dirty="0"/>
          </a:p>
        </p:txBody>
      </p:sp>
    </p:spTree>
    <p:extLst>
      <p:ext uri="{BB962C8B-B14F-4D97-AF65-F5344CB8AC3E}">
        <p14:creationId xmlns:p14="http://schemas.microsoft.com/office/powerpoint/2010/main" val="3499004628"/>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 Loss </a:t>
            </a:r>
            <a:r>
              <a:rPr lang="en-US" dirty="0"/>
              <a:t>of Helium System During </a:t>
            </a:r>
            <a:r>
              <a:rPr lang="en-US" dirty="0" smtClean="0"/>
              <a:t/>
            </a:r>
            <a:br>
              <a:rPr lang="en-US" dirty="0" smtClean="0"/>
            </a:br>
            <a:r>
              <a:rPr lang="en-US" dirty="0" err="1" smtClean="0"/>
              <a:t>Cryo</a:t>
            </a:r>
            <a:r>
              <a:rPr lang="en-US" dirty="0" smtClean="0"/>
              <a:t>-Stable </a:t>
            </a:r>
            <a:r>
              <a:rPr lang="en-US" dirty="0"/>
              <a:t>Testing </a:t>
            </a:r>
            <a:r>
              <a:rPr lang="en-US" dirty="0" smtClean="0"/>
              <a:t>(Phase SS) Analysis Setup</a:t>
            </a:r>
            <a:endParaRPr lang="en-US" dirty="0"/>
          </a:p>
        </p:txBody>
      </p:sp>
      <p:sp>
        <p:nvSpPr>
          <p:cNvPr id="3" name="Content Placeholder 2"/>
          <p:cNvSpPr>
            <a:spLocks noGrp="1"/>
          </p:cNvSpPr>
          <p:nvPr>
            <p:ph idx="1"/>
          </p:nvPr>
        </p:nvSpPr>
        <p:spPr>
          <a:xfrm>
            <a:off x="466725" y="954228"/>
            <a:ext cx="8258175" cy="5497512"/>
          </a:xfrm>
        </p:spPr>
        <p:txBody>
          <a:bodyPr/>
          <a:lstStyle/>
          <a:p>
            <a:r>
              <a:rPr lang="en-US" dirty="0" smtClean="0"/>
              <a:t>Loss of helium system requires a more complex thermal analysis</a:t>
            </a:r>
          </a:p>
          <a:p>
            <a:pPr lvl="1"/>
            <a:r>
              <a:rPr lang="en-US" dirty="0" smtClean="0"/>
              <a:t>When helium system enters uncontrolled warmup, N2 frozen on helium shroud released at 27-34 K, causing rapid rise in chamber pressure </a:t>
            </a:r>
          </a:p>
          <a:p>
            <a:pPr lvl="2"/>
            <a:r>
              <a:rPr lang="en-US" dirty="0" smtClean="0"/>
              <a:t>Results in change of dominant heat transfer method from pure radiation and conduction at high vacuum to either free molecular heat transfer (FMHT), gas conduction, or convection (along with radiation and conduction)</a:t>
            </a:r>
          </a:p>
          <a:p>
            <a:pPr lvl="2"/>
            <a:r>
              <a:rPr lang="en-US" dirty="0" smtClean="0"/>
              <a:t>Dominant heat transfer method varies between surface pairs, and is determined by the distance between these surfaces and by the chamber pressure</a:t>
            </a:r>
            <a:endParaRPr lang="en-US" dirty="0"/>
          </a:p>
          <a:p>
            <a:r>
              <a:rPr lang="en-US" dirty="0" smtClean="0"/>
              <a:t>A methodology was developed at NASA GSFC to predict response to uncontrolled helium shroud warmup with order-of-magnitude accuracy</a:t>
            </a:r>
          </a:p>
          <a:p>
            <a:pPr lvl="1"/>
            <a:r>
              <a:rPr lang="en-US" dirty="0" smtClean="0"/>
              <a:t>FMHT calculated using built-in feature in Thermal Desktop™ with pressure-dependent accommodation factor </a:t>
            </a:r>
          </a:p>
          <a:p>
            <a:pPr lvl="1"/>
            <a:r>
              <a:rPr lang="en-US" dirty="0" smtClean="0"/>
              <a:t>Microsoft Visual Basic™ macro to sort through FMHT couplings and apply a factor to approximate conduction/convection based on distance between surfaces: </a:t>
            </a:r>
            <a:r>
              <a:rPr lang="en-US" sz="1800" dirty="0"/>
              <a:t>e</a:t>
            </a:r>
            <a:r>
              <a:rPr lang="en-US" sz="1800" dirty="0" smtClean="0"/>
              <a:t>ach surface pair in the model was examined to understand which flow regime they would occupy per time step of the analysis</a:t>
            </a:r>
          </a:p>
          <a:p>
            <a:pPr lvl="1"/>
            <a:r>
              <a:rPr lang="en-US" dirty="0" smtClean="0"/>
              <a:t>Additional macro “spoiled”/“shorted” </a:t>
            </a:r>
            <a:r>
              <a:rPr lang="en-US" dirty="0"/>
              <a:t>MLI: </a:t>
            </a:r>
            <a:r>
              <a:rPr lang="en-US" dirty="0" smtClean="0"/>
              <a:t>replaced radiative couplings </a:t>
            </a:r>
            <a:r>
              <a:rPr lang="en-US" dirty="0"/>
              <a:t>between MLI layers </a:t>
            </a:r>
            <a:r>
              <a:rPr lang="en-US" dirty="0" smtClean="0"/>
              <a:t>with linear </a:t>
            </a:r>
            <a:r>
              <a:rPr lang="en-US" dirty="0"/>
              <a:t>couplings according to </a:t>
            </a:r>
            <a:r>
              <a:rPr lang="en-US" dirty="0" smtClean="0"/>
              <a:t>gas condition</a:t>
            </a:r>
            <a:endParaRPr lang="en-US" dirty="0"/>
          </a:p>
          <a:p>
            <a:pPr lvl="1"/>
            <a:endParaRPr lang="en-US" sz="2000" dirty="0"/>
          </a:p>
          <a:p>
            <a:endParaRPr lang="en-US" sz="2400" dirty="0"/>
          </a:p>
        </p:txBody>
      </p:sp>
    </p:spTree>
    <p:extLst>
      <p:ext uri="{BB962C8B-B14F-4D97-AF65-F5344CB8AC3E}">
        <p14:creationId xmlns:p14="http://schemas.microsoft.com/office/powerpoint/2010/main" val="1393966257"/>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2: Heat </a:t>
            </a:r>
            <a:r>
              <a:rPr lang="en-US" dirty="0" smtClean="0"/>
              <a:t>Transfer Regimes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04800" y="1049338"/>
                <a:ext cx="8559135" cy="5497512"/>
              </a:xfrm>
            </p:spPr>
            <p:txBody>
              <a:bodyPr/>
              <a:lstStyle/>
              <a:p>
                <a:pPr marL="349250" indent="-342900"/>
                <a:r>
                  <a:rPr lang="en-US" dirty="0" smtClean="0"/>
                  <a:t>Four heat transfer regimes are involved in analysis, determined by Knudsen Number</a:t>
                </a:r>
              </a:p>
              <a:p>
                <a:pPr marL="800100" lvl="1" indent="-342900"/>
                <a:r>
                  <a:rPr lang="en-US" sz="2000" b="1" dirty="0" smtClean="0"/>
                  <a:t>Radiation </a:t>
                </a:r>
                <a:r>
                  <a:rPr lang="en-US" sz="2000" dirty="0" smtClean="0"/>
                  <a:t>(same as under vacuum)</a:t>
                </a:r>
              </a:p>
              <a:p>
                <a:pPr marL="457200" lvl="1" indent="0">
                  <a:buNone/>
                </a:pPr>
                <a:r>
                  <a:rPr lang="en-US" sz="2000" b="1" dirty="0">
                    <a:latin typeface="Cambria Math" panose="02040503050406030204" pitchFamily="18" charset="0"/>
                    <a:ea typeface="Cambria Math" panose="02040503050406030204" pitchFamily="18" charset="0"/>
                    <a:cs typeface="Times New Roman" pitchFamily="18" charset="0"/>
                  </a:rPr>
                  <a:t>Q</a:t>
                </a:r>
                <a:r>
                  <a:rPr lang="en-US" sz="2000" b="1" baseline="-25000" dirty="0">
                    <a:latin typeface="Cambria Math" panose="02040503050406030204" pitchFamily="18" charset="0"/>
                    <a:ea typeface="Cambria Math" panose="02040503050406030204" pitchFamily="18" charset="0"/>
                    <a:cs typeface="Times New Roman" pitchFamily="18" charset="0"/>
                  </a:rPr>
                  <a:t>1-2</a:t>
                </a:r>
                <a:r>
                  <a:rPr lang="en-US" sz="2000" b="1" dirty="0">
                    <a:latin typeface="Cambria Math" panose="02040503050406030204" pitchFamily="18" charset="0"/>
                    <a:ea typeface="Cambria Math" panose="02040503050406030204" pitchFamily="18" charset="0"/>
                    <a:cs typeface="Times New Roman" pitchFamily="18" charset="0"/>
                  </a:rPr>
                  <a:t> = </a:t>
                </a:r>
                <a:r>
                  <a:rPr lang="en-US" sz="2000" b="1" dirty="0">
                    <a:latin typeface="Cambria Math" panose="02040503050406030204" pitchFamily="18" charset="0"/>
                    <a:ea typeface="Cambria Math" panose="02040503050406030204" pitchFamily="18" charset="0"/>
                    <a:cs typeface="Times New Roman" pitchFamily="18" charset="0"/>
                    <a:sym typeface="Symbol" pitchFamily="18" charset="2"/>
                  </a:rPr>
                  <a:t> </a:t>
                </a:r>
                <a:r>
                  <a:rPr lang="en-US" sz="2000" b="1" baseline="-25000" dirty="0">
                    <a:latin typeface="Cambria Math" panose="02040503050406030204" pitchFamily="18" charset="0"/>
                    <a:ea typeface="Cambria Math" panose="02040503050406030204" pitchFamily="18" charset="0"/>
                    <a:cs typeface="Times New Roman" pitchFamily="18" charset="0"/>
                    <a:sym typeface="Symbol" pitchFamily="18" charset="2"/>
                  </a:rPr>
                  <a:t>1</a:t>
                </a:r>
                <a:r>
                  <a:rPr lang="en-US" sz="2000" b="1" dirty="0">
                    <a:latin typeface="Cambria Math" panose="02040503050406030204" pitchFamily="18" charset="0"/>
                    <a:ea typeface="Cambria Math" panose="02040503050406030204" pitchFamily="18" charset="0"/>
                    <a:cs typeface="Times New Roman" pitchFamily="18" charset="0"/>
                    <a:sym typeface="Symbol" pitchFamily="18" charset="2"/>
                  </a:rPr>
                  <a:t>A</a:t>
                </a:r>
                <a:r>
                  <a:rPr lang="en-US" sz="2000" b="1" baseline="-25000" dirty="0">
                    <a:latin typeface="Cambria Math" panose="02040503050406030204" pitchFamily="18" charset="0"/>
                    <a:ea typeface="Cambria Math" panose="02040503050406030204" pitchFamily="18" charset="0"/>
                    <a:cs typeface="Times New Roman" pitchFamily="18" charset="0"/>
                    <a:sym typeface="Symbol" pitchFamily="18" charset="2"/>
                  </a:rPr>
                  <a:t>1</a:t>
                </a:r>
                <a:r>
                  <a:rPr lang="en-US" sz="2000" b="1" dirty="0">
                    <a:latin typeface="Cambria Math" panose="02040503050406030204" pitchFamily="18" charset="0"/>
                    <a:ea typeface="Cambria Math" panose="02040503050406030204" pitchFamily="18" charset="0"/>
                    <a:sym typeface="Symbol" pitchFamily="18" charset="2"/>
                  </a:rPr>
                  <a:t> F</a:t>
                </a:r>
                <a:r>
                  <a:rPr lang="en-US" sz="2000" b="1" dirty="0">
                    <a:latin typeface="Cambria Math" panose="02040503050406030204" pitchFamily="18" charset="0"/>
                    <a:ea typeface="Cambria Math" panose="02040503050406030204" pitchFamily="18" charset="0"/>
                    <a:cs typeface="Times New Roman" pitchFamily="18" charset="0"/>
                    <a:sym typeface="Symbol" pitchFamily="18" charset="2"/>
                  </a:rPr>
                  <a:t> (</a:t>
                </a:r>
                <a:r>
                  <a:rPr lang="en-US" sz="2000" b="1" dirty="0" smtClean="0">
                    <a:latin typeface="Cambria Math" panose="02040503050406030204" pitchFamily="18" charset="0"/>
                    <a:ea typeface="Cambria Math" panose="02040503050406030204" pitchFamily="18" charset="0"/>
                    <a:cs typeface="Times New Roman" pitchFamily="18" charset="0"/>
                    <a:sym typeface="Symbol" pitchFamily="18" charset="2"/>
                  </a:rPr>
                  <a:t>T</a:t>
                </a:r>
                <a:r>
                  <a:rPr lang="en-US" sz="2000" b="1" baseline="-25000" dirty="0">
                    <a:latin typeface="Cambria Math" panose="02040503050406030204" pitchFamily="18" charset="0"/>
                    <a:ea typeface="Cambria Math" panose="02040503050406030204" pitchFamily="18" charset="0"/>
                    <a:cs typeface="Times New Roman" pitchFamily="18" charset="0"/>
                    <a:sym typeface="Symbol" pitchFamily="18" charset="2"/>
                  </a:rPr>
                  <a:t>1</a:t>
                </a:r>
                <a:r>
                  <a:rPr lang="en-US" sz="2000" b="1" baseline="30000" dirty="0" smtClean="0">
                    <a:latin typeface="Cambria Math" panose="02040503050406030204" pitchFamily="18" charset="0"/>
                    <a:ea typeface="Cambria Math" panose="02040503050406030204" pitchFamily="18" charset="0"/>
                    <a:cs typeface="Times New Roman" pitchFamily="18" charset="0"/>
                    <a:sym typeface="Symbol" pitchFamily="18" charset="2"/>
                  </a:rPr>
                  <a:t>4</a:t>
                </a:r>
                <a:r>
                  <a:rPr lang="en-US" sz="2000" b="1" dirty="0">
                    <a:latin typeface="Cambria Math" panose="02040503050406030204" pitchFamily="18" charset="0"/>
                    <a:ea typeface="Cambria Math" panose="02040503050406030204" pitchFamily="18" charset="0"/>
                    <a:cs typeface="Times New Roman" pitchFamily="18" charset="0"/>
                    <a:sym typeface="Symbol" pitchFamily="18" charset="2"/>
                  </a:rPr>
                  <a:t>– </a:t>
                </a:r>
                <a:r>
                  <a:rPr lang="en-US" sz="2000" b="1" dirty="0" smtClean="0">
                    <a:latin typeface="Cambria Math" panose="02040503050406030204" pitchFamily="18" charset="0"/>
                    <a:ea typeface="Cambria Math" panose="02040503050406030204" pitchFamily="18" charset="0"/>
                    <a:cs typeface="Times New Roman" pitchFamily="18" charset="0"/>
                    <a:sym typeface="Symbol" pitchFamily="18" charset="2"/>
                  </a:rPr>
                  <a:t>T</a:t>
                </a:r>
                <a:r>
                  <a:rPr lang="en-US" sz="2000" b="1" baseline="-25000" dirty="0" smtClean="0">
                    <a:latin typeface="Cambria Math" panose="02040503050406030204" pitchFamily="18" charset="0"/>
                    <a:ea typeface="Cambria Math" panose="02040503050406030204" pitchFamily="18" charset="0"/>
                    <a:cs typeface="Times New Roman" pitchFamily="18" charset="0"/>
                    <a:sym typeface="Symbol" pitchFamily="18" charset="2"/>
                  </a:rPr>
                  <a:t>2</a:t>
                </a:r>
                <a:r>
                  <a:rPr lang="en-US" sz="2000" b="1" baseline="30000" dirty="0" smtClean="0">
                    <a:latin typeface="Cambria Math" panose="02040503050406030204" pitchFamily="18" charset="0"/>
                    <a:ea typeface="Cambria Math" panose="02040503050406030204" pitchFamily="18" charset="0"/>
                    <a:cs typeface="Times New Roman" pitchFamily="18" charset="0"/>
                    <a:sym typeface="Symbol" pitchFamily="18" charset="2"/>
                  </a:rPr>
                  <a:t>4</a:t>
                </a:r>
                <a:r>
                  <a:rPr lang="en-US" sz="2000" b="1" dirty="0" smtClean="0">
                    <a:latin typeface="Cambria Math" panose="02040503050406030204" pitchFamily="18" charset="0"/>
                    <a:ea typeface="Cambria Math" panose="02040503050406030204" pitchFamily="18" charset="0"/>
                    <a:cs typeface="Times New Roman" pitchFamily="18" charset="0"/>
                    <a:sym typeface="Symbol" pitchFamily="18" charset="2"/>
                  </a:rPr>
                  <a:t>)</a:t>
                </a:r>
                <a:endParaRPr lang="en-US" sz="2000" dirty="0" smtClean="0"/>
              </a:p>
              <a:p>
                <a:pPr marL="800100" lvl="1" indent="-342900"/>
                <a:r>
                  <a:rPr lang="en-US" sz="2000" b="1" dirty="0" smtClean="0"/>
                  <a:t>Free Molecular Heat Transfer (FMHT)</a:t>
                </a:r>
                <a:r>
                  <a:rPr lang="en-US" sz="2000" dirty="0" smtClean="0"/>
                  <a:t/>
                </a:r>
                <a:br>
                  <a:rPr lang="en-US" sz="2000" dirty="0" smtClean="0"/>
                </a:br>
                <a14:m>
                  <m:oMath xmlns:m="http://schemas.openxmlformats.org/officeDocument/2006/math">
                    <m:sSub>
                      <m:sSubPr>
                        <m:ctrlPr>
                          <a:rPr lang="en-US" sz="2000" i="1">
                            <a:latin typeface="Cambria Math" panose="02040503050406030204" pitchFamily="18" charset="0"/>
                          </a:rPr>
                        </m:ctrlPr>
                      </m:sSubPr>
                      <m:e>
                        <m:r>
                          <a:rPr lang="en-US" sz="2000" b="1" i="1">
                            <a:latin typeface="Cambria Math" panose="02040503050406030204" pitchFamily="18" charset="0"/>
                          </a:rPr>
                          <m:t>𝑸</m:t>
                        </m:r>
                      </m:e>
                      <m:sub>
                        <m:r>
                          <a:rPr lang="en-US" sz="2000" b="1" i="1">
                            <a:latin typeface="Cambria Math" panose="02040503050406030204" pitchFamily="18" charset="0"/>
                          </a:rPr>
                          <m:t>𝑭𝑴</m:t>
                        </m:r>
                      </m:sub>
                    </m:sSub>
                    <m:r>
                      <a:rPr lang="en-US" sz="2000" b="1" i="1">
                        <a:latin typeface="Cambria Math" panose="02040503050406030204" pitchFamily="18" charset="0"/>
                      </a:rPr>
                      <m:t>=</m:t>
                    </m:r>
                    <m:r>
                      <a:rPr lang="en-US" sz="2000" b="1" i="1">
                        <a:latin typeface="Cambria Math" panose="02040503050406030204" pitchFamily="18" charset="0"/>
                        <a:ea typeface="Cambria Math" panose="02040503050406030204" pitchFamily="18" charset="0"/>
                      </a:rPr>
                      <m:t>𝝃</m:t>
                    </m:r>
                    <m:sSub>
                      <m:sSubPr>
                        <m:ctrlPr>
                          <a:rPr lang="en-US" sz="2000" b="1" i="1">
                            <a:latin typeface="Cambria Math" panose="02040503050406030204" pitchFamily="18" charset="0"/>
                            <a:ea typeface="Cambria Math" panose="02040503050406030204" pitchFamily="18" charset="0"/>
                          </a:rPr>
                        </m:ctrlPr>
                      </m:sSubPr>
                      <m:e>
                        <m:r>
                          <a:rPr lang="en-US" sz="2000" b="1" i="1">
                            <a:latin typeface="Cambria Math" panose="02040503050406030204" pitchFamily="18" charset="0"/>
                            <a:ea typeface="Cambria Math" panose="02040503050406030204" pitchFamily="18" charset="0"/>
                          </a:rPr>
                          <m:t>𝑮</m:t>
                        </m:r>
                      </m:e>
                      <m:sub>
                        <m:r>
                          <a:rPr lang="en-US" sz="2000" b="1" i="1">
                            <a:latin typeface="Cambria Math" panose="02040503050406030204" pitchFamily="18" charset="0"/>
                            <a:ea typeface="Cambria Math" panose="02040503050406030204" pitchFamily="18" charset="0"/>
                          </a:rPr>
                          <m:t>𝑭𝑴</m:t>
                        </m:r>
                      </m:sub>
                    </m:sSub>
                    <m:d>
                      <m:dPr>
                        <m:ctrlPr>
                          <a:rPr lang="en-US" sz="2000" b="1" i="1">
                            <a:latin typeface="Cambria Math" panose="02040503050406030204" pitchFamily="18" charset="0"/>
                            <a:ea typeface="Cambria Math" panose="02040503050406030204" pitchFamily="18" charset="0"/>
                          </a:rPr>
                        </m:ctrlPr>
                      </m:dPr>
                      <m:e>
                        <m:sSub>
                          <m:sSubPr>
                            <m:ctrlPr>
                              <a:rPr lang="en-US" sz="2000" b="1" i="1">
                                <a:latin typeface="Cambria Math" panose="02040503050406030204" pitchFamily="18" charset="0"/>
                                <a:ea typeface="Cambria Math" panose="02040503050406030204" pitchFamily="18" charset="0"/>
                              </a:rPr>
                            </m:ctrlPr>
                          </m:sSubPr>
                          <m:e>
                            <m:r>
                              <a:rPr lang="en-US" sz="2000" b="1" i="1">
                                <a:latin typeface="Cambria Math" panose="02040503050406030204" pitchFamily="18" charset="0"/>
                                <a:ea typeface="Cambria Math" panose="02040503050406030204" pitchFamily="18" charset="0"/>
                              </a:rPr>
                              <m:t>𝑻</m:t>
                            </m:r>
                          </m:e>
                          <m:sub>
                            <m:r>
                              <a:rPr lang="en-US" sz="2000" b="1" i="1" smtClean="0">
                                <a:latin typeface="Cambria Math" panose="02040503050406030204" pitchFamily="18" charset="0"/>
                                <a:ea typeface="Cambria Math" panose="02040503050406030204" pitchFamily="18" charset="0"/>
                              </a:rPr>
                              <m:t>𝟏</m:t>
                            </m:r>
                          </m:sub>
                        </m:sSub>
                        <m:r>
                          <a:rPr lang="en-US" sz="2000" b="1" i="1">
                            <a:latin typeface="Cambria Math" panose="02040503050406030204" pitchFamily="18" charset="0"/>
                            <a:ea typeface="Cambria Math" panose="02040503050406030204" pitchFamily="18" charset="0"/>
                          </a:rPr>
                          <m:t>−</m:t>
                        </m:r>
                        <m:sSub>
                          <m:sSubPr>
                            <m:ctrlPr>
                              <a:rPr lang="en-US" sz="2000" b="1" i="1">
                                <a:latin typeface="Cambria Math" panose="02040503050406030204" pitchFamily="18" charset="0"/>
                                <a:ea typeface="Cambria Math" panose="02040503050406030204" pitchFamily="18" charset="0"/>
                              </a:rPr>
                            </m:ctrlPr>
                          </m:sSubPr>
                          <m:e>
                            <m:r>
                              <a:rPr lang="en-US" sz="2000" b="1" i="1">
                                <a:latin typeface="Cambria Math" panose="02040503050406030204" pitchFamily="18" charset="0"/>
                                <a:ea typeface="Cambria Math" panose="02040503050406030204" pitchFamily="18" charset="0"/>
                              </a:rPr>
                              <m:t>𝑻</m:t>
                            </m:r>
                          </m:e>
                          <m:sub>
                            <m:r>
                              <a:rPr lang="en-US" sz="2000" b="1" i="1" smtClean="0">
                                <a:latin typeface="Cambria Math" panose="02040503050406030204" pitchFamily="18" charset="0"/>
                                <a:ea typeface="Cambria Math" panose="02040503050406030204" pitchFamily="18" charset="0"/>
                              </a:rPr>
                              <m:t>𝟐</m:t>
                            </m:r>
                          </m:sub>
                        </m:sSub>
                      </m:e>
                    </m:d>
                    <m:r>
                      <a:rPr lang="en-US" sz="2000" b="0" i="0" smtClean="0">
                        <a:latin typeface="Cambria Math" panose="02040503050406030204" pitchFamily="18" charset="0"/>
                        <a:ea typeface="Cambria Math" panose="02040503050406030204" pitchFamily="18" charset="0"/>
                      </a:rPr>
                      <m:t> </m:t>
                    </m:r>
                  </m:oMath>
                </a14:m>
                <a:r>
                  <a:rPr lang="en-US" sz="2000" dirty="0" smtClean="0"/>
                  <a:t>,   where </a:t>
                </a:r>
                <a14:m>
                  <m:oMath xmlns:m="http://schemas.openxmlformats.org/officeDocument/2006/math">
                    <m:r>
                      <a:rPr lang="en-US" sz="2000" i="1">
                        <a:latin typeface="Cambria Math" panose="02040503050406030204" pitchFamily="18" charset="0"/>
                        <a:ea typeface="Cambria Math" panose="02040503050406030204" pitchFamily="18" charset="0"/>
                      </a:rPr>
                      <m:t>𝝃</m:t>
                    </m:r>
                    <m:r>
                      <a:rPr lang="en-US" sz="2000" b="1" i="1">
                        <a:latin typeface="Cambria Math" panose="02040503050406030204" pitchFamily="18" charset="0"/>
                        <a:ea typeface="Cambria Math" panose="02040503050406030204" pitchFamily="18" charset="0"/>
                      </a:rPr>
                      <m:t>=</m:t>
                    </m:r>
                    <m:r>
                      <a:rPr lang="en-US" sz="2000" b="1" i="1">
                        <a:latin typeface="Cambria Math" panose="02040503050406030204" pitchFamily="18" charset="0"/>
                        <a:ea typeface="Cambria Math" panose="02040503050406030204" pitchFamily="18" charset="0"/>
                      </a:rPr>
                      <m:t>𝑷</m:t>
                    </m:r>
                    <m:d>
                      <m:dPr>
                        <m:ctrlPr>
                          <a:rPr lang="en-US" sz="2000" b="1" i="1">
                            <a:latin typeface="Cambria Math" panose="02040503050406030204" pitchFamily="18" charset="0"/>
                            <a:ea typeface="Cambria Math" panose="02040503050406030204" pitchFamily="18" charset="0"/>
                          </a:rPr>
                        </m:ctrlPr>
                      </m:dPr>
                      <m:e>
                        <m:f>
                          <m:fPr>
                            <m:ctrlPr>
                              <a:rPr lang="en-US" sz="2000" b="1" i="1">
                                <a:latin typeface="Cambria Math" panose="02040503050406030204" pitchFamily="18" charset="0"/>
                                <a:ea typeface="Cambria Math" panose="02040503050406030204" pitchFamily="18" charset="0"/>
                              </a:rPr>
                            </m:ctrlPr>
                          </m:fPr>
                          <m:num>
                            <m:r>
                              <a:rPr lang="en-US" sz="2000" b="1" i="1">
                                <a:latin typeface="Cambria Math" panose="02040503050406030204" pitchFamily="18" charset="0"/>
                                <a:ea typeface="Cambria Math" panose="02040503050406030204" pitchFamily="18" charset="0"/>
                              </a:rPr>
                              <m:t>𝜸</m:t>
                            </m:r>
                            <m:r>
                              <a:rPr lang="en-US" sz="2000" b="1" i="1">
                                <a:latin typeface="Cambria Math" panose="02040503050406030204" pitchFamily="18" charset="0"/>
                                <a:ea typeface="Cambria Math" panose="02040503050406030204" pitchFamily="18" charset="0"/>
                              </a:rPr>
                              <m:t>+</m:t>
                            </m:r>
                            <m:r>
                              <a:rPr lang="en-US" sz="2000" b="1" i="1">
                                <a:latin typeface="Cambria Math" panose="02040503050406030204" pitchFamily="18" charset="0"/>
                                <a:ea typeface="Cambria Math" panose="02040503050406030204" pitchFamily="18" charset="0"/>
                              </a:rPr>
                              <m:t>𝟏</m:t>
                            </m:r>
                          </m:num>
                          <m:den>
                            <m:r>
                              <a:rPr lang="en-US" sz="2000" b="1" i="1">
                                <a:latin typeface="Cambria Math" panose="02040503050406030204" pitchFamily="18" charset="0"/>
                                <a:ea typeface="Cambria Math" panose="02040503050406030204" pitchFamily="18" charset="0"/>
                              </a:rPr>
                              <m:t>𝜸</m:t>
                            </m:r>
                            <m:r>
                              <a:rPr lang="en-US" sz="2000" b="1" i="1">
                                <a:latin typeface="Cambria Math" panose="02040503050406030204" pitchFamily="18" charset="0"/>
                                <a:ea typeface="Cambria Math" panose="02040503050406030204" pitchFamily="18" charset="0"/>
                              </a:rPr>
                              <m:t>−</m:t>
                            </m:r>
                            <m:r>
                              <a:rPr lang="en-US" sz="2000" b="1" i="1">
                                <a:latin typeface="Cambria Math" panose="02040503050406030204" pitchFamily="18" charset="0"/>
                                <a:ea typeface="Cambria Math" panose="02040503050406030204" pitchFamily="18" charset="0"/>
                              </a:rPr>
                              <m:t>𝟏</m:t>
                            </m:r>
                          </m:den>
                        </m:f>
                      </m:e>
                    </m:d>
                    <m:sSup>
                      <m:sSupPr>
                        <m:ctrlPr>
                          <a:rPr lang="en-US" sz="2000" b="1" i="1">
                            <a:latin typeface="Cambria Math" panose="02040503050406030204" pitchFamily="18" charset="0"/>
                            <a:ea typeface="Cambria Math" panose="02040503050406030204" pitchFamily="18" charset="0"/>
                          </a:rPr>
                        </m:ctrlPr>
                      </m:sSupPr>
                      <m:e>
                        <m:d>
                          <m:dPr>
                            <m:ctrlPr>
                              <a:rPr lang="en-US" sz="2000" b="1" i="1">
                                <a:latin typeface="Cambria Math" panose="02040503050406030204" pitchFamily="18" charset="0"/>
                                <a:ea typeface="Cambria Math" panose="02040503050406030204" pitchFamily="18" charset="0"/>
                              </a:rPr>
                            </m:ctrlPr>
                          </m:dPr>
                          <m:e>
                            <m:f>
                              <m:fPr>
                                <m:ctrlPr>
                                  <a:rPr lang="en-US" sz="2000" b="1" i="1">
                                    <a:latin typeface="Cambria Math" panose="02040503050406030204" pitchFamily="18" charset="0"/>
                                    <a:ea typeface="Cambria Math" panose="02040503050406030204" pitchFamily="18" charset="0"/>
                                  </a:rPr>
                                </m:ctrlPr>
                              </m:fPr>
                              <m:num>
                                <m:r>
                                  <a:rPr lang="en-US" sz="2000" b="1" i="1">
                                    <a:latin typeface="Cambria Math" panose="02040503050406030204" pitchFamily="18" charset="0"/>
                                    <a:ea typeface="Cambria Math" panose="02040503050406030204" pitchFamily="18" charset="0"/>
                                  </a:rPr>
                                  <m:t>𝑹</m:t>
                                </m:r>
                              </m:num>
                              <m:den>
                                <m:r>
                                  <a:rPr lang="en-US" sz="2000" b="1" i="1">
                                    <a:latin typeface="Cambria Math" panose="02040503050406030204" pitchFamily="18" charset="0"/>
                                    <a:ea typeface="Cambria Math" panose="02040503050406030204" pitchFamily="18" charset="0"/>
                                  </a:rPr>
                                  <m:t>𝟖</m:t>
                                </m:r>
                                <m:r>
                                  <a:rPr lang="en-US" sz="2000" b="1" i="1">
                                    <a:latin typeface="Cambria Math" panose="02040503050406030204" pitchFamily="18" charset="0"/>
                                    <a:ea typeface="Cambria Math" panose="02040503050406030204" pitchFamily="18" charset="0"/>
                                  </a:rPr>
                                  <m:t>𝝅</m:t>
                                </m:r>
                                <m:r>
                                  <a:rPr lang="en-US" sz="2000" b="1" i="1">
                                    <a:latin typeface="Cambria Math" panose="02040503050406030204" pitchFamily="18" charset="0"/>
                                    <a:ea typeface="Cambria Math" panose="02040503050406030204" pitchFamily="18" charset="0"/>
                                  </a:rPr>
                                  <m:t>𝑴𝑻</m:t>
                                </m:r>
                              </m:den>
                            </m:f>
                          </m:e>
                        </m:d>
                      </m:e>
                      <m:sup>
                        <m:r>
                          <a:rPr lang="en-US" sz="2000" b="1" i="1">
                            <a:latin typeface="Cambria Math" panose="02040503050406030204" pitchFamily="18" charset="0"/>
                            <a:ea typeface="Cambria Math" panose="02040503050406030204" pitchFamily="18" charset="0"/>
                          </a:rPr>
                          <m:t>𝟏</m:t>
                        </m:r>
                        <m:r>
                          <a:rPr lang="en-US" sz="2000" b="1" i="1">
                            <a:latin typeface="Cambria Math" panose="02040503050406030204" pitchFamily="18" charset="0"/>
                            <a:ea typeface="Cambria Math" panose="02040503050406030204" pitchFamily="18" charset="0"/>
                          </a:rPr>
                          <m:t>/</m:t>
                        </m:r>
                        <m:r>
                          <a:rPr lang="en-US" sz="2000" b="1" i="1">
                            <a:latin typeface="Cambria Math" panose="02040503050406030204" pitchFamily="18" charset="0"/>
                            <a:ea typeface="Cambria Math" panose="02040503050406030204" pitchFamily="18" charset="0"/>
                          </a:rPr>
                          <m:t>𝟐</m:t>
                        </m:r>
                      </m:sup>
                    </m:sSup>
                  </m:oMath>
                </a14:m>
                <a:endParaRPr lang="en-US" sz="2000" b="1" dirty="0" smtClean="0">
                  <a:ea typeface="Cambria Math" panose="02040503050406030204" pitchFamily="18" charset="0"/>
                </a:endParaRPr>
              </a:p>
              <a:p>
                <a:pPr marL="800100" lvl="1" indent="-342900"/>
                <a:r>
                  <a:rPr lang="en-US" sz="2000" b="1" dirty="0" smtClean="0"/>
                  <a:t>Gas Conduction </a:t>
                </a:r>
                <a:r>
                  <a:rPr lang="en-US" sz="2000" dirty="0" smtClean="0"/>
                  <a:t>(channel of air between two surfaces)</a:t>
                </a:r>
              </a:p>
              <a:p>
                <a:pPr marL="457200" lvl="1" indent="0">
                  <a:buNone/>
                </a:pPr>
                <a14:m>
                  <m:oMathPara xmlns:m="http://schemas.openxmlformats.org/officeDocument/2006/math">
                    <m:oMathParaPr>
                      <m:jc m:val="centerGroup"/>
                    </m:oMathParaPr>
                    <m:oMath xmlns:m="http://schemas.openxmlformats.org/officeDocument/2006/math">
                      <m:r>
                        <a:rPr lang="en-US" sz="2000" b="1" i="1">
                          <a:latin typeface="Cambria Math"/>
                        </a:rPr>
                        <m:t>𝑸</m:t>
                      </m:r>
                      <m:d>
                        <m:dPr>
                          <m:ctrlPr>
                            <a:rPr lang="en-US" sz="2000" b="1" i="1">
                              <a:latin typeface="Cambria Math" panose="02040503050406030204" pitchFamily="18" charset="0"/>
                            </a:rPr>
                          </m:ctrlPr>
                        </m:dPr>
                        <m:e>
                          <m:r>
                            <a:rPr lang="en-US" sz="2000" b="1" i="1">
                              <a:latin typeface="Cambria Math"/>
                            </a:rPr>
                            <m:t>𝑻</m:t>
                          </m:r>
                        </m:e>
                      </m:d>
                      <m:r>
                        <a:rPr lang="en-US" sz="2000" b="1" i="1">
                          <a:latin typeface="Cambria Math"/>
                        </a:rPr>
                        <m:t>=</m:t>
                      </m:r>
                      <m:d>
                        <m:dPr>
                          <m:begChr m:val="["/>
                          <m:endChr m:val="]"/>
                          <m:ctrlPr>
                            <a:rPr lang="en-US" sz="2000" b="1" i="1">
                              <a:latin typeface="Cambria Math" panose="02040503050406030204" pitchFamily="18" charset="0"/>
                            </a:rPr>
                          </m:ctrlPr>
                        </m:dPr>
                        <m:e>
                          <m:r>
                            <a:rPr lang="en-US" sz="2000" i="1">
                              <a:latin typeface="Cambria Math"/>
                            </a:rPr>
                            <m:t>𝒌</m:t>
                          </m:r>
                          <m:d>
                            <m:dPr>
                              <m:ctrlPr>
                                <a:rPr lang="en-US" sz="2000" i="1">
                                  <a:latin typeface="Cambria Math" panose="02040503050406030204" pitchFamily="18" charset="0"/>
                                </a:rPr>
                              </m:ctrlPr>
                            </m:dPr>
                            <m:e>
                              <m:r>
                                <a:rPr lang="en-US" sz="2000" i="1">
                                  <a:latin typeface="Cambria Math"/>
                                </a:rPr>
                                <m:t>𝑻</m:t>
                              </m:r>
                            </m:e>
                          </m:d>
                          <m:f>
                            <m:fPr>
                              <m:ctrlPr>
                                <a:rPr lang="en-US" sz="2000" i="1">
                                  <a:latin typeface="Cambria Math" panose="02040503050406030204" pitchFamily="18" charset="0"/>
                                </a:rPr>
                              </m:ctrlPr>
                            </m:fPr>
                            <m:num>
                              <m:r>
                                <a:rPr lang="en-US" sz="2000" i="1">
                                  <a:latin typeface="Cambria Math"/>
                                </a:rPr>
                                <m:t>𝑨</m:t>
                              </m:r>
                            </m:num>
                            <m:den>
                              <m:r>
                                <a:rPr lang="en-US" sz="2000" i="1">
                                  <a:latin typeface="Cambria Math"/>
                                  <a:ea typeface="Cambria Math"/>
                                </a:rPr>
                                <m:t>∆</m:t>
                              </m:r>
                              <m:r>
                                <a:rPr lang="en-US" sz="2000" i="1">
                                  <a:latin typeface="Cambria Math"/>
                                  <a:ea typeface="Cambria Math"/>
                                </a:rPr>
                                <m:t>𝒙</m:t>
                              </m:r>
                            </m:den>
                          </m:f>
                        </m:e>
                      </m:d>
                      <m:r>
                        <a:rPr lang="en-US" sz="2000" b="1" i="1">
                          <a:latin typeface="Cambria Math"/>
                          <a:ea typeface="Cambria Math"/>
                        </a:rPr>
                        <m:t>∆</m:t>
                      </m:r>
                      <m:r>
                        <a:rPr lang="en-US" sz="2000" b="1" i="1">
                          <a:latin typeface="Cambria Math"/>
                          <a:ea typeface="Cambria Math"/>
                        </a:rPr>
                        <m:t>𝑻</m:t>
                      </m:r>
                    </m:oMath>
                  </m:oMathPara>
                </a14:m>
                <a:endParaRPr lang="en-US" sz="2000" dirty="0" smtClean="0"/>
              </a:p>
              <a:p>
                <a:pPr marL="800100" lvl="1" indent="-342900"/>
                <a:r>
                  <a:rPr lang="en-US" sz="2000" b="1" dirty="0" smtClean="0"/>
                  <a:t>Gas Convection:</a:t>
                </a:r>
              </a:p>
              <a:p>
                <a:pPr marL="457200" lvl="1" indent="0">
                  <a:buNone/>
                </a:pPr>
                <a14:m>
                  <m:oMathPara xmlns:m="http://schemas.openxmlformats.org/officeDocument/2006/math">
                    <m:oMathParaPr>
                      <m:jc m:val="centerGroup"/>
                    </m:oMathParaPr>
                    <m:oMath xmlns:m="http://schemas.openxmlformats.org/officeDocument/2006/math">
                      <m:r>
                        <a:rPr lang="en-US" sz="2000" b="1" i="1">
                          <a:latin typeface="Cambria Math"/>
                        </a:rPr>
                        <m:t>𝑸</m:t>
                      </m:r>
                      <m:d>
                        <m:dPr>
                          <m:ctrlPr>
                            <a:rPr lang="en-US" sz="2000" b="1" i="1">
                              <a:latin typeface="Cambria Math" panose="02040503050406030204" pitchFamily="18" charset="0"/>
                            </a:rPr>
                          </m:ctrlPr>
                        </m:dPr>
                        <m:e>
                          <m:r>
                            <a:rPr lang="en-US" sz="2000" b="1" i="1">
                              <a:latin typeface="Cambria Math"/>
                            </a:rPr>
                            <m:t>𝑻</m:t>
                          </m:r>
                        </m:e>
                      </m:d>
                      <m:r>
                        <a:rPr lang="en-US" sz="2000" b="1" i="1">
                          <a:latin typeface="Cambria Math"/>
                        </a:rPr>
                        <m:t>=[</m:t>
                      </m:r>
                      <m:r>
                        <a:rPr lang="en-US" sz="2000" b="1" i="1">
                          <a:latin typeface="Cambria Math"/>
                        </a:rPr>
                        <m:t>𝒉</m:t>
                      </m:r>
                      <m:d>
                        <m:dPr>
                          <m:ctrlPr>
                            <a:rPr lang="en-US" sz="2000" b="1" i="1">
                              <a:latin typeface="Cambria Math" panose="02040503050406030204" pitchFamily="18" charset="0"/>
                            </a:rPr>
                          </m:ctrlPr>
                        </m:dPr>
                        <m:e>
                          <m:r>
                            <a:rPr lang="en-US" sz="2000" b="1" i="1">
                              <a:latin typeface="Cambria Math"/>
                            </a:rPr>
                            <m:t>𝑻</m:t>
                          </m:r>
                        </m:e>
                      </m:d>
                      <m:r>
                        <a:rPr lang="en-US" sz="2000" b="1" i="1">
                          <a:latin typeface="Cambria Math"/>
                        </a:rPr>
                        <m:t>𝑨</m:t>
                      </m:r>
                      <m:r>
                        <a:rPr lang="en-US" sz="2000" b="1" i="1">
                          <a:latin typeface="Cambria Math"/>
                        </a:rPr>
                        <m:t>]∆</m:t>
                      </m:r>
                      <m:r>
                        <a:rPr lang="en-US" sz="2000" b="1" i="1">
                          <a:latin typeface="Cambria Math"/>
                          <a:ea typeface="Cambria Math"/>
                        </a:rPr>
                        <m:t>𝑻</m:t>
                      </m:r>
                    </m:oMath>
                  </m:oMathPara>
                </a14:m>
                <a:endParaRPr lang="en-US" sz="2000" dirty="0"/>
              </a:p>
              <a:p>
                <a:pPr marL="457200" lvl="1" indent="0">
                  <a:buNone/>
                </a:pPr>
                <a:r>
                  <a:rPr lang="en-US" sz="2000" dirty="0" smtClean="0"/>
                  <a:t>	where </a:t>
                </a:r>
                <a14:m>
                  <m:oMath xmlns:m="http://schemas.openxmlformats.org/officeDocument/2006/math">
                    <m:r>
                      <a:rPr lang="en-US" sz="2000" b="1" i="1">
                        <a:latin typeface="Cambria Math"/>
                      </a:rPr>
                      <m:t>𝒉</m:t>
                    </m:r>
                  </m:oMath>
                </a14:m>
                <a:r>
                  <a:rPr lang="en-US" sz="2000" dirty="0" smtClean="0">
                    <a:ea typeface="Cambria Math" panose="02040503050406030204" pitchFamily="18" charset="0"/>
                  </a:rPr>
                  <a:t> is assumed to be pressure-dependent “free” convection, calculated with 	equations governing channel flow </a:t>
                </a:r>
                <a14:m>
                  <m:oMath xmlns:m="http://schemas.openxmlformats.org/officeDocument/2006/math">
                    <m:r>
                      <a:rPr lang="en-US" sz="2000" b="1" i="1">
                        <a:latin typeface="Cambria Math"/>
                      </a:rPr>
                      <m:t>𝒉</m:t>
                    </m:r>
                    <m:r>
                      <a:rPr lang="en-US" sz="2000" b="0" i="0" smtClean="0">
                        <a:latin typeface="Cambria Math" panose="02040503050406030204" pitchFamily="18" charset="0"/>
                      </a:rPr>
                      <m:t>=</m:t>
                    </m:r>
                    <m:f>
                      <m:fPr>
                        <m:ctrlPr>
                          <a:rPr lang="en-US" sz="2000" b="1" i="1" smtClean="0">
                            <a:latin typeface="Cambria Math" panose="02040503050406030204" pitchFamily="18" charset="0"/>
                          </a:rPr>
                        </m:ctrlPr>
                      </m:fPr>
                      <m:num>
                        <m:r>
                          <a:rPr lang="en-US" sz="2000" b="1" i="1" smtClean="0">
                            <a:latin typeface="Cambria Math" panose="02040503050406030204" pitchFamily="18" charset="0"/>
                          </a:rPr>
                          <m:t>𝑵𝒖</m:t>
                        </m:r>
                        <m:r>
                          <a:rPr lang="en-US" sz="2000" b="1" i="1" smtClean="0">
                            <a:latin typeface="Cambria Math" panose="02040503050406030204" pitchFamily="18" charset="0"/>
                          </a:rPr>
                          <m:t> </m:t>
                        </m:r>
                        <m:r>
                          <a:rPr lang="en-US" sz="2000" b="1" i="1" smtClean="0">
                            <a:latin typeface="Cambria Math" panose="02040503050406030204" pitchFamily="18" charset="0"/>
                          </a:rPr>
                          <m:t>𝒌</m:t>
                        </m:r>
                      </m:num>
                      <m:den>
                        <m:r>
                          <a:rPr lang="en-US" sz="2000" b="1" i="1" smtClean="0">
                            <a:latin typeface="Cambria Math" panose="02040503050406030204" pitchFamily="18" charset="0"/>
                          </a:rPr>
                          <m:t>𝑳</m:t>
                        </m:r>
                      </m:den>
                    </m:f>
                  </m:oMath>
                </a14:m>
                <a:endParaRPr lang="en-US" sz="1800" dirty="0" smtClean="0"/>
              </a:p>
              <a:p>
                <a:pPr marL="800100" lvl="1" indent="-342900">
                  <a:buFont typeface="Wingdings" panose="05000000000000000000" pitchFamily="2" charset="2"/>
                  <a:buChar char="§"/>
                </a:pPr>
                <a:endParaRPr lang="en-US" sz="1800"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04800" y="1049338"/>
                <a:ext cx="8559135" cy="5497512"/>
              </a:xfrm>
              <a:blipFill>
                <a:blip r:embed="rId3"/>
                <a:stretch>
                  <a:fillRect l="-570" t="-554" r="-997"/>
                </a:stretch>
              </a:blipFill>
            </p:spPr>
            <p:txBody>
              <a:bodyPr/>
              <a:lstStyle/>
              <a:p>
                <a:r>
                  <a:rPr lang="en-US">
                    <a:noFill/>
                  </a:rPr>
                  <a:t> </a:t>
                </a:r>
              </a:p>
            </p:txBody>
          </p:sp>
        </mc:Fallback>
      </mc:AlternateContent>
    </p:spTree>
    <p:extLst>
      <p:ext uri="{BB962C8B-B14F-4D97-AF65-F5344CB8AC3E}">
        <p14:creationId xmlns:p14="http://schemas.microsoft.com/office/powerpoint/2010/main" val="2536704895"/>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rotWithShape="1">
          <a:blip r:embed="rId3" cstate="print"/>
          <a:srcRect l="1278" t="11704" r="900" b="1270"/>
          <a:stretch/>
        </p:blipFill>
        <p:spPr bwMode="auto">
          <a:xfrm>
            <a:off x="228600" y="917575"/>
            <a:ext cx="8706727" cy="5635625"/>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Ex. 2: Heat Transfer Coefficient vs. Pressure</a:t>
            </a:r>
            <a:br>
              <a:rPr lang="en-US" dirty="0" smtClean="0"/>
            </a:br>
            <a:r>
              <a:rPr lang="en-US" dirty="0" smtClean="0"/>
              <a:t>for Constant Distance </a:t>
            </a:r>
            <a:r>
              <a:rPr lang="en-US" dirty="0"/>
              <a:t>B</a:t>
            </a:r>
            <a:r>
              <a:rPr lang="en-US" dirty="0" smtClean="0"/>
              <a:t>etween Surfaces</a:t>
            </a:r>
            <a:endParaRPr lang="en-US" dirty="0"/>
          </a:p>
        </p:txBody>
      </p:sp>
      <p:cxnSp>
        <p:nvCxnSpPr>
          <p:cNvPr id="7" name="Straight Arrow Connector 6"/>
          <p:cNvCxnSpPr/>
          <p:nvPr/>
        </p:nvCxnSpPr>
        <p:spPr bwMode="auto">
          <a:xfrm flipV="1">
            <a:off x="885463" y="5372100"/>
            <a:ext cx="533400" cy="381000"/>
          </a:xfrm>
          <a:prstGeom prst="straightConnector1">
            <a:avLst/>
          </a:prstGeom>
          <a:blipFill dpi="0" rotWithShape="0">
            <a:blip r:embed="rId4" cstate="print"/>
            <a:srcRect/>
            <a:stretch>
              <a:fillRect/>
            </a:stretch>
          </a:blipFill>
          <a:ln w="76200" cap="flat" cmpd="sng" algn="ctr">
            <a:solidFill>
              <a:schemeClr val="tx1"/>
            </a:solidFill>
            <a:prstDash val="solid"/>
            <a:round/>
            <a:headEnd type="none" w="med" len="med"/>
            <a:tailEnd type="triangle"/>
          </a:ln>
          <a:effectLst/>
        </p:spPr>
      </p:cxnSp>
      <p:cxnSp>
        <p:nvCxnSpPr>
          <p:cNvPr id="9" name="Straight Arrow Connector 8"/>
          <p:cNvCxnSpPr/>
          <p:nvPr/>
        </p:nvCxnSpPr>
        <p:spPr bwMode="auto">
          <a:xfrm>
            <a:off x="1752600" y="5257800"/>
            <a:ext cx="2971800" cy="0"/>
          </a:xfrm>
          <a:prstGeom prst="straightConnector1">
            <a:avLst/>
          </a:prstGeom>
          <a:blipFill dpi="0" rotWithShape="0">
            <a:blip r:embed="rId5"/>
            <a:srcRect/>
            <a:stretch>
              <a:fillRect/>
            </a:stretch>
          </a:blipFill>
          <a:ln w="76200" cap="flat" cmpd="sng" algn="ctr">
            <a:solidFill>
              <a:schemeClr val="tx1"/>
            </a:solidFill>
            <a:prstDash val="solid"/>
            <a:round/>
            <a:headEnd type="none" w="med" len="med"/>
            <a:tailEnd type="triangle"/>
          </a:ln>
          <a:effectLst/>
        </p:spPr>
      </p:cxnSp>
      <p:cxnSp>
        <p:nvCxnSpPr>
          <p:cNvPr id="11" name="Straight Arrow Connector 10"/>
          <p:cNvCxnSpPr/>
          <p:nvPr/>
        </p:nvCxnSpPr>
        <p:spPr bwMode="auto">
          <a:xfrm flipV="1">
            <a:off x="4953000" y="1220787"/>
            <a:ext cx="1447800" cy="3733800"/>
          </a:xfrm>
          <a:prstGeom prst="straightConnector1">
            <a:avLst/>
          </a:prstGeom>
          <a:blipFill dpi="0" rotWithShape="0">
            <a:blip r:embed="rId5"/>
            <a:srcRect/>
            <a:stretch>
              <a:fillRect/>
            </a:stretch>
          </a:blipFill>
          <a:ln w="76200" cap="flat" cmpd="sng" algn="ctr">
            <a:solidFill>
              <a:schemeClr val="tx1"/>
            </a:solidFill>
            <a:prstDash val="solid"/>
            <a:round/>
            <a:headEnd type="none" w="med" len="med"/>
            <a:tailEnd type="triangle"/>
          </a:ln>
          <a:effectLst/>
        </p:spPr>
      </p:cxnSp>
      <p:sp>
        <p:nvSpPr>
          <p:cNvPr id="13" name="TextBox 12"/>
          <p:cNvSpPr txBox="1"/>
          <p:nvPr/>
        </p:nvSpPr>
        <p:spPr>
          <a:xfrm>
            <a:off x="747531" y="4954587"/>
            <a:ext cx="809263" cy="381000"/>
          </a:xfrm>
          <a:prstGeom prst="rect">
            <a:avLst/>
          </a:prstGeom>
          <a:solidFill>
            <a:schemeClr val="bg1"/>
          </a:solidFill>
        </p:spPr>
        <p:txBody>
          <a:bodyPr wrap="square" rtlCol="0">
            <a:spAutoFit/>
          </a:bodyPr>
          <a:lstStyle/>
          <a:p>
            <a:pPr algn="ctr"/>
            <a:r>
              <a:rPr lang="en-US" b="1" dirty="0" smtClean="0">
                <a:solidFill>
                  <a:schemeClr val="tx2"/>
                </a:solidFill>
              </a:rPr>
              <a:t>FMHT</a:t>
            </a:r>
            <a:endParaRPr lang="en-US" b="1" dirty="0">
              <a:solidFill>
                <a:schemeClr val="tx2"/>
              </a:solidFill>
            </a:endParaRPr>
          </a:p>
        </p:txBody>
      </p:sp>
      <p:sp>
        <p:nvSpPr>
          <p:cNvPr id="14" name="TextBox 13"/>
          <p:cNvSpPr txBox="1"/>
          <p:nvPr/>
        </p:nvSpPr>
        <p:spPr>
          <a:xfrm>
            <a:off x="2418473" y="4808363"/>
            <a:ext cx="1790700" cy="369332"/>
          </a:xfrm>
          <a:prstGeom prst="rect">
            <a:avLst/>
          </a:prstGeom>
          <a:solidFill>
            <a:schemeClr val="bg1"/>
          </a:solidFill>
        </p:spPr>
        <p:txBody>
          <a:bodyPr wrap="square" rtlCol="0">
            <a:spAutoFit/>
          </a:bodyPr>
          <a:lstStyle/>
          <a:p>
            <a:pPr algn="ctr"/>
            <a:r>
              <a:rPr lang="en-US" b="1" dirty="0" smtClean="0">
                <a:solidFill>
                  <a:srgbClr val="C00000"/>
                </a:solidFill>
              </a:rPr>
              <a:t>Gas Conduction</a:t>
            </a:r>
            <a:endParaRPr lang="en-US" b="1" dirty="0">
              <a:solidFill>
                <a:srgbClr val="C00000"/>
              </a:solidFill>
            </a:endParaRPr>
          </a:p>
        </p:txBody>
      </p:sp>
      <p:sp>
        <p:nvSpPr>
          <p:cNvPr id="15" name="TextBox 14"/>
          <p:cNvSpPr txBox="1"/>
          <p:nvPr/>
        </p:nvSpPr>
        <p:spPr>
          <a:xfrm rot="17503325">
            <a:off x="4364381" y="2791857"/>
            <a:ext cx="2171700" cy="369332"/>
          </a:xfrm>
          <a:prstGeom prst="rect">
            <a:avLst/>
          </a:prstGeom>
          <a:solidFill>
            <a:schemeClr val="bg1"/>
          </a:solidFill>
        </p:spPr>
        <p:txBody>
          <a:bodyPr wrap="square" rtlCol="0">
            <a:spAutoFit/>
          </a:bodyPr>
          <a:lstStyle/>
          <a:p>
            <a:pPr algn="ctr"/>
            <a:r>
              <a:rPr lang="en-US" b="1" dirty="0" smtClean="0">
                <a:solidFill>
                  <a:srgbClr val="FFC000"/>
                </a:solidFill>
              </a:rPr>
              <a:t>Gas Convection</a:t>
            </a:r>
            <a:endParaRPr lang="en-US" b="1" dirty="0">
              <a:solidFill>
                <a:srgbClr val="FFC000"/>
              </a:solidFill>
            </a:endParaRPr>
          </a:p>
        </p:txBody>
      </p:sp>
      <p:sp>
        <p:nvSpPr>
          <p:cNvPr id="16" name="Rectangle 15"/>
          <p:cNvSpPr/>
          <p:nvPr/>
        </p:nvSpPr>
        <p:spPr>
          <a:xfrm>
            <a:off x="6199619" y="6333308"/>
            <a:ext cx="2185215" cy="261610"/>
          </a:xfrm>
          <a:prstGeom prst="rect">
            <a:avLst/>
          </a:prstGeom>
        </p:spPr>
        <p:txBody>
          <a:bodyPr wrap="none">
            <a:spAutoFit/>
          </a:bodyPr>
          <a:lstStyle/>
          <a:p>
            <a:pPr algn="r"/>
            <a:r>
              <a:rPr lang="en-US" sz="1100" i="1" dirty="0" smtClean="0"/>
              <a:t>Source: NASA/Genesis ESI/B. Comber</a:t>
            </a:r>
            <a:endParaRPr lang="en-US" sz="1100" i="1" dirty="0"/>
          </a:p>
        </p:txBody>
      </p:sp>
    </p:spTree>
    <p:extLst>
      <p:ext uri="{BB962C8B-B14F-4D97-AF65-F5344CB8AC3E}">
        <p14:creationId xmlns:p14="http://schemas.microsoft.com/office/powerpoint/2010/main" val="2995077467"/>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 2: Heat </a:t>
            </a:r>
            <a:r>
              <a:rPr lang="en-US" dirty="0" smtClean="0"/>
              <a:t>Transfer Regime vs. Distance</a:t>
            </a:r>
            <a:br>
              <a:rPr lang="en-US" dirty="0" smtClean="0"/>
            </a:br>
            <a:r>
              <a:rPr lang="en-US" dirty="0" smtClean="0"/>
              <a:t>for an Example Constant Pressure</a:t>
            </a:r>
            <a:endParaRPr lang="en-US" dirty="0"/>
          </a:p>
        </p:txBody>
      </p:sp>
      <p:pic>
        <p:nvPicPr>
          <p:cNvPr id="5" name="Picture 2"/>
          <p:cNvPicPr>
            <a:picLocks noGrp="1" noChangeAspect="1" noChangeArrowheads="1"/>
          </p:cNvPicPr>
          <p:nvPr>
            <p:ph idx="1"/>
          </p:nvPr>
        </p:nvPicPr>
        <p:blipFill rotWithShape="1">
          <a:blip r:embed="rId3" cstate="print"/>
          <a:srcRect l="1052" t="10754" r="1117" b="1610"/>
          <a:stretch/>
        </p:blipFill>
        <p:spPr bwMode="auto">
          <a:xfrm>
            <a:off x="466725" y="1104011"/>
            <a:ext cx="8258175" cy="5388166"/>
          </a:xfrm>
          <a:prstGeom prst="rect">
            <a:avLst/>
          </a:prstGeom>
          <a:noFill/>
          <a:ln w="9525">
            <a:noFill/>
            <a:miter lim="800000"/>
            <a:headEnd/>
            <a:tailEnd/>
          </a:ln>
        </p:spPr>
      </p:pic>
      <p:sp>
        <p:nvSpPr>
          <p:cNvPr id="6" name="Rectangle 5"/>
          <p:cNvSpPr/>
          <p:nvPr/>
        </p:nvSpPr>
        <p:spPr>
          <a:xfrm>
            <a:off x="6199619" y="6333308"/>
            <a:ext cx="2185215" cy="261610"/>
          </a:xfrm>
          <a:prstGeom prst="rect">
            <a:avLst/>
          </a:prstGeom>
        </p:spPr>
        <p:txBody>
          <a:bodyPr wrap="none">
            <a:spAutoFit/>
          </a:bodyPr>
          <a:lstStyle/>
          <a:p>
            <a:pPr algn="r"/>
            <a:r>
              <a:rPr lang="en-US" sz="1100" i="1" dirty="0" smtClean="0"/>
              <a:t>Source: NASA/Genesis ESI/B. Comber</a:t>
            </a:r>
            <a:endParaRPr lang="en-US" sz="1100" i="1" dirty="0"/>
          </a:p>
        </p:txBody>
      </p:sp>
      <p:cxnSp>
        <p:nvCxnSpPr>
          <p:cNvPr id="7" name="Straight Arrow Connector 6"/>
          <p:cNvCxnSpPr/>
          <p:nvPr/>
        </p:nvCxnSpPr>
        <p:spPr bwMode="auto">
          <a:xfrm flipV="1">
            <a:off x="1219200" y="1285082"/>
            <a:ext cx="0" cy="4658518"/>
          </a:xfrm>
          <a:prstGeom prst="straightConnector1">
            <a:avLst/>
          </a:prstGeom>
          <a:blipFill dpi="0" rotWithShape="0">
            <a:blip r:embed="rId4"/>
            <a:srcRect/>
            <a:stretch>
              <a:fillRect/>
            </a:stretch>
          </a:blipFill>
          <a:ln w="76200" cap="flat" cmpd="sng" algn="ctr">
            <a:solidFill>
              <a:schemeClr val="tx1"/>
            </a:solidFill>
            <a:prstDash val="solid"/>
            <a:round/>
            <a:headEnd type="none" w="med" len="med"/>
            <a:tailEnd type="triangle"/>
          </a:ln>
          <a:effectLst/>
        </p:spPr>
      </p:cxnSp>
      <p:sp>
        <p:nvSpPr>
          <p:cNvPr id="8" name="TextBox 7"/>
          <p:cNvSpPr txBox="1"/>
          <p:nvPr/>
        </p:nvSpPr>
        <p:spPr>
          <a:xfrm>
            <a:off x="1295400" y="5334000"/>
            <a:ext cx="809263" cy="381000"/>
          </a:xfrm>
          <a:prstGeom prst="rect">
            <a:avLst/>
          </a:prstGeom>
          <a:solidFill>
            <a:schemeClr val="bg1"/>
          </a:solidFill>
        </p:spPr>
        <p:txBody>
          <a:bodyPr wrap="square" rtlCol="0">
            <a:spAutoFit/>
          </a:bodyPr>
          <a:lstStyle/>
          <a:p>
            <a:pPr algn="ctr"/>
            <a:r>
              <a:rPr lang="en-US" b="1" dirty="0" smtClean="0">
                <a:solidFill>
                  <a:schemeClr val="tx2"/>
                </a:solidFill>
              </a:rPr>
              <a:t>FMHT</a:t>
            </a:r>
            <a:endParaRPr lang="en-US" b="1" dirty="0">
              <a:solidFill>
                <a:schemeClr val="tx2"/>
              </a:solidFill>
            </a:endParaRPr>
          </a:p>
        </p:txBody>
      </p:sp>
      <p:cxnSp>
        <p:nvCxnSpPr>
          <p:cNvPr id="11" name="Straight Arrow Connector 10"/>
          <p:cNvCxnSpPr/>
          <p:nvPr/>
        </p:nvCxnSpPr>
        <p:spPr bwMode="auto">
          <a:xfrm>
            <a:off x="1624012" y="1371600"/>
            <a:ext cx="204788" cy="1443895"/>
          </a:xfrm>
          <a:prstGeom prst="straightConnector1">
            <a:avLst/>
          </a:prstGeom>
          <a:blipFill dpi="0" rotWithShape="0">
            <a:blip r:embed="rId4"/>
            <a:srcRect/>
            <a:stretch>
              <a:fillRect/>
            </a:stretch>
          </a:blipFill>
          <a:ln w="76200" cap="flat" cmpd="sng" algn="ctr">
            <a:solidFill>
              <a:schemeClr val="tx1"/>
            </a:solidFill>
            <a:prstDash val="solid"/>
            <a:round/>
            <a:headEnd type="none" w="med" len="med"/>
            <a:tailEnd type="triangle"/>
          </a:ln>
          <a:effectLst/>
        </p:spPr>
      </p:cxnSp>
      <p:cxnSp>
        <p:nvCxnSpPr>
          <p:cNvPr id="12" name="Straight Arrow Connector 11"/>
          <p:cNvCxnSpPr/>
          <p:nvPr/>
        </p:nvCxnSpPr>
        <p:spPr bwMode="auto">
          <a:xfrm flipV="1">
            <a:off x="1905000" y="2895600"/>
            <a:ext cx="4648200" cy="1"/>
          </a:xfrm>
          <a:prstGeom prst="straightConnector1">
            <a:avLst/>
          </a:prstGeom>
          <a:blipFill dpi="0" rotWithShape="0">
            <a:blip r:embed="rId4"/>
            <a:srcRect/>
            <a:stretch>
              <a:fillRect/>
            </a:stretch>
          </a:blipFill>
          <a:ln w="76200" cap="flat" cmpd="sng" algn="ctr">
            <a:solidFill>
              <a:schemeClr val="tx1"/>
            </a:solidFill>
            <a:prstDash val="solid"/>
            <a:round/>
            <a:headEnd type="none" w="med" len="med"/>
            <a:tailEnd type="triangle"/>
          </a:ln>
          <a:effectLst/>
        </p:spPr>
      </p:cxnSp>
      <p:sp>
        <p:nvSpPr>
          <p:cNvPr id="13" name="TextBox 12"/>
          <p:cNvSpPr txBox="1"/>
          <p:nvPr/>
        </p:nvSpPr>
        <p:spPr>
          <a:xfrm>
            <a:off x="1778854" y="1319910"/>
            <a:ext cx="1790700" cy="369332"/>
          </a:xfrm>
          <a:prstGeom prst="rect">
            <a:avLst/>
          </a:prstGeom>
          <a:solidFill>
            <a:schemeClr val="bg1"/>
          </a:solidFill>
        </p:spPr>
        <p:txBody>
          <a:bodyPr wrap="square" rtlCol="0">
            <a:spAutoFit/>
          </a:bodyPr>
          <a:lstStyle/>
          <a:p>
            <a:pPr algn="ctr"/>
            <a:r>
              <a:rPr lang="en-US" b="1" dirty="0" smtClean="0">
                <a:solidFill>
                  <a:srgbClr val="C00000"/>
                </a:solidFill>
              </a:rPr>
              <a:t>Gas Conduction</a:t>
            </a:r>
            <a:endParaRPr lang="en-US" b="1" dirty="0">
              <a:solidFill>
                <a:srgbClr val="C00000"/>
              </a:solidFill>
            </a:endParaRPr>
          </a:p>
        </p:txBody>
      </p:sp>
      <p:sp>
        <p:nvSpPr>
          <p:cNvPr id="14" name="TextBox 13"/>
          <p:cNvSpPr txBox="1"/>
          <p:nvPr/>
        </p:nvSpPr>
        <p:spPr>
          <a:xfrm>
            <a:off x="3509962" y="2446163"/>
            <a:ext cx="2171700" cy="369332"/>
          </a:xfrm>
          <a:prstGeom prst="rect">
            <a:avLst/>
          </a:prstGeom>
          <a:solidFill>
            <a:schemeClr val="bg1"/>
          </a:solidFill>
        </p:spPr>
        <p:txBody>
          <a:bodyPr wrap="square" rtlCol="0">
            <a:spAutoFit/>
          </a:bodyPr>
          <a:lstStyle/>
          <a:p>
            <a:pPr algn="ctr"/>
            <a:r>
              <a:rPr lang="en-US" b="1" dirty="0" smtClean="0">
                <a:solidFill>
                  <a:srgbClr val="FFC000"/>
                </a:solidFill>
              </a:rPr>
              <a:t>Gas Convection</a:t>
            </a:r>
            <a:endParaRPr lang="en-US" b="1" dirty="0">
              <a:solidFill>
                <a:srgbClr val="FFC000"/>
              </a:solidFill>
            </a:endParaRPr>
          </a:p>
        </p:txBody>
      </p:sp>
    </p:spTree>
    <p:extLst>
      <p:ext uri="{BB962C8B-B14F-4D97-AF65-F5344CB8AC3E}">
        <p14:creationId xmlns:p14="http://schemas.microsoft.com/office/powerpoint/2010/main" val="2883373160"/>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 2: Model </a:t>
            </a:r>
            <a:r>
              <a:rPr lang="en-US" dirty="0" smtClean="0"/>
              <a:t>Calibration Based on Data from </a:t>
            </a:r>
            <a:br>
              <a:rPr lang="en-US" dirty="0" smtClean="0"/>
            </a:br>
            <a:r>
              <a:rPr lang="en-US" dirty="0" smtClean="0"/>
              <a:t>Helium Refrigerator Outage in Chamber A</a:t>
            </a:r>
            <a:endParaRPr lang="en-US" dirty="0"/>
          </a:p>
        </p:txBody>
      </p:sp>
      <p:sp>
        <p:nvSpPr>
          <p:cNvPr id="6" name="Rectangle 5"/>
          <p:cNvSpPr/>
          <p:nvPr/>
        </p:nvSpPr>
        <p:spPr>
          <a:xfrm>
            <a:off x="5351464" y="6550508"/>
            <a:ext cx="3005951" cy="261610"/>
          </a:xfrm>
          <a:prstGeom prst="rect">
            <a:avLst/>
          </a:prstGeom>
        </p:spPr>
        <p:txBody>
          <a:bodyPr wrap="none">
            <a:spAutoFit/>
          </a:bodyPr>
          <a:lstStyle/>
          <a:p>
            <a:pPr algn="r"/>
            <a:r>
              <a:rPr lang="en-US" sz="1100" i="1" dirty="0" smtClean="0"/>
              <a:t>Source: NASA/M. Woronowicz/Genesis ESI/B. Comber</a:t>
            </a:r>
            <a:endParaRPr lang="en-US" sz="1100" i="1" dirty="0"/>
          </a:p>
        </p:txBody>
      </p:sp>
      <p:pic>
        <p:nvPicPr>
          <p:cNvPr id="15" name="Picture 7" descr="image006"/>
          <p:cNvPicPr>
            <a:picLocks noGrp="1" noChangeAspect="1" noChangeArrowheads="1"/>
          </p:cNvPicPr>
          <p:nvPr>
            <p:ph idx="1"/>
          </p:nvPr>
        </p:nvPicPr>
        <p:blipFill rotWithShape="1">
          <a:blip r:embed="rId3" cstate="print">
            <a:extLst>
              <a:ext uri="{28A0092B-C50C-407E-A947-70E740481C1C}">
                <a14:useLocalDpi xmlns:a14="http://schemas.microsoft.com/office/drawing/2010/main" val="0"/>
              </a:ext>
            </a:extLst>
          </a:blip>
          <a:srcRect l="1299" t="15565" r="919" b="15826"/>
          <a:stretch/>
        </p:blipFill>
        <p:spPr bwMode="auto">
          <a:xfrm>
            <a:off x="76200" y="936866"/>
            <a:ext cx="8915400" cy="454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image006"/>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99" t="85324" r="919" b="1270"/>
          <a:stretch/>
        </p:blipFill>
        <p:spPr bwMode="auto">
          <a:xfrm>
            <a:off x="76200" y="5626024"/>
            <a:ext cx="8915400" cy="888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152400" y="5336570"/>
            <a:ext cx="8839200" cy="253916"/>
          </a:xfrm>
          <a:prstGeom prst="rect">
            <a:avLst/>
          </a:prstGeom>
          <a:noFill/>
        </p:spPr>
        <p:txBody>
          <a:bodyPr wrap="square" rtlCol="0">
            <a:spAutoFit/>
          </a:bodyPr>
          <a:lstStyle/>
          <a:p>
            <a:pPr algn="ctr"/>
            <a:r>
              <a:rPr lang="en-US" sz="1050" b="1" dirty="0" smtClean="0">
                <a:latin typeface="Calibri" panose="020F0502020204030204" pitchFamily="34" charset="0"/>
                <a:cs typeface="Calibri" panose="020F0502020204030204" pitchFamily="34" charset="0"/>
              </a:rPr>
              <a:t>Time from Start of Uncontrolled Warmup (</a:t>
            </a:r>
            <a:r>
              <a:rPr lang="en-US" sz="1050" b="1" dirty="0" err="1" smtClean="0">
                <a:latin typeface="Calibri" panose="020F0502020204030204" pitchFamily="34" charset="0"/>
                <a:cs typeface="Calibri" panose="020F0502020204030204" pitchFamily="34" charset="0"/>
              </a:rPr>
              <a:t>hr</a:t>
            </a:r>
            <a:r>
              <a:rPr lang="en-US" sz="1050" b="1" dirty="0" smtClean="0">
                <a:latin typeface="Calibri" panose="020F0502020204030204" pitchFamily="34" charset="0"/>
                <a:cs typeface="Calibri" panose="020F0502020204030204" pitchFamily="34" charset="0"/>
              </a:rPr>
              <a:t>)</a:t>
            </a:r>
            <a:endParaRPr lang="en-US" sz="105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97149318"/>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p:cNvPicPr>
            <a:picLocks noGrp="1" noChangeAspect="1"/>
          </p:cNvPicPr>
          <p:nvPr>
            <p:ph idx="1"/>
          </p:nvPr>
        </p:nvPicPr>
        <p:blipFill>
          <a:blip r:embed="rId3"/>
          <a:stretch>
            <a:fillRect/>
          </a:stretch>
        </p:blipFill>
        <p:spPr>
          <a:xfrm>
            <a:off x="806265" y="1049338"/>
            <a:ext cx="7579094" cy="5497512"/>
          </a:xfrm>
          <a:prstGeom prst="rect">
            <a:avLst/>
          </a:prstGeom>
        </p:spPr>
      </p:pic>
      <p:sp>
        <p:nvSpPr>
          <p:cNvPr id="3" name="TextBox 2"/>
          <p:cNvSpPr txBox="1"/>
          <p:nvPr/>
        </p:nvSpPr>
        <p:spPr>
          <a:xfrm>
            <a:off x="3282271" y="3549804"/>
            <a:ext cx="2412774" cy="1200329"/>
          </a:xfrm>
          <a:prstGeom prst="rect">
            <a:avLst/>
          </a:prstGeom>
          <a:noFill/>
        </p:spPr>
        <p:txBody>
          <a:bodyPr wrap="square" rtlCol="0">
            <a:spAutoFit/>
          </a:bodyPr>
          <a:lstStyle/>
          <a:p>
            <a:r>
              <a:rPr lang="en-US" dirty="0" smtClean="0"/>
              <a:t>Helium shroud warmup profile is matched to Chamber A data for power outage and N2 “burp”</a:t>
            </a:r>
            <a:endParaRPr lang="en-US" dirty="0"/>
          </a:p>
        </p:txBody>
      </p:sp>
      <p:cxnSp>
        <p:nvCxnSpPr>
          <p:cNvPr id="5" name="Straight Arrow Connector 4"/>
          <p:cNvCxnSpPr/>
          <p:nvPr/>
        </p:nvCxnSpPr>
        <p:spPr bwMode="auto">
          <a:xfrm flipH="1" flipV="1">
            <a:off x="2514600" y="3733800"/>
            <a:ext cx="731018" cy="416169"/>
          </a:xfrm>
          <a:prstGeom prst="straightConnector1">
            <a:avLst/>
          </a:prstGeom>
          <a:blipFill dpi="0" rotWithShape="0">
            <a:blip r:embed="rId4" cstate="print"/>
            <a:srcRect/>
            <a:stretch>
              <a:fillRect/>
            </a:stretch>
          </a:blipFill>
          <a:ln w="9525" cap="flat" cmpd="sng" algn="ctr">
            <a:solidFill>
              <a:schemeClr val="tx1"/>
            </a:solidFill>
            <a:prstDash val="solid"/>
            <a:round/>
            <a:headEnd type="none" w="sm" len="sm"/>
            <a:tailEnd type="triangle"/>
          </a:ln>
          <a:effectLst/>
        </p:spPr>
      </p:cxnSp>
      <p:sp>
        <p:nvSpPr>
          <p:cNvPr id="6" name="Rectangle 5"/>
          <p:cNvSpPr/>
          <p:nvPr/>
        </p:nvSpPr>
        <p:spPr>
          <a:xfrm>
            <a:off x="7108986" y="6367790"/>
            <a:ext cx="1370889" cy="261610"/>
          </a:xfrm>
          <a:prstGeom prst="rect">
            <a:avLst/>
          </a:prstGeom>
        </p:spPr>
        <p:txBody>
          <a:bodyPr wrap="none">
            <a:spAutoFit/>
          </a:bodyPr>
          <a:lstStyle/>
          <a:p>
            <a:pPr algn="r"/>
            <a:r>
              <a:rPr lang="en-US" sz="1100" i="1" dirty="0" smtClean="0"/>
              <a:t>Source: NASA/K. Yang</a:t>
            </a:r>
            <a:endParaRPr lang="en-US" sz="1100" i="1" dirty="0"/>
          </a:p>
        </p:txBody>
      </p:sp>
      <p:sp>
        <p:nvSpPr>
          <p:cNvPr id="11" name="Title 1"/>
          <p:cNvSpPr>
            <a:spLocks noGrp="1"/>
          </p:cNvSpPr>
          <p:nvPr/>
        </p:nvSpPr>
        <p:spPr>
          <a:xfrm>
            <a:off x="916004" y="134938"/>
            <a:ext cx="6172200" cy="779462"/>
          </a:xfrm>
          <a:prstGeom prst="rect">
            <a:avLst/>
          </a:prstGeom>
        </p:spPr>
        <p:txBody>
          <a:bodyPr/>
          <a:lstStyle>
            <a:lvl1pPr algn="l" rtl="0" eaLnBrk="1" fontAlgn="base" hangingPunct="1">
              <a:spcBef>
                <a:spcPct val="0"/>
              </a:spcBef>
              <a:spcAft>
                <a:spcPct val="0"/>
              </a:spcAft>
              <a:defRPr sz="2400">
                <a:solidFill>
                  <a:srgbClr val="0B3D91"/>
                </a:solidFill>
                <a:latin typeface="+mj-lt"/>
                <a:ea typeface="+mj-ea"/>
                <a:cs typeface="+mj-cs"/>
              </a:defRPr>
            </a:lvl1pPr>
            <a:lvl2pPr algn="l" rtl="0" eaLnBrk="1" fontAlgn="base" hangingPunct="1">
              <a:spcBef>
                <a:spcPct val="0"/>
              </a:spcBef>
              <a:spcAft>
                <a:spcPct val="0"/>
              </a:spcAft>
              <a:defRPr sz="2400">
                <a:solidFill>
                  <a:srgbClr val="0B3D91"/>
                </a:solidFill>
                <a:latin typeface="Impact" pitchFamily="34" charset="0"/>
              </a:defRPr>
            </a:lvl2pPr>
            <a:lvl3pPr algn="l" rtl="0" eaLnBrk="1" fontAlgn="base" hangingPunct="1">
              <a:spcBef>
                <a:spcPct val="0"/>
              </a:spcBef>
              <a:spcAft>
                <a:spcPct val="0"/>
              </a:spcAft>
              <a:defRPr sz="2400">
                <a:solidFill>
                  <a:srgbClr val="0B3D91"/>
                </a:solidFill>
                <a:latin typeface="Impact" pitchFamily="34" charset="0"/>
              </a:defRPr>
            </a:lvl3pPr>
            <a:lvl4pPr algn="l" rtl="0" eaLnBrk="1" fontAlgn="base" hangingPunct="1">
              <a:spcBef>
                <a:spcPct val="0"/>
              </a:spcBef>
              <a:spcAft>
                <a:spcPct val="0"/>
              </a:spcAft>
              <a:defRPr sz="2400">
                <a:solidFill>
                  <a:srgbClr val="0B3D91"/>
                </a:solidFill>
                <a:latin typeface="Impact" pitchFamily="34" charset="0"/>
              </a:defRPr>
            </a:lvl4pPr>
            <a:lvl5pPr algn="l" rtl="0" eaLnBrk="1" fontAlgn="base" hangingPunct="1">
              <a:spcBef>
                <a:spcPct val="0"/>
              </a:spcBef>
              <a:spcAft>
                <a:spcPct val="0"/>
              </a:spcAft>
              <a:defRPr sz="2400">
                <a:solidFill>
                  <a:srgbClr val="0B3D91"/>
                </a:solidFill>
                <a:latin typeface="Impact" pitchFamily="34" charset="0"/>
              </a:defRPr>
            </a:lvl5pPr>
            <a:lvl6pPr marL="457200" algn="l" rtl="0" eaLnBrk="1" fontAlgn="base" hangingPunct="1">
              <a:spcBef>
                <a:spcPct val="0"/>
              </a:spcBef>
              <a:spcAft>
                <a:spcPct val="0"/>
              </a:spcAft>
              <a:defRPr sz="2400">
                <a:solidFill>
                  <a:srgbClr val="0B3D91"/>
                </a:solidFill>
                <a:latin typeface="Impact" pitchFamily="34" charset="0"/>
              </a:defRPr>
            </a:lvl6pPr>
            <a:lvl7pPr marL="914400" algn="l" rtl="0" eaLnBrk="1" fontAlgn="base" hangingPunct="1">
              <a:spcBef>
                <a:spcPct val="0"/>
              </a:spcBef>
              <a:spcAft>
                <a:spcPct val="0"/>
              </a:spcAft>
              <a:defRPr sz="2400">
                <a:solidFill>
                  <a:srgbClr val="0B3D91"/>
                </a:solidFill>
                <a:latin typeface="Impact" pitchFamily="34" charset="0"/>
              </a:defRPr>
            </a:lvl7pPr>
            <a:lvl8pPr marL="1371600" algn="l" rtl="0" eaLnBrk="1" fontAlgn="base" hangingPunct="1">
              <a:spcBef>
                <a:spcPct val="0"/>
              </a:spcBef>
              <a:spcAft>
                <a:spcPct val="0"/>
              </a:spcAft>
              <a:defRPr sz="2400">
                <a:solidFill>
                  <a:srgbClr val="0B3D91"/>
                </a:solidFill>
                <a:latin typeface="Impact" pitchFamily="34" charset="0"/>
              </a:defRPr>
            </a:lvl8pPr>
            <a:lvl9pPr marL="1828800" algn="l" rtl="0" eaLnBrk="1" fontAlgn="base" hangingPunct="1">
              <a:spcBef>
                <a:spcPct val="0"/>
              </a:spcBef>
              <a:spcAft>
                <a:spcPct val="0"/>
              </a:spcAft>
              <a:defRPr sz="2400">
                <a:solidFill>
                  <a:srgbClr val="0B3D91"/>
                </a:solidFill>
                <a:latin typeface="Impact" pitchFamily="34" charset="0"/>
              </a:defRPr>
            </a:lvl9pPr>
          </a:lstStyle>
          <a:p>
            <a:r>
              <a:rPr lang="en-US" dirty="0" smtClean="0"/>
              <a:t>Example </a:t>
            </a:r>
            <a:r>
              <a:rPr lang="en-US" dirty="0"/>
              <a:t>2: </a:t>
            </a:r>
            <a:r>
              <a:rPr lang="en-US" dirty="0" smtClean="0"/>
              <a:t>Warmup of OTE Components</a:t>
            </a:r>
            <a:endParaRPr lang="en-US" dirty="0"/>
          </a:p>
        </p:txBody>
      </p:sp>
    </p:spTree>
    <p:extLst>
      <p:ext uri="{BB962C8B-B14F-4D97-AF65-F5344CB8AC3E}">
        <p14:creationId xmlns:p14="http://schemas.microsoft.com/office/powerpoint/2010/main" val="1272244116"/>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a:srcRect l="32638" t="18224" r="40684" b="28597"/>
          <a:stretch/>
        </p:blipFill>
        <p:spPr>
          <a:xfrm>
            <a:off x="891251" y="1157570"/>
            <a:ext cx="4078841" cy="2993200"/>
          </a:xfrm>
          <a:prstGeom prst="rect">
            <a:avLst/>
          </a:prstGeom>
          <a:ln w="38100">
            <a:noFill/>
          </a:ln>
        </p:spPr>
      </p:pic>
      <p:grpSp>
        <p:nvGrpSpPr>
          <p:cNvPr id="9" name="Group 8"/>
          <p:cNvGrpSpPr/>
          <p:nvPr/>
        </p:nvGrpSpPr>
        <p:grpSpPr>
          <a:xfrm>
            <a:off x="4297680" y="894715"/>
            <a:ext cx="704726" cy="3425825"/>
            <a:chOff x="4114800" y="917575"/>
            <a:chExt cx="704726" cy="3425825"/>
          </a:xfrm>
        </p:grpSpPr>
        <p:sp>
          <p:nvSpPr>
            <p:cNvPr id="3" name="Rectangle 2"/>
            <p:cNvSpPr/>
            <p:nvPr/>
          </p:nvSpPr>
          <p:spPr bwMode="auto">
            <a:xfrm>
              <a:off x="4114800" y="917575"/>
              <a:ext cx="695080" cy="377825"/>
            </a:xfrm>
            <a:prstGeom prst="rect">
              <a:avLst/>
            </a:prstGeom>
            <a:solidFill>
              <a:schemeClr val="bg1"/>
            </a:solidFill>
            <a:ln w="9525" cap="flat" cmpd="sng" algn="ctr">
              <a:noFill/>
              <a:prstDash val="solid"/>
              <a:round/>
              <a:headEnd type="none" w="sm" len="sm"/>
              <a:tailEnd type="stealth" w="lg" len="lg"/>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Narrow" pitchFamily="34" charset="0"/>
              </a:endParaRPr>
            </a:p>
          </p:txBody>
        </p:sp>
        <p:sp>
          <p:nvSpPr>
            <p:cNvPr id="7" name="Rectangle 6"/>
            <p:cNvSpPr/>
            <p:nvPr/>
          </p:nvSpPr>
          <p:spPr bwMode="auto">
            <a:xfrm>
              <a:off x="4267200" y="1124775"/>
              <a:ext cx="542680" cy="704025"/>
            </a:xfrm>
            <a:prstGeom prst="rect">
              <a:avLst/>
            </a:prstGeom>
            <a:solidFill>
              <a:schemeClr val="bg1"/>
            </a:solidFill>
            <a:ln w="9525" cap="flat" cmpd="sng" algn="ctr">
              <a:noFill/>
              <a:prstDash val="solid"/>
              <a:round/>
              <a:headEnd type="none" w="sm" len="sm"/>
              <a:tailEnd type="stealth" w="lg" len="lg"/>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Narrow" pitchFamily="34" charset="0"/>
              </a:endParaRPr>
            </a:p>
          </p:txBody>
        </p:sp>
        <p:sp>
          <p:nvSpPr>
            <p:cNvPr id="8" name="Rectangle 7"/>
            <p:cNvSpPr/>
            <p:nvPr/>
          </p:nvSpPr>
          <p:spPr bwMode="auto">
            <a:xfrm>
              <a:off x="4648200" y="1951037"/>
              <a:ext cx="171326" cy="2392363"/>
            </a:xfrm>
            <a:prstGeom prst="rect">
              <a:avLst/>
            </a:prstGeom>
            <a:solidFill>
              <a:schemeClr val="bg1"/>
            </a:solidFill>
            <a:ln w="9525" cap="flat" cmpd="sng" algn="ctr">
              <a:noFill/>
              <a:prstDash val="solid"/>
              <a:round/>
              <a:headEnd type="none" w="sm" len="sm"/>
              <a:tailEnd type="stealth" w="lg" len="lg"/>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Narrow" pitchFamily="34" charset="0"/>
              </a:endParaRPr>
            </a:p>
          </p:txBody>
        </p:sp>
      </p:grpSp>
      <p:pic>
        <p:nvPicPr>
          <p:cNvPr id="6" name="Content Placeholder 3"/>
          <p:cNvPicPr>
            <a:picLocks noChangeAspect="1"/>
          </p:cNvPicPr>
          <p:nvPr/>
        </p:nvPicPr>
        <p:blipFill rotWithShape="1">
          <a:blip r:embed="rId4"/>
          <a:srcRect l="28283" t="9876" r="67378" b="25662"/>
          <a:stretch/>
        </p:blipFill>
        <p:spPr>
          <a:xfrm>
            <a:off x="-5169" y="1278038"/>
            <a:ext cx="919569" cy="5029200"/>
          </a:xfrm>
          <a:prstGeom prst="rect">
            <a:avLst/>
          </a:prstGeom>
        </p:spPr>
      </p:pic>
      <p:pic>
        <p:nvPicPr>
          <p:cNvPr id="5" name="Content Placeholder 3"/>
          <p:cNvPicPr>
            <a:picLocks noChangeAspect="1"/>
          </p:cNvPicPr>
          <p:nvPr/>
        </p:nvPicPr>
        <p:blipFill rotWithShape="1">
          <a:blip r:embed="rId4"/>
          <a:srcRect l="33290" t="12504" r="43678" b="32008"/>
          <a:stretch/>
        </p:blipFill>
        <p:spPr>
          <a:xfrm>
            <a:off x="4572000" y="2667000"/>
            <a:ext cx="4328600" cy="3839295"/>
          </a:xfrm>
          <a:prstGeom prst="rect">
            <a:avLst/>
          </a:prstGeom>
          <a:ln w="38100">
            <a:solidFill>
              <a:schemeClr val="tx1"/>
            </a:solidFill>
          </a:ln>
        </p:spPr>
      </p:pic>
      <p:sp>
        <p:nvSpPr>
          <p:cNvPr id="11" name="Rectangle 10"/>
          <p:cNvSpPr/>
          <p:nvPr/>
        </p:nvSpPr>
        <p:spPr bwMode="auto">
          <a:xfrm>
            <a:off x="1066800" y="2654170"/>
            <a:ext cx="1750326" cy="1496600"/>
          </a:xfrm>
          <a:prstGeom prst="rect">
            <a:avLst/>
          </a:prstGeom>
          <a:noFill/>
          <a:ln w="19050" cap="flat" cmpd="sng" algn="ctr">
            <a:solidFill>
              <a:schemeClr val="tx1"/>
            </a:solidFill>
            <a:prstDash val="sysDash"/>
            <a:round/>
            <a:headEnd type="none" w="sm" len="sm"/>
            <a:tailEnd type="stealth" w="lg" len="lg"/>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Narrow" pitchFamily="34" charset="0"/>
            </a:endParaRPr>
          </a:p>
        </p:txBody>
      </p:sp>
      <p:cxnSp>
        <p:nvCxnSpPr>
          <p:cNvPr id="13" name="Elbow Connector 12"/>
          <p:cNvCxnSpPr>
            <a:stCxn id="11" idx="2"/>
            <a:endCxn id="5" idx="1"/>
          </p:cNvCxnSpPr>
          <p:nvPr/>
        </p:nvCxnSpPr>
        <p:spPr bwMode="auto">
          <a:xfrm rot="16200000" flipH="1">
            <a:off x="3039042" y="3053690"/>
            <a:ext cx="435878" cy="2630037"/>
          </a:xfrm>
          <a:prstGeom prst="bentConnector2">
            <a:avLst/>
          </a:prstGeom>
          <a:blipFill dpi="0" rotWithShape="0">
            <a:blip r:embed="rId5"/>
            <a:srcRect/>
            <a:stretch>
              <a:fillRect/>
            </a:stretch>
          </a:blipFill>
          <a:ln w="19050" cap="flat" cmpd="sng" algn="ctr">
            <a:solidFill>
              <a:schemeClr val="tx1"/>
            </a:solidFill>
            <a:prstDash val="sysDash"/>
            <a:round/>
            <a:headEnd type="none" w="med" len="med"/>
            <a:tailEnd type="none" w="med" len="med"/>
          </a:ln>
          <a:effectLst/>
        </p:spPr>
      </p:cxnSp>
      <p:sp>
        <p:nvSpPr>
          <p:cNvPr id="15" name="Rectangle 14"/>
          <p:cNvSpPr/>
          <p:nvPr/>
        </p:nvSpPr>
        <p:spPr>
          <a:xfrm>
            <a:off x="7180548" y="6506295"/>
            <a:ext cx="1370889" cy="261610"/>
          </a:xfrm>
          <a:prstGeom prst="rect">
            <a:avLst/>
          </a:prstGeom>
        </p:spPr>
        <p:txBody>
          <a:bodyPr wrap="none">
            <a:spAutoFit/>
          </a:bodyPr>
          <a:lstStyle/>
          <a:p>
            <a:pPr algn="r"/>
            <a:r>
              <a:rPr lang="en-US" sz="1100" i="1" dirty="0" smtClean="0"/>
              <a:t>Source: NASA/K. Yang</a:t>
            </a:r>
            <a:endParaRPr lang="en-US" sz="1100" i="1" dirty="0"/>
          </a:p>
        </p:txBody>
      </p:sp>
      <p:sp>
        <p:nvSpPr>
          <p:cNvPr id="16" name="Title 1"/>
          <p:cNvSpPr>
            <a:spLocks noGrp="1"/>
          </p:cNvSpPr>
          <p:nvPr/>
        </p:nvSpPr>
        <p:spPr>
          <a:xfrm>
            <a:off x="916004" y="134938"/>
            <a:ext cx="6172200" cy="779462"/>
          </a:xfrm>
          <a:prstGeom prst="rect">
            <a:avLst/>
          </a:prstGeom>
        </p:spPr>
        <p:txBody>
          <a:bodyPr/>
          <a:lstStyle>
            <a:lvl1pPr algn="l" rtl="0" eaLnBrk="1" fontAlgn="base" hangingPunct="1">
              <a:spcBef>
                <a:spcPct val="0"/>
              </a:spcBef>
              <a:spcAft>
                <a:spcPct val="0"/>
              </a:spcAft>
              <a:defRPr sz="2400">
                <a:solidFill>
                  <a:srgbClr val="0B3D91"/>
                </a:solidFill>
                <a:latin typeface="+mj-lt"/>
                <a:ea typeface="+mj-ea"/>
                <a:cs typeface="+mj-cs"/>
              </a:defRPr>
            </a:lvl1pPr>
            <a:lvl2pPr algn="l" rtl="0" eaLnBrk="1" fontAlgn="base" hangingPunct="1">
              <a:spcBef>
                <a:spcPct val="0"/>
              </a:spcBef>
              <a:spcAft>
                <a:spcPct val="0"/>
              </a:spcAft>
              <a:defRPr sz="2400">
                <a:solidFill>
                  <a:srgbClr val="0B3D91"/>
                </a:solidFill>
                <a:latin typeface="Impact" pitchFamily="34" charset="0"/>
              </a:defRPr>
            </a:lvl2pPr>
            <a:lvl3pPr algn="l" rtl="0" eaLnBrk="1" fontAlgn="base" hangingPunct="1">
              <a:spcBef>
                <a:spcPct val="0"/>
              </a:spcBef>
              <a:spcAft>
                <a:spcPct val="0"/>
              </a:spcAft>
              <a:defRPr sz="2400">
                <a:solidFill>
                  <a:srgbClr val="0B3D91"/>
                </a:solidFill>
                <a:latin typeface="Impact" pitchFamily="34" charset="0"/>
              </a:defRPr>
            </a:lvl3pPr>
            <a:lvl4pPr algn="l" rtl="0" eaLnBrk="1" fontAlgn="base" hangingPunct="1">
              <a:spcBef>
                <a:spcPct val="0"/>
              </a:spcBef>
              <a:spcAft>
                <a:spcPct val="0"/>
              </a:spcAft>
              <a:defRPr sz="2400">
                <a:solidFill>
                  <a:srgbClr val="0B3D91"/>
                </a:solidFill>
                <a:latin typeface="Impact" pitchFamily="34" charset="0"/>
              </a:defRPr>
            </a:lvl4pPr>
            <a:lvl5pPr algn="l" rtl="0" eaLnBrk="1" fontAlgn="base" hangingPunct="1">
              <a:spcBef>
                <a:spcPct val="0"/>
              </a:spcBef>
              <a:spcAft>
                <a:spcPct val="0"/>
              </a:spcAft>
              <a:defRPr sz="2400">
                <a:solidFill>
                  <a:srgbClr val="0B3D91"/>
                </a:solidFill>
                <a:latin typeface="Impact" pitchFamily="34" charset="0"/>
              </a:defRPr>
            </a:lvl5pPr>
            <a:lvl6pPr marL="457200" algn="l" rtl="0" eaLnBrk="1" fontAlgn="base" hangingPunct="1">
              <a:spcBef>
                <a:spcPct val="0"/>
              </a:spcBef>
              <a:spcAft>
                <a:spcPct val="0"/>
              </a:spcAft>
              <a:defRPr sz="2400">
                <a:solidFill>
                  <a:srgbClr val="0B3D91"/>
                </a:solidFill>
                <a:latin typeface="Impact" pitchFamily="34" charset="0"/>
              </a:defRPr>
            </a:lvl6pPr>
            <a:lvl7pPr marL="914400" algn="l" rtl="0" eaLnBrk="1" fontAlgn="base" hangingPunct="1">
              <a:spcBef>
                <a:spcPct val="0"/>
              </a:spcBef>
              <a:spcAft>
                <a:spcPct val="0"/>
              </a:spcAft>
              <a:defRPr sz="2400">
                <a:solidFill>
                  <a:srgbClr val="0B3D91"/>
                </a:solidFill>
                <a:latin typeface="Impact" pitchFamily="34" charset="0"/>
              </a:defRPr>
            </a:lvl7pPr>
            <a:lvl8pPr marL="1371600" algn="l" rtl="0" eaLnBrk="1" fontAlgn="base" hangingPunct="1">
              <a:spcBef>
                <a:spcPct val="0"/>
              </a:spcBef>
              <a:spcAft>
                <a:spcPct val="0"/>
              </a:spcAft>
              <a:defRPr sz="2400">
                <a:solidFill>
                  <a:srgbClr val="0B3D91"/>
                </a:solidFill>
                <a:latin typeface="Impact" pitchFamily="34" charset="0"/>
              </a:defRPr>
            </a:lvl8pPr>
            <a:lvl9pPr marL="1828800" algn="l" rtl="0" eaLnBrk="1" fontAlgn="base" hangingPunct="1">
              <a:spcBef>
                <a:spcPct val="0"/>
              </a:spcBef>
              <a:spcAft>
                <a:spcPct val="0"/>
              </a:spcAft>
              <a:defRPr sz="2400">
                <a:solidFill>
                  <a:srgbClr val="0B3D91"/>
                </a:solidFill>
                <a:latin typeface="Impact" pitchFamily="34" charset="0"/>
              </a:defRPr>
            </a:lvl9pPr>
          </a:lstStyle>
          <a:p>
            <a:r>
              <a:rPr lang="en-US" dirty="0" smtClean="0"/>
              <a:t>Example </a:t>
            </a:r>
            <a:r>
              <a:rPr lang="en-US" dirty="0"/>
              <a:t>2: </a:t>
            </a:r>
            <a:r>
              <a:rPr lang="en-US" dirty="0" smtClean="0"/>
              <a:t>PMBSS Gradients at Four Hours </a:t>
            </a:r>
            <a:br>
              <a:rPr lang="en-US" dirty="0" smtClean="0"/>
            </a:br>
            <a:r>
              <a:rPr lang="en-US" dirty="0" smtClean="0"/>
              <a:t>into</a:t>
            </a:r>
            <a:r>
              <a:rPr lang="en-US" dirty="0"/>
              <a:t> </a:t>
            </a:r>
            <a:r>
              <a:rPr lang="en-US" dirty="0" smtClean="0"/>
              <a:t>Off-Nominal Warmup</a:t>
            </a:r>
            <a:endParaRPr lang="en-US" dirty="0"/>
          </a:p>
        </p:txBody>
      </p:sp>
      <p:sp>
        <p:nvSpPr>
          <p:cNvPr id="2" name="TextBox 1"/>
          <p:cNvSpPr txBox="1"/>
          <p:nvPr/>
        </p:nvSpPr>
        <p:spPr>
          <a:xfrm>
            <a:off x="11939" y="938991"/>
            <a:ext cx="1066800" cy="338554"/>
          </a:xfrm>
          <a:prstGeom prst="rect">
            <a:avLst/>
          </a:prstGeom>
          <a:noFill/>
        </p:spPr>
        <p:txBody>
          <a:bodyPr wrap="square" rtlCol="0">
            <a:spAutoFit/>
          </a:bodyPr>
          <a:lstStyle/>
          <a:p>
            <a:r>
              <a:rPr lang="en-US" sz="1600" b="1" dirty="0" smtClean="0"/>
              <a:t>Temp (K)</a:t>
            </a:r>
            <a:endParaRPr lang="en-US" sz="1600" b="1" dirty="0"/>
          </a:p>
        </p:txBody>
      </p:sp>
    </p:spTree>
    <p:extLst>
      <p:ext uri="{BB962C8B-B14F-4D97-AF65-F5344CB8AC3E}">
        <p14:creationId xmlns:p14="http://schemas.microsoft.com/office/powerpoint/2010/main" val="4262736949"/>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Hurricane </a:t>
            </a:r>
            <a:r>
              <a:rPr lang="en-US" dirty="0" err="1" smtClean="0"/>
              <a:t>Safing</a:t>
            </a:r>
            <a:endParaRPr lang="en-US" dirty="0"/>
          </a:p>
        </p:txBody>
      </p:sp>
      <p:sp>
        <p:nvSpPr>
          <p:cNvPr id="3" name="Content Placeholder 2"/>
          <p:cNvSpPr>
            <a:spLocks noGrp="1"/>
          </p:cNvSpPr>
          <p:nvPr>
            <p:ph idx="1"/>
          </p:nvPr>
        </p:nvSpPr>
        <p:spPr/>
        <p:txBody>
          <a:bodyPr/>
          <a:lstStyle/>
          <a:p>
            <a:r>
              <a:rPr lang="en-US" dirty="0" smtClean="0"/>
              <a:t>The 48-hour </a:t>
            </a:r>
            <a:r>
              <a:rPr lang="en-US" dirty="0" err="1" smtClean="0"/>
              <a:t>safing</a:t>
            </a:r>
            <a:r>
              <a:rPr lang="en-US" dirty="0" smtClean="0"/>
              <a:t> procedure was specifically developed for the threat of hurricanes in Houston</a:t>
            </a:r>
          </a:p>
          <a:p>
            <a:pPr lvl="1"/>
            <a:r>
              <a:rPr lang="en-US" dirty="0" smtClean="0"/>
              <a:t>The OTIS CV test spans nearly the entire hurricane season</a:t>
            </a:r>
          </a:p>
          <a:p>
            <a:r>
              <a:rPr lang="en-US" dirty="0"/>
              <a:t>6 </a:t>
            </a:r>
            <a:r>
              <a:rPr lang="en-US" dirty="0" smtClean="0"/>
              <a:t>different conditions are possible </a:t>
            </a:r>
            <a:r>
              <a:rPr lang="en-US" dirty="0"/>
              <a:t>during </a:t>
            </a:r>
            <a:r>
              <a:rPr lang="en-US" dirty="0" smtClean="0"/>
              <a:t>a hurricane threat</a:t>
            </a:r>
          </a:p>
          <a:p>
            <a:pPr marL="911225" lvl="1" indent="-457200">
              <a:buFont typeface="+mj-lt"/>
              <a:buAutoNum type="arabicPeriod"/>
            </a:pPr>
            <a:r>
              <a:rPr lang="en-US" dirty="0" smtClean="0"/>
              <a:t>Hurricane </a:t>
            </a:r>
            <a:r>
              <a:rPr lang="en-US" dirty="0"/>
              <a:t>being tracked, but no action </a:t>
            </a:r>
            <a:r>
              <a:rPr lang="en-US" dirty="0" smtClean="0"/>
              <a:t>taken (uncertainly of impact to test location)</a:t>
            </a:r>
            <a:endParaRPr lang="en-US" dirty="0"/>
          </a:p>
          <a:p>
            <a:pPr marL="911225" lvl="1" indent="-457200">
              <a:buFont typeface="+mj-lt"/>
              <a:buAutoNum type="arabicPeriod"/>
            </a:pPr>
            <a:r>
              <a:rPr lang="en-US" dirty="0" smtClean="0"/>
              <a:t>Warning given </a:t>
            </a:r>
            <a:r>
              <a:rPr lang="en-US" dirty="0"/>
              <a:t>to team of need for </a:t>
            </a:r>
            <a:r>
              <a:rPr lang="en-US" dirty="0" smtClean="0"/>
              <a:t>evacuation (48-hour </a:t>
            </a:r>
            <a:r>
              <a:rPr lang="en-US" dirty="0" err="1" smtClean="0"/>
              <a:t>safing</a:t>
            </a:r>
            <a:r>
              <a:rPr lang="en-US" dirty="0" smtClean="0"/>
              <a:t> in effect to either warm to ambient or warm/cool to LN2 shroud temperature)</a:t>
            </a:r>
          </a:p>
          <a:p>
            <a:pPr marL="911225" lvl="1" indent="-457200">
              <a:buFont typeface="+mj-lt"/>
              <a:buAutoNum type="arabicPeriod"/>
            </a:pPr>
            <a:r>
              <a:rPr lang="en-US" dirty="0" smtClean="0"/>
              <a:t>Test </a:t>
            </a:r>
            <a:r>
              <a:rPr lang="en-US" dirty="0"/>
              <a:t>support team has evacuated, and only </a:t>
            </a:r>
            <a:r>
              <a:rPr lang="en-US" dirty="0" smtClean="0"/>
              <a:t>hurricane ride-out </a:t>
            </a:r>
            <a:r>
              <a:rPr lang="en-US" dirty="0"/>
              <a:t>team </a:t>
            </a:r>
            <a:r>
              <a:rPr lang="en-US" dirty="0" smtClean="0"/>
              <a:t>remains (test support team consists of only critical personnel with additional training)</a:t>
            </a:r>
          </a:p>
          <a:p>
            <a:pPr marL="911225" lvl="1" indent="-457200">
              <a:buFont typeface="+mj-lt"/>
              <a:buAutoNum type="arabicPeriod"/>
            </a:pPr>
            <a:r>
              <a:rPr lang="en-US" dirty="0" smtClean="0"/>
              <a:t>Warning </a:t>
            </a:r>
            <a:r>
              <a:rPr lang="en-US" dirty="0"/>
              <a:t>has </a:t>
            </a:r>
            <a:r>
              <a:rPr lang="en-US" dirty="0" smtClean="0"/>
              <a:t>given </a:t>
            </a:r>
            <a:r>
              <a:rPr lang="en-US" dirty="0"/>
              <a:t>to </a:t>
            </a:r>
            <a:r>
              <a:rPr lang="en-US" dirty="0" smtClean="0"/>
              <a:t>hurricane ride-out </a:t>
            </a:r>
            <a:r>
              <a:rPr lang="en-US" dirty="0"/>
              <a:t>team of need for </a:t>
            </a:r>
            <a:r>
              <a:rPr lang="en-US" dirty="0" smtClean="0"/>
              <a:t>evacuation</a:t>
            </a:r>
          </a:p>
          <a:p>
            <a:pPr marL="911225" lvl="1" indent="-457200">
              <a:buFont typeface="+mj-lt"/>
              <a:buAutoNum type="arabicPeriod"/>
            </a:pPr>
            <a:r>
              <a:rPr lang="en-US" dirty="0" smtClean="0"/>
              <a:t>No team is present to monitor the test </a:t>
            </a:r>
          </a:p>
          <a:p>
            <a:pPr marL="911225" lvl="1" indent="-457200">
              <a:buFont typeface="+mj-lt"/>
              <a:buAutoNum type="arabicPeriod"/>
            </a:pPr>
            <a:r>
              <a:rPr lang="en-US" dirty="0" smtClean="0"/>
              <a:t>Post </a:t>
            </a:r>
            <a:r>
              <a:rPr lang="en-US" dirty="0"/>
              <a:t>Storm Response Team joins Ride-Out </a:t>
            </a:r>
            <a:r>
              <a:rPr lang="en-US" dirty="0" smtClean="0"/>
              <a:t>team</a:t>
            </a:r>
          </a:p>
          <a:p>
            <a:pPr marL="231775" indent="-228600"/>
            <a:r>
              <a:rPr lang="en-US" dirty="0" smtClean="0"/>
              <a:t>During the OTIS CV test, condition 1 went into effect due to the impact of Hurricane Harvey from August 26</a:t>
            </a:r>
            <a:r>
              <a:rPr lang="en-US" baseline="30000" dirty="0" smtClean="0"/>
              <a:t>th</a:t>
            </a:r>
            <a:r>
              <a:rPr lang="en-US" dirty="0" smtClean="0"/>
              <a:t>-30</a:t>
            </a:r>
            <a:r>
              <a:rPr lang="en-US" baseline="30000" dirty="0" smtClean="0"/>
              <a:t>th</a:t>
            </a:r>
            <a:r>
              <a:rPr lang="en-US" dirty="0" smtClean="0"/>
              <a:t>, 2017</a:t>
            </a:r>
          </a:p>
          <a:p>
            <a:pPr marL="682625" lvl="1" indent="-228600"/>
            <a:r>
              <a:rPr lang="en-US" dirty="0" smtClean="0"/>
              <a:t>While the test team wasn’t evacuated, various parts of other conditions were also implemented</a:t>
            </a:r>
          </a:p>
          <a:p>
            <a:pPr lvl="1"/>
            <a:endParaRPr lang="en-US" dirty="0"/>
          </a:p>
        </p:txBody>
      </p:sp>
    </p:spTree>
    <p:extLst>
      <p:ext uri="{BB962C8B-B14F-4D97-AF65-F5344CB8AC3E}">
        <p14:creationId xmlns:p14="http://schemas.microsoft.com/office/powerpoint/2010/main" val="1875695057"/>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0654" y="1779069"/>
            <a:ext cx="4527365" cy="3450994"/>
          </a:xfrm>
          <a:prstGeom prst="rect">
            <a:avLst/>
          </a:prstGeom>
        </p:spPr>
      </p:pic>
      <p:sp>
        <p:nvSpPr>
          <p:cNvPr id="8" name="TextBox 7"/>
          <p:cNvSpPr txBox="1"/>
          <p:nvPr/>
        </p:nvSpPr>
        <p:spPr>
          <a:xfrm>
            <a:off x="120654" y="5553731"/>
            <a:ext cx="4543762" cy="369332"/>
          </a:xfrm>
          <a:prstGeom prst="rect">
            <a:avLst/>
          </a:prstGeom>
          <a:noFill/>
        </p:spPr>
        <p:txBody>
          <a:bodyPr wrap="square" rtlCol="0">
            <a:spAutoFit/>
          </a:bodyPr>
          <a:lstStyle/>
          <a:p>
            <a:pPr algn="ctr"/>
            <a:r>
              <a:rPr lang="en-US" b="1" dirty="0" smtClean="0"/>
              <a:t>Monday, August 21</a:t>
            </a:r>
            <a:r>
              <a:rPr lang="en-US" b="1" baseline="30000" dirty="0" smtClean="0"/>
              <a:t>st</a:t>
            </a:r>
            <a:r>
              <a:rPr lang="en-US" b="1" dirty="0" smtClean="0"/>
              <a:t>, 2017</a:t>
            </a:r>
            <a:endParaRPr lang="en-US" b="1" dirty="0"/>
          </a:p>
        </p:txBody>
      </p:sp>
      <p:sp>
        <p:nvSpPr>
          <p:cNvPr id="9" name="TextBox 8"/>
          <p:cNvSpPr txBox="1"/>
          <p:nvPr/>
        </p:nvSpPr>
        <p:spPr>
          <a:xfrm>
            <a:off x="4684672" y="5553731"/>
            <a:ext cx="4091375" cy="369332"/>
          </a:xfrm>
          <a:prstGeom prst="rect">
            <a:avLst/>
          </a:prstGeom>
          <a:noFill/>
        </p:spPr>
        <p:txBody>
          <a:bodyPr wrap="square" rtlCol="0">
            <a:spAutoFit/>
          </a:bodyPr>
          <a:lstStyle/>
          <a:p>
            <a:pPr algn="ctr"/>
            <a:r>
              <a:rPr lang="en-US" b="1" dirty="0" smtClean="0"/>
              <a:t>Wednesday, August 23</a:t>
            </a:r>
            <a:r>
              <a:rPr lang="en-US" b="1" baseline="30000" dirty="0" smtClean="0"/>
              <a:t>rd</a:t>
            </a:r>
            <a:r>
              <a:rPr lang="en-US" b="1" dirty="0" smtClean="0"/>
              <a:t>, 2017</a:t>
            </a:r>
            <a:endParaRPr lang="en-US" b="1" dirty="0"/>
          </a:p>
        </p:txBody>
      </p:sp>
      <p:sp>
        <p:nvSpPr>
          <p:cNvPr id="11" name="TextBox 10"/>
          <p:cNvSpPr txBox="1"/>
          <p:nvPr/>
        </p:nvSpPr>
        <p:spPr>
          <a:xfrm>
            <a:off x="120654" y="980487"/>
            <a:ext cx="8825226" cy="646331"/>
          </a:xfrm>
          <a:prstGeom prst="rect">
            <a:avLst/>
          </a:prstGeom>
          <a:noFill/>
        </p:spPr>
        <p:txBody>
          <a:bodyPr wrap="square" rtlCol="0">
            <a:spAutoFit/>
          </a:bodyPr>
          <a:lstStyle/>
          <a:p>
            <a:pPr algn="ctr"/>
            <a:r>
              <a:rPr lang="en-US" b="1" dirty="0" smtClean="0"/>
              <a:t>Hurricane forecasts were monitored daily throughout OTIS CV test.  Initial warnings of possible Hurricane Harvey impacting Houston area were seen ~5 days before landfall</a:t>
            </a:r>
            <a:endParaRPr lang="en-US" b="1"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80814" y="1731931"/>
            <a:ext cx="4292074" cy="3521701"/>
          </a:xfrm>
          <a:prstGeom prst="rect">
            <a:avLst/>
          </a:prstGeom>
        </p:spPr>
      </p:pic>
      <p:sp>
        <p:nvSpPr>
          <p:cNvPr id="12" name="Rectangle 11"/>
          <p:cNvSpPr/>
          <p:nvPr/>
        </p:nvSpPr>
        <p:spPr>
          <a:xfrm>
            <a:off x="6293948" y="5230063"/>
            <a:ext cx="2678940" cy="261610"/>
          </a:xfrm>
          <a:prstGeom prst="rect">
            <a:avLst/>
          </a:prstGeom>
        </p:spPr>
        <p:txBody>
          <a:bodyPr wrap="none">
            <a:spAutoFit/>
          </a:bodyPr>
          <a:lstStyle/>
          <a:p>
            <a:pPr algn="r"/>
            <a:r>
              <a:rPr lang="en-US" sz="1100" i="1" dirty="0" smtClean="0"/>
              <a:t>Source: NOAA/National Hurricane Center, Ref. 6</a:t>
            </a:r>
            <a:endParaRPr lang="en-US" sz="1100" i="1" dirty="0"/>
          </a:p>
        </p:txBody>
      </p:sp>
      <p:sp>
        <p:nvSpPr>
          <p:cNvPr id="13" name="Rectangle 12"/>
          <p:cNvSpPr/>
          <p:nvPr/>
        </p:nvSpPr>
        <p:spPr>
          <a:xfrm>
            <a:off x="1985476" y="5227940"/>
            <a:ext cx="2678940" cy="261610"/>
          </a:xfrm>
          <a:prstGeom prst="rect">
            <a:avLst/>
          </a:prstGeom>
        </p:spPr>
        <p:txBody>
          <a:bodyPr wrap="none">
            <a:spAutoFit/>
          </a:bodyPr>
          <a:lstStyle/>
          <a:p>
            <a:pPr algn="r"/>
            <a:r>
              <a:rPr lang="en-US" sz="1100" i="1" dirty="0" smtClean="0"/>
              <a:t>Source: NOAA/National Hurricane Center, Ref. </a:t>
            </a:r>
            <a:r>
              <a:rPr lang="en-US" sz="1100" i="1" dirty="0"/>
              <a:t>6</a:t>
            </a:r>
          </a:p>
        </p:txBody>
      </p:sp>
      <p:sp>
        <p:nvSpPr>
          <p:cNvPr id="14" name="Title 1"/>
          <p:cNvSpPr txBox="1">
            <a:spLocks/>
          </p:cNvSpPr>
          <p:nvPr/>
        </p:nvSpPr>
        <p:spPr>
          <a:xfrm>
            <a:off x="914400" y="138113"/>
            <a:ext cx="6172200" cy="779462"/>
          </a:xfrm>
          <a:prstGeom prst="rect">
            <a:avLst/>
          </a:prstGeom>
        </p:spPr>
        <p:txBody>
          <a:bodyPr/>
          <a:lstStyle>
            <a:lvl1pPr algn="l" rtl="0" eaLnBrk="1" fontAlgn="base" hangingPunct="1">
              <a:spcBef>
                <a:spcPct val="0"/>
              </a:spcBef>
              <a:spcAft>
                <a:spcPct val="0"/>
              </a:spcAft>
              <a:defRPr sz="2400">
                <a:solidFill>
                  <a:srgbClr val="0B3D91"/>
                </a:solidFill>
                <a:latin typeface="+mj-lt"/>
                <a:ea typeface="+mj-ea"/>
                <a:cs typeface="+mj-cs"/>
              </a:defRPr>
            </a:lvl1pPr>
            <a:lvl2pPr algn="l" rtl="0" eaLnBrk="1" fontAlgn="base" hangingPunct="1">
              <a:spcBef>
                <a:spcPct val="0"/>
              </a:spcBef>
              <a:spcAft>
                <a:spcPct val="0"/>
              </a:spcAft>
              <a:defRPr sz="2400">
                <a:solidFill>
                  <a:srgbClr val="0B3D91"/>
                </a:solidFill>
                <a:latin typeface="Impact" pitchFamily="34" charset="0"/>
              </a:defRPr>
            </a:lvl2pPr>
            <a:lvl3pPr algn="l" rtl="0" eaLnBrk="1" fontAlgn="base" hangingPunct="1">
              <a:spcBef>
                <a:spcPct val="0"/>
              </a:spcBef>
              <a:spcAft>
                <a:spcPct val="0"/>
              </a:spcAft>
              <a:defRPr sz="2400">
                <a:solidFill>
                  <a:srgbClr val="0B3D91"/>
                </a:solidFill>
                <a:latin typeface="Impact" pitchFamily="34" charset="0"/>
              </a:defRPr>
            </a:lvl3pPr>
            <a:lvl4pPr algn="l" rtl="0" eaLnBrk="1" fontAlgn="base" hangingPunct="1">
              <a:spcBef>
                <a:spcPct val="0"/>
              </a:spcBef>
              <a:spcAft>
                <a:spcPct val="0"/>
              </a:spcAft>
              <a:defRPr sz="2400">
                <a:solidFill>
                  <a:srgbClr val="0B3D91"/>
                </a:solidFill>
                <a:latin typeface="Impact" pitchFamily="34" charset="0"/>
              </a:defRPr>
            </a:lvl4pPr>
            <a:lvl5pPr algn="l" rtl="0" eaLnBrk="1" fontAlgn="base" hangingPunct="1">
              <a:spcBef>
                <a:spcPct val="0"/>
              </a:spcBef>
              <a:spcAft>
                <a:spcPct val="0"/>
              </a:spcAft>
              <a:defRPr sz="2400">
                <a:solidFill>
                  <a:srgbClr val="0B3D91"/>
                </a:solidFill>
                <a:latin typeface="Impact" pitchFamily="34" charset="0"/>
              </a:defRPr>
            </a:lvl5pPr>
            <a:lvl6pPr marL="457200" algn="l" rtl="0" eaLnBrk="1" fontAlgn="base" hangingPunct="1">
              <a:spcBef>
                <a:spcPct val="0"/>
              </a:spcBef>
              <a:spcAft>
                <a:spcPct val="0"/>
              </a:spcAft>
              <a:defRPr sz="2400">
                <a:solidFill>
                  <a:srgbClr val="0B3D91"/>
                </a:solidFill>
                <a:latin typeface="Impact" pitchFamily="34" charset="0"/>
              </a:defRPr>
            </a:lvl6pPr>
            <a:lvl7pPr marL="914400" algn="l" rtl="0" eaLnBrk="1" fontAlgn="base" hangingPunct="1">
              <a:spcBef>
                <a:spcPct val="0"/>
              </a:spcBef>
              <a:spcAft>
                <a:spcPct val="0"/>
              </a:spcAft>
              <a:defRPr sz="2400">
                <a:solidFill>
                  <a:srgbClr val="0B3D91"/>
                </a:solidFill>
                <a:latin typeface="Impact" pitchFamily="34" charset="0"/>
              </a:defRPr>
            </a:lvl7pPr>
            <a:lvl8pPr marL="1371600" algn="l" rtl="0" eaLnBrk="1" fontAlgn="base" hangingPunct="1">
              <a:spcBef>
                <a:spcPct val="0"/>
              </a:spcBef>
              <a:spcAft>
                <a:spcPct val="0"/>
              </a:spcAft>
              <a:defRPr sz="2400">
                <a:solidFill>
                  <a:srgbClr val="0B3D91"/>
                </a:solidFill>
                <a:latin typeface="Impact" pitchFamily="34" charset="0"/>
              </a:defRPr>
            </a:lvl8pPr>
            <a:lvl9pPr marL="1828800" algn="l" rtl="0" eaLnBrk="1" fontAlgn="base" hangingPunct="1">
              <a:spcBef>
                <a:spcPct val="0"/>
              </a:spcBef>
              <a:spcAft>
                <a:spcPct val="0"/>
              </a:spcAft>
              <a:defRPr sz="2400">
                <a:solidFill>
                  <a:srgbClr val="0B3D91"/>
                </a:solidFill>
                <a:latin typeface="Impact" pitchFamily="34" charset="0"/>
              </a:defRPr>
            </a:lvl9pPr>
          </a:lstStyle>
          <a:p>
            <a:r>
              <a:rPr lang="en-US" kern="0" dirty="0" smtClean="0"/>
              <a:t>Early Warnings for Hurricane Harvey</a:t>
            </a:r>
            <a:endParaRPr lang="en-US" kern="0" dirty="0"/>
          </a:p>
        </p:txBody>
      </p:sp>
    </p:spTree>
    <p:extLst>
      <p:ext uri="{BB962C8B-B14F-4D97-AF65-F5344CB8AC3E}">
        <p14:creationId xmlns:p14="http://schemas.microsoft.com/office/powerpoint/2010/main" val="15479725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p:cNvPicPr>
            <a:picLocks noChangeAspect="1"/>
          </p:cNvPicPr>
          <p:nvPr/>
        </p:nvPicPr>
        <p:blipFill rotWithShape="1">
          <a:blip r:embed="rId3" cstate="print">
            <a:extLst>
              <a:ext uri="{28A0092B-C50C-407E-A947-70E740481C1C}">
                <a14:useLocalDpi xmlns:a14="http://schemas.microsoft.com/office/drawing/2010/main" val="0"/>
              </a:ext>
            </a:extLst>
          </a:blip>
          <a:srcRect l="29435" r="2861"/>
          <a:stretch/>
        </p:blipFill>
        <p:spPr>
          <a:xfrm>
            <a:off x="158165" y="1123980"/>
            <a:ext cx="4419601" cy="4895820"/>
          </a:xfrm>
          <a:prstGeom prst="rect">
            <a:avLst/>
          </a:prstGeom>
        </p:spPr>
      </p:pic>
      <p:sp>
        <p:nvSpPr>
          <p:cNvPr id="9" name="Rectangle 8"/>
          <p:cNvSpPr/>
          <p:nvPr/>
        </p:nvSpPr>
        <p:spPr>
          <a:xfrm>
            <a:off x="2293393" y="6025978"/>
            <a:ext cx="2309087" cy="261610"/>
          </a:xfrm>
          <a:prstGeom prst="rect">
            <a:avLst/>
          </a:prstGeom>
        </p:spPr>
        <p:txBody>
          <a:bodyPr wrap="square">
            <a:spAutoFit/>
          </a:bodyPr>
          <a:lstStyle/>
          <a:p>
            <a:pPr algn="r"/>
            <a:r>
              <a:rPr lang="en-US" sz="1100" i="1" dirty="0" smtClean="0"/>
              <a:t>Source: NASA/L. Feinberg</a:t>
            </a:r>
            <a:endParaRPr lang="en-US" sz="1100" i="1" dirty="0"/>
          </a:p>
        </p:txBody>
      </p:sp>
      <p:sp>
        <p:nvSpPr>
          <p:cNvPr id="10" name="Title 1"/>
          <p:cNvSpPr txBox="1">
            <a:spLocks/>
          </p:cNvSpPr>
          <p:nvPr/>
        </p:nvSpPr>
        <p:spPr>
          <a:xfrm>
            <a:off x="914400" y="138113"/>
            <a:ext cx="6172200" cy="779462"/>
          </a:xfrm>
          <a:prstGeom prst="rect">
            <a:avLst/>
          </a:prstGeom>
        </p:spPr>
        <p:txBody>
          <a:bodyPr/>
          <a:lstStyle>
            <a:lvl1pPr algn="l" rtl="0" eaLnBrk="1" fontAlgn="base" hangingPunct="1">
              <a:spcBef>
                <a:spcPct val="0"/>
              </a:spcBef>
              <a:spcAft>
                <a:spcPct val="0"/>
              </a:spcAft>
              <a:defRPr sz="2400">
                <a:solidFill>
                  <a:srgbClr val="0B3D91"/>
                </a:solidFill>
                <a:latin typeface="+mj-lt"/>
                <a:ea typeface="+mj-ea"/>
                <a:cs typeface="+mj-cs"/>
              </a:defRPr>
            </a:lvl1pPr>
            <a:lvl2pPr algn="l" rtl="0" eaLnBrk="1" fontAlgn="base" hangingPunct="1">
              <a:spcBef>
                <a:spcPct val="0"/>
              </a:spcBef>
              <a:spcAft>
                <a:spcPct val="0"/>
              </a:spcAft>
              <a:defRPr sz="2400">
                <a:solidFill>
                  <a:srgbClr val="0B3D91"/>
                </a:solidFill>
                <a:latin typeface="Impact" pitchFamily="34" charset="0"/>
              </a:defRPr>
            </a:lvl2pPr>
            <a:lvl3pPr algn="l" rtl="0" eaLnBrk="1" fontAlgn="base" hangingPunct="1">
              <a:spcBef>
                <a:spcPct val="0"/>
              </a:spcBef>
              <a:spcAft>
                <a:spcPct val="0"/>
              </a:spcAft>
              <a:defRPr sz="2400">
                <a:solidFill>
                  <a:srgbClr val="0B3D91"/>
                </a:solidFill>
                <a:latin typeface="Impact" pitchFamily="34" charset="0"/>
              </a:defRPr>
            </a:lvl3pPr>
            <a:lvl4pPr algn="l" rtl="0" eaLnBrk="1" fontAlgn="base" hangingPunct="1">
              <a:spcBef>
                <a:spcPct val="0"/>
              </a:spcBef>
              <a:spcAft>
                <a:spcPct val="0"/>
              </a:spcAft>
              <a:defRPr sz="2400">
                <a:solidFill>
                  <a:srgbClr val="0B3D91"/>
                </a:solidFill>
                <a:latin typeface="Impact" pitchFamily="34" charset="0"/>
              </a:defRPr>
            </a:lvl4pPr>
            <a:lvl5pPr algn="l" rtl="0" eaLnBrk="1" fontAlgn="base" hangingPunct="1">
              <a:spcBef>
                <a:spcPct val="0"/>
              </a:spcBef>
              <a:spcAft>
                <a:spcPct val="0"/>
              </a:spcAft>
              <a:defRPr sz="2400">
                <a:solidFill>
                  <a:srgbClr val="0B3D91"/>
                </a:solidFill>
                <a:latin typeface="Impact" pitchFamily="34" charset="0"/>
              </a:defRPr>
            </a:lvl5pPr>
            <a:lvl6pPr marL="457200" algn="l" rtl="0" eaLnBrk="1" fontAlgn="base" hangingPunct="1">
              <a:spcBef>
                <a:spcPct val="0"/>
              </a:spcBef>
              <a:spcAft>
                <a:spcPct val="0"/>
              </a:spcAft>
              <a:defRPr sz="2400">
                <a:solidFill>
                  <a:srgbClr val="0B3D91"/>
                </a:solidFill>
                <a:latin typeface="Impact" pitchFamily="34" charset="0"/>
              </a:defRPr>
            </a:lvl6pPr>
            <a:lvl7pPr marL="914400" algn="l" rtl="0" eaLnBrk="1" fontAlgn="base" hangingPunct="1">
              <a:spcBef>
                <a:spcPct val="0"/>
              </a:spcBef>
              <a:spcAft>
                <a:spcPct val="0"/>
              </a:spcAft>
              <a:defRPr sz="2400">
                <a:solidFill>
                  <a:srgbClr val="0B3D91"/>
                </a:solidFill>
                <a:latin typeface="Impact" pitchFamily="34" charset="0"/>
              </a:defRPr>
            </a:lvl7pPr>
            <a:lvl8pPr marL="1371600" algn="l" rtl="0" eaLnBrk="1" fontAlgn="base" hangingPunct="1">
              <a:spcBef>
                <a:spcPct val="0"/>
              </a:spcBef>
              <a:spcAft>
                <a:spcPct val="0"/>
              </a:spcAft>
              <a:defRPr sz="2400">
                <a:solidFill>
                  <a:srgbClr val="0B3D91"/>
                </a:solidFill>
                <a:latin typeface="Impact" pitchFamily="34" charset="0"/>
              </a:defRPr>
            </a:lvl8pPr>
            <a:lvl9pPr marL="1828800" algn="l" rtl="0" eaLnBrk="1" fontAlgn="base" hangingPunct="1">
              <a:spcBef>
                <a:spcPct val="0"/>
              </a:spcBef>
              <a:spcAft>
                <a:spcPct val="0"/>
              </a:spcAft>
              <a:defRPr sz="2400">
                <a:solidFill>
                  <a:srgbClr val="0B3D91"/>
                </a:solidFill>
                <a:latin typeface="Impact" pitchFamily="34" charset="0"/>
              </a:defRPr>
            </a:lvl9pPr>
          </a:lstStyle>
          <a:p>
            <a:r>
              <a:rPr lang="en-US" kern="0" dirty="0" smtClean="0"/>
              <a:t>Initial Preparations</a:t>
            </a:r>
            <a:endParaRPr lang="en-US" kern="0" dirty="0"/>
          </a:p>
        </p:txBody>
      </p:sp>
      <p:sp>
        <p:nvSpPr>
          <p:cNvPr id="6" name="Content Placeholder 2"/>
          <p:cNvSpPr txBox="1">
            <a:spLocks/>
          </p:cNvSpPr>
          <p:nvPr/>
        </p:nvSpPr>
        <p:spPr>
          <a:xfrm>
            <a:off x="4602480" y="1049338"/>
            <a:ext cx="4312920" cy="5497512"/>
          </a:xfrm>
          <a:prstGeom prst="rect">
            <a:avLst/>
          </a:prstGeom>
        </p:spPr>
        <p:txBody>
          <a:bodyPr/>
          <a:lstStyle>
            <a:lvl1pPr marL="234950" indent="-234950" algn="l" rtl="0" eaLnBrk="1" fontAlgn="base" hangingPunct="1">
              <a:spcBef>
                <a:spcPct val="0"/>
              </a:spcBef>
              <a:spcAft>
                <a:spcPct val="15000"/>
              </a:spcAft>
              <a:buClr>
                <a:srgbClr val="0B3D91"/>
              </a:buClr>
              <a:buFont typeface="Wingdings" pitchFamily="2" charset="2"/>
              <a:buChar char="§"/>
              <a:defRPr sz="2000" b="1">
                <a:solidFill>
                  <a:schemeClr val="tx1"/>
                </a:solidFill>
                <a:latin typeface="+mn-lt"/>
                <a:ea typeface="+mn-ea"/>
                <a:cs typeface="+mn-cs"/>
              </a:defRPr>
            </a:lvl1pPr>
            <a:lvl2pPr marL="685800" indent="-231775" algn="l" rtl="0" eaLnBrk="1" fontAlgn="base" hangingPunct="1">
              <a:spcBef>
                <a:spcPct val="0"/>
              </a:spcBef>
              <a:spcAft>
                <a:spcPct val="15000"/>
              </a:spcAft>
              <a:buClr>
                <a:srgbClr val="0B3D91"/>
              </a:buClr>
              <a:buChar char="–"/>
              <a:defRPr sz="1900">
                <a:solidFill>
                  <a:schemeClr val="tx1"/>
                </a:solidFill>
                <a:latin typeface="+mn-lt"/>
              </a:defRPr>
            </a:lvl2pPr>
            <a:lvl3pPr marL="969963" indent="-169863" algn="l" rtl="0" eaLnBrk="1" fontAlgn="base" hangingPunct="1">
              <a:spcBef>
                <a:spcPct val="0"/>
              </a:spcBef>
              <a:spcAft>
                <a:spcPct val="15000"/>
              </a:spcAft>
              <a:buClr>
                <a:srgbClr val="0B3D91"/>
              </a:buClr>
              <a:buFont typeface="Palatino Linotype" pitchFamily="18" charset="0"/>
              <a:buChar char="»"/>
              <a:defRPr sz="1900">
                <a:solidFill>
                  <a:schemeClr val="tx1"/>
                </a:solidFill>
                <a:latin typeface="+mn-lt"/>
              </a:defRPr>
            </a:lvl3pPr>
            <a:lvl4pPr marL="1290638" indent="-206375" algn="l" rtl="0" eaLnBrk="1" fontAlgn="base" hangingPunct="1">
              <a:spcBef>
                <a:spcPct val="0"/>
              </a:spcBef>
              <a:spcAft>
                <a:spcPct val="15000"/>
              </a:spcAft>
              <a:buClr>
                <a:srgbClr val="0B3D91"/>
              </a:buClr>
              <a:buFont typeface="Arial" charset="0"/>
              <a:buChar char="-"/>
              <a:defRPr sz="1900">
                <a:solidFill>
                  <a:schemeClr val="tx1"/>
                </a:solidFill>
                <a:latin typeface="+mn-lt"/>
              </a:defRPr>
            </a:lvl4pPr>
            <a:lvl5pPr marL="1636713" indent="-231775" algn="l" rtl="0" eaLnBrk="1" fontAlgn="base" hangingPunct="1">
              <a:spcBef>
                <a:spcPct val="0"/>
              </a:spcBef>
              <a:spcAft>
                <a:spcPct val="15000"/>
              </a:spcAft>
              <a:buClr>
                <a:srgbClr val="0B3D91"/>
              </a:buClr>
              <a:defRPr sz="1900">
                <a:solidFill>
                  <a:schemeClr val="tx1"/>
                </a:solidFill>
                <a:latin typeface="+mn-lt"/>
              </a:defRPr>
            </a:lvl5pPr>
            <a:lvl6pPr marL="2093913" indent="-231775" algn="l" rtl="0" eaLnBrk="1" fontAlgn="base" hangingPunct="1">
              <a:spcBef>
                <a:spcPct val="0"/>
              </a:spcBef>
              <a:spcAft>
                <a:spcPct val="15000"/>
              </a:spcAft>
              <a:buClr>
                <a:srgbClr val="0B3D91"/>
              </a:buClr>
              <a:defRPr sz="1900">
                <a:solidFill>
                  <a:schemeClr val="tx1"/>
                </a:solidFill>
                <a:latin typeface="+mn-lt"/>
              </a:defRPr>
            </a:lvl6pPr>
            <a:lvl7pPr marL="2551113" indent="-231775" algn="l" rtl="0" eaLnBrk="1" fontAlgn="base" hangingPunct="1">
              <a:spcBef>
                <a:spcPct val="0"/>
              </a:spcBef>
              <a:spcAft>
                <a:spcPct val="15000"/>
              </a:spcAft>
              <a:buClr>
                <a:srgbClr val="0B3D91"/>
              </a:buClr>
              <a:defRPr sz="1900">
                <a:solidFill>
                  <a:schemeClr val="tx1"/>
                </a:solidFill>
                <a:latin typeface="+mn-lt"/>
              </a:defRPr>
            </a:lvl7pPr>
            <a:lvl8pPr marL="3008313" indent="-231775" algn="l" rtl="0" eaLnBrk="1" fontAlgn="base" hangingPunct="1">
              <a:spcBef>
                <a:spcPct val="0"/>
              </a:spcBef>
              <a:spcAft>
                <a:spcPct val="15000"/>
              </a:spcAft>
              <a:buClr>
                <a:srgbClr val="0B3D91"/>
              </a:buClr>
              <a:defRPr sz="1900">
                <a:solidFill>
                  <a:schemeClr val="tx1"/>
                </a:solidFill>
                <a:latin typeface="+mn-lt"/>
              </a:defRPr>
            </a:lvl8pPr>
            <a:lvl9pPr marL="3465513" indent="-231775" algn="l" rtl="0" eaLnBrk="1" fontAlgn="base" hangingPunct="1">
              <a:spcBef>
                <a:spcPct val="0"/>
              </a:spcBef>
              <a:spcAft>
                <a:spcPct val="15000"/>
              </a:spcAft>
              <a:buClr>
                <a:srgbClr val="0B3D91"/>
              </a:buClr>
              <a:defRPr sz="1900">
                <a:solidFill>
                  <a:schemeClr val="tx1"/>
                </a:solidFill>
                <a:latin typeface="+mn-lt"/>
              </a:defRPr>
            </a:lvl9pPr>
          </a:lstStyle>
          <a:p>
            <a:r>
              <a:rPr lang="en-US" dirty="0"/>
              <a:t>By Friday, August 25, </a:t>
            </a:r>
            <a:r>
              <a:rPr lang="en-US" dirty="0" smtClean="0"/>
              <a:t>JWST project </a:t>
            </a:r>
            <a:r>
              <a:rPr lang="en-US" dirty="0"/>
              <a:t>had purchased 40 air </a:t>
            </a:r>
            <a:r>
              <a:rPr lang="en-US" dirty="0" smtClean="0"/>
              <a:t>mattresses and stockpiled </a:t>
            </a:r>
            <a:r>
              <a:rPr lang="en-US" dirty="0"/>
              <a:t>food rations for several days</a:t>
            </a:r>
          </a:p>
          <a:p>
            <a:r>
              <a:rPr lang="en-US" dirty="0"/>
              <a:t>Potential effect on </a:t>
            </a:r>
            <a:r>
              <a:rPr lang="en-US" dirty="0" smtClean="0"/>
              <a:t>personnel was severe, </a:t>
            </a:r>
            <a:r>
              <a:rPr lang="en-US" dirty="0"/>
              <a:t>since most test participants were non-resident in Houston area and had to fly in from around the US and world to staff </a:t>
            </a:r>
            <a:r>
              <a:rPr lang="en-US" dirty="0" smtClean="0"/>
              <a:t>the test</a:t>
            </a:r>
            <a:r>
              <a:rPr lang="en-US" dirty="0"/>
              <a:t>.</a:t>
            </a:r>
          </a:p>
          <a:p>
            <a:r>
              <a:rPr lang="en-US" dirty="0"/>
              <a:t>Plans </a:t>
            </a:r>
            <a:r>
              <a:rPr lang="en-US" dirty="0" smtClean="0"/>
              <a:t>were made </a:t>
            </a:r>
            <a:r>
              <a:rPr lang="en-US" dirty="0"/>
              <a:t>to extend shifts to 12 hours to minimize travel to/from hotels</a:t>
            </a:r>
          </a:p>
          <a:p>
            <a:r>
              <a:rPr lang="en-US" dirty="0"/>
              <a:t>Hurricane Ride-out team members were identified, prepared to stay at JSC</a:t>
            </a:r>
          </a:p>
          <a:p>
            <a:r>
              <a:rPr lang="en-US" dirty="0"/>
              <a:t>Hurricane </a:t>
            </a:r>
            <a:r>
              <a:rPr lang="en-US" dirty="0" err="1"/>
              <a:t>safing</a:t>
            </a:r>
            <a:r>
              <a:rPr lang="en-US" dirty="0"/>
              <a:t> </a:t>
            </a:r>
            <a:r>
              <a:rPr lang="en-US" dirty="0" smtClean="0"/>
              <a:t>procedures were reviewed; </a:t>
            </a:r>
            <a:r>
              <a:rPr lang="en-US" dirty="0"/>
              <a:t>plans to deal with individual system failures </a:t>
            </a:r>
            <a:r>
              <a:rPr lang="en-US" dirty="0" smtClean="0"/>
              <a:t>were printed</a:t>
            </a:r>
            <a:endParaRPr lang="en-US" dirty="0"/>
          </a:p>
        </p:txBody>
      </p:sp>
    </p:spTree>
    <p:extLst>
      <p:ext uri="{BB962C8B-B14F-4D97-AF65-F5344CB8AC3E}">
        <p14:creationId xmlns:p14="http://schemas.microsoft.com/office/powerpoint/2010/main" val="291776761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8803" b="2086"/>
          <a:stretch/>
        </p:blipFill>
        <p:spPr>
          <a:xfrm rot="5400000">
            <a:off x="4619933" y="1796008"/>
            <a:ext cx="5060440" cy="3382057"/>
          </a:xfrm>
          <a:prstGeom prst="rect">
            <a:avLst/>
          </a:prstGeom>
        </p:spPr>
      </p:pic>
      <p:sp>
        <p:nvSpPr>
          <p:cNvPr id="5" name="TextBox 4"/>
          <p:cNvSpPr txBox="1"/>
          <p:nvPr/>
        </p:nvSpPr>
        <p:spPr>
          <a:xfrm>
            <a:off x="5412941" y="6018716"/>
            <a:ext cx="3474424" cy="307777"/>
          </a:xfrm>
          <a:prstGeom prst="rect">
            <a:avLst/>
          </a:prstGeom>
          <a:noFill/>
        </p:spPr>
        <p:txBody>
          <a:bodyPr wrap="square" rtlCol="0">
            <a:spAutoFit/>
          </a:bodyPr>
          <a:lstStyle/>
          <a:p>
            <a:pPr algn="ctr"/>
            <a:r>
              <a:rPr lang="en-US" sz="1400" dirty="0" smtClean="0"/>
              <a:t>Parking lot outside NASA/JSC Chamber A</a:t>
            </a:r>
            <a:endParaRPr lang="en-US" sz="1400" dirty="0"/>
          </a:p>
        </p:txBody>
      </p:sp>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32299" t="1384" r="20146" b="4241"/>
          <a:stretch/>
        </p:blipFill>
        <p:spPr>
          <a:xfrm>
            <a:off x="2820723" y="990600"/>
            <a:ext cx="2284812" cy="2550537"/>
          </a:xfrm>
          <a:prstGeom prst="rect">
            <a:avLst/>
          </a:prstGeom>
        </p:spPr>
      </p:pic>
      <p:sp>
        <p:nvSpPr>
          <p:cNvPr id="7" name="TextBox 6"/>
          <p:cNvSpPr txBox="1"/>
          <p:nvPr/>
        </p:nvSpPr>
        <p:spPr>
          <a:xfrm rot="16200000">
            <a:off x="1310148" y="2120312"/>
            <a:ext cx="2564228" cy="304801"/>
          </a:xfrm>
          <a:prstGeom prst="rect">
            <a:avLst/>
          </a:prstGeom>
          <a:noFill/>
        </p:spPr>
        <p:txBody>
          <a:bodyPr wrap="square" rtlCol="0">
            <a:spAutoFit/>
          </a:bodyPr>
          <a:lstStyle/>
          <a:p>
            <a:r>
              <a:rPr lang="en-US" sz="1400" i="1" dirty="0" smtClean="0"/>
              <a:t>Source: NASA/L. Feinberg</a:t>
            </a:r>
            <a:endParaRPr lang="en-US" sz="1400" i="1" dirty="0"/>
          </a:p>
        </p:txBody>
      </p:sp>
      <p:sp>
        <p:nvSpPr>
          <p:cNvPr id="8" name="TextBox 7"/>
          <p:cNvSpPr txBox="1"/>
          <p:nvPr/>
        </p:nvSpPr>
        <p:spPr>
          <a:xfrm rot="16200000">
            <a:off x="4349614" y="2416189"/>
            <a:ext cx="1811934" cy="307777"/>
          </a:xfrm>
          <a:prstGeom prst="rect">
            <a:avLst/>
          </a:prstGeom>
          <a:noFill/>
        </p:spPr>
        <p:txBody>
          <a:bodyPr wrap="square" rtlCol="0">
            <a:spAutoFit/>
          </a:bodyPr>
          <a:lstStyle/>
          <a:p>
            <a:r>
              <a:rPr lang="en-US" sz="1400" i="1" dirty="0" smtClean="0"/>
              <a:t>Source: NASA/K. Yang</a:t>
            </a:r>
            <a:endParaRPr lang="en-US" sz="1400" i="1" dirty="0"/>
          </a:p>
        </p:txBody>
      </p:sp>
      <p:sp>
        <p:nvSpPr>
          <p:cNvPr id="9" name="TextBox 8"/>
          <p:cNvSpPr txBox="1"/>
          <p:nvPr/>
        </p:nvSpPr>
        <p:spPr>
          <a:xfrm>
            <a:off x="2820722" y="3541137"/>
            <a:ext cx="2280969" cy="523220"/>
          </a:xfrm>
          <a:prstGeom prst="rect">
            <a:avLst/>
          </a:prstGeom>
          <a:noFill/>
        </p:spPr>
        <p:txBody>
          <a:bodyPr wrap="square" rtlCol="0">
            <a:spAutoFit/>
          </a:bodyPr>
          <a:lstStyle/>
          <a:p>
            <a:pPr algn="ctr"/>
            <a:r>
              <a:rPr lang="en-US" sz="1400" dirty="0" smtClean="0"/>
              <a:t>Hotels in Clear Lake, TX for OTIS CV Test Personnel</a:t>
            </a:r>
            <a:endParaRPr lang="en-US" sz="1400" dirty="0"/>
          </a:p>
        </p:txBody>
      </p:sp>
      <p:sp>
        <p:nvSpPr>
          <p:cNvPr id="10" name="Title 1"/>
          <p:cNvSpPr txBox="1">
            <a:spLocks/>
          </p:cNvSpPr>
          <p:nvPr/>
        </p:nvSpPr>
        <p:spPr>
          <a:xfrm>
            <a:off x="914400" y="138113"/>
            <a:ext cx="6172200" cy="779462"/>
          </a:xfrm>
          <a:prstGeom prst="rect">
            <a:avLst/>
          </a:prstGeom>
        </p:spPr>
        <p:txBody>
          <a:bodyPr/>
          <a:lstStyle>
            <a:lvl1pPr algn="l" rtl="0" eaLnBrk="1" fontAlgn="base" hangingPunct="1">
              <a:spcBef>
                <a:spcPct val="0"/>
              </a:spcBef>
              <a:spcAft>
                <a:spcPct val="0"/>
              </a:spcAft>
              <a:defRPr sz="2400">
                <a:solidFill>
                  <a:srgbClr val="0B3D91"/>
                </a:solidFill>
                <a:latin typeface="+mj-lt"/>
                <a:ea typeface="+mj-ea"/>
                <a:cs typeface="+mj-cs"/>
              </a:defRPr>
            </a:lvl1pPr>
            <a:lvl2pPr algn="l" rtl="0" eaLnBrk="1" fontAlgn="base" hangingPunct="1">
              <a:spcBef>
                <a:spcPct val="0"/>
              </a:spcBef>
              <a:spcAft>
                <a:spcPct val="0"/>
              </a:spcAft>
              <a:defRPr sz="2400">
                <a:solidFill>
                  <a:srgbClr val="0B3D91"/>
                </a:solidFill>
                <a:latin typeface="Impact" pitchFamily="34" charset="0"/>
              </a:defRPr>
            </a:lvl2pPr>
            <a:lvl3pPr algn="l" rtl="0" eaLnBrk="1" fontAlgn="base" hangingPunct="1">
              <a:spcBef>
                <a:spcPct val="0"/>
              </a:spcBef>
              <a:spcAft>
                <a:spcPct val="0"/>
              </a:spcAft>
              <a:defRPr sz="2400">
                <a:solidFill>
                  <a:srgbClr val="0B3D91"/>
                </a:solidFill>
                <a:latin typeface="Impact" pitchFamily="34" charset="0"/>
              </a:defRPr>
            </a:lvl3pPr>
            <a:lvl4pPr algn="l" rtl="0" eaLnBrk="1" fontAlgn="base" hangingPunct="1">
              <a:spcBef>
                <a:spcPct val="0"/>
              </a:spcBef>
              <a:spcAft>
                <a:spcPct val="0"/>
              </a:spcAft>
              <a:defRPr sz="2400">
                <a:solidFill>
                  <a:srgbClr val="0B3D91"/>
                </a:solidFill>
                <a:latin typeface="Impact" pitchFamily="34" charset="0"/>
              </a:defRPr>
            </a:lvl4pPr>
            <a:lvl5pPr algn="l" rtl="0" eaLnBrk="1" fontAlgn="base" hangingPunct="1">
              <a:spcBef>
                <a:spcPct val="0"/>
              </a:spcBef>
              <a:spcAft>
                <a:spcPct val="0"/>
              </a:spcAft>
              <a:defRPr sz="2400">
                <a:solidFill>
                  <a:srgbClr val="0B3D91"/>
                </a:solidFill>
                <a:latin typeface="Impact" pitchFamily="34" charset="0"/>
              </a:defRPr>
            </a:lvl5pPr>
            <a:lvl6pPr marL="457200" algn="l" rtl="0" eaLnBrk="1" fontAlgn="base" hangingPunct="1">
              <a:spcBef>
                <a:spcPct val="0"/>
              </a:spcBef>
              <a:spcAft>
                <a:spcPct val="0"/>
              </a:spcAft>
              <a:defRPr sz="2400">
                <a:solidFill>
                  <a:srgbClr val="0B3D91"/>
                </a:solidFill>
                <a:latin typeface="Impact" pitchFamily="34" charset="0"/>
              </a:defRPr>
            </a:lvl6pPr>
            <a:lvl7pPr marL="914400" algn="l" rtl="0" eaLnBrk="1" fontAlgn="base" hangingPunct="1">
              <a:spcBef>
                <a:spcPct val="0"/>
              </a:spcBef>
              <a:spcAft>
                <a:spcPct val="0"/>
              </a:spcAft>
              <a:defRPr sz="2400">
                <a:solidFill>
                  <a:srgbClr val="0B3D91"/>
                </a:solidFill>
                <a:latin typeface="Impact" pitchFamily="34" charset="0"/>
              </a:defRPr>
            </a:lvl7pPr>
            <a:lvl8pPr marL="1371600" algn="l" rtl="0" eaLnBrk="1" fontAlgn="base" hangingPunct="1">
              <a:spcBef>
                <a:spcPct val="0"/>
              </a:spcBef>
              <a:spcAft>
                <a:spcPct val="0"/>
              </a:spcAft>
              <a:defRPr sz="2400">
                <a:solidFill>
                  <a:srgbClr val="0B3D91"/>
                </a:solidFill>
                <a:latin typeface="Impact" pitchFamily="34" charset="0"/>
              </a:defRPr>
            </a:lvl8pPr>
            <a:lvl9pPr marL="1828800" algn="l" rtl="0" eaLnBrk="1" fontAlgn="base" hangingPunct="1">
              <a:spcBef>
                <a:spcPct val="0"/>
              </a:spcBef>
              <a:spcAft>
                <a:spcPct val="0"/>
              </a:spcAft>
              <a:defRPr sz="2400">
                <a:solidFill>
                  <a:srgbClr val="0B3D91"/>
                </a:solidFill>
                <a:latin typeface="Impact" pitchFamily="34" charset="0"/>
              </a:defRPr>
            </a:lvl9pPr>
          </a:lstStyle>
          <a:p>
            <a:r>
              <a:rPr lang="en-US" kern="0" dirty="0" smtClean="0"/>
              <a:t>Harvey Strikes the Houston Area: </a:t>
            </a:r>
            <a:br>
              <a:rPr lang="en-US" kern="0" dirty="0" smtClean="0"/>
            </a:br>
            <a:r>
              <a:rPr lang="en-US" kern="0" dirty="0" smtClean="0"/>
              <a:t>August </a:t>
            </a:r>
            <a:r>
              <a:rPr lang="en-US" kern="0" dirty="0" smtClean="0"/>
              <a:t>25</a:t>
            </a:r>
            <a:r>
              <a:rPr lang="en-US" kern="0" baseline="30000" dirty="0" smtClean="0"/>
              <a:t>th</a:t>
            </a:r>
            <a:r>
              <a:rPr lang="en-US" kern="0" dirty="0" smtClean="0"/>
              <a:t>-August </a:t>
            </a:r>
            <a:r>
              <a:rPr lang="en-US" kern="0" dirty="0" smtClean="0"/>
              <a:t>27</a:t>
            </a:r>
            <a:r>
              <a:rPr lang="en-US" kern="0" baseline="30000" dirty="0" smtClean="0"/>
              <a:t>th</a:t>
            </a:r>
            <a:r>
              <a:rPr lang="en-US" kern="0" dirty="0" smtClean="0"/>
              <a:t>, 2017</a:t>
            </a:r>
            <a:endParaRPr lang="en-US" kern="0" dirty="0"/>
          </a:p>
        </p:txBody>
      </p:sp>
      <p:pic>
        <p:nvPicPr>
          <p:cNvPr id="11" name="Content Placeholder 3"/>
          <p:cNvPicPr>
            <a:picLocks noChangeAspect="1"/>
          </p:cNvPicPr>
          <p:nvPr/>
        </p:nvPicPr>
        <p:blipFill rotWithShape="1">
          <a:blip r:embed="rId5" cstate="print">
            <a:extLst>
              <a:ext uri="{28A0092B-C50C-407E-A947-70E740481C1C}">
                <a14:useLocalDpi xmlns:a14="http://schemas.microsoft.com/office/drawing/2010/main" val="0"/>
              </a:ext>
            </a:extLst>
          </a:blip>
          <a:srcRect r="16274"/>
          <a:stretch/>
        </p:blipFill>
        <p:spPr>
          <a:xfrm rot="5400000">
            <a:off x="17335" y="1098122"/>
            <a:ext cx="2591904" cy="2321774"/>
          </a:xfrm>
          <a:prstGeom prst="rect">
            <a:avLst/>
          </a:prstGeom>
        </p:spPr>
      </p:pic>
      <p:pic>
        <p:nvPicPr>
          <p:cNvPr id="12" name="Picture 11"/>
          <p:cNvPicPr>
            <a:picLocks noChangeAspect="1"/>
          </p:cNvPicPr>
          <p:nvPr/>
        </p:nvPicPr>
        <p:blipFill rotWithShape="1">
          <a:blip r:embed="rId6" cstate="print">
            <a:extLst>
              <a:ext uri="{28A0092B-C50C-407E-A947-70E740481C1C}">
                <a14:useLocalDpi xmlns:a14="http://schemas.microsoft.com/office/drawing/2010/main" val="0"/>
              </a:ext>
            </a:extLst>
          </a:blip>
          <a:srcRect t="31786" b="15365"/>
          <a:stretch/>
        </p:blipFill>
        <p:spPr>
          <a:xfrm>
            <a:off x="152400" y="4053733"/>
            <a:ext cx="4949291" cy="1961752"/>
          </a:xfrm>
          <a:prstGeom prst="rect">
            <a:avLst/>
          </a:prstGeom>
        </p:spPr>
      </p:pic>
      <p:sp>
        <p:nvSpPr>
          <p:cNvPr id="13" name="TextBox 12"/>
          <p:cNvSpPr txBox="1"/>
          <p:nvPr/>
        </p:nvSpPr>
        <p:spPr>
          <a:xfrm>
            <a:off x="34311" y="3554828"/>
            <a:ext cx="2557951" cy="523220"/>
          </a:xfrm>
          <a:prstGeom prst="rect">
            <a:avLst/>
          </a:prstGeom>
          <a:noFill/>
        </p:spPr>
        <p:txBody>
          <a:bodyPr wrap="square" rtlCol="0">
            <a:spAutoFit/>
          </a:bodyPr>
          <a:lstStyle/>
          <a:p>
            <a:pPr algn="ctr"/>
            <a:r>
              <a:rPr lang="en-US" sz="1400" dirty="0" smtClean="0"/>
              <a:t>Strong winds as Harvey hits Clear Lake on 8/25/17</a:t>
            </a:r>
            <a:endParaRPr lang="en-US" sz="1400" dirty="0"/>
          </a:p>
        </p:txBody>
      </p:sp>
      <p:sp>
        <p:nvSpPr>
          <p:cNvPr id="15" name="TextBox 14"/>
          <p:cNvSpPr txBox="1"/>
          <p:nvPr/>
        </p:nvSpPr>
        <p:spPr>
          <a:xfrm rot="16200000">
            <a:off x="4286194" y="4872208"/>
            <a:ext cx="1941753" cy="304801"/>
          </a:xfrm>
          <a:prstGeom prst="rect">
            <a:avLst/>
          </a:prstGeom>
          <a:noFill/>
        </p:spPr>
        <p:txBody>
          <a:bodyPr wrap="square" rtlCol="0">
            <a:spAutoFit/>
          </a:bodyPr>
          <a:lstStyle/>
          <a:p>
            <a:r>
              <a:rPr lang="en-US" sz="1400" i="1" dirty="0" smtClean="0"/>
              <a:t>Source: NASA/L. Feinberg</a:t>
            </a:r>
            <a:endParaRPr lang="en-US" sz="1400" i="1" dirty="0"/>
          </a:p>
        </p:txBody>
      </p:sp>
      <p:sp>
        <p:nvSpPr>
          <p:cNvPr id="16" name="TextBox 15"/>
          <p:cNvSpPr txBox="1"/>
          <p:nvPr/>
        </p:nvSpPr>
        <p:spPr>
          <a:xfrm rot="16200000">
            <a:off x="7972314" y="4896525"/>
            <a:ext cx="1941753" cy="304801"/>
          </a:xfrm>
          <a:prstGeom prst="rect">
            <a:avLst/>
          </a:prstGeom>
          <a:noFill/>
        </p:spPr>
        <p:txBody>
          <a:bodyPr wrap="square" rtlCol="0">
            <a:spAutoFit/>
          </a:bodyPr>
          <a:lstStyle/>
          <a:p>
            <a:r>
              <a:rPr lang="en-US" sz="1400" i="1" dirty="0" smtClean="0"/>
              <a:t>Source: NASA/L. Feinberg</a:t>
            </a:r>
            <a:endParaRPr lang="en-US" sz="1400" i="1" dirty="0"/>
          </a:p>
        </p:txBody>
      </p:sp>
      <p:sp>
        <p:nvSpPr>
          <p:cNvPr id="17" name="TextBox 16"/>
          <p:cNvSpPr txBox="1"/>
          <p:nvPr/>
        </p:nvSpPr>
        <p:spPr>
          <a:xfrm>
            <a:off x="152400" y="6018715"/>
            <a:ext cx="4949291" cy="307777"/>
          </a:xfrm>
          <a:prstGeom prst="rect">
            <a:avLst/>
          </a:prstGeom>
          <a:noFill/>
        </p:spPr>
        <p:txBody>
          <a:bodyPr wrap="square" rtlCol="0">
            <a:spAutoFit/>
          </a:bodyPr>
          <a:lstStyle/>
          <a:p>
            <a:pPr algn="ctr"/>
            <a:r>
              <a:rPr lang="en-US" sz="1400" dirty="0" smtClean="0"/>
              <a:t>Flooding in Webster, TX</a:t>
            </a:r>
            <a:endParaRPr lang="en-US" sz="1400" dirty="0"/>
          </a:p>
        </p:txBody>
      </p:sp>
    </p:spTree>
    <p:extLst>
      <p:ext uri="{BB962C8B-B14F-4D97-AF65-F5344CB8AC3E}">
        <p14:creationId xmlns:p14="http://schemas.microsoft.com/office/powerpoint/2010/main" val="283011534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srcRect b="1439"/>
          <a:stretch/>
        </p:blipFill>
        <p:spPr>
          <a:xfrm>
            <a:off x="350520" y="947415"/>
            <a:ext cx="2064092" cy="2707663"/>
          </a:xfrm>
          <a:prstGeom prst="rect">
            <a:avLst/>
          </a:prstGeom>
        </p:spPr>
      </p:pic>
      <p:pic>
        <p:nvPicPr>
          <p:cNvPr id="5" name="Picture 4"/>
          <p:cNvPicPr>
            <a:picLocks noChangeAspect="1"/>
          </p:cNvPicPr>
          <p:nvPr/>
        </p:nvPicPr>
        <p:blipFill rotWithShape="1">
          <a:blip r:embed="rId4" cstate="print"/>
          <a:srcRect l="3859" t="15666" b="-79"/>
          <a:stretch/>
        </p:blipFill>
        <p:spPr>
          <a:xfrm>
            <a:off x="2536614" y="947415"/>
            <a:ext cx="4123442" cy="2725574"/>
          </a:xfrm>
          <a:prstGeom prst="rect">
            <a:avLst/>
          </a:prstGeom>
        </p:spPr>
      </p:pic>
      <p:sp>
        <p:nvSpPr>
          <p:cNvPr id="6" name="TextBox 5"/>
          <p:cNvSpPr txBox="1"/>
          <p:nvPr/>
        </p:nvSpPr>
        <p:spPr>
          <a:xfrm>
            <a:off x="228519" y="3655078"/>
            <a:ext cx="2308094" cy="307777"/>
          </a:xfrm>
          <a:prstGeom prst="rect">
            <a:avLst/>
          </a:prstGeom>
          <a:noFill/>
        </p:spPr>
        <p:txBody>
          <a:bodyPr wrap="square" rtlCol="0">
            <a:spAutoFit/>
          </a:bodyPr>
          <a:lstStyle/>
          <a:p>
            <a:pPr algn="ctr"/>
            <a:r>
              <a:rPr lang="en-US" sz="1400" dirty="0" smtClean="0"/>
              <a:t>Water Damage in Control Room</a:t>
            </a:r>
            <a:endParaRPr lang="en-US" sz="1400" dirty="0"/>
          </a:p>
        </p:txBody>
      </p:sp>
      <p:sp>
        <p:nvSpPr>
          <p:cNvPr id="7" name="TextBox 6"/>
          <p:cNvSpPr txBox="1"/>
          <p:nvPr/>
        </p:nvSpPr>
        <p:spPr>
          <a:xfrm>
            <a:off x="2536613" y="3655077"/>
            <a:ext cx="4123442" cy="307777"/>
          </a:xfrm>
          <a:prstGeom prst="rect">
            <a:avLst/>
          </a:prstGeom>
          <a:noFill/>
        </p:spPr>
        <p:txBody>
          <a:bodyPr wrap="square" rtlCol="0">
            <a:spAutoFit/>
          </a:bodyPr>
          <a:lstStyle/>
          <a:p>
            <a:pPr algn="ctr"/>
            <a:r>
              <a:rPr lang="en-US" sz="1400" dirty="0" smtClean="0"/>
              <a:t>Plastic Sheeting to Protect Test Stations</a:t>
            </a:r>
            <a:endParaRPr lang="en-US" sz="1400" dirty="0"/>
          </a:p>
        </p:txBody>
      </p:sp>
      <p:pic>
        <p:nvPicPr>
          <p:cNvPr id="3" name="Picture 2"/>
          <p:cNvPicPr>
            <a:picLocks noChangeAspect="1"/>
          </p:cNvPicPr>
          <p:nvPr/>
        </p:nvPicPr>
        <p:blipFill rotWithShape="1">
          <a:blip r:embed="rId5">
            <a:extLst>
              <a:ext uri="{28A0092B-C50C-407E-A947-70E740481C1C}">
                <a14:useLocalDpi xmlns:a14="http://schemas.microsoft.com/office/drawing/2010/main" val="0"/>
              </a:ext>
            </a:extLst>
          </a:blip>
          <a:srcRect t="10860" b="4471"/>
          <a:stretch/>
        </p:blipFill>
        <p:spPr>
          <a:xfrm>
            <a:off x="3858420" y="4038600"/>
            <a:ext cx="4959921" cy="2362200"/>
          </a:xfrm>
          <a:prstGeom prst="rect">
            <a:avLst/>
          </a:prstGeom>
        </p:spPr>
      </p:pic>
      <p:pic>
        <p:nvPicPr>
          <p:cNvPr id="8" name="Picture 7"/>
          <p:cNvPicPr>
            <a:picLocks noChangeAspect="1"/>
          </p:cNvPicPr>
          <p:nvPr/>
        </p:nvPicPr>
        <p:blipFill rotWithShape="1">
          <a:blip r:embed="rId6" cstate="print">
            <a:extLst>
              <a:ext uri="{28A0092B-C50C-407E-A947-70E740481C1C}">
                <a14:useLocalDpi xmlns:a14="http://schemas.microsoft.com/office/drawing/2010/main" val="0"/>
              </a:ext>
            </a:extLst>
          </a:blip>
          <a:srcRect l="30532" r="15399"/>
          <a:stretch/>
        </p:blipFill>
        <p:spPr>
          <a:xfrm rot="5400000">
            <a:off x="807720" y="3579464"/>
            <a:ext cx="2362200" cy="3276600"/>
          </a:xfrm>
          <a:prstGeom prst="rect">
            <a:avLst/>
          </a:prstGeom>
        </p:spPr>
      </p:pic>
      <p:pic>
        <p:nvPicPr>
          <p:cNvPr id="9" name="Content Placeholder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6449136" y="1285873"/>
            <a:ext cx="2707663" cy="2030747"/>
          </a:xfrm>
          <a:prstGeom prst="rect">
            <a:avLst/>
          </a:prstGeom>
        </p:spPr>
      </p:pic>
      <p:sp>
        <p:nvSpPr>
          <p:cNvPr id="10" name="TextBox 9"/>
          <p:cNvSpPr txBox="1"/>
          <p:nvPr/>
        </p:nvSpPr>
        <p:spPr>
          <a:xfrm rot="16200000">
            <a:off x="7742742" y="5079263"/>
            <a:ext cx="2362200" cy="276999"/>
          </a:xfrm>
          <a:prstGeom prst="rect">
            <a:avLst/>
          </a:prstGeom>
          <a:noFill/>
        </p:spPr>
        <p:txBody>
          <a:bodyPr wrap="square" rtlCol="0">
            <a:spAutoFit/>
          </a:bodyPr>
          <a:lstStyle/>
          <a:p>
            <a:r>
              <a:rPr lang="en-US" sz="1200" i="1" dirty="0" smtClean="0"/>
              <a:t>Source: NASA/K. Yang</a:t>
            </a:r>
            <a:endParaRPr lang="en-US" sz="1200" i="1" dirty="0"/>
          </a:p>
        </p:txBody>
      </p:sp>
      <p:sp>
        <p:nvSpPr>
          <p:cNvPr id="11" name="TextBox 10"/>
          <p:cNvSpPr txBox="1"/>
          <p:nvPr/>
        </p:nvSpPr>
        <p:spPr>
          <a:xfrm rot="16200000">
            <a:off x="2561670" y="5079263"/>
            <a:ext cx="2362200" cy="276999"/>
          </a:xfrm>
          <a:prstGeom prst="rect">
            <a:avLst/>
          </a:prstGeom>
          <a:noFill/>
        </p:spPr>
        <p:txBody>
          <a:bodyPr wrap="square" rtlCol="0">
            <a:spAutoFit/>
          </a:bodyPr>
          <a:lstStyle/>
          <a:p>
            <a:r>
              <a:rPr lang="en-US" sz="1200" i="1" dirty="0" smtClean="0"/>
              <a:t>Source: NASA/L. Feinberg</a:t>
            </a:r>
            <a:endParaRPr lang="en-US" sz="1200" i="1" dirty="0"/>
          </a:p>
        </p:txBody>
      </p:sp>
      <p:sp>
        <p:nvSpPr>
          <p:cNvPr id="12" name="TextBox 11"/>
          <p:cNvSpPr txBox="1"/>
          <p:nvPr/>
        </p:nvSpPr>
        <p:spPr>
          <a:xfrm>
            <a:off x="609600" y="695816"/>
            <a:ext cx="1805012" cy="276999"/>
          </a:xfrm>
          <a:prstGeom prst="rect">
            <a:avLst/>
          </a:prstGeom>
          <a:noFill/>
        </p:spPr>
        <p:txBody>
          <a:bodyPr wrap="square" rtlCol="0">
            <a:spAutoFit/>
          </a:bodyPr>
          <a:lstStyle/>
          <a:p>
            <a:pPr algn="r"/>
            <a:r>
              <a:rPr lang="en-US" sz="1200" i="1" dirty="0" smtClean="0"/>
              <a:t>Source: NASA/L. Feinberg</a:t>
            </a:r>
            <a:endParaRPr lang="en-US" sz="1200" i="1" dirty="0"/>
          </a:p>
        </p:txBody>
      </p:sp>
      <p:sp>
        <p:nvSpPr>
          <p:cNvPr id="13" name="TextBox 12"/>
          <p:cNvSpPr txBox="1"/>
          <p:nvPr/>
        </p:nvSpPr>
        <p:spPr>
          <a:xfrm>
            <a:off x="4855043" y="694581"/>
            <a:ext cx="1805012" cy="276999"/>
          </a:xfrm>
          <a:prstGeom prst="rect">
            <a:avLst/>
          </a:prstGeom>
          <a:noFill/>
        </p:spPr>
        <p:txBody>
          <a:bodyPr wrap="square" rtlCol="0">
            <a:spAutoFit/>
          </a:bodyPr>
          <a:lstStyle/>
          <a:p>
            <a:pPr algn="r"/>
            <a:r>
              <a:rPr lang="en-US" sz="1200" i="1" dirty="0" smtClean="0"/>
              <a:t>Source: NASA/L. Feinberg</a:t>
            </a:r>
            <a:endParaRPr lang="en-US" sz="1200" i="1" dirty="0"/>
          </a:p>
        </p:txBody>
      </p:sp>
      <p:sp>
        <p:nvSpPr>
          <p:cNvPr id="14" name="TextBox 13"/>
          <p:cNvSpPr txBox="1"/>
          <p:nvPr/>
        </p:nvSpPr>
        <p:spPr>
          <a:xfrm rot="16200000">
            <a:off x="8021337" y="2614072"/>
            <a:ext cx="1805012" cy="276999"/>
          </a:xfrm>
          <a:prstGeom prst="rect">
            <a:avLst/>
          </a:prstGeom>
          <a:noFill/>
        </p:spPr>
        <p:txBody>
          <a:bodyPr wrap="square" rtlCol="0">
            <a:spAutoFit/>
          </a:bodyPr>
          <a:lstStyle/>
          <a:p>
            <a:r>
              <a:rPr lang="en-US" sz="1200" i="1" dirty="0" smtClean="0"/>
              <a:t>Source: NASA/L. Feinberg</a:t>
            </a:r>
            <a:endParaRPr lang="en-US" sz="1200" i="1" dirty="0"/>
          </a:p>
        </p:txBody>
      </p:sp>
      <p:sp>
        <p:nvSpPr>
          <p:cNvPr id="15" name="TextBox 14"/>
          <p:cNvSpPr txBox="1"/>
          <p:nvPr/>
        </p:nvSpPr>
        <p:spPr>
          <a:xfrm>
            <a:off x="6782056" y="3655076"/>
            <a:ext cx="2036285" cy="307777"/>
          </a:xfrm>
          <a:prstGeom prst="rect">
            <a:avLst/>
          </a:prstGeom>
          <a:noFill/>
        </p:spPr>
        <p:txBody>
          <a:bodyPr wrap="square" rtlCol="0">
            <a:spAutoFit/>
          </a:bodyPr>
          <a:lstStyle/>
          <a:p>
            <a:pPr algn="ctr"/>
            <a:r>
              <a:rPr lang="en-US" sz="1400" dirty="0" smtClean="0"/>
              <a:t>Facilities Engineers</a:t>
            </a:r>
            <a:endParaRPr lang="en-US" sz="1400" dirty="0"/>
          </a:p>
        </p:txBody>
      </p:sp>
      <p:sp>
        <p:nvSpPr>
          <p:cNvPr id="16" name="TextBox 15"/>
          <p:cNvSpPr txBox="1"/>
          <p:nvPr/>
        </p:nvSpPr>
        <p:spPr>
          <a:xfrm>
            <a:off x="349738" y="6398863"/>
            <a:ext cx="3254532" cy="306737"/>
          </a:xfrm>
          <a:prstGeom prst="rect">
            <a:avLst/>
          </a:prstGeom>
          <a:noFill/>
        </p:spPr>
        <p:txBody>
          <a:bodyPr wrap="square" rtlCol="0">
            <a:spAutoFit/>
          </a:bodyPr>
          <a:lstStyle/>
          <a:p>
            <a:pPr algn="ctr"/>
            <a:r>
              <a:rPr lang="en-US" sz="1400" dirty="0" smtClean="0"/>
              <a:t>Plastic Sheeting for Personnel</a:t>
            </a:r>
            <a:endParaRPr lang="en-US" sz="1400" dirty="0"/>
          </a:p>
        </p:txBody>
      </p:sp>
      <p:sp>
        <p:nvSpPr>
          <p:cNvPr id="17" name="TextBox 16"/>
          <p:cNvSpPr txBox="1"/>
          <p:nvPr/>
        </p:nvSpPr>
        <p:spPr>
          <a:xfrm>
            <a:off x="3858419" y="6398863"/>
            <a:ext cx="4959921" cy="306737"/>
          </a:xfrm>
          <a:prstGeom prst="rect">
            <a:avLst/>
          </a:prstGeom>
          <a:noFill/>
        </p:spPr>
        <p:txBody>
          <a:bodyPr wrap="square" rtlCol="0">
            <a:spAutoFit/>
          </a:bodyPr>
          <a:lstStyle/>
          <a:p>
            <a:pPr algn="ctr"/>
            <a:r>
              <a:rPr lang="en-US" sz="1400" dirty="0" smtClean="0"/>
              <a:t>Shift Handover Meetings</a:t>
            </a:r>
            <a:endParaRPr lang="en-US" sz="1400" dirty="0"/>
          </a:p>
        </p:txBody>
      </p:sp>
      <p:sp>
        <p:nvSpPr>
          <p:cNvPr id="18" name="Title 1"/>
          <p:cNvSpPr txBox="1">
            <a:spLocks/>
          </p:cNvSpPr>
          <p:nvPr/>
        </p:nvSpPr>
        <p:spPr>
          <a:xfrm>
            <a:off x="914400" y="138113"/>
            <a:ext cx="6172200" cy="779462"/>
          </a:xfrm>
          <a:prstGeom prst="rect">
            <a:avLst/>
          </a:prstGeom>
        </p:spPr>
        <p:txBody>
          <a:bodyPr/>
          <a:lstStyle>
            <a:lvl1pPr algn="l" rtl="0" eaLnBrk="1" fontAlgn="base" hangingPunct="1">
              <a:spcBef>
                <a:spcPct val="0"/>
              </a:spcBef>
              <a:spcAft>
                <a:spcPct val="0"/>
              </a:spcAft>
              <a:defRPr sz="2400">
                <a:solidFill>
                  <a:srgbClr val="0B3D91"/>
                </a:solidFill>
                <a:latin typeface="+mj-lt"/>
                <a:ea typeface="+mj-ea"/>
                <a:cs typeface="+mj-cs"/>
              </a:defRPr>
            </a:lvl1pPr>
            <a:lvl2pPr algn="l" rtl="0" eaLnBrk="1" fontAlgn="base" hangingPunct="1">
              <a:spcBef>
                <a:spcPct val="0"/>
              </a:spcBef>
              <a:spcAft>
                <a:spcPct val="0"/>
              </a:spcAft>
              <a:defRPr sz="2400">
                <a:solidFill>
                  <a:srgbClr val="0B3D91"/>
                </a:solidFill>
                <a:latin typeface="Impact" pitchFamily="34" charset="0"/>
              </a:defRPr>
            </a:lvl2pPr>
            <a:lvl3pPr algn="l" rtl="0" eaLnBrk="1" fontAlgn="base" hangingPunct="1">
              <a:spcBef>
                <a:spcPct val="0"/>
              </a:spcBef>
              <a:spcAft>
                <a:spcPct val="0"/>
              </a:spcAft>
              <a:defRPr sz="2400">
                <a:solidFill>
                  <a:srgbClr val="0B3D91"/>
                </a:solidFill>
                <a:latin typeface="Impact" pitchFamily="34" charset="0"/>
              </a:defRPr>
            </a:lvl3pPr>
            <a:lvl4pPr algn="l" rtl="0" eaLnBrk="1" fontAlgn="base" hangingPunct="1">
              <a:spcBef>
                <a:spcPct val="0"/>
              </a:spcBef>
              <a:spcAft>
                <a:spcPct val="0"/>
              </a:spcAft>
              <a:defRPr sz="2400">
                <a:solidFill>
                  <a:srgbClr val="0B3D91"/>
                </a:solidFill>
                <a:latin typeface="Impact" pitchFamily="34" charset="0"/>
              </a:defRPr>
            </a:lvl4pPr>
            <a:lvl5pPr algn="l" rtl="0" eaLnBrk="1" fontAlgn="base" hangingPunct="1">
              <a:spcBef>
                <a:spcPct val="0"/>
              </a:spcBef>
              <a:spcAft>
                <a:spcPct val="0"/>
              </a:spcAft>
              <a:defRPr sz="2400">
                <a:solidFill>
                  <a:srgbClr val="0B3D91"/>
                </a:solidFill>
                <a:latin typeface="Impact" pitchFamily="34" charset="0"/>
              </a:defRPr>
            </a:lvl5pPr>
            <a:lvl6pPr marL="457200" algn="l" rtl="0" eaLnBrk="1" fontAlgn="base" hangingPunct="1">
              <a:spcBef>
                <a:spcPct val="0"/>
              </a:spcBef>
              <a:spcAft>
                <a:spcPct val="0"/>
              </a:spcAft>
              <a:defRPr sz="2400">
                <a:solidFill>
                  <a:srgbClr val="0B3D91"/>
                </a:solidFill>
                <a:latin typeface="Impact" pitchFamily="34" charset="0"/>
              </a:defRPr>
            </a:lvl6pPr>
            <a:lvl7pPr marL="914400" algn="l" rtl="0" eaLnBrk="1" fontAlgn="base" hangingPunct="1">
              <a:spcBef>
                <a:spcPct val="0"/>
              </a:spcBef>
              <a:spcAft>
                <a:spcPct val="0"/>
              </a:spcAft>
              <a:defRPr sz="2400">
                <a:solidFill>
                  <a:srgbClr val="0B3D91"/>
                </a:solidFill>
                <a:latin typeface="Impact" pitchFamily="34" charset="0"/>
              </a:defRPr>
            </a:lvl7pPr>
            <a:lvl8pPr marL="1371600" algn="l" rtl="0" eaLnBrk="1" fontAlgn="base" hangingPunct="1">
              <a:spcBef>
                <a:spcPct val="0"/>
              </a:spcBef>
              <a:spcAft>
                <a:spcPct val="0"/>
              </a:spcAft>
              <a:defRPr sz="2400">
                <a:solidFill>
                  <a:srgbClr val="0B3D91"/>
                </a:solidFill>
                <a:latin typeface="Impact" pitchFamily="34" charset="0"/>
              </a:defRPr>
            </a:lvl8pPr>
            <a:lvl9pPr marL="1828800" algn="l" rtl="0" eaLnBrk="1" fontAlgn="base" hangingPunct="1">
              <a:spcBef>
                <a:spcPct val="0"/>
              </a:spcBef>
              <a:spcAft>
                <a:spcPct val="0"/>
              </a:spcAft>
              <a:defRPr sz="2400">
                <a:solidFill>
                  <a:srgbClr val="0B3D91"/>
                </a:solidFill>
                <a:latin typeface="Impact" pitchFamily="34" charset="0"/>
              </a:defRPr>
            </a:lvl9pPr>
          </a:lstStyle>
          <a:p>
            <a:r>
              <a:rPr lang="en-US" kern="0" dirty="0" smtClean="0"/>
              <a:t>Dealing With Harvey: Test Facilities</a:t>
            </a:r>
            <a:endParaRPr lang="en-US" kern="0" dirty="0"/>
          </a:p>
        </p:txBody>
      </p:sp>
    </p:spTree>
    <p:extLst>
      <p:ext uri="{BB962C8B-B14F-4D97-AF65-F5344CB8AC3E}">
        <p14:creationId xmlns:p14="http://schemas.microsoft.com/office/powerpoint/2010/main" val="34365188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16689" r="3736" b="33285"/>
          <a:stretch/>
        </p:blipFill>
        <p:spPr>
          <a:xfrm>
            <a:off x="5063490" y="3964692"/>
            <a:ext cx="3616323" cy="2362200"/>
          </a:xfrm>
          <a:prstGeom prst="rect">
            <a:avLst/>
          </a:prstGeom>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18034" t="-487" r="27581" b="10600"/>
          <a:stretch/>
        </p:blipFill>
        <p:spPr>
          <a:xfrm rot="5400000">
            <a:off x="5485108" y="435631"/>
            <a:ext cx="2800350" cy="3643587"/>
          </a:xfrm>
          <a:prstGeom prst="rect">
            <a:avLst/>
          </a:prstGeom>
        </p:spPr>
      </p:pic>
      <p:sp>
        <p:nvSpPr>
          <p:cNvPr id="10" name="Title 1"/>
          <p:cNvSpPr txBox="1">
            <a:spLocks/>
          </p:cNvSpPr>
          <p:nvPr/>
        </p:nvSpPr>
        <p:spPr>
          <a:xfrm>
            <a:off x="914400" y="138113"/>
            <a:ext cx="6172200" cy="779462"/>
          </a:xfrm>
          <a:prstGeom prst="rect">
            <a:avLst/>
          </a:prstGeom>
        </p:spPr>
        <p:txBody>
          <a:bodyPr/>
          <a:lstStyle>
            <a:lvl1pPr algn="l" rtl="0" eaLnBrk="1" fontAlgn="base" hangingPunct="1">
              <a:spcBef>
                <a:spcPct val="0"/>
              </a:spcBef>
              <a:spcAft>
                <a:spcPct val="0"/>
              </a:spcAft>
              <a:defRPr sz="2400">
                <a:solidFill>
                  <a:srgbClr val="0B3D91"/>
                </a:solidFill>
                <a:latin typeface="+mj-lt"/>
                <a:ea typeface="+mj-ea"/>
                <a:cs typeface="+mj-cs"/>
              </a:defRPr>
            </a:lvl1pPr>
            <a:lvl2pPr algn="l" rtl="0" eaLnBrk="1" fontAlgn="base" hangingPunct="1">
              <a:spcBef>
                <a:spcPct val="0"/>
              </a:spcBef>
              <a:spcAft>
                <a:spcPct val="0"/>
              </a:spcAft>
              <a:defRPr sz="2400">
                <a:solidFill>
                  <a:srgbClr val="0B3D91"/>
                </a:solidFill>
                <a:latin typeface="Impact" pitchFamily="34" charset="0"/>
              </a:defRPr>
            </a:lvl2pPr>
            <a:lvl3pPr algn="l" rtl="0" eaLnBrk="1" fontAlgn="base" hangingPunct="1">
              <a:spcBef>
                <a:spcPct val="0"/>
              </a:spcBef>
              <a:spcAft>
                <a:spcPct val="0"/>
              </a:spcAft>
              <a:defRPr sz="2400">
                <a:solidFill>
                  <a:srgbClr val="0B3D91"/>
                </a:solidFill>
                <a:latin typeface="Impact" pitchFamily="34" charset="0"/>
              </a:defRPr>
            </a:lvl3pPr>
            <a:lvl4pPr algn="l" rtl="0" eaLnBrk="1" fontAlgn="base" hangingPunct="1">
              <a:spcBef>
                <a:spcPct val="0"/>
              </a:spcBef>
              <a:spcAft>
                <a:spcPct val="0"/>
              </a:spcAft>
              <a:defRPr sz="2400">
                <a:solidFill>
                  <a:srgbClr val="0B3D91"/>
                </a:solidFill>
                <a:latin typeface="Impact" pitchFamily="34" charset="0"/>
              </a:defRPr>
            </a:lvl4pPr>
            <a:lvl5pPr algn="l" rtl="0" eaLnBrk="1" fontAlgn="base" hangingPunct="1">
              <a:spcBef>
                <a:spcPct val="0"/>
              </a:spcBef>
              <a:spcAft>
                <a:spcPct val="0"/>
              </a:spcAft>
              <a:defRPr sz="2400">
                <a:solidFill>
                  <a:srgbClr val="0B3D91"/>
                </a:solidFill>
                <a:latin typeface="Impact" pitchFamily="34" charset="0"/>
              </a:defRPr>
            </a:lvl5pPr>
            <a:lvl6pPr marL="457200" algn="l" rtl="0" eaLnBrk="1" fontAlgn="base" hangingPunct="1">
              <a:spcBef>
                <a:spcPct val="0"/>
              </a:spcBef>
              <a:spcAft>
                <a:spcPct val="0"/>
              </a:spcAft>
              <a:defRPr sz="2400">
                <a:solidFill>
                  <a:srgbClr val="0B3D91"/>
                </a:solidFill>
                <a:latin typeface="Impact" pitchFamily="34" charset="0"/>
              </a:defRPr>
            </a:lvl6pPr>
            <a:lvl7pPr marL="914400" algn="l" rtl="0" eaLnBrk="1" fontAlgn="base" hangingPunct="1">
              <a:spcBef>
                <a:spcPct val="0"/>
              </a:spcBef>
              <a:spcAft>
                <a:spcPct val="0"/>
              </a:spcAft>
              <a:defRPr sz="2400">
                <a:solidFill>
                  <a:srgbClr val="0B3D91"/>
                </a:solidFill>
                <a:latin typeface="Impact" pitchFamily="34" charset="0"/>
              </a:defRPr>
            </a:lvl7pPr>
            <a:lvl8pPr marL="1371600" algn="l" rtl="0" eaLnBrk="1" fontAlgn="base" hangingPunct="1">
              <a:spcBef>
                <a:spcPct val="0"/>
              </a:spcBef>
              <a:spcAft>
                <a:spcPct val="0"/>
              </a:spcAft>
              <a:defRPr sz="2400">
                <a:solidFill>
                  <a:srgbClr val="0B3D91"/>
                </a:solidFill>
                <a:latin typeface="Impact" pitchFamily="34" charset="0"/>
              </a:defRPr>
            </a:lvl8pPr>
            <a:lvl9pPr marL="1828800" algn="l" rtl="0" eaLnBrk="1" fontAlgn="base" hangingPunct="1">
              <a:spcBef>
                <a:spcPct val="0"/>
              </a:spcBef>
              <a:spcAft>
                <a:spcPct val="0"/>
              </a:spcAft>
              <a:defRPr sz="2400">
                <a:solidFill>
                  <a:srgbClr val="0B3D91"/>
                </a:solidFill>
                <a:latin typeface="Impact" pitchFamily="34" charset="0"/>
              </a:defRPr>
            </a:lvl9pPr>
          </a:lstStyle>
          <a:p>
            <a:r>
              <a:rPr lang="en-US" kern="0" dirty="0" smtClean="0"/>
              <a:t>Dealing with Harvey: Several Days into the Storm</a:t>
            </a:r>
            <a:endParaRPr lang="en-US" kern="0" dirty="0"/>
          </a:p>
        </p:txBody>
      </p:sp>
      <p:sp>
        <p:nvSpPr>
          <p:cNvPr id="11" name="TextBox 10"/>
          <p:cNvSpPr txBox="1"/>
          <p:nvPr/>
        </p:nvSpPr>
        <p:spPr>
          <a:xfrm>
            <a:off x="6871651" y="3657600"/>
            <a:ext cx="1805012" cy="276999"/>
          </a:xfrm>
          <a:prstGeom prst="rect">
            <a:avLst/>
          </a:prstGeom>
          <a:noFill/>
        </p:spPr>
        <p:txBody>
          <a:bodyPr wrap="square" rtlCol="0">
            <a:spAutoFit/>
          </a:bodyPr>
          <a:lstStyle/>
          <a:p>
            <a:pPr algn="r"/>
            <a:r>
              <a:rPr lang="en-US" sz="1200" i="1" dirty="0" smtClean="0"/>
              <a:t>Source: NASA/L. Feinberg</a:t>
            </a:r>
            <a:endParaRPr lang="en-US" sz="1200" i="1" dirty="0"/>
          </a:p>
        </p:txBody>
      </p:sp>
      <p:sp>
        <p:nvSpPr>
          <p:cNvPr id="12" name="TextBox 11"/>
          <p:cNvSpPr txBox="1"/>
          <p:nvPr/>
        </p:nvSpPr>
        <p:spPr>
          <a:xfrm>
            <a:off x="6871651" y="6319451"/>
            <a:ext cx="1805012" cy="276999"/>
          </a:xfrm>
          <a:prstGeom prst="rect">
            <a:avLst/>
          </a:prstGeom>
          <a:noFill/>
        </p:spPr>
        <p:txBody>
          <a:bodyPr wrap="square" rtlCol="0">
            <a:spAutoFit/>
          </a:bodyPr>
          <a:lstStyle/>
          <a:p>
            <a:pPr algn="r"/>
            <a:r>
              <a:rPr lang="en-US" sz="1200" i="1" dirty="0" smtClean="0"/>
              <a:t>Source: NASA/L. Feinberg</a:t>
            </a:r>
            <a:endParaRPr lang="en-US" sz="1200" i="1" dirty="0"/>
          </a:p>
        </p:txBody>
      </p:sp>
      <p:sp>
        <p:nvSpPr>
          <p:cNvPr id="8" name="Content Placeholder 2"/>
          <p:cNvSpPr txBox="1">
            <a:spLocks/>
          </p:cNvSpPr>
          <p:nvPr/>
        </p:nvSpPr>
        <p:spPr>
          <a:xfrm>
            <a:off x="228600" y="1049338"/>
            <a:ext cx="4804475" cy="5497512"/>
          </a:xfrm>
          <a:prstGeom prst="rect">
            <a:avLst/>
          </a:prstGeom>
        </p:spPr>
        <p:txBody>
          <a:bodyPr/>
          <a:lstStyle>
            <a:lvl1pPr marL="234950" indent="-234950" algn="l" rtl="0" eaLnBrk="1" fontAlgn="base" hangingPunct="1">
              <a:spcBef>
                <a:spcPct val="0"/>
              </a:spcBef>
              <a:spcAft>
                <a:spcPct val="15000"/>
              </a:spcAft>
              <a:buClr>
                <a:srgbClr val="0B3D91"/>
              </a:buClr>
              <a:buFont typeface="Wingdings" pitchFamily="2" charset="2"/>
              <a:buChar char="§"/>
              <a:defRPr sz="2000" b="1">
                <a:solidFill>
                  <a:schemeClr val="tx1"/>
                </a:solidFill>
                <a:latin typeface="+mn-lt"/>
                <a:ea typeface="+mn-ea"/>
                <a:cs typeface="+mn-cs"/>
              </a:defRPr>
            </a:lvl1pPr>
            <a:lvl2pPr marL="685800" indent="-231775" algn="l" rtl="0" eaLnBrk="1" fontAlgn="base" hangingPunct="1">
              <a:spcBef>
                <a:spcPct val="0"/>
              </a:spcBef>
              <a:spcAft>
                <a:spcPct val="15000"/>
              </a:spcAft>
              <a:buClr>
                <a:srgbClr val="0B3D91"/>
              </a:buClr>
              <a:buChar char="–"/>
              <a:defRPr sz="1900">
                <a:solidFill>
                  <a:schemeClr val="tx1"/>
                </a:solidFill>
                <a:latin typeface="+mn-lt"/>
              </a:defRPr>
            </a:lvl2pPr>
            <a:lvl3pPr marL="969963" indent="-169863" algn="l" rtl="0" eaLnBrk="1" fontAlgn="base" hangingPunct="1">
              <a:spcBef>
                <a:spcPct val="0"/>
              </a:spcBef>
              <a:spcAft>
                <a:spcPct val="15000"/>
              </a:spcAft>
              <a:buClr>
                <a:srgbClr val="0B3D91"/>
              </a:buClr>
              <a:buFont typeface="Palatino Linotype" pitchFamily="18" charset="0"/>
              <a:buChar char="»"/>
              <a:defRPr sz="1900">
                <a:solidFill>
                  <a:schemeClr val="tx1"/>
                </a:solidFill>
                <a:latin typeface="+mn-lt"/>
              </a:defRPr>
            </a:lvl3pPr>
            <a:lvl4pPr marL="1290638" indent="-206375" algn="l" rtl="0" eaLnBrk="1" fontAlgn="base" hangingPunct="1">
              <a:spcBef>
                <a:spcPct val="0"/>
              </a:spcBef>
              <a:spcAft>
                <a:spcPct val="15000"/>
              </a:spcAft>
              <a:buClr>
                <a:srgbClr val="0B3D91"/>
              </a:buClr>
              <a:buFont typeface="Arial" charset="0"/>
              <a:buChar char="-"/>
              <a:defRPr sz="1900">
                <a:solidFill>
                  <a:schemeClr val="tx1"/>
                </a:solidFill>
                <a:latin typeface="+mn-lt"/>
              </a:defRPr>
            </a:lvl4pPr>
            <a:lvl5pPr marL="1636713" indent="-231775" algn="l" rtl="0" eaLnBrk="1" fontAlgn="base" hangingPunct="1">
              <a:spcBef>
                <a:spcPct val="0"/>
              </a:spcBef>
              <a:spcAft>
                <a:spcPct val="15000"/>
              </a:spcAft>
              <a:buClr>
                <a:srgbClr val="0B3D91"/>
              </a:buClr>
              <a:defRPr sz="1900">
                <a:solidFill>
                  <a:schemeClr val="tx1"/>
                </a:solidFill>
                <a:latin typeface="+mn-lt"/>
              </a:defRPr>
            </a:lvl5pPr>
            <a:lvl6pPr marL="2093913" indent="-231775" algn="l" rtl="0" eaLnBrk="1" fontAlgn="base" hangingPunct="1">
              <a:spcBef>
                <a:spcPct val="0"/>
              </a:spcBef>
              <a:spcAft>
                <a:spcPct val="15000"/>
              </a:spcAft>
              <a:buClr>
                <a:srgbClr val="0B3D91"/>
              </a:buClr>
              <a:defRPr sz="1900">
                <a:solidFill>
                  <a:schemeClr val="tx1"/>
                </a:solidFill>
                <a:latin typeface="+mn-lt"/>
              </a:defRPr>
            </a:lvl6pPr>
            <a:lvl7pPr marL="2551113" indent="-231775" algn="l" rtl="0" eaLnBrk="1" fontAlgn="base" hangingPunct="1">
              <a:spcBef>
                <a:spcPct val="0"/>
              </a:spcBef>
              <a:spcAft>
                <a:spcPct val="15000"/>
              </a:spcAft>
              <a:buClr>
                <a:srgbClr val="0B3D91"/>
              </a:buClr>
              <a:defRPr sz="1900">
                <a:solidFill>
                  <a:schemeClr val="tx1"/>
                </a:solidFill>
                <a:latin typeface="+mn-lt"/>
              </a:defRPr>
            </a:lvl7pPr>
            <a:lvl8pPr marL="3008313" indent="-231775" algn="l" rtl="0" eaLnBrk="1" fontAlgn="base" hangingPunct="1">
              <a:spcBef>
                <a:spcPct val="0"/>
              </a:spcBef>
              <a:spcAft>
                <a:spcPct val="15000"/>
              </a:spcAft>
              <a:buClr>
                <a:srgbClr val="0B3D91"/>
              </a:buClr>
              <a:defRPr sz="1900">
                <a:solidFill>
                  <a:schemeClr val="tx1"/>
                </a:solidFill>
                <a:latin typeface="+mn-lt"/>
              </a:defRPr>
            </a:lvl8pPr>
            <a:lvl9pPr marL="3465513" indent="-231775" algn="l" rtl="0" eaLnBrk="1" fontAlgn="base" hangingPunct="1">
              <a:spcBef>
                <a:spcPct val="0"/>
              </a:spcBef>
              <a:spcAft>
                <a:spcPct val="15000"/>
              </a:spcAft>
              <a:buClr>
                <a:srgbClr val="0B3D91"/>
              </a:buClr>
              <a:defRPr sz="1900">
                <a:solidFill>
                  <a:schemeClr val="tx1"/>
                </a:solidFill>
                <a:latin typeface="+mn-lt"/>
              </a:defRPr>
            </a:lvl9pPr>
          </a:lstStyle>
          <a:p>
            <a:r>
              <a:rPr lang="en-US" dirty="0"/>
              <a:t>Hurricane was slow moving, bands of intense rainfall, winds persisted for 4 days</a:t>
            </a:r>
          </a:p>
          <a:p>
            <a:r>
              <a:rPr lang="en-US" dirty="0"/>
              <a:t>Carpools organized using </a:t>
            </a:r>
            <a:r>
              <a:rPr lang="en-US" dirty="0" smtClean="0"/>
              <a:t>trucks / SUVs to </a:t>
            </a:r>
            <a:r>
              <a:rPr lang="en-US" dirty="0"/>
              <a:t>ferry personnel </a:t>
            </a:r>
            <a:r>
              <a:rPr lang="en-US" dirty="0" smtClean="0"/>
              <a:t>to / from </a:t>
            </a:r>
            <a:r>
              <a:rPr lang="en-US" dirty="0"/>
              <a:t>hotels </a:t>
            </a:r>
            <a:r>
              <a:rPr lang="en-US" dirty="0" smtClean="0"/>
              <a:t>due to </a:t>
            </a:r>
            <a:r>
              <a:rPr lang="en-US" dirty="0"/>
              <a:t>local road flooding  </a:t>
            </a:r>
          </a:p>
          <a:p>
            <a:r>
              <a:rPr lang="en-US" dirty="0" smtClean="0"/>
              <a:t>Road </a:t>
            </a:r>
            <a:r>
              <a:rPr lang="en-US" dirty="0"/>
              <a:t>flooding in Houston prevented timely LN2 deliveries for ~ 3 days (only had 5 days reserve </a:t>
            </a:r>
            <a:r>
              <a:rPr lang="en-US" dirty="0" smtClean="0"/>
              <a:t>on-hand). </a:t>
            </a:r>
            <a:r>
              <a:rPr lang="en-US" dirty="0"/>
              <a:t>Great efforts </a:t>
            </a:r>
            <a:r>
              <a:rPr lang="en-US" dirty="0" smtClean="0"/>
              <a:t>were made </a:t>
            </a:r>
            <a:r>
              <a:rPr lang="en-US" dirty="0"/>
              <a:t>to bring in LN2 from alternate </a:t>
            </a:r>
            <a:r>
              <a:rPr lang="en-US" dirty="0" smtClean="0"/>
              <a:t>supplier.</a:t>
            </a:r>
            <a:endParaRPr lang="en-US" dirty="0"/>
          </a:p>
          <a:p>
            <a:r>
              <a:rPr lang="en-US" dirty="0" smtClean="0"/>
              <a:t>NASA JSC area fortunately </a:t>
            </a:r>
            <a:r>
              <a:rPr lang="en-US" dirty="0"/>
              <a:t>did not lose commercial power, which would have resulted </a:t>
            </a:r>
            <a:r>
              <a:rPr lang="en-US" dirty="0" smtClean="0"/>
              <a:t>“loss of helium system” scenario</a:t>
            </a:r>
            <a:endParaRPr lang="en-US" dirty="0"/>
          </a:p>
          <a:p>
            <a:r>
              <a:rPr lang="en-US" dirty="0"/>
              <a:t>Commercial air travel from local airports was impacted for several days after the hurricane.  NASA GSFC, NGAS, </a:t>
            </a:r>
            <a:r>
              <a:rPr lang="en-US" dirty="0" smtClean="0"/>
              <a:t>Ball Aerospace </a:t>
            </a:r>
            <a:r>
              <a:rPr lang="en-US" dirty="0"/>
              <a:t>made special arrangements to provide replacement test support crews </a:t>
            </a:r>
          </a:p>
        </p:txBody>
      </p:sp>
    </p:spTree>
    <p:extLst>
      <p:ext uri="{BB962C8B-B14F-4D97-AF65-F5344CB8AC3E}">
        <p14:creationId xmlns:p14="http://schemas.microsoft.com/office/powerpoint/2010/main" val="117490957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914400" y="138113"/>
            <a:ext cx="6172200" cy="779462"/>
          </a:xfrm>
          <a:prstGeom prst="rect">
            <a:avLst/>
          </a:prstGeom>
        </p:spPr>
        <p:txBody>
          <a:bodyPr/>
          <a:lstStyle>
            <a:lvl1pPr algn="l" rtl="0" eaLnBrk="1" fontAlgn="base" hangingPunct="1">
              <a:spcBef>
                <a:spcPct val="0"/>
              </a:spcBef>
              <a:spcAft>
                <a:spcPct val="0"/>
              </a:spcAft>
              <a:defRPr sz="2400">
                <a:solidFill>
                  <a:srgbClr val="0B3D91"/>
                </a:solidFill>
                <a:latin typeface="+mj-lt"/>
                <a:ea typeface="+mj-ea"/>
                <a:cs typeface="+mj-cs"/>
              </a:defRPr>
            </a:lvl1pPr>
            <a:lvl2pPr algn="l" rtl="0" eaLnBrk="1" fontAlgn="base" hangingPunct="1">
              <a:spcBef>
                <a:spcPct val="0"/>
              </a:spcBef>
              <a:spcAft>
                <a:spcPct val="0"/>
              </a:spcAft>
              <a:defRPr sz="2400">
                <a:solidFill>
                  <a:srgbClr val="0B3D91"/>
                </a:solidFill>
                <a:latin typeface="Impact" pitchFamily="34" charset="0"/>
              </a:defRPr>
            </a:lvl2pPr>
            <a:lvl3pPr algn="l" rtl="0" eaLnBrk="1" fontAlgn="base" hangingPunct="1">
              <a:spcBef>
                <a:spcPct val="0"/>
              </a:spcBef>
              <a:spcAft>
                <a:spcPct val="0"/>
              </a:spcAft>
              <a:defRPr sz="2400">
                <a:solidFill>
                  <a:srgbClr val="0B3D91"/>
                </a:solidFill>
                <a:latin typeface="Impact" pitchFamily="34" charset="0"/>
              </a:defRPr>
            </a:lvl3pPr>
            <a:lvl4pPr algn="l" rtl="0" eaLnBrk="1" fontAlgn="base" hangingPunct="1">
              <a:spcBef>
                <a:spcPct val="0"/>
              </a:spcBef>
              <a:spcAft>
                <a:spcPct val="0"/>
              </a:spcAft>
              <a:defRPr sz="2400">
                <a:solidFill>
                  <a:srgbClr val="0B3D91"/>
                </a:solidFill>
                <a:latin typeface="Impact" pitchFamily="34" charset="0"/>
              </a:defRPr>
            </a:lvl4pPr>
            <a:lvl5pPr algn="l" rtl="0" eaLnBrk="1" fontAlgn="base" hangingPunct="1">
              <a:spcBef>
                <a:spcPct val="0"/>
              </a:spcBef>
              <a:spcAft>
                <a:spcPct val="0"/>
              </a:spcAft>
              <a:defRPr sz="2400">
                <a:solidFill>
                  <a:srgbClr val="0B3D91"/>
                </a:solidFill>
                <a:latin typeface="Impact" pitchFamily="34" charset="0"/>
              </a:defRPr>
            </a:lvl5pPr>
            <a:lvl6pPr marL="457200" algn="l" rtl="0" eaLnBrk="1" fontAlgn="base" hangingPunct="1">
              <a:spcBef>
                <a:spcPct val="0"/>
              </a:spcBef>
              <a:spcAft>
                <a:spcPct val="0"/>
              </a:spcAft>
              <a:defRPr sz="2400">
                <a:solidFill>
                  <a:srgbClr val="0B3D91"/>
                </a:solidFill>
                <a:latin typeface="Impact" pitchFamily="34" charset="0"/>
              </a:defRPr>
            </a:lvl6pPr>
            <a:lvl7pPr marL="914400" algn="l" rtl="0" eaLnBrk="1" fontAlgn="base" hangingPunct="1">
              <a:spcBef>
                <a:spcPct val="0"/>
              </a:spcBef>
              <a:spcAft>
                <a:spcPct val="0"/>
              </a:spcAft>
              <a:defRPr sz="2400">
                <a:solidFill>
                  <a:srgbClr val="0B3D91"/>
                </a:solidFill>
                <a:latin typeface="Impact" pitchFamily="34" charset="0"/>
              </a:defRPr>
            </a:lvl7pPr>
            <a:lvl8pPr marL="1371600" algn="l" rtl="0" eaLnBrk="1" fontAlgn="base" hangingPunct="1">
              <a:spcBef>
                <a:spcPct val="0"/>
              </a:spcBef>
              <a:spcAft>
                <a:spcPct val="0"/>
              </a:spcAft>
              <a:defRPr sz="2400">
                <a:solidFill>
                  <a:srgbClr val="0B3D91"/>
                </a:solidFill>
                <a:latin typeface="Impact" pitchFamily="34" charset="0"/>
              </a:defRPr>
            </a:lvl8pPr>
            <a:lvl9pPr marL="1828800" algn="l" rtl="0" eaLnBrk="1" fontAlgn="base" hangingPunct="1">
              <a:spcBef>
                <a:spcPct val="0"/>
              </a:spcBef>
              <a:spcAft>
                <a:spcPct val="0"/>
              </a:spcAft>
              <a:defRPr sz="2400">
                <a:solidFill>
                  <a:srgbClr val="0B3D91"/>
                </a:solidFill>
                <a:latin typeface="Impact" pitchFamily="34" charset="0"/>
              </a:defRPr>
            </a:lvl9pPr>
          </a:lstStyle>
          <a:p>
            <a:r>
              <a:rPr lang="en-US" kern="0" dirty="0" smtClean="0"/>
              <a:t>Post-Storm Impacts to the Surrounding Area</a:t>
            </a:r>
            <a:endParaRPr lang="en-US" kern="0" dirty="0"/>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9016"/>
          <a:stretch/>
        </p:blipFill>
        <p:spPr>
          <a:xfrm>
            <a:off x="4614494" y="917574"/>
            <a:ext cx="4329288" cy="2442261"/>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 y="917575"/>
            <a:ext cx="4329288" cy="2435225"/>
          </a:xfrm>
          <a:prstGeom prst="rect">
            <a:avLst/>
          </a:prstGeom>
        </p:spPr>
      </p:pic>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t="17890"/>
          <a:stretch/>
        </p:blipFill>
        <p:spPr>
          <a:xfrm>
            <a:off x="4614494" y="3636835"/>
            <a:ext cx="4362995" cy="2687765"/>
          </a:xfrm>
          <a:prstGeom prst="rect">
            <a:avLst/>
          </a:prstGeom>
        </p:spPr>
      </p:pic>
      <p:sp>
        <p:nvSpPr>
          <p:cNvPr id="7" name="TextBox 6"/>
          <p:cNvSpPr txBox="1"/>
          <p:nvPr/>
        </p:nvSpPr>
        <p:spPr>
          <a:xfrm>
            <a:off x="6477000" y="6324600"/>
            <a:ext cx="2500489" cy="276999"/>
          </a:xfrm>
          <a:prstGeom prst="rect">
            <a:avLst/>
          </a:prstGeom>
          <a:noFill/>
        </p:spPr>
        <p:txBody>
          <a:bodyPr wrap="square" rtlCol="0">
            <a:spAutoFit/>
          </a:bodyPr>
          <a:lstStyle/>
          <a:p>
            <a:pPr algn="r"/>
            <a:r>
              <a:rPr lang="en-US" sz="1200" i="1" dirty="0" smtClean="0"/>
              <a:t>Source: NASA/The Harbor Church Ref. 7</a:t>
            </a:r>
            <a:endParaRPr lang="en-US" sz="1200" i="1" dirty="0"/>
          </a:p>
        </p:txBody>
      </p:sp>
      <p:sp>
        <p:nvSpPr>
          <p:cNvPr id="8" name="TextBox 7"/>
          <p:cNvSpPr txBox="1"/>
          <p:nvPr/>
        </p:nvSpPr>
        <p:spPr>
          <a:xfrm>
            <a:off x="7138770" y="3359835"/>
            <a:ext cx="1805012" cy="276999"/>
          </a:xfrm>
          <a:prstGeom prst="rect">
            <a:avLst/>
          </a:prstGeom>
          <a:noFill/>
        </p:spPr>
        <p:txBody>
          <a:bodyPr wrap="square" rtlCol="0">
            <a:spAutoFit/>
          </a:bodyPr>
          <a:lstStyle/>
          <a:p>
            <a:pPr algn="r"/>
            <a:r>
              <a:rPr lang="en-US" sz="1200" i="1" dirty="0" smtClean="0"/>
              <a:t>Source: NASA/K. Yang</a:t>
            </a:r>
            <a:endParaRPr lang="en-US" sz="1200" i="1" dirty="0"/>
          </a:p>
        </p:txBody>
      </p:sp>
      <p:sp>
        <p:nvSpPr>
          <p:cNvPr id="9" name="TextBox 8"/>
          <p:cNvSpPr txBox="1"/>
          <p:nvPr/>
        </p:nvSpPr>
        <p:spPr>
          <a:xfrm>
            <a:off x="2676676" y="3359837"/>
            <a:ext cx="1805012" cy="276999"/>
          </a:xfrm>
          <a:prstGeom prst="rect">
            <a:avLst/>
          </a:prstGeom>
          <a:noFill/>
        </p:spPr>
        <p:txBody>
          <a:bodyPr wrap="square" rtlCol="0">
            <a:spAutoFit/>
          </a:bodyPr>
          <a:lstStyle/>
          <a:p>
            <a:pPr algn="r"/>
            <a:r>
              <a:rPr lang="en-US" sz="1200" i="1" dirty="0" smtClean="0"/>
              <a:t>Source: NASA/K. Yang</a:t>
            </a:r>
            <a:endParaRPr lang="en-US" sz="1200" i="1" dirty="0"/>
          </a:p>
        </p:txBody>
      </p:sp>
      <p:sp>
        <p:nvSpPr>
          <p:cNvPr id="10" name="TextBox 9"/>
          <p:cNvSpPr txBox="1"/>
          <p:nvPr/>
        </p:nvSpPr>
        <p:spPr>
          <a:xfrm>
            <a:off x="2676676" y="6322739"/>
            <a:ext cx="1805012" cy="276999"/>
          </a:xfrm>
          <a:prstGeom prst="rect">
            <a:avLst/>
          </a:prstGeom>
          <a:noFill/>
        </p:spPr>
        <p:txBody>
          <a:bodyPr wrap="square" rtlCol="0">
            <a:spAutoFit/>
          </a:bodyPr>
          <a:lstStyle/>
          <a:p>
            <a:pPr algn="r"/>
            <a:r>
              <a:rPr lang="en-US" sz="1200" i="1" dirty="0" smtClean="0"/>
              <a:t>Source: </a:t>
            </a:r>
            <a:r>
              <a:rPr lang="en-US" sz="1200" i="1" dirty="0" smtClean="0"/>
              <a:t>NASA/L. Feinberg</a:t>
            </a:r>
            <a:endParaRPr lang="en-US" sz="1200" i="1" dirty="0"/>
          </a:p>
        </p:txBody>
      </p:sp>
      <p:pic>
        <p:nvPicPr>
          <p:cNvPr id="11" name="Picture 10"/>
          <p:cNvPicPr>
            <a:picLocks noChangeAspect="1"/>
          </p:cNvPicPr>
          <p:nvPr/>
        </p:nvPicPr>
        <p:blipFill rotWithShape="1">
          <a:blip r:embed="rId6" cstate="print">
            <a:extLst>
              <a:ext uri="{28A0092B-C50C-407E-A947-70E740481C1C}">
                <a14:useLocalDpi xmlns:a14="http://schemas.microsoft.com/office/drawing/2010/main" val="0"/>
              </a:ext>
            </a:extLst>
          </a:blip>
          <a:srcRect t="360" r="2065" b="19717"/>
          <a:stretch/>
        </p:blipFill>
        <p:spPr>
          <a:xfrm>
            <a:off x="152399" y="3636834"/>
            <a:ext cx="4329289" cy="2687766"/>
          </a:xfrm>
          <a:prstGeom prst="rect">
            <a:avLst/>
          </a:prstGeom>
        </p:spPr>
      </p:pic>
    </p:spTree>
    <p:extLst>
      <p:ext uri="{BB962C8B-B14F-4D97-AF65-F5344CB8AC3E}">
        <p14:creationId xmlns:p14="http://schemas.microsoft.com/office/powerpoint/2010/main" val="32877420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152400" y="1095685"/>
            <a:ext cx="8801100" cy="5686115"/>
          </a:xfrm>
          <a:prstGeom prst="rect">
            <a:avLst/>
          </a:prstGeom>
        </p:spPr>
        <p:txBody>
          <a:bodyPr>
            <a:normAutofit lnSpcReduction="10000"/>
          </a:bodyPr>
          <a:lstStyle/>
          <a:p>
            <a:r>
              <a:rPr lang="en-US" dirty="0" smtClean="0"/>
              <a:t>Extensive </a:t>
            </a:r>
            <a:r>
              <a:rPr lang="en-US" dirty="0"/>
              <a:t>training of support team is critical to test </a:t>
            </a:r>
            <a:r>
              <a:rPr lang="en-US" dirty="0" smtClean="0"/>
              <a:t>success, especially familiarity with the hardware and how to execute </a:t>
            </a:r>
            <a:r>
              <a:rPr lang="en-US" dirty="0" err="1" smtClean="0"/>
              <a:t>safing</a:t>
            </a:r>
            <a:r>
              <a:rPr lang="en-US" dirty="0" smtClean="0"/>
              <a:t> in off-nominal scenarios.</a:t>
            </a:r>
          </a:p>
          <a:p>
            <a:pPr lvl="0"/>
            <a:r>
              <a:rPr lang="en-US" dirty="0" smtClean="0"/>
              <a:t>Plan for enough shift support personnel to cover in the event of weather-related events, illness, unplanned test events requiring additional personnel.  </a:t>
            </a:r>
          </a:p>
          <a:p>
            <a:pPr lvl="0"/>
            <a:r>
              <a:rPr lang="en-US" dirty="0" smtClean="0"/>
              <a:t>Ensure test documentation is up to date and correct.</a:t>
            </a:r>
          </a:p>
          <a:p>
            <a:pPr lvl="0"/>
            <a:r>
              <a:rPr lang="en-US" dirty="0" smtClean="0"/>
              <a:t>In addition to comprehensive planning for the test, extensive contingency plans and mitigations need to be developed to ensure personnel and payload safety.</a:t>
            </a:r>
          </a:p>
          <a:p>
            <a:pPr lvl="0"/>
            <a:r>
              <a:rPr lang="en-US" dirty="0" smtClean="0"/>
              <a:t>Check as many failures or mitigations as possibl</a:t>
            </a:r>
            <a:r>
              <a:rPr lang="en-US" dirty="0"/>
              <a:t>e</a:t>
            </a:r>
            <a:r>
              <a:rPr lang="en-US" dirty="0" smtClean="0"/>
              <a:t> prior to final testing to verify how all GSE systems work after a partial failure: </a:t>
            </a:r>
          </a:p>
          <a:p>
            <a:pPr lvl="1"/>
            <a:r>
              <a:rPr lang="en-US" sz="1900" dirty="0" smtClean="0"/>
              <a:t>Do generators start automatically? Is there enough fuel? Enough LN2 for shroud?</a:t>
            </a:r>
            <a:endParaRPr lang="en-US" dirty="0"/>
          </a:p>
          <a:p>
            <a:pPr lvl="1"/>
            <a:r>
              <a:rPr lang="en-US" sz="2000" dirty="0" smtClean="0"/>
              <a:t>Are manual operations needed to restart certain equipment? Are the processes in place to restart them? </a:t>
            </a:r>
            <a:endParaRPr lang="en-US" sz="2000" dirty="0"/>
          </a:p>
          <a:p>
            <a:pPr lvl="1"/>
            <a:r>
              <a:rPr lang="en-US" sz="2000" dirty="0" smtClean="0"/>
              <a:t>Are critical GSE and power supplies on UPS and/or generator circuits? Are personnel trained to replace them in the event of an emergency?</a:t>
            </a:r>
          </a:p>
          <a:p>
            <a:pPr lvl="1"/>
            <a:r>
              <a:rPr lang="en-US" sz="2000" dirty="0" smtClean="0"/>
              <a:t>Are there redundant </a:t>
            </a:r>
            <a:r>
              <a:rPr lang="en-US" sz="2000" dirty="0"/>
              <a:t>sensors for </a:t>
            </a:r>
            <a:r>
              <a:rPr lang="en-US" sz="2000" dirty="0" smtClean="0"/>
              <a:t>heaters </a:t>
            </a:r>
            <a:r>
              <a:rPr lang="en-US" sz="2000" dirty="0"/>
              <a:t>and redundant GSE heater </a:t>
            </a:r>
            <a:r>
              <a:rPr lang="en-US" sz="2000" dirty="0" smtClean="0"/>
              <a:t>circuits?</a:t>
            </a:r>
            <a:endParaRPr lang="en-US" sz="2000" dirty="0"/>
          </a:p>
          <a:p>
            <a:pPr lvl="1"/>
            <a:r>
              <a:rPr lang="en-US" dirty="0" smtClean="0"/>
              <a:t>Hardware backups </a:t>
            </a:r>
            <a:r>
              <a:rPr lang="en-US" dirty="0"/>
              <a:t>should always be </a:t>
            </a:r>
            <a:r>
              <a:rPr lang="en-US" dirty="0" smtClean="0"/>
              <a:t>available: power supplies </a:t>
            </a:r>
            <a:r>
              <a:rPr lang="en-US" dirty="0"/>
              <a:t>for critical thermal </a:t>
            </a:r>
            <a:r>
              <a:rPr lang="en-US" dirty="0" smtClean="0"/>
              <a:t>boundaries/heaters</a:t>
            </a:r>
            <a:r>
              <a:rPr lang="en-US" dirty="0"/>
              <a:t>, test measurement equipment, data systems, control electronics, and facilities to allow continued testing or safe test </a:t>
            </a:r>
            <a:r>
              <a:rPr lang="en-US" dirty="0" smtClean="0"/>
              <a:t>end</a:t>
            </a:r>
            <a:endParaRPr lang="en-US" dirty="0"/>
          </a:p>
        </p:txBody>
      </p:sp>
      <p:sp>
        <p:nvSpPr>
          <p:cNvPr id="4" name="Title 1"/>
          <p:cNvSpPr txBox="1">
            <a:spLocks/>
          </p:cNvSpPr>
          <p:nvPr/>
        </p:nvSpPr>
        <p:spPr>
          <a:xfrm>
            <a:off x="914400" y="138113"/>
            <a:ext cx="6172200" cy="779462"/>
          </a:xfrm>
          <a:prstGeom prst="rect">
            <a:avLst/>
          </a:prstGeom>
        </p:spPr>
        <p:txBody>
          <a:bodyPr/>
          <a:lstStyle>
            <a:lvl1pPr algn="l" rtl="0" eaLnBrk="1" fontAlgn="base" hangingPunct="1">
              <a:spcBef>
                <a:spcPct val="0"/>
              </a:spcBef>
              <a:spcAft>
                <a:spcPct val="0"/>
              </a:spcAft>
              <a:defRPr sz="2400">
                <a:solidFill>
                  <a:srgbClr val="0B3D91"/>
                </a:solidFill>
                <a:latin typeface="+mj-lt"/>
                <a:ea typeface="+mj-ea"/>
                <a:cs typeface="+mj-cs"/>
              </a:defRPr>
            </a:lvl1pPr>
            <a:lvl2pPr algn="l" rtl="0" eaLnBrk="1" fontAlgn="base" hangingPunct="1">
              <a:spcBef>
                <a:spcPct val="0"/>
              </a:spcBef>
              <a:spcAft>
                <a:spcPct val="0"/>
              </a:spcAft>
              <a:defRPr sz="2400">
                <a:solidFill>
                  <a:srgbClr val="0B3D91"/>
                </a:solidFill>
                <a:latin typeface="Impact" pitchFamily="34" charset="0"/>
              </a:defRPr>
            </a:lvl2pPr>
            <a:lvl3pPr algn="l" rtl="0" eaLnBrk="1" fontAlgn="base" hangingPunct="1">
              <a:spcBef>
                <a:spcPct val="0"/>
              </a:spcBef>
              <a:spcAft>
                <a:spcPct val="0"/>
              </a:spcAft>
              <a:defRPr sz="2400">
                <a:solidFill>
                  <a:srgbClr val="0B3D91"/>
                </a:solidFill>
                <a:latin typeface="Impact" pitchFamily="34" charset="0"/>
              </a:defRPr>
            </a:lvl3pPr>
            <a:lvl4pPr algn="l" rtl="0" eaLnBrk="1" fontAlgn="base" hangingPunct="1">
              <a:spcBef>
                <a:spcPct val="0"/>
              </a:spcBef>
              <a:spcAft>
                <a:spcPct val="0"/>
              </a:spcAft>
              <a:defRPr sz="2400">
                <a:solidFill>
                  <a:srgbClr val="0B3D91"/>
                </a:solidFill>
                <a:latin typeface="Impact" pitchFamily="34" charset="0"/>
              </a:defRPr>
            </a:lvl4pPr>
            <a:lvl5pPr algn="l" rtl="0" eaLnBrk="1" fontAlgn="base" hangingPunct="1">
              <a:spcBef>
                <a:spcPct val="0"/>
              </a:spcBef>
              <a:spcAft>
                <a:spcPct val="0"/>
              </a:spcAft>
              <a:defRPr sz="2400">
                <a:solidFill>
                  <a:srgbClr val="0B3D91"/>
                </a:solidFill>
                <a:latin typeface="Impact" pitchFamily="34" charset="0"/>
              </a:defRPr>
            </a:lvl5pPr>
            <a:lvl6pPr marL="457200" algn="l" rtl="0" eaLnBrk="1" fontAlgn="base" hangingPunct="1">
              <a:spcBef>
                <a:spcPct val="0"/>
              </a:spcBef>
              <a:spcAft>
                <a:spcPct val="0"/>
              </a:spcAft>
              <a:defRPr sz="2400">
                <a:solidFill>
                  <a:srgbClr val="0B3D91"/>
                </a:solidFill>
                <a:latin typeface="Impact" pitchFamily="34" charset="0"/>
              </a:defRPr>
            </a:lvl6pPr>
            <a:lvl7pPr marL="914400" algn="l" rtl="0" eaLnBrk="1" fontAlgn="base" hangingPunct="1">
              <a:spcBef>
                <a:spcPct val="0"/>
              </a:spcBef>
              <a:spcAft>
                <a:spcPct val="0"/>
              </a:spcAft>
              <a:defRPr sz="2400">
                <a:solidFill>
                  <a:srgbClr val="0B3D91"/>
                </a:solidFill>
                <a:latin typeface="Impact" pitchFamily="34" charset="0"/>
              </a:defRPr>
            </a:lvl7pPr>
            <a:lvl8pPr marL="1371600" algn="l" rtl="0" eaLnBrk="1" fontAlgn="base" hangingPunct="1">
              <a:spcBef>
                <a:spcPct val="0"/>
              </a:spcBef>
              <a:spcAft>
                <a:spcPct val="0"/>
              </a:spcAft>
              <a:defRPr sz="2400">
                <a:solidFill>
                  <a:srgbClr val="0B3D91"/>
                </a:solidFill>
                <a:latin typeface="Impact" pitchFamily="34" charset="0"/>
              </a:defRPr>
            </a:lvl8pPr>
            <a:lvl9pPr marL="1828800" algn="l" rtl="0" eaLnBrk="1" fontAlgn="base" hangingPunct="1">
              <a:spcBef>
                <a:spcPct val="0"/>
              </a:spcBef>
              <a:spcAft>
                <a:spcPct val="0"/>
              </a:spcAft>
              <a:defRPr sz="2400">
                <a:solidFill>
                  <a:srgbClr val="0B3D91"/>
                </a:solidFill>
                <a:latin typeface="Impact" pitchFamily="34" charset="0"/>
              </a:defRPr>
            </a:lvl9pPr>
          </a:lstStyle>
          <a:p>
            <a:r>
              <a:rPr lang="en-US" kern="0" dirty="0" smtClean="0"/>
              <a:t>Lessons Learned from Hurricane Harvey</a:t>
            </a:r>
            <a:endParaRPr lang="en-US" kern="0" dirty="0"/>
          </a:p>
        </p:txBody>
      </p:sp>
    </p:spTree>
    <p:extLst>
      <p:ext uri="{BB962C8B-B14F-4D97-AF65-F5344CB8AC3E}">
        <p14:creationId xmlns:p14="http://schemas.microsoft.com/office/powerpoint/2010/main" val="427344642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152400" y="1095685"/>
            <a:ext cx="8801100" cy="5943600"/>
          </a:xfrm>
          <a:prstGeom prst="rect">
            <a:avLst/>
          </a:prstGeom>
        </p:spPr>
        <p:txBody>
          <a:bodyPr>
            <a:normAutofit/>
          </a:bodyPr>
          <a:lstStyle/>
          <a:p>
            <a:pPr marL="285750" indent="-285750"/>
            <a:r>
              <a:rPr lang="en-US" dirty="0" smtClean="0"/>
              <a:t>Prior </a:t>
            </a:r>
            <a:r>
              <a:rPr lang="en-US" dirty="0"/>
              <a:t>to major thermal vacuum tests, projects should list potential </a:t>
            </a:r>
            <a:r>
              <a:rPr lang="en-US" dirty="0" smtClean="0"/>
              <a:t>off-nominal events </a:t>
            </a:r>
            <a:r>
              <a:rPr lang="en-US" dirty="0"/>
              <a:t>and their </a:t>
            </a:r>
            <a:r>
              <a:rPr lang="en-US" dirty="0" smtClean="0"/>
              <a:t>effects</a:t>
            </a:r>
          </a:p>
          <a:p>
            <a:pPr marL="736600" lvl="1" indent="-285750"/>
            <a:r>
              <a:rPr lang="en-US" dirty="0"/>
              <a:t>E</a:t>
            </a:r>
            <a:r>
              <a:rPr lang="en-US" dirty="0" smtClean="0"/>
              <a:t>valuate </a:t>
            </a:r>
            <a:r>
              <a:rPr lang="en-US" dirty="0"/>
              <a:t>risks of failures of GSE, flight hardware, flight software, facilities, utilities, personnel evacuations, etc. in terms of impact to flight hardware </a:t>
            </a:r>
          </a:p>
          <a:p>
            <a:pPr marL="736600" lvl="1" indent="-285750"/>
            <a:r>
              <a:rPr lang="en-US" dirty="0" smtClean="0"/>
              <a:t>What is the programmatic </a:t>
            </a:r>
            <a:r>
              <a:rPr lang="en-US" dirty="0"/>
              <a:t>impact for </a:t>
            </a:r>
            <a:r>
              <a:rPr lang="en-US" dirty="0" smtClean="0"/>
              <a:t>repairs? How do they affect schedule and cost?</a:t>
            </a:r>
          </a:p>
          <a:p>
            <a:pPr marL="736600" lvl="1" indent="-285750"/>
            <a:r>
              <a:rPr lang="en-US" dirty="0" smtClean="0"/>
              <a:t>Project </a:t>
            </a:r>
            <a:r>
              <a:rPr lang="en-US" dirty="0"/>
              <a:t>must be willing to accept remaining </a:t>
            </a:r>
            <a:r>
              <a:rPr lang="en-US" dirty="0" smtClean="0"/>
              <a:t>risks</a:t>
            </a:r>
            <a:endParaRPr lang="en-US" dirty="0"/>
          </a:p>
          <a:p>
            <a:pPr marL="285750" indent="-285750"/>
            <a:r>
              <a:rPr lang="en-US" dirty="0"/>
              <a:t>Make as many </a:t>
            </a:r>
            <a:r>
              <a:rPr lang="en-US" dirty="0" smtClean="0"/>
              <a:t>facility and </a:t>
            </a:r>
            <a:r>
              <a:rPr lang="en-US" dirty="0"/>
              <a:t>utility provisions as robust as possible. </a:t>
            </a:r>
            <a:r>
              <a:rPr lang="en-US" dirty="0" smtClean="0"/>
              <a:t>Demonstrate </a:t>
            </a:r>
            <a:r>
              <a:rPr lang="en-US" dirty="0"/>
              <a:t>pre-test (without risking flight hardware</a:t>
            </a:r>
            <a:r>
              <a:rPr lang="en-US" dirty="0" smtClean="0"/>
              <a:t>).</a:t>
            </a:r>
            <a:endParaRPr lang="en-US" dirty="0"/>
          </a:p>
          <a:p>
            <a:pPr marL="285750" indent="-285750"/>
            <a:r>
              <a:rPr lang="en-US" dirty="0"/>
              <a:t>Even if </a:t>
            </a:r>
            <a:r>
              <a:rPr lang="en-US" dirty="0" smtClean="0"/>
              <a:t>there are certain </a:t>
            </a:r>
            <a:r>
              <a:rPr lang="en-US" dirty="0"/>
              <a:t>potential facility or utility failures </a:t>
            </a:r>
            <a:r>
              <a:rPr lang="en-US" dirty="0" smtClean="0"/>
              <a:t>that cannot </a:t>
            </a:r>
            <a:r>
              <a:rPr lang="en-US" dirty="0"/>
              <a:t>be prevented, evaluate potential </a:t>
            </a:r>
            <a:r>
              <a:rPr lang="en-US" dirty="0" smtClean="0"/>
              <a:t>damage and </a:t>
            </a:r>
            <a:r>
              <a:rPr lang="en-US" dirty="0"/>
              <a:t>devise test workarounds or emergency </a:t>
            </a:r>
            <a:r>
              <a:rPr lang="en-US" dirty="0" smtClean="0"/>
              <a:t>procedures</a:t>
            </a:r>
            <a:endParaRPr lang="en-US" dirty="0"/>
          </a:p>
        </p:txBody>
      </p:sp>
      <p:sp>
        <p:nvSpPr>
          <p:cNvPr id="4" name="Title 1"/>
          <p:cNvSpPr txBox="1">
            <a:spLocks/>
          </p:cNvSpPr>
          <p:nvPr/>
        </p:nvSpPr>
        <p:spPr>
          <a:xfrm>
            <a:off x="914400" y="138113"/>
            <a:ext cx="6172200" cy="779462"/>
          </a:xfrm>
          <a:prstGeom prst="rect">
            <a:avLst/>
          </a:prstGeom>
        </p:spPr>
        <p:txBody>
          <a:bodyPr/>
          <a:lstStyle>
            <a:lvl1pPr algn="l" rtl="0" eaLnBrk="1" fontAlgn="base" hangingPunct="1">
              <a:spcBef>
                <a:spcPct val="0"/>
              </a:spcBef>
              <a:spcAft>
                <a:spcPct val="0"/>
              </a:spcAft>
              <a:defRPr sz="2400">
                <a:solidFill>
                  <a:srgbClr val="0B3D91"/>
                </a:solidFill>
                <a:latin typeface="+mj-lt"/>
                <a:ea typeface="+mj-ea"/>
                <a:cs typeface="+mj-cs"/>
              </a:defRPr>
            </a:lvl1pPr>
            <a:lvl2pPr algn="l" rtl="0" eaLnBrk="1" fontAlgn="base" hangingPunct="1">
              <a:spcBef>
                <a:spcPct val="0"/>
              </a:spcBef>
              <a:spcAft>
                <a:spcPct val="0"/>
              </a:spcAft>
              <a:defRPr sz="2400">
                <a:solidFill>
                  <a:srgbClr val="0B3D91"/>
                </a:solidFill>
                <a:latin typeface="Impact" pitchFamily="34" charset="0"/>
              </a:defRPr>
            </a:lvl2pPr>
            <a:lvl3pPr algn="l" rtl="0" eaLnBrk="1" fontAlgn="base" hangingPunct="1">
              <a:spcBef>
                <a:spcPct val="0"/>
              </a:spcBef>
              <a:spcAft>
                <a:spcPct val="0"/>
              </a:spcAft>
              <a:defRPr sz="2400">
                <a:solidFill>
                  <a:srgbClr val="0B3D91"/>
                </a:solidFill>
                <a:latin typeface="Impact" pitchFamily="34" charset="0"/>
              </a:defRPr>
            </a:lvl3pPr>
            <a:lvl4pPr algn="l" rtl="0" eaLnBrk="1" fontAlgn="base" hangingPunct="1">
              <a:spcBef>
                <a:spcPct val="0"/>
              </a:spcBef>
              <a:spcAft>
                <a:spcPct val="0"/>
              </a:spcAft>
              <a:defRPr sz="2400">
                <a:solidFill>
                  <a:srgbClr val="0B3D91"/>
                </a:solidFill>
                <a:latin typeface="Impact" pitchFamily="34" charset="0"/>
              </a:defRPr>
            </a:lvl4pPr>
            <a:lvl5pPr algn="l" rtl="0" eaLnBrk="1" fontAlgn="base" hangingPunct="1">
              <a:spcBef>
                <a:spcPct val="0"/>
              </a:spcBef>
              <a:spcAft>
                <a:spcPct val="0"/>
              </a:spcAft>
              <a:defRPr sz="2400">
                <a:solidFill>
                  <a:srgbClr val="0B3D91"/>
                </a:solidFill>
                <a:latin typeface="Impact" pitchFamily="34" charset="0"/>
              </a:defRPr>
            </a:lvl5pPr>
            <a:lvl6pPr marL="457200" algn="l" rtl="0" eaLnBrk="1" fontAlgn="base" hangingPunct="1">
              <a:spcBef>
                <a:spcPct val="0"/>
              </a:spcBef>
              <a:spcAft>
                <a:spcPct val="0"/>
              </a:spcAft>
              <a:defRPr sz="2400">
                <a:solidFill>
                  <a:srgbClr val="0B3D91"/>
                </a:solidFill>
                <a:latin typeface="Impact" pitchFamily="34" charset="0"/>
              </a:defRPr>
            </a:lvl6pPr>
            <a:lvl7pPr marL="914400" algn="l" rtl="0" eaLnBrk="1" fontAlgn="base" hangingPunct="1">
              <a:spcBef>
                <a:spcPct val="0"/>
              </a:spcBef>
              <a:spcAft>
                <a:spcPct val="0"/>
              </a:spcAft>
              <a:defRPr sz="2400">
                <a:solidFill>
                  <a:srgbClr val="0B3D91"/>
                </a:solidFill>
                <a:latin typeface="Impact" pitchFamily="34" charset="0"/>
              </a:defRPr>
            </a:lvl7pPr>
            <a:lvl8pPr marL="1371600" algn="l" rtl="0" eaLnBrk="1" fontAlgn="base" hangingPunct="1">
              <a:spcBef>
                <a:spcPct val="0"/>
              </a:spcBef>
              <a:spcAft>
                <a:spcPct val="0"/>
              </a:spcAft>
              <a:defRPr sz="2400">
                <a:solidFill>
                  <a:srgbClr val="0B3D91"/>
                </a:solidFill>
                <a:latin typeface="Impact" pitchFamily="34" charset="0"/>
              </a:defRPr>
            </a:lvl8pPr>
            <a:lvl9pPr marL="1828800" algn="l" rtl="0" eaLnBrk="1" fontAlgn="base" hangingPunct="1">
              <a:spcBef>
                <a:spcPct val="0"/>
              </a:spcBef>
              <a:spcAft>
                <a:spcPct val="0"/>
              </a:spcAft>
              <a:defRPr sz="2400">
                <a:solidFill>
                  <a:srgbClr val="0B3D91"/>
                </a:solidFill>
                <a:latin typeface="Impact" pitchFamily="34" charset="0"/>
              </a:defRPr>
            </a:lvl9pPr>
          </a:lstStyle>
          <a:p>
            <a:r>
              <a:rPr lang="en-US" kern="0" dirty="0"/>
              <a:t>Recommendations for Off-Nominal </a:t>
            </a:r>
            <a:r>
              <a:rPr lang="en-US" kern="0" dirty="0" smtClean="0"/>
              <a:t/>
            </a:r>
            <a:br>
              <a:rPr lang="en-US" kern="0" dirty="0" smtClean="0"/>
            </a:br>
            <a:r>
              <a:rPr lang="en-US" kern="0" dirty="0" smtClean="0"/>
              <a:t>Planning of Large System-Level Tests</a:t>
            </a:r>
            <a:endParaRPr lang="en-US" kern="0" dirty="0"/>
          </a:p>
        </p:txBody>
      </p:sp>
    </p:spTree>
    <p:extLst>
      <p:ext uri="{BB962C8B-B14F-4D97-AF65-F5344CB8AC3E}">
        <p14:creationId xmlns:p14="http://schemas.microsoft.com/office/powerpoint/2010/main" val="255143098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 III Summary </a:t>
            </a:r>
            <a:endParaRPr lang="en-US" dirty="0"/>
          </a:p>
        </p:txBody>
      </p:sp>
      <p:sp>
        <p:nvSpPr>
          <p:cNvPr id="3" name="Content Placeholder 2"/>
          <p:cNvSpPr>
            <a:spLocks noGrp="1"/>
          </p:cNvSpPr>
          <p:nvPr>
            <p:ph idx="1"/>
          </p:nvPr>
        </p:nvSpPr>
        <p:spPr/>
        <p:txBody>
          <a:bodyPr/>
          <a:lstStyle/>
          <a:p>
            <a:r>
              <a:rPr lang="en-US" dirty="0" smtClean="0"/>
              <a:t>In this lecture, we covered the OTIS CV test off-nominal planning and analysis, and spoke to our own off-nominal scenario experience </a:t>
            </a:r>
          </a:p>
          <a:p>
            <a:pPr lvl="1"/>
            <a:r>
              <a:rPr lang="en-US" dirty="0" smtClean="0"/>
              <a:t>Off-nominal matrix</a:t>
            </a:r>
          </a:p>
          <a:p>
            <a:pPr lvl="1"/>
            <a:r>
              <a:rPr lang="en-US" dirty="0" smtClean="0"/>
              <a:t>Hardware and procedural preparations for off-nominal scenarios</a:t>
            </a:r>
          </a:p>
          <a:p>
            <a:pPr lvl="1"/>
            <a:r>
              <a:rPr lang="en-US" dirty="0" smtClean="0"/>
              <a:t>Our experience during Hurricane Harvey in 2017</a:t>
            </a:r>
          </a:p>
          <a:p>
            <a:pPr lvl="1"/>
            <a:endParaRPr lang="en-US" dirty="0"/>
          </a:p>
          <a:p>
            <a:r>
              <a:rPr lang="en-US" dirty="0" smtClean="0"/>
              <a:t>In the next lecture, we will discuss the lessons learned from the OTIS CV test</a:t>
            </a:r>
            <a:endParaRPr lang="en-US" dirty="0"/>
          </a:p>
          <a:p>
            <a:pPr lvl="1"/>
            <a:r>
              <a:rPr lang="en-US" dirty="0" smtClean="0"/>
              <a:t>Both from NASA perspective and those of our partners:</a:t>
            </a:r>
          </a:p>
          <a:p>
            <a:pPr lvl="2"/>
            <a:r>
              <a:rPr lang="en-US" dirty="0" smtClean="0"/>
              <a:t>Northrop Grumman Corporation and Ball Aerospace (flight payload)</a:t>
            </a:r>
          </a:p>
          <a:p>
            <a:pPr lvl="2"/>
            <a:r>
              <a:rPr lang="en-US" dirty="0" smtClean="0"/>
              <a:t>Harris Corporation (GSE)</a:t>
            </a:r>
          </a:p>
          <a:p>
            <a:pPr lvl="2"/>
            <a:endParaRPr lang="en-US" dirty="0" smtClean="0"/>
          </a:p>
          <a:p>
            <a:pPr lvl="1"/>
            <a:endParaRPr lang="en-US" dirty="0" smtClean="0"/>
          </a:p>
        </p:txBody>
      </p:sp>
    </p:spTree>
    <p:extLst>
      <p:ext uri="{BB962C8B-B14F-4D97-AF65-F5344CB8AC3E}">
        <p14:creationId xmlns:p14="http://schemas.microsoft.com/office/powerpoint/2010/main" val="4208781188"/>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a:t>
            </a:r>
            <a:r>
              <a:rPr lang="en-US" dirty="0" smtClean="0"/>
              <a:t>Acronyms</a:t>
            </a:r>
            <a:endParaRPr lang="en-US" dirty="0"/>
          </a:p>
        </p:txBody>
      </p:sp>
      <p:graphicFrame>
        <p:nvGraphicFramePr>
          <p:cNvPr id="5" name="Content Placeholder 7"/>
          <p:cNvGraphicFramePr>
            <a:graphicFrameLocks noGrp="1"/>
          </p:cNvGraphicFramePr>
          <p:nvPr>
            <p:ph idx="1"/>
            <p:extLst/>
          </p:nvPr>
        </p:nvGraphicFramePr>
        <p:xfrm>
          <a:off x="152400" y="917575"/>
          <a:ext cx="8839201" cy="5481572"/>
        </p:xfrm>
        <a:graphic>
          <a:graphicData uri="http://schemas.openxmlformats.org/drawingml/2006/table">
            <a:tbl>
              <a:tblPr>
                <a:tableStyleId>{5C22544A-7EE6-4342-B048-85BDC9FD1C3A}</a:tableStyleId>
              </a:tblPr>
              <a:tblGrid>
                <a:gridCol w="789214">
                  <a:extLst>
                    <a:ext uri="{9D8B030D-6E8A-4147-A177-3AD203B41FA5}">
                      <a16:colId xmlns:a16="http://schemas.microsoft.com/office/drawing/2014/main" val="20000"/>
                    </a:ext>
                  </a:extLst>
                </a:gridCol>
                <a:gridCol w="3635508">
                  <a:extLst>
                    <a:ext uri="{9D8B030D-6E8A-4147-A177-3AD203B41FA5}">
                      <a16:colId xmlns:a16="http://schemas.microsoft.com/office/drawing/2014/main" val="20001"/>
                    </a:ext>
                  </a:extLst>
                </a:gridCol>
                <a:gridCol w="784094">
                  <a:extLst>
                    <a:ext uri="{9D8B030D-6E8A-4147-A177-3AD203B41FA5}">
                      <a16:colId xmlns:a16="http://schemas.microsoft.com/office/drawing/2014/main" val="20002"/>
                    </a:ext>
                  </a:extLst>
                </a:gridCol>
                <a:gridCol w="3630385">
                  <a:extLst>
                    <a:ext uri="{9D8B030D-6E8A-4147-A177-3AD203B41FA5}">
                      <a16:colId xmlns:a16="http://schemas.microsoft.com/office/drawing/2014/main" val="20003"/>
                    </a:ext>
                  </a:extLst>
                </a:gridCol>
              </a:tblGrid>
              <a:tr h="329704">
                <a:tc>
                  <a:txBody>
                    <a:bodyPr/>
                    <a:lstStyle/>
                    <a:p>
                      <a:pPr algn="l" fontAlgn="b"/>
                      <a:r>
                        <a:rPr lang="en-US" sz="1400" b="1" u="none" strike="noStrike" dirty="0">
                          <a:effectLst/>
                        </a:rPr>
                        <a:t>Acronym</a:t>
                      </a:r>
                      <a:endParaRPr lang="en-US" sz="1400" b="1" i="0" u="none" strike="noStrike" dirty="0">
                        <a:solidFill>
                          <a:srgbClr val="000000"/>
                        </a:solidFill>
                        <a:effectLst/>
                        <a:latin typeface="Calibri" panose="020F0502020204030204" pitchFamily="34" charset="0"/>
                      </a:endParaRPr>
                    </a:p>
                  </a:txBody>
                  <a:tcPr marL="6138" marR="6138" marT="613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1400" b="1" u="none" strike="noStrike" dirty="0">
                          <a:effectLst/>
                        </a:rPr>
                        <a:t>Definition</a:t>
                      </a:r>
                      <a:endParaRPr lang="en-US" sz="1400" b="1" i="0" u="none" strike="noStrike" dirty="0">
                        <a:solidFill>
                          <a:srgbClr val="000000"/>
                        </a:solidFill>
                        <a:effectLst/>
                        <a:latin typeface="Calibri" panose="020F0502020204030204" pitchFamily="34" charset="0"/>
                      </a:endParaRPr>
                    </a:p>
                  </a:txBody>
                  <a:tcPr marL="6138" marR="6138" marT="613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1400" b="1" u="none" strike="noStrike" dirty="0">
                          <a:effectLst/>
                        </a:rPr>
                        <a:t>Acronym</a:t>
                      </a:r>
                      <a:endParaRPr lang="en-US" sz="1400" b="1" i="0" u="none" strike="noStrike" dirty="0">
                        <a:solidFill>
                          <a:srgbClr val="000000"/>
                        </a:solidFill>
                        <a:effectLst/>
                        <a:latin typeface="Calibri" panose="020F0502020204030204" pitchFamily="34" charset="0"/>
                      </a:endParaRPr>
                    </a:p>
                  </a:txBody>
                  <a:tcPr marL="6138" marR="6138" marT="613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1400" b="1" u="none" strike="noStrike" dirty="0">
                          <a:effectLst/>
                        </a:rPr>
                        <a:t>Definition</a:t>
                      </a:r>
                      <a:endParaRPr lang="en-US" sz="1400" b="1" i="0" u="none" strike="noStrike" dirty="0">
                        <a:solidFill>
                          <a:srgbClr val="000000"/>
                        </a:solidFill>
                        <a:effectLst/>
                        <a:latin typeface="Calibri" panose="020F0502020204030204" pitchFamily="34" charset="0"/>
                      </a:endParaRPr>
                    </a:p>
                  </a:txBody>
                  <a:tcPr marL="6138" marR="6138" marT="613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329704">
                <a:tc>
                  <a:txBody>
                    <a:bodyPr/>
                    <a:lstStyle/>
                    <a:p>
                      <a:pPr algn="l" fontAlgn="ctr"/>
                      <a:r>
                        <a:rPr lang="en-US" sz="1400" i="1" u="none" strike="noStrike">
                          <a:effectLst/>
                        </a:rPr>
                        <a:t>AOS </a:t>
                      </a:r>
                      <a:endParaRPr lang="en-US" sz="1400" b="0" i="1"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Aft Optical System</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i="1" u="none" strike="noStrike" dirty="0">
                          <a:effectLst/>
                        </a:rPr>
                        <a:t>ESA</a:t>
                      </a:r>
                      <a:endParaRPr lang="en-US" sz="1400" b="0" i="1"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European Space Agency</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329704">
                <a:tc>
                  <a:txBody>
                    <a:bodyPr/>
                    <a:lstStyle/>
                    <a:p>
                      <a:pPr algn="l" fontAlgn="ctr"/>
                      <a:r>
                        <a:rPr lang="en-US" sz="1400" i="1" u="none" strike="noStrike" dirty="0">
                          <a:effectLst/>
                        </a:rPr>
                        <a:t>ACF </a:t>
                      </a:r>
                      <a:endParaRPr lang="en-US" sz="1400" b="0" i="1"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Auto-Collimating Flat</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i="1" u="none" strike="noStrike">
                          <a:effectLst/>
                        </a:rPr>
                        <a:t>FGS</a:t>
                      </a:r>
                      <a:endParaRPr lang="en-US" sz="1400" b="0" i="1"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Fine Guidance Sensor</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329704">
                <a:tc>
                  <a:txBody>
                    <a:bodyPr/>
                    <a:lstStyle/>
                    <a:p>
                      <a:pPr algn="l" fontAlgn="ctr"/>
                      <a:r>
                        <a:rPr lang="en-US" sz="1400" i="1" u="none" strike="noStrike">
                          <a:effectLst/>
                        </a:rPr>
                        <a:t>ADIR </a:t>
                      </a:r>
                      <a:endParaRPr lang="en-US" sz="1400" b="0" i="1"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Aft Deployable ISIM Radiator</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i="1" u="none" strike="noStrike">
                          <a:effectLst/>
                        </a:rPr>
                        <a:t>FIR</a:t>
                      </a:r>
                      <a:endParaRPr lang="en-US" sz="1400" b="0" i="1"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Fixed ISIM Radiator</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329704">
                <a:tc>
                  <a:txBody>
                    <a:bodyPr/>
                    <a:lstStyle/>
                    <a:p>
                      <a:pPr algn="l" fontAlgn="ctr"/>
                      <a:r>
                        <a:rPr lang="en-US" sz="1400" i="1" u="none" strike="noStrike">
                          <a:effectLst/>
                        </a:rPr>
                        <a:t>ASPA</a:t>
                      </a:r>
                      <a:endParaRPr lang="en-US" sz="1400" b="0" i="1"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Aft Optical System Source Plate Assembly</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i="1" u="none" strike="noStrike">
                          <a:effectLst/>
                        </a:rPr>
                        <a:t>FPA</a:t>
                      </a:r>
                      <a:endParaRPr lang="en-US" sz="1400" b="0" i="1"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Focal Plane Arrays</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329704">
                <a:tc>
                  <a:txBody>
                    <a:bodyPr/>
                    <a:lstStyle/>
                    <a:p>
                      <a:pPr algn="l" fontAlgn="ctr"/>
                      <a:r>
                        <a:rPr lang="en-US" sz="1400" i="1" u="none" strike="noStrike">
                          <a:effectLst/>
                        </a:rPr>
                        <a:t>BP </a:t>
                      </a:r>
                      <a:endParaRPr lang="en-US" sz="1400" b="0" i="1"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Back Plane</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i="1" u="none" strike="noStrike">
                          <a:effectLst/>
                        </a:rPr>
                        <a:t>FSM</a:t>
                      </a:r>
                      <a:endParaRPr lang="en-US" sz="1400" b="0" i="1"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Fine Steering Mirror</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329704">
                <a:tc>
                  <a:txBody>
                    <a:bodyPr/>
                    <a:lstStyle/>
                    <a:p>
                      <a:pPr algn="l" fontAlgn="ctr"/>
                      <a:r>
                        <a:rPr lang="en-US" sz="1400" i="1" u="none" strike="noStrike">
                          <a:effectLst/>
                        </a:rPr>
                        <a:t>BSF</a:t>
                      </a:r>
                      <a:endParaRPr lang="en-US" sz="1400" b="0" i="1"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Backplane Support Fixture</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i="1" u="none" strike="noStrike">
                          <a:effectLst/>
                        </a:rPr>
                        <a:t>GSE </a:t>
                      </a:r>
                      <a:endParaRPr lang="en-US" sz="1400" b="0" i="1"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Ground Support Equipment</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329704">
                <a:tc>
                  <a:txBody>
                    <a:bodyPr/>
                    <a:lstStyle/>
                    <a:p>
                      <a:pPr algn="l" fontAlgn="ctr"/>
                      <a:r>
                        <a:rPr lang="en-US" sz="1400" i="1" u="none" strike="noStrike" dirty="0" err="1">
                          <a:effectLst/>
                        </a:rPr>
                        <a:t>CoCOA</a:t>
                      </a:r>
                      <a:endParaRPr lang="en-US" sz="1400" b="0" i="1"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Center of Curvature Optical Assembly</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i="1" u="none" strike="noStrike">
                          <a:effectLst/>
                        </a:rPr>
                        <a:t>GSFC </a:t>
                      </a:r>
                      <a:endParaRPr lang="en-US" sz="1400" b="0" i="1"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NASA Goddard Space Flight Center</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r h="329704">
                <a:tc>
                  <a:txBody>
                    <a:bodyPr/>
                    <a:lstStyle/>
                    <a:p>
                      <a:pPr algn="l" fontAlgn="ctr"/>
                      <a:r>
                        <a:rPr lang="en-US" sz="1400" i="1" u="none" strike="noStrike">
                          <a:effectLst/>
                        </a:rPr>
                        <a:t>CPP</a:t>
                      </a:r>
                      <a:endParaRPr lang="en-US" sz="1400" b="0" i="1"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a:t>
                      </a:r>
                      <a:r>
                        <a:rPr lang="en-US" sz="1400" u="none" strike="noStrike" dirty="0" err="1">
                          <a:effectLst/>
                        </a:rPr>
                        <a:t>Cryo</a:t>
                      </a:r>
                      <a:r>
                        <a:rPr lang="en-US" sz="1400" u="none" strike="noStrike" dirty="0">
                          <a:effectLst/>
                        </a:rPr>
                        <a:t>-Pumping Panels, cold </a:t>
                      </a:r>
                      <a:r>
                        <a:rPr lang="en-US" sz="1400" u="none" strike="noStrike" dirty="0" smtClean="0">
                          <a:effectLst/>
                        </a:rPr>
                        <a:t>panels </a:t>
                      </a:r>
                      <a:r>
                        <a:rPr lang="en-US" sz="1400" u="none" strike="noStrike" dirty="0">
                          <a:effectLst/>
                        </a:rPr>
                        <a:t>between the </a:t>
                      </a:r>
                      <a:r>
                        <a:rPr lang="en-US" sz="1400" u="none" strike="noStrike" dirty="0" smtClean="0">
                          <a:effectLst/>
                        </a:rPr>
                        <a:t>Helium </a:t>
                      </a:r>
                      <a:r>
                        <a:rPr lang="en-US" sz="1400" u="none" strike="noStrike" dirty="0">
                          <a:effectLst/>
                        </a:rPr>
                        <a:t>and LN2 shrouds at NASA JSC</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i="1" u="none" strike="noStrike" dirty="0">
                          <a:effectLst/>
                        </a:rPr>
                        <a:t>HOSS</a:t>
                      </a:r>
                      <a:endParaRPr lang="en-US" sz="1400" b="0" i="1"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a:t>
                      </a:r>
                      <a:r>
                        <a:rPr lang="en-US" sz="1400" u="none" strike="noStrike" dirty="0" err="1">
                          <a:effectLst/>
                        </a:rPr>
                        <a:t>Hardpoint</a:t>
                      </a:r>
                      <a:r>
                        <a:rPr lang="en-US" sz="1400" u="none" strike="noStrike" dirty="0">
                          <a:effectLst/>
                        </a:rPr>
                        <a:t> and Offload Support Structure</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8"/>
                  </a:ext>
                </a:extLst>
              </a:tr>
              <a:tr h="329704">
                <a:tc>
                  <a:txBody>
                    <a:bodyPr/>
                    <a:lstStyle/>
                    <a:p>
                      <a:pPr algn="l" fontAlgn="ctr"/>
                      <a:r>
                        <a:rPr lang="en-US" sz="1400" i="1" u="none" strike="noStrike">
                          <a:effectLst/>
                        </a:rPr>
                        <a:t>CSA</a:t>
                      </a:r>
                      <a:endParaRPr lang="en-US" sz="1400" b="0" i="1"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Canadian Space Agency</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i="1" u="none" strike="noStrike">
                          <a:effectLst/>
                        </a:rPr>
                        <a:t>IEC </a:t>
                      </a:r>
                      <a:endParaRPr lang="en-US" sz="1400" b="0" i="1" u="none" strike="noStrike">
                        <a:solidFill>
                          <a:srgbClr val="141413"/>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ISIM Electronics Compartment</a:t>
                      </a:r>
                      <a:endParaRPr lang="en-US" sz="1400" b="0" i="0" u="none" strike="noStrike" dirty="0">
                        <a:solidFill>
                          <a:srgbClr val="141413"/>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9"/>
                  </a:ext>
                </a:extLst>
              </a:tr>
              <a:tr h="329704">
                <a:tc>
                  <a:txBody>
                    <a:bodyPr/>
                    <a:lstStyle/>
                    <a:p>
                      <a:pPr algn="l" fontAlgn="ctr"/>
                      <a:r>
                        <a:rPr lang="en-US" sz="1400" i="1" u="none" strike="noStrike">
                          <a:effectLst/>
                        </a:rPr>
                        <a:t>CTE</a:t>
                      </a:r>
                      <a:endParaRPr lang="en-US" sz="1400" b="0" i="1"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Coefficient of thermal expansion</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i="1" u="none" strike="noStrike">
                          <a:effectLst/>
                        </a:rPr>
                        <a:t>IR</a:t>
                      </a:r>
                      <a:endParaRPr lang="en-US" sz="1400" b="0" i="1" u="none" strike="noStrike">
                        <a:solidFill>
                          <a:srgbClr val="141413"/>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Infrared</a:t>
                      </a:r>
                      <a:endParaRPr lang="en-US" sz="1400" b="0" i="0" u="none" strike="noStrike" dirty="0">
                        <a:solidFill>
                          <a:srgbClr val="141413"/>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0"/>
                  </a:ext>
                </a:extLst>
              </a:tr>
              <a:tr h="329704">
                <a:tc>
                  <a:txBody>
                    <a:bodyPr/>
                    <a:lstStyle/>
                    <a:p>
                      <a:pPr algn="l" fontAlgn="ctr"/>
                      <a:r>
                        <a:rPr lang="en-US" sz="1400" i="1" u="none" strike="noStrike">
                          <a:effectLst/>
                        </a:rPr>
                        <a:t>CV</a:t>
                      </a:r>
                      <a:endParaRPr lang="en-US" sz="1400" b="0" i="1"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a:t>
                      </a:r>
                      <a:r>
                        <a:rPr lang="en-US" sz="1400" u="none" strike="noStrike" dirty="0" smtClean="0">
                          <a:effectLst/>
                        </a:rPr>
                        <a:t>Cryogenic</a:t>
                      </a:r>
                      <a:r>
                        <a:rPr lang="en-US" sz="1400" u="none" strike="noStrike" baseline="0" dirty="0" smtClean="0">
                          <a:effectLst/>
                        </a:rPr>
                        <a:t> </a:t>
                      </a:r>
                      <a:r>
                        <a:rPr lang="en-US" sz="1400" u="none" strike="noStrike" dirty="0" smtClean="0">
                          <a:effectLst/>
                        </a:rPr>
                        <a:t>Vacuum</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i="1" u="none" strike="noStrike">
                          <a:effectLst/>
                        </a:rPr>
                        <a:t>ISIM </a:t>
                      </a:r>
                      <a:endParaRPr lang="en-US" sz="1400" b="0" i="1"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Integrated Science Instrument Module, which contains the Science Instruments (SIs)</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1"/>
                  </a:ext>
                </a:extLst>
              </a:tr>
              <a:tr h="329704">
                <a:tc>
                  <a:txBody>
                    <a:bodyPr/>
                    <a:lstStyle/>
                    <a:p>
                      <a:pPr algn="l" fontAlgn="ctr"/>
                      <a:r>
                        <a:rPr lang="el-GR" sz="1400" i="1" u="none" strike="noStrike">
                          <a:effectLst/>
                        </a:rPr>
                        <a:t>Δ</a:t>
                      </a:r>
                      <a:r>
                        <a:rPr lang="en-US" sz="1400" i="1" u="none" strike="noStrike">
                          <a:effectLst/>
                        </a:rPr>
                        <a:t>T, </a:t>
                      </a:r>
                      <a:r>
                        <a:rPr lang="el-GR" sz="1400" i="1" u="none" strike="noStrike">
                          <a:effectLst/>
                        </a:rPr>
                        <a:t>Δ</a:t>
                      </a:r>
                      <a:r>
                        <a:rPr lang="en-US" sz="1400" i="1" u="none" strike="noStrike">
                          <a:effectLst/>
                        </a:rPr>
                        <a:t>t</a:t>
                      </a:r>
                      <a:endParaRPr lang="en-US" sz="1400" b="0" i="1"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Change in temperature; change in time</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i="1" u="none" strike="noStrike">
                          <a:effectLst/>
                        </a:rPr>
                        <a:t>JSC </a:t>
                      </a:r>
                      <a:endParaRPr lang="en-US" sz="1400" b="0" i="1"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NASA Johnson Space Center</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2"/>
                  </a:ext>
                </a:extLst>
              </a:tr>
              <a:tr h="329704">
                <a:tc>
                  <a:txBody>
                    <a:bodyPr/>
                    <a:lstStyle/>
                    <a:p>
                      <a:pPr algn="l" fontAlgn="ctr"/>
                      <a:r>
                        <a:rPr lang="en-US" sz="1400" i="1" u="none" strike="noStrike">
                          <a:effectLst/>
                        </a:rPr>
                        <a:t>DTA</a:t>
                      </a:r>
                      <a:endParaRPr lang="en-US" sz="1400" b="0" i="1"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Deployable Tower Assembly</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i="1" u="none" strike="noStrike">
                          <a:effectLst/>
                        </a:rPr>
                        <a:t>JWST </a:t>
                      </a:r>
                      <a:endParaRPr lang="en-US" sz="1400" b="0" i="1"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James Webb Space Telescope</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3"/>
                  </a:ext>
                </a:extLst>
              </a:tr>
              <a:tr h="329704">
                <a:tc>
                  <a:txBody>
                    <a:bodyPr/>
                    <a:lstStyle/>
                    <a:p>
                      <a:pPr algn="l" fontAlgn="ctr"/>
                      <a:r>
                        <a:rPr lang="en-US" sz="1400" i="1" u="none" strike="noStrike">
                          <a:effectLst/>
                        </a:rPr>
                        <a:t>DSERS </a:t>
                      </a:r>
                      <a:endParaRPr lang="en-US" sz="1400" b="0" i="1"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Deep Space Environment Radiative Sink</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i="1" u="none" strike="noStrike" dirty="0">
                          <a:effectLst/>
                        </a:rPr>
                        <a:t>K</a:t>
                      </a:r>
                      <a:endParaRPr lang="en-US" sz="1400" b="0" i="1"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Kelvin</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4"/>
                  </a:ext>
                </a:extLst>
              </a:tr>
              <a:tr h="329704">
                <a:tc>
                  <a:txBody>
                    <a:bodyPr/>
                    <a:lstStyle/>
                    <a:p>
                      <a:pPr algn="l" fontAlgn="ctr"/>
                      <a:r>
                        <a:rPr lang="en-US" sz="1400" i="1" u="none" strike="noStrike">
                          <a:effectLst/>
                        </a:rPr>
                        <a:t>EC</a:t>
                      </a:r>
                      <a:endParaRPr lang="en-US" sz="1400" b="0" i="1"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European Consortium</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i="1" u="none" strike="noStrike" dirty="0">
                          <a:effectLst/>
                        </a:rPr>
                        <a:t>L&amp;Cs</a:t>
                      </a:r>
                      <a:endParaRPr lang="en-US" sz="1400" b="0" i="1"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Limits and Constraints</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5"/>
                  </a:ext>
                </a:extLst>
              </a:tr>
            </a:tbl>
          </a:graphicData>
        </a:graphic>
      </p:graphicFrame>
    </p:spTree>
    <p:extLst>
      <p:ext uri="{BB962C8B-B14F-4D97-AF65-F5344CB8AC3E}">
        <p14:creationId xmlns:p14="http://schemas.microsoft.com/office/powerpoint/2010/main" val="3353837866"/>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Acronyms</a:t>
            </a:r>
            <a:endParaRPr lang="en-US" dirty="0"/>
          </a:p>
        </p:txBody>
      </p:sp>
      <p:graphicFrame>
        <p:nvGraphicFramePr>
          <p:cNvPr id="8" name="Content Placeholder 7"/>
          <p:cNvGraphicFramePr>
            <a:graphicFrameLocks noGrp="1"/>
          </p:cNvGraphicFramePr>
          <p:nvPr>
            <p:ph idx="1"/>
            <p:extLst/>
          </p:nvPr>
        </p:nvGraphicFramePr>
        <p:xfrm>
          <a:off x="152400" y="917578"/>
          <a:ext cx="8828954" cy="5507558"/>
        </p:xfrm>
        <a:graphic>
          <a:graphicData uri="http://schemas.openxmlformats.org/drawingml/2006/table">
            <a:tbl>
              <a:tblPr>
                <a:tableStyleId>{5C22544A-7EE6-4342-B048-85BDC9FD1C3A}</a:tableStyleId>
              </a:tblPr>
              <a:tblGrid>
                <a:gridCol w="762000">
                  <a:extLst>
                    <a:ext uri="{9D8B030D-6E8A-4147-A177-3AD203B41FA5}">
                      <a16:colId xmlns:a16="http://schemas.microsoft.com/office/drawing/2014/main" val="20000"/>
                    </a:ext>
                  </a:extLst>
                </a:gridCol>
                <a:gridCol w="3657592">
                  <a:extLst>
                    <a:ext uri="{9D8B030D-6E8A-4147-A177-3AD203B41FA5}">
                      <a16:colId xmlns:a16="http://schemas.microsoft.com/office/drawing/2014/main" val="20001"/>
                    </a:ext>
                  </a:extLst>
                </a:gridCol>
                <a:gridCol w="762008">
                  <a:extLst>
                    <a:ext uri="{9D8B030D-6E8A-4147-A177-3AD203B41FA5}">
                      <a16:colId xmlns:a16="http://schemas.microsoft.com/office/drawing/2014/main" val="20002"/>
                    </a:ext>
                  </a:extLst>
                </a:gridCol>
                <a:gridCol w="3647354">
                  <a:extLst>
                    <a:ext uri="{9D8B030D-6E8A-4147-A177-3AD203B41FA5}">
                      <a16:colId xmlns:a16="http://schemas.microsoft.com/office/drawing/2014/main" val="20003"/>
                    </a:ext>
                  </a:extLst>
                </a:gridCol>
              </a:tblGrid>
              <a:tr h="301622">
                <a:tc>
                  <a:txBody>
                    <a:bodyPr/>
                    <a:lstStyle/>
                    <a:p>
                      <a:pPr algn="l" fontAlgn="b"/>
                      <a:r>
                        <a:rPr lang="en-US" sz="1400" b="1" u="none" strike="noStrike" dirty="0">
                          <a:effectLst/>
                        </a:rPr>
                        <a:t>Acronym</a:t>
                      </a:r>
                      <a:endParaRPr lang="en-US" sz="1400" b="1" i="0" u="none" strike="noStrike" dirty="0">
                        <a:solidFill>
                          <a:srgbClr val="000000"/>
                        </a:solidFill>
                        <a:effectLst/>
                        <a:latin typeface="Calibri" panose="020F0502020204030204" pitchFamily="34" charset="0"/>
                      </a:endParaRPr>
                    </a:p>
                  </a:txBody>
                  <a:tcPr marL="6138" marR="6138" marT="613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1400" b="1" u="none" strike="noStrike" dirty="0">
                          <a:effectLst/>
                        </a:rPr>
                        <a:t>Definition</a:t>
                      </a:r>
                      <a:endParaRPr lang="en-US" sz="1400" b="1" i="0" u="none" strike="noStrike" dirty="0">
                        <a:solidFill>
                          <a:srgbClr val="000000"/>
                        </a:solidFill>
                        <a:effectLst/>
                        <a:latin typeface="Calibri" panose="020F0502020204030204" pitchFamily="34" charset="0"/>
                      </a:endParaRPr>
                    </a:p>
                  </a:txBody>
                  <a:tcPr marL="6138" marR="6138" marT="613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1400" b="1" u="none" strike="noStrike">
                          <a:effectLst/>
                        </a:rPr>
                        <a:t>Acronym</a:t>
                      </a:r>
                      <a:endParaRPr lang="en-US" sz="1400" b="1" i="0" u="none" strike="noStrike">
                        <a:solidFill>
                          <a:srgbClr val="000000"/>
                        </a:solidFill>
                        <a:effectLst/>
                        <a:latin typeface="Calibri" panose="020F0502020204030204" pitchFamily="34" charset="0"/>
                      </a:endParaRPr>
                    </a:p>
                  </a:txBody>
                  <a:tcPr marL="6138" marR="6138" marT="613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1400" b="1" u="none" strike="noStrike" dirty="0">
                          <a:effectLst/>
                        </a:rPr>
                        <a:t>Definition</a:t>
                      </a:r>
                      <a:endParaRPr lang="en-US" sz="1400" b="1" i="0" u="none" strike="noStrike" dirty="0">
                        <a:solidFill>
                          <a:srgbClr val="000000"/>
                        </a:solidFill>
                        <a:effectLst/>
                        <a:latin typeface="Calibri" panose="020F0502020204030204" pitchFamily="34" charset="0"/>
                      </a:endParaRPr>
                    </a:p>
                  </a:txBody>
                  <a:tcPr marL="6138" marR="6138" marT="613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311994">
                <a:tc>
                  <a:txBody>
                    <a:bodyPr/>
                    <a:lstStyle/>
                    <a:p>
                      <a:pPr algn="l" fontAlgn="ctr"/>
                      <a:r>
                        <a:rPr lang="en-US" sz="1400" i="1" u="none" strike="noStrike" dirty="0">
                          <a:effectLst/>
                        </a:rPr>
                        <a:t>L5</a:t>
                      </a:r>
                      <a:endParaRPr lang="en-US" sz="1400" b="0" i="1"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a:effectLst/>
                        </a:rPr>
                        <a:t> Layer 5 Sunshield simulator</a:t>
                      </a:r>
                      <a:endParaRPr lang="en-US" sz="1400" b="0" i="0"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fontAlgn="ctr"/>
                      <a:r>
                        <a:rPr lang="en-US" sz="1400" i="1" u="none" strike="noStrike">
                          <a:effectLst/>
                        </a:rPr>
                        <a:t>POM</a:t>
                      </a:r>
                      <a:endParaRPr lang="en-US" sz="1400" b="0" i="1"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fontAlgn="ctr"/>
                      <a:r>
                        <a:rPr lang="en-US" sz="1400" u="none" strike="noStrike" dirty="0">
                          <a:effectLst/>
                        </a:rPr>
                        <a:t> Instrument Pick-Off Mirror</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304800">
                <a:tc>
                  <a:txBody>
                    <a:bodyPr/>
                    <a:lstStyle/>
                    <a:p>
                      <a:pPr algn="l" fontAlgn="ctr"/>
                      <a:r>
                        <a:rPr lang="en-US" sz="1400" i="1" u="none" strike="noStrike">
                          <a:effectLst/>
                        </a:rPr>
                        <a:t>LN2, N2</a:t>
                      </a:r>
                      <a:endParaRPr lang="en-US" sz="1400" b="0" i="1"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Liquid Nitrogen; Gaseous Nitrogen</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fontAlgn="ctr"/>
                      <a:r>
                        <a:rPr lang="en-US" sz="1400" i="1" u="none" strike="noStrike">
                          <a:effectLst/>
                        </a:rPr>
                        <a:t>PM</a:t>
                      </a:r>
                      <a:endParaRPr lang="en-US" sz="1400" b="0" i="1"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fontAlgn="ctr"/>
                      <a:r>
                        <a:rPr lang="en-US" sz="1400" u="none" strike="noStrike" dirty="0">
                          <a:effectLst/>
                        </a:rPr>
                        <a:t> Primary Mirror(s)</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304800">
                <a:tc>
                  <a:txBody>
                    <a:bodyPr/>
                    <a:lstStyle/>
                    <a:p>
                      <a:pPr algn="l" fontAlgn="ctr"/>
                      <a:r>
                        <a:rPr lang="en-US" sz="1400" i="1" u="none" strike="noStrike">
                          <a:effectLst/>
                        </a:rPr>
                        <a:t>LRM</a:t>
                      </a:r>
                      <a:endParaRPr lang="en-US" sz="1400" b="0" i="1"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a:effectLst/>
                        </a:rPr>
                        <a:t> Launch Release Mechanism</a:t>
                      </a:r>
                      <a:endParaRPr lang="en-US" sz="1400" b="0" i="0"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i="1" u="none" strike="noStrike">
                          <a:effectLst/>
                        </a:rPr>
                        <a:t>PMSA </a:t>
                      </a:r>
                      <a:endParaRPr lang="en-US" sz="1400" b="0" i="1" u="none" strike="noStrike">
                        <a:solidFill>
                          <a:srgbClr val="141413"/>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Primary Mirror Segment Assembly</a:t>
                      </a:r>
                      <a:endParaRPr lang="en-US" sz="1400" b="0" i="0" u="none" strike="noStrike" dirty="0">
                        <a:solidFill>
                          <a:srgbClr val="141413"/>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370628">
                <a:tc>
                  <a:txBody>
                    <a:bodyPr/>
                    <a:lstStyle/>
                    <a:p>
                      <a:pPr algn="l" fontAlgn="ctr"/>
                      <a:r>
                        <a:rPr lang="en-US" sz="1400" i="1" u="none" strike="noStrike">
                          <a:effectLst/>
                        </a:rPr>
                        <a:t>MIRI</a:t>
                      </a:r>
                      <a:endParaRPr lang="en-US" sz="1400" b="0" i="1"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Mid-Infrared Instrument</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i="1" u="none" strike="noStrike">
                          <a:effectLst/>
                        </a:rPr>
                        <a:t>PMBSS</a:t>
                      </a:r>
                      <a:endParaRPr lang="en-US" sz="1400" b="0" i="1"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Primary Mirror Backplane Support Structure </a:t>
                      </a:r>
                      <a:r>
                        <a:rPr lang="en-US" sz="1400" u="none" strike="noStrike" dirty="0" smtClean="0">
                          <a:effectLst/>
                        </a:rPr>
                        <a:t/>
                      </a:r>
                      <a:br>
                        <a:rPr lang="en-US" sz="1400" u="none" strike="noStrike" dirty="0" smtClean="0">
                          <a:effectLst/>
                        </a:rPr>
                      </a:br>
                      <a:r>
                        <a:rPr lang="en-US" sz="1400" u="none" strike="noStrike" dirty="0" smtClean="0">
                          <a:effectLst/>
                        </a:rPr>
                        <a:t>(</a:t>
                      </a:r>
                      <a:r>
                        <a:rPr lang="en-US" sz="1400" u="none" strike="noStrike" dirty="0">
                          <a:effectLst/>
                        </a:rPr>
                        <a:t>BSF + BP)</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329142">
                <a:tc>
                  <a:txBody>
                    <a:bodyPr/>
                    <a:lstStyle/>
                    <a:p>
                      <a:pPr algn="l" fontAlgn="ctr"/>
                      <a:r>
                        <a:rPr lang="en-US" sz="1400" i="1" u="none" strike="noStrike">
                          <a:effectLst/>
                        </a:rPr>
                        <a:t>MLI </a:t>
                      </a:r>
                      <a:endParaRPr lang="en-US" sz="1400" b="0" i="1"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Multi-Layer Insulation</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fontAlgn="ctr"/>
                      <a:r>
                        <a:rPr lang="en-US" sz="1400" i="1" u="none" strike="noStrike">
                          <a:effectLst/>
                        </a:rPr>
                        <a:t>Q</a:t>
                      </a:r>
                      <a:endParaRPr lang="en-US" sz="1400" b="0" i="1"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fontAlgn="ctr"/>
                      <a:r>
                        <a:rPr lang="en-US" sz="1400" u="none" strike="noStrike" dirty="0">
                          <a:effectLst/>
                        </a:rPr>
                        <a:t> Heat</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370628">
                <a:tc>
                  <a:txBody>
                    <a:bodyPr/>
                    <a:lstStyle/>
                    <a:p>
                      <a:pPr algn="l" fontAlgn="ctr"/>
                      <a:r>
                        <a:rPr lang="en-US" sz="1400" i="1" u="none" strike="noStrike">
                          <a:effectLst/>
                        </a:rPr>
                        <a:t>NASA </a:t>
                      </a:r>
                      <a:endParaRPr lang="en-US" sz="1400" b="0" i="1"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National Aeronautics and Space Administration</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i="1" u="none" strike="noStrike">
                          <a:effectLst/>
                        </a:rPr>
                        <a:t>SI</a:t>
                      </a:r>
                      <a:endParaRPr lang="en-US" sz="1400" b="0" i="1"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Science Instrument</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370628">
                <a:tc>
                  <a:txBody>
                    <a:bodyPr/>
                    <a:lstStyle/>
                    <a:p>
                      <a:pPr algn="l" fontAlgn="ctr"/>
                      <a:r>
                        <a:rPr lang="en-US" sz="1400" i="1" u="none" strike="noStrike">
                          <a:effectLst/>
                        </a:rPr>
                        <a:t>NGAS </a:t>
                      </a:r>
                      <a:endParaRPr lang="en-US" sz="1400" b="0" i="1"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Northrop Grumman Aerospace Systems</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i="1" u="none" strike="noStrike">
                          <a:effectLst/>
                        </a:rPr>
                        <a:t>SINDA </a:t>
                      </a:r>
                      <a:endParaRPr lang="en-US" sz="1400" b="0" i="1" u="none" strike="noStrike">
                        <a:solidFill>
                          <a:srgbClr val="141413"/>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a:effectLst/>
                        </a:rPr>
                        <a:t> Systems Improved Numerical Differential Analyzer modeling tool</a:t>
                      </a:r>
                      <a:endParaRPr lang="en-US" sz="1400" b="0" i="0" u="none" strike="noStrike">
                        <a:solidFill>
                          <a:srgbClr val="141413"/>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r h="370628">
                <a:tc>
                  <a:txBody>
                    <a:bodyPr/>
                    <a:lstStyle/>
                    <a:p>
                      <a:pPr algn="l" fontAlgn="ctr"/>
                      <a:r>
                        <a:rPr lang="en-US" sz="1400" i="1" u="none" strike="noStrike">
                          <a:effectLst/>
                        </a:rPr>
                        <a:t>NIRCam</a:t>
                      </a:r>
                      <a:endParaRPr lang="en-US" sz="1400" b="0" i="1"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Near-Infrared Camera Instrument</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i="1" u="none" strike="noStrike">
                          <a:effectLst/>
                        </a:rPr>
                        <a:t>SM</a:t>
                      </a:r>
                      <a:endParaRPr lang="en-US" sz="1400" b="0" i="1" u="none" strike="noStrike">
                        <a:solidFill>
                          <a:srgbClr val="141413"/>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a:effectLst/>
                        </a:rPr>
                        <a:t> Secondary Mirror</a:t>
                      </a:r>
                      <a:endParaRPr lang="en-US" sz="1400" b="0" i="0" u="none" strike="noStrike">
                        <a:solidFill>
                          <a:srgbClr val="141413"/>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8"/>
                  </a:ext>
                </a:extLst>
              </a:tr>
              <a:tr h="370628">
                <a:tc>
                  <a:txBody>
                    <a:bodyPr/>
                    <a:lstStyle/>
                    <a:p>
                      <a:pPr algn="l" fontAlgn="ctr"/>
                      <a:r>
                        <a:rPr lang="en-US" sz="1400" i="1" u="none" strike="noStrike">
                          <a:effectLst/>
                        </a:rPr>
                        <a:t>NIRSpec </a:t>
                      </a:r>
                      <a:endParaRPr lang="en-US" sz="1400" b="0" i="1"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Near-Infrared Spectrograph Instrument</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i="1" u="none" strike="noStrike">
                          <a:effectLst/>
                        </a:rPr>
                        <a:t>SMA </a:t>
                      </a:r>
                      <a:endParaRPr lang="en-US" sz="1400" b="0" i="1" u="none" strike="noStrike">
                        <a:solidFill>
                          <a:srgbClr val="141413"/>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a:effectLst/>
                        </a:rPr>
                        <a:t> Secondary Mirror Assembly</a:t>
                      </a:r>
                      <a:endParaRPr lang="en-US" sz="1400" b="0" i="0" u="none" strike="noStrike">
                        <a:solidFill>
                          <a:srgbClr val="141413"/>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9"/>
                  </a:ext>
                </a:extLst>
              </a:tr>
              <a:tr h="370628">
                <a:tc>
                  <a:txBody>
                    <a:bodyPr/>
                    <a:lstStyle/>
                    <a:p>
                      <a:pPr algn="l" fontAlgn="ctr"/>
                      <a:r>
                        <a:rPr lang="en-US" sz="1400" i="1" u="none" strike="noStrike">
                          <a:effectLst/>
                        </a:rPr>
                        <a:t>OA</a:t>
                      </a:r>
                      <a:endParaRPr lang="en-US" sz="1400" b="0" i="1"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Optical Assembly</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i="1" u="none" strike="noStrike">
                          <a:effectLst/>
                        </a:rPr>
                        <a:t>SMSS </a:t>
                      </a:r>
                      <a:endParaRPr lang="en-US" sz="1400" b="0" i="1" u="none" strike="noStrike">
                        <a:solidFill>
                          <a:srgbClr val="141413"/>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a:effectLst/>
                        </a:rPr>
                        <a:t> Secondary Mirror Support Structure</a:t>
                      </a:r>
                      <a:endParaRPr lang="en-US" sz="1400" b="0" i="0" u="none" strike="noStrike">
                        <a:solidFill>
                          <a:srgbClr val="141413"/>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0"/>
                  </a:ext>
                </a:extLst>
              </a:tr>
              <a:tr h="370628">
                <a:tc>
                  <a:txBody>
                    <a:bodyPr/>
                    <a:lstStyle/>
                    <a:p>
                      <a:pPr algn="l" fontAlgn="ctr"/>
                      <a:r>
                        <a:rPr lang="en-US" sz="1400" i="1" u="none" strike="noStrike">
                          <a:effectLst/>
                        </a:rPr>
                        <a:t>OGSE</a:t>
                      </a:r>
                      <a:endParaRPr lang="en-US" sz="1400" b="0" i="1"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dirty="0">
                          <a:effectLst/>
                        </a:rPr>
                        <a:t> Optical Ground Support Equipment, a series of pre-OTIS Optical pathfinder tests</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i="1" u="none" strike="noStrike">
                          <a:effectLst/>
                        </a:rPr>
                        <a:t>SVTS </a:t>
                      </a:r>
                      <a:endParaRPr lang="en-US" sz="1400" b="0" i="1" u="none" strike="noStrike">
                        <a:solidFill>
                          <a:srgbClr val="141413"/>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a:effectLst/>
                        </a:rPr>
                        <a:t> Space Vehicle thermal Simulator</a:t>
                      </a:r>
                      <a:endParaRPr lang="en-US" sz="1400" b="0" i="0" u="none" strike="noStrike">
                        <a:solidFill>
                          <a:srgbClr val="141413"/>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1"/>
                  </a:ext>
                </a:extLst>
              </a:tr>
              <a:tr h="370628">
                <a:tc>
                  <a:txBody>
                    <a:bodyPr/>
                    <a:lstStyle/>
                    <a:p>
                      <a:pPr algn="just" fontAlgn="ctr"/>
                      <a:r>
                        <a:rPr lang="en-US" sz="1400" i="1" u="none" strike="noStrike">
                          <a:effectLst/>
                        </a:rPr>
                        <a:t>OTE </a:t>
                      </a:r>
                      <a:endParaRPr lang="en-US" sz="1400" b="0" i="1"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fontAlgn="ctr"/>
                      <a:r>
                        <a:rPr lang="en-US" sz="1400" u="none" strike="noStrike" dirty="0">
                          <a:effectLst/>
                        </a:rPr>
                        <a:t> Optical Telescope Element</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i="1" u="none" strike="noStrike">
                          <a:effectLst/>
                        </a:rPr>
                        <a:t>TM </a:t>
                      </a:r>
                      <a:endParaRPr lang="en-US" sz="1400" b="0" i="1"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a:effectLst/>
                        </a:rPr>
                        <a:t> Tertiary Mirror</a:t>
                      </a:r>
                      <a:endParaRPr lang="en-US" sz="1400" b="0" i="0"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2"/>
                  </a:ext>
                </a:extLst>
              </a:tr>
              <a:tr h="370628">
                <a:tc>
                  <a:txBody>
                    <a:bodyPr/>
                    <a:lstStyle/>
                    <a:p>
                      <a:pPr algn="just" fontAlgn="ctr"/>
                      <a:r>
                        <a:rPr lang="en-US" sz="1400" i="1" u="none" strike="noStrike" dirty="0">
                          <a:effectLst/>
                        </a:rPr>
                        <a:t>OTIS</a:t>
                      </a:r>
                      <a:endParaRPr lang="en-US" sz="1400" b="0" i="1"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fontAlgn="ctr"/>
                      <a:r>
                        <a:rPr lang="en-US" sz="1400" u="none" strike="noStrike" dirty="0">
                          <a:effectLst/>
                        </a:rPr>
                        <a:t> Optical Telescope Element plus Integrated Science Instrument Module (OTE + ISIM)</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i="1" u="none" strike="noStrike">
                          <a:effectLst/>
                        </a:rPr>
                        <a:t>TPF</a:t>
                      </a:r>
                      <a:endParaRPr lang="en-US" sz="1400" b="0" i="1"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400" u="none" strike="noStrike">
                          <a:effectLst/>
                        </a:rPr>
                        <a:t> Thermal Pathfinder test</a:t>
                      </a:r>
                      <a:endParaRPr lang="en-US" sz="1400" b="0" i="0" u="none" strike="noStrike">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3"/>
                  </a:ext>
                </a:extLst>
              </a:tr>
              <a:tr h="370628">
                <a:tc>
                  <a:txBody>
                    <a:bodyPr/>
                    <a:lstStyle/>
                    <a:p>
                      <a:pPr algn="just" fontAlgn="ctr"/>
                      <a:r>
                        <a:rPr lang="en-US" sz="1400" i="1" u="none" strike="noStrike" dirty="0">
                          <a:effectLst/>
                        </a:rPr>
                        <a:t>PG</a:t>
                      </a:r>
                      <a:endParaRPr lang="en-US" sz="1400" b="0" i="1"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fontAlgn="ctr"/>
                      <a:r>
                        <a:rPr lang="en-US" sz="1400" u="none" strike="noStrike" dirty="0">
                          <a:effectLst/>
                        </a:rPr>
                        <a:t> </a:t>
                      </a:r>
                      <a:r>
                        <a:rPr lang="en-US" sz="1400" u="none" strike="noStrike" dirty="0" err="1">
                          <a:effectLst/>
                        </a:rPr>
                        <a:t>PhotoGrammetry</a:t>
                      </a:r>
                      <a:r>
                        <a:rPr lang="en-US" sz="1400" u="none" strike="noStrike" dirty="0">
                          <a:effectLst/>
                        </a:rPr>
                        <a:t> cameras</a:t>
                      </a:r>
                      <a:endParaRPr lang="en-US" sz="1400" b="0" i="0" u="none" strike="noStrike" dirty="0">
                        <a:solidFill>
                          <a:srgbClr val="000000"/>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fontAlgn="ctr"/>
                      <a:r>
                        <a:rPr lang="en-US" sz="1400" i="1" u="none" strike="noStrike" dirty="0">
                          <a:effectLst/>
                        </a:rPr>
                        <a:t>W </a:t>
                      </a:r>
                      <a:endParaRPr lang="en-US" sz="1400" b="0" i="1" u="none" strike="noStrike" dirty="0">
                        <a:solidFill>
                          <a:srgbClr val="141413"/>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fontAlgn="ctr"/>
                      <a:r>
                        <a:rPr lang="en-US" sz="1400" u="none" strike="noStrike" dirty="0">
                          <a:effectLst/>
                        </a:rPr>
                        <a:t> Watt(s)</a:t>
                      </a:r>
                      <a:endParaRPr lang="en-US" sz="1400" b="0" i="0" u="none" strike="noStrike" dirty="0">
                        <a:solidFill>
                          <a:srgbClr val="141413"/>
                        </a:solidFill>
                        <a:effectLst/>
                        <a:latin typeface="Arial" panose="020B0604020202020204" pitchFamily="34" charset="0"/>
                      </a:endParaRPr>
                    </a:p>
                  </a:txBody>
                  <a:tcPr marL="6138" marR="6138" marT="613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4"/>
                  </a:ext>
                </a:extLst>
              </a:tr>
            </a:tbl>
          </a:graphicData>
        </a:graphic>
      </p:graphicFrame>
    </p:spTree>
    <p:extLst>
      <p:ext uri="{BB962C8B-B14F-4D97-AF65-F5344CB8AC3E}">
        <p14:creationId xmlns:p14="http://schemas.microsoft.com/office/powerpoint/2010/main" val="4081873117"/>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pPr marL="231775" indent="-231775">
              <a:buFont typeface="+mj-lt"/>
              <a:buAutoNum type="arabicPeriod"/>
            </a:pPr>
            <a:r>
              <a:rPr lang="en-US" sz="1600" b="0" dirty="0" smtClean="0"/>
              <a:t>“Hurricane Harvey near the coast of Texas at peak intensity late on August 25, 2017.” Image sourced from NOAA’s GOES-16 satellite. Accessed via University of Colorado RAMMB/CIRA Slider. Aug. </a:t>
            </a:r>
            <a:r>
              <a:rPr lang="en-US" sz="1600" b="0" dirty="0"/>
              <a:t>25, 2017. </a:t>
            </a:r>
            <a:r>
              <a:rPr lang="en-US" sz="1600" b="0" i="1" dirty="0">
                <a:hlinkClick r:id="rId3"/>
              </a:rPr>
              <a:t>https://</a:t>
            </a:r>
            <a:r>
              <a:rPr lang="en-US" sz="1600" b="0" i="1" dirty="0" smtClean="0">
                <a:hlinkClick r:id="rId3"/>
              </a:rPr>
              <a:t>commons.wikimedia.org/wiki/File:Harvey_2017-08-25_2231Z.png</a:t>
            </a:r>
            <a:r>
              <a:rPr lang="en-US" sz="1600" b="0" i="1" dirty="0" smtClean="0"/>
              <a:t> </a:t>
            </a:r>
            <a:r>
              <a:rPr lang="en-US" sz="1600" b="0" dirty="0" smtClean="0"/>
              <a:t> </a:t>
            </a:r>
          </a:p>
          <a:p>
            <a:pPr marL="231775" indent="-231775">
              <a:buFont typeface="+mj-lt"/>
              <a:buAutoNum type="arabicPeriod"/>
            </a:pPr>
            <a:r>
              <a:rPr lang="en-US" sz="1600" b="0" dirty="0"/>
              <a:t>Glazer, S. </a:t>
            </a:r>
            <a:r>
              <a:rPr lang="en-US" sz="1600" b="0" dirty="0" smtClean="0"/>
              <a:t>Yang, K., Comber</a:t>
            </a:r>
            <a:r>
              <a:rPr lang="en-US" sz="1600" b="0" dirty="0"/>
              <a:t>, B</a:t>
            </a:r>
            <a:r>
              <a:rPr lang="en-US" sz="1600" b="0" dirty="0" smtClean="0"/>
              <a:t>., Ousley, W., and Cleveland, P. “Off-Nominal Planning for the Cryogenic Vacuum Test of the JWST Optical Telescope Element/Integrated Science Instrument Module at JSC.” </a:t>
            </a:r>
            <a:r>
              <a:rPr lang="en-US" sz="1600" b="0" i="1" dirty="0" smtClean="0"/>
              <a:t>48</a:t>
            </a:r>
            <a:r>
              <a:rPr lang="en-US" sz="1600" b="0" i="1" baseline="30000" dirty="0" smtClean="0"/>
              <a:t>th</a:t>
            </a:r>
            <a:r>
              <a:rPr lang="en-US" sz="1600" b="0" i="1" dirty="0" smtClean="0"/>
              <a:t> International Conference on Environmental Systems, </a:t>
            </a:r>
            <a:r>
              <a:rPr lang="en-US" sz="1600" b="0" dirty="0" smtClean="0"/>
              <a:t>Albuquerque, NM, </a:t>
            </a:r>
            <a:r>
              <a:rPr lang="en-US" sz="1600" b="0" dirty="0"/>
              <a:t>July 8-12, </a:t>
            </a:r>
            <a:r>
              <a:rPr lang="en-US" sz="1600" b="0" dirty="0" smtClean="0"/>
              <a:t>2018. </a:t>
            </a:r>
            <a:endParaRPr lang="en-US" sz="1600" b="0" dirty="0"/>
          </a:p>
          <a:p>
            <a:pPr marL="231775" indent="-231775">
              <a:buFont typeface="+mj-lt"/>
              <a:buAutoNum type="arabicPeriod"/>
            </a:pPr>
            <a:r>
              <a:rPr lang="en-US" sz="1600" b="0" dirty="0" smtClean="0"/>
              <a:t>“Phase diagram of water simplified.” Wikimedia commons, created by user </a:t>
            </a:r>
            <a:r>
              <a:rPr lang="en-US" sz="1600" b="0" dirty="0" err="1" smtClean="0"/>
              <a:t>Cmglee</a:t>
            </a:r>
            <a:r>
              <a:rPr lang="en-US" sz="1600" b="0" dirty="0"/>
              <a:t>. </a:t>
            </a:r>
            <a:r>
              <a:rPr lang="en-US" sz="1600" b="0" dirty="0" smtClean="0"/>
              <a:t>Source</a:t>
            </a:r>
            <a:r>
              <a:rPr lang="en-US" sz="1600" b="0" dirty="0"/>
              <a:t>: </a:t>
            </a:r>
            <a:r>
              <a:rPr lang="en-US" sz="1600" b="0" i="1" dirty="0">
                <a:hlinkClick r:id="rId4"/>
              </a:rPr>
              <a:t>https://</a:t>
            </a:r>
            <a:r>
              <a:rPr lang="en-US" sz="1600" b="0" i="1" dirty="0" smtClean="0">
                <a:hlinkClick r:id="rId4"/>
              </a:rPr>
              <a:t>commons.wikimedia.org/wiki/File:Phase_diagram_of_water_simplified.svg</a:t>
            </a:r>
            <a:r>
              <a:rPr lang="en-US" sz="1600" b="0" i="1" dirty="0" smtClean="0"/>
              <a:t> </a:t>
            </a:r>
          </a:p>
          <a:p>
            <a:pPr marL="231775" indent="-231775">
              <a:buFont typeface="+mj-lt"/>
              <a:buAutoNum type="arabicPeriod"/>
            </a:pPr>
            <a:r>
              <a:rPr lang="en-US" sz="1600" b="0" dirty="0"/>
              <a:t>Havey, K., Cooke, D., </a:t>
            </a:r>
            <a:r>
              <a:rPr lang="en-US" sz="1600" b="0" dirty="0" err="1"/>
              <a:t>Huguet</a:t>
            </a:r>
            <a:r>
              <a:rPr lang="en-US" sz="1600" b="0" dirty="0"/>
              <a:t>, J., and Day, R. “Thermal Management of JWST </a:t>
            </a:r>
            <a:r>
              <a:rPr lang="en-US" sz="1600" b="0" dirty="0" err="1"/>
              <a:t>Cryo</a:t>
            </a:r>
            <a:r>
              <a:rPr lang="en-US" sz="1600" b="0" dirty="0"/>
              <a:t>-Vacuum Test Support Equipment.” </a:t>
            </a:r>
            <a:r>
              <a:rPr lang="en-US" sz="1600" b="0" i="1" dirty="0"/>
              <a:t>48</a:t>
            </a:r>
            <a:r>
              <a:rPr lang="en-US" sz="1600" b="0" i="1" baseline="30000" dirty="0"/>
              <a:t>th</a:t>
            </a:r>
            <a:r>
              <a:rPr lang="en-US" sz="1600" b="0" dirty="0"/>
              <a:t> </a:t>
            </a:r>
            <a:r>
              <a:rPr lang="en-US" sz="1600" b="0" i="1" dirty="0"/>
              <a:t>International Conference on Environmental Systems.</a:t>
            </a:r>
            <a:r>
              <a:rPr lang="en-US" sz="1600" b="0" dirty="0"/>
              <a:t> Albuquerque, NM, July 8-12, </a:t>
            </a:r>
            <a:r>
              <a:rPr lang="en-US" sz="1600" b="0" dirty="0" smtClean="0"/>
              <a:t>2018</a:t>
            </a:r>
          </a:p>
          <a:p>
            <a:pPr marL="231775" indent="-231775">
              <a:buFont typeface="+mj-lt"/>
              <a:buAutoNum type="arabicPeriod"/>
            </a:pPr>
            <a:r>
              <a:rPr lang="en-US" sz="1600" b="0" dirty="0"/>
              <a:t>Havey, K., </a:t>
            </a:r>
            <a:r>
              <a:rPr lang="en-US" sz="1600" b="0" dirty="0" err="1" smtClean="0"/>
              <a:t>Huguet</a:t>
            </a:r>
            <a:r>
              <a:rPr lang="en-US" sz="1600" b="0" dirty="0"/>
              <a:t>, J., Cooke, D., </a:t>
            </a:r>
            <a:r>
              <a:rPr lang="en-US" sz="1600" b="0" dirty="0" smtClean="0"/>
              <a:t>and </a:t>
            </a:r>
            <a:r>
              <a:rPr lang="en-US" sz="1600" b="0" dirty="0"/>
              <a:t>Day, R. </a:t>
            </a:r>
            <a:r>
              <a:rPr lang="en-US" sz="1600" b="0" dirty="0" smtClean="0"/>
              <a:t>“Highly Specialized GSE Required for JWST Verification.” </a:t>
            </a:r>
            <a:r>
              <a:rPr lang="en-US" sz="1600" b="0" i="1" dirty="0" smtClean="0"/>
              <a:t>20hermal and Fluids Analysis Workshop.</a:t>
            </a:r>
            <a:r>
              <a:rPr lang="en-US" sz="1600" b="0" dirty="0" smtClean="0"/>
              <a:t> Galveston, TX, Aug. 20-24, 2018</a:t>
            </a:r>
            <a:endParaRPr lang="en-US" sz="1600" b="0" dirty="0"/>
          </a:p>
          <a:p>
            <a:pPr marL="231775" indent="-231775">
              <a:buFont typeface="+mj-lt"/>
              <a:buAutoNum type="arabicPeriod"/>
            </a:pPr>
            <a:r>
              <a:rPr lang="en-US" sz="1600" b="0" dirty="0" smtClean="0"/>
              <a:t>“Hurricane Harvey Advisory Archive.” </a:t>
            </a:r>
            <a:r>
              <a:rPr lang="en-US" sz="1600" b="0" i="1" dirty="0" smtClean="0"/>
              <a:t>NOAA National Hurricane Center and Central Pacific Hurricane Center. </a:t>
            </a:r>
            <a:r>
              <a:rPr lang="en-US" sz="1600" b="0" dirty="0" smtClean="0"/>
              <a:t>Aug. 31, </a:t>
            </a:r>
            <a:r>
              <a:rPr lang="en-US" sz="1600" b="0" dirty="0"/>
              <a:t>2017. </a:t>
            </a:r>
            <a:r>
              <a:rPr lang="en-US" sz="1600" b="0" i="1" dirty="0">
                <a:hlinkClick r:id="rId5"/>
              </a:rPr>
              <a:t>https://</a:t>
            </a:r>
            <a:r>
              <a:rPr lang="en-US" sz="1600" b="0" i="1" dirty="0" smtClean="0">
                <a:hlinkClick r:id="rId5"/>
              </a:rPr>
              <a:t>www.nhc.noaa.gov/archive/2017/HARVEY.shtml</a:t>
            </a:r>
            <a:r>
              <a:rPr lang="en-US" sz="1600" b="0" i="1" dirty="0" smtClean="0"/>
              <a:t> </a:t>
            </a:r>
          </a:p>
          <a:p>
            <a:pPr marL="231775" indent="-231775">
              <a:buFont typeface="+mj-lt"/>
              <a:buAutoNum type="arabicPeriod"/>
            </a:pPr>
            <a:r>
              <a:rPr lang="en-US" sz="1600" b="0" dirty="0" smtClean="0"/>
              <a:t>Villard, E. “James Webb Space Telescope Members Volunteer Following Historic Texas Hurricane.” </a:t>
            </a:r>
            <a:r>
              <a:rPr lang="en-US" sz="1600" b="0" i="1" dirty="0" smtClean="0"/>
              <a:t>National Aeronautics and Space Administration </a:t>
            </a:r>
            <a:r>
              <a:rPr lang="en-US" sz="1600" b="0" dirty="0" smtClean="0"/>
              <a:t>featured article</a:t>
            </a:r>
            <a:r>
              <a:rPr lang="en-US" sz="1600" b="0" i="1" dirty="0" smtClean="0"/>
              <a:t>. </a:t>
            </a:r>
            <a:r>
              <a:rPr lang="en-US" sz="1600" b="0" dirty="0" smtClean="0"/>
              <a:t>Sep. </a:t>
            </a:r>
            <a:r>
              <a:rPr lang="en-US" sz="1600" b="0" dirty="0"/>
              <a:t>21, 2017. </a:t>
            </a:r>
            <a:r>
              <a:rPr lang="en-US" sz="1600" b="0" i="1" dirty="0">
                <a:hlinkClick r:id="rId6"/>
              </a:rPr>
              <a:t>https://</a:t>
            </a:r>
            <a:r>
              <a:rPr lang="en-US" sz="1600" b="0" i="1" dirty="0" smtClean="0">
                <a:hlinkClick r:id="rId6"/>
              </a:rPr>
              <a:t>www.nasa.gov/feature/goddard/2017/james-webb-space-telescope-team-members-volunteer-following-historic-texas-hurricane</a:t>
            </a:r>
            <a:r>
              <a:rPr lang="en-US" sz="1600" b="0" i="1" dirty="0" smtClean="0"/>
              <a:t>  </a:t>
            </a:r>
            <a:endParaRPr lang="en-US" sz="1600" b="0" dirty="0" smtClean="0"/>
          </a:p>
          <a:p>
            <a:pPr marL="231775" indent="-231775">
              <a:buFont typeface="+mj-lt"/>
              <a:buAutoNum type="arabicPeriod"/>
            </a:pPr>
            <a:endParaRPr lang="en-US" sz="1600" b="0" dirty="0"/>
          </a:p>
        </p:txBody>
      </p:sp>
    </p:spTree>
    <p:extLst>
      <p:ext uri="{BB962C8B-B14F-4D97-AF65-F5344CB8AC3E}">
        <p14:creationId xmlns:p14="http://schemas.microsoft.com/office/powerpoint/2010/main" val="4111239998"/>
      </p:ext>
    </p:extLst>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JWST_Typical_Theme">
  <a:themeElements>
    <a:clrScheme name="OTE PMR Input - April 2003 2">
      <a:dk1>
        <a:srgbClr val="000000"/>
      </a:dk1>
      <a:lt1>
        <a:srgbClr val="FFFFFF"/>
      </a:lt1>
      <a:dk2>
        <a:srgbClr val="008FEE"/>
      </a:dk2>
      <a:lt2>
        <a:srgbClr val="868686"/>
      </a:lt2>
      <a:accent1>
        <a:srgbClr val="D4D400"/>
      </a:accent1>
      <a:accent2>
        <a:srgbClr val="000282"/>
      </a:accent2>
      <a:accent3>
        <a:srgbClr val="FFFFFF"/>
      </a:accent3>
      <a:accent4>
        <a:srgbClr val="000000"/>
      </a:accent4>
      <a:accent5>
        <a:srgbClr val="E6E6AA"/>
      </a:accent5>
      <a:accent6>
        <a:srgbClr val="000275"/>
      </a:accent6>
      <a:hlink>
        <a:srgbClr val="FF0017"/>
      </a:hlink>
      <a:folHlink>
        <a:srgbClr val="006100"/>
      </a:folHlink>
    </a:clrScheme>
    <a:fontScheme name="OTE PMR Input - April 2003">
      <a:majorFont>
        <a:latin typeface="Impact"/>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9525" cap="flat" cmpd="sng" algn="ctr">
          <a:solidFill>
            <a:schemeClr val="tx1"/>
          </a:solidFill>
          <a:prstDash val="solid"/>
          <a:round/>
          <a:headEnd type="none" w="sm" len="sm"/>
          <a:tailEnd type="stealth" w="lg" len="lg"/>
        </a:ln>
        <a:effectLst/>
      </a:spPr>
      <a:bodyPr vert="horz" wrap="none" lIns="91440" tIns="45720" rIns="91440" bIns="45720" numCol="1" rtlCol="0"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sz="1800" b="1" i="0" u="none" strike="noStrike" cap="none" normalizeH="0" baseline="0" smtClean="0">
            <a:ln>
              <a:noFill/>
            </a:ln>
            <a:solidFill>
              <a:schemeClr val="tx1"/>
            </a:solidFill>
            <a:effectLst/>
            <a:latin typeface="Arial Narrow" pitchFamily="34" charset="0"/>
          </a:defRPr>
        </a:defPPr>
      </a:lstStyle>
    </a:spDef>
    <a:lnDef>
      <a:spPr bwMode="auto">
        <a:blipFill dpi="0" rotWithShape="0">
          <a:blip xmlns:r="http://schemas.openxmlformats.org/officeDocument/2006/relationships" r:embed="rId1"/>
          <a:srcRect/>
          <a:stretch>
            <a:fillRect/>
          </a:stretch>
        </a:blipFill>
        <a:ln w="9525" cap="flat" cmpd="sng" algn="ctr">
          <a:solidFill>
            <a:schemeClr val="tx1"/>
          </a:solidFill>
          <a:prstDash val="solid"/>
          <a:round/>
          <a:headEnd type="none" w="med" len="med"/>
          <a:tailEnd type="none" w="med" len="med"/>
        </a:ln>
        <a:effectLst/>
      </a:spPr>
      <a:bodyPr/>
      <a:lstStyle/>
    </a:lnDef>
  </a:objectDefaults>
  <a:extraClrSchemeLst>
    <a:extraClrScheme>
      <a:clrScheme name="OTE PMR Input - April 2003 1">
        <a:dk1>
          <a:srgbClr val="FF00FF"/>
        </a:dk1>
        <a:lt1>
          <a:srgbClr val="FFFFFF"/>
        </a:lt1>
        <a:dk2>
          <a:srgbClr val="000000"/>
        </a:dk2>
        <a:lt2>
          <a:srgbClr val="0000FF"/>
        </a:lt2>
        <a:accent1>
          <a:srgbClr val="00B4FF"/>
        </a:accent1>
        <a:accent2>
          <a:srgbClr val="FEFF00"/>
        </a:accent2>
        <a:accent3>
          <a:srgbClr val="AAAAAA"/>
        </a:accent3>
        <a:accent4>
          <a:srgbClr val="DADADA"/>
        </a:accent4>
        <a:accent5>
          <a:srgbClr val="AAD6FF"/>
        </a:accent5>
        <a:accent6>
          <a:srgbClr val="E6E700"/>
        </a:accent6>
        <a:hlink>
          <a:srgbClr val="FF0000"/>
        </a:hlink>
        <a:folHlink>
          <a:srgbClr val="00FF78"/>
        </a:folHlink>
      </a:clrScheme>
      <a:clrMap bg1="dk2" tx1="lt1" bg2="dk1" tx2="lt2" accent1="accent1" accent2="accent2" accent3="accent3" accent4="accent4" accent5="accent5" accent6="accent6" hlink="hlink" folHlink="folHlink"/>
    </a:extraClrScheme>
    <a:extraClrScheme>
      <a:clrScheme name="OTE PMR Input - April 2003 2">
        <a:dk1>
          <a:srgbClr val="000000"/>
        </a:dk1>
        <a:lt1>
          <a:srgbClr val="FFFFFF"/>
        </a:lt1>
        <a:dk2>
          <a:srgbClr val="008FEE"/>
        </a:dk2>
        <a:lt2>
          <a:srgbClr val="868686"/>
        </a:lt2>
        <a:accent1>
          <a:srgbClr val="D4D400"/>
        </a:accent1>
        <a:accent2>
          <a:srgbClr val="000282"/>
        </a:accent2>
        <a:accent3>
          <a:srgbClr val="FFFFFF"/>
        </a:accent3>
        <a:accent4>
          <a:srgbClr val="000000"/>
        </a:accent4>
        <a:accent5>
          <a:srgbClr val="E6E6AA"/>
        </a:accent5>
        <a:accent6>
          <a:srgbClr val="000275"/>
        </a:accent6>
        <a:hlink>
          <a:srgbClr val="FF0017"/>
        </a:hlink>
        <a:folHlink>
          <a:srgbClr val="0061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TE PMR Input - April 2003 2">
    <a:dk1>
      <a:srgbClr val="000000"/>
    </a:dk1>
    <a:lt1>
      <a:srgbClr val="FFFFFF"/>
    </a:lt1>
    <a:dk2>
      <a:srgbClr val="008FEE"/>
    </a:dk2>
    <a:lt2>
      <a:srgbClr val="868686"/>
    </a:lt2>
    <a:accent1>
      <a:srgbClr val="D4D400"/>
    </a:accent1>
    <a:accent2>
      <a:srgbClr val="000282"/>
    </a:accent2>
    <a:accent3>
      <a:srgbClr val="FFFFFF"/>
    </a:accent3>
    <a:accent4>
      <a:srgbClr val="000000"/>
    </a:accent4>
    <a:accent5>
      <a:srgbClr val="E6E6AA"/>
    </a:accent5>
    <a:accent6>
      <a:srgbClr val="000275"/>
    </a:accent6>
    <a:hlink>
      <a:srgbClr val="FF0017"/>
    </a:hlink>
    <a:folHlink>
      <a:srgbClr val="00610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80CDDDCC69E30429B5ED7C818E8CEB2" ma:contentTypeVersion="0" ma:contentTypeDescription="Create a new document." ma:contentTypeScope="" ma:versionID="f6f517649129cfaf6d8d50ac2d8575c3">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310109A-2F1A-4323-98C4-A896F8D3B2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D088F3CC-1E72-4855-8D17-878C3BFB45BD}">
  <ds:schemaRefs>
    <ds:schemaRef ds:uri="http://schemas.openxmlformats.org/package/2006/metadata/core-properties"/>
    <ds:schemaRef ds:uri="http://purl.org/dc/dcmitype/"/>
    <ds:schemaRef ds:uri="http://purl.org/dc/elements/1.1/"/>
    <ds:schemaRef ds:uri="http://schemas.microsoft.com/office/2006/metadata/properties"/>
    <ds:schemaRef ds:uri="http://schemas.microsoft.com/office/2006/documentManagement/types"/>
    <ds:schemaRef ds:uri="http://purl.org/dc/terms/"/>
    <ds:schemaRef ds:uri="http://www.w3.org/XML/1998/namespace"/>
  </ds:schemaRefs>
</ds:datastoreItem>
</file>

<file path=customXml/itemProps3.xml><?xml version="1.0" encoding="utf-8"?>
<ds:datastoreItem xmlns:ds="http://schemas.openxmlformats.org/officeDocument/2006/customXml" ds:itemID="{10C038F2-FB13-4745-81A5-7B9A4380ADE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56736</TotalTime>
  <Words>14900</Words>
  <Application>Microsoft Office PowerPoint</Application>
  <PresentationFormat>On-screen Show (4:3)</PresentationFormat>
  <Paragraphs>693</Paragraphs>
  <Slides>36</Slides>
  <Notes>34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36</vt:i4>
      </vt:variant>
    </vt:vector>
  </HeadingPairs>
  <TitlesOfParts>
    <vt:vector size="47" baseType="lpstr">
      <vt:lpstr>Arial</vt:lpstr>
      <vt:lpstr>Arial Narrow</vt:lpstr>
      <vt:lpstr>Calibri</vt:lpstr>
      <vt:lpstr>Calibri Light</vt:lpstr>
      <vt:lpstr>Cambria Math</vt:lpstr>
      <vt:lpstr>Impact</vt:lpstr>
      <vt:lpstr>Palatino Linotype</vt:lpstr>
      <vt:lpstr>Symbol</vt:lpstr>
      <vt:lpstr>Times New Roman</vt:lpstr>
      <vt:lpstr>Wingdings</vt:lpstr>
      <vt:lpstr>JWST_Typical_Theme</vt:lpstr>
      <vt:lpstr>James Webb Space Telescope  Optical Telescope Element /  Integrated Science Instrument Module (OTIS) Cryogenic Vacuum Test  Part III: Preparation for Off-Nominal Events</vt:lpstr>
      <vt:lpstr>Overview</vt:lpstr>
      <vt:lpstr>JWST OTIS CV Test Setup: Payload Configuration</vt:lpstr>
      <vt:lpstr>What is an Off-Nominal Event? </vt:lpstr>
      <vt:lpstr>Previous Off-Nominal Events [2]</vt:lpstr>
      <vt:lpstr>Why Do We Need to Plan for Off-Nominal  Events in the OTIS CV Test?</vt:lpstr>
      <vt:lpstr>JWST Project-Directed Pre-Test  Preparations</vt:lpstr>
      <vt:lpstr>Thermal Off Nominal Event Planning: Consequences, Mitigations</vt:lpstr>
      <vt:lpstr>Safe Conditions for the OTIS Payload</vt:lpstr>
      <vt:lpstr>Phases Considered for Off-Nominal Safing Matrix</vt:lpstr>
      <vt:lpstr>Off-Nominal Phase Correspondence to OTIS  CV Test Thermal Model Predictions</vt:lpstr>
      <vt:lpstr>Example of Actions Taken During Weather  Event: 48-Hour Safing</vt:lpstr>
      <vt:lpstr>Two Examples of Thermal Analyses  Required for Off-Nominal Event Planning</vt:lpstr>
      <vt:lpstr>Example 1: Loss of Spacecraft Simulator  Thermal Analysis Setup</vt:lpstr>
      <vt:lpstr>Example 1: Predicted IEC Electronics Box Temperatures during Loss of SC Simulator, DSER at 20K</vt:lpstr>
      <vt:lpstr>Example 1: Preparations Implemented as a Result of Off-Nominal Planning and Analysis [4,5]</vt:lpstr>
      <vt:lpstr>Example 2: Loss of Helium System During  Cryo-Stable Testing (Phase SS) Analysis Setup</vt:lpstr>
      <vt:lpstr>Example 2: Heat Transfer Regimes </vt:lpstr>
      <vt:lpstr>Ex. 2: Heat Transfer Coefficient vs. Pressure for Constant Distance Between Surfaces</vt:lpstr>
      <vt:lpstr>Ex. 2: Heat Transfer Regime vs. Distance for an Example Constant Pressure</vt:lpstr>
      <vt:lpstr>Ex. 2: Model Calibration Based on Data from  Helium Refrigerator Outage in Chamber A</vt:lpstr>
      <vt:lpstr>PowerPoint Presentation</vt:lpstr>
      <vt:lpstr>PowerPoint Presentation</vt:lpstr>
      <vt:lpstr>Hurricane Safing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Part III Summary </vt:lpstr>
      <vt:lpstr>Reference: Acronyms</vt:lpstr>
      <vt:lpstr>Reference: Acronyms</vt:lpstr>
      <vt:lpstr>References</vt:lpstr>
    </vt:vector>
  </TitlesOfParts>
  <Company>Harris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Huguet, Jesse (U.S. Person)</dc:creator>
  <cp:lastModifiedBy>Yang, Kan. (GSFC-5450)</cp:lastModifiedBy>
  <cp:revision>1010</cp:revision>
  <dcterms:created xsi:type="dcterms:W3CDTF">2017-02-21T14:45:38Z</dcterms:created>
  <dcterms:modified xsi:type="dcterms:W3CDTF">2020-05-31T15:23:46Z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0f9bff4c-586e-4d43-92f1-37ca7557f442</vt:lpwstr>
  </property>
  <property fmtid="{D5CDD505-2E9C-101B-9397-08002B2CF9AE}" pid="3" name="CLASSIFICATION">
    <vt:lpwstr>Export Control</vt:lpwstr>
  </property>
</Properties>
</file>