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2" r:id="rId5"/>
    <p:sldMasterId id="2147483833" r:id="rId6"/>
    <p:sldMasterId id="2147483848" r:id="rId7"/>
    <p:sldMasterId id="2147483861" r:id="rId8"/>
    <p:sldMasterId id="2147483865" r:id="rId9"/>
  </p:sldMasterIdLst>
  <p:notesMasterIdLst>
    <p:notesMasterId r:id="rId25"/>
  </p:notesMasterIdLst>
  <p:handoutMasterIdLst>
    <p:handoutMasterId r:id="rId26"/>
  </p:handoutMasterIdLst>
  <p:sldIdLst>
    <p:sldId id="15572" r:id="rId10"/>
    <p:sldId id="15571" r:id="rId11"/>
    <p:sldId id="283" r:id="rId12"/>
    <p:sldId id="295" r:id="rId13"/>
    <p:sldId id="257" r:id="rId14"/>
    <p:sldId id="260" r:id="rId15"/>
    <p:sldId id="293" r:id="rId16"/>
    <p:sldId id="1853" r:id="rId17"/>
    <p:sldId id="274" r:id="rId18"/>
    <p:sldId id="1600" r:id="rId19"/>
    <p:sldId id="15494" r:id="rId20"/>
    <p:sldId id="15570" r:id="rId21"/>
    <p:sldId id="1926" r:id="rId22"/>
    <p:sldId id="1920" r:id="rId23"/>
    <p:sldId id="269" r:id="rId24"/>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A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32" autoAdjust="0"/>
    <p:restoredTop sz="75782" autoAdjust="0"/>
  </p:normalViewPr>
  <p:slideViewPr>
    <p:cSldViewPr snapToGrid="0" snapToObjects="1">
      <p:cViewPr varScale="1">
        <p:scale>
          <a:sx n="127" d="100"/>
          <a:sy n="127" d="100"/>
        </p:scale>
        <p:origin x="1832" y="176"/>
      </p:cViewPr>
      <p:guideLst/>
    </p:cSldViewPr>
  </p:slideViewPr>
  <p:notesTextViewPr>
    <p:cViewPr>
      <p:scale>
        <a:sx n="1" d="1"/>
        <a:sy n="1" d="1"/>
      </p:scale>
      <p:origin x="0" y="0"/>
    </p:cViewPr>
  </p:notesTextViewPr>
  <p:sorterViewPr>
    <p:cViewPr>
      <p:scale>
        <a:sx n="70" d="100"/>
        <a:sy n="70" d="100"/>
      </p:scale>
      <p:origin x="0" y="0"/>
    </p:cViewPr>
  </p:sorterViewPr>
  <p:notesViewPr>
    <p:cSldViewPr snapToGrid="0" snapToObjects="1">
      <p:cViewPr varScale="1">
        <p:scale>
          <a:sx n="95" d="100"/>
          <a:sy n="95" d="100"/>
        </p:scale>
        <p:origin x="43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5A5753D-C542-4184-8206-47014A97277F}" type="datetimeFigureOut">
              <a:rPr lang="en-US" smtClean="0"/>
              <a:t>1/19/22</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5A2666E-9F98-412C-9B6C-6E9B884FEDBF}" type="slidenum">
              <a:rPr lang="en-US" smtClean="0"/>
              <a:t>‹#›</a:t>
            </a:fld>
            <a:endParaRPr lang="en-US"/>
          </a:p>
        </p:txBody>
      </p:sp>
    </p:spTree>
    <p:extLst>
      <p:ext uri="{BB962C8B-B14F-4D97-AF65-F5344CB8AC3E}">
        <p14:creationId xmlns:p14="http://schemas.microsoft.com/office/powerpoint/2010/main" val="32154351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EE4293E-32A2-484A-B3DD-1BCEB7F95FE7}" type="datetimeFigureOut">
              <a:rPr lang="en-US" smtClean="0"/>
              <a:t>1/19/22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047FE6D-A129-824A-B74F-19BDEDB109A7}" type="slidenum">
              <a:rPr lang="en-US" smtClean="0"/>
              <a:t>‹#›</a:t>
            </a:fld>
            <a:endParaRPr lang="en-US"/>
          </a:p>
        </p:txBody>
      </p:sp>
    </p:spTree>
    <p:extLst>
      <p:ext uri="{BB962C8B-B14F-4D97-AF65-F5344CB8AC3E}">
        <p14:creationId xmlns:p14="http://schemas.microsoft.com/office/powerpoint/2010/main" val="467279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312738"/>
            <a:ext cx="4171950" cy="2346325"/>
          </a:xfrm>
        </p:spPr>
      </p:sp>
      <p:sp>
        <p:nvSpPr>
          <p:cNvPr id="3" name="Notes Placeholder 2"/>
          <p:cNvSpPr>
            <a:spLocks noGrp="1"/>
          </p:cNvSpPr>
          <p:nvPr>
            <p:ph type="body" idx="1"/>
          </p:nvPr>
        </p:nvSpPr>
        <p:spPr>
          <a:xfrm>
            <a:off x="644479" y="2795920"/>
            <a:ext cx="5608320" cy="4802083"/>
          </a:xfrm>
        </p:spPr>
        <p:txBody>
          <a:bodyPr/>
          <a:lstStyle/>
          <a:p>
            <a:pPr marL="171450" indent="-171450">
              <a:buFont typeface="Arial" panose="020B0604020202020204" pitchFamily="34" charset="0"/>
              <a:buChar char="•"/>
            </a:pPr>
            <a:r>
              <a:rPr lang="en-US" dirty="0"/>
              <a:t>Thanks so much for inviting me to speak with you today. Sorry it couldn’t be in person but I look forward to sharing the MSFC story with you nonetheless.</a:t>
            </a:r>
          </a:p>
          <a:p>
            <a:pPr marL="171450" indent="-171450">
              <a:buFont typeface="Arial" panose="020B0604020202020204" pitchFamily="34" charset="0"/>
              <a:buChar char="•"/>
            </a:pPr>
            <a:r>
              <a:rPr lang="en-US" dirty="0"/>
              <a:t>I’m Don Krupp and I serve as the Associate Program Manager for NASA’s Human Landing System Program led out of Marshall Space Flight Center in Huntsville.</a:t>
            </a:r>
          </a:p>
          <a:p>
            <a:pPr marL="171450" indent="-171450">
              <a:buFont typeface="Arial" panose="020B0604020202020204" pitchFamily="34" charset="0"/>
              <a:buChar char="•"/>
            </a:pPr>
            <a:r>
              <a:rPr lang="en-US" dirty="0"/>
              <a:t>Today I want to share with you a little bit about MSFC’s role in NASA’s plans to land the first woman and the next man on the Moon in 2024.</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047FE6D-A129-824A-B74F-19BDEDB109A7}" type="slidenum">
              <a:rPr lang="en-US" smtClean="0"/>
              <a:t>1</a:t>
            </a:fld>
            <a:endParaRPr lang="en-US"/>
          </a:p>
        </p:txBody>
      </p:sp>
    </p:spTree>
    <p:extLst>
      <p:ext uri="{BB962C8B-B14F-4D97-AF65-F5344CB8AC3E}">
        <p14:creationId xmlns:p14="http://schemas.microsoft.com/office/powerpoint/2010/main" val="1646719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312738"/>
            <a:ext cx="4171950" cy="2346325"/>
          </a:xfrm>
        </p:spPr>
      </p:sp>
      <p:sp>
        <p:nvSpPr>
          <p:cNvPr id="3" name="Notes Placeholder 2"/>
          <p:cNvSpPr>
            <a:spLocks noGrp="1"/>
          </p:cNvSpPr>
          <p:nvPr>
            <p:ph type="body" idx="1"/>
          </p:nvPr>
        </p:nvSpPr>
        <p:spPr>
          <a:xfrm>
            <a:off x="644479" y="2795920"/>
            <a:ext cx="5608320" cy="4802083"/>
          </a:xfrm>
        </p:spPr>
        <p:txBody>
          <a:bodyPr/>
          <a:lstStyle/>
          <a:p>
            <a:pPr marL="171450" indent="-171450">
              <a:buFont typeface="Arial" panose="020B0604020202020204" pitchFamily="34" charset="0"/>
              <a:buChar char="•"/>
            </a:pPr>
            <a:r>
              <a:rPr lang="en-US" dirty="0"/>
              <a:t>Thanks so much for inviting me to speak with you today. Sorry it couldn’t be in person but I look forward to sharing the MSFC story with you nonetheless.</a:t>
            </a:r>
          </a:p>
          <a:p>
            <a:pPr marL="171450" indent="-171450">
              <a:buFont typeface="Arial" panose="020B0604020202020204" pitchFamily="34" charset="0"/>
              <a:buChar char="•"/>
            </a:pPr>
            <a:r>
              <a:rPr lang="en-US" dirty="0"/>
              <a:t>I’m Don Krupp and I serve as the Associate Program Manager for NASA’s Human Landing System Program led out of Marshall Space Flight Center in Huntsville.</a:t>
            </a:r>
          </a:p>
          <a:p>
            <a:pPr marL="171450" indent="-171450">
              <a:buFont typeface="Arial" panose="020B0604020202020204" pitchFamily="34" charset="0"/>
              <a:buChar char="•"/>
            </a:pPr>
            <a:r>
              <a:rPr lang="en-US" dirty="0"/>
              <a:t>Today I want to share with you a little bit about MSFC’s role in NASA’s plans to land the first woman and the next man on the Moon in 2024.</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047FE6D-A129-824A-B74F-19BDEDB109A7}" type="slidenum">
              <a:rPr lang="en-US" smtClean="0"/>
              <a:t>3</a:t>
            </a:fld>
            <a:endParaRPr lang="en-US"/>
          </a:p>
        </p:txBody>
      </p:sp>
    </p:spTree>
    <p:extLst>
      <p:ext uri="{BB962C8B-B14F-4D97-AF65-F5344CB8AC3E}">
        <p14:creationId xmlns:p14="http://schemas.microsoft.com/office/powerpoint/2010/main" val="2337179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7688" y="192088"/>
            <a:ext cx="3249612" cy="1828800"/>
          </a:xfrm>
        </p:spPr>
      </p:sp>
      <p:sp>
        <p:nvSpPr>
          <p:cNvPr id="3" name="Notes Placeholder 2"/>
          <p:cNvSpPr>
            <a:spLocks noGrp="1"/>
          </p:cNvSpPr>
          <p:nvPr>
            <p:ph type="body" idx="1"/>
          </p:nvPr>
        </p:nvSpPr>
        <p:spPr>
          <a:xfrm>
            <a:off x="638334" y="2135855"/>
            <a:ext cx="5608320" cy="5377308"/>
          </a:xfrm>
        </p:spPr>
        <p:txBody>
          <a:bodyPr/>
          <a:lstStyle/>
          <a:p>
            <a:r>
              <a:rPr lang="en-US" sz="1400" b="1" i="0" baseline="0" dirty="0">
                <a:latin typeface="Arial" panose="020B0604020202020204" pitchFamily="34" charset="0"/>
                <a:cs typeface="Arial" panose="020B0604020202020204" pitchFamily="34" charset="0"/>
              </a:rPr>
              <a:t>For a little context, MSFC is one of ten NASA field centers located throughout the country.</a:t>
            </a:r>
          </a:p>
          <a:p>
            <a:endParaRPr lang="en-US" sz="1400" i="0"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400" b="1" i="0" baseline="0" dirty="0">
                <a:latin typeface="Arial" panose="020B0604020202020204" pitchFamily="34" charset="0"/>
                <a:cs typeface="Arial" panose="020B0604020202020204" pitchFamily="34" charset="0"/>
              </a:rPr>
              <a:t>Marshall is one of the largest field centers at NASA. (Third largest based on number of employees)</a:t>
            </a:r>
          </a:p>
          <a:p>
            <a:pPr marL="174708" indent="-174708">
              <a:buFont typeface="Arial"/>
              <a:buChar char="•"/>
            </a:pPr>
            <a:r>
              <a:rPr lang="en-US" sz="1400" dirty="0">
                <a:latin typeface="Arial" panose="020B0604020202020204" pitchFamily="34" charset="0"/>
                <a:cs typeface="Arial" panose="020B0604020202020204" pitchFamily="34" charset="0"/>
              </a:rPr>
              <a:t>Marshall has a nation-wide impact of more than 43,000 jobs with a $8.3B</a:t>
            </a:r>
            <a:r>
              <a:rPr lang="en-US" sz="1400" baseline="0" dirty="0">
                <a:latin typeface="Arial" panose="020B0604020202020204" pitchFamily="34" charset="0"/>
                <a:cs typeface="Arial" panose="020B0604020202020204" pitchFamily="34" charset="0"/>
              </a:rPr>
              <a:t> economic impact. (FY19 data)</a:t>
            </a:r>
            <a:endParaRPr lang="en-US" sz="1400" dirty="0">
              <a:latin typeface="Arial" panose="020B0604020202020204" pitchFamily="34" charset="0"/>
              <a:cs typeface="Arial" panose="020B0604020202020204" pitchFamily="34" charset="0"/>
            </a:endParaRPr>
          </a:p>
          <a:p>
            <a:pPr marL="174708" indent="-174708">
              <a:buFont typeface="Arial"/>
              <a:buChar char="•"/>
            </a:pPr>
            <a:r>
              <a:rPr lang="en-US" sz="1400" dirty="0">
                <a:latin typeface="Arial" panose="020B0604020202020204" pitchFamily="34" charset="0"/>
                <a:cs typeface="Arial" panose="020B0604020202020204" pitchFamily="34" charset="0"/>
              </a:rPr>
              <a:t>The total Alabama employment impact is more than 24,000 jobs. The total economic impact in Alabama is</a:t>
            </a:r>
            <a:r>
              <a:rPr lang="en-US" sz="1400" baseline="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$4.3B.</a:t>
            </a:r>
          </a:p>
          <a:p>
            <a:pPr marL="174708" indent="-174708">
              <a:buFont typeface="Arial"/>
              <a:buChar char="•"/>
            </a:pPr>
            <a:r>
              <a:rPr lang="en-US" sz="1400" dirty="0">
                <a:latin typeface="Arial" panose="020B0604020202020204" pitchFamily="34" charset="0"/>
                <a:cs typeface="Arial" panose="020B0604020202020204" pitchFamily="34" charset="0"/>
              </a:rPr>
              <a:t>The</a:t>
            </a:r>
            <a:r>
              <a:rPr lang="en-US" sz="1400" baseline="0" dirty="0">
                <a:latin typeface="Arial" panose="020B0604020202020204" pitchFamily="34" charset="0"/>
                <a:cs typeface="Arial" panose="020B0604020202020204" pitchFamily="34" charset="0"/>
              </a:rPr>
              <a:t> Space Launch System</a:t>
            </a:r>
            <a:r>
              <a:rPr lang="en-US" sz="1400" dirty="0">
                <a:latin typeface="Arial" panose="020B0604020202020204" pitchFamily="34" charset="0"/>
                <a:cs typeface="Arial" panose="020B0604020202020204" pitchFamily="34" charset="0"/>
              </a:rPr>
              <a:t> supports more than 28,000 jobs nationwide, and work is done in 44 states, including more than 1,000 large and small businesses.</a:t>
            </a:r>
          </a:p>
        </p:txBody>
      </p:sp>
      <p:sp>
        <p:nvSpPr>
          <p:cNvPr id="4" name="Slide Number Placeholder 3"/>
          <p:cNvSpPr>
            <a:spLocks noGrp="1"/>
          </p:cNvSpPr>
          <p:nvPr>
            <p:ph type="sldNum" sz="quarter" idx="10"/>
          </p:nvPr>
        </p:nvSpPr>
        <p:spPr/>
        <p:txBody>
          <a:bodyPr/>
          <a:lstStyle/>
          <a:p>
            <a:fld id="{5B067515-40B5-164A-9744-0CFD25C63A7D}" type="slidenum">
              <a:rPr lang="en-US" smtClean="0"/>
              <a:t>4</a:t>
            </a:fld>
            <a:endParaRPr lang="en-US"/>
          </a:p>
        </p:txBody>
      </p:sp>
    </p:spTree>
    <p:extLst>
      <p:ext uri="{BB962C8B-B14F-4D97-AF65-F5344CB8AC3E}">
        <p14:creationId xmlns:p14="http://schemas.microsoft.com/office/powerpoint/2010/main" val="2412479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4825" y="147638"/>
            <a:ext cx="3249613" cy="1828800"/>
          </a:xfrm>
        </p:spPr>
      </p:sp>
      <p:sp>
        <p:nvSpPr>
          <p:cNvPr id="3" name="Notes Placeholder 2"/>
          <p:cNvSpPr>
            <a:spLocks noGrp="1"/>
          </p:cNvSpPr>
          <p:nvPr>
            <p:ph type="body" idx="1"/>
          </p:nvPr>
        </p:nvSpPr>
        <p:spPr>
          <a:xfrm>
            <a:off x="595471" y="2099075"/>
            <a:ext cx="5608320" cy="6620719"/>
          </a:xfrm>
        </p:spPr>
        <p:txBody>
          <a:bodyPr/>
          <a:lstStyle/>
          <a:p>
            <a:pPr>
              <a:lnSpc>
                <a:spcPct val="90000"/>
              </a:lnSpc>
              <a:defRPr/>
            </a:pPr>
            <a:r>
              <a:rPr lang="en-US" sz="1400" b="1" dirty="0">
                <a:latin typeface="Arial" pitchFamily="34" charset="0"/>
                <a:ea typeface="ＭＳ Ｐゴシック" pitchFamily="34" charset="-128"/>
              </a:rPr>
              <a:t>Marshall plays a significant role in America’s space exploration and serves the agency through four primary areas.</a:t>
            </a:r>
          </a:p>
          <a:p>
            <a:pPr marL="233439" indent="-233439">
              <a:lnSpc>
                <a:spcPct val="90000"/>
              </a:lnSpc>
              <a:defRPr/>
            </a:pPr>
            <a:endParaRPr lang="en-US" sz="1400" b="1" dirty="0">
              <a:latin typeface="Arial" pitchFamily="34" charset="0"/>
              <a:ea typeface="ＭＳ Ｐゴシック" pitchFamily="34" charset="-128"/>
            </a:endParaRPr>
          </a:p>
          <a:p>
            <a:pPr marL="233439" indent="-233439">
              <a:lnSpc>
                <a:spcPct val="90000"/>
              </a:lnSpc>
              <a:defRPr/>
            </a:pPr>
            <a:r>
              <a:rPr lang="en-US" sz="1400" b="1" dirty="0">
                <a:latin typeface="Arial" pitchFamily="34" charset="0"/>
                <a:ea typeface="ＭＳ Ｐゴシック" pitchFamily="34" charset="-128"/>
              </a:rPr>
              <a:t>Living and Working in Space</a:t>
            </a:r>
          </a:p>
          <a:p>
            <a:pPr>
              <a:lnSpc>
                <a:spcPct val="90000"/>
              </a:lnSpc>
              <a:defRPr/>
            </a:pPr>
            <a:r>
              <a:rPr lang="en-US" sz="1400" dirty="0">
                <a:latin typeface="Arial" panose="020B0604020202020204" pitchFamily="34" charset="0"/>
                <a:cs typeface="Arial" panose="020B0604020202020204" pitchFamily="34" charset="0"/>
              </a:rPr>
              <a:t>Marshall is a key player in the nation’s ability to live and work in space.</a:t>
            </a:r>
          </a:p>
          <a:p>
            <a:pPr marL="233439" indent="-233439">
              <a:lnSpc>
                <a:spcPct val="90000"/>
              </a:lnSpc>
              <a:buFont typeface="Arial"/>
              <a:buChar char="•"/>
              <a:defRPr/>
            </a:pPr>
            <a:r>
              <a:rPr lang="en-US" sz="1400" dirty="0">
                <a:latin typeface="Arial" panose="020B0604020202020204" pitchFamily="34" charset="0"/>
                <a:cs typeface="Arial" panose="020B0604020202020204" pitchFamily="34" charset="0"/>
              </a:rPr>
              <a:t>We have managed science operations on the International Space Station (ISS) around the clock, 24/7, since 2001.</a:t>
            </a:r>
          </a:p>
          <a:p>
            <a:pPr marL="233439" indent="-233439">
              <a:lnSpc>
                <a:spcPct val="90000"/>
              </a:lnSpc>
              <a:buFont typeface="Arial"/>
              <a:buChar char="•"/>
              <a:defRPr/>
            </a:pPr>
            <a:r>
              <a:rPr lang="en-US" sz="1400" dirty="0">
                <a:latin typeface="Arial" panose="020B0604020202020204" pitchFamily="34" charset="0"/>
                <a:cs typeface="Arial" panose="020B0604020202020204" pitchFamily="34" charset="0"/>
              </a:rPr>
              <a:t>We have expertise in life support systems, and we have developed several of the basic payload racks and specialized science experiments that are on-board Station.</a:t>
            </a:r>
            <a:endParaRPr lang="en-US" sz="1400" baseline="0" dirty="0">
              <a:latin typeface="Arial" panose="020B0604020202020204" pitchFamily="34" charset="0"/>
              <a:cs typeface="Arial" panose="020B0604020202020204" pitchFamily="34" charset="0"/>
            </a:endParaRPr>
          </a:p>
          <a:p>
            <a:pPr>
              <a:lnSpc>
                <a:spcPct val="90000"/>
              </a:lnSpc>
              <a:defRPr/>
            </a:pPr>
            <a:endParaRPr lang="en-US" sz="1400" b="1" dirty="0">
              <a:latin typeface="Arial" pitchFamily="34" charset="0"/>
              <a:ea typeface="ＭＳ Ｐゴシック" pitchFamily="34" charset="-128"/>
            </a:endParaRPr>
          </a:p>
          <a:p>
            <a:pPr>
              <a:lnSpc>
                <a:spcPct val="90000"/>
              </a:lnSpc>
              <a:defRPr/>
            </a:pPr>
            <a:r>
              <a:rPr lang="en-US" sz="1400" b="1" dirty="0">
                <a:latin typeface="Arial" pitchFamily="34" charset="0"/>
                <a:ea typeface="ＭＳ Ｐゴシック" pitchFamily="34" charset="-128"/>
              </a:rPr>
              <a:t>Understanding Our World and Beyond </a:t>
            </a:r>
          </a:p>
          <a:p>
            <a:pPr>
              <a:lnSpc>
                <a:spcPct val="90000"/>
              </a:lnSpc>
              <a:defRPr/>
            </a:pPr>
            <a:r>
              <a:rPr lang="en-US" sz="1400" dirty="0">
                <a:latin typeface="Arial" pitchFamily="34" charset="0"/>
                <a:ea typeface="ＭＳ Ｐゴシック" pitchFamily="34" charset="-128"/>
              </a:rPr>
              <a:t>We expand scientific knowledge through world-class</a:t>
            </a:r>
            <a:r>
              <a:rPr lang="en-US" sz="1400" baseline="0" dirty="0">
                <a:latin typeface="Arial" pitchFamily="34" charset="0"/>
                <a:ea typeface="ＭＳ Ｐゴシック" pitchFamily="34" charset="-128"/>
              </a:rPr>
              <a:t> science in several niche areas, studying the Earth, the sun, and the farthest reaches of our universe. </a:t>
            </a:r>
          </a:p>
          <a:p>
            <a:pPr marL="171450" indent="-171450">
              <a:lnSpc>
                <a:spcPct val="90000"/>
              </a:lnSpc>
              <a:buFont typeface="Arial" panose="020B0604020202020204" pitchFamily="34" charset="0"/>
              <a:buChar char="•"/>
              <a:defRPr/>
            </a:pPr>
            <a:r>
              <a:rPr lang="en-US" sz="1400" baseline="0" dirty="0">
                <a:latin typeface="Arial" pitchFamily="34" charset="0"/>
                <a:ea typeface="ＭＳ Ｐゴシック" pitchFamily="34" charset="-128"/>
              </a:rPr>
              <a:t>We’ve managed g</a:t>
            </a:r>
            <a:r>
              <a:rPr lang="en-US" sz="1400" dirty="0">
                <a:latin typeface="Arial" pitchFamily="34" charset="0"/>
                <a:ea typeface="ＭＳ Ｐゴシック" pitchFamily="34" charset="-128"/>
              </a:rPr>
              <a:t>reat space telescopes, like Hubble</a:t>
            </a:r>
            <a:r>
              <a:rPr lang="en-US" sz="1400" baseline="0" dirty="0">
                <a:latin typeface="Arial" pitchFamily="34" charset="0"/>
                <a:ea typeface="ＭＳ Ｐゴシック" pitchFamily="34" charset="-128"/>
              </a:rPr>
              <a:t> and Chandra.</a:t>
            </a:r>
          </a:p>
          <a:p>
            <a:pPr marL="171450" marR="0" lvl="0"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1400" b="1" baseline="0" dirty="0">
                <a:ea typeface="ＭＳ Ｐゴシック" pitchFamily="34" charset="-128"/>
                <a:cs typeface="Arial" panose="020B0604020202020204" pitchFamily="34" charset="0"/>
              </a:rPr>
              <a:t>The next great mission Marshall will manage is the</a:t>
            </a:r>
            <a:r>
              <a:rPr lang="en-US" sz="1400" b="1" dirty="0">
                <a:cs typeface="Arial" panose="020B0604020202020204" pitchFamily="34" charset="0"/>
              </a:rPr>
              <a:t> Imaging X-ray Polarimetry Explorer — or IXPE.</a:t>
            </a:r>
            <a:endParaRPr lang="en-US" sz="1400" baseline="0" dirty="0">
              <a:latin typeface="Arial" pitchFamily="34" charset="0"/>
              <a:ea typeface="ＭＳ Ｐゴシック" pitchFamily="34" charset="-128"/>
            </a:endParaRPr>
          </a:p>
          <a:p>
            <a:pPr marL="233439" indent="-233439">
              <a:lnSpc>
                <a:spcPct val="90000"/>
              </a:lnSpc>
              <a:buFontTx/>
              <a:buChar char="•"/>
              <a:defRPr/>
            </a:pPr>
            <a:endParaRPr lang="en-US" sz="1400" dirty="0">
              <a:latin typeface="Arial" pitchFamily="34" charset="0"/>
              <a:ea typeface="ＭＳ Ｐゴシック" pitchFamily="34" charset="-128"/>
            </a:endParaRPr>
          </a:p>
          <a:p>
            <a:pPr>
              <a:lnSpc>
                <a:spcPct val="90000"/>
              </a:lnSpc>
              <a:defRPr/>
            </a:pPr>
            <a:r>
              <a:rPr lang="en-US" sz="1400" b="1" baseline="0" dirty="0">
                <a:latin typeface="Arial" pitchFamily="34" charset="0"/>
                <a:ea typeface="ＭＳ Ｐゴシック" pitchFamily="34" charset="-128"/>
              </a:rPr>
              <a:t>Supporting Agency Mission Operations</a:t>
            </a:r>
          </a:p>
          <a:p>
            <a:pPr>
              <a:lnSpc>
                <a:spcPct val="90000"/>
              </a:lnSpc>
              <a:defRPr/>
            </a:pPr>
            <a:r>
              <a:rPr lang="en-US" sz="1400" b="0" baseline="0" dirty="0">
                <a:latin typeface="Arial" pitchFamily="34" charset="0"/>
                <a:ea typeface="ＭＳ Ｐゴシック" pitchFamily="34" charset="-128"/>
              </a:rPr>
              <a:t>Marshall is responsible for communications services for all NASA centers, including Desktop Computing, Mobile Computing, Printing Solutions, and Business Productivity Solutions.</a:t>
            </a:r>
          </a:p>
          <a:p>
            <a:pPr marL="171450" indent="-171450">
              <a:lnSpc>
                <a:spcPct val="90000"/>
              </a:lnSpc>
              <a:buFont typeface="Arial" panose="020B0604020202020204" pitchFamily="34" charset="0"/>
              <a:buChar char="•"/>
              <a:defRPr/>
            </a:pPr>
            <a:endParaRPr lang="en-US" sz="1400" b="0" baseline="0" dirty="0">
              <a:latin typeface="Arial" pitchFamily="34" charset="0"/>
              <a:ea typeface="ＭＳ Ｐゴシック" pitchFamily="34" charset="-128"/>
            </a:endParaRPr>
          </a:p>
          <a:p>
            <a:pPr marL="233439" indent="-233439">
              <a:lnSpc>
                <a:spcPct val="90000"/>
              </a:lnSpc>
              <a:defRPr/>
            </a:pPr>
            <a:r>
              <a:rPr lang="en-US" sz="1400" b="1" dirty="0">
                <a:latin typeface="Arial" pitchFamily="34" charset="0"/>
                <a:ea typeface="ＭＳ Ｐゴシック" pitchFamily="34" charset="-128"/>
              </a:rPr>
              <a:t>Lastly is Traveling To and Through Space, which is where I want to focus my time today because it is programs within this mission area that are taking humanity back to the Moon.</a:t>
            </a:r>
          </a:p>
          <a:p>
            <a:pPr>
              <a:lnSpc>
                <a:spcPct val="90000"/>
              </a:lnSpc>
              <a:defRPr/>
            </a:pPr>
            <a:r>
              <a:rPr lang="en-US" sz="1400" dirty="0">
                <a:latin typeface="Arial" pitchFamily="34" charset="0"/>
                <a:ea typeface="ＭＳ Ｐゴシック" pitchFamily="34" charset="-128"/>
              </a:rPr>
              <a:t>Marshall</a:t>
            </a:r>
            <a:r>
              <a:rPr lang="en-US" sz="1400" baseline="0" dirty="0">
                <a:latin typeface="Arial" pitchFamily="34" charset="0"/>
                <a:ea typeface="ＭＳ Ｐゴシック" pitchFamily="34" charset="-128"/>
              </a:rPr>
              <a:t> is developing space transportation and propulsion systems to take American astronauts farther into space than ever before. </a:t>
            </a:r>
          </a:p>
          <a:p>
            <a:pPr marL="233439" marR="0" indent="-233439" algn="l" defTabSz="914400" rtl="0" eaLnBrk="1" fontAlgn="auto" latinLnBrk="0" hangingPunct="1">
              <a:lnSpc>
                <a:spcPct val="90000"/>
              </a:lnSpc>
              <a:spcBef>
                <a:spcPts val="0"/>
              </a:spcBef>
              <a:spcAft>
                <a:spcPts val="0"/>
              </a:spcAft>
              <a:buClrTx/>
              <a:buSzTx/>
              <a:buFontTx/>
              <a:buChar char="•"/>
              <a:tabLst/>
              <a:defRPr/>
            </a:pPr>
            <a:r>
              <a:rPr lang="en-US" sz="1600" b="1" baseline="0" dirty="0">
                <a:ea typeface="ＭＳ Ｐゴシック" pitchFamily="34" charset="-128"/>
              </a:rPr>
              <a:t>In addition to these programs, which I’ll get to in a moment, Marshall is also leading the nation in Nuclear Propulsion technology, development and demonstration that could one day lead to missions to Mars.</a:t>
            </a:r>
          </a:p>
          <a:p>
            <a:pPr marL="171450" indent="-171450">
              <a:lnSpc>
                <a:spcPct val="90000"/>
              </a:lnSpc>
              <a:buFont typeface="Arial" panose="020B0604020202020204" pitchFamily="34" charset="0"/>
              <a:buChar char="•"/>
              <a:defRPr/>
            </a:pPr>
            <a:endParaRPr lang="en-US" sz="1400" b="0" baseline="0" dirty="0">
              <a:latin typeface="Arial" pitchFamily="34" charset="0"/>
              <a:ea typeface="ＭＳ Ｐゴシック" pitchFamily="34" charset="-128"/>
            </a:endParaRPr>
          </a:p>
          <a:p>
            <a:pPr lvl="0"/>
            <a:endParaRPr lang="en-US" dirty="0"/>
          </a:p>
          <a:p>
            <a:pPr marL="174698" indent="-174698">
              <a:buFont typeface="Arial"/>
              <a:buChar char="•"/>
            </a:pPr>
            <a:endParaRPr lang="en-US" dirty="0"/>
          </a:p>
          <a:p>
            <a:endParaRPr lang="en-US" dirty="0"/>
          </a:p>
        </p:txBody>
      </p:sp>
      <p:sp>
        <p:nvSpPr>
          <p:cNvPr id="4" name="Slide Number Placeholder 3"/>
          <p:cNvSpPr>
            <a:spLocks noGrp="1"/>
          </p:cNvSpPr>
          <p:nvPr>
            <p:ph type="sldNum" sz="quarter" idx="10"/>
          </p:nvPr>
        </p:nvSpPr>
        <p:spPr/>
        <p:txBody>
          <a:bodyPr/>
          <a:lstStyle/>
          <a:p>
            <a:fld id="{E047FE6D-A129-824A-B74F-19BDEDB109A7}" type="slidenum">
              <a:rPr lang="en-US" smtClean="0"/>
              <a:t>5</a:t>
            </a:fld>
            <a:endParaRPr lang="en-US" dirty="0"/>
          </a:p>
        </p:txBody>
      </p:sp>
    </p:spTree>
    <p:extLst>
      <p:ext uri="{BB962C8B-B14F-4D97-AF65-F5344CB8AC3E}">
        <p14:creationId xmlns:p14="http://schemas.microsoft.com/office/powerpoint/2010/main" val="1627742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i="0" baseline="0" dirty="0">
                <a:latin typeface="Arial" panose="020B0604020202020204" pitchFamily="34" charset="0"/>
                <a:cs typeface="Arial" panose="020B0604020202020204" pitchFamily="34" charset="0"/>
              </a:rPr>
              <a:t>As I mentioned, MSFC is home to two vital programs within NASA’s lunar exploration program, known as Artemis, named after the goddess of the Moon and the twin sister of Apollo.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baseline="0" dirty="0">
                <a:latin typeface="Arial" panose="020B0604020202020204" pitchFamily="34" charset="0"/>
                <a:cs typeface="Arial" panose="020B0604020202020204" pitchFamily="34" charset="0"/>
              </a:rPr>
              <a:t>We are developing NASA’s Space Launch System, the rocket that will launch astronauts aboard the Orion spacecraft to the vicinity of the Moon. </a:t>
            </a:r>
            <a:r>
              <a:rPr lang="en-US" sz="1200" baseline="0" dirty="0">
                <a:latin typeface="Arial" pitchFamily="34" charset="0"/>
                <a:ea typeface="ＭＳ Ｐゴシック" pitchFamily="34" charset="-128"/>
              </a:rPr>
              <a:t>Marshall designed the</a:t>
            </a:r>
            <a:r>
              <a:rPr lang="en-US" sz="1200" dirty="0">
                <a:latin typeface="Arial" pitchFamily="34" charset="0"/>
                <a:ea typeface="ＭＳ Ｐゴシック" pitchFamily="34" charset="-128"/>
              </a:rPr>
              <a:t> </a:t>
            </a:r>
            <a:r>
              <a:rPr lang="en-US" sz="1200" baseline="0" dirty="0">
                <a:latin typeface="Arial" pitchFamily="34" charset="0"/>
                <a:ea typeface="ＭＳ Ｐゴシック" pitchFamily="34" charset="-128"/>
              </a:rPr>
              <a:t>entire Space Launch System vehicle from concept to operations, and the vehicle is being outfitted today for its first launch.</a:t>
            </a:r>
            <a:endParaRPr lang="en-US" sz="1200" i="0"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i="0" baseline="0" dirty="0">
                <a:latin typeface="Arial" panose="020B0604020202020204" pitchFamily="34" charset="0"/>
                <a:cs typeface="Arial" panose="020B0604020202020204" pitchFamily="34" charset="0"/>
              </a:rPr>
              <a:t>We are also leading the Human Landing System program, responsible for the next-generation lunar lander that will meet up with Orion in lunar orbit and carry the astronauts down to and from the surface of the Moon.</a:t>
            </a:r>
          </a:p>
          <a:p>
            <a:pPr marL="171450" indent="-171450">
              <a:buFont typeface="Arial" panose="020B0604020202020204" pitchFamily="34" charset="0"/>
              <a:buChar char="•"/>
            </a:pPr>
            <a:r>
              <a:rPr lang="en-US" sz="1200" i="0" baseline="0" dirty="0">
                <a:latin typeface="Arial" panose="020B0604020202020204" pitchFamily="34" charset="0"/>
                <a:cs typeface="Arial" panose="020B0604020202020204" pitchFamily="34" charset="0"/>
              </a:rPr>
              <a:t>Both of these programs feature MSFC’s specialization in propulsion, in-space transportation systems, space systems, and science. </a:t>
            </a:r>
          </a:p>
          <a:p>
            <a:pPr marL="171450" indent="-171450">
              <a:buFont typeface="Arial" panose="020B0604020202020204" pitchFamily="34" charset="0"/>
              <a:buChar char="•"/>
            </a:pPr>
            <a:r>
              <a:rPr lang="en-US" sz="1200" kern="1200" dirty="0">
                <a:solidFill>
                  <a:schemeClr val="tx1"/>
                </a:solidFill>
                <a:effectLst/>
                <a:latin typeface="Arial" panose="020B0604020202020204" pitchFamily="34" charset="0"/>
                <a:cs typeface="Arial" panose="020B0604020202020204" pitchFamily="34" charset="0"/>
              </a:rPr>
              <a:t>Marshall is leveraging our expertise in large integrated systems to aid in the development of elements for deep space human exploration.</a:t>
            </a:r>
            <a:endParaRPr lang="en-US" sz="1200" i="0" baseline="0" dirty="0">
              <a:latin typeface="Arial" panose="020B0604020202020204" pitchFamily="34" charset="0"/>
              <a:cs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E047FE6D-A129-824A-B74F-19BDEDB109A7}" type="slidenum">
              <a:rPr lang="en-US" smtClean="0"/>
              <a:t>6</a:t>
            </a:fld>
            <a:endParaRPr lang="en-US"/>
          </a:p>
        </p:txBody>
      </p:sp>
    </p:spTree>
    <p:extLst>
      <p:ext uri="{BB962C8B-B14F-4D97-AF65-F5344CB8AC3E}">
        <p14:creationId xmlns:p14="http://schemas.microsoft.com/office/powerpoint/2010/main" val="4240751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57350" y="130175"/>
            <a:ext cx="3249613" cy="1828800"/>
          </a:xfrm>
        </p:spPr>
      </p:sp>
      <p:sp>
        <p:nvSpPr>
          <p:cNvPr id="3" name="Notes Placeholder 2"/>
          <p:cNvSpPr>
            <a:spLocks noGrp="1"/>
          </p:cNvSpPr>
          <p:nvPr>
            <p:ph type="body" idx="1"/>
          </p:nvPr>
        </p:nvSpPr>
        <p:spPr>
          <a:xfrm>
            <a:off x="545524" y="2095305"/>
            <a:ext cx="5608320" cy="6002319"/>
          </a:xfrm>
        </p:spPr>
        <p:txBody>
          <a:bodyPr/>
          <a:lstStyle/>
          <a:p>
            <a:pPr marL="285750" indent="-285750">
              <a:buFont typeface="Arial" panose="020B0604020202020204" pitchFamily="34" charset="0"/>
              <a:buChar char="•"/>
            </a:pPr>
            <a:r>
              <a:rPr lang="en-US" sz="1400" dirty="0"/>
              <a:t>The first Marshall-managed Artemis program I want to talk about is the Space Launch System. </a:t>
            </a:r>
          </a:p>
          <a:p>
            <a:pPr marL="285750" indent="-285750">
              <a:buFont typeface="Arial" panose="020B0604020202020204" pitchFamily="34" charset="0"/>
              <a:buChar char="•"/>
            </a:pPr>
            <a:r>
              <a:rPr lang="en-US" sz="1400" dirty="0"/>
              <a:t>On the right is an artist’s rendering of the Orion spacecraft and launch abort system atop the SLS on the launch pad. </a:t>
            </a:r>
          </a:p>
          <a:p>
            <a:pPr marL="285750" indent="-285750">
              <a:buFont typeface="Arial" panose="020B0604020202020204" pitchFamily="34" charset="0"/>
              <a:buChar char="•"/>
            </a:pPr>
            <a:r>
              <a:rPr lang="en-US" sz="1400" dirty="0"/>
              <a:t>On the left you can see the Core Stage with all four engines installed being shipped from the </a:t>
            </a:r>
            <a:r>
              <a:rPr lang="en-US" sz="1400" dirty="0" err="1"/>
              <a:t>Michoud</a:t>
            </a:r>
            <a:r>
              <a:rPr lang="en-US" sz="1400" dirty="0"/>
              <a:t> Assembly Facility in New Orleans, which I’ll talk about more in a moment, to the Stennis Space Center in MS where it will go through rigorous testing. </a:t>
            </a:r>
          </a:p>
        </p:txBody>
      </p:sp>
      <p:sp>
        <p:nvSpPr>
          <p:cNvPr id="4" name="Slide Number Placeholder 3"/>
          <p:cNvSpPr>
            <a:spLocks noGrp="1"/>
          </p:cNvSpPr>
          <p:nvPr>
            <p:ph type="sldNum" sz="quarter" idx="10"/>
          </p:nvPr>
        </p:nvSpPr>
        <p:spPr/>
        <p:txBody>
          <a:bodyPr/>
          <a:lstStyle/>
          <a:p>
            <a:fld id="{E047FE6D-A129-824A-B74F-19BDEDB109A7}" type="slidenum">
              <a:rPr lang="en-US" smtClean="0"/>
              <a:t>7</a:t>
            </a:fld>
            <a:endParaRPr lang="en-US"/>
          </a:p>
        </p:txBody>
      </p:sp>
    </p:spTree>
    <p:extLst>
      <p:ext uri="{BB962C8B-B14F-4D97-AF65-F5344CB8AC3E}">
        <p14:creationId xmlns:p14="http://schemas.microsoft.com/office/powerpoint/2010/main" val="1921595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3763" y="581025"/>
            <a:ext cx="5262562" cy="2960688"/>
          </a:xfrm>
        </p:spPr>
      </p:sp>
      <p:sp>
        <p:nvSpPr>
          <p:cNvPr id="3" name="Notes Placeholder 2"/>
          <p:cNvSpPr>
            <a:spLocks noGrp="1"/>
          </p:cNvSpPr>
          <p:nvPr>
            <p:ph type="body" idx="1"/>
          </p:nvPr>
        </p:nvSpPr>
        <p:spPr>
          <a:xfrm>
            <a:off x="558236" y="3645342"/>
            <a:ext cx="5826661" cy="4773065"/>
          </a:xfrm>
        </p:spPr>
        <p:txBody>
          <a:bodyPr/>
          <a:lstStyle/>
          <a:p>
            <a:r>
              <a:rPr lang="en-US" sz="1200" b="1" dirty="0">
                <a:cs typeface="Arial" panose="020B0604020202020204" pitchFamily="34" charset="0"/>
              </a:rPr>
              <a:t>NASA Marshall is building the most powerful rocket ever built, the Space Launch System.  </a:t>
            </a:r>
          </a:p>
          <a:p>
            <a:endParaRPr lang="en-US" sz="1200" dirty="0">
              <a:cs typeface="Arial" panose="020B0604020202020204" pitchFamily="34" charset="0"/>
            </a:endParaRPr>
          </a:p>
          <a:p>
            <a:pPr marL="174708" indent="-174708">
              <a:buFont typeface="Arial" panose="020B0604020202020204" pitchFamily="34" charset="0"/>
              <a:buChar char="•"/>
            </a:pPr>
            <a:r>
              <a:rPr lang="en-US" sz="1200" dirty="0">
                <a:cs typeface="Arial" panose="020B0604020202020204" pitchFamily="34" charset="0"/>
              </a:rPr>
              <a:t>SLS is the </a:t>
            </a:r>
            <a:r>
              <a:rPr lang="en-US" sz="1200" b="1" u="sng" dirty="0">
                <a:cs typeface="Arial" panose="020B0604020202020204" pitchFamily="34" charset="0"/>
              </a:rPr>
              <a:t>only</a:t>
            </a:r>
            <a:r>
              <a:rPr lang="en-US" sz="1200" b="1" dirty="0">
                <a:cs typeface="Arial" panose="020B0604020202020204" pitchFamily="34" charset="0"/>
              </a:rPr>
              <a:t> exploration-class vehicle capable of sending humans to deep space </a:t>
            </a:r>
            <a:r>
              <a:rPr lang="en-US" sz="1200" dirty="0">
                <a:cs typeface="Arial" panose="020B0604020202020204" pitchFamily="34" charset="0"/>
              </a:rPr>
              <a:t>along with the large systems necessary to live and work in deep space.</a:t>
            </a:r>
          </a:p>
          <a:p>
            <a:pPr marL="174708" indent="-174708">
              <a:buFont typeface="Arial" panose="020B0604020202020204" pitchFamily="34" charset="0"/>
              <a:buChar char="•"/>
            </a:pPr>
            <a:endParaRPr lang="en-US" sz="1200" dirty="0">
              <a:cs typeface="Arial" panose="020B0604020202020204" pitchFamily="34" charset="0"/>
            </a:endParaRPr>
          </a:p>
          <a:p>
            <a:pPr marL="174708" indent="-174708">
              <a:buFont typeface="Arial" panose="020B0604020202020204" pitchFamily="34" charset="0"/>
              <a:buChar char="•"/>
            </a:pPr>
            <a:r>
              <a:rPr lang="en-US" sz="1200" b="1" dirty="0">
                <a:cs typeface="Arial" panose="020B0604020202020204" pitchFamily="34" charset="0"/>
              </a:rPr>
              <a:t>Standing 322’ tall, weighing in at 5.75 million pounds and boasting 8.8m </a:t>
            </a:r>
            <a:r>
              <a:rPr lang="en-US" sz="1200" b="1" dirty="0" err="1">
                <a:cs typeface="Arial" panose="020B0604020202020204" pitchFamily="34" charset="0"/>
              </a:rPr>
              <a:t>lbs</a:t>
            </a:r>
            <a:r>
              <a:rPr lang="en-US" sz="1200" b="1" dirty="0">
                <a:cs typeface="Arial" panose="020B0604020202020204" pitchFamily="34" charset="0"/>
              </a:rPr>
              <a:t> of thrust… enough to hoist 57K </a:t>
            </a:r>
            <a:r>
              <a:rPr lang="en-US" sz="1200" b="1" dirty="0" err="1">
                <a:cs typeface="Arial" panose="020B0604020202020204" pitchFamily="34" charset="0"/>
              </a:rPr>
              <a:t>lbs</a:t>
            </a:r>
            <a:r>
              <a:rPr lang="en-US" sz="1200" b="1" dirty="0">
                <a:cs typeface="Arial" panose="020B0604020202020204" pitchFamily="34" charset="0"/>
              </a:rPr>
              <a:t> to TLI </a:t>
            </a:r>
            <a:r>
              <a:rPr lang="en-US" sz="1200" dirty="0">
                <a:cs typeface="Arial" panose="020B0604020202020204" pitchFamily="34" charset="0"/>
              </a:rPr>
              <a:t>(154K to orbit – 42 F-150s or 12 full grown elephants to LEO).  Block 1 will be our workhorse for the first phase of the Artemis Program…all about getting there! </a:t>
            </a:r>
          </a:p>
          <a:p>
            <a:pPr marL="174708" indent="-174708">
              <a:buFont typeface="Arial" panose="020B0604020202020204" pitchFamily="34" charset="0"/>
              <a:buChar char="•"/>
            </a:pPr>
            <a:endParaRPr lang="en-US" sz="1200" dirty="0">
              <a:cs typeface="Arial" panose="020B0604020202020204" pitchFamily="34" charset="0"/>
            </a:endParaRPr>
          </a:p>
          <a:p>
            <a:pPr marL="174708" indent="-174708">
              <a:buFont typeface="Arial" panose="020B0604020202020204" pitchFamily="34" charset="0"/>
              <a:buChar char="•"/>
            </a:pPr>
            <a:r>
              <a:rPr lang="en-US" sz="1200" dirty="0">
                <a:cs typeface="Arial" panose="020B0604020202020204" pitchFamily="34" charset="0"/>
              </a:rPr>
              <a:t>SLS has the </a:t>
            </a:r>
            <a:r>
              <a:rPr lang="en-US" sz="1200" b="1" dirty="0">
                <a:cs typeface="Arial" panose="020B0604020202020204" pitchFamily="34" charset="0"/>
              </a:rPr>
              <a:t>power and capacity to lift large and complex payloads, reducing the number of launches needed to put hardware into space.</a:t>
            </a:r>
          </a:p>
          <a:p>
            <a:endParaRPr lang="en-US" sz="1200" dirty="0">
              <a:cs typeface="Arial" panose="020B0604020202020204" pitchFamily="34" charset="0"/>
            </a:endParaRPr>
          </a:p>
          <a:p>
            <a:pPr marL="174708" indent="-174708">
              <a:buFont typeface="Arial" panose="020B0604020202020204" pitchFamily="34" charset="0"/>
              <a:buChar char="•"/>
            </a:pPr>
            <a:r>
              <a:rPr lang="en-US" sz="1200" dirty="0">
                <a:cs typeface="Arial" panose="020B0604020202020204" pitchFamily="34" charset="0"/>
              </a:rPr>
              <a:t>This </a:t>
            </a:r>
            <a:r>
              <a:rPr lang="en-US" sz="1200" b="1" dirty="0">
                <a:cs typeface="Arial" panose="020B0604020202020204" pitchFamily="34" charset="0"/>
              </a:rPr>
              <a:t>evolvable design allows for mission flexibility </a:t>
            </a:r>
            <a:r>
              <a:rPr lang="en-US" sz="1200" dirty="0">
                <a:cs typeface="Arial" panose="020B0604020202020204" pitchFamily="34" charset="0"/>
              </a:rPr>
              <a:t>-- to carry equipment and astronauts on an exploration mission or a large telescope for scientific research.</a:t>
            </a:r>
          </a:p>
          <a:p>
            <a:pPr marL="174708" indent="-174708">
              <a:buFont typeface="Arial" panose="020B0604020202020204" pitchFamily="34" charset="0"/>
              <a:buChar char="•"/>
            </a:pPr>
            <a:endParaRPr lang="en-US" sz="1200" dirty="0">
              <a:cs typeface="Arial" panose="020B0604020202020204" pitchFamily="34" charset="0"/>
            </a:endParaRPr>
          </a:p>
          <a:p>
            <a:pPr marL="174708" indent="-174708">
              <a:buFont typeface="Arial" panose="020B0604020202020204" pitchFamily="34" charset="0"/>
              <a:buChar char="•"/>
            </a:pPr>
            <a:r>
              <a:rPr lang="en-US" sz="1200" dirty="0">
                <a:cs typeface="Arial" panose="020B0604020202020204" pitchFamily="34" charset="0"/>
              </a:rPr>
              <a:t>SLS is a foundational asset for America’s space program – one piece of the deep space architecture to journey to destinations like Mars and beyond!</a:t>
            </a:r>
          </a:p>
          <a:p>
            <a:pPr marL="174708" indent="-174708">
              <a:buFont typeface="Arial" panose="020B0604020202020204" pitchFamily="34" charset="0"/>
              <a:buChar char="•"/>
            </a:pPr>
            <a:endParaRPr lang="en-US" sz="1200" dirty="0">
              <a:cs typeface="Arial" panose="020B0604020202020204" pitchFamily="34" charset="0"/>
            </a:endParaRPr>
          </a:p>
          <a:p>
            <a:pPr marL="174708" indent="-174708">
              <a:buFont typeface="Arial" panose="020B0604020202020204" pitchFamily="34" charset="0"/>
              <a:buChar char="•"/>
            </a:pPr>
            <a:r>
              <a:rPr lang="en-US" sz="1200" dirty="0">
                <a:cs typeface="Arial" panose="020B0604020202020204" pitchFamily="34" charset="0"/>
              </a:rPr>
              <a:t>SLS is about more, farther, faster…</a:t>
            </a:r>
            <a:endParaRPr lang="en-US" sz="1200" dirty="0"/>
          </a:p>
          <a:p>
            <a:endParaRPr lang="en-US" sz="1200" dirty="0"/>
          </a:p>
        </p:txBody>
      </p:sp>
      <p:sp>
        <p:nvSpPr>
          <p:cNvPr id="4" name="Slide Number Placeholder 3"/>
          <p:cNvSpPr>
            <a:spLocks noGrp="1"/>
          </p:cNvSpPr>
          <p:nvPr>
            <p:ph type="sldNum" sz="quarter" idx="10"/>
          </p:nvPr>
        </p:nvSpPr>
        <p:spPr/>
        <p:txBody>
          <a:bodyPr/>
          <a:lstStyle/>
          <a:p>
            <a:pPr marL="0" marR="0" lvl="0" indent="0" algn="r" defTabSz="1241887" rtl="0" eaLnBrk="1" fontAlgn="auto" latinLnBrk="0" hangingPunct="1">
              <a:lnSpc>
                <a:spcPct val="100000"/>
              </a:lnSpc>
              <a:spcBef>
                <a:spcPts val="0"/>
              </a:spcBef>
              <a:spcAft>
                <a:spcPts val="0"/>
              </a:spcAft>
              <a:buClrTx/>
              <a:buSzTx/>
              <a:buFontTx/>
              <a:buNone/>
              <a:tabLst/>
              <a:defRPr/>
            </a:pPr>
            <a:fld id="{BB95A12F-DD1B-402C-A1B7-B7D8A7BF777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124188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2500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63713" y="482600"/>
            <a:ext cx="3249612" cy="1828800"/>
          </a:xfrm>
        </p:spPr>
      </p:sp>
      <p:sp>
        <p:nvSpPr>
          <p:cNvPr id="3" name="Notes Placeholder 2"/>
          <p:cNvSpPr>
            <a:spLocks noGrp="1"/>
          </p:cNvSpPr>
          <p:nvPr>
            <p:ph type="body" idx="1"/>
          </p:nvPr>
        </p:nvSpPr>
        <p:spPr>
          <a:xfrm>
            <a:off x="584359" y="2381140"/>
            <a:ext cx="5608320" cy="4255329"/>
          </a:xfrm>
        </p:spPr>
        <p:txBody>
          <a:bodyPr/>
          <a:lstStyle/>
          <a:p>
            <a:r>
              <a:rPr lang="en-US" sz="1400" b="1" dirty="0">
                <a:latin typeface="Arial" panose="020B0604020202020204" pitchFamily="34" charset="0"/>
                <a:cs typeface="Arial" panose="020B0604020202020204" pitchFamily="34" charset="0"/>
              </a:rPr>
              <a:t>The SLS is being manufactured and assembled at NASA’s state-of-the-art</a:t>
            </a:r>
            <a:r>
              <a:rPr lang="en-US" sz="1400" b="1" baseline="0" dirty="0">
                <a:latin typeface="Arial" panose="020B0604020202020204" pitchFamily="34" charset="0"/>
                <a:cs typeface="Arial" panose="020B0604020202020204" pitchFamily="34" charset="0"/>
              </a:rPr>
              <a:t> </a:t>
            </a:r>
            <a:r>
              <a:rPr lang="en-US" sz="1400" b="1" dirty="0" err="1">
                <a:latin typeface="Arial" panose="020B0604020202020204" pitchFamily="34" charset="0"/>
                <a:cs typeface="Arial" panose="020B0604020202020204" pitchFamily="34" charset="0"/>
              </a:rPr>
              <a:t>Michoud</a:t>
            </a:r>
            <a:r>
              <a:rPr lang="en-US" sz="1400" b="1" dirty="0">
                <a:latin typeface="Arial" panose="020B0604020202020204" pitchFamily="34" charset="0"/>
                <a:cs typeface="Arial" panose="020B0604020202020204" pitchFamily="34" charset="0"/>
              </a:rPr>
              <a:t> Assembly Facility in New Orleans, which you saw previously in the photo of the Core Stage. </a:t>
            </a:r>
          </a:p>
          <a:p>
            <a:pPr marL="285750" indent="-285750">
              <a:buFont typeface="Arial" panose="020B0604020202020204" pitchFamily="34" charset="0"/>
              <a:buChar char="•"/>
            </a:pPr>
            <a:r>
              <a:rPr lang="en-US" sz="1400" b="0" dirty="0">
                <a:latin typeface="Arial" panose="020B0604020202020204" pitchFamily="34" charset="0"/>
                <a:cs typeface="Arial" panose="020B0604020202020204" pitchFamily="34" charset="0"/>
              </a:rPr>
              <a:t>Managed </a:t>
            </a:r>
            <a:r>
              <a:rPr lang="en-US" sz="1400" dirty="0">
                <a:latin typeface="Arial" panose="020B0604020202020204" pitchFamily="34" charset="0"/>
                <a:cs typeface="Arial" panose="020B0604020202020204" pitchFamily="34" charset="0"/>
              </a:rPr>
              <a:t>by MSFC, </a:t>
            </a:r>
            <a:r>
              <a:rPr lang="en-US" sz="1400" dirty="0" err="1">
                <a:latin typeface="Arial" panose="020B0604020202020204" pitchFamily="34" charset="0"/>
                <a:cs typeface="Arial" panose="020B0604020202020204" pitchFamily="34" charset="0"/>
              </a:rPr>
              <a:t>Michoud</a:t>
            </a:r>
            <a:r>
              <a:rPr lang="en-US" sz="1400" dirty="0">
                <a:latin typeface="Arial" panose="020B0604020202020204" pitchFamily="34" charset="0"/>
                <a:cs typeface="Arial" panose="020B0604020202020204" pitchFamily="34" charset="0"/>
              </a:rPr>
              <a:t> is one of the few places SLS could be built, with 3.8 million square feet of total infrastructure on 832-acres.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As such, </a:t>
            </a:r>
            <a:r>
              <a:rPr lang="en-US" sz="1400" dirty="0" err="1">
                <a:latin typeface="Arial" panose="020B0604020202020204" pitchFamily="34" charset="0"/>
                <a:cs typeface="Arial" panose="020B0604020202020204" pitchFamily="34" charset="0"/>
              </a:rPr>
              <a:t>Michoud</a:t>
            </a:r>
            <a:r>
              <a:rPr lang="en-US" sz="1400" dirty="0">
                <a:latin typeface="Arial" panose="020B0604020202020204" pitchFamily="34" charset="0"/>
                <a:cs typeface="Arial" panose="020B0604020202020204" pitchFamily="34" charset="0"/>
              </a:rPr>
              <a:t> is one of the </a:t>
            </a:r>
            <a:r>
              <a:rPr lang="en-US" sz="1400" b="1" dirty="0">
                <a:latin typeface="Arial" panose="020B0604020202020204" pitchFamily="34" charset="0"/>
                <a:cs typeface="Arial" panose="020B0604020202020204" pitchFamily="34" charset="0"/>
              </a:rPr>
              <a:t>largest manufacturing facilities</a:t>
            </a:r>
            <a:r>
              <a:rPr lang="en-US" sz="1400" dirty="0">
                <a:latin typeface="Arial" panose="020B0604020202020204" pitchFamily="34" charset="0"/>
                <a:cs typeface="Arial" panose="020B0604020202020204" pitchFamily="34" charset="0"/>
              </a:rPr>
              <a:t> in the world with the main manufacturing building the size of 31 professional American football fields</a:t>
            </a:r>
            <a:r>
              <a:rPr lang="en-US" sz="1400" baseline="0"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sz="1400" dirty="0" err="1">
                <a:latin typeface="Arial" panose="020B0604020202020204" pitchFamily="34" charset="0"/>
                <a:cs typeface="Arial" panose="020B0604020202020204" pitchFamily="34" charset="0"/>
              </a:rPr>
              <a:t>Michoud</a:t>
            </a:r>
            <a:r>
              <a:rPr lang="en-US" sz="1400" dirty="0">
                <a:latin typeface="Arial" panose="020B0604020202020204" pitchFamily="34" charset="0"/>
                <a:cs typeface="Arial" panose="020B0604020202020204" pitchFamily="34" charset="0"/>
              </a:rPr>
              <a:t> is outfitted with the latest in modern manufacturing tools and, with this capability, NASA is building a launch vehicle system that will serve our shared exploration goals for decades to come.</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0" indent="0">
              <a:buFont typeface="Arial"/>
              <a:buNone/>
            </a:pPr>
            <a:endParaRPr lang="en-US" sz="1400" dirty="0">
              <a:latin typeface="Arial" panose="020B0604020202020204" pitchFamily="34" charset="0"/>
              <a:cs typeface="Arial" panose="020B0604020202020204" pitchFamily="34" charset="0"/>
            </a:endParaRPr>
          </a:p>
          <a:p>
            <a:pPr defTabSz="465887">
              <a:defRPr/>
            </a:pPr>
            <a:endParaRPr lang="en-US" sz="1400" i="1" baseline="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B067515-40B5-164A-9744-0CFD25C63A7D}" type="slidenum">
              <a:rPr lang="en-US" smtClean="0"/>
              <a:t>9</a:t>
            </a:fld>
            <a:endParaRPr lang="en-US"/>
          </a:p>
        </p:txBody>
      </p:sp>
    </p:spTree>
    <p:extLst>
      <p:ext uri="{BB962C8B-B14F-4D97-AF65-F5344CB8AC3E}">
        <p14:creationId xmlns:p14="http://schemas.microsoft.com/office/powerpoint/2010/main" val="529720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79843" y="2121474"/>
            <a:ext cx="5608320" cy="6623031"/>
          </a:xfrm>
        </p:spPr>
        <p:txBody>
          <a:bodyPr/>
          <a:lstStyle/>
          <a:p>
            <a:pPr marL="285750" indent="-285750">
              <a:buFont typeface="Arial" panose="020B0604020202020204" pitchFamily="34" charset="0"/>
              <a:buChar char="•"/>
            </a:pPr>
            <a:r>
              <a:rPr lang="en-US" sz="1600" b="1" dirty="0">
                <a:latin typeface="Arial" panose="020B0604020202020204" pitchFamily="34" charset="0"/>
                <a:cs typeface="Arial" panose="020B0604020202020204" pitchFamily="34" charset="0"/>
              </a:rPr>
              <a:t>So I’ve talked about the SLS rocket that will launch astronauts in the Orion spacecraft and send them to lunar orbit. Now, to get to the surface, we need a landing system that can carry the astronauts from Orion to the surface of the Moon and back safely. The MSFC-led program responsible for this system is the Human Landing System Program, with Huntsville-native Dr. Lisa Watson-Morgan as Program Manager.</a:t>
            </a:r>
          </a:p>
          <a:p>
            <a:pPr marL="285750" indent="-285750">
              <a:buFont typeface="Arial" panose="020B0604020202020204" pitchFamily="34" charset="0"/>
              <a:buChar char="•"/>
            </a:pPr>
            <a:endParaRPr lang="en-US" sz="1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kern="1200" dirty="0">
                <a:solidFill>
                  <a:schemeClr val="tx1"/>
                </a:solidFill>
                <a:effectLst/>
                <a:latin typeface="Arial" panose="020B0604020202020204" pitchFamily="34" charset="0"/>
                <a:cs typeface="Arial" panose="020B0604020202020204" pitchFamily="34" charset="0"/>
              </a:rPr>
              <a:t>In August 2019, Administrator Jim </a:t>
            </a:r>
            <a:r>
              <a:rPr lang="en-US" sz="1600" kern="1200" dirty="0" err="1">
                <a:solidFill>
                  <a:schemeClr val="tx1"/>
                </a:solidFill>
                <a:effectLst/>
                <a:latin typeface="Arial" panose="020B0604020202020204" pitchFamily="34" charset="0"/>
                <a:cs typeface="Arial" panose="020B0604020202020204" pitchFamily="34" charset="0"/>
              </a:rPr>
              <a:t>Bridenstine</a:t>
            </a:r>
            <a:r>
              <a:rPr lang="en-US" sz="1600" kern="1200" dirty="0">
                <a:solidFill>
                  <a:schemeClr val="tx1"/>
                </a:solidFill>
                <a:effectLst/>
                <a:latin typeface="Arial" panose="020B0604020202020204" pitchFamily="34" charset="0"/>
                <a:cs typeface="Arial" panose="020B0604020202020204" pitchFamily="34" charset="0"/>
              </a:rPr>
              <a:t> came to Huntsville to announce that Marshall would be leading the HLS Program.</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tx1"/>
                </a:solidFill>
                <a:effectLst/>
                <a:latin typeface="Arial" panose="020B0604020202020204" pitchFamily="34" charset="0"/>
                <a:cs typeface="Arial" panose="020B0604020202020204" pitchFamily="34" charset="0"/>
              </a:rPr>
              <a:t>Since that time, NASA has selected proposals from U.S. industry to rapidly develop a human lunar landing system to meet the challenge of sending an astronaut to the Moon by 2024.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kern="1200" dirty="0">
              <a:solidFill>
                <a:schemeClr val="tx1"/>
              </a:solidFill>
              <a:effectLst/>
              <a:latin typeface="Arial" panose="020B0604020202020204" pitchFamily="34" charset="0"/>
              <a:cs typeface="Arial" panose="020B0604020202020204" pitchFamily="34" charset="0"/>
            </a:endParaRPr>
          </a:p>
          <a:p>
            <a:endParaRPr lang="en-US" sz="1600" kern="1200" dirty="0">
              <a:solidFill>
                <a:schemeClr val="tx1"/>
              </a:solidFill>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E047FE6D-A129-824A-B74F-19BDEDB109A7}" type="slidenum">
              <a:rPr lang="en-US" smtClean="0"/>
              <a:t>10</a:t>
            </a:fld>
            <a:endParaRPr lang="en-US"/>
          </a:p>
        </p:txBody>
      </p:sp>
      <p:pic>
        <p:nvPicPr>
          <p:cNvPr id="2" name="Picture 1">
            <a:extLst>
              <a:ext uri="{FF2B5EF4-FFF2-40B4-BE49-F238E27FC236}">
                <a16:creationId xmlns:a16="http://schemas.microsoft.com/office/drawing/2014/main" id="{568C95C2-E88C-EC4D-B711-AE1955EABD75}"/>
              </a:ext>
            </a:extLst>
          </p:cNvPr>
          <p:cNvPicPr>
            <a:picLocks noChangeAspect="1"/>
          </p:cNvPicPr>
          <p:nvPr/>
        </p:nvPicPr>
        <p:blipFill>
          <a:blip r:embed="rId3"/>
          <a:stretch>
            <a:fillRect/>
          </a:stretch>
        </p:blipFill>
        <p:spPr>
          <a:xfrm>
            <a:off x="1842977" y="50947"/>
            <a:ext cx="3324446" cy="1870001"/>
          </a:xfrm>
          <a:prstGeom prst="rect">
            <a:avLst/>
          </a:prstGeom>
        </p:spPr>
      </p:pic>
    </p:spTree>
    <p:extLst>
      <p:ext uri="{BB962C8B-B14F-4D97-AF65-F5344CB8AC3E}">
        <p14:creationId xmlns:p14="http://schemas.microsoft.com/office/powerpoint/2010/main" val="278638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little bit about the HLS program and procurement:</a:t>
            </a:r>
          </a:p>
          <a:p>
            <a:pPr marL="171450" indent="-171450">
              <a:buFont typeface="Arial" panose="020B0604020202020204" pitchFamily="34" charset="0"/>
              <a:buChar char="•"/>
            </a:pPr>
            <a:r>
              <a:rPr lang="en-US" dirty="0"/>
              <a:t>NASA solicited firm fixed-price proposals through the Broad Agency Announcement procurement mechanism for the design, delivery, and demonstration of a human landing system to return humans to the lunar surface by 2024.</a:t>
            </a:r>
          </a:p>
          <a:p>
            <a:pPr marL="171450" indent="-171450">
              <a:buFont typeface="Arial" panose="020B0604020202020204" pitchFamily="34" charset="0"/>
              <a:buChar char="•"/>
            </a:pPr>
            <a:r>
              <a:rPr lang="en-US" dirty="0"/>
              <a:t>This means that NASA and the government will not take ownership of the HLS vehicle itself, rather we aim to be one of many customers such like the Commercial Crew Program to the ISS.</a:t>
            </a:r>
          </a:p>
          <a:p>
            <a:pPr marL="171450" indent="-171450">
              <a:buFont typeface="Arial" panose="020B0604020202020204" pitchFamily="34" charset="0"/>
              <a:buChar char="•"/>
            </a:pPr>
            <a:r>
              <a:rPr lang="en-US" dirty="0"/>
              <a:t>The goal of HLS was and in to leverage the speed and operating models of the commercial space industry while applying NASA expertise to ensure safety and mission success.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E047FE6D-A129-824A-B74F-19BDEDB109A7}" type="slidenum">
              <a:rPr lang="en-US" smtClean="0"/>
              <a:t>11</a:t>
            </a:fld>
            <a:endParaRPr lang="en-US"/>
          </a:p>
        </p:txBody>
      </p:sp>
    </p:spTree>
    <p:extLst>
      <p:ext uri="{BB962C8B-B14F-4D97-AF65-F5344CB8AC3E}">
        <p14:creationId xmlns:p14="http://schemas.microsoft.com/office/powerpoint/2010/main" val="2251996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Just last month, we awarded contracts to three industry teams: one led by </a:t>
            </a:r>
            <a:r>
              <a:rPr lang="en-US" dirty="0" err="1"/>
              <a:t>Dynetics</a:t>
            </a:r>
            <a:r>
              <a:rPr lang="en-US" dirty="0"/>
              <a:t> of Huntsville, AL; SpaceX of Hawthorne, CA; and a team led by Blue Origin of Kent, WA. </a:t>
            </a:r>
          </a:p>
          <a:p>
            <a:pPr marL="171450" indent="-171450">
              <a:buFont typeface="Arial" panose="020B0604020202020204" pitchFamily="34" charset="0"/>
              <a:buChar char="•"/>
            </a:pPr>
            <a:r>
              <a:rPr lang="en-US" dirty="0"/>
              <a:t>The award is for an initial 10-month period, during which NASA and the companies will </a:t>
            </a:r>
            <a:r>
              <a:rPr lang="en-US" sz="1200" b="0" i="0" u="none" strike="noStrike" kern="1200" dirty="0">
                <a:solidFill>
                  <a:schemeClr val="tx1"/>
                </a:solidFill>
                <a:effectLst/>
                <a:latin typeface="+mn-lt"/>
                <a:ea typeface="+mn-ea"/>
                <a:cs typeface="+mn-cs"/>
              </a:rPr>
              <a:t>work hand-in-hand, virtually of course, with each company to understand their designs, refining requirements and engineering standards to ensure we are in the best position possible to achieve a 2024 human lunar surface landing.</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The end of the 10-month base period will culminate in a down-selection by NASA to identify which company or companies will go on to perform initial crewed demonstration missions on the lunar surface.</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After the surface mission, the HLS will bring the astronauts back to Orion in lunar orbit, which will then return them safely to Earth. </a:t>
            </a:r>
          </a:p>
        </p:txBody>
      </p:sp>
      <p:sp>
        <p:nvSpPr>
          <p:cNvPr id="4" name="Slide Number Placeholder 3"/>
          <p:cNvSpPr>
            <a:spLocks noGrp="1"/>
          </p:cNvSpPr>
          <p:nvPr>
            <p:ph type="sldNum" sz="quarter" idx="5"/>
          </p:nvPr>
        </p:nvSpPr>
        <p:spPr/>
        <p:txBody>
          <a:bodyPr/>
          <a:lstStyle/>
          <a:p>
            <a:fld id="{E047FE6D-A129-824A-B74F-19BDEDB109A7}" type="slidenum">
              <a:rPr lang="en-US" smtClean="0"/>
              <a:t>12</a:t>
            </a:fld>
            <a:endParaRPr lang="en-US"/>
          </a:p>
        </p:txBody>
      </p:sp>
    </p:spTree>
    <p:extLst>
      <p:ext uri="{BB962C8B-B14F-4D97-AF65-F5344CB8AC3E}">
        <p14:creationId xmlns:p14="http://schemas.microsoft.com/office/powerpoint/2010/main" val="3021222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an incredibly exciting time at NASA, and we at MSFC are proud to be leading two key programs under Artemis. Everything we do at the Moon will prove technologies and mature systems necessary for an eventual 2-3 year mission to Mars.</a:t>
            </a:r>
          </a:p>
        </p:txBody>
      </p:sp>
      <p:sp>
        <p:nvSpPr>
          <p:cNvPr id="4" name="Slide Number Placeholder 3"/>
          <p:cNvSpPr>
            <a:spLocks noGrp="1"/>
          </p:cNvSpPr>
          <p:nvPr>
            <p:ph type="sldNum" sz="quarter" idx="5"/>
          </p:nvPr>
        </p:nvSpPr>
        <p:spPr/>
        <p:txBody>
          <a:bodyPr/>
          <a:lstStyle/>
          <a:p>
            <a:fld id="{E047FE6D-A129-824A-B74F-19BDEDB109A7}" type="slidenum">
              <a:rPr lang="en-US" smtClean="0"/>
              <a:t>13</a:t>
            </a:fld>
            <a:endParaRPr lang="en-US"/>
          </a:p>
        </p:txBody>
      </p:sp>
    </p:spTree>
    <p:extLst>
      <p:ext uri="{BB962C8B-B14F-4D97-AF65-F5344CB8AC3E}">
        <p14:creationId xmlns:p14="http://schemas.microsoft.com/office/powerpoint/2010/main" val="838303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bg1"/>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09F9DE-89FD-4248-88BC-1CE9CFB892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ヒラギノ角ゴ Pro W3"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ヒラギノ角ゴ Pro W3" charset="-128"/>
              <a:cs typeface="+mn-cs"/>
            </a:endParaRPr>
          </a:p>
        </p:txBody>
      </p:sp>
    </p:spTree>
    <p:extLst>
      <p:ext uri="{BB962C8B-B14F-4D97-AF65-F5344CB8AC3E}">
        <p14:creationId xmlns:p14="http://schemas.microsoft.com/office/powerpoint/2010/main" val="2905491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79600" y="317500"/>
            <a:ext cx="3249613" cy="1828800"/>
          </a:xfrm>
        </p:spPr>
      </p:sp>
      <p:sp>
        <p:nvSpPr>
          <p:cNvPr id="3" name="Notes Placeholder 2"/>
          <p:cNvSpPr>
            <a:spLocks noGrp="1"/>
          </p:cNvSpPr>
          <p:nvPr>
            <p:ph type="body" idx="1"/>
          </p:nvPr>
        </p:nvSpPr>
        <p:spPr>
          <a:xfrm>
            <a:off x="491369" y="2372823"/>
            <a:ext cx="5608320" cy="5673897"/>
          </a:xfrm>
        </p:spPr>
        <p:txBody>
          <a:bodyPr/>
          <a:lstStyle/>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Thank you!</a:t>
            </a: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I’d love to answer any questions if we have time.</a:t>
            </a:r>
          </a:p>
          <a:p>
            <a:endParaRPr lang="en-US" sz="16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E047FE6D-A129-824A-B74F-19BDEDB109A7}" type="slidenum">
              <a:rPr lang="en-US" smtClean="0"/>
              <a:t>15</a:t>
            </a:fld>
            <a:endParaRPr lang="en-US"/>
          </a:p>
        </p:txBody>
      </p:sp>
    </p:spTree>
    <p:extLst>
      <p:ext uri="{BB962C8B-B14F-4D97-AF65-F5344CB8AC3E}">
        <p14:creationId xmlns:p14="http://schemas.microsoft.com/office/powerpoint/2010/main" val="37798042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gif"/><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1.jpe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2.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3A54B8-2F78-B34E-B55B-B8935AE6A85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286"/>
            <a:ext cx="9144000" cy="5138928"/>
          </a:xfrm>
          <a:prstGeom prst="rect">
            <a:avLst/>
          </a:prstGeom>
        </p:spPr>
      </p:pic>
      <p:sp>
        <p:nvSpPr>
          <p:cNvPr id="14" name="Title 13"/>
          <p:cNvSpPr>
            <a:spLocks noGrp="1"/>
          </p:cNvSpPr>
          <p:nvPr>
            <p:ph type="title"/>
          </p:nvPr>
        </p:nvSpPr>
        <p:spPr>
          <a:xfrm>
            <a:off x="202540" y="958170"/>
            <a:ext cx="3528212" cy="857250"/>
          </a:xfrm>
        </p:spPr>
        <p:txBody>
          <a:bodyPr>
            <a:noAutofit/>
          </a:bodyPr>
          <a:lstStyle>
            <a:lvl1pPr algn="l">
              <a:defRPr sz="3200">
                <a:solidFill>
                  <a:schemeClr val="bg1"/>
                </a:solidFill>
                <a:latin typeface="Arial"/>
                <a:cs typeface="Arial"/>
              </a:defRPr>
            </a:lvl1pPr>
          </a:lstStyle>
          <a:p>
            <a:r>
              <a:rPr lang="en-US"/>
              <a:t>Click to edit Master title style</a:t>
            </a:r>
            <a:endParaRPr lang="en-US" dirty="0"/>
          </a:p>
        </p:txBody>
      </p:sp>
      <p:sp>
        <p:nvSpPr>
          <p:cNvPr id="16" name="Text Placeholder 15"/>
          <p:cNvSpPr>
            <a:spLocks noGrp="1"/>
          </p:cNvSpPr>
          <p:nvPr>
            <p:ph type="body" sz="quarter" idx="13"/>
          </p:nvPr>
        </p:nvSpPr>
        <p:spPr>
          <a:xfrm>
            <a:off x="203205" y="3463165"/>
            <a:ext cx="4344988" cy="520304"/>
          </a:xfrm>
        </p:spPr>
        <p:txBody>
          <a:bodyPr>
            <a:normAutofit/>
          </a:bodyPr>
          <a:lstStyle>
            <a:lvl1pPr marL="0" indent="0">
              <a:buNone/>
              <a:defRPr sz="2000" b="1">
                <a:solidFill>
                  <a:srgbClr val="FFFFFF"/>
                </a:solidFill>
                <a:latin typeface="Arial"/>
                <a:cs typeface="Arial"/>
              </a:defRPr>
            </a:lvl1pPr>
          </a:lstStyle>
          <a:p>
            <a:pPr lvl="0"/>
            <a:r>
              <a:rPr lang="en-US"/>
              <a:t>Edit Master text styles</a:t>
            </a:r>
          </a:p>
        </p:txBody>
      </p:sp>
      <p:sp>
        <p:nvSpPr>
          <p:cNvPr id="17" name="Text Placeholder 15"/>
          <p:cNvSpPr>
            <a:spLocks noGrp="1"/>
          </p:cNvSpPr>
          <p:nvPr>
            <p:ph type="body" sz="quarter" idx="14"/>
          </p:nvPr>
        </p:nvSpPr>
        <p:spPr>
          <a:xfrm>
            <a:off x="202540" y="3983467"/>
            <a:ext cx="4344988" cy="520304"/>
          </a:xfrm>
        </p:spPr>
        <p:txBody>
          <a:bodyPr>
            <a:normAutofit/>
          </a:bodyPr>
          <a:lstStyle>
            <a:lvl1pPr marL="0" indent="0">
              <a:buNone/>
              <a:defRPr sz="1600">
                <a:solidFill>
                  <a:srgbClr val="FFFFFF"/>
                </a:solidFill>
                <a:latin typeface="Arial"/>
                <a:cs typeface="Arial"/>
              </a:defRPr>
            </a:lvl1pPr>
          </a:lstStyle>
          <a:p>
            <a:pPr lvl="0"/>
            <a:r>
              <a:rPr lang="en-US"/>
              <a:t>Edit Master text styles</a:t>
            </a:r>
          </a:p>
        </p:txBody>
      </p:sp>
    </p:spTree>
    <p:extLst>
      <p:ext uri="{BB962C8B-B14F-4D97-AF65-F5344CB8AC3E}">
        <p14:creationId xmlns:p14="http://schemas.microsoft.com/office/powerpoint/2010/main" val="2690783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0575"/>
            <a:ext cx="8229600" cy="3584664"/>
          </a:xfrm>
        </p:spPr>
        <p:txBody>
          <a:bodyPr>
            <a:normAutofit/>
          </a:bodyPr>
          <a:lstStyle>
            <a:lvl1pPr>
              <a:defRPr sz="2800"/>
            </a:lvl1pPr>
            <a:lvl2pPr>
              <a:defRPr sz="24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081D04-EBE0-9D46-AD02-D42CC4F78F3A}" type="datetimeFigureOut">
              <a:rPr lang="en-US" smtClean="0"/>
              <a:t>1/19/22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55A35-7ED7-DD4F-85C9-98165BD8A662}" type="slidenum">
              <a:rPr lang="en-US" smtClean="0"/>
              <a:t>‹#›</a:t>
            </a:fld>
            <a:endParaRPr lang="en-US"/>
          </a:p>
        </p:txBody>
      </p:sp>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2520" y="3186545"/>
            <a:ext cx="9451646" cy="2461366"/>
          </a:xfrm>
          <a:prstGeom prst="rect">
            <a:avLst/>
          </a:prstGeom>
        </p:spPr>
      </p:pic>
      <p:sp>
        <p:nvSpPr>
          <p:cNvPr id="2" name="Title 1"/>
          <p:cNvSpPr>
            <a:spLocks noGrp="1"/>
          </p:cNvSpPr>
          <p:nvPr>
            <p:ph type="title"/>
          </p:nvPr>
        </p:nvSpPr>
        <p:spPr>
          <a:xfrm>
            <a:off x="2456577" y="4035238"/>
            <a:ext cx="6223597" cy="857250"/>
          </a:xfrm>
        </p:spPr>
        <p:txBody>
          <a:bodyPr/>
          <a:lstStyle>
            <a:lvl1pPr marL="0" marR="0" indent="0" algn="r" defTabSz="457189" rtl="0" eaLnBrk="1" fontAlgn="auto" latinLnBrk="0" hangingPunct="1">
              <a:lnSpc>
                <a:spcPct val="100000"/>
              </a:lnSpc>
              <a:spcBef>
                <a:spcPct val="0"/>
              </a:spcBef>
              <a:spcAft>
                <a:spcPts val="0"/>
              </a:spcAft>
              <a:buClrTx/>
              <a:buSzTx/>
              <a:buFontTx/>
              <a:buNone/>
              <a:tabLst/>
              <a:defRPr lang="en-US" sz="3000" b="1" kern="1200" dirty="0" smtClean="0">
                <a:solidFill>
                  <a:schemeClr val="bg1"/>
                </a:solidFill>
                <a:latin typeface="+mj-lt"/>
                <a:ea typeface="+mj-ea"/>
                <a:cs typeface="Arial"/>
              </a:defRPr>
            </a:lvl1pPr>
          </a:lstStyle>
          <a:p>
            <a:r>
              <a:rPr lang="en-US"/>
              <a:t>Click to edit Master title style</a:t>
            </a:r>
            <a:endParaRPr lang="en-US" dirty="0"/>
          </a:p>
        </p:txBody>
      </p:sp>
    </p:spTree>
    <p:extLst>
      <p:ext uri="{BB962C8B-B14F-4D97-AF65-F5344CB8AC3E}">
        <p14:creationId xmlns:p14="http://schemas.microsoft.com/office/powerpoint/2010/main" val="160134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ar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744278" y="236153"/>
            <a:ext cx="4146346" cy="2573308"/>
          </a:xfrm>
        </p:spPr>
        <p:txBody>
          <a:bodyPr anchor="t">
            <a:noAutofit/>
          </a:bodyPr>
          <a:lstStyle>
            <a:lvl1pPr algn="r">
              <a:defRPr sz="3200" b="1" cap="none"/>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54081D04-EBE0-9D46-AD02-D42CC4F78F3A}" type="datetimeFigureOut">
              <a:rPr lang="en-US" smtClean="0"/>
              <a:t>1/19/22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55A35-7ED7-DD4F-85C9-98165BD8A662}" type="slidenum">
              <a:rPr lang="en-US" smtClean="0"/>
              <a:t>‹#›</a:t>
            </a:fld>
            <a:endParaRPr lang="en-US"/>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2522" y="3193774"/>
            <a:ext cx="9423883" cy="2454136"/>
          </a:xfrm>
          <a:prstGeom prst="rect">
            <a:avLst/>
          </a:prstGeom>
        </p:spPr>
      </p:pic>
    </p:spTree>
    <p:extLst>
      <p:ext uri="{BB962C8B-B14F-4D97-AF65-F5344CB8AC3E}">
        <p14:creationId xmlns:p14="http://schemas.microsoft.com/office/powerpoint/2010/main" val="4230202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45496" y="450574"/>
            <a:ext cx="4141307" cy="3604591"/>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081D04-EBE0-9D46-AD02-D42CC4F78F3A}" type="datetimeFigureOut">
              <a:rPr lang="en-US" smtClean="0"/>
              <a:t>1/19/22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F55A35-7ED7-DD4F-85C9-98165BD8A662}" type="slidenum">
              <a:rPr lang="en-US" smtClean="0"/>
              <a:t>‹#›</a:t>
            </a:fld>
            <a:endParaRPr lang="en-US"/>
          </a:p>
        </p:txBody>
      </p:sp>
      <p:sp>
        <p:nvSpPr>
          <p:cNvPr id="9" name="Content Placeholder 3"/>
          <p:cNvSpPr>
            <a:spLocks noGrp="1"/>
          </p:cNvSpPr>
          <p:nvPr>
            <p:ph sz="half" idx="13"/>
          </p:nvPr>
        </p:nvSpPr>
        <p:spPr>
          <a:xfrm>
            <a:off x="457200" y="450574"/>
            <a:ext cx="3916017" cy="3604591"/>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1666" y="3180522"/>
            <a:ext cx="9474774" cy="2467389"/>
          </a:xfrm>
          <a:prstGeom prst="rect">
            <a:avLst/>
          </a:prstGeom>
        </p:spPr>
      </p:pic>
      <p:sp>
        <p:nvSpPr>
          <p:cNvPr id="10" name="Title 1"/>
          <p:cNvSpPr>
            <a:spLocks noGrp="1"/>
          </p:cNvSpPr>
          <p:nvPr>
            <p:ph type="title"/>
          </p:nvPr>
        </p:nvSpPr>
        <p:spPr>
          <a:xfrm>
            <a:off x="2590800" y="4160461"/>
            <a:ext cx="6223597" cy="606803"/>
          </a:xfrm>
        </p:spPr>
        <p:txBody>
          <a:bodyPr/>
          <a:lstStyle>
            <a:lvl1pPr marL="0" marR="0" indent="0" algn="r" defTabSz="457189" rtl="0" eaLnBrk="1" fontAlgn="auto" latinLnBrk="0" hangingPunct="1">
              <a:lnSpc>
                <a:spcPct val="100000"/>
              </a:lnSpc>
              <a:spcBef>
                <a:spcPct val="0"/>
              </a:spcBef>
              <a:spcAft>
                <a:spcPts val="0"/>
              </a:spcAft>
              <a:buClrTx/>
              <a:buSzTx/>
              <a:buFontTx/>
              <a:buNone/>
              <a:tabLst/>
              <a:defRPr lang="en-US" sz="3000" b="1" kern="1200" dirty="0" smtClean="0">
                <a:solidFill>
                  <a:schemeClr val="bg1"/>
                </a:solidFill>
                <a:latin typeface="+mj-lt"/>
                <a:ea typeface="+mj-ea"/>
                <a:cs typeface="Arial"/>
              </a:defRPr>
            </a:lvl1pPr>
          </a:lstStyle>
          <a:p>
            <a:r>
              <a:rPr lang="en-US"/>
              <a:t>Click to edit Master title style</a:t>
            </a:r>
            <a:endParaRPr lang="en-US" dirty="0"/>
          </a:p>
        </p:txBody>
      </p:sp>
    </p:spTree>
    <p:extLst>
      <p:ext uri="{BB962C8B-B14F-4D97-AF65-F5344CB8AC3E}">
        <p14:creationId xmlns:p14="http://schemas.microsoft.com/office/powerpoint/2010/main" val="2007145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046042" y="317487"/>
            <a:ext cx="4846022" cy="1015124"/>
          </a:xfrm>
        </p:spPr>
        <p:txBody>
          <a:bodyPr>
            <a:noAutofit/>
          </a:bodyPr>
          <a:lstStyle>
            <a:lvl1pPr algn="r">
              <a:defRPr sz="3200" b="1">
                <a:solidFill>
                  <a:schemeClr val="accent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081D04-EBE0-9D46-AD02-D42CC4F78F3A}" type="datetimeFigureOut">
              <a:rPr lang="en-US" smtClean="0"/>
              <a:t>1/19/22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F55A35-7ED7-DD4F-85C9-98165BD8A662}" type="slidenum">
              <a:rPr lang="en-US" smtClean="0"/>
              <a:t>‹#›</a:t>
            </a:fld>
            <a:endParaRPr lang="en-US"/>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2798064" cy="5143500"/>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2218" y="0"/>
            <a:ext cx="2571750" cy="5143500"/>
          </a:xfrm>
          <a:prstGeom prst="rect">
            <a:avLst/>
          </a:prstGeom>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t="3035" b="22184"/>
          <a:stretch/>
        </p:blipFill>
        <p:spPr>
          <a:xfrm>
            <a:off x="5047488" y="1332611"/>
            <a:ext cx="4096512" cy="361045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07898" y="907542"/>
            <a:ext cx="3438144" cy="3328416"/>
          </a:xfrm>
          <a:prstGeom prst="rect">
            <a:avLst/>
          </a:prstGeom>
        </p:spPr>
      </p:pic>
      <p:pic>
        <p:nvPicPr>
          <p:cNvPr id="10" name="Picture 9">
            <a:extLst>
              <a:ext uri="{FF2B5EF4-FFF2-40B4-BE49-F238E27FC236}">
                <a16:creationId xmlns:a16="http://schemas.microsoft.com/office/drawing/2014/main" id="{C8D09E6A-F206-EF48-9F69-91823A7CD02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3254" y="1114847"/>
            <a:ext cx="2778424" cy="2778424"/>
          </a:xfrm>
          <a:prstGeom prst="rect">
            <a:avLst/>
          </a:prstGeom>
        </p:spPr>
      </p:pic>
      <p:pic>
        <p:nvPicPr>
          <p:cNvPr id="11" name="Picture 10">
            <a:extLst>
              <a:ext uri="{FF2B5EF4-FFF2-40B4-BE49-F238E27FC236}">
                <a16:creationId xmlns:a16="http://schemas.microsoft.com/office/drawing/2014/main" id="{1C4321B6-D5DB-8646-B74E-616BDB8FF3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3254" y="1114847"/>
            <a:ext cx="2778424" cy="2778424"/>
          </a:xfrm>
          <a:prstGeom prst="rect">
            <a:avLst/>
          </a:prstGeom>
        </p:spPr>
      </p:pic>
      <p:pic>
        <p:nvPicPr>
          <p:cNvPr id="12" name="Picture 11">
            <a:extLst>
              <a:ext uri="{FF2B5EF4-FFF2-40B4-BE49-F238E27FC236}">
                <a16:creationId xmlns:a16="http://schemas.microsoft.com/office/drawing/2014/main" id="{6EA8D713-F6F3-4A40-B850-13DF91AE180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0"/>
            <a:ext cx="2798064" cy="5143500"/>
          </a:xfrm>
          <a:prstGeom prst="rect">
            <a:avLst/>
          </a:prstGeom>
        </p:spPr>
      </p:pic>
      <p:pic>
        <p:nvPicPr>
          <p:cNvPr id="13" name="Picture 12">
            <a:extLst>
              <a:ext uri="{FF2B5EF4-FFF2-40B4-BE49-F238E27FC236}">
                <a16:creationId xmlns:a16="http://schemas.microsoft.com/office/drawing/2014/main" id="{B3CADF56-7B99-BB46-9885-9817AC42E6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2218" y="0"/>
            <a:ext cx="2571750" cy="5143500"/>
          </a:xfrm>
          <a:prstGeom prst="rect">
            <a:avLst/>
          </a:prstGeom>
        </p:spPr>
      </p:pic>
      <p:pic>
        <p:nvPicPr>
          <p:cNvPr id="14" name="Picture 13">
            <a:extLst>
              <a:ext uri="{FF2B5EF4-FFF2-40B4-BE49-F238E27FC236}">
                <a16:creationId xmlns:a16="http://schemas.microsoft.com/office/drawing/2014/main" id="{D9BE96C8-DD80-C84D-B461-AEADFA53739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3035" b="22184"/>
          <a:stretch/>
        </p:blipFill>
        <p:spPr>
          <a:xfrm>
            <a:off x="5047488" y="1332611"/>
            <a:ext cx="4096512" cy="3610450"/>
          </a:xfrm>
          <a:prstGeom prst="rect">
            <a:avLst/>
          </a:prstGeom>
        </p:spPr>
      </p:pic>
      <p:pic>
        <p:nvPicPr>
          <p:cNvPr id="15" name="Picture 14">
            <a:extLst>
              <a:ext uri="{FF2B5EF4-FFF2-40B4-BE49-F238E27FC236}">
                <a16:creationId xmlns:a16="http://schemas.microsoft.com/office/drawing/2014/main" id="{093E1942-0A27-D946-BAEA-F3F0FCB5517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3254" y="1114847"/>
            <a:ext cx="2778424" cy="2778424"/>
          </a:xfrm>
          <a:prstGeom prst="rect">
            <a:avLst/>
          </a:prstGeom>
        </p:spPr>
      </p:pic>
      <p:pic>
        <p:nvPicPr>
          <p:cNvPr id="16" name="Picture 15">
            <a:extLst>
              <a:ext uri="{FF2B5EF4-FFF2-40B4-BE49-F238E27FC236}">
                <a16:creationId xmlns:a16="http://schemas.microsoft.com/office/drawing/2014/main" id="{47D009B3-2503-6146-93AC-E659F3C921B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0" y="0"/>
            <a:ext cx="2798064" cy="5143500"/>
          </a:xfrm>
          <a:prstGeom prst="rect">
            <a:avLst/>
          </a:prstGeom>
        </p:spPr>
      </p:pic>
      <p:pic>
        <p:nvPicPr>
          <p:cNvPr id="17" name="Picture 16">
            <a:extLst>
              <a:ext uri="{FF2B5EF4-FFF2-40B4-BE49-F238E27FC236}">
                <a16:creationId xmlns:a16="http://schemas.microsoft.com/office/drawing/2014/main" id="{CBB62198-B20D-B14E-A3FE-DE7B95C4B43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2218" y="0"/>
            <a:ext cx="2571750" cy="5143500"/>
          </a:xfrm>
          <a:prstGeom prst="rect">
            <a:avLst/>
          </a:prstGeom>
        </p:spPr>
      </p:pic>
      <p:pic>
        <p:nvPicPr>
          <p:cNvPr id="18" name="Picture 17">
            <a:extLst>
              <a:ext uri="{FF2B5EF4-FFF2-40B4-BE49-F238E27FC236}">
                <a16:creationId xmlns:a16="http://schemas.microsoft.com/office/drawing/2014/main" id="{9E29D618-CA63-1F42-8996-EB1F8652CDC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3035" b="22184"/>
          <a:stretch/>
        </p:blipFill>
        <p:spPr>
          <a:xfrm>
            <a:off x="5047488" y="1332611"/>
            <a:ext cx="4096512" cy="3610450"/>
          </a:xfrm>
          <a:prstGeom prst="rect">
            <a:avLst/>
          </a:prstGeom>
        </p:spPr>
      </p:pic>
      <p:pic>
        <p:nvPicPr>
          <p:cNvPr id="19" name="Picture 18">
            <a:extLst>
              <a:ext uri="{FF2B5EF4-FFF2-40B4-BE49-F238E27FC236}">
                <a16:creationId xmlns:a16="http://schemas.microsoft.com/office/drawing/2014/main" id="{214B9F99-BD21-7942-9BB7-4B628B9AAEE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33254" y="1114847"/>
            <a:ext cx="2778424" cy="2778424"/>
          </a:xfrm>
          <a:prstGeom prst="rect">
            <a:avLst/>
          </a:prstGeom>
        </p:spPr>
      </p:pic>
    </p:spTree>
    <p:extLst>
      <p:ext uri="{BB962C8B-B14F-4D97-AF65-F5344CB8AC3E}">
        <p14:creationId xmlns:p14="http://schemas.microsoft.com/office/powerpoint/2010/main" val="2498471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1/19/22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55A35-7ED7-DD4F-85C9-98165BD8A662}" type="slidenum">
              <a:rPr lang="en-US" smtClean="0"/>
              <a:t>‹#›</a:t>
            </a:fld>
            <a:endParaRPr lang="en-US"/>
          </a:p>
        </p:txBody>
      </p:sp>
      <p:sp>
        <p:nvSpPr>
          <p:cNvPr id="9" name="Content Placeholder 8"/>
          <p:cNvSpPr>
            <a:spLocks noGrp="1"/>
          </p:cNvSpPr>
          <p:nvPr>
            <p:ph sz="quarter" idx="14"/>
          </p:nvPr>
        </p:nvSpPr>
        <p:spPr>
          <a:xfrm>
            <a:off x="0" y="1"/>
            <a:ext cx="9144000" cy="51434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8016" y="3182964"/>
            <a:ext cx="9456744" cy="2462694"/>
          </a:xfrm>
          <a:prstGeom prst="rect">
            <a:avLst/>
          </a:prstGeom>
        </p:spPr>
      </p:pic>
    </p:spTree>
    <p:extLst>
      <p:ext uri="{BB962C8B-B14F-4D97-AF65-F5344CB8AC3E}">
        <p14:creationId xmlns:p14="http://schemas.microsoft.com/office/powerpoint/2010/main" val="1468317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cSld name="Blue Ba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052EE10-75DE-C141-9B9A-5F436A0339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424772"/>
            <a:ext cx="9144000" cy="2078182"/>
          </a:xfrm>
          <a:prstGeom prst="rect">
            <a:avLst/>
          </a:prstGeom>
        </p:spPr>
      </p:pic>
      <p:sp>
        <p:nvSpPr>
          <p:cNvPr id="3" name="Date Placeholder 2">
            <a:extLst>
              <a:ext uri="{FF2B5EF4-FFF2-40B4-BE49-F238E27FC236}">
                <a16:creationId xmlns:a16="http://schemas.microsoft.com/office/drawing/2014/main" id="{403F70EF-C3ED-6345-8F75-326CCDC73D39}"/>
              </a:ext>
            </a:extLst>
          </p:cNvPr>
          <p:cNvSpPr>
            <a:spLocks noGrp="1"/>
          </p:cNvSpPr>
          <p:nvPr>
            <p:ph type="dt" sz="half" idx="10"/>
          </p:nvPr>
        </p:nvSpPr>
        <p:spPr/>
        <p:txBody>
          <a:bodyPr/>
          <a:lstStyle/>
          <a:p>
            <a:fld id="{54081D04-EBE0-9D46-AD02-D42CC4F78F3A}" type="datetimeFigureOut">
              <a:rPr lang="en-US" smtClean="0"/>
              <a:t>1/19/22</a:t>
            </a:fld>
            <a:endParaRPr lang="en-US"/>
          </a:p>
        </p:txBody>
      </p:sp>
      <p:sp>
        <p:nvSpPr>
          <p:cNvPr id="4" name="Footer Placeholder 3">
            <a:extLst>
              <a:ext uri="{FF2B5EF4-FFF2-40B4-BE49-F238E27FC236}">
                <a16:creationId xmlns:a16="http://schemas.microsoft.com/office/drawing/2014/main" id="{0E159E31-93D1-FA4E-BBBC-49A3A6E60F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71E0D0-CF34-AF48-9F95-8501D9FEF3BD}"/>
              </a:ext>
            </a:extLst>
          </p:cNvPr>
          <p:cNvSpPr>
            <a:spLocks noGrp="1"/>
          </p:cNvSpPr>
          <p:nvPr>
            <p:ph type="sldNum" sz="quarter" idx="12"/>
          </p:nvPr>
        </p:nvSpPr>
        <p:spPr/>
        <p:txBody>
          <a:bodyPr/>
          <a:lstStyle/>
          <a:p>
            <a:fld id="{0AF55A35-7ED7-DD4F-85C9-98165BD8A662}" type="slidenum">
              <a:rPr lang="en-US" smtClean="0"/>
              <a:t>‹#›</a:t>
            </a:fld>
            <a:endParaRPr lang="en-US"/>
          </a:p>
        </p:txBody>
      </p:sp>
      <p:sp>
        <p:nvSpPr>
          <p:cNvPr id="13" name="Title 12">
            <a:extLst>
              <a:ext uri="{FF2B5EF4-FFF2-40B4-BE49-F238E27FC236}">
                <a16:creationId xmlns:a16="http://schemas.microsoft.com/office/drawing/2014/main" id="{0D4C7DC3-EDBF-1449-87C2-2498158F16DE}"/>
              </a:ext>
            </a:extLst>
          </p:cNvPr>
          <p:cNvSpPr>
            <a:spLocks noGrp="1"/>
          </p:cNvSpPr>
          <p:nvPr>
            <p:ph type="title"/>
          </p:nvPr>
        </p:nvSpPr>
        <p:spPr>
          <a:xfrm>
            <a:off x="2590800" y="4035238"/>
            <a:ext cx="6096000" cy="857250"/>
          </a:xfrm>
        </p:spPr>
        <p:txBody>
          <a:bodyPr/>
          <a:lstStyle>
            <a:lvl1pPr>
              <a:defRPr sz="30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600152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ocial Media Closing">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90" y="0"/>
            <a:ext cx="2798064" cy="5143500"/>
          </a:xfrm>
          <a:prstGeom prst="rect">
            <a:avLst/>
          </a:prstGeom>
        </p:spPr>
      </p:pic>
      <p:sp>
        <p:nvSpPr>
          <p:cNvPr id="4" name="Date Placeholder 3"/>
          <p:cNvSpPr>
            <a:spLocks noGrp="1"/>
          </p:cNvSpPr>
          <p:nvPr>
            <p:ph type="dt" sz="half" idx="10"/>
          </p:nvPr>
        </p:nvSpPr>
        <p:spPr/>
        <p:txBody>
          <a:bodyPr/>
          <a:lstStyle/>
          <a:p>
            <a:fld id="{54081D04-EBE0-9D46-AD02-D42CC4F78F3A}" type="datetimeFigureOut">
              <a:rPr lang="en-US" smtClean="0"/>
              <a:t>1/19/22</a:t>
            </a:fld>
            <a:endParaRPr lang="en-US"/>
          </a:p>
        </p:txBody>
      </p:sp>
      <p:pic>
        <p:nvPicPr>
          <p:cNvPr id="9" name="Picture 8" descr="1439950729_instagram_circle_color.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80539" y="1726319"/>
            <a:ext cx="731520" cy="731520"/>
          </a:xfrm>
          <a:prstGeom prst="rect">
            <a:avLst/>
          </a:prstGeom>
        </p:spPr>
      </p:pic>
      <p:pic>
        <p:nvPicPr>
          <p:cNvPr id="10" name="Picture 9" descr="1439950768_twitter_circle_color.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79546" y="988572"/>
            <a:ext cx="733506" cy="731520"/>
          </a:xfrm>
          <a:prstGeom prst="rect">
            <a:avLst/>
          </a:prstGeom>
        </p:spPr>
      </p:pic>
      <p:pic>
        <p:nvPicPr>
          <p:cNvPr id="11" name="Picture 10" descr="1440617335_facebook.png"/>
          <p:cNvPicPr>
            <a:picLocks/>
          </p:cNvPicPr>
          <p:nvPr/>
        </p:nvPicPr>
        <p:blipFill>
          <a:blip r:embed="rId5" cstate="screen">
            <a:extLst>
              <a:ext uri="{28A0092B-C50C-407E-A947-70E740481C1C}">
                <a14:useLocalDpi xmlns:a14="http://schemas.microsoft.com/office/drawing/2010/main"/>
              </a:ext>
            </a:extLst>
          </a:blip>
          <a:stretch>
            <a:fillRect/>
          </a:stretch>
        </p:blipFill>
        <p:spPr>
          <a:xfrm>
            <a:off x="4926259" y="342265"/>
            <a:ext cx="640080" cy="640080"/>
          </a:xfrm>
          <a:prstGeom prst="rect">
            <a:avLst/>
          </a:prstGeom>
        </p:spPr>
      </p:pic>
      <p:sp>
        <p:nvSpPr>
          <p:cNvPr id="13" name="Rectangle 12"/>
          <p:cNvSpPr/>
          <p:nvPr/>
        </p:nvSpPr>
        <p:spPr>
          <a:xfrm>
            <a:off x="5840234" y="435270"/>
            <a:ext cx="3154362" cy="461665"/>
          </a:xfrm>
          <a:prstGeom prst="rect">
            <a:avLst/>
          </a:prstGeom>
        </p:spPr>
        <p:txBody>
          <a:bodyPr wrap="square">
            <a:spAutoFit/>
          </a:bodyPr>
          <a:lstStyle/>
          <a:p>
            <a:pPr lvl="0"/>
            <a:r>
              <a:rPr lang="en-US" sz="2400" dirty="0" err="1">
                <a:solidFill>
                  <a:srgbClr val="021659"/>
                </a:solidFill>
              </a:rPr>
              <a:t>nasamarshallcenter</a:t>
            </a:r>
            <a:endParaRPr lang="en-US" sz="2400" dirty="0">
              <a:solidFill>
                <a:srgbClr val="021659"/>
              </a:solidFill>
            </a:endParaRPr>
          </a:p>
        </p:txBody>
      </p:sp>
      <p:sp>
        <p:nvSpPr>
          <p:cNvPr id="14" name="Rectangle 13"/>
          <p:cNvSpPr/>
          <p:nvPr/>
        </p:nvSpPr>
        <p:spPr>
          <a:xfrm>
            <a:off x="5840234" y="1123499"/>
            <a:ext cx="3154362" cy="461665"/>
          </a:xfrm>
          <a:prstGeom prst="rect">
            <a:avLst/>
          </a:prstGeom>
        </p:spPr>
        <p:txBody>
          <a:bodyPr wrap="square">
            <a:spAutoFit/>
          </a:bodyPr>
          <a:lstStyle/>
          <a:p>
            <a:pPr lvl="0"/>
            <a:r>
              <a:rPr lang="en-US" sz="2400" dirty="0">
                <a:solidFill>
                  <a:srgbClr val="021659"/>
                </a:solidFill>
              </a:rPr>
              <a:t>@</a:t>
            </a:r>
            <a:r>
              <a:rPr lang="en-US" sz="2400" dirty="0" err="1">
                <a:solidFill>
                  <a:srgbClr val="021659"/>
                </a:solidFill>
              </a:rPr>
              <a:t>NASA_Marshall</a:t>
            </a:r>
            <a:endParaRPr lang="en-US" sz="2400" dirty="0">
              <a:solidFill>
                <a:srgbClr val="021659"/>
              </a:solidFill>
            </a:endParaRPr>
          </a:p>
        </p:txBody>
      </p:sp>
      <p:sp>
        <p:nvSpPr>
          <p:cNvPr id="15" name="Rectangle 14"/>
          <p:cNvSpPr/>
          <p:nvPr/>
        </p:nvSpPr>
        <p:spPr>
          <a:xfrm>
            <a:off x="5840234" y="1866654"/>
            <a:ext cx="3154362" cy="461665"/>
          </a:xfrm>
          <a:prstGeom prst="rect">
            <a:avLst/>
          </a:prstGeom>
        </p:spPr>
        <p:txBody>
          <a:bodyPr wrap="square">
            <a:spAutoFit/>
          </a:bodyPr>
          <a:lstStyle/>
          <a:p>
            <a:pPr lvl="0"/>
            <a:r>
              <a:rPr lang="en-US" sz="2400" dirty="0">
                <a:solidFill>
                  <a:srgbClr val="021659"/>
                </a:solidFill>
              </a:rPr>
              <a:t>@</a:t>
            </a:r>
            <a:r>
              <a:rPr lang="en-US" sz="2400" dirty="0" err="1">
                <a:solidFill>
                  <a:srgbClr val="021659"/>
                </a:solidFill>
              </a:rPr>
              <a:t>NASA_Marshall</a:t>
            </a:r>
            <a:endParaRPr lang="en-US" sz="2400" dirty="0">
              <a:solidFill>
                <a:srgbClr val="021659"/>
              </a:solidFill>
            </a:endParaRPr>
          </a:p>
        </p:txBody>
      </p:sp>
      <p:sp>
        <p:nvSpPr>
          <p:cNvPr id="16" name="Rectangle 15"/>
          <p:cNvSpPr/>
          <p:nvPr/>
        </p:nvSpPr>
        <p:spPr>
          <a:xfrm>
            <a:off x="5840234" y="2599997"/>
            <a:ext cx="3154362" cy="461665"/>
          </a:xfrm>
          <a:prstGeom prst="rect">
            <a:avLst/>
          </a:prstGeom>
        </p:spPr>
        <p:txBody>
          <a:bodyPr wrap="square">
            <a:spAutoFit/>
          </a:bodyPr>
          <a:lstStyle/>
          <a:p>
            <a:pPr lvl="0"/>
            <a:r>
              <a:rPr lang="en-US" sz="2400" dirty="0" err="1">
                <a:solidFill>
                  <a:srgbClr val="021659"/>
                </a:solidFill>
              </a:rPr>
              <a:t>NASAMarshallTV</a:t>
            </a:r>
            <a:endParaRPr lang="en-US" sz="2400" dirty="0">
              <a:solidFill>
                <a:srgbClr val="021659"/>
              </a:solidFill>
            </a:endParaRPr>
          </a:p>
        </p:txBody>
      </p:sp>
      <p:sp>
        <p:nvSpPr>
          <p:cNvPr id="17" name="Rectangle 16"/>
          <p:cNvSpPr/>
          <p:nvPr/>
        </p:nvSpPr>
        <p:spPr>
          <a:xfrm>
            <a:off x="5840234" y="3288575"/>
            <a:ext cx="3154362" cy="461665"/>
          </a:xfrm>
          <a:prstGeom prst="rect">
            <a:avLst/>
          </a:prstGeom>
        </p:spPr>
        <p:txBody>
          <a:bodyPr wrap="square">
            <a:spAutoFit/>
          </a:bodyPr>
          <a:lstStyle/>
          <a:p>
            <a:pPr lvl="0"/>
            <a:r>
              <a:rPr lang="en-US" sz="2400" dirty="0" err="1">
                <a:solidFill>
                  <a:srgbClr val="021659"/>
                </a:solidFill>
              </a:rPr>
              <a:t>nasamarshall</a:t>
            </a:r>
            <a:endParaRPr lang="en-US" sz="2400" dirty="0">
              <a:solidFill>
                <a:srgbClr val="021659"/>
              </a:solidFill>
            </a:endParaRPr>
          </a:p>
        </p:txBody>
      </p:sp>
      <p:pic>
        <p:nvPicPr>
          <p:cNvPr id="22" name="Picture 21" descr="1457147994_youtube_circle_color.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80539" y="2464066"/>
            <a:ext cx="731520" cy="728019"/>
          </a:xfrm>
          <a:prstGeom prst="rect">
            <a:avLst/>
          </a:prstGeom>
        </p:spPr>
      </p:pic>
      <p:sp>
        <p:nvSpPr>
          <p:cNvPr id="2" name="TextBox 1"/>
          <p:cNvSpPr txBox="1"/>
          <p:nvPr/>
        </p:nvSpPr>
        <p:spPr>
          <a:xfrm>
            <a:off x="3683438" y="4693357"/>
            <a:ext cx="5311161" cy="369332"/>
          </a:xfrm>
          <a:prstGeom prst="rect">
            <a:avLst/>
          </a:prstGeom>
          <a:noFill/>
        </p:spPr>
        <p:txBody>
          <a:bodyPr wrap="square" rtlCol="0">
            <a:spAutoFit/>
          </a:bodyPr>
          <a:lstStyle/>
          <a:p>
            <a:pPr algn="ctr"/>
            <a:r>
              <a:rPr lang="en-US" sz="1800" dirty="0" err="1">
                <a:solidFill>
                  <a:schemeClr val="tx1"/>
                </a:solidFill>
              </a:rPr>
              <a:t>www.nasa.gov</a:t>
            </a:r>
            <a:r>
              <a:rPr lang="en-US" sz="1800" dirty="0">
                <a:solidFill>
                  <a:schemeClr val="tx1"/>
                </a:solidFill>
              </a:rPr>
              <a:t>/</a:t>
            </a:r>
            <a:r>
              <a:rPr lang="en-US" sz="1800" dirty="0" err="1">
                <a:solidFill>
                  <a:schemeClr val="tx1"/>
                </a:solidFill>
              </a:rPr>
              <a:t>marshall</a:t>
            </a:r>
            <a:endParaRPr lang="en-US" sz="1800" dirty="0">
              <a:solidFill>
                <a:schemeClr val="tx1"/>
              </a:solidFill>
            </a:endParaRPr>
          </a:p>
        </p:txBody>
      </p:sp>
      <p:grpSp>
        <p:nvGrpSpPr>
          <p:cNvPr id="5" name="Group 4"/>
          <p:cNvGrpSpPr/>
          <p:nvPr/>
        </p:nvGrpSpPr>
        <p:grpSpPr>
          <a:xfrm>
            <a:off x="4926259" y="3198313"/>
            <a:ext cx="640080" cy="640080"/>
            <a:chOff x="4933046" y="3198313"/>
            <a:chExt cx="640080" cy="640080"/>
          </a:xfrm>
        </p:grpSpPr>
        <p:sp>
          <p:nvSpPr>
            <p:cNvPr id="18" name="Oval 17"/>
            <p:cNvSpPr/>
            <p:nvPr/>
          </p:nvSpPr>
          <p:spPr>
            <a:xfrm>
              <a:off x="4933046" y="3198313"/>
              <a:ext cx="640080" cy="64008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 name="Oval 2"/>
            <p:cNvSpPr>
              <a:spLocks noChangeAspect="1"/>
            </p:cNvSpPr>
            <p:nvPr/>
          </p:nvSpPr>
          <p:spPr>
            <a:xfrm>
              <a:off x="5094632" y="3450526"/>
              <a:ext cx="137160" cy="13716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a:spLocks noChangeAspect="1"/>
            </p:cNvSpPr>
            <p:nvPr/>
          </p:nvSpPr>
          <p:spPr>
            <a:xfrm>
              <a:off x="5251441" y="3448314"/>
              <a:ext cx="137160" cy="137160"/>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7" name="Picture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0"/>
            <a:ext cx="3733305" cy="5226627"/>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1292919">
            <a:off x="1370573" y="964733"/>
            <a:ext cx="884250" cy="737747"/>
          </a:xfrm>
          <a:prstGeom prst="rect">
            <a:avLst/>
          </a:prstGeom>
        </p:spPr>
      </p:pic>
    </p:spTree>
    <p:extLst>
      <p:ext uri="{BB962C8B-B14F-4D97-AF65-F5344CB8AC3E}">
        <p14:creationId xmlns:p14="http://schemas.microsoft.com/office/powerpoint/2010/main" val="1250358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Explore Clos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DDC77-5A4D-45C6-B5BC-6D6FA3B73E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E90987-DCBC-43E0-8DC3-E8A06920AF1C}"/>
              </a:ext>
            </a:extLst>
          </p:cNvPr>
          <p:cNvSpPr>
            <a:spLocks noGrp="1"/>
          </p:cNvSpPr>
          <p:nvPr>
            <p:ph type="dt" sz="half" idx="10"/>
          </p:nvPr>
        </p:nvSpPr>
        <p:spPr/>
        <p:txBody>
          <a:bodyPr/>
          <a:lstStyle/>
          <a:p>
            <a:fld id="{54081D04-EBE0-9D46-AD02-D42CC4F78F3A}" type="datetimeFigureOut">
              <a:rPr lang="en-US" smtClean="0"/>
              <a:t>1/19/22</a:t>
            </a:fld>
            <a:endParaRPr lang="en-US"/>
          </a:p>
        </p:txBody>
      </p:sp>
      <p:sp>
        <p:nvSpPr>
          <p:cNvPr id="4" name="Footer Placeholder 3">
            <a:extLst>
              <a:ext uri="{FF2B5EF4-FFF2-40B4-BE49-F238E27FC236}">
                <a16:creationId xmlns:a16="http://schemas.microsoft.com/office/drawing/2014/main" id="{FA3D95F5-BFB5-49E3-8EF5-E02184C5E2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E5C26C-491B-42BE-98DD-6E5A3029D327}"/>
              </a:ext>
            </a:extLst>
          </p:cNvPr>
          <p:cNvSpPr>
            <a:spLocks noGrp="1"/>
          </p:cNvSpPr>
          <p:nvPr>
            <p:ph type="sldNum" sz="quarter" idx="12"/>
          </p:nvPr>
        </p:nvSpPr>
        <p:spPr/>
        <p:txBody>
          <a:bodyPr/>
          <a:lstStyle/>
          <a:p>
            <a:fld id="{0AF55A35-7ED7-DD4F-85C9-98165BD8A662}" type="slidenum">
              <a:rPr lang="en-US" smtClean="0"/>
              <a:t>‹#›</a:t>
            </a:fld>
            <a:endParaRPr lang="en-US"/>
          </a:p>
        </p:txBody>
      </p:sp>
      <p:pic>
        <p:nvPicPr>
          <p:cNvPr id="6" name="Picture 5">
            <a:extLst>
              <a:ext uri="{FF2B5EF4-FFF2-40B4-BE49-F238E27FC236}">
                <a16:creationId xmlns:a16="http://schemas.microsoft.com/office/drawing/2014/main" id="{7181431F-49F0-4401-919F-5E321C6C10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7" name="Picture 6">
            <a:extLst>
              <a:ext uri="{FF2B5EF4-FFF2-40B4-BE49-F238E27FC236}">
                <a16:creationId xmlns:a16="http://schemas.microsoft.com/office/drawing/2014/main" id="{C8EF0CA3-C83B-5B43-894B-649A1EB3456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856143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1/19/22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55A35-7ED7-DD4F-85C9-98165BD8A662}" type="slidenum">
              <a:rPr lang="en-US" smtClean="0"/>
              <a:t>‹#›</a:t>
            </a:fld>
            <a:endParaRPr lang="en-US"/>
          </a:p>
        </p:txBody>
      </p:sp>
      <p:sp>
        <p:nvSpPr>
          <p:cNvPr id="8" name="Title 12">
            <a:extLst>
              <a:ext uri="{FF2B5EF4-FFF2-40B4-BE49-F238E27FC236}">
                <a16:creationId xmlns:a16="http://schemas.microsoft.com/office/drawing/2014/main" id="{1FF92581-8CFE-1E48-8438-2870C87049F6}"/>
              </a:ext>
            </a:extLst>
          </p:cNvPr>
          <p:cNvSpPr>
            <a:spLocks noGrp="1"/>
          </p:cNvSpPr>
          <p:nvPr>
            <p:ph type="title"/>
          </p:nvPr>
        </p:nvSpPr>
        <p:spPr>
          <a:xfrm>
            <a:off x="2590800" y="4035238"/>
            <a:ext cx="6096000" cy="857250"/>
          </a:xfrm>
        </p:spPr>
        <p:txBody>
          <a:bodyPr/>
          <a:lstStyle>
            <a:lvl1pPr>
              <a:defRPr sz="30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404963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 Triang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2622320-F8E5-074C-AAE1-03B7E1F200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48279" y="254157"/>
            <a:ext cx="698294" cy="579293"/>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1/19/22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3162991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8A369EC-2723-054D-8354-995D27A127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7003050" y="416634"/>
            <a:ext cx="1150620" cy="276999"/>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600" dirty="0">
                <a:solidFill>
                  <a:schemeClr val="bg1"/>
                </a:solidFill>
                <a:latin typeface="Arial" panose="020B0604020202020204" pitchFamily="34" charset="0"/>
                <a:cs typeface="Arial" panose="020B0604020202020204" pitchFamily="34" charset="0"/>
              </a:rPr>
              <a:t>National Aeronautics and</a:t>
            </a:r>
            <a:br>
              <a:rPr lang="en-US" sz="600" dirty="0">
                <a:solidFill>
                  <a:schemeClr val="bg1"/>
                </a:solidFill>
                <a:latin typeface="Arial" panose="020B0604020202020204" pitchFamily="34" charset="0"/>
                <a:cs typeface="Arial" panose="020B0604020202020204" pitchFamily="34" charset="0"/>
              </a:rPr>
            </a:br>
            <a:r>
              <a:rPr lang="en-US" sz="600" dirty="0">
                <a:solidFill>
                  <a:schemeClr val="bg1"/>
                </a:solidFill>
                <a:latin typeface="Arial" panose="020B0604020202020204" pitchFamily="34" charset="0"/>
                <a:cs typeface="Arial" panose="020B0604020202020204" pitchFamily="34" charset="0"/>
              </a:rPr>
              <a:t>Space Administration</a:t>
            </a:r>
            <a:endParaRPr lang="en-US" sz="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605445" y="1760220"/>
            <a:ext cx="5757255" cy="956072"/>
          </a:xfrm>
        </p:spPr>
        <p:txBody>
          <a:bodyPr anchor="t">
            <a:noAutofit/>
          </a:bodyPr>
          <a:lstStyle>
            <a:lvl1pPr algn="l">
              <a:defRPr sz="3525"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605445" y="2827020"/>
            <a:ext cx="5757255" cy="1116330"/>
          </a:xfrm>
        </p:spPr>
        <p:txBody>
          <a:bodyPr>
            <a:normAutofit/>
          </a:bodyPr>
          <a:lstStyle>
            <a:lvl1pPr marL="0" indent="0" algn="l">
              <a:buNone/>
              <a:defRPr sz="1500" b="0" i="0">
                <a:solidFill>
                  <a:schemeClr val="bg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48279" y="254157"/>
            <a:ext cx="698294" cy="579293"/>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8175046" y="230777"/>
            <a:ext cx="0" cy="6342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7772935" y="4839034"/>
            <a:ext cx="1150620" cy="184666"/>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600" dirty="0">
                <a:solidFill>
                  <a:schemeClr val="bg1"/>
                </a:solidFill>
                <a:latin typeface="Arial" panose="020B0604020202020204" pitchFamily="34" charset="0"/>
                <a:cs typeface="Arial" panose="020B0604020202020204" pitchFamily="34" charset="0"/>
              </a:rPr>
              <a:t>www.nasa.gov</a:t>
            </a:r>
            <a:endParaRPr lang="en-US" sz="6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1/19/22</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90325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48279" y="254157"/>
            <a:ext cx="698294" cy="579293"/>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272407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48279" y="254157"/>
            <a:ext cx="698294" cy="579293"/>
          </a:xfrm>
          <a:prstGeom prst="rect">
            <a:avLst/>
          </a:prstGeom>
        </p:spPr>
      </p:pic>
    </p:spTree>
    <p:extLst>
      <p:ext uri="{BB962C8B-B14F-4D97-AF65-F5344CB8AC3E}">
        <p14:creationId xmlns:p14="http://schemas.microsoft.com/office/powerpoint/2010/main" val="831049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729662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4104337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40369666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556177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3991835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62954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4389364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388879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1233740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1/19/22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dirty="0"/>
          </a:p>
        </p:txBody>
      </p:sp>
      <p:sp>
        <p:nvSpPr>
          <p:cNvPr id="7" name="Title Placeholder 1"/>
          <p:cNvSpPr>
            <a:spLocks noGrp="1"/>
          </p:cNvSpPr>
          <p:nvPr>
            <p:ph type="title"/>
          </p:nvPr>
        </p:nvSpPr>
        <p:spPr>
          <a:xfrm>
            <a:off x="-1" y="1"/>
            <a:ext cx="8187397" cy="682904"/>
          </a:xfrm>
          <a:prstGeom prst="rect">
            <a:avLst/>
          </a:prstGeom>
        </p:spPr>
        <p:txBody>
          <a:bodyPr vert="horz" lIns="91440" tIns="45720" rIns="91440" bIns="45720" rtlCol="0" anchor="ctr">
            <a:normAutofit/>
          </a:bodyPr>
          <a:lstStyle>
            <a:lvl1pPr>
              <a:defRPr sz="2400"/>
            </a:lvl1pPr>
          </a:lstStyle>
          <a:p>
            <a:r>
              <a:rPr lang="en-US" dirty="0"/>
              <a:t>Click to edit Master title style</a:t>
            </a:r>
          </a:p>
        </p:txBody>
      </p:sp>
    </p:spTree>
    <p:extLst>
      <p:ext uri="{BB962C8B-B14F-4D97-AF65-F5344CB8AC3E}">
        <p14:creationId xmlns:p14="http://schemas.microsoft.com/office/powerpoint/2010/main" val="35335527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DCE4E6-A2CA-B142-92DD-CABE3EB4D85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7003050" y="416634"/>
            <a:ext cx="1150620" cy="276999"/>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600" dirty="0">
                <a:solidFill>
                  <a:srgbClr val="252525"/>
                </a:solidFill>
                <a:latin typeface="Arial" panose="020B0604020202020204" pitchFamily="34" charset="0"/>
                <a:cs typeface="Arial" panose="020B0604020202020204" pitchFamily="34" charset="0"/>
              </a:rPr>
              <a:t>National Aeronautics and</a:t>
            </a:r>
            <a:br>
              <a:rPr lang="en-US" sz="600" dirty="0">
                <a:solidFill>
                  <a:srgbClr val="252525"/>
                </a:solidFill>
                <a:latin typeface="Arial" panose="020B0604020202020204" pitchFamily="34" charset="0"/>
                <a:cs typeface="Arial" panose="020B0604020202020204" pitchFamily="34" charset="0"/>
              </a:rPr>
            </a:br>
            <a:r>
              <a:rPr lang="en-US" sz="600" dirty="0">
                <a:solidFill>
                  <a:srgbClr val="252525"/>
                </a:solidFill>
                <a:latin typeface="Arial" panose="020B0604020202020204" pitchFamily="34" charset="0"/>
                <a:cs typeface="Arial" panose="020B0604020202020204" pitchFamily="34" charset="0"/>
              </a:rPr>
              <a:t>Space Administration</a:t>
            </a: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605445" y="1225924"/>
            <a:ext cx="5757255" cy="956072"/>
          </a:xfrm>
        </p:spPr>
        <p:txBody>
          <a:bodyPr anchor="t">
            <a:noAutofit/>
          </a:bodyPr>
          <a:lstStyle>
            <a:lvl1pPr algn="l">
              <a:defRPr sz="3525" b="1" i="0">
                <a:solidFill>
                  <a:srgbClr val="252525"/>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605445" y="2292725"/>
            <a:ext cx="5757255" cy="1116330"/>
          </a:xfrm>
        </p:spPr>
        <p:txBody>
          <a:bodyPr>
            <a:normAutofit/>
          </a:bodyPr>
          <a:lstStyle>
            <a:lvl1pPr marL="0" indent="0" algn="l">
              <a:buNone/>
              <a:defRPr sz="1500" b="0" i="0">
                <a:solidFill>
                  <a:srgbClr val="252525"/>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48279" y="254157"/>
            <a:ext cx="698294" cy="579293"/>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8175046" y="230777"/>
            <a:ext cx="0" cy="634266"/>
          </a:xfrm>
          <a:prstGeom prst="line">
            <a:avLst/>
          </a:prstGeom>
          <a:ln>
            <a:solidFill>
              <a:srgbClr val="252525"/>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7772935" y="4839034"/>
            <a:ext cx="1150620" cy="184666"/>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600" dirty="0">
                <a:solidFill>
                  <a:schemeClr val="bg1"/>
                </a:solidFill>
                <a:latin typeface="Arial" panose="020B0604020202020204" pitchFamily="34" charset="0"/>
                <a:cs typeface="Arial" panose="020B0604020202020204" pitchFamily="34" charset="0"/>
              </a:rPr>
              <a:t>www.nasa.gov</a:t>
            </a:r>
            <a:endParaRPr lang="en-US" sz="6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rgbClr val="252525"/>
                </a:solidFill>
              </a:defRPr>
            </a:lvl1pPr>
          </a:lstStyle>
          <a:p>
            <a:fld id="{CBC85A14-9CEB-5743-A859-0AA7B3B71D9E}" type="datetime1">
              <a:rPr lang="en-US" smtClean="0"/>
              <a:t>1/19/22</a:t>
            </a:fld>
            <a:endParaRPr lang="en-US" dirty="0"/>
          </a:p>
        </p:txBody>
      </p:sp>
    </p:spTree>
    <p:extLst>
      <p:ext uri="{BB962C8B-B14F-4D97-AF65-F5344CB8AC3E}">
        <p14:creationId xmlns:p14="http://schemas.microsoft.com/office/powerpoint/2010/main" val="40991026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053A9DB-5D20-F24A-A735-0BA7C69E35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48279" y="254157"/>
            <a:ext cx="698294" cy="579293"/>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0994673D-B49A-F544-814B-B09DED7E42F4}" type="datetime1">
              <a:rPr lang="en-US" smtClean="0"/>
              <a:t>1/19/22</a:t>
            </a:fld>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1193253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D0ADFE-1337-3B4F-AE7A-608767B3287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CA168496-A640-DA45-9A2E-D03FE29F62B8}" type="datetime1">
              <a:rPr lang="en-US" smtClean="0"/>
              <a:t>1/19/22</a:t>
            </a:fld>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48279" y="254157"/>
            <a:ext cx="698294" cy="579293"/>
          </a:xfrm>
          <a:prstGeom prst="rect">
            <a:avLst/>
          </a:prstGeom>
        </p:spPr>
      </p:pic>
    </p:spTree>
    <p:extLst>
      <p:ext uri="{BB962C8B-B14F-4D97-AF65-F5344CB8AC3E}">
        <p14:creationId xmlns:p14="http://schemas.microsoft.com/office/powerpoint/2010/main" val="32328204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AB9336F8-0E7A-2C44-9580-1A109C7021E2}" type="datetime1">
              <a:rPr lang="en-US" smtClean="0"/>
              <a:t>1/19/22</a:t>
            </a:fld>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1165985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79CAE62B-AFC8-1148-BA62-7498D1E1D371}" type="datetime1">
              <a:rPr lang="en-US" smtClean="0"/>
              <a:t>1/19/22</a:t>
            </a:fld>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5938670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C07A0AF1-8B28-F34F-9C00-CEB13BE87284}" type="datetime1">
              <a:rPr lang="en-US" smtClean="0"/>
              <a:t>1/19/22</a:t>
            </a:fld>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2351717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65E2EE50-BB38-CB4B-A9AB-1C0B675C887B}" type="datetime1">
              <a:rPr lang="en-US" smtClean="0"/>
              <a:t>1/19/22</a:t>
            </a:fld>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8408808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A7340B3C-0356-BE4C-8437-1A539D484B5A}" type="datetime1">
              <a:rPr lang="en-US" smtClean="0"/>
              <a:t>1/19/22</a:t>
            </a:fld>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5378517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06C23B72-7C72-9B45-AE84-D66CDE128375}" type="datetime1">
              <a:rPr lang="en-US" smtClean="0"/>
              <a:t>1/19/22</a:t>
            </a:fld>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8387964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51DBFB58-285A-0147-9588-74AA38948D15}" type="datetime1">
              <a:rPr lang="en-US" smtClean="0"/>
              <a:t>1/19/22</a:t>
            </a:fld>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057343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C0F31A22-6CDF-7D4A-B529-57B689779B58}" type="datetime1">
              <a:rPr lang="en-US" smtClean="0"/>
              <a:t>1/19/22</a:t>
            </a:fld>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3309461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Main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5601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31420C-65B0-2E49-973B-77BB2607DF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52436" y="169069"/>
            <a:ext cx="662976" cy="560980"/>
          </a:xfrm>
          <a:prstGeom prst="rect">
            <a:avLst/>
          </a:prstGeom>
        </p:spPr>
      </p:pic>
      <p:sp>
        <p:nvSpPr>
          <p:cNvPr id="3" name="Slide Number Placeholder 12">
            <a:extLst>
              <a:ext uri="{FF2B5EF4-FFF2-40B4-BE49-F238E27FC236}">
                <a16:creationId xmlns:a16="http://schemas.microsoft.com/office/drawing/2014/main" id="{15A3B4BD-3326-A64B-BB4F-A2B1777E936F}"/>
              </a:ext>
            </a:extLst>
          </p:cNvPr>
          <p:cNvSpPr>
            <a:spLocks noGrp="1"/>
          </p:cNvSpPr>
          <p:nvPr>
            <p:ph type="sldNum" sz="quarter" idx="4"/>
          </p:nvPr>
        </p:nvSpPr>
        <p:spPr>
          <a:xfrm>
            <a:off x="8872538" y="5057079"/>
            <a:ext cx="271462" cy="86422"/>
          </a:xfrm>
          <a:prstGeom prst="rect">
            <a:avLst/>
          </a:prstGeom>
        </p:spPr>
        <p:txBody>
          <a:bodyPr vert="horz" lIns="91440" tIns="45720" rIns="91440" bIns="0" rtlCol="0" anchor="b"/>
          <a:lstStyle>
            <a:lvl1pPr algn="r">
              <a:defRPr sz="450">
                <a:solidFill>
                  <a:schemeClr val="tx1">
                    <a:tint val="75000"/>
                  </a:schemeClr>
                </a:solidFill>
                <a:latin typeface="Arial" charset="0"/>
                <a:ea typeface="Arial" charset="0"/>
                <a:cs typeface="Arial" charset="0"/>
              </a:defRPr>
            </a:lvl1pPr>
          </a:lstStyle>
          <a:p>
            <a:r>
              <a:rPr lang="en-US" dirty="0"/>
              <a:t>0458</a:t>
            </a:r>
          </a:p>
        </p:txBody>
      </p:sp>
      <p:sp>
        <p:nvSpPr>
          <p:cNvPr id="6" name="Title 1">
            <a:extLst>
              <a:ext uri="{FF2B5EF4-FFF2-40B4-BE49-F238E27FC236}">
                <a16:creationId xmlns:a16="http://schemas.microsoft.com/office/drawing/2014/main" id="{7FB25745-2827-8D46-98F0-DFC0EB4922D3}"/>
              </a:ext>
            </a:extLst>
          </p:cNvPr>
          <p:cNvSpPr>
            <a:spLocks noGrp="1"/>
          </p:cNvSpPr>
          <p:nvPr>
            <p:ph type="title"/>
          </p:nvPr>
        </p:nvSpPr>
        <p:spPr>
          <a:xfrm>
            <a:off x="0" y="169287"/>
            <a:ext cx="8452485" cy="557732"/>
          </a:xfrm>
          <a:prstGeom prst="rect">
            <a:avLst/>
          </a:prstGeom>
        </p:spPr>
        <p:txBody>
          <a:bodyPr lIns="182880" bIns="45720" anchor="ctr" anchorCtr="0"/>
          <a:lstStyle>
            <a:lvl1pPr marL="90488" indent="0">
              <a:tabLst/>
              <a:defRPr sz="2700" b="0" i="0" cap="all" spc="150" baseline="0">
                <a:latin typeface="Century Gothic" charset="0"/>
                <a:ea typeface="Century Gothic" charset="0"/>
                <a:cs typeface="Century Gothic" charset="0"/>
              </a:defRPr>
            </a:lvl1pPr>
          </a:lstStyle>
          <a:p>
            <a:r>
              <a:rPr lang="en-US" dirty="0"/>
              <a:t>Click to edit Master title style</a:t>
            </a:r>
          </a:p>
        </p:txBody>
      </p:sp>
    </p:spTree>
    <p:extLst>
      <p:ext uri="{BB962C8B-B14F-4D97-AF65-F5344CB8AC3E}">
        <p14:creationId xmlns:p14="http://schemas.microsoft.com/office/powerpoint/2010/main" val="3868314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1_Black Background SLS Black">
    <p:bg>
      <p:bgPr>
        <a:solidFill>
          <a:schemeClr val="tx1"/>
        </a:solidFill>
        <a:effectLst/>
      </p:bgPr>
    </p:bg>
    <p:spTree>
      <p:nvGrpSpPr>
        <p:cNvPr id="1" name=""/>
        <p:cNvGrpSpPr/>
        <p:nvPr/>
      </p:nvGrpSpPr>
      <p:grpSpPr>
        <a:xfrm>
          <a:off x="0" y="0"/>
          <a:ext cx="0" cy="0"/>
          <a:chOff x="0" y="0"/>
          <a:chExt cx="0" cy="0"/>
        </a:xfrm>
      </p:grpSpPr>
      <p:sp>
        <p:nvSpPr>
          <p:cNvPr id="3" name="Slide Number Placeholder 12">
            <a:extLst>
              <a:ext uri="{FF2B5EF4-FFF2-40B4-BE49-F238E27FC236}">
                <a16:creationId xmlns:a16="http://schemas.microsoft.com/office/drawing/2014/main" id="{15A3B4BD-3326-A64B-BB4F-A2B1777E936F}"/>
              </a:ext>
            </a:extLst>
          </p:cNvPr>
          <p:cNvSpPr>
            <a:spLocks noGrp="1"/>
          </p:cNvSpPr>
          <p:nvPr>
            <p:ph type="sldNum" sz="quarter" idx="4"/>
          </p:nvPr>
        </p:nvSpPr>
        <p:spPr>
          <a:xfrm>
            <a:off x="8872538" y="5057079"/>
            <a:ext cx="271462" cy="86422"/>
          </a:xfrm>
          <a:prstGeom prst="rect">
            <a:avLst/>
          </a:prstGeom>
        </p:spPr>
        <p:txBody>
          <a:bodyPr vert="horz" lIns="91440" tIns="45720" rIns="91440" bIns="0" rtlCol="0" anchor="b"/>
          <a:lstStyle>
            <a:lvl1pPr algn="r">
              <a:defRPr sz="450">
                <a:solidFill>
                  <a:schemeClr val="tx1">
                    <a:tint val="75000"/>
                  </a:schemeClr>
                </a:solidFill>
                <a:latin typeface="Arial" charset="0"/>
                <a:ea typeface="Arial" charset="0"/>
                <a:cs typeface="Arial" charset="0"/>
              </a:defRPr>
            </a:lvl1pPr>
          </a:lstStyle>
          <a:p>
            <a:r>
              <a:rPr lang="en-US" dirty="0">
                <a:solidFill>
                  <a:prstClr val="black">
                    <a:tint val="75000"/>
                  </a:prstClr>
                </a:solidFill>
              </a:rPr>
              <a:t>0458</a:t>
            </a:r>
          </a:p>
        </p:txBody>
      </p:sp>
    </p:spTree>
    <p:extLst>
      <p:ext uri="{BB962C8B-B14F-4D97-AF65-F5344CB8AC3E}">
        <p14:creationId xmlns:p14="http://schemas.microsoft.com/office/powerpoint/2010/main" val="2057354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38114"/>
            <a:ext cx="8475345" cy="645319"/>
          </a:xfrm>
          <a:prstGeom prst="rect">
            <a:avLst/>
          </a:prstGeom>
        </p:spPr>
        <p:txBody>
          <a:bodyPr lIns="182880" bIns="45720" anchor="ctr"/>
          <a:lstStyle>
            <a:lvl1pPr marL="175022" indent="0">
              <a:tabLst/>
              <a:defRPr sz="2700" b="0" i="0" spc="150" baseline="0">
                <a:latin typeface="Century Gothic" charset="0"/>
                <a:ea typeface="Century Gothic" charset="0"/>
                <a:cs typeface="Century Gothic" charset="0"/>
              </a:defRPr>
            </a:lvl1pPr>
          </a:lstStyle>
          <a:p>
            <a:r>
              <a:rPr lang="en-US" dirty="0"/>
              <a:t>CLICK TO EDIT MASTER TITLE STYLE</a:t>
            </a:r>
          </a:p>
        </p:txBody>
      </p:sp>
      <p:sp>
        <p:nvSpPr>
          <p:cNvPr id="3" name="Content Placeholder 2"/>
          <p:cNvSpPr>
            <a:spLocks noGrp="1"/>
          </p:cNvSpPr>
          <p:nvPr>
            <p:ph idx="1"/>
          </p:nvPr>
        </p:nvSpPr>
        <p:spPr>
          <a:xfrm>
            <a:off x="338614" y="1044607"/>
            <a:ext cx="7279481" cy="3563969"/>
          </a:xfrm>
          <a:prstGeom prst="rect">
            <a:avLst/>
          </a:prstGeom>
        </p:spPr>
        <p:txBody>
          <a:bodyPr/>
          <a:lstStyle>
            <a:lvl1pPr>
              <a:defRPr sz="1800">
                <a:solidFill>
                  <a:schemeClr val="bg1"/>
                </a:solidFill>
                <a:latin typeface="Century Gothic" charset="0"/>
                <a:ea typeface="Century Gothic" charset="0"/>
                <a:cs typeface="Century Gothic" charset="0"/>
              </a:defRPr>
            </a:lvl1pPr>
            <a:lvl2pPr marL="347663" indent="-128588">
              <a:buFont typeface="LucidaGrande" charset="0"/>
              <a:buChar char="–"/>
              <a:tabLst/>
              <a:defRPr sz="1500">
                <a:solidFill>
                  <a:schemeClr val="bg1"/>
                </a:solidFill>
                <a:latin typeface="Century Gothic" charset="0"/>
                <a:ea typeface="Century Gothic" charset="0"/>
                <a:cs typeface="Century Gothic" charset="0"/>
              </a:defRPr>
            </a:lvl2pPr>
            <a:lvl3pPr marL="646510" indent="-127397">
              <a:buFont typeface="Arial" charset="0"/>
              <a:buChar char="•"/>
              <a:tabLst/>
              <a:defRPr sz="1350">
                <a:solidFill>
                  <a:schemeClr val="bg1"/>
                </a:solidFill>
                <a:latin typeface="Century Gothic" charset="0"/>
                <a:ea typeface="Century Gothic" charset="0"/>
                <a:cs typeface="Century Gothic" charset="0"/>
              </a:defRPr>
            </a:lvl3pPr>
            <a:lvl4pPr marL="773906" indent="-86916">
              <a:buFont typeface="LucidaGrande" charset="0"/>
              <a:buChar char="–"/>
              <a:tabLst/>
              <a:defRPr sz="1200">
                <a:solidFill>
                  <a:schemeClr val="bg1"/>
                </a:solidFill>
                <a:latin typeface="Century Gothic" charset="0"/>
                <a:ea typeface="Century Gothic" charset="0"/>
                <a:cs typeface="Century Gothic" charset="0"/>
              </a:defRPr>
            </a:lvl4pPr>
            <a:lvl5pPr marL="989410" indent="-85725">
              <a:buFont typeface="Arial" charset="0"/>
              <a:buChar char="•"/>
              <a:tabLst/>
              <a:defRPr sz="1200">
                <a:solidFill>
                  <a:schemeClr val="bg1"/>
                </a:solidFill>
                <a:latin typeface="Century Gothic" charset="0"/>
                <a:ea typeface="Century Gothic" charset="0"/>
                <a:cs typeface="Century Gothic"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12">
            <a:extLst>
              <a:ext uri="{FF2B5EF4-FFF2-40B4-BE49-F238E27FC236}">
                <a16:creationId xmlns:a16="http://schemas.microsoft.com/office/drawing/2014/main" id="{022D65D3-E1BA-2743-9378-FD70099C7E2B}"/>
              </a:ext>
            </a:extLst>
          </p:cNvPr>
          <p:cNvSpPr>
            <a:spLocks noGrp="1"/>
          </p:cNvSpPr>
          <p:nvPr>
            <p:ph type="sldNum" sz="quarter" idx="4"/>
          </p:nvPr>
        </p:nvSpPr>
        <p:spPr>
          <a:xfrm>
            <a:off x="8872538" y="5057079"/>
            <a:ext cx="271462" cy="86422"/>
          </a:xfrm>
          <a:prstGeom prst="rect">
            <a:avLst/>
          </a:prstGeom>
        </p:spPr>
        <p:txBody>
          <a:bodyPr vert="horz" lIns="91440" tIns="45720" rIns="91440" bIns="0" rtlCol="0" anchor="b"/>
          <a:lstStyle>
            <a:lvl1pPr algn="r">
              <a:defRPr sz="450">
                <a:solidFill>
                  <a:schemeClr val="tx1">
                    <a:tint val="75000"/>
                  </a:schemeClr>
                </a:solidFill>
                <a:latin typeface="Arial" charset="0"/>
                <a:ea typeface="Arial" charset="0"/>
                <a:cs typeface="Arial" charset="0"/>
              </a:defRPr>
            </a:lvl1pPr>
          </a:lstStyle>
          <a:p>
            <a:r>
              <a:rPr lang="en-US" dirty="0"/>
              <a:t>0458</a:t>
            </a:r>
          </a:p>
        </p:txBody>
      </p:sp>
    </p:spTree>
    <p:extLst>
      <p:ext uri="{BB962C8B-B14F-4D97-AF65-F5344CB8AC3E}">
        <p14:creationId xmlns:p14="http://schemas.microsoft.com/office/powerpoint/2010/main" val="1883619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605445" y="488403"/>
            <a:ext cx="3966555" cy="18466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600" dirty="0">
                <a:solidFill>
                  <a:schemeClr val="bg1"/>
                </a:solidFill>
                <a:latin typeface="Arial" panose="020B0604020202020204" pitchFamily="34" charset="0"/>
                <a:cs typeface="Arial" panose="020B0604020202020204" pitchFamily="34" charset="0"/>
              </a:rPr>
              <a:t>National Aeronautics and Space Administration</a:t>
            </a:r>
            <a:endParaRPr lang="en-US" sz="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605445" y="2206790"/>
            <a:ext cx="5757255" cy="956072"/>
          </a:xfrm>
        </p:spPr>
        <p:txBody>
          <a:bodyPr anchor="t">
            <a:noAutofit/>
          </a:bodyPr>
          <a:lstStyle>
            <a:lvl1pPr algn="l">
              <a:defRPr sz="3525"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605445" y="3273590"/>
            <a:ext cx="5757255" cy="1116330"/>
          </a:xfrm>
        </p:spPr>
        <p:txBody>
          <a:bodyPr>
            <a:normAutofit/>
          </a:bodyPr>
          <a:lstStyle>
            <a:lvl1pPr marL="0" indent="0" algn="l">
              <a:buNone/>
              <a:defRPr sz="1500" b="0" i="0">
                <a:solidFill>
                  <a:schemeClr val="bg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48279" y="254157"/>
            <a:ext cx="698294" cy="579293"/>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7772935" y="4839034"/>
            <a:ext cx="1150620" cy="184666"/>
          </a:xfrm>
          <a:prstGeom prst="rect">
            <a:avLst/>
          </a:prstGeom>
          <a:noFill/>
        </p:spPr>
        <p:txBody>
          <a:bodyPr wrap="square"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1/19/22</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12883178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2622320-F8E5-074C-AAE1-03B7E1F200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48279" y="254157"/>
            <a:ext cx="698294" cy="579293"/>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1/19/22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23254908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1/19/22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48279" y="254157"/>
            <a:ext cx="698294" cy="579293"/>
          </a:xfrm>
          <a:prstGeom prst="rect">
            <a:avLst/>
          </a:prstGeom>
        </p:spPr>
      </p:pic>
    </p:spTree>
    <p:extLst>
      <p:ext uri="{BB962C8B-B14F-4D97-AF65-F5344CB8AC3E}">
        <p14:creationId xmlns:p14="http://schemas.microsoft.com/office/powerpoint/2010/main" val="7830853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1/19/22</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12065543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076965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8352436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5505816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0025980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217040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7949252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4082095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1/19/22</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113663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4000" cy="5143500"/>
          </a:xfrm>
          <a:prstGeom prst="rect">
            <a:avLst/>
          </a:prstGeom>
        </p:spPr>
      </p:pic>
      <p:sp>
        <p:nvSpPr>
          <p:cNvPr id="6" name="Text Box 74"/>
          <p:cNvSpPr txBox="1">
            <a:spLocks noChangeArrowheads="1"/>
          </p:cNvSpPr>
          <p:nvPr userDrawn="1"/>
        </p:nvSpPr>
        <p:spPr bwMode="auto">
          <a:xfrm>
            <a:off x="7113155" y="311945"/>
            <a:ext cx="1135063" cy="230832"/>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342900" eaLnBrk="0" fontAlgn="base" hangingPunct="0">
              <a:spcBef>
                <a:spcPct val="50000"/>
              </a:spcBef>
              <a:spcAft>
                <a:spcPct val="0"/>
              </a:spcAft>
              <a:defRPr/>
            </a:pPr>
            <a:r>
              <a:rPr lang="en-US" sz="450" dirty="0">
                <a:solidFill>
                  <a:srgbClr val="FFFFFF"/>
                </a:solidFill>
                <a:latin typeface="Arial" charset="0"/>
                <a:ea typeface="ヒラギノ角ゴ Pro W3" charset="0"/>
              </a:rPr>
              <a:t>National Aeronautics and</a:t>
            </a:r>
            <a:br>
              <a:rPr lang="en-US" sz="450" dirty="0">
                <a:solidFill>
                  <a:srgbClr val="FFFFFF"/>
                </a:solidFill>
                <a:latin typeface="Arial" charset="0"/>
                <a:ea typeface="ヒラギノ角ゴ Pro W3" charset="0"/>
              </a:rPr>
            </a:br>
            <a:r>
              <a:rPr lang="en-US" sz="450" dirty="0">
                <a:solidFill>
                  <a:srgbClr val="FFFFFF"/>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8268854" y="123825"/>
            <a:ext cx="0" cy="548879"/>
          </a:xfrm>
          <a:prstGeom prst="line">
            <a:avLst/>
          </a:prstGeom>
          <a:noFill/>
          <a:ln w="12700">
            <a:solidFill>
              <a:schemeClr val="bg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458789" y="1133994"/>
            <a:ext cx="4867275" cy="785230"/>
          </a:xfrm>
          <a:ln>
            <a:noFill/>
          </a:ln>
        </p:spPr>
        <p:txBody>
          <a:bodyPr/>
          <a:lstStyle>
            <a:lvl1pPr>
              <a:defRPr sz="2400" b="1">
                <a:solidFill>
                  <a:schemeClr val="bg1"/>
                </a:solidFill>
                <a:latin typeface="Arial" charset="0"/>
                <a:ea typeface="Arial" charset="0"/>
                <a:cs typeface="Arial" charset="0"/>
              </a:defRPr>
            </a:lvl1pPr>
          </a:lstStyle>
          <a:p>
            <a:r>
              <a:rPr lang="en-US" dirty="0"/>
              <a:t>Click to edit Master title style</a:t>
            </a:r>
          </a:p>
        </p:txBody>
      </p:sp>
      <p:sp>
        <p:nvSpPr>
          <p:cNvPr id="9" name="Rectangle 163"/>
          <p:cNvSpPr>
            <a:spLocks noGrp="1" noChangeArrowheads="1"/>
          </p:cNvSpPr>
          <p:nvPr>
            <p:ph type="subTitle" idx="1"/>
          </p:nvPr>
        </p:nvSpPr>
        <p:spPr>
          <a:xfrm>
            <a:off x="458789" y="1919223"/>
            <a:ext cx="4867275" cy="462027"/>
          </a:xfrm>
          <a:ln>
            <a:noFill/>
          </a:ln>
        </p:spPr>
        <p:txBody>
          <a:bodyPr anchor="ctr"/>
          <a:lstStyle>
            <a:lvl1pPr>
              <a:buNone/>
              <a:defRPr sz="1200" b="0" baseline="0">
                <a:solidFill>
                  <a:schemeClr val="bg1"/>
                </a:solidFill>
                <a:latin typeface="Arial" charset="0"/>
                <a:ea typeface="Arial" charset="0"/>
                <a:cs typeface="Arial" charset="0"/>
              </a:defRPr>
            </a:lvl1pPr>
          </a:lstStyle>
          <a:p>
            <a:r>
              <a:rPr lang="en-US" dirty="0"/>
              <a:t>Click to edit Master subtitle style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27329" y="185741"/>
            <a:ext cx="536878" cy="444641"/>
          </a:xfrm>
          <a:prstGeom prst="rect">
            <a:avLst/>
          </a:prstGeom>
        </p:spPr>
      </p:pic>
    </p:spTree>
    <p:extLst>
      <p:ext uri="{BB962C8B-B14F-4D97-AF65-F5344CB8AC3E}">
        <p14:creationId xmlns:p14="http://schemas.microsoft.com/office/powerpoint/2010/main" val="2276623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0.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0.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6" Type="http://schemas.openxmlformats.org/officeDocument/2006/relationships/image" Target="../media/image19.png"/><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30.pn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800" y="205979"/>
            <a:ext cx="6096000" cy="85725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3758953" y="1200151"/>
            <a:ext cx="4927849" cy="339447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4081D04-EBE0-9D46-AD02-D42CC4F78F3A}" type="datetimeFigureOut">
              <a:rPr lang="en-US" smtClean="0"/>
              <a:t>1/19/22</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AF55A35-7ED7-DD4F-85C9-98165BD8A662}" type="slidenum">
              <a:rPr lang="en-US" smtClean="0"/>
              <a:t>‹#›</a:t>
            </a:fld>
            <a:endParaRPr lang="en-US"/>
          </a:p>
        </p:txBody>
      </p:sp>
    </p:spTree>
    <p:extLst>
      <p:ext uri="{BB962C8B-B14F-4D97-AF65-F5344CB8AC3E}">
        <p14:creationId xmlns:p14="http://schemas.microsoft.com/office/powerpoint/2010/main" val="2716146674"/>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4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r" defTabSz="457189" rtl="0" eaLnBrk="1" latinLnBrk="0" hangingPunct="1">
        <a:spcBef>
          <a:spcPct val="0"/>
        </a:spcBef>
        <a:buNone/>
        <a:defRPr sz="3600" b="1" kern="1200">
          <a:solidFill>
            <a:schemeClr val="accent1"/>
          </a:solidFill>
          <a:latin typeface="+mj-lt"/>
          <a:ea typeface="+mj-ea"/>
          <a:cs typeface="+mj-cs"/>
        </a:defRPr>
      </a:lvl1pPr>
    </p:titleStyle>
    <p:bodyStyle>
      <a:lvl1pPr marL="342891" indent="-342891" algn="l" defTabSz="457189" rtl="0" eaLnBrk="1" latinLnBrk="0" hangingPunct="1">
        <a:spcBef>
          <a:spcPct val="20000"/>
        </a:spcBef>
        <a:buFont typeface="Arial"/>
        <a:buChar char="•"/>
        <a:defRPr sz="2800" kern="1200">
          <a:solidFill>
            <a:srgbClr val="000000"/>
          </a:solidFill>
          <a:latin typeface="+mn-lt"/>
          <a:ea typeface="+mn-ea"/>
          <a:cs typeface="+mn-cs"/>
        </a:defRPr>
      </a:lvl1pPr>
      <a:lvl2pPr marL="742932" indent="-285744" algn="l" defTabSz="457189" rtl="0" eaLnBrk="1" latinLnBrk="0" hangingPunct="1">
        <a:spcBef>
          <a:spcPct val="20000"/>
        </a:spcBef>
        <a:buFont typeface="Arial"/>
        <a:buChar char="–"/>
        <a:defRPr sz="2400" kern="1200">
          <a:solidFill>
            <a:srgbClr val="000000"/>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rgbClr val="000000"/>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rgbClr val="000000"/>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rgbClr val="000000"/>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628650" y="273844"/>
            <a:ext cx="7886700" cy="66913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628650" y="1028701"/>
            <a:ext cx="7886700" cy="360402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1/19/22</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8248279" y="254157"/>
            <a:ext cx="698294" cy="579293"/>
          </a:xfrm>
          <a:prstGeom prst="rect">
            <a:avLst/>
          </a:prstGeom>
        </p:spPr>
      </p:pic>
    </p:spTree>
    <p:extLst>
      <p:ext uri="{BB962C8B-B14F-4D97-AF65-F5344CB8AC3E}">
        <p14:creationId xmlns:p14="http://schemas.microsoft.com/office/powerpoint/2010/main" val="2943228395"/>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Lst>
  <p:txStyles>
    <p:titleStyle>
      <a:lvl1pPr algn="l" defTabSz="685800" rtl="0" eaLnBrk="1" latinLnBrk="0" hangingPunct="1">
        <a:lnSpc>
          <a:spcPct val="90000"/>
        </a:lnSpc>
        <a:spcBef>
          <a:spcPct val="0"/>
        </a:spcBef>
        <a:buNone/>
        <a:defRPr sz="2400" b="1" i="0" kern="1200">
          <a:solidFill>
            <a:schemeClr val="bg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bg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Monaco" pitchFamily="2" charset="77"/>
        <a:buChar char="⎻"/>
        <a:defRPr sz="1800" kern="1200">
          <a:solidFill>
            <a:schemeClr val="bg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bg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628650" y="273844"/>
            <a:ext cx="7886700" cy="66913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628650" y="1028701"/>
            <a:ext cx="7886700" cy="360402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rgbClr val="252525"/>
                </a:solidFill>
                <a:latin typeface="Arial" panose="020B0604020202020204" pitchFamily="34" charset="0"/>
                <a:cs typeface="Arial" panose="020B0604020202020204" pitchFamily="34" charset="0"/>
              </a:defRPr>
            </a:lvl1pPr>
          </a:lstStyle>
          <a:p>
            <a:fld id="{B7CA9705-3A54-984A-9A79-398A142BFA36}" type="datetime1">
              <a:rPr lang="en-US" smtClean="0"/>
              <a:t>1/19/22</a:t>
            </a:fld>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rgbClr val="252525"/>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8248279" y="254157"/>
            <a:ext cx="698294" cy="579293"/>
          </a:xfrm>
          <a:prstGeom prst="rect">
            <a:avLst/>
          </a:prstGeom>
        </p:spPr>
      </p:pic>
    </p:spTree>
    <p:extLst>
      <p:ext uri="{BB962C8B-B14F-4D97-AF65-F5344CB8AC3E}">
        <p14:creationId xmlns:p14="http://schemas.microsoft.com/office/powerpoint/2010/main" val="1623461782"/>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Lst>
  <p:hf hdr="0" ftr="0" dt="0"/>
  <p:txStyles>
    <p:titleStyle>
      <a:lvl1pPr algn="l" defTabSz="685800" rtl="0" eaLnBrk="1" latinLnBrk="0" hangingPunct="1">
        <a:lnSpc>
          <a:spcPct val="90000"/>
        </a:lnSpc>
        <a:spcBef>
          <a:spcPct val="0"/>
        </a:spcBef>
        <a:buNone/>
        <a:defRPr sz="2400" b="1" i="0" kern="1200">
          <a:solidFill>
            <a:srgbClr val="252525"/>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252525"/>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rgbClr val="252525"/>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rgbClr val="252525"/>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rgbClr val="252525"/>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rgbClr val="252525"/>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54514" y="169069"/>
            <a:ext cx="668766" cy="560980"/>
          </a:xfrm>
          <a:prstGeom prst="rect">
            <a:avLst/>
          </a:prstGeom>
        </p:spPr>
      </p:pic>
      <p:sp>
        <p:nvSpPr>
          <p:cNvPr id="13" name="Slide Number Placeholder 12"/>
          <p:cNvSpPr>
            <a:spLocks noGrp="1"/>
          </p:cNvSpPr>
          <p:nvPr>
            <p:ph type="sldNum" sz="quarter" idx="4"/>
          </p:nvPr>
        </p:nvSpPr>
        <p:spPr>
          <a:xfrm>
            <a:off x="8872538" y="5057079"/>
            <a:ext cx="271462" cy="86422"/>
          </a:xfrm>
          <a:prstGeom prst="rect">
            <a:avLst/>
          </a:prstGeom>
        </p:spPr>
        <p:txBody>
          <a:bodyPr vert="horz" lIns="91440" tIns="45720" rIns="91440" bIns="0" rtlCol="0" anchor="b"/>
          <a:lstStyle>
            <a:lvl1pPr algn="r">
              <a:defRPr sz="450">
                <a:solidFill>
                  <a:schemeClr val="tx1">
                    <a:tint val="75000"/>
                  </a:schemeClr>
                </a:solidFill>
                <a:latin typeface="Arial" charset="0"/>
                <a:ea typeface="Arial" charset="0"/>
                <a:cs typeface="Arial" charset="0"/>
              </a:defRPr>
            </a:lvl1pPr>
          </a:lstStyle>
          <a:p>
            <a:r>
              <a:rPr lang="en-US" dirty="0"/>
              <a:t>0458</a:t>
            </a:r>
          </a:p>
        </p:txBody>
      </p:sp>
      <p:pic>
        <p:nvPicPr>
          <p:cNvPr id="3" name="Picture 2">
            <a:extLst>
              <a:ext uri="{FF2B5EF4-FFF2-40B4-BE49-F238E27FC236}">
                <a16:creationId xmlns:a16="http://schemas.microsoft.com/office/drawing/2014/main" id="{A73C70F0-8A29-8F49-9F39-E37B7C3DCDA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352436" y="169069"/>
            <a:ext cx="662976" cy="560980"/>
          </a:xfrm>
          <a:prstGeom prst="rect">
            <a:avLst/>
          </a:prstGeom>
        </p:spPr>
      </p:pic>
    </p:spTree>
    <p:extLst>
      <p:ext uri="{BB962C8B-B14F-4D97-AF65-F5344CB8AC3E}">
        <p14:creationId xmlns:p14="http://schemas.microsoft.com/office/powerpoint/2010/main" val="1117349484"/>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342892" rtl="0" eaLnBrk="1" fontAlgn="base" hangingPunct="1">
        <a:spcBef>
          <a:spcPct val="0"/>
        </a:spcBef>
        <a:spcAft>
          <a:spcPct val="0"/>
        </a:spcAft>
        <a:defRPr sz="1800" b="1" kern="1200">
          <a:solidFill>
            <a:schemeClr val="bg1"/>
          </a:solidFill>
          <a:latin typeface="Arial"/>
          <a:ea typeface="ヒラギノ角ゴ Pro W3" charset="-128"/>
          <a:cs typeface="Arial"/>
        </a:defRPr>
      </a:lvl1pPr>
      <a:lvl2pPr algn="l" defTabSz="342892" rtl="0" eaLnBrk="1" fontAlgn="base" hangingPunct="1">
        <a:spcBef>
          <a:spcPct val="0"/>
        </a:spcBef>
        <a:spcAft>
          <a:spcPct val="0"/>
        </a:spcAft>
        <a:defRPr sz="1800" b="1">
          <a:solidFill>
            <a:schemeClr val="bg1"/>
          </a:solidFill>
          <a:latin typeface="Arial" charset="0"/>
          <a:ea typeface="ヒラギノ角ゴ Pro W3" charset="-128"/>
          <a:cs typeface="ヒラギノ角ゴ Pro W3" charset="-128"/>
        </a:defRPr>
      </a:lvl2pPr>
      <a:lvl3pPr algn="l" defTabSz="342892" rtl="0" eaLnBrk="1" fontAlgn="base" hangingPunct="1">
        <a:spcBef>
          <a:spcPct val="0"/>
        </a:spcBef>
        <a:spcAft>
          <a:spcPct val="0"/>
        </a:spcAft>
        <a:defRPr sz="1800" b="1">
          <a:solidFill>
            <a:schemeClr val="bg1"/>
          </a:solidFill>
          <a:latin typeface="Arial" charset="0"/>
          <a:ea typeface="ヒラギノ角ゴ Pro W3" charset="-128"/>
          <a:cs typeface="ヒラギノ角ゴ Pro W3" charset="-128"/>
        </a:defRPr>
      </a:lvl3pPr>
      <a:lvl4pPr algn="l" defTabSz="342892" rtl="0" eaLnBrk="1" fontAlgn="base" hangingPunct="1">
        <a:spcBef>
          <a:spcPct val="0"/>
        </a:spcBef>
        <a:spcAft>
          <a:spcPct val="0"/>
        </a:spcAft>
        <a:defRPr sz="1800" b="1">
          <a:solidFill>
            <a:schemeClr val="bg1"/>
          </a:solidFill>
          <a:latin typeface="Arial" charset="0"/>
          <a:ea typeface="ヒラギノ角ゴ Pro W3" charset="-128"/>
          <a:cs typeface="ヒラギノ角ゴ Pro W3" charset="-128"/>
        </a:defRPr>
      </a:lvl4pPr>
      <a:lvl5pPr algn="l" defTabSz="342892" rtl="0" eaLnBrk="1" fontAlgn="base" hangingPunct="1">
        <a:spcBef>
          <a:spcPct val="0"/>
        </a:spcBef>
        <a:spcAft>
          <a:spcPct val="0"/>
        </a:spcAft>
        <a:defRPr sz="1800" b="1">
          <a:solidFill>
            <a:schemeClr val="bg1"/>
          </a:solidFill>
          <a:latin typeface="Arial" charset="0"/>
          <a:ea typeface="ヒラギノ角ゴ Pro W3" charset="-128"/>
          <a:cs typeface="ヒラギノ角ゴ Pro W3" charset="-128"/>
        </a:defRPr>
      </a:lvl5pPr>
      <a:lvl6pPr marL="342892" algn="ctr" defTabSz="342892" rtl="0" eaLnBrk="1" fontAlgn="base" hangingPunct="1">
        <a:spcBef>
          <a:spcPct val="0"/>
        </a:spcBef>
        <a:spcAft>
          <a:spcPct val="0"/>
        </a:spcAft>
        <a:defRPr sz="3300">
          <a:solidFill>
            <a:schemeClr val="tx1"/>
          </a:solidFill>
          <a:latin typeface="Calibri" charset="0"/>
          <a:ea typeface="ヒラギノ角ゴ Pro W3" charset="-128"/>
          <a:cs typeface="ヒラギノ角ゴ Pro W3" charset="-128"/>
        </a:defRPr>
      </a:lvl6pPr>
      <a:lvl7pPr marL="685783" algn="ctr" defTabSz="342892" rtl="0" eaLnBrk="1" fontAlgn="base" hangingPunct="1">
        <a:spcBef>
          <a:spcPct val="0"/>
        </a:spcBef>
        <a:spcAft>
          <a:spcPct val="0"/>
        </a:spcAft>
        <a:defRPr sz="3300">
          <a:solidFill>
            <a:schemeClr val="tx1"/>
          </a:solidFill>
          <a:latin typeface="Calibri" charset="0"/>
          <a:ea typeface="ヒラギノ角ゴ Pro W3" charset="-128"/>
          <a:cs typeface="ヒラギノ角ゴ Pro W3" charset="-128"/>
        </a:defRPr>
      </a:lvl7pPr>
      <a:lvl8pPr marL="1028675" algn="ctr" defTabSz="342892" rtl="0" eaLnBrk="1" fontAlgn="base" hangingPunct="1">
        <a:spcBef>
          <a:spcPct val="0"/>
        </a:spcBef>
        <a:spcAft>
          <a:spcPct val="0"/>
        </a:spcAft>
        <a:defRPr sz="3300">
          <a:solidFill>
            <a:schemeClr val="tx1"/>
          </a:solidFill>
          <a:latin typeface="Calibri" charset="0"/>
          <a:ea typeface="ヒラギノ角ゴ Pro W3" charset="-128"/>
          <a:cs typeface="ヒラギノ角ゴ Pro W3" charset="-128"/>
        </a:defRPr>
      </a:lvl8pPr>
      <a:lvl9pPr marL="1371566" algn="ctr" defTabSz="342892" rtl="0" eaLnBrk="1" fontAlgn="base" hangingPunct="1">
        <a:spcBef>
          <a:spcPct val="0"/>
        </a:spcBef>
        <a:spcAft>
          <a:spcPct val="0"/>
        </a:spcAft>
        <a:defRPr sz="3300">
          <a:solidFill>
            <a:schemeClr val="tx1"/>
          </a:solidFill>
          <a:latin typeface="Calibri" charset="0"/>
          <a:ea typeface="ヒラギノ角ゴ Pro W3" charset="-128"/>
          <a:cs typeface="ヒラギノ角ゴ Pro W3" charset="-128"/>
        </a:defRPr>
      </a:lvl9pPr>
    </p:titleStyle>
    <p:bodyStyle>
      <a:lvl1pPr marL="133347" indent="-133347" algn="l" defTabSz="342892"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514337" indent="-171446" algn="l" defTabSz="342892"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857228" indent="-171446" algn="l" defTabSz="342892"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200120" indent="-171446" algn="l" defTabSz="342892"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1543012" indent="-171446" algn="l" defTabSz="342892"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EFBB0A5-FF53-6744-993C-E53B9B47C527}"/>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628650" y="273844"/>
            <a:ext cx="7886700" cy="66913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628650" y="1028701"/>
            <a:ext cx="7886700" cy="360402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bg1"/>
                </a:solidFill>
                <a:latin typeface="Arial" panose="020B0604020202020204" pitchFamily="34" charset="0"/>
                <a:cs typeface="Arial" panose="020B0604020202020204" pitchFamily="34" charset="0"/>
              </a:defRPr>
            </a:lvl1pPr>
          </a:lstStyle>
          <a:p>
            <a:fld id="{9F9297F5-C30D-294B-80FE-3CC63B165F97}" type="datetimeFigureOut">
              <a:rPr lang="en-US" smtClean="0"/>
              <a:pPr/>
              <a:t>1/19/22</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bg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bg1"/>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8248279" y="254157"/>
            <a:ext cx="698294" cy="579293"/>
          </a:xfrm>
          <a:prstGeom prst="rect">
            <a:avLst/>
          </a:prstGeom>
        </p:spPr>
      </p:pic>
    </p:spTree>
    <p:extLst>
      <p:ext uri="{BB962C8B-B14F-4D97-AF65-F5344CB8AC3E}">
        <p14:creationId xmlns:p14="http://schemas.microsoft.com/office/powerpoint/2010/main" val="2607052704"/>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Lst>
  <p:txStyles>
    <p:titleStyle>
      <a:lvl1pPr algn="l" defTabSz="685800" rtl="0" eaLnBrk="1" latinLnBrk="0" hangingPunct="1">
        <a:lnSpc>
          <a:spcPct val="90000"/>
        </a:lnSpc>
        <a:spcBef>
          <a:spcPct val="0"/>
        </a:spcBef>
        <a:buNone/>
        <a:defRPr sz="2400" b="1" i="0" kern="1200">
          <a:solidFill>
            <a:schemeClr val="bg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bg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bg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bg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5.xml.rels><?xml version="1.0" encoding="UTF-8" standalone="yes"?>
<Relationships xmlns="http://schemas.openxmlformats.org/package/2006/relationships"><Relationship Id="rId3" Type="http://schemas.openxmlformats.org/officeDocument/2006/relationships/image" Target="../media/image9.gif"/><Relationship Id="rId7"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image" Target="../media/image45.jpeg"/></Relationships>
</file>

<file path=ppt/slides/_rels/slide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xml"/><Relationship Id="rId1" Type="http://schemas.openxmlformats.org/officeDocument/2006/relationships/slideLayout" Target="../slideLayouts/slideLayout37.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50.png"/><Relationship Id="rId4" Type="http://schemas.openxmlformats.org/officeDocument/2006/relationships/image" Target="../media/image46.png"/></Relationships>
</file>

<file path=ppt/slides/_rels/slide1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02540" y="1520878"/>
            <a:ext cx="3528212" cy="857250"/>
          </a:xfrm>
        </p:spPr>
        <p:txBody>
          <a:bodyPr/>
          <a:lstStyle/>
          <a:p>
            <a:pPr algn="l"/>
            <a:r>
              <a:rPr lang="en-US" dirty="0"/>
              <a:t>Marshall Space Flight Center’s Role in the Artemis Program</a:t>
            </a:r>
          </a:p>
        </p:txBody>
      </p:sp>
      <p:sp>
        <p:nvSpPr>
          <p:cNvPr id="7" name="Text Placeholder 4"/>
          <p:cNvSpPr txBox="1">
            <a:spLocks/>
          </p:cNvSpPr>
          <p:nvPr/>
        </p:nvSpPr>
        <p:spPr>
          <a:xfrm>
            <a:off x="203205" y="3463164"/>
            <a:ext cx="4344988" cy="1259561"/>
          </a:xfrm>
          <a:prstGeom prst="rect">
            <a:avLst/>
          </a:prstGeom>
        </p:spPr>
        <p:txBody>
          <a:bodyPr>
            <a:noAutofit/>
          </a:bodyPr>
          <a:lstStyle>
            <a:lvl1pPr marL="342891" indent="-342891" algn="l" defTabSz="457189" rtl="0" eaLnBrk="1" latinLnBrk="0" hangingPunct="1">
              <a:spcBef>
                <a:spcPct val="20000"/>
              </a:spcBef>
              <a:buFont typeface="Arial"/>
              <a:buChar char="•"/>
              <a:defRPr sz="2800" kern="1200">
                <a:solidFill>
                  <a:srgbClr val="000000"/>
                </a:solidFill>
                <a:latin typeface="+mn-lt"/>
                <a:ea typeface="+mn-ea"/>
                <a:cs typeface="+mn-cs"/>
              </a:defRPr>
            </a:lvl1pPr>
            <a:lvl2pPr marL="742932" indent="-285744" algn="l" defTabSz="457189" rtl="0" eaLnBrk="1" latinLnBrk="0" hangingPunct="1">
              <a:spcBef>
                <a:spcPct val="20000"/>
              </a:spcBef>
              <a:buFont typeface="Arial"/>
              <a:buChar char="–"/>
              <a:defRPr sz="2400" kern="1200">
                <a:solidFill>
                  <a:srgbClr val="000000"/>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rgbClr val="000000"/>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rgbClr val="000000"/>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rgbClr val="000000"/>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dirty="0">
                <a:solidFill>
                  <a:schemeClr val="bg1"/>
                </a:solidFill>
              </a:rPr>
              <a:t>Dr. Don Krupp</a:t>
            </a:r>
          </a:p>
          <a:p>
            <a:pPr marL="0" indent="0">
              <a:buNone/>
            </a:pPr>
            <a:r>
              <a:rPr lang="en-US" sz="1600" dirty="0">
                <a:solidFill>
                  <a:schemeClr val="bg1"/>
                </a:solidFill>
              </a:rPr>
              <a:t>Associate Program Manager</a:t>
            </a:r>
          </a:p>
          <a:p>
            <a:pPr marL="0" indent="0">
              <a:buNone/>
            </a:pPr>
            <a:r>
              <a:rPr lang="en-US" sz="1600" dirty="0">
                <a:solidFill>
                  <a:schemeClr val="bg1"/>
                </a:solidFill>
              </a:rPr>
              <a:t>NASA’s Human Landing System Program</a:t>
            </a:r>
          </a:p>
          <a:p>
            <a:pPr marL="0" indent="0">
              <a:buNone/>
            </a:pPr>
            <a:r>
              <a:rPr lang="en-US" sz="1600" dirty="0">
                <a:solidFill>
                  <a:schemeClr val="bg1"/>
                </a:solidFill>
              </a:rPr>
              <a:t>Marshall Space Flight Center</a:t>
            </a:r>
          </a:p>
        </p:txBody>
      </p:sp>
    </p:spTree>
    <p:extLst>
      <p:ext uri="{BB962C8B-B14F-4D97-AF65-F5344CB8AC3E}">
        <p14:creationId xmlns:p14="http://schemas.microsoft.com/office/powerpoint/2010/main" val="12986838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HE ARTEMIS GENERATION_1080" descr="THE ARTEMIS GENERATION_1080">
            <a:hlinkClick r:id="" action="ppaction://media"/>
            <a:extLst>
              <a:ext uri="{FF2B5EF4-FFF2-40B4-BE49-F238E27FC236}">
                <a16:creationId xmlns:a16="http://schemas.microsoft.com/office/drawing/2014/main" id="{E4944E4C-7279-D44E-B31B-3EC0E862EDB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938" y="3175"/>
            <a:ext cx="9144000" cy="5143500"/>
          </a:xfrm>
          <a:prstGeom prst="rect">
            <a:avLst/>
          </a:prstGeom>
        </p:spPr>
      </p:pic>
    </p:spTree>
    <p:extLst>
      <p:ext uri="{BB962C8B-B14F-4D97-AF65-F5344CB8AC3E}">
        <p14:creationId xmlns:p14="http://schemas.microsoft.com/office/powerpoint/2010/main" val="39477592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78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02540" y="1520878"/>
            <a:ext cx="3528212" cy="857250"/>
          </a:xfrm>
        </p:spPr>
        <p:txBody>
          <a:bodyPr/>
          <a:lstStyle/>
          <a:p>
            <a:pPr algn="l"/>
            <a:r>
              <a:rPr lang="en-US" dirty="0"/>
              <a:t>Marshall Space Flight Center’s Role in the Artemis Program</a:t>
            </a:r>
          </a:p>
        </p:txBody>
      </p:sp>
      <p:sp>
        <p:nvSpPr>
          <p:cNvPr id="7" name="Text Placeholder 4"/>
          <p:cNvSpPr txBox="1">
            <a:spLocks/>
          </p:cNvSpPr>
          <p:nvPr/>
        </p:nvSpPr>
        <p:spPr>
          <a:xfrm>
            <a:off x="203205" y="3463164"/>
            <a:ext cx="4344988" cy="1259561"/>
          </a:xfrm>
          <a:prstGeom prst="rect">
            <a:avLst/>
          </a:prstGeom>
        </p:spPr>
        <p:txBody>
          <a:bodyPr>
            <a:noAutofit/>
          </a:bodyPr>
          <a:lstStyle>
            <a:lvl1pPr marL="342891" indent="-342891" algn="l" defTabSz="457189" rtl="0" eaLnBrk="1" latinLnBrk="0" hangingPunct="1">
              <a:spcBef>
                <a:spcPct val="20000"/>
              </a:spcBef>
              <a:buFont typeface="Arial"/>
              <a:buChar char="•"/>
              <a:defRPr sz="2800" kern="1200">
                <a:solidFill>
                  <a:srgbClr val="000000"/>
                </a:solidFill>
                <a:latin typeface="+mn-lt"/>
                <a:ea typeface="+mn-ea"/>
                <a:cs typeface="+mn-cs"/>
              </a:defRPr>
            </a:lvl1pPr>
            <a:lvl2pPr marL="742932" indent="-285744" algn="l" defTabSz="457189" rtl="0" eaLnBrk="1" latinLnBrk="0" hangingPunct="1">
              <a:spcBef>
                <a:spcPct val="20000"/>
              </a:spcBef>
              <a:buFont typeface="Arial"/>
              <a:buChar char="–"/>
              <a:defRPr sz="2400" kern="1200">
                <a:solidFill>
                  <a:srgbClr val="000000"/>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rgbClr val="000000"/>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rgbClr val="000000"/>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rgbClr val="000000"/>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dirty="0">
                <a:solidFill>
                  <a:schemeClr val="bg1"/>
                </a:solidFill>
              </a:rPr>
              <a:t>Dr. Don Krupp</a:t>
            </a:r>
          </a:p>
          <a:p>
            <a:pPr marL="0" indent="0">
              <a:buNone/>
            </a:pPr>
            <a:r>
              <a:rPr lang="en-US" sz="1600" dirty="0">
                <a:solidFill>
                  <a:schemeClr val="bg1"/>
                </a:solidFill>
              </a:rPr>
              <a:t>Associate Program Manager</a:t>
            </a:r>
          </a:p>
          <a:p>
            <a:pPr marL="0" indent="0">
              <a:buNone/>
            </a:pPr>
            <a:r>
              <a:rPr lang="en-US" sz="1600" dirty="0">
                <a:solidFill>
                  <a:schemeClr val="bg1"/>
                </a:solidFill>
              </a:rPr>
              <a:t>NASA’s Human Landing System Program</a:t>
            </a:r>
          </a:p>
          <a:p>
            <a:pPr marL="0" indent="0">
              <a:buNone/>
            </a:pPr>
            <a:r>
              <a:rPr lang="en-US" sz="1600" dirty="0">
                <a:solidFill>
                  <a:schemeClr val="bg1"/>
                </a:solidFill>
              </a:rPr>
              <a:t>Marshall Space Flight Center</a:t>
            </a:r>
          </a:p>
        </p:txBody>
      </p:sp>
    </p:spTree>
    <p:extLst>
      <p:ext uri="{BB962C8B-B14F-4D97-AF65-F5344CB8AC3E}">
        <p14:creationId xmlns:p14="http://schemas.microsoft.com/office/powerpoint/2010/main" val="9315004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51CCE59-4720-FE4F-99C7-145DC12656F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
          <a:stretch/>
        </p:blipFill>
        <p:spPr>
          <a:xfrm>
            <a:off x="-849" y="3092"/>
            <a:ext cx="3262570" cy="5171889"/>
          </a:xfrm>
          <a:prstGeom prst="rect">
            <a:avLst/>
          </a:prstGeom>
        </p:spPr>
      </p:pic>
      <p:sp>
        <p:nvSpPr>
          <p:cNvPr id="3" name="Title 2"/>
          <p:cNvSpPr>
            <a:spLocks noGrp="1"/>
          </p:cNvSpPr>
          <p:nvPr>
            <p:ph type="title"/>
          </p:nvPr>
        </p:nvSpPr>
        <p:spPr/>
        <p:txBody>
          <a:bodyPr/>
          <a:lstStyle/>
          <a:p>
            <a:r>
              <a:rPr lang="en-US" sz="2400" dirty="0"/>
              <a:t>Marshall Space Flight Center</a:t>
            </a:r>
          </a:p>
        </p:txBody>
      </p:sp>
      <p:pic>
        <p:nvPicPr>
          <p:cNvPr id="30" name="Picture 29">
            <a:extLst>
              <a:ext uri="{FF2B5EF4-FFF2-40B4-BE49-F238E27FC236}">
                <a16:creationId xmlns:a16="http://schemas.microsoft.com/office/drawing/2014/main" id="{459BF7FD-9FD6-7045-8553-D7E643F217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01563" y="348470"/>
            <a:ext cx="4509133" cy="2752385"/>
          </a:xfrm>
          <a:prstGeom prst="rect">
            <a:avLst/>
          </a:prstGeom>
        </p:spPr>
      </p:pic>
      <p:sp>
        <p:nvSpPr>
          <p:cNvPr id="31" name="Text Box 4">
            <a:extLst>
              <a:ext uri="{FF2B5EF4-FFF2-40B4-BE49-F238E27FC236}">
                <a16:creationId xmlns:a16="http://schemas.microsoft.com/office/drawing/2014/main" id="{8140417E-A28A-9348-ACD1-36168B95858D}"/>
              </a:ext>
            </a:extLst>
          </p:cNvPr>
          <p:cNvSpPr txBox="1">
            <a:spLocks noChangeArrowheads="1"/>
          </p:cNvSpPr>
          <p:nvPr/>
        </p:nvSpPr>
        <p:spPr bwMode="auto">
          <a:xfrm>
            <a:off x="7899903" y="2666457"/>
            <a:ext cx="1205570" cy="3347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r>
              <a:rPr lang="en-US" sz="900" b="1" dirty="0">
                <a:solidFill>
                  <a:schemeClr val="accent1"/>
                </a:solidFill>
                <a:latin typeface="Arial Narrow" pitchFamily="34" charset="0"/>
              </a:rPr>
              <a:t>Kennedy Space Center</a:t>
            </a:r>
          </a:p>
          <a:p>
            <a:r>
              <a:rPr lang="en-US" sz="675" i="1" dirty="0">
                <a:solidFill>
                  <a:srgbClr val="B93A25"/>
                </a:solidFill>
              </a:rPr>
              <a:t>Cape Canaveral, Fla.</a:t>
            </a:r>
          </a:p>
        </p:txBody>
      </p:sp>
      <p:sp>
        <p:nvSpPr>
          <p:cNvPr id="34" name="Text Box 5">
            <a:extLst>
              <a:ext uri="{FF2B5EF4-FFF2-40B4-BE49-F238E27FC236}">
                <a16:creationId xmlns:a16="http://schemas.microsoft.com/office/drawing/2014/main" id="{0804863F-A53D-AD42-B96E-980EA656325C}"/>
              </a:ext>
            </a:extLst>
          </p:cNvPr>
          <p:cNvSpPr txBox="1">
            <a:spLocks noChangeArrowheads="1"/>
          </p:cNvSpPr>
          <p:nvPr/>
        </p:nvSpPr>
        <p:spPr bwMode="auto">
          <a:xfrm>
            <a:off x="3441473" y="2986366"/>
            <a:ext cx="1284093" cy="3347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r>
              <a:rPr lang="en-US" sz="900" b="1" dirty="0">
                <a:solidFill>
                  <a:schemeClr val="accent1"/>
                </a:solidFill>
                <a:latin typeface="Arial Narrow" pitchFamily="34" charset="0"/>
              </a:rPr>
              <a:t>Johnson Space Center</a:t>
            </a:r>
          </a:p>
          <a:p>
            <a:r>
              <a:rPr lang="en-US" sz="675" i="1" dirty="0">
                <a:solidFill>
                  <a:srgbClr val="B93A25"/>
                </a:solidFill>
              </a:rPr>
              <a:t>Houston, Texas</a:t>
            </a:r>
          </a:p>
        </p:txBody>
      </p:sp>
      <p:sp>
        <p:nvSpPr>
          <p:cNvPr id="35" name="Text Box 6">
            <a:extLst>
              <a:ext uri="{FF2B5EF4-FFF2-40B4-BE49-F238E27FC236}">
                <a16:creationId xmlns:a16="http://schemas.microsoft.com/office/drawing/2014/main" id="{EE3C895E-7101-D74E-A1B8-EA8F61F65647}"/>
              </a:ext>
            </a:extLst>
          </p:cNvPr>
          <p:cNvSpPr txBox="1">
            <a:spLocks noChangeArrowheads="1"/>
          </p:cNvSpPr>
          <p:nvPr/>
        </p:nvSpPr>
        <p:spPr bwMode="auto">
          <a:xfrm>
            <a:off x="3096276" y="2351912"/>
            <a:ext cx="1599342" cy="3347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r>
              <a:rPr lang="en-US" sz="900" b="1" dirty="0">
                <a:solidFill>
                  <a:schemeClr val="accent1">
                    <a:lumMod val="50000"/>
                    <a:lumOff val="50000"/>
                  </a:schemeClr>
                </a:solidFill>
                <a:latin typeface="Arial Narrow" pitchFamily="34" charset="0"/>
              </a:rPr>
              <a:t>Jet Propulsion Laboratory</a:t>
            </a:r>
            <a:br>
              <a:rPr lang="en-US" sz="900" b="1" dirty="0">
                <a:solidFill>
                  <a:srgbClr val="6D9AF3"/>
                </a:solidFill>
                <a:latin typeface="Arial Narrow" pitchFamily="34" charset="0"/>
              </a:rPr>
            </a:br>
            <a:r>
              <a:rPr lang="en-US" sz="675" i="1" dirty="0">
                <a:solidFill>
                  <a:srgbClr val="B93A25"/>
                </a:solidFill>
              </a:rPr>
              <a:t>Pasadena, Calif.</a:t>
            </a:r>
          </a:p>
        </p:txBody>
      </p:sp>
      <p:sp>
        <p:nvSpPr>
          <p:cNvPr id="36" name="Text Box 33">
            <a:extLst>
              <a:ext uri="{FF2B5EF4-FFF2-40B4-BE49-F238E27FC236}">
                <a16:creationId xmlns:a16="http://schemas.microsoft.com/office/drawing/2014/main" id="{03139EB4-D6E1-8646-BB05-3D8D69A3451B}"/>
              </a:ext>
            </a:extLst>
          </p:cNvPr>
          <p:cNvSpPr txBox="1">
            <a:spLocks noChangeArrowheads="1"/>
          </p:cNvSpPr>
          <p:nvPr/>
        </p:nvSpPr>
        <p:spPr bwMode="auto">
          <a:xfrm>
            <a:off x="2458121" y="860202"/>
            <a:ext cx="1168617" cy="4732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r>
              <a:rPr lang="en-US" sz="900" b="1" dirty="0">
                <a:solidFill>
                  <a:srgbClr val="002C5C"/>
                </a:solidFill>
                <a:latin typeface="Arial Narrow" pitchFamily="34" charset="0"/>
              </a:rPr>
              <a:t>Armstrong Flight </a:t>
            </a:r>
            <a:br>
              <a:rPr lang="en-US" sz="900" b="1" dirty="0">
                <a:solidFill>
                  <a:srgbClr val="002C5C"/>
                </a:solidFill>
                <a:latin typeface="Arial Narrow" pitchFamily="34" charset="0"/>
              </a:rPr>
            </a:br>
            <a:r>
              <a:rPr lang="en-US" sz="900" b="1" dirty="0">
                <a:solidFill>
                  <a:srgbClr val="002C5C"/>
                </a:solidFill>
                <a:latin typeface="Arial Narrow" pitchFamily="34" charset="0"/>
              </a:rPr>
              <a:t>Research Center</a:t>
            </a:r>
          </a:p>
          <a:p>
            <a:r>
              <a:rPr lang="en-US" sz="675" i="1" dirty="0">
                <a:solidFill>
                  <a:srgbClr val="B93A25"/>
                </a:solidFill>
              </a:rPr>
              <a:t>Edwards, Calif.</a:t>
            </a:r>
          </a:p>
        </p:txBody>
      </p:sp>
      <p:sp>
        <p:nvSpPr>
          <p:cNvPr id="37" name="Text Box 34">
            <a:extLst>
              <a:ext uri="{FF2B5EF4-FFF2-40B4-BE49-F238E27FC236}">
                <a16:creationId xmlns:a16="http://schemas.microsoft.com/office/drawing/2014/main" id="{E60EFE6E-8927-9A49-8F20-063329A5DF5E}"/>
              </a:ext>
            </a:extLst>
          </p:cNvPr>
          <p:cNvSpPr txBox="1">
            <a:spLocks noChangeArrowheads="1"/>
          </p:cNvSpPr>
          <p:nvPr/>
        </p:nvSpPr>
        <p:spPr bwMode="auto">
          <a:xfrm>
            <a:off x="6460620" y="342133"/>
            <a:ext cx="1243677" cy="438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pPr algn="ctr"/>
            <a:r>
              <a:rPr lang="en-US" sz="900" b="1" dirty="0">
                <a:solidFill>
                  <a:schemeClr val="accent1"/>
                </a:solidFill>
                <a:latin typeface="Arial Narrow" pitchFamily="34" charset="0"/>
              </a:rPr>
              <a:t>Glenn Research Center</a:t>
            </a:r>
          </a:p>
          <a:p>
            <a:pPr algn="ctr"/>
            <a:r>
              <a:rPr lang="en-US" sz="675" i="1" dirty="0">
                <a:solidFill>
                  <a:schemeClr val="accent2"/>
                </a:solidFill>
              </a:rPr>
              <a:t>Cleveland, Ohio</a:t>
            </a:r>
          </a:p>
          <a:p>
            <a:pPr algn="ctr"/>
            <a:r>
              <a:rPr lang="en-US" sz="675" dirty="0">
                <a:solidFill>
                  <a:schemeClr val="accent2"/>
                </a:solidFill>
              </a:rPr>
              <a:t> </a:t>
            </a:r>
          </a:p>
        </p:txBody>
      </p:sp>
      <p:sp>
        <p:nvSpPr>
          <p:cNvPr id="38" name="Text Box 35">
            <a:extLst>
              <a:ext uri="{FF2B5EF4-FFF2-40B4-BE49-F238E27FC236}">
                <a16:creationId xmlns:a16="http://schemas.microsoft.com/office/drawing/2014/main" id="{529F8094-8EBC-1749-A996-CDCD4F73280C}"/>
              </a:ext>
            </a:extLst>
          </p:cNvPr>
          <p:cNvSpPr txBox="1">
            <a:spLocks noChangeArrowheads="1"/>
          </p:cNvSpPr>
          <p:nvPr/>
        </p:nvSpPr>
        <p:spPr bwMode="auto">
          <a:xfrm>
            <a:off x="7680344" y="2034959"/>
            <a:ext cx="1377629" cy="3347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r>
              <a:rPr lang="en-US" sz="900" b="1" dirty="0">
                <a:solidFill>
                  <a:srgbClr val="002C5C"/>
                </a:solidFill>
                <a:latin typeface="Arial Narrow" pitchFamily="34" charset="0"/>
              </a:rPr>
              <a:t>Langley Research Center</a:t>
            </a:r>
          </a:p>
          <a:p>
            <a:r>
              <a:rPr lang="en-US" sz="675" i="1" dirty="0">
                <a:solidFill>
                  <a:srgbClr val="B93A25"/>
                </a:solidFill>
              </a:rPr>
              <a:t>Hampton, Va.</a:t>
            </a:r>
          </a:p>
        </p:txBody>
      </p:sp>
      <p:sp>
        <p:nvSpPr>
          <p:cNvPr id="40" name="Text Box 36">
            <a:extLst>
              <a:ext uri="{FF2B5EF4-FFF2-40B4-BE49-F238E27FC236}">
                <a16:creationId xmlns:a16="http://schemas.microsoft.com/office/drawing/2014/main" id="{A00A3F55-B755-3D45-80A6-9A5CBA2D7DFA}"/>
              </a:ext>
            </a:extLst>
          </p:cNvPr>
          <p:cNvSpPr txBox="1">
            <a:spLocks noChangeArrowheads="1"/>
          </p:cNvSpPr>
          <p:nvPr/>
        </p:nvSpPr>
        <p:spPr bwMode="auto">
          <a:xfrm>
            <a:off x="8148332" y="1506097"/>
            <a:ext cx="1004641" cy="4589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r>
              <a:rPr lang="en-US" sz="900" b="1" dirty="0">
                <a:solidFill>
                  <a:srgbClr val="002C5C"/>
                </a:solidFill>
                <a:latin typeface="Arial Narrow" pitchFamily="34" charset="0"/>
              </a:rPr>
              <a:t>NASA Headquarters</a:t>
            </a:r>
            <a:br>
              <a:rPr lang="en-US" sz="900" b="1" dirty="0">
                <a:solidFill>
                  <a:srgbClr val="002C5C"/>
                </a:solidFill>
                <a:latin typeface="Arial Narrow" pitchFamily="34" charset="0"/>
              </a:rPr>
            </a:br>
            <a:r>
              <a:rPr lang="en-US" sz="675" i="1" dirty="0">
                <a:solidFill>
                  <a:srgbClr val="B93A25"/>
                </a:solidFill>
              </a:rPr>
              <a:t>Washington, D.C.</a:t>
            </a:r>
          </a:p>
        </p:txBody>
      </p:sp>
      <p:sp>
        <p:nvSpPr>
          <p:cNvPr id="41" name="Text Box 37">
            <a:extLst>
              <a:ext uri="{FF2B5EF4-FFF2-40B4-BE49-F238E27FC236}">
                <a16:creationId xmlns:a16="http://schemas.microsoft.com/office/drawing/2014/main" id="{E846435F-6071-FF46-8CB5-D190C14DD877}"/>
              </a:ext>
            </a:extLst>
          </p:cNvPr>
          <p:cNvSpPr txBox="1">
            <a:spLocks noChangeArrowheads="1"/>
          </p:cNvSpPr>
          <p:nvPr/>
        </p:nvSpPr>
        <p:spPr bwMode="auto">
          <a:xfrm>
            <a:off x="7813296" y="770516"/>
            <a:ext cx="1292177" cy="4732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pPr algn="r"/>
            <a:r>
              <a:rPr lang="en-US" sz="900" b="1" dirty="0">
                <a:solidFill>
                  <a:srgbClr val="002C5C"/>
                </a:solidFill>
                <a:latin typeface="Arial Narrow" pitchFamily="34" charset="0"/>
              </a:rPr>
              <a:t>Goddard Space </a:t>
            </a:r>
            <a:br>
              <a:rPr lang="en-US" sz="900" b="1" dirty="0">
                <a:solidFill>
                  <a:srgbClr val="002C5C"/>
                </a:solidFill>
                <a:latin typeface="Arial Narrow" pitchFamily="34" charset="0"/>
              </a:rPr>
            </a:br>
            <a:r>
              <a:rPr lang="en-US" sz="900" b="1" dirty="0">
                <a:solidFill>
                  <a:srgbClr val="002C5C"/>
                </a:solidFill>
                <a:latin typeface="Arial Narrow" pitchFamily="34" charset="0"/>
              </a:rPr>
              <a:t>Flight Center</a:t>
            </a:r>
          </a:p>
          <a:p>
            <a:pPr algn="r"/>
            <a:r>
              <a:rPr lang="en-US" sz="675" i="1" dirty="0">
                <a:solidFill>
                  <a:schemeClr val="accent2"/>
                </a:solidFill>
              </a:rPr>
              <a:t>Greenbelt, Md.</a:t>
            </a:r>
          </a:p>
        </p:txBody>
      </p:sp>
      <p:sp>
        <p:nvSpPr>
          <p:cNvPr id="44" name="Text Box 45">
            <a:extLst>
              <a:ext uri="{FF2B5EF4-FFF2-40B4-BE49-F238E27FC236}">
                <a16:creationId xmlns:a16="http://schemas.microsoft.com/office/drawing/2014/main" id="{BDC5C725-E65E-834C-B734-59A98B927E80}"/>
              </a:ext>
            </a:extLst>
          </p:cNvPr>
          <p:cNvSpPr txBox="1">
            <a:spLocks noChangeArrowheads="1"/>
          </p:cNvSpPr>
          <p:nvPr/>
        </p:nvSpPr>
        <p:spPr bwMode="auto">
          <a:xfrm>
            <a:off x="2391700" y="106301"/>
            <a:ext cx="1449224" cy="438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r>
              <a:rPr lang="en-US" sz="900" b="1" dirty="0">
                <a:solidFill>
                  <a:srgbClr val="002C5C"/>
                </a:solidFill>
                <a:latin typeface="Arial Narrow" pitchFamily="34" charset="0"/>
              </a:rPr>
              <a:t>Ames Research Center</a:t>
            </a:r>
          </a:p>
          <a:p>
            <a:r>
              <a:rPr lang="en-US" sz="675" i="1" dirty="0">
                <a:solidFill>
                  <a:srgbClr val="B93A25"/>
                </a:solidFill>
              </a:rPr>
              <a:t>Moffett Field, Calif.</a:t>
            </a:r>
          </a:p>
          <a:p>
            <a:endParaRPr lang="en-US" sz="675" dirty="0">
              <a:solidFill>
                <a:srgbClr val="FFFCF2"/>
              </a:solidFill>
            </a:endParaRPr>
          </a:p>
        </p:txBody>
      </p:sp>
      <p:sp>
        <p:nvSpPr>
          <p:cNvPr id="47" name="Line 17">
            <a:extLst>
              <a:ext uri="{FF2B5EF4-FFF2-40B4-BE49-F238E27FC236}">
                <a16:creationId xmlns:a16="http://schemas.microsoft.com/office/drawing/2014/main" id="{79F44F6E-1AC9-464E-AAB8-B7E21F0C3471}"/>
              </a:ext>
            </a:extLst>
          </p:cNvPr>
          <p:cNvSpPr>
            <a:spLocks noChangeShapeType="1"/>
          </p:cNvSpPr>
          <p:nvPr/>
        </p:nvSpPr>
        <p:spPr bwMode="auto">
          <a:xfrm flipV="1">
            <a:off x="7018822" y="747248"/>
            <a:ext cx="53119" cy="563523"/>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lIns="0" tIns="0" rIns="0" bIns="0" anchor="ctr">
            <a:spAutoFit/>
          </a:bodyPr>
          <a:lstStyle/>
          <a:p>
            <a:endParaRPr lang="en-US" sz="1350">
              <a:solidFill>
                <a:prstClr val="white"/>
              </a:solidFill>
            </a:endParaRPr>
          </a:p>
        </p:txBody>
      </p:sp>
      <p:sp>
        <p:nvSpPr>
          <p:cNvPr id="48" name="Line 19">
            <a:extLst>
              <a:ext uri="{FF2B5EF4-FFF2-40B4-BE49-F238E27FC236}">
                <a16:creationId xmlns:a16="http://schemas.microsoft.com/office/drawing/2014/main" id="{E85659E7-0F2E-3443-A472-7FD2804B097E}"/>
              </a:ext>
            </a:extLst>
          </p:cNvPr>
          <p:cNvSpPr>
            <a:spLocks noChangeShapeType="1"/>
          </p:cNvSpPr>
          <p:nvPr/>
        </p:nvSpPr>
        <p:spPr bwMode="auto">
          <a:xfrm flipV="1">
            <a:off x="4562037" y="2609602"/>
            <a:ext cx="1275196" cy="645755"/>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endParaRPr lang="en-US" sz="1350">
              <a:solidFill>
                <a:prstClr val="white"/>
              </a:solidFill>
            </a:endParaRPr>
          </a:p>
        </p:txBody>
      </p:sp>
      <p:sp>
        <p:nvSpPr>
          <p:cNvPr id="49" name="Line 21">
            <a:extLst>
              <a:ext uri="{FF2B5EF4-FFF2-40B4-BE49-F238E27FC236}">
                <a16:creationId xmlns:a16="http://schemas.microsoft.com/office/drawing/2014/main" id="{DBF2D162-4E05-F143-A406-E1604BB3E33E}"/>
              </a:ext>
            </a:extLst>
          </p:cNvPr>
          <p:cNvSpPr>
            <a:spLocks noChangeShapeType="1"/>
          </p:cNvSpPr>
          <p:nvPr/>
        </p:nvSpPr>
        <p:spPr bwMode="auto">
          <a:xfrm flipV="1">
            <a:off x="4925629" y="2380846"/>
            <a:ext cx="1557384" cy="1082026"/>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endParaRPr lang="en-US" sz="1350">
              <a:solidFill>
                <a:prstClr val="white"/>
              </a:solidFill>
            </a:endParaRPr>
          </a:p>
        </p:txBody>
      </p:sp>
      <p:sp>
        <p:nvSpPr>
          <p:cNvPr id="50" name="Line 25">
            <a:extLst>
              <a:ext uri="{FF2B5EF4-FFF2-40B4-BE49-F238E27FC236}">
                <a16:creationId xmlns:a16="http://schemas.microsoft.com/office/drawing/2014/main" id="{7E36C2D1-9E53-0144-94D3-D1AEFEF300EB}"/>
              </a:ext>
            </a:extLst>
          </p:cNvPr>
          <p:cNvSpPr>
            <a:spLocks noChangeShapeType="1"/>
          </p:cNvSpPr>
          <p:nvPr/>
        </p:nvSpPr>
        <p:spPr bwMode="auto">
          <a:xfrm>
            <a:off x="7406821" y="2590245"/>
            <a:ext cx="519642" cy="146655"/>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endParaRPr lang="en-US" sz="1350">
              <a:solidFill>
                <a:prstClr val="white"/>
              </a:solidFill>
            </a:endParaRPr>
          </a:p>
        </p:txBody>
      </p:sp>
      <p:sp>
        <p:nvSpPr>
          <p:cNvPr id="51" name="Line 29">
            <a:extLst>
              <a:ext uri="{FF2B5EF4-FFF2-40B4-BE49-F238E27FC236}">
                <a16:creationId xmlns:a16="http://schemas.microsoft.com/office/drawing/2014/main" id="{592C9B6C-A870-E04C-BA9A-21A0B720F698}"/>
              </a:ext>
            </a:extLst>
          </p:cNvPr>
          <p:cNvSpPr>
            <a:spLocks noChangeShapeType="1"/>
          </p:cNvSpPr>
          <p:nvPr/>
        </p:nvSpPr>
        <p:spPr bwMode="auto">
          <a:xfrm>
            <a:off x="7591583" y="1604849"/>
            <a:ext cx="181297" cy="418409"/>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endParaRPr lang="en-US" sz="1350">
              <a:solidFill>
                <a:prstClr val="white"/>
              </a:solidFill>
            </a:endParaRPr>
          </a:p>
        </p:txBody>
      </p:sp>
      <p:sp>
        <p:nvSpPr>
          <p:cNvPr id="52" name="Line 30">
            <a:extLst>
              <a:ext uri="{FF2B5EF4-FFF2-40B4-BE49-F238E27FC236}">
                <a16:creationId xmlns:a16="http://schemas.microsoft.com/office/drawing/2014/main" id="{7850A415-27BC-2F4A-BFE9-101BF9B2C916}"/>
              </a:ext>
            </a:extLst>
          </p:cNvPr>
          <p:cNvSpPr>
            <a:spLocks noChangeShapeType="1"/>
          </p:cNvSpPr>
          <p:nvPr/>
        </p:nvSpPr>
        <p:spPr bwMode="auto">
          <a:xfrm>
            <a:off x="7589273" y="1531329"/>
            <a:ext cx="532345" cy="77369"/>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lIns="0" tIns="0" rIns="0" bIns="0" anchor="ctr">
            <a:spAutoFit/>
          </a:bodyPr>
          <a:lstStyle/>
          <a:p>
            <a:endParaRPr lang="en-US" sz="1350">
              <a:solidFill>
                <a:prstClr val="white"/>
              </a:solidFill>
            </a:endParaRPr>
          </a:p>
        </p:txBody>
      </p:sp>
      <p:sp>
        <p:nvSpPr>
          <p:cNvPr id="55" name="Line 31">
            <a:extLst>
              <a:ext uri="{FF2B5EF4-FFF2-40B4-BE49-F238E27FC236}">
                <a16:creationId xmlns:a16="http://schemas.microsoft.com/office/drawing/2014/main" id="{D3F167F7-E353-6F44-8E85-13332F8BB737}"/>
              </a:ext>
            </a:extLst>
          </p:cNvPr>
          <p:cNvSpPr>
            <a:spLocks noChangeShapeType="1"/>
          </p:cNvSpPr>
          <p:nvPr/>
        </p:nvSpPr>
        <p:spPr bwMode="auto">
          <a:xfrm flipV="1">
            <a:off x="7529995" y="1001294"/>
            <a:ext cx="859527" cy="431110"/>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endParaRPr lang="en-US" sz="1350">
              <a:solidFill>
                <a:prstClr val="white"/>
              </a:solidFill>
            </a:endParaRPr>
          </a:p>
        </p:txBody>
      </p:sp>
      <p:sp>
        <p:nvSpPr>
          <p:cNvPr id="56" name="Line 35">
            <a:extLst>
              <a:ext uri="{FF2B5EF4-FFF2-40B4-BE49-F238E27FC236}">
                <a16:creationId xmlns:a16="http://schemas.microsoft.com/office/drawing/2014/main" id="{2CE8B8F9-5454-6A41-89AC-2D1C1FEBE4FB}"/>
              </a:ext>
            </a:extLst>
          </p:cNvPr>
          <p:cNvSpPr>
            <a:spLocks noChangeShapeType="1"/>
          </p:cNvSpPr>
          <p:nvPr/>
        </p:nvSpPr>
        <p:spPr bwMode="auto">
          <a:xfrm>
            <a:off x="3261721" y="443097"/>
            <a:ext cx="523774" cy="989309"/>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endParaRPr lang="en-US" sz="1350">
              <a:solidFill>
                <a:prstClr val="white"/>
              </a:solidFill>
            </a:endParaRPr>
          </a:p>
        </p:txBody>
      </p:sp>
      <p:sp>
        <p:nvSpPr>
          <p:cNvPr id="57" name="Line 36">
            <a:extLst>
              <a:ext uri="{FF2B5EF4-FFF2-40B4-BE49-F238E27FC236}">
                <a16:creationId xmlns:a16="http://schemas.microsoft.com/office/drawing/2014/main" id="{725EE794-E9B9-C34E-AF49-483F6D5DBAEF}"/>
              </a:ext>
            </a:extLst>
          </p:cNvPr>
          <p:cNvSpPr>
            <a:spLocks noChangeShapeType="1"/>
          </p:cNvSpPr>
          <p:nvPr/>
        </p:nvSpPr>
        <p:spPr bwMode="auto">
          <a:xfrm>
            <a:off x="3337985" y="1381172"/>
            <a:ext cx="502939" cy="297581"/>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endParaRPr lang="en-US" sz="1350">
              <a:solidFill>
                <a:prstClr val="white"/>
              </a:solidFill>
            </a:endParaRPr>
          </a:p>
        </p:txBody>
      </p:sp>
      <p:sp>
        <p:nvSpPr>
          <p:cNvPr id="58" name="Line 37">
            <a:extLst>
              <a:ext uri="{FF2B5EF4-FFF2-40B4-BE49-F238E27FC236}">
                <a16:creationId xmlns:a16="http://schemas.microsoft.com/office/drawing/2014/main" id="{F9340A74-F891-FD48-82F5-4051D5AE5BA6}"/>
              </a:ext>
            </a:extLst>
          </p:cNvPr>
          <p:cNvSpPr>
            <a:spLocks noChangeShapeType="1"/>
          </p:cNvSpPr>
          <p:nvPr/>
        </p:nvSpPr>
        <p:spPr bwMode="auto">
          <a:xfrm flipV="1">
            <a:off x="3640573" y="1841959"/>
            <a:ext cx="283493" cy="522721"/>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endParaRPr lang="en-US" sz="1350">
              <a:solidFill>
                <a:prstClr val="white"/>
              </a:solidFill>
            </a:endParaRPr>
          </a:p>
        </p:txBody>
      </p:sp>
      <p:sp>
        <p:nvSpPr>
          <p:cNvPr id="59" name="Text Box 30">
            <a:extLst>
              <a:ext uri="{FF2B5EF4-FFF2-40B4-BE49-F238E27FC236}">
                <a16:creationId xmlns:a16="http://schemas.microsoft.com/office/drawing/2014/main" id="{A1001D26-3FF6-1B4B-AF0F-9DC0216F9963}"/>
              </a:ext>
            </a:extLst>
          </p:cNvPr>
          <p:cNvSpPr txBox="1">
            <a:spLocks noChangeArrowheads="1"/>
          </p:cNvSpPr>
          <p:nvPr/>
        </p:nvSpPr>
        <p:spPr bwMode="auto">
          <a:xfrm>
            <a:off x="6558843" y="3061338"/>
            <a:ext cx="1409961" cy="88870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pPr algn="ctr"/>
            <a:r>
              <a:rPr lang="en-US" sz="900" b="1" dirty="0">
                <a:solidFill>
                  <a:schemeClr val="accent1"/>
                </a:solidFill>
                <a:latin typeface="Arial Narrow"/>
                <a:cs typeface="Arial Narrow"/>
              </a:rPr>
              <a:t>Marshall Space </a:t>
            </a:r>
            <a:br>
              <a:rPr lang="en-US" sz="900" b="1" dirty="0">
                <a:solidFill>
                  <a:schemeClr val="accent1"/>
                </a:solidFill>
                <a:latin typeface="Arial Narrow"/>
                <a:cs typeface="Arial Narrow"/>
              </a:rPr>
            </a:br>
            <a:r>
              <a:rPr lang="en-US" sz="900" b="1" dirty="0">
                <a:solidFill>
                  <a:schemeClr val="accent1"/>
                </a:solidFill>
                <a:latin typeface="Arial Narrow"/>
                <a:cs typeface="Arial Narrow"/>
              </a:rPr>
              <a:t>Flight Center</a:t>
            </a:r>
          </a:p>
          <a:p>
            <a:pPr algn="ctr"/>
            <a:r>
              <a:rPr lang="en-US" sz="675" dirty="0">
                <a:solidFill>
                  <a:srgbClr val="B93A25"/>
                </a:solidFill>
              </a:rPr>
              <a:t>Launch Vehicle and Lander Development, Chemical Propulsion, and Science Instrument Development</a:t>
            </a:r>
          </a:p>
          <a:p>
            <a:pPr algn="ctr"/>
            <a:r>
              <a:rPr lang="en-US" sz="675" i="1" dirty="0">
                <a:solidFill>
                  <a:srgbClr val="B93A25"/>
                </a:solidFill>
              </a:rPr>
              <a:t>Huntsville, Ala.</a:t>
            </a:r>
          </a:p>
        </p:txBody>
      </p:sp>
      <p:sp>
        <p:nvSpPr>
          <p:cNvPr id="60" name="Text Box 32">
            <a:extLst>
              <a:ext uri="{FF2B5EF4-FFF2-40B4-BE49-F238E27FC236}">
                <a16:creationId xmlns:a16="http://schemas.microsoft.com/office/drawing/2014/main" id="{285B93B2-439D-AE4C-ACD0-0A59AED46545}"/>
              </a:ext>
            </a:extLst>
          </p:cNvPr>
          <p:cNvSpPr txBox="1">
            <a:spLocks noChangeArrowheads="1"/>
          </p:cNvSpPr>
          <p:nvPr/>
        </p:nvSpPr>
        <p:spPr bwMode="auto">
          <a:xfrm>
            <a:off x="4112292" y="3462872"/>
            <a:ext cx="1400723" cy="412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800">
                <a:solidFill>
                  <a:srgbClr val="666666"/>
                </a:solidFill>
                <a:latin typeface="Arial" pitchFamily="34" charset="0"/>
                <a:ea typeface="ＭＳ Ｐゴシック" pitchFamily="34" charset="-128"/>
              </a:defRPr>
            </a:lvl1pPr>
            <a:lvl2pPr marL="742950" indent="-285750">
              <a:defRPr sz="800">
                <a:solidFill>
                  <a:srgbClr val="666666"/>
                </a:solidFill>
                <a:latin typeface="Arial" pitchFamily="34" charset="0"/>
                <a:ea typeface="ＭＳ Ｐゴシック" pitchFamily="34" charset="-128"/>
              </a:defRPr>
            </a:lvl2pPr>
            <a:lvl3pPr marL="1143000" indent="-228600">
              <a:defRPr sz="800">
                <a:solidFill>
                  <a:srgbClr val="666666"/>
                </a:solidFill>
                <a:latin typeface="Arial" pitchFamily="34" charset="0"/>
                <a:ea typeface="ＭＳ Ｐゴシック" pitchFamily="34" charset="-128"/>
              </a:defRPr>
            </a:lvl3pPr>
            <a:lvl4pPr marL="1600200" indent="-228600">
              <a:defRPr sz="800">
                <a:solidFill>
                  <a:srgbClr val="666666"/>
                </a:solidFill>
                <a:latin typeface="Arial" pitchFamily="34" charset="0"/>
                <a:ea typeface="ＭＳ Ｐゴシック" pitchFamily="34" charset="-128"/>
              </a:defRPr>
            </a:lvl4pPr>
            <a:lvl5pPr marL="2057400" indent="-228600">
              <a:defRPr sz="800">
                <a:solidFill>
                  <a:srgbClr val="666666"/>
                </a:solidFill>
                <a:latin typeface="Arial" pitchFamily="34" charset="0"/>
                <a:ea typeface="ＭＳ Ｐゴシック" pitchFamily="34"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pitchFamily="34" charset="-128"/>
              </a:defRPr>
            </a:lvl9pPr>
          </a:lstStyle>
          <a:p>
            <a:r>
              <a:rPr lang="en-US" sz="900" b="1" dirty="0" err="1">
                <a:solidFill>
                  <a:srgbClr val="002C5C"/>
                </a:solidFill>
                <a:latin typeface="Arial Narrow" pitchFamily="34" charset="0"/>
              </a:rPr>
              <a:t>Stennis</a:t>
            </a:r>
            <a:r>
              <a:rPr lang="en-US" sz="900" b="1" dirty="0">
                <a:solidFill>
                  <a:srgbClr val="002C5C"/>
                </a:solidFill>
                <a:latin typeface="Arial Narrow" pitchFamily="34" charset="0"/>
              </a:rPr>
              <a:t> Space Center</a:t>
            </a:r>
          </a:p>
          <a:p>
            <a:r>
              <a:rPr lang="en-US" sz="675" i="1" dirty="0">
                <a:solidFill>
                  <a:srgbClr val="B93A25"/>
                </a:solidFill>
              </a:rPr>
              <a:t>Bay St. Louis, Miss.</a:t>
            </a:r>
          </a:p>
        </p:txBody>
      </p:sp>
      <p:sp>
        <p:nvSpPr>
          <p:cNvPr id="61" name="Text Box 5">
            <a:extLst>
              <a:ext uri="{FF2B5EF4-FFF2-40B4-BE49-F238E27FC236}">
                <a16:creationId xmlns:a16="http://schemas.microsoft.com/office/drawing/2014/main" id="{AEE3B81C-11D1-6544-A9E7-25068D061863}"/>
              </a:ext>
            </a:extLst>
          </p:cNvPr>
          <p:cNvSpPr txBox="1">
            <a:spLocks noChangeArrowheads="1"/>
          </p:cNvSpPr>
          <p:nvPr/>
        </p:nvSpPr>
        <p:spPr bwMode="auto">
          <a:xfrm>
            <a:off x="5334027" y="3328992"/>
            <a:ext cx="1196331" cy="473206"/>
          </a:xfrm>
          <a:prstGeom prst="rect">
            <a:avLst/>
          </a:prstGeom>
          <a:noFill/>
          <a:ln w="9525">
            <a:noFill/>
            <a:miter lim="800000"/>
            <a:headEnd/>
            <a:tailEnd/>
          </a:ln>
        </p:spPr>
        <p:txBody>
          <a:bodyPr anchor="ctr">
            <a:spAutoFit/>
          </a:bodyPr>
          <a:lstStyle/>
          <a:p>
            <a:pPr algn="ctr">
              <a:defRPr/>
            </a:pPr>
            <a:r>
              <a:rPr lang="en-US" sz="900" b="1" dirty="0">
                <a:solidFill>
                  <a:schemeClr val="tx2"/>
                </a:solidFill>
                <a:latin typeface="Arial Narrow"/>
                <a:ea typeface="ＭＳ Ｐゴシック" charset="-128"/>
                <a:cs typeface="Arial Narrow"/>
              </a:rPr>
              <a:t>Michoud</a:t>
            </a:r>
          </a:p>
          <a:p>
            <a:pPr algn="ctr">
              <a:defRPr/>
            </a:pPr>
            <a:r>
              <a:rPr lang="en-US" sz="900" b="1" dirty="0">
                <a:solidFill>
                  <a:schemeClr val="tx2"/>
                </a:solidFill>
                <a:latin typeface="Arial Narrow"/>
                <a:ea typeface="ＭＳ Ｐゴシック" charset="-128"/>
                <a:cs typeface="Arial Narrow"/>
              </a:rPr>
              <a:t>Assembly Facility</a:t>
            </a:r>
          </a:p>
          <a:p>
            <a:pPr algn="ctr">
              <a:defRPr/>
            </a:pPr>
            <a:r>
              <a:rPr lang="en-US" sz="675" i="1" dirty="0">
                <a:solidFill>
                  <a:srgbClr val="B93A25"/>
                </a:solidFill>
                <a:ea typeface="ＭＳ Ｐゴシック" charset="-128"/>
              </a:rPr>
              <a:t>New Orleans, La.</a:t>
            </a:r>
          </a:p>
        </p:txBody>
      </p:sp>
      <p:sp>
        <p:nvSpPr>
          <p:cNvPr id="62" name="Oval 45">
            <a:extLst>
              <a:ext uri="{FF2B5EF4-FFF2-40B4-BE49-F238E27FC236}">
                <a16:creationId xmlns:a16="http://schemas.microsoft.com/office/drawing/2014/main" id="{D95887DD-B7A7-3D44-89B7-7AB1098D8C51}"/>
              </a:ext>
            </a:extLst>
          </p:cNvPr>
          <p:cNvSpPr>
            <a:spLocks noChangeAspect="1" noChangeArrowheads="1"/>
          </p:cNvSpPr>
          <p:nvPr/>
        </p:nvSpPr>
        <p:spPr bwMode="auto">
          <a:xfrm>
            <a:off x="7540004" y="1545572"/>
            <a:ext cx="99310" cy="99310"/>
          </a:xfrm>
          <a:prstGeom prst="ellipse">
            <a:avLst/>
          </a:prstGeom>
          <a:solidFill>
            <a:srgbClr val="021659"/>
          </a:solidFill>
          <a:ln w="25400">
            <a:noFill/>
            <a:round/>
            <a:headEnd/>
            <a:tailEnd/>
          </a:ln>
        </p:spPr>
        <p:txBody>
          <a:bodyPr wrap="none" anchor="ctr"/>
          <a:lstStyle/>
          <a:p>
            <a:endParaRPr lang="en-US" sz="1350">
              <a:noFill/>
              <a:latin typeface="55 Helvetica Roman" pitchFamily="1" charset="0"/>
            </a:endParaRPr>
          </a:p>
        </p:txBody>
      </p:sp>
      <p:sp>
        <p:nvSpPr>
          <p:cNvPr id="66" name="Line 25">
            <a:extLst>
              <a:ext uri="{FF2B5EF4-FFF2-40B4-BE49-F238E27FC236}">
                <a16:creationId xmlns:a16="http://schemas.microsoft.com/office/drawing/2014/main" id="{662EE56E-29FD-DE44-832B-F8536B0DEFBD}"/>
              </a:ext>
            </a:extLst>
          </p:cNvPr>
          <p:cNvSpPr>
            <a:spLocks noChangeShapeType="1"/>
          </p:cNvSpPr>
          <p:nvPr/>
        </p:nvSpPr>
        <p:spPr bwMode="auto">
          <a:xfrm>
            <a:off x="6760156" y="2072911"/>
            <a:ext cx="332572" cy="1053141"/>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endParaRPr lang="en-US" sz="1350">
              <a:solidFill>
                <a:prstClr val="white"/>
              </a:solidFill>
            </a:endParaRPr>
          </a:p>
        </p:txBody>
      </p:sp>
      <p:sp>
        <p:nvSpPr>
          <p:cNvPr id="67" name="Line 25">
            <a:extLst>
              <a:ext uri="{FF2B5EF4-FFF2-40B4-BE49-F238E27FC236}">
                <a16:creationId xmlns:a16="http://schemas.microsoft.com/office/drawing/2014/main" id="{C1751A64-7957-4649-815F-C08F17CB0A4D}"/>
              </a:ext>
            </a:extLst>
          </p:cNvPr>
          <p:cNvSpPr>
            <a:spLocks noChangeShapeType="1"/>
          </p:cNvSpPr>
          <p:nvPr/>
        </p:nvSpPr>
        <p:spPr bwMode="auto">
          <a:xfrm flipH="1">
            <a:off x="5989747" y="2561088"/>
            <a:ext cx="483160" cy="719191"/>
          </a:xfrm>
          <a:prstGeom prst="line">
            <a:avLst/>
          </a:prstGeom>
          <a:noFill/>
          <a:ln w="12700" cmpd="sng">
            <a:solidFill>
              <a:schemeClr val="accent1"/>
            </a:solidFill>
            <a:round/>
            <a:headEnd/>
            <a:tailEnd/>
          </a:ln>
          <a:extLst>
            <a:ext uri="{909E8E84-426E-40dd-AFC4-6F175D3DCCD1}">
              <a14:hiddenFill xmlns:a14="http://schemas.microsoft.com/office/drawing/2010/main" xmlns="">
                <a:noFill/>
              </a14:hiddenFill>
            </a:ext>
          </a:extLst>
        </p:spPr>
        <p:txBody>
          <a:bodyPr wrap="square" lIns="0" tIns="0" rIns="0" bIns="0" anchor="ctr">
            <a:spAutoFit/>
          </a:bodyPr>
          <a:lstStyle/>
          <a:p>
            <a:endParaRPr lang="en-US" sz="1350">
              <a:solidFill>
                <a:prstClr val="white"/>
              </a:solidFill>
            </a:endParaRPr>
          </a:p>
        </p:txBody>
      </p:sp>
      <p:sp>
        <p:nvSpPr>
          <p:cNvPr id="68" name="Oval 45">
            <a:extLst>
              <a:ext uri="{FF2B5EF4-FFF2-40B4-BE49-F238E27FC236}">
                <a16:creationId xmlns:a16="http://schemas.microsoft.com/office/drawing/2014/main" id="{3B0AE412-A704-9E48-8B7A-BC776A846AEF}"/>
              </a:ext>
            </a:extLst>
          </p:cNvPr>
          <p:cNvSpPr>
            <a:spLocks noChangeAspect="1" noChangeArrowheads="1"/>
          </p:cNvSpPr>
          <p:nvPr/>
        </p:nvSpPr>
        <p:spPr bwMode="auto">
          <a:xfrm>
            <a:off x="7532967" y="1489267"/>
            <a:ext cx="99310" cy="99310"/>
          </a:xfrm>
          <a:prstGeom prst="ellipse">
            <a:avLst/>
          </a:prstGeom>
          <a:solidFill>
            <a:srgbClr val="021659"/>
          </a:solidFill>
          <a:ln w="25400">
            <a:noFill/>
            <a:round/>
            <a:headEnd/>
            <a:tailEnd/>
          </a:ln>
        </p:spPr>
        <p:txBody>
          <a:bodyPr wrap="none" anchor="ctr"/>
          <a:lstStyle/>
          <a:p>
            <a:endParaRPr lang="en-US" sz="1350">
              <a:noFill/>
              <a:latin typeface="55 Helvetica Roman" pitchFamily="1" charset="0"/>
            </a:endParaRPr>
          </a:p>
        </p:txBody>
      </p:sp>
      <p:sp>
        <p:nvSpPr>
          <p:cNvPr id="78" name="Oval 45">
            <a:extLst>
              <a:ext uri="{FF2B5EF4-FFF2-40B4-BE49-F238E27FC236}">
                <a16:creationId xmlns:a16="http://schemas.microsoft.com/office/drawing/2014/main" id="{7879012E-93D6-2C47-9186-4A9960F08F9E}"/>
              </a:ext>
            </a:extLst>
          </p:cNvPr>
          <p:cNvSpPr>
            <a:spLocks noChangeAspect="1" noChangeArrowheads="1"/>
          </p:cNvSpPr>
          <p:nvPr/>
        </p:nvSpPr>
        <p:spPr bwMode="auto">
          <a:xfrm>
            <a:off x="7511855" y="1369618"/>
            <a:ext cx="99310" cy="99310"/>
          </a:xfrm>
          <a:prstGeom prst="ellipse">
            <a:avLst/>
          </a:prstGeom>
          <a:solidFill>
            <a:srgbClr val="021659"/>
          </a:solidFill>
          <a:ln w="25400">
            <a:noFill/>
            <a:round/>
            <a:headEnd/>
            <a:tailEnd/>
          </a:ln>
        </p:spPr>
        <p:txBody>
          <a:bodyPr wrap="none" anchor="ctr"/>
          <a:lstStyle/>
          <a:p>
            <a:endParaRPr lang="en-US" sz="1350">
              <a:noFill/>
              <a:latin typeface="55 Helvetica Roman" pitchFamily="1" charset="0"/>
            </a:endParaRPr>
          </a:p>
        </p:txBody>
      </p:sp>
      <p:sp>
        <p:nvSpPr>
          <p:cNvPr id="79" name="Oval 45">
            <a:extLst>
              <a:ext uri="{FF2B5EF4-FFF2-40B4-BE49-F238E27FC236}">
                <a16:creationId xmlns:a16="http://schemas.microsoft.com/office/drawing/2014/main" id="{83EA3D3C-A7E9-1045-8CAB-9E1094F237FD}"/>
              </a:ext>
            </a:extLst>
          </p:cNvPr>
          <p:cNvSpPr>
            <a:spLocks noChangeAspect="1" noChangeArrowheads="1"/>
          </p:cNvSpPr>
          <p:nvPr/>
        </p:nvSpPr>
        <p:spPr bwMode="auto">
          <a:xfrm flipH="1">
            <a:off x="7335369" y="2524879"/>
            <a:ext cx="97554" cy="97554"/>
          </a:xfrm>
          <a:prstGeom prst="ellipse">
            <a:avLst/>
          </a:prstGeom>
          <a:solidFill>
            <a:srgbClr val="021659"/>
          </a:solidFill>
          <a:ln w="25400">
            <a:noFill/>
            <a:round/>
            <a:headEnd/>
            <a:tailEnd/>
          </a:ln>
        </p:spPr>
        <p:txBody>
          <a:bodyPr wrap="none" anchor="ctr"/>
          <a:lstStyle/>
          <a:p>
            <a:endParaRPr lang="en-US" sz="1350">
              <a:noFill/>
              <a:latin typeface="55 Helvetica Roman" pitchFamily="1" charset="0"/>
            </a:endParaRPr>
          </a:p>
        </p:txBody>
      </p:sp>
      <p:sp>
        <p:nvSpPr>
          <p:cNvPr id="80" name="Oval 45">
            <a:extLst>
              <a:ext uri="{FF2B5EF4-FFF2-40B4-BE49-F238E27FC236}">
                <a16:creationId xmlns:a16="http://schemas.microsoft.com/office/drawing/2014/main" id="{4C474F4E-DFA0-3B4F-8833-5DD770FE07D8}"/>
              </a:ext>
            </a:extLst>
          </p:cNvPr>
          <p:cNvSpPr>
            <a:spLocks noChangeAspect="1" noChangeArrowheads="1"/>
          </p:cNvSpPr>
          <p:nvPr/>
        </p:nvSpPr>
        <p:spPr bwMode="auto">
          <a:xfrm flipH="1">
            <a:off x="6715530" y="2029910"/>
            <a:ext cx="97554" cy="97554"/>
          </a:xfrm>
          <a:prstGeom prst="ellipse">
            <a:avLst/>
          </a:prstGeom>
          <a:solidFill>
            <a:srgbClr val="021659"/>
          </a:solidFill>
          <a:ln w="25400">
            <a:noFill/>
            <a:round/>
            <a:headEnd/>
            <a:tailEnd/>
          </a:ln>
        </p:spPr>
        <p:txBody>
          <a:bodyPr wrap="none" anchor="ctr"/>
          <a:lstStyle/>
          <a:p>
            <a:endParaRPr lang="en-US" sz="1350">
              <a:noFill/>
              <a:latin typeface="55 Helvetica Roman" pitchFamily="1" charset="0"/>
            </a:endParaRPr>
          </a:p>
        </p:txBody>
      </p:sp>
      <p:sp>
        <p:nvSpPr>
          <p:cNvPr id="81" name="Oval 45">
            <a:extLst>
              <a:ext uri="{FF2B5EF4-FFF2-40B4-BE49-F238E27FC236}">
                <a16:creationId xmlns:a16="http://schemas.microsoft.com/office/drawing/2014/main" id="{CF0C968E-E5B6-2F4F-B942-E65FFDC189F0}"/>
              </a:ext>
            </a:extLst>
          </p:cNvPr>
          <p:cNvSpPr>
            <a:spLocks noChangeAspect="1" noChangeArrowheads="1"/>
          </p:cNvSpPr>
          <p:nvPr/>
        </p:nvSpPr>
        <p:spPr bwMode="auto">
          <a:xfrm flipH="1">
            <a:off x="6424311" y="2517382"/>
            <a:ext cx="97554" cy="97554"/>
          </a:xfrm>
          <a:prstGeom prst="ellipse">
            <a:avLst/>
          </a:prstGeom>
          <a:solidFill>
            <a:srgbClr val="021659"/>
          </a:solidFill>
          <a:ln w="25400">
            <a:noFill/>
            <a:round/>
            <a:headEnd/>
            <a:tailEnd/>
          </a:ln>
        </p:spPr>
        <p:txBody>
          <a:bodyPr wrap="none" anchor="ctr"/>
          <a:lstStyle/>
          <a:p>
            <a:endParaRPr lang="en-US" sz="1350">
              <a:noFill/>
              <a:latin typeface="55 Helvetica Roman" pitchFamily="1" charset="0"/>
            </a:endParaRPr>
          </a:p>
        </p:txBody>
      </p:sp>
      <p:sp>
        <p:nvSpPr>
          <p:cNvPr id="82" name="Oval 45">
            <a:extLst>
              <a:ext uri="{FF2B5EF4-FFF2-40B4-BE49-F238E27FC236}">
                <a16:creationId xmlns:a16="http://schemas.microsoft.com/office/drawing/2014/main" id="{DDFDD689-197C-1340-992A-D20E886A7404}"/>
              </a:ext>
            </a:extLst>
          </p:cNvPr>
          <p:cNvSpPr>
            <a:spLocks noChangeAspect="1" noChangeArrowheads="1"/>
          </p:cNvSpPr>
          <p:nvPr/>
        </p:nvSpPr>
        <p:spPr bwMode="auto">
          <a:xfrm flipH="1">
            <a:off x="6424311" y="2339711"/>
            <a:ext cx="97554" cy="97554"/>
          </a:xfrm>
          <a:prstGeom prst="ellipse">
            <a:avLst/>
          </a:prstGeom>
          <a:solidFill>
            <a:srgbClr val="021659"/>
          </a:solidFill>
          <a:ln w="25400">
            <a:noFill/>
            <a:round/>
            <a:headEnd/>
            <a:tailEnd/>
          </a:ln>
        </p:spPr>
        <p:txBody>
          <a:bodyPr wrap="none" anchor="ctr"/>
          <a:lstStyle/>
          <a:p>
            <a:endParaRPr lang="en-US" sz="1350">
              <a:noFill/>
              <a:latin typeface="55 Helvetica Roman" pitchFamily="1" charset="0"/>
            </a:endParaRPr>
          </a:p>
        </p:txBody>
      </p:sp>
      <p:sp>
        <p:nvSpPr>
          <p:cNvPr id="83" name="Oval 45">
            <a:extLst>
              <a:ext uri="{FF2B5EF4-FFF2-40B4-BE49-F238E27FC236}">
                <a16:creationId xmlns:a16="http://schemas.microsoft.com/office/drawing/2014/main" id="{EFAA8681-04AC-994D-9D6C-E7151B467C96}"/>
              </a:ext>
            </a:extLst>
          </p:cNvPr>
          <p:cNvSpPr>
            <a:spLocks noChangeAspect="1" noChangeArrowheads="1"/>
          </p:cNvSpPr>
          <p:nvPr/>
        </p:nvSpPr>
        <p:spPr bwMode="auto">
          <a:xfrm flipH="1">
            <a:off x="5797836" y="2566159"/>
            <a:ext cx="97554" cy="97554"/>
          </a:xfrm>
          <a:prstGeom prst="ellipse">
            <a:avLst/>
          </a:prstGeom>
          <a:solidFill>
            <a:srgbClr val="021659"/>
          </a:solidFill>
          <a:ln w="25400">
            <a:noFill/>
            <a:round/>
            <a:headEnd/>
            <a:tailEnd/>
          </a:ln>
        </p:spPr>
        <p:txBody>
          <a:bodyPr wrap="none" anchor="ctr"/>
          <a:lstStyle/>
          <a:p>
            <a:endParaRPr lang="en-US" sz="1350">
              <a:noFill/>
              <a:latin typeface="55 Helvetica Roman" pitchFamily="1" charset="0"/>
            </a:endParaRPr>
          </a:p>
        </p:txBody>
      </p:sp>
      <p:sp>
        <p:nvSpPr>
          <p:cNvPr id="84" name="Oval 45">
            <a:extLst>
              <a:ext uri="{FF2B5EF4-FFF2-40B4-BE49-F238E27FC236}">
                <a16:creationId xmlns:a16="http://schemas.microsoft.com/office/drawing/2014/main" id="{FEB35F5F-47BD-AE48-AE1F-CE1CC84BD066}"/>
              </a:ext>
            </a:extLst>
          </p:cNvPr>
          <p:cNvSpPr>
            <a:spLocks noChangeAspect="1" noChangeArrowheads="1"/>
          </p:cNvSpPr>
          <p:nvPr/>
        </p:nvSpPr>
        <p:spPr bwMode="auto">
          <a:xfrm flipH="1">
            <a:off x="3891369" y="1770675"/>
            <a:ext cx="97554" cy="97554"/>
          </a:xfrm>
          <a:prstGeom prst="ellipse">
            <a:avLst/>
          </a:prstGeom>
          <a:solidFill>
            <a:srgbClr val="021659"/>
          </a:solidFill>
          <a:ln w="25400">
            <a:noFill/>
            <a:round/>
            <a:headEnd/>
            <a:tailEnd/>
          </a:ln>
        </p:spPr>
        <p:txBody>
          <a:bodyPr wrap="none" anchor="ctr"/>
          <a:lstStyle/>
          <a:p>
            <a:endParaRPr lang="en-US" sz="1350">
              <a:noFill/>
              <a:latin typeface="55 Helvetica Roman" pitchFamily="1" charset="0"/>
            </a:endParaRPr>
          </a:p>
        </p:txBody>
      </p:sp>
      <p:sp>
        <p:nvSpPr>
          <p:cNvPr id="85" name="Oval 45">
            <a:extLst>
              <a:ext uri="{FF2B5EF4-FFF2-40B4-BE49-F238E27FC236}">
                <a16:creationId xmlns:a16="http://schemas.microsoft.com/office/drawing/2014/main" id="{DE5AE166-DFF5-E549-A8FA-50D24B0DE5BB}"/>
              </a:ext>
            </a:extLst>
          </p:cNvPr>
          <p:cNvSpPr>
            <a:spLocks noChangeAspect="1" noChangeArrowheads="1"/>
          </p:cNvSpPr>
          <p:nvPr/>
        </p:nvSpPr>
        <p:spPr bwMode="auto">
          <a:xfrm flipH="1">
            <a:off x="3799503" y="1629864"/>
            <a:ext cx="97554" cy="97554"/>
          </a:xfrm>
          <a:prstGeom prst="ellipse">
            <a:avLst/>
          </a:prstGeom>
          <a:solidFill>
            <a:srgbClr val="021659"/>
          </a:solidFill>
          <a:ln w="25400">
            <a:noFill/>
            <a:round/>
            <a:headEnd/>
            <a:tailEnd/>
          </a:ln>
        </p:spPr>
        <p:txBody>
          <a:bodyPr wrap="none" anchor="ctr"/>
          <a:lstStyle/>
          <a:p>
            <a:endParaRPr lang="en-US" sz="1350">
              <a:noFill/>
              <a:latin typeface="55 Helvetica Roman" pitchFamily="1" charset="0"/>
            </a:endParaRPr>
          </a:p>
        </p:txBody>
      </p:sp>
      <p:sp>
        <p:nvSpPr>
          <p:cNvPr id="86" name="Oval 45">
            <a:extLst>
              <a:ext uri="{FF2B5EF4-FFF2-40B4-BE49-F238E27FC236}">
                <a16:creationId xmlns:a16="http://schemas.microsoft.com/office/drawing/2014/main" id="{ACD6E4A3-CC47-8F47-ADD1-E0680044EAFE}"/>
              </a:ext>
            </a:extLst>
          </p:cNvPr>
          <p:cNvSpPr>
            <a:spLocks noChangeAspect="1" noChangeArrowheads="1"/>
          </p:cNvSpPr>
          <p:nvPr/>
        </p:nvSpPr>
        <p:spPr bwMode="auto">
          <a:xfrm flipH="1">
            <a:off x="3750565" y="1383741"/>
            <a:ext cx="97554" cy="97554"/>
          </a:xfrm>
          <a:prstGeom prst="ellipse">
            <a:avLst/>
          </a:prstGeom>
          <a:solidFill>
            <a:srgbClr val="021659"/>
          </a:solidFill>
          <a:ln w="25400">
            <a:noFill/>
            <a:round/>
            <a:headEnd/>
            <a:tailEnd/>
          </a:ln>
        </p:spPr>
        <p:txBody>
          <a:bodyPr wrap="none" anchor="ctr"/>
          <a:lstStyle/>
          <a:p>
            <a:endParaRPr lang="en-US" sz="1350">
              <a:noFill/>
              <a:latin typeface="55 Helvetica Roman" pitchFamily="1" charset="0"/>
            </a:endParaRPr>
          </a:p>
        </p:txBody>
      </p:sp>
      <p:sp>
        <p:nvSpPr>
          <p:cNvPr id="87" name="Oval 45">
            <a:extLst>
              <a:ext uri="{FF2B5EF4-FFF2-40B4-BE49-F238E27FC236}">
                <a16:creationId xmlns:a16="http://schemas.microsoft.com/office/drawing/2014/main" id="{79FD1AC7-3195-6A47-9D21-4CC62B46A52A}"/>
              </a:ext>
            </a:extLst>
          </p:cNvPr>
          <p:cNvSpPr>
            <a:spLocks noChangeAspect="1" noChangeArrowheads="1"/>
          </p:cNvSpPr>
          <p:nvPr/>
        </p:nvSpPr>
        <p:spPr bwMode="auto">
          <a:xfrm flipH="1">
            <a:off x="6970045" y="1283618"/>
            <a:ext cx="97554" cy="97554"/>
          </a:xfrm>
          <a:prstGeom prst="ellipse">
            <a:avLst/>
          </a:prstGeom>
          <a:solidFill>
            <a:srgbClr val="021659"/>
          </a:solidFill>
          <a:ln w="25400">
            <a:noFill/>
            <a:round/>
            <a:headEnd/>
            <a:tailEnd/>
          </a:ln>
        </p:spPr>
        <p:txBody>
          <a:bodyPr wrap="none" anchor="ctr"/>
          <a:lstStyle/>
          <a:p>
            <a:endParaRPr lang="en-US" sz="1350">
              <a:noFill/>
              <a:latin typeface="55 Helvetica Roman" pitchFamily="1" charset="0"/>
            </a:endParaRPr>
          </a:p>
        </p:txBody>
      </p:sp>
    </p:spTree>
    <p:extLst>
      <p:ext uri="{BB962C8B-B14F-4D97-AF65-F5344CB8AC3E}">
        <p14:creationId xmlns:p14="http://schemas.microsoft.com/office/powerpoint/2010/main" val="3791063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Marshall’s Mission Areas</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2798064" cy="5143500"/>
          </a:xfrm>
          <a:prstGeom prst="rect">
            <a:avLst/>
          </a:prstGeom>
        </p:spPr>
      </p:pic>
      <p:sp>
        <p:nvSpPr>
          <p:cNvPr id="5" name="TextBox 11"/>
          <p:cNvSpPr txBox="1">
            <a:spLocks noChangeArrowheads="1"/>
          </p:cNvSpPr>
          <p:nvPr/>
        </p:nvSpPr>
        <p:spPr bwMode="auto">
          <a:xfrm>
            <a:off x="6652360" y="2879560"/>
            <a:ext cx="2539552" cy="707886"/>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anchor="ctr">
            <a:spAutoFit/>
          </a:bodyPr>
          <a:lstStyle>
            <a:lvl1pPr>
              <a:defRPr sz="800">
                <a:solidFill>
                  <a:srgbClr val="666666"/>
                </a:solidFill>
                <a:latin typeface="Arial" pitchFamily="34" charset="0"/>
                <a:ea typeface="ＭＳ Ｐゴシック" charset="-128"/>
              </a:defRPr>
            </a:lvl1pPr>
            <a:lvl2pPr marL="742950" indent="-285750">
              <a:defRPr sz="800">
                <a:solidFill>
                  <a:srgbClr val="666666"/>
                </a:solidFill>
                <a:latin typeface="Arial" pitchFamily="34" charset="0"/>
                <a:ea typeface="ＭＳ Ｐゴシック" charset="-128"/>
              </a:defRPr>
            </a:lvl2pPr>
            <a:lvl3pPr marL="1143000" indent="-228600">
              <a:defRPr sz="800">
                <a:solidFill>
                  <a:srgbClr val="666666"/>
                </a:solidFill>
                <a:latin typeface="Arial" pitchFamily="34" charset="0"/>
                <a:ea typeface="ＭＳ Ｐゴシック" charset="-128"/>
              </a:defRPr>
            </a:lvl3pPr>
            <a:lvl4pPr marL="1600200" indent="-228600">
              <a:defRPr sz="800">
                <a:solidFill>
                  <a:srgbClr val="666666"/>
                </a:solidFill>
                <a:latin typeface="Arial" pitchFamily="34" charset="0"/>
                <a:ea typeface="ＭＳ Ｐゴシック" charset="-128"/>
              </a:defRPr>
            </a:lvl4pPr>
            <a:lvl5pPr marL="2057400" indent="-228600">
              <a:defRPr sz="800">
                <a:solidFill>
                  <a:srgbClr val="666666"/>
                </a:solidFill>
                <a:latin typeface="Arial" pitchFamily="34" charset="0"/>
                <a:ea typeface="ＭＳ Ｐゴシック"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charset="-128"/>
              </a:defRPr>
            </a:lvl9pPr>
          </a:lstStyle>
          <a:p>
            <a:pPr>
              <a:defRPr/>
            </a:pPr>
            <a:r>
              <a:rPr lang="en-US" sz="2000" b="1" dirty="0">
                <a:solidFill>
                  <a:schemeClr val="accent2"/>
                </a:solidFill>
                <a:latin typeface="Arial"/>
                <a:cs typeface="Arial"/>
              </a:rPr>
              <a:t>Understanding Our World and Beyond  </a:t>
            </a:r>
          </a:p>
        </p:txBody>
      </p:sp>
      <p:sp>
        <p:nvSpPr>
          <p:cNvPr id="6" name="TextBox 5"/>
          <p:cNvSpPr txBox="1">
            <a:spLocks noChangeArrowheads="1"/>
          </p:cNvSpPr>
          <p:nvPr/>
        </p:nvSpPr>
        <p:spPr bwMode="auto">
          <a:xfrm>
            <a:off x="43493" y="975948"/>
            <a:ext cx="1948954" cy="1169551"/>
          </a:xfrm>
          <a:prstGeom prst="rect">
            <a:avLst/>
          </a:prstGeom>
          <a:no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wrap="square" anchor="ctr">
            <a:spAutoFit/>
          </a:bodyPr>
          <a:lstStyle/>
          <a:p>
            <a:pPr>
              <a:defRPr/>
            </a:pPr>
            <a:r>
              <a:rPr lang="en-US" sz="2000" b="1" dirty="0">
                <a:solidFill>
                  <a:schemeClr val="bg1"/>
                </a:solidFill>
                <a:ea typeface="Arial" charset="0"/>
                <a:cs typeface="Arial"/>
              </a:rPr>
              <a:t>Traveling To and Through Space</a:t>
            </a:r>
          </a:p>
          <a:p>
            <a:pPr algn="ctr">
              <a:defRPr/>
            </a:pPr>
            <a:endParaRPr lang="en-US" sz="1000" b="1" dirty="0">
              <a:solidFill>
                <a:schemeClr val="bg1"/>
              </a:solidFill>
              <a:effectLst>
                <a:outerShdw blurRad="38100" dist="38100" dir="2700000" algn="tl">
                  <a:srgbClr val="000000">
                    <a:alpha val="43137"/>
                  </a:srgbClr>
                </a:outerShdw>
              </a:effectLst>
              <a:ea typeface="Arial" charset="0"/>
              <a:cs typeface="Arial"/>
            </a:endParaRPr>
          </a:p>
        </p:txBody>
      </p:sp>
      <p:sp>
        <p:nvSpPr>
          <p:cNvPr id="8" name="TextBox 10"/>
          <p:cNvSpPr txBox="1">
            <a:spLocks noChangeArrowheads="1"/>
          </p:cNvSpPr>
          <p:nvPr/>
        </p:nvSpPr>
        <p:spPr bwMode="auto">
          <a:xfrm>
            <a:off x="6206115" y="267050"/>
            <a:ext cx="2471650" cy="707886"/>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wrap="square" anchor="ctr">
            <a:spAutoFit/>
          </a:bodyPr>
          <a:lstStyle>
            <a:lvl1pPr>
              <a:defRPr sz="800">
                <a:solidFill>
                  <a:srgbClr val="666666"/>
                </a:solidFill>
                <a:latin typeface="Arial" pitchFamily="34" charset="0"/>
                <a:ea typeface="ＭＳ Ｐゴシック" charset="-128"/>
              </a:defRPr>
            </a:lvl1pPr>
            <a:lvl2pPr marL="742950" indent="-285750">
              <a:defRPr sz="800">
                <a:solidFill>
                  <a:srgbClr val="666666"/>
                </a:solidFill>
                <a:latin typeface="Arial" pitchFamily="34" charset="0"/>
                <a:ea typeface="ＭＳ Ｐゴシック" charset="-128"/>
              </a:defRPr>
            </a:lvl2pPr>
            <a:lvl3pPr marL="1143000" indent="-228600">
              <a:defRPr sz="800">
                <a:solidFill>
                  <a:srgbClr val="666666"/>
                </a:solidFill>
                <a:latin typeface="Arial" pitchFamily="34" charset="0"/>
                <a:ea typeface="ＭＳ Ｐゴシック" charset="-128"/>
              </a:defRPr>
            </a:lvl3pPr>
            <a:lvl4pPr marL="1600200" indent="-228600">
              <a:defRPr sz="800">
                <a:solidFill>
                  <a:srgbClr val="666666"/>
                </a:solidFill>
                <a:latin typeface="Arial" pitchFamily="34" charset="0"/>
                <a:ea typeface="ＭＳ Ｐゴシック" charset="-128"/>
              </a:defRPr>
            </a:lvl4pPr>
            <a:lvl5pPr marL="2057400" indent="-228600">
              <a:defRPr sz="800">
                <a:solidFill>
                  <a:srgbClr val="666666"/>
                </a:solidFill>
                <a:latin typeface="Arial" pitchFamily="34" charset="0"/>
                <a:ea typeface="ＭＳ Ｐゴシック"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charset="-128"/>
              </a:defRPr>
            </a:lvl9pPr>
          </a:lstStyle>
          <a:p>
            <a:pPr>
              <a:defRPr/>
            </a:pPr>
            <a:r>
              <a:rPr lang="en-US" sz="2000" b="1" dirty="0">
                <a:solidFill>
                  <a:schemeClr val="accent2"/>
                </a:solidFill>
                <a:latin typeface="Arial"/>
                <a:cs typeface="Arial"/>
              </a:rPr>
              <a:t>Living and Working in Space</a:t>
            </a:r>
          </a:p>
        </p:txBody>
      </p:sp>
      <p:pic>
        <p:nvPicPr>
          <p:cNvPr id="9" name="Picture 2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rot="19887113">
            <a:off x="2801127" y="80205"/>
            <a:ext cx="3741392" cy="14907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48807" y="2668963"/>
            <a:ext cx="1869373" cy="1761147"/>
          </a:xfrm>
          <a:prstGeom prst="rect">
            <a:avLst/>
          </a:prstGeom>
        </p:spPr>
      </p:pic>
      <p:sp>
        <p:nvSpPr>
          <p:cNvPr id="12" name="TextBox 11"/>
          <p:cNvSpPr txBox="1">
            <a:spLocks noChangeArrowheads="1"/>
          </p:cNvSpPr>
          <p:nvPr/>
        </p:nvSpPr>
        <p:spPr bwMode="auto">
          <a:xfrm>
            <a:off x="2922548" y="2056820"/>
            <a:ext cx="2539552" cy="707886"/>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anchor="ctr">
            <a:spAutoFit/>
          </a:bodyPr>
          <a:lstStyle>
            <a:lvl1pPr>
              <a:defRPr sz="800">
                <a:solidFill>
                  <a:srgbClr val="666666"/>
                </a:solidFill>
                <a:latin typeface="Arial" pitchFamily="34" charset="0"/>
                <a:ea typeface="ＭＳ Ｐゴシック" charset="-128"/>
              </a:defRPr>
            </a:lvl1pPr>
            <a:lvl2pPr marL="742950" indent="-285750">
              <a:defRPr sz="800">
                <a:solidFill>
                  <a:srgbClr val="666666"/>
                </a:solidFill>
                <a:latin typeface="Arial" pitchFamily="34" charset="0"/>
                <a:ea typeface="ＭＳ Ｐゴシック" charset="-128"/>
              </a:defRPr>
            </a:lvl2pPr>
            <a:lvl3pPr marL="1143000" indent="-228600">
              <a:defRPr sz="800">
                <a:solidFill>
                  <a:srgbClr val="666666"/>
                </a:solidFill>
                <a:latin typeface="Arial" pitchFamily="34" charset="0"/>
                <a:ea typeface="ＭＳ Ｐゴシック" charset="-128"/>
              </a:defRPr>
            </a:lvl3pPr>
            <a:lvl4pPr marL="1600200" indent="-228600">
              <a:defRPr sz="800">
                <a:solidFill>
                  <a:srgbClr val="666666"/>
                </a:solidFill>
                <a:latin typeface="Arial" pitchFamily="34" charset="0"/>
                <a:ea typeface="ＭＳ Ｐゴシック" charset="-128"/>
              </a:defRPr>
            </a:lvl4pPr>
            <a:lvl5pPr marL="2057400" indent="-228600">
              <a:defRPr sz="800">
                <a:solidFill>
                  <a:srgbClr val="666666"/>
                </a:solidFill>
                <a:latin typeface="Arial" pitchFamily="34" charset="0"/>
                <a:ea typeface="ＭＳ Ｐゴシック" charset="-128"/>
              </a:defRPr>
            </a:lvl5pPr>
            <a:lvl6pPr marL="2514600" indent="-228600" eaLnBrk="0" fontAlgn="base" hangingPunct="0">
              <a:spcBef>
                <a:spcPct val="0"/>
              </a:spcBef>
              <a:spcAft>
                <a:spcPct val="0"/>
              </a:spcAft>
              <a:defRPr sz="800">
                <a:solidFill>
                  <a:srgbClr val="666666"/>
                </a:solidFill>
                <a:latin typeface="Arial" pitchFamily="34" charset="0"/>
                <a:ea typeface="ＭＳ Ｐゴシック" charset="-128"/>
              </a:defRPr>
            </a:lvl6pPr>
            <a:lvl7pPr marL="2971800" indent="-228600" eaLnBrk="0" fontAlgn="base" hangingPunct="0">
              <a:spcBef>
                <a:spcPct val="0"/>
              </a:spcBef>
              <a:spcAft>
                <a:spcPct val="0"/>
              </a:spcAft>
              <a:defRPr sz="800">
                <a:solidFill>
                  <a:srgbClr val="666666"/>
                </a:solidFill>
                <a:latin typeface="Arial" pitchFamily="34" charset="0"/>
                <a:ea typeface="ＭＳ Ｐゴシック" charset="-128"/>
              </a:defRPr>
            </a:lvl7pPr>
            <a:lvl8pPr marL="3429000" indent="-228600" eaLnBrk="0" fontAlgn="base" hangingPunct="0">
              <a:spcBef>
                <a:spcPct val="0"/>
              </a:spcBef>
              <a:spcAft>
                <a:spcPct val="0"/>
              </a:spcAft>
              <a:defRPr sz="800">
                <a:solidFill>
                  <a:srgbClr val="666666"/>
                </a:solidFill>
                <a:latin typeface="Arial" pitchFamily="34" charset="0"/>
                <a:ea typeface="ＭＳ Ｐゴシック" charset="-128"/>
              </a:defRPr>
            </a:lvl8pPr>
            <a:lvl9pPr marL="3886200" indent="-228600" eaLnBrk="0" fontAlgn="base" hangingPunct="0">
              <a:spcBef>
                <a:spcPct val="0"/>
              </a:spcBef>
              <a:spcAft>
                <a:spcPct val="0"/>
              </a:spcAft>
              <a:defRPr sz="800">
                <a:solidFill>
                  <a:srgbClr val="666666"/>
                </a:solidFill>
                <a:latin typeface="Arial" pitchFamily="34" charset="0"/>
                <a:ea typeface="ＭＳ Ｐゴシック" charset="-128"/>
              </a:defRPr>
            </a:lvl9pPr>
          </a:lstStyle>
          <a:p>
            <a:pPr>
              <a:defRPr/>
            </a:pPr>
            <a:r>
              <a:rPr lang="en-US" sz="2000" b="1">
                <a:solidFill>
                  <a:schemeClr val="accent2"/>
                </a:solidFill>
                <a:latin typeface="Arial"/>
                <a:cs typeface="Arial"/>
              </a:rPr>
              <a:t>Supporting Agency </a:t>
            </a:r>
            <a:r>
              <a:rPr lang="en-US" sz="2000" b="1" dirty="0">
                <a:solidFill>
                  <a:schemeClr val="accent2"/>
                </a:solidFill>
                <a:latin typeface="Arial"/>
                <a:cs typeface="Arial"/>
              </a:rPr>
              <a:t>Mission Operations</a:t>
            </a:r>
          </a:p>
        </p:txBody>
      </p:sp>
      <p:pic>
        <p:nvPicPr>
          <p:cNvPr id="4" name="Picture 3"/>
          <p:cNvPicPr>
            <a:picLocks noChangeAspect="1"/>
          </p:cNvPicPr>
          <p:nvPr/>
        </p:nvPicPr>
        <p:blipFill rotWithShape="1">
          <a:blip r:embed="rId6" cstate="screen">
            <a:extLst>
              <a:ext uri="{28A0092B-C50C-407E-A947-70E740481C1C}">
                <a14:useLocalDpi xmlns:a14="http://schemas.microsoft.com/office/drawing/2010/main"/>
              </a:ext>
            </a:extLst>
          </a:blip>
          <a:srcRect t="-1" r="-3"/>
          <a:stretch/>
        </p:blipFill>
        <p:spPr>
          <a:xfrm rot="20928869">
            <a:off x="-345916" y="1468158"/>
            <a:ext cx="3619104" cy="3660416"/>
          </a:xfrm>
          <a:prstGeom prst="rect">
            <a:avLst/>
          </a:prstGeom>
        </p:spPr>
      </p:pic>
      <p:pic>
        <p:nvPicPr>
          <p:cNvPr id="13" name="Picture 1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6695499" y="1097466"/>
            <a:ext cx="2648147" cy="1850829"/>
          </a:xfrm>
          <a:prstGeom prst="rect">
            <a:avLst/>
          </a:prstGeom>
        </p:spPr>
      </p:pic>
    </p:spTree>
    <p:extLst>
      <p:ext uri="{BB962C8B-B14F-4D97-AF65-F5344CB8AC3E}">
        <p14:creationId xmlns:p14="http://schemas.microsoft.com/office/powerpoint/2010/main" val="864423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5DFCB-E859-7942-A0EC-41AABCF4E07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DBD7EBC-6E16-0246-8CF4-2B4814C622D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FF4BE20-C0AC-374B-B269-1A1E8F220D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0" y="96"/>
            <a:ext cx="9143661" cy="5143309"/>
          </a:xfrm>
          <a:prstGeom prst="rect">
            <a:avLst/>
          </a:prstGeom>
        </p:spPr>
      </p:pic>
    </p:spTree>
    <p:extLst>
      <p:ext uri="{BB962C8B-B14F-4D97-AF65-F5344CB8AC3E}">
        <p14:creationId xmlns:p14="http://schemas.microsoft.com/office/powerpoint/2010/main" val="4151479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F497E60-5E07-4137-843D-CAD4768AAE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746078" y="1920926"/>
            <a:ext cx="5881858" cy="4411394"/>
          </a:xfrm>
          <a:prstGeom prst="rect">
            <a:avLst/>
          </a:prstGeom>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00549" y="-6350"/>
            <a:ext cx="4743451" cy="5149850"/>
          </a:xfrm>
          <a:prstGeom prst="rect">
            <a:avLst/>
          </a:prstGeom>
          <a:ln>
            <a:solidFill>
              <a:srgbClr val="2A2D41"/>
            </a:solidFill>
          </a:ln>
        </p:spPr>
      </p:pic>
      <p:sp>
        <p:nvSpPr>
          <p:cNvPr id="5" name="TextBox 4"/>
          <p:cNvSpPr txBox="1"/>
          <p:nvPr/>
        </p:nvSpPr>
        <p:spPr>
          <a:xfrm>
            <a:off x="-1" y="76533"/>
            <a:ext cx="2418248" cy="369332"/>
          </a:xfrm>
          <a:prstGeom prst="rect">
            <a:avLst/>
          </a:prstGeom>
          <a:noFill/>
        </p:spPr>
        <p:txBody>
          <a:bodyPr wrap="square" rtlCol="0">
            <a:spAutoFit/>
          </a:bodyPr>
          <a:lstStyle/>
          <a:p>
            <a:r>
              <a:rPr lang="en-US" b="1" i="1" dirty="0">
                <a:solidFill>
                  <a:schemeClr val="bg1"/>
                </a:solidFill>
              </a:rPr>
              <a:t>RS-25 Engine Test</a:t>
            </a:r>
          </a:p>
        </p:txBody>
      </p:sp>
      <p:sp>
        <p:nvSpPr>
          <p:cNvPr id="6" name="TextBox 5"/>
          <p:cNvSpPr txBox="1"/>
          <p:nvPr/>
        </p:nvSpPr>
        <p:spPr>
          <a:xfrm>
            <a:off x="-10845" y="2565401"/>
            <a:ext cx="3062803" cy="369332"/>
          </a:xfrm>
          <a:prstGeom prst="rect">
            <a:avLst/>
          </a:prstGeom>
          <a:noFill/>
        </p:spPr>
        <p:txBody>
          <a:bodyPr wrap="square" rtlCol="0">
            <a:spAutoFit/>
          </a:bodyPr>
          <a:lstStyle/>
          <a:p>
            <a:r>
              <a:rPr lang="en-US" b="1" i="1" dirty="0">
                <a:solidFill>
                  <a:schemeClr val="bg1"/>
                </a:solidFill>
              </a:rPr>
              <a:t>Solid Rocket Booster Test</a:t>
            </a:r>
          </a:p>
        </p:txBody>
      </p:sp>
      <p:pic>
        <p:nvPicPr>
          <p:cNvPr id="9" name="Picture 8">
            <a:extLst>
              <a:ext uri="{FF2B5EF4-FFF2-40B4-BE49-F238E27FC236}">
                <a16:creationId xmlns:a16="http://schemas.microsoft.com/office/drawing/2014/main" id="{FBDDA1A7-7F39-724C-905A-BBAE169F26D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1875" y="3185652"/>
            <a:ext cx="9144000" cy="2454992"/>
          </a:xfrm>
          <a:prstGeom prst="rect">
            <a:avLst/>
          </a:prstGeom>
        </p:spPr>
      </p:pic>
      <p:sp>
        <p:nvSpPr>
          <p:cNvPr id="10" name="Title 9">
            <a:extLst>
              <a:ext uri="{FF2B5EF4-FFF2-40B4-BE49-F238E27FC236}">
                <a16:creationId xmlns:a16="http://schemas.microsoft.com/office/drawing/2014/main" id="{D45EBFE1-6A80-1743-9A12-E4C081DF2618}"/>
              </a:ext>
            </a:extLst>
          </p:cNvPr>
          <p:cNvSpPr>
            <a:spLocks noGrp="1"/>
          </p:cNvSpPr>
          <p:nvPr>
            <p:ph type="title"/>
          </p:nvPr>
        </p:nvSpPr>
        <p:spPr/>
        <p:txBody>
          <a:bodyPr/>
          <a:lstStyle/>
          <a:p>
            <a:r>
              <a:rPr lang="en-US" dirty="0"/>
              <a:t>Space Launch System</a:t>
            </a:r>
          </a:p>
        </p:txBody>
      </p:sp>
      <p:pic>
        <p:nvPicPr>
          <p:cNvPr id="7" name="Picture 6">
            <a:extLst>
              <a:ext uri="{FF2B5EF4-FFF2-40B4-BE49-F238E27FC236}">
                <a16:creationId xmlns:a16="http://schemas.microsoft.com/office/drawing/2014/main" id="{ED8C97D5-7208-4125-89DE-6473A35B84B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876" y="-82551"/>
            <a:ext cx="4411625" cy="2941083"/>
          </a:xfrm>
          <a:prstGeom prst="rect">
            <a:avLst/>
          </a:prstGeom>
          <a:ln>
            <a:solidFill>
              <a:srgbClr val="2A2D41"/>
            </a:solidFill>
          </a:ln>
        </p:spPr>
      </p:pic>
    </p:spTree>
    <p:extLst>
      <p:ext uri="{BB962C8B-B14F-4D97-AF65-F5344CB8AC3E}">
        <p14:creationId xmlns:p14="http://schemas.microsoft.com/office/powerpoint/2010/main" val="1534700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57E086-11FB-A446-8223-2177E2D5C53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9" r="-26" b="-1"/>
          <a:stretch/>
        </p:blipFill>
        <p:spPr>
          <a:xfrm>
            <a:off x="0" y="0"/>
            <a:ext cx="9144000" cy="5143500"/>
          </a:xfrm>
          <a:prstGeom prst="rect">
            <a:avLst/>
          </a:prstGeom>
        </p:spPr>
      </p:pic>
      <p:sp>
        <p:nvSpPr>
          <p:cNvPr id="8" name="Oval 7">
            <a:extLst>
              <a:ext uri="{FF2B5EF4-FFF2-40B4-BE49-F238E27FC236}">
                <a16:creationId xmlns:a16="http://schemas.microsoft.com/office/drawing/2014/main" id="{DF18E7C1-6D9A-2B4A-B624-B572B77B86B8}"/>
              </a:ext>
            </a:extLst>
          </p:cNvPr>
          <p:cNvSpPr/>
          <p:nvPr/>
        </p:nvSpPr>
        <p:spPr>
          <a:xfrm>
            <a:off x="1093304" y="576470"/>
            <a:ext cx="89453" cy="59635"/>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048">
              <a:defRPr/>
            </a:pPr>
            <a:endParaRPr lang="en-US">
              <a:solidFill>
                <a:prstClr val="white"/>
              </a:solidFill>
              <a:latin typeface="Calibri"/>
            </a:endParaRPr>
          </a:p>
        </p:txBody>
      </p:sp>
      <p:sp>
        <p:nvSpPr>
          <p:cNvPr id="4" name="Title 3">
            <a:extLst>
              <a:ext uri="{FF2B5EF4-FFF2-40B4-BE49-F238E27FC236}">
                <a16:creationId xmlns:a16="http://schemas.microsoft.com/office/drawing/2014/main" id="{E501B9C1-AA08-554E-A3D4-0D63339C46F9}"/>
              </a:ext>
            </a:extLst>
          </p:cNvPr>
          <p:cNvSpPr>
            <a:spLocks noGrp="1"/>
          </p:cNvSpPr>
          <p:nvPr>
            <p:ph type="title"/>
          </p:nvPr>
        </p:nvSpPr>
        <p:spPr>
          <a:xfrm>
            <a:off x="3" y="169072"/>
            <a:ext cx="8555353" cy="560980"/>
          </a:xfrm>
        </p:spPr>
        <p:txBody>
          <a:bodyPr>
            <a:normAutofit/>
          </a:bodyPr>
          <a:lstStyle/>
          <a:p>
            <a:r>
              <a:rPr lang="en-US" dirty="0"/>
              <a:t>THE POWER OF SLS AND ORION</a:t>
            </a:r>
          </a:p>
        </p:txBody>
      </p:sp>
      <p:pic>
        <p:nvPicPr>
          <p:cNvPr id="11" name="Picture 10">
            <a:extLst>
              <a:ext uri="{FF2B5EF4-FFF2-40B4-BE49-F238E27FC236}">
                <a16:creationId xmlns:a16="http://schemas.microsoft.com/office/drawing/2014/main" id="{09B6B66A-E8EA-F64D-8A95-46D529D1501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54514" y="169080"/>
            <a:ext cx="668766" cy="560980"/>
          </a:xfrm>
          <a:prstGeom prst="rect">
            <a:avLst/>
          </a:prstGeom>
        </p:spPr>
      </p:pic>
      <p:sp>
        <p:nvSpPr>
          <p:cNvPr id="2" name="Slide Number Placeholder 1">
            <a:extLst>
              <a:ext uri="{FF2B5EF4-FFF2-40B4-BE49-F238E27FC236}">
                <a16:creationId xmlns:a16="http://schemas.microsoft.com/office/drawing/2014/main" id="{19B5D71A-DE04-9B46-B0D3-3EB834867068}"/>
              </a:ext>
            </a:extLst>
          </p:cNvPr>
          <p:cNvSpPr>
            <a:spLocks noGrp="1"/>
          </p:cNvSpPr>
          <p:nvPr>
            <p:ph type="sldNum" sz="quarter" idx="4"/>
          </p:nvPr>
        </p:nvSpPr>
        <p:spPr/>
        <p:txBody>
          <a:bodyPr/>
          <a:lstStyle/>
          <a:p>
            <a:pPr defTabSz="914048"/>
            <a:r>
              <a:rPr lang="en-US">
                <a:solidFill>
                  <a:prstClr val="black">
                    <a:tint val="75000"/>
                  </a:prstClr>
                </a:solidFill>
              </a:rPr>
              <a:t>0689</a:t>
            </a:r>
            <a:endParaRPr lang="en-US" dirty="0">
              <a:solidFill>
                <a:prstClr val="black">
                  <a:tint val="75000"/>
                </a:prstClr>
              </a:solidFill>
            </a:endParaRPr>
          </a:p>
        </p:txBody>
      </p:sp>
      <p:sp>
        <p:nvSpPr>
          <p:cNvPr id="3" name="TextBox 2">
            <a:extLst>
              <a:ext uri="{FF2B5EF4-FFF2-40B4-BE49-F238E27FC236}">
                <a16:creationId xmlns:a16="http://schemas.microsoft.com/office/drawing/2014/main" id="{4A69A674-AE76-224F-A6C4-787F1894EFDD}"/>
              </a:ext>
            </a:extLst>
          </p:cNvPr>
          <p:cNvSpPr txBox="1"/>
          <p:nvPr/>
        </p:nvSpPr>
        <p:spPr>
          <a:xfrm>
            <a:off x="264254" y="1043503"/>
            <a:ext cx="2799825" cy="1569660"/>
          </a:xfrm>
          <a:prstGeom prst="rect">
            <a:avLst/>
          </a:prstGeom>
          <a:noFill/>
        </p:spPr>
        <p:txBody>
          <a:bodyPr wrap="square" rtlCol="0">
            <a:spAutoFit/>
          </a:bodyPr>
          <a:lstStyle/>
          <a:p>
            <a:pPr defTabSz="914048"/>
            <a:r>
              <a:rPr lang="en-US" sz="1500" b="1" dirty="0">
                <a:solidFill>
                  <a:prstClr val="white"/>
                </a:solidFill>
                <a:latin typeface="Century Gothic" panose="020B0502020202020204" pitchFamily="34" charset="0"/>
              </a:rPr>
              <a:t>ORION</a:t>
            </a:r>
          </a:p>
          <a:p>
            <a:pPr defTabSz="914048"/>
            <a:r>
              <a:rPr lang="en-US" sz="1350" dirty="0">
                <a:solidFill>
                  <a:prstClr val="white"/>
                </a:solidFill>
                <a:latin typeface="Century Gothic" panose="020B0502020202020204" pitchFamily="34" charset="0"/>
              </a:rPr>
              <a:t>The only spacecraft capable of carrying and sustaining crew on missions to deep space, providing emergency abort capability, and safe re-entry from lunar return velocities</a:t>
            </a:r>
          </a:p>
        </p:txBody>
      </p:sp>
      <p:sp>
        <p:nvSpPr>
          <p:cNvPr id="9" name="TextBox 8">
            <a:extLst>
              <a:ext uri="{FF2B5EF4-FFF2-40B4-BE49-F238E27FC236}">
                <a16:creationId xmlns:a16="http://schemas.microsoft.com/office/drawing/2014/main" id="{AA746DF5-6DF7-0B41-AD97-FE693D6A309D}"/>
              </a:ext>
            </a:extLst>
          </p:cNvPr>
          <p:cNvSpPr txBox="1"/>
          <p:nvPr/>
        </p:nvSpPr>
        <p:spPr>
          <a:xfrm>
            <a:off x="264254" y="2861816"/>
            <a:ext cx="2799825" cy="1361911"/>
          </a:xfrm>
          <a:prstGeom prst="rect">
            <a:avLst/>
          </a:prstGeom>
          <a:noFill/>
        </p:spPr>
        <p:txBody>
          <a:bodyPr wrap="square" rtlCol="0">
            <a:spAutoFit/>
          </a:bodyPr>
          <a:lstStyle/>
          <a:p>
            <a:pPr defTabSz="914048"/>
            <a:r>
              <a:rPr lang="en-US" sz="1500" b="1" dirty="0">
                <a:solidFill>
                  <a:prstClr val="white"/>
                </a:solidFill>
                <a:latin typeface="Century Gothic" panose="020B0502020202020204" pitchFamily="34" charset="0"/>
              </a:rPr>
              <a:t>SLS</a:t>
            </a:r>
          </a:p>
          <a:p>
            <a:pPr defTabSz="914048"/>
            <a:r>
              <a:rPr lang="en-US" sz="1350" dirty="0">
                <a:solidFill>
                  <a:prstClr val="white"/>
                </a:solidFill>
                <a:latin typeface="Century Gothic" panose="020B0502020202020204" pitchFamily="34" charset="0"/>
              </a:rPr>
              <a:t>The only rocket with the power and capability required to carry astronauts to deep space onboard the Orion spacecraft</a:t>
            </a:r>
          </a:p>
        </p:txBody>
      </p:sp>
      <p:sp>
        <p:nvSpPr>
          <p:cNvPr id="10" name="TextBox 9">
            <a:extLst>
              <a:ext uri="{FF2B5EF4-FFF2-40B4-BE49-F238E27FC236}">
                <a16:creationId xmlns:a16="http://schemas.microsoft.com/office/drawing/2014/main" id="{11D535B0-90B9-B449-A2E8-E87E8423AEBA}"/>
              </a:ext>
            </a:extLst>
          </p:cNvPr>
          <p:cNvSpPr txBox="1"/>
          <p:nvPr/>
        </p:nvSpPr>
        <p:spPr>
          <a:xfrm>
            <a:off x="6010713" y="1043503"/>
            <a:ext cx="3088068" cy="1777410"/>
          </a:xfrm>
          <a:prstGeom prst="rect">
            <a:avLst/>
          </a:prstGeom>
          <a:noFill/>
        </p:spPr>
        <p:txBody>
          <a:bodyPr wrap="square" rtlCol="0">
            <a:spAutoFit/>
          </a:bodyPr>
          <a:lstStyle/>
          <a:p>
            <a:pPr defTabSz="914048"/>
            <a:r>
              <a:rPr lang="en-US" sz="1500" b="1" dirty="0">
                <a:solidFill>
                  <a:prstClr val="white"/>
                </a:solidFill>
                <a:latin typeface="Century Gothic" panose="020B0502020202020204" pitchFamily="34" charset="0"/>
              </a:rPr>
              <a:t>NATIONAL CAPABILITY</a:t>
            </a:r>
          </a:p>
          <a:p>
            <a:pPr defTabSz="914048"/>
            <a:r>
              <a:rPr lang="en-US" sz="1350" dirty="0">
                <a:solidFill>
                  <a:prstClr val="white"/>
                </a:solidFill>
                <a:latin typeface="Century Gothic" panose="020B0502020202020204" pitchFamily="34" charset="0"/>
              </a:rPr>
              <a:t>The SLS and Orion programs (including Exploration Ground Support at Kennedy Space Center) leverages over 3,800 suppliers and over 60,000 workers across all </a:t>
            </a:r>
          </a:p>
          <a:p>
            <a:pPr defTabSz="914048"/>
            <a:r>
              <a:rPr lang="en-US" sz="1350" dirty="0">
                <a:solidFill>
                  <a:prstClr val="white"/>
                </a:solidFill>
                <a:latin typeface="Century Gothic" panose="020B0502020202020204" pitchFamily="34" charset="0"/>
              </a:rPr>
              <a:t>50 states</a:t>
            </a:r>
          </a:p>
        </p:txBody>
      </p:sp>
    </p:spTree>
    <p:extLst>
      <p:ext uri="{BB962C8B-B14F-4D97-AF65-F5344CB8AC3E}">
        <p14:creationId xmlns:p14="http://schemas.microsoft.com/office/powerpoint/2010/main" val="20796524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7" name="Picture 6">
            <a:extLst>
              <a:ext uri="{FF2B5EF4-FFF2-40B4-BE49-F238E27FC236}">
                <a16:creationId xmlns:a16="http://schemas.microsoft.com/office/drawing/2014/main" id="{B8D97D65-BBF3-4143-B5F0-62A73D5FC98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875" y="3185652"/>
            <a:ext cx="9144000" cy="2454992"/>
          </a:xfrm>
          <a:prstGeom prst="rect">
            <a:avLst/>
          </a:prstGeom>
        </p:spPr>
      </p:pic>
      <p:sp>
        <p:nvSpPr>
          <p:cNvPr id="4" name="Title 3"/>
          <p:cNvSpPr>
            <a:spLocks noGrp="1"/>
          </p:cNvSpPr>
          <p:nvPr>
            <p:ph type="title"/>
          </p:nvPr>
        </p:nvSpPr>
        <p:spPr>
          <a:xfrm>
            <a:off x="1650670" y="4035238"/>
            <a:ext cx="7036130" cy="857250"/>
          </a:xfrm>
        </p:spPr>
        <p:txBody>
          <a:bodyPr/>
          <a:lstStyle/>
          <a:p>
            <a:r>
              <a:rPr lang="en-US" sz="2400" b="1" dirty="0" err="1">
                <a:ln w="3175" cmpd="sng">
                  <a:noFill/>
                </a:ln>
                <a:solidFill>
                  <a:schemeClr val="bg1"/>
                </a:solidFill>
                <a:effectLst>
                  <a:outerShdw blurRad="50800" dist="38100" dir="5400000" algn="t" rotWithShape="0">
                    <a:prstClr val="black">
                      <a:alpha val="40000"/>
                    </a:prstClr>
                  </a:outerShdw>
                </a:effectLst>
                <a:latin typeface="Arial" panose="020B0604020202020204" pitchFamily="34" charset="0"/>
                <a:cs typeface="Arial" panose="020B0604020202020204" pitchFamily="34" charset="0"/>
              </a:rPr>
              <a:t>Michoud</a:t>
            </a:r>
            <a:r>
              <a:rPr lang="en-US" sz="2400" b="1" dirty="0">
                <a:ln w="3175" cmpd="sng">
                  <a:noFill/>
                </a:ln>
                <a:solidFill>
                  <a:schemeClr val="bg1"/>
                </a:solidFill>
                <a:effectLst>
                  <a:outerShdw blurRad="50800" dist="38100" dir="5400000" algn="t" rotWithShape="0">
                    <a:prstClr val="black">
                      <a:alpha val="40000"/>
                    </a:prstClr>
                  </a:outerShdw>
                </a:effectLst>
                <a:latin typeface="Arial" panose="020B0604020202020204" pitchFamily="34" charset="0"/>
                <a:cs typeface="Arial" panose="020B0604020202020204" pitchFamily="34" charset="0"/>
              </a:rPr>
              <a:t>: Building </a:t>
            </a:r>
            <a:r>
              <a:rPr lang="en-US" sz="2400" dirty="0">
                <a:ln w="3175" cmpd="sng">
                  <a:noFill/>
                </a:ln>
                <a:solidFill>
                  <a:schemeClr val="bg1"/>
                </a:solidFill>
                <a:effectLst>
                  <a:outerShdw blurRad="50800" dist="38100" dir="5400000" algn="t" rotWithShape="0">
                    <a:prstClr val="black">
                      <a:alpha val="40000"/>
                    </a:prstClr>
                  </a:outerShdw>
                </a:effectLst>
                <a:latin typeface="Arial" panose="020B0604020202020204" pitchFamily="34" charset="0"/>
                <a:cs typeface="Arial" panose="020B0604020202020204" pitchFamily="34" charset="0"/>
              </a:rPr>
              <a:t>the</a:t>
            </a:r>
            <a:r>
              <a:rPr lang="en-US" sz="2400" b="1" dirty="0">
                <a:ln w="3175" cmpd="sng">
                  <a:noFill/>
                </a:ln>
                <a:solidFill>
                  <a:schemeClr val="bg1"/>
                </a:solidFill>
                <a:effectLst>
                  <a:outerShdw blurRad="50800" dist="38100" dir="5400000" algn="t" rotWithShape="0">
                    <a:prstClr val="black">
                      <a:alpha val="40000"/>
                    </a:prstClr>
                  </a:outerShdw>
                </a:effectLst>
                <a:latin typeface="Arial" panose="020B0604020202020204" pitchFamily="34" charset="0"/>
                <a:cs typeface="Arial" panose="020B0604020202020204" pitchFamily="34" charset="0"/>
              </a:rPr>
              <a:t> Next Generation </a:t>
            </a:r>
            <a:r>
              <a:rPr lang="en-US" sz="2400" dirty="0">
                <a:ln w="3175" cmpd="sng">
                  <a:noFill/>
                </a:ln>
                <a:solidFill>
                  <a:schemeClr val="bg1"/>
                </a:solidFill>
                <a:effectLst>
                  <a:outerShdw blurRad="50800" dist="38100" dir="5400000" algn="t" rotWithShape="0">
                    <a:prstClr val="black">
                      <a:alpha val="40000"/>
                    </a:prstClr>
                  </a:outerShdw>
                </a:effectLst>
                <a:latin typeface="Arial" panose="020B0604020202020204" pitchFamily="34" charset="0"/>
                <a:cs typeface="Arial" panose="020B0604020202020204" pitchFamily="34" charset="0"/>
              </a:rPr>
              <a:t>Rocket</a:t>
            </a:r>
            <a:endParaRPr lang="en-US" sz="2400" b="1" dirty="0">
              <a:ln w="3175" cmpd="sng">
                <a:noFill/>
              </a:ln>
              <a:solidFill>
                <a:schemeClr val="bg1"/>
              </a:solidFill>
              <a:effectLst>
                <a:outerShdw blurRad="50800" dist="38100" dir="5400000" algn="t" rotWithShape="0">
                  <a:prstClr val="black">
                    <a:alpha val="40000"/>
                  </a:prstClr>
                </a:outerShdw>
              </a:effectLst>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0030" y="777240"/>
            <a:ext cx="754640" cy="4096139"/>
          </a:xfrm>
          <a:prstGeom prst="rect">
            <a:avLst/>
          </a:prstGeom>
        </p:spPr>
      </p:pic>
    </p:spTree>
    <p:extLst>
      <p:ext uri="{BB962C8B-B14F-4D97-AF65-F5344CB8AC3E}">
        <p14:creationId xmlns:p14="http://schemas.microsoft.com/office/powerpoint/2010/main" val="8440824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9B0EAE-9E8D-E14E-A1D1-78EEA9BF3A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9" name="Picture 8">
            <a:extLst>
              <a:ext uri="{FF2B5EF4-FFF2-40B4-BE49-F238E27FC236}">
                <a16:creationId xmlns:a16="http://schemas.microsoft.com/office/drawing/2014/main" id="{5E722A2D-6094-964D-9F3C-E44FBD75E0A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3216443"/>
            <a:ext cx="9144000" cy="2454992"/>
          </a:xfrm>
          <a:prstGeom prst="rect">
            <a:avLst/>
          </a:prstGeom>
        </p:spPr>
      </p:pic>
      <p:sp>
        <p:nvSpPr>
          <p:cNvPr id="8" name="Title 10"/>
          <p:cNvSpPr>
            <a:spLocks noGrp="1"/>
          </p:cNvSpPr>
          <p:nvPr>
            <p:ph type="title"/>
          </p:nvPr>
        </p:nvSpPr>
        <p:spPr>
          <a:xfrm>
            <a:off x="1858945" y="4086598"/>
            <a:ext cx="7285055" cy="857250"/>
          </a:xfrm>
        </p:spPr>
        <p:txBody>
          <a:bodyPr/>
          <a:lstStyle/>
          <a:p>
            <a:r>
              <a:rPr lang="en-US" sz="3200" dirty="0">
                <a:solidFill>
                  <a:schemeClr val="bg1"/>
                </a:solidFill>
              </a:rPr>
              <a:t>Human Landing System Program</a:t>
            </a:r>
          </a:p>
        </p:txBody>
      </p:sp>
    </p:spTree>
    <p:extLst>
      <p:ext uri="{BB962C8B-B14F-4D97-AF65-F5344CB8AC3E}">
        <p14:creationId xmlns:p14="http://schemas.microsoft.com/office/powerpoint/2010/main" val="1398539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5D088B-F099-B047-9BD0-BEF940C035A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3" y="0"/>
            <a:ext cx="9139915" cy="5143500"/>
          </a:xfrm>
          <a:prstGeom prst="rect">
            <a:avLst/>
          </a:prstGeom>
        </p:spPr>
      </p:pic>
      <p:sp>
        <p:nvSpPr>
          <p:cNvPr id="5" name="Title 1"/>
          <p:cNvSpPr>
            <a:spLocks noGrp="1"/>
          </p:cNvSpPr>
          <p:nvPr>
            <p:ph type="title"/>
          </p:nvPr>
        </p:nvSpPr>
        <p:spPr/>
        <p:txBody>
          <a:bodyPr>
            <a:normAutofit/>
          </a:bodyPr>
          <a:lstStyle/>
          <a:p>
            <a:pPr algn="r"/>
            <a:r>
              <a:rPr lang="en-US" dirty="0">
                <a:solidFill>
                  <a:schemeClr val="bg2"/>
                </a:solidFill>
              </a:rPr>
              <a:t>Human Landing System</a:t>
            </a:r>
          </a:p>
        </p:txBody>
      </p:sp>
      <p:sp>
        <p:nvSpPr>
          <p:cNvPr id="6" name="Content Placeholder 2"/>
          <p:cNvSpPr>
            <a:spLocks noGrp="1"/>
          </p:cNvSpPr>
          <p:nvPr>
            <p:ph idx="1"/>
          </p:nvPr>
        </p:nvSpPr>
        <p:spPr>
          <a:xfrm>
            <a:off x="4946073" y="934106"/>
            <a:ext cx="3569277" cy="3736506"/>
          </a:xfrm>
        </p:spPr>
        <p:txBody>
          <a:bodyPr>
            <a:normAutofit lnSpcReduction="10000"/>
          </a:bodyPr>
          <a:lstStyle/>
          <a:p>
            <a:pPr>
              <a:lnSpc>
                <a:spcPct val="100000"/>
              </a:lnSpc>
            </a:pPr>
            <a:r>
              <a:rPr lang="en-US" sz="1350" dirty="0">
                <a:solidFill>
                  <a:schemeClr val="bg1"/>
                </a:solidFill>
              </a:rPr>
              <a:t>Firm Fixed Price Broad Agency Announcement for rapid development and crewed demonstration to return humans to the lunar surface by 2024 </a:t>
            </a:r>
            <a:endParaRPr lang="en-US" sz="1350" b="1" dirty="0">
              <a:solidFill>
                <a:schemeClr val="bg1"/>
              </a:solidFill>
            </a:endParaRPr>
          </a:p>
          <a:p>
            <a:pPr>
              <a:lnSpc>
                <a:spcPct val="100000"/>
              </a:lnSpc>
            </a:pPr>
            <a:r>
              <a:rPr lang="en-US" sz="1350" dirty="0">
                <a:solidFill>
                  <a:schemeClr val="bg1"/>
                </a:solidFill>
              </a:rPr>
              <a:t>Leveraging commercial capabilities to the maximum extent possible; may tailor the traditional NASA program management and systems engineering processes to expedite the schedule</a:t>
            </a:r>
          </a:p>
          <a:p>
            <a:pPr>
              <a:lnSpc>
                <a:spcPct val="100000"/>
              </a:lnSpc>
            </a:pPr>
            <a:r>
              <a:rPr lang="en-US" sz="1350" dirty="0">
                <a:solidFill>
                  <a:schemeClr val="bg1"/>
                </a:solidFill>
              </a:rPr>
              <a:t>NASA will not take ownership of the HLS hardware/software</a:t>
            </a:r>
          </a:p>
          <a:p>
            <a:pPr>
              <a:lnSpc>
                <a:spcPct val="100000"/>
              </a:lnSpc>
            </a:pPr>
            <a:r>
              <a:rPr lang="en-US" sz="1350" dirty="0">
                <a:solidFill>
                  <a:schemeClr val="bg1"/>
                </a:solidFill>
              </a:rPr>
              <a:t>HLS will launch as commercial cargo; checkout and testing will occur on orbit prior to any crew launch and egress</a:t>
            </a:r>
          </a:p>
          <a:p>
            <a:pPr>
              <a:lnSpc>
                <a:spcPct val="100000"/>
              </a:lnSpc>
            </a:pPr>
            <a:r>
              <a:rPr lang="en-US" sz="1350" dirty="0">
                <a:solidFill>
                  <a:schemeClr val="bg1"/>
                </a:solidFill>
              </a:rPr>
              <a:t>NASA provides certification and technical expertise</a:t>
            </a:r>
          </a:p>
        </p:txBody>
      </p:sp>
      <p:sp>
        <p:nvSpPr>
          <p:cNvPr id="4" name="Slide Number Placeholder 3"/>
          <p:cNvSpPr>
            <a:spLocks noGrp="1"/>
          </p:cNvSpPr>
          <p:nvPr>
            <p:ph type="sldNum" sz="quarter" idx="12"/>
          </p:nvPr>
        </p:nvSpPr>
        <p:spPr/>
        <p:txBody>
          <a:bodyPr/>
          <a:lstStyle/>
          <a:p>
            <a:pPr defTabSz="685800">
              <a:defRPr/>
            </a:pPr>
            <a:fld id="{F63D4D34-D402-45D4-8A15-64881E6F4D44}" type="slidenum">
              <a:rPr lang="en-US" sz="750">
                <a:solidFill>
                  <a:srgbClr val="000000"/>
                </a:solidFill>
                <a:latin typeface="Arial" charset="0"/>
              </a:rPr>
              <a:pPr defTabSz="685800">
                <a:defRPr/>
              </a:pPr>
              <a:t>11</a:t>
            </a:fld>
            <a:endParaRPr lang="en-US" sz="750">
              <a:solidFill>
                <a:srgbClr val="000000"/>
              </a:solidFill>
              <a:latin typeface="Arial" charset="0"/>
            </a:endParaRPr>
          </a:p>
        </p:txBody>
      </p:sp>
      <p:sp>
        <p:nvSpPr>
          <p:cNvPr id="11" name="TextBox 10"/>
          <p:cNvSpPr txBox="1"/>
          <p:nvPr/>
        </p:nvSpPr>
        <p:spPr>
          <a:xfrm>
            <a:off x="0" y="4515934"/>
            <a:ext cx="9139915" cy="553998"/>
          </a:xfrm>
          <a:prstGeom prst="rect">
            <a:avLst/>
          </a:prstGeom>
          <a:gradFill flip="none" rotWithShape="1">
            <a:gsLst>
              <a:gs pos="0">
                <a:schemeClr val="tx1">
                  <a:alpha val="53000"/>
                </a:schemeClr>
              </a:gs>
              <a:gs pos="50000">
                <a:schemeClr val="accent4">
                  <a:alpha val="64000"/>
                </a:schemeClr>
              </a:gs>
              <a:gs pos="100000">
                <a:schemeClr val="tx1">
                  <a:alpha val="52000"/>
                </a:schemeClr>
              </a:gs>
            </a:gsLst>
            <a:lin ang="0" scaled="1"/>
            <a:tileRect/>
          </a:gradFill>
          <a:ln>
            <a:noFill/>
          </a:ln>
        </p:spPr>
        <p:style>
          <a:lnRef idx="3">
            <a:schemeClr val="lt1"/>
          </a:lnRef>
          <a:fillRef idx="1">
            <a:schemeClr val="accent1"/>
          </a:fillRef>
          <a:effectRef idx="1">
            <a:schemeClr val="accent1"/>
          </a:effectRef>
          <a:fontRef idx="minor">
            <a:schemeClr val="lt1"/>
          </a:fontRef>
        </p:style>
        <p:txBody>
          <a:bodyPr wrap="square" rtlCol="0">
            <a:spAutoFit/>
          </a:bodyPr>
          <a:lstStyle/>
          <a:p>
            <a:pPr algn="ctr" defTabSz="685800">
              <a:defRPr/>
            </a:pPr>
            <a:r>
              <a:rPr lang="en-US" sz="1500" i="1" dirty="0">
                <a:solidFill>
                  <a:prstClr val="white"/>
                </a:solidFill>
                <a:latin typeface="Arial" panose="020B0604020202020204" pitchFamily="34" charset="0"/>
                <a:cs typeface="Arial" panose="020B0604020202020204" pitchFamily="34" charset="0"/>
              </a:rPr>
              <a:t>The HLS plan is to leverage the speed and operating models of the commercial space industry while applying NASA expertise to ensure safety and mission success</a:t>
            </a:r>
          </a:p>
        </p:txBody>
      </p:sp>
    </p:spTree>
    <p:extLst>
      <p:ext uri="{BB962C8B-B14F-4D97-AF65-F5344CB8AC3E}">
        <p14:creationId xmlns:p14="http://schemas.microsoft.com/office/powerpoint/2010/main" val="2243207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Content Placeholder 2"/>
          <p:cNvSpPr>
            <a:spLocks noGrp="1"/>
          </p:cNvSpPr>
          <p:nvPr>
            <p:ph idx="1"/>
          </p:nvPr>
        </p:nvSpPr>
        <p:spPr>
          <a:xfrm>
            <a:off x="7001540" y="0"/>
            <a:ext cx="2142461" cy="5143500"/>
          </a:xfrm>
          <a:solidFill>
            <a:schemeClr val="tx1"/>
          </a:solidFill>
          <a:ln w="12700">
            <a:solidFill>
              <a:schemeClr val="bg1"/>
            </a:solidFill>
          </a:ln>
        </p:spPr>
        <p:txBody>
          <a:bodyPr anchor="ctr" anchorCtr="0">
            <a:noAutofit/>
          </a:bodyPr>
          <a:lstStyle/>
          <a:p>
            <a:pPr marL="173831" indent="0">
              <a:buNone/>
            </a:pPr>
            <a:r>
              <a:rPr lang="en-US" sz="1800" dirty="0"/>
              <a:t>3 HLS contracts awarded April 30, 2020</a:t>
            </a:r>
          </a:p>
          <a:p>
            <a:pPr marL="173831" indent="0">
              <a:buNone/>
            </a:pPr>
            <a:endParaRPr lang="en-US" sz="1800" dirty="0"/>
          </a:p>
          <a:p>
            <a:pPr marL="173831" indent="0">
              <a:buNone/>
            </a:pPr>
            <a:r>
              <a:rPr lang="en-US" sz="1800" dirty="0"/>
              <a:t>Complete lander systems were proposed including launch vehicles for an end to end solution for 2024 and sustaining</a:t>
            </a:r>
          </a:p>
          <a:p>
            <a:pPr marL="173831" indent="0">
              <a:buNone/>
            </a:pPr>
            <a:endParaRPr lang="en-US" sz="1800" dirty="0"/>
          </a:p>
          <a:p>
            <a:pPr marL="173831" indent="0">
              <a:buNone/>
            </a:pPr>
            <a:r>
              <a:rPr lang="en-US" sz="1800" dirty="0"/>
              <a:t>Base Period:  May 2020 – February 2021</a:t>
            </a:r>
          </a:p>
        </p:txBody>
      </p:sp>
      <p:sp>
        <p:nvSpPr>
          <p:cNvPr id="4" name="Rectangle 3"/>
          <p:cNvSpPr/>
          <p:nvPr/>
        </p:nvSpPr>
        <p:spPr>
          <a:xfrm>
            <a:off x="0" y="3938367"/>
            <a:ext cx="7001540" cy="1205133"/>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white"/>
                </a:solidFill>
                <a:latin typeface="Arial" panose="020B0604020202020204" pitchFamily="34" charset="0"/>
                <a:cs typeface="Arial" panose="020B0604020202020204" pitchFamily="34" charset="0"/>
              </a:rPr>
              <a:t>The Broad Agency Announcement achieved the innovation from US Industry it was designed to do. </a:t>
            </a:r>
          </a:p>
        </p:txBody>
      </p:sp>
      <p:pic>
        <p:nvPicPr>
          <p:cNvPr id="6" name="Picture 5">
            <a:extLst>
              <a:ext uri="{FF2B5EF4-FFF2-40B4-BE49-F238E27FC236}">
                <a16:creationId xmlns:a16="http://schemas.microsoft.com/office/drawing/2014/main" id="{0305128A-172A-B243-A5E3-70CEDABE9F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
            <a:ext cx="7001540" cy="3938366"/>
          </a:xfrm>
          <a:prstGeom prst="rect">
            <a:avLst/>
          </a:prstGeom>
        </p:spPr>
      </p:pic>
    </p:spTree>
    <p:extLst>
      <p:ext uri="{BB962C8B-B14F-4D97-AF65-F5344CB8AC3E}">
        <p14:creationId xmlns:p14="http://schemas.microsoft.com/office/powerpoint/2010/main" val="2718722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27400-389F-F548-991C-A8B59833AE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1F75F12-D93E-264D-842B-1A6F1EB178C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9E2F0C3-C64D-8B46-BACE-62A0FC188A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5" name="Slide Number Placeholder 4">
            <a:extLst>
              <a:ext uri="{FF2B5EF4-FFF2-40B4-BE49-F238E27FC236}">
                <a16:creationId xmlns:a16="http://schemas.microsoft.com/office/drawing/2014/main" id="{47CF8C96-BD4B-0644-B70D-5F71BEC1F3F5}"/>
              </a:ext>
            </a:extLst>
          </p:cNvPr>
          <p:cNvSpPr>
            <a:spLocks noGrp="1"/>
          </p:cNvSpPr>
          <p:nvPr>
            <p:ph type="sldNum" sz="quarter" idx="12"/>
          </p:nvPr>
        </p:nvSpPr>
        <p:spPr/>
        <p:txBody>
          <a:bodyPr/>
          <a:lstStyle/>
          <a:p>
            <a:fld id="{AAA21668-7E2D-D34B-8F28-D8590BEFEB53}" type="slidenum">
              <a:rPr lang="en-US" smtClean="0">
                <a:solidFill>
                  <a:schemeClr val="bg1"/>
                </a:solidFill>
              </a:rPr>
              <a:t>13</a:t>
            </a:fld>
            <a:endParaRPr lang="en-US" dirty="0">
              <a:solidFill>
                <a:schemeClr val="bg1"/>
              </a:solidFill>
            </a:endParaRPr>
          </a:p>
        </p:txBody>
      </p:sp>
    </p:spTree>
    <p:extLst>
      <p:ext uri="{BB962C8B-B14F-4D97-AF65-F5344CB8AC3E}">
        <p14:creationId xmlns:p14="http://schemas.microsoft.com/office/powerpoint/2010/main" val="1969209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089E1D-44FE-1F44-AE26-AABBC512F68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8" name="TextBox 7">
            <a:extLst>
              <a:ext uri="{FF2B5EF4-FFF2-40B4-BE49-F238E27FC236}">
                <a16:creationId xmlns:a16="http://schemas.microsoft.com/office/drawing/2014/main" id="{67072979-8D69-5A4D-AEF8-D324629A55CB}"/>
              </a:ext>
            </a:extLst>
          </p:cNvPr>
          <p:cNvSpPr txBox="1"/>
          <p:nvPr/>
        </p:nvSpPr>
        <p:spPr>
          <a:xfrm>
            <a:off x="5247860" y="1361471"/>
            <a:ext cx="2872410" cy="900246"/>
          </a:xfrm>
          <a:prstGeom prst="rect">
            <a:avLst/>
          </a:prstGeom>
          <a:noFill/>
        </p:spPr>
        <p:txBody>
          <a:bodyPr wrap="square" rtlCol="0">
            <a:spAutoFit/>
          </a:bodyPr>
          <a:lstStyle/>
          <a:p>
            <a:pPr algn="ctr" defTabSz="685800">
              <a:defRPr/>
            </a:pPr>
            <a:r>
              <a:rPr lang="en-US" sz="2625" b="1" dirty="0">
                <a:solidFill>
                  <a:prstClr val="white">
                    <a:lumMod val="75000"/>
                  </a:prstClr>
                </a:solidFill>
                <a:latin typeface="Arial" panose="020B0604020202020204" pitchFamily="34" charset="0"/>
                <a:ea typeface="ヒラギノ角ゴ Pro W3" charset="-128"/>
                <a:cs typeface="Arial" panose="020B0604020202020204" pitchFamily="34" charset="0"/>
              </a:rPr>
              <a:t>Let’s go.</a:t>
            </a:r>
            <a:br>
              <a:rPr lang="en-US" sz="2625" b="1" dirty="0">
                <a:solidFill>
                  <a:prstClr val="white">
                    <a:lumMod val="75000"/>
                  </a:prstClr>
                </a:solidFill>
                <a:latin typeface="Arial" panose="020B0604020202020204" pitchFamily="34" charset="0"/>
                <a:ea typeface="ヒラギノ角ゴ Pro W3" charset="-128"/>
                <a:cs typeface="Arial" panose="020B0604020202020204" pitchFamily="34" charset="0"/>
              </a:rPr>
            </a:br>
            <a:r>
              <a:rPr lang="en-US" sz="2625" b="1" i="1" dirty="0">
                <a:solidFill>
                  <a:srgbClr val="4472C4">
                    <a:lumMod val="20000"/>
                    <a:lumOff val="80000"/>
                  </a:srgbClr>
                </a:solidFill>
                <a:latin typeface="Arial" panose="020B0604020202020204" pitchFamily="34" charset="0"/>
                <a:ea typeface="ヒラギノ角ゴ Pro W3" charset="-128"/>
                <a:cs typeface="Arial" panose="020B0604020202020204" pitchFamily="34" charset="0"/>
              </a:rPr>
              <a:t>The time is now.</a:t>
            </a:r>
            <a:r>
              <a:rPr lang="en-US" sz="2625" b="1" dirty="0">
                <a:solidFill>
                  <a:srgbClr val="4472C4">
                    <a:lumMod val="20000"/>
                    <a:lumOff val="80000"/>
                  </a:srgbClr>
                </a:solidFill>
                <a:latin typeface="Arial" panose="020B0604020202020204" pitchFamily="34" charset="0"/>
                <a:ea typeface="ヒラギノ角ゴ Pro W3" charset="-128"/>
                <a:cs typeface="Arial" panose="020B0604020202020204" pitchFamily="34" charset="0"/>
              </a:rPr>
              <a:t> </a:t>
            </a:r>
          </a:p>
        </p:txBody>
      </p:sp>
      <p:sp>
        <p:nvSpPr>
          <p:cNvPr id="9" name="TextBox 8">
            <a:extLst>
              <a:ext uri="{FF2B5EF4-FFF2-40B4-BE49-F238E27FC236}">
                <a16:creationId xmlns:a16="http://schemas.microsoft.com/office/drawing/2014/main" id="{0A35B505-5296-B948-9153-A8E76FCA6F01}"/>
              </a:ext>
            </a:extLst>
          </p:cNvPr>
          <p:cNvSpPr txBox="1"/>
          <p:nvPr/>
        </p:nvSpPr>
        <p:spPr>
          <a:xfrm>
            <a:off x="4572000" y="2387084"/>
            <a:ext cx="4283766" cy="392415"/>
          </a:xfrm>
          <a:prstGeom prst="rect">
            <a:avLst/>
          </a:prstGeom>
          <a:noFill/>
        </p:spPr>
        <p:txBody>
          <a:bodyPr wrap="square" rtlCol="0">
            <a:spAutoFit/>
          </a:bodyPr>
          <a:lstStyle/>
          <a:p>
            <a:pPr algn="ctr" defTabSz="685800">
              <a:defRPr/>
            </a:pPr>
            <a:r>
              <a:rPr lang="en-US" sz="1950" b="1" dirty="0">
                <a:solidFill>
                  <a:prstClr val="white">
                    <a:lumMod val="50000"/>
                  </a:prstClr>
                </a:solidFill>
                <a:latin typeface="Arial" panose="020B0604020202020204" pitchFamily="34" charset="0"/>
                <a:ea typeface="ヒラギノ角ゴ Pro W3" charset="-128"/>
                <a:cs typeface="Arial" panose="020B0604020202020204" pitchFamily="34" charset="0"/>
              </a:rPr>
              <a:t>We have the capability</a:t>
            </a:r>
          </a:p>
        </p:txBody>
      </p:sp>
      <p:sp>
        <p:nvSpPr>
          <p:cNvPr id="10" name="TextBox 9">
            <a:extLst>
              <a:ext uri="{FF2B5EF4-FFF2-40B4-BE49-F238E27FC236}">
                <a16:creationId xmlns:a16="http://schemas.microsoft.com/office/drawing/2014/main" id="{197CFDC0-4DB9-2F45-8988-5BB51232E1B6}"/>
              </a:ext>
            </a:extLst>
          </p:cNvPr>
          <p:cNvSpPr txBox="1"/>
          <p:nvPr/>
        </p:nvSpPr>
        <p:spPr>
          <a:xfrm>
            <a:off x="4572000" y="2808542"/>
            <a:ext cx="4283766" cy="392415"/>
          </a:xfrm>
          <a:prstGeom prst="rect">
            <a:avLst/>
          </a:prstGeom>
          <a:noFill/>
        </p:spPr>
        <p:txBody>
          <a:bodyPr wrap="square" rtlCol="0">
            <a:spAutoFit/>
          </a:bodyPr>
          <a:lstStyle/>
          <a:p>
            <a:pPr algn="ctr" defTabSz="685800">
              <a:defRPr/>
            </a:pPr>
            <a:r>
              <a:rPr lang="en-US" sz="1950" b="1" dirty="0">
                <a:solidFill>
                  <a:prstClr val="white">
                    <a:lumMod val="50000"/>
                  </a:prstClr>
                </a:solidFill>
                <a:latin typeface="Arial" panose="020B0604020202020204" pitchFamily="34" charset="0"/>
                <a:ea typeface="ヒラギノ角ゴ Pro W3" charset="-128"/>
                <a:cs typeface="Arial" panose="020B0604020202020204" pitchFamily="34" charset="0"/>
              </a:rPr>
              <a:t>We have the purpose</a:t>
            </a:r>
          </a:p>
        </p:txBody>
      </p:sp>
      <p:sp>
        <p:nvSpPr>
          <p:cNvPr id="11" name="TextBox 10">
            <a:extLst>
              <a:ext uri="{FF2B5EF4-FFF2-40B4-BE49-F238E27FC236}">
                <a16:creationId xmlns:a16="http://schemas.microsoft.com/office/drawing/2014/main" id="{2FD1DFA9-ABE3-1F47-8D6B-D637788F4DF8}"/>
              </a:ext>
            </a:extLst>
          </p:cNvPr>
          <p:cNvSpPr txBox="1"/>
          <p:nvPr/>
        </p:nvSpPr>
        <p:spPr>
          <a:xfrm>
            <a:off x="4582655" y="3258332"/>
            <a:ext cx="4283766" cy="392415"/>
          </a:xfrm>
          <a:prstGeom prst="rect">
            <a:avLst/>
          </a:prstGeom>
          <a:noFill/>
        </p:spPr>
        <p:txBody>
          <a:bodyPr wrap="square" rtlCol="0">
            <a:spAutoFit/>
          </a:bodyPr>
          <a:lstStyle/>
          <a:p>
            <a:pPr algn="ctr" defTabSz="685800">
              <a:defRPr/>
            </a:pPr>
            <a:r>
              <a:rPr lang="en-US" sz="1950" b="1" dirty="0">
                <a:solidFill>
                  <a:prstClr val="white">
                    <a:lumMod val="50000"/>
                  </a:prstClr>
                </a:solidFill>
                <a:latin typeface="Arial" panose="020B0604020202020204" pitchFamily="34" charset="0"/>
                <a:ea typeface="ヒラギノ角ゴ Pro W3" charset="-128"/>
                <a:cs typeface="Arial" panose="020B0604020202020204" pitchFamily="34" charset="0"/>
              </a:rPr>
              <a:t>We have the charge</a:t>
            </a:r>
          </a:p>
        </p:txBody>
      </p:sp>
      <p:sp>
        <p:nvSpPr>
          <p:cNvPr id="12" name="TextBox 11">
            <a:extLst>
              <a:ext uri="{FF2B5EF4-FFF2-40B4-BE49-F238E27FC236}">
                <a16:creationId xmlns:a16="http://schemas.microsoft.com/office/drawing/2014/main" id="{32452397-69CE-C54C-B87C-211EAD9DFD1E}"/>
              </a:ext>
            </a:extLst>
          </p:cNvPr>
          <p:cNvSpPr txBox="1"/>
          <p:nvPr/>
        </p:nvSpPr>
        <p:spPr>
          <a:xfrm>
            <a:off x="4588951" y="3681094"/>
            <a:ext cx="4283766" cy="392415"/>
          </a:xfrm>
          <a:prstGeom prst="rect">
            <a:avLst/>
          </a:prstGeom>
          <a:noFill/>
        </p:spPr>
        <p:txBody>
          <a:bodyPr wrap="square" rtlCol="0">
            <a:spAutoFit/>
          </a:bodyPr>
          <a:lstStyle/>
          <a:p>
            <a:pPr algn="ctr" defTabSz="685800">
              <a:defRPr/>
            </a:pPr>
            <a:r>
              <a:rPr lang="en-US" sz="1950" b="1" dirty="0">
                <a:solidFill>
                  <a:prstClr val="white">
                    <a:lumMod val="50000"/>
                  </a:prstClr>
                </a:solidFill>
                <a:latin typeface="Arial" panose="020B0604020202020204" pitchFamily="34" charset="0"/>
                <a:ea typeface="ヒラギノ角ゴ Pro W3" charset="-128"/>
                <a:cs typeface="Arial" panose="020B0604020202020204" pitchFamily="34" charset="0"/>
              </a:rPr>
              <a:t>We have the responsibility</a:t>
            </a:r>
          </a:p>
        </p:txBody>
      </p:sp>
    </p:spTree>
    <p:extLst>
      <p:ext uri="{BB962C8B-B14F-4D97-AF65-F5344CB8AC3E}">
        <p14:creationId xmlns:p14="http://schemas.microsoft.com/office/powerpoint/2010/main" val="170847393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2383868"/>
      </p:ext>
    </p:extLst>
  </p:cSld>
  <p:clrMapOvr>
    <a:masterClrMapping/>
  </p:clrMapOvr>
</p:sld>
</file>

<file path=ppt/theme/theme1.xml><?xml version="1.0" encoding="utf-8"?>
<a:theme xmlns:a="http://schemas.openxmlformats.org/drawingml/2006/main" name="Standard_Jan2019">
  <a:themeElements>
    <a:clrScheme name="Custom 2">
      <a:dk1>
        <a:srgbClr val="000000"/>
      </a:dk1>
      <a:lt1>
        <a:srgbClr val="FFFFFF"/>
      </a:lt1>
      <a:dk2>
        <a:srgbClr val="A24C1F"/>
      </a:dk2>
      <a:lt2>
        <a:srgbClr val="A3AFB1"/>
      </a:lt2>
      <a:accent1>
        <a:srgbClr val="021659"/>
      </a:accent1>
      <a:accent2>
        <a:srgbClr val="B93A25"/>
      </a:accent2>
      <a:accent3>
        <a:srgbClr val="5E6E74"/>
      </a:accent3>
      <a:accent4>
        <a:srgbClr val="569656"/>
      </a:accent4>
      <a:accent5>
        <a:srgbClr val="9C6800"/>
      </a:accent5>
      <a:accent6>
        <a:srgbClr val="213E6F"/>
      </a:accent6>
      <a:hlink>
        <a:srgbClr val="567598"/>
      </a:hlink>
      <a:folHlink>
        <a:srgbClr val="A24C2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enter Overview_Jan 2019 Update" id="{A7AE000C-B7E7-3542-A462-17804D971F82}" vid="{E124C509-3F1E-5748-8AD2-FF4A78A18BA2}"/>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B406D177F7918A4D9EAE974BBF3D554D" ma:contentTypeVersion="8" ma:contentTypeDescription="Create a new document." ma:contentTypeScope="" ma:versionID="d1919ff6d12e0a2b161f8c382f6d068c">
  <xsd:schema xmlns:xsd="http://www.w3.org/2001/XMLSchema" xmlns:xs="http://www.w3.org/2001/XMLSchema" xmlns:p="http://schemas.microsoft.com/office/2006/metadata/properties" xmlns:ns1="http://schemas.microsoft.com/sharepoint/v3" xmlns:ns2="77D106B4-91F7-4D8A-9EAE-974BBF3D554D" xmlns:ns3="4fcbe040-1da0-4674-b29f-3e973030d1e3" targetNamespace="http://schemas.microsoft.com/office/2006/metadata/properties" ma:root="true" ma:fieldsID="c5045fc7f3c59a49f680af5193492d0b" ns1:_="" ns2:_="" ns3:_="">
    <xsd:import namespace="http://schemas.microsoft.com/sharepoint/v3"/>
    <xsd:import namespace="77D106B4-91F7-4D8A-9EAE-974BBF3D554D"/>
    <xsd:import namespace="4fcbe040-1da0-4674-b29f-3e973030d1e3"/>
    <xsd:element name="properties">
      <xsd:complexType>
        <xsd:sequence>
          <xsd:element name="documentManagement">
            <xsd:complexType>
              <xsd:all>
                <xsd:element ref="ns1:_ModerationComments" minOccurs="0"/>
                <xsd:element ref="ns1:File_x0020_Type" minOccurs="0"/>
                <xsd:element ref="ns1:HTML_x0020_File_x0020_Type" minOccurs="0"/>
                <xsd:element ref="ns1:_SourceUrl" minOccurs="0"/>
                <xsd:element ref="ns1:_SharedFileIndex" minOccurs="0"/>
                <xsd:element ref="ns2:Description0" minOccurs="0"/>
                <xsd:element ref="ns2:URL" minOccurs="0"/>
                <xsd:element ref="ns2:Detail_x0020_Description" minOccurs="0"/>
                <xsd:element ref="ns1:ContentTypeId" minOccurs="0"/>
                <xsd:element ref="ns1:TemplateUrl" minOccurs="0"/>
                <xsd:element ref="ns1:xd_ProgID" minOccurs="0"/>
                <xsd:element ref="ns1:xd_Signature" minOccurs="0"/>
                <xsd:element ref="ns1:ID" minOccurs="0"/>
                <xsd:element ref="ns1:Author" minOccurs="0"/>
                <xsd:element ref="ns1:Editor" minOccurs="0"/>
                <xsd:element ref="ns1:_HasCopyDestinations" minOccurs="0"/>
                <xsd:element ref="ns1:_CopySource" minOccurs="0"/>
                <xsd:element ref="ns1:_ModerationStatus" minOccurs="0"/>
                <xsd:element ref="ns1:FileRef" minOccurs="0"/>
                <xsd:element ref="ns1:FileDirRef" minOccurs="0"/>
                <xsd:element ref="ns1:Last_x0020_Modified" minOccurs="0"/>
                <xsd:element ref="ns1:Created_x0020_Date" minOccurs="0"/>
                <xsd:element ref="ns1:File_x0020_Size" minOccurs="0"/>
                <xsd:element ref="ns1:FSObjType" minOccurs="0"/>
                <xsd:element ref="ns1:SortBehavior" minOccurs="0"/>
                <xsd:element ref="ns1:CheckedOutUserId" minOccurs="0"/>
                <xsd:element ref="ns1:IsCheckedoutToLocal" minOccurs="0"/>
                <xsd:element ref="ns1:CheckoutUser" minOccurs="0"/>
                <xsd:element ref="ns1:UniqueId" minOccurs="0"/>
                <xsd:element ref="ns1:SyncClientId" minOccurs="0"/>
                <xsd:element ref="ns1:ProgId" minOccurs="0"/>
                <xsd:element ref="ns1:ScopeId" minOccurs="0"/>
                <xsd:element ref="ns1:VirusStatus" minOccurs="0"/>
                <xsd:element ref="ns1:CheckedOutTitle" minOccurs="0"/>
                <xsd:element ref="ns1:_CheckinComment" minOccurs="0"/>
                <xsd:element ref="ns1:MetaInfo" minOccurs="0"/>
                <xsd:element ref="ns1:_Level" minOccurs="0"/>
                <xsd:element ref="ns1:_IsCurrentVersion" minOccurs="0"/>
                <xsd:element ref="ns1:ItemChildCount" minOccurs="0"/>
                <xsd:element ref="ns1:FolderChildCount" minOccurs="0"/>
                <xsd:element ref="ns1:owshiddenversion" minOccurs="0"/>
                <xsd:element ref="ns1:_UIVersion" minOccurs="0"/>
                <xsd:element ref="ns1:_UIVersionString" minOccurs="0"/>
                <xsd:element ref="ns1:InstanceID" minOccurs="0"/>
                <xsd:element ref="ns1:Order" minOccurs="0"/>
                <xsd:element ref="ns1:GUID" minOccurs="0"/>
                <xsd:element ref="ns1:WorkflowVersion" minOccurs="0"/>
                <xsd:element ref="ns1:WorkflowInstanceID" minOccurs="0"/>
                <xsd:element ref="ns1:ParentVersionString" minOccurs="0"/>
                <xsd:element ref="ns1:ParentLeafName" minOccurs="0"/>
                <xsd:element ref="ns1:DocConcurrencyNumber"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ModerationComments" ma:index="0" nillable="true" ma:displayName="Approver Comments" ma:hidden="true" ma:internalName="_ModerationComments" ma:readOnly="true">
      <xsd:simpleType>
        <xsd:restriction base="dms:Note"/>
      </xsd:simpleType>
    </xsd:element>
    <xsd:element name="File_x0020_Type" ma:index="4" nillable="true" ma:displayName="File Type" ma:hidden="true" ma:internalName="File_x0020_Type" ma:readOnly="true">
      <xsd:simpleType>
        <xsd:restriction base="dms:Text"/>
      </xsd:simpleType>
    </xsd:element>
    <xsd:element name="HTML_x0020_File_x0020_Type" ma:index="5" nillable="true" ma:displayName="HTML File Type" ma:hidden="true" ma:internalName="HTML_x0020_File_x0020_Type" ma:readOnly="true">
      <xsd:simpleType>
        <xsd:restriction base="dms:Text"/>
      </xsd:simpleType>
    </xsd:element>
    <xsd:element name="_SourceUrl" ma:index="6" nillable="true" ma:displayName="Source URL" ma:hidden="true" ma:internalName="_SourceUrl">
      <xsd:simpleType>
        <xsd:restriction base="dms:Text"/>
      </xsd:simpleType>
    </xsd:element>
    <xsd:element name="_SharedFileIndex" ma:index="7" nillable="true" ma:displayName="Shared File Index" ma:hidden="true" ma:internalName="_SharedFileIndex">
      <xsd:simpleType>
        <xsd:restriction base="dms:Text"/>
      </xsd:simpleType>
    </xsd:element>
    <xsd:element name="ContentTypeId" ma:index="12" nillable="true" ma:displayName="Content Type ID" ma:hidden="true" ma:internalName="ContentTypeId" ma:readOnly="true">
      <xsd:simpleType>
        <xsd:restriction base="dms:Unknown"/>
      </xsd:simpleType>
    </xsd:element>
    <xsd:element name="TemplateUrl" ma:index="13" nillable="true" ma:displayName="Template Link" ma:hidden="true" ma:internalName="TemplateUrl">
      <xsd:simpleType>
        <xsd:restriction base="dms:Text"/>
      </xsd:simpleType>
    </xsd:element>
    <xsd:element name="xd_ProgID" ma:index="14" nillable="true" ma:displayName="HTML File Link" ma:hidden="true" ma:internalName="xd_ProgID">
      <xsd:simpleType>
        <xsd:restriction base="dms:Text"/>
      </xsd:simpleType>
    </xsd:element>
    <xsd:element name="xd_Signature" ma:index="15" nillable="true" ma:displayName="Is Signed" ma:hidden="true" ma:internalName="xd_Signature" ma:readOnly="true">
      <xsd:simpleType>
        <xsd:restriction base="dms:Boolean"/>
      </xsd:simpleType>
    </xsd:element>
    <xsd:element name="ID" ma:index="16" nillable="true" ma:displayName="ID" ma:internalName="ID" ma:readOnly="true">
      <xsd:simpleType>
        <xsd:restriction base="dms:Unknown"/>
      </xsd:simpleType>
    </xsd:element>
    <xsd:element name="Author" ma:index="19" nillable="true" ma:displayName="Created By" ma:list="UserInfo" ma:internalName="Autho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 ma:index="21" nillable="true" ma:displayName="Modified By" ma:list="UserInfo" ma:internalName="Edito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HasCopyDestinations" ma:index="22" nillable="true" ma:displayName="Has Copy Destinations" ma:hidden="true" ma:internalName="_HasCopyDestinations" ma:readOnly="true">
      <xsd:simpleType>
        <xsd:restriction base="dms:Boolean"/>
      </xsd:simpleType>
    </xsd:element>
    <xsd:element name="_CopySource" ma:index="23" nillable="true" ma:displayName="Copy Source" ma:internalName="_CopySource" ma:readOnly="true">
      <xsd:simpleType>
        <xsd:restriction base="dms:Text"/>
      </xsd:simpleType>
    </xsd:element>
    <xsd:element name="_ModerationStatus" ma:index="24" nillable="true" ma:displayName="Approval Status" ma:default="0" ma:hidden="true" ma:internalName="_ModerationStatus" ma:readOnly="true">
      <xsd:simpleType>
        <xsd:restriction base="dms:Unknown"/>
      </xsd:simpleType>
    </xsd:element>
    <xsd:element name="FileRef" ma:index="25" nillable="true" ma:displayName="URL Path" ma:hidden="true" ma:list="Docs" ma:internalName="FileRef" ma:readOnly="true" ma:showField="FullUrl">
      <xsd:simpleType>
        <xsd:restriction base="dms:Lookup"/>
      </xsd:simpleType>
    </xsd:element>
    <xsd:element name="FileDirRef" ma:index="26" nillable="true" ma:displayName="Path" ma:hidden="true" ma:list="Docs" ma:internalName="FileDirRef" ma:readOnly="true" ma:showField="DirName">
      <xsd:simpleType>
        <xsd:restriction base="dms:Lookup"/>
      </xsd:simpleType>
    </xsd:element>
    <xsd:element name="Last_x0020_Modified" ma:index="27" nillable="true" ma:displayName="Modified" ma:format="TRUE" ma:hidden="true" ma:list="Docs" ma:internalName="Last_x0020_Modified" ma:readOnly="true" ma:showField="TimeLastModified">
      <xsd:simpleType>
        <xsd:restriction base="dms:Lookup"/>
      </xsd:simpleType>
    </xsd:element>
    <xsd:element name="Created_x0020_Date" ma:index="28" nillable="true" ma:displayName="Created" ma:format="TRUE" ma:hidden="true" ma:list="Docs" ma:internalName="Created_x0020_Date" ma:readOnly="true" ma:showField="TimeCreated">
      <xsd:simpleType>
        <xsd:restriction base="dms:Lookup"/>
      </xsd:simpleType>
    </xsd:element>
    <xsd:element name="File_x0020_Size" ma:index="29" nillable="true" ma:displayName="File Size" ma:format="TRUE" ma:hidden="true" ma:list="Docs" ma:internalName="File_x0020_Size" ma:readOnly="true" ma:showField="SizeInKB">
      <xsd:simpleType>
        <xsd:restriction base="dms:Lookup"/>
      </xsd:simpleType>
    </xsd:element>
    <xsd:element name="FSObjType" ma:index="30" nillable="true" ma:displayName="Item Type" ma:hidden="true" ma:list="Docs" ma:internalName="FSObjType" ma:readOnly="true" ma:showField="FSType">
      <xsd:simpleType>
        <xsd:restriction base="dms:Lookup"/>
      </xsd:simpleType>
    </xsd:element>
    <xsd:element name="SortBehavior" ma:index="31" nillable="true" ma:displayName="Sort Type" ma:hidden="true" ma:list="Docs" ma:internalName="SortBehavior" ma:readOnly="true" ma:showField="SortBehavior">
      <xsd:simpleType>
        <xsd:restriction base="dms:Lookup"/>
      </xsd:simpleType>
    </xsd:element>
    <xsd:element name="CheckedOutUserId" ma:index="33" nillable="true" ma:displayName="ID of the User who has the item Checked Out" ma:hidden="true" ma:list="Docs" ma:internalName="CheckedOutUserId" ma:readOnly="true" ma:showField="CheckoutUserId">
      <xsd:simpleType>
        <xsd:restriction base="dms:Lookup"/>
      </xsd:simpleType>
    </xsd:element>
    <xsd:element name="IsCheckedoutToLocal" ma:index="34" nillable="true" ma:displayName="Is Checked out to local" ma:hidden="true" ma:list="Docs" ma:internalName="IsCheckedoutToLocal" ma:readOnly="true" ma:showField="IsCheckoutToLocal">
      <xsd:simpleType>
        <xsd:restriction base="dms:Lookup"/>
      </xsd:simpleType>
    </xsd:element>
    <xsd:element name="CheckoutUser" ma:index="35" nillable="true" ma:displayName="Checked Out To" ma:list="UserInfo" ma:internalName="CheckoutUse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UniqueId" ma:index="36" nillable="true" ma:displayName="Unique Id" ma:hidden="true" ma:list="Docs" ma:internalName="UniqueId" ma:readOnly="true" ma:showField="UniqueId">
      <xsd:simpleType>
        <xsd:restriction base="dms:Lookup"/>
      </xsd:simpleType>
    </xsd:element>
    <xsd:element name="SyncClientId" ma:index="37" nillable="true" ma:displayName="Client Id" ma:hidden="true" ma:list="Docs" ma:internalName="SyncClientId" ma:readOnly="true" ma:showField="SyncClientId">
      <xsd:simpleType>
        <xsd:restriction base="dms:Lookup"/>
      </xsd:simpleType>
    </xsd:element>
    <xsd:element name="ProgId" ma:index="38" nillable="true" ma:displayName="ProgId" ma:hidden="true" ma:list="Docs" ma:internalName="ProgId" ma:readOnly="true" ma:showField="ProgId">
      <xsd:simpleType>
        <xsd:restriction base="dms:Lookup"/>
      </xsd:simpleType>
    </xsd:element>
    <xsd:element name="ScopeId" ma:index="39" nillable="true" ma:displayName="ScopeId" ma:hidden="true" ma:list="Docs" ma:internalName="ScopeId" ma:readOnly="true" ma:showField="ScopeId">
      <xsd:simpleType>
        <xsd:restriction base="dms:Lookup"/>
      </xsd:simpleType>
    </xsd:element>
    <xsd:element name="VirusStatus" ma:index="40" nillable="true" ma:displayName="Virus Status" ma:format="TRUE" ma:hidden="true" ma:list="Docs" ma:internalName="VirusStatus" ma:readOnly="true" ma:showField="Size">
      <xsd:simpleType>
        <xsd:restriction base="dms:Lookup"/>
      </xsd:simpleType>
    </xsd:element>
    <xsd:element name="CheckedOutTitle" ma:index="41" nillable="true" ma:displayName="Checked Out To" ma:format="TRUE" ma:hidden="true" ma:list="Docs" ma:internalName="CheckedOutTitle" ma:readOnly="true" ma:showField="CheckedOutTitle">
      <xsd:simpleType>
        <xsd:restriction base="dms:Lookup"/>
      </xsd:simpleType>
    </xsd:element>
    <xsd:element name="_CheckinComment" ma:index="42" nillable="true" ma:displayName="Check In Comment" ma:format="TRUE" ma:list="Docs" ma:internalName="_CheckinComment" ma:readOnly="true" ma:showField="CheckinComment">
      <xsd:simpleType>
        <xsd:restriction base="dms:Lookup"/>
      </xsd:simpleType>
    </xsd:element>
    <xsd:element name="MetaInfo" ma:index="55" nillable="true" ma:displayName="Property Bag" ma:hidden="true" ma:list="Docs" ma:internalName="MetaInfo" ma:showField="MetaInfo">
      <xsd:simpleType>
        <xsd:restriction base="dms:Lookup"/>
      </xsd:simpleType>
    </xsd:element>
    <xsd:element name="_Level" ma:index="56" nillable="true" ma:displayName="Level" ma:hidden="true" ma:internalName="_Level" ma:readOnly="true">
      <xsd:simpleType>
        <xsd:restriction base="dms:Unknown"/>
      </xsd:simpleType>
    </xsd:element>
    <xsd:element name="_IsCurrentVersion" ma:index="57" nillable="true" ma:displayName="Is Current Version" ma:hidden="true" ma:internalName="_IsCurrentVersion" ma:readOnly="true">
      <xsd:simpleType>
        <xsd:restriction base="dms:Boolean"/>
      </xsd:simpleType>
    </xsd:element>
    <xsd:element name="ItemChildCount" ma:index="58" nillable="true" ma:displayName="Item Child Count" ma:hidden="true" ma:list="Docs" ma:internalName="ItemChildCount" ma:readOnly="true" ma:showField="ItemChildCount">
      <xsd:simpleType>
        <xsd:restriction base="dms:Lookup"/>
      </xsd:simpleType>
    </xsd:element>
    <xsd:element name="FolderChildCount" ma:index="59" nillable="true" ma:displayName="Folder Child Count" ma:hidden="true" ma:list="Docs" ma:internalName="FolderChildCount" ma:readOnly="true" ma:showField="FolderChildCount">
      <xsd:simpleType>
        <xsd:restriction base="dms:Lookup"/>
      </xsd:simpleType>
    </xsd:element>
    <xsd:element name="owshiddenversion" ma:index="63" nillable="true" ma:displayName="owshiddenversion" ma:hidden="true" ma:internalName="owshiddenversion" ma:readOnly="true">
      <xsd:simpleType>
        <xsd:restriction base="dms:Unknown"/>
      </xsd:simpleType>
    </xsd:element>
    <xsd:element name="_UIVersion" ma:index="64" nillable="true" ma:displayName="UI Version" ma:hidden="true" ma:internalName="_UIVersion" ma:readOnly="true">
      <xsd:simpleType>
        <xsd:restriction base="dms:Unknown"/>
      </xsd:simpleType>
    </xsd:element>
    <xsd:element name="_UIVersionString" ma:index="65" nillable="true" ma:displayName="Version" ma:internalName="_UIVersionString" ma:readOnly="true">
      <xsd:simpleType>
        <xsd:restriction base="dms:Text"/>
      </xsd:simpleType>
    </xsd:element>
    <xsd:element name="InstanceID" ma:index="66" nillable="true" ma:displayName="Instance ID" ma:hidden="true" ma:internalName="InstanceID" ma:readOnly="true">
      <xsd:simpleType>
        <xsd:restriction base="dms:Unknown"/>
      </xsd:simpleType>
    </xsd:element>
    <xsd:element name="Order" ma:index="67" nillable="true" ma:displayName="Order" ma:hidden="true" ma:internalName="Order">
      <xsd:simpleType>
        <xsd:restriction base="dms:Number"/>
      </xsd:simpleType>
    </xsd:element>
    <xsd:element name="GUID" ma:index="68" nillable="true" ma:displayName="GUID" ma:hidden="true" ma:internalName="GUID" ma:readOnly="true">
      <xsd:simpleType>
        <xsd:restriction base="dms:Unknown"/>
      </xsd:simpleType>
    </xsd:element>
    <xsd:element name="WorkflowVersion" ma:index="69" nillable="true" ma:displayName="Workflow Version" ma:hidden="true" ma:internalName="WorkflowVersion" ma:readOnly="true">
      <xsd:simpleType>
        <xsd:restriction base="dms:Unknown"/>
      </xsd:simpleType>
    </xsd:element>
    <xsd:element name="WorkflowInstanceID" ma:index="70" nillable="true" ma:displayName="Workflow Instance ID" ma:hidden="true" ma:internalName="WorkflowInstanceID" ma:readOnly="true">
      <xsd:simpleType>
        <xsd:restriction base="dms:Unknown"/>
      </xsd:simpleType>
    </xsd:element>
    <xsd:element name="ParentVersionString" ma:index="71" nillable="true" ma:displayName="Source Version (Converted Document)" ma:hidden="true" ma:list="Docs" ma:internalName="ParentVersionString" ma:readOnly="true" ma:showField="ParentVersionString">
      <xsd:simpleType>
        <xsd:restriction base="dms:Lookup"/>
      </xsd:simpleType>
    </xsd:element>
    <xsd:element name="ParentLeafName" ma:index="72" nillable="true" ma:displayName="Source Name (Converted Document)" ma:hidden="true" ma:list="Docs" ma:internalName="ParentLeafName" ma:readOnly="true" ma:showField="ParentLeafName">
      <xsd:simpleType>
        <xsd:restriction base="dms:Lookup"/>
      </xsd:simpleType>
    </xsd:element>
    <xsd:element name="DocConcurrencyNumber" ma:index="73" nillable="true" ma:displayName="Document Concurrency Number" ma:hidden="true" ma:list="Docs" ma:internalName="DocConcurrencyNumber" ma:readOnly="true" ma:showField="DocConcurrencyNumber">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77D106B4-91F7-4D8A-9EAE-974BBF3D554D" elementFormDefault="qualified">
    <xsd:import namespace="http://schemas.microsoft.com/office/2006/documentManagement/types"/>
    <xsd:import namespace="http://schemas.microsoft.com/office/infopath/2007/PartnerControls"/>
    <xsd:element name="Description0" ma:index="9" nillable="true" ma:displayName="Description" ma:description="Photo description" ma:internalName="Description0">
      <xsd:simpleType>
        <xsd:restriction base="dms:Note">
          <xsd:maxLength value="255"/>
        </xsd:restriction>
      </xsd:simpleType>
    </xsd:element>
    <xsd:element name="URL" ma:index="10" nillable="true" ma:displayName="URL" ma:description="Original file URL" ma:format="Hyperlink" ma:internalName="URL">
      <xsd:complexType>
        <xsd:complexContent>
          <xsd:extension base="dms:URL">
            <xsd:sequence>
              <xsd:element name="Url" type="dms:ValidUrl" minOccurs="0" nillable="true"/>
              <xsd:element name="Description" type="xsd:string" nillable="true"/>
            </xsd:sequence>
          </xsd:extension>
        </xsd:complexContent>
      </xsd:complexType>
    </xsd:element>
    <xsd:element name="Detail_x0020_Description" ma:index="11" nillable="true" ma:displayName="Detail Description" ma:description="Part II Description" ma:internalName="Detail_x0020_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fcbe040-1da0-4674-b29f-3e973030d1e3" elementFormDefault="qualified">
    <xsd:import namespace="http://schemas.microsoft.com/office/2006/documentManagement/types"/>
    <xsd:import namespace="http://schemas.microsoft.com/office/infopath/2007/PartnerControls"/>
    <xsd:element name="_dlc_DocId" ma:index="76" nillable="true" ma:displayName="Document ID Value" ma:description="The value of the document ID assigned to this item." ma:internalName="_dlc_DocId" ma:readOnly="true">
      <xsd:simpleType>
        <xsd:restriction base="dms:Text"/>
      </xsd:simpleType>
    </xsd:element>
    <xsd:element name="_dlc_DocIdUrl" ma:index="7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7" ma:displayName="Content Type"/>
        <xsd:element ref="dc:title" minOccurs="0" maxOccurs="1" ma:index="8"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ContentTypeId xmlns="http://schemas.microsoft.com/sharepoint/v3">0x010100B406D177F7918A4D9EAE974BBF3D554D</ContentTypeId>
    <TemplateUrl xmlns="http://schemas.microsoft.com/sharepoint/v3" xsi:nil="true"/>
    <_SourceUrl xmlns="http://schemas.microsoft.com/sharepoint/v3" xsi:nil="true"/>
    <xd_ProgID xmlns="http://schemas.microsoft.com/sharepoint/v3" xsi:nil="true"/>
    <Order xmlns="http://schemas.microsoft.com/sharepoint/v3" xsi:nil="true"/>
    <_SharedFileIndex xmlns="http://schemas.microsoft.com/sharepoint/v3" xsi:nil="true"/>
    <MetaInfo xmlns="http://schemas.microsoft.com/sharepoint/v3" xsi:nil="true"/>
    <_dlc_DocId xmlns="4fcbe040-1da0-4674-b29f-3e973030d1e3">67HZPE6MK4Q2-50-3007</_dlc_DocId>
    <_dlc_DocIdUrl xmlns="4fcbe040-1da0-4674-b29f-3e973030d1e3">
      <Url>https://sharepoint.msfc.nasa.gov/sites/osac/CS10/_layouts/15/DocIdRedir.aspx?ID=67HZPE6MK4Q2-50-3007</Url>
      <Description>67HZPE6MK4Q2-50-3007</Description>
    </_dlc_DocIdUrl>
    <URL xmlns="77D106B4-91F7-4D8A-9EAE-974BBF3D554D">
      <Url xsi:nil="true"/>
      <Description xsi:nil="true"/>
    </URL>
    <Detail_x0020_Description xmlns="77D106B4-91F7-4D8A-9EAE-974BBF3D554D" xsi:nil="true"/>
    <Description0 xmlns="77D106B4-91F7-4D8A-9EAE-974BBF3D554D" xsi:nil="true"/>
  </documentManagement>
</p:properties>
</file>

<file path=customXml/itemProps1.xml><?xml version="1.0" encoding="utf-8"?>
<ds:datastoreItem xmlns:ds="http://schemas.openxmlformats.org/officeDocument/2006/customXml" ds:itemID="{628C32A0-E12E-4E26-A92D-0D663395BDD2}">
  <ds:schemaRefs>
    <ds:schemaRef ds:uri="http://schemas.microsoft.com/sharepoint/v3/contenttype/forms"/>
  </ds:schemaRefs>
</ds:datastoreItem>
</file>

<file path=customXml/itemProps2.xml><?xml version="1.0" encoding="utf-8"?>
<ds:datastoreItem xmlns:ds="http://schemas.openxmlformats.org/officeDocument/2006/customXml" ds:itemID="{568E74CF-BDDE-49BF-AD6A-1EB4EAEA5DE9}">
  <ds:schemaRefs>
    <ds:schemaRef ds:uri="http://schemas.microsoft.com/sharepoint/events"/>
  </ds:schemaRefs>
</ds:datastoreItem>
</file>

<file path=customXml/itemProps3.xml><?xml version="1.0" encoding="utf-8"?>
<ds:datastoreItem xmlns:ds="http://schemas.openxmlformats.org/officeDocument/2006/customXml" ds:itemID="{7D5CB2D4-7320-4F82-8735-80C82E2AE5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7D106B4-91F7-4D8A-9EAE-974BBF3D554D"/>
    <ds:schemaRef ds:uri="4fcbe040-1da0-4674-b29f-3e973030d1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A098050-3921-4117-B815-B8E36BC832F1}">
  <ds:schemaRefs>
    <ds:schemaRef ds:uri="4fcbe040-1da0-4674-b29f-3e973030d1e3"/>
    <ds:schemaRef ds:uri="77D106B4-91F7-4D8A-9EAE-974BBF3D554D"/>
    <ds:schemaRef ds:uri="http://purl.org/dc/elements/1.1/"/>
    <ds:schemaRef ds:uri="http://purl.org/dc/term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schemas.microsoft.com/sharepoint/v3"/>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Standard_Jan2019</Template>
  <TotalTime>2052</TotalTime>
  <Words>2070</Words>
  <Application>Microsoft Macintosh PowerPoint</Application>
  <PresentationFormat>On-screen Show (16:9)</PresentationFormat>
  <Paragraphs>164</Paragraphs>
  <Slides>15</Slides>
  <Notes>14</Notes>
  <HiddenSlides>0</HiddenSlides>
  <MMClips>1</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15</vt:i4>
      </vt:variant>
    </vt:vector>
  </HeadingPairs>
  <TitlesOfParts>
    <vt:vector size="27" baseType="lpstr">
      <vt:lpstr>55 Helvetica Roman</vt:lpstr>
      <vt:lpstr>Arial</vt:lpstr>
      <vt:lpstr>Arial Narrow</vt:lpstr>
      <vt:lpstr>Calibri</vt:lpstr>
      <vt:lpstr>Century Gothic</vt:lpstr>
      <vt:lpstr>LucidaGrande</vt:lpstr>
      <vt:lpstr>Monaco</vt:lpstr>
      <vt:lpstr>Standard_Jan2019</vt:lpstr>
      <vt:lpstr>3_Office Theme</vt:lpstr>
      <vt:lpstr>2_Office Theme</vt:lpstr>
      <vt:lpstr>2_Default Theme</vt:lpstr>
      <vt:lpstr>Office Theme</vt:lpstr>
      <vt:lpstr>Marshall Space Flight Center’s Role in the Artemis Program</vt:lpstr>
      <vt:lpstr>PowerPoint Presentation</vt:lpstr>
      <vt:lpstr>Marshall Space Flight Center’s Role in the Artemis Program</vt:lpstr>
      <vt:lpstr>Marshall Space Flight Center</vt:lpstr>
      <vt:lpstr>Marshall’s Mission Areas</vt:lpstr>
      <vt:lpstr>PowerPoint Presentation</vt:lpstr>
      <vt:lpstr>Space Launch System</vt:lpstr>
      <vt:lpstr>THE POWER OF SLS AND ORION</vt:lpstr>
      <vt:lpstr>Michoud: Building the Next Generation Rocket</vt:lpstr>
      <vt:lpstr>Human Landing System Program</vt:lpstr>
      <vt:lpstr>Human Landing System</vt:lpstr>
      <vt:lpstr>Overview</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Human Space Exploration Possible</dc:title>
  <dc:creator>Deal, Jonathan E. (MSFC-CS02)[Analytical Services Inc. (ASI)]</dc:creator>
  <cp:lastModifiedBy>Narmore, Kimberly A. (MSFC-IS02)</cp:lastModifiedBy>
  <cp:revision>118</cp:revision>
  <cp:lastPrinted>2019-08-20T14:13:29Z</cp:lastPrinted>
  <dcterms:created xsi:type="dcterms:W3CDTF">2019-07-25T15:55:28Z</dcterms:created>
  <dcterms:modified xsi:type="dcterms:W3CDTF">2022-01-19T13:21:56Z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Jive_LatestUserAccountName">
    <vt:lpwstr>keselph</vt:lpwstr>
  </property>
  <property fmtid="{D5CDD505-2E9C-101B-9397-08002B2CF9AE}" pid="3" name="Offisync_UniqueId">
    <vt:lpwstr>34972</vt:lpwstr>
  </property>
  <property fmtid="{D5CDD505-2E9C-101B-9397-08002B2CF9AE}" pid="4" name="Offisync_ProviderInitializationData">
    <vt:lpwstr>https://explornet.nasa.gov</vt:lpwstr>
  </property>
  <property fmtid="{D5CDD505-2E9C-101B-9397-08002B2CF9AE}" pid="5" name="Jive_VersionGuid">
    <vt:lpwstr>d7c61d68-684a-4c42-b9eb-e04bd4894ed1</vt:lpwstr>
  </property>
  <property fmtid="{D5CDD505-2E9C-101B-9397-08002B2CF9AE}" pid="6" name="Offisync_UpdateToken">
    <vt:lpwstr>3</vt:lpwstr>
  </property>
  <property fmtid="{D5CDD505-2E9C-101B-9397-08002B2CF9AE}" pid="7" name="Offisync_ServerID">
    <vt:lpwstr>479288e8-773e-4e87-b6d5-ce4a332de138</vt:lpwstr>
  </property>
  <property fmtid="{D5CDD505-2E9C-101B-9397-08002B2CF9AE}" pid="8" name="_dlc_DocIdItemGuid">
    <vt:lpwstr>fda9a3df-449a-4b73-af59-b8d6810c4c46</vt:lpwstr>
  </property>
</Properties>
</file>