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5" r:id="rId1"/>
    <p:sldMasterId id="2147483825" r:id="rId2"/>
  </p:sldMasterIdLst>
  <p:notesMasterIdLst>
    <p:notesMasterId r:id="rId24"/>
  </p:notesMasterIdLst>
  <p:handoutMasterIdLst>
    <p:handoutMasterId r:id="rId25"/>
  </p:handoutMasterIdLst>
  <p:sldIdLst>
    <p:sldId id="256" r:id="rId3"/>
    <p:sldId id="310" r:id="rId4"/>
    <p:sldId id="298" r:id="rId5"/>
    <p:sldId id="258" r:id="rId6"/>
    <p:sldId id="262" r:id="rId7"/>
    <p:sldId id="316" r:id="rId8"/>
    <p:sldId id="265" r:id="rId9"/>
    <p:sldId id="267" r:id="rId10"/>
    <p:sldId id="269" r:id="rId11"/>
    <p:sldId id="270" r:id="rId12"/>
    <p:sldId id="271" r:id="rId13"/>
    <p:sldId id="312" r:id="rId14"/>
    <p:sldId id="320" r:id="rId15"/>
    <p:sldId id="322" r:id="rId16"/>
    <p:sldId id="259" r:id="rId17"/>
    <p:sldId id="318" r:id="rId18"/>
    <p:sldId id="317" r:id="rId19"/>
    <p:sldId id="319" r:id="rId20"/>
    <p:sldId id="313" r:id="rId21"/>
    <p:sldId id="288" r:id="rId22"/>
    <p:sldId id="321" r:id="rId2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0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80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62478-B781-41EA-8598-143A012F2678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437FE-566C-4498-967F-2294914CF74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2" y="137445"/>
            <a:ext cx="1302026" cy="11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97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526CF-6F1A-489C-B692-E7227A3F618A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F19AF-58E2-43E5-A37B-AB2170CD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862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32EE02-CE77-1744-8B81-DD8C4E8D72FF}"/>
              </a:ext>
            </a:extLst>
          </p:cNvPr>
          <p:cNvSpPr/>
          <p:nvPr userDrawn="1"/>
        </p:nvSpPr>
        <p:spPr>
          <a:xfrm>
            <a:off x="0" y="0"/>
            <a:ext cx="12188825" cy="688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ttps://www.nasa.gov/sites/default/files/thumbnails/image/uam-3-4x3-v2-sm.jpg">
            <a:extLst>
              <a:ext uri="{FF2B5EF4-FFF2-40B4-BE49-F238E27FC236}">
                <a16:creationId xmlns:a16="http://schemas.microsoft.com/office/drawing/2014/main" id="{7364F196-533C-2F4D-B208-2DA46E5D97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8" y="1"/>
            <a:ext cx="12188825" cy="68884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E8956B-E913-2241-B984-81FB8BFDD047}"/>
              </a:ext>
            </a:extLst>
          </p:cNvPr>
          <p:cNvSpPr txBox="1"/>
          <p:nvPr userDrawn="1"/>
        </p:nvSpPr>
        <p:spPr>
          <a:xfrm>
            <a:off x="-3853" y="0"/>
            <a:ext cx="12192000" cy="6888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13000"/>
                </a:schemeClr>
              </a:gs>
              <a:gs pos="100000">
                <a:schemeClr val="accent1">
                  <a:lumMod val="50000"/>
                  <a:alpha val="28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0F216F-7979-0C44-9720-EC7CDF21B2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676" y="365125"/>
            <a:ext cx="1582705" cy="13264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E4C545-41CB-0349-8571-7491FEFD2CC5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05647" y="6356350"/>
            <a:ext cx="457940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1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4927-41B4-2443-94AA-FF71F980374F}" type="datetime1">
              <a:rPr lang="en-US" smtClean="0"/>
              <a:t>6/1/20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>
            <a:noAutofit/>
          </a:bodyPr>
          <a:lstStyle>
            <a:lvl1pPr>
              <a:defRPr sz="3600"/>
            </a:lvl1pPr>
            <a:lvl2pPr marL="685800" indent="-182880">
              <a:buFont typeface="Wingdings" pitchFamily="2" charset="2"/>
              <a:buChar char="Ø"/>
              <a:defRPr sz="3200"/>
            </a:lvl2pPr>
            <a:lvl3pPr marL="1143000" indent="-182880">
              <a:buFont typeface="System Font Regular"/>
              <a:buChar char="–"/>
              <a:defRPr sz="2800"/>
            </a:lvl3pPr>
            <a:lvl4pPr marL="1600200" indent="-182880">
              <a:buFont typeface="Wingdings" pitchFamily="2" charset="2"/>
              <a:buChar char="§"/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E223-6922-C34E-B5E1-592DAB8F8B5D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8DAB-5895-9E4F-A4E9-CC1D3B9ADD15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3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2BB5-D29B-994A-BAA5-37583664EF65}" type="datetime1">
              <a:rPr lang="en-US" smtClean="0"/>
              <a:t>6/1/20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8D7-3118-064D-9E8A-8556D2C726BA}" type="datetime1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BFDA-B6D2-994C-AEC1-40D82752A847}" type="datetime1">
              <a:rPr lang="en-US" smtClean="0"/>
              <a:t>6/1/20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0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0EDB-23E4-F345-8848-1ACE8CF28061}" type="datetime1">
              <a:rPr lang="en-US" smtClean="0"/>
              <a:t>6/1/20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05646" y="6356350"/>
            <a:ext cx="4580708" cy="365125"/>
          </a:xfrm>
        </p:spPr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5" y="864108"/>
            <a:ext cx="10922003" cy="5120640"/>
          </a:xfrm>
        </p:spPr>
        <p:txBody>
          <a:bodyPr lIns="0">
            <a:noAutofit/>
          </a:bodyPr>
          <a:lstStyle>
            <a:lvl1pPr>
              <a:defRPr sz="3600"/>
            </a:lvl1pPr>
            <a:lvl2pPr marL="685800" indent="-182880">
              <a:buFont typeface="Wingdings" pitchFamily="2" charset="2"/>
              <a:buChar char="Ø"/>
              <a:defRPr sz="3200"/>
            </a:lvl2pPr>
            <a:lvl3pPr marL="1143000" indent="-182880">
              <a:buFont typeface="System Font Regular"/>
              <a:buChar char="–"/>
              <a:defRPr sz="2800"/>
            </a:lvl3pPr>
            <a:lvl4pPr marL="1600200" indent="-182880">
              <a:buFont typeface="Wingdings" pitchFamily="2" charset="2"/>
              <a:buChar char="§"/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389-BC5B-2947-B1DE-83DA46A9BBFE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586-6142-9B48-AB70-8E97DA4265CF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062010" y="0"/>
            <a:ext cx="1137902" cy="608990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3EBBB8-B6B5-FF41-AED8-B0989F4DF6AD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5647" y="6356350"/>
            <a:ext cx="458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41A013-B713-A440-A02F-7898399A859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59" y="178051"/>
            <a:ext cx="1003604" cy="8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21" r:id="rId4"/>
    <p:sldLayoutId id="2147483822" r:id="rId5"/>
    <p:sldLayoutId id="2147483823" r:id="rId6"/>
    <p:sldLayoutId id="214748382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marR="0" indent="-18288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40BAD2"/>
        </a:buClr>
        <a:buSzTx/>
        <a:buFont typeface="Wingdings 2" pitchFamily="18" charset="2"/>
        <a:buChar char=""/>
        <a:tabLst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marR="0" indent="-182880" algn="l" defTabSz="914400" rtl="0" eaLnBrk="1" fontAlgn="auto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Tx/>
        <a:buFont typeface="Wingdings 2" pitchFamily="18" charset="2"/>
        <a:buChar char=""/>
        <a:tabLst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marR="0" indent="-182880" algn="l" defTabSz="914400" rtl="0" eaLnBrk="1" fontAlgn="auto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Tx/>
        <a:buFont typeface="Wingdings 2" pitchFamily="18" charset="2"/>
        <a:buChar char=""/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marR="0" indent="-182880" algn="l" defTabSz="914400" rtl="0" eaLnBrk="1" fontAlgn="auto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Tx/>
        <a:buFont typeface="Wingdings 2" pitchFamily="18" charset="2"/>
        <a:buChar char=""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marR="0" indent="-182880" algn="l" defTabSz="914400" rtl="0" eaLnBrk="1" fontAlgn="auto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Tx/>
        <a:buFont typeface="Wingdings 2" pitchFamily="18" charset="2"/>
        <a:buChar char=""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004" y="0"/>
            <a:ext cx="11072013" cy="864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465" y="136525"/>
            <a:ext cx="10732396" cy="62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062010" y="0"/>
            <a:ext cx="1137902" cy="608990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B848E6-7932-1F40-8B19-9D890DF5BE69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5646" y="6356350"/>
            <a:ext cx="4580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95A3D09-AFC4-468F-AEEB-17DC74DA469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41A013-B713-A440-A02F-7898399A85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59" y="178051"/>
            <a:ext cx="1003604" cy="8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6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marR="0" indent="-18288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40BAD2"/>
        </a:buClr>
        <a:buSzTx/>
        <a:buFont typeface="Wingdings 2" pitchFamily="18" charset="2"/>
        <a:buChar char=""/>
        <a:tabLst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marR="0" indent="-182880" algn="l" defTabSz="914400" rtl="0" eaLnBrk="1" fontAlgn="auto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Tx/>
        <a:buFont typeface="Wingdings" pitchFamily="2" charset="2"/>
        <a:buChar char="Ø"/>
        <a:tabLst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marR="0" indent="-182880" algn="l" defTabSz="914400" rtl="0" eaLnBrk="1" fontAlgn="auto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Tx/>
        <a:buFont typeface="Wingdings 2" pitchFamily="18" charset="2"/>
        <a:buChar char=""/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marR="0" indent="-182880" algn="l" defTabSz="914400" rtl="0" eaLnBrk="1" fontAlgn="auto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Tx/>
        <a:buFont typeface="Wingdings 2" pitchFamily="18" charset="2"/>
        <a:buChar char=""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marR="0" indent="-182880" algn="l" defTabSz="914400" rtl="0" eaLnBrk="1" fontAlgn="auto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Tx/>
        <a:buFont typeface="Wingdings 2" pitchFamily="18" charset="2"/>
        <a:buChar char=""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EAAEC9-FD12-D54B-8B85-E749AC5D62E7}"/>
              </a:ext>
            </a:extLst>
          </p:cNvPr>
          <p:cNvSpPr/>
          <p:nvPr/>
        </p:nvSpPr>
        <p:spPr>
          <a:xfrm>
            <a:off x="0" y="3346741"/>
            <a:ext cx="11310257" cy="1634546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05" y="3364159"/>
            <a:ext cx="11109961" cy="1746669"/>
          </a:xfrm>
        </p:spPr>
        <p:txBody>
          <a:bodyPr lIns="0" anchor="t" anchorCtr="0">
            <a:no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Helvetica" pitchFamily="2" charset="0"/>
              </a:rPr>
              <a:t>PolySafe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Helvetica" pitchFamily="2" charset="0"/>
              </a:rPr>
              <a:t>: Conflict Detection in a Polynomial Airspace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520" y="4981287"/>
            <a:ext cx="10317480" cy="1746669"/>
          </a:xfrm>
        </p:spPr>
        <p:txBody>
          <a:bodyPr l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elvetica" pitchFamily="2" charset="0"/>
              </a:rPr>
              <a:t>Brendon Colbert*, Tanner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elvetica" pitchFamily="2" charset="0"/>
              </a:rPr>
              <a:t>Slagel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elvetica" pitchFamily="2" charset="0"/>
              </a:rPr>
              <a:t>*, Luis Crespo*,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elvetica" pitchFamily="2" charset="0"/>
              </a:rPr>
              <a:t>Swee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elvetica" pitchFamily="2" charset="0"/>
              </a:rPr>
              <a:t> Balachandran** and César Muñoz*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elvetica" pitchFamily="2" charset="0"/>
              </a:rPr>
              <a:t>*Dynamic Systems and Control Branch &amp; Safety-Critical Avionics Systems Branch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elvetica" pitchFamily="2" charset="0"/>
              </a:rPr>
              <a:t>  NASA Langley Research Center, Hampton, VA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elvetica" pitchFamily="2" charset="0"/>
              </a:rPr>
              <a:t>** National Institute of Aerospace, Hampton, VA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1"/>
    </mc:Choice>
    <mc:Fallback xmlns="">
      <p:transition spd="slow" advTm="104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69D7-FDC7-5443-BC59-5C6AC29ABFC8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10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2A709EA-2DE6-9848-ABD5-9863D4098708}"/>
              </a:ext>
            </a:extLst>
          </p:cNvPr>
          <p:cNvGrpSpPr/>
          <p:nvPr/>
        </p:nvGrpSpPr>
        <p:grpSpPr>
          <a:xfrm>
            <a:off x="0" y="713678"/>
            <a:ext cx="10891025" cy="5452946"/>
            <a:chOff x="1375316" y="594731"/>
            <a:chExt cx="9582615" cy="5761619"/>
          </a:xfrm>
        </p:grpSpPr>
        <p:pic>
          <p:nvPicPr>
            <p:cNvPr id="36" name="Content Placeholder 6">
              <a:extLst>
                <a:ext uri="{FF2B5EF4-FFF2-40B4-BE49-F238E27FC236}">
                  <a16:creationId xmlns:a16="http://schemas.microsoft.com/office/drawing/2014/main" id="{1C1AC4BF-77E6-604E-BAF2-0BEDC1193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5316" y="594731"/>
              <a:ext cx="9582615" cy="5761619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8AF0962-C5BF-9649-9FC2-E702724A863A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>
              <a:off x="6725920" y="701040"/>
              <a:ext cx="3657600" cy="525272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6373B3-A5AA-044B-87AE-E46F1E2AE729}"/>
                </a:ext>
              </a:extLst>
            </p:cNvPr>
            <p:cNvCxnSpPr/>
            <p:nvPr/>
          </p:nvCxnSpPr>
          <p:spPr>
            <a:xfrm flipH="1">
              <a:off x="2153920" y="690880"/>
              <a:ext cx="3637280" cy="5262880"/>
            </a:xfrm>
            <a:prstGeom prst="line">
              <a:avLst/>
            </a:prstGeom>
            <a:ln w="539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C63D58-A684-3C46-9AB4-878DDFC2BDF0}"/>
                </a:ext>
              </a:extLst>
            </p:cNvPr>
            <p:cNvSpPr/>
            <p:nvPr/>
          </p:nvSpPr>
          <p:spPr>
            <a:xfrm>
              <a:off x="1706880" y="680720"/>
              <a:ext cx="5019040" cy="2651760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16BE98A-20A4-B640-A8E1-E21A74BF6400}"/>
                    </a:ext>
                  </a:extLst>
                </p:cNvPr>
                <p:cNvSpPr txBox="1"/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16BE98A-20A4-B640-A8E1-E21A74BF6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4F91C3B-ACF7-0B49-B984-6D57B98ED5F7}"/>
                    </a:ext>
                  </a:extLst>
                </p:cNvPr>
                <p:cNvSpPr txBox="1"/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4F91C3B-ACF7-0B49-B984-6D57B98ED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EBF021FE-00CA-D946-BEB9-B461D0745CB2}"/>
                </a:ext>
              </a:extLst>
            </p:cNvPr>
            <p:cNvSpPr/>
            <p:nvPr/>
          </p:nvSpPr>
          <p:spPr>
            <a:xfrm>
              <a:off x="6725920" y="701040"/>
              <a:ext cx="1838960" cy="2661920"/>
            </a:xfrm>
            <a:prstGeom prst="rtTriangl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CBCF1B1B-0E15-C94C-A20E-C48E92D870C9}"/>
                </a:ext>
              </a:extLst>
            </p:cNvPr>
            <p:cNvSpPr/>
            <p:nvPr/>
          </p:nvSpPr>
          <p:spPr>
            <a:xfrm flipH="1">
              <a:off x="3993804" y="680720"/>
              <a:ext cx="1797396" cy="2661920"/>
            </a:xfrm>
            <a:prstGeom prst="rtTriangle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1A969F6-8385-1C44-B1BA-168EF2037C74}"/>
                </a:ext>
              </a:extLst>
            </p:cNvPr>
            <p:cNvSpPr/>
            <p:nvPr/>
          </p:nvSpPr>
          <p:spPr>
            <a:xfrm>
              <a:off x="4084320" y="1510479"/>
              <a:ext cx="3352800" cy="4483921"/>
            </a:xfrm>
            <a:custGeom>
              <a:avLst/>
              <a:gdLst>
                <a:gd name="connsiteX0" fmla="*/ 0 w 3352800"/>
                <a:gd name="connsiteY0" fmla="*/ 4473761 h 4483921"/>
                <a:gd name="connsiteX1" fmla="*/ 538480 w 3352800"/>
                <a:gd name="connsiteY1" fmla="*/ 2584001 h 4483921"/>
                <a:gd name="connsiteX2" fmla="*/ 1107440 w 3352800"/>
                <a:gd name="connsiteY2" fmla="*/ 988881 h 4483921"/>
                <a:gd name="connsiteX3" fmla="*/ 1524000 w 3352800"/>
                <a:gd name="connsiteY3" fmla="*/ 206561 h 4483921"/>
                <a:gd name="connsiteX4" fmla="*/ 1889760 w 3352800"/>
                <a:gd name="connsiteY4" fmla="*/ 3361 h 4483921"/>
                <a:gd name="connsiteX5" fmla="*/ 2306320 w 3352800"/>
                <a:gd name="connsiteY5" fmla="*/ 318321 h 4483921"/>
                <a:gd name="connsiteX6" fmla="*/ 2682240 w 3352800"/>
                <a:gd name="connsiteY6" fmla="*/ 1212401 h 4483921"/>
                <a:gd name="connsiteX7" fmla="*/ 3027680 w 3352800"/>
                <a:gd name="connsiteY7" fmla="*/ 2624641 h 4483921"/>
                <a:gd name="connsiteX8" fmla="*/ 3352800 w 3352800"/>
                <a:gd name="connsiteY8" fmla="*/ 4483921 h 44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800" h="4483921">
                  <a:moveTo>
                    <a:pt x="0" y="4473761"/>
                  </a:moveTo>
                  <a:cubicBezTo>
                    <a:pt x="176953" y="3819287"/>
                    <a:pt x="353907" y="3164814"/>
                    <a:pt x="538480" y="2584001"/>
                  </a:cubicBezTo>
                  <a:cubicBezTo>
                    <a:pt x="723053" y="2003188"/>
                    <a:pt x="943187" y="1385121"/>
                    <a:pt x="1107440" y="988881"/>
                  </a:cubicBezTo>
                  <a:cubicBezTo>
                    <a:pt x="1271693" y="592641"/>
                    <a:pt x="1393613" y="370814"/>
                    <a:pt x="1524000" y="206561"/>
                  </a:cubicBezTo>
                  <a:cubicBezTo>
                    <a:pt x="1654387" y="42308"/>
                    <a:pt x="1759373" y="-15266"/>
                    <a:pt x="1889760" y="3361"/>
                  </a:cubicBezTo>
                  <a:cubicBezTo>
                    <a:pt x="2020147" y="21988"/>
                    <a:pt x="2174240" y="116814"/>
                    <a:pt x="2306320" y="318321"/>
                  </a:cubicBezTo>
                  <a:cubicBezTo>
                    <a:pt x="2438400" y="519828"/>
                    <a:pt x="2562013" y="828014"/>
                    <a:pt x="2682240" y="1212401"/>
                  </a:cubicBezTo>
                  <a:cubicBezTo>
                    <a:pt x="2802467" y="1596788"/>
                    <a:pt x="2915920" y="2079388"/>
                    <a:pt x="3027680" y="2624641"/>
                  </a:cubicBezTo>
                  <a:cubicBezTo>
                    <a:pt x="3139440" y="3169894"/>
                    <a:pt x="3269827" y="4050428"/>
                    <a:pt x="3352800" y="4483921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C3AC0C0-E36F-E843-9552-76816945BDB9}"/>
                </a:ext>
              </a:extLst>
            </p:cNvPr>
            <p:cNvSpPr txBox="1"/>
            <p:nvPr/>
          </p:nvSpPr>
          <p:spPr>
            <a:xfrm>
              <a:off x="7394712" y="5461924"/>
              <a:ext cx="2041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Obstacle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43DC3D-4767-6F42-A7BC-2B042E5AFE21}"/>
                </a:ext>
              </a:extLst>
            </p:cNvPr>
            <p:cNvSpPr/>
            <p:nvPr/>
          </p:nvSpPr>
          <p:spPr>
            <a:xfrm>
              <a:off x="5792579" y="670560"/>
              <a:ext cx="5078621" cy="2651760"/>
            </a:xfrm>
            <a:prstGeom prst="rect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nut 46">
              <a:extLst>
                <a:ext uri="{FF2B5EF4-FFF2-40B4-BE49-F238E27FC236}">
                  <a16:creationId xmlns:a16="http://schemas.microsoft.com/office/drawing/2014/main" id="{671F93B5-94E9-E448-9F08-3C2622AF1F5A}"/>
                </a:ext>
              </a:extLst>
            </p:cNvPr>
            <p:cNvSpPr/>
            <p:nvPr/>
          </p:nvSpPr>
          <p:spPr>
            <a:xfrm>
              <a:off x="3833087" y="3223494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Donut 47">
              <a:extLst>
                <a:ext uri="{FF2B5EF4-FFF2-40B4-BE49-F238E27FC236}">
                  <a16:creationId xmlns:a16="http://schemas.microsoft.com/office/drawing/2014/main" id="{767EFFDB-D524-4441-8A4B-BC76E49EF0B2}"/>
                </a:ext>
              </a:extLst>
            </p:cNvPr>
            <p:cNvSpPr/>
            <p:nvPr/>
          </p:nvSpPr>
          <p:spPr>
            <a:xfrm>
              <a:off x="8418937" y="3214969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19E5A7-A340-1F44-94AC-5587A978B73F}"/>
                  </a:ext>
                </a:extLst>
              </p:cNvPr>
              <p:cNvSpPr txBox="1"/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19E5A7-A340-1F44-94AC-5587A978B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9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720A-EC6E-494E-B7F2-E1151DD05AAB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11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DB0865-CDF6-0A47-A227-96B07353A22D}"/>
              </a:ext>
            </a:extLst>
          </p:cNvPr>
          <p:cNvGrpSpPr/>
          <p:nvPr/>
        </p:nvGrpSpPr>
        <p:grpSpPr>
          <a:xfrm>
            <a:off x="0" y="735980"/>
            <a:ext cx="10983951" cy="5452947"/>
            <a:chOff x="1375317" y="609601"/>
            <a:chExt cx="9612352" cy="5746750"/>
          </a:xfrm>
        </p:grpSpPr>
        <p:pic>
          <p:nvPicPr>
            <p:cNvPr id="25" name="Content Placeholder 6">
              <a:extLst>
                <a:ext uri="{FF2B5EF4-FFF2-40B4-BE49-F238E27FC236}">
                  <a16:creationId xmlns:a16="http://schemas.microsoft.com/office/drawing/2014/main" id="{B2FA47B9-BC38-594C-B601-DA4765A65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5317" y="609601"/>
              <a:ext cx="9612352" cy="574675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9EE7DC-013D-D842-8A16-FCCF86B93F9A}"/>
                </a:ext>
              </a:extLst>
            </p:cNvPr>
            <p:cNvSpPr/>
            <p:nvPr/>
          </p:nvSpPr>
          <p:spPr>
            <a:xfrm>
              <a:off x="1706880" y="680720"/>
              <a:ext cx="5019040" cy="2651760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F652587-7B57-1943-AA23-54879855B405}"/>
                    </a:ext>
                  </a:extLst>
                </p:cNvPr>
                <p:cNvSpPr txBox="1"/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F652587-7B57-1943-AA23-54879855B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D9F39A-DEB6-BA4C-A7C7-DA0FD828E7F6}"/>
                    </a:ext>
                  </a:extLst>
                </p:cNvPr>
                <p:cNvSpPr txBox="1"/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D9F39A-DEB6-BA4C-A7C7-DA0FD828E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Donut 28">
              <a:extLst>
                <a:ext uri="{FF2B5EF4-FFF2-40B4-BE49-F238E27FC236}">
                  <a16:creationId xmlns:a16="http://schemas.microsoft.com/office/drawing/2014/main" id="{C01DDC41-9358-3244-8066-0953C2D943F4}"/>
                </a:ext>
              </a:extLst>
            </p:cNvPr>
            <p:cNvSpPr/>
            <p:nvPr/>
          </p:nvSpPr>
          <p:spPr>
            <a:xfrm>
              <a:off x="3833087" y="3223494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onut 29">
              <a:extLst>
                <a:ext uri="{FF2B5EF4-FFF2-40B4-BE49-F238E27FC236}">
                  <a16:creationId xmlns:a16="http://schemas.microsoft.com/office/drawing/2014/main" id="{1A27D85E-65C5-5E42-918C-518FDEE58773}"/>
                </a:ext>
              </a:extLst>
            </p:cNvPr>
            <p:cNvSpPr/>
            <p:nvPr/>
          </p:nvSpPr>
          <p:spPr>
            <a:xfrm>
              <a:off x="4715159" y="3223494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Donut 30">
              <a:extLst>
                <a:ext uri="{FF2B5EF4-FFF2-40B4-BE49-F238E27FC236}">
                  <a16:creationId xmlns:a16="http://schemas.microsoft.com/office/drawing/2014/main" id="{106687D4-C172-7449-968A-AAF26021385D}"/>
                </a:ext>
              </a:extLst>
            </p:cNvPr>
            <p:cNvSpPr/>
            <p:nvPr/>
          </p:nvSpPr>
          <p:spPr>
            <a:xfrm>
              <a:off x="6793342" y="3214969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DD7B7A2B-AD92-FD43-9E9F-31CE7B90CDC8}"/>
                </a:ext>
              </a:extLst>
            </p:cNvPr>
            <p:cNvSpPr/>
            <p:nvPr/>
          </p:nvSpPr>
          <p:spPr>
            <a:xfrm>
              <a:off x="6725920" y="701040"/>
              <a:ext cx="1838960" cy="2661920"/>
            </a:xfrm>
            <a:prstGeom prst="rtTriangl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nut 32">
              <a:extLst>
                <a:ext uri="{FF2B5EF4-FFF2-40B4-BE49-F238E27FC236}">
                  <a16:creationId xmlns:a16="http://schemas.microsoft.com/office/drawing/2014/main" id="{2469D6E3-6C67-F34B-AC25-4429D42C3A6A}"/>
                </a:ext>
              </a:extLst>
            </p:cNvPr>
            <p:cNvSpPr/>
            <p:nvPr/>
          </p:nvSpPr>
          <p:spPr>
            <a:xfrm>
              <a:off x="8418937" y="3214969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3867D7-23FE-9742-B653-481BFB7A1027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>
              <a:off x="6725920" y="701040"/>
              <a:ext cx="3657600" cy="525272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5C01FE-F9D5-A645-B0DF-09C8D7B1AF0F}"/>
                </a:ext>
              </a:extLst>
            </p:cNvPr>
            <p:cNvCxnSpPr/>
            <p:nvPr/>
          </p:nvCxnSpPr>
          <p:spPr>
            <a:xfrm flipH="1">
              <a:off x="2153920" y="690880"/>
              <a:ext cx="3637280" cy="5262880"/>
            </a:xfrm>
            <a:prstGeom prst="line">
              <a:avLst/>
            </a:prstGeom>
            <a:ln w="539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7EEDC9A7-9533-0A4B-9893-DF6CE5692953}"/>
                </a:ext>
              </a:extLst>
            </p:cNvPr>
            <p:cNvSpPr/>
            <p:nvPr/>
          </p:nvSpPr>
          <p:spPr>
            <a:xfrm flipH="1">
              <a:off x="3993804" y="680720"/>
              <a:ext cx="1797396" cy="2661920"/>
            </a:xfrm>
            <a:prstGeom prst="rtTriangle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94D789E-708C-1549-BD78-CD660656A447}"/>
                </a:ext>
              </a:extLst>
            </p:cNvPr>
            <p:cNvSpPr/>
            <p:nvPr/>
          </p:nvSpPr>
          <p:spPr>
            <a:xfrm>
              <a:off x="4084320" y="1510479"/>
              <a:ext cx="3352800" cy="4483921"/>
            </a:xfrm>
            <a:custGeom>
              <a:avLst/>
              <a:gdLst>
                <a:gd name="connsiteX0" fmla="*/ 0 w 3352800"/>
                <a:gd name="connsiteY0" fmla="*/ 4473761 h 4483921"/>
                <a:gd name="connsiteX1" fmla="*/ 538480 w 3352800"/>
                <a:gd name="connsiteY1" fmla="*/ 2584001 h 4483921"/>
                <a:gd name="connsiteX2" fmla="*/ 1107440 w 3352800"/>
                <a:gd name="connsiteY2" fmla="*/ 988881 h 4483921"/>
                <a:gd name="connsiteX3" fmla="*/ 1524000 w 3352800"/>
                <a:gd name="connsiteY3" fmla="*/ 206561 h 4483921"/>
                <a:gd name="connsiteX4" fmla="*/ 1889760 w 3352800"/>
                <a:gd name="connsiteY4" fmla="*/ 3361 h 4483921"/>
                <a:gd name="connsiteX5" fmla="*/ 2306320 w 3352800"/>
                <a:gd name="connsiteY5" fmla="*/ 318321 h 4483921"/>
                <a:gd name="connsiteX6" fmla="*/ 2682240 w 3352800"/>
                <a:gd name="connsiteY6" fmla="*/ 1212401 h 4483921"/>
                <a:gd name="connsiteX7" fmla="*/ 3027680 w 3352800"/>
                <a:gd name="connsiteY7" fmla="*/ 2624641 h 4483921"/>
                <a:gd name="connsiteX8" fmla="*/ 3352800 w 3352800"/>
                <a:gd name="connsiteY8" fmla="*/ 4483921 h 44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800" h="4483921">
                  <a:moveTo>
                    <a:pt x="0" y="4473761"/>
                  </a:moveTo>
                  <a:cubicBezTo>
                    <a:pt x="176953" y="3819287"/>
                    <a:pt x="353907" y="3164814"/>
                    <a:pt x="538480" y="2584001"/>
                  </a:cubicBezTo>
                  <a:cubicBezTo>
                    <a:pt x="723053" y="2003188"/>
                    <a:pt x="943187" y="1385121"/>
                    <a:pt x="1107440" y="988881"/>
                  </a:cubicBezTo>
                  <a:cubicBezTo>
                    <a:pt x="1271693" y="592641"/>
                    <a:pt x="1393613" y="370814"/>
                    <a:pt x="1524000" y="206561"/>
                  </a:cubicBezTo>
                  <a:cubicBezTo>
                    <a:pt x="1654387" y="42308"/>
                    <a:pt x="1759373" y="-15266"/>
                    <a:pt x="1889760" y="3361"/>
                  </a:cubicBezTo>
                  <a:cubicBezTo>
                    <a:pt x="2020147" y="21988"/>
                    <a:pt x="2174240" y="116814"/>
                    <a:pt x="2306320" y="318321"/>
                  </a:cubicBezTo>
                  <a:cubicBezTo>
                    <a:pt x="2438400" y="519828"/>
                    <a:pt x="2562013" y="828014"/>
                    <a:pt x="2682240" y="1212401"/>
                  </a:cubicBezTo>
                  <a:cubicBezTo>
                    <a:pt x="2802467" y="1596788"/>
                    <a:pt x="2915920" y="2079388"/>
                    <a:pt x="3027680" y="2624641"/>
                  </a:cubicBezTo>
                  <a:cubicBezTo>
                    <a:pt x="3139440" y="3169894"/>
                    <a:pt x="3269827" y="4050428"/>
                    <a:pt x="3352800" y="4483921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8140B9-EF01-0443-8F50-D8D86E1916C3}"/>
                </a:ext>
              </a:extLst>
            </p:cNvPr>
            <p:cNvSpPr txBox="1"/>
            <p:nvPr/>
          </p:nvSpPr>
          <p:spPr>
            <a:xfrm>
              <a:off x="7326283" y="5461924"/>
              <a:ext cx="2041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Obstacle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A9F66B-09D5-F642-84A9-79CE1FA5E855}"/>
                </a:ext>
              </a:extLst>
            </p:cNvPr>
            <p:cNvSpPr/>
            <p:nvPr/>
          </p:nvSpPr>
          <p:spPr>
            <a:xfrm>
              <a:off x="5792579" y="670560"/>
              <a:ext cx="5078621" cy="2651760"/>
            </a:xfrm>
            <a:prstGeom prst="rect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E25E6E2-F31B-1D4A-891D-7DAB32DFE9EB}"/>
                </a:ext>
              </a:extLst>
            </p:cNvPr>
            <p:cNvSpPr/>
            <p:nvPr/>
          </p:nvSpPr>
          <p:spPr>
            <a:xfrm>
              <a:off x="4866640" y="1524000"/>
              <a:ext cx="2052320" cy="1818640"/>
            </a:xfrm>
            <a:custGeom>
              <a:avLst/>
              <a:gdLst>
                <a:gd name="connsiteX0" fmla="*/ 0 w 2052320"/>
                <a:gd name="connsiteY0" fmla="*/ 1818640 h 1818640"/>
                <a:gd name="connsiteX1" fmla="*/ 213360 w 2052320"/>
                <a:gd name="connsiteY1" fmla="*/ 1219200 h 1818640"/>
                <a:gd name="connsiteX2" fmla="*/ 477520 w 2052320"/>
                <a:gd name="connsiteY2" fmla="*/ 640080 h 1818640"/>
                <a:gd name="connsiteX3" fmla="*/ 802640 w 2052320"/>
                <a:gd name="connsiteY3" fmla="*/ 162560 h 1818640"/>
                <a:gd name="connsiteX4" fmla="*/ 965200 w 2052320"/>
                <a:gd name="connsiteY4" fmla="*/ 30480 h 1818640"/>
                <a:gd name="connsiteX5" fmla="*/ 1097280 w 2052320"/>
                <a:gd name="connsiteY5" fmla="*/ 0 h 1818640"/>
                <a:gd name="connsiteX6" fmla="*/ 1270000 w 2052320"/>
                <a:gd name="connsiteY6" fmla="*/ 20320 h 1818640"/>
                <a:gd name="connsiteX7" fmla="*/ 1391920 w 2052320"/>
                <a:gd name="connsiteY7" fmla="*/ 121920 h 1818640"/>
                <a:gd name="connsiteX8" fmla="*/ 1503680 w 2052320"/>
                <a:gd name="connsiteY8" fmla="*/ 284480 h 1818640"/>
                <a:gd name="connsiteX9" fmla="*/ 1686560 w 2052320"/>
                <a:gd name="connsiteY9" fmla="*/ 609600 h 1818640"/>
                <a:gd name="connsiteX10" fmla="*/ 1798320 w 2052320"/>
                <a:gd name="connsiteY10" fmla="*/ 883920 h 1818640"/>
                <a:gd name="connsiteX11" fmla="*/ 1879600 w 2052320"/>
                <a:gd name="connsiteY11" fmla="*/ 1188720 h 1818640"/>
                <a:gd name="connsiteX12" fmla="*/ 2021840 w 2052320"/>
                <a:gd name="connsiteY12" fmla="*/ 1615440 h 1818640"/>
                <a:gd name="connsiteX13" fmla="*/ 2052320 w 2052320"/>
                <a:gd name="connsiteY13" fmla="*/ 1808480 h 1818640"/>
                <a:gd name="connsiteX14" fmla="*/ 0 w 2052320"/>
                <a:gd name="connsiteY14" fmla="*/ 181864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2320" h="1818640">
                  <a:moveTo>
                    <a:pt x="0" y="1818640"/>
                  </a:moveTo>
                  <a:lnTo>
                    <a:pt x="213360" y="1219200"/>
                  </a:lnTo>
                  <a:lnTo>
                    <a:pt x="477520" y="640080"/>
                  </a:lnTo>
                  <a:lnTo>
                    <a:pt x="802640" y="162560"/>
                  </a:lnTo>
                  <a:lnTo>
                    <a:pt x="965200" y="30480"/>
                  </a:lnTo>
                  <a:lnTo>
                    <a:pt x="1097280" y="0"/>
                  </a:lnTo>
                  <a:lnTo>
                    <a:pt x="1270000" y="20320"/>
                  </a:lnTo>
                  <a:lnTo>
                    <a:pt x="1391920" y="121920"/>
                  </a:lnTo>
                  <a:lnTo>
                    <a:pt x="1503680" y="284480"/>
                  </a:lnTo>
                  <a:lnTo>
                    <a:pt x="1686560" y="609600"/>
                  </a:lnTo>
                  <a:lnTo>
                    <a:pt x="1798320" y="883920"/>
                  </a:lnTo>
                  <a:lnTo>
                    <a:pt x="1879600" y="1188720"/>
                  </a:lnTo>
                  <a:lnTo>
                    <a:pt x="2021840" y="1615440"/>
                  </a:lnTo>
                  <a:lnTo>
                    <a:pt x="2052320" y="1808480"/>
                  </a:lnTo>
                  <a:lnTo>
                    <a:pt x="0" y="1818640"/>
                  </a:lnTo>
                  <a:close/>
                </a:path>
              </a:pathLst>
            </a:cu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7AF5C9-BCA5-D749-8D12-1AF28986F16C}"/>
                  </a:ext>
                </a:extLst>
              </p:cNvPr>
              <p:cNvSpPr txBox="1"/>
              <p:nvPr/>
            </p:nvSpPr>
            <p:spPr>
              <a:xfrm rot="17428042">
                <a:off x="2350229" y="4678241"/>
                <a:ext cx="18092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7AF5C9-BCA5-D749-8D12-1AF28986F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28042">
                <a:off x="2350229" y="4678241"/>
                <a:ext cx="180925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31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F972-1E4A-234F-A916-4B192223B417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12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C315F5-B5E1-EC41-80D1-229165DE0355}"/>
              </a:ext>
            </a:extLst>
          </p:cNvPr>
          <p:cNvGrpSpPr/>
          <p:nvPr/>
        </p:nvGrpSpPr>
        <p:grpSpPr>
          <a:xfrm>
            <a:off x="0" y="735980"/>
            <a:ext cx="10980235" cy="5430644"/>
            <a:chOff x="1434790" y="602167"/>
            <a:chExt cx="9567747" cy="5754184"/>
          </a:xfrm>
        </p:grpSpPr>
        <p:pic>
          <p:nvPicPr>
            <p:cNvPr id="30" name="Content Placeholder 6">
              <a:extLst>
                <a:ext uri="{FF2B5EF4-FFF2-40B4-BE49-F238E27FC236}">
                  <a16:creationId xmlns:a16="http://schemas.microsoft.com/office/drawing/2014/main" id="{2F663558-8BD2-3B41-ABC3-C7E5C7ABE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4790" y="602167"/>
              <a:ext cx="9567747" cy="575418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E29E79-0205-7C4D-88FE-DE5F4CB4CB20}"/>
                </a:ext>
              </a:extLst>
            </p:cNvPr>
            <p:cNvSpPr/>
            <p:nvPr/>
          </p:nvSpPr>
          <p:spPr>
            <a:xfrm>
              <a:off x="1706880" y="680720"/>
              <a:ext cx="5019040" cy="2651760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69F5B6E-2773-2542-B21A-6211F353763E}"/>
                    </a:ext>
                  </a:extLst>
                </p:cNvPr>
                <p:cNvSpPr txBox="1"/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69F5B6E-2773-2542-B21A-6211F35376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C2824DE-5366-A049-8072-B7EDBFF991C0}"/>
                    </a:ext>
                  </a:extLst>
                </p:cNvPr>
                <p:cNvSpPr txBox="1"/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C2824DE-5366-A049-8072-B7EDBFF991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Donut 33">
              <a:extLst>
                <a:ext uri="{FF2B5EF4-FFF2-40B4-BE49-F238E27FC236}">
                  <a16:creationId xmlns:a16="http://schemas.microsoft.com/office/drawing/2014/main" id="{FD586566-CA42-A549-8CD4-C5E4D555972A}"/>
                </a:ext>
              </a:extLst>
            </p:cNvPr>
            <p:cNvSpPr/>
            <p:nvPr/>
          </p:nvSpPr>
          <p:spPr>
            <a:xfrm>
              <a:off x="3833087" y="3223494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onut 34">
              <a:extLst>
                <a:ext uri="{FF2B5EF4-FFF2-40B4-BE49-F238E27FC236}">
                  <a16:creationId xmlns:a16="http://schemas.microsoft.com/office/drawing/2014/main" id="{9FBA1BCE-65D4-B546-A115-524E063D8B18}"/>
                </a:ext>
              </a:extLst>
            </p:cNvPr>
            <p:cNvSpPr/>
            <p:nvPr/>
          </p:nvSpPr>
          <p:spPr>
            <a:xfrm>
              <a:off x="4715159" y="3223494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Donut 35">
              <a:extLst>
                <a:ext uri="{FF2B5EF4-FFF2-40B4-BE49-F238E27FC236}">
                  <a16:creationId xmlns:a16="http://schemas.microsoft.com/office/drawing/2014/main" id="{12D4B253-7824-5545-AE7D-A952C14D3F62}"/>
                </a:ext>
              </a:extLst>
            </p:cNvPr>
            <p:cNvSpPr/>
            <p:nvPr/>
          </p:nvSpPr>
          <p:spPr>
            <a:xfrm>
              <a:off x="6793342" y="3214969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5DA3B680-5CAF-4D4A-9010-ECB50FAAC130}"/>
                </a:ext>
              </a:extLst>
            </p:cNvPr>
            <p:cNvSpPr/>
            <p:nvPr/>
          </p:nvSpPr>
          <p:spPr>
            <a:xfrm>
              <a:off x="6725920" y="701040"/>
              <a:ext cx="1838960" cy="2661920"/>
            </a:xfrm>
            <a:prstGeom prst="rtTriangl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nut 37">
              <a:extLst>
                <a:ext uri="{FF2B5EF4-FFF2-40B4-BE49-F238E27FC236}">
                  <a16:creationId xmlns:a16="http://schemas.microsoft.com/office/drawing/2014/main" id="{5BE17563-1A9E-8D43-9065-AA6986934065}"/>
                </a:ext>
              </a:extLst>
            </p:cNvPr>
            <p:cNvSpPr/>
            <p:nvPr/>
          </p:nvSpPr>
          <p:spPr>
            <a:xfrm>
              <a:off x="8418937" y="3214969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B5C5F4-B352-694C-9B82-C6ED728F23D3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6725920" y="701040"/>
              <a:ext cx="3657600" cy="525272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1A8799D-1AD1-D243-B7C9-152EDD87855F}"/>
                </a:ext>
              </a:extLst>
            </p:cNvPr>
            <p:cNvCxnSpPr/>
            <p:nvPr/>
          </p:nvCxnSpPr>
          <p:spPr>
            <a:xfrm flipH="1">
              <a:off x="2153920" y="690880"/>
              <a:ext cx="3637280" cy="5262880"/>
            </a:xfrm>
            <a:prstGeom prst="line">
              <a:avLst/>
            </a:prstGeom>
            <a:ln w="539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5D339E31-75F1-574E-AEDC-D8678C54A179}"/>
                </a:ext>
              </a:extLst>
            </p:cNvPr>
            <p:cNvSpPr/>
            <p:nvPr/>
          </p:nvSpPr>
          <p:spPr>
            <a:xfrm flipH="1">
              <a:off x="3993804" y="680720"/>
              <a:ext cx="1797396" cy="2661920"/>
            </a:xfrm>
            <a:prstGeom prst="rtTriangle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C2E83AA-10DF-8B4D-A312-BE0FDCEB13D6}"/>
                </a:ext>
              </a:extLst>
            </p:cNvPr>
            <p:cNvSpPr/>
            <p:nvPr/>
          </p:nvSpPr>
          <p:spPr>
            <a:xfrm>
              <a:off x="4084320" y="1510479"/>
              <a:ext cx="3352800" cy="4483921"/>
            </a:xfrm>
            <a:custGeom>
              <a:avLst/>
              <a:gdLst>
                <a:gd name="connsiteX0" fmla="*/ 0 w 3352800"/>
                <a:gd name="connsiteY0" fmla="*/ 4473761 h 4483921"/>
                <a:gd name="connsiteX1" fmla="*/ 538480 w 3352800"/>
                <a:gd name="connsiteY1" fmla="*/ 2584001 h 4483921"/>
                <a:gd name="connsiteX2" fmla="*/ 1107440 w 3352800"/>
                <a:gd name="connsiteY2" fmla="*/ 988881 h 4483921"/>
                <a:gd name="connsiteX3" fmla="*/ 1524000 w 3352800"/>
                <a:gd name="connsiteY3" fmla="*/ 206561 h 4483921"/>
                <a:gd name="connsiteX4" fmla="*/ 1889760 w 3352800"/>
                <a:gd name="connsiteY4" fmla="*/ 3361 h 4483921"/>
                <a:gd name="connsiteX5" fmla="*/ 2306320 w 3352800"/>
                <a:gd name="connsiteY5" fmla="*/ 318321 h 4483921"/>
                <a:gd name="connsiteX6" fmla="*/ 2682240 w 3352800"/>
                <a:gd name="connsiteY6" fmla="*/ 1212401 h 4483921"/>
                <a:gd name="connsiteX7" fmla="*/ 3027680 w 3352800"/>
                <a:gd name="connsiteY7" fmla="*/ 2624641 h 4483921"/>
                <a:gd name="connsiteX8" fmla="*/ 3352800 w 3352800"/>
                <a:gd name="connsiteY8" fmla="*/ 4483921 h 44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800" h="4483921">
                  <a:moveTo>
                    <a:pt x="0" y="4473761"/>
                  </a:moveTo>
                  <a:cubicBezTo>
                    <a:pt x="176953" y="3819287"/>
                    <a:pt x="353907" y="3164814"/>
                    <a:pt x="538480" y="2584001"/>
                  </a:cubicBezTo>
                  <a:cubicBezTo>
                    <a:pt x="723053" y="2003188"/>
                    <a:pt x="943187" y="1385121"/>
                    <a:pt x="1107440" y="988881"/>
                  </a:cubicBezTo>
                  <a:cubicBezTo>
                    <a:pt x="1271693" y="592641"/>
                    <a:pt x="1393613" y="370814"/>
                    <a:pt x="1524000" y="206561"/>
                  </a:cubicBezTo>
                  <a:cubicBezTo>
                    <a:pt x="1654387" y="42308"/>
                    <a:pt x="1759373" y="-15266"/>
                    <a:pt x="1889760" y="3361"/>
                  </a:cubicBezTo>
                  <a:cubicBezTo>
                    <a:pt x="2020147" y="21988"/>
                    <a:pt x="2174240" y="116814"/>
                    <a:pt x="2306320" y="318321"/>
                  </a:cubicBezTo>
                  <a:cubicBezTo>
                    <a:pt x="2438400" y="519828"/>
                    <a:pt x="2562013" y="828014"/>
                    <a:pt x="2682240" y="1212401"/>
                  </a:cubicBezTo>
                  <a:cubicBezTo>
                    <a:pt x="2802467" y="1596788"/>
                    <a:pt x="2915920" y="2079388"/>
                    <a:pt x="3027680" y="2624641"/>
                  </a:cubicBezTo>
                  <a:cubicBezTo>
                    <a:pt x="3139440" y="3169894"/>
                    <a:pt x="3269827" y="4050428"/>
                    <a:pt x="3352800" y="4483921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9A974C-43EF-0E44-AA73-E3C3A516C2D7}"/>
                </a:ext>
              </a:extLst>
            </p:cNvPr>
            <p:cNvSpPr txBox="1"/>
            <p:nvPr/>
          </p:nvSpPr>
          <p:spPr>
            <a:xfrm>
              <a:off x="7326283" y="5461924"/>
              <a:ext cx="2041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Obstacle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8316801-2C6E-304E-97A6-BF2D467DAD2F}"/>
                </a:ext>
              </a:extLst>
            </p:cNvPr>
            <p:cNvSpPr/>
            <p:nvPr/>
          </p:nvSpPr>
          <p:spPr>
            <a:xfrm>
              <a:off x="5792579" y="670560"/>
              <a:ext cx="5078621" cy="2651760"/>
            </a:xfrm>
            <a:prstGeom prst="rect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E53467C-6187-7144-B0F7-C0ED38CF2320}"/>
                </a:ext>
              </a:extLst>
            </p:cNvPr>
            <p:cNvSpPr/>
            <p:nvPr/>
          </p:nvSpPr>
          <p:spPr>
            <a:xfrm>
              <a:off x="4866640" y="1524000"/>
              <a:ext cx="2052320" cy="1818640"/>
            </a:xfrm>
            <a:custGeom>
              <a:avLst/>
              <a:gdLst>
                <a:gd name="connsiteX0" fmla="*/ 0 w 2052320"/>
                <a:gd name="connsiteY0" fmla="*/ 1818640 h 1818640"/>
                <a:gd name="connsiteX1" fmla="*/ 213360 w 2052320"/>
                <a:gd name="connsiteY1" fmla="*/ 1219200 h 1818640"/>
                <a:gd name="connsiteX2" fmla="*/ 477520 w 2052320"/>
                <a:gd name="connsiteY2" fmla="*/ 640080 h 1818640"/>
                <a:gd name="connsiteX3" fmla="*/ 802640 w 2052320"/>
                <a:gd name="connsiteY3" fmla="*/ 162560 h 1818640"/>
                <a:gd name="connsiteX4" fmla="*/ 965200 w 2052320"/>
                <a:gd name="connsiteY4" fmla="*/ 30480 h 1818640"/>
                <a:gd name="connsiteX5" fmla="*/ 1097280 w 2052320"/>
                <a:gd name="connsiteY5" fmla="*/ 0 h 1818640"/>
                <a:gd name="connsiteX6" fmla="*/ 1270000 w 2052320"/>
                <a:gd name="connsiteY6" fmla="*/ 20320 h 1818640"/>
                <a:gd name="connsiteX7" fmla="*/ 1391920 w 2052320"/>
                <a:gd name="connsiteY7" fmla="*/ 121920 h 1818640"/>
                <a:gd name="connsiteX8" fmla="*/ 1503680 w 2052320"/>
                <a:gd name="connsiteY8" fmla="*/ 284480 h 1818640"/>
                <a:gd name="connsiteX9" fmla="*/ 1686560 w 2052320"/>
                <a:gd name="connsiteY9" fmla="*/ 609600 h 1818640"/>
                <a:gd name="connsiteX10" fmla="*/ 1798320 w 2052320"/>
                <a:gd name="connsiteY10" fmla="*/ 883920 h 1818640"/>
                <a:gd name="connsiteX11" fmla="*/ 1879600 w 2052320"/>
                <a:gd name="connsiteY11" fmla="*/ 1188720 h 1818640"/>
                <a:gd name="connsiteX12" fmla="*/ 2021840 w 2052320"/>
                <a:gd name="connsiteY12" fmla="*/ 1615440 h 1818640"/>
                <a:gd name="connsiteX13" fmla="*/ 2052320 w 2052320"/>
                <a:gd name="connsiteY13" fmla="*/ 1808480 h 1818640"/>
                <a:gd name="connsiteX14" fmla="*/ 0 w 2052320"/>
                <a:gd name="connsiteY14" fmla="*/ 181864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2320" h="1818640">
                  <a:moveTo>
                    <a:pt x="0" y="1818640"/>
                  </a:moveTo>
                  <a:lnTo>
                    <a:pt x="213360" y="1219200"/>
                  </a:lnTo>
                  <a:lnTo>
                    <a:pt x="477520" y="640080"/>
                  </a:lnTo>
                  <a:lnTo>
                    <a:pt x="802640" y="162560"/>
                  </a:lnTo>
                  <a:lnTo>
                    <a:pt x="965200" y="30480"/>
                  </a:lnTo>
                  <a:lnTo>
                    <a:pt x="1097280" y="0"/>
                  </a:lnTo>
                  <a:lnTo>
                    <a:pt x="1270000" y="20320"/>
                  </a:lnTo>
                  <a:lnTo>
                    <a:pt x="1391920" y="121920"/>
                  </a:lnTo>
                  <a:lnTo>
                    <a:pt x="1503680" y="284480"/>
                  </a:lnTo>
                  <a:lnTo>
                    <a:pt x="1686560" y="609600"/>
                  </a:lnTo>
                  <a:lnTo>
                    <a:pt x="1798320" y="883920"/>
                  </a:lnTo>
                  <a:lnTo>
                    <a:pt x="1879600" y="1188720"/>
                  </a:lnTo>
                  <a:lnTo>
                    <a:pt x="2021840" y="1615440"/>
                  </a:lnTo>
                  <a:lnTo>
                    <a:pt x="2052320" y="1808480"/>
                  </a:lnTo>
                  <a:lnTo>
                    <a:pt x="0" y="1818640"/>
                  </a:lnTo>
                  <a:close/>
                </a:path>
              </a:pathLst>
            </a:cu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EA80EF-D96A-3943-A49A-0E4D739D9FCD}"/>
                </a:ext>
              </a:extLst>
            </p:cNvPr>
            <p:cNvSpPr txBox="1"/>
            <p:nvPr/>
          </p:nvSpPr>
          <p:spPr>
            <a:xfrm>
              <a:off x="7202690" y="3935147"/>
              <a:ext cx="958276" cy="39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228EACB-A0F4-C444-B4CF-AC7AC32339AF}"/>
                </a:ext>
              </a:extLst>
            </p:cNvPr>
            <p:cNvSpPr txBox="1"/>
            <p:nvPr/>
          </p:nvSpPr>
          <p:spPr>
            <a:xfrm>
              <a:off x="5137724" y="4002969"/>
              <a:ext cx="1211394" cy="978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First conflict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occurs at a root.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A956E2E-F503-7949-AA89-FC31DB7F5A9F}"/>
                </a:ext>
              </a:extLst>
            </p:cNvPr>
            <p:cNvCxnSpPr/>
            <p:nvPr/>
          </p:nvCxnSpPr>
          <p:spPr>
            <a:xfrm flipH="1" flipV="1">
              <a:off x="4985324" y="3473583"/>
              <a:ext cx="355161" cy="461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29BEF308-C5F5-0443-9054-8AFC7E8FEDAC}"/>
                </a:ext>
              </a:extLst>
            </p:cNvPr>
            <p:cNvSpPr/>
            <p:nvPr/>
          </p:nvSpPr>
          <p:spPr>
            <a:xfrm rot="13844778">
              <a:off x="4834175" y="3649151"/>
              <a:ext cx="704047" cy="1768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>
              <a:extLst>
                <a:ext uri="{FF2B5EF4-FFF2-40B4-BE49-F238E27FC236}">
                  <a16:creationId xmlns:a16="http://schemas.microsoft.com/office/drawing/2014/main" id="{4F4C7F1F-66C5-0947-80B3-64B8E4809752}"/>
                </a:ext>
              </a:extLst>
            </p:cNvPr>
            <p:cNvSpPr/>
            <p:nvPr/>
          </p:nvSpPr>
          <p:spPr>
            <a:xfrm rot="13844778">
              <a:off x="6921922" y="3603083"/>
              <a:ext cx="704047" cy="1768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78CE91-D373-0844-8B15-BB66241309A0}"/>
                  </a:ext>
                </a:extLst>
              </p:cNvPr>
              <p:cNvSpPr txBox="1"/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78CE91-D373-0844-8B15-BB6624130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2789BEC-6DB1-EC45-88C7-2F599EBCAD7B}"/>
              </a:ext>
            </a:extLst>
          </p:cNvPr>
          <p:cNvSpPr txBox="1"/>
          <p:nvPr/>
        </p:nvSpPr>
        <p:spPr>
          <a:xfrm>
            <a:off x="6753599" y="3886872"/>
            <a:ext cx="139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Conflict</a:t>
            </a:r>
          </a:p>
          <a:p>
            <a:r>
              <a:rPr lang="en-US" dirty="0">
                <a:solidFill>
                  <a:srgbClr val="FF0000"/>
                </a:solidFill>
              </a:rPr>
              <a:t>ends at a root.</a:t>
            </a:r>
          </a:p>
        </p:txBody>
      </p:sp>
    </p:spTree>
    <p:extLst>
      <p:ext uri="{BB962C8B-B14F-4D97-AF65-F5344CB8AC3E}">
        <p14:creationId xmlns:p14="http://schemas.microsoft.com/office/powerpoint/2010/main" val="282794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F972-1E4A-234F-A916-4B192223B417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13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C315F5-B5E1-EC41-80D1-229165DE0355}"/>
              </a:ext>
            </a:extLst>
          </p:cNvPr>
          <p:cNvGrpSpPr/>
          <p:nvPr/>
        </p:nvGrpSpPr>
        <p:grpSpPr>
          <a:xfrm>
            <a:off x="0" y="735980"/>
            <a:ext cx="10980235" cy="5430644"/>
            <a:chOff x="1434790" y="602167"/>
            <a:chExt cx="9567747" cy="5754184"/>
          </a:xfrm>
        </p:grpSpPr>
        <p:pic>
          <p:nvPicPr>
            <p:cNvPr id="30" name="Content Placeholder 6">
              <a:extLst>
                <a:ext uri="{FF2B5EF4-FFF2-40B4-BE49-F238E27FC236}">
                  <a16:creationId xmlns:a16="http://schemas.microsoft.com/office/drawing/2014/main" id="{2F663558-8BD2-3B41-ABC3-C7E5C7ABE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4790" y="602167"/>
              <a:ext cx="9567747" cy="575418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E29E79-0205-7C4D-88FE-DE5F4CB4CB20}"/>
                </a:ext>
              </a:extLst>
            </p:cNvPr>
            <p:cNvSpPr/>
            <p:nvPr/>
          </p:nvSpPr>
          <p:spPr>
            <a:xfrm>
              <a:off x="1706880" y="680720"/>
              <a:ext cx="5019040" cy="2651760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69F5B6E-2773-2542-B21A-6211F353763E}"/>
                    </a:ext>
                  </a:extLst>
                </p:cNvPr>
                <p:cNvSpPr txBox="1"/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69F5B6E-2773-2542-B21A-6211F35376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C2824DE-5366-A049-8072-B7EDBFF991C0}"/>
                    </a:ext>
                  </a:extLst>
                </p:cNvPr>
                <p:cNvSpPr txBox="1"/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C2824DE-5366-A049-8072-B7EDBFF991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Donut 33">
              <a:extLst>
                <a:ext uri="{FF2B5EF4-FFF2-40B4-BE49-F238E27FC236}">
                  <a16:creationId xmlns:a16="http://schemas.microsoft.com/office/drawing/2014/main" id="{FD586566-CA42-A549-8CD4-C5E4D555972A}"/>
                </a:ext>
              </a:extLst>
            </p:cNvPr>
            <p:cNvSpPr/>
            <p:nvPr/>
          </p:nvSpPr>
          <p:spPr>
            <a:xfrm>
              <a:off x="3833087" y="3223494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onut 34">
              <a:extLst>
                <a:ext uri="{FF2B5EF4-FFF2-40B4-BE49-F238E27FC236}">
                  <a16:creationId xmlns:a16="http://schemas.microsoft.com/office/drawing/2014/main" id="{9FBA1BCE-65D4-B546-A115-524E063D8B18}"/>
                </a:ext>
              </a:extLst>
            </p:cNvPr>
            <p:cNvSpPr/>
            <p:nvPr/>
          </p:nvSpPr>
          <p:spPr>
            <a:xfrm>
              <a:off x="4715159" y="3223494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Donut 35">
              <a:extLst>
                <a:ext uri="{FF2B5EF4-FFF2-40B4-BE49-F238E27FC236}">
                  <a16:creationId xmlns:a16="http://schemas.microsoft.com/office/drawing/2014/main" id="{12D4B253-7824-5545-AE7D-A952C14D3F62}"/>
                </a:ext>
              </a:extLst>
            </p:cNvPr>
            <p:cNvSpPr/>
            <p:nvPr/>
          </p:nvSpPr>
          <p:spPr>
            <a:xfrm>
              <a:off x="6793342" y="3214969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5DA3B680-5CAF-4D4A-9010-ECB50FAAC130}"/>
                </a:ext>
              </a:extLst>
            </p:cNvPr>
            <p:cNvSpPr/>
            <p:nvPr/>
          </p:nvSpPr>
          <p:spPr>
            <a:xfrm>
              <a:off x="6725920" y="701040"/>
              <a:ext cx="1838960" cy="2661920"/>
            </a:xfrm>
            <a:prstGeom prst="rtTriangl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nut 37">
              <a:extLst>
                <a:ext uri="{FF2B5EF4-FFF2-40B4-BE49-F238E27FC236}">
                  <a16:creationId xmlns:a16="http://schemas.microsoft.com/office/drawing/2014/main" id="{5BE17563-1A9E-8D43-9065-AA6986934065}"/>
                </a:ext>
              </a:extLst>
            </p:cNvPr>
            <p:cNvSpPr/>
            <p:nvPr/>
          </p:nvSpPr>
          <p:spPr>
            <a:xfrm>
              <a:off x="8418937" y="3214969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B5C5F4-B352-694C-9B82-C6ED728F23D3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6725920" y="701040"/>
              <a:ext cx="3657600" cy="525272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1A8799D-1AD1-D243-B7C9-152EDD87855F}"/>
                </a:ext>
              </a:extLst>
            </p:cNvPr>
            <p:cNvCxnSpPr/>
            <p:nvPr/>
          </p:nvCxnSpPr>
          <p:spPr>
            <a:xfrm flipH="1">
              <a:off x="2153920" y="690880"/>
              <a:ext cx="3637280" cy="5262880"/>
            </a:xfrm>
            <a:prstGeom prst="line">
              <a:avLst/>
            </a:prstGeom>
            <a:ln w="539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5D339E31-75F1-574E-AEDC-D8678C54A179}"/>
                </a:ext>
              </a:extLst>
            </p:cNvPr>
            <p:cNvSpPr/>
            <p:nvPr/>
          </p:nvSpPr>
          <p:spPr>
            <a:xfrm flipH="1">
              <a:off x="3993804" y="680720"/>
              <a:ext cx="1797396" cy="2661920"/>
            </a:xfrm>
            <a:prstGeom prst="rtTriangle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C2E83AA-10DF-8B4D-A312-BE0FDCEB13D6}"/>
                </a:ext>
              </a:extLst>
            </p:cNvPr>
            <p:cNvSpPr/>
            <p:nvPr/>
          </p:nvSpPr>
          <p:spPr>
            <a:xfrm>
              <a:off x="4084320" y="1510479"/>
              <a:ext cx="3352800" cy="4483921"/>
            </a:xfrm>
            <a:custGeom>
              <a:avLst/>
              <a:gdLst>
                <a:gd name="connsiteX0" fmla="*/ 0 w 3352800"/>
                <a:gd name="connsiteY0" fmla="*/ 4473761 h 4483921"/>
                <a:gd name="connsiteX1" fmla="*/ 538480 w 3352800"/>
                <a:gd name="connsiteY1" fmla="*/ 2584001 h 4483921"/>
                <a:gd name="connsiteX2" fmla="*/ 1107440 w 3352800"/>
                <a:gd name="connsiteY2" fmla="*/ 988881 h 4483921"/>
                <a:gd name="connsiteX3" fmla="*/ 1524000 w 3352800"/>
                <a:gd name="connsiteY3" fmla="*/ 206561 h 4483921"/>
                <a:gd name="connsiteX4" fmla="*/ 1889760 w 3352800"/>
                <a:gd name="connsiteY4" fmla="*/ 3361 h 4483921"/>
                <a:gd name="connsiteX5" fmla="*/ 2306320 w 3352800"/>
                <a:gd name="connsiteY5" fmla="*/ 318321 h 4483921"/>
                <a:gd name="connsiteX6" fmla="*/ 2682240 w 3352800"/>
                <a:gd name="connsiteY6" fmla="*/ 1212401 h 4483921"/>
                <a:gd name="connsiteX7" fmla="*/ 3027680 w 3352800"/>
                <a:gd name="connsiteY7" fmla="*/ 2624641 h 4483921"/>
                <a:gd name="connsiteX8" fmla="*/ 3352800 w 3352800"/>
                <a:gd name="connsiteY8" fmla="*/ 4483921 h 44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800" h="4483921">
                  <a:moveTo>
                    <a:pt x="0" y="4473761"/>
                  </a:moveTo>
                  <a:cubicBezTo>
                    <a:pt x="176953" y="3819287"/>
                    <a:pt x="353907" y="3164814"/>
                    <a:pt x="538480" y="2584001"/>
                  </a:cubicBezTo>
                  <a:cubicBezTo>
                    <a:pt x="723053" y="2003188"/>
                    <a:pt x="943187" y="1385121"/>
                    <a:pt x="1107440" y="988881"/>
                  </a:cubicBezTo>
                  <a:cubicBezTo>
                    <a:pt x="1271693" y="592641"/>
                    <a:pt x="1393613" y="370814"/>
                    <a:pt x="1524000" y="206561"/>
                  </a:cubicBezTo>
                  <a:cubicBezTo>
                    <a:pt x="1654387" y="42308"/>
                    <a:pt x="1759373" y="-15266"/>
                    <a:pt x="1889760" y="3361"/>
                  </a:cubicBezTo>
                  <a:cubicBezTo>
                    <a:pt x="2020147" y="21988"/>
                    <a:pt x="2174240" y="116814"/>
                    <a:pt x="2306320" y="318321"/>
                  </a:cubicBezTo>
                  <a:cubicBezTo>
                    <a:pt x="2438400" y="519828"/>
                    <a:pt x="2562013" y="828014"/>
                    <a:pt x="2682240" y="1212401"/>
                  </a:cubicBezTo>
                  <a:cubicBezTo>
                    <a:pt x="2802467" y="1596788"/>
                    <a:pt x="2915920" y="2079388"/>
                    <a:pt x="3027680" y="2624641"/>
                  </a:cubicBezTo>
                  <a:cubicBezTo>
                    <a:pt x="3139440" y="3169894"/>
                    <a:pt x="3269827" y="4050428"/>
                    <a:pt x="3352800" y="4483921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9A974C-43EF-0E44-AA73-E3C3A516C2D7}"/>
                </a:ext>
              </a:extLst>
            </p:cNvPr>
            <p:cNvSpPr txBox="1"/>
            <p:nvPr/>
          </p:nvSpPr>
          <p:spPr>
            <a:xfrm>
              <a:off x="7326283" y="5461924"/>
              <a:ext cx="2041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Obstacle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8316801-2C6E-304E-97A6-BF2D467DAD2F}"/>
                </a:ext>
              </a:extLst>
            </p:cNvPr>
            <p:cNvSpPr/>
            <p:nvPr/>
          </p:nvSpPr>
          <p:spPr>
            <a:xfrm>
              <a:off x="5792579" y="670560"/>
              <a:ext cx="5078621" cy="2651760"/>
            </a:xfrm>
            <a:prstGeom prst="rect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E53467C-6187-7144-B0F7-C0ED38CF2320}"/>
                </a:ext>
              </a:extLst>
            </p:cNvPr>
            <p:cNvSpPr/>
            <p:nvPr/>
          </p:nvSpPr>
          <p:spPr>
            <a:xfrm>
              <a:off x="4866640" y="1524000"/>
              <a:ext cx="2052320" cy="1818640"/>
            </a:xfrm>
            <a:custGeom>
              <a:avLst/>
              <a:gdLst>
                <a:gd name="connsiteX0" fmla="*/ 0 w 2052320"/>
                <a:gd name="connsiteY0" fmla="*/ 1818640 h 1818640"/>
                <a:gd name="connsiteX1" fmla="*/ 213360 w 2052320"/>
                <a:gd name="connsiteY1" fmla="*/ 1219200 h 1818640"/>
                <a:gd name="connsiteX2" fmla="*/ 477520 w 2052320"/>
                <a:gd name="connsiteY2" fmla="*/ 640080 h 1818640"/>
                <a:gd name="connsiteX3" fmla="*/ 802640 w 2052320"/>
                <a:gd name="connsiteY3" fmla="*/ 162560 h 1818640"/>
                <a:gd name="connsiteX4" fmla="*/ 965200 w 2052320"/>
                <a:gd name="connsiteY4" fmla="*/ 30480 h 1818640"/>
                <a:gd name="connsiteX5" fmla="*/ 1097280 w 2052320"/>
                <a:gd name="connsiteY5" fmla="*/ 0 h 1818640"/>
                <a:gd name="connsiteX6" fmla="*/ 1270000 w 2052320"/>
                <a:gd name="connsiteY6" fmla="*/ 20320 h 1818640"/>
                <a:gd name="connsiteX7" fmla="*/ 1391920 w 2052320"/>
                <a:gd name="connsiteY7" fmla="*/ 121920 h 1818640"/>
                <a:gd name="connsiteX8" fmla="*/ 1503680 w 2052320"/>
                <a:gd name="connsiteY8" fmla="*/ 284480 h 1818640"/>
                <a:gd name="connsiteX9" fmla="*/ 1686560 w 2052320"/>
                <a:gd name="connsiteY9" fmla="*/ 609600 h 1818640"/>
                <a:gd name="connsiteX10" fmla="*/ 1798320 w 2052320"/>
                <a:gd name="connsiteY10" fmla="*/ 883920 h 1818640"/>
                <a:gd name="connsiteX11" fmla="*/ 1879600 w 2052320"/>
                <a:gd name="connsiteY11" fmla="*/ 1188720 h 1818640"/>
                <a:gd name="connsiteX12" fmla="*/ 2021840 w 2052320"/>
                <a:gd name="connsiteY12" fmla="*/ 1615440 h 1818640"/>
                <a:gd name="connsiteX13" fmla="*/ 2052320 w 2052320"/>
                <a:gd name="connsiteY13" fmla="*/ 1808480 h 1818640"/>
                <a:gd name="connsiteX14" fmla="*/ 0 w 2052320"/>
                <a:gd name="connsiteY14" fmla="*/ 181864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2320" h="1818640">
                  <a:moveTo>
                    <a:pt x="0" y="1818640"/>
                  </a:moveTo>
                  <a:lnTo>
                    <a:pt x="213360" y="1219200"/>
                  </a:lnTo>
                  <a:lnTo>
                    <a:pt x="477520" y="640080"/>
                  </a:lnTo>
                  <a:lnTo>
                    <a:pt x="802640" y="162560"/>
                  </a:lnTo>
                  <a:lnTo>
                    <a:pt x="965200" y="30480"/>
                  </a:lnTo>
                  <a:lnTo>
                    <a:pt x="1097280" y="0"/>
                  </a:lnTo>
                  <a:lnTo>
                    <a:pt x="1270000" y="20320"/>
                  </a:lnTo>
                  <a:lnTo>
                    <a:pt x="1391920" y="121920"/>
                  </a:lnTo>
                  <a:lnTo>
                    <a:pt x="1503680" y="284480"/>
                  </a:lnTo>
                  <a:lnTo>
                    <a:pt x="1686560" y="609600"/>
                  </a:lnTo>
                  <a:lnTo>
                    <a:pt x="1798320" y="883920"/>
                  </a:lnTo>
                  <a:lnTo>
                    <a:pt x="1879600" y="1188720"/>
                  </a:lnTo>
                  <a:lnTo>
                    <a:pt x="2021840" y="1615440"/>
                  </a:lnTo>
                  <a:lnTo>
                    <a:pt x="2052320" y="1808480"/>
                  </a:lnTo>
                  <a:lnTo>
                    <a:pt x="0" y="1818640"/>
                  </a:lnTo>
                  <a:close/>
                </a:path>
              </a:pathLst>
            </a:cu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 26">
            <a:extLst>
              <a:ext uri="{FF2B5EF4-FFF2-40B4-BE49-F238E27FC236}">
                <a16:creationId xmlns:a16="http://schemas.microsoft.com/office/drawing/2014/main" id="{493E901A-808D-3845-B40A-AB5DB3CE9D08}"/>
              </a:ext>
            </a:extLst>
          </p:cNvPr>
          <p:cNvSpPr/>
          <p:nvPr/>
        </p:nvSpPr>
        <p:spPr>
          <a:xfrm>
            <a:off x="2889144" y="3424439"/>
            <a:ext cx="3847774" cy="4231804"/>
          </a:xfrm>
          <a:custGeom>
            <a:avLst/>
            <a:gdLst>
              <a:gd name="connsiteX0" fmla="*/ 0 w 3352800"/>
              <a:gd name="connsiteY0" fmla="*/ 4473761 h 4483921"/>
              <a:gd name="connsiteX1" fmla="*/ 538480 w 3352800"/>
              <a:gd name="connsiteY1" fmla="*/ 2584001 h 4483921"/>
              <a:gd name="connsiteX2" fmla="*/ 1107440 w 3352800"/>
              <a:gd name="connsiteY2" fmla="*/ 988881 h 4483921"/>
              <a:gd name="connsiteX3" fmla="*/ 1524000 w 3352800"/>
              <a:gd name="connsiteY3" fmla="*/ 206561 h 4483921"/>
              <a:gd name="connsiteX4" fmla="*/ 1889760 w 3352800"/>
              <a:gd name="connsiteY4" fmla="*/ 3361 h 4483921"/>
              <a:gd name="connsiteX5" fmla="*/ 2306320 w 3352800"/>
              <a:gd name="connsiteY5" fmla="*/ 318321 h 4483921"/>
              <a:gd name="connsiteX6" fmla="*/ 2682240 w 3352800"/>
              <a:gd name="connsiteY6" fmla="*/ 1212401 h 4483921"/>
              <a:gd name="connsiteX7" fmla="*/ 3027680 w 3352800"/>
              <a:gd name="connsiteY7" fmla="*/ 2624641 h 4483921"/>
              <a:gd name="connsiteX8" fmla="*/ 3352800 w 3352800"/>
              <a:gd name="connsiteY8" fmla="*/ 4483921 h 44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4483921">
                <a:moveTo>
                  <a:pt x="0" y="4473761"/>
                </a:moveTo>
                <a:cubicBezTo>
                  <a:pt x="176953" y="3819287"/>
                  <a:pt x="353907" y="3164814"/>
                  <a:pt x="538480" y="2584001"/>
                </a:cubicBezTo>
                <a:cubicBezTo>
                  <a:pt x="723053" y="2003188"/>
                  <a:pt x="943187" y="1385121"/>
                  <a:pt x="1107440" y="988881"/>
                </a:cubicBezTo>
                <a:cubicBezTo>
                  <a:pt x="1271693" y="592641"/>
                  <a:pt x="1393613" y="370814"/>
                  <a:pt x="1524000" y="206561"/>
                </a:cubicBezTo>
                <a:cubicBezTo>
                  <a:pt x="1654387" y="42308"/>
                  <a:pt x="1759373" y="-15266"/>
                  <a:pt x="1889760" y="3361"/>
                </a:cubicBezTo>
                <a:cubicBezTo>
                  <a:pt x="2020147" y="21988"/>
                  <a:pt x="2174240" y="116814"/>
                  <a:pt x="2306320" y="318321"/>
                </a:cubicBezTo>
                <a:cubicBezTo>
                  <a:pt x="2438400" y="519828"/>
                  <a:pt x="2562013" y="828014"/>
                  <a:pt x="2682240" y="1212401"/>
                </a:cubicBezTo>
                <a:cubicBezTo>
                  <a:pt x="2802467" y="1596788"/>
                  <a:pt x="2915920" y="2079388"/>
                  <a:pt x="3027680" y="2624641"/>
                </a:cubicBezTo>
                <a:cubicBezTo>
                  <a:pt x="3139440" y="3169894"/>
                  <a:pt x="3269827" y="4050428"/>
                  <a:pt x="3352800" y="4483921"/>
                </a:cubicBezTo>
              </a:path>
            </a:pathLst>
          </a:custGeom>
          <a:noFill/>
          <a:ln w="539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59E499-F89C-6A46-9B7C-676AEE181B7B}"/>
              </a:ext>
            </a:extLst>
          </p:cNvPr>
          <p:cNvSpPr/>
          <p:nvPr/>
        </p:nvSpPr>
        <p:spPr>
          <a:xfrm>
            <a:off x="3062408" y="5852456"/>
            <a:ext cx="586048" cy="153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064B1D-3B5F-284A-9AE0-EF35A85932B2}"/>
              </a:ext>
            </a:extLst>
          </p:cNvPr>
          <p:cNvSpPr/>
          <p:nvPr/>
        </p:nvSpPr>
        <p:spPr>
          <a:xfrm>
            <a:off x="6333278" y="5849324"/>
            <a:ext cx="586048" cy="153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D22ED8-99E7-664E-88FA-BAD04BAEAFF8}"/>
                  </a:ext>
                </a:extLst>
              </p:cNvPr>
              <p:cNvSpPr txBox="1"/>
              <p:nvPr/>
            </p:nvSpPr>
            <p:spPr>
              <a:xfrm rot="17496417">
                <a:off x="2964520" y="4484403"/>
                <a:ext cx="18092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D22ED8-99E7-664E-88FA-BAD04BAE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96417">
                <a:off x="2964520" y="4484403"/>
                <a:ext cx="180925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3490710-0845-6D4D-ADE7-C07FA76082DA}"/>
                  </a:ext>
                </a:extLst>
              </p:cNvPr>
              <p:cNvSpPr txBox="1"/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3490710-0845-6D4D-ADE7-C07FA7608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08F0BD42-413D-2D49-8F4F-7668EA5743F1}"/>
              </a:ext>
            </a:extLst>
          </p:cNvPr>
          <p:cNvSpPr txBox="1"/>
          <p:nvPr/>
        </p:nvSpPr>
        <p:spPr>
          <a:xfrm>
            <a:off x="4322001" y="4143205"/>
            <a:ext cx="165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root means no conflict</a:t>
            </a:r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D79BA32A-9AE6-3C41-8BC4-660421F9F84A}"/>
              </a:ext>
            </a:extLst>
          </p:cNvPr>
          <p:cNvSpPr/>
          <p:nvPr/>
        </p:nvSpPr>
        <p:spPr>
          <a:xfrm rot="15139830">
            <a:off x="4771194" y="3678698"/>
            <a:ext cx="664461" cy="20291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45683E-F170-D840-AB56-7A06A43A0140}"/>
              </a:ext>
            </a:extLst>
          </p:cNvPr>
          <p:cNvSpPr txBox="1"/>
          <p:nvPr/>
        </p:nvSpPr>
        <p:spPr>
          <a:xfrm>
            <a:off x="4864491" y="5069884"/>
            <a:ext cx="234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Modified</a:t>
            </a:r>
          </a:p>
          <a:p>
            <a:r>
              <a:rPr lang="en-US" sz="2400" b="1" dirty="0"/>
              <a:t>Obstacle</a:t>
            </a:r>
          </a:p>
        </p:txBody>
      </p:sp>
    </p:spTree>
    <p:extLst>
      <p:ext uri="{BB962C8B-B14F-4D97-AF65-F5344CB8AC3E}">
        <p14:creationId xmlns:p14="http://schemas.microsoft.com/office/powerpoint/2010/main" val="411814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F972-1E4A-234F-A916-4B192223B417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14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C315F5-B5E1-EC41-80D1-229165DE0355}"/>
              </a:ext>
            </a:extLst>
          </p:cNvPr>
          <p:cNvGrpSpPr/>
          <p:nvPr/>
        </p:nvGrpSpPr>
        <p:grpSpPr>
          <a:xfrm>
            <a:off x="0" y="735980"/>
            <a:ext cx="10980235" cy="5430644"/>
            <a:chOff x="1434790" y="602167"/>
            <a:chExt cx="9567747" cy="5754184"/>
          </a:xfrm>
        </p:grpSpPr>
        <p:pic>
          <p:nvPicPr>
            <p:cNvPr id="30" name="Content Placeholder 6">
              <a:extLst>
                <a:ext uri="{FF2B5EF4-FFF2-40B4-BE49-F238E27FC236}">
                  <a16:creationId xmlns:a16="http://schemas.microsoft.com/office/drawing/2014/main" id="{2F663558-8BD2-3B41-ABC3-C7E5C7ABE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4790" y="602167"/>
              <a:ext cx="9567747" cy="575418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E29E79-0205-7C4D-88FE-DE5F4CB4CB20}"/>
                </a:ext>
              </a:extLst>
            </p:cNvPr>
            <p:cNvSpPr/>
            <p:nvPr/>
          </p:nvSpPr>
          <p:spPr>
            <a:xfrm>
              <a:off x="1706880" y="680720"/>
              <a:ext cx="5019040" cy="2651760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69F5B6E-2773-2542-B21A-6211F353763E}"/>
                    </a:ext>
                  </a:extLst>
                </p:cNvPr>
                <p:cNvSpPr txBox="1"/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69F5B6E-2773-2542-B21A-6211F35376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C2824DE-5366-A049-8072-B7EDBFF991C0}"/>
                    </a:ext>
                  </a:extLst>
                </p:cNvPr>
                <p:cNvSpPr txBox="1"/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C2824DE-5366-A049-8072-B7EDBFF991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Donut 33">
              <a:extLst>
                <a:ext uri="{FF2B5EF4-FFF2-40B4-BE49-F238E27FC236}">
                  <a16:creationId xmlns:a16="http://schemas.microsoft.com/office/drawing/2014/main" id="{FD586566-CA42-A549-8CD4-C5E4D555972A}"/>
                </a:ext>
              </a:extLst>
            </p:cNvPr>
            <p:cNvSpPr/>
            <p:nvPr/>
          </p:nvSpPr>
          <p:spPr>
            <a:xfrm>
              <a:off x="3833087" y="3223494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onut 34">
              <a:extLst>
                <a:ext uri="{FF2B5EF4-FFF2-40B4-BE49-F238E27FC236}">
                  <a16:creationId xmlns:a16="http://schemas.microsoft.com/office/drawing/2014/main" id="{9FBA1BCE-65D4-B546-A115-524E063D8B18}"/>
                </a:ext>
              </a:extLst>
            </p:cNvPr>
            <p:cNvSpPr/>
            <p:nvPr/>
          </p:nvSpPr>
          <p:spPr>
            <a:xfrm>
              <a:off x="4715159" y="3223494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Donut 35">
              <a:extLst>
                <a:ext uri="{FF2B5EF4-FFF2-40B4-BE49-F238E27FC236}">
                  <a16:creationId xmlns:a16="http://schemas.microsoft.com/office/drawing/2014/main" id="{12D4B253-7824-5545-AE7D-A952C14D3F62}"/>
                </a:ext>
              </a:extLst>
            </p:cNvPr>
            <p:cNvSpPr/>
            <p:nvPr/>
          </p:nvSpPr>
          <p:spPr>
            <a:xfrm>
              <a:off x="6793342" y="3214969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5DA3B680-5CAF-4D4A-9010-ECB50FAAC130}"/>
                </a:ext>
              </a:extLst>
            </p:cNvPr>
            <p:cNvSpPr/>
            <p:nvPr/>
          </p:nvSpPr>
          <p:spPr>
            <a:xfrm>
              <a:off x="6725920" y="701040"/>
              <a:ext cx="1838960" cy="2661920"/>
            </a:xfrm>
            <a:prstGeom prst="rtTriangl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nut 37">
              <a:extLst>
                <a:ext uri="{FF2B5EF4-FFF2-40B4-BE49-F238E27FC236}">
                  <a16:creationId xmlns:a16="http://schemas.microsoft.com/office/drawing/2014/main" id="{5BE17563-1A9E-8D43-9065-AA6986934065}"/>
                </a:ext>
              </a:extLst>
            </p:cNvPr>
            <p:cNvSpPr/>
            <p:nvPr/>
          </p:nvSpPr>
          <p:spPr>
            <a:xfrm>
              <a:off x="8418937" y="3214969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B5C5F4-B352-694C-9B82-C6ED728F23D3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6725920" y="701040"/>
              <a:ext cx="3657600" cy="525272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1A8799D-1AD1-D243-B7C9-152EDD87855F}"/>
                </a:ext>
              </a:extLst>
            </p:cNvPr>
            <p:cNvCxnSpPr/>
            <p:nvPr/>
          </p:nvCxnSpPr>
          <p:spPr>
            <a:xfrm flipH="1">
              <a:off x="2153920" y="690880"/>
              <a:ext cx="3637280" cy="5262880"/>
            </a:xfrm>
            <a:prstGeom prst="line">
              <a:avLst/>
            </a:prstGeom>
            <a:ln w="539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5D339E31-75F1-574E-AEDC-D8678C54A179}"/>
                </a:ext>
              </a:extLst>
            </p:cNvPr>
            <p:cNvSpPr/>
            <p:nvPr/>
          </p:nvSpPr>
          <p:spPr>
            <a:xfrm flipH="1">
              <a:off x="3993804" y="680720"/>
              <a:ext cx="1797396" cy="2661920"/>
            </a:xfrm>
            <a:prstGeom prst="rtTriangle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C2E83AA-10DF-8B4D-A312-BE0FDCEB13D6}"/>
                </a:ext>
              </a:extLst>
            </p:cNvPr>
            <p:cNvSpPr/>
            <p:nvPr/>
          </p:nvSpPr>
          <p:spPr>
            <a:xfrm>
              <a:off x="4084320" y="1510479"/>
              <a:ext cx="3352800" cy="4483921"/>
            </a:xfrm>
            <a:custGeom>
              <a:avLst/>
              <a:gdLst>
                <a:gd name="connsiteX0" fmla="*/ 0 w 3352800"/>
                <a:gd name="connsiteY0" fmla="*/ 4473761 h 4483921"/>
                <a:gd name="connsiteX1" fmla="*/ 538480 w 3352800"/>
                <a:gd name="connsiteY1" fmla="*/ 2584001 h 4483921"/>
                <a:gd name="connsiteX2" fmla="*/ 1107440 w 3352800"/>
                <a:gd name="connsiteY2" fmla="*/ 988881 h 4483921"/>
                <a:gd name="connsiteX3" fmla="*/ 1524000 w 3352800"/>
                <a:gd name="connsiteY3" fmla="*/ 206561 h 4483921"/>
                <a:gd name="connsiteX4" fmla="*/ 1889760 w 3352800"/>
                <a:gd name="connsiteY4" fmla="*/ 3361 h 4483921"/>
                <a:gd name="connsiteX5" fmla="*/ 2306320 w 3352800"/>
                <a:gd name="connsiteY5" fmla="*/ 318321 h 4483921"/>
                <a:gd name="connsiteX6" fmla="*/ 2682240 w 3352800"/>
                <a:gd name="connsiteY6" fmla="*/ 1212401 h 4483921"/>
                <a:gd name="connsiteX7" fmla="*/ 3027680 w 3352800"/>
                <a:gd name="connsiteY7" fmla="*/ 2624641 h 4483921"/>
                <a:gd name="connsiteX8" fmla="*/ 3352800 w 3352800"/>
                <a:gd name="connsiteY8" fmla="*/ 4483921 h 44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800" h="4483921">
                  <a:moveTo>
                    <a:pt x="0" y="4473761"/>
                  </a:moveTo>
                  <a:cubicBezTo>
                    <a:pt x="176953" y="3819287"/>
                    <a:pt x="353907" y="3164814"/>
                    <a:pt x="538480" y="2584001"/>
                  </a:cubicBezTo>
                  <a:cubicBezTo>
                    <a:pt x="723053" y="2003188"/>
                    <a:pt x="943187" y="1385121"/>
                    <a:pt x="1107440" y="988881"/>
                  </a:cubicBezTo>
                  <a:cubicBezTo>
                    <a:pt x="1271693" y="592641"/>
                    <a:pt x="1393613" y="370814"/>
                    <a:pt x="1524000" y="206561"/>
                  </a:cubicBezTo>
                  <a:cubicBezTo>
                    <a:pt x="1654387" y="42308"/>
                    <a:pt x="1759373" y="-15266"/>
                    <a:pt x="1889760" y="3361"/>
                  </a:cubicBezTo>
                  <a:cubicBezTo>
                    <a:pt x="2020147" y="21988"/>
                    <a:pt x="2174240" y="116814"/>
                    <a:pt x="2306320" y="318321"/>
                  </a:cubicBezTo>
                  <a:cubicBezTo>
                    <a:pt x="2438400" y="519828"/>
                    <a:pt x="2562013" y="828014"/>
                    <a:pt x="2682240" y="1212401"/>
                  </a:cubicBezTo>
                  <a:cubicBezTo>
                    <a:pt x="2802467" y="1596788"/>
                    <a:pt x="2915920" y="2079388"/>
                    <a:pt x="3027680" y="2624641"/>
                  </a:cubicBezTo>
                  <a:cubicBezTo>
                    <a:pt x="3139440" y="3169894"/>
                    <a:pt x="3269827" y="4050428"/>
                    <a:pt x="3352800" y="4483921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8316801-2C6E-304E-97A6-BF2D467DAD2F}"/>
                </a:ext>
              </a:extLst>
            </p:cNvPr>
            <p:cNvSpPr/>
            <p:nvPr/>
          </p:nvSpPr>
          <p:spPr>
            <a:xfrm>
              <a:off x="5792579" y="670560"/>
              <a:ext cx="5078621" cy="2651760"/>
            </a:xfrm>
            <a:prstGeom prst="rect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E53467C-6187-7144-B0F7-C0ED38CF2320}"/>
                </a:ext>
              </a:extLst>
            </p:cNvPr>
            <p:cNvSpPr/>
            <p:nvPr/>
          </p:nvSpPr>
          <p:spPr>
            <a:xfrm>
              <a:off x="4866640" y="1524000"/>
              <a:ext cx="2052320" cy="1818640"/>
            </a:xfrm>
            <a:custGeom>
              <a:avLst/>
              <a:gdLst>
                <a:gd name="connsiteX0" fmla="*/ 0 w 2052320"/>
                <a:gd name="connsiteY0" fmla="*/ 1818640 h 1818640"/>
                <a:gd name="connsiteX1" fmla="*/ 213360 w 2052320"/>
                <a:gd name="connsiteY1" fmla="*/ 1219200 h 1818640"/>
                <a:gd name="connsiteX2" fmla="*/ 477520 w 2052320"/>
                <a:gd name="connsiteY2" fmla="*/ 640080 h 1818640"/>
                <a:gd name="connsiteX3" fmla="*/ 802640 w 2052320"/>
                <a:gd name="connsiteY3" fmla="*/ 162560 h 1818640"/>
                <a:gd name="connsiteX4" fmla="*/ 965200 w 2052320"/>
                <a:gd name="connsiteY4" fmla="*/ 30480 h 1818640"/>
                <a:gd name="connsiteX5" fmla="*/ 1097280 w 2052320"/>
                <a:gd name="connsiteY5" fmla="*/ 0 h 1818640"/>
                <a:gd name="connsiteX6" fmla="*/ 1270000 w 2052320"/>
                <a:gd name="connsiteY6" fmla="*/ 20320 h 1818640"/>
                <a:gd name="connsiteX7" fmla="*/ 1391920 w 2052320"/>
                <a:gd name="connsiteY7" fmla="*/ 121920 h 1818640"/>
                <a:gd name="connsiteX8" fmla="*/ 1503680 w 2052320"/>
                <a:gd name="connsiteY8" fmla="*/ 284480 h 1818640"/>
                <a:gd name="connsiteX9" fmla="*/ 1686560 w 2052320"/>
                <a:gd name="connsiteY9" fmla="*/ 609600 h 1818640"/>
                <a:gd name="connsiteX10" fmla="*/ 1798320 w 2052320"/>
                <a:gd name="connsiteY10" fmla="*/ 883920 h 1818640"/>
                <a:gd name="connsiteX11" fmla="*/ 1879600 w 2052320"/>
                <a:gd name="connsiteY11" fmla="*/ 1188720 h 1818640"/>
                <a:gd name="connsiteX12" fmla="*/ 2021840 w 2052320"/>
                <a:gd name="connsiteY12" fmla="*/ 1615440 h 1818640"/>
                <a:gd name="connsiteX13" fmla="*/ 2052320 w 2052320"/>
                <a:gd name="connsiteY13" fmla="*/ 1808480 h 1818640"/>
                <a:gd name="connsiteX14" fmla="*/ 0 w 2052320"/>
                <a:gd name="connsiteY14" fmla="*/ 1818640 h 18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2320" h="1818640">
                  <a:moveTo>
                    <a:pt x="0" y="1818640"/>
                  </a:moveTo>
                  <a:lnTo>
                    <a:pt x="213360" y="1219200"/>
                  </a:lnTo>
                  <a:lnTo>
                    <a:pt x="477520" y="640080"/>
                  </a:lnTo>
                  <a:lnTo>
                    <a:pt x="802640" y="162560"/>
                  </a:lnTo>
                  <a:lnTo>
                    <a:pt x="965200" y="30480"/>
                  </a:lnTo>
                  <a:lnTo>
                    <a:pt x="1097280" y="0"/>
                  </a:lnTo>
                  <a:lnTo>
                    <a:pt x="1270000" y="20320"/>
                  </a:lnTo>
                  <a:lnTo>
                    <a:pt x="1391920" y="121920"/>
                  </a:lnTo>
                  <a:lnTo>
                    <a:pt x="1503680" y="284480"/>
                  </a:lnTo>
                  <a:lnTo>
                    <a:pt x="1686560" y="609600"/>
                  </a:lnTo>
                  <a:lnTo>
                    <a:pt x="1798320" y="883920"/>
                  </a:lnTo>
                  <a:lnTo>
                    <a:pt x="1879600" y="1188720"/>
                  </a:lnTo>
                  <a:lnTo>
                    <a:pt x="2021840" y="1615440"/>
                  </a:lnTo>
                  <a:lnTo>
                    <a:pt x="2052320" y="1808480"/>
                  </a:lnTo>
                  <a:lnTo>
                    <a:pt x="0" y="1818640"/>
                  </a:lnTo>
                  <a:close/>
                </a:path>
              </a:pathLst>
            </a:cu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 26">
            <a:extLst>
              <a:ext uri="{FF2B5EF4-FFF2-40B4-BE49-F238E27FC236}">
                <a16:creationId xmlns:a16="http://schemas.microsoft.com/office/drawing/2014/main" id="{493E901A-808D-3845-B40A-AB5DB3CE9D08}"/>
              </a:ext>
            </a:extLst>
          </p:cNvPr>
          <p:cNvSpPr/>
          <p:nvPr/>
        </p:nvSpPr>
        <p:spPr>
          <a:xfrm>
            <a:off x="2504436" y="909053"/>
            <a:ext cx="4715148" cy="4912135"/>
          </a:xfrm>
          <a:custGeom>
            <a:avLst/>
            <a:gdLst>
              <a:gd name="connsiteX0" fmla="*/ 0 w 3352800"/>
              <a:gd name="connsiteY0" fmla="*/ 4473761 h 4483921"/>
              <a:gd name="connsiteX1" fmla="*/ 538480 w 3352800"/>
              <a:gd name="connsiteY1" fmla="*/ 2584001 h 4483921"/>
              <a:gd name="connsiteX2" fmla="*/ 1107440 w 3352800"/>
              <a:gd name="connsiteY2" fmla="*/ 988881 h 4483921"/>
              <a:gd name="connsiteX3" fmla="*/ 1524000 w 3352800"/>
              <a:gd name="connsiteY3" fmla="*/ 206561 h 4483921"/>
              <a:gd name="connsiteX4" fmla="*/ 1889760 w 3352800"/>
              <a:gd name="connsiteY4" fmla="*/ 3361 h 4483921"/>
              <a:gd name="connsiteX5" fmla="*/ 2306320 w 3352800"/>
              <a:gd name="connsiteY5" fmla="*/ 318321 h 4483921"/>
              <a:gd name="connsiteX6" fmla="*/ 2682240 w 3352800"/>
              <a:gd name="connsiteY6" fmla="*/ 1212401 h 4483921"/>
              <a:gd name="connsiteX7" fmla="*/ 3027680 w 3352800"/>
              <a:gd name="connsiteY7" fmla="*/ 2624641 h 4483921"/>
              <a:gd name="connsiteX8" fmla="*/ 3352800 w 3352800"/>
              <a:gd name="connsiteY8" fmla="*/ 4483921 h 44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4483921">
                <a:moveTo>
                  <a:pt x="0" y="4473761"/>
                </a:moveTo>
                <a:cubicBezTo>
                  <a:pt x="176953" y="3819287"/>
                  <a:pt x="353907" y="3164814"/>
                  <a:pt x="538480" y="2584001"/>
                </a:cubicBezTo>
                <a:cubicBezTo>
                  <a:pt x="723053" y="2003188"/>
                  <a:pt x="943187" y="1385121"/>
                  <a:pt x="1107440" y="988881"/>
                </a:cubicBezTo>
                <a:cubicBezTo>
                  <a:pt x="1271693" y="592641"/>
                  <a:pt x="1393613" y="370814"/>
                  <a:pt x="1524000" y="206561"/>
                </a:cubicBezTo>
                <a:cubicBezTo>
                  <a:pt x="1654387" y="42308"/>
                  <a:pt x="1759373" y="-15266"/>
                  <a:pt x="1889760" y="3361"/>
                </a:cubicBezTo>
                <a:cubicBezTo>
                  <a:pt x="2020147" y="21988"/>
                  <a:pt x="2174240" y="116814"/>
                  <a:pt x="2306320" y="318321"/>
                </a:cubicBezTo>
                <a:cubicBezTo>
                  <a:pt x="2438400" y="519828"/>
                  <a:pt x="2562013" y="828014"/>
                  <a:pt x="2682240" y="1212401"/>
                </a:cubicBezTo>
                <a:cubicBezTo>
                  <a:pt x="2802467" y="1596788"/>
                  <a:pt x="2915920" y="2079388"/>
                  <a:pt x="3027680" y="2624641"/>
                </a:cubicBezTo>
                <a:cubicBezTo>
                  <a:pt x="3139440" y="3169894"/>
                  <a:pt x="3269827" y="4050428"/>
                  <a:pt x="3352800" y="4483921"/>
                </a:cubicBezTo>
              </a:path>
            </a:pathLst>
          </a:custGeom>
          <a:noFill/>
          <a:ln w="539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59E499-F89C-6A46-9B7C-676AEE181B7B}"/>
              </a:ext>
            </a:extLst>
          </p:cNvPr>
          <p:cNvSpPr/>
          <p:nvPr/>
        </p:nvSpPr>
        <p:spPr>
          <a:xfrm>
            <a:off x="3062408" y="5852456"/>
            <a:ext cx="586048" cy="153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064B1D-3B5F-284A-9AE0-EF35A85932B2}"/>
              </a:ext>
            </a:extLst>
          </p:cNvPr>
          <p:cNvSpPr/>
          <p:nvPr/>
        </p:nvSpPr>
        <p:spPr>
          <a:xfrm>
            <a:off x="6333278" y="5849324"/>
            <a:ext cx="586048" cy="153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D22ED8-99E7-664E-88FA-BAD04BAEAFF8}"/>
                  </a:ext>
                </a:extLst>
              </p:cNvPr>
              <p:cNvSpPr txBox="1"/>
              <p:nvPr/>
            </p:nvSpPr>
            <p:spPr>
              <a:xfrm rot="17496417">
                <a:off x="1774310" y="4554396"/>
                <a:ext cx="18092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D22ED8-99E7-664E-88FA-BAD04BAE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96417">
                <a:off x="1774310" y="4554396"/>
                <a:ext cx="180925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3490710-0845-6D4D-ADE7-C07FA76082DA}"/>
                  </a:ext>
                </a:extLst>
              </p:cNvPr>
              <p:cNvSpPr txBox="1"/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3490710-0845-6D4D-ADE7-C07FA7608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Donut 45">
            <a:extLst>
              <a:ext uri="{FF2B5EF4-FFF2-40B4-BE49-F238E27FC236}">
                <a16:creationId xmlns:a16="http://schemas.microsoft.com/office/drawing/2014/main" id="{1D8E487B-6BA0-5D46-BAF0-7E0ED63C4F30}"/>
              </a:ext>
            </a:extLst>
          </p:cNvPr>
          <p:cNvSpPr/>
          <p:nvPr/>
        </p:nvSpPr>
        <p:spPr>
          <a:xfrm>
            <a:off x="3247636" y="3206912"/>
            <a:ext cx="310050" cy="236028"/>
          </a:xfrm>
          <a:prstGeom prst="donut">
            <a:avLst>
              <a:gd name="adj" fmla="val 11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Donut 46">
            <a:extLst>
              <a:ext uri="{FF2B5EF4-FFF2-40B4-BE49-F238E27FC236}">
                <a16:creationId xmlns:a16="http://schemas.microsoft.com/office/drawing/2014/main" id="{49484EC0-BA88-1D4F-9E52-801E34B7E433}"/>
              </a:ext>
            </a:extLst>
          </p:cNvPr>
          <p:cNvSpPr/>
          <p:nvPr/>
        </p:nvSpPr>
        <p:spPr>
          <a:xfrm>
            <a:off x="6513542" y="3197323"/>
            <a:ext cx="310050" cy="236028"/>
          </a:xfrm>
          <a:prstGeom prst="donut">
            <a:avLst>
              <a:gd name="adj" fmla="val 11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985AD0-9168-2242-93FE-E71196908EA8}"/>
              </a:ext>
            </a:extLst>
          </p:cNvPr>
          <p:cNvSpPr txBox="1"/>
          <p:nvPr/>
        </p:nvSpPr>
        <p:spPr>
          <a:xfrm>
            <a:off x="3700096" y="3981342"/>
            <a:ext cx="1552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conflict occurs sooner (still at a root)</a:t>
            </a: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B2654789-38BE-2E48-A42A-C2358A96AE54}"/>
              </a:ext>
            </a:extLst>
          </p:cNvPr>
          <p:cNvSpPr/>
          <p:nvPr/>
        </p:nvSpPr>
        <p:spPr>
          <a:xfrm rot="13844778">
            <a:off x="3432412" y="3604325"/>
            <a:ext cx="664461" cy="20291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FA088A7C-8E69-F347-A14A-0E3976665AFC}"/>
              </a:ext>
            </a:extLst>
          </p:cNvPr>
          <p:cNvSpPr/>
          <p:nvPr/>
        </p:nvSpPr>
        <p:spPr>
          <a:xfrm rot="13844778">
            <a:off x="6669755" y="3567951"/>
            <a:ext cx="664461" cy="202919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A9CC4B-0346-4E44-977A-6FB6BB81C1F2}"/>
              </a:ext>
            </a:extLst>
          </p:cNvPr>
          <p:cNvSpPr txBox="1"/>
          <p:nvPr/>
        </p:nvSpPr>
        <p:spPr>
          <a:xfrm>
            <a:off x="7013683" y="3981342"/>
            <a:ext cx="1552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End of conflict occurs later (still at a root)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911AC-FDF4-AB4D-A7C6-F73200C2AE69}"/>
              </a:ext>
            </a:extLst>
          </p:cNvPr>
          <p:cNvSpPr txBox="1"/>
          <p:nvPr/>
        </p:nvSpPr>
        <p:spPr>
          <a:xfrm>
            <a:off x="7013683" y="5322488"/>
            <a:ext cx="1087901" cy="464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562379-A9EC-C84A-A0AA-01B66BDF18B3}"/>
              </a:ext>
            </a:extLst>
          </p:cNvPr>
          <p:cNvSpPr txBox="1"/>
          <p:nvPr/>
        </p:nvSpPr>
        <p:spPr>
          <a:xfrm>
            <a:off x="6761255" y="5322488"/>
            <a:ext cx="2342585" cy="43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Obstacle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CDC346-C215-C549-AA8C-F6DD3FA7AA6B}"/>
              </a:ext>
            </a:extLst>
          </p:cNvPr>
          <p:cNvSpPr txBox="1"/>
          <p:nvPr/>
        </p:nvSpPr>
        <p:spPr>
          <a:xfrm>
            <a:off x="2890104" y="1032976"/>
            <a:ext cx="234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Modified</a:t>
            </a:r>
          </a:p>
          <a:p>
            <a:r>
              <a:rPr lang="en-US" sz="2400" b="1" dirty="0"/>
              <a:t>Obstacle</a:t>
            </a:r>
          </a:p>
        </p:txBody>
      </p:sp>
    </p:spTree>
    <p:extLst>
      <p:ext uri="{BB962C8B-B14F-4D97-AF65-F5344CB8AC3E}">
        <p14:creationId xmlns:p14="http://schemas.microsoft.com/office/powerpoint/2010/main" val="1991105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PolySafe</a:t>
            </a:r>
            <a:r>
              <a:rPr lang="en-US" b="1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2465" y="961250"/>
                <a:ext cx="10922003" cy="5386090"/>
              </a:xfrm>
            </p:spPr>
            <p:txBody>
              <a:bodyPr>
                <a:normAutofit lnSpcReduction="10000"/>
              </a:bodyPr>
              <a:lstStyle/>
              <a:p>
                <a:pPr marL="457200" lvl="1" indent="-4508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400" dirty="0"/>
                  <a:t>Replace x, y, and z in the inequality constraints with 𝐱(𝐭),𝒚(𝒕),𝒛(𝒕)</a:t>
                </a:r>
              </a:p>
              <a:p>
                <a:pPr marL="863600" lvl="2" indent="-347663">
                  <a:lnSpc>
                    <a:spcPct val="10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𝐄𝐱𝐚𝐦𝐩𝐥𝐞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𝐎𝐛𝐬𝐭𝐚𝐜𝐥𝐞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≤5;</m:t>
                    </m:r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863600" lvl="2" indent="-347663">
                  <a:lnSpc>
                    <a:spcPct val="100000"/>
                  </a:lnSpc>
                  <a:spcAft>
                    <a:spcPts val="145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𝐄𝐱𝐚𝐦𝐩𝐥𝐞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𝐔𝐧𝐢𝐯𝐚𝐫𝐢𝐚𝐭𝐞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𝐈𝐧𝐞𝐪𝐮𝐚𝐥𝐢𝐭𝐢𝐞𝐬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≥0;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endParaRPr lang="en-US" sz="2000" dirty="0"/>
              </a:p>
              <a:p>
                <a:pPr marL="457200" lvl="1" indent="-4508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400" dirty="0"/>
                  <a:t>Find the roots of these univariate polynomials</a:t>
                </a:r>
              </a:p>
              <a:p>
                <a:pPr marL="863600" lvl="2" indent="-347663">
                  <a:lnSpc>
                    <a:spcPct val="100000"/>
                  </a:lnSpc>
                  <a:spcAft>
                    <a:spcPts val="1450"/>
                  </a:spcAft>
                  <a:buFont typeface="Wingdings" pitchFamily="2" charset="2"/>
                  <a:buChar char="Ø"/>
                </a:pPr>
                <a:r>
                  <a:rPr lang="en-US" sz="2000" dirty="0"/>
                  <a:t>Analytical solutions for low degree polynomials, fast numerical solutions for higher degrees.</a:t>
                </a:r>
              </a:p>
              <a:p>
                <a:pPr marL="457200" lvl="1" indent="-450850">
                  <a:lnSpc>
                    <a:spcPct val="100000"/>
                  </a:lnSpc>
                  <a:spcAft>
                    <a:spcPts val="1450"/>
                  </a:spcAft>
                  <a:buFont typeface="+mj-lt"/>
                  <a:buAutoNum type="arabicPeriod"/>
                </a:pPr>
                <a:r>
                  <a:rPr lang="en-US" sz="2400" dirty="0"/>
                  <a:t>Reject invalid roots (imaginary roots or roots outside the time interval T)</a:t>
                </a:r>
              </a:p>
              <a:p>
                <a:pPr marL="457200" lvl="1" indent="-450850">
                  <a:lnSpc>
                    <a:spcPct val="100000"/>
                  </a:lnSpc>
                  <a:spcAft>
                    <a:spcPts val="1450"/>
                  </a:spcAft>
                  <a:buFont typeface="+mj-lt"/>
                  <a:buAutoNum type="arabicPeriod"/>
                </a:pPr>
                <a:r>
                  <a:rPr lang="en-US" sz="2400" dirty="0"/>
                  <a:t>Evaluate each inequality constraint at the initial time</a:t>
                </a:r>
              </a:p>
              <a:p>
                <a:pPr marL="863600" lvl="2" indent="-347663"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en-US" sz="2000" dirty="0"/>
                  <a:t>Violated (positive)</a:t>
                </a:r>
              </a:p>
              <a:p>
                <a:pPr marL="863600" lvl="2" indent="-347663">
                  <a:lnSpc>
                    <a:spcPct val="100000"/>
                  </a:lnSpc>
                  <a:spcAft>
                    <a:spcPts val="1450"/>
                  </a:spcAft>
                  <a:buFont typeface="Wingdings" pitchFamily="2" charset="2"/>
                  <a:buChar char="Ø"/>
                </a:pPr>
                <a:r>
                  <a:rPr lang="en-US" sz="2000" dirty="0"/>
                  <a:t>Not Violated (negative)</a:t>
                </a:r>
              </a:p>
              <a:p>
                <a:pPr marL="457200" lvl="1" indent="-450850">
                  <a:lnSpc>
                    <a:spcPct val="100000"/>
                  </a:lnSpc>
                  <a:spcAft>
                    <a:spcPts val="1450"/>
                  </a:spcAft>
                  <a:buFont typeface="+mj-lt"/>
                  <a:buAutoNum type="arabicPeriod"/>
                </a:pPr>
                <a:r>
                  <a:rPr lang="en-US" sz="2400" dirty="0"/>
                  <a:t>Update the evaluation at each root</a:t>
                </a:r>
              </a:p>
              <a:p>
                <a:pPr marL="457200" lvl="1" indent="-4508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400" dirty="0"/>
                  <a:t>Return</a:t>
                </a:r>
                <a:r>
                  <a:rPr lang="en-US" sz="2400" b="1" dirty="0"/>
                  <a:t> </a:t>
                </a:r>
                <a:r>
                  <a:rPr lang="en-US" sz="2400" dirty="0"/>
                  <a:t>conflict time</a:t>
                </a:r>
                <a:r>
                  <a:rPr lang="en-US" sz="2400" b="1" dirty="0"/>
                  <a:t> </a:t>
                </a:r>
                <a:r>
                  <a:rPr lang="en-US" sz="2400" dirty="0"/>
                  <a:t>and location if any exist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465" y="961250"/>
                <a:ext cx="10922003" cy="5386090"/>
              </a:xfrm>
              <a:blipFill>
                <a:blip r:embed="rId2"/>
                <a:stretch>
                  <a:fillRect l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5B91-585E-714A-99CC-4410C9FDB8E0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PolySafe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PolySafe</a:t>
            </a:r>
            <a:r>
              <a:rPr lang="en-US" b="1" dirty="0"/>
              <a:t> is Formally Verified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182C9B-D4F9-1641-8DE3-0BCC78B55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511" y="3205857"/>
            <a:ext cx="7064849" cy="307607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Theorem 2 is verified in the Prototype Verification System (PVS)</a:t>
            </a:r>
          </a:p>
          <a:p>
            <a:pPr marL="806450" lvl="2" indent="-342900">
              <a:lnSpc>
                <a:spcPct val="100000"/>
              </a:lnSpc>
            </a:pPr>
            <a:r>
              <a:rPr lang="en-US" sz="2400" dirty="0"/>
              <a:t>PVS provides a high-level assurance of mathematical correctness of the algorithm.</a:t>
            </a:r>
          </a:p>
          <a:p>
            <a:pPr marL="806450" lvl="2" indent="-342900">
              <a:lnSpc>
                <a:spcPct val="100000"/>
              </a:lnSpc>
            </a:pPr>
            <a:r>
              <a:rPr lang="en-US" sz="2400" dirty="0"/>
              <a:t>The verification states that under </a:t>
            </a:r>
            <a:r>
              <a:rPr lang="en-US" sz="2400" b="1" dirty="0"/>
              <a:t>real arithmetic,</a:t>
            </a:r>
            <a:r>
              <a:rPr lang="en-US" sz="2400" dirty="0"/>
              <a:t> </a:t>
            </a:r>
            <a:r>
              <a:rPr lang="en-US" sz="2400" b="1" dirty="0"/>
              <a:t>if all roots of the polynomial are precisely known, </a:t>
            </a:r>
            <a:r>
              <a:rPr lang="en-US" sz="2400" dirty="0"/>
              <a:t>then </a:t>
            </a:r>
            <a:r>
              <a:rPr lang="en-US" sz="2400" dirty="0" err="1"/>
              <a:t>PolySafe</a:t>
            </a:r>
            <a:r>
              <a:rPr lang="en-US" sz="2400" dirty="0"/>
              <a:t> is guaranteed to detect the earliest conflict.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5B91-585E-714A-99CC-4410C9FDB8E0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PolySafe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16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FFC08A-5E7B-C547-9953-521913E3A180}"/>
              </a:ext>
            </a:extLst>
          </p:cNvPr>
          <p:cNvSpPr/>
          <p:nvPr/>
        </p:nvSpPr>
        <p:spPr>
          <a:xfrm>
            <a:off x="950976" y="1280160"/>
            <a:ext cx="9134856" cy="1737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01F06-ADC7-C348-A217-04581797D088}"/>
                  </a:ext>
                </a:extLst>
              </p:cNvPr>
              <p:cNvSpPr txBox="1"/>
              <p:nvPr/>
            </p:nvSpPr>
            <p:spPr>
              <a:xfrm>
                <a:off x="1005840" y="1335024"/>
                <a:ext cx="9025128" cy="187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Theorem 2.</a:t>
                </a:r>
                <a:r>
                  <a:rPr lang="en-US" dirty="0">
                    <a:solidFill>
                      <a:schemeClr val="bg1"/>
                    </a:solidFill>
                  </a:rPr>
                  <a:t> For a polynomial path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an obstacle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∀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polynomial function,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 </a:t>
                </a:r>
                <a:r>
                  <a:rPr lang="en-US" dirty="0" err="1">
                    <a:solidFill>
                      <a:schemeClr val="bg1"/>
                    </a:solidFill>
                  </a:rPr>
                  <a:t>PolySafe</a:t>
                </a:r>
                <a:r>
                  <a:rPr lang="en-US" dirty="0">
                    <a:solidFill>
                      <a:schemeClr val="bg1"/>
                    </a:solidFill>
                  </a:rPr>
                  <a:t> algorithm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if and only if the earliest violation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occurs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01F06-ADC7-C348-A217-04581797D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1335024"/>
                <a:ext cx="9025128" cy="1870833"/>
              </a:xfrm>
              <a:prstGeom prst="rect">
                <a:avLst/>
              </a:prstGeom>
              <a:blipFill>
                <a:blip r:embed="rId2"/>
                <a:stretch>
                  <a:fillRect l="-421" t="-676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47F7812-6AF0-BB48-9373-AD063E18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546" y="3584448"/>
            <a:ext cx="2861338" cy="19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Efficiency of </a:t>
            </a:r>
            <a:r>
              <a:rPr lang="en-US" b="1" dirty="0" err="1"/>
              <a:t>PolySafe</a:t>
            </a:r>
            <a:endParaRPr lang="en-US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73B507-A49B-8E4B-BD9B-B8BB7AEF4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653276"/>
              </p:ext>
            </p:extLst>
          </p:nvPr>
        </p:nvGraphicFramePr>
        <p:xfrm>
          <a:off x="69340" y="3319273"/>
          <a:ext cx="1092552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921">
                  <a:extLst>
                    <a:ext uri="{9D8B030D-6E8A-4147-A177-3AD203B41FA5}">
                      <a16:colId xmlns:a16="http://schemas.microsoft.com/office/drawing/2014/main" val="28207328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28709668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114361417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78990728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448705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Obstacle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Constraints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STD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5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Pyramid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35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9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3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4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Well-Clear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82385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5B91-585E-714A-99CC-4410C9FDB8E0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PolySafe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7DD550-8677-7A49-BBBE-9C0184F6DDF2}"/>
              </a:ext>
            </a:extLst>
          </p:cNvPr>
          <p:cNvSpPr txBox="1">
            <a:spLocks/>
          </p:cNvSpPr>
          <p:nvPr/>
        </p:nvSpPr>
        <p:spPr>
          <a:xfrm>
            <a:off x="69340" y="961250"/>
            <a:ext cx="10922003" cy="23662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182880" marR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marR="0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" pitchFamily="2" charset="2"/>
              <a:buChar char="Ø"/>
              <a:tabLst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System Font Regular"/>
              <a:buChar char="–"/>
              <a:tabLst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" pitchFamily="2" charset="2"/>
              <a:buChar char="§"/>
              <a:tabLst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marR="0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-342900">
              <a:lnSpc>
                <a:spcPct val="100000"/>
              </a:lnSpc>
            </a:pPr>
            <a:r>
              <a:rPr lang="en-US" sz="2400" dirty="0"/>
              <a:t>We randomly generate degree 3 polynomial paths to test the average speed of </a:t>
            </a:r>
            <a:r>
              <a:rPr lang="en-US" sz="2400" dirty="0" err="1"/>
              <a:t>PolySafe</a:t>
            </a:r>
            <a:r>
              <a:rPr lang="en-US" sz="2400" dirty="0"/>
              <a:t>.</a:t>
            </a:r>
          </a:p>
          <a:p>
            <a:pPr marL="349250" lvl="1" indent="-342900">
              <a:lnSpc>
                <a:spcPct val="100000"/>
              </a:lnSpc>
            </a:pPr>
            <a:r>
              <a:rPr lang="en-US" sz="2400" dirty="0"/>
              <a:t>For each geometrical shape we perform 1000 tests and report the average time and the standard deviation as well as the number of constraints used to make the shape.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FDACE-88CD-6641-91F4-C90E9F0C1406}"/>
              </a:ext>
            </a:extLst>
          </p:cNvPr>
          <p:cNvSpPr txBox="1"/>
          <p:nvPr/>
        </p:nvSpPr>
        <p:spPr>
          <a:xfrm>
            <a:off x="69339" y="5971032"/>
            <a:ext cx="110954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Tests performed on a computer with a 2.8GHz quad-core Intel Core i5 processor and 8 GB of 1867MHz LPDDR3 onboard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7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Applying Well-Clear Conflict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9309-C3B1-EF49-B5D0-40076344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4" y="1542534"/>
            <a:ext cx="5553119" cy="4510794"/>
          </a:xfrm>
        </p:spPr>
        <p:txBody>
          <a:bodyPr/>
          <a:lstStyle/>
          <a:p>
            <a:pPr lvl="1"/>
            <a:r>
              <a:rPr lang="en-US" sz="2400" dirty="0"/>
              <a:t>Efficient detection of obstacles allows the consideration of complex airspaces.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piecewise polynomial path (blue) composed of 11 polynomials can be verified in approximately 30 </a:t>
            </a:r>
            <a:r>
              <a:rPr lang="en-US" sz="2400" dirty="0" err="1"/>
              <a:t>ms.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Efficiency of </a:t>
            </a:r>
            <a:r>
              <a:rPr lang="en-US" sz="2400" dirty="0" err="1"/>
              <a:t>PolySafe</a:t>
            </a:r>
            <a:r>
              <a:rPr lang="en-US" sz="2400" dirty="0"/>
              <a:t> allows us to check for conflict detection in real time as flight paths change.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B12-6EE9-1743-B719-69E847CEDD6B}" type="datetime1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18</a:t>
            </a:fld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D5F30CA-A63F-9A43-9F98-C79565676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37897" r="14720" b="16525"/>
          <a:stretch>
            <a:fillRect/>
          </a:stretch>
        </p:blipFill>
        <p:spPr bwMode="auto">
          <a:xfrm>
            <a:off x="5877243" y="1442274"/>
            <a:ext cx="4756892" cy="265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stomShape 4">
            <a:extLst>
              <a:ext uri="{FF2B5EF4-FFF2-40B4-BE49-F238E27FC236}">
                <a16:creationId xmlns:a16="http://schemas.microsoft.com/office/drawing/2014/main" id="{6D08D9A3-A46D-2948-9716-911CFD6CB87C}"/>
              </a:ext>
            </a:extLst>
          </p:cNvPr>
          <p:cNvSpPr/>
          <p:nvPr/>
        </p:nvSpPr>
        <p:spPr>
          <a:xfrm>
            <a:off x="6095999" y="4273504"/>
            <a:ext cx="4580709" cy="129926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defRPr/>
            </a:pPr>
            <a:r>
              <a:rPr lang="en-US" sz="2000" dirty="0" err="1"/>
              <a:t>PolySafe</a:t>
            </a:r>
            <a:r>
              <a:rPr lang="en-US" sz="2000" dirty="0"/>
              <a:t> can detect conflicts with static (grey) and dynamic (red) obstacles, for UAS (green) following a piecewise polynomial path (blue).</a:t>
            </a:r>
          </a:p>
        </p:txBody>
      </p:sp>
    </p:spTree>
    <p:extLst>
      <p:ext uri="{BB962C8B-B14F-4D97-AF65-F5344CB8AC3E}">
        <p14:creationId xmlns:p14="http://schemas.microsoft.com/office/powerpoint/2010/main" val="1322876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Applying Well-Clear Conflict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9309-C3B1-EF49-B5D0-40076344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65" y="1031264"/>
            <a:ext cx="10922003" cy="1425601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Path Warning/Resolution:</a:t>
            </a:r>
          </a:p>
          <a:p>
            <a:pPr lvl="1"/>
            <a:r>
              <a:rPr lang="en-US" sz="2400" dirty="0"/>
              <a:t>Assume other plane is travelling at a constant speed on a linear path.</a:t>
            </a:r>
          </a:p>
          <a:p>
            <a:pPr lvl="1"/>
            <a:r>
              <a:rPr lang="en-US" sz="2400" dirty="0"/>
              <a:t>We can warn if a current trajectory produces a conflict.</a:t>
            </a:r>
          </a:p>
          <a:p>
            <a:pPr lvl="1"/>
            <a:r>
              <a:rPr lang="en-US" sz="2400" dirty="0"/>
              <a:t>We can test simple maneuvers to find a resolution (&lt;.1 seconds)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B12-6EE9-1743-B719-69E847CEDD6B}" type="datetime1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9D7C4A-A10A-DB42-ADCB-007ED118AE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64"/>
          <a:stretch/>
        </p:blipFill>
        <p:spPr>
          <a:xfrm>
            <a:off x="188125" y="2456865"/>
            <a:ext cx="4667877" cy="38246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33CAA6-5A22-F242-B3E1-999E559BD570}"/>
              </a:ext>
            </a:extLst>
          </p:cNvPr>
          <p:cNvSpPr txBox="1"/>
          <p:nvPr/>
        </p:nvSpPr>
        <p:spPr>
          <a:xfrm>
            <a:off x="6007299" y="2445926"/>
            <a:ext cx="195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Valid Headings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DD1A1-C5C7-3C4B-A8FE-DE7993D3B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149" y="2641531"/>
            <a:ext cx="1881958" cy="39041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7A21E1-AC9C-5341-8A9E-ECB2E19CBDFD}"/>
              </a:ext>
            </a:extLst>
          </p:cNvPr>
          <p:cNvSpPr txBox="1"/>
          <p:nvPr/>
        </p:nvSpPr>
        <p:spPr>
          <a:xfrm>
            <a:off x="8330778" y="2471247"/>
            <a:ext cx="230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Valid Ground Speeds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95672D-6A51-9D4E-8B10-26B92667F5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r="8651"/>
          <a:stretch/>
        </p:blipFill>
        <p:spPr>
          <a:xfrm>
            <a:off x="5058822" y="2752032"/>
            <a:ext cx="3906758" cy="37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1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06DCDCC-916A-9546-B083-4283D4AE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a Conflict?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D31FCE-3DC4-0E4C-8BA9-B5CBFCF2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91" y="997331"/>
            <a:ext cx="4676863" cy="5120640"/>
          </a:xfrm>
        </p:spPr>
        <p:txBody>
          <a:bodyPr>
            <a:noAutofit/>
          </a:bodyPr>
          <a:lstStyle/>
          <a:p>
            <a:r>
              <a:rPr lang="en-US" sz="2000" dirty="0"/>
              <a:t>A conflict occurs when a user defined set of constraints is violated.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r>
              <a:rPr lang="en-US" sz="2000" dirty="0"/>
              <a:t>Conflict detection determines when the set of constraints are violated.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r>
              <a:rPr lang="en-US" sz="2000" dirty="0"/>
              <a:t>Note: A conflict does not indicate that a collision has occurred.</a:t>
            </a:r>
          </a:p>
          <a:p>
            <a:endParaRPr lang="en-US" sz="100" dirty="0"/>
          </a:p>
          <a:p>
            <a:endParaRPr lang="en-US" sz="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E07BE-2E95-9D4B-A43C-8ACC5BF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8F729E-2D63-C54F-9D23-756EE69E3348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5B4CA-CE63-DA4B-A85B-90819165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CFD7-637F-3F4C-AAD5-F228BF37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95A3D09-AFC4-468F-AEEB-17DC74DA469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A3D22-79E6-2847-B6AE-22BCF6CC7A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328" y="1812735"/>
            <a:ext cx="6019090" cy="3355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B0C433-62B9-4849-ADC6-973DC82E673E}"/>
              </a:ext>
            </a:extLst>
          </p:cNvPr>
          <p:cNvSpPr txBox="1"/>
          <p:nvPr/>
        </p:nvSpPr>
        <p:spPr>
          <a:xfrm>
            <a:off x="4939328" y="5168377"/>
            <a:ext cx="601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orange and red area depict two user defined sets of constraints between the two aircraft.</a:t>
            </a:r>
          </a:p>
        </p:txBody>
      </p:sp>
    </p:spTree>
    <p:extLst>
      <p:ext uri="{BB962C8B-B14F-4D97-AF65-F5344CB8AC3E}">
        <p14:creationId xmlns:p14="http://schemas.microsoft.com/office/powerpoint/2010/main" val="363156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8" y="2651819"/>
            <a:ext cx="3053164" cy="1325563"/>
          </a:xfrm>
        </p:spPr>
        <p:txBody>
          <a:bodyPr/>
          <a:lstStyle/>
          <a:p>
            <a:r>
              <a:rPr lang="en-US" b="1" dirty="0"/>
              <a:t>Summary of </a:t>
            </a:r>
            <a:r>
              <a:rPr lang="en-US" b="1" dirty="0" err="1"/>
              <a:t>PolySafe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DDDEB7-2D26-0048-8044-36817CD5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523" y="950542"/>
            <a:ext cx="7653454" cy="52356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No discretization – Checks for conflicts in </a:t>
            </a:r>
            <a:r>
              <a:rPr lang="en-US" sz="2400" b="1" dirty="0"/>
              <a:t>continuous time</a:t>
            </a:r>
            <a:r>
              <a:rPr lang="en-US" sz="240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Very efficient – Checks for </a:t>
            </a:r>
            <a:r>
              <a:rPr lang="en-US" sz="2400" b="1" dirty="0"/>
              <a:t>hundreds of obstacles </a:t>
            </a:r>
            <a:r>
              <a:rPr lang="en-US" sz="2400" dirty="0"/>
              <a:t>in just a tenth of a second.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Complex obstacles – Obstacles are defined by polynomial inequalities and can be time varying.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Accepts complex paths – Piecewise polynomial paths can be checked efficiently.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Formally verified in PVS.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7AD4-FF33-6A46-80AD-7B587973D7FC}" type="datetime1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8" y="2651819"/>
            <a:ext cx="3053164" cy="1325563"/>
          </a:xfrm>
        </p:spPr>
        <p:txBody>
          <a:bodyPr/>
          <a:lstStyle/>
          <a:p>
            <a:r>
              <a:rPr lang="en-US" b="1" dirty="0"/>
              <a:t>Future of </a:t>
            </a:r>
            <a:r>
              <a:rPr lang="en-US" b="1" dirty="0" err="1"/>
              <a:t>PolySafe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DDDEB7-2D26-0048-8044-36817CD5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523" y="950542"/>
            <a:ext cx="7460841" cy="52356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How do numerical errors in calculating the roots of the univariate polynomials affect </a:t>
            </a:r>
            <a:r>
              <a:rPr lang="en-US" sz="2400" dirty="0" err="1"/>
              <a:t>PolySafe</a:t>
            </a:r>
            <a:r>
              <a:rPr lang="en-US" sz="2400" dirty="0"/>
              <a:t>?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Can we account for uncertainty in the position and velocity of the aircraft.</a:t>
            </a:r>
          </a:p>
          <a:p>
            <a:pPr>
              <a:spcBef>
                <a:spcPts val="1800"/>
              </a:spcBef>
            </a:pP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How can we use </a:t>
            </a:r>
            <a:r>
              <a:rPr lang="en-US" sz="2400" dirty="0" err="1"/>
              <a:t>PolySafe</a:t>
            </a:r>
            <a:r>
              <a:rPr lang="en-US" sz="2400" dirty="0"/>
              <a:t> with path resolution algorithms to resolve conflicts.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7AD4-FF33-6A46-80AD-7B587973D7FC}" type="datetime1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E925-FDFE-2147-B902-4A6F9FFB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72AE5-A870-414D-9069-199AE7C2A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42845" y="690372"/>
                <a:ext cx="7315200" cy="5492242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To develop an </a:t>
                </a:r>
                <a:r>
                  <a:rPr lang="en-US" b="1" dirty="0"/>
                  <a:t>efficient</a:t>
                </a:r>
                <a:r>
                  <a:rPr lang="en-US" dirty="0"/>
                  <a:t> and </a:t>
                </a:r>
                <a:r>
                  <a:rPr lang="en-US" b="1" dirty="0"/>
                  <a:t>formally verified </a:t>
                </a:r>
                <a:r>
                  <a:rPr lang="en-US" dirty="0"/>
                  <a:t>conflict detection algorithm for arbitrary polynomial constraints in continuous time.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Our approach is called </a:t>
                </a:r>
                <a:r>
                  <a:rPr lang="en-US" b="1" dirty="0" err="1"/>
                  <a:t>PolySafe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Given: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polynomial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time interval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set of (possibly) time-varying obstacles </a:t>
                </a:r>
              </a:p>
              <a:p>
                <a:pPr marL="50292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≤0 ∀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502920" lvl="1" indent="0">
                  <a:lnSpc>
                    <a:spcPct val="12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are polynomial functions.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Return: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The initial time of a conflict, if a conflict occurs, or a verification that no conflict occurs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72AE5-A870-414D-9069-199AE7C2A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2845" y="690372"/>
                <a:ext cx="7315200" cy="5492242"/>
              </a:xfrm>
              <a:blipFill>
                <a:blip r:embed="rId2"/>
                <a:stretch>
                  <a:fillRect l="-2080" r="-1386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5FE7D-9BB7-F14C-AC76-41700D94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9FC-C491-5A4F-92A0-FAAE7AAEF3DE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5B62D-5E7E-CB4B-BF2B-B34AE2EB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C08F3-AA5A-C04C-8AE7-3B425E14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Obstacles Specified as Polynomial Constraints Include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62F8-E17A-E245-A2F3-31D4B9AECA56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5328" y="1264202"/>
            <a:ext cx="296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Polyhedron: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1264202"/>
            <a:ext cx="252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Curved Surfaces: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71D5A0-E170-EA46-B4F0-A44EAB404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/>
          <a:stretch/>
        </p:blipFill>
        <p:spPr>
          <a:xfrm>
            <a:off x="838200" y="1717671"/>
            <a:ext cx="3939052" cy="2328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D4BA4C-D31F-864C-9DE2-7CE914AD2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6" b="17072"/>
          <a:stretch/>
        </p:blipFill>
        <p:spPr>
          <a:xfrm>
            <a:off x="5628663" y="1633534"/>
            <a:ext cx="4561048" cy="2327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804491-2E48-6F4F-848B-378DC8B56B56}"/>
                  </a:ext>
                </a:extLst>
              </p:cNvPr>
              <p:cNvSpPr txBox="1"/>
              <p:nvPr/>
            </p:nvSpPr>
            <p:spPr>
              <a:xfrm>
                <a:off x="731897" y="4045234"/>
                <a:ext cx="503497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0" dirty="0"/>
                  <a:t>Cube: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≤1;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≤5;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Floor: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;</a:t>
                </a:r>
              </a:p>
              <a:p>
                <a:pPr lvl="1"/>
                <a:r>
                  <a:rPr lang="en-US" dirty="0"/>
                  <a:t>Ceiling: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≤30;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804491-2E48-6F4F-848B-378DC8B56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97" y="4045234"/>
                <a:ext cx="5034972" cy="1754326"/>
              </a:xfrm>
              <a:prstGeom prst="rect">
                <a:avLst/>
              </a:prstGeom>
              <a:blipFill>
                <a:blip r:embed="rId4"/>
                <a:stretch>
                  <a:fillRect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235B17-D4AB-5649-A0F6-783D88F341F5}"/>
                  </a:ext>
                </a:extLst>
              </p:cNvPr>
              <p:cNvSpPr txBox="1"/>
              <p:nvPr/>
            </p:nvSpPr>
            <p:spPr>
              <a:xfrm>
                <a:off x="5183994" y="4045234"/>
                <a:ext cx="6276109" cy="1519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0" dirty="0"/>
                  <a:t>Sphere: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≥0;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Cylinder: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≤1;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235B17-D4AB-5649-A0F6-783D88F34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994" y="4045234"/>
                <a:ext cx="6276109" cy="1519647"/>
              </a:xfrm>
              <a:prstGeom prst="rect">
                <a:avLst/>
              </a:prstGeom>
              <a:blipFill>
                <a:blip r:embed="rId5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834DF05-2215-1C4E-9119-F275776006E3}"/>
              </a:ext>
            </a:extLst>
          </p:cNvPr>
          <p:cNvSpPr txBox="1"/>
          <p:nvPr/>
        </p:nvSpPr>
        <p:spPr>
          <a:xfrm>
            <a:off x="580824" y="5616289"/>
            <a:ext cx="989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Unions and intersections of these obstacles are also valid.</a:t>
            </a:r>
          </a:p>
        </p:txBody>
      </p:sp>
    </p:spTree>
    <p:extLst>
      <p:ext uri="{BB962C8B-B14F-4D97-AF65-F5344CB8AC3E}">
        <p14:creationId xmlns:p14="http://schemas.microsoft.com/office/powerpoint/2010/main" val="102596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b="1" dirty="0">
                <a:solidFill>
                  <a:schemeClr val="bg1"/>
                </a:solidFill>
              </a:rPr>
              <a:t>Obstacles can change with time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8D5C-1A29-E54E-90F9-6AF300E42A1B}" type="datetime1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897" y="4045234"/>
                <a:ext cx="503497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0" dirty="0"/>
                  <a:t>Cube: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≤1;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≤5;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Floor: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;</a:t>
                </a:r>
              </a:p>
              <a:p>
                <a:pPr lvl="1"/>
                <a:r>
                  <a:rPr lang="en-US" dirty="0"/>
                  <a:t>Ceiling: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≤30+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97" y="4045234"/>
                <a:ext cx="5034972" cy="1754326"/>
              </a:xfrm>
              <a:prstGeom prst="rect">
                <a:avLst/>
              </a:prstGeom>
              <a:blipFill>
                <a:blip r:embed="rId2"/>
                <a:stretch>
                  <a:fillRect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3994" y="4045234"/>
                <a:ext cx="627610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0" dirty="0"/>
                  <a:t>Sphere: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≥0;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Cylinder: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≤1;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bt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dt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994" y="4045234"/>
                <a:ext cx="6276109" cy="1477328"/>
              </a:xfrm>
              <a:prstGeom prst="rect">
                <a:avLst/>
              </a:prstGeom>
              <a:blipFill>
                <a:blip r:embed="rId3"/>
                <a:stretch>
                  <a:fillRect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A4554AC-5292-3147-9A63-BF97CD8A1761}"/>
              </a:ext>
            </a:extLst>
          </p:cNvPr>
          <p:cNvSpPr txBox="1"/>
          <p:nvPr/>
        </p:nvSpPr>
        <p:spPr>
          <a:xfrm>
            <a:off x="580824" y="5616289"/>
            <a:ext cx="8731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Obstacle inequalities may vary with time as well.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4FE5A-EC5E-474B-8CFD-2BC8788358A9}"/>
              </a:ext>
            </a:extLst>
          </p:cNvPr>
          <p:cNvSpPr txBox="1"/>
          <p:nvPr/>
        </p:nvSpPr>
        <p:spPr>
          <a:xfrm>
            <a:off x="1175328" y="1264202"/>
            <a:ext cx="296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Polyhedron: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A413E0-05D6-304C-B00A-8F02722CA1E7}"/>
              </a:ext>
            </a:extLst>
          </p:cNvPr>
          <p:cNvSpPr txBox="1"/>
          <p:nvPr/>
        </p:nvSpPr>
        <p:spPr>
          <a:xfrm>
            <a:off x="6096000" y="1264202"/>
            <a:ext cx="252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Curved Surfaces: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643494-4633-7247-AA17-94FDB31AF1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/>
          <a:stretch/>
        </p:blipFill>
        <p:spPr>
          <a:xfrm>
            <a:off x="838200" y="1717671"/>
            <a:ext cx="3939052" cy="23280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435709-98BA-F94E-91BE-AC0D1CEBC9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6" b="17072"/>
          <a:stretch/>
        </p:blipFill>
        <p:spPr>
          <a:xfrm>
            <a:off x="5628663" y="1633534"/>
            <a:ext cx="4561048" cy="23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b="1" dirty="0">
                <a:solidFill>
                  <a:schemeClr val="bg1"/>
                </a:solidFill>
              </a:rPr>
              <a:t>The Well-Clear Volume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8D5C-1A29-E54E-90F9-6AF300E42A1B}" type="datetime1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/>
              <a:t>PolySafe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554AC-5292-3147-9A63-BF97CD8A1761}"/>
              </a:ext>
            </a:extLst>
          </p:cNvPr>
          <p:cNvSpPr txBox="1"/>
          <p:nvPr/>
        </p:nvSpPr>
        <p:spPr>
          <a:xfrm>
            <a:off x="10600" y="1229247"/>
            <a:ext cx="5072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well-clear volume is a dynamic constraint.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Both the shape and position change as a function of the relative position and velocity of two aircraft.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be represented as the union of three sets of polynomial constraints.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A7C3AF04-278C-5F4F-937F-13A5887E022A}"/>
              </a:ext>
            </a:extLst>
          </p:cNvPr>
          <p:cNvSpPr/>
          <p:nvPr/>
        </p:nvSpPr>
        <p:spPr>
          <a:xfrm>
            <a:off x="5175504" y="5245432"/>
            <a:ext cx="5200359" cy="129926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defRPr/>
            </a:pPr>
            <a:r>
              <a:rPr lang="en-US" sz="2000" dirty="0"/>
              <a:t>The dynamic well clear volume (purple) between two aircraft (green) can be represented with the union of polynomial constraints and conflicts (red) can be detected.</a:t>
            </a:r>
          </a:p>
        </p:txBody>
      </p:sp>
      <p:pic>
        <p:nvPicPr>
          <p:cNvPr id="12" name="Picture 11" descr="A picture containing man, table, skiing, different&#10;&#10;Description automatically generated">
            <a:extLst>
              <a:ext uri="{FF2B5EF4-FFF2-40B4-BE49-F238E27FC236}">
                <a16:creationId xmlns:a16="http://schemas.microsoft.com/office/drawing/2014/main" id="{AB3A0743-5930-6947-9890-08F4E45AC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83" y="1229247"/>
            <a:ext cx="51054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b="1" dirty="0" err="1">
                <a:solidFill>
                  <a:schemeClr val="bg1"/>
                </a:solidFill>
              </a:rPr>
              <a:t>PolySafe</a:t>
            </a:r>
            <a:r>
              <a:rPr lang="en-US" b="1" dirty="0">
                <a:solidFill>
                  <a:schemeClr val="bg1"/>
                </a:solidFill>
              </a:rPr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2465" y="1149531"/>
                <a:ext cx="10922003" cy="5444817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Path: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=−0.3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en-US" sz="2400" dirty="0"/>
                  <a:t>Obstacle: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en-US" sz="2400" dirty="0"/>
                  <a:t>Time Constraints: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en-US" sz="2400" dirty="0"/>
                  <a:t>Replacing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results in these </a:t>
                </a:r>
                <a:r>
                  <a:rPr lang="en-US" sz="2400" b="1" dirty="0"/>
                  <a:t>Polynomial Constraints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;	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;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−0.3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−15≥0.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465" y="1149531"/>
                <a:ext cx="10922003" cy="5444817"/>
              </a:xfrm>
              <a:blipFill>
                <a:blip r:embed="rId2"/>
                <a:stretch>
                  <a:fillRect l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F70-367B-ED41-ADCC-2166F6A8BAA9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pPr algn="ctr"/>
            <a:r>
              <a:rPr lang="en-US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670" y="1002931"/>
            <a:ext cx="5024465" cy="4094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70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A10F-44FE-4E4E-BEA4-13D477584E77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2CF48E-B5DF-8648-BCEB-6427E328F6AA}"/>
              </a:ext>
            </a:extLst>
          </p:cNvPr>
          <p:cNvGrpSpPr/>
          <p:nvPr/>
        </p:nvGrpSpPr>
        <p:grpSpPr>
          <a:xfrm>
            <a:off x="0" y="724830"/>
            <a:ext cx="10961650" cy="5397190"/>
            <a:chOff x="1182029" y="631901"/>
            <a:chExt cx="9708995" cy="5724449"/>
          </a:xfrm>
        </p:grpSpPr>
        <p:pic>
          <p:nvPicPr>
            <p:cNvPr id="17" name="Content Placeholder 6">
              <a:extLst>
                <a:ext uri="{FF2B5EF4-FFF2-40B4-BE49-F238E27FC236}">
                  <a16:creationId xmlns:a16="http://schemas.microsoft.com/office/drawing/2014/main" id="{D9871C94-4CAD-8A4F-A61A-41AE6E4B6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2029" y="631901"/>
              <a:ext cx="9708995" cy="5724449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2CC13E-F68B-7649-A05B-801063776C16}"/>
                </a:ext>
              </a:extLst>
            </p:cNvPr>
            <p:cNvCxnSpPr/>
            <p:nvPr/>
          </p:nvCxnSpPr>
          <p:spPr>
            <a:xfrm>
              <a:off x="6598301" y="701040"/>
              <a:ext cx="3657600" cy="525272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0DA1EB-C17F-2547-A4D7-7E760FEE358C}"/>
                </a:ext>
              </a:extLst>
            </p:cNvPr>
            <p:cNvCxnSpPr/>
            <p:nvPr/>
          </p:nvCxnSpPr>
          <p:spPr>
            <a:xfrm flipH="1">
              <a:off x="2026301" y="690880"/>
              <a:ext cx="3637280" cy="5262880"/>
            </a:xfrm>
            <a:prstGeom prst="line">
              <a:avLst/>
            </a:prstGeom>
            <a:ln w="539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D10D7CB-3F47-3641-A946-939F30EC6A2F}"/>
                    </a:ext>
                  </a:extLst>
                </p:cNvPr>
                <p:cNvSpPr txBox="1"/>
                <p:nvPr/>
              </p:nvSpPr>
              <p:spPr>
                <a:xfrm rot="18223037">
                  <a:off x="1534926" y="4577914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D10D7CB-3F47-3641-A946-939F30EC6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23037">
                  <a:off x="1534926" y="4577914"/>
                  <a:ext cx="204123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3F4A093-5181-DD4F-BF9F-E1E4CE1A0030}"/>
                    </a:ext>
                  </a:extLst>
                </p:cNvPr>
                <p:cNvSpPr txBox="1"/>
                <p:nvPr/>
              </p:nvSpPr>
              <p:spPr>
                <a:xfrm rot="3235513">
                  <a:off x="8618082" y="4442046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3F4A093-5181-DD4F-BF9F-E1E4CE1A00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35513">
                  <a:off x="8618082" y="4442046"/>
                  <a:ext cx="204123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9EBAF13-3164-B44D-AE9C-8458A7EB3F25}"/>
                </a:ext>
              </a:extLst>
            </p:cNvPr>
            <p:cNvSpPr/>
            <p:nvPr/>
          </p:nvSpPr>
          <p:spPr>
            <a:xfrm>
              <a:off x="3937067" y="1510479"/>
              <a:ext cx="3352800" cy="4483921"/>
            </a:xfrm>
            <a:custGeom>
              <a:avLst/>
              <a:gdLst>
                <a:gd name="connsiteX0" fmla="*/ 0 w 3352800"/>
                <a:gd name="connsiteY0" fmla="*/ 4473761 h 4483921"/>
                <a:gd name="connsiteX1" fmla="*/ 538480 w 3352800"/>
                <a:gd name="connsiteY1" fmla="*/ 2584001 h 4483921"/>
                <a:gd name="connsiteX2" fmla="*/ 1107440 w 3352800"/>
                <a:gd name="connsiteY2" fmla="*/ 988881 h 4483921"/>
                <a:gd name="connsiteX3" fmla="*/ 1524000 w 3352800"/>
                <a:gd name="connsiteY3" fmla="*/ 206561 h 4483921"/>
                <a:gd name="connsiteX4" fmla="*/ 1889760 w 3352800"/>
                <a:gd name="connsiteY4" fmla="*/ 3361 h 4483921"/>
                <a:gd name="connsiteX5" fmla="*/ 2306320 w 3352800"/>
                <a:gd name="connsiteY5" fmla="*/ 318321 h 4483921"/>
                <a:gd name="connsiteX6" fmla="*/ 2682240 w 3352800"/>
                <a:gd name="connsiteY6" fmla="*/ 1212401 h 4483921"/>
                <a:gd name="connsiteX7" fmla="*/ 3027680 w 3352800"/>
                <a:gd name="connsiteY7" fmla="*/ 2624641 h 4483921"/>
                <a:gd name="connsiteX8" fmla="*/ 3352800 w 3352800"/>
                <a:gd name="connsiteY8" fmla="*/ 4483921 h 44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800" h="4483921">
                  <a:moveTo>
                    <a:pt x="0" y="4473761"/>
                  </a:moveTo>
                  <a:cubicBezTo>
                    <a:pt x="176953" y="3819287"/>
                    <a:pt x="353907" y="3164814"/>
                    <a:pt x="538480" y="2584001"/>
                  </a:cubicBezTo>
                  <a:cubicBezTo>
                    <a:pt x="723053" y="2003188"/>
                    <a:pt x="943187" y="1385121"/>
                    <a:pt x="1107440" y="988881"/>
                  </a:cubicBezTo>
                  <a:cubicBezTo>
                    <a:pt x="1271693" y="592641"/>
                    <a:pt x="1393613" y="370814"/>
                    <a:pt x="1524000" y="206561"/>
                  </a:cubicBezTo>
                  <a:cubicBezTo>
                    <a:pt x="1654387" y="42308"/>
                    <a:pt x="1759373" y="-15266"/>
                    <a:pt x="1889760" y="3361"/>
                  </a:cubicBezTo>
                  <a:cubicBezTo>
                    <a:pt x="2020147" y="21988"/>
                    <a:pt x="2174240" y="116814"/>
                    <a:pt x="2306320" y="318321"/>
                  </a:cubicBezTo>
                  <a:cubicBezTo>
                    <a:pt x="2438400" y="519828"/>
                    <a:pt x="2562013" y="828014"/>
                    <a:pt x="2682240" y="1212401"/>
                  </a:cubicBezTo>
                  <a:cubicBezTo>
                    <a:pt x="2802467" y="1596788"/>
                    <a:pt x="2915920" y="2079388"/>
                    <a:pt x="3027680" y="2624641"/>
                  </a:cubicBezTo>
                  <a:cubicBezTo>
                    <a:pt x="3139440" y="3169894"/>
                    <a:pt x="3269827" y="4050428"/>
                    <a:pt x="3352800" y="4483921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54BE04-6A3E-D040-A1B4-E68F8F3EF4AB}"/>
                  </a:ext>
                </a:extLst>
              </p:cNvPr>
              <p:cNvSpPr txBox="1"/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54BE04-6A3E-D040-A1B4-E68F8F3EF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51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77F4-6C02-4645-95D1-149FEF195721}" type="datetime1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PolySafe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3D09-AFC4-468F-AEEB-17DC74DA4698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B4D26C-A465-084A-A997-3B19D7F164F1}"/>
              </a:ext>
            </a:extLst>
          </p:cNvPr>
          <p:cNvGrpSpPr/>
          <p:nvPr/>
        </p:nvGrpSpPr>
        <p:grpSpPr>
          <a:xfrm>
            <a:off x="-1" y="646770"/>
            <a:ext cx="10995103" cy="5441795"/>
            <a:chOff x="1320800" y="564995"/>
            <a:chExt cx="9674302" cy="5786145"/>
          </a:xfrm>
        </p:grpSpPr>
        <p:pic>
          <p:nvPicPr>
            <p:cNvPr id="20" name="Content Placeholder 6">
              <a:extLst>
                <a:ext uri="{FF2B5EF4-FFF2-40B4-BE49-F238E27FC236}">
                  <a16:creationId xmlns:a16="http://schemas.microsoft.com/office/drawing/2014/main" id="{5AC3DA71-1A6F-2641-9D53-5F897EC31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0800" y="564995"/>
              <a:ext cx="9674302" cy="5786145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7B400BD-1FAD-2D46-BFB3-69F9AB6C61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3920" y="690880"/>
              <a:ext cx="3637280" cy="5262880"/>
            </a:xfrm>
            <a:prstGeom prst="line">
              <a:avLst/>
            </a:prstGeom>
            <a:ln w="539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879DF8D-15C5-9449-B412-A23DFEC7C94A}"/>
                    </a:ext>
                  </a:extLst>
                </p:cNvPr>
                <p:cNvSpPr txBox="1"/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879DF8D-15C5-9449-B412-A23DFEC7C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23037">
                  <a:off x="1662545" y="4577914"/>
                  <a:ext cx="204123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DB6706-15EC-D749-BC1B-F444825258F5}"/>
                    </a:ext>
                  </a:extLst>
                </p:cNvPr>
                <p:cNvSpPr txBox="1"/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DB6706-15EC-D749-BC1B-F44482525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35513">
                  <a:off x="8686800" y="4442046"/>
                  <a:ext cx="204123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Donut 25">
              <a:extLst>
                <a:ext uri="{FF2B5EF4-FFF2-40B4-BE49-F238E27FC236}">
                  <a16:creationId xmlns:a16="http://schemas.microsoft.com/office/drawing/2014/main" id="{A94DD5EF-192D-CC42-980C-3AB1C5E2EBA0}"/>
                </a:ext>
              </a:extLst>
            </p:cNvPr>
            <p:cNvSpPr/>
            <p:nvPr/>
          </p:nvSpPr>
          <p:spPr>
            <a:xfrm>
              <a:off x="3833087" y="3223494"/>
              <a:ext cx="270165" cy="250090"/>
            </a:xfrm>
            <a:prstGeom prst="donut">
              <a:avLst>
                <a:gd name="adj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B4D4CA-0FA1-CC48-881D-6C7FD819FB41}"/>
                </a:ext>
              </a:extLst>
            </p:cNvPr>
            <p:cNvCxnSpPr/>
            <p:nvPr/>
          </p:nvCxnSpPr>
          <p:spPr>
            <a:xfrm>
              <a:off x="6725920" y="701040"/>
              <a:ext cx="3657600" cy="525272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B8553BDB-2515-9B46-88A0-7E2EA85F4D06}"/>
                </a:ext>
              </a:extLst>
            </p:cNvPr>
            <p:cNvSpPr/>
            <p:nvPr/>
          </p:nvSpPr>
          <p:spPr>
            <a:xfrm flipH="1">
              <a:off x="3993804" y="680720"/>
              <a:ext cx="1797396" cy="2661920"/>
            </a:xfrm>
            <a:prstGeom prst="rtTriangle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9012724-4B33-4B4C-AF35-203F06303293}"/>
                </a:ext>
              </a:extLst>
            </p:cNvPr>
            <p:cNvSpPr/>
            <p:nvPr/>
          </p:nvSpPr>
          <p:spPr>
            <a:xfrm>
              <a:off x="4084320" y="1510479"/>
              <a:ext cx="3352800" cy="4483921"/>
            </a:xfrm>
            <a:custGeom>
              <a:avLst/>
              <a:gdLst>
                <a:gd name="connsiteX0" fmla="*/ 0 w 3352800"/>
                <a:gd name="connsiteY0" fmla="*/ 4473761 h 4483921"/>
                <a:gd name="connsiteX1" fmla="*/ 538480 w 3352800"/>
                <a:gd name="connsiteY1" fmla="*/ 2584001 h 4483921"/>
                <a:gd name="connsiteX2" fmla="*/ 1107440 w 3352800"/>
                <a:gd name="connsiteY2" fmla="*/ 988881 h 4483921"/>
                <a:gd name="connsiteX3" fmla="*/ 1524000 w 3352800"/>
                <a:gd name="connsiteY3" fmla="*/ 206561 h 4483921"/>
                <a:gd name="connsiteX4" fmla="*/ 1889760 w 3352800"/>
                <a:gd name="connsiteY4" fmla="*/ 3361 h 4483921"/>
                <a:gd name="connsiteX5" fmla="*/ 2306320 w 3352800"/>
                <a:gd name="connsiteY5" fmla="*/ 318321 h 4483921"/>
                <a:gd name="connsiteX6" fmla="*/ 2682240 w 3352800"/>
                <a:gd name="connsiteY6" fmla="*/ 1212401 h 4483921"/>
                <a:gd name="connsiteX7" fmla="*/ 3027680 w 3352800"/>
                <a:gd name="connsiteY7" fmla="*/ 2624641 h 4483921"/>
                <a:gd name="connsiteX8" fmla="*/ 3352800 w 3352800"/>
                <a:gd name="connsiteY8" fmla="*/ 4483921 h 44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800" h="4483921">
                  <a:moveTo>
                    <a:pt x="0" y="4473761"/>
                  </a:moveTo>
                  <a:cubicBezTo>
                    <a:pt x="176953" y="3819287"/>
                    <a:pt x="353907" y="3164814"/>
                    <a:pt x="538480" y="2584001"/>
                  </a:cubicBezTo>
                  <a:cubicBezTo>
                    <a:pt x="723053" y="2003188"/>
                    <a:pt x="943187" y="1385121"/>
                    <a:pt x="1107440" y="988881"/>
                  </a:cubicBezTo>
                  <a:cubicBezTo>
                    <a:pt x="1271693" y="592641"/>
                    <a:pt x="1393613" y="370814"/>
                    <a:pt x="1524000" y="206561"/>
                  </a:cubicBezTo>
                  <a:cubicBezTo>
                    <a:pt x="1654387" y="42308"/>
                    <a:pt x="1759373" y="-15266"/>
                    <a:pt x="1889760" y="3361"/>
                  </a:cubicBezTo>
                  <a:cubicBezTo>
                    <a:pt x="2020147" y="21988"/>
                    <a:pt x="2174240" y="116814"/>
                    <a:pt x="2306320" y="318321"/>
                  </a:cubicBezTo>
                  <a:cubicBezTo>
                    <a:pt x="2438400" y="519828"/>
                    <a:pt x="2562013" y="828014"/>
                    <a:pt x="2682240" y="1212401"/>
                  </a:cubicBezTo>
                  <a:cubicBezTo>
                    <a:pt x="2802467" y="1596788"/>
                    <a:pt x="2915920" y="2079388"/>
                    <a:pt x="3027680" y="2624641"/>
                  </a:cubicBezTo>
                  <a:cubicBezTo>
                    <a:pt x="3139440" y="3169894"/>
                    <a:pt x="3269827" y="4050428"/>
                    <a:pt x="3352800" y="4483921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D7AD57-1253-EA4E-A824-7F4317173B40}"/>
                </a:ext>
              </a:extLst>
            </p:cNvPr>
            <p:cNvSpPr txBox="1"/>
            <p:nvPr/>
          </p:nvSpPr>
          <p:spPr>
            <a:xfrm>
              <a:off x="7437120" y="5457281"/>
              <a:ext cx="2041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Obstacle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80DDD24-6A70-E142-A2B7-A05CFE303AE3}"/>
                </a:ext>
              </a:extLst>
            </p:cNvPr>
            <p:cNvSpPr/>
            <p:nvPr/>
          </p:nvSpPr>
          <p:spPr>
            <a:xfrm>
              <a:off x="5792579" y="680720"/>
              <a:ext cx="5078621" cy="2651760"/>
            </a:xfrm>
            <a:prstGeom prst="rect">
              <a:avLst/>
            </a:prstGeom>
            <a:solidFill>
              <a:srgbClr val="C0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AC328E-BE46-394F-8AC9-890C08DE4B27}"/>
                  </a:ext>
                </a:extLst>
              </p:cNvPr>
              <p:cNvSpPr txBox="1"/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AC328E-BE46-394F-8AC9-890C08DE4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28042">
                <a:off x="2350229" y="4669097"/>
                <a:ext cx="180925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29641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{B047BC80-F748-C848-B961-E03270D637F9}tf10001124</Template>
  <TotalTime>24062</TotalTime>
  <Words>1379</Words>
  <Application>Microsoft Macintosh PowerPoint</Application>
  <PresentationFormat>Widescreen</PresentationFormat>
  <Paragraphs>250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Corbel</vt:lpstr>
      <vt:lpstr>Helvetica</vt:lpstr>
      <vt:lpstr>System Font Regular</vt:lpstr>
      <vt:lpstr>Wingdings</vt:lpstr>
      <vt:lpstr>Wingdings 2</vt:lpstr>
      <vt:lpstr>Frame</vt:lpstr>
      <vt:lpstr>1_Frame</vt:lpstr>
      <vt:lpstr>PolySafe: Conflict Detection in a Polynomial Airspace</vt:lpstr>
      <vt:lpstr>What is a Conflict?</vt:lpstr>
      <vt:lpstr>Goal</vt:lpstr>
      <vt:lpstr>Obstacles Specified as Polynomial Constraints Include</vt:lpstr>
      <vt:lpstr>Obstacles can change with time</vt:lpstr>
      <vt:lpstr>The Well-Clear Volume</vt:lpstr>
      <vt:lpstr>PolySafe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PolySafe Algorithm</vt:lpstr>
      <vt:lpstr>PolySafe is Formally Verified</vt:lpstr>
      <vt:lpstr>The Efficiency of PolySafe</vt:lpstr>
      <vt:lpstr>Applying Well-Clear Conflict Detection</vt:lpstr>
      <vt:lpstr>Applying Well-Clear Conflict Detection</vt:lpstr>
      <vt:lpstr>Summary of PolySafe</vt:lpstr>
      <vt:lpstr>Future of PolySafe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Checking for UAV Path Collision in Real Time</dc:title>
  <dc:creator>Colbert, Brendon K. (LARC-D316)[UNIVERSITIES SPACE RESEARCH ASSOCIATION]</dc:creator>
  <cp:lastModifiedBy>Colbert, Brendon K. (LARC-D316)</cp:lastModifiedBy>
  <cp:revision>184</cp:revision>
  <dcterms:created xsi:type="dcterms:W3CDTF">2018-07-13T14:01:06Z</dcterms:created>
  <dcterms:modified xsi:type="dcterms:W3CDTF">2020-06-01T21:17:43Z</dcterms:modified>
</cp:coreProperties>
</file>