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1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85"/>
    <p:restoredTop sz="94694"/>
  </p:normalViewPr>
  <p:slideViewPr>
    <p:cSldViewPr snapToGrid="0" snapToObjects="1">
      <p:cViewPr varScale="1">
        <p:scale>
          <a:sx n="142" d="100"/>
          <a:sy n="142" d="100"/>
        </p:scale>
        <p:origin x="2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AAA940-B27E-4509-B94C-C1450851C437}" type="datetimeFigureOut">
              <a:rPr lang="en-US" smtClean="0"/>
              <a:t>6/4/20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DDFB0D-B6F9-48E3-9051-5E502E2CA8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801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287E0-2E6F-364C-BBA2-39AD253D4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CFE7-4509-AB4A-B9D9-FE5AA2EA12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DE42F-F3C8-3C4B-BD37-EBA2A395D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78160-9E87-3644-B404-35FE02F9F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37D317-8975-1D49-997F-457719E84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028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80643-C510-C046-99E7-B976B2FF8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F5423-A9DC-F54C-9E10-9CCCD6E62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CDFA8B-ACF6-1C40-8967-92CC7C2A3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CF046-3C36-4B42-BE44-C3E960F1B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C6CE-7051-CB40-8A41-381278DA1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97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041E0-4786-7D44-A935-615CD2C3A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FB322-D412-E34D-9CB8-D2D434E2C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8FF626-622B-8C41-9A32-F09B981E6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678BB-5BB7-E943-BF20-8F52EA623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D49986-654F-6444-A994-A9CE15B8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5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1A687-E73A-1940-A529-35A95FE25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9009D-C977-7C45-9B29-DB07C6B36E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758A9D-784C-C14E-ABEA-6B90A1EE31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A39291-8ED2-604D-9033-412D5B10D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548303-A96F-D14C-93C9-6A15F930C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BA45C2-BAA9-EA41-A838-A3444D699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949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243B4-BA96-934E-A690-1AF064D02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A284FB-5984-3049-AC60-768250A7E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6B1A7A-73E3-3649-AD60-E33D36768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067E70-186B-7D48-9A1C-3FCAD112DB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685AE0-B9C1-CE40-BCA1-AF69BD51F4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179F41-E291-8D47-9A05-8760147C2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7DDFE9-A118-0542-A692-D91B08424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7F33F1-DC2E-5046-8C74-FF4A39885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867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FE9C3-947D-3940-81D4-9AF04A5E3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444703-C4D9-094C-9562-BF83FE6BE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5C1143-F7B4-D640-AA39-91928CD9D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9BD0E7-3631-4A40-B26F-BE022DF80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22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0AC8BB-6C8C-AA49-A47D-79F998249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76F8A9-D1DF-844D-8BE7-168482668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1E626-6312-154A-9167-AE9035AD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59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B62DF-BD63-034C-888C-F56945ECA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FBF8C-4B98-9D49-B882-8C7C7F462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354A0-515B-B04E-AFB1-8F5E334B9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03EF90-6C1F-9C42-8014-3378E346C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2A68CE-D7EB-0B4C-8460-46635DB3E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160735-C0E9-D843-A542-BCB3612AC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297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E2AA3-319E-1242-8682-DB8F34650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6498FE-A375-3346-8C57-B8E277A237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AFB44-8B27-BB46-8F6F-4DC891F8A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47B95-D9D0-574A-B060-57C3FFD77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8CD33E-5300-FB42-9933-A1DB845BD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D82AD4-A019-9F4A-ABC5-654DF04A6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961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347BA-123F-B34F-93B5-ECAA286A4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F39EB1-DB02-9C48-AE89-E61652E490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4CA32-0BA6-344D-A5F1-204A0DA77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ABCD70-8FF0-1E40-ACD4-F9E6B983D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03403-0891-F342-B908-BB138C5D6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85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29F500-799B-844A-8C0B-5818D6C4EE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11AEB1-4481-EB40-AD9D-FBD4B225B0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6EF8E-5B7E-F54F-BD0D-74BDAEB63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134DF-BFFB-F644-9055-E6B17F1DA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0033C-0360-814A-A87D-668FCA5CA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876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9C095C-DC14-874F-839A-5EC1190C0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4CB2C4-40AF-134D-B2D3-45C111234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5CCA7-CF37-7543-BB19-00C4D0C524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A7675-4660-7B45-84C1-1B603CA474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FC6B8-262B-AE4B-8222-15C33B67E4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358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microsoft.com/office/2007/relationships/hdphoto" Target="../media/hdphoto1.wdp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file://localhost/Tsay/Users/Tsay/Documents/Projects/Indo-Gangetic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630F315-4AB3-014A-990F-D7C2379B63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1999" cy="685122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9F6C262-6B12-6649-8070-47E6D91FA35D}"/>
              </a:ext>
            </a:extLst>
          </p:cNvPr>
          <p:cNvSpPr/>
          <p:nvPr/>
        </p:nvSpPr>
        <p:spPr>
          <a:xfrm>
            <a:off x="809799" y="1394696"/>
            <a:ext cx="10725149" cy="496249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48497-3E1C-D34E-8570-8CFB44BFF27D}"/>
              </a:ext>
            </a:extLst>
          </p:cNvPr>
          <p:cNvSpPr txBox="1">
            <a:spLocks/>
          </p:cNvSpPr>
          <p:nvPr/>
        </p:nvSpPr>
        <p:spPr>
          <a:xfrm>
            <a:off x="838200" y="1414145"/>
            <a:ext cx="10876472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600" b="1" dirty="0">
                <a:solidFill>
                  <a:srgbClr val="0432FF"/>
                </a:solidFill>
                <a:latin typeface="Daytona Pro Condensed" panose="020F0502020204030204" pitchFamily="34" charset="0"/>
                <a:cs typeface="Daytona Pro Condensed" panose="020F0502020204030204" pitchFamily="34" charset="0"/>
              </a:rPr>
              <a:t>PBL structure &amp; evolution influence cloud development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600" b="1" dirty="0">
                <a:solidFill>
                  <a:srgbClr val="0432FF"/>
                </a:solidFill>
                <a:latin typeface="Daytona Pro Condensed" panose="020F0502020204030204" pitchFamily="34" charset="0"/>
                <a:cs typeface="Daytona Pro Condensed" panose="020F0502020204030204" pitchFamily="34" charset="0"/>
              </a:rPr>
              <a:t>Clouds/</a:t>
            </a:r>
            <a:r>
              <a:rPr lang="en-US" sz="2600" b="1" dirty="0" err="1">
                <a:solidFill>
                  <a:srgbClr val="0432FF"/>
                </a:solidFill>
                <a:latin typeface="Daytona Pro Condensed" panose="020F0502020204030204" pitchFamily="34" charset="0"/>
                <a:cs typeface="Daytona Pro Condensed" panose="020F0502020204030204" pitchFamily="34" charset="0"/>
              </a:rPr>
              <a:t>precip</a:t>
            </a:r>
            <a:r>
              <a:rPr lang="en-US" sz="2600" b="1" dirty="0">
                <a:solidFill>
                  <a:srgbClr val="0432FF"/>
                </a:solidFill>
                <a:latin typeface="Daytona Pro Condensed" panose="020F0502020204030204" pitchFamily="34" charset="0"/>
                <a:cs typeface="Daytona Pro Condensed" panose="020F0502020204030204" pitchFamily="34" charset="0"/>
              </a:rPr>
              <a:t> modulate PBL properties, turbulent energy/moisture exchanges</a:t>
            </a:r>
          </a:p>
          <a:p>
            <a:r>
              <a:rPr lang="en-US" sz="2400" b="1" dirty="0"/>
              <a:t>Overcome observational deficiencies and gaps in knowledge of clouds and precipitation at low-levels using ground-based measurements</a:t>
            </a:r>
          </a:p>
          <a:p>
            <a:r>
              <a:rPr lang="en-US" sz="2400" b="1" dirty="0"/>
              <a:t>Cloud/precipitation profiles + PBL thermodynamics → key information and constraints for development and evaluation of PBL and cloud parameterizations in weather &amp; climate models, aid future PBL mission validation</a:t>
            </a:r>
          </a:p>
          <a:p>
            <a:endParaRPr lang="en-US" b="1" i="1" baseline="30000" dirty="0"/>
          </a:p>
          <a:p>
            <a:endParaRPr lang="en-US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939018-2965-4E46-9448-0461E45E06D8}"/>
              </a:ext>
            </a:extLst>
          </p:cNvPr>
          <p:cNvSpPr txBox="1">
            <a:spLocks/>
          </p:cNvSpPr>
          <p:nvPr/>
        </p:nvSpPr>
        <p:spPr>
          <a:xfrm>
            <a:off x="1637606" y="163196"/>
            <a:ext cx="8520217" cy="791764"/>
          </a:xfrm>
          <a:prstGeom prst="rect">
            <a:avLst/>
          </a:prstGeom>
        </p:spPr>
        <p:txBody>
          <a:bodyPr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600" b="1" dirty="0">
                <a:latin typeface="Daytona Pro Condensed" panose="020F0502020204030204" pitchFamily="34" charset="0"/>
                <a:cs typeface="Daytona Pro Condensed" panose="020F0502020204030204" pitchFamily="34" charset="0"/>
              </a:rPr>
              <a:t>PBL and Clouds: Coastal Region</a:t>
            </a:r>
          </a:p>
        </p:txBody>
      </p:sp>
      <p:sp>
        <p:nvSpPr>
          <p:cNvPr id="5" name="5-Point Star 4">
            <a:extLst>
              <a:ext uri="{FF2B5EF4-FFF2-40B4-BE49-F238E27FC236}">
                <a16:creationId xmlns:a16="http://schemas.microsoft.com/office/drawing/2014/main" id="{A04188F8-7C83-D248-9E55-22055182EA4C}"/>
              </a:ext>
            </a:extLst>
          </p:cNvPr>
          <p:cNvSpPr/>
          <p:nvPr/>
        </p:nvSpPr>
        <p:spPr>
          <a:xfrm>
            <a:off x="8743950" y="885825"/>
            <a:ext cx="285750" cy="257175"/>
          </a:xfrm>
          <a:prstGeom prst="star5">
            <a:avLst/>
          </a:prstGeom>
          <a:noFill/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586509-EAE2-B74D-A23C-6626083131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09" y="69133"/>
            <a:ext cx="1220154" cy="855511"/>
          </a:xfrm>
          <a:prstGeom prst="rect">
            <a:avLst/>
          </a:prstGeom>
        </p:spPr>
      </p:pic>
      <p:pic>
        <p:nvPicPr>
          <p:cNvPr id="7" name="Picture 154" descr="Tsay:Users:Tsay:Documents:Projects:Indo-Gangetic:">
            <a:extLst>
              <a:ext uri="{FF2B5EF4-FFF2-40B4-BE49-F238E27FC236}">
                <a16:creationId xmlns:a16="http://schemas.microsoft.com/office/drawing/2014/main" id="{725139E0-8446-D044-8FC0-BC1130C95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2363"/>
            <a:ext cx="746125" cy="655637"/>
          </a:xfrm>
          <a:prstGeom prst="rect">
            <a:avLst/>
          </a:prstGeom>
          <a:noFill/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8" name="Rectangle 157">
            <a:extLst>
              <a:ext uri="{FF2B5EF4-FFF2-40B4-BE49-F238E27FC236}">
                <a16:creationId xmlns:a16="http://schemas.microsoft.com/office/drawing/2014/main" id="{895BE30D-44AA-3348-B65D-4CFCDD164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864" y="6388832"/>
            <a:ext cx="1406153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sz="1200" b="1" i="1" dirty="0">
                <a:solidFill>
                  <a:srgbClr val="1516FB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Adrian Loftus &amp;</a:t>
            </a:r>
          </a:p>
          <a:p>
            <a:pPr>
              <a:defRPr/>
            </a:pPr>
            <a:r>
              <a:rPr lang="en-US" sz="1200" b="1" i="1" dirty="0" err="1">
                <a:solidFill>
                  <a:srgbClr val="1516FB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SMARTLabs</a:t>
            </a:r>
            <a:r>
              <a:rPr lang="en-US" sz="1200" b="1" i="1" dirty="0">
                <a:solidFill>
                  <a:srgbClr val="1516FB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 team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7A7121B-168F-B44A-8C9C-13F021341B91}"/>
              </a:ext>
            </a:extLst>
          </p:cNvPr>
          <p:cNvSpPr txBox="1">
            <a:spLocks/>
          </p:cNvSpPr>
          <p:nvPr/>
        </p:nvSpPr>
        <p:spPr>
          <a:xfrm>
            <a:off x="853439" y="4213839"/>
            <a:ext cx="6904674" cy="2316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GSFC+WFF assets: </a:t>
            </a:r>
            <a:r>
              <a:rPr lang="en-US" sz="2400" b="1" i="1" dirty="0"/>
              <a:t>low risk, cost efficient</a:t>
            </a:r>
          </a:p>
          <a:p>
            <a:pPr lvl="1"/>
            <a:r>
              <a:rPr lang="en-US" sz="2200" b="1" dirty="0"/>
              <a:t>ACHIEVE W-, K-, X-band Doppler radars, ceilometer  (D3R: Ku-, Ka-band radars)</a:t>
            </a:r>
          </a:p>
          <a:p>
            <a:pPr lvl="1"/>
            <a:r>
              <a:rPr lang="en-US" sz="2200" b="1" dirty="0"/>
              <a:t>Cloud-drizzle-light rain spectra from surface through PBL and cloud layer(s)</a:t>
            </a:r>
          </a:p>
          <a:p>
            <a:pPr lvl="1"/>
            <a:r>
              <a:rPr lang="en-US" sz="2200" b="1" dirty="0"/>
              <a:t>Numerous surface gauges, towers, </a:t>
            </a:r>
            <a:r>
              <a:rPr lang="en-US" sz="2200" b="1" i="1" dirty="0">
                <a:solidFill>
                  <a:srgbClr val="0432FF"/>
                </a:solidFill>
              </a:rPr>
              <a:t>*SURF</a:t>
            </a:r>
            <a:r>
              <a:rPr lang="en-US" sz="2200" b="1" i="1" baseline="30000" dirty="0">
                <a:solidFill>
                  <a:srgbClr val="0432FF"/>
                </a:solidFill>
              </a:rPr>
              <a:t>2</a:t>
            </a:r>
          </a:p>
          <a:p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467D94-80D7-6148-9AFF-42B2DBE15E0C}"/>
              </a:ext>
            </a:extLst>
          </p:cNvPr>
          <p:cNvSpPr txBox="1"/>
          <p:nvPr/>
        </p:nvSpPr>
        <p:spPr>
          <a:xfrm>
            <a:off x="9044941" y="781492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WFF</a:t>
            </a:r>
          </a:p>
        </p:txBody>
      </p:sp>
      <p:cxnSp>
        <p:nvCxnSpPr>
          <p:cNvPr id="11" name="Curved Connector 10">
            <a:extLst>
              <a:ext uri="{FF2B5EF4-FFF2-40B4-BE49-F238E27FC236}">
                <a16:creationId xmlns:a16="http://schemas.microsoft.com/office/drawing/2014/main" id="{F53A8939-E009-2942-ADBA-7D11DE13BE77}"/>
              </a:ext>
            </a:extLst>
          </p:cNvPr>
          <p:cNvCxnSpPr>
            <a:cxnSpLocks/>
          </p:cNvCxnSpPr>
          <p:nvPr/>
        </p:nvCxnSpPr>
        <p:spPr>
          <a:xfrm>
            <a:off x="10209068" y="1646961"/>
            <a:ext cx="1325880" cy="415325"/>
          </a:xfrm>
          <a:prstGeom prst="curvedConnector3">
            <a:avLst>
              <a:gd name="adj1" fmla="val 144828"/>
            </a:avLst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>
            <a:extLst>
              <a:ext uri="{FF2B5EF4-FFF2-40B4-BE49-F238E27FC236}">
                <a16:creationId xmlns:a16="http://schemas.microsoft.com/office/drawing/2014/main" id="{6A24FA73-30EF-004C-8438-A863A263985A}"/>
              </a:ext>
            </a:extLst>
          </p:cNvPr>
          <p:cNvCxnSpPr>
            <a:cxnSpLocks/>
          </p:cNvCxnSpPr>
          <p:nvPr/>
        </p:nvCxnSpPr>
        <p:spPr>
          <a:xfrm flipV="1">
            <a:off x="931290" y="1588770"/>
            <a:ext cx="1400175" cy="467053"/>
          </a:xfrm>
          <a:prstGeom prst="curvedConnector3">
            <a:avLst>
              <a:gd name="adj1" fmla="val -37755"/>
            </a:avLst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ADB92069-1EE2-9C44-8CF2-1C1BF102DEE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4" t="16177" r="3959" b="33473"/>
          <a:stretch/>
        </p:blipFill>
        <p:spPr bwMode="auto">
          <a:xfrm>
            <a:off x="7589520" y="4763153"/>
            <a:ext cx="4522238" cy="200466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2C0A20F-7C07-C24B-BCB6-EF2FFA97310C}"/>
              </a:ext>
            </a:extLst>
          </p:cNvPr>
          <p:cNvSpPr txBox="1"/>
          <p:nvPr/>
        </p:nvSpPr>
        <p:spPr>
          <a:xfrm>
            <a:off x="10389870" y="4895670"/>
            <a:ext cx="12134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ACHIEVE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493F36-25E0-764C-9E4D-38E14DD48A92}"/>
              </a:ext>
            </a:extLst>
          </p:cNvPr>
          <p:cNvSpPr txBox="1"/>
          <p:nvPr/>
        </p:nvSpPr>
        <p:spPr>
          <a:xfrm>
            <a:off x="8047886" y="5095725"/>
            <a:ext cx="684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D3R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C5643DB-DC4E-3646-8832-53061F963E3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" t="9848" r="42800" b="7197"/>
          <a:stretch/>
        </p:blipFill>
        <p:spPr>
          <a:xfrm>
            <a:off x="10157823" y="63183"/>
            <a:ext cx="1958815" cy="75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938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</TotalTime>
  <Words>130</Words>
  <Application>Microsoft Macintosh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Daytona Pro Condensed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SURF2ing from ground-based network towards space-borne orbit</dc:title>
  <dc:creator>Tsay, Si-chee (GSFC-6130)</dc:creator>
  <cp:lastModifiedBy>Newman, Cathy L (GSFC-613.0)[SCIENCE SYSTEMS AND APPLICATIONS INC]</cp:lastModifiedBy>
  <cp:revision>34</cp:revision>
  <dcterms:created xsi:type="dcterms:W3CDTF">2020-05-12T19:45:54Z</dcterms:created>
  <dcterms:modified xsi:type="dcterms:W3CDTF">2020-06-04T14:31:09Z</dcterms:modified>
</cp:coreProperties>
</file>