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1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1293"/>
    <p:restoredTop sz="94694"/>
  </p:normalViewPr>
  <p:slideViewPr>
    <p:cSldViewPr snapToGrid="0" snapToObjects="1">
      <p:cViewPr varScale="1">
        <p:scale>
          <a:sx n="159" d="100"/>
          <a:sy n="159" d="100"/>
        </p:scale>
        <p:origin x="20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AA940-B27E-4509-B94C-C1450851C437}" type="datetimeFigureOut">
              <a:rPr lang="en-US" smtClean="0"/>
              <a:t>6/4/20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DFB0D-B6F9-48E3-9051-5E502E2CA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801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</a:t>
            </a:r>
            <a:r>
              <a:rPr lang="en-US" dirty="0" err="1"/>
              <a:t>SMARTLabs</a:t>
            </a:r>
            <a:r>
              <a:rPr lang="en-US" baseline="0" dirty="0"/>
              <a:t> has other passive sensors.  AERI has ~5000 channels, SMART-s has around 2000 channels.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F2D52-B1A1-4B93-B146-E0A5F1FE4EA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15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287E0-2E6F-364C-BBA2-39AD253D4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CFE7-4509-AB4A-B9D9-FE5AA2EA1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DE42F-F3C8-3C4B-BD37-EBA2A395D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78160-9E87-3644-B404-35FE02F9F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7D317-8975-1D49-997F-457719E8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028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0643-C510-C046-99E7-B976B2FF8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F5423-A9DC-F54C-9E10-9CCCD6E62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DFA8B-ACF6-1C40-8967-92CC7C2A3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CF046-3C36-4B42-BE44-C3E960F1B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C6CE-7051-CB40-8A41-381278DA1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7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041E0-4786-7D44-A935-615CD2C3A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FB322-D412-E34D-9CB8-D2D434E2C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8FF626-622B-8C41-9A32-F09B981E6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678BB-5BB7-E943-BF20-8F52EA623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49986-654F-6444-A994-A9CE15B8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5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1A687-E73A-1940-A529-35A95FE25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9009D-C977-7C45-9B29-DB07C6B36E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58A9D-784C-C14E-ABEA-6B90A1EE31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A39291-8ED2-604D-9033-412D5B10D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548303-A96F-D14C-93C9-6A15F930C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A45C2-BAA9-EA41-A838-A3444D699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949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243B4-BA96-934E-A690-1AF064D0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A284FB-5984-3049-AC60-768250A7E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6B1A7A-73E3-3649-AD60-E33D36768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67E70-186B-7D48-9A1C-3FCAD112DB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685AE0-B9C1-CE40-BCA1-AF69BD51F4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179F41-E291-8D47-9A05-8760147C2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DDFE9-A118-0542-A692-D91B0842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F33F1-DC2E-5046-8C74-FF4A39885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6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FE9C3-947D-3940-81D4-9AF04A5E3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444703-C4D9-094C-9562-BF83FE6BE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5C1143-F7B4-D640-AA39-91928CD9D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9BD0E7-3631-4A40-B26F-BE022DF80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22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0AC8BB-6C8C-AA49-A47D-79F998249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76F8A9-D1DF-844D-8BE7-168482668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1E626-6312-154A-9167-AE9035AD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59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B62DF-BD63-034C-888C-F56945ECA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FBF8C-4B98-9D49-B882-8C7C7F462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354A0-515B-B04E-AFB1-8F5E334B9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3EF90-6C1F-9C42-8014-3378E346C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2A68CE-D7EB-0B4C-8460-46635DB3E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60735-C0E9-D843-A542-BCB3612AC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297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E2AA3-319E-1242-8682-DB8F34650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6498FE-A375-3346-8C57-B8E277A237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AFB44-8B27-BB46-8F6F-4DC891F8A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47B95-D9D0-574A-B060-57C3FFD77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8CD33E-5300-FB42-9933-A1DB845BD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D82AD4-A019-9F4A-ABC5-654DF04A6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61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347BA-123F-B34F-93B5-ECAA286A4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F39EB1-DB02-9C48-AE89-E61652E490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4CA32-0BA6-344D-A5F1-204A0DA77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BCD70-8FF0-1E40-ACD4-F9E6B983D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03403-0891-F342-B908-BB138C5D6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85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29F500-799B-844A-8C0B-5818D6C4EE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11AEB1-4481-EB40-AD9D-FBD4B225B0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6EF8E-5B7E-F54F-BD0D-74BDAEB63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134DF-BFFB-F644-9055-E6B17F1DA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0033C-0360-814A-A87D-668FCA5CA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876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9C095C-DC14-874F-839A-5EC1190C0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4CB2C4-40AF-134D-B2D3-45C111234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5CCA7-CF37-7543-BB19-00C4D0C524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A7675-4660-7B45-84C1-1B603CA474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FC6B8-262B-AE4B-8222-15C33B67E4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58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file://localhost/Tsay/Users/Tsay/Documents/Projects/Indo-Gangetic/" TargetMode="External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tiff"/><Relationship Id="rId4" Type="http://schemas.openxmlformats.org/officeDocument/2006/relationships/image" Target="../media/image2.gif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DE2C391-6720-4C1F-B18C-0FA9D633D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74098"/>
            <a:ext cx="12192000" cy="33438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1A57DFC-D861-4EB8-BBA5-839E23A8F981}"/>
              </a:ext>
            </a:extLst>
          </p:cNvPr>
          <p:cNvSpPr txBox="1"/>
          <p:nvPr/>
        </p:nvSpPr>
        <p:spPr>
          <a:xfrm>
            <a:off x="7290924" y="2710194"/>
            <a:ext cx="29050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solidFill>
                  <a:schemeClr val="accent2">
                    <a:lumMod val="50000"/>
                  </a:schemeClr>
                </a:solidFill>
              </a:rPr>
              <a:t>Trace gases and aerosols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Aerosol extinction vertical profile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Trace Gas Vertical Profile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Total column amount of aerosols and trace gases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</a:rPr>
              <a:t>Aerosol optical and microphysical properties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DC4A93-F274-45F0-9BDA-D1103E236868}"/>
              </a:ext>
            </a:extLst>
          </p:cNvPr>
          <p:cNvSpPr/>
          <p:nvPr/>
        </p:nvSpPr>
        <p:spPr>
          <a:xfrm>
            <a:off x="8249495" y="4733082"/>
            <a:ext cx="2668740" cy="1415772"/>
          </a:xfrm>
          <a:prstGeom prst="rect">
            <a:avLst/>
          </a:prstGeom>
          <a:solidFill>
            <a:srgbClr val="FFFFFF">
              <a:alpha val="65098"/>
            </a:srgbClr>
          </a:solidFill>
        </p:spPr>
        <p:txBody>
          <a:bodyPr wrap="square">
            <a:spAutoFit/>
          </a:bodyPr>
          <a:lstStyle/>
          <a:p>
            <a:r>
              <a:rPr lang="en-US" sz="1600" b="1" u="sng" dirty="0">
                <a:solidFill>
                  <a:srgbClr val="0432FF"/>
                </a:solidFill>
              </a:rPr>
              <a:t>Ocean products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432FF"/>
                </a:solidFill>
              </a:rPr>
              <a:t>Water leaving radiances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432FF"/>
                </a:solidFill>
              </a:rPr>
              <a:t>Chlorophyll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432FF"/>
                </a:solidFill>
              </a:rPr>
              <a:t>Fluorescence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432FF"/>
                </a:solidFill>
              </a:rPr>
              <a:t>Yellow substance and turbidity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432FF"/>
                </a:solidFill>
              </a:rPr>
              <a:t>Suspended sediment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4297156-B222-471D-9C07-737137E37F5C}"/>
              </a:ext>
            </a:extLst>
          </p:cNvPr>
          <p:cNvCxnSpPr>
            <a:cxnSpLocks/>
          </p:cNvCxnSpPr>
          <p:nvPr/>
        </p:nvCxnSpPr>
        <p:spPr>
          <a:xfrm flipH="1">
            <a:off x="4944234" y="4149268"/>
            <a:ext cx="6276309" cy="1143704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C7DABF7-F931-4E5B-A1C9-13E531943E09}"/>
              </a:ext>
            </a:extLst>
          </p:cNvPr>
          <p:cNvCxnSpPr>
            <a:cxnSpLocks/>
          </p:cNvCxnSpPr>
          <p:nvPr/>
        </p:nvCxnSpPr>
        <p:spPr>
          <a:xfrm flipH="1" flipV="1">
            <a:off x="10149715" y="3931589"/>
            <a:ext cx="1095880" cy="20548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9C77E56-FC95-4E42-A460-7F161C7615C0}"/>
              </a:ext>
            </a:extLst>
          </p:cNvPr>
          <p:cNvCxnSpPr>
            <a:cxnSpLocks/>
          </p:cNvCxnSpPr>
          <p:nvPr/>
        </p:nvCxnSpPr>
        <p:spPr>
          <a:xfrm flipH="1" flipV="1">
            <a:off x="10306668" y="3561253"/>
            <a:ext cx="919356" cy="5629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8140AD8-AFC2-480D-9A3C-952C1C69F261}"/>
              </a:ext>
            </a:extLst>
          </p:cNvPr>
          <p:cNvCxnSpPr>
            <a:cxnSpLocks/>
            <a:endCxn id="14" idx="2"/>
          </p:cNvCxnSpPr>
          <p:nvPr/>
        </p:nvCxnSpPr>
        <p:spPr>
          <a:xfrm flipH="1" flipV="1">
            <a:off x="10667695" y="3109191"/>
            <a:ext cx="552848" cy="102629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27C3F799-43B7-4BFC-8CFF-FAA9F2D872CA}"/>
              </a:ext>
            </a:extLst>
          </p:cNvPr>
          <p:cNvSpPr/>
          <p:nvPr/>
        </p:nvSpPr>
        <p:spPr>
          <a:xfrm>
            <a:off x="10667695" y="3006449"/>
            <a:ext cx="1413562" cy="205483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E6DBC0-22E6-44FA-91F5-39473E64B1A4}"/>
              </a:ext>
            </a:extLst>
          </p:cNvPr>
          <p:cNvCxnSpPr>
            <a:cxnSpLocks/>
            <a:endCxn id="14" idx="6"/>
          </p:cNvCxnSpPr>
          <p:nvPr/>
        </p:nvCxnSpPr>
        <p:spPr>
          <a:xfrm flipV="1">
            <a:off x="11245594" y="3109191"/>
            <a:ext cx="835663" cy="10149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49">
            <a:extLst>
              <a:ext uri="{FF2B5EF4-FFF2-40B4-BE49-F238E27FC236}">
                <a16:creationId xmlns:a16="http://schemas.microsoft.com/office/drawing/2014/main" id="{DF24070D-EF9E-4AF8-A10F-5B1155013EDB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0468859" y="3785753"/>
            <a:ext cx="181969" cy="166076"/>
          </a:xfrm>
          <a:prstGeom prst="curvedConnector2">
            <a:avLst/>
          </a:prstGeom>
          <a:ln w="28575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338DA34-7A8D-4934-99BB-F4D8E54B3E00}"/>
              </a:ext>
            </a:extLst>
          </p:cNvPr>
          <p:cNvSpPr/>
          <p:nvPr/>
        </p:nvSpPr>
        <p:spPr>
          <a:xfrm>
            <a:off x="1245977" y="186483"/>
            <a:ext cx="10708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SMARTLabs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PBL Profiling Remote Sensors (Passive)</a:t>
            </a:r>
          </a:p>
        </p:txBody>
      </p:sp>
      <p:pic>
        <p:nvPicPr>
          <p:cNvPr id="18" name="Picture 17" descr="SMARTLabs-logo.gif">
            <a:extLst>
              <a:ext uri="{FF2B5EF4-FFF2-40B4-BE49-F238E27FC236}">
                <a16:creationId xmlns:a16="http://schemas.microsoft.com/office/drawing/2014/main" id="{87C1B5AC-2B0C-4820-A81F-C917A83ADC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6" y="26275"/>
            <a:ext cx="1100402" cy="776605"/>
          </a:xfrm>
          <a:prstGeom prst="rect">
            <a:avLst/>
          </a:prstGeom>
        </p:spPr>
      </p:pic>
      <p:pic>
        <p:nvPicPr>
          <p:cNvPr id="20" name="Picture 154" descr="Tsay:Users:Tsay:Documents:Projects:Indo-Gangetic:">
            <a:extLst>
              <a:ext uri="{FF2B5EF4-FFF2-40B4-BE49-F238E27FC236}">
                <a16:creationId xmlns:a16="http://schemas.microsoft.com/office/drawing/2014/main" id="{8495BEBA-2B13-40DD-A083-9604EB2F9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6010"/>
            <a:ext cx="746125" cy="655637"/>
          </a:xfrm>
          <a:prstGeom prst="rect">
            <a:avLst/>
          </a:prstGeom>
          <a:noFill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F6E6DCB-62F4-480C-9464-BEEE75FE1EC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68"/>
          <a:stretch/>
        </p:blipFill>
        <p:spPr>
          <a:xfrm>
            <a:off x="11923" y="2724781"/>
            <a:ext cx="4424250" cy="2371311"/>
          </a:xfrm>
          <a:prstGeom prst="rect">
            <a:avLst/>
          </a:prstGeom>
        </p:spPr>
      </p:pic>
      <p:pic>
        <p:nvPicPr>
          <p:cNvPr id="24" name="Picture 2" descr="See the source image">
            <a:extLst>
              <a:ext uri="{FF2B5EF4-FFF2-40B4-BE49-F238E27FC236}">
                <a16:creationId xmlns:a16="http://schemas.microsoft.com/office/drawing/2014/main" id="{A2C08B7D-61E3-4E92-8FD0-ECD720497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312" y="2772551"/>
            <a:ext cx="1336572" cy="133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C116109-7E19-4572-A45E-BC65A8B013F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 amt="70000"/>
          </a:blip>
          <a:srcRect r="21014"/>
          <a:stretch/>
        </p:blipFill>
        <p:spPr>
          <a:xfrm>
            <a:off x="11315742" y="4668892"/>
            <a:ext cx="865767" cy="130759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EA14C8D-0358-4A18-9067-A3D7C2DF8E1F}"/>
              </a:ext>
            </a:extLst>
          </p:cNvPr>
          <p:cNvSpPr/>
          <p:nvPr/>
        </p:nvSpPr>
        <p:spPr>
          <a:xfrm>
            <a:off x="420784" y="2397685"/>
            <a:ext cx="38817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AERI: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tmospheric 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mitted 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adiance 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nterferometer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A6A0724-2139-4A7A-9319-370764AEEFF0}"/>
              </a:ext>
            </a:extLst>
          </p:cNvPr>
          <p:cNvSpPr/>
          <p:nvPr/>
        </p:nvSpPr>
        <p:spPr>
          <a:xfrm>
            <a:off x="8027470" y="2303582"/>
            <a:ext cx="394874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35050" indent="-1027113"/>
            <a:r>
              <a:rPr lang="en-US" sz="1600" b="1" dirty="0">
                <a:solidFill>
                  <a:srgbClr val="021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SMART-s: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>
                <a:solidFill>
                  <a:srgbClr val="021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pectral </a:t>
            </a:r>
            <a:r>
              <a:rPr lang="en-US" sz="1100" b="1" dirty="0">
                <a:solidFill>
                  <a:srgbClr val="021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easurements for </a:t>
            </a:r>
            <a:r>
              <a:rPr lang="en-US" sz="1100" b="1" dirty="0">
                <a:solidFill>
                  <a:srgbClr val="021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tmospheric </a:t>
            </a:r>
            <a:r>
              <a:rPr lang="en-US" sz="1100" b="1" dirty="0">
                <a:solidFill>
                  <a:srgbClr val="021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adiative </a:t>
            </a:r>
            <a:r>
              <a:rPr lang="en-US" sz="1100" b="1" dirty="0">
                <a:solidFill>
                  <a:srgbClr val="021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ransfer</a:t>
            </a:r>
            <a:r>
              <a:rPr lang="en-US" sz="1100" b="1" dirty="0">
                <a:solidFill>
                  <a:srgbClr val="021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pectroradiometer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ADC40BF-9624-402A-A161-B4B9FDD2171F}"/>
              </a:ext>
            </a:extLst>
          </p:cNvPr>
          <p:cNvSpPr txBox="1"/>
          <p:nvPr/>
        </p:nvSpPr>
        <p:spPr>
          <a:xfrm>
            <a:off x="2247133" y="6134925"/>
            <a:ext cx="470614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See: Turner and </a:t>
            </a:r>
            <a:r>
              <a:rPr lang="en-US" sz="1400" dirty="0" err="1"/>
              <a:t>Loehnert</a:t>
            </a:r>
            <a:r>
              <a:rPr lang="en-US" sz="1400" dirty="0"/>
              <a:t> (2014), Turner and Blumberg (2018),</a:t>
            </a:r>
          </a:p>
          <a:p>
            <a:pPr algn="ctr"/>
            <a:r>
              <a:rPr lang="en-US" sz="1400" dirty="0"/>
              <a:t>Blumberg et al. 2017, Blumberg et al. 2015.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BACCE9F-C993-4B61-A229-CE4703CA578F}"/>
              </a:ext>
            </a:extLst>
          </p:cNvPr>
          <p:cNvSpPr txBox="1"/>
          <p:nvPr/>
        </p:nvSpPr>
        <p:spPr>
          <a:xfrm>
            <a:off x="7459969" y="6143083"/>
            <a:ext cx="236122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See: Jeong et al. 2018, 2020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0EE55E3-4E45-4EE2-919F-792F28FB350A}"/>
              </a:ext>
            </a:extLst>
          </p:cNvPr>
          <p:cNvSpPr txBox="1"/>
          <p:nvPr/>
        </p:nvSpPr>
        <p:spPr>
          <a:xfrm>
            <a:off x="4428081" y="4068663"/>
            <a:ext cx="226890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solidFill>
                  <a:srgbClr val="FF0000"/>
                </a:solidFill>
              </a:rPr>
              <a:t>Thermodynamic Profi</a:t>
            </a:r>
            <a:r>
              <a:rPr lang="en-US" sz="1500" b="1" u="sng" dirty="0">
                <a:solidFill>
                  <a:srgbClr val="FF0000"/>
                </a:solidFill>
              </a:rPr>
              <a:t>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</a:rPr>
              <a:t>Temperature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</a:rPr>
              <a:t>Water vapor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</a:rPr>
              <a:t>Cloud properties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08F4125-5243-4D0F-B09E-75BEE40C7237}"/>
              </a:ext>
            </a:extLst>
          </p:cNvPr>
          <p:cNvSpPr txBox="1"/>
          <p:nvPr/>
        </p:nvSpPr>
        <p:spPr>
          <a:xfrm>
            <a:off x="186075" y="848150"/>
            <a:ext cx="117113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Ground-based passive remote sensors such as the AERI and SMART-s can help answer </a:t>
            </a:r>
            <a:r>
              <a:rPr lang="en-US" b="1" i="1" dirty="0"/>
              <a:t>critical science questions </a:t>
            </a:r>
            <a:r>
              <a:rPr lang="en-US" dirty="0"/>
              <a:t>about land/ocean–atmosphere exchanges and PBL processes in strongly heterogeneous coastal regions.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one instrument solves all PBL problems – </a:t>
            </a:r>
            <a:r>
              <a:rPr lang="en-US" b="1" i="1" dirty="0"/>
              <a:t>an important challenge is </a:t>
            </a:r>
            <a:r>
              <a:rPr lang="en-US" dirty="0"/>
              <a:t>designing multi-instrument observing strategies.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 NASA’s only owned test range, Wallops Flight Facility is </a:t>
            </a:r>
            <a:r>
              <a:rPr lang="en-US" b="1" i="1" dirty="0"/>
              <a:t>an exciting location</a:t>
            </a:r>
            <a:r>
              <a:rPr lang="en-US" i="1" dirty="0"/>
              <a:t> </a:t>
            </a:r>
            <a:r>
              <a:rPr lang="en-US" b="1" i="1" dirty="0"/>
              <a:t>with the infrastructure to become a long-term instrumented super-site </a:t>
            </a:r>
            <a:r>
              <a:rPr lang="en-US" dirty="0"/>
              <a:t>that can support future NASA PBL science missions. 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4B5CA1F-C302-414D-8BFC-8E8856DC30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01198" y="6160335"/>
            <a:ext cx="1844677" cy="669440"/>
          </a:xfrm>
          <a:prstGeom prst="rect">
            <a:avLst/>
          </a:prstGeom>
        </p:spPr>
      </p:pic>
      <p:sp>
        <p:nvSpPr>
          <p:cNvPr id="21" name="Rectangle 157">
            <a:extLst>
              <a:ext uri="{FF2B5EF4-FFF2-40B4-BE49-F238E27FC236}">
                <a16:creationId xmlns:a16="http://schemas.microsoft.com/office/drawing/2014/main" id="{2916A04D-C34C-4C2E-B89C-0B8D541572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864" y="6388832"/>
            <a:ext cx="232095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sz="1200" b="1" i="1" dirty="0">
                <a:solidFill>
                  <a:srgbClr val="1516FB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W. Greg Blumberg, </a:t>
            </a:r>
            <a:r>
              <a:rPr lang="en-US" sz="1200" b="1" i="1" dirty="0" err="1">
                <a:solidFill>
                  <a:srgbClr val="1516FB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Ukkyo</a:t>
            </a:r>
            <a:r>
              <a:rPr lang="en-US" sz="1200" b="1" i="1" dirty="0">
                <a:solidFill>
                  <a:srgbClr val="1516FB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1200" b="1" i="1" dirty="0" err="1">
                <a:solidFill>
                  <a:srgbClr val="1516FB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Jeong</a:t>
            </a:r>
            <a:endParaRPr lang="en-US" sz="1200" b="1" i="1" dirty="0">
              <a:solidFill>
                <a:srgbClr val="1516FB"/>
              </a:solidFill>
              <a:latin typeface="Times New Roman" charset="0"/>
              <a:ea typeface="ＭＳ Ｐゴシック" charset="-128"/>
              <a:cs typeface="ＭＳ Ｐゴシック" charset="-128"/>
            </a:endParaRPr>
          </a:p>
          <a:p>
            <a:pPr>
              <a:defRPr/>
            </a:pPr>
            <a:r>
              <a:rPr lang="en-US" sz="1200" b="1" i="1" dirty="0">
                <a:solidFill>
                  <a:srgbClr val="1516FB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&amp; </a:t>
            </a:r>
            <a:r>
              <a:rPr lang="en-US" sz="1200" b="1" i="1" dirty="0" err="1">
                <a:solidFill>
                  <a:srgbClr val="1516FB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SMARTLabs</a:t>
            </a:r>
            <a:r>
              <a:rPr lang="en-US" sz="1200" b="1" i="1" dirty="0">
                <a:solidFill>
                  <a:srgbClr val="1516FB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 team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5302C4-AA36-6C45-92A3-528A115DE6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432992" y="6114613"/>
            <a:ext cx="746125" cy="7461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BACB406-25FC-ED42-9357-4A0922598294}"/>
              </a:ext>
            </a:extLst>
          </p:cNvPr>
          <p:cNvSpPr/>
          <p:nvPr/>
        </p:nvSpPr>
        <p:spPr>
          <a:xfrm>
            <a:off x="5727950" y="3851234"/>
            <a:ext cx="6735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AERI</a:t>
            </a:r>
            <a:endParaRPr lang="en-US" sz="1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214419-D408-7940-B900-7B39B14B5F14}"/>
              </a:ext>
            </a:extLst>
          </p:cNvPr>
          <p:cNvSpPr/>
          <p:nvPr/>
        </p:nvSpPr>
        <p:spPr>
          <a:xfrm>
            <a:off x="11224347" y="5809456"/>
            <a:ext cx="971484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021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SMART-s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38070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215</Words>
  <Application>Microsoft Macintosh PowerPoint</Application>
  <PresentationFormat>Widescreen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SURF2ing from ground-based network towards space-borne orbit</dc:title>
  <dc:creator>Tsay, Si-chee (GSFC-6130)</dc:creator>
  <cp:lastModifiedBy>Newman, Cathy L (GSFC-613.0)[SCIENCE SYSTEMS AND APPLICATIONS INC]</cp:lastModifiedBy>
  <cp:revision>34</cp:revision>
  <dcterms:created xsi:type="dcterms:W3CDTF">2020-05-12T19:45:54Z</dcterms:created>
  <dcterms:modified xsi:type="dcterms:W3CDTF">2020-06-04T14:32:04Z</dcterms:modified>
</cp:coreProperties>
</file>