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0" r:id="rId1"/>
    <p:sldMasterId id="2147483665" r:id="rId2"/>
    <p:sldMasterId id="2147483669" r:id="rId3"/>
  </p:sldMasterIdLst>
  <p:notesMasterIdLst>
    <p:notesMasterId r:id="rId17"/>
  </p:notesMasterIdLst>
  <p:handoutMasterIdLst>
    <p:handoutMasterId r:id="rId18"/>
  </p:handoutMasterIdLst>
  <p:sldIdLst>
    <p:sldId id="1893" r:id="rId4"/>
    <p:sldId id="870" r:id="rId5"/>
    <p:sldId id="926" r:id="rId6"/>
    <p:sldId id="931" r:id="rId7"/>
    <p:sldId id="978" r:id="rId8"/>
    <p:sldId id="1895" r:id="rId9"/>
    <p:sldId id="1896" r:id="rId10"/>
    <p:sldId id="1897" r:id="rId11"/>
    <p:sldId id="1899" r:id="rId12"/>
    <p:sldId id="1900" r:id="rId13"/>
    <p:sldId id="936" r:id="rId14"/>
    <p:sldId id="1898" r:id="rId15"/>
    <p:sldId id="1894" r:id="rId16"/>
  </p:sldIdLst>
  <p:sldSz cx="9144000" cy="6858000" type="screen4x3"/>
  <p:notesSz cx="7010400" cy="9296400"/>
  <p:defaultTextStyle>
    <a:defPPr>
      <a:defRPr lang="en-US"/>
    </a:defPPr>
    <a:lvl1pPr algn="ctr" rtl="0" eaLnBrk="0" fontAlgn="base" hangingPunct="0">
      <a:spcBef>
        <a:spcPct val="0"/>
      </a:spcBef>
      <a:spcAft>
        <a:spcPct val="0"/>
      </a:spcAft>
      <a:defRPr sz="900" b="1" kern="1200">
        <a:solidFill>
          <a:schemeClr val="tx1"/>
        </a:solidFill>
        <a:latin typeface="Times New Roman" pitchFamily="32" charset="0"/>
        <a:ea typeface="+mn-ea"/>
        <a:cs typeface="+mn-cs"/>
      </a:defRPr>
    </a:lvl1pPr>
    <a:lvl2pPr marL="457200" algn="ctr" rtl="0" eaLnBrk="0" fontAlgn="base" hangingPunct="0">
      <a:spcBef>
        <a:spcPct val="0"/>
      </a:spcBef>
      <a:spcAft>
        <a:spcPct val="0"/>
      </a:spcAft>
      <a:defRPr sz="900" b="1" kern="1200">
        <a:solidFill>
          <a:schemeClr val="tx1"/>
        </a:solidFill>
        <a:latin typeface="Times New Roman" pitchFamily="32" charset="0"/>
        <a:ea typeface="+mn-ea"/>
        <a:cs typeface="+mn-cs"/>
      </a:defRPr>
    </a:lvl2pPr>
    <a:lvl3pPr marL="914400" algn="ctr" rtl="0" eaLnBrk="0" fontAlgn="base" hangingPunct="0">
      <a:spcBef>
        <a:spcPct val="0"/>
      </a:spcBef>
      <a:spcAft>
        <a:spcPct val="0"/>
      </a:spcAft>
      <a:defRPr sz="900" b="1" kern="1200">
        <a:solidFill>
          <a:schemeClr val="tx1"/>
        </a:solidFill>
        <a:latin typeface="Times New Roman" pitchFamily="32" charset="0"/>
        <a:ea typeface="+mn-ea"/>
        <a:cs typeface="+mn-cs"/>
      </a:defRPr>
    </a:lvl3pPr>
    <a:lvl4pPr marL="1371600" algn="ctr" rtl="0" eaLnBrk="0" fontAlgn="base" hangingPunct="0">
      <a:spcBef>
        <a:spcPct val="0"/>
      </a:spcBef>
      <a:spcAft>
        <a:spcPct val="0"/>
      </a:spcAft>
      <a:defRPr sz="900" b="1" kern="1200">
        <a:solidFill>
          <a:schemeClr val="tx1"/>
        </a:solidFill>
        <a:latin typeface="Times New Roman" pitchFamily="32" charset="0"/>
        <a:ea typeface="+mn-ea"/>
        <a:cs typeface="+mn-cs"/>
      </a:defRPr>
    </a:lvl4pPr>
    <a:lvl5pPr marL="1828800" algn="ctr" rtl="0" eaLnBrk="0" fontAlgn="base" hangingPunct="0">
      <a:spcBef>
        <a:spcPct val="0"/>
      </a:spcBef>
      <a:spcAft>
        <a:spcPct val="0"/>
      </a:spcAft>
      <a:defRPr sz="900" b="1" kern="1200">
        <a:solidFill>
          <a:schemeClr val="tx1"/>
        </a:solidFill>
        <a:latin typeface="Times New Roman" pitchFamily="32" charset="0"/>
        <a:ea typeface="+mn-ea"/>
        <a:cs typeface="+mn-cs"/>
      </a:defRPr>
    </a:lvl5pPr>
    <a:lvl6pPr marL="2286000" algn="l" defTabSz="914400" rtl="0" eaLnBrk="1" latinLnBrk="0" hangingPunct="1">
      <a:defRPr sz="900" b="1" kern="1200">
        <a:solidFill>
          <a:schemeClr val="tx1"/>
        </a:solidFill>
        <a:latin typeface="Times New Roman" pitchFamily="32" charset="0"/>
        <a:ea typeface="+mn-ea"/>
        <a:cs typeface="+mn-cs"/>
      </a:defRPr>
    </a:lvl6pPr>
    <a:lvl7pPr marL="2743200" algn="l" defTabSz="914400" rtl="0" eaLnBrk="1" latinLnBrk="0" hangingPunct="1">
      <a:defRPr sz="900" b="1" kern="1200">
        <a:solidFill>
          <a:schemeClr val="tx1"/>
        </a:solidFill>
        <a:latin typeface="Times New Roman" pitchFamily="32" charset="0"/>
        <a:ea typeface="+mn-ea"/>
        <a:cs typeface="+mn-cs"/>
      </a:defRPr>
    </a:lvl7pPr>
    <a:lvl8pPr marL="3200400" algn="l" defTabSz="914400" rtl="0" eaLnBrk="1" latinLnBrk="0" hangingPunct="1">
      <a:defRPr sz="900" b="1" kern="1200">
        <a:solidFill>
          <a:schemeClr val="tx1"/>
        </a:solidFill>
        <a:latin typeface="Times New Roman" pitchFamily="32" charset="0"/>
        <a:ea typeface="+mn-ea"/>
        <a:cs typeface="+mn-cs"/>
      </a:defRPr>
    </a:lvl8pPr>
    <a:lvl9pPr marL="3657600" algn="l" defTabSz="914400" rtl="0" eaLnBrk="1" latinLnBrk="0" hangingPunct="1">
      <a:defRPr sz="900" b="1" kern="1200">
        <a:solidFill>
          <a:schemeClr val="tx1"/>
        </a:solidFill>
        <a:latin typeface="Times New Roman" pitchFamily="32" charset="0"/>
        <a:ea typeface="+mn-ea"/>
        <a:cs typeface="+mn-cs"/>
      </a:defRPr>
    </a:lvl9pPr>
  </p:defaultTextStyle>
  <p:extLst>
    <p:ext uri="{EFAFB233-063F-42B5-8137-9DF3F51BA10A}">
      <p15:sldGuideLst xmlns:p15="http://schemas.microsoft.com/office/powerpoint/2012/main">
        <p15:guide id="1" orient="horz" pos="2163">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FF00"/>
    <a:srgbClr val="000000"/>
    <a:srgbClr val="0F03AB"/>
    <a:srgbClr val="3366FF"/>
    <a:srgbClr val="CFA301"/>
    <a:srgbClr val="FB8275"/>
    <a:srgbClr val="FF7171"/>
    <a:srgbClr val="FF505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8663" autoAdjust="0"/>
  </p:normalViewPr>
  <p:slideViewPr>
    <p:cSldViewPr snapToGrid="0">
      <p:cViewPr varScale="1">
        <p:scale>
          <a:sx n="106" d="100"/>
          <a:sy n="106" d="100"/>
        </p:scale>
        <p:origin x="1188" y="108"/>
      </p:cViewPr>
      <p:guideLst>
        <p:guide orient="horz" pos="2163"/>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F40FBF-752C-4595-BD2A-789A1E4FA044}"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3F258188-CCF5-42D5-B597-5E8BF4658BEB}">
      <dgm:prSet custT="1"/>
      <dgm:spPr>
        <a:solidFill>
          <a:srgbClr val="0066FF"/>
        </a:solidFill>
      </dgm:spPr>
      <dgm:t>
        <a:bodyPr/>
        <a:lstStyle/>
        <a:p>
          <a:pPr algn="ctr" rtl="0">
            <a:spcAft>
              <a:spcPts val="1800"/>
            </a:spcAft>
          </a:pPr>
          <a:r>
            <a:rPr lang="en-US" sz="3200" b="0" dirty="0">
              <a:latin typeface="Arial" panose="020B0604020202020204" pitchFamily="34" charset="0"/>
              <a:cs typeface="Arial" panose="020B0604020202020204" pitchFamily="34" charset="0"/>
            </a:rPr>
            <a:t>GWG was established in January 2017</a:t>
          </a:r>
          <a:endParaRPr lang="en-US" sz="3200" dirty="0"/>
        </a:p>
      </dgm:t>
    </dgm:pt>
    <dgm:pt modelId="{E01FB60A-DCEA-4F54-B6B8-54E1D4FE702C}" type="sibTrans" cxnId="{19761ED4-5113-4B55-BA0D-7398AC12655B}">
      <dgm:prSet/>
      <dgm:spPr/>
      <dgm:t>
        <a:bodyPr/>
        <a:lstStyle/>
        <a:p>
          <a:endParaRPr lang="en-US"/>
        </a:p>
      </dgm:t>
    </dgm:pt>
    <dgm:pt modelId="{D02D1958-5AEE-40CE-8DEA-2A80DEDAAEDB}" type="parTrans" cxnId="{19761ED4-5113-4B55-BA0D-7398AC12655B}">
      <dgm:prSet/>
      <dgm:spPr/>
      <dgm:t>
        <a:bodyPr/>
        <a:lstStyle/>
        <a:p>
          <a:endParaRPr lang="en-US"/>
        </a:p>
      </dgm:t>
    </dgm:pt>
    <dgm:pt modelId="{2341C33C-5614-40CF-A700-9C6E184DEB27}">
      <dgm:prSet custT="1"/>
      <dgm:spPr/>
      <dgm:t>
        <a:bodyPr/>
        <a:lstStyle/>
        <a:p>
          <a:pPr marL="228600" indent="-228600" rtl="0">
            <a:lnSpc>
              <a:spcPct val="90000"/>
            </a:lnSpc>
            <a:spcBef>
              <a:spcPts val="1800"/>
            </a:spcBef>
            <a:spcAft>
              <a:spcPts val="1000"/>
            </a:spcAft>
          </a:pPr>
          <a:r>
            <a:rPr lang="en-US" sz="2400" b="1" dirty="0"/>
            <a:t>Scope: </a:t>
          </a:r>
          <a:r>
            <a:rPr lang="en-US" sz="2400" dirty="0"/>
            <a:t> Attendees represent 8 government agencies </a:t>
          </a:r>
        </a:p>
      </dgm:t>
    </dgm:pt>
    <dgm:pt modelId="{3CAC58B0-A2A4-45A5-951E-26737D8C596C}" type="parTrans" cxnId="{254B0E85-428E-40E8-8EEB-31F8F288CA9B}">
      <dgm:prSet/>
      <dgm:spPr/>
      <dgm:t>
        <a:bodyPr/>
        <a:lstStyle/>
        <a:p>
          <a:endParaRPr lang="en-US"/>
        </a:p>
      </dgm:t>
    </dgm:pt>
    <dgm:pt modelId="{A392C7C7-2385-45B6-9A5F-BDD7455C0438}" type="sibTrans" cxnId="{254B0E85-428E-40E8-8EEB-31F8F288CA9B}">
      <dgm:prSet/>
      <dgm:spPr/>
      <dgm:t>
        <a:bodyPr/>
        <a:lstStyle/>
        <a:p>
          <a:endParaRPr lang="en-US"/>
        </a:p>
      </dgm:t>
    </dgm:pt>
    <dgm:pt modelId="{E29C1175-08EB-402C-B826-B91FB1B95697}">
      <dgm:prSet custT="1"/>
      <dgm:spPr/>
      <dgm:t>
        <a:bodyPr/>
        <a:lstStyle/>
        <a:p>
          <a:pPr marL="228600" indent="-228600" rtl="0">
            <a:lnSpc>
              <a:spcPct val="90000"/>
            </a:lnSpc>
            <a:spcBef>
              <a:spcPts val="1200"/>
            </a:spcBef>
            <a:spcAft>
              <a:spcPts val="1200"/>
            </a:spcAft>
          </a:pPr>
          <a:r>
            <a:rPr lang="en-US" sz="2400" b="1" dirty="0"/>
            <a:t>Objective:  </a:t>
          </a:r>
          <a:r>
            <a:rPr lang="en-US" sz="2400" dirty="0"/>
            <a:t>To establish a one-government stance applicable to both terrestrial and space programs</a:t>
          </a:r>
        </a:p>
      </dgm:t>
    </dgm:pt>
    <dgm:pt modelId="{9091E0E9-46E3-43BF-A6B0-B541F456851B}" type="parTrans" cxnId="{0943588B-7468-43A0-9F49-8676A43C2F70}">
      <dgm:prSet/>
      <dgm:spPr/>
      <dgm:t>
        <a:bodyPr/>
        <a:lstStyle/>
        <a:p>
          <a:endParaRPr lang="en-US"/>
        </a:p>
      </dgm:t>
    </dgm:pt>
    <dgm:pt modelId="{446AC174-64D1-431D-BE64-840D4E9470F8}" type="sibTrans" cxnId="{0943588B-7468-43A0-9F49-8676A43C2F70}">
      <dgm:prSet/>
      <dgm:spPr/>
      <dgm:t>
        <a:bodyPr/>
        <a:lstStyle/>
        <a:p>
          <a:endParaRPr lang="en-US"/>
        </a:p>
      </dgm:t>
    </dgm:pt>
    <dgm:pt modelId="{9E7DABC5-6567-48DE-A43B-9BFB80C8D49B}">
      <dgm:prSet custT="1"/>
      <dgm:spPr/>
      <dgm:t>
        <a:bodyPr/>
        <a:lstStyle/>
        <a:p>
          <a:pPr marL="860425" indent="-228600" rtl="0">
            <a:lnSpc>
              <a:spcPct val="80000"/>
            </a:lnSpc>
            <a:spcBef>
              <a:spcPts val="0"/>
            </a:spcBef>
            <a:spcAft>
              <a:spcPts val="500"/>
            </a:spcAft>
            <a:tabLst/>
          </a:pPr>
          <a:r>
            <a:rPr lang="en-US" sz="2000" i="1" dirty="0"/>
            <a:t>Air Force – SMC/The Aerospace Corporation &amp; Wright-Patterson AFB</a:t>
          </a:r>
        </a:p>
      </dgm:t>
    </dgm:pt>
    <dgm:pt modelId="{65D017A2-2487-41B2-BA7B-EEB92A135D80}" type="sibTrans" cxnId="{CE879A83-75B9-4829-891F-FF78752AAFFB}">
      <dgm:prSet/>
      <dgm:spPr/>
      <dgm:t>
        <a:bodyPr/>
        <a:lstStyle/>
        <a:p>
          <a:endParaRPr lang="en-US"/>
        </a:p>
      </dgm:t>
    </dgm:pt>
    <dgm:pt modelId="{EA72AE48-416F-4452-9BA4-3429C66C0E92}" type="parTrans" cxnId="{CE879A83-75B9-4829-891F-FF78752AAFFB}">
      <dgm:prSet/>
      <dgm:spPr/>
      <dgm:t>
        <a:bodyPr/>
        <a:lstStyle/>
        <a:p>
          <a:endParaRPr lang="en-US"/>
        </a:p>
      </dgm:t>
    </dgm:pt>
    <dgm:pt modelId="{BFEACCEA-2AA4-42C0-B742-30E0E3DC3CE1}">
      <dgm:prSet custT="1"/>
      <dgm:spPr/>
      <dgm:t>
        <a:bodyPr/>
        <a:lstStyle/>
        <a:p>
          <a:pPr marL="860425" indent="-228600" rtl="0">
            <a:lnSpc>
              <a:spcPct val="80000"/>
            </a:lnSpc>
            <a:spcBef>
              <a:spcPts val="0"/>
            </a:spcBef>
            <a:spcAft>
              <a:spcPts val="500"/>
            </a:spcAft>
            <a:tabLst/>
          </a:pPr>
          <a:r>
            <a:rPr lang="en-US" sz="2000" i="1" dirty="0"/>
            <a:t>NASA Centers</a:t>
          </a:r>
        </a:p>
      </dgm:t>
    </dgm:pt>
    <dgm:pt modelId="{96EAEE1A-557F-45B2-B4FD-961DB486BFD6}" type="parTrans" cxnId="{3C8C3516-0FF5-439A-A0F7-A20A5B42968C}">
      <dgm:prSet/>
      <dgm:spPr/>
      <dgm:t>
        <a:bodyPr/>
        <a:lstStyle/>
        <a:p>
          <a:endParaRPr lang="en-US"/>
        </a:p>
      </dgm:t>
    </dgm:pt>
    <dgm:pt modelId="{5CED1363-2A42-4EDF-816A-3720F915E9AF}" type="sibTrans" cxnId="{3C8C3516-0FF5-439A-A0F7-A20A5B42968C}">
      <dgm:prSet/>
      <dgm:spPr/>
      <dgm:t>
        <a:bodyPr/>
        <a:lstStyle/>
        <a:p>
          <a:endParaRPr lang="en-US"/>
        </a:p>
      </dgm:t>
    </dgm:pt>
    <dgm:pt modelId="{19915BB1-2940-4925-9981-C27C1D5DDD4C}">
      <dgm:prSet custT="1"/>
      <dgm:spPr/>
      <dgm:t>
        <a:bodyPr/>
        <a:lstStyle/>
        <a:p>
          <a:pPr marL="860425" indent="-228600" rtl="0">
            <a:lnSpc>
              <a:spcPct val="90000"/>
            </a:lnSpc>
            <a:spcBef>
              <a:spcPts val="0"/>
            </a:spcBef>
            <a:spcAft>
              <a:spcPts val="500"/>
            </a:spcAft>
            <a:tabLst/>
          </a:pPr>
          <a:r>
            <a:rPr lang="en-US" sz="2000" i="1" dirty="0"/>
            <a:t>Navy – NSWC Crane Division</a:t>
          </a:r>
        </a:p>
      </dgm:t>
    </dgm:pt>
    <dgm:pt modelId="{22E26A92-F7BA-4CF3-A4D2-5F47EE75F438}" type="parTrans" cxnId="{BC0579AB-F4DE-4953-B12D-E632202C1C63}">
      <dgm:prSet/>
      <dgm:spPr/>
      <dgm:t>
        <a:bodyPr/>
        <a:lstStyle/>
        <a:p>
          <a:endParaRPr lang="en-US"/>
        </a:p>
      </dgm:t>
    </dgm:pt>
    <dgm:pt modelId="{F355A9FE-93E0-4EFD-B260-C66A04C216D3}" type="sibTrans" cxnId="{BC0579AB-F4DE-4953-B12D-E632202C1C63}">
      <dgm:prSet/>
      <dgm:spPr/>
      <dgm:t>
        <a:bodyPr/>
        <a:lstStyle/>
        <a:p>
          <a:endParaRPr lang="en-US"/>
        </a:p>
      </dgm:t>
    </dgm:pt>
    <dgm:pt modelId="{911B6E8F-F3E0-4E8B-A56C-5E636E1DE296}">
      <dgm:prSet custT="1"/>
      <dgm:spPr/>
      <dgm:t>
        <a:bodyPr/>
        <a:lstStyle/>
        <a:p>
          <a:pPr marL="860425" indent="-228600" rtl="0">
            <a:lnSpc>
              <a:spcPct val="80000"/>
            </a:lnSpc>
            <a:spcBef>
              <a:spcPts val="0"/>
            </a:spcBef>
            <a:spcAft>
              <a:spcPts val="500"/>
            </a:spcAft>
            <a:tabLst/>
          </a:pPr>
          <a:r>
            <a:rPr lang="en-US" sz="2000" i="1" dirty="0"/>
            <a:t>Army – AFC CCDC AvMC</a:t>
          </a:r>
        </a:p>
      </dgm:t>
    </dgm:pt>
    <dgm:pt modelId="{90AF0199-6E7B-42AE-83A6-AC89FD30CA52}" type="parTrans" cxnId="{7023852D-C26B-4916-9FB9-FF9E1CEFBE31}">
      <dgm:prSet/>
      <dgm:spPr/>
      <dgm:t>
        <a:bodyPr/>
        <a:lstStyle/>
        <a:p>
          <a:endParaRPr lang="en-US"/>
        </a:p>
      </dgm:t>
    </dgm:pt>
    <dgm:pt modelId="{7E707AFB-5822-41D6-B04C-64514E2523B6}" type="sibTrans" cxnId="{7023852D-C26B-4916-9FB9-FF9E1CEFBE31}">
      <dgm:prSet/>
      <dgm:spPr/>
      <dgm:t>
        <a:bodyPr/>
        <a:lstStyle/>
        <a:p>
          <a:endParaRPr lang="en-US"/>
        </a:p>
      </dgm:t>
    </dgm:pt>
    <dgm:pt modelId="{56F08F8B-526B-4853-A34D-92ACF037A6C4}">
      <dgm:prSet custT="1"/>
      <dgm:spPr/>
      <dgm:t>
        <a:bodyPr/>
        <a:lstStyle/>
        <a:p>
          <a:pPr marL="228600" indent="-228600" rtl="0">
            <a:lnSpc>
              <a:spcPct val="90000"/>
            </a:lnSpc>
            <a:spcBef>
              <a:spcPts val="1800"/>
            </a:spcBef>
            <a:spcAft>
              <a:spcPts val="1800"/>
            </a:spcAft>
          </a:pPr>
          <a:endParaRPr lang="en-US" sz="1000" dirty="0"/>
        </a:p>
      </dgm:t>
    </dgm:pt>
    <dgm:pt modelId="{974EF37A-3F94-4749-8DED-418C54675EE1}" type="parTrans" cxnId="{F15279A0-AB33-4538-ADE8-2AAF8A03D3AB}">
      <dgm:prSet/>
      <dgm:spPr/>
      <dgm:t>
        <a:bodyPr/>
        <a:lstStyle/>
        <a:p>
          <a:endParaRPr lang="en-US"/>
        </a:p>
      </dgm:t>
    </dgm:pt>
    <dgm:pt modelId="{83070DDF-CCB0-42D7-8728-225ED39FD1A0}" type="sibTrans" cxnId="{F15279A0-AB33-4538-ADE8-2AAF8A03D3AB}">
      <dgm:prSet/>
      <dgm:spPr/>
      <dgm:t>
        <a:bodyPr/>
        <a:lstStyle/>
        <a:p>
          <a:endParaRPr lang="en-US"/>
        </a:p>
      </dgm:t>
    </dgm:pt>
    <dgm:pt modelId="{79DCF519-81C2-4824-834F-EF3917A6B8C4}">
      <dgm:prSet custT="1"/>
      <dgm:spPr/>
      <dgm:t>
        <a:bodyPr/>
        <a:lstStyle/>
        <a:p>
          <a:pPr marL="230188" indent="-228600" rtl="0">
            <a:lnSpc>
              <a:spcPct val="90000"/>
            </a:lnSpc>
            <a:spcBef>
              <a:spcPts val="1000"/>
            </a:spcBef>
            <a:spcAft>
              <a:spcPts val="1000"/>
            </a:spcAft>
            <a:tabLst/>
          </a:pPr>
          <a:r>
            <a:rPr lang="en-US" sz="2400" b="1" dirty="0"/>
            <a:t>Meetings:  </a:t>
          </a:r>
          <a:r>
            <a:rPr lang="en-US" sz="2000" b="0" dirty="0"/>
            <a:t>Held 85 meetings to date </a:t>
          </a:r>
          <a:endParaRPr lang="en-US" sz="2400" b="1" dirty="0"/>
        </a:p>
      </dgm:t>
    </dgm:pt>
    <dgm:pt modelId="{EF272C14-3857-487F-93C7-A53F5141F8DC}" type="sibTrans" cxnId="{83F736EF-684F-4C67-8491-CFC19944123F}">
      <dgm:prSet/>
      <dgm:spPr/>
      <dgm:t>
        <a:bodyPr/>
        <a:lstStyle/>
        <a:p>
          <a:endParaRPr lang="en-US"/>
        </a:p>
      </dgm:t>
    </dgm:pt>
    <dgm:pt modelId="{ADEFAA3B-0A87-4D5C-8B1A-9431825D8BDE}" type="parTrans" cxnId="{83F736EF-684F-4C67-8491-CFC19944123F}">
      <dgm:prSet/>
      <dgm:spPr/>
      <dgm:t>
        <a:bodyPr/>
        <a:lstStyle/>
        <a:p>
          <a:endParaRPr lang="en-US"/>
        </a:p>
      </dgm:t>
    </dgm:pt>
    <dgm:pt modelId="{561FA77B-C7D0-4D62-BBED-60B5F48E76DE}">
      <dgm:prSet custT="1"/>
      <dgm:spPr/>
      <dgm:t>
        <a:bodyPr/>
        <a:lstStyle/>
        <a:p>
          <a:pPr marL="228600" indent="-228600" rtl="0">
            <a:lnSpc>
              <a:spcPct val="90000"/>
            </a:lnSpc>
            <a:spcBef>
              <a:spcPts val="1200"/>
            </a:spcBef>
            <a:spcAft>
              <a:spcPts val="1200"/>
            </a:spcAft>
          </a:pPr>
          <a:r>
            <a:rPr lang="en-US" sz="2400" b="1" dirty="0"/>
            <a:t>Purpose:</a:t>
          </a:r>
          <a:r>
            <a:rPr lang="en-US" sz="2400" dirty="0"/>
            <a:t>  To discuss in detail government topics from NEPAG which require additional in-depth technical solutions and support other working group initiatives as requested</a:t>
          </a:r>
        </a:p>
      </dgm:t>
    </dgm:pt>
    <dgm:pt modelId="{8282D9D4-7805-409F-BC1F-15C44C4925A6}" type="sibTrans" cxnId="{4980D828-1768-4D6C-A6CA-5FFF3F04A929}">
      <dgm:prSet/>
      <dgm:spPr/>
      <dgm:t>
        <a:bodyPr/>
        <a:lstStyle/>
        <a:p>
          <a:endParaRPr lang="en-US"/>
        </a:p>
      </dgm:t>
    </dgm:pt>
    <dgm:pt modelId="{6598B62F-6369-4D35-86FE-502EFA93E8D9}" type="parTrans" cxnId="{4980D828-1768-4D6C-A6CA-5FFF3F04A929}">
      <dgm:prSet/>
      <dgm:spPr/>
      <dgm:t>
        <a:bodyPr/>
        <a:lstStyle/>
        <a:p>
          <a:endParaRPr lang="en-US"/>
        </a:p>
      </dgm:t>
    </dgm:pt>
    <dgm:pt modelId="{906B48C1-B6A5-4CDE-95D2-575AF16AD25D}">
      <dgm:prSet custT="1"/>
      <dgm:spPr/>
      <dgm:t>
        <a:bodyPr/>
        <a:lstStyle/>
        <a:p>
          <a:pPr marL="230188" indent="-228600" rtl="0">
            <a:lnSpc>
              <a:spcPct val="90000"/>
            </a:lnSpc>
            <a:spcBef>
              <a:spcPts val="1800"/>
            </a:spcBef>
            <a:spcAft>
              <a:spcPts val="1800"/>
            </a:spcAft>
            <a:tabLst/>
          </a:pPr>
          <a:endParaRPr lang="en-US" sz="2400" dirty="0"/>
        </a:p>
      </dgm:t>
    </dgm:pt>
    <dgm:pt modelId="{F44F6B14-DF55-4B53-B834-C3533C11BE3D}" type="parTrans" cxnId="{95B6461C-FFE8-4895-9F02-0E65549ED069}">
      <dgm:prSet/>
      <dgm:spPr/>
      <dgm:t>
        <a:bodyPr/>
        <a:lstStyle/>
        <a:p>
          <a:endParaRPr lang="en-US"/>
        </a:p>
      </dgm:t>
    </dgm:pt>
    <dgm:pt modelId="{C71C07DC-A6F5-4E4F-9D6D-B48C62DCB6E5}" type="sibTrans" cxnId="{95B6461C-FFE8-4895-9F02-0E65549ED069}">
      <dgm:prSet/>
      <dgm:spPr/>
      <dgm:t>
        <a:bodyPr/>
        <a:lstStyle/>
        <a:p>
          <a:endParaRPr lang="en-US"/>
        </a:p>
      </dgm:t>
    </dgm:pt>
    <dgm:pt modelId="{8615F0F2-B041-4EF8-BD5D-9000FD04729F}">
      <dgm:prSet custT="1"/>
      <dgm:spPr/>
      <dgm:t>
        <a:bodyPr/>
        <a:lstStyle/>
        <a:p>
          <a:pPr marL="860425" indent="-228600" rtl="0">
            <a:lnSpc>
              <a:spcPct val="90000"/>
            </a:lnSpc>
            <a:spcBef>
              <a:spcPts val="0"/>
            </a:spcBef>
            <a:spcAft>
              <a:spcPts val="1200"/>
            </a:spcAft>
            <a:tabLst/>
          </a:pPr>
          <a:r>
            <a:rPr lang="en-US" sz="2000" i="1" dirty="0"/>
            <a:t>NRO/The Aerospace Corporation</a:t>
          </a:r>
        </a:p>
      </dgm:t>
    </dgm:pt>
    <dgm:pt modelId="{EB4ACE4B-D973-4302-A672-664090C6FA14}" type="parTrans" cxnId="{E8E66B84-8A1B-4A15-BEFD-2228794CC705}">
      <dgm:prSet/>
      <dgm:spPr/>
      <dgm:t>
        <a:bodyPr/>
        <a:lstStyle/>
        <a:p>
          <a:endParaRPr lang="en-US"/>
        </a:p>
      </dgm:t>
    </dgm:pt>
    <dgm:pt modelId="{01F52DED-8D3F-4DAF-81ED-E481D7C92B06}" type="sibTrans" cxnId="{E8E66B84-8A1B-4A15-BEFD-2228794CC705}">
      <dgm:prSet/>
      <dgm:spPr/>
      <dgm:t>
        <a:bodyPr/>
        <a:lstStyle/>
        <a:p>
          <a:endParaRPr lang="en-US"/>
        </a:p>
      </dgm:t>
    </dgm:pt>
    <dgm:pt modelId="{C49E6C94-7E76-4CF9-9054-93B938078EBA}">
      <dgm:prSet custT="1"/>
      <dgm:spPr/>
      <dgm:t>
        <a:bodyPr/>
        <a:lstStyle/>
        <a:p>
          <a:pPr marL="860425" indent="-228600" rtl="0">
            <a:lnSpc>
              <a:spcPct val="80000"/>
            </a:lnSpc>
            <a:spcBef>
              <a:spcPts val="0"/>
            </a:spcBef>
            <a:spcAft>
              <a:spcPts val="500"/>
            </a:spcAft>
            <a:tabLst/>
          </a:pPr>
          <a:r>
            <a:rPr lang="en-US" sz="2000" i="1" dirty="0"/>
            <a:t>MDA </a:t>
          </a:r>
        </a:p>
      </dgm:t>
    </dgm:pt>
    <dgm:pt modelId="{C8C126A3-B42B-4AB5-B80D-B19952E20CE2}" type="parTrans" cxnId="{5EF83AFC-1A74-4B62-8613-DED8A5EC2B03}">
      <dgm:prSet/>
      <dgm:spPr/>
      <dgm:t>
        <a:bodyPr/>
        <a:lstStyle/>
        <a:p>
          <a:endParaRPr lang="en-US"/>
        </a:p>
      </dgm:t>
    </dgm:pt>
    <dgm:pt modelId="{414B2E24-F52D-476F-BA07-C054467C459C}" type="sibTrans" cxnId="{5EF83AFC-1A74-4B62-8613-DED8A5EC2B03}">
      <dgm:prSet/>
      <dgm:spPr/>
      <dgm:t>
        <a:bodyPr/>
        <a:lstStyle/>
        <a:p>
          <a:endParaRPr lang="en-US"/>
        </a:p>
      </dgm:t>
    </dgm:pt>
    <dgm:pt modelId="{A1CB51DA-4EE1-45AE-9179-1E41B5E150A7}">
      <dgm:prSet custT="1"/>
      <dgm:spPr/>
      <dgm:t>
        <a:bodyPr/>
        <a:lstStyle/>
        <a:p>
          <a:pPr marL="860425" indent="-228600" rtl="0">
            <a:lnSpc>
              <a:spcPct val="80000"/>
            </a:lnSpc>
            <a:spcBef>
              <a:spcPts val="0"/>
            </a:spcBef>
            <a:spcAft>
              <a:spcPts val="500"/>
            </a:spcAft>
            <a:tabLst/>
          </a:pPr>
          <a:r>
            <a:rPr lang="en-US" sz="2000" i="1" dirty="0"/>
            <a:t>DLA</a:t>
          </a:r>
        </a:p>
      </dgm:t>
    </dgm:pt>
    <dgm:pt modelId="{4370758B-25C5-4271-8BD1-8E7FA40FD75A}" type="parTrans" cxnId="{3CBA9A3F-A9C5-4127-AA68-F0D6CEEACDE3}">
      <dgm:prSet/>
      <dgm:spPr/>
      <dgm:t>
        <a:bodyPr/>
        <a:lstStyle/>
        <a:p>
          <a:endParaRPr lang="en-US"/>
        </a:p>
      </dgm:t>
    </dgm:pt>
    <dgm:pt modelId="{A8ACD92B-0D76-49D4-8A64-39709036B280}" type="sibTrans" cxnId="{3CBA9A3F-A9C5-4127-AA68-F0D6CEEACDE3}">
      <dgm:prSet/>
      <dgm:spPr/>
      <dgm:t>
        <a:bodyPr/>
        <a:lstStyle/>
        <a:p>
          <a:endParaRPr lang="en-US"/>
        </a:p>
      </dgm:t>
    </dgm:pt>
    <dgm:pt modelId="{674565CB-FBB4-42F0-8B34-1888CDAA381E}" type="pres">
      <dgm:prSet presAssocID="{11F40FBF-752C-4595-BD2A-789A1E4FA044}" presName="linear" presStyleCnt="0">
        <dgm:presLayoutVars>
          <dgm:animLvl val="lvl"/>
          <dgm:resizeHandles val="exact"/>
        </dgm:presLayoutVars>
      </dgm:prSet>
      <dgm:spPr/>
    </dgm:pt>
    <dgm:pt modelId="{47CAD600-E526-433B-8740-C7F01C04381A}" type="pres">
      <dgm:prSet presAssocID="{3F258188-CCF5-42D5-B597-5E8BF4658BEB}" presName="parentText" presStyleLbl="node1" presStyleIdx="0" presStyleCnt="1" custScaleY="120218" custLinFactNeighborX="-102" custLinFactNeighborY="561">
        <dgm:presLayoutVars>
          <dgm:chMax val="0"/>
          <dgm:bulletEnabled val="1"/>
        </dgm:presLayoutVars>
      </dgm:prSet>
      <dgm:spPr/>
    </dgm:pt>
    <dgm:pt modelId="{A9B687DE-FC97-4DBA-A113-EBD3BC96AAC6}" type="pres">
      <dgm:prSet presAssocID="{3F258188-CCF5-42D5-B597-5E8BF4658BEB}" presName="childText" presStyleLbl="revTx" presStyleIdx="0" presStyleCnt="1" custScaleX="108940" custScaleY="242446" custLinFactNeighborY="-51751">
        <dgm:presLayoutVars>
          <dgm:bulletEnabled val="1"/>
        </dgm:presLayoutVars>
      </dgm:prSet>
      <dgm:spPr/>
    </dgm:pt>
  </dgm:ptLst>
  <dgm:cxnLst>
    <dgm:cxn modelId="{7332CE10-59EE-49C1-94BE-360FFB298D5C}" type="presOf" srcId="{561FA77B-C7D0-4D62-BBED-60B5F48E76DE}" destId="{A9B687DE-FC97-4DBA-A113-EBD3BC96AAC6}" srcOrd="0" destOrd="1" presId="urn:microsoft.com/office/officeart/2005/8/layout/vList2"/>
    <dgm:cxn modelId="{D7AF4011-0F92-4CF9-8095-B2F75B9C46BE}" type="presOf" srcId="{3F258188-CCF5-42D5-B597-5E8BF4658BEB}" destId="{47CAD600-E526-433B-8740-C7F01C04381A}" srcOrd="0" destOrd="0" presId="urn:microsoft.com/office/officeart/2005/8/layout/vList2"/>
    <dgm:cxn modelId="{3C8C3516-0FF5-439A-A0F7-A20A5B42968C}" srcId="{3F258188-CCF5-42D5-B597-5E8BF4658BEB}" destId="{BFEACCEA-2AA4-42C0-B742-30E0E3DC3CE1}" srcOrd="8" destOrd="0" parTransId="{96EAEE1A-557F-45B2-B4FD-961DB486BFD6}" sibTransId="{5CED1363-2A42-4EDF-816A-3720F915E9AF}"/>
    <dgm:cxn modelId="{95B6461C-FFE8-4895-9F02-0E65549ED069}" srcId="{3F258188-CCF5-42D5-B597-5E8BF4658BEB}" destId="{906B48C1-B6A5-4CDE-95D2-575AF16AD25D}" srcOrd="12" destOrd="0" parTransId="{F44F6B14-DF55-4B53-B834-C3533C11BE3D}" sibTransId="{C71C07DC-A6F5-4E4F-9D6D-B48C62DCB6E5}"/>
    <dgm:cxn modelId="{08678020-D30B-4D16-A58D-F08FAE470827}" type="presOf" srcId="{C49E6C94-7E76-4CF9-9054-93B938078EBA}" destId="{A9B687DE-FC97-4DBA-A113-EBD3BC96AAC6}" srcOrd="0" destOrd="7" presId="urn:microsoft.com/office/officeart/2005/8/layout/vList2"/>
    <dgm:cxn modelId="{4980D828-1768-4D6C-A6CA-5FFF3F04A929}" srcId="{3F258188-CCF5-42D5-B597-5E8BF4658BEB}" destId="{561FA77B-C7D0-4D62-BBED-60B5F48E76DE}" srcOrd="1" destOrd="0" parTransId="{6598B62F-6369-4D35-86FE-502EFA93E8D9}" sibTransId="{8282D9D4-7805-409F-BC1F-15C44C4925A6}"/>
    <dgm:cxn modelId="{7023852D-C26B-4916-9FB9-FF9E1CEFBE31}" srcId="{3F258188-CCF5-42D5-B597-5E8BF4658BEB}" destId="{911B6E8F-F3E0-4E8B-A56C-5E636E1DE296}" srcOrd="5" destOrd="0" parTransId="{90AF0199-6E7B-42AE-83A6-AC89FD30CA52}" sibTransId="{7E707AFB-5822-41D6-B04C-64514E2523B6}"/>
    <dgm:cxn modelId="{8480BE30-5723-4F75-A08B-969A9DEEFF60}" type="presOf" srcId="{BFEACCEA-2AA4-42C0-B742-30E0E3DC3CE1}" destId="{A9B687DE-FC97-4DBA-A113-EBD3BC96AAC6}" srcOrd="0" destOrd="8" presId="urn:microsoft.com/office/officeart/2005/8/layout/vList2"/>
    <dgm:cxn modelId="{707B5D35-E872-4914-A8D1-79EA422CF090}" type="presOf" srcId="{79DCF519-81C2-4824-834F-EF3917A6B8C4}" destId="{A9B687DE-FC97-4DBA-A113-EBD3BC96AAC6}" srcOrd="0" destOrd="11" presId="urn:microsoft.com/office/officeart/2005/8/layout/vList2"/>
    <dgm:cxn modelId="{23B83F3C-73AB-4CB4-8E7A-74FE35639AD5}" type="presOf" srcId="{9E7DABC5-6567-48DE-A43B-9BFB80C8D49B}" destId="{A9B687DE-FC97-4DBA-A113-EBD3BC96AAC6}" srcOrd="0" destOrd="4" presId="urn:microsoft.com/office/officeart/2005/8/layout/vList2"/>
    <dgm:cxn modelId="{3CBA9A3F-A9C5-4127-AA68-F0D6CEEACDE3}" srcId="{3F258188-CCF5-42D5-B597-5E8BF4658BEB}" destId="{A1CB51DA-4EE1-45AE-9179-1E41B5E150A7}" srcOrd="6" destOrd="0" parTransId="{4370758B-25C5-4271-8BD1-8E7FA40FD75A}" sibTransId="{A8ACD92B-0D76-49D4-8A64-39709036B280}"/>
    <dgm:cxn modelId="{32F01C5F-BFBC-4935-8341-78D2ACEF2A9A}" type="presOf" srcId="{E29C1175-08EB-402C-B826-B91FB1B95697}" destId="{A9B687DE-FC97-4DBA-A113-EBD3BC96AAC6}" srcOrd="0" destOrd="2" presId="urn:microsoft.com/office/officeart/2005/8/layout/vList2"/>
    <dgm:cxn modelId="{36C9EA6B-2774-4BDD-BBBA-E354B2100577}" type="presOf" srcId="{11F40FBF-752C-4595-BD2A-789A1E4FA044}" destId="{674565CB-FBB4-42F0-8B34-1888CDAA381E}" srcOrd="0" destOrd="0" presId="urn:microsoft.com/office/officeart/2005/8/layout/vList2"/>
    <dgm:cxn modelId="{2FB5A374-3912-4E27-B773-8D9EE204CDAC}" type="presOf" srcId="{A1CB51DA-4EE1-45AE-9179-1E41B5E150A7}" destId="{A9B687DE-FC97-4DBA-A113-EBD3BC96AAC6}" srcOrd="0" destOrd="6" presId="urn:microsoft.com/office/officeart/2005/8/layout/vList2"/>
    <dgm:cxn modelId="{F9EA8659-0A39-4043-A662-FE83614F84B7}" type="presOf" srcId="{906B48C1-B6A5-4CDE-95D2-575AF16AD25D}" destId="{A9B687DE-FC97-4DBA-A113-EBD3BC96AAC6}" srcOrd="0" destOrd="12" presId="urn:microsoft.com/office/officeart/2005/8/layout/vList2"/>
    <dgm:cxn modelId="{CE879A83-75B9-4829-891F-FF78752AAFFB}" srcId="{3F258188-CCF5-42D5-B597-5E8BF4658BEB}" destId="{9E7DABC5-6567-48DE-A43B-9BFB80C8D49B}" srcOrd="4" destOrd="0" parTransId="{EA72AE48-416F-4452-9BA4-3429C66C0E92}" sibTransId="{65D017A2-2487-41B2-BA7B-EEB92A135D80}"/>
    <dgm:cxn modelId="{E8E66B84-8A1B-4A15-BEFD-2228794CC705}" srcId="{3F258188-CCF5-42D5-B597-5E8BF4658BEB}" destId="{8615F0F2-B041-4EF8-BD5D-9000FD04729F}" srcOrd="10" destOrd="0" parTransId="{EB4ACE4B-D973-4302-A672-664090C6FA14}" sibTransId="{01F52DED-8D3F-4DAF-81ED-E481D7C92B06}"/>
    <dgm:cxn modelId="{254B0E85-428E-40E8-8EEB-31F8F288CA9B}" srcId="{3F258188-CCF5-42D5-B597-5E8BF4658BEB}" destId="{2341C33C-5614-40CF-A700-9C6E184DEB27}" srcOrd="3" destOrd="0" parTransId="{3CAC58B0-A2A4-45A5-951E-26737D8C596C}" sibTransId="{A392C7C7-2385-45B6-9A5F-BDD7455C0438}"/>
    <dgm:cxn modelId="{0943588B-7468-43A0-9F49-8676A43C2F70}" srcId="{3F258188-CCF5-42D5-B597-5E8BF4658BEB}" destId="{E29C1175-08EB-402C-B826-B91FB1B95697}" srcOrd="2" destOrd="0" parTransId="{9091E0E9-46E3-43BF-A6B0-B541F456851B}" sibTransId="{446AC174-64D1-431D-BE64-840D4E9470F8}"/>
    <dgm:cxn modelId="{F15279A0-AB33-4538-ADE8-2AAF8A03D3AB}" srcId="{3F258188-CCF5-42D5-B597-5E8BF4658BEB}" destId="{56F08F8B-526B-4853-A34D-92ACF037A6C4}" srcOrd="0" destOrd="0" parTransId="{974EF37A-3F94-4749-8DED-418C54675EE1}" sibTransId="{83070DDF-CCB0-42D7-8728-225ED39FD1A0}"/>
    <dgm:cxn modelId="{B18E78A2-96D9-47DF-AF76-C478264DAC77}" type="presOf" srcId="{19915BB1-2940-4925-9981-C27C1D5DDD4C}" destId="{A9B687DE-FC97-4DBA-A113-EBD3BC96AAC6}" srcOrd="0" destOrd="9" presId="urn:microsoft.com/office/officeart/2005/8/layout/vList2"/>
    <dgm:cxn modelId="{BC0579AB-F4DE-4953-B12D-E632202C1C63}" srcId="{3F258188-CCF5-42D5-B597-5E8BF4658BEB}" destId="{19915BB1-2940-4925-9981-C27C1D5DDD4C}" srcOrd="9" destOrd="0" parTransId="{22E26A92-F7BA-4CF3-A4D2-5F47EE75F438}" sibTransId="{F355A9FE-93E0-4EFD-B260-C66A04C216D3}"/>
    <dgm:cxn modelId="{B7ACF5C2-1AF3-4634-8646-6BF4D6D49A34}" type="presOf" srcId="{56F08F8B-526B-4853-A34D-92ACF037A6C4}" destId="{A9B687DE-FC97-4DBA-A113-EBD3BC96AAC6}" srcOrd="0" destOrd="0" presId="urn:microsoft.com/office/officeart/2005/8/layout/vList2"/>
    <dgm:cxn modelId="{266412C9-EEA6-42EB-B44B-659702676F5D}" type="presOf" srcId="{911B6E8F-F3E0-4E8B-A56C-5E636E1DE296}" destId="{A9B687DE-FC97-4DBA-A113-EBD3BC96AAC6}" srcOrd="0" destOrd="5" presId="urn:microsoft.com/office/officeart/2005/8/layout/vList2"/>
    <dgm:cxn modelId="{369140C9-8D73-47C5-B666-0CDB86A851DD}" type="presOf" srcId="{8615F0F2-B041-4EF8-BD5D-9000FD04729F}" destId="{A9B687DE-FC97-4DBA-A113-EBD3BC96AAC6}" srcOrd="0" destOrd="10" presId="urn:microsoft.com/office/officeart/2005/8/layout/vList2"/>
    <dgm:cxn modelId="{19761ED4-5113-4B55-BA0D-7398AC12655B}" srcId="{11F40FBF-752C-4595-BD2A-789A1E4FA044}" destId="{3F258188-CCF5-42D5-B597-5E8BF4658BEB}" srcOrd="0" destOrd="0" parTransId="{D02D1958-5AEE-40CE-8DEA-2A80DEDAAEDB}" sibTransId="{E01FB60A-DCEA-4F54-B6B8-54E1D4FE702C}"/>
    <dgm:cxn modelId="{83F736EF-684F-4C67-8491-CFC19944123F}" srcId="{3F258188-CCF5-42D5-B597-5E8BF4658BEB}" destId="{79DCF519-81C2-4824-834F-EF3917A6B8C4}" srcOrd="11" destOrd="0" parTransId="{ADEFAA3B-0A87-4D5C-8B1A-9431825D8BDE}" sibTransId="{EF272C14-3857-487F-93C7-A53F5141F8DC}"/>
    <dgm:cxn modelId="{625709FA-6C15-4EC0-A1B5-DB485B3FFD32}" type="presOf" srcId="{2341C33C-5614-40CF-A700-9C6E184DEB27}" destId="{A9B687DE-FC97-4DBA-A113-EBD3BC96AAC6}" srcOrd="0" destOrd="3" presId="urn:microsoft.com/office/officeart/2005/8/layout/vList2"/>
    <dgm:cxn modelId="{5EF83AFC-1A74-4B62-8613-DED8A5EC2B03}" srcId="{3F258188-CCF5-42D5-B597-5E8BF4658BEB}" destId="{C49E6C94-7E76-4CF9-9054-93B938078EBA}" srcOrd="7" destOrd="0" parTransId="{C8C126A3-B42B-4AB5-B80D-B19952E20CE2}" sibTransId="{414B2E24-F52D-476F-BA07-C054467C459C}"/>
    <dgm:cxn modelId="{43B7918B-59B8-447A-B6AC-B56945327EA9}" type="presParOf" srcId="{674565CB-FBB4-42F0-8B34-1888CDAA381E}" destId="{47CAD600-E526-433B-8740-C7F01C04381A}" srcOrd="0" destOrd="0" presId="urn:microsoft.com/office/officeart/2005/8/layout/vList2"/>
    <dgm:cxn modelId="{12FEC6F6-E23E-423D-B4D3-54D4C9897A9E}" type="presParOf" srcId="{674565CB-FBB4-42F0-8B34-1888CDAA381E}" destId="{A9B687DE-FC97-4DBA-A113-EBD3BC96AAC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F40FBF-752C-4595-BD2A-789A1E4FA044}" type="doc">
      <dgm:prSet loTypeId="urn:microsoft.com/office/officeart/2005/8/layout/vList2" loCatId="list" qsTypeId="urn:microsoft.com/office/officeart/2005/8/quickstyle/3d3" qsCatId="3D" csTypeId="urn:microsoft.com/office/officeart/2005/8/colors/accent1_2" csCatId="accent1" phldr="1"/>
      <dgm:spPr/>
      <dgm:t>
        <a:bodyPr/>
        <a:lstStyle/>
        <a:p>
          <a:endParaRPr lang="en-US"/>
        </a:p>
      </dgm:t>
    </dgm:pt>
    <dgm:pt modelId="{3F258188-CCF5-42D5-B597-5E8BF4658BEB}">
      <dgm:prSet custT="1"/>
      <dgm:spPr>
        <a:solidFill>
          <a:srgbClr val="0066FF"/>
        </a:solidFill>
      </dgm:spPr>
      <dgm:t>
        <a:bodyPr/>
        <a:lstStyle/>
        <a:p>
          <a:pPr algn="ctr" rtl="0">
            <a:spcAft>
              <a:spcPts val="1800"/>
            </a:spcAft>
          </a:pPr>
          <a:r>
            <a:rPr lang="en-US" sz="3200" b="0" dirty="0">
              <a:latin typeface="Arial" panose="020B0604020202020204" pitchFamily="34" charset="0"/>
              <a:cs typeface="Arial" panose="020B0604020202020204" pitchFamily="34" charset="0"/>
            </a:rPr>
            <a:t>Document Draft Reviews</a:t>
          </a:r>
          <a:endParaRPr lang="en-US" sz="3200" dirty="0"/>
        </a:p>
      </dgm:t>
    </dgm:pt>
    <dgm:pt modelId="{E01FB60A-DCEA-4F54-B6B8-54E1D4FE702C}" type="sibTrans" cxnId="{19761ED4-5113-4B55-BA0D-7398AC12655B}">
      <dgm:prSet/>
      <dgm:spPr/>
      <dgm:t>
        <a:bodyPr/>
        <a:lstStyle/>
        <a:p>
          <a:endParaRPr lang="en-US"/>
        </a:p>
      </dgm:t>
    </dgm:pt>
    <dgm:pt modelId="{D02D1958-5AEE-40CE-8DEA-2A80DEDAAEDB}" type="parTrans" cxnId="{19761ED4-5113-4B55-BA0D-7398AC12655B}">
      <dgm:prSet/>
      <dgm:spPr/>
      <dgm:t>
        <a:bodyPr/>
        <a:lstStyle/>
        <a:p>
          <a:endParaRPr lang="en-US"/>
        </a:p>
      </dgm:t>
    </dgm:pt>
    <dgm:pt modelId="{56F08F8B-526B-4853-A34D-92ACF037A6C4}">
      <dgm:prSet custT="1"/>
      <dgm:spPr/>
      <dgm:t>
        <a:bodyPr/>
        <a:lstStyle/>
        <a:p>
          <a:pPr marL="228600" indent="-228600" rtl="0">
            <a:lnSpc>
              <a:spcPct val="90000"/>
            </a:lnSpc>
            <a:spcBef>
              <a:spcPts val="1800"/>
            </a:spcBef>
            <a:spcAft>
              <a:spcPts val="900"/>
            </a:spcAft>
          </a:pPr>
          <a:endParaRPr lang="en-US" sz="100" dirty="0"/>
        </a:p>
      </dgm:t>
    </dgm:pt>
    <dgm:pt modelId="{974EF37A-3F94-4749-8DED-418C54675EE1}" type="parTrans" cxnId="{F15279A0-AB33-4538-ADE8-2AAF8A03D3AB}">
      <dgm:prSet/>
      <dgm:spPr/>
      <dgm:t>
        <a:bodyPr/>
        <a:lstStyle/>
        <a:p>
          <a:endParaRPr lang="en-US"/>
        </a:p>
      </dgm:t>
    </dgm:pt>
    <dgm:pt modelId="{83070DDF-CCB0-42D7-8728-225ED39FD1A0}" type="sibTrans" cxnId="{F15279A0-AB33-4538-ADE8-2AAF8A03D3AB}">
      <dgm:prSet/>
      <dgm:spPr/>
      <dgm:t>
        <a:bodyPr/>
        <a:lstStyle/>
        <a:p>
          <a:endParaRPr lang="en-US"/>
        </a:p>
      </dgm:t>
    </dgm:pt>
    <dgm:pt modelId="{561FA77B-C7D0-4D62-BBED-60B5F48E76DE}">
      <dgm:prSet custT="1"/>
      <dgm:spPr/>
      <dgm:t>
        <a:bodyPr/>
        <a:lstStyle/>
        <a:p>
          <a:pPr marL="228600" indent="-228600" rtl="0">
            <a:lnSpc>
              <a:spcPct val="90000"/>
            </a:lnSpc>
            <a:spcBef>
              <a:spcPts val="1800"/>
            </a:spcBef>
            <a:spcAft>
              <a:spcPts val="1200"/>
            </a:spcAft>
          </a:pPr>
          <a:r>
            <a:rPr lang="en-US" sz="2200" b="1" dirty="0">
              <a:latin typeface="Calibri" panose="020F0502020204030204" pitchFamily="34" charset="0"/>
            </a:rPr>
            <a:t>GWG supported the technical review of 19 draft documents and representatives compiled comments. Comments are submitted to DLA, SAE or respective organization for consideration in the next revision or release. </a:t>
          </a:r>
        </a:p>
      </dgm:t>
    </dgm:pt>
    <dgm:pt modelId="{8282D9D4-7805-409F-BC1F-15C44C4925A6}" type="sibTrans" cxnId="{4980D828-1768-4D6C-A6CA-5FFF3F04A929}">
      <dgm:prSet/>
      <dgm:spPr/>
      <dgm:t>
        <a:bodyPr/>
        <a:lstStyle/>
        <a:p>
          <a:endParaRPr lang="en-US"/>
        </a:p>
      </dgm:t>
    </dgm:pt>
    <dgm:pt modelId="{6598B62F-6369-4D35-86FE-502EFA93E8D9}" type="parTrans" cxnId="{4980D828-1768-4D6C-A6CA-5FFF3F04A929}">
      <dgm:prSet/>
      <dgm:spPr/>
      <dgm:t>
        <a:bodyPr/>
        <a:lstStyle/>
        <a:p>
          <a:endParaRPr lang="en-US"/>
        </a:p>
      </dgm:t>
    </dgm:pt>
    <dgm:pt modelId="{54084793-7E25-4BBD-B9C6-40070E1F704F}">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MIL-STD-883 TM1018, TM1015, TM2012</a:t>
          </a:r>
        </a:p>
      </dgm:t>
    </dgm:pt>
    <dgm:pt modelId="{F2C6AAD1-DF95-4D3F-B38D-AA02F285FFB5}" type="parTrans" cxnId="{7AC8017C-ADD1-48E4-9B42-75EB326D349D}">
      <dgm:prSet/>
      <dgm:spPr/>
      <dgm:t>
        <a:bodyPr/>
        <a:lstStyle/>
        <a:p>
          <a:endParaRPr lang="en-US"/>
        </a:p>
      </dgm:t>
    </dgm:pt>
    <dgm:pt modelId="{E5E8FC86-3ACB-460B-A817-6CFA9EA0EBB4}" type="sibTrans" cxnId="{7AC8017C-ADD1-48E4-9B42-75EB326D349D}">
      <dgm:prSet/>
      <dgm:spPr/>
      <dgm:t>
        <a:bodyPr/>
        <a:lstStyle/>
        <a:p>
          <a:endParaRPr lang="en-US"/>
        </a:p>
      </dgm:t>
    </dgm:pt>
    <dgm:pt modelId="{51ED69DA-E689-4FBB-9862-46A932FE0D47}">
      <dgm:prSet custT="1"/>
      <dgm:spPr/>
      <dgm:t>
        <a:bodyPr/>
        <a:lstStyle/>
        <a:p>
          <a:pPr marL="682625" indent="-228600" rtl="0">
            <a:lnSpc>
              <a:spcPct val="80000"/>
            </a:lnSpc>
            <a:spcBef>
              <a:spcPts val="500"/>
            </a:spcBef>
            <a:spcAft>
              <a:spcPts val="500"/>
            </a:spcAft>
            <a:tabLst/>
          </a:pPr>
          <a:endParaRPr lang="en-US" sz="2200" dirty="0">
            <a:latin typeface="Calibri" panose="020F0502020204030204" pitchFamily="34" charset="0"/>
          </a:endParaRPr>
        </a:p>
      </dgm:t>
    </dgm:pt>
    <dgm:pt modelId="{907399F6-F8C8-425E-9F33-18CFBC7B0BAB}" type="parTrans" cxnId="{43AC89E0-5B44-4DEC-8DF9-F98B28D5B1C8}">
      <dgm:prSet/>
      <dgm:spPr/>
      <dgm:t>
        <a:bodyPr/>
        <a:lstStyle/>
        <a:p>
          <a:endParaRPr lang="en-US"/>
        </a:p>
      </dgm:t>
    </dgm:pt>
    <dgm:pt modelId="{89E79B8A-E087-40F8-96E4-DA86CC2FA70B}" type="sibTrans" cxnId="{43AC89E0-5B44-4DEC-8DF9-F98B28D5B1C8}">
      <dgm:prSet/>
      <dgm:spPr/>
      <dgm:t>
        <a:bodyPr/>
        <a:lstStyle/>
        <a:p>
          <a:endParaRPr lang="en-US"/>
        </a:p>
      </dgm:t>
    </dgm:pt>
    <dgm:pt modelId="{B0E08128-4374-4572-AF3F-C0AC42C8DF4D}">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MIL-PRF-14409 Disposition Review  “Capacitors, Variable (Piston type, Tubular Trimmer), General Specification for”</a:t>
          </a:r>
        </a:p>
      </dgm:t>
    </dgm:pt>
    <dgm:pt modelId="{997F6D87-1FBC-4514-842B-ED7133F2B4CC}" type="parTrans" cxnId="{FFAAD0DA-9EE2-42E1-8475-5A79D299C63E}">
      <dgm:prSet/>
      <dgm:spPr/>
    </dgm:pt>
    <dgm:pt modelId="{FC33491C-2422-4E4A-BF05-DCE5B4EA1916}" type="sibTrans" cxnId="{FFAAD0DA-9EE2-42E1-8475-5A79D299C63E}">
      <dgm:prSet/>
      <dgm:spPr/>
    </dgm:pt>
    <dgm:pt modelId="{73BA8F44-7748-45A8-B0A5-BC4BB5098128}">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MIL-HDBK-xx713 New Document Review NSWC-Crane Solder Electronic Products Handbook</a:t>
          </a:r>
        </a:p>
      </dgm:t>
    </dgm:pt>
    <dgm:pt modelId="{EEE2EE4C-F37F-446A-84CA-B1462F938EEC}" type="parTrans" cxnId="{46016F97-5505-4772-A1CC-D32C7C98D7B0}">
      <dgm:prSet/>
      <dgm:spPr/>
    </dgm:pt>
    <dgm:pt modelId="{1CD8E1FF-D7D9-4B39-B4CE-D03CB887CDA4}" type="sibTrans" cxnId="{46016F97-5505-4772-A1CC-D32C7C98D7B0}">
      <dgm:prSet/>
      <dgm:spPr/>
    </dgm:pt>
    <dgm:pt modelId="{30B1E884-6310-4B5A-B84C-0D44365B6E06}">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MIL-PRF-55310 Rev F A1 Draft “Oscillator, Crystal Controlled, General Specification for”</a:t>
          </a:r>
        </a:p>
      </dgm:t>
    </dgm:pt>
    <dgm:pt modelId="{BA10B98A-9652-4E46-9C96-896F4EDBA3C0}" type="parTrans" cxnId="{C01852F0-81C4-47F2-8DCF-78B93F80C4DD}">
      <dgm:prSet/>
      <dgm:spPr/>
    </dgm:pt>
    <dgm:pt modelId="{6D647B43-DA51-4399-B43D-A0E851B7DC77}" type="sibTrans" cxnId="{C01852F0-81C4-47F2-8DCF-78B93F80C4DD}">
      <dgm:prSet/>
      <dgm:spPr/>
    </dgm:pt>
    <dgm:pt modelId="{AAD09AFD-DD2A-4F84-B7CA-AADFFCA4DAFD}">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SAE SSB1-005 New Document Radiation Hardness Draft Review</a:t>
          </a:r>
        </a:p>
      </dgm:t>
    </dgm:pt>
    <dgm:pt modelId="{35FF2BD0-042C-4A5F-8FBE-399CD23EA999}" type="parTrans" cxnId="{EFF49459-8E79-4EA5-A109-C6903A969D41}">
      <dgm:prSet/>
      <dgm:spPr/>
    </dgm:pt>
    <dgm:pt modelId="{E3677C37-E2CD-4C81-BC16-4F38C4A0F1E8}" type="sibTrans" cxnId="{EFF49459-8E79-4EA5-A109-C6903A969D41}">
      <dgm:prSet/>
      <dgm:spPr/>
    </dgm:pt>
    <dgm:pt modelId="{6A9CA8A7-178C-4913-B97F-5A8AB9BE16A0}">
      <dgm:prSet custT="1"/>
      <dgm:spPr/>
      <dgm:t>
        <a:bodyPr/>
        <a:lstStyle/>
        <a:p>
          <a:pPr marL="511175" indent="-223838" rtl="0">
            <a:lnSpc>
              <a:spcPct val="80000"/>
            </a:lnSpc>
            <a:spcBef>
              <a:spcPts val="500"/>
            </a:spcBef>
            <a:spcAft>
              <a:spcPts val="500"/>
            </a:spcAft>
            <a:tabLst/>
          </a:pPr>
          <a:endParaRPr lang="en-US" sz="1800" dirty="0">
            <a:latin typeface="Calibri" panose="020F0502020204030204" pitchFamily="34" charset="0"/>
          </a:endParaRPr>
        </a:p>
      </dgm:t>
    </dgm:pt>
    <dgm:pt modelId="{93E948F0-A38D-4480-996F-A3D30EC02C9F}" type="parTrans" cxnId="{0C42DAF6-337A-4EA7-A18B-6F12FE79D516}">
      <dgm:prSet/>
      <dgm:spPr/>
    </dgm:pt>
    <dgm:pt modelId="{D35E7087-0250-444A-BEFA-6FA3908BB452}" type="sibTrans" cxnId="{0C42DAF6-337A-4EA7-A18B-6F12FE79D516}">
      <dgm:prSet/>
      <dgm:spPr/>
    </dgm:pt>
    <dgm:pt modelId="{2AFE5D69-B104-428B-9A27-1DC828F92D92}">
      <dgm:prSet custT="1"/>
      <dgm:spPr/>
      <dgm:t>
        <a:bodyPr/>
        <a:lstStyle/>
        <a:p>
          <a:pPr marL="511175" indent="-223838">
            <a:lnSpc>
              <a:spcPct val="80000"/>
            </a:lnSpc>
            <a:spcBef>
              <a:spcPts val="500"/>
            </a:spcBef>
            <a:spcAft>
              <a:spcPts val="500"/>
            </a:spcAft>
            <a:buFont typeface="Wingdings" panose="05000000000000000000" pitchFamily="2" charset="2"/>
            <a:buChar char="§"/>
          </a:pPr>
          <a:r>
            <a:rPr lang="en-US" sz="1600" dirty="0">
              <a:latin typeface="Calibri" panose="020F0502020204030204" pitchFamily="34" charset="0"/>
            </a:rPr>
            <a:t>MIL-STD-202-208A, 214</a:t>
          </a:r>
        </a:p>
      </dgm:t>
    </dgm:pt>
    <dgm:pt modelId="{8CD0DE0D-D082-4895-A447-1E0C57023A07}" type="parTrans" cxnId="{B8EB32FF-A8A4-4758-8B22-884818CE0D66}">
      <dgm:prSet/>
      <dgm:spPr/>
    </dgm:pt>
    <dgm:pt modelId="{95CE5B4A-553D-46D3-BBA8-845DACC262D8}" type="sibTrans" cxnId="{B8EB32FF-A8A4-4758-8B22-884818CE0D66}">
      <dgm:prSet/>
      <dgm:spPr/>
    </dgm:pt>
    <dgm:pt modelId="{DA095692-11BA-4C5E-80BC-1D3252659197}">
      <dgm:prSet custT="1"/>
      <dgm:spPr/>
      <dgm:t>
        <a:bodyPr/>
        <a:lstStyle/>
        <a:p>
          <a:pPr marL="511175" indent="-223838">
            <a:lnSpc>
              <a:spcPct val="80000"/>
            </a:lnSpc>
            <a:spcBef>
              <a:spcPts val="500"/>
            </a:spcBef>
            <a:spcAft>
              <a:spcPts val="500"/>
            </a:spcAft>
            <a:buFont typeface="Wingdings" panose="05000000000000000000" pitchFamily="2" charset="2"/>
            <a:buChar char="§"/>
          </a:pPr>
          <a:r>
            <a:rPr lang="en-US" sz="1600" dirty="0">
              <a:latin typeface="Calibri" panose="020F0502020204030204" pitchFamily="34" charset="0"/>
            </a:rPr>
            <a:t>MIL-STD-750-2A TM2026, TM2039; MIL-STD-750-3A TM3402; MIL-STD-750-4A TM4016</a:t>
          </a:r>
        </a:p>
      </dgm:t>
    </dgm:pt>
    <dgm:pt modelId="{FE70B267-F4B8-4AEB-A202-32D91EF26A5D}" type="parTrans" cxnId="{85AB54C1-FB03-4657-9CE5-CE4B022A041E}">
      <dgm:prSet/>
      <dgm:spPr/>
    </dgm:pt>
    <dgm:pt modelId="{47DFC109-6124-41CE-81A9-694FD46A8EF8}" type="sibTrans" cxnId="{85AB54C1-FB03-4657-9CE5-CE4B022A041E}">
      <dgm:prSet/>
      <dgm:spPr/>
    </dgm:pt>
    <dgm:pt modelId="{55888485-A923-4DEE-8E8D-E1B2DF9BBED8}">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MIL-PRF-38534 Rev L Draft “Hybrid Microcircuits, General Specification for”</a:t>
          </a:r>
        </a:p>
      </dgm:t>
    </dgm:pt>
    <dgm:pt modelId="{369CA650-5B37-4B90-87DD-920125131934}" type="parTrans" cxnId="{E376565C-3660-497E-95DE-87BD908C85F2}">
      <dgm:prSet/>
      <dgm:spPr/>
    </dgm:pt>
    <dgm:pt modelId="{0A4C4BC3-EFCF-4ED9-8602-EC59A4F6FDC2}" type="sibTrans" cxnId="{E376565C-3660-497E-95DE-87BD908C85F2}">
      <dgm:prSet/>
      <dgm:spPr/>
    </dgm:pt>
    <dgm:pt modelId="{7CCF9747-F4CD-4D4A-BE9B-50E154C8EED9}">
      <dgm:prSet custT="1"/>
      <dgm:spPr/>
      <dgm:t>
        <a:bodyPr/>
        <a:lstStyle/>
        <a:p>
          <a:pPr marL="511175" indent="-223838">
            <a:lnSpc>
              <a:spcPct val="80000"/>
            </a:lnSpc>
            <a:spcBef>
              <a:spcPts val="500"/>
            </a:spcBef>
            <a:spcAft>
              <a:spcPts val="500"/>
            </a:spcAft>
            <a:buFont typeface="Wingdings" panose="05000000000000000000" pitchFamily="2" charset="2"/>
            <a:buChar char="§"/>
          </a:pPr>
          <a:r>
            <a:rPr lang="en-US" sz="1600" dirty="0">
              <a:latin typeface="Calibri" panose="020F0502020204030204" pitchFamily="34" charset="0"/>
            </a:rPr>
            <a:t>MIL-PRF-28750 Rev K Draft “Relays, Solid State, General Specification for” </a:t>
          </a:r>
        </a:p>
      </dgm:t>
    </dgm:pt>
    <dgm:pt modelId="{629B9DC4-B82C-4B79-8887-E2A82ABE8131}" type="parTrans" cxnId="{F0CDD20B-E097-4AAC-ADDB-6B55BDCE6330}">
      <dgm:prSet/>
      <dgm:spPr/>
    </dgm:pt>
    <dgm:pt modelId="{86ABD70C-0C72-43C5-89DC-BA57DC97F5E5}" type="sibTrans" cxnId="{F0CDD20B-E097-4AAC-ADDB-6B55BDCE6330}">
      <dgm:prSet/>
      <dgm:spPr/>
    </dgm:pt>
    <dgm:pt modelId="{573A7371-72CF-4BB5-B97C-114729C1A254}">
      <dgm:prSet custT="1"/>
      <dgm:spPr/>
      <dgm:t>
        <a:bodyPr/>
        <a:lstStyle/>
        <a:p>
          <a:pPr marL="511175" indent="-223838" rtl="0">
            <a:lnSpc>
              <a:spcPct val="80000"/>
            </a:lnSpc>
            <a:spcBef>
              <a:spcPts val="500"/>
            </a:spcBef>
            <a:spcAft>
              <a:spcPts val="500"/>
            </a:spcAft>
            <a:tabLst/>
          </a:pPr>
          <a:endParaRPr lang="en-US" sz="1800" dirty="0">
            <a:latin typeface="Calibri" panose="020F0502020204030204" pitchFamily="34" charset="0"/>
          </a:endParaRPr>
        </a:p>
      </dgm:t>
    </dgm:pt>
    <dgm:pt modelId="{29E5A2E4-752B-4723-9136-937B5275C3B7}" type="parTrans" cxnId="{FF01E89A-F37F-4941-AA28-80174390AC22}">
      <dgm:prSet/>
      <dgm:spPr/>
    </dgm:pt>
    <dgm:pt modelId="{DD435A6C-D5CC-4D92-AD4E-BD1396106FFD}" type="sibTrans" cxnId="{FF01E89A-F37F-4941-AA28-80174390AC22}">
      <dgm:prSet/>
      <dgm:spPr/>
    </dgm:pt>
    <dgm:pt modelId="{136340F7-9521-4866-BFCC-1B4DEF73EB4F}">
      <dgm:prSet custT="1"/>
      <dgm:spPr/>
      <dgm:t>
        <a:bodyPr/>
        <a:lstStyle/>
        <a:p>
          <a:pPr marL="511175" indent="-223838">
            <a:lnSpc>
              <a:spcPct val="80000"/>
            </a:lnSpc>
            <a:spcBef>
              <a:spcPts val="500"/>
            </a:spcBef>
            <a:spcAft>
              <a:spcPts val="500"/>
            </a:spcAft>
            <a:buFont typeface="Wingdings" panose="05000000000000000000" pitchFamily="2" charset="2"/>
            <a:buChar char="§"/>
          </a:pPr>
          <a:r>
            <a:rPr lang="en-US" sz="1600" dirty="0">
              <a:latin typeface="Calibri" panose="020F0502020204030204" pitchFamily="34" charset="0"/>
            </a:rPr>
            <a:t>SAE SSB1-004B  Draft “Failure Rate Estimating”</a:t>
          </a:r>
        </a:p>
      </dgm:t>
    </dgm:pt>
    <dgm:pt modelId="{A363757D-7712-45EB-93E3-D6AA4E3B1D2B}" type="parTrans" cxnId="{D68193F4-522D-48FF-99F4-A3341C9027A5}">
      <dgm:prSet/>
      <dgm:spPr/>
    </dgm:pt>
    <dgm:pt modelId="{E686F98E-C7FF-4781-8106-A1106917AA2D}" type="sibTrans" cxnId="{D68193F4-522D-48FF-99F4-A3341C9027A5}">
      <dgm:prSet/>
      <dgm:spPr/>
    </dgm:pt>
    <dgm:pt modelId="{5180029E-CC77-4FBD-A65F-0E2F28A85F2D}">
      <dgm:prSet custT="1"/>
      <dgm:spPr/>
      <dgm:t>
        <a:bodyPr/>
        <a:lstStyle/>
        <a:p>
          <a:pPr marL="511175" indent="-223838">
            <a:lnSpc>
              <a:spcPct val="80000"/>
            </a:lnSpc>
            <a:spcBef>
              <a:spcPts val="500"/>
            </a:spcBef>
            <a:spcAft>
              <a:spcPts val="500"/>
            </a:spcAft>
            <a:buFont typeface="Wingdings" panose="05000000000000000000" pitchFamily="2" charset="2"/>
            <a:buChar char="§"/>
          </a:pPr>
          <a:r>
            <a:rPr lang="en-US" sz="1600" dirty="0">
              <a:latin typeface="Calibri" panose="020F0502020204030204" pitchFamily="34" charset="0"/>
            </a:rPr>
            <a:t>ESA COTS Initiative Working Group</a:t>
          </a:r>
        </a:p>
      </dgm:t>
    </dgm:pt>
    <dgm:pt modelId="{8937CD1B-88BA-43C1-8016-F3041FBFF5FA}" type="parTrans" cxnId="{8BF7B732-6B0E-4CCF-BED5-2374C523ADB1}">
      <dgm:prSet/>
      <dgm:spPr/>
    </dgm:pt>
    <dgm:pt modelId="{D8B8D8B9-AADD-4F3A-9111-3F71C5C5CF95}" type="sibTrans" cxnId="{8BF7B732-6B0E-4CCF-BED5-2374C523ADB1}">
      <dgm:prSet/>
      <dgm:spPr/>
    </dgm:pt>
    <dgm:pt modelId="{47395C28-93CE-4B52-BF05-46ED59D45019}">
      <dgm:prSet custT="1"/>
      <dgm:spPr/>
      <dgm:t>
        <a:bodyPr/>
        <a:lstStyle/>
        <a:p>
          <a:pPr marL="511175" indent="-223838" rtl="0">
            <a:lnSpc>
              <a:spcPct val="80000"/>
            </a:lnSpc>
            <a:spcBef>
              <a:spcPts val="500"/>
            </a:spcBef>
            <a:spcAft>
              <a:spcPts val="500"/>
            </a:spcAft>
            <a:buFont typeface="Wingdings" panose="05000000000000000000" pitchFamily="2" charset="2"/>
            <a:buChar char="§"/>
            <a:tabLst/>
          </a:pPr>
          <a:r>
            <a:rPr lang="en-US" sz="1600" dirty="0">
              <a:latin typeface="Calibri" panose="020F0502020204030204" pitchFamily="34" charset="0"/>
            </a:rPr>
            <a:t>MDA COTS Assembly Hardware Selection Checklist</a:t>
          </a:r>
        </a:p>
      </dgm:t>
    </dgm:pt>
    <dgm:pt modelId="{628D0F90-C932-41AE-8327-970D0237FC38}" type="parTrans" cxnId="{C50D152A-7E0E-4CF0-8756-52EE8038E56E}">
      <dgm:prSet/>
      <dgm:spPr/>
    </dgm:pt>
    <dgm:pt modelId="{E91CB043-6F97-475A-9D9E-D282649FA276}" type="sibTrans" cxnId="{C50D152A-7E0E-4CF0-8756-52EE8038E56E}">
      <dgm:prSet/>
      <dgm:spPr/>
    </dgm:pt>
    <dgm:pt modelId="{674565CB-FBB4-42F0-8B34-1888CDAA381E}" type="pres">
      <dgm:prSet presAssocID="{11F40FBF-752C-4595-BD2A-789A1E4FA044}" presName="linear" presStyleCnt="0">
        <dgm:presLayoutVars>
          <dgm:animLvl val="lvl"/>
          <dgm:resizeHandles val="exact"/>
        </dgm:presLayoutVars>
      </dgm:prSet>
      <dgm:spPr/>
    </dgm:pt>
    <dgm:pt modelId="{47CAD600-E526-433B-8740-C7F01C04381A}" type="pres">
      <dgm:prSet presAssocID="{3F258188-CCF5-42D5-B597-5E8BF4658BEB}" presName="parentText" presStyleLbl="node1" presStyleIdx="0" presStyleCnt="1" custScaleY="117044" custLinFactNeighborY="-4201">
        <dgm:presLayoutVars>
          <dgm:chMax val="0"/>
          <dgm:bulletEnabled val="1"/>
        </dgm:presLayoutVars>
      </dgm:prSet>
      <dgm:spPr/>
    </dgm:pt>
    <dgm:pt modelId="{A9B687DE-FC97-4DBA-A113-EBD3BC96AAC6}" type="pres">
      <dgm:prSet presAssocID="{3F258188-CCF5-42D5-B597-5E8BF4658BEB}" presName="childText" presStyleLbl="revTx" presStyleIdx="0" presStyleCnt="1" custScaleX="108940" custScaleY="224159" custLinFactNeighborX="-193" custLinFactNeighborY="-932">
        <dgm:presLayoutVars>
          <dgm:bulletEnabled val="1"/>
        </dgm:presLayoutVars>
      </dgm:prSet>
      <dgm:spPr/>
    </dgm:pt>
  </dgm:ptLst>
  <dgm:cxnLst>
    <dgm:cxn modelId="{D39DB905-5A8D-4D40-98CB-7728A6D73E0C}" type="presOf" srcId="{6A9CA8A7-178C-4913-B97F-5A8AB9BE16A0}" destId="{A9B687DE-FC97-4DBA-A113-EBD3BC96AAC6}" srcOrd="0" destOrd="15" presId="urn:microsoft.com/office/officeart/2005/8/layout/vList2"/>
    <dgm:cxn modelId="{F0CDD20B-E097-4AAC-ADDB-6B55BDCE6330}" srcId="{3F258188-CCF5-42D5-B597-5E8BF4658BEB}" destId="{7CCF9747-F4CD-4D4A-BE9B-50E154C8EED9}" srcOrd="3" destOrd="0" parTransId="{629B9DC4-B82C-4B79-8887-E2A82ABE8131}" sibTransId="{86ABD70C-0C72-43C5-89DC-BA57DC97F5E5}"/>
    <dgm:cxn modelId="{FBC4960D-72D6-40F1-96D2-2412EC44FD6D}" type="presOf" srcId="{AAD09AFD-DD2A-4F84-B7CA-AADFFCA4DAFD}" destId="{A9B687DE-FC97-4DBA-A113-EBD3BC96AAC6}" srcOrd="0" destOrd="13" presId="urn:microsoft.com/office/officeart/2005/8/layout/vList2"/>
    <dgm:cxn modelId="{65441226-8959-4DBF-B355-EDAB20CFA2E2}" type="presOf" srcId="{3F258188-CCF5-42D5-B597-5E8BF4658BEB}" destId="{47CAD600-E526-433B-8740-C7F01C04381A}" srcOrd="0" destOrd="0" presId="urn:microsoft.com/office/officeart/2005/8/layout/vList2"/>
    <dgm:cxn modelId="{4980D828-1768-4D6C-A6CA-5FFF3F04A929}" srcId="{3F258188-CCF5-42D5-B597-5E8BF4658BEB}" destId="{561FA77B-C7D0-4D62-BBED-60B5F48E76DE}" srcOrd="1" destOrd="0" parTransId="{6598B62F-6369-4D35-86FE-502EFA93E8D9}" sibTransId="{8282D9D4-7805-409F-BC1F-15C44C4925A6}"/>
    <dgm:cxn modelId="{C50D152A-7E0E-4CF0-8756-52EE8038E56E}" srcId="{3F258188-CCF5-42D5-B597-5E8BF4658BEB}" destId="{47395C28-93CE-4B52-BF05-46ED59D45019}" srcOrd="10" destOrd="0" parTransId="{628D0F90-C932-41AE-8327-970D0237FC38}" sibTransId="{E91CB043-6F97-475A-9D9E-D282649FA276}"/>
    <dgm:cxn modelId="{DF26BF2F-D299-4735-A204-36BA5245B8AA}" type="presOf" srcId="{54084793-7E25-4BBD-B9C6-40070E1F704F}" destId="{A9B687DE-FC97-4DBA-A113-EBD3BC96AAC6}" srcOrd="0" destOrd="8" presId="urn:microsoft.com/office/officeart/2005/8/layout/vList2"/>
    <dgm:cxn modelId="{8BF7B732-6B0E-4CCF-BED5-2374C523ADB1}" srcId="{3F258188-CCF5-42D5-B597-5E8BF4658BEB}" destId="{5180029E-CC77-4FBD-A65F-0E2F28A85F2D}" srcOrd="11" destOrd="0" parTransId="{8937CD1B-88BA-43C1-8016-F3041FBFF5FA}" sibTransId="{D8B8D8B9-AADD-4F3A-9111-3F71C5C5CF95}"/>
    <dgm:cxn modelId="{E376565C-3660-497E-95DE-87BD908C85F2}" srcId="{3F258188-CCF5-42D5-B597-5E8BF4658BEB}" destId="{55888485-A923-4DEE-8E8D-E1B2DF9BBED8}" srcOrd="4" destOrd="0" parTransId="{369CA650-5B37-4B90-87DD-920125131934}" sibTransId="{0A4C4BC3-EFCF-4ED9-8602-EC59A4F6FDC2}"/>
    <dgm:cxn modelId="{31B14B5E-B8C0-477D-BE04-A002EA3971AB}" type="presOf" srcId="{51ED69DA-E689-4FBB-9862-46A932FE0D47}" destId="{A9B687DE-FC97-4DBA-A113-EBD3BC96AAC6}" srcOrd="0" destOrd="16" presId="urn:microsoft.com/office/officeart/2005/8/layout/vList2"/>
    <dgm:cxn modelId="{162F7A46-CE6D-403D-88E0-16ACF4081DA5}" type="presOf" srcId="{47395C28-93CE-4B52-BF05-46ED59D45019}" destId="{A9B687DE-FC97-4DBA-A113-EBD3BC96AAC6}" srcOrd="0" destOrd="10" presId="urn:microsoft.com/office/officeart/2005/8/layout/vList2"/>
    <dgm:cxn modelId="{7F0F0A53-106A-4749-9B49-EB57B3B7570C}" type="presOf" srcId="{2AFE5D69-B104-428B-9A27-1DC828F92D92}" destId="{A9B687DE-FC97-4DBA-A113-EBD3BC96AAC6}" srcOrd="0" destOrd="6" presId="urn:microsoft.com/office/officeart/2005/8/layout/vList2"/>
    <dgm:cxn modelId="{EFF49459-8E79-4EA5-A109-C6903A969D41}" srcId="{3F258188-CCF5-42D5-B597-5E8BF4658BEB}" destId="{AAD09AFD-DD2A-4F84-B7CA-AADFFCA4DAFD}" srcOrd="13" destOrd="0" parTransId="{35FF2BD0-042C-4A5F-8FBE-399CD23EA999}" sibTransId="{E3677C37-E2CD-4C81-BC16-4F38C4A0F1E8}"/>
    <dgm:cxn modelId="{7AC8017C-ADD1-48E4-9B42-75EB326D349D}" srcId="{3F258188-CCF5-42D5-B597-5E8BF4658BEB}" destId="{54084793-7E25-4BBD-B9C6-40070E1F704F}" srcOrd="8" destOrd="0" parTransId="{F2C6AAD1-DF95-4D3F-B38D-AA02F285FFB5}" sibTransId="{E5E8FC86-3ACB-460B-A817-6CFA9EA0EBB4}"/>
    <dgm:cxn modelId="{46016F97-5505-4772-A1CC-D32C7C98D7B0}" srcId="{3F258188-CCF5-42D5-B597-5E8BF4658BEB}" destId="{73BA8F44-7748-45A8-B0A5-BC4BB5098128}" srcOrd="9" destOrd="0" parTransId="{EEE2EE4C-F37F-446A-84CA-B1462F938EEC}" sibTransId="{1CD8E1FF-D7D9-4B39-B4CE-D03CB887CDA4}"/>
    <dgm:cxn modelId="{FF01E89A-F37F-4941-AA28-80174390AC22}" srcId="{3F258188-CCF5-42D5-B597-5E8BF4658BEB}" destId="{573A7371-72CF-4BB5-B97C-114729C1A254}" srcOrd="14" destOrd="0" parTransId="{29E5A2E4-752B-4723-9136-937B5275C3B7}" sibTransId="{DD435A6C-D5CC-4D92-AD4E-BD1396106FFD}"/>
    <dgm:cxn modelId="{02DF07A0-06F8-4772-A796-8494BC3E9BC9}" type="presOf" srcId="{5180029E-CC77-4FBD-A65F-0E2F28A85F2D}" destId="{A9B687DE-FC97-4DBA-A113-EBD3BC96AAC6}" srcOrd="0" destOrd="11" presId="urn:microsoft.com/office/officeart/2005/8/layout/vList2"/>
    <dgm:cxn modelId="{F15279A0-AB33-4538-ADE8-2AAF8A03D3AB}" srcId="{3F258188-CCF5-42D5-B597-5E8BF4658BEB}" destId="{56F08F8B-526B-4853-A34D-92ACF037A6C4}" srcOrd="0" destOrd="0" parTransId="{974EF37A-3F94-4749-8DED-418C54675EE1}" sibTransId="{83070DDF-CCB0-42D7-8728-225ED39FD1A0}"/>
    <dgm:cxn modelId="{411ABFA6-9DB5-41AC-8F15-45FBB9FBBB18}" type="presOf" srcId="{55888485-A923-4DEE-8E8D-E1B2DF9BBED8}" destId="{A9B687DE-FC97-4DBA-A113-EBD3BC96AAC6}" srcOrd="0" destOrd="4" presId="urn:microsoft.com/office/officeart/2005/8/layout/vList2"/>
    <dgm:cxn modelId="{85AB54C1-FB03-4657-9CE5-CE4B022A041E}" srcId="{3F258188-CCF5-42D5-B597-5E8BF4658BEB}" destId="{DA095692-11BA-4C5E-80BC-1D3252659197}" srcOrd="7" destOrd="0" parTransId="{FE70B267-F4B8-4AEB-A202-32D91EF26A5D}" sibTransId="{47DFC109-6124-41CE-81A9-694FD46A8EF8}"/>
    <dgm:cxn modelId="{7C7D74C3-CD28-47FD-929D-A16E91DDBAF5}" type="presOf" srcId="{11F40FBF-752C-4595-BD2A-789A1E4FA044}" destId="{674565CB-FBB4-42F0-8B34-1888CDAA381E}" srcOrd="0" destOrd="0" presId="urn:microsoft.com/office/officeart/2005/8/layout/vList2"/>
    <dgm:cxn modelId="{6A8178CC-112A-4C8E-93A3-D962E072CFC2}" type="presOf" srcId="{7CCF9747-F4CD-4D4A-BE9B-50E154C8EED9}" destId="{A9B687DE-FC97-4DBA-A113-EBD3BC96AAC6}" srcOrd="0" destOrd="3" presId="urn:microsoft.com/office/officeart/2005/8/layout/vList2"/>
    <dgm:cxn modelId="{A4D439CE-6983-4232-816F-C091B5D104C4}" type="presOf" srcId="{56F08F8B-526B-4853-A34D-92ACF037A6C4}" destId="{A9B687DE-FC97-4DBA-A113-EBD3BC96AAC6}" srcOrd="0" destOrd="0" presId="urn:microsoft.com/office/officeart/2005/8/layout/vList2"/>
    <dgm:cxn modelId="{19761ED4-5113-4B55-BA0D-7398AC12655B}" srcId="{11F40FBF-752C-4595-BD2A-789A1E4FA044}" destId="{3F258188-CCF5-42D5-B597-5E8BF4658BEB}" srcOrd="0" destOrd="0" parTransId="{D02D1958-5AEE-40CE-8DEA-2A80DEDAAEDB}" sibTransId="{E01FB60A-DCEA-4F54-B6B8-54E1D4FE702C}"/>
    <dgm:cxn modelId="{4C557BD4-97E9-41D9-98C5-E750D375CFBA}" type="presOf" srcId="{30B1E884-6310-4B5A-B84C-0D44365B6E06}" destId="{A9B687DE-FC97-4DBA-A113-EBD3BC96AAC6}" srcOrd="0" destOrd="5" presId="urn:microsoft.com/office/officeart/2005/8/layout/vList2"/>
    <dgm:cxn modelId="{B925EED5-5991-4022-A387-06B202F806DE}" type="presOf" srcId="{DA095692-11BA-4C5E-80BC-1D3252659197}" destId="{A9B687DE-FC97-4DBA-A113-EBD3BC96AAC6}" srcOrd="0" destOrd="7" presId="urn:microsoft.com/office/officeart/2005/8/layout/vList2"/>
    <dgm:cxn modelId="{862678DA-3C4B-4389-B135-E3DFC2EB57C2}" type="presOf" srcId="{561FA77B-C7D0-4D62-BBED-60B5F48E76DE}" destId="{A9B687DE-FC97-4DBA-A113-EBD3BC96AAC6}" srcOrd="0" destOrd="1" presId="urn:microsoft.com/office/officeart/2005/8/layout/vList2"/>
    <dgm:cxn modelId="{FFAAD0DA-9EE2-42E1-8475-5A79D299C63E}" srcId="{3F258188-CCF5-42D5-B597-5E8BF4658BEB}" destId="{B0E08128-4374-4572-AF3F-C0AC42C8DF4D}" srcOrd="2" destOrd="0" parTransId="{997F6D87-1FBC-4514-842B-ED7133F2B4CC}" sibTransId="{FC33491C-2422-4E4A-BF05-DCE5B4EA1916}"/>
    <dgm:cxn modelId="{C5325DDE-C03C-45F1-B3E6-50624D3C8053}" type="presOf" srcId="{573A7371-72CF-4BB5-B97C-114729C1A254}" destId="{A9B687DE-FC97-4DBA-A113-EBD3BC96AAC6}" srcOrd="0" destOrd="14" presId="urn:microsoft.com/office/officeart/2005/8/layout/vList2"/>
    <dgm:cxn modelId="{43AC89E0-5B44-4DEC-8DF9-F98B28D5B1C8}" srcId="{3F258188-CCF5-42D5-B597-5E8BF4658BEB}" destId="{51ED69DA-E689-4FBB-9862-46A932FE0D47}" srcOrd="16" destOrd="0" parTransId="{907399F6-F8C8-425E-9F33-18CFBC7B0BAB}" sibTransId="{89E79B8A-E087-40F8-96E4-DA86CC2FA70B}"/>
    <dgm:cxn modelId="{211A42E7-5153-48EB-82D0-71DAA0AC5E37}" type="presOf" srcId="{136340F7-9521-4866-BFCC-1B4DEF73EB4F}" destId="{A9B687DE-FC97-4DBA-A113-EBD3BC96AAC6}" srcOrd="0" destOrd="12" presId="urn:microsoft.com/office/officeart/2005/8/layout/vList2"/>
    <dgm:cxn modelId="{C01852F0-81C4-47F2-8DCF-78B93F80C4DD}" srcId="{3F258188-CCF5-42D5-B597-5E8BF4658BEB}" destId="{30B1E884-6310-4B5A-B84C-0D44365B6E06}" srcOrd="5" destOrd="0" parTransId="{BA10B98A-9652-4E46-9C96-896F4EDBA3C0}" sibTransId="{6D647B43-DA51-4399-B43D-A0E851B7DC77}"/>
    <dgm:cxn modelId="{8E70EDF1-F107-45D9-B3B2-2A0BF462D99F}" type="presOf" srcId="{B0E08128-4374-4572-AF3F-C0AC42C8DF4D}" destId="{A9B687DE-FC97-4DBA-A113-EBD3BC96AAC6}" srcOrd="0" destOrd="2" presId="urn:microsoft.com/office/officeart/2005/8/layout/vList2"/>
    <dgm:cxn modelId="{D68193F4-522D-48FF-99F4-A3341C9027A5}" srcId="{3F258188-CCF5-42D5-B597-5E8BF4658BEB}" destId="{136340F7-9521-4866-BFCC-1B4DEF73EB4F}" srcOrd="12" destOrd="0" parTransId="{A363757D-7712-45EB-93E3-D6AA4E3B1D2B}" sibTransId="{E686F98E-C7FF-4781-8106-A1106917AA2D}"/>
    <dgm:cxn modelId="{1ECBBEF6-0C88-413B-9DDD-11300938A858}" type="presOf" srcId="{73BA8F44-7748-45A8-B0A5-BC4BB5098128}" destId="{A9B687DE-FC97-4DBA-A113-EBD3BC96AAC6}" srcOrd="0" destOrd="9" presId="urn:microsoft.com/office/officeart/2005/8/layout/vList2"/>
    <dgm:cxn modelId="{0C42DAF6-337A-4EA7-A18B-6F12FE79D516}" srcId="{3F258188-CCF5-42D5-B597-5E8BF4658BEB}" destId="{6A9CA8A7-178C-4913-B97F-5A8AB9BE16A0}" srcOrd="15" destOrd="0" parTransId="{93E948F0-A38D-4480-996F-A3D30EC02C9F}" sibTransId="{D35E7087-0250-444A-BEFA-6FA3908BB452}"/>
    <dgm:cxn modelId="{B8EB32FF-A8A4-4758-8B22-884818CE0D66}" srcId="{3F258188-CCF5-42D5-B597-5E8BF4658BEB}" destId="{2AFE5D69-B104-428B-9A27-1DC828F92D92}" srcOrd="6" destOrd="0" parTransId="{8CD0DE0D-D082-4895-A447-1E0C57023A07}" sibTransId="{95CE5B4A-553D-46D3-BBA8-845DACC262D8}"/>
    <dgm:cxn modelId="{39ED3ABE-F810-47EA-895F-9DDE19443E2D}" type="presParOf" srcId="{674565CB-FBB4-42F0-8B34-1888CDAA381E}" destId="{47CAD600-E526-433B-8740-C7F01C04381A}" srcOrd="0" destOrd="0" presId="urn:microsoft.com/office/officeart/2005/8/layout/vList2"/>
    <dgm:cxn modelId="{A4D589A2-673C-44E6-AA12-412AC25BD126}" type="presParOf" srcId="{674565CB-FBB4-42F0-8B34-1888CDAA381E}" destId="{A9B687DE-FC97-4DBA-A113-EBD3BC96AAC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AD600-E526-433B-8740-C7F01C04381A}">
      <dsp:nvSpPr>
        <dsp:cNvPr id="0" name=""/>
        <dsp:cNvSpPr/>
      </dsp:nvSpPr>
      <dsp:spPr>
        <a:xfrm>
          <a:off x="0" y="16861"/>
          <a:ext cx="8680511" cy="773725"/>
        </a:xfrm>
        <a:prstGeom prst="roundRect">
          <a:avLst/>
        </a:prstGeom>
        <a:solidFill>
          <a:srgbClr val="0066F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GWG was established in January 2017</a:t>
          </a:r>
          <a:endParaRPr lang="en-US" sz="3200" kern="1200" dirty="0"/>
        </a:p>
      </dsp:txBody>
      <dsp:txXfrm>
        <a:off x="37770" y="54631"/>
        <a:ext cx="8604971" cy="698185"/>
      </dsp:txXfrm>
    </dsp:sp>
    <dsp:sp modelId="{A9B687DE-FC97-4DBA-A113-EBD3BC96AAC6}">
      <dsp:nvSpPr>
        <dsp:cNvPr id="0" name=""/>
        <dsp:cNvSpPr/>
      </dsp:nvSpPr>
      <dsp:spPr>
        <a:xfrm>
          <a:off x="0" y="446400"/>
          <a:ext cx="8680511" cy="4803964"/>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52989" tIns="12700" rIns="71120" bIns="12700" numCol="1" spcCol="1270" anchor="t" anchorCtr="0">
          <a:noAutofit/>
        </a:bodyPr>
        <a:lstStyle/>
        <a:p>
          <a:pPr marL="228600" lvl="1" indent="-228600" algn="l" defTabSz="444500" rtl="0">
            <a:lnSpc>
              <a:spcPct val="90000"/>
            </a:lnSpc>
            <a:spcBef>
              <a:spcPct val="0"/>
            </a:spcBef>
            <a:spcAft>
              <a:spcPts val="1800"/>
            </a:spcAft>
            <a:buChar char="•"/>
          </a:pPr>
          <a:endParaRPr lang="en-US" sz="1000" kern="1200" dirty="0"/>
        </a:p>
        <a:p>
          <a:pPr marL="228600" lvl="1" indent="-228600" algn="l" defTabSz="1066800" rtl="0">
            <a:lnSpc>
              <a:spcPct val="90000"/>
            </a:lnSpc>
            <a:spcBef>
              <a:spcPct val="0"/>
            </a:spcBef>
            <a:spcAft>
              <a:spcPts val="1200"/>
            </a:spcAft>
            <a:buChar char="•"/>
          </a:pPr>
          <a:r>
            <a:rPr lang="en-US" sz="2400" b="1" kern="1200" dirty="0"/>
            <a:t>Purpose:</a:t>
          </a:r>
          <a:r>
            <a:rPr lang="en-US" sz="2400" kern="1200" dirty="0"/>
            <a:t>  To discuss in detail government topics from NEPAG which require additional in-depth technical solutions and support other working group initiatives as requested</a:t>
          </a:r>
        </a:p>
        <a:p>
          <a:pPr marL="228600" lvl="1" indent="-228600" algn="l" defTabSz="1066800" rtl="0">
            <a:lnSpc>
              <a:spcPct val="90000"/>
            </a:lnSpc>
            <a:spcBef>
              <a:spcPct val="0"/>
            </a:spcBef>
            <a:spcAft>
              <a:spcPts val="1200"/>
            </a:spcAft>
            <a:buChar char="•"/>
          </a:pPr>
          <a:r>
            <a:rPr lang="en-US" sz="2400" b="1" kern="1200" dirty="0"/>
            <a:t>Objective:  </a:t>
          </a:r>
          <a:r>
            <a:rPr lang="en-US" sz="2400" kern="1200" dirty="0"/>
            <a:t>To establish a one-government stance applicable to both terrestrial and space programs</a:t>
          </a:r>
        </a:p>
        <a:p>
          <a:pPr marL="228600" lvl="1" indent="-228600" algn="l" defTabSz="1066800" rtl="0">
            <a:lnSpc>
              <a:spcPct val="90000"/>
            </a:lnSpc>
            <a:spcBef>
              <a:spcPct val="0"/>
            </a:spcBef>
            <a:spcAft>
              <a:spcPts val="1000"/>
            </a:spcAft>
            <a:buChar char="•"/>
          </a:pPr>
          <a:r>
            <a:rPr lang="en-US" sz="2400" b="1" kern="1200" dirty="0"/>
            <a:t>Scope: </a:t>
          </a:r>
          <a:r>
            <a:rPr lang="en-US" sz="2400" kern="1200" dirty="0"/>
            <a:t> Attendees represent 8 government agencies </a:t>
          </a:r>
        </a:p>
        <a:p>
          <a:pPr marL="860425" lvl="1" indent="-228600" algn="l" defTabSz="889000" rtl="0">
            <a:lnSpc>
              <a:spcPct val="80000"/>
            </a:lnSpc>
            <a:spcBef>
              <a:spcPct val="0"/>
            </a:spcBef>
            <a:spcAft>
              <a:spcPts val="500"/>
            </a:spcAft>
            <a:buChar char="•"/>
            <a:tabLst/>
          </a:pPr>
          <a:r>
            <a:rPr lang="en-US" sz="2000" i="1" kern="1200" dirty="0"/>
            <a:t>Air Force – SMC/The Aerospace Corporation &amp; Wright-Patterson AFB</a:t>
          </a:r>
        </a:p>
        <a:p>
          <a:pPr marL="860425" lvl="1" indent="-228600" algn="l" defTabSz="889000" rtl="0">
            <a:lnSpc>
              <a:spcPct val="80000"/>
            </a:lnSpc>
            <a:spcBef>
              <a:spcPct val="0"/>
            </a:spcBef>
            <a:spcAft>
              <a:spcPts val="500"/>
            </a:spcAft>
            <a:buChar char="•"/>
            <a:tabLst/>
          </a:pPr>
          <a:r>
            <a:rPr lang="en-US" sz="2000" i="1" kern="1200" dirty="0"/>
            <a:t>Army – AFC CCDC AvMC</a:t>
          </a:r>
        </a:p>
        <a:p>
          <a:pPr marL="860425" lvl="1" indent="-228600" algn="l" defTabSz="889000" rtl="0">
            <a:lnSpc>
              <a:spcPct val="80000"/>
            </a:lnSpc>
            <a:spcBef>
              <a:spcPct val="0"/>
            </a:spcBef>
            <a:spcAft>
              <a:spcPts val="500"/>
            </a:spcAft>
            <a:buChar char="•"/>
            <a:tabLst/>
          </a:pPr>
          <a:r>
            <a:rPr lang="en-US" sz="2000" i="1" kern="1200" dirty="0"/>
            <a:t>DLA</a:t>
          </a:r>
        </a:p>
        <a:p>
          <a:pPr marL="860425" lvl="1" indent="-228600" algn="l" defTabSz="889000" rtl="0">
            <a:lnSpc>
              <a:spcPct val="80000"/>
            </a:lnSpc>
            <a:spcBef>
              <a:spcPct val="0"/>
            </a:spcBef>
            <a:spcAft>
              <a:spcPts val="500"/>
            </a:spcAft>
            <a:buChar char="•"/>
            <a:tabLst/>
          </a:pPr>
          <a:r>
            <a:rPr lang="en-US" sz="2000" i="1" kern="1200" dirty="0"/>
            <a:t>MDA </a:t>
          </a:r>
        </a:p>
        <a:p>
          <a:pPr marL="860425" lvl="1" indent="-228600" algn="l" defTabSz="889000" rtl="0">
            <a:lnSpc>
              <a:spcPct val="80000"/>
            </a:lnSpc>
            <a:spcBef>
              <a:spcPct val="0"/>
            </a:spcBef>
            <a:spcAft>
              <a:spcPts val="500"/>
            </a:spcAft>
            <a:buChar char="•"/>
            <a:tabLst/>
          </a:pPr>
          <a:r>
            <a:rPr lang="en-US" sz="2000" i="1" kern="1200" dirty="0"/>
            <a:t>NASA Centers</a:t>
          </a:r>
        </a:p>
        <a:p>
          <a:pPr marL="860425" lvl="1" indent="-228600" algn="l" defTabSz="889000" rtl="0">
            <a:lnSpc>
              <a:spcPct val="90000"/>
            </a:lnSpc>
            <a:spcBef>
              <a:spcPct val="0"/>
            </a:spcBef>
            <a:spcAft>
              <a:spcPts val="500"/>
            </a:spcAft>
            <a:buChar char="•"/>
            <a:tabLst/>
          </a:pPr>
          <a:r>
            <a:rPr lang="en-US" sz="2000" i="1" kern="1200" dirty="0"/>
            <a:t>Navy – NSWC Crane Division</a:t>
          </a:r>
        </a:p>
        <a:p>
          <a:pPr marL="860425" lvl="1" indent="-228600" algn="l" defTabSz="889000" rtl="0">
            <a:lnSpc>
              <a:spcPct val="90000"/>
            </a:lnSpc>
            <a:spcBef>
              <a:spcPct val="0"/>
            </a:spcBef>
            <a:spcAft>
              <a:spcPts val="1200"/>
            </a:spcAft>
            <a:buChar char="•"/>
            <a:tabLst/>
          </a:pPr>
          <a:r>
            <a:rPr lang="en-US" sz="2000" i="1" kern="1200" dirty="0"/>
            <a:t>NRO/The Aerospace Corporation</a:t>
          </a:r>
        </a:p>
        <a:p>
          <a:pPr marL="230188" lvl="1" indent="-228600" algn="l" defTabSz="1066800" rtl="0">
            <a:lnSpc>
              <a:spcPct val="90000"/>
            </a:lnSpc>
            <a:spcBef>
              <a:spcPct val="0"/>
            </a:spcBef>
            <a:spcAft>
              <a:spcPts val="1000"/>
            </a:spcAft>
            <a:buChar char="•"/>
            <a:tabLst/>
          </a:pPr>
          <a:r>
            <a:rPr lang="en-US" sz="2400" b="1" kern="1200" dirty="0"/>
            <a:t>Meetings:  </a:t>
          </a:r>
          <a:r>
            <a:rPr lang="en-US" sz="2000" b="0" kern="1200" dirty="0"/>
            <a:t>Held 85 meetings to date </a:t>
          </a:r>
          <a:endParaRPr lang="en-US" sz="2400" b="1" kern="1200" dirty="0"/>
        </a:p>
        <a:p>
          <a:pPr marL="230188" lvl="1" indent="-228600" algn="l" defTabSz="1066800" rtl="0">
            <a:lnSpc>
              <a:spcPct val="90000"/>
            </a:lnSpc>
            <a:spcBef>
              <a:spcPct val="0"/>
            </a:spcBef>
            <a:spcAft>
              <a:spcPts val="1800"/>
            </a:spcAft>
            <a:buChar char="•"/>
            <a:tabLst/>
          </a:pPr>
          <a:endParaRPr lang="en-US" sz="2400" kern="1200" dirty="0"/>
        </a:p>
      </dsp:txBody>
      <dsp:txXfrm>
        <a:off x="0" y="446400"/>
        <a:ext cx="8680511" cy="4803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AD600-E526-433B-8740-C7F01C04381A}">
      <dsp:nvSpPr>
        <dsp:cNvPr id="0" name=""/>
        <dsp:cNvSpPr/>
      </dsp:nvSpPr>
      <dsp:spPr>
        <a:xfrm>
          <a:off x="0" y="0"/>
          <a:ext cx="8753166" cy="759283"/>
        </a:xfrm>
        <a:prstGeom prst="roundRect">
          <a:avLst/>
        </a:prstGeom>
        <a:solidFill>
          <a:srgbClr val="0066F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Document Draft Reviews</a:t>
          </a:r>
          <a:endParaRPr lang="en-US" sz="3200" kern="1200" dirty="0"/>
        </a:p>
      </dsp:txBody>
      <dsp:txXfrm>
        <a:off x="37065" y="37065"/>
        <a:ext cx="8679036" cy="685153"/>
      </dsp:txXfrm>
    </dsp:sp>
    <dsp:sp modelId="{A9B687DE-FC97-4DBA-A113-EBD3BC96AAC6}">
      <dsp:nvSpPr>
        <dsp:cNvPr id="0" name=""/>
        <dsp:cNvSpPr/>
      </dsp:nvSpPr>
      <dsp:spPr>
        <a:xfrm>
          <a:off x="0" y="757646"/>
          <a:ext cx="8753166" cy="497860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55106" tIns="1270" rIns="7112" bIns="1270" numCol="1" spcCol="1270" anchor="t" anchorCtr="0">
          <a:noAutofit/>
        </a:bodyPr>
        <a:lstStyle/>
        <a:p>
          <a:pPr marL="228600" lvl="1" indent="-228600" algn="l" defTabSz="44450" rtl="0">
            <a:lnSpc>
              <a:spcPct val="90000"/>
            </a:lnSpc>
            <a:spcBef>
              <a:spcPct val="0"/>
            </a:spcBef>
            <a:spcAft>
              <a:spcPts val="900"/>
            </a:spcAft>
            <a:buChar char="•"/>
          </a:pPr>
          <a:endParaRPr lang="en-US" sz="100" kern="1200" dirty="0"/>
        </a:p>
        <a:p>
          <a:pPr marL="228600" lvl="1" indent="-228600" algn="l" defTabSz="977900" rtl="0">
            <a:lnSpc>
              <a:spcPct val="90000"/>
            </a:lnSpc>
            <a:spcBef>
              <a:spcPct val="0"/>
            </a:spcBef>
            <a:spcAft>
              <a:spcPts val="1200"/>
            </a:spcAft>
            <a:buChar char="•"/>
          </a:pPr>
          <a:r>
            <a:rPr lang="en-US" sz="2200" b="1" kern="1200" dirty="0">
              <a:latin typeface="Calibri" panose="020F0502020204030204" pitchFamily="34" charset="0"/>
            </a:rPr>
            <a:t>GWG supported the technical review of 19 draft documents and representatives compiled comments. Comments are submitted to DLA, SAE or respective organization for consideration in the next revision or release. </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MIL-PRF-14409 Disposition Review  “Capacitors, Variable (Piston type, Tubular Trimmer), General Specification for”</a:t>
          </a:r>
        </a:p>
        <a:p>
          <a:pPr marL="511175" lvl="1" indent="-223838" algn="l" defTabSz="711200">
            <a:lnSpc>
              <a:spcPct val="80000"/>
            </a:lnSpc>
            <a:spcBef>
              <a:spcPct val="0"/>
            </a:spcBef>
            <a:spcAft>
              <a:spcPts val="500"/>
            </a:spcAft>
            <a:buFont typeface="Wingdings" panose="05000000000000000000" pitchFamily="2" charset="2"/>
            <a:buChar char="§"/>
          </a:pPr>
          <a:r>
            <a:rPr lang="en-US" sz="1600" kern="1200" dirty="0">
              <a:latin typeface="Calibri" panose="020F0502020204030204" pitchFamily="34" charset="0"/>
            </a:rPr>
            <a:t>MIL-PRF-28750 Rev K Draft “Relays, Solid State, General Specification for” </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MIL-PRF-38534 Rev L Draft “Hybrid Microcircuits, General Specification for”</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MIL-PRF-55310 Rev F A1 Draft “Oscillator, Crystal Controlled, General Specification for”</a:t>
          </a:r>
        </a:p>
        <a:p>
          <a:pPr marL="511175" lvl="1" indent="-223838" algn="l" defTabSz="711200">
            <a:lnSpc>
              <a:spcPct val="80000"/>
            </a:lnSpc>
            <a:spcBef>
              <a:spcPct val="0"/>
            </a:spcBef>
            <a:spcAft>
              <a:spcPts val="500"/>
            </a:spcAft>
            <a:buFont typeface="Wingdings" panose="05000000000000000000" pitchFamily="2" charset="2"/>
            <a:buChar char="§"/>
          </a:pPr>
          <a:r>
            <a:rPr lang="en-US" sz="1600" kern="1200" dirty="0">
              <a:latin typeface="Calibri" panose="020F0502020204030204" pitchFamily="34" charset="0"/>
            </a:rPr>
            <a:t>MIL-STD-202-208A, 214</a:t>
          </a:r>
        </a:p>
        <a:p>
          <a:pPr marL="511175" lvl="1" indent="-223838" algn="l" defTabSz="711200">
            <a:lnSpc>
              <a:spcPct val="80000"/>
            </a:lnSpc>
            <a:spcBef>
              <a:spcPct val="0"/>
            </a:spcBef>
            <a:spcAft>
              <a:spcPts val="500"/>
            </a:spcAft>
            <a:buFont typeface="Wingdings" panose="05000000000000000000" pitchFamily="2" charset="2"/>
            <a:buChar char="§"/>
          </a:pPr>
          <a:r>
            <a:rPr lang="en-US" sz="1600" kern="1200" dirty="0">
              <a:latin typeface="Calibri" panose="020F0502020204030204" pitchFamily="34" charset="0"/>
            </a:rPr>
            <a:t>MIL-STD-750-2A TM2026, TM2039; MIL-STD-750-3A TM3402; MIL-STD-750-4A TM4016</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MIL-STD-883 TM1018, TM1015, TM2012</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MIL-HDBK-xx713 New Document Review NSWC-Crane Solder Electronic Products Handbook</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MDA COTS Assembly Hardware Selection Checklist</a:t>
          </a:r>
        </a:p>
        <a:p>
          <a:pPr marL="511175" lvl="1" indent="-223838" algn="l" defTabSz="711200">
            <a:lnSpc>
              <a:spcPct val="80000"/>
            </a:lnSpc>
            <a:spcBef>
              <a:spcPct val="0"/>
            </a:spcBef>
            <a:spcAft>
              <a:spcPts val="500"/>
            </a:spcAft>
            <a:buFont typeface="Wingdings" panose="05000000000000000000" pitchFamily="2" charset="2"/>
            <a:buChar char="§"/>
          </a:pPr>
          <a:r>
            <a:rPr lang="en-US" sz="1600" kern="1200" dirty="0">
              <a:latin typeface="Calibri" panose="020F0502020204030204" pitchFamily="34" charset="0"/>
            </a:rPr>
            <a:t>ESA COTS Initiative Working Group</a:t>
          </a:r>
        </a:p>
        <a:p>
          <a:pPr marL="511175" lvl="1" indent="-223838" algn="l" defTabSz="711200">
            <a:lnSpc>
              <a:spcPct val="80000"/>
            </a:lnSpc>
            <a:spcBef>
              <a:spcPct val="0"/>
            </a:spcBef>
            <a:spcAft>
              <a:spcPts val="500"/>
            </a:spcAft>
            <a:buFont typeface="Wingdings" panose="05000000000000000000" pitchFamily="2" charset="2"/>
            <a:buChar char="§"/>
          </a:pPr>
          <a:r>
            <a:rPr lang="en-US" sz="1600" kern="1200" dirty="0">
              <a:latin typeface="Calibri" panose="020F0502020204030204" pitchFamily="34" charset="0"/>
            </a:rPr>
            <a:t>SAE SSB1-004B  Draft “Failure Rate Estimating”</a:t>
          </a:r>
        </a:p>
        <a:p>
          <a:pPr marL="511175" lvl="1" indent="-223838" algn="l" defTabSz="711200" rtl="0">
            <a:lnSpc>
              <a:spcPct val="80000"/>
            </a:lnSpc>
            <a:spcBef>
              <a:spcPct val="0"/>
            </a:spcBef>
            <a:spcAft>
              <a:spcPts val="500"/>
            </a:spcAft>
            <a:buFont typeface="Wingdings" panose="05000000000000000000" pitchFamily="2" charset="2"/>
            <a:buChar char="§"/>
            <a:tabLst/>
          </a:pPr>
          <a:r>
            <a:rPr lang="en-US" sz="1600" kern="1200" dirty="0">
              <a:latin typeface="Calibri" panose="020F0502020204030204" pitchFamily="34" charset="0"/>
            </a:rPr>
            <a:t>SAE SSB1-005 New Document Radiation Hardness Draft Review</a:t>
          </a:r>
        </a:p>
        <a:p>
          <a:pPr marL="511175" lvl="1" indent="-223838" algn="l" defTabSz="800100" rtl="0">
            <a:lnSpc>
              <a:spcPct val="80000"/>
            </a:lnSpc>
            <a:spcBef>
              <a:spcPct val="0"/>
            </a:spcBef>
            <a:spcAft>
              <a:spcPts val="500"/>
            </a:spcAft>
            <a:buChar char="•"/>
            <a:tabLst/>
          </a:pPr>
          <a:endParaRPr lang="en-US" sz="1800" kern="1200" dirty="0">
            <a:latin typeface="Calibri" panose="020F0502020204030204" pitchFamily="34" charset="0"/>
          </a:endParaRPr>
        </a:p>
        <a:p>
          <a:pPr marL="511175" lvl="1" indent="-223838" algn="l" defTabSz="800100" rtl="0">
            <a:lnSpc>
              <a:spcPct val="80000"/>
            </a:lnSpc>
            <a:spcBef>
              <a:spcPct val="0"/>
            </a:spcBef>
            <a:spcAft>
              <a:spcPts val="500"/>
            </a:spcAft>
            <a:buChar char="•"/>
            <a:tabLst/>
          </a:pPr>
          <a:endParaRPr lang="en-US" sz="1800" kern="1200" dirty="0">
            <a:latin typeface="Calibri" panose="020F0502020204030204" pitchFamily="34" charset="0"/>
          </a:endParaRPr>
        </a:p>
        <a:p>
          <a:pPr marL="682625" lvl="1" indent="-228600" algn="l" defTabSz="977900" rtl="0">
            <a:lnSpc>
              <a:spcPct val="80000"/>
            </a:lnSpc>
            <a:spcBef>
              <a:spcPct val="0"/>
            </a:spcBef>
            <a:spcAft>
              <a:spcPts val="500"/>
            </a:spcAft>
            <a:buChar char="•"/>
            <a:tabLst/>
          </a:pPr>
          <a:endParaRPr lang="en-US" sz="2200" kern="1200" dirty="0">
            <a:latin typeface="Calibri" panose="020F0502020204030204" pitchFamily="34" charset="0"/>
          </a:endParaRPr>
        </a:p>
      </dsp:txBody>
      <dsp:txXfrm>
        <a:off x="0" y="757646"/>
        <a:ext cx="8753166" cy="497860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1" y="3"/>
            <a:ext cx="3054304" cy="456237"/>
          </a:xfrm>
          <a:prstGeom prst="rect">
            <a:avLst/>
          </a:prstGeom>
          <a:noFill/>
          <a:ln w="9525">
            <a:noFill/>
            <a:miter lim="800000"/>
            <a:headEnd/>
            <a:tailEnd/>
          </a:ln>
          <a:effectLst/>
        </p:spPr>
        <p:txBody>
          <a:bodyPr vert="horz" wrap="square" lIns="91544" tIns="45775" rIns="91544" bIns="45775" numCol="1" anchor="t" anchorCtr="0" compatLnSpc="1">
            <a:prstTxWarp prst="textNoShape">
              <a:avLst/>
            </a:prstTxWarp>
          </a:bodyPr>
          <a:lstStyle>
            <a:lvl1pPr algn="l">
              <a:defRPr sz="1200" b="0"/>
            </a:lvl1pPr>
          </a:lstStyle>
          <a:p>
            <a:endParaRPr lang="en-US" dirty="0"/>
          </a:p>
        </p:txBody>
      </p:sp>
      <p:sp>
        <p:nvSpPr>
          <p:cNvPr id="25603" name="Rectangle 3"/>
          <p:cNvSpPr>
            <a:spLocks noGrp="1" noChangeArrowheads="1"/>
          </p:cNvSpPr>
          <p:nvPr>
            <p:ph type="dt" sz="quarter" idx="1"/>
          </p:nvPr>
        </p:nvSpPr>
        <p:spPr bwMode="auto">
          <a:xfrm>
            <a:off x="3968847" y="3"/>
            <a:ext cx="3054303" cy="456237"/>
          </a:xfrm>
          <a:prstGeom prst="rect">
            <a:avLst/>
          </a:prstGeom>
          <a:noFill/>
          <a:ln w="9525">
            <a:noFill/>
            <a:miter lim="800000"/>
            <a:headEnd/>
            <a:tailEnd/>
          </a:ln>
          <a:effectLst/>
        </p:spPr>
        <p:txBody>
          <a:bodyPr vert="horz" wrap="square" lIns="91544" tIns="45775" rIns="91544" bIns="45775" numCol="1" anchor="t" anchorCtr="0" compatLnSpc="1">
            <a:prstTxWarp prst="textNoShape">
              <a:avLst/>
            </a:prstTxWarp>
          </a:bodyPr>
          <a:lstStyle>
            <a:lvl1pPr algn="r">
              <a:defRPr sz="1200" b="0"/>
            </a:lvl1pPr>
          </a:lstStyle>
          <a:p>
            <a:endParaRPr lang="en-US" dirty="0"/>
          </a:p>
        </p:txBody>
      </p:sp>
      <p:sp>
        <p:nvSpPr>
          <p:cNvPr id="25604" name="Rectangle 4"/>
          <p:cNvSpPr>
            <a:spLocks noGrp="1" noChangeArrowheads="1"/>
          </p:cNvSpPr>
          <p:nvPr>
            <p:ph type="ftr" sz="quarter" idx="2"/>
          </p:nvPr>
        </p:nvSpPr>
        <p:spPr bwMode="auto">
          <a:xfrm>
            <a:off x="1" y="8854475"/>
            <a:ext cx="3054304" cy="456237"/>
          </a:xfrm>
          <a:prstGeom prst="rect">
            <a:avLst/>
          </a:prstGeom>
          <a:noFill/>
          <a:ln w="9525">
            <a:noFill/>
            <a:miter lim="800000"/>
            <a:headEnd/>
            <a:tailEnd/>
          </a:ln>
          <a:effectLst/>
        </p:spPr>
        <p:txBody>
          <a:bodyPr vert="horz" wrap="square" lIns="91544" tIns="45775" rIns="91544" bIns="45775" numCol="1" anchor="b" anchorCtr="0" compatLnSpc="1">
            <a:prstTxWarp prst="textNoShape">
              <a:avLst/>
            </a:prstTxWarp>
          </a:bodyPr>
          <a:lstStyle>
            <a:lvl1pPr algn="l">
              <a:defRPr sz="1200" b="0"/>
            </a:lvl1pPr>
          </a:lstStyle>
          <a:p>
            <a:endParaRPr lang="en-US" dirty="0"/>
          </a:p>
        </p:txBody>
      </p:sp>
      <p:sp>
        <p:nvSpPr>
          <p:cNvPr id="25605" name="Rectangle 5"/>
          <p:cNvSpPr>
            <a:spLocks noGrp="1" noChangeArrowheads="1"/>
          </p:cNvSpPr>
          <p:nvPr>
            <p:ph type="sldNum" sz="quarter" idx="3"/>
          </p:nvPr>
        </p:nvSpPr>
        <p:spPr bwMode="auto">
          <a:xfrm>
            <a:off x="3968847" y="8854475"/>
            <a:ext cx="3054303" cy="456237"/>
          </a:xfrm>
          <a:prstGeom prst="rect">
            <a:avLst/>
          </a:prstGeom>
          <a:noFill/>
          <a:ln w="9525">
            <a:noFill/>
            <a:miter lim="800000"/>
            <a:headEnd/>
            <a:tailEnd/>
          </a:ln>
          <a:effectLst/>
        </p:spPr>
        <p:txBody>
          <a:bodyPr vert="horz" wrap="square" lIns="91544" tIns="45775" rIns="91544" bIns="45775" numCol="1" anchor="b" anchorCtr="0" compatLnSpc="1">
            <a:prstTxWarp prst="textNoShape">
              <a:avLst/>
            </a:prstTxWarp>
          </a:bodyPr>
          <a:lstStyle>
            <a:lvl1pPr algn="r">
              <a:defRPr sz="1200" b="0"/>
            </a:lvl1pPr>
          </a:lstStyle>
          <a:p>
            <a:fld id="{8662A58C-55EE-43B4-A22F-06CF460CFACA}" type="slidenum">
              <a:rPr lang="en-US"/>
              <a:pPr/>
              <a:t>‹#›</a:t>
            </a:fld>
            <a:endParaRPr lang="en-US" dirty="0"/>
          </a:p>
        </p:txBody>
      </p:sp>
    </p:spTree>
    <p:extLst>
      <p:ext uri="{BB962C8B-B14F-4D97-AF65-F5344CB8AC3E}">
        <p14:creationId xmlns:p14="http://schemas.microsoft.com/office/powerpoint/2010/main" val="1448347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1" y="0"/>
            <a:ext cx="3038372" cy="464184"/>
          </a:xfrm>
          <a:prstGeom prst="rect">
            <a:avLst/>
          </a:prstGeom>
          <a:noFill/>
          <a:ln w="9525">
            <a:noFill/>
            <a:miter lim="800000"/>
            <a:headEnd/>
            <a:tailEnd/>
          </a:ln>
          <a:effectLst/>
        </p:spPr>
        <p:txBody>
          <a:bodyPr vert="horz" wrap="square" lIns="92808" tIns="46407" rIns="92808" bIns="46407" numCol="1" anchor="t" anchorCtr="0" compatLnSpc="1">
            <a:prstTxWarp prst="textNoShape">
              <a:avLst/>
            </a:prstTxWarp>
          </a:bodyPr>
          <a:lstStyle>
            <a:lvl1pPr algn="l" defTabSz="929037">
              <a:defRPr sz="1200" b="0"/>
            </a:lvl1pPr>
          </a:lstStyle>
          <a:p>
            <a:endParaRPr lang="en-US" dirty="0"/>
          </a:p>
        </p:txBody>
      </p:sp>
      <p:sp>
        <p:nvSpPr>
          <p:cNvPr id="21507" name="Rectangle 3"/>
          <p:cNvSpPr>
            <a:spLocks noGrp="1" noChangeArrowheads="1"/>
          </p:cNvSpPr>
          <p:nvPr>
            <p:ph type="dt" idx="1"/>
          </p:nvPr>
        </p:nvSpPr>
        <p:spPr bwMode="auto">
          <a:xfrm>
            <a:off x="3972033" y="0"/>
            <a:ext cx="3038371" cy="464184"/>
          </a:xfrm>
          <a:prstGeom prst="rect">
            <a:avLst/>
          </a:prstGeom>
          <a:noFill/>
          <a:ln w="9525">
            <a:noFill/>
            <a:miter lim="800000"/>
            <a:headEnd/>
            <a:tailEnd/>
          </a:ln>
          <a:effectLst/>
        </p:spPr>
        <p:txBody>
          <a:bodyPr vert="horz" wrap="square" lIns="92808" tIns="46407" rIns="92808" bIns="46407" numCol="1" anchor="t" anchorCtr="0" compatLnSpc="1">
            <a:prstTxWarp prst="textNoShape">
              <a:avLst/>
            </a:prstTxWarp>
          </a:bodyPr>
          <a:lstStyle>
            <a:lvl1pPr algn="r" defTabSz="929037">
              <a:defRPr sz="1200" b="0"/>
            </a:lvl1pPr>
          </a:lstStyle>
          <a:p>
            <a:endParaRPr lang="en-US" dirty="0"/>
          </a:p>
        </p:txBody>
      </p:sp>
      <p:sp>
        <p:nvSpPr>
          <p:cNvPr id="21508" name="Rectangle 4"/>
          <p:cNvSpPr>
            <a:spLocks noGrp="1" noRot="1" noChangeAspect="1" noChangeArrowheads="1" noTextEdit="1"/>
          </p:cNvSpPr>
          <p:nvPr>
            <p:ph type="sldImg" idx="2"/>
          </p:nvPr>
        </p:nvSpPr>
        <p:spPr bwMode="auto">
          <a:xfrm>
            <a:off x="1184275" y="698500"/>
            <a:ext cx="4646613" cy="3484563"/>
          </a:xfrm>
          <a:prstGeom prst="rect">
            <a:avLst/>
          </a:prstGeom>
          <a:noFill/>
          <a:ln w="9525">
            <a:solidFill>
              <a:srgbClr val="000000"/>
            </a:solidFill>
            <a:miter lim="800000"/>
            <a:headEnd/>
            <a:tailEnd/>
          </a:ln>
          <a:effectLst/>
        </p:spPr>
      </p:sp>
      <p:sp>
        <p:nvSpPr>
          <p:cNvPr id="21509" name="Rectangle 5"/>
          <p:cNvSpPr>
            <a:spLocks noGrp="1" noChangeArrowheads="1"/>
          </p:cNvSpPr>
          <p:nvPr>
            <p:ph type="body" sz="quarter" idx="3"/>
          </p:nvPr>
        </p:nvSpPr>
        <p:spPr bwMode="auto">
          <a:xfrm>
            <a:off x="935255" y="4416108"/>
            <a:ext cx="5139898" cy="4180836"/>
          </a:xfrm>
          <a:prstGeom prst="rect">
            <a:avLst/>
          </a:prstGeom>
          <a:noFill/>
          <a:ln w="9525">
            <a:noFill/>
            <a:miter lim="800000"/>
            <a:headEnd/>
            <a:tailEnd/>
          </a:ln>
          <a:effectLst/>
        </p:spPr>
        <p:txBody>
          <a:bodyPr vert="horz" wrap="square" lIns="92808" tIns="46407" rIns="92808" bIns="4640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1" y="8832216"/>
            <a:ext cx="3038372" cy="464184"/>
          </a:xfrm>
          <a:prstGeom prst="rect">
            <a:avLst/>
          </a:prstGeom>
          <a:noFill/>
          <a:ln w="9525">
            <a:noFill/>
            <a:miter lim="800000"/>
            <a:headEnd/>
            <a:tailEnd/>
          </a:ln>
          <a:effectLst/>
        </p:spPr>
        <p:txBody>
          <a:bodyPr vert="horz" wrap="square" lIns="92808" tIns="46407" rIns="92808" bIns="46407" numCol="1" anchor="b" anchorCtr="0" compatLnSpc="1">
            <a:prstTxWarp prst="textNoShape">
              <a:avLst/>
            </a:prstTxWarp>
          </a:bodyPr>
          <a:lstStyle>
            <a:lvl1pPr algn="l" defTabSz="929037">
              <a:defRPr sz="1200" b="0"/>
            </a:lvl1pPr>
          </a:lstStyle>
          <a:p>
            <a:endParaRPr lang="en-US" dirty="0"/>
          </a:p>
        </p:txBody>
      </p:sp>
      <p:sp>
        <p:nvSpPr>
          <p:cNvPr id="21511" name="Rectangle 7"/>
          <p:cNvSpPr>
            <a:spLocks noGrp="1" noChangeArrowheads="1"/>
          </p:cNvSpPr>
          <p:nvPr>
            <p:ph type="sldNum" sz="quarter" idx="5"/>
          </p:nvPr>
        </p:nvSpPr>
        <p:spPr bwMode="auto">
          <a:xfrm>
            <a:off x="3972033" y="8832216"/>
            <a:ext cx="3038371" cy="464184"/>
          </a:xfrm>
          <a:prstGeom prst="rect">
            <a:avLst/>
          </a:prstGeom>
          <a:noFill/>
          <a:ln w="9525">
            <a:noFill/>
            <a:miter lim="800000"/>
            <a:headEnd/>
            <a:tailEnd/>
          </a:ln>
          <a:effectLst/>
        </p:spPr>
        <p:txBody>
          <a:bodyPr vert="horz" wrap="square" lIns="92808" tIns="46407" rIns="92808" bIns="46407" numCol="1" anchor="b" anchorCtr="0" compatLnSpc="1">
            <a:prstTxWarp prst="textNoShape">
              <a:avLst/>
            </a:prstTxWarp>
          </a:bodyPr>
          <a:lstStyle>
            <a:lvl1pPr algn="r" defTabSz="929037">
              <a:defRPr sz="1200" b="0"/>
            </a:lvl1pPr>
          </a:lstStyle>
          <a:p>
            <a:fld id="{C2E1B1F7-34A1-4AD7-89B5-C3B527C23951}" type="slidenum">
              <a:rPr lang="en-US"/>
              <a:pPr/>
              <a:t>‹#›</a:t>
            </a:fld>
            <a:endParaRPr lang="en-US" dirty="0"/>
          </a:p>
        </p:txBody>
      </p:sp>
    </p:spTree>
    <p:extLst>
      <p:ext uri="{BB962C8B-B14F-4D97-AF65-F5344CB8AC3E}">
        <p14:creationId xmlns:p14="http://schemas.microsoft.com/office/powerpoint/2010/main" val="55474448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32"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32"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32"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32"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3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5</a:t>
            </a:fld>
            <a:endParaRPr lang="en-US" dirty="0"/>
          </a:p>
        </p:txBody>
      </p:sp>
    </p:spTree>
    <p:extLst>
      <p:ext uri="{BB962C8B-B14F-4D97-AF65-F5344CB8AC3E}">
        <p14:creationId xmlns:p14="http://schemas.microsoft.com/office/powerpoint/2010/main" val="338681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6</a:t>
            </a:fld>
            <a:endParaRPr lang="en-US" dirty="0"/>
          </a:p>
        </p:txBody>
      </p:sp>
    </p:spTree>
    <p:extLst>
      <p:ext uri="{BB962C8B-B14F-4D97-AF65-F5344CB8AC3E}">
        <p14:creationId xmlns:p14="http://schemas.microsoft.com/office/powerpoint/2010/main" val="145313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7</a:t>
            </a:fld>
            <a:endParaRPr lang="en-US" dirty="0"/>
          </a:p>
        </p:txBody>
      </p:sp>
    </p:spTree>
    <p:extLst>
      <p:ext uri="{BB962C8B-B14F-4D97-AF65-F5344CB8AC3E}">
        <p14:creationId xmlns:p14="http://schemas.microsoft.com/office/powerpoint/2010/main" val="1353004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8</a:t>
            </a:fld>
            <a:endParaRPr lang="en-US" dirty="0"/>
          </a:p>
        </p:txBody>
      </p:sp>
    </p:spTree>
    <p:extLst>
      <p:ext uri="{BB962C8B-B14F-4D97-AF65-F5344CB8AC3E}">
        <p14:creationId xmlns:p14="http://schemas.microsoft.com/office/powerpoint/2010/main" val="158612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9</a:t>
            </a:fld>
            <a:endParaRPr lang="en-US" dirty="0"/>
          </a:p>
        </p:txBody>
      </p:sp>
    </p:spTree>
    <p:extLst>
      <p:ext uri="{BB962C8B-B14F-4D97-AF65-F5344CB8AC3E}">
        <p14:creationId xmlns:p14="http://schemas.microsoft.com/office/powerpoint/2010/main" val="52673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10</a:t>
            </a:fld>
            <a:endParaRPr lang="en-US" dirty="0"/>
          </a:p>
        </p:txBody>
      </p:sp>
    </p:spTree>
    <p:extLst>
      <p:ext uri="{BB962C8B-B14F-4D97-AF65-F5344CB8AC3E}">
        <p14:creationId xmlns:p14="http://schemas.microsoft.com/office/powerpoint/2010/main" val="164485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2544C4-D781-47B5-BD60-9BBF4ECB072C}" type="slidenum">
              <a:rPr lang="en-US" smtClean="0"/>
              <a:t>12</a:t>
            </a:fld>
            <a:endParaRPr lang="en-US" dirty="0"/>
          </a:p>
        </p:txBody>
      </p:sp>
    </p:spTree>
    <p:extLst>
      <p:ext uri="{BB962C8B-B14F-4D97-AF65-F5344CB8AC3E}">
        <p14:creationId xmlns:p14="http://schemas.microsoft.com/office/powerpoint/2010/main" val="2492312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491706"/>
            <a:ext cx="7772400" cy="498894"/>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865034" y="4768948"/>
            <a:ext cx="1593166" cy="13270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
          <p:cNvSpPr>
            <a:spLocks noGrp="1" noChangeArrowheads="1"/>
          </p:cNvSpPr>
          <p:nvPr>
            <p:ph type="sldNum" sz="quarter" idx="10"/>
          </p:nvPr>
        </p:nvSpPr>
        <p:spPr>
          <a:ln/>
        </p:spPr>
        <p:txBody>
          <a:bodyPr/>
          <a:lstStyle>
            <a:lvl1pPr>
              <a:defRPr/>
            </a:lvl1pPr>
          </a:lstStyle>
          <a:p>
            <a:pPr>
              <a:defRPr/>
            </a:pPr>
            <a:fld id="{2A8A6B63-F735-435C-A076-FE6BF73059E3}" type="slidenum">
              <a:rPr lang="en-US"/>
              <a:pPr>
                <a:defRPr/>
              </a:pPr>
              <a:t>‹#›</a:t>
            </a:fld>
            <a:endParaRPr lang="en-US" dirty="0"/>
          </a:p>
        </p:txBody>
      </p:sp>
      <p:pic>
        <p:nvPicPr>
          <p:cNvPr id="5" name="Picture 4" descr="header_nepplogo.gif"/>
          <p:cNvPicPr/>
          <p:nvPr userDrawn="1"/>
        </p:nvPicPr>
        <p:blipFill>
          <a:blip r:embed="rId2" cstate="print"/>
          <a:stretch>
            <a:fillRect/>
          </a:stretch>
        </p:blipFill>
        <p:spPr>
          <a:xfrm>
            <a:off x="457203" y="91441"/>
            <a:ext cx="1294227" cy="604910"/>
          </a:xfrm>
          <a:prstGeom prst="rect">
            <a:avLst/>
          </a:prstGeom>
        </p:spPr>
      </p:pic>
      <p:cxnSp>
        <p:nvCxnSpPr>
          <p:cNvPr id="10" name="Straight Connector 9"/>
          <p:cNvCxnSpPr/>
          <p:nvPr userDrawn="1"/>
        </p:nvCxnSpPr>
        <p:spPr bwMode="auto">
          <a:xfrm>
            <a:off x="351692" y="815926"/>
            <a:ext cx="8426548" cy="0"/>
          </a:xfrm>
          <a:prstGeom prst="line">
            <a:avLst/>
          </a:prstGeom>
          <a:solidFill>
            <a:schemeClr val="accent1"/>
          </a:solidFill>
          <a:ln w="50800" cap="flat" cmpd="sng" algn="ctr">
            <a:gradFill flip="none" rotWithShape="1">
              <a:gsLst>
                <a:gs pos="0">
                  <a:srgbClr val="0099FF"/>
                </a:gs>
                <a:gs pos="39999">
                  <a:srgbClr val="85C2FF"/>
                </a:gs>
                <a:gs pos="70000">
                  <a:srgbClr val="C4D6EB"/>
                </a:gs>
                <a:gs pos="100000">
                  <a:srgbClr val="FFEBFA"/>
                </a:gs>
              </a:gsLst>
              <a:lin ang="0" scaled="0"/>
              <a:tileRect/>
            </a:gradFill>
            <a:prstDash val="solid"/>
            <a:round/>
            <a:headEnd type="none" w="med" len="med"/>
            <a:tailEnd type="none" w="med" len="med"/>
          </a:ln>
          <a:effectLst/>
        </p:spPr>
      </p:cxnSp>
      <p:pic>
        <p:nvPicPr>
          <p:cNvPr id="11" name="Picture 10" descr="NASA_Meatball-TransparentBackground.gif"/>
          <p:cNvPicPr preferRelativeResize="0">
            <a:picLocks noChangeAspect="1"/>
          </p:cNvPicPr>
          <p:nvPr userDrawn="1"/>
        </p:nvPicPr>
        <p:blipFill>
          <a:blip r:embed="rId3" cstate="print"/>
          <a:stretch>
            <a:fillRect/>
          </a:stretch>
        </p:blipFill>
        <p:spPr>
          <a:xfrm>
            <a:off x="7923630" y="115691"/>
            <a:ext cx="731520" cy="60608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605445" y="651204"/>
            <a:ext cx="3966555" cy="18466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National Aeronautics and Space Administration</a:t>
            </a:r>
            <a:endParaRPr lang="en-US" sz="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605445" y="2942387"/>
            <a:ext cx="5757255" cy="1274762"/>
          </a:xfrm>
        </p:spPr>
        <p:txBody>
          <a:bodyPr anchor="t">
            <a:noAutofit/>
          </a:bodyPr>
          <a:lstStyle>
            <a:lvl1pPr algn="l">
              <a:defRPr sz="3525"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605445" y="4364787"/>
            <a:ext cx="5757255" cy="1488440"/>
          </a:xfrm>
        </p:spPr>
        <p:txBody>
          <a:bodyPr>
            <a:normAutofit/>
          </a:bodyPr>
          <a:lstStyle>
            <a:lvl1pPr marL="0" indent="0" algn="l">
              <a:buNone/>
              <a:defRPr sz="1500" b="0" i="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338876"/>
            <a:ext cx="698294"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7772935" y="6452046"/>
            <a:ext cx="1150620" cy="184666"/>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6/4/2020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746127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6/4/2020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1896297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vmlDrawing" Target="../drawings/vmlDrawing1.vml"/><Relationship Id="rId4" Type="http://schemas.openxmlformats.org/officeDocument/2006/relationships/theme" Target="../theme/theme1.xml"/><Relationship Id="rId9" Type="http://schemas.openxmlformats.org/officeDocument/2006/relationships/image" Target="../media/image2.wmf"/></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vl1pPr>
          </a:lstStyle>
          <a:p>
            <a:endParaRPr lang="en-US" dirty="0">
              <a:solidFill>
                <a:srgbClr val="000000"/>
              </a:solidFill>
            </a:endParaRPr>
          </a:p>
        </p:txBody>
      </p:sp>
      <p:sp>
        <p:nvSpPr>
          <p:cNvPr id="1030" name="Rectangle 6"/>
          <p:cNvSpPr>
            <a:spLocks noGrp="1" noChangeArrowheads="1"/>
          </p:cNvSpPr>
          <p:nvPr>
            <p:ph type="sldNum" sz="quarter" idx="4"/>
          </p:nvPr>
        </p:nvSpPr>
        <p:spPr bwMode="auto">
          <a:xfrm>
            <a:off x="7010400" y="64008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22287FF4-4796-4A4D-A576-AECBE9A91C84}" type="slidenum">
              <a:rPr lang="en-US">
                <a:solidFill>
                  <a:srgbClr val="000000"/>
                </a:solidFill>
              </a:rPr>
              <a:pPr/>
              <a:t>‹#›</a:t>
            </a:fld>
            <a:endParaRPr lang="en-US" dirty="0">
              <a:solidFill>
                <a:srgbClr val="000000"/>
              </a:solidFill>
            </a:endParaRPr>
          </a:p>
        </p:txBody>
      </p:sp>
      <p:sp>
        <p:nvSpPr>
          <p:cNvPr id="88074" name="Text Box 10"/>
          <p:cNvSpPr txBox="1">
            <a:spLocks noChangeArrowheads="1"/>
          </p:cNvSpPr>
          <p:nvPr userDrawn="1"/>
        </p:nvSpPr>
        <p:spPr bwMode="auto">
          <a:xfrm>
            <a:off x="822325" y="471488"/>
            <a:ext cx="184150" cy="396875"/>
          </a:xfrm>
          <a:prstGeom prst="rect">
            <a:avLst/>
          </a:prstGeom>
          <a:noFill/>
          <a:ln w="9525">
            <a:noFill/>
            <a:miter lim="800000"/>
            <a:headEnd/>
            <a:tailEnd/>
          </a:ln>
          <a:effectLst/>
        </p:spPr>
        <p:txBody>
          <a:bodyPr wrap="none">
            <a:spAutoFit/>
          </a:bodyPr>
          <a:lstStyle/>
          <a:p>
            <a:endParaRPr lang="en-US" sz="2000" b="0" dirty="0">
              <a:solidFill>
                <a:srgbClr val="000000"/>
              </a:solidFill>
            </a:endParaRPr>
          </a:p>
        </p:txBody>
      </p:sp>
      <p:sp>
        <p:nvSpPr>
          <p:cNvPr id="88076" name="Text Box 12"/>
          <p:cNvSpPr txBox="1">
            <a:spLocks noChangeArrowheads="1"/>
          </p:cNvSpPr>
          <p:nvPr userDrawn="1"/>
        </p:nvSpPr>
        <p:spPr bwMode="auto">
          <a:xfrm>
            <a:off x="7832725" y="471488"/>
            <a:ext cx="184150" cy="396875"/>
          </a:xfrm>
          <a:prstGeom prst="rect">
            <a:avLst/>
          </a:prstGeom>
          <a:noFill/>
          <a:ln w="9525">
            <a:noFill/>
            <a:miter lim="800000"/>
            <a:headEnd/>
            <a:tailEnd/>
          </a:ln>
          <a:effectLst/>
        </p:spPr>
        <p:txBody>
          <a:bodyPr wrap="none">
            <a:spAutoFit/>
          </a:bodyPr>
          <a:lstStyle/>
          <a:p>
            <a:endParaRPr lang="en-US" sz="2000" b="0" dirty="0">
              <a:solidFill>
                <a:srgbClr val="000000"/>
              </a:solidFill>
            </a:endParaRPr>
          </a:p>
        </p:txBody>
      </p:sp>
      <p:cxnSp>
        <p:nvCxnSpPr>
          <p:cNvPr id="10" name="Straight Connector 9"/>
          <p:cNvCxnSpPr/>
          <p:nvPr userDrawn="1"/>
        </p:nvCxnSpPr>
        <p:spPr bwMode="auto">
          <a:xfrm>
            <a:off x="356839" y="806605"/>
            <a:ext cx="8430322" cy="1588"/>
          </a:xfrm>
          <a:prstGeom prst="line">
            <a:avLst/>
          </a:prstGeom>
          <a:solidFill>
            <a:schemeClr val="accent1"/>
          </a:solidFill>
          <a:ln w="50800" cap="flat" cmpd="sng" algn="ctr">
            <a:gradFill flip="none" rotWithShape="1">
              <a:gsLst>
                <a:gs pos="0">
                  <a:srgbClr val="0070C0"/>
                </a:gs>
                <a:gs pos="39999">
                  <a:srgbClr val="85C2FF"/>
                </a:gs>
                <a:gs pos="70000">
                  <a:srgbClr val="C4D6EB"/>
                </a:gs>
                <a:gs pos="100000">
                  <a:srgbClr val="FFEBFA"/>
                </a:gs>
              </a:gsLst>
              <a:lin ang="0" scaled="1"/>
              <a:tileRect/>
            </a:gradFill>
            <a:prstDash val="solid"/>
            <a:round/>
            <a:headEnd type="none" w="med" len="med"/>
            <a:tailEnd type="none" w="med" len="med"/>
          </a:ln>
          <a:effectLst/>
        </p:spPr>
      </p:cxnSp>
      <p:graphicFrame>
        <p:nvGraphicFramePr>
          <p:cNvPr id="88080" name="Object 16"/>
          <p:cNvGraphicFramePr>
            <a:graphicFrameLocks noChangeAspect="1"/>
          </p:cNvGraphicFramePr>
          <p:nvPr/>
        </p:nvGraphicFramePr>
        <p:xfrm>
          <a:off x="457200" y="0"/>
          <a:ext cx="762000" cy="742950"/>
        </p:xfrm>
        <a:graphic>
          <a:graphicData uri="http://schemas.openxmlformats.org/presentationml/2006/ole">
            <mc:AlternateContent xmlns:mc="http://schemas.openxmlformats.org/markup-compatibility/2006">
              <mc:Choice xmlns:v="urn:schemas-microsoft-com:vml" Requires="v">
                <p:oleObj spid="_x0000_s182974" name="Photo Editor Photo" r:id="rId6" imgW="3666667" imgH="3885714" progId="">
                  <p:embed/>
                </p:oleObj>
              </mc:Choice>
              <mc:Fallback>
                <p:oleObj name="Photo Editor Photo" r:id="rId6" imgW="3666667" imgH="3885714" progId="">
                  <p:embed/>
                  <p:pic>
                    <p:nvPicPr>
                      <p:cNvPr id="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0"/>
                        <a:ext cx="762000" cy="742950"/>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88081" name="Object 17"/>
          <p:cNvGraphicFramePr>
            <a:graphicFrameLocks/>
          </p:cNvGraphicFramePr>
          <p:nvPr/>
        </p:nvGraphicFramePr>
        <p:xfrm>
          <a:off x="7747000" y="84138"/>
          <a:ext cx="787400" cy="574675"/>
        </p:xfrm>
        <a:graphic>
          <a:graphicData uri="http://schemas.openxmlformats.org/presentationml/2006/ole">
            <mc:AlternateContent xmlns:mc="http://schemas.openxmlformats.org/markup-compatibility/2006">
              <mc:Choice xmlns:v="urn:schemas-microsoft-com:vml" Requires="v">
                <p:oleObj spid="_x0000_s182975" name="CorelDRAW" r:id="rId8" imgW="1093788" imgH="904875" progId="">
                  <p:embed/>
                </p:oleObj>
              </mc:Choice>
              <mc:Fallback>
                <p:oleObj name="CorelDRAW" r:id="rId8" imgW="1093788" imgH="904875" progId="">
                  <p:embed/>
                  <p:pic>
                    <p:nvPicPr>
                      <p:cNvPr id="0" name="Picture 1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7000" y="84138"/>
                        <a:ext cx="787400" cy="574675"/>
                      </a:xfrm>
                      <a:prstGeom prst="rect">
                        <a:avLst/>
                      </a:prstGeom>
                      <a:noFill/>
                      <a:ln>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63" r:id="rId1"/>
    <p:sldLayoutId id="2147483671" r:id="rId2"/>
    <p:sldLayoutId id="2147483672" r:id="rId3"/>
  </p:sldLayoutIdLst>
  <p:hf hdr="0" ftr="0" dt="0"/>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Times New Roman" pitchFamily="32" charset="0"/>
        </a:defRPr>
      </a:lvl2pPr>
      <a:lvl3pPr algn="ctr" rtl="0" eaLnBrk="0" fontAlgn="base" hangingPunct="0">
        <a:spcBef>
          <a:spcPct val="0"/>
        </a:spcBef>
        <a:spcAft>
          <a:spcPct val="0"/>
        </a:spcAft>
        <a:defRPr sz="2800">
          <a:solidFill>
            <a:schemeClr val="tx2"/>
          </a:solidFill>
          <a:latin typeface="Times New Roman" pitchFamily="32" charset="0"/>
        </a:defRPr>
      </a:lvl3pPr>
      <a:lvl4pPr algn="ctr" rtl="0" eaLnBrk="0" fontAlgn="base" hangingPunct="0">
        <a:spcBef>
          <a:spcPct val="0"/>
        </a:spcBef>
        <a:spcAft>
          <a:spcPct val="0"/>
        </a:spcAft>
        <a:defRPr sz="2800">
          <a:solidFill>
            <a:schemeClr val="tx2"/>
          </a:solidFill>
          <a:latin typeface="Times New Roman" pitchFamily="32" charset="0"/>
        </a:defRPr>
      </a:lvl4pPr>
      <a:lvl5pPr algn="ctr" rtl="0" eaLnBrk="0" fontAlgn="base" hangingPunct="0">
        <a:spcBef>
          <a:spcPct val="0"/>
        </a:spcBef>
        <a:spcAft>
          <a:spcPct val="0"/>
        </a:spcAft>
        <a:defRPr sz="2800">
          <a:solidFill>
            <a:schemeClr val="tx2"/>
          </a:solidFill>
          <a:latin typeface="Times New Roman" pitchFamily="32" charset="0"/>
        </a:defRPr>
      </a:lvl5pPr>
      <a:lvl6pPr marL="457200" algn="ctr" rtl="0" eaLnBrk="0" fontAlgn="base" hangingPunct="0">
        <a:spcBef>
          <a:spcPct val="0"/>
        </a:spcBef>
        <a:spcAft>
          <a:spcPct val="0"/>
        </a:spcAft>
        <a:defRPr sz="2800">
          <a:solidFill>
            <a:schemeClr val="tx2"/>
          </a:solidFill>
          <a:latin typeface="Times New Roman" pitchFamily="32" charset="0"/>
        </a:defRPr>
      </a:lvl6pPr>
      <a:lvl7pPr marL="914400" algn="ctr" rtl="0" eaLnBrk="0" fontAlgn="base" hangingPunct="0">
        <a:spcBef>
          <a:spcPct val="0"/>
        </a:spcBef>
        <a:spcAft>
          <a:spcPct val="0"/>
        </a:spcAft>
        <a:defRPr sz="2800">
          <a:solidFill>
            <a:schemeClr val="tx2"/>
          </a:solidFill>
          <a:latin typeface="Times New Roman" pitchFamily="32" charset="0"/>
        </a:defRPr>
      </a:lvl7pPr>
      <a:lvl8pPr marL="1371600" algn="ctr" rtl="0" eaLnBrk="0" fontAlgn="base" hangingPunct="0">
        <a:spcBef>
          <a:spcPct val="0"/>
        </a:spcBef>
        <a:spcAft>
          <a:spcPct val="0"/>
        </a:spcAft>
        <a:defRPr sz="2800">
          <a:solidFill>
            <a:schemeClr val="tx2"/>
          </a:solidFill>
          <a:latin typeface="Times New Roman" pitchFamily="32" charset="0"/>
        </a:defRPr>
      </a:lvl8pPr>
      <a:lvl9pPr marL="1828800" algn="ctr" rtl="0" eaLnBrk="0" fontAlgn="base" hangingPunct="0">
        <a:spcBef>
          <a:spcPct val="0"/>
        </a:spcBef>
        <a:spcAft>
          <a:spcPct val="0"/>
        </a:spcAft>
        <a:defRPr sz="2800">
          <a:solidFill>
            <a:schemeClr val="tx2"/>
          </a:solidFill>
          <a:latin typeface="Times New Roman" pitchFamily="32" charset="0"/>
        </a:defRPr>
      </a:lvl9pPr>
    </p:titleStyle>
    <p:bodyStyle>
      <a:lvl1pPr marL="342900" indent="-342900" algn="l" rtl="0" eaLnBrk="0" fontAlgn="base" hangingPunct="0">
        <a:spcBef>
          <a:spcPct val="20000"/>
        </a:spcBef>
        <a:spcAft>
          <a:spcPct val="0"/>
        </a:spcAft>
        <a:buChar char="•"/>
        <a:defRPr sz="2000">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0" fontAlgn="base" hangingPunct="0">
        <a:spcBef>
          <a:spcPct val="20000"/>
        </a:spcBef>
        <a:spcAft>
          <a:spcPct val="0"/>
        </a:spcAft>
        <a:buChar char="»"/>
        <a:defRPr sz="1600">
          <a:solidFill>
            <a:schemeClr val="tx1"/>
          </a:solidFill>
          <a:latin typeface="+mn-lt"/>
        </a:defRPr>
      </a:lvl6pPr>
      <a:lvl7pPr marL="2971800" indent="-228600" algn="l" rtl="0" eaLnBrk="0" fontAlgn="base" hangingPunct="0">
        <a:spcBef>
          <a:spcPct val="20000"/>
        </a:spcBef>
        <a:spcAft>
          <a:spcPct val="0"/>
        </a:spcAft>
        <a:buChar char="»"/>
        <a:defRPr sz="1600">
          <a:solidFill>
            <a:schemeClr val="tx1"/>
          </a:solidFill>
          <a:latin typeface="+mn-lt"/>
        </a:defRPr>
      </a:lvl7pPr>
      <a:lvl8pPr marL="3429000" indent="-228600" algn="l" rtl="0" eaLnBrk="0" fontAlgn="base" hangingPunct="0">
        <a:spcBef>
          <a:spcPct val="20000"/>
        </a:spcBef>
        <a:spcAft>
          <a:spcPct val="0"/>
        </a:spcAft>
        <a:buChar char="»"/>
        <a:defRPr sz="1600">
          <a:solidFill>
            <a:schemeClr val="tx1"/>
          </a:solidFill>
          <a:latin typeface="+mn-lt"/>
        </a:defRPr>
      </a:lvl8pPr>
      <a:lvl9pPr marL="3886200" indent="-228600" algn="l" rtl="0" eaLnBrk="0" fontAlgn="base" hangingPunct="0">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1">
                <a:solidFill>
                  <a:prstClr val="black">
                    <a:tint val="75000"/>
                  </a:prstClr>
                </a:solidFill>
                <a:latin typeface="Arial" charset="0"/>
                <a:ea typeface="ＭＳ Ｐゴシック" charset="-128"/>
              </a:defRPr>
            </a:lvl1pPr>
          </a:lstStyle>
          <a:p>
            <a:pPr eaLnBrk="1" hangingPunct="1">
              <a:defRPr/>
            </a:pPr>
            <a:r>
              <a:rPr lang="en-US" dirty="0"/>
              <a:t>National Aeronautics and Space Administration</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1">
                <a:solidFill>
                  <a:prstClr val="black">
                    <a:tint val="75000"/>
                  </a:prstClr>
                </a:solidFill>
                <a:latin typeface="Arial" charset="0"/>
                <a:ea typeface="ＭＳ Ｐゴシック" charset="-128"/>
              </a:defRPr>
            </a:lvl1pPr>
          </a:lstStyle>
          <a:p>
            <a:pPr eaLnBrk="1" hangingPunct="1">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b="1">
                <a:solidFill>
                  <a:srgbClr val="898989"/>
                </a:solidFill>
                <a:latin typeface="Arial" pitchFamily="34" charset="0"/>
                <a:ea typeface="ＭＳ Ｐゴシック" pitchFamily="34" charset="-128"/>
              </a:defRPr>
            </a:lvl1pPr>
          </a:lstStyle>
          <a:p>
            <a:pPr eaLnBrk="1" hangingPunct="1">
              <a:defRPr/>
            </a:pPr>
            <a:fld id="{4143A2E3-BBA0-4D47-9F40-015DB4149A6E}" type="slidenum">
              <a:rPr lang="en-US"/>
              <a:pPr eaLnBrk="1" hangingPunct="1">
                <a:defRPr/>
              </a:pPr>
              <a:t>‹#›</a:t>
            </a:fld>
            <a:endParaRPr lang="en-US" dirty="0"/>
          </a:p>
        </p:txBody>
      </p:sp>
    </p:spTree>
  </p:cSld>
  <p:clrMap bg1="lt1" tx1="dk1" bg2="lt2" tx2="dk2" accent1="accent1" accent2="accent2" accent3="accent3" accent4="accent4" accent5="accent5" accent6="accent6" hlink="hlink" folHlink="folHlink"/>
  <p:transition/>
  <p:hf hdr="0" ftr="0" dt="0"/>
  <p:txStyles>
    <p:titleStyle>
      <a:lvl1pPr algn="ctr" rtl="0" eaLnBrk="0" fontAlgn="base" hangingPunct="0">
        <a:spcBef>
          <a:spcPct val="0"/>
        </a:spcBef>
        <a:spcAft>
          <a:spcPct val="0"/>
        </a:spcAft>
        <a:defRPr sz="4400" kern="1200">
          <a:solidFill>
            <a:schemeClr val="tx1"/>
          </a:solidFill>
          <a:latin typeface="+mj-lt"/>
          <a:ea typeface="ヒラギノ角ゴ Pro W3" charset="-128"/>
          <a:cs typeface="+mj-cs"/>
        </a:defRPr>
      </a:lvl1pPr>
      <a:lvl2pPr algn="ctr" rtl="0" eaLnBrk="0" fontAlgn="base" hangingPunct="0">
        <a:spcBef>
          <a:spcPct val="0"/>
        </a:spcBef>
        <a:spcAft>
          <a:spcPct val="0"/>
        </a:spcAft>
        <a:defRPr sz="4400">
          <a:solidFill>
            <a:schemeClr val="tx1"/>
          </a:solidFill>
          <a:latin typeface="Calibri" pitchFamily="34" charset="0"/>
          <a:ea typeface="ヒラギノ角ゴ Pro W3"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ヒラギノ角ゴ Pro W3" charset="-128"/>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ヒラギノ角ゴ Pro W3"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ヒラギノ角ゴ Pro W3"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ヒラギノ角ゴ Pro W3"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ヒラギノ角ゴ Pro W3"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D7727753-3EC2-4E5E-B7A7-4B4091E4F166}" type="datetimeFigureOut">
              <a:rPr lang="en-US" b="0" smtClean="0">
                <a:solidFill>
                  <a:prstClr val="black">
                    <a:tint val="75000"/>
                  </a:prstClr>
                </a:solidFill>
                <a:latin typeface="Calibri" panose="020F0502020204030204"/>
              </a:rPr>
              <a:pPr eaLnBrk="1" fontAlgn="auto" hangingPunct="1">
                <a:spcBef>
                  <a:spcPts val="0"/>
                </a:spcBef>
                <a:spcAft>
                  <a:spcPts val="0"/>
                </a:spcAft>
              </a:pPr>
              <a:t>6/4/2020</a:t>
            </a:fld>
            <a:endParaRPr lang="en-US" b="0" dirty="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dirty="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57A7695B-E6E2-4A1D-907D-43AA5A01EAFB}" type="slidenum">
              <a:rPr lang="en-US" b="0" smtClean="0">
                <a:solidFill>
                  <a:prstClr val="black">
                    <a:tint val="75000"/>
                  </a:prstClr>
                </a:solidFill>
                <a:latin typeface="Calibri" panose="020F0502020204030204"/>
              </a:rPr>
              <a:pPr eaLnBrk="1" fontAlgn="auto" hangingPunct="1">
                <a:spcBef>
                  <a:spcPts val="0"/>
                </a:spcBef>
                <a:spcAft>
                  <a:spcPts val="0"/>
                </a:spcAft>
              </a:pPr>
              <a:t>‹#›</a:t>
            </a:fld>
            <a:endParaRPr lang="en-US" b="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759368497"/>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1.jpeg"/><Relationship Id="rId4" Type="http://schemas.openxmlformats.org/officeDocument/2006/relationships/image" Target="cid:image003.png@01D46477.661ADF7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9.png"/><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8011" y="5241793"/>
            <a:ext cx="630107" cy="579293"/>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208230" y="3064040"/>
            <a:ext cx="7333307" cy="1354051"/>
          </a:xfrm>
        </p:spPr>
        <p:txBody>
          <a:bodyPr/>
          <a:lstStyle/>
          <a:p>
            <a:pPr marL="0" indent="0">
              <a:spcAft>
                <a:spcPts val="0"/>
              </a:spcAft>
              <a:buFontTx/>
              <a:buNone/>
              <a:defRPr/>
            </a:pPr>
            <a:r>
              <a:rPr lang="en-US" sz="4000" b="0" dirty="0">
                <a:solidFill>
                  <a:srgbClr val="FFFFFF"/>
                </a:solidFill>
                <a:effectLst>
                  <a:outerShdw blurRad="38100" dist="38100" dir="2700000" algn="tl">
                    <a:srgbClr val="000000">
                      <a:alpha val="43137"/>
                    </a:srgbClr>
                  </a:outerShdw>
                </a:effectLst>
                <a:latin typeface="Franklin Gothic Demi" panose="020B0703020102020204" pitchFamily="34" charset="0"/>
              </a:rPr>
              <a:t>  </a:t>
            </a:r>
            <a:br>
              <a:rPr lang="en-US" sz="4000" b="0" dirty="0">
                <a:solidFill>
                  <a:srgbClr val="FFFFFF"/>
                </a:solidFill>
                <a:effectLst>
                  <a:outerShdw blurRad="38100" dist="38100" dir="2700000" algn="tl">
                    <a:srgbClr val="000000">
                      <a:alpha val="43137"/>
                    </a:srgbClr>
                  </a:outerShdw>
                </a:effectLst>
                <a:latin typeface="Franklin Gothic Demi" panose="020B0703020102020204" pitchFamily="34" charset="0"/>
              </a:rPr>
            </a:br>
            <a:r>
              <a:rPr lang="en-US" sz="3600" b="0" dirty="0">
                <a:solidFill>
                  <a:srgbClr val="FFFFFF"/>
                </a:solidFill>
                <a:effectLst>
                  <a:outerShdw blurRad="38100" dist="38100" dir="2700000" algn="tl">
                    <a:srgbClr val="000000">
                      <a:alpha val="43137"/>
                    </a:srgbClr>
                  </a:outerShdw>
                </a:effectLst>
                <a:latin typeface="Franklin Gothic Demi" panose="020B0703020102020204" pitchFamily="34" charset="0"/>
              </a:rPr>
              <a:t>Government Working Group Update</a:t>
            </a:r>
          </a:p>
        </p:txBody>
      </p:sp>
      <p:sp>
        <p:nvSpPr>
          <p:cNvPr id="28" name="Subtitle 27">
            <a:extLst>
              <a:ext uri="{FF2B5EF4-FFF2-40B4-BE49-F238E27FC236}">
                <a16:creationId xmlns:a16="http://schemas.microsoft.com/office/drawing/2014/main" id="{616F5AD6-7CD9-904F-8F47-ECC82D76D506}"/>
              </a:ext>
            </a:extLst>
          </p:cNvPr>
          <p:cNvSpPr>
            <a:spLocks noGrp="1"/>
          </p:cNvSpPr>
          <p:nvPr>
            <p:ph type="subTitle" idx="1"/>
          </p:nvPr>
        </p:nvSpPr>
        <p:spPr>
          <a:xfrm>
            <a:off x="613064" y="4341414"/>
            <a:ext cx="5757255" cy="977057"/>
          </a:xfrm>
        </p:spPr>
        <p:txBody>
          <a:bodyPr/>
          <a:lstStyle/>
          <a:p>
            <a:pPr>
              <a:tabLst>
                <a:tab pos="1371600" algn="l"/>
              </a:tabLst>
              <a:defRPr/>
            </a:pPr>
            <a:r>
              <a:rPr lang="en-US" sz="1600" dirty="0">
                <a:solidFill>
                  <a:srgbClr val="FFFFF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Prepared by: MSFC ES33/Kathy Laird</a:t>
            </a:r>
          </a:p>
          <a:p>
            <a:endParaRPr lang="en-US" dirty="0"/>
          </a:p>
        </p:txBody>
      </p:sp>
      <p:sp>
        <p:nvSpPr>
          <p:cNvPr id="5" name="Title 1">
            <a:extLst>
              <a:ext uri="{FF2B5EF4-FFF2-40B4-BE49-F238E27FC236}">
                <a16:creationId xmlns:a16="http://schemas.microsoft.com/office/drawing/2014/main" id="{0ACA326D-8F65-4DC4-BFFA-EE27D88C941C}"/>
              </a:ext>
            </a:extLst>
          </p:cNvPr>
          <p:cNvSpPr txBox="1">
            <a:spLocks/>
          </p:cNvSpPr>
          <p:nvPr/>
        </p:nvSpPr>
        <p:spPr bwMode="auto">
          <a:xfrm>
            <a:off x="91888" y="1153478"/>
            <a:ext cx="8960224" cy="97396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bg1"/>
                </a:solidFill>
                <a:latin typeface="+mj-lt"/>
                <a:ea typeface="ヒラギノ角ゴ Pro W3" charset="-128"/>
                <a:cs typeface="+mj-cs"/>
              </a:defRPr>
            </a:lvl1pPr>
            <a:lvl2pPr algn="ctr" rtl="0" eaLnBrk="0" fontAlgn="base" hangingPunct="0">
              <a:spcBef>
                <a:spcPct val="0"/>
              </a:spcBef>
              <a:spcAft>
                <a:spcPct val="0"/>
              </a:spcAft>
              <a:defRPr sz="4400">
                <a:solidFill>
                  <a:schemeClr val="tx1"/>
                </a:solidFill>
                <a:latin typeface="Calibri" pitchFamily="34" charset="0"/>
                <a:ea typeface="ヒラギノ角ゴ Pro W3" charset="-128"/>
              </a:defRPr>
            </a:lvl2pPr>
            <a:lvl3pPr algn="ctr" rtl="0" eaLnBrk="0" fontAlgn="base" hangingPunct="0">
              <a:spcBef>
                <a:spcPct val="0"/>
              </a:spcBef>
              <a:spcAft>
                <a:spcPct val="0"/>
              </a:spcAft>
              <a:defRPr sz="4400">
                <a:solidFill>
                  <a:schemeClr val="tx1"/>
                </a:solidFill>
                <a:latin typeface="Calibri" pitchFamily="34" charset="0"/>
                <a:ea typeface="ヒラギノ角ゴ Pro W3" charset="-128"/>
              </a:defRPr>
            </a:lvl3pPr>
            <a:lvl4pPr algn="ctr" rtl="0" eaLnBrk="0" fontAlgn="base" hangingPunct="0">
              <a:spcBef>
                <a:spcPct val="0"/>
              </a:spcBef>
              <a:spcAft>
                <a:spcPct val="0"/>
              </a:spcAft>
              <a:defRPr sz="4400">
                <a:solidFill>
                  <a:schemeClr val="tx1"/>
                </a:solidFill>
                <a:latin typeface="Calibri" pitchFamily="34" charset="0"/>
                <a:ea typeface="ヒラギノ角ゴ Pro W3" charset="-128"/>
              </a:defRPr>
            </a:lvl4pPr>
            <a:lvl5pPr algn="ctr" rtl="0" eaLnBrk="0" fontAlgn="base" hangingPunct="0">
              <a:spcBef>
                <a:spcPct val="0"/>
              </a:spcBef>
              <a:spcAft>
                <a:spcPct val="0"/>
              </a:spcAft>
              <a:defRPr sz="4400">
                <a:solidFill>
                  <a:schemeClr val="tx1"/>
                </a:solidFill>
                <a:latin typeface="Calibri" pitchFamily="34" charset="0"/>
                <a:ea typeface="ヒラギノ角ゴ Pro W3"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42900" indent="-342900" algn="l">
              <a:spcBef>
                <a:spcPct val="20000"/>
              </a:spcBef>
              <a:defRPr/>
            </a:pPr>
            <a:r>
              <a:rPr lang="en-US" sz="2400" dirty="0">
                <a:solidFill>
                  <a:srgbClr val="FFFFF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NASA Electronic Parts and Packaging (NEPP) Program</a:t>
            </a:r>
          </a:p>
          <a:p>
            <a:pPr marL="342900" indent="-342900" algn="l">
              <a:spcBef>
                <a:spcPct val="20000"/>
              </a:spcBef>
              <a:defRPr/>
            </a:pPr>
            <a:r>
              <a:rPr lang="en-US" sz="2250" dirty="0">
                <a:solidFill>
                  <a:srgbClr val="FFFFF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2020 Electronics Technology Workshop (ETW)</a:t>
            </a:r>
          </a:p>
        </p:txBody>
      </p:sp>
      <p:sp>
        <p:nvSpPr>
          <p:cNvPr id="2" name="Rectangle 1">
            <a:extLst>
              <a:ext uri="{FF2B5EF4-FFF2-40B4-BE49-F238E27FC236}">
                <a16:creationId xmlns:a16="http://schemas.microsoft.com/office/drawing/2014/main" id="{AFE61D1F-A99D-4623-AFC1-A44048599ADD}"/>
              </a:ext>
            </a:extLst>
          </p:cNvPr>
          <p:cNvSpPr/>
          <p:nvPr/>
        </p:nvSpPr>
        <p:spPr>
          <a:xfrm>
            <a:off x="91888" y="6413956"/>
            <a:ext cx="708848" cy="230832"/>
          </a:xfrm>
          <a:prstGeom prst="rect">
            <a:avLst/>
          </a:prstGeom>
        </p:spPr>
        <p:txBody>
          <a:bodyPr wrap="none">
            <a:spAutoFit/>
          </a:bodyPr>
          <a:lstStyle/>
          <a:p>
            <a:pPr marL="0" indent="0">
              <a:buNone/>
              <a:defRPr/>
            </a:pPr>
            <a:r>
              <a:rPr lang="en-US" b="0" kern="0" dirty="0">
                <a:solidFill>
                  <a:srgbClr val="FFFFF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June 2020</a:t>
            </a:r>
          </a:p>
        </p:txBody>
      </p:sp>
    </p:spTree>
    <p:extLst>
      <p:ext uri="{BB962C8B-B14F-4D97-AF65-F5344CB8AC3E}">
        <p14:creationId xmlns:p14="http://schemas.microsoft.com/office/powerpoint/2010/main" val="252966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7143370" y="6567055"/>
            <a:ext cx="1905000" cy="290945"/>
          </a:xfrm>
        </p:spPr>
        <p:txBody>
          <a:bodyPr/>
          <a:lstStyle/>
          <a:p>
            <a:pPr>
              <a:defRPr/>
            </a:pPr>
            <a:fld id="{2A8A6B63-F735-435C-A076-FE6BF73059E3}" type="slidenum">
              <a:rPr lang="en-US" smtClean="0"/>
              <a:pPr>
                <a:defRPr/>
              </a:pPr>
              <a:t>2</a:t>
            </a:fld>
            <a:endParaRPr lang="en-US" dirty="0"/>
          </a:p>
        </p:txBody>
      </p:sp>
      <p:sp>
        <p:nvSpPr>
          <p:cNvPr id="5" name="TextBox 4"/>
          <p:cNvSpPr txBox="1"/>
          <p:nvPr/>
        </p:nvSpPr>
        <p:spPr>
          <a:xfrm>
            <a:off x="1750218" y="145072"/>
            <a:ext cx="6193631" cy="52322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800" i="1" cap="all" dirty="0">
                <a:latin typeface="+mj-lt"/>
              </a:rPr>
              <a:t>Agenda</a:t>
            </a:r>
            <a:endParaRPr lang="en-US" sz="2800" i="1" dirty="0">
              <a:latin typeface="+mj-lt"/>
            </a:endParaRPr>
          </a:p>
        </p:txBody>
      </p:sp>
      <p:sp>
        <p:nvSpPr>
          <p:cNvPr id="10" name="TextBox 9"/>
          <p:cNvSpPr txBox="1">
            <a:spLocks/>
          </p:cNvSpPr>
          <p:nvPr/>
        </p:nvSpPr>
        <p:spPr>
          <a:xfrm>
            <a:off x="149291" y="1730103"/>
            <a:ext cx="8899080" cy="3624069"/>
          </a:xfrm>
          <a:prstGeom prst="rect">
            <a:avLst/>
          </a:prstGeom>
          <a:gradFill>
            <a:gsLst>
              <a:gs pos="0">
                <a:schemeClr val="accent6">
                  <a:shade val="51000"/>
                  <a:satMod val="130000"/>
                </a:schemeClr>
              </a:gs>
              <a:gs pos="23000">
                <a:schemeClr val="accent6">
                  <a:shade val="93000"/>
                  <a:satMod val="130000"/>
                </a:schemeClr>
              </a:gs>
              <a:gs pos="72000">
                <a:schemeClr val="accent6">
                  <a:shade val="94000"/>
                  <a:satMod val="135000"/>
                  <a:lumMod val="69000"/>
                  <a:lumOff val="31000"/>
                </a:schemeClr>
              </a:gs>
            </a:gsLst>
          </a:gradFill>
          <a:scene3d>
            <a:camera prst="orthographicFront">
              <a:rot lat="0" lon="0" rev="0"/>
            </a:camera>
            <a:lightRig rig="threePt" dir="t">
              <a:rot lat="0" lon="0" rev="1200000"/>
            </a:lightRig>
          </a:scene3d>
          <a:sp3d>
            <a:bevelT w="63500" h="25400" prst="angle"/>
          </a:sp3d>
        </p:spPr>
        <p:style>
          <a:lnRef idx="0">
            <a:schemeClr val="accent6"/>
          </a:lnRef>
          <a:fillRef idx="3">
            <a:schemeClr val="accent6"/>
          </a:fillRef>
          <a:effectRef idx="3">
            <a:schemeClr val="accent6"/>
          </a:effectRef>
          <a:fontRef idx="minor">
            <a:schemeClr val="lt1"/>
          </a:fontRef>
        </p:style>
        <p:txBody>
          <a:bodyPr wrap="square" tIns="137160" bIns="137160" rtlCol="0" anchor="ctr" anchorCtr="0">
            <a:spAutoFit/>
          </a:bodyPr>
          <a:lstStyle/>
          <a:p>
            <a:pPr marL="1084263" indent="-850900" algn="l">
              <a:spcBef>
                <a:spcPts val="1200"/>
              </a:spcBef>
              <a:spcAft>
                <a:spcPts val="1200"/>
              </a:spcAft>
              <a:buFont typeface="+mj-lt"/>
              <a:buAutoNum type="romanUcPeriod"/>
            </a:pPr>
            <a:r>
              <a:rPr lang="en-US" sz="4000" dirty="0"/>
              <a:t>Acronyms</a:t>
            </a:r>
          </a:p>
          <a:p>
            <a:pPr marL="1084263" indent="-850900" algn="l">
              <a:spcBef>
                <a:spcPts val="1200"/>
              </a:spcBef>
              <a:spcAft>
                <a:spcPts val="1200"/>
              </a:spcAft>
              <a:buFont typeface="+mj-lt"/>
              <a:buAutoNum type="romanUcPeriod"/>
            </a:pPr>
            <a:r>
              <a:rPr lang="en-US" sz="4000" dirty="0"/>
              <a:t>Purpose, Objective, &amp; Scope</a:t>
            </a:r>
          </a:p>
          <a:p>
            <a:pPr marL="1084263" indent="-850900" algn="l">
              <a:spcBef>
                <a:spcPts val="1200"/>
              </a:spcBef>
              <a:spcAft>
                <a:spcPts val="900"/>
              </a:spcAft>
              <a:buFont typeface="+mj-lt"/>
              <a:buAutoNum type="romanUcPeriod"/>
            </a:pPr>
            <a:r>
              <a:rPr lang="en-US" sz="4000" dirty="0"/>
              <a:t>Accomplishments</a:t>
            </a:r>
          </a:p>
          <a:p>
            <a:pPr marL="1084263" indent="-850900" algn="l">
              <a:spcBef>
                <a:spcPts val="1200"/>
              </a:spcBef>
              <a:spcAft>
                <a:spcPts val="900"/>
              </a:spcAft>
              <a:buFont typeface="+mj-lt"/>
              <a:buAutoNum type="romanUcPeriod"/>
            </a:pPr>
            <a:r>
              <a:rPr lang="en-US" sz="4000" dirty="0"/>
              <a:t>Current Topics</a:t>
            </a:r>
          </a:p>
        </p:txBody>
      </p:sp>
      <p:pic>
        <p:nvPicPr>
          <p:cNvPr id="6" name="Picture 5">
            <a:extLst>
              <a:ext uri="{FF2B5EF4-FFF2-40B4-BE49-F238E27FC236}">
                <a16:creationId xmlns:a16="http://schemas.microsoft.com/office/drawing/2014/main" id="{E6B3EBB9-2FD2-4B15-874B-80E3494CA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7218220" y="6587835"/>
            <a:ext cx="1905000" cy="259773"/>
          </a:xfrm>
        </p:spPr>
        <p:txBody>
          <a:bodyPr/>
          <a:lstStyle/>
          <a:p>
            <a:pPr>
              <a:defRPr/>
            </a:pPr>
            <a:fld id="{2A8A6B63-F735-435C-A076-FE6BF73059E3}" type="slidenum">
              <a:rPr lang="en-US" smtClean="0"/>
              <a:pPr>
                <a:defRPr/>
              </a:pPr>
              <a:t>3</a:t>
            </a:fld>
            <a:endParaRPr lang="en-US" dirty="0"/>
          </a:p>
        </p:txBody>
      </p:sp>
      <p:sp>
        <p:nvSpPr>
          <p:cNvPr id="5" name="TextBox 4"/>
          <p:cNvSpPr txBox="1"/>
          <p:nvPr/>
        </p:nvSpPr>
        <p:spPr>
          <a:xfrm>
            <a:off x="1743075" y="145072"/>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Acronyms</a:t>
            </a:r>
          </a:p>
        </p:txBody>
      </p:sp>
      <p:sp>
        <p:nvSpPr>
          <p:cNvPr id="2" name="TextBox 1"/>
          <p:cNvSpPr txBox="1"/>
          <p:nvPr/>
        </p:nvSpPr>
        <p:spPr>
          <a:xfrm>
            <a:off x="2095500" y="895951"/>
            <a:ext cx="8444871" cy="5678478"/>
          </a:xfrm>
          <a:prstGeom prst="rect">
            <a:avLst/>
          </a:prstGeom>
          <a:noFill/>
        </p:spPr>
        <p:txBody>
          <a:bodyPr wrap="square" rtlCol="0">
            <a:spAutoFit/>
          </a:bodyPr>
          <a:lstStyle/>
          <a:p>
            <a:pPr algn="l">
              <a:tabLst>
                <a:tab pos="1309688" algn="l"/>
              </a:tabLst>
            </a:pPr>
            <a:r>
              <a:rPr lang="en-US" sz="1100" dirty="0">
                <a:latin typeface="+mj-lt"/>
              </a:rPr>
              <a:t>AFC 	Army Futures Command</a:t>
            </a:r>
          </a:p>
          <a:p>
            <a:pPr algn="l">
              <a:tabLst>
                <a:tab pos="1309688" algn="l"/>
              </a:tabLst>
            </a:pPr>
            <a:r>
              <a:rPr lang="en-US" sz="1100" dirty="0">
                <a:latin typeface="+mj-lt"/>
              </a:rPr>
              <a:t>AFB	Air Force Base</a:t>
            </a:r>
          </a:p>
          <a:p>
            <a:pPr algn="l">
              <a:tabLst>
                <a:tab pos="1309688" algn="l"/>
              </a:tabLst>
            </a:pPr>
            <a:r>
              <a:rPr lang="en-US" sz="1100" dirty="0">
                <a:latin typeface="+mj-lt"/>
              </a:rPr>
              <a:t>Ag	Silver</a:t>
            </a:r>
          </a:p>
          <a:p>
            <a:pPr algn="l">
              <a:tabLst>
                <a:tab pos="1309688" algn="l"/>
              </a:tabLst>
            </a:pPr>
            <a:r>
              <a:rPr lang="en-US" sz="1100" dirty="0">
                <a:latin typeface="+mj-lt"/>
              </a:rPr>
              <a:t>Au	Gold</a:t>
            </a:r>
          </a:p>
          <a:p>
            <a:pPr algn="l">
              <a:tabLst>
                <a:tab pos="1309688" algn="l"/>
              </a:tabLst>
            </a:pPr>
            <a:r>
              <a:rPr lang="en-US" sz="1100" dirty="0">
                <a:latin typeface="+mj-lt"/>
              </a:rPr>
              <a:t>AvMC	Aviation and Missile Center</a:t>
            </a:r>
          </a:p>
          <a:p>
            <a:pPr algn="l">
              <a:tabLst>
                <a:tab pos="1309688" algn="l"/>
              </a:tabLst>
            </a:pPr>
            <a:r>
              <a:rPr lang="en-US" sz="1100" dirty="0">
                <a:latin typeface="+mj-lt"/>
              </a:rPr>
              <a:t>CCDC	Combat Capabilities Development Command</a:t>
            </a:r>
          </a:p>
          <a:p>
            <a:pPr algn="l">
              <a:tabLst>
                <a:tab pos="1309688" algn="l"/>
              </a:tabLst>
            </a:pPr>
            <a:r>
              <a:rPr lang="en-US" sz="1100" dirty="0">
                <a:latin typeface="+mj-lt"/>
              </a:rPr>
              <a:t>COTS	Commercial Off The Shelf</a:t>
            </a:r>
          </a:p>
          <a:p>
            <a:pPr algn="l">
              <a:tabLst>
                <a:tab pos="1309688" algn="l"/>
              </a:tabLst>
            </a:pPr>
            <a:r>
              <a:rPr lang="en-US" sz="1100" dirty="0">
                <a:latin typeface="+mj-lt"/>
              </a:rPr>
              <a:t>DLA	Defense Logistics Agency</a:t>
            </a:r>
          </a:p>
          <a:p>
            <a:pPr algn="l">
              <a:tabLst>
                <a:tab pos="1309688" algn="l"/>
              </a:tabLst>
            </a:pPr>
            <a:r>
              <a:rPr lang="en-US" sz="1100" dirty="0">
                <a:latin typeface="+mj-lt"/>
              </a:rPr>
              <a:t>DPA	Destructive Physical Analysis</a:t>
            </a:r>
          </a:p>
          <a:p>
            <a:pPr algn="l">
              <a:tabLst>
                <a:tab pos="1309688" algn="l"/>
              </a:tabLst>
            </a:pPr>
            <a:r>
              <a:rPr lang="en-US" sz="1100" dirty="0">
                <a:latin typeface="+mj-lt"/>
              </a:rPr>
              <a:t>ECSS	European Cooperation For Space Standardization</a:t>
            </a:r>
          </a:p>
          <a:p>
            <a:pPr algn="l">
              <a:tabLst>
                <a:tab pos="1309688" algn="l"/>
              </a:tabLst>
            </a:pPr>
            <a:r>
              <a:rPr lang="en-US" sz="1100" dirty="0">
                <a:latin typeface="+mj-lt"/>
              </a:rPr>
              <a:t>EEE	Electrical, Electronic, Electromechanical</a:t>
            </a:r>
          </a:p>
          <a:p>
            <a:pPr algn="l">
              <a:tabLst>
                <a:tab pos="1309688" algn="l"/>
              </a:tabLst>
            </a:pPr>
            <a:r>
              <a:rPr lang="en-US" sz="1100" dirty="0">
                <a:latin typeface="+mj-lt"/>
              </a:rPr>
              <a:t>ESA	European Space Agency</a:t>
            </a:r>
          </a:p>
          <a:p>
            <a:pPr algn="l">
              <a:tabLst>
                <a:tab pos="1309688" algn="l"/>
              </a:tabLst>
            </a:pPr>
            <a:r>
              <a:rPr lang="en-US" sz="1100" dirty="0">
                <a:latin typeface="+mj-lt"/>
              </a:rPr>
              <a:t>GSFC	Goddard Space Flight Center</a:t>
            </a:r>
          </a:p>
          <a:p>
            <a:pPr algn="l">
              <a:tabLst>
                <a:tab pos="1309688" algn="l"/>
              </a:tabLst>
            </a:pPr>
            <a:r>
              <a:rPr lang="en-US" sz="1100" dirty="0">
                <a:latin typeface="+mj-lt"/>
              </a:rPr>
              <a:t>GWG	Government Working Group</a:t>
            </a:r>
          </a:p>
          <a:p>
            <a:pPr algn="l">
              <a:tabLst>
                <a:tab pos="1309688" algn="l"/>
              </a:tabLst>
            </a:pPr>
            <a:r>
              <a:rPr lang="en-US" sz="1100" dirty="0">
                <a:latin typeface="+mj-lt"/>
              </a:rPr>
              <a:t>JEDEC	Joint Electronics Device Council</a:t>
            </a:r>
          </a:p>
          <a:p>
            <a:pPr algn="l">
              <a:tabLst>
                <a:tab pos="1309688" algn="l"/>
              </a:tabLst>
            </a:pPr>
            <a:r>
              <a:rPr lang="en-US" sz="1100" dirty="0">
                <a:latin typeface="+mj-lt"/>
              </a:rPr>
              <a:t>JPL	Jet Propulsion Laboratory</a:t>
            </a:r>
          </a:p>
          <a:p>
            <a:pPr algn="l">
              <a:tabLst>
                <a:tab pos="1309688" algn="l"/>
              </a:tabLst>
            </a:pPr>
            <a:r>
              <a:rPr lang="en-US" sz="1100" dirty="0">
                <a:latin typeface="+mj-lt"/>
              </a:rPr>
              <a:t>MDA	Missile Defense Agency</a:t>
            </a:r>
          </a:p>
          <a:p>
            <a:pPr algn="l">
              <a:tabLst>
                <a:tab pos="1309688" algn="l"/>
              </a:tabLst>
            </a:pPr>
            <a:r>
              <a:rPr lang="en-US" sz="1100" dirty="0">
                <a:latin typeface="+mj-lt"/>
              </a:rPr>
              <a:t>MELF	Metal Electrode Leadless Face</a:t>
            </a:r>
          </a:p>
          <a:p>
            <a:pPr algn="l">
              <a:tabLst>
                <a:tab pos="1309688" algn="l"/>
              </a:tabLst>
            </a:pPr>
            <a:r>
              <a:rPr lang="en-US" sz="1100" dirty="0">
                <a:latin typeface="+mj-lt"/>
              </a:rPr>
              <a:t>MIL-HDBK	Military Handbook</a:t>
            </a:r>
          </a:p>
          <a:p>
            <a:pPr algn="l">
              <a:tabLst>
                <a:tab pos="1309688" algn="l"/>
              </a:tabLst>
            </a:pPr>
            <a:r>
              <a:rPr lang="en-US" sz="1100" dirty="0">
                <a:latin typeface="+mj-lt"/>
              </a:rPr>
              <a:t>MIL-PRF	Military Performance Specification</a:t>
            </a:r>
          </a:p>
          <a:p>
            <a:pPr algn="l">
              <a:tabLst>
                <a:tab pos="1309688" algn="l"/>
              </a:tabLst>
            </a:pPr>
            <a:r>
              <a:rPr lang="en-US" sz="1100" dirty="0">
                <a:latin typeface="+mj-lt"/>
              </a:rPr>
              <a:t>MIL-STD	Military Standard</a:t>
            </a:r>
          </a:p>
          <a:p>
            <a:pPr algn="l">
              <a:tabLst>
                <a:tab pos="1309688" algn="l"/>
              </a:tabLst>
            </a:pPr>
            <a:r>
              <a:rPr lang="en-US" sz="1100" dirty="0">
                <a:latin typeface="+mj-lt"/>
              </a:rPr>
              <a:t>MSFC	Marshall Space Flight Center</a:t>
            </a:r>
          </a:p>
          <a:p>
            <a:pPr algn="l">
              <a:tabLst>
                <a:tab pos="1309688" algn="l"/>
              </a:tabLst>
            </a:pPr>
            <a:r>
              <a:rPr lang="en-US" sz="1100" dirty="0">
                <a:latin typeface="+mj-lt"/>
              </a:rPr>
              <a:t>NEPAG	NASA Electronic Parts Assurance Group</a:t>
            </a:r>
          </a:p>
          <a:p>
            <a:pPr algn="l">
              <a:tabLst>
                <a:tab pos="1309688" algn="l"/>
              </a:tabLst>
            </a:pPr>
            <a:r>
              <a:rPr lang="en-US" sz="1100" dirty="0">
                <a:latin typeface="+mj-lt"/>
              </a:rPr>
              <a:t>NEPP  	NASA Electronics Parts and Packaging</a:t>
            </a:r>
          </a:p>
          <a:p>
            <a:pPr algn="l">
              <a:tabLst>
                <a:tab pos="1309688" algn="l"/>
              </a:tabLst>
            </a:pPr>
            <a:r>
              <a:rPr lang="en-US" sz="1100" dirty="0">
                <a:latin typeface="+mj-lt"/>
              </a:rPr>
              <a:t>NRO	National Reconnaissance Office</a:t>
            </a:r>
          </a:p>
          <a:p>
            <a:pPr algn="l">
              <a:tabLst>
                <a:tab pos="1309688" algn="l"/>
              </a:tabLst>
            </a:pPr>
            <a:r>
              <a:rPr lang="en-US" sz="1100" dirty="0"/>
              <a:t>NSWC	Naval Surface Warfare Center</a:t>
            </a:r>
          </a:p>
          <a:p>
            <a:pPr algn="l">
              <a:tabLst>
                <a:tab pos="1309688" algn="l"/>
              </a:tabLst>
            </a:pPr>
            <a:r>
              <a:rPr lang="en-US" sz="1100" dirty="0"/>
              <a:t>PEMs	Plastic Encapsulated Microcircuits</a:t>
            </a:r>
          </a:p>
          <a:p>
            <a:pPr algn="l">
              <a:tabLst>
                <a:tab pos="1309688" algn="l"/>
              </a:tabLst>
            </a:pPr>
            <a:r>
              <a:rPr lang="en-US" sz="1100" dirty="0">
                <a:latin typeface="+mj-lt"/>
              </a:rPr>
              <a:t>Pb	Lead</a:t>
            </a:r>
          </a:p>
          <a:p>
            <a:pPr algn="l">
              <a:tabLst>
                <a:tab pos="1309688" algn="l"/>
              </a:tabLst>
            </a:pPr>
            <a:r>
              <a:rPr lang="en-US" sz="1100" dirty="0">
                <a:latin typeface="+mj-lt"/>
              </a:rPr>
              <a:t>QCI	Quality Conformance Inspection</a:t>
            </a:r>
          </a:p>
          <a:p>
            <a:pPr algn="l">
              <a:tabLst>
                <a:tab pos="1309688" algn="l"/>
              </a:tabLst>
            </a:pPr>
            <a:r>
              <a:rPr lang="en-US" sz="1100" dirty="0">
                <a:latin typeface="+mj-lt"/>
              </a:rPr>
              <a:t>SAE	Society of Automotive Engineers</a:t>
            </a:r>
          </a:p>
          <a:p>
            <a:pPr algn="l">
              <a:tabLst>
                <a:tab pos="1309688" algn="l"/>
              </a:tabLst>
            </a:pPr>
            <a:r>
              <a:rPr lang="en-US" sz="1100" dirty="0">
                <a:latin typeface="+mj-lt"/>
              </a:rPr>
              <a:t>SMC	Space and Missile Center</a:t>
            </a:r>
          </a:p>
          <a:p>
            <a:pPr algn="l">
              <a:tabLst>
                <a:tab pos="1309688" algn="l"/>
              </a:tabLst>
            </a:pPr>
            <a:r>
              <a:rPr lang="en-US" sz="1100" dirty="0">
                <a:latin typeface="+mj-lt"/>
              </a:rPr>
              <a:t>Sn	Tin</a:t>
            </a:r>
          </a:p>
          <a:p>
            <a:pPr algn="l">
              <a:tabLst>
                <a:tab pos="1309688" algn="l"/>
              </a:tabLst>
            </a:pPr>
            <a:r>
              <a:rPr lang="en-US" sz="1100" dirty="0">
                <a:latin typeface="+mj-lt"/>
              </a:rPr>
              <a:t>TM	Test Method</a:t>
            </a:r>
          </a:p>
        </p:txBody>
      </p:sp>
      <p:pic>
        <p:nvPicPr>
          <p:cNvPr id="7" name="Picture 6">
            <a:extLst>
              <a:ext uri="{FF2B5EF4-FFF2-40B4-BE49-F238E27FC236}">
                <a16:creationId xmlns:a16="http://schemas.microsoft.com/office/drawing/2014/main" id="{0411C973-E225-4EA5-B360-7F9AFC4740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350715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43075" y="145072"/>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Purpose, Objective, Scope, Meetings</a:t>
            </a:r>
          </a:p>
        </p:txBody>
      </p:sp>
      <p:graphicFrame>
        <p:nvGraphicFramePr>
          <p:cNvPr id="6" name="Diagram 5"/>
          <p:cNvGraphicFramePr/>
          <p:nvPr>
            <p:extLst>
              <p:ext uri="{D42A27DB-BD31-4B8C-83A1-F6EECF244321}">
                <p14:modId xmlns:p14="http://schemas.microsoft.com/office/powerpoint/2010/main" val="1134353743"/>
              </p:ext>
            </p:extLst>
          </p:nvPr>
        </p:nvGraphicFramePr>
        <p:xfrm>
          <a:off x="259741" y="874993"/>
          <a:ext cx="8680511" cy="5589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a:xfrm>
            <a:off x="7218220" y="6587835"/>
            <a:ext cx="1905000" cy="259773"/>
          </a:xfrm>
        </p:spPr>
        <p:txBody>
          <a:bodyPr/>
          <a:lstStyle/>
          <a:p>
            <a:pPr>
              <a:defRPr/>
            </a:pPr>
            <a:fld id="{2A8A6B63-F735-435C-A076-FE6BF73059E3}" type="slidenum">
              <a:rPr lang="en-US" smtClean="0"/>
              <a:pPr>
                <a:defRPr/>
              </a:pPr>
              <a:t>4</a:t>
            </a:fld>
            <a:endParaRPr lang="en-US" dirty="0"/>
          </a:p>
        </p:txBody>
      </p:sp>
      <p:pic>
        <p:nvPicPr>
          <p:cNvPr id="7" name="Picture 6">
            <a:extLst>
              <a:ext uri="{FF2B5EF4-FFF2-40B4-BE49-F238E27FC236}">
                <a16:creationId xmlns:a16="http://schemas.microsoft.com/office/drawing/2014/main" id="{8CB3D055-EE45-48DC-84F1-5D57C3868D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1792939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81806"/>
            <a:ext cx="9144000" cy="3119192"/>
          </a:xfrm>
        </p:spPr>
        <p:txBody>
          <a:bodyPr/>
          <a:lstStyle/>
          <a:p>
            <a:pPr marL="690563" lvl="1" indent="-346075">
              <a:lnSpc>
                <a:spcPct val="90000"/>
              </a:lnSpc>
              <a:spcBef>
                <a:spcPts val="1200"/>
              </a:spcBef>
              <a:spcAft>
                <a:spcPts val="1200"/>
              </a:spcAft>
              <a:buFont typeface="Wingdings" panose="05000000000000000000" pitchFamily="2" charset="2"/>
              <a:buChar char="Ø"/>
            </a:pPr>
            <a:r>
              <a:rPr lang="en-US" sz="2800" b="1" dirty="0">
                <a:latin typeface="Calibri" panose="020F0502020204030204" pitchFamily="34" charset="0"/>
                <a:cs typeface="Calibri" panose="020F0502020204030204" pitchFamily="34" charset="0"/>
              </a:rPr>
              <a:t>Life Test Parts For End Use</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400" dirty="0">
                <a:latin typeface="Calibri" panose="020F0502020204030204" pitchFamily="34" charset="0"/>
                <a:cs typeface="Calibri" panose="020F0502020204030204" pitchFamily="34" charset="0"/>
              </a:rPr>
              <a:t>Supported a JEDEC request to determine if various commodity specification requirements support our disposition/reliability expectations regarding life test parts for flight use. </a:t>
            </a:r>
          </a:p>
          <a:p>
            <a:pPr marL="690562" lvl="2" indent="0">
              <a:spcBef>
                <a:spcPts val="0"/>
              </a:spcBef>
              <a:spcAft>
                <a:spcPts val="400"/>
              </a:spcAft>
              <a:buClr>
                <a:srgbClr val="006600"/>
              </a:buClr>
              <a:buNone/>
              <a:tabLst>
                <a:tab pos="1371600" algn="l"/>
              </a:tabLst>
            </a:pPr>
            <a:endParaRPr lang="en-US" dirty="0">
              <a:latin typeface="Calibri" panose="020F0502020204030204" pitchFamily="34" charset="0"/>
              <a:cs typeface="Calibri" panose="020F0502020204030204" pitchFamily="34" charset="0"/>
            </a:endParaRP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400" dirty="0">
                <a:latin typeface="Calibri" panose="020F0502020204030204" pitchFamily="34" charset="0"/>
                <a:cs typeface="Calibri" panose="020F0502020204030204" pitchFamily="34" charset="0"/>
              </a:rPr>
              <a:t>We determined that discrete specification should be strengthened with prohibited language if requested by the purchase order along with criteria to readily identify said parts to ensure proper disposition and segregation from flight articles.</a:t>
            </a:r>
          </a:p>
          <a:p>
            <a:pPr marL="738187" lvl="1" indent="-457200">
              <a:spcBef>
                <a:spcPts val="0"/>
              </a:spcBef>
              <a:spcAft>
                <a:spcPts val="2400"/>
              </a:spcAft>
              <a:buClr>
                <a:srgbClr val="006600"/>
              </a:buClr>
              <a:buFont typeface="Wingdings" panose="05000000000000000000" pitchFamily="2" charset="2"/>
              <a:buChar char="Ø"/>
            </a:pPr>
            <a:endParaRPr lang="en-US" sz="2600" dirty="0">
              <a:latin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p:txBody>
          <a:bodyPr/>
          <a:lstStyle/>
          <a:p>
            <a:pPr>
              <a:defRPr/>
            </a:pPr>
            <a:fld id="{2A8A6B63-F735-435C-A076-FE6BF73059E3}" type="slidenum">
              <a:rPr lang="en-US" smtClean="0">
                <a:solidFill>
                  <a:srgbClr val="000000"/>
                </a:solidFill>
              </a:rPr>
              <a:pPr>
                <a:defRPr/>
              </a:pPr>
              <a:t>5</a:t>
            </a:fld>
            <a:endParaRPr lang="en-US" dirty="0">
              <a:solidFill>
                <a:srgbClr val="000000"/>
              </a:solidFill>
            </a:endParaRPr>
          </a:p>
        </p:txBody>
      </p:sp>
      <p:sp>
        <p:nvSpPr>
          <p:cNvPr id="6" name="Rectangle 4"/>
          <p:cNvSpPr>
            <a:spLocks noChangeArrowheads="1"/>
          </p:cNvSpPr>
          <p:nvPr/>
        </p:nvSpPr>
        <p:spPr bwMode="auto">
          <a:xfrm>
            <a:off x="45720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300203" y="890923"/>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One Government Stance Responses</a:t>
              </a:r>
              <a:endParaRPr lang="en-US" sz="3200" kern="1200" dirty="0"/>
            </a:p>
          </p:txBody>
        </p:sp>
      </p:grpSp>
      <p:pic>
        <p:nvPicPr>
          <p:cNvPr id="16" name="Picture 15">
            <a:extLst>
              <a:ext uri="{FF2B5EF4-FFF2-40B4-BE49-F238E27FC236}">
                <a16:creationId xmlns:a16="http://schemas.microsoft.com/office/drawing/2014/main" id="{51113B71-E687-4348-8BD7-6B2CE696D7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3746230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008" y="1749654"/>
            <a:ext cx="4759126" cy="1410639"/>
          </a:xfrm>
        </p:spPr>
        <p:txBody>
          <a:bodyPr/>
          <a:lstStyle/>
          <a:p>
            <a:pPr marL="690563" lvl="1" indent="-346075">
              <a:lnSpc>
                <a:spcPct val="90000"/>
              </a:lnSpc>
              <a:spcBef>
                <a:spcPts val="1200"/>
              </a:spcBef>
              <a:spcAft>
                <a:spcPts val="1200"/>
              </a:spcAft>
              <a:buFont typeface="Wingdings" panose="05000000000000000000" pitchFamily="2" charset="2"/>
              <a:buChar char="Ø"/>
            </a:pPr>
            <a:r>
              <a:rPr lang="en-US" sz="2800" b="1" dirty="0">
                <a:latin typeface="Calibri" panose="020F0502020204030204" pitchFamily="34" charset="0"/>
                <a:cs typeface="Calibri" panose="020F0502020204030204" pitchFamily="34" charset="0"/>
              </a:rPr>
              <a:t>DO-213AA MELF Diode Clearance “S Dimension” Criteria</a:t>
            </a:r>
          </a:p>
          <a:p>
            <a:pPr marL="1203325" lvl="2" indent="-457200">
              <a:spcBef>
                <a:spcPts val="0"/>
              </a:spcBef>
              <a:spcAft>
                <a:spcPts val="400"/>
              </a:spcAft>
              <a:buClr>
                <a:srgbClr val="006600"/>
              </a:buClr>
              <a:buFont typeface="Wingdings" panose="05000000000000000000" pitchFamily="2" charset="2"/>
              <a:buChar char="q"/>
              <a:tabLst>
                <a:tab pos="1371600" algn="l"/>
              </a:tabLst>
            </a:pPr>
            <a:r>
              <a:rPr lang="en-US" sz="2400" dirty="0">
                <a:latin typeface="Calibri" panose="020F0502020204030204" pitchFamily="34" charset="0"/>
                <a:cs typeface="Calibri" panose="020F0502020204030204" pitchFamily="34" charset="0"/>
              </a:rPr>
              <a:t>Technically discussed and accepted a manufacturer’s proposal to modify  MELF UR-1 packaged glass diode S dimension criteria to “reference only” to reduce incoming inspection failures (n=18 MIL-PRF-19500 slash sheets)</a:t>
            </a:r>
            <a:r>
              <a:rPr lang="en-US" b="1" dirty="0"/>
              <a:t> </a:t>
            </a:r>
            <a:endParaRPr lang="en-US" sz="2400" dirty="0">
              <a:latin typeface="Calibri" panose="020F0502020204030204" pitchFamily="34" charset="0"/>
            </a:endParaRPr>
          </a:p>
          <a:p>
            <a:pPr marL="738187" lvl="1" indent="-457200">
              <a:spcBef>
                <a:spcPts val="0"/>
              </a:spcBef>
              <a:spcAft>
                <a:spcPts val="2400"/>
              </a:spcAft>
              <a:buClr>
                <a:srgbClr val="006600"/>
              </a:buClr>
              <a:buFont typeface="Wingdings" panose="05000000000000000000" pitchFamily="2" charset="2"/>
              <a:buChar char="Ø"/>
            </a:pPr>
            <a:endParaRPr lang="en-US" sz="2600" dirty="0">
              <a:latin typeface="Calibri" panose="020F0502020204030204" pitchFamily="34" charset="0"/>
            </a:endParaRP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574675" lvl="1">
              <a:spcBef>
                <a:spcPts val="0"/>
              </a:spcBef>
              <a:spcAft>
                <a:spcPts val="600"/>
              </a:spcAft>
              <a:buClr>
                <a:srgbClr val="006600"/>
              </a:buClr>
              <a:buFont typeface="Wingdings" panose="05000000000000000000" pitchFamily="2" charset="2"/>
              <a:buChar char="Ø"/>
            </a:pPr>
            <a:r>
              <a:rPr lang="en-US" sz="2400" b="1" dirty="0">
                <a:latin typeface="Calibri" panose="020F0502020204030204" pitchFamily="34" charset="0"/>
                <a:cs typeface="Calibri" panose="020F0502020204030204" pitchFamily="34" charset="0"/>
              </a:rPr>
              <a:t>Response: </a:t>
            </a:r>
          </a:p>
          <a:p>
            <a:pPr marL="1023937" lvl="2" indent="-342900">
              <a:spcBef>
                <a:spcPts val="0"/>
              </a:spcBef>
              <a:spcAft>
                <a:spcPts val="0"/>
              </a:spcAft>
              <a:buClr>
                <a:srgbClr val="006600"/>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GWG is collaborating with a third party to develop a verification process to confirm test equipment capability</a:t>
            </a: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p:txBody>
          <a:bodyPr/>
          <a:lstStyle/>
          <a:p>
            <a:pPr>
              <a:defRPr/>
            </a:pPr>
            <a:fld id="{2A8A6B63-F735-435C-A076-FE6BF73059E3}" type="slidenum">
              <a:rPr lang="en-US" smtClean="0">
                <a:solidFill>
                  <a:srgbClr val="000000"/>
                </a:solidFill>
              </a:rPr>
              <a:pPr>
                <a:defRPr/>
              </a:pPr>
              <a:t>6</a:t>
            </a:fld>
            <a:endParaRPr lang="en-US" dirty="0">
              <a:solidFill>
                <a:srgbClr val="000000"/>
              </a:solidFill>
            </a:endParaRPr>
          </a:p>
        </p:txBody>
      </p:sp>
      <p:sp>
        <p:nvSpPr>
          <p:cNvPr id="6" name="Rectangle 4"/>
          <p:cNvSpPr>
            <a:spLocks noChangeArrowheads="1"/>
          </p:cNvSpPr>
          <p:nvPr/>
        </p:nvSpPr>
        <p:spPr bwMode="auto">
          <a:xfrm>
            <a:off x="45720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234889" y="912735"/>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One Government Stance Responses</a:t>
              </a:r>
              <a:endParaRPr lang="en-US" sz="3200" kern="1200" dirty="0"/>
            </a:p>
          </p:txBody>
        </p:sp>
      </p:grpSp>
      <p:pic>
        <p:nvPicPr>
          <p:cNvPr id="16" name="Picture 15" descr="cid:image003.png@01D46477.661ADF70">
            <a:extLst>
              <a:ext uri="{FF2B5EF4-FFF2-40B4-BE49-F238E27FC236}">
                <a16:creationId xmlns:a16="http://schemas.microsoft.com/office/drawing/2014/main" id="{2588B941-2E1E-477E-B558-0C73018F669B}"/>
              </a:ext>
            </a:extLst>
          </p:cNvPr>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991222" y="1961975"/>
            <a:ext cx="4038356" cy="4511967"/>
          </a:xfrm>
          <a:prstGeom prst="rect">
            <a:avLst/>
          </a:prstGeom>
          <a:noFill/>
          <a:ln>
            <a:noFill/>
          </a:ln>
        </p:spPr>
      </p:pic>
      <p:sp>
        <p:nvSpPr>
          <p:cNvPr id="18" name="Oval 17">
            <a:extLst>
              <a:ext uri="{FF2B5EF4-FFF2-40B4-BE49-F238E27FC236}">
                <a16:creationId xmlns:a16="http://schemas.microsoft.com/office/drawing/2014/main" id="{EABC7996-A21A-4449-8D93-C30179018367}"/>
              </a:ext>
            </a:extLst>
          </p:cNvPr>
          <p:cNvSpPr/>
          <p:nvPr/>
        </p:nvSpPr>
        <p:spPr bwMode="auto">
          <a:xfrm>
            <a:off x="6192301" y="5232738"/>
            <a:ext cx="1950628" cy="288388"/>
          </a:xfrm>
          <a:prstGeom prst="ellipse">
            <a:avLst/>
          </a:prstGeom>
          <a:solidFill>
            <a:srgbClr val="FFFF00">
              <a:alpha val="2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900" b="1" i="0" u="none" strike="noStrike" cap="none" normalizeH="0" baseline="0" dirty="0">
              <a:ln>
                <a:noFill/>
              </a:ln>
              <a:solidFill>
                <a:schemeClr val="tx1"/>
              </a:solidFill>
              <a:effectLst/>
              <a:latin typeface="Times New Roman" pitchFamily="32" charset="0"/>
            </a:endParaRPr>
          </a:p>
        </p:txBody>
      </p:sp>
      <p:sp>
        <p:nvSpPr>
          <p:cNvPr id="11" name="TextBox 10">
            <a:extLst>
              <a:ext uri="{FF2B5EF4-FFF2-40B4-BE49-F238E27FC236}">
                <a16:creationId xmlns:a16="http://schemas.microsoft.com/office/drawing/2014/main" id="{53698631-7316-4BE6-9D6B-F6B22C11A85E}"/>
              </a:ext>
            </a:extLst>
          </p:cNvPr>
          <p:cNvSpPr txBox="1"/>
          <p:nvPr/>
        </p:nvSpPr>
        <p:spPr>
          <a:xfrm>
            <a:off x="4229255" y="6534013"/>
            <a:ext cx="4724851" cy="338554"/>
          </a:xfrm>
          <a:prstGeom prst="rect">
            <a:avLst/>
          </a:prstGeom>
          <a:noFill/>
        </p:spPr>
        <p:txBody>
          <a:bodyPr wrap="square" rtlCol="0">
            <a:spAutoFit/>
          </a:bodyPr>
          <a:lstStyle/>
          <a:p>
            <a:r>
              <a:rPr lang="en-US" sz="800" dirty="0"/>
              <a:t>Image Source: By oomlout - DIOD-MMA-X-A03D-01Uploaded by bomazi, CC BY-SA 2.0, https://commons.wikimedia.org/w/index.php?curid=28265907</a:t>
            </a:r>
          </a:p>
        </p:txBody>
      </p:sp>
      <p:sp>
        <p:nvSpPr>
          <p:cNvPr id="19" name="Rectangle: Rounded Corners 18">
            <a:extLst>
              <a:ext uri="{FF2B5EF4-FFF2-40B4-BE49-F238E27FC236}">
                <a16:creationId xmlns:a16="http://schemas.microsoft.com/office/drawing/2014/main" id="{D2F250B4-2C5A-4CCE-AF1D-CCEC1EB8F317}"/>
              </a:ext>
            </a:extLst>
          </p:cNvPr>
          <p:cNvSpPr/>
          <p:nvPr/>
        </p:nvSpPr>
        <p:spPr bwMode="auto">
          <a:xfrm>
            <a:off x="6719382" y="2673425"/>
            <a:ext cx="946289" cy="718339"/>
          </a:xfrm>
          <a:prstGeom prst="roundRect">
            <a:avLst/>
          </a:prstGeom>
          <a:solidFill>
            <a:srgbClr val="0066FF">
              <a:alpha val="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900" b="1" i="0" u="none" strike="noStrike" cap="none" normalizeH="0" baseline="0" dirty="0">
              <a:ln>
                <a:noFill/>
              </a:ln>
              <a:solidFill>
                <a:schemeClr val="tx1"/>
              </a:solidFill>
              <a:effectLst/>
              <a:latin typeface="Times New Roman" pitchFamily="32" charset="0"/>
            </a:endParaRPr>
          </a:p>
        </p:txBody>
      </p:sp>
      <p:pic>
        <p:nvPicPr>
          <p:cNvPr id="21" name="Picture 20">
            <a:extLst>
              <a:ext uri="{FF2B5EF4-FFF2-40B4-BE49-F238E27FC236}">
                <a16:creationId xmlns:a16="http://schemas.microsoft.com/office/drawing/2014/main" id="{B0C8E3E9-8D21-4DA8-A39F-35E5937D00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097" t="11857" r="15179" b="11008"/>
          <a:stretch/>
        </p:blipFill>
        <p:spPr>
          <a:xfrm>
            <a:off x="4152779" y="1711877"/>
            <a:ext cx="1763395" cy="1319464"/>
          </a:xfrm>
          <a:prstGeom prst="rect">
            <a:avLst/>
          </a:prstGeom>
        </p:spPr>
      </p:pic>
      <p:pic>
        <p:nvPicPr>
          <p:cNvPr id="24" name="Picture 23">
            <a:extLst>
              <a:ext uri="{FF2B5EF4-FFF2-40B4-BE49-F238E27FC236}">
                <a16:creationId xmlns:a16="http://schemas.microsoft.com/office/drawing/2014/main" id="{B0841DA4-C6AE-4865-B9D0-7D205466BC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1582040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02418"/>
            <a:ext cx="9144000" cy="3119192"/>
          </a:xfrm>
        </p:spPr>
        <p:txBody>
          <a:bodyPr/>
          <a:lstStyle/>
          <a:p>
            <a:pPr marL="690563" lvl="1" indent="-346075">
              <a:lnSpc>
                <a:spcPct val="90000"/>
              </a:lnSpc>
              <a:spcBef>
                <a:spcPts val="1200"/>
              </a:spcBef>
              <a:spcAft>
                <a:spcPts val="1200"/>
              </a:spcAft>
              <a:buFont typeface="Wingdings" panose="05000000000000000000" pitchFamily="2" charset="2"/>
              <a:buChar char="Ø"/>
            </a:pPr>
            <a:r>
              <a:rPr lang="en-US" sz="2800" b="1" dirty="0">
                <a:latin typeface="Calibri" panose="020F0502020204030204" pitchFamily="34" charset="0"/>
                <a:cs typeface="Calibri" panose="020F0502020204030204" pitchFamily="34" charset="0"/>
              </a:rPr>
              <a:t>PB-Free Sn Alloy High Temperature Solders </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200" dirty="0">
                <a:latin typeface="Calibri" panose="020F0502020204030204" pitchFamily="34" charset="0"/>
                <a:cs typeface="Calibri" panose="020F0502020204030204" pitchFamily="34" charset="0"/>
              </a:rPr>
              <a:t>Technically reviewed and provided from/to language to DLA regarding the incorporation of Pb-free solders into MIL-PRF-28750 Revision K “General Specification for Relays, Solid State.”   </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200" dirty="0">
                <a:latin typeface="Calibri" panose="020F0502020204030204" pitchFamily="34" charset="0"/>
                <a:cs typeface="Calibri" panose="020F0502020204030204" pitchFamily="34" charset="0"/>
              </a:rPr>
              <a:t>The change reflects the use of Pb-free Sn solder alloyed with Au and Ag for high temperature internal connections.  A certain manufacturer was found to be non-compliant to the specification affecting  3 slash sheets.  It was found that both AuSn and AgSn solders had been incorporated into their builds (15/5 years, respectively) without any issues.</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200" dirty="0">
                <a:latin typeface="Calibri" panose="020F0502020204030204" pitchFamily="34" charset="0"/>
                <a:cs typeface="Calibri" panose="020F0502020204030204" pitchFamily="34" charset="0"/>
              </a:rPr>
              <a:t>Discussions requesting slash sheet updates with specific alloy information were rejected by DLA to protect manufacturer’s proprietary design information.  GWG recommended that their use should be noted in the slash sheets for user/DPA lab awareness.</a:t>
            </a:r>
            <a:endParaRPr lang="en-US" sz="2200" dirty="0">
              <a:latin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p:txBody>
          <a:bodyPr/>
          <a:lstStyle/>
          <a:p>
            <a:pPr>
              <a:defRPr/>
            </a:pPr>
            <a:fld id="{2A8A6B63-F735-435C-A076-FE6BF73059E3}" type="slidenum">
              <a:rPr lang="en-US" smtClean="0">
                <a:solidFill>
                  <a:srgbClr val="000000"/>
                </a:solidFill>
              </a:rPr>
              <a:pPr>
                <a:defRPr/>
              </a:pPr>
              <a:t>7</a:t>
            </a:fld>
            <a:endParaRPr lang="en-US" dirty="0">
              <a:solidFill>
                <a:srgbClr val="000000"/>
              </a:solidFill>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300203" y="890923"/>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One Government Stance Responses</a:t>
              </a:r>
              <a:endParaRPr lang="en-US" sz="3200" kern="1200" dirty="0"/>
            </a:p>
          </p:txBody>
        </p:sp>
      </p:grpSp>
      <p:pic>
        <p:nvPicPr>
          <p:cNvPr id="11" name="Picture 10">
            <a:extLst>
              <a:ext uri="{FF2B5EF4-FFF2-40B4-BE49-F238E27FC236}">
                <a16:creationId xmlns:a16="http://schemas.microsoft.com/office/drawing/2014/main" id="{18611C3A-97DF-4580-959C-382554719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3657456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49" y="1688927"/>
            <a:ext cx="6096000" cy="3119192"/>
          </a:xfrm>
        </p:spPr>
        <p:txBody>
          <a:bodyPr/>
          <a:lstStyle/>
          <a:p>
            <a:pPr marL="690563" lvl="1" indent="-346075">
              <a:lnSpc>
                <a:spcPct val="90000"/>
              </a:lnSpc>
              <a:spcBef>
                <a:spcPts val="1200"/>
              </a:spcBef>
              <a:spcAft>
                <a:spcPts val="1200"/>
              </a:spcAft>
              <a:buFont typeface="Wingdings" panose="05000000000000000000" pitchFamily="2" charset="2"/>
              <a:buChar char="Ø"/>
            </a:pPr>
            <a:r>
              <a:rPr lang="en-US" sz="2800" b="1" dirty="0">
                <a:latin typeface="Calibri" panose="020F0502020204030204" pitchFamily="34" charset="0"/>
                <a:cs typeface="Calibri" panose="020F0502020204030204" pitchFamily="34" charset="0"/>
              </a:rPr>
              <a:t>Pb-Free Sn Alloy High Temperature Solders (cont.)</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400" dirty="0">
                <a:latin typeface="Calibri" panose="020F0502020204030204" pitchFamily="34" charset="0"/>
                <a:cs typeface="Calibri" panose="020F0502020204030204" pitchFamily="34" charset="0"/>
              </a:rPr>
              <a:t>Section 3.7 of Revision J contains the original requirement.</a:t>
            </a:r>
            <a:endParaRPr lang="en-US" sz="2400" i="1" dirty="0">
              <a:latin typeface="Calibri" panose="020F0502020204030204" pitchFamily="34" charset="0"/>
              <a:cs typeface="Calibri" panose="020F0502020204030204" pitchFamily="34" charset="0"/>
            </a:endParaRPr>
          </a:p>
          <a:p>
            <a:pPr marL="1196975" lvl="3" indent="0">
              <a:spcBef>
                <a:spcPts val="0"/>
              </a:spcBef>
              <a:spcAft>
                <a:spcPts val="400"/>
              </a:spcAft>
              <a:buClr>
                <a:srgbClr val="006600"/>
              </a:buClr>
              <a:buNone/>
              <a:tabLst>
                <a:tab pos="1371600" algn="l"/>
              </a:tabLst>
            </a:pPr>
            <a:r>
              <a:rPr lang="en-US" sz="2400" i="1" dirty="0">
                <a:latin typeface="Calibri" panose="020F0502020204030204" pitchFamily="34" charset="0"/>
                <a:cs typeface="Calibri" panose="020F0502020204030204" pitchFamily="34" charset="0"/>
              </a:rPr>
              <a:t>“3.7 Pure tin. The use of pure tin, as an underplate or final finish, is prohibited both internally and externally. Tin content of relay components and solder shall not exceed 97 percent, by mass. Tin shall be alloyed with a minimum of 3 percent lead, by mass (see 6.5).”</a:t>
            </a: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a:xfrm>
            <a:off x="7003817" y="6501194"/>
            <a:ext cx="1905000" cy="457200"/>
          </a:xfrm>
        </p:spPr>
        <p:txBody>
          <a:bodyPr/>
          <a:lstStyle/>
          <a:p>
            <a:pPr>
              <a:defRPr/>
            </a:pPr>
            <a:fld id="{2A8A6B63-F735-435C-A076-FE6BF73059E3}" type="slidenum">
              <a:rPr lang="en-US" smtClean="0">
                <a:solidFill>
                  <a:srgbClr val="000000"/>
                </a:solidFill>
              </a:rPr>
              <a:pPr>
                <a:defRPr/>
              </a:pPr>
              <a:t>8</a:t>
            </a:fld>
            <a:endParaRPr lang="en-US" dirty="0">
              <a:solidFill>
                <a:srgbClr val="000000"/>
              </a:solidFill>
            </a:endParaRPr>
          </a:p>
        </p:txBody>
      </p:sp>
      <p:sp>
        <p:nvSpPr>
          <p:cNvPr id="6" name="Rectangle 4"/>
          <p:cNvSpPr>
            <a:spLocks noChangeArrowheads="1"/>
          </p:cNvSpPr>
          <p:nvPr/>
        </p:nvSpPr>
        <p:spPr bwMode="auto">
          <a:xfrm>
            <a:off x="45720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345359" y="877432"/>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One Government Stance Responses</a:t>
              </a:r>
              <a:endParaRPr lang="en-US" sz="3200" kern="1200" dirty="0"/>
            </a:p>
          </p:txBody>
        </p:sp>
      </p:grpSp>
      <p:pic>
        <p:nvPicPr>
          <p:cNvPr id="5" name="Picture 4">
            <a:extLst>
              <a:ext uri="{FF2B5EF4-FFF2-40B4-BE49-F238E27FC236}">
                <a16:creationId xmlns:a16="http://schemas.microsoft.com/office/drawing/2014/main" id="{A1DEBA35-E909-4165-AA9A-110EB5106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671" y="3709997"/>
            <a:ext cx="3195199" cy="2460510"/>
          </a:xfrm>
          <a:prstGeom prst="rect">
            <a:avLst/>
          </a:prstGeom>
        </p:spPr>
      </p:pic>
      <p:pic>
        <p:nvPicPr>
          <p:cNvPr id="8" name="Picture 7">
            <a:extLst>
              <a:ext uri="{FF2B5EF4-FFF2-40B4-BE49-F238E27FC236}">
                <a16:creationId xmlns:a16="http://schemas.microsoft.com/office/drawing/2014/main" id="{D4EC7269-B9E9-4ECC-BB98-DEC56A440C19}"/>
              </a:ext>
            </a:extLst>
          </p:cNvPr>
          <p:cNvPicPr>
            <a:picLocks noChangeAspect="1"/>
          </p:cNvPicPr>
          <p:nvPr/>
        </p:nvPicPr>
        <p:blipFill>
          <a:blip r:embed="rId4"/>
          <a:stretch>
            <a:fillRect/>
          </a:stretch>
        </p:blipFill>
        <p:spPr>
          <a:xfrm>
            <a:off x="5700196" y="1781055"/>
            <a:ext cx="3443804" cy="1103673"/>
          </a:xfrm>
          <a:prstGeom prst="rect">
            <a:avLst/>
          </a:prstGeom>
        </p:spPr>
      </p:pic>
      <p:pic>
        <p:nvPicPr>
          <p:cNvPr id="9" name="Picture 8">
            <a:extLst>
              <a:ext uri="{FF2B5EF4-FFF2-40B4-BE49-F238E27FC236}">
                <a16:creationId xmlns:a16="http://schemas.microsoft.com/office/drawing/2014/main" id="{6C9F97ED-C0E0-49E4-9DFA-4A7006D71BEA}"/>
              </a:ext>
            </a:extLst>
          </p:cNvPr>
          <p:cNvPicPr>
            <a:picLocks noChangeAspect="1"/>
          </p:cNvPicPr>
          <p:nvPr/>
        </p:nvPicPr>
        <p:blipFill>
          <a:blip r:embed="rId5"/>
          <a:stretch>
            <a:fillRect/>
          </a:stretch>
        </p:blipFill>
        <p:spPr>
          <a:xfrm>
            <a:off x="6231649" y="3026256"/>
            <a:ext cx="2380897" cy="503760"/>
          </a:xfrm>
          <a:prstGeom prst="rect">
            <a:avLst/>
          </a:prstGeom>
        </p:spPr>
      </p:pic>
      <p:pic>
        <p:nvPicPr>
          <p:cNvPr id="11" name="Picture 10">
            <a:extLst>
              <a:ext uri="{FF2B5EF4-FFF2-40B4-BE49-F238E27FC236}">
                <a16:creationId xmlns:a16="http://schemas.microsoft.com/office/drawing/2014/main" id="{5698088C-D3D3-4033-BFE6-04841EAAD0C5}"/>
              </a:ext>
            </a:extLst>
          </p:cNvPr>
          <p:cNvPicPr>
            <a:picLocks noChangeAspect="1"/>
          </p:cNvPicPr>
          <p:nvPr/>
        </p:nvPicPr>
        <p:blipFill>
          <a:blip r:embed="rId6"/>
          <a:stretch>
            <a:fillRect/>
          </a:stretch>
        </p:blipFill>
        <p:spPr>
          <a:xfrm>
            <a:off x="4871559" y="6300405"/>
            <a:ext cx="4154311" cy="200789"/>
          </a:xfrm>
          <a:prstGeom prst="rect">
            <a:avLst/>
          </a:prstGeom>
        </p:spPr>
      </p:pic>
      <p:pic>
        <p:nvPicPr>
          <p:cNvPr id="16" name="Picture 15">
            <a:extLst>
              <a:ext uri="{FF2B5EF4-FFF2-40B4-BE49-F238E27FC236}">
                <a16:creationId xmlns:a16="http://schemas.microsoft.com/office/drawing/2014/main" id="{5BF365F5-8844-4013-91F9-F3DAF3C950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232902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349" y="1688927"/>
            <a:ext cx="6096000" cy="3119192"/>
          </a:xfrm>
        </p:spPr>
        <p:txBody>
          <a:bodyPr/>
          <a:lstStyle/>
          <a:p>
            <a:pPr marL="690563" lvl="1" indent="-346075">
              <a:lnSpc>
                <a:spcPct val="90000"/>
              </a:lnSpc>
              <a:spcBef>
                <a:spcPts val="1200"/>
              </a:spcBef>
              <a:spcAft>
                <a:spcPts val="1200"/>
              </a:spcAft>
              <a:buFont typeface="Wingdings" panose="05000000000000000000" pitchFamily="2" charset="2"/>
              <a:buChar char="Ø"/>
            </a:pPr>
            <a:r>
              <a:rPr lang="en-US" sz="2800" b="1" dirty="0">
                <a:latin typeface="Calibri" panose="020F0502020204030204" pitchFamily="34" charset="0"/>
                <a:cs typeface="Calibri" panose="020F0502020204030204" pitchFamily="34" charset="0"/>
              </a:rPr>
              <a:t>PB-Free Sn Alloy High Temperature Solders (cont.)</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300" dirty="0">
                <a:latin typeface="Calibri" panose="020F0502020204030204" pitchFamily="34" charset="0"/>
                <a:cs typeface="Calibri" panose="020F0502020204030204" pitchFamily="34" charset="0"/>
              </a:rPr>
              <a:t>Section 3.7 of Revision K reflected the original wording </a:t>
            </a:r>
            <a:r>
              <a:rPr lang="en-US" sz="2300" b="1" u="sng" dirty="0">
                <a:latin typeface="Calibri" panose="020F0502020204030204" pitchFamily="34" charset="0"/>
                <a:cs typeface="Calibri" panose="020F0502020204030204" pitchFamily="34" charset="0"/>
              </a:rPr>
              <a:t>plus</a:t>
            </a:r>
            <a:r>
              <a:rPr lang="en-US" sz="2300" dirty="0">
                <a:latin typeface="Calibri" panose="020F0502020204030204" pitchFamily="34" charset="0"/>
                <a:cs typeface="Calibri" panose="020F0502020204030204" pitchFamily="34" charset="0"/>
              </a:rPr>
              <a:t> the allowance. </a:t>
            </a:r>
            <a:endParaRPr lang="en-US" sz="2300" i="1" dirty="0">
              <a:latin typeface="Calibri" panose="020F0502020204030204" pitchFamily="34" charset="0"/>
              <a:cs typeface="Calibri" panose="020F0502020204030204" pitchFamily="34" charset="0"/>
            </a:endParaRPr>
          </a:p>
          <a:p>
            <a:pPr marL="1196975" lvl="3" indent="0">
              <a:spcBef>
                <a:spcPts val="0"/>
              </a:spcBef>
              <a:spcAft>
                <a:spcPts val="400"/>
              </a:spcAft>
              <a:buClr>
                <a:srgbClr val="006600"/>
              </a:buClr>
              <a:buNone/>
              <a:tabLst>
                <a:tab pos="1371600" algn="l"/>
              </a:tabLst>
            </a:pPr>
            <a:r>
              <a:rPr lang="en-US" sz="2300" i="1" dirty="0">
                <a:latin typeface="Calibri" panose="020F0502020204030204" pitchFamily="34" charset="0"/>
                <a:cs typeface="Calibri" panose="020F0502020204030204" pitchFamily="34" charset="0"/>
              </a:rPr>
              <a:t>“The use of lead-free tin alloy high temperature solders (e.g., Au80Sn20, Sn96Ag4, Sn96.5Ag3.5, etc.) for internal connections may be permitted based upon technical justification and requires approval from the qualifying activity, so long as the tin content of the relay components and solder does not exceed 97 percent, mass.”</a:t>
            </a: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a:xfrm>
            <a:off x="7003817" y="6501194"/>
            <a:ext cx="1905000" cy="457200"/>
          </a:xfrm>
        </p:spPr>
        <p:txBody>
          <a:bodyPr/>
          <a:lstStyle/>
          <a:p>
            <a:pPr>
              <a:defRPr/>
            </a:pPr>
            <a:fld id="{2A8A6B63-F735-435C-A076-FE6BF73059E3}" type="slidenum">
              <a:rPr lang="en-US" smtClean="0">
                <a:solidFill>
                  <a:srgbClr val="000000"/>
                </a:solidFill>
              </a:rPr>
              <a:pPr>
                <a:defRPr/>
              </a:pPr>
              <a:t>9</a:t>
            </a:fld>
            <a:endParaRPr lang="en-US" dirty="0">
              <a:solidFill>
                <a:srgbClr val="000000"/>
              </a:solidFill>
            </a:endParaRPr>
          </a:p>
        </p:txBody>
      </p:sp>
      <p:sp>
        <p:nvSpPr>
          <p:cNvPr id="6" name="Rectangle 4"/>
          <p:cNvSpPr>
            <a:spLocks noChangeArrowheads="1"/>
          </p:cNvSpPr>
          <p:nvPr/>
        </p:nvSpPr>
        <p:spPr bwMode="auto">
          <a:xfrm>
            <a:off x="45720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345359" y="877432"/>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One Government Stance Responses</a:t>
              </a:r>
              <a:endParaRPr lang="en-US" sz="3200" kern="1200" dirty="0"/>
            </a:p>
          </p:txBody>
        </p:sp>
      </p:grpSp>
      <p:pic>
        <p:nvPicPr>
          <p:cNvPr id="5" name="Picture 4">
            <a:extLst>
              <a:ext uri="{FF2B5EF4-FFF2-40B4-BE49-F238E27FC236}">
                <a16:creationId xmlns:a16="http://schemas.microsoft.com/office/drawing/2014/main" id="{A1DEBA35-E909-4165-AA9A-110EB5106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671" y="3751517"/>
            <a:ext cx="3195199" cy="2377469"/>
          </a:xfrm>
          <a:prstGeom prst="rect">
            <a:avLst/>
          </a:prstGeom>
        </p:spPr>
      </p:pic>
      <p:pic>
        <p:nvPicPr>
          <p:cNvPr id="8" name="Picture 7">
            <a:extLst>
              <a:ext uri="{FF2B5EF4-FFF2-40B4-BE49-F238E27FC236}">
                <a16:creationId xmlns:a16="http://schemas.microsoft.com/office/drawing/2014/main" id="{D4EC7269-B9E9-4ECC-BB98-DEC56A440C19}"/>
              </a:ext>
            </a:extLst>
          </p:cNvPr>
          <p:cNvPicPr>
            <a:picLocks noChangeAspect="1"/>
          </p:cNvPicPr>
          <p:nvPr/>
        </p:nvPicPr>
        <p:blipFill>
          <a:blip r:embed="rId4"/>
          <a:stretch>
            <a:fillRect/>
          </a:stretch>
        </p:blipFill>
        <p:spPr>
          <a:xfrm>
            <a:off x="5700196" y="1781055"/>
            <a:ext cx="3443804" cy="1103673"/>
          </a:xfrm>
          <a:prstGeom prst="rect">
            <a:avLst/>
          </a:prstGeom>
        </p:spPr>
      </p:pic>
      <p:pic>
        <p:nvPicPr>
          <p:cNvPr id="2" name="Picture 1">
            <a:extLst>
              <a:ext uri="{FF2B5EF4-FFF2-40B4-BE49-F238E27FC236}">
                <a16:creationId xmlns:a16="http://schemas.microsoft.com/office/drawing/2014/main" id="{F6A5F6CA-8558-44A3-BDF4-4EEFC80EA2B2}"/>
              </a:ext>
            </a:extLst>
          </p:cNvPr>
          <p:cNvPicPr>
            <a:picLocks noChangeAspect="1"/>
          </p:cNvPicPr>
          <p:nvPr/>
        </p:nvPicPr>
        <p:blipFill>
          <a:blip r:embed="rId5"/>
          <a:stretch>
            <a:fillRect/>
          </a:stretch>
        </p:blipFill>
        <p:spPr>
          <a:xfrm>
            <a:off x="6445955" y="3143443"/>
            <a:ext cx="2022727" cy="544360"/>
          </a:xfrm>
          <a:prstGeom prst="rect">
            <a:avLst/>
          </a:prstGeom>
        </p:spPr>
      </p:pic>
      <p:pic>
        <p:nvPicPr>
          <p:cNvPr id="16" name="Picture 15">
            <a:extLst>
              <a:ext uri="{FF2B5EF4-FFF2-40B4-BE49-F238E27FC236}">
                <a16:creationId xmlns:a16="http://schemas.microsoft.com/office/drawing/2014/main" id="{50CD763C-1B1B-4ED1-8AEF-69E467E364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415871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81806"/>
            <a:ext cx="9144000" cy="3119192"/>
          </a:xfrm>
        </p:spPr>
        <p:txBody>
          <a:bodyPr/>
          <a:lstStyle/>
          <a:p>
            <a:pPr marL="690563" lvl="1" indent="-346075">
              <a:lnSpc>
                <a:spcPct val="90000"/>
              </a:lnSpc>
              <a:spcBef>
                <a:spcPts val="1200"/>
              </a:spcBef>
              <a:spcAft>
                <a:spcPts val="1200"/>
              </a:spcAft>
              <a:buFont typeface="Wingdings" panose="05000000000000000000" pitchFamily="2" charset="2"/>
              <a:buChar char="Ø"/>
            </a:pPr>
            <a:r>
              <a:rPr lang="en-US" sz="2800" b="1" dirty="0">
                <a:latin typeface="Calibri" panose="020F0502020204030204" pitchFamily="34" charset="0"/>
                <a:cs typeface="Calibri" panose="020F0502020204030204" pitchFamily="34" charset="0"/>
              </a:rPr>
              <a:t>Random Vibration Requirements for Crystal Oscillators</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400" dirty="0">
                <a:latin typeface="Calibri" panose="020F0502020204030204" pitchFamily="34" charset="0"/>
                <a:cs typeface="Calibri" panose="020F0502020204030204" pitchFamily="34" charset="0"/>
              </a:rPr>
              <a:t>Supported an effort by DLA to comply with an Aerospace Addendum 1 request to MIL-PRF-55310F.  The request was to add a random vibration test requirement under “Table II, Screening (100 percent) for Class 2 Oscillators”, product level S and keep the random vibration requirement in “Table IV, Qualification Inspection”  Group III Subgroup 1 as well as impose a tighter vibration limit for QCI.</a:t>
            </a:r>
          </a:p>
          <a:p>
            <a:pPr marL="1203325" lvl="2" indent="-512763">
              <a:spcBef>
                <a:spcPts val="0"/>
              </a:spcBef>
              <a:spcAft>
                <a:spcPts val="400"/>
              </a:spcAft>
              <a:buClr>
                <a:srgbClr val="006600"/>
              </a:buClr>
              <a:buFont typeface="Wingdings" panose="05000000000000000000" pitchFamily="2" charset="2"/>
              <a:buChar char="q"/>
              <a:tabLst>
                <a:tab pos="1371600" algn="l"/>
              </a:tabLst>
            </a:pPr>
            <a:r>
              <a:rPr lang="en-US" sz="2400" dirty="0">
                <a:latin typeface="Calibri" panose="020F0502020204030204" pitchFamily="34" charset="0"/>
                <a:cs typeface="Calibri" panose="020F0502020204030204" pitchFamily="34" charset="0"/>
              </a:rPr>
              <a:t>The tighter limit creates a performance margin and due to the fact random vibration induces the mechanism for constant acceleration failures it aids in the identification and removal of nonconforming product.</a:t>
            </a:r>
          </a:p>
          <a:p>
            <a:pPr marL="690562" lvl="2" indent="0">
              <a:spcBef>
                <a:spcPts val="0"/>
              </a:spcBef>
              <a:spcAft>
                <a:spcPts val="400"/>
              </a:spcAft>
              <a:buClr>
                <a:srgbClr val="006600"/>
              </a:buClr>
              <a:buNone/>
              <a:tabLst>
                <a:tab pos="1371600" algn="l"/>
              </a:tabLst>
            </a:pPr>
            <a:endParaRPr lang="en-US" dirty="0">
              <a:latin typeface="Calibri" panose="020F0502020204030204" pitchFamily="34" charset="0"/>
              <a:cs typeface="Calibri" panose="020F0502020204030204" pitchFamily="34" charset="0"/>
            </a:endParaRP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p:txBody>
          <a:bodyPr/>
          <a:lstStyle/>
          <a:p>
            <a:pPr>
              <a:defRPr/>
            </a:pPr>
            <a:fld id="{2A8A6B63-F735-435C-A076-FE6BF73059E3}" type="slidenum">
              <a:rPr lang="en-US" smtClean="0">
                <a:solidFill>
                  <a:srgbClr val="000000"/>
                </a:solidFill>
              </a:rPr>
              <a:pPr>
                <a:defRPr/>
              </a:pPr>
              <a:t>10</a:t>
            </a:fld>
            <a:endParaRPr lang="en-US" dirty="0">
              <a:solidFill>
                <a:srgbClr val="000000"/>
              </a:solidFill>
            </a:endParaRPr>
          </a:p>
        </p:txBody>
      </p:sp>
      <p:sp>
        <p:nvSpPr>
          <p:cNvPr id="6" name="Rectangle 4"/>
          <p:cNvSpPr>
            <a:spLocks noChangeArrowheads="1"/>
          </p:cNvSpPr>
          <p:nvPr/>
        </p:nvSpPr>
        <p:spPr bwMode="auto">
          <a:xfrm>
            <a:off x="45720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300203" y="890923"/>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One Government Stance Responses</a:t>
              </a:r>
              <a:endParaRPr lang="en-US" sz="3200" kern="1200" dirty="0"/>
            </a:p>
          </p:txBody>
        </p:sp>
      </p:grpSp>
      <p:pic>
        <p:nvPicPr>
          <p:cNvPr id="11" name="Picture 10">
            <a:extLst>
              <a:ext uri="{FF2B5EF4-FFF2-40B4-BE49-F238E27FC236}">
                <a16:creationId xmlns:a16="http://schemas.microsoft.com/office/drawing/2014/main" id="{178E473D-A639-44FB-A54F-0C67E37A3D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2175611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Accomplishments</a:t>
            </a:r>
          </a:p>
        </p:txBody>
      </p:sp>
      <p:graphicFrame>
        <p:nvGraphicFramePr>
          <p:cNvPr id="6" name="Diagram 5"/>
          <p:cNvGraphicFramePr/>
          <p:nvPr>
            <p:extLst>
              <p:ext uri="{D42A27DB-BD31-4B8C-83A1-F6EECF244321}">
                <p14:modId xmlns:p14="http://schemas.microsoft.com/office/powerpoint/2010/main" val="1531317757"/>
              </p:ext>
            </p:extLst>
          </p:nvPr>
        </p:nvGraphicFramePr>
        <p:xfrm>
          <a:off x="192556" y="892569"/>
          <a:ext cx="8753166" cy="57467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a:xfrm>
            <a:off x="7218220" y="6587835"/>
            <a:ext cx="1905000" cy="259773"/>
          </a:xfrm>
        </p:spPr>
        <p:txBody>
          <a:bodyPr/>
          <a:lstStyle/>
          <a:p>
            <a:pPr>
              <a:defRPr/>
            </a:pPr>
            <a:fld id="{2A8A6B63-F735-435C-A076-FE6BF73059E3}" type="slidenum">
              <a:rPr lang="en-US" smtClean="0"/>
              <a:pPr>
                <a:defRPr/>
              </a:pPr>
              <a:t>11</a:t>
            </a:fld>
            <a:endParaRPr lang="en-US" dirty="0"/>
          </a:p>
        </p:txBody>
      </p:sp>
      <p:pic>
        <p:nvPicPr>
          <p:cNvPr id="7" name="Picture 6">
            <a:extLst>
              <a:ext uri="{FF2B5EF4-FFF2-40B4-BE49-F238E27FC236}">
                <a16:creationId xmlns:a16="http://schemas.microsoft.com/office/drawing/2014/main" id="{81EBE0F7-D1E0-4DF8-B876-A5E9B6F640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401388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67083"/>
            <a:ext cx="6298163" cy="3119192"/>
          </a:xfrm>
        </p:spPr>
        <p:txBody>
          <a:bodyPr/>
          <a:lstStyle/>
          <a:p>
            <a:pPr marL="690562" lvl="2" indent="0">
              <a:spcBef>
                <a:spcPts val="0"/>
              </a:spcBef>
              <a:spcAft>
                <a:spcPts val="400"/>
              </a:spcAft>
              <a:buClr>
                <a:srgbClr val="006600"/>
              </a:buClr>
              <a:buNone/>
              <a:tabLst>
                <a:tab pos="1371600" algn="l"/>
              </a:tabLst>
            </a:pPr>
            <a:endParaRPr lang="en-US" sz="2400" dirty="0">
              <a:latin typeface="Calibri" panose="020F0502020204030204" pitchFamily="34" charset="0"/>
              <a:cs typeface="Calibri" panose="020F0502020204030204" pitchFamily="34" charset="0"/>
            </a:endParaRP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cs typeface="Calibri" panose="020F0502020204030204" pitchFamily="34" charset="0"/>
              </a:rPr>
              <a:t>Burn-In 96 hour Test Window Discussion</a:t>
            </a: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cs typeface="Calibri" panose="020F0502020204030204" pitchFamily="34" charset="0"/>
              </a:rPr>
              <a:t>Continuous Improvement of MIL-STD-750-2 TM2012 Radiography Requirements</a:t>
            </a: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cs typeface="Calibri" panose="020F0502020204030204" pitchFamily="34" charset="0"/>
              </a:rPr>
              <a:t>Standardization of Foreign Material Definition Within 750/883 Test Methods</a:t>
            </a: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cs typeface="Calibri" panose="020F0502020204030204" pitchFamily="34" charset="0"/>
              </a:rPr>
              <a:t>MIL-PRF-19500 Bond Pad Size Mounting Requirements</a:t>
            </a: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rPr>
              <a:t>MDA COTS Assembly Hardware Selection Checklist Peer Review</a:t>
            </a: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rPr>
              <a:t>PEMs Space Qualification Standardization Leveraging off of SAE AS6294/1 Flow</a:t>
            </a:r>
          </a:p>
          <a:p>
            <a:pPr marL="801688" lvl="3" indent="-457200">
              <a:spcBef>
                <a:spcPts val="0"/>
              </a:spcBef>
              <a:spcAft>
                <a:spcPts val="400"/>
              </a:spcAft>
              <a:buClr>
                <a:srgbClr val="006600"/>
              </a:buClr>
              <a:buFont typeface="Wingdings" panose="05000000000000000000" pitchFamily="2" charset="2"/>
              <a:buChar char="ü"/>
              <a:tabLst>
                <a:tab pos="1371600" algn="l"/>
              </a:tabLst>
            </a:pPr>
            <a:r>
              <a:rPr lang="en-US" sz="2200" dirty="0">
                <a:latin typeface="Calibri" panose="020F0502020204030204" pitchFamily="34" charset="0"/>
              </a:rPr>
              <a:t>ECSS-Q-ST-30-11C Rev.2 Draft  “Space Product Assurance Derating – EEE Components” Document Review</a:t>
            </a:r>
          </a:p>
          <a:p>
            <a:pPr marL="801688" lvl="3" indent="-457200">
              <a:spcBef>
                <a:spcPts val="0"/>
              </a:spcBef>
              <a:spcAft>
                <a:spcPts val="400"/>
              </a:spcAft>
              <a:buClr>
                <a:srgbClr val="006600"/>
              </a:buClr>
              <a:buFont typeface="Arial" panose="020B0604020202020204" pitchFamily="34" charset="0"/>
              <a:buChar char="•"/>
              <a:tabLst>
                <a:tab pos="1371600" algn="l"/>
              </a:tabLst>
            </a:pPr>
            <a:endParaRPr lang="en-US" sz="2400" dirty="0">
              <a:latin typeface="Calibri" panose="020F0502020204030204" pitchFamily="34" charset="0"/>
            </a:endParaRPr>
          </a:p>
          <a:p>
            <a:pPr marL="801688" lvl="3" indent="-457200">
              <a:spcBef>
                <a:spcPts val="0"/>
              </a:spcBef>
              <a:spcAft>
                <a:spcPts val="400"/>
              </a:spcAft>
              <a:buClr>
                <a:srgbClr val="006600"/>
              </a:buClr>
              <a:buFont typeface="Arial" panose="020B0604020202020204" pitchFamily="34" charset="0"/>
              <a:buChar char="•"/>
              <a:tabLst>
                <a:tab pos="1371600" algn="l"/>
              </a:tabLst>
            </a:pPr>
            <a:endParaRPr lang="en-US" sz="2400" dirty="0">
              <a:latin typeface="Calibri" panose="020F0502020204030204" pitchFamily="34" charset="0"/>
              <a:cs typeface="Calibri" panose="020F0502020204030204" pitchFamily="34" charset="0"/>
            </a:endParaRPr>
          </a:p>
          <a:p>
            <a:pPr marL="1138237" lvl="3" indent="0">
              <a:spcBef>
                <a:spcPts val="0"/>
              </a:spcBef>
              <a:spcAft>
                <a:spcPts val="2400"/>
              </a:spcAft>
              <a:buClr>
                <a:srgbClr val="006600"/>
              </a:buClr>
              <a:buNone/>
            </a:pPr>
            <a:endParaRPr lang="en-US" sz="2400" dirty="0">
              <a:latin typeface="Calibri" panose="020F0502020204030204" pitchFamily="34" charset="0"/>
              <a:cs typeface="Calibri" panose="020F0502020204030204" pitchFamily="34" charset="0"/>
            </a:endParaRPr>
          </a:p>
          <a:p>
            <a:pPr marL="1481137" lvl="3" indent="-342900">
              <a:spcBef>
                <a:spcPts val="0"/>
              </a:spcBef>
              <a:spcAft>
                <a:spcPts val="2400"/>
              </a:spcAft>
              <a:buClr>
                <a:srgbClr val="006600"/>
              </a:buClr>
              <a:buFont typeface="Wingdings" panose="05000000000000000000" pitchFamily="2" charset="2"/>
              <a:buChar char="§"/>
            </a:pPr>
            <a:endParaRPr lang="en-US" sz="2400" dirty="0">
              <a:latin typeface="Calibri" panose="020F0502020204030204" pitchFamily="34" charset="0"/>
              <a:cs typeface="Calibri" panose="020F0502020204030204" pitchFamily="34" charset="0"/>
            </a:endParaRPr>
          </a:p>
          <a:p>
            <a:pPr marL="1023937" lvl="2" indent="-342900">
              <a:spcBef>
                <a:spcPts val="0"/>
              </a:spcBef>
              <a:spcAft>
                <a:spcPts val="2400"/>
              </a:spcAft>
              <a:buClr>
                <a:srgbClr val="006600"/>
              </a:buClr>
              <a:buFont typeface="Wingdings" panose="05000000000000000000" pitchFamily="2" charset="2"/>
              <a:buChar char="q"/>
            </a:pPr>
            <a:endParaRPr lang="en-US" sz="2400" dirty="0">
              <a:latin typeface="Calibri" panose="020F0502020204030204" pitchFamily="34" charset="0"/>
              <a:cs typeface="Calibri" panose="020F0502020204030204" pitchFamily="34" charset="0"/>
            </a:endParaRPr>
          </a:p>
          <a:p>
            <a:pPr marL="4762" lvl="0" indent="0">
              <a:buNone/>
            </a:pPr>
            <a:endParaRPr lang="en-US" sz="2400" b="1" dirty="0">
              <a:solidFill>
                <a:srgbClr val="00B050"/>
              </a:solidFill>
              <a:latin typeface="Calibri" panose="020F0502020204030204" pitchFamily="34" charset="0"/>
              <a:cs typeface="Calibri" panose="020F0502020204030204" pitchFamily="34" charset="0"/>
            </a:endParaRPr>
          </a:p>
          <a:p>
            <a:pPr marL="457200" lvl="1" indent="0">
              <a:buNone/>
            </a:pPr>
            <a:endParaRPr lang="en-US" dirty="0"/>
          </a:p>
        </p:txBody>
      </p:sp>
      <p:sp>
        <p:nvSpPr>
          <p:cNvPr id="4" name="Slide Number Placeholder 3"/>
          <p:cNvSpPr>
            <a:spLocks noGrp="1"/>
          </p:cNvSpPr>
          <p:nvPr>
            <p:ph type="sldNum" sz="quarter" idx="10"/>
          </p:nvPr>
        </p:nvSpPr>
        <p:spPr>
          <a:xfrm>
            <a:off x="6998696" y="6558934"/>
            <a:ext cx="1905000" cy="457200"/>
          </a:xfrm>
        </p:spPr>
        <p:txBody>
          <a:bodyPr/>
          <a:lstStyle/>
          <a:p>
            <a:pPr>
              <a:defRPr/>
            </a:pPr>
            <a:fld id="{2A8A6B63-F735-435C-A076-FE6BF73059E3}" type="slidenum">
              <a:rPr lang="en-US" smtClean="0">
                <a:solidFill>
                  <a:srgbClr val="000000"/>
                </a:solidFill>
              </a:rPr>
              <a:pPr>
                <a:defRPr/>
              </a:pPr>
              <a:t>12</a:t>
            </a:fld>
            <a:endParaRPr lang="en-US" dirty="0">
              <a:solidFill>
                <a:srgbClr val="000000"/>
              </a:solidFill>
            </a:endParaRPr>
          </a:p>
        </p:txBody>
      </p:sp>
      <p:sp>
        <p:nvSpPr>
          <p:cNvPr id="6" name="Rectangle 4"/>
          <p:cNvSpPr>
            <a:spLocks noChangeArrowheads="1"/>
          </p:cNvSpPr>
          <p:nvPr/>
        </p:nvSpPr>
        <p:spPr bwMode="auto">
          <a:xfrm>
            <a:off x="45720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5"/>
          <p:cNvSpPr>
            <a:spLocks noChangeArrowheads="1"/>
          </p:cNvSpPr>
          <p:nvPr/>
        </p:nvSpPr>
        <p:spPr bwMode="auto">
          <a:xfrm>
            <a:off x="457200" y="44862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0" name="TextBox 9"/>
          <p:cNvSpPr txBox="1"/>
          <p:nvPr/>
        </p:nvSpPr>
        <p:spPr>
          <a:xfrm>
            <a:off x="1734111" y="180930"/>
            <a:ext cx="6222206" cy="523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2800" i="1" dirty="0">
                <a:latin typeface="+mj-lt"/>
              </a:rPr>
              <a:t>Current Topics</a:t>
            </a:r>
          </a:p>
        </p:txBody>
      </p:sp>
      <p:grpSp>
        <p:nvGrpSpPr>
          <p:cNvPr id="13" name="Group 12">
            <a:extLst>
              <a:ext uri="{FF2B5EF4-FFF2-40B4-BE49-F238E27FC236}">
                <a16:creationId xmlns:a16="http://schemas.microsoft.com/office/drawing/2014/main" id="{69D88622-4D92-45EA-A16C-4A424637492B}"/>
              </a:ext>
            </a:extLst>
          </p:cNvPr>
          <p:cNvGrpSpPr/>
          <p:nvPr/>
        </p:nvGrpSpPr>
        <p:grpSpPr>
          <a:xfrm>
            <a:off x="234889" y="918682"/>
            <a:ext cx="8680511" cy="773725"/>
            <a:chOff x="0" y="16861"/>
            <a:chExt cx="8680511" cy="773725"/>
          </a:xfrm>
          <a:scene3d>
            <a:camera prst="orthographicFront">
              <a:rot lat="0" lon="0" rev="0"/>
            </a:camera>
            <a:lightRig rig="contrasting" dir="t">
              <a:rot lat="0" lon="0" rev="1200000"/>
            </a:lightRig>
          </a:scene3d>
        </p:grpSpPr>
        <p:sp>
          <p:nvSpPr>
            <p:cNvPr id="14" name="Rectangle: Rounded Corners 13">
              <a:extLst>
                <a:ext uri="{FF2B5EF4-FFF2-40B4-BE49-F238E27FC236}">
                  <a16:creationId xmlns:a16="http://schemas.microsoft.com/office/drawing/2014/main" id="{FDD487F4-AF89-49E1-A7FB-CCB7ACF29559}"/>
                </a:ext>
              </a:extLst>
            </p:cNvPr>
            <p:cNvSpPr/>
            <p:nvPr/>
          </p:nvSpPr>
          <p:spPr>
            <a:xfrm>
              <a:off x="0" y="16861"/>
              <a:ext cx="8680511" cy="773725"/>
            </a:xfrm>
            <a:prstGeom prst="roundRect">
              <a:avLst/>
            </a:prstGeom>
            <a:solidFill>
              <a:srgbClr val="0066FF"/>
            </a:solidFill>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1">
                <a:hueOff val="0"/>
                <a:satOff val="0"/>
                <a:lumOff val="0"/>
                <a:alphaOff val="0"/>
              </a:schemeClr>
            </a:effectRef>
            <a:fontRef idx="minor">
              <a:schemeClr val="lt1"/>
            </a:fontRef>
          </p:style>
        </p:sp>
        <p:sp>
          <p:nvSpPr>
            <p:cNvPr id="15" name="Rectangle: Rounded Corners 4">
              <a:extLst>
                <a:ext uri="{FF2B5EF4-FFF2-40B4-BE49-F238E27FC236}">
                  <a16:creationId xmlns:a16="http://schemas.microsoft.com/office/drawing/2014/main" id="{A8091AC6-596E-49A6-A240-8C9AB03D493C}"/>
                </a:ext>
              </a:extLst>
            </p:cNvPr>
            <p:cNvSpPr txBox="1"/>
            <p:nvPr/>
          </p:nvSpPr>
          <p:spPr>
            <a:xfrm>
              <a:off x="37770" y="54631"/>
              <a:ext cx="8604971" cy="6981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ts val="1800"/>
                </a:spcAft>
                <a:buNone/>
              </a:pPr>
              <a:r>
                <a:rPr lang="en-US" sz="3200" b="0" kern="1200" dirty="0">
                  <a:latin typeface="Arial" panose="020B0604020202020204" pitchFamily="34" charset="0"/>
                  <a:cs typeface="Arial" panose="020B0604020202020204" pitchFamily="34" charset="0"/>
                </a:rPr>
                <a:t>Work In Process</a:t>
              </a:r>
              <a:endParaRPr lang="en-US" sz="3200" kern="1200" dirty="0"/>
            </a:p>
          </p:txBody>
        </p:sp>
      </p:grpSp>
      <p:pic>
        <p:nvPicPr>
          <p:cNvPr id="9" name="Picture 8">
            <a:extLst>
              <a:ext uri="{FF2B5EF4-FFF2-40B4-BE49-F238E27FC236}">
                <a16:creationId xmlns:a16="http://schemas.microsoft.com/office/drawing/2014/main" id="{F33190E1-D423-4A4A-A7A8-7F3ACA506F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942" y="3472442"/>
            <a:ext cx="2379659" cy="2375605"/>
          </a:xfrm>
          <a:prstGeom prst="rect">
            <a:avLst/>
          </a:prstGeom>
        </p:spPr>
      </p:pic>
      <p:pic>
        <p:nvPicPr>
          <p:cNvPr id="12" name="Picture 11">
            <a:extLst>
              <a:ext uri="{FF2B5EF4-FFF2-40B4-BE49-F238E27FC236}">
                <a16:creationId xmlns:a16="http://schemas.microsoft.com/office/drawing/2014/main" id="{85BDF9DD-EB0A-4117-A5E0-DFB2F7D997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8163" y="1755822"/>
            <a:ext cx="2771219" cy="1653205"/>
          </a:xfrm>
          <a:prstGeom prst="rect">
            <a:avLst/>
          </a:prstGeom>
        </p:spPr>
      </p:pic>
      <p:sp>
        <p:nvSpPr>
          <p:cNvPr id="18" name="TextBox 17">
            <a:extLst>
              <a:ext uri="{FF2B5EF4-FFF2-40B4-BE49-F238E27FC236}">
                <a16:creationId xmlns:a16="http://schemas.microsoft.com/office/drawing/2014/main" id="{159D04F8-D49A-4880-9A8A-14C2CE1146D0}"/>
              </a:ext>
            </a:extLst>
          </p:cNvPr>
          <p:cNvSpPr txBox="1"/>
          <p:nvPr/>
        </p:nvSpPr>
        <p:spPr>
          <a:xfrm>
            <a:off x="6592089" y="5911462"/>
            <a:ext cx="2183364" cy="230832"/>
          </a:xfrm>
          <a:prstGeom prst="rect">
            <a:avLst/>
          </a:prstGeom>
          <a:noFill/>
        </p:spPr>
        <p:txBody>
          <a:bodyPr wrap="square" rtlCol="0">
            <a:spAutoFit/>
          </a:bodyPr>
          <a:lstStyle/>
          <a:p>
            <a:r>
              <a:rPr lang="en-US" i="1" dirty="0">
                <a:solidFill>
                  <a:schemeClr val="accent5">
                    <a:lumMod val="75000"/>
                  </a:schemeClr>
                </a:solidFill>
              </a:rPr>
              <a:t>Photos Provided by JPL </a:t>
            </a:r>
          </a:p>
        </p:txBody>
      </p:sp>
      <p:pic>
        <p:nvPicPr>
          <p:cNvPr id="20" name="Picture 19">
            <a:extLst>
              <a:ext uri="{FF2B5EF4-FFF2-40B4-BE49-F238E27FC236}">
                <a16:creationId xmlns:a16="http://schemas.microsoft.com/office/drawing/2014/main" id="{6AB4FF08-8E9D-4376-B771-94E56E0816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0811" y="39642"/>
            <a:ext cx="1681965" cy="686933"/>
          </a:xfrm>
          <a:prstGeom prst="rect">
            <a:avLst/>
          </a:prstGeom>
        </p:spPr>
      </p:pic>
    </p:spTree>
    <p:extLst>
      <p:ext uri="{BB962C8B-B14F-4D97-AF65-F5344CB8AC3E}">
        <p14:creationId xmlns:p14="http://schemas.microsoft.com/office/powerpoint/2010/main" val="849368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2723011" y="2667940"/>
            <a:ext cx="3555376" cy="1515437"/>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sp>
        <p:nvSpPr>
          <p:cNvPr id="6" name="TextBox 5">
            <a:extLst>
              <a:ext uri="{FF2B5EF4-FFF2-40B4-BE49-F238E27FC236}">
                <a16:creationId xmlns:a16="http://schemas.microsoft.com/office/drawing/2014/main" id="{89654FB4-2F3F-4888-976D-4413DFA7D7D0}"/>
              </a:ext>
            </a:extLst>
          </p:cNvPr>
          <p:cNvSpPr txBox="1"/>
          <p:nvPr/>
        </p:nvSpPr>
        <p:spPr>
          <a:xfrm>
            <a:off x="281940" y="421409"/>
            <a:ext cx="4160520" cy="1815882"/>
          </a:xfrm>
          <a:prstGeom prst="rect">
            <a:avLst/>
          </a:prstGeom>
          <a:noFill/>
        </p:spPr>
        <p:txBody>
          <a:bodyPr wrap="square" rtlCol="0">
            <a:spAutoFit/>
          </a:bodyPr>
          <a:lstStyle/>
          <a:p>
            <a:pPr algn="l" eaLnBrk="1" fontAlgn="auto" hangingPunct="1">
              <a:spcBef>
                <a:spcPts val="0"/>
              </a:spcBef>
              <a:spcAft>
                <a:spcPts val="0"/>
              </a:spcAft>
            </a:pPr>
            <a:r>
              <a:rPr lang="en-US" sz="4000" b="0" dirty="0">
                <a:solidFill>
                  <a:prstClr val="white"/>
                </a:solidFill>
                <a:latin typeface="Calibri" panose="020F0502020204030204"/>
              </a:rPr>
              <a:t>Questions?</a:t>
            </a:r>
          </a:p>
          <a:p>
            <a:pPr algn="l" eaLnBrk="1" fontAlgn="auto" hangingPunct="1">
              <a:spcBef>
                <a:spcPts val="0"/>
              </a:spcBef>
              <a:spcAft>
                <a:spcPts val="0"/>
              </a:spcAft>
            </a:pPr>
            <a:endParaRPr lang="en-US" sz="1800" b="0" dirty="0">
              <a:solidFill>
                <a:prstClr val="white"/>
              </a:solidFill>
              <a:latin typeface="Calibri" panose="020F0502020204030204"/>
            </a:endParaRPr>
          </a:p>
          <a:p>
            <a:pPr algn="l" eaLnBrk="1" fontAlgn="auto" hangingPunct="1">
              <a:spcBef>
                <a:spcPts val="0"/>
              </a:spcBef>
              <a:spcAft>
                <a:spcPts val="0"/>
              </a:spcAft>
            </a:pPr>
            <a:r>
              <a:rPr lang="en-US" sz="1800" b="0" dirty="0">
                <a:solidFill>
                  <a:prstClr val="white"/>
                </a:solidFill>
                <a:latin typeface="Calibri" panose="020F0502020204030204"/>
              </a:rPr>
              <a:t>GWG Co-Chair Contact Information:</a:t>
            </a:r>
          </a:p>
          <a:p>
            <a:pPr marL="742950" lvl="1" indent="-285750" algn="l" eaLnBrk="1" fontAlgn="auto" hangingPunct="1">
              <a:spcBef>
                <a:spcPts val="0"/>
              </a:spcBef>
              <a:spcAft>
                <a:spcPts val="0"/>
              </a:spcAft>
              <a:buFont typeface="Arial" panose="020B0604020202020204" pitchFamily="34" charset="0"/>
              <a:buChar char="•"/>
            </a:pPr>
            <a:r>
              <a:rPr lang="en-US" sz="1800" b="0" dirty="0">
                <a:solidFill>
                  <a:prstClr val="white"/>
                </a:solidFill>
                <a:latin typeface="Calibri" panose="020F0502020204030204"/>
              </a:rPr>
              <a:t>Christian.Schuler@navy.mil</a:t>
            </a:r>
          </a:p>
          <a:p>
            <a:pPr marL="742950" lvl="1" indent="-285750" algn="l" eaLnBrk="1" fontAlgn="auto" hangingPunct="1">
              <a:spcBef>
                <a:spcPts val="0"/>
              </a:spcBef>
              <a:spcAft>
                <a:spcPts val="0"/>
              </a:spcAft>
              <a:buFont typeface="Arial" panose="020B0604020202020204" pitchFamily="34" charset="0"/>
              <a:buChar char="•"/>
            </a:pPr>
            <a:r>
              <a:rPr lang="en-US" sz="1800" b="0" dirty="0">
                <a:solidFill>
                  <a:prstClr val="white"/>
                </a:solidFill>
                <a:latin typeface="Calibri" panose="020F0502020204030204"/>
              </a:rPr>
              <a:t>Kathy.R.Laird@nasa.gov</a:t>
            </a:r>
          </a:p>
        </p:txBody>
      </p:sp>
    </p:spTree>
    <p:extLst>
      <p:ext uri="{BB962C8B-B14F-4D97-AF65-F5344CB8AC3E}">
        <p14:creationId xmlns:p14="http://schemas.microsoft.com/office/powerpoint/2010/main" val="2999576085"/>
      </p:ext>
    </p:extLst>
  </p:cSld>
  <p:clrMapOvr>
    <a:masterClrMapping/>
  </p:clrMapOvr>
</p:sld>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900" b="1" i="0" u="none" strike="noStrike" cap="none" normalizeH="0" baseline="0" smtClean="0">
            <a:ln>
              <a:noFill/>
            </a:ln>
            <a:solidFill>
              <a:schemeClr val="tx1"/>
            </a:solidFill>
            <a:effectLst/>
            <a:latin typeface="Times New Roman" pitchFamily="32" charset="0"/>
          </a:defRPr>
        </a:defPPr>
      </a:lstStyle>
    </a:spDef>
    <a:lnDef>
      <a:spPr bwMode="auto">
        <a:solidFill>
          <a:schemeClr val="accent1"/>
        </a:solidFill>
        <a:ln w="9525" cap="flat" cmpd="sng" algn="ctr">
          <a:solidFill>
            <a:schemeClr val="tx1"/>
          </a:solidFill>
          <a:prstDash val="solid"/>
          <a:round/>
          <a:headEnd type="none" w="med" len="med"/>
          <a:tailEnd type="none" w="med" len="med"/>
        </a:ln>
        <a:effectLst/>
      </a:spPr>
      <a:body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Cover Sheet - Planets</Template>
  <TotalTime>52748</TotalTime>
  <Words>1001</Words>
  <Application>Microsoft Office PowerPoint</Application>
  <PresentationFormat>On-screen Show (4:3)</PresentationFormat>
  <Paragraphs>177</Paragraphs>
  <Slides>13</Slides>
  <Notes>7</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2</vt:i4>
      </vt:variant>
      <vt:variant>
        <vt:lpstr>Slide Titles</vt:lpstr>
      </vt:variant>
      <vt:variant>
        <vt:i4>13</vt:i4>
      </vt:variant>
    </vt:vector>
  </HeadingPairs>
  <TitlesOfParts>
    <vt:vector size="27" baseType="lpstr">
      <vt:lpstr>ＭＳ Ｐゴシック</vt:lpstr>
      <vt:lpstr>Arial</vt:lpstr>
      <vt:lpstr>Calibri</vt:lpstr>
      <vt:lpstr>Calibri Light</vt:lpstr>
      <vt:lpstr>Franklin Gothic Demi</vt:lpstr>
      <vt:lpstr>Tahoma</vt:lpstr>
      <vt:lpstr>Times New Roman</vt:lpstr>
      <vt:lpstr>Wingdings</vt:lpstr>
      <vt:lpstr>ヒラギノ角ゴ Pro W3</vt:lpstr>
      <vt:lpstr>1_Default Design</vt:lpstr>
      <vt:lpstr>Custom Design</vt:lpstr>
      <vt:lpstr>1_Custom Design</vt:lpstr>
      <vt:lpstr>Photo Editor Photo</vt:lpstr>
      <vt:lpstr>CorelDRAW</vt:lpstr>
      <vt:lpstr>   Government Working Group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Avionics Department Project Metrics</dc:title>
  <dc:creator>Kimball Y. Ibrahim</dc:creator>
  <cp:lastModifiedBy>Laird, Kathy R. (MSFC-ES33)</cp:lastModifiedBy>
  <cp:revision>1848</cp:revision>
  <cp:lastPrinted>2019-06-06T21:23:36Z</cp:lastPrinted>
  <dcterms:created xsi:type="dcterms:W3CDTF">2011-09-13T19:26:30Z</dcterms:created>
  <dcterms:modified xsi:type="dcterms:W3CDTF">2020-06-04T15:42:13Z</dcterms:modified>
</cp:coreProperties>
</file>