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1293"/>
    <p:restoredTop sz="94694"/>
  </p:normalViewPr>
  <p:slideViewPr>
    <p:cSldViewPr snapToGrid="0" snapToObjects="1">
      <p:cViewPr varScale="1">
        <p:scale>
          <a:sx n="159" d="100"/>
          <a:sy n="159" d="100"/>
        </p:scale>
        <p:origin x="2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AA940-B27E-4509-B94C-C1450851C437}" type="datetimeFigureOut">
              <a:rPr lang="en-US" smtClean="0"/>
              <a:t>6/4/20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DFB0D-B6F9-48E3-9051-5E502E2CA8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01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287E0-2E6F-364C-BBA2-39AD253D4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0BCFE7-4509-AB4A-B9D9-FE5AA2EA1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DE42F-F3C8-3C4B-BD37-EBA2A395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78160-9E87-3644-B404-35FE02F9F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7D317-8975-1D49-997F-457719E8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2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0643-C510-C046-99E7-B976B2FF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F5423-A9DC-F54C-9E10-9CCCD6E62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DFA8B-ACF6-1C40-8967-92CC7C2A3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CF046-3C36-4B42-BE44-C3E960F1B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C6CE-7051-CB40-8A41-381278DA1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041E0-4786-7D44-A935-615CD2C3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FB322-D412-E34D-9CB8-D2D434E2C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FF626-622B-8C41-9A32-F09B981E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1678BB-5BB7-E943-BF20-8F52EA62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49986-654F-6444-A994-A9CE15B88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1A687-E73A-1940-A529-35A95FE25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9009D-C977-7C45-9B29-DB07C6B36E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758A9D-784C-C14E-ABEA-6B90A1EE3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A39291-8ED2-604D-9033-412D5B10D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548303-A96F-D14C-93C9-6A15F930C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A45C2-BAA9-EA41-A838-A3444D699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94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43B4-BA96-934E-A690-1AF064D0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284FB-5984-3049-AC60-768250A7E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B1A7A-73E3-3649-AD60-E33D36768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067E70-186B-7D48-9A1C-3FCAD112DB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85AE0-B9C1-CE40-BCA1-AF69BD51F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8179F41-E291-8D47-9A05-8760147C2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7DDFE9-A118-0542-A692-D91B08424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7F33F1-DC2E-5046-8C74-FF4A3988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86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FE9C3-947D-3940-81D4-9AF04A5E3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444703-C4D9-094C-9562-BF83FE6BE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5C1143-F7B4-D640-AA39-91928CD9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9BD0E7-3631-4A40-B26F-BE022DF80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22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AC8BB-6C8C-AA49-A47D-79F998249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76F8A9-D1DF-844D-8BE7-168482668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1E626-6312-154A-9167-AE9035AD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5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B62DF-BD63-034C-888C-F56945ECA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FBF8C-4B98-9D49-B882-8C7C7F4625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354A0-515B-B04E-AFB1-8F5E334B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03EF90-6C1F-9C42-8014-3378E346C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A68CE-D7EB-0B4C-8460-46635DB3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160735-C0E9-D843-A542-BCB3612AC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297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E2AA3-319E-1242-8682-DB8F34650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6498FE-A375-3346-8C57-B8E277A237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FB44-8B27-BB46-8F6F-4DC891F8A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47B95-D9D0-574A-B060-57C3FFD77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CD33E-5300-FB42-9933-A1DB845BD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82AD4-A019-9F4A-ABC5-654DF04A6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61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47BA-123F-B34F-93B5-ECAA286A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F39EB1-DB02-9C48-AE89-E61652E49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CA32-0BA6-344D-A5F1-204A0DA77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BCD70-8FF0-1E40-ACD4-F9E6B983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03403-0891-F342-B908-BB138C5D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50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29F500-799B-844A-8C0B-5818D6C4EE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311AEB1-4481-EB40-AD9D-FBD4B225B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6EF8E-5B7E-F54F-BD0D-74BDAEB63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134DF-BFFB-F644-9055-E6B17F1DA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033C-0360-814A-A87D-668FCA5CA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7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9C095C-DC14-874F-839A-5EC1190C0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4CB2C4-40AF-134D-B2D3-45C111234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5CCA7-CF37-7543-BB19-00C4D0C524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7B4B-77A8-0540-A6F7-E0CA5CD8D2D7}" type="datetimeFigureOut">
              <a:rPr lang="en-US" smtClean="0"/>
              <a:t>6/4/20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A7675-4660-7B45-84C1-1B603CA47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FC6B8-262B-AE4B-8222-15C33B67E4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B0446-B0F6-4143-8F7E-3BBED1C32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35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7.jpg"/><Relationship Id="rId3" Type="http://schemas.openxmlformats.org/officeDocument/2006/relationships/image" Target="file://localhost/Tsay/Users/Tsay/Documents/Projects/Indo-Gangetic/" TargetMode="External"/><Relationship Id="rId21" Type="http://schemas.openxmlformats.org/officeDocument/2006/relationships/image" Target="../media/image10.jpg"/><Relationship Id="rId17" Type="http://schemas.openxmlformats.org/officeDocument/2006/relationships/image" Target="../media/image6.png"/><Relationship Id="rId25" Type="http://schemas.openxmlformats.org/officeDocument/2006/relationships/image" Target="../media/image14.gif"/><Relationship Id="rId2" Type="http://schemas.openxmlformats.org/officeDocument/2006/relationships/image" Target="../media/image1.png"/><Relationship Id="rId16" Type="http://schemas.openxmlformats.org/officeDocument/2006/relationships/image" Target="../media/image5.png"/><Relationship Id="rId20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24" Type="http://schemas.openxmlformats.org/officeDocument/2006/relationships/image" Target="../media/image13.jpg"/><Relationship Id="rId5" Type="http://schemas.openxmlformats.org/officeDocument/2006/relationships/image" Target="../media/image3.gif"/><Relationship Id="rId15" Type="http://schemas.openxmlformats.org/officeDocument/2006/relationships/image" Target="../media/image13.png"/><Relationship Id="rId23" Type="http://schemas.openxmlformats.org/officeDocument/2006/relationships/image" Target="../media/image12.jpg"/><Relationship Id="rId19" Type="http://schemas.openxmlformats.org/officeDocument/2006/relationships/image" Target="../media/image8.JPG"/><Relationship Id="rId4" Type="http://schemas.openxmlformats.org/officeDocument/2006/relationships/image" Target="../media/image2.png"/><Relationship Id="rId2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35416-E049-A84D-946F-5A1642045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4157" y="31544"/>
            <a:ext cx="11180617" cy="631622"/>
          </a:xfrm>
        </p:spPr>
        <p:txBody>
          <a:bodyPr>
            <a:noAutofit/>
          </a:bodyPr>
          <a:lstStyle/>
          <a:p>
            <a:r>
              <a:rPr lang="en-US" sz="3200" b="1" i="1" dirty="0">
                <a:solidFill>
                  <a:srgbClr val="021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</a:t>
            </a:r>
            <a:r>
              <a:rPr lang="en-US" sz="3200" b="1" i="1" baseline="30000" dirty="0">
                <a:solidFill>
                  <a:srgbClr val="021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b="1" i="1" dirty="0">
                <a:solidFill>
                  <a:srgbClr val="021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 from ground-based network towards space-borne orbit</a:t>
            </a:r>
            <a:endParaRPr lang="en-US" sz="3200" i="1" dirty="0">
              <a:solidFill>
                <a:srgbClr val="0219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DCD257-E14A-DC43-9220-9343F2FC54FA}"/>
              </a:ext>
            </a:extLst>
          </p:cNvPr>
          <p:cNvSpPr txBox="1"/>
          <p:nvPr/>
        </p:nvSpPr>
        <p:spPr>
          <a:xfrm>
            <a:off x="1056184" y="555717"/>
            <a:ext cx="5422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21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</a:t>
            </a:r>
            <a:r>
              <a:rPr lang="en-US" b="1" baseline="30000" dirty="0">
                <a:solidFill>
                  <a:srgbClr val="021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021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trategies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esembled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ormation-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</a:t>
            </a:r>
          </a:p>
        </p:txBody>
      </p:sp>
      <p:sp>
        <p:nvSpPr>
          <p:cNvPr id="6" name="Oval 34">
            <a:extLst>
              <a:ext uri="{FF2B5EF4-FFF2-40B4-BE49-F238E27FC236}">
                <a16:creationId xmlns:a16="http://schemas.microsoft.com/office/drawing/2014/main" id="{E546A22C-D495-3B4C-B024-7B2D1B02A7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34835" y="6059487"/>
            <a:ext cx="635000" cy="798513"/>
          </a:xfrm>
          <a:prstGeom prst="ellipse">
            <a:avLst/>
          </a:prstGeom>
          <a:solidFill>
            <a:srgbClr val="F5F7A5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7" name="Picture 35" descr="Tsay:Users:Tsay:Documents:Projects:Indo-Gangetic:">
            <a:extLst>
              <a:ext uri="{FF2B5EF4-FFF2-40B4-BE49-F238E27FC236}">
                <a16:creationId xmlns:a16="http://schemas.microsoft.com/office/drawing/2014/main" id="{7A896F14-469A-7A4E-8AB7-D1B62DEA1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lum bright="-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435" y="6122987"/>
            <a:ext cx="447675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4" descr="Tsay:Users:Tsay:Documents:Projects:Indo-Gangetic:">
            <a:extLst>
              <a:ext uri="{FF2B5EF4-FFF2-40B4-BE49-F238E27FC236}">
                <a16:creationId xmlns:a16="http://schemas.microsoft.com/office/drawing/2014/main" id="{283FDE10-8393-F94B-80A7-F2C5A73F4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2363"/>
            <a:ext cx="746125" cy="655637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" name="Picture 8" descr="SMARTLabs-logo.gif">
            <a:extLst>
              <a:ext uri="{FF2B5EF4-FFF2-40B4-BE49-F238E27FC236}">
                <a16:creationId xmlns:a16="http://schemas.microsoft.com/office/drawing/2014/main" id="{E5E90F31-00EA-DA47-AC9B-4B4C1695DD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6" y="87919"/>
            <a:ext cx="1100402" cy="776605"/>
          </a:xfrm>
          <a:prstGeom prst="rect">
            <a:avLst/>
          </a:prstGeom>
        </p:spPr>
      </p:pic>
      <p:sp>
        <p:nvSpPr>
          <p:cNvPr id="10" name="Rectangle 157">
            <a:extLst>
              <a:ext uri="{FF2B5EF4-FFF2-40B4-BE49-F238E27FC236}">
                <a16:creationId xmlns:a16="http://schemas.microsoft.com/office/drawing/2014/main" id="{AEB9F504-7DCD-464D-85E4-5DFC7DE19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64" y="6388832"/>
            <a:ext cx="1406153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Si-Chee Tsay &amp;</a:t>
            </a:r>
          </a:p>
          <a:p>
            <a:pPr>
              <a:defRPr/>
            </a:pPr>
            <a:r>
              <a:rPr lang="en-US" sz="1200" b="1" i="1" dirty="0" err="1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SMARTLabs</a:t>
            </a:r>
            <a:r>
              <a:rPr lang="en-US" sz="1200" b="1" i="1" dirty="0">
                <a:solidFill>
                  <a:srgbClr val="1516FB"/>
                </a:solidFill>
                <a:latin typeface="Times New Roman" charset="0"/>
                <a:ea typeface="ＭＳ Ｐゴシック" charset="-128"/>
                <a:cs typeface="ＭＳ Ｐゴシック" charset="-128"/>
              </a:rPr>
              <a:t> team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48403E7-930A-E342-A668-92113B10E529}"/>
              </a:ext>
            </a:extLst>
          </p:cNvPr>
          <p:cNvSpPr txBox="1"/>
          <p:nvPr/>
        </p:nvSpPr>
        <p:spPr>
          <a:xfrm>
            <a:off x="9317530" y="586495"/>
            <a:ext cx="2864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FY21/IRAD GSFC/WFF/</a:t>
            </a:r>
            <a:r>
              <a:rPr lang="en-US" sz="1600" b="1" i="1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LaRC</a:t>
            </a:r>
            <a:endParaRPr lang="en-US" sz="1600" i="1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14E066-4837-9541-9974-4A28994AA939}"/>
              </a:ext>
            </a:extLst>
          </p:cNvPr>
          <p:cNvGrpSpPr/>
          <p:nvPr/>
        </p:nvGrpSpPr>
        <p:grpSpPr>
          <a:xfrm>
            <a:off x="36652" y="913825"/>
            <a:ext cx="12097827" cy="5519974"/>
            <a:chOff x="36652" y="913825"/>
            <a:chExt cx="12097827" cy="551997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E50A18-645B-114A-A514-EED24ABEEF98}"/>
                </a:ext>
              </a:extLst>
            </p:cNvPr>
            <p:cNvSpPr txBox="1"/>
            <p:nvPr/>
          </p:nvSpPr>
          <p:spPr>
            <a:xfrm>
              <a:off x="172423" y="913825"/>
              <a:ext cx="1196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7663" indent="-347663">
                <a:buFont typeface="Wingdings" pitchFamily="2" charset="2"/>
                <a:buChar char="ü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To acquire 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PBL targeted observables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(e.g., thermodynamics, kinematics, air quality, low-level cloud/</a:t>
              </a:r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precip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over densely-populated 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coastal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region requires critical measuring strategies in dealing with heterogeneous surface conditions.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25A79A3B-F65D-8044-9334-0233C16E88B3}"/>
                </a:ext>
              </a:extLst>
            </p:cNvPr>
            <p:cNvGrpSpPr/>
            <p:nvPr/>
          </p:nvGrpSpPr>
          <p:grpSpPr>
            <a:xfrm>
              <a:off x="36652" y="2845078"/>
              <a:ext cx="3339511" cy="3588721"/>
              <a:chOff x="36652" y="2845078"/>
              <a:chExt cx="3339511" cy="3588721"/>
            </a:xfrm>
          </p:grpSpPr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25C4DBB3-744C-8842-B40A-D331F469F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127" y="3090408"/>
                <a:ext cx="2890970" cy="2148903"/>
              </a:xfrm>
              <a:prstGeom prst="rect">
                <a:avLst/>
              </a:prstGeom>
            </p:spPr>
          </p:pic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A5EB512-1744-B947-9DA8-4AB4100612EC}"/>
                  </a:ext>
                </a:extLst>
              </p:cNvPr>
              <p:cNvSpPr txBox="1"/>
              <p:nvPr/>
            </p:nvSpPr>
            <p:spPr>
              <a:xfrm>
                <a:off x="57521" y="2845078"/>
                <a:ext cx="28360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MODIS 30s (~1 km) Land Cover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BB9FFBB6-C0DE-A142-A795-3C6C8D247DAA}"/>
                      </a:ext>
                    </a:extLst>
                  </p:cNvPr>
                  <p:cNvSpPr txBox="1"/>
                  <p:nvPr/>
                </p:nvSpPr>
                <p:spPr>
                  <a:xfrm>
                    <a:off x="1935372" y="4999644"/>
                    <a:ext cx="1045479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60km</a:t>
                    </a:r>
                    <a14:m>
                      <m:oMath xmlns:m="http://schemas.openxmlformats.org/officeDocument/2006/math">
                        <m:r>
                          <a:rPr lang="en-US" sz="1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</m:oMath>
                    </a14:m>
                    <a:r>
                      <a: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30km</a:t>
                    </a:r>
                  </a:p>
                </p:txBody>
              </p:sp>
            </mc:Choice>
            <mc:Fallback xmlns=""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BB9FFBB6-C0DE-A142-A795-3C6C8D247DA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35372" y="4999644"/>
                    <a:ext cx="1045479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181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20E951EA-1A9F-3A46-A472-9C73BFACFE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6652" y="5276643"/>
                <a:ext cx="217558" cy="969262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4472276E-A536-914A-ABEC-72B351D38D19}"/>
                  </a:ext>
                </a:extLst>
              </p:cNvPr>
              <p:cNvPicPr>
                <a:picLocks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438321" y="5276643"/>
                <a:ext cx="219456" cy="1124712"/>
              </a:xfrm>
              <a:prstGeom prst="rect">
                <a:avLst/>
              </a:prstGeom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20B3513-EC7A-0B42-A14A-4DC8B4934D9E}"/>
                  </a:ext>
                </a:extLst>
              </p:cNvPr>
              <p:cNvSpPr txBox="1"/>
              <p:nvPr/>
            </p:nvSpPr>
            <p:spPr>
              <a:xfrm>
                <a:off x="173573" y="5260017"/>
                <a:ext cx="123463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Evergreen Forest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A53B66C-0BEB-E643-BF2C-9F9B0923AE22}"/>
                  </a:ext>
                </a:extLst>
              </p:cNvPr>
              <p:cNvSpPr txBox="1"/>
              <p:nvPr/>
            </p:nvSpPr>
            <p:spPr>
              <a:xfrm>
                <a:off x="173573" y="5416982"/>
                <a:ext cx="12650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Deciduous Forest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83F655D-9D91-E344-877D-A3E539762F1D}"/>
                  </a:ext>
                </a:extLst>
              </p:cNvPr>
              <p:cNvSpPr txBox="1"/>
              <p:nvPr/>
            </p:nvSpPr>
            <p:spPr>
              <a:xfrm>
                <a:off x="173573" y="5565788"/>
                <a:ext cx="104387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Mixed Forests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931B4BB9-F48B-BD4E-BF63-BF4880793B67}"/>
                  </a:ext>
                </a:extLst>
              </p:cNvPr>
              <p:cNvSpPr txBox="1"/>
              <p:nvPr/>
            </p:nvSpPr>
            <p:spPr>
              <a:xfrm>
                <a:off x="173573" y="5731374"/>
                <a:ext cx="13500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Closed Shrublands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8B9701F-BD55-DB45-BE63-BD3ED41654B2}"/>
                  </a:ext>
                </a:extLst>
              </p:cNvPr>
              <p:cNvSpPr txBox="1"/>
              <p:nvPr/>
            </p:nvSpPr>
            <p:spPr>
              <a:xfrm>
                <a:off x="173573" y="5888493"/>
                <a:ext cx="125066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Open Shrublands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A27BDBB-A885-7940-A107-15F3C70E337B}"/>
                  </a:ext>
                </a:extLst>
              </p:cNvPr>
              <p:cNvSpPr txBox="1"/>
              <p:nvPr/>
            </p:nvSpPr>
            <p:spPr>
              <a:xfrm>
                <a:off x="173573" y="6044842"/>
                <a:ext cx="124264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Woody Savannas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31D6450-0B67-6A40-B40F-0F9000C127F4}"/>
                  </a:ext>
                </a:extLst>
              </p:cNvPr>
              <p:cNvSpPr txBox="1"/>
              <p:nvPr/>
            </p:nvSpPr>
            <p:spPr>
              <a:xfrm>
                <a:off x="1567655" y="5239311"/>
                <a:ext cx="779381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Savannas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56700FAD-2D01-9047-A4F9-A4D102465799}"/>
                  </a:ext>
                </a:extLst>
              </p:cNvPr>
              <p:cNvSpPr txBox="1"/>
              <p:nvPr/>
            </p:nvSpPr>
            <p:spPr>
              <a:xfrm>
                <a:off x="1567655" y="5393199"/>
                <a:ext cx="87876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Grasslands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5DA80D11-B0F2-8149-BB5D-D2F24821526A}"/>
                  </a:ext>
                </a:extLst>
              </p:cNvPr>
              <p:cNvSpPr txBox="1"/>
              <p:nvPr/>
            </p:nvSpPr>
            <p:spPr>
              <a:xfrm>
                <a:off x="1567655" y="5555400"/>
                <a:ext cx="7537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Wetlands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47DD521-AFA0-FA46-9C51-E6B8DAF9C6EC}"/>
                  </a:ext>
                </a:extLst>
              </p:cNvPr>
              <p:cNvSpPr txBox="1"/>
              <p:nvPr/>
            </p:nvSpPr>
            <p:spPr>
              <a:xfrm>
                <a:off x="1567655" y="5717601"/>
                <a:ext cx="81785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Croplands</a:t>
                </a: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97485FC8-7BC2-5C41-90FD-AA17D1E24AA2}"/>
                  </a:ext>
                </a:extLst>
              </p:cNvPr>
              <p:cNvSpPr txBox="1"/>
              <p:nvPr/>
            </p:nvSpPr>
            <p:spPr>
              <a:xfrm>
                <a:off x="1567655" y="5879802"/>
                <a:ext cx="109036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Urban/Built-Up</a:t>
                </a: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8410CE72-B84C-0F4F-A37D-7915788A80CF}"/>
                  </a:ext>
                </a:extLst>
              </p:cNvPr>
              <p:cNvSpPr txBox="1"/>
              <p:nvPr/>
            </p:nvSpPr>
            <p:spPr>
              <a:xfrm>
                <a:off x="1567655" y="6033988"/>
                <a:ext cx="180850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Barren/Sparsely Vegetated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EE3DC6E-9F58-B844-AD57-F739F08F2661}"/>
                  </a:ext>
                </a:extLst>
              </p:cNvPr>
              <p:cNvSpPr txBox="1"/>
              <p:nvPr/>
            </p:nvSpPr>
            <p:spPr>
              <a:xfrm>
                <a:off x="1567655" y="6187578"/>
                <a:ext cx="540533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Water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C91AAF0-DF3C-6841-B64B-B3D4D118F8D6}"/>
                  </a:ext>
                </a:extLst>
              </p:cNvPr>
              <p:cNvSpPr txBox="1"/>
              <p:nvPr/>
            </p:nvSpPr>
            <p:spPr>
              <a:xfrm>
                <a:off x="2053795" y="4679398"/>
                <a:ext cx="60625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: WFF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CFCB2C61-3673-F543-BB96-D40DE1D65E2C}"/>
                  </a:ext>
                </a:extLst>
              </p:cNvPr>
              <p:cNvSpPr txBox="1"/>
              <p:nvPr/>
            </p:nvSpPr>
            <p:spPr>
              <a:xfrm>
                <a:off x="2047717" y="4849868"/>
                <a:ext cx="8771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: UMD-ES</a:t>
                </a:r>
              </a:p>
            </p:txBody>
          </p:sp>
          <p:sp>
            <p:nvSpPr>
              <p:cNvPr id="77" name="Triangle 76">
                <a:extLst>
                  <a:ext uri="{FF2B5EF4-FFF2-40B4-BE49-F238E27FC236}">
                    <a16:creationId xmlns:a16="http://schemas.microsoft.com/office/drawing/2014/main" id="{384FD6D6-242C-364F-8729-93D62775DB5F}"/>
                  </a:ext>
                </a:extLst>
              </p:cNvPr>
              <p:cNvSpPr/>
              <p:nvPr/>
            </p:nvSpPr>
            <p:spPr>
              <a:xfrm>
                <a:off x="1663877" y="4255224"/>
                <a:ext cx="116846" cy="120121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riangle 77">
                <a:extLst>
                  <a:ext uri="{FF2B5EF4-FFF2-40B4-BE49-F238E27FC236}">
                    <a16:creationId xmlns:a16="http://schemas.microsoft.com/office/drawing/2014/main" id="{B7845288-EF8F-AF47-845A-B2565C1524AB}"/>
                  </a:ext>
                </a:extLst>
              </p:cNvPr>
              <p:cNvSpPr/>
              <p:nvPr/>
            </p:nvSpPr>
            <p:spPr>
              <a:xfrm>
                <a:off x="2011011" y="4754757"/>
                <a:ext cx="116846" cy="120121"/>
              </a:xfrm>
              <a:prstGeom prst="triangl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F0C258E6-8C6A-F34B-A334-1122561CE12F}"/>
                  </a:ext>
                </a:extLst>
              </p:cNvPr>
              <p:cNvSpPr/>
              <p:nvPr/>
            </p:nvSpPr>
            <p:spPr>
              <a:xfrm>
                <a:off x="905928" y="3174999"/>
                <a:ext cx="108341" cy="11006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21E9EE4B-A6D9-C045-A7AA-7C81291BAF05}"/>
                  </a:ext>
                </a:extLst>
              </p:cNvPr>
              <p:cNvSpPr/>
              <p:nvPr/>
            </p:nvSpPr>
            <p:spPr>
              <a:xfrm>
                <a:off x="2006599" y="4936067"/>
                <a:ext cx="108341" cy="11006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B136351-CB4E-774E-BB16-C7A1FE71AFA5}"/>
                  </a:ext>
                </a:extLst>
              </p:cNvPr>
              <p:cNvSpPr txBox="1"/>
              <p:nvPr/>
            </p:nvSpPr>
            <p:spPr>
              <a:xfrm rot="20697863">
                <a:off x="1209131" y="3617057"/>
                <a:ext cx="4411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solidFill>
                      <a:srgbClr val="0219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MD</a:t>
                </a:r>
              </a:p>
              <a:p>
                <a:r>
                  <a:rPr lang="en-US" sz="1200" b="1" dirty="0">
                    <a:solidFill>
                      <a:srgbClr val="0219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</a:t>
                </a: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2AD78D1-3401-794F-93BE-51001F2DBDA8}"/>
              </a:ext>
            </a:extLst>
          </p:cNvPr>
          <p:cNvGrpSpPr/>
          <p:nvPr/>
        </p:nvGrpSpPr>
        <p:grpSpPr>
          <a:xfrm>
            <a:off x="161543" y="1547625"/>
            <a:ext cx="11962056" cy="5298856"/>
            <a:chOff x="161543" y="1547625"/>
            <a:chExt cx="11962056" cy="5298856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36FA3B0-AFC4-B54A-AC1F-D3CDA93D3B7C}"/>
                </a:ext>
              </a:extLst>
            </p:cNvPr>
            <p:cNvSpPr txBox="1"/>
            <p:nvPr/>
          </p:nvSpPr>
          <p:spPr>
            <a:xfrm>
              <a:off x="3234938" y="5923151"/>
              <a:ext cx="857157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POPS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Printed Optical Particle Spectrometer for sizing range of 140 nm – 3 µm in radius</a:t>
              </a:r>
            </a:p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</a:t>
              </a:r>
              <a:r>
                <a:rPr lang="en-US" b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: Micro-Aethalometer, absorption at wavelengths of 375, 470, 528, 625 and 880 nm</a:t>
              </a:r>
            </a:p>
            <a:p>
              <a:pPr>
                <a:tabLst>
                  <a:tab pos="563563" algn="l"/>
                </a:tabLst>
              </a:pP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MHP: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Multi-Hole Probe for 3D wind speeds and direction, including </a:t>
              </a: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&amp; </a:t>
              </a: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RH</a:t>
              </a:r>
              <a:endParaRPr lang="en-US" b="1" dirty="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05A09F62-6E71-D846-A4B5-6FC14ABF8737}"/>
                </a:ext>
              </a:extLst>
            </p:cNvPr>
            <p:cNvGrpSpPr/>
            <p:nvPr/>
          </p:nvGrpSpPr>
          <p:grpSpPr>
            <a:xfrm>
              <a:off x="2909519" y="2919203"/>
              <a:ext cx="9174591" cy="3081015"/>
              <a:chOff x="2909519" y="2978472"/>
              <a:chExt cx="9174591" cy="3081015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707BE255-3D75-C240-ADF6-A2775C7198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/>
              <a:srcRect l="3090" t="31188" r="3241" b="14162"/>
              <a:stretch/>
            </p:blipFill>
            <p:spPr>
              <a:xfrm>
                <a:off x="8118990" y="3841538"/>
                <a:ext cx="3965120" cy="2172999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4540CFC4-91A6-B147-87A2-1B8C54AEC5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/>
              <a:srcRect l="21115" r="22024" b="23059"/>
              <a:stretch/>
            </p:blipFill>
            <p:spPr>
              <a:xfrm>
                <a:off x="5200528" y="3059875"/>
                <a:ext cx="2909368" cy="2949144"/>
              </a:xfrm>
              <a:prstGeom prst="rect">
                <a:avLst/>
              </a:prstGeom>
            </p:spPr>
          </p:pic>
          <p:sp>
            <p:nvSpPr>
              <p:cNvPr id="13" name="Rounded Rectangular Callout 12">
                <a:extLst>
                  <a:ext uri="{FF2B5EF4-FFF2-40B4-BE49-F238E27FC236}">
                    <a16:creationId xmlns:a16="http://schemas.microsoft.com/office/drawing/2014/main" id="{F8F88B6B-E9BC-AB4E-874E-B7DAF2DE5003}"/>
                  </a:ext>
                </a:extLst>
              </p:cNvPr>
              <p:cNvSpPr/>
              <p:nvPr/>
            </p:nvSpPr>
            <p:spPr bwMode="auto">
              <a:xfrm rot="20453630">
                <a:off x="7121558" y="3960057"/>
                <a:ext cx="1021989" cy="228881"/>
              </a:xfrm>
              <a:prstGeom prst="wedgeRoundRectCallout">
                <a:avLst>
                  <a:gd name="adj1" fmla="val -76442"/>
                  <a:gd name="adj2" fmla="val 92861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B422DBE-0FAB-0347-B368-1FC70171C079}"/>
                  </a:ext>
                </a:extLst>
              </p:cNvPr>
              <p:cNvSpPr/>
              <p:nvPr/>
            </p:nvSpPr>
            <p:spPr>
              <a:xfrm rot="20236637">
                <a:off x="7051983" y="3886226"/>
                <a:ext cx="115448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Datalogger</a:t>
                </a:r>
                <a:endParaRPr lang="en-US" sz="1600" dirty="0"/>
              </a:p>
            </p:txBody>
          </p:sp>
          <p:sp>
            <p:nvSpPr>
              <p:cNvPr id="15" name="Rounded Rectangular Callout 14">
                <a:extLst>
                  <a:ext uri="{FF2B5EF4-FFF2-40B4-BE49-F238E27FC236}">
                    <a16:creationId xmlns:a16="http://schemas.microsoft.com/office/drawing/2014/main" id="{F99CDAB6-0C81-9840-B65B-4B0871ECA82D}"/>
                  </a:ext>
                </a:extLst>
              </p:cNvPr>
              <p:cNvSpPr/>
              <p:nvPr/>
            </p:nvSpPr>
            <p:spPr bwMode="auto">
              <a:xfrm>
                <a:off x="5647118" y="3909090"/>
                <a:ext cx="463369" cy="248948"/>
              </a:xfrm>
              <a:prstGeom prst="wedgeRoundRectCallout">
                <a:avLst>
                  <a:gd name="adj1" fmla="val 120784"/>
                  <a:gd name="adj2" fmla="val 71816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7DAEFEE-7C00-D240-B18C-F9BA36E645D0}"/>
                  </a:ext>
                </a:extLst>
              </p:cNvPr>
              <p:cNvSpPr/>
              <p:nvPr/>
            </p:nvSpPr>
            <p:spPr>
              <a:xfrm>
                <a:off x="5597140" y="3882252"/>
                <a:ext cx="5838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GPS</a:t>
                </a:r>
                <a:endParaRPr lang="en-US" sz="1600" dirty="0"/>
              </a:p>
            </p:txBody>
          </p:sp>
          <p:sp>
            <p:nvSpPr>
              <p:cNvPr id="17" name="Rounded Rectangular Callout 16">
                <a:extLst>
                  <a:ext uri="{FF2B5EF4-FFF2-40B4-BE49-F238E27FC236}">
                    <a16:creationId xmlns:a16="http://schemas.microsoft.com/office/drawing/2014/main" id="{73B43565-83C2-E445-9C7B-7C0D9FA934F3}"/>
                  </a:ext>
                </a:extLst>
              </p:cNvPr>
              <p:cNvSpPr/>
              <p:nvPr/>
            </p:nvSpPr>
            <p:spPr bwMode="auto">
              <a:xfrm>
                <a:off x="5200528" y="3079275"/>
                <a:ext cx="793978" cy="285401"/>
              </a:xfrm>
              <a:prstGeom prst="wedgeRoundRectCallout">
                <a:avLst>
                  <a:gd name="adj1" fmla="val 91713"/>
                  <a:gd name="adj2" fmla="val -53062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F71AA50-1E4C-C14B-9283-0D0DD7A2D51B}"/>
                  </a:ext>
                </a:extLst>
              </p:cNvPr>
              <p:cNvSpPr/>
              <p:nvPr/>
            </p:nvSpPr>
            <p:spPr>
              <a:xfrm>
                <a:off x="5096213" y="3055115"/>
                <a:ext cx="99006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 1m inlet</a:t>
                </a:r>
                <a:endParaRPr lang="en-US" sz="1600" dirty="0"/>
              </a:p>
            </p:txBody>
          </p:sp>
          <p:sp>
            <p:nvSpPr>
              <p:cNvPr id="19" name="Rounded Rectangular Callout 18">
                <a:extLst>
                  <a:ext uri="{FF2B5EF4-FFF2-40B4-BE49-F238E27FC236}">
                    <a16:creationId xmlns:a16="http://schemas.microsoft.com/office/drawing/2014/main" id="{70E74AF8-F136-A14D-B516-C2EE0E6C311A}"/>
                  </a:ext>
                </a:extLst>
              </p:cNvPr>
              <p:cNvSpPr/>
              <p:nvPr/>
            </p:nvSpPr>
            <p:spPr bwMode="auto">
              <a:xfrm>
                <a:off x="7036533" y="3079276"/>
                <a:ext cx="748697" cy="802976"/>
              </a:xfrm>
              <a:prstGeom prst="wedgeRoundRectCallout">
                <a:avLst>
                  <a:gd name="adj1" fmla="val -62567"/>
                  <a:gd name="adj2" fmla="val 83629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91EF6E2-8BA7-354D-8BBF-33E95539CC47}"/>
                  </a:ext>
                </a:extLst>
              </p:cNvPr>
              <p:cNvSpPr/>
              <p:nvPr/>
            </p:nvSpPr>
            <p:spPr>
              <a:xfrm>
                <a:off x="6975726" y="3059875"/>
                <a:ext cx="91723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P/T/RH</a:t>
                </a:r>
              </a:p>
              <a:p>
                <a:r>
                  <a:rPr lang="en-US" sz="1600" b="1" dirty="0">
                    <a:latin typeface="Times New Roman"/>
                    <a:cs typeface="Times New Roman"/>
                  </a:rPr>
                  <a:t>  PM</a:t>
                </a:r>
                <a:r>
                  <a:rPr lang="en-US" sz="1600" b="1" baseline="-25000" dirty="0">
                    <a:latin typeface="Times New Roman"/>
                    <a:cs typeface="Times New Roman"/>
                  </a:rPr>
                  <a:t>2.5</a:t>
                </a:r>
                <a:r>
                  <a:rPr lang="en-US" sz="1600" b="1" dirty="0">
                    <a:latin typeface="Times New Roman"/>
                    <a:cs typeface="Times New Roman"/>
                  </a:rPr>
                  <a:t>   sensors</a:t>
                </a:r>
                <a:endParaRPr lang="en-US" sz="1600" dirty="0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90A1125-58A7-1849-B8E5-6A51D5AF47C3}"/>
                  </a:ext>
                </a:extLst>
              </p:cNvPr>
              <p:cNvSpPr/>
              <p:nvPr/>
            </p:nvSpPr>
            <p:spPr>
              <a:xfrm rot="21039854">
                <a:off x="6425973" y="5167522"/>
                <a:ext cx="146369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 POPS,</a:t>
                </a:r>
              </a:p>
              <a:p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 MA</a:t>
                </a:r>
                <a:r>
                  <a:rPr lang="en-US" sz="1600" b="1" baseline="-25000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200</a:t>
                </a:r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 sensors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22" name="Rounded Rectangular Callout 21">
                <a:extLst>
                  <a:ext uri="{FF2B5EF4-FFF2-40B4-BE49-F238E27FC236}">
                    <a16:creationId xmlns:a16="http://schemas.microsoft.com/office/drawing/2014/main" id="{8CAE89D8-30DF-F341-AF5D-4697FC97C03D}"/>
                  </a:ext>
                </a:extLst>
              </p:cNvPr>
              <p:cNvSpPr/>
              <p:nvPr/>
            </p:nvSpPr>
            <p:spPr bwMode="auto">
              <a:xfrm rot="19808778">
                <a:off x="5204158" y="5017914"/>
                <a:ext cx="755300" cy="271312"/>
              </a:xfrm>
              <a:prstGeom prst="wedgeRoundRectCallout">
                <a:avLst>
                  <a:gd name="adj1" fmla="val 102863"/>
                  <a:gd name="adj2" fmla="val -18531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0105E66-FEF8-A54F-92B4-A9E75BC5A14B}"/>
                  </a:ext>
                </a:extLst>
              </p:cNvPr>
              <p:cNvSpPr/>
              <p:nvPr/>
            </p:nvSpPr>
            <p:spPr>
              <a:xfrm rot="19817873">
                <a:off x="5076328" y="4980105"/>
                <a:ext cx="97361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 Camera</a:t>
                </a:r>
                <a:endParaRPr lang="en-US" sz="1600" dirty="0"/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A263A9DB-93E1-B141-A10E-8E170C4A0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12750" y="5037393"/>
                <a:ext cx="89962" cy="218335"/>
              </a:xfrm>
              <a:prstGeom prst="rect">
                <a:avLst/>
              </a:prstGeom>
            </p:spPr>
          </p:pic>
          <p:sp>
            <p:nvSpPr>
              <p:cNvPr id="25" name="Rounded Rectangular Callout 24">
                <a:extLst>
                  <a:ext uri="{FF2B5EF4-FFF2-40B4-BE49-F238E27FC236}">
                    <a16:creationId xmlns:a16="http://schemas.microsoft.com/office/drawing/2014/main" id="{53808A0F-7E8A-4743-9035-033D2775133E}"/>
                  </a:ext>
                </a:extLst>
              </p:cNvPr>
              <p:cNvSpPr/>
              <p:nvPr/>
            </p:nvSpPr>
            <p:spPr bwMode="auto">
              <a:xfrm rot="19758729">
                <a:off x="5529446" y="5400065"/>
                <a:ext cx="555608" cy="216366"/>
              </a:xfrm>
              <a:prstGeom prst="wedgeRoundRectCallout">
                <a:avLst>
                  <a:gd name="adj1" fmla="val 125452"/>
                  <a:gd name="adj2" fmla="val 22359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694322E-F96E-B349-845A-DB47935F757D}"/>
                  </a:ext>
                </a:extLst>
              </p:cNvPr>
              <p:cNvSpPr/>
              <p:nvPr/>
            </p:nvSpPr>
            <p:spPr>
              <a:xfrm rot="19854261">
                <a:off x="5397203" y="5339853"/>
                <a:ext cx="768696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000" b="1" dirty="0">
                    <a:latin typeface="Times New Roman"/>
                    <a:cs typeface="Times New Roman"/>
                  </a:rPr>
                  <a:t> </a:t>
                </a:r>
                <a:r>
                  <a:rPr lang="en-US" sz="1600" b="1" dirty="0">
                    <a:latin typeface="Times New Roman"/>
                    <a:cs typeface="Times New Roman"/>
                  </a:rPr>
                  <a:t>Dryer</a:t>
                </a:r>
                <a:endParaRPr lang="en-US" sz="1000" dirty="0"/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38071245-BF93-2746-9F2A-A87B23D196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1"/>
              <a:srcRect t="11033"/>
              <a:stretch/>
            </p:blipFill>
            <p:spPr>
              <a:xfrm>
                <a:off x="2976305" y="3048191"/>
                <a:ext cx="2192551" cy="2955481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1DC979E-B530-E440-B892-106E6D0A44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2"/>
              <a:srcRect l="-1" t="21698" r="14249" b="16798"/>
              <a:stretch/>
            </p:blipFill>
            <p:spPr>
              <a:xfrm>
                <a:off x="2917554" y="3376473"/>
                <a:ext cx="1754365" cy="93383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EAC73787-8EC5-994A-AB75-7B2089E61AB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493836" y="3420874"/>
                <a:ext cx="194513" cy="179088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F0B1F5BD-9B40-EB43-97C3-E5FE6C0841C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3"/>
              <a:srcRect l="6249" t="10524"/>
              <a:stretch/>
            </p:blipFill>
            <p:spPr>
              <a:xfrm>
                <a:off x="9924419" y="3080259"/>
                <a:ext cx="2116895" cy="749808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6233F92-39F2-BB42-B225-46BF5AF48E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4"/>
              <a:srcRect l="63592" t="25628" r="5803" b="45947"/>
              <a:stretch/>
            </p:blipFill>
            <p:spPr>
              <a:xfrm>
                <a:off x="8152857" y="3079275"/>
                <a:ext cx="1721202" cy="749990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CF25966-0214-D246-A17B-C10B3F35AE35}"/>
                  </a:ext>
                </a:extLst>
              </p:cNvPr>
              <p:cNvSpPr/>
              <p:nvPr/>
            </p:nvSpPr>
            <p:spPr bwMode="auto">
              <a:xfrm>
                <a:off x="4710768" y="3340986"/>
                <a:ext cx="91440" cy="9144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A4A4E3A-E728-3844-96E2-281B3990C336}"/>
                  </a:ext>
                </a:extLst>
              </p:cNvPr>
              <p:cNvSpPr txBox="1"/>
              <p:nvPr/>
            </p:nvSpPr>
            <p:spPr>
              <a:xfrm>
                <a:off x="2909519" y="4881793"/>
                <a:ext cx="5437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(a)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48E43A-CD91-8F42-A85C-B3609F88DE58}"/>
                  </a:ext>
                </a:extLst>
              </p:cNvPr>
              <p:cNvSpPr txBox="1"/>
              <p:nvPr/>
            </p:nvSpPr>
            <p:spPr>
              <a:xfrm>
                <a:off x="5152658" y="5592968"/>
                <a:ext cx="5613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(b)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3E794C1-6DCA-1A4F-ABCF-4CFA3E9DBBF5}"/>
                  </a:ext>
                </a:extLst>
              </p:cNvPr>
              <p:cNvSpPr txBox="1"/>
              <p:nvPr/>
            </p:nvSpPr>
            <p:spPr>
              <a:xfrm>
                <a:off x="9600914" y="5592968"/>
                <a:ext cx="54373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(c)</a:t>
                </a:r>
              </a:p>
            </p:txBody>
          </p:sp>
          <p:sp>
            <p:nvSpPr>
              <p:cNvPr id="36" name="Rounded Rectangular Callout 35">
                <a:extLst>
                  <a:ext uri="{FF2B5EF4-FFF2-40B4-BE49-F238E27FC236}">
                    <a16:creationId xmlns:a16="http://schemas.microsoft.com/office/drawing/2014/main" id="{9C29A598-6129-234E-8052-9590CEB80C91}"/>
                  </a:ext>
                </a:extLst>
              </p:cNvPr>
              <p:cNvSpPr/>
              <p:nvPr/>
            </p:nvSpPr>
            <p:spPr bwMode="auto">
              <a:xfrm>
                <a:off x="8126997" y="4067352"/>
                <a:ext cx="2441748" cy="282541"/>
              </a:xfrm>
              <a:prstGeom prst="wedgeRoundRectCallout">
                <a:avLst>
                  <a:gd name="adj1" fmla="val 38537"/>
                  <a:gd name="adj2" fmla="val 90302"/>
                  <a:gd name="adj3" fmla="val 16667"/>
                </a:avLst>
              </a:prstGeom>
              <a:solidFill>
                <a:srgbClr val="FFFF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7047399-57FC-4244-BCEB-C871C58E482B}"/>
                  </a:ext>
                </a:extLst>
              </p:cNvPr>
              <p:cNvSpPr/>
              <p:nvPr/>
            </p:nvSpPr>
            <p:spPr>
              <a:xfrm>
                <a:off x="8002446" y="4044818"/>
                <a:ext cx="264532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 Nose cone modular payload</a:t>
                </a:r>
                <a:endParaRPr lang="en-US" sz="1600" dirty="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7273F14-4135-1944-B66D-4A2157C22A54}"/>
                  </a:ext>
                </a:extLst>
              </p:cNvPr>
              <p:cNvSpPr/>
              <p:nvPr/>
            </p:nvSpPr>
            <p:spPr>
              <a:xfrm>
                <a:off x="8074535" y="3552318"/>
                <a:ext cx="9585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 outside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38F958B-19D3-2C46-910C-4DC51ACA98B1}"/>
                  </a:ext>
                </a:extLst>
              </p:cNvPr>
              <p:cNvSpPr/>
              <p:nvPr/>
            </p:nvSpPr>
            <p:spPr>
              <a:xfrm>
                <a:off x="9268603" y="3002432"/>
                <a:ext cx="74110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inlets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5675D1E-52F2-384E-8497-3F2C1F530131}"/>
                  </a:ext>
                </a:extLst>
              </p:cNvPr>
              <p:cNvSpPr/>
              <p:nvPr/>
            </p:nvSpPr>
            <p:spPr>
              <a:xfrm>
                <a:off x="9807382" y="3534743"/>
                <a:ext cx="958505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 inside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B57F7611-C74E-7141-9DD6-57F2CB30A46F}"/>
                  </a:ext>
                </a:extLst>
              </p:cNvPr>
              <p:cNvSpPr/>
              <p:nvPr/>
            </p:nvSpPr>
            <p:spPr>
              <a:xfrm>
                <a:off x="10016812" y="5474712"/>
                <a:ext cx="180901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FFFF00"/>
                    </a:solidFill>
                    <a:latin typeface="Times New Roman"/>
                    <a:cs typeface="Times New Roman"/>
                  </a:rPr>
                  <a:t> Fully automated launch &amp; landing</a:t>
                </a:r>
                <a:endParaRPr lang="en-US" sz="1600" dirty="0">
                  <a:solidFill>
                    <a:srgbClr val="FFFF00"/>
                  </a:solidFill>
                </a:endParaRPr>
              </a:p>
            </p:txBody>
          </p:sp>
          <p:sp>
            <p:nvSpPr>
              <p:cNvPr id="42" name="Rounded Rectangular Callout 41">
                <a:extLst>
                  <a:ext uri="{FF2B5EF4-FFF2-40B4-BE49-F238E27FC236}">
                    <a16:creationId xmlns:a16="http://schemas.microsoft.com/office/drawing/2014/main" id="{84147A70-65D0-004F-BDB1-ECE69F55E3C2}"/>
                  </a:ext>
                </a:extLst>
              </p:cNvPr>
              <p:cNvSpPr/>
              <p:nvPr/>
            </p:nvSpPr>
            <p:spPr bwMode="auto">
              <a:xfrm>
                <a:off x="3562286" y="3334217"/>
                <a:ext cx="573825" cy="265745"/>
              </a:xfrm>
              <a:prstGeom prst="wedgeRoundRectCallout">
                <a:avLst>
                  <a:gd name="adj1" fmla="val 72168"/>
                  <a:gd name="adj2" fmla="val 112640"/>
                  <a:gd name="adj3" fmla="val 16667"/>
                </a:avLst>
              </a:prstGeom>
              <a:solidFill>
                <a:srgbClr val="FFFF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00" b="1" i="1" u="none" strike="noStrike" cap="none" normalizeH="0" baseline="0">
                  <a:ln>
                    <a:noFill/>
                  </a:ln>
                  <a:solidFill>
                    <a:srgbClr val="00279F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733F26B-CCD5-2D42-9805-0D6620BB7F40}"/>
                  </a:ext>
                </a:extLst>
              </p:cNvPr>
              <p:cNvSpPr/>
              <p:nvPr/>
            </p:nvSpPr>
            <p:spPr>
              <a:xfrm>
                <a:off x="3515488" y="3266406"/>
                <a:ext cx="73363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PM</a:t>
                </a:r>
                <a:r>
                  <a:rPr lang="en-US" sz="1600" b="1" baseline="-25000" dirty="0">
                    <a:latin typeface="Times New Roman"/>
                    <a:cs typeface="Times New Roman"/>
                  </a:rPr>
                  <a:t>2.5</a:t>
                </a:r>
                <a:endParaRPr lang="en-US" sz="1600" dirty="0"/>
              </a:p>
            </p:txBody>
          </p: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4CDFDAE7-D600-0445-A570-9718AF601D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206767" y="3161437"/>
                <a:ext cx="321744" cy="1713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D6FDF64-546B-7149-9D9F-5CC53F583170}"/>
                  </a:ext>
                </a:extLst>
              </p:cNvPr>
              <p:cNvSpPr/>
              <p:nvPr/>
            </p:nvSpPr>
            <p:spPr>
              <a:xfrm>
                <a:off x="3654970" y="2978472"/>
                <a:ext cx="5629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Kite</a:t>
                </a:r>
                <a:endParaRPr lang="en-US" sz="1600" dirty="0"/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315D01A3-C00C-1642-93A9-A1D90D1D07EE}"/>
                  </a:ext>
                </a:extLst>
              </p:cNvPr>
              <p:cNvGrpSpPr/>
              <p:nvPr/>
            </p:nvGrpSpPr>
            <p:grpSpPr>
              <a:xfrm>
                <a:off x="2984921" y="4362413"/>
                <a:ext cx="1444981" cy="348094"/>
                <a:chOff x="2398619" y="5156738"/>
                <a:chExt cx="1444981" cy="348094"/>
              </a:xfrm>
            </p:grpSpPr>
            <p:sp>
              <p:nvSpPr>
                <p:cNvPr id="47" name="Rounded Rectangle 46">
                  <a:extLst>
                    <a:ext uri="{FF2B5EF4-FFF2-40B4-BE49-F238E27FC236}">
                      <a16:creationId xmlns:a16="http://schemas.microsoft.com/office/drawing/2014/main" id="{676272D9-B3C2-E041-93C8-35214D8DFD41}"/>
                    </a:ext>
                  </a:extLst>
                </p:cNvPr>
                <p:cNvSpPr/>
                <p:nvPr/>
              </p:nvSpPr>
              <p:spPr bwMode="auto">
                <a:xfrm>
                  <a:off x="2819525" y="5253925"/>
                  <a:ext cx="175017" cy="85240"/>
                </a:xfrm>
                <a:prstGeom prst="roundRect">
                  <a:avLst/>
                </a:prstGeom>
                <a:solidFill>
                  <a:schemeClr val="bg1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00" b="1" i="1" u="none" strike="noStrike" cap="none" normalizeH="0" baseline="0">
                    <a:ln>
                      <a:noFill/>
                    </a:ln>
                    <a:solidFill>
                      <a:srgbClr val="00279F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2C7B320F-14CD-7240-A7AA-ABF4EEADA6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 flipH="1">
                  <a:off x="2398619" y="5156738"/>
                  <a:ext cx="1444981" cy="348094"/>
                </a:xfrm>
                <a:prstGeom prst="rect">
                  <a:avLst/>
                </a:prstGeom>
              </p:spPr>
            </p:pic>
          </p:grp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DADF7CC-0B0F-BB46-B5F1-61C1A8BA94F8}"/>
                  </a:ext>
                </a:extLst>
              </p:cNvPr>
              <p:cNvSpPr/>
              <p:nvPr/>
            </p:nvSpPr>
            <p:spPr>
              <a:xfrm>
                <a:off x="3557604" y="4469785"/>
                <a:ext cx="70647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latin typeface="Times New Roman"/>
                    <a:cs typeface="Times New Roman"/>
                  </a:rPr>
                  <a:t>MHP</a:t>
                </a:r>
                <a:endParaRPr lang="en-US" sz="1600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E32B31A-12CB-884F-A9B2-F3A4EF641FFC}"/>
                  </a:ext>
                </a:extLst>
              </p:cNvPr>
              <p:cNvGrpSpPr/>
              <p:nvPr/>
            </p:nvGrpSpPr>
            <p:grpSpPr>
              <a:xfrm>
                <a:off x="3584371" y="3912372"/>
                <a:ext cx="1087696" cy="584775"/>
                <a:chOff x="635623" y="852497"/>
                <a:chExt cx="1087696" cy="584775"/>
              </a:xfrm>
            </p:grpSpPr>
            <p:sp>
              <p:nvSpPr>
                <p:cNvPr id="51" name="Rounded Rectangular Callout 50">
                  <a:extLst>
                    <a:ext uri="{FF2B5EF4-FFF2-40B4-BE49-F238E27FC236}">
                      <a16:creationId xmlns:a16="http://schemas.microsoft.com/office/drawing/2014/main" id="{AE4BB170-6352-3242-9DBE-DCD7AD54CEA9}"/>
                    </a:ext>
                  </a:extLst>
                </p:cNvPr>
                <p:cNvSpPr/>
                <p:nvPr/>
              </p:nvSpPr>
              <p:spPr bwMode="auto">
                <a:xfrm>
                  <a:off x="670593" y="927685"/>
                  <a:ext cx="991341" cy="432810"/>
                </a:xfrm>
                <a:prstGeom prst="wedgeRoundRectCallout">
                  <a:avLst>
                    <a:gd name="adj1" fmla="val 46381"/>
                    <a:gd name="adj2" fmla="val -88102"/>
                    <a:gd name="adj3" fmla="val 16667"/>
                  </a:avLst>
                </a:prstGeom>
                <a:solidFill>
                  <a:srgbClr val="FFFF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300" b="1" i="1" u="none" strike="noStrike" cap="none" normalizeH="0" baseline="0">
                    <a:ln>
                      <a:noFill/>
                    </a:ln>
                    <a:solidFill>
                      <a:srgbClr val="00279F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43474262-F1E9-1248-B11A-2C14D6BA9E40}"/>
                    </a:ext>
                  </a:extLst>
                </p:cNvPr>
                <p:cNvSpPr/>
                <p:nvPr/>
              </p:nvSpPr>
              <p:spPr>
                <a:xfrm>
                  <a:off x="635623" y="852497"/>
                  <a:ext cx="1087696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b="1" dirty="0">
                      <a:latin typeface="Times New Roman"/>
                      <a:cs typeface="Times New Roman"/>
                    </a:rPr>
                    <a:t>P/T/RH &amp; 3D-Winds</a:t>
                  </a:r>
                  <a:endParaRPr lang="en-US" sz="1600" dirty="0"/>
                </a:p>
              </p:txBody>
            </p:sp>
          </p:grp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D1D31C5-B9A5-1544-8A81-75588395A83C}"/>
                </a:ext>
              </a:extLst>
            </p:cNvPr>
            <p:cNvSpPr txBox="1"/>
            <p:nvPr/>
          </p:nvSpPr>
          <p:spPr>
            <a:xfrm>
              <a:off x="161543" y="1547625"/>
              <a:ext cx="1196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7663" indent="-347663">
                <a:spcBef>
                  <a:spcPts val="600"/>
                </a:spcBef>
                <a:buFont typeface="Wingdings" pitchFamily="2" charset="2"/>
                <a:buChar char="ü"/>
              </a:pP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By mimicking space 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formation flights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b="1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sUAS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probing over WFF supersite and strategically distributed network sites can characterize the 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PBL/TOs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with reduced risk and improved cost efficiency for unprecedented sample size and statistics.</a:t>
              </a:r>
              <a:endPara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E625ED25-8CDD-124F-9105-D588D405ECEF}"/>
              </a:ext>
            </a:extLst>
          </p:cNvPr>
          <p:cNvSpPr txBox="1"/>
          <p:nvPr/>
        </p:nvSpPr>
        <p:spPr>
          <a:xfrm>
            <a:off x="146953" y="2184735"/>
            <a:ext cx="11962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663" indent="-347663">
              <a:spcBef>
                <a:spcPts val="600"/>
              </a:spcBef>
              <a:buFont typeface="Wingdings" pitchFamily="2" charset="2"/>
              <a:buChar char="ü"/>
            </a:pP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</a:t>
            </a:r>
            <a:r>
              <a:rPr lang="en-US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observations will help (1) to shape the sampling criteria for future space-based PBL missions, and (2) to establish and serve as a calibration/validation baseline for future coastal PBL missions.</a:t>
            </a:r>
          </a:p>
        </p:txBody>
      </p:sp>
    </p:spTree>
    <p:extLst>
      <p:ext uri="{BB962C8B-B14F-4D97-AF65-F5344CB8AC3E}">
        <p14:creationId xmlns:p14="http://schemas.microsoft.com/office/powerpoint/2010/main" val="139299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289</Words>
  <Application>Microsoft Macintosh PowerPoint</Application>
  <PresentationFormat>Widescreen</PresentationFormat>
  <Paragraphs>51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SURF2ing from ground-based network towards space-borne orbit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SURF2ing from ground-based network towards space-borne orbit</dc:title>
  <dc:creator>Tsay, Si-chee (GSFC-6130)</dc:creator>
  <cp:lastModifiedBy>Newman, Cathy L (GSFC-613.0)[SCIENCE SYSTEMS AND APPLICATIONS INC]</cp:lastModifiedBy>
  <cp:revision>34</cp:revision>
  <dcterms:created xsi:type="dcterms:W3CDTF">2020-05-12T19:45:54Z</dcterms:created>
  <dcterms:modified xsi:type="dcterms:W3CDTF">2020-06-04T16:48:02Z</dcterms:modified>
</cp:coreProperties>
</file>