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4424" r:id="rId4"/>
    <p:sldMasterId id="2147484437" r:id="rId5"/>
    <p:sldMasterId id="2147484442" r:id="rId6"/>
  </p:sldMasterIdLst>
  <p:notesMasterIdLst>
    <p:notesMasterId r:id="rId40"/>
  </p:notesMasterIdLst>
  <p:handoutMasterIdLst>
    <p:handoutMasterId r:id="rId41"/>
  </p:handoutMasterIdLst>
  <p:sldIdLst>
    <p:sldId id="396" r:id="rId7"/>
    <p:sldId id="1219" r:id="rId8"/>
    <p:sldId id="1220" r:id="rId9"/>
    <p:sldId id="1226" r:id="rId10"/>
    <p:sldId id="1227" r:id="rId11"/>
    <p:sldId id="1221" r:id="rId12"/>
    <p:sldId id="1222" r:id="rId13"/>
    <p:sldId id="553" r:id="rId14"/>
    <p:sldId id="554" r:id="rId15"/>
    <p:sldId id="1223" r:id="rId16"/>
    <p:sldId id="1224" r:id="rId17"/>
    <p:sldId id="1225" r:id="rId18"/>
    <p:sldId id="1228" r:id="rId19"/>
    <p:sldId id="1229" r:id="rId20"/>
    <p:sldId id="1230" r:id="rId21"/>
    <p:sldId id="1231" r:id="rId22"/>
    <p:sldId id="1232" r:id="rId23"/>
    <p:sldId id="1233" r:id="rId24"/>
    <p:sldId id="1234" r:id="rId25"/>
    <p:sldId id="1235" r:id="rId26"/>
    <p:sldId id="1236" r:id="rId27"/>
    <p:sldId id="1237" r:id="rId28"/>
    <p:sldId id="1238" r:id="rId29"/>
    <p:sldId id="1239" r:id="rId30"/>
    <p:sldId id="1240" r:id="rId31"/>
    <p:sldId id="1241" r:id="rId32"/>
    <p:sldId id="1242" r:id="rId33"/>
    <p:sldId id="1243" r:id="rId34"/>
    <p:sldId id="1247" r:id="rId35"/>
    <p:sldId id="1248" r:id="rId36"/>
    <p:sldId id="1250" r:id="rId37"/>
    <p:sldId id="1251" r:id="rId38"/>
    <p:sldId id="1252" r:id="rId39"/>
  </p:sldIdLst>
  <p:sldSz cx="12192000" cy="6858000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MS PGothic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MS PGothic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MS PGothic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MS PGothic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MS PGothic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MS PGothic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MS PGothic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MS PGothic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MS PGothic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952" userDrawn="1">
          <p15:clr>
            <a:srgbClr val="A4A3A4"/>
          </p15:clr>
        </p15:guide>
        <p15:guide id="2" pos="3864" userDrawn="1">
          <p15:clr>
            <a:srgbClr val="A4A3A4"/>
          </p15:clr>
        </p15:guide>
        <p15:guide id="4" pos="7392" userDrawn="1">
          <p15:clr>
            <a:srgbClr val="A4A3A4"/>
          </p15:clr>
        </p15:guide>
        <p15:guide id="5" orient="horz" pos="4104" userDrawn="1">
          <p15:clr>
            <a:srgbClr val="A4A3A4"/>
          </p15:clr>
        </p15:guide>
        <p15:guide id="6" orient="horz" pos="4176" userDrawn="1">
          <p15:clr>
            <a:srgbClr val="A4A3A4"/>
          </p15:clr>
        </p15:guide>
        <p15:guide id="7" pos="128" userDrawn="1">
          <p15:clr>
            <a:srgbClr val="A4A3A4"/>
          </p15:clr>
        </p15:guide>
        <p15:guide id="9" orient="horz" pos="1128" userDrawn="1">
          <p15:clr>
            <a:srgbClr val="A4A3A4"/>
          </p15:clr>
        </p15:guide>
        <p15:guide id="10" orient="horz" pos="2832" userDrawn="1">
          <p15:clr>
            <a:srgbClr val="A4A3A4"/>
          </p15:clr>
        </p15:guide>
        <p15:guide id="11" pos="6624" userDrawn="1">
          <p15:clr>
            <a:srgbClr val="A4A3A4"/>
          </p15:clr>
        </p15:guide>
        <p15:guide id="12" pos="4064" userDrawn="1">
          <p15:clr>
            <a:srgbClr val="A4A3A4"/>
          </p15:clr>
        </p15:guide>
        <p15:guide id="13" pos="4128" userDrawn="1">
          <p15:clr>
            <a:srgbClr val="A4A3A4"/>
          </p15:clr>
        </p15:guide>
        <p15:guide id="14" pos="4224" userDrawn="1">
          <p15:clr>
            <a:srgbClr val="A4A3A4"/>
          </p15:clr>
        </p15:guide>
        <p15:guide id="15" orient="horz" pos="3024" userDrawn="1">
          <p15:clr>
            <a:srgbClr val="A4A3A4"/>
          </p15:clr>
        </p15:guide>
        <p15:guide id="16" pos="6688" userDrawn="1">
          <p15:clr>
            <a:srgbClr val="A4A3A4"/>
          </p15:clr>
        </p15:guide>
        <p15:guide id="17" pos="684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Butler, Jim D (349F)" initials="BJD(" lastIdx="3" clrIdx="0">
    <p:extLst>
      <p:ext uri="{19B8F6BF-5375-455C-9EA6-DF929625EA0E}">
        <p15:presenceInfo xmlns:p15="http://schemas.microsoft.com/office/powerpoint/2012/main" userId="S-1-5-21-1608413684-1126320247-1535859923-129721" providerId="AD"/>
      </p:ext>
    </p:extLst>
  </p:cmAuthor>
  <p:cmAuthor id="2" name="R Some" initials="RS" lastIdx="4" clrIdx="1">
    <p:extLst>
      <p:ext uri="{19B8F6BF-5375-455C-9EA6-DF929625EA0E}">
        <p15:presenceInfo xmlns:p15="http://schemas.microsoft.com/office/powerpoint/2012/main" userId="4943869dbc3dd628" providerId="Windows Live"/>
      </p:ext>
    </p:extLst>
  </p:cmAuthor>
  <p:cmAuthor id="3" name="Powell, Wesley A. (GSFC-5600)" initials="PWA(" lastIdx="4" clrIdx="2">
    <p:extLst>
      <p:ext uri="{19B8F6BF-5375-455C-9EA6-DF929625EA0E}">
        <p15:presenceInfo xmlns:p15="http://schemas.microsoft.com/office/powerpoint/2012/main" userId="S-1-5-21-330711430-3775241029-4075259233-92896" providerId="AD"/>
      </p:ext>
    </p:extLst>
  </p:cmAuthor>
  <p:cmAuthor id="4" name="Ernst, Rebecca (LARC-A3)[TEAMS3]" initials="ER(" lastIdx="1" clrIdx="3">
    <p:extLst>
      <p:ext uri="{19B8F6BF-5375-455C-9EA6-DF929625EA0E}">
        <p15:presenceInfo xmlns:p15="http://schemas.microsoft.com/office/powerpoint/2012/main" userId="S-1-5-21-330711430-3775241029-4075259233-648262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00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EF6C"/>
    <a:srgbClr val="FFFFFF"/>
    <a:srgbClr val="009900"/>
    <a:srgbClr val="00BE00"/>
    <a:srgbClr val="7030A0"/>
    <a:srgbClr val="3333CC"/>
    <a:srgbClr val="D9D9D9"/>
    <a:srgbClr val="00B050"/>
    <a:srgbClr val="2D8B75"/>
    <a:srgbClr val="92BBF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752" autoAdjust="0"/>
    <p:restoredTop sz="95306"/>
  </p:normalViewPr>
  <p:slideViewPr>
    <p:cSldViewPr snapToGrid="0" showGuides="1">
      <p:cViewPr varScale="1">
        <p:scale>
          <a:sx n="59" d="100"/>
          <a:sy n="59" d="100"/>
        </p:scale>
        <p:origin x="1038" y="42"/>
      </p:cViewPr>
      <p:guideLst>
        <p:guide orient="horz" pos="2952"/>
        <p:guide pos="3864"/>
        <p:guide pos="7392"/>
        <p:guide orient="horz" pos="4104"/>
        <p:guide orient="horz" pos="4176"/>
        <p:guide pos="128"/>
        <p:guide orient="horz" pos="1128"/>
        <p:guide orient="horz" pos="2832"/>
        <p:guide pos="6624"/>
        <p:guide pos="4064"/>
        <p:guide pos="4128"/>
        <p:guide pos="4224"/>
        <p:guide orient="horz" pos="3024"/>
        <p:guide pos="6688"/>
        <p:guide pos="684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 showGuides="1">
      <p:cViewPr varScale="1">
        <p:scale>
          <a:sx n="115" d="100"/>
          <a:sy n="115" d="100"/>
        </p:scale>
        <p:origin x="3072" y="20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9" Type="http://schemas.openxmlformats.org/officeDocument/2006/relationships/slide" Target="slides/slide33.xml"/><Relationship Id="rId3" Type="http://schemas.openxmlformats.org/officeDocument/2006/relationships/customXml" Target="../customXml/item3.xml"/><Relationship Id="rId21" Type="http://schemas.openxmlformats.org/officeDocument/2006/relationships/slide" Target="slides/slide15.xml"/><Relationship Id="rId34" Type="http://schemas.openxmlformats.org/officeDocument/2006/relationships/slide" Target="slides/slide28.xml"/><Relationship Id="rId42" Type="http://schemas.openxmlformats.org/officeDocument/2006/relationships/commentAuthors" Target="commentAuthors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slide" Target="slides/slide32.xml"/><Relationship Id="rId46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slide" Target="slides/slide23.xml"/><Relationship Id="rId41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slide" Target="slides/slide31.xml"/><Relationship Id="rId40" Type="http://schemas.openxmlformats.org/officeDocument/2006/relationships/notesMaster" Target="notesMasters/notesMaster1.xml"/><Relationship Id="rId45" Type="http://schemas.openxmlformats.org/officeDocument/2006/relationships/theme" Target="theme/theme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slide" Target="slides/slide30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slide" Target="slides/slide25.xml"/><Relationship Id="rId44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slide" Target="slides/slide29.xml"/><Relationship Id="rId43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pPr>
              <a:defRPr/>
            </a:pPr>
            <a:fld id="{F277E75D-796E-544A-918E-932386311232}" type="datetimeFigureOut">
              <a:rPr lang="en-US"/>
              <a:pPr>
                <a:defRPr/>
              </a:pPr>
              <a:t>6/4/2020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pPr>
              <a:defRPr/>
            </a:pPr>
            <a:fld id="{CEB6B351-6F3D-EC46-A184-8530CFA3CBE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664300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charset="0"/>
              </a:defRPr>
            </a:lvl1pPr>
          </a:lstStyle>
          <a:p>
            <a:pPr>
              <a:defRPr/>
            </a:pPr>
            <a:fld id="{4DFE72E3-EEB0-5E49-804D-DD1262D95E69}" type="datetimeFigureOut">
              <a:rPr lang="en-US" altLang="x-none"/>
              <a:pPr>
                <a:defRPr/>
              </a:pPr>
              <a:t>6/4/2020</a:t>
            </a:fld>
            <a:endParaRPr lang="en-US" altLang="x-none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pPr lvl="0"/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charset="0"/>
              </a:defRPr>
            </a:lvl1pPr>
          </a:lstStyle>
          <a:p>
            <a:pPr>
              <a:defRPr/>
            </a:pPr>
            <a:fld id="{83AEBCAE-0345-1F4B-AF5B-AFC84B023E8C}" type="slidenum">
              <a:rPr lang="en-US" altLang="x-none"/>
              <a:pPr>
                <a:defRPr/>
              </a:pPr>
              <a:t>‹#›</a:t>
            </a:fld>
            <a:endParaRPr lang="en-US" altLang="x-none" dirty="0"/>
          </a:p>
        </p:txBody>
      </p:sp>
    </p:spTree>
    <p:extLst>
      <p:ext uri="{BB962C8B-B14F-4D97-AF65-F5344CB8AC3E}">
        <p14:creationId xmlns:p14="http://schemas.microsoft.com/office/powerpoint/2010/main" val="379463412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MS PGothic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MS PGothic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MS PGothic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MS PGothic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MS PGothic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1DDCF2-9B85-7E48-A229-6803093FC2E2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07635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398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9398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9398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9398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9398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39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5B9D060-FD5C-4908-A125-7F588EFDC9DF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55 Helvetica Roman" pitchFamily="1" charset="0"/>
                <a:ea typeface="ＭＳ Ｐゴシック" panose="020B0600070205080204" pitchFamily="34" charset="-128"/>
                <a:cs typeface="+mn-cs"/>
              </a:rPr>
              <a:pPr marL="0" marR="0" lvl="0" indent="0" algn="r" defTabSz="9398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altLang="en-US" sz="12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55 Helvetica Roman" pitchFamily="1" charset="0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61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63575"/>
            <a:ext cx="6096000" cy="3429000"/>
          </a:xfrm>
          <a:ln/>
        </p:spPr>
      </p:sp>
      <p:sp>
        <p:nvSpPr>
          <p:cNvPr id="614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n-US" altLang="en-US" dirty="0" smtClean="0">
                <a:latin typeface="Arial" panose="020B0604020202020204" pitchFamily="34" charset="0"/>
                <a:ea typeface="ＭＳ Ｐゴシック" panose="020B0600070205080204" pitchFamily="34" charset="-128"/>
              </a:rPr>
              <a:t>Beneficial moon, Mars, NEAs, etc.</a:t>
            </a:r>
          </a:p>
          <a:p>
            <a:pPr eaLnBrk="1" hangingPunct="1"/>
            <a:r>
              <a:rPr lang="en-US" altLang="en-US" dirty="0" smtClean="0">
                <a:latin typeface="Arial" panose="020B0604020202020204" pitchFamily="34" charset="0"/>
                <a:ea typeface="ＭＳ Ｐゴシック" panose="020B0600070205080204" pitchFamily="34" charset="-128"/>
              </a:rPr>
              <a:t>In-situ propellant, bimodal NTP/NEP, etc.</a:t>
            </a:r>
          </a:p>
          <a:p>
            <a:pPr eaLnBrk="1" hangingPunct="1"/>
            <a:r>
              <a:rPr lang="en-US" altLang="en-US" dirty="0" smtClean="0">
                <a:latin typeface="Arial" panose="020B0604020202020204" pitchFamily="34" charset="0"/>
                <a:ea typeface="ＭＳ Ｐゴシック" panose="020B0600070205080204" pitchFamily="34" charset="-128"/>
              </a:rPr>
              <a:t>Eastbound Transcontinental 15 hours with only 3 refueling stops.  Westbound 17.5 hours. </a:t>
            </a:r>
          </a:p>
          <a:p>
            <a:pPr eaLnBrk="1" hangingPunct="1"/>
            <a:r>
              <a:rPr lang="en-US" altLang="en-US" dirty="0" smtClean="0">
                <a:latin typeface="Arial" panose="020B0604020202020204" pitchFamily="34" charset="0"/>
                <a:ea typeface="ＭＳ Ｐゴシック" panose="020B0600070205080204" pitchFamily="34" charset="-128"/>
              </a:rPr>
              <a:t>157 W/kg</a:t>
            </a:r>
          </a:p>
          <a:p>
            <a:pPr eaLnBrk="1" hangingPunct="1"/>
            <a:r>
              <a:rPr lang="en-US" altLang="en-US" dirty="0" smtClean="0">
                <a:latin typeface="Arial" panose="020B0604020202020204" pitchFamily="34" charset="0"/>
                <a:ea typeface="ＭＳ Ｐゴシック" panose="020B0600070205080204" pitchFamily="34" charset="-128"/>
              </a:rPr>
              <a:t>237 mph top speed / 150 mph cruise speed</a:t>
            </a:r>
          </a:p>
          <a:p>
            <a:pPr eaLnBrk="1" hangingPunct="1"/>
            <a:endParaRPr lang="en-US" altLang="en-US" dirty="0" smtClean="0">
              <a:latin typeface="Arial" panose="020B0604020202020204" pitchFamily="34" charset="0"/>
              <a:ea typeface="ＭＳ Ｐゴシック" panose="020B0600070205080204" pitchFamily="34" charset="-128"/>
            </a:endParaRPr>
          </a:p>
          <a:p>
            <a:pPr eaLnBrk="1" hangingPunct="1"/>
            <a:r>
              <a:rPr lang="en-US" altLang="en-US" dirty="0" smtClean="0">
                <a:latin typeface="Arial" panose="020B0604020202020204" pitchFamily="34" charset="0"/>
                <a:ea typeface="ＭＳ Ｐゴシック" panose="020B0600070205080204" pitchFamily="34" charset="-128"/>
              </a:rPr>
              <a:t>DC-3 December 17, 1935 – 32 years after Wright Brothers  First flight SR-71 22 December 1964</a:t>
            </a:r>
          </a:p>
        </p:txBody>
      </p:sp>
    </p:spTree>
    <p:extLst>
      <p:ext uri="{BB962C8B-B14F-4D97-AF65-F5344CB8AC3E}">
        <p14:creationId xmlns:p14="http://schemas.microsoft.com/office/powerpoint/2010/main" val="379429188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398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9398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9398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9398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9398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39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E6A3440-EB09-4DE1-A416-4E3D1085CD7A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55 Helvetica Roman" pitchFamily="1" charset="0"/>
                <a:ea typeface="+mn-ea"/>
                <a:cs typeface="+mn-cs"/>
              </a:rPr>
              <a:pPr marL="0" marR="0" lvl="0" indent="0" algn="r" defTabSz="9398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altLang="en-US" sz="12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55 Helvetica Roman" pitchFamily="1" charset="0"/>
              <a:ea typeface="+mn-ea"/>
              <a:cs typeface="+mn-cs"/>
            </a:endParaRPr>
          </a:p>
        </p:txBody>
      </p:sp>
      <p:sp>
        <p:nvSpPr>
          <p:cNvPr id="92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2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55882153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398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9398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9398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9398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9398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39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E6A3440-EB09-4DE1-A416-4E3D1085CD7A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55 Helvetica Roman" pitchFamily="1" charset="0"/>
                <a:ea typeface="+mn-ea"/>
                <a:cs typeface="+mn-cs"/>
              </a:rPr>
              <a:pPr marL="0" marR="0" lvl="0" indent="0" algn="r" defTabSz="9398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altLang="en-US" sz="12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55 Helvetica Roman" pitchFamily="1" charset="0"/>
              <a:ea typeface="+mn-ea"/>
              <a:cs typeface="+mn-cs"/>
            </a:endParaRPr>
          </a:p>
        </p:txBody>
      </p:sp>
      <p:sp>
        <p:nvSpPr>
          <p:cNvPr id="92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2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24023203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3AEBCAE-0345-1F4B-AF5B-AFC84B023E8C}" type="slidenum">
              <a:rPr lang="en-US" altLang="x-none" smtClean="0"/>
              <a:pPr>
                <a:defRPr/>
              </a:pPr>
              <a:t>6</a:t>
            </a:fld>
            <a:endParaRPr lang="en-US" altLang="x-none" dirty="0"/>
          </a:p>
        </p:txBody>
      </p:sp>
    </p:spTree>
    <p:extLst>
      <p:ext uri="{BB962C8B-B14F-4D97-AF65-F5344CB8AC3E}">
        <p14:creationId xmlns:p14="http://schemas.microsoft.com/office/powerpoint/2010/main" val="259761266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3AEBCAE-0345-1F4B-AF5B-AFC84B023E8C}" type="slidenum">
              <a:rPr kumimoji="0" lang="en-US" altLang="x-non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charset="0"/>
                <a:ea typeface="MS PGothic" charset="-128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altLang="x-none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charset="0"/>
              <a:ea typeface="MS PGothic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7610907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3AEBCAE-0345-1F4B-AF5B-AFC84B023E8C}" type="slidenum">
              <a:rPr kumimoji="0" lang="en-US" altLang="x-non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charset="0"/>
                <a:ea typeface="MS PGothic" charset="-128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altLang="x-none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charset="0"/>
              <a:ea typeface="MS PGothic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2049715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B7951CB-D45E-4509-AB36-99DF0568A09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charset="0"/>
                <a:ea typeface="MS PGothic" charset="-128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charset="0"/>
              <a:ea typeface="MS PGothic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4065379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B7951CB-D45E-4509-AB36-99DF0568A09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charset="0"/>
                <a:ea typeface="MS PGothic" charset="-128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charset="0"/>
              <a:ea typeface="MS PGothic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4006479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Image from FY2020 NTP Quick Look Activities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3AEBCAE-0345-1F4B-AF5B-AFC84B023E8C}" type="slidenum">
              <a:rPr kumimoji="0" lang="en-US" altLang="x-non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charset="0"/>
                <a:ea typeface="MS PGothic" charset="-128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altLang="x-none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charset="0"/>
              <a:ea typeface="MS PGothic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6637460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398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9398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9398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9398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9398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39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7034A53-841B-4BD5-97B3-CEACBB6C4AD9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55 Helvetica Roman" pitchFamily="1" charset="0"/>
                <a:ea typeface="+mn-ea"/>
                <a:cs typeface="+mn-cs"/>
              </a:rPr>
              <a:pPr marL="0" marR="0" lvl="0" indent="0" algn="r" defTabSz="9398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altLang="en-US" sz="12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55 Helvetica Roman" pitchFamily="1" charset="0"/>
              <a:ea typeface="+mn-ea"/>
              <a:cs typeface="+mn-cs"/>
            </a:endParaRPr>
          </a:p>
        </p:txBody>
      </p:sp>
      <p:sp>
        <p:nvSpPr>
          <p:cNvPr id="112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56650733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398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9398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9398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9398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9398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39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7034A53-841B-4BD5-97B3-CEACBB6C4AD9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55 Helvetica Roman" pitchFamily="1" charset="0"/>
                <a:ea typeface="+mn-ea"/>
                <a:cs typeface="+mn-cs"/>
              </a:rPr>
              <a:pPr marL="0" marR="0" lvl="0" indent="0" algn="r" defTabSz="9398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altLang="en-US" sz="12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55 Helvetica Roman" pitchFamily="1" charset="0"/>
              <a:ea typeface="+mn-ea"/>
              <a:cs typeface="+mn-cs"/>
            </a:endParaRPr>
          </a:p>
        </p:txBody>
      </p:sp>
      <p:sp>
        <p:nvSpPr>
          <p:cNvPr id="112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314382989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AD911E-B34C-4445-A19D-508D4CF7338C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178154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398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9398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9398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9398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9398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39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557B766-A49B-4F28-807A-A881F7BE8E19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55 Helvetica Roman" pitchFamily="1" charset="0"/>
                <a:ea typeface="+mn-ea"/>
                <a:cs typeface="+mn-cs"/>
              </a:rPr>
              <a:pPr marL="0" marR="0" lvl="0" indent="0" algn="r" defTabSz="9398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altLang="en-US" sz="12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55 Helvetica Roman" pitchFamily="1" charset="0"/>
              <a:ea typeface="+mn-ea"/>
              <a:cs typeface="+mn-cs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117387520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398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9398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9398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9398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9398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39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557B766-A49B-4F28-807A-A881F7BE8E19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55 Helvetica Roman" pitchFamily="1" charset="0"/>
                <a:ea typeface="+mn-ea"/>
                <a:cs typeface="+mn-cs"/>
              </a:rPr>
              <a:pPr marL="0" marR="0" lvl="0" indent="0" algn="r" defTabSz="9398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altLang="en-US" sz="12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55 Helvetica Roman" pitchFamily="1" charset="0"/>
              <a:ea typeface="+mn-ea"/>
              <a:cs typeface="+mn-cs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134458140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398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9398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9398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9398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9398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39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557B766-A49B-4F28-807A-A881F7BE8E19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55 Helvetica Roman" pitchFamily="1" charset="0"/>
                <a:ea typeface="+mn-ea"/>
                <a:cs typeface="+mn-cs"/>
              </a:rPr>
              <a:pPr marL="0" marR="0" lvl="0" indent="0" algn="r" defTabSz="9398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US" altLang="en-US" sz="12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55 Helvetica Roman" pitchFamily="1" charset="0"/>
              <a:ea typeface="+mn-ea"/>
              <a:cs typeface="+mn-cs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en-US" altLang="en-US" dirty="0"/>
              <a:t>Some traditional NTP concepts propose graphite coated UN kernels in a </a:t>
            </a:r>
            <a:r>
              <a:rPr lang="en-US" altLang="en-US" dirty="0" err="1"/>
              <a:t>ZrC</a:t>
            </a:r>
            <a:r>
              <a:rPr lang="en-US" altLang="en-US" dirty="0"/>
              <a:t> matrix – similar fuel could be used for solid fissile fuel portion of CNTR</a:t>
            </a:r>
            <a:r>
              <a:rPr lang="en-US" altLang="en-US" dirty="0" smtClean="0"/>
              <a:t>.</a:t>
            </a:r>
          </a:p>
          <a:p>
            <a:endParaRPr lang="en-US" altLang="en-US" dirty="0"/>
          </a:p>
          <a:p>
            <a:r>
              <a:rPr lang="en-US" altLang="en-US" dirty="0" err="1" smtClean="0"/>
              <a:t>ZrC</a:t>
            </a:r>
            <a:r>
              <a:rPr lang="en-US" altLang="en-US" dirty="0" smtClean="0"/>
              <a:t>/UN may not be needed, but if propellant heated to 1500 K prior to reaching metallic uranium that could perhaps keep metallic uranium from refreezing during operation due to cooling from the propellant.</a:t>
            </a:r>
            <a:endParaRPr lang="en-US" altLang="en-US" dirty="0"/>
          </a:p>
          <a:p>
            <a:pPr eaLnBrk="1" hangingPunct="1"/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323339315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398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9398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9398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9398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9398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39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557B766-A49B-4F28-807A-A881F7BE8E19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55 Helvetica Roman" pitchFamily="1" charset="0"/>
                <a:ea typeface="+mn-ea"/>
                <a:cs typeface="+mn-cs"/>
              </a:rPr>
              <a:pPr marL="0" marR="0" lvl="0" indent="0" algn="r" defTabSz="9398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US" altLang="en-US" sz="12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55 Helvetica Roman" pitchFamily="1" charset="0"/>
              <a:ea typeface="+mn-ea"/>
              <a:cs typeface="+mn-cs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313446474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398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9398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9398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9398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9398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39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557B766-A49B-4F28-807A-A881F7BE8E19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55 Helvetica Roman" pitchFamily="1" charset="0"/>
                <a:ea typeface="+mn-ea"/>
                <a:cs typeface="+mn-cs"/>
              </a:rPr>
              <a:pPr marL="0" marR="0" lvl="0" indent="0" algn="r" defTabSz="9398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US" altLang="en-US" sz="12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55 Helvetica Roman" pitchFamily="1" charset="0"/>
              <a:ea typeface="+mn-ea"/>
              <a:cs typeface="+mn-cs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277574882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398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9398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9398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9398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9398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39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121ED39-E61C-41BC-B8DC-609ABB9BE26A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55 Helvetica Roman" pitchFamily="1" charset="0"/>
                <a:ea typeface="+mn-ea"/>
                <a:cs typeface="+mn-cs"/>
              </a:rPr>
              <a:pPr marL="0" marR="0" lvl="0" indent="0" algn="r" defTabSz="9398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31</a:t>
            </a:fld>
            <a:endParaRPr kumimoji="0" lang="en-US" altLang="en-US" sz="12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55 Helvetica Roman" pitchFamily="1" charset="0"/>
              <a:ea typeface="+mn-ea"/>
              <a:cs typeface="+mn-cs"/>
            </a:endParaRPr>
          </a:p>
        </p:txBody>
      </p:sp>
      <p:sp>
        <p:nvSpPr>
          <p:cNvPr id="133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126216778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398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9398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9398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9398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9398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39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E6A3440-EB09-4DE1-A416-4E3D1085CD7A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55 Helvetica Roman" pitchFamily="1" charset="0"/>
                <a:ea typeface="+mn-ea"/>
                <a:cs typeface="+mn-cs"/>
              </a:rPr>
              <a:pPr marL="0" marR="0" lvl="0" indent="0" algn="r" defTabSz="9398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32</a:t>
            </a:fld>
            <a:endParaRPr kumimoji="0" lang="en-US" altLang="en-US" sz="12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55 Helvetica Roman" pitchFamily="1" charset="0"/>
              <a:ea typeface="+mn-ea"/>
              <a:cs typeface="+mn-cs"/>
            </a:endParaRPr>
          </a:p>
        </p:txBody>
      </p:sp>
      <p:sp>
        <p:nvSpPr>
          <p:cNvPr id="92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2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207461074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39800">
              <a:defRPr sz="900">
                <a:solidFill>
                  <a:srgbClr val="666666"/>
                </a:solidFill>
                <a:latin typeface="55 Helvetica Roman" pitchFamily="1" charset="0"/>
              </a:defRPr>
            </a:lvl1pPr>
            <a:lvl2pPr marL="742950" indent="-285750" defTabSz="939800">
              <a:defRPr sz="900">
                <a:solidFill>
                  <a:srgbClr val="666666"/>
                </a:solidFill>
                <a:latin typeface="55 Helvetica Roman" pitchFamily="1" charset="0"/>
              </a:defRPr>
            </a:lvl2pPr>
            <a:lvl3pPr marL="1143000" indent="-228600" defTabSz="939800">
              <a:defRPr sz="900">
                <a:solidFill>
                  <a:srgbClr val="666666"/>
                </a:solidFill>
                <a:latin typeface="55 Helvetica Roman" pitchFamily="1" charset="0"/>
              </a:defRPr>
            </a:lvl3pPr>
            <a:lvl4pPr marL="1600200" indent="-228600" defTabSz="939800">
              <a:defRPr sz="900">
                <a:solidFill>
                  <a:srgbClr val="666666"/>
                </a:solidFill>
                <a:latin typeface="55 Helvetica Roman" pitchFamily="1" charset="0"/>
              </a:defRPr>
            </a:lvl4pPr>
            <a:lvl5pPr marL="2057400" indent="-228600" defTabSz="939800">
              <a:defRPr sz="900">
                <a:solidFill>
                  <a:srgbClr val="666666"/>
                </a:solidFill>
                <a:latin typeface="55 Helvetica Roman" pitchFamily="1" charset="0"/>
              </a:defRPr>
            </a:lvl5pPr>
            <a:lvl6pPr marL="25146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rgbClr val="666666"/>
                </a:solidFill>
                <a:latin typeface="55 Helvetica Roman" pitchFamily="1" charset="0"/>
              </a:defRPr>
            </a:lvl6pPr>
            <a:lvl7pPr marL="29718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rgbClr val="666666"/>
                </a:solidFill>
                <a:latin typeface="55 Helvetica Roman" pitchFamily="1" charset="0"/>
              </a:defRPr>
            </a:lvl7pPr>
            <a:lvl8pPr marL="34290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rgbClr val="666666"/>
                </a:solidFill>
                <a:latin typeface="55 Helvetica Roman" pitchFamily="1" charset="0"/>
              </a:defRPr>
            </a:lvl8pPr>
            <a:lvl9pPr marL="38862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rgbClr val="666666"/>
                </a:solidFill>
                <a:latin typeface="55 Helvetica Roman" pitchFamily="1" charset="0"/>
              </a:defRPr>
            </a:lvl9pPr>
          </a:lstStyle>
          <a:p>
            <a:fld id="{B1D75B0B-6980-48D6-8B89-306E01929F73}" type="slidenum">
              <a:rPr lang="en-US" altLang="en-US" sz="1200" smtClean="0">
                <a:solidFill>
                  <a:schemeClr val="tx1"/>
                </a:solidFill>
              </a:rPr>
              <a:pPr/>
              <a:t>33</a:t>
            </a:fld>
            <a:endParaRPr lang="en-US" altLang="en-US" sz="1200" smtClean="0">
              <a:solidFill>
                <a:schemeClr val="tx1"/>
              </a:solidFill>
            </a:endParaRPr>
          </a:p>
        </p:txBody>
      </p:sp>
      <p:sp>
        <p:nvSpPr>
          <p:cNvPr id="31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n-US" altLang="en-US" smtClean="0"/>
              <a:t>NASA Presentation Sign-Off Page</a:t>
            </a:r>
          </a:p>
        </p:txBody>
      </p:sp>
    </p:spTree>
    <p:extLst>
      <p:ext uri="{BB962C8B-B14F-4D97-AF65-F5344CB8AC3E}">
        <p14:creationId xmlns:p14="http://schemas.microsoft.com/office/powerpoint/2010/main" val="35591707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  <a:prstGeom prst="rect">
            <a:avLst/>
          </a:prstGeom>
        </p:spPr>
        <p:txBody>
          <a:bodyPr/>
          <a:lstStyle>
            <a:lvl1pPr>
              <a:defRPr sz="3200" b="1" i="0" baseline="0">
                <a:solidFill>
                  <a:schemeClr val="bg1"/>
                </a:solidFill>
                <a:latin typeface="Arial Bold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 baseline="0">
                <a:solidFill>
                  <a:schemeClr val="bg1"/>
                </a:solidFill>
                <a:latin typeface="Arial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6" name="Slide Number Placeholder 5"/>
          <p:cNvSpPr txBox="1">
            <a:spLocks/>
          </p:cNvSpPr>
          <p:nvPr userDrawn="1"/>
        </p:nvSpPr>
        <p:spPr>
          <a:xfrm>
            <a:off x="11789664" y="6629400"/>
            <a:ext cx="402336" cy="228600"/>
          </a:xfrm>
          <a:prstGeom prst="rect">
            <a:avLst/>
          </a:prstGeom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1" fontAlgn="auto" hangingPunct="1">
              <a:spcBef>
                <a:spcPts val="0"/>
              </a:spcBef>
              <a:spcAft>
                <a:spcPts val="0"/>
              </a:spcAft>
              <a:defRPr lang="en-US" sz="1200" kern="1200" baseline="0" smtClean="0">
                <a:solidFill>
                  <a:schemeClr val="bg1"/>
                </a:solidFill>
                <a:latin typeface="Calibri"/>
                <a:ea typeface="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9pPr>
          </a:lstStyle>
          <a:p>
            <a:pPr>
              <a:defRPr/>
            </a:pPr>
            <a:fld id="{E8CC769F-ADCB-2641-BD2F-4076D1C41918}" type="slidenum">
              <a:rPr lang="uk-UA" sz="800" smtClean="0">
                <a:solidFill>
                  <a:schemeClr val="bg1">
                    <a:lumMod val="95000"/>
                    <a:lumOff val="5000"/>
                  </a:schemeClr>
                </a:solidFill>
                <a:latin typeface="Arial" charset="0"/>
              </a:rPr>
              <a:pPr>
                <a:defRPr/>
              </a:pPr>
              <a:t>‹#›</a:t>
            </a:fld>
            <a:endParaRPr lang="uk-UA" sz="1200" dirty="0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4" name="TextBox 3"/>
          <p:cNvSpPr txBox="1"/>
          <p:nvPr userDrawn="1"/>
        </p:nvSpPr>
        <p:spPr>
          <a:xfrm>
            <a:off x="1" y="6629400"/>
            <a:ext cx="283410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</a:rPr>
              <a:t>GCD HPSC SBC</a:t>
            </a:r>
          </a:p>
        </p:txBody>
      </p:sp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21A7419B-AA15-E749-B5C4-99ADF0CC04A0}"/>
              </a:ext>
            </a:extLst>
          </p:cNvPr>
          <p:cNvSpPr txBox="1">
            <a:spLocks/>
          </p:cNvSpPr>
          <p:nvPr userDrawn="1"/>
        </p:nvSpPr>
        <p:spPr bwMode="auto">
          <a:xfrm>
            <a:off x="9155684" y="6670994"/>
            <a:ext cx="1288902" cy="153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45714" rIns="0" bIns="0" numCol="1" anchor="t" anchorCtr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700" kern="1200" smtClean="0">
                <a:solidFill>
                  <a:schemeClr val="bg2"/>
                </a:solidFill>
                <a:latin typeface="Arial" charset="0"/>
                <a:ea typeface="ＭＳ Ｐゴシック" charset="-128"/>
                <a:cs typeface="Arial" charset="0"/>
              </a:defRPr>
            </a:lvl1pPr>
            <a:lvl2pPr marL="409575" indent="47625" algn="l" rtl="0" eaLnBrk="0" fontAlgn="base" hangingPunct="0">
              <a:spcBef>
                <a:spcPct val="0"/>
              </a:spcBef>
              <a:spcAft>
                <a:spcPct val="0"/>
              </a:spcAft>
              <a:defRPr sz="800" kern="1200">
                <a:solidFill>
                  <a:srgbClr val="666666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2pPr>
            <a:lvl3pPr marL="819150" indent="95250" algn="l" rtl="0" eaLnBrk="0" fontAlgn="base" hangingPunct="0">
              <a:spcBef>
                <a:spcPct val="0"/>
              </a:spcBef>
              <a:spcAft>
                <a:spcPct val="0"/>
              </a:spcAft>
              <a:defRPr sz="800" kern="1200">
                <a:solidFill>
                  <a:srgbClr val="666666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3pPr>
            <a:lvl4pPr marL="1230313" indent="141288" algn="l" rtl="0" eaLnBrk="0" fontAlgn="base" hangingPunct="0">
              <a:spcBef>
                <a:spcPct val="0"/>
              </a:spcBef>
              <a:spcAft>
                <a:spcPct val="0"/>
              </a:spcAft>
              <a:defRPr sz="800" kern="1200">
                <a:solidFill>
                  <a:srgbClr val="666666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4pPr>
            <a:lvl5pPr marL="1639888" indent="188913" algn="l" rtl="0" eaLnBrk="0" fontAlgn="base" hangingPunct="0">
              <a:spcBef>
                <a:spcPct val="0"/>
              </a:spcBef>
              <a:spcAft>
                <a:spcPct val="0"/>
              </a:spcAft>
              <a:defRPr sz="800" kern="1200">
                <a:solidFill>
                  <a:srgbClr val="666666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5pPr>
            <a:lvl6pPr marL="2286000" algn="l" defTabSz="457200" rtl="0" eaLnBrk="1" latinLnBrk="0" hangingPunct="1">
              <a:defRPr sz="800" kern="1200">
                <a:solidFill>
                  <a:srgbClr val="666666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6pPr>
            <a:lvl7pPr marL="2743200" algn="l" defTabSz="457200" rtl="0" eaLnBrk="1" latinLnBrk="0" hangingPunct="1">
              <a:defRPr sz="800" kern="1200">
                <a:solidFill>
                  <a:srgbClr val="666666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7pPr>
            <a:lvl8pPr marL="3200400" algn="l" defTabSz="457200" rtl="0" eaLnBrk="1" latinLnBrk="0" hangingPunct="1">
              <a:defRPr sz="800" kern="1200">
                <a:solidFill>
                  <a:srgbClr val="666666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8pPr>
            <a:lvl9pPr marL="3657600" algn="l" defTabSz="457200" rtl="0" eaLnBrk="1" latinLnBrk="0" hangingPunct="1">
              <a:defRPr sz="800" kern="1200">
                <a:solidFill>
                  <a:srgbClr val="666666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Arial" charset="0"/>
                <a:ea typeface="ＭＳ Ｐゴシック" charset="-128"/>
                <a:cs typeface="Arial" charset="0"/>
              </a:rPr>
              <a:t>NASA Pre-decisional 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34067" y="0"/>
            <a:ext cx="9144000" cy="1066800"/>
          </a:xfrm>
          <a:prstGeom prst="rect">
            <a:avLst/>
          </a:prstGeom>
        </p:spPr>
        <p:txBody>
          <a:bodyPr anchor="ctr"/>
          <a:lstStyle>
            <a:lvl1pPr>
              <a:defRPr sz="2400" baseline="0">
                <a:solidFill>
                  <a:schemeClr val="bg1"/>
                </a:solidFill>
                <a:latin typeface="Arial Bold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1664558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95000"/>
              </a:lnSpc>
              <a:spcBef>
                <a:spcPts val="1000"/>
              </a:spcBef>
              <a:buFontTx/>
              <a:buNone/>
              <a:tabLst/>
              <a:defRPr sz="1800" b="1" i="0" baseline="0">
                <a:solidFill>
                  <a:schemeClr val="bg1"/>
                </a:solidFill>
                <a:latin typeface="arial" charset="0"/>
              </a:defRPr>
            </a:lvl1pPr>
            <a:lvl2pPr marL="279400" indent="-165100">
              <a:lnSpc>
                <a:spcPct val="95000"/>
              </a:lnSpc>
              <a:spcBef>
                <a:spcPts val="500"/>
              </a:spcBef>
              <a:buFont typeface="Arial" charset="0"/>
              <a:buChar char="•"/>
              <a:tabLst/>
              <a:defRPr sz="1800" baseline="0">
                <a:solidFill>
                  <a:schemeClr val="bg1"/>
                </a:solidFill>
                <a:latin typeface="arial" charset="0"/>
              </a:defRPr>
            </a:lvl2pPr>
            <a:lvl3pPr marL="571500" indent="-228600">
              <a:lnSpc>
                <a:spcPct val="95000"/>
              </a:lnSpc>
              <a:spcBef>
                <a:spcPts val="500"/>
              </a:spcBef>
              <a:buFont typeface=".AppleSystemUIFont" charset="-120"/>
              <a:buChar char="‒"/>
              <a:tabLst/>
              <a:defRPr sz="1800" baseline="0">
                <a:solidFill>
                  <a:schemeClr val="bg1"/>
                </a:solidFill>
                <a:latin typeface="arial" charset="0"/>
              </a:defRPr>
            </a:lvl3pPr>
            <a:lvl4pPr>
              <a:lnSpc>
                <a:spcPct val="95000"/>
              </a:lnSpc>
              <a:spcBef>
                <a:spcPts val="500"/>
              </a:spcBef>
              <a:defRPr sz="1800" baseline="0">
                <a:solidFill>
                  <a:schemeClr val="bg1"/>
                </a:solidFill>
                <a:latin typeface="arial" charset="0"/>
              </a:defRPr>
            </a:lvl4pPr>
            <a:lvl5pPr>
              <a:lnSpc>
                <a:spcPct val="95000"/>
              </a:lnSpc>
              <a:spcBef>
                <a:spcPts val="500"/>
              </a:spcBef>
              <a:defRPr sz="1800" baseline="0">
                <a:solidFill>
                  <a:schemeClr val="bg1"/>
                </a:solidFill>
                <a:latin typeface="arial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1714249" y="6594050"/>
            <a:ext cx="402336" cy="228600"/>
          </a:xfrm>
          <a:prstGeom prst="rect">
            <a:avLst/>
          </a:prstGeom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lang="en-US" sz="1200" baseline="0" smtClean="0">
                <a:solidFill>
                  <a:schemeClr val="bg1"/>
                </a:solidFill>
                <a:latin typeface="Calibri"/>
                <a:ea typeface=""/>
              </a:defRPr>
            </a:lvl1pPr>
          </a:lstStyle>
          <a:p>
            <a:pPr>
              <a:defRPr/>
            </a:pPr>
            <a:fld id="{E8CC769F-ADCB-2641-BD2F-4076D1C41918}" type="slidenum">
              <a:rPr lang="uk-UA" sz="800" smtClean="0">
                <a:latin typeface="Arial" charset="0"/>
              </a:rPr>
              <a:pPr>
                <a:defRPr/>
              </a:pPr>
              <a:t>‹#›</a:t>
            </a:fld>
            <a:endParaRPr lang="uk-UA" dirty="0"/>
          </a:p>
        </p:txBody>
      </p:sp>
    </p:spTree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816" userDrawn="1">
          <p15:clr>
            <a:srgbClr val="FBAE40"/>
          </p15:clr>
        </p15:guide>
        <p15:guide id="2" pos="3840" userDrawn="1">
          <p15:clr>
            <a:srgbClr val="FBAE40"/>
          </p15:clr>
        </p15:guide>
        <p15:guide id="3" pos="6784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chemeClr val="bg1"/>
                </a:solidFill>
              </a:defRPr>
            </a:lvl1pPr>
            <a:lvl2pPr>
              <a:defRPr sz="2400">
                <a:solidFill>
                  <a:schemeClr val="bg1"/>
                </a:solidFill>
              </a:defRPr>
            </a:lvl2pPr>
            <a:lvl3pPr>
              <a:defRPr sz="2000">
                <a:solidFill>
                  <a:schemeClr val="bg1"/>
                </a:solidFill>
              </a:defRPr>
            </a:lvl3pPr>
            <a:lvl4pPr>
              <a:defRPr sz="1800">
                <a:solidFill>
                  <a:schemeClr val="bg1"/>
                </a:solidFill>
              </a:defRPr>
            </a:lvl4pPr>
            <a:lvl5pPr>
              <a:defRPr sz="1800">
                <a:solidFill>
                  <a:schemeClr val="bg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chemeClr val="bg1"/>
                </a:solidFill>
              </a:defRPr>
            </a:lvl1pPr>
            <a:lvl2pPr>
              <a:defRPr sz="2400">
                <a:solidFill>
                  <a:schemeClr val="bg1"/>
                </a:solidFill>
              </a:defRPr>
            </a:lvl2pPr>
            <a:lvl3pPr>
              <a:defRPr sz="2000">
                <a:solidFill>
                  <a:schemeClr val="bg1"/>
                </a:solidFill>
              </a:defRPr>
            </a:lvl3pPr>
            <a:lvl4pPr>
              <a:defRPr sz="1800">
                <a:solidFill>
                  <a:schemeClr val="bg1"/>
                </a:solidFill>
              </a:defRPr>
            </a:lvl4pPr>
            <a:lvl5pPr>
              <a:defRPr sz="1800">
                <a:solidFill>
                  <a:schemeClr val="bg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173788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solidFill>
                  <a:prstClr val="black"/>
                </a:solidFill>
                <a:latin typeface="Calibri"/>
                <a:ea typeface="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64000" y="6161924"/>
            <a:ext cx="3860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solidFill>
                  <a:prstClr val="black"/>
                </a:solidFill>
                <a:latin typeface="Calibri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8" name="Slide Number Placeholder 5"/>
          <p:cNvSpPr txBox="1">
            <a:spLocks/>
          </p:cNvSpPr>
          <p:nvPr userDrawn="1"/>
        </p:nvSpPr>
        <p:spPr>
          <a:xfrm>
            <a:off x="11789664" y="6629400"/>
            <a:ext cx="402336" cy="228600"/>
          </a:xfrm>
          <a:prstGeom prst="rect">
            <a:avLst/>
          </a:prstGeom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1" fontAlgn="auto" hangingPunct="1">
              <a:spcBef>
                <a:spcPts val="0"/>
              </a:spcBef>
              <a:spcAft>
                <a:spcPts val="0"/>
              </a:spcAft>
              <a:defRPr lang="en-US" sz="1200" kern="1200" baseline="0" smtClean="0">
                <a:solidFill>
                  <a:schemeClr val="bg1"/>
                </a:solidFill>
                <a:latin typeface="Calibri"/>
                <a:ea typeface="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9pPr>
          </a:lstStyle>
          <a:p>
            <a:pPr>
              <a:defRPr/>
            </a:pPr>
            <a:fld id="{E8CC769F-ADCB-2641-BD2F-4076D1C41918}" type="slidenum">
              <a:rPr lang="uk-UA" sz="800" smtClean="0">
                <a:latin typeface="Arial" charset="0"/>
              </a:rPr>
              <a:pPr>
                <a:defRPr/>
              </a:pPr>
              <a:t>‹#›</a:t>
            </a:fld>
            <a:endParaRPr lang="uk-UA" sz="1200" dirty="0"/>
          </a:p>
        </p:txBody>
      </p:sp>
      <p:sp>
        <p:nvSpPr>
          <p:cNvPr id="9" name="TextBox 8"/>
          <p:cNvSpPr txBox="1"/>
          <p:nvPr userDrawn="1"/>
        </p:nvSpPr>
        <p:spPr>
          <a:xfrm>
            <a:off x="1" y="6629400"/>
            <a:ext cx="283410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</a:rPr>
              <a:t>GCD HPSC SBC</a:t>
            </a:r>
          </a:p>
        </p:txBody>
      </p:sp>
      <p:sp>
        <p:nvSpPr>
          <p:cNvPr id="11" name="Slide Number Placeholder 4">
            <a:extLst>
              <a:ext uri="{FF2B5EF4-FFF2-40B4-BE49-F238E27FC236}">
                <a16:creationId xmlns:a16="http://schemas.microsoft.com/office/drawing/2014/main" id="{1037DE3D-7EA0-2549-9254-C83DD05EA549}"/>
              </a:ext>
            </a:extLst>
          </p:cNvPr>
          <p:cNvSpPr txBox="1">
            <a:spLocks/>
          </p:cNvSpPr>
          <p:nvPr userDrawn="1"/>
        </p:nvSpPr>
        <p:spPr bwMode="auto">
          <a:xfrm>
            <a:off x="9155684" y="6670994"/>
            <a:ext cx="1288902" cy="153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45714" rIns="0" bIns="0" numCol="1" anchor="t" anchorCtr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700" kern="1200" smtClean="0">
                <a:solidFill>
                  <a:schemeClr val="bg2"/>
                </a:solidFill>
                <a:latin typeface="Arial" charset="0"/>
                <a:ea typeface="ＭＳ Ｐゴシック" charset="-128"/>
                <a:cs typeface="Arial" charset="0"/>
              </a:defRPr>
            </a:lvl1pPr>
            <a:lvl2pPr marL="409575" indent="47625" algn="l" rtl="0" eaLnBrk="0" fontAlgn="base" hangingPunct="0">
              <a:spcBef>
                <a:spcPct val="0"/>
              </a:spcBef>
              <a:spcAft>
                <a:spcPct val="0"/>
              </a:spcAft>
              <a:defRPr sz="800" kern="1200">
                <a:solidFill>
                  <a:srgbClr val="666666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2pPr>
            <a:lvl3pPr marL="819150" indent="95250" algn="l" rtl="0" eaLnBrk="0" fontAlgn="base" hangingPunct="0">
              <a:spcBef>
                <a:spcPct val="0"/>
              </a:spcBef>
              <a:spcAft>
                <a:spcPct val="0"/>
              </a:spcAft>
              <a:defRPr sz="800" kern="1200">
                <a:solidFill>
                  <a:srgbClr val="666666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3pPr>
            <a:lvl4pPr marL="1230313" indent="141288" algn="l" rtl="0" eaLnBrk="0" fontAlgn="base" hangingPunct="0">
              <a:spcBef>
                <a:spcPct val="0"/>
              </a:spcBef>
              <a:spcAft>
                <a:spcPct val="0"/>
              </a:spcAft>
              <a:defRPr sz="800" kern="1200">
                <a:solidFill>
                  <a:srgbClr val="666666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4pPr>
            <a:lvl5pPr marL="1639888" indent="188913" algn="l" rtl="0" eaLnBrk="0" fontAlgn="base" hangingPunct="0">
              <a:spcBef>
                <a:spcPct val="0"/>
              </a:spcBef>
              <a:spcAft>
                <a:spcPct val="0"/>
              </a:spcAft>
              <a:defRPr sz="800" kern="1200">
                <a:solidFill>
                  <a:srgbClr val="666666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5pPr>
            <a:lvl6pPr marL="2286000" algn="l" defTabSz="457200" rtl="0" eaLnBrk="1" latinLnBrk="0" hangingPunct="1">
              <a:defRPr sz="800" kern="1200">
                <a:solidFill>
                  <a:srgbClr val="666666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6pPr>
            <a:lvl7pPr marL="2743200" algn="l" defTabSz="457200" rtl="0" eaLnBrk="1" latinLnBrk="0" hangingPunct="1">
              <a:defRPr sz="800" kern="1200">
                <a:solidFill>
                  <a:srgbClr val="666666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7pPr>
            <a:lvl8pPr marL="3200400" algn="l" defTabSz="457200" rtl="0" eaLnBrk="1" latinLnBrk="0" hangingPunct="1">
              <a:defRPr sz="800" kern="1200">
                <a:solidFill>
                  <a:srgbClr val="666666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8pPr>
            <a:lvl9pPr marL="3657600" algn="l" defTabSz="457200" rtl="0" eaLnBrk="1" latinLnBrk="0" hangingPunct="1">
              <a:defRPr sz="800" kern="1200">
                <a:solidFill>
                  <a:srgbClr val="666666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Arial" charset="0"/>
                <a:ea typeface="ＭＳ Ｐゴシック" charset="-128"/>
                <a:cs typeface="Arial" charset="0"/>
              </a:rPr>
              <a:t>NASA Pre-decisional 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chemeClr val="bg1"/>
                </a:solidFill>
              </a:defRPr>
            </a:lvl1pPr>
            <a:lvl2pPr>
              <a:defRPr sz="2000">
                <a:solidFill>
                  <a:schemeClr val="bg1"/>
                </a:solidFill>
              </a:defRPr>
            </a:lvl2pPr>
            <a:lvl3pPr>
              <a:defRPr sz="18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chemeClr val="bg1"/>
                </a:solidFill>
              </a:defRPr>
            </a:lvl1pPr>
            <a:lvl2pPr>
              <a:defRPr sz="2000">
                <a:solidFill>
                  <a:schemeClr val="bg1"/>
                </a:solidFill>
              </a:defRPr>
            </a:lvl2pPr>
            <a:lvl3pPr>
              <a:defRPr sz="18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126164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solidFill>
                  <a:prstClr val="black"/>
                </a:solidFill>
                <a:latin typeface="Calibri"/>
                <a:ea typeface="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126164"/>
            <a:ext cx="3860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solidFill>
                  <a:prstClr val="black"/>
                </a:solidFill>
                <a:latin typeface="Calibri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0" name="Slide Number Placeholder 5"/>
          <p:cNvSpPr txBox="1">
            <a:spLocks/>
          </p:cNvSpPr>
          <p:nvPr userDrawn="1"/>
        </p:nvSpPr>
        <p:spPr>
          <a:xfrm>
            <a:off x="11789664" y="6629400"/>
            <a:ext cx="402336" cy="228600"/>
          </a:xfrm>
          <a:prstGeom prst="rect">
            <a:avLst/>
          </a:prstGeom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1" fontAlgn="auto" hangingPunct="1">
              <a:spcBef>
                <a:spcPts val="0"/>
              </a:spcBef>
              <a:spcAft>
                <a:spcPts val="0"/>
              </a:spcAft>
              <a:defRPr lang="en-US" sz="1200" kern="1200" baseline="0" smtClean="0">
                <a:solidFill>
                  <a:schemeClr val="bg1"/>
                </a:solidFill>
                <a:latin typeface="Calibri"/>
                <a:ea typeface="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9pPr>
          </a:lstStyle>
          <a:p>
            <a:pPr>
              <a:defRPr/>
            </a:pPr>
            <a:fld id="{E8CC769F-ADCB-2641-BD2F-4076D1C41918}" type="slidenum">
              <a:rPr lang="uk-UA" sz="800" smtClean="0">
                <a:latin typeface="Arial" charset="0"/>
              </a:rPr>
              <a:pPr>
                <a:defRPr/>
              </a:pPr>
              <a:t>‹#›</a:t>
            </a:fld>
            <a:endParaRPr lang="uk-UA" sz="1200" dirty="0"/>
          </a:p>
        </p:txBody>
      </p:sp>
      <p:sp>
        <p:nvSpPr>
          <p:cNvPr id="11" name="TextBox 10"/>
          <p:cNvSpPr txBox="1"/>
          <p:nvPr userDrawn="1"/>
        </p:nvSpPr>
        <p:spPr>
          <a:xfrm>
            <a:off x="1" y="6629400"/>
            <a:ext cx="283410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</a:rPr>
              <a:t>GCD HPSC SBC</a:t>
            </a:r>
          </a:p>
        </p:txBody>
      </p:sp>
      <p:sp>
        <p:nvSpPr>
          <p:cNvPr id="13" name="Slide Number Placeholder 4">
            <a:extLst>
              <a:ext uri="{FF2B5EF4-FFF2-40B4-BE49-F238E27FC236}">
                <a16:creationId xmlns:a16="http://schemas.microsoft.com/office/drawing/2014/main" id="{282A110F-6EE5-2943-99EB-427E99D9E5B3}"/>
              </a:ext>
            </a:extLst>
          </p:cNvPr>
          <p:cNvSpPr txBox="1">
            <a:spLocks/>
          </p:cNvSpPr>
          <p:nvPr userDrawn="1"/>
        </p:nvSpPr>
        <p:spPr bwMode="auto">
          <a:xfrm>
            <a:off x="9155684" y="6670994"/>
            <a:ext cx="1288902" cy="153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45714" rIns="0" bIns="0" numCol="1" anchor="t" anchorCtr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700" kern="1200" smtClean="0">
                <a:solidFill>
                  <a:schemeClr val="bg2"/>
                </a:solidFill>
                <a:latin typeface="Arial" charset="0"/>
                <a:ea typeface="ＭＳ Ｐゴシック" charset="-128"/>
                <a:cs typeface="Arial" charset="0"/>
              </a:defRPr>
            </a:lvl1pPr>
            <a:lvl2pPr marL="409575" indent="47625" algn="l" rtl="0" eaLnBrk="0" fontAlgn="base" hangingPunct="0">
              <a:spcBef>
                <a:spcPct val="0"/>
              </a:spcBef>
              <a:spcAft>
                <a:spcPct val="0"/>
              </a:spcAft>
              <a:defRPr sz="800" kern="1200">
                <a:solidFill>
                  <a:srgbClr val="666666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2pPr>
            <a:lvl3pPr marL="819150" indent="95250" algn="l" rtl="0" eaLnBrk="0" fontAlgn="base" hangingPunct="0">
              <a:spcBef>
                <a:spcPct val="0"/>
              </a:spcBef>
              <a:spcAft>
                <a:spcPct val="0"/>
              </a:spcAft>
              <a:defRPr sz="800" kern="1200">
                <a:solidFill>
                  <a:srgbClr val="666666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3pPr>
            <a:lvl4pPr marL="1230313" indent="141288" algn="l" rtl="0" eaLnBrk="0" fontAlgn="base" hangingPunct="0">
              <a:spcBef>
                <a:spcPct val="0"/>
              </a:spcBef>
              <a:spcAft>
                <a:spcPct val="0"/>
              </a:spcAft>
              <a:defRPr sz="800" kern="1200">
                <a:solidFill>
                  <a:srgbClr val="666666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4pPr>
            <a:lvl5pPr marL="1639888" indent="188913" algn="l" rtl="0" eaLnBrk="0" fontAlgn="base" hangingPunct="0">
              <a:spcBef>
                <a:spcPct val="0"/>
              </a:spcBef>
              <a:spcAft>
                <a:spcPct val="0"/>
              </a:spcAft>
              <a:defRPr sz="800" kern="1200">
                <a:solidFill>
                  <a:srgbClr val="666666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5pPr>
            <a:lvl6pPr marL="2286000" algn="l" defTabSz="457200" rtl="0" eaLnBrk="1" latinLnBrk="0" hangingPunct="1">
              <a:defRPr sz="800" kern="1200">
                <a:solidFill>
                  <a:srgbClr val="666666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6pPr>
            <a:lvl7pPr marL="2743200" algn="l" defTabSz="457200" rtl="0" eaLnBrk="1" latinLnBrk="0" hangingPunct="1">
              <a:defRPr sz="800" kern="1200">
                <a:solidFill>
                  <a:srgbClr val="666666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7pPr>
            <a:lvl8pPr marL="3200400" algn="l" defTabSz="457200" rtl="0" eaLnBrk="1" latinLnBrk="0" hangingPunct="1">
              <a:defRPr sz="800" kern="1200">
                <a:solidFill>
                  <a:srgbClr val="666666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8pPr>
            <a:lvl9pPr marL="3657600" algn="l" defTabSz="457200" rtl="0" eaLnBrk="1" latinLnBrk="0" hangingPunct="1">
              <a:defRPr sz="800" kern="1200">
                <a:solidFill>
                  <a:srgbClr val="666666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Arial" charset="0"/>
                <a:ea typeface="ＭＳ Ｐゴシック" charset="-128"/>
                <a:cs typeface="Arial" charset="0"/>
              </a:rPr>
              <a:t>NASA Pre-decisional 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1789664" y="6629400"/>
            <a:ext cx="402336" cy="228600"/>
          </a:xfrm>
          <a:prstGeom prst="rect">
            <a:avLst/>
          </a:prstGeom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lang="en-US" sz="800" baseline="0" smtClean="0">
                <a:solidFill>
                  <a:schemeClr val="tx1"/>
                </a:solidFill>
                <a:latin typeface="Arial" charset="0"/>
                <a:ea typeface=""/>
              </a:defRPr>
            </a:lvl1pPr>
          </a:lstStyle>
          <a:p>
            <a:pPr>
              <a:defRPr/>
            </a:pPr>
            <a:fld id="{75D13D49-2B6F-174C-9E1E-1013A06E5C50}" type="slidenum">
              <a:rPr lang="uk-UA" smtClean="0"/>
              <a:pPr>
                <a:defRPr/>
              </a:pPr>
              <a:t>‹#›</a:t>
            </a:fld>
            <a:endParaRPr lang="uk-UA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5600" y="0"/>
            <a:ext cx="9144000" cy="1066800"/>
          </a:xfrm>
          <a:prstGeom prst="rect">
            <a:avLst/>
          </a:prstGeom>
        </p:spPr>
        <p:txBody>
          <a:bodyPr anchor="ctr"/>
          <a:lstStyle>
            <a:lvl1pPr>
              <a:defRPr lang="en-US" sz="2400" baseline="0">
                <a:solidFill>
                  <a:schemeClr val="bg1"/>
                </a:solidFill>
                <a:latin typeface="Arial Bold" charset="0"/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045953" y="125568"/>
            <a:ext cx="1141592" cy="949677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A7B866A-70AE-2F4B-84E1-641B22ADBB3E}"/>
              </a:ext>
            </a:extLst>
          </p:cNvPr>
          <p:cNvSpPr txBox="1">
            <a:spLocks/>
          </p:cNvSpPr>
          <p:nvPr userDrawn="1"/>
        </p:nvSpPr>
        <p:spPr bwMode="auto">
          <a:xfrm>
            <a:off x="9155684" y="6670994"/>
            <a:ext cx="1288902" cy="153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45714" rIns="0" bIns="0" numCol="1" anchor="t" anchorCtr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700" kern="1200" smtClean="0">
                <a:solidFill>
                  <a:schemeClr val="bg2"/>
                </a:solidFill>
                <a:latin typeface="Arial" charset="0"/>
                <a:ea typeface="ＭＳ Ｐゴシック" charset="-128"/>
                <a:cs typeface="Arial" charset="0"/>
              </a:defRPr>
            </a:lvl1pPr>
            <a:lvl2pPr marL="409575" indent="47625" algn="l" rtl="0" eaLnBrk="0" fontAlgn="base" hangingPunct="0">
              <a:spcBef>
                <a:spcPct val="0"/>
              </a:spcBef>
              <a:spcAft>
                <a:spcPct val="0"/>
              </a:spcAft>
              <a:defRPr sz="800" kern="1200">
                <a:solidFill>
                  <a:srgbClr val="666666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2pPr>
            <a:lvl3pPr marL="819150" indent="95250" algn="l" rtl="0" eaLnBrk="0" fontAlgn="base" hangingPunct="0">
              <a:spcBef>
                <a:spcPct val="0"/>
              </a:spcBef>
              <a:spcAft>
                <a:spcPct val="0"/>
              </a:spcAft>
              <a:defRPr sz="800" kern="1200">
                <a:solidFill>
                  <a:srgbClr val="666666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3pPr>
            <a:lvl4pPr marL="1230313" indent="141288" algn="l" rtl="0" eaLnBrk="0" fontAlgn="base" hangingPunct="0">
              <a:spcBef>
                <a:spcPct val="0"/>
              </a:spcBef>
              <a:spcAft>
                <a:spcPct val="0"/>
              </a:spcAft>
              <a:defRPr sz="800" kern="1200">
                <a:solidFill>
                  <a:srgbClr val="666666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4pPr>
            <a:lvl5pPr marL="1639888" indent="188913" algn="l" rtl="0" eaLnBrk="0" fontAlgn="base" hangingPunct="0">
              <a:spcBef>
                <a:spcPct val="0"/>
              </a:spcBef>
              <a:spcAft>
                <a:spcPct val="0"/>
              </a:spcAft>
              <a:defRPr sz="800" kern="1200">
                <a:solidFill>
                  <a:srgbClr val="666666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5pPr>
            <a:lvl6pPr marL="2286000" algn="l" defTabSz="457200" rtl="0" eaLnBrk="1" latinLnBrk="0" hangingPunct="1">
              <a:defRPr sz="800" kern="1200">
                <a:solidFill>
                  <a:srgbClr val="666666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6pPr>
            <a:lvl7pPr marL="2743200" algn="l" defTabSz="457200" rtl="0" eaLnBrk="1" latinLnBrk="0" hangingPunct="1">
              <a:defRPr sz="800" kern="1200">
                <a:solidFill>
                  <a:srgbClr val="666666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7pPr>
            <a:lvl8pPr marL="3200400" algn="l" defTabSz="457200" rtl="0" eaLnBrk="1" latinLnBrk="0" hangingPunct="1">
              <a:defRPr sz="800" kern="1200">
                <a:solidFill>
                  <a:srgbClr val="666666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8pPr>
            <a:lvl9pPr marL="3657600" algn="l" defTabSz="457200" rtl="0" eaLnBrk="1" latinLnBrk="0" hangingPunct="1">
              <a:defRPr sz="800" kern="1200">
                <a:solidFill>
                  <a:srgbClr val="666666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9pPr>
          </a:lstStyle>
          <a:p>
            <a:pPr>
              <a:defRPr/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NASA Pre-decisional 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816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 txBox="1">
            <a:spLocks/>
          </p:cNvSpPr>
          <p:nvPr userDrawn="1"/>
        </p:nvSpPr>
        <p:spPr>
          <a:xfrm>
            <a:off x="11789664" y="6629400"/>
            <a:ext cx="402336" cy="228600"/>
          </a:xfrm>
          <a:prstGeom prst="rect">
            <a:avLst/>
          </a:prstGeom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1" fontAlgn="auto" hangingPunct="1">
              <a:spcBef>
                <a:spcPts val="0"/>
              </a:spcBef>
              <a:spcAft>
                <a:spcPts val="0"/>
              </a:spcAft>
              <a:defRPr lang="en-US" sz="1200" kern="1200" baseline="0" smtClean="0">
                <a:solidFill>
                  <a:schemeClr val="bg1"/>
                </a:solidFill>
                <a:latin typeface="Calibri"/>
                <a:ea typeface="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9pPr>
          </a:lstStyle>
          <a:p>
            <a:pPr>
              <a:defRPr/>
            </a:pPr>
            <a:fld id="{E8CC769F-ADCB-2641-BD2F-4076D1C41918}" type="slidenum">
              <a:rPr lang="uk-UA" sz="800" smtClean="0">
                <a:latin typeface="Arial" charset="0"/>
              </a:rPr>
              <a:pPr>
                <a:defRPr/>
              </a:pPr>
              <a:t>‹#›</a:t>
            </a:fld>
            <a:endParaRPr lang="uk-UA" sz="1200" dirty="0"/>
          </a:p>
        </p:txBody>
      </p:sp>
      <p:sp>
        <p:nvSpPr>
          <p:cNvPr id="6" name="TextBox 5"/>
          <p:cNvSpPr txBox="1"/>
          <p:nvPr userDrawn="1"/>
        </p:nvSpPr>
        <p:spPr>
          <a:xfrm>
            <a:off x="1" y="6629400"/>
            <a:ext cx="283410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</a:rPr>
              <a:t>GCD HPSC SBC</a:t>
            </a:r>
          </a:p>
        </p:txBody>
      </p:sp>
      <p:sp>
        <p:nvSpPr>
          <p:cNvPr id="7" name="Slide Number Placeholder 4">
            <a:extLst>
              <a:ext uri="{FF2B5EF4-FFF2-40B4-BE49-F238E27FC236}">
                <a16:creationId xmlns:a16="http://schemas.microsoft.com/office/drawing/2014/main" id="{14D089C5-D924-B841-907D-6926D3967AE3}"/>
              </a:ext>
            </a:extLst>
          </p:cNvPr>
          <p:cNvSpPr txBox="1">
            <a:spLocks/>
          </p:cNvSpPr>
          <p:nvPr userDrawn="1"/>
        </p:nvSpPr>
        <p:spPr bwMode="auto">
          <a:xfrm>
            <a:off x="9155684" y="6670994"/>
            <a:ext cx="1288902" cy="153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45714" rIns="0" bIns="0" numCol="1" anchor="t" anchorCtr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700" kern="1200" smtClean="0">
                <a:solidFill>
                  <a:schemeClr val="bg2"/>
                </a:solidFill>
                <a:latin typeface="Arial" charset="0"/>
                <a:ea typeface="ＭＳ Ｐゴシック" charset="-128"/>
                <a:cs typeface="Arial" charset="0"/>
              </a:defRPr>
            </a:lvl1pPr>
            <a:lvl2pPr marL="409575" indent="47625" algn="l" rtl="0" eaLnBrk="0" fontAlgn="base" hangingPunct="0">
              <a:spcBef>
                <a:spcPct val="0"/>
              </a:spcBef>
              <a:spcAft>
                <a:spcPct val="0"/>
              </a:spcAft>
              <a:defRPr sz="800" kern="1200">
                <a:solidFill>
                  <a:srgbClr val="666666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2pPr>
            <a:lvl3pPr marL="819150" indent="95250" algn="l" rtl="0" eaLnBrk="0" fontAlgn="base" hangingPunct="0">
              <a:spcBef>
                <a:spcPct val="0"/>
              </a:spcBef>
              <a:spcAft>
                <a:spcPct val="0"/>
              </a:spcAft>
              <a:defRPr sz="800" kern="1200">
                <a:solidFill>
                  <a:srgbClr val="666666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3pPr>
            <a:lvl4pPr marL="1230313" indent="141288" algn="l" rtl="0" eaLnBrk="0" fontAlgn="base" hangingPunct="0">
              <a:spcBef>
                <a:spcPct val="0"/>
              </a:spcBef>
              <a:spcAft>
                <a:spcPct val="0"/>
              </a:spcAft>
              <a:defRPr sz="800" kern="1200">
                <a:solidFill>
                  <a:srgbClr val="666666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4pPr>
            <a:lvl5pPr marL="1639888" indent="188913" algn="l" rtl="0" eaLnBrk="0" fontAlgn="base" hangingPunct="0">
              <a:spcBef>
                <a:spcPct val="0"/>
              </a:spcBef>
              <a:spcAft>
                <a:spcPct val="0"/>
              </a:spcAft>
              <a:defRPr sz="800" kern="1200">
                <a:solidFill>
                  <a:srgbClr val="666666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5pPr>
            <a:lvl6pPr marL="2286000" algn="l" defTabSz="457200" rtl="0" eaLnBrk="1" latinLnBrk="0" hangingPunct="1">
              <a:defRPr sz="800" kern="1200">
                <a:solidFill>
                  <a:srgbClr val="666666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6pPr>
            <a:lvl7pPr marL="2743200" algn="l" defTabSz="457200" rtl="0" eaLnBrk="1" latinLnBrk="0" hangingPunct="1">
              <a:defRPr sz="800" kern="1200">
                <a:solidFill>
                  <a:srgbClr val="666666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7pPr>
            <a:lvl8pPr marL="3200400" algn="l" defTabSz="457200" rtl="0" eaLnBrk="1" latinLnBrk="0" hangingPunct="1">
              <a:defRPr sz="800" kern="1200">
                <a:solidFill>
                  <a:srgbClr val="666666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8pPr>
            <a:lvl9pPr marL="3657600" algn="l" defTabSz="457200" rtl="0" eaLnBrk="1" latinLnBrk="0" hangingPunct="1">
              <a:defRPr sz="800" kern="1200">
                <a:solidFill>
                  <a:srgbClr val="666666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Arial" charset="0"/>
                <a:ea typeface="ＭＳ Ｐゴシック" charset="-128"/>
                <a:cs typeface="Arial" charset="0"/>
              </a:rPr>
              <a:t>NASA Pre-decisional 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1445127"/>
            <a:ext cx="4011084" cy="872288"/>
          </a:xfrm>
          <a:prstGeom prst="rect">
            <a:avLst/>
          </a:prstGeom>
        </p:spPr>
        <p:txBody>
          <a:bodyPr anchor="b"/>
          <a:lstStyle>
            <a:lvl1pPr algn="l">
              <a:defRPr sz="20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1445127"/>
            <a:ext cx="6815667" cy="4393616"/>
          </a:xfrm>
          <a:prstGeom prst="rect">
            <a:avLst/>
          </a:prstGeom>
        </p:spPr>
        <p:txBody>
          <a:bodyPr/>
          <a:lstStyle>
            <a:lvl1pPr>
              <a:defRPr sz="3200">
                <a:solidFill>
                  <a:schemeClr val="bg1"/>
                </a:solidFill>
              </a:defRPr>
            </a:lvl1pPr>
            <a:lvl2pPr>
              <a:defRPr sz="2800">
                <a:solidFill>
                  <a:schemeClr val="bg1"/>
                </a:solidFill>
              </a:defRPr>
            </a:lvl2pPr>
            <a:lvl3pPr>
              <a:defRPr sz="2400">
                <a:solidFill>
                  <a:schemeClr val="bg1"/>
                </a:solidFill>
              </a:defRPr>
            </a:lvl3pPr>
            <a:lvl4pPr>
              <a:defRPr sz="2000">
                <a:solidFill>
                  <a:schemeClr val="bg1"/>
                </a:solidFill>
              </a:defRPr>
            </a:lvl4pPr>
            <a:lvl5pPr>
              <a:defRPr sz="2000">
                <a:solidFill>
                  <a:schemeClr val="bg1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500560"/>
            <a:ext cx="4011084" cy="352132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789664" y="6629400"/>
            <a:ext cx="402336" cy="228600"/>
          </a:xfrm>
          <a:prstGeom prst="rect">
            <a:avLst/>
          </a:prstGeom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lang="en-US" sz="1200" baseline="0" smtClean="0">
                <a:solidFill>
                  <a:schemeClr val="bg1"/>
                </a:solidFill>
                <a:latin typeface="Calibri"/>
                <a:ea typeface=""/>
              </a:defRPr>
            </a:lvl1pPr>
          </a:lstStyle>
          <a:p>
            <a:pPr>
              <a:defRPr/>
            </a:pPr>
            <a:fld id="{E8CC769F-ADCB-2641-BD2F-4076D1C41918}" type="slidenum">
              <a:rPr lang="uk-UA" sz="800" smtClean="0">
                <a:latin typeface="Arial" charset="0"/>
              </a:rPr>
              <a:pPr>
                <a:defRPr/>
              </a:pPr>
              <a:t>‹#›</a:t>
            </a:fld>
            <a:endParaRPr lang="uk-UA" dirty="0"/>
          </a:p>
        </p:txBody>
      </p:sp>
      <p:sp>
        <p:nvSpPr>
          <p:cNvPr id="9" name="TextBox 8"/>
          <p:cNvSpPr txBox="1"/>
          <p:nvPr userDrawn="1"/>
        </p:nvSpPr>
        <p:spPr>
          <a:xfrm>
            <a:off x="1" y="6629400"/>
            <a:ext cx="283410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</a:rPr>
              <a:t>GCD HSPC SBC</a:t>
            </a:r>
          </a:p>
        </p:txBody>
      </p:sp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C3C9B78F-C018-344F-8279-D51AD78B128C}"/>
              </a:ext>
            </a:extLst>
          </p:cNvPr>
          <p:cNvSpPr txBox="1">
            <a:spLocks/>
          </p:cNvSpPr>
          <p:nvPr userDrawn="1"/>
        </p:nvSpPr>
        <p:spPr bwMode="auto">
          <a:xfrm>
            <a:off x="9155684" y="6670994"/>
            <a:ext cx="1288902" cy="153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45714" rIns="0" bIns="0" numCol="1" anchor="t" anchorCtr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700" kern="1200" smtClean="0">
                <a:solidFill>
                  <a:schemeClr val="bg2"/>
                </a:solidFill>
                <a:latin typeface="Arial" charset="0"/>
                <a:ea typeface="ＭＳ Ｐゴシック" charset="-128"/>
                <a:cs typeface="Arial" charset="0"/>
              </a:defRPr>
            </a:lvl1pPr>
            <a:lvl2pPr marL="409575" indent="47625" algn="l" rtl="0" eaLnBrk="0" fontAlgn="base" hangingPunct="0">
              <a:spcBef>
                <a:spcPct val="0"/>
              </a:spcBef>
              <a:spcAft>
                <a:spcPct val="0"/>
              </a:spcAft>
              <a:defRPr sz="800" kern="1200">
                <a:solidFill>
                  <a:srgbClr val="666666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2pPr>
            <a:lvl3pPr marL="819150" indent="95250" algn="l" rtl="0" eaLnBrk="0" fontAlgn="base" hangingPunct="0">
              <a:spcBef>
                <a:spcPct val="0"/>
              </a:spcBef>
              <a:spcAft>
                <a:spcPct val="0"/>
              </a:spcAft>
              <a:defRPr sz="800" kern="1200">
                <a:solidFill>
                  <a:srgbClr val="666666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3pPr>
            <a:lvl4pPr marL="1230313" indent="141288" algn="l" rtl="0" eaLnBrk="0" fontAlgn="base" hangingPunct="0">
              <a:spcBef>
                <a:spcPct val="0"/>
              </a:spcBef>
              <a:spcAft>
                <a:spcPct val="0"/>
              </a:spcAft>
              <a:defRPr sz="800" kern="1200">
                <a:solidFill>
                  <a:srgbClr val="666666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4pPr>
            <a:lvl5pPr marL="1639888" indent="188913" algn="l" rtl="0" eaLnBrk="0" fontAlgn="base" hangingPunct="0">
              <a:spcBef>
                <a:spcPct val="0"/>
              </a:spcBef>
              <a:spcAft>
                <a:spcPct val="0"/>
              </a:spcAft>
              <a:defRPr sz="800" kern="1200">
                <a:solidFill>
                  <a:srgbClr val="666666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5pPr>
            <a:lvl6pPr marL="2286000" algn="l" defTabSz="457200" rtl="0" eaLnBrk="1" latinLnBrk="0" hangingPunct="1">
              <a:defRPr sz="800" kern="1200">
                <a:solidFill>
                  <a:srgbClr val="666666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6pPr>
            <a:lvl7pPr marL="2743200" algn="l" defTabSz="457200" rtl="0" eaLnBrk="1" latinLnBrk="0" hangingPunct="1">
              <a:defRPr sz="800" kern="1200">
                <a:solidFill>
                  <a:srgbClr val="666666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7pPr>
            <a:lvl8pPr marL="3200400" algn="l" defTabSz="457200" rtl="0" eaLnBrk="1" latinLnBrk="0" hangingPunct="1">
              <a:defRPr sz="800" kern="1200">
                <a:solidFill>
                  <a:srgbClr val="666666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8pPr>
            <a:lvl9pPr marL="3657600" algn="l" defTabSz="457200" rtl="0" eaLnBrk="1" latinLnBrk="0" hangingPunct="1">
              <a:defRPr sz="800" kern="1200">
                <a:solidFill>
                  <a:srgbClr val="666666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Arial" charset="0"/>
                <a:ea typeface="ＭＳ Ｐゴシック" charset="-128"/>
                <a:cs typeface="Arial" charset="0"/>
              </a:rPr>
              <a:t>NASA Pre-decisional 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  <a:prstGeom prst="rect">
            <a:avLst/>
          </a:prstGeom>
          <a:solidFill>
            <a:schemeClr val="tx1"/>
          </a:solidFill>
        </p:spPr>
        <p:txBody>
          <a:bodyPr anchor="b"/>
          <a:lstStyle>
            <a:lvl1pPr algn="l">
              <a:defRPr sz="20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1548063"/>
            <a:ext cx="7315200" cy="3179512"/>
          </a:xfrm>
          <a:prstGeom prst="rect">
            <a:avLst/>
          </a:prstGeom>
          <a:solidFill>
            <a:schemeClr val="tx1"/>
          </a:solidFill>
        </p:spPr>
        <p:txBody>
          <a:bodyPr rtlCol="0">
            <a:normAutofit/>
          </a:bodyPr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Slide Number Placeholder 5"/>
          <p:cNvSpPr txBox="1">
            <a:spLocks/>
          </p:cNvSpPr>
          <p:nvPr userDrawn="1"/>
        </p:nvSpPr>
        <p:spPr>
          <a:xfrm>
            <a:off x="11789664" y="6629400"/>
            <a:ext cx="402336" cy="228600"/>
          </a:xfrm>
          <a:prstGeom prst="rect">
            <a:avLst/>
          </a:prstGeom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1" fontAlgn="auto" hangingPunct="1">
              <a:spcBef>
                <a:spcPts val="0"/>
              </a:spcBef>
              <a:spcAft>
                <a:spcPts val="0"/>
              </a:spcAft>
              <a:defRPr lang="en-US" sz="1200" kern="1200" baseline="0" smtClean="0">
                <a:solidFill>
                  <a:schemeClr val="bg1"/>
                </a:solidFill>
                <a:latin typeface="Calibri"/>
                <a:ea typeface="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9pPr>
          </a:lstStyle>
          <a:p>
            <a:pPr>
              <a:defRPr/>
            </a:pPr>
            <a:fld id="{E8CC769F-ADCB-2641-BD2F-4076D1C41918}" type="slidenum">
              <a:rPr lang="uk-UA" sz="800" smtClean="0">
                <a:latin typeface="Arial" charset="0"/>
              </a:rPr>
              <a:pPr>
                <a:defRPr/>
              </a:pPr>
              <a:t>‹#›</a:t>
            </a:fld>
            <a:endParaRPr lang="uk-UA" sz="1200" dirty="0"/>
          </a:p>
        </p:txBody>
      </p:sp>
      <p:sp>
        <p:nvSpPr>
          <p:cNvPr id="9" name="TextBox 8"/>
          <p:cNvSpPr txBox="1"/>
          <p:nvPr userDrawn="1"/>
        </p:nvSpPr>
        <p:spPr>
          <a:xfrm>
            <a:off x="1" y="6629400"/>
            <a:ext cx="283410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</a:rPr>
              <a:t>GCD HSPC SBC</a:t>
            </a:r>
          </a:p>
        </p:txBody>
      </p:sp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7F5F912F-1138-5944-9BEA-64A773A377AC}"/>
              </a:ext>
            </a:extLst>
          </p:cNvPr>
          <p:cNvSpPr txBox="1">
            <a:spLocks/>
          </p:cNvSpPr>
          <p:nvPr userDrawn="1"/>
        </p:nvSpPr>
        <p:spPr bwMode="auto">
          <a:xfrm>
            <a:off x="9155684" y="6670994"/>
            <a:ext cx="1288902" cy="153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45714" rIns="0" bIns="0" numCol="1" anchor="t" anchorCtr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700" kern="1200" smtClean="0">
                <a:solidFill>
                  <a:schemeClr val="bg2"/>
                </a:solidFill>
                <a:latin typeface="Arial" charset="0"/>
                <a:ea typeface="ＭＳ Ｐゴシック" charset="-128"/>
                <a:cs typeface="Arial" charset="0"/>
              </a:defRPr>
            </a:lvl1pPr>
            <a:lvl2pPr marL="409575" indent="47625" algn="l" rtl="0" eaLnBrk="0" fontAlgn="base" hangingPunct="0">
              <a:spcBef>
                <a:spcPct val="0"/>
              </a:spcBef>
              <a:spcAft>
                <a:spcPct val="0"/>
              </a:spcAft>
              <a:defRPr sz="800" kern="1200">
                <a:solidFill>
                  <a:srgbClr val="666666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2pPr>
            <a:lvl3pPr marL="819150" indent="95250" algn="l" rtl="0" eaLnBrk="0" fontAlgn="base" hangingPunct="0">
              <a:spcBef>
                <a:spcPct val="0"/>
              </a:spcBef>
              <a:spcAft>
                <a:spcPct val="0"/>
              </a:spcAft>
              <a:defRPr sz="800" kern="1200">
                <a:solidFill>
                  <a:srgbClr val="666666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3pPr>
            <a:lvl4pPr marL="1230313" indent="141288" algn="l" rtl="0" eaLnBrk="0" fontAlgn="base" hangingPunct="0">
              <a:spcBef>
                <a:spcPct val="0"/>
              </a:spcBef>
              <a:spcAft>
                <a:spcPct val="0"/>
              </a:spcAft>
              <a:defRPr sz="800" kern="1200">
                <a:solidFill>
                  <a:srgbClr val="666666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4pPr>
            <a:lvl5pPr marL="1639888" indent="188913" algn="l" rtl="0" eaLnBrk="0" fontAlgn="base" hangingPunct="0">
              <a:spcBef>
                <a:spcPct val="0"/>
              </a:spcBef>
              <a:spcAft>
                <a:spcPct val="0"/>
              </a:spcAft>
              <a:defRPr sz="800" kern="1200">
                <a:solidFill>
                  <a:srgbClr val="666666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5pPr>
            <a:lvl6pPr marL="2286000" algn="l" defTabSz="457200" rtl="0" eaLnBrk="1" latinLnBrk="0" hangingPunct="1">
              <a:defRPr sz="800" kern="1200">
                <a:solidFill>
                  <a:srgbClr val="666666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6pPr>
            <a:lvl7pPr marL="2743200" algn="l" defTabSz="457200" rtl="0" eaLnBrk="1" latinLnBrk="0" hangingPunct="1">
              <a:defRPr sz="800" kern="1200">
                <a:solidFill>
                  <a:srgbClr val="666666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7pPr>
            <a:lvl8pPr marL="3200400" algn="l" defTabSz="457200" rtl="0" eaLnBrk="1" latinLnBrk="0" hangingPunct="1">
              <a:defRPr sz="800" kern="1200">
                <a:solidFill>
                  <a:srgbClr val="666666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8pPr>
            <a:lvl9pPr marL="3657600" algn="l" defTabSz="457200" rtl="0" eaLnBrk="1" latinLnBrk="0" hangingPunct="1">
              <a:defRPr sz="800" kern="1200">
                <a:solidFill>
                  <a:srgbClr val="666666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Arial" charset="0"/>
                <a:ea typeface="ＭＳ Ｐゴシック" charset="-128"/>
                <a:cs typeface="Arial" charset="0"/>
              </a:rPr>
              <a:t>NASA Pre-decisional 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eaVert"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5"/>
          <p:cNvSpPr txBox="1">
            <a:spLocks/>
          </p:cNvSpPr>
          <p:nvPr userDrawn="1"/>
        </p:nvSpPr>
        <p:spPr>
          <a:xfrm>
            <a:off x="11789664" y="6629400"/>
            <a:ext cx="402336" cy="228600"/>
          </a:xfrm>
          <a:prstGeom prst="rect">
            <a:avLst/>
          </a:prstGeom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1" fontAlgn="auto" hangingPunct="1">
              <a:spcBef>
                <a:spcPts val="0"/>
              </a:spcBef>
              <a:spcAft>
                <a:spcPts val="0"/>
              </a:spcAft>
              <a:defRPr lang="en-US" sz="1200" kern="1200" baseline="0" smtClean="0">
                <a:solidFill>
                  <a:schemeClr val="bg1"/>
                </a:solidFill>
                <a:latin typeface="Calibri"/>
                <a:ea typeface="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9pPr>
          </a:lstStyle>
          <a:p>
            <a:pPr>
              <a:defRPr/>
            </a:pPr>
            <a:fld id="{E8CC769F-ADCB-2641-BD2F-4076D1C41918}" type="slidenum">
              <a:rPr lang="uk-UA" sz="800" smtClean="0">
                <a:latin typeface="Arial" charset="0"/>
              </a:rPr>
              <a:pPr>
                <a:defRPr/>
              </a:pPr>
              <a:t>‹#›</a:t>
            </a:fld>
            <a:endParaRPr lang="uk-UA" sz="1200" dirty="0"/>
          </a:p>
        </p:txBody>
      </p:sp>
      <p:sp>
        <p:nvSpPr>
          <p:cNvPr id="8" name="TextBox 7"/>
          <p:cNvSpPr txBox="1"/>
          <p:nvPr userDrawn="1"/>
        </p:nvSpPr>
        <p:spPr>
          <a:xfrm>
            <a:off x="1" y="6629400"/>
            <a:ext cx="283410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</a:rPr>
              <a:t>GCD HSPC SBC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B596DCE3-1431-654E-AADE-2C4D15CF34E0}"/>
              </a:ext>
            </a:extLst>
          </p:cNvPr>
          <p:cNvSpPr txBox="1">
            <a:spLocks/>
          </p:cNvSpPr>
          <p:nvPr userDrawn="1"/>
        </p:nvSpPr>
        <p:spPr bwMode="auto">
          <a:xfrm>
            <a:off x="9155684" y="6670994"/>
            <a:ext cx="1288902" cy="153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45714" rIns="0" bIns="0" numCol="1" anchor="t" anchorCtr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700" kern="1200" smtClean="0">
                <a:solidFill>
                  <a:schemeClr val="bg2"/>
                </a:solidFill>
                <a:latin typeface="Arial" charset="0"/>
                <a:ea typeface="ＭＳ Ｐゴシック" charset="-128"/>
                <a:cs typeface="Arial" charset="0"/>
              </a:defRPr>
            </a:lvl1pPr>
            <a:lvl2pPr marL="409575" indent="47625" algn="l" rtl="0" eaLnBrk="0" fontAlgn="base" hangingPunct="0">
              <a:spcBef>
                <a:spcPct val="0"/>
              </a:spcBef>
              <a:spcAft>
                <a:spcPct val="0"/>
              </a:spcAft>
              <a:defRPr sz="800" kern="1200">
                <a:solidFill>
                  <a:srgbClr val="666666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2pPr>
            <a:lvl3pPr marL="819150" indent="95250" algn="l" rtl="0" eaLnBrk="0" fontAlgn="base" hangingPunct="0">
              <a:spcBef>
                <a:spcPct val="0"/>
              </a:spcBef>
              <a:spcAft>
                <a:spcPct val="0"/>
              </a:spcAft>
              <a:defRPr sz="800" kern="1200">
                <a:solidFill>
                  <a:srgbClr val="666666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3pPr>
            <a:lvl4pPr marL="1230313" indent="141288" algn="l" rtl="0" eaLnBrk="0" fontAlgn="base" hangingPunct="0">
              <a:spcBef>
                <a:spcPct val="0"/>
              </a:spcBef>
              <a:spcAft>
                <a:spcPct val="0"/>
              </a:spcAft>
              <a:defRPr sz="800" kern="1200">
                <a:solidFill>
                  <a:srgbClr val="666666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4pPr>
            <a:lvl5pPr marL="1639888" indent="188913" algn="l" rtl="0" eaLnBrk="0" fontAlgn="base" hangingPunct="0">
              <a:spcBef>
                <a:spcPct val="0"/>
              </a:spcBef>
              <a:spcAft>
                <a:spcPct val="0"/>
              </a:spcAft>
              <a:defRPr sz="800" kern="1200">
                <a:solidFill>
                  <a:srgbClr val="666666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5pPr>
            <a:lvl6pPr marL="2286000" algn="l" defTabSz="457200" rtl="0" eaLnBrk="1" latinLnBrk="0" hangingPunct="1">
              <a:defRPr sz="800" kern="1200">
                <a:solidFill>
                  <a:srgbClr val="666666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6pPr>
            <a:lvl7pPr marL="2743200" algn="l" defTabSz="457200" rtl="0" eaLnBrk="1" latinLnBrk="0" hangingPunct="1">
              <a:defRPr sz="800" kern="1200">
                <a:solidFill>
                  <a:srgbClr val="666666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7pPr>
            <a:lvl8pPr marL="3200400" algn="l" defTabSz="457200" rtl="0" eaLnBrk="1" latinLnBrk="0" hangingPunct="1">
              <a:defRPr sz="800" kern="1200">
                <a:solidFill>
                  <a:srgbClr val="666666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8pPr>
            <a:lvl9pPr marL="3657600" algn="l" defTabSz="457200" rtl="0" eaLnBrk="1" latinLnBrk="0" hangingPunct="1">
              <a:defRPr sz="800" kern="1200">
                <a:solidFill>
                  <a:srgbClr val="666666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Arial" charset="0"/>
                <a:ea typeface="ＭＳ Ｐゴシック" charset="-128"/>
                <a:cs typeface="Arial" charset="0"/>
              </a:rPr>
              <a:t>NASA Pre-decisional 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44944" y="6547758"/>
            <a:ext cx="947057" cy="310243"/>
          </a:xfrm>
          <a:prstGeom prst="rect">
            <a:avLst/>
          </a:prstGeom>
        </p:spPr>
        <p:txBody>
          <a:bodyPr anchor="ctr"/>
          <a:lstStyle>
            <a:lvl1pPr algn="r">
              <a:defRPr sz="1000" b="0"/>
            </a:lvl1pPr>
          </a:lstStyle>
          <a:p>
            <a:fld id="{4336D8BB-1FBA-4ECE-B83B-DC345E7EB0E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642CD3B3-3BA8-2C42-BFCC-61AC716DAEA4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436347" y="1295400"/>
            <a:ext cx="11349255" cy="5252357"/>
          </a:xfrm>
          <a:prstGeom prst="rect">
            <a:avLst/>
          </a:prstGeom>
        </p:spPr>
        <p:txBody>
          <a:bodyPr/>
          <a:lstStyle>
            <a:lvl1pPr>
              <a:defRPr sz="1800" b="0" i="0">
                <a:latin typeface="Arial Regular"/>
                <a:cs typeface="Arial" pitchFamily="34" charset="0"/>
              </a:defRPr>
            </a:lvl1pPr>
            <a:lvl2pPr marL="742920" indent="-285738">
              <a:buFont typeface="System Font Regular"/>
              <a:buChar char="-"/>
              <a:defRPr sz="1800" b="0" i="0">
                <a:latin typeface="Arial Regular"/>
                <a:cs typeface="Arial" pitchFamily="34" charset="0"/>
              </a:defRPr>
            </a:lvl2pPr>
            <a:lvl3pPr marL="1142954" indent="-228590">
              <a:buFont typeface="Arial" panose="020B0604020202020204" pitchFamily="34" charset="0"/>
              <a:buChar char="•"/>
              <a:defRPr sz="1800" b="0" i="0">
                <a:latin typeface="Arial Regular"/>
                <a:cs typeface="Arial" pitchFamily="34" charset="0"/>
              </a:defRPr>
            </a:lvl3pPr>
            <a:lvl4pPr marL="1600136" indent="-228590">
              <a:buFont typeface="System Font Regular"/>
              <a:buChar char="-"/>
              <a:defRPr sz="1800" b="0" i="0">
                <a:latin typeface="Arial Regular"/>
                <a:cs typeface="Arial" pitchFamily="34" charset="0"/>
              </a:defRPr>
            </a:lvl4pPr>
            <a:lvl5pPr>
              <a:defRPr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F18C671-40B5-CC47-B849-B3C7084A0D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0245"/>
            <a:ext cx="10515600" cy="620395"/>
          </a:xfrm>
          <a:prstGeom prst="rect">
            <a:avLst/>
          </a:prstGeom>
        </p:spPr>
        <p:txBody>
          <a:bodyPr/>
          <a:lstStyle>
            <a:lvl1pPr algn="ctr">
              <a:defRPr sz="264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85349517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NTP 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6400" y="1295400"/>
            <a:ext cx="11480800" cy="4953000"/>
          </a:xfrm>
          <a:prstGeom prst="rect">
            <a:avLst/>
          </a:prstGeom>
        </p:spPr>
        <p:txBody>
          <a:bodyPr/>
          <a:lstStyle>
            <a:lvl1pPr>
              <a:defRPr sz="1800" b="0" i="0">
                <a:latin typeface="Arial Regular"/>
                <a:cs typeface="Arial" pitchFamily="34" charset="0"/>
              </a:defRPr>
            </a:lvl1pPr>
            <a:lvl2pPr marL="742920" indent="-285738">
              <a:buFont typeface="System Font Regular"/>
              <a:buChar char="-"/>
              <a:defRPr sz="1600" b="0" i="0">
                <a:latin typeface="Arial Regular"/>
                <a:cs typeface="Arial" pitchFamily="34" charset="0"/>
              </a:defRPr>
            </a:lvl2pPr>
            <a:lvl3pPr marL="1142954" indent="-228590">
              <a:buFont typeface="Arial" panose="020B0604020202020204" pitchFamily="34" charset="0"/>
              <a:buChar char="•"/>
              <a:defRPr sz="1600" b="0" i="0">
                <a:latin typeface="Arial Regular"/>
                <a:cs typeface="Arial" pitchFamily="34" charset="0"/>
              </a:defRPr>
            </a:lvl3pPr>
            <a:lvl4pPr marL="1600136" indent="-228590">
              <a:buFont typeface="System Font Regular"/>
              <a:buChar char="-"/>
              <a:defRPr sz="1600" b="0" i="0">
                <a:latin typeface="Arial Regular"/>
                <a:cs typeface="Arial" pitchFamily="34" charset="0"/>
              </a:defRPr>
            </a:lvl4pPr>
            <a:lvl5pPr>
              <a:defRPr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2540000" y="75397"/>
            <a:ext cx="7823200" cy="914400"/>
          </a:xfrm>
          <a:prstGeom prst="rect">
            <a:avLst/>
          </a:prstGeom>
        </p:spPr>
        <p:txBody>
          <a:bodyPr anchor="ctr"/>
          <a:lstStyle>
            <a:lvl1pPr>
              <a:defRPr sz="2200" b="0" i="0">
                <a:solidFill>
                  <a:schemeClr val="bg1"/>
                </a:solidFill>
                <a:latin typeface="Arial Regular"/>
                <a:cs typeface="Arial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0EC3825-F972-F740-8E45-13EB999B2FD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84002" y="6632050"/>
            <a:ext cx="406399" cy="228600"/>
          </a:xfrm>
          <a:prstGeom prst="rect">
            <a:avLst/>
          </a:prstGeom>
        </p:spPr>
        <p:txBody>
          <a:bodyPr lIns="0" tIns="0" rIns="0" bIns="0" anchor="ctr"/>
          <a:lstStyle>
            <a:lvl1pPr algn="r">
              <a:defRPr sz="700" b="0" i="0">
                <a:latin typeface="Arial Regular"/>
                <a:cs typeface="Arial" panose="020B0604020202020204" pitchFamily="34" charset="0"/>
              </a:defRPr>
            </a:lvl1pPr>
          </a:lstStyle>
          <a:p>
            <a:fld id="{4336D8BB-1FBA-4ECE-B83B-DC345E7EB0E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067907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NTP Breaker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  <a:prstGeom prst="rect">
            <a:avLst/>
          </a:prstGeom>
        </p:spPr>
        <p:txBody>
          <a:bodyPr/>
          <a:lstStyle>
            <a:lvl1pPr>
              <a:defRPr sz="2800" b="0" i="0">
                <a:latin typeface="Arial Regular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0" i="0">
                <a:solidFill>
                  <a:schemeClr val="tx1">
                    <a:tint val="75000"/>
                  </a:schemeClr>
                </a:solidFill>
                <a:latin typeface="Arial Regular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53EDC549-FB15-9C4E-8613-9C961A48D50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84001" y="6632050"/>
            <a:ext cx="406399" cy="228600"/>
          </a:xfrm>
          <a:prstGeom prst="rect">
            <a:avLst/>
          </a:prstGeom>
        </p:spPr>
        <p:txBody>
          <a:bodyPr lIns="0" tIns="0" rIns="0" bIns="0" anchor="ctr"/>
          <a:lstStyle>
            <a:lvl1pPr algn="r">
              <a:defRPr sz="700" b="0" i="0">
                <a:latin typeface="Arial Regular"/>
                <a:cs typeface="Arial" panose="020B0604020202020204" pitchFamily="34" charset="0"/>
              </a:defRPr>
            </a:lvl1pPr>
          </a:lstStyle>
          <a:p>
            <a:fld id="{4336D8BB-1FBA-4ECE-B83B-DC345E7EB0E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596717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TP 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6400" y="1295400"/>
            <a:ext cx="11480800" cy="4953000"/>
          </a:xfrm>
          <a:prstGeom prst="rect">
            <a:avLst/>
          </a:prstGeom>
        </p:spPr>
        <p:txBody>
          <a:bodyPr/>
          <a:lstStyle>
            <a:lvl1pPr>
              <a:defRPr sz="1800" b="0" i="0">
                <a:latin typeface="Arial Regular"/>
                <a:cs typeface="Arial" pitchFamily="34" charset="0"/>
              </a:defRPr>
            </a:lvl1pPr>
            <a:lvl2pPr marL="742950" indent="-285750">
              <a:buFont typeface="System Font Regular"/>
              <a:buChar char="-"/>
              <a:defRPr sz="1600" b="0" i="0">
                <a:latin typeface="Arial Regular"/>
                <a:cs typeface="Arial" pitchFamily="34" charset="0"/>
              </a:defRPr>
            </a:lvl2pPr>
            <a:lvl3pPr marL="1143000" indent="-228600">
              <a:buFont typeface="Arial" panose="020B0604020202020204" pitchFamily="34" charset="0"/>
              <a:buChar char="•"/>
              <a:defRPr sz="1600" b="0" i="0">
                <a:latin typeface="Arial Regular"/>
                <a:cs typeface="Arial" pitchFamily="34" charset="0"/>
              </a:defRPr>
            </a:lvl3pPr>
            <a:lvl4pPr marL="1600200" indent="-228600">
              <a:buFont typeface="System Font Regular"/>
              <a:buChar char="-"/>
              <a:defRPr sz="1600" b="0" i="0">
                <a:latin typeface="Arial Regular"/>
                <a:cs typeface="Arial" pitchFamily="34" charset="0"/>
              </a:defRPr>
            </a:lvl4pPr>
            <a:lvl5pPr>
              <a:defRPr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2540000" y="75397"/>
            <a:ext cx="7823200" cy="914400"/>
          </a:xfrm>
          <a:prstGeom prst="rect">
            <a:avLst/>
          </a:prstGeom>
        </p:spPr>
        <p:txBody>
          <a:bodyPr anchor="ctr"/>
          <a:lstStyle>
            <a:lvl1pPr>
              <a:defRPr sz="2200" b="0" i="0">
                <a:solidFill>
                  <a:schemeClr val="bg1"/>
                </a:solidFill>
                <a:latin typeface="Arial Regular"/>
                <a:cs typeface="Arial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0EC3825-F972-F740-8E45-13EB999B2FD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84001" y="6632050"/>
            <a:ext cx="406399" cy="228600"/>
          </a:xfrm>
          <a:prstGeom prst="rect">
            <a:avLst/>
          </a:prstGeom>
        </p:spPr>
        <p:txBody>
          <a:bodyPr lIns="0" tIns="0" rIns="0" bIns="0" anchor="ctr"/>
          <a:lstStyle>
            <a:lvl1pPr algn="r">
              <a:defRPr sz="700" b="0" i="0">
                <a:latin typeface="Arial Regular"/>
                <a:cs typeface="Arial" panose="020B0604020202020204" pitchFamily="34" charset="0"/>
              </a:defRPr>
            </a:lvl1pPr>
          </a:lstStyle>
          <a:p>
            <a:fld id="{4336D8BB-1FBA-4ECE-B83B-DC345E7EB0E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503450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TP Title and Blank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2540000" y="75397"/>
            <a:ext cx="7823200" cy="914400"/>
          </a:xfrm>
          <a:prstGeom prst="rect">
            <a:avLst/>
          </a:prstGeom>
        </p:spPr>
        <p:txBody>
          <a:bodyPr anchor="ctr"/>
          <a:lstStyle>
            <a:lvl1pPr>
              <a:defRPr sz="2200" b="0" i="0">
                <a:solidFill>
                  <a:schemeClr val="bg1"/>
                </a:solidFill>
                <a:latin typeface="Arial Regular"/>
                <a:cs typeface="Arial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EB5677-5CAE-5F42-967E-BC86AA85650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84001" y="6632050"/>
            <a:ext cx="406399" cy="228600"/>
          </a:xfrm>
          <a:prstGeom prst="rect">
            <a:avLst/>
          </a:prstGeom>
        </p:spPr>
        <p:txBody>
          <a:bodyPr lIns="0" tIns="0" rIns="0" bIns="0" anchor="ctr"/>
          <a:lstStyle>
            <a:lvl1pPr algn="r">
              <a:defRPr sz="700" b="0" i="0">
                <a:latin typeface="Arial Regular"/>
                <a:cs typeface="Arial" panose="020B0604020202020204" pitchFamily="34" charset="0"/>
              </a:defRPr>
            </a:lvl1pPr>
          </a:lstStyle>
          <a:p>
            <a:fld id="{4336D8BB-1FBA-4ECE-B83B-DC345E7EB0E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910434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6400" y="1295400"/>
            <a:ext cx="11480800" cy="4953000"/>
          </a:xfrm>
          <a:prstGeom prst="rect">
            <a:avLst/>
          </a:prstGeom>
        </p:spPr>
        <p:txBody>
          <a:bodyPr/>
          <a:lstStyle>
            <a:lvl1pPr>
              <a:defRPr sz="2000" b="1">
                <a:latin typeface="Arial" pitchFamily="34" charset="0"/>
                <a:cs typeface="Arial" pitchFamily="34" charset="0"/>
              </a:defRPr>
            </a:lvl1pPr>
            <a:lvl2pPr marL="742950" indent="-285750">
              <a:buFont typeface="Wingdings" pitchFamily="2" charset="2"/>
              <a:buChar char="§"/>
              <a:defRPr sz="1800">
                <a:latin typeface="Arial" pitchFamily="34" charset="0"/>
                <a:cs typeface="Arial" pitchFamily="34" charset="0"/>
              </a:defRPr>
            </a:lvl2pPr>
            <a:lvl3pPr marL="1143000" indent="-228600">
              <a:buFont typeface="Wingdings" pitchFamily="2" charset="2"/>
              <a:buChar char="Ø"/>
              <a:defRPr sz="1600">
                <a:latin typeface="Arial" pitchFamily="34" charset="0"/>
                <a:cs typeface="Arial" pitchFamily="34" charset="0"/>
              </a:defRPr>
            </a:lvl3pPr>
            <a:lvl4pPr marL="1600200" indent="-228600">
              <a:buFont typeface="Wingdings" pitchFamily="2" charset="2"/>
              <a:buChar char="v"/>
              <a:defRPr sz="1400">
                <a:latin typeface="Arial" pitchFamily="34" charset="0"/>
                <a:cs typeface="Arial" pitchFamily="34" charset="0"/>
              </a:defRPr>
            </a:lvl4pPr>
            <a:lvl5pPr>
              <a:defRPr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44942" y="6547758"/>
            <a:ext cx="947057" cy="310243"/>
          </a:xfrm>
          <a:prstGeom prst="rect">
            <a:avLst/>
          </a:prstGeom>
        </p:spPr>
        <p:txBody>
          <a:bodyPr anchor="ctr"/>
          <a:lstStyle>
            <a:lvl1pPr algn="r">
              <a:defRPr sz="1000" b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4336D8BB-1FBA-4ECE-B83B-DC345E7EB0E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2540000" y="75397"/>
            <a:ext cx="7823200" cy="914400"/>
          </a:xfrm>
          <a:prstGeom prst="rect">
            <a:avLst/>
          </a:prstGeom>
        </p:spPr>
        <p:txBody>
          <a:bodyPr anchor="ctr"/>
          <a:lstStyle>
            <a:lvl1pPr>
              <a:defRPr sz="2400">
                <a:solidFill>
                  <a:schemeClr val="bg1"/>
                </a:solidFill>
                <a:latin typeface="+mj-lt"/>
                <a:cs typeface="Arial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36205295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 txBox="1">
            <a:spLocks/>
          </p:cNvSpPr>
          <p:nvPr userDrawn="1"/>
        </p:nvSpPr>
        <p:spPr>
          <a:xfrm>
            <a:off x="11789664" y="6629400"/>
            <a:ext cx="402336" cy="228600"/>
          </a:xfrm>
          <a:prstGeom prst="rect">
            <a:avLst/>
          </a:prstGeom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1" fontAlgn="auto" hangingPunct="1">
              <a:spcBef>
                <a:spcPts val="0"/>
              </a:spcBef>
              <a:spcAft>
                <a:spcPts val="0"/>
              </a:spcAft>
              <a:defRPr lang="en-US" sz="1200" kern="1200" baseline="0" smtClean="0">
                <a:solidFill>
                  <a:schemeClr val="bg1"/>
                </a:solidFill>
                <a:latin typeface="Calibri"/>
                <a:ea typeface="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9pPr>
          </a:lstStyle>
          <a:p>
            <a:pPr>
              <a:defRPr/>
            </a:pPr>
            <a:fld id="{E8CC769F-ADCB-2641-BD2F-4076D1C41918}" type="slidenum">
              <a:rPr lang="uk-UA" sz="800" smtClean="0">
                <a:latin typeface="Arial" charset="0"/>
              </a:rPr>
              <a:pPr>
                <a:defRPr/>
              </a:pPr>
              <a:t>‹#›</a:t>
            </a:fld>
            <a:endParaRPr lang="uk-UA" sz="1200" dirty="0"/>
          </a:p>
        </p:txBody>
      </p:sp>
    </p:spTree>
    <p:extLst>
      <p:ext uri="{BB962C8B-B14F-4D97-AF65-F5344CB8AC3E}">
        <p14:creationId xmlns:p14="http://schemas.microsoft.com/office/powerpoint/2010/main" val="54168155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NTP Breaker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  <a:prstGeom prst="rect">
            <a:avLst/>
          </a:prstGeom>
        </p:spPr>
        <p:txBody>
          <a:bodyPr/>
          <a:lstStyle>
            <a:lvl1pPr>
              <a:defRPr sz="2800" b="0" i="0">
                <a:latin typeface="Arial Regular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0" i="0">
                <a:solidFill>
                  <a:schemeClr val="tx1">
                    <a:tint val="75000"/>
                  </a:schemeClr>
                </a:solidFill>
                <a:latin typeface="Arial Regular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53EDC549-FB15-9C4E-8613-9C961A48D50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84001" y="6632050"/>
            <a:ext cx="406399" cy="228600"/>
          </a:xfrm>
          <a:prstGeom prst="rect">
            <a:avLst/>
          </a:prstGeom>
        </p:spPr>
        <p:txBody>
          <a:bodyPr lIns="0" tIns="0" rIns="0" bIns="0" anchor="ctr"/>
          <a:lstStyle>
            <a:lvl1pPr algn="r">
              <a:defRPr sz="700" b="0" i="0">
                <a:latin typeface="Arial Regular"/>
                <a:cs typeface="Arial" panose="020B0604020202020204" pitchFamily="34" charset="0"/>
              </a:defRPr>
            </a:lvl1pPr>
          </a:lstStyle>
          <a:p>
            <a:fld id="{4336D8BB-1FBA-4ECE-B83B-DC345E7EB0E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571537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TP 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6400" y="1295400"/>
            <a:ext cx="11480800" cy="4953000"/>
          </a:xfrm>
          <a:prstGeom prst="rect">
            <a:avLst/>
          </a:prstGeom>
        </p:spPr>
        <p:txBody>
          <a:bodyPr/>
          <a:lstStyle>
            <a:lvl1pPr>
              <a:defRPr sz="1800" b="0" i="0">
                <a:latin typeface="Arial Regular"/>
                <a:cs typeface="Arial" pitchFamily="34" charset="0"/>
              </a:defRPr>
            </a:lvl1pPr>
            <a:lvl2pPr marL="742950" indent="-285750">
              <a:buFont typeface="System Font Regular"/>
              <a:buChar char="-"/>
              <a:defRPr sz="1600" b="0" i="0">
                <a:latin typeface="Arial Regular"/>
                <a:cs typeface="Arial" pitchFamily="34" charset="0"/>
              </a:defRPr>
            </a:lvl2pPr>
            <a:lvl3pPr marL="1143000" indent="-228600">
              <a:buFont typeface="Arial" panose="020B0604020202020204" pitchFamily="34" charset="0"/>
              <a:buChar char="•"/>
              <a:defRPr sz="1600" b="0" i="0">
                <a:latin typeface="Arial Regular"/>
                <a:cs typeface="Arial" pitchFamily="34" charset="0"/>
              </a:defRPr>
            </a:lvl3pPr>
            <a:lvl4pPr marL="1600200" indent="-228600">
              <a:buFont typeface="System Font Regular"/>
              <a:buChar char="-"/>
              <a:defRPr sz="1600" b="0" i="0">
                <a:latin typeface="Arial Regular"/>
                <a:cs typeface="Arial" pitchFamily="34" charset="0"/>
              </a:defRPr>
            </a:lvl4pPr>
            <a:lvl5pPr>
              <a:defRPr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2540000" y="75397"/>
            <a:ext cx="7823200" cy="914400"/>
          </a:xfrm>
          <a:prstGeom prst="rect">
            <a:avLst/>
          </a:prstGeom>
        </p:spPr>
        <p:txBody>
          <a:bodyPr anchor="ctr"/>
          <a:lstStyle>
            <a:lvl1pPr>
              <a:defRPr sz="2200" b="0" i="0">
                <a:solidFill>
                  <a:schemeClr val="bg1"/>
                </a:solidFill>
                <a:latin typeface="Arial Regular"/>
                <a:cs typeface="Arial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0EC3825-F972-F740-8E45-13EB999B2FD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84001" y="6632050"/>
            <a:ext cx="406399" cy="228600"/>
          </a:xfrm>
          <a:prstGeom prst="rect">
            <a:avLst/>
          </a:prstGeom>
        </p:spPr>
        <p:txBody>
          <a:bodyPr lIns="0" tIns="0" rIns="0" bIns="0" anchor="ctr"/>
          <a:lstStyle>
            <a:lvl1pPr algn="r">
              <a:defRPr sz="700" b="0" i="0">
                <a:latin typeface="Arial Regular"/>
                <a:cs typeface="Arial" panose="020B0604020202020204" pitchFamily="34" charset="0"/>
              </a:defRPr>
            </a:lvl1pPr>
          </a:lstStyle>
          <a:p>
            <a:fld id="{4336D8BB-1FBA-4ECE-B83B-DC345E7EB0E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55774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TP Title and Blank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2540000" y="75397"/>
            <a:ext cx="7823200" cy="914400"/>
          </a:xfrm>
          <a:prstGeom prst="rect">
            <a:avLst/>
          </a:prstGeom>
        </p:spPr>
        <p:txBody>
          <a:bodyPr anchor="ctr"/>
          <a:lstStyle>
            <a:lvl1pPr>
              <a:defRPr sz="2200" b="0" i="0">
                <a:solidFill>
                  <a:schemeClr val="bg1"/>
                </a:solidFill>
                <a:latin typeface="Arial Regular"/>
                <a:cs typeface="Arial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EB5677-5CAE-5F42-967E-BC86AA85650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84001" y="6632050"/>
            <a:ext cx="406399" cy="228600"/>
          </a:xfrm>
          <a:prstGeom prst="rect">
            <a:avLst/>
          </a:prstGeom>
        </p:spPr>
        <p:txBody>
          <a:bodyPr lIns="0" tIns="0" rIns="0" bIns="0" anchor="ctr"/>
          <a:lstStyle>
            <a:lvl1pPr algn="r">
              <a:defRPr sz="700" b="0" i="0">
                <a:latin typeface="Arial Regular"/>
                <a:cs typeface="Arial" panose="020B0604020202020204" pitchFamily="34" charset="0"/>
              </a:defRPr>
            </a:lvl1pPr>
          </a:lstStyle>
          <a:p>
            <a:fld id="{4336D8BB-1FBA-4ECE-B83B-DC345E7EB0E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576978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 txBox="1">
            <a:spLocks/>
          </p:cNvSpPr>
          <p:nvPr userDrawn="1"/>
        </p:nvSpPr>
        <p:spPr>
          <a:xfrm>
            <a:off x="11789664" y="6629400"/>
            <a:ext cx="402336" cy="228600"/>
          </a:xfrm>
          <a:prstGeom prst="rect">
            <a:avLst/>
          </a:prstGeom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1" fontAlgn="auto" hangingPunct="1">
              <a:spcBef>
                <a:spcPts val="0"/>
              </a:spcBef>
              <a:spcAft>
                <a:spcPts val="0"/>
              </a:spcAft>
              <a:defRPr lang="en-US" sz="1200" kern="1200" baseline="0" smtClean="0">
                <a:solidFill>
                  <a:schemeClr val="bg1"/>
                </a:solidFill>
                <a:latin typeface="Calibri"/>
                <a:ea typeface="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9pPr>
          </a:lstStyle>
          <a:p>
            <a:pPr>
              <a:defRPr/>
            </a:pPr>
            <a:fld id="{E8CC769F-ADCB-2641-BD2F-4076D1C41918}" type="slidenum">
              <a:rPr lang="uk-UA" sz="800" smtClean="0">
                <a:latin typeface="Arial" charset="0"/>
              </a:rPr>
              <a:pPr>
                <a:defRPr/>
              </a:pPr>
              <a:t>‹#›</a:t>
            </a:fld>
            <a:endParaRPr lang="uk-UA" sz="1200" dirty="0"/>
          </a:p>
        </p:txBody>
      </p:sp>
      <p:sp>
        <p:nvSpPr>
          <p:cNvPr id="6" name="TextBox 5"/>
          <p:cNvSpPr txBox="1"/>
          <p:nvPr userDrawn="1"/>
        </p:nvSpPr>
        <p:spPr>
          <a:xfrm>
            <a:off x="1" y="6629400"/>
            <a:ext cx="283410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</a:rPr>
              <a:t>GCD HPSC SBC</a:t>
            </a:r>
          </a:p>
        </p:txBody>
      </p:sp>
    </p:spTree>
    <p:extLst>
      <p:ext uri="{BB962C8B-B14F-4D97-AF65-F5344CB8AC3E}">
        <p14:creationId xmlns:p14="http://schemas.microsoft.com/office/powerpoint/2010/main" val="18399665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9.xml"/><Relationship Id="rId7" Type="http://schemas.openxmlformats.org/officeDocument/2006/relationships/image" Target="../media/image4.png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2.png"/><Relationship Id="rId5" Type="http://schemas.openxmlformats.org/officeDocument/2006/relationships/theme" Target="../theme/theme3.xml"/><Relationship Id="rId4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Banner OCT template.jpg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12192000" cy="1127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11" y="-1"/>
            <a:ext cx="12192000" cy="1127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037286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4425" r:id="rId1"/>
    <p:sldLayoutId id="2147484426" r:id="rId2"/>
    <p:sldLayoutId id="2147484428" r:id="rId3"/>
    <p:sldLayoutId id="2147484429" r:id="rId4"/>
    <p:sldLayoutId id="2147484430" r:id="rId5"/>
    <p:sldLayoutId id="2147484431" r:id="rId6"/>
    <p:sldLayoutId id="2147484432" r:id="rId7"/>
    <p:sldLayoutId id="2147484433" r:id="rId8"/>
    <p:sldLayoutId id="2147484434" r:id="rId9"/>
    <p:sldLayoutId id="2147484435" r:id="rId10"/>
    <p:sldLayoutId id="2147484436" r:id="rId11"/>
  </p:sldLayoutIdLst>
  <p:hf hdr="0" ftr="0" dt="0"/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-128"/>
          <a:cs typeface="ＭＳ Ｐゴシック" charset="-128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-128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-128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-128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-128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-128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charset="-128"/>
          <a:cs typeface="ＭＳ Ｐゴシック" charset="-128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charset="-128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-128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684001" y="6632050"/>
            <a:ext cx="406399" cy="228600"/>
          </a:xfrm>
          <a:prstGeom prst="rect">
            <a:avLst/>
          </a:prstGeom>
        </p:spPr>
        <p:txBody>
          <a:bodyPr lIns="0" tIns="0" rIns="0" bIns="0" anchor="ctr"/>
          <a:lstStyle>
            <a:lvl1pPr algn="r">
              <a:defRPr sz="1200" b="1" i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4336D8BB-1FBA-4ECE-B83B-DC345E7EB0EF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641" y="-4995"/>
            <a:ext cx="12192000" cy="1127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77990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38" r:id="rId1"/>
    <p:sldLayoutId id="2147484439" r:id="rId2"/>
    <p:sldLayoutId id="2147484440" r:id="rId3"/>
    <p:sldLayoutId id="2147484441" r:id="rId4"/>
    <p:sldLayoutId id="2147484448" r:id="rId5"/>
  </p:sldLayoutIdLst>
  <p:hf hdr="0" ftr="0" dt="0"/>
  <p:txStyles>
    <p:titleStyle>
      <a:lvl1pPr algn="ctr" defTabSz="457200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-128"/>
          <a:cs typeface="ＭＳ Ｐゴシック" charset="-128"/>
        </a:defRPr>
      </a:lvl1pPr>
      <a:lvl2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-128"/>
        </a:defRPr>
      </a:lvl2pPr>
      <a:lvl3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-128"/>
        </a:defRPr>
      </a:lvl3pPr>
      <a:lvl4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-128"/>
        </a:defRPr>
      </a:lvl4pPr>
      <a:lvl5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-128"/>
        </a:defRPr>
      </a:lvl5pPr>
      <a:lvl6pPr marL="4572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-128"/>
        </a:defRPr>
      </a:lvl6pPr>
      <a:lvl7pPr marL="9144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-128"/>
        </a:defRPr>
      </a:lvl7pPr>
      <a:lvl8pPr marL="13716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-128"/>
        </a:defRPr>
      </a:lvl8pPr>
      <a:lvl9pPr marL="18288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-128"/>
        </a:defRPr>
      </a:lvl9pPr>
    </p:titleStyle>
    <p:bodyStyle>
      <a:lvl1pPr marL="342900" indent="-342900" algn="l" defTabSz="457200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ＭＳ Ｐゴシック" charset="-128"/>
          <a:cs typeface="ＭＳ Ｐゴシック" charset="-128"/>
        </a:defRPr>
      </a:lvl1pPr>
      <a:lvl2pPr marL="742950" indent="-285750" algn="l" defTabSz="457200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ＭＳ Ｐゴシック" charset="-128"/>
          <a:cs typeface="+mn-cs"/>
        </a:defRPr>
      </a:lvl2pPr>
      <a:lvl3pPr marL="1143000" indent="-228600" algn="l" defTabSz="457200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ＭＳ Ｐゴシック" charset="-128"/>
          <a:cs typeface="+mn-cs"/>
        </a:defRPr>
      </a:lvl3pPr>
      <a:lvl4pPr marL="1600200" indent="-228600" algn="l" defTabSz="457200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4pPr>
      <a:lvl5pPr marL="2057400" indent="-228600" algn="l" defTabSz="457200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684001" y="6632050"/>
            <a:ext cx="406399" cy="228600"/>
          </a:xfrm>
          <a:prstGeom prst="rect">
            <a:avLst/>
          </a:prstGeom>
        </p:spPr>
        <p:txBody>
          <a:bodyPr lIns="0" tIns="0" rIns="0" bIns="0" anchor="ctr"/>
          <a:lstStyle>
            <a:lvl1pPr algn="r">
              <a:defRPr sz="700" b="0" i="0">
                <a:latin typeface="Arial Regular"/>
                <a:cs typeface="Arial" panose="020B0604020202020204" pitchFamily="34" charset="0"/>
              </a:defRPr>
            </a:lvl1pPr>
          </a:lstStyle>
          <a:p>
            <a:fld id="{4336D8BB-1FBA-4ECE-B83B-DC345E7EB0EF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641" y="-4995"/>
            <a:ext cx="12192000" cy="112712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49898" y="158594"/>
            <a:ext cx="990306" cy="824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55312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43" r:id="rId1"/>
    <p:sldLayoutId id="2147484444" r:id="rId2"/>
    <p:sldLayoutId id="2147484445" r:id="rId3"/>
    <p:sldLayoutId id="2147484449" r:id="rId4"/>
  </p:sldLayoutIdLst>
  <p:hf hdr="0" ftr="0" dt="0"/>
  <p:txStyles>
    <p:titleStyle>
      <a:lvl1pPr algn="ctr" defTabSz="457200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-128"/>
          <a:cs typeface="ＭＳ Ｐゴシック" charset="-128"/>
        </a:defRPr>
      </a:lvl1pPr>
      <a:lvl2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-128"/>
        </a:defRPr>
      </a:lvl2pPr>
      <a:lvl3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-128"/>
        </a:defRPr>
      </a:lvl3pPr>
      <a:lvl4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-128"/>
        </a:defRPr>
      </a:lvl4pPr>
      <a:lvl5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-128"/>
        </a:defRPr>
      </a:lvl5pPr>
      <a:lvl6pPr marL="4572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-128"/>
        </a:defRPr>
      </a:lvl6pPr>
      <a:lvl7pPr marL="9144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-128"/>
        </a:defRPr>
      </a:lvl7pPr>
      <a:lvl8pPr marL="13716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-128"/>
        </a:defRPr>
      </a:lvl8pPr>
      <a:lvl9pPr marL="18288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-128"/>
        </a:defRPr>
      </a:lvl9pPr>
    </p:titleStyle>
    <p:bodyStyle>
      <a:lvl1pPr marL="342900" indent="-342900" algn="l" defTabSz="457200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ＭＳ Ｐゴシック" charset="-128"/>
          <a:cs typeface="ＭＳ Ｐゴシック" charset="-128"/>
        </a:defRPr>
      </a:lvl1pPr>
      <a:lvl2pPr marL="742950" indent="-285750" algn="l" defTabSz="457200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ＭＳ Ｐゴシック" charset="-128"/>
          <a:cs typeface="+mn-cs"/>
        </a:defRPr>
      </a:lvl2pPr>
      <a:lvl3pPr marL="1143000" indent="-228600" algn="l" defTabSz="457200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ＭＳ Ｐゴシック" charset="-128"/>
          <a:cs typeface="+mn-cs"/>
        </a:defRPr>
      </a:lvl3pPr>
      <a:lvl4pPr marL="1600200" indent="-228600" algn="l" defTabSz="457200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4pPr>
      <a:lvl5pPr marL="2057400" indent="-228600" algn="l" defTabSz="457200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9" Type="http://schemas.openxmlformats.org/officeDocument/2006/relationships/image" Target="../media/image1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wmf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tif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tif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24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7" Type="http://schemas.openxmlformats.org/officeDocument/2006/relationships/image" Target="cid:image001.jpg@01D5A15D.E068E960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28.jpe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31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5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5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5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5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5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5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5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emf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289856" y="5968224"/>
            <a:ext cx="10881389" cy="307777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r>
              <a:rPr lang="en-US" sz="1400" dirty="0">
                <a:solidFill>
                  <a:prstClr val="white"/>
                </a:solidFill>
                <a:latin typeface="Helvetica Neue" charset="0"/>
                <a:ea typeface="Helvetica Neue" charset="0"/>
                <a:cs typeface="Helvetica Neue" charset="0"/>
              </a:rPr>
              <a:t>STMD SNT:  </a:t>
            </a:r>
            <a:r>
              <a:rPr lang="en-US" sz="1400" dirty="0">
                <a:solidFill>
                  <a:schemeClr val="accent6">
                    <a:lumMod val="60000"/>
                    <a:lumOff val="40000"/>
                  </a:schemeClr>
                </a:solidFill>
                <a:latin typeface="Helvetica Neue" charset="0"/>
                <a:ea typeface="Helvetica Neue" charset="0"/>
                <a:cs typeface="Helvetica Neue" charset="0"/>
              </a:rPr>
              <a:t>L1 Status Tag-Up   </a:t>
            </a:r>
            <a:r>
              <a:rPr lang="en-US" sz="1400" dirty="0">
                <a:solidFill>
                  <a:prstClr val="white"/>
                </a:solidFill>
                <a:latin typeface="Helvetica Neue" charset="0"/>
                <a:ea typeface="Helvetica Neue" charset="0"/>
                <a:cs typeface="Helvetica Neue" charset="0"/>
              </a:rPr>
              <a:t>|   04.05.20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9D5BE21-B490-E94B-8DA2-C45BF498883B}"/>
              </a:ext>
            </a:extLst>
          </p:cNvPr>
          <p:cNvSpPr/>
          <p:nvPr/>
        </p:nvSpPr>
        <p:spPr>
          <a:xfrm>
            <a:off x="816982" y="6626209"/>
            <a:ext cx="10972800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000" dirty="0"/>
              <a:t>© 2018.  All rights reserved.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-1" y="9144"/>
            <a:ext cx="12192001" cy="6858000"/>
            <a:chOff x="-1" y="9144"/>
            <a:chExt cx="12192001" cy="6858000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7F8FF917-5495-2B40-9F4F-35B3547594A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-1" y="9144"/>
              <a:ext cx="12192001" cy="6858000"/>
            </a:xfrm>
            <a:prstGeom prst="rect">
              <a:avLst/>
            </a:prstGeom>
          </p:spPr>
        </p:pic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59310" y="2867599"/>
              <a:ext cx="1479440" cy="1275777"/>
            </a:xfrm>
            <a:prstGeom prst="rect">
              <a:avLst/>
            </a:prstGeom>
            <a:effectLst>
              <a:softEdge rad="31750"/>
            </a:effectLst>
          </p:spPr>
        </p:pic>
      </p:grpSp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9010" y="3428095"/>
            <a:ext cx="1183530" cy="1287681"/>
          </a:xfrm>
          <a:prstGeom prst="rect">
            <a:avLst/>
          </a:prstGeom>
        </p:spPr>
      </p:pic>
      <p:sp>
        <p:nvSpPr>
          <p:cNvPr id="13" name="Oval 12">
            <a:extLst>
              <a:ext uri="{FF2B5EF4-FFF2-40B4-BE49-F238E27FC236}">
                <a16:creationId xmlns:a16="http://schemas.microsoft.com/office/drawing/2014/main" id="{DEC13B3C-74B4-1144-8671-54903D192A35}"/>
              </a:ext>
            </a:extLst>
          </p:cNvPr>
          <p:cNvSpPr/>
          <p:nvPr/>
        </p:nvSpPr>
        <p:spPr>
          <a:xfrm>
            <a:off x="2672328" y="834390"/>
            <a:ext cx="1293882" cy="1293882"/>
          </a:xfrm>
          <a:prstGeom prst="ellipse">
            <a:avLst/>
          </a:prstGeom>
          <a:blipFill dpi="0" rotWithShape="1">
            <a:blip r:embed="rId6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19050">
            <a:solidFill>
              <a:schemeClr val="bg1">
                <a:lumMod val="50000"/>
                <a:lumOff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1CBE86C5-13F8-5141-BC5E-B8716DEB4984}"/>
              </a:ext>
            </a:extLst>
          </p:cNvPr>
          <p:cNvSpPr/>
          <p:nvPr/>
        </p:nvSpPr>
        <p:spPr>
          <a:xfrm>
            <a:off x="8730228" y="1469638"/>
            <a:ext cx="1476762" cy="1476762"/>
          </a:xfrm>
          <a:prstGeom prst="ellipse">
            <a:avLst/>
          </a:prstGeom>
          <a:blipFill dpi="0" rotWithShape="1">
            <a:blip r:embed="rId7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19050">
            <a:solidFill>
              <a:schemeClr val="bg1">
                <a:lumMod val="50000"/>
                <a:lumOff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76696B06-5FDC-F245-97D6-AF087D45E31B}"/>
              </a:ext>
            </a:extLst>
          </p:cNvPr>
          <p:cNvSpPr/>
          <p:nvPr/>
        </p:nvSpPr>
        <p:spPr>
          <a:xfrm>
            <a:off x="5230356" y="831820"/>
            <a:ext cx="2240280" cy="2240280"/>
          </a:xfrm>
          <a:prstGeom prst="ellipse">
            <a:avLst/>
          </a:prstGeom>
          <a:blipFill dpi="0" rotWithShape="1">
            <a:blip r:embed="rId8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19050">
            <a:solidFill>
              <a:schemeClr val="bg1">
                <a:lumMod val="50000"/>
                <a:lumOff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82A1A01A-E4C3-E246-843E-DEC9E380E5FC}"/>
              </a:ext>
            </a:extLst>
          </p:cNvPr>
          <p:cNvSpPr/>
          <p:nvPr/>
        </p:nvSpPr>
        <p:spPr>
          <a:xfrm>
            <a:off x="5803037" y="4013222"/>
            <a:ext cx="997355" cy="997355"/>
          </a:xfrm>
          <a:prstGeom prst="ellipse">
            <a:avLst/>
          </a:prstGeom>
          <a:blipFill dpi="0" rotWithShape="1">
            <a:blip r:embed="rId9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19050">
            <a:noFill/>
          </a:ln>
          <a:effectLst>
            <a:softEdge rad="63500"/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203200" y="5476776"/>
            <a:ext cx="10881389" cy="1631216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r>
              <a:rPr lang="en-US" sz="2000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Arial" panose="020B0604020202020204" pitchFamily="34" charset="0"/>
                <a:ea typeface="Helvetica Neue" charset="0"/>
                <a:cs typeface="Arial" panose="020B0604020202020204" pitchFamily="34" charset="0"/>
              </a:rPr>
              <a:t>High Performance Nuclear Thermal Propulsion</a:t>
            </a:r>
            <a:endParaRPr lang="en-US" sz="2000" dirty="0">
              <a:solidFill>
                <a:prstClr val="white"/>
              </a:solidFill>
              <a:latin typeface="Arial" panose="020B0604020202020204" pitchFamily="34" charset="0"/>
              <a:ea typeface="Helvetica Neue" charset="0"/>
              <a:cs typeface="Arial" panose="020B0604020202020204" pitchFamily="34" charset="0"/>
            </a:endParaRPr>
          </a:p>
          <a:p>
            <a:r>
              <a:rPr lang="en-US" sz="2000" dirty="0" smtClean="0">
                <a:solidFill>
                  <a:prstClr val="white"/>
                </a:solidFill>
                <a:latin typeface="Arial" panose="020B0604020202020204" pitchFamily="34" charset="0"/>
                <a:ea typeface="Helvetica Neue" charset="0"/>
                <a:cs typeface="Arial" panose="020B0604020202020204" pitchFamily="34" charset="0"/>
              </a:rPr>
              <a:t>June 17, 2020</a:t>
            </a:r>
          </a:p>
          <a:p>
            <a:r>
              <a:rPr lang="en-US" sz="2000" dirty="0"/>
              <a:t>Future In-Space Operations (FISO) </a:t>
            </a:r>
            <a:r>
              <a:rPr lang="en-US" sz="2000" dirty="0" smtClean="0"/>
              <a:t>Briefing</a:t>
            </a:r>
          </a:p>
          <a:p>
            <a:r>
              <a:rPr lang="en-US" sz="2000" dirty="0" smtClean="0"/>
              <a:t>Presented by Mike Houts, NASA MSFC</a:t>
            </a:r>
            <a:endParaRPr lang="en-US" sz="2000" dirty="0"/>
          </a:p>
          <a:p>
            <a:endParaRPr lang="en-US" sz="2000" dirty="0">
              <a:solidFill>
                <a:prstClr val="white"/>
              </a:solidFill>
              <a:latin typeface="Arial" panose="020B0604020202020204" pitchFamily="34" charset="0"/>
              <a:ea typeface="Helvetica Neue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66429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1760023" y="-90776"/>
            <a:ext cx="8671953" cy="1154206"/>
          </a:xfrm>
        </p:spPr>
        <p:txBody>
          <a:bodyPr/>
          <a:lstStyle/>
          <a:p>
            <a:pPr algn="ctr" eaLnBrk="1" hangingPunct="1"/>
            <a:r>
              <a:rPr lang="en-US" altLang="en-US" sz="3177" b="1" dirty="0">
                <a:solidFill>
                  <a:schemeClr val="tx1"/>
                </a:solidFill>
              </a:rPr>
              <a:t>Nuclear Thermal Propulsion (NTP)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idx="1"/>
          </p:nvPr>
        </p:nvSpPr>
        <p:spPr>
          <a:xfrm>
            <a:off x="0" y="3611297"/>
            <a:ext cx="9151386" cy="2959486"/>
          </a:xfrm>
        </p:spPr>
        <p:txBody>
          <a:bodyPr/>
          <a:lstStyle/>
          <a:p>
            <a:pPr marL="165296" indent="-165296" eaLnBrk="1" hangingPunct="1">
              <a:spcBef>
                <a:spcPts val="386"/>
              </a:spcBef>
              <a:spcAft>
                <a:spcPts val="199"/>
              </a:spcAft>
            </a:pPr>
            <a:r>
              <a:rPr lang="en-US" altLang="en-US" dirty="0"/>
              <a:t>Nuclear thermal propulsion (NTP) is a fundamentally new capability</a:t>
            </a:r>
          </a:p>
          <a:p>
            <a:pPr marL="554721" lvl="1" indent="-165296" eaLnBrk="1" hangingPunct="1">
              <a:spcBef>
                <a:spcPts val="386"/>
              </a:spcBef>
              <a:spcAft>
                <a:spcPts val="199"/>
              </a:spcAft>
            </a:pPr>
            <a:r>
              <a:rPr lang="en-US" altLang="en-US" dirty="0"/>
              <a:t>Energy comes from fission, not chemical reactions</a:t>
            </a:r>
          </a:p>
          <a:p>
            <a:pPr marL="554721" lvl="1" indent="-165296" eaLnBrk="1" hangingPunct="1">
              <a:spcBef>
                <a:spcPts val="386"/>
              </a:spcBef>
              <a:spcAft>
                <a:spcPts val="199"/>
              </a:spcAft>
            </a:pPr>
            <a:r>
              <a:rPr lang="en-US" altLang="en-US" dirty="0"/>
              <a:t>Virtually unlimited energy density</a:t>
            </a:r>
          </a:p>
          <a:p>
            <a:pPr marL="165296" indent="-165296" eaLnBrk="1" hangingPunct="1">
              <a:spcBef>
                <a:spcPts val="386"/>
              </a:spcBef>
              <a:spcAft>
                <a:spcPts val="199"/>
              </a:spcAft>
            </a:pPr>
            <a:r>
              <a:rPr lang="en-US" altLang="en-US" dirty="0" smtClean="0"/>
              <a:t>Traditional NTP </a:t>
            </a:r>
            <a:r>
              <a:rPr lang="en-US" altLang="en-US" dirty="0"/>
              <a:t>systems could have </a:t>
            </a:r>
            <a:r>
              <a:rPr lang="en-US" altLang="en-US" dirty="0" smtClean="0"/>
              <a:t>a specific impulse </a:t>
            </a:r>
            <a:r>
              <a:rPr lang="en-US" altLang="en-US" dirty="0"/>
              <a:t>roughly twice that of the best chemical systems</a:t>
            </a:r>
          </a:p>
          <a:p>
            <a:pPr marL="554721" lvl="1" indent="-165296" eaLnBrk="1" hangingPunct="1">
              <a:spcBef>
                <a:spcPts val="386"/>
              </a:spcBef>
              <a:spcAft>
                <a:spcPts val="199"/>
              </a:spcAft>
            </a:pPr>
            <a:r>
              <a:rPr lang="en-US" altLang="en-US" dirty="0" smtClean="0"/>
              <a:t>Reduce </a:t>
            </a:r>
            <a:r>
              <a:rPr lang="en-US" altLang="en-US" dirty="0"/>
              <a:t>propellant (launch) requirements, </a:t>
            </a:r>
            <a:r>
              <a:rPr lang="en-US" altLang="en-US" dirty="0" smtClean="0"/>
              <a:t>reduce </a:t>
            </a:r>
            <a:r>
              <a:rPr lang="en-US" altLang="en-US" dirty="0"/>
              <a:t>trip time</a:t>
            </a:r>
          </a:p>
          <a:p>
            <a:pPr marL="165296" indent="-165296" eaLnBrk="1" hangingPunct="1">
              <a:spcBef>
                <a:spcPts val="386"/>
              </a:spcBef>
              <a:spcAft>
                <a:spcPts val="199"/>
              </a:spcAft>
            </a:pPr>
            <a:r>
              <a:rPr lang="en-US" altLang="en-US" dirty="0" smtClean="0"/>
              <a:t>High performance NTP systems </a:t>
            </a:r>
            <a:r>
              <a:rPr lang="en-US" altLang="en-US" dirty="0"/>
              <a:t>could have </a:t>
            </a:r>
            <a:r>
              <a:rPr lang="en-US" altLang="en-US" dirty="0" smtClean="0"/>
              <a:t>unique capabilities and help enable extremely ambitious missions</a:t>
            </a:r>
            <a:endParaRPr lang="en-US" altLang="en-US" dirty="0"/>
          </a:p>
          <a:p>
            <a:pPr marL="165296" indent="-165296" eaLnBrk="1" hangingPunct="1">
              <a:spcBef>
                <a:spcPts val="386"/>
              </a:spcBef>
              <a:spcAft>
                <a:spcPts val="199"/>
              </a:spcAft>
            </a:pPr>
            <a:r>
              <a:rPr lang="en-US" altLang="en-US" dirty="0" smtClean="0"/>
              <a:t>High performance NTP systems may be feasible in the near term, enabled by state-of-the-art technologies and techniques</a:t>
            </a:r>
            <a:endParaRPr lang="en-US" alt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4294967295"/>
          </p:nvPr>
        </p:nvSpPr>
        <p:spPr>
          <a:xfrm>
            <a:off x="11988800" y="6349534"/>
            <a:ext cx="203200" cy="508466"/>
          </a:xfrm>
        </p:spPr>
        <p:txBody>
          <a:bodyPr/>
          <a:lstStyle/>
          <a:p>
            <a:pPr defTabSz="403433">
              <a:defRPr/>
            </a:pPr>
            <a:endParaRPr lang="en-US" dirty="0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  <p:pic>
        <p:nvPicPr>
          <p:cNvPr id="5125" name="Picture 2" descr="http://www.stinsonflyer.com/avphoto/dc3-04b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55015" y="1154028"/>
            <a:ext cx="2687107" cy="21391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127" name="Group 9"/>
          <p:cNvGrpSpPr>
            <a:grpSpLocks/>
          </p:cNvGrpSpPr>
          <p:nvPr/>
        </p:nvGrpSpPr>
        <p:grpSpPr bwMode="auto">
          <a:xfrm>
            <a:off x="1770529" y="1182405"/>
            <a:ext cx="6190695" cy="2457818"/>
            <a:chOff x="529" y="572"/>
            <a:chExt cx="4799" cy="1954"/>
          </a:xfrm>
        </p:grpSpPr>
        <p:sp>
          <p:nvSpPr>
            <p:cNvPr id="8" name="Rectangle 8"/>
            <p:cNvSpPr>
              <a:spLocks noChangeArrowheads="1"/>
            </p:cNvSpPr>
            <p:nvPr/>
          </p:nvSpPr>
          <p:spPr bwMode="auto">
            <a:xfrm>
              <a:off x="702" y="1492"/>
              <a:ext cx="4626" cy="170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</p:spPr>
          <p:txBody>
            <a:bodyPr anchor="ctr">
              <a:spAutoFit/>
            </a:bodyPr>
            <a:lstStyle/>
            <a:p>
              <a:pPr defTabSz="403433">
                <a:defRPr/>
              </a:pPr>
              <a:endParaRPr lang="en-US" sz="874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pic>
          <p:nvPicPr>
            <p:cNvPr id="5129" name="Picture 7" descr="GPN-2002-000144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9" y="572"/>
              <a:ext cx="4799" cy="19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" name="TextBox 1"/>
          <p:cNvSpPr txBox="1"/>
          <p:nvPr/>
        </p:nvSpPr>
        <p:spPr>
          <a:xfrm>
            <a:off x="10442483" y="6053435"/>
            <a:ext cx="8707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1964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0334224" y="3225840"/>
            <a:ext cx="8707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1935</a:t>
            </a:r>
            <a:endParaRPr lang="en-US" sz="2400" dirty="0">
              <a:solidFill>
                <a:schemeClr val="bg1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49050" y="3804377"/>
            <a:ext cx="2741350" cy="2182637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1788714" y="6529417"/>
            <a:ext cx="3016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403433">
              <a:defRPr/>
            </a:pPr>
            <a:fld id="{D0AC6611-4232-4891-8AB6-4F8A340A6FA9}" type="slidenum">
              <a:rPr lang="en-US">
                <a:solidFill>
                  <a:prstClr val="black">
                    <a:tint val="75000"/>
                  </a:prstClr>
                </a:solidFill>
                <a:latin typeface="Calibri" panose="020F0502020204030204"/>
              </a:rPr>
              <a:pPr defTabSz="403433">
                <a:defRPr/>
              </a:pPr>
              <a:t>2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34372724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3"/>
          <p:cNvSpPr>
            <a:spLocks noGrp="1" noChangeArrowheads="1"/>
          </p:cNvSpPr>
          <p:nvPr>
            <p:ph idx="1"/>
          </p:nvPr>
        </p:nvSpPr>
        <p:spPr>
          <a:xfrm>
            <a:off x="203200" y="1179829"/>
            <a:ext cx="9010931" cy="3144651"/>
          </a:xfr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176502" indent="-176502" eaLnBrk="1" hangingPunct="1">
              <a:spcBef>
                <a:spcPts val="596"/>
              </a:spcBef>
            </a:pPr>
            <a:r>
              <a:rPr lang="en-US" altLang="en-US" sz="2000" dirty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Propellant heated directly by a </a:t>
            </a:r>
            <a:r>
              <a:rPr lang="en-US" altLang="en-US" sz="2000" dirty="0" smtClean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solid fuel nuclear </a:t>
            </a:r>
            <a:r>
              <a:rPr lang="en-US" altLang="en-US" sz="2000" dirty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reactor and thermally expanded/accelerated through a nozzle. </a:t>
            </a:r>
          </a:p>
          <a:p>
            <a:pPr marL="176502" indent="-176502" eaLnBrk="1" hangingPunct="1">
              <a:spcBef>
                <a:spcPts val="596"/>
              </a:spcBef>
            </a:pPr>
            <a:r>
              <a:rPr lang="en-US" altLang="en-US" sz="2000" dirty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Propellant is typically Hydrogen–low molecular weight gives highest specific impulse for a given chamber temperature.</a:t>
            </a:r>
          </a:p>
          <a:p>
            <a:pPr marL="176502" indent="-176502" eaLnBrk="1" hangingPunct="1">
              <a:spcBef>
                <a:spcPts val="596"/>
              </a:spcBef>
            </a:pPr>
            <a:r>
              <a:rPr lang="en-US" altLang="en-US" sz="2000" dirty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Thrust directly related to thermal power of reactor:  100,000 N ≈ 450 </a:t>
            </a:r>
            <a:r>
              <a:rPr lang="en-US" altLang="en-US" sz="2000" dirty="0" err="1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MW</a:t>
            </a:r>
            <a:r>
              <a:rPr lang="en-US" altLang="en-US" sz="2000" baseline="-25000" dirty="0" err="1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th</a:t>
            </a:r>
            <a:r>
              <a:rPr lang="en-US" altLang="en-US" sz="2000" dirty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 at 900 </a:t>
            </a:r>
            <a:r>
              <a:rPr lang="en-US" altLang="en-US" sz="2000" dirty="0" smtClean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sec.</a:t>
            </a:r>
            <a:endParaRPr lang="en-US" altLang="en-US" sz="2000" dirty="0">
              <a:latin typeface="Arial" panose="020B0604020202020204" pitchFamily="34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  <a:p>
            <a:pPr marL="176502" indent="-176502" eaLnBrk="1" hangingPunct="1">
              <a:spcBef>
                <a:spcPts val="596"/>
              </a:spcBef>
            </a:pPr>
            <a:r>
              <a:rPr lang="en-US" altLang="en-US" sz="2000" dirty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Specific Impulse directly related to exhaust temperature: 830 - 1000 sec </a:t>
            </a:r>
            <a:r>
              <a:rPr lang="en-US" altLang="en-US" sz="2000" dirty="0" smtClean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requires 2300 </a:t>
            </a:r>
            <a:r>
              <a:rPr lang="en-US" altLang="en-US" sz="2000" dirty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- </a:t>
            </a:r>
            <a:r>
              <a:rPr lang="en-US" altLang="en-US" sz="2000" dirty="0" smtClean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3100K.</a:t>
            </a:r>
            <a:endParaRPr lang="en-US" altLang="en-US" sz="2000" dirty="0">
              <a:latin typeface="Arial" panose="020B0604020202020204" pitchFamily="34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</p:txBody>
      </p:sp>
      <p:pic>
        <p:nvPicPr>
          <p:cNvPr id="7171" name="Picture 4" descr="NERV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13253" y="1295400"/>
            <a:ext cx="2312693" cy="49602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2" name="Picture 13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6349" y="3680205"/>
            <a:ext cx="4550672" cy="26799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3" name="Text Box 5"/>
          <p:cNvSpPr txBox="1">
            <a:spLocks noChangeArrowheads="1"/>
          </p:cNvSpPr>
          <p:nvPr/>
        </p:nvSpPr>
        <p:spPr bwMode="auto">
          <a:xfrm>
            <a:off x="2542146" y="6422682"/>
            <a:ext cx="4714875" cy="3366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1035050">
              <a:lnSpc>
                <a:spcPct val="90000"/>
              </a:lnSpc>
              <a:spcBef>
                <a:spcPts val="1138"/>
              </a:spcBef>
              <a:buFont typeface="Arial" panose="020B0604020202020204" pitchFamily="34" charset="0"/>
              <a:buChar char="•"/>
              <a:defRPr sz="31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1035050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27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1035050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2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1035050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1035050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1035050" eaLnBrk="0" fontAlgn="base" hangingPunct="0">
              <a:lnSpc>
                <a:spcPct val="90000"/>
              </a:lnSpc>
              <a:spcBef>
                <a:spcPts val="563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1035050" eaLnBrk="0" fontAlgn="base" hangingPunct="0">
              <a:lnSpc>
                <a:spcPct val="90000"/>
              </a:lnSpc>
              <a:spcBef>
                <a:spcPts val="563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1035050" eaLnBrk="0" fontAlgn="base" hangingPunct="0">
              <a:lnSpc>
                <a:spcPct val="90000"/>
              </a:lnSpc>
              <a:spcBef>
                <a:spcPts val="563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1035050" eaLnBrk="0" fontAlgn="base" hangingPunct="0">
              <a:lnSpc>
                <a:spcPct val="90000"/>
              </a:lnSpc>
              <a:spcBef>
                <a:spcPts val="563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913328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en-US" sz="1588" b="1" dirty="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rPr>
              <a:t>Major Elements of a Nuclear Thermal Rocket</a:t>
            </a:r>
            <a:endParaRPr lang="en-US" altLang="en-US" sz="1588" dirty="0">
              <a:solidFill>
                <a:srgbClr val="000000"/>
              </a:solidFill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9" name="Text Box 5"/>
          <p:cNvSpPr txBox="1">
            <a:spLocks noChangeArrowheads="1"/>
          </p:cNvSpPr>
          <p:nvPr/>
        </p:nvSpPr>
        <p:spPr bwMode="auto">
          <a:xfrm>
            <a:off x="9511738" y="6360198"/>
            <a:ext cx="251572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defTabSz="914422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en-US" sz="1200" b="1" dirty="0">
                <a:solidFill>
                  <a:srgbClr val="000000"/>
                </a:solidFill>
                <a:latin typeface="Arial" pitchFamily="34" charset="0"/>
                <a:ea typeface="ＭＳ Ｐゴシック" pitchFamily="34" charset="-128"/>
              </a:rPr>
              <a:t>NERVA Nuclear Thermal Rocket Prototype</a:t>
            </a:r>
            <a:endParaRPr lang="en-US" altLang="en-US" sz="1200" dirty="0">
              <a:solidFill>
                <a:srgbClr val="000000"/>
              </a:solidFill>
              <a:latin typeface="Arial" pitchFamily="34" charset="0"/>
              <a:ea typeface="ＭＳ Ｐゴシック" pitchFamily="34" charset="-128"/>
            </a:endParaRPr>
          </a:p>
        </p:txBody>
      </p:sp>
      <p:sp>
        <p:nvSpPr>
          <p:cNvPr id="7175" name="Rectangle 4"/>
          <p:cNvSpPr>
            <a:spLocks noChangeArrowheads="1"/>
          </p:cNvSpPr>
          <p:nvPr/>
        </p:nvSpPr>
        <p:spPr bwMode="auto">
          <a:xfrm>
            <a:off x="1981340" y="103474"/>
            <a:ext cx="8229320" cy="5786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>
            <a:spAutoFit/>
          </a:bodyPr>
          <a:lstStyle>
            <a:lvl1pPr defTabSz="1035050">
              <a:lnSpc>
                <a:spcPct val="90000"/>
              </a:lnSpc>
              <a:spcBef>
                <a:spcPts val="1138"/>
              </a:spcBef>
              <a:buFont typeface="Arial" panose="020B0604020202020204" pitchFamily="34" charset="0"/>
              <a:buChar char="•"/>
              <a:defRPr sz="31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1035050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27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1035050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2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1035050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1035050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1035050" eaLnBrk="0" fontAlgn="base" hangingPunct="0">
              <a:lnSpc>
                <a:spcPct val="90000"/>
              </a:lnSpc>
              <a:spcBef>
                <a:spcPts val="563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1035050" eaLnBrk="0" fontAlgn="base" hangingPunct="0">
              <a:lnSpc>
                <a:spcPct val="90000"/>
              </a:lnSpc>
              <a:spcBef>
                <a:spcPts val="563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1035050" eaLnBrk="0" fontAlgn="base" hangingPunct="0">
              <a:lnSpc>
                <a:spcPct val="90000"/>
              </a:lnSpc>
              <a:spcBef>
                <a:spcPts val="563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1035050" eaLnBrk="0" fontAlgn="base" hangingPunct="0">
              <a:lnSpc>
                <a:spcPct val="90000"/>
              </a:lnSpc>
              <a:spcBef>
                <a:spcPts val="563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913328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en-US" sz="3177" b="1" dirty="0" smtClean="0">
                <a:latin typeface="Arial" panose="020B0604020202020204" pitchFamily="34" charset="0"/>
                <a:ea typeface="ＭＳ Ｐゴシック" panose="020B0600070205080204" pitchFamily="34" charset="-128"/>
              </a:rPr>
              <a:t>Traditional NTP </a:t>
            </a:r>
            <a:r>
              <a:rPr lang="en-US" altLang="en-US" sz="3177" b="1" dirty="0">
                <a:latin typeface="Arial" panose="020B0604020202020204" pitchFamily="34" charset="0"/>
                <a:ea typeface="ＭＳ Ｐゴシック" panose="020B0600070205080204" pitchFamily="34" charset="-128"/>
              </a:rPr>
              <a:t>Systems</a:t>
            </a:r>
          </a:p>
        </p:txBody>
      </p:sp>
    </p:spTree>
    <p:extLst>
      <p:ext uri="{BB962C8B-B14F-4D97-AF65-F5344CB8AC3E}">
        <p14:creationId xmlns:p14="http://schemas.microsoft.com/office/powerpoint/2010/main" val="41584714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1974325" y="172720"/>
            <a:ext cx="8303559" cy="903475"/>
          </a:xfrm>
        </p:spPr>
        <p:txBody>
          <a:bodyPr rtlCol="0">
            <a:normAutofit/>
          </a:bodyPr>
          <a:lstStyle/>
          <a:p>
            <a:pPr algn="ctr" eaLnBrk="1" hangingPunct="1">
              <a:defRPr/>
            </a:pPr>
            <a:r>
              <a:rPr lang="en-US" altLang="en-US" sz="3530" b="1" dirty="0" smtClean="0">
                <a:solidFill>
                  <a:schemeClr val="tx1"/>
                </a:solidFill>
                <a:latin typeface="+mn-lt"/>
              </a:rPr>
              <a:t>Traditional NTP</a:t>
            </a:r>
            <a:endParaRPr lang="en-US" altLang="en-US" sz="3530" b="1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0244" name="Rectangle 3"/>
          <p:cNvSpPr>
            <a:spLocks noGrp="1" noChangeArrowheads="1"/>
          </p:cNvSpPr>
          <p:nvPr>
            <p:ph idx="1"/>
          </p:nvPr>
        </p:nvSpPr>
        <p:spPr>
          <a:xfrm>
            <a:off x="486786" y="1254369"/>
            <a:ext cx="11506545" cy="6065520"/>
          </a:xfrm>
        </p:spPr>
        <p:txBody>
          <a:bodyPr rtlCol="0">
            <a:normAutofit lnSpcReduction="10000"/>
          </a:bodyPr>
          <a:lstStyle/>
          <a:p>
            <a:pPr marL="228605" indent="-228605" defTabSz="914422"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en-US" sz="3200" dirty="0" smtClean="0">
                <a:solidFill>
                  <a:srgbClr val="000000"/>
                </a:solidFill>
              </a:rPr>
              <a:t>For most opposition class human Mars mission opportunities, traditional NTP systems (</a:t>
            </a:r>
            <a:r>
              <a:rPr lang="en-US" altLang="en-US" sz="3200" dirty="0" err="1" smtClean="0">
                <a:solidFill>
                  <a:srgbClr val="000000"/>
                </a:solidFill>
              </a:rPr>
              <a:t>Isp</a:t>
            </a:r>
            <a:r>
              <a:rPr lang="en-US" altLang="en-US" sz="3200" dirty="0" smtClean="0">
                <a:solidFill>
                  <a:srgbClr val="000000"/>
                </a:solidFill>
              </a:rPr>
              <a:t> ~900 s) can </a:t>
            </a:r>
            <a:r>
              <a:rPr lang="en-US" altLang="en-US" sz="3200" dirty="0">
                <a:solidFill>
                  <a:srgbClr val="000000"/>
                </a:solidFill>
              </a:rPr>
              <a:t>reduce </a:t>
            </a:r>
            <a:r>
              <a:rPr lang="en-US" altLang="en-US" sz="3200" dirty="0" smtClean="0">
                <a:solidFill>
                  <a:srgbClr val="000000"/>
                </a:solidFill>
              </a:rPr>
              <a:t>crew </a:t>
            </a:r>
            <a:r>
              <a:rPr lang="en-US" altLang="en-US" sz="3200" dirty="0">
                <a:solidFill>
                  <a:srgbClr val="000000"/>
                </a:solidFill>
              </a:rPr>
              <a:t>time away from earth from &gt;900 days to </a:t>
            </a:r>
            <a:r>
              <a:rPr lang="en-US" altLang="en-US" sz="3200" dirty="0" smtClean="0">
                <a:solidFill>
                  <a:srgbClr val="000000"/>
                </a:solidFill>
              </a:rPr>
              <a:t>&lt;700 </a:t>
            </a:r>
            <a:r>
              <a:rPr lang="en-US" altLang="en-US" sz="3200" dirty="0">
                <a:solidFill>
                  <a:srgbClr val="000000"/>
                </a:solidFill>
              </a:rPr>
              <a:t>days while still allowing ample time for surface </a:t>
            </a:r>
            <a:r>
              <a:rPr lang="en-US" altLang="en-US" sz="3200" dirty="0" smtClean="0">
                <a:solidFill>
                  <a:srgbClr val="000000"/>
                </a:solidFill>
              </a:rPr>
              <a:t>exploration.  Reduced mission duration can reduce </a:t>
            </a:r>
            <a:r>
              <a:rPr lang="en-US" altLang="en-US" sz="3200" dirty="0">
                <a:solidFill>
                  <a:srgbClr val="000000"/>
                </a:solidFill>
              </a:rPr>
              <a:t>crew exposure to space radiation, microgravity, </a:t>
            </a:r>
            <a:r>
              <a:rPr lang="en-US" altLang="en-US" sz="3200" dirty="0" smtClean="0">
                <a:solidFill>
                  <a:srgbClr val="000000"/>
                </a:solidFill>
              </a:rPr>
              <a:t>and other </a:t>
            </a:r>
            <a:r>
              <a:rPr lang="en-US" altLang="en-US" sz="3200" dirty="0">
                <a:solidFill>
                  <a:srgbClr val="000000"/>
                </a:solidFill>
              </a:rPr>
              <a:t>hazards</a:t>
            </a:r>
            <a:r>
              <a:rPr lang="en-US" altLang="en-US" sz="3200" dirty="0" smtClean="0">
                <a:solidFill>
                  <a:srgbClr val="000000"/>
                </a:solidFill>
              </a:rPr>
              <a:t>.</a:t>
            </a:r>
          </a:p>
          <a:p>
            <a:pPr marL="457211" lvl="1" indent="0" defTabSz="914422"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en-US" altLang="en-US" sz="3200" dirty="0">
              <a:solidFill>
                <a:srgbClr val="000000"/>
              </a:solidFill>
            </a:endParaRPr>
          </a:p>
          <a:p>
            <a:pPr marL="228605" indent="-228605" defTabSz="914422"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defRPr/>
            </a:pPr>
            <a:r>
              <a:rPr lang="en-US" altLang="en-US" sz="3200" dirty="0" smtClean="0">
                <a:solidFill>
                  <a:srgbClr val="000000"/>
                </a:solidFill>
              </a:rPr>
              <a:t>NTP </a:t>
            </a:r>
            <a:r>
              <a:rPr lang="en-US" altLang="en-US" sz="3200" dirty="0">
                <a:solidFill>
                  <a:srgbClr val="000000"/>
                </a:solidFill>
              </a:rPr>
              <a:t>can enable abort modes not available with other </a:t>
            </a:r>
            <a:r>
              <a:rPr lang="en-US" altLang="en-US" sz="3200" dirty="0" smtClean="0">
                <a:solidFill>
                  <a:srgbClr val="000000"/>
                </a:solidFill>
              </a:rPr>
              <a:t>architectures.  NTP </a:t>
            </a:r>
            <a:r>
              <a:rPr lang="en-US" altLang="en-US" sz="3200" dirty="0">
                <a:solidFill>
                  <a:srgbClr val="000000"/>
                </a:solidFill>
              </a:rPr>
              <a:t>provides option to return to earth </a:t>
            </a:r>
            <a:r>
              <a:rPr lang="en-US" altLang="en-US" sz="3200" dirty="0" smtClean="0">
                <a:solidFill>
                  <a:srgbClr val="000000"/>
                </a:solidFill>
              </a:rPr>
              <a:t>anytime during a human Mars mission, with reasonable return times following decision to abort.</a:t>
            </a:r>
            <a:endParaRPr lang="en-US" altLang="en-US" sz="3200" dirty="0">
              <a:solidFill>
                <a:srgbClr val="000000"/>
              </a:solidFill>
            </a:endParaRPr>
          </a:p>
          <a:p>
            <a:pPr marL="0" indent="0" defTabSz="914422" eaLnBrk="1" fontAlgn="auto" hangingPunct="1">
              <a:spcBef>
                <a:spcPts val="1200"/>
              </a:spcBef>
              <a:spcAft>
                <a:spcPts val="0"/>
              </a:spcAft>
              <a:buNone/>
              <a:defRPr/>
            </a:pPr>
            <a:endParaRPr lang="en-US" altLang="en-US" sz="2800" dirty="0"/>
          </a:p>
        </p:txBody>
      </p:sp>
      <p:sp>
        <p:nvSpPr>
          <p:cNvPr id="8196" name="Slide Number Placeholder 4"/>
          <p:cNvSpPr>
            <a:spLocks noGrp="1"/>
          </p:cNvSpPr>
          <p:nvPr>
            <p:ph type="sldNum" sz="quarter" idx="4294967295"/>
          </p:nvPr>
        </p:nvSpPr>
        <p:spPr bwMode="auto">
          <a:xfrm>
            <a:off x="11050401" y="6362140"/>
            <a:ext cx="1141599" cy="343181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defTabSz="89932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655579" indent="-252146" defTabSz="89932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008583" indent="-201717" defTabSz="89932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412016" indent="-201717" defTabSz="89932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1815450" indent="-201717" defTabSz="89932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218883" indent="-201717" defTabSz="89932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622316" indent="-201717" defTabSz="89932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025750" indent="-201717" defTabSz="89932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429183" indent="-201717" defTabSz="89932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B10B4F5-8C20-484E-8F12-C7726733CA50}" type="slidenum">
              <a:rPr lang="en-US" altLang="en-US" sz="706">
                <a:solidFill>
                  <a:srgbClr val="677085"/>
                </a:solidFill>
                <a:latin typeface="75 Helvetica Bold" pitchFamily="1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</a:t>
            </a:fld>
            <a:endParaRPr lang="en-US" altLang="en-US" sz="706">
              <a:solidFill>
                <a:srgbClr val="677085"/>
              </a:solidFill>
              <a:latin typeface="75 Helvetica Bold" pitchFamily="1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11226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1944220" y="96043"/>
            <a:ext cx="8303559" cy="903475"/>
          </a:xfrm>
        </p:spPr>
        <p:txBody>
          <a:bodyPr rtlCol="0">
            <a:normAutofit/>
          </a:bodyPr>
          <a:lstStyle/>
          <a:p>
            <a:pPr algn="ctr" eaLnBrk="1" hangingPunct="1">
              <a:defRPr/>
            </a:pPr>
            <a:r>
              <a:rPr lang="en-US" altLang="en-US" sz="3530" b="1" dirty="0" smtClean="0">
                <a:solidFill>
                  <a:schemeClr val="tx1"/>
                </a:solidFill>
                <a:latin typeface="+mn-lt"/>
              </a:rPr>
              <a:t>Traditional NTP</a:t>
            </a:r>
            <a:endParaRPr lang="en-US" altLang="en-US" sz="3530" b="1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0244" name="Rectangle 3"/>
          <p:cNvSpPr>
            <a:spLocks noGrp="1" noChangeArrowheads="1"/>
          </p:cNvSpPr>
          <p:nvPr>
            <p:ph idx="1"/>
          </p:nvPr>
        </p:nvSpPr>
        <p:spPr>
          <a:xfrm>
            <a:off x="565524" y="1308549"/>
            <a:ext cx="11350159" cy="5965732"/>
          </a:xfrm>
        </p:spPr>
        <p:txBody>
          <a:bodyPr rtlCol="0">
            <a:normAutofit/>
          </a:bodyPr>
          <a:lstStyle/>
          <a:p>
            <a:pPr marL="228605" indent="-228605" defTabSz="914422" eaLnBrk="1" fontAlgn="auto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defRPr/>
            </a:pPr>
            <a:r>
              <a:rPr lang="en-US" altLang="en-US" sz="3200" dirty="0" smtClean="0">
                <a:solidFill>
                  <a:srgbClr val="000000"/>
                </a:solidFill>
              </a:rPr>
              <a:t>Stage/habitat </a:t>
            </a:r>
            <a:r>
              <a:rPr lang="en-US" altLang="en-US" sz="3200" dirty="0">
                <a:solidFill>
                  <a:srgbClr val="000000"/>
                </a:solidFill>
              </a:rPr>
              <a:t>optimized for use with NTP could further reduce crew exposure to cosmic rays and provide shielding against any conceivable solar flare.</a:t>
            </a:r>
          </a:p>
          <a:p>
            <a:pPr marL="228605" indent="-228605" defTabSz="914422" eaLnBrk="1" fontAlgn="auto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defRPr/>
            </a:pPr>
            <a:r>
              <a:rPr lang="en-US" altLang="en-US" sz="3200" dirty="0"/>
              <a:t>NTP has </a:t>
            </a:r>
            <a:r>
              <a:rPr lang="en-US" altLang="en-US" sz="3200" dirty="0" smtClean="0"/>
              <a:t>the potential </a:t>
            </a:r>
            <a:r>
              <a:rPr lang="en-US" altLang="en-US" sz="3200" dirty="0"/>
              <a:t>for reducing cost, increasing flexibility, and enabling faster response times in cis-lunar space.</a:t>
            </a:r>
          </a:p>
          <a:p>
            <a:pPr marL="228605" indent="-228605" defTabSz="914422" eaLnBrk="1" fontAlgn="auto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defRPr/>
            </a:pPr>
            <a:r>
              <a:rPr lang="en-US" altLang="en-US" sz="3200" dirty="0"/>
              <a:t>S</a:t>
            </a:r>
            <a:r>
              <a:rPr lang="en-US" altLang="en-US" sz="3200" dirty="0" smtClean="0"/>
              <a:t>pace </a:t>
            </a:r>
            <a:r>
              <a:rPr lang="en-US" altLang="en-US" sz="3200" dirty="0"/>
              <a:t>fission power systems </a:t>
            </a:r>
            <a:r>
              <a:rPr lang="en-US" altLang="en-US" sz="3200" dirty="0" smtClean="0"/>
              <a:t>derived from traditional NTP systems could </a:t>
            </a:r>
            <a:r>
              <a:rPr lang="en-US" altLang="en-US" sz="3200" dirty="0"/>
              <a:t>be optimal at unit sizes above 100 </a:t>
            </a:r>
            <a:r>
              <a:rPr lang="en-US" altLang="en-US" sz="3200" dirty="0" err="1"/>
              <a:t>kWe</a:t>
            </a:r>
            <a:r>
              <a:rPr lang="en-US" altLang="en-US" sz="3200" dirty="0" smtClean="0"/>
              <a:t>.  NTP-derived power systems provide the option for using HALEU.</a:t>
            </a:r>
            <a:endParaRPr lang="en-US" altLang="en-US" sz="3200" dirty="0"/>
          </a:p>
          <a:p>
            <a:pPr marL="0" indent="0" defTabSz="914422" eaLnBrk="1" fontAlgn="auto" hangingPunct="1">
              <a:spcBef>
                <a:spcPts val="1200"/>
              </a:spcBef>
              <a:spcAft>
                <a:spcPts val="0"/>
              </a:spcAft>
              <a:buNone/>
              <a:defRPr/>
            </a:pPr>
            <a:endParaRPr lang="en-US" altLang="en-US" sz="2800" dirty="0"/>
          </a:p>
        </p:txBody>
      </p:sp>
      <p:sp>
        <p:nvSpPr>
          <p:cNvPr id="8196" name="Slide Number Placeholder 4"/>
          <p:cNvSpPr>
            <a:spLocks noGrp="1"/>
          </p:cNvSpPr>
          <p:nvPr>
            <p:ph type="sldNum" sz="quarter" idx="4294967295"/>
          </p:nvPr>
        </p:nvSpPr>
        <p:spPr bwMode="auto">
          <a:xfrm>
            <a:off x="11050401" y="6362140"/>
            <a:ext cx="1141599" cy="343181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defTabSz="89932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655579" indent="-252146" defTabSz="89932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008583" indent="-201717" defTabSz="89932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412016" indent="-201717" defTabSz="89932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1815450" indent="-201717" defTabSz="89932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218883" indent="-201717" defTabSz="89932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622316" indent="-201717" defTabSz="89932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025750" indent="-201717" defTabSz="89932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429183" indent="-201717" defTabSz="89932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B10B4F5-8C20-484E-8F12-C7726733CA50}" type="slidenum">
              <a:rPr lang="en-US" altLang="en-US" sz="706">
                <a:solidFill>
                  <a:srgbClr val="677085"/>
                </a:solidFill>
                <a:latin typeface="75 Helvetica Bold" pitchFamily="1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5</a:t>
            </a:fld>
            <a:endParaRPr lang="en-US" altLang="en-US" sz="706">
              <a:solidFill>
                <a:srgbClr val="677085"/>
              </a:solidFill>
              <a:latin typeface="75 Helvetica Bold" pitchFamily="1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56365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2214" y="173155"/>
            <a:ext cx="10515600" cy="579586"/>
          </a:xfrm>
        </p:spPr>
        <p:txBody>
          <a:bodyPr>
            <a:normAutofit/>
          </a:bodyPr>
          <a:lstStyle/>
          <a:p>
            <a:pPr algn="ctr"/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Fuel </a:t>
            </a:r>
            <a:r>
              <a:rPr lang="en-US" sz="3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Particle Production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t="6141" b="9786"/>
          <a:stretch/>
        </p:blipFill>
        <p:spPr>
          <a:xfrm>
            <a:off x="8989935" y="1286006"/>
            <a:ext cx="2743159" cy="234641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96935" y="3826094"/>
            <a:ext cx="2736159" cy="2680771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A2E8AF5-10C6-4042-B2EA-D54FE213ECDC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048994" y="6547758"/>
            <a:ext cx="947057" cy="310243"/>
          </a:xfrm>
        </p:spPr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336D8BB-1FBA-4ECE-B83B-DC345E7EB0EF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MS PGothic" charset="-128"/>
                <a:cs typeface="Arial" panose="020B0604020202020204" pitchFamily="34" charset="0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MS PGothic" charset="-128"/>
              <a:cs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BA4A2D6-2EBF-8E41-B366-8AAA6B5BC98A}"/>
              </a:ext>
            </a:extLst>
          </p:cNvPr>
          <p:cNvSpPr txBox="1"/>
          <p:nvPr/>
        </p:nvSpPr>
        <p:spPr>
          <a:xfrm>
            <a:off x="277586" y="1286006"/>
            <a:ext cx="8572500" cy="5816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MS PGothic" charset="-128"/>
                <a:cs typeface="+mn-cs"/>
              </a:rPr>
              <a:t>The SNP fuel development plan will focus on development and testing of coated uranium nitride (UN) fuel particles</a:t>
            </a: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MS PGothic" charset="-128"/>
                <a:cs typeface="+mn-cs"/>
              </a:rPr>
              <a:t>The particles will be embedded in molybdenum-tungsten (Mo-W) for cermet fuel and embedded in zirconium carbide (ZrC) for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MS PGothic" charset="-128"/>
                <a:cs typeface="+mn-cs"/>
              </a:rPr>
              <a:t>cercer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MS PGothic" charset="-128"/>
                <a:cs typeface="+mn-cs"/>
              </a:rPr>
              <a:t> fuel</a:t>
            </a: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MS PGothic" charset="-128"/>
                <a:cs typeface="+mn-cs"/>
              </a:rPr>
              <a:t>Coatings will </a:t>
            </a: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MS PGothic" charset="-128"/>
                <a:cs typeface="+mn-cs"/>
              </a:rPr>
              <a:t>include inner layers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MS PGothic" charset="-128"/>
                <a:cs typeface="+mn-cs"/>
              </a:rPr>
              <a:t>of </a:t>
            </a: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MS PGothic" charset="-128"/>
                <a:cs typeface="+mn-cs"/>
              </a:rPr>
              <a:t>graphite</a:t>
            </a:r>
            <a:r>
              <a:rPr kumimoji="0" lang="en-US" sz="1800" b="0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MS PGothic" charset="-128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MS PGothic" charset="-128"/>
                <a:cs typeface="+mn-cs"/>
              </a:rPr>
              <a:t>and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MS PGothic" charset="-128"/>
                <a:cs typeface="+mn-cs"/>
              </a:rPr>
              <a:t>an outer ZrC layer for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MS PGothic" charset="-128"/>
                <a:cs typeface="+mn-cs"/>
              </a:rPr>
              <a:t>cercer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MS PGothic" charset="-128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MS PGothic" charset="-128"/>
                <a:cs typeface="+mn-cs"/>
              </a:rPr>
              <a:t>fuel and an outer layer of W for cermet fuels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MS PGothic" charset="-128"/>
              <a:cs typeface="+mn-cs"/>
            </a:endParaRP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MS PGothic" charset="-128"/>
              <a:cs typeface="+mn-cs"/>
            </a:endParaRP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MS PGothic" charset="-128"/>
                <a:cs typeface="+mn-cs"/>
              </a:rPr>
              <a:t>The coated particle production capability will be developed in collaboration with DoD-SCO</a:t>
            </a: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MS PGothic" charset="-128"/>
                <a:cs typeface="Arial" panose="020B0604020202020204" pitchFamily="34" charset="0"/>
              </a:rPr>
              <a:t>DoD interest is in standard tri-structural isotropic (TRISO) fuel form</a:t>
            </a:r>
          </a:p>
          <a:p>
            <a:pPr marL="1085850" marR="0" lvl="3" indent="-287338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itchFamily="2" charset="2"/>
              <a:buChar char="Ø"/>
              <a:tabLst/>
              <a:defRPr/>
            </a:pPr>
            <a:r>
              <a:rPr lang="en-US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350 or 425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MS PGothic" charset="-128"/>
                <a:cs typeface="Arial" panose="020B0604020202020204" pitchFamily="34" charset="0"/>
              </a:rPr>
              <a:t> µm diameter UCO kernel coated with porous carbon,</a:t>
            </a:r>
            <a:r>
              <a:rPr kumimoji="0" lang="en-US" sz="16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MS PGothic" charset="-128"/>
                <a:cs typeface="Arial" panose="020B0604020202020204" pitchFamily="34" charset="0"/>
              </a:rPr>
              <a:t> pyrolytic carbon (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MS PGothic" charset="-128"/>
                <a:cs typeface="Arial" panose="020B0604020202020204" pitchFamily="34" charset="0"/>
              </a:rPr>
              <a:t>PyC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MS PGothic" charset="-128"/>
                <a:cs typeface="Arial" panose="020B0604020202020204" pitchFamily="34" charset="0"/>
              </a:rPr>
              <a:t>), and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MS PGothic" charset="-128"/>
                <a:cs typeface="Arial" panose="020B0604020202020204" pitchFamily="34" charset="0"/>
              </a:rPr>
              <a:t>SiC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MS PGothic" charset="-128"/>
              <a:cs typeface="Arial" panose="020B0604020202020204" pitchFamily="34" charset="0"/>
            </a:endParaRPr>
          </a:p>
          <a:p>
            <a:pPr marL="1085850" marR="0" lvl="3" indent="-287338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itchFamily="2" charset="2"/>
              <a:buChar char="Ø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MS PGothic" charset="-128"/>
                <a:cs typeface="Arial" panose="020B0604020202020204" pitchFamily="34" charset="0"/>
              </a:rPr>
              <a:t>Well studied fuel with extensive qualification testing</a:t>
            </a:r>
          </a:p>
          <a:p>
            <a:pPr marL="754063" marR="0" lvl="2" indent="-288925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MS PGothic" charset="-128"/>
                <a:cs typeface="Arial" panose="020B0604020202020204" pitchFamily="34" charset="0"/>
              </a:rPr>
              <a:t>NASA (and 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MS PGothic" charset="-128"/>
                <a:cs typeface="Arial" panose="020B0604020202020204" pitchFamily="34" charset="0"/>
              </a:rPr>
              <a:t>others)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MS PGothic" charset="-128"/>
                <a:cs typeface="Arial" panose="020B0604020202020204" pitchFamily="34" charset="0"/>
              </a:rPr>
              <a:t>also interested</a:t>
            </a:r>
            <a:r>
              <a:rPr kumimoji="0" lang="en-US" sz="20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MS PGothic" charset="-128"/>
                <a:cs typeface="Arial" panose="020B0604020202020204" pitchFamily="34" charset="0"/>
              </a:rPr>
              <a:t> </a:t>
            </a:r>
            <a:r>
              <a:rPr lang="en-US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MS PGothic" charset="-128"/>
                <a:cs typeface="Arial" panose="020B0604020202020204" pitchFamily="34" charset="0"/>
              </a:rPr>
              <a:t> coated particle fuel</a:t>
            </a:r>
          </a:p>
          <a:p>
            <a:pPr marL="1085850" marR="0" lvl="3" indent="-287338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itchFamily="2" charset="2"/>
              <a:buChar char="Ø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MS PGothic" charset="-128"/>
                <a:cs typeface="Arial" panose="020B0604020202020204" pitchFamily="34" charset="0"/>
              </a:rPr>
              <a:t>200 – 800</a:t>
            </a:r>
            <a:r>
              <a:rPr kumimoji="0" lang="en-US" sz="16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MS PGothic" charset="-128"/>
                <a:cs typeface="Arial" panose="020B0604020202020204" pitchFamily="34" charset="0"/>
              </a:rPr>
              <a:t>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MS PGothic" charset="-128"/>
                <a:cs typeface="Arial" panose="020B0604020202020204" pitchFamily="34" charset="0"/>
              </a:rPr>
              <a:t>µm diameter UN kernel coated with porous carbon,</a:t>
            </a:r>
            <a:r>
              <a:rPr kumimoji="0" lang="en-US" sz="16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MS PGothic" charset="-128"/>
                <a:cs typeface="Arial" panose="020B0604020202020204" pitchFamily="34" charset="0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MS PGothic" charset="-128"/>
                <a:cs typeface="Arial" panose="020B0604020202020204" pitchFamily="34" charset="0"/>
              </a:rPr>
              <a:t>PyC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MS PGothic" charset="-128"/>
                <a:cs typeface="Arial" panose="020B0604020202020204" pitchFamily="34" charset="0"/>
              </a:rPr>
              <a:t>, and</a:t>
            </a:r>
            <a:r>
              <a:rPr kumimoji="0" lang="en-US" sz="16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MS PGothic" charset="-128"/>
                <a:cs typeface="Arial" panose="020B0604020202020204" pitchFamily="34" charset="0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MS PGothic" charset="-128"/>
                <a:cs typeface="Arial" panose="020B0604020202020204" pitchFamily="34" charset="0"/>
              </a:rPr>
              <a:t>ZrC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MS PGothic" charset="-128"/>
              <a:cs typeface="Arial" panose="020B0604020202020204" pitchFamily="34" charset="0"/>
            </a:endParaRPr>
          </a:p>
          <a:p>
            <a:pPr marL="1085850" marR="0" lvl="3" indent="-287338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itchFamily="2" charset="2"/>
              <a:buChar char="Ø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MS PGothic" charset="-128"/>
                <a:cs typeface="Arial" panose="020B0604020202020204" pitchFamily="34" charset="0"/>
              </a:rPr>
              <a:t>Well studied chemistry constituents but little reactor qualification testing</a:t>
            </a:r>
          </a:p>
          <a:p>
            <a:pPr marL="1085850" marR="0" lvl="3" indent="-287338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itchFamily="2" charset="2"/>
              <a:buChar char="Ø"/>
              <a:tabLst/>
              <a:defRPr/>
            </a:pPr>
            <a:r>
              <a:rPr lang="en-US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Coated particles will be designed/engineered for specific application and can be manufactured in DoD TRISO production facility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MS PGothic" charset="-128"/>
              <a:cs typeface="Arial" panose="020B0604020202020204" pitchFamily="34" charset="0"/>
            </a:endParaRP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MS PGothic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314141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701971CB-6F93-5346-AB24-EAB0709177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3286" y="1148439"/>
            <a:ext cx="7969558" cy="4953000"/>
          </a:xfrm>
        </p:spPr>
        <p:txBody>
          <a:bodyPr/>
          <a:lstStyle/>
          <a:p>
            <a:r>
              <a:rPr lang="en-US" sz="1800" dirty="0"/>
              <a:t>PRIME 1 and PRIME 2 will be capstone SNP fuel development tests targeted for irradiation in TREAT during FY 22 and FY 23</a:t>
            </a:r>
          </a:p>
          <a:p>
            <a:pPr lvl="1"/>
            <a:r>
              <a:rPr lang="en-US" sz="1600" dirty="0"/>
              <a:t>PRIME 1: Test of a near full length cermet fuel element, with surrounding insulator and moderator material, in flowing hydrogen</a:t>
            </a:r>
          </a:p>
          <a:p>
            <a:pPr lvl="1"/>
            <a:r>
              <a:rPr lang="en-US" sz="1600" dirty="0"/>
              <a:t>PRIME 2: A similar test of </a:t>
            </a:r>
            <a:r>
              <a:rPr lang="en-US" sz="1600" dirty="0" err="1"/>
              <a:t>cercer</a:t>
            </a:r>
            <a:r>
              <a:rPr lang="en-US" sz="1600" dirty="0"/>
              <a:t> fuel and insulated moderator</a:t>
            </a:r>
          </a:p>
          <a:p>
            <a:pPr lvl="1"/>
            <a:r>
              <a:rPr lang="en-US" sz="1600" dirty="0"/>
              <a:t>All activities in the fuel development plan build toward completion of the PRIME tests</a:t>
            </a:r>
          </a:p>
          <a:p>
            <a:r>
              <a:rPr lang="en-US" sz="1800" dirty="0"/>
              <a:t>A flowing hydrogen capability is being designed for the TREAT reactor to support PRIME 1 and 2</a:t>
            </a:r>
          </a:p>
          <a:p>
            <a:pPr lvl="1"/>
            <a:r>
              <a:rPr lang="en-US" sz="1600" dirty="0"/>
              <a:t>Cold hydrogen will enter the reactor and flow through the fuel and moderator </a:t>
            </a:r>
          </a:p>
          <a:p>
            <a:pPr lvl="1"/>
            <a:r>
              <a:rPr lang="en-US" sz="1600" dirty="0"/>
              <a:t>Hot hydrogen will be monitored and discharged from the facility stack</a:t>
            </a:r>
          </a:p>
          <a:p>
            <a:r>
              <a:rPr lang="en-US" sz="1800" dirty="0"/>
              <a:t>The tests will be designed to rapidly ramp fuel and moderator temperatures to prototypic values</a:t>
            </a:r>
          </a:p>
          <a:p>
            <a:pPr lvl="1"/>
            <a:r>
              <a:rPr lang="en-US" sz="1600" dirty="0"/>
              <a:t>High temperature thermocouples and pyrometers incorporated into the experiment capsule will be used to monitor the experimental system</a:t>
            </a:r>
          </a:p>
          <a:p>
            <a:r>
              <a:rPr lang="en-US" sz="1800" dirty="0"/>
              <a:t>Post irradiation examination will evaluate fuel and moderator stability</a:t>
            </a:r>
          </a:p>
          <a:p>
            <a:pPr lvl="1"/>
            <a:r>
              <a:rPr lang="en-US" sz="1600" dirty="0"/>
              <a:t>Examinations will look for fuel cracking, hydrogen corrosion, UN dissociation, </a:t>
            </a:r>
            <a:r>
              <a:rPr lang="en-US" sz="1600" dirty="0" err="1"/>
              <a:t>hydriding</a:t>
            </a:r>
            <a:r>
              <a:rPr lang="en-US" sz="1600" dirty="0"/>
              <a:t>, and other failure precursors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7AE3438-B589-4847-A35E-3E9081630025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048994" y="6547758"/>
            <a:ext cx="947057" cy="310243"/>
          </a:xfrm>
        </p:spPr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336D8BB-1FBA-4ECE-B83B-DC345E7EB0EF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MS PGothic" charset="-128"/>
                <a:cs typeface="Arial" panose="020B0604020202020204" pitchFamily="34" charset="0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MS PGothic" charset="-128"/>
              <a:cs typeface="Arial" panose="020B0604020202020204" pitchFamily="34" charset="0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F907AFBA-B76A-4C42-AA61-EE70A16EA6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b="1" dirty="0">
                <a:solidFill>
                  <a:schemeClr val="tx1"/>
                </a:solidFill>
              </a:rPr>
              <a:t>PRIME Tests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DEE2AB8-D398-8242-9DF5-9BA468D930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41342" y="3366540"/>
            <a:ext cx="3496236" cy="347080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E554C7F-6790-784C-8352-8A6FD4C5D17D}"/>
              </a:ext>
            </a:extLst>
          </p:cNvPr>
          <p:cNvSpPr txBox="1"/>
          <p:nvPr/>
        </p:nvSpPr>
        <p:spPr>
          <a:xfrm>
            <a:off x="9386047" y="6118410"/>
            <a:ext cx="23532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MS PGothic" charset="-128"/>
                <a:cs typeface="+mn-cs"/>
              </a:rPr>
              <a:t>PRIME Experiment Assembly Components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C68AC73-DDC3-524A-B03C-98C684FF38F7}"/>
              </a:ext>
            </a:extLst>
          </p:cNvPr>
          <p:cNvSpPr txBox="1"/>
          <p:nvPr/>
        </p:nvSpPr>
        <p:spPr>
          <a:xfrm>
            <a:off x="8250028" y="1995189"/>
            <a:ext cx="17172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MS PGothic" charset="-128"/>
                <a:cs typeface="+mn-cs"/>
              </a:rPr>
              <a:t>PRIME Experiment Concept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05FBEAB7-5C93-C847-B542-22536D39D914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9752644" y="1455961"/>
            <a:ext cx="2418227" cy="23445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09927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701971CB-6F93-5346-AB24-EAB0709177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3286" y="1148439"/>
            <a:ext cx="7969558" cy="4953000"/>
          </a:xfrm>
        </p:spPr>
        <p:txBody>
          <a:bodyPr/>
          <a:lstStyle/>
          <a:p>
            <a:r>
              <a:rPr lang="en-US" sz="1800" dirty="0"/>
              <a:t>PRIME 1 and PRIME 2 will be capstone SNP fuel development tests targeted for irradiation in TREAT during FY 22 and FY 23</a:t>
            </a:r>
          </a:p>
          <a:p>
            <a:pPr lvl="1"/>
            <a:r>
              <a:rPr lang="en-US" sz="1600" dirty="0"/>
              <a:t>PRIME 1: Test of a near full length cermet fuel element, with surrounding insulator and moderator material, in flowing hydrogen</a:t>
            </a:r>
          </a:p>
          <a:p>
            <a:pPr lvl="1"/>
            <a:r>
              <a:rPr lang="en-US" sz="1600" dirty="0"/>
              <a:t>PRIME 2: A similar test of </a:t>
            </a:r>
            <a:r>
              <a:rPr lang="en-US" sz="1600" dirty="0" err="1"/>
              <a:t>cercer</a:t>
            </a:r>
            <a:r>
              <a:rPr lang="en-US" sz="1600" dirty="0"/>
              <a:t> fuel and insulated moderator</a:t>
            </a:r>
          </a:p>
          <a:p>
            <a:pPr lvl="1"/>
            <a:r>
              <a:rPr lang="en-US" sz="1600" dirty="0"/>
              <a:t>All activities in the fuel development plan build toward completion of the PRIME tests</a:t>
            </a:r>
          </a:p>
          <a:p>
            <a:r>
              <a:rPr lang="en-US" sz="1800" dirty="0"/>
              <a:t>A flowing hydrogen capability is being designed for the TREAT reactor to support PRIME 1 and 2</a:t>
            </a:r>
          </a:p>
          <a:p>
            <a:pPr lvl="1"/>
            <a:r>
              <a:rPr lang="en-US" sz="1600" dirty="0"/>
              <a:t>Cold hydrogen will enter the reactor and flow through the fuel and moderator </a:t>
            </a:r>
          </a:p>
          <a:p>
            <a:pPr lvl="1"/>
            <a:r>
              <a:rPr lang="en-US" sz="1600" dirty="0"/>
              <a:t>Hot hydrogen will be monitored and discharged from the facility stack</a:t>
            </a:r>
          </a:p>
          <a:p>
            <a:r>
              <a:rPr lang="en-US" sz="1800" dirty="0"/>
              <a:t>The tests will be designed to rapidly ramp fuel and moderator temperatures to prototypic values</a:t>
            </a:r>
          </a:p>
          <a:p>
            <a:pPr lvl="1"/>
            <a:r>
              <a:rPr lang="en-US" sz="1600" dirty="0"/>
              <a:t>High temperature thermocouples and pyrometers incorporated into the experiment capsule will be used to monitor the experimental system</a:t>
            </a:r>
          </a:p>
          <a:p>
            <a:r>
              <a:rPr lang="en-US" sz="1800" dirty="0"/>
              <a:t>Post irradiation examination will evaluate fuel and moderator stability</a:t>
            </a:r>
          </a:p>
          <a:p>
            <a:pPr lvl="1"/>
            <a:r>
              <a:rPr lang="en-US" sz="1600" dirty="0"/>
              <a:t>Examinations will look for fuel cracking, hydrogen corrosion, UN dissociation, </a:t>
            </a:r>
            <a:r>
              <a:rPr lang="en-US" sz="1600" dirty="0" err="1"/>
              <a:t>hydriding</a:t>
            </a:r>
            <a:r>
              <a:rPr lang="en-US" sz="1600" dirty="0"/>
              <a:t>, and other failure precursors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7AE3438-B589-4847-A35E-3E90816300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48994" y="6547758"/>
            <a:ext cx="947057" cy="310243"/>
          </a:xfrm>
        </p:spPr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336D8BB-1FBA-4ECE-B83B-DC345E7EB0EF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MS PGothic" charset="-128"/>
                <a:cs typeface="Arial" panose="020B0604020202020204" pitchFamily="34" charset="0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MS PGothic" charset="-128"/>
              <a:cs typeface="Arial" panose="020B0604020202020204" pitchFamily="34" charset="0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F907AFBA-B76A-4C42-AA61-EE70A16EA6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b="1" dirty="0"/>
              <a:t>PRIME Tests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DEE2AB8-D398-8242-9DF5-9BA468D930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41342" y="3366540"/>
            <a:ext cx="3496236" cy="347080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E554C7F-6790-784C-8352-8A6FD4C5D17D}"/>
              </a:ext>
            </a:extLst>
          </p:cNvPr>
          <p:cNvSpPr txBox="1"/>
          <p:nvPr/>
        </p:nvSpPr>
        <p:spPr>
          <a:xfrm>
            <a:off x="9386047" y="6118410"/>
            <a:ext cx="23532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MS PGothic" charset="-128"/>
                <a:cs typeface="+mn-cs"/>
              </a:rPr>
              <a:t>PRIME Experiment Assembly Components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C68AC73-DDC3-524A-B03C-98C684FF38F7}"/>
              </a:ext>
            </a:extLst>
          </p:cNvPr>
          <p:cNvSpPr txBox="1"/>
          <p:nvPr/>
        </p:nvSpPr>
        <p:spPr>
          <a:xfrm>
            <a:off x="8250028" y="1995189"/>
            <a:ext cx="17172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MS PGothic" charset="-128"/>
                <a:cs typeface="+mn-cs"/>
              </a:rPr>
              <a:t>PRIME Experiment Concept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B8BAA16-0C5B-ED4C-B546-B8ADEBEA4E00}"/>
              </a:ext>
            </a:extLst>
          </p:cNvPr>
          <p:cNvSpPr/>
          <p:nvPr/>
        </p:nvSpPr>
        <p:spPr>
          <a:xfrm>
            <a:off x="0" y="6580075"/>
            <a:ext cx="2218765" cy="25727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05FBEAB7-5C93-C847-B542-22536D39D914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9752644" y="1455961"/>
            <a:ext cx="2418227" cy="23445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91555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8831B7C6-0983-674F-8B1C-D4D268580B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230084"/>
            <a:ext cx="7790542" cy="4953000"/>
          </a:xfrm>
        </p:spPr>
        <p:txBody>
          <a:bodyPr/>
          <a:lstStyle/>
          <a:p>
            <a:r>
              <a:rPr lang="en-US" sz="1800" dirty="0"/>
              <a:t>In addition to the PRIME tests, integral testing of reactor components will be useful for demonstrating readiness for full-scale ground or flight demonstration. Options include:</a:t>
            </a:r>
          </a:p>
          <a:p>
            <a:pPr lvl="1"/>
            <a:r>
              <a:rPr lang="en-US" b="1" dirty="0"/>
              <a:t>Moderator hydrogen retention testing:</a:t>
            </a:r>
          </a:p>
          <a:p>
            <a:pPr lvl="2"/>
            <a:r>
              <a:rPr lang="en-US" dirty="0"/>
              <a:t>Testing of moderator materials to characterize reactivity changes caused by moderator hydrogen loss and redistribution </a:t>
            </a:r>
          </a:p>
          <a:p>
            <a:pPr lvl="2"/>
            <a:r>
              <a:rPr lang="en-US" dirty="0"/>
              <a:t>Testing could be performed in existing facility</a:t>
            </a:r>
          </a:p>
          <a:p>
            <a:pPr lvl="1"/>
            <a:r>
              <a:rPr lang="en-US" b="1" dirty="0"/>
              <a:t>Critical assembly testing: </a:t>
            </a:r>
          </a:p>
          <a:p>
            <a:pPr lvl="2"/>
            <a:r>
              <a:rPr lang="en-US" dirty="0"/>
              <a:t>Generally defined as a nuclear test reactor designed to mock-up potential reactor configurations and/or operating conditions</a:t>
            </a:r>
          </a:p>
          <a:p>
            <a:pPr lvl="3"/>
            <a:r>
              <a:rPr lang="en-US" dirty="0"/>
              <a:t>Critical assemblies generally run at very low powers (~ 1 W or less) for short durations (on the order of minutes), so they produce small amounts of fission products</a:t>
            </a:r>
          </a:p>
          <a:p>
            <a:pPr lvl="3"/>
            <a:r>
              <a:rPr lang="en-US" dirty="0"/>
              <a:t>Assemblies are used to measure reactivity properties of core materials</a:t>
            </a:r>
          </a:p>
          <a:p>
            <a:pPr lvl="2"/>
            <a:r>
              <a:rPr lang="en-US" dirty="0"/>
              <a:t>Testing could be performed in existing facility</a:t>
            </a:r>
          </a:p>
          <a:p>
            <a:pPr lvl="1"/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8BD8C1B-C491-0540-8901-E6EE2D7F25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65323" y="6547758"/>
            <a:ext cx="947057" cy="310243"/>
          </a:xfrm>
        </p:spPr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336D8BB-1FBA-4ECE-B83B-DC345E7EB0EF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MS PGothic" charset="-128"/>
                <a:cs typeface="Arial" panose="020B0604020202020204" pitchFamily="34" charset="0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MS PGothic" charset="-128"/>
              <a:cs typeface="Arial" panose="020B0604020202020204" pitchFamily="34" charset="0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795D87C3-2868-1C46-B880-F3548F5FFB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b="1" dirty="0"/>
              <a:t>Other Reactor Testing Options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6B16040-265C-6F43-9EED-9F07482F3EC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3657" y="1295400"/>
            <a:ext cx="2375984" cy="191951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61BF484-4BBD-EA4A-AAA7-4D241A35438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09149" y="2595337"/>
            <a:ext cx="2482850" cy="20955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5E4D613F-1155-6745-BB19-BE25653FCA0B}"/>
              </a:ext>
            </a:extLst>
          </p:cNvPr>
          <p:cNvSpPr txBox="1"/>
          <p:nvPr/>
        </p:nvSpPr>
        <p:spPr>
          <a:xfrm>
            <a:off x="8033657" y="3298368"/>
            <a:ext cx="176348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MS PGothic" charset="-128"/>
                <a:cs typeface="+mn-cs"/>
              </a:rPr>
              <a:t>Modeling of moderator hydrogen redistribution with increasing temperature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DC776F2-0D89-E844-97EB-74F7F15B83F5}"/>
              </a:ext>
            </a:extLst>
          </p:cNvPr>
          <p:cNvSpPr txBox="1"/>
          <p:nvPr/>
        </p:nvSpPr>
        <p:spPr>
          <a:xfrm>
            <a:off x="9690831" y="4690837"/>
            <a:ext cx="23759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MS PGothic" charset="-128"/>
                <a:cs typeface="+mn-cs"/>
              </a:rPr>
              <a:t>Modeling courtesy of Los Alamos National Laboratory</a:t>
            </a:r>
          </a:p>
        </p:txBody>
      </p:sp>
      <p:sp>
        <p:nvSpPr>
          <p:cNvPr id="11" name="Content Placeholder 1">
            <a:extLst>
              <a:ext uri="{FF2B5EF4-FFF2-40B4-BE49-F238E27FC236}">
                <a16:creationId xmlns:a16="http://schemas.microsoft.com/office/drawing/2014/main" id="{FF78FC06-0059-F240-9401-7C963C35B81A}"/>
              </a:ext>
            </a:extLst>
          </p:cNvPr>
          <p:cNvSpPr txBox="1">
            <a:spLocks/>
          </p:cNvSpPr>
          <p:nvPr/>
        </p:nvSpPr>
        <p:spPr>
          <a:xfrm>
            <a:off x="0" y="5388645"/>
            <a:ext cx="11771084" cy="1099008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000" b="1" kern="1200">
                <a:solidFill>
                  <a:schemeClr val="tx1"/>
                </a:solidFill>
                <a:latin typeface="Arial" pitchFamily="34" charset="0"/>
                <a:ea typeface="ＭＳ Ｐゴシック" charset="-128"/>
                <a:cs typeface="Arial" pitchFamily="34" charset="0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Arial" pitchFamily="34" charset="0"/>
                <a:ea typeface="ＭＳ Ｐゴシック" charset="-128"/>
                <a:cs typeface="Arial" pitchFamily="34" charset="0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Ø"/>
              <a:defRPr sz="1600" kern="1200">
                <a:solidFill>
                  <a:schemeClr val="tx1"/>
                </a:solidFill>
                <a:latin typeface="Arial" pitchFamily="34" charset="0"/>
                <a:ea typeface="ＭＳ Ｐゴシック" charset="-128"/>
                <a:cs typeface="Arial" pitchFamily="34" charset="0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v"/>
              <a:defRPr sz="1400" kern="1200">
                <a:solidFill>
                  <a:schemeClr val="tx1"/>
                </a:solidFill>
                <a:latin typeface="Arial" pitchFamily="34" charset="0"/>
                <a:ea typeface="ＭＳ Ｐゴシック" charset="-128"/>
                <a:cs typeface="Arial" pitchFamily="34" charset="0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ＭＳ Ｐゴシック" charset="-128"/>
                <a:cs typeface="Arial" pitchFamily="34" charset="0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742950" marR="0" lvl="1" indent="-285750" algn="l" defTabSz="4572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Char char="§"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ＭＳ Ｐゴシック" charset="-128"/>
                <a:cs typeface="Arial" pitchFamily="34" charset="0"/>
              </a:rPr>
              <a:t>Low Power reactor testing:</a:t>
            </a:r>
          </a:p>
          <a:p>
            <a:pPr marL="1143000" marR="0" lvl="2" indent="-228600" algn="l" defTabSz="4572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Char char="Ø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ＭＳ Ｐゴシック" charset="-128"/>
                <a:cs typeface="Arial" pitchFamily="34" charset="0"/>
              </a:rPr>
              <a:t>Testing of prototype reactor at low power levels to demonstrate ability to control hydrogen flow and reactor power during transient and off-normal operations</a:t>
            </a:r>
          </a:p>
          <a:p>
            <a:pPr marL="1143000" marR="0" lvl="2" indent="-228600" algn="l" defTabSz="4572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Char char="Ø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ＭＳ Ｐゴシック" charset="-128"/>
                <a:cs typeface="Arial" pitchFamily="34" charset="0"/>
              </a:rPr>
              <a:t>Testing could be performed with modifications to existing facilities</a:t>
            </a:r>
          </a:p>
          <a:p>
            <a:pPr marL="742950" marR="0" lvl="1" indent="-285750" algn="l" defTabSz="4572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Char char="§"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itchFamily="34" charset="0"/>
              <a:ea typeface="ＭＳ Ｐゴシック" charset="-128"/>
              <a:cs typeface="Arial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CE36134-E6FA-394A-9AF1-717191471171}"/>
              </a:ext>
            </a:extLst>
          </p:cNvPr>
          <p:cNvSpPr/>
          <p:nvPr/>
        </p:nvSpPr>
        <p:spPr>
          <a:xfrm>
            <a:off x="0" y="6547758"/>
            <a:ext cx="2106386" cy="27861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315350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19273" y="1238499"/>
            <a:ext cx="6991213" cy="4883394"/>
          </a:xfrm>
        </p:spPr>
        <p:txBody>
          <a:bodyPr/>
          <a:lstStyle/>
          <a:p>
            <a:pPr marL="0" indent="0" algn="ctr">
              <a:buNone/>
            </a:pPr>
            <a:r>
              <a:rPr lang="en-US" sz="1800" u="sng" dirty="0"/>
              <a:t>Benefits of Moderator Block Configuration </a:t>
            </a:r>
          </a:p>
          <a:p>
            <a:r>
              <a:rPr lang="en-US" sz="1800" b="1" dirty="0"/>
              <a:t>Improves moderation of neutrons </a:t>
            </a:r>
          </a:p>
          <a:p>
            <a:pPr lvl="1"/>
            <a:r>
              <a:rPr lang="en-US" dirty="0"/>
              <a:t>Reduces core radius / height </a:t>
            </a:r>
            <a:r>
              <a:rPr lang="en-US" dirty="0">
                <a:sym typeface="Wingdings" panose="05000000000000000000" pitchFamily="2" charset="2"/>
              </a:rPr>
              <a:t> </a:t>
            </a:r>
            <a:r>
              <a:rPr lang="en-US" b="1" dirty="0"/>
              <a:t>Smaller, lighter cores</a:t>
            </a:r>
          </a:p>
          <a:p>
            <a:pPr lvl="1"/>
            <a:r>
              <a:rPr lang="en-US" dirty="0"/>
              <a:t>Reduces </a:t>
            </a:r>
            <a:r>
              <a:rPr lang="en-US" baseline="30000" dirty="0"/>
              <a:t>235</a:t>
            </a:r>
            <a:r>
              <a:rPr lang="en-US" dirty="0"/>
              <a:t>U loading (for criticality) due to better neutron utilization</a:t>
            </a:r>
          </a:p>
          <a:p>
            <a:pPr lvl="1"/>
            <a:r>
              <a:rPr lang="en-US" dirty="0"/>
              <a:t>Less structural material </a:t>
            </a:r>
            <a:r>
              <a:rPr lang="en-US" dirty="0">
                <a:sym typeface="Wingdings" panose="05000000000000000000" pitchFamily="2" charset="2"/>
              </a:rPr>
              <a:t> </a:t>
            </a:r>
            <a:r>
              <a:rPr lang="en-US" dirty="0"/>
              <a:t>less parasitic neutron absorption</a:t>
            </a:r>
          </a:p>
          <a:p>
            <a:pPr lvl="1"/>
            <a:r>
              <a:rPr lang="en-US" dirty="0"/>
              <a:t>Provides design flexibility by increasing reactivity</a:t>
            </a:r>
          </a:p>
          <a:p>
            <a:r>
              <a:rPr lang="en-US" sz="1800" b="1" dirty="0"/>
              <a:t>Reduces element and intra-element power peaking and facilitates fuel loading optimization</a:t>
            </a:r>
          </a:p>
          <a:p>
            <a:pPr lvl="1"/>
            <a:r>
              <a:rPr lang="en-US" dirty="0"/>
              <a:t>More uniform moderation around fuel</a:t>
            </a:r>
          </a:p>
          <a:p>
            <a:pPr lvl="1"/>
            <a:r>
              <a:rPr lang="en-US" dirty="0"/>
              <a:t>Supports higher Isp (chamber gas temperature) with lower temperature gradients, and lower </a:t>
            </a:r>
            <a:r>
              <a:rPr lang="en-US" baseline="30000" dirty="0"/>
              <a:t>235</a:t>
            </a:r>
            <a:r>
              <a:rPr lang="en-US" dirty="0"/>
              <a:t>U loading</a:t>
            </a:r>
          </a:p>
          <a:p>
            <a:endParaRPr lang="en-US" sz="12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336D8BB-1FBA-4ECE-B83B-DC345E7EB0EF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MS PGothic" charset="-128"/>
                <a:cs typeface="Arial" panose="020B0604020202020204" pitchFamily="34" charset="0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MS PGothic" charset="-128"/>
              <a:cs typeface="Arial" panose="020B0604020202020204" pitchFamily="34" charset="0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92369" y="154350"/>
            <a:ext cx="10586570" cy="692647"/>
          </a:xfrm>
        </p:spPr>
        <p:txBody>
          <a:bodyPr/>
          <a:lstStyle/>
          <a:p>
            <a:r>
              <a:rPr lang="en-US" sz="3200" dirty="0"/>
              <a:t>Moderator block flown in space (Russian TOPAZ, 1 </a:t>
            </a:r>
            <a:r>
              <a:rPr lang="en-US" sz="3200" dirty="0" err="1"/>
              <a:t>yr</a:t>
            </a:r>
            <a:r>
              <a:rPr lang="en-US" sz="3200" dirty="0"/>
              <a:t> operation); baselined for SNTP, TWMR, Russian NRE, other</a:t>
            </a:r>
          </a:p>
        </p:txBody>
      </p:sp>
      <p:cxnSp>
        <p:nvCxnSpPr>
          <p:cNvPr id="14" name="Straight Connector 13"/>
          <p:cNvCxnSpPr/>
          <p:nvPr/>
        </p:nvCxnSpPr>
        <p:spPr>
          <a:xfrm flipH="1" flipV="1">
            <a:off x="7392134" y="3781425"/>
            <a:ext cx="4754880" cy="381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 flipH="1">
            <a:off x="7359837" y="1093740"/>
            <a:ext cx="19050" cy="57748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35360" y="5874016"/>
            <a:ext cx="7251826" cy="328800"/>
          </a:xfrm>
          <a:prstGeom prst="rect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121920" tIns="60960" rIns="121920" bIns="60960" rtlCol="0">
            <a:no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5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Moderator block configuration offers proven benefits to reactor design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9921" y="6367881"/>
            <a:ext cx="7350089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MS PGothic" charset="-128"/>
                <a:cs typeface="+mn-cs"/>
              </a:rPr>
              <a:t>TWMR- Tungsten Water Moderated Rocket; SNTP – Space Nuclear Thermal Propulsion, NRE – Nuclear Rocket Engine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715013" y="3491528"/>
            <a:ext cx="190218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MS PGothic" charset="-128"/>
                <a:cs typeface="+mn-cs"/>
              </a:rPr>
              <a:t>Russian TOPAZ Reactor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460209" y="6439986"/>
            <a:ext cx="2618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MS PGothic" charset="-128"/>
                <a:cs typeface="+mn-cs"/>
              </a:rPr>
              <a:t>Russian TOPAZ Reactor Schematic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2134" y="1105168"/>
            <a:ext cx="4887838" cy="2429514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1538" y="3996848"/>
            <a:ext cx="4602703" cy="22229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696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/>
          <p:cNvPicPr/>
          <p:nvPr/>
        </p:nvPicPr>
        <p:blipFill rotWithShape="1">
          <a:blip r:embed="rId3"/>
          <a:srcRect l="10012" t="19009" r="13097" b="18543"/>
          <a:stretch/>
        </p:blipFill>
        <p:spPr>
          <a:xfrm>
            <a:off x="9985972" y="4258151"/>
            <a:ext cx="2145673" cy="1548142"/>
          </a:xfrm>
          <a:prstGeom prst="rect">
            <a:avLst/>
          </a:prstGeom>
        </p:spPr>
      </p:pic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97100" y="1266825"/>
            <a:ext cx="6897313" cy="4953000"/>
          </a:xfrm>
        </p:spPr>
        <p:txBody>
          <a:bodyPr/>
          <a:lstStyle/>
          <a:p>
            <a:pPr marL="0" indent="0" algn="ctr">
              <a:buNone/>
            </a:pPr>
            <a:r>
              <a:rPr lang="en-US" sz="1700" u="sng" dirty="0"/>
              <a:t>Flexibility from Moderator Block Configuration </a:t>
            </a:r>
          </a:p>
          <a:p>
            <a:r>
              <a:rPr lang="en-US" sz="1700" b="1" dirty="0"/>
              <a:t>Reactor can use various fuel compositions and geometries</a:t>
            </a:r>
          </a:p>
          <a:p>
            <a:pPr lvl="1"/>
            <a:r>
              <a:rPr lang="en-US" sz="1700" dirty="0"/>
              <a:t>Fuel regions easily arranged to address core radial power peaking</a:t>
            </a:r>
          </a:p>
          <a:p>
            <a:pPr lvl="1"/>
            <a:r>
              <a:rPr lang="en-US" sz="1700" dirty="0"/>
              <a:t>Supports different fuel types and fuel element shapes (rods, internally cooled cylinders, etc.)</a:t>
            </a:r>
          </a:p>
          <a:p>
            <a:pPr lvl="1"/>
            <a:r>
              <a:rPr lang="en-US" sz="1700" dirty="0"/>
              <a:t>Provides option to eliminate insulator between fuel and moderator (radial inflow designs, e.g. SNTP)</a:t>
            </a:r>
          </a:p>
          <a:p>
            <a:r>
              <a:rPr lang="en-US" sz="1700" b="1" dirty="0"/>
              <a:t>Simplified Design and Core Assembly</a:t>
            </a:r>
          </a:p>
          <a:p>
            <a:pPr lvl="1"/>
            <a:r>
              <a:rPr lang="en-US" sz="1700" dirty="0"/>
              <a:t>Easier to plumb single pass cooling flow through the moderator block</a:t>
            </a:r>
          </a:p>
          <a:p>
            <a:pPr lvl="1"/>
            <a:r>
              <a:rPr lang="en-US" sz="1700" dirty="0"/>
              <a:t>Less heat transfer to moderator through insulator flow tube wall</a:t>
            </a:r>
          </a:p>
          <a:p>
            <a:pPr lvl="1"/>
            <a:r>
              <a:rPr lang="en-US" sz="1700" dirty="0"/>
              <a:t>Facilitates placement of control rods (if desired)</a:t>
            </a:r>
          </a:p>
          <a:p>
            <a:pPr lvl="1"/>
            <a:r>
              <a:rPr lang="en-US" sz="1700" dirty="0"/>
              <a:t>Opportunities to reduce manufacturing cost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336D8BB-1FBA-4ECE-B83B-DC345E7EB0EF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MS PGothic" charset="-128"/>
                <a:cs typeface="Arial" panose="020B0604020202020204" pitchFamily="34" charset="0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MS PGothic" charset="-128"/>
              <a:cs typeface="Arial" panose="020B0604020202020204" pitchFamily="34" charset="0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42052" y="67412"/>
            <a:ext cx="10209683" cy="952670"/>
          </a:xfrm>
        </p:spPr>
        <p:txBody>
          <a:bodyPr/>
          <a:lstStyle/>
          <a:p>
            <a:r>
              <a:rPr lang="en-US" sz="3200" dirty="0"/>
              <a:t>Moderator block flown in space (Russian TOPAZ, 1 </a:t>
            </a:r>
            <a:r>
              <a:rPr lang="en-US" sz="3200" dirty="0" err="1"/>
              <a:t>yr</a:t>
            </a:r>
            <a:r>
              <a:rPr lang="en-US" sz="3200" dirty="0"/>
              <a:t> operation); baselined for SNTP, TWMR, Russian NRE, other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41738"/>
          <a:stretch/>
        </p:blipFill>
        <p:spPr>
          <a:xfrm>
            <a:off x="7287186" y="1234671"/>
            <a:ext cx="2770278" cy="206576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06676" y="1387215"/>
            <a:ext cx="2297697" cy="1913222"/>
          </a:xfrm>
          <a:prstGeom prst="rect">
            <a:avLst/>
          </a:prstGeom>
        </p:spPr>
      </p:pic>
      <p:cxnSp>
        <p:nvCxnSpPr>
          <p:cNvPr id="14" name="Straight Connector 13"/>
          <p:cNvCxnSpPr/>
          <p:nvPr/>
        </p:nvCxnSpPr>
        <p:spPr>
          <a:xfrm flipH="1" flipV="1">
            <a:off x="7392134" y="3781425"/>
            <a:ext cx="4754880" cy="381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 flipH="1">
            <a:off x="7359837" y="1093740"/>
            <a:ext cx="19050" cy="57748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35360" y="5874016"/>
            <a:ext cx="7251826" cy="328800"/>
          </a:xfrm>
          <a:prstGeom prst="rect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121920" tIns="60960" rIns="121920" bIns="60960" rtlCol="0">
            <a:no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5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Moderator block configuration provides significant design flexibility</a:t>
            </a:r>
          </a:p>
        </p:txBody>
      </p:sp>
      <p:pic>
        <p:nvPicPr>
          <p:cNvPr id="16" name="Picture 15" descr="cid:image001.jpg@01D5A126.E51A8F90"/>
          <p:cNvPicPr/>
          <p:nvPr/>
        </p:nvPicPr>
        <p:blipFill>
          <a:blip r:embed="rId6" r:link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5473" y="3925400"/>
            <a:ext cx="2805666" cy="2245259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xtBox 4"/>
          <p:cNvSpPr txBox="1"/>
          <p:nvPr/>
        </p:nvSpPr>
        <p:spPr>
          <a:xfrm>
            <a:off x="69921" y="6367881"/>
            <a:ext cx="7350089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MS PGothic" charset="-128"/>
                <a:cs typeface="+mn-cs"/>
              </a:rPr>
              <a:t>TWMR- Tungsten Water Moderated Rocket; SNTP – Space Nuclear Thermal Propulsion, NRE – Nuclear Rocket Engine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014445" y="3404913"/>
            <a:ext cx="350987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MS PGothic" charset="-128"/>
                <a:cs typeface="+mn-cs"/>
              </a:rPr>
              <a:t>Russian NRE Test Moderator Block Arrangement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646899" y="6282587"/>
            <a:ext cx="436254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MS PGothic" charset="-128"/>
                <a:cs typeface="+mn-cs"/>
              </a:rPr>
              <a:t>Example of Reduced Intra-Element Peaking in CERMET Fuel</a:t>
            </a:r>
          </a:p>
        </p:txBody>
      </p:sp>
    </p:spTree>
    <p:extLst>
      <p:ext uri="{BB962C8B-B14F-4D97-AF65-F5344CB8AC3E}">
        <p14:creationId xmlns:p14="http://schemas.microsoft.com/office/powerpoint/2010/main" val="152629999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-416912" y="12993"/>
            <a:ext cx="12192000" cy="914400"/>
          </a:xfrm>
        </p:spPr>
        <p:txBody>
          <a:bodyPr/>
          <a:lstStyle/>
          <a:p>
            <a:r>
              <a:rPr lang="en-US" sz="3200" dirty="0"/>
              <a:t>Moderator block can facilitate aspects of NTP Operation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336D8BB-1FBA-4ECE-B83B-DC345E7EB0EF}" type="slidenum">
              <a:rPr kumimoji="0" lang="en-US" sz="7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Regular"/>
                <a:ea typeface="MS PGothic" charset="-128"/>
                <a:cs typeface="Arial" panose="020B0604020202020204" pitchFamily="34" charset="0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Regular"/>
              <a:ea typeface="MS PGothic" charset="-128"/>
              <a:cs typeface="Arial" panose="020B0604020202020204" pitchFamily="34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5538091" y="5649937"/>
            <a:ext cx="2256573" cy="558405"/>
          </a:xfrm>
          <a:prstGeom prst="rect">
            <a:avLst/>
          </a:prstGeom>
          <a:solidFill>
            <a:srgbClr val="FF0000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MS PGothic" charset="-128"/>
                <a:cs typeface="Times New Roman" panose="02020603050405020304" pitchFamily="18" charset="0"/>
              </a:rPr>
              <a:t>Chamber/ Nozzle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MS PGothic" charset="-128"/>
                <a:cs typeface="Times New Roman" panose="02020603050405020304" pitchFamily="18" charset="0"/>
              </a:rPr>
              <a:t>Throat</a:t>
            </a:r>
          </a:p>
        </p:txBody>
      </p:sp>
      <p:sp>
        <p:nvSpPr>
          <p:cNvPr id="6" name="Rectangle 5"/>
          <p:cNvSpPr/>
          <p:nvPr/>
        </p:nvSpPr>
        <p:spPr bwMode="auto">
          <a:xfrm>
            <a:off x="4041195" y="2188793"/>
            <a:ext cx="3832741" cy="885893"/>
          </a:xfrm>
          <a:prstGeom prst="rect">
            <a:avLst/>
          </a:prstGeom>
          <a:gradFill flip="none" rotWithShape="1">
            <a:gsLst>
              <a:gs pos="80000">
                <a:schemeClr val="accent2">
                  <a:lumMod val="40000"/>
                  <a:lumOff val="60000"/>
                </a:schemeClr>
              </a:gs>
              <a:gs pos="18000">
                <a:schemeClr val="accent1">
                  <a:tint val="44500"/>
                  <a:satMod val="160000"/>
                </a:schemeClr>
              </a:gs>
            </a:gsLst>
            <a:lin ang="5400000" scaled="1"/>
            <a:tileRect/>
          </a:gra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charset="-128"/>
                <a:cs typeface="Times New Roman" panose="02020603050405020304" pitchFamily="18" charset="0"/>
              </a:rPr>
              <a:t>    Reactor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charset="-128"/>
                <a:cs typeface="Times New Roman" panose="02020603050405020304" pitchFamily="18" charset="0"/>
              </a:rPr>
              <a:t>    Head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MS PGothic" charset="-128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MS PGothic" charset="-128"/>
              <a:cs typeface="Times New Roman" panose="02020603050405020304" pitchFamily="18" charset="0"/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4767578" y="2400432"/>
            <a:ext cx="3065187" cy="298722"/>
          </a:xfrm>
          <a:prstGeom prst="rect">
            <a:avLst/>
          </a:prstGeom>
          <a:gradFill flip="none" rotWithShape="1">
            <a:gsLst>
              <a:gs pos="80000">
                <a:schemeClr val="accent2">
                  <a:lumMod val="40000"/>
                  <a:lumOff val="60000"/>
                </a:schemeClr>
              </a:gs>
              <a:gs pos="18000">
                <a:schemeClr val="accent1">
                  <a:tint val="44500"/>
                  <a:satMod val="160000"/>
                </a:schemeClr>
              </a:gs>
            </a:gsLst>
            <a:lin ang="5400000" scaled="1"/>
            <a:tileRect/>
          </a:gra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charset="-128"/>
                <a:cs typeface="Times New Roman" panose="02020603050405020304" pitchFamily="18" charset="0"/>
              </a:rPr>
              <a:t>             Internal Shielding</a:t>
            </a:r>
          </a:p>
        </p:txBody>
      </p:sp>
      <p:sp>
        <p:nvSpPr>
          <p:cNvPr id="8" name="Trapezoid 7"/>
          <p:cNvSpPr/>
          <p:nvPr/>
        </p:nvSpPr>
        <p:spPr bwMode="auto">
          <a:xfrm rot="5400000">
            <a:off x="2664206" y="3482641"/>
            <a:ext cx="580440" cy="719113"/>
          </a:xfrm>
          <a:prstGeom prst="trapezoid">
            <a:avLst/>
          </a:prstGeom>
          <a:solidFill>
            <a:schemeClr val="tx2">
              <a:lumMod val="40000"/>
              <a:lumOff val="6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rot="0" spcFirstLastPara="0" vertOverflow="overflow" horzOverflow="overflow" vert="vert270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charset="-128"/>
                <a:cs typeface="Times New Roman" panose="02020603050405020304" pitchFamily="18" charset="0"/>
              </a:rPr>
              <a:t>Main Pump</a:t>
            </a:r>
          </a:p>
        </p:txBody>
      </p:sp>
      <p:sp>
        <p:nvSpPr>
          <p:cNvPr id="9" name="Trapezoid 8"/>
          <p:cNvSpPr/>
          <p:nvPr/>
        </p:nvSpPr>
        <p:spPr bwMode="auto">
          <a:xfrm rot="5400000" flipV="1">
            <a:off x="5691053" y="1172353"/>
            <a:ext cx="580440" cy="701853"/>
          </a:xfrm>
          <a:prstGeom prst="trapezoid">
            <a:avLst/>
          </a:prstGeom>
          <a:gradFill flip="none" rotWithShape="1">
            <a:gsLst>
              <a:gs pos="79000">
                <a:srgbClr val="FFDFD2"/>
              </a:gs>
              <a:gs pos="21000">
                <a:schemeClr val="accent2">
                  <a:lumMod val="40000"/>
                  <a:lumOff val="60000"/>
                </a:schemeClr>
              </a:gs>
            </a:gsLst>
            <a:lin ang="16200000" scaled="1"/>
            <a:tileRect/>
          </a:gra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rot="0" spcFirstLastPara="0" vertOverflow="overflow" horzOverflow="overflow" vert="vert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charset="-128"/>
                <a:cs typeface="Times New Roman" panose="02020603050405020304" pitchFamily="18" charset="0"/>
              </a:rPr>
              <a:t>Turbine</a:t>
            </a:r>
          </a:p>
        </p:txBody>
      </p:sp>
      <p:sp>
        <p:nvSpPr>
          <p:cNvPr id="10" name="Rectangle 9"/>
          <p:cNvSpPr/>
          <p:nvPr/>
        </p:nvSpPr>
        <p:spPr bwMode="auto">
          <a:xfrm>
            <a:off x="3993511" y="5649478"/>
            <a:ext cx="1482149" cy="559327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MS PGothic" charset="-128"/>
              <a:cs typeface="Times New Roman" panose="02020603050405020304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charset="-128"/>
                <a:cs typeface="Times New Roman" panose="02020603050405020304" pitchFamily="18" charset="0"/>
              </a:rPr>
              <a:t>Regen Nozzle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charset="-128"/>
                <a:cs typeface="Times New Roman" panose="02020603050405020304" pitchFamily="18" charset="0"/>
              </a:rPr>
              <a:t>Section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MS PGothic" charset="-128"/>
              <a:cs typeface="Times New Roman" panose="02020603050405020304" pitchFamily="18" charset="0"/>
            </a:endParaRPr>
          </a:p>
        </p:txBody>
      </p:sp>
      <p:sp>
        <p:nvSpPr>
          <p:cNvPr id="11" name="Rectangle 10"/>
          <p:cNvSpPr/>
          <p:nvPr/>
        </p:nvSpPr>
        <p:spPr bwMode="auto">
          <a:xfrm>
            <a:off x="4729480" y="3129375"/>
            <a:ext cx="817685" cy="1808441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4572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charset="-128"/>
                <a:cs typeface="Times New Roman" panose="02020603050405020304" pitchFamily="18" charset="0"/>
              </a:rPr>
              <a:t>Radial Reflector</a:t>
            </a:r>
          </a:p>
        </p:txBody>
      </p:sp>
      <p:sp>
        <p:nvSpPr>
          <p:cNvPr id="12" name="Rectangle 11"/>
          <p:cNvSpPr/>
          <p:nvPr/>
        </p:nvSpPr>
        <p:spPr bwMode="auto">
          <a:xfrm>
            <a:off x="6081096" y="2268623"/>
            <a:ext cx="1494494" cy="117543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charset="-128"/>
                <a:cs typeface="Times New Roman" panose="02020603050405020304" pitchFamily="18" charset="0"/>
              </a:rPr>
              <a:t>Inlet  Manifold</a:t>
            </a:r>
          </a:p>
        </p:txBody>
      </p:sp>
      <p:sp>
        <p:nvSpPr>
          <p:cNvPr id="13" name="Rectangle 12"/>
          <p:cNvSpPr/>
          <p:nvPr/>
        </p:nvSpPr>
        <p:spPr bwMode="auto">
          <a:xfrm>
            <a:off x="3970687" y="2137158"/>
            <a:ext cx="3976380" cy="3465332"/>
          </a:xfrm>
          <a:prstGeom prst="rect">
            <a:avLst/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MS PGothic" charset="-128"/>
              <a:cs typeface="Times New Roman" panose="02020603050405020304" pitchFamily="18" charset="0"/>
            </a:endParaRPr>
          </a:p>
        </p:txBody>
      </p:sp>
      <p:cxnSp>
        <p:nvCxnSpPr>
          <p:cNvPr id="14" name="Straight Arrow Connector 13"/>
          <p:cNvCxnSpPr>
            <a:endCxn id="16" idx="0"/>
          </p:cNvCxnSpPr>
          <p:nvPr/>
        </p:nvCxnSpPr>
        <p:spPr bwMode="auto">
          <a:xfrm>
            <a:off x="2798162" y="4800789"/>
            <a:ext cx="123053" cy="16198"/>
          </a:xfrm>
          <a:prstGeom prst="straightConnector1">
            <a:avLst/>
          </a:prstGeom>
          <a:solidFill>
            <a:schemeClr val="accent3">
              <a:lumMod val="40000"/>
              <a:lumOff val="60000"/>
            </a:schemeClr>
          </a:solidFill>
          <a:ln w="15875" cap="flat" cmpd="sng" algn="ctr">
            <a:solidFill>
              <a:schemeClr val="tx1"/>
            </a:solidFill>
            <a:prstDash val="solid"/>
            <a:round/>
            <a:headEnd type="oval" w="lg" len="lg"/>
            <a:tailEnd type="none"/>
          </a:ln>
          <a:effectLst/>
        </p:spPr>
      </p:cxnSp>
      <p:sp>
        <p:nvSpPr>
          <p:cNvPr id="15" name="Isosceles Triangle 14"/>
          <p:cNvSpPr/>
          <p:nvPr/>
        </p:nvSpPr>
        <p:spPr bwMode="auto">
          <a:xfrm>
            <a:off x="2849434" y="4795388"/>
            <a:ext cx="143561" cy="151171"/>
          </a:xfrm>
          <a:prstGeom prst="triangle">
            <a:avLst/>
          </a:prstGeom>
          <a:solidFill>
            <a:schemeClr val="accent3">
              <a:lumMod val="40000"/>
              <a:lumOff val="6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MS PGothic" charset="-128"/>
              <a:cs typeface="Times New Roman" panose="02020603050405020304" pitchFamily="18" charset="0"/>
            </a:endParaRPr>
          </a:p>
        </p:txBody>
      </p:sp>
      <p:sp>
        <p:nvSpPr>
          <p:cNvPr id="16" name="Isosceles Triangle 15"/>
          <p:cNvSpPr/>
          <p:nvPr/>
        </p:nvSpPr>
        <p:spPr bwMode="auto">
          <a:xfrm flipV="1">
            <a:off x="2849434" y="4665818"/>
            <a:ext cx="143561" cy="151171"/>
          </a:xfrm>
          <a:prstGeom prst="triangle">
            <a:avLst/>
          </a:prstGeom>
          <a:solidFill>
            <a:schemeClr val="accent3">
              <a:lumMod val="40000"/>
              <a:lumOff val="6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MS PGothic" charset="-128"/>
              <a:cs typeface="Times New Roman" panose="02020603050405020304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608277" y="2050035"/>
            <a:ext cx="67358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charset="-128"/>
                <a:cs typeface="Times New Roman" panose="02020603050405020304" pitchFamily="18" charset="0"/>
              </a:rPr>
              <a:t>Coolant</a:t>
            </a:r>
          </a:p>
        </p:txBody>
      </p:sp>
      <p:cxnSp>
        <p:nvCxnSpPr>
          <p:cNvPr id="18" name="Straight Arrow Connector 17"/>
          <p:cNvCxnSpPr/>
          <p:nvPr/>
        </p:nvCxnSpPr>
        <p:spPr bwMode="auto">
          <a:xfrm>
            <a:off x="2938300" y="3223274"/>
            <a:ext cx="0" cy="375744"/>
          </a:xfrm>
          <a:prstGeom prst="straightConnector1">
            <a:avLst/>
          </a:prstGeom>
          <a:solidFill>
            <a:schemeClr val="accent1"/>
          </a:solidFill>
          <a:ln w="34925" cap="flat" cmpd="sng" algn="ctr">
            <a:solidFill>
              <a:schemeClr val="tx1"/>
            </a:solidFill>
            <a:prstDash val="solid"/>
            <a:round/>
            <a:headEnd type="none" w="sm" len="sm"/>
            <a:tailEnd type="triangle" w="lg" len="med"/>
          </a:ln>
          <a:effectLst/>
        </p:spPr>
      </p:cxnSp>
      <p:cxnSp>
        <p:nvCxnSpPr>
          <p:cNvPr id="19" name="Straight Arrow Connector 18"/>
          <p:cNvCxnSpPr/>
          <p:nvPr/>
        </p:nvCxnSpPr>
        <p:spPr bwMode="auto">
          <a:xfrm>
            <a:off x="2922805" y="4131015"/>
            <a:ext cx="0" cy="534803"/>
          </a:xfrm>
          <a:prstGeom prst="straightConnector1">
            <a:avLst/>
          </a:prstGeom>
          <a:solidFill>
            <a:schemeClr val="accent1"/>
          </a:solidFill>
          <a:ln w="34925" cap="flat" cmpd="sng" algn="ctr">
            <a:solidFill>
              <a:schemeClr val="tx1"/>
            </a:solidFill>
            <a:prstDash val="solid"/>
            <a:round/>
            <a:headEnd type="none" w="sm" len="sm"/>
            <a:tailEnd type="triangle" w="lg" len="med"/>
          </a:ln>
          <a:effectLst/>
        </p:spPr>
      </p:cxnSp>
      <p:cxnSp>
        <p:nvCxnSpPr>
          <p:cNvPr id="20" name="Straight Arrow Connector 19"/>
          <p:cNvCxnSpPr/>
          <p:nvPr/>
        </p:nvCxnSpPr>
        <p:spPr bwMode="auto">
          <a:xfrm>
            <a:off x="2949830" y="4961764"/>
            <a:ext cx="0" cy="1091899"/>
          </a:xfrm>
          <a:prstGeom prst="straightConnector1">
            <a:avLst/>
          </a:prstGeom>
          <a:solidFill>
            <a:schemeClr val="accent1"/>
          </a:solidFill>
          <a:ln w="34925" cap="flat" cmpd="sng" algn="ctr">
            <a:solidFill>
              <a:schemeClr val="tx1"/>
            </a:solidFill>
            <a:prstDash val="solid"/>
            <a:round/>
            <a:headEnd type="none" w="sm" len="sm"/>
            <a:tailEnd type="triangle" w="lg" len="med"/>
          </a:ln>
          <a:effectLst/>
        </p:spPr>
      </p:cxnSp>
      <p:cxnSp>
        <p:nvCxnSpPr>
          <p:cNvPr id="21" name="Straight Arrow Connector 20"/>
          <p:cNvCxnSpPr/>
          <p:nvPr/>
        </p:nvCxnSpPr>
        <p:spPr bwMode="auto">
          <a:xfrm flipV="1">
            <a:off x="2944211" y="6030314"/>
            <a:ext cx="1309124" cy="10914"/>
          </a:xfrm>
          <a:prstGeom prst="straightConnector1">
            <a:avLst/>
          </a:prstGeom>
          <a:solidFill>
            <a:schemeClr val="accent1"/>
          </a:solidFill>
          <a:ln w="34925" cap="flat" cmpd="sng" algn="ctr">
            <a:solidFill>
              <a:schemeClr val="tx1"/>
            </a:solidFill>
            <a:prstDash val="solid"/>
            <a:round/>
            <a:headEnd type="none" w="sm" len="sm"/>
            <a:tailEnd type="triangle" w="lg" len="med"/>
          </a:ln>
          <a:effectLst/>
        </p:spPr>
      </p:cxnSp>
      <p:cxnSp>
        <p:nvCxnSpPr>
          <p:cNvPr id="22" name="Straight Arrow Connector 21"/>
          <p:cNvCxnSpPr/>
          <p:nvPr/>
        </p:nvCxnSpPr>
        <p:spPr bwMode="auto">
          <a:xfrm flipH="1">
            <a:off x="6820125" y="1526990"/>
            <a:ext cx="3882" cy="749439"/>
          </a:xfrm>
          <a:prstGeom prst="straightConnector1">
            <a:avLst/>
          </a:prstGeom>
          <a:solidFill>
            <a:schemeClr val="accent1"/>
          </a:solidFill>
          <a:ln w="34925" cap="flat" cmpd="sng" algn="ctr">
            <a:solidFill>
              <a:schemeClr val="tx1"/>
            </a:solidFill>
            <a:prstDash val="solid"/>
            <a:round/>
            <a:headEnd type="none" w="sm" len="sm"/>
            <a:tailEnd type="triangle" w="lg" len="med"/>
          </a:ln>
          <a:effectLst/>
        </p:spPr>
      </p:cxnSp>
      <p:cxnSp>
        <p:nvCxnSpPr>
          <p:cNvPr id="23" name="Straight Arrow Connector 22"/>
          <p:cNvCxnSpPr/>
          <p:nvPr/>
        </p:nvCxnSpPr>
        <p:spPr bwMode="auto">
          <a:xfrm flipV="1">
            <a:off x="4682845" y="1523280"/>
            <a:ext cx="947502" cy="3710"/>
          </a:xfrm>
          <a:prstGeom prst="straightConnector1">
            <a:avLst/>
          </a:prstGeom>
          <a:solidFill>
            <a:schemeClr val="accent1"/>
          </a:solidFill>
          <a:ln w="34925" cap="flat" cmpd="sng" algn="ctr">
            <a:solidFill>
              <a:schemeClr val="tx1"/>
            </a:solidFill>
            <a:prstDash val="solid"/>
            <a:round/>
            <a:headEnd type="none" w="sm" len="sm"/>
            <a:tailEnd type="triangle" w="lg" len="med"/>
          </a:ln>
          <a:effectLst/>
        </p:spPr>
      </p:cxnSp>
      <p:cxnSp>
        <p:nvCxnSpPr>
          <p:cNvPr id="24" name="Straight Connector 23"/>
          <p:cNvCxnSpPr/>
          <p:nvPr/>
        </p:nvCxnSpPr>
        <p:spPr bwMode="auto">
          <a:xfrm flipH="1" flipV="1">
            <a:off x="4538051" y="1910247"/>
            <a:ext cx="2282074" cy="12949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triangle" w="lg" len="med"/>
            <a:tailEnd type="none" w="lg" len="med"/>
          </a:ln>
          <a:effectLst/>
        </p:spPr>
      </p:cxnSp>
      <p:cxnSp>
        <p:nvCxnSpPr>
          <p:cNvPr id="25" name="Straight Arrow Connector 24"/>
          <p:cNvCxnSpPr/>
          <p:nvPr/>
        </p:nvCxnSpPr>
        <p:spPr bwMode="auto">
          <a:xfrm flipV="1">
            <a:off x="4682845" y="1540165"/>
            <a:ext cx="0" cy="383031"/>
          </a:xfrm>
          <a:prstGeom prst="straightConnector1">
            <a:avLst/>
          </a:prstGeom>
          <a:solidFill>
            <a:schemeClr val="accent1"/>
          </a:solidFill>
          <a:ln w="34925" cap="flat" cmpd="sng" algn="ctr">
            <a:solidFill>
              <a:schemeClr val="tx1"/>
            </a:solidFill>
            <a:prstDash val="solid"/>
            <a:round/>
            <a:headEnd type="none" w="sm" len="sm"/>
            <a:tailEnd type="triangle" w="lg" len="med"/>
          </a:ln>
          <a:effectLst/>
        </p:spPr>
      </p:cxnSp>
      <p:cxnSp>
        <p:nvCxnSpPr>
          <p:cNvPr id="26" name="Straight Arrow Connector 25"/>
          <p:cNvCxnSpPr/>
          <p:nvPr/>
        </p:nvCxnSpPr>
        <p:spPr bwMode="auto">
          <a:xfrm>
            <a:off x="6332200" y="1523280"/>
            <a:ext cx="487925" cy="0"/>
          </a:xfrm>
          <a:prstGeom prst="straightConnector1">
            <a:avLst/>
          </a:prstGeom>
          <a:solidFill>
            <a:schemeClr val="accent1"/>
          </a:solidFill>
          <a:ln w="34925" cap="flat" cmpd="sng" algn="ctr">
            <a:solidFill>
              <a:schemeClr val="tx1"/>
            </a:solidFill>
            <a:prstDash val="solid"/>
            <a:round/>
            <a:headEnd type="none" w="sm" len="sm"/>
            <a:tailEnd type="triangle" w="lg" len="med"/>
          </a:ln>
          <a:effectLst/>
        </p:spPr>
      </p:cxnSp>
      <p:grpSp>
        <p:nvGrpSpPr>
          <p:cNvPr id="27" name="Group 26"/>
          <p:cNvGrpSpPr/>
          <p:nvPr/>
        </p:nvGrpSpPr>
        <p:grpSpPr>
          <a:xfrm>
            <a:off x="5159101" y="1777724"/>
            <a:ext cx="280742" cy="219267"/>
            <a:chOff x="783160" y="6202890"/>
            <a:chExt cx="304801" cy="238057"/>
          </a:xfrm>
        </p:grpSpPr>
        <p:cxnSp>
          <p:nvCxnSpPr>
            <p:cNvPr id="28" name="Straight Arrow Connector 27"/>
            <p:cNvCxnSpPr/>
            <p:nvPr/>
          </p:nvCxnSpPr>
          <p:spPr bwMode="auto">
            <a:xfrm rot="5400000">
              <a:off x="862452" y="6281859"/>
              <a:ext cx="157937" cy="0"/>
            </a:xfrm>
            <a:prstGeom prst="straightConnector1">
              <a:avLst/>
            </a:prstGeom>
            <a:solidFill>
              <a:schemeClr val="accent3">
                <a:lumMod val="40000"/>
                <a:lumOff val="60000"/>
              </a:schemeClr>
            </a:solidFill>
            <a:ln w="15875" cap="flat" cmpd="sng" algn="ctr">
              <a:solidFill>
                <a:schemeClr val="tx1"/>
              </a:solidFill>
              <a:prstDash val="solid"/>
              <a:round/>
              <a:headEnd type="oval" w="lg" len="lg"/>
              <a:tailEnd type="none"/>
            </a:ln>
            <a:effectLst/>
          </p:spPr>
        </p:cxnSp>
        <p:sp>
          <p:nvSpPr>
            <p:cNvPr id="29" name="Isosceles Triangle 28"/>
            <p:cNvSpPr/>
            <p:nvPr/>
          </p:nvSpPr>
          <p:spPr bwMode="auto">
            <a:xfrm rot="5400000">
              <a:off x="775455" y="6269116"/>
              <a:ext cx="179536" cy="164126"/>
            </a:xfrm>
            <a:prstGeom prst="triangle">
              <a:avLst/>
            </a:prstGeom>
            <a:solidFill>
              <a:schemeClr val="accent3">
                <a:lumMod val="40000"/>
                <a:lumOff val="60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charset="-128"/>
                <a:cs typeface="Times New Roman" panose="02020603050405020304" pitchFamily="18" charset="0"/>
              </a:endParaRPr>
            </a:p>
          </p:txBody>
        </p:sp>
        <p:sp>
          <p:nvSpPr>
            <p:cNvPr id="30" name="Isosceles Triangle 29"/>
            <p:cNvSpPr/>
            <p:nvPr/>
          </p:nvSpPr>
          <p:spPr bwMode="auto">
            <a:xfrm rot="5400000" flipV="1">
              <a:off x="916130" y="6269116"/>
              <a:ext cx="179536" cy="164126"/>
            </a:xfrm>
            <a:prstGeom prst="triangle">
              <a:avLst/>
            </a:prstGeom>
            <a:solidFill>
              <a:schemeClr val="accent3">
                <a:lumMod val="40000"/>
                <a:lumOff val="60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charset="-128"/>
                <a:cs typeface="Times New Roman" panose="02020603050405020304" pitchFamily="18" charset="0"/>
              </a:endParaRPr>
            </a:p>
          </p:txBody>
        </p:sp>
      </p:grpSp>
      <p:graphicFrame>
        <p:nvGraphicFramePr>
          <p:cNvPr id="31" name="Table 30"/>
          <p:cNvGraphicFramePr>
            <a:graphicFrameLocks noGrp="1"/>
          </p:cNvGraphicFramePr>
          <p:nvPr/>
        </p:nvGraphicFramePr>
        <p:xfrm>
          <a:off x="8395052" y="3971542"/>
          <a:ext cx="1737360" cy="1554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373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26244">
                <a:tc>
                  <a:txBody>
                    <a:bodyPr/>
                    <a:lstStyle/>
                    <a:p>
                      <a:r>
                        <a:rPr lang="en-US" sz="1200" dirty="0"/>
                        <a:t>Component/</a:t>
                      </a:r>
                    </a:p>
                    <a:p>
                      <a:r>
                        <a:rPr lang="en-US" sz="1200" dirty="0"/>
                        <a:t>Core Region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746">
                <a:tc>
                  <a:txBody>
                    <a:bodyPr/>
                    <a:lstStyle/>
                    <a:p>
                      <a:r>
                        <a:rPr lang="en-US" sz="1200" dirty="0"/>
                        <a:t>Fuel Assemblies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5746">
                <a:tc>
                  <a:txBody>
                    <a:bodyPr/>
                    <a:lstStyle/>
                    <a:p>
                      <a:r>
                        <a:rPr lang="en-US" sz="1200" dirty="0"/>
                        <a:t>Moderator Block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5746">
                <a:tc>
                  <a:txBody>
                    <a:bodyPr/>
                    <a:lstStyle/>
                    <a:p>
                      <a:r>
                        <a:rPr lang="en-US" sz="1200" dirty="0"/>
                        <a:t>Reflector/Control</a:t>
                      </a:r>
                      <a:r>
                        <a:rPr lang="en-US" sz="1200" baseline="0" dirty="0"/>
                        <a:t> Drums</a:t>
                      </a:r>
                      <a:endParaRPr 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9558">
                <a:tc>
                  <a:txBody>
                    <a:bodyPr/>
                    <a:lstStyle/>
                    <a:p>
                      <a:r>
                        <a:rPr lang="en-US" sz="1200" dirty="0"/>
                        <a:t>Shield/Support Plates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32" name="Rectangle 31"/>
          <p:cNvSpPr/>
          <p:nvPr/>
        </p:nvSpPr>
        <p:spPr bwMode="auto">
          <a:xfrm>
            <a:off x="4041195" y="3136461"/>
            <a:ext cx="628693" cy="1808441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4572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charset="-128"/>
                <a:cs typeface="Times New Roman" panose="02020603050405020304" pitchFamily="18" charset="0"/>
              </a:rPr>
              <a:t>RV Wall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charset="-128"/>
                <a:cs typeface="Times New Roman" panose="02020603050405020304" pitchFamily="18" charset="0"/>
              </a:rPr>
              <a:t>Cooling</a:t>
            </a:r>
          </a:p>
        </p:txBody>
      </p:sp>
      <p:sp>
        <p:nvSpPr>
          <p:cNvPr id="33" name="Rectangle 32"/>
          <p:cNvSpPr/>
          <p:nvPr/>
        </p:nvSpPr>
        <p:spPr bwMode="auto">
          <a:xfrm>
            <a:off x="4030882" y="4961764"/>
            <a:ext cx="3763783" cy="603317"/>
          </a:xfrm>
          <a:prstGeom prst="rect">
            <a:avLst/>
          </a:prstGeom>
          <a:gradFill>
            <a:gsLst>
              <a:gs pos="76000">
                <a:srgbClr val="FF0000"/>
              </a:gs>
              <a:gs pos="7000">
                <a:schemeClr val="accent2">
                  <a:lumMod val="40000"/>
                  <a:lumOff val="60000"/>
                </a:schemeClr>
              </a:gs>
              <a:gs pos="22000">
                <a:schemeClr val="accent1">
                  <a:tint val="44500"/>
                  <a:satMod val="160000"/>
                </a:schemeClr>
              </a:gs>
            </a:gsLst>
            <a:lin ang="5400000" scaled="1"/>
          </a:gra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MS PGothic" charset="-128"/>
              <a:cs typeface="Times New Roman" panose="02020603050405020304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MS PGothic" charset="-128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MS PGothic" charset="-128"/>
                <a:cs typeface="Times New Roman" panose="02020603050405020304" pitchFamily="18" charset="0"/>
              </a:rPr>
              <a:t>         AFT Support Plate and Plena   </a:t>
            </a:r>
          </a:p>
        </p:txBody>
      </p:sp>
      <p:sp>
        <p:nvSpPr>
          <p:cNvPr id="34" name="Rectangle 33"/>
          <p:cNvSpPr/>
          <p:nvPr/>
        </p:nvSpPr>
        <p:spPr bwMode="auto">
          <a:xfrm>
            <a:off x="5580214" y="3129375"/>
            <a:ext cx="2214451" cy="1808441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4572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charset="-128"/>
                <a:cs typeface="Times New Roman" panose="02020603050405020304" pitchFamily="18" charset="0"/>
              </a:rPr>
              <a:t>Moderator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charset="-128"/>
                <a:cs typeface="Times New Roman" panose="02020603050405020304" pitchFamily="18" charset="0"/>
              </a:rPr>
              <a:t>Block  </a:t>
            </a:r>
          </a:p>
        </p:txBody>
      </p:sp>
      <p:sp>
        <p:nvSpPr>
          <p:cNvPr id="35" name="Rectangle 34"/>
          <p:cNvSpPr/>
          <p:nvPr/>
        </p:nvSpPr>
        <p:spPr bwMode="auto">
          <a:xfrm>
            <a:off x="4053173" y="2708637"/>
            <a:ext cx="2450577" cy="351879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charset="-128"/>
                <a:cs typeface="Times New Roman" panose="02020603050405020304" pitchFamily="18" charset="0"/>
              </a:rPr>
              <a:t>Fore Plena / Mid-Flange</a:t>
            </a:r>
          </a:p>
        </p:txBody>
      </p:sp>
      <p:sp>
        <p:nvSpPr>
          <p:cNvPr id="36" name="Rectangle 35"/>
          <p:cNvSpPr/>
          <p:nvPr/>
        </p:nvSpPr>
        <p:spPr bwMode="auto">
          <a:xfrm>
            <a:off x="6600971" y="3136291"/>
            <a:ext cx="1117494" cy="1804256"/>
          </a:xfrm>
          <a:prstGeom prst="rect">
            <a:avLst/>
          </a:prstGeom>
          <a:gradFill>
            <a:gsLst>
              <a:gs pos="76000">
                <a:srgbClr val="FF0000"/>
              </a:gs>
              <a:gs pos="19000">
                <a:schemeClr val="accent2">
                  <a:lumMod val="40000"/>
                  <a:lumOff val="60000"/>
                </a:schemeClr>
              </a:gs>
            </a:gsLst>
            <a:lin ang="5400000" scaled="1"/>
          </a:gra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charset="-128"/>
                <a:cs typeface="Times New Roman" panose="02020603050405020304" pitchFamily="18" charset="0"/>
              </a:rPr>
              <a:t>Fuel Assemblies</a:t>
            </a: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charset="-128"/>
                <a:cs typeface="Times New Roman" panose="02020603050405020304" pitchFamily="18" charset="0"/>
              </a:rPr>
              <a:t>(FA)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MS PGothic" charset="-128"/>
              <a:cs typeface="Times New Roman" panose="02020603050405020304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MS PGothic" charset="-128"/>
              <a:cs typeface="Times New Roman" panose="02020603050405020304" pitchFamily="18" charset="0"/>
            </a:endParaRPr>
          </a:p>
        </p:txBody>
      </p:sp>
      <p:sp>
        <p:nvSpPr>
          <p:cNvPr id="37" name="Rectangle 36"/>
          <p:cNvSpPr/>
          <p:nvPr/>
        </p:nvSpPr>
        <p:spPr bwMode="auto">
          <a:xfrm>
            <a:off x="6576881" y="2708467"/>
            <a:ext cx="1255884" cy="35478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charset="-128"/>
                <a:cs typeface="Times New Roman" panose="02020603050405020304" pitchFamily="18" charset="0"/>
              </a:rPr>
              <a:t>Axial Reflector (TBD)</a:t>
            </a:r>
          </a:p>
        </p:txBody>
      </p:sp>
      <p:cxnSp>
        <p:nvCxnSpPr>
          <p:cNvPr id="38" name="Straight Arrow Connector 37"/>
          <p:cNvCxnSpPr/>
          <p:nvPr/>
        </p:nvCxnSpPr>
        <p:spPr bwMode="auto">
          <a:xfrm flipV="1">
            <a:off x="4236783" y="5035091"/>
            <a:ext cx="1144908" cy="2969"/>
          </a:xfrm>
          <a:prstGeom prst="straightConnector1">
            <a:avLst/>
          </a:prstGeom>
          <a:solidFill>
            <a:schemeClr val="accent1"/>
          </a:solidFill>
          <a:ln w="34925" cap="flat" cmpd="sng" algn="ctr">
            <a:solidFill>
              <a:schemeClr val="tx1"/>
            </a:solidFill>
            <a:prstDash val="solid"/>
            <a:round/>
            <a:headEnd type="none" w="sm" len="sm"/>
            <a:tailEnd type="triangle" w="lg" len="med"/>
          </a:ln>
          <a:effectLst/>
        </p:spPr>
      </p:cxnSp>
      <p:cxnSp>
        <p:nvCxnSpPr>
          <p:cNvPr id="39" name="Straight Arrow Connector 38"/>
          <p:cNvCxnSpPr/>
          <p:nvPr/>
        </p:nvCxnSpPr>
        <p:spPr bwMode="auto">
          <a:xfrm flipV="1">
            <a:off x="6360348" y="2786016"/>
            <a:ext cx="21507" cy="2566537"/>
          </a:xfrm>
          <a:prstGeom prst="straightConnector1">
            <a:avLst/>
          </a:prstGeom>
          <a:solidFill>
            <a:schemeClr val="accent1"/>
          </a:solidFill>
          <a:ln w="34925" cap="flat" cmpd="sng" algn="ctr">
            <a:solidFill>
              <a:schemeClr val="tx1"/>
            </a:solidFill>
            <a:prstDash val="solid"/>
            <a:round/>
            <a:headEnd type="none" w="sm" len="sm"/>
            <a:tailEnd type="triangle" w="lg" len="med"/>
          </a:ln>
          <a:effectLst/>
        </p:spPr>
      </p:cxnSp>
      <p:cxnSp>
        <p:nvCxnSpPr>
          <p:cNvPr id="40" name="Straight Arrow Connector 39"/>
          <p:cNvCxnSpPr/>
          <p:nvPr/>
        </p:nvCxnSpPr>
        <p:spPr bwMode="auto">
          <a:xfrm flipH="1" flipV="1">
            <a:off x="4212575" y="1923196"/>
            <a:ext cx="4026" cy="1050792"/>
          </a:xfrm>
          <a:prstGeom prst="straightConnector1">
            <a:avLst/>
          </a:prstGeom>
          <a:solidFill>
            <a:schemeClr val="accent1"/>
          </a:solidFill>
          <a:ln w="34925" cap="flat" cmpd="sng" algn="ctr">
            <a:solidFill>
              <a:schemeClr val="tx1"/>
            </a:solidFill>
            <a:prstDash val="solid"/>
            <a:round/>
            <a:headEnd type="none" w="sm" len="sm"/>
            <a:tailEnd type="triangle" w="lg" len="med"/>
          </a:ln>
          <a:effectLst/>
        </p:spPr>
      </p:cxnSp>
      <p:cxnSp>
        <p:nvCxnSpPr>
          <p:cNvPr id="41" name="Straight Arrow Connector 40"/>
          <p:cNvCxnSpPr/>
          <p:nvPr/>
        </p:nvCxnSpPr>
        <p:spPr bwMode="auto">
          <a:xfrm flipV="1">
            <a:off x="3702695" y="1910247"/>
            <a:ext cx="835356" cy="154"/>
          </a:xfrm>
          <a:prstGeom prst="straightConnector1">
            <a:avLst/>
          </a:prstGeom>
          <a:solidFill>
            <a:schemeClr val="accent1"/>
          </a:solidFill>
          <a:ln w="34925" cap="flat" cmpd="sng" algn="ctr">
            <a:solidFill>
              <a:schemeClr val="tx1"/>
            </a:solidFill>
            <a:prstDash val="solid"/>
            <a:round/>
            <a:headEnd type="none" w="sm" len="sm"/>
            <a:tailEnd type="triangle" w="lg" len="med"/>
          </a:ln>
          <a:effectLst/>
        </p:spPr>
      </p:cxnSp>
      <p:cxnSp>
        <p:nvCxnSpPr>
          <p:cNvPr id="42" name="Straight Arrow Connector 41"/>
          <p:cNvCxnSpPr/>
          <p:nvPr/>
        </p:nvCxnSpPr>
        <p:spPr bwMode="auto">
          <a:xfrm>
            <a:off x="6820741" y="2397427"/>
            <a:ext cx="0" cy="1643154"/>
          </a:xfrm>
          <a:prstGeom prst="straightConnector1">
            <a:avLst/>
          </a:prstGeom>
          <a:solidFill>
            <a:schemeClr val="accent1"/>
          </a:solidFill>
          <a:ln w="34925" cap="flat" cmpd="sng" algn="ctr">
            <a:solidFill>
              <a:schemeClr val="tx1"/>
            </a:solidFill>
            <a:prstDash val="solid"/>
            <a:round/>
            <a:headEnd type="none" w="sm" len="sm"/>
            <a:tailEnd type="triangle" w="lg" len="med"/>
          </a:ln>
          <a:effectLst/>
        </p:spPr>
      </p:cxnSp>
      <p:sp>
        <p:nvSpPr>
          <p:cNvPr id="43" name="TextBox 42"/>
          <p:cNvSpPr txBox="1"/>
          <p:nvPr/>
        </p:nvSpPr>
        <p:spPr>
          <a:xfrm>
            <a:off x="4812079" y="4166729"/>
            <a:ext cx="51156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charset="-128"/>
                <a:cs typeface="Times New Roman" panose="02020603050405020304" pitchFamily="18" charset="0"/>
              </a:rPr>
              <a:t>Q</a:t>
            </a:r>
            <a:r>
              <a:rPr kumimoji="0" lang="en-US" sz="12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charset="-128"/>
                <a:cs typeface="Times New Roman" panose="02020603050405020304" pitchFamily="18" charset="0"/>
              </a:rPr>
              <a:t>REF</a:t>
            </a: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MS PGothic" charset="-128"/>
              <a:cs typeface="Times New Roman" panose="02020603050405020304" pitchFamily="18" charset="0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5657610" y="4173002"/>
            <a:ext cx="69572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charset="-128"/>
                <a:cs typeface="Times New Roman" panose="02020603050405020304" pitchFamily="18" charset="0"/>
              </a:rPr>
              <a:t>Q</a:t>
            </a:r>
            <a:r>
              <a:rPr kumimoji="0" lang="en-US" sz="12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charset="-128"/>
                <a:cs typeface="Times New Roman" panose="02020603050405020304" pitchFamily="18" charset="0"/>
              </a:rPr>
              <a:t>MB</a:t>
            </a: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MS PGothic" charset="-128"/>
              <a:cs typeface="Times New Roman" panose="02020603050405020304" pitchFamily="18" charset="0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6995480" y="4176978"/>
            <a:ext cx="54476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charset="-128"/>
                <a:cs typeface="Times New Roman" panose="02020603050405020304" pitchFamily="18" charset="0"/>
              </a:rPr>
              <a:t>Q</a:t>
            </a:r>
            <a:r>
              <a:rPr kumimoji="0" lang="en-US" sz="1200" b="1" i="0" u="none" strike="noStrike" kern="1200" cap="all" spc="0" normalizeH="0" baseline="-2500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charset="-128"/>
                <a:cs typeface="Times New Roman" panose="02020603050405020304" pitchFamily="18" charset="0"/>
              </a:rPr>
              <a:t>fuel</a:t>
            </a: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MS PGothic" charset="-128"/>
              <a:cs typeface="Times New Roman" panose="02020603050405020304" pitchFamily="18" charset="0"/>
            </a:endParaRPr>
          </a:p>
        </p:txBody>
      </p:sp>
      <p:cxnSp>
        <p:nvCxnSpPr>
          <p:cNvPr id="46" name="Straight Arrow Connector 45"/>
          <p:cNvCxnSpPr/>
          <p:nvPr/>
        </p:nvCxnSpPr>
        <p:spPr bwMode="auto">
          <a:xfrm flipH="1">
            <a:off x="6820127" y="4056235"/>
            <a:ext cx="2" cy="1020676"/>
          </a:xfrm>
          <a:prstGeom prst="straightConnector1">
            <a:avLst/>
          </a:prstGeom>
          <a:solidFill>
            <a:schemeClr val="accent1"/>
          </a:solidFill>
          <a:ln w="34925" cap="flat" cmpd="sng" algn="ctr">
            <a:solidFill>
              <a:schemeClr val="tx1"/>
            </a:solidFill>
            <a:prstDash val="solid"/>
            <a:round/>
            <a:headEnd type="none" w="sm" len="sm"/>
            <a:tailEnd type="triangle" w="lg" len="med"/>
          </a:ln>
          <a:effectLst/>
        </p:spPr>
      </p:cxnSp>
      <p:cxnSp>
        <p:nvCxnSpPr>
          <p:cNvPr id="47" name="Straight Arrow Connector 46"/>
          <p:cNvCxnSpPr/>
          <p:nvPr/>
        </p:nvCxnSpPr>
        <p:spPr bwMode="auto">
          <a:xfrm>
            <a:off x="6820125" y="5127478"/>
            <a:ext cx="3368" cy="1251339"/>
          </a:xfrm>
          <a:prstGeom prst="straightConnector1">
            <a:avLst/>
          </a:prstGeom>
          <a:solidFill>
            <a:schemeClr val="accent1"/>
          </a:solidFill>
          <a:ln w="34925" cap="flat" cmpd="sng" algn="ctr">
            <a:solidFill>
              <a:schemeClr val="tx1"/>
            </a:solidFill>
            <a:prstDash val="solid"/>
            <a:round/>
            <a:headEnd type="none" w="sm" len="sm"/>
            <a:tailEnd type="triangle" w="lg" len="med"/>
          </a:ln>
          <a:effectLst/>
        </p:spPr>
      </p:cxnSp>
      <p:cxnSp>
        <p:nvCxnSpPr>
          <p:cNvPr id="48" name="Straight Arrow Connector 47"/>
          <p:cNvCxnSpPr/>
          <p:nvPr/>
        </p:nvCxnSpPr>
        <p:spPr bwMode="auto">
          <a:xfrm flipH="1" flipV="1">
            <a:off x="4253335" y="5035091"/>
            <a:ext cx="3786" cy="985265"/>
          </a:xfrm>
          <a:prstGeom prst="straightConnector1">
            <a:avLst/>
          </a:prstGeom>
          <a:solidFill>
            <a:schemeClr val="accent1"/>
          </a:solidFill>
          <a:ln w="34925" cap="flat" cmpd="sng" algn="ctr">
            <a:solidFill>
              <a:schemeClr val="tx1"/>
            </a:solidFill>
            <a:prstDash val="solid"/>
            <a:round/>
            <a:headEnd type="none" w="sm" len="sm"/>
            <a:tailEnd type="triangle" w="lg" len="med"/>
          </a:ln>
          <a:effectLst/>
        </p:spPr>
      </p:cxnSp>
      <p:cxnSp>
        <p:nvCxnSpPr>
          <p:cNvPr id="49" name="Straight Arrow Connector 48"/>
          <p:cNvCxnSpPr/>
          <p:nvPr/>
        </p:nvCxnSpPr>
        <p:spPr bwMode="auto">
          <a:xfrm flipH="1" flipV="1">
            <a:off x="4581049" y="2982074"/>
            <a:ext cx="12605" cy="2053017"/>
          </a:xfrm>
          <a:prstGeom prst="straightConnector1">
            <a:avLst/>
          </a:prstGeom>
          <a:solidFill>
            <a:schemeClr val="accent1"/>
          </a:solidFill>
          <a:ln w="34925" cap="flat" cmpd="sng" algn="ctr">
            <a:solidFill>
              <a:schemeClr val="tx1"/>
            </a:solidFill>
            <a:prstDash val="solid"/>
            <a:round/>
            <a:headEnd type="none" w="sm" len="sm"/>
            <a:tailEnd type="triangle" w="lg" len="med"/>
          </a:ln>
          <a:effectLst/>
        </p:spPr>
      </p:cxnSp>
      <p:cxnSp>
        <p:nvCxnSpPr>
          <p:cNvPr id="50" name="Straight Arrow Connector 49"/>
          <p:cNvCxnSpPr/>
          <p:nvPr/>
        </p:nvCxnSpPr>
        <p:spPr bwMode="auto">
          <a:xfrm flipH="1" flipV="1">
            <a:off x="5391475" y="2973990"/>
            <a:ext cx="9610" cy="2061101"/>
          </a:xfrm>
          <a:prstGeom prst="straightConnector1">
            <a:avLst/>
          </a:prstGeom>
          <a:solidFill>
            <a:schemeClr val="accent1"/>
          </a:solidFill>
          <a:ln w="34925" cap="flat" cmpd="sng" algn="ctr">
            <a:solidFill>
              <a:schemeClr val="tx1"/>
            </a:solidFill>
            <a:prstDash val="solid"/>
            <a:round/>
            <a:headEnd type="none" w="sm" len="sm"/>
            <a:tailEnd type="triangle" w="lg" len="med"/>
          </a:ln>
          <a:effectLst/>
        </p:spPr>
      </p:cxnSp>
      <p:cxnSp>
        <p:nvCxnSpPr>
          <p:cNvPr id="51" name="Straight Arrow Connector 50"/>
          <p:cNvCxnSpPr/>
          <p:nvPr/>
        </p:nvCxnSpPr>
        <p:spPr bwMode="auto">
          <a:xfrm flipH="1">
            <a:off x="4226999" y="2973987"/>
            <a:ext cx="1174086" cy="7349"/>
          </a:xfrm>
          <a:prstGeom prst="straightConnector1">
            <a:avLst/>
          </a:prstGeom>
          <a:solidFill>
            <a:schemeClr val="accent1"/>
          </a:solidFill>
          <a:ln w="34925" cap="flat" cmpd="sng" algn="ctr">
            <a:solidFill>
              <a:schemeClr val="tx1"/>
            </a:solidFill>
            <a:prstDash val="solid"/>
            <a:round/>
            <a:headEnd type="none" w="sm" len="sm"/>
            <a:tailEnd type="triangle" w="lg" len="med"/>
          </a:ln>
          <a:effectLst/>
        </p:spPr>
      </p:cxnSp>
      <p:sp>
        <p:nvSpPr>
          <p:cNvPr id="52" name="TextBox 51"/>
          <p:cNvSpPr txBox="1"/>
          <p:nvPr/>
        </p:nvSpPr>
        <p:spPr>
          <a:xfrm>
            <a:off x="4948893" y="6355051"/>
            <a:ext cx="366303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charset="-128"/>
                <a:cs typeface="Times New Roman" panose="02020603050405020304" pitchFamily="18" charset="0"/>
              </a:rPr>
              <a:t>High Velocity Exhaust Gas</a:t>
            </a:r>
          </a:p>
        </p:txBody>
      </p:sp>
      <p:cxnSp>
        <p:nvCxnSpPr>
          <p:cNvPr id="53" name="Straight Arrow Connector 52"/>
          <p:cNvCxnSpPr/>
          <p:nvPr/>
        </p:nvCxnSpPr>
        <p:spPr bwMode="auto">
          <a:xfrm>
            <a:off x="4388759" y="5349205"/>
            <a:ext cx="1993096" cy="3348"/>
          </a:xfrm>
          <a:prstGeom prst="straightConnector1">
            <a:avLst/>
          </a:prstGeom>
          <a:solidFill>
            <a:schemeClr val="accent1"/>
          </a:solidFill>
          <a:ln w="34925" cap="flat" cmpd="sng" algn="ctr">
            <a:solidFill>
              <a:schemeClr val="tx1"/>
            </a:solidFill>
            <a:prstDash val="solid"/>
            <a:round/>
            <a:headEnd type="none" w="sm" len="sm"/>
            <a:tailEnd type="triangle" w="lg" len="med"/>
          </a:ln>
          <a:effectLst/>
        </p:spPr>
      </p:cxnSp>
      <p:cxnSp>
        <p:nvCxnSpPr>
          <p:cNvPr id="54" name="Straight Arrow Connector 53"/>
          <p:cNvCxnSpPr/>
          <p:nvPr/>
        </p:nvCxnSpPr>
        <p:spPr bwMode="auto">
          <a:xfrm>
            <a:off x="2949829" y="5373340"/>
            <a:ext cx="752866" cy="0"/>
          </a:xfrm>
          <a:prstGeom prst="straightConnector1">
            <a:avLst/>
          </a:prstGeom>
          <a:solidFill>
            <a:schemeClr val="accent1"/>
          </a:solidFill>
          <a:ln w="34925" cap="flat" cmpd="sng" algn="ctr">
            <a:solidFill>
              <a:schemeClr val="tx1"/>
            </a:solidFill>
            <a:prstDash val="solid"/>
            <a:round/>
            <a:headEnd type="none" w="sm" len="sm"/>
            <a:tailEnd type="triangle" w="lg" len="med"/>
          </a:ln>
          <a:effectLst/>
        </p:spPr>
      </p:cxnSp>
      <p:cxnSp>
        <p:nvCxnSpPr>
          <p:cNvPr id="55" name="Straight Arrow Connector 54"/>
          <p:cNvCxnSpPr/>
          <p:nvPr/>
        </p:nvCxnSpPr>
        <p:spPr bwMode="auto">
          <a:xfrm flipV="1">
            <a:off x="3603082" y="5372099"/>
            <a:ext cx="520153" cy="0"/>
          </a:xfrm>
          <a:prstGeom prst="straightConnector1">
            <a:avLst/>
          </a:prstGeom>
          <a:solidFill>
            <a:schemeClr val="accent1"/>
          </a:solidFill>
          <a:ln w="34925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lg" len="med"/>
          </a:ln>
          <a:effectLst/>
        </p:spPr>
      </p:cxnSp>
      <p:sp>
        <p:nvSpPr>
          <p:cNvPr id="56" name="Arc 55"/>
          <p:cNvSpPr/>
          <p:nvPr/>
        </p:nvSpPr>
        <p:spPr>
          <a:xfrm>
            <a:off x="4089089" y="5213341"/>
            <a:ext cx="323634" cy="470919"/>
          </a:xfrm>
          <a:prstGeom prst="arc">
            <a:avLst>
              <a:gd name="adj1" fmla="val 12501919"/>
              <a:gd name="adj2" fmla="val 19709439"/>
            </a:avLst>
          </a:prstGeom>
          <a:noFill/>
          <a:ln w="34925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lg" len="med"/>
          </a:ln>
          <a:effectLst/>
        </p:spPr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MS PGothic" charset="-128"/>
              <a:cs typeface="Times New Roman" panose="02020603050405020304" pitchFamily="18" charset="0"/>
            </a:endParaRPr>
          </a:p>
        </p:txBody>
      </p:sp>
      <p:cxnSp>
        <p:nvCxnSpPr>
          <p:cNvPr id="57" name="Straight Arrow Connector 56"/>
          <p:cNvCxnSpPr/>
          <p:nvPr/>
        </p:nvCxnSpPr>
        <p:spPr bwMode="auto">
          <a:xfrm flipH="1">
            <a:off x="4329738" y="2786016"/>
            <a:ext cx="2030610" cy="9546"/>
          </a:xfrm>
          <a:prstGeom prst="straightConnector1">
            <a:avLst/>
          </a:prstGeom>
          <a:solidFill>
            <a:schemeClr val="accent1"/>
          </a:solidFill>
          <a:ln w="34925" cap="flat" cmpd="sng" algn="ctr">
            <a:solidFill>
              <a:schemeClr val="tx1"/>
            </a:solidFill>
            <a:prstDash val="solid"/>
            <a:round/>
            <a:headEnd type="none" w="sm" len="sm"/>
            <a:tailEnd type="triangle" w="lg" len="med"/>
          </a:ln>
          <a:effectLst/>
        </p:spPr>
      </p:cxnSp>
      <p:cxnSp>
        <p:nvCxnSpPr>
          <p:cNvPr id="58" name="Straight Arrow Connector 57"/>
          <p:cNvCxnSpPr/>
          <p:nvPr/>
        </p:nvCxnSpPr>
        <p:spPr bwMode="auto">
          <a:xfrm flipH="1">
            <a:off x="3662215" y="2786016"/>
            <a:ext cx="445634" cy="0"/>
          </a:xfrm>
          <a:prstGeom prst="straightConnector1">
            <a:avLst/>
          </a:prstGeom>
          <a:solidFill>
            <a:schemeClr val="accent1"/>
          </a:solidFill>
          <a:ln w="34925" cap="flat" cmpd="sng" algn="ctr">
            <a:solidFill>
              <a:schemeClr val="tx1"/>
            </a:solidFill>
            <a:prstDash val="solid"/>
            <a:round/>
            <a:headEnd type="none" w="sm" len="sm"/>
            <a:tailEnd type="triangle" w="lg" len="med"/>
          </a:ln>
          <a:effectLst/>
        </p:spPr>
      </p:cxnSp>
      <p:cxnSp>
        <p:nvCxnSpPr>
          <p:cNvPr id="59" name="Straight Arrow Connector 58"/>
          <p:cNvCxnSpPr/>
          <p:nvPr/>
        </p:nvCxnSpPr>
        <p:spPr bwMode="auto">
          <a:xfrm flipV="1">
            <a:off x="3702695" y="1910247"/>
            <a:ext cx="0" cy="885315"/>
          </a:xfrm>
          <a:prstGeom prst="straightConnector1">
            <a:avLst/>
          </a:prstGeom>
          <a:solidFill>
            <a:schemeClr val="accent1"/>
          </a:solidFill>
          <a:ln w="34925" cap="flat" cmpd="sng" algn="ctr">
            <a:solidFill>
              <a:schemeClr val="tx1"/>
            </a:solidFill>
            <a:prstDash val="solid"/>
            <a:round/>
            <a:headEnd type="none" w="sm" len="sm"/>
            <a:tailEnd type="triangle" w="lg" len="med"/>
          </a:ln>
          <a:effectLst/>
        </p:spPr>
      </p:cxnSp>
      <p:sp>
        <p:nvSpPr>
          <p:cNvPr id="60" name="Arc 59"/>
          <p:cNvSpPr/>
          <p:nvPr/>
        </p:nvSpPr>
        <p:spPr bwMode="auto">
          <a:xfrm rot="5400000" flipH="1">
            <a:off x="4105752" y="2695918"/>
            <a:ext cx="245646" cy="200232"/>
          </a:xfrm>
          <a:prstGeom prst="arc">
            <a:avLst>
              <a:gd name="adj1" fmla="val 16200000"/>
              <a:gd name="adj2" fmla="val 5668041"/>
            </a:avLst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MS PGothic" charset="-128"/>
              <a:cs typeface="Times New Roman" panose="02020603050405020304" pitchFamily="18" charset="0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6911282" y="2408793"/>
            <a:ext cx="93031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charset="-128"/>
                <a:cs typeface="Times New Roman" panose="02020603050405020304" pitchFamily="18" charset="0"/>
              </a:rPr>
              <a:t>Q</a:t>
            </a:r>
            <a:r>
              <a:rPr kumimoji="0" lang="en-US" sz="12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charset="-128"/>
                <a:cs typeface="Times New Roman" panose="02020603050405020304" pitchFamily="18" charset="0"/>
              </a:rPr>
              <a:t>SHSPPT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charset="-128"/>
                <a:cs typeface="Times New Roman" panose="02020603050405020304" pitchFamily="18" charset="0"/>
              </a:rPr>
              <a:t> </a:t>
            </a:r>
            <a:r>
              <a:rPr kumimoji="0" lang="en-US" sz="12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charset="-128"/>
                <a:cs typeface="Times New Roman" panose="02020603050405020304" pitchFamily="18" charset="0"/>
              </a:rPr>
              <a:t> </a:t>
            </a: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MS PGothic" charset="-128"/>
              <a:cs typeface="Times New Roman" panose="02020603050405020304" pitchFamily="18" charset="0"/>
            </a:endParaRPr>
          </a:p>
        </p:txBody>
      </p:sp>
      <p:cxnSp>
        <p:nvCxnSpPr>
          <p:cNvPr id="62" name="Straight Arrow Connector 61"/>
          <p:cNvCxnSpPr/>
          <p:nvPr/>
        </p:nvCxnSpPr>
        <p:spPr bwMode="auto">
          <a:xfrm flipH="1">
            <a:off x="6828344" y="1926213"/>
            <a:ext cx="1215023" cy="0"/>
          </a:xfrm>
          <a:prstGeom prst="straightConnector1">
            <a:avLst/>
          </a:prstGeom>
          <a:solidFill>
            <a:schemeClr val="accent1"/>
          </a:solidFill>
          <a:ln w="34925" cap="flat" cmpd="sng" algn="ctr">
            <a:solidFill>
              <a:schemeClr val="tx1"/>
            </a:solidFill>
            <a:prstDash val="solid"/>
            <a:round/>
            <a:headEnd type="none" w="sm" len="sm"/>
            <a:tailEnd type="triangle" w="lg" len="med"/>
          </a:ln>
          <a:effectLst/>
        </p:spPr>
      </p:cxnSp>
      <p:cxnSp>
        <p:nvCxnSpPr>
          <p:cNvPr id="63" name="Straight Arrow Connector 62"/>
          <p:cNvCxnSpPr/>
          <p:nvPr/>
        </p:nvCxnSpPr>
        <p:spPr bwMode="auto">
          <a:xfrm flipH="1">
            <a:off x="3065382" y="1906036"/>
            <a:ext cx="689756" cy="3591"/>
          </a:xfrm>
          <a:prstGeom prst="straightConnector1">
            <a:avLst/>
          </a:prstGeom>
          <a:solidFill>
            <a:schemeClr val="accent1"/>
          </a:solidFill>
          <a:ln w="34925" cap="flat" cmpd="sng" algn="ctr">
            <a:solidFill>
              <a:schemeClr val="tx1"/>
            </a:solidFill>
            <a:prstDash val="solid"/>
            <a:round/>
            <a:headEnd type="none" w="sm" len="sm"/>
            <a:tailEnd type="triangle" w="lg" len="med"/>
          </a:ln>
          <a:effectLst/>
        </p:spPr>
      </p:cxnSp>
      <p:sp>
        <p:nvSpPr>
          <p:cNvPr id="64" name="TextBox 63"/>
          <p:cNvSpPr txBox="1"/>
          <p:nvPr/>
        </p:nvSpPr>
        <p:spPr>
          <a:xfrm>
            <a:off x="2689786" y="1427175"/>
            <a:ext cx="141225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MS PGothic" charset="-128"/>
                <a:cs typeface="+mn-cs"/>
              </a:rPr>
              <a:t>To Boost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MS PGothic" charset="-128"/>
                <a:cs typeface="+mn-cs"/>
              </a:rPr>
              <a:t>Turbine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7088534" y="1447951"/>
            <a:ext cx="141225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MS PGothic" charset="-128"/>
                <a:cs typeface="+mn-cs"/>
              </a:rPr>
              <a:t>From Boost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MS PGothic" charset="-128"/>
                <a:cs typeface="+mn-cs"/>
              </a:rPr>
              <a:t>Turbine</a:t>
            </a:r>
          </a:p>
        </p:txBody>
      </p:sp>
      <p:sp>
        <p:nvSpPr>
          <p:cNvPr id="66" name="Trapezoid 65"/>
          <p:cNvSpPr/>
          <p:nvPr/>
        </p:nvSpPr>
        <p:spPr bwMode="auto">
          <a:xfrm rot="5400000">
            <a:off x="2689926" y="2568241"/>
            <a:ext cx="580440" cy="719113"/>
          </a:xfrm>
          <a:prstGeom prst="trapezoid">
            <a:avLst/>
          </a:prstGeom>
          <a:solidFill>
            <a:schemeClr val="tx2">
              <a:lumMod val="40000"/>
              <a:lumOff val="6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rot="0" spcFirstLastPara="0" vertOverflow="overflow" horzOverflow="overflow" vert="vert270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charset="-128"/>
                <a:cs typeface="Times New Roman" panose="02020603050405020304" pitchFamily="18" charset="0"/>
              </a:rPr>
              <a:t>Boost Pump</a:t>
            </a:r>
          </a:p>
        </p:txBody>
      </p:sp>
      <p:cxnSp>
        <p:nvCxnSpPr>
          <p:cNvPr id="67" name="Straight Arrow Connector 66"/>
          <p:cNvCxnSpPr/>
          <p:nvPr/>
        </p:nvCxnSpPr>
        <p:spPr bwMode="auto">
          <a:xfrm>
            <a:off x="2938300" y="2297467"/>
            <a:ext cx="0" cy="375744"/>
          </a:xfrm>
          <a:prstGeom prst="straightConnector1">
            <a:avLst/>
          </a:prstGeom>
          <a:solidFill>
            <a:schemeClr val="accent1"/>
          </a:solidFill>
          <a:ln w="34925" cap="flat" cmpd="sng" algn="ctr">
            <a:solidFill>
              <a:schemeClr val="tx1"/>
            </a:solidFill>
            <a:prstDash val="solid"/>
            <a:round/>
            <a:headEnd type="none" w="sm" len="sm"/>
            <a:tailEnd type="triangle" w="lg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31566795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2"/>
          <p:cNvSpPr>
            <a:spLocks noGrp="1" noChangeArrowheads="1"/>
          </p:cNvSpPr>
          <p:nvPr>
            <p:ph type="title"/>
          </p:nvPr>
        </p:nvSpPr>
        <p:spPr>
          <a:xfrm>
            <a:off x="2124214" y="90675"/>
            <a:ext cx="8303559" cy="903475"/>
          </a:xfrm>
        </p:spPr>
        <p:txBody>
          <a:bodyPr rtlCol="0">
            <a:normAutofit/>
          </a:bodyPr>
          <a:lstStyle/>
          <a:p>
            <a:pPr algn="ctr" defTabSz="914422" eaLnBrk="1" fontAlgn="auto" hangingPunct="1">
              <a:spcAft>
                <a:spcPts val="0"/>
              </a:spcAft>
              <a:defRPr/>
            </a:pPr>
            <a:r>
              <a:rPr lang="en-US" altLang="en-US" sz="3600" b="1" dirty="0" smtClean="0">
                <a:latin typeface="+mn-lt"/>
              </a:rPr>
              <a:t>Extremely Advanced Missions could be Enabled by High Performance NTP</a:t>
            </a:r>
            <a:endParaRPr lang="en-US" altLang="en-US" sz="3600" b="1" dirty="0">
              <a:latin typeface="+mn-lt"/>
            </a:endParaRPr>
          </a:p>
        </p:txBody>
      </p:sp>
      <p:sp>
        <p:nvSpPr>
          <p:cNvPr id="10244" name="Rectangle 3"/>
          <p:cNvSpPr>
            <a:spLocks noGrp="1" noChangeArrowheads="1"/>
          </p:cNvSpPr>
          <p:nvPr>
            <p:ph idx="1"/>
          </p:nvPr>
        </p:nvSpPr>
        <p:spPr>
          <a:xfrm>
            <a:off x="282248" y="1235449"/>
            <a:ext cx="11338952" cy="5622551"/>
          </a:xfrm>
        </p:spPr>
        <p:txBody>
          <a:bodyPr rtlCol="0">
            <a:normAutofit fontScale="92500" lnSpcReduction="10000"/>
          </a:bodyPr>
          <a:lstStyle/>
          <a:p>
            <a:pPr marL="228605" indent="-228605" defTabSz="914422" eaLnBrk="1" fontAlgn="auto" hangingPunct="1">
              <a:spcBef>
                <a:spcPts val="1000"/>
              </a:spcBef>
              <a:spcAft>
                <a:spcPts val="0"/>
              </a:spcAft>
              <a:defRPr/>
            </a:pPr>
            <a:r>
              <a:rPr lang="en-US" altLang="en-US" sz="3177" b="1" dirty="0"/>
              <a:t>Specific impulse 1300-1800 seconds.</a:t>
            </a:r>
          </a:p>
          <a:p>
            <a:pPr marL="457211" lvl="1" indent="0" defTabSz="914422" eaLnBrk="1" fontAlgn="auto" hangingPunct="1">
              <a:spcBef>
                <a:spcPts val="500"/>
              </a:spcBef>
              <a:spcAft>
                <a:spcPts val="0"/>
              </a:spcAft>
              <a:buNone/>
              <a:defRPr/>
            </a:pPr>
            <a:r>
              <a:rPr lang="en-US" altLang="en-US" sz="2824" dirty="0" smtClean="0"/>
              <a:t>Enables </a:t>
            </a:r>
            <a:r>
              <a:rPr lang="en-US" altLang="en-US" sz="2824" dirty="0"/>
              <a:t>420 day “round trip” human Mars </a:t>
            </a:r>
            <a:r>
              <a:rPr lang="en-US" altLang="en-US" sz="2824" dirty="0" smtClean="0"/>
              <a:t>missions</a:t>
            </a:r>
            <a:endParaRPr lang="en-US" altLang="en-US" sz="2824" dirty="0"/>
          </a:p>
          <a:p>
            <a:pPr marL="457211" lvl="1" indent="0" defTabSz="914422" eaLnBrk="1" fontAlgn="auto" hangingPunct="1">
              <a:spcBef>
                <a:spcPts val="500"/>
              </a:spcBef>
              <a:spcAft>
                <a:spcPts val="0"/>
              </a:spcAft>
              <a:buNone/>
              <a:defRPr/>
            </a:pPr>
            <a:r>
              <a:rPr lang="en-US" altLang="en-US" sz="2824" dirty="0" smtClean="0"/>
              <a:t>Enables extensive human Mars exploration and colonization</a:t>
            </a:r>
            <a:endParaRPr lang="en-US" altLang="en-US" sz="2824" dirty="0"/>
          </a:p>
          <a:p>
            <a:pPr marL="457211" lvl="1" indent="0" defTabSz="914422" eaLnBrk="1" fontAlgn="auto" hangingPunct="1">
              <a:spcBef>
                <a:spcPts val="500"/>
              </a:spcBef>
              <a:spcAft>
                <a:spcPts val="0"/>
              </a:spcAft>
              <a:buNone/>
              <a:defRPr/>
            </a:pPr>
            <a:r>
              <a:rPr lang="en-US" altLang="en-US" sz="2824" dirty="0" smtClean="0"/>
              <a:t>Enables </a:t>
            </a:r>
            <a:r>
              <a:rPr lang="en-US" altLang="en-US" sz="2824" dirty="0"/>
              <a:t>ambitious missions to the asteroid belt, Jupiter, and </a:t>
            </a:r>
            <a:r>
              <a:rPr lang="en-US" altLang="en-US" sz="2824" dirty="0" smtClean="0"/>
              <a:t>beyond</a:t>
            </a:r>
          </a:p>
          <a:p>
            <a:pPr marL="228605" indent="-228605" defTabSz="914422" eaLnBrk="1" fontAlgn="auto" hangingPunct="1">
              <a:spcBef>
                <a:spcPts val="1000"/>
              </a:spcBef>
              <a:spcAft>
                <a:spcPts val="0"/>
              </a:spcAft>
              <a:defRPr/>
            </a:pPr>
            <a:endParaRPr lang="en-US" altLang="en-US" sz="1588" dirty="0"/>
          </a:p>
          <a:p>
            <a:pPr marL="228605" indent="-228605" defTabSz="914422" eaLnBrk="1" fontAlgn="auto" hangingPunct="1">
              <a:spcBef>
                <a:spcPts val="1000"/>
              </a:spcBef>
              <a:spcAft>
                <a:spcPts val="0"/>
              </a:spcAft>
              <a:defRPr/>
            </a:pPr>
            <a:r>
              <a:rPr lang="en-US" altLang="en-US" sz="3177" b="1" dirty="0"/>
              <a:t>Flexibility in choice of propellant.  </a:t>
            </a:r>
          </a:p>
          <a:p>
            <a:pPr marL="605150" indent="-145684" defTabSz="914422" eaLnBrk="1" fontAlgn="auto" hangingPunct="1">
              <a:spcBef>
                <a:spcPts val="1000"/>
              </a:spcBef>
              <a:spcAft>
                <a:spcPts val="0"/>
              </a:spcAft>
              <a:buNone/>
              <a:defRPr/>
            </a:pPr>
            <a:r>
              <a:rPr lang="en-US" altLang="en-US" sz="2824" dirty="0"/>
              <a:t>Hydrogen when high </a:t>
            </a:r>
            <a:r>
              <a:rPr lang="en-US" altLang="en-US" sz="2824" dirty="0" err="1"/>
              <a:t>Isp</a:t>
            </a:r>
            <a:r>
              <a:rPr lang="en-US" altLang="en-US" sz="2824" dirty="0"/>
              <a:t> is most important</a:t>
            </a:r>
          </a:p>
          <a:p>
            <a:pPr marL="605150" indent="-145684" defTabSz="914422" eaLnBrk="1" fontAlgn="auto" hangingPunct="1">
              <a:spcBef>
                <a:spcPts val="1000"/>
              </a:spcBef>
              <a:spcAft>
                <a:spcPts val="0"/>
              </a:spcAft>
              <a:buNone/>
              <a:defRPr/>
            </a:pPr>
            <a:r>
              <a:rPr lang="en-US" altLang="en-US" sz="2824" dirty="0"/>
              <a:t>NH</a:t>
            </a:r>
            <a:r>
              <a:rPr lang="en-US" altLang="en-US" sz="2824" baseline="-25000" dirty="0"/>
              <a:t>3</a:t>
            </a:r>
            <a:r>
              <a:rPr lang="en-US" altLang="en-US" sz="2824" dirty="0"/>
              <a:t> when passive storage is most important</a:t>
            </a:r>
          </a:p>
          <a:p>
            <a:pPr marL="806867" indent="-351604" defTabSz="914422" eaLnBrk="1" fontAlgn="auto" hangingPunct="1">
              <a:spcBef>
                <a:spcPts val="1000"/>
              </a:spcBef>
              <a:spcAft>
                <a:spcPts val="0"/>
              </a:spcAft>
              <a:buNone/>
              <a:defRPr/>
            </a:pPr>
            <a:r>
              <a:rPr lang="en-US" altLang="en-US" sz="2824" dirty="0"/>
              <a:t>Any mixture of NH</a:t>
            </a:r>
            <a:r>
              <a:rPr lang="en-US" altLang="en-US" sz="2824" baseline="-25000" dirty="0"/>
              <a:t>3</a:t>
            </a:r>
            <a:r>
              <a:rPr lang="en-US" altLang="en-US" sz="2824" dirty="0"/>
              <a:t>, CH</a:t>
            </a:r>
            <a:r>
              <a:rPr lang="en-US" altLang="en-US" sz="2824" baseline="-25000" dirty="0"/>
              <a:t>4</a:t>
            </a:r>
            <a:r>
              <a:rPr lang="en-US" altLang="en-US" sz="2824" dirty="0"/>
              <a:t>, water, etc. when desirable to directly use in-situ volatiles as propellant.  Such volatiles are available throughout the solar system, and the eventual ability to directly use such volatiles could enable extremely ambitious space missions and projects.</a:t>
            </a:r>
            <a:endParaRPr lang="en-US" altLang="en-US" sz="2800" dirty="0"/>
          </a:p>
        </p:txBody>
      </p:sp>
      <p:sp>
        <p:nvSpPr>
          <p:cNvPr id="2" name="Slide Number Placeholder 4"/>
          <p:cNvSpPr>
            <a:spLocks noGrp="1"/>
          </p:cNvSpPr>
          <p:nvPr>
            <p:ph type="sldNum" sz="quarter" idx="4294967295"/>
          </p:nvPr>
        </p:nvSpPr>
        <p:spPr bwMode="auto">
          <a:xfrm>
            <a:off x="11050401" y="6362140"/>
            <a:ext cx="1141599" cy="343181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defTabSz="89932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655579" indent="-252146" defTabSz="89932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008583" indent="-201717" defTabSz="89932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412016" indent="-201717" defTabSz="89932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1815450" indent="-201717" defTabSz="89932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218883" indent="-201717" defTabSz="89932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622316" indent="-201717" defTabSz="89932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025750" indent="-201717" defTabSz="89932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429183" indent="-201717" defTabSz="89932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70715343-5CF3-4E1F-B0A2-D5F79EA13AB7}" type="slidenum">
              <a:rPr lang="en-US" altLang="en-US" sz="706">
                <a:solidFill>
                  <a:srgbClr val="677085"/>
                </a:solidFill>
                <a:latin typeface="75 Helvetica Bold" pitchFamily="1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13</a:t>
            </a:fld>
            <a:endParaRPr lang="en-US" altLang="en-US" sz="706">
              <a:solidFill>
                <a:srgbClr val="677085"/>
              </a:solidFill>
              <a:latin typeface="75 Helvetica Bold" pitchFamily="1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963795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2"/>
          <p:cNvSpPr>
            <a:spLocks noGrp="1" noChangeArrowheads="1"/>
          </p:cNvSpPr>
          <p:nvPr>
            <p:ph type="title"/>
          </p:nvPr>
        </p:nvSpPr>
        <p:spPr>
          <a:xfrm>
            <a:off x="792480" y="157357"/>
            <a:ext cx="10671999" cy="742445"/>
          </a:xfrm>
        </p:spPr>
        <p:txBody>
          <a:bodyPr rtlCol="0">
            <a:normAutofit/>
          </a:bodyPr>
          <a:lstStyle/>
          <a:p>
            <a:pPr algn="ctr" defTabSz="914422" eaLnBrk="1" fontAlgn="auto" hangingPunct="1">
              <a:spcAft>
                <a:spcPts val="0"/>
              </a:spcAft>
              <a:defRPr/>
            </a:pPr>
            <a:r>
              <a:rPr lang="en-US" altLang="en-US" sz="3600" b="1" dirty="0" smtClean="0">
                <a:latin typeface="+mn-lt"/>
              </a:rPr>
              <a:t>Significant Safety Benefits from High Performance NTP</a:t>
            </a:r>
            <a:endParaRPr lang="en-US" altLang="en-US" sz="3600" b="1" dirty="0">
              <a:latin typeface="+mn-lt"/>
            </a:endParaRPr>
          </a:p>
        </p:txBody>
      </p:sp>
      <p:sp>
        <p:nvSpPr>
          <p:cNvPr id="10244" name="Rectangle 3"/>
          <p:cNvSpPr>
            <a:spLocks noGrp="1" noChangeArrowheads="1"/>
          </p:cNvSpPr>
          <p:nvPr>
            <p:ph idx="1"/>
          </p:nvPr>
        </p:nvSpPr>
        <p:spPr>
          <a:xfrm>
            <a:off x="203200" y="1316334"/>
            <a:ext cx="11684000" cy="4891426"/>
          </a:xfrm>
        </p:spPr>
        <p:txBody>
          <a:bodyPr rtlCol="0">
            <a:normAutofit fontScale="77500" lnSpcReduction="20000"/>
          </a:bodyPr>
          <a:lstStyle/>
          <a:p>
            <a:pPr marL="228605" indent="-228605" defTabSz="914422" eaLnBrk="1" fontAlgn="auto" hangingPunct="1">
              <a:spcBef>
                <a:spcPts val="1000"/>
              </a:spcBef>
              <a:spcAft>
                <a:spcPts val="0"/>
              </a:spcAft>
              <a:defRPr/>
            </a:pPr>
            <a:r>
              <a:rPr lang="en-US" altLang="en-US" sz="3177" b="1" dirty="0" smtClean="0"/>
              <a:t>Integrated Medical Model (IMM) comparison of 420 day human Mars mission to “typical” 923 day human Mars mission. </a:t>
            </a:r>
            <a:endParaRPr lang="en-US" altLang="en-US" sz="1588" dirty="0"/>
          </a:p>
          <a:p>
            <a:pPr marL="228605" indent="-228605" defTabSz="914422" eaLnBrk="1" fontAlgn="auto" hangingPunct="1">
              <a:spcBef>
                <a:spcPts val="1000"/>
              </a:spcBef>
              <a:spcAft>
                <a:spcPts val="0"/>
              </a:spcAft>
              <a:defRPr/>
            </a:pPr>
            <a:r>
              <a:rPr lang="en-US" altLang="en-US" sz="3177" b="1" dirty="0" smtClean="0"/>
              <a:t>Results of study summarized as follows</a:t>
            </a:r>
          </a:p>
          <a:p>
            <a:pPr>
              <a:lnSpc>
                <a:spcPct val="100000"/>
              </a:lnSpc>
            </a:pPr>
            <a:r>
              <a:rPr lang="en-US" sz="3200" dirty="0">
                <a:solidFill>
                  <a:srgbClr val="000000"/>
                </a:solidFill>
                <a:latin typeface="Calibri" panose="020F0502020204030204" pitchFamily="34" charset="0"/>
              </a:rPr>
              <a:t>An Accelerated Mars Mission </a:t>
            </a:r>
            <a:r>
              <a:rPr lang="en-US" sz="3200" dirty="0" smtClean="0">
                <a:solidFill>
                  <a:srgbClr val="000000"/>
                </a:solidFill>
                <a:latin typeface="Calibri" panose="020F0502020204030204" pitchFamily="34" charset="0"/>
              </a:rPr>
              <a:t>(420 days) results </a:t>
            </a:r>
            <a:r>
              <a:rPr lang="en-US" sz="3200" dirty="0">
                <a:solidFill>
                  <a:srgbClr val="000000"/>
                </a:solidFill>
                <a:latin typeface="Calibri" panose="020F0502020204030204" pitchFamily="34" charset="0"/>
              </a:rPr>
              <a:t>in </a:t>
            </a:r>
            <a:r>
              <a:rPr lang="en-US" sz="3200" b="1" i="1" dirty="0">
                <a:solidFill>
                  <a:srgbClr val="000000"/>
                </a:solidFill>
                <a:latin typeface="Calibri" panose="020F0502020204030204" pitchFamily="34" charset="0"/>
              </a:rPr>
              <a:t>significantly decreased risk </a:t>
            </a:r>
            <a:r>
              <a:rPr lang="en-US" sz="3200" dirty="0">
                <a:solidFill>
                  <a:srgbClr val="000000"/>
                </a:solidFill>
                <a:latin typeface="Calibri" panose="020F0502020204030204" pitchFamily="34" charset="0"/>
              </a:rPr>
              <a:t>as calculated by the IMM for in-mission risk and by SRAG for long term health risk. </a:t>
            </a:r>
          </a:p>
          <a:p>
            <a:pPr>
              <a:lnSpc>
                <a:spcPct val="100000"/>
              </a:lnSpc>
            </a:pPr>
            <a:r>
              <a:rPr lang="en-US" sz="3200" dirty="0">
                <a:solidFill>
                  <a:srgbClr val="000000"/>
                </a:solidFill>
                <a:latin typeface="Calibri" panose="020F0502020204030204" pitchFamily="34" charset="0"/>
              </a:rPr>
              <a:t>The Standard Mars Mission </a:t>
            </a:r>
            <a:r>
              <a:rPr lang="en-US" sz="3200" dirty="0" smtClean="0">
                <a:solidFill>
                  <a:srgbClr val="000000"/>
                </a:solidFill>
                <a:latin typeface="Calibri" panose="020F0502020204030204" pitchFamily="34" charset="0"/>
              </a:rPr>
              <a:t>(923 days) carries</a:t>
            </a:r>
            <a:r>
              <a:rPr lang="en-US" sz="3200" dirty="0">
                <a:solidFill>
                  <a:srgbClr val="000000"/>
                </a:solidFill>
                <a:latin typeface="Calibri" panose="020F0502020204030204" pitchFamily="34" charset="0"/>
              </a:rPr>
              <a:t>: </a:t>
            </a:r>
          </a:p>
          <a:p>
            <a:pPr lvl="1">
              <a:lnSpc>
                <a:spcPct val="100000"/>
              </a:lnSpc>
            </a:pPr>
            <a:r>
              <a:rPr lang="en-US" sz="2847" dirty="0" smtClean="0">
                <a:solidFill>
                  <a:srgbClr val="000000"/>
                </a:solidFill>
                <a:latin typeface="Calibri" panose="020F0502020204030204" pitchFamily="34" charset="0"/>
              </a:rPr>
              <a:t>Approximately </a:t>
            </a:r>
            <a:r>
              <a:rPr lang="en-US" sz="2847" b="1" dirty="0">
                <a:solidFill>
                  <a:srgbClr val="000000"/>
                </a:solidFill>
                <a:latin typeface="Calibri" panose="020F0502020204030204" pitchFamily="34" charset="0"/>
              </a:rPr>
              <a:t>2.9x increased </a:t>
            </a:r>
            <a:r>
              <a:rPr lang="en-US" sz="2847" dirty="0">
                <a:solidFill>
                  <a:srgbClr val="000000"/>
                </a:solidFill>
                <a:latin typeface="Calibri" panose="020F0502020204030204" pitchFamily="34" charset="0"/>
              </a:rPr>
              <a:t>likelihood of experiencing loss of crew (LOCL) life event </a:t>
            </a:r>
          </a:p>
          <a:p>
            <a:pPr lvl="1">
              <a:lnSpc>
                <a:spcPct val="100000"/>
              </a:lnSpc>
            </a:pPr>
            <a:r>
              <a:rPr lang="en-US" sz="2847" dirty="0" smtClean="0">
                <a:solidFill>
                  <a:srgbClr val="000000"/>
                </a:solidFill>
                <a:latin typeface="Calibri" panose="020F0502020204030204" pitchFamily="34" charset="0"/>
              </a:rPr>
              <a:t>Approximately </a:t>
            </a:r>
            <a:r>
              <a:rPr lang="en-US" sz="2847" b="1" dirty="0">
                <a:solidFill>
                  <a:srgbClr val="000000"/>
                </a:solidFill>
                <a:latin typeface="Calibri" panose="020F0502020204030204" pitchFamily="34" charset="0"/>
              </a:rPr>
              <a:t>4.7x increased </a:t>
            </a:r>
            <a:r>
              <a:rPr lang="en-US" sz="2847" dirty="0">
                <a:solidFill>
                  <a:srgbClr val="000000"/>
                </a:solidFill>
                <a:latin typeface="Calibri" panose="020F0502020204030204" pitchFamily="34" charset="0"/>
              </a:rPr>
              <a:t>likelihood that serious medical condition would occur that would warrant medical evacuation (EVAC) if it was available </a:t>
            </a:r>
          </a:p>
          <a:p>
            <a:pPr lvl="1">
              <a:lnSpc>
                <a:spcPct val="100000"/>
              </a:lnSpc>
            </a:pPr>
            <a:r>
              <a:rPr lang="en-US" sz="2847" dirty="0" smtClean="0">
                <a:solidFill>
                  <a:srgbClr val="000000"/>
                </a:solidFill>
                <a:latin typeface="Calibri" panose="020F0502020204030204" pitchFamily="34" charset="0"/>
              </a:rPr>
              <a:t>Approximately </a:t>
            </a:r>
            <a:r>
              <a:rPr lang="en-US" sz="2847" b="1" dirty="0">
                <a:solidFill>
                  <a:srgbClr val="000000"/>
                </a:solidFill>
                <a:latin typeface="Calibri" panose="020F0502020204030204" pitchFamily="34" charset="0"/>
              </a:rPr>
              <a:t>19% worse </a:t>
            </a:r>
            <a:r>
              <a:rPr lang="en-US" sz="2847" dirty="0">
                <a:solidFill>
                  <a:srgbClr val="000000"/>
                </a:solidFill>
                <a:latin typeface="Calibri" panose="020F0502020204030204" pitchFamily="34" charset="0"/>
              </a:rPr>
              <a:t>crew health index (CHI) that contributes to performance decrements across the duration of the mission </a:t>
            </a:r>
          </a:p>
          <a:p>
            <a:pPr lvl="1">
              <a:lnSpc>
                <a:spcPct val="100000"/>
              </a:lnSpc>
            </a:pPr>
            <a:r>
              <a:rPr lang="en-US" sz="2847" dirty="0" smtClean="0">
                <a:solidFill>
                  <a:srgbClr val="000000"/>
                </a:solidFill>
                <a:latin typeface="Calibri" panose="020F0502020204030204" pitchFamily="34" charset="0"/>
              </a:rPr>
              <a:t>Between </a:t>
            </a:r>
            <a:r>
              <a:rPr lang="en-US" sz="2847" b="1" dirty="0">
                <a:solidFill>
                  <a:srgbClr val="000000"/>
                </a:solidFill>
                <a:latin typeface="Calibri" panose="020F0502020204030204" pitchFamily="34" charset="0"/>
              </a:rPr>
              <a:t>1.5-2x increased </a:t>
            </a:r>
            <a:r>
              <a:rPr lang="en-US" sz="2847" dirty="0">
                <a:solidFill>
                  <a:srgbClr val="000000"/>
                </a:solidFill>
                <a:latin typeface="Calibri" panose="020F0502020204030204" pitchFamily="34" charset="0"/>
              </a:rPr>
              <a:t>likelihood of the lifetime risk of radiation exposure-induced death from cancer </a:t>
            </a:r>
          </a:p>
          <a:p>
            <a:pPr marL="228605" indent="-228605" defTabSz="914422" eaLnBrk="1" fontAlgn="auto" hangingPunct="1">
              <a:spcBef>
                <a:spcPts val="1000"/>
              </a:spcBef>
              <a:spcAft>
                <a:spcPts val="0"/>
              </a:spcAft>
              <a:defRPr/>
            </a:pPr>
            <a:endParaRPr lang="en-US" altLang="en-US" sz="3177" b="1" dirty="0"/>
          </a:p>
        </p:txBody>
      </p:sp>
      <p:sp>
        <p:nvSpPr>
          <p:cNvPr id="2" name="Slide Number Placeholder 4"/>
          <p:cNvSpPr>
            <a:spLocks noGrp="1"/>
          </p:cNvSpPr>
          <p:nvPr>
            <p:ph type="sldNum" sz="quarter" idx="4294967295"/>
          </p:nvPr>
        </p:nvSpPr>
        <p:spPr bwMode="auto">
          <a:xfrm>
            <a:off x="11050401" y="6362140"/>
            <a:ext cx="1141599" cy="343181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defTabSz="89932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655579" indent="-252146" defTabSz="89932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008583" indent="-201717" defTabSz="89932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412016" indent="-201717" defTabSz="89932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1815450" indent="-201717" defTabSz="89932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218883" indent="-201717" defTabSz="89932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622316" indent="-201717" defTabSz="89932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025750" indent="-201717" defTabSz="89932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429183" indent="-201717" defTabSz="89932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70715343-5CF3-4E1F-B0A2-D5F79EA13AB7}" type="slidenum">
              <a:rPr lang="en-US" altLang="en-US" sz="706">
                <a:solidFill>
                  <a:srgbClr val="677085"/>
                </a:solidFill>
                <a:latin typeface="75 Helvetica Bold" pitchFamily="1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14</a:t>
            </a:fld>
            <a:endParaRPr lang="en-US" altLang="en-US" sz="706">
              <a:solidFill>
                <a:srgbClr val="677085"/>
              </a:solidFill>
              <a:latin typeface="75 Helvetica Bold" pitchFamily="1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01600" y="6307489"/>
            <a:ext cx="11785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Reference:  </a:t>
            </a:r>
            <a:r>
              <a:rPr lang="en-US" i="1" dirty="0" smtClean="0"/>
              <a:t>Comparison of Risk for Accelerated Mars Mission Scenarios</a:t>
            </a:r>
            <a:r>
              <a:rPr lang="en-US" dirty="0" smtClean="0"/>
              <a:t>; </a:t>
            </a:r>
            <a:r>
              <a:rPr lang="en-US" dirty="0"/>
              <a:t> </a:t>
            </a:r>
            <a:r>
              <a:rPr lang="en-US" dirty="0" smtClean="0"/>
              <a:t>Erik </a:t>
            </a:r>
            <a:r>
              <a:rPr lang="en-US" dirty="0" err="1"/>
              <a:t>Antonsen</a:t>
            </a:r>
            <a:r>
              <a:rPr lang="en-US" dirty="0"/>
              <a:t> MD, PhD </a:t>
            </a:r>
            <a:r>
              <a:rPr lang="en-US" dirty="0" smtClean="0"/>
              <a:t>and Mary </a:t>
            </a:r>
            <a:r>
              <a:rPr lang="en-US" dirty="0"/>
              <a:t>Van </a:t>
            </a:r>
            <a:r>
              <a:rPr lang="en-US" dirty="0" err="1"/>
              <a:t>Baalen</a:t>
            </a:r>
            <a:r>
              <a:rPr lang="en-US" dirty="0"/>
              <a:t>, PhD </a:t>
            </a:r>
          </a:p>
        </p:txBody>
      </p:sp>
    </p:spTree>
    <p:extLst>
      <p:ext uri="{BB962C8B-B14F-4D97-AF65-F5344CB8AC3E}">
        <p14:creationId xmlns:p14="http://schemas.microsoft.com/office/powerpoint/2010/main" val="307530825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Isp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088" y="818030"/>
            <a:ext cx="11867029" cy="54390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5" name="Text Box 3"/>
          <p:cNvSpPr txBox="1">
            <a:spLocks noChangeArrowheads="1"/>
          </p:cNvSpPr>
          <p:nvPr/>
        </p:nvSpPr>
        <p:spPr bwMode="auto">
          <a:xfrm>
            <a:off x="3919257" y="1"/>
            <a:ext cx="4834978" cy="6355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0" marR="0" lvl="0" indent="0" algn="l" defTabSz="40343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530" b="1" i="1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Arial" pitchFamily="34" charset="0"/>
                <a:ea typeface="+mn-ea"/>
                <a:cs typeface="+mn-cs"/>
              </a:rPr>
              <a:t>Specific Impulse (</a:t>
            </a:r>
            <a:r>
              <a:rPr kumimoji="0" lang="en-US" sz="3530" b="1" i="1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Arial" pitchFamily="34" charset="0"/>
                <a:ea typeface="+mn-ea"/>
                <a:cs typeface="+mn-cs"/>
              </a:rPr>
              <a:t>Isp</a:t>
            </a:r>
            <a:r>
              <a:rPr kumimoji="0" lang="en-US" sz="3530" b="1" i="1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Arial" pitchFamily="34" charset="0"/>
                <a:ea typeface="+mn-ea"/>
                <a:cs typeface="+mn-cs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555311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2"/>
          <p:cNvSpPr>
            <a:spLocks noGrp="1" noChangeArrowheads="1"/>
          </p:cNvSpPr>
          <p:nvPr>
            <p:ph type="title"/>
          </p:nvPr>
        </p:nvSpPr>
        <p:spPr>
          <a:xfrm>
            <a:off x="1982041" y="0"/>
            <a:ext cx="8303559" cy="903475"/>
          </a:xfrm>
        </p:spPr>
        <p:txBody>
          <a:bodyPr rtlCol="0">
            <a:normAutofit/>
          </a:bodyPr>
          <a:lstStyle/>
          <a:p>
            <a:pPr algn="ctr" defTabSz="914422" eaLnBrk="1" fontAlgn="auto" hangingPunct="1">
              <a:spcAft>
                <a:spcPts val="0"/>
              </a:spcAft>
              <a:defRPr/>
            </a:pPr>
            <a:r>
              <a:rPr lang="en-US" altLang="en-US" sz="3177" b="1" dirty="0">
                <a:latin typeface="+mn-lt"/>
              </a:rPr>
              <a:t>Potential </a:t>
            </a:r>
            <a:r>
              <a:rPr lang="en-US" altLang="en-US" sz="3177" b="1" dirty="0" smtClean="0">
                <a:latin typeface="+mn-lt"/>
              </a:rPr>
              <a:t>High Performance NTP Systems</a:t>
            </a:r>
            <a:endParaRPr lang="en-US" altLang="en-US" sz="3177" b="1" dirty="0">
              <a:latin typeface="+mn-lt"/>
            </a:endParaRPr>
          </a:p>
        </p:txBody>
      </p:sp>
      <p:sp>
        <p:nvSpPr>
          <p:cNvPr id="14339" name="Rectangle 3"/>
          <p:cNvSpPr>
            <a:spLocks noGrp="1" noChangeArrowheads="1"/>
          </p:cNvSpPr>
          <p:nvPr>
            <p:ph idx="1"/>
          </p:nvPr>
        </p:nvSpPr>
        <p:spPr>
          <a:xfrm>
            <a:off x="132080" y="1222786"/>
            <a:ext cx="11865652" cy="5139354"/>
          </a:xfrm>
        </p:spPr>
        <p:txBody>
          <a:bodyPr/>
          <a:lstStyle/>
          <a:p>
            <a:pPr eaLnBrk="1" hangingPunct="1"/>
            <a:r>
              <a:rPr lang="en-US" altLang="en-US" sz="2800" b="1" dirty="0"/>
              <a:t>Initial </a:t>
            </a:r>
            <a:r>
              <a:rPr lang="en-US" altLang="en-US" sz="2800" b="1" dirty="0" smtClean="0"/>
              <a:t>high performance systems </a:t>
            </a:r>
            <a:r>
              <a:rPr lang="en-US" altLang="en-US" sz="2800" b="1" dirty="0"/>
              <a:t>could use centrifugal force to contain fuel in regions where the fuel is in </a:t>
            </a:r>
            <a:r>
              <a:rPr lang="en-US" altLang="en-US" sz="2800" b="1" dirty="0" smtClean="0"/>
              <a:t>the liquid phase</a:t>
            </a:r>
            <a:r>
              <a:rPr lang="en-US" altLang="en-US" sz="2800" dirty="0" smtClean="0"/>
              <a:t>.</a:t>
            </a:r>
          </a:p>
          <a:p>
            <a:pPr marL="456664" lvl="1" indent="0" eaLnBrk="1" hangingPunct="1">
              <a:spcBef>
                <a:spcPts val="600"/>
              </a:spcBef>
              <a:buNone/>
            </a:pPr>
            <a:r>
              <a:rPr lang="en-US" altLang="en-US" sz="2800" dirty="0" smtClean="0"/>
              <a:t>Liquid </a:t>
            </a:r>
            <a:r>
              <a:rPr lang="en-US" altLang="en-US" sz="2800" dirty="0"/>
              <a:t>fueled reactors have inherent stability and have been previously operated at high power and moderate </a:t>
            </a:r>
            <a:r>
              <a:rPr lang="en-US" altLang="en-US" sz="2800" dirty="0" smtClean="0"/>
              <a:t>temperatures.</a:t>
            </a:r>
          </a:p>
          <a:p>
            <a:pPr marL="456664" lvl="1" indent="0" eaLnBrk="1" hangingPunct="1">
              <a:spcBef>
                <a:spcPts val="600"/>
              </a:spcBef>
              <a:buNone/>
            </a:pPr>
            <a:endParaRPr lang="en-US" altLang="en-US" sz="1200" dirty="0"/>
          </a:p>
          <a:p>
            <a:pPr marL="456664" lvl="1" indent="0" eaLnBrk="1" hangingPunct="1">
              <a:spcBef>
                <a:spcPts val="600"/>
              </a:spcBef>
              <a:buNone/>
            </a:pPr>
            <a:r>
              <a:rPr lang="en-US" altLang="en-US" sz="2800" dirty="0" smtClean="0"/>
              <a:t>For NTP applications, propellant flow could be designed to adequately cool all structural materials while still achieving extremely high temperatures at the nozzle throat.  Analogous to Space Shuttle Main Engine.  </a:t>
            </a:r>
          </a:p>
          <a:p>
            <a:pPr marL="456664" lvl="1" indent="0" eaLnBrk="1" hangingPunct="1">
              <a:spcBef>
                <a:spcPts val="600"/>
              </a:spcBef>
              <a:buNone/>
            </a:pPr>
            <a:endParaRPr lang="en-US" altLang="en-US" sz="1200" dirty="0"/>
          </a:p>
          <a:p>
            <a:pPr marL="456664" lvl="1" indent="0" eaLnBrk="1" hangingPunct="1">
              <a:spcBef>
                <a:spcPts val="600"/>
              </a:spcBef>
              <a:buNone/>
            </a:pPr>
            <a:r>
              <a:rPr lang="en-US" altLang="en-US" sz="2800" dirty="0" smtClean="0"/>
              <a:t>Peak material temperature outside of rotating fuel elements is &lt;800 K.</a:t>
            </a:r>
          </a:p>
          <a:p>
            <a:pPr marL="456664" lvl="1" indent="0" eaLnBrk="1" hangingPunct="1">
              <a:spcBef>
                <a:spcPts val="600"/>
              </a:spcBef>
              <a:buNone/>
            </a:pPr>
            <a:endParaRPr lang="en-US" altLang="en-US" sz="1200" dirty="0" smtClean="0"/>
          </a:p>
          <a:p>
            <a:pPr marL="456664" lvl="1" indent="0" eaLnBrk="1" hangingPunct="1">
              <a:spcBef>
                <a:spcPts val="600"/>
              </a:spcBef>
              <a:buNone/>
            </a:pPr>
            <a:r>
              <a:rPr lang="en-US" altLang="en-US" sz="2800" dirty="0" smtClean="0"/>
              <a:t>Early </a:t>
            </a:r>
            <a:r>
              <a:rPr lang="en-US" altLang="en-US" sz="2800" dirty="0"/>
              <a:t>proof-of-concept experiments may be feasible/affordable</a:t>
            </a:r>
            <a:r>
              <a:rPr lang="en-US" altLang="en-US" sz="2800" dirty="0" smtClean="0"/>
              <a:t>.</a:t>
            </a:r>
          </a:p>
          <a:p>
            <a:pPr marL="456664" lvl="1" indent="0" eaLnBrk="1" hangingPunct="1">
              <a:buNone/>
            </a:pPr>
            <a:endParaRPr lang="en-US" altLang="en-US" sz="2400" dirty="0"/>
          </a:p>
        </p:txBody>
      </p:sp>
      <p:sp>
        <p:nvSpPr>
          <p:cNvPr id="14340" name="Slide Number Placeholder 4"/>
          <p:cNvSpPr>
            <a:spLocks noGrp="1"/>
          </p:cNvSpPr>
          <p:nvPr>
            <p:ph type="sldNum" sz="quarter" idx="4294967295"/>
          </p:nvPr>
        </p:nvSpPr>
        <p:spPr bwMode="auto">
          <a:xfrm>
            <a:off x="11050401" y="6362140"/>
            <a:ext cx="1141599" cy="343181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defTabSz="89932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655579" indent="-252146" defTabSz="89932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008583" indent="-201717" defTabSz="89932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412016" indent="-201717" defTabSz="89932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1815450" indent="-201717" defTabSz="89932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218883" indent="-201717" defTabSz="89932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622316" indent="-201717" defTabSz="89932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025750" indent="-201717" defTabSz="89932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429183" indent="-201717" defTabSz="89932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3831B912-4CD4-46BC-A3F5-9E62ACC90E75}" type="slidenum">
              <a:rPr lang="en-US" altLang="en-US" sz="706">
                <a:solidFill>
                  <a:srgbClr val="677085"/>
                </a:solidFill>
                <a:latin typeface="75 Helvetica Bold" pitchFamily="1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16</a:t>
            </a:fld>
            <a:endParaRPr lang="en-US" altLang="en-US" sz="706">
              <a:solidFill>
                <a:srgbClr val="677085"/>
              </a:solidFill>
              <a:latin typeface="75 Helvetica Bold" pitchFamily="1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548589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2"/>
          <p:cNvSpPr>
            <a:spLocks noGrp="1" noChangeArrowheads="1"/>
          </p:cNvSpPr>
          <p:nvPr>
            <p:ph type="title"/>
          </p:nvPr>
        </p:nvSpPr>
        <p:spPr>
          <a:xfrm>
            <a:off x="1982041" y="0"/>
            <a:ext cx="8303559" cy="903475"/>
          </a:xfrm>
        </p:spPr>
        <p:txBody>
          <a:bodyPr rtlCol="0">
            <a:normAutofit/>
          </a:bodyPr>
          <a:lstStyle/>
          <a:p>
            <a:pPr algn="ctr" defTabSz="914422" eaLnBrk="1" fontAlgn="auto" hangingPunct="1">
              <a:spcAft>
                <a:spcPts val="0"/>
              </a:spcAft>
              <a:defRPr/>
            </a:pPr>
            <a:r>
              <a:rPr lang="en-US" altLang="en-US" sz="3177" b="1" dirty="0" smtClean="0">
                <a:latin typeface="+mn-lt"/>
              </a:rPr>
              <a:t>Previously Operated Liquid Fueled Reactors</a:t>
            </a:r>
            <a:endParaRPr lang="en-US" altLang="en-US" sz="3177" b="1" dirty="0">
              <a:latin typeface="+mn-lt"/>
            </a:endParaRPr>
          </a:p>
        </p:txBody>
      </p:sp>
      <p:pic>
        <p:nvPicPr>
          <p:cNvPr id="2" name="Content Placeholder 1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859" y="1154450"/>
            <a:ext cx="6470560" cy="4797773"/>
          </a:xfrm>
          <a:prstGeom prst="rect">
            <a:avLst/>
          </a:prstGeom>
        </p:spPr>
      </p:pic>
      <p:sp>
        <p:nvSpPr>
          <p:cNvPr id="14340" name="Slide Number Placeholder 4"/>
          <p:cNvSpPr>
            <a:spLocks noGrp="1"/>
          </p:cNvSpPr>
          <p:nvPr>
            <p:ph type="sldNum" sz="quarter" idx="4294967295"/>
          </p:nvPr>
        </p:nvSpPr>
        <p:spPr bwMode="auto">
          <a:xfrm>
            <a:off x="11050401" y="6362140"/>
            <a:ext cx="1141599" cy="343181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defTabSz="89932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655579" indent="-252146" defTabSz="89932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008583" indent="-201717" defTabSz="89932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412016" indent="-201717" defTabSz="89932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1815450" indent="-201717" defTabSz="89932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218883" indent="-201717" defTabSz="89932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622316" indent="-201717" defTabSz="89932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025750" indent="-201717" defTabSz="89932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429183" indent="-201717" defTabSz="89932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3831B912-4CD4-46BC-A3F5-9E62ACC90E75}" type="slidenum">
              <a:rPr lang="en-US" altLang="en-US" sz="706">
                <a:solidFill>
                  <a:srgbClr val="677085"/>
                </a:solidFill>
                <a:latin typeface="75 Helvetica Bold" pitchFamily="1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17</a:t>
            </a:fld>
            <a:endParaRPr lang="en-US" altLang="en-US" sz="706">
              <a:solidFill>
                <a:srgbClr val="677085"/>
              </a:solidFill>
              <a:latin typeface="75 Helvetica Bold" pitchFamily="1" charset="0"/>
            </a:endParaRPr>
          </a:p>
        </p:txBody>
      </p:sp>
      <p:pic>
        <p:nvPicPr>
          <p:cNvPr id="2050" name="Picture 2" descr="https://upload.wikimedia.org/wikipedia/commons/9/93/MSRE_Core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3572" y="1154450"/>
            <a:ext cx="3701014" cy="47948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436859" y="6004394"/>
            <a:ext cx="1175514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Molten Salt Reactor Experiment;  7.4 </a:t>
            </a:r>
            <a:r>
              <a:rPr lang="en-US" sz="2400" dirty="0" err="1" smtClean="0"/>
              <a:t>MWt</a:t>
            </a:r>
            <a:r>
              <a:rPr lang="en-US" sz="2400" dirty="0" smtClean="0"/>
              <a:t>;   &gt;900 K;  1.5 years Full Power Operation</a:t>
            </a:r>
          </a:p>
          <a:p>
            <a:pPr algn="ctr"/>
            <a:r>
              <a:rPr lang="en-US" sz="2400" dirty="0" smtClean="0"/>
              <a:t>(Initial criticality 1965, operated through 1969)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69268821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82351" y="3892"/>
            <a:ext cx="9882966" cy="983612"/>
          </a:xfrm>
        </p:spPr>
        <p:txBody>
          <a:bodyPr>
            <a:normAutofit/>
          </a:bodyPr>
          <a:lstStyle/>
          <a:p>
            <a:r>
              <a:rPr lang="en-US" sz="3200" dirty="0" smtClean="0"/>
              <a:t>Notional Centrifugal Nuclear Thermal Rocket (CNTR) with 19 Rotating Fuel Elements</a:t>
            </a:r>
            <a:endParaRPr lang="en-US" sz="3200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284" y="1604627"/>
            <a:ext cx="4845637" cy="480872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5681039" y="2423828"/>
            <a:ext cx="224875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Rotating Fuel Element</a:t>
            </a:r>
          </a:p>
          <a:p>
            <a:r>
              <a:rPr lang="en-US" dirty="0" smtClean="0"/>
              <a:t>(19)</a:t>
            </a:r>
            <a:endParaRPr lang="en-US" dirty="0"/>
          </a:p>
        </p:txBody>
      </p:sp>
      <p:cxnSp>
        <p:nvCxnSpPr>
          <p:cNvPr id="11" name="Straight Arrow Connector 10"/>
          <p:cNvCxnSpPr/>
          <p:nvPr/>
        </p:nvCxnSpPr>
        <p:spPr>
          <a:xfrm flipH="1">
            <a:off x="4876807" y="2622131"/>
            <a:ext cx="727114" cy="45169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5791207" y="4463262"/>
            <a:ext cx="145963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Control Drum</a:t>
            </a:r>
          </a:p>
          <a:p>
            <a:r>
              <a:rPr lang="en-US" dirty="0" smtClean="0"/>
              <a:t>(12)</a:t>
            </a:r>
            <a:endParaRPr lang="en-US" dirty="0"/>
          </a:p>
        </p:txBody>
      </p:sp>
      <p:cxnSp>
        <p:nvCxnSpPr>
          <p:cNvPr id="14" name="Straight Arrow Connector 13"/>
          <p:cNvCxnSpPr/>
          <p:nvPr/>
        </p:nvCxnSpPr>
        <p:spPr>
          <a:xfrm flipH="1" flipV="1">
            <a:off x="5240365" y="4274662"/>
            <a:ext cx="550842" cy="32961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5784385" y="5289591"/>
            <a:ext cx="25163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Moderator Block and Radial Reflector</a:t>
            </a:r>
            <a:endParaRPr lang="en-US" dirty="0"/>
          </a:p>
        </p:txBody>
      </p:sp>
      <p:cxnSp>
        <p:nvCxnSpPr>
          <p:cNvPr id="17" name="Straight Arrow Connector 16"/>
          <p:cNvCxnSpPr>
            <a:stCxn id="15" idx="1"/>
          </p:cNvCxnSpPr>
          <p:nvPr/>
        </p:nvCxnSpPr>
        <p:spPr>
          <a:xfrm flipH="1" flipV="1">
            <a:off x="5112509" y="5058502"/>
            <a:ext cx="671876" cy="55425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8" name="Picture 1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206539" y="2374978"/>
            <a:ext cx="1241101" cy="3268026"/>
          </a:xfrm>
          <a:prstGeom prst="rect">
            <a:avLst/>
          </a:prstGeom>
        </p:spPr>
      </p:pic>
      <p:cxnSp>
        <p:nvCxnSpPr>
          <p:cNvPr id="22" name="Straight Arrow Connector 21"/>
          <p:cNvCxnSpPr/>
          <p:nvPr/>
        </p:nvCxnSpPr>
        <p:spPr>
          <a:xfrm>
            <a:off x="7929796" y="2622131"/>
            <a:ext cx="1276743" cy="22584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3" name="Curved Down Arrow 22"/>
          <p:cNvSpPr/>
          <p:nvPr/>
        </p:nvSpPr>
        <p:spPr>
          <a:xfrm rot="16200000">
            <a:off x="9520880" y="1678552"/>
            <a:ext cx="487180" cy="695442"/>
          </a:xfrm>
          <a:prstGeom prst="curvedDownArrow">
            <a:avLst>
              <a:gd name="adj1" fmla="val 7522"/>
              <a:gd name="adj2" fmla="val 43350"/>
              <a:gd name="adj3" fmla="val 2941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6" name="Down Arrow 25"/>
          <p:cNvSpPr/>
          <p:nvPr/>
        </p:nvSpPr>
        <p:spPr>
          <a:xfrm>
            <a:off x="9764470" y="5643004"/>
            <a:ext cx="166765" cy="690287"/>
          </a:xfrm>
          <a:prstGeom prst="down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ight Arrow 26"/>
          <p:cNvSpPr/>
          <p:nvPr/>
        </p:nvSpPr>
        <p:spPr>
          <a:xfrm>
            <a:off x="8568167" y="3650328"/>
            <a:ext cx="847847" cy="12909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ight Arrow 27"/>
          <p:cNvSpPr/>
          <p:nvPr/>
        </p:nvSpPr>
        <p:spPr>
          <a:xfrm rot="10800000">
            <a:off x="10268833" y="3653814"/>
            <a:ext cx="847847" cy="12909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8675624" y="3345542"/>
            <a:ext cx="7633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Gas In</a:t>
            </a:r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10112191" y="5803481"/>
            <a:ext cx="9348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Gas Out</a:t>
            </a:r>
            <a:endParaRPr lang="en-US" dirty="0"/>
          </a:p>
        </p:txBody>
      </p:sp>
      <p:cxnSp>
        <p:nvCxnSpPr>
          <p:cNvPr id="5" name="Straight Arrow Connector 4"/>
          <p:cNvCxnSpPr/>
          <p:nvPr/>
        </p:nvCxnSpPr>
        <p:spPr>
          <a:xfrm>
            <a:off x="948912" y="6413355"/>
            <a:ext cx="4464378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2740115" y="6413355"/>
            <a:ext cx="8819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~ 0.8 m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11265317" y="3791468"/>
            <a:ext cx="8290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~1.0 m</a:t>
            </a:r>
            <a:endParaRPr lang="en-US" dirty="0"/>
          </a:p>
        </p:txBody>
      </p:sp>
      <p:cxnSp>
        <p:nvCxnSpPr>
          <p:cNvPr id="16" name="Straight Arrow Connector 15"/>
          <p:cNvCxnSpPr/>
          <p:nvPr/>
        </p:nvCxnSpPr>
        <p:spPr>
          <a:xfrm>
            <a:off x="11265317" y="2423828"/>
            <a:ext cx="0" cy="3104613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0508279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2"/>
          <p:cNvSpPr>
            <a:spLocks noGrp="1" noChangeArrowheads="1"/>
          </p:cNvSpPr>
          <p:nvPr>
            <p:ph type="title"/>
          </p:nvPr>
        </p:nvSpPr>
        <p:spPr>
          <a:xfrm>
            <a:off x="1818080" y="88638"/>
            <a:ext cx="8303559" cy="903475"/>
          </a:xfrm>
        </p:spPr>
        <p:txBody>
          <a:bodyPr rtlCol="0">
            <a:normAutofit/>
          </a:bodyPr>
          <a:lstStyle/>
          <a:p>
            <a:pPr algn="ctr" defTabSz="914422" eaLnBrk="1" fontAlgn="auto" hangingPunct="1">
              <a:spcAft>
                <a:spcPts val="0"/>
              </a:spcAft>
              <a:defRPr/>
            </a:pPr>
            <a:r>
              <a:rPr lang="en-US" altLang="en-US" sz="3177" b="1" dirty="0" smtClean="0">
                <a:latin typeface="+mn-lt"/>
              </a:rPr>
              <a:t>One Potential High Performance NTP Concept</a:t>
            </a:r>
            <a:br>
              <a:rPr lang="en-US" altLang="en-US" sz="3177" b="1" dirty="0" smtClean="0">
                <a:latin typeface="+mn-lt"/>
              </a:rPr>
            </a:br>
            <a:r>
              <a:rPr lang="en-US" altLang="en-US" sz="3177" b="1" dirty="0"/>
              <a:t>(Centrifugal Nuclear Thermal Rocket)</a:t>
            </a:r>
            <a:endParaRPr lang="en-US" altLang="en-US" sz="3177" b="1" dirty="0">
              <a:latin typeface="+mn-lt"/>
            </a:endParaRPr>
          </a:p>
        </p:txBody>
      </p:sp>
      <p:sp>
        <p:nvSpPr>
          <p:cNvPr id="14339" name="Rectangle 3"/>
          <p:cNvSpPr>
            <a:spLocks noGrp="1" noChangeArrowheads="1"/>
          </p:cNvSpPr>
          <p:nvPr>
            <p:ph idx="1"/>
          </p:nvPr>
        </p:nvSpPr>
        <p:spPr>
          <a:xfrm>
            <a:off x="-211015" y="1235449"/>
            <a:ext cx="12108264" cy="5622551"/>
          </a:xfrm>
        </p:spPr>
        <p:txBody>
          <a:bodyPr/>
          <a:lstStyle/>
          <a:p>
            <a:pPr marL="456664" lvl="1" indent="0" eaLnBrk="1" hangingPunct="1">
              <a:buNone/>
            </a:pPr>
            <a:r>
              <a:rPr lang="en-US" altLang="en-US" sz="2500" dirty="0" smtClean="0"/>
              <a:t>One potential high performance NTP concept would use liquid uranium metal fuel to achieve very high specific impulse.</a:t>
            </a:r>
          </a:p>
          <a:p>
            <a:pPr marL="456664" lvl="1" indent="0" eaLnBrk="1" hangingPunct="1">
              <a:buNone/>
            </a:pPr>
            <a:endParaRPr lang="en-US" altLang="en-US" sz="1200" dirty="0" smtClean="0"/>
          </a:p>
          <a:p>
            <a:pPr marL="456664" lvl="1" indent="0" eaLnBrk="1" hangingPunct="1">
              <a:buNone/>
            </a:pPr>
            <a:r>
              <a:rPr lang="en-US" altLang="en-US" sz="2500" dirty="0"/>
              <a:t>High density of liquid uranium metal </a:t>
            </a:r>
            <a:r>
              <a:rPr lang="en-US" altLang="en-US" sz="2500" dirty="0" smtClean="0"/>
              <a:t>potentially enables </a:t>
            </a:r>
            <a:r>
              <a:rPr lang="en-US" altLang="en-US" sz="2500" dirty="0"/>
              <a:t>low mass, HALEU system.</a:t>
            </a:r>
          </a:p>
          <a:p>
            <a:pPr marL="456664" lvl="1" indent="0" eaLnBrk="1" hangingPunct="1">
              <a:buNone/>
            </a:pPr>
            <a:endParaRPr lang="en-US" altLang="en-US" sz="1200" dirty="0" smtClean="0"/>
          </a:p>
          <a:p>
            <a:pPr marL="456664" lvl="1" indent="0" eaLnBrk="1" hangingPunct="1">
              <a:buNone/>
            </a:pPr>
            <a:r>
              <a:rPr lang="en-US" altLang="en-US" sz="2500" dirty="0" smtClean="0"/>
              <a:t>Each fuel element (rotating cylinder) would consist of a modified industrial centrifuge lined on the inside with </a:t>
            </a:r>
            <a:r>
              <a:rPr lang="en-US" altLang="en-US" sz="2500" dirty="0" err="1" smtClean="0"/>
              <a:t>ZrC</a:t>
            </a:r>
            <a:r>
              <a:rPr lang="en-US" altLang="en-US" sz="2500" dirty="0" smtClean="0"/>
              <a:t> (compatible with molten uranium) and partially filled with metallic uranium in the center of the cylinder, with coolant channels (cylinder wall / </a:t>
            </a:r>
            <a:r>
              <a:rPr lang="en-US" altLang="en-US" sz="2500" dirty="0" err="1" smtClean="0"/>
              <a:t>ZrC</a:t>
            </a:r>
            <a:r>
              <a:rPr lang="en-US" altLang="en-US" sz="2500" dirty="0" smtClean="0"/>
              <a:t>) and void space (metallic uranium) as required for propellant flow.</a:t>
            </a:r>
          </a:p>
          <a:p>
            <a:pPr marL="456664" lvl="1" indent="0" eaLnBrk="1" hangingPunct="1">
              <a:buNone/>
            </a:pPr>
            <a:endParaRPr lang="en-US" altLang="en-US" sz="1200" dirty="0" smtClean="0"/>
          </a:p>
          <a:p>
            <a:pPr marL="456664" lvl="1" indent="0" eaLnBrk="1" hangingPunct="1">
              <a:buNone/>
            </a:pPr>
            <a:r>
              <a:rPr lang="en-US" altLang="en-US" sz="2500" dirty="0" smtClean="0"/>
              <a:t>During startup, the fuel cylinders would be spun at a few hundred RPM.  Fission power would be initiated / increased prior to the introduction of propellant.</a:t>
            </a:r>
          </a:p>
        </p:txBody>
      </p:sp>
      <p:sp>
        <p:nvSpPr>
          <p:cNvPr id="14340" name="Slide Number Placeholder 4"/>
          <p:cNvSpPr>
            <a:spLocks noGrp="1"/>
          </p:cNvSpPr>
          <p:nvPr>
            <p:ph type="sldNum" sz="quarter" idx="4294967295"/>
          </p:nvPr>
        </p:nvSpPr>
        <p:spPr bwMode="auto">
          <a:xfrm>
            <a:off x="11050401" y="6362140"/>
            <a:ext cx="1141599" cy="343181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defTabSz="89932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655579" indent="-252146" defTabSz="89932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008583" indent="-201717" defTabSz="89932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412016" indent="-201717" defTabSz="89932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1815450" indent="-201717" defTabSz="89932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218883" indent="-201717" defTabSz="89932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622316" indent="-201717" defTabSz="89932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025750" indent="-201717" defTabSz="89932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429183" indent="-201717" defTabSz="89932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3831B912-4CD4-46BC-A3F5-9E62ACC90E75}" type="slidenum">
              <a:rPr lang="en-US" altLang="en-US" sz="706">
                <a:solidFill>
                  <a:srgbClr val="677085"/>
                </a:solidFill>
                <a:latin typeface="75 Helvetica Bold" pitchFamily="1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19</a:t>
            </a:fld>
            <a:endParaRPr lang="en-US" altLang="en-US" sz="706">
              <a:solidFill>
                <a:srgbClr val="677085"/>
              </a:solidFill>
              <a:latin typeface="75 Helvetica Bold" pitchFamily="1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2157265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2"/>
          <p:cNvSpPr>
            <a:spLocks noGrp="1" noChangeArrowheads="1"/>
          </p:cNvSpPr>
          <p:nvPr>
            <p:ph type="title"/>
          </p:nvPr>
        </p:nvSpPr>
        <p:spPr>
          <a:xfrm>
            <a:off x="1869662" y="91094"/>
            <a:ext cx="8303559" cy="903475"/>
          </a:xfrm>
        </p:spPr>
        <p:txBody>
          <a:bodyPr rtlCol="0">
            <a:normAutofit/>
          </a:bodyPr>
          <a:lstStyle/>
          <a:p>
            <a:pPr algn="ctr" defTabSz="914422" eaLnBrk="1" fontAlgn="auto" hangingPunct="1">
              <a:spcAft>
                <a:spcPts val="0"/>
              </a:spcAft>
              <a:defRPr/>
            </a:pPr>
            <a:r>
              <a:rPr lang="en-US" altLang="en-US" sz="3177" b="1" dirty="0" smtClean="0">
                <a:latin typeface="+mn-lt"/>
              </a:rPr>
              <a:t>One Potential High Performance NTP Concept</a:t>
            </a:r>
            <a:br>
              <a:rPr lang="en-US" altLang="en-US" sz="3177" b="1" dirty="0" smtClean="0">
                <a:latin typeface="+mn-lt"/>
              </a:rPr>
            </a:br>
            <a:r>
              <a:rPr lang="en-US" altLang="en-US" sz="3177" b="1" dirty="0"/>
              <a:t>(Centrifugal Nuclear Thermal Rocket)</a:t>
            </a:r>
            <a:endParaRPr lang="en-US" altLang="en-US" sz="3177" b="1" dirty="0">
              <a:latin typeface="+mn-lt"/>
            </a:endParaRPr>
          </a:p>
        </p:txBody>
      </p:sp>
      <p:sp>
        <p:nvSpPr>
          <p:cNvPr id="14339" name="Rectangle 3"/>
          <p:cNvSpPr>
            <a:spLocks noGrp="1" noChangeArrowheads="1"/>
          </p:cNvSpPr>
          <p:nvPr>
            <p:ph idx="1"/>
          </p:nvPr>
        </p:nvSpPr>
        <p:spPr>
          <a:xfrm>
            <a:off x="-145595" y="1306286"/>
            <a:ext cx="12062939" cy="5551714"/>
          </a:xfrm>
        </p:spPr>
        <p:txBody>
          <a:bodyPr/>
          <a:lstStyle/>
          <a:p>
            <a:pPr marL="456664" lvl="1" indent="0" eaLnBrk="1" hangingPunct="1">
              <a:buNone/>
            </a:pPr>
            <a:r>
              <a:rPr lang="en-US" altLang="en-US" sz="2824" dirty="0" smtClean="0"/>
              <a:t>Once fuel temperature exceeded 1405 K the metallic uranium in the inner portion of the rotating cylinder would be molten, but would be held in place by centrifugal force.  The </a:t>
            </a:r>
            <a:r>
              <a:rPr lang="en-US" altLang="en-US" sz="2824" dirty="0" err="1" smtClean="0"/>
              <a:t>ZrC</a:t>
            </a:r>
            <a:r>
              <a:rPr lang="en-US" altLang="en-US" sz="2824" dirty="0" smtClean="0"/>
              <a:t> on the edge of the cylinder would remain solid/structurally intact during operation (</a:t>
            </a:r>
            <a:r>
              <a:rPr lang="en-US" altLang="en-US" sz="2824" dirty="0" err="1" smtClean="0"/>
              <a:t>ZrC</a:t>
            </a:r>
            <a:r>
              <a:rPr lang="en-US" altLang="en-US" sz="2824" dirty="0" smtClean="0"/>
              <a:t> operates at up to 2000 K).</a:t>
            </a:r>
          </a:p>
          <a:p>
            <a:pPr marL="456664" lvl="1" indent="0" eaLnBrk="1" hangingPunct="1">
              <a:buNone/>
            </a:pPr>
            <a:endParaRPr lang="en-US" altLang="en-US" sz="1200" dirty="0" smtClean="0"/>
          </a:p>
          <a:p>
            <a:pPr marL="456664" lvl="1" indent="0" eaLnBrk="1" hangingPunct="1">
              <a:buNone/>
            </a:pPr>
            <a:r>
              <a:rPr lang="en-US" altLang="en-US" sz="2824" dirty="0" smtClean="0"/>
              <a:t>Once the central metallic uranium was completely molten, radial-inward propellant flow (likely H</a:t>
            </a:r>
            <a:r>
              <a:rPr lang="en-US" altLang="en-US" sz="2824" baseline="-25000" dirty="0" smtClean="0"/>
              <a:t>2</a:t>
            </a:r>
            <a:r>
              <a:rPr lang="en-US" altLang="en-US" sz="2824" dirty="0" smtClean="0"/>
              <a:t> or NH</a:t>
            </a:r>
            <a:r>
              <a:rPr lang="en-US" altLang="en-US" sz="2824" baseline="-25000" dirty="0" smtClean="0"/>
              <a:t>3</a:t>
            </a:r>
            <a:r>
              <a:rPr lang="en-US" altLang="en-US" sz="2824" dirty="0" smtClean="0"/>
              <a:t>) would be increased as power increased.  Rotational speed could also be increased, if needed.</a:t>
            </a:r>
          </a:p>
          <a:p>
            <a:pPr marL="456664" lvl="1" indent="0" eaLnBrk="1" hangingPunct="1">
              <a:buNone/>
            </a:pPr>
            <a:endParaRPr lang="en-US" altLang="en-US" sz="1200" dirty="0"/>
          </a:p>
          <a:p>
            <a:pPr marL="456664" lvl="1" indent="0" eaLnBrk="1" hangingPunct="1">
              <a:buNone/>
            </a:pPr>
            <a:r>
              <a:rPr lang="en-US" altLang="en-US" sz="2824" dirty="0" smtClean="0"/>
              <a:t>Liquid uranium has a low vapor pressure (15 psi at 4400 K).</a:t>
            </a:r>
          </a:p>
          <a:p>
            <a:pPr marL="456664" lvl="1" indent="0" eaLnBrk="1" hangingPunct="1">
              <a:buNone/>
            </a:pPr>
            <a:endParaRPr lang="en-US" altLang="en-US" sz="2824" dirty="0"/>
          </a:p>
          <a:p>
            <a:pPr marL="456664" lvl="1" indent="0" eaLnBrk="1" hangingPunct="1">
              <a:buNone/>
            </a:pPr>
            <a:endParaRPr lang="en-US" altLang="en-US" sz="2824" dirty="0" smtClean="0"/>
          </a:p>
        </p:txBody>
      </p:sp>
      <p:sp>
        <p:nvSpPr>
          <p:cNvPr id="14340" name="Slide Number Placeholder 4"/>
          <p:cNvSpPr>
            <a:spLocks noGrp="1"/>
          </p:cNvSpPr>
          <p:nvPr>
            <p:ph type="sldNum" sz="quarter" idx="4294967295"/>
          </p:nvPr>
        </p:nvSpPr>
        <p:spPr bwMode="auto">
          <a:xfrm>
            <a:off x="11050401" y="6362140"/>
            <a:ext cx="1141599" cy="343181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defTabSz="89932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655579" indent="-252146" defTabSz="89932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008583" indent="-201717" defTabSz="89932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412016" indent="-201717" defTabSz="89932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1815450" indent="-201717" defTabSz="89932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218883" indent="-201717" defTabSz="89932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622316" indent="-201717" defTabSz="89932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025750" indent="-201717" defTabSz="89932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429183" indent="-201717" defTabSz="89932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3831B912-4CD4-46BC-A3F5-9E62ACC90E75}" type="slidenum">
              <a:rPr lang="en-US" altLang="en-US" sz="706">
                <a:solidFill>
                  <a:srgbClr val="677085"/>
                </a:solidFill>
                <a:latin typeface="75 Helvetica Bold" pitchFamily="1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20</a:t>
            </a:fld>
            <a:endParaRPr lang="en-US" altLang="en-US" sz="706">
              <a:solidFill>
                <a:srgbClr val="677085"/>
              </a:solidFill>
              <a:latin typeface="75 Helvetica Bold" pitchFamily="1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204127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2"/>
          <p:cNvSpPr>
            <a:spLocks noGrp="1" noChangeArrowheads="1"/>
          </p:cNvSpPr>
          <p:nvPr>
            <p:ph type="title"/>
          </p:nvPr>
        </p:nvSpPr>
        <p:spPr>
          <a:xfrm>
            <a:off x="1982320" y="113211"/>
            <a:ext cx="8303559" cy="903475"/>
          </a:xfrm>
        </p:spPr>
        <p:txBody>
          <a:bodyPr rtlCol="0">
            <a:normAutofit/>
          </a:bodyPr>
          <a:lstStyle/>
          <a:p>
            <a:pPr algn="ctr" defTabSz="914422" eaLnBrk="1" fontAlgn="auto" hangingPunct="1">
              <a:spcAft>
                <a:spcPts val="0"/>
              </a:spcAft>
              <a:defRPr/>
            </a:pPr>
            <a:r>
              <a:rPr lang="en-US" altLang="en-US" sz="3177" b="1" dirty="0" smtClean="0">
                <a:latin typeface="+mn-lt"/>
              </a:rPr>
              <a:t>One Potential </a:t>
            </a:r>
            <a:r>
              <a:rPr lang="en-US" altLang="en-US" sz="3177" b="1" dirty="0">
                <a:latin typeface="Calibri" panose="020F0502020204030204"/>
              </a:rPr>
              <a:t>High Performance </a:t>
            </a:r>
            <a:r>
              <a:rPr lang="en-US" altLang="en-US" sz="3177" b="1" dirty="0" smtClean="0">
                <a:latin typeface="+mn-lt"/>
              </a:rPr>
              <a:t>NTP Concept</a:t>
            </a:r>
            <a:br>
              <a:rPr lang="en-US" altLang="en-US" sz="3177" b="1" dirty="0" smtClean="0">
                <a:latin typeface="+mn-lt"/>
              </a:rPr>
            </a:br>
            <a:r>
              <a:rPr lang="en-US" altLang="en-US" sz="3177" dirty="0" smtClean="0">
                <a:latin typeface="+mn-lt"/>
              </a:rPr>
              <a:t>(Centrifugal Nuclear Thermal Rocket)</a:t>
            </a:r>
            <a:endParaRPr lang="en-US" altLang="en-US" sz="3177" dirty="0">
              <a:latin typeface="+mn-lt"/>
            </a:endParaRPr>
          </a:p>
        </p:txBody>
      </p:sp>
      <p:sp>
        <p:nvSpPr>
          <p:cNvPr id="14339" name="Rectangle 3"/>
          <p:cNvSpPr>
            <a:spLocks noGrp="1" noChangeArrowheads="1"/>
          </p:cNvSpPr>
          <p:nvPr>
            <p:ph idx="1"/>
          </p:nvPr>
        </p:nvSpPr>
        <p:spPr>
          <a:xfrm>
            <a:off x="0" y="1438649"/>
            <a:ext cx="11777304" cy="5622551"/>
          </a:xfrm>
        </p:spPr>
        <p:txBody>
          <a:bodyPr/>
          <a:lstStyle/>
          <a:p>
            <a:pPr marL="456664" lvl="1" indent="0" eaLnBrk="1" hangingPunct="1">
              <a:buNone/>
            </a:pPr>
            <a:r>
              <a:rPr lang="en-US" altLang="en-US" sz="2824" dirty="0" smtClean="0"/>
              <a:t>Liquid uranium in center of cylinder could operate at &gt;5000 K.  Liquid uranium in contact with the </a:t>
            </a:r>
            <a:r>
              <a:rPr lang="en-US" altLang="en-US" sz="2824" dirty="0" err="1" smtClean="0"/>
              <a:t>ZrC</a:t>
            </a:r>
            <a:r>
              <a:rPr lang="en-US" altLang="en-US" sz="2824" dirty="0" smtClean="0"/>
              <a:t> would be maintained at ~1500 K.</a:t>
            </a:r>
          </a:p>
          <a:p>
            <a:pPr marL="456664" lvl="1" indent="0" eaLnBrk="1" hangingPunct="1">
              <a:buNone/>
            </a:pPr>
            <a:endParaRPr lang="en-US" altLang="en-US" sz="1200" dirty="0" smtClean="0"/>
          </a:p>
          <a:p>
            <a:pPr marL="456664" lvl="1" indent="0" eaLnBrk="1" hangingPunct="1">
              <a:buNone/>
            </a:pPr>
            <a:r>
              <a:rPr lang="en-US" altLang="en-US" sz="2824" dirty="0" smtClean="0"/>
              <a:t>All moderator and structural materials within the engine could be maintained at &lt;800 K.  Only the </a:t>
            </a:r>
            <a:r>
              <a:rPr lang="en-US" altLang="en-US" sz="2824" dirty="0" err="1" smtClean="0"/>
              <a:t>ZrC</a:t>
            </a:r>
            <a:r>
              <a:rPr lang="en-US" altLang="en-US" sz="2824" dirty="0" smtClean="0"/>
              <a:t> (~1500 K), liquid uranium metal (&gt;5000 K if desired), and propellant (&gt;5000 K if desired) would be at higher temperatures (and possibly the nozzle skirt).</a:t>
            </a:r>
          </a:p>
          <a:p>
            <a:pPr marL="456664" lvl="1" indent="0" eaLnBrk="1" hangingPunct="1">
              <a:buNone/>
            </a:pPr>
            <a:endParaRPr lang="en-US" altLang="en-US" sz="1200" dirty="0"/>
          </a:p>
          <a:p>
            <a:pPr marL="456664" lvl="1" indent="0" eaLnBrk="1" hangingPunct="1">
              <a:buNone/>
            </a:pPr>
            <a:r>
              <a:rPr lang="en-US" altLang="en-US" sz="2824" dirty="0"/>
              <a:t>Shutdown would be achieved by reversing the startup process, with the shutdown state being solid uranium metal fuel on the inside of the </a:t>
            </a:r>
            <a:r>
              <a:rPr lang="en-US" altLang="en-US" sz="2824" dirty="0" err="1" smtClean="0"/>
              <a:t>ZrC</a:t>
            </a:r>
            <a:r>
              <a:rPr lang="en-US" altLang="en-US" sz="2824" dirty="0" smtClean="0"/>
              <a:t> cylinder </a:t>
            </a:r>
            <a:r>
              <a:rPr lang="en-US" altLang="en-US" sz="2824" dirty="0"/>
              <a:t>liner.</a:t>
            </a:r>
          </a:p>
          <a:p>
            <a:pPr marL="456664" lvl="1" indent="0" eaLnBrk="1" hangingPunct="1">
              <a:buNone/>
            </a:pPr>
            <a:endParaRPr lang="en-US" altLang="en-US" sz="2824" dirty="0" smtClean="0"/>
          </a:p>
        </p:txBody>
      </p:sp>
      <p:sp>
        <p:nvSpPr>
          <p:cNvPr id="14340" name="Slide Number Placeholder 4"/>
          <p:cNvSpPr>
            <a:spLocks noGrp="1"/>
          </p:cNvSpPr>
          <p:nvPr>
            <p:ph type="sldNum" sz="quarter" idx="4294967295"/>
          </p:nvPr>
        </p:nvSpPr>
        <p:spPr bwMode="auto">
          <a:xfrm>
            <a:off x="11050401" y="6362140"/>
            <a:ext cx="1141599" cy="343181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defTabSz="89932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655579" indent="-252146" defTabSz="89932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008583" indent="-201717" defTabSz="89932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412016" indent="-201717" defTabSz="89932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1815450" indent="-201717" defTabSz="89932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218883" indent="-201717" defTabSz="89932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622316" indent="-201717" defTabSz="89932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025750" indent="-201717" defTabSz="89932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429183" indent="-201717" defTabSz="89932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3831B912-4CD4-46BC-A3F5-9E62ACC90E75}" type="slidenum">
              <a:rPr lang="en-US" altLang="en-US" sz="706">
                <a:solidFill>
                  <a:srgbClr val="677085"/>
                </a:solidFill>
                <a:latin typeface="75 Helvetica Bold" pitchFamily="1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21</a:t>
            </a:fld>
            <a:endParaRPr lang="en-US" altLang="en-US" sz="706">
              <a:solidFill>
                <a:srgbClr val="677085"/>
              </a:solidFill>
              <a:latin typeface="75 Helvetica Bold" pitchFamily="1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95302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8835" y="-6143"/>
            <a:ext cx="9841260" cy="1003682"/>
          </a:xfrm>
        </p:spPr>
        <p:txBody>
          <a:bodyPr>
            <a:noAutofit/>
          </a:bodyPr>
          <a:lstStyle/>
          <a:p>
            <a:r>
              <a:rPr lang="en-US" sz="3200" dirty="0" smtClean="0"/>
              <a:t>Notional Centrifugal Nuclear Thermal Rocket (CNTR) with 19 Rotating Fuel Elements</a:t>
            </a:r>
            <a:endParaRPr lang="en-US" sz="3200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284" y="1604627"/>
            <a:ext cx="4845637" cy="480872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5681039" y="2423828"/>
            <a:ext cx="224875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Rotating Fuel Element</a:t>
            </a:r>
          </a:p>
          <a:p>
            <a:r>
              <a:rPr lang="en-US" dirty="0" smtClean="0"/>
              <a:t>(19)</a:t>
            </a:r>
            <a:endParaRPr lang="en-US" dirty="0"/>
          </a:p>
        </p:txBody>
      </p:sp>
      <p:cxnSp>
        <p:nvCxnSpPr>
          <p:cNvPr id="11" name="Straight Arrow Connector 10"/>
          <p:cNvCxnSpPr/>
          <p:nvPr/>
        </p:nvCxnSpPr>
        <p:spPr>
          <a:xfrm flipH="1">
            <a:off x="4876807" y="2622131"/>
            <a:ext cx="727114" cy="45169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5791207" y="4463262"/>
            <a:ext cx="145963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Control Drum</a:t>
            </a:r>
          </a:p>
          <a:p>
            <a:r>
              <a:rPr lang="en-US" dirty="0" smtClean="0"/>
              <a:t>(12)</a:t>
            </a:r>
            <a:endParaRPr lang="en-US" dirty="0"/>
          </a:p>
        </p:txBody>
      </p:sp>
      <p:cxnSp>
        <p:nvCxnSpPr>
          <p:cNvPr id="14" name="Straight Arrow Connector 13"/>
          <p:cNvCxnSpPr/>
          <p:nvPr/>
        </p:nvCxnSpPr>
        <p:spPr>
          <a:xfrm flipH="1" flipV="1">
            <a:off x="5240365" y="4274662"/>
            <a:ext cx="550842" cy="32961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5784384" y="5289591"/>
            <a:ext cx="21454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Moderator Block and Radial Reflector</a:t>
            </a:r>
          </a:p>
        </p:txBody>
      </p:sp>
      <p:cxnSp>
        <p:nvCxnSpPr>
          <p:cNvPr id="17" name="Straight Arrow Connector 16"/>
          <p:cNvCxnSpPr>
            <a:stCxn id="15" idx="1"/>
          </p:cNvCxnSpPr>
          <p:nvPr/>
        </p:nvCxnSpPr>
        <p:spPr>
          <a:xfrm flipH="1" flipV="1">
            <a:off x="5112508" y="5058496"/>
            <a:ext cx="671876" cy="55426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8" name="Picture 1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206539" y="2374978"/>
            <a:ext cx="1241101" cy="3268026"/>
          </a:xfrm>
          <a:prstGeom prst="rect">
            <a:avLst/>
          </a:prstGeom>
        </p:spPr>
      </p:pic>
      <p:cxnSp>
        <p:nvCxnSpPr>
          <p:cNvPr id="22" name="Straight Arrow Connector 21"/>
          <p:cNvCxnSpPr/>
          <p:nvPr/>
        </p:nvCxnSpPr>
        <p:spPr>
          <a:xfrm>
            <a:off x="7929796" y="2622131"/>
            <a:ext cx="1276743" cy="22584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3" name="Curved Down Arrow 22"/>
          <p:cNvSpPr/>
          <p:nvPr/>
        </p:nvSpPr>
        <p:spPr>
          <a:xfrm rot="16200000">
            <a:off x="9520880" y="1678552"/>
            <a:ext cx="487180" cy="695442"/>
          </a:xfrm>
          <a:prstGeom prst="curvedDownArrow">
            <a:avLst>
              <a:gd name="adj1" fmla="val 7522"/>
              <a:gd name="adj2" fmla="val 43350"/>
              <a:gd name="adj3" fmla="val 2941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6" name="Down Arrow 25"/>
          <p:cNvSpPr/>
          <p:nvPr/>
        </p:nvSpPr>
        <p:spPr>
          <a:xfrm>
            <a:off x="9764470" y="5643004"/>
            <a:ext cx="166765" cy="690287"/>
          </a:xfrm>
          <a:prstGeom prst="down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ight Arrow 26"/>
          <p:cNvSpPr/>
          <p:nvPr/>
        </p:nvSpPr>
        <p:spPr>
          <a:xfrm>
            <a:off x="8568167" y="3650328"/>
            <a:ext cx="847847" cy="12909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ight Arrow 27"/>
          <p:cNvSpPr/>
          <p:nvPr/>
        </p:nvSpPr>
        <p:spPr>
          <a:xfrm rot="10800000">
            <a:off x="10268833" y="3653814"/>
            <a:ext cx="847847" cy="12909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8675624" y="3345542"/>
            <a:ext cx="7633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Gas In</a:t>
            </a:r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10112191" y="5803481"/>
            <a:ext cx="9348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Gas Out</a:t>
            </a:r>
            <a:endParaRPr lang="en-US" dirty="0"/>
          </a:p>
        </p:txBody>
      </p:sp>
      <p:cxnSp>
        <p:nvCxnSpPr>
          <p:cNvPr id="5" name="Straight Arrow Connector 4"/>
          <p:cNvCxnSpPr/>
          <p:nvPr/>
        </p:nvCxnSpPr>
        <p:spPr>
          <a:xfrm>
            <a:off x="948912" y="6413355"/>
            <a:ext cx="4464378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2740115" y="6413355"/>
            <a:ext cx="8819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~ 0.8 m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11265317" y="3791468"/>
            <a:ext cx="8290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~1.0 m</a:t>
            </a:r>
            <a:endParaRPr lang="en-US" dirty="0"/>
          </a:p>
        </p:txBody>
      </p:sp>
      <p:cxnSp>
        <p:nvCxnSpPr>
          <p:cNvPr id="16" name="Straight Arrow Connector 15"/>
          <p:cNvCxnSpPr/>
          <p:nvPr/>
        </p:nvCxnSpPr>
        <p:spPr>
          <a:xfrm>
            <a:off x="11265317" y="2423828"/>
            <a:ext cx="0" cy="3104613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2565534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0909" y="1412420"/>
            <a:ext cx="5165267" cy="523198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38300" y="-7274"/>
            <a:ext cx="7823200" cy="914400"/>
          </a:xfrm>
        </p:spPr>
        <p:txBody>
          <a:bodyPr/>
          <a:lstStyle/>
          <a:p>
            <a:r>
              <a:rPr lang="en-US" sz="3200" dirty="0" smtClean="0"/>
              <a:t>CNTR Temperature Map</a:t>
            </a:r>
            <a:endParaRPr lang="en-US" sz="3200" dirty="0"/>
          </a:p>
        </p:txBody>
      </p:sp>
      <p:sp>
        <p:nvSpPr>
          <p:cNvPr id="10" name="Right Arrow 9"/>
          <p:cNvSpPr/>
          <p:nvPr/>
        </p:nvSpPr>
        <p:spPr>
          <a:xfrm>
            <a:off x="3772047" y="2515932"/>
            <a:ext cx="354564" cy="130628"/>
          </a:xfrm>
          <a:prstGeom prst="rightArrow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ight Arrow 10"/>
          <p:cNvSpPr/>
          <p:nvPr/>
        </p:nvSpPr>
        <p:spPr>
          <a:xfrm>
            <a:off x="3772047" y="2901390"/>
            <a:ext cx="354564" cy="130628"/>
          </a:xfrm>
          <a:prstGeom prst="rightArrow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ight Arrow 11"/>
          <p:cNvSpPr/>
          <p:nvPr/>
        </p:nvSpPr>
        <p:spPr>
          <a:xfrm>
            <a:off x="3772047" y="3411050"/>
            <a:ext cx="354564" cy="130628"/>
          </a:xfrm>
          <a:prstGeom prst="rightArrow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Isosceles Triangle 18"/>
          <p:cNvSpPr/>
          <p:nvPr/>
        </p:nvSpPr>
        <p:spPr>
          <a:xfrm flipV="1">
            <a:off x="3806259" y="1935345"/>
            <a:ext cx="286139" cy="216451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0" name="Straight Arrow Connector 19"/>
          <p:cNvCxnSpPr/>
          <p:nvPr/>
        </p:nvCxnSpPr>
        <p:spPr>
          <a:xfrm flipH="1">
            <a:off x="4806670" y="2323823"/>
            <a:ext cx="255425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 flipH="1">
            <a:off x="4677828" y="5581373"/>
            <a:ext cx="2683092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 flipH="1">
            <a:off x="4965211" y="5352480"/>
            <a:ext cx="2395709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 flipH="1">
            <a:off x="5079511" y="5075481"/>
            <a:ext cx="2281409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 flipH="1">
            <a:off x="5144826" y="4600923"/>
            <a:ext cx="2216094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 flipH="1">
            <a:off x="5015829" y="4233530"/>
            <a:ext cx="2345091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/>
          <p:nvPr/>
        </p:nvCxnSpPr>
        <p:spPr>
          <a:xfrm flipH="1">
            <a:off x="4647505" y="3743673"/>
            <a:ext cx="2713415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7380288" y="2110161"/>
            <a:ext cx="7088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600 K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7994559" y="2196729"/>
            <a:ext cx="32666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Pressure Tube / Moderator Block</a:t>
            </a:r>
            <a:endParaRPr lang="en-US" dirty="0"/>
          </a:p>
        </p:txBody>
      </p:sp>
      <p:sp>
        <p:nvSpPr>
          <p:cNvPr id="41" name="TextBox 40"/>
          <p:cNvSpPr txBox="1"/>
          <p:nvPr/>
        </p:nvSpPr>
        <p:spPr>
          <a:xfrm>
            <a:off x="8206155" y="3583198"/>
            <a:ext cx="10948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Hydrogen</a:t>
            </a:r>
            <a:endParaRPr lang="en-US" dirty="0"/>
          </a:p>
        </p:txBody>
      </p:sp>
      <p:sp>
        <p:nvSpPr>
          <p:cNvPr id="42" name="TextBox 41"/>
          <p:cNvSpPr txBox="1"/>
          <p:nvPr/>
        </p:nvSpPr>
        <p:spPr>
          <a:xfrm>
            <a:off x="7340828" y="3938744"/>
            <a:ext cx="8258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1500 K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8206155" y="4054568"/>
            <a:ext cx="21048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Uranium / Hydrogen</a:t>
            </a:r>
            <a:endParaRPr lang="en-US" dirty="0"/>
          </a:p>
        </p:txBody>
      </p:sp>
      <p:sp>
        <p:nvSpPr>
          <p:cNvPr id="45" name="TextBox 44"/>
          <p:cNvSpPr txBox="1"/>
          <p:nvPr/>
        </p:nvSpPr>
        <p:spPr>
          <a:xfrm>
            <a:off x="8199447" y="4453759"/>
            <a:ext cx="35241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ZrC</a:t>
            </a:r>
            <a:r>
              <a:rPr lang="en-US" dirty="0" smtClean="0"/>
              <a:t> coating in contact with uranium</a:t>
            </a:r>
            <a:endParaRPr lang="en-US" dirty="0"/>
          </a:p>
        </p:txBody>
      </p:sp>
      <p:sp>
        <p:nvSpPr>
          <p:cNvPr id="46" name="TextBox 45"/>
          <p:cNvSpPr txBox="1"/>
          <p:nvPr/>
        </p:nvSpPr>
        <p:spPr>
          <a:xfrm>
            <a:off x="7380288" y="4926430"/>
            <a:ext cx="7088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8</a:t>
            </a:r>
            <a:r>
              <a:rPr lang="en-US" dirty="0" smtClean="0"/>
              <a:t>00 K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8089136" y="4927361"/>
            <a:ext cx="29156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Centrifuge Frit/flow Passages</a:t>
            </a:r>
            <a:endParaRPr lang="en-US" dirty="0"/>
          </a:p>
        </p:txBody>
      </p:sp>
      <p:sp>
        <p:nvSpPr>
          <p:cNvPr id="48" name="TextBox 47"/>
          <p:cNvSpPr txBox="1"/>
          <p:nvPr/>
        </p:nvSpPr>
        <p:spPr>
          <a:xfrm>
            <a:off x="7380288" y="5213980"/>
            <a:ext cx="7088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800 K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8069768" y="5184121"/>
            <a:ext cx="22315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Centrifuge Outer Wall</a:t>
            </a:r>
            <a:endParaRPr lang="en-US" dirty="0"/>
          </a:p>
        </p:txBody>
      </p:sp>
      <p:sp>
        <p:nvSpPr>
          <p:cNvPr id="50" name="TextBox 49"/>
          <p:cNvSpPr txBox="1"/>
          <p:nvPr/>
        </p:nvSpPr>
        <p:spPr>
          <a:xfrm>
            <a:off x="7380288" y="5442873"/>
            <a:ext cx="7088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800 K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8069768" y="5433968"/>
            <a:ext cx="33772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Centrifuge Cooling/Clearance Gap</a:t>
            </a:r>
            <a:endParaRPr lang="en-US" dirty="0"/>
          </a:p>
        </p:txBody>
      </p:sp>
      <p:sp>
        <p:nvSpPr>
          <p:cNvPr id="52" name="TextBox 51"/>
          <p:cNvSpPr txBox="1"/>
          <p:nvPr/>
        </p:nvSpPr>
        <p:spPr>
          <a:xfrm>
            <a:off x="7380288" y="3583829"/>
            <a:ext cx="8258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5500 K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7380288" y="2301558"/>
            <a:ext cx="7088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800 K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7354212" y="4138340"/>
            <a:ext cx="8258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5</a:t>
            </a:r>
            <a:r>
              <a:rPr lang="en-US" dirty="0" smtClean="0"/>
              <a:t>500 K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7380288" y="4402515"/>
            <a:ext cx="8258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1500 K</a:t>
            </a:r>
          </a:p>
        </p:txBody>
      </p:sp>
    </p:spTree>
    <p:extLst>
      <p:ext uri="{BB962C8B-B14F-4D97-AF65-F5344CB8AC3E}">
        <p14:creationId xmlns:p14="http://schemas.microsoft.com/office/powerpoint/2010/main" val="227809592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Content Placeholder 2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3704942" y="-537363"/>
            <a:ext cx="4347613" cy="9681923"/>
          </a:xfrm>
          <a:prstGeom prst="rect">
            <a:avLst/>
          </a:prstGeom>
        </p:spPr>
      </p:pic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717201" y="297360"/>
            <a:ext cx="10757598" cy="400227"/>
          </a:xfrm>
        </p:spPr>
        <p:txBody>
          <a:bodyPr/>
          <a:lstStyle/>
          <a:p>
            <a:r>
              <a:rPr lang="en-US" sz="3200" dirty="0" smtClean="0"/>
              <a:t>CNTR Components</a:t>
            </a:r>
            <a:endParaRPr lang="en-US" sz="3200" dirty="0"/>
          </a:p>
        </p:txBody>
      </p:sp>
      <p:sp>
        <p:nvSpPr>
          <p:cNvPr id="4" name="TextBox 3"/>
          <p:cNvSpPr txBox="1"/>
          <p:nvPr/>
        </p:nvSpPr>
        <p:spPr>
          <a:xfrm>
            <a:off x="4065815" y="1506022"/>
            <a:ext cx="11680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Centrifuge</a:t>
            </a:r>
            <a:endParaRPr lang="en-US" dirty="0"/>
          </a:p>
        </p:txBody>
      </p:sp>
      <p:cxnSp>
        <p:nvCxnSpPr>
          <p:cNvPr id="10" name="Straight Arrow Connector 9"/>
          <p:cNvCxnSpPr>
            <a:stCxn id="4" idx="3"/>
          </p:cNvCxnSpPr>
          <p:nvPr/>
        </p:nvCxnSpPr>
        <p:spPr>
          <a:xfrm>
            <a:off x="5233892" y="1690688"/>
            <a:ext cx="862108" cy="114089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10041896" y="1229023"/>
            <a:ext cx="13556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Nozzle Array</a:t>
            </a:r>
            <a:endParaRPr lang="en-US" dirty="0"/>
          </a:p>
        </p:txBody>
      </p:sp>
      <p:cxnSp>
        <p:nvCxnSpPr>
          <p:cNvPr id="14" name="Straight Arrow Connector 13"/>
          <p:cNvCxnSpPr/>
          <p:nvPr/>
        </p:nvCxnSpPr>
        <p:spPr>
          <a:xfrm flipH="1">
            <a:off x="10491108" y="1506022"/>
            <a:ext cx="213812" cy="116369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541161" y="1633241"/>
            <a:ext cx="1376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Inlet Plenum</a:t>
            </a:r>
            <a:endParaRPr lang="en-US" dirty="0"/>
          </a:p>
        </p:txBody>
      </p:sp>
      <p:cxnSp>
        <p:nvCxnSpPr>
          <p:cNvPr id="19" name="Straight Arrow Connector 18"/>
          <p:cNvCxnSpPr/>
          <p:nvPr/>
        </p:nvCxnSpPr>
        <p:spPr>
          <a:xfrm>
            <a:off x="1518557" y="2087871"/>
            <a:ext cx="245410" cy="34508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6679580" y="1229023"/>
            <a:ext cx="98975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Pressure</a:t>
            </a:r>
          </a:p>
          <a:p>
            <a:r>
              <a:rPr lang="en-US" dirty="0" smtClean="0"/>
              <a:t>Vessel</a:t>
            </a:r>
            <a:endParaRPr lang="en-US" dirty="0"/>
          </a:p>
        </p:txBody>
      </p:sp>
      <p:cxnSp>
        <p:nvCxnSpPr>
          <p:cNvPr id="22" name="Straight Arrow Connector 21"/>
          <p:cNvCxnSpPr/>
          <p:nvPr/>
        </p:nvCxnSpPr>
        <p:spPr>
          <a:xfrm>
            <a:off x="7174459" y="1875354"/>
            <a:ext cx="193162" cy="45146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2245050" y="1633241"/>
            <a:ext cx="10323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Reflector</a:t>
            </a:r>
            <a:endParaRPr lang="en-US" dirty="0"/>
          </a:p>
        </p:txBody>
      </p:sp>
      <p:cxnSp>
        <p:nvCxnSpPr>
          <p:cNvPr id="25" name="Straight Arrow Connector 24"/>
          <p:cNvCxnSpPr/>
          <p:nvPr/>
        </p:nvCxnSpPr>
        <p:spPr>
          <a:xfrm>
            <a:off x="3273879" y="1960652"/>
            <a:ext cx="269421" cy="50160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5406801" y="1296788"/>
            <a:ext cx="7136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Drum</a:t>
            </a:r>
            <a:endParaRPr lang="en-US" dirty="0"/>
          </a:p>
        </p:txBody>
      </p:sp>
      <p:cxnSp>
        <p:nvCxnSpPr>
          <p:cNvPr id="28" name="Straight Arrow Connector 27"/>
          <p:cNvCxnSpPr/>
          <p:nvPr/>
        </p:nvCxnSpPr>
        <p:spPr>
          <a:xfrm>
            <a:off x="5778420" y="1633241"/>
            <a:ext cx="810159" cy="103648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2665699" y="6000750"/>
            <a:ext cx="19713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Centrifuge Turbine</a:t>
            </a:r>
            <a:endParaRPr lang="en-US" dirty="0"/>
          </a:p>
        </p:txBody>
      </p:sp>
      <p:cxnSp>
        <p:nvCxnSpPr>
          <p:cNvPr id="32" name="Straight Arrow Connector 31"/>
          <p:cNvCxnSpPr/>
          <p:nvPr/>
        </p:nvCxnSpPr>
        <p:spPr>
          <a:xfrm flipH="1" flipV="1">
            <a:off x="3408589" y="5527221"/>
            <a:ext cx="134711" cy="54700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1345445" y="6074229"/>
            <a:ext cx="8996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Bearing</a:t>
            </a:r>
            <a:endParaRPr lang="en-US" dirty="0"/>
          </a:p>
        </p:txBody>
      </p:sp>
      <p:sp>
        <p:nvSpPr>
          <p:cNvPr id="35" name="TextBox 34"/>
          <p:cNvSpPr txBox="1"/>
          <p:nvPr/>
        </p:nvSpPr>
        <p:spPr>
          <a:xfrm>
            <a:off x="10030429" y="6108073"/>
            <a:ext cx="8996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Bearing</a:t>
            </a:r>
            <a:endParaRPr lang="en-US" dirty="0"/>
          </a:p>
        </p:txBody>
      </p:sp>
      <p:cxnSp>
        <p:nvCxnSpPr>
          <p:cNvPr id="37" name="Straight Arrow Connector 36"/>
          <p:cNvCxnSpPr>
            <a:stCxn id="34" idx="0"/>
          </p:cNvCxnSpPr>
          <p:nvPr/>
        </p:nvCxnSpPr>
        <p:spPr>
          <a:xfrm flipV="1">
            <a:off x="1795248" y="5461907"/>
            <a:ext cx="449802" cy="61232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9" name="Straight Arrow Connector 38"/>
          <p:cNvCxnSpPr/>
          <p:nvPr/>
        </p:nvCxnSpPr>
        <p:spPr>
          <a:xfrm flipH="1" flipV="1">
            <a:off x="10303329" y="5527221"/>
            <a:ext cx="48985" cy="58892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154915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77626" y="0"/>
            <a:ext cx="7823200" cy="914400"/>
          </a:xfrm>
        </p:spPr>
        <p:txBody>
          <a:bodyPr/>
          <a:lstStyle/>
          <a:p>
            <a:r>
              <a:rPr lang="en-US" sz="3200" dirty="0" smtClean="0"/>
              <a:t>CNTR Propellant Flow Path</a:t>
            </a:r>
            <a:endParaRPr lang="en-US" sz="32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78"/>
          <a:stretch/>
        </p:blipFill>
        <p:spPr>
          <a:xfrm>
            <a:off x="1234167" y="2050955"/>
            <a:ext cx="9723665" cy="3982721"/>
          </a:xfrm>
          <a:prstGeom prst="rect">
            <a:avLst/>
          </a:prstGeom>
          <a:ln>
            <a:solidFill>
              <a:schemeClr val="bg1"/>
            </a:solidFill>
          </a:ln>
        </p:spPr>
      </p:pic>
      <p:cxnSp>
        <p:nvCxnSpPr>
          <p:cNvPr id="8" name="Straight Arrow Connector 7"/>
          <p:cNvCxnSpPr/>
          <p:nvPr/>
        </p:nvCxnSpPr>
        <p:spPr>
          <a:xfrm>
            <a:off x="838200" y="4042315"/>
            <a:ext cx="620486" cy="0"/>
          </a:xfrm>
          <a:prstGeom prst="straightConnector1">
            <a:avLst/>
          </a:prstGeom>
          <a:ln w="28575">
            <a:solidFill>
              <a:srgbClr val="00EF6C"/>
            </a:solidFill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>
            <a:off x="2422071" y="2246172"/>
            <a:ext cx="620486" cy="0"/>
          </a:xfrm>
          <a:prstGeom prst="straightConnector1">
            <a:avLst/>
          </a:prstGeom>
          <a:ln w="28575">
            <a:solidFill>
              <a:srgbClr val="00EF6C"/>
            </a:solidFill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flipV="1">
            <a:off x="1951264" y="2401500"/>
            <a:ext cx="195943" cy="529478"/>
          </a:xfrm>
          <a:prstGeom prst="straightConnector1">
            <a:avLst/>
          </a:prstGeom>
          <a:ln w="28575">
            <a:solidFill>
              <a:srgbClr val="00EF6C"/>
            </a:solidFill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flipV="1">
            <a:off x="1796143" y="3369568"/>
            <a:ext cx="0" cy="529478"/>
          </a:xfrm>
          <a:prstGeom prst="straightConnector1">
            <a:avLst/>
          </a:prstGeom>
          <a:ln w="28575">
            <a:solidFill>
              <a:srgbClr val="00EF6C"/>
            </a:solidFill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>
            <a:off x="5597978" y="2246172"/>
            <a:ext cx="620486" cy="0"/>
          </a:xfrm>
          <a:prstGeom prst="straightConnector1">
            <a:avLst/>
          </a:prstGeom>
          <a:ln w="28575">
            <a:solidFill>
              <a:srgbClr val="00EF6C"/>
            </a:solidFill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>
            <a:off x="9941378" y="2246172"/>
            <a:ext cx="620486" cy="0"/>
          </a:xfrm>
          <a:prstGeom prst="straightConnector1">
            <a:avLst/>
          </a:prstGeom>
          <a:ln w="28575">
            <a:solidFill>
              <a:srgbClr val="00EF6C"/>
            </a:solidFill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>
            <a:off x="10678880" y="2243383"/>
            <a:ext cx="0" cy="316234"/>
          </a:xfrm>
          <a:prstGeom prst="straightConnector1">
            <a:avLst/>
          </a:prstGeom>
          <a:ln w="28575">
            <a:solidFill>
              <a:srgbClr val="00EF6C"/>
            </a:solidFill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 flipH="1">
            <a:off x="10486048" y="2623759"/>
            <a:ext cx="192832" cy="158117"/>
          </a:xfrm>
          <a:prstGeom prst="straightConnector1">
            <a:avLst/>
          </a:prstGeom>
          <a:ln w="28575"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 flipH="1" flipV="1">
            <a:off x="9750032" y="2753631"/>
            <a:ext cx="501589" cy="155"/>
          </a:xfrm>
          <a:prstGeom prst="straightConnector1">
            <a:avLst/>
          </a:prstGeom>
          <a:ln w="28575">
            <a:solidFill>
              <a:srgbClr val="00EF6C"/>
            </a:solidFill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 flipH="1" flipV="1">
            <a:off x="7674379" y="2753631"/>
            <a:ext cx="501589" cy="155"/>
          </a:xfrm>
          <a:prstGeom prst="straightConnector1">
            <a:avLst/>
          </a:prstGeom>
          <a:ln w="28575">
            <a:solidFill>
              <a:srgbClr val="00EF6C"/>
            </a:solidFill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 flipH="1" flipV="1">
            <a:off x="4493101" y="2753631"/>
            <a:ext cx="501589" cy="155"/>
          </a:xfrm>
          <a:prstGeom prst="straightConnector1">
            <a:avLst/>
          </a:prstGeom>
          <a:ln w="28575">
            <a:solidFill>
              <a:srgbClr val="00EF6C"/>
            </a:solidFill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 flipH="1">
            <a:off x="3269265" y="2785509"/>
            <a:ext cx="501590" cy="37658"/>
          </a:xfrm>
          <a:prstGeom prst="straightConnector1">
            <a:avLst/>
          </a:prstGeom>
          <a:ln w="28575">
            <a:solidFill>
              <a:srgbClr val="00EF6C"/>
            </a:solidFill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 flipV="1">
            <a:off x="3520060" y="3014391"/>
            <a:ext cx="432029" cy="4065"/>
          </a:xfrm>
          <a:prstGeom prst="straightConnector1">
            <a:avLst/>
          </a:prstGeom>
          <a:ln w="28575">
            <a:solidFill>
              <a:srgbClr val="00EF6C"/>
            </a:solidFill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28" name="U-Turn Arrow 27"/>
          <p:cNvSpPr/>
          <p:nvPr/>
        </p:nvSpPr>
        <p:spPr>
          <a:xfrm rot="16200000" flipH="1">
            <a:off x="2835456" y="2701196"/>
            <a:ext cx="180794" cy="387078"/>
          </a:xfrm>
          <a:prstGeom prst="uturnArrow">
            <a:avLst>
              <a:gd name="adj1" fmla="val 17308"/>
              <a:gd name="adj2" fmla="val 25000"/>
              <a:gd name="adj3" fmla="val 25000"/>
              <a:gd name="adj4" fmla="val 43750"/>
              <a:gd name="adj5" fmla="val 75000"/>
            </a:avLst>
          </a:prstGeom>
          <a:ln>
            <a:solidFill>
              <a:srgbClr val="00EF6C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cxnSp>
        <p:nvCxnSpPr>
          <p:cNvPr id="32" name="Straight Arrow Connector 31"/>
          <p:cNvCxnSpPr/>
          <p:nvPr/>
        </p:nvCxnSpPr>
        <p:spPr>
          <a:xfrm>
            <a:off x="3952089" y="3125514"/>
            <a:ext cx="171403" cy="98661"/>
          </a:xfrm>
          <a:prstGeom prst="straightConnector1">
            <a:avLst/>
          </a:prstGeom>
          <a:ln w="28575">
            <a:solidFill>
              <a:srgbClr val="00EF6C"/>
            </a:solidFill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/>
          <p:nvPr/>
        </p:nvCxnSpPr>
        <p:spPr>
          <a:xfrm>
            <a:off x="4292816" y="3225351"/>
            <a:ext cx="255914" cy="0"/>
          </a:xfrm>
          <a:prstGeom prst="straightConnector1">
            <a:avLst/>
          </a:prstGeom>
          <a:ln w="28575">
            <a:solidFill>
              <a:srgbClr val="00EF6C"/>
            </a:solidFill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/>
          <p:nvPr/>
        </p:nvCxnSpPr>
        <p:spPr>
          <a:xfrm>
            <a:off x="5043806" y="3224175"/>
            <a:ext cx="255914" cy="0"/>
          </a:xfrm>
          <a:prstGeom prst="straightConnector1">
            <a:avLst/>
          </a:prstGeom>
          <a:ln w="28575">
            <a:solidFill>
              <a:srgbClr val="00EF6C"/>
            </a:solidFill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39" name="Straight Arrow Connector 38"/>
          <p:cNvCxnSpPr/>
          <p:nvPr/>
        </p:nvCxnSpPr>
        <p:spPr>
          <a:xfrm>
            <a:off x="5908221" y="3224175"/>
            <a:ext cx="255914" cy="0"/>
          </a:xfrm>
          <a:prstGeom prst="straightConnector1">
            <a:avLst/>
          </a:prstGeom>
          <a:ln w="28575">
            <a:solidFill>
              <a:srgbClr val="00EF6C"/>
            </a:solidFill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40" name="Straight Arrow Connector 39"/>
          <p:cNvCxnSpPr/>
          <p:nvPr/>
        </p:nvCxnSpPr>
        <p:spPr>
          <a:xfrm flipV="1">
            <a:off x="4780608" y="3062669"/>
            <a:ext cx="0" cy="161507"/>
          </a:xfrm>
          <a:prstGeom prst="straightConnector1">
            <a:avLst/>
          </a:prstGeom>
          <a:ln w="28575">
            <a:solidFill>
              <a:srgbClr val="00EF6C"/>
            </a:solidFill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43" name="Straight Arrow Connector 42"/>
          <p:cNvCxnSpPr/>
          <p:nvPr/>
        </p:nvCxnSpPr>
        <p:spPr>
          <a:xfrm flipV="1">
            <a:off x="5597978" y="3062669"/>
            <a:ext cx="0" cy="161507"/>
          </a:xfrm>
          <a:prstGeom prst="straightConnector1">
            <a:avLst/>
          </a:prstGeom>
          <a:ln w="28575">
            <a:solidFill>
              <a:srgbClr val="00EF6C"/>
            </a:solidFill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44" name="Straight Arrow Connector 43"/>
          <p:cNvCxnSpPr/>
          <p:nvPr/>
        </p:nvCxnSpPr>
        <p:spPr>
          <a:xfrm>
            <a:off x="6843482" y="3224175"/>
            <a:ext cx="255914" cy="0"/>
          </a:xfrm>
          <a:prstGeom prst="straightConnector1">
            <a:avLst/>
          </a:prstGeom>
          <a:ln w="28575">
            <a:solidFill>
              <a:srgbClr val="00EF6C"/>
            </a:solidFill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45" name="Straight Arrow Connector 44"/>
          <p:cNvCxnSpPr/>
          <p:nvPr/>
        </p:nvCxnSpPr>
        <p:spPr>
          <a:xfrm flipV="1">
            <a:off x="6533239" y="3062669"/>
            <a:ext cx="0" cy="161507"/>
          </a:xfrm>
          <a:prstGeom prst="straightConnector1">
            <a:avLst/>
          </a:prstGeom>
          <a:ln w="28575">
            <a:solidFill>
              <a:srgbClr val="00EF6C"/>
            </a:solidFill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46" name="Straight Arrow Connector 45"/>
          <p:cNvCxnSpPr/>
          <p:nvPr/>
        </p:nvCxnSpPr>
        <p:spPr>
          <a:xfrm>
            <a:off x="7705730" y="3224175"/>
            <a:ext cx="255914" cy="0"/>
          </a:xfrm>
          <a:prstGeom prst="straightConnector1">
            <a:avLst/>
          </a:prstGeom>
          <a:ln w="28575">
            <a:solidFill>
              <a:srgbClr val="00EF6C"/>
            </a:solidFill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47" name="Straight Arrow Connector 46"/>
          <p:cNvCxnSpPr/>
          <p:nvPr/>
        </p:nvCxnSpPr>
        <p:spPr>
          <a:xfrm flipV="1">
            <a:off x="7395487" y="3062669"/>
            <a:ext cx="0" cy="161507"/>
          </a:xfrm>
          <a:prstGeom prst="straightConnector1">
            <a:avLst/>
          </a:prstGeom>
          <a:ln w="28575">
            <a:solidFill>
              <a:srgbClr val="00EF6C"/>
            </a:solidFill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48" name="Straight Arrow Connector 47"/>
          <p:cNvCxnSpPr/>
          <p:nvPr/>
        </p:nvCxnSpPr>
        <p:spPr>
          <a:xfrm>
            <a:off x="8550594" y="3224175"/>
            <a:ext cx="255914" cy="0"/>
          </a:xfrm>
          <a:prstGeom prst="straightConnector1">
            <a:avLst/>
          </a:prstGeom>
          <a:ln w="28575">
            <a:solidFill>
              <a:srgbClr val="00EF6C"/>
            </a:solidFill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49" name="Straight Arrow Connector 48"/>
          <p:cNvCxnSpPr/>
          <p:nvPr/>
        </p:nvCxnSpPr>
        <p:spPr>
          <a:xfrm flipV="1">
            <a:off x="8240351" y="3062669"/>
            <a:ext cx="0" cy="161507"/>
          </a:xfrm>
          <a:prstGeom prst="straightConnector1">
            <a:avLst/>
          </a:prstGeom>
          <a:ln w="28575">
            <a:solidFill>
              <a:srgbClr val="00EF6C"/>
            </a:solidFill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50" name="Straight Arrow Connector 49"/>
          <p:cNvCxnSpPr/>
          <p:nvPr/>
        </p:nvCxnSpPr>
        <p:spPr>
          <a:xfrm>
            <a:off x="9461517" y="3224175"/>
            <a:ext cx="255914" cy="0"/>
          </a:xfrm>
          <a:prstGeom prst="straightConnector1">
            <a:avLst/>
          </a:prstGeom>
          <a:ln w="28575">
            <a:solidFill>
              <a:srgbClr val="00EF6C"/>
            </a:solidFill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51" name="Straight Arrow Connector 50"/>
          <p:cNvCxnSpPr/>
          <p:nvPr/>
        </p:nvCxnSpPr>
        <p:spPr>
          <a:xfrm flipV="1">
            <a:off x="9151274" y="3062669"/>
            <a:ext cx="0" cy="161507"/>
          </a:xfrm>
          <a:prstGeom prst="straightConnector1">
            <a:avLst/>
          </a:prstGeom>
          <a:ln w="28575">
            <a:solidFill>
              <a:srgbClr val="00EF6C"/>
            </a:solidFill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54" name="Straight Arrow Connector 53"/>
          <p:cNvCxnSpPr/>
          <p:nvPr/>
        </p:nvCxnSpPr>
        <p:spPr>
          <a:xfrm flipV="1">
            <a:off x="10027430" y="3062669"/>
            <a:ext cx="0" cy="161507"/>
          </a:xfrm>
          <a:prstGeom prst="straightConnector1">
            <a:avLst/>
          </a:prstGeom>
          <a:ln w="28575">
            <a:solidFill>
              <a:srgbClr val="00EF6C"/>
            </a:solidFill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55" name="Straight Arrow Connector 54"/>
          <p:cNvCxnSpPr/>
          <p:nvPr/>
        </p:nvCxnSpPr>
        <p:spPr>
          <a:xfrm>
            <a:off x="4292816" y="2985132"/>
            <a:ext cx="7060984" cy="0"/>
          </a:xfrm>
          <a:prstGeom prst="straightConnector1">
            <a:avLst/>
          </a:prstGeom>
          <a:ln w="57150">
            <a:solidFill>
              <a:srgbClr val="00EF6C"/>
            </a:solidFill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4801222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79092" y="52913"/>
            <a:ext cx="7823200" cy="914400"/>
          </a:xfrm>
        </p:spPr>
        <p:txBody>
          <a:bodyPr/>
          <a:lstStyle/>
          <a:p>
            <a:r>
              <a:rPr lang="en-US" sz="3200" dirty="0" smtClean="0"/>
              <a:t>CNTR Turbine Section Detail</a:t>
            </a:r>
            <a:endParaRPr lang="en-US" sz="32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768981"/>
            <a:ext cx="5452492" cy="4351338"/>
          </a:xfrm>
          <a:prstGeom prst="rect">
            <a:avLst/>
          </a:prstGeom>
        </p:spPr>
      </p:pic>
      <p:cxnSp>
        <p:nvCxnSpPr>
          <p:cNvPr id="6" name="Straight Arrow Connector 5"/>
          <p:cNvCxnSpPr/>
          <p:nvPr/>
        </p:nvCxnSpPr>
        <p:spPr>
          <a:xfrm flipH="1">
            <a:off x="4944234" y="3018329"/>
            <a:ext cx="1877352" cy="29940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6821586" y="2833663"/>
            <a:ext cx="8996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Bearing</a:t>
            </a:r>
            <a:endParaRPr lang="en-US" dirty="0"/>
          </a:p>
        </p:txBody>
      </p:sp>
      <p:cxnSp>
        <p:nvCxnSpPr>
          <p:cNvPr id="8" name="Straight Arrow Connector 7"/>
          <p:cNvCxnSpPr/>
          <p:nvPr/>
        </p:nvCxnSpPr>
        <p:spPr>
          <a:xfrm flipH="1">
            <a:off x="4758118" y="3794947"/>
            <a:ext cx="1877352" cy="29940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6635470" y="3610281"/>
            <a:ext cx="13207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Gas Passage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6748758" y="4345970"/>
            <a:ext cx="8965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Turbine</a:t>
            </a:r>
            <a:endParaRPr lang="en-US" dirty="0"/>
          </a:p>
        </p:txBody>
      </p:sp>
      <p:cxnSp>
        <p:nvCxnSpPr>
          <p:cNvPr id="12" name="Straight Arrow Connector 11"/>
          <p:cNvCxnSpPr/>
          <p:nvPr/>
        </p:nvCxnSpPr>
        <p:spPr>
          <a:xfrm flipH="1">
            <a:off x="4944234" y="4530636"/>
            <a:ext cx="1691236" cy="22748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 flipH="1">
            <a:off x="4859267" y="2135995"/>
            <a:ext cx="1861169" cy="56767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6720436" y="1951329"/>
            <a:ext cx="8996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Plenum</a:t>
            </a:r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6748758" y="2388356"/>
            <a:ext cx="19713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Drum Feedthrough</a:t>
            </a:r>
            <a:endParaRPr lang="en-US" dirty="0"/>
          </a:p>
        </p:txBody>
      </p:sp>
      <p:cxnSp>
        <p:nvCxnSpPr>
          <p:cNvPr id="19" name="Straight Arrow Connector 18"/>
          <p:cNvCxnSpPr>
            <a:stCxn id="17" idx="1"/>
          </p:cNvCxnSpPr>
          <p:nvPr/>
        </p:nvCxnSpPr>
        <p:spPr>
          <a:xfrm flipH="1">
            <a:off x="5292191" y="2573022"/>
            <a:ext cx="1456567" cy="26064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6894414" y="5033246"/>
            <a:ext cx="47314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Be or </a:t>
            </a:r>
            <a:r>
              <a:rPr lang="en-US" dirty="0" err="1" smtClean="0"/>
              <a:t>SiC</a:t>
            </a:r>
            <a:r>
              <a:rPr lang="en-US" dirty="0" smtClean="0"/>
              <a:t>/hydride Moderator Block (Be reflector)</a:t>
            </a:r>
            <a:endParaRPr lang="en-US" dirty="0"/>
          </a:p>
        </p:txBody>
      </p:sp>
      <p:cxnSp>
        <p:nvCxnSpPr>
          <p:cNvPr id="22" name="Straight Arrow Connector 21"/>
          <p:cNvCxnSpPr>
            <a:stCxn id="20" idx="1"/>
          </p:cNvCxnSpPr>
          <p:nvPr/>
        </p:nvCxnSpPr>
        <p:spPr>
          <a:xfrm flipH="1">
            <a:off x="5366760" y="5217912"/>
            <a:ext cx="1527654" cy="25139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7109130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6556" y="64626"/>
            <a:ext cx="7823200" cy="914400"/>
          </a:xfrm>
        </p:spPr>
        <p:txBody>
          <a:bodyPr/>
          <a:lstStyle/>
          <a:p>
            <a:r>
              <a:rPr lang="en-US" sz="3200" dirty="0" smtClean="0"/>
              <a:t>CNTR Exhaust Section Detail</a:t>
            </a:r>
            <a:endParaRPr lang="en-US" sz="32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78" r="17627"/>
          <a:stretch/>
        </p:blipFill>
        <p:spPr>
          <a:xfrm>
            <a:off x="704007" y="2120992"/>
            <a:ext cx="7266648" cy="401955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752170" y="5771210"/>
            <a:ext cx="13681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Nozzle, fixed</a:t>
            </a:r>
            <a:endParaRPr lang="en-US" dirty="0"/>
          </a:p>
        </p:txBody>
      </p:sp>
      <p:cxnSp>
        <p:nvCxnSpPr>
          <p:cNvPr id="8" name="Straight Arrow Connector 7"/>
          <p:cNvCxnSpPr>
            <a:stCxn id="6" idx="1"/>
          </p:cNvCxnSpPr>
          <p:nvPr/>
        </p:nvCxnSpPr>
        <p:spPr>
          <a:xfrm flipH="1" flipV="1">
            <a:off x="6748758" y="5219363"/>
            <a:ext cx="1003412" cy="73651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8146707" y="5426089"/>
            <a:ext cx="8996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Bearing</a:t>
            </a:r>
            <a:endParaRPr lang="en-US" dirty="0"/>
          </a:p>
        </p:txBody>
      </p:sp>
      <p:cxnSp>
        <p:nvCxnSpPr>
          <p:cNvPr id="11" name="Straight Arrow Connector 10"/>
          <p:cNvCxnSpPr>
            <a:stCxn id="9" idx="1"/>
          </p:cNvCxnSpPr>
          <p:nvPr/>
        </p:nvCxnSpPr>
        <p:spPr>
          <a:xfrm flipH="1" flipV="1">
            <a:off x="6793230" y="4903470"/>
            <a:ext cx="1353477" cy="70728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8721090" y="4499848"/>
            <a:ext cx="25183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Cooling channel/passage</a:t>
            </a:r>
            <a:endParaRPr lang="en-US" dirty="0"/>
          </a:p>
        </p:txBody>
      </p:sp>
      <p:cxnSp>
        <p:nvCxnSpPr>
          <p:cNvPr id="15" name="Straight Arrow Connector 14"/>
          <p:cNvCxnSpPr/>
          <p:nvPr/>
        </p:nvCxnSpPr>
        <p:spPr>
          <a:xfrm flipH="1">
            <a:off x="7544727" y="4720590"/>
            <a:ext cx="1130643" cy="26220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 flipH="1">
            <a:off x="6926580" y="4676451"/>
            <a:ext cx="1748790" cy="8022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8548370" y="3471782"/>
            <a:ext cx="310277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Be or </a:t>
            </a:r>
            <a:r>
              <a:rPr lang="en-US" sz="1600" dirty="0" err="1" smtClean="0"/>
              <a:t>SiC</a:t>
            </a:r>
            <a:r>
              <a:rPr lang="en-US" sz="1600" dirty="0" smtClean="0"/>
              <a:t>/Hydride Moderator Block</a:t>
            </a:r>
          </a:p>
          <a:p>
            <a:r>
              <a:rPr lang="en-US" sz="1600" dirty="0" smtClean="0"/>
              <a:t> and Be reflector</a:t>
            </a:r>
            <a:endParaRPr lang="en-US" sz="1600" dirty="0"/>
          </a:p>
        </p:txBody>
      </p:sp>
      <p:cxnSp>
        <p:nvCxnSpPr>
          <p:cNvPr id="22" name="Straight Arrow Connector 21"/>
          <p:cNvCxnSpPr>
            <a:stCxn id="20" idx="1"/>
          </p:cNvCxnSpPr>
          <p:nvPr/>
        </p:nvCxnSpPr>
        <p:spPr>
          <a:xfrm flipH="1" flipV="1">
            <a:off x="7297248" y="3694368"/>
            <a:ext cx="1251122" cy="6980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9267618" y="2618245"/>
            <a:ext cx="19511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Pressure Boundary</a:t>
            </a:r>
            <a:endParaRPr lang="en-US" dirty="0"/>
          </a:p>
        </p:txBody>
      </p:sp>
      <p:cxnSp>
        <p:nvCxnSpPr>
          <p:cNvPr id="26" name="Straight Arrow Connector 25"/>
          <p:cNvCxnSpPr>
            <a:stCxn id="24" idx="1"/>
          </p:cNvCxnSpPr>
          <p:nvPr/>
        </p:nvCxnSpPr>
        <p:spPr>
          <a:xfrm flipH="1" flipV="1">
            <a:off x="7896314" y="2785929"/>
            <a:ext cx="1371304" cy="1698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2245320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16371" y="22481"/>
            <a:ext cx="7823200" cy="914400"/>
          </a:xfrm>
        </p:spPr>
        <p:txBody>
          <a:bodyPr/>
          <a:lstStyle/>
          <a:p>
            <a:r>
              <a:rPr lang="en-US" sz="3200" dirty="0" smtClean="0"/>
              <a:t>CNTR End Details</a:t>
            </a:r>
            <a:endParaRPr lang="en-US" sz="32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592"/>
          <a:stretch/>
        </p:blipFill>
        <p:spPr>
          <a:xfrm>
            <a:off x="428877" y="1312339"/>
            <a:ext cx="5899094" cy="4957823"/>
          </a:xfrm>
          <a:prstGeom prst="rect">
            <a:avLst/>
          </a:prstGeom>
        </p:spPr>
      </p:pic>
      <p:pic>
        <p:nvPicPr>
          <p:cNvPr id="8" name="Content Placehold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7971" y="1690688"/>
            <a:ext cx="5438066" cy="49549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958375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661EF8-F134-45A4-8271-CF9EE1CA9F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5660" y="-221299"/>
            <a:ext cx="10515600" cy="1325563"/>
          </a:xfrm>
        </p:spPr>
        <p:txBody>
          <a:bodyPr/>
          <a:lstStyle/>
          <a:p>
            <a:pPr algn="ctr"/>
            <a:r>
              <a:rPr lang="en-US" sz="3200" dirty="0" smtClean="0"/>
              <a:t>Potential Near-Term CNTR Experiment</a:t>
            </a:r>
            <a:endParaRPr lang="en-US" sz="32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83BF6A-2DCE-4866-A8A8-E33176EA87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1480" y="1677405"/>
            <a:ext cx="11363960" cy="5486399"/>
          </a:xfrm>
        </p:spPr>
        <p:txBody>
          <a:bodyPr>
            <a:normAutofit fontScale="77500" lnSpcReduction="20000"/>
          </a:bodyPr>
          <a:lstStyle/>
          <a:p>
            <a:r>
              <a:rPr lang="en-US" sz="3500" dirty="0" smtClean="0"/>
              <a:t>Investigate basic CNTR operating principles with a </a:t>
            </a:r>
            <a:r>
              <a:rPr lang="en-US" sz="3500" dirty="0"/>
              <a:t>simple </a:t>
            </a:r>
            <a:r>
              <a:rPr lang="en-US" sz="3500" dirty="0" smtClean="0"/>
              <a:t>experiment. </a:t>
            </a:r>
          </a:p>
          <a:p>
            <a:r>
              <a:rPr lang="en-US" sz="3500" dirty="0" smtClean="0"/>
              <a:t>Mixing/separating liquid U </a:t>
            </a:r>
            <a:r>
              <a:rPr lang="en-US" sz="3500" dirty="0"/>
              <a:t>and </a:t>
            </a:r>
            <a:r>
              <a:rPr lang="en-US" sz="3500" dirty="0" smtClean="0"/>
              <a:t>gaseous H could </a:t>
            </a:r>
            <a:r>
              <a:rPr lang="en-US" sz="3500" dirty="0"/>
              <a:t>be </a:t>
            </a:r>
            <a:r>
              <a:rPr lang="en-US" sz="3500" dirty="0" smtClean="0"/>
              <a:t>initially investigated </a:t>
            </a:r>
            <a:r>
              <a:rPr lang="en-US" sz="3500" dirty="0"/>
              <a:t>by </a:t>
            </a:r>
            <a:r>
              <a:rPr lang="en-US" sz="3500" dirty="0" smtClean="0"/>
              <a:t>mixing/separating liquid H</a:t>
            </a:r>
            <a:r>
              <a:rPr lang="en-US" sz="3500" baseline="-25000" dirty="0" smtClean="0"/>
              <a:t>2</a:t>
            </a:r>
            <a:r>
              <a:rPr lang="en-US" sz="3500" dirty="0" smtClean="0"/>
              <a:t>O </a:t>
            </a:r>
            <a:r>
              <a:rPr lang="en-US" sz="3500" dirty="0"/>
              <a:t>and </a:t>
            </a:r>
            <a:r>
              <a:rPr lang="en-US" sz="3500" dirty="0" smtClean="0"/>
              <a:t>gaseous N</a:t>
            </a:r>
            <a:r>
              <a:rPr lang="en-US" sz="3500" baseline="-25000" dirty="0" smtClean="0"/>
              <a:t>2</a:t>
            </a:r>
            <a:r>
              <a:rPr lang="en-US" sz="3500" dirty="0" smtClean="0"/>
              <a:t>.</a:t>
            </a:r>
            <a:endParaRPr lang="en-US" sz="3500" dirty="0"/>
          </a:p>
          <a:p>
            <a:r>
              <a:rPr lang="en-US" sz="3500" dirty="0" smtClean="0"/>
              <a:t>The mixing/separation could be performed in a closed </a:t>
            </a:r>
            <a:r>
              <a:rPr lang="en-US" sz="3500" dirty="0"/>
              <a:t>loop cycle with </a:t>
            </a:r>
            <a:r>
              <a:rPr lang="en-US" sz="3500" dirty="0" smtClean="0"/>
              <a:t>H</a:t>
            </a:r>
            <a:r>
              <a:rPr lang="en-US" sz="3500" baseline="-25000" dirty="0" smtClean="0"/>
              <a:t>2</a:t>
            </a:r>
            <a:r>
              <a:rPr lang="en-US" sz="3500" dirty="0" smtClean="0"/>
              <a:t>O, a desiccant, and N</a:t>
            </a:r>
            <a:r>
              <a:rPr lang="en-US" sz="3500" baseline="-25000" dirty="0" smtClean="0"/>
              <a:t>2</a:t>
            </a:r>
            <a:r>
              <a:rPr lang="en-US" sz="3500" dirty="0" smtClean="0"/>
              <a:t>.</a:t>
            </a:r>
            <a:endParaRPr lang="en-US" sz="3500" dirty="0"/>
          </a:p>
          <a:p>
            <a:r>
              <a:rPr lang="en-US" sz="3500" dirty="0" smtClean="0"/>
              <a:t>Water entrainment in the N</a:t>
            </a:r>
            <a:r>
              <a:rPr lang="en-US" sz="3500" baseline="-25000" dirty="0" smtClean="0"/>
              <a:t>2</a:t>
            </a:r>
            <a:r>
              <a:rPr lang="en-US" sz="3500" dirty="0" smtClean="0"/>
              <a:t> could </a:t>
            </a:r>
            <a:r>
              <a:rPr lang="en-US" sz="3500" dirty="0"/>
              <a:t>b</a:t>
            </a:r>
            <a:r>
              <a:rPr lang="en-US" sz="3500" dirty="0" smtClean="0"/>
              <a:t>e determined by measuring the change </a:t>
            </a:r>
            <a:r>
              <a:rPr lang="en-US" sz="3500" dirty="0"/>
              <a:t>in desiccant </a:t>
            </a:r>
            <a:r>
              <a:rPr lang="en-US" sz="3500" dirty="0" smtClean="0"/>
              <a:t>weight, or by other means. </a:t>
            </a:r>
            <a:endParaRPr lang="en-US" sz="3500" dirty="0"/>
          </a:p>
          <a:p>
            <a:r>
              <a:rPr lang="en-US" sz="3500" dirty="0"/>
              <a:t>G</a:t>
            </a:r>
            <a:r>
              <a:rPr lang="en-US" sz="3500" dirty="0" smtClean="0"/>
              <a:t>oal of experiment would be </a:t>
            </a:r>
            <a:r>
              <a:rPr lang="en-US" sz="3500" dirty="0"/>
              <a:t>to </a:t>
            </a:r>
            <a:r>
              <a:rPr lang="en-US" sz="3500" dirty="0" smtClean="0"/>
              <a:t>measure H</a:t>
            </a:r>
            <a:r>
              <a:rPr lang="en-US" sz="3500" baseline="-25000" dirty="0" smtClean="0"/>
              <a:t>2</a:t>
            </a:r>
            <a:r>
              <a:rPr lang="en-US" sz="3500" dirty="0" smtClean="0"/>
              <a:t>O entrainment in N</a:t>
            </a:r>
            <a:r>
              <a:rPr lang="en-US" sz="3500" baseline="-25000" dirty="0" smtClean="0"/>
              <a:t>2</a:t>
            </a:r>
            <a:r>
              <a:rPr lang="en-US" sz="3500" dirty="0" smtClean="0"/>
              <a:t> for various operating conditions and cylinder rotation rates. </a:t>
            </a:r>
          </a:p>
          <a:p>
            <a:r>
              <a:rPr lang="en-US" sz="3500" dirty="0" smtClean="0"/>
              <a:t>Experimental data would be used to develop/calibrate codes and to estimate the performance potential of a CNTR. </a:t>
            </a:r>
            <a:endParaRPr lang="en-US" sz="35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630333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5E5F9C-4E02-42F2-B184-3CA4F319E7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7130" y="-202710"/>
            <a:ext cx="10515600" cy="1325563"/>
          </a:xfrm>
        </p:spPr>
        <p:txBody>
          <a:bodyPr/>
          <a:lstStyle/>
          <a:p>
            <a:r>
              <a:rPr lang="en-US" sz="3200" dirty="0" smtClean="0"/>
              <a:t>Potential Initial CNTR Experiment</a:t>
            </a:r>
            <a:endParaRPr lang="en-US" sz="32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1058" y="1372227"/>
            <a:ext cx="9346084" cy="52571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807945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2"/>
          <p:cNvSpPr>
            <a:spLocks noGrp="1" noChangeArrowheads="1"/>
          </p:cNvSpPr>
          <p:nvPr>
            <p:ph type="title"/>
          </p:nvPr>
        </p:nvSpPr>
        <p:spPr>
          <a:xfrm>
            <a:off x="1324304" y="31531"/>
            <a:ext cx="9308138" cy="987972"/>
          </a:xfrm>
        </p:spPr>
        <p:txBody>
          <a:bodyPr rtlCol="0">
            <a:normAutofit/>
          </a:bodyPr>
          <a:lstStyle/>
          <a:p>
            <a:pPr algn="ctr" defTabSz="914422" eaLnBrk="1" fontAlgn="auto" hangingPunct="1">
              <a:spcAft>
                <a:spcPts val="0"/>
              </a:spcAft>
              <a:defRPr/>
            </a:pPr>
            <a:r>
              <a:rPr lang="en-US" altLang="en-US" sz="3177" b="1" dirty="0" smtClean="0">
                <a:latin typeface="+mn-lt"/>
              </a:rPr>
              <a:t>Remaining Issues / Optimizations for CNTR</a:t>
            </a:r>
            <a:endParaRPr lang="en-US" altLang="en-US" sz="3177" b="1" dirty="0">
              <a:latin typeface="+mn-lt"/>
            </a:endParaRPr>
          </a:p>
        </p:txBody>
      </p:sp>
      <p:sp>
        <p:nvSpPr>
          <p:cNvPr id="12291" name="Rectangle 3"/>
          <p:cNvSpPr>
            <a:spLocks noGrp="1" noChangeArrowheads="1"/>
          </p:cNvSpPr>
          <p:nvPr>
            <p:ph idx="1"/>
          </p:nvPr>
        </p:nvSpPr>
        <p:spPr>
          <a:xfrm>
            <a:off x="0" y="1207844"/>
            <a:ext cx="11920257" cy="5741614"/>
          </a:xfrm>
        </p:spPr>
        <p:txBody>
          <a:bodyPr/>
          <a:lstStyle/>
          <a:p>
            <a:pPr marL="706008" lvl="1" indent="-302575">
              <a:buNone/>
            </a:pPr>
            <a:r>
              <a:rPr lang="en-US" altLang="en-US" sz="2600" dirty="0" smtClean="0"/>
              <a:t>Adapt </a:t>
            </a:r>
            <a:r>
              <a:rPr lang="en-US" altLang="en-US" sz="2600" dirty="0"/>
              <a:t>modern centrifuge technology for CNTR applications</a:t>
            </a:r>
          </a:p>
          <a:p>
            <a:pPr marL="706008" lvl="1" indent="-302575" eaLnBrk="1" hangingPunct="1">
              <a:buNone/>
            </a:pPr>
            <a:r>
              <a:rPr lang="en-US" altLang="en-US" sz="2600" dirty="0" smtClean="0"/>
              <a:t>Transpiration cooling of rotating cylinder walls, nozzle cooling (5500K vs 3600K Space Shuttle Main Engine)</a:t>
            </a:r>
          </a:p>
          <a:p>
            <a:pPr marL="706008" lvl="1" indent="-302575" eaLnBrk="1" hangingPunct="1">
              <a:buNone/>
            </a:pPr>
            <a:r>
              <a:rPr lang="en-US" altLang="en-US" sz="2600" dirty="0" smtClean="0"/>
              <a:t>Cylinder diameter vs rotation rate (</a:t>
            </a:r>
            <a:r>
              <a:rPr lang="en-US" altLang="en-US" sz="2600" dirty="0" err="1" smtClean="0"/>
              <a:t>neutronic</a:t>
            </a:r>
            <a:r>
              <a:rPr lang="en-US" altLang="en-US" sz="2600" dirty="0" smtClean="0"/>
              <a:t> and mechanical effects)</a:t>
            </a:r>
          </a:p>
          <a:p>
            <a:pPr marL="706008" lvl="1" indent="-302575" eaLnBrk="1" hangingPunct="1">
              <a:buNone/>
            </a:pPr>
            <a:r>
              <a:rPr lang="en-US" altLang="en-US" sz="2600" dirty="0" smtClean="0"/>
              <a:t>Acceptable uranium loss rate (&lt;0.01%?)</a:t>
            </a:r>
          </a:p>
          <a:p>
            <a:pPr marL="706008" lvl="1" indent="-302575" eaLnBrk="1" hangingPunct="1">
              <a:buNone/>
            </a:pPr>
            <a:r>
              <a:rPr lang="en-US" altLang="en-US" sz="2600" dirty="0" smtClean="0"/>
              <a:t>Uranium entrainment in hydrogen vs hydrogen flow rate, cylinder diameter, and cylinder rotation rate</a:t>
            </a:r>
          </a:p>
          <a:p>
            <a:pPr marL="706008" lvl="1" indent="-302575" eaLnBrk="1" hangingPunct="1">
              <a:buNone/>
            </a:pPr>
            <a:r>
              <a:rPr lang="en-US" altLang="en-US" sz="2600" dirty="0" smtClean="0"/>
              <a:t>Propellant flow across solid/liquid fuel interface and through liquid uranium.</a:t>
            </a:r>
          </a:p>
          <a:p>
            <a:pPr marL="706008" lvl="1" indent="-302575" eaLnBrk="1" hangingPunct="1">
              <a:buNone/>
            </a:pPr>
            <a:r>
              <a:rPr lang="en-US" altLang="en-US" sz="2600" dirty="0" smtClean="0"/>
              <a:t>Heat transfer between </a:t>
            </a:r>
            <a:r>
              <a:rPr lang="en-US" altLang="en-US" sz="2600" dirty="0" err="1" smtClean="0"/>
              <a:t>fissioning</a:t>
            </a:r>
            <a:r>
              <a:rPr lang="en-US" altLang="en-US" sz="2600" dirty="0" smtClean="0"/>
              <a:t> uranium and hydrogen or ammonia</a:t>
            </a:r>
          </a:p>
          <a:p>
            <a:pPr marL="706008" lvl="1" indent="-302575" eaLnBrk="1" hangingPunct="1">
              <a:buNone/>
            </a:pPr>
            <a:r>
              <a:rPr lang="en-US" altLang="en-US" sz="2600" dirty="0" smtClean="0"/>
              <a:t>Verify compatibility of </a:t>
            </a:r>
            <a:r>
              <a:rPr lang="en-US" altLang="en-US" sz="2600" dirty="0" err="1" smtClean="0"/>
              <a:t>ZrC</a:t>
            </a:r>
            <a:r>
              <a:rPr lang="en-US" altLang="en-US" sz="2600" dirty="0"/>
              <a:t> </a:t>
            </a:r>
            <a:r>
              <a:rPr lang="en-US" altLang="en-US" sz="2600" dirty="0" smtClean="0"/>
              <a:t>(or other materials) with liquid uranium at 1500K</a:t>
            </a:r>
          </a:p>
          <a:p>
            <a:pPr marL="706008" lvl="1" indent="-302575" eaLnBrk="1" hangingPunct="1">
              <a:buNone/>
            </a:pPr>
            <a:r>
              <a:rPr lang="en-US" altLang="en-US" sz="2600" dirty="0" smtClean="0"/>
              <a:t>Startup / shutdown sequence.  Vibrational modes during startup/shutdown</a:t>
            </a:r>
          </a:p>
          <a:p>
            <a:pPr marL="706008" lvl="1" indent="-302575" eaLnBrk="1" hangingPunct="1">
              <a:buNone/>
            </a:pPr>
            <a:r>
              <a:rPr lang="en-US" altLang="en-US" sz="2600" dirty="0" smtClean="0"/>
              <a:t>Etc., etc., etc.</a:t>
            </a:r>
          </a:p>
        </p:txBody>
      </p:sp>
      <p:sp>
        <p:nvSpPr>
          <p:cNvPr id="12292" name="Slide Number Placeholder 4"/>
          <p:cNvSpPr>
            <a:spLocks noGrp="1"/>
          </p:cNvSpPr>
          <p:nvPr>
            <p:ph type="sldNum" sz="quarter" idx="4294967295"/>
          </p:nvPr>
        </p:nvSpPr>
        <p:spPr bwMode="auto">
          <a:xfrm>
            <a:off x="11050401" y="6362140"/>
            <a:ext cx="1141599" cy="343181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defTabSz="89932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655579" indent="-252146" defTabSz="89932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008583" indent="-201717" defTabSz="89932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412016" indent="-201717" defTabSz="89932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1815450" indent="-201717" defTabSz="89932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218883" indent="-201717" defTabSz="89932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622316" indent="-201717" defTabSz="89932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025750" indent="-201717" defTabSz="89932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429183" indent="-201717" defTabSz="89932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7FBBD90-65F5-43B6-A722-5294EFA7D190}" type="slidenum">
              <a:rPr lang="en-US" altLang="en-US" sz="706">
                <a:solidFill>
                  <a:srgbClr val="677085"/>
                </a:solidFill>
                <a:latin typeface="75 Helvetica Bold" pitchFamily="1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31</a:t>
            </a:fld>
            <a:endParaRPr lang="en-US" altLang="en-US" sz="706">
              <a:solidFill>
                <a:srgbClr val="677085"/>
              </a:solidFill>
              <a:latin typeface="75 Helvetica Bold" pitchFamily="1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687272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1331518" y="133421"/>
            <a:ext cx="9812103" cy="750834"/>
          </a:xfrm>
        </p:spPr>
        <p:txBody>
          <a:bodyPr rtlCol="0">
            <a:normAutofit/>
          </a:bodyPr>
          <a:lstStyle/>
          <a:p>
            <a:pPr algn="ctr" eaLnBrk="1" hangingPunct="1">
              <a:defRPr/>
            </a:pPr>
            <a:r>
              <a:rPr lang="en-US" altLang="en-US" sz="3530" b="1" dirty="0" smtClean="0">
                <a:latin typeface="+mn-lt"/>
              </a:rPr>
              <a:t>Traditional NTP will meet </a:t>
            </a:r>
            <a:r>
              <a:rPr lang="en-US" altLang="en-US" sz="3530" b="1" dirty="0">
                <a:latin typeface="+mn-lt"/>
              </a:rPr>
              <a:t>e</a:t>
            </a:r>
            <a:r>
              <a:rPr lang="en-US" altLang="en-US" sz="3530" b="1" dirty="0" smtClean="0">
                <a:latin typeface="+mn-lt"/>
              </a:rPr>
              <a:t>arly mission requirements if architecture optimized for NTP</a:t>
            </a:r>
            <a:endParaRPr lang="en-US" altLang="en-US" sz="3530" b="1" dirty="0">
              <a:latin typeface="+mn-lt"/>
            </a:endParaRPr>
          </a:p>
        </p:txBody>
      </p:sp>
      <p:sp>
        <p:nvSpPr>
          <p:cNvPr id="10244" name="Rectangle 3"/>
          <p:cNvSpPr>
            <a:spLocks noGrp="1" noChangeArrowheads="1"/>
          </p:cNvSpPr>
          <p:nvPr>
            <p:ph idx="1"/>
          </p:nvPr>
        </p:nvSpPr>
        <p:spPr>
          <a:xfrm>
            <a:off x="471346" y="1298668"/>
            <a:ext cx="11350159" cy="5965732"/>
          </a:xfrm>
        </p:spPr>
        <p:txBody>
          <a:bodyPr rtlCol="0">
            <a:normAutofit/>
          </a:bodyPr>
          <a:lstStyle/>
          <a:p>
            <a:pPr marL="228605" indent="-228605" defTabSz="914422"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en-US" sz="3200" dirty="0" smtClean="0">
                <a:solidFill>
                  <a:srgbClr val="000000"/>
                </a:solidFill>
              </a:rPr>
              <a:t>For most opposition class human Mars mission opportunities, traditional NTP systems (</a:t>
            </a:r>
            <a:r>
              <a:rPr lang="en-US" altLang="en-US" sz="3200" dirty="0" err="1" smtClean="0">
                <a:solidFill>
                  <a:srgbClr val="000000"/>
                </a:solidFill>
              </a:rPr>
              <a:t>Isp</a:t>
            </a:r>
            <a:r>
              <a:rPr lang="en-US" altLang="en-US" sz="3200" dirty="0" smtClean="0">
                <a:solidFill>
                  <a:srgbClr val="000000"/>
                </a:solidFill>
              </a:rPr>
              <a:t> ~900 s) can </a:t>
            </a:r>
            <a:r>
              <a:rPr lang="en-US" altLang="en-US" sz="3200" dirty="0">
                <a:solidFill>
                  <a:srgbClr val="000000"/>
                </a:solidFill>
              </a:rPr>
              <a:t>reduce </a:t>
            </a:r>
            <a:r>
              <a:rPr lang="en-US" altLang="en-US" sz="3200" dirty="0" smtClean="0">
                <a:solidFill>
                  <a:srgbClr val="000000"/>
                </a:solidFill>
              </a:rPr>
              <a:t>crew </a:t>
            </a:r>
            <a:r>
              <a:rPr lang="en-US" altLang="en-US" sz="3200" dirty="0">
                <a:solidFill>
                  <a:srgbClr val="000000"/>
                </a:solidFill>
              </a:rPr>
              <a:t>time away from earth from &gt;900 days to </a:t>
            </a:r>
            <a:r>
              <a:rPr lang="en-US" altLang="en-US" sz="3200" dirty="0" smtClean="0">
                <a:solidFill>
                  <a:srgbClr val="000000"/>
                </a:solidFill>
              </a:rPr>
              <a:t>&lt;700 </a:t>
            </a:r>
            <a:r>
              <a:rPr lang="en-US" altLang="en-US" sz="3200" dirty="0">
                <a:solidFill>
                  <a:srgbClr val="000000"/>
                </a:solidFill>
              </a:rPr>
              <a:t>days while still allowing ample time for surface </a:t>
            </a:r>
            <a:r>
              <a:rPr lang="en-US" altLang="en-US" sz="3200" dirty="0" smtClean="0">
                <a:solidFill>
                  <a:srgbClr val="000000"/>
                </a:solidFill>
              </a:rPr>
              <a:t>exploration.  </a:t>
            </a:r>
          </a:p>
          <a:p>
            <a:pPr marL="228605" indent="-228605" defTabSz="914422"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n-US" altLang="en-US" sz="3200" dirty="0">
              <a:solidFill>
                <a:srgbClr val="000000"/>
              </a:solidFill>
            </a:endParaRPr>
          </a:p>
          <a:p>
            <a:pPr marL="228605" indent="-228605" defTabSz="914422"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defRPr/>
            </a:pPr>
            <a:r>
              <a:rPr lang="en-US" altLang="en-US" sz="3200" dirty="0" smtClean="0">
                <a:solidFill>
                  <a:srgbClr val="000000"/>
                </a:solidFill>
              </a:rPr>
              <a:t>High performance NTP systems have the potential for enabling extremely advanced missions.</a:t>
            </a:r>
            <a:endParaRPr lang="en-US" altLang="en-US" sz="3200" dirty="0">
              <a:solidFill>
                <a:srgbClr val="000000"/>
              </a:solidFill>
            </a:endParaRPr>
          </a:p>
          <a:p>
            <a:pPr marL="0" indent="0" defTabSz="914422" eaLnBrk="1" fontAlgn="auto" hangingPunct="1">
              <a:spcBef>
                <a:spcPts val="1200"/>
              </a:spcBef>
              <a:spcAft>
                <a:spcPts val="0"/>
              </a:spcAft>
              <a:buNone/>
              <a:defRPr/>
            </a:pPr>
            <a:endParaRPr lang="en-US" altLang="en-US" sz="2800" dirty="0"/>
          </a:p>
        </p:txBody>
      </p:sp>
      <p:sp>
        <p:nvSpPr>
          <p:cNvPr id="8196" name="Slide Number Placeholder 4"/>
          <p:cNvSpPr>
            <a:spLocks noGrp="1"/>
          </p:cNvSpPr>
          <p:nvPr>
            <p:ph type="sldNum" sz="quarter" idx="4294967295"/>
          </p:nvPr>
        </p:nvSpPr>
        <p:spPr bwMode="auto">
          <a:xfrm>
            <a:off x="11050401" y="6362140"/>
            <a:ext cx="1141599" cy="343181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defTabSz="89932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655579" indent="-252146" defTabSz="89932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008583" indent="-201717" defTabSz="89932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412016" indent="-201717" defTabSz="89932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1815450" indent="-201717" defTabSz="89932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218883" indent="-201717" defTabSz="89932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622316" indent="-201717" defTabSz="89932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025750" indent="-201717" defTabSz="89932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429183" indent="-201717" defTabSz="89932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B10B4F5-8C20-484E-8F12-C7726733CA50}" type="slidenum">
              <a:rPr lang="en-US" altLang="en-US" sz="706">
                <a:solidFill>
                  <a:srgbClr val="677085"/>
                </a:solidFill>
                <a:latin typeface="75 Helvetica Bold" pitchFamily="1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32</a:t>
            </a:fld>
            <a:endParaRPr lang="en-US" altLang="en-US" sz="706">
              <a:solidFill>
                <a:srgbClr val="677085"/>
              </a:solidFill>
              <a:latin typeface="75 Helvetica Bold" pitchFamily="1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60064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3"/>
          <p:cNvSpPr>
            <a:spLocks noGrp="1"/>
          </p:cNvSpPr>
          <p:nvPr>
            <p:ph type="ftr" sz="quarter" idx="4294967295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Your Title Here</a:t>
            </a:r>
          </a:p>
        </p:txBody>
      </p:sp>
      <p:sp>
        <p:nvSpPr>
          <p:cNvPr id="30723" name="Slide Number Placeholder 4"/>
          <p:cNvSpPr>
            <a:spLocks noGrp="1"/>
          </p:cNvSpPr>
          <p:nvPr>
            <p:ph type="sldNum" sz="quarter" idx="4294967295"/>
          </p:nvPr>
        </p:nvSpPr>
        <p:spPr>
          <a:noFill/>
        </p:spPr>
        <p:txBody>
          <a:bodyPr/>
          <a:lstStyle>
            <a:lvl1pPr defTabSz="899320">
              <a:lnSpc>
                <a:spcPts val="2360"/>
              </a:lnSpc>
              <a:spcBef>
                <a:spcPts val="397"/>
              </a:spcBef>
              <a:spcAft>
                <a:spcPts val="585"/>
              </a:spcAft>
              <a:buClr>
                <a:srgbClr val="A0A0A0"/>
              </a:buClr>
              <a:buSzPct val="80000"/>
              <a:buFont typeface="AGaramond RegularSC" pitchFamily="1" charset="0"/>
              <a:buChar char="•"/>
              <a:defRPr sz="1412">
                <a:solidFill>
                  <a:srgbClr val="666666"/>
                </a:solidFill>
                <a:latin typeface="Arial" panose="020B0604020202020204" pitchFamily="34" charset="0"/>
              </a:defRPr>
            </a:lvl1pPr>
            <a:lvl2pPr marL="655579" indent="-252146" defTabSz="899320">
              <a:lnSpc>
                <a:spcPts val="2360"/>
              </a:lnSpc>
              <a:spcBef>
                <a:spcPts val="397"/>
              </a:spcBef>
              <a:spcAft>
                <a:spcPts val="585"/>
              </a:spcAft>
              <a:defRPr sz="1412">
                <a:solidFill>
                  <a:srgbClr val="666666"/>
                </a:solidFill>
                <a:latin typeface="Arial" panose="020B0604020202020204" pitchFamily="34" charset="0"/>
              </a:defRPr>
            </a:lvl2pPr>
            <a:lvl3pPr marL="1008583" indent="-201717" defTabSz="899320">
              <a:lnSpc>
                <a:spcPts val="2360"/>
              </a:lnSpc>
              <a:spcBef>
                <a:spcPts val="397"/>
              </a:spcBef>
              <a:spcAft>
                <a:spcPts val="585"/>
              </a:spcAft>
              <a:buSzPct val="90000"/>
              <a:buChar char="»"/>
              <a:defRPr sz="1235">
                <a:solidFill>
                  <a:srgbClr val="666666"/>
                </a:solidFill>
                <a:latin typeface="Arial" panose="020B0604020202020204" pitchFamily="34" charset="0"/>
              </a:defRPr>
            </a:lvl3pPr>
            <a:lvl4pPr marL="1412016" indent="-201717" defTabSz="899320">
              <a:lnSpc>
                <a:spcPts val="2360"/>
              </a:lnSpc>
              <a:spcBef>
                <a:spcPts val="397"/>
              </a:spcBef>
              <a:spcAft>
                <a:spcPts val="585"/>
              </a:spcAft>
              <a:defRPr sz="1235">
                <a:solidFill>
                  <a:srgbClr val="666666"/>
                </a:solidFill>
                <a:latin typeface="Arial" panose="020B0604020202020204" pitchFamily="34" charset="0"/>
              </a:defRPr>
            </a:lvl4pPr>
            <a:lvl5pPr marL="1815450" indent="-201717" defTabSz="899320">
              <a:lnSpc>
                <a:spcPts val="2559"/>
              </a:lnSpc>
              <a:spcAft>
                <a:spcPts val="585"/>
              </a:spcAft>
              <a:defRPr sz="1235">
                <a:solidFill>
                  <a:srgbClr val="666666"/>
                </a:solidFill>
                <a:latin typeface="Arial" panose="020B0604020202020204" pitchFamily="34" charset="0"/>
              </a:defRPr>
            </a:lvl5pPr>
            <a:lvl6pPr marL="2218883" indent="-201717" defTabSz="899320" eaLnBrk="0" fontAlgn="base" hangingPunct="0">
              <a:lnSpc>
                <a:spcPts val="2559"/>
              </a:lnSpc>
              <a:spcBef>
                <a:spcPct val="0"/>
              </a:spcBef>
              <a:spcAft>
                <a:spcPts val="585"/>
              </a:spcAft>
              <a:defRPr sz="1235">
                <a:solidFill>
                  <a:srgbClr val="666666"/>
                </a:solidFill>
                <a:latin typeface="Arial" panose="020B0604020202020204" pitchFamily="34" charset="0"/>
              </a:defRPr>
            </a:lvl6pPr>
            <a:lvl7pPr marL="2622316" indent="-201717" defTabSz="899320" eaLnBrk="0" fontAlgn="base" hangingPunct="0">
              <a:lnSpc>
                <a:spcPts val="2559"/>
              </a:lnSpc>
              <a:spcBef>
                <a:spcPct val="0"/>
              </a:spcBef>
              <a:spcAft>
                <a:spcPts val="585"/>
              </a:spcAft>
              <a:defRPr sz="1235">
                <a:solidFill>
                  <a:srgbClr val="666666"/>
                </a:solidFill>
                <a:latin typeface="Arial" panose="020B0604020202020204" pitchFamily="34" charset="0"/>
              </a:defRPr>
            </a:lvl7pPr>
            <a:lvl8pPr marL="3025750" indent="-201717" defTabSz="899320" eaLnBrk="0" fontAlgn="base" hangingPunct="0">
              <a:lnSpc>
                <a:spcPts val="2559"/>
              </a:lnSpc>
              <a:spcBef>
                <a:spcPct val="0"/>
              </a:spcBef>
              <a:spcAft>
                <a:spcPts val="585"/>
              </a:spcAft>
              <a:defRPr sz="1235">
                <a:solidFill>
                  <a:srgbClr val="666666"/>
                </a:solidFill>
                <a:latin typeface="Arial" panose="020B0604020202020204" pitchFamily="34" charset="0"/>
              </a:defRPr>
            </a:lvl8pPr>
            <a:lvl9pPr marL="3429183" indent="-201717" defTabSz="899320" eaLnBrk="0" fontAlgn="base" hangingPunct="0">
              <a:lnSpc>
                <a:spcPts val="2559"/>
              </a:lnSpc>
              <a:spcBef>
                <a:spcPct val="0"/>
              </a:spcBef>
              <a:spcAft>
                <a:spcPts val="585"/>
              </a:spcAft>
              <a:defRPr sz="1235">
                <a:solidFill>
                  <a:srgbClr val="666666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fld id="{6EF5FB7A-A12A-4E2A-B013-DD401AB3E913}" type="slidenum">
              <a:rPr lang="en-US" altLang="en-US" sz="706">
                <a:solidFill>
                  <a:srgbClr val="677085"/>
                </a:solidFill>
                <a:latin typeface="75 Helvetica Bold" pitchFamily="1" charset="0"/>
              </a:rPr>
              <a:pPr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t>33</a:t>
            </a:fld>
            <a:endParaRPr lang="en-US" altLang="en-US" sz="706">
              <a:solidFill>
                <a:srgbClr val="677085"/>
              </a:solidFill>
              <a:latin typeface="75 Helvetica Bold" pitchFamily="1" charset="0"/>
            </a:endParaRPr>
          </a:p>
        </p:txBody>
      </p:sp>
      <p:sp>
        <p:nvSpPr>
          <p:cNvPr id="30724" name="Rectangle 4"/>
          <p:cNvSpPr>
            <a:spLocks noGrp="1" noChangeArrowheads="1"/>
          </p:cNvSpPr>
          <p:nvPr>
            <p:ph type="title"/>
          </p:nvPr>
        </p:nvSpPr>
        <p:spPr>
          <a:xfrm>
            <a:off x="-2767853" y="6858000"/>
            <a:ext cx="1700493" cy="914681"/>
          </a:xfrm>
        </p:spPr>
        <p:txBody>
          <a:bodyPr/>
          <a:lstStyle/>
          <a:p>
            <a:pPr eaLnBrk="1" hangingPunct="1"/>
            <a:r>
              <a:rPr lang="en-US" altLang="en-US" sz="971"/>
              <a:t>SignOffPage</a:t>
            </a:r>
            <a:endParaRPr lang="en-US" altLang="en-US" smtClean="0"/>
          </a:p>
        </p:txBody>
      </p:sp>
      <p:sp>
        <p:nvSpPr>
          <p:cNvPr id="30725" name="Rectangle 5"/>
          <p:cNvSpPr>
            <a:spLocks noChangeArrowheads="1"/>
          </p:cNvSpPr>
          <p:nvPr/>
        </p:nvSpPr>
        <p:spPr bwMode="auto">
          <a:xfrm>
            <a:off x="1797144" y="6266890"/>
            <a:ext cx="8736386" cy="59111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900">
                <a:solidFill>
                  <a:srgbClr val="666666"/>
                </a:solidFill>
                <a:latin typeface="55 Helvetica Roman" pitchFamily="1" charset="0"/>
              </a:defRPr>
            </a:lvl1pPr>
            <a:lvl2pPr marL="742950" indent="-285750">
              <a:defRPr sz="900">
                <a:solidFill>
                  <a:srgbClr val="666666"/>
                </a:solidFill>
                <a:latin typeface="55 Helvetica Roman" pitchFamily="1" charset="0"/>
              </a:defRPr>
            </a:lvl2pPr>
            <a:lvl3pPr marL="1143000" indent="-228600">
              <a:defRPr sz="900">
                <a:solidFill>
                  <a:srgbClr val="666666"/>
                </a:solidFill>
                <a:latin typeface="55 Helvetica Roman" pitchFamily="1" charset="0"/>
              </a:defRPr>
            </a:lvl3pPr>
            <a:lvl4pPr marL="1600200" indent="-228600">
              <a:defRPr sz="900">
                <a:solidFill>
                  <a:srgbClr val="666666"/>
                </a:solidFill>
                <a:latin typeface="55 Helvetica Roman" pitchFamily="1" charset="0"/>
              </a:defRPr>
            </a:lvl4pPr>
            <a:lvl5pPr marL="2057400" indent="-228600">
              <a:defRPr sz="900">
                <a:solidFill>
                  <a:srgbClr val="666666"/>
                </a:solidFill>
                <a:latin typeface="55 Helvetica Roman" pitchFamily="1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rgbClr val="666666"/>
                </a:solidFill>
                <a:latin typeface="55 Helvetica Roman" pitchFamily="1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rgbClr val="666666"/>
                </a:solidFill>
                <a:latin typeface="55 Helvetica Roman" pitchFamily="1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rgbClr val="666666"/>
                </a:solidFill>
                <a:latin typeface="55 Helvetica Roman" pitchFamily="1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rgbClr val="666666"/>
                </a:solidFill>
                <a:latin typeface="55 Helvetica Roman" pitchFamily="1" charset="0"/>
              </a:defRPr>
            </a:lvl9pPr>
          </a:lstStyle>
          <a:p>
            <a:endParaRPr lang="en-US" altLang="en-US" sz="794"/>
          </a:p>
        </p:txBody>
      </p:sp>
      <p:pic>
        <p:nvPicPr>
          <p:cNvPr id="30726" name="Picture 12" descr="NASA insigniaCMYK"/>
          <p:cNvPicPr preferRelativeResize="0"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54463" y="2914931"/>
            <a:ext cx="1283074" cy="10267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272867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NTP Master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NTP_template JUL19" id="{E7031EAA-226E-4F51-ABA8-B6B88937C551}" vid="{26C03042-0E88-436A-92DD-998E2245DE8E}"/>
    </a:ext>
  </a:extLst>
</a:theme>
</file>

<file path=ppt/theme/theme3.xml><?xml version="1.0" encoding="utf-8"?>
<a:theme xmlns:a="http://schemas.openxmlformats.org/drawingml/2006/main" name="1_NTP Master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NTP_template JUL19" id="{E7031EAA-226E-4F51-ABA8-B6B88937C551}" vid="{26C03042-0E88-436A-92DD-998E2245DE8E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5D6B3117599234F9BA775767BEA7B1C" ma:contentTypeVersion="6" ma:contentTypeDescription="Create a new document." ma:contentTypeScope="" ma:versionID="de68c99d973a4345fd0b662bb390b038">
  <xsd:schema xmlns:xsd="http://www.w3.org/2001/XMLSchema" xmlns:xs="http://www.w3.org/2001/XMLSchema" xmlns:p="http://schemas.microsoft.com/office/2006/metadata/properties" xmlns:ns2="538829d5-cde2-4079-8d87-ad9bf7b973fc" targetNamespace="http://schemas.microsoft.com/office/2006/metadata/properties" ma:root="true" ma:fieldsID="c46784a164b4cc0099548c77494532ba" ns2:_="">
    <xsd:import namespace="538829d5-cde2-4079-8d87-ad9bf7b973f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38829d5-cde2-4079-8d87-ad9bf7b973f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0B2A233E-40B1-43A9-A62A-F6E8C782E971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022AC66D-B7A1-45F9-A035-D7B8921A14D3}">
  <ds:schemaRefs>
    <ds:schemaRef ds:uri="538829d5-cde2-4079-8d87-ad9bf7b973fc"/>
    <ds:schemaRef ds:uri="http://schemas.microsoft.com/office/2006/documentManagement/types"/>
    <ds:schemaRef ds:uri="http://purl.org/dc/terms/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8E0A8849-664C-40BE-88F0-97F63EE7833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38829d5-cde2-4079-8d87-ad9bf7b973f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74382</TotalTime>
  <Words>2922</Words>
  <Application>Microsoft Office PowerPoint</Application>
  <PresentationFormat>Widescreen</PresentationFormat>
  <Paragraphs>352</Paragraphs>
  <Slides>33</Slides>
  <Notes>21</Notes>
  <HiddenSlides>0</HiddenSlides>
  <MMClips>0</MMClips>
  <ScaleCrop>false</ScaleCrop>
  <HeadingPairs>
    <vt:vector size="6" baseType="variant">
      <vt:variant>
        <vt:lpstr>Fonts Used</vt:lpstr>
      </vt:variant>
      <vt:variant>
        <vt:i4>14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33</vt:i4>
      </vt:variant>
    </vt:vector>
  </HeadingPairs>
  <TitlesOfParts>
    <vt:vector size="50" baseType="lpstr">
      <vt:lpstr>MS PGothic</vt:lpstr>
      <vt:lpstr>MS PGothic</vt:lpstr>
      <vt:lpstr>.AppleSystemUIFont</vt:lpstr>
      <vt:lpstr>55 Helvetica Roman</vt:lpstr>
      <vt:lpstr>75 Helvetica Bold</vt:lpstr>
      <vt:lpstr>Arial</vt:lpstr>
      <vt:lpstr>Arial</vt:lpstr>
      <vt:lpstr>Arial Bold</vt:lpstr>
      <vt:lpstr>Arial Regular</vt:lpstr>
      <vt:lpstr>Calibri</vt:lpstr>
      <vt:lpstr>Helvetica Neue</vt:lpstr>
      <vt:lpstr>System Font Regular</vt:lpstr>
      <vt:lpstr>Times New Roman</vt:lpstr>
      <vt:lpstr>Wingdings</vt:lpstr>
      <vt:lpstr>2_Office Theme</vt:lpstr>
      <vt:lpstr>NTP Master</vt:lpstr>
      <vt:lpstr>1_NTP Master</vt:lpstr>
      <vt:lpstr>PowerPoint Presentation</vt:lpstr>
      <vt:lpstr>Nuclear Thermal Propulsion (NTP)</vt:lpstr>
      <vt:lpstr>PowerPoint Presentation</vt:lpstr>
      <vt:lpstr>Traditional NTP</vt:lpstr>
      <vt:lpstr>Traditional NTP</vt:lpstr>
      <vt:lpstr>Fuel Particle Production</vt:lpstr>
      <vt:lpstr>PRIME Tests</vt:lpstr>
      <vt:lpstr>PRIME Tests</vt:lpstr>
      <vt:lpstr>Other Reactor Testing Options</vt:lpstr>
      <vt:lpstr>Moderator block flown in space (Russian TOPAZ, 1 yr operation); baselined for SNTP, TWMR, Russian NRE, other</vt:lpstr>
      <vt:lpstr>Moderator block flown in space (Russian TOPAZ, 1 yr operation); baselined for SNTP, TWMR, Russian NRE, other</vt:lpstr>
      <vt:lpstr>Moderator block can facilitate aspects of NTP Operation</vt:lpstr>
      <vt:lpstr>Extremely Advanced Missions could be Enabled by High Performance NTP</vt:lpstr>
      <vt:lpstr>Significant Safety Benefits from High Performance NTP</vt:lpstr>
      <vt:lpstr>PowerPoint Presentation</vt:lpstr>
      <vt:lpstr>Potential High Performance NTP Systems</vt:lpstr>
      <vt:lpstr>Previously Operated Liquid Fueled Reactors</vt:lpstr>
      <vt:lpstr>Notional Centrifugal Nuclear Thermal Rocket (CNTR) with 19 Rotating Fuel Elements</vt:lpstr>
      <vt:lpstr>One Potential High Performance NTP Concept (Centrifugal Nuclear Thermal Rocket)</vt:lpstr>
      <vt:lpstr>One Potential High Performance NTP Concept (Centrifugal Nuclear Thermal Rocket)</vt:lpstr>
      <vt:lpstr>One Potential High Performance NTP Concept (Centrifugal Nuclear Thermal Rocket)</vt:lpstr>
      <vt:lpstr>Notional Centrifugal Nuclear Thermal Rocket (CNTR) with 19 Rotating Fuel Elements</vt:lpstr>
      <vt:lpstr>CNTR Temperature Map</vt:lpstr>
      <vt:lpstr>CNTR Components</vt:lpstr>
      <vt:lpstr>CNTR Propellant Flow Path</vt:lpstr>
      <vt:lpstr>CNTR Turbine Section Detail</vt:lpstr>
      <vt:lpstr>CNTR Exhaust Section Detail</vt:lpstr>
      <vt:lpstr>CNTR End Details</vt:lpstr>
      <vt:lpstr>Potential Near-Term CNTR Experiment</vt:lpstr>
      <vt:lpstr>Potential Initial CNTR Experiment</vt:lpstr>
      <vt:lpstr>Remaining Issues / Optimizations for CNTR</vt:lpstr>
      <vt:lpstr>Traditional NTP will meet early mission requirements if architecture optimized for NTP</vt:lpstr>
      <vt:lpstr>SignOffPage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Lee</dc:creator>
  <cp:lastModifiedBy>Russell, Michelle P. (MSFC-ST20)</cp:lastModifiedBy>
  <cp:revision>1261</cp:revision>
  <cp:lastPrinted>2019-02-18T19:12:22Z</cp:lastPrinted>
  <dcterms:created xsi:type="dcterms:W3CDTF">2011-06-13T11:07:26Z</dcterms:created>
  <dcterms:modified xsi:type="dcterms:W3CDTF">2020-06-04T19:48:27Z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0x01010025D6B3117599234F9BA775767BEA7B1C</vt:lpwstr>
  </property>
</Properties>
</file>