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3" r:id="rId6"/>
    <p:sldId id="261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1" r:id="rId15"/>
    <p:sldId id="273" r:id="rId16"/>
    <p:sldId id="270" r:id="rId17"/>
    <p:sldId id="274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4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F39F1-38FD-C547-A334-3C69C57621E9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393B9-E518-B746-B64B-C6C1118EA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2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393B9-E518-B746-B64B-C6C1118EAA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9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393B9-E518-B746-B64B-C6C1118EAA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393B9-E518-B746-B64B-C6C1118EAA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393B9-E518-B746-B64B-C6C1118EAA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4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10363200" cy="754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372A-F53D-F747-B15C-2B5924A63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304800" y="34928"/>
            <a:ext cx="73321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A6A6A6"/>
                </a:solidFill>
              </a:rPr>
              <a:t>National Aeronautics and Space Administration</a:t>
            </a:r>
          </a:p>
        </p:txBody>
      </p:sp>
      <p:sp>
        <p:nvSpPr>
          <p:cNvPr id="6" name="Text Box 18"/>
          <p:cNvSpPr txBox="1">
            <a:spLocks noChangeArrowheads="1"/>
          </p:cNvSpPr>
          <p:nvPr userDrawn="1"/>
        </p:nvSpPr>
        <p:spPr bwMode="auto">
          <a:xfrm>
            <a:off x="234951" y="6499228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dirty="0" err="1">
                <a:solidFill>
                  <a:srgbClr val="BFBFBF"/>
                </a:solidFill>
              </a:rPr>
              <a:t>www.nasa.gov</a:t>
            </a:r>
            <a:endParaRPr lang="en-US" sz="1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E26A-9C32-154B-B8EC-10BBC6092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78E1-6023-0542-B1A9-FBB4C67A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13"/>
            <a:ext cx="10363200" cy="7540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8524-AB5D-624D-BA6A-38F42EA0B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7578B-1BCE-4C4E-9035-921D5B61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CE65-85C3-E747-8672-48B8CBCDB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DD59-EA00-384C-852A-703C058BF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54D39-9171-EB49-A273-14222DB1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1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C0C4F-1A5D-8246-9839-E9609161C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712E-1ACD-D140-B635-BF61296EA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851D-5DD6-834F-B5AB-246C7BC39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2535" y="1414463"/>
            <a:ext cx="11374967" cy="45259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287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Arial"/>
              </a:defRPr>
            </a:lvl1pPr>
          </a:lstStyle>
          <a:p>
            <a:pPr>
              <a:defRPr/>
            </a:pPr>
            <a:fld id="{D2A09B65-0888-2244-A8C1-2678B3306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8913"/>
            <a:ext cx="10363200" cy="7540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3" y="266700"/>
            <a:ext cx="1028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372535" y="887412"/>
            <a:ext cx="10306756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0">
                  <a:srgbClr val="800000"/>
                </a:gs>
                <a:gs pos="100000">
                  <a:prstClr val="white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775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0D65F21-2F90-054D-A949-25BB5F6D7B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Hybrid Anechoic Wind Tunnel Workshop</a:t>
            </a:r>
          </a:p>
          <a:p>
            <a:r>
              <a:rPr lang="en-US" dirty="0"/>
              <a:t>June 11, 2020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0A6CCF-8866-2047-8A5A-8ACA36AF5F65}"/>
              </a:ext>
            </a:extLst>
          </p:cNvPr>
          <p:cNvSpPr txBox="1">
            <a:spLocks/>
          </p:cNvSpPr>
          <p:nvPr/>
        </p:nvSpPr>
        <p:spPr bwMode="auto">
          <a:xfrm>
            <a:off x="359202" y="1177482"/>
            <a:ext cx="11832797" cy="156341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dirty="0"/>
              <a:t>Laser-Induced Acoustic Source Analysis in </a:t>
            </a:r>
            <a:r>
              <a:rPr lang="en-US" dirty="0" err="1"/>
              <a:t>Aeroacoustic</a:t>
            </a:r>
            <a:r>
              <a:rPr lang="en-US" dirty="0"/>
              <a:t> Wind Tunnel Facilities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400" b="0" dirty="0"/>
              <a:t>Christopher J. Bahr</a:t>
            </a:r>
            <a:br>
              <a:rPr lang="en-US" sz="2400" b="0" dirty="0"/>
            </a:br>
            <a:r>
              <a:rPr lang="en-US" sz="2400" b="0" dirty="0"/>
              <a:t>NASA Langley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429275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4C4A36-D34D-CE4A-BA4A-48768BFBE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should inform an existing correction model for a facility</a:t>
            </a:r>
          </a:p>
          <a:p>
            <a:pPr lvl="1"/>
            <a:r>
              <a:rPr lang="en-US" dirty="0"/>
              <a:t>Allow for correction/validation of existing model</a:t>
            </a:r>
          </a:p>
          <a:p>
            <a:pPr lvl="1"/>
            <a:r>
              <a:rPr lang="en-US" dirty="0"/>
              <a:t>Provide data to develop a better model</a:t>
            </a:r>
          </a:p>
          <a:p>
            <a:r>
              <a:rPr lang="en-US" dirty="0"/>
              <a:t>Many ways to look at the data from this source</a:t>
            </a:r>
          </a:p>
          <a:p>
            <a:pPr lvl="1"/>
            <a:r>
              <a:rPr lang="en-US" dirty="0"/>
              <a:t>Which metrics are most useful for validating a model?</a:t>
            </a:r>
          </a:p>
          <a:p>
            <a:pPr lvl="1"/>
            <a:r>
              <a:rPr lang="en-US" dirty="0"/>
              <a:t>Which metrics are most useful for further model development?</a:t>
            </a:r>
          </a:p>
          <a:p>
            <a:pPr lvl="1"/>
            <a:r>
              <a:rPr lang="en-US" dirty="0"/>
              <a:t>Which metrics provide an intuitive understanding of the physics of a given facility?</a:t>
            </a:r>
          </a:p>
          <a:p>
            <a:r>
              <a:rPr lang="en-US" dirty="0"/>
              <a:t>Following is an example of multiple ways to look at data in this context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32BBE9-3F27-954C-9362-DF49FE25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BF6B5-2CCC-6B4C-9738-8C2095476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6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7D6E2B-1BF6-E144-B4D2-6484B75E7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2975"/>
            <a:ext cx="11374967" cy="4525962"/>
          </a:xfrm>
        </p:spPr>
        <p:txBody>
          <a:bodyPr/>
          <a:lstStyle/>
          <a:p>
            <a:r>
              <a:rPr lang="en-US" dirty="0"/>
              <a:t>Recently addressed at AIAA SciTech 2020 (</a:t>
            </a:r>
            <a:r>
              <a:rPr lang="en-US" dirty="0" err="1"/>
              <a:t>Szőke</a:t>
            </a:r>
            <a:r>
              <a:rPr lang="en-US" dirty="0"/>
              <a:t> et al., “Characterization of Hybrid Wind Tunnel Environments Using Laser-Induced Acoustic Sources,” AIAA 2020-1253)</a:t>
            </a:r>
          </a:p>
          <a:p>
            <a:r>
              <a:rPr lang="en-US" dirty="0"/>
              <a:t>Laser-induced plasma test conducted in Virginia Tech Stability Wind Tunnel, compared to existing QFF data (with Kevlar panel)</a:t>
            </a:r>
          </a:p>
          <a:p>
            <a:r>
              <a:rPr lang="en-US" dirty="0"/>
              <a:t>Reference model for both:  </a:t>
            </a:r>
            <a:r>
              <a:rPr lang="en-US" dirty="0" err="1"/>
              <a:t>Amiet’s</a:t>
            </a:r>
            <a:r>
              <a:rPr lang="en-US" dirty="0"/>
              <a:t> “Refraction of Sound by a Shear Layer” (JSV 1978)</a:t>
            </a:r>
          </a:p>
          <a:p>
            <a:pPr lvl="1"/>
            <a:r>
              <a:rPr lang="en-US" dirty="0"/>
              <a:t>Models propagation path, yielding propagation times</a:t>
            </a:r>
          </a:p>
          <a:p>
            <a:pPr lvl="1"/>
            <a:r>
              <a:rPr lang="en-US" dirty="0"/>
              <a:t>Models pressure corrections</a:t>
            </a:r>
          </a:p>
          <a:p>
            <a:pPr lvl="2"/>
            <a:r>
              <a:rPr lang="en-US" dirty="0"/>
              <a:t>Transmission through open-jet shear layer</a:t>
            </a:r>
          </a:p>
          <a:p>
            <a:pPr lvl="2"/>
            <a:r>
              <a:rPr lang="en-US" dirty="0"/>
              <a:t>Convective amplification effects</a:t>
            </a:r>
          </a:p>
          <a:p>
            <a:pPr lvl="1"/>
            <a:r>
              <a:rPr lang="en-US" dirty="0"/>
              <a:t>Does not account for Kevlar (panel/membrane transmission) or moving source (Doppler)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DE5327-E296-094D-B77B-5685644C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application to </a:t>
            </a:r>
            <a:r>
              <a:rPr lang="en-US" dirty="0" err="1"/>
              <a:t>Amiet’s</a:t>
            </a:r>
            <a:r>
              <a:rPr lang="en-US" dirty="0"/>
              <a:t> method (steady)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B8029-57C9-6544-99E3-9A4C10910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1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D8CCF-6F03-BC45-8361-7BFFBAB4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2975"/>
            <a:ext cx="11374967" cy="4525962"/>
          </a:xfrm>
        </p:spPr>
        <p:txBody>
          <a:bodyPr/>
          <a:lstStyle/>
          <a:p>
            <a:r>
              <a:rPr lang="en-US" sz="2400" dirty="0"/>
              <a:t>Difference between measured propagation time and predicted propagation time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Simple to understand, apply directly to data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Measured time biased by:  supersonic propagation near source (reduces arrival time), method of determining arrival time (1% peak?  5% peak?  Depends on instrumentation, waveform shape, could be positive or negative shift), Kevlar effect?</a:t>
            </a:r>
          </a:p>
          <a:p>
            <a:r>
              <a:rPr lang="en-US" sz="2400" dirty="0"/>
              <a:t>Compare *change* in propagation time from no flow to flow between measurement and prediction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One step removed from direct data correction, less intuitive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To first order, may mitigate supersonic issue, arrival time detection methods, possible Kevlar influence</a:t>
            </a:r>
          </a:p>
          <a:p>
            <a:r>
              <a:rPr lang="en-US" sz="2400" dirty="0"/>
              <a:t>Plot vs. emission angle… best choice?  Interpretation or model correction?</a:t>
            </a:r>
          </a:p>
          <a:p>
            <a:pPr lvl="1"/>
            <a:r>
              <a:rPr lang="en-US" dirty="0"/>
              <a:t>Source-observer angle</a:t>
            </a:r>
          </a:p>
          <a:p>
            <a:pPr lvl="1"/>
            <a:r>
              <a:rPr lang="en-US" dirty="0"/>
              <a:t>Propagation angle (at source or observer)</a:t>
            </a:r>
          </a:p>
          <a:p>
            <a:pPr lvl="1"/>
            <a:r>
              <a:rPr lang="en-US" dirty="0"/>
              <a:t>Index of refraction</a:t>
            </a:r>
          </a:p>
          <a:p>
            <a:pPr lvl="1"/>
            <a:r>
              <a:rPr lang="en-US" dirty="0"/>
              <a:t>Other?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C1FD06-DA78-6D43-ADB0-A27ACBD1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3025"/>
            <a:ext cx="10363200" cy="754062"/>
          </a:xfrm>
        </p:spPr>
        <p:txBody>
          <a:bodyPr/>
          <a:lstStyle/>
          <a:p>
            <a:r>
              <a:rPr lang="en-US" dirty="0" err="1"/>
              <a:t>Amiet</a:t>
            </a:r>
            <a:r>
              <a:rPr lang="en-US" dirty="0"/>
              <a:t> correction: 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7512B-0807-AB43-8B81-ED2E5CA8D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6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72792C-3BCD-AD42-9CC7-4E2B34A0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19" y="1253335"/>
            <a:ext cx="4626185" cy="4525962"/>
          </a:xfrm>
        </p:spPr>
        <p:txBody>
          <a:bodyPr/>
          <a:lstStyle/>
          <a:p>
            <a:r>
              <a:rPr lang="en-US" sz="2400" dirty="0"/>
              <a:t>QFF array traversed to map data at broad range of angles</a:t>
            </a:r>
          </a:p>
          <a:p>
            <a:r>
              <a:rPr lang="en-US" sz="2400" dirty="0"/>
              <a:t>Qualitatively, trends are similar with more deviation downstream</a:t>
            </a:r>
          </a:p>
          <a:p>
            <a:r>
              <a:rPr lang="en-US" sz="2400" dirty="0"/>
              <a:t>Quantitatively, more positive offset in first metric, second appears to mitigate arrival time calc. bias</a:t>
            </a:r>
          </a:p>
          <a:p>
            <a:r>
              <a:rPr lang="en-US" sz="2400" dirty="0"/>
              <a:t>Suspect offset is due to specifics of source waveform, so second metric appears better for </a:t>
            </a:r>
            <a:r>
              <a:rPr lang="en-US" sz="2400" dirty="0" err="1"/>
              <a:t>Amiet</a:t>
            </a:r>
            <a:r>
              <a:rPr lang="en-US" sz="2400" dirty="0"/>
              <a:t> correction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098D82-46DF-9144-8FB7-CDB7CB3C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delay results from QFF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C2ED-5610-4A41-9F40-2FD3B8F7F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412EF-C372-3944-8FBC-397BE320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76800" y="1054100"/>
            <a:ext cx="7315200" cy="292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A0093B-4CBD-0A48-A566-29808EE6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6800" y="3571878"/>
            <a:ext cx="7315200" cy="2921000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B7B5A5BE-3AFF-4D42-9658-51AA40FEB992}"/>
              </a:ext>
            </a:extLst>
          </p:cNvPr>
          <p:cNvSpPr/>
          <p:nvPr/>
        </p:nvSpPr>
        <p:spPr>
          <a:xfrm>
            <a:off x="7965440" y="3460753"/>
            <a:ext cx="1137920" cy="5143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51002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4FAA71-9657-924E-A8F2-CF36E5BDB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861695"/>
                <a:ext cx="11374967" cy="4525962"/>
              </a:xfrm>
            </p:spPr>
            <p:txBody>
              <a:bodyPr/>
              <a:lstStyle/>
              <a:p>
                <a:r>
                  <a:rPr lang="en-US" dirty="0" err="1"/>
                  <a:t>Amiet</a:t>
                </a:r>
                <a:r>
                  <a:rPr lang="en-US" dirty="0"/>
                  <a:t> gives ratio of (measured pressure with flow) to (free field without flow) at equivalent emission angle</a:t>
                </a:r>
              </a:p>
              <a:p>
                <a:r>
                  <a:rPr lang="en-US" dirty="0"/>
                  <a:t>We can compute pressure magnitude for no flow and flow</a:t>
                </a:r>
              </a:p>
              <a:p>
                <a:r>
                  <a:rPr lang="en-US" dirty="0"/>
                  <a:t>Pressure magnitude computed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/>
                  <a:t> for the waveform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But…</a:t>
                </a:r>
              </a:p>
              <a:p>
                <a:pPr lvl="1"/>
                <a:r>
                  <a:rPr lang="en-US" dirty="0" err="1"/>
                  <a:t>Amiet</a:t>
                </a:r>
                <a:r>
                  <a:rPr lang="en-US" dirty="0"/>
                  <a:t> comes from the convective Helmholtz equation, not the time domain wave equation</a:t>
                </a:r>
              </a:p>
              <a:p>
                <a:pPr lvl="1"/>
                <a:r>
                  <a:rPr lang="en-US" dirty="0"/>
                  <a:t>Trying this in the frequency domain has its own problems not addressed here</a:t>
                </a:r>
              </a:p>
              <a:p>
                <a:pPr lvl="1"/>
                <a:r>
                  <a:rPr lang="en-US" dirty="0"/>
                  <a:t>Integral suffers from all the waveform analysis issues mentioned earlier</a:t>
                </a:r>
              </a:p>
              <a:p>
                <a:r>
                  <a:rPr lang="en-US" dirty="0"/>
                  <a:t>Try this as a first pass… look at raw correction, and attempt a Doppler modification to </a:t>
                </a:r>
                <a:r>
                  <a:rPr lang="en-US" dirty="0" err="1"/>
                  <a:t>Amiet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4FAA71-9657-924E-A8F2-CF36E5BDB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61695"/>
                <a:ext cx="11374967" cy="4525962"/>
              </a:xfrm>
              <a:blipFill>
                <a:blip r:embed="rId2"/>
                <a:stretch>
                  <a:fillRect l="-1004" t="-1401" r="-335" b="-28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6979653-E87F-9542-8C6A-D7A54B12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Amiet</a:t>
            </a:r>
            <a:r>
              <a:rPr lang="en-US" dirty="0"/>
              <a:t> correction:  amplitudes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0342C-4432-8545-BF33-94C6747BA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5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98D82-46DF-9144-8FB7-CDB7CB3C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amplitude results from Quiet Flow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CC2ED-5610-4A41-9F40-2FD3B8F7F1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412EF-C372-3944-8FBC-397BE320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76800" y="1054100"/>
            <a:ext cx="7315200" cy="292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A0093B-4CBD-0A48-A566-29808EE6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76800" y="3571878"/>
            <a:ext cx="7315200" cy="2921000"/>
          </a:xfrm>
          <a:prstGeom prst="rect">
            <a:avLst/>
          </a:prstGeom>
        </p:spPr>
      </p:pic>
      <p:sp>
        <p:nvSpPr>
          <p:cNvPr id="13" name="Left Arrow 12">
            <a:extLst>
              <a:ext uri="{FF2B5EF4-FFF2-40B4-BE49-F238E27FC236}">
                <a16:creationId xmlns:a16="http://schemas.microsoft.com/office/drawing/2014/main" id="{B7B5A5BE-3AFF-4D42-9658-51AA40FEB992}"/>
              </a:ext>
            </a:extLst>
          </p:cNvPr>
          <p:cNvSpPr/>
          <p:nvPr/>
        </p:nvSpPr>
        <p:spPr>
          <a:xfrm>
            <a:off x="7965440" y="3460753"/>
            <a:ext cx="1137920" cy="5143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+mj-lt"/>
              </a:rPr>
              <a:t>Flow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72792C-3BCD-AD42-9CC7-4E2B34A0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60" y="942975"/>
            <a:ext cx="4790440" cy="4525962"/>
          </a:xfrm>
        </p:spPr>
        <p:txBody>
          <a:bodyPr/>
          <a:lstStyle/>
          <a:p>
            <a:r>
              <a:rPr lang="en-US" sz="2400" dirty="0"/>
              <a:t>Plots of model comparisons for uncorrected and corrected </a:t>
            </a:r>
            <a:r>
              <a:rPr lang="en-US" sz="2400" dirty="0" err="1"/>
              <a:t>Amiet</a:t>
            </a:r>
            <a:r>
              <a:rPr lang="en-US" sz="2400" dirty="0"/>
              <a:t> for multiple array locations in QFF</a:t>
            </a:r>
          </a:p>
          <a:p>
            <a:r>
              <a:rPr lang="en-US" sz="2400" dirty="0"/>
              <a:t>Doppler correction (partially) detrends difference between model and data</a:t>
            </a:r>
          </a:p>
          <a:p>
            <a:r>
              <a:rPr lang="en-US" sz="2400" dirty="0"/>
              <a:t>Irregularities appear indicative of short-delay scattering (array frame, reflections which can’t be fully gated)</a:t>
            </a:r>
          </a:p>
          <a:p>
            <a:r>
              <a:rPr lang="en-US" sz="2400" dirty="0" err="1"/>
              <a:t>Dedopplerizing</a:t>
            </a:r>
            <a:r>
              <a:rPr lang="en-US" sz="2400" dirty="0"/>
              <a:t> measured data &amp; correcting baseline </a:t>
            </a:r>
            <a:r>
              <a:rPr lang="en-US" sz="2400" dirty="0" err="1"/>
              <a:t>Amiet</a:t>
            </a:r>
            <a:r>
              <a:rPr lang="en-US" sz="2400" dirty="0"/>
              <a:t> for </a:t>
            </a:r>
            <a:r>
              <a:rPr lang="en-US" sz="2400" dirty="0" err="1"/>
              <a:t>aeroacoustic</a:t>
            </a:r>
            <a:r>
              <a:rPr lang="en-US" sz="2400" dirty="0"/>
              <a:t> sources</a:t>
            </a:r>
          </a:p>
        </p:txBody>
      </p:sp>
    </p:spTree>
    <p:extLst>
      <p:ext uri="{BB962C8B-B14F-4D97-AF65-F5344CB8AC3E}">
        <p14:creationId xmlns:p14="http://schemas.microsoft.com/office/powerpoint/2010/main" val="250676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97106-8A80-1B4A-9736-6CEC8C227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66019"/>
            <a:ext cx="11374967" cy="4525962"/>
          </a:xfrm>
        </p:spPr>
        <p:txBody>
          <a:bodyPr/>
          <a:lstStyle/>
          <a:p>
            <a:r>
              <a:rPr lang="en-US" dirty="0"/>
              <a:t>Initial results show different ways to consider data </a:t>
            </a:r>
            <a:r>
              <a:rPr lang="en-US" dirty="0" err="1"/>
              <a:t>wrt</a:t>
            </a:r>
            <a:r>
              <a:rPr lang="en-US" dirty="0"/>
              <a:t> a facility correction model, opinions on what is better</a:t>
            </a:r>
          </a:p>
          <a:p>
            <a:r>
              <a:rPr lang="en-US" dirty="0"/>
              <a:t>Do these results show a path to useful data corrections?</a:t>
            </a:r>
          </a:p>
          <a:p>
            <a:pPr lvl="1"/>
            <a:r>
              <a:rPr lang="en-US" dirty="0"/>
              <a:t>Time delays: yes, see array point source calibration</a:t>
            </a:r>
          </a:p>
          <a:p>
            <a:pPr lvl="1"/>
            <a:r>
              <a:rPr lang="en-US" dirty="0"/>
              <a:t>Levels: Short-delay scattering may be difficult to generalize, needs more investigation; smoothed trends are be useful</a:t>
            </a:r>
          </a:p>
          <a:p>
            <a:r>
              <a:rPr lang="en-US" dirty="0"/>
              <a:t>For steady effects, have not addressed</a:t>
            </a:r>
          </a:p>
          <a:p>
            <a:pPr lvl="1"/>
            <a:r>
              <a:rPr lang="en-US" dirty="0"/>
              <a:t>Kevlar transmission loss</a:t>
            </a:r>
          </a:p>
          <a:p>
            <a:pPr lvl="1"/>
            <a:r>
              <a:rPr lang="en-US" dirty="0"/>
              <a:t>Multipath</a:t>
            </a:r>
          </a:p>
          <a:p>
            <a:r>
              <a:rPr lang="en-US" dirty="0"/>
              <a:t>Source provides data to look at these, but value TBD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468CB-0B99-9D41-91C6-B489E838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thoughts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9E1ED-9369-4E43-B848-3164AD9AC7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AF4F0-42BE-324E-AB73-03D8951A8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46163"/>
            <a:ext cx="11472672" cy="4525962"/>
          </a:xfrm>
        </p:spPr>
        <p:txBody>
          <a:bodyPr/>
          <a:lstStyle/>
          <a:p>
            <a:r>
              <a:rPr lang="en-US" dirty="0"/>
              <a:t>Unsteady effects (wander, spread) have been skipped here</a:t>
            </a:r>
          </a:p>
          <a:p>
            <a:pPr lvl="1"/>
            <a:r>
              <a:rPr lang="en-US" dirty="0"/>
              <a:t>Significant influence on some aspects of the data</a:t>
            </a:r>
          </a:p>
          <a:p>
            <a:pPr lvl="1"/>
            <a:r>
              <a:rPr lang="en-US" dirty="0"/>
              <a:t>Analysis is straightforward, but correction…?</a:t>
            </a:r>
          </a:p>
          <a:p>
            <a:r>
              <a:rPr lang="en-US" dirty="0"/>
              <a:t>Measurement setup matters</a:t>
            </a:r>
          </a:p>
          <a:p>
            <a:pPr lvl="1"/>
            <a:r>
              <a:rPr lang="en-US" dirty="0"/>
              <a:t>These analyses conducted at $5k/mic cartridge, 250 </a:t>
            </a:r>
            <a:r>
              <a:rPr lang="en-US" dirty="0" err="1"/>
              <a:t>kSamples</a:t>
            </a:r>
            <a:r>
              <a:rPr lang="en-US" dirty="0"/>
              <a:t>/sec acquisition rate, clock synchronization to align data to 10 </a:t>
            </a:r>
            <a:r>
              <a:rPr lang="en-US" dirty="0" err="1"/>
              <a:t>MSamples</a:t>
            </a:r>
            <a:r>
              <a:rPr lang="en-US" dirty="0"/>
              <a:t>/sec</a:t>
            </a:r>
          </a:p>
          <a:p>
            <a:pPr lvl="1"/>
            <a:r>
              <a:rPr lang="en-US" dirty="0"/>
              <a:t>Next round for us:  $5k/mic cartridge, direct acquisition at 1.25 </a:t>
            </a:r>
            <a:r>
              <a:rPr lang="en-US" dirty="0" err="1"/>
              <a:t>MSamples</a:t>
            </a:r>
            <a:r>
              <a:rPr lang="en-US" dirty="0"/>
              <a:t>/sec and 20 </a:t>
            </a:r>
            <a:r>
              <a:rPr lang="en-US" dirty="0" err="1"/>
              <a:t>Msamples</a:t>
            </a:r>
            <a:r>
              <a:rPr lang="en-US" dirty="0"/>
              <a:t>/sec, power supplies &amp; filters extended to 140 kHz cut-off</a:t>
            </a:r>
          </a:p>
          <a:p>
            <a:pPr lvl="1"/>
            <a:r>
              <a:rPr lang="en-US" dirty="0"/>
              <a:t>Ideally, useful analysis should be possible with lower grade acquisition, e.g., ~$100 per channel, 100 </a:t>
            </a:r>
            <a:r>
              <a:rPr lang="en-US" dirty="0" err="1"/>
              <a:t>kSamples</a:t>
            </a:r>
            <a:r>
              <a:rPr lang="en-US" dirty="0"/>
              <a:t>/sec acquisition rate</a:t>
            </a:r>
          </a:p>
          <a:p>
            <a:r>
              <a:rPr lang="en-US" b="1" dirty="0"/>
              <a:t>Big picture:  these sources offer great potential in characterizing facilities.  Where should this work go beyond an </a:t>
            </a:r>
            <a:r>
              <a:rPr lang="en-US" b="1" dirty="0" err="1"/>
              <a:t>Amiet</a:t>
            </a:r>
            <a:r>
              <a:rPr lang="en-US" b="1" dirty="0"/>
              <a:t> validation?  What holds the most value?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B394C-F95B-B548-B3D8-FFAA4036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comments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E0131-0E76-254F-AB02-2CEC1578FD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1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3" descr="NASA insigniaCMYK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1" y="2425701"/>
            <a:ext cx="2519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192024"/>
            <a:ext cx="7772400" cy="754062"/>
          </a:xfrm>
        </p:spPr>
        <p:txBody>
          <a:bodyPr/>
          <a:lstStyle/>
          <a:p>
            <a:r>
              <a:rPr lang="en-US" dirty="0"/>
              <a:t>Questions/Discussion</a:t>
            </a:r>
          </a:p>
        </p:txBody>
      </p:sp>
    </p:spTree>
    <p:extLst>
      <p:ext uri="{BB962C8B-B14F-4D97-AF65-F5344CB8AC3E}">
        <p14:creationId xmlns:p14="http://schemas.microsoft.com/office/powerpoint/2010/main" val="48008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5BF46-18E3-CD4B-9A8E-1D1B4D45F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Source characteristics</a:t>
            </a:r>
          </a:p>
          <a:p>
            <a:r>
              <a:rPr lang="en-US" dirty="0"/>
              <a:t>Facility properties of interest</a:t>
            </a:r>
          </a:p>
          <a:p>
            <a:r>
              <a:rPr lang="en-US" dirty="0"/>
              <a:t>Example analysis</a:t>
            </a:r>
          </a:p>
          <a:p>
            <a:r>
              <a:rPr lang="en-US" dirty="0"/>
              <a:t>Open issues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2110E0-95C1-5547-9357-7F797381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CE97B-AB83-B645-A1A6-34F020CB7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2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30583-E725-1647-AB0C-DCF4626C1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73087"/>
            <a:ext cx="11374967" cy="4525962"/>
          </a:xfrm>
        </p:spPr>
        <p:txBody>
          <a:bodyPr/>
          <a:lstStyle/>
          <a:p>
            <a:r>
              <a:rPr lang="en-US" dirty="0" err="1"/>
              <a:t>Aeroacoustic</a:t>
            </a:r>
            <a:r>
              <a:rPr lang="en-US" dirty="0"/>
              <a:t> wind tunnel testing:  Conducted to better understand an </a:t>
            </a:r>
            <a:r>
              <a:rPr lang="en-US" dirty="0" err="1"/>
              <a:t>aeroacoustic</a:t>
            </a:r>
            <a:r>
              <a:rPr lang="en-US" dirty="0"/>
              <a:t> source, ideally in an anechoic environment w/ simple propagation characteristics</a:t>
            </a:r>
          </a:p>
          <a:p>
            <a:r>
              <a:rPr lang="en-US" b="1" dirty="0"/>
              <a:t>Wind tunnel tests are never ideal!</a:t>
            </a:r>
          </a:p>
          <a:p>
            <a:pPr lvl="1"/>
            <a:r>
              <a:rPr lang="en-US" dirty="0"/>
              <a:t>Open-jet testing:  propagation through turbulent free shear layer, scattering from model support, minor scattering/reflections from test section boundaries</a:t>
            </a:r>
          </a:p>
          <a:p>
            <a:pPr lvl="1"/>
            <a:r>
              <a:rPr lang="en-US" dirty="0"/>
              <a:t>Aerodynamic (closed-wall) facility testing:  hydrodynamic pressure fluctuations contaminate measurement, significant scattering/reflections from test section boundaries</a:t>
            </a:r>
          </a:p>
          <a:p>
            <a:pPr lvl="1"/>
            <a:r>
              <a:rPr lang="en-US" dirty="0"/>
              <a:t>Hybrid (Kevlar) facility testing:  propagation through turbulent boundary layer and Kevlar sheet, partial scattering/reflections from test section boundaries</a:t>
            </a:r>
          </a:p>
          <a:p>
            <a:r>
              <a:rPr lang="en-US" dirty="0"/>
              <a:t>Source analysis requires an understanding of how a given facility influences the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10DE99-DF1B-484C-A8DB-6FF85D333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C236B-8DEF-0149-B8C0-4C68DF966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3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699CD7-28F7-5145-9396-E48BE4A97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2975"/>
            <a:ext cx="11374967" cy="4525962"/>
          </a:xfrm>
        </p:spPr>
        <p:txBody>
          <a:bodyPr/>
          <a:lstStyle/>
          <a:p>
            <a:r>
              <a:rPr lang="en-US" sz="2400" b="1" dirty="0"/>
              <a:t>Testing purpose:</a:t>
            </a:r>
            <a:r>
              <a:rPr lang="en-US" sz="2400" dirty="0"/>
              <a:t>  collect data necessary to answer a question about an acoustic source; the ideal answer should (usually) be free of facility effects.  To achieve this, we must first understand our facility’s behavior.</a:t>
            </a:r>
          </a:p>
          <a:p>
            <a:r>
              <a:rPr lang="en-US" sz="2400" b="1" dirty="0"/>
              <a:t>Objectives:</a:t>
            </a:r>
            <a:r>
              <a:rPr lang="en-US" sz="2400" dirty="0"/>
              <a:t>  use known acoustic source for analysis of unknown facility characteristics (forward problem); use resulting measured facility characteristics for improved analysis of unknown acoustic source (inverse problem)</a:t>
            </a:r>
          </a:p>
          <a:p>
            <a:r>
              <a:rPr lang="en-US" sz="2400" dirty="0"/>
              <a:t>Desirable properties of a known source (with flow):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Known temporal characteristics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Known spatial (directivity) characteristics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Localized (approximate Green’s function?)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Minimally-intrusive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Spectral content matching sources of interest</a:t>
            </a:r>
          </a:p>
          <a:p>
            <a:r>
              <a:rPr lang="en-US" sz="2400" dirty="0"/>
              <a:t>Possible sources:  speaker, laser-induced plasma, electric spark source/</a:t>
            </a:r>
            <a:r>
              <a:rPr lang="en-US" sz="2400" dirty="0" err="1"/>
              <a:t>ionophone</a:t>
            </a:r>
            <a:r>
              <a:rPr lang="en-US" sz="2400" dirty="0"/>
              <a:t>, other?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97FD5E-9386-E845-8F2E-693BBFFC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cont.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5BCAB-880B-CE45-9A4A-2CCA89CC61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5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684D4D8-E4B9-1E49-B28D-89DF48921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253592"/>
              </p:ext>
            </p:extLst>
          </p:nvPr>
        </p:nvGraphicFramePr>
        <p:xfrm>
          <a:off x="304800" y="1228834"/>
          <a:ext cx="11335461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275">
                  <a:extLst>
                    <a:ext uri="{9D8B030D-6E8A-4147-A177-3AD203B41FA5}">
                      <a16:colId xmlns:a16="http://schemas.microsoft.com/office/drawing/2014/main" val="253729843"/>
                    </a:ext>
                  </a:extLst>
                </a:gridCol>
                <a:gridCol w="2948097">
                  <a:extLst>
                    <a:ext uri="{9D8B030D-6E8A-4147-A177-3AD203B41FA5}">
                      <a16:colId xmlns:a16="http://schemas.microsoft.com/office/drawing/2014/main" val="2981082862"/>
                    </a:ext>
                  </a:extLst>
                </a:gridCol>
                <a:gridCol w="3983421">
                  <a:extLst>
                    <a:ext uri="{9D8B030D-6E8A-4147-A177-3AD203B41FA5}">
                      <a16:colId xmlns:a16="http://schemas.microsoft.com/office/drawing/2014/main" val="1006833402"/>
                    </a:ext>
                  </a:extLst>
                </a:gridCol>
                <a:gridCol w="2401668">
                  <a:extLst>
                    <a:ext uri="{9D8B030D-6E8A-4147-A177-3AD203B41FA5}">
                      <a16:colId xmlns:a16="http://schemas.microsoft.com/office/drawing/2014/main" val="3171832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Laser-induced plasma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Which do I think is more useful?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28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Temporal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+mj-lt"/>
                        </a:rPr>
                        <a:t>Controllable/arbitrary within system passband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</a:rPr>
                        <a:t>Possible nonlinear distortion of input signal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</a:rPr>
                        <a:t>Unknown flow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Impulse-like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+mj-lt"/>
                        </a:rPr>
                        <a:t>Allows time domain analysis of multipath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+mj-lt"/>
                        </a:rPr>
                        <a:t>Model accounts for flow influence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</a:rPr>
                        <a:t>Recorded waveform highly dependent on measurement instrumentation,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Depends on test… I think separation of multipath is more valuable for facility characterization, others may require control of correlation timescale.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74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Directivity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+mj-lt"/>
                        </a:rPr>
                        <a:t>Measurable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</a:rPr>
                        <a:t>Unknown flow effects (may be modelled)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+mj-lt"/>
                        </a:rPr>
                        <a:t>Omnidirectional in 2D with no flow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+mj-lt"/>
                        </a:rPr>
                        <a:t>Model accounts for flow influence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</a:rPr>
                        <a:t>3D dependent on plasma aspect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Laser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06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Well-localized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  <a:latin typeface="+mj-lt"/>
                        </a:rPr>
                        <a:t>Better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Laser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Minimally-intrusive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In-wall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Off-wall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Depends on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Frequency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Low-mid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Mid-high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Depends on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3731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93F5C7D-CA60-0042-B1B7-862238CC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DF47E-6D39-A544-B42F-EB2774785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45333-A2BA-D746-BF88-B3342BA950FB}"/>
              </a:ext>
            </a:extLst>
          </p:cNvPr>
          <p:cNvSpPr txBox="1"/>
          <p:nvPr/>
        </p:nvSpPr>
        <p:spPr>
          <a:xfrm>
            <a:off x="388883" y="5990897"/>
            <a:ext cx="1076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Recommendation:</a:t>
            </a:r>
            <a:r>
              <a:rPr lang="en-US" dirty="0">
                <a:latin typeface="+mj-lt"/>
              </a:rPr>
              <a:t>  choose a speaker for low frequency testing (rotorcraft) or source in a wall where directivity is not an issue.  Otherwise, a laser-induced plasma is preferable for facility characterization.</a:t>
            </a:r>
          </a:p>
        </p:txBody>
      </p:sp>
    </p:spTree>
    <p:extLst>
      <p:ext uri="{BB962C8B-B14F-4D97-AF65-F5344CB8AC3E}">
        <p14:creationId xmlns:p14="http://schemas.microsoft.com/office/powerpoint/2010/main" val="15412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1033A4-F537-7948-A467-ACFD9AC4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Laser-induced plasma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4682B-278E-144E-B546-B15D079A4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1B3B1-611F-0B42-8A9E-D196275C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5" y="1414463"/>
            <a:ext cx="6609033" cy="4525962"/>
          </a:xfrm>
        </p:spPr>
        <p:txBody>
          <a:bodyPr/>
          <a:lstStyle/>
          <a:p>
            <a:r>
              <a:rPr lang="en-US" dirty="0"/>
              <a:t>Rossignol et al. 2015</a:t>
            </a:r>
          </a:p>
          <a:p>
            <a:pPr lvl="1"/>
            <a:r>
              <a:rPr lang="en-US" dirty="0"/>
              <a:t>Source scales with time derivative of heat release</a:t>
            </a:r>
          </a:p>
          <a:p>
            <a:pPr lvl="1"/>
            <a:r>
              <a:rPr lang="en-US" dirty="0"/>
              <a:t>Moves with flow (Doppler shift)</a:t>
            </a:r>
          </a:p>
          <a:p>
            <a:r>
              <a:rPr lang="en-US" dirty="0"/>
              <a:t>Impulse-like:  high bandwidth, high frequency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Pros:  easy to visualize and isolate, repeatable, “deterministic”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Cons:  Hard to “know” true waveform</a:t>
            </a:r>
          </a:p>
          <a:p>
            <a:r>
              <a:rPr lang="en-US" dirty="0"/>
              <a:t>What do I mean by this?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DA70D5-4839-6949-B573-C989FA05B6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65" y="2007394"/>
            <a:ext cx="4737100" cy="33401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F37EF1-0B1E-074A-97DE-855DB4C8E66C}"/>
              </a:ext>
            </a:extLst>
          </p:cNvPr>
          <p:cNvSpPr txBox="1"/>
          <p:nvPr/>
        </p:nvSpPr>
        <p:spPr>
          <a:xfrm>
            <a:off x="7240861" y="5510784"/>
            <a:ext cx="4231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Sketch of laser installation in the NASA Langley Quiet Flow Facility (QFF)</a:t>
            </a:r>
          </a:p>
        </p:txBody>
      </p:sp>
    </p:spTree>
    <p:extLst>
      <p:ext uri="{BB962C8B-B14F-4D97-AF65-F5344CB8AC3E}">
        <p14:creationId xmlns:p14="http://schemas.microsoft.com/office/powerpoint/2010/main" val="24746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53F71-F414-1643-8027-3B85885D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AD495-B98D-C040-843C-9ED3399DB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5C92D-67C2-924D-92FE-03FF27852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" y="4114800"/>
            <a:ext cx="36576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8728C-0B2E-7E44-ADF6-067127D36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00" y="4114800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FCB840-4719-A84C-867E-E92A132C2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867" y="4114800"/>
            <a:ext cx="3657600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962AB5-EF7A-7441-9959-9D3144E0B69E}"/>
              </a:ext>
            </a:extLst>
          </p:cNvPr>
          <p:cNvSpPr txBox="1"/>
          <p:nvPr/>
        </p:nvSpPr>
        <p:spPr>
          <a:xfrm>
            <a:off x="2217382" y="463676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gridcap</a:t>
            </a: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F68E5-0210-6D48-8F23-83F67DABCD3A}"/>
              </a:ext>
            </a:extLst>
          </p:cNvPr>
          <p:cNvSpPr txBox="1"/>
          <p:nvPr/>
        </p:nvSpPr>
        <p:spPr>
          <a:xfrm>
            <a:off x="5485570" y="46367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bare diaphragm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0DA3E-0AFE-3240-B70D-B6C5FF40E7CA}"/>
              </a:ext>
            </a:extLst>
          </p:cNvPr>
          <p:cNvSpPr txBox="1"/>
          <p:nvPr/>
        </p:nvSpPr>
        <p:spPr>
          <a:xfrm>
            <a:off x="9758723" y="463676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nosecone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2FF0914-BBF0-B249-86AD-36FEA77D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12" y="1194946"/>
            <a:ext cx="7752873" cy="2743200"/>
          </a:xfrm>
        </p:spPr>
        <p:txBody>
          <a:bodyPr/>
          <a:lstStyle/>
          <a:p>
            <a:r>
              <a:rPr lang="en-US" sz="2400" dirty="0"/>
              <a:t>B&amp;K 4138 1/8” microphone (6.5 Hz to 140 kHz passband)</a:t>
            </a:r>
          </a:p>
          <a:p>
            <a:r>
              <a:rPr lang="en-US" sz="2400" dirty="0"/>
              <a:t>5935 power supply (0.5 Hz to 100 kHz passband) </a:t>
            </a:r>
          </a:p>
          <a:p>
            <a:r>
              <a:rPr lang="en-US" sz="2400" dirty="0"/>
              <a:t>additional 100 kHz antialiasing filter</a:t>
            </a:r>
          </a:p>
          <a:p>
            <a:r>
              <a:rPr lang="en-US" sz="2400" dirty="0"/>
              <a:t>10 </a:t>
            </a:r>
            <a:r>
              <a:rPr lang="en-US" sz="2400" dirty="0" err="1"/>
              <a:t>MSamples</a:t>
            </a:r>
            <a:r>
              <a:rPr lang="en-US" sz="2400" dirty="0"/>
              <a:t>/sec</a:t>
            </a:r>
          </a:p>
          <a:p>
            <a:r>
              <a:rPr lang="en-US" sz="2400" dirty="0"/>
              <a:t>Approximately 45 deg angle of incidence, ~1 ft from plasma source, no flow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538538-DE95-1C47-BEA7-5A3351F0CA7D}"/>
              </a:ext>
            </a:extLst>
          </p:cNvPr>
          <p:cNvGrpSpPr>
            <a:grpSpLocks noChangeAspect="1"/>
          </p:cNvGrpSpPr>
          <p:nvPr/>
        </p:nvGrpSpPr>
        <p:grpSpPr>
          <a:xfrm>
            <a:off x="8279606" y="1058072"/>
            <a:ext cx="3538061" cy="3108960"/>
            <a:chOff x="0" y="0"/>
            <a:chExt cx="4717474" cy="41455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45DC95-A08C-3542-869F-6DCCBBE7A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1" b="10144"/>
            <a:stretch/>
          </p:blipFill>
          <p:spPr>
            <a:xfrm>
              <a:off x="0" y="0"/>
              <a:ext cx="4717474" cy="4145540"/>
            </a:xfrm>
            <a:prstGeom prst="rect">
              <a:avLst/>
            </a:prstGeom>
          </p:spPr>
        </p:pic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121FB955-5C8E-AF41-8EC0-6DF6D8179B56}"/>
                </a:ext>
              </a:extLst>
            </p:cNvPr>
            <p:cNvSpPr/>
            <p:nvPr/>
          </p:nvSpPr>
          <p:spPr>
            <a:xfrm>
              <a:off x="1846323" y="2903737"/>
              <a:ext cx="176645" cy="2286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6DB40288-75E1-1D40-87B5-DA3F5A12733F}"/>
                </a:ext>
              </a:extLst>
            </p:cNvPr>
            <p:cNvSpPr txBox="1"/>
            <p:nvPr/>
          </p:nvSpPr>
          <p:spPr>
            <a:xfrm>
              <a:off x="1708137" y="3279068"/>
              <a:ext cx="1461310" cy="8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Flow direction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6ECEF5D6-0796-9945-827C-870D537B1A07}"/>
                </a:ext>
              </a:extLst>
            </p:cNvPr>
            <p:cNvSpPr txBox="1"/>
            <p:nvPr/>
          </p:nvSpPr>
          <p:spPr>
            <a:xfrm>
              <a:off x="1171837" y="727698"/>
              <a:ext cx="1525613" cy="74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Plasma source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2F5D4D2D-473F-C64F-AB35-F137D5B81E94}"/>
                </a:ext>
              </a:extLst>
            </p:cNvPr>
            <p:cNvSpPr txBox="1"/>
            <p:nvPr/>
          </p:nvSpPr>
          <p:spPr>
            <a:xfrm>
              <a:off x="0" y="2626559"/>
              <a:ext cx="1963231" cy="74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In-flow microphone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84B018-B3F7-5348-A704-A3A00C0C813C}"/>
                </a:ext>
              </a:extLst>
            </p:cNvPr>
            <p:cNvCxnSpPr/>
            <p:nvPr/>
          </p:nvCxnSpPr>
          <p:spPr>
            <a:xfrm flipV="1">
              <a:off x="1523571" y="2398882"/>
              <a:ext cx="439662" cy="5048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41C4D5-7CE2-B049-AFE8-6C98551AE9BF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H="1" flipV="1">
              <a:off x="1934646" y="1468288"/>
              <a:ext cx="240952" cy="8091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11F49CEA-D7C2-964E-A51E-BBDB26C56641}"/>
                </a:ext>
              </a:extLst>
            </p:cNvPr>
            <p:cNvSpPr txBox="1"/>
            <p:nvPr/>
          </p:nvSpPr>
          <p:spPr>
            <a:xfrm>
              <a:off x="3169448" y="1442595"/>
              <a:ext cx="1227322" cy="74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Laser system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D9DFCD0-3144-4949-A5BE-E628976B8371}"/>
                </a:ext>
              </a:extLst>
            </p:cNvPr>
            <p:cNvSpPr/>
            <p:nvPr/>
          </p:nvSpPr>
          <p:spPr>
            <a:xfrm>
              <a:off x="3046536" y="2380536"/>
              <a:ext cx="1227321" cy="122424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8EB83E2-E73C-EC40-B774-7E9155542A6A}"/>
                </a:ext>
              </a:extLst>
            </p:cNvPr>
            <p:cNvCxnSpPr/>
            <p:nvPr/>
          </p:nvCxnSpPr>
          <p:spPr>
            <a:xfrm flipH="1" flipV="1">
              <a:off x="3611777" y="2087238"/>
              <a:ext cx="96835" cy="308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61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2A7FE7-D2CC-9C41-B503-51F04138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60438"/>
            <a:ext cx="7887730" cy="4525962"/>
          </a:xfrm>
        </p:spPr>
        <p:txBody>
          <a:bodyPr/>
          <a:lstStyle/>
          <a:p>
            <a:r>
              <a:rPr lang="en-US" sz="2400" dirty="0"/>
              <a:t>Arrival times approximately match </a:t>
            </a:r>
          </a:p>
          <a:p>
            <a:r>
              <a:rPr lang="en-US" sz="2400" dirty="0"/>
              <a:t>Waveform shape differs</a:t>
            </a:r>
          </a:p>
          <a:p>
            <a:r>
              <a:rPr lang="en-US" sz="2400" dirty="0"/>
              <a:t>Similar story for changes in angle of incidence, nosecone design, microphone type, filters</a:t>
            </a:r>
          </a:p>
          <a:p>
            <a:r>
              <a:rPr lang="en-US" sz="2400" dirty="0"/>
              <a:t>Flow makes this worse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Great source for measuring propagation time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Level comparisons may be an issue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8FC537-CCAD-7F4E-BDBA-06484042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measurement cont.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DF07C-469F-9142-A3A3-F6DACE218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C760F-38C8-E946-9618-DD5E79BAF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4" y="4114800"/>
            <a:ext cx="36576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EA6E2-D44B-F748-AA4B-F67FDE708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00" y="4114800"/>
            <a:ext cx="36576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D8E125-0E09-9F42-A822-7B6A4F1F8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867" y="4114800"/>
            <a:ext cx="3657600" cy="2743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E7F33F-A94B-584F-A48C-657B673A13FB}"/>
              </a:ext>
            </a:extLst>
          </p:cNvPr>
          <p:cNvGrpSpPr>
            <a:grpSpLocks noChangeAspect="1"/>
          </p:cNvGrpSpPr>
          <p:nvPr/>
        </p:nvGrpSpPr>
        <p:grpSpPr>
          <a:xfrm>
            <a:off x="8279606" y="1058072"/>
            <a:ext cx="3538061" cy="3108960"/>
            <a:chOff x="0" y="0"/>
            <a:chExt cx="4717474" cy="41455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525D13E-E8C0-2A47-8FDE-5FBB88D005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11" b="10144"/>
            <a:stretch/>
          </p:blipFill>
          <p:spPr>
            <a:xfrm>
              <a:off x="0" y="0"/>
              <a:ext cx="4717474" cy="4145540"/>
            </a:xfrm>
            <a:prstGeom prst="rect">
              <a:avLst/>
            </a:prstGeom>
          </p:spPr>
        </p:pic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E9119F7E-6A35-3240-95FC-03B110F646E5}"/>
                </a:ext>
              </a:extLst>
            </p:cNvPr>
            <p:cNvSpPr/>
            <p:nvPr/>
          </p:nvSpPr>
          <p:spPr>
            <a:xfrm>
              <a:off x="1846323" y="2903737"/>
              <a:ext cx="176645" cy="2286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0BDD097C-E069-6D4A-9C32-EAF8ECBF3C87}"/>
                </a:ext>
              </a:extLst>
            </p:cNvPr>
            <p:cNvSpPr txBox="1"/>
            <p:nvPr/>
          </p:nvSpPr>
          <p:spPr>
            <a:xfrm>
              <a:off x="1708137" y="3279068"/>
              <a:ext cx="1461310" cy="8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Flow direction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1858D2E9-CD79-F742-B86B-5210F6C25344}"/>
                </a:ext>
              </a:extLst>
            </p:cNvPr>
            <p:cNvSpPr txBox="1"/>
            <p:nvPr/>
          </p:nvSpPr>
          <p:spPr>
            <a:xfrm>
              <a:off x="1171837" y="727698"/>
              <a:ext cx="1525613" cy="74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Plasma source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F5DFAD98-6D0B-7C49-A956-F811F11FFF8D}"/>
                </a:ext>
              </a:extLst>
            </p:cNvPr>
            <p:cNvSpPr txBox="1"/>
            <p:nvPr/>
          </p:nvSpPr>
          <p:spPr>
            <a:xfrm>
              <a:off x="0" y="2626559"/>
              <a:ext cx="1963231" cy="74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In-flow microphone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9C119A-C42D-F243-AEEA-C71DAEF46A57}"/>
                </a:ext>
              </a:extLst>
            </p:cNvPr>
            <p:cNvCxnSpPr/>
            <p:nvPr/>
          </p:nvCxnSpPr>
          <p:spPr>
            <a:xfrm flipV="1">
              <a:off x="1523571" y="2398882"/>
              <a:ext cx="439662" cy="5048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8A0D307-1210-3C48-9B62-1BFCF2C0A382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H="1" flipV="1">
              <a:off x="1934646" y="1468288"/>
              <a:ext cx="240952" cy="8091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318E4538-D510-A246-8865-5EC00E325787}"/>
                </a:ext>
              </a:extLst>
            </p:cNvPr>
            <p:cNvSpPr txBox="1"/>
            <p:nvPr/>
          </p:nvSpPr>
          <p:spPr>
            <a:xfrm>
              <a:off x="3169448" y="1442595"/>
              <a:ext cx="1227322" cy="74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Laser system</a:t>
              </a:r>
              <a:endPara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D94EA97-63F9-1A49-B2FD-F0D7FC0491C1}"/>
                </a:ext>
              </a:extLst>
            </p:cNvPr>
            <p:cNvSpPr/>
            <p:nvPr/>
          </p:nvSpPr>
          <p:spPr>
            <a:xfrm>
              <a:off x="3046536" y="2380536"/>
              <a:ext cx="1227321" cy="122424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919C00-2406-B547-89D3-46A9504FE935}"/>
                </a:ext>
              </a:extLst>
            </p:cNvPr>
            <p:cNvCxnSpPr/>
            <p:nvPr/>
          </p:nvCxnSpPr>
          <p:spPr>
            <a:xfrm flipH="1" flipV="1">
              <a:off x="3611777" y="2087238"/>
              <a:ext cx="96835" cy="3081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147CCD0-0D88-E44A-9C10-7E3FB705ADA5}"/>
              </a:ext>
            </a:extLst>
          </p:cNvPr>
          <p:cNvSpPr txBox="1"/>
          <p:nvPr/>
        </p:nvSpPr>
        <p:spPr>
          <a:xfrm>
            <a:off x="2217382" y="463676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j-lt"/>
              </a:rPr>
              <a:t>gridcap</a:t>
            </a:r>
            <a:endParaRPr lang="en-US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8E73C-619B-034B-B26C-46F8C57FA064}"/>
              </a:ext>
            </a:extLst>
          </p:cNvPr>
          <p:cNvSpPr txBox="1"/>
          <p:nvPr/>
        </p:nvSpPr>
        <p:spPr>
          <a:xfrm>
            <a:off x="5485570" y="463676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bare diaphragm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B8C918-6A50-1A43-A9A3-D189CD4E3175}"/>
              </a:ext>
            </a:extLst>
          </p:cNvPr>
          <p:cNvSpPr txBox="1"/>
          <p:nvPr/>
        </p:nvSpPr>
        <p:spPr>
          <a:xfrm>
            <a:off x="9758723" y="463676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nosecone</a:t>
            </a:r>
          </a:p>
        </p:txBody>
      </p:sp>
    </p:spTree>
    <p:extLst>
      <p:ext uri="{BB962C8B-B14F-4D97-AF65-F5344CB8AC3E}">
        <p14:creationId xmlns:p14="http://schemas.microsoft.com/office/powerpoint/2010/main" val="362042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B129F9-F55B-9346-A371-5636B228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Inverse problem objective: </a:t>
            </a:r>
            <a:r>
              <a:rPr lang="en-US" dirty="0"/>
              <a:t>use known facility characteristics for improved analysis of unknown acoustic source</a:t>
            </a:r>
          </a:p>
          <a:p>
            <a:r>
              <a:rPr lang="en-US" b="1" dirty="0"/>
              <a:t>Forward problem objective: </a:t>
            </a:r>
            <a:r>
              <a:rPr lang="en-US" dirty="0"/>
              <a:t>use known acoustic source for analysis of unknown facility characteristics</a:t>
            </a:r>
          </a:p>
          <a:p>
            <a:r>
              <a:rPr lang="en-US" dirty="0"/>
              <a:t>What characteristics are needed?</a:t>
            </a:r>
          </a:p>
          <a:p>
            <a:pPr lvl="1"/>
            <a:r>
              <a:rPr lang="en-US" dirty="0"/>
              <a:t>Propagation path:  influences on arrival time(s), phase calculations</a:t>
            </a:r>
          </a:p>
          <a:p>
            <a:pPr lvl="1"/>
            <a:r>
              <a:rPr lang="en-US" dirty="0"/>
              <a:t>Level modifications:  directivity, e.g., convective amplification, transmission through Kevlar or free shear layer, reflections/multipath</a:t>
            </a:r>
          </a:p>
          <a:p>
            <a:r>
              <a:rPr lang="en-US" dirty="0"/>
              <a:t>Steady and unsteady (e.g., correct for spectral broadening?)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2C35EF-79AD-1A41-B709-028DDDE8D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7F178-1359-EC4F-B999-D37A10C69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58524-AB5D-624D-BA6A-38F42EA0BC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048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1484</Words>
  <Application>Microsoft Office PowerPoint</Application>
  <PresentationFormat>Widescreen</PresentationFormat>
  <Paragraphs>192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ヒラギノ角ゴ Pro W3</vt:lpstr>
      <vt:lpstr>1_Office Theme</vt:lpstr>
      <vt:lpstr>PowerPoint Presentation</vt:lpstr>
      <vt:lpstr>Overview</vt:lpstr>
      <vt:lpstr>Introduction</vt:lpstr>
      <vt:lpstr>Introduction cont.</vt:lpstr>
      <vt:lpstr>Source comparison</vt:lpstr>
      <vt:lpstr>Laser-induced plasma</vt:lpstr>
      <vt:lpstr>Example measurement</vt:lpstr>
      <vt:lpstr>Example measurement cont.</vt:lpstr>
      <vt:lpstr>Facility characteristics</vt:lpstr>
      <vt:lpstr>Evaluation metrics</vt:lpstr>
      <vt:lpstr>Example:  application to Amiet’s method (steady)</vt:lpstr>
      <vt:lpstr>Amiet correction:  delays</vt:lpstr>
      <vt:lpstr>Example delay results from QFF</vt:lpstr>
      <vt:lpstr>Amiet correction:  amplitudes</vt:lpstr>
      <vt:lpstr>Example amplitude results from Quiet Flow Facility</vt:lpstr>
      <vt:lpstr>My thoughts</vt:lpstr>
      <vt:lpstr>Additional comments</vt:lpstr>
      <vt:lpstr>Questions/Discussion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Bahr, Christopher J. (LARC-D314)</dc:creator>
  <cp:lastModifiedBy>Evans, Kristanne (LARC-D314)[LAMPS 2]</cp:lastModifiedBy>
  <cp:revision>143</cp:revision>
  <dcterms:created xsi:type="dcterms:W3CDTF">2020-05-26T20:17:36Z</dcterms:created>
  <dcterms:modified xsi:type="dcterms:W3CDTF">2020-06-05T15:13:50Z</dcterms:modified>
</cp:coreProperties>
</file>