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9" r:id="rId1"/>
    <p:sldMasterId id="2147483712" r:id="rId2"/>
  </p:sldMasterIdLst>
  <p:notesMasterIdLst>
    <p:notesMasterId r:id="rId17"/>
  </p:notesMasterIdLst>
  <p:handoutMasterIdLst>
    <p:handoutMasterId r:id="rId18"/>
  </p:handoutMasterIdLst>
  <p:sldIdLst>
    <p:sldId id="309" r:id="rId3"/>
    <p:sldId id="422" r:id="rId4"/>
    <p:sldId id="436" r:id="rId5"/>
    <p:sldId id="369" r:id="rId6"/>
    <p:sldId id="439" r:id="rId7"/>
    <p:sldId id="441" r:id="rId8"/>
    <p:sldId id="448" r:id="rId9"/>
    <p:sldId id="450" r:id="rId10"/>
    <p:sldId id="443" r:id="rId11"/>
    <p:sldId id="451" r:id="rId12"/>
    <p:sldId id="455" r:id="rId13"/>
    <p:sldId id="452" r:id="rId14"/>
    <p:sldId id="453" r:id="rId15"/>
    <p:sldId id="410" r:id="rId16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0D8E8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12" autoAdjust="0"/>
    <p:restoredTop sz="90746" autoAdjust="0"/>
  </p:normalViewPr>
  <p:slideViewPr>
    <p:cSldViewPr>
      <p:cViewPr varScale="1">
        <p:scale>
          <a:sx n="115" d="100"/>
          <a:sy n="115" d="100"/>
        </p:scale>
        <p:origin x="105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2328" y="-78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9" tIns="46480" rIns="92959" bIns="46480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9" tIns="46480" rIns="92959" bIns="46480" rtlCol="0"/>
          <a:lstStyle>
            <a:lvl1pPr algn="r">
              <a:defRPr sz="1300"/>
            </a:lvl1pPr>
          </a:lstStyle>
          <a:p>
            <a:fld id="{0DEB411B-79B6-4B3A-B9B4-43FE540F1984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9" tIns="46480" rIns="92959" bIns="46480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9" tIns="46480" rIns="92959" bIns="46480" rtlCol="0" anchor="b"/>
          <a:lstStyle>
            <a:lvl1pPr algn="r">
              <a:defRPr sz="1300"/>
            </a:lvl1pPr>
          </a:lstStyle>
          <a:p>
            <a:fld id="{D4A5FDD1-265E-40F1-943B-366BC55D82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57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9" tIns="46480" rIns="92959" bIns="46480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9" tIns="46480" rIns="92959" bIns="46480" rtlCol="0"/>
          <a:lstStyle>
            <a:lvl1pPr algn="r">
              <a:defRPr sz="1300"/>
            </a:lvl1pPr>
          </a:lstStyle>
          <a:p>
            <a:fld id="{E317AEA8-3CD7-4B29-91E6-2CA15D587BCF}" type="datetimeFigureOut">
              <a:rPr lang="en-US" smtClean="0"/>
              <a:pPr/>
              <a:t>6/8/2020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9" tIns="46480" rIns="92959" bIns="464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9" tIns="46480" rIns="92959" bIns="4648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9" tIns="46480" rIns="92959" bIns="46480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9" tIns="46480" rIns="92959" bIns="46480" rtlCol="0" anchor="b"/>
          <a:lstStyle>
            <a:lvl1pPr algn="r">
              <a:defRPr sz="1300"/>
            </a:lvl1pPr>
          </a:lstStyle>
          <a:p>
            <a:fld id="{261D2501-39A7-4AEF-9C54-8C8F5FEAF7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558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D2501-39A7-4AEF-9C54-8C8F5FEAF76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848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D2501-39A7-4AEF-9C54-8C8F5FEAF76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3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D2501-39A7-4AEF-9C54-8C8F5FEAF76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75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82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82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82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82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82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82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82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82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82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67AA72-3BFC-42B8-95CB-CC5AF1A0BD31}" type="slidenum">
              <a:rPr lang="en-US" alt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337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D2501-39A7-4AEF-9C54-8C8F5FEAF76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51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D2501-39A7-4AEF-9C54-8C8F5FEAF76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362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371600" y="28575"/>
            <a:ext cx="6400800" cy="100584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March, 2015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DCASS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1371600" y="60960"/>
            <a:ext cx="6400800" cy="100584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</a:p>
        </p:txBody>
      </p:sp>
      <p:sp>
        <p:nvSpPr>
          <p:cNvPr id="10" name="Date Placeholder 8"/>
          <p:cNvSpPr>
            <a:spLocks noGrp="1"/>
          </p:cNvSpPr>
          <p:nvPr>
            <p:ph type="dt" sz="half" idx="10"/>
          </p:nvPr>
        </p:nvSpPr>
        <p:spPr>
          <a:xfrm>
            <a:off x="228600" y="6492875"/>
            <a:ext cx="2133600" cy="365125"/>
          </a:xfrm>
        </p:spPr>
        <p:txBody>
          <a:bodyPr/>
          <a:lstStyle/>
          <a:p>
            <a:r>
              <a:rPr lang="en-US" dirty="0"/>
              <a:t>March, 2015</a:t>
            </a:r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781800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2628900" y="6492875"/>
            <a:ext cx="3886200" cy="365125"/>
          </a:xfrm>
        </p:spPr>
        <p:txBody>
          <a:bodyPr/>
          <a:lstStyle/>
          <a:p>
            <a:r>
              <a:rPr lang="en-US" dirty="0"/>
              <a:t>DCASS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8"/>
          <p:cNvSpPr>
            <a:spLocks noGrp="1"/>
          </p:cNvSpPr>
          <p:nvPr>
            <p:ph type="dt" sz="half" idx="10"/>
          </p:nvPr>
        </p:nvSpPr>
        <p:spPr>
          <a:xfrm>
            <a:off x="228600" y="6492875"/>
            <a:ext cx="2133600" cy="365125"/>
          </a:xfrm>
        </p:spPr>
        <p:txBody>
          <a:bodyPr/>
          <a:lstStyle/>
          <a:p>
            <a:r>
              <a:rPr lang="en-US" dirty="0"/>
              <a:t>March, 2015</a:t>
            </a:r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781800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2628900" y="6492875"/>
            <a:ext cx="3886200" cy="365125"/>
          </a:xfrm>
        </p:spPr>
        <p:txBody>
          <a:bodyPr/>
          <a:lstStyle/>
          <a:p>
            <a:r>
              <a:rPr lang="en-US" dirty="0"/>
              <a:t>DCASS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BE384-5A55-4202-A8C3-B72D4C1D40A7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74516-B4E4-4E15-A329-96BD55D2C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1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492240"/>
            <a:ext cx="9144000" cy="36576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28575"/>
            <a:ext cx="6400800" cy="100584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March, 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8900" y="6492875"/>
            <a:ext cx="3886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DCASS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7" descr="SElogoB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103408"/>
            <a:ext cx="1227871" cy="82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24" r:id="rId2"/>
    <p:sldLayoutId id="2147483725" r:id="rId3"/>
    <p:sldLayoutId id="214748372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600" b="0" i="0" kern="1200">
          <a:ln>
            <a:noFill/>
          </a:ln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March 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DCASS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A7D7D-B9BD-4B6C-9D72-FB229B7CDB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avi"/><Relationship Id="rId7" Type="http://schemas.openxmlformats.org/officeDocument/2006/relationships/image" Target="../media/image7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6.emf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avi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5" Type="http://schemas.openxmlformats.org/officeDocument/2006/relationships/image" Target="../media/image2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png"/><Relationship Id="rId1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microsoft.com/office/2007/relationships/media" Target="../media/media4.avi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31.png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video" Target="../media/media5.avi"/><Relationship Id="rId11" Type="http://schemas.openxmlformats.org/officeDocument/2006/relationships/image" Target="../media/image30.png"/><Relationship Id="rId5" Type="http://schemas.microsoft.com/office/2007/relationships/media" Target="../media/media5.avi"/><Relationship Id="rId10" Type="http://schemas.openxmlformats.org/officeDocument/2006/relationships/image" Target="../media/image29.png"/><Relationship Id="rId4" Type="http://schemas.openxmlformats.org/officeDocument/2006/relationships/video" Target="../media/media4.avi"/><Relationship Id="rId9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tiff"/><Relationship Id="rId3" Type="http://schemas.openxmlformats.org/officeDocument/2006/relationships/image" Target="../media/image34.tiff"/><Relationship Id="rId7" Type="http://schemas.openxmlformats.org/officeDocument/2006/relationships/image" Target="../media/image38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tiff"/><Relationship Id="rId5" Type="http://schemas.openxmlformats.org/officeDocument/2006/relationships/image" Target="../media/image36.tiff"/><Relationship Id="rId4" Type="http://schemas.openxmlformats.org/officeDocument/2006/relationships/image" Target="../media/image35.tiff"/><Relationship Id="rId9" Type="http://schemas.openxmlformats.org/officeDocument/2006/relationships/image" Target="../media/image40.tif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7.avi"/><Relationship Id="rId7" Type="http://schemas.openxmlformats.org/officeDocument/2006/relationships/image" Target="../media/image42.png"/><Relationship Id="rId2" Type="http://schemas.openxmlformats.org/officeDocument/2006/relationships/video" Target="../media/media6.avi"/><Relationship Id="rId1" Type="http://schemas.microsoft.com/office/2007/relationships/media" Target="../media/media6.avi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avi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avi"/><Relationship Id="rId1" Type="http://schemas.microsoft.com/office/2007/relationships/media" Target="../media/media8.avi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685800" y="2167054"/>
            <a:ext cx="43434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Naibo Jiang </a:t>
            </a:r>
          </a:p>
          <a:p>
            <a:r>
              <a:rPr lang="en-US" sz="2000" b="1" dirty="0"/>
              <a:t>Paul S. Hsu</a:t>
            </a:r>
          </a:p>
          <a:p>
            <a:r>
              <a:rPr lang="en-US" sz="2000" b="1" dirty="0" err="1"/>
              <a:t>Sukesh</a:t>
            </a:r>
            <a:r>
              <a:rPr lang="en-US" sz="2000" b="1" dirty="0"/>
              <a:t> Roy</a:t>
            </a:r>
          </a:p>
          <a:p>
            <a:r>
              <a:rPr lang="en-US" sz="1600" i="1" dirty="0">
                <a:solidFill>
                  <a:srgbClr val="FF0000"/>
                </a:solidFill>
              </a:rPr>
              <a:t>Spectral Energies, LLC</a:t>
            </a:r>
          </a:p>
          <a:p>
            <a:endParaRPr lang="en-US" sz="1600" i="1" dirty="0"/>
          </a:p>
          <a:p>
            <a:endParaRPr lang="en-US" sz="1600" i="1" dirty="0"/>
          </a:p>
          <a:p>
            <a:r>
              <a:rPr lang="en-US" sz="2000" b="1" dirty="0"/>
              <a:t>Daniel </a:t>
            </a:r>
            <a:r>
              <a:rPr lang="en-US" sz="2000" b="1" dirty="0" err="1"/>
              <a:t>Loriorla</a:t>
            </a:r>
            <a:endParaRPr lang="en-US" sz="2000" i="1" dirty="0"/>
          </a:p>
          <a:p>
            <a:r>
              <a:rPr lang="en-US" sz="1600" i="1" dirty="0">
                <a:solidFill>
                  <a:srgbClr val="FF0000"/>
                </a:solidFill>
              </a:rPr>
              <a:t>Purdue University</a:t>
            </a:r>
          </a:p>
          <a:p>
            <a:endParaRPr lang="en-US" sz="1600" b="1" i="1" dirty="0"/>
          </a:p>
          <a:p>
            <a:endParaRPr lang="en-US" sz="1600" b="1" i="1" dirty="0"/>
          </a:p>
          <a:p>
            <a:r>
              <a:rPr lang="en-US" sz="2000" b="1" dirty="0"/>
              <a:t>Paul M. </a:t>
            </a:r>
            <a:r>
              <a:rPr lang="en-US" sz="2000" b="1" dirty="0" err="1"/>
              <a:t>Danehy</a:t>
            </a:r>
            <a:endParaRPr lang="en-US" sz="2000" b="1" dirty="0"/>
          </a:p>
          <a:p>
            <a:r>
              <a:rPr lang="en-US" sz="1600" i="1" dirty="0">
                <a:solidFill>
                  <a:srgbClr val="FF0000"/>
                </a:solidFill>
              </a:rPr>
              <a:t>NASA Langley Research Center</a:t>
            </a:r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57400"/>
          </a:xfr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en-US" sz="2800" b="1" dirty="0">
                <a:effectLst/>
              </a:rPr>
              <a:t>10-kHz rate tomographic Rayleigh scattering imaging</a:t>
            </a:r>
            <a:endParaRPr lang="en-US" sz="2800" dirty="0">
              <a:effectLst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>
          <a:xfrm>
            <a:off x="2628900" y="6492875"/>
            <a:ext cx="3886200" cy="365125"/>
          </a:xfrm>
        </p:spPr>
        <p:txBody>
          <a:bodyPr/>
          <a:lstStyle/>
          <a:p>
            <a:r>
              <a:rPr lang="en-US" dirty="0"/>
              <a:t>DCASS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81800" y="6492875"/>
            <a:ext cx="2133600" cy="365125"/>
          </a:xfrm>
        </p:spPr>
        <p:txBody>
          <a:bodyPr/>
          <a:lstStyle/>
          <a:p>
            <a:fld id="{72DA7D7D-B9BD-4B6C-9D72-FB229B7CDBA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5" name="Title 10"/>
          <p:cNvSpPr txBox="1">
            <a:spLocks/>
          </p:cNvSpPr>
          <p:nvPr/>
        </p:nvSpPr>
        <p:spPr>
          <a:xfrm>
            <a:off x="0" y="6019800"/>
            <a:ext cx="9144000" cy="8382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000" b="1" i="1" dirty="0">
                <a:solidFill>
                  <a:srgbClr val="FF0000"/>
                </a:solidFill>
              </a:rPr>
              <a:t>LACSEA, June 22–26, 2020</a:t>
            </a:r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7" descr="SElogo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6878" y="2202396"/>
            <a:ext cx="1463040" cy="98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https://engineering.purdue.edu/MECL/labtemplate/assets/logo_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878" y="3479643"/>
            <a:ext cx="1483164" cy="77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NASA insigniaCMYK"/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479799"/>
            <a:ext cx="1517339" cy="121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63"/>
    </mc:Choice>
    <mc:Fallback xmlns="">
      <p:transition spd="slow" advTm="1796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Acknowledgments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3950" y="1828800"/>
            <a:ext cx="6896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FF"/>
              </a:buClr>
              <a:buSzPct val="142000"/>
              <a:buFont typeface="Arial" pitchFamily="34" charset="0"/>
              <a:buChar char="•"/>
            </a:pPr>
            <a:r>
              <a:rPr lang="en-US" b="1" dirty="0" smtClean="0">
                <a:latin typeface="+mj-lt"/>
                <a:cs typeface="Arial" pitchFamily="34" charset="0"/>
              </a:rPr>
              <a:t>Thanks to </a:t>
            </a:r>
            <a:r>
              <a:rPr lang="en-US" b="1" dirty="0">
                <a:latin typeface="+mj-lt"/>
                <a:cs typeface="Arial" pitchFamily="34" charset="0"/>
              </a:rPr>
              <a:t>Naveed Rahman from Purdue University for his help on data analysis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SzPct val="142000"/>
              <a:buFont typeface="Arial" pitchFamily="34" charset="0"/>
              <a:buChar char="•"/>
            </a:pPr>
            <a:r>
              <a:rPr lang="en-US" b="1" dirty="0">
                <a:latin typeface="Arial" pitchFamily="34" charset="0"/>
                <a:cs typeface="Arial" pitchFamily="34" charset="0"/>
              </a:rPr>
              <a:t>Funding from </a:t>
            </a:r>
            <a:r>
              <a:rPr lang="en-US" b="1" dirty="0"/>
              <a:t>NASA SBIR 80NSSC17C0008 </a:t>
            </a:r>
            <a:endParaRPr lang="en-US" altLang="zh-CN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  <a:buSzPct val="142000"/>
              <a:buFont typeface="Arial" pitchFamily="34" charset="0"/>
              <a:buChar char="•"/>
            </a:pPr>
            <a:r>
              <a:rPr lang="en-US" b="1" dirty="0"/>
              <a:t>Support for PMD provided by NASA Langley Aeronautics Mission Directorate Transformational Tools and Technologies (TTT) Project</a:t>
            </a:r>
            <a:endParaRPr lang="en-US" b="1" dirty="0"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2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752600"/>
            <a:ext cx="6248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FF"/>
              </a:buClr>
              <a:buSzPct val="142000"/>
              <a:buFont typeface="Arial" pitchFamily="34" charset="0"/>
              <a:buChar char="•"/>
            </a:pPr>
            <a:r>
              <a:rPr lang="en-US" sz="2400" b="1" dirty="0">
                <a:latin typeface="+mj-lt"/>
                <a:cs typeface="Arial" pitchFamily="34" charset="0"/>
              </a:rPr>
              <a:t>Motivation </a:t>
            </a:r>
            <a:endParaRPr lang="en-US" sz="2400" b="1" dirty="0">
              <a:latin typeface="+mj-lt"/>
            </a:endParaRPr>
          </a:p>
          <a:p>
            <a:pPr>
              <a:buClr>
                <a:srgbClr val="0000FF"/>
              </a:buClr>
              <a:buSzPct val="142000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0000FF"/>
              </a:buClr>
              <a:buSzPct val="142000"/>
              <a:buFont typeface="Arial" pitchFamily="34" charset="0"/>
              <a:buChar char="•"/>
            </a:pPr>
            <a:r>
              <a:rPr lang="en-US" altLang="zh-CN" sz="2400" b="1" dirty="0">
                <a:latin typeface="Arial" pitchFamily="34" charset="0"/>
                <a:cs typeface="Arial" pitchFamily="34" charset="0"/>
              </a:rPr>
              <a:t>High-speed Rayleigh imaging</a:t>
            </a:r>
          </a:p>
          <a:p>
            <a:pPr marL="285750" indent="-285750">
              <a:buClr>
                <a:srgbClr val="0000FF"/>
              </a:buClr>
              <a:buSzPct val="142000"/>
              <a:buFont typeface="Arial" pitchFamily="34" charset="0"/>
              <a:buChar char="•"/>
            </a:pPr>
            <a:endParaRPr lang="en-US" altLang="zh-CN" sz="24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0000FF"/>
              </a:buClr>
              <a:buSzPct val="142000"/>
              <a:buFont typeface="Arial" pitchFamily="34" charset="0"/>
              <a:buChar char="•"/>
            </a:pPr>
            <a:r>
              <a:rPr lang="en-US" altLang="zh-CN" sz="2400" b="1" dirty="0">
                <a:latin typeface="Arial" pitchFamily="34" charset="0"/>
                <a:cs typeface="Arial" pitchFamily="34" charset="0"/>
              </a:rPr>
              <a:t>Tomographic imaging</a:t>
            </a:r>
          </a:p>
          <a:p>
            <a:pPr marL="285750" indent="-285750">
              <a:buClr>
                <a:srgbClr val="0000FF"/>
              </a:buClr>
              <a:buSzPct val="142000"/>
              <a:buFont typeface="Arial" pitchFamily="34" charset="0"/>
              <a:buChar char="•"/>
            </a:pPr>
            <a:endParaRPr lang="en-US" altLang="zh-CN" sz="24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0000FF"/>
              </a:buClr>
              <a:buSzPct val="142000"/>
              <a:buFont typeface="Arial" pitchFamily="34" charset="0"/>
              <a:buChar char="•"/>
            </a:pPr>
            <a:r>
              <a:rPr lang="en-US" altLang="zh-CN" sz="2400" b="1" dirty="0">
                <a:latin typeface="Arial" pitchFamily="34" charset="0"/>
                <a:cs typeface="Arial" pitchFamily="34" charset="0"/>
              </a:rPr>
              <a:t>4D Rayleigh experiment and results</a:t>
            </a:r>
            <a:endParaRPr lang="en-US" sz="2400" b="1" dirty="0">
              <a:latin typeface="Arial" charset="0"/>
            </a:endParaRPr>
          </a:p>
          <a:p>
            <a:pPr marL="285750" indent="-285750">
              <a:buClr>
                <a:srgbClr val="0000FF"/>
              </a:buClr>
              <a:buSzPct val="142000"/>
              <a:buFont typeface="Arial" pitchFamily="34" charset="0"/>
              <a:buChar char="•"/>
            </a:pPr>
            <a:endParaRPr lang="en-US" sz="2400" b="1" dirty="0">
              <a:latin typeface="Arial" charset="0"/>
            </a:endParaRPr>
          </a:p>
          <a:p>
            <a:pPr marL="285750" indent="-285750">
              <a:buClr>
                <a:srgbClr val="0000FF"/>
              </a:buClr>
              <a:buSzPct val="142000"/>
              <a:buFont typeface="Arial" pitchFamily="34" charset="0"/>
              <a:buChar char="•"/>
            </a:pPr>
            <a:r>
              <a:rPr lang="en-US" sz="2400" b="1" dirty="0">
                <a:latin typeface="Arial" charset="0"/>
              </a:rPr>
              <a:t>Summary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415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Non-intrusive laser diagnostics is essential for accurate measurements in flow and combustion testing facilities.</a:t>
            </a:r>
          </a:p>
          <a:p>
            <a:endParaRPr lang="en-US" sz="2200" dirty="0"/>
          </a:p>
          <a:p>
            <a:r>
              <a:rPr lang="en-US" sz="2200" dirty="0"/>
              <a:t>Rayleigh scattering is widely applied for important flow parameter measurements, such as density, temperature and mixture fraction.</a:t>
            </a:r>
          </a:p>
          <a:p>
            <a:endParaRPr lang="en-US" sz="2200" dirty="0"/>
          </a:p>
          <a:p>
            <a:r>
              <a:rPr lang="en-US" sz="2200" dirty="0"/>
              <a:t>High-speed 1D and 2D Rayleigh scattering have been demonstrated, but high-speed 3D Rayleigh imaging is still challenging because of </a:t>
            </a:r>
            <a:r>
              <a:rPr lang="en-US" sz="2200" dirty="0">
                <a:solidFill>
                  <a:srgbClr val="FF0000"/>
                </a:solidFill>
              </a:rPr>
              <a:t>the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requirement of </a:t>
            </a:r>
            <a:endParaRPr lang="en-US" sz="2200" dirty="0"/>
          </a:p>
          <a:p>
            <a:pPr marL="688975" indent="-344488">
              <a:buFont typeface="+mj-lt"/>
              <a:buAutoNum type="arabicPeriod"/>
            </a:pPr>
            <a:r>
              <a:rPr lang="en-US" sz="2200" dirty="0" smtClean="0">
                <a:solidFill>
                  <a:srgbClr val="FF0000"/>
                </a:solidFill>
              </a:rPr>
              <a:t>high-energy </a:t>
            </a:r>
            <a:r>
              <a:rPr lang="en-US" sz="2200" dirty="0">
                <a:solidFill>
                  <a:srgbClr val="FF0000"/>
                </a:solidFill>
              </a:rPr>
              <a:t>laser pulses for </a:t>
            </a:r>
            <a:r>
              <a:rPr lang="en-US" sz="2200" dirty="0" smtClean="0">
                <a:solidFill>
                  <a:srgbClr val="FF0000"/>
                </a:solidFill>
              </a:rPr>
              <a:t>volumetric Rayleigh </a:t>
            </a:r>
            <a:r>
              <a:rPr lang="en-US" sz="2200" dirty="0">
                <a:solidFill>
                  <a:srgbClr val="FF0000"/>
                </a:solidFill>
              </a:rPr>
              <a:t>scattering </a:t>
            </a:r>
          </a:p>
          <a:p>
            <a:pPr marL="688975" indent="-344488">
              <a:buFont typeface="+mj-lt"/>
              <a:buAutoNum type="arabicPeriod"/>
            </a:pPr>
            <a:r>
              <a:rPr lang="en-US" sz="2200" dirty="0" smtClean="0">
                <a:solidFill>
                  <a:srgbClr val="FF0000"/>
                </a:solidFill>
              </a:rPr>
              <a:t>compact </a:t>
            </a:r>
            <a:r>
              <a:rPr lang="en-US" sz="2200" dirty="0">
                <a:solidFill>
                  <a:srgbClr val="FF0000"/>
                </a:solidFill>
              </a:rPr>
              <a:t>high-speed tomographic imaging </a:t>
            </a:r>
            <a:r>
              <a:rPr lang="en-US" sz="2200" dirty="0" smtClean="0">
                <a:solidFill>
                  <a:srgbClr val="FF0000"/>
                </a:solidFill>
              </a:rPr>
              <a:t>system</a:t>
            </a:r>
          </a:p>
          <a:p>
            <a:pPr marL="688975" indent="-344488"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3D </a:t>
            </a:r>
            <a:r>
              <a:rPr lang="en-US" sz="2400" dirty="0">
                <a:solidFill>
                  <a:srgbClr val="FF0000"/>
                </a:solidFill>
              </a:rPr>
              <a:t>+ time resolved at 10 kHz = 4D: volumetric time-resolved</a:t>
            </a:r>
            <a:endParaRPr lang="en-US" sz="2200" dirty="0">
              <a:solidFill>
                <a:srgbClr val="FF0000"/>
              </a:solidFill>
            </a:endParaRPr>
          </a:p>
          <a:p>
            <a:pPr marL="569913" indent="-22542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87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28575"/>
            <a:ext cx="7620000" cy="1005840"/>
          </a:xfrm>
        </p:spPr>
        <p:txBody>
          <a:bodyPr/>
          <a:lstStyle/>
          <a:p>
            <a:r>
              <a:rPr lang="en-US" dirty="0"/>
              <a:t>Solution: Burst-mode Laser System</a:t>
            </a:r>
          </a:p>
        </p:txBody>
      </p:sp>
      <p:pic>
        <p:nvPicPr>
          <p:cNvPr id="5" name="Picture 4" descr="PulseLaser_Project_Assem_PIC_B002 - Copy.T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39" y="1305848"/>
            <a:ext cx="4277422" cy="2351752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758570" y="1777796"/>
            <a:ext cx="3856830" cy="14078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4389438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5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457200" indent="0" algn="ctr" defTabSz="4389438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3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indent="0" algn="ctr" defTabSz="4389438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15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71600" indent="0" algn="ctr" defTabSz="4389438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6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828800" indent="0" algn="ctr" defTabSz="4389438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6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286000" indent="0" algn="ctr" defTabSz="4389438" rtl="0" fontAlgn="base">
              <a:spcBef>
                <a:spcPct val="20000"/>
              </a:spcBef>
              <a:spcAft>
                <a:spcPct val="0"/>
              </a:spcAft>
              <a:buNone/>
              <a:defRPr sz="9600">
                <a:solidFill>
                  <a:schemeClr val="tx1"/>
                </a:solidFill>
                <a:latin typeface="+mn-lt"/>
              </a:defRPr>
            </a:lvl6pPr>
            <a:lvl7pPr marL="2743200" indent="0" algn="ctr" defTabSz="4389438" rtl="0" fontAlgn="base">
              <a:spcBef>
                <a:spcPct val="20000"/>
              </a:spcBef>
              <a:spcAft>
                <a:spcPct val="0"/>
              </a:spcAft>
              <a:buNone/>
              <a:defRPr sz="9600">
                <a:solidFill>
                  <a:schemeClr val="tx1"/>
                </a:solidFill>
                <a:latin typeface="+mn-lt"/>
              </a:defRPr>
            </a:lvl7pPr>
            <a:lvl8pPr marL="3200400" indent="0" algn="ctr" defTabSz="4389438" rtl="0" fontAlgn="base">
              <a:spcBef>
                <a:spcPct val="20000"/>
              </a:spcBef>
              <a:spcAft>
                <a:spcPct val="0"/>
              </a:spcAft>
              <a:buNone/>
              <a:defRPr sz="9600">
                <a:solidFill>
                  <a:schemeClr val="tx1"/>
                </a:solidFill>
                <a:latin typeface="+mn-lt"/>
              </a:defRPr>
            </a:lvl8pPr>
            <a:lvl9pPr marL="3657600" indent="0" algn="ctr" defTabSz="4389438" rtl="0" fontAlgn="base">
              <a:spcBef>
                <a:spcPct val="20000"/>
              </a:spcBef>
              <a:spcAft>
                <a:spcPct val="0"/>
              </a:spcAft>
              <a:buNone/>
              <a:defRPr sz="9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800" dirty="0">
                <a:latin typeface="Arial"/>
                <a:cs typeface="Arial"/>
              </a:rPr>
              <a:t>Nominal Specifications</a:t>
            </a:r>
          </a:p>
          <a:p>
            <a:pPr marL="342900" indent="-342900" algn="l">
              <a:spcBef>
                <a:spcPts val="600"/>
              </a:spcBef>
              <a:buFont typeface="Arial"/>
              <a:buChar char="•"/>
            </a:pPr>
            <a:r>
              <a:rPr lang="en-US" sz="1600" b="0" dirty="0">
                <a:latin typeface="Arial"/>
                <a:cs typeface="Arial"/>
              </a:rPr>
              <a:t>10–100 kHz</a:t>
            </a:r>
          </a:p>
          <a:p>
            <a:pPr marL="342900" indent="-342900" algn="l">
              <a:spcBef>
                <a:spcPts val="600"/>
              </a:spcBef>
              <a:buFont typeface="Arial"/>
              <a:buChar char="•"/>
            </a:pPr>
            <a:r>
              <a:rPr lang="en-US" sz="1600" b="0" dirty="0">
                <a:latin typeface="Arial"/>
                <a:cs typeface="Arial"/>
              </a:rPr>
              <a:t>10 </a:t>
            </a:r>
            <a:r>
              <a:rPr lang="en-US" sz="1600" b="0" dirty="0" err="1">
                <a:latin typeface="Arial"/>
                <a:cs typeface="Arial"/>
              </a:rPr>
              <a:t>ms</a:t>
            </a:r>
            <a:r>
              <a:rPr lang="en-US" sz="1600" b="0" dirty="0">
                <a:latin typeface="Arial"/>
                <a:cs typeface="Arial"/>
              </a:rPr>
              <a:t> burst duration</a:t>
            </a:r>
          </a:p>
          <a:p>
            <a:pPr marL="342900" indent="-342900" algn="l">
              <a:spcBef>
                <a:spcPts val="600"/>
              </a:spcBef>
              <a:buFont typeface="Arial"/>
              <a:buChar char="•"/>
            </a:pPr>
            <a:r>
              <a:rPr lang="en-US" sz="1600" b="0" dirty="0">
                <a:latin typeface="Arial"/>
                <a:cs typeface="Arial"/>
              </a:rPr>
              <a:t>1 J/pulse at 10 kHz at 1064 nm</a:t>
            </a:r>
          </a:p>
        </p:txBody>
      </p:sp>
      <p:pic>
        <p:nvPicPr>
          <p:cNvPr id="10" name="Picture 9" descr="Screen Shot 2016-07-27 at 9.20.37 A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47071" r="6313" b="12727"/>
          <a:stretch/>
        </p:blipFill>
        <p:spPr>
          <a:xfrm>
            <a:off x="1313848" y="3809084"/>
            <a:ext cx="5736657" cy="179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9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33400" y="6086377"/>
            <a:ext cx="8001000" cy="45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2929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200-kHz PIV imaging for </a:t>
            </a:r>
            <a:r>
              <a:rPr lang="en-US" sz="1600" b="1" dirty="0" err="1">
                <a:solidFill>
                  <a:srgbClr val="2929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Richtmyer</a:t>
            </a:r>
            <a:r>
              <a:rPr lang="en-US" sz="1600" b="1" dirty="0">
                <a:solidFill>
                  <a:srgbClr val="2929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en-US" sz="1600" b="1" dirty="0" err="1">
                <a:solidFill>
                  <a:srgbClr val="2929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Meshkov</a:t>
            </a:r>
            <a:r>
              <a:rPr lang="en-US" sz="1600" b="1" dirty="0">
                <a:solidFill>
                  <a:srgbClr val="2929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instability measurements.</a:t>
            </a:r>
            <a:endParaRPr lang="en-US" sz="1600" dirty="0">
              <a:solidFill>
                <a:srgbClr val="2929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614" y="1204173"/>
            <a:ext cx="2971800" cy="4865792"/>
          </a:xfrm>
          <a:prstGeom prst="rect">
            <a:avLst/>
          </a:prstGeom>
        </p:spPr>
      </p:pic>
      <p:pic>
        <p:nvPicPr>
          <p:cNvPr id="2" name="RawPIVImage_16_MultiMode_100kHz_190_40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r="23333" b="8024"/>
          <a:stretch/>
        </p:blipFill>
        <p:spPr>
          <a:xfrm>
            <a:off x="3752176" y="1141570"/>
            <a:ext cx="2379579" cy="4928395"/>
          </a:xfrm>
          <a:prstGeom prst="rect">
            <a:avLst/>
          </a:prstGeom>
        </p:spPr>
      </p:pic>
      <p:pic>
        <p:nvPicPr>
          <p:cNvPr id="3" name="Vector_Vorticity_16_MultiMode_100kHz_263_385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r="36159" b="7797"/>
          <a:stretch/>
        </p:blipFill>
        <p:spPr>
          <a:xfrm>
            <a:off x="6324600" y="1142632"/>
            <a:ext cx="2358665" cy="492733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68680" y="123658"/>
            <a:ext cx="7330440" cy="785813"/>
          </a:xfrm>
        </p:spPr>
        <p:txBody>
          <a:bodyPr/>
          <a:lstStyle/>
          <a:p>
            <a:r>
              <a:rPr lang="en-US" sz="2800" dirty="0"/>
              <a:t>Example: 200-kHz PIV in Shock Tube</a:t>
            </a:r>
          </a:p>
        </p:txBody>
      </p:sp>
    </p:spTree>
    <p:extLst>
      <p:ext uri="{BB962C8B-B14F-4D97-AF65-F5344CB8AC3E}">
        <p14:creationId xmlns:p14="http://schemas.microsoft.com/office/powerpoint/2010/main" val="322897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68680" y="123658"/>
            <a:ext cx="7330440" cy="785813"/>
          </a:xfrm>
        </p:spPr>
        <p:txBody>
          <a:bodyPr/>
          <a:lstStyle/>
          <a:p>
            <a:r>
              <a:rPr lang="en-US" sz="2800" dirty="0"/>
              <a:t>Example: High-speed Rayleigh Imaging in Combustion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6" y="1453029"/>
            <a:ext cx="4955468" cy="3172970"/>
          </a:xfrm>
          <a:prstGeom prst="rect">
            <a:avLst/>
          </a:prstGeom>
        </p:spPr>
      </p:pic>
      <p:sp>
        <p:nvSpPr>
          <p:cNvPr id="108" name="Title 1"/>
          <p:cNvSpPr txBox="1">
            <a:spLocks/>
          </p:cNvSpPr>
          <p:nvPr/>
        </p:nvSpPr>
        <p:spPr bwMode="auto">
          <a:xfrm>
            <a:off x="409007" y="1142313"/>
            <a:ext cx="4484305" cy="40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F0000"/>
                </a:solidFill>
              </a:rPr>
              <a:t>100-kHz Rayleigh imaging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  <p:sp>
        <p:nvSpPr>
          <p:cNvPr id="109" name="Title 1"/>
          <p:cNvSpPr txBox="1">
            <a:spLocks/>
          </p:cNvSpPr>
          <p:nvPr/>
        </p:nvSpPr>
        <p:spPr bwMode="auto">
          <a:xfrm>
            <a:off x="5856846" y="1137378"/>
            <a:ext cx="3095314" cy="40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F0000"/>
                </a:solidFill>
              </a:rPr>
              <a:t>10-kHz OH/CH</a:t>
            </a:r>
            <a:r>
              <a:rPr lang="en-US" altLang="zh-CN" sz="1400" b="1" baseline="-25000" dirty="0">
                <a:solidFill>
                  <a:srgbClr val="FF0000"/>
                </a:solidFill>
              </a:rPr>
              <a:t>2</a:t>
            </a:r>
            <a:r>
              <a:rPr lang="en-US" altLang="zh-CN" sz="1400" b="1" dirty="0">
                <a:solidFill>
                  <a:srgbClr val="FF0000"/>
                </a:solidFill>
              </a:rPr>
              <a:t>O/Rayleigh imaging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  <p:sp>
        <p:nvSpPr>
          <p:cNvPr id="110" name="Title 1"/>
          <p:cNvSpPr txBox="1">
            <a:spLocks/>
          </p:cNvSpPr>
          <p:nvPr/>
        </p:nvSpPr>
        <p:spPr bwMode="auto">
          <a:xfrm>
            <a:off x="616040" y="4956166"/>
            <a:ext cx="4303149" cy="1057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0000FF"/>
                </a:solidFill>
              </a:rPr>
              <a:t>DLR-A Flame, uniform Rayleigh scattering cross sections, 2D Rayleigh images directly show 2D temperature.</a:t>
            </a:r>
            <a:endParaRPr lang="en-US" altLang="en-US" sz="1800" b="1" dirty="0">
              <a:solidFill>
                <a:srgbClr val="0000FF"/>
              </a:solidFill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5421826" y="1548759"/>
            <a:ext cx="3490399" cy="4792088"/>
            <a:chOff x="5421826" y="1548759"/>
            <a:chExt cx="3490399" cy="4792088"/>
          </a:xfrm>
        </p:grpSpPr>
        <p:grpSp>
          <p:nvGrpSpPr>
            <p:cNvPr id="6" name="Group 5"/>
            <p:cNvGrpSpPr/>
            <p:nvPr/>
          </p:nvGrpSpPr>
          <p:grpSpPr>
            <a:xfrm>
              <a:off x="5791200" y="1548759"/>
              <a:ext cx="3121025" cy="4792088"/>
              <a:chOff x="5725075" y="1627444"/>
              <a:chExt cx="3121025" cy="4792088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5725075" y="1627444"/>
                <a:ext cx="3121025" cy="2514600"/>
                <a:chOff x="0" y="0"/>
                <a:chExt cx="3121025" cy="2514600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>
                  <a:off x="0" y="0"/>
                  <a:ext cx="3061328" cy="2514600"/>
                  <a:chOff x="0" y="0"/>
                  <a:chExt cx="3061328" cy="2514600"/>
                </a:xfrm>
              </p:grpSpPr>
              <p:grpSp>
                <p:nvGrpSpPr>
                  <p:cNvPr id="14" name="Group 13"/>
                  <p:cNvGrpSpPr/>
                  <p:nvPr/>
                </p:nvGrpSpPr>
                <p:grpSpPr>
                  <a:xfrm>
                    <a:off x="200025" y="0"/>
                    <a:ext cx="2724912" cy="2295526"/>
                    <a:chOff x="0" y="0"/>
                    <a:chExt cx="2724912" cy="2295526"/>
                  </a:xfrm>
                </p:grpSpPr>
                <p:pic>
                  <p:nvPicPr>
                    <p:cNvPr id="53" name="Picture 52"/>
                    <p:cNvPicPr preferRelativeResize="0">
                      <a:picLocks/>
                    </p:cNvPicPr>
                    <p:nvPr/>
                  </p:nvPicPr>
                  <p:blipFill rotWithShape="1"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0930" t="6444" r="29696" b="10263"/>
                    <a:stretch/>
                  </p:blipFill>
                  <p:spPr bwMode="auto">
                    <a:xfrm>
                      <a:off x="1828800" y="1152526"/>
                      <a:ext cx="896112" cy="1143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53640926-AAD7-44d8-BBD7-CCE9431645EC}">
          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se="http://schemas.microsoft.com/office/word/2015/wordml/symex" xmlns:w16cid="http://schemas.microsoft.com/office/word/2016/wordml/cid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lc="http://schemas.openxmlformats.org/drawingml/2006/lockedCanvas"/>
                      </a:ext>
                    </a:extLst>
                  </p:spPr>
                </p:pic>
                <p:pic>
                  <p:nvPicPr>
                    <p:cNvPr id="54" name="Picture 53"/>
                    <p:cNvPicPr>
                      <a:picLocks noChangeAspect="1"/>
                    </p:cNvPicPr>
                    <p:nvPr/>
                  </p:nvPicPr>
                  <p:blipFill rotWithShape="1"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0570" t="6444" r="29876" b="10263"/>
                    <a:stretch/>
                  </p:blipFill>
                  <p:spPr bwMode="auto">
                    <a:xfrm>
                      <a:off x="914400" y="1152525"/>
                      <a:ext cx="906780" cy="1143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53640926-AAD7-44d8-BBD7-CCE9431645EC}">
          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se="http://schemas.microsoft.com/office/word/2015/wordml/symex" xmlns:w16cid="http://schemas.microsoft.com/office/word/2016/wordml/cid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lc="http://schemas.openxmlformats.org/drawingml/2006/lockedCanvas"/>
                      </a:ext>
                    </a:extLst>
                  </p:spPr>
                </p:pic>
                <p:pic>
                  <p:nvPicPr>
                    <p:cNvPr id="55" name="Picture 54"/>
                    <p:cNvPicPr>
                      <a:picLocks noChangeAspect="1"/>
                    </p:cNvPicPr>
                    <p:nvPr/>
                  </p:nvPicPr>
                  <p:blipFill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0570" t="6683" r="29876" b="10263"/>
                    <a:stretch/>
                  </p:blipFill>
                  <p:spPr bwMode="auto">
                    <a:xfrm>
                      <a:off x="0" y="1152525"/>
                      <a:ext cx="909320" cy="1143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53640926-AAD7-44d8-BBD7-CCE9431645EC}">
          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se="http://schemas.microsoft.com/office/word/2015/wordml/symex" xmlns:w16cid="http://schemas.microsoft.com/office/word/2016/wordml/cid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lc="http://schemas.openxmlformats.org/drawingml/2006/lockedCanvas"/>
                      </a:ext>
                    </a:extLst>
                  </p:spPr>
                </p:pic>
                <p:pic>
                  <p:nvPicPr>
                    <p:cNvPr id="56" name="Picture 55"/>
                    <p:cNvPicPr>
                      <a:picLocks noChangeAspect="1"/>
                    </p:cNvPicPr>
                    <p:nvPr/>
                  </p:nvPicPr>
                  <p:blipFill rotWithShape="1"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0570" t="6683" r="29876" b="10263"/>
                    <a:stretch/>
                  </p:blipFill>
                  <p:spPr bwMode="auto">
                    <a:xfrm>
                      <a:off x="1819275" y="4762"/>
                      <a:ext cx="901700" cy="11334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53640926-AAD7-44d8-BBD7-CCE9431645EC}">
          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se="http://schemas.microsoft.com/office/word/2015/wordml/symex" xmlns:w16cid="http://schemas.microsoft.com/office/word/2016/wordml/cid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lc="http://schemas.openxmlformats.org/drawingml/2006/lockedCanvas"/>
                      </a:ext>
                    </a:extLst>
                  </p:spPr>
                </p:pic>
                <p:pic>
                  <p:nvPicPr>
                    <p:cNvPr id="57" name="Picture 56"/>
                    <p:cNvPicPr>
                      <a:picLocks noChangeAspect="1"/>
                    </p:cNvPicPr>
                    <p:nvPr/>
                  </p:nvPicPr>
                  <p:blipFill rotWithShape="1"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0569" t="6444" r="29697" b="9771"/>
                    <a:stretch/>
                  </p:blipFill>
                  <p:spPr bwMode="auto">
                    <a:xfrm>
                      <a:off x="914400" y="0"/>
                      <a:ext cx="904875" cy="1143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53640926-AAD7-44d8-BBD7-CCE9431645EC}">
          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se="http://schemas.microsoft.com/office/word/2015/wordml/symex" xmlns:w16cid="http://schemas.microsoft.com/office/word/2016/wordml/cid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lc="http://schemas.openxmlformats.org/drawingml/2006/lockedCanvas"/>
                      </a:ext>
                    </a:extLst>
                  </p:spPr>
                </p:pic>
                <p:pic>
                  <p:nvPicPr>
                    <p:cNvPr id="58" name="Picture 57"/>
                    <p:cNvPicPr>
                      <a:picLocks noChangeAspect="1"/>
                    </p:cNvPicPr>
                    <p:nvPr/>
                  </p:nvPicPr>
                  <p:blipFill rotWithShape="1"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0570" t="6444" r="29518" b="10024"/>
                    <a:stretch/>
                  </p:blipFill>
                  <p:spPr bwMode="auto">
                    <a:xfrm>
                      <a:off x="0" y="0"/>
                      <a:ext cx="915670" cy="1143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53640926-AAD7-44d8-BBD7-CCE9431645EC}">
          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w16se="http://schemas.microsoft.com/office/word/2015/wordml/symex" xmlns:w16cid="http://schemas.microsoft.com/office/word/2016/wordml/cid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lc="http://schemas.openxmlformats.org/drawingml/2006/lockedCanvas"/>
                      </a:ext>
                    </a:extLst>
                  </p:spPr>
                </p:pic>
              </p:grpSp>
              <p:grpSp>
                <p:nvGrpSpPr>
                  <p:cNvPr id="15" name="Group 14"/>
                  <p:cNvGrpSpPr/>
                  <p:nvPr/>
                </p:nvGrpSpPr>
                <p:grpSpPr>
                  <a:xfrm>
                    <a:off x="0" y="19050"/>
                    <a:ext cx="3061328" cy="2495550"/>
                    <a:chOff x="0" y="66675"/>
                    <a:chExt cx="3061328" cy="2495550"/>
                  </a:xfrm>
                </p:grpSpPr>
                <p:grpSp>
                  <p:nvGrpSpPr>
                    <p:cNvPr id="16" name="Group 15"/>
                    <p:cNvGrpSpPr/>
                    <p:nvPr/>
                  </p:nvGrpSpPr>
                  <p:grpSpPr>
                    <a:xfrm>
                      <a:off x="0" y="133349"/>
                      <a:ext cx="2890515" cy="2428876"/>
                      <a:chOff x="0" y="133349"/>
                      <a:chExt cx="2890515" cy="2428876"/>
                    </a:xfrm>
                  </p:grpSpPr>
                  <p:grpSp>
                    <p:nvGrpSpPr>
                      <p:cNvPr id="24" name="Group 23"/>
                      <p:cNvGrpSpPr/>
                      <p:nvPr/>
                    </p:nvGrpSpPr>
                    <p:grpSpPr>
                      <a:xfrm>
                        <a:off x="187958" y="2281238"/>
                        <a:ext cx="2702557" cy="190135"/>
                        <a:chOff x="-42867" y="4763"/>
                        <a:chExt cx="2702557" cy="190135"/>
                      </a:xfrm>
                    </p:grpSpPr>
                    <p:sp>
                      <p:nvSpPr>
                        <p:cNvPr id="38" name="TextBox 101"/>
                        <p:cNvSpPr txBox="1"/>
                        <p:nvPr/>
                      </p:nvSpPr>
                      <p:spPr>
                        <a:xfrm>
                          <a:off x="-42867" y="71438"/>
                          <a:ext cx="873840" cy="12346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 lIns="0" tIns="0" rIns="0" bIns="0" rtlCol="0">
                          <a:spAutoFit/>
                        </a:bodyPr>
                        <a:lstStyle/>
                        <a:p>
                          <a:pPr marL="0" marR="0">
                            <a:lnSpc>
                              <a:spcPct val="106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 -20             0           20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sp>
                      <p:nvSpPr>
                        <p:cNvPr id="39" name="TextBox 101"/>
                        <p:cNvSpPr txBox="1"/>
                        <p:nvPr/>
                      </p:nvSpPr>
                      <p:spPr>
                        <a:xfrm>
                          <a:off x="871531" y="66675"/>
                          <a:ext cx="873760" cy="12319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 lIns="0" tIns="0" rIns="0" bIns="0" rtlCol="0">
                          <a:spAutoFit/>
                        </a:bodyPr>
                        <a:lstStyle/>
                        <a:p>
                          <a:pPr marL="0" marR="0">
                            <a:lnSpc>
                              <a:spcPct val="106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 -20             0            20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sp>
                      <p:nvSpPr>
                        <p:cNvPr id="40" name="TextBox 101"/>
                        <p:cNvSpPr txBox="1"/>
                        <p:nvPr/>
                      </p:nvSpPr>
                      <p:spPr>
                        <a:xfrm>
                          <a:off x="1785930" y="61913"/>
                          <a:ext cx="873760" cy="12319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 lIns="0" tIns="0" rIns="0" bIns="0" rtlCol="0">
                          <a:spAutoFit/>
                        </a:bodyPr>
                        <a:lstStyle/>
                        <a:p>
                          <a:pPr marL="0" marR="0">
                            <a:lnSpc>
                              <a:spcPct val="106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 -20             0            20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grpSp>
                      <p:nvGrpSpPr>
                        <p:cNvPr id="41" name="Group 40"/>
                        <p:cNvGrpSpPr/>
                        <p:nvPr/>
                      </p:nvGrpSpPr>
                      <p:grpSpPr>
                        <a:xfrm>
                          <a:off x="57146" y="4763"/>
                          <a:ext cx="685982" cy="45720"/>
                          <a:chOff x="-33341" y="4763"/>
                          <a:chExt cx="685982" cy="45720"/>
                        </a:xfrm>
                      </p:grpSpPr>
                      <p:cxnSp>
                        <p:nvCxnSpPr>
                          <p:cNvPr id="50" name="Straight Connector 49"/>
                          <p:cNvCxnSpPr/>
                          <p:nvPr/>
                        </p:nvCxnSpPr>
                        <p:spPr>
                          <a:xfrm flipH="1">
                            <a:off x="-33341" y="4763"/>
                            <a:ext cx="0" cy="457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1" name="Straight Connector 50"/>
                          <p:cNvCxnSpPr/>
                          <p:nvPr/>
                        </p:nvCxnSpPr>
                        <p:spPr>
                          <a:xfrm flipH="1">
                            <a:off x="319083" y="4763"/>
                            <a:ext cx="0" cy="457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2" name="Straight Connector 51"/>
                          <p:cNvCxnSpPr/>
                          <p:nvPr/>
                        </p:nvCxnSpPr>
                        <p:spPr>
                          <a:xfrm flipH="1">
                            <a:off x="652641" y="4763"/>
                            <a:ext cx="0" cy="457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42" name="Group 41"/>
                        <p:cNvGrpSpPr/>
                        <p:nvPr/>
                      </p:nvGrpSpPr>
                      <p:grpSpPr>
                        <a:xfrm>
                          <a:off x="971522" y="4763"/>
                          <a:ext cx="685808" cy="45720"/>
                          <a:chOff x="-47650" y="4763"/>
                          <a:chExt cx="685808" cy="45720"/>
                        </a:xfrm>
                      </p:grpSpPr>
                      <p:cxnSp>
                        <p:nvCxnSpPr>
                          <p:cNvPr id="47" name="Straight Connector 46"/>
                          <p:cNvCxnSpPr/>
                          <p:nvPr/>
                        </p:nvCxnSpPr>
                        <p:spPr>
                          <a:xfrm flipH="1">
                            <a:off x="-47650" y="4763"/>
                            <a:ext cx="0" cy="457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8" name="Straight Connector 47"/>
                          <p:cNvCxnSpPr/>
                          <p:nvPr/>
                        </p:nvCxnSpPr>
                        <p:spPr>
                          <a:xfrm flipH="1">
                            <a:off x="304762" y="4763"/>
                            <a:ext cx="0" cy="457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9" name="Straight Connector 48"/>
                          <p:cNvCxnSpPr/>
                          <p:nvPr/>
                        </p:nvCxnSpPr>
                        <p:spPr>
                          <a:xfrm flipH="1">
                            <a:off x="638158" y="4763"/>
                            <a:ext cx="0" cy="457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43" name="Group 42"/>
                        <p:cNvGrpSpPr/>
                        <p:nvPr/>
                      </p:nvGrpSpPr>
                      <p:grpSpPr>
                        <a:xfrm>
                          <a:off x="1885943" y="4763"/>
                          <a:ext cx="690565" cy="45720"/>
                          <a:chOff x="-66682" y="4763"/>
                          <a:chExt cx="690565" cy="45720"/>
                        </a:xfrm>
                      </p:grpSpPr>
                      <p:cxnSp>
                        <p:nvCxnSpPr>
                          <p:cNvPr id="44" name="Straight Connector 43"/>
                          <p:cNvCxnSpPr/>
                          <p:nvPr/>
                        </p:nvCxnSpPr>
                        <p:spPr>
                          <a:xfrm flipH="1">
                            <a:off x="-66682" y="4763"/>
                            <a:ext cx="0" cy="457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5" name="Straight Connector 44"/>
                          <p:cNvCxnSpPr/>
                          <p:nvPr/>
                        </p:nvCxnSpPr>
                        <p:spPr>
                          <a:xfrm flipH="1">
                            <a:off x="285742" y="4763"/>
                            <a:ext cx="0" cy="457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6" name="Straight Connector 45"/>
                          <p:cNvCxnSpPr/>
                          <p:nvPr/>
                        </p:nvCxnSpPr>
                        <p:spPr>
                          <a:xfrm flipH="1">
                            <a:off x="623883" y="4763"/>
                            <a:ext cx="0" cy="4572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</p:grpSp>
                  <p:grpSp>
                    <p:nvGrpSpPr>
                      <p:cNvPr id="25" name="Group 24"/>
                      <p:cNvGrpSpPr/>
                      <p:nvPr/>
                    </p:nvGrpSpPr>
                    <p:grpSpPr>
                      <a:xfrm>
                        <a:off x="16512" y="133349"/>
                        <a:ext cx="232342" cy="952182"/>
                        <a:chOff x="-23813" y="-9526"/>
                        <a:chExt cx="232342" cy="952182"/>
                      </a:xfrm>
                    </p:grpSpPr>
                    <p:sp>
                      <p:nvSpPr>
                        <p:cNvPr id="34" name="TextBox 99"/>
                        <p:cNvSpPr txBox="1"/>
                        <p:nvPr/>
                      </p:nvSpPr>
                      <p:spPr>
                        <a:xfrm>
                          <a:off x="-23813" y="-9526"/>
                          <a:ext cx="160020" cy="952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 lIns="0" tIns="0" rIns="0" bIns="0" rtlCol="0">
                          <a:noAutofit/>
                        </a:bodyPr>
                        <a:lstStyle/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80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cxnSp>
                      <p:nvCxnSpPr>
                        <p:cNvPr id="35" name="Straight Connector 34"/>
                        <p:cNvCxnSpPr/>
                        <p:nvPr/>
                      </p:nvCxnSpPr>
                      <p:spPr>
                        <a:xfrm rot="5400000" flipH="1">
                          <a:off x="185738" y="419099"/>
                          <a:ext cx="0" cy="45582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6" name="Straight Connector 35"/>
                        <p:cNvCxnSpPr/>
                        <p:nvPr/>
                      </p:nvCxnSpPr>
                      <p:spPr>
                        <a:xfrm rot="5400000" flipH="1">
                          <a:off x="185738" y="800099"/>
                          <a:ext cx="0" cy="45582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7" name="Straight Connector 36"/>
                        <p:cNvCxnSpPr/>
                        <p:nvPr/>
                      </p:nvCxnSpPr>
                      <p:spPr>
                        <a:xfrm rot="5400000" flipH="1">
                          <a:off x="185738" y="33337"/>
                          <a:ext cx="0" cy="45085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27" name="Group 26"/>
                      <p:cNvGrpSpPr/>
                      <p:nvPr/>
                    </p:nvGrpSpPr>
                    <p:grpSpPr>
                      <a:xfrm>
                        <a:off x="11749" y="1319213"/>
                        <a:ext cx="241867" cy="952182"/>
                        <a:chOff x="-38101" y="-4762"/>
                        <a:chExt cx="241867" cy="952182"/>
                      </a:xfrm>
                    </p:grpSpPr>
                    <p:sp>
                      <p:nvSpPr>
                        <p:cNvPr id="30" name="TextBox 99"/>
                        <p:cNvSpPr txBox="1"/>
                        <p:nvPr/>
                      </p:nvSpPr>
                      <p:spPr>
                        <a:xfrm>
                          <a:off x="-38101" y="-4762"/>
                          <a:ext cx="160020" cy="952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 lIns="0" tIns="0" rIns="0" bIns="0" rtlCol="0">
                          <a:noAutofit/>
                        </a:bodyPr>
                        <a:lstStyle/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80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 algn="r">
                            <a:lnSpc>
                              <a:spcPct val="111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5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cxnSp>
                      <p:nvCxnSpPr>
                        <p:cNvPr id="31" name="Straight Connector 30"/>
                        <p:cNvCxnSpPr/>
                        <p:nvPr/>
                      </p:nvCxnSpPr>
                      <p:spPr>
                        <a:xfrm rot="5400000" flipH="1">
                          <a:off x="180975" y="419099"/>
                          <a:ext cx="0" cy="45582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2" name="Straight Connector 31"/>
                        <p:cNvCxnSpPr/>
                        <p:nvPr/>
                      </p:nvCxnSpPr>
                      <p:spPr>
                        <a:xfrm rot="5400000" flipH="1">
                          <a:off x="180975" y="800099"/>
                          <a:ext cx="0" cy="45582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3" name="Straight Connector 32"/>
                        <p:cNvCxnSpPr/>
                        <p:nvPr/>
                      </p:nvCxnSpPr>
                      <p:spPr>
                        <a:xfrm rot="5400000" flipH="1">
                          <a:off x="180975" y="33337"/>
                          <a:ext cx="0" cy="45085"/>
                        </a:xfrm>
                        <a:prstGeom prst="line">
                          <a:avLst/>
                        </a:prstGeom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28" name="TextBox 104"/>
                      <p:cNvSpPr txBox="1"/>
                      <p:nvPr/>
                    </p:nvSpPr>
                    <p:spPr>
                      <a:xfrm>
                        <a:off x="1378581" y="2428875"/>
                        <a:ext cx="451485" cy="13335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noAutofit/>
                      </a:bodyPr>
                      <a:lstStyle/>
                      <a:p>
                        <a:pPr marL="0" marR="0">
                          <a:lnSpc>
                            <a:spcPct val="106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kern="12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a:t>X (mm)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9" name="TextBox 105"/>
                      <p:cNvSpPr txBox="1"/>
                      <p:nvPr/>
                    </p:nvSpPr>
                    <p:spPr>
                      <a:xfrm rot="5400000" flipH="1" flipV="1">
                        <a:off x="-97788" y="1109663"/>
                        <a:ext cx="312101" cy="11652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noAutofit/>
                      </a:bodyPr>
                      <a:lstStyle/>
                      <a:p>
                        <a:pPr marL="0" marR="0">
                          <a:lnSpc>
                            <a:spcPct val="106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kern="12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a:t>Y (mm)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7" name="Group 16"/>
                    <p:cNvGrpSpPr/>
                    <p:nvPr/>
                  </p:nvGrpSpPr>
                  <p:grpSpPr>
                    <a:xfrm>
                      <a:off x="619123" y="66675"/>
                      <a:ext cx="2442205" cy="1476375"/>
                      <a:chOff x="-19052" y="0"/>
                      <a:chExt cx="2442205" cy="1476375"/>
                    </a:xfrm>
                  </p:grpSpPr>
                  <p:sp>
                    <p:nvSpPr>
                      <p:cNvPr id="18" name="Text Box 55"/>
                      <p:cNvSpPr txBox="1"/>
                      <p:nvPr/>
                    </p:nvSpPr>
                    <p:spPr>
                      <a:xfrm>
                        <a:off x="104774" y="0"/>
                        <a:ext cx="495300" cy="343534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0 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a:t>µ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 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19" name="Text Box 55"/>
                      <p:cNvSpPr txBox="1"/>
                      <p:nvPr/>
                    </p:nvSpPr>
                    <p:spPr>
                      <a:xfrm>
                        <a:off x="881062" y="0"/>
                        <a:ext cx="622935" cy="34290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100 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a:t>µ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 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0" name="Text Box 55"/>
                      <p:cNvSpPr txBox="1"/>
                      <p:nvPr/>
                    </p:nvSpPr>
                    <p:spPr>
                      <a:xfrm>
                        <a:off x="1800218" y="0"/>
                        <a:ext cx="622935" cy="34290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200 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a:t>µ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 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1" name="Text Box 55"/>
                      <p:cNvSpPr txBox="1"/>
                      <p:nvPr/>
                    </p:nvSpPr>
                    <p:spPr>
                      <a:xfrm>
                        <a:off x="-19052" y="1123950"/>
                        <a:ext cx="622935" cy="34290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300 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a:t>µ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 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2" name="Text Box 55"/>
                      <p:cNvSpPr txBox="1"/>
                      <p:nvPr/>
                    </p:nvSpPr>
                    <p:spPr>
                      <a:xfrm>
                        <a:off x="881058" y="1123950"/>
                        <a:ext cx="622935" cy="34290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400 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a:t>µ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 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3" name="Text Box 55"/>
                      <p:cNvSpPr txBox="1"/>
                      <p:nvPr/>
                    </p:nvSpPr>
                    <p:spPr>
                      <a:xfrm>
                        <a:off x="1795455" y="1133475"/>
                        <a:ext cx="622935" cy="34290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500 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a:t>µ</a:t>
                        </a:r>
                        <a:r>
                          <a:rPr lang="en-US" sz="1000" i="1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kern="1200">
                            <a:solidFill>
                              <a:srgbClr val="FFFFFF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</a:rPr>
                          <a:t> 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" name="Group 9"/>
                <p:cNvGrpSpPr/>
                <p:nvPr/>
              </p:nvGrpSpPr>
              <p:grpSpPr>
                <a:xfrm>
                  <a:off x="2933700" y="171450"/>
                  <a:ext cx="187325" cy="1913255"/>
                  <a:chOff x="-9525" y="0"/>
                  <a:chExt cx="187325" cy="1913255"/>
                </a:xfrm>
              </p:grpSpPr>
              <p:sp>
                <p:nvSpPr>
                  <p:cNvPr id="11" name="TextBox 104"/>
                  <p:cNvSpPr txBox="1"/>
                  <p:nvPr/>
                </p:nvSpPr>
                <p:spPr>
                  <a:xfrm>
                    <a:off x="-9525" y="0"/>
                    <a:ext cx="187325" cy="132080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Autofit/>
                  </a:bodyPr>
                  <a:lstStyle/>
                  <a:p>
                    <a:pPr marL="0" marR="0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700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×100</a:t>
                    </a:r>
                    <a:endParaRPr lang="en-US" sz="1200">
                      <a:effectLst/>
                      <a:latin typeface="Times New Roman" panose="02020603050405020304" pitchFamily="18" charset="0"/>
                      <a:ea typeface="SimSun" panose="02010600030101010101" pitchFamily="2" charset="-122"/>
                    </a:endParaRPr>
                  </a:p>
                </p:txBody>
              </p:sp>
              <p:sp>
                <p:nvSpPr>
                  <p:cNvPr id="12" name="TextBox 104"/>
                  <p:cNvSpPr txBox="1"/>
                  <p:nvPr/>
                </p:nvSpPr>
                <p:spPr>
                  <a:xfrm>
                    <a:off x="0" y="1781175"/>
                    <a:ext cx="167005" cy="132080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Autofit/>
                  </a:bodyPr>
                  <a:lstStyle/>
                  <a:p>
                    <a:pPr marL="0" marR="0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700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T (K)</a:t>
                    </a:r>
                    <a:endParaRPr lang="en-US" sz="1200">
                      <a:effectLst/>
                      <a:latin typeface="Times New Roman" panose="02020603050405020304" pitchFamily="18" charset="0"/>
                      <a:ea typeface="SimSun" panose="02010600030101010101" pitchFamily="2" charset="-122"/>
                    </a:endParaRPr>
                  </a:p>
                </p:txBody>
              </p:sp>
              <p:pic>
                <p:nvPicPr>
                  <p:cNvPr id="13" name="Picture 12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9525" y="133350"/>
                    <a:ext cx="183515" cy="161925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9" name="Group 58"/>
              <p:cNvGrpSpPr/>
              <p:nvPr/>
            </p:nvGrpSpPr>
            <p:grpSpPr>
              <a:xfrm>
                <a:off x="5739091" y="3929062"/>
                <a:ext cx="3061336" cy="2490470"/>
                <a:chOff x="-1" y="0"/>
                <a:chExt cx="3061336" cy="2490788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1" y="0"/>
                  <a:ext cx="3061336" cy="2490788"/>
                  <a:chOff x="-1" y="0"/>
                  <a:chExt cx="3061336" cy="2490788"/>
                </a:xfrm>
              </p:grpSpPr>
              <p:grpSp>
                <p:nvGrpSpPr>
                  <p:cNvPr id="62" name="Group 61"/>
                  <p:cNvGrpSpPr/>
                  <p:nvPr/>
                </p:nvGrpSpPr>
                <p:grpSpPr>
                  <a:xfrm>
                    <a:off x="-1" y="0"/>
                    <a:ext cx="3037205" cy="2490788"/>
                    <a:chOff x="-1" y="4762"/>
                    <a:chExt cx="3037205" cy="2490788"/>
                  </a:xfrm>
                </p:grpSpPr>
                <p:grpSp>
                  <p:nvGrpSpPr>
                    <p:cNvPr id="64" name="Group 63"/>
                    <p:cNvGrpSpPr/>
                    <p:nvPr/>
                  </p:nvGrpSpPr>
                  <p:grpSpPr>
                    <a:xfrm>
                      <a:off x="190500" y="9525"/>
                      <a:ext cx="2713354" cy="2286000"/>
                      <a:chOff x="0" y="0"/>
                      <a:chExt cx="2713885" cy="2286000"/>
                    </a:xfrm>
                  </p:grpSpPr>
                  <p:pic>
                    <p:nvPicPr>
                      <p:cNvPr id="102" name="Picture 101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0"/>
                      <a:srcRect l="19735" t="5717" r="28836" b="8523"/>
                      <a:stretch/>
                    </p:blipFill>
                    <p:spPr>
                      <a:xfrm>
                        <a:off x="0" y="0"/>
                        <a:ext cx="914400" cy="11430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3" name="Picture 102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1"/>
                      <a:srcRect l="20001" t="6166" r="28571" b="8073"/>
                      <a:stretch/>
                    </p:blipFill>
                    <p:spPr>
                      <a:xfrm>
                        <a:off x="899062" y="8203"/>
                        <a:ext cx="914400" cy="11430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4" name="Picture 103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2"/>
                      <a:srcRect l="20001" t="6166" r="28571" b="8073"/>
                      <a:stretch/>
                    </p:blipFill>
                    <p:spPr>
                      <a:xfrm>
                        <a:off x="1799485" y="8203"/>
                        <a:ext cx="914400" cy="11430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5" name="Picture 104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3"/>
                      <a:srcRect l="20001" t="6166" r="28571" b="8073"/>
                      <a:stretch/>
                    </p:blipFill>
                    <p:spPr>
                      <a:xfrm>
                        <a:off x="9212" y="1143000"/>
                        <a:ext cx="914400" cy="11430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6" name="Picture 105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4"/>
                      <a:srcRect l="20001" t="6166" r="28571" b="8073"/>
                      <a:stretch/>
                    </p:blipFill>
                    <p:spPr>
                      <a:xfrm>
                        <a:off x="902098" y="1143000"/>
                        <a:ext cx="914400" cy="11430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7" name="Picture 106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5"/>
                      <a:srcRect l="20001" t="6166" r="28571" b="8073"/>
                      <a:stretch/>
                    </p:blipFill>
                    <p:spPr>
                      <a:xfrm>
                        <a:off x="1799484" y="1143000"/>
                        <a:ext cx="914400" cy="1143000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5" name="Group 64"/>
                    <p:cNvGrpSpPr/>
                    <p:nvPr/>
                  </p:nvGrpSpPr>
                  <p:grpSpPr>
                    <a:xfrm>
                      <a:off x="-1" y="4762"/>
                      <a:ext cx="3037205" cy="2490788"/>
                      <a:chOff x="0" y="71437"/>
                      <a:chExt cx="3037513" cy="2490788"/>
                    </a:xfrm>
                  </p:grpSpPr>
                  <p:grpSp>
                    <p:nvGrpSpPr>
                      <p:cNvPr id="66" name="Group 65"/>
                      <p:cNvGrpSpPr/>
                      <p:nvPr/>
                    </p:nvGrpSpPr>
                    <p:grpSpPr>
                      <a:xfrm>
                        <a:off x="0" y="142875"/>
                        <a:ext cx="2880988" cy="2419350"/>
                        <a:chOff x="0" y="142875"/>
                        <a:chExt cx="2880988" cy="2419350"/>
                      </a:xfrm>
                    </p:grpSpPr>
                    <p:grpSp>
                      <p:nvGrpSpPr>
                        <p:cNvPr id="74" name="Group 73"/>
                        <p:cNvGrpSpPr/>
                        <p:nvPr/>
                      </p:nvGrpSpPr>
                      <p:grpSpPr>
                        <a:xfrm>
                          <a:off x="211773" y="2276475"/>
                          <a:ext cx="2669215" cy="194898"/>
                          <a:chOff x="-19052" y="0"/>
                          <a:chExt cx="2669215" cy="194898"/>
                        </a:xfrm>
                      </p:grpSpPr>
                      <p:sp>
                        <p:nvSpPr>
                          <p:cNvPr id="87" name="TextBox 101"/>
                          <p:cNvSpPr txBox="1"/>
                          <p:nvPr/>
                        </p:nvSpPr>
                        <p:spPr>
                          <a:xfrm>
                            <a:off x="-19052" y="71438"/>
                            <a:ext cx="873840" cy="123460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</p:spPr>
                        <p:txBody>
                          <a:bodyPr wrap="square" lIns="0" tIns="0" rIns="0" bIns="0" rtlCol="0">
                            <a:spAutoFit/>
                          </a:bodyPr>
                          <a:lstStyle/>
                          <a:p>
                            <a:pPr marL="0" marR="0">
                              <a:lnSpc>
                                <a:spcPct val="106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 -20             0           20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</p:txBody>
                      </p:sp>
                      <p:sp>
                        <p:nvSpPr>
                          <p:cNvPr id="88" name="TextBox 101"/>
                          <p:cNvSpPr txBox="1"/>
                          <p:nvPr/>
                        </p:nvSpPr>
                        <p:spPr>
                          <a:xfrm>
                            <a:off x="881057" y="66675"/>
                            <a:ext cx="873760" cy="123190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</p:spPr>
                        <p:txBody>
                          <a:bodyPr wrap="square" lIns="0" tIns="0" rIns="0" bIns="0" rtlCol="0">
                            <a:spAutoFit/>
                          </a:bodyPr>
                          <a:lstStyle/>
                          <a:p>
                            <a:pPr marL="0" marR="0">
                              <a:lnSpc>
                                <a:spcPct val="106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 -20             0           20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</p:txBody>
                      </p:sp>
                      <p:sp>
                        <p:nvSpPr>
                          <p:cNvPr id="89" name="TextBox 101"/>
                          <p:cNvSpPr txBox="1"/>
                          <p:nvPr/>
                        </p:nvSpPr>
                        <p:spPr>
                          <a:xfrm>
                            <a:off x="1776403" y="61913"/>
                            <a:ext cx="873760" cy="123190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</p:spPr>
                        <p:txBody>
                          <a:bodyPr wrap="square" lIns="0" tIns="0" rIns="0" bIns="0" rtlCol="0">
                            <a:spAutoFit/>
                          </a:bodyPr>
                          <a:lstStyle/>
                          <a:p>
                            <a:pPr marL="0" marR="0">
                              <a:lnSpc>
                                <a:spcPct val="106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 -20             0           20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</p:txBody>
                      </p:sp>
                      <p:grpSp>
                        <p:nvGrpSpPr>
                          <p:cNvPr id="90" name="Group 89"/>
                          <p:cNvGrpSpPr/>
                          <p:nvPr/>
                        </p:nvGrpSpPr>
                        <p:grpSpPr>
                          <a:xfrm>
                            <a:off x="80961" y="0"/>
                            <a:ext cx="681039" cy="45720"/>
                            <a:chOff x="-9526" y="0"/>
                            <a:chExt cx="681039" cy="45720"/>
                          </a:xfrm>
                        </p:grpSpPr>
                        <p:cxnSp>
                          <p:nvCxnSpPr>
                            <p:cNvPr id="99" name="Straight Connector 98"/>
                            <p:cNvCxnSpPr/>
                            <p:nvPr/>
                          </p:nvCxnSpPr>
                          <p:spPr>
                            <a:xfrm flipH="1">
                              <a:off x="-9526" y="0"/>
                              <a:ext cx="0" cy="45720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00" name="Straight Connector 99"/>
                            <p:cNvCxnSpPr/>
                            <p:nvPr/>
                          </p:nvCxnSpPr>
                          <p:spPr>
                            <a:xfrm flipH="1">
                              <a:off x="342898" y="0"/>
                              <a:ext cx="0" cy="45720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01" name="Straight Connector 100"/>
                            <p:cNvCxnSpPr/>
                            <p:nvPr/>
                          </p:nvCxnSpPr>
                          <p:spPr>
                            <a:xfrm flipH="1">
                              <a:off x="671513" y="0"/>
                              <a:ext cx="0" cy="45720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91" name="Group 90"/>
                          <p:cNvGrpSpPr/>
                          <p:nvPr/>
                        </p:nvGrpSpPr>
                        <p:grpSpPr>
                          <a:xfrm>
                            <a:off x="976288" y="0"/>
                            <a:ext cx="695338" cy="45720"/>
                            <a:chOff x="-42885" y="0"/>
                            <a:chExt cx="695338" cy="45720"/>
                          </a:xfrm>
                        </p:grpSpPr>
                        <p:cxnSp>
                          <p:nvCxnSpPr>
                            <p:cNvPr id="96" name="Straight Connector 95"/>
                            <p:cNvCxnSpPr/>
                            <p:nvPr/>
                          </p:nvCxnSpPr>
                          <p:spPr>
                            <a:xfrm flipH="1">
                              <a:off x="-42885" y="0"/>
                              <a:ext cx="0" cy="45720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97" name="Straight Connector 96"/>
                            <p:cNvCxnSpPr/>
                            <p:nvPr/>
                          </p:nvCxnSpPr>
                          <p:spPr>
                            <a:xfrm flipH="1">
                              <a:off x="309528" y="0"/>
                              <a:ext cx="0" cy="45720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98" name="Straight Connector 97"/>
                            <p:cNvCxnSpPr/>
                            <p:nvPr/>
                          </p:nvCxnSpPr>
                          <p:spPr>
                            <a:xfrm flipH="1">
                              <a:off x="652453" y="0"/>
                              <a:ext cx="0" cy="45720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92" name="Group 91"/>
                          <p:cNvGrpSpPr/>
                          <p:nvPr/>
                        </p:nvGrpSpPr>
                        <p:grpSpPr>
                          <a:xfrm>
                            <a:off x="1876417" y="0"/>
                            <a:ext cx="681039" cy="45720"/>
                            <a:chOff x="-76208" y="0"/>
                            <a:chExt cx="681039" cy="45720"/>
                          </a:xfrm>
                        </p:grpSpPr>
                        <p:cxnSp>
                          <p:nvCxnSpPr>
                            <p:cNvPr id="93" name="Straight Connector 92"/>
                            <p:cNvCxnSpPr/>
                            <p:nvPr/>
                          </p:nvCxnSpPr>
                          <p:spPr>
                            <a:xfrm flipH="1">
                              <a:off x="-76208" y="0"/>
                              <a:ext cx="0" cy="45720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94" name="Straight Connector 93"/>
                            <p:cNvCxnSpPr/>
                            <p:nvPr/>
                          </p:nvCxnSpPr>
                          <p:spPr>
                            <a:xfrm flipH="1">
                              <a:off x="276215" y="0"/>
                              <a:ext cx="0" cy="45720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95" name="Straight Connector 94"/>
                            <p:cNvCxnSpPr/>
                            <p:nvPr/>
                          </p:nvCxnSpPr>
                          <p:spPr>
                            <a:xfrm flipH="1">
                              <a:off x="604831" y="0"/>
                              <a:ext cx="0" cy="45720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  <p:grpSp>
                      <p:nvGrpSpPr>
                        <p:cNvPr id="75" name="Group 74"/>
                        <p:cNvGrpSpPr/>
                        <p:nvPr/>
                      </p:nvGrpSpPr>
                      <p:grpSpPr>
                        <a:xfrm>
                          <a:off x="40325" y="142875"/>
                          <a:ext cx="218055" cy="952182"/>
                          <a:chOff x="0" y="0"/>
                          <a:chExt cx="218055" cy="952182"/>
                        </a:xfrm>
                      </p:grpSpPr>
                      <p:sp>
                        <p:nvSpPr>
                          <p:cNvPr id="83" name="TextBox 99"/>
                          <p:cNvSpPr txBox="1"/>
                          <p:nvPr/>
                        </p:nvSpPr>
                        <p:spPr>
                          <a:xfrm>
                            <a:off x="0" y="0"/>
                            <a:ext cx="160020" cy="95218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</p:spPr>
                        <p:txBody>
                          <a:bodyPr wrap="square" lIns="0" tIns="0" rIns="0" bIns="0" rtlCol="0">
                            <a:noAutofit/>
                          </a:bodyPr>
                          <a:lstStyle/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100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 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 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80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 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 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60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</p:txBody>
                      </p:sp>
                      <p:cxnSp>
                        <p:nvCxnSpPr>
                          <p:cNvPr id="84" name="Straight Connector 83"/>
                          <p:cNvCxnSpPr/>
                          <p:nvPr/>
                        </p:nvCxnSpPr>
                        <p:spPr>
                          <a:xfrm rot="5400000" flipH="1">
                            <a:off x="195264" y="419099"/>
                            <a:ext cx="0" cy="45582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5" name="Straight Connector 84"/>
                          <p:cNvCxnSpPr/>
                          <p:nvPr/>
                        </p:nvCxnSpPr>
                        <p:spPr>
                          <a:xfrm rot="5400000" flipH="1">
                            <a:off x="195264" y="800099"/>
                            <a:ext cx="0" cy="45582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6" name="Straight Connector 85"/>
                          <p:cNvCxnSpPr/>
                          <p:nvPr/>
                        </p:nvCxnSpPr>
                        <p:spPr>
                          <a:xfrm rot="5400000" flipH="1">
                            <a:off x="195264" y="33337"/>
                            <a:ext cx="0" cy="45085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76" name="Group 75"/>
                        <p:cNvGrpSpPr/>
                        <p:nvPr/>
                      </p:nvGrpSpPr>
                      <p:grpSpPr>
                        <a:xfrm>
                          <a:off x="40325" y="1314450"/>
                          <a:ext cx="222817" cy="952182"/>
                          <a:chOff x="-9525" y="-9525"/>
                          <a:chExt cx="222817" cy="952182"/>
                        </a:xfrm>
                      </p:grpSpPr>
                      <p:sp>
                        <p:nvSpPr>
                          <p:cNvPr id="79" name="TextBox 99"/>
                          <p:cNvSpPr txBox="1"/>
                          <p:nvPr/>
                        </p:nvSpPr>
                        <p:spPr>
                          <a:xfrm>
                            <a:off x="-9525" y="-9525"/>
                            <a:ext cx="160020" cy="95218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</p:spPr>
                        <p:txBody>
                          <a:bodyPr wrap="square" lIns="0" tIns="0" rIns="0" bIns="0" rtlCol="0">
                            <a:noAutofit/>
                          </a:bodyPr>
                          <a:lstStyle/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100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 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 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80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 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 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  <a:p>
                            <a:pPr marL="0" marR="0" algn="r">
                              <a:lnSpc>
                                <a:spcPct val="111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750" kern="120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a:t>60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endParaRPr>
                          </a:p>
                        </p:txBody>
                      </p:sp>
                      <p:cxnSp>
                        <p:nvCxnSpPr>
                          <p:cNvPr id="80" name="Straight Connector 79"/>
                          <p:cNvCxnSpPr/>
                          <p:nvPr/>
                        </p:nvCxnSpPr>
                        <p:spPr>
                          <a:xfrm rot="5400000" flipH="1">
                            <a:off x="190501" y="419099"/>
                            <a:ext cx="0" cy="45582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1" name="Straight Connector 80"/>
                          <p:cNvCxnSpPr/>
                          <p:nvPr/>
                        </p:nvCxnSpPr>
                        <p:spPr>
                          <a:xfrm rot="5400000" flipH="1">
                            <a:off x="190501" y="800099"/>
                            <a:ext cx="0" cy="45582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82" name="Straight Connector 81"/>
                          <p:cNvCxnSpPr/>
                          <p:nvPr/>
                        </p:nvCxnSpPr>
                        <p:spPr>
                          <a:xfrm rot="5400000" flipH="1">
                            <a:off x="190501" y="33337"/>
                            <a:ext cx="0" cy="45085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77" name="TextBox 104"/>
                        <p:cNvSpPr txBox="1"/>
                        <p:nvPr/>
                      </p:nvSpPr>
                      <p:spPr>
                        <a:xfrm>
                          <a:off x="1402393" y="2428875"/>
                          <a:ext cx="451485" cy="13335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0" tIns="0" rIns="0" bIns="0" rtlCol="0">
                          <a:noAutofit/>
                        </a:bodyPr>
                        <a:lstStyle/>
                        <a:p>
                          <a:pPr marL="0" marR="0">
                            <a:lnSpc>
                              <a:spcPct val="106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X (mm)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sp>
                      <p:nvSpPr>
                        <p:cNvPr id="78" name="TextBox 105"/>
                        <p:cNvSpPr txBox="1"/>
                        <p:nvPr/>
                      </p:nvSpPr>
                      <p:spPr>
                        <a:xfrm rot="5400000" flipH="1" flipV="1">
                          <a:off x="-97788" y="1109663"/>
                          <a:ext cx="312101" cy="11652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lIns="0" tIns="0" rIns="0" bIns="0" rtlCol="0">
                          <a:noAutofit/>
                        </a:bodyPr>
                        <a:lstStyle/>
                        <a:p>
                          <a:pPr marL="0" marR="0">
                            <a:lnSpc>
                              <a:spcPct val="106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kern="120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a:t>Y (mm)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67" name="Group 66"/>
                      <p:cNvGrpSpPr/>
                      <p:nvPr/>
                    </p:nvGrpSpPr>
                    <p:grpSpPr>
                      <a:xfrm>
                        <a:off x="608013" y="71437"/>
                        <a:ext cx="2429500" cy="1500189"/>
                        <a:chOff x="-30162" y="4762"/>
                        <a:chExt cx="2429500" cy="1500189"/>
                      </a:xfrm>
                    </p:grpSpPr>
                    <p:sp>
                      <p:nvSpPr>
                        <p:cNvPr id="68" name="Text Box 55"/>
                        <p:cNvSpPr txBox="1"/>
                        <p:nvPr/>
                      </p:nvSpPr>
                      <p:spPr>
                        <a:xfrm>
                          <a:off x="102113" y="9525"/>
                          <a:ext cx="495300" cy="343534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0 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µ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sp>
                      <p:nvSpPr>
                        <p:cNvPr id="69" name="Text Box 55"/>
                        <p:cNvSpPr txBox="1"/>
                        <p:nvPr/>
                      </p:nvSpPr>
                      <p:spPr>
                        <a:xfrm>
                          <a:off x="864443" y="4762"/>
                          <a:ext cx="622935" cy="342900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100 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µ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sp>
                      <p:nvSpPr>
                        <p:cNvPr id="70" name="Text Box 55"/>
                        <p:cNvSpPr txBox="1"/>
                        <p:nvPr/>
                      </p:nvSpPr>
                      <p:spPr>
                        <a:xfrm>
                          <a:off x="1776403" y="9525"/>
                          <a:ext cx="622935" cy="342900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200 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µ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sp>
                      <p:nvSpPr>
                        <p:cNvPr id="71" name="Text Box 55"/>
                        <p:cNvSpPr txBox="1"/>
                        <p:nvPr/>
                      </p:nvSpPr>
                      <p:spPr>
                        <a:xfrm>
                          <a:off x="-30162" y="1152525"/>
                          <a:ext cx="622935" cy="342900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300 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µ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sp>
                      <p:nvSpPr>
                        <p:cNvPr id="72" name="Text Box 55"/>
                        <p:cNvSpPr txBox="1"/>
                        <p:nvPr/>
                      </p:nvSpPr>
                      <p:spPr>
                        <a:xfrm>
                          <a:off x="864443" y="1160729"/>
                          <a:ext cx="622935" cy="342900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200" dirty="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400 </a:t>
                          </a:r>
                          <a:r>
                            <a:rPr lang="en-US" sz="1000" i="1" kern="1200" dirty="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µ</a:t>
                          </a:r>
                          <a:r>
                            <a:rPr lang="en-US" sz="1000" i="1" kern="1200" dirty="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en-US" sz="12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kern="1200" dirty="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  <p:sp>
                      <p:nvSpPr>
                        <p:cNvPr id="73" name="Text Box 55"/>
                        <p:cNvSpPr txBox="1"/>
                        <p:nvPr/>
                      </p:nvSpPr>
                      <p:spPr>
                        <a:xfrm>
                          <a:off x="1776401" y="1162051"/>
                          <a:ext cx="622935" cy="342900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500 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µ</a:t>
                          </a:r>
                          <a:r>
                            <a:rPr lang="en-US" sz="1000" i="1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kern="120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63" name="TextBox 104"/>
                  <p:cNvSpPr txBox="1"/>
                  <p:nvPr/>
                </p:nvSpPr>
                <p:spPr>
                  <a:xfrm>
                    <a:off x="2886075" y="104775"/>
                    <a:ext cx="175260" cy="13271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Autofit/>
                  </a:bodyPr>
                  <a:lstStyle/>
                  <a:p>
                    <a:pPr marL="0" marR="0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700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×10</a:t>
                    </a:r>
                    <a:r>
                      <a:rPr lang="en-US" sz="900" kern="1200" baseline="30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a:t>4</a:t>
                    </a:r>
                    <a:endParaRPr lang="en-US" sz="1200">
                      <a:effectLst/>
                      <a:latin typeface="Times New Roman" panose="02020603050405020304" pitchFamily="18" charset="0"/>
                      <a:ea typeface="SimSun" panose="02010600030101010101" pitchFamily="2" charset="-122"/>
                    </a:endParaRPr>
                  </a:p>
                </p:txBody>
              </p:sp>
            </p:grpSp>
            <p:pic>
              <p:nvPicPr>
                <p:cNvPr id="61" name="Picture 60"/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1313" y="261938"/>
                  <a:ext cx="161290" cy="1619250"/>
                </a:xfrm>
                <a:prstGeom prst="rect">
                  <a:avLst/>
                </a:prstGeom>
              </p:spPr>
            </p:pic>
          </p:grpSp>
        </p:grpSp>
        <p:sp>
          <p:nvSpPr>
            <p:cNvPr id="111" name="Title 1"/>
            <p:cNvSpPr txBox="1">
              <a:spLocks/>
            </p:cNvSpPr>
            <p:nvPr/>
          </p:nvSpPr>
          <p:spPr bwMode="auto">
            <a:xfrm>
              <a:off x="5421826" y="2609737"/>
              <a:ext cx="524761" cy="406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solidFill>
                    <a:srgbClr val="FF0000"/>
                  </a:solidFill>
                </a:rPr>
                <a:t>T</a:t>
              </a:r>
              <a:endParaRPr lang="en-US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12" name="Title 1"/>
            <p:cNvSpPr txBox="1">
              <a:spLocks/>
            </p:cNvSpPr>
            <p:nvPr/>
          </p:nvSpPr>
          <p:spPr bwMode="auto">
            <a:xfrm rot="16200000">
              <a:off x="4575613" y="4779575"/>
              <a:ext cx="2195735" cy="406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FF0000"/>
                  </a:solidFill>
                </a:rPr>
                <a:t>Heat Release Rate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BE4FF03-A96D-4147-B302-16E3CA03C042}"/>
              </a:ext>
            </a:extLst>
          </p:cNvPr>
          <p:cNvSpPr txBox="1"/>
          <p:nvPr/>
        </p:nvSpPr>
        <p:spPr>
          <a:xfrm>
            <a:off x="5551613" y="6517038"/>
            <a:ext cx="42554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C00000"/>
                </a:solidFill>
              </a:rPr>
              <a:t>. Jiang </a:t>
            </a:r>
            <a:r>
              <a:rPr lang="en-US" sz="1100" i="1" dirty="0">
                <a:solidFill>
                  <a:srgbClr val="C00000"/>
                </a:solidFill>
              </a:rPr>
              <a:t>et al,</a:t>
            </a:r>
            <a:r>
              <a:rPr lang="en-US" sz="1100" dirty="0">
                <a:solidFill>
                  <a:srgbClr val="C00000"/>
                </a:solidFill>
              </a:rPr>
              <a:t> Optics express 27, 17017-17026 (2019)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C5F15D7-B246-8C42-8089-060BBB2AAE5F}"/>
              </a:ext>
            </a:extLst>
          </p:cNvPr>
          <p:cNvSpPr txBox="1"/>
          <p:nvPr/>
        </p:nvSpPr>
        <p:spPr>
          <a:xfrm>
            <a:off x="1100289" y="4602032"/>
            <a:ext cx="42554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C00000"/>
                </a:solidFill>
              </a:rPr>
              <a:t>Grib</a:t>
            </a:r>
            <a:r>
              <a:rPr lang="en-US" sz="1100" dirty="0">
                <a:solidFill>
                  <a:srgbClr val="C00000"/>
                </a:solidFill>
              </a:rPr>
              <a:t> </a:t>
            </a:r>
            <a:r>
              <a:rPr lang="en-US" sz="1100" i="1" dirty="0">
                <a:solidFill>
                  <a:srgbClr val="C00000"/>
                </a:solidFill>
              </a:rPr>
              <a:t>et al</a:t>
            </a:r>
            <a:r>
              <a:rPr lang="en-US" sz="1100" dirty="0">
                <a:solidFill>
                  <a:srgbClr val="C00000"/>
                </a:solidFill>
              </a:rPr>
              <a:t>., Optics express 27 , 27902-27916 (2019)</a:t>
            </a:r>
          </a:p>
        </p:txBody>
      </p:sp>
    </p:spTree>
    <p:extLst>
      <p:ext uri="{BB962C8B-B14F-4D97-AF65-F5344CB8AC3E}">
        <p14:creationId xmlns:p14="http://schemas.microsoft.com/office/powerpoint/2010/main" val="111137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"/>
            <a:ext cx="7772400" cy="1005840"/>
          </a:xfrm>
        </p:spPr>
        <p:txBody>
          <a:bodyPr/>
          <a:lstStyle/>
          <a:p>
            <a:r>
              <a:rPr lang="en-US" sz="2400" dirty="0"/>
              <a:t>Example: 100-kHz </a:t>
            </a:r>
            <a:r>
              <a:rPr lang="en-US" sz="2400" dirty="0">
                <a:effectLst/>
              </a:rPr>
              <a:t>Interferometric Rayleigh Scattering for </a:t>
            </a:r>
            <a:r>
              <a:rPr lang="en-US" sz="2400" dirty="0"/>
              <a:t>multi-point flow velocity and temperature measurements </a:t>
            </a: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65" y="3703284"/>
            <a:ext cx="36576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240" y="4071715"/>
            <a:ext cx="4962939" cy="1905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/>
          <p:cNvGrpSpPr/>
          <p:nvPr/>
        </p:nvGrpSpPr>
        <p:grpSpPr>
          <a:xfrm>
            <a:off x="559904" y="1210601"/>
            <a:ext cx="7944323" cy="2553331"/>
            <a:chOff x="599839" y="1885950"/>
            <a:chExt cx="7944323" cy="255333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9A50CC5-E3EB-4691-8759-B75D49917D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758" b="23203"/>
            <a:stretch/>
          </p:blipFill>
          <p:spPr>
            <a:xfrm>
              <a:off x="599839" y="2024450"/>
              <a:ext cx="7944323" cy="241483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714ED96-F470-4CC7-9D8C-C50DFCF1FCDC}"/>
                </a:ext>
              </a:extLst>
            </p:cNvPr>
            <p:cNvSpPr txBox="1"/>
            <p:nvPr/>
          </p:nvSpPr>
          <p:spPr>
            <a:xfrm>
              <a:off x="914400" y="1885950"/>
              <a:ext cx="367600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Pulse-burst laser: 100 kHz burst, 40 </a:t>
              </a:r>
              <a:r>
                <a:rPr lang="en-US" sz="1350" dirty="0" err="1"/>
                <a:t>mJ</a:t>
              </a:r>
              <a:r>
                <a:rPr lang="en-US" sz="1350" dirty="0"/>
                <a:t>/pulse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2AE9132-CF62-4832-A535-F4BDEB8CEF28}"/>
                </a:ext>
              </a:extLst>
            </p:cNvPr>
            <p:cNvSpPr txBox="1"/>
            <p:nvPr/>
          </p:nvSpPr>
          <p:spPr>
            <a:xfrm>
              <a:off x="1184725" y="3430231"/>
              <a:ext cx="963725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Scattering</a:t>
              </a:r>
            </a:p>
            <a:p>
              <a:pPr algn="ctr"/>
              <a:r>
                <a:rPr lang="en-US" sz="1350" dirty="0"/>
                <a:t>plate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CFFEA5-65F2-484A-AD54-129F60CAE04E}"/>
                </a:ext>
              </a:extLst>
            </p:cNvPr>
            <p:cNvSpPr txBox="1"/>
            <p:nvPr/>
          </p:nvSpPr>
          <p:spPr>
            <a:xfrm>
              <a:off x="5486400" y="2924632"/>
              <a:ext cx="67518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Etalon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64B630-D6B7-4BE3-AFF0-3D3448482AA9}"/>
                </a:ext>
              </a:extLst>
            </p:cNvPr>
            <p:cNvSpPr txBox="1"/>
            <p:nvPr/>
          </p:nvSpPr>
          <p:spPr>
            <a:xfrm>
              <a:off x="4100175" y="3574133"/>
              <a:ext cx="1309975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/>
                <a:t>Collection lens</a:t>
              </a:r>
            </a:p>
            <a:p>
              <a:pPr algn="ctr"/>
              <a:r>
                <a:rPr lang="en-US" sz="1350" i="1" dirty="0"/>
                <a:t>f</a:t>
              </a:r>
              <a:r>
                <a:rPr lang="en-US" sz="1350" baseline="-25000" dirty="0"/>
                <a:t>1</a:t>
              </a:r>
              <a:r>
                <a:rPr lang="en-US" sz="1350" dirty="0"/>
                <a:t>=100 mm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F7C5C2F-63C9-493B-9FA9-62142A86EC31}"/>
                </a:ext>
              </a:extLst>
            </p:cNvPr>
            <p:cNvSpPr txBox="1"/>
            <p:nvPr/>
          </p:nvSpPr>
          <p:spPr>
            <a:xfrm>
              <a:off x="5675575" y="3690917"/>
              <a:ext cx="103105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/>
                <a:t>Image lens</a:t>
              </a:r>
            </a:p>
            <a:p>
              <a:pPr algn="ctr"/>
              <a:r>
                <a:rPr lang="en-US" sz="1350" i="1" dirty="0"/>
                <a:t>f</a:t>
              </a:r>
              <a:r>
                <a:rPr lang="en-US" sz="1350" baseline="-25000" dirty="0"/>
                <a:t>2</a:t>
              </a:r>
              <a:r>
                <a:rPr lang="en-US" sz="1350" dirty="0"/>
                <a:t>=500 mm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8C5260-C5A3-49C9-8822-7BEA4FC83B52}"/>
                </a:ext>
              </a:extLst>
            </p:cNvPr>
            <p:cNvSpPr txBox="1"/>
            <p:nvPr/>
          </p:nvSpPr>
          <p:spPr>
            <a:xfrm>
              <a:off x="6646911" y="2382733"/>
              <a:ext cx="1733167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High-speed Camera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6AFEFA3-142C-48E5-82E5-227C890FF1DD}"/>
                </a:ext>
              </a:extLst>
            </p:cNvPr>
            <p:cNvSpPr txBox="1"/>
            <p:nvPr/>
          </p:nvSpPr>
          <p:spPr>
            <a:xfrm>
              <a:off x="3568644" y="3153232"/>
              <a:ext cx="58136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Jet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F2797C-59E7-493A-A789-26AFA9FED0F8}"/>
                </a:ext>
              </a:extLst>
            </p:cNvPr>
            <p:cNvSpPr txBox="1"/>
            <p:nvPr/>
          </p:nvSpPr>
          <p:spPr>
            <a:xfrm>
              <a:off x="3652594" y="2659733"/>
              <a:ext cx="1021434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/>
                <a:t>Focus lens</a:t>
              </a:r>
            </a:p>
            <a:p>
              <a:pPr algn="ctr"/>
              <a:r>
                <a:rPr lang="en-US" sz="1350" i="1" dirty="0"/>
                <a:t>f </a:t>
              </a:r>
              <a:r>
                <a:rPr lang="en-US" sz="1350" dirty="0"/>
                <a:t>=300 mm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58F874F-D0D7-46D5-81DF-D0B686C5BA81}"/>
                </a:ext>
              </a:extLst>
            </p:cNvPr>
            <p:cNvSpPr txBox="1"/>
            <p:nvPr/>
          </p:nvSpPr>
          <p:spPr>
            <a:xfrm>
              <a:off x="4186498" y="2355217"/>
              <a:ext cx="761747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532 nm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D5338DE-E117-43B3-84B7-A45AA8CF4EBD}"/>
                </a:ext>
              </a:extLst>
            </p:cNvPr>
            <p:cNvCxnSpPr/>
            <p:nvPr/>
          </p:nvCxnSpPr>
          <p:spPr>
            <a:xfrm>
              <a:off x="4492230" y="2912046"/>
              <a:ext cx="221404" cy="458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F5F55E0-6639-4EA4-8808-FC2CD1DC24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6353" y="3594794"/>
              <a:ext cx="0" cy="1556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DA956DB-52A5-4FE2-B2C5-CD1601F04B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29581" y="3449111"/>
              <a:ext cx="0" cy="1556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B706336-D24D-4CCB-9904-3CDB4B50622F}"/>
                </a:ext>
              </a:extLst>
            </p:cNvPr>
            <p:cNvCxnSpPr>
              <a:cxnSpLocks/>
            </p:cNvCxnSpPr>
            <p:nvPr/>
          </p:nvCxnSpPr>
          <p:spPr>
            <a:xfrm>
              <a:off x="5744181" y="3120530"/>
              <a:ext cx="0" cy="1385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95C4E0B-946D-40BA-AAF7-A3EB80C3AB89}"/>
                </a:ext>
              </a:extLst>
            </p:cNvPr>
            <p:cNvCxnSpPr>
              <a:cxnSpLocks/>
            </p:cNvCxnSpPr>
            <p:nvPr/>
          </p:nvCxnSpPr>
          <p:spPr>
            <a:xfrm>
              <a:off x="1850843" y="3750416"/>
              <a:ext cx="1755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12E44B1-B34A-48B4-B776-4D951746C872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3314700"/>
              <a:ext cx="114300" cy="941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206F768-21D4-414F-83B5-0B2821794809}"/>
              </a:ext>
            </a:extLst>
          </p:cNvPr>
          <p:cNvSpPr txBox="1"/>
          <p:nvPr/>
        </p:nvSpPr>
        <p:spPr>
          <a:xfrm>
            <a:off x="5165033" y="6145998"/>
            <a:ext cx="3676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C00000"/>
                </a:solidFill>
              </a:rPr>
              <a:t>Culter</a:t>
            </a:r>
            <a:r>
              <a:rPr lang="en-US" sz="1200" dirty="0">
                <a:solidFill>
                  <a:srgbClr val="C00000"/>
                </a:solidFill>
              </a:rPr>
              <a:t> </a:t>
            </a:r>
            <a:r>
              <a:rPr lang="en-US" sz="1200" i="1" dirty="0">
                <a:solidFill>
                  <a:srgbClr val="C00000"/>
                </a:solidFill>
              </a:rPr>
              <a:t>et al., </a:t>
            </a:r>
            <a:r>
              <a:rPr lang="en-US" sz="1200" dirty="0">
                <a:solidFill>
                  <a:srgbClr val="C00000"/>
                </a:solidFill>
              </a:rPr>
              <a:t>Optics Express 28 , 3025-3040 (2020)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97B464-8FDE-494E-A85E-06D5BB6BCC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" t="-1949"/>
          <a:stretch/>
        </p:blipFill>
        <p:spPr>
          <a:xfrm>
            <a:off x="3939738" y="3826403"/>
            <a:ext cx="5203942" cy="217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0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800100" y="236495"/>
            <a:ext cx="7543800" cy="563562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Example: 20-kHz 4D Imaging</a:t>
            </a:r>
          </a:p>
        </p:txBody>
      </p:sp>
      <p:pic>
        <p:nvPicPr>
          <p:cNvPr id="22" name="Picture 21" descr="IMG_2279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" y="1100502"/>
            <a:ext cx="3316224" cy="2487168"/>
          </a:xfrm>
          <a:prstGeom prst="rect">
            <a:avLst/>
          </a:prstGeom>
        </p:spPr>
      </p:pic>
      <p:pic>
        <p:nvPicPr>
          <p:cNvPr id="24" name="GRC Acetone MultiLocation SingleView Movi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14800" y="1140474"/>
            <a:ext cx="1338077" cy="503172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5452877" y="1973439"/>
            <a:ext cx="896211" cy="419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x/d =18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52877" y="3227538"/>
            <a:ext cx="896211" cy="419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x/d =13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52877" y="4520536"/>
            <a:ext cx="779217" cy="419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x/d =8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52877" y="5752815"/>
            <a:ext cx="779217" cy="419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x/d =3</a:t>
            </a:r>
          </a:p>
        </p:txBody>
      </p:sp>
      <p:pic>
        <p:nvPicPr>
          <p:cNvPr id="29" name="20kHz_Acetone_XD8 no Rotation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35619" t="6672" r="32746" b="5014"/>
          <a:stretch/>
        </p:blipFill>
        <p:spPr>
          <a:xfrm>
            <a:off x="6576451" y="1140474"/>
            <a:ext cx="2221427" cy="5260326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 bwMode="auto">
          <a:xfrm>
            <a:off x="3962400" y="1022047"/>
            <a:ext cx="4957371" cy="40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F0000"/>
                </a:solidFill>
              </a:rPr>
              <a:t>4D imaging of mixture-fraction with seeded acetone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31" name="Fixed Rotn Movie.avi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93776" y="3656337"/>
            <a:ext cx="3276667" cy="2515863"/>
          </a:xfrm>
          <a:prstGeom prst="rect">
            <a:avLst/>
          </a:prstGeom>
        </p:spPr>
      </p:pic>
      <p:sp>
        <p:nvSpPr>
          <p:cNvPr id="32" name="Title 1"/>
          <p:cNvSpPr txBox="1">
            <a:spLocks/>
          </p:cNvSpPr>
          <p:nvPr/>
        </p:nvSpPr>
        <p:spPr bwMode="auto">
          <a:xfrm>
            <a:off x="1285090" y="3625857"/>
            <a:ext cx="1697533" cy="40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F0000"/>
                </a:solidFill>
              </a:rPr>
              <a:t>4D imaging of CH</a:t>
            </a:r>
            <a:r>
              <a:rPr lang="en-US" altLang="zh-CN" sz="1400" b="1" baseline="-25000" dirty="0">
                <a:solidFill>
                  <a:srgbClr val="FF0000"/>
                </a:solidFill>
              </a:rPr>
              <a:t>2</a:t>
            </a:r>
            <a:r>
              <a:rPr lang="en-US" altLang="zh-CN" sz="1400" b="1" dirty="0">
                <a:solidFill>
                  <a:srgbClr val="FF0000"/>
                </a:solidFill>
              </a:rPr>
              <a:t>O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 bwMode="auto">
          <a:xfrm>
            <a:off x="29737" y="6451554"/>
            <a:ext cx="9220200" cy="40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F0000"/>
                </a:solidFill>
              </a:rPr>
              <a:t>References: </a:t>
            </a:r>
            <a:r>
              <a:rPr lang="en-US" altLang="zh-CN" sz="1400" b="1" dirty="0" err="1">
                <a:solidFill>
                  <a:srgbClr val="FF0000"/>
                </a:solidFill>
              </a:rPr>
              <a:t>Optica</a:t>
            </a:r>
            <a:r>
              <a:rPr lang="en-US" altLang="zh-CN" sz="1400" b="1" dirty="0">
                <a:solidFill>
                  <a:srgbClr val="FF0000"/>
                </a:solidFill>
              </a:rPr>
              <a:t>, 4, 897, 2017; Optics Letters, 42, 2830, 2017; Proceedings of the combustion institute, 36, 4611, 2017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3775CD-8500-8F42-ABE0-EBD123244492}"/>
              </a:ext>
            </a:extLst>
          </p:cNvPr>
          <p:cNvSpPr txBox="1"/>
          <p:nvPr/>
        </p:nvSpPr>
        <p:spPr>
          <a:xfrm>
            <a:off x="265279" y="6127211"/>
            <a:ext cx="543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Prior tomographic imaging requires lots of cameras</a:t>
            </a:r>
          </a:p>
        </p:txBody>
      </p:sp>
    </p:spTree>
    <p:extLst>
      <p:ext uri="{BB962C8B-B14F-4D97-AF65-F5344CB8AC3E}">
        <p14:creationId xmlns:p14="http://schemas.microsoft.com/office/powerpoint/2010/main" val="253238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125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50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10-kHz Tomographic Rayleigh Scattering</a:t>
            </a:r>
          </a:p>
        </p:txBody>
      </p:sp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71600"/>
            <a:ext cx="7467600" cy="40386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1676400" y="5562600"/>
            <a:ext cx="3124200" cy="81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Bef>
                <a:spcPct val="0"/>
              </a:spcBef>
            </a:pPr>
            <a:r>
              <a:rPr lang="en-US" altLang="zh-CN" sz="1600" b="1" dirty="0">
                <a:solidFill>
                  <a:srgbClr val="0000FF"/>
                </a:solidFill>
              </a:rPr>
              <a:t>500mJ/pulse at 532 nm</a:t>
            </a:r>
          </a:p>
          <a:p>
            <a:pPr marL="285750" indent="-285750">
              <a:spcBef>
                <a:spcPct val="0"/>
              </a:spcBef>
            </a:pPr>
            <a:r>
              <a:rPr lang="en-US" altLang="en-US" sz="1600" b="1" dirty="0">
                <a:solidFill>
                  <a:srgbClr val="0000FF"/>
                </a:solidFill>
              </a:rPr>
              <a:t>Two </a:t>
            </a:r>
            <a:r>
              <a:rPr lang="en-US" altLang="en-US" sz="1600" b="1" dirty="0" err="1">
                <a:solidFill>
                  <a:srgbClr val="0000FF"/>
                </a:solidFill>
              </a:rPr>
              <a:t>quadscopes</a:t>
            </a:r>
            <a:r>
              <a:rPr lang="en-US" altLang="en-US" sz="1600" b="1" dirty="0">
                <a:solidFill>
                  <a:srgbClr val="0000FF"/>
                </a:solidFill>
              </a:rPr>
              <a:t> to get 8 views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4953000" y="5562599"/>
            <a:ext cx="3124200" cy="81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Bef>
                <a:spcPct val="0"/>
              </a:spcBef>
            </a:pPr>
            <a:r>
              <a:rPr lang="en-US" altLang="zh-CN" sz="1600" b="1" dirty="0">
                <a:solidFill>
                  <a:srgbClr val="0000FF"/>
                </a:solidFill>
              </a:rPr>
              <a:t>Propane jet</a:t>
            </a:r>
          </a:p>
          <a:p>
            <a:pPr marL="285750" indent="-285750">
              <a:spcBef>
                <a:spcPct val="0"/>
              </a:spcBef>
            </a:pPr>
            <a:r>
              <a:rPr lang="en-US" sz="1600" b="1" dirty="0">
                <a:solidFill>
                  <a:srgbClr val="0000FF"/>
                </a:solidFill>
              </a:rPr>
              <a:t>Field of view: 50 mm x 25 mm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74CD99-FA87-EC41-BD29-56D5796620A8}"/>
              </a:ext>
            </a:extLst>
          </p:cNvPr>
          <p:cNvSpPr txBox="1"/>
          <p:nvPr/>
        </p:nvSpPr>
        <p:spPr>
          <a:xfrm>
            <a:off x="284356" y="1228493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00FF"/>
                </a:solidFill>
              </a:rPr>
              <a:t>Burst-mode laser + quadscope based compact  tomographic imaging system</a:t>
            </a:r>
          </a:p>
        </p:txBody>
      </p:sp>
    </p:spTree>
    <p:extLst>
      <p:ext uri="{BB962C8B-B14F-4D97-AF65-F5344CB8AC3E}">
        <p14:creationId xmlns:p14="http://schemas.microsoft.com/office/powerpoint/2010/main" val="140205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457200" y="1600200"/>
            <a:ext cx="8245528" cy="4170275"/>
            <a:chOff x="460446" y="1760747"/>
            <a:chExt cx="8245528" cy="417027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374" y="1760747"/>
              <a:ext cx="2057400" cy="2057400"/>
            </a:xfrm>
            <a:prstGeom prst="rect">
              <a:avLst/>
            </a:prstGeom>
            <a:ln w="12700" cmpd="sng">
              <a:solidFill>
                <a:schemeClr val="bg1"/>
              </a:solidFill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774" y="1760747"/>
              <a:ext cx="2057400" cy="2057400"/>
            </a:xfrm>
            <a:prstGeom prst="rect">
              <a:avLst/>
            </a:prstGeom>
            <a:ln w="12700" cmpd="sng">
              <a:solidFill>
                <a:schemeClr val="bg1"/>
              </a:solidFill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174" y="1760747"/>
              <a:ext cx="2057400" cy="2057400"/>
            </a:xfrm>
            <a:prstGeom prst="rect">
              <a:avLst/>
            </a:prstGeom>
            <a:ln w="12700" cmpd="sng">
              <a:solidFill>
                <a:schemeClr val="bg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8574" y="1760747"/>
              <a:ext cx="2057400" cy="2057400"/>
            </a:xfrm>
            <a:prstGeom prst="rect">
              <a:avLst/>
            </a:prstGeom>
            <a:ln w="12700" cmpd="sng">
              <a:solidFill>
                <a:schemeClr val="bg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9243" y="3818147"/>
              <a:ext cx="2057400" cy="2057400"/>
            </a:xfrm>
            <a:prstGeom prst="rect">
              <a:avLst/>
            </a:prstGeom>
            <a:ln w="12700" cmpd="sng">
              <a:solidFill>
                <a:schemeClr val="bg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7343" y="3818147"/>
              <a:ext cx="2057400" cy="2057400"/>
            </a:xfrm>
            <a:prstGeom prst="rect">
              <a:avLst/>
            </a:prstGeom>
            <a:ln w="12700" cmpd="sng">
              <a:solidFill>
                <a:schemeClr val="bg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661" y="3818147"/>
              <a:ext cx="2057400" cy="2057400"/>
            </a:xfrm>
            <a:prstGeom prst="rect">
              <a:avLst/>
            </a:prstGeom>
            <a:ln w="12700" cmpd="sng">
              <a:solidFill>
                <a:schemeClr val="bg1"/>
              </a:solidFill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460446" y="3425731"/>
              <a:ext cx="68255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</a:rPr>
                <a:t>(a)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45960" y="3407118"/>
              <a:ext cx="63564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</a:rPr>
                <a:t>(c)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03202" y="3435038"/>
              <a:ext cx="84959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</a:rPr>
                <a:t>(b)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19498" y="5501745"/>
              <a:ext cx="47042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</a:rPr>
                <a:t>(</a:t>
              </a:r>
              <a:r>
                <a:rPr lang="en-US" sz="2100" dirty="0" smtClean="0">
                  <a:solidFill>
                    <a:schemeClr val="bg1"/>
                  </a:solidFill>
                </a:rPr>
                <a:t>a</a:t>
              </a:r>
              <a:endParaRPr lang="en-US" sz="21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67602" y="5483131"/>
              <a:ext cx="61399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</a:rPr>
                <a:t>(g)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33774" y="5501745"/>
              <a:ext cx="59042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</a:rPr>
                <a:t>(f)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6374" y="5515524"/>
              <a:ext cx="81902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</a:rPr>
                <a:t>(e)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8574" y="3818147"/>
              <a:ext cx="2057400" cy="2057400"/>
            </a:xfrm>
            <a:prstGeom prst="rect">
              <a:avLst/>
            </a:prstGeom>
            <a:ln w="12700" cmpd="sng">
              <a:solidFill>
                <a:schemeClr val="bg1"/>
              </a:solidFill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6629435" y="5501745"/>
              <a:ext cx="59870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</a:rPr>
                <a:t>(h)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11216" y="3432875"/>
              <a:ext cx="78018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</a:rPr>
                <a:t>(d)</a:t>
              </a:r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76200" y="43464"/>
            <a:ext cx="7928113" cy="994172"/>
          </a:xfrm>
        </p:spPr>
        <p:txBody>
          <a:bodyPr/>
          <a:lstStyle/>
          <a:p>
            <a:r>
              <a:rPr lang="en-US" sz="3200" dirty="0" smtClean="0">
                <a:effectLst/>
              </a:rPr>
              <a:t>8-view of Raw Rayleigh Scattering Images</a:t>
            </a:r>
            <a:endParaRPr 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3891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10-kHz Tomographic Rayleigh Scattering</a:t>
            </a:r>
          </a:p>
        </p:txBody>
      </p:sp>
      <p:pic>
        <p:nvPicPr>
          <p:cNvPr id="7" name="propane1_tim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3344"/>
          <a:stretch/>
        </p:blipFill>
        <p:spPr>
          <a:xfrm>
            <a:off x="762000" y="1524000"/>
            <a:ext cx="3845454" cy="4457301"/>
          </a:xfrm>
          <a:prstGeom prst="rect">
            <a:avLst/>
          </a:prstGeom>
        </p:spPr>
      </p:pic>
      <p:pic>
        <p:nvPicPr>
          <p:cNvPr id="8" name="propane12_time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24208"/>
          <a:stretch/>
        </p:blipFill>
        <p:spPr>
          <a:xfrm>
            <a:off x="5105400" y="1524000"/>
            <a:ext cx="3800030" cy="445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1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5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10-kHz Tomographic Rayleigh Scattering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562061" y="1305339"/>
            <a:ext cx="4308475" cy="4881025"/>
            <a:chOff x="0" y="0"/>
            <a:chExt cx="4287520" cy="4855632"/>
          </a:xfrm>
        </p:grpSpPr>
        <p:pic>
          <p:nvPicPr>
            <p:cNvPr id="5" name="image35.jpe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287520" cy="4314825"/>
            </a:xfrm>
            <a:prstGeom prst="rect">
              <a:avLst/>
            </a:prstGeom>
          </p:spPr>
        </p:pic>
        <p:sp>
          <p:nvSpPr>
            <p:cNvPr id="6" name="Text Box 3"/>
            <p:cNvSpPr txBox="1"/>
            <p:nvPr/>
          </p:nvSpPr>
          <p:spPr>
            <a:xfrm>
              <a:off x="389038" y="4442768"/>
              <a:ext cx="3184834" cy="412864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R="0" algn="just">
                <a:spcBef>
                  <a:spcPts val="0"/>
                </a:spcBef>
                <a:spcAft>
                  <a:spcPts val="0"/>
                </a:spcAft>
                <a:tabLst>
                  <a:tab pos="857250" algn="l"/>
                </a:tabLst>
              </a:pPr>
              <a:r>
                <a:rPr lang="en-US" sz="1400" spc="-40" dirty="0">
                  <a:effectLst/>
                  <a:latin typeface="Times New Roman" panose="02020603050405020304" pitchFamily="18" charset="0"/>
                  <a:ea typeface="Malgun Gothic" panose="020B0503020000020004" pitchFamily="34" charset="-127"/>
                </a:rPr>
                <a:t>Time evolution of 3D distribution of propane flow Rayleigh scattering</a:t>
              </a:r>
            </a:p>
          </p:txBody>
        </p:sp>
      </p:grpSp>
      <p:pic>
        <p:nvPicPr>
          <p:cNvPr id="3" name="rotation_examp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2213"/>
          <a:stretch/>
        </p:blipFill>
        <p:spPr>
          <a:xfrm>
            <a:off x="304800" y="1305339"/>
            <a:ext cx="4114800" cy="470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0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2900" y="16002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10-kHz </a:t>
            </a:r>
            <a:r>
              <a:rPr lang="en-US" sz="2000" dirty="0"/>
              <a:t>rate tomographic Rayleigh scattering has been demonstrated with the combination of a burst-mode laser and a quad-scope-based compact tomographic imaging system.</a:t>
            </a:r>
          </a:p>
          <a:p>
            <a:pPr marL="344488" indent="-344488">
              <a:spcAft>
                <a:spcPts val="1200"/>
              </a:spcAft>
            </a:pPr>
            <a:r>
              <a:rPr lang="en-US" sz="2000" dirty="0"/>
              <a:t>•    </a:t>
            </a:r>
            <a:r>
              <a:rPr lang="en-US" sz="2000" dirty="0" smtClean="0"/>
              <a:t>3-D </a:t>
            </a:r>
            <a:r>
              <a:rPr lang="en-US" sz="2000" dirty="0"/>
              <a:t>turbulence structures and their evolutions can be clearly tracked. The spatial resolution is ~0.8 mm. </a:t>
            </a:r>
          </a:p>
          <a:p>
            <a:pPr marL="344488" indent="-344488">
              <a:spcAft>
                <a:spcPts val="1200"/>
              </a:spcAft>
            </a:pPr>
            <a:r>
              <a:rPr lang="en-US" sz="2000" dirty="0"/>
              <a:t>•    </a:t>
            </a:r>
            <a:r>
              <a:rPr lang="en-US" sz="2000" dirty="0" smtClean="0"/>
              <a:t>Due </a:t>
            </a:r>
            <a:r>
              <a:rPr lang="en-US" sz="2000" dirty="0"/>
              <a:t>to the relatively low Rayleigh scattering signals, only propane gas (at room-temperature, atmospheric pressure) has been demonstrated.</a:t>
            </a:r>
          </a:p>
          <a:p>
            <a:pPr marL="344488" indent="-344488">
              <a:spcAft>
                <a:spcPts val="1200"/>
              </a:spcAft>
            </a:pPr>
            <a:r>
              <a:rPr lang="en-US" sz="2000" dirty="0"/>
              <a:t>•    </a:t>
            </a:r>
            <a:r>
              <a:rPr lang="en-US" sz="2000" dirty="0" smtClean="0"/>
              <a:t>High-pressure </a:t>
            </a:r>
            <a:r>
              <a:rPr lang="en-US" sz="2000" dirty="0"/>
              <a:t>and low-temperature flows could be good applications</a:t>
            </a:r>
          </a:p>
          <a:p>
            <a:pPr marL="344488" indent="-344488">
              <a:spcAft>
                <a:spcPts val="1200"/>
              </a:spcAft>
            </a:pPr>
            <a:r>
              <a:rPr lang="en-US" sz="2000" dirty="0"/>
              <a:t>•    </a:t>
            </a:r>
            <a:r>
              <a:rPr lang="en-US" sz="2000" dirty="0" smtClean="0"/>
              <a:t>With </a:t>
            </a:r>
            <a:r>
              <a:rPr lang="en-US" sz="2000" dirty="0"/>
              <a:t>an upgraded high-energy laser, 4D Rayleigh could be possible in combustion or supersonic flow studies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7707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rew_SE_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49075</TotalTime>
  <Words>707</Words>
  <Application>Microsoft Office PowerPoint</Application>
  <PresentationFormat>On-screen Show (4:3)</PresentationFormat>
  <Paragraphs>174</Paragraphs>
  <Slides>14</Slides>
  <Notes>6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Malgun Gothic</vt:lpstr>
      <vt:lpstr>ＭＳ Ｐゴシック</vt:lpstr>
      <vt:lpstr>SimSun</vt:lpstr>
      <vt:lpstr>Arial</vt:lpstr>
      <vt:lpstr>Calibri</vt:lpstr>
      <vt:lpstr>Times New Roman</vt:lpstr>
      <vt:lpstr>Office Theme</vt:lpstr>
      <vt:lpstr>Custom Design</vt:lpstr>
      <vt:lpstr>10-kHz rate tomographic Rayleigh scattering imaging</vt:lpstr>
      <vt:lpstr>Acknowledgments</vt:lpstr>
      <vt:lpstr>Overview</vt:lpstr>
      <vt:lpstr>Motivation</vt:lpstr>
      <vt:lpstr>Solution: Burst-mode Laser System</vt:lpstr>
      <vt:lpstr>Example: 200-kHz PIV in Shock Tube</vt:lpstr>
      <vt:lpstr>Example: High-speed Rayleigh Imaging in Combustion</vt:lpstr>
      <vt:lpstr>Example: 100-kHz Interferometric Rayleigh Scattering for multi-point flow velocity and temperature measurements </vt:lpstr>
      <vt:lpstr>Example: 20-kHz 4D Imaging</vt:lpstr>
      <vt:lpstr>10-kHz Tomographic Rayleigh Scattering</vt:lpstr>
      <vt:lpstr>8-view of Raw Rayleigh Scattering Images</vt:lpstr>
      <vt:lpstr>10-kHz Tomographic Rayleigh Scattering</vt:lpstr>
      <vt:lpstr>10-kHz Tomographic Rayleigh Scattering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Drew Caswell</dc:creator>
  <cp:lastModifiedBy>Danehy, Paul M. (LARC-D304)</cp:lastModifiedBy>
  <cp:revision>856</cp:revision>
  <cp:lastPrinted>2016-02-03T14:16:38Z</cp:lastPrinted>
  <dcterms:created xsi:type="dcterms:W3CDTF">2006-08-16T00:00:00Z</dcterms:created>
  <dcterms:modified xsi:type="dcterms:W3CDTF">2020-06-08T20:35:45Z</dcterms:modified>
</cp:coreProperties>
</file>