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308" r:id="rId6"/>
    <p:sldId id="307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1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9" autoAdjust="0"/>
    <p:restoredTop sz="94626"/>
  </p:normalViewPr>
  <p:slideViewPr>
    <p:cSldViewPr snapToGrid="0" snapToObjects="1">
      <p:cViewPr varScale="1">
        <p:scale>
          <a:sx n="100" d="100"/>
          <a:sy n="100" d="100"/>
        </p:scale>
        <p:origin x="16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145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801B51-6053-4238-8360-D947154DF13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DB37CB3-7EEA-405B-9F1D-171BBAE7CA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Attract non-aero suppliers and manufacturers—work through regional associations</a:t>
          </a:r>
        </a:p>
      </dgm:t>
    </dgm:pt>
    <dgm:pt modelId="{019E99F2-1F65-452F-8D9C-67D4CF36447F}" type="parTrans" cxnId="{8766E2E4-4ED8-4D92-B9CE-53798542A7CD}">
      <dgm:prSet/>
      <dgm:spPr/>
      <dgm:t>
        <a:bodyPr/>
        <a:lstStyle/>
        <a:p>
          <a:endParaRPr lang="en-US"/>
        </a:p>
      </dgm:t>
    </dgm:pt>
    <dgm:pt modelId="{FA55AAA6-BB0C-4093-9EF2-94467A9CE1C2}" type="sibTrans" cxnId="{8766E2E4-4ED8-4D92-B9CE-53798542A7CD}">
      <dgm:prSet/>
      <dgm:spPr/>
      <dgm:t>
        <a:bodyPr/>
        <a:lstStyle/>
        <a:p>
          <a:endParaRPr lang="en-US"/>
        </a:p>
      </dgm:t>
    </dgm:pt>
    <dgm:pt modelId="{1C053593-5868-43C8-8BDF-5E457F0C846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Rebuild skills, talents, digital enterprise and attract new manufacturers to scale deliveries </a:t>
          </a:r>
        </a:p>
      </dgm:t>
    </dgm:pt>
    <dgm:pt modelId="{23D3924B-CD12-455D-B12E-468CA04D8F1B}" type="parTrans" cxnId="{F879618A-342D-421D-90F8-C3D945B15DF4}">
      <dgm:prSet/>
      <dgm:spPr/>
      <dgm:t>
        <a:bodyPr/>
        <a:lstStyle/>
        <a:p>
          <a:endParaRPr lang="en-US"/>
        </a:p>
      </dgm:t>
    </dgm:pt>
    <dgm:pt modelId="{A00B558B-ECFB-42BD-A720-E6593442C746}" type="sibTrans" cxnId="{F879618A-342D-421D-90F8-C3D945B15DF4}">
      <dgm:prSet/>
      <dgm:spPr/>
      <dgm:t>
        <a:bodyPr/>
        <a:lstStyle/>
        <a:p>
          <a:endParaRPr lang="en-US"/>
        </a:p>
      </dgm:t>
    </dgm:pt>
    <dgm:pt modelId="{B807E13A-F5B8-416C-929F-786B1DDF0C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MROs need rapid access to authenticated parts</a:t>
          </a:r>
        </a:p>
      </dgm:t>
    </dgm:pt>
    <dgm:pt modelId="{53889E93-581C-49D1-BB3D-29C6C22E4CF8}" type="parTrans" cxnId="{7A61A579-5CF2-4D83-AE43-B0FF37394E0B}">
      <dgm:prSet/>
      <dgm:spPr/>
      <dgm:t>
        <a:bodyPr/>
        <a:lstStyle/>
        <a:p>
          <a:endParaRPr lang="en-US"/>
        </a:p>
      </dgm:t>
    </dgm:pt>
    <dgm:pt modelId="{78247B5D-2763-4EBB-835A-6372BABA50A6}" type="sibTrans" cxnId="{7A61A579-5CF2-4D83-AE43-B0FF37394E0B}">
      <dgm:prSet/>
      <dgm:spPr/>
      <dgm:t>
        <a:bodyPr/>
        <a:lstStyle/>
        <a:p>
          <a:endParaRPr lang="en-US"/>
        </a:p>
      </dgm:t>
    </dgm:pt>
    <dgm:pt modelId="{AC4501FD-4266-4E8D-8015-BE9840EBD8C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Build electronic platform to connect incoming suppliers and OEMs</a:t>
          </a:r>
        </a:p>
      </dgm:t>
    </dgm:pt>
    <dgm:pt modelId="{83CC2FBA-7720-49EE-BD0C-37893168819E}" type="parTrans" cxnId="{C42B1C30-C5DA-424B-977A-5A5A422DB775}">
      <dgm:prSet/>
      <dgm:spPr/>
      <dgm:t>
        <a:bodyPr/>
        <a:lstStyle/>
        <a:p>
          <a:endParaRPr lang="en-US"/>
        </a:p>
      </dgm:t>
    </dgm:pt>
    <dgm:pt modelId="{2AD9AC2A-941E-46D5-AEE3-64467581C45F}" type="sibTrans" cxnId="{C42B1C30-C5DA-424B-977A-5A5A422DB775}">
      <dgm:prSet/>
      <dgm:spPr/>
      <dgm:t>
        <a:bodyPr/>
        <a:lstStyle/>
        <a:p>
          <a:endParaRPr lang="en-US"/>
        </a:p>
      </dgm:t>
    </dgm:pt>
    <dgm:pt modelId="{C340AA4D-6483-4CBE-BAFD-F2E3F184FFC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Build model-based simulation capability to assess aggregate supply chain demand/capacity, and  resiliency analysis</a:t>
          </a:r>
        </a:p>
      </dgm:t>
    </dgm:pt>
    <dgm:pt modelId="{281408E7-1EA8-4BCF-AFF2-D98F43BF6DE4}" type="sibTrans" cxnId="{AA14188E-1602-4743-AAA1-DA8DC4EB93AF}">
      <dgm:prSet/>
      <dgm:spPr/>
      <dgm:t>
        <a:bodyPr/>
        <a:lstStyle/>
        <a:p>
          <a:endParaRPr lang="en-US"/>
        </a:p>
      </dgm:t>
    </dgm:pt>
    <dgm:pt modelId="{AB52BDF8-1251-4151-8B27-D6017C3BACDB}" type="parTrans" cxnId="{AA14188E-1602-4743-AAA1-DA8DC4EB93AF}">
      <dgm:prSet/>
      <dgm:spPr/>
      <dgm:t>
        <a:bodyPr/>
        <a:lstStyle/>
        <a:p>
          <a:endParaRPr lang="en-US"/>
        </a:p>
      </dgm:t>
    </dgm:pt>
    <dgm:pt modelId="{465CF80F-25CB-46B5-9164-E6EABB2BFFC6}" type="pres">
      <dgm:prSet presAssocID="{10801B51-6053-4238-8360-D947154DF133}" presName="root" presStyleCnt="0">
        <dgm:presLayoutVars>
          <dgm:dir/>
          <dgm:resizeHandles val="exact"/>
        </dgm:presLayoutVars>
      </dgm:prSet>
      <dgm:spPr/>
    </dgm:pt>
    <dgm:pt modelId="{1A5ACB8D-77DD-4695-9BA2-EFF9CC72AACB}" type="pres">
      <dgm:prSet presAssocID="{5DB37CB3-7EEA-405B-9F1D-171BBAE7CA24}" presName="compNode" presStyleCnt="0"/>
      <dgm:spPr/>
    </dgm:pt>
    <dgm:pt modelId="{2D041D81-C1FA-4934-9D1E-E35F41C0E770}" type="pres">
      <dgm:prSet presAssocID="{5DB37CB3-7EEA-405B-9F1D-171BBAE7CA24}" presName="bgRect" presStyleLbl="bgShp" presStyleIdx="0" presStyleCnt="5" custLinFactNeighborY="-13555"/>
      <dgm:spPr>
        <a:solidFill>
          <a:schemeClr val="accent2">
            <a:lumMod val="75000"/>
          </a:schemeClr>
        </a:solidFill>
      </dgm:spPr>
    </dgm:pt>
    <dgm:pt modelId="{1A531EE3-6EE2-4255-AB26-B1BF50C662C3}" type="pres">
      <dgm:prSet presAssocID="{5DB37CB3-7EEA-405B-9F1D-171BBAE7CA24}" presName="iconRect" presStyleLbl="node1" presStyleIdx="0" presStyleCnt="5" custLinFactNeighborX="-16029" custLinFactNeighborY="-2125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41D830D-8A4C-45EB-9B11-F2F491E0C944}" type="pres">
      <dgm:prSet presAssocID="{5DB37CB3-7EEA-405B-9F1D-171BBAE7CA24}" presName="spaceRect" presStyleCnt="0"/>
      <dgm:spPr/>
    </dgm:pt>
    <dgm:pt modelId="{85B1E5C0-6FD8-4533-B893-4DB0C7C26062}" type="pres">
      <dgm:prSet presAssocID="{5DB37CB3-7EEA-405B-9F1D-171BBAE7CA24}" presName="parTx" presStyleLbl="revTx" presStyleIdx="0" presStyleCnt="5" custScaleX="100000" custScaleY="77088" custLinFactY="37321" custLinFactNeighborX="-1800" custLinFactNeighborY="100000">
        <dgm:presLayoutVars>
          <dgm:chMax val="0"/>
          <dgm:chPref val="0"/>
        </dgm:presLayoutVars>
      </dgm:prSet>
      <dgm:spPr/>
    </dgm:pt>
    <dgm:pt modelId="{30F945AC-50F0-41CD-850F-DE292F29982A}" type="pres">
      <dgm:prSet presAssocID="{FA55AAA6-BB0C-4093-9EF2-94467A9CE1C2}" presName="sibTrans" presStyleCnt="0"/>
      <dgm:spPr/>
    </dgm:pt>
    <dgm:pt modelId="{E14561AF-5FC2-4076-9D01-DC3FFD62F468}" type="pres">
      <dgm:prSet presAssocID="{B807E13A-F5B8-416C-929F-786B1DDF0C58}" presName="compNode" presStyleCnt="0"/>
      <dgm:spPr/>
    </dgm:pt>
    <dgm:pt modelId="{8C7362C5-DC37-4C85-B15B-DB6B01D1F887}" type="pres">
      <dgm:prSet presAssocID="{B807E13A-F5B8-416C-929F-786B1DDF0C58}" presName="bgRect" presStyleLbl="bgShp" presStyleIdx="1" presStyleCnt="5"/>
      <dgm:spPr>
        <a:solidFill>
          <a:schemeClr val="bg2">
            <a:lumMod val="50000"/>
          </a:schemeClr>
        </a:solidFill>
      </dgm:spPr>
    </dgm:pt>
    <dgm:pt modelId="{3C68C098-9F99-4222-A993-E93EB2F67057}" type="pres">
      <dgm:prSet presAssocID="{B807E13A-F5B8-416C-929F-786B1DDF0C58}" presName="iconRect" presStyleLbl="node1" presStyleIdx="1" presStyleCnt="5" custLinFactNeighborY="194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719DB69-438E-47EC-90FF-18D14D16B7D4}" type="pres">
      <dgm:prSet presAssocID="{B807E13A-F5B8-416C-929F-786B1DDF0C58}" presName="spaceRect" presStyleCnt="0"/>
      <dgm:spPr/>
    </dgm:pt>
    <dgm:pt modelId="{4BE8CF05-E650-44DF-9C46-98EA8C963F44}" type="pres">
      <dgm:prSet presAssocID="{B807E13A-F5B8-416C-929F-786B1DDF0C58}" presName="parTx" presStyleLbl="revTx" presStyleIdx="1" presStyleCnt="5" custLinFactY="61210" custLinFactNeighborX="-1136" custLinFactNeighborY="100000">
        <dgm:presLayoutVars>
          <dgm:chMax val="0"/>
          <dgm:chPref val="0"/>
        </dgm:presLayoutVars>
      </dgm:prSet>
      <dgm:spPr/>
    </dgm:pt>
    <dgm:pt modelId="{A94713CF-B9A9-4C0D-A013-092E4CAF1C18}" type="pres">
      <dgm:prSet presAssocID="{78247B5D-2763-4EBB-835A-6372BABA50A6}" presName="sibTrans" presStyleCnt="0"/>
      <dgm:spPr/>
    </dgm:pt>
    <dgm:pt modelId="{3512AEDC-99BD-4117-9667-8426B8845424}" type="pres">
      <dgm:prSet presAssocID="{AC4501FD-4266-4E8D-8015-BE9840EBD8C5}" presName="compNode" presStyleCnt="0"/>
      <dgm:spPr/>
    </dgm:pt>
    <dgm:pt modelId="{E4AD6637-F964-4540-A424-4262AD22B1C0}" type="pres">
      <dgm:prSet presAssocID="{AC4501FD-4266-4E8D-8015-BE9840EBD8C5}" presName="bgRect" presStyleLbl="bgShp" presStyleIdx="2" presStyleCnt="5"/>
      <dgm:spPr>
        <a:solidFill>
          <a:schemeClr val="accent5">
            <a:lumMod val="75000"/>
          </a:schemeClr>
        </a:solidFill>
      </dgm:spPr>
    </dgm:pt>
    <dgm:pt modelId="{6DBCAC0A-F280-4BBC-87FA-1E80CBD6248C}" type="pres">
      <dgm:prSet presAssocID="{AC4501FD-4266-4E8D-8015-BE9840EBD8C5}" presName="iconRect" presStyleLbl="node1" presStyleIdx="2" presStyleCnt="5"/>
      <dgm:spPr>
        <a:blipFill>
          <a:blip xmlns:r="http://schemas.openxmlformats.org/officeDocument/2006/relationships"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bg1">
              <a:alpha val="0"/>
            </a:schemeClr>
          </a:solidFill>
        </a:ln>
      </dgm:spPr>
    </dgm:pt>
    <dgm:pt modelId="{28E64EBB-3EF3-43AE-9B52-F4FB93C008EA}" type="pres">
      <dgm:prSet presAssocID="{AC4501FD-4266-4E8D-8015-BE9840EBD8C5}" presName="spaceRect" presStyleCnt="0"/>
      <dgm:spPr/>
    </dgm:pt>
    <dgm:pt modelId="{4D854959-954A-40C2-8A19-2C92E5F5D297}" type="pres">
      <dgm:prSet presAssocID="{AC4501FD-4266-4E8D-8015-BE9840EBD8C5}" presName="parTx" presStyleLbl="revTx" presStyleIdx="2" presStyleCnt="5" custLinFactY="45065" custLinFactNeighborX="-1136" custLinFactNeighborY="100000">
        <dgm:presLayoutVars>
          <dgm:chMax val="0"/>
          <dgm:chPref val="0"/>
        </dgm:presLayoutVars>
      </dgm:prSet>
      <dgm:spPr/>
    </dgm:pt>
    <dgm:pt modelId="{DF66ABA7-0228-F441-9F78-AD5F15A70F33}" type="pres">
      <dgm:prSet presAssocID="{2AD9AC2A-941E-46D5-AEE3-64467581C45F}" presName="sibTrans" presStyleCnt="0"/>
      <dgm:spPr/>
    </dgm:pt>
    <dgm:pt modelId="{5D9E4BEA-157E-43B7-8776-EC1E6513E539}" type="pres">
      <dgm:prSet presAssocID="{C340AA4D-6483-4CBE-BAFD-F2E3F184FFC9}" presName="compNode" presStyleCnt="0"/>
      <dgm:spPr/>
    </dgm:pt>
    <dgm:pt modelId="{DCDC0B50-6B96-4663-BF16-86F60F1D18AA}" type="pres">
      <dgm:prSet presAssocID="{C340AA4D-6483-4CBE-BAFD-F2E3F184FFC9}" presName="bgRect" presStyleLbl="bgShp" presStyleIdx="3" presStyleCnt="5" custLinFactNeighborX="363" custLinFactNeighborY="-9827"/>
      <dgm:spPr>
        <a:solidFill>
          <a:srgbClr val="7030A0"/>
        </a:solidFill>
      </dgm:spPr>
    </dgm:pt>
    <dgm:pt modelId="{E39B8719-C1A2-40FC-B065-22B1D4387FE9}" type="pres">
      <dgm:prSet presAssocID="{C340AA4D-6483-4CBE-BAFD-F2E3F184FFC9}" presName="iconRect" presStyleLbl="node1" presStyleIdx="3" presStyleCnt="5" custLinFactNeighborY="-28172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5579062-AFB1-4EB3-A772-5888976F9860}" type="pres">
      <dgm:prSet presAssocID="{C340AA4D-6483-4CBE-BAFD-F2E3F184FFC9}" presName="spaceRect" presStyleCnt="0"/>
      <dgm:spPr/>
    </dgm:pt>
    <dgm:pt modelId="{07200510-E0E5-446F-8BAD-7BF5D71D0793}" type="pres">
      <dgm:prSet presAssocID="{C340AA4D-6483-4CBE-BAFD-F2E3F184FFC9}" presName="parTx" presStyleLbl="revTx" presStyleIdx="3" presStyleCnt="5" custLinFactY="39025" custLinFactNeighborX="-1800" custLinFactNeighborY="100000">
        <dgm:presLayoutVars>
          <dgm:chMax val="0"/>
          <dgm:chPref val="0"/>
        </dgm:presLayoutVars>
      </dgm:prSet>
      <dgm:spPr/>
    </dgm:pt>
    <dgm:pt modelId="{D4DF030A-D3BF-42C3-99AC-887AF5C54117}" type="pres">
      <dgm:prSet presAssocID="{281408E7-1EA8-4BCF-AFF2-D98F43BF6DE4}" presName="sibTrans" presStyleCnt="0"/>
      <dgm:spPr/>
    </dgm:pt>
    <dgm:pt modelId="{AFE2EC54-E773-4D71-9416-DB5A51B681B2}" type="pres">
      <dgm:prSet presAssocID="{1C053593-5868-43C8-8BDF-5E457F0C8467}" presName="compNode" presStyleCnt="0"/>
      <dgm:spPr/>
    </dgm:pt>
    <dgm:pt modelId="{EC01CA40-D193-4C9E-A5FE-EF9A435895A0}" type="pres">
      <dgm:prSet presAssocID="{1C053593-5868-43C8-8BDF-5E457F0C8467}" presName="bgRect" presStyleLbl="bgShp" presStyleIdx="4" presStyleCnt="5" custLinFactNeighborY="-5925"/>
      <dgm:spPr/>
    </dgm:pt>
    <dgm:pt modelId="{FE1687CF-F92E-42E1-ABC0-89AB21DD5A63}" type="pres">
      <dgm:prSet presAssocID="{1C053593-5868-43C8-8BDF-5E457F0C8467}" presName="iconRect" presStyleLbl="node1" presStyleIdx="4" presStyleCnt="5" custLinFactNeighborX="-3885" custLinFactNeighborY="-19428"/>
      <dgm:spPr>
        <a:blipFill rotWithShape="1">
          <a:blip xmlns:r="http://schemas.openxmlformats.org/officeDocument/2006/relationships" r:embed="rId6"/>
          <a:stretch>
            <a:fillRect/>
          </a:stretch>
        </a:blipFill>
        <a:ln>
          <a:noFill/>
        </a:ln>
      </dgm:spPr>
    </dgm:pt>
    <dgm:pt modelId="{1923714D-917D-455D-A399-B0261EBF8959}" type="pres">
      <dgm:prSet presAssocID="{1C053593-5868-43C8-8BDF-5E457F0C8467}" presName="spaceRect" presStyleCnt="0"/>
      <dgm:spPr/>
    </dgm:pt>
    <dgm:pt modelId="{1A146421-0DB7-4D7F-874A-30A95DFBF392}" type="pres">
      <dgm:prSet presAssocID="{1C053593-5868-43C8-8BDF-5E457F0C8467}" presName="parTx" presStyleLbl="revTx" presStyleIdx="4" presStyleCnt="5" custScaleX="100349" custScaleY="68634" custLinFactY="88562" custLinFactNeighborX="-1975" custLinFactNeighborY="100000">
        <dgm:presLayoutVars>
          <dgm:chMax val="0"/>
          <dgm:chPref val="0"/>
        </dgm:presLayoutVars>
      </dgm:prSet>
      <dgm:spPr/>
    </dgm:pt>
  </dgm:ptLst>
  <dgm:cxnLst>
    <dgm:cxn modelId="{F7832F0D-54F6-6140-A36B-7C9EE383CEA8}" type="presOf" srcId="{C340AA4D-6483-4CBE-BAFD-F2E3F184FFC9}" destId="{07200510-E0E5-446F-8BAD-7BF5D71D0793}" srcOrd="0" destOrd="0" presId="urn:microsoft.com/office/officeart/2018/2/layout/IconVerticalSolidList"/>
    <dgm:cxn modelId="{C4F3E71F-A6AC-D14F-AD87-C23952430D61}" type="presOf" srcId="{1C053593-5868-43C8-8BDF-5E457F0C8467}" destId="{1A146421-0DB7-4D7F-874A-30A95DFBF392}" srcOrd="0" destOrd="0" presId="urn:microsoft.com/office/officeart/2018/2/layout/IconVerticalSolidList"/>
    <dgm:cxn modelId="{DE197125-487B-6747-A3A5-40E8EBBB73D5}" type="presOf" srcId="{AC4501FD-4266-4E8D-8015-BE9840EBD8C5}" destId="{4D854959-954A-40C2-8A19-2C92E5F5D297}" srcOrd="0" destOrd="0" presId="urn:microsoft.com/office/officeart/2018/2/layout/IconVerticalSolidList"/>
    <dgm:cxn modelId="{C42B1C30-C5DA-424B-977A-5A5A422DB775}" srcId="{10801B51-6053-4238-8360-D947154DF133}" destId="{AC4501FD-4266-4E8D-8015-BE9840EBD8C5}" srcOrd="2" destOrd="0" parTransId="{83CC2FBA-7720-49EE-BD0C-37893168819E}" sibTransId="{2AD9AC2A-941E-46D5-AEE3-64467581C45F}"/>
    <dgm:cxn modelId="{B8E0D171-FB48-5745-A566-4E1DC3E722D5}" type="presOf" srcId="{B807E13A-F5B8-416C-929F-786B1DDF0C58}" destId="{4BE8CF05-E650-44DF-9C46-98EA8C963F44}" srcOrd="0" destOrd="0" presId="urn:microsoft.com/office/officeart/2018/2/layout/IconVerticalSolidList"/>
    <dgm:cxn modelId="{7A61A579-5CF2-4D83-AE43-B0FF37394E0B}" srcId="{10801B51-6053-4238-8360-D947154DF133}" destId="{B807E13A-F5B8-416C-929F-786B1DDF0C58}" srcOrd="1" destOrd="0" parTransId="{53889E93-581C-49D1-BB3D-29C6C22E4CF8}" sibTransId="{78247B5D-2763-4EBB-835A-6372BABA50A6}"/>
    <dgm:cxn modelId="{F879618A-342D-421D-90F8-C3D945B15DF4}" srcId="{10801B51-6053-4238-8360-D947154DF133}" destId="{1C053593-5868-43C8-8BDF-5E457F0C8467}" srcOrd="4" destOrd="0" parTransId="{23D3924B-CD12-455D-B12E-468CA04D8F1B}" sibTransId="{A00B558B-ECFB-42BD-A720-E6593442C746}"/>
    <dgm:cxn modelId="{AA14188E-1602-4743-AAA1-DA8DC4EB93AF}" srcId="{10801B51-6053-4238-8360-D947154DF133}" destId="{C340AA4D-6483-4CBE-BAFD-F2E3F184FFC9}" srcOrd="3" destOrd="0" parTransId="{AB52BDF8-1251-4151-8B27-D6017C3BACDB}" sibTransId="{281408E7-1EA8-4BCF-AFF2-D98F43BF6DE4}"/>
    <dgm:cxn modelId="{CC0DF9D6-D636-43A1-909B-9CA838C03CF0}" type="presOf" srcId="{10801B51-6053-4238-8360-D947154DF133}" destId="{465CF80F-25CB-46B5-9164-E6EABB2BFFC6}" srcOrd="0" destOrd="0" presId="urn:microsoft.com/office/officeart/2018/2/layout/IconVerticalSolidList"/>
    <dgm:cxn modelId="{8766E2E4-4ED8-4D92-B9CE-53798542A7CD}" srcId="{10801B51-6053-4238-8360-D947154DF133}" destId="{5DB37CB3-7EEA-405B-9F1D-171BBAE7CA24}" srcOrd="0" destOrd="0" parTransId="{019E99F2-1F65-452F-8D9C-67D4CF36447F}" sibTransId="{FA55AAA6-BB0C-4093-9EF2-94467A9CE1C2}"/>
    <dgm:cxn modelId="{E45ABFF9-BCFD-5242-8ADF-C4B6AF7FA599}" type="presOf" srcId="{5DB37CB3-7EEA-405B-9F1D-171BBAE7CA24}" destId="{85B1E5C0-6FD8-4533-B893-4DB0C7C26062}" srcOrd="0" destOrd="0" presId="urn:microsoft.com/office/officeart/2018/2/layout/IconVerticalSolidList"/>
    <dgm:cxn modelId="{B69EBF67-3144-A544-930B-1030A31A2786}" type="presParOf" srcId="{465CF80F-25CB-46B5-9164-E6EABB2BFFC6}" destId="{1A5ACB8D-77DD-4695-9BA2-EFF9CC72AACB}" srcOrd="0" destOrd="0" presId="urn:microsoft.com/office/officeart/2018/2/layout/IconVerticalSolidList"/>
    <dgm:cxn modelId="{1F7C79A2-A80B-174C-8231-A3F6D29EECBE}" type="presParOf" srcId="{1A5ACB8D-77DD-4695-9BA2-EFF9CC72AACB}" destId="{2D041D81-C1FA-4934-9D1E-E35F41C0E770}" srcOrd="0" destOrd="0" presId="urn:microsoft.com/office/officeart/2018/2/layout/IconVerticalSolidList"/>
    <dgm:cxn modelId="{58220B3E-34D4-1A40-9C7C-2FDE101A1746}" type="presParOf" srcId="{1A5ACB8D-77DD-4695-9BA2-EFF9CC72AACB}" destId="{1A531EE3-6EE2-4255-AB26-B1BF50C662C3}" srcOrd="1" destOrd="0" presId="urn:microsoft.com/office/officeart/2018/2/layout/IconVerticalSolidList"/>
    <dgm:cxn modelId="{845739F1-A700-5D4C-8F9A-F2A01E5BD704}" type="presParOf" srcId="{1A5ACB8D-77DD-4695-9BA2-EFF9CC72AACB}" destId="{B41D830D-8A4C-45EB-9B11-F2F491E0C944}" srcOrd="2" destOrd="0" presId="urn:microsoft.com/office/officeart/2018/2/layout/IconVerticalSolidList"/>
    <dgm:cxn modelId="{CE7D8B0B-E0F3-B44A-A232-8201DE45E624}" type="presParOf" srcId="{1A5ACB8D-77DD-4695-9BA2-EFF9CC72AACB}" destId="{85B1E5C0-6FD8-4533-B893-4DB0C7C26062}" srcOrd="3" destOrd="0" presId="urn:microsoft.com/office/officeart/2018/2/layout/IconVerticalSolidList"/>
    <dgm:cxn modelId="{26B61487-951D-A347-8294-44E212F95E8F}" type="presParOf" srcId="{465CF80F-25CB-46B5-9164-E6EABB2BFFC6}" destId="{30F945AC-50F0-41CD-850F-DE292F29982A}" srcOrd="1" destOrd="0" presId="urn:microsoft.com/office/officeart/2018/2/layout/IconVerticalSolidList"/>
    <dgm:cxn modelId="{62D5884A-6537-DE4A-8A30-0D884CDEB0A8}" type="presParOf" srcId="{465CF80F-25CB-46B5-9164-E6EABB2BFFC6}" destId="{E14561AF-5FC2-4076-9D01-DC3FFD62F468}" srcOrd="2" destOrd="0" presId="urn:microsoft.com/office/officeart/2018/2/layout/IconVerticalSolidList"/>
    <dgm:cxn modelId="{EE8E5C06-2600-2248-BAB5-C649AC1BC8F5}" type="presParOf" srcId="{E14561AF-5FC2-4076-9D01-DC3FFD62F468}" destId="{8C7362C5-DC37-4C85-B15B-DB6B01D1F887}" srcOrd="0" destOrd="0" presId="urn:microsoft.com/office/officeart/2018/2/layout/IconVerticalSolidList"/>
    <dgm:cxn modelId="{22267CAB-4A6E-A548-B41D-7FF55C2B3B21}" type="presParOf" srcId="{E14561AF-5FC2-4076-9D01-DC3FFD62F468}" destId="{3C68C098-9F99-4222-A993-E93EB2F67057}" srcOrd="1" destOrd="0" presId="urn:microsoft.com/office/officeart/2018/2/layout/IconVerticalSolidList"/>
    <dgm:cxn modelId="{473E4ACE-CD66-0344-96E7-870F41176B11}" type="presParOf" srcId="{E14561AF-5FC2-4076-9D01-DC3FFD62F468}" destId="{C719DB69-438E-47EC-90FF-18D14D16B7D4}" srcOrd="2" destOrd="0" presId="urn:microsoft.com/office/officeart/2018/2/layout/IconVerticalSolidList"/>
    <dgm:cxn modelId="{34E2F363-FD8C-ED4D-8547-DAFB448925E3}" type="presParOf" srcId="{E14561AF-5FC2-4076-9D01-DC3FFD62F468}" destId="{4BE8CF05-E650-44DF-9C46-98EA8C963F44}" srcOrd="3" destOrd="0" presId="urn:microsoft.com/office/officeart/2018/2/layout/IconVerticalSolidList"/>
    <dgm:cxn modelId="{0490F81C-C00C-E148-8C50-CAB6A94ABE6A}" type="presParOf" srcId="{465CF80F-25CB-46B5-9164-E6EABB2BFFC6}" destId="{A94713CF-B9A9-4C0D-A013-092E4CAF1C18}" srcOrd="3" destOrd="0" presId="urn:microsoft.com/office/officeart/2018/2/layout/IconVerticalSolidList"/>
    <dgm:cxn modelId="{A1833997-FA7A-CD47-88AE-A46DA067AEE8}" type="presParOf" srcId="{465CF80F-25CB-46B5-9164-E6EABB2BFFC6}" destId="{3512AEDC-99BD-4117-9667-8426B8845424}" srcOrd="4" destOrd="0" presId="urn:microsoft.com/office/officeart/2018/2/layout/IconVerticalSolidList"/>
    <dgm:cxn modelId="{3423E82E-43F3-AD4C-A563-55B352B5955E}" type="presParOf" srcId="{3512AEDC-99BD-4117-9667-8426B8845424}" destId="{E4AD6637-F964-4540-A424-4262AD22B1C0}" srcOrd="0" destOrd="0" presId="urn:microsoft.com/office/officeart/2018/2/layout/IconVerticalSolidList"/>
    <dgm:cxn modelId="{3589AFF1-55ED-5745-8BA3-8F4188548A38}" type="presParOf" srcId="{3512AEDC-99BD-4117-9667-8426B8845424}" destId="{6DBCAC0A-F280-4BBC-87FA-1E80CBD6248C}" srcOrd="1" destOrd="0" presId="urn:microsoft.com/office/officeart/2018/2/layout/IconVerticalSolidList"/>
    <dgm:cxn modelId="{80566C81-7278-5B40-A175-025541BECDCF}" type="presParOf" srcId="{3512AEDC-99BD-4117-9667-8426B8845424}" destId="{28E64EBB-3EF3-43AE-9B52-F4FB93C008EA}" srcOrd="2" destOrd="0" presId="urn:microsoft.com/office/officeart/2018/2/layout/IconVerticalSolidList"/>
    <dgm:cxn modelId="{B7C7BBC9-A243-F34F-BAAE-2778410A2709}" type="presParOf" srcId="{3512AEDC-99BD-4117-9667-8426B8845424}" destId="{4D854959-954A-40C2-8A19-2C92E5F5D297}" srcOrd="3" destOrd="0" presId="urn:microsoft.com/office/officeart/2018/2/layout/IconVerticalSolidList"/>
    <dgm:cxn modelId="{4A23D546-6028-7443-A484-73C2B2BDDB59}" type="presParOf" srcId="{465CF80F-25CB-46B5-9164-E6EABB2BFFC6}" destId="{DF66ABA7-0228-F441-9F78-AD5F15A70F33}" srcOrd="5" destOrd="0" presId="urn:microsoft.com/office/officeart/2018/2/layout/IconVerticalSolidList"/>
    <dgm:cxn modelId="{CE0E2FA6-CBB2-C644-A854-6C9E680383E7}" type="presParOf" srcId="{465CF80F-25CB-46B5-9164-E6EABB2BFFC6}" destId="{5D9E4BEA-157E-43B7-8776-EC1E6513E539}" srcOrd="6" destOrd="0" presId="urn:microsoft.com/office/officeart/2018/2/layout/IconVerticalSolidList"/>
    <dgm:cxn modelId="{95F683D1-54FA-724E-B8D6-29E284EC749F}" type="presParOf" srcId="{5D9E4BEA-157E-43B7-8776-EC1E6513E539}" destId="{DCDC0B50-6B96-4663-BF16-86F60F1D18AA}" srcOrd="0" destOrd="0" presId="urn:microsoft.com/office/officeart/2018/2/layout/IconVerticalSolidList"/>
    <dgm:cxn modelId="{40ED3D20-ABEC-AB48-96F0-9B692737B6C2}" type="presParOf" srcId="{5D9E4BEA-157E-43B7-8776-EC1E6513E539}" destId="{E39B8719-C1A2-40FC-B065-22B1D4387FE9}" srcOrd="1" destOrd="0" presId="urn:microsoft.com/office/officeart/2018/2/layout/IconVerticalSolidList"/>
    <dgm:cxn modelId="{8E7E3C17-99E9-8A4C-8E03-4C60793DAC56}" type="presParOf" srcId="{5D9E4BEA-157E-43B7-8776-EC1E6513E539}" destId="{65579062-AFB1-4EB3-A772-5888976F9860}" srcOrd="2" destOrd="0" presId="urn:microsoft.com/office/officeart/2018/2/layout/IconVerticalSolidList"/>
    <dgm:cxn modelId="{9BEEF463-9BDC-C146-88A2-005BA04B958E}" type="presParOf" srcId="{5D9E4BEA-157E-43B7-8776-EC1E6513E539}" destId="{07200510-E0E5-446F-8BAD-7BF5D71D0793}" srcOrd="3" destOrd="0" presId="urn:microsoft.com/office/officeart/2018/2/layout/IconVerticalSolidList"/>
    <dgm:cxn modelId="{B0E8FB66-4260-FE4E-835F-80CB45E44B19}" type="presParOf" srcId="{465CF80F-25CB-46B5-9164-E6EABB2BFFC6}" destId="{D4DF030A-D3BF-42C3-99AC-887AF5C54117}" srcOrd="7" destOrd="0" presId="urn:microsoft.com/office/officeart/2018/2/layout/IconVerticalSolidList"/>
    <dgm:cxn modelId="{C08917EF-F169-334E-A7EC-60E762FDD461}" type="presParOf" srcId="{465CF80F-25CB-46B5-9164-E6EABB2BFFC6}" destId="{AFE2EC54-E773-4D71-9416-DB5A51B681B2}" srcOrd="8" destOrd="0" presId="urn:microsoft.com/office/officeart/2018/2/layout/IconVerticalSolidList"/>
    <dgm:cxn modelId="{F836A121-E25D-DB4E-83F4-1BD591BD4036}" type="presParOf" srcId="{AFE2EC54-E773-4D71-9416-DB5A51B681B2}" destId="{EC01CA40-D193-4C9E-A5FE-EF9A435895A0}" srcOrd="0" destOrd="0" presId="urn:microsoft.com/office/officeart/2018/2/layout/IconVerticalSolidList"/>
    <dgm:cxn modelId="{BCEB518A-1F2D-8941-9514-F5B0A30AE5A0}" type="presParOf" srcId="{AFE2EC54-E773-4D71-9416-DB5A51B681B2}" destId="{FE1687CF-F92E-42E1-ABC0-89AB21DD5A63}" srcOrd="1" destOrd="0" presId="urn:microsoft.com/office/officeart/2018/2/layout/IconVerticalSolidList"/>
    <dgm:cxn modelId="{42882277-C43D-B345-A3F5-4688F96194B0}" type="presParOf" srcId="{AFE2EC54-E773-4D71-9416-DB5A51B681B2}" destId="{1923714D-917D-455D-A399-B0261EBF8959}" srcOrd="2" destOrd="0" presId="urn:microsoft.com/office/officeart/2018/2/layout/IconVerticalSolidList"/>
    <dgm:cxn modelId="{C50D98D7-9AA3-5843-A740-B66A44E533BE}" type="presParOf" srcId="{AFE2EC54-E773-4D71-9416-DB5A51B681B2}" destId="{1A146421-0DB7-4D7F-874A-30A95DFBF3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41D81-C1FA-4934-9D1E-E35F41C0E770}">
      <dsp:nvSpPr>
        <dsp:cNvPr id="0" name=""/>
        <dsp:cNvSpPr/>
      </dsp:nvSpPr>
      <dsp:spPr>
        <a:xfrm>
          <a:off x="0" y="60843"/>
          <a:ext cx="5866989" cy="920160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31EE3-6EE2-4255-AB26-B1BF50C662C3}">
      <dsp:nvSpPr>
        <dsp:cNvPr id="0" name=""/>
        <dsp:cNvSpPr/>
      </dsp:nvSpPr>
      <dsp:spPr>
        <a:xfrm>
          <a:off x="197227" y="285053"/>
          <a:ext cx="506088" cy="50608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1E5C0-6FD8-4533-B893-4DB0C7C26062}">
      <dsp:nvSpPr>
        <dsp:cNvPr id="0" name=""/>
        <dsp:cNvSpPr/>
      </dsp:nvSpPr>
      <dsp:spPr>
        <a:xfrm>
          <a:off x="976916" y="465561"/>
          <a:ext cx="4770482" cy="145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7" tIns="19917" rIns="19917" bIns="199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Attract non-aero suppliers and manufacturers—work through regional associations</a:t>
          </a:r>
        </a:p>
      </dsp:txBody>
      <dsp:txXfrm>
        <a:off x="976916" y="465561"/>
        <a:ext cx="4770482" cy="145075"/>
      </dsp:txXfrm>
    </dsp:sp>
    <dsp:sp modelId="{8C7362C5-DC37-4C85-B15B-DB6B01D1F887}">
      <dsp:nvSpPr>
        <dsp:cNvPr id="0" name=""/>
        <dsp:cNvSpPr/>
      </dsp:nvSpPr>
      <dsp:spPr>
        <a:xfrm>
          <a:off x="0" y="1335771"/>
          <a:ext cx="5866989" cy="920160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8C098-9F99-4222-A993-E93EB2F67057}">
      <dsp:nvSpPr>
        <dsp:cNvPr id="0" name=""/>
        <dsp:cNvSpPr/>
      </dsp:nvSpPr>
      <dsp:spPr>
        <a:xfrm>
          <a:off x="278348" y="1552640"/>
          <a:ext cx="506088" cy="506088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8CF05-E650-44DF-9C46-98EA8C963F44}">
      <dsp:nvSpPr>
        <dsp:cNvPr id="0" name=""/>
        <dsp:cNvSpPr/>
      </dsp:nvSpPr>
      <dsp:spPr>
        <a:xfrm>
          <a:off x="1008592" y="1639160"/>
          <a:ext cx="4770482" cy="188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7" tIns="19917" rIns="19917" bIns="199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MROs need rapid access to authenticated parts</a:t>
          </a:r>
        </a:p>
      </dsp:txBody>
      <dsp:txXfrm>
        <a:off x="1008592" y="1639160"/>
        <a:ext cx="4770482" cy="188194"/>
      </dsp:txXfrm>
    </dsp:sp>
    <dsp:sp modelId="{E4AD6637-F964-4540-A424-4262AD22B1C0}">
      <dsp:nvSpPr>
        <dsp:cNvPr id="0" name=""/>
        <dsp:cNvSpPr/>
      </dsp:nvSpPr>
      <dsp:spPr>
        <a:xfrm>
          <a:off x="0" y="2485971"/>
          <a:ext cx="5866989" cy="92016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BCAC0A-F280-4BBC-87FA-1E80CBD6248C}">
      <dsp:nvSpPr>
        <dsp:cNvPr id="0" name=""/>
        <dsp:cNvSpPr/>
      </dsp:nvSpPr>
      <dsp:spPr>
        <a:xfrm>
          <a:off x="278348" y="2693007"/>
          <a:ext cx="506088" cy="506088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bg1">
              <a:alpha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54959-954A-40C2-8A19-2C92E5F5D297}">
      <dsp:nvSpPr>
        <dsp:cNvPr id="0" name=""/>
        <dsp:cNvSpPr/>
      </dsp:nvSpPr>
      <dsp:spPr>
        <a:xfrm>
          <a:off x="1008592" y="2758976"/>
          <a:ext cx="4770482" cy="188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7" tIns="19917" rIns="19917" bIns="199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Build electronic platform to connect incoming suppliers and OEMs</a:t>
          </a:r>
        </a:p>
      </dsp:txBody>
      <dsp:txXfrm>
        <a:off x="1008592" y="2758976"/>
        <a:ext cx="4770482" cy="188194"/>
      </dsp:txXfrm>
    </dsp:sp>
    <dsp:sp modelId="{DCDC0B50-6B96-4663-BF16-86F60F1D18AA}">
      <dsp:nvSpPr>
        <dsp:cNvPr id="0" name=""/>
        <dsp:cNvSpPr/>
      </dsp:nvSpPr>
      <dsp:spPr>
        <a:xfrm>
          <a:off x="0" y="3545748"/>
          <a:ext cx="5866989" cy="920160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9B8719-C1A2-40FC-B065-22B1D4387FE9}">
      <dsp:nvSpPr>
        <dsp:cNvPr id="0" name=""/>
        <dsp:cNvSpPr/>
      </dsp:nvSpPr>
      <dsp:spPr>
        <a:xfrm>
          <a:off x="278348" y="3700633"/>
          <a:ext cx="506088" cy="506088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00510-E0E5-446F-8BAD-7BF5D71D0793}">
      <dsp:nvSpPr>
        <dsp:cNvPr id="0" name=""/>
        <dsp:cNvSpPr/>
      </dsp:nvSpPr>
      <dsp:spPr>
        <a:xfrm>
          <a:off x="976916" y="3897809"/>
          <a:ext cx="4770482" cy="188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7" tIns="19917" rIns="19917" bIns="199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Build model-based simulation capability to assess aggregate supply chain demand/capacity, and  resiliency analysis</a:t>
          </a:r>
        </a:p>
      </dsp:txBody>
      <dsp:txXfrm>
        <a:off x="976916" y="3897809"/>
        <a:ext cx="4770482" cy="188194"/>
      </dsp:txXfrm>
    </dsp:sp>
    <dsp:sp modelId="{EC01CA40-D193-4C9E-A5FE-EF9A435895A0}">
      <dsp:nvSpPr>
        <dsp:cNvPr id="0" name=""/>
        <dsp:cNvSpPr/>
      </dsp:nvSpPr>
      <dsp:spPr>
        <a:xfrm>
          <a:off x="0" y="4731853"/>
          <a:ext cx="5866989" cy="9201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687CF-F92E-42E1-ABC0-89AB21DD5A63}">
      <dsp:nvSpPr>
        <dsp:cNvPr id="0" name=""/>
        <dsp:cNvSpPr/>
      </dsp:nvSpPr>
      <dsp:spPr>
        <a:xfrm>
          <a:off x="258686" y="4895085"/>
          <a:ext cx="506088" cy="506088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46421-0DB7-4D7F-874A-30A95DFBF392}">
      <dsp:nvSpPr>
        <dsp:cNvPr id="0" name=""/>
        <dsp:cNvSpPr/>
      </dsp:nvSpPr>
      <dsp:spPr>
        <a:xfrm>
          <a:off x="960243" y="5170750"/>
          <a:ext cx="4787131" cy="129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7" tIns="19917" rIns="19917" bIns="199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Rebuild skills, talents, digital enterprise and attract new manufacturers to scale deliveries </a:t>
          </a:r>
        </a:p>
      </dsp:txBody>
      <dsp:txXfrm>
        <a:off x="960243" y="5170750"/>
        <a:ext cx="4787131" cy="129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6/8/20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56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8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7753-B876-7942-B5A2-32519173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0EBA4-7C56-A344-A1D4-CB6CBF3F1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7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A9C7-F0E3-074F-8F7C-0E67037F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95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1627-214E-8240-83E0-3AAD8A66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3738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91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3BDB3-D2F0-274E-8884-5B0FE5D1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640" y="146041"/>
            <a:ext cx="827595" cy="7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A2C47-5FDC-564B-85AE-76BBF769F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5574" y="539886"/>
            <a:ext cx="6080740" cy="2889114"/>
          </a:xfrm>
        </p:spPr>
        <p:txBody>
          <a:bodyPr anchor="b">
            <a:normAutofit/>
          </a:bodyPr>
          <a:lstStyle/>
          <a:p>
            <a:pPr algn="l">
              <a:spcBef>
                <a:spcPts val="600"/>
              </a:spcBef>
            </a:pPr>
            <a:r>
              <a:rPr lang="en-US" sz="4000" b="1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Sustainable </a:t>
            </a:r>
            <a:br>
              <a:rPr lang="en-US" sz="4000" b="1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000" b="1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Product Lifecycle-Integration Everywhere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9282" y="4610511"/>
            <a:ext cx="6744520" cy="2247489"/>
          </a:xfrm>
          <a:ln>
            <a:noFill/>
          </a:ln>
        </p:spPr>
        <p:txBody>
          <a:bodyPr anchor="t">
            <a:noAutofit/>
          </a:bodyPr>
          <a:lstStyle/>
          <a:p>
            <a:pPr algn="r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Parimal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PhD (PK)</a:t>
            </a: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Director, NASA Aeronautics Research Institute (NARI)</a:t>
            </a:r>
          </a:p>
          <a:p>
            <a:pPr algn="l">
              <a:lnSpc>
                <a:spcPct val="90000"/>
              </a:lnSpc>
            </a:pPr>
            <a:r>
              <a:rPr lang="en-US" sz="2000" b="1" dirty="0" err="1">
                <a:solidFill>
                  <a:schemeClr val="bg1"/>
                </a:solidFill>
              </a:rPr>
              <a:t>Parimal.H.Kopardekar@nasa.gov</a:t>
            </a:r>
            <a:endParaRPr lang="en-US" sz="2000" b="1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algn="r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</a:endParaRPr>
          </a:p>
          <a:p>
            <a:pPr algn="r"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 descr="Airplane">
            <a:extLst>
              <a:ext uri="{FF2B5EF4-FFF2-40B4-BE49-F238E27FC236}">
                <a16:creationId xmlns:a16="http://schemas.microsoft.com/office/drawing/2014/main" id="{E9DF5EB1-0827-4524-8BD3-B4C0D8DC6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944" y="369085"/>
            <a:ext cx="4047843" cy="40478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884225" y="4744912"/>
            <a:ext cx="285328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AIAA Forum</a:t>
            </a:r>
          </a:p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June 15, 2020</a:t>
            </a:r>
          </a:p>
        </p:txBody>
      </p:sp>
      <p:pic>
        <p:nvPicPr>
          <p:cNvPr id="17" name="Picture 16" descr="NASA Logo Transparent Background.png">
            <a:extLst>
              <a:ext uri="{FF2B5EF4-FFF2-40B4-BE49-F238E27FC236}">
                <a16:creationId xmlns:a16="http://schemas.microsoft.com/office/drawing/2014/main" id="{16A299CA-E155-9346-BEC4-5B4A0C453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1858" y="229882"/>
            <a:ext cx="1482662" cy="128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6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B6231DE0-6166-9444-AFDE-D6D9949F3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2952" y="1522989"/>
            <a:ext cx="5455433" cy="1802308"/>
          </a:xfrm>
        </p:spPr>
        <p:txBody>
          <a:bodyPr anchor="t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sz="4000" b="1" dirty="0"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Opportunities for Future Aircraft</a:t>
            </a:r>
          </a:p>
          <a:p>
            <a:pPr algn="l">
              <a:lnSpc>
                <a:spcPct val="90000"/>
              </a:lnSpc>
            </a:pPr>
            <a:endParaRPr lang="en-US" sz="4000" b="1" dirty="0"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Global growth in aviation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Environmental footprint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Aircraft development cycle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Aircraft production rate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Supply chain resiliency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Supply chain sustainability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78BC2D-2110-EA46-B308-33600C7A44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7"/>
          <a:stretch/>
        </p:blipFill>
        <p:spPr>
          <a:xfrm>
            <a:off x="-10160" y="0"/>
            <a:ext cx="6204482" cy="6857999"/>
          </a:xfrm>
          <a:custGeom>
            <a:avLst/>
            <a:gdLst>
              <a:gd name="connsiteX0" fmla="*/ 0 w 7028495"/>
              <a:gd name="connsiteY0" fmla="*/ 0 h 6858000"/>
              <a:gd name="connsiteX1" fmla="*/ 6915668 w 7028495"/>
              <a:gd name="connsiteY1" fmla="*/ 0 h 6858000"/>
              <a:gd name="connsiteX2" fmla="*/ 6952411 w 7028495"/>
              <a:gd name="connsiteY2" fmla="*/ 219663 h 6858000"/>
              <a:gd name="connsiteX3" fmla="*/ 7028495 w 7028495"/>
              <a:gd name="connsiteY3" fmla="*/ 1292112 h 6858000"/>
              <a:gd name="connsiteX4" fmla="*/ 4870994 w 7028495"/>
              <a:gd name="connsiteY4" fmla="*/ 6556512 h 6858000"/>
              <a:gd name="connsiteX5" fmla="*/ 4556185 w 7028495"/>
              <a:gd name="connsiteY5" fmla="*/ 6858000 h 6858000"/>
              <a:gd name="connsiteX6" fmla="*/ 0 w 702849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021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4778-A971-7543-B8BF-E5314ACF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68" y="340840"/>
            <a:ext cx="10515600" cy="782955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Aerospace Supply Chain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47A35-04F6-3A45-B2F6-14C3AB816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448A8-BFFB-4448-B1CF-83C9E595FBB8}"/>
              </a:ext>
            </a:extLst>
          </p:cNvPr>
          <p:cNvSpPr txBox="1">
            <a:spLocks/>
          </p:cNvSpPr>
          <p:nvPr/>
        </p:nvSpPr>
        <p:spPr>
          <a:xfrm>
            <a:off x="523568" y="1158250"/>
            <a:ext cx="4482894" cy="53806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272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Limited/sole sources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Fragile supplier and market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Capacity constrained supply market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Foreign dependency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Diminishing manufacturing sources and material shortages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Gap in U.S. human capital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Product security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03D8C4-AB91-3943-AA55-D9E53E7D9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918" y="1214598"/>
            <a:ext cx="5368411" cy="5341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0673" y="3586971"/>
            <a:ext cx="3781527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Life-cycle supply chain</a:t>
            </a:r>
          </a:p>
        </p:txBody>
      </p:sp>
    </p:spTree>
    <p:extLst>
      <p:ext uri="{BB962C8B-B14F-4D97-AF65-F5344CB8AC3E}">
        <p14:creationId xmlns:p14="http://schemas.microsoft.com/office/powerpoint/2010/main" val="1864105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2B90F-D7E9-D547-B787-367DB63A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4" y="1009024"/>
            <a:ext cx="3873563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Grow Emerging Aerospace Ecosystem</a:t>
            </a:r>
            <a:endParaRPr lang="en-US" sz="4000" kern="120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C181C-AB93-4844-9A80-ACFD05F81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876AAAB-B400-4062-B0C7-BD1315FC2D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7108843"/>
              </p:ext>
            </p:extLst>
          </p:nvPr>
        </p:nvGraphicFramePr>
        <p:xfrm>
          <a:off x="5292624" y="470925"/>
          <a:ext cx="5866989" cy="5892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484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0" ma:contentTypeDescription="Create a new document." ma:contentTypeScope="" ma:versionID="9ea879355a0f9c7d8e728e88f761c25a">
  <xsd:schema xmlns:xsd="http://www.w3.org/2001/XMLSchema" xmlns:xs="http://www.w3.org/2001/XMLSchema" xmlns:p="http://schemas.microsoft.com/office/2006/metadata/properties" xmlns:ns3="c852713b-0caa-4ac0-ba75-048f00e27b76" xmlns:ns4="a3f7648c-ef34-4383-9913-3e4132c38d7f" targetNamespace="http://schemas.microsoft.com/office/2006/metadata/properties" ma:root="true" ma:fieldsID="66fe2fece0b002f6e1046013614a972e" ns3:_="" ns4:_=""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3309BA0-CBEC-442E-8DB9-D5BB70FA38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1A3AA5-9B0F-4316-B78D-0359329C28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85EEF3-1375-4C42-8B69-DA4A6492A8B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c852713b-0caa-4ac0-ba75-048f00e27b76"/>
    <ds:schemaRef ds:uri="http://purl.org/dc/terms/"/>
    <ds:schemaRef ds:uri="a3f7648c-ef34-4383-9913-3e4132c38d7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160</Words>
  <Application>Microsoft Macintosh PowerPoint</Application>
  <PresentationFormat>Widescreen</PresentationFormat>
  <Paragraphs>37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Black</vt:lpstr>
      <vt:lpstr>Calibri</vt:lpstr>
      <vt:lpstr>Office Theme</vt:lpstr>
      <vt:lpstr>Sustainable  Product Lifecycle-Integration Everywhere</vt:lpstr>
      <vt:lpstr>PowerPoint Presentation</vt:lpstr>
      <vt:lpstr>Aerospace Supply Chain Challenges</vt:lpstr>
      <vt:lpstr> Grow Emerging Aerospace Ecosystem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Aerospace Supply Chain and Manufacturing</dc:title>
  <dc:creator>Kopardekar, Parimal H. (ARC-A)</dc:creator>
  <cp:lastModifiedBy>Kopardekar, Parimal H. (ARC-A)</cp:lastModifiedBy>
  <cp:revision>66</cp:revision>
  <cp:lastPrinted>2020-02-03T23:59:25Z</cp:lastPrinted>
  <dcterms:created xsi:type="dcterms:W3CDTF">2020-02-03T23:00:25Z</dcterms:created>
  <dcterms:modified xsi:type="dcterms:W3CDTF">2020-06-08T20:46:45Z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