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4"/>
    <p:sldMasterId id="2147483690" r:id="rId5"/>
  </p:sldMasterIdLst>
  <p:notesMasterIdLst>
    <p:notesMasterId r:id="rId17"/>
  </p:notesMasterIdLst>
  <p:sldIdLst>
    <p:sldId id="1191" r:id="rId6"/>
    <p:sldId id="1240" r:id="rId7"/>
    <p:sldId id="1126" r:id="rId8"/>
    <p:sldId id="1226" r:id="rId9"/>
    <p:sldId id="1206" r:id="rId10"/>
    <p:sldId id="1216" r:id="rId11"/>
    <p:sldId id="1244" r:id="rId12"/>
    <p:sldId id="1241" r:id="rId13"/>
    <p:sldId id="1242" r:id="rId14"/>
    <p:sldId id="1243" r:id="rId15"/>
    <p:sldId id="1205" r:id="rId16"/>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 charset="0"/>
        <a:ea typeface="+mn-ea"/>
        <a:cs typeface="+mn-cs"/>
      </a:defRPr>
    </a:lvl5pPr>
    <a:lvl6pPr marL="2286000" algn="l" defTabSz="914400" rtl="0" eaLnBrk="1" latinLnBrk="0" hangingPunct="1">
      <a:defRPr sz="2400" kern="1200">
        <a:solidFill>
          <a:schemeClr val="tx1"/>
        </a:solidFill>
        <a:latin typeface="Times" pitchFamily="1" charset="0"/>
        <a:ea typeface="+mn-ea"/>
        <a:cs typeface="+mn-cs"/>
      </a:defRPr>
    </a:lvl6pPr>
    <a:lvl7pPr marL="2743200" algn="l" defTabSz="914400" rtl="0" eaLnBrk="1" latinLnBrk="0" hangingPunct="1">
      <a:defRPr sz="2400" kern="1200">
        <a:solidFill>
          <a:schemeClr val="tx1"/>
        </a:solidFill>
        <a:latin typeface="Times" pitchFamily="1" charset="0"/>
        <a:ea typeface="+mn-ea"/>
        <a:cs typeface="+mn-cs"/>
      </a:defRPr>
    </a:lvl7pPr>
    <a:lvl8pPr marL="3200400" algn="l" defTabSz="914400" rtl="0" eaLnBrk="1" latinLnBrk="0" hangingPunct="1">
      <a:defRPr sz="2400" kern="1200">
        <a:solidFill>
          <a:schemeClr val="tx1"/>
        </a:solidFill>
        <a:latin typeface="Times" pitchFamily="1" charset="0"/>
        <a:ea typeface="+mn-ea"/>
        <a:cs typeface="+mn-cs"/>
      </a:defRPr>
    </a:lvl8pPr>
    <a:lvl9pPr marL="3657600" algn="l" defTabSz="914400" rtl="0" eaLnBrk="1" latinLnBrk="0" hangingPunct="1">
      <a:defRPr sz="2400" kern="1200">
        <a:solidFill>
          <a:schemeClr val="tx1"/>
        </a:solidFill>
        <a:latin typeface="Times"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alem" initials="L" lastIdx="1" clrIdx="0"/>
  <p:cmAuthor id="7" name="DeVon Griffin" initials="NO" lastIdx="2" clrIdx="7"/>
  <p:cmAuthor id="1" name="Marlei Ebert Walton" initials="MEW" lastIdx="22" clrIdx="1"/>
  <p:cmAuthor id="8" name="Hussey, Sam W. (GRC-MSI0)" initials="HSW(" lastIdx="33" clrIdx="8">
    <p:extLst>
      <p:ext uri="{19B8F6BF-5375-455C-9EA6-DF929625EA0E}">
        <p15:presenceInfo xmlns:p15="http://schemas.microsoft.com/office/powerpoint/2012/main" userId="S-1-5-21-330711430-3775241029-4075259233-42767" providerId="AD"/>
      </p:ext>
    </p:extLst>
  </p:cmAuthor>
  <p:cmAuthor id="2" name="Mulugeta, Lealem" initials="ML" lastIdx="1" clrIdx="2"/>
  <p:cmAuthor id="9" name="Canga, Michael A. (JSC-SF211)" initials="CMA(" lastIdx="11" clrIdx="9">
    <p:extLst>
      <p:ext uri="{19B8F6BF-5375-455C-9EA6-DF929625EA0E}">
        <p15:presenceInfo xmlns:p15="http://schemas.microsoft.com/office/powerpoint/2012/main" userId="S-1-5-21-330711430-3775241029-4075259233-70576" providerId="AD"/>
      </p:ext>
    </p:extLst>
  </p:cmAuthor>
  <p:cmAuthor id="3" name="Author" initials="A" lastIdx="32" clrIdx="3"/>
  <p:cmAuthor id="10" name="Antonsen, Erik L. (JSC-SD111)[IPA]" initials="AEL(" lastIdx="7" clrIdx="10">
    <p:extLst>
      <p:ext uri="{19B8F6BF-5375-455C-9EA6-DF929625EA0E}">
        <p15:presenceInfo xmlns:p15="http://schemas.microsoft.com/office/powerpoint/2012/main" userId="S-1-5-21-330711430-3775241029-4075259233-657210" providerId="AD"/>
      </p:ext>
    </p:extLst>
  </p:cmAuthor>
  <p:cmAuthor id="4" name="MCGUIRE, KERRY M. (JSC-SF311)" initials="MKM(" lastIdx="23" clrIdx="4">
    <p:extLst/>
  </p:cmAuthor>
  <p:cmAuthor id="11" name="Reed, Rebekah D. (JSC-AL111)" initials="RRD(" lastIdx="6" clrIdx="11">
    <p:extLst>
      <p:ext uri="{19B8F6BF-5375-455C-9EA6-DF929625EA0E}">
        <p15:presenceInfo xmlns:p15="http://schemas.microsoft.com/office/powerpoint/2012/main" userId="S-1-5-21-330711430-3775241029-4075259233-29027" providerId="AD"/>
      </p:ext>
    </p:extLst>
  </p:cmAuthor>
  <p:cmAuthor id="5" name="Wyle" initials="SLM" lastIdx="17" clrIdx="5"/>
  <p:cmAuthor id="6" name="Myers, Jerry G. (GRC-REB0)" initials="MJG(" lastIdx="2"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CF2"/>
    <a:srgbClr val="0066FF"/>
    <a:srgbClr val="00FF00"/>
    <a:srgbClr val="F1F10F"/>
    <a:srgbClr val="FFFF66"/>
    <a:srgbClr val="FFCCFF"/>
    <a:srgbClr val="FFFFCC"/>
    <a:srgbClr val="FA8606"/>
    <a:srgbClr val="FFCC66"/>
    <a:srgbClr val="BAE1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445" autoAdjust="0"/>
  </p:normalViewPr>
  <p:slideViewPr>
    <p:cSldViewPr snapToGrid="0">
      <p:cViewPr varScale="1">
        <p:scale>
          <a:sx n="59" d="100"/>
          <a:sy n="59" d="100"/>
        </p:scale>
        <p:origin x="1452" y="52"/>
      </p:cViewPr>
      <p:guideLst>
        <p:guide orient="horz" pos="2160"/>
        <p:guide pos="2880"/>
      </p:guideLst>
    </p:cSldViewPr>
  </p:slideViewPr>
  <p:notesTextViewPr>
    <p:cViewPr>
      <p:scale>
        <a:sx n="75" d="100"/>
        <a:sy n="75" d="100"/>
      </p:scale>
      <p:origin x="0" y="0"/>
    </p:cViewPr>
  </p:notesTextViewPr>
  <p:sorterViewPr>
    <p:cViewPr>
      <p:scale>
        <a:sx n="120" d="100"/>
        <a:sy n="120" d="100"/>
      </p:scale>
      <p:origin x="0" y="-5454"/>
    </p:cViewPr>
  </p:sorterViewPr>
  <p:notesViewPr>
    <p:cSldViewPr snapToGrid="0">
      <p:cViewPr varScale="1">
        <p:scale>
          <a:sx n="89" d="100"/>
          <a:sy n="89" d="100"/>
        </p:scale>
        <p:origin x="-3366" y="-120"/>
      </p:cViewPr>
      <p:guideLst>
        <p:guide orient="horz" pos="2880"/>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US" dirty="0"/>
          </a:p>
        </p:txBody>
      </p:sp>
      <p:sp>
        <p:nvSpPr>
          <p:cNvPr id="5123"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dirty="0"/>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US" dirty="0"/>
          </a:p>
        </p:txBody>
      </p:sp>
      <p:sp>
        <p:nvSpPr>
          <p:cNvPr id="5127"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99F54EC5-794A-45BA-8580-E39BA538B466}" type="slidenum">
              <a:rPr lang="en-US"/>
              <a:pPr/>
              <a:t>‹#›</a:t>
            </a:fld>
            <a:endParaRPr lang="en-US" dirty="0"/>
          </a:p>
        </p:txBody>
      </p:sp>
    </p:spTree>
    <p:extLst>
      <p:ext uri="{BB962C8B-B14F-4D97-AF65-F5344CB8AC3E}">
        <p14:creationId xmlns:p14="http://schemas.microsoft.com/office/powerpoint/2010/main" val="89836727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a:t>
            </a:fld>
            <a:endParaRPr lang="en-US" dirty="0"/>
          </a:p>
        </p:txBody>
      </p:sp>
    </p:spTree>
    <p:extLst>
      <p:ext uri="{BB962C8B-B14F-4D97-AF65-F5344CB8AC3E}">
        <p14:creationId xmlns:p14="http://schemas.microsoft.com/office/powerpoint/2010/main" val="3260772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a:t>
            </a:r>
            <a:r>
              <a:rPr lang="en-US" baseline="0" dirty="0" smtClean="0"/>
              <a:t> module in the International Space Station was launched in 1998 and the first long term residents arrived in November 2000.  </a:t>
            </a:r>
            <a:br>
              <a:rPr lang="en-US" baseline="0" dirty="0" smtClean="0"/>
            </a:br>
            <a:r>
              <a:rPr lang="en-US" baseline="0" dirty="0" smtClean="0"/>
              <a:t/>
            </a:r>
            <a:br>
              <a:rPr lang="en-US" baseline="0" dirty="0" smtClean="0"/>
            </a:br>
            <a:r>
              <a:rPr lang="en-US" baseline="0" dirty="0" smtClean="0"/>
              <a:t>So if you are younger than 19 years old you have not lived in a world where we have not had someone living in space.  </a:t>
            </a:r>
          </a:p>
          <a:p>
            <a:endParaRPr lang="en-US" baseline="0" dirty="0" smtClean="0"/>
          </a:p>
          <a:p>
            <a:r>
              <a:rPr lang="en-US" baseline="0" dirty="0" smtClean="0"/>
              <a:t>Some other interesting numbers – 562 is the number of people who have ever been in space.  Contrast that with the number 3000 – which is the low end of the number of participants that the FDA recommends for a phase 3 clinical trial to determine if a medicine works or not.  </a:t>
            </a:r>
          </a:p>
          <a:p>
            <a:endParaRPr lang="en-US" baseline="0" dirty="0" smtClean="0"/>
          </a:p>
          <a:p>
            <a:r>
              <a:rPr lang="en-US" baseline="0" dirty="0" smtClean="0"/>
              <a:t>Or contrast that with 1 billion – which is the number of people who got on an airplane in 2016….in China.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2</a:t>
            </a:fld>
            <a:endParaRPr lang="en-US" dirty="0"/>
          </a:p>
        </p:txBody>
      </p:sp>
    </p:spTree>
    <p:extLst>
      <p:ext uri="{BB962C8B-B14F-4D97-AF65-F5344CB8AC3E}">
        <p14:creationId xmlns:p14="http://schemas.microsoft.com/office/powerpoint/2010/main" val="2098690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3</a:t>
            </a:fld>
            <a:endParaRPr lang="en-US" dirty="0"/>
          </a:p>
        </p:txBody>
      </p:sp>
    </p:spTree>
    <p:extLst>
      <p:ext uri="{BB962C8B-B14F-4D97-AF65-F5344CB8AC3E}">
        <p14:creationId xmlns:p14="http://schemas.microsoft.com/office/powerpoint/2010/main" val="2453456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we change missions and vehicles to get to ever distant horizons, we recognize that the way we’ve done it may not actually apply to the ways we need to do it going forward.  You can see some of the most fundamental changes as we take each step toward the horizon of a Mars mission, and the operational challenges that they pose.  The systems that we put into place to help that small crew of people meet those challenges are made up of a lot of software and hardware that need to address some of the most fundamental challenges we face with complex engineered systems – unanticipated failure modes.  </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6</a:t>
            </a:fld>
            <a:endParaRPr lang="en-US"/>
          </a:p>
        </p:txBody>
      </p:sp>
    </p:spTree>
    <p:extLst>
      <p:ext uri="{BB962C8B-B14F-4D97-AF65-F5344CB8AC3E}">
        <p14:creationId xmlns:p14="http://schemas.microsoft.com/office/powerpoint/2010/main" val="1958150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following slides- who’s doing what (group doing work)</a:t>
            </a:r>
          </a:p>
          <a:p>
            <a:endParaRPr lang="en-US" dirty="0" smtClean="0"/>
          </a:p>
          <a:p>
            <a:r>
              <a:rPr lang="en-US" dirty="0" smtClean="0"/>
              <a:t>Ops overview slide- telemedicine</a:t>
            </a:r>
            <a:r>
              <a:rPr lang="en-US" baseline="0" dirty="0" smtClean="0"/>
              <a:t> ISS ops presented in order listed here; before any in-flight happens, need training (next slides)</a:t>
            </a:r>
            <a:endParaRPr lang="en-US" dirty="0" smtClean="0"/>
          </a:p>
          <a:p>
            <a:endParaRPr lang="en-US" dirty="0" smtClean="0"/>
          </a:p>
          <a:p>
            <a:r>
              <a:rPr lang="en-US" dirty="0" smtClean="0"/>
              <a:t>FYI:</a:t>
            </a:r>
          </a:p>
          <a:p>
            <a:r>
              <a:rPr lang="en-US" dirty="0" smtClean="0"/>
              <a:t>US eye- Terry </a:t>
            </a:r>
            <a:r>
              <a:rPr lang="en-US" dirty="0" err="1" smtClean="0"/>
              <a:t>Virts</a:t>
            </a:r>
            <a:r>
              <a:rPr lang="en-US" dirty="0" smtClean="0"/>
              <a:t>; OCT- Alexander </a:t>
            </a:r>
            <a:r>
              <a:rPr lang="en-US" dirty="0" err="1" smtClean="0"/>
              <a:t>Gerst</a:t>
            </a:r>
            <a:r>
              <a:rPr lang="en-US" dirty="0" smtClean="0"/>
              <a:t>; Fundoscopy- Karen Nyberg; Tonometry-</a:t>
            </a:r>
            <a:r>
              <a:rPr lang="en-US" baseline="0" dirty="0" smtClean="0"/>
              <a:t> Barry Wilmore, Terry </a:t>
            </a:r>
            <a:r>
              <a:rPr lang="en-US" baseline="0" dirty="0" err="1" smtClean="0"/>
              <a:t>Virts</a:t>
            </a:r>
            <a:endParaRPr lang="en-US" baseline="0" dirty="0" smtClean="0"/>
          </a:p>
          <a:p>
            <a:r>
              <a:rPr lang="en-US" baseline="0" dirty="0" smtClean="0"/>
              <a:t>EVA- Richard Arnold</a:t>
            </a:r>
          </a:p>
          <a:p>
            <a:r>
              <a:rPr lang="en-US" baseline="0" dirty="0" smtClean="0"/>
              <a:t>OOHA- Bob Thirsk; treadmill- Don Pettit; ARED- Steve Swanson</a:t>
            </a:r>
          </a:p>
          <a:p>
            <a:endParaRPr lang="en-US" dirty="0"/>
          </a:p>
        </p:txBody>
      </p:sp>
      <p:sp>
        <p:nvSpPr>
          <p:cNvPr id="4" name="Slide Number Placeholder 3"/>
          <p:cNvSpPr>
            <a:spLocks noGrp="1"/>
          </p:cNvSpPr>
          <p:nvPr>
            <p:ph type="sldNum" sz="quarter" idx="10"/>
          </p:nvPr>
        </p:nvSpPr>
        <p:spPr/>
        <p:txBody>
          <a:bodyPr/>
          <a:lstStyle/>
          <a:p>
            <a:fld id="{F0E3DE14-CB6F-4952-98E8-3D702DB4CED7}" type="slidenum">
              <a:rPr lang="en-US" smtClean="0"/>
              <a:t>7</a:t>
            </a:fld>
            <a:endParaRPr lang="en-US"/>
          </a:p>
        </p:txBody>
      </p:sp>
    </p:spTree>
    <p:extLst>
      <p:ext uri="{BB962C8B-B14F-4D97-AF65-F5344CB8AC3E}">
        <p14:creationId xmlns:p14="http://schemas.microsoft.com/office/powerpoint/2010/main" val="2134768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smtClean="0"/>
              <a:t>Gateway up to 42 day missions</a:t>
            </a:r>
          </a:p>
          <a:p>
            <a:pPr lvl="1"/>
            <a:r>
              <a:rPr lang="en-US" sz="1600" kern="0" dirty="0" smtClean="0"/>
              <a:t>Use prior spaceflight experience database to define system functionality required</a:t>
            </a:r>
          </a:p>
          <a:p>
            <a:pPr lvl="1"/>
            <a:r>
              <a:rPr lang="en-US" sz="1600" kern="0" dirty="0" smtClean="0"/>
              <a:t>Identify system design constraints (development time, logistics, evacuation</a:t>
            </a:r>
          </a:p>
          <a:p>
            <a:pPr lvl="1"/>
            <a:r>
              <a:rPr lang="en-US" sz="1600" kern="0" dirty="0" smtClean="0"/>
              <a:t>Identify limited system success criteria in support of  future exploration missions (medical data integration, Ground Ops paradigm)</a:t>
            </a:r>
          </a:p>
          <a:p>
            <a:pPr lvl="1"/>
            <a:endParaRPr lang="en-US" sz="1600" kern="0" dirty="0" smtClean="0"/>
          </a:p>
          <a:p>
            <a:r>
              <a:rPr lang="en-US" sz="1800" kern="0" dirty="0" smtClean="0"/>
              <a:t>Deep Space Habitat up to 400 day missions</a:t>
            </a:r>
          </a:p>
          <a:p>
            <a:pPr lvl="1"/>
            <a:r>
              <a:rPr lang="en-US" sz="1600" kern="0" dirty="0" smtClean="0"/>
              <a:t>Identify mission unique criteria(no experience base)</a:t>
            </a:r>
          </a:p>
          <a:p>
            <a:pPr lvl="2"/>
            <a:r>
              <a:rPr lang="en-US" sz="1600" kern="0" dirty="0" smtClean="0"/>
              <a:t>Preventative Care</a:t>
            </a:r>
          </a:p>
          <a:p>
            <a:pPr lvl="2"/>
            <a:r>
              <a:rPr lang="en-US" sz="1600" kern="0" dirty="0" smtClean="0"/>
              <a:t>Performance maintenance</a:t>
            </a:r>
          </a:p>
          <a:p>
            <a:pPr lvl="2"/>
            <a:r>
              <a:rPr lang="en-US" sz="1600" kern="0" dirty="0" smtClean="0"/>
              <a:t>Medical Autonomy</a:t>
            </a:r>
          </a:p>
          <a:p>
            <a:pPr lvl="2"/>
            <a:r>
              <a:rPr lang="en-US" sz="1600" kern="0" dirty="0" smtClean="0"/>
              <a:t>Resource Constraints (Data, Mass, Volume)</a:t>
            </a:r>
          </a:p>
          <a:p>
            <a:pPr lvl="1"/>
            <a:r>
              <a:rPr lang="en-US" sz="1600" kern="0" dirty="0" smtClean="0"/>
              <a:t>Use Systems Engineering Approach to develop ConOps, Architecture, Requirements and V&amp;V approaches</a:t>
            </a:r>
          </a:p>
          <a:p>
            <a:endParaRPr lang="en-US" dirty="0" smtClean="0"/>
          </a:p>
          <a:p>
            <a:endParaRPr lang="en-US" dirty="0"/>
          </a:p>
        </p:txBody>
      </p:sp>
    </p:spTree>
    <p:extLst>
      <p:ext uri="{BB962C8B-B14F-4D97-AF65-F5344CB8AC3E}">
        <p14:creationId xmlns:p14="http://schemas.microsoft.com/office/powerpoint/2010/main" val="2069526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talk</a:t>
            </a:r>
            <a:r>
              <a:rPr lang="en-US" baseline="0" dirty="0" smtClean="0"/>
              <a:t> about software systems that can help us do all these things and provide the D portion of this, we all have an image in our mind of what that looks like.  I can draw this up here and you can imagine the apps that would be included along with sensors that enable tracking of the pharmacy, input of data into the EMR, Bluetooth and wireless capture of lab values from hand-held devices, same for the capture of images from that little ultrasound.  And while it is easy to say that these technologies are advancing and all of this is possible, remember that the reality of actually capturing, storing, integrating and transmitting data, and making it interpretable to non-expert crewmembers actually takes a lot of behind the scenes planning, coding and work.  The next couple slides are intended to draw back the curtain for a look at what it takes to get to something like this.</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10</a:t>
            </a:fld>
            <a:endParaRPr lang="en-US" dirty="0"/>
          </a:p>
        </p:txBody>
      </p:sp>
    </p:spTree>
    <p:extLst>
      <p:ext uri="{BB962C8B-B14F-4D97-AF65-F5344CB8AC3E}">
        <p14:creationId xmlns:p14="http://schemas.microsoft.com/office/powerpoint/2010/main" val="331045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11</a:t>
            </a:fld>
            <a:endParaRPr lang="en-US" dirty="0"/>
          </a:p>
        </p:txBody>
      </p:sp>
    </p:spTree>
    <p:extLst>
      <p:ext uri="{BB962C8B-B14F-4D97-AF65-F5344CB8AC3E}">
        <p14:creationId xmlns:p14="http://schemas.microsoft.com/office/powerpoint/2010/main" val="31358514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44450" y="-14288"/>
            <a:ext cx="9191625" cy="6872288"/>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5791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 name="Line 35"/>
          <p:cNvSpPr>
            <a:spLocks noChangeShapeType="1"/>
          </p:cNvSpPr>
          <p:nvPr/>
        </p:nvSpPr>
        <p:spPr bwMode="auto">
          <a:xfrm>
            <a:off x="0" y="1835150"/>
            <a:ext cx="55626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7" name="Line 36"/>
          <p:cNvSpPr>
            <a:spLocks noChangeShapeType="1"/>
          </p:cNvSpPr>
          <p:nvPr/>
        </p:nvSpPr>
        <p:spPr bwMode="auto">
          <a:xfrm>
            <a:off x="0" y="2062163"/>
            <a:ext cx="5410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8" name="Line 37"/>
          <p:cNvSpPr>
            <a:spLocks noChangeShapeType="1"/>
          </p:cNvSpPr>
          <p:nvPr/>
        </p:nvSpPr>
        <p:spPr bwMode="auto">
          <a:xfrm>
            <a:off x="0" y="1371600"/>
            <a:ext cx="6019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9" name="Line 43"/>
          <p:cNvSpPr>
            <a:spLocks noChangeShapeType="1"/>
          </p:cNvSpPr>
          <p:nvPr/>
        </p:nvSpPr>
        <p:spPr bwMode="auto">
          <a:xfrm rot="16200000">
            <a:off x="3776663" y="6515100"/>
            <a:ext cx="6858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0" name="Line 44"/>
          <p:cNvSpPr>
            <a:spLocks noChangeShapeType="1"/>
          </p:cNvSpPr>
          <p:nvPr/>
        </p:nvSpPr>
        <p:spPr bwMode="auto">
          <a:xfrm rot="16200000">
            <a:off x="3475038" y="6438900"/>
            <a:ext cx="838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1" name="Line 45"/>
          <p:cNvSpPr>
            <a:spLocks noChangeShapeType="1"/>
          </p:cNvSpPr>
          <p:nvPr/>
        </p:nvSpPr>
        <p:spPr bwMode="auto">
          <a:xfrm rot="16200000">
            <a:off x="2408238" y="6057900"/>
            <a:ext cx="1600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2" name="Line 46"/>
          <p:cNvSpPr>
            <a:spLocks noChangeShapeType="1"/>
          </p:cNvSpPr>
          <p:nvPr/>
        </p:nvSpPr>
        <p:spPr bwMode="auto">
          <a:xfrm rot="16200000">
            <a:off x="2830513" y="6248400"/>
            <a:ext cx="1219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3" name="Line 47"/>
          <p:cNvSpPr>
            <a:spLocks noChangeShapeType="1"/>
          </p:cNvSpPr>
          <p:nvPr/>
        </p:nvSpPr>
        <p:spPr bwMode="auto">
          <a:xfrm rot="16200000">
            <a:off x="3173413" y="6362700"/>
            <a:ext cx="9906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4" name="Line 48"/>
          <p:cNvSpPr>
            <a:spLocks noChangeShapeType="1"/>
          </p:cNvSpPr>
          <p:nvPr/>
        </p:nvSpPr>
        <p:spPr bwMode="auto">
          <a:xfrm rot="16200000">
            <a:off x="1985963" y="5867400"/>
            <a:ext cx="19812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5" name="Text Box 74"/>
          <p:cNvSpPr txBox="1">
            <a:spLocks noChangeArrowheads="1"/>
          </p:cNvSpPr>
          <p:nvPr/>
        </p:nvSpPr>
        <p:spPr bwMode="auto">
          <a:xfrm>
            <a:off x="468313" y="423863"/>
            <a:ext cx="6618287" cy="244475"/>
          </a:xfrm>
          <a:prstGeom prst="rect">
            <a:avLst/>
          </a:prstGeom>
          <a:noFill/>
          <a:ln>
            <a:noFill/>
          </a:ln>
          <a:extLst/>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smtClean="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4076700" y="6591300"/>
            <a:ext cx="53340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7" name="Line 123"/>
          <p:cNvSpPr>
            <a:spLocks noChangeShapeType="1"/>
          </p:cNvSpPr>
          <p:nvPr/>
        </p:nvSpPr>
        <p:spPr bwMode="auto">
          <a:xfrm>
            <a:off x="0" y="2284413"/>
            <a:ext cx="5029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8" name="Line 124"/>
          <p:cNvSpPr>
            <a:spLocks noChangeShapeType="1"/>
          </p:cNvSpPr>
          <p:nvPr/>
        </p:nvSpPr>
        <p:spPr bwMode="auto">
          <a:xfrm>
            <a:off x="0" y="2516188"/>
            <a:ext cx="4191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19" name="Line 125"/>
          <p:cNvSpPr>
            <a:spLocks noChangeShapeType="1"/>
          </p:cNvSpPr>
          <p:nvPr/>
        </p:nvSpPr>
        <p:spPr bwMode="auto">
          <a:xfrm>
            <a:off x="0" y="2743200"/>
            <a:ext cx="39624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0" name="Line 127"/>
          <p:cNvSpPr>
            <a:spLocks noChangeShapeType="1"/>
          </p:cNvSpPr>
          <p:nvPr/>
        </p:nvSpPr>
        <p:spPr bwMode="auto">
          <a:xfrm>
            <a:off x="0" y="2974975"/>
            <a:ext cx="3733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1" name="Line 128"/>
          <p:cNvSpPr>
            <a:spLocks noChangeShapeType="1"/>
          </p:cNvSpPr>
          <p:nvPr/>
        </p:nvSpPr>
        <p:spPr bwMode="auto">
          <a:xfrm>
            <a:off x="0" y="3206750"/>
            <a:ext cx="3505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2" name="Line 129"/>
          <p:cNvSpPr>
            <a:spLocks noChangeShapeType="1"/>
          </p:cNvSpPr>
          <p:nvPr/>
        </p:nvSpPr>
        <p:spPr bwMode="auto">
          <a:xfrm>
            <a:off x="0" y="3433763"/>
            <a:ext cx="3276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3" name="Line 131"/>
          <p:cNvSpPr>
            <a:spLocks noChangeShapeType="1"/>
          </p:cNvSpPr>
          <p:nvPr/>
        </p:nvSpPr>
        <p:spPr bwMode="auto">
          <a:xfrm>
            <a:off x="0" y="3656013"/>
            <a:ext cx="3048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4" name="Line 132"/>
          <p:cNvSpPr>
            <a:spLocks noChangeShapeType="1"/>
          </p:cNvSpPr>
          <p:nvPr/>
        </p:nvSpPr>
        <p:spPr bwMode="auto">
          <a:xfrm>
            <a:off x="0" y="3887788"/>
            <a:ext cx="2895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5" name="Line 133"/>
          <p:cNvSpPr>
            <a:spLocks noChangeShapeType="1"/>
          </p:cNvSpPr>
          <p:nvPr/>
        </p:nvSpPr>
        <p:spPr bwMode="auto">
          <a:xfrm>
            <a:off x="0" y="4114800"/>
            <a:ext cx="2743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6" name="Line 134"/>
          <p:cNvSpPr>
            <a:spLocks noChangeShapeType="1"/>
          </p:cNvSpPr>
          <p:nvPr/>
        </p:nvSpPr>
        <p:spPr bwMode="auto">
          <a:xfrm>
            <a:off x="0" y="4344988"/>
            <a:ext cx="27432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7" name="Line 135"/>
          <p:cNvSpPr>
            <a:spLocks noChangeShapeType="1"/>
          </p:cNvSpPr>
          <p:nvPr/>
        </p:nvSpPr>
        <p:spPr bwMode="auto">
          <a:xfrm>
            <a:off x="0" y="4576763"/>
            <a:ext cx="28956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8" name="Line 136"/>
          <p:cNvSpPr>
            <a:spLocks noChangeShapeType="1"/>
          </p:cNvSpPr>
          <p:nvPr/>
        </p:nvSpPr>
        <p:spPr bwMode="auto">
          <a:xfrm>
            <a:off x="0" y="4803775"/>
            <a:ext cx="3048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29" name="Line 138"/>
          <p:cNvSpPr>
            <a:spLocks noChangeShapeType="1"/>
          </p:cNvSpPr>
          <p:nvPr/>
        </p:nvSpPr>
        <p:spPr bwMode="auto">
          <a:xfrm>
            <a:off x="0" y="5026025"/>
            <a:ext cx="3048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0" name="Line 139"/>
          <p:cNvSpPr>
            <a:spLocks noChangeShapeType="1"/>
          </p:cNvSpPr>
          <p:nvPr/>
        </p:nvSpPr>
        <p:spPr bwMode="auto">
          <a:xfrm>
            <a:off x="0" y="5257800"/>
            <a:ext cx="33528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1" name="Line 140"/>
          <p:cNvSpPr>
            <a:spLocks noChangeShapeType="1"/>
          </p:cNvSpPr>
          <p:nvPr/>
        </p:nvSpPr>
        <p:spPr bwMode="auto">
          <a:xfrm>
            <a:off x="0" y="5484813"/>
            <a:ext cx="33528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2" name="Line 141"/>
          <p:cNvSpPr>
            <a:spLocks noChangeShapeType="1"/>
          </p:cNvSpPr>
          <p:nvPr/>
        </p:nvSpPr>
        <p:spPr bwMode="auto">
          <a:xfrm>
            <a:off x="0" y="5716588"/>
            <a:ext cx="35814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3" name="Line 142"/>
          <p:cNvSpPr>
            <a:spLocks noChangeShapeType="1"/>
          </p:cNvSpPr>
          <p:nvPr/>
        </p:nvSpPr>
        <p:spPr bwMode="auto">
          <a:xfrm>
            <a:off x="0" y="5948363"/>
            <a:ext cx="3810000" cy="1587"/>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4" name="Line 143"/>
          <p:cNvSpPr>
            <a:spLocks noChangeShapeType="1"/>
          </p:cNvSpPr>
          <p:nvPr/>
        </p:nvSpPr>
        <p:spPr bwMode="auto">
          <a:xfrm>
            <a:off x="0" y="6175375"/>
            <a:ext cx="41910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5" name="Line 144"/>
          <p:cNvSpPr>
            <a:spLocks noChangeShapeType="1"/>
          </p:cNvSpPr>
          <p:nvPr/>
        </p:nvSpPr>
        <p:spPr bwMode="auto">
          <a:xfrm>
            <a:off x="0" y="6397625"/>
            <a:ext cx="44196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36" name="Line 145"/>
          <p:cNvSpPr>
            <a:spLocks noChangeShapeType="1"/>
          </p:cNvSpPr>
          <p:nvPr/>
        </p:nvSpPr>
        <p:spPr bwMode="auto">
          <a:xfrm>
            <a:off x="0" y="6629400"/>
            <a:ext cx="4648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nvGrpSpPr>
          <p:cNvPr id="2" name="Group 158"/>
          <p:cNvGrpSpPr>
            <a:grpSpLocks/>
          </p:cNvGrpSpPr>
          <p:nvPr/>
        </p:nvGrpSpPr>
        <p:grpSpPr bwMode="auto">
          <a:xfrm>
            <a:off x="236538" y="1066800"/>
            <a:ext cx="5707062"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dirty="0"/>
              </a:p>
            </p:txBody>
          </p:sp>
        </p:grpSp>
      </p:grpSp>
      <p:sp>
        <p:nvSpPr>
          <p:cNvPr id="65" name="Line 180"/>
          <p:cNvSpPr>
            <a:spLocks noChangeShapeType="1"/>
          </p:cNvSpPr>
          <p:nvPr/>
        </p:nvSpPr>
        <p:spPr bwMode="auto">
          <a:xfrm>
            <a:off x="0" y="1139825"/>
            <a:ext cx="6172200" cy="1588"/>
          </a:xfrm>
          <a:prstGeom prst="line">
            <a:avLst/>
          </a:prstGeom>
          <a:noFill/>
          <a:ln w="3175">
            <a:solidFill>
              <a:schemeClr val="bg1">
                <a:alpha val="14902"/>
              </a:schemeClr>
            </a:solidFill>
            <a:round/>
            <a:headEnd/>
            <a:tailEnd/>
          </a:ln>
        </p:spPr>
        <p:txBody>
          <a:bodyPr wrap="none" anchor="ctr"/>
          <a:lstStyle/>
          <a:p>
            <a:pPr>
              <a:defRPr/>
            </a:pPr>
            <a:endParaRPr lang="en-US" dirty="0"/>
          </a:p>
        </p:txBody>
      </p:sp>
      <p:sp>
        <p:nvSpPr>
          <p:cNvPr id="8268" name="Rectangle 76"/>
          <p:cNvSpPr>
            <a:spLocks noGrp="1" noChangeArrowheads="1"/>
          </p:cNvSpPr>
          <p:nvPr>
            <p:ph type="ctrTitle"/>
          </p:nvPr>
        </p:nvSpPr>
        <p:spPr>
          <a:xfrm>
            <a:off x="458788" y="1728788"/>
            <a:ext cx="8197850" cy="1090612"/>
          </a:xfrm>
          <a:effectLst>
            <a:outerShdw blurRad="63500" dist="17961" dir="2700000" algn="ctr" rotWithShape="0">
              <a:schemeClr val="tx1">
                <a:alpha val="74998"/>
              </a:schemeClr>
            </a:outerShdw>
          </a:effectLst>
        </p:spPr>
        <p:txBody>
          <a:bodyPr/>
          <a:lstStyle>
            <a:lvl1pPr>
              <a:defRPr sz="3600"/>
            </a:lvl1pPr>
          </a:lstStyle>
          <a:p>
            <a:r>
              <a:rPr lang="en-US" smtClean="0"/>
              <a:t>Click to edit Master title style</a:t>
            </a:r>
            <a:endParaRPr lang="en-US"/>
          </a:p>
        </p:txBody>
      </p:sp>
      <p:sp>
        <p:nvSpPr>
          <p:cNvPr id="8381" name="Rectangle 189"/>
          <p:cNvSpPr>
            <a:spLocks noGrp="1" noChangeArrowheads="1"/>
          </p:cNvSpPr>
          <p:nvPr>
            <p:ph type="subTitle" sz="quarter" idx="1"/>
          </p:nvPr>
        </p:nvSpPr>
        <p:spPr>
          <a:xfrm>
            <a:off x="444500" y="3767138"/>
            <a:ext cx="6096000" cy="1376362"/>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6031" y="152400"/>
            <a:ext cx="7774969" cy="609600"/>
          </a:xfrm>
          <a:noFill/>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latin typeface="+mn-lt"/>
              </a:defRPr>
            </a:lvl1pPr>
          </a:lstStyle>
          <a:p>
            <a:fld id="{60E58D69-6F75-46EC-B381-A34C4F305958}" type="slidenum">
              <a:rPr lang="en-US" smtClean="0"/>
              <a:pPr/>
              <a:t>‹#›</a:t>
            </a:fld>
            <a:endParaRPr lang="en-US" sz="1000"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47700" y="2590800"/>
            <a:ext cx="7772400" cy="1362075"/>
          </a:xfrm>
        </p:spPr>
        <p:txBody>
          <a:bodyPr anchor="b"/>
          <a:lstStyle>
            <a:lvl1pPr algn="l">
              <a:defRPr sz="4000" b="1" cap="all">
                <a:solidFill>
                  <a:srgbClr val="00000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47700" y="4214813"/>
            <a:ext cx="77724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7F6290EF-6B7A-4CC3-93EE-77532C7427BA}"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latin typeface="+mn-lt"/>
              </a:defRPr>
            </a:lvl1pPr>
          </a:lstStyle>
          <a:p>
            <a:fld id="{D69C1F80-93C5-4DEC-9FB2-B3D806245515}" type="slidenum">
              <a:rPr lang="en-US" smtClean="0"/>
              <a:pPr/>
              <a:t>‹#›</a:t>
            </a:fld>
            <a:endParaRPr lang="en-US" sz="1000"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017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41474"/>
            <a:ext cx="4040188"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0017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641474"/>
            <a:ext cx="4041775"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8"/>
          <p:cNvSpPr>
            <a:spLocks noGrp="1"/>
          </p:cNvSpPr>
          <p:nvPr>
            <p:ph type="ftr" sz="quarter" idx="10"/>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8" name="Date Placeholder 9"/>
          <p:cNvSpPr>
            <a:spLocks noGrp="1"/>
          </p:cNvSpPr>
          <p:nvPr>
            <p:ph type="dt" sz="half" idx="11"/>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9" name="Slide Number Placeholder 10"/>
          <p:cNvSpPr>
            <a:spLocks noGrp="1"/>
          </p:cNvSpPr>
          <p:nvPr>
            <p:ph type="sldNum" sz="quarter" idx="12"/>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6854" y="152400"/>
            <a:ext cx="7744146" cy="609600"/>
          </a:xfrm>
        </p:spPr>
        <p:txBody>
          <a:bodyPr/>
          <a:lstStyle/>
          <a:p>
            <a:r>
              <a:rPr lang="en-US" dirty="0" smtClean="0"/>
              <a:t>Click to edit Master title style</a:t>
            </a:r>
            <a:endParaRPr lang="en-US" dirty="0"/>
          </a:p>
        </p:txBody>
      </p:sp>
      <p:sp>
        <p:nvSpPr>
          <p:cNvPr id="3"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5"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22E67ABD-C830-42F2-84DE-889032800E76}"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4"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B4CC938F-F4A8-4EF5-BCC6-E49C6988B2EB}"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rgbClr val="000000"/>
                </a:solidFill>
              </a:defRPr>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7"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939800"/>
            <a:ext cx="1998662" cy="5156200"/>
          </a:xfrm>
        </p:spPr>
        <p:txBody>
          <a:bodyPr vert="eaVert"/>
          <a:lstStyle>
            <a:lvl1pPr>
              <a:defRPr>
                <a:solidFill>
                  <a:schemeClr val="tx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58788" y="939800"/>
            <a:ext cx="584835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2192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338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8"/>
          <p:cNvSpPr>
            <a:spLocks noGrp="1"/>
          </p:cNvSpPr>
          <p:nvPr>
            <p:ph type="ftr" sz="quarter" idx="10"/>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8"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685800" y="1219200"/>
            <a:ext cx="7772400" cy="4876800"/>
          </a:xfrm>
        </p:spPr>
        <p:txBody>
          <a:bodyPr/>
          <a:lstStyle/>
          <a:p>
            <a:pPr lvl="0"/>
            <a:r>
              <a:rPr lang="en-US" noProof="0" dirty="0" smtClean="0"/>
              <a:t>Click icon to add table</a:t>
            </a:r>
            <a:endParaRPr lang="en-US" noProof="0" dirty="0"/>
          </a:p>
        </p:txBody>
      </p:sp>
      <p:sp>
        <p:nvSpPr>
          <p:cNvPr id="4"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787400" y="152400"/>
            <a:ext cx="7213600" cy="6096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81300" y="228600"/>
            <a:ext cx="3581400" cy="715963"/>
          </a:xfrm>
        </p:spPr>
        <p:txBody>
          <a:bodyPr/>
          <a:lstStyle/>
          <a:p>
            <a:r>
              <a:rPr lang="en-US"/>
              <a:t>Click to edit Master title style</a:t>
            </a:r>
          </a:p>
        </p:txBody>
      </p:sp>
      <p:sp>
        <p:nvSpPr>
          <p:cNvPr id="3" name="Text Placeholder 2"/>
          <p:cNvSpPr>
            <a:spLocks noGrp="1"/>
          </p:cNvSpPr>
          <p:nvPr>
            <p:ph type="body" sz="half" idx="1"/>
          </p:nvPr>
        </p:nvSpPr>
        <p:spPr>
          <a:xfrm>
            <a:off x="190500" y="1371600"/>
            <a:ext cx="43053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0"/>
            <a:ext cx="4305300"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D152B82-3BA1-4A33-9C09-0788200C05AE}" type="slidenum">
              <a:rPr lang="en-US"/>
              <a:pPr>
                <a:defRPr/>
              </a:pPr>
              <a:t>‹#›</a:t>
            </a:fld>
            <a:endParaRPr lang="en-US" dirty="0"/>
          </a:p>
        </p:txBody>
      </p:sp>
    </p:spTree>
    <p:extLst>
      <p:ext uri="{BB962C8B-B14F-4D97-AF65-F5344CB8AC3E}">
        <p14:creationId xmlns:p14="http://schemas.microsoft.com/office/powerpoint/2010/main" val="1554447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3916033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05809076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17292648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78604937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90322916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76012161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236775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104513301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4077538132"/>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098951233"/>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9A9D40-68AF-49BD-9E62-979C98147394}" type="slidenum">
              <a:rPr lang="en-US" smtClean="0"/>
              <a:t>‹#›</a:t>
            </a:fld>
            <a:endParaRPr lang="en-US" dirty="0"/>
          </a:p>
        </p:txBody>
      </p:sp>
    </p:spTree>
    <p:extLst>
      <p:ext uri="{BB962C8B-B14F-4D97-AF65-F5344CB8AC3E}">
        <p14:creationId xmlns:p14="http://schemas.microsoft.com/office/powerpoint/2010/main" val="27333775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6" cstate="print"/>
          <a:srcRect/>
          <a:stretch>
            <a:fillRect/>
          </a:stretch>
        </p:blipFill>
        <p:spPr bwMode="auto">
          <a:xfrm>
            <a:off x="-11113" y="-23813"/>
            <a:ext cx="9155113" cy="879476"/>
          </a:xfrm>
          <a:prstGeom prst="rect">
            <a:avLst/>
          </a:prstGeom>
          <a:noFill/>
          <a:ln w="0">
            <a:solidFill>
              <a:schemeClr val="tx1"/>
            </a:solidFill>
            <a:miter lim="800000"/>
            <a:headEnd/>
            <a:tailEnd/>
          </a:ln>
        </p:spPr>
      </p:pic>
      <p:pic>
        <p:nvPicPr>
          <p:cNvPr id="8195" name="Picture 8" descr="Bottom.jpg"/>
          <p:cNvPicPr>
            <a:picLocks noChangeAspect="1"/>
          </p:cNvPicPr>
          <p:nvPr/>
        </p:nvPicPr>
        <p:blipFill>
          <a:blip r:embed="rId17" cstate="print"/>
          <a:srcRect/>
          <a:stretch>
            <a:fillRect/>
          </a:stretch>
        </p:blipFill>
        <p:spPr bwMode="auto">
          <a:xfrm>
            <a:off x="0" y="6362700"/>
            <a:ext cx="9144000" cy="506413"/>
          </a:xfrm>
          <a:prstGeom prst="rect">
            <a:avLst/>
          </a:prstGeom>
          <a:noFill/>
          <a:ln w="9525">
            <a:noFill/>
            <a:miter lim="800000"/>
            <a:headEnd/>
            <a:tailEnd/>
          </a:ln>
        </p:spPr>
      </p:pic>
      <p:sp>
        <p:nvSpPr>
          <p:cNvPr id="8196" name="Rectangle 3"/>
          <p:cNvSpPr>
            <a:spLocks noGrp="1" noChangeArrowheads="1"/>
          </p:cNvSpPr>
          <p:nvPr>
            <p:ph type="body" idx="1"/>
          </p:nvPr>
        </p:nvSpPr>
        <p:spPr bwMode="auto">
          <a:xfrm>
            <a:off x="685800" y="1219200"/>
            <a:ext cx="7772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7" name="Rectangle 73"/>
          <p:cNvSpPr>
            <a:spLocks noGrp="1" noChangeArrowheads="1"/>
          </p:cNvSpPr>
          <p:nvPr>
            <p:ph type="title"/>
          </p:nvPr>
        </p:nvSpPr>
        <p:spPr bwMode="auto">
          <a:xfrm>
            <a:off x="787400" y="152400"/>
            <a:ext cx="7213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 name="Footer Placeholder 8"/>
          <p:cNvSpPr>
            <a:spLocks noGrp="1"/>
          </p:cNvSpPr>
          <p:nvPr>
            <p:ph type="ftr" sz="quarter" idx="3"/>
          </p:nvPr>
        </p:nvSpPr>
        <p:spPr>
          <a:xfrm>
            <a:off x="2247900" y="6445250"/>
            <a:ext cx="62357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0" name="Date Placeholder 9"/>
          <p:cNvSpPr>
            <a:spLocks noGrp="1"/>
          </p:cNvSpPr>
          <p:nvPr>
            <p:ph type="dt" sz="half" idx="2"/>
          </p:nvPr>
        </p:nvSpPr>
        <p:spPr>
          <a:xfrm>
            <a:off x="50800" y="6454775"/>
            <a:ext cx="2133600" cy="365125"/>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11" name="Slide Number Placeholder 10"/>
          <p:cNvSpPr>
            <a:spLocks noGrp="1"/>
          </p:cNvSpPr>
          <p:nvPr>
            <p:ph type="sldNum" sz="quarter" idx="4"/>
          </p:nvPr>
        </p:nvSpPr>
        <p:spPr>
          <a:xfrm>
            <a:off x="8534400" y="6454775"/>
            <a:ext cx="558800" cy="365125"/>
          </a:xfrm>
          <a:prstGeom prst="rect">
            <a:avLst/>
          </a:prstGeom>
        </p:spPr>
        <p:txBody>
          <a:bodyPr vert="horz" lIns="91440" tIns="45720" rIns="91440" bIns="45720" rtlCol="0" anchor="ctr"/>
          <a:lstStyle>
            <a:lvl1pPr algn="r">
              <a:defRPr sz="1200">
                <a:solidFill>
                  <a:srgbClr val="FFFFFF"/>
                </a:solidFill>
              </a:defRPr>
            </a:lvl1pPr>
          </a:lstStyle>
          <a:p>
            <a:fld id="{6BE9692B-6899-41C0-B3E9-4952193339A3}" type="slidenum">
              <a:rPr lang="en-US" smtClean="0"/>
              <a:pPr/>
              <a:t>‹#›</a:t>
            </a:fld>
            <a:endParaRPr lang="en-US" sz="1000" dirty="0">
              <a:latin typeface="Times New Roman" pitchFamily="1" charset="0"/>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702" r:id="rId14"/>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A9D40-68AF-49BD-9E62-979C98147394}" type="slidenum">
              <a:rPr lang="en-US" smtClean="0"/>
              <a:t>‹#›</a:t>
            </a:fld>
            <a:endParaRPr lang="en-US" dirty="0"/>
          </a:p>
        </p:txBody>
      </p:sp>
    </p:spTree>
    <p:extLst>
      <p:ext uri="{BB962C8B-B14F-4D97-AF65-F5344CB8AC3E}">
        <p14:creationId xmlns:p14="http://schemas.microsoft.com/office/powerpoint/2010/main" val="153216368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26" Type="http://schemas.openxmlformats.org/officeDocument/2006/relationships/image" Target="../media/image55.jpe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notesSlide" Target="../notesSlides/notesSlide7.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6.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jpeg"/><Relationship Id="rId23" Type="http://schemas.openxmlformats.org/officeDocument/2006/relationships/image" Target="../media/image52.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jpeg"/><Relationship Id="rId22" Type="http://schemas.openxmlformats.org/officeDocument/2006/relationships/image" Target="../media/image5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Human Risks in Space</a:t>
            </a:r>
            <a:endParaRPr lang="en-US" sz="2000" dirty="0"/>
          </a:p>
        </p:txBody>
      </p:sp>
      <p:sp>
        <p:nvSpPr>
          <p:cNvPr id="5" name="Subtitle 4"/>
          <p:cNvSpPr>
            <a:spLocks noGrp="1"/>
          </p:cNvSpPr>
          <p:nvPr>
            <p:ph type="subTitle" sz="quarter" idx="1"/>
          </p:nvPr>
        </p:nvSpPr>
        <p:spPr>
          <a:xfrm>
            <a:off x="444500" y="3767138"/>
            <a:ext cx="6096000" cy="3052762"/>
          </a:xfrm>
        </p:spPr>
        <p:txBody>
          <a:bodyPr/>
          <a:lstStyle/>
          <a:p>
            <a:endParaRPr lang="en-US" dirty="0"/>
          </a:p>
          <a:p>
            <a:r>
              <a:rPr lang="en-US" dirty="0" smtClean="0"/>
              <a:t>Erik Antonsen MD, PhD, FAAEM, FACEP</a:t>
            </a:r>
          </a:p>
          <a:p>
            <a:r>
              <a:rPr lang="en-US" dirty="0" smtClean="0"/>
              <a:t>Assistant Director</a:t>
            </a:r>
          </a:p>
          <a:p>
            <a:r>
              <a:rPr lang="en-US" dirty="0" smtClean="0"/>
              <a:t>Human Systems Risk Management</a:t>
            </a:r>
          </a:p>
          <a:p>
            <a:r>
              <a:rPr lang="en-US" dirty="0" smtClean="0"/>
              <a:t>NASA Johnson Space Center</a:t>
            </a:r>
          </a:p>
          <a:p>
            <a:endParaRPr lang="en-US" dirty="0"/>
          </a:p>
          <a:p>
            <a:r>
              <a:rPr lang="en-US" dirty="0" smtClean="0"/>
              <a:t>June 22, 2020</a:t>
            </a:r>
          </a:p>
          <a:p>
            <a:r>
              <a:rPr lang="en-US" dirty="0" smtClean="0"/>
              <a:t>ATA2020 Conference</a:t>
            </a:r>
            <a:endParaRPr lang="en-US" dirty="0"/>
          </a:p>
          <a:p>
            <a:endParaRPr lang="en-US" dirty="0" smtClean="0"/>
          </a:p>
          <a:p>
            <a:endParaRPr lang="en-US" dirty="0"/>
          </a:p>
        </p:txBody>
      </p:sp>
      <p:sp>
        <p:nvSpPr>
          <p:cNvPr id="3" name="Slide Number Placeholder 2"/>
          <p:cNvSpPr>
            <a:spLocks noGrp="1"/>
          </p:cNvSpPr>
          <p:nvPr>
            <p:ph type="sldNum" sz="quarter" idx="4294967295"/>
          </p:nvPr>
        </p:nvSpPr>
        <p:spPr>
          <a:xfrm>
            <a:off x="8585200" y="6454775"/>
            <a:ext cx="558800" cy="365125"/>
          </a:xfrm>
        </p:spPr>
        <p:txBody>
          <a:bodyPr/>
          <a:lstStyle/>
          <a:p>
            <a:fld id="{22E67ABD-C830-42F2-84DE-889032800E76}" type="slidenum">
              <a:rPr lang="en-US" smtClean="0"/>
              <a:pPr/>
              <a:t>1</a:t>
            </a:fld>
            <a:endParaRPr lang="en-US" sz="1000" dirty="0">
              <a:latin typeface="Times New Roman" pitchFamily="1" charset="0"/>
            </a:endParaRPr>
          </a:p>
        </p:txBody>
      </p:sp>
    </p:spTree>
    <p:extLst>
      <p:ext uri="{BB962C8B-B14F-4D97-AF65-F5344CB8AC3E}">
        <p14:creationId xmlns:p14="http://schemas.microsoft.com/office/powerpoint/2010/main" val="3213821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p:txBody>
          <a:bodyPr/>
          <a:lstStyle/>
          <a:p>
            <a:fld id="{60E58D69-6F75-46EC-B381-A34C4F305958}" type="slidenum">
              <a:rPr lang="en-US" smtClean="0"/>
              <a:pPr/>
              <a:t>2</a:t>
            </a:fld>
            <a:endParaRPr lang="en-US" sz="75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57916"/>
            <a:ext cx="9171794" cy="6061984"/>
          </a:xfrm>
          <a:prstGeom prst="rect">
            <a:avLst/>
          </a:prstGeom>
        </p:spPr>
      </p:pic>
      <p:sp>
        <p:nvSpPr>
          <p:cNvPr id="7" name="TextBox 6"/>
          <p:cNvSpPr txBox="1"/>
          <p:nvPr/>
        </p:nvSpPr>
        <p:spPr>
          <a:xfrm>
            <a:off x="6224532" y="2062298"/>
            <a:ext cx="954107" cy="923330"/>
          </a:xfrm>
          <a:prstGeom prst="rect">
            <a:avLst/>
          </a:prstGeom>
          <a:noFill/>
        </p:spPr>
        <p:txBody>
          <a:bodyPr wrap="none" rtlCol="0">
            <a:spAutoFit/>
          </a:bodyPr>
          <a:lstStyle/>
          <a:p>
            <a:r>
              <a:rPr lang="en-US" sz="5400" dirty="0">
                <a:latin typeface="+mn-lt"/>
              </a:rPr>
              <a:t>20</a:t>
            </a:r>
          </a:p>
        </p:txBody>
      </p:sp>
      <p:sp>
        <p:nvSpPr>
          <p:cNvPr id="8" name="TextBox 7"/>
          <p:cNvSpPr txBox="1"/>
          <p:nvPr/>
        </p:nvSpPr>
        <p:spPr>
          <a:xfrm>
            <a:off x="6080261" y="3351443"/>
            <a:ext cx="1338828" cy="923330"/>
          </a:xfrm>
          <a:prstGeom prst="rect">
            <a:avLst/>
          </a:prstGeom>
          <a:noFill/>
        </p:spPr>
        <p:txBody>
          <a:bodyPr wrap="none" rtlCol="0">
            <a:spAutoFit/>
          </a:bodyPr>
          <a:lstStyle/>
          <a:p>
            <a:r>
              <a:rPr lang="en-US" sz="5400" dirty="0">
                <a:latin typeface="+mn-lt"/>
              </a:rPr>
              <a:t>565</a:t>
            </a:r>
          </a:p>
        </p:txBody>
      </p:sp>
      <p:sp>
        <p:nvSpPr>
          <p:cNvPr id="9" name="TextBox 8"/>
          <p:cNvSpPr txBox="1"/>
          <p:nvPr/>
        </p:nvSpPr>
        <p:spPr>
          <a:xfrm>
            <a:off x="5633023" y="4659092"/>
            <a:ext cx="2531462" cy="923330"/>
          </a:xfrm>
          <a:prstGeom prst="rect">
            <a:avLst/>
          </a:prstGeom>
          <a:noFill/>
        </p:spPr>
        <p:txBody>
          <a:bodyPr wrap="none" rtlCol="0">
            <a:spAutoFit/>
          </a:bodyPr>
          <a:lstStyle/>
          <a:p>
            <a:r>
              <a:rPr lang="en-US" sz="5400" dirty="0">
                <a:latin typeface="+mn-lt"/>
              </a:rPr>
              <a:t>1 billion</a:t>
            </a:r>
          </a:p>
        </p:txBody>
      </p:sp>
      <p:sp>
        <p:nvSpPr>
          <p:cNvPr id="10" name="Title 4"/>
          <p:cNvSpPr>
            <a:spLocks noGrp="1"/>
          </p:cNvSpPr>
          <p:nvPr>
            <p:ph type="title"/>
          </p:nvPr>
        </p:nvSpPr>
        <p:spPr>
          <a:xfrm>
            <a:off x="330556" y="309185"/>
            <a:ext cx="5749705" cy="413147"/>
          </a:xfrm>
          <a:prstGeom prst="rect">
            <a:avLst/>
          </a:prstGeom>
        </p:spPr>
        <p:txBody>
          <a:bodyPr/>
          <a:lstStyle/>
          <a:p>
            <a:r>
              <a:rPr lang="en-US" sz="2250" dirty="0">
                <a:latin typeface="Calibri" panose="020F0502020204030204" pitchFamily="34" charset="0"/>
                <a:cs typeface="Calibri" panose="020F0502020204030204" pitchFamily="34" charset="0"/>
              </a:rPr>
              <a:t>Complex Engineered Systems</a:t>
            </a:r>
          </a:p>
        </p:txBody>
      </p:sp>
    </p:spTree>
    <p:extLst>
      <p:ext uri="{BB962C8B-B14F-4D97-AF65-F5344CB8AC3E}">
        <p14:creationId xmlns:p14="http://schemas.microsoft.com/office/powerpoint/2010/main" val="46963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ACA9-E209-0B4F-9C82-41B8ACD3AD7C}"/>
              </a:ext>
            </a:extLst>
          </p:cNvPr>
          <p:cNvSpPr>
            <a:spLocks noGrp="1"/>
          </p:cNvSpPr>
          <p:nvPr>
            <p:ph type="title"/>
          </p:nvPr>
        </p:nvSpPr>
        <p:spPr>
          <a:xfrm>
            <a:off x="162647" y="227578"/>
            <a:ext cx="8077200" cy="475991"/>
          </a:xfrm>
        </p:spPr>
        <p:txBody>
          <a:bodyPr/>
          <a:lstStyle/>
          <a:p>
            <a:r>
              <a:rPr lang="en-US" dirty="0"/>
              <a:t>Human System </a:t>
            </a:r>
            <a:r>
              <a:rPr lang="en-US" dirty="0" smtClean="0"/>
              <a:t>Hazards</a:t>
            </a:r>
            <a:endParaRPr lang="en-US" dirty="0"/>
          </a:p>
        </p:txBody>
      </p:sp>
      <p:sp>
        <p:nvSpPr>
          <p:cNvPr id="3" name="Slide Number Placeholder 2">
            <a:extLst>
              <a:ext uri="{FF2B5EF4-FFF2-40B4-BE49-F238E27FC236}">
                <a16:creationId xmlns:a16="http://schemas.microsoft.com/office/drawing/2014/main" id="{A7B08443-D6B9-2047-8CAC-CAB711B7000C}"/>
              </a:ext>
            </a:extLst>
          </p:cNvPr>
          <p:cNvSpPr>
            <a:spLocks noGrp="1"/>
          </p:cNvSpPr>
          <p:nvPr>
            <p:ph type="sldNum" sz="quarter" idx="4294967295"/>
          </p:nvPr>
        </p:nvSpPr>
        <p:spPr/>
        <p:txBody>
          <a:bodyPr/>
          <a:lstStyle/>
          <a:p>
            <a:pPr>
              <a:defRPr/>
            </a:pPr>
            <a:fld id="{833C988F-EB4A-BE44-AF14-2A0304D0A605}" type="slidenum">
              <a:rPr lang="en-US" altLang="x-none" smtClean="0"/>
              <a:pPr>
                <a:defRPr/>
              </a:pPr>
              <a:t>3</a:t>
            </a:fld>
            <a:endParaRPr lang="en-US" altLang="x-none" dirty="0"/>
          </a:p>
        </p:txBody>
      </p:sp>
      <p:sp>
        <p:nvSpPr>
          <p:cNvPr id="5" name="Action Button: Custom 4">
            <a:hlinkClick r:id="" action="ppaction://noaction" highlightClick="1"/>
            <a:extLst>
              <a:ext uri="{FF2B5EF4-FFF2-40B4-BE49-F238E27FC236}">
                <a16:creationId xmlns:a16="http://schemas.microsoft.com/office/drawing/2014/main" id="{24654401-7701-054E-9A38-E39A5D55A37D}"/>
              </a:ext>
            </a:extLst>
          </p:cNvPr>
          <p:cNvSpPr/>
          <p:nvPr/>
        </p:nvSpPr>
        <p:spPr bwMode="auto">
          <a:xfrm>
            <a:off x="5321669" y="3557494"/>
            <a:ext cx="2241560" cy="554651"/>
          </a:xfrm>
          <a:prstGeom prst="actionButtonBlank">
            <a:avLst/>
          </a:prstGeom>
          <a:solidFill>
            <a:schemeClr val="accent1">
              <a:alpha val="25000"/>
            </a:schemeClr>
          </a:solidFill>
          <a:ln w="9525" cap="flat" cmpd="sng" algn="ctr">
            <a:solidFill>
              <a:schemeClr val="tx1"/>
            </a:solidFill>
            <a:prstDash val="solid"/>
            <a:round/>
            <a:headEnd type="none" w="med" len="med"/>
            <a:tailEnd type="none" w="med" len="med"/>
          </a:ln>
          <a:effectLst>
            <a:glow rad="101600">
              <a:schemeClr val="accent1">
                <a:alpha val="75000"/>
              </a:schemeClr>
            </a:glow>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800" dirty="0">
              <a:solidFill>
                <a:srgbClr val="FFFFFF"/>
              </a:solidFill>
            </a:endParaRPr>
          </a:p>
        </p:txBody>
      </p:sp>
      <p:sp>
        <p:nvSpPr>
          <p:cNvPr id="6" name="Action Button: Custom 5">
            <a:hlinkClick r:id="" action="ppaction://noaction" highlightClick="1"/>
            <a:extLst>
              <a:ext uri="{FF2B5EF4-FFF2-40B4-BE49-F238E27FC236}">
                <a16:creationId xmlns:a16="http://schemas.microsoft.com/office/drawing/2014/main" id="{A010DF54-BB17-C04D-99E2-E883B60C7692}"/>
              </a:ext>
            </a:extLst>
          </p:cNvPr>
          <p:cNvSpPr/>
          <p:nvPr/>
        </p:nvSpPr>
        <p:spPr bwMode="auto">
          <a:xfrm>
            <a:off x="1351422" y="1982493"/>
            <a:ext cx="2329413" cy="576064"/>
          </a:xfrm>
          <a:prstGeom prst="actionButtonBlank">
            <a:avLst/>
          </a:prstGeom>
          <a:solidFill>
            <a:schemeClr val="accent1">
              <a:alpha val="25000"/>
            </a:schemeClr>
          </a:solidFill>
          <a:ln w="9525" cap="flat" cmpd="sng" algn="ctr">
            <a:solidFill>
              <a:schemeClr val="tx1"/>
            </a:solidFill>
            <a:prstDash val="solid"/>
            <a:round/>
            <a:headEnd type="none" w="med" len="med"/>
            <a:tailEnd type="none" w="med" len="med"/>
          </a:ln>
          <a:effectLst>
            <a:glow rad="101600">
              <a:schemeClr val="accent1">
                <a:alpha val="75000"/>
              </a:schemeClr>
            </a:glow>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1800" dirty="0">
              <a:solidFill>
                <a:srgbClr val="FFFFFF"/>
              </a:solidFill>
            </a:endParaRPr>
          </a:p>
        </p:txBody>
      </p:sp>
      <p:sp>
        <p:nvSpPr>
          <p:cNvPr id="7" name="Action Button: Custom 6">
            <a:hlinkClick r:id="" action="ppaction://noaction" highlightClick="1"/>
            <a:extLst>
              <a:ext uri="{FF2B5EF4-FFF2-40B4-BE49-F238E27FC236}">
                <a16:creationId xmlns:a16="http://schemas.microsoft.com/office/drawing/2014/main" id="{7D788FE6-32EE-B54F-A8B1-BE1F0915F81D}"/>
              </a:ext>
            </a:extLst>
          </p:cNvPr>
          <p:cNvSpPr/>
          <p:nvPr/>
        </p:nvSpPr>
        <p:spPr bwMode="auto">
          <a:xfrm>
            <a:off x="5315321" y="2040089"/>
            <a:ext cx="2247908" cy="298450"/>
          </a:xfrm>
          <a:prstGeom prst="actionButtonBlank">
            <a:avLst/>
          </a:prstGeom>
          <a:solidFill>
            <a:schemeClr val="accent1">
              <a:alpha val="25000"/>
            </a:schemeClr>
          </a:solidFill>
          <a:ln w="9525" cap="flat" cmpd="sng" algn="ctr">
            <a:solidFill>
              <a:schemeClr val="tx1"/>
            </a:solidFill>
            <a:prstDash val="solid"/>
            <a:round/>
            <a:headEnd type="none" w="med" len="med"/>
            <a:tailEnd type="none" w="med" len="med"/>
          </a:ln>
          <a:effectLst>
            <a:glow rad="101600">
              <a:schemeClr val="accent1">
                <a:alpha val="75000"/>
              </a:schemeClr>
            </a:glow>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800" dirty="0">
              <a:solidFill>
                <a:srgbClr val="FFFFFF"/>
              </a:solidFill>
            </a:endParaRPr>
          </a:p>
        </p:txBody>
      </p:sp>
      <p:sp>
        <p:nvSpPr>
          <p:cNvPr id="8" name="Text Box 12">
            <a:extLst>
              <a:ext uri="{FF2B5EF4-FFF2-40B4-BE49-F238E27FC236}">
                <a16:creationId xmlns:a16="http://schemas.microsoft.com/office/drawing/2014/main" id="{09A231D7-8E54-214F-AB57-3581C27E49DF}"/>
              </a:ext>
            </a:extLst>
          </p:cNvPr>
          <p:cNvSpPr txBox="1">
            <a:spLocks noChangeArrowheads="1"/>
          </p:cNvSpPr>
          <p:nvPr/>
        </p:nvSpPr>
        <p:spPr bwMode="invGray">
          <a:xfrm>
            <a:off x="1351422" y="2055994"/>
            <a:ext cx="2359831" cy="433111"/>
          </a:xfrm>
          <a:prstGeom prst="rect">
            <a:avLst/>
          </a:prstGeom>
          <a:noFill/>
          <a:ln w="9525">
            <a:noFill/>
            <a:miter lim="800000"/>
            <a:headEnd/>
            <a:tailEnd/>
          </a:ln>
        </p:spPr>
        <p:txBody>
          <a:bodyPr wrap="square" lIns="63162" tIns="31581" rIns="63162" bIns="31581">
            <a:spAutoFit/>
          </a:bodyPr>
          <a:lstStyle/>
          <a:p>
            <a:pPr algn="ctr" defTabSz="631031">
              <a:lnSpc>
                <a:spcPct val="80000"/>
              </a:lnSpc>
              <a:spcBef>
                <a:spcPct val="25000"/>
              </a:spcBef>
            </a:pPr>
            <a:r>
              <a:rPr lang="en-US" altLang="en-US" sz="1500" dirty="0">
                <a:solidFill>
                  <a:schemeClr val="accent4">
                    <a:lumMod val="10000"/>
                  </a:schemeClr>
                </a:solidFill>
                <a:latin typeface="Arial" pitchFamily="34" charset="0"/>
              </a:rPr>
              <a:t>Altered Gravity - Physiological Changes</a:t>
            </a:r>
          </a:p>
        </p:txBody>
      </p:sp>
      <p:sp>
        <p:nvSpPr>
          <p:cNvPr id="9" name="Action Button: Custom 8">
            <a:hlinkClick r:id="" action="ppaction://noaction" highlightClick="1"/>
            <a:extLst>
              <a:ext uri="{FF2B5EF4-FFF2-40B4-BE49-F238E27FC236}">
                <a16:creationId xmlns:a16="http://schemas.microsoft.com/office/drawing/2014/main" id="{D25324F0-1C4A-CF43-B655-C5AD3D7330A3}"/>
              </a:ext>
            </a:extLst>
          </p:cNvPr>
          <p:cNvSpPr/>
          <p:nvPr/>
        </p:nvSpPr>
        <p:spPr bwMode="auto">
          <a:xfrm>
            <a:off x="3408964" y="5071828"/>
            <a:ext cx="2458502" cy="298450"/>
          </a:xfrm>
          <a:prstGeom prst="actionButtonBlank">
            <a:avLst/>
          </a:prstGeom>
          <a:solidFill>
            <a:schemeClr val="accent1">
              <a:alpha val="25000"/>
            </a:schemeClr>
          </a:solidFill>
          <a:ln w="9525" cap="flat" cmpd="sng" algn="ctr">
            <a:solidFill>
              <a:schemeClr val="tx1"/>
            </a:solidFill>
            <a:prstDash val="solid"/>
            <a:round/>
            <a:headEnd type="none" w="med" len="med"/>
            <a:tailEnd type="none" w="med" len="med"/>
          </a:ln>
          <a:effectLst>
            <a:glow rad="101600">
              <a:schemeClr val="accent1">
                <a:alpha val="75000"/>
              </a:schemeClr>
            </a:glow>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800" dirty="0">
              <a:solidFill>
                <a:srgbClr val="FFFFFF"/>
              </a:solidFill>
            </a:endParaRPr>
          </a:p>
        </p:txBody>
      </p:sp>
      <p:sp>
        <p:nvSpPr>
          <p:cNvPr id="10" name="Text Box 8">
            <a:extLst>
              <a:ext uri="{FF2B5EF4-FFF2-40B4-BE49-F238E27FC236}">
                <a16:creationId xmlns:a16="http://schemas.microsoft.com/office/drawing/2014/main" id="{7ED1ED12-CC0B-E64B-85B6-69837F1AA922}"/>
              </a:ext>
            </a:extLst>
          </p:cNvPr>
          <p:cNvSpPr txBox="1">
            <a:spLocks noChangeArrowheads="1"/>
          </p:cNvSpPr>
          <p:nvPr/>
        </p:nvSpPr>
        <p:spPr bwMode="invGray">
          <a:xfrm>
            <a:off x="5398465" y="2076059"/>
            <a:ext cx="2256382" cy="248445"/>
          </a:xfrm>
          <a:prstGeom prst="rect">
            <a:avLst/>
          </a:prstGeom>
          <a:noFill/>
          <a:ln w="9525">
            <a:noFill/>
            <a:miter lim="800000"/>
            <a:headEnd/>
            <a:tailEnd/>
          </a:ln>
        </p:spPr>
        <p:txBody>
          <a:bodyPr wrap="square" lIns="63162" tIns="31581" rIns="63162" bIns="31581">
            <a:spAutoFit/>
          </a:bodyPr>
          <a:lstStyle/>
          <a:p>
            <a:pPr algn="ctr" defTabSz="631031">
              <a:lnSpc>
                <a:spcPct val="80000"/>
              </a:lnSpc>
              <a:spcBef>
                <a:spcPct val="25000"/>
              </a:spcBef>
            </a:pPr>
            <a:r>
              <a:rPr lang="en-US" altLang="en-US" sz="1500" dirty="0">
                <a:solidFill>
                  <a:schemeClr val="accent4">
                    <a:lumMod val="10000"/>
                  </a:schemeClr>
                </a:solidFill>
                <a:latin typeface="Arial" pitchFamily="34" charset="0"/>
              </a:rPr>
              <a:t>Distance from earth </a:t>
            </a:r>
          </a:p>
        </p:txBody>
      </p:sp>
      <p:sp>
        <p:nvSpPr>
          <p:cNvPr id="11" name="Text Box 16">
            <a:extLst>
              <a:ext uri="{FF2B5EF4-FFF2-40B4-BE49-F238E27FC236}">
                <a16:creationId xmlns:a16="http://schemas.microsoft.com/office/drawing/2014/main" id="{B17EF7FB-2291-A442-BE0D-B7C44B397F53}"/>
              </a:ext>
            </a:extLst>
          </p:cNvPr>
          <p:cNvSpPr txBox="1">
            <a:spLocks noChangeArrowheads="1"/>
          </p:cNvSpPr>
          <p:nvPr/>
        </p:nvSpPr>
        <p:spPr bwMode="invGray">
          <a:xfrm>
            <a:off x="5076133" y="3586701"/>
            <a:ext cx="2765160" cy="525444"/>
          </a:xfrm>
          <a:prstGeom prst="rect">
            <a:avLst/>
          </a:prstGeom>
          <a:noFill/>
          <a:ln w="9525">
            <a:noFill/>
            <a:miter lim="800000"/>
            <a:headEnd/>
            <a:tailEnd/>
          </a:ln>
        </p:spPr>
        <p:txBody>
          <a:bodyPr wrap="square" lIns="63162" tIns="31581" rIns="63162" bIns="31581">
            <a:spAutoFit/>
          </a:bodyPr>
          <a:lstStyle/>
          <a:p>
            <a:pPr algn="ctr" defTabSz="631031"/>
            <a:r>
              <a:rPr lang="en-US" altLang="en-US" sz="1500" dirty="0">
                <a:solidFill>
                  <a:schemeClr val="accent4">
                    <a:lumMod val="10000"/>
                  </a:schemeClr>
                </a:solidFill>
                <a:latin typeface="Arial" pitchFamily="34" charset="0"/>
              </a:rPr>
              <a:t>Hostile/</a:t>
            </a:r>
          </a:p>
          <a:p>
            <a:pPr algn="ctr" defTabSz="631031"/>
            <a:r>
              <a:rPr lang="en-US" altLang="en-US" sz="1500" dirty="0">
                <a:solidFill>
                  <a:schemeClr val="accent4">
                    <a:lumMod val="10000"/>
                  </a:schemeClr>
                </a:solidFill>
                <a:latin typeface="Arial" pitchFamily="34" charset="0"/>
              </a:rPr>
              <a:t>Closed Environment</a:t>
            </a:r>
          </a:p>
        </p:txBody>
      </p:sp>
      <p:sp>
        <p:nvSpPr>
          <p:cNvPr id="12" name="Action Button: Custom 11">
            <a:hlinkClick r:id="" action="ppaction://noaction" highlightClick="1"/>
            <a:extLst>
              <a:ext uri="{FF2B5EF4-FFF2-40B4-BE49-F238E27FC236}">
                <a16:creationId xmlns:a16="http://schemas.microsoft.com/office/drawing/2014/main" id="{4B4C0146-E36B-B042-AF64-C2DA3A7A4405}"/>
              </a:ext>
            </a:extLst>
          </p:cNvPr>
          <p:cNvSpPr/>
          <p:nvPr/>
        </p:nvSpPr>
        <p:spPr bwMode="auto">
          <a:xfrm>
            <a:off x="1324729" y="4085155"/>
            <a:ext cx="2222507" cy="314584"/>
          </a:xfrm>
          <a:prstGeom prst="actionButtonBlank">
            <a:avLst/>
          </a:prstGeom>
          <a:solidFill>
            <a:schemeClr val="accent1">
              <a:alpha val="25000"/>
            </a:schemeClr>
          </a:solidFill>
          <a:ln w="9525" cap="flat" cmpd="sng" algn="ctr">
            <a:solidFill>
              <a:schemeClr val="tx1"/>
            </a:solidFill>
            <a:prstDash val="solid"/>
            <a:round/>
            <a:headEnd type="none" w="med" len="med"/>
            <a:tailEnd type="none" w="med" len="med"/>
          </a:ln>
          <a:effectLst>
            <a:glow rad="101600">
              <a:schemeClr val="accent1">
                <a:alpha val="75000"/>
              </a:schemeClr>
            </a:glow>
          </a:effectLst>
          <a:scene3d>
            <a:camera prst="orthographicFront"/>
            <a:lightRig rig="threePt" dir="t"/>
          </a:scene3d>
          <a:sp3d>
            <a:bevelT/>
          </a:sp3d>
        </p:spPr>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endParaRPr lang="en-US" sz="1800" dirty="0">
              <a:solidFill>
                <a:srgbClr val="FFFFFF"/>
              </a:solidFill>
            </a:endParaRPr>
          </a:p>
        </p:txBody>
      </p:sp>
      <p:sp>
        <p:nvSpPr>
          <p:cNvPr id="13" name="Text Box 15">
            <a:extLst>
              <a:ext uri="{FF2B5EF4-FFF2-40B4-BE49-F238E27FC236}">
                <a16:creationId xmlns:a16="http://schemas.microsoft.com/office/drawing/2014/main" id="{CBD083AD-5F53-184B-A3FA-2BA754A28110}"/>
              </a:ext>
            </a:extLst>
          </p:cNvPr>
          <p:cNvSpPr txBox="1">
            <a:spLocks noChangeArrowheads="1"/>
          </p:cNvSpPr>
          <p:nvPr/>
        </p:nvSpPr>
        <p:spPr bwMode="invGray">
          <a:xfrm>
            <a:off x="1316831" y="4086848"/>
            <a:ext cx="2213913" cy="294611"/>
          </a:xfrm>
          <a:prstGeom prst="rect">
            <a:avLst/>
          </a:prstGeom>
          <a:noFill/>
          <a:ln w="9525">
            <a:noFill/>
            <a:miter lim="800000"/>
            <a:headEnd/>
            <a:tailEnd/>
          </a:ln>
        </p:spPr>
        <p:txBody>
          <a:bodyPr wrap="square" lIns="63162" tIns="31581" rIns="63162" bIns="31581">
            <a:spAutoFit/>
          </a:bodyPr>
          <a:lstStyle/>
          <a:p>
            <a:pPr algn="ctr" defTabSz="631031">
              <a:spcBef>
                <a:spcPct val="50000"/>
              </a:spcBef>
            </a:pPr>
            <a:r>
              <a:rPr lang="en-US" altLang="en-US" sz="1500" dirty="0">
                <a:solidFill>
                  <a:schemeClr val="accent4">
                    <a:lumMod val="10000"/>
                  </a:schemeClr>
                </a:solidFill>
                <a:latin typeface="Arial" pitchFamily="34" charset="0"/>
              </a:rPr>
              <a:t>Space Radiation</a:t>
            </a:r>
          </a:p>
        </p:txBody>
      </p:sp>
      <p:sp>
        <p:nvSpPr>
          <p:cNvPr id="14" name="Text Box 14">
            <a:extLst>
              <a:ext uri="{FF2B5EF4-FFF2-40B4-BE49-F238E27FC236}">
                <a16:creationId xmlns:a16="http://schemas.microsoft.com/office/drawing/2014/main" id="{CA864873-6DBC-A44D-ACA4-43FD779E2A1C}"/>
              </a:ext>
            </a:extLst>
          </p:cNvPr>
          <p:cNvSpPr txBox="1">
            <a:spLocks noChangeArrowheads="1"/>
          </p:cNvSpPr>
          <p:nvPr/>
        </p:nvSpPr>
        <p:spPr bwMode="invGray">
          <a:xfrm>
            <a:off x="3386725" y="5071828"/>
            <a:ext cx="2480740" cy="294611"/>
          </a:xfrm>
          <a:prstGeom prst="rect">
            <a:avLst/>
          </a:prstGeom>
          <a:noFill/>
          <a:ln w="9525">
            <a:noFill/>
            <a:miter lim="800000"/>
            <a:headEnd/>
            <a:tailEnd/>
          </a:ln>
        </p:spPr>
        <p:txBody>
          <a:bodyPr wrap="square" lIns="63162" tIns="31581" rIns="63162" bIns="31581">
            <a:spAutoFit/>
          </a:bodyPr>
          <a:lstStyle/>
          <a:p>
            <a:pPr algn="ctr" defTabSz="631031">
              <a:spcBef>
                <a:spcPct val="50000"/>
              </a:spcBef>
            </a:pPr>
            <a:r>
              <a:rPr lang="en-US" altLang="en-US" sz="1500" dirty="0">
                <a:solidFill>
                  <a:schemeClr val="accent4">
                    <a:lumMod val="10000"/>
                  </a:schemeClr>
                </a:solidFill>
                <a:latin typeface="Arial" pitchFamily="34" charset="0"/>
              </a:rPr>
              <a:t>Isolation &amp; Confinement</a:t>
            </a:r>
          </a:p>
        </p:txBody>
      </p:sp>
      <p:pic>
        <p:nvPicPr>
          <p:cNvPr id="15" name="Picture 4" descr="BODA2">
            <a:extLst>
              <a:ext uri="{FF2B5EF4-FFF2-40B4-BE49-F238E27FC236}">
                <a16:creationId xmlns:a16="http://schemas.microsoft.com/office/drawing/2014/main" id="{5ADC6B54-1152-894E-A9E8-AE2971F28CDB}"/>
              </a:ext>
            </a:extLst>
          </p:cNvPr>
          <p:cNvPicPr>
            <a:picLocks noChangeAspect="1" noChangeArrowheads="1"/>
          </p:cNvPicPr>
          <p:nvPr/>
        </p:nvPicPr>
        <p:blipFill>
          <a:blip r:embed="rId3" cstate="screen">
            <a:lum bright="20000" contrast="-30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invGray">
          <a:xfrm>
            <a:off x="3850094" y="1865224"/>
            <a:ext cx="1184517" cy="3073520"/>
          </a:xfrm>
          <a:prstGeom prst="rect">
            <a:avLst/>
          </a:prstGeom>
          <a:ln>
            <a:noFill/>
          </a:ln>
          <a:effectLst>
            <a:outerShdw blurRad="292100" dist="139700" dir="2700000" algn="tl" rotWithShape="0">
              <a:srgbClr val="333333">
                <a:alpha val="65000"/>
              </a:srgbClr>
            </a:outerShdw>
          </a:effectLst>
        </p:spPr>
      </p:pic>
      <p:sp>
        <p:nvSpPr>
          <p:cNvPr id="16" name="Rectangle 9">
            <a:extLst>
              <a:ext uri="{FF2B5EF4-FFF2-40B4-BE49-F238E27FC236}">
                <a16:creationId xmlns:a16="http://schemas.microsoft.com/office/drawing/2014/main" id="{1BEF3347-9CD4-674C-8CBD-96B2D1B59A21}"/>
              </a:ext>
            </a:extLst>
          </p:cNvPr>
          <p:cNvSpPr>
            <a:spLocks noChangeArrowheads="1"/>
          </p:cNvSpPr>
          <p:nvPr/>
        </p:nvSpPr>
        <p:spPr bwMode="auto">
          <a:xfrm>
            <a:off x="1146105" y="4533895"/>
            <a:ext cx="2705099" cy="403253"/>
          </a:xfrm>
          <a:prstGeom prst="rect">
            <a:avLst/>
          </a:prstGeom>
          <a:noFill/>
          <a:ln w="9525">
            <a:noFill/>
            <a:miter lim="800000"/>
            <a:headEnd/>
            <a:tailEnd/>
          </a:ln>
        </p:spPr>
        <p:txBody>
          <a:bodyPr lIns="63601" tIns="31801" rIns="63601" bIns="31801"/>
          <a:lstStyle/>
          <a:p>
            <a:pPr algn="ctr" defTabSz="342900">
              <a:lnSpc>
                <a:spcPct val="80000"/>
              </a:lnSpc>
            </a:pPr>
            <a:r>
              <a:rPr lang="en-US" sz="1200" dirty="0">
                <a:solidFill>
                  <a:schemeClr val="accent4">
                    <a:lumMod val="10000"/>
                  </a:schemeClr>
                </a:solidFill>
                <a:latin typeface="Arial" pitchFamily="34" charset="0"/>
              </a:rPr>
              <a:t>Acute In-flight effects</a:t>
            </a:r>
          </a:p>
          <a:p>
            <a:pPr algn="ctr" defTabSz="342900">
              <a:lnSpc>
                <a:spcPct val="80000"/>
              </a:lnSpc>
            </a:pPr>
            <a:r>
              <a:rPr lang="en-US" sz="1200" dirty="0">
                <a:solidFill>
                  <a:schemeClr val="accent4">
                    <a:lumMod val="10000"/>
                  </a:schemeClr>
                </a:solidFill>
                <a:latin typeface="Arial" pitchFamily="34" charset="0"/>
              </a:rPr>
              <a:t>Long term cancer risk</a:t>
            </a:r>
          </a:p>
        </p:txBody>
      </p:sp>
      <p:sp>
        <p:nvSpPr>
          <p:cNvPr id="17" name="Text Box 11">
            <a:extLst>
              <a:ext uri="{FF2B5EF4-FFF2-40B4-BE49-F238E27FC236}">
                <a16:creationId xmlns:a16="http://schemas.microsoft.com/office/drawing/2014/main" id="{181A332E-24E4-3540-B88C-D962ED681FDB}"/>
              </a:ext>
            </a:extLst>
          </p:cNvPr>
          <p:cNvSpPr txBox="1">
            <a:spLocks noChangeArrowheads="1"/>
          </p:cNvSpPr>
          <p:nvPr/>
        </p:nvSpPr>
        <p:spPr bwMode="auto">
          <a:xfrm>
            <a:off x="1046155" y="2690441"/>
            <a:ext cx="2909358" cy="802443"/>
          </a:xfrm>
          <a:prstGeom prst="rect">
            <a:avLst/>
          </a:prstGeom>
          <a:noFill/>
          <a:ln w="12700">
            <a:noFill/>
            <a:miter lim="800000"/>
            <a:headEnd type="none" w="sm" len="sm"/>
            <a:tailEnd type="none" w="sm" len="sm"/>
          </a:ln>
        </p:spPr>
        <p:txBody>
          <a:bodyPr lIns="63162" tIns="31581" rIns="63162" bIns="31581">
            <a:spAutoFit/>
          </a:bodyPr>
          <a:lstStyle/>
          <a:p>
            <a:pPr marL="78581" lvl="1" algn="ctr" defTabSz="631031">
              <a:lnSpc>
                <a:spcPct val="80000"/>
              </a:lnSpc>
            </a:pPr>
            <a:r>
              <a:rPr lang="en-US" sz="1200" dirty="0">
                <a:solidFill>
                  <a:schemeClr val="accent4">
                    <a:lumMod val="10000"/>
                  </a:schemeClr>
                </a:solidFill>
                <a:latin typeface="Arial" pitchFamily="34" charset="0"/>
              </a:rPr>
              <a:t>Balance Disorders</a:t>
            </a:r>
          </a:p>
          <a:p>
            <a:pPr marL="78581" lvl="1" algn="ctr" defTabSz="631031">
              <a:lnSpc>
                <a:spcPct val="80000"/>
              </a:lnSpc>
            </a:pPr>
            <a:r>
              <a:rPr lang="en-US" sz="1200" dirty="0">
                <a:solidFill>
                  <a:schemeClr val="accent4">
                    <a:lumMod val="10000"/>
                  </a:schemeClr>
                </a:solidFill>
                <a:latin typeface="Arial" pitchFamily="34" charset="0"/>
              </a:rPr>
              <a:t>Fluid Shifts</a:t>
            </a:r>
          </a:p>
          <a:p>
            <a:pPr marL="78581" lvl="1" algn="ctr" defTabSz="631031">
              <a:lnSpc>
                <a:spcPct val="80000"/>
              </a:lnSpc>
            </a:pPr>
            <a:r>
              <a:rPr lang="en-US" sz="1200" dirty="0">
                <a:solidFill>
                  <a:schemeClr val="accent4">
                    <a:lumMod val="10000"/>
                  </a:schemeClr>
                </a:solidFill>
                <a:latin typeface="Arial" pitchFamily="34" charset="0"/>
              </a:rPr>
              <a:t>Cardiovascular Deconditioning</a:t>
            </a:r>
          </a:p>
          <a:p>
            <a:pPr marL="78581" lvl="1" algn="ctr" defTabSz="631031">
              <a:lnSpc>
                <a:spcPct val="80000"/>
              </a:lnSpc>
            </a:pPr>
            <a:r>
              <a:rPr lang="en-US" sz="1200" dirty="0">
                <a:solidFill>
                  <a:schemeClr val="accent4">
                    <a:lumMod val="10000"/>
                  </a:schemeClr>
                </a:solidFill>
                <a:latin typeface="Arial" pitchFamily="34" charset="0"/>
              </a:rPr>
              <a:t>Muscle Atrophy</a:t>
            </a:r>
          </a:p>
          <a:p>
            <a:pPr marL="78581" lvl="1" algn="ctr" defTabSz="631031">
              <a:lnSpc>
                <a:spcPct val="80000"/>
              </a:lnSpc>
            </a:pPr>
            <a:r>
              <a:rPr lang="en-US" sz="1200" dirty="0">
                <a:solidFill>
                  <a:schemeClr val="accent4">
                    <a:lumMod val="10000"/>
                  </a:schemeClr>
                </a:solidFill>
                <a:latin typeface="Arial" pitchFamily="34" charset="0"/>
              </a:rPr>
              <a:t>Bone Loss</a:t>
            </a:r>
          </a:p>
        </p:txBody>
      </p:sp>
      <p:sp>
        <p:nvSpPr>
          <p:cNvPr id="18" name="Rectangle 9">
            <a:extLst>
              <a:ext uri="{FF2B5EF4-FFF2-40B4-BE49-F238E27FC236}">
                <a16:creationId xmlns:a16="http://schemas.microsoft.com/office/drawing/2014/main" id="{74E578E8-AF86-E54F-A930-D5C7298FE135}"/>
              </a:ext>
            </a:extLst>
          </p:cNvPr>
          <p:cNvSpPr>
            <a:spLocks noChangeArrowheads="1"/>
          </p:cNvSpPr>
          <p:nvPr/>
        </p:nvSpPr>
        <p:spPr bwMode="auto">
          <a:xfrm>
            <a:off x="5174106" y="2488815"/>
            <a:ext cx="2705099" cy="403253"/>
          </a:xfrm>
          <a:prstGeom prst="rect">
            <a:avLst/>
          </a:prstGeom>
          <a:noFill/>
          <a:ln w="9525">
            <a:noFill/>
            <a:miter lim="800000"/>
            <a:headEnd/>
            <a:tailEnd/>
          </a:ln>
        </p:spPr>
        <p:txBody>
          <a:bodyPr lIns="63601" tIns="31801" rIns="63601" bIns="31801"/>
          <a:lstStyle/>
          <a:p>
            <a:pPr algn="ctr" defTabSz="342900">
              <a:lnSpc>
                <a:spcPct val="80000"/>
              </a:lnSpc>
            </a:pPr>
            <a:r>
              <a:rPr lang="en-US" sz="1200" dirty="0">
                <a:solidFill>
                  <a:schemeClr val="accent4">
                    <a:lumMod val="10000"/>
                  </a:schemeClr>
                </a:solidFill>
                <a:latin typeface="Arial" pitchFamily="34" charset="0"/>
              </a:rPr>
              <a:t>Drives the need for additional “autonomous” medical care capacity – cannot come home for treatment</a:t>
            </a:r>
          </a:p>
        </p:txBody>
      </p:sp>
      <p:sp>
        <p:nvSpPr>
          <p:cNvPr id="19" name="Rectangle 9">
            <a:extLst>
              <a:ext uri="{FF2B5EF4-FFF2-40B4-BE49-F238E27FC236}">
                <a16:creationId xmlns:a16="http://schemas.microsoft.com/office/drawing/2014/main" id="{23841125-E793-B244-B25B-7266F0DB335A}"/>
              </a:ext>
            </a:extLst>
          </p:cNvPr>
          <p:cNvSpPr>
            <a:spLocks noChangeArrowheads="1"/>
          </p:cNvSpPr>
          <p:nvPr/>
        </p:nvSpPr>
        <p:spPr bwMode="auto">
          <a:xfrm>
            <a:off x="3285665" y="5388776"/>
            <a:ext cx="2705099" cy="403253"/>
          </a:xfrm>
          <a:prstGeom prst="rect">
            <a:avLst/>
          </a:prstGeom>
          <a:noFill/>
          <a:ln w="9525">
            <a:noFill/>
            <a:miter lim="800000"/>
            <a:headEnd/>
            <a:tailEnd/>
          </a:ln>
        </p:spPr>
        <p:txBody>
          <a:bodyPr lIns="63601" tIns="31801" rIns="63601" bIns="31801"/>
          <a:lstStyle/>
          <a:p>
            <a:pPr algn="ctr" defTabSz="342900">
              <a:lnSpc>
                <a:spcPct val="80000"/>
              </a:lnSpc>
            </a:pPr>
            <a:r>
              <a:rPr lang="en-US" sz="1200" dirty="0">
                <a:solidFill>
                  <a:schemeClr val="accent4">
                    <a:lumMod val="10000"/>
                  </a:schemeClr>
                </a:solidFill>
                <a:latin typeface="Arial" pitchFamily="34" charset="0"/>
              </a:rPr>
              <a:t>Behavioral aspect of isolation</a:t>
            </a:r>
          </a:p>
          <a:p>
            <a:pPr algn="ctr" defTabSz="342900">
              <a:lnSpc>
                <a:spcPct val="80000"/>
              </a:lnSpc>
            </a:pPr>
            <a:r>
              <a:rPr lang="en-US" sz="1200" dirty="0">
                <a:solidFill>
                  <a:schemeClr val="accent4">
                    <a:lumMod val="10000"/>
                  </a:schemeClr>
                </a:solidFill>
                <a:latin typeface="Arial" pitchFamily="34" charset="0"/>
              </a:rPr>
              <a:t>Sleep disorders</a:t>
            </a:r>
          </a:p>
          <a:p>
            <a:pPr algn="ctr" defTabSz="342900">
              <a:lnSpc>
                <a:spcPct val="80000"/>
              </a:lnSpc>
            </a:pPr>
            <a:r>
              <a:rPr lang="en-US" sz="1200" dirty="0">
                <a:solidFill>
                  <a:schemeClr val="accent4">
                    <a:lumMod val="10000"/>
                  </a:schemeClr>
                </a:solidFill>
                <a:latin typeface="Arial" pitchFamily="34" charset="0"/>
              </a:rPr>
              <a:t>Team dynamics</a:t>
            </a:r>
          </a:p>
        </p:txBody>
      </p:sp>
      <p:sp>
        <p:nvSpPr>
          <p:cNvPr id="20" name="Rectangle 9">
            <a:extLst>
              <a:ext uri="{FF2B5EF4-FFF2-40B4-BE49-F238E27FC236}">
                <a16:creationId xmlns:a16="http://schemas.microsoft.com/office/drawing/2014/main" id="{47C46491-F701-E14A-B9AF-EFA1954F0D62}"/>
              </a:ext>
            </a:extLst>
          </p:cNvPr>
          <p:cNvSpPr>
            <a:spLocks noChangeArrowheads="1"/>
          </p:cNvSpPr>
          <p:nvPr/>
        </p:nvSpPr>
        <p:spPr bwMode="auto">
          <a:xfrm>
            <a:off x="5076133" y="4198189"/>
            <a:ext cx="2705099" cy="403253"/>
          </a:xfrm>
          <a:prstGeom prst="rect">
            <a:avLst/>
          </a:prstGeom>
          <a:noFill/>
          <a:ln w="9525">
            <a:noFill/>
            <a:miter lim="800000"/>
            <a:headEnd/>
            <a:tailEnd/>
          </a:ln>
        </p:spPr>
        <p:txBody>
          <a:bodyPr lIns="63601" tIns="31801" rIns="63601" bIns="31801"/>
          <a:lstStyle/>
          <a:p>
            <a:pPr algn="ctr" defTabSz="342900">
              <a:lnSpc>
                <a:spcPct val="80000"/>
              </a:lnSpc>
            </a:pPr>
            <a:r>
              <a:rPr lang="en-US" sz="1200" dirty="0">
                <a:solidFill>
                  <a:schemeClr val="accent4">
                    <a:lumMod val="10000"/>
                  </a:schemeClr>
                </a:solidFill>
                <a:latin typeface="Arial" pitchFamily="34" charset="0"/>
              </a:rPr>
              <a:t>Vehicle Design</a:t>
            </a:r>
          </a:p>
          <a:p>
            <a:pPr algn="ctr" defTabSz="342900">
              <a:lnSpc>
                <a:spcPct val="80000"/>
              </a:lnSpc>
            </a:pPr>
            <a:r>
              <a:rPr lang="en-US" sz="1200" dirty="0">
                <a:solidFill>
                  <a:schemeClr val="accent4">
                    <a:lumMod val="10000"/>
                  </a:schemeClr>
                </a:solidFill>
                <a:latin typeface="Arial" pitchFamily="34" charset="0"/>
              </a:rPr>
              <a:t>Environmental – CO</a:t>
            </a:r>
            <a:r>
              <a:rPr lang="en-US" sz="1200" baseline="-25000" dirty="0">
                <a:solidFill>
                  <a:schemeClr val="accent4">
                    <a:lumMod val="10000"/>
                  </a:schemeClr>
                </a:solidFill>
                <a:latin typeface="Arial" pitchFamily="34" charset="0"/>
              </a:rPr>
              <a:t>2</a:t>
            </a:r>
            <a:r>
              <a:rPr lang="en-US" sz="1200" dirty="0">
                <a:solidFill>
                  <a:schemeClr val="accent4">
                    <a:lumMod val="10000"/>
                  </a:schemeClr>
                </a:solidFill>
                <a:latin typeface="Arial" pitchFamily="34" charset="0"/>
              </a:rPr>
              <a:t> Levels, Toxic Exposures, Water, </a:t>
            </a:r>
            <a:r>
              <a:rPr lang="en-US" sz="1200" dirty="0" smtClean="0">
                <a:solidFill>
                  <a:schemeClr val="accent4">
                    <a:lumMod val="10000"/>
                  </a:schemeClr>
                </a:solidFill>
                <a:latin typeface="Arial" pitchFamily="34" charset="0"/>
              </a:rPr>
              <a:t>Food, Dust</a:t>
            </a:r>
            <a:endParaRPr lang="en-US" sz="1200" dirty="0">
              <a:solidFill>
                <a:schemeClr val="accent4">
                  <a:lumMod val="10000"/>
                </a:schemeClr>
              </a:solidFill>
              <a:latin typeface="Arial" pitchFamily="34" charset="0"/>
            </a:endParaRPr>
          </a:p>
          <a:p>
            <a:pPr marL="0" lvl="1" algn="ctr" defTabSz="342900">
              <a:lnSpc>
                <a:spcPct val="80000"/>
              </a:lnSpc>
            </a:pPr>
            <a:r>
              <a:rPr lang="en-US" sz="1200" dirty="0">
                <a:solidFill>
                  <a:schemeClr val="accent4">
                    <a:lumMod val="10000"/>
                  </a:schemeClr>
                </a:solidFill>
                <a:latin typeface="Arial" pitchFamily="34" charset="0"/>
              </a:rPr>
              <a:t>Decreased Immune Function</a:t>
            </a:r>
          </a:p>
          <a:p>
            <a:pPr algn="ctr" defTabSz="342900">
              <a:lnSpc>
                <a:spcPct val="80000"/>
              </a:lnSpc>
            </a:pPr>
            <a:endParaRPr lang="en-US" sz="1200" dirty="0">
              <a:solidFill>
                <a:schemeClr val="accent4">
                  <a:lumMod val="10000"/>
                </a:schemeClr>
              </a:solidFill>
              <a:latin typeface="Arial" pitchFamily="34" charset="0"/>
            </a:endParaRPr>
          </a:p>
        </p:txBody>
      </p:sp>
      <p:sp>
        <p:nvSpPr>
          <p:cNvPr id="21" name="Oval 20">
            <a:extLst>
              <a:ext uri="{FF2B5EF4-FFF2-40B4-BE49-F238E27FC236}">
                <a16:creationId xmlns:a16="http://schemas.microsoft.com/office/drawing/2014/main" id="{A3FFE731-0A93-1547-B664-933C4BBE5403}"/>
              </a:ext>
            </a:extLst>
          </p:cNvPr>
          <p:cNvSpPr/>
          <p:nvPr/>
        </p:nvSpPr>
        <p:spPr bwMode="auto">
          <a:xfrm>
            <a:off x="3710295" y="1744580"/>
            <a:ext cx="1465226" cy="3276600"/>
          </a:xfrm>
          <a:prstGeom prst="ellipse">
            <a:avLst/>
          </a:prstGeom>
          <a:noFill/>
          <a:ln w="9525" cap="flat" cmpd="sng" algn="ctr">
            <a:solidFill>
              <a:schemeClr val="tx1"/>
            </a:solid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68580" tIns="34290" rIns="68580" bIns="34290" numCol="1" rtlCol="0" anchor="t" anchorCtr="0" compatLnSpc="1">
            <a:prstTxWarp prst="textNoShape">
              <a:avLst/>
            </a:prstTxWarp>
          </a:bodyPr>
          <a:lstStyle/>
          <a:p>
            <a:pPr defTabSz="685800" eaLnBrk="1" hangingPunct="1">
              <a:spcBef>
                <a:spcPct val="20000"/>
              </a:spcBef>
            </a:pPr>
            <a:endParaRPr lang="en-US" sz="1800"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4" name="TextBox 3">
            <a:extLst>
              <a:ext uri="{FF2B5EF4-FFF2-40B4-BE49-F238E27FC236}">
                <a16:creationId xmlns:a16="http://schemas.microsoft.com/office/drawing/2014/main" id="{154030B3-D101-074E-96C0-9E690EE861ED}"/>
              </a:ext>
            </a:extLst>
          </p:cNvPr>
          <p:cNvSpPr txBox="1"/>
          <p:nvPr/>
        </p:nvSpPr>
        <p:spPr>
          <a:xfrm>
            <a:off x="84931" y="5978159"/>
            <a:ext cx="1473480" cy="253916"/>
          </a:xfrm>
          <a:prstGeom prst="rect">
            <a:avLst/>
          </a:prstGeom>
          <a:noFill/>
        </p:spPr>
        <p:txBody>
          <a:bodyPr wrap="none" rtlCol="0">
            <a:spAutoFit/>
          </a:bodyPr>
          <a:lstStyle/>
          <a:p>
            <a:r>
              <a:rPr lang="en-US" sz="1050" dirty="0">
                <a:latin typeface="Arial"/>
                <a:cs typeface="Arial"/>
              </a:rPr>
              <a:t>Human System Risks</a:t>
            </a:r>
          </a:p>
        </p:txBody>
      </p:sp>
    </p:spTree>
    <p:extLst>
      <p:ext uri="{BB962C8B-B14F-4D97-AF65-F5344CB8AC3E}">
        <p14:creationId xmlns:p14="http://schemas.microsoft.com/office/powerpoint/2010/main" val="33960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1324" y="136334"/>
            <a:ext cx="6513872" cy="557213"/>
          </a:xfrm>
        </p:spPr>
        <p:txBody>
          <a:bodyPr/>
          <a:lstStyle/>
          <a:p>
            <a:r>
              <a:rPr lang="en-US" sz="2100" dirty="0"/>
              <a:t>Human System Risk Summary – Risks by Hazard </a:t>
            </a:r>
          </a:p>
        </p:txBody>
      </p:sp>
      <p:sp>
        <p:nvSpPr>
          <p:cNvPr id="22" name="Rectangle 21"/>
          <p:cNvSpPr/>
          <p:nvPr/>
        </p:nvSpPr>
        <p:spPr>
          <a:xfrm>
            <a:off x="7581659" y="1251135"/>
            <a:ext cx="1580427" cy="1208023"/>
          </a:xfrm>
          <a:prstGeom prst="rect">
            <a:avLst/>
          </a:prstGeom>
        </p:spPr>
        <p:txBody>
          <a:bodyPr wrap="square">
            <a:spAutoFit/>
          </a:bodyPr>
          <a:lstStyle/>
          <a:p>
            <a:pPr defTabSz="685800" eaLnBrk="1" fontAlgn="auto" hangingPunct="1">
              <a:spcBef>
                <a:spcPts val="0"/>
              </a:spcBef>
              <a:spcAft>
                <a:spcPts val="0"/>
              </a:spcAft>
              <a:defRPr/>
            </a:pPr>
            <a:r>
              <a:rPr lang="en-US" altLang="en-US" sz="750" b="1" dirty="0">
                <a:solidFill>
                  <a:prstClr val="black"/>
                </a:solidFill>
                <a:latin typeface="Calibri" panose="020F0502020204030204" pitchFamily="34" charset="0"/>
                <a:cs typeface="Calibri" panose="020F0502020204030204" pitchFamily="34" charset="0"/>
              </a:rPr>
              <a:t>Notes: </a:t>
            </a:r>
          </a:p>
          <a:p>
            <a:pPr defTabSz="685800" eaLnBrk="1" fontAlgn="auto" hangingPunct="1">
              <a:spcBef>
                <a:spcPts val="0"/>
              </a:spcBef>
              <a:spcAft>
                <a:spcPts val="0"/>
              </a:spcAft>
              <a:defRPr/>
            </a:pPr>
            <a:endParaRPr lang="en-US" altLang="en-US" sz="750" b="1" dirty="0">
              <a:solidFill>
                <a:prstClr val="black"/>
              </a:solidFill>
              <a:latin typeface="Calibri" panose="020F0502020204030204" pitchFamily="34" charset="0"/>
              <a:cs typeface="Calibri" panose="020F0502020204030204" pitchFamily="34" charset="0"/>
            </a:endParaRPr>
          </a:p>
          <a:p>
            <a:pPr marL="128588" indent="-128588" defTabSz="685800" eaLnBrk="1" fontAlgn="auto" hangingPunct="1">
              <a:spcBef>
                <a:spcPts val="0"/>
              </a:spcBef>
              <a:spcAft>
                <a:spcPts val="0"/>
              </a:spcAft>
              <a:buFont typeface="Arial" panose="020B0604020202020204" pitchFamily="34" charset="0"/>
              <a:buChar char="•"/>
              <a:defRPr/>
            </a:pPr>
            <a:r>
              <a:rPr lang="en-US" altLang="en-US" sz="750" dirty="0">
                <a:solidFill>
                  <a:prstClr val="black"/>
                </a:solidFill>
                <a:latin typeface="Calibri" panose="020F0502020204030204" pitchFamily="34" charset="0"/>
                <a:cs typeface="Calibri" panose="020F0502020204030204" pitchFamily="34" charset="0"/>
              </a:rPr>
              <a:t>Risk ratings are approved at the Human System Risk Board </a:t>
            </a:r>
          </a:p>
          <a:p>
            <a:pPr defTabSz="685800" eaLnBrk="1" fontAlgn="auto" hangingPunct="1">
              <a:spcBef>
                <a:spcPts val="0"/>
              </a:spcBef>
              <a:spcAft>
                <a:spcPts val="0"/>
              </a:spcAft>
              <a:defRPr/>
            </a:pPr>
            <a:endParaRPr lang="en-US" altLang="en-US" sz="750" dirty="0">
              <a:solidFill>
                <a:prstClr val="black"/>
              </a:solidFill>
              <a:latin typeface="Calibri" panose="020F0502020204030204" pitchFamily="34" charset="0"/>
              <a:cs typeface="Calibri" panose="020F0502020204030204" pitchFamily="34" charset="0"/>
            </a:endParaRPr>
          </a:p>
          <a:p>
            <a:pPr marL="128588" indent="-128588" defTabSz="685800" eaLnBrk="1" fontAlgn="auto" hangingPunct="1">
              <a:spcBef>
                <a:spcPts val="0"/>
              </a:spcBef>
              <a:spcAft>
                <a:spcPts val="0"/>
              </a:spcAft>
              <a:buFont typeface="Arial" panose="020B0604020202020204" pitchFamily="34" charset="0"/>
              <a:buChar char="•"/>
              <a:defRPr/>
            </a:pPr>
            <a:r>
              <a:rPr lang="en-US" altLang="en-US" sz="750" dirty="0">
                <a:solidFill>
                  <a:prstClr val="black"/>
                </a:solidFill>
                <a:latin typeface="Calibri" panose="020F0502020204030204" pitchFamily="34" charset="0"/>
                <a:cs typeface="Calibri" panose="020F0502020204030204" pitchFamily="34" charset="0"/>
              </a:rPr>
              <a:t>Risk ratings are for In-mission operations unless otherwise noted for Long-Term Health (LTH)</a:t>
            </a:r>
          </a:p>
          <a:p>
            <a:pPr defTabSz="685800" eaLnBrk="1" fontAlgn="auto" hangingPunct="1">
              <a:spcBef>
                <a:spcPts val="0"/>
              </a:spcBef>
              <a:spcAft>
                <a:spcPts val="0"/>
              </a:spcAft>
              <a:defRPr/>
            </a:pPr>
            <a:endParaRPr lang="en-US" sz="750" baseline="30000" dirty="0">
              <a:solidFill>
                <a:prstClr val="black"/>
              </a:solidFill>
              <a:latin typeface="Arial"/>
              <a:cs typeface="Arial"/>
            </a:endParaRPr>
          </a:p>
        </p:txBody>
      </p:sp>
      <p:sp>
        <p:nvSpPr>
          <p:cNvPr id="24" name="TextBox 23">
            <a:extLst>
              <a:ext uri="{FF2B5EF4-FFF2-40B4-BE49-F238E27FC236}">
                <a16:creationId xmlns:a16="http://schemas.microsoft.com/office/drawing/2014/main" id="{4F345850-AF00-9C46-A4CA-68F4F5CE1293}"/>
              </a:ext>
            </a:extLst>
          </p:cNvPr>
          <p:cNvSpPr txBox="1"/>
          <p:nvPr/>
        </p:nvSpPr>
        <p:spPr>
          <a:xfrm>
            <a:off x="7581660" y="2510198"/>
            <a:ext cx="1562339" cy="438582"/>
          </a:xfrm>
          <a:prstGeom prst="rect">
            <a:avLst/>
          </a:prstGeom>
          <a:noFill/>
        </p:spPr>
        <p:txBody>
          <a:bodyPr wrap="square" rtlCol="0">
            <a:spAutoFit/>
          </a:bodyPr>
          <a:lstStyle/>
          <a:p>
            <a:pPr marL="128588" indent="-128588" defTabSz="685800" eaLnBrk="1" fontAlgn="auto" hangingPunct="1">
              <a:spcBef>
                <a:spcPts val="0"/>
              </a:spcBef>
              <a:spcAft>
                <a:spcPts val="0"/>
              </a:spcAft>
              <a:buFont typeface="Arial" panose="020B0604020202020204" pitchFamily="34" charset="0"/>
              <a:buChar char="•"/>
              <a:defRPr/>
            </a:pPr>
            <a:r>
              <a:rPr lang="en-US" sz="750" dirty="0">
                <a:cs typeface="Arial"/>
              </a:rPr>
              <a:t>Risk text c</a:t>
            </a:r>
            <a:r>
              <a:rPr lang="en-US" sz="750" dirty="0" err="1">
                <a:cs typeface="Arial"/>
              </a:rPr>
              <a:t>olor</a:t>
            </a:r>
            <a:r>
              <a:rPr lang="en-US" sz="750" dirty="0">
                <a:cs typeface="Arial"/>
              </a:rPr>
              <a:t>: </a:t>
            </a:r>
          </a:p>
          <a:p>
            <a:pPr defTabSz="685800" eaLnBrk="1" fontAlgn="auto" hangingPunct="1">
              <a:spcBef>
                <a:spcPts val="0"/>
              </a:spcBef>
              <a:spcAft>
                <a:spcPts val="0"/>
              </a:spcAft>
              <a:defRPr/>
            </a:pPr>
            <a:r>
              <a:rPr lang="en-US" sz="750" b="1" dirty="0">
                <a:solidFill>
                  <a:srgbClr val="FF0000"/>
                </a:solidFill>
                <a:cs typeface="Arial"/>
              </a:rPr>
              <a:t>             </a:t>
            </a:r>
            <a:r>
              <a:rPr lang="en-US" sz="750" dirty="0">
                <a:cs typeface="Arial"/>
              </a:rPr>
              <a:t>Current risk ratings</a:t>
            </a:r>
          </a:p>
          <a:p>
            <a:pPr defTabSz="685800" eaLnBrk="1" fontAlgn="auto" hangingPunct="1">
              <a:spcBef>
                <a:spcPts val="0"/>
              </a:spcBef>
              <a:spcAft>
                <a:spcPts val="0"/>
              </a:spcAft>
              <a:defRPr/>
            </a:pPr>
            <a:r>
              <a:rPr lang="en-US" sz="750" b="1" dirty="0">
                <a:solidFill>
                  <a:srgbClr val="FF0000"/>
                </a:solidFill>
                <a:cs typeface="Arial"/>
              </a:rPr>
              <a:t>             </a:t>
            </a:r>
            <a:r>
              <a:rPr lang="en-US" sz="750" dirty="0">
                <a:cs typeface="Arial"/>
              </a:rPr>
              <a:t>Risk ratings under review</a:t>
            </a:r>
            <a:endParaRPr lang="en-US" sz="750" b="1" u="sng" dirty="0">
              <a:solidFill>
                <a:prstClr val="black"/>
              </a:solidFill>
              <a:latin typeface="Arial"/>
              <a:cs typeface="Arial"/>
            </a:endParaRPr>
          </a:p>
        </p:txBody>
      </p:sp>
      <p:sp>
        <p:nvSpPr>
          <p:cNvPr id="3" name="TextBox 2"/>
          <p:cNvSpPr txBox="1"/>
          <p:nvPr/>
        </p:nvSpPr>
        <p:spPr>
          <a:xfrm>
            <a:off x="7801290" y="2684630"/>
            <a:ext cx="107511" cy="90132"/>
          </a:xfrm>
          <a:prstGeom prst="rect">
            <a:avLst/>
          </a:prstGeom>
          <a:solidFill>
            <a:srgbClr val="0070C0"/>
          </a:solidFill>
          <a:ln w="3175">
            <a:solidFill>
              <a:schemeClr val="tx1"/>
            </a:solidFill>
          </a:ln>
        </p:spPr>
        <p:txBody>
          <a:bodyPr wrap="square" rtlCol="0">
            <a:spAutoFit/>
          </a:bodyPr>
          <a:lstStyle/>
          <a:p>
            <a:endParaRPr lang="en-US" sz="1050" dirty="0">
              <a:latin typeface="Arial"/>
              <a:cs typeface="Arial"/>
            </a:endParaRPr>
          </a:p>
        </p:txBody>
      </p:sp>
      <p:sp>
        <p:nvSpPr>
          <p:cNvPr id="26" name="TextBox 25"/>
          <p:cNvSpPr txBox="1"/>
          <p:nvPr/>
        </p:nvSpPr>
        <p:spPr>
          <a:xfrm>
            <a:off x="7804753" y="2796408"/>
            <a:ext cx="104048" cy="109233"/>
          </a:xfrm>
          <a:prstGeom prst="rect">
            <a:avLst/>
          </a:prstGeom>
          <a:solidFill>
            <a:srgbClr val="7030A0"/>
          </a:solidFill>
          <a:ln w="3175">
            <a:solidFill>
              <a:schemeClr val="tx1"/>
            </a:solidFill>
          </a:ln>
        </p:spPr>
        <p:txBody>
          <a:bodyPr wrap="square" rtlCol="0">
            <a:spAutoFit/>
          </a:bodyPr>
          <a:lstStyle/>
          <a:p>
            <a:endParaRPr lang="en-US" sz="1050" dirty="0">
              <a:latin typeface="Arial"/>
              <a:cs typeface="Arial"/>
            </a:endParaRPr>
          </a:p>
        </p:txBody>
      </p:sp>
      <p:sp>
        <p:nvSpPr>
          <p:cNvPr id="27" name="TextBox 26">
            <a:extLst>
              <a:ext uri="{FF2B5EF4-FFF2-40B4-BE49-F238E27FC236}">
                <a16:creationId xmlns:a16="http://schemas.microsoft.com/office/drawing/2014/main" id="{4F345850-AF00-9C46-A4CA-68F4F5CE1293}"/>
              </a:ext>
            </a:extLst>
          </p:cNvPr>
          <p:cNvSpPr txBox="1"/>
          <p:nvPr/>
        </p:nvSpPr>
        <p:spPr>
          <a:xfrm>
            <a:off x="7604260" y="3016746"/>
            <a:ext cx="1539740" cy="1592744"/>
          </a:xfrm>
          <a:prstGeom prst="rect">
            <a:avLst/>
          </a:prstGeom>
          <a:noFill/>
        </p:spPr>
        <p:txBody>
          <a:bodyPr wrap="square" rtlCol="0">
            <a:spAutoFit/>
          </a:bodyPr>
          <a:lstStyle/>
          <a:p>
            <a:pPr marL="128588" indent="-128588" defTabSz="685800" eaLnBrk="1" fontAlgn="auto" hangingPunct="1">
              <a:spcBef>
                <a:spcPts val="0"/>
              </a:spcBef>
              <a:spcAft>
                <a:spcPts val="0"/>
              </a:spcAft>
              <a:buFont typeface="Arial" panose="020B0604020202020204" pitchFamily="34" charset="0"/>
              <a:buChar char="•"/>
              <a:defRPr/>
            </a:pPr>
            <a:r>
              <a:rPr lang="en-US" sz="750" dirty="0">
                <a:cs typeface="Arial"/>
              </a:rPr>
              <a:t>Risk colors:</a:t>
            </a:r>
          </a:p>
          <a:p>
            <a:pPr defTabSz="685800" eaLnBrk="1" fontAlgn="auto" hangingPunct="1">
              <a:spcBef>
                <a:spcPts val="0"/>
              </a:spcBef>
              <a:spcAft>
                <a:spcPts val="0"/>
              </a:spcAft>
              <a:defRPr/>
            </a:pPr>
            <a:r>
              <a:rPr lang="en-US" sz="750" dirty="0">
                <a:cs typeface="Arial"/>
              </a:rPr>
              <a:t>            High </a:t>
            </a:r>
            <a:r>
              <a:rPr lang="en-US" sz="750" dirty="0" err="1">
                <a:cs typeface="Arial"/>
              </a:rPr>
              <a:t>LxC</a:t>
            </a:r>
            <a:endParaRPr lang="en-US" sz="750" dirty="0">
              <a:cs typeface="Arial"/>
            </a:endParaRPr>
          </a:p>
          <a:p>
            <a:pPr defTabSz="685800" eaLnBrk="1" fontAlgn="auto" hangingPunct="1">
              <a:spcBef>
                <a:spcPts val="0"/>
              </a:spcBef>
              <a:spcAft>
                <a:spcPts val="0"/>
              </a:spcAft>
              <a:defRPr/>
            </a:pPr>
            <a:r>
              <a:rPr lang="en-US" sz="750" dirty="0">
                <a:cs typeface="Arial"/>
              </a:rPr>
              <a:t>            Mid </a:t>
            </a:r>
            <a:r>
              <a:rPr lang="en-US" sz="750" dirty="0" err="1">
                <a:cs typeface="Arial"/>
              </a:rPr>
              <a:t>LxC</a:t>
            </a:r>
            <a:endParaRPr lang="en-US" sz="750" dirty="0">
              <a:cs typeface="Arial"/>
            </a:endParaRPr>
          </a:p>
          <a:p>
            <a:pPr defTabSz="685800" eaLnBrk="1" fontAlgn="auto" hangingPunct="1">
              <a:spcBef>
                <a:spcPts val="0"/>
              </a:spcBef>
              <a:spcAft>
                <a:spcPts val="0"/>
              </a:spcAft>
              <a:defRPr/>
            </a:pPr>
            <a:r>
              <a:rPr lang="en-US" sz="750" dirty="0">
                <a:cs typeface="Arial"/>
              </a:rPr>
              <a:t>            Low </a:t>
            </a:r>
            <a:r>
              <a:rPr lang="en-US" sz="750" dirty="0" err="1">
                <a:cs typeface="Arial"/>
              </a:rPr>
              <a:t>LxC</a:t>
            </a:r>
            <a:endParaRPr lang="en-US" sz="750" dirty="0">
              <a:cs typeface="Arial"/>
            </a:endParaRPr>
          </a:p>
          <a:p>
            <a:pPr defTabSz="685800" eaLnBrk="1" fontAlgn="auto" hangingPunct="1">
              <a:spcBef>
                <a:spcPts val="0"/>
              </a:spcBef>
              <a:spcAft>
                <a:spcPts val="0"/>
              </a:spcAft>
              <a:defRPr/>
            </a:pPr>
            <a:endParaRPr lang="en-US" sz="750" dirty="0">
              <a:cs typeface="Arial"/>
            </a:endParaRPr>
          </a:p>
          <a:p>
            <a:pPr marL="128588" indent="-128588" defTabSz="685800" eaLnBrk="1" fontAlgn="auto" hangingPunct="1">
              <a:spcBef>
                <a:spcPts val="0"/>
              </a:spcBef>
              <a:spcAft>
                <a:spcPts val="0"/>
              </a:spcAft>
              <a:buFont typeface="Arial" panose="020B0604020202020204" pitchFamily="34" charset="0"/>
              <a:buChar char="•"/>
              <a:defRPr/>
            </a:pPr>
            <a:r>
              <a:rPr lang="en-US" sz="750" dirty="0">
                <a:cs typeface="Arial"/>
              </a:rPr>
              <a:t>Risk dispositions:</a:t>
            </a:r>
          </a:p>
          <a:p>
            <a:pPr defTabSz="685800" eaLnBrk="1" fontAlgn="auto" hangingPunct="1">
              <a:spcBef>
                <a:spcPts val="0"/>
              </a:spcBef>
              <a:spcAft>
                <a:spcPts val="0"/>
              </a:spcAft>
              <a:defRPr/>
            </a:pPr>
            <a:r>
              <a:rPr lang="en-US" sz="750" dirty="0">
                <a:cs typeface="Arial"/>
              </a:rPr>
              <a:t>      </a:t>
            </a:r>
            <a:r>
              <a:rPr lang="en-US" sz="750" b="1" dirty="0">
                <a:cs typeface="Arial"/>
              </a:rPr>
              <a:t>A     </a:t>
            </a:r>
            <a:r>
              <a:rPr lang="en-US" sz="750" dirty="0">
                <a:cs typeface="Arial"/>
              </a:rPr>
              <a:t>Accepted</a:t>
            </a:r>
          </a:p>
          <a:p>
            <a:pPr defTabSz="685800" eaLnBrk="1" fontAlgn="auto" hangingPunct="1">
              <a:spcBef>
                <a:spcPts val="0"/>
              </a:spcBef>
              <a:spcAft>
                <a:spcPts val="0"/>
              </a:spcAft>
              <a:defRPr/>
            </a:pPr>
            <a:r>
              <a:rPr lang="en-US" sz="750" dirty="0">
                <a:cs typeface="Arial"/>
              </a:rPr>
              <a:t>      </a:t>
            </a:r>
            <a:r>
              <a:rPr lang="en-US" sz="750" b="1" dirty="0">
                <a:cs typeface="Arial"/>
              </a:rPr>
              <a:t>AM </a:t>
            </a:r>
            <a:r>
              <a:rPr lang="en-US" sz="750" dirty="0">
                <a:cs typeface="Arial"/>
              </a:rPr>
              <a:t>Accepted with monitoring</a:t>
            </a:r>
          </a:p>
          <a:p>
            <a:pPr defTabSz="685800" eaLnBrk="1" fontAlgn="auto" hangingPunct="1">
              <a:spcBef>
                <a:spcPts val="0"/>
              </a:spcBef>
              <a:spcAft>
                <a:spcPts val="0"/>
              </a:spcAft>
              <a:defRPr/>
            </a:pPr>
            <a:r>
              <a:rPr lang="en-US" sz="750" b="1" dirty="0">
                <a:cs typeface="Arial"/>
              </a:rPr>
              <a:t>      RC   </a:t>
            </a:r>
            <a:r>
              <a:rPr lang="en-US" sz="750" dirty="0">
                <a:cs typeface="Arial"/>
              </a:rPr>
              <a:t>Requires characterization</a:t>
            </a:r>
          </a:p>
          <a:p>
            <a:pPr defTabSz="685800" eaLnBrk="1" fontAlgn="auto" hangingPunct="1">
              <a:spcBef>
                <a:spcPts val="0"/>
              </a:spcBef>
              <a:spcAft>
                <a:spcPts val="0"/>
              </a:spcAft>
              <a:defRPr/>
            </a:pPr>
            <a:r>
              <a:rPr lang="en-US" sz="750" b="1" dirty="0">
                <a:cs typeface="Arial"/>
              </a:rPr>
              <a:t>      RM  </a:t>
            </a:r>
            <a:r>
              <a:rPr lang="en-US" sz="750" dirty="0">
                <a:cs typeface="Arial"/>
              </a:rPr>
              <a:t>Requires mitigation</a:t>
            </a:r>
            <a:br>
              <a:rPr lang="en-US" sz="750" dirty="0">
                <a:cs typeface="Arial"/>
              </a:rPr>
            </a:br>
            <a:endParaRPr lang="en-US" sz="750" dirty="0">
              <a:cs typeface="Arial"/>
            </a:endParaRPr>
          </a:p>
          <a:p>
            <a:pPr marL="128588" indent="-128588">
              <a:buFont typeface="Arial" panose="020B0604020202020204" pitchFamily="34" charset="0"/>
              <a:buChar char="•"/>
              <a:defRPr/>
            </a:pPr>
            <a:r>
              <a:rPr lang="en-US" sz="750" dirty="0">
                <a:sym typeface="Webdings" panose="05030102010509060703" pitchFamily="18" charset="2"/>
              </a:rPr>
              <a:t>      Denotes </a:t>
            </a:r>
            <a:r>
              <a:rPr lang="en-US" sz="750" dirty="0">
                <a:cs typeface="Arial"/>
              </a:rPr>
              <a:t>specific risks</a:t>
            </a:r>
            <a:r>
              <a:rPr lang="en-US" sz="750" b="1" dirty="0">
                <a:cs typeface="Arial"/>
              </a:rPr>
              <a:t> </a:t>
            </a:r>
            <a:r>
              <a:rPr lang="en-US" sz="750" dirty="0">
                <a:cs typeface="Arial"/>
              </a:rPr>
              <a:t>that have HRP research investments</a:t>
            </a:r>
            <a:endParaRPr lang="en-US" sz="750" b="1" u="sng" dirty="0">
              <a:solidFill>
                <a:prstClr val="black"/>
              </a:solidFill>
              <a:latin typeface="Arial"/>
              <a:cs typeface="Arial"/>
            </a:endParaRPr>
          </a:p>
        </p:txBody>
      </p:sp>
      <p:sp>
        <p:nvSpPr>
          <p:cNvPr id="29" name="TextBox 28"/>
          <p:cNvSpPr txBox="1"/>
          <p:nvPr/>
        </p:nvSpPr>
        <p:spPr>
          <a:xfrm>
            <a:off x="7807455" y="3186205"/>
            <a:ext cx="101345" cy="95098"/>
          </a:xfrm>
          <a:prstGeom prst="rect">
            <a:avLst/>
          </a:prstGeom>
          <a:solidFill>
            <a:srgbClr val="FF0000"/>
          </a:solidFill>
          <a:ln w="3175">
            <a:solidFill>
              <a:schemeClr val="tx1"/>
            </a:solidFill>
          </a:ln>
        </p:spPr>
        <p:txBody>
          <a:bodyPr wrap="square" rtlCol="0">
            <a:spAutoFit/>
          </a:bodyPr>
          <a:lstStyle/>
          <a:p>
            <a:endParaRPr lang="en-US" sz="1050" dirty="0">
              <a:latin typeface="Arial"/>
              <a:cs typeface="Arial"/>
            </a:endParaRPr>
          </a:p>
        </p:txBody>
      </p:sp>
      <p:sp>
        <p:nvSpPr>
          <p:cNvPr id="30" name="TextBox 29"/>
          <p:cNvSpPr txBox="1"/>
          <p:nvPr/>
        </p:nvSpPr>
        <p:spPr>
          <a:xfrm>
            <a:off x="7814545" y="3312841"/>
            <a:ext cx="94417" cy="92669"/>
          </a:xfrm>
          <a:prstGeom prst="rect">
            <a:avLst/>
          </a:prstGeom>
          <a:solidFill>
            <a:srgbClr val="FFFF00"/>
          </a:solidFill>
          <a:ln w="3175">
            <a:solidFill>
              <a:schemeClr val="tx1"/>
            </a:solidFill>
          </a:ln>
        </p:spPr>
        <p:txBody>
          <a:bodyPr wrap="square" rtlCol="0">
            <a:spAutoFit/>
          </a:bodyPr>
          <a:lstStyle/>
          <a:p>
            <a:endParaRPr lang="en-US" sz="1050" dirty="0">
              <a:latin typeface="Arial"/>
              <a:cs typeface="Arial"/>
            </a:endParaRPr>
          </a:p>
        </p:txBody>
      </p:sp>
      <p:sp>
        <p:nvSpPr>
          <p:cNvPr id="31" name="TextBox 30"/>
          <p:cNvSpPr txBox="1"/>
          <p:nvPr/>
        </p:nvSpPr>
        <p:spPr>
          <a:xfrm>
            <a:off x="7808218" y="3431528"/>
            <a:ext cx="100584" cy="96291"/>
          </a:xfrm>
          <a:prstGeom prst="rect">
            <a:avLst/>
          </a:prstGeom>
          <a:solidFill>
            <a:srgbClr val="00B050"/>
          </a:solidFill>
          <a:ln w="3175">
            <a:solidFill>
              <a:schemeClr val="tx1"/>
            </a:solidFill>
          </a:ln>
        </p:spPr>
        <p:txBody>
          <a:bodyPr wrap="square" rtlCol="0">
            <a:spAutoFit/>
          </a:bodyPr>
          <a:lstStyle/>
          <a:p>
            <a:endParaRPr lang="en-US" sz="1050" dirty="0">
              <a:latin typeface="Arial"/>
              <a:cs typeface="Arial"/>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452" y="100664"/>
            <a:ext cx="620830" cy="628552"/>
          </a:xfrm>
          <a:prstGeom prst="rect">
            <a:avLst/>
          </a:prstGeom>
        </p:spPr>
      </p:pic>
      <p:sp>
        <p:nvSpPr>
          <p:cNvPr id="16" name="TextBox 15"/>
          <p:cNvSpPr txBox="1"/>
          <p:nvPr/>
        </p:nvSpPr>
        <p:spPr>
          <a:xfrm>
            <a:off x="7843817" y="4355192"/>
            <a:ext cx="45719" cy="46686"/>
          </a:xfrm>
          <a:prstGeom prst="rect">
            <a:avLst/>
          </a:prstGeom>
          <a:solidFill>
            <a:schemeClr val="tx1"/>
          </a:solidFill>
          <a:ln w="3175">
            <a:solidFill>
              <a:schemeClr val="tx1"/>
            </a:solidFill>
          </a:ln>
        </p:spPr>
        <p:txBody>
          <a:bodyPr wrap="square" rtlCol="0">
            <a:spAutoFit/>
          </a:bodyPr>
          <a:lstStyle/>
          <a:p>
            <a:endParaRPr lang="en-US" sz="1050" dirty="0">
              <a:latin typeface="Arial"/>
              <a:cs typeface="Arial"/>
            </a:endParaRPr>
          </a:p>
        </p:txBody>
      </p:sp>
      <p:graphicFrame>
        <p:nvGraphicFramePr>
          <p:cNvPr id="12" name="Object 11"/>
          <p:cNvGraphicFramePr>
            <a:graphicFrameLocks noChangeAspect="1"/>
          </p:cNvGraphicFramePr>
          <p:nvPr>
            <p:extLst/>
          </p:nvPr>
        </p:nvGraphicFramePr>
        <p:xfrm>
          <a:off x="55784" y="1537200"/>
          <a:ext cx="2847975" cy="4462463"/>
        </p:xfrm>
        <a:graphic>
          <a:graphicData uri="http://schemas.openxmlformats.org/presentationml/2006/ole">
            <mc:AlternateContent xmlns:mc="http://schemas.openxmlformats.org/markup-compatibility/2006">
              <mc:Choice xmlns:v="urn:schemas-microsoft-com:vml" Requires="v">
                <p:oleObj spid="_x0000_s4122" name="Worksheet" r:id="rId4" imgW="3797275" imgH="5949906" progId="Excel.Sheet.12">
                  <p:embed/>
                </p:oleObj>
              </mc:Choice>
              <mc:Fallback>
                <p:oleObj name="Worksheet" r:id="rId4" imgW="3797275" imgH="5949906" progId="Excel.Sheet.12">
                  <p:embed/>
                  <p:pic>
                    <p:nvPicPr>
                      <p:cNvPr id="12" name="Object 11"/>
                      <p:cNvPicPr/>
                      <p:nvPr/>
                    </p:nvPicPr>
                    <p:blipFill>
                      <a:blip r:embed="rId5"/>
                      <a:stretch>
                        <a:fillRect/>
                      </a:stretch>
                    </p:blipFill>
                    <p:spPr>
                      <a:xfrm>
                        <a:off x="55784" y="1537200"/>
                        <a:ext cx="2847975" cy="4462463"/>
                      </a:xfrm>
                      <a:prstGeom prst="rect">
                        <a:avLst/>
                      </a:prstGeom>
                    </p:spPr>
                  </p:pic>
                </p:oleObj>
              </mc:Fallback>
            </mc:AlternateContent>
          </a:graphicData>
        </a:graphic>
      </p:graphicFrame>
      <p:graphicFrame>
        <p:nvGraphicFramePr>
          <p:cNvPr id="15" name="Object 14"/>
          <p:cNvGraphicFramePr>
            <a:graphicFrameLocks noChangeAspect="1"/>
          </p:cNvGraphicFramePr>
          <p:nvPr>
            <p:extLst/>
          </p:nvPr>
        </p:nvGraphicFramePr>
        <p:xfrm>
          <a:off x="2953472" y="1278731"/>
          <a:ext cx="4610100" cy="4710113"/>
        </p:xfrm>
        <a:graphic>
          <a:graphicData uri="http://schemas.openxmlformats.org/presentationml/2006/ole">
            <mc:AlternateContent xmlns:mc="http://schemas.openxmlformats.org/markup-compatibility/2006">
              <mc:Choice xmlns:v="urn:schemas-microsoft-com:vml" Requires="v">
                <p:oleObj spid="_x0000_s4123" name="Worksheet" r:id="rId6" imgW="6146899" imgH="6280194" progId="Excel.Sheet.12">
                  <p:embed/>
                </p:oleObj>
              </mc:Choice>
              <mc:Fallback>
                <p:oleObj name="Worksheet" r:id="rId6" imgW="6146899" imgH="6280194" progId="Excel.Sheet.12">
                  <p:embed/>
                  <p:pic>
                    <p:nvPicPr>
                      <p:cNvPr id="15" name="Object 14"/>
                      <p:cNvPicPr/>
                      <p:nvPr/>
                    </p:nvPicPr>
                    <p:blipFill>
                      <a:blip r:embed="rId7"/>
                      <a:stretch>
                        <a:fillRect/>
                      </a:stretch>
                    </p:blipFill>
                    <p:spPr>
                      <a:xfrm>
                        <a:off x="2953472" y="1278731"/>
                        <a:ext cx="4610100" cy="4710113"/>
                      </a:xfrm>
                      <a:prstGeom prst="rect">
                        <a:avLst/>
                      </a:prstGeom>
                    </p:spPr>
                  </p:pic>
                </p:oleObj>
              </mc:Fallback>
            </mc:AlternateContent>
          </a:graphicData>
        </a:graphic>
      </p:graphicFrame>
    </p:spTree>
    <p:extLst>
      <p:ext uri="{BB962C8B-B14F-4D97-AF65-F5344CB8AC3E}">
        <p14:creationId xmlns:p14="http://schemas.microsoft.com/office/powerpoint/2010/main" val="1596273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Prioritizing Risk</a:t>
            </a:r>
            <a:endParaRPr lang="en-US" dirty="0"/>
          </a:p>
        </p:txBody>
      </p:sp>
      <p:sp>
        <p:nvSpPr>
          <p:cNvPr id="5" name="Content Placeholder 4"/>
          <p:cNvSpPr>
            <a:spLocks noGrp="1"/>
          </p:cNvSpPr>
          <p:nvPr>
            <p:ph idx="1"/>
          </p:nvPr>
        </p:nvSpPr>
        <p:spPr>
          <a:xfrm>
            <a:off x="3441732" y="1307590"/>
            <a:ext cx="2671026" cy="4876800"/>
          </a:xfrm>
        </p:spPr>
        <p:txBody>
          <a:bodyPr/>
          <a:lstStyle/>
          <a:p>
            <a:r>
              <a:rPr lang="en-US" sz="2400" dirty="0" smtClean="0"/>
              <a:t>How much don’t we know?</a:t>
            </a:r>
          </a:p>
          <a:p>
            <a:pPr marL="0" indent="0">
              <a:buNone/>
            </a:pPr>
            <a:endParaRPr lang="en-US" sz="2400" dirty="0" smtClean="0"/>
          </a:p>
          <a:p>
            <a:r>
              <a:rPr lang="en-US" sz="2400" dirty="0" smtClean="0"/>
              <a:t>What risks affect other things?</a:t>
            </a:r>
          </a:p>
          <a:p>
            <a:pPr marL="0" indent="0">
              <a:buNone/>
            </a:pPr>
            <a:endParaRPr lang="en-US" sz="2400" dirty="0"/>
          </a:p>
          <a:p>
            <a:r>
              <a:rPr lang="en-US" sz="2400" dirty="0" smtClean="0"/>
              <a:t>When do we need to know by?</a:t>
            </a:r>
            <a:endParaRPr lang="en-US" sz="2400" dirty="0"/>
          </a:p>
        </p:txBody>
      </p:sp>
      <p:sp>
        <p:nvSpPr>
          <p:cNvPr id="2" name="Slide Number Placeholder 1"/>
          <p:cNvSpPr>
            <a:spLocks noGrp="1"/>
          </p:cNvSpPr>
          <p:nvPr>
            <p:ph type="sldNum" sz="quarter" idx="4"/>
          </p:nvPr>
        </p:nvSpPr>
        <p:spPr/>
        <p:txBody>
          <a:bodyPr/>
          <a:lstStyle/>
          <a:p>
            <a:fld id="{B4CC938F-F4A8-4EF5-BCC6-E49C6988B2EB}" type="slidenum">
              <a:rPr lang="en-US" smtClean="0"/>
              <a:pPr/>
              <a:t>5</a:t>
            </a:fld>
            <a:endParaRPr lang="en-US" sz="1000" dirty="0">
              <a:latin typeface="Times New Roman" pitchFamily="1" charset="0"/>
            </a:endParaRPr>
          </a:p>
        </p:txBody>
      </p:sp>
      <p:sp>
        <p:nvSpPr>
          <p:cNvPr id="3" name="TextBox 2"/>
          <p:cNvSpPr txBox="1"/>
          <p:nvPr/>
        </p:nvSpPr>
        <p:spPr>
          <a:xfrm>
            <a:off x="0" y="2405883"/>
            <a:ext cx="3407725" cy="2308324"/>
          </a:xfrm>
          <a:prstGeom prst="rect">
            <a:avLst/>
          </a:prstGeom>
          <a:solidFill>
            <a:srgbClr val="000CF2"/>
          </a:solidFill>
        </p:spPr>
        <p:txBody>
          <a:bodyPr wrap="square" rtlCol="0">
            <a:spAutoFit/>
          </a:bodyPr>
          <a:lstStyle/>
          <a:p>
            <a:r>
              <a:rPr lang="en-US" dirty="0" smtClean="0">
                <a:solidFill>
                  <a:schemeClr val="bg1"/>
                </a:solidFill>
                <a:latin typeface="+mn-lt"/>
              </a:rPr>
              <a:t>What are the top risks?</a:t>
            </a:r>
          </a:p>
          <a:p>
            <a:endParaRPr lang="en-US" dirty="0">
              <a:solidFill>
                <a:schemeClr val="bg1"/>
              </a:solidFill>
              <a:latin typeface="+mn-lt"/>
            </a:endParaRPr>
          </a:p>
          <a:p>
            <a:r>
              <a:rPr lang="en-US" dirty="0">
                <a:solidFill>
                  <a:schemeClr val="bg1"/>
                </a:solidFill>
                <a:latin typeface="+mn-lt"/>
              </a:rPr>
              <a:t>I</a:t>
            </a:r>
            <a:r>
              <a:rPr lang="en-US" dirty="0" smtClean="0">
                <a:solidFill>
                  <a:schemeClr val="bg1"/>
                </a:solidFill>
                <a:latin typeface="+mn-lt"/>
              </a:rPr>
              <a:t>t depends on all these factors as well as the mission you are concerned with.</a:t>
            </a:r>
            <a:endParaRPr lang="en-US" dirty="0">
              <a:solidFill>
                <a:schemeClr val="bg1"/>
              </a:solidFill>
              <a:latin typeface="+mn-lt"/>
            </a:endParaRPr>
          </a:p>
        </p:txBody>
      </p:sp>
      <p:pic>
        <p:nvPicPr>
          <p:cNvPr id="9" name="Picture 8"/>
          <p:cNvPicPr>
            <a:picLocks noChangeAspect="1"/>
          </p:cNvPicPr>
          <p:nvPr/>
        </p:nvPicPr>
        <p:blipFill>
          <a:blip r:embed="rId2"/>
          <a:stretch>
            <a:fillRect/>
          </a:stretch>
        </p:blipFill>
        <p:spPr>
          <a:xfrm>
            <a:off x="6937472" y="1358095"/>
            <a:ext cx="1331013" cy="878695"/>
          </a:xfrm>
          <a:prstGeom prst="rect">
            <a:avLst/>
          </a:prstGeom>
        </p:spPr>
      </p:pic>
      <p:pic>
        <p:nvPicPr>
          <p:cNvPr id="10" name="Picture 9"/>
          <p:cNvPicPr>
            <a:picLocks noChangeAspect="1"/>
          </p:cNvPicPr>
          <p:nvPr/>
        </p:nvPicPr>
        <p:blipFill>
          <a:blip r:embed="rId3"/>
          <a:stretch>
            <a:fillRect/>
          </a:stretch>
        </p:blipFill>
        <p:spPr>
          <a:xfrm>
            <a:off x="7113867" y="2785853"/>
            <a:ext cx="978222" cy="1548383"/>
          </a:xfrm>
          <a:prstGeom prst="rect">
            <a:avLst/>
          </a:prstGeom>
        </p:spPr>
      </p:pic>
      <p:pic>
        <p:nvPicPr>
          <p:cNvPr id="12" name="Picture 11"/>
          <p:cNvPicPr>
            <a:picLocks noChangeAspect="1"/>
          </p:cNvPicPr>
          <p:nvPr/>
        </p:nvPicPr>
        <p:blipFill>
          <a:blip r:embed="rId4"/>
          <a:stretch>
            <a:fillRect/>
          </a:stretch>
        </p:blipFill>
        <p:spPr>
          <a:xfrm>
            <a:off x="6509656" y="4883299"/>
            <a:ext cx="2420257" cy="545133"/>
          </a:xfrm>
          <a:prstGeom prst="rect">
            <a:avLst/>
          </a:prstGeom>
        </p:spPr>
      </p:pic>
    </p:spTree>
    <p:extLst>
      <p:ext uri="{BB962C8B-B14F-4D97-AF65-F5344CB8AC3E}">
        <p14:creationId xmlns:p14="http://schemas.microsoft.com/office/powerpoint/2010/main" val="2975277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493105" y="-130368"/>
            <a:ext cx="7886700" cy="994172"/>
          </a:xfrm>
        </p:spPr>
        <p:txBody>
          <a:bodyPr/>
          <a:lstStyle/>
          <a:p>
            <a:r>
              <a:rPr lang="en-US" dirty="0"/>
              <a:t>Progressive Earth Independence</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9385" y="1576576"/>
            <a:ext cx="2268731" cy="1701548"/>
          </a:xfrm>
          <a:prstGeom prst="rect">
            <a:avLst/>
          </a:prstGeom>
        </p:spPr>
      </p:pic>
      <p:sp>
        <p:nvSpPr>
          <p:cNvPr id="2" name="TextBox 1"/>
          <p:cNvSpPr txBox="1"/>
          <p:nvPr/>
        </p:nvSpPr>
        <p:spPr>
          <a:xfrm>
            <a:off x="2901857" y="1610101"/>
            <a:ext cx="4034438" cy="923330"/>
          </a:xfrm>
          <a:prstGeom prst="rect">
            <a:avLst/>
          </a:prstGeom>
          <a:noFill/>
        </p:spPr>
        <p:txBody>
          <a:bodyPr wrap="none" rtlCol="0">
            <a:spAutoFit/>
          </a:bodyPr>
          <a:lstStyle/>
          <a:p>
            <a:pPr marL="192881" indent="-192881">
              <a:buFont typeface="Arial" panose="020B0604020202020204" pitchFamily="34" charset="0"/>
              <a:buChar char="•"/>
            </a:pPr>
            <a:r>
              <a:rPr lang="en-US" sz="1800" dirty="0">
                <a:latin typeface="+mn-lt"/>
              </a:rPr>
              <a:t>Real Time Communications</a:t>
            </a:r>
          </a:p>
          <a:p>
            <a:pPr marL="192881" indent="-192881">
              <a:buFont typeface="Arial" panose="020B0604020202020204" pitchFamily="34" charset="0"/>
              <a:buChar char="•"/>
            </a:pPr>
            <a:r>
              <a:rPr lang="en-US" sz="1800" dirty="0">
                <a:latin typeface="+mn-lt"/>
              </a:rPr>
              <a:t>Evacuation Capability (1.5 – 36 </a:t>
            </a:r>
            <a:r>
              <a:rPr lang="en-US" sz="1800" dirty="0" err="1">
                <a:latin typeface="+mn-lt"/>
              </a:rPr>
              <a:t>hrs</a:t>
            </a:r>
            <a:r>
              <a:rPr lang="en-US" sz="1800" dirty="0">
                <a:latin typeface="+mn-lt"/>
              </a:rPr>
              <a:t>)</a:t>
            </a:r>
          </a:p>
          <a:p>
            <a:pPr marL="192881" indent="-192881">
              <a:buFont typeface="Arial" panose="020B0604020202020204" pitchFamily="34" charset="0"/>
              <a:buChar char="•"/>
            </a:pPr>
            <a:r>
              <a:rPr lang="en-US" sz="1800" dirty="0">
                <a:latin typeface="+mn-lt"/>
              </a:rPr>
              <a:t>Strong Consumables Resupply</a:t>
            </a:r>
          </a:p>
        </p:txBody>
      </p:sp>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13687" y="3009265"/>
            <a:ext cx="2430022" cy="1822517"/>
          </a:xfrm>
          <a:prstGeom prst="rect">
            <a:avLst/>
          </a:prstGeom>
        </p:spPr>
      </p:pic>
      <p:pic>
        <p:nvPicPr>
          <p:cNvPr id="10"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28697" y="4133025"/>
            <a:ext cx="2585098" cy="169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3921245" y="2937157"/>
            <a:ext cx="4034502" cy="923330"/>
          </a:xfrm>
          <a:prstGeom prst="rect">
            <a:avLst/>
          </a:prstGeom>
          <a:noFill/>
        </p:spPr>
        <p:txBody>
          <a:bodyPr wrap="none" rtlCol="0">
            <a:spAutoFit/>
          </a:bodyPr>
          <a:lstStyle/>
          <a:p>
            <a:pPr marL="192881" indent="-192881">
              <a:buFont typeface="Arial" panose="020B0604020202020204" pitchFamily="34" charset="0"/>
              <a:buChar char="•"/>
            </a:pPr>
            <a:r>
              <a:rPr lang="en-US" sz="1800" dirty="0">
                <a:latin typeface="+mn-lt"/>
              </a:rPr>
              <a:t>Near Real Time Communications</a:t>
            </a:r>
          </a:p>
          <a:p>
            <a:pPr marL="192881" indent="-192881">
              <a:buFont typeface="Arial" panose="020B0604020202020204" pitchFamily="34" charset="0"/>
              <a:buChar char="•"/>
            </a:pPr>
            <a:r>
              <a:rPr lang="en-US" sz="1800" dirty="0">
                <a:latin typeface="+mn-lt"/>
              </a:rPr>
              <a:t>Evacuation Capability (</a:t>
            </a:r>
            <a:r>
              <a:rPr lang="en-US" sz="1800" b="1" dirty="0">
                <a:latin typeface="+mn-lt"/>
              </a:rPr>
              <a:t>3 – 11 days</a:t>
            </a:r>
            <a:r>
              <a:rPr lang="en-US" sz="1800" dirty="0">
                <a:latin typeface="+mn-lt"/>
              </a:rPr>
              <a:t>)</a:t>
            </a:r>
          </a:p>
          <a:p>
            <a:pPr marL="192881" indent="-192881">
              <a:buFont typeface="Arial" panose="020B0604020202020204" pitchFamily="34" charset="0"/>
              <a:buChar char="•"/>
            </a:pPr>
            <a:r>
              <a:rPr lang="en-US" sz="1800" b="1" dirty="0">
                <a:latin typeface="+mn-lt"/>
              </a:rPr>
              <a:t>Limited</a:t>
            </a:r>
            <a:r>
              <a:rPr lang="en-US" sz="1800" dirty="0">
                <a:latin typeface="+mn-lt"/>
              </a:rPr>
              <a:t> Consumables Resupply</a:t>
            </a:r>
          </a:p>
        </p:txBody>
      </p:sp>
      <p:sp>
        <p:nvSpPr>
          <p:cNvPr id="15" name="TextBox 14"/>
          <p:cNvSpPr txBox="1"/>
          <p:nvPr/>
        </p:nvSpPr>
        <p:spPr>
          <a:xfrm>
            <a:off x="5337352" y="4057587"/>
            <a:ext cx="3572838" cy="923330"/>
          </a:xfrm>
          <a:prstGeom prst="rect">
            <a:avLst/>
          </a:prstGeom>
          <a:noFill/>
        </p:spPr>
        <p:txBody>
          <a:bodyPr wrap="none" rtlCol="0">
            <a:spAutoFit/>
          </a:bodyPr>
          <a:lstStyle/>
          <a:p>
            <a:pPr marL="192881" indent="-192881">
              <a:buFont typeface="Arial" panose="020B0604020202020204" pitchFamily="34" charset="0"/>
              <a:buChar char="•"/>
            </a:pPr>
            <a:r>
              <a:rPr lang="en-US" sz="1800" b="1" dirty="0">
                <a:latin typeface="+mn-lt"/>
              </a:rPr>
              <a:t>No</a:t>
            </a:r>
            <a:r>
              <a:rPr lang="en-US" sz="1800" dirty="0">
                <a:latin typeface="+mn-lt"/>
              </a:rPr>
              <a:t> Real Time Communications</a:t>
            </a:r>
          </a:p>
          <a:p>
            <a:pPr marL="192881" indent="-192881">
              <a:buFont typeface="Arial" panose="020B0604020202020204" pitchFamily="34" charset="0"/>
              <a:buChar char="•"/>
            </a:pPr>
            <a:r>
              <a:rPr lang="en-US" sz="1800" b="1" dirty="0">
                <a:latin typeface="+mn-lt"/>
              </a:rPr>
              <a:t>No</a:t>
            </a:r>
            <a:r>
              <a:rPr lang="en-US" sz="1800" dirty="0">
                <a:latin typeface="+mn-lt"/>
              </a:rPr>
              <a:t> Evacuation Capability</a:t>
            </a:r>
          </a:p>
          <a:p>
            <a:pPr marL="192881" indent="-192881">
              <a:buFont typeface="Arial" panose="020B0604020202020204" pitchFamily="34" charset="0"/>
              <a:buChar char="•"/>
            </a:pPr>
            <a:r>
              <a:rPr lang="en-US" sz="1800" b="1" dirty="0">
                <a:latin typeface="+mn-lt"/>
              </a:rPr>
              <a:t>No</a:t>
            </a:r>
            <a:r>
              <a:rPr lang="en-US" sz="1800" dirty="0">
                <a:latin typeface="+mn-lt"/>
              </a:rPr>
              <a:t> Consumables Resupply</a:t>
            </a:r>
          </a:p>
        </p:txBody>
      </p:sp>
      <p:cxnSp>
        <p:nvCxnSpPr>
          <p:cNvPr id="9" name="Straight Arrow Connector 8"/>
          <p:cNvCxnSpPr>
            <a:endCxn id="12" idx="1"/>
          </p:cNvCxnSpPr>
          <p:nvPr/>
        </p:nvCxnSpPr>
        <p:spPr bwMode="auto">
          <a:xfrm>
            <a:off x="493105" y="6088536"/>
            <a:ext cx="5071561" cy="53172"/>
          </a:xfrm>
          <a:prstGeom prst="straightConnector1">
            <a:avLst/>
          </a:prstGeom>
          <a:noFill/>
          <a:ln w="76200"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sp>
        <p:nvSpPr>
          <p:cNvPr id="12" name="TextBox 11"/>
          <p:cNvSpPr txBox="1"/>
          <p:nvPr/>
        </p:nvSpPr>
        <p:spPr>
          <a:xfrm>
            <a:off x="5564666" y="5957042"/>
            <a:ext cx="3698448" cy="369332"/>
          </a:xfrm>
          <a:prstGeom prst="rect">
            <a:avLst/>
          </a:prstGeom>
          <a:noFill/>
        </p:spPr>
        <p:txBody>
          <a:bodyPr wrap="none" rtlCol="0">
            <a:spAutoFit/>
          </a:bodyPr>
          <a:lstStyle/>
          <a:p>
            <a:r>
              <a:rPr lang="en-US" sz="1800" b="1" dirty="0">
                <a:solidFill>
                  <a:srgbClr val="FF0000"/>
                </a:solidFill>
                <a:latin typeface="+mn-lt"/>
              </a:rPr>
              <a:t>Increasing Exposure to Hazards</a:t>
            </a:r>
          </a:p>
        </p:txBody>
      </p:sp>
      <p:sp>
        <p:nvSpPr>
          <p:cNvPr id="4" name="Slide Number Placeholder 3"/>
          <p:cNvSpPr>
            <a:spLocks noGrp="1"/>
          </p:cNvSpPr>
          <p:nvPr>
            <p:ph type="sldNum" sz="quarter" idx="4294967295"/>
          </p:nvPr>
        </p:nvSpPr>
        <p:spPr/>
        <p:txBody>
          <a:bodyPr/>
          <a:lstStyle/>
          <a:p>
            <a:fld id="{F916B271-BFD3-4B38-B8CD-D12B7E8EFAB6}" type="slidenum">
              <a:rPr lang="en-US" smtClean="0"/>
              <a:t>6</a:t>
            </a:fld>
            <a:endParaRPr lang="en-US"/>
          </a:p>
        </p:txBody>
      </p:sp>
    </p:spTree>
    <p:extLst>
      <p:ext uri="{BB962C8B-B14F-4D97-AF65-F5344CB8AC3E}">
        <p14:creationId xmlns:p14="http://schemas.microsoft.com/office/powerpoint/2010/main" val="38195848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Tele-interaction</a:t>
            </a:r>
            <a:endParaRPr lang="en-US" dirty="0"/>
          </a:p>
        </p:txBody>
      </p:sp>
      <p:sp>
        <p:nvSpPr>
          <p:cNvPr id="3" name="Content Placeholder 2"/>
          <p:cNvSpPr>
            <a:spLocks noGrp="1"/>
          </p:cNvSpPr>
          <p:nvPr>
            <p:ph idx="1"/>
          </p:nvPr>
        </p:nvSpPr>
        <p:spPr>
          <a:xfrm>
            <a:off x="391886" y="963386"/>
            <a:ext cx="8066314" cy="5132614"/>
          </a:xfrm>
        </p:spPr>
        <p:txBody>
          <a:bodyPr/>
          <a:lstStyle/>
          <a:p>
            <a:r>
              <a:rPr lang="en-US" dirty="0" smtClean="0"/>
              <a:t>Live remote guidance</a:t>
            </a:r>
          </a:p>
          <a:p>
            <a:pPr marL="457200" lvl="1" indent="0">
              <a:buNone/>
            </a:pPr>
            <a:endParaRPr lang="en-US" dirty="0" smtClean="0"/>
          </a:p>
          <a:p>
            <a:pPr marL="457200" lvl="1" indent="0">
              <a:buNone/>
            </a:pPr>
            <a:endParaRPr lang="en-US" dirty="0" smtClean="0"/>
          </a:p>
          <a:p>
            <a:pPr marL="457200" lvl="1" indent="0">
              <a:buNone/>
            </a:pPr>
            <a:endParaRPr lang="en-US" dirty="0"/>
          </a:p>
          <a:p>
            <a:pPr marL="457200" lvl="1" indent="0">
              <a:buNone/>
            </a:pPr>
            <a:endParaRPr lang="en-US" dirty="0" smtClean="0"/>
          </a:p>
          <a:p>
            <a:pPr marL="457200" lvl="1" indent="0">
              <a:buNone/>
            </a:pPr>
            <a:endParaRPr lang="en-US" dirty="0" smtClean="0"/>
          </a:p>
          <a:p>
            <a:r>
              <a:rPr lang="en-US" dirty="0" smtClean="0"/>
              <a:t>Live monitoring</a:t>
            </a:r>
          </a:p>
          <a:p>
            <a:pPr marL="457200" lvl="1" indent="0">
              <a:buNone/>
            </a:pPr>
            <a:endParaRPr lang="en-US" dirty="0" smtClean="0"/>
          </a:p>
          <a:p>
            <a:pPr marL="457200" lvl="1" indent="0">
              <a:buNone/>
            </a:pPr>
            <a:endParaRPr lang="en-US" dirty="0"/>
          </a:p>
          <a:p>
            <a:pPr marL="457200" lvl="1" indent="0">
              <a:buNone/>
            </a:pPr>
            <a:endParaRPr lang="en-US" dirty="0"/>
          </a:p>
          <a:p>
            <a:endParaRPr lang="en-US" dirty="0" smtClean="0"/>
          </a:p>
          <a:p>
            <a:r>
              <a:rPr lang="en-US" dirty="0" smtClean="0"/>
              <a:t>Store and forward</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r>
              <a:rPr lang="en-US" dirty="0" smtClean="0"/>
              <a:t>Autonomous</a:t>
            </a:r>
            <a:endParaRPr lang="en-US" dirty="0"/>
          </a:p>
        </p:txBody>
      </p:sp>
      <p:sp>
        <p:nvSpPr>
          <p:cNvPr id="15" name="Slide Number Placeholder 8"/>
          <p:cNvSpPr>
            <a:spLocks noGrp="1"/>
          </p:cNvSpPr>
          <p:nvPr>
            <p:ph type="sldNum" sz="quarter" idx="4294967295"/>
          </p:nvPr>
        </p:nvSpPr>
        <p:spPr>
          <a:xfrm>
            <a:off x="8603310" y="6396106"/>
            <a:ext cx="417443" cy="365125"/>
          </a:xfrm>
          <a:prstGeom prst="rect">
            <a:avLst/>
          </a:prstGeom>
        </p:spPr>
        <p:txBody>
          <a:bodyPr/>
          <a:lstStyle/>
          <a:p>
            <a:fld id="{B6F15528-21DE-4FAA-801E-634DDDAF4B2B}" type="slidenum">
              <a:rPr lang="en-US" smtClean="0"/>
              <a:pPr/>
              <a:t>7</a:t>
            </a:fld>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3098"/>
          <a:stretch/>
        </p:blipFill>
        <p:spPr>
          <a:xfrm>
            <a:off x="535603" y="3117255"/>
            <a:ext cx="1827969" cy="1209891"/>
          </a:xfrm>
          <a:prstGeom prst="rect">
            <a:avLst/>
          </a:prstGeom>
        </p:spPr>
      </p:pic>
      <p:grpSp>
        <p:nvGrpSpPr>
          <p:cNvPr id="18" name="Group 17"/>
          <p:cNvGrpSpPr/>
          <p:nvPr/>
        </p:nvGrpSpPr>
        <p:grpSpPr>
          <a:xfrm>
            <a:off x="518034" y="1363082"/>
            <a:ext cx="8167935" cy="1216983"/>
            <a:chOff x="518034" y="1363082"/>
            <a:chExt cx="8167935" cy="1216983"/>
          </a:xfrm>
        </p:grpSpPr>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10694" b="30494"/>
            <a:stretch/>
          </p:blipFill>
          <p:spPr>
            <a:xfrm>
              <a:off x="2921626" y="1366207"/>
              <a:ext cx="1370353" cy="1210733"/>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3148" t="5333" r="24907" b="23700"/>
            <a:stretch/>
          </p:blipFill>
          <p:spPr>
            <a:xfrm>
              <a:off x="4867602" y="1432157"/>
              <a:ext cx="1414775" cy="1078833"/>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034" y="1363082"/>
              <a:ext cx="1827969" cy="1216983"/>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8000" y="1363082"/>
              <a:ext cx="1827969" cy="1216983"/>
            </a:xfrm>
            <a:prstGeom prst="rect">
              <a:avLst/>
            </a:prstGeom>
          </p:spPr>
        </p:pic>
      </p:grpSp>
      <p:grpSp>
        <p:nvGrpSpPr>
          <p:cNvPr id="25" name="Group 24"/>
          <p:cNvGrpSpPr/>
          <p:nvPr/>
        </p:nvGrpSpPr>
        <p:grpSpPr>
          <a:xfrm>
            <a:off x="518034" y="4578041"/>
            <a:ext cx="8167935" cy="1370769"/>
            <a:chOff x="518034" y="4486760"/>
            <a:chExt cx="8167935" cy="1370769"/>
          </a:xfrm>
        </p:grpSpPr>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54145" y="4678988"/>
              <a:ext cx="1508760" cy="1002515"/>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31501" y="4617109"/>
              <a:ext cx="1454468" cy="1197293"/>
            </a:xfrm>
            <a:prstGeom prst="rect">
              <a:avLst/>
            </a:prstGeom>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8034" y="4617850"/>
              <a:ext cx="1656935" cy="1102267"/>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42081" y="4486760"/>
              <a:ext cx="910244" cy="1370769"/>
            </a:xfrm>
            <a:prstGeom prst="rect">
              <a:avLst/>
            </a:prstGeom>
          </p:spPr>
        </p:pic>
      </p:grpSp>
    </p:spTree>
    <p:extLst>
      <p:ext uri="{BB962C8B-B14F-4D97-AF65-F5344CB8AC3E}">
        <p14:creationId xmlns:p14="http://schemas.microsoft.com/office/powerpoint/2010/main" val="91930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97512" y="927174"/>
            <a:ext cx="5128260" cy="2720340"/>
          </a:xfrm>
          <a:prstGeom prst="rect">
            <a:avLst/>
          </a:prstGeom>
        </p:spPr>
      </p:pic>
      <p:sp>
        <p:nvSpPr>
          <p:cNvPr id="4" name="Left-Right Arrow 3"/>
          <p:cNvSpPr/>
          <p:nvPr/>
        </p:nvSpPr>
        <p:spPr>
          <a:xfrm>
            <a:off x="3516579" y="4279839"/>
            <a:ext cx="1822337" cy="53725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21"/>
          <p:cNvSpPr>
            <a:spLocks noGrp="1"/>
          </p:cNvSpPr>
          <p:nvPr>
            <p:ph type="title"/>
          </p:nvPr>
        </p:nvSpPr>
        <p:spPr>
          <a:xfrm>
            <a:off x="288696" y="-121889"/>
            <a:ext cx="8229600" cy="1143000"/>
          </a:xfrm>
        </p:spPr>
        <p:txBody>
          <a:bodyPr>
            <a:normAutofit/>
          </a:bodyPr>
          <a:lstStyle/>
          <a:p>
            <a:r>
              <a:rPr lang="en-US" sz="2800" dirty="0" smtClean="0"/>
              <a:t>Providing </a:t>
            </a:r>
            <a:r>
              <a:rPr lang="en-US" sz="2800" dirty="0" smtClean="0"/>
              <a:t>Tele-support </a:t>
            </a:r>
            <a:r>
              <a:rPr lang="en-US" sz="2800" dirty="0" smtClean="0"/>
              <a:t>requires a System</a:t>
            </a:r>
            <a:endParaRPr lang="en-US" sz="2800" dirty="0"/>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21736" y="3962206"/>
            <a:ext cx="1888674" cy="1064590"/>
          </a:xfrm>
          <a:prstGeom prst="rect">
            <a:avLst/>
          </a:prstGeom>
        </p:spPr>
      </p:pic>
      <p:cxnSp>
        <p:nvCxnSpPr>
          <p:cNvPr id="5" name="Straight Connector 4"/>
          <p:cNvCxnSpPr/>
          <p:nvPr/>
        </p:nvCxnSpPr>
        <p:spPr>
          <a:xfrm>
            <a:off x="4427747" y="2694945"/>
            <a:ext cx="1393990" cy="126726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95903" y="2681740"/>
            <a:ext cx="2872250" cy="1296234"/>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924648" y="5138866"/>
            <a:ext cx="1632050" cy="338554"/>
          </a:xfrm>
          <a:prstGeom prst="rect">
            <a:avLst/>
          </a:prstGeom>
          <a:noFill/>
        </p:spPr>
        <p:txBody>
          <a:bodyPr wrap="none" rtlCol="0">
            <a:spAutoFit/>
          </a:bodyPr>
          <a:lstStyle/>
          <a:p>
            <a:r>
              <a:rPr lang="en-US" sz="1600" dirty="0" smtClean="0">
                <a:solidFill>
                  <a:srgbClr val="C00000"/>
                </a:solidFill>
                <a:latin typeface="+mn-lt"/>
              </a:rPr>
              <a:t>Crew Autonomy</a:t>
            </a:r>
            <a:endParaRPr lang="en-US" sz="1600" dirty="0">
              <a:solidFill>
                <a:srgbClr val="C00000"/>
              </a:solidFill>
              <a:latin typeface="+mn-lt"/>
            </a:endParaRPr>
          </a:p>
        </p:txBody>
      </p:sp>
      <p:cxnSp>
        <p:nvCxnSpPr>
          <p:cNvPr id="17" name="Straight Connector 16"/>
          <p:cNvCxnSpPr/>
          <p:nvPr/>
        </p:nvCxnSpPr>
        <p:spPr>
          <a:xfrm flipH="1">
            <a:off x="1271062" y="2209800"/>
            <a:ext cx="1070491" cy="17681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425984" y="2209800"/>
            <a:ext cx="666337" cy="1741764"/>
          </a:xfrm>
          <a:prstGeom prst="line">
            <a:avLst/>
          </a:prstGeom>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1062" y="3977974"/>
            <a:ext cx="1821259" cy="986515"/>
          </a:xfrm>
          <a:prstGeom prst="rect">
            <a:avLst/>
          </a:prstGeom>
        </p:spPr>
      </p:pic>
      <p:sp>
        <p:nvSpPr>
          <p:cNvPr id="16" name="TextBox 15"/>
          <p:cNvSpPr txBox="1"/>
          <p:nvPr/>
        </p:nvSpPr>
        <p:spPr>
          <a:xfrm>
            <a:off x="92437" y="5138866"/>
            <a:ext cx="4309910" cy="338554"/>
          </a:xfrm>
          <a:prstGeom prst="rect">
            <a:avLst/>
          </a:prstGeom>
          <a:noFill/>
        </p:spPr>
        <p:txBody>
          <a:bodyPr wrap="square" rtlCol="0">
            <a:spAutoFit/>
          </a:bodyPr>
          <a:lstStyle/>
          <a:p>
            <a:pPr algn="ctr"/>
            <a:r>
              <a:rPr lang="en-US" sz="1600" dirty="0">
                <a:solidFill>
                  <a:srgbClr val="C00000"/>
                </a:solidFill>
                <a:latin typeface="+mn-lt"/>
              </a:rPr>
              <a:t>G</a:t>
            </a:r>
            <a:r>
              <a:rPr lang="en-US" sz="1600" dirty="0" smtClean="0">
                <a:solidFill>
                  <a:srgbClr val="C00000"/>
                </a:solidFill>
                <a:latin typeface="+mn-lt"/>
              </a:rPr>
              <a:t>round Support</a:t>
            </a:r>
            <a:endParaRPr lang="en-US" sz="1600" dirty="0">
              <a:solidFill>
                <a:srgbClr val="C00000"/>
              </a:solidFill>
              <a:latin typeface="+mn-lt"/>
            </a:endParaRPr>
          </a:p>
        </p:txBody>
      </p:sp>
      <p:sp>
        <p:nvSpPr>
          <p:cNvPr id="11" name="Slide Number Placeholder 10"/>
          <p:cNvSpPr>
            <a:spLocks noGrp="1"/>
          </p:cNvSpPr>
          <p:nvPr>
            <p:ph type="sldNum" sz="quarter" idx="4"/>
          </p:nvPr>
        </p:nvSpPr>
        <p:spPr/>
        <p:txBody>
          <a:bodyPr/>
          <a:lstStyle/>
          <a:p>
            <a:fld id="{22E67ABD-C830-42F2-84DE-889032800E76}" type="slidenum">
              <a:rPr lang="en-US" smtClean="0">
                <a:latin typeface="+mn-lt"/>
              </a:rPr>
              <a:pPr/>
              <a:t>8</a:t>
            </a:fld>
            <a:endParaRPr lang="en-US" sz="1000" dirty="0">
              <a:latin typeface="+mn-lt"/>
            </a:endParaRPr>
          </a:p>
        </p:txBody>
      </p:sp>
      <p:sp>
        <p:nvSpPr>
          <p:cNvPr id="6" name="TextBox 5"/>
          <p:cNvSpPr txBox="1"/>
          <p:nvPr/>
        </p:nvSpPr>
        <p:spPr>
          <a:xfrm>
            <a:off x="2595103" y="5843391"/>
            <a:ext cx="4243469" cy="461665"/>
          </a:xfrm>
          <a:prstGeom prst="rect">
            <a:avLst/>
          </a:prstGeom>
          <a:noFill/>
        </p:spPr>
        <p:txBody>
          <a:bodyPr wrap="none" rtlCol="0">
            <a:spAutoFit/>
          </a:bodyPr>
          <a:lstStyle/>
          <a:p>
            <a:r>
              <a:rPr lang="en-US" dirty="0" smtClean="0">
                <a:latin typeface="+mn-lt"/>
              </a:rPr>
              <a:t>Move Knowledge, Not People</a:t>
            </a:r>
            <a:endParaRPr lang="en-US" dirty="0">
              <a:latin typeface="+mn-lt"/>
            </a:endParaRPr>
          </a:p>
        </p:txBody>
      </p:sp>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13859" y="6284248"/>
            <a:ext cx="1805958" cy="573752"/>
          </a:xfrm>
          <a:prstGeom prst="rect">
            <a:avLst/>
          </a:prstGeom>
        </p:spPr>
      </p:pic>
    </p:spTree>
    <p:extLst>
      <p:ext uri="{BB962C8B-B14F-4D97-AF65-F5344CB8AC3E}">
        <p14:creationId xmlns:p14="http://schemas.microsoft.com/office/powerpoint/2010/main" val="90794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16" grpId="0"/>
      <p:bldP spid="11"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856" y="901290"/>
            <a:ext cx="7772400" cy="4876800"/>
          </a:xfrm>
        </p:spPr>
        <p:txBody>
          <a:bodyPr/>
          <a:lstStyle/>
          <a:p>
            <a:r>
              <a:rPr lang="en-US" dirty="0"/>
              <a:t>Protect from environmental hazards</a:t>
            </a:r>
          </a:p>
          <a:p>
            <a:pPr lvl="1"/>
            <a:r>
              <a:rPr lang="en-US" dirty="0"/>
              <a:t>Radiation protection</a:t>
            </a:r>
          </a:p>
          <a:p>
            <a:pPr lvl="1"/>
            <a:r>
              <a:rPr lang="en-US" dirty="0"/>
              <a:t>Noise, vibration, CO</a:t>
            </a:r>
            <a:r>
              <a:rPr lang="en-US" baseline="-25000" dirty="0"/>
              <a:t>2</a:t>
            </a:r>
            <a:r>
              <a:rPr lang="en-US" dirty="0"/>
              <a:t>, etc.</a:t>
            </a:r>
          </a:p>
          <a:p>
            <a:r>
              <a:rPr lang="en-US" dirty="0"/>
              <a:t>Keep healthy crew well</a:t>
            </a:r>
          </a:p>
          <a:p>
            <a:pPr lvl="1"/>
            <a:r>
              <a:rPr lang="en-US" dirty="0"/>
              <a:t>Exercise</a:t>
            </a:r>
          </a:p>
          <a:p>
            <a:pPr lvl="1"/>
            <a:r>
              <a:rPr lang="en-US" dirty="0"/>
              <a:t>Other physiological countermeasures</a:t>
            </a:r>
          </a:p>
          <a:p>
            <a:pPr lvl="1"/>
            <a:r>
              <a:rPr lang="en-US" dirty="0"/>
              <a:t>Food</a:t>
            </a:r>
          </a:p>
          <a:p>
            <a:pPr lvl="1"/>
            <a:r>
              <a:rPr lang="en-US" dirty="0"/>
              <a:t>Behavioral health</a:t>
            </a:r>
          </a:p>
          <a:p>
            <a:r>
              <a:rPr lang="en-US" dirty="0"/>
              <a:t>Prevent, diagnose, treat, manage long-term health care</a:t>
            </a:r>
          </a:p>
          <a:p>
            <a:pPr lvl="1"/>
            <a:r>
              <a:rPr lang="en-US" dirty="0"/>
              <a:t>Data </a:t>
            </a:r>
            <a:r>
              <a:rPr lang="en-US" dirty="0" smtClean="0"/>
              <a:t>system</a:t>
            </a:r>
          </a:p>
          <a:p>
            <a:pPr lvl="2"/>
            <a:r>
              <a:rPr lang="en-US" dirty="0" smtClean="0"/>
              <a:t>Medical Data Capture</a:t>
            </a:r>
          </a:p>
          <a:p>
            <a:pPr lvl="2"/>
            <a:r>
              <a:rPr lang="en-US" dirty="0" smtClean="0"/>
              <a:t>Medical Training</a:t>
            </a:r>
            <a:endParaRPr lang="en-US" dirty="0"/>
          </a:p>
          <a:p>
            <a:pPr lvl="1"/>
            <a:r>
              <a:rPr lang="en-US" dirty="0"/>
              <a:t>Medical devices</a:t>
            </a:r>
          </a:p>
          <a:p>
            <a:pPr lvl="1"/>
            <a:r>
              <a:rPr lang="en-US" dirty="0"/>
              <a:t>Medical supplies</a:t>
            </a:r>
          </a:p>
          <a:p>
            <a:r>
              <a:rPr lang="en-US" dirty="0"/>
              <a:t>Support crew to accomplish mission tasks </a:t>
            </a:r>
          </a:p>
          <a:p>
            <a:pPr lvl="1"/>
            <a:r>
              <a:rPr lang="en-US" dirty="0"/>
              <a:t>Procedures</a:t>
            </a:r>
          </a:p>
          <a:p>
            <a:pPr lvl="1"/>
            <a:r>
              <a:rPr lang="en-US" dirty="0"/>
              <a:t>Training</a:t>
            </a:r>
          </a:p>
          <a:p>
            <a:pPr lvl="1"/>
            <a:r>
              <a:rPr lang="en-US" dirty="0"/>
              <a:t>User interfaces</a:t>
            </a:r>
          </a:p>
          <a:p>
            <a:pPr lvl="1"/>
            <a:endParaRPr lang="en-US" dirty="0"/>
          </a:p>
          <a:p>
            <a:endParaRPr lang="en-US" dirty="0"/>
          </a:p>
        </p:txBody>
      </p:sp>
      <p:sp>
        <p:nvSpPr>
          <p:cNvPr id="4" name="Slide Number Placeholder 3"/>
          <p:cNvSpPr>
            <a:spLocks noGrp="1"/>
          </p:cNvSpPr>
          <p:nvPr>
            <p:ph type="sldNum" sz="quarter" idx="4"/>
          </p:nvPr>
        </p:nvSpPr>
        <p:spPr/>
        <p:txBody>
          <a:bodyPr/>
          <a:lstStyle/>
          <a:p>
            <a:fld id="{60E58D69-6F75-46EC-B381-A34C4F305958}" type="slidenum">
              <a:rPr lang="en-US" smtClean="0"/>
              <a:pPr/>
              <a:t>9</a:t>
            </a:fld>
            <a:endParaRPr lang="en-US" sz="1000" dirty="0"/>
          </a:p>
        </p:txBody>
      </p:sp>
      <p:pic>
        <p:nvPicPr>
          <p:cNvPr id="7" name="Picture 6" descr="Screen Shot 2017-09-15 at 9.18.16 A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57585" y="2171639"/>
            <a:ext cx="1001897" cy="868854"/>
          </a:xfrm>
          <a:prstGeom prst="rect">
            <a:avLst/>
          </a:prstGeom>
        </p:spPr>
      </p:pic>
      <p:pic>
        <p:nvPicPr>
          <p:cNvPr id="9" name="Picture 8" descr="Screen Shot 2017-09-15 at 9.22.05 A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60683" y="5363339"/>
            <a:ext cx="778588" cy="782570"/>
          </a:xfrm>
          <a:prstGeom prst="rect">
            <a:avLst/>
          </a:prstGeom>
        </p:spPr>
      </p:pic>
      <p:pic>
        <p:nvPicPr>
          <p:cNvPr id="10" name="Picture 9" descr="Screen Shot 2017-09-15 at 9.30.56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9353" y="3758125"/>
            <a:ext cx="973875" cy="941502"/>
          </a:xfrm>
          <a:prstGeom prst="rect">
            <a:avLst/>
          </a:prstGeom>
        </p:spPr>
      </p:pic>
      <p:pic>
        <p:nvPicPr>
          <p:cNvPr id="8" name="Picture 7" descr="Screen Shot 2017-10-01 at 4.50.24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49911" y="988478"/>
            <a:ext cx="785142" cy="801003"/>
          </a:xfrm>
          <a:prstGeom prst="rect">
            <a:avLst/>
          </a:prstGeom>
        </p:spPr>
      </p:pic>
      <p:sp>
        <p:nvSpPr>
          <p:cNvPr id="12" name="Title 1">
            <a:extLst>
              <a:ext uri="{FF2B5EF4-FFF2-40B4-BE49-F238E27FC236}">
                <a16:creationId xmlns:a16="http://schemas.microsoft.com/office/drawing/2014/main" id="{F868EAB0-1D90-45A3-B28B-FE5785296F3F}"/>
              </a:ext>
            </a:extLst>
          </p:cNvPr>
          <p:cNvSpPr>
            <a:spLocks noGrp="1"/>
          </p:cNvSpPr>
          <p:nvPr>
            <p:ph type="title"/>
          </p:nvPr>
        </p:nvSpPr>
        <p:spPr>
          <a:xfrm>
            <a:off x="226031" y="152400"/>
            <a:ext cx="7774969" cy="609600"/>
          </a:xfrm>
        </p:spPr>
        <p:txBody>
          <a:bodyPr>
            <a:noAutofit/>
          </a:bodyPr>
          <a:lstStyle/>
          <a:p>
            <a:r>
              <a:rPr lang="en-US" dirty="0" smtClean="0"/>
              <a:t>Crew Health and Performance System Must…</a:t>
            </a:r>
            <a:endParaRPr lang="en-US" dirty="0"/>
          </a:p>
        </p:txBody>
      </p:sp>
    </p:spTree>
    <p:extLst>
      <p:ext uri="{BB962C8B-B14F-4D97-AF65-F5344CB8AC3E}">
        <p14:creationId xmlns:p14="http://schemas.microsoft.com/office/powerpoint/2010/main" val="10552687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pa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1724" y="1471859"/>
            <a:ext cx="3077121" cy="45541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92423" y="2232904"/>
            <a:ext cx="428238" cy="428238"/>
          </a:xfrm>
          <a:prstGeom prst="rect">
            <a:avLst/>
          </a:prstGeom>
        </p:spPr>
      </p:pic>
      <p:pic>
        <p:nvPicPr>
          <p:cNvPr id="5" name="Picture 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948490" y="2234284"/>
            <a:ext cx="426859" cy="426859"/>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5572" y="3015978"/>
            <a:ext cx="419777" cy="419777"/>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798130" y="4778119"/>
            <a:ext cx="517950" cy="517950"/>
          </a:xfrm>
          <a:prstGeom prst="rect">
            <a:avLst/>
          </a:prstGeom>
        </p:spPr>
      </p:pic>
      <p:pic>
        <p:nvPicPr>
          <p:cNvPr id="10" name="Picture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72538" y="2234284"/>
            <a:ext cx="429246" cy="429246"/>
          </a:xfrm>
          <a:prstGeom prst="rect">
            <a:avLst/>
          </a:prstGeom>
        </p:spPr>
      </p:pic>
      <p:pic>
        <p:nvPicPr>
          <p:cNvPr id="11" name="Picture 10"/>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759063" y="3015978"/>
            <a:ext cx="462446" cy="462964"/>
          </a:xfrm>
          <a:prstGeom prst="rect">
            <a:avLst/>
          </a:prstGeom>
        </p:spPr>
      </p:pic>
      <p:pic>
        <p:nvPicPr>
          <p:cNvPr id="14" name="Picture 13"/>
          <p:cNvPicPr>
            <a:picLocks noChangeAspect="1"/>
          </p:cNvPicPr>
          <p:nvPr/>
        </p:nvPicPr>
        <p:blipFill>
          <a:blip r:embed="rId1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2592423" y="3023145"/>
            <a:ext cx="458658" cy="458658"/>
          </a:xfrm>
          <a:prstGeom prst="rect">
            <a:avLst/>
          </a:prstGeom>
        </p:spPr>
      </p:pic>
      <p:pic>
        <p:nvPicPr>
          <p:cNvPr id="24" name="Picture 23"/>
          <p:cNvPicPr>
            <a:picLocks noChangeAspect="1"/>
          </p:cNvPicPr>
          <p:nvPr/>
        </p:nvPicPr>
        <p:blipFill>
          <a:blip r:embed="rId11" cstate="screen">
            <a:lum bright="70000" contrast="-70000"/>
            <a:extLst>
              <a:ext uri="{28A0092B-C50C-407E-A947-70E740481C1C}">
                <a14:useLocalDpi xmlns:a14="http://schemas.microsoft.com/office/drawing/2010/main"/>
              </a:ext>
            </a:extLst>
          </a:blip>
          <a:stretch>
            <a:fillRect/>
          </a:stretch>
        </p:blipFill>
        <p:spPr>
          <a:xfrm rot="4303798">
            <a:off x="1648469" y="4823786"/>
            <a:ext cx="347162" cy="347162"/>
          </a:xfrm>
          <a:prstGeom prst="rect">
            <a:avLst/>
          </a:prstGeom>
        </p:spPr>
      </p:pic>
      <p:sp>
        <p:nvSpPr>
          <p:cNvPr id="2" name="TextBox 1"/>
          <p:cNvSpPr txBox="1"/>
          <p:nvPr/>
        </p:nvSpPr>
        <p:spPr>
          <a:xfrm>
            <a:off x="846544" y="2630810"/>
            <a:ext cx="729687" cy="230832"/>
          </a:xfrm>
          <a:prstGeom prst="rect">
            <a:avLst/>
          </a:prstGeom>
          <a:noFill/>
        </p:spPr>
        <p:txBody>
          <a:bodyPr wrap="none" rtlCol="0">
            <a:spAutoFit/>
          </a:bodyPr>
          <a:lstStyle/>
          <a:p>
            <a:r>
              <a:rPr lang="en-US" sz="900" dirty="0">
                <a:solidFill>
                  <a:schemeClr val="bg1"/>
                </a:solidFill>
                <a:latin typeface="+mn-lt"/>
              </a:rPr>
              <a:t>Behavioral</a:t>
            </a:r>
          </a:p>
        </p:txBody>
      </p:sp>
      <p:sp>
        <p:nvSpPr>
          <p:cNvPr id="23" name="TextBox 22"/>
          <p:cNvSpPr txBox="1"/>
          <p:nvPr/>
        </p:nvSpPr>
        <p:spPr>
          <a:xfrm>
            <a:off x="2559720" y="2630810"/>
            <a:ext cx="582211" cy="230832"/>
          </a:xfrm>
          <a:prstGeom prst="rect">
            <a:avLst/>
          </a:prstGeom>
          <a:noFill/>
        </p:spPr>
        <p:txBody>
          <a:bodyPr wrap="none" rtlCol="0">
            <a:spAutoFit/>
          </a:bodyPr>
          <a:lstStyle/>
          <a:p>
            <a:r>
              <a:rPr lang="en-US" sz="900" dirty="0">
                <a:solidFill>
                  <a:schemeClr val="bg1"/>
                </a:solidFill>
                <a:latin typeface="+mn-lt"/>
              </a:rPr>
              <a:t>Medical</a:t>
            </a:r>
          </a:p>
        </p:txBody>
      </p:sp>
      <p:sp>
        <p:nvSpPr>
          <p:cNvPr id="25" name="TextBox 24"/>
          <p:cNvSpPr txBox="1"/>
          <p:nvPr/>
        </p:nvSpPr>
        <p:spPr>
          <a:xfrm>
            <a:off x="1670309" y="2638273"/>
            <a:ext cx="704039" cy="230832"/>
          </a:xfrm>
          <a:prstGeom prst="rect">
            <a:avLst/>
          </a:prstGeom>
          <a:noFill/>
        </p:spPr>
        <p:txBody>
          <a:bodyPr wrap="none" rtlCol="0">
            <a:spAutoFit/>
          </a:bodyPr>
          <a:lstStyle/>
          <a:p>
            <a:r>
              <a:rPr lang="en-US" sz="900" dirty="0">
                <a:solidFill>
                  <a:schemeClr val="bg1"/>
                </a:solidFill>
                <a:latin typeface="+mn-lt"/>
              </a:rPr>
              <a:t>Pharmacy</a:t>
            </a:r>
          </a:p>
        </p:txBody>
      </p:sp>
      <p:sp>
        <p:nvSpPr>
          <p:cNvPr id="29" name="TextBox 28"/>
          <p:cNvSpPr txBox="1"/>
          <p:nvPr/>
        </p:nvSpPr>
        <p:spPr>
          <a:xfrm>
            <a:off x="790855" y="3506092"/>
            <a:ext cx="845103" cy="230832"/>
          </a:xfrm>
          <a:prstGeom prst="rect">
            <a:avLst/>
          </a:prstGeom>
          <a:noFill/>
        </p:spPr>
        <p:txBody>
          <a:bodyPr wrap="none" rtlCol="0">
            <a:spAutoFit/>
          </a:bodyPr>
          <a:lstStyle/>
          <a:p>
            <a:r>
              <a:rPr lang="en-US" sz="900" dirty="0">
                <a:solidFill>
                  <a:schemeClr val="bg1"/>
                </a:solidFill>
                <a:latin typeface="+mn-lt"/>
              </a:rPr>
              <a:t>Performance</a:t>
            </a:r>
          </a:p>
        </p:txBody>
      </p:sp>
      <p:sp>
        <p:nvSpPr>
          <p:cNvPr id="30" name="TextBox 29"/>
          <p:cNvSpPr txBox="1"/>
          <p:nvPr/>
        </p:nvSpPr>
        <p:spPr>
          <a:xfrm>
            <a:off x="1708237" y="3512887"/>
            <a:ext cx="614271" cy="230832"/>
          </a:xfrm>
          <a:prstGeom prst="rect">
            <a:avLst/>
          </a:prstGeom>
          <a:noFill/>
        </p:spPr>
        <p:txBody>
          <a:bodyPr wrap="none" rtlCol="0">
            <a:spAutoFit/>
          </a:bodyPr>
          <a:lstStyle/>
          <a:p>
            <a:r>
              <a:rPr lang="en-US" sz="900" dirty="0">
                <a:solidFill>
                  <a:schemeClr val="bg1"/>
                </a:solidFill>
                <a:latin typeface="+mn-lt"/>
              </a:rPr>
              <a:t>Nutrition</a:t>
            </a:r>
          </a:p>
        </p:txBody>
      </p:sp>
      <p:sp>
        <p:nvSpPr>
          <p:cNvPr id="31" name="TextBox 30"/>
          <p:cNvSpPr txBox="1"/>
          <p:nvPr/>
        </p:nvSpPr>
        <p:spPr>
          <a:xfrm>
            <a:off x="2629948" y="3541179"/>
            <a:ext cx="479618" cy="230832"/>
          </a:xfrm>
          <a:prstGeom prst="rect">
            <a:avLst/>
          </a:prstGeom>
          <a:noFill/>
        </p:spPr>
        <p:txBody>
          <a:bodyPr wrap="none" rtlCol="0">
            <a:spAutoFit/>
          </a:bodyPr>
          <a:lstStyle/>
          <a:p>
            <a:r>
              <a:rPr lang="en-US" sz="900" dirty="0">
                <a:solidFill>
                  <a:schemeClr val="bg1"/>
                </a:solidFill>
                <a:latin typeface="+mn-lt"/>
              </a:rPr>
              <a:t>Sleep</a:t>
            </a:r>
          </a:p>
        </p:txBody>
      </p:sp>
      <p:sp>
        <p:nvSpPr>
          <p:cNvPr id="32" name="TextBox 31"/>
          <p:cNvSpPr txBox="1"/>
          <p:nvPr/>
        </p:nvSpPr>
        <p:spPr>
          <a:xfrm>
            <a:off x="781395" y="4432549"/>
            <a:ext cx="832279" cy="230832"/>
          </a:xfrm>
          <a:prstGeom prst="rect">
            <a:avLst/>
          </a:prstGeom>
          <a:noFill/>
        </p:spPr>
        <p:txBody>
          <a:bodyPr wrap="none" rtlCol="0">
            <a:spAutoFit/>
          </a:bodyPr>
          <a:lstStyle/>
          <a:p>
            <a:r>
              <a:rPr lang="en-US" sz="900" dirty="0">
                <a:solidFill>
                  <a:schemeClr val="bg1"/>
                </a:solidFill>
                <a:latin typeface="+mn-lt"/>
              </a:rPr>
              <a:t>Environment</a:t>
            </a:r>
          </a:p>
        </p:txBody>
      </p:sp>
      <p:sp>
        <p:nvSpPr>
          <p:cNvPr id="35" name="TextBox 34"/>
          <p:cNvSpPr txBox="1"/>
          <p:nvPr/>
        </p:nvSpPr>
        <p:spPr>
          <a:xfrm>
            <a:off x="1683084" y="5287315"/>
            <a:ext cx="857927" cy="230832"/>
          </a:xfrm>
          <a:prstGeom prst="rect">
            <a:avLst/>
          </a:prstGeom>
          <a:noFill/>
        </p:spPr>
        <p:txBody>
          <a:bodyPr wrap="none" rtlCol="0">
            <a:spAutoFit/>
          </a:bodyPr>
          <a:lstStyle/>
          <a:p>
            <a:r>
              <a:rPr lang="en-US" sz="900" dirty="0">
                <a:solidFill>
                  <a:schemeClr val="bg1"/>
                </a:solidFill>
                <a:latin typeface="+mn-lt"/>
              </a:rPr>
              <a:t>Phone Home</a:t>
            </a:r>
          </a:p>
        </p:txBody>
      </p:sp>
      <p:pic>
        <p:nvPicPr>
          <p:cNvPr id="15" name="Picture 14"/>
          <p:cNvPicPr>
            <a:picLocks noChangeAspect="1"/>
          </p:cNvPicPr>
          <p:nvPr/>
        </p:nvPicPr>
        <p:blipFill>
          <a:blip r:embed="rId12"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754698" y="3942865"/>
            <a:ext cx="496804" cy="496804"/>
          </a:xfrm>
          <a:prstGeom prst="rect">
            <a:avLst/>
          </a:prstGeom>
        </p:spPr>
      </p:pic>
      <p:pic>
        <p:nvPicPr>
          <p:cNvPr id="17" name="Picture 16"/>
          <p:cNvPicPr>
            <a:picLocks noChangeAspect="1"/>
          </p:cNvPicPr>
          <p:nvPr/>
        </p:nvPicPr>
        <p:blipFill>
          <a:blip r:embed="rId13" cstate="screen">
            <a:lum bright="70000" contrast="-70000"/>
            <a:extLst>
              <a:ext uri="{28A0092B-C50C-407E-A947-70E740481C1C}">
                <a14:useLocalDpi xmlns:a14="http://schemas.microsoft.com/office/drawing/2010/main"/>
              </a:ext>
            </a:extLst>
          </a:blip>
          <a:stretch>
            <a:fillRect/>
          </a:stretch>
        </p:blipFill>
        <p:spPr>
          <a:xfrm>
            <a:off x="925588" y="3904519"/>
            <a:ext cx="472658" cy="472658"/>
          </a:xfrm>
          <a:prstGeom prst="rect">
            <a:avLst/>
          </a:prstGeom>
        </p:spPr>
      </p:pic>
      <p:sp>
        <p:nvSpPr>
          <p:cNvPr id="36" name="TextBox 35"/>
          <p:cNvSpPr txBox="1"/>
          <p:nvPr/>
        </p:nvSpPr>
        <p:spPr>
          <a:xfrm>
            <a:off x="1753329" y="4435422"/>
            <a:ext cx="601447" cy="230832"/>
          </a:xfrm>
          <a:prstGeom prst="rect">
            <a:avLst/>
          </a:prstGeom>
          <a:noFill/>
        </p:spPr>
        <p:txBody>
          <a:bodyPr wrap="none" rtlCol="0">
            <a:spAutoFit/>
          </a:bodyPr>
          <a:lstStyle/>
          <a:p>
            <a:r>
              <a:rPr lang="en-US" sz="900" dirty="0">
                <a:solidFill>
                  <a:schemeClr val="bg1"/>
                </a:solidFill>
                <a:latin typeface="+mn-lt"/>
              </a:rPr>
              <a:t>Training</a:t>
            </a:r>
          </a:p>
        </p:txBody>
      </p:sp>
      <p:sp>
        <p:nvSpPr>
          <p:cNvPr id="60" name="TextBox 59"/>
          <p:cNvSpPr txBox="1"/>
          <p:nvPr/>
        </p:nvSpPr>
        <p:spPr>
          <a:xfrm>
            <a:off x="2541602" y="4452253"/>
            <a:ext cx="723275" cy="230832"/>
          </a:xfrm>
          <a:prstGeom prst="rect">
            <a:avLst/>
          </a:prstGeom>
          <a:noFill/>
        </p:spPr>
        <p:txBody>
          <a:bodyPr wrap="none" rtlCol="0">
            <a:spAutoFit/>
          </a:bodyPr>
          <a:lstStyle/>
          <a:p>
            <a:r>
              <a:rPr lang="en-US" sz="900" dirty="0">
                <a:solidFill>
                  <a:schemeClr val="bg1"/>
                </a:solidFill>
                <a:latin typeface="+mn-lt"/>
              </a:rPr>
              <a:t>CMO Only</a:t>
            </a:r>
          </a:p>
        </p:txBody>
      </p:sp>
      <p:sp>
        <p:nvSpPr>
          <p:cNvPr id="7" name="TextBox 6"/>
          <p:cNvSpPr txBox="1"/>
          <p:nvPr/>
        </p:nvSpPr>
        <p:spPr>
          <a:xfrm>
            <a:off x="4206054" y="6457943"/>
            <a:ext cx="1031051" cy="369332"/>
          </a:xfrm>
          <a:prstGeom prst="rect">
            <a:avLst/>
          </a:prstGeom>
          <a:noFill/>
        </p:spPr>
        <p:txBody>
          <a:bodyPr wrap="none" rtlCol="0">
            <a:spAutoFit/>
          </a:bodyPr>
          <a:lstStyle/>
          <a:p>
            <a:r>
              <a:rPr lang="en-US" sz="1800" dirty="0" smtClean="0">
                <a:solidFill>
                  <a:schemeClr val="bg2">
                    <a:lumMod val="75000"/>
                  </a:schemeClr>
                </a:solidFill>
                <a:latin typeface="+mn-lt"/>
              </a:rPr>
              <a:t>Notional</a:t>
            </a:r>
            <a:endParaRPr lang="en-US" sz="1800" dirty="0">
              <a:solidFill>
                <a:schemeClr val="bg2">
                  <a:lumMod val="75000"/>
                </a:schemeClr>
              </a:solidFill>
              <a:latin typeface="+mn-lt"/>
            </a:endParaRPr>
          </a:p>
        </p:txBody>
      </p:sp>
      <p:pic>
        <p:nvPicPr>
          <p:cNvPr id="53" name="Picture 52"/>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408142" y="3196951"/>
            <a:ext cx="966061" cy="707953"/>
          </a:xfrm>
          <a:prstGeom prst="rect">
            <a:avLst/>
          </a:prstGeom>
        </p:spPr>
      </p:pic>
      <p:pic>
        <p:nvPicPr>
          <p:cNvPr id="59" name="Picture 58"/>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189467" y="1580388"/>
            <a:ext cx="1403412" cy="882712"/>
          </a:xfrm>
          <a:prstGeom prst="rect">
            <a:avLst/>
          </a:prstGeom>
          <a:effectLst>
            <a:outerShdw blurRad="50800" dist="38100" dir="2700000" algn="tl" rotWithShape="0">
              <a:prstClr val="black">
                <a:alpha val="40000"/>
              </a:prstClr>
            </a:outerShdw>
          </a:effectLst>
        </p:spPr>
      </p:pic>
      <p:cxnSp>
        <p:nvCxnSpPr>
          <p:cNvPr id="1025" name="Straight Connector 1024"/>
          <p:cNvCxnSpPr>
            <a:endCxn id="22" idx="3"/>
          </p:cNvCxnSpPr>
          <p:nvPr/>
        </p:nvCxnSpPr>
        <p:spPr>
          <a:xfrm flipH="1">
            <a:off x="6032514" y="3607547"/>
            <a:ext cx="1375628" cy="250485"/>
          </a:xfrm>
          <a:prstGeom prst="line">
            <a:avLst/>
          </a:prstGeom>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28" name="Straight Connector 1027"/>
          <p:cNvCxnSpPr>
            <a:stCxn id="21" idx="1"/>
            <a:endCxn id="28" idx="3"/>
          </p:cNvCxnSpPr>
          <p:nvPr/>
        </p:nvCxnSpPr>
        <p:spPr>
          <a:xfrm flipH="1" flipV="1">
            <a:off x="6044201" y="4539170"/>
            <a:ext cx="1254833" cy="753183"/>
          </a:xfrm>
          <a:prstGeom prst="line">
            <a:avLst/>
          </a:prstGeom>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30" name="Straight Connector 1029"/>
          <p:cNvCxnSpPr>
            <a:stCxn id="59" idx="1"/>
          </p:cNvCxnSpPr>
          <p:nvPr/>
        </p:nvCxnSpPr>
        <p:spPr>
          <a:xfrm flipH="1">
            <a:off x="5388149" y="2021744"/>
            <a:ext cx="1801318" cy="913433"/>
          </a:xfrm>
          <a:prstGeom prst="line">
            <a:avLst/>
          </a:prstGeom>
          <a:ln w="190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548037" y="3904435"/>
            <a:ext cx="593894" cy="577002"/>
            <a:chOff x="2548037" y="3904435"/>
            <a:chExt cx="593894" cy="577002"/>
          </a:xfrm>
        </p:grpSpPr>
        <p:sp>
          <p:nvSpPr>
            <p:cNvPr id="1041" name="Oval 1040"/>
            <p:cNvSpPr/>
            <p:nvPr/>
          </p:nvSpPr>
          <p:spPr>
            <a:xfrm>
              <a:off x="2576790" y="3937221"/>
              <a:ext cx="518024" cy="50223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800"/>
            </a:p>
          </p:txBody>
        </p:sp>
        <p:pic>
          <p:nvPicPr>
            <p:cNvPr id="1040" name="Picture 1039"/>
            <p:cNvPicPr>
              <a:picLocks noChangeAspect="1"/>
            </p:cNvPicPr>
            <p:nvPr/>
          </p:nvPicPr>
          <p:blipFill>
            <a:blip r:embed="rId16" cstate="screen">
              <a:biLevel thresh="50000"/>
              <a:extLst>
                <a:ext uri="{28A0092B-C50C-407E-A947-70E740481C1C}">
                  <a14:useLocalDpi xmlns:a14="http://schemas.microsoft.com/office/drawing/2010/main"/>
                </a:ext>
              </a:extLst>
            </a:blip>
            <a:stretch>
              <a:fillRect/>
            </a:stretch>
          </p:blipFill>
          <p:spPr>
            <a:xfrm>
              <a:off x="2548037" y="3904435"/>
              <a:ext cx="593894" cy="577002"/>
            </a:xfrm>
            <a:prstGeom prst="rect">
              <a:avLst/>
            </a:prstGeom>
            <a:noFill/>
          </p:spPr>
        </p:pic>
      </p:grpSp>
      <p:grpSp>
        <p:nvGrpSpPr>
          <p:cNvPr id="3" name="Group 2"/>
          <p:cNvGrpSpPr/>
          <p:nvPr/>
        </p:nvGrpSpPr>
        <p:grpSpPr>
          <a:xfrm>
            <a:off x="4086946" y="2817625"/>
            <a:ext cx="2163199" cy="2639020"/>
            <a:chOff x="4086946" y="3510645"/>
            <a:chExt cx="2163199" cy="2639020"/>
          </a:xfrm>
        </p:grpSpPr>
        <p:sp>
          <p:nvSpPr>
            <p:cNvPr id="18" name="Line Callout 1 (Border and Accent Bar) 17"/>
            <p:cNvSpPr/>
            <p:nvPr/>
          </p:nvSpPr>
          <p:spPr>
            <a:xfrm>
              <a:off x="4086946" y="3510645"/>
              <a:ext cx="2077259" cy="2234330"/>
            </a:xfrm>
            <a:prstGeom prst="accentBorderCallout1">
              <a:avLst>
                <a:gd name="adj1" fmla="val 18750"/>
                <a:gd name="adj2" fmla="val -8333"/>
                <a:gd name="adj3" fmla="val -13804"/>
                <a:gd name="adj4" fmla="val -53924"/>
              </a:avLst>
            </a:prstGeom>
            <a:no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lumMod val="75000"/>
                  </a:schemeClr>
                </a:solidFill>
              </a:endParaRPr>
            </a:p>
          </p:txBody>
        </p:sp>
        <p:pic>
          <p:nvPicPr>
            <p:cNvPr id="19" name="Picture 18"/>
            <p:cNvPicPr>
              <a:picLocks noChangeAspect="1"/>
            </p:cNvPicPr>
            <p:nvPr/>
          </p:nvPicPr>
          <p:blipFill>
            <a:blip r:embed="rId17"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209712" y="3584385"/>
              <a:ext cx="465935" cy="465935"/>
            </a:xfrm>
            <a:prstGeom prst="rect">
              <a:avLst/>
            </a:prstGeom>
          </p:spPr>
        </p:pic>
        <p:pic>
          <p:nvPicPr>
            <p:cNvPr id="20" name="Picture 19"/>
            <p:cNvPicPr>
              <a:picLocks noChangeAspect="1"/>
            </p:cNvPicPr>
            <p:nvPr/>
          </p:nvPicPr>
          <p:blipFill>
            <a:blip r:embed="rId18"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209399" y="4291029"/>
              <a:ext cx="480947" cy="480947"/>
            </a:xfrm>
            <a:prstGeom prst="rect">
              <a:avLst/>
            </a:prstGeom>
          </p:spPr>
        </p:pic>
        <p:pic>
          <p:nvPicPr>
            <p:cNvPr id="22" name="Picture 21"/>
            <p:cNvPicPr>
              <a:picLocks noChangeAspect="1"/>
            </p:cNvPicPr>
            <p:nvPr/>
          </p:nvPicPr>
          <p:blipFill>
            <a:blip r:embed="rId19"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562424" y="4316007"/>
              <a:ext cx="470090" cy="470090"/>
            </a:xfrm>
            <a:prstGeom prst="rect">
              <a:avLst/>
            </a:prstGeom>
          </p:spPr>
        </p:pic>
        <p:pic>
          <p:nvPicPr>
            <p:cNvPr id="26" name="Picture 25"/>
            <p:cNvPicPr>
              <a:picLocks noChangeAspect="1"/>
            </p:cNvPicPr>
            <p:nvPr/>
          </p:nvPicPr>
          <p:blipFill>
            <a:blip r:embed="rId20"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555456" y="3604906"/>
              <a:ext cx="488058" cy="488058"/>
            </a:xfrm>
            <a:prstGeom prst="rect">
              <a:avLst/>
            </a:prstGeom>
          </p:spPr>
        </p:pic>
        <p:pic>
          <p:nvPicPr>
            <p:cNvPr id="27" name="Picture 26"/>
            <p:cNvPicPr>
              <a:picLocks noChangeAspect="1"/>
            </p:cNvPicPr>
            <p:nvPr/>
          </p:nvPicPr>
          <p:blipFill>
            <a:blip r:embed="rId21"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900091" y="4988161"/>
              <a:ext cx="488058" cy="488058"/>
            </a:xfrm>
            <a:prstGeom prst="rect">
              <a:avLst/>
            </a:prstGeom>
          </p:spPr>
        </p:pic>
        <p:pic>
          <p:nvPicPr>
            <p:cNvPr id="28" name="Picture 27"/>
            <p:cNvPicPr>
              <a:picLocks noChangeAspect="1"/>
            </p:cNvPicPr>
            <p:nvPr/>
          </p:nvPicPr>
          <p:blipFill>
            <a:blip r:embed="rId22"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569937" y="4995058"/>
              <a:ext cx="474264" cy="474264"/>
            </a:xfrm>
            <a:prstGeom prst="rect">
              <a:avLst/>
            </a:prstGeom>
          </p:spPr>
        </p:pic>
        <p:sp>
          <p:nvSpPr>
            <p:cNvPr id="38" name="TextBox 37"/>
            <p:cNvSpPr txBox="1"/>
            <p:nvPr/>
          </p:nvSpPr>
          <p:spPr>
            <a:xfrm>
              <a:off x="5514046" y="4786096"/>
              <a:ext cx="736099" cy="230832"/>
            </a:xfrm>
            <a:prstGeom prst="rect">
              <a:avLst/>
            </a:prstGeom>
            <a:noFill/>
          </p:spPr>
          <p:txBody>
            <a:bodyPr wrap="none" rtlCol="0">
              <a:spAutoFit/>
            </a:bodyPr>
            <a:lstStyle/>
            <a:p>
              <a:r>
                <a:rPr lang="en-US" sz="900" dirty="0">
                  <a:solidFill>
                    <a:schemeClr val="accent2">
                      <a:lumMod val="75000"/>
                    </a:schemeClr>
                  </a:solidFill>
                  <a:latin typeface="+mn-lt"/>
                </a:rPr>
                <a:t>Laboratory</a:t>
              </a:r>
            </a:p>
          </p:txBody>
        </p:sp>
        <p:sp>
          <p:nvSpPr>
            <p:cNvPr id="39" name="TextBox 38"/>
            <p:cNvSpPr txBox="1"/>
            <p:nvPr/>
          </p:nvSpPr>
          <p:spPr>
            <a:xfrm>
              <a:off x="5514046" y="4062994"/>
              <a:ext cx="691215" cy="230832"/>
            </a:xfrm>
            <a:prstGeom prst="rect">
              <a:avLst/>
            </a:prstGeom>
            <a:noFill/>
          </p:spPr>
          <p:txBody>
            <a:bodyPr wrap="none" rtlCol="0">
              <a:spAutoFit/>
            </a:bodyPr>
            <a:lstStyle/>
            <a:p>
              <a:r>
                <a:rPr lang="en-US" sz="900" dirty="0">
                  <a:solidFill>
                    <a:schemeClr val="accent2">
                      <a:lumMod val="75000"/>
                    </a:schemeClr>
                  </a:solidFill>
                  <a:latin typeface="+mn-lt"/>
                </a:rPr>
                <a:t>Diagnosis</a:t>
              </a:r>
            </a:p>
          </p:txBody>
        </p:sp>
        <p:sp>
          <p:nvSpPr>
            <p:cNvPr id="40" name="TextBox 39"/>
            <p:cNvSpPr txBox="1"/>
            <p:nvPr/>
          </p:nvSpPr>
          <p:spPr>
            <a:xfrm>
              <a:off x="4820161" y="5476219"/>
              <a:ext cx="736099" cy="230832"/>
            </a:xfrm>
            <a:prstGeom prst="rect">
              <a:avLst/>
            </a:prstGeom>
            <a:noFill/>
          </p:spPr>
          <p:txBody>
            <a:bodyPr wrap="none" rtlCol="0">
              <a:spAutoFit/>
            </a:bodyPr>
            <a:lstStyle/>
            <a:p>
              <a:r>
                <a:rPr lang="en-US" sz="900" dirty="0">
                  <a:solidFill>
                    <a:schemeClr val="accent2">
                      <a:lumMod val="75000"/>
                    </a:schemeClr>
                  </a:solidFill>
                  <a:latin typeface="+mn-lt"/>
                </a:rPr>
                <a:t>Equipment</a:t>
              </a:r>
            </a:p>
          </p:txBody>
        </p:sp>
        <p:sp>
          <p:nvSpPr>
            <p:cNvPr id="41" name="TextBox 40"/>
            <p:cNvSpPr txBox="1"/>
            <p:nvPr/>
          </p:nvSpPr>
          <p:spPr>
            <a:xfrm>
              <a:off x="5566694" y="5459053"/>
              <a:ext cx="595035" cy="230832"/>
            </a:xfrm>
            <a:prstGeom prst="rect">
              <a:avLst/>
            </a:prstGeom>
            <a:noFill/>
          </p:spPr>
          <p:txBody>
            <a:bodyPr wrap="none" rtlCol="0">
              <a:spAutoFit/>
            </a:bodyPr>
            <a:lstStyle/>
            <a:p>
              <a:r>
                <a:rPr lang="en-US" sz="900" dirty="0">
                  <a:solidFill>
                    <a:schemeClr val="accent2">
                      <a:lumMod val="75000"/>
                    </a:schemeClr>
                  </a:solidFill>
                  <a:latin typeface="+mn-lt"/>
                </a:rPr>
                <a:t>Imaging</a:t>
              </a:r>
            </a:p>
          </p:txBody>
        </p:sp>
        <p:sp>
          <p:nvSpPr>
            <p:cNvPr id="42" name="TextBox 41"/>
            <p:cNvSpPr txBox="1"/>
            <p:nvPr/>
          </p:nvSpPr>
          <p:spPr>
            <a:xfrm>
              <a:off x="4126501" y="4784222"/>
              <a:ext cx="774571" cy="230832"/>
            </a:xfrm>
            <a:prstGeom prst="rect">
              <a:avLst/>
            </a:prstGeom>
            <a:noFill/>
          </p:spPr>
          <p:txBody>
            <a:bodyPr wrap="none" rtlCol="0">
              <a:spAutoFit/>
            </a:bodyPr>
            <a:lstStyle/>
            <a:p>
              <a:r>
                <a:rPr lang="en-US" sz="900" dirty="0">
                  <a:solidFill>
                    <a:schemeClr val="accent2">
                      <a:lumMod val="75000"/>
                    </a:schemeClr>
                  </a:solidFill>
                  <a:latin typeface="+mn-lt"/>
                </a:rPr>
                <a:t>Procedures</a:t>
              </a:r>
            </a:p>
          </p:txBody>
        </p:sp>
        <p:sp>
          <p:nvSpPr>
            <p:cNvPr id="44" name="TextBox 43"/>
            <p:cNvSpPr txBox="1"/>
            <p:nvPr/>
          </p:nvSpPr>
          <p:spPr>
            <a:xfrm>
              <a:off x="4264625" y="4078496"/>
              <a:ext cx="441146" cy="230832"/>
            </a:xfrm>
            <a:prstGeom prst="rect">
              <a:avLst/>
            </a:prstGeom>
            <a:noFill/>
          </p:spPr>
          <p:txBody>
            <a:bodyPr wrap="none" rtlCol="0">
              <a:spAutoFit/>
            </a:bodyPr>
            <a:lstStyle/>
            <a:p>
              <a:r>
                <a:rPr lang="en-US" sz="900" dirty="0">
                  <a:solidFill>
                    <a:schemeClr val="accent2">
                      <a:lumMod val="75000"/>
                    </a:schemeClr>
                  </a:solidFill>
                  <a:latin typeface="+mn-lt"/>
                </a:rPr>
                <a:t>EMR</a:t>
              </a:r>
            </a:p>
          </p:txBody>
        </p:sp>
        <p:sp>
          <p:nvSpPr>
            <p:cNvPr id="45" name="TextBox 44"/>
            <p:cNvSpPr txBox="1"/>
            <p:nvPr/>
          </p:nvSpPr>
          <p:spPr>
            <a:xfrm>
              <a:off x="4800858" y="4072026"/>
              <a:ext cx="748923" cy="230832"/>
            </a:xfrm>
            <a:prstGeom prst="rect">
              <a:avLst/>
            </a:prstGeom>
            <a:noFill/>
          </p:spPr>
          <p:txBody>
            <a:bodyPr wrap="none" rtlCol="0">
              <a:spAutoFit/>
            </a:bodyPr>
            <a:lstStyle/>
            <a:p>
              <a:r>
                <a:rPr lang="en-US" sz="900" dirty="0">
                  <a:solidFill>
                    <a:schemeClr val="accent2">
                      <a:lumMod val="75000"/>
                    </a:schemeClr>
                  </a:solidFill>
                  <a:latin typeface="+mn-lt"/>
                </a:rPr>
                <a:t>Dashboard</a:t>
              </a:r>
            </a:p>
          </p:txBody>
        </p:sp>
        <p:pic>
          <p:nvPicPr>
            <p:cNvPr id="9" name="Picture 8"/>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4810033" y="3628197"/>
              <a:ext cx="606767" cy="386124"/>
            </a:xfrm>
            <a:prstGeom prst="rect">
              <a:avLst/>
            </a:prstGeom>
          </p:spPr>
        </p:pic>
        <p:sp>
          <p:nvSpPr>
            <p:cNvPr id="48" name="TextBox 47"/>
            <p:cNvSpPr txBox="1"/>
            <p:nvPr/>
          </p:nvSpPr>
          <p:spPr>
            <a:xfrm>
              <a:off x="4172789" y="5479292"/>
              <a:ext cx="659155" cy="230832"/>
            </a:xfrm>
            <a:prstGeom prst="rect">
              <a:avLst/>
            </a:prstGeom>
            <a:noFill/>
          </p:spPr>
          <p:txBody>
            <a:bodyPr wrap="none" rtlCol="0">
              <a:spAutoFit/>
            </a:bodyPr>
            <a:lstStyle/>
            <a:p>
              <a:r>
                <a:rPr lang="en-US" sz="900" dirty="0">
                  <a:solidFill>
                    <a:schemeClr val="accent2">
                      <a:lumMod val="75000"/>
                    </a:schemeClr>
                  </a:solidFill>
                  <a:latin typeface="+mn-lt"/>
                </a:rPr>
                <a:t>Inventory</a:t>
              </a:r>
            </a:p>
          </p:txBody>
        </p:sp>
        <p:pic>
          <p:nvPicPr>
            <p:cNvPr id="49" name="Picture 48"/>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4206054" y="4981315"/>
              <a:ext cx="509496" cy="509496"/>
            </a:xfrm>
            <a:prstGeom prst="rect">
              <a:avLst/>
            </a:prstGeom>
          </p:spPr>
        </p:pic>
        <p:pic>
          <p:nvPicPr>
            <p:cNvPr id="51" name="Picture 50"/>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4892110" y="4301510"/>
              <a:ext cx="502043" cy="502043"/>
            </a:xfrm>
            <a:prstGeom prst="rect">
              <a:avLst/>
            </a:prstGeom>
          </p:spPr>
        </p:pic>
        <p:sp>
          <p:nvSpPr>
            <p:cNvPr id="54" name="TextBox 53"/>
            <p:cNvSpPr txBox="1"/>
            <p:nvPr/>
          </p:nvSpPr>
          <p:spPr>
            <a:xfrm>
              <a:off x="4805539" y="4790705"/>
              <a:ext cx="774571" cy="230832"/>
            </a:xfrm>
            <a:prstGeom prst="rect">
              <a:avLst/>
            </a:prstGeom>
            <a:noFill/>
          </p:spPr>
          <p:txBody>
            <a:bodyPr wrap="none" rtlCol="0">
              <a:spAutoFit/>
            </a:bodyPr>
            <a:lstStyle/>
            <a:p>
              <a:r>
                <a:rPr lang="en-US" sz="900" dirty="0">
                  <a:solidFill>
                    <a:schemeClr val="accent2">
                      <a:lumMod val="75000"/>
                    </a:schemeClr>
                  </a:solidFill>
                  <a:latin typeface="+mn-lt"/>
                </a:rPr>
                <a:t>References</a:t>
              </a:r>
            </a:p>
          </p:txBody>
        </p:sp>
        <p:sp>
          <p:nvSpPr>
            <p:cNvPr id="55" name="TextBox 54"/>
            <p:cNvSpPr txBox="1"/>
            <p:nvPr/>
          </p:nvSpPr>
          <p:spPr>
            <a:xfrm>
              <a:off x="4623538" y="5780333"/>
              <a:ext cx="979755" cy="369332"/>
            </a:xfrm>
            <a:prstGeom prst="rect">
              <a:avLst/>
            </a:prstGeom>
            <a:noFill/>
          </p:spPr>
          <p:txBody>
            <a:bodyPr wrap="none" rtlCol="0">
              <a:spAutoFit/>
            </a:bodyPr>
            <a:lstStyle/>
            <a:p>
              <a:r>
                <a:rPr lang="en-US" sz="1800" dirty="0" smtClean="0">
                  <a:solidFill>
                    <a:schemeClr val="accent2">
                      <a:lumMod val="75000"/>
                    </a:schemeClr>
                  </a:solidFill>
                  <a:latin typeface="+mn-lt"/>
                </a:rPr>
                <a:t>Medical</a:t>
              </a:r>
              <a:endParaRPr lang="en-US" sz="1800" dirty="0">
                <a:solidFill>
                  <a:schemeClr val="accent2">
                    <a:lumMod val="75000"/>
                  </a:schemeClr>
                </a:solidFill>
                <a:latin typeface="+mn-lt"/>
              </a:endParaRPr>
            </a:p>
          </p:txBody>
        </p:sp>
      </p:grpSp>
      <p:sp>
        <p:nvSpPr>
          <p:cNvPr id="16" name="Title 15"/>
          <p:cNvSpPr>
            <a:spLocks noGrp="1"/>
          </p:cNvSpPr>
          <p:nvPr>
            <p:ph type="title"/>
          </p:nvPr>
        </p:nvSpPr>
        <p:spPr/>
        <p:txBody>
          <a:bodyPr/>
          <a:lstStyle/>
          <a:p>
            <a:r>
              <a:rPr lang="en-US" dirty="0" smtClean="0"/>
              <a:t>A Crew Health and Performance System is Data Intensive</a:t>
            </a:r>
            <a:endParaRPr lang="en-US" dirty="0"/>
          </a:p>
        </p:txBody>
      </p:sp>
      <p:sp>
        <p:nvSpPr>
          <p:cNvPr id="13" name="Slide Number Placeholder 12"/>
          <p:cNvSpPr>
            <a:spLocks noGrp="1"/>
          </p:cNvSpPr>
          <p:nvPr>
            <p:ph type="sldNum" sz="quarter" idx="4"/>
          </p:nvPr>
        </p:nvSpPr>
        <p:spPr/>
        <p:txBody>
          <a:bodyPr/>
          <a:lstStyle/>
          <a:p>
            <a:fld id="{B4CC938F-F4A8-4EF5-BCC6-E49C6988B2EB}" type="slidenum">
              <a:rPr lang="en-US" smtClean="0"/>
              <a:pPr/>
              <a:t>10</a:t>
            </a:fld>
            <a:endParaRPr lang="en-US" sz="1000" dirty="0">
              <a:latin typeface="Times New Roman" pitchFamily="1" charset="0"/>
            </a:endParaRPr>
          </a:p>
        </p:txBody>
      </p:sp>
      <p:pic>
        <p:nvPicPr>
          <p:cNvPr id="21" name="Picture 20"/>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7299034" y="4458915"/>
            <a:ext cx="1639229" cy="1666875"/>
          </a:xfrm>
          <a:prstGeom prst="rect">
            <a:avLst/>
          </a:prstGeom>
        </p:spPr>
      </p:pic>
      <p:sp>
        <p:nvSpPr>
          <p:cNvPr id="33" name="TextBox 32"/>
          <p:cNvSpPr txBox="1"/>
          <p:nvPr/>
        </p:nvSpPr>
        <p:spPr>
          <a:xfrm>
            <a:off x="256854" y="912662"/>
            <a:ext cx="3865161" cy="461665"/>
          </a:xfrm>
          <a:prstGeom prst="rect">
            <a:avLst/>
          </a:prstGeom>
          <a:noFill/>
        </p:spPr>
        <p:txBody>
          <a:bodyPr wrap="none" rtlCol="0">
            <a:spAutoFit/>
          </a:bodyPr>
          <a:lstStyle/>
          <a:p>
            <a:r>
              <a:rPr lang="en-US" dirty="0" smtClean="0">
                <a:latin typeface="Helvetica" panose="020B0604020202020204" pitchFamily="34" charset="0"/>
                <a:cs typeface="Helvetica" panose="020B0604020202020204" pitchFamily="34" charset="0"/>
              </a:rPr>
              <a:t>(Not an intensive care unit)</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2966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674914" y="1970313"/>
            <a:ext cx="7772400" cy="3614057"/>
          </a:xfrm>
        </p:spPr>
        <p:txBody>
          <a:bodyPr/>
          <a:lstStyle/>
          <a:p>
            <a:r>
              <a:rPr lang="en-US" dirty="0" smtClean="0"/>
              <a:t>Making spaceflight less risky for crews has always been intimately tied to </a:t>
            </a:r>
            <a:r>
              <a:rPr lang="en-US" dirty="0" err="1" smtClean="0"/>
              <a:t>telemedical</a:t>
            </a:r>
            <a:r>
              <a:rPr lang="en-US" dirty="0" smtClean="0"/>
              <a:t> and </a:t>
            </a:r>
            <a:r>
              <a:rPr lang="en-US" dirty="0" err="1" smtClean="0"/>
              <a:t>telesupport</a:t>
            </a:r>
            <a:r>
              <a:rPr lang="en-US" dirty="0" smtClean="0"/>
              <a:t> capabilities.  </a:t>
            </a:r>
          </a:p>
          <a:p>
            <a:endParaRPr lang="en-US" dirty="0"/>
          </a:p>
          <a:p>
            <a:r>
              <a:rPr lang="en-US" dirty="0" smtClean="0"/>
              <a:t>Creating the system and its infrastructure is the responsibility of NASA and the companies working on spaceflight</a:t>
            </a:r>
            <a:br>
              <a:rPr lang="en-US" dirty="0" smtClean="0"/>
            </a:br>
            <a:endParaRPr lang="en-US" dirty="0" smtClean="0"/>
          </a:p>
          <a:p>
            <a:r>
              <a:rPr lang="en-US" dirty="0" smtClean="0"/>
              <a:t>Helping figure out what are the best things to include in the system and how to take the next steps in tele-support to face new challenges is part of why we reach out to communities like </a:t>
            </a:r>
            <a:r>
              <a:rPr lang="en-US" dirty="0" smtClean="0"/>
              <a:t>TRISH and ATA</a:t>
            </a:r>
            <a:r>
              <a:rPr lang="en-US" dirty="0" smtClean="0"/>
              <a:t>.</a:t>
            </a:r>
            <a:endParaRPr lang="en-US" dirty="0"/>
          </a:p>
        </p:txBody>
      </p:sp>
      <p:sp>
        <p:nvSpPr>
          <p:cNvPr id="4" name="Slide Number Placeholder 3"/>
          <p:cNvSpPr>
            <a:spLocks noGrp="1"/>
          </p:cNvSpPr>
          <p:nvPr>
            <p:ph type="sldNum" sz="quarter" idx="4"/>
          </p:nvPr>
        </p:nvSpPr>
        <p:spPr/>
        <p:txBody>
          <a:bodyPr/>
          <a:lstStyle/>
          <a:p>
            <a:fld id="{60E58D69-6F75-46EC-B381-A34C4F305958}" type="slidenum">
              <a:rPr lang="en-US" smtClean="0"/>
              <a:pPr/>
              <a:t>11</a:t>
            </a:fld>
            <a:endParaRPr lang="en-US" sz="1000" dirty="0"/>
          </a:p>
        </p:txBody>
      </p:sp>
    </p:spTree>
    <p:extLst>
      <p:ext uri="{BB962C8B-B14F-4D97-AF65-F5344CB8AC3E}">
        <p14:creationId xmlns:p14="http://schemas.microsoft.com/office/powerpoint/2010/main" val="3019689891"/>
      </p:ext>
    </p:extLst>
  </p:cSld>
  <p:clrMapOvr>
    <a:masterClrMapping/>
  </p:clrMapOvr>
  <p:timing>
    <p:tnLst>
      <p:par>
        <p:cTn id="1" dur="indefinite" restart="never" nodeType="tmRoot"/>
      </p:par>
    </p:tnLst>
  </p:timing>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Group xmlns="9f525798-53d4-440d-b4ba-c565b407013d">XPRAT</Group>
    <Year xmlns="9f525798-53d4-440d-b4ba-c565b407013d">2015</Year>
    <Month xmlns="9f525798-53d4-440d-b4ba-c565b407013d">(06) Jun</Month>
    <Attendees xmlns="9f525798-53d4-440d-b4ba-c565b407013d" xsi:nil="true"/>
    <Meeting_x0020_Date xmlns="9f525798-53d4-440d-b4ba-c565b407013d">2015-07-08T05:00:00+00:00</Meeting_x0020_Dat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3D590115DD044EAD8F6239C0E21B00" ma:contentTypeVersion="5" ma:contentTypeDescription="Create a new document." ma:contentTypeScope="" ma:versionID="8a0e407c47a626145266b6e4a9d526ce">
  <xsd:schema xmlns:xsd="http://www.w3.org/2001/XMLSchema" xmlns:xs="http://www.w3.org/2001/XMLSchema" xmlns:p="http://schemas.microsoft.com/office/2006/metadata/properties" xmlns:ns2="9f525798-53d4-440d-b4ba-c565b407013d" targetNamespace="http://schemas.microsoft.com/office/2006/metadata/properties" ma:root="true" ma:fieldsID="ee678f491f9cd1cd7b3726b410214fd7" ns2:_="">
    <xsd:import namespace="9f525798-53d4-440d-b4ba-c565b407013d"/>
    <xsd:element name="properties">
      <xsd:complexType>
        <xsd:sequence>
          <xsd:element name="documentManagement">
            <xsd:complexType>
              <xsd:all>
                <xsd:element ref="ns2:Year" minOccurs="0"/>
                <xsd:element ref="ns2:Month" minOccurs="0"/>
                <xsd:element ref="ns2:Group" minOccurs="0"/>
                <xsd:element ref="ns2:Meeting_x0020_Date" minOccurs="0"/>
                <xsd:element ref="ns2:Attende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525798-53d4-440d-b4ba-c565b407013d" elementFormDefault="qualified">
    <xsd:import namespace="http://schemas.microsoft.com/office/2006/documentManagement/types"/>
    <xsd:import namespace="http://schemas.microsoft.com/office/infopath/2007/PartnerControls"/>
    <xsd:element name="Year" ma:index="8" nillable="true" ma:displayName="Year" ma:default="2015" ma:format="Dropdown" ma:internalName="Year">
      <xsd:simpleType>
        <xsd:restriction base="dms:Choice">
          <xsd:enumeration value="2015"/>
          <xsd:enumeration value="2016"/>
        </xsd:restriction>
      </xsd:simpleType>
    </xsd:element>
    <xsd:element name="Month" ma:index="9" nillable="true" ma:displayName="Month" ma:default="(01) Jan" ma:format="Dropdown" ma:internalName="Month">
      <xsd:simpleType>
        <xsd:restriction base="dms:Choice">
          <xsd:enumeration value="(01) Jan"/>
          <xsd:enumeration value="(02) Feb"/>
          <xsd:enumeration value="(03) Mar"/>
          <xsd:enumeration value="(04) Apr"/>
          <xsd:enumeration value="(05) May"/>
          <xsd:enumeration value="(06) Jun"/>
          <xsd:enumeration value="(07) Jul"/>
          <xsd:enumeration value="(08) Aug"/>
          <xsd:enumeration value="(09) Sep"/>
          <xsd:enumeration value="(10) Oct"/>
          <xsd:enumeration value="(11) Nov"/>
          <xsd:enumeration value="(12) Dec"/>
        </xsd:restriction>
      </xsd:simpleType>
    </xsd:element>
    <xsd:element name="Group" ma:index="10" nillable="true" ma:displayName="Group" ma:default="Generic" ma:description="Please choose the group associated with this roadshow" ma:format="Dropdown" ma:internalName="Group">
      <xsd:simpleType>
        <xsd:restriction base="dms:Choice">
          <xsd:enumeration value="CHS"/>
          <xsd:enumeration value="HRP"/>
          <xsd:enumeration value="LSAH"/>
          <xsd:enumeration value="XPRAT"/>
          <xsd:enumeration value="Radiation"/>
          <xsd:enumeration value="Generic"/>
          <xsd:enumeration value="XXXX"/>
        </xsd:restriction>
      </xsd:simpleType>
    </xsd:element>
    <xsd:element name="Meeting_x0020_Date" ma:index="11" nillable="true" ma:displayName="Meeting Date" ma:format="DateOnly" ma:internalName="Meeting_x0020_Date">
      <xsd:simpleType>
        <xsd:restriction base="dms:DateTime"/>
      </xsd:simpleType>
    </xsd:element>
    <xsd:element name="Attendees" ma:index="12" nillable="true" ma:displayName="Attendees" ma:internalName="Attende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04061D-9666-4F80-834C-87CB05082FBD}">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9f525798-53d4-440d-b4ba-c565b407013d"/>
    <ds:schemaRef ds:uri="http://www.w3.org/XML/1998/namespace"/>
    <ds:schemaRef ds:uri="http://purl.org/dc/dcmitype/"/>
  </ds:schemaRefs>
</ds:datastoreItem>
</file>

<file path=customXml/itemProps2.xml><?xml version="1.0" encoding="utf-8"?>
<ds:datastoreItem xmlns:ds="http://schemas.openxmlformats.org/officeDocument/2006/customXml" ds:itemID="{B542AF67-2F2A-40E0-A8F6-C53918E09509}">
  <ds:schemaRefs>
    <ds:schemaRef ds:uri="http://schemas.microsoft.com/sharepoint/v3/contenttype/forms"/>
  </ds:schemaRefs>
</ds:datastoreItem>
</file>

<file path=customXml/itemProps3.xml><?xml version="1.0" encoding="utf-8"?>
<ds:datastoreItem xmlns:ds="http://schemas.openxmlformats.org/officeDocument/2006/customXml" ds:itemID="{74927520-8902-490A-A0B1-A64CE1567C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525798-53d4-440d-b4ba-c565b40701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173809</TotalTime>
  <Words>1094</Words>
  <Application>Microsoft Office PowerPoint</Application>
  <PresentationFormat>On-screen Show (4:3)</PresentationFormat>
  <Paragraphs>188</Paragraphs>
  <Slides>11</Slides>
  <Notes>8</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25" baseType="lpstr">
      <vt:lpstr>MS PGothic</vt:lpstr>
      <vt:lpstr>MS PGothic</vt:lpstr>
      <vt:lpstr>Arial</vt:lpstr>
      <vt:lpstr>Calibri</vt:lpstr>
      <vt:lpstr>Calibri Light</vt:lpstr>
      <vt:lpstr>Helvetica</vt:lpstr>
      <vt:lpstr>Helvetica Neue Black Condensed</vt:lpstr>
      <vt:lpstr>Times</vt:lpstr>
      <vt:lpstr>Times New Roman</vt:lpstr>
      <vt:lpstr>Webdings</vt:lpstr>
      <vt:lpstr>ヒラギノ角ゴ Pro W3</vt:lpstr>
      <vt:lpstr>Earth-Moon-May2012_HRP</vt:lpstr>
      <vt:lpstr>Custom Design</vt:lpstr>
      <vt:lpstr>Worksheet</vt:lpstr>
      <vt:lpstr>Human Risks in Space</vt:lpstr>
      <vt:lpstr>Complex Engineered Systems</vt:lpstr>
      <vt:lpstr>Human System Hazards</vt:lpstr>
      <vt:lpstr>Human System Risk Summary – Risks by Hazard </vt:lpstr>
      <vt:lpstr>Prioritizing Risk</vt:lpstr>
      <vt:lpstr>Progressive Earth Independence</vt:lpstr>
      <vt:lpstr>Types of Tele-interaction</vt:lpstr>
      <vt:lpstr>Providing Tele-support requires a System</vt:lpstr>
      <vt:lpstr>Crew Health and Performance System Must…</vt:lpstr>
      <vt:lpstr>A Crew Health and Performance System is Data Intensive</vt:lpstr>
      <vt:lpstr>Conclusion</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ExMC Talk</dc:title>
  <dc:creator>Erik Antonsen</dc:creator>
  <cp:lastModifiedBy>Antonsen, Erik L. (JSC-SD111)[IPA]</cp:lastModifiedBy>
  <cp:revision>1422</cp:revision>
  <cp:lastPrinted>2017-07-28T22:23:08Z</cp:lastPrinted>
  <dcterms:created xsi:type="dcterms:W3CDTF">2012-07-09T18:54:00Z</dcterms:created>
  <dcterms:modified xsi:type="dcterms:W3CDTF">2020-06-10T12:17:10Z</dcterms:modified>
  <cp:contentStatus>Working 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0x010100403D590115DD044EAD8F6239C0E21B00</vt:lpwstr>
  </property>
</Properties>
</file>