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3" r:id="rId5"/>
    <p:sldMasterId id="2147483676" r:id="rId6"/>
    <p:sldMasterId id="2147483689" r:id="rId7"/>
    <p:sldMasterId id="2147483730" r:id="rId8"/>
    <p:sldMasterId id="2147483744" r:id="rId9"/>
  </p:sldMasterIdLst>
  <p:notesMasterIdLst>
    <p:notesMasterId r:id="rId26"/>
  </p:notesMasterIdLst>
  <p:sldIdLst>
    <p:sldId id="1892" r:id="rId10"/>
    <p:sldId id="1939" r:id="rId11"/>
    <p:sldId id="260" r:id="rId12"/>
    <p:sldId id="256" r:id="rId13"/>
    <p:sldId id="15494" r:id="rId14"/>
    <p:sldId id="15493" r:id="rId15"/>
    <p:sldId id="15570" r:id="rId16"/>
    <p:sldId id="15561" r:id="rId17"/>
    <p:sldId id="15557" r:id="rId18"/>
    <p:sldId id="15558" r:id="rId19"/>
    <p:sldId id="1791" r:id="rId20"/>
    <p:sldId id="1944" r:id="rId21"/>
    <p:sldId id="1986" r:id="rId22"/>
    <p:sldId id="1926" r:id="rId23"/>
    <p:sldId id="1920" r:id="rId24"/>
    <p:sldId id="189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2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1445"/>
    <a:srgbClr val="0C13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62"/>
    <p:restoredTop sz="80272"/>
  </p:normalViewPr>
  <p:slideViewPr>
    <p:cSldViewPr snapToGrid="0" snapToObjects="1">
      <p:cViewPr varScale="1">
        <p:scale>
          <a:sx n="101" d="100"/>
          <a:sy n="101" d="100"/>
        </p:scale>
        <p:origin x="1528" y="200"/>
      </p:cViewPr>
      <p:guideLst>
        <p:guide orient="horz" pos="2160"/>
        <p:guide pos="3840"/>
        <p:guide pos="264"/>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EBD56-728E-9A45-8711-53321B762F23}" type="datetimeFigureOut">
              <a:rPr lang="en-US" smtClean="0"/>
              <a:t>6/8/20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849D48-0F3E-ED4D-9442-0895F9CB8928}" type="slidenum">
              <a:rPr lang="en-US" smtClean="0"/>
              <a:t>‹#›</a:t>
            </a:fld>
            <a:endParaRPr lang="en-US" dirty="0"/>
          </a:p>
        </p:txBody>
      </p:sp>
    </p:spTree>
    <p:extLst>
      <p:ext uri="{BB962C8B-B14F-4D97-AF65-F5344CB8AC3E}">
        <p14:creationId xmlns:p14="http://schemas.microsoft.com/office/powerpoint/2010/main" val="3586392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keeping with President Trump’s SPD-1, last year VP Pence charged NASA to land the first woman and the next man on the South Pole of the Moon by 2024</a:t>
            </a:r>
          </a:p>
        </p:txBody>
      </p:sp>
      <p:sp>
        <p:nvSpPr>
          <p:cNvPr id="4" name="Slide Number Placeholder 3"/>
          <p:cNvSpPr>
            <a:spLocks noGrp="1"/>
          </p:cNvSpPr>
          <p:nvPr>
            <p:ph type="sldNum" sz="quarter" idx="5"/>
          </p:nvPr>
        </p:nvSpPr>
        <p:spPr/>
        <p:txBody>
          <a:bodyPr/>
          <a:lstStyle/>
          <a:p>
            <a:fld id="{C7849D48-0F3E-ED4D-9442-0895F9CB8928}" type="slidenum">
              <a:rPr lang="en-US" smtClean="0"/>
              <a:t>2</a:t>
            </a:fld>
            <a:endParaRPr lang="en-US" dirty="0"/>
          </a:p>
        </p:txBody>
      </p:sp>
    </p:spTree>
    <p:extLst>
      <p:ext uri="{BB962C8B-B14F-4D97-AF65-F5344CB8AC3E}">
        <p14:creationId xmlns:p14="http://schemas.microsoft.com/office/powerpoint/2010/main" val="3970460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response to this charge, NASA created the Artemis Program, which encompasses all of NASA’s lunar exploration initiatives, including the 2024 lunar landing.</a:t>
            </a:r>
          </a:p>
          <a:p>
            <a:endParaRPr lang="en-US" dirty="0"/>
          </a:p>
          <a:p>
            <a:endParaRPr lang="en-US" dirty="0"/>
          </a:p>
        </p:txBody>
      </p:sp>
      <p:sp>
        <p:nvSpPr>
          <p:cNvPr id="4" name="Slide Number Placeholder 3"/>
          <p:cNvSpPr>
            <a:spLocks noGrp="1"/>
          </p:cNvSpPr>
          <p:nvPr>
            <p:ph type="sldNum" sz="quarter" idx="5"/>
          </p:nvPr>
        </p:nvSpPr>
        <p:spPr/>
        <p:txBody>
          <a:bodyPr/>
          <a:lstStyle/>
          <a:p>
            <a:fld id="{C7849D48-0F3E-ED4D-9442-0895F9CB8928}" type="slidenum">
              <a:rPr lang="en-US" smtClean="0"/>
              <a:t>3</a:t>
            </a:fld>
            <a:endParaRPr lang="en-US" dirty="0"/>
          </a:p>
        </p:txBody>
      </p:sp>
    </p:spTree>
    <p:extLst>
      <p:ext uri="{BB962C8B-B14F-4D97-AF65-F5344CB8AC3E}">
        <p14:creationId xmlns:p14="http://schemas.microsoft.com/office/powerpoint/2010/main" val="2962013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you’ll see the latest plans for the initial Artemis missions. </a:t>
            </a:r>
          </a:p>
          <a:p>
            <a:endParaRPr lang="en-US" dirty="0"/>
          </a:p>
          <a:p>
            <a:r>
              <a:rPr lang="en-US" dirty="0"/>
              <a:t>The first mission, Artemis I, will see the un-crewed Orion spacecraft launch on the SLS rocket to swing around the Moon and come back to Earth. It’s an important mission before putting any humans on board, as they did in the Apollo program.</a:t>
            </a:r>
          </a:p>
          <a:p>
            <a:endParaRPr lang="en-US" dirty="0"/>
          </a:p>
          <a:p>
            <a:r>
              <a:rPr lang="en-US" dirty="0"/>
              <a:t>Artemis II will be the first Artemis mission to launch with a crew, another key milestone before attempting the full launch and landing on the surface of the Moon</a:t>
            </a:r>
          </a:p>
          <a:p>
            <a:endParaRPr lang="en-US" dirty="0"/>
          </a:p>
          <a:p>
            <a:r>
              <a:rPr lang="en-US" dirty="0"/>
              <a:t>Artemis III (on the far right) will be the mission that sends crew to the lunar surface on board a Human Landing System, which I am here to talk more about today. The HLS will have launched </a:t>
            </a:r>
            <a:r>
              <a:rPr lang="en-US" dirty="0" err="1"/>
              <a:t>uncrewed</a:t>
            </a:r>
            <a:r>
              <a:rPr lang="en-US" dirty="0"/>
              <a:t> and be waiting for Orion to arrive with the astronauts on board. The two will dock together and the crew will get on board to head to the surface where they’ll stay several days, doing EVAs and science, before going back up to Orion and heading safely back to Earth.</a:t>
            </a:r>
          </a:p>
        </p:txBody>
      </p:sp>
      <p:sp>
        <p:nvSpPr>
          <p:cNvPr id="4" name="Slide Number Placeholder 3"/>
          <p:cNvSpPr>
            <a:spLocks noGrp="1"/>
          </p:cNvSpPr>
          <p:nvPr>
            <p:ph type="sldNum" sz="quarter" idx="5"/>
          </p:nvPr>
        </p:nvSpPr>
        <p:spPr/>
        <p:txBody>
          <a:bodyPr/>
          <a:lstStyle/>
          <a:p>
            <a:fld id="{C7849D48-0F3E-ED4D-9442-0895F9CB8928}" type="slidenum">
              <a:rPr lang="en-US" smtClean="0"/>
              <a:t>4</a:t>
            </a:fld>
            <a:endParaRPr lang="en-US" dirty="0"/>
          </a:p>
        </p:txBody>
      </p:sp>
    </p:spTree>
    <p:extLst>
      <p:ext uri="{BB962C8B-B14F-4D97-AF65-F5344CB8AC3E}">
        <p14:creationId xmlns:p14="http://schemas.microsoft.com/office/powerpoint/2010/main" val="3790531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On the left you’ll see an artist’s rendering of a generic, government reference design of a lunar Human Landing System…</a:t>
            </a:r>
          </a:p>
          <a:p>
            <a:endParaRPr lang="en-US" i="1" dirty="0"/>
          </a:p>
          <a:p>
            <a:r>
              <a:rPr lang="en-US" i="1" dirty="0"/>
              <a:t>**here I’d give a high-level overview of the Program—that we’re soliciting the design, delivery and demonstration much like we are seeing with CCP, and that NASA won’t own the lander. You can mention the whole “best of NASA and best of industry” approach**</a:t>
            </a:r>
          </a:p>
        </p:txBody>
      </p:sp>
      <p:sp>
        <p:nvSpPr>
          <p:cNvPr id="4" name="Slide Number Placeholder 3"/>
          <p:cNvSpPr>
            <a:spLocks noGrp="1"/>
          </p:cNvSpPr>
          <p:nvPr>
            <p:ph type="sldNum" sz="quarter" idx="5"/>
          </p:nvPr>
        </p:nvSpPr>
        <p:spPr/>
        <p:txBody>
          <a:bodyPr/>
          <a:lstStyle/>
          <a:p>
            <a:fld id="{C7849D48-0F3E-ED4D-9442-0895F9CB8928}" type="slidenum">
              <a:rPr lang="en-US" smtClean="0"/>
              <a:t>5</a:t>
            </a:fld>
            <a:endParaRPr lang="en-US" dirty="0"/>
          </a:p>
        </p:txBody>
      </p:sp>
    </p:spTree>
    <p:extLst>
      <p:ext uri="{BB962C8B-B14F-4D97-AF65-F5344CB8AC3E}">
        <p14:creationId xmlns:p14="http://schemas.microsoft.com/office/powerpoint/2010/main" val="2660049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i="1" dirty="0"/>
              <a:t>** this chart covers our basic timeframe, I always like to include it because it shows our speed. You can explain that during this Base Period we’re focused on nailing down requirements, and at the end we’ll have a better idea of who we think can meet the 2024 landing**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849D48-0F3E-ED4D-9442-0895F9CB89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3170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849D48-0F3E-ED4D-9442-0895F9CB8928}" type="slidenum">
              <a:rPr lang="en-US" smtClean="0"/>
              <a:t>7</a:t>
            </a:fld>
            <a:endParaRPr lang="en-US" dirty="0"/>
          </a:p>
        </p:txBody>
      </p:sp>
    </p:spTree>
    <p:extLst>
      <p:ext uri="{BB962C8B-B14F-4D97-AF65-F5344CB8AC3E}">
        <p14:creationId xmlns:p14="http://schemas.microsoft.com/office/powerpoint/2010/main" val="1419796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animation shows the Apollo landing sites, found generally around the Moon’s equator. When we go back through the Artemis program, we want to explore parts of the Moon we have never been before, namely the South Pole.</a:t>
            </a:r>
          </a:p>
          <a:p>
            <a:endParaRPr lang="en-US" dirty="0"/>
          </a:p>
          <a:p>
            <a:r>
              <a:rPr lang="en-US" dirty="0"/>
              <a:t>As you can see as the animation progresses, the South Pole is a much more dynamic place to try to land. </a:t>
            </a:r>
          </a:p>
          <a:p>
            <a:pPr marL="171450" indent="-171450">
              <a:buFont typeface="Arial" panose="020B0604020202020204" pitchFamily="34" charset="0"/>
              <a:buChar char="•"/>
            </a:pPr>
            <a:r>
              <a:rPr lang="en-US" dirty="0"/>
              <a:t>However, the South Pole has great benefits for lunar missions, including long duration access to sunlight which is key for use of solar panels. </a:t>
            </a:r>
          </a:p>
          <a:p>
            <a:pPr marL="171450" indent="-171450">
              <a:buFont typeface="Arial" panose="020B0604020202020204" pitchFamily="34" charset="0"/>
              <a:buChar char="•"/>
            </a:pPr>
            <a:r>
              <a:rPr lang="en-US" dirty="0"/>
              <a:t>There is also fairly long-duration direct-to-Earth communications, so there is no “going behind the Moon” and losing signal like they had for Apollo. </a:t>
            </a:r>
          </a:p>
          <a:p>
            <a:pPr marL="171450" indent="-171450">
              <a:buFont typeface="Arial" panose="020B0604020202020204" pitchFamily="34" charset="0"/>
              <a:buChar char="•"/>
            </a:pPr>
            <a:r>
              <a:rPr lang="en-US" dirty="0"/>
              <a:t>We’re also very interested in the South Pole because there are permanently shadowed places in the deep craters, where we think we may likely find volatiles like water ice.</a:t>
            </a:r>
          </a:p>
        </p:txBody>
      </p:sp>
      <p:sp>
        <p:nvSpPr>
          <p:cNvPr id="4" name="Slide Number Placeholder 3"/>
          <p:cNvSpPr>
            <a:spLocks noGrp="1"/>
          </p:cNvSpPr>
          <p:nvPr>
            <p:ph type="sldNum" sz="quarter" idx="5"/>
          </p:nvPr>
        </p:nvSpPr>
        <p:spPr/>
        <p:txBody>
          <a:bodyPr/>
          <a:lstStyle/>
          <a:p>
            <a:pPr marL="0" marR="0" lvl="0" indent="0" algn="r" defTabSz="457146" rtl="0" eaLnBrk="1" fontAlgn="base" latinLnBrk="0" hangingPunct="1">
              <a:lnSpc>
                <a:spcPct val="100000"/>
              </a:lnSpc>
              <a:spcBef>
                <a:spcPct val="0"/>
              </a:spcBef>
              <a:spcAft>
                <a:spcPct val="0"/>
              </a:spcAft>
              <a:buClrTx/>
              <a:buSzTx/>
              <a:buFontTx/>
              <a:buNone/>
              <a:tabLst/>
              <a:defRPr/>
            </a:pPr>
            <a:fld id="{E78F2AB6-56C0-4EB4-B82A-C8395288546D}" type="slidenum">
              <a:rPr kumimoji="0" lang="en-US" sz="1200" b="0" i="0" u="none" strike="noStrike" kern="1200" cap="none" spc="0" normalizeH="0" baseline="0" noProof="0" smtClean="0">
                <a:ln>
                  <a:noFill/>
                </a:ln>
                <a:solidFill>
                  <a:prstClr val="black"/>
                </a:solidFill>
                <a:effectLst/>
                <a:uLnTx/>
                <a:uFillTx/>
                <a:latin typeface="Arial" charset="0"/>
                <a:ea typeface="ヒラギノ角ゴ Pro W3" charset="-128"/>
                <a:cs typeface="+mn-cs"/>
              </a:rPr>
              <a:pPr marL="0" marR="0" lvl="0" indent="0" algn="r" defTabSz="457146"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rial" charset="0"/>
              <a:ea typeface="ヒラギノ角ゴ Pro W3" charset="-128"/>
              <a:cs typeface="+mn-cs"/>
            </a:endParaRPr>
          </a:p>
        </p:txBody>
      </p:sp>
    </p:spTree>
    <p:extLst>
      <p:ext uri="{BB962C8B-B14F-4D97-AF65-F5344CB8AC3E}">
        <p14:creationId xmlns:p14="http://schemas.microsoft.com/office/powerpoint/2010/main" val="9523928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lots to explore and learn from at the South Pole, but this chart gives a better picture of the size and dynamic environment we’re talking about—the South Pole’s Shackleton Crater is three times deeper and wider than the Grand Canyon!</a:t>
            </a:r>
          </a:p>
          <a:p>
            <a:pPr marL="171450" indent="-171450">
              <a:buFont typeface="Arial" panose="020B0604020202020204" pitchFamily="34" charset="0"/>
              <a:buChar char="•"/>
            </a:pPr>
            <a:r>
              <a:rPr lang="en-US" dirty="0"/>
              <a:t>Here you can see the Crater itself is roughly the size of the metro DC area</a:t>
            </a:r>
          </a:p>
        </p:txBody>
      </p:sp>
      <p:sp>
        <p:nvSpPr>
          <p:cNvPr id="4" name="Slide Number Placeholder 3"/>
          <p:cNvSpPr>
            <a:spLocks noGrp="1"/>
          </p:cNvSpPr>
          <p:nvPr>
            <p:ph type="sldNum" sz="quarter" idx="5"/>
          </p:nvPr>
        </p:nvSpPr>
        <p:spPr/>
        <p:txBody>
          <a:bodyPr/>
          <a:lstStyle/>
          <a:p>
            <a:fld id="{C7849D48-0F3E-ED4D-9442-0895F9CB8928}" type="slidenum">
              <a:rPr lang="en-US" smtClean="0"/>
              <a:t>12</a:t>
            </a:fld>
            <a:endParaRPr lang="en-US" dirty="0"/>
          </a:p>
        </p:txBody>
      </p:sp>
    </p:spTree>
    <p:extLst>
      <p:ext uri="{BB962C8B-B14F-4D97-AF65-F5344CB8AC3E}">
        <p14:creationId xmlns:p14="http://schemas.microsoft.com/office/powerpoint/2010/main" val="1254110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127000" lvl="1" indent="0">
              <a:buNone/>
            </a:pPr>
            <a:r>
              <a:rPr lang="en-US" sz="2000" b="1" dirty="0">
                <a:solidFill>
                  <a:schemeClr val="tx2">
                    <a:lumMod val="20000"/>
                    <a:lumOff val="80000"/>
                  </a:schemeClr>
                </a:solidFill>
              </a:rPr>
              <a:t>Polar Landers and Rovers</a:t>
            </a:r>
          </a:p>
          <a:p>
            <a:pPr marL="984250" lvl="2" indent="-285750">
              <a:buFont typeface="Arial" panose="020B0604020202020204" pitchFamily="34" charset="0"/>
              <a:buChar char="•"/>
            </a:pPr>
            <a:r>
              <a:rPr lang="en-US" sz="1600" dirty="0">
                <a:solidFill>
                  <a:schemeClr val="bg1"/>
                </a:solidFill>
              </a:rPr>
              <a:t>First polar volatile direct measurement, improving understanding of lateral and vertical distribution, physical state, and chemical composition</a:t>
            </a:r>
          </a:p>
          <a:p>
            <a:pPr marL="984250" lvl="2" indent="-285750">
              <a:buFont typeface="Arial" panose="020B0604020202020204" pitchFamily="34" charset="0"/>
              <a:buChar char="•"/>
            </a:pPr>
            <a:r>
              <a:rPr lang="en-US" sz="1600" dirty="0">
                <a:solidFill>
                  <a:schemeClr val="bg1"/>
                </a:solidFill>
              </a:rPr>
              <a:t>Information on the geology of the South-Pole Aitken basin, the largest impact in the solar system</a:t>
            </a:r>
          </a:p>
          <a:p>
            <a:pPr marL="285750" lvl="1" indent="-285750">
              <a:spcBef>
                <a:spcPts val="0"/>
              </a:spcBef>
            </a:pPr>
            <a:endParaRPr lang="en-US" sz="1600" dirty="0">
              <a:solidFill>
                <a:schemeClr val="bg1"/>
              </a:solidFill>
            </a:endParaRPr>
          </a:p>
          <a:p>
            <a:pPr marL="127000" lvl="1" indent="0">
              <a:buNone/>
            </a:pPr>
            <a:r>
              <a:rPr lang="en-US" sz="1800" b="1" dirty="0">
                <a:solidFill>
                  <a:schemeClr val="tx2">
                    <a:lumMod val="20000"/>
                    <a:lumOff val="80000"/>
                  </a:schemeClr>
                </a:solidFill>
              </a:rPr>
              <a:t>Non-Polar Landers and Rovers</a:t>
            </a:r>
          </a:p>
          <a:p>
            <a:pPr marL="984250" lvl="2" indent="-285750">
              <a:buFont typeface="Arial" panose="020B0604020202020204" pitchFamily="34" charset="0"/>
              <a:buChar char="•"/>
            </a:pPr>
            <a:r>
              <a:rPr lang="en-US" sz="1600" dirty="0">
                <a:solidFill>
                  <a:schemeClr val="bg1"/>
                </a:solidFill>
              </a:rPr>
              <a:t>Ability to explore scientifically valuable terrains </a:t>
            </a:r>
            <a:br>
              <a:rPr lang="en-US" sz="1600" dirty="0">
                <a:solidFill>
                  <a:schemeClr val="bg1"/>
                </a:solidFill>
              </a:rPr>
            </a:br>
            <a:r>
              <a:rPr lang="en-US" sz="1600" dirty="0">
                <a:solidFill>
                  <a:schemeClr val="bg1"/>
                </a:solidFill>
              </a:rPr>
              <a:t>not explored by Apollo </a:t>
            </a:r>
            <a:br>
              <a:rPr lang="en-US" sz="1600" dirty="0">
                <a:solidFill>
                  <a:schemeClr val="bg1"/>
                </a:solidFill>
              </a:rPr>
            </a:br>
            <a:r>
              <a:rPr lang="en-US" sz="1600" dirty="0">
                <a:solidFill>
                  <a:schemeClr val="bg1"/>
                </a:solidFill>
              </a:rPr>
              <a:t>Examples include:</a:t>
            </a:r>
          </a:p>
          <a:p>
            <a:pPr marL="1657350" lvl="3" indent="-285750">
              <a:buFont typeface="Arial" panose="020B0604020202020204" pitchFamily="34" charset="0"/>
              <a:buChar char="•"/>
            </a:pPr>
            <a:r>
              <a:rPr lang="en-US" sz="1600" dirty="0">
                <a:solidFill>
                  <a:schemeClr val="bg1"/>
                </a:solidFill>
              </a:rPr>
              <a:t>Land at a lunar swirl</a:t>
            </a:r>
            <a:r>
              <a:rPr lang="en-US" sz="1600" dirty="0">
                <a:solidFill>
                  <a:srgbClr val="FF0000"/>
                </a:solidFill>
              </a:rPr>
              <a:t> </a:t>
            </a:r>
            <a:r>
              <a:rPr lang="en-US" sz="1600" dirty="0">
                <a:solidFill>
                  <a:schemeClr val="bg1"/>
                </a:solidFill>
              </a:rPr>
              <a:t>and make first surface magnetic measurement</a:t>
            </a:r>
          </a:p>
          <a:p>
            <a:pPr marL="1657350" lvl="3" indent="-285750">
              <a:buFont typeface="Arial" panose="020B0604020202020204" pitchFamily="34" charset="0"/>
              <a:buChar char="•"/>
            </a:pPr>
            <a:r>
              <a:rPr lang="en-US" sz="1600" dirty="0">
                <a:solidFill>
                  <a:schemeClr val="bg1"/>
                </a:solidFill>
              </a:rPr>
              <a:t>Visit young volcanic features to understand volcanic evolution</a:t>
            </a:r>
          </a:p>
          <a:p>
            <a:pPr marL="984250" lvl="2" indent="-285750">
              <a:buFont typeface="Arial" panose="020B0604020202020204" pitchFamily="34" charset="0"/>
              <a:buChar char="•"/>
            </a:pPr>
            <a:r>
              <a:rPr lang="en-US" sz="1600" dirty="0">
                <a:solidFill>
                  <a:schemeClr val="bg1"/>
                </a:solidFill>
              </a:rPr>
              <a:t>PI-led instruments - Discovery-class science such </a:t>
            </a:r>
            <a:br>
              <a:rPr lang="en-US" sz="1600" dirty="0">
                <a:solidFill>
                  <a:schemeClr val="bg1"/>
                </a:solidFill>
              </a:rPr>
            </a:br>
            <a:r>
              <a:rPr lang="en-US" sz="1600" dirty="0">
                <a:solidFill>
                  <a:schemeClr val="bg1"/>
                </a:solidFill>
              </a:rPr>
              <a:t>as geophysical network and visiting lunar volcanic region</a:t>
            </a:r>
          </a:p>
          <a:p>
            <a:pPr marL="984250" lvl="2" indent="-285750">
              <a:buFont typeface="Arial" panose="020B0604020202020204" pitchFamily="34" charset="0"/>
              <a:buChar char="•"/>
            </a:pPr>
            <a:endParaRPr lang="en-US" sz="1600" dirty="0">
              <a:solidFill>
                <a:schemeClr val="bg1"/>
              </a:solidFill>
            </a:endParaRPr>
          </a:p>
          <a:p>
            <a:pPr marL="127000" lvl="1">
              <a:spcBef>
                <a:spcPct val="20000"/>
              </a:spcBef>
            </a:pPr>
            <a:r>
              <a:rPr lang="en-US" b="1" dirty="0">
                <a:solidFill>
                  <a:srgbClr val="1F497D">
                    <a:lumMod val="20000"/>
                    <a:lumOff val="80000"/>
                  </a:srgbClr>
                </a:solidFill>
                <a:latin typeface="Arial"/>
                <a:cs typeface="Arial"/>
              </a:rPr>
              <a:t>Orbital Data</a:t>
            </a:r>
          </a:p>
          <a:p>
            <a:pPr marL="984250" lvl="2" indent="-285750">
              <a:spcBef>
                <a:spcPct val="20000"/>
              </a:spcBef>
              <a:buFont typeface="Arial" charset="0"/>
              <a:buChar char="•"/>
            </a:pPr>
            <a:r>
              <a:rPr lang="en-US" sz="1600" dirty="0">
                <a:solidFill>
                  <a:prstClr val="white"/>
                </a:solidFill>
                <a:latin typeface="Arial"/>
                <a:cs typeface="Arial"/>
              </a:rPr>
              <a:t>Artemis 1 will deploy over a dozen </a:t>
            </a:r>
            <a:r>
              <a:rPr lang="en-US" sz="1600" dirty="0" err="1">
                <a:solidFill>
                  <a:prstClr val="white"/>
                </a:solidFill>
                <a:latin typeface="Arial"/>
                <a:cs typeface="Arial"/>
              </a:rPr>
              <a:t>cubesats</a:t>
            </a:r>
            <a:endParaRPr lang="en-US" sz="1600" dirty="0">
              <a:solidFill>
                <a:prstClr val="white"/>
              </a:solidFill>
              <a:latin typeface="Arial"/>
              <a:cs typeface="Arial"/>
            </a:endParaRPr>
          </a:p>
          <a:p>
            <a:pPr marL="984250" lvl="2" indent="-285750">
              <a:spcBef>
                <a:spcPct val="20000"/>
              </a:spcBef>
              <a:buFont typeface="Arial" charset="0"/>
              <a:buChar char="•"/>
            </a:pPr>
            <a:r>
              <a:rPr lang="en-US" sz="1600" dirty="0" err="1">
                <a:solidFill>
                  <a:prstClr val="white"/>
                </a:solidFill>
                <a:latin typeface="Arial"/>
                <a:cs typeface="Arial"/>
              </a:rPr>
              <a:t>Cubesats</a:t>
            </a:r>
            <a:r>
              <a:rPr lang="en-US" sz="1600" dirty="0">
                <a:solidFill>
                  <a:prstClr val="white"/>
                </a:solidFill>
                <a:latin typeface="Arial"/>
                <a:cs typeface="Arial"/>
              </a:rPr>
              <a:t> delivered by CLPS providers, or </a:t>
            </a:r>
            <a:br>
              <a:rPr lang="en-US" sz="1600" dirty="0">
                <a:solidFill>
                  <a:prstClr val="white"/>
                </a:solidFill>
                <a:latin typeface="Arial"/>
                <a:cs typeface="Arial"/>
              </a:rPr>
            </a:br>
            <a:r>
              <a:rPr lang="en-US" sz="1600" dirty="0" err="1">
                <a:solidFill>
                  <a:prstClr val="white"/>
                </a:solidFill>
                <a:latin typeface="Arial"/>
                <a:cs typeface="Arial"/>
              </a:rPr>
              <a:t>comm</a:t>
            </a:r>
            <a:r>
              <a:rPr lang="en-US" sz="1600" dirty="0">
                <a:solidFill>
                  <a:prstClr val="white"/>
                </a:solidFill>
                <a:latin typeface="Arial"/>
                <a:cs typeface="Arial"/>
              </a:rPr>
              <a:t>/relay spacecraft could acquire new </a:t>
            </a:r>
            <a:br>
              <a:rPr lang="en-US" sz="1600" dirty="0">
                <a:solidFill>
                  <a:prstClr val="white"/>
                </a:solidFill>
                <a:latin typeface="Arial"/>
                <a:cs typeface="Arial"/>
              </a:rPr>
            </a:br>
            <a:r>
              <a:rPr lang="en-US" sz="1600" dirty="0">
                <a:solidFill>
                  <a:prstClr val="white"/>
                </a:solidFill>
                <a:latin typeface="Arial"/>
                <a:cs typeface="Arial"/>
              </a:rPr>
              <a:t>scientifically valuable datasets</a:t>
            </a:r>
          </a:p>
          <a:p>
            <a:pPr marL="984250" lvl="2" indent="-285750">
              <a:spcBef>
                <a:spcPct val="20000"/>
              </a:spcBef>
              <a:buFont typeface="Arial" charset="0"/>
              <a:buChar char="•"/>
            </a:pPr>
            <a:r>
              <a:rPr lang="en-US" sz="1600" dirty="0">
                <a:solidFill>
                  <a:prstClr val="white"/>
                </a:solidFill>
                <a:latin typeface="Arial"/>
                <a:cs typeface="Arial"/>
              </a:rPr>
              <a:t>Global mineral mapping (including resource identification), global elemental maps, improved</a:t>
            </a:r>
            <a:br>
              <a:rPr lang="en-US" sz="1600" dirty="0">
                <a:solidFill>
                  <a:prstClr val="white"/>
                </a:solidFill>
                <a:latin typeface="Arial"/>
                <a:cs typeface="Arial"/>
              </a:rPr>
            </a:br>
            <a:r>
              <a:rPr lang="en-US" sz="1600" dirty="0">
                <a:solidFill>
                  <a:prstClr val="white"/>
                </a:solidFill>
                <a:latin typeface="Arial"/>
                <a:cs typeface="Arial"/>
              </a:rPr>
              <a:t>volatile mapping</a:t>
            </a:r>
          </a:p>
          <a:p>
            <a:pPr lvl="0">
              <a:spcBef>
                <a:spcPts val="0"/>
              </a:spcBef>
            </a:pPr>
            <a:endParaRPr lang="en-US" sz="1600" b="1" dirty="0">
              <a:solidFill>
                <a:prstClr val="white"/>
              </a:solidFill>
              <a:latin typeface="Arial"/>
              <a:cs typeface="Arial"/>
            </a:endParaRPr>
          </a:p>
          <a:p>
            <a:pPr lvl="0">
              <a:spcBef>
                <a:spcPct val="20000"/>
              </a:spcBef>
            </a:pPr>
            <a:r>
              <a:rPr lang="en-US" b="1" dirty="0">
                <a:solidFill>
                  <a:srgbClr val="1F497D">
                    <a:lumMod val="20000"/>
                    <a:lumOff val="80000"/>
                  </a:srgbClr>
                </a:solidFill>
                <a:latin typeface="Arial"/>
                <a:cs typeface="Arial"/>
              </a:rPr>
              <a:t>   In-Situ Resource Initial Research</a:t>
            </a:r>
          </a:p>
          <a:p>
            <a:pPr marL="984250" lvl="2" indent="-285750">
              <a:spcBef>
                <a:spcPct val="20000"/>
              </a:spcBef>
              <a:buFont typeface="Arial" charset="0"/>
              <a:buChar char="•"/>
            </a:pPr>
            <a:r>
              <a:rPr lang="en-US" sz="1600" dirty="0">
                <a:solidFill>
                  <a:prstClr val="white"/>
                </a:solidFill>
                <a:latin typeface="Arial"/>
                <a:cs typeface="Arial"/>
              </a:rPr>
              <a:t>What is the composition and ability </a:t>
            </a:r>
            <a:br>
              <a:rPr lang="en-US" sz="1600" dirty="0">
                <a:solidFill>
                  <a:prstClr val="white"/>
                </a:solidFill>
                <a:latin typeface="Arial"/>
                <a:cs typeface="Arial"/>
              </a:rPr>
            </a:br>
            <a:r>
              <a:rPr lang="en-US" sz="1600" dirty="0">
                <a:solidFill>
                  <a:prstClr val="white"/>
                </a:solidFill>
                <a:latin typeface="Arial"/>
                <a:cs typeface="Arial"/>
              </a:rPr>
              <a:t>to use lunar ice for sustainment and fuel</a:t>
            </a:r>
          </a:p>
          <a:p>
            <a:pPr marL="698500" lvl="2" indent="0">
              <a:buFont typeface="Arial" panose="020B0604020202020204" pitchFamily="34" charset="0"/>
              <a:buNone/>
            </a:pPr>
            <a:endParaRPr lang="en-US" sz="1600" dirty="0">
              <a:solidFill>
                <a:schemeClr val="bg1"/>
              </a:solidFill>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8F2AB6-56C0-4EB4-B82A-C839528854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2451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of course, we want to take everything we learn from these Artemis lunar missions and apply them to future missions to Mars. The Moon is only a few days away, whereas a round-trip mission to Mars could be 2-3 years at its briefest. </a:t>
            </a:r>
          </a:p>
        </p:txBody>
      </p:sp>
      <p:sp>
        <p:nvSpPr>
          <p:cNvPr id="4" name="Slide Number Placeholder 3"/>
          <p:cNvSpPr>
            <a:spLocks noGrp="1"/>
          </p:cNvSpPr>
          <p:nvPr>
            <p:ph type="sldNum" sz="quarter" idx="5"/>
          </p:nvPr>
        </p:nvSpPr>
        <p:spPr/>
        <p:txBody>
          <a:bodyPr/>
          <a:lstStyle/>
          <a:p>
            <a:fld id="{C7849D48-0F3E-ED4D-9442-0895F9CB8928}" type="slidenum">
              <a:rPr lang="en-US" smtClean="0"/>
              <a:t>14</a:t>
            </a:fld>
            <a:endParaRPr lang="en-US" dirty="0"/>
          </a:p>
        </p:txBody>
      </p:sp>
    </p:spTree>
    <p:extLst>
      <p:ext uri="{BB962C8B-B14F-4D97-AF65-F5344CB8AC3E}">
        <p14:creationId xmlns:p14="http://schemas.microsoft.com/office/powerpoint/2010/main" val="1348514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chemeClr val="bg1"/>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09F9DE-89FD-4248-88BC-1CE9CFB892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ヒラギノ角ゴ Pro W3"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ヒラギノ角ゴ Pro W3" charset="-128"/>
              <a:cs typeface="+mn-cs"/>
            </a:endParaRPr>
          </a:p>
        </p:txBody>
      </p:sp>
    </p:spTree>
    <p:extLst>
      <p:ext uri="{BB962C8B-B14F-4D97-AF65-F5344CB8AC3E}">
        <p14:creationId xmlns:p14="http://schemas.microsoft.com/office/powerpoint/2010/main" val="39598865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 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942387"/>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4364787"/>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6/8/20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311131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2622320-F8E5-074C-AAE1-03B7E1F200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6/8/20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3525851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D4AA14-4063-2443-A9D6-0BCB844EB0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6/8/20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583357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6/8/20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797185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950969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5970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79123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538595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13698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663559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51543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23013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6" name="Text Box 74"/>
          <p:cNvSpPr txBox="1">
            <a:spLocks noChangeArrowheads="1"/>
          </p:cNvSpPr>
          <p:nvPr userDrawn="1"/>
        </p:nvSpPr>
        <p:spPr bwMode="auto">
          <a:xfrm>
            <a:off x="9484206" y="4159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srgbClr val="FFFFFF"/>
                </a:solidFill>
                <a:latin typeface="Arial" charset="0"/>
                <a:ea typeface="ヒラギノ角ゴ Pro W3" charset="0"/>
              </a:rPr>
              <a:t>National Aeronautics and</a:t>
            </a:r>
            <a:br>
              <a:rPr lang="en-US" sz="600" dirty="0">
                <a:solidFill>
                  <a:srgbClr val="FFFFFF"/>
                </a:solidFill>
                <a:latin typeface="Arial" charset="0"/>
                <a:ea typeface="ヒラギノ角ゴ Pro W3" charset="0"/>
              </a:rPr>
            </a:br>
            <a:r>
              <a:rPr lang="en-US" sz="600" dirty="0">
                <a:solidFill>
                  <a:srgbClr val="FFFFFF"/>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025139" y="165100"/>
            <a:ext cx="0" cy="731838"/>
          </a:xfrm>
          <a:prstGeom prst="line">
            <a:avLst/>
          </a:prstGeom>
          <a:noFill/>
          <a:ln w="12700">
            <a:solidFill>
              <a:schemeClr val="bg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611718" y="1511991"/>
            <a:ext cx="6489700" cy="1046973"/>
          </a:xfrm>
          <a:ln>
            <a:noFill/>
          </a:ln>
        </p:spPr>
        <p:txBody>
          <a:bodyPr/>
          <a:lstStyle>
            <a:lvl1pPr>
              <a:defRPr sz="3200" b="1">
                <a:solidFill>
                  <a:schemeClr val="bg1"/>
                </a:solidFill>
                <a:latin typeface="Arial" charset="0"/>
                <a:ea typeface="Arial" charset="0"/>
                <a:cs typeface="Arial"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2558964"/>
            <a:ext cx="6489700" cy="616036"/>
          </a:xfrm>
          <a:ln>
            <a:noFill/>
          </a:ln>
        </p:spPr>
        <p:txBody>
          <a:bodyPr anchor="ctr"/>
          <a:lstStyle>
            <a:lvl1pPr>
              <a:buNone/>
              <a:defRPr sz="1600" b="0" baseline="0">
                <a:solidFill>
                  <a:schemeClr val="bg1"/>
                </a:solidFill>
                <a:latin typeface="Arial" charset="0"/>
                <a:ea typeface="Arial" charset="0"/>
                <a:cs typeface="Arial" charset="0"/>
              </a:defRPr>
            </a:lvl1pPr>
          </a:lstStyle>
          <a:p>
            <a:r>
              <a:rPr lang="en-US" dirty="0"/>
              <a:t>Click to edit Master subtitle style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03105" y="247655"/>
            <a:ext cx="715837" cy="592854"/>
          </a:xfrm>
          <a:prstGeom prst="rect">
            <a:avLst/>
          </a:prstGeom>
        </p:spPr>
      </p:pic>
    </p:spTree>
    <p:extLst>
      <p:ext uri="{BB962C8B-B14F-4D97-AF65-F5344CB8AC3E}">
        <p14:creationId xmlns:p14="http://schemas.microsoft.com/office/powerpoint/2010/main" val="3223289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4A268F7-312F-2449-A356-498AE7A92B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6/8/20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573835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703342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361645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7497282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4990048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8364061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1577580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0762494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9978130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6392283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805709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890015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DCE4E6-A2CA-B142-92DD-CABE3EB4D85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rgbClr val="252525"/>
                </a:solidFill>
                <a:latin typeface="Arial" panose="020B0604020202020204" pitchFamily="34" charset="0"/>
                <a:cs typeface="Arial" panose="020B0604020202020204" pitchFamily="34" charset="0"/>
              </a:rPr>
              <a:t>National Aeronautics and</a:t>
            </a:r>
            <a:br>
              <a:rPr lang="en-US" sz="800" dirty="0">
                <a:solidFill>
                  <a:srgbClr val="252525"/>
                </a:solidFill>
                <a:latin typeface="Arial" panose="020B0604020202020204" pitchFamily="34" charset="0"/>
                <a:cs typeface="Arial" panose="020B0604020202020204" pitchFamily="34" charset="0"/>
              </a:rPr>
            </a:br>
            <a:r>
              <a:rPr lang="en-US" sz="800" dirty="0">
                <a:solidFill>
                  <a:srgbClr val="252525"/>
                </a:solidFill>
                <a:latin typeface="Arial" panose="020B0604020202020204" pitchFamily="34" charset="0"/>
                <a:cs typeface="Arial" panose="020B0604020202020204" pitchFamily="34" charset="0"/>
              </a:rPr>
              <a:t>Space Administration</a:t>
            </a: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1634566"/>
            <a:ext cx="7676340" cy="1274762"/>
          </a:xfrm>
        </p:spPr>
        <p:txBody>
          <a:bodyPr anchor="t">
            <a:noAutofit/>
          </a:bodyPr>
          <a:lstStyle>
            <a:lvl1pPr algn="l">
              <a:defRPr sz="4700" b="1" i="0">
                <a:solidFill>
                  <a:srgbClr val="252525"/>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056966"/>
            <a:ext cx="7676340" cy="1488440"/>
          </a:xfrm>
        </p:spPr>
        <p:txBody>
          <a:bodyPr>
            <a:normAutofit/>
          </a:bodyPr>
          <a:lstStyle>
            <a:lvl1pPr marL="0" indent="0" algn="l">
              <a:buNone/>
              <a:defRPr sz="2000" b="0" i="0">
                <a:solidFill>
                  <a:srgbClr val="25252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rgbClr val="252525"/>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rgbClr val="252525"/>
                </a:solidFill>
              </a:defRPr>
            </a:lvl1pPr>
          </a:lstStyle>
          <a:p>
            <a:fld id="{CBC85A14-9CEB-5743-A859-0AA7B3B71D9E}" type="datetime1">
              <a:rPr lang="en-US" smtClean="0"/>
              <a:t>6/8/20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rgbClr val="252525"/>
                </a:solidFill>
              </a:defRPr>
            </a:lvl1pPr>
          </a:lstStyle>
          <a:p>
            <a:r>
              <a:rPr lang="en-US"/>
              <a:t>SENSITIVE BUT UNCLASSIFIED • NASA INTERNAL USE ONLY • DO NOT DISTRIBUTE </a:t>
            </a:r>
            <a:endParaRPr lang="en-US" dirty="0"/>
          </a:p>
        </p:txBody>
      </p:sp>
    </p:spTree>
    <p:extLst>
      <p:ext uri="{BB962C8B-B14F-4D97-AF65-F5344CB8AC3E}">
        <p14:creationId xmlns:p14="http://schemas.microsoft.com/office/powerpoint/2010/main" val="29247174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053A9DB-5D20-F24A-A735-0BA7C69E35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0994673D-B49A-F544-814B-B09DED7E42F4}" type="datetime1">
              <a:rPr lang="en-US" smtClean="0"/>
              <a:t>6/8/20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a:xfrm>
            <a:off x="3581400" y="6356350"/>
            <a:ext cx="5029200" cy="365125"/>
          </a:xfrm>
        </p:spPr>
        <p:txBody>
          <a:bodyPr/>
          <a:lstStyle/>
          <a:p>
            <a:r>
              <a:rPr lang="en-US" b="1" dirty="0">
                <a:solidFill>
                  <a:srgbClr val="FF0000"/>
                </a:solidFill>
                <a:latin typeface="Arial"/>
                <a:cs typeface="Arial"/>
              </a:rPr>
              <a:t>SENSITIVE BUT UNCLASSIFIED • NASA INTERNAL USE ONLY • DO NOT DISTRIBUTE</a:t>
            </a:r>
          </a:p>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487262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D0ADFE-1337-3B4F-AE7A-608767B3287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CA168496-A640-DA45-9A2E-D03FE29F62B8}" type="datetime1">
              <a:rPr lang="en-US" smtClean="0"/>
              <a:t>6/8/20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10387548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AB9336F8-0E7A-2C44-9580-1A109C7021E2}" type="datetime1">
              <a:rPr lang="en-US" smtClean="0"/>
              <a:t>6/8/20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8622898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79CAE62B-AFC8-1148-BA62-7498D1E1D371}" type="datetime1">
              <a:rPr lang="en-US" smtClean="0"/>
              <a:t>6/8/20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9704777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C07A0AF1-8B28-F34F-9C00-CEB13BE87284}" type="datetime1">
              <a:rPr lang="en-US" smtClean="0"/>
              <a:t>6/8/20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7129156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65E2EE50-BB38-CB4B-A9AB-1C0B675C887B}" type="datetime1">
              <a:rPr lang="en-US" smtClean="0"/>
              <a:t>6/8/20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2118824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A7340B3C-0356-BE4C-8437-1A539D484B5A}" type="datetime1">
              <a:rPr lang="en-US" smtClean="0"/>
              <a:t>6/8/20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1468608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06C23B72-7C72-9B45-AE84-D66CDE128375}" type="datetime1">
              <a:rPr lang="en-US" smtClean="0"/>
              <a:t>6/8/20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6199744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51DBFB58-285A-0147-9588-74AA38948D15}" type="datetime1">
              <a:rPr lang="en-US" smtClean="0"/>
              <a:t>6/8/20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2975932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C0F31A22-6CDF-7D4A-B529-57B689779B58}" type="datetime1">
              <a:rPr lang="en-US" smtClean="0"/>
              <a:t>6/8/20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8230521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Main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196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8A369EC-2723-054D-8354-995D27A127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6/8/20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2751858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9875824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590092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0998543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198778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8575365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012976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1374271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961206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795734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9122880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5568273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6/8/20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dirty="0"/>
          </a:p>
        </p:txBody>
      </p:sp>
      <p:sp>
        <p:nvSpPr>
          <p:cNvPr id="7"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4987124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79D9E-516D-6F46-A8E2-A873605E070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6/8/20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007447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42471588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5095173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5368892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504841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8439825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8669215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0704509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733547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3391783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6449481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6/8/20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17730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4687631"/>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70787-E154-A448-8770-86833317EC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38F16F-5EFA-E641-AF7F-C062282FD0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18CF4D-860F-0641-B9E0-3D4191056CC3}"/>
              </a:ext>
            </a:extLst>
          </p:cNvPr>
          <p:cNvSpPr>
            <a:spLocks noGrp="1"/>
          </p:cNvSpPr>
          <p:nvPr>
            <p:ph type="dt" sz="half" idx="10"/>
          </p:nvPr>
        </p:nvSpPr>
        <p:spPr/>
        <p:txBody>
          <a:bodyPr/>
          <a:lstStyle/>
          <a:p>
            <a:fld id="{646F6683-2A65-3945-B80D-302E1526E9CD}" type="datetimeFigureOut">
              <a:rPr lang="en-US" smtClean="0"/>
              <a:t>6/8/20</a:t>
            </a:fld>
            <a:endParaRPr lang="en-US"/>
          </a:p>
        </p:txBody>
      </p:sp>
      <p:sp>
        <p:nvSpPr>
          <p:cNvPr id="5" name="Footer Placeholder 4">
            <a:extLst>
              <a:ext uri="{FF2B5EF4-FFF2-40B4-BE49-F238E27FC236}">
                <a16:creationId xmlns:a16="http://schemas.microsoft.com/office/drawing/2014/main" id="{F64B91C2-C937-7042-AECE-833C6C13F2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955158-F5EE-0D40-AE12-897D1EAA6E20}"/>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274027892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50153-F035-F149-BE12-59B73FECFC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3ECE97-1059-E448-80C4-909188C770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29FC35-B2E7-294F-8EEF-D012F36C913E}"/>
              </a:ext>
            </a:extLst>
          </p:cNvPr>
          <p:cNvSpPr>
            <a:spLocks noGrp="1"/>
          </p:cNvSpPr>
          <p:nvPr>
            <p:ph type="dt" sz="half" idx="10"/>
          </p:nvPr>
        </p:nvSpPr>
        <p:spPr/>
        <p:txBody>
          <a:bodyPr/>
          <a:lstStyle/>
          <a:p>
            <a:fld id="{646F6683-2A65-3945-B80D-302E1526E9CD}" type="datetimeFigureOut">
              <a:rPr lang="en-US" smtClean="0"/>
              <a:t>6/8/20</a:t>
            </a:fld>
            <a:endParaRPr lang="en-US"/>
          </a:p>
        </p:txBody>
      </p:sp>
      <p:sp>
        <p:nvSpPr>
          <p:cNvPr id="5" name="Footer Placeholder 4">
            <a:extLst>
              <a:ext uri="{FF2B5EF4-FFF2-40B4-BE49-F238E27FC236}">
                <a16:creationId xmlns:a16="http://schemas.microsoft.com/office/drawing/2014/main" id="{98F1A63D-4D92-C744-8825-40A49B2398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57F9E-EAEF-DB45-AE4B-67BF399B325E}"/>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1388103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0A864-3BFA-1E4E-97C7-6AE51A85D8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0F6CEC-EE37-E94C-8A97-C7BBBD411A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A0187E-1A5B-6A4F-94B2-6FC670780602}"/>
              </a:ext>
            </a:extLst>
          </p:cNvPr>
          <p:cNvSpPr>
            <a:spLocks noGrp="1"/>
          </p:cNvSpPr>
          <p:nvPr>
            <p:ph type="dt" sz="half" idx="10"/>
          </p:nvPr>
        </p:nvSpPr>
        <p:spPr/>
        <p:txBody>
          <a:bodyPr/>
          <a:lstStyle/>
          <a:p>
            <a:fld id="{646F6683-2A65-3945-B80D-302E1526E9CD}" type="datetimeFigureOut">
              <a:rPr lang="en-US" smtClean="0"/>
              <a:t>6/8/20</a:t>
            </a:fld>
            <a:endParaRPr lang="en-US"/>
          </a:p>
        </p:txBody>
      </p:sp>
      <p:sp>
        <p:nvSpPr>
          <p:cNvPr id="5" name="Footer Placeholder 4">
            <a:extLst>
              <a:ext uri="{FF2B5EF4-FFF2-40B4-BE49-F238E27FC236}">
                <a16:creationId xmlns:a16="http://schemas.microsoft.com/office/drawing/2014/main" id="{128C8047-5C03-1D43-BF9C-80C899E1C3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49F9B2-05C6-EB41-B6DE-85F31139C944}"/>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3390547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51119-1258-3E49-B5B9-FDAFFA4BFD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D4C5BF-8773-CF4A-8E16-957142171D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4204D5-A1B3-7142-BA3E-496084877B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169B64-7B80-9D4B-85DE-9F1BDBEE3811}"/>
              </a:ext>
            </a:extLst>
          </p:cNvPr>
          <p:cNvSpPr>
            <a:spLocks noGrp="1"/>
          </p:cNvSpPr>
          <p:nvPr>
            <p:ph type="dt" sz="half" idx="10"/>
          </p:nvPr>
        </p:nvSpPr>
        <p:spPr/>
        <p:txBody>
          <a:bodyPr/>
          <a:lstStyle/>
          <a:p>
            <a:fld id="{646F6683-2A65-3945-B80D-302E1526E9CD}" type="datetimeFigureOut">
              <a:rPr lang="en-US" smtClean="0"/>
              <a:t>6/8/20</a:t>
            </a:fld>
            <a:endParaRPr lang="en-US"/>
          </a:p>
        </p:txBody>
      </p:sp>
      <p:sp>
        <p:nvSpPr>
          <p:cNvPr id="6" name="Footer Placeholder 5">
            <a:extLst>
              <a:ext uri="{FF2B5EF4-FFF2-40B4-BE49-F238E27FC236}">
                <a16:creationId xmlns:a16="http://schemas.microsoft.com/office/drawing/2014/main" id="{E418F0D1-71CB-014D-A107-DA0E5E4A02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8780E5-193E-AC48-BFFA-EFC44B1D48CF}"/>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2036005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FCC1-7C27-2B45-BDF0-21E03F0F45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62E3A8-121C-0340-9831-17FCA6551D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CD7DAA-C72C-2B4F-AE29-E7AD09642A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88B95D-9660-E14A-AC2D-E894490F1D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2A1D5E-A6EB-3846-85C4-73F05119AD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D55B00-D246-DD4D-887C-7D1ED033410E}"/>
              </a:ext>
            </a:extLst>
          </p:cNvPr>
          <p:cNvSpPr>
            <a:spLocks noGrp="1"/>
          </p:cNvSpPr>
          <p:nvPr>
            <p:ph type="dt" sz="half" idx="10"/>
          </p:nvPr>
        </p:nvSpPr>
        <p:spPr/>
        <p:txBody>
          <a:bodyPr/>
          <a:lstStyle/>
          <a:p>
            <a:fld id="{646F6683-2A65-3945-B80D-302E1526E9CD}" type="datetimeFigureOut">
              <a:rPr lang="en-US" smtClean="0"/>
              <a:t>6/8/20</a:t>
            </a:fld>
            <a:endParaRPr lang="en-US"/>
          </a:p>
        </p:txBody>
      </p:sp>
      <p:sp>
        <p:nvSpPr>
          <p:cNvPr id="8" name="Footer Placeholder 7">
            <a:extLst>
              <a:ext uri="{FF2B5EF4-FFF2-40B4-BE49-F238E27FC236}">
                <a16:creationId xmlns:a16="http://schemas.microsoft.com/office/drawing/2014/main" id="{CD3BAA7C-9516-1144-B49D-28C68BD065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EC1CD6-727A-B244-B225-F54A26693CAB}"/>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35166346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0B2E3-658A-9A43-AFA1-1AD6ACCB49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E7DA1F-8FA3-B646-A807-62307985C9FF}"/>
              </a:ext>
            </a:extLst>
          </p:cNvPr>
          <p:cNvSpPr>
            <a:spLocks noGrp="1"/>
          </p:cNvSpPr>
          <p:nvPr>
            <p:ph type="dt" sz="half" idx="10"/>
          </p:nvPr>
        </p:nvSpPr>
        <p:spPr/>
        <p:txBody>
          <a:bodyPr/>
          <a:lstStyle/>
          <a:p>
            <a:fld id="{646F6683-2A65-3945-B80D-302E1526E9CD}" type="datetimeFigureOut">
              <a:rPr lang="en-US" smtClean="0"/>
              <a:t>6/8/20</a:t>
            </a:fld>
            <a:endParaRPr lang="en-US"/>
          </a:p>
        </p:txBody>
      </p:sp>
      <p:sp>
        <p:nvSpPr>
          <p:cNvPr id="4" name="Footer Placeholder 3">
            <a:extLst>
              <a:ext uri="{FF2B5EF4-FFF2-40B4-BE49-F238E27FC236}">
                <a16:creationId xmlns:a16="http://schemas.microsoft.com/office/drawing/2014/main" id="{922E3E26-68F2-EC48-BFE5-17E7D6DA06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997C28-DC35-6749-9764-F2964F0A3BD5}"/>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41976309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2B8153-344D-CA49-988F-767FC853A329}"/>
              </a:ext>
            </a:extLst>
          </p:cNvPr>
          <p:cNvSpPr>
            <a:spLocks noGrp="1"/>
          </p:cNvSpPr>
          <p:nvPr>
            <p:ph type="dt" sz="half" idx="10"/>
          </p:nvPr>
        </p:nvSpPr>
        <p:spPr/>
        <p:txBody>
          <a:bodyPr/>
          <a:lstStyle/>
          <a:p>
            <a:fld id="{646F6683-2A65-3945-B80D-302E1526E9CD}" type="datetimeFigureOut">
              <a:rPr lang="en-US" smtClean="0"/>
              <a:t>6/8/20</a:t>
            </a:fld>
            <a:endParaRPr lang="en-US"/>
          </a:p>
        </p:txBody>
      </p:sp>
      <p:sp>
        <p:nvSpPr>
          <p:cNvPr id="3" name="Footer Placeholder 2">
            <a:extLst>
              <a:ext uri="{FF2B5EF4-FFF2-40B4-BE49-F238E27FC236}">
                <a16:creationId xmlns:a16="http://schemas.microsoft.com/office/drawing/2014/main" id="{7BBC39D6-74E6-A440-BD3B-2F3E2DE8B7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F2A23B-F798-234F-9561-99F880A63B93}"/>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25047040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0C239-B2F1-D143-8834-9087DA8150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32F0F9-D5B8-F34C-8A42-F47BBFE095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3446EC-FD12-C94F-998F-BDAB67043B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82D175-6175-6A46-9C2B-102F7EA50087}"/>
              </a:ext>
            </a:extLst>
          </p:cNvPr>
          <p:cNvSpPr>
            <a:spLocks noGrp="1"/>
          </p:cNvSpPr>
          <p:nvPr>
            <p:ph type="dt" sz="half" idx="10"/>
          </p:nvPr>
        </p:nvSpPr>
        <p:spPr/>
        <p:txBody>
          <a:bodyPr/>
          <a:lstStyle/>
          <a:p>
            <a:fld id="{646F6683-2A65-3945-B80D-302E1526E9CD}" type="datetimeFigureOut">
              <a:rPr lang="en-US" smtClean="0"/>
              <a:t>6/8/20</a:t>
            </a:fld>
            <a:endParaRPr lang="en-US"/>
          </a:p>
        </p:txBody>
      </p:sp>
      <p:sp>
        <p:nvSpPr>
          <p:cNvPr id="6" name="Footer Placeholder 5">
            <a:extLst>
              <a:ext uri="{FF2B5EF4-FFF2-40B4-BE49-F238E27FC236}">
                <a16:creationId xmlns:a16="http://schemas.microsoft.com/office/drawing/2014/main" id="{AFFA089F-44E1-834D-ABE9-310F4F8D9A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A058E3-A30B-7645-B8FC-64D175B00E93}"/>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218945650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3CB5B-5FB9-AE44-B569-24A26FD25D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2669F8B-04BC-AC48-8E7D-85780640C2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6F004B-637B-0644-9CBB-893234B6C1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6A612B-29C5-B44E-B63C-9ED9282193A3}"/>
              </a:ext>
            </a:extLst>
          </p:cNvPr>
          <p:cNvSpPr>
            <a:spLocks noGrp="1"/>
          </p:cNvSpPr>
          <p:nvPr>
            <p:ph type="dt" sz="half" idx="10"/>
          </p:nvPr>
        </p:nvSpPr>
        <p:spPr/>
        <p:txBody>
          <a:bodyPr/>
          <a:lstStyle/>
          <a:p>
            <a:fld id="{646F6683-2A65-3945-B80D-302E1526E9CD}" type="datetimeFigureOut">
              <a:rPr lang="en-US" smtClean="0"/>
              <a:t>6/8/20</a:t>
            </a:fld>
            <a:endParaRPr lang="en-US"/>
          </a:p>
        </p:txBody>
      </p:sp>
      <p:sp>
        <p:nvSpPr>
          <p:cNvPr id="6" name="Footer Placeholder 5">
            <a:extLst>
              <a:ext uri="{FF2B5EF4-FFF2-40B4-BE49-F238E27FC236}">
                <a16:creationId xmlns:a16="http://schemas.microsoft.com/office/drawing/2014/main" id="{B0291695-F173-314C-8793-E4641D3D9A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C0971E-F5C3-3C42-A62D-E134C3AEA41D}"/>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39953357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BD28C-797E-3542-B5C1-09CA13EC8F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EA0487-2116-034B-8760-DB45DC14B8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A91A08-B86D-AF43-BA20-4D8F0475CF43}"/>
              </a:ext>
            </a:extLst>
          </p:cNvPr>
          <p:cNvSpPr>
            <a:spLocks noGrp="1"/>
          </p:cNvSpPr>
          <p:nvPr>
            <p:ph type="dt" sz="half" idx="10"/>
          </p:nvPr>
        </p:nvSpPr>
        <p:spPr/>
        <p:txBody>
          <a:bodyPr/>
          <a:lstStyle/>
          <a:p>
            <a:fld id="{646F6683-2A65-3945-B80D-302E1526E9CD}" type="datetimeFigureOut">
              <a:rPr lang="en-US" smtClean="0"/>
              <a:t>6/8/20</a:t>
            </a:fld>
            <a:endParaRPr lang="en-US"/>
          </a:p>
        </p:txBody>
      </p:sp>
      <p:sp>
        <p:nvSpPr>
          <p:cNvPr id="5" name="Footer Placeholder 4">
            <a:extLst>
              <a:ext uri="{FF2B5EF4-FFF2-40B4-BE49-F238E27FC236}">
                <a16:creationId xmlns:a16="http://schemas.microsoft.com/office/drawing/2014/main" id="{9193C790-0DD0-B749-BACB-419A762DBD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45F8F5-80A4-2D46-B95B-80826919FEC5}"/>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8564203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0A8859-BD84-CA40-8DE9-CE3523ACB3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1B6E6C-EC1C-834C-97B0-504703194B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20B309-4743-F840-A629-D2524393B9BD}"/>
              </a:ext>
            </a:extLst>
          </p:cNvPr>
          <p:cNvSpPr>
            <a:spLocks noGrp="1"/>
          </p:cNvSpPr>
          <p:nvPr>
            <p:ph type="dt" sz="half" idx="10"/>
          </p:nvPr>
        </p:nvSpPr>
        <p:spPr/>
        <p:txBody>
          <a:bodyPr/>
          <a:lstStyle/>
          <a:p>
            <a:fld id="{646F6683-2A65-3945-B80D-302E1526E9CD}" type="datetimeFigureOut">
              <a:rPr lang="en-US" smtClean="0"/>
              <a:t>6/8/20</a:t>
            </a:fld>
            <a:endParaRPr lang="en-US"/>
          </a:p>
        </p:txBody>
      </p:sp>
      <p:sp>
        <p:nvSpPr>
          <p:cNvPr id="5" name="Footer Placeholder 4">
            <a:extLst>
              <a:ext uri="{FF2B5EF4-FFF2-40B4-BE49-F238E27FC236}">
                <a16:creationId xmlns:a16="http://schemas.microsoft.com/office/drawing/2014/main" id="{03E33BD7-6504-0242-850F-95C473BA94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98EC66-CAE0-FE49-B70E-B466DB7B1D1B}"/>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3340168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image" Target="../media/image9.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image" Target="../media/image2.png"/><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6.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EFBB0A5-FF53-6744-993C-E53B9B47C527}"/>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fld id="{9F9297F5-C30D-294B-80FE-3CC63B165F97}" type="datetimeFigureOut">
              <a:rPr lang="en-US" smtClean="0"/>
              <a:pPr/>
              <a:t>6/8/20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116453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2" r:id="rId13"/>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userDrawn="1">
          <p15:clr>
            <a:srgbClr val="F26B43"/>
          </p15:clr>
        </p15:guide>
        <p15:guide id="2" pos="3840" userDrawn="1">
          <p15:clr>
            <a:srgbClr val="F26B43"/>
          </p15:clr>
        </p15:guide>
        <p15:guide id="3" orient="horz" pos="4152" userDrawn="1">
          <p15:clr>
            <a:srgbClr val="F26B43"/>
          </p15:clr>
        </p15:guide>
        <p15:guide id="4" pos="74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6/8/20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96417123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252525"/>
                </a:solidFill>
                <a:latin typeface="Arial" panose="020B0604020202020204" pitchFamily="34" charset="0"/>
                <a:cs typeface="Arial" panose="020B0604020202020204" pitchFamily="34" charset="0"/>
              </a:defRPr>
            </a:lvl1pPr>
          </a:lstStyle>
          <a:p>
            <a:fld id="{B7CA9705-3A54-984A-9A79-398A142BFA36}" type="datetime1">
              <a:rPr lang="en-US" smtClean="0"/>
              <a:t>6/8/20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3581400" y="6356350"/>
            <a:ext cx="5029199" cy="365125"/>
          </a:xfrm>
          <a:prstGeom prst="rect">
            <a:avLst/>
          </a:prstGeom>
        </p:spPr>
        <p:txBody>
          <a:bodyPr vert="horz" lIns="91440" tIns="45720" rIns="91440" bIns="45720" rtlCol="0" anchor="ctr"/>
          <a:lstStyle>
            <a:lvl1pPr algn="ctr">
              <a:defRPr sz="1200">
                <a:solidFill>
                  <a:srgbClr val="252525"/>
                </a:solidFill>
                <a:latin typeface="Arial" panose="020B0604020202020204" pitchFamily="34" charset="0"/>
                <a:cs typeface="Arial" panose="020B0604020202020204" pitchFamily="34" charset="0"/>
              </a:defRPr>
            </a:lvl1pPr>
          </a:lstStyle>
          <a:p>
            <a:r>
              <a:rPr lang="en-US" sz="1200" b="1">
                <a:solidFill>
                  <a:srgbClr val="FF0000"/>
                </a:solidFill>
                <a:latin typeface="Arial"/>
                <a:cs typeface="Arial"/>
              </a:rPr>
              <a:t>SENSITIVE BUT UNCLASSIFIED • NASA INTERNAL USE ONLY • DO NOT DISTRIBUTE </a:t>
            </a:r>
            <a:endParaRPr lang="en-US" sz="1200" b="1" dirty="0">
              <a:solidFill>
                <a:srgbClr val="FF0000"/>
              </a:solidFill>
              <a:latin typeface="Arial"/>
              <a:cs typeface="Arial"/>
            </a:endParaRPr>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252525"/>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81577770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ftr="0" dt="0"/>
  <p:txStyles>
    <p:titleStyle>
      <a:lvl1pPr algn="l" defTabSz="914400" rtl="0" eaLnBrk="1" latinLnBrk="0" hangingPunct="1">
        <a:lnSpc>
          <a:spcPct val="90000"/>
        </a:lnSpc>
        <a:spcBef>
          <a:spcPct val="0"/>
        </a:spcBef>
        <a:buNone/>
        <a:defRPr sz="3200" b="1" i="0" kern="1200">
          <a:solidFill>
            <a:srgbClr val="252525"/>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5252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5252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5252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5252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5252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6/8/20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85701437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6/8/20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360864533"/>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BD6C0-DA1F-A446-AD31-238A009DAB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B44084-EC13-8C41-8D8A-063D13DB94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48CDF0-9CD8-6548-81AD-F5EB306444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6F6683-2A65-3945-B80D-302E1526E9CD}" type="datetimeFigureOut">
              <a:rPr lang="en-US" smtClean="0"/>
              <a:t>6/8/20</a:t>
            </a:fld>
            <a:endParaRPr lang="en-US"/>
          </a:p>
        </p:txBody>
      </p:sp>
      <p:sp>
        <p:nvSpPr>
          <p:cNvPr id="5" name="Footer Placeholder 4">
            <a:extLst>
              <a:ext uri="{FF2B5EF4-FFF2-40B4-BE49-F238E27FC236}">
                <a16:creationId xmlns:a16="http://schemas.microsoft.com/office/drawing/2014/main" id="{3249D238-5EEF-CF46-B223-B2DC32BC79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1405C6-C24A-BE4A-A7B4-B8857CDD5A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09A5EF-02C4-C54C-B5BE-1103498463E3}" type="slidenum">
              <a:rPr lang="en-US" smtClean="0"/>
              <a:t>‹#›</a:t>
            </a:fld>
            <a:endParaRPr lang="en-US"/>
          </a:p>
        </p:txBody>
      </p:sp>
    </p:spTree>
    <p:extLst>
      <p:ext uri="{BB962C8B-B14F-4D97-AF65-F5344CB8AC3E}">
        <p14:creationId xmlns:p14="http://schemas.microsoft.com/office/powerpoint/2010/main" val="195595269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69.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2.xml"/><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40.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324E182-FBD7-5A44-9DF0-EB1052499A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7347" y="5846058"/>
            <a:ext cx="840143" cy="772390"/>
          </a:xfrm>
          <a:prstGeom prst="rect">
            <a:avLst/>
          </a:prstGeom>
        </p:spPr>
      </p:pic>
      <p:sp>
        <p:nvSpPr>
          <p:cNvPr id="27" name="Title 26">
            <a:extLst>
              <a:ext uri="{FF2B5EF4-FFF2-40B4-BE49-F238E27FC236}">
                <a16:creationId xmlns:a16="http://schemas.microsoft.com/office/drawing/2014/main" id="{996FD06C-5136-3349-BB4B-3C60185F0B02}"/>
              </a:ext>
            </a:extLst>
          </p:cNvPr>
          <p:cNvSpPr>
            <a:spLocks noGrp="1"/>
          </p:cNvSpPr>
          <p:nvPr>
            <p:ph type="ctrTitle"/>
          </p:nvPr>
        </p:nvSpPr>
        <p:spPr/>
        <p:txBody>
          <a:bodyPr/>
          <a:lstStyle/>
          <a:p>
            <a:r>
              <a:rPr lang="en-US" dirty="0"/>
              <a:t>Human Landing System Program</a:t>
            </a:r>
          </a:p>
        </p:txBody>
      </p:sp>
      <p:sp>
        <p:nvSpPr>
          <p:cNvPr id="2" name="Subtitle 1">
            <a:extLst>
              <a:ext uri="{FF2B5EF4-FFF2-40B4-BE49-F238E27FC236}">
                <a16:creationId xmlns:a16="http://schemas.microsoft.com/office/drawing/2014/main" id="{F6C929F0-09E1-764B-8351-BE44997C37A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97331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78ECD-8E80-1144-A875-F7A0D83A338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0978DB0-0E47-4745-B94F-083859B332D1}"/>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DB431B4-3ADA-5742-9D68-88666E4369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0" y="6350"/>
            <a:ext cx="12179300" cy="6845300"/>
          </a:xfrm>
          <a:prstGeom prst="rect">
            <a:avLst/>
          </a:prstGeom>
          <a:ln>
            <a:solidFill>
              <a:schemeClr val="tx1"/>
            </a:solidFill>
          </a:ln>
        </p:spPr>
      </p:pic>
    </p:spTree>
    <p:extLst>
      <p:ext uri="{BB962C8B-B14F-4D97-AF65-F5344CB8AC3E}">
        <p14:creationId xmlns:p14="http://schemas.microsoft.com/office/powerpoint/2010/main" val="3136858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5DFCB-E859-7942-A0EC-41AABCF4E07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DBD7EBC-6E16-0246-8CF4-2B4814C622D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FF4BE20-C0AC-374B-B269-1A1E8F220D0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6" y="127"/>
            <a:ext cx="12191548" cy="6857745"/>
          </a:xfrm>
          <a:prstGeom prst="rect">
            <a:avLst/>
          </a:prstGeom>
        </p:spPr>
      </p:pic>
    </p:spTree>
    <p:extLst>
      <p:ext uri="{BB962C8B-B14F-4D97-AF65-F5344CB8AC3E}">
        <p14:creationId xmlns:p14="http://schemas.microsoft.com/office/powerpoint/2010/main" val="709643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 shot of a person&#10;&#10;Description automatically generated">
            <a:extLst>
              <a:ext uri="{FF2B5EF4-FFF2-40B4-BE49-F238E27FC236}">
                <a16:creationId xmlns:a16="http://schemas.microsoft.com/office/drawing/2014/main" id="{20D0F6F4-3C7B-7E48-B64A-BE5AF075276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596" y="-9144"/>
            <a:ext cx="12247192" cy="6876288"/>
          </a:xfrm>
          <a:prstGeom prst="rect">
            <a:avLst/>
          </a:prstGeom>
        </p:spPr>
      </p:pic>
      <p:sp>
        <p:nvSpPr>
          <p:cNvPr id="6" name="Title 5">
            <a:extLst>
              <a:ext uri="{FF2B5EF4-FFF2-40B4-BE49-F238E27FC236}">
                <a16:creationId xmlns:a16="http://schemas.microsoft.com/office/drawing/2014/main" id="{157629E0-D589-E648-82F2-3BA4F92D163F}"/>
              </a:ext>
            </a:extLst>
          </p:cNvPr>
          <p:cNvSpPr>
            <a:spLocks noGrp="1"/>
          </p:cNvSpPr>
          <p:nvPr>
            <p:ph type="title"/>
          </p:nvPr>
        </p:nvSpPr>
        <p:spPr>
          <a:xfrm>
            <a:off x="653265" y="32855"/>
            <a:ext cx="10515600" cy="1065213"/>
          </a:xfrm>
        </p:spPr>
        <p:txBody>
          <a:bodyPr>
            <a:normAutofit/>
          </a:bodyPr>
          <a:lstStyle/>
          <a:p>
            <a:r>
              <a:rPr lang="en-US" sz="3200" b="1" dirty="0">
                <a:solidFill>
                  <a:schemeClr val="bg1"/>
                </a:solidFill>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 Landing Humans On the Moon in 2024</a:t>
            </a:r>
            <a:endParaRPr lang="en-US" sz="3200" b="1" dirty="0">
              <a:solidFill>
                <a:schemeClr val="bg1"/>
              </a:solidFill>
              <a:latin typeface="Arial" panose="020B0604020202020204" pitchFamily="34" charset="0"/>
              <a:cs typeface="Arial" panose="020B0604020202020204" pitchFamily="34" charset="0"/>
            </a:endParaRPr>
          </a:p>
        </p:txBody>
      </p:sp>
      <p:pic>
        <p:nvPicPr>
          <p:cNvPr id="3" name="Picture 2" descr="A picture containing drawing&#10;&#10;Description automatically generated">
            <a:extLst>
              <a:ext uri="{FF2B5EF4-FFF2-40B4-BE49-F238E27FC236}">
                <a16:creationId xmlns:a16="http://schemas.microsoft.com/office/drawing/2014/main" id="{5C80C7B6-39E2-AC42-BA88-8A21F77E674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3265" y="396975"/>
            <a:ext cx="1594001" cy="298875"/>
          </a:xfrm>
          <a:prstGeom prst="rect">
            <a:avLst/>
          </a:prstGeom>
        </p:spPr>
      </p:pic>
    </p:spTree>
    <p:extLst>
      <p:ext uri="{BB962C8B-B14F-4D97-AF65-F5344CB8AC3E}">
        <p14:creationId xmlns:p14="http://schemas.microsoft.com/office/powerpoint/2010/main" val="3615776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F5D088B-F099-B047-9BD0-BEF940C035A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23" y="0"/>
            <a:ext cx="12186553" cy="6858000"/>
          </a:xfrm>
          <a:prstGeom prst="rect">
            <a:avLst/>
          </a:prstGeom>
        </p:spPr>
      </p:pic>
      <p:sp>
        <p:nvSpPr>
          <p:cNvPr id="5" name="Title 1"/>
          <p:cNvSpPr>
            <a:spLocks noGrp="1"/>
          </p:cNvSpPr>
          <p:nvPr>
            <p:ph type="title"/>
          </p:nvPr>
        </p:nvSpPr>
        <p:spPr/>
        <p:txBody>
          <a:bodyPr>
            <a:normAutofit/>
          </a:bodyPr>
          <a:lstStyle/>
          <a:p>
            <a:pPr algn="r"/>
            <a:r>
              <a:rPr lang="en-US" dirty="0">
                <a:solidFill>
                  <a:schemeClr val="bg2"/>
                </a:solidFill>
              </a:rPr>
              <a:t>Human Landing System</a:t>
            </a:r>
          </a:p>
        </p:txBody>
      </p:sp>
      <p:sp>
        <p:nvSpPr>
          <p:cNvPr id="6" name="Content Placeholder 2"/>
          <p:cNvSpPr>
            <a:spLocks noGrp="1"/>
          </p:cNvSpPr>
          <p:nvPr>
            <p:ph idx="1"/>
          </p:nvPr>
        </p:nvSpPr>
        <p:spPr>
          <a:xfrm>
            <a:off x="6594764" y="1245474"/>
            <a:ext cx="4759036" cy="4982008"/>
          </a:xfrm>
        </p:spPr>
        <p:txBody>
          <a:bodyPr>
            <a:normAutofit lnSpcReduction="10000"/>
          </a:bodyPr>
          <a:lstStyle/>
          <a:p>
            <a:pPr>
              <a:lnSpc>
                <a:spcPct val="100000"/>
              </a:lnSpc>
            </a:pPr>
            <a:r>
              <a:rPr lang="en-US" sz="1800" dirty="0">
                <a:solidFill>
                  <a:schemeClr val="bg1"/>
                </a:solidFill>
                <a:latin typeface="Arial" panose="020B0604020202020204" pitchFamily="34" charset="0"/>
                <a:cs typeface="Arial" panose="020B0604020202020204" pitchFamily="34" charset="0"/>
              </a:rPr>
              <a:t>Firm Fixed Price Broad Agency </a:t>
            </a:r>
            <a:r>
              <a:rPr lang="en-US" sz="1800" dirty="0">
                <a:solidFill>
                  <a:schemeClr val="bg1"/>
                </a:solidFill>
              </a:rPr>
              <a:t>Announcement for rapid development and crewed demonstration to return humans to the lunar surface by 2024 </a:t>
            </a:r>
            <a:endParaRPr lang="en-US" sz="1800" b="1" dirty="0">
              <a:solidFill>
                <a:schemeClr val="bg1"/>
              </a:solidFill>
              <a:latin typeface="Arial" panose="020B0604020202020204" pitchFamily="34" charset="0"/>
              <a:cs typeface="Arial" panose="020B0604020202020204" pitchFamily="34" charset="0"/>
            </a:endParaRPr>
          </a:p>
          <a:p>
            <a:pPr>
              <a:lnSpc>
                <a:spcPct val="100000"/>
              </a:lnSpc>
            </a:pPr>
            <a:r>
              <a:rPr lang="en-US" sz="1800" dirty="0">
                <a:solidFill>
                  <a:schemeClr val="bg1"/>
                </a:solidFill>
                <a:latin typeface="Arial" panose="020B0604020202020204" pitchFamily="34" charset="0"/>
                <a:cs typeface="Arial" panose="020B0604020202020204" pitchFamily="34" charset="0"/>
              </a:rPr>
              <a:t>Leveraging commercial capabilities to the maximum extent possible; may tailor the traditional NASA program management and systems engineering processes to expedite the schedule</a:t>
            </a:r>
          </a:p>
          <a:p>
            <a:pPr>
              <a:lnSpc>
                <a:spcPct val="100000"/>
              </a:lnSpc>
            </a:pPr>
            <a:r>
              <a:rPr lang="en-US" sz="1800" dirty="0">
                <a:solidFill>
                  <a:schemeClr val="bg1"/>
                </a:solidFill>
                <a:latin typeface="Arial" panose="020B0604020202020204" pitchFamily="34" charset="0"/>
                <a:cs typeface="Arial" panose="020B0604020202020204" pitchFamily="34" charset="0"/>
              </a:rPr>
              <a:t>NASA will not take ownership of the HLS hardware/software</a:t>
            </a:r>
          </a:p>
          <a:p>
            <a:pPr>
              <a:lnSpc>
                <a:spcPct val="100000"/>
              </a:lnSpc>
            </a:pPr>
            <a:r>
              <a:rPr lang="en-US" sz="1800" dirty="0">
                <a:solidFill>
                  <a:schemeClr val="bg1"/>
                </a:solidFill>
                <a:latin typeface="Arial" panose="020B0604020202020204" pitchFamily="34" charset="0"/>
                <a:cs typeface="Arial" panose="020B0604020202020204" pitchFamily="34" charset="0"/>
              </a:rPr>
              <a:t>HLS will launch as commercial cargo; checkout and testing will occur on orbit prior to any crew launch and egress</a:t>
            </a:r>
          </a:p>
          <a:p>
            <a:pPr>
              <a:lnSpc>
                <a:spcPct val="100000"/>
              </a:lnSpc>
            </a:pPr>
            <a:r>
              <a:rPr lang="en-US" sz="1800" dirty="0">
                <a:solidFill>
                  <a:schemeClr val="bg1"/>
                </a:solidFill>
                <a:latin typeface="Arial" panose="020B0604020202020204" pitchFamily="34" charset="0"/>
                <a:cs typeface="Arial" panose="020B0604020202020204" pitchFamily="34" charset="0"/>
              </a:rPr>
              <a:t>NASA provides certification and technical expertise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3D4D34-D402-45D4-8A15-64881E6F4D44}" type="slidenum">
              <a:rPr kumimoji="0" lang="en-US" sz="10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1" name="TextBox 10"/>
          <p:cNvSpPr txBox="1"/>
          <p:nvPr/>
        </p:nvSpPr>
        <p:spPr>
          <a:xfrm>
            <a:off x="0" y="6021246"/>
            <a:ext cx="12186553" cy="707886"/>
          </a:xfrm>
          <a:prstGeom prst="rect">
            <a:avLst/>
          </a:prstGeom>
          <a:gradFill flip="none" rotWithShape="1">
            <a:gsLst>
              <a:gs pos="0">
                <a:schemeClr val="tx1">
                  <a:alpha val="53000"/>
                </a:schemeClr>
              </a:gs>
              <a:gs pos="50000">
                <a:schemeClr val="accent4">
                  <a:alpha val="64000"/>
                </a:schemeClr>
              </a:gs>
              <a:gs pos="100000">
                <a:schemeClr val="tx1">
                  <a:alpha val="52000"/>
                </a:schemeClr>
              </a:gs>
            </a:gsLst>
            <a:lin ang="0" scaled="1"/>
            <a:tileRect/>
          </a:gradFill>
          <a:ln>
            <a:noFill/>
          </a:ln>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The HLS plan is to leverage the speed and operating models of the commercial space industry while applying NASA expertise to ensure safety and mission success</a:t>
            </a:r>
          </a:p>
        </p:txBody>
      </p:sp>
    </p:spTree>
    <p:extLst>
      <p:ext uri="{BB962C8B-B14F-4D97-AF65-F5344CB8AC3E}">
        <p14:creationId xmlns:p14="http://schemas.microsoft.com/office/powerpoint/2010/main" val="2143652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AE8F73B-1B8D-EE40-87B4-6B5F6DC855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pic>
        <p:nvPicPr>
          <p:cNvPr id="8" name="Picture 7">
            <a:extLst>
              <a:ext uri="{FF2B5EF4-FFF2-40B4-BE49-F238E27FC236}">
                <a16:creationId xmlns:a16="http://schemas.microsoft.com/office/drawing/2014/main" id="{5C481F79-4953-9841-8BB7-627794AD0B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pic>
        <p:nvPicPr>
          <p:cNvPr id="9" name="Picture 8">
            <a:extLst>
              <a:ext uri="{FF2B5EF4-FFF2-40B4-BE49-F238E27FC236}">
                <a16:creationId xmlns:a16="http://schemas.microsoft.com/office/drawing/2014/main" id="{EF10E981-E632-A146-A854-7D5B27CFE8D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374"/>
          <a:stretch/>
        </p:blipFill>
        <p:spPr>
          <a:xfrm>
            <a:off x="-1028478" y="-889367"/>
            <a:ext cx="13677093" cy="8711178"/>
          </a:xfrm>
          <a:prstGeom prst="rect">
            <a:avLst/>
          </a:prstGeom>
        </p:spPr>
      </p:pic>
      <p:sp>
        <p:nvSpPr>
          <p:cNvPr id="12" name="Title 4">
            <a:extLst>
              <a:ext uri="{FF2B5EF4-FFF2-40B4-BE49-F238E27FC236}">
                <a16:creationId xmlns:a16="http://schemas.microsoft.com/office/drawing/2014/main" id="{68F88658-1DB2-7649-8B84-E3AD18585FD3}"/>
              </a:ext>
            </a:extLst>
          </p:cNvPr>
          <p:cNvSpPr>
            <a:spLocks noGrp="1"/>
          </p:cNvSpPr>
          <p:nvPr>
            <p:ph type="title"/>
          </p:nvPr>
        </p:nvSpPr>
        <p:spPr>
          <a:xfrm>
            <a:off x="263236" y="85344"/>
            <a:ext cx="10515600" cy="892175"/>
          </a:xfrm>
        </p:spPr>
        <p:txBody>
          <a:bodyPr>
            <a:normAutofit/>
          </a:bodyPr>
          <a:lstStyle/>
          <a:p>
            <a:pPr algn="ctr"/>
            <a:r>
              <a:rPr lang="en-US" dirty="0"/>
              <a:t>Human Landing System – NextSTEP-2 Appendix H</a:t>
            </a:r>
          </a:p>
        </p:txBody>
      </p:sp>
      <p:sp>
        <p:nvSpPr>
          <p:cNvPr id="13" name="Content Placeholder 2">
            <a:extLst>
              <a:ext uri="{FF2B5EF4-FFF2-40B4-BE49-F238E27FC236}">
                <a16:creationId xmlns:a16="http://schemas.microsoft.com/office/drawing/2014/main" id="{AEC6321C-5118-6F4A-909F-C3A0BB1B61BB}"/>
              </a:ext>
            </a:extLst>
          </p:cNvPr>
          <p:cNvSpPr txBox="1">
            <a:spLocks/>
          </p:cNvSpPr>
          <p:nvPr/>
        </p:nvSpPr>
        <p:spPr>
          <a:xfrm>
            <a:off x="6369211" y="3246283"/>
            <a:ext cx="566942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Final solicitation issued September 30</a:t>
            </a:r>
          </a:p>
          <a:p>
            <a:pPr marL="1143000" marR="0" lvl="2"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Drafts issued July 19 and August 30;</a:t>
            </a:r>
            <a:b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+1,150 comments from industry</a:t>
            </a:r>
          </a:p>
          <a:p>
            <a:pPr marL="685800"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Proposals submitted November 5, 2019</a:t>
            </a:r>
          </a:p>
          <a:p>
            <a:pPr marL="685800"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Selections announcement April 30, 2020</a:t>
            </a:r>
          </a:p>
          <a:p>
            <a:pPr marL="685800"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lang="en-US" sz="2000" dirty="0">
                <a:solidFill>
                  <a:prstClr val="white"/>
                </a:solidFill>
              </a:rPr>
              <a:t>Base Period ends February 2021</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94880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a:xfrm>
            <a:off x="9335387" y="0"/>
            <a:ext cx="2856614" cy="6858000"/>
          </a:xfrm>
          <a:solidFill>
            <a:schemeClr val="tx1"/>
          </a:solidFill>
          <a:ln w="12700">
            <a:solidFill>
              <a:schemeClr val="bg1"/>
            </a:solidFill>
          </a:ln>
        </p:spPr>
        <p:txBody>
          <a:bodyPr anchor="ctr" anchorCtr="0">
            <a:noAutofit/>
          </a:bodyPr>
          <a:lstStyle/>
          <a:p>
            <a:pPr marL="231775" indent="0">
              <a:buNone/>
            </a:pPr>
            <a:r>
              <a:rPr lang="en-US" sz="2400" dirty="0"/>
              <a:t>3 HLS contracts awarded April 30, 2020</a:t>
            </a:r>
          </a:p>
          <a:p>
            <a:pPr marL="231775" indent="0">
              <a:buNone/>
            </a:pPr>
            <a:endParaRPr lang="en-US" sz="2400" dirty="0"/>
          </a:p>
          <a:p>
            <a:pPr marL="231775" indent="0">
              <a:buNone/>
            </a:pPr>
            <a:r>
              <a:rPr lang="en-US" sz="2400" dirty="0"/>
              <a:t>Complete lander systems were proposed including launch vehicles for an end to end solution for 2024 and sustaining</a:t>
            </a:r>
          </a:p>
          <a:p>
            <a:pPr marL="231775" indent="0">
              <a:buNone/>
            </a:pPr>
            <a:endParaRPr lang="en-US" sz="2400" dirty="0"/>
          </a:p>
          <a:p>
            <a:pPr marL="231775" indent="0">
              <a:buNone/>
            </a:pPr>
            <a:r>
              <a:rPr lang="en-US" sz="2400" dirty="0"/>
              <a:t>Base Period:  May 2020 – February 2021</a:t>
            </a:r>
          </a:p>
        </p:txBody>
      </p:sp>
      <p:sp>
        <p:nvSpPr>
          <p:cNvPr id="4" name="Rectangle 3"/>
          <p:cNvSpPr/>
          <p:nvPr/>
        </p:nvSpPr>
        <p:spPr>
          <a:xfrm>
            <a:off x="0" y="5251156"/>
            <a:ext cx="9335386" cy="1606844"/>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The Broad Agency Announcement achieved the innovation from US Industry it was designed to do. </a:t>
            </a:r>
          </a:p>
        </p:txBody>
      </p:sp>
      <p:pic>
        <p:nvPicPr>
          <p:cNvPr id="6" name="Picture 5">
            <a:extLst>
              <a:ext uri="{FF2B5EF4-FFF2-40B4-BE49-F238E27FC236}">
                <a16:creationId xmlns:a16="http://schemas.microsoft.com/office/drawing/2014/main" id="{0305128A-172A-B243-A5E3-70CEDABE9F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335386" cy="5251155"/>
          </a:xfrm>
          <a:prstGeom prst="rect">
            <a:avLst/>
          </a:prstGeom>
        </p:spPr>
      </p:pic>
    </p:spTree>
    <p:extLst>
      <p:ext uri="{BB962C8B-B14F-4D97-AF65-F5344CB8AC3E}">
        <p14:creationId xmlns:p14="http://schemas.microsoft.com/office/powerpoint/2010/main" val="1829663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7CC740-8B89-9744-A7FB-A1A791731ED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6095999" cy="6858000"/>
          </a:xfrm>
          <a:prstGeom prst="rect">
            <a:avLst/>
          </a:prstGeom>
          <a:ln>
            <a:solidFill>
              <a:schemeClr val="bg1"/>
            </a:solidFill>
          </a:ln>
        </p:spPr>
      </p:pic>
      <p:pic>
        <p:nvPicPr>
          <p:cNvPr id="9" name="Picture 8">
            <a:extLst>
              <a:ext uri="{FF2B5EF4-FFF2-40B4-BE49-F238E27FC236}">
                <a16:creationId xmlns:a16="http://schemas.microsoft.com/office/drawing/2014/main" id="{57314D72-F0E7-464D-AE0B-B7AD77462D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63430" y="-197926"/>
            <a:ext cx="5098093" cy="2695192"/>
          </a:xfrm>
          <a:prstGeom prst="rect">
            <a:avLst/>
          </a:prstGeom>
        </p:spPr>
      </p:pic>
      <p:sp>
        <p:nvSpPr>
          <p:cNvPr id="3" name="TextBox 2">
            <a:extLst>
              <a:ext uri="{FF2B5EF4-FFF2-40B4-BE49-F238E27FC236}">
                <a16:creationId xmlns:a16="http://schemas.microsoft.com/office/drawing/2014/main" id="{FF93D765-BCB7-464C-A2F8-9AD7F7FC4F92}"/>
              </a:ext>
            </a:extLst>
          </p:cNvPr>
          <p:cNvSpPr txBox="1"/>
          <p:nvPr/>
        </p:nvSpPr>
        <p:spPr>
          <a:xfrm>
            <a:off x="6463429" y="2791074"/>
            <a:ext cx="5728569" cy="31393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“INTEGRATED LANDER VEHICLE” (ILV)</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Three-stage landing system</a:t>
            </a:r>
          </a:p>
          <a:p>
            <a:pPr marL="635000" marR="0" lvl="1" indent="-28733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Ascent – Lockheed Martin</a:t>
            </a:r>
          </a:p>
          <a:p>
            <a:pPr marL="635000" marR="0" lvl="1" indent="-28733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Descent – Blue Origin</a:t>
            </a:r>
          </a:p>
          <a:p>
            <a:pPr marL="635000" marR="0" lvl="1" indent="-28733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Transfer – Northrop Grumman (future refueler)</a:t>
            </a:r>
          </a:p>
          <a:p>
            <a:pPr marL="635000" marR="0" lvl="1" indent="-28733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GN&amp;C, Avionics, Software – Draper</a:t>
            </a:r>
          </a:p>
          <a:p>
            <a:pPr marL="236538" marR="0" lvl="0" indent="-1746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Rockets: New Glenn &amp; ULA Vulcan</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endParaRPr>
          </a:p>
          <a:p>
            <a:pPr marL="7461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KEY ATTRIBUTES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Significant proven spaceflight heritage</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Orion and Gateway compatible</a:t>
            </a:r>
          </a:p>
        </p:txBody>
      </p:sp>
      <p:sp>
        <p:nvSpPr>
          <p:cNvPr id="7" name="TextBox 6">
            <a:extLst>
              <a:ext uri="{FF2B5EF4-FFF2-40B4-BE49-F238E27FC236}">
                <a16:creationId xmlns:a16="http://schemas.microsoft.com/office/drawing/2014/main" id="{67F77B22-7619-E74B-B4E5-02473B0AF355}"/>
              </a:ext>
            </a:extLst>
          </p:cNvPr>
          <p:cNvSpPr txBox="1"/>
          <p:nvPr/>
        </p:nvSpPr>
        <p:spPr>
          <a:xfrm>
            <a:off x="4722313" y="652482"/>
            <a:ext cx="1536526" cy="369332"/>
          </a:xfrm>
          <a:prstGeom prst="rect">
            <a:avLst/>
          </a:prstGeom>
          <a:solidFill>
            <a:schemeClr val="accent1">
              <a:lumMod val="60000"/>
              <a:lumOff val="40000"/>
            </a:schemeClr>
          </a:solidFill>
          <a:ln w="12700">
            <a:gradFill flip="none" rotWithShape="1">
              <a:gsLst>
                <a:gs pos="0">
                  <a:schemeClr val="bg1">
                    <a:alpha val="0"/>
                  </a:schemeClr>
                </a:gs>
                <a:gs pos="100000">
                  <a:schemeClr val="bg1"/>
                </a:gs>
              </a:gsLst>
              <a:lin ang="0" scaled="1"/>
              <a:tileRect/>
            </a:gradFill>
          </a:ln>
        </p:spPr>
        <p:txBody>
          <a:bodyPr wrap="non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$579M</a:t>
            </a:r>
          </a:p>
        </p:txBody>
      </p:sp>
      <p:sp>
        <p:nvSpPr>
          <p:cNvPr id="12" name="TextBox 11">
            <a:extLst>
              <a:ext uri="{FF2B5EF4-FFF2-40B4-BE49-F238E27FC236}">
                <a16:creationId xmlns:a16="http://schemas.microsoft.com/office/drawing/2014/main" id="{B15AAADA-E73C-3546-BDA3-3010B88495A3}"/>
              </a:ext>
            </a:extLst>
          </p:cNvPr>
          <p:cNvSpPr txBox="1"/>
          <p:nvPr/>
        </p:nvSpPr>
        <p:spPr>
          <a:xfrm>
            <a:off x="4722313" y="1043477"/>
            <a:ext cx="1536526" cy="212386"/>
          </a:xfrm>
          <a:prstGeom prst="rect">
            <a:avLst/>
          </a:prstGeom>
          <a:solidFill>
            <a:schemeClr val="tx1"/>
          </a:solidFill>
          <a:ln w="12700">
            <a:gradFill flip="none" rotWithShape="1">
              <a:gsLst>
                <a:gs pos="99000">
                  <a:schemeClr val="bg1">
                    <a:alpha val="0"/>
                  </a:schemeClr>
                </a:gs>
                <a:gs pos="100000">
                  <a:schemeClr val="bg1"/>
                </a:gs>
              </a:gsLst>
              <a:lin ang="0" scaled="1"/>
              <a:tileRect/>
            </a:gradFill>
          </a:ln>
        </p:spPr>
        <p:txBody>
          <a:bodyPr wrap="none" t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BASE PERIOD</a:t>
            </a:r>
          </a:p>
        </p:txBody>
      </p:sp>
      <p:cxnSp>
        <p:nvCxnSpPr>
          <p:cNvPr id="13" name="Straight Connector 12">
            <a:extLst>
              <a:ext uri="{FF2B5EF4-FFF2-40B4-BE49-F238E27FC236}">
                <a16:creationId xmlns:a16="http://schemas.microsoft.com/office/drawing/2014/main" id="{344C890A-F2F7-104E-AE25-9AE839077C96}"/>
              </a:ext>
            </a:extLst>
          </p:cNvPr>
          <p:cNvCxnSpPr/>
          <p:nvPr/>
        </p:nvCxnSpPr>
        <p:spPr>
          <a:xfrm>
            <a:off x="6657583" y="2229633"/>
            <a:ext cx="478494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0943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38C832-E018-AB46-93D7-88E154B630A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6096000" cy="6858000"/>
          </a:xfrm>
          <a:prstGeom prst="rect">
            <a:avLst/>
          </a:prstGeom>
          <a:ln w="12700">
            <a:solidFill>
              <a:schemeClr val="bg1"/>
            </a:solidFill>
          </a:ln>
        </p:spPr>
      </p:pic>
      <p:pic>
        <p:nvPicPr>
          <p:cNvPr id="6" name="Picture 5">
            <a:extLst>
              <a:ext uri="{FF2B5EF4-FFF2-40B4-BE49-F238E27FC236}">
                <a16:creationId xmlns:a16="http://schemas.microsoft.com/office/drawing/2014/main" id="{194A764B-E02D-514C-96AE-16BC0FC0FB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88691" y="436101"/>
            <a:ext cx="4896112" cy="1639524"/>
          </a:xfrm>
          <a:prstGeom prst="rect">
            <a:avLst/>
          </a:prstGeom>
        </p:spPr>
      </p:pic>
      <p:sp>
        <p:nvSpPr>
          <p:cNvPr id="8" name="TextBox 7">
            <a:extLst>
              <a:ext uri="{FF2B5EF4-FFF2-40B4-BE49-F238E27FC236}">
                <a16:creationId xmlns:a16="http://schemas.microsoft.com/office/drawing/2014/main" id="{F285395C-661B-4D41-B48B-C82C75EC175C}"/>
              </a:ext>
            </a:extLst>
          </p:cNvPr>
          <p:cNvSpPr txBox="1"/>
          <p:nvPr/>
        </p:nvSpPr>
        <p:spPr>
          <a:xfrm>
            <a:off x="6463430" y="2725448"/>
            <a:ext cx="5423770"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“DYNETICS HUMAN LANDING SYSTEM”</a:t>
            </a:r>
          </a:p>
          <a:p>
            <a:pPr marL="236538" marR="0" lvl="0" indent="-2365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Single element providing the ascent and descent capabilities</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Multiple modular propellant vehicles (MPVs) prepositioned to fuel the engines </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Large subcontractor team </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Rockets: ULA Vulcan</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endParaRPr>
          </a:p>
          <a:p>
            <a:pPr marL="7461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KEY ATTRIBUTES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“Mass produced” MPVs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Crew cabin sits low to the surface</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Double-androgynous docking system</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Orion and Gateway compatible</a:t>
            </a:r>
          </a:p>
        </p:txBody>
      </p:sp>
      <p:sp>
        <p:nvSpPr>
          <p:cNvPr id="10" name="TextBox 9">
            <a:extLst>
              <a:ext uri="{FF2B5EF4-FFF2-40B4-BE49-F238E27FC236}">
                <a16:creationId xmlns:a16="http://schemas.microsoft.com/office/drawing/2014/main" id="{5B78B563-8646-654C-8FB6-208F1D008CD4}"/>
              </a:ext>
            </a:extLst>
          </p:cNvPr>
          <p:cNvSpPr txBox="1"/>
          <p:nvPr/>
        </p:nvSpPr>
        <p:spPr>
          <a:xfrm>
            <a:off x="4722313" y="652482"/>
            <a:ext cx="1536526" cy="369332"/>
          </a:xfrm>
          <a:prstGeom prst="rect">
            <a:avLst/>
          </a:prstGeom>
          <a:solidFill>
            <a:schemeClr val="accent1">
              <a:lumMod val="60000"/>
              <a:lumOff val="40000"/>
            </a:schemeClr>
          </a:solidFill>
          <a:ln w="12700">
            <a:gradFill flip="none" rotWithShape="1">
              <a:gsLst>
                <a:gs pos="0">
                  <a:schemeClr val="bg1">
                    <a:alpha val="0"/>
                  </a:schemeClr>
                </a:gs>
                <a:gs pos="100000">
                  <a:schemeClr val="bg1"/>
                </a:gs>
              </a:gsLst>
              <a:lin ang="0" scaled="1"/>
              <a:tileRect/>
            </a:gradFill>
          </a:ln>
        </p:spPr>
        <p:txBody>
          <a:bodyPr wrap="non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$253M</a:t>
            </a:r>
          </a:p>
        </p:txBody>
      </p:sp>
      <p:sp>
        <p:nvSpPr>
          <p:cNvPr id="11" name="TextBox 10">
            <a:extLst>
              <a:ext uri="{FF2B5EF4-FFF2-40B4-BE49-F238E27FC236}">
                <a16:creationId xmlns:a16="http://schemas.microsoft.com/office/drawing/2014/main" id="{A4545C57-E3A8-6148-AEFF-3E851E8FA0D9}"/>
              </a:ext>
            </a:extLst>
          </p:cNvPr>
          <p:cNvSpPr txBox="1"/>
          <p:nvPr/>
        </p:nvSpPr>
        <p:spPr>
          <a:xfrm>
            <a:off x="4722313" y="1043477"/>
            <a:ext cx="1536526" cy="212386"/>
          </a:xfrm>
          <a:prstGeom prst="rect">
            <a:avLst/>
          </a:prstGeom>
          <a:solidFill>
            <a:schemeClr val="tx1"/>
          </a:solidFill>
          <a:ln w="12700">
            <a:gradFill flip="none" rotWithShape="1">
              <a:gsLst>
                <a:gs pos="99000">
                  <a:schemeClr val="bg1">
                    <a:alpha val="0"/>
                  </a:schemeClr>
                </a:gs>
                <a:gs pos="100000">
                  <a:schemeClr val="bg1"/>
                </a:gs>
              </a:gsLst>
              <a:lin ang="0" scaled="1"/>
              <a:tileRect/>
            </a:gradFill>
          </a:ln>
        </p:spPr>
        <p:txBody>
          <a:bodyPr wrap="none" t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BASE PERIOD</a:t>
            </a:r>
          </a:p>
        </p:txBody>
      </p:sp>
      <p:cxnSp>
        <p:nvCxnSpPr>
          <p:cNvPr id="12" name="Straight Connector 11">
            <a:extLst>
              <a:ext uri="{FF2B5EF4-FFF2-40B4-BE49-F238E27FC236}">
                <a16:creationId xmlns:a16="http://schemas.microsoft.com/office/drawing/2014/main" id="{73F05CC7-2F1A-A84E-B6F8-B7D2B94734F3}"/>
              </a:ext>
            </a:extLst>
          </p:cNvPr>
          <p:cNvCxnSpPr/>
          <p:nvPr/>
        </p:nvCxnSpPr>
        <p:spPr>
          <a:xfrm>
            <a:off x="6657583" y="2229633"/>
            <a:ext cx="478494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4543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FE37F1-494E-B74F-9762-3D71E8991DE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6096000" cy="6858000"/>
          </a:xfrm>
          <a:prstGeom prst="rect">
            <a:avLst/>
          </a:prstGeom>
          <a:ln w="12700">
            <a:solidFill>
              <a:schemeClr val="bg1"/>
            </a:solidFill>
          </a:ln>
        </p:spPr>
      </p:pic>
      <p:pic>
        <p:nvPicPr>
          <p:cNvPr id="5" name="Picture 4">
            <a:extLst>
              <a:ext uri="{FF2B5EF4-FFF2-40B4-BE49-F238E27FC236}">
                <a16:creationId xmlns:a16="http://schemas.microsoft.com/office/drawing/2014/main" id="{812A0DFC-A50E-A941-ADFC-32C6E985B9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6789" y="1043477"/>
            <a:ext cx="5172291" cy="698577"/>
          </a:xfrm>
          <a:prstGeom prst="rect">
            <a:avLst/>
          </a:prstGeom>
        </p:spPr>
      </p:pic>
      <p:sp>
        <p:nvSpPr>
          <p:cNvPr id="6" name="TextBox 5">
            <a:extLst>
              <a:ext uri="{FF2B5EF4-FFF2-40B4-BE49-F238E27FC236}">
                <a16:creationId xmlns:a16="http://schemas.microsoft.com/office/drawing/2014/main" id="{313B9534-2BDC-6F4C-B3B6-A60DD64F6BCB}"/>
              </a:ext>
            </a:extLst>
          </p:cNvPr>
          <p:cNvSpPr txBox="1"/>
          <p:nvPr/>
        </p:nvSpPr>
        <p:spPr>
          <a:xfrm>
            <a:off x="6463430" y="2717213"/>
            <a:ext cx="5423770"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“STARSHIP”</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Integrated lander</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Fully reusable launch and landing system </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Fueling in low-Earth orbit with Starship storage and Starship Tanker variants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Rocket: SpaceX Super Heavy</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endParaRPr>
          </a:p>
          <a:p>
            <a:pPr marL="7461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KEY ATTRIBUTES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Spacious cabin</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Two airlocks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Orion and Gateway compatible; Orion for first demo</a:t>
            </a:r>
          </a:p>
        </p:txBody>
      </p:sp>
      <p:cxnSp>
        <p:nvCxnSpPr>
          <p:cNvPr id="7" name="Straight Connector 6">
            <a:extLst>
              <a:ext uri="{FF2B5EF4-FFF2-40B4-BE49-F238E27FC236}">
                <a16:creationId xmlns:a16="http://schemas.microsoft.com/office/drawing/2014/main" id="{B18A2028-0C55-2448-969C-BB0A8E9A45D5}"/>
              </a:ext>
            </a:extLst>
          </p:cNvPr>
          <p:cNvCxnSpPr/>
          <p:nvPr/>
        </p:nvCxnSpPr>
        <p:spPr>
          <a:xfrm>
            <a:off x="6657583" y="2229633"/>
            <a:ext cx="478494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0A22E98-5D50-324B-AAD9-C7B4CE667303}"/>
              </a:ext>
            </a:extLst>
          </p:cNvPr>
          <p:cNvSpPr txBox="1"/>
          <p:nvPr/>
        </p:nvSpPr>
        <p:spPr>
          <a:xfrm>
            <a:off x="4722313" y="652482"/>
            <a:ext cx="1536526" cy="369332"/>
          </a:xfrm>
          <a:prstGeom prst="rect">
            <a:avLst/>
          </a:prstGeom>
          <a:solidFill>
            <a:schemeClr val="accent1">
              <a:lumMod val="60000"/>
              <a:lumOff val="40000"/>
            </a:schemeClr>
          </a:solidFill>
          <a:ln w="12700">
            <a:gradFill flip="none" rotWithShape="1">
              <a:gsLst>
                <a:gs pos="0">
                  <a:schemeClr val="bg1">
                    <a:alpha val="0"/>
                  </a:schemeClr>
                </a:gs>
                <a:gs pos="100000">
                  <a:schemeClr val="bg1"/>
                </a:gs>
              </a:gsLst>
              <a:lin ang="0" scaled="1"/>
              <a:tileRect/>
            </a:gradFill>
          </a:ln>
        </p:spPr>
        <p:txBody>
          <a:bodyPr wrap="non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$135M</a:t>
            </a:r>
          </a:p>
        </p:txBody>
      </p:sp>
      <p:sp>
        <p:nvSpPr>
          <p:cNvPr id="10" name="TextBox 9">
            <a:extLst>
              <a:ext uri="{FF2B5EF4-FFF2-40B4-BE49-F238E27FC236}">
                <a16:creationId xmlns:a16="http://schemas.microsoft.com/office/drawing/2014/main" id="{3E4A7650-66C6-E345-8898-53300A65A320}"/>
              </a:ext>
            </a:extLst>
          </p:cNvPr>
          <p:cNvSpPr txBox="1"/>
          <p:nvPr/>
        </p:nvSpPr>
        <p:spPr>
          <a:xfrm>
            <a:off x="4722313" y="1043477"/>
            <a:ext cx="1536526" cy="212386"/>
          </a:xfrm>
          <a:prstGeom prst="rect">
            <a:avLst/>
          </a:prstGeom>
          <a:solidFill>
            <a:schemeClr val="tx1"/>
          </a:solidFill>
          <a:ln w="12700">
            <a:gradFill flip="none" rotWithShape="1">
              <a:gsLst>
                <a:gs pos="99000">
                  <a:schemeClr val="bg1">
                    <a:alpha val="0"/>
                  </a:schemeClr>
                </a:gs>
                <a:gs pos="100000">
                  <a:schemeClr val="bg1"/>
                </a:gs>
              </a:gsLst>
              <a:lin ang="0" scaled="1"/>
              <a:tileRect/>
            </a:gradFill>
          </a:ln>
        </p:spPr>
        <p:txBody>
          <a:bodyPr wrap="none" t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BASE PERIOD</a:t>
            </a:r>
          </a:p>
        </p:txBody>
      </p:sp>
    </p:spTree>
    <p:extLst>
      <p:ext uri="{BB962C8B-B14F-4D97-AF65-F5344CB8AC3E}">
        <p14:creationId xmlns:p14="http://schemas.microsoft.com/office/powerpoint/2010/main" val="2513563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Lunar Shadows.mp4">
            <a:hlinkClick r:id="" action="ppaction://media"/>
            <a:extLst>
              <a:ext uri="{FF2B5EF4-FFF2-40B4-BE49-F238E27FC236}">
                <a16:creationId xmlns:a16="http://schemas.microsoft.com/office/drawing/2014/main" id="{D889C80F-365B-A742-8798-CFD64AF09D1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983915" y="1092200"/>
            <a:ext cx="6074257" cy="3416769"/>
          </a:xfrm>
          <a:prstGeom prst="rect">
            <a:avLst/>
          </a:prstGeom>
        </p:spPr>
      </p:pic>
      <p:pic>
        <p:nvPicPr>
          <p:cNvPr id="8" name="Picture 7">
            <a:extLst>
              <a:ext uri="{FF2B5EF4-FFF2-40B4-BE49-F238E27FC236}">
                <a16:creationId xmlns:a16="http://schemas.microsoft.com/office/drawing/2014/main" id="{679644DE-CB78-9940-8BB2-9A04FBD7C81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9059" y="1336773"/>
            <a:ext cx="3963835" cy="3416769"/>
          </a:xfrm>
          <a:prstGeom prst="rect">
            <a:avLst/>
          </a:prstGeom>
        </p:spPr>
      </p:pic>
      <p:sp>
        <p:nvSpPr>
          <p:cNvPr id="6" name="TextBox 5">
            <a:extLst>
              <a:ext uri="{FF2B5EF4-FFF2-40B4-BE49-F238E27FC236}">
                <a16:creationId xmlns:a16="http://schemas.microsoft.com/office/drawing/2014/main" id="{015CB43D-A243-7A40-A642-BDE52CF69528}"/>
              </a:ext>
            </a:extLst>
          </p:cNvPr>
          <p:cNvSpPr txBox="1"/>
          <p:nvPr/>
        </p:nvSpPr>
        <p:spPr>
          <a:xfrm>
            <a:off x="425532" y="4893170"/>
            <a:ext cx="3570887" cy="1015663"/>
          </a:xfrm>
          <a:prstGeom prst="rect">
            <a:avLst/>
          </a:prstGeom>
          <a:noFill/>
          <a:ln>
            <a:noFill/>
          </a:ln>
        </p:spPr>
        <p:txBody>
          <a:bodyPr wrap="square" rtlCol="0">
            <a:spAutoFit/>
          </a:bodyPr>
          <a:lstStyle/>
          <a:p>
            <a:pPr marL="0" marR="0" lvl="0" indent="0" algn="l" defTabSz="457146"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charset="0"/>
                <a:ea typeface="ヒラギノ角ゴ Pro W3" charset="-128"/>
                <a:cs typeface="+mn-cs"/>
              </a:rPr>
              <a:t>Four highly illuminated areas shown above: </a:t>
            </a:r>
          </a:p>
          <a:p>
            <a:pPr marL="177800" marR="0" lvl="0" indent="-177800" algn="l" defTabSz="457146" rtl="0" eaLnBrk="1" fontAlgn="base" latinLnBrk="0" hangingPunct="1">
              <a:lnSpc>
                <a:spcPct val="100000"/>
              </a:lnSpc>
              <a:spcBef>
                <a:spcPct val="0"/>
              </a:spcBef>
              <a:spcAft>
                <a:spcPct val="0"/>
              </a:spcAft>
              <a:buClrTx/>
              <a:buSzTx/>
              <a:buFontTx/>
              <a:buAutoNum type="arabicPeriod"/>
              <a:tabLst/>
              <a:defRPr/>
            </a:pPr>
            <a:r>
              <a:rPr kumimoji="0" lang="en-US" sz="1200" b="0" i="0" u="none" strike="noStrike" kern="1200" cap="none" spc="0" normalizeH="0" baseline="0" noProof="0" dirty="0">
                <a:ln>
                  <a:noFill/>
                </a:ln>
                <a:solidFill>
                  <a:prstClr val="white"/>
                </a:solidFill>
                <a:effectLst/>
                <a:uLnTx/>
                <a:uFillTx/>
                <a:latin typeface="Arial" charset="0"/>
                <a:ea typeface="ヒラギノ角ゴ Pro W3" charset="-128"/>
                <a:cs typeface="+mn-cs"/>
              </a:rPr>
              <a:t>De </a:t>
            </a:r>
            <a:r>
              <a:rPr kumimoji="0" lang="en-US" sz="1200" b="0" i="0" u="none" strike="noStrike" kern="1200" cap="none" spc="0" normalizeH="0" baseline="0" noProof="0" dirty="0" err="1">
                <a:ln>
                  <a:noFill/>
                </a:ln>
                <a:solidFill>
                  <a:prstClr val="white"/>
                </a:solidFill>
                <a:effectLst/>
                <a:uLnTx/>
                <a:uFillTx/>
                <a:latin typeface="Arial" charset="0"/>
                <a:ea typeface="ヒラギノ角ゴ Pro W3" charset="-128"/>
                <a:cs typeface="+mn-cs"/>
              </a:rPr>
              <a:t>Gerlache</a:t>
            </a:r>
            <a:r>
              <a:rPr kumimoji="0" lang="en-US" sz="1200" b="0" i="0" u="none" strike="noStrike" kern="1200" cap="none" spc="0" normalizeH="0" baseline="0" noProof="0" dirty="0">
                <a:ln>
                  <a:noFill/>
                </a:ln>
                <a:solidFill>
                  <a:prstClr val="white"/>
                </a:solidFill>
                <a:effectLst/>
                <a:uLnTx/>
                <a:uFillTx/>
                <a:latin typeface="Arial" charset="0"/>
                <a:ea typeface="ヒラギノ角ゴ Pro W3" charset="-128"/>
                <a:cs typeface="+mn-cs"/>
              </a:rPr>
              <a:t> Rim, </a:t>
            </a:r>
          </a:p>
          <a:p>
            <a:pPr marL="177800" marR="0" lvl="0" indent="-177800" algn="l" defTabSz="457146" rtl="0" eaLnBrk="1" fontAlgn="base" latinLnBrk="0" hangingPunct="1">
              <a:lnSpc>
                <a:spcPct val="100000"/>
              </a:lnSpc>
              <a:spcBef>
                <a:spcPct val="0"/>
              </a:spcBef>
              <a:spcAft>
                <a:spcPct val="0"/>
              </a:spcAft>
              <a:buClrTx/>
              <a:buSzTx/>
              <a:buFontTx/>
              <a:buAutoNum type="arabicPeriod"/>
              <a:tabLst/>
              <a:defRPr/>
            </a:pPr>
            <a:r>
              <a:rPr kumimoji="0" lang="en-US" sz="1200" b="0" i="0" u="none" strike="noStrike" kern="1200" cap="none" spc="0" normalizeH="0" baseline="0" noProof="0" dirty="0">
                <a:ln>
                  <a:noFill/>
                </a:ln>
                <a:solidFill>
                  <a:prstClr val="white"/>
                </a:solidFill>
                <a:effectLst/>
                <a:uLnTx/>
                <a:uFillTx/>
                <a:latin typeface="Arial" charset="0"/>
                <a:ea typeface="ヒラギノ角ゴ Pro W3" charset="-128"/>
                <a:cs typeface="+mn-cs"/>
              </a:rPr>
              <a:t>Shackleton Rim</a:t>
            </a:r>
          </a:p>
          <a:p>
            <a:pPr marL="177800" marR="0" lvl="0" indent="-177800" algn="l" defTabSz="457146" rtl="0" eaLnBrk="1" fontAlgn="base" latinLnBrk="0" hangingPunct="1">
              <a:lnSpc>
                <a:spcPct val="100000"/>
              </a:lnSpc>
              <a:spcBef>
                <a:spcPct val="0"/>
              </a:spcBef>
              <a:spcAft>
                <a:spcPct val="0"/>
              </a:spcAft>
              <a:buClrTx/>
              <a:buSzTx/>
              <a:buFontTx/>
              <a:buAutoNum type="arabicPeriod"/>
              <a:tabLst/>
              <a:defRPr/>
            </a:pPr>
            <a:r>
              <a:rPr kumimoji="0" lang="en-US" sz="1200" b="0" i="0" u="none" strike="noStrike" kern="1200" cap="none" spc="0" normalizeH="0" baseline="0" noProof="0" dirty="0">
                <a:ln>
                  <a:noFill/>
                </a:ln>
                <a:solidFill>
                  <a:prstClr val="white"/>
                </a:solidFill>
                <a:effectLst/>
                <a:uLnTx/>
                <a:uFillTx/>
                <a:latin typeface="Arial" charset="0"/>
                <a:ea typeface="ヒラギノ角ゴ Pro W3" charset="-128"/>
                <a:cs typeface="+mn-cs"/>
              </a:rPr>
              <a:t>Shackleton – De </a:t>
            </a:r>
            <a:r>
              <a:rPr kumimoji="0" lang="en-US" sz="1200" b="0" i="0" u="none" strike="noStrike" kern="1200" cap="none" spc="0" normalizeH="0" baseline="0" noProof="0" dirty="0" err="1">
                <a:ln>
                  <a:noFill/>
                </a:ln>
                <a:solidFill>
                  <a:prstClr val="white"/>
                </a:solidFill>
                <a:effectLst/>
                <a:uLnTx/>
                <a:uFillTx/>
                <a:latin typeface="Arial" charset="0"/>
                <a:ea typeface="ヒラギノ角ゴ Pro W3" charset="-128"/>
                <a:cs typeface="+mn-cs"/>
              </a:rPr>
              <a:t>Gerlache</a:t>
            </a:r>
            <a:r>
              <a:rPr kumimoji="0" lang="en-US" sz="1200" b="0" i="0" u="none" strike="noStrike" kern="1200" cap="none" spc="0" normalizeH="0" baseline="0" noProof="0" dirty="0">
                <a:ln>
                  <a:noFill/>
                </a:ln>
                <a:solidFill>
                  <a:prstClr val="white"/>
                </a:solidFill>
                <a:effectLst/>
                <a:uLnTx/>
                <a:uFillTx/>
                <a:latin typeface="Arial" charset="0"/>
                <a:ea typeface="ヒラギノ角ゴ Pro W3" charset="-128"/>
                <a:cs typeface="+mn-cs"/>
              </a:rPr>
              <a:t> Ridge</a:t>
            </a:r>
          </a:p>
          <a:p>
            <a:pPr marL="177800" marR="0" lvl="0" indent="-177800" algn="l" defTabSz="457146" rtl="0" eaLnBrk="1" fontAlgn="base" latinLnBrk="0" hangingPunct="1">
              <a:lnSpc>
                <a:spcPct val="100000"/>
              </a:lnSpc>
              <a:spcBef>
                <a:spcPct val="0"/>
              </a:spcBef>
              <a:spcAft>
                <a:spcPct val="0"/>
              </a:spcAft>
              <a:buClrTx/>
              <a:buSzTx/>
              <a:buFontTx/>
              <a:buAutoNum type="arabicPeriod"/>
              <a:tabLst/>
              <a:defRPr/>
            </a:pPr>
            <a:r>
              <a:rPr kumimoji="0" lang="en-US" sz="1200" b="0" i="0" u="none" strike="noStrike" kern="1200" cap="none" spc="0" normalizeH="0" baseline="0" noProof="0" dirty="0">
                <a:ln>
                  <a:noFill/>
                </a:ln>
                <a:solidFill>
                  <a:prstClr val="white"/>
                </a:solidFill>
                <a:effectLst/>
                <a:uLnTx/>
                <a:uFillTx/>
                <a:latin typeface="Arial" charset="0"/>
                <a:ea typeface="ヒラギノ角ゴ Pro W3" charset="-128"/>
                <a:cs typeface="+mn-cs"/>
              </a:rPr>
              <a:t>Plateau near Shackleton</a:t>
            </a:r>
          </a:p>
        </p:txBody>
      </p:sp>
      <p:sp>
        <p:nvSpPr>
          <p:cNvPr id="5" name="TextBox 4"/>
          <p:cNvSpPr txBox="1"/>
          <p:nvPr/>
        </p:nvSpPr>
        <p:spPr>
          <a:xfrm>
            <a:off x="4166970" y="4833016"/>
            <a:ext cx="8084258" cy="2038232"/>
          </a:xfrm>
          <a:prstGeom prst="rect">
            <a:avLst/>
          </a:prstGeom>
          <a:noFill/>
        </p:spPr>
        <p:txBody>
          <a:bodyPr wrap="square" numCol="2" rtlCol="0">
            <a:noAutofit/>
          </a:bodyPr>
          <a:lstStyle/>
          <a:p>
            <a:pPr marL="285750" marR="0" lvl="0" indent="-285750" algn="l" defTabSz="457146" rtl="0" eaLnBrk="1" fontAlgn="base" latinLnBrk="0" hangingPunct="1">
              <a:lnSpc>
                <a:spcPct val="100000"/>
              </a:lnSpc>
              <a:spcBef>
                <a:spcPct val="0"/>
              </a:spcBef>
              <a:spcAft>
                <a:spcPts val="12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Arial" charset="0"/>
                <a:ea typeface="ヒラギノ角ゴ Pro W3" charset="-128"/>
                <a:cs typeface="+mn-cs"/>
              </a:rPr>
              <a:t>Long duration access to sunlight: </a:t>
            </a:r>
            <a:r>
              <a:rPr kumimoji="0" lang="en-US" sz="1600" b="0" i="0" u="none" strike="noStrike" kern="1200" cap="none" spc="0" normalizeH="0" baseline="0" noProof="0" dirty="0">
                <a:ln>
                  <a:noFill/>
                </a:ln>
                <a:solidFill>
                  <a:prstClr val="white"/>
                </a:solidFill>
                <a:effectLst/>
                <a:uLnTx/>
                <a:uFillTx/>
                <a:latin typeface="Arial" charset="0"/>
                <a:ea typeface="ヒラギノ角ゴ Pro W3" charset="-128"/>
                <a:cs typeface="+mn-cs"/>
              </a:rPr>
              <a:t>A confirmed resource providing power and minimal temperature variations</a:t>
            </a:r>
          </a:p>
          <a:p>
            <a:pPr marL="285750" marR="0" lvl="0" indent="-285750" algn="l" defTabSz="457146" rtl="0" eaLnBrk="1" fontAlgn="base" latinLnBrk="0" hangingPunct="1">
              <a:lnSpc>
                <a:spcPct val="100000"/>
              </a:lnSpc>
              <a:spcBef>
                <a:spcPct val="0"/>
              </a:spcBef>
              <a:spcAft>
                <a:spcPts val="12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Arial" charset="0"/>
                <a:ea typeface="ヒラギノ角ゴ Pro W3" charset="-128"/>
                <a:cs typeface="+mn-cs"/>
              </a:rPr>
              <a:t>Direct to Earth communication: </a:t>
            </a:r>
            <a:r>
              <a:rPr kumimoji="0" lang="en-US" sz="1600" b="0" i="0" u="none" strike="noStrike" kern="1200" cap="none" spc="0" normalizeH="0" baseline="0" noProof="0" dirty="0">
                <a:ln>
                  <a:noFill/>
                </a:ln>
                <a:solidFill>
                  <a:prstClr val="white"/>
                </a:solidFill>
                <a:effectLst/>
                <a:uLnTx/>
                <a:uFillTx/>
                <a:latin typeface="Arial" charset="0"/>
                <a:ea typeface="ヒラギノ角ゴ Pro W3" charset="-128"/>
                <a:cs typeface="+mn-cs"/>
              </a:rPr>
              <a:t>Repeatable Earth line-of-sight communication for mission support</a:t>
            </a:r>
          </a:p>
          <a:p>
            <a:pPr marL="285750" marR="0" lvl="0" indent="-285750" algn="l" defTabSz="457146" rtl="0" eaLnBrk="1" fontAlgn="base" latinLnBrk="0" hangingPunct="1">
              <a:lnSpc>
                <a:spcPct val="100000"/>
              </a:lnSpc>
              <a:spcBef>
                <a:spcPct val="0"/>
              </a:spcBef>
              <a:spcAft>
                <a:spcPts val="12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Arial" charset="0"/>
                <a:ea typeface="ヒラギノ角ゴ Pro W3" charset="-128"/>
                <a:cs typeface="+mn-cs"/>
              </a:rPr>
              <a:t>Surface roughness and slope: </a:t>
            </a:r>
            <a:r>
              <a:rPr kumimoji="0" lang="en-US" sz="1600" b="0" i="0" u="none" strike="noStrike" kern="1200" cap="none" spc="0" normalizeH="0" baseline="0" noProof="0" dirty="0">
                <a:ln>
                  <a:noFill/>
                </a:ln>
                <a:solidFill>
                  <a:prstClr val="white"/>
                </a:solidFill>
                <a:effectLst/>
                <a:uLnTx/>
                <a:uFillTx/>
                <a:latin typeface="Arial" charset="0"/>
                <a:ea typeface="ヒラギノ角ゴ Pro W3" charset="-128"/>
                <a:cs typeface="+mn-cs"/>
              </a:rPr>
              <a:t>Finding the safest locations for multiple landing systems, robotic and astronaut mobility</a:t>
            </a:r>
          </a:p>
          <a:p>
            <a:pPr marL="285750" marR="0" lvl="0" indent="-285750" algn="l" defTabSz="457146" rtl="0" eaLnBrk="1" fontAlgn="base" latinLnBrk="0" hangingPunct="1">
              <a:lnSpc>
                <a:spcPct val="100000"/>
              </a:lnSpc>
              <a:spcBef>
                <a:spcPct val="0"/>
              </a:spcBef>
              <a:spcAft>
                <a:spcPts val="12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Arial" charset="0"/>
                <a:ea typeface="ヒラギノ角ゴ Pro W3" charset="-128"/>
                <a:cs typeface="+mn-cs"/>
              </a:rPr>
              <a:t>Permanently Shadowed Regions and Volatiles: </a:t>
            </a:r>
            <a:r>
              <a:rPr kumimoji="0" lang="en-US" sz="1600" b="0" i="0" u="none" strike="noStrike" kern="1200" cap="none" spc="0" normalizeH="0" baseline="0" noProof="0" dirty="0">
                <a:ln>
                  <a:noFill/>
                </a:ln>
                <a:solidFill>
                  <a:prstClr val="white"/>
                </a:solidFill>
                <a:effectLst/>
                <a:uLnTx/>
                <a:uFillTx/>
                <a:latin typeface="Arial" charset="0"/>
                <a:ea typeface="ヒラギノ角ゴ Pro W3" charset="-128"/>
                <a:cs typeface="+mn-cs"/>
              </a:rPr>
              <a:t>Learning to find and access water ice and other resources for sustainability</a:t>
            </a:r>
          </a:p>
        </p:txBody>
      </p:sp>
      <p:sp>
        <p:nvSpPr>
          <p:cNvPr id="45" name="Title 1">
            <a:extLst>
              <a:ext uri="{FF2B5EF4-FFF2-40B4-BE49-F238E27FC236}">
                <a16:creationId xmlns:a16="http://schemas.microsoft.com/office/drawing/2014/main" id="{6DDB18FC-ED1A-3642-A0A8-20187ABE3825}"/>
              </a:ext>
            </a:extLst>
          </p:cNvPr>
          <p:cNvSpPr>
            <a:spLocks noGrp="1"/>
          </p:cNvSpPr>
          <p:nvPr>
            <p:ph type="title"/>
          </p:nvPr>
        </p:nvSpPr>
        <p:spPr/>
        <p:txBody>
          <a:bodyPr/>
          <a:lstStyle/>
          <a:p>
            <a:r>
              <a:rPr lang="en-US" dirty="0"/>
              <a:t>American Strategic Presence on the Moon –</a:t>
            </a:r>
            <a:br>
              <a:rPr lang="en-US" dirty="0"/>
            </a:br>
            <a:r>
              <a:rPr lang="en-US" sz="2000" dirty="0"/>
              <a:t>High solar illumination areas within 2 degrees (&lt;50 km) of the lunar south pole. </a:t>
            </a:r>
          </a:p>
        </p:txBody>
      </p:sp>
      <p:sp>
        <p:nvSpPr>
          <p:cNvPr id="2" name="TextBox 1">
            <a:extLst>
              <a:ext uri="{FF2B5EF4-FFF2-40B4-BE49-F238E27FC236}">
                <a16:creationId xmlns:a16="http://schemas.microsoft.com/office/drawing/2014/main" id="{51862AC1-C2B5-8A46-841A-A3DD29F99445}"/>
              </a:ext>
            </a:extLst>
          </p:cNvPr>
          <p:cNvSpPr txBox="1"/>
          <p:nvPr/>
        </p:nvSpPr>
        <p:spPr>
          <a:xfrm>
            <a:off x="4686697" y="4348831"/>
            <a:ext cx="7564531" cy="461665"/>
          </a:xfrm>
          <a:prstGeom prst="rect">
            <a:avLst/>
          </a:prstGeom>
          <a:noFill/>
        </p:spPr>
        <p:txBody>
          <a:bodyPr wrap="square" rtlCol="0">
            <a:spAutoFit/>
          </a:bodyPr>
          <a:lstStyle/>
          <a:p>
            <a:pPr marL="0" marR="0" lvl="0" indent="0" algn="l" defTabSz="457146"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charset="0"/>
                <a:ea typeface="ヒラギノ角ゴ Pro W3" charset="-128"/>
                <a:cs typeface="+mn-cs"/>
              </a:rPr>
              <a:t>High Priorities for Sustained Surface Activities</a:t>
            </a:r>
          </a:p>
        </p:txBody>
      </p:sp>
    </p:spTree>
    <p:extLst>
      <p:ext uri="{BB962C8B-B14F-4D97-AF65-F5344CB8AC3E}">
        <p14:creationId xmlns:p14="http://schemas.microsoft.com/office/powerpoint/2010/main" val="107438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7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E3AA730-2EB6-9647-B900-EF1C3751B9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5149"/>
            <a:ext cx="12192000" cy="6858000"/>
          </a:xfrm>
          <a:prstGeom prst="rect">
            <a:avLst/>
          </a:prstGeom>
        </p:spPr>
      </p:pic>
      <p:sp>
        <p:nvSpPr>
          <p:cNvPr id="2" name="Title 1"/>
          <p:cNvSpPr>
            <a:spLocks noGrp="1"/>
          </p:cNvSpPr>
          <p:nvPr>
            <p:ph type="title"/>
          </p:nvPr>
        </p:nvSpPr>
        <p:spPr/>
        <p:txBody>
          <a:bodyPr/>
          <a:lstStyle/>
          <a:p>
            <a:r>
              <a:rPr lang="en-US" dirty="0"/>
              <a:t>The Lunar South Pole</a:t>
            </a:r>
          </a:p>
        </p:txBody>
      </p:sp>
      <p:sp>
        <p:nvSpPr>
          <p:cNvPr id="3" name="Content Placeholder 2"/>
          <p:cNvSpPr>
            <a:spLocks noGrp="1"/>
          </p:cNvSpPr>
          <p:nvPr>
            <p:ph idx="1"/>
          </p:nvPr>
        </p:nvSpPr>
        <p:spPr>
          <a:xfrm>
            <a:off x="838200" y="5878512"/>
            <a:ext cx="10984832" cy="614363"/>
          </a:xfrm>
        </p:spPr>
        <p:txBody>
          <a:bodyPr>
            <a:noAutofit/>
          </a:bodyPr>
          <a:lstStyle/>
          <a:p>
            <a:pPr marL="0" indent="0" algn="ctr">
              <a:buNone/>
            </a:pPr>
            <a:r>
              <a:rPr lang="en-US" dirty="0"/>
              <a:t>Shackleton Crater: ~20 km in diameter, ~4 km deep and ~3x deeper and wider than the Grand Canyon</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A21668-7E2D-D34B-8F28-D8590BEFEB53}"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2428105"/>
            <a:ext cx="4833759" cy="2725689"/>
          </a:xfrm>
          <a:prstGeom prst="rect">
            <a:avLst/>
          </a:prstGeom>
        </p:spPr>
      </p:pic>
      <p:sp>
        <p:nvSpPr>
          <p:cNvPr id="8" name="TextBox 7"/>
          <p:cNvSpPr txBox="1"/>
          <p:nvPr/>
        </p:nvSpPr>
        <p:spPr>
          <a:xfrm>
            <a:off x="9267957" y="3790950"/>
            <a:ext cx="830677"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29400 feet across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(8.96 km)</a:t>
            </a:r>
          </a:p>
        </p:txBody>
      </p:sp>
    </p:spTree>
    <p:extLst>
      <p:ext uri="{BB962C8B-B14F-4D97-AF65-F5344CB8AC3E}">
        <p14:creationId xmlns:p14="http://schemas.microsoft.com/office/powerpoint/2010/main" val="3763011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95B6067-96D4-A84D-88D5-08C7BF3102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C18C51A5-D615-1C46-93E5-172C68964AA4}"/>
              </a:ext>
            </a:extLst>
          </p:cNvPr>
          <p:cNvSpPr>
            <a:spLocks noGrp="1"/>
          </p:cNvSpPr>
          <p:nvPr>
            <p:ph type="title"/>
          </p:nvPr>
        </p:nvSpPr>
        <p:spPr>
          <a:xfrm>
            <a:off x="0" y="233452"/>
            <a:ext cx="12192000" cy="742950"/>
          </a:xfrm>
        </p:spPr>
        <p:txBody>
          <a:bodyPr anchor="ctr"/>
          <a:lstStyle/>
          <a:p>
            <a:pPr algn="ctr"/>
            <a:r>
              <a:rPr lang="en-US" sz="3600" dirty="0"/>
              <a:t>Lunar Science by 2024</a:t>
            </a:r>
            <a:endParaRPr lang="en-US" sz="2400" dirty="0"/>
          </a:p>
        </p:txBody>
      </p:sp>
      <p:sp>
        <p:nvSpPr>
          <p:cNvPr id="3" name="Content Placeholder 2">
            <a:extLst>
              <a:ext uri="{FF2B5EF4-FFF2-40B4-BE49-F238E27FC236}">
                <a16:creationId xmlns:a16="http://schemas.microsoft.com/office/drawing/2014/main" id="{AE8D68E4-3C79-344A-809F-A5151D6389B2}"/>
              </a:ext>
            </a:extLst>
          </p:cNvPr>
          <p:cNvSpPr>
            <a:spLocks noGrp="1"/>
          </p:cNvSpPr>
          <p:nvPr>
            <p:ph idx="1"/>
          </p:nvPr>
        </p:nvSpPr>
        <p:spPr>
          <a:xfrm>
            <a:off x="332510" y="1517475"/>
            <a:ext cx="4984557" cy="5816977"/>
          </a:xfrm>
          <a:noFill/>
        </p:spPr>
        <p:txBody>
          <a:bodyPr wrap="square">
            <a:spAutoFit/>
          </a:bodyPr>
          <a:lstStyle/>
          <a:p>
            <a:pPr marL="0" indent="0">
              <a:lnSpc>
                <a:spcPct val="100000"/>
              </a:lnSpc>
              <a:spcBef>
                <a:spcPts val="0"/>
              </a:spcBef>
              <a:spcAft>
                <a:spcPts val="1200"/>
              </a:spcAft>
              <a:buNone/>
            </a:pPr>
            <a:r>
              <a:rPr lang="en-US" sz="1800" b="1" dirty="0">
                <a:solidFill>
                  <a:schemeClr val="accent1">
                    <a:lumMod val="60000"/>
                    <a:lumOff val="40000"/>
                  </a:schemeClr>
                </a:solidFill>
              </a:rPr>
              <a:t>Polar Landers &amp; Rovers</a:t>
            </a:r>
          </a:p>
          <a:p>
            <a:pPr>
              <a:lnSpc>
                <a:spcPct val="100000"/>
              </a:lnSpc>
              <a:spcBef>
                <a:spcPts val="0"/>
              </a:spcBef>
              <a:spcAft>
                <a:spcPts val="1200"/>
              </a:spcAft>
            </a:pPr>
            <a:r>
              <a:rPr lang="en-US" sz="1600" dirty="0"/>
              <a:t>First direct measurement of polar volatiles, improving understanding of lateral and vertical distribution, physical state</a:t>
            </a:r>
          </a:p>
          <a:p>
            <a:pPr>
              <a:lnSpc>
                <a:spcPct val="100000"/>
              </a:lnSpc>
              <a:spcBef>
                <a:spcPts val="0"/>
              </a:spcBef>
              <a:spcAft>
                <a:spcPts val="1200"/>
              </a:spcAft>
            </a:pPr>
            <a:r>
              <a:rPr lang="en-US" sz="1600" dirty="0"/>
              <a:t>First surface exploration of permanently shadowed regions</a:t>
            </a:r>
            <a:br>
              <a:rPr lang="en-US" sz="1600" dirty="0"/>
            </a:br>
            <a:endParaRPr lang="en-US" sz="1600" dirty="0"/>
          </a:p>
          <a:p>
            <a:pPr marL="0" indent="0">
              <a:lnSpc>
                <a:spcPct val="100000"/>
              </a:lnSpc>
              <a:spcBef>
                <a:spcPts val="0"/>
              </a:spcBef>
              <a:spcAft>
                <a:spcPts val="1200"/>
              </a:spcAft>
              <a:buNone/>
            </a:pPr>
            <a:r>
              <a:rPr lang="en-US" sz="1800" b="1" dirty="0">
                <a:solidFill>
                  <a:schemeClr val="accent1">
                    <a:lumMod val="60000"/>
                    <a:lumOff val="40000"/>
                  </a:schemeClr>
                </a:solidFill>
              </a:rPr>
              <a:t>Non-Polar Landers &amp; Rovers</a:t>
            </a:r>
          </a:p>
          <a:p>
            <a:pPr>
              <a:lnSpc>
                <a:spcPct val="100000"/>
              </a:lnSpc>
              <a:spcBef>
                <a:spcPts val="0"/>
              </a:spcBef>
              <a:spcAft>
                <a:spcPts val="1200"/>
              </a:spcAft>
            </a:pPr>
            <a:r>
              <a:rPr lang="en-US" sz="1600" dirty="0"/>
              <a:t>Explore scientifically valuable terrains not investigated by Apollo. Examples could include young volcanic areas, magnetic anomalies, pyroclastic deposits, </a:t>
            </a:r>
            <a:r>
              <a:rPr lang="en-US" sz="1600" dirty="0" err="1"/>
              <a:t>farside</a:t>
            </a:r>
            <a:endParaRPr lang="en-US" sz="1600" dirty="0"/>
          </a:p>
          <a:p>
            <a:pPr>
              <a:lnSpc>
                <a:spcPct val="100000"/>
              </a:lnSpc>
              <a:spcBef>
                <a:spcPts val="0"/>
              </a:spcBef>
              <a:spcAft>
                <a:spcPts val="1200"/>
              </a:spcAft>
            </a:pPr>
            <a:r>
              <a:rPr lang="en-US" sz="1600" dirty="0"/>
              <a:t>Move top a PI-led CLPS delivered instrument model conducting focused science for a selected location</a:t>
            </a:r>
          </a:p>
          <a:p>
            <a:pPr>
              <a:lnSpc>
                <a:spcPct val="100000"/>
              </a:lnSpc>
              <a:spcBef>
                <a:spcPts val="0"/>
              </a:spcBef>
              <a:spcAft>
                <a:spcPts val="1200"/>
              </a:spcAft>
            </a:pPr>
            <a:r>
              <a:rPr lang="en-US" sz="1600" dirty="0"/>
              <a:t>Provide opportunities for international cooperation</a:t>
            </a:r>
            <a:endParaRPr lang="en-US" sz="1600" dirty="0">
              <a:solidFill>
                <a:schemeClr val="bg1"/>
              </a:solidFill>
            </a:endParaRPr>
          </a:p>
          <a:p>
            <a:pPr marL="400003" lvl="1" indent="0">
              <a:lnSpc>
                <a:spcPct val="100000"/>
              </a:lnSpc>
              <a:spcBef>
                <a:spcPts val="0"/>
              </a:spcBef>
              <a:spcAft>
                <a:spcPts val="1200"/>
              </a:spcAft>
              <a:buNone/>
            </a:pPr>
            <a:endParaRPr lang="en-US" sz="1600" dirty="0">
              <a:solidFill>
                <a:schemeClr val="bg1"/>
              </a:solidFill>
            </a:endParaRPr>
          </a:p>
          <a:p>
            <a:pPr marL="0" indent="0">
              <a:lnSpc>
                <a:spcPct val="100000"/>
              </a:lnSpc>
              <a:spcBef>
                <a:spcPts val="0"/>
              </a:spcBef>
              <a:spcAft>
                <a:spcPts val="1200"/>
              </a:spcAft>
              <a:buNone/>
            </a:pPr>
            <a:endParaRPr lang="en-US" sz="1600" dirty="0">
              <a:solidFill>
                <a:schemeClr val="bg1"/>
              </a:solidFill>
            </a:endParaRPr>
          </a:p>
        </p:txBody>
      </p:sp>
      <p:sp>
        <p:nvSpPr>
          <p:cNvPr id="2" name="Rectangle 1">
            <a:extLst>
              <a:ext uri="{FF2B5EF4-FFF2-40B4-BE49-F238E27FC236}">
                <a16:creationId xmlns:a16="http://schemas.microsoft.com/office/drawing/2014/main" id="{DB969E30-23D9-FC45-A291-6D86AC441830}"/>
              </a:ext>
            </a:extLst>
          </p:cNvPr>
          <p:cNvSpPr/>
          <p:nvPr/>
        </p:nvSpPr>
        <p:spPr>
          <a:xfrm>
            <a:off x="5476711" y="1517475"/>
            <a:ext cx="4612460" cy="6524863"/>
          </a:xfrm>
          <a:prstGeom prst="rect">
            <a:avLst/>
          </a:prstGeom>
          <a:noFill/>
        </p:spPr>
        <p:txBody>
          <a:bodyPr wrap="square">
            <a:spAutoFit/>
          </a:bodyPr>
          <a:lstStyle/>
          <a:p>
            <a:pPr marL="228600" marR="0" lvl="0" indent="-228600" algn="l" defTabSz="914400" rtl="0" eaLnBrk="1" fontAlgn="auto" latinLnBrk="0" hangingPunct="1">
              <a:lnSpc>
                <a:spcPct val="100000"/>
              </a:lnSpc>
              <a:spcBef>
                <a:spcPts val="0"/>
              </a:spcBef>
              <a:spcAft>
                <a:spcPts val="120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Orbital data</a:t>
            </a:r>
          </a:p>
          <a:p>
            <a:pPr marL="5651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High-resolution mapping of permanently shadowed regions</a:t>
            </a:r>
          </a:p>
          <a:p>
            <a:pPr marL="5651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CubeSats delivered by Artemis I</a:t>
            </a:r>
          </a:p>
          <a:p>
            <a:pPr marL="5651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High priority new data sets acquired by CubeSats or </a:t>
            </a:r>
            <a:r>
              <a:rPr kumimoji="0" lang="en-US" sz="18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SmallSats</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delivered by CLPS</a:t>
            </a:r>
          </a:p>
          <a:p>
            <a:pPr marL="228600" marR="0" lvl="0" indent="-228600" algn="l" defTabSz="914400" rtl="0" eaLnBrk="1" fontAlgn="auto" latinLnBrk="0" hangingPunct="1">
              <a:lnSpc>
                <a:spcPct val="100000"/>
              </a:lnSpc>
              <a:spcBef>
                <a:spcPts val="0"/>
              </a:spcBef>
              <a:spcAft>
                <a:spcPts val="120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120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In-Situ Resource Initial Research</a:t>
            </a:r>
          </a:p>
          <a:p>
            <a:pPr marL="5651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Answering questions on composition and ability to use lunar ice for sustainment and fuel</a:t>
            </a:r>
            <a:endParaRPr kumimoji="0" lang="en-US" sz="1600" b="0" i="0" u="none" strike="noStrike" kern="1200" cap="none" spc="0" normalizeH="0" baseline="0" noProof="0" dirty="0">
              <a:ln>
                <a:noFill/>
              </a:ln>
              <a:solidFill>
                <a:prstClr val="white"/>
              </a:solidFill>
              <a:effectLst/>
              <a:uLnTx/>
              <a:uFillTx/>
              <a:latin typeface="Arial"/>
              <a:ea typeface="+mn-ea"/>
              <a:cs typeface="Arial"/>
            </a:endParaRPr>
          </a:p>
          <a:p>
            <a:pPr marL="984250" marR="0" lvl="2" indent="-285750" algn="l" defTabSz="914400" rtl="0" eaLnBrk="1" fontAlgn="auto" latinLnBrk="0" hangingPunct="1">
              <a:lnSpc>
                <a:spcPct val="100000"/>
              </a:lnSpc>
              <a:spcBef>
                <a:spcPts val="0"/>
              </a:spcBef>
              <a:spcAft>
                <a:spcPts val="1200"/>
              </a:spcAft>
              <a:buClrTx/>
              <a:buSzTx/>
              <a:buFont typeface="Arial" charset="0"/>
              <a:buChar char="•"/>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Arial"/>
            </a:endParaRPr>
          </a:p>
          <a:p>
            <a:pPr marL="984250" marR="0" lvl="2" indent="-285750" algn="l" defTabSz="914400" rtl="0" eaLnBrk="1" fontAlgn="auto" latinLnBrk="0" hangingPunct="1">
              <a:lnSpc>
                <a:spcPct val="100000"/>
              </a:lnSpc>
              <a:spcBef>
                <a:spcPts val="0"/>
              </a:spcBef>
              <a:spcAft>
                <a:spcPts val="1200"/>
              </a:spcAft>
              <a:buClrTx/>
              <a:buSzTx/>
              <a:buFont typeface="Arial" charset="0"/>
              <a:buChar char="•"/>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Arial"/>
            </a:endParaRPr>
          </a:p>
          <a:p>
            <a:pPr marL="527103" marR="0" lvl="1" indent="-285750" algn="l" defTabSz="914400" rtl="0" eaLnBrk="1" fontAlgn="auto" latinLnBrk="0" hangingPunct="1">
              <a:lnSpc>
                <a:spcPct val="100000"/>
              </a:lnSpc>
              <a:spcBef>
                <a:spcPts val="0"/>
              </a:spcBef>
              <a:spcAft>
                <a:spcPts val="1200"/>
              </a:spcAft>
              <a:buClrTx/>
              <a:buSzTx/>
              <a:buFont typeface="Arial" charset="0"/>
              <a:buChar char="•"/>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Arial"/>
            </a:endParaRPr>
          </a:p>
          <a:p>
            <a:pPr marL="527103" marR="0" lvl="1" indent="-285750" algn="l" defTabSz="914400" rtl="0" eaLnBrk="1" fontAlgn="auto" latinLnBrk="0" hangingPunct="1">
              <a:lnSpc>
                <a:spcPct val="100000"/>
              </a:lnSpc>
              <a:spcBef>
                <a:spcPts val="0"/>
              </a:spcBef>
              <a:spcAft>
                <a:spcPts val="1200"/>
              </a:spcAft>
              <a:buClrTx/>
              <a:buSzTx/>
              <a:buFont typeface="Arial" charset="0"/>
              <a:buChar char="•"/>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Arial"/>
            </a:endParaRPr>
          </a:p>
          <a:p>
            <a:pPr marL="984250" marR="0" lvl="2" indent="-285750" algn="l" defTabSz="914400" rtl="0" eaLnBrk="1" fontAlgn="auto" latinLnBrk="0" hangingPunct="1">
              <a:lnSpc>
                <a:spcPct val="100000"/>
              </a:lnSpc>
              <a:spcBef>
                <a:spcPts val="0"/>
              </a:spcBef>
              <a:spcAft>
                <a:spcPts val="1200"/>
              </a:spcAft>
              <a:buClrTx/>
              <a:buSzTx/>
              <a:buFont typeface="Arial" charset="0"/>
              <a:buChar char="•"/>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Arial"/>
            </a:endParaRPr>
          </a:p>
        </p:txBody>
      </p:sp>
    </p:spTree>
    <p:extLst>
      <p:ext uri="{BB962C8B-B14F-4D97-AF65-F5344CB8AC3E}">
        <p14:creationId xmlns:p14="http://schemas.microsoft.com/office/powerpoint/2010/main" val="2763983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27400-389F-F548-991C-A8B59833AE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1F75F12-D93E-264D-842B-1A6F1EB178C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9E2F0C3-C64D-8B46-BACE-62A0FC188A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47CF8C96-BD4B-0644-B70D-5F71BEC1F3F5}"/>
              </a:ext>
            </a:extLst>
          </p:cNvPr>
          <p:cNvSpPr>
            <a:spLocks noGrp="1"/>
          </p:cNvSpPr>
          <p:nvPr>
            <p:ph type="sldNum" sz="quarter" idx="12"/>
          </p:nvPr>
        </p:nvSpPr>
        <p:spPr/>
        <p:txBody>
          <a:bodyPr/>
          <a:lstStyle/>
          <a:p>
            <a:fld id="{AAA21668-7E2D-D34B-8F28-D8590BEFEB53}" type="slidenum">
              <a:rPr lang="en-US" smtClean="0">
                <a:solidFill>
                  <a:schemeClr val="bg1"/>
                </a:solidFill>
              </a:rPr>
              <a:t>14</a:t>
            </a:fld>
            <a:endParaRPr lang="en-US" dirty="0">
              <a:solidFill>
                <a:schemeClr val="bg1"/>
              </a:solidFill>
            </a:endParaRPr>
          </a:p>
        </p:txBody>
      </p:sp>
    </p:spTree>
    <p:extLst>
      <p:ext uri="{BB962C8B-B14F-4D97-AF65-F5344CB8AC3E}">
        <p14:creationId xmlns:p14="http://schemas.microsoft.com/office/powerpoint/2010/main" val="2828773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089E1D-44FE-1F44-AE26-AABBC512F68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67072979-8D69-5A4D-AEF8-D324629A55CB}"/>
              </a:ext>
            </a:extLst>
          </p:cNvPr>
          <p:cNvSpPr txBox="1"/>
          <p:nvPr/>
        </p:nvSpPr>
        <p:spPr>
          <a:xfrm>
            <a:off x="6997147" y="1815295"/>
            <a:ext cx="3829880"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prstClr val="white">
                    <a:lumMod val="75000"/>
                  </a:prstClr>
                </a:solidFill>
                <a:effectLst/>
                <a:uLnTx/>
                <a:uFillTx/>
                <a:latin typeface="Arial" panose="020B0604020202020204" pitchFamily="34" charset="0"/>
                <a:ea typeface="ヒラギノ角ゴ Pro W3" charset="-128"/>
                <a:cs typeface="Arial" panose="020B0604020202020204" pitchFamily="34" charset="0"/>
              </a:rPr>
              <a:t>Let’s go.</a:t>
            </a:r>
            <a:br>
              <a:rPr kumimoji="0" lang="en-US" sz="3500" b="1" i="0" u="none" strike="noStrike" kern="1200" cap="none" spc="0" normalizeH="0" baseline="0" noProof="0" dirty="0">
                <a:ln>
                  <a:noFill/>
                </a:ln>
                <a:solidFill>
                  <a:prstClr val="white">
                    <a:lumMod val="75000"/>
                  </a:prstClr>
                </a:solidFill>
                <a:effectLst/>
                <a:uLnTx/>
                <a:uFillTx/>
                <a:latin typeface="Arial" panose="020B0604020202020204" pitchFamily="34" charset="0"/>
                <a:ea typeface="ヒラギノ角ゴ Pro W3" charset="-128"/>
                <a:cs typeface="Arial" panose="020B0604020202020204" pitchFamily="34" charset="0"/>
              </a:rPr>
            </a:br>
            <a:r>
              <a:rPr kumimoji="0" lang="en-US" sz="3500" b="1" i="1" u="none" strike="noStrike" kern="1200" cap="none" spc="0" normalizeH="0" baseline="0" noProof="0" dirty="0">
                <a:ln>
                  <a:noFill/>
                </a:ln>
                <a:solidFill>
                  <a:srgbClr val="4472C4">
                    <a:lumMod val="20000"/>
                    <a:lumOff val="80000"/>
                  </a:srgbClr>
                </a:solidFill>
                <a:effectLst/>
                <a:uLnTx/>
                <a:uFillTx/>
                <a:latin typeface="Arial" panose="020B0604020202020204" pitchFamily="34" charset="0"/>
                <a:ea typeface="ヒラギノ角ゴ Pro W3" charset="-128"/>
                <a:cs typeface="Arial" panose="020B0604020202020204" pitchFamily="34" charset="0"/>
              </a:rPr>
              <a:t>The time is now.</a:t>
            </a:r>
            <a:r>
              <a:rPr kumimoji="0" lang="en-US" sz="3500" b="1" i="0" u="none" strike="noStrike" kern="1200" cap="none" spc="0" normalizeH="0" baseline="0" noProof="0" dirty="0">
                <a:ln>
                  <a:noFill/>
                </a:ln>
                <a:solidFill>
                  <a:srgbClr val="4472C4">
                    <a:lumMod val="20000"/>
                    <a:lumOff val="80000"/>
                  </a:srgbClr>
                </a:solidFill>
                <a:effectLst/>
                <a:uLnTx/>
                <a:uFillTx/>
                <a:latin typeface="Arial" panose="020B0604020202020204" pitchFamily="34" charset="0"/>
                <a:ea typeface="ヒラギノ角ゴ Pro W3" charset="-128"/>
                <a:cs typeface="Arial" panose="020B0604020202020204" pitchFamily="34" charset="0"/>
              </a:rPr>
              <a:t> </a:t>
            </a:r>
          </a:p>
        </p:txBody>
      </p:sp>
      <p:sp>
        <p:nvSpPr>
          <p:cNvPr id="9" name="TextBox 8">
            <a:extLst>
              <a:ext uri="{FF2B5EF4-FFF2-40B4-BE49-F238E27FC236}">
                <a16:creationId xmlns:a16="http://schemas.microsoft.com/office/drawing/2014/main" id="{0A35B505-5296-B948-9153-A8E76FCA6F01}"/>
              </a:ext>
            </a:extLst>
          </p:cNvPr>
          <p:cNvSpPr txBox="1"/>
          <p:nvPr/>
        </p:nvSpPr>
        <p:spPr>
          <a:xfrm>
            <a:off x="6096000" y="3182778"/>
            <a:ext cx="571168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1">
                    <a:lumMod val="50000"/>
                  </a:schemeClr>
                </a:solidFill>
                <a:effectLst/>
                <a:uLnTx/>
                <a:uFillTx/>
                <a:latin typeface="Arial" panose="020B0604020202020204" pitchFamily="34" charset="0"/>
                <a:ea typeface="ヒラギノ角ゴ Pro W3" charset="-128"/>
                <a:cs typeface="Arial" panose="020B0604020202020204" pitchFamily="34" charset="0"/>
              </a:rPr>
              <a:t>We have the capability</a:t>
            </a:r>
          </a:p>
        </p:txBody>
      </p:sp>
      <p:sp>
        <p:nvSpPr>
          <p:cNvPr id="10" name="TextBox 9">
            <a:extLst>
              <a:ext uri="{FF2B5EF4-FFF2-40B4-BE49-F238E27FC236}">
                <a16:creationId xmlns:a16="http://schemas.microsoft.com/office/drawing/2014/main" id="{197CFDC0-4DB9-2F45-8988-5BB51232E1B6}"/>
              </a:ext>
            </a:extLst>
          </p:cNvPr>
          <p:cNvSpPr txBox="1"/>
          <p:nvPr/>
        </p:nvSpPr>
        <p:spPr>
          <a:xfrm>
            <a:off x="6096000" y="3744722"/>
            <a:ext cx="571168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1">
                    <a:lumMod val="50000"/>
                  </a:schemeClr>
                </a:solidFill>
                <a:effectLst/>
                <a:uLnTx/>
                <a:uFillTx/>
                <a:latin typeface="Arial" panose="020B0604020202020204" pitchFamily="34" charset="0"/>
                <a:ea typeface="ヒラギノ角ゴ Pro W3" charset="-128"/>
                <a:cs typeface="Arial" panose="020B0604020202020204" pitchFamily="34" charset="0"/>
              </a:rPr>
              <a:t>We have the purpose</a:t>
            </a:r>
          </a:p>
        </p:txBody>
      </p:sp>
      <p:sp>
        <p:nvSpPr>
          <p:cNvPr id="11" name="TextBox 10">
            <a:extLst>
              <a:ext uri="{FF2B5EF4-FFF2-40B4-BE49-F238E27FC236}">
                <a16:creationId xmlns:a16="http://schemas.microsoft.com/office/drawing/2014/main" id="{2FD1DFA9-ABE3-1F47-8D6B-D637788F4DF8}"/>
              </a:ext>
            </a:extLst>
          </p:cNvPr>
          <p:cNvSpPr txBox="1"/>
          <p:nvPr/>
        </p:nvSpPr>
        <p:spPr>
          <a:xfrm>
            <a:off x="6110206" y="4344442"/>
            <a:ext cx="571168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1">
                    <a:lumMod val="50000"/>
                  </a:schemeClr>
                </a:solidFill>
                <a:effectLst/>
                <a:uLnTx/>
                <a:uFillTx/>
                <a:latin typeface="Arial" panose="020B0604020202020204" pitchFamily="34" charset="0"/>
                <a:ea typeface="ヒラギノ角ゴ Pro W3" charset="-128"/>
                <a:cs typeface="Arial" panose="020B0604020202020204" pitchFamily="34" charset="0"/>
              </a:rPr>
              <a:t>We have the charge</a:t>
            </a:r>
          </a:p>
        </p:txBody>
      </p:sp>
      <p:sp>
        <p:nvSpPr>
          <p:cNvPr id="12" name="TextBox 11">
            <a:extLst>
              <a:ext uri="{FF2B5EF4-FFF2-40B4-BE49-F238E27FC236}">
                <a16:creationId xmlns:a16="http://schemas.microsoft.com/office/drawing/2014/main" id="{32452397-69CE-C54C-B87C-211EAD9DFD1E}"/>
              </a:ext>
            </a:extLst>
          </p:cNvPr>
          <p:cNvSpPr txBox="1"/>
          <p:nvPr/>
        </p:nvSpPr>
        <p:spPr>
          <a:xfrm>
            <a:off x="6118601" y="4908124"/>
            <a:ext cx="571168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1">
                    <a:lumMod val="50000"/>
                  </a:schemeClr>
                </a:solidFill>
                <a:effectLst/>
                <a:uLnTx/>
                <a:uFillTx/>
                <a:latin typeface="Arial" panose="020B0604020202020204" pitchFamily="34" charset="0"/>
                <a:ea typeface="ヒラギノ角ゴ Pro W3" charset="-128"/>
                <a:cs typeface="Arial" panose="020B0604020202020204" pitchFamily="34" charset="0"/>
              </a:rPr>
              <a:t>We have the responsibility</a:t>
            </a:r>
          </a:p>
        </p:txBody>
      </p:sp>
    </p:spTree>
    <p:extLst>
      <p:ext uri="{BB962C8B-B14F-4D97-AF65-F5344CB8AC3E}">
        <p14:creationId xmlns:p14="http://schemas.microsoft.com/office/powerpoint/2010/main" val="140461568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8FAED79-BEBB-C943-A054-D53D35C9D573}"/>
              </a:ext>
            </a:extLst>
          </p:cNvPr>
          <p:cNvGrpSpPr/>
          <p:nvPr/>
        </p:nvGrpSpPr>
        <p:grpSpPr>
          <a:xfrm>
            <a:off x="3630681" y="2414253"/>
            <a:ext cx="4740501" cy="2020583"/>
            <a:chOff x="3630681" y="2780017"/>
            <a:chExt cx="4740501" cy="2020583"/>
          </a:xfrm>
        </p:grpSpPr>
        <p:pic>
          <p:nvPicPr>
            <p:cNvPr id="11" name="Picture 10">
              <a:extLst>
                <a:ext uri="{FF2B5EF4-FFF2-40B4-BE49-F238E27FC236}">
                  <a16:creationId xmlns:a16="http://schemas.microsoft.com/office/drawing/2014/main" id="{8AE8F73B-1B8D-EE40-87B4-6B5F6DC855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30681" y="2804262"/>
              <a:ext cx="2406437" cy="1996338"/>
            </a:xfrm>
            <a:prstGeom prst="rect">
              <a:avLst/>
            </a:prstGeom>
          </p:spPr>
        </p:pic>
        <p:pic>
          <p:nvPicPr>
            <p:cNvPr id="3" name="Picture 2">
              <a:extLst>
                <a:ext uri="{FF2B5EF4-FFF2-40B4-BE49-F238E27FC236}">
                  <a16:creationId xmlns:a16="http://schemas.microsoft.com/office/drawing/2014/main" id="{A78D3767-3697-244F-88D8-B6E15A032A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73355" y="2780017"/>
              <a:ext cx="2197827" cy="2020583"/>
            </a:xfrm>
            <a:prstGeom prst="rect">
              <a:avLst/>
            </a:prstGeom>
          </p:spPr>
        </p:pic>
      </p:grpSp>
    </p:spTree>
    <p:extLst>
      <p:ext uri="{BB962C8B-B14F-4D97-AF65-F5344CB8AC3E}">
        <p14:creationId xmlns:p14="http://schemas.microsoft.com/office/powerpoint/2010/main" val="3783862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ikesCount xmlns="http://schemas.microsoft.com/sharepoint/v3" xsi:nil="true"/>
    <Folder xmlns="65802b0a-581d-4e90-9083-e5ada320e0f0">HLS Talking Points</Folder>
    <Ratings xmlns="http://schemas.microsoft.com/sharepoint/v3" xsi:nil="true"/>
    <LikedBy xmlns="http://schemas.microsoft.com/sharepoint/v3">
      <UserInfo>
        <DisplayName/>
        <AccountId xsi:nil="true"/>
        <AccountType/>
      </UserInfo>
    </LikedBy>
    <RatedBy xmlns="http://schemas.microsoft.com/sharepoint/v3">
      <UserInfo>
        <DisplayName/>
        <AccountId xsi:nil="true"/>
        <AccountType/>
      </UserInfo>
    </RatedB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3C8B4171F88B8428F76B7B36EA22770" ma:contentTypeVersion="8" ma:contentTypeDescription="Create a new document." ma:contentTypeScope="" ma:versionID="d8977aba70c02b4fd3ff7c477f297b53">
  <xsd:schema xmlns:xsd="http://www.w3.org/2001/XMLSchema" xmlns:xs="http://www.w3.org/2001/XMLSchema" xmlns:p="http://schemas.microsoft.com/office/2006/metadata/properties" xmlns:ns1="http://schemas.microsoft.com/sharepoint/v3" xmlns:ns2="65802b0a-581d-4e90-9083-e5ada320e0f0" xmlns:ns3="0a98cebe-c25f-43b9-bb28-933a835a528e" targetNamespace="http://schemas.microsoft.com/office/2006/metadata/properties" ma:root="true" ma:fieldsID="1bded5807e727087b7f5e27a34057a95" ns1:_="" ns2:_="" ns3:_="">
    <xsd:import namespace="http://schemas.microsoft.com/sharepoint/v3"/>
    <xsd:import namespace="65802b0a-581d-4e90-9083-e5ada320e0f0"/>
    <xsd:import namespace="0a98cebe-c25f-43b9-bb28-933a835a528e"/>
    <xsd:element name="properties">
      <xsd:complexType>
        <xsd:sequence>
          <xsd:element name="documentManagement">
            <xsd:complexType>
              <xsd:all>
                <xsd:element ref="ns2:Folder"/>
                <xsd:element ref="ns1:AverageRating" minOccurs="0"/>
                <xsd:element ref="ns1:RatingCount" minOccurs="0"/>
                <xsd:element ref="ns1:RatedBy" minOccurs="0"/>
                <xsd:element ref="ns1:Ratings" minOccurs="0"/>
                <xsd:element ref="ns1:LikesCount" minOccurs="0"/>
                <xsd:element ref="ns1:LikedBy"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verageRating" ma:index="9" nillable="true" ma:displayName="Rating (0-5)" ma:decimals="2" ma:description="Average value of all the ratings that have been submitted" ma:internalName="AverageRating" ma:readOnly="true">
      <xsd:simpleType>
        <xsd:restriction base="dms:Number"/>
      </xsd:simpleType>
    </xsd:element>
    <xsd:element name="RatingCount" ma:index="10" nillable="true" ma:displayName="Number of Ratings" ma:decimals="0" ma:description="Number of ratings submitted" ma:internalName="RatingCount" ma:readOnly="true">
      <xsd:simpleType>
        <xsd:restriction base="dms:Number"/>
      </xsd:simpleType>
    </xsd:element>
    <xsd:element name="RatedBy" ma:index="11" nillable="true" ma:displayName="Rated By" ma:description="Users rated the item." ma:hidden="true" ma:list="UserInfo" ma:internalName="Rat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atings" ma:index="12" nillable="true" ma:displayName="User ratings" ma:description="User ratings for the item" ma:hidden="true" ma:internalName="Ratings">
      <xsd:simpleType>
        <xsd:restriction base="dms:Note"/>
      </xsd:simpleType>
    </xsd:element>
    <xsd:element name="LikesCount" ma:index="13" nillable="true" ma:displayName="Number of Likes" ma:internalName="LikesCount">
      <xsd:simpleType>
        <xsd:restriction base="dms:Unknown"/>
      </xsd:simpleType>
    </xsd:element>
    <xsd:element name="LikedBy" ma:index="14" nillable="true" ma:displayName="Liked By" ma:hidden="true" ma:list="UserInfo" ma:internalName="Lik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5802b0a-581d-4e90-9083-e5ada320e0f0" elementFormDefault="qualified">
    <xsd:import namespace="http://schemas.microsoft.com/office/2006/documentManagement/types"/>
    <xsd:import namespace="http://schemas.microsoft.com/office/infopath/2007/PartnerControls"/>
    <xsd:element name="Folder" ma:index="8" ma:displayName="Folder" ma:default="AGENCY TALKING POINTS" ma:format="Dropdown" ma:internalName="Folder">
      <xsd:simpleType>
        <xsd:union memberTypes="dms:Text">
          <xsd:simpleType>
            <xsd:restriction base="dms:Choice">
              <xsd:enumeration value="AGENCY TALKING POINTS"/>
              <xsd:enumeration value="COMMUNICATION PRODUCTS"/>
              <xsd:enumeration value="ARCHIVE"/>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0a98cebe-c25f-43b9-bb28-933a835a528e"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E5A81B-EB3D-48ED-8792-6EFAB86C13D6}">
  <ds:schemaRefs>
    <ds:schemaRef ds:uri="http://schemas.microsoft.com/sharepoint/v3/contenttype/forms"/>
  </ds:schemaRefs>
</ds:datastoreItem>
</file>

<file path=customXml/itemProps2.xml><?xml version="1.0" encoding="utf-8"?>
<ds:datastoreItem xmlns:ds="http://schemas.openxmlformats.org/officeDocument/2006/customXml" ds:itemID="{A495A4A9-AEC3-4074-B2EA-2AE490D7D92E}">
  <ds:schemaRefs>
    <ds:schemaRef ds:uri="http://schemas.microsoft.com/office/2006/metadata/properties"/>
    <ds:schemaRef ds:uri="http://schemas.microsoft.com/office/infopath/2007/PartnerControls"/>
    <ds:schemaRef ds:uri="http://schemas.microsoft.com/sharepoint/v3"/>
    <ds:schemaRef ds:uri="65802b0a-581d-4e90-9083-e5ada320e0f0"/>
  </ds:schemaRefs>
</ds:datastoreItem>
</file>

<file path=customXml/itemProps3.xml><?xml version="1.0" encoding="utf-8"?>
<ds:datastoreItem xmlns:ds="http://schemas.openxmlformats.org/officeDocument/2006/customXml" ds:itemID="{EE7560AE-8505-4871-A48D-958F47071F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5802b0a-581d-4e90-9083-e5ada320e0f0"/>
    <ds:schemaRef ds:uri="0a98cebe-c25f-43b9-bb28-933a835a52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7175</TotalTime>
  <Words>1483</Words>
  <Application>Microsoft Macintosh PowerPoint</Application>
  <PresentationFormat>Widescreen</PresentationFormat>
  <Paragraphs>151</Paragraphs>
  <Slides>16</Slides>
  <Notes>11</Notes>
  <HiddenSlides>0</HiddenSlides>
  <MMClips>1</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16</vt:i4>
      </vt:variant>
    </vt:vector>
  </HeadingPairs>
  <TitlesOfParts>
    <vt:vector size="27" baseType="lpstr">
      <vt:lpstr>Arial</vt:lpstr>
      <vt:lpstr>Calibri</vt:lpstr>
      <vt:lpstr>Calibri Light</vt:lpstr>
      <vt:lpstr>Monaco</vt:lpstr>
      <vt:lpstr>System Font Regular</vt:lpstr>
      <vt:lpstr>Office Theme</vt:lpstr>
      <vt:lpstr>1_Office Theme</vt:lpstr>
      <vt:lpstr>2_Office Theme</vt:lpstr>
      <vt:lpstr>3_Office Theme</vt:lpstr>
      <vt:lpstr>6_Office Theme</vt:lpstr>
      <vt:lpstr>4_Office Theme</vt:lpstr>
      <vt:lpstr>Human Landing System Program</vt:lpstr>
      <vt:lpstr>PowerPoint Presentation</vt:lpstr>
      <vt:lpstr>PowerPoint Presentation</vt:lpstr>
      <vt:lpstr>              : Landing Humans On the Moon in 2024</vt:lpstr>
      <vt:lpstr>Human Landing System</vt:lpstr>
      <vt:lpstr>Human Landing System – NextSTEP-2 Appendix H</vt:lpstr>
      <vt:lpstr>Overview</vt:lpstr>
      <vt:lpstr>PowerPoint Presentation</vt:lpstr>
      <vt:lpstr>PowerPoint Presentation</vt:lpstr>
      <vt:lpstr>PowerPoint Presentation</vt:lpstr>
      <vt:lpstr>American Strategic Presence on the Moon – High solar illumination areas within 2 degrees (&lt;50 km) of the lunar south pole. </vt:lpstr>
      <vt:lpstr>The Lunar South Pole</vt:lpstr>
      <vt:lpstr>Lunar Science by 2024</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Payne, Stefanie (JSC-CM000)[BOOZ ALLEN HAMILTON]</dc:creator>
  <cp:lastModifiedBy>Means, Laura L. (MSFC-CS30)[Analytical Services Inc. (ASI)]</cp:lastModifiedBy>
  <cp:revision>91</cp:revision>
  <dcterms:created xsi:type="dcterms:W3CDTF">2019-09-19T15:32:31Z</dcterms:created>
  <dcterms:modified xsi:type="dcterms:W3CDTF">2020-06-08T16:20:46Z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0x010100B3C8B4171F88B8428F76B7B36EA22770</vt:lpwstr>
  </property>
</Properties>
</file>