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3" r:id="rId5"/>
    <p:sldMasterId id="2147483676" r:id="rId6"/>
    <p:sldMasterId id="2147483689" r:id="rId7"/>
    <p:sldMasterId id="2147483730" r:id="rId8"/>
    <p:sldMasterId id="2147483744" r:id="rId9"/>
  </p:sldMasterIdLst>
  <p:notesMasterIdLst>
    <p:notesMasterId r:id="rId24"/>
  </p:notesMasterIdLst>
  <p:sldIdLst>
    <p:sldId id="1892" r:id="rId10"/>
    <p:sldId id="1939" r:id="rId11"/>
    <p:sldId id="260" r:id="rId12"/>
    <p:sldId id="256" r:id="rId13"/>
    <p:sldId id="15494" r:id="rId14"/>
    <p:sldId id="15493" r:id="rId15"/>
    <p:sldId id="15570" r:id="rId16"/>
    <p:sldId id="15561" r:id="rId17"/>
    <p:sldId id="15557" r:id="rId18"/>
    <p:sldId id="15558" r:id="rId19"/>
    <p:sldId id="1791" r:id="rId20"/>
    <p:sldId id="1926" r:id="rId21"/>
    <p:sldId id="1920" r:id="rId22"/>
    <p:sldId id="189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445"/>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45"/>
    <p:restoredTop sz="79242"/>
  </p:normalViewPr>
  <p:slideViewPr>
    <p:cSldViewPr snapToGrid="0" snapToObjects="1">
      <p:cViewPr varScale="1">
        <p:scale>
          <a:sx n="106" d="100"/>
          <a:sy n="106" d="100"/>
        </p:scale>
        <p:origin x="1352" y="184"/>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6/11/20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keeping with President Trump’s SPD-1, last year VP Pence charged NASA to land the first woman and the next man on the South Pole of the Moon by 2024</a:t>
            </a:r>
          </a:p>
        </p:txBody>
      </p:sp>
      <p:sp>
        <p:nvSpPr>
          <p:cNvPr id="4" name="Slide Number Placeholder 3"/>
          <p:cNvSpPr>
            <a:spLocks noGrp="1"/>
          </p:cNvSpPr>
          <p:nvPr>
            <p:ph type="sldNum" sz="quarter" idx="5"/>
          </p:nvPr>
        </p:nvSpPr>
        <p:spPr/>
        <p:txBody>
          <a:bodyPr/>
          <a:lstStyle/>
          <a:p>
            <a:fld id="{C7849D48-0F3E-ED4D-9442-0895F9CB8928}" type="slidenum">
              <a:rPr lang="en-US" smtClean="0"/>
              <a:t>2</a:t>
            </a:fld>
            <a:endParaRPr lang="en-US" dirty="0"/>
          </a:p>
        </p:txBody>
      </p:sp>
    </p:spTree>
    <p:extLst>
      <p:ext uri="{BB962C8B-B14F-4D97-AF65-F5344CB8AC3E}">
        <p14:creationId xmlns:p14="http://schemas.microsoft.com/office/powerpoint/2010/main" val="1365556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response to this charge, NASA created the Artemis Program, which encompasses all of NASA’s lunar exploration initiatives, including the 2024 lunar landing.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3</a:t>
            </a:fld>
            <a:endParaRPr lang="en-US" dirty="0"/>
          </a:p>
        </p:txBody>
      </p:sp>
    </p:spTree>
    <p:extLst>
      <p:ext uri="{BB962C8B-B14F-4D97-AF65-F5344CB8AC3E}">
        <p14:creationId xmlns:p14="http://schemas.microsoft.com/office/powerpoint/2010/main" val="2906626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you’ll see the latest plans for the initial Artemis missions. </a:t>
            </a:r>
          </a:p>
          <a:p>
            <a:endParaRPr lang="en-US" dirty="0"/>
          </a:p>
          <a:p>
            <a:r>
              <a:rPr lang="en-US" dirty="0"/>
              <a:t>The first mission, Artemis I, will see the un-crewed Orion spacecraft launch on the SLS rocket to swing around the Moon and come back to Earth. It’s an important mission before putting any humans on board, as they did in the Apollo program.</a:t>
            </a:r>
          </a:p>
          <a:p>
            <a:endParaRPr lang="en-US" dirty="0"/>
          </a:p>
          <a:p>
            <a:r>
              <a:rPr lang="en-US" dirty="0"/>
              <a:t>Artemis II will be the first Artemis mission to launch with a crew, another key milestone before attempting the full launch and landing on the surface of the Moon</a:t>
            </a:r>
          </a:p>
          <a:p>
            <a:endParaRPr lang="en-US" dirty="0"/>
          </a:p>
          <a:p>
            <a:r>
              <a:rPr lang="en-US" dirty="0"/>
              <a:t>Artemis III (on the far right) will be the mission that sends crew to the lunar surface on board a Human Landing System, which I am here to talk more about today. The HLS will have launched </a:t>
            </a:r>
            <a:r>
              <a:rPr lang="en-US" dirty="0" err="1"/>
              <a:t>uncrewed</a:t>
            </a:r>
            <a:r>
              <a:rPr lang="en-US" dirty="0"/>
              <a:t> and be waiting for Orion to arrive with the astronauts on board. The two will dock together and the crew will get on board to head to the surface where they’ll stay several days, doing EVAs and science, before going back up to Orion and heading safely back to Earth.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350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On the left you’ll see an artist’s rendering of a generic, government reference design of a lunar Human Landing System…</a:t>
            </a:r>
          </a:p>
          <a:p>
            <a:endParaRPr lang="en-US" i="1" dirty="0"/>
          </a:p>
          <a:p>
            <a:r>
              <a:rPr lang="en-US" i="1" dirty="0"/>
              <a:t>**here I’d give a high-level overview of the Program—that we’re soliciting the design, delivery and demonstration much like we are seeing with CCP, and that NASA won’t own the lander. You can mention the whole “best of NASA and best of industry” approach**</a:t>
            </a:r>
          </a:p>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5</a:t>
            </a:fld>
            <a:endParaRPr lang="en-US" dirty="0"/>
          </a:p>
        </p:txBody>
      </p:sp>
    </p:spTree>
    <p:extLst>
      <p:ext uri="{BB962C8B-B14F-4D97-AF65-F5344CB8AC3E}">
        <p14:creationId xmlns:p14="http://schemas.microsoft.com/office/powerpoint/2010/main" val="3278408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 this chart covers our basic timeframe, I always like to include it because it shows our speed. You can explain that during this Base Period we’re focused on nailing down requirements, and at the end we’ll have a better idea of who we think can meet the 2024 landing**</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17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the three companies who received awards on April 30 along with their reference designs: </a:t>
            </a:r>
            <a:r>
              <a:rPr lang="en-US" dirty="0" err="1"/>
              <a:t>Dynetics</a:t>
            </a:r>
            <a:r>
              <a:rPr lang="en-US" dirty="0"/>
              <a:t> of Huntsville, Alabama; SpaceX of Hawthorne, California; and a team led by Blue Origin of Kent, Washington, that also includes Northrup Grumman, Lockheed Martin, and Draper.</a:t>
            </a:r>
          </a:p>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7</a:t>
            </a:fld>
            <a:endParaRPr lang="en-US" dirty="0"/>
          </a:p>
        </p:txBody>
      </p:sp>
    </p:spTree>
    <p:extLst>
      <p:ext uri="{BB962C8B-B14F-4D97-AF65-F5344CB8AC3E}">
        <p14:creationId xmlns:p14="http://schemas.microsoft.com/office/powerpoint/2010/main" val="4140825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a little bit more about each team’s proposal. Blue Origin’s team has a three-stage landing system, with Lockheed responsible for the Ascent element, Blue responsible for the descent element and integration of the whole vehicle, Northrop Grumman responsible for the transfer element to bring the spacecraft into low lunar orbit, and Draper leading out with GNC.</a:t>
            </a:r>
          </a:p>
        </p:txBody>
      </p:sp>
      <p:sp>
        <p:nvSpPr>
          <p:cNvPr id="4" name="Slide Number Placeholder 3"/>
          <p:cNvSpPr>
            <a:spLocks noGrp="1"/>
          </p:cNvSpPr>
          <p:nvPr>
            <p:ph type="sldNum" sz="quarter" idx="5"/>
          </p:nvPr>
        </p:nvSpPr>
        <p:spPr/>
        <p:txBody>
          <a:bodyPr/>
          <a:lstStyle/>
          <a:p>
            <a:fld id="{C7849D48-0F3E-ED4D-9442-0895F9CB8928}" type="slidenum">
              <a:rPr lang="en-US" smtClean="0"/>
              <a:t>8</a:t>
            </a:fld>
            <a:endParaRPr lang="en-US" dirty="0"/>
          </a:p>
        </p:txBody>
      </p:sp>
    </p:spTree>
    <p:extLst>
      <p:ext uri="{BB962C8B-B14F-4D97-AF65-F5344CB8AC3E}">
        <p14:creationId xmlns:p14="http://schemas.microsoft.com/office/powerpoint/2010/main" val="340010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Dynetics</a:t>
            </a:r>
            <a:r>
              <a:rPr lang="en-US" dirty="0"/>
              <a:t>’ proposal has a single spacecraft that provides both the ascent and descent capabilities, along with modular propellant vehicles to fuel the engines. They have a large subcontractor team, and one uniqueness of their proposal is that the crew cabin sits low to the surface. </a:t>
            </a:r>
          </a:p>
        </p:txBody>
      </p:sp>
      <p:sp>
        <p:nvSpPr>
          <p:cNvPr id="4" name="Slide Number Placeholder 3"/>
          <p:cNvSpPr>
            <a:spLocks noGrp="1"/>
          </p:cNvSpPr>
          <p:nvPr>
            <p:ph type="sldNum" sz="quarter" idx="5"/>
          </p:nvPr>
        </p:nvSpPr>
        <p:spPr/>
        <p:txBody>
          <a:bodyPr/>
          <a:lstStyle/>
          <a:p>
            <a:fld id="{C7849D48-0F3E-ED4D-9442-0895F9CB8928}" type="slidenum">
              <a:rPr lang="en-US" smtClean="0"/>
              <a:t>9</a:t>
            </a:fld>
            <a:endParaRPr lang="en-US" dirty="0"/>
          </a:p>
        </p:txBody>
      </p:sp>
    </p:spTree>
    <p:extLst>
      <p:ext uri="{BB962C8B-B14F-4D97-AF65-F5344CB8AC3E}">
        <p14:creationId xmlns:p14="http://schemas.microsoft.com/office/powerpoint/2010/main" val="1227115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SpaceX proposed a Human Landing System version of the Starship. It is a fully integrated spacecraft designed to be fully reusable. As you may be able to tell, the spacious crew cabin sits high up on the vehicle, with the crew going to and from the surface on a pully/elevator type system.</a:t>
            </a:r>
          </a:p>
        </p:txBody>
      </p:sp>
      <p:sp>
        <p:nvSpPr>
          <p:cNvPr id="4" name="Slide Number Placeholder 3"/>
          <p:cNvSpPr>
            <a:spLocks noGrp="1"/>
          </p:cNvSpPr>
          <p:nvPr>
            <p:ph type="sldNum" sz="quarter" idx="5"/>
          </p:nvPr>
        </p:nvSpPr>
        <p:spPr/>
        <p:txBody>
          <a:bodyPr/>
          <a:lstStyle/>
          <a:p>
            <a:fld id="{C7849D48-0F3E-ED4D-9442-0895F9CB8928}" type="slidenum">
              <a:rPr lang="en-US" smtClean="0"/>
              <a:t>10</a:t>
            </a:fld>
            <a:endParaRPr lang="en-US" dirty="0"/>
          </a:p>
        </p:txBody>
      </p:sp>
    </p:spTree>
    <p:extLst>
      <p:ext uri="{BB962C8B-B14F-4D97-AF65-F5344CB8AC3E}">
        <p14:creationId xmlns:p14="http://schemas.microsoft.com/office/powerpoint/2010/main" val="777135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animation shows the Apollo landing sites, found generally around the Moon’s equator. When we go back through the Artemis program, we want to explore parts of the Moon we have never been before, namely the South Pole.</a:t>
            </a:r>
          </a:p>
          <a:p>
            <a:endParaRPr lang="en-US" dirty="0"/>
          </a:p>
          <a:p>
            <a:r>
              <a:rPr lang="en-US" dirty="0"/>
              <a:t>As you can see as the animation progresses, the South Pole is a much more dynamic place to try to land. </a:t>
            </a:r>
          </a:p>
          <a:p>
            <a:pPr marL="171450" indent="-171450">
              <a:buFont typeface="Arial" panose="020B0604020202020204" pitchFamily="34" charset="0"/>
              <a:buChar char="•"/>
            </a:pPr>
            <a:r>
              <a:rPr lang="en-US" dirty="0"/>
              <a:t>However, the South Pole has great benefits for lunar missions, including long duration access to sunlight which is key for use of solar panels. </a:t>
            </a:r>
          </a:p>
          <a:p>
            <a:pPr marL="171450" indent="-171450">
              <a:buFont typeface="Arial" panose="020B0604020202020204" pitchFamily="34" charset="0"/>
              <a:buChar char="•"/>
            </a:pPr>
            <a:r>
              <a:rPr lang="en-US" dirty="0"/>
              <a:t>There is also fairly long-duration direct-to-Earth communications, so there is no “going behind the Moon” and losing signal like they had for Apollo. </a:t>
            </a:r>
          </a:p>
          <a:p>
            <a:pPr marL="171450" indent="-171450">
              <a:buFont typeface="Arial" panose="020B0604020202020204" pitchFamily="34" charset="0"/>
              <a:buChar char="•"/>
            </a:pPr>
            <a:r>
              <a:rPr lang="en-US" dirty="0"/>
              <a:t>We’re also very interested in the South Pole because there are permanently shadowed places in the deep craters, where we think we may likely find volatiles like water ice.</a:t>
            </a:r>
          </a:p>
          <a:p>
            <a:endParaRPr lang="en-US" dirty="0"/>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952392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of course, we want to take everything we learn from these Artemis lunar missions and apply them to future missions to Mars. The Moon is only a few days away, whereas a round-trip mission to Mars could be 2-3 years at its briefest. </a:t>
            </a:r>
          </a:p>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12</a:t>
            </a:fld>
            <a:endParaRPr lang="en-US" dirty="0"/>
          </a:p>
        </p:txBody>
      </p:sp>
    </p:spTree>
    <p:extLst>
      <p:ext uri="{BB962C8B-B14F-4D97-AF65-F5344CB8AC3E}">
        <p14:creationId xmlns:p14="http://schemas.microsoft.com/office/powerpoint/2010/main" val="2494107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3959886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6/11/20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23013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3223289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A268F7-312F-2449-A356-498AE7A92B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6/11/20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73835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0334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6164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49728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99004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36406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57758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6249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97813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39228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80570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89001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CE4E6-A2CA-B142-92DD-CABE3EB4D8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rgbClr val="252525"/>
                </a:solidFill>
                <a:latin typeface="Arial" panose="020B0604020202020204" pitchFamily="34" charset="0"/>
                <a:cs typeface="Arial" panose="020B0604020202020204" pitchFamily="34" charset="0"/>
              </a:rPr>
              <a:t>National Aeronautics and</a:t>
            </a:r>
            <a:br>
              <a:rPr lang="en-US" sz="800" dirty="0">
                <a:solidFill>
                  <a:srgbClr val="252525"/>
                </a:solidFill>
                <a:latin typeface="Arial" panose="020B0604020202020204" pitchFamily="34" charset="0"/>
                <a:cs typeface="Arial" panose="020B0604020202020204" pitchFamily="34" charset="0"/>
              </a:rPr>
            </a:br>
            <a:r>
              <a:rPr lang="en-US" sz="800" dirty="0">
                <a:solidFill>
                  <a:srgbClr val="252525"/>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1634566"/>
            <a:ext cx="7676340" cy="1274762"/>
          </a:xfrm>
        </p:spPr>
        <p:txBody>
          <a:bodyPr anchor="t">
            <a:noAutofit/>
          </a:bodyPr>
          <a:lstStyle>
            <a:lvl1pPr algn="l">
              <a:defRPr sz="4700" b="1" i="0">
                <a:solidFill>
                  <a:srgbClr val="252525"/>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056966"/>
            <a:ext cx="7676340" cy="1488440"/>
          </a:xfrm>
        </p:spPr>
        <p:txBody>
          <a:bodyPr>
            <a:normAutofit/>
          </a:bodyPr>
          <a:lstStyle>
            <a:lvl1pPr marL="0" indent="0" algn="l">
              <a:buNone/>
              <a:defRPr sz="2000" b="0" i="0">
                <a:solidFill>
                  <a:srgbClr val="25252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rgbClr val="2525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rgbClr val="252525"/>
                </a:solidFill>
              </a:defRPr>
            </a:lvl1pPr>
          </a:lstStyle>
          <a:p>
            <a:fld id="{CBC85A14-9CEB-5743-A859-0AA7B3B71D9E}" type="datetime1">
              <a:rPr lang="en-US" smtClean="0"/>
              <a:t>6/11/20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rgbClr val="252525"/>
                </a:solidFill>
              </a:defRPr>
            </a:lvl1pPr>
          </a:lstStyle>
          <a:p>
            <a:r>
              <a:rPr lang="en-US"/>
              <a:t>SENSITIVE BUT UNCLASSIFIED • NASA INTERNAL USE ONLY • DO NOT DISTRIBUTE </a:t>
            </a:r>
            <a:endParaRPr lang="en-US" dirty="0"/>
          </a:p>
        </p:txBody>
      </p:sp>
    </p:spTree>
    <p:extLst>
      <p:ext uri="{BB962C8B-B14F-4D97-AF65-F5344CB8AC3E}">
        <p14:creationId xmlns:p14="http://schemas.microsoft.com/office/powerpoint/2010/main" val="2924717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3A9DB-5D20-F24A-A735-0BA7C69E35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0994673D-B49A-F544-814B-B09DED7E42F4}" type="datetime1">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a:xfrm>
            <a:off x="3581400" y="6356350"/>
            <a:ext cx="5029200" cy="365125"/>
          </a:xfrm>
        </p:spPr>
        <p:txBody>
          <a:bodyPr/>
          <a:lstStyle/>
          <a:p>
            <a:r>
              <a:rPr lang="en-US" b="1" dirty="0">
                <a:solidFill>
                  <a:srgbClr val="FF0000"/>
                </a:solidFill>
                <a:latin typeface="Arial"/>
                <a:cs typeface="Arial"/>
              </a:rPr>
              <a:t>SENSITIVE BUT UNCLASSIFIED • NASA INTERNAL USE ONLY • DO NOT DISTRIBUTE</a:t>
            </a:r>
          </a:p>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8726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0ADFE-1337-3B4F-AE7A-608767B328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CA168496-A640-DA45-9A2E-D03FE29F62B8}" type="datetime1">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38754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AB9336F8-0E7A-2C44-9580-1A109C7021E2}" type="datetime1">
              <a:rPr lang="en-US" smtClean="0"/>
              <a:t>6/11/20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62289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79CAE62B-AFC8-1148-BA62-7498D1E1D371}" type="datetime1">
              <a:rPr lang="en-US" smtClean="0"/>
              <a:t>6/11/20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70477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C07A0AF1-8B28-F34F-9C00-CEB13BE87284}" type="datetime1">
              <a:rPr lang="en-US" smtClean="0"/>
              <a:t>6/11/20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12915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5E2EE50-BB38-CB4B-A9AB-1C0B675C887B}" type="datetime1">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11882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A7340B3C-0356-BE4C-8437-1A539D484B5A}" type="datetime1">
              <a:rPr lang="en-US" smtClean="0"/>
              <a:t>6/11/20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46860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06C23B72-7C72-9B45-AE84-D66CDE128375}" type="datetime1">
              <a:rPr lang="en-US" smtClean="0"/>
              <a:t>6/11/20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199744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51DBFB58-285A-0147-9588-74AA38948D15}" type="datetime1">
              <a:rPr lang="en-US" smtClean="0"/>
              <a:t>6/11/20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975932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C0F31A22-6CDF-7D4A-B529-57B689779B58}" type="datetime1">
              <a:rPr lang="en-US" smtClean="0"/>
              <a:t>6/11/20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23052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Main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96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6/11/20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75185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875824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9009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998543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19877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57536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012976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374271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61206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795734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12288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568273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6/11/20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4987124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6/11/20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007447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471588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095173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368892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504841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439825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669215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04509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33547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339178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49481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6/11/20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1773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8763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0787-E154-A448-8770-86833317E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8F16F-5EFA-E641-AF7F-C062282FD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8CF4D-860F-0641-B9E0-3D4191056CC3}"/>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F64B91C2-C937-7042-AECE-833C6C13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55158-F5EE-0D40-AE12-897D1EAA6E20}"/>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1053998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153-F035-F149-BE12-59B73FECF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E97-1059-E448-80C4-909188C77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9FC35-B2E7-294F-8EEF-D012F36C913E}"/>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98F1A63D-4D92-C744-8825-40A49B23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57F9E-EAEF-DB45-AE4B-67BF399B325E}"/>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758018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A864-3BFA-1E4E-97C7-6AE51A85D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F6CEC-EE37-E94C-8A97-C7BBBD411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0187E-1A5B-6A4F-94B2-6FC670780602}"/>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128C8047-5C03-1D43-BF9C-80C899E1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9F9B2-05C6-EB41-B6DE-85F31139C944}"/>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6352686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119-1258-3E49-B5B9-FDAFFA4BF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4C5BF-8773-CF4A-8E16-957142171D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204D5-A1B3-7142-BA3E-496084877B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69B64-7B80-9D4B-85DE-9F1BDBEE3811}"/>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6" name="Footer Placeholder 5">
            <a:extLst>
              <a:ext uri="{FF2B5EF4-FFF2-40B4-BE49-F238E27FC236}">
                <a16:creationId xmlns:a16="http://schemas.microsoft.com/office/drawing/2014/main" id="{E418F0D1-71CB-014D-A107-DA0E5E4A0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780E5-193E-AC48-BFFA-EFC44B1D48CF}"/>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3597913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FCC1-7C27-2B45-BDF0-21E03F0F45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2E3A8-121C-0340-9831-17FCA6551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CD7DAA-C72C-2B4F-AE29-E7AD09642A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88B95D-9660-E14A-AC2D-E894490F1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A1D5E-A6EB-3846-85C4-73F05119A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D55B00-D246-DD4D-887C-7D1ED033410E}"/>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8" name="Footer Placeholder 7">
            <a:extLst>
              <a:ext uri="{FF2B5EF4-FFF2-40B4-BE49-F238E27FC236}">
                <a16:creationId xmlns:a16="http://schemas.microsoft.com/office/drawing/2014/main" id="{CD3BAA7C-9516-1144-B49D-28C68BD065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C1CD6-727A-B244-B225-F54A26693CA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5380688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2E3-658A-9A43-AFA1-1AD6ACCB4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7DA1F-8FA3-B646-A807-62307985C9FF}"/>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4" name="Footer Placeholder 3">
            <a:extLst>
              <a:ext uri="{FF2B5EF4-FFF2-40B4-BE49-F238E27FC236}">
                <a16:creationId xmlns:a16="http://schemas.microsoft.com/office/drawing/2014/main" id="{922E3E26-68F2-EC48-BFE5-17E7D6DA0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997C28-DC35-6749-9764-F2964F0A3BD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1074800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B8153-344D-CA49-988F-767FC853A329}"/>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3" name="Footer Placeholder 2">
            <a:extLst>
              <a:ext uri="{FF2B5EF4-FFF2-40B4-BE49-F238E27FC236}">
                <a16:creationId xmlns:a16="http://schemas.microsoft.com/office/drawing/2014/main" id="{7BBC39D6-74E6-A440-BD3B-2F3E2DE8B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2A23B-F798-234F-9561-99F880A63B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5718765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239-B2F1-D143-8834-9087DA815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2F0F9-D5B8-F34C-8A42-F47BBFE09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446EC-FD12-C94F-998F-BDAB67043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2D175-6175-6A46-9C2B-102F7EA50087}"/>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6" name="Footer Placeholder 5">
            <a:extLst>
              <a:ext uri="{FF2B5EF4-FFF2-40B4-BE49-F238E27FC236}">
                <a16:creationId xmlns:a16="http://schemas.microsoft.com/office/drawing/2014/main" id="{AFFA089F-44E1-834D-ABE9-310F4F8D9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058E3-A30B-7645-B8FC-64D175B00E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5141172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B5B-5FB9-AE44-B569-24A26FD2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69F8B-04BC-AC48-8E7D-85780640C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F004B-637B-0644-9CBB-893234B6C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A612B-29C5-B44E-B63C-9ED9282193A3}"/>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6" name="Footer Placeholder 5">
            <a:extLst>
              <a:ext uri="{FF2B5EF4-FFF2-40B4-BE49-F238E27FC236}">
                <a16:creationId xmlns:a16="http://schemas.microsoft.com/office/drawing/2014/main" id="{B0291695-F173-314C-8793-E4641D3D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0971E-F5C3-3C42-A62D-E134C3AEA41D}"/>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0114169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D28C-797E-3542-B5C1-09CA13EC8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EA0487-2116-034B-8760-DB45DC14B8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1A08-B86D-AF43-BA20-4D8F0475CF43}"/>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9193C790-0DD0-B749-BACB-419A762DB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5F8F5-80A4-2D46-B95B-80826919FEC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5136577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A8859-BD84-CA40-8DE9-CE3523ACB3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B6E6C-EC1C-834C-97B0-504703194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0B309-4743-F840-A629-D2524393B9BD}"/>
              </a:ext>
            </a:extLst>
          </p:cNvPr>
          <p:cNvSpPr>
            <a:spLocks noGrp="1"/>
          </p:cNvSpPr>
          <p:nvPr>
            <p:ph type="dt" sz="half" idx="10"/>
          </p:nvPr>
        </p:nvSpPr>
        <p:spPr/>
        <p:txBody>
          <a:body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03E33BD7-6504-0242-850F-95C473BA9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8EC66-CAE0-FE49-B70E-B466DB7B1D1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28623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9.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2.pn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96417123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252525"/>
                </a:solidFill>
                <a:latin typeface="Arial" panose="020B0604020202020204" pitchFamily="34" charset="0"/>
                <a:cs typeface="Arial" panose="020B0604020202020204" pitchFamily="34" charset="0"/>
              </a:defRPr>
            </a:lvl1pPr>
          </a:lstStyle>
          <a:p>
            <a:fld id="{B7CA9705-3A54-984A-9A79-398A142BFA36}" type="datetime1">
              <a:rPr lang="en-US" smtClean="0"/>
              <a:t>6/11/20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581400" y="6356350"/>
            <a:ext cx="5029199" cy="365125"/>
          </a:xfrm>
          <a:prstGeom prst="rect">
            <a:avLst/>
          </a:prstGeom>
        </p:spPr>
        <p:txBody>
          <a:bodyPr vert="horz" lIns="91440" tIns="45720" rIns="91440" bIns="45720" rtlCol="0" anchor="ctr"/>
          <a:lstStyle>
            <a:lvl1pPr algn="ctr">
              <a:defRPr sz="1200">
                <a:solidFill>
                  <a:srgbClr val="252525"/>
                </a:solidFill>
                <a:latin typeface="Arial" panose="020B0604020202020204" pitchFamily="34" charset="0"/>
                <a:cs typeface="Arial" panose="020B0604020202020204" pitchFamily="34" charset="0"/>
              </a:defRPr>
            </a:lvl1pPr>
          </a:lstStyle>
          <a:p>
            <a:r>
              <a:rPr lang="en-US" sz="1200" b="1">
                <a:solidFill>
                  <a:srgbClr val="FF0000"/>
                </a:solidFill>
                <a:latin typeface="Arial"/>
                <a:cs typeface="Arial"/>
              </a:rPr>
              <a:t>SENSITIVE BUT UNCLASSIFIED • NASA INTERNAL USE ONLY • DO NOT DISTRIBUTE </a:t>
            </a:r>
            <a:endParaRPr lang="en-US" sz="1200" b="1" dirty="0">
              <a:solidFill>
                <a:srgbClr val="FF0000"/>
              </a:solidFill>
              <a:latin typeface="Arial"/>
              <a:cs typeface="Arial"/>
            </a:endParaRP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81577770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l" defTabSz="914400" rtl="0" eaLnBrk="1" latinLnBrk="0" hangingPunct="1">
        <a:lnSpc>
          <a:spcPct val="90000"/>
        </a:lnSpc>
        <a:spcBef>
          <a:spcPct val="0"/>
        </a:spcBef>
        <a:buNone/>
        <a:defRPr sz="3200" b="1" i="0" kern="1200">
          <a:solidFill>
            <a:srgbClr val="25252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5252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5252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5252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85701437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6/11/20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6086453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BD6C0-DA1F-A446-AD31-238A009DA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B44084-EC13-8C41-8D8A-063D13DB9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8CDF0-9CD8-6548-81AD-F5EB30644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F6683-2A65-3945-B80D-302E1526E9CD}" type="datetimeFigureOut">
              <a:rPr lang="en-US" smtClean="0"/>
              <a:t>6/11/20</a:t>
            </a:fld>
            <a:endParaRPr lang="en-US"/>
          </a:p>
        </p:txBody>
      </p:sp>
      <p:sp>
        <p:nvSpPr>
          <p:cNvPr id="5" name="Footer Placeholder 4">
            <a:extLst>
              <a:ext uri="{FF2B5EF4-FFF2-40B4-BE49-F238E27FC236}">
                <a16:creationId xmlns:a16="http://schemas.microsoft.com/office/drawing/2014/main" id="{3249D238-5EEF-CF46-B223-B2DC32BC7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1405C6-C24A-BE4A-A7B4-B8857CDD5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9A5EF-02C4-C54C-B5BE-1103498463E3}" type="slidenum">
              <a:rPr lang="en-US" smtClean="0"/>
              <a:t>‹#›</a:t>
            </a:fld>
            <a:endParaRPr lang="en-US"/>
          </a:p>
        </p:txBody>
      </p:sp>
    </p:spTree>
    <p:extLst>
      <p:ext uri="{BB962C8B-B14F-4D97-AF65-F5344CB8AC3E}">
        <p14:creationId xmlns:p14="http://schemas.microsoft.com/office/powerpoint/2010/main" val="134979859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69.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5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52.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47" y="5846058"/>
            <a:ext cx="840143"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p:txBody>
          <a:bodyPr/>
          <a:lstStyle/>
          <a:p>
            <a:r>
              <a:rPr lang="en-US" dirty="0"/>
              <a:t>Human Landing System Program Overview</a:t>
            </a:r>
          </a:p>
        </p:txBody>
      </p:sp>
      <p:sp>
        <p:nvSpPr>
          <p:cNvPr id="2" name="Subtitle 1">
            <a:extLst>
              <a:ext uri="{FF2B5EF4-FFF2-40B4-BE49-F238E27FC236}">
                <a16:creationId xmlns:a16="http://schemas.microsoft.com/office/drawing/2014/main" id="{F6C929F0-09E1-764B-8351-BE44997C37AC}"/>
              </a:ext>
            </a:extLst>
          </p:cNvPr>
          <p:cNvSpPr>
            <a:spLocks noGrp="1"/>
          </p:cNvSpPr>
          <p:nvPr>
            <p:ph type="subTitle" idx="1"/>
          </p:nvPr>
        </p:nvSpPr>
        <p:spPr>
          <a:xfrm>
            <a:off x="807260" y="4454706"/>
            <a:ext cx="7676340" cy="1356775"/>
          </a:xfrm>
        </p:spPr>
        <p:txBody>
          <a:bodyPr>
            <a:normAutofit fontScale="92500" lnSpcReduction="10000"/>
          </a:bodyPr>
          <a:lstStyle/>
          <a:p>
            <a:r>
              <a:rPr lang="en-US" b="1" dirty="0"/>
              <a:t>Lakiesha Hawkins</a:t>
            </a:r>
          </a:p>
          <a:p>
            <a:r>
              <a:rPr lang="en-US" sz="1800" i="1" dirty="0"/>
              <a:t>Manager, Program Planning &amp; Control</a:t>
            </a:r>
          </a:p>
          <a:p>
            <a:r>
              <a:rPr lang="en-US" sz="1800" dirty="0"/>
              <a:t>Human Landing System Program</a:t>
            </a:r>
          </a:p>
          <a:p>
            <a:r>
              <a:rPr lang="en-US" sz="1800" dirty="0"/>
              <a:t>NASA Marshall Space Flight Center</a:t>
            </a:r>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8ECD-8E80-1144-A875-F7A0D83A33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978DB0-0E47-4745-B94F-083859B332D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DB431B4-3ADA-5742-9D68-88666E4369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6350"/>
            <a:ext cx="12179300" cy="6845300"/>
          </a:xfrm>
          <a:prstGeom prst="rect">
            <a:avLst/>
          </a:prstGeom>
          <a:ln>
            <a:solidFill>
              <a:schemeClr val="tx1"/>
            </a:solidFill>
          </a:ln>
        </p:spPr>
      </p:pic>
    </p:spTree>
    <p:extLst>
      <p:ext uri="{BB962C8B-B14F-4D97-AF65-F5344CB8AC3E}">
        <p14:creationId xmlns:p14="http://schemas.microsoft.com/office/powerpoint/2010/main" val="3136858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DFCB-E859-7942-A0EC-41AABCF4E0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BD7EBC-6E16-0246-8CF4-2B4814C622D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FF4BE20-C0AC-374B-B269-1A1E8F220D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6" y="127"/>
            <a:ext cx="12191548" cy="6857745"/>
          </a:xfrm>
          <a:prstGeom prst="rect">
            <a:avLst/>
          </a:prstGeom>
        </p:spPr>
      </p:pic>
    </p:spTree>
    <p:extLst>
      <p:ext uri="{BB962C8B-B14F-4D97-AF65-F5344CB8AC3E}">
        <p14:creationId xmlns:p14="http://schemas.microsoft.com/office/powerpoint/2010/main" val="709643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person&#10;&#10;Description automatically generated">
            <a:extLst>
              <a:ext uri="{FF2B5EF4-FFF2-40B4-BE49-F238E27FC236}">
                <a16:creationId xmlns:a16="http://schemas.microsoft.com/office/drawing/2014/main" id="{20D0F6F4-3C7B-7E48-B64A-BE5AF07527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596" y="-9144"/>
            <a:ext cx="12247192" cy="6876288"/>
          </a:xfrm>
          <a:prstGeom prst="rect">
            <a:avLst/>
          </a:prstGeom>
        </p:spPr>
      </p:pic>
      <p:sp>
        <p:nvSpPr>
          <p:cNvPr id="6" name="Title 5">
            <a:extLst>
              <a:ext uri="{FF2B5EF4-FFF2-40B4-BE49-F238E27FC236}">
                <a16:creationId xmlns:a16="http://schemas.microsoft.com/office/drawing/2014/main" id="{157629E0-D589-E648-82F2-3BA4F92D163F}"/>
              </a:ext>
            </a:extLst>
          </p:cNvPr>
          <p:cNvSpPr>
            <a:spLocks noGrp="1"/>
          </p:cNvSpPr>
          <p:nvPr>
            <p:ph type="title"/>
          </p:nvPr>
        </p:nvSpPr>
        <p:spPr>
          <a:xfrm>
            <a:off x="653265" y="32855"/>
            <a:ext cx="10515600" cy="1065213"/>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 Landing Humans On the Moon in 2024</a:t>
            </a:r>
            <a:endParaRPr lang="en-US" sz="3200" b="1" dirty="0">
              <a:solidFill>
                <a:schemeClr val="bg1"/>
              </a:solidFill>
              <a:latin typeface="Arial" panose="020B0604020202020204" pitchFamily="34" charset="0"/>
              <a:cs typeface="Arial" panose="020B0604020202020204" pitchFamily="34" charset="0"/>
            </a:endParaRPr>
          </a:p>
        </p:txBody>
      </p:sp>
      <p:pic>
        <p:nvPicPr>
          <p:cNvPr id="3" name="Picture 2" descr="A picture containing drawing&#10;&#10;Description automatically generated">
            <a:extLst>
              <a:ext uri="{FF2B5EF4-FFF2-40B4-BE49-F238E27FC236}">
                <a16:creationId xmlns:a16="http://schemas.microsoft.com/office/drawing/2014/main" id="{5C80C7B6-39E2-AC42-BA88-8A21F77E67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3265" y="396975"/>
            <a:ext cx="1594001" cy="298875"/>
          </a:xfrm>
          <a:prstGeom prst="rect">
            <a:avLst/>
          </a:prstGeom>
        </p:spPr>
      </p:pic>
    </p:spTree>
    <p:extLst>
      <p:ext uri="{BB962C8B-B14F-4D97-AF65-F5344CB8AC3E}">
        <p14:creationId xmlns:p14="http://schemas.microsoft.com/office/powerpoint/2010/main" val="1274356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5D088B-F099-B047-9BD0-BEF940C035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3" y="0"/>
            <a:ext cx="12186553" cy="6858000"/>
          </a:xfrm>
          <a:prstGeom prst="rect">
            <a:avLst/>
          </a:prstGeom>
        </p:spPr>
      </p:pic>
      <p:sp>
        <p:nvSpPr>
          <p:cNvPr id="5" name="Title 1"/>
          <p:cNvSpPr>
            <a:spLocks noGrp="1"/>
          </p:cNvSpPr>
          <p:nvPr>
            <p:ph type="title"/>
          </p:nvPr>
        </p:nvSpPr>
        <p:spPr/>
        <p:txBody>
          <a:bodyPr>
            <a:normAutofit/>
          </a:bodyPr>
          <a:lstStyle/>
          <a:p>
            <a:pPr algn="r"/>
            <a:r>
              <a:rPr lang="en-US" dirty="0">
                <a:solidFill>
                  <a:schemeClr val="bg2"/>
                </a:solidFill>
              </a:rPr>
              <a:t>Human Landing System</a:t>
            </a:r>
          </a:p>
        </p:txBody>
      </p:sp>
      <p:sp>
        <p:nvSpPr>
          <p:cNvPr id="6" name="Content Placeholder 2"/>
          <p:cNvSpPr>
            <a:spLocks noGrp="1"/>
          </p:cNvSpPr>
          <p:nvPr>
            <p:ph idx="1"/>
          </p:nvPr>
        </p:nvSpPr>
        <p:spPr>
          <a:xfrm>
            <a:off x="6594764" y="1245474"/>
            <a:ext cx="4759036" cy="4982008"/>
          </a:xfrm>
        </p:spPr>
        <p:txBody>
          <a:bodyPr>
            <a:normAutofit lnSpcReduction="10000"/>
          </a:bodyPr>
          <a:lstStyle/>
          <a:p>
            <a:pPr>
              <a:lnSpc>
                <a:spcPct val="100000"/>
              </a:lnSpc>
            </a:pPr>
            <a:r>
              <a:rPr lang="en-US" sz="1800" dirty="0">
                <a:solidFill>
                  <a:schemeClr val="bg1"/>
                </a:solidFill>
                <a:latin typeface="Arial" panose="020B0604020202020204" pitchFamily="34" charset="0"/>
                <a:cs typeface="Arial" panose="020B0604020202020204" pitchFamily="34" charset="0"/>
              </a:rPr>
              <a:t>Firm Fixed Price Broad Agency </a:t>
            </a:r>
            <a:r>
              <a:rPr lang="en-US" sz="1800" dirty="0">
                <a:solidFill>
                  <a:schemeClr val="bg1"/>
                </a:solidFill>
              </a:rPr>
              <a:t>Announcement for rapid development and crewed demonstration to return humans to the lunar surface by 2024 </a:t>
            </a:r>
            <a:endParaRPr lang="en-US" sz="1800" b="1" dirty="0">
              <a:solidFill>
                <a:schemeClr val="bg1"/>
              </a:solidFill>
              <a:latin typeface="Arial" panose="020B0604020202020204" pitchFamily="34" charset="0"/>
              <a:cs typeface="Arial" panose="020B0604020202020204" pitchFamily="34" charset="0"/>
            </a:endParaRPr>
          </a:p>
          <a:p>
            <a:pPr>
              <a:lnSpc>
                <a:spcPct val="100000"/>
              </a:lnSpc>
            </a:pPr>
            <a:r>
              <a:rPr lang="en-US" sz="1800" dirty="0">
                <a:solidFill>
                  <a:schemeClr val="bg1"/>
                </a:solidFill>
                <a:latin typeface="Arial" panose="020B0604020202020204" pitchFamily="34" charset="0"/>
                <a:cs typeface="Arial" panose="020B0604020202020204" pitchFamily="34" charset="0"/>
              </a:rPr>
              <a:t>Leveraging commercial capabilities to the maximum extent possible; may tailor the traditional NASA program management and systems engineering processes to expedite the schedule</a:t>
            </a:r>
          </a:p>
          <a:p>
            <a:pPr>
              <a:lnSpc>
                <a:spcPct val="100000"/>
              </a:lnSpc>
            </a:pPr>
            <a:r>
              <a:rPr lang="en-US" sz="1800" dirty="0">
                <a:solidFill>
                  <a:schemeClr val="bg1"/>
                </a:solidFill>
                <a:latin typeface="Arial" panose="020B0604020202020204" pitchFamily="34" charset="0"/>
                <a:cs typeface="Arial" panose="020B0604020202020204" pitchFamily="34" charset="0"/>
              </a:rPr>
              <a:t>NASA will not take ownership of the HLS hardware/software</a:t>
            </a:r>
          </a:p>
          <a:p>
            <a:pPr>
              <a:lnSpc>
                <a:spcPct val="100000"/>
              </a:lnSpc>
            </a:pPr>
            <a:r>
              <a:rPr lang="en-US" sz="1800" dirty="0">
                <a:solidFill>
                  <a:schemeClr val="bg1"/>
                </a:solidFill>
                <a:latin typeface="Arial" panose="020B0604020202020204" pitchFamily="34" charset="0"/>
                <a:cs typeface="Arial" panose="020B0604020202020204" pitchFamily="34" charset="0"/>
              </a:rPr>
              <a:t>HLS will launch as commercial cargo; checkout and testing will occur on orbit prior to any crew launch and egress</a:t>
            </a:r>
          </a:p>
          <a:p>
            <a:pPr>
              <a:lnSpc>
                <a:spcPct val="100000"/>
              </a:lnSpc>
            </a:pPr>
            <a:r>
              <a:rPr lang="en-US" sz="1800" dirty="0">
                <a:solidFill>
                  <a:schemeClr val="bg1"/>
                </a:solidFill>
                <a:latin typeface="Arial" panose="020B0604020202020204" pitchFamily="34" charset="0"/>
                <a:cs typeface="Arial" panose="020B0604020202020204" pitchFamily="34" charset="0"/>
              </a:rPr>
              <a:t>NASA provides certification and technical expertise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4D34-D402-45D4-8A15-64881E6F4D4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 name="TextBox 10"/>
          <p:cNvSpPr txBox="1"/>
          <p:nvPr/>
        </p:nvSpPr>
        <p:spPr>
          <a:xfrm>
            <a:off x="0" y="6021246"/>
            <a:ext cx="12186553" cy="707886"/>
          </a:xfrm>
          <a:prstGeom prst="rect">
            <a:avLst/>
          </a:prstGeom>
          <a:gradFill flip="none" rotWithShape="1">
            <a:gsLst>
              <a:gs pos="0">
                <a:schemeClr val="tx1">
                  <a:alpha val="53000"/>
                </a:schemeClr>
              </a:gs>
              <a:gs pos="50000">
                <a:schemeClr val="accent4">
                  <a:alpha val="64000"/>
                </a:schemeClr>
              </a:gs>
              <a:gs pos="100000">
                <a:schemeClr val="tx1">
                  <a:alpha val="52000"/>
                </a:schemeClr>
              </a:gs>
            </a:gsLst>
            <a:lin ang="0" scaled="1"/>
            <a:tileRect/>
          </a:gra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HLS plan is to leverage the speed and operating models of the commercial space industry while applying NASA expertise to ensure safety and mission success</a:t>
            </a:r>
          </a:p>
        </p:txBody>
      </p:sp>
    </p:spTree>
    <p:extLst>
      <p:ext uri="{BB962C8B-B14F-4D97-AF65-F5344CB8AC3E}">
        <p14:creationId xmlns:p14="http://schemas.microsoft.com/office/powerpoint/2010/main" val="2143652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8" name="Picture 7">
            <a:extLst>
              <a:ext uri="{FF2B5EF4-FFF2-40B4-BE49-F238E27FC236}">
                <a16:creationId xmlns:a16="http://schemas.microsoft.com/office/drawing/2014/main" id="{5C481F79-4953-9841-8BB7-627794AD0B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9" name="Picture 8">
            <a:extLst>
              <a:ext uri="{FF2B5EF4-FFF2-40B4-BE49-F238E27FC236}">
                <a16:creationId xmlns:a16="http://schemas.microsoft.com/office/drawing/2014/main" id="{EF10E981-E632-A146-A854-7D5B27CFE8D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74"/>
          <a:stretch/>
        </p:blipFill>
        <p:spPr>
          <a:xfrm>
            <a:off x="-1028478" y="-889367"/>
            <a:ext cx="13677093" cy="8711178"/>
          </a:xfrm>
          <a:prstGeom prst="rect">
            <a:avLst/>
          </a:prstGeom>
        </p:spPr>
      </p:pic>
      <p:sp>
        <p:nvSpPr>
          <p:cNvPr id="12" name="Title 4">
            <a:extLst>
              <a:ext uri="{FF2B5EF4-FFF2-40B4-BE49-F238E27FC236}">
                <a16:creationId xmlns:a16="http://schemas.microsoft.com/office/drawing/2014/main" id="{68F88658-1DB2-7649-8B84-E3AD18585FD3}"/>
              </a:ext>
            </a:extLst>
          </p:cNvPr>
          <p:cNvSpPr>
            <a:spLocks noGrp="1"/>
          </p:cNvSpPr>
          <p:nvPr>
            <p:ph type="title"/>
          </p:nvPr>
        </p:nvSpPr>
        <p:spPr>
          <a:xfrm>
            <a:off x="263236" y="85344"/>
            <a:ext cx="10515600" cy="892175"/>
          </a:xfrm>
        </p:spPr>
        <p:txBody>
          <a:bodyPr>
            <a:normAutofit/>
          </a:bodyPr>
          <a:lstStyle/>
          <a:p>
            <a:pPr algn="ctr"/>
            <a:r>
              <a:rPr lang="en-US" dirty="0"/>
              <a:t>Human Landing System – NextSTEP-2 Appendix H</a:t>
            </a:r>
          </a:p>
        </p:txBody>
      </p:sp>
      <p:sp>
        <p:nvSpPr>
          <p:cNvPr id="13" name="Content Placeholder 2">
            <a:extLst>
              <a:ext uri="{FF2B5EF4-FFF2-40B4-BE49-F238E27FC236}">
                <a16:creationId xmlns:a16="http://schemas.microsoft.com/office/drawing/2014/main" id="{AEC6321C-5118-6F4A-909F-C3A0BB1B61BB}"/>
              </a:ext>
            </a:extLst>
          </p:cNvPr>
          <p:cNvSpPr txBox="1">
            <a:spLocks/>
          </p:cNvSpPr>
          <p:nvPr/>
        </p:nvSpPr>
        <p:spPr>
          <a:xfrm>
            <a:off x="6369211" y="3246283"/>
            <a:ext cx="56694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Final solicitation issued September 30</a:t>
            </a:r>
          </a:p>
          <a:p>
            <a:pPr marL="1143000" marR="0" lvl="2"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Drafts issued July 19 and August 30;</a:t>
            </a:r>
            <a:b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+1,150 comments from industry</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Proposals submitted November 5, 2019</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Selections announcement April 30, 2020</a:t>
            </a:r>
          </a:p>
          <a:p>
            <a:pPr marL="685800"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lang="en-US" sz="2000" dirty="0">
                <a:solidFill>
                  <a:prstClr val="white"/>
                </a:solidFill>
              </a:rPr>
              <a:t>Base Period ends February 2021</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488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9335387" y="0"/>
            <a:ext cx="2856614" cy="6858000"/>
          </a:xfrm>
          <a:solidFill>
            <a:schemeClr val="tx1"/>
          </a:solidFill>
          <a:ln w="12700">
            <a:solidFill>
              <a:schemeClr val="bg1"/>
            </a:solidFill>
          </a:ln>
        </p:spPr>
        <p:txBody>
          <a:bodyPr anchor="ctr" anchorCtr="0">
            <a:noAutofit/>
          </a:bodyPr>
          <a:lstStyle/>
          <a:p>
            <a:pPr marL="231775" indent="0">
              <a:buNone/>
            </a:pPr>
            <a:r>
              <a:rPr lang="en-US" sz="2400" dirty="0"/>
              <a:t>3 HLS contracts awarded April 30, 2020</a:t>
            </a:r>
          </a:p>
          <a:p>
            <a:pPr marL="231775" indent="0">
              <a:buNone/>
            </a:pPr>
            <a:endParaRPr lang="en-US" sz="2400" dirty="0"/>
          </a:p>
          <a:p>
            <a:pPr marL="231775" indent="0">
              <a:buNone/>
            </a:pPr>
            <a:r>
              <a:rPr lang="en-US" sz="2400" dirty="0"/>
              <a:t>Complete lander systems were proposed including launch vehicles for an end to end solution for 2024 and sustaining</a:t>
            </a:r>
          </a:p>
          <a:p>
            <a:pPr marL="231775" indent="0">
              <a:buNone/>
            </a:pPr>
            <a:endParaRPr lang="en-US" sz="2400" dirty="0"/>
          </a:p>
          <a:p>
            <a:pPr marL="231775" indent="0">
              <a:buNone/>
            </a:pPr>
            <a:r>
              <a:rPr lang="en-US" sz="2400" dirty="0"/>
              <a:t>Base Period:  May 2020 – February 2021</a:t>
            </a:r>
          </a:p>
        </p:txBody>
      </p:sp>
      <p:sp>
        <p:nvSpPr>
          <p:cNvPr id="4" name="Rectangle 3"/>
          <p:cNvSpPr/>
          <p:nvPr/>
        </p:nvSpPr>
        <p:spPr>
          <a:xfrm>
            <a:off x="0" y="5251156"/>
            <a:ext cx="9335386" cy="1606844"/>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The Broad Agency Announcement achieved the innovation from US Industry it was designed to do. </a:t>
            </a:r>
          </a:p>
        </p:txBody>
      </p:sp>
      <p:pic>
        <p:nvPicPr>
          <p:cNvPr id="6" name="Picture 5">
            <a:extLst>
              <a:ext uri="{FF2B5EF4-FFF2-40B4-BE49-F238E27FC236}">
                <a16:creationId xmlns:a16="http://schemas.microsoft.com/office/drawing/2014/main" id="{0305128A-172A-B243-A5E3-70CEDABE9F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335386" cy="5251155"/>
          </a:xfrm>
          <a:prstGeom prst="rect">
            <a:avLst/>
          </a:prstGeom>
        </p:spPr>
      </p:pic>
    </p:spTree>
    <p:extLst>
      <p:ext uri="{BB962C8B-B14F-4D97-AF65-F5344CB8AC3E}">
        <p14:creationId xmlns:p14="http://schemas.microsoft.com/office/powerpoint/2010/main" val="1829663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7CC740-8B89-9744-A7FB-A1A791731E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095999" cy="6858000"/>
          </a:xfrm>
          <a:prstGeom prst="rect">
            <a:avLst/>
          </a:prstGeom>
          <a:ln>
            <a:solidFill>
              <a:schemeClr val="bg1"/>
            </a:solidFill>
          </a:ln>
        </p:spPr>
      </p:pic>
      <p:pic>
        <p:nvPicPr>
          <p:cNvPr id="9" name="Picture 8">
            <a:extLst>
              <a:ext uri="{FF2B5EF4-FFF2-40B4-BE49-F238E27FC236}">
                <a16:creationId xmlns:a16="http://schemas.microsoft.com/office/drawing/2014/main" id="{57314D72-F0E7-464D-AE0B-B7AD77462D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63430" y="-197926"/>
            <a:ext cx="5098093" cy="2695192"/>
          </a:xfrm>
          <a:prstGeom prst="rect">
            <a:avLst/>
          </a:prstGeom>
        </p:spPr>
      </p:pic>
      <p:sp>
        <p:nvSpPr>
          <p:cNvPr id="3" name="TextBox 2">
            <a:extLst>
              <a:ext uri="{FF2B5EF4-FFF2-40B4-BE49-F238E27FC236}">
                <a16:creationId xmlns:a16="http://schemas.microsoft.com/office/drawing/2014/main" id="{FF93D765-BCB7-464C-A2F8-9AD7F7FC4F92}"/>
              </a:ext>
            </a:extLst>
          </p:cNvPr>
          <p:cNvSpPr txBox="1"/>
          <p:nvPr/>
        </p:nvSpPr>
        <p:spPr>
          <a:xfrm>
            <a:off x="6463429" y="2791074"/>
            <a:ext cx="5728569"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 VEHICLE” (ILV)</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Three-stage landing system</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Ascent – Lockheed Martin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Descent – Blue Origin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Transfer – Northrop Grumman (future refueler)</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GN&amp;C, Avionics, Software – Draper</a:t>
            </a:r>
          </a:p>
          <a:p>
            <a:pPr marL="236538"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New Glenn &amp;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Significant proven spaceflight heritage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sp>
        <p:nvSpPr>
          <p:cNvPr id="7" name="TextBox 6">
            <a:extLst>
              <a:ext uri="{FF2B5EF4-FFF2-40B4-BE49-F238E27FC236}">
                <a16:creationId xmlns:a16="http://schemas.microsoft.com/office/drawing/2014/main" id="{67F77B22-7619-E74B-B4E5-02473B0AF355}"/>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$579M</a:t>
            </a:r>
          </a:p>
        </p:txBody>
      </p:sp>
      <p:sp>
        <p:nvSpPr>
          <p:cNvPr id="12" name="TextBox 11">
            <a:extLst>
              <a:ext uri="{FF2B5EF4-FFF2-40B4-BE49-F238E27FC236}">
                <a16:creationId xmlns:a16="http://schemas.microsoft.com/office/drawing/2014/main" id="{B15AAADA-E73C-3546-BDA3-3010B88495A3}"/>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cxnSp>
        <p:nvCxnSpPr>
          <p:cNvPr id="13" name="Straight Connector 12">
            <a:extLst>
              <a:ext uri="{FF2B5EF4-FFF2-40B4-BE49-F238E27FC236}">
                <a16:creationId xmlns:a16="http://schemas.microsoft.com/office/drawing/2014/main" id="{344C890A-F2F7-104E-AE25-9AE839077C96}"/>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94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38C832-E018-AB46-93D7-88E154B630A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6" name="Picture 5">
            <a:extLst>
              <a:ext uri="{FF2B5EF4-FFF2-40B4-BE49-F238E27FC236}">
                <a16:creationId xmlns:a16="http://schemas.microsoft.com/office/drawing/2014/main" id="{194A764B-E02D-514C-96AE-16BC0FC0FB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8691" y="436101"/>
            <a:ext cx="4896112" cy="1639524"/>
          </a:xfrm>
          <a:prstGeom prst="rect">
            <a:avLst/>
          </a:prstGeom>
        </p:spPr>
      </p:pic>
      <p:sp>
        <p:nvSpPr>
          <p:cNvPr id="8" name="TextBox 7">
            <a:extLst>
              <a:ext uri="{FF2B5EF4-FFF2-40B4-BE49-F238E27FC236}">
                <a16:creationId xmlns:a16="http://schemas.microsoft.com/office/drawing/2014/main" id="{F285395C-661B-4D41-B48B-C82C75EC175C}"/>
              </a:ext>
            </a:extLst>
          </p:cNvPr>
          <p:cNvSpPr txBox="1"/>
          <p:nvPr/>
        </p:nvSpPr>
        <p:spPr>
          <a:xfrm>
            <a:off x="6463430" y="2725448"/>
            <a:ext cx="542377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“DYNETICS HUMAN LANDING SYSTEM”</a:t>
            </a:r>
          </a:p>
          <a:p>
            <a:pPr marL="236538" marR="0" lvl="0" indent="-2365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Single element providing the ascent and descent capabilities</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Multiple modular propellant vehicles (MPVs) prepositioned to fuel the engines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Large subcontractor team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“Mass produced” MPVs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Crew cabin sits low to the surface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Double-androgynous docking system</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sp>
        <p:nvSpPr>
          <p:cNvPr id="10" name="TextBox 9">
            <a:extLst>
              <a:ext uri="{FF2B5EF4-FFF2-40B4-BE49-F238E27FC236}">
                <a16:creationId xmlns:a16="http://schemas.microsoft.com/office/drawing/2014/main" id="{5B78B563-8646-654C-8FB6-208F1D008CD4}"/>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$253M</a:t>
            </a:r>
          </a:p>
        </p:txBody>
      </p:sp>
      <p:sp>
        <p:nvSpPr>
          <p:cNvPr id="11" name="TextBox 10">
            <a:extLst>
              <a:ext uri="{FF2B5EF4-FFF2-40B4-BE49-F238E27FC236}">
                <a16:creationId xmlns:a16="http://schemas.microsoft.com/office/drawing/2014/main" id="{A4545C57-E3A8-6148-AEFF-3E851E8FA0D9}"/>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cxnSp>
        <p:nvCxnSpPr>
          <p:cNvPr id="12" name="Straight Connector 11">
            <a:extLst>
              <a:ext uri="{FF2B5EF4-FFF2-40B4-BE49-F238E27FC236}">
                <a16:creationId xmlns:a16="http://schemas.microsoft.com/office/drawing/2014/main" id="{73F05CC7-2F1A-A84E-B6F8-B7D2B94734F3}"/>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54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FE37F1-494E-B74F-9762-3D71E8991DE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5" name="Picture 4">
            <a:extLst>
              <a:ext uri="{FF2B5EF4-FFF2-40B4-BE49-F238E27FC236}">
                <a16:creationId xmlns:a16="http://schemas.microsoft.com/office/drawing/2014/main" id="{812A0DFC-A50E-A941-ADFC-32C6E985B9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6789" y="1043477"/>
            <a:ext cx="5172291" cy="698577"/>
          </a:xfrm>
          <a:prstGeom prst="rect">
            <a:avLst/>
          </a:prstGeom>
        </p:spPr>
      </p:pic>
      <p:sp>
        <p:nvSpPr>
          <p:cNvPr id="6" name="TextBox 5">
            <a:extLst>
              <a:ext uri="{FF2B5EF4-FFF2-40B4-BE49-F238E27FC236}">
                <a16:creationId xmlns:a16="http://schemas.microsoft.com/office/drawing/2014/main" id="{313B9534-2BDC-6F4C-B3B6-A60DD64F6BCB}"/>
              </a:ext>
            </a:extLst>
          </p:cNvPr>
          <p:cNvSpPr txBox="1"/>
          <p:nvPr/>
        </p:nvSpPr>
        <p:spPr>
          <a:xfrm>
            <a:off x="6463430" y="2717213"/>
            <a:ext cx="542377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“STARSHIP”</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Fully reusable launch and landing system </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Fueling in low-Earth orbit with Starship storage and Starship Tanker variants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 SpaceX Super Heavy</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Spacious cabin</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Two airlocks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 Orion for first demo</a:t>
            </a:r>
          </a:p>
        </p:txBody>
      </p:sp>
      <p:cxnSp>
        <p:nvCxnSpPr>
          <p:cNvPr id="7" name="Straight Connector 6">
            <a:extLst>
              <a:ext uri="{FF2B5EF4-FFF2-40B4-BE49-F238E27FC236}">
                <a16:creationId xmlns:a16="http://schemas.microsoft.com/office/drawing/2014/main" id="{B18A2028-0C55-2448-969C-BB0A8E9A45D5}"/>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0A22E98-5D50-324B-AAD9-C7B4CE667303}"/>
              </a:ext>
            </a:extLst>
          </p:cNvPr>
          <p:cNvSpPr txBox="1"/>
          <p:nvPr/>
        </p:nvSpPr>
        <p:spPr>
          <a:xfrm>
            <a:off x="4722313" y="652482"/>
            <a:ext cx="1536526" cy="369332"/>
          </a:xfrm>
          <a:prstGeom prst="rect">
            <a:avLst/>
          </a:prstGeom>
          <a:solidFill>
            <a:schemeClr val="accent1">
              <a:lumMod val="60000"/>
              <a:lumOff val="40000"/>
            </a:schemeClr>
          </a:solidFill>
          <a:ln w="12700">
            <a:gradFill flip="none" rotWithShape="1">
              <a:gsLst>
                <a:gs pos="0">
                  <a:schemeClr val="bg1">
                    <a:alpha val="0"/>
                  </a:schemeClr>
                </a:gs>
                <a:gs pos="100000">
                  <a:schemeClr val="bg1"/>
                </a:gs>
              </a:gsLst>
              <a:lin ang="0" scaled="1"/>
              <a:tileRect/>
            </a:gradFill>
          </a:ln>
        </p:spPr>
        <p:txBody>
          <a:bodyPr wrap="non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$135M</a:t>
            </a:r>
          </a:p>
        </p:txBody>
      </p:sp>
      <p:sp>
        <p:nvSpPr>
          <p:cNvPr id="10" name="TextBox 9">
            <a:extLst>
              <a:ext uri="{FF2B5EF4-FFF2-40B4-BE49-F238E27FC236}">
                <a16:creationId xmlns:a16="http://schemas.microsoft.com/office/drawing/2014/main" id="{3E4A7650-66C6-E345-8898-53300A65A320}"/>
              </a:ext>
            </a:extLst>
          </p:cNvPr>
          <p:cNvSpPr txBox="1"/>
          <p:nvPr/>
        </p:nvSpPr>
        <p:spPr>
          <a:xfrm>
            <a:off x="4722313" y="1043477"/>
            <a:ext cx="1536526" cy="212386"/>
          </a:xfrm>
          <a:prstGeom prst="rect">
            <a:avLst/>
          </a:prstGeom>
          <a:solidFill>
            <a:schemeClr val="tx1"/>
          </a:solidFill>
          <a:ln w="12700">
            <a:gradFill flip="none" rotWithShape="1">
              <a:gsLst>
                <a:gs pos="99000">
                  <a:schemeClr val="bg1">
                    <a:alpha val="0"/>
                  </a:schemeClr>
                </a:gs>
                <a:gs pos="100000">
                  <a:schemeClr val="bg1"/>
                </a:gs>
              </a:gsLst>
              <a:lin ang="0" scaled="1"/>
              <a:tileRect/>
            </a:gradFill>
          </a:ln>
        </p:spPr>
        <p:txBody>
          <a:bodyPr wrap="none" t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a:t>
            </a:r>
          </a:p>
        </p:txBody>
      </p:sp>
    </p:spTree>
    <p:extLst>
      <p:ext uri="{BB962C8B-B14F-4D97-AF65-F5344CB8AC3E}">
        <p14:creationId xmlns:p14="http://schemas.microsoft.com/office/powerpoint/2010/main" val="251356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Lunar Shadows.mp4">
            <a:hlinkClick r:id="" action="ppaction://media"/>
            <a:extLst>
              <a:ext uri="{FF2B5EF4-FFF2-40B4-BE49-F238E27FC236}">
                <a16:creationId xmlns:a16="http://schemas.microsoft.com/office/drawing/2014/main" id="{D889C80F-365B-A742-8798-CFD64AF09D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83915" y="1092200"/>
            <a:ext cx="6074257" cy="3416769"/>
          </a:xfrm>
          <a:prstGeom prst="rect">
            <a:avLst/>
          </a:prstGeom>
        </p:spPr>
      </p:pic>
      <p:pic>
        <p:nvPicPr>
          <p:cNvPr id="8" name="Picture 7">
            <a:extLst>
              <a:ext uri="{FF2B5EF4-FFF2-40B4-BE49-F238E27FC236}">
                <a16:creationId xmlns:a16="http://schemas.microsoft.com/office/drawing/2014/main" id="{679644DE-CB78-9940-8BB2-9A04FBD7C81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059" y="1336773"/>
            <a:ext cx="3963835" cy="3416769"/>
          </a:xfrm>
          <a:prstGeom prst="rect">
            <a:avLst/>
          </a:prstGeom>
        </p:spPr>
      </p:pic>
      <p:sp>
        <p:nvSpPr>
          <p:cNvPr id="6" name="TextBox 5">
            <a:extLst>
              <a:ext uri="{FF2B5EF4-FFF2-40B4-BE49-F238E27FC236}">
                <a16:creationId xmlns:a16="http://schemas.microsoft.com/office/drawing/2014/main" id="{015CB43D-A243-7A40-A642-BDE52CF69528}"/>
              </a:ext>
            </a:extLst>
          </p:cNvPr>
          <p:cNvSpPr txBox="1"/>
          <p:nvPr/>
        </p:nvSpPr>
        <p:spPr>
          <a:xfrm>
            <a:off x="425532" y="4893170"/>
            <a:ext cx="3570887" cy="1015663"/>
          </a:xfrm>
          <a:prstGeom prst="rect">
            <a:avLst/>
          </a:prstGeom>
          <a:noFill/>
          <a:ln>
            <a:noFill/>
          </a:ln>
        </p:spPr>
        <p:txBody>
          <a:bodyPr wrap="square" rtlCol="0">
            <a:spAutoFit/>
          </a:bodyPr>
          <a:lstStyle/>
          <a:p>
            <a:pPr marL="0" marR="0" lvl="0" indent="0" algn="l" defTabSz="457146"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charset="0"/>
                <a:ea typeface="ヒラギノ角ゴ Pro W3" charset="-128"/>
                <a:cs typeface="+mn-cs"/>
              </a:rPr>
              <a:t>Four highly illuminated areas shown above: </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De </a:t>
            </a:r>
            <a:r>
              <a:rPr kumimoji="0" lang="en-US" sz="1200" b="0" i="0" u="none" strike="noStrike" kern="1200" cap="none" spc="0" normalizeH="0" baseline="0" noProof="0" dirty="0" err="1">
                <a:ln>
                  <a:noFill/>
                </a:ln>
                <a:solidFill>
                  <a:prstClr val="white"/>
                </a:solidFill>
                <a:effectLst/>
                <a:uLnTx/>
                <a:uFillTx/>
                <a:latin typeface="Arial" charset="0"/>
                <a:ea typeface="ヒラギノ角ゴ Pro W3" charset="-128"/>
                <a:cs typeface="+mn-cs"/>
              </a:rPr>
              <a:t>Gerlache</a:t>
            </a: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 Rim, </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Shackleton Rim</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Shackleton – De </a:t>
            </a:r>
            <a:r>
              <a:rPr kumimoji="0" lang="en-US" sz="1200" b="0" i="0" u="none" strike="noStrike" kern="1200" cap="none" spc="0" normalizeH="0" baseline="0" noProof="0" dirty="0" err="1">
                <a:ln>
                  <a:noFill/>
                </a:ln>
                <a:solidFill>
                  <a:prstClr val="white"/>
                </a:solidFill>
                <a:effectLst/>
                <a:uLnTx/>
                <a:uFillTx/>
                <a:latin typeface="Arial" charset="0"/>
                <a:ea typeface="ヒラギノ角ゴ Pro W3" charset="-128"/>
                <a:cs typeface="+mn-cs"/>
              </a:rPr>
              <a:t>Gerlache</a:t>
            </a: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 Ridge</a:t>
            </a:r>
          </a:p>
          <a:p>
            <a:pPr marL="177800" marR="0" lvl="0" indent="-177800" algn="l" defTabSz="457146"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prstClr val="white"/>
                </a:solidFill>
                <a:effectLst/>
                <a:uLnTx/>
                <a:uFillTx/>
                <a:latin typeface="Arial" charset="0"/>
                <a:ea typeface="ヒラギノ角ゴ Pro W3" charset="-128"/>
                <a:cs typeface="+mn-cs"/>
              </a:rPr>
              <a:t>Plateau near Shackleton</a:t>
            </a:r>
          </a:p>
        </p:txBody>
      </p:sp>
      <p:sp>
        <p:nvSpPr>
          <p:cNvPr id="5" name="TextBox 4"/>
          <p:cNvSpPr txBox="1"/>
          <p:nvPr/>
        </p:nvSpPr>
        <p:spPr>
          <a:xfrm>
            <a:off x="4166970" y="4833016"/>
            <a:ext cx="8084258" cy="2038232"/>
          </a:xfrm>
          <a:prstGeom prst="rect">
            <a:avLst/>
          </a:prstGeom>
          <a:noFill/>
        </p:spPr>
        <p:txBody>
          <a:bodyPr wrap="square" numCol="2" rtlCol="0">
            <a:noAutofit/>
          </a:bodyPr>
          <a:lstStyle/>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Long duration access to sunlight: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A confirmed resource providing power and minimal temperature variations</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Direct to Earth communication: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Repeatable Earth line-of-sight communication for mission support</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Surface roughness and slope: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Finding the safest locations for multiple landing systems, robotic and astronaut mobility</a:t>
            </a:r>
          </a:p>
          <a:p>
            <a:pPr marL="285750" marR="0" lvl="0" indent="-285750" algn="l" defTabSz="457146"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charset="0"/>
                <a:ea typeface="ヒラギノ角ゴ Pro W3" charset="-128"/>
                <a:cs typeface="+mn-cs"/>
              </a:rPr>
              <a:t>Permanently Shadowed Regions and Volatiles: </a:t>
            </a:r>
            <a:r>
              <a:rPr kumimoji="0" lang="en-US" sz="1600" b="0" i="0" u="none" strike="noStrike" kern="1200" cap="none" spc="0" normalizeH="0" baseline="0" noProof="0" dirty="0">
                <a:ln>
                  <a:noFill/>
                </a:ln>
                <a:solidFill>
                  <a:prstClr val="white"/>
                </a:solidFill>
                <a:effectLst/>
                <a:uLnTx/>
                <a:uFillTx/>
                <a:latin typeface="Arial" charset="0"/>
                <a:ea typeface="ヒラギノ角ゴ Pro W3" charset="-128"/>
                <a:cs typeface="+mn-cs"/>
              </a:rPr>
              <a:t>Learning to find and access water ice and other resources for sustainability</a:t>
            </a:r>
          </a:p>
        </p:txBody>
      </p:sp>
      <p:sp>
        <p:nvSpPr>
          <p:cNvPr id="45" name="Title 1">
            <a:extLst>
              <a:ext uri="{FF2B5EF4-FFF2-40B4-BE49-F238E27FC236}">
                <a16:creationId xmlns:a16="http://schemas.microsoft.com/office/drawing/2014/main" id="{6DDB18FC-ED1A-3642-A0A8-20187ABE3825}"/>
              </a:ext>
            </a:extLst>
          </p:cNvPr>
          <p:cNvSpPr>
            <a:spLocks noGrp="1"/>
          </p:cNvSpPr>
          <p:nvPr>
            <p:ph type="title"/>
          </p:nvPr>
        </p:nvSpPr>
        <p:spPr/>
        <p:txBody>
          <a:bodyPr/>
          <a:lstStyle/>
          <a:p>
            <a:r>
              <a:rPr lang="en-US" dirty="0"/>
              <a:t>American Strategic Presence on the Moon –</a:t>
            </a:r>
            <a:br>
              <a:rPr lang="en-US" dirty="0"/>
            </a:br>
            <a:r>
              <a:rPr lang="en-US" sz="2000" dirty="0"/>
              <a:t>High solar illumination areas within 2 degrees (&lt;50 km) of the lunar south pole. </a:t>
            </a:r>
          </a:p>
        </p:txBody>
      </p:sp>
      <p:sp>
        <p:nvSpPr>
          <p:cNvPr id="2" name="TextBox 1">
            <a:extLst>
              <a:ext uri="{FF2B5EF4-FFF2-40B4-BE49-F238E27FC236}">
                <a16:creationId xmlns:a16="http://schemas.microsoft.com/office/drawing/2014/main" id="{51862AC1-C2B5-8A46-841A-A3DD29F99445}"/>
              </a:ext>
            </a:extLst>
          </p:cNvPr>
          <p:cNvSpPr txBox="1"/>
          <p:nvPr/>
        </p:nvSpPr>
        <p:spPr>
          <a:xfrm>
            <a:off x="4686697" y="4348831"/>
            <a:ext cx="7564531" cy="461665"/>
          </a:xfrm>
          <a:prstGeom prst="rect">
            <a:avLst/>
          </a:prstGeom>
          <a:noFill/>
        </p:spPr>
        <p:txBody>
          <a:bodyPr wrap="square" rtlCol="0">
            <a:spAutoFit/>
          </a:bodyPr>
          <a:lstStyle/>
          <a:p>
            <a:pPr marL="0" marR="0" lvl="0" indent="0" algn="l" defTabSz="457146"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ヒラギノ角ゴ Pro W3" charset="-128"/>
                <a:cs typeface="+mn-cs"/>
              </a:rPr>
              <a:t>High Priorities for Sustained Surface Activities</a:t>
            </a:r>
          </a:p>
        </p:txBody>
      </p:sp>
    </p:spTree>
    <p:extLst>
      <p:ext uri="{BB962C8B-B14F-4D97-AF65-F5344CB8AC3E}">
        <p14:creationId xmlns:p14="http://schemas.microsoft.com/office/powerpoint/2010/main" val="10743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7400-389F-F548-991C-A8B59833AE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F75F12-D93E-264D-842B-1A6F1EB178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E2F0C3-C64D-8B46-BACE-62A0FC188A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47CF8C96-BD4B-0644-B70D-5F71BEC1F3F5}"/>
              </a:ext>
            </a:extLst>
          </p:cNvPr>
          <p:cNvSpPr>
            <a:spLocks noGrp="1"/>
          </p:cNvSpPr>
          <p:nvPr>
            <p:ph type="sldNum" sz="quarter" idx="12"/>
          </p:nvPr>
        </p:nvSpPr>
        <p:spPr/>
        <p:txBody>
          <a:bodyPr/>
          <a:lstStyle/>
          <a:p>
            <a:fld id="{AAA21668-7E2D-D34B-8F28-D8590BEFEB53}" type="slidenum">
              <a:rPr lang="en-US" smtClean="0">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2828773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89E1D-44FE-1F44-AE26-AABBC512F68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6997147" y="1815295"/>
            <a:ext cx="3829880"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t>Let’s go.</a:t>
            </a:r>
            <a:b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br>
            <a:r>
              <a:rPr kumimoji="0" lang="en-US" sz="3500" b="1" i="1"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The time is now.</a:t>
            </a:r>
            <a:r>
              <a:rPr kumimoji="0" lang="en-US" sz="3500" b="1" i="0"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 </a:t>
            </a:r>
          </a:p>
        </p:txBody>
      </p:sp>
      <p:sp>
        <p:nvSpPr>
          <p:cNvPr id="9" name="TextBox 8">
            <a:extLst>
              <a:ext uri="{FF2B5EF4-FFF2-40B4-BE49-F238E27FC236}">
                <a16:creationId xmlns:a16="http://schemas.microsoft.com/office/drawing/2014/main" id="{0A35B505-5296-B948-9153-A8E76FCA6F01}"/>
              </a:ext>
            </a:extLst>
          </p:cNvPr>
          <p:cNvSpPr txBox="1"/>
          <p:nvPr/>
        </p:nvSpPr>
        <p:spPr>
          <a:xfrm>
            <a:off x="6096000" y="3182778"/>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capability</a:t>
            </a:r>
          </a:p>
        </p:txBody>
      </p:sp>
      <p:sp>
        <p:nvSpPr>
          <p:cNvPr id="10" name="TextBox 9">
            <a:extLst>
              <a:ext uri="{FF2B5EF4-FFF2-40B4-BE49-F238E27FC236}">
                <a16:creationId xmlns:a16="http://schemas.microsoft.com/office/drawing/2014/main" id="{197CFDC0-4DB9-2F45-8988-5BB51232E1B6}"/>
              </a:ext>
            </a:extLst>
          </p:cNvPr>
          <p:cNvSpPr txBox="1"/>
          <p:nvPr/>
        </p:nvSpPr>
        <p:spPr>
          <a:xfrm>
            <a:off x="6096000" y="374472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purpose</a:t>
            </a:r>
          </a:p>
        </p:txBody>
      </p:sp>
      <p:sp>
        <p:nvSpPr>
          <p:cNvPr id="11" name="TextBox 10">
            <a:extLst>
              <a:ext uri="{FF2B5EF4-FFF2-40B4-BE49-F238E27FC236}">
                <a16:creationId xmlns:a16="http://schemas.microsoft.com/office/drawing/2014/main" id="{2FD1DFA9-ABE3-1F47-8D6B-D637788F4DF8}"/>
              </a:ext>
            </a:extLst>
          </p:cNvPr>
          <p:cNvSpPr txBox="1"/>
          <p:nvPr/>
        </p:nvSpPr>
        <p:spPr>
          <a:xfrm>
            <a:off x="6110206" y="434444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charge</a:t>
            </a:r>
          </a:p>
        </p:txBody>
      </p:sp>
      <p:sp>
        <p:nvSpPr>
          <p:cNvPr id="12" name="TextBox 11">
            <a:extLst>
              <a:ext uri="{FF2B5EF4-FFF2-40B4-BE49-F238E27FC236}">
                <a16:creationId xmlns:a16="http://schemas.microsoft.com/office/drawing/2014/main" id="{32452397-69CE-C54C-B87C-211EAD9DFD1E}"/>
              </a:ext>
            </a:extLst>
          </p:cNvPr>
          <p:cNvSpPr txBox="1"/>
          <p:nvPr/>
        </p:nvSpPr>
        <p:spPr>
          <a:xfrm>
            <a:off x="6118601" y="4908124"/>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responsibility</a:t>
            </a:r>
          </a:p>
        </p:txBody>
      </p:sp>
    </p:spTree>
    <p:extLst>
      <p:ext uri="{BB962C8B-B14F-4D97-AF65-F5344CB8AC3E}">
        <p14:creationId xmlns:p14="http://schemas.microsoft.com/office/powerpoint/2010/main" val="14046156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630681" y="2414253"/>
            <a:ext cx="4740501" cy="2020583"/>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Tree>
    <p:extLst>
      <p:ext uri="{BB962C8B-B14F-4D97-AF65-F5344CB8AC3E}">
        <p14:creationId xmlns:p14="http://schemas.microsoft.com/office/powerpoint/2010/main" val="378386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C8B4171F88B8428F76B7B36EA22770" ma:contentTypeVersion="8" ma:contentTypeDescription="Create a new document." ma:contentTypeScope="" ma:versionID="d8977aba70c02b4fd3ff7c477f297b53">
  <xsd:schema xmlns:xsd="http://www.w3.org/2001/XMLSchema" xmlns:xs="http://www.w3.org/2001/XMLSchema" xmlns:p="http://schemas.microsoft.com/office/2006/metadata/properties" xmlns:ns1="http://schemas.microsoft.com/sharepoint/v3" xmlns:ns2="65802b0a-581d-4e90-9083-e5ada320e0f0" xmlns:ns3="0a98cebe-c25f-43b9-bb28-933a835a528e" targetNamespace="http://schemas.microsoft.com/office/2006/metadata/properties" ma:root="true" ma:fieldsID="1bded5807e727087b7f5e27a34057a95" ns1:_="" ns2:_="" ns3:_="">
    <xsd:import namespace="http://schemas.microsoft.com/sharepoint/v3"/>
    <xsd:import namespace="65802b0a-581d-4e90-9083-e5ada320e0f0"/>
    <xsd:import namespace="0a98cebe-c25f-43b9-bb28-933a835a528e"/>
    <xsd:element name="properties">
      <xsd:complexType>
        <xsd:sequence>
          <xsd:element name="documentManagement">
            <xsd:complexType>
              <xsd:all>
                <xsd:element ref="ns2:Folder"/>
                <xsd:element ref="ns1:AverageRating" minOccurs="0"/>
                <xsd:element ref="ns1:RatingCount" minOccurs="0"/>
                <xsd:element ref="ns1:RatedBy" minOccurs="0"/>
                <xsd:element ref="ns1:Ratings" minOccurs="0"/>
                <xsd:element ref="ns1:LikesCount" minOccurs="0"/>
                <xsd:element ref="ns1:LikedB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9" nillable="true" ma:displayName="Rating (0-5)" ma:decimals="2" ma:description="Average value of all the ratings that have been submitted" ma:internalName="AverageRating" ma:readOnly="true">
      <xsd:simpleType>
        <xsd:restriction base="dms:Number"/>
      </xsd:simpleType>
    </xsd:element>
    <xsd:element name="RatingCount" ma:index="10" nillable="true" ma:displayName="Number of Ratings" ma:decimals="0" ma:description="Number of ratings submitted" ma:internalName="RatingCount" ma:readOnly="true">
      <xsd:simpleType>
        <xsd:restriction base="dms:Number"/>
      </xsd:simpleType>
    </xsd:element>
    <xsd:element name="RatedBy" ma:index="11"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12" nillable="true" ma:displayName="User ratings" ma:description="User ratings for the item" ma:hidden="true" ma:internalName="Ratings">
      <xsd:simpleType>
        <xsd:restriction base="dms:Note"/>
      </xsd:simpleType>
    </xsd:element>
    <xsd:element name="LikesCount" ma:index="13" nillable="true" ma:displayName="Number of Likes" ma:internalName="LikesCount">
      <xsd:simpleType>
        <xsd:restriction base="dms:Unknown"/>
      </xsd:simpleType>
    </xsd:element>
    <xsd:element name="LikedBy" ma:index="14"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5802b0a-581d-4e90-9083-e5ada320e0f0" elementFormDefault="qualified">
    <xsd:import namespace="http://schemas.microsoft.com/office/2006/documentManagement/types"/>
    <xsd:import namespace="http://schemas.microsoft.com/office/infopath/2007/PartnerControls"/>
    <xsd:element name="Folder" ma:index="8" ma:displayName="Folder" ma:default="AGENCY TALKING POINTS" ma:format="Dropdown" ma:internalName="Folder">
      <xsd:simpleType>
        <xsd:union memberTypes="dms:Text">
          <xsd:simpleType>
            <xsd:restriction base="dms:Choice">
              <xsd:enumeration value="AGENCY TALKING POINTS"/>
              <xsd:enumeration value="COMMUNICATION PRODUCTS"/>
              <xsd:enumeration value="ARCHIVE"/>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0a98cebe-c25f-43b9-bb28-933a835a528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ikesCount xmlns="http://schemas.microsoft.com/sharepoint/v3" xsi:nil="true"/>
    <Folder xmlns="65802b0a-581d-4e90-9083-e5ada320e0f0">HLS Talking Points</Folder>
    <Ratings xmlns="http://schemas.microsoft.com/sharepoint/v3" xsi:nil="true"/>
    <LikedBy xmlns="http://schemas.microsoft.com/sharepoint/v3">
      <UserInfo>
        <DisplayName/>
        <AccountId xsi:nil="true"/>
        <AccountType/>
      </UserInfo>
    </LikedBy>
    <RatedBy xmlns="http://schemas.microsoft.com/sharepoint/v3">
      <UserInfo>
        <DisplayName/>
        <AccountId xsi:nil="true"/>
        <AccountType/>
      </UserInfo>
    </RatedBy>
  </documentManagement>
</p:properties>
</file>

<file path=customXml/itemProps1.xml><?xml version="1.0" encoding="utf-8"?>
<ds:datastoreItem xmlns:ds="http://schemas.openxmlformats.org/officeDocument/2006/customXml" ds:itemID="{EE7560AE-8505-4871-A48D-958F47071F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5802b0a-581d-4e90-9083-e5ada320e0f0"/>
    <ds:schemaRef ds:uri="0a98cebe-c25f-43b9-bb28-933a835a52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E5A81B-EB3D-48ED-8792-6EFAB86C13D6}">
  <ds:schemaRefs>
    <ds:schemaRef ds:uri="http://schemas.microsoft.com/sharepoint/v3/contenttype/forms"/>
  </ds:schemaRefs>
</ds:datastoreItem>
</file>

<file path=customXml/itemProps3.xml><?xml version="1.0" encoding="utf-8"?>
<ds:datastoreItem xmlns:ds="http://schemas.openxmlformats.org/officeDocument/2006/customXml" ds:itemID="{A495A4A9-AEC3-4074-B2EA-2AE490D7D92E}">
  <ds:schemaRefs>
    <ds:schemaRef ds:uri="http://schemas.microsoft.com/office/2006/metadata/properties"/>
    <ds:schemaRef ds:uri="http://schemas.microsoft.com/office/infopath/2007/PartnerControls"/>
    <ds:schemaRef ds:uri="http://schemas.microsoft.com/sharepoint/v3"/>
    <ds:schemaRef ds:uri="65802b0a-581d-4e90-9083-e5ada320e0f0"/>
  </ds:schemaRefs>
</ds:datastoreItem>
</file>

<file path=docProps/app.xml><?xml version="1.0" encoding="utf-8"?>
<Properties xmlns="http://schemas.openxmlformats.org/officeDocument/2006/extended-properties" xmlns:vt="http://schemas.openxmlformats.org/officeDocument/2006/docPropsVTypes">
  <Template/>
  <TotalTime>7148</TotalTime>
  <Words>1355</Words>
  <Application>Microsoft Macintosh PowerPoint</Application>
  <PresentationFormat>Widescreen</PresentationFormat>
  <Paragraphs>119</Paragraphs>
  <Slides>14</Slides>
  <Notes>12</Notes>
  <HiddenSlides>0</HiddenSlides>
  <MMClips>1</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14</vt:i4>
      </vt:variant>
    </vt:vector>
  </HeadingPairs>
  <TitlesOfParts>
    <vt:vector size="25" baseType="lpstr">
      <vt:lpstr>Arial</vt:lpstr>
      <vt:lpstr>Calibri</vt:lpstr>
      <vt:lpstr>Calibri Light</vt:lpstr>
      <vt:lpstr>Monaco</vt:lpstr>
      <vt:lpstr>System Font Regular</vt:lpstr>
      <vt:lpstr>Office Theme</vt:lpstr>
      <vt:lpstr>1_Office Theme</vt:lpstr>
      <vt:lpstr>2_Office Theme</vt:lpstr>
      <vt:lpstr>3_Office Theme</vt:lpstr>
      <vt:lpstr>6_Office Theme</vt:lpstr>
      <vt:lpstr>5_Office Theme</vt:lpstr>
      <vt:lpstr>Human Landing System Program Overview</vt:lpstr>
      <vt:lpstr>PowerPoint Presentation</vt:lpstr>
      <vt:lpstr>PowerPoint Presentation</vt:lpstr>
      <vt:lpstr>              : Landing Humans On the Moon in 2024</vt:lpstr>
      <vt:lpstr>Human Landing System</vt:lpstr>
      <vt:lpstr>Human Landing System – NextSTEP-2 Appendix H</vt:lpstr>
      <vt:lpstr>Overview</vt:lpstr>
      <vt:lpstr>PowerPoint Presentation</vt:lpstr>
      <vt:lpstr>PowerPoint Presentation</vt:lpstr>
      <vt:lpstr>PowerPoint Presentation</vt:lpstr>
      <vt:lpstr>American Strategic Presence on the Moon – High solar illumination areas within 2 degrees (&lt;50 km) of the lunar south pole.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Means, Laura L. (MSFC-CS30)[Analytical Services Inc. (ASI)]</cp:lastModifiedBy>
  <cp:revision>94</cp:revision>
  <dcterms:created xsi:type="dcterms:W3CDTF">2019-09-19T15:32:31Z</dcterms:created>
  <dcterms:modified xsi:type="dcterms:W3CDTF">2020-06-11T20:54:29Z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0x010100B3C8B4171F88B8428F76B7B36EA22770</vt:lpwstr>
  </property>
</Properties>
</file>