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47" r:id="rId4"/>
  </p:sldMasterIdLst>
  <p:notesMasterIdLst>
    <p:notesMasterId r:id="rId42"/>
  </p:notesMasterIdLst>
  <p:sldIdLst>
    <p:sldId id="307" r:id="rId5"/>
    <p:sldId id="310" r:id="rId6"/>
    <p:sldId id="311" r:id="rId7"/>
    <p:sldId id="344" r:id="rId8"/>
    <p:sldId id="346" r:id="rId9"/>
    <p:sldId id="313" r:id="rId10"/>
    <p:sldId id="351" r:id="rId11"/>
    <p:sldId id="347" r:id="rId12"/>
    <p:sldId id="352" r:id="rId13"/>
    <p:sldId id="314" r:id="rId14"/>
    <p:sldId id="315" r:id="rId15"/>
    <p:sldId id="316" r:id="rId16"/>
    <p:sldId id="317" r:id="rId17"/>
    <p:sldId id="318" r:id="rId18"/>
    <p:sldId id="319" r:id="rId19"/>
    <p:sldId id="320" r:id="rId20"/>
    <p:sldId id="321" r:id="rId21"/>
    <p:sldId id="322" r:id="rId22"/>
    <p:sldId id="323" r:id="rId23"/>
    <p:sldId id="325" r:id="rId24"/>
    <p:sldId id="326" r:id="rId25"/>
    <p:sldId id="327" r:id="rId26"/>
    <p:sldId id="328" r:id="rId27"/>
    <p:sldId id="329" r:id="rId28"/>
    <p:sldId id="330" r:id="rId29"/>
    <p:sldId id="331" r:id="rId30"/>
    <p:sldId id="332" r:id="rId31"/>
    <p:sldId id="333" r:id="rId32"/>
    <p:sldId id="334" r:id="rId33"/>
    <p:sldId id="335" r:id="rId34"/>
    <p:sldId id="336" r:id="rId35"/>
    <p:sldId id="337" r:id="rId36"/>
    <p:sldId id="348" r:id="rId37"/>
    <p:sldId id="350" r:id="rId38"/>
    <p:sldId id="349" r:id="rId39"/>
    <p:sldId id="343" r:id="rId40"/>
    <p:sldId id="309" r:id="rId41"/>
  </p:sldIdLst>
  <p:sldSz cx="12192000" cy="6858000"/>
  <p:notesSz cx="6858000" cy="9144000"/>
  <p:custShowLst>
    <p:custShow name="Custom Show 1" id="0">
      <p:sldLst/>
    </p:custShow>
  </p:custShowLst>
  <p:defaultTextStyle>
    <a:defPPr>
      <a:defRPr lang="en-US"/>
    </a:defPPr>
    <a:lvl1pPr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1632"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ojdev, Kristina (JPL-EX511)" initials="RK(" lastIdx="2" clrIdx="0">
    <p:extLst>
      <p:ext uri="{19B8F6BF-5375-455C-9EA6-DF929625EA0E}">
        <p15:presenceInfo xmlns:p15="http://schemas.microsoft.com/office/powerpoint/2012/main" userId="S-1-5-21-330711430-3775241029-4075259233-7626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DEADA"/>
    <a:srgbClr val="984807"/>
    <a:srgbClr val="8EB4E3"/>
    <a:srgbClr val="1F497D"/>
    <a:srgbClr val="2E75B6"/>
    <a:srgbClr val="3366FF"/>
    <a:srgbClr val="FFFFC9"/>
    <a:srgbClr val="000066"/>
    <a:srgbClr val="66FFFF"/>
    <a:srgbClr val="99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4E5ABA8-5081-8CBE-EFE7-8713911F0FE0}" v="4" dt="2020-05-17T16:38:45.20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383" autoAdjust="0"/>
    <p:restoredTop sz="95074" autoAdjust="0"/>
  </p:normalViewPr>
  <p:slideViewPr>
    <p:cSldViewPr showGuides="1">
      <p:cViewPr varScale="1">
        <p:scale>
          <a:sx n="80" d="100"/>
          <a:sy n="80" d="100"/>
        </p:scale>
        <p:origin x="830" y="58"/>
      </p:cViewPr>
      <p:guideLst>
        <p:guide orient="horz" pos="1632"/>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559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commentAuthors" Target="commentAuthors.xml"/><Relationship Id="rId48"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i="0">
                <a:solidFill>
                  <a:schemeClr val="tx1"/>
                </a:solidFill>
                <a:latin typeface="Arial" charset="0"/>
              </a:defRPr>
            </a:lvl1pPr>
          </a:lstStyle>
          <a:p>
            <a:pPr>
              <a:defRPr/>
            </a:pPr>
            <a:endParaRPr lang="en-US" dirty="0"/>
          </a:p>
        </p:txBody>
      </p:sp>
      <p:sp>
        <p:nvSpPr>
          <p:cNvPr id="8195"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i="0">
                <a:solidFill>
                  <a:schemeClr val="tx1"/>
                </a:solidFill>
                <a:latin typeface="Arial" charset="0"/>
              </a:defRPr>
            </a:lvl1pPr>
          </a:lstStyle>
          <a:p>
            <a:pPr>
              <a:defRPr/>
            </a:pPr>
            <a:endParaRPr lang="en-US" dirty="0"/>
          </a:p>
        </p:txBody>
      </p:sp>
      <p:sp>
        <p:nvSpPr>
          <p:cNvPr id="20484"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7"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198"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i="0">
                <a:solidFill>
                  <a:schemeClr val="tx1"/>
                </a:solidFill>
                <a:latin typeface="Arial" charset="0"/>
              </a:defRPr>
            </a:lvl1pPr>
          </a:lstStyle>
          <a:p>
            <a:pPr>
              <a:defRPr/>
            </a:pPr>
            <a:endParaRPr lang="en-US" dirty="0"/>
          </a:p>
        </p:txBody>
      </p:sp>
      <p:sp>
        <p:nvSpPr>
          <p:cNvPr id="8199"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i="0">
                <a:solidFill>
                  <a:schemeClr val="tx1"/>
                </a:solidFill>
                <a:latin typeface="Arial" charset="0"/>
              </a:defRPr>
            </a:lvl1pPr>
          </a:lstStyle>
          <a:p>
            <a:pPr>
              <a:defRPr/>
            </a:pPr>
            <a:fld id="{9924308D-FC29-4743-9A7B-AE7F05ADDF5E}" type="slidenum">
              <a:rPr lang="en-US"/>
              <a:pPr>
                <a:defRPr/>
              </a:pPr>
              <a:t>‹#›</a:t>
            </a:fld>
            <a:endParaRPr lang="en-US" dirty="0"/>
          </a:p>
        </p:txBody>
      </p:sp>
    </p:spTree>
    <p:extLst>
      <p:ext uri="{BB962C8B-B14F-4D97-AF65-F5344CB8AC3E}">
        <p14:creationId xmlns:p14="http://schemas.microsoft.com/office/powerpoint/2010/main" val="64337423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28" charset="0"/>
        <a:ea typeface="+mn-ea"/>
        <a:cs typeface="+mn-cs"/>
      </a:defRPr>
    </a:lvl1pPr>
    <a:lvl2pPr marL="457200" algn="l" rtl="0" eaLnBrk="0" fontAlgn="base" hangingPunct="0">
      <a:spcBef>
        <a:spcPct val="30000"/>
      </a:spcBef>
      <a:spcAft>
        <a:spcPct val="0"/>
      </a:spcAft>
      <a:defRPr sz="1200" kern="1200">
        <a:solidFill>
          <a:schemeClr val="tx1"/>
        </a:solidFill>
        <a:latin typeface="Times" pitchFamily="28" charset="0"/>
        <a:ea typeface="+mn-ea"/>
        <a:cs typeface="+mn-cs"/>
      </a:defRPr>
    </a:lvl2pPr>
    <a:lvl3pPr marL="914400" algn="l" rtl="0" eaLnBrk="0" fontAlgn="base" hangingPunct="0">
      <a:spcBef>
        <a:spcPct val="30000"/>
      </a:spcBef>
      <a:spcAft>
        <a:spcPct val="0"/>
      </a:spcAft>
      <a:defRPr sz="1200" kern="1200">
        <a:solidFill>
          <a:schemeClr val="tx1"/>
        </a:solidFill>
        <a:latin typeface="Times" pitchFamily="28" charset="0"/>
        <a:ea typeface="+mn-ea"/>
        <a:cs typeface="+mn-cs"/>
      </a:defRPr>
    </a:lvl3pPr>
    <a:lvl4pPr marL="1371600" algn="l" rtl="0" eaLnBrk="0" fontAlgn="base" hangingPunct="0">
      <a:spcBef>
        <a:spcPct val="30000"/>
      </a:spcBef>
      <a:spcAft>
        <a:spcPct val="0"/>
      </a:spcAft>
      <a:defRPr sz="1200" kern="1200">
        <a:solidFill>
          <a:schemeClr val="tx1"/>
        </a:solidFill>
        <a:latin typeface="Times" pitchFamily="28" charset="0"/>
        <a:ea typeface="+mn-ea"/>
        <a:cs typeface="+mn-cs"/>
      </a:defRPr>
    </a:lvl4pPr>
    <a:lvl5pPr marL="1828800" algn="l" rtl="0" eaLnBrk="0" fontAlgn="base" hangingPunct="0">
      <a:spcBef>
        <a:spcPct val="30000"/>
      </a:spcBef>
      <a:spcAft>
        <a:spcPct val="0"/>
      </a:spcAft>
      <a:defRPr sz="1200" kern="1200">
        <a:solidFill>
          <a:schemeClr val="tx1"/>
        </a:solidFill>
        <a:latin typeface="Times" pitchFamily="2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slide" Target="../slides/slide1.xml"/><Relationship Id="rId2" Type="http://schemas.openxmlformats.org/officeDocument/2006/relationships/notesMaster" Target="../notesMasters/notesMaster1.xml"/><Relationship Id="rId1" Type="http://schemas.openxmlformats.org/officeDocument/2006/relationships/tags" Target="../tags/tag1.xml"/></Relationships>
</file>

<file path=ppt/notesSlides/_rels/notesSlide2.xml.rels><?xml version="1.0" encoding="UTF-8" standalone="yes"?>
<Relationships xmlns="http://schemas.openxmlformats.org/package/2006/relationships"><Relationship Id="rId3" Type="http://schemas.openxmlformats.org/officeDocument/2006/relationships/slide" Target="../slides/slide37.xml"/><Relationship Id="rId2" Type="http://schemas.openxmlformats.org/officeDocument/2006/relationships/notesMaster" Target="../notesMasters/notesMaster1.xml"/><Relationship Id="rId1" Type="http://schemas.openxmlformats.org/officeDocument/2006/relationships/tags" Target="../tags/tag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custDataLst>
              <p:tags r:id="rId1"/>
            </p:custDataLst>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924308D-FC29-4743-9A7B-AE7F05ADDF5E}" type="slidenum">
              <a:rPr lang="en-US" smtClean="0"/>
              <a:pPr>
                <a:defRPr/>
              </a:pPr>
              <a:t>1</a:t>
            </a:fld>
            <a:endParaRPr lang="en-US" dirty="0"/>
          </a:p>
        </p:txBody>
      </p:sp>
    </p:spTree>
    <p:extLst>
      <p:ext uri="{BB962C8B-B14F-4D97-AF65-F5344CB8AC3E}">
        <p14:creationId xmlns:p14="http://schemas.microsoft.com/office/powerpoint/2010/main" val="3941009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custDataLst>
              <p:tags r:id="rId1"/>
            </p:custDataLst>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9924308D-FC29-4743-9A7B-AE7F05ADDF5E}" type="slidenum">
              <a:rPr lang="en-US" smtClean="0"/>
              <a:pPr>
                <a:defRPr/>
              </a:pPr>
              <a:t>37</a:t>
            </a:fld>
            <a:endParaRPr lang="en-US" dirty="0"/>
          </a:p>
        </p:txBody>
      </p:sp>
    </p:spTree>
    <p:extLst>
      <p:ext uri="{BB962C8B-B14F-4D97-AF65-F5344CB8AC3E}">
        <p14:creationId xmlns:p14="http://schemas.microsoft.com/office/powerpoint/2010/main" val="4124717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Master Titl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570553"/>
            <a:ext cx="10363200" cy="920360"/>
          </a:xfrm>
          <a:effectLst>
            <a:outerShdw blurRad="50800" dist="50800" dir="2700000" algn="ctr" rotWithShape="0">
              <a:schemeClr val="bg1"/>
            </a:outerShdw>
          </a:effectLst>
        </p:spPr>
        <p:txBody>
          <a:bodyPr/>
          <a:lstStyle>
            <a:lvl1pPr algn="ctr">
              <a:defRPr sz="360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914400" y="3733801"/>
            <a:ext cx="10363200" cy="2081212"/>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dirty="0"/>
          </a:p>
        </p:txBody>
      </p:sp>
      <p:pic>
        <p:nvPicPr>
          <p:cNvPr id="5" name="Picture 4">
            <a:extLst>
              <a:ext uri="{FF2B5EF4-FFF2-40B4-BE49-F238E27FC236}">
                <a16:creationId xmlns:a16="http://schemas.microsoft.com/office/drawing/2014/main" id="{A33C307B-0095-4456-A82D-29102999DD00}"/>
              </a:ext>
            </a:extLst>
          </p:cNvPr>
          <p:cNvPicPr/>
          <p:nvPr userDrawn="1"/>
        </p:nvPicPr>
        <p:blipFill rotWithShape="1">
          <a:blip r:embed="rId2" cstate="print">
            <a:extLst>
              <a:ext uri="{28A0092B-C50C-407E-A947-70E740481C1C}">
                <a14:useLocalDpi xmlns:a14="http://schemas.microsoft.com/office/drawing/2010/main" val="0"/>
              </a:ext>
            </a:extLst>
          </a:blip>
          <a:srcRect t="12554" b="21193"/>
          <a:stretch/>
        </p:blipFill>
        <p:spPr bwMode="auto">
          <a:xfrm>
            <a:off x="8534400" y="152400"/>
            <a:ext cx="3380105" cy="117157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2684253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Section Titl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570553"/>
            <a:ext cx="10363200" cy="920360"/>
          </a:xfrm>
          <a:effectLst>
            <a:outerShdw blurRad="50800" dist="50800" dir="2700000" algn="ctr" rotWithShape="0">
              <a:schemeClr val="bg1"/>
            </a:outerShdw>
          </a:effectLst>
        </p:spPr>
        <p:txBody>
          <a:bodyPr/>
          <a:lstStyle>
            <a:lvl1pPr algn="ctr">
              <a:defRPr sz="360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914400" y="3733801"/>
            <a:ext cx="10363200" cy="2081212"/>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dirty="0"/>
          </a:p>
        </p:txBody>
      </p:sp>
      <p:sp>
        <p:nvSpPr>
          <p:cNvPr id="8" name="Rectangle 5">
            <a:extLst>
              <a:ext uri="{FF2B5EF4-FFF2-40B4-BE49-F238E27FC236}">
                <a16:creationId xmlns:a16="http://schemas.microsoft.com/office/drawing/2014/main" id="{B555146A-011C-46F4-B1BF-A0C3585D3CB6}"/>
              </a:ext>
            </a:extLst>
          </p:cNvPr>
          <p:cNvSpPr>
            <a:spLocks noGrp="1" noChangeArrowheads="1"/>
          </p:cNvSpPr>
          <p:nvPr>
            <p:ph type="ftr" sz="quarter" idx="3"/>
          </p:nvPr>
        </p:nvSpPr>
        <p:spPr bwMode="auto">
          <a:xfrm>
            <a:off x="3352800" y="6477000"/>
            <a:ext cx="7315200" cy="271462"/>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ctr" eaLnBrk="1" hangingPunct="1">
              <a:defRPr sz="1200" dirty="0">
                <a:latin typeface="Arial" charset="0"/>
                <a:ea typeface="ＭＳ Ｐゴシック"/>
                <a:cs typeface="ＭＳ Ｐゴシック"/>
              </a:defRPr>
            </a:lvl1pPr>
          </a:lstStyle>
          <a:p>
            <a:pPr>
              <a:defRPr/>
            </a:pPr>
            <a:r>
              <a:rPr lang="en-US"/>
              <a:t>2020 WSRC - Presentation Title | Author(s)</a:t>
            </a:r>
            <a:endParaRPr lang="en-US" dirty="0"/>
          </a:p>
        </p:txBody>
      </p:sp>
      <p:sp>
        <p:nvSpPr>
          <p:cNvPr id="9" name="Rectangle 6">
            <a:extLst>
              <a:ext uri="{FF2B5EF4-FFF2-40B4-BE49-F238E27FC236}">
                <a16:creationId xmlns:a16="http://schemas.microsoft.com/office/drawing/2014/main" id="{94F8616B-01F3-4E51-9C93-6A3CCD54D384}"/>
              </a:ext>
            </a:extLst>
          </p:cNvPr>
          <p:cNvSpPr>
            <a:spLocks noGrp="1" noChangeArrowheads="1"/>
          </p:cNvSpPr>
          <p:nvPr>
            <p:ph type="sldNum" sz="quarter" idx="4"/>
          </p:nvPr>
        </p:nvSpPr>
        <p:spPr bwMode="auto">
          <a:xfrm>
            <a:off x="11125200" y="6477000"/>
            <a:ext cx="914400" cy="271462"/>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r" eaLnBrk="1" hangingPunct="1">
              <a:defRPr sz="1200" b="0"/>
            </a:lvl1pPr>
          </a:lstStyle>
          <a:p>
            <a:pPr>
              <a:defRPr/>
            </a:pPr>
            <a:fld id="{8C042677-DFBC-43A8-8F50-F699E3962FB6}" type="slidenum">
              <a:rPr lang="en-US" smtClean="0"/>
              <a:pPr>
                <a:defRPr/>
              </a:pPr>
              <a:t>‹#›</a:t>
            </a:fld>
            <a:endParaRPr lang="en-US" dirty="0"/>
          </a:p>
        </p:txBody>
      </p:sp>
      <p:pic>
        <p:nvPicPr>
          <p:cNvPr id="10" name="Picture 9">
            <a:extLst>
              <a:ext uri="{FF2B5EF4-FFF2-40B4-BE49-F238E27FC236}">
                <a16:creationId xmlns:a16="http://schemas.microsoft.com/office/drawing/2014/main" id="{BAF1FD9A-A496-42BB-AD95-B6B75FAF70E7}"/>
              </a:ext>
            </a:extLst>
          </p:cNvPr>
          <p:cNvPicPr/>
          <p:nvPr userDrawn="1"/>
        </p:nvPicPr>
        <p:blipFill rotWithShape="1">
          <a:blip r:embed="rId2" cstate="print">
            <a:extLst>
              <a:ext uri="{28A0092B-C50C-407E-A947-70E740481C1C}">
                <a14:useLocalDpi xmlns:a14="http://schemas.microsoft.com/office/drawing/2010/main" val="0"/>
              </a:ext>
            </a:extLst>
          </a:blip>
          <a:srcRect t="12554" b="21193"/>
          <a:stretch/>
        </p:blipFill>
        <p:spPr bwMode="auto">
          <a:xfrm>
            <a:off x="48895" y="6019800"/>
            <a:ext cx="2389505" cy="79057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6365540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p>
        </p:txBody>
      </p:sp>
      <p:sp>
        <p:nvSpPr>
          <p:cNvPr id="3" name="Content Placeholder 2"/>
          <p:cNvSpPr>
            <a:spLocks noGrp="1"/>
          </p:cNvSpPr>
          <p:nvPr>
            <p:ph idx="1"/>
          </p:nvPr>
        </p:nvSpPr>
        <p:spPr>
          <a:xfrm>
            <a:off x="609600" y="1219200"/>
            <a:ext cx="10972800" cy="5029200"/>
          </a:xfrm>
        </p:spPr>
        <p:txBody>
          <a:bodyPr>
            <a:normAutofit/>
          </a:bodyPr>
          <a:lstStyle>
            <a:lvl1pPr marL="228600" indent="-228600">
              <a:spcBef>
                <a:spcPts val="1200"/>
              </a:spcBef>
              <a:defRPr sz="2400"/>
            </a:lvl1pPr>
            <a:lvl2pPr marL="579438" indent="-236538">
              <a:spcBef>
                <a:spcPts val="600"/>
              </a:spcBef>
              <a:defRPr sz="2000"/>
            </a:lvl2pPr>
            <a:lvl3pPr marL="914400" indent="-228600">
              <a:spcBef>
                <a:spcPts val="300"/>
              </a:spcBef>
              <a:defRPr sz="1800"/>
            </a:lvl3pPr>
            <a:lvl4pPr>
              <a:defRPr sz="1600"/>
            </a:lvl4pPr>
            <a:lvl5pPr>
              <a:defRPr sz="1800"/>
            </a:lvl5pPr>
          </a:lstStyle>
          <a:p>
            <a:pPr lvl="0"/>
            <a:r>
              <a:rPr lang="en-US"/>
              <a:t>Edit Master text styles</a:t>
            </a:r>
          </a:p>
          <a:p>
            <a:pPr lvl="1"/>
            <a:r>
              <a:rPr lang="en-US"/>
              <a:t>Second level</a:t>
            </a:r>
          </a:p>
          <a:p>
            <a:pPr lvl="2"/>
            <a:r>
              <a:rPr lang="en-US"/>
              <a:t>Third level</a:t>
            </a:r>
          </a:p>
        </p:txBody>
      </p:sp>
      <p:sp>
        <p:nvSpPr>
          <p:cNvPr id="5" name="Rectangle 5">
            <a:extLst>
              <a:ext uri="{FF2B5EF4-FFF2-40B4-BE49-F238E27FC236}">
                <a16:creationId xmlns:a16="http://schemas.microsoft.com/office/drawing/2014/main" id="{B555146A-011C-46F4-B1BF-A0C3585D3CB6}"/>
              </a:ext>
            </a:extLst>
          </p:cNvPr>
          <p:cNvSpPr>
            <a:spLocks noGrp="1" noChangeArrowheads="1"/>
          </p:cNvSpPr>
          <p:nvPr>
            <p:ph type="ftr" sz="quarter" idx="11"/>
          </p:nvPr>
        </p:nvSpPr>
        <p:spPr>
          <a:ln/>
        </p:spPr>
        <p:txBody>
          <a:bodyPr/>
          <a:lstStyle>
            <a:lvl1pPr>
              <a:defRPr/>
            </a:lvl1pPr>
          </a:lstStyle>
          <a:p>
            <a:pPr>
              <a:defRPr/>
            </a:pPr>
            <a:r>
              <a:rPr lang="en-US"/>
              <a:t>2020 WSRC - Presentation Title | Author(s)</a:t>
            </a:r>
            <a:endParaRPr lang="en-US" dirty="0"/>
          </a:p>
        </p:txBody>
      </p:sp>
      <p:sp>
        <p:nvSpPr>
          <p:cNvPr id="6" name="Rectangle 6">
            <a:extLst>
              <a:ext uri="{FF2B5EF4-FFF2-40B4-BE49-F238E27FC236}">
                <a16:creationId xmlns:a16="http://schemas.microsoft.com/office/drawing/2014/main" id="{94F8616B-01F3-4E51-9C93-6A3CCD54D384}"/>
              </a:ext>
            </a:extLst>
          </p:cNvPr>
          <p:cNvSpPr>
            <a:spLocks noGrp="1" noChangeArrowheads="1"/>
          </p:cNvSpPr>
          <p:nvPr>
            <p:ph type="sldNum" sz="quarter" idx="12"/>
          </p:nvPr>
        </p:nvSpPr>
        <p:spPr>
          <a:xfrm>
            <a:off x="11125200" y="6477000"/>
            <a:ext cx="914400" cy="271462"/>
          </a:xfrm>
          <a:ln/>
        </p:spPr>
        <p:txBody>
          <a:bodyPr/>
          <a:lstStyle>
            <a:lvl1pPr>
              <a:defRPr/>
            </a:lvl1pPr>
          </a:lstStyle>
          <a:p>
            <a:pPr>
              <a:defRPr/>
            </a:pPr>
            <a:fld id="{8C042677-DFBC-43A8-8F50-F699E3962FB6}" type="slidenum">
              <a:rPr lang="en-US" smtClean="0"/>
              <a:pPr>
                <a:defRPr/>
              </a:pPr>
              <a:t>‹#›</a:t>
            </a:fld>
            <a:endParaRPr lang="en-US" dirty="0"/>
          </a:p>
        </p:txBody>
      </p:sp>
    </p:spTree>
    <p:extLst>
      <p:ext uri="{BB962C8B-B14F-4D97-AF65-F5344CB8AC3E}">
        <p14:creationId xmlns:p14="http://schemas.microsoft.com/office/powerpoint/2010/main" val="10097925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Content Placeholder 2"/>
          <p:cNvSpPr>
            <a:spLocks noGrp="1"/>
          </p:cNvSpPr>
          <p:nvPr>
            <p:ph sz="half" idx="1"/>
          </p:nvPr>
        </p:nvSpPr>
        <p:spPr>
          <a:xfrm>
            <a:off x="609600" y="1238251"/>
            <a:ext cx="5181600" cy="4887913"/>
          </a:xfrm>
        </p:spPr>
        <p:txBody>
          <a:bodyPr/>
          <a:lstStyle>
            <a:lvl1pPr marL="225425" indent="-225425">
              <a:spcBef>
                <a:spcPts val="1200"/>
              </a:spcBef>
              <a:defRPr sz="2400"/>
            </a:lvl1pPr>
            <a:lvl2pPr>
              <a:spcBef>
                <a:spcPts val="600"/>
              </a:spcBef>
              <a:defRPr sz="2000"/>
            </a:lvl2pPr>
            <a:lvl3pPr>
              <a:spcBef>
                <a:spcPts val="300"/>
              </a:spcBef>
              <a:defRPr sz="1800"/>
            </a:lvl3pPr>
            <a:lvl4pPr>
              <a:defRPr sz="1600"/>
            </a:lvl4pPr>
            <a:lvl5pPr>
              <a:defRPr sz="16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p:txBody>
      </p:sp>
      <p:sp>
        <p:nvSpPr>
          <p:cNvPr id="4" name="Content Placeholder 3"/>
          <p:cNvSpPr>
            <a:spLocks noGrp="1"/>
          </p:cNvSpPr>
          <p:nvPr>
            <p:ph sz="half" idx="2"/>
          </p:nvPr>
        </p:nvSpPr>
        <p:spPr>
          <a:xfrm>
            <a:off x="6096000" y="1219201"/>
            <a:ext cx="5181600" cy="4906963"/>
          </a:xfrm>
        </p:spPr>
        <p:txBody>
          <a:bodyPr/>
          <a:lstStyle>
            <a:lvl1pPr>
              <a:spcBef>
                <a:spcPts val="1200"/>
              </a:spcBef>
              <a:defRPr sz="2400"/>
            </a:lvl1pPr>
            <a:lvl2pPr>
              <a:spcBef>
                <a:spcPts val="600"/>
              </a:spcBef>
              <a:defRPr sz="2000"/>
            </a:lvl2pPr>
            <a:lvl3pPr>
              <a:spcBef>
                <a:spcPts val="300"/>
              </a:spcBef>
              <a:defRPr sz="18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p:txBody>
      </p:sp>
      <p:sp>
        <p:nvSpPr>
          <p:cNvPr id="6" name="Rectangle 5">
            <a:extLst>
              <a:ext uri="{FF2B5EF4-FFF2-40B4-BE49-F238E27FC236}">
                <a16:creationId xmlns:a16="http://schemas.microsoft.com/office/drawing/2014/main" id="{B555146A-011C-46F4-B1BF-A0C3585D3CB6}"/>
              </a:ext>
            </a:extLst>
          </p:cNvPr>
          <p:cNvSpPr>
            <a:spLocks noGrp="1" noChangeArrowheads="1"/>
          </p:cNvSpPr>
          <p:nvPr>
            <p:ph type="ftr" sz="quarter" idx="11"/>
          </p:nvPr>
        </p:nvSpPr>
        <p:spPr>
          <a:ln/>
        </p:spPr>
        <p:txBody>
          <a:bodyPr/>
          <a:lstStyle>
            <a:lvl1pPr>
              <a:defRPr/>
            </a:lvl1pPr>
          </a:lstStyle>
          <a:p>
            <a:pPr>
              <a:defRPr/>
            </a:pPr>
            <a:r>
              <a:rPr lang="en-US"/>
              <a:t>2020 WSRC - Presentation Title | Author(s)</a:t>
            </a:r>
            <a:endParaRPr lang="en-US" dirty="0"/>
          </a:p>
        </p:txBody>
      </p:sp>
      <p:sp>
        <p:nvSpPr>
          <p:cNvPr id="7" name="Rectangle 6">
            <a:extLst>
              <a:ext uri="{FF2B5EF4-FFF2-40B4-BE49-F238E27FC236}">
                <a16:creationId xmlns:a16="http://schemas.microsoft.com/office/drawing/2014/main" id="{94F8616B-01F3-4E51-9C93-6A3CCD54D384}"/>
              </a:ext>
            </a:extLst>
          </p:cNvPr>
          <p:cNvSpPr>
            <a:spLocks noGrp="1" noChangeArrowheads="1"/>
          </p:cNvSpPr>
          <p:nvPr>
            <p:ph type="sldNum" sz="quarter" idx="12"/>
          </p:nvPr>
        </p:nvSpPr>
        <p:spPr>
          <a:ln/>
        </p:spPr>
        <p:txBody>
          <a:bodyPr/>
          <a:lstStyle>
            <a:lvl1pPr>
              <a:defRPr/>
            </a:lvl1pPr>
          </a:lstStyle>
          <a:p>
            <a:pPr>
              <a:defRPr/>
            </a:pPr>
            <a:fld id="{8C042677-DFBC-43A8-8F50-F699E3962FB6}" type="slidenum">
              <a:rPr lang="en-US" smtClean="0"/>
              <a:pPr>
                <a:defRPr/>
              </a:pPr>
              <a:t>‹#›</a:t>
            </a:fld>
            <a:endParaRPr lang="en-US" dirty="0"/>
          </a:p>
        </p:txBody>
      </p:sp>
    </p:spTree>
    <p:extLst>
      <p:ext uri="{BB962C8B-B14F-4D97-AF65-F5344CB8AC3E}">
        <p14:creationId xmlns:p14="http://schemas.microsoft.com/office/powerpoint/2010/main" val="20794669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6" name="Rectangle 2"/>
          <p:cNvSpPr>
            <a:spLocks noGrp="1" noChangeArrowheads="1"/>
          </p:cNvSpPr>
          <p:nvPr>
            <p:ph type="title"/>
          </p:nvPr>
        </p:nvSpPr>
        <p:spPr bwMode="auto">
          <a:xfrm>
            <a:off x="586317" y="232756"/>
            <a:ext cx="8659283" cy="841516"/>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endParaRPr lang="en-US" dirty="0" smtClean="0"/>
          </a:p>
        </p:txBody>
      </p:sp>
      <p:sp>
        <p:nvSpPr>
          <p:cNvPr id="9" name="Text Placeholder 8"/>
          <p:cNvSpPr>
            <a:spLocks noGrp="1"/>
          </p:cNvSpPr>
          <p:nvPr>
            <p:ph type="body" sz="quarter" idx="10"/>
          </p:nvPr>
        </p:nvSpPr>
        <p:spPr>
          <a:xfrm>
            <a:off x="696384" y="1450690"/>
            <a:ext cx="10837333" cy="4603721"/>
          </a:xfrm>
        </p:spPr>
        <p:txBody>
          <a:bodyPr/>
          <a:lstStyle>
            <a:lvl1pPr>
              <a:spcBef>
                <a:spcPts val="576"/>
              </a:spcBef>
              <a:defRPr/>
            </a:lvl1pPr>
            <a:lvl2pPr>
              <a:spcBef>
                <a:spcPts val="576"/>
              </a:spcBef>
              <a:defRPr/>
            </a:lvl2pPr>
            <a:lvl3pPr>
              <a:spcBef>
                <a:spcPts val="576"/>
              </a:spcBef>
              <a:defRPr/>
            </a:lvl3pPr>
            <a:lvl4pPr>
              <a:spcBef>
                <a:spcPts val="576"/>
              </a:spcBef>
              <a:defRPr/>
            </a:lvl4pPr>
            <a:lvl5pPr>
              <a:spcBef>
                <a:spcPts val="576"/>
              </a:spcBef>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Rectangle 89"/>
          <p:cNvSpPr>
            <a:spLocks noGrp="1" noChangeArrowheads="1"/>
          </p:cNvSpPr>
          <p:nvPr>
            <p:ph type="sldNum" sz="quarter" idx="4"/>
          </p:nvPr>
        </p:nvSpPr>
        <p:spPr bwMode="auto">
          <a:xfrm>
            <a:off x="155030" y="6333553"/>
            <a:ext cx="424423" cy="323042"/>
          </a:xfrm>
          <a:prstGeom prst="rect">
            <a:avLst/>
          </a:prstGeom>
          <a:noFill/>
          <a:ln w="9525">
            <a:noFill/>
            <a:miter lim="800000"/>
            <a:headEnd/>
            <a:tailEnd/>
          </a:ln>
          <a:effectLst/>
        </p:spPr>
        <p:txBody>
          <a:bodyPr vert="horz" wrap="none" lIns="96653" tIns="48326" rIns="96653" bIns="48326" numCol="1" anchor="t" anchorCtr="0" compatLnSpc="1">
            <a:prstTxWarp prst="textNoShape">
              <a:avLst/>
            </a:prstTxWarp>
            <a:spAutoFit/>
          </a:bodyPr>
          <a:lstStyle>
            <a:lvl1pPr algn="ctr">
              <a:defRPr sz="1465">
                <a:solidFill>
                  <a:srgbClr val="000000"/>
                </a:solidFill>
                <a:latin typeface="Arial" charset="0"/>
              </a:defRPr>
            </a:lvl1pPr>
          </a:lstStyle>
          <a:p>
            <a:fld id="{8E41F33A-8A61-4937-A58C-46521EFFC1C2}" type="slidenum">
              <a:rPr lang="en-US" smtClean="0"/>
              <a:pPr/>
              <a:t>‹#›</a:t>
            </a:fld>
            <a:endParaRPr lang="en-US" dirty="0"/>
          </a:p>
        </p:txBody>
      </p:sp>
      <p:sp>
        <p:nvSpPr>
          <p:cNvPr id="11" name="Rectangle 4"/>
          <p:cNvSpPr>
            <a:spLocks noGrp="1" noChangeArrowheads="1"/>
          </p:cNvSpPr>
          <p:nvPr>
            <p:ph type="dt" sz="half" idx="2"/>
          </p:nvPr>
        </p:nvSpPr>
        <p:spPr bwMode="auto">
          <a:xfrm>
            <a:off x="933451" y="6621153"/>
            <a:ext cx="2438400" cy="203012"/>
          </a:xfrm>
          <a:prstGeom prst="rect">
            <a:avLst/>
          </a:prstGeom>
          <a:noFill/>
          <a:ln w="9525" algn="ctr">
            <a:noFill/>
            <a:miter lim="800000"/>
            <a:headEnd/>
            <a:tailEnd/>
          </a:ln>
          <a:effectLst/>
        </p:spPr>
        <p:txBody>
          <a:bodyPr vert="horz" wrap="square" lIns="91440" tIns="45720" rIns="91440" bIns="45720" numCol="1" anchor="t" anchorCtr="0" compatLnSpc="1">
            <a:prstTxWarp prst="textNoShape">
              <a:avLst/>
            </a:prstTxWarp>
          </a:bodyPr>
          <a:lstStyle>
            <a:lvl1pPr>
              <a:defRPr sz="799" smtClean="0">
                <a:latin typeface="Arial Narrow" pitchFamily="34" charset="0"/>
              </a:defRPr>
            </a:lvl1pPr>
          </a:lstStyle>
          <a:p>
            <a:pPr>
              <a:defRPr/>
            </a:pPr>
            <a:fld id="{2199EF8A-51F0-45C4-8A44-346FCB4A4489}" type="datetime1">
              <a:rPr lang="en-US" smtClean="0">
                <a:solidFill>
                  <a:srgbClr val="000000"/>
                </a:solidFill>
              </a:rPr>
              <a:t>6/12/2020</a:t>
            </a:fld>
            <a:endParaRPr lang="en-US" dirty="0">
              <a:solidFill>
                <a:srgbClr val="000000"/>
              </a:solidFill>
            </a:endParaRPr>
          </a:p>
        </p:txBody>
      </p:sp>
    </p:spTree>
    <p:extLst>
      <p:ext uri="{BB962C8B-B14F-4D97-AF65-F5344CB8AC3E}">
        <p14:creationId xmlns:p14="http://schemas.microsoft.com/office/powerpoint/2010/main" val="81257811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4"/>
          </p:nvPr>
        </p:nvSpPr>
        <p:spPr>
          <a:xfrm>
            <a:off x="11185427" y="6606687"/>
            <a:ext cx="939799" cy="222250"/>
          </a:xfrm>
          <a:prstGeom prst="rect">
            <a:avLst/>
          </a:prstGeom>
        </p:spPr>
        <p:txBody>
          <a:bodyPr/>
          <a:lstStyle>
            <a:lvl1pPr>
              <a:defRPr sz="1000">
                <a:solidFill>
                  <a:schemeClr val="tx1"/>
                </a:solidFill>
              </a:defRPr>
            </a:lvl1pPr>
          </a:lstStyle>
          <a:p>
            <a:pPr algn="r"/>
            <a:fld id="{BAC68631-49B9-46F1-A148-37BD30A9C690}" type="slidenum">
              <a:rPr lang="en-US" smtClean="0"/>
              <a:pPr algn="r"/>
              <a:t>‹#›</a:t>
            </a:fld>
            <a:endParaRPr lang="en-US" dirty="0"/>
          </a:p>
        </p:txBody>
      </p:sp>
    </p:spTree>
    <p:extLst>
      <p:ext uri="{BB962C8B-B14F-4D97-AF65-F5344CB8AC3E}">
        <p14:creationId xmlns:p14="http://schemas.microsoft.com/office/powerpoint/2010/main" val="34380263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bwMode="auto">
          <a:xfrm>
            <a:off x="609600" y="76201"/>
            <a:ext cx="10972800"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dirty="0"/>
              <a:t>Click to edit Master title </a:t>
            </a:r>
          </a:p>
        </p:txBody>
      </p:sp>
      <p:sp>
        <p:nvSpPr>
          <p:cNvPr id="1028" name="Rectangle 3"/>
          <p:cNvSpPr>
            <a:spLocks noGrp="1" noChangeArrowheads="1"/>
          </p:cNvSpPr>
          <p:nvPr>
            <p:ph type="body" idx="1"/>
          </p:nvPr>
        </p:nvSpPr>
        <p:spPr bwMode="auto">
          <a:xfrm>
            <a:off x="609600" y="1219200"/>
            <a:ext cx="109728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Edit Master text styles</a:t>
            </a:r>
          </a:p>
          <a:p>
            <a:pPr lvl="1"/>
            <a:r>
              <a:rPr lang="en-US" altLang="en-US" dirty="0"/>
              <a:t>Second level</a:t>
            </a:r>
          </a:p>
          <a:p>
            <a:pPr lvl="2"/>
            <a:r>
              <a:rPr lang="en-US" altLang="en-US" dirty="0"/>
              <a:t>Third level</a:t>
            </a:r>
          </a:p>
        </p:txBody>
      </p:sp>
      <p:sp>
        <p:nvSpPr>
          <p:cNvPr id="29" name="Rectangle 5">
            <a:extLst>
              <a:ext uri="{FF2B5EF4-FFF2-40B4-BE49-F238E27FC236}">
                <a16:creationId xmlns:a16="http://schemas.microsoft.com/office/drawing/2014/main" id="{B555146A-011C-46F4-B1BF-A0C3585D3CB6}"/>
              </a:ext>
            </a:extLst>
          </p:cNvPr>
          <p:cNvSpPr>
            <a:spLocks noGrp="1" noChangeArrowheads="1"/>
          </p:cNvSpPr>
          <p:nvPr>
            <p:ph type="ftr" sz="quarter" idx="3"/>
          </p:nvPr>
        </p:nvSpPr>
        <p:spPr bwMode="auto">
          <a:xfrm>
            <a:off x="3352800" y="6477000"/>
            <a:ext cx="7315200" cy="271462"/>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ctr" eaLnBrk="1" hangingPunct="1">
              <a:defRPr sz="1200" dirty="0">
                <a:latin typeface="Arial" charset="0"/>
                <a:ea typeface="ＭＳ Ｐゴシック"/>
                <a:cs typeface="ＭＳ Ｐゴシック"/>
              </a:defRPr>
            </a:lvl1pPr>
          </a:lstStyle>
          <a:p>
            <a:pPr>
              <a:defRPr/>
            </a:pPr>
            <a:r>
              <a:rPr lang="en-US"/>
              <a:t>2020 WSRC - Presentation Title | Author(s)</a:t>
            </a:r>
            <a:endParaRPr lang="en-US" dirty="0"/>
          </a:p>
        </p:txBody>
      </p:sp>
      <p:sp>
        <p:nvSpPr>
          <p:cNvPr id="30" name="Rectangle 6">
            <a:extLst>
              <a:ext uri="{FF2B5EF4-FFF2-40B4-BE49-F238E27FC236}">
                <a16:creationId xmlns:a16="http://schemas.microsoft.com/office/drawing/2014/main" id="{94F8616B-01F3-4E51-9C93-6A3CCD54D384}"/>
              </a:ext>
            </a:extLst>
          </p:cNvPr>
          <p:cNvSpPr>
            <a:spLocks noGrp="1" noChangeArrowheads="1"/>
          </p:cNvSpPr>
          <p:nvPr>
            <p:ph type="sldNum" sz="quarter" idx="4"/>
          </p:nvPr>
        </p:nvSpPr>
        <p:spPr bwMode="auto">
          <a:xfrm>
            <a:off x="11049000" y="6477000"/>
            <a:ext cx="914400" cy="271462"/>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r" eaLnBrk="1" hangingPunct="1">
              <a:defRPr sz="1200" b="0"/>
            </a:lvl1pPr>
          </a:lstStyle>
          <a:p>
            <a:pPr>
              <a:defRPr/>
            </a:pPr>
            <a:fld id="{8C042677-DFBC-43A8-8F50-F699E3962FB6}" type="slidenum">
              <a:rPr lang="en-US" smtClean="0"/>
              <a:pPr>
                <a:defRPr/>
              </a:pPr>
              <a:t>‹#›</a:t>
            </a:fld>
            <a:endParaRPr lang="en-US" dirty="0"/>
          </a:p>
        </p:txBody>
      </p:sp>
      <p:cxnSp>
        <p:nvCxnSpPr>
          <p:cNvPr id="3" name="Straight Connector 2">
            <a:extLst>
              <a:ext uri="{FF2B5EF4-FFF2-40B4-BE49-F238E27FC236}">
                <a16:creationId xmlns:a16="http://schemas.microsoft.com/office/drawing/2014/main" id="{F03A135B-37B6-47B4-B6D5-D2D5D1AE9D97}"/>
              </a:ext>
            </a:extLst>
          </p:cNvPr>
          <p:cNvCxnSpPr/>
          <p:nvPr/>
        </p:nvCxnSpPr>
        <p:spPr>
          <a:xfrm flipV="1">
            <a:off x="609600" y="963516"/>
            <a:ext cx="10972800" cy="962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D7C09776-4499-49E8-A6FC-7C2408EB9C4B}"/>
              </a:ext>
            </a:extLst>
          </p:cNvPr>
          <p:cNvPicPr/>
          <p:nvPr userDrawn="1"/>
        </p:nvPicPr>
        <p:blipFill rotWithShape="1">
          <a:blip r:embed="rId8" cstate="print">
            <a:extLst>
              <a:ext uri="{28A0092B-C50C-407E-A947-70E740481C1C}">
                <a14:useLocalDpi xmlns:a14="http://schemas.microsoft.com/office/drawing/2010/main" val="0"/>
              </a:ext>
            </a:extLst>
          </a:blip>
          <a:srcRect t="12554" b="21193"/>
          <a:stretch/>
        </p:blipFill>
        <p:spPr bwMode="auto">
          <a:xfrm>
            <a:off x="48895" y="6019800"/>
            <a:ext cx="2389505" cy="79057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733529888"/>
      </p:ext>
    </p:extLst>
  </p:cSld>
  <p:clrMap bg1="lt1" tx1="dk1" bg2="lt2" tx2="dk2" accent1="accent1" accent2="accent2" accent3="accent3" accent4="accent4" accent5="accent5" accent6="accent6" hlink="hlink" folHlink="folHlink"/>
  <p:sldLayoutIdLst>
    <p:sldLayoutId id="2147483748" r:id="rId1"/>
    <p:sldLayoutId id="2147483758" r:id="rId2"/>
    <p:sldLayoutId id="2147483752" r:id="rId3"/>
    <p:sldLayoutId id="2147483753" r:id="rId4"/>
    <p:sldLayoutId id="2147483759" r:id="rId5"/>
    <p:sldLayoutId id="2147483760" r:id="rId6"/>
  </p:sldLayoutIdLst>
  <p:hf hdr="0" dt="0"/>
  <p:txStyles>
    <p:titleStyle>
      <a:lvl1pPr algn="l" rtl="0" eaLnBrk="1" fontAlgn="base" hangingPunct="1">
        <a:spcBef>
          <a:spcPct val="0"/>
        </a:spcBef>
        <a:spcAft>
          <a:spcPct val="0"/>
        </a:spcAft>
        <a:defRPr sz="2800" b="0">
          <a:solidFill>
            <a:schemeClr val="tx2"/>
          </a:solidFill>
          <a:latin typeface="+mj-lt"/>
          <a:ea typeface="MS PGothic" panose="020B0600070205080204" pitchFamily="34" charset="-128"/>
          <a:cs typeface="MS PGothic" charset="0"/>
        </a:defRPr>
      </a:lvl1pPr>
      <a:lvl2pPr algn="ctr" rtl="0" eaLnBrk="1" fontAlgn="base" hangingPunct="1">
        <a:spcBef>
          <a:spcPct val="0"/>
        </a:spcBef>
        <a:spcAft>
          <a:spcPct val="0"/>
        </a:spcAft>
        <a:defRPr sz="2800" b="1">
          <a:solidFill>
            <a:schemeClr val="tx2"/>
          </a:solidFill>
          <a:latin typeface="Arial" charset="0"/>
          <a:ea typeface="MS PGothic" panose="020B0600070205080204" pitchFamily="34" charset="-128"/>
          <a:cs typeface="MS PGothic" charset="0"/>
        </a:defRPr>
      </a:lvl2pPr>
      <a:lvl3pPr algn="ctr" rtl="0" eaLnBrk="1" fontAlgn="base" hangingPunct="1">
        <a:spcBef>
          <a:spcPct val="0"/>
        </a:spcBef>
        <a:spcAft>
          <a:spcPct val="0"/>
        </a:spcAft>
        <a:defRPr sz="2800" b="1">
          <a:solidFill>
            <a:schemeClr val="tx2"/>
          </a:solidFill>
          <a:latin typeface="Arial" charset="0"/>
          <a:ea typeface="MS PGothic" panose="020B0600070205080204" pitchFamily="34" charset="-128"/>
          <a:cs typeface="MS PGothic" charset="0"/>
        </a:defRPr>
      </a:lvl3pPr>
      <a:lvl4pPr algn="ctr" rtl="0" eaLnBrk="1" fontAlgn="base" hangingPunct="1">
        <a:spcBef>
          <a:spcPct val="0"/>
        </a:spcBef>
        <a:spcAft>
          <a:spcPct val="0"/>
        </a:spcAft>
        <a:defRPr sz="2800" b="1">
          <a:solidFill>
            <a:schemeClr val="tx2"/>
          </a:solidFill>
          <a:latin typeface="Arial" charset="0"/>
          <a:ea typeface="MS PGothic" panose="020B0600070205080204" pitchFamily="34" charset="-128"/>
          <a:cs typeface="MS PGothic" charset="0"/>
        </a:defRPr>
      </a:lvl4pPr>
      <a:lvl5pPr algn="ctr" rtl="0" eaLnBrk="1" fontAlgn="base" hangingPunct="1">
        <a:spcBef>
          <a:spcPct val="0"/>
        </a:spcBef>
        <a:spcAft>
          <a:spcPct val="0"/>
        </a:spcAft>
        <a:defRPr sz="2800" b="1">
          <a:solidFill>
            <a:schemeClr val="tx2"/>
          </a:solidFill>
          <a:latin typeface="Arial" charset="0"/>
          <a:ea typeface="MS PGothic" panose="020B0600070205080204" pitchFamily="34" charset="-128"/>
          <a:cs typeface="MS PGothic" charset="0"/>
        </a:defRPr>
      </a:lvl5pPr>
      <a:lvl6pPr marL="457200" algn="ctr" rtl="0" eaLnBrk="1" fontAlgn="base" hangingPunct="1">
        <a:spcBef>
          <a:spcPct val="0"/>
        </a:spcBef>
        <a:spcAft>
          <a:spcPct val="0"/>
        </a:spcAft>
        <a:defRPr sz="3600">
          <a:solidFill>
            <a:schemeClr val="tx2"/>
          </a:solidFill>
          <a:latin typeface="Arial" charset="0"/>
          <a:ea typeface="ＭＳ Ｐゴシック"/>
          <a:cs typeface="ＭＳ Ｐゴシック"/>
        </a:defRPr>
      </a:lvl6pPr>
      <a:lvl7pPr marL="914400" algn="ctr" rtl="0" eaLnBrk="1" fontAlgn="base" hangingPunct="1">
        <a:spcBef>
          <a:spcPct val="0"/>
        </a:spcBef>
        <a:spcAft>
          <a:spcPct val="0"/>
        </a:spcAft>
        <a:defRPr sz="3600">
          <a:solidFill>
            <a:schemeClr val="tx2"/>
          </a:solidFill>
          <a:latin typeface="Arial" charset="0"/>
          <a:ea typeface="ＭＳ Ｐゴシック"/>
          <a:cs typeface="ＭＳ Ｐゴシック"/>
        </a:defRPr>
      </a:lvl7pPr>
      <a:lvl8pPr marL="1371600" algn="ctr" rtl="0" eaLnBrk="1" fontAlgn="base" hangingPunct="1">
        <a:spcBef>
          <a:spcPct val="0"/>
        </a:spcBef>
        <a:spcAft>
          <a:spcPct val="0"/>
        </a:spcAft>
        <a:defRPr sz="3600">
          <a:solidFill>
            <a:schemeClr val="tx2"/>
          </a:solidFill>
          <a:latin typeface="Arial" charset="0"/>
          <a:ea typeface="ＭＳ Ｐゴシック"/>
          <a:cs typeface="ＭＳ Ｐゴシック"/>
        </a:defRPr>
      </a:lvl8pPr>
      <a:lvl9pPr marL="1828800" algn="ctr" rtl="0" eaLnBrk="1" fontAlgn="base" hangingPunct="1">
        <a:spcBef>
          <a:spcPct val="0"/>
        </a:spcBef>
        <a:spcAft>
          <a:spcPct val="0"/>
        </a:spcAft>
        <a:defRPr sz="3600">
          <a:solidFill>
            <a:schemeClr val="tx2"/>
          </a:solidFill>
          <a:latin typeface="Arial" charset="0"/>
          <a:ea typeface="ＭＳ Ｐゴシック"/>
          <a:cs typeface="ＭＳ Ｐゴシック"/>
        </a:defRPr>
      </a:lvl9pPr>
    </p:titleStyle>
    <p:bodyStyle>
      <a:lvl1pPr marL="228600" indent="-228600" algn="l" rtl="0" eaLnBrk="1" fontAlgn="base" hangingPunct="1">
        <a:spcBef>
          <a:spcPts val="1200"/>
        </a:spcBef>
        <a:spcAft>
          <a:spcPct val="0"/>
        </a:spcAft>
        <a:buFont typeface="Wingdings" panose="05000000000000000000" pitchFamily="2" charset="2"/>
        <a:buChar char="§"/>
        <a:defRPr sz="2400">
          <a:solidFill>
            <a:schemeClr val="tx1"/>
          </a:solidFill>
          <a:latin typeface="+mn-lt"/>
          <a:ea typeface="MS PGothic" panose="020B0600070205080204" pitchFamily="34" charset="-128"/>
          <a:cs typeface="MS PGothic" charset="0"/>
        </a:defRPr>
      </a:lvl1pPr>
      <a:lvl2pPr marL="579438" indent="-239713" algn="l" rtl="0" eaLnBrk="1" fontAlgn="base" hangingPunct="1">
        <a:spcBef>
          <a:spcPts val="600"/>
        </a:spcBef>
        <a:spcAft>
          <a:spcPct val="0"/>
        </a:spcAft>
        <a:buChar char="–"/>
        <a:defRPr sz="2000">
          <a:solidFill>
            <a:schemeClr val="tx1"/>
          </a:solidFill>
          <a:latin typeface="+mn-lt"/>
          <a:ea typeface="MS PGothic" panose="020B0600070205080204" pitchFamily="34" charset="-128"/>
          <a:cs typeface="MS PGothic" charset="0"/>
        </a:defRPr>
      </a:lvl2pPr>
      <a:lvl3pPr marL="914400" indent="-228600" algn="l" rtl="0" eaLnBrk="1" fontAlgn="base" hangingPunct="1">
        <a:spcBef>
          <a:spcPts val="300"/>
        </a:spcBef>
        <a:spcAft>
          <a:spcPct val="0"/>
        </a:spcAft>
        <a:buChar char="•"/>
        <a:defRPr sz="1800">
          <a:solidFill>
            <a:schemeClr val="tx1"/>
          </a:solidFill>
          <a:latin typeface="+mn-lt"/>
          <a:ea typeface="MS PGothic" panose="020B0600070205080204" pitchFamily="34" charset="-128"/>
          <a:cs typeface="MS PGothic" charset="0"/>
        </a:defRPr>
      </a:lvl3pPr>
      <a:lvl4pPr marL="1600200" indent="-228600" algn="l" rtl="0" eaLnBrk="1" fontAlgn="base" hangingPunct="1">
        <a:spcBef>
          <a:spcPct val="20000"/>
        </a:spcBef>
        <a:spcAft>
          <a:spcPct val="0"/>
        </a:spcAft>
        <a:buChar char="–"/>
        <a:defRPr sz="1600">
          <a:solidFill>
            <a:schemeClr val="tx1"/>
          </a:solidFill>
          <a:latin typeface="+mn-lt"/>
          <a:ea typeface="MS PGothic" panose="020B0600070205080204" pitchFamily="34" charset="-128"/>
          <a:cs typeface="MS PGothic" charset="0"/>
        </a:defRPr>
      </a:lvl4pPr>
      <a:lvl5pPr marL="2057400" indent="-228600" algn="l" rtl="0" eaLnBrk="1" fontAlgn="base" hangingPunct="1">
        <a:spcBef>
          <a:spcPct val="20000"/>
        </a:spcBef>
        <a:spcAft>
          <a:spcPct val="0"/>
        </a:spcAft>
        <a:buChar char="»"/>
        <a:defRPr sz="1800">
          <a:solidFill>
            <a:schemeClr val="tx1"/>
          </a:solidFill>
          <a:latin typeface="+mn-lt"/>
          <a:ea typeface="MS PGothic" panose="020B0600070205080204" pitchFamily="34" charset="-128"/>
          <a:cs typeface="MS PGothic" charset="0"/>
        </a:defRPr>
      </a:lvl5pPr>
      <a:lvl6pPr marL="2514600" indent="-228600" algn="l" rtl="0" eaLnBrk="1" fontAlgn="base" hangingPunct="1">
        <a:spcBef>
          <a:spcPct val="20000"/>
        </a:spcBef>
        <a:spcAft>
          <a:spcPct val="0"/>
        </a:spcAft>
        <a:buChar char="»"/>
        <a:defRPr sz="2000">
          <a:solidFill>
            <a:schemeClr val="tx1"/>
          </a:solidFill>
          <a:latin typeface="+mn-lt"/>
          <a:ea typeface="+mn-ea"/>
          <a:cs typeface="+mn-cs"/>
        </a:defRPr>
      </a:lvl6pPr>
      <a:lvl7pPr marL="2971800" indent="-228600" algn="l" rtl="0" eaLnBrk="1" fontAlgn="base" hangingPunct="1">
        <a:spcBef>
          <a:spcPct val="20000"/>
        </a:spcBef>
        <a:spcAft>
          <a:spcPct val="0"/>
        </a:spcAft>
        <a:buChar char="»"/>
        <a:defRPr sz="20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20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68" userDrawn="1">
          <p15:clr>
            <a:srgbClr val="F26B43"/>
          </p15:clr>
        </p15:guide>
        <p15:guide id="2" orient="horz" pos="624" userDrawn="1">
          <p15:clr>
            <a:srgbClr val="F26B43"/>
          </p15:clr>
        </p15:guide>
        <p15:guide id="3" pos="384" userDrawn="1">
          <p15:clr>
            <a:srgbClr val="F26B43"/>
          </p15:clr>
        </p15:guide>
        <p15:guide id="4" pos="7296" userDrawn="1">
          <p15:clr>
            <a:srgbClr val="F26B43"/>
          </p15:clr>
        </p15:guide>
        <p15:guide id="5" orient="horz" pos="3936" userDrawn="1">
          <p15:clr>
            <a:srgbClr val="F26B43"/>
          </p15:clr>
        </p15:guide>
        <p15:guide id="6"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3.xml"/><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3.xml"/><Relationship Id="rId5" Type="http://schemas.openxmlformats.org/officeDocument/2006/relationships/image" Target="../media/image20.png"/><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3.xml"/><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9.png"/><Relationship Id="rId1" Type="http://schemas.openxmlformats.org/officeDocument/2006/relationships/slideLayout" Target="../slideLayouts/slideLayout3.xml"/><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0.png"/><Relationship Id="rId1" Type="http://schemas.openxmlformats.org/officeDocument/2006/relationships/slideLayout" Target="../slideLayouts/slideLayout3.xml"/><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Layout" Target="../slideLayouts/slideLayout3.xml"/><Relationship Id="rId6" Type="http://schemas.openxmlformats.org/officeDocument/2006/relationships/image" Target="../media/image10.png"/><Relationship Id="rId5" Type="http://schemas.openxmlformats.org/officeDocument/2006/relationships/image" Target="../media/image28.png"/><Relationship Id="rId4" Type="http://schemas.openxmlformats.org/officeDocument/2006/relationships/image" Target="../media/image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2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3.xml"/><Relationship Id="rId5" Type="http://schemas.openxmlformats.org/officeDocument/2006/relationships/image" Target="../media/image34.png"/><Relationship Id="rId4" Type="http://schemas.openxmlformats.org/officeDocument/2006/relationships/image" Target="../media/image33.png"/></Relationships>
</file>

<file path=ppt/slides/_rels/slide2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30.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image" Target="../media/image40.png"/><Relationship Id="rId1" Type="http://schemas.openxmlformats.org/officeDocument/2006/relationships/slideLayout" Target="../slideLayouts/slideLayout3.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 Id="rId9" Type="http://schemas.openxmlformats.org/officeDocument/2006/relationships/image" Target="../media/image47.png"/></Relationships>
</file>

<file path=ppt/slides/_rels/slide31.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905000"/>
            <a:ext cx="10363200" cy="1585913"/>
          </a:xfrm>
        </p:spPr>
        <p:txBody>
          <a:bodyPr/>
          <a:lstStyle/>
          <a:p>
            <a:r>
              <a:rPr lang="en-US" b="1" dirty="0"/>
              <a:t>Distributed, Data-centric Collaborative Information Management (DDCIM) </a:t>
            </a:r>
            <a:br>
              <a:rPr lang="en-US" b="1" dirty="0"/>
            </a:br>
            <a:r>
              <a:rPr lang="en-US" b="1" dirty="0"/>
              <a:t>for Project Management and SE&amp;I</a:t>
            </a:r>
            <a:endParaRPr lang="en-US" sz="3200" dirty="0"/>
          </a:p>
        </p:txBody>
      </p:sp>
      <p:sp>
        <p:nvSpPr>
          <p:cNvPr id="5" name="Subtitle 4"/>
          <p:cNvSpPr>
            <a:spLocks noGrp="1"/>
          </p:cNvSpPr>
          <p:nvPr>
            <p:ph type="subTitle" idx="1"/>
          </p:nvPr>
        </p:nvSpPr>
        <p:spPr/>
        <p:txBody>
          <a:bodyPr/>
          <a:lstStyle/>
          <a:p>
            <a:pPr>
              <a:spcBef>
                <a:spcPts val="0"/>
              </a:spcBef>
            </a:pPr>
            <a:r>
              <a:rPr lang="en-US" sz="2000" dirty="0"/>
              <a:t>Jenny Devolites, NASA-JSC</a:t>
            </a:r>
          </a:p>
          <a:p>
            <a:pPr>
              <a:spcBef>
                <a:spcPts val="0"/>
              </a:spcBef>
            </a:pPr>
            <a:r>
              <a:rPr lang="en-US" sz="2000" dirty="0" smtClean="0"/>
              <a:t>Antony </a:t>
            </a:r>
            <a:r>
              <a:rPr lang="en-US" sz="2000" dirty="0"/>
              <a:t>Williams, Jacobs </a:t>
            </a:r>
            <a:r>
              <a:rPr lang="en-US" sz="2000" dirty="0" smtClean="0"/>
              <a:t>Engineering</a:t>
            </a:r>
          </a:p>
          <a:p>
            <a:pPr>
              <a:spcBef>
                <a:spcPts val="0"/>
              </a:spcBef>
            </a:pPr>
            <a:r>
              <a:rPr lang="en-US" sz="2000" dirty="0"/>
              <a:t>Kristina </a:t>
            </a:r>
            <a:r>
              <a:rPr lang="en-US" sz="2000" dirty="0" err="1"/>
              <a:t>Rojdev</a:t>
            </a:r>
            <a:r>
              <a:rPr lang="en-US" sz="2000" dirty="0"/>
              <a:t>, </a:t>
            </a:r>
            <a:r>
              <a:rPr lang="en-US" sz="2000" dirty="0" smtClean="0"/>
              <a:t>NASA-JSC</a:t>
            </a:r>
            <a:endParaRPr lang="en-US" sz="2000" dirty="0"/>
          </a:p>
        </p:txBody>
      </p:sp>
    </p:spTree>
    <p:extLst>
      <p:ext uri="{BB962C8B-B14F-4D97-AF65-F5344CB8AC3E}">
        <p14:creationId xmlns:p14="http://schemas.microsoft.com/office/powerpoint/2010/main" val="41544423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Outline</a:t>
            </a:r>
          </a:p>
        </p:txBody>
      </p:sp>
      <p:sp>
        <p:nvSpPr>
          <p:cNvPr id="7" name="Content Placeholder 6"/>
          <p:cNvSpPr>
            <a:spLocks noGrp="1"/>
          </p:cNvSpPr>
          <p:nvPr>
            <p:ph idx="1"/>
          </p:nvPr>
        </p:nvSpPr>
        <p:spPr/>
        <p:txBody>
          <a:bodyPr/>
          <a:lstStyle/>
          <a:p>
            <a:r>
              <a:rPr lang="en-US" dirty="0" smtClean="0"/>
              <a:t>Introduction</a:t>
            </a:r>
            <a:endParaRPr lang="en-US" dirty="0"/>
          </a:p>
          <a:p>
            <a:r>
              <a:rPr lang="en-US" dirty="0" smtClean="0"/>
              <a:t>DDCIM </a:t>
            </a:r>
          </a:p>
          <a:p>
            <a:r>
              <a:rPr lang="en-US" dirty="0"/>
              <a:t>Comparison to </a:t>
            </a:r>
            <a:r>
              <a:rPr lang="en-US" dirty="0" smtClean="0"/>
              <a:t>Document-Centric and MBSE Approaches</a:t>
            </a:r>
          </a:p>
          <a:p>
            <a:r>
              <a:rPr lang="en-US" dirty="0" smtClean="0"/>
              <a:t>Examples Over Project Life Cycle</a:t>
            </a:r>
            <a:endParaRPr lang="en-US" dirty="0"/>
          </a:p>
          <a:p>
            <a:r>
              <a:rPr lang="en-US" dirty="0" smtClean="0"/>
              <a:t>Challenges</a:t>
            </a:r>
          </a:p>
          <a:p>
            <a:r>
              <a:rPr lang="en-US" dirty="0" smtClean="0"/>
              <a:t>Forward Work</a:t>
            </a:r>
            <a:endParaRPr lang="en-US" dirty="0"/>
          </a:p>
          <a:p>
            <a:endParaRPr lang="en-US" dirty="0"/>
          </a:p>
        </p:txBody>
      </p:sp>
      <p:sp>
        <p:nvSpPr>
          <p:cNvPr id="5" name="Slide Number Placeholder 4"/>
          <p:cNvSpPr>
            <a:spLocks noGrp="1"/>
          </p:cNvSpPr>
          <p:nvPr>
            <p:ph type="sldNum" sz="quarter" idx="4294967295"/>
          </p:nvPr>
        </p:nvSpPr>
        <p:spPr>
          <a:xfrm>
            <a:off x="11277600" y="6477000"/>
            <a:ext cx="914400" cy="271463"/>
          </a:xfrm>
        </p:spPr>
        <p:txBody>
          <a:bodyPr/>
          <a:lstStyle/>
          <a:p>
            <a:pPr>
              <a:defRPr/>
            </a:pPr>
            <a:fld id="{8C042677-DFBC-43A8-8F50-F699E3962FB6}" type="slidenum">
              <a:rPr lang="en-US" smtClean="0"/>
              <a:pPr>
                <a:defRPr/>
              </a:pPr>
              <a:t>2</a:t>
            </a:fld>
            <a:endParaRPr lang="en-US" dirty="0"/>
          </a:p>
        </p:txBody>
      </p:sp>
    </p:spTree>
    <p:extLst>
      <p:ext uri="{BB962C8B-B14F-4D97-AF65-F5344CB8AC3E}">
        <p14:creationId xmlns:p14="http://schemas.microsoft.com/office/powerpoint/2010/main" val="2553844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a:xfrm>
            <a:off x="542081" y="1066800"/>
            <a:ext cx="8563241" cy="5315045"/>
          </a:xfrm>
        </p:spPr>
        <p:txBody>
          <a:bodyPr>
            <a:normAutofit/>
          </a:bodyPr>
          <a:lstStyle/>
          <a:p>
            <a:r>
              <a:rPr lang="en-US" sz="1800" dirty="0" smtClean="0"/>
              <a:t>Over the past decade, two in-house NASA projects provided opportunities to innovate on and advance a digital collaboration environment for managing the project team and performing systems engineering.</a:t>
            </a:r>
          </a:p>
          <a:p>
            <a:r>
              <a:rPr lang="en-US" sz="1800" dirty="0"/>
              <a:t>Goal #1: project success. Goal#2: to create approaches that could be scalable for human spaceflight and not limited to small teams, R&amp;D, or </a:t>
            </a:r>
            <a:r>
              <a:rPr lang="en-US" sz="1800" dirty="0" err="1"/>
              <a:t>uncrewed</a:t>
            </a:r>
            <a:r>
              <a:rPr lang="en-US" sz="1800" dirty="0"/>
              <a:t> spacecraft</a:t>
            </a:r>
          </a:p>
          <a:p>
            <a:pPr lvl="1"/>
            <a:r>
              <a:rPr lang="en-US" sz="1600" dirty="0"/>
              <a:t>Amount of process rigor (lock-down on collaboration, review and approval, mandatory use, etc.) changed over the course of both projects, depending on life cycle and risk tolerance</a:t>
            </a:r>
            <a:endParaRPr lang="en-US" sz="1800" dirty="0"/>
          </a:p>
          <a:p>
            <a:r>
              <a:rPr lang="en-US" sz="1800" dirty="0" smtClean="0"/>
              <a:t>Both projects were successful:</a:t>
            </a:r>
          </a:p>
          <a:p>
            <a:pPr lvl="1"/>
            <a:r>
              <a:rPr lang="en-US" sz="1600" dirty="0" smtClean="0"/>
              <a:t>13 successful Morpheus lander free flights (autonomous terrestrial lander with LOX-methane propulsion and hazard avoidance / precision landing)</a:t>
            </a:r>
          </a:p>
          <a:p>
            <a:pPr lvl="1"/>
            <a:r>
              <a:rPr lang="en-US" sz="1600" dirty="0" smtClean="0"/>
              <a:t>Fully successful AA-2 CSR delivered 6 months early and under budget for </a:t>
            </a:r>
            <a:r>
              <a:rPr lang="en-US" sz="1600" dirty="0" err="1" smtClean="0"/>
              <a:t>uncrewed</a:t>
            </a:r>
            <a:r>
              <a:rPr lang="en-US" sz="1600" dirty="0" smtClean="0"/>
              <a:t> Orion ascent abort flight test</a:t>
            </a:r>
          </a:p>
          <a:p>
            <a:endParaRPr lang="en-US" sz="1800" dirty="0" smtClean="0"/>
          </a:p>
          <a:p>
            <a:pPr marL="0" indent="0">
              <a:buNone/>
            </a:pPr>
            <a:endParaRPr lang="en-US" sz="1800" dirty="0"/>
          </a:p>
        </p:txBody>
      </p:sp>
      <p:sp>
        <p:nvSpPr>
          <p:cNvPr id="8" name="Slide Number Placeholder 7"/>
          <p:cNvSpPr>
            <a:spLocks noGrp="1"/>
          </p:cNvSpPr>
          <p:nvPr>
            <p:ph type="sldNum" sz="quarter" idx="12"/>
          </p:nvPr>
        </p:nvSpPr>
        <p:spPr/>
        <p:txBody>
          <a:bodyPr/>
          <a:lstStyle/>
          <a:p>
            <a:fld id="{B15726EE-33C6-4ECB-931B-A760BBF8EBB9}" type="slidenum">
              <a:rPr lang="en-US" smtClean="0"/>
              <a:t>3</a:t>
            </a:fld>
            <a:endParaRPr lang="en-US"/>
          </a:p>
        </p:txBody>
      </p:sp>
      <p:pic>
        <p:nvPicPr>
          <p:cNvPr id="9" name="Picture 8"/>
          <p:cNvPicPr>
            <a:picLocks noChangeAspect="1"/>
          </p:cNvPicPr>
          <p:nvPr/>
        </p:nvPicPr>
        <p:blipFill rotWithShape="1">
          <a:blip r:embed="rId2" cstate="print">
            <a:extLst>
              <a:ext uri="{28A0092B-C50C-407E-A947-70E740481C1C}">
                <a14:useLocalDpi xmlns:a14="http://schemas.microsoft.com/office/drawing/2010/main" val="0"/>
              </a:ext>
            </a:extLst>
          </a:blip>
          <a:srcRect l="23538" t="51886" r="28022" b="11013"/>
          <a:stretch/>
        </p:blipFill>
        <p:spPr>
          <a:xfrm>
            <a:off x="9286976" y="1143000"/>
            <a:ext cx="2098114" cy="2410230"/>
          </a:xfrm>
          <a:prstGeom prst="rect">
            <a:avLst/>
          </a:prstGeom>
          <a:ln w="28575">
            <a:noFill/>
          </a:ln>
          <a:effectLst>
            <a:outerShdw blurRad="50800" dist="38100" dir="2700000" algn="tl" rotWithShape="0">
              <a:prstClr val="black">
                <a:alpha val="40000"/>
              </a:prstClr>
            </a:outerShdw>
          </a:effectLst>
        </p:spPr>
      </p:pic>
      <p:pic>
        <p:nvPicPr>
          <p:cNvPr id="10" name="Picture 9"/>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259410" y="4067982"/>
            <a:ext cx="2212249" cy="1910137"/>
          </a:xfrm>
          <a:prstGeom prst="rect">
            <a:avLst/>
          </a:prstGeom>
          <a:ln w="28575">
            <a:noFill/>
          </a:ln>
          <a:effectLst>
            <a:outerShdw blurRad="50800" dist="38100" dir="2700000" algn="tl" rotWithShape="0">
              <a:prstClr val="black">
                <a:alpha val="40000"/>
              </a:prstClr>
            </a:outerShdw>
          </a:effectLst>
        </p:spPr>
      </p:pic>
      <p:sp>
        <p:nvSpPr>
          <p:cNvPr id="11" name="TextBox 10"/>
          <p:cNvSpPr txBox="1"/>
          <p:nvPr/>
        </p:nvSpPr>
        <p:spPr>
          <a:xfrm>
            <a:off x="9172841" y="3553230"/>
            <a:ext cx="2298818" cy="430887"/>
          </a:xfrm>
          <a:prstGeom prst="rect">
            <a:avLst/>
          </a:prstGeom>
          <a:noFill/>
        </p:spPr>
        <p:txBody>
          <a:bodyPr wrap="square" rtlCol="0">
            <a:spAutoFit/>
          </a:bodyPr>
          <a:lstStyle/>
          <a:p>
            <a:pPr algn="ctr"/>
            <a:r>
              <a:rPr lang="en-US" sz="1100" b="1" dirty="0" smtClean="0"/>
              <a:t>Morpheus Lander in free flight at NASA KSC, 2014</a:t>
            </a:r>
            <a:endParaRPr lang="en-US" sz="1100" b="1" dirty="0"/>
          </a:p>
        </p:txBody>
      </p:sp>
      <p:sp>
        <p:nvSpPr>
          <p:cNvPr id="12" name="TextBox 11"/>
          <p:cNvSpPr txBox="1"/>
          <p:nvPr/>
        </p:nvSpPr>
        <p:spPr>
          <a:xfrm>
            <a:off x="9345978" y="5978119"/>
            <a:ext cx="2039112" cy="430887"/>
          </a:xfrm>
          <a:prstGeom prst="rect">
            <a:avLst/>
          </a:prstGeom>
          <a:noFill/>
        </p:spPr>
        <p:txBody>
          <a:bodyPr wrap="square" rtlCol="0">
            <a:spAutoFit/>
          </a:bodyPr>
          <a:lstStyle/>
          <a:p>
            <a:pPr algn="ctr"/>
            <a:r>
              <a:rPr lang="en-US" sz="1100" b="1" dirty="0" smtClean="0"/>
              <a:t>Orion’s Ascent Abort 2 flight test, July 2, 2019</a:t>
            </a:r>
            <a:endParaRPr lang="en-US" sz="1100" b="1" dirty="0"/>
          </a:p>
        </p:txBody>
      </p:sp>
      <p:pic>
        <p:nvPicPr>
          <p:cNvPr id="7" name="Picture 6"/>
          <p:cNvPicPr>
            <a:picLocks noChangeAspect="1"/>
          </p:cNvPicPr>
          <p:nvPr/>
        </p:nvPicPr>
        <p:blipFill rotWithShape="1">
          <a:blip r:embed="rId4" cstate="screen">
            <a:extLst>
              <a:ext uri="{28A0092B-C50C-407E-A947-70E740481C1C}">
                <a14:useLocalDpi xmlns:a14="http://schemas.microsoft.com/office/drawing/2010/main"/>
              </a:ext>
            </a:extLst>
          </a:blip>
          <a:srcRect l="15614" t="16599" r="13020" b="15317"/>
          <a:stretch/>
        </p:blipFill>
        <p:spPr>
          <a:xfrm>
            <a:off x="10982455" y="5023050"/>
            <a:ext cx="978408" cy="804672"/>
          </a:xfrm>
          <a:prstGeom prst="rect">
            <a:avLst/>
          </a:prstGeom>
          <a:ln w="28575">
            <a:no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51998337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Project Success: Morpheus, AA-2</a:t>
            </a:r>
            <a:endParaRPr lang="en-US" dirty="0"/>
          </a:p>
        </p:txBody>
      </p:sp>
      <p:sp>
        <p:nvSpPr>
          <p:cNvPr id="3" name="Content Placeholder 2"/>
          <p:cNvSpPr>
            <a:spLocks noGrp="1"/>
          </p:cNvSpPr>
          <p:nvPr>
            <p:ph idx="1"/>
          </p:nvPr>
        </p:nvSpPr>
        <p:spPr/>
        <p:txBody>
          <a:bodyPr/>
          <a:lstStyle/>
          <a:p>
            <a:r>
              <a:rPr lang="en-US" dirty="0" smtClean="0"/>
              <a:t>Show Morpheus FF13 Video Clip</a:t>
            </a:r>
          </a:p>
          <a:p>
            <a:r>
              <a:rPr lang="en-US" dirty="0" smtClean="0"/>
              <a:t>Show AA-2 Video Clip</a:t>
            </a:r>
            <a:endParaRPr lang="en-US" dirty="0"/>
          </a:p>
        </p:txBody>
      </p:sp>
      <p:sp>
        <p:nvSpPr>
          <p:cNvPr id="4" name="Footer Placeholder 3"/>
          <p:cNvSpPr>
            <a:spLocks noGrp="1"/>
          </p:cNvSpPr>
          <p:nvPr>
            <p:ph type="ftr" sz="quarter" idx="11"/>
          </p:nvPr>
        </p:nvSpPr>
        <p:spPr/>
        <p:txBody>
          <a:bodyPr/>
          <a:lstStyle/>
          <a:p>
            <a:pPr>
              <a:defRPr/>
            </a:pPr>
            <a:r>
              <a:rPr lang="en-US" smtClean="0"/>
              <a:t>2020 WSRC - Presentation Title | Author(s)</a:t>
            </a:r>
            <a:endParaRPr lang="en-US" dirty="0"/>
          </a:p>
        </p:txBody>
      </p:sp>
      <p:sp>
        <p:nvSpPr>
          <p:cNvPr id="5" name="Slide Number Placeholder 4"/>
          <p:cNvSpPr>
            <a:spLocks noGrp="1"/>
          </p:cNvSpPr>
          <p:nvPr>
            <p:ph type="sldNum" sz="quarter" idx="12"/>
          </p:nvPr>
        </p:nvSpPr>
        <p:spPr/>
        <p:txBody>
          <a:bodyPr/>
          <a:lstStyle/>
          <a:p>
            <a:pPr>
              <a:defRPr/>
            </a:pPr>
            <a:fld id="{8C042677-DFBC-43A8-8F50-F699E3962FB6}" type="slidenum">
              <a:rPr lang="en-US" smtClean="0"/>
              <a:pPr>
                <a:defRPr/>
              </a:pPr>
              <a:t>4</a:t>
            </a:fld>
            <a:endParaRPr lang="en-US" dirty="0"/>
          </a:p>
        </p:txBody>
      </p:sp>
    </p:spTree>
    <p:extLst>
      <p:ext uri="{BB962C8B-B14F-4D97-AF65-F5344CB8AC3E}">
        <p14:creationId xmlns:p14="http://schemas.microsoft.com/office/powerpoint/2010/main" val="30697832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0D4DD-4139-4EC2-A27C-C706F21ED72C}"/>
              </a:ext>
            </a:extLst>
          </p:cNvPr>
          <p:cNvSpPr>
            <a:spLocks noGrp="1"/>
          </p:cNvSpPr>
          <p:nvPr>
            <p:ph type="title"/>
          </p:nvPr>
        </p:nvSpPr>
        <p:spPr/>
        <p:txBody>
          <a:bodyPr>
            <a:normAutofit/>
          </a:bodyPr>
          <a:lstStyle/>
          <a:p>
            <a:pPr lvl="0"/>
            <a:r>
              <a:rPr lang="en-US" dirty="0"/>
              <a:t>CSR Developed With Increased Rigor Compared To Morpheus</a:t>
            </a:r>
            <a:endParaRPr lang="en-US" sz="3200" dirty="0"/>
          </a:p>
        </p:txBody>
      </p:sp>
      <p:pic>
        <p:nvPicPr>
          <p:cNvPr id="5" name="Picture 4">
            <a:extLst>
              <a:ext uri="{FF2B5EF4-FFF2-40B4-BE49-F238E27FC236}">
                <a16:creationId xmlns:a16="http://schemas.microsoft.com/office/drawing/2014/main" id="{08D2F827-DF0C-4665-B155-655B793A0E90}"/>
              </a:ext>
            </a:extLst>
          </p:cNvPr>
          <p:cNvPicPr>
            <a:picLocks noChangeAspect="1"/>
          </p:cNvPicPr>
          <p:nvPr/>
        </p:nvPicPr>
        <p:blipFill>
          <a:blip r:embed="rId2"/>
          <a:stretch>
            <a:fillRect/>
          </a:stretch>
        </p:blipFill>
        <p:spPr>
          <a:xfrm>
            <a:off x="3664421" y="1109859"/>
            <a:ext cx="8259500" cy="5449692"/>
          </a:xfrm>
          <a:prstGeom prst="rect">
            <a:avLst/>
          </a:prstGeom>
          <a:solidFill>
            <a:schemeClr val="bg1"/>
          </a:solidFill>
          <a:ln>
            <a:solidFill>
              <a:schemeClr val="accent1"/>
            </a:solidFill>
          </a:ln>
          <a:effectLst>
            <a:outerShdw blurRad="50800" dist="38100" dir="2700000" algn="tl" rotWithShape="0">
              <a:prstClr val="black">
                <a:alpha val="40000"/>
              </a:prstClr>
            </a:outerShdw>
          </a:effectLst>
        </p:spPr>
      </p:pic>
      <p:sp>
        <p:nvSpPr>
          <p:cNvPr id="6" name="Rectangle 5">
            <a:extLst>
              <a:ext uri="{FF2B5EF4-FFF2-40B4-BE49-F238E27FC236}">
                <a16:creationId xmlns:a16="http://schemas.microsoft.com/office/drawing/2014/main" id="{D016F06E-B602-412A-8694-700D1FF140B1}"/>
              </a:ext>
            </a:extLst>
          </p:cNvPr>
          <p:cNvSpPr/>
          <p:nvPr/>
        </p:nvSpPr>
        <p:spPr>
          <a:xfrm>
            <a:off x="152400" y="1109859"/>
            <a:ext cx="3333750" cy="461010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lvl="0" indent="-171450">
              <a:buFont typeface="Arial" panose="020B0604020202020204" pitchFamily="34" charset="0"/>
              <a:buChar char="•"/>
            </a:pPr>
            <a:r>
              <a:rPr lang="en-US" sz="1400" dirty="0">
                <a:solidFill>
                  <a:schemeClr val="tx1"/>
                </a:solidFill>
              </a:rPr>
              <a:t>Orion’s AA-2 : </a:t>
            </a:r>
          </a:p>
          <a:p>
            <a:pPr marL="400050" lvl="1" indent="-171450">
              <a:buFont typeface="Arial" panose="020B0604020202020204" pitchFamily="34" charset="0"/>
              <a:buChar char="•"/>
            </a:pPr>
            <a:r>
              <a:rPr lang="en-US" sz="1400" dirty="0" err="1">
                <a:solidFill>
                  <a:schemeClr val="tx1"/>
                </a:solidFill>
              </a:rPr>
              <a:t>Uncrewed</a:t>
            </a:r>
            <a:r>
              <a:rPr lang="en-US" sz="1400" dirty="0">
                <a:solidFill>
                  <a:schemeClr val="tx1"/>
                </a:solidFill>
              </a:rPr>
              <a:t> flight test </a:t>
            </a:r>
          </a:p>
          <a:p>
            <a:pPr marL="400050" lvl="1" indent="-171450">
              <a:buFont typeface="Arial" panose="020B0604020202020204" pitchFamily="34" charset="0"/>
              <a:buChar char="•"/>
            </a:pPr>
            <a:r>
              <a:rPr lang="en-US" sz="1400" dirty="0">
                <a:solidFill>
                  <a:schemeClr val="tx1"/>
                </a:solidFill>
              </a:rPr>
              <a:t>Inherently higher risk tolerance than human spaceflight</a:t>
            </a:r>
          </a:p>
          <a:p>
            <a:pPr marL="400050" lvl="1" indent="-171450">
              <a:buFont typeface="Arial" panose="020B0604020202020204" pitchFamily="34" charset="0"/>
              <a:buChar char="•"/>
            </a:pPr>
            <a:r>
              <a:rPr lang="en-US" sz="1400" dirty="0">
                <a:solidFill>
                  <a:schemeClr val="tx1"/>
                </a:solidFill>
              </a:rPr>
              <a:t>High impact to the program if not successful</a:t>
            </a:r>
          </a:p>
          <a:p>
            <a:pPr marL="171450" lvl="0" indent="-171450">
              <a:buFont typeface="Arial" panose="020B0604020202020204" pitchFamily="34" charset="0"/>
              <a:buChar char="•"/>
            </a:pPr>
            <a:r>
              <a:rPr lang="en-US" sz="1400" dirty="0">
                <a:solidFill>
                  <a:schemeClr val="tx1"/>
                </a:solidFill>
              </a:rPr>
              <a:t>CSR built in-house at NASA</a:t>
            </a:r>
          </a:p>
          <a:p>
            <a:pPr marL="400050" lvl="1" indent="-171450">
              <a:buFont typeface="Arial" panose="020B0604020202020204" pitchFamily="34" charset="0"/>
              <a:buChar char="•"/>
            </a:pPr>
            <a:r>
              <a:rPr lang="en-US" sz="1400" dirty="0">
                <a:solidFill>
                  <a:schemeClr val="tx1"/>
                </a:solidFill>
              </a:rPr>
              <a:t>Team encouraged to innovate</a:t>
            </a:r>
          </a:p>
          <a:p>
            <a:pPr marL="400050" lvl="1" indent="-171450">
              <a:buFont typeface="Arial" panose="020B0604020202020204" pitchFamily="34" charset="0"/>
              <a:buChar char="•"/>
            </a:pPr>
            <a:r>
              <a:rPr lang="en-US" sz="1400" dirty="0">
                <a:solidFill>
                  <a:schemeClr val="tx1"/>
                </a:solidFill>
              </a:rPr>
              <a:t>Traditional institutional processes not mandatory as long as deliverables met requirements</a:t>
            </a:r>
          </a:p>
          <a:p>
            <a:pPr marL="171450" indent="-171450">
              <a:buFont typeface="Arial" panose="020B0604020202020204" pitchFamily="34" charset="0"/>
              <a:buChar char="•"/>
            </a:pPr>
            <a:r>
              <a:rPr lang="en-US" sz="1400" dirty="0">
                <a:solidFill>
                  <a:schemeClr val="tx1"/>
                </a:solidFill>
              </a:rPr>
              <a:t>Resulting risk approach</a:t>
            </a:r>
          </a:p>
          <a:p>
            <a:pPr marL="400050" lvl="1" indent="-171450">
              <a:buFont typeface="Arial" panose="020B0604020202020204" pitchFamily="34" charset="0"/>
              <a:buChar char="•"/>
            </a:pPr>
            <a:r>
              <a:rPr lang="en-US" sz="1400" dirty="0">
                <a:solidFill>
                  <a:schemeClr val="tx1"/>
                </a:solidFill>
              </a:rPr>
              <a:t>Rigor and risk posture consistent with flight test</a:t>
            </a:r>
          </a:p>
          <a:p>
            <a:pPr marL="400050" lvl="1" indent="-171450">
              <a:buFont typeface="Arial" panose="020B0604020202020204" pitchFamily="34" charset="0"/>
              <a:buChar char="•"/>
            </a:pPr>
            <a:r>
              <a:rPr lang="en-US" sz="1400" dirty="0">
                <a:solidFill>
                  <a:schemeClr val="tx1"/>
                </a:solidFill>
              </a:rPr>
              <a:t>CSR hardware handled as either flight or non-flight (classification)</a:t>
            </a:r>
          </a:p>
          <a:p>
            <a:pPr marL="400050" lvl="1" indent="-171450">
              <a:buFont typeface="Arial" panose="020B0604020202020204" pitchFamily="34" charset="0"/>
              <a:buChar char="•"/>
            </a:pPr>
            <a:r>
              <a:rPr lang="en-US" sz="1400" dirty="0">
                <a:solidFill>
                  <a:schemeClr val="tx1"/>
                </a:solidFill>
              </a:rPr>
              <a:t>CSR flight software is Class B, safety critical, and leverages Goddard’s Core Flight Software</a:t>
            </a:r>
          </a:p>
          <a:p>
            <a:pPr marL="400050" lvl="1" indent="-171450">
              <a:buFont typeface="Arial" panose="020B0604020202020204" pitchFamily="34" charset="0"/>
              <a:buChar char="•"/>
            </a:pPr>
            <a:r>
              <a:rPr lang="en-US" sz="1400" dirty="0">
                <a:solidFill>
                  <a:schemeClr val="tx1"/>
                </a:solidFill>
              </a:rPr>
              <a:t>Processes and tool use intended to be able to “scale up”</a:t>
            </a:r>
          </a:p>
        </p:txBody>
      </p:sp>
      <p:sp>
        <p:nvSpPr>
          <p:cNvPr id="8" name="Slide Number Placeholder 7"/>
          <p:cNvSpPr>
            <a:spLocks noGrp="1"/>
          </p:cNvSpPr>
          <p:nvPr>
            <p:ph type="sldNum" sz="quarter" idx="4"/>
          </p:nvPr>
        </p:nvSpPr>
        <p:spPr/>
        <p:txBody>
          <a:bodyPr/>
          <a:lstStyle/>
          <a:p>
            <a:pPr algn="r"/>
            <a:fld id="{BAC68631-49B9-46F1-A148-37BD30A9C690}" type="slidenum">
              <a:rPr lang="en-US" smtClean="0"/>
              <a:pPr algn="r"/>
              <a:t>5</a:t>
            </a:fld>
            <a:endParaRPr lang="en-US" dirty="0"/>
          </a:p>
        </p:txBody>
      </p:sp>
    </p:spTree>
    <p:extLst>
      <p:ext uri="{BB962C8B-B14F-4D97-AF65-F5344CB8AC3E}">
        <p14:creationId xmlns:p14="http://schemas.microsoft.com/office/powerpoint/2010/main" val="11539811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049545"/>
            <a:ext cx="10972800" cy="5208174"/>
          </a:xfrm>
        </p:spPr>
        <p:txBody>
          <a:bodyPr>
            <a:normAutofit/>
          </a:bodyPr>
          <a:lstStyle/>
          <a:p>
            <a:r>
              <a:rPr lang="en-US" sz="2000" dirty="0" smtClean="0"/>
              <a:t>What DDCIM</a:t>
            </a:r>
            <a:r>
              <a:rPr lang="en-US" sz="2000" dirty="0"/>
              <a:t> </a:t>
            </a:r>
            <a:r>
              <a:rPr lang="en-US" sz="2000" dirty="0" smtClean="0"/>
              <a:t>is not</a:t>
            </a:r>
          </a:p>
          <a:p>
            <a:pPr lvl="1"/>
            <a:r>
              <a:rPr lang="en-US" sz="1800" dirty="0" smtClean="0"/>
              <a:t>Not a document-centric approach to managing project information </a:t>
            </a:r>
          </a:p>
          <a:p>
            <a:pPr lvl="1"/>
            <a:r>
              <a:rPr lang="en-US" sz="1800" dirty="0" smtClean="0"/>
              <a:t>Does not prescribe or preclude any specific tools, but is not “tool-agnostic;” not all tools can support the full breadth of capabilities</a:t>
            </a:r>
          </a:p>
          <a:p>
            <a:r>
              <a:rPr lang="en-US" sz="2000" dirty="0" smtClean="0"/>
              <a:t>Features</a:t>
            </a:r>
          </a:p>
          <a:p>
            <a:pPr lvl="1"/>
            <a:r>
              <a:rPr lang="en-US" sz="1800" b="1" dirty="0" smtClean="0"/>
              <a:t>Distributed</a:t>
            </a:r>
            <a:r>
              <a:rPr lang="en-US" sz="1800" dirty="0" smtClean="0"/>
              <a:t> – project information is owned and managed by team members across the organization, at the item level to the extent feasible, not by just the management team and/or SE&amp;I team.</a:t>
            </a:r>
          </a:p>
          <a:p>
            <a:pPr lvl="1"/>
            <a:r>
              <a:rPr lang="en-US" sz="1800" b="1" dirty="0" smtClean="0"/>
              <a:t>Data-centric</a:t>
            </a:r>
            <a:r>
              <a:rPr lang="en-US" sz="1800" dirty="0" smtClean="0"/>
              <a:t> – project information is managed as individual data items, not as documents, whenever possible. Data items are linked in relationships to other data items.</a:t>
            </a:r>
          </a:p>
          <a:p>
            <a:pPr lvl="1"/>
            <a:r>
              <a:rPr lang="en-US" sz="1800" b="1" dirty="0" smtClean="0"/>
              <a:t>Collaborative</a:t>
            </a:r>
            <a:r>
              <a:rPr lang="en-US" sz="1800" dirty="0" smtClean="0"/>
              <a:t> – project team members have access to the authoritative source of data, and the ability to add, modify, and change the state for project information (with permissions assigned as appropriate).</a:t>
            </a:r>
          </a:p>
          <a:p>
            <a:pPr lvl="1"/>
            <a:r>
              <a:rPr lang="en-US" sz="1800" b="1" dirty="0" smtClean="0"/>
              <a:t>Information Management </a:t>
            </a:r>
            <a:r>
              <a:rPr lang="en-US" sz="1800" dirty="0" smtClean="0"/>
              <a:t>– covers the breadth and depth of project information over the life cycle; not just systems engineering or project management, but all kinds of project information.</a:t>
            </a:r>
            <a:endParaRPr lang="en-US" sz="1800" dirty="0"/>
          </a:p>
        </p:txBody>
      </p:sp>
      <p:sp>
        <p:nvSpPr>
          <p:cNvPr id="4" name="Slide Number Placeholder 3"/>
          <p:cNvSpPr>
            <a:spLocks noGrp="1"/>
          </p:cNvSpPr>
          <p:nvPr>
            <p:ph type="sldNum" sz="quarter" idx="12"/>
          </p:nvPr>
        </p:nvSpPr>
        <p:spPr/>
        <p:txBody>
          <a:bodyPr/>
          <a:lstStyle/>
          <a:p>
            <a:fld id="{B15726EE-33C6-4ECB-931B-A760BBF8EBB9}" type="slidenum">
              <a:rPr lang="en-US" smtClean="0"/>
              <a:t>6</a:t>
            </a:fld>
            <a:endParaRPr lang="en-US"/>
          </a:p>
        </p:txBody>
      </p:sp>
      <p:sp>
        <p:nvSpPr>
          <p:cNvPr id="5" name="Title 4"/>
          <p:cNvSpPr>
            <a:spLocks noGrp="1"/>
          </p:cNvSpPr>
          <p:nvPr>
            <p:ph type="title"/>
          </p:nvPr>
        </p:nvSpPr>
        <p:spPr/>
        <p:txBody>
          <a:bodyPr/>
          <a:lstStyle/>
          <a:p>
            <a:r>
              <a:rPr lang="en-US" dirty="0" smtClean="0"/>
              <a:t>What is DDCIM?</a:t>
            </a:r>
            <a:endParaRPr lang="en-US" dirty="0"/>
          </a:p>
        </p:txBody>
      </p:sp>
    </p:spTree>
    <p:extLst>
      <p:ext uri="{BB962C8B-B14F-4D97-AF65-F5344CB8AC3E}">
        <p14:creationId xmlns:p14="http://schemas.microsoft.com/office/powerpoint/2010/main" val="9366580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DDCIM</a:t>
            </a:r>
            <a:endParaRPr lang="en-US" dirty="0"/>
          </a:p>
        </p:txBody>
      </p:sp>
      <p:sp>
        <p:nvSpPr>
          <p:cNvPr id="7" name="Content Placeholder 6"/>
          <p:cNvSpPr>
            <a:spLocks noGrp="1"/>
          </p:cNvSpPr>
          <p:nvPr>
            <p:ph idx="1"/>
          </p:nvPr>
        </p:nvSpPr>
        <p:spPr>
          <a:xfrm>
            <a:off x="609600" y="1148557"/>
            <a:ext cx="10972800" cy="5029200"/>
          </a:xfrm>
        </p:spPr>
        <p:txBody>
          <a:bodyPr>
            <a:normAutofit/>
          </a:bodyPr>
          <a:lstStyle/>
          <a:p>
            <a:r>
              <a:rPr lang="en-US" sz="2000" dirty="0"/>
              <a:t>DDCIM is a data-centric approach to managing project information, with a primary goal of greatly reducing the inefficiencies of document-centric information management approaches</a:t>
            </a:r>
            <a:r>
              <a:rPr lang="en-US" sz="2000" dirty="0" smtClean="0"/>
              <a:t>.</a:t>
            </a:r>
          </a:p>
          <a:p>
            <a:pPr lvl="1"/>
            <a:r>
              <a:rPr lang="en-US" sz="1600" dirty="0" smtClean="0"/>
              <a:t>Data-centric implementations provide a model-based capability that enables many of the same goals and features, but without the graphical representation</a:t>
            </a:r>
          </a:p>
          <a:p>
            <a:r>
              <a:rPr lang="en-US" sz="2000" dirty="0" smtClean="0"/>
              <a:t>DDCIM </a:t>
            </a:r>
            <a:r>
              <a:rPr lang="en-US" sz="2000" dirty="0"/>
              <a:t>relies upon the use of a data-centric collaborative environment with linked data relationships. </a:t>
            </a:r>
            <a:r>
              <a:rPr lang="en-US" sz="2000" dirty="0" smtClean="0"/>
              <a:t>DDCIM </a:t>
            </a:r>
            <a:r>
              <a:rPr lang="en-US" sz="2000" dirty="0"/>
              <a:t>improves efficiency in collaborative, data-centric information management across a breadth of both project management and systems engineering artifacts. </a:t>
            </a:r>
            <a:endParaRPr lang="en-US" sz="2000" dirty="0" smtClean="0"/>
          </a:p>
          <a:p>
            <a:r>
              <a:rPr lang="en-US" sz="2000" dirty="0" smtClean="0"/>
              <a:t>DDCIM </a:t>
            </a:r>
            <a:r>
              <a:rPr lang="en-US" sz="2000" dirty="0"/>
              <a:t>is scalable and can be used standalone or to augment traditional document management or MBSE approaches to development. </a:t>
            </a:r>
            <a:endParaRPr lang="en-US" sz="2000" dirty="0" smtClean="0"/>
          </a:p>
          <a:p>
            <a:r>
              <a:rPr lang="en-US" sz="2000" dirty="0" smtClean="0"/>
              <a:t>Both </a:t>
            </a:r>
            <a:r>
              <a:rPr lang="en-US" sz="2000" dirty="0"/>
              <a:t>of these projects employed the widely accessible Microsoft SharePoint environment, for which no special licenses were required since it is already part of the NASA enterprise tools, and exploited many out-of-the-box features to which the majority of the workforce has not yet </a:t>
            </a:r>
            <a:r>
              <a:rPr lang="en-US" sz="2000" dirty="0" smtClean="0"/>
              <a:t>had experience. </a:t>
            </a:r>
            <a:endParaRPr lang="en-US" sz="2000" dirty="0"/>
          </a:p>
          <a:p>
            <a:endParaRPr lang="en-US" sz="2000" dirty="0"/>
          </a:p>
        </p:txBody>
      </p:sp>
      <p:sp>
        <p:nvSpPr>
          <p:cNvPr id="4" name="Footer Placeholder 3"/>
          <p:cNvSpPr>
            <a:spLocks noGrp="1"/>
          </p:cNvSpPr>
          <p:nvPr>
            <p:ph type="ftr" sz="quarter" idx="4294967295"/>
          </p:nvPr>
        </p:nvSpPr>
        <p:spPr>
          <a:xfrm>
            <a:off x="4876800" y="6477000"/>
            <a:ext cx="7315200" cy="271463"/>
          </a:xfrm>
        </p:spPr>
        <p:txBody>
          <a:bodyPr/>
          <a:lstStyle/>
          <a:p>
            <a:pPr>
              <a:defRPr/>
            </a:pPr>
            <a:r>
              <a:rPr lang="en-US" smtClean="0"/>
              <a:t>2020 WSRC - Presentation Title | Author(s)</a:t>
            </a:r>
            <a:endParaRPr lang="en-US" dirty="0"/>
          </a:p>
        </p:txBody>
      </p:sp>
      <p:sp>
        <p:nvSpPr>
          <p:cNvPr id="5" name="Slide Number Placeholder 4"/>
          <p:cNvSpPr>
            <a:spLocks noGrp="1"/>
          </p:cNvSpPr>
          <p:nvPr>
            <p:ph type="sldNum" sz="quarter" idx="4294967295"/>
          </p:nvPr>
        </p:nvSpPr>
        <p:spPr>
          <a:xfrm>
            <a:off x="11277600" y="6477000"/>
            <a:ext cx="914400" cy="271463"/>
          </a:xfrm>
        </p:spPr>
        <p:txBody>
          <a:bodyPr/>
          <a:lstStyle/>
          <a:p>
            <a:pPr>
              <a:defRPr/>
            </a:pPr>
            <a:fld id="{8C042677-DFBC-43A8-8F50-F699E3962FB6}" type="slidenum">
              <a:rPr lang="en-US" smtClean="0"/>
              <a:pPr>
                <a:defRPr/>
              </a:pPr>
              <a:t>7</a:t>
            </a:fld>
            <a:endParaRPr lang="en-US" dirty="0"/>
          </a:p>
        </p:txBody>
      </p:sp>
    </p:spTree>
    <p:extLst>
      <p:ext uri="{BB962C8B-B14F-4D97-AF65-F5344CB8AC3E}">
        <p14:creationId xmlns:p14="http://schemas.microsoft.com/office/powerpoint/2010/main" val="32537593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45719-1D7C-4BE6-930F-8700E1825C5F}"/>
              </a:ext>
            </a:extLst>
          </p:cNvPr>
          <p:cNvSpPr>
            <a:spLocks noGrp="1"/>
          </p:cNvSpPr>
          <p:nvPr>
            <p:ph type="title"/>
          </p:nvPr>
        </p:nvSpPr>
        <p:spPr/>
        <p:txBody>
          <a:bodyPr/>
          <a:lstStyle/>
          <a:p>
            <a:r>
              <a:rPr lang="en-US" dirty="0"/>
              <a:t>Integrated Data as a Foundation of SE</a:t>
            </a:r>
          </a:p>
        </p:txBody>
      </p:sp>
      <p:sp>
        <p:nvSpPr>
          <p:cNvPr id="3" name="Content Placeholder 2">
            <a:extLst>
              <a:ext uri="{FF2B5EF4-FFF2-40B4-BE49-F238E27FC236}">
                <a16:creationId xmlns:a16="http://schemas.microsoft.com/office/drawing/2014/main" id="{44569A54-7956-4B90-9D0A-1832EC5AE932}"/>
              </a:ext>
            </a:extLst>
          </p:cNvPr>
          <p:cNvSpPr>
            <a:spLocks noGrp="1"/>
          </p:cNvSpPr>
          <p:nvPr>
            <p:ph idx="1"/>
          </p:nvPr>
        </p:nvSpPr>
        <p:spPr>
          <a:xfrm>
            <a:off x="457200" y="1066800"/>
            <a:ext cx="3285350" cy="5562600"/>
          </a:xfrm>
        </p:spPr>
        <p:txBody>
          <a:bodyPr>
            <a:normAutofit/>
          </a:bodyPr>
          <a:lstStyle/>
          <a:p>
            <a:pPr marL="0" indent="0">
              <a:buNone/>
            </a:pPr>
            <a:r>
              <a:rPr lang="en-US" sz="1800" dirty="0"/>
              <a:t>“</a:t>
            </a:r>
            <a:r>
              <a:rPr lang="en-US" sz="1800" i="1" dirty="0"/>
              <a:t>The goal…is to have the capability to integrate PM and SE data and information into integrated (federated) shareable sets of data. …. These sets of data not only represent an architectural model of the system under development, but also a model of the system life cycle process activities and resulting work products that can be used to more effectively manage the system engineering efforts across all system life cycle stages. “</a:t>
            </a:r>
            <a:endParaRPr lang="en-US" sz="900" i="1" dirty="0"/>
          </a:p>
        </p:txBody>
      </p:sp>
      <p:pic>
        <p:nvPicPr>
          <p:cNvPr id="5" name="Picture 4">
            <a:extLst>
              <a:ext uri="{FF2B5EF4-FFF2-40B4-BE49-F238E27FC236}">
                <a16:creationId xmlns:a16="http://schemas.microsoft.com/office/drawing/2014/main" id="{E1C24679-8F28-4B73-B60C-0A0EDB016516}"/>
              </a:ext>
            </a:extLst>
          </p:cNvPr>
          <p:cNvPicPr>
            <a:picLocks noChangeAspect="1"/>
          </p:cNvPicPr>
          <p:nvPr/>
        </p:nvPicPr>
        <p:blipFill>
          <a:blip r:embed="rId2"/>
          <a:stretch>
            <a:fillRect/>
          </a:stretch>
        </p:blipFill>
        <p:spPr>
          <a:xfrm>
            <a:off x="3742550" y="1262992"/>
            <a:ext cx="8087407" cy="4808302"/>
          </a:xfrm>
          <a:prstGeom prst="rect">
            <a:avLst/>
          </a:prstGeom>
        </p:spPr>
      </p:pic>
      <p:sp>
        <p:nvSpPr>
          <p:cNvPr id="6" name="TextBox 5">
            <a:extLst>
              <a:ext uri="{FF2B5EF4-FFF2-40B4-BE49-F238E27FC236}">
                <a16:creationId xmlns:a16="http://schemas.microsoft.com/office/drawing/2014/main" id="{93942D10-5860-4721-B94D-69E7431F016C}"/>
              </a:ext>
            </a:extLst>
          </p:cNvPr>
          <p:cNvSpPr txBox="1"/>
          <p:nvPr/>
        </p:nvSpPr>
        <p:spPr>
          <a:xfrm>
            <a:off x="4032582" y="6000573"/>
            <a:ext cx="7162160" cy="830997"/>
          </a:xfrm>
          <a:prstGeom prst="rect">
            <a:avLst/>
          </a:prstGeom>
          <a:noFill/>
        </p:spPr>
        <p:txBody>
          <a:bodyPr wrap="square" rtlCol="0">
            <a:spAutoFit/>
          </a:bodyPr>
          <a:lstStyle/>
          <a:p>
            <a:endParaRPr lang="en-US" sz="1600" i="1" dirty="0"/>
          </a:p>
          <a:p>
            <a:r>
              <a:rPr lang="en-US" sz="1600" i="1" dirty="0"/>
              <a:t>From:    Integrated Data as a Foundation of Systems Engineering, </a:t>
            </a:r>
          </a:p>
          <a:p>
            <a:r>
              <a:rPr lang="en-US" sz="1600" i="1" dirty="0"/>
              <a:t>December 2018 - Whitepaper by the INCOSE Requirements Working Group </a:t>
            </a:r>
          </a:p>
        </p:txBody>
      </p:sp>
      <p:sp>
        <p:nvSpPr>
          <p:cNvPr id="9" name="Slide Number Placeholder 8"/>
          <p:cNvSpPr>
            <a:spLocks noGrp="1"/>
          </p:cNvSpPr>
          <p:nvPr>
            <p:ph type="sldNum" sz="quarter" idx="12"/>
          </p:nvPr>
        </p:nvSpPr>
        <p:spPr/>
        <p:txBody>
          <a:bodyPr/>
          <a:lstStyle/>
          <a:p>
            <a:pPr algn="r"/>
            <a:fld id="{BAC68631-49B9-46F1-A148-37BD30A9C690}" type="slidenum">
              <a:rPr lang="en-US" smtClean="0"/>
              <a:pPr algn="r"/>
              <a:t>8</a:t>
            </a:fld>
            <a:endParaRPr lang="en-US" dirty="0"/>
          </a:p>
        </p:txBody>
      </p:sp>
    </p:spTree>
    <p:extLst>
      <p:ext uri="{BB962C8B-B14F-4D97-AF65-F5344CB8AC3E}">
        <p14:creationId xmlns:p14="http://schemas.microsoft.com/office/powerpoint/2010/main" val="34824811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 name="Rectangle 129"/>
          <p:cNvSpPr/>
          <p:nvPr/>
        </p:nvSpPr>
        <p:spPr>
          <a:xfrm>
            <a:off x="832728" y="2959575"/>
            <a:ext cx="4354313" cy="49452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ln w="28575">
            <a:noFill/>
          </a:ln>
        </p:spPr>
        <p:txBody>
          <a:bodyPr/>
          <a:lstStyle/>
          <a:p>
            <a:r>
              <a:rPr lang="en-US" dirty="0" smtClean="0"/>
              <a:t>In Distributed, Collaborative SE&amp;I, All Team Members Contribute</a:t>
            </a:r>
            <a:endParaRPr lang="en-US" dirty="0"/>
          </a:p>
        </p:txBody>
      </p:sp>
      <p:sp>
        <p:nvSpPr>
          <p:cNvPr id="4" name="Slide Number Placeholder 3"/>
          <p:cNvSpPr>
            <a:spLocks noGrp="1"/>
          </p:cNvSpPr>
          <p:nvPr>
            <p:ph type="sldNum" sz="quarter" idx="12"/>
          </p:nvPr>
        </p:nvSpPr>
        <p:spPr/>
        <p:txBody>
          <a:bodyPr/>
          <a:lstStyle/>
          <a:p>
            <a:fld id="{B15726EE-33C6-4ECB-931B-A760BBF8EBB9}" type="slidenum">
              <a:rPr lang="en-US" smtClean="0"/>
              <a:t>9</a:t>
            </a:fld>
            <a:endParaRPr lang="en-US"/>
          </a:p>
        </p:txBody>
      </p:sp>
      <p:sp>
        <p:nvSpPr>
          <p:cNvPr id="6" name="TextBox 5"/>
          <p:cNvSpPr txBox="1"/>
          <p:nvPr/>
        </p:nvSpPr>
        <p:spPr>
          <a:xfrm>
            <a:off x="2861941" y="1718604"/>
            <a:ext cx="366697" cy="183639"/>
          </a:xfrm>
          <a:prstGeom prst="rect">
            <a:avLst/>
          </a:prstGeom>
          <a:solidFill>
            <a:srgbClr val="FF66CC"/>
          </a:solidFill>
          <a:ln>
            <a:solidFill>
              <a:schemeClr val="tx1"/>
            </a:solidFill>
          </a:ln>
        </p:spPr>
        <p:txBody>
          <a:bodyPr wrap="square" lIns="27432" tIns="27432" rIns="27432" bIns="27432" rtlCol="0">
            <a:spAutoFit/>
          </a:bodyPr>
          <a:lstStyle>
            <a:defPPr>
              <a:defRPr lang="en-US"/>
            </a:defPPr>
            <a:lvl1pPr algn="ctr">
              <a:defRPr sz="1200"/>
            </a:lvl1pPr>
          </a:lstStyle>
          <a:p>
            <a:r>
              <a:rPr lang="en-US" sz="1000" dirty="0"/>
              <a:t>Tool</a:t>
            </a:r>
          </a:p>
        </p:txBody>
      </p:sp>
      <p:sp>
        <p:nvSpPr>
          <p:cNvPr id="7" name="TextBox 6"/>
          <p:cNvSpPr txBox="1"/>
          <p:nvPr/>
        </p:nvSpPr>
        <p:spPr>
          <a:xfrm>
            <a:off x="2288306" y="2232824"/>
            <a:ext cx="413766" cy="318667"/>
          </a:xfrm>
          <a:prstGeom prst="rect">
            <a:avLst/>
          </a:prstGeom>
          <a:solidFill>
            <a:srgbClr val="92D050"/>
          </a:solidFill>
          <a:ln>
            <a:solidFill>
              <a:schemeClr val="tx1"/>
            </a:solidFill>
          </a:ln>
        </p:spPr>
        <p:txBody>
          <a:bodyPr wrap="square" lIns="27432" tIns="27432" rIns="27432" bIns="27432" rtlCol="0">
            <a:spAutoFit/>
          </a:bodyPr>
          <a:lstStyle/>
          <a:p>
            <a:pPr algn="ctr"/>
            <a:r>
              <a:rPr lang="en-US" sz="1000" dirty="0" smtClean="0"/>
              <a:t>Tool User</a:t>
            </a:r>
            <a:endParaRPr lang="en-US" sz="1000" dirty="0"/>
          </a:p>
        </p:txBody>
      </p:sp>
      <p:sp>
        <p:nvSpPr>
          <p:cNvPr id="10" name="TextBox 9"/>
          <p:cNvSpPr txBox="1"/>
          <p:nvPr/>
        </p:nvSpPr>
        <p:spPr>
          <a:xfrm>
            <a:off x="2831453" y="2232824"/>
            <a:ext cx="413766" cy="318667"/>
          </a:xfrm>
          <a:prstGeom prst="rect">
            <a:avLst/>
          </a:prstGeom>
          <a:solidFill>
            <a:srgbClr val="92D050"/>
          </a:solidFill>
          <a:ln>
            <a:solidFill>
              <a:schemeClr val="tx1"/>
            </a:solidFill>
          </a:ln>
        </p:spPr>
        <p:txBody>
          <a:bodyPr wrap="square" lIns="27432" tIns="27432" rIns="27432" bIns="27432" rtlCol="0">
            <a:spAutoFit/>
          </a:bodyPr>
          <a:lstStyle/>
          <a:p>
            <a:pPr algn="ctr"/>
            <a:r>
              <a:rPr lang="en-US" sz="1000" dirty="0" smtClean="0"/>
              <a:t>Tool User</a:t>
            </a:r>
            <a:endParaRPr lang="en-US" sz="1000" dirty="0"/>
          </a:p>
        </p:txBody>
      </p:sp>
      <p:sp>
        <p:nvSpPr>
          <p:cNvPr id="11" name="TextBox 10"/>
          <p:cNvSpPr txBox="1"/>
          <p:nvPr/>
        </p:nvSpPr>
        <p:spPr>
          <a:xfrm>
            <a:off x="3374599" y="2232824"/>
            <a:ext cx="413766" cy="318667"/>
          </a:xfrm>
          <a:prstGeom prst="rect">
            <a:avLst/>
          </a:prstGeom>
          <a:solidFill>
            <a:srgbClr val="92D050"/>
          </a:solidFill>
          <a:ln>
            <a:solidFill>
              <a:schemeClr val="tx1"/>
            </a:solidFill>
          </a:ln>
        </p:spPr>
        <p:txBody>
          <a:bodyPr wrap="square" lIns="27432" tIns="27432" rIns="27432" bIns="27432" rtlCol="0">
            <a:spAutoFit/>
          </a:bodyPr>
          <a:lstStyle/>
          <a:p>
            <a:pPr algn="ctr"/>
            <a:r>
              <a:rPr lang="en-US" sz="1000" dirty="0" smtClean="0"/>
              <a:t>Tool User</a:t>
            </a:r>
            <a:endParaRPr lang="en-US" sz="1000" dirty="0"/>
          </a:p>
        </p:txBody>
      </p:sp>
      <p:sp>
        <p:nvSpPr>
          <p:cNvPr id="12" name="TextBox 11"/>
          <p:cNvSpPr txBox="1"/>
          <p:nvPr/>
        </p:nvSpPr>
        <p:spPr>
          <a:xfrm>
            <a:off x="3917745" y="2232824"/>
            <a:ext cx="413766" cy="318667"/>
          </a:xfrm>
          <a:prstGeom prst="rect">
            <a:avLst/>
          </a:prstGeom>
          <a:solidFill>
            <a:srgbClr val="92D050"/>
          </a:solidFill>
          <a:ln>
            <a:solidFill>
              <a:schemeClr val="tx1"/>
            </a:solidFill>
          </a:ln>
        </p:spPr>
        <p:txBody>
          <a:bodyPr wrap="square" lIns="27432" tIns="27432" rIns="27432" bIns="27432" rtlCol="0">
            <a:spAutoFit/>
          </a:bodyPr>
          <a:lstStyle/>
          <a:p>
            <a:pPr algn="ctr"/>
            <a:r>
              <a:rPr lang="en-US" sz="1000" dirty="0" smtClean="0"/>
              <a:t>Tool User</a:t>
            </a:r>
            <a:endParaRPr lang="en-US" sz="1000" dirty="0"/>
          </a:p>
        </p:txBody>
      </p:sp>
      <p:sp>
        <p:nvSpPr>
          <p:cNvPr id="13" name="TextBox 12"/>
          <p:cNvSpPr txBox="1"/>
          <p:nvPr/>
        </p:nvSpPr>
        <p:spPr>
          <a:xfrm>
            <a:off x="1745159" y="2232824"/>
            <a:ext cx="413766" cy="318667"/>
          </a:xfrm>
          <a:prstGeom prst="rect">
            <a:avLst/>
          </a:prstGeom>
          <a:solidFill>
            <a:srgbClr val="92D050"/>
          </a:solidFill>
          <a:ln>
            <a:solidFill>
              <a:schemeClr val="tx1"/>
            </a:solidFill>
          </a:ln>
        </p:spPr>
        <p:txBody>
          <a:bodyPr wrap="square" lIns="27432" tIns="27432" rIns="27432" bIns="27432" rtlCol="0">
            <a:spAutoFit/>
          </a:bodyPr>
          <a:lstStyle/>
          <a:p>
            <a:pPr algn="ctr"/>
            <a:r>
              <a:rPr lang="en-US" sz="1000" dirty="0" smtClean="0"/>
              <a:t>Tool User</a:t>
            </a:r>
            <a:endParaRPr lang="en-US" sz="1000" dirty="0"/>
          </a:p>
        </p:txBody>
      </p:sp>
      <p:sp>
        <p:nvSpPr>
          <p:cNvPr id="14" name="TextBox 13"/>
          <p:cNvSpPr txBox="1"/>
          <p:nvPr/>
        </p:nvSpPr>
        <p:spPr>
          <a:xfrm>
            <a:off x="955127" y="3046076"/>
            <a:ext cx="413766" cy="318667"/>
          </a:xfrm>
          <a:prstGeom prst="rect">
            <a:avLst/>
          </a:prstGeom>
          <a:solidFill>
            <a:schemeClr val="accent1">
              <a:lumMod val="60000"/>
              <a:lumOff val="40000"/>
            </a:schemeClr>
          </a:solidFill>
          <a:ln>
            <a:solidFill>
              <a:schemeClr val="tx1"/>
            </a:solidFill>
          </a:ln>
        </p:spPr>
        <p:txBody>
          <a:bodyPr wrap="square" lIns="27432" tIns="27432" rIns="27432" bIns="27432" rtlCol="0">
            <a:spAutoFit/>
          </a:bodyPr>
          <a:lstStyle/>
          <a:p>
            <a:pPr algn="ctr"/>
            <a:r>
              <a:rPr lang="en-US" sz="1000" dirty="0" smtClean="0"/>
              <a:t>Team Lead</a:t>
            </a:r>
            <a:endParaRPr lang="en-US" sz="1000" dirty="0"/>
          </a:p>
        </p:txBody>
      </p:sp>
      <p:sp>
        <p:nvSpPr>
          <p:cNvPr id="15" name="TextBox 14"/>
          <p:cNvSpPr txBox="1"/>
          <p:nvPr/>
        </p:nvSpPr>
        <p:spPr>
          <a:xfrm>
            <a:off x="1422571" y="3046076"/>
            <a:ext cx="413766" cy="318667"/>
          </a:xfrm>
          <a:prstGeom prst="rect">
            <a:avLst/>
          </a:prstGeom>
          <a:solidFill>
            <a:schemeClr val="accent1">
              <a:lumMod val="60000"/>
              <a:lumOff val="40000"/>
            </a:schemeClr>
          </a:solidFill>
          <a:ln>
            <a:solidFill>
              <a:schemeClr val="tx1"/>
            </a:solidFill>
          </a:ln>
        </p:spPr>
        <p:txBody>
          <a:bodyPr wrap="square" lIns="27432" tIns="27432" rIns="27432" bIns="27432" rtlCol="0">
            <a:spAutoFit/>
          </a:bodyPr>
          <a:lstStyle/>
          <a:p>
            <a:pPr algn="ctr"/>
            <a:r>
              <a:rPr lang="en-US" sz="1000" dirty="0" smtClean="0"/>
              <a:t>Team Lead</a:t>
            </a:r>
            <a:endParaRPr lang="en-US" sz="1000" dirty="0"/>
          </a:p>
        </p:txBody>
      </p:sp>
      <p:sp>
        <p:nvSpPr>
          <p:cNvPr id="16" name="TextBox 15"/>
          <p:cNvSpPr txBox="1"/>
          <p:nvPr/>
        </p:nvSpPr>
        <p:spPr>
          <a:xfrm>
            <a:off x="1890015" y="3046076"/>
            <a:ext cx="413766" cy="318667"/>
          </a:xfrm>
          <a:prstGeom prst="rect">
            <a:avLst/>
          </a:prstGeom>
          <a:solidFill>
            <a:schemeClr val="accent1">
              <a:lumMod val="60000"/>
              <a:lumOff val="40000"/>
            </a:schemeClr>
          </a:solidFill>
          <a:ln>
            <a:solidFill>
              <a:schemeClr val="tx1"/>
            </a:solidFill>
          </a:ln>
        </p:spPr>
        <p:txBody>
          <a:bodyPr wrap="square" lIns="27432" tIns="27432" rIns="27432" bIns="27432" rtlCol="0">
            <a:spAutoFit/>
          </a:bodyPr>
          <a:lstStyle/>
          <a:p>
            <a:pPr algn="ctr"/>
            <a:r>
              <a:rPr lang="en-US" sz="1000" dirty="0" smtClean="0"/>
              <a:t>Team Lead</a:t>
            </a:r>
            <a:endParaRPr lang="en-US" sz="1000" dirty="0"/>
          </a:p>
        </p:txBody>
      </p:sp>
      <p:sp>
        <p:nvSpPr>
          <p:cNvPr id="17" name="TextBox 16"/>
          <p:cNvSpPr txBox="1"/>
          <p:nvPr/>
        </p:nvSpPr>
        <p:spPr>
          <a:xfrm>
            <a:off x="2357458" y="3046076"/>
            <a:ext cx="413766" cy="318667"/>
          </a:xfrm>
          <a:prstGeom prst="rect">
            <a:avLst/>
          </a:prstGeom>
          <a:solidFill>
            <a:schemeClr val="accent1">
              <a:lumMod val="60000"/>
              <a:lumOff val="40000"/>
            </a:schemeClr>
          </a:solidFill>
          <a:ln>
            <a:solidFill>
              <a:schemeClr val="tx1"/>
            </a:solidFill>
          </a:ln>
        </p:spPr>
        <p:txBody>
          <a:bodyPr wrap="square" lIns="27432" tIns="27432" rIns="27432" bIns="27432" rtlCol="0">
            <a:spAutoFit/>
          </a:bodyPr>
          <a:lstStyle/>
          <a:p>
            <a:pPr algn="ctr"/>
            <a:r>
              <a:rPr lang="en-US" sz="1000" dirty="0" smtClean="0"/>
              <a:t>Team Lead</a:t>
            </a:r>
            <a:endParaRPr lang="en-US" sz="1000" dirty="0"/>
          </a:p>
        </p:txBody>
      </p:sp>
      <p:sp>
        <p:nvSpPr>
          <p:cNvPr id="18" name="TextBox 17"/>
          <p:cNvSpPr txBox="1"/>
          <p:nvPr/>
        </p:nvSpPr>
        <p:spPr>
          <a:xfrm>
            <a:off x="2824902" y="3046076"/>
            <a:ext cx="413766" cy="318667"/>
          </a:xfrm>
          <a:prstGeom prst="rect">
            <a:avLst/>
          </a:prstGeom>
          <a:solidFill>
            <a:schemeClr val="accent1">
              <a:lumMod val="60000"/>
              <a:lumOff val="40000"/>
            </a:schemeClr>
          </a:solidFill>
          <a:ln>
            <a:solidFill>
              <a:schemeClr val="tx1"/>
            </a:solidFill>
          </a:ln>
        </p:spPr>
        <p:txBody>
          <a:bodyPr wrap="square" lIns="27432" tIns="27432" rIns="27432" bIns="27432" rtlCol="0">
            <a:spAutoFit/>
          </a:bodyPr>
          <a:lstStyle/>
          <a:p>
            <a:pPr algn="ctr"/>
            <a:r>
              <a:rPr lang="en-US" sz="1000" dirty="0" smtClean="0"/>
              <a:t>Team Lead</a:t>
            </a:r>
            <a:endParaRPr lang="en-US" sz="1000" dirty="0"/>
          </a:p>
        </p:txBody>
      </p:sp>
      <p:sp>
        <p:nvSpPr>
          <p:cNvPr id="19" name="TextBox 18"/>
          <p:cNvSpPr txBox="1"/>
          <p:nvPr/>
        </p:nvSpPr>
        <p:spPr>
          <a:xfrm>
            <a:off x="3759789" y="3046076"/>
            <a:ext cx="413766" cy="318667"/>
          </a:xfrm>
          <a:prstGeom prst="rect">
            <a:avLst/>
          </a:prstGeom>
          <a:solidFill>
            <a:schemeClr val="accent1">
              <a:lumMod val="60000"/>
              <a:lumOff val="40000"/>
            </a:schemeClr>
          </a:solidFill>
          <a:ln>
            <a:solidFill>
              <a:schemeClr val="tx1"/>
            </a:solidFill>
          </a:ln>
        </p:spPr>
        <p:txBody>
          <a:bodyPr wrap="square" lIns="27432" tIns="27432" rIns="27432" bIns="27432" rtlCol="0">
            <a:spAutoFit/>
          </a:bodyPr>
          <a:lstStyle/>
          <a:p>
            <a:pPr algn="ctr"/>
            <a:r>
              <a:rPr lang="en-US" sz="1000" dirty="0" smtClean="0"/>
              <a:t>Team Lead</a:t>
            </a:r>
            <a:endParaRPr lang="en-US" sz="1000" dirty="0"/>
          </a:p>
        </p:txBody>
      </p:sp>
      <p:sp>
        <p:nvSpPr>
          <p:cNvPr id="20" name="TextBox 19"/>
          <p:cNvSpPr txBox="1"/>
          <p:nvPr/>
        </p:nvSpPr>
        <p:spPr>
          <a:xfrm>
            <a:off x="3292346" y="3046076"/>
            <a:ext cx="413766" cy="318667"/>
          </a:xfrm>
          <a:prstGeom prst="rect">
            <a:avLst/>
          </a:prstGeom>
          <a:solidFill>
            <a:schemeClr val="accent1">
              <a:lumMod val="60000"/>
              <a:lumOff val="40000"/>
            </a:schemeClr>
          </a:solidFill>
          <a:ln>
            <a:solidFill>
              <a:schemeClr val="tx1"/>
            </a:solidFill>
          </a:ln>
        </p:spPr>
        <p:txBody>
          <a:bodyPr wrap="square" lIns="27432" tIns="27432" rIns="27432" bIns="27432" rtlCol="0">
            <a:spAutoFit/>
          </a:bodyPr>
          <a:lstStyle/>
          <a:p>
            <a:pPr algn="ctr"/>
            <a:r>
              <a:rPr lang="en-US" sz="1000" dirty="0" smtClean="0"/>
              <a:t>Team Lead</a:t>
            </a:r>
            <a:endParaRPr lang="en-US" sz="1000" dirty="0"/>
          </a:p>
        </p:txBody>
      </p:sp>
      <p:sp>
        <p:nvSpPr>
          <p:cNvPr id="21" name="TextBox 20"/>
          <p:cNvSpPr txBox="1"/>
          <p:nvPr/>
        </p:nvSpPr>
        <p:spPr>
          <a:xfrm>
            <a:off x="4227233" y="3046076"/>
            <a:ext cx="413766" cy="318667"/>
          </a:xfrm>
          <a:prstGeom prst="rect">
            <a:avLst/>
          </a:prstGeom>
          <a:solidFill>
            <a:schemeClr val="accent1">
              <a:lumMod val="60000"/>
              <a:lumOff val="40000"/>
            </a:schemeClr>
          </a:solidFill>
          <a:ln>
            <a:solidFill>
              <a:schemeClr val="tx1"/>
            </a:solidFill>
          </a:ln>
        </p:spPr>
        <p:txBody>
          <a:bodyPr wrap="square" lIns="27432" tIns="27432" rIns="27432" bIns="27432" rtlCol="0">
            <a:spAutoFit/>
          </a:bodyPr>
          <a:lstStyle/>
          <a:p>
            <a:pPr algn="ctr"/>
            <a:r>
              <a:rPr lang="en-US" sz="1000" dirty="0" smtClean="0"/>
              <a:t>Team Lead</a:t>
            </a:r>
            <a:endParaRPr lang="en-US" sz="1000" dirty="0"/>
          </a:p>
        </p:txBody>
      </p:sp>
      <p:sp>
        <p:nvSpPr>
          <p:cNvPr id="22" name="TextBox 21"/>
          <p:cNvSpPr txBox="1"/>
          <p:nvPr/>
        </p:nvSpPr>
        <p:spPr>
          <a:xfrm>
            <a:off x="4694678" y="3046076"/>
            <a:ext cx="413766" cy="318667"/>
          </a:xfrm>
          <a:prstGeom prst="rect">
            <a:avLst/>
          </a:prstGeom>
          <a:solidFill>
            <a:schemeClr val="accent1">
              <a:lumMod val="60000"/>
              <a:lumOff val="40000"/>
            </a:schemeClr>
          </a:solidFill>
          <a:ln>
            <a:solidFill>
              <a:schemeClr val="tx1"/>
            </a:solidFill>
          </a:ln>
        </p:spPr>
        <p:txBody>
          <a:bodyPr wrap="square" lIns="27432" tIns="27432" rIns="27432" bIns="27432" rtlCol="0">
            <a:spAutoFit/>
          </a:bodyPr>
          <a:lstStyle/>
          <a:p>
            <a:pPr algn="ctr"/>
            <a:r>
              <a:rPr lang="en-US" sz="1000" dirty="0" smtClean="0"/>
              <a:t>Team Lead</a:t>
            </a:r>
            <a:endParaRPr lang="en-US" sz="1000" dirty="0"/>
          </a:p>
        </p:txBody>
      </p:sp>
      <p:cxnSp>
        <p:nvCxnSpPr>
          <p:cNvPr id="132" name="Elbow Connector 131"/>
          <p:cNvCxnSpPr>
            <a:stCxn id="6" idx="2"/>
            <a:endCxn id="13" idx="0"/>
          </p:cNvCxnSpPr>
          <p:nvPr/>
        </p:nvCxnSpPr>
        <p:spPr>
          <a:xfrm rot="5400000">
            <a:off x="2333376" y="1520909"/>
            <a:ext cx="330581" cy="1093248"/>
          </a:xfrm>
          <a:prstGeom prst="bentConnector3">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34" name="Elbow Connector 133"/>
          <p:cNvCxnSpPr>
            <a:stCxn id="6" idx="2"/>
            <a:endCxn id="7" idx="0"/>
          </p:cNvCxnSpPr>
          <p:nvPr/>
        </p:nvCxnSpPr>
        <p:spPr>
          <a:xfrm rot="5400000">
            <a:off x="2604950" y="1792483"/>
            <a:ext cx="330581" cy="550101"/>
          </a:xfrm>
          <a:prstGeom prst="bentConnector3">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36" name="Elbow Connector 135"/>
          <p:cNvCxnSpPr>
            <a:stCxn id="6" idx="2"/>
            <a:endCxn id="10" idx="0"/>
          </p:cNvCxnSpPr>
          <p:nvPr/>
        </p:nvCxnSpPr>
        <p:spPr>
          <a:xfrm rot="5400000">
            <a:off x="2876523" y="2064056"/>
            <a:ext cx="330581" cy="6954"/>
          </a:xfrm>
          <a:prstGeom prst="bentConnector3">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38" name="Elbow Connector 137"/>
          <p:cNvCxnSpPr>
            <a:stCxn id="6" idx="2"/>
            <a:endCxn id="11" idx="0"/>
          </p:cNvCxnSpPr>
          <p:nvPr/>
        </p:nvCxnSpPr>
        <p:spPr>
          <a:xfrm rot="16200000" flipH="1">
            <a:off x="3148096" y="1799437"/>
            <a:ext cx="330581" cy="536192"/>
          </a:xfrm>
          <a:prstGeom prst="bentConnector3">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40" name="Elbow Connector 139"/>
          <p:cNvCxnSpPr>
            <a:stCxn id="6" idx="2"/>
            <a:endCxn id="12" idx="0"/>
          </p:cNvCxnSpPr>
          <p:nvPr/>
        </p:nvCxnSpPr>
        <p:spPr>
          <a:xfrm rot="16200000" flipH="1">
            <a:off x="3419669" y="1527864"/>
            <a:ext cx="330581" cy="1079338"/>
          </a:xfrm>
          <a:prstGeom prst="bentConnector3">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44" name="Elbow Connector 143"/>
          <p:cNvCxnSpPr>
            <a:stCxn id="13" idx="2"/>
            <a:endCxn id="130" idx="0"/>
          </p:cNvCxnSpPr>
          <p:nvPr/>
        </p:nvCxnSpPr>
        <p:spPr>
          <a:xfrm rot="16200000" flipH="1">
            <a:off x="2276921" y="2226611"/>
            <a:ext cx="408084" cy="1057843"/>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146" name="Elbow Connector 145"/>
          <p:cNvCxnSpPr>
            <a:stCxn id="7" idx="2"/>
            <a:endCxn id="130" idx="0"/>
          </p:cNvCxnSpPr>
          <p:nvPr/>
        </p:nvCxnSpPr>
        <p:spPr>
          <a:xfrm rot="16200000" flipH="1">
            <a:off x="2548495" y="2498185"/>
            <a:ext cx="408084" cy="514696"/>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148" name="Elbow Connector 147"/>
          <p:cNvCxnSpPr>
            <a:stCxn id="10" idx="2"/>
            <a:endCxn id="130" idx="0"/>
          </p:cNvCxnSpPr>
          <p:nvPr/>
        </p:nvCxnSpPr>
        <p:spPr>
          <a:xfrm rot="5400000">
            <a:off x="2820069" y="2741308"/>
            <a:ext cx="408084" cy="28451"/>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150" name="Elbow Connector 149"/>
          <p:cNvCxnSpPr>
            <a:stCxn id="11" idx="2"/>
            <a:endCxn id="130" idx="0"/>
          </p:cNvCxnSpPr>
          <p:nvPr/>
        </p:nvCxnSpPr>
        <p:spPr>
          <a:xfrm rot="5400000">
            <a:off x="3091642" y="2469735"/>
            <a:ext cx="408084" cy="571597"/>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152" name="Elbow Connector 151"/>
          <p:cNvCxnSpPr>
            <a:stCxn id="12" idx="2"/>
            <a:endCxn id="130" idx="0"/>
          </p:cNvCxnSpPr>
          <p:nvPr/>
        </p:nvCxnSpPr>
        <p:spPr>
          <a:xfrm rot="5400000">
            <a:off x="3363215" y="2198162"/>
            <a:ext cx="408084" cy="1114743"/>
          </a:xfrm>
          <a:prstGeom prst="bentConnector3">
            <a:avLst/>
          </a:prstGeom>
        </p:spPr>
        <p:style>
          <a:lnRef idx="1">
            <a:schemeClr val="accent1"/>
          </a:lnRef>
          <a:fillRef idx="0">
            <a:schemeClr val="accent1"/>
          </a:fillRef>
          <a:effectRef idx="0">
            <a:schemeClr val="accent1"/>
          </a:effectRef>
          <a:fontRef idx="minor">
            <a:schemeClr val="tx1"/>
          </a:fontRef>
        </p:style>
      </p:cxnSp>
      <p:sp>
        <p:nvSpPr>
          <p:cNvPr id="153" name="Rectangle 152"/>
          <p:cNvSpPr/>
          <p:nvPr/>
        </p:nvSpPr>
        <p:spPr>
          <a:xfrm>
            <a:off x="149290" y="3678032"/>
            <a:ext cx="5719665" cy="233265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5" name="Straight Connector 154"/>
          <p:cNvCxnSpPr>
            <a:stCxn id="130" idx="2"/>
            <a:endCxn id="153" idx="0"/>
          </p:cNvCxnSpPr>
          <p:nvPr/>
        </p:nvCxnSpPr>
        <p:spPr>
          <a:xfrm flipH="1">
            <a:off x="3009123" y="3454097"/>
            <a:ext cx="762" cy="223935"/>
          </a:xfrm>
          <a:prstGeom prst="line">
            <a:avLst/>
          </a:prstGeom>
        </p:spPr>
        <p:style>
          <a:lnRef idx="1">
            <a:schemeClr val="accent1"/>
          </a:lnRef>
          <a:fillRef idx="0">
            <a:schemeClr val="accent1"/>
          </a:fillRef>
          <a:effectRef idx="0">
            <a:schemeClr val="accent1"/>
          </a:effectRef>
          <a:fontRef idx="minor">
            <a:schemeClr val="tx1"/>
          </a:fontRef>
        </p:style>
      </p:cxnSp>
      <p:sp>
        <p:nvSpPr>
          <p:cNvPr id="156" name="TextBox 155"/>
          <p:cNvSpPr txBox="1"/>
          <p:nvPr/>
        </p:nvSpPr>
        <p:spPr>
          <a:xfrm>
            <a:off x="8875244" y="4168952"/>
            <a:ext cx="366697" cy="183639"/>
          </a:xfrm>
          <a:prstGeom prst="rect">
            <a:avLst/>
          </a:prstGeom>
          <a:solidFill>
            <a:srgbClr val="FF66CC"/>
          </a:solidFill>
          <a:ln w="28575">
            <a:noFill/>
          </a:ln>
        </p:spPr>
        <p:txBody>
          <a:bodyPr wrap="square" lIns="27432" tIns="27432" rIns="27432" bIns="27432" rtlCol="0">
            <a:spAutoFit/>
          </a:bodyPr>
          <a:lstStyle>
            <a:defPPr>
              <a:defRPr lang="en-US"/>
            </a:defPPr>
            <a:lvl1pPr algn="ctr">
              <a:defRPr sz="1200"/>
            </a:lvl1pPr>
          </a:lstStyle>
          <a:p>
            <a:r>
              <a:rPr lang="en-US" sz="1000" dirty="0"/>
              <a:t>Tool</a:t>
            </a:r>
          </a:p>
        </p:txBody>
      </p:sp>
      <p:sp>
        <p:nvSpPr>
          <p:cNvPr id="157" name="TextBox 156"/>
          <p:cNvSpPr txBox="1"/>
          <p:nvPr/>
        </p:nvSpPr>
        <p:spPr>
          <a:xfrm>
            <a:off x="6554547" y="2056834"/>
            <a:ext cx="413766" cy="318667"/>
          </a:xfrm>
          <a:prstGeom prst="rect">
            <a:avLst/>
          </a:prstGeom>
          <a:solidFill>
            <a:schemeClr val="accent1">
              <a:lumMod val="60000"/>
              <a:lumOff val="40000"/>
            </a:schemeClr>
          </a:solidFill>
          <a:ln>
            <a:solidFill>
              <a:schemeClr val="tx1"/>
            </a:solidFill>
          </a:ln>
        </p:spPr>
        <p:txBody>
          <a:bodyPr wrap="square" lIns="27432" tIns="27432" rIns="27432" bIns="27432" rtlCol="0">
            <a:spAutoFit/>
          </a:bodyPr>
          <a:lstStyle/>
          <a:p>
            <a:pPr algn="ctr"/>
            <a:r>
              <a:rPr lang="en-US" sz="1000" dirty="0" smtClean="0"/>
              <a:t>Team Lead</a:t>
            </a:r>
            <a:endParaRPr lang="en-US" sz="1000" dirty="0"/>
          </a:p>
        </p:txBody>
      </p:sp>
      <p:sp>
        <p:nvSpPr>
          <p:cNvPr id="158" name="TextBox 157"/>
          <p:cNvSpPr txBox="1"/>
          <p:nvPr/>
        </p:nvSpPr>
        <p:spPr>
          <a:xfrm>
            <a:off x="7045255" y="1833949"/>
            <a:ext cx="413766" cy="318667"/>
          </a:xfrm>
          <a:prstGeom prst="rect">
            <a:avLst/>
          </a:prstGeom>
          <a:solidFill>
            <a:schemeClr val="accent1">
              <a:lumMod val="60000"/>
              <a:lumOff val="40000"/>
            </a:schemeClr>
          </a:solidFill>
          <a:ln>
            <a:solidFill>
              <a:schemeClr val="tx1"/>
            </a:solidFill>
          </a:ln>
        </p:spPr>
        <p:txBody>
          <a:bodyPr wrap="square" lIns="27432" tIns="27432" rIns="27432" bIns="27432" rtlCol="0">
            <a:spAutoFit/>
          </a:bodyPr>
          <a:lstStyle/>
          <a:p>
            <a:pPr algn="ctr"/>
            <a:r>
              <a:rPr lang="en-US" sz="1000" dirty="0" smtClean="0"/>
              <a:t>Team Lead</a:t>
            </a:r>
            <a:endParaRPr lang="en-US" sz="1000" dirty="0"/>
          </a:p>
        </p:txBody>
      </p:sp>
      <p:sp>
        <p:nvSpPr>
          <p:cNvPr id="159" name="TextBox 158"/>
          <p:cNvSpPr txBox="1"/>
          <p:nvPr/>
        </p:nvSpPr>
        <p:spPr>
          <a:xfrm>
            <a:off x="7535963" y="1656915"/>
            <a:ext cx="413766" cy="318667"/>
          </a:xfrm>
          <a:prstGeom prst="rect">
            <a:avLst/>
          </a:prstGeom>
          <a:solidFill>
            <a:schemeClr val="accent1">
              <a:lumMod val="60000"/>
              <a:lumOff val="40000"/>
            </a:schemeClr>
          </a:solidFill>
          <a:ln>
            <a:solidFill>
              <a:schemeClr val="tx1"/>
            </a:solidFill>
          </a:ln>
        </p:spPr>
        <p:txBody>
          <a:bodyPr wrap="square" lIns="27432" tIns="27432" rIns="27432" bIns="27432" rtlCol="0">
            <a:spAutoFit/>
          </a:bodyPr>
          <a:lstStyle/>
          <a:p>
            <a:pPr algn="ctr"/>
            <a:r>
              <a:rPr lang="en-US" sz="1000" dirty="0" smtClean="0"/>
              <a:t>Team Lead</a:t>
            </a:r>
            <a:endParaRPr lang="en-US" sz="1000" dirty="0"/>
          </a:p>
        </p:txBody>
      </p:sp>
      <p:sp>
        <p:nvSpPr>
          <p:cNvPr id="160" name="TextBox 159"/>
          <p:cNvSpPr txBox="1"/>
          <p:nvPr/>
        </p:nvSpPr>
        <p:spPr>
          <a:xfrm>
            <a:off x="8026671" y="1452633"/>
            <a:ext cx="413766" cy="318667"/>
          </a:xfrm>
          <a:prstGeom prst="rect">
            <a:avLst/>
          </a:prstGeom>
          <a:solidFill>
            <a:schemeClr val="accent1">
              <a:lumMod val="60000"/>
              <a:lumOff val="40000"/>
            </a:schemeClr>
          </a:solidFill>
          <a:ln>
            <a:solidFill>
              <a:schemeClr val="tx1"/>
            </a:solidFill>
          </a:ln>
        </p:spPr>
        <p:txBody>
          <a:bodyPr wrap="square" lIns="27432" tIns="27432" rIns="27432" bIns="27432" rtlCol="0">
            <a:spAutoFit/>
          </a:bodyPr>
          <a:lstStyle/>
          <a:p>
            <a:pPr algn="ctr"/>
            <a:r>
              <a:rPr lang="en-US" sz="1000" dirty="0" smtClean="0"/>
              <a:t>Team Lead</a:t>
            </a:r>
            <a:endParaRPr lang="en-US" sz="1000" dirty="0"/>
          </a:p>
        </p:txBody>
      </p:sp>
      <p:sp>
        <p:nvSpPr>
          <p:cNvPr id="161" name="TextBox 160"/>
          <p:cNvSpPr txBox="1"/>
          <p:nvPr/>
        </p:nvSpPr>
        <p:spPr>
          <a:xfrm>
            <a:off x="8517379" y="1458577"/>
            <a:ext cx="413766" cy="318667"/>
          </a:xfrm>
          <a:prstGeom prst="rect">
            <a:avLst/>
          </a:prstGeom>
          <a:solidFill>
            <a:schemeClr val="accent1">
              <a:lumMod val="60000"/>
              <a:lumOff val="40000"/>
            </a:schemeClr>
          </a:solidFill>
          <a:ln>
            <a:solidFill>
              <a:schemeClr val="tx1"/>
            </a:solidFill>
          </a:ln>
        </p:spPr>
        <p:txBody>
          <a:bodyPr wrap="square" lIns="27432" tIns="27432" rIns="27432" bIns="27432" rtlCol="0">
            <a:spAutoFit/>
          </a:bodyPr>
          <a:lstStyle/>
          <a:p>
            <a:pPr algn="ctr"/>
            <a:r>
              <a:rPr lang="en-US" sz="1000" dirty="0" smtClean="0"/>
              <a:t>Team Lead</a:t>
            </a:r>
            <a:endParaRPr lang="en-US" sz="1000" dirty="0"/>
          </a:p>
        </p:txBody>
      </p:sp>
      <p:sp>
        <p:nvSpPr>
          <p:cNvPr id="162" name="TextBox 161"/>
          <p:cNvSpPr txBox="1"/>
          <p:nvPr/>
        </p:nvSpPr>
        <p:spPr>
          <a:xfrm>
            <a:off x="9498795" y="1750207"/>
            <a:ext cx="413766" cy="318667"/>
          </a:xfrm>
          <a:prstGeom prst="rect">
            <a:avLst/>
          </a:prstGeom>
          <a:solidFill>
            <a:schemeClr val="accent1">
              <a:lumMod val="60000"/>
              <a:lumOff val="40000"/>
            </a:schemeClr>
          </a:solidFill>
          <a:ln>
            <a:solidFill>
              <a:schemeClr val="tx1"/>
            </a:solidFill>
          </a:ln>
        </p:spPr>
        <p:txBody>
          <a:bodyPr wrap="square" lIns="27432" tIns="27432" rIns="27432" bIns="27432" rtlCol="0">
            <a:spAutoFit/>
          </a:bodyPr>
          <a:lstStyle/>
          <a:p>
            <a:pPr algn="ctr"/>
            <a:r>
              <a:rPr lang="en-US" sz="1000" dirty="0" smtClean="0"/>
              <a:t>Team Lead</a:t>
            </a:r>
            <a:endParaRPr lang="en-US" sz="1000" dirty="0"/>
          </a:p>
        </p:txBody>
      </p:sp>
      <p:sp>
        <p:nvSpPr>
          <p:cNvPr id="163" name="TextBox 162"/>
          <p:cNvSpPr txBox="1"/>
          <p:nvPr/>
        </p:nvSpPr>
        <p:spPr>
          <a:xfrm>
            <a:off x="9008087" y="1609913"/>
            <a:ext cx="413766" cy="318667"/>
          </a:xfrm>
          <a:prstGeom prst="rect">
            <a:avLst/>
          </a:prstGeom>
          <a:solidFill>
            <a:schemeClr val="accent1">
              <a:lumMod val="60000"/>
              <a:lumOff val="40000"/>
            </a:schemeClr>
          </a:solidFill>
          <a:ln>
            <a:solidFill>
              <a:schemeClr val="tx1"/>
            </a:solidFill>
          </a:ln>
        </p:spPr>
        <p:txBody>
          <a:bodyPr wrap="square" lIns="27432" tIns="27432" rIns="27432" bIns="27432" rtlCol="0">
            <a:spAutoFit/>
          </a:bodyPr>
          <a:lstStyle/>
          <a:p>
            <a:pPr algn="ctr"/>
            <a:r>
              <a:rPr lang="en-US" sz="1000" dirty="0" smtClean="0"/>
              <a:t>Team Lead</a:t>
            </a:r>
            <a:endParaRPr lang="en-US" sz="1000" dirty="0"/>
          </a:p>
        </p:txBody>
      </p:sp>
      <p:sp>
        <p:nvSpPr>
          <p:cNvPr id="164" name="TextBox 163"/>
          <p:cNvSpPr txBox="1"/>
          <p:nvPr/>
        </p:nvSpPr>
        <p:spPr>
          <a:xfrm>
            <a:off x="9989503" y="1906219"/>
            <a:ext cx="413766" cy="318667"/>
          </a:xfrm>
          <a:prstGeom prst="rect">
            <a:avLst/>
          </a:prstGeom>
          <a:solidFill>
            <a:schemeClr val="accent1">
              <a:lumMod val="60000"/>
              <a:lumOff val="40000"/>
            </a:schemeClr>
          </a:solidFill>
          <a:ln>
            <a:solidFill>
              <a:schemeClr val="tx1"/>
            </a:solidFill>
          </a:ln>
        </p:spPr>
        <p:txBody>
          <a:bodyPr wrap="square" lIns="27432" tIns="27432" rIns="27432" bIns="27432" rtlCol="0">
            <a:spAutoFit/>
          </a:bodyPr>
          <a:lstStyle/>
          <a:p>
            <a:pPr algn="ctr"/>
            <a:r>
              <a:rPr lang="en-US" sz="1000" dirty="0" smtClean="0"/>
              <a:t>Team Lead</a:t>
            </a:r>
            <a:endParaRPr lang="en-US" sz="1000" dirty="0"/>
          </a:p>
        </p:txBody>
      </p:sp>
      <p:sp>
        <p:nvSpPr>
          <p:cNvPr id="165" name="TextBox 164"/>
          <p:cNvSpPr txBox="1"/>
          <p:nvPr/>
        </p:nvSpPr>
        <p:spPr>
          <a:xfrm>
            <a:off x="10489953" y="2051317"/>
            <a:ext cx="413766" cy="318667"/>
          </a:xfrm>
          <a:prstGeom prst="rect">
            <a:avLst/>
          </a:prstGeom>
          <a:solidFill>
            <a:schemeClr val="accent1">
              <a:lumMod val="60000"/>
              <a:lumOff val="40000"/>
            </a:schemeClr>
          </a:solidFill>
          <a:ln>
            <a:solidFill>
              <a:schemeClr val="tx1"/>
            </a:solidFill>
          </a:ln>
        </p:spPr>
        <p:txBody>
          <a:bodyPr wrap="square" lIns="27432" tIns="27432" rIns="27432" bIns="27432" rtlCol="0">
            <a:spAutoFit/>
          </a:bodyPr>
          <a:lstStyle/>
          <a:p>
            <a:pPr algn="ctr"/>
            <a:r>
              <a:rPr lang="en-US" sz="1000" dirty="0" smtClean="0"/>
              <a:t>Team Lead</a:t>
            </a:r>
            <a:endParaRPr lang="en-US" sz="1000" dirty="0"/>
          </a:p>
        </p:txBody>
      </p:sp>
      <p:sp>
        <p:nvSpPr>
          <p:cNvPr id="167" name="TextBox 166"/>
          <p:cNvSpPr txBox="1"/>
          <p:nvPr/>
        </p:nvSpPr>
        <p:spPr>
          <a:xfrm>
            <a:off x="6231873" y="2645196"/>
            <a:ext cx="530600" cy="318667"/>
          </a:xfrm>
          <a:prstGeom prst="rect">
            <a:avLst/>
          </a:prstGeom>
          <a:solidFill>
            <a:srgbClr val="FFFFCC"/>
          </a:solidFill>
          <a:ln>
            <a:solidFill>
              <a:schemeClr val="tx1"/>
            </a:solidFill>
          </a:ln>
        </p:spPr>
        <p:txBody>
          <a:bodyPr wrap="square" lIns="27432" tIns="27432" rIns="27432" bIns="27432" rtlCol="0">
            <a:spAutoFit/>
          </a:bodyPr>
          <a:lstStyle/>
          <a:p>
            <a:pPr algn="ctr"/>
            <a:r>
              <a:rPr lang="en-US" sz="1000" dirty="0" smtClean="0"/>
              <a:t>Team Member</a:t>
            </a:r>
            <a:endParaRPr lang="en-US" sz="1000" dirty="0"/>
          </a:p>
        </p:txBody>
      </p:sp>
      <p:sp>
        <p:nvSpPr>
          <p:cNvPr id="168" name="TextBox 167"/>
          <p:cNvSpPr txBox="1"/>
          <p:nvPr/>
        </p:nvSpPr>
        <p:spPr>
          <a:xfrm>
            <a:off x="6272802" y="2844430"/>
            <a:ext cx="530600" cy="318667"/>
          </a:xfrm>
          <a:prstGeom prst="rect">
            <a:avLst/>
          </a:prstGeom>
          <a:solidFill>
            <a:srgbClr val="FFFFCC"/>
          </a:solidFill>
          <a:ln>
            <a:solidFill>
              <a:schemeClr val="tx1"/>
            </a:solidFill>
          </a:ln>
        </p:spPr>
        <p:txBody>
          <a:bodyPr wrap="square" lIns="27432" tIns="27432" rIns="27432" bIns="27432" rtlCol="0">
            <a:spAutoFit/>
          </a:bodyPr>
          <a:lstStyle/>
          <a:p>
            <a:pPr algn="ctr"/>
            <a:r>
              <a:rPr lang="en-US" sz="1000" dirty="0" smtClean="0"/>
              <a:t>Team Member</a:t>
            </a:r>
            <a:endParaRPr lang="en-US" sz="1000" dirty="0"/>
          </a:p>
        </p:txBody>
      </p:sp>
      <p:sp>
        <p:nvSpPr>
          <p:cNvPr id="169" name="TextBox 168"/>
          <p:cNvSpPr txBox="1"/>
          <p:nvPr/>
        </p:nvSpPr>
        <p:spPr>
          <a:xfrm>
            <a:off x="6313731" y="3043664"/>
            <a:ext cx="530600" cy="318667"/>
          </a:xfrm>
          <a:prstGeom prst="rect">
            <a:avLst/>
          </a:prstGeom>
          <a:solidFill>
            <a:srgbClr val="FFFFCC"/>
          </a:solidFill>
          <a:ln>
            <a:solidFill>
              <a:schemeClr val="tx1"/>
            </a:solidFill>
          </a:ln>
        </p:spPr>
        <p:txBody>
          <a:bodyPr wrap="square" lIns="27432" tIns="27432" rIns="27432" bIns="27432" rtlCol="0">
            <a:spAutoFit/>
          </a:bodyPr>
          <a:lstStyle/>
          <a:p>
            <a:pPr algn="ctr"/>
            <a:r>
              <a:rPr lang="en-US" sz="1000" dirty="0" smtClean="0"/>
              <a:t>Team Member</a:t>
            </a:r>
            <a:endParaRPr lang="en-US" sz="1000" dirty="0"/>
          </a:p>
        </p:txBody>
      </p:sp>
      <p:sp>
        <p:nvSpPr>
          <p:cNvPr id="170" name="TextBox 169"/>
          <p:cNvSpPr txBox="1"/>
          <p:nvPr/>
        </p:nvSpPr>
        <p:spPr>
          <a:xfrm>
            <a:off x="6354660" y="3242898"/>
            <a:ext cx="530600" cy="318667"/>
          </a:xfrm>
          <a:prstGeom prst="rect">
            <a:avLst/>
          </a:prstGeom>
          <a:solidFill>
            <a:srgbClr val="FFFFCC"/>
          </a:solidFill>
          <a:ln>
            <a:solidFill>
              <a:schemeClr val="tx1"/>
            </a:solidFill>
          </a:ln>
        </p:spPr>
        <p:txBody>
          <a:bodyPr wrap="square" lIns="27432" tIns="27432" rIns="27432" bIns="27432" rtlCol="0">
            <a:spAutoFit/>
          </a:bodyPr>
          <a:lstStyle/>
          <a:p>
            <a:pPr algn="ctr"/>
            <a:r>
              <a:rPr lang="en-US" sz="1000" dirty="0" smtClean="0"/>
              <a:t>Team Member</a:t>
            </a:r>
            <a:endParaRPr lang="en-US" sz="1000" dirty="0"/>
          </a:p>
        </p:txBody>
      </p:sp>
      <p:sp>
        <p:nvSpPr>
          <p:cNvPr id="171" name="TextBox 170"/>
          <p:cNvSpPr txBox="1"/>
          <p:nvPr/>
        </p:nvSpPr>
        <p:spPr>
          <a:xfrm>
            <a:off x="6395589" y="3442132"/>
            <a:ext cx="530600" cy="318667"/>
          </a:xfrm>
          <a:prstGeom prst="rect">
            <a:avLst/>
          </a:prstGeom>
          <a:solidFill>
            <a:srgbClr val="FFFFCC"/>
          </a:solidFill>
          <a:ln>
            <a:solidFill>
              <a:schemeClr val="tx1"/>
            </a:solidFill>
          </a:ln>
        </p:spPr>
        <p:txBody>
          <a:bodyPr wrap="square" lIns="27432" tIns="27432" rIns="27432" bIns="27432" rtlCol="0">
            <a:spAutoFit/>
          </a:bodyPr>
          <a:lstStyle/>
          <a:p>
            <a:pPr algn="ctr"/>
            <a:r>
              <a:rPr lang="en-US" sz="1000" dirty="0" smtClean="0"/>
              <a:t>Team Member</a:t>
            </a:r>
            <a:endParaRPr lang="en-US" sz="1000" dirty="0"/>
          </a:p>
        </p:txBody>
      </p:sp>
      <p:sp>
        <p:nvSpPr>
          <p:cNvPr id="172" name="TextBox 171"/>
          <p:cNvSpPr txBox="1"/>
          <p:nvPr/>
        </p:nvSpPr>
        <p:spPr>
          <a:xfrm>
            <a:off x="6436518" y="3641366"/>
            <a:ext cx="530600" cy="318667"/>
          </a:xfrm>
          <a:prstGeom prst="rect">
            <a:avLst/>
          </a:prstGeom>
          <a:solidFill>
            <a:srgbClr val="FFFFCC"/>
          </a:solidFill>
          <a:ln>
            <a:solidFill>
              <a:schemeClr val="tx1"/>
            </a:solidFill>
          </a:ln>
        </p:spPr>
        <p:txBody>
          <a:bodyPr wrap="square" lIns="27432" tIns="27432" rIns="27432" bIns="27432" rtlCol="0">
            <a:spAutoFit/>
          </a:bodyPr>
          <a:lstStyle/>
          <a:p>
            <a:pPr algn="ctr"/>
            <a:r>
              <a:rPr lang="en-US" sz="1000" dirty="0" smtClean="0"/>
              <a:t>Team Member</a:t>
            </a:r>
            <a:endParaRPr lang="en-US" sz="1000" dirty="0"/>
          </a:p>
        </p:txBody>
      </p:sp>
      <p:sp>
        <p:nvSpPr>
          <p:cNvPr id="173" name="TextBox 172"/>
          <p:cNvSpPr txBox="1"/>
          <p:nvPr/>
        </p:nvSpPr>
        <p:spPr>
          <a:xfrm>
            <a:off x="6477447" y="3840600"/>
            <a:ext cx="530600" cy="318667"/>
          </a:xfrm>
          <a:prstGeom prst="rect">
            <a:avLst/>
          </a:prstGeom>
          <a:solidFill>
            <a:srgbClr val="FFFFCC"/>
          </a:solidFill>
          <a:ln>
            <a:solidFill>
              <a:schemeClr val="tx1"/>
            </a:solidFill>
          </a:ln>
        </p:spPr>
        <p:txBody>
          <a:bodyPr wrap="square" lIns="27432" tIns="27432" rIns="27432" bIns="27432" rtlCol="0">
            <a:spAutoFit/>
          </a:bodyPr>
          <a:lstStyle/>
          <a:p>
            <a:pPr algn="ctr"/>
            <a:r>
              <a:rPr lang="en-US" sz="1000" dirty="0" smtClean="0"/>
              <a:t>Team Member</a:t>
            </a:r>
            <a:endParaRPr lang="en-US" sz="1000" dirty="0"/>
          </a:p>
        </p:txBody>
      </p:sp>
      <p:sp>
        <p:nvSpPr>
          <p:cNvPr id="174" name="TextBox 173"/>
          <p:cNvSpPr txBox="1"/>
          <p:nvPr/>
        </p:nvSpPr>
        <p:spPr>
          <a:xfrm>
            <a:off x="6518376" y="4039834"/>
            <a:ext cx="530600" cy="318667"/>
          </a:xfrm>
          <a:prstGeom prst="rect">
            <a:avLst/>
          </a:prstGeom>
          <a:solidFill>
            <a:srgbClr val="FFFFCC"/>
          </a:solidFill>
          <a:ln>
            <a:solidFill>
              <a:schemeClr val="tx1"/>
            </a:solidFill>
          </a:ln>
        </p:spPr>
        <p:txBody>
          <a:bodyPr wrap="square" lIns="27432" tIns="27432" rIns="27432" bIns="27432" rtlCol="0">
            <a:spAutoFit/>
          </a:bodyPr>
          <a:lstStyle/>
          <a:p>
            <a:pPr algn="ctr"/>
            <a:r>
              <a:rPr lang="en-US" sz="1000" dirty="0" smtClean="0"/>
              <a:t>Team Member</a:t>
            </a:r>
            <a:endParaRPr lang="en-US" sz="1000" dirty="0"/>
          </a:p>
        </p:txBody>
      </p:sp>
      <p:sp>
        <p:nvSpPr>
          <p:cNvPr id="175" name="TextBox 174"/>
          <p:cNvSpPr txBox="1"/>
          <p:nvPr/>
        </p:nvSpPr>
        <p:spPr>
          <a:xfrm>
            <a:off x="6559305" y="4239068"/>
            <a:ext cx="530600" cy="318667"/>
          </a:xfrm>
          <a:prstGeom prst="rect">
            <a:avLst/>
          </a:prstGeom>
          <a:solidFill>
            <a:srgbClr val="FFFFCC"/>
          </a:solidFill>
          <a:ln>
            <a:solidFill>
              <a:schemeClr val="tx1"/>
            </a:solidFill>
          </a:ln>
        </p:spPr>
        <p:txBody>
          <a:bodyPr wrap="square" lIns="27432" tIns="27432" rIns="27432" bIns="27432" rtlCol="0">
            <a:spAutoFit/>
          </a:bodyPr>
          <a:lstStyle/>
          <a:p>
            <a:pPr algn="ctr"/>
            <a:r>
              <a:rPr lang="en-US" sz="1000" dirty="0" smtClean="0"/>
              <a:t>Team Member</a:t>
            </a:r>
            <a:endParaRPr lang="en-US" sz="1000" dirty="0"/>
          </a:p>
        </p:txBody>
      </p:sp>
      <p:sp>
        <p:nvSpPr>
          <p:cNvPr id="176" name="TextBox 175"/>
          <p:cNvSpPr txBox="1"/>
          <p:nvPr/>
        </p:nvSpPr>
        <p:spPr>
          <a:xfrm>
            <a:off x="6600234" y="4438302"/>
            <a:ext cx="530600" cy="318667"/>
          </a:xfrm>
          <a:prstGeom prst="rect">
            <a:avLst/>
          </a:prstGeom>
          <a:solidFill>
            <a:srgbClr val="FFFFCC"/>
          </a:solidFill>
          <a:ln>
            <a:solidFill>
              <a:schemeClr val="tx1"/>
            </a:solidFill>
          </a:ln>
        </p:spPr>
        <p:txBody>
          <a:bodyPr wrap="square" lIns="27432" tIns="27432" rIns="27432" bIns="27432" rtlCol="0">
            <a:spAutoFit/>
          </a:bodyPr>
          <a:lstStyle/>
          <a:p>
            <a:pPr algn="ctr"/>
            <a:r>
              <a:rPr lang="en-US" sz="1000" dirty="0" smtClean="0"/>
              <a:t>Team Member</a:t>
            </a:r>
            <a:endParaRPr lang="en-US" sz="1000" dirty="0"/>
          </a:p>
        </p:txBody>
      </p:sp>
      <p:sp>
        <p:nvSpPr>
          <p:cNvPr id="177" name="TextBox 176"/>
          <p:cNvSpPr txBox="1"/>
          <p:nvPr/>
        </p:nvSpPr>
        <p:spPr>
          <a:xfrm>
            <a:off x="6641163" y="4637536"/>
            <a:ext cx="530600" cy="318667"/>
          </a:xfrm>
          <a:prstGeom prst="rect">
            <a:avLst/>
          </a:prstGeom>
          <a:solidFill>
            <a:srgbClr val="FFFFCC"/>
          </a:solidFill>
          <a:ln>
            <a:solidFill>
              <a:schemeClr val="tx1"/>
            </a:solidFill>
          </a:ln>
        </p:spPr>
        <p:txBody>
          <a:bodyPr wrap="square" lIns="27432" tIns="27432" rIns="27432" bIns="27432" rtlCol="0">
            <a:spAutoFit/>
          </a:bodyPr>
          <a:lstStyle/>
          <a:p>
            <a:pPr algn="ctr"/>
            <a:r>
              <a:rPr lang="en-US" sz="1000" dirty="0" smtClean="0"/>
              <a:t>Team Member</a:t>
            </a:r>
            <a:endParaRPr lang="en-US" sz="1000" dirty="0"/>
          </a:p>
        </p:txBody>
      </p:sp>
      <p:sp>
        <p:nvSpPr>
          <p:cNvPr id="178" name="TextBox 177"/>
          <p:cNvSpPr txBox="1"/>
          <p:nvPr/>
        </p:nvSpPr>
        <p:spPr>
          <a:xfrm>
            <a:off x="6682092" y="4836770"/>
            <a:ext cx="530600" cy="318667"/>
          </a:xfrm>
          <a:prstGeom prst="rect">
            <a:avLst/>
          </a:prstGeom>
          <a:solidFill>
            <a:srgbClr val="FFFFCC"/>
          </a:solidFill>
          <a:ln>
            <a:solidFill>
              <a:schemeClr val="tx1"/>
            </a:solidFill>
          </a:ln>
        </p:spPr>
        <p:txBody>
          <a:bodyPr wrap="square" lIns="27432" tIns="27432" rIns="27432" bIns="27432" rtlCol="0">
            <a:spAutoFit/>
          </a:bodyPr>
          <a:lstStyle/>
          <a:p>
            <a:pPr algn="ctr"/>
            <a:r>
              <a:rPr lang="en-US" sz="1000" dirty="0" smtClean="0"/>
              <a:t>Team Member</a:t>
            </a:r>
            <a:endParaRPr lang="en-US" sz="1000" dirty="0"/>
          </a:p>
        </p:txBody>
      </p:sp>
      <p:sp>
        <p:nvSpPr>
          <p:cNvPr id="179" name="TextBox 178"/>
          <p:cNvSpPr txBox="1"/>
          <p:nvPr/>
        </p:nvSpPr>
        <p:spPr>
          <a:xfrm>
            <a:off x="6723021" y="5036004"/>
            <a:ext cx="530600" cy="318667"/>
          </a:xfrm>
          <a:prstGeom prst="rect">
            <a:avLst/>
          </a:prstGeom>
          <a:solidFill>
            <a:srgbClr val="FFFFCC"/>
          </a:solidFill>
          <a:ln>
            <a:solidFill>
              <a:schemeClr val="tx1"/>
            </a:solidFill>
          </a:ln>
        </p:spPr>
        <p:txBody>
          <a:bodyPr wrap="square" lIns="27432" tIns="27432" rIns="27432" bIns="27432" rtlCol="0">
            <a:spAutoFit/>
          </a:bodyPr>
          <a:lstStyle/>
          <a:p>
            <a:pPr algn="ctr"/>
            <a:r>
              <a:rPr lang="en-US" sz="1000" dirty="0" smtClean="0"/>
              <a:t>Team Member</a:t>
            </a:r>
            <a:endParaRPr lang="en-US" sz="1000" dirty="0"/>
          </a:p>
        </p:txBody>
      </p:sp>
      <p:sp>
        <p:nvSpPr>
          <p:cNvPr id="180" name="TextBox 179"/>
          <p:cNvSpPr txBox="1"/>
          <p:nvPr/>
        </p:nvSpPr>
        <p:spPr>
          <a:xfrm>
            <a:off x="6763950" y="5235238"/>
            <a:ext cx="530600" cy="318667"/>
          </a:xfrm>
          <a:prstGeom prst="rect">
            <a:avLst/>
          </a:prstGeom>
          <a:solidFill>
            <a:srgbClr val="FFFFCC"/>
          </a:solidFill>
          <a:ln>
            <a:solidFill>
              <a:schemeClr val="tx1"/>
            </a:solidFill>
          </a:ln>
        </p:spPr>
        <p:txBody>
          <a:bodyPr wrap="square" lIns="27432" tIns="27432" rIns="27432" bIns="27432" rtlCol="0">
            <a:spAutoFit/>
          </a:bodyPr>
          <a:lstStyle/>
          <a:p>
            <a:pPr algn="ctr"/>
            <a:r>
              <a:rPr lang="en-US" sz="1000" dirty="0" smtClean="0"/>
              <a:t>Team Member</a:t>
            </a:r>
            <a:endParaRPr lang="en-US" sz="1000" dirty="0"/>
          </a:p>
        </p:txBody>
      </p:sp>
      <p:sp>
        <p:nvSpPr>
          <p:cNvPr id="181" name="TextBox 180"/>
          <p:cNvSpPr txBox="1"/>
          <p:nvPr/>
        </p:nvSpPr>
        <p:spPr>
          <a:xfrm>
            <a:off x="6804878" y="5434466"/>
            <a:ext cx="530600" cy="318667"/>
          </a:xfrm>
          <a:prstGeom prst="rect">
            <a:avLst/>
          </a:prstGeom>
          <a:solidFill>
            <a:srgbClr val="FFFFCC"/>
          </a:solidFill>
          <a:ln>
            <a:solidFill>
              <a:schemeClr val="tx1"/>
            </a:solidFill>
          </a:ln>
        </p:spPr>
        <p:txBody>
          <a:bodyPr wrap="square" lIns="27432" tIns="27432" rIns="27432" bIns="27432" rtlCol="0">
            <a:spAutoFit/>
          </a:bodyPr>
          <a:lstStyle/>
          <a:p>
            <a:pPr algn="ctr"/>
            <a:r>
              <a:rPr lang="en-US" sz="1000" dirty="0" smtClean="0"/>
              <a:t>Team Member</a:t>
            </a:r>
            <a:endParaRPr lang="en-US" sz="1000" dirty="0"/>
          </a:p>
        </p:txBody>
      </p:sp>
      <p:cxnSp>
        <p:nvCxnSpPr>
          <p:cNvPr id="229" name="Straight Connector 228"/>
          <p:cNvCxnSpPr>
            <a:stCxn id="157" idx="2"/>
            <a:endCxn id="156" idx="0"/>
          </p:cNvCxnSpPr>
          <p:nvPr/>
        </p:nvCxnSpPr>
        <p:spPr>
          <a:xfrm>
            <a:off x="6761430" y="2375501"/>
            <a:ext cx="2297163" cy="1793451"/>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31" name="Straight Connector 230"/>
          <p:cNvCxnSpPr>
            <a:stCxn id="158" idx="2"/>
            <a:endCxn id="156" idx="0"/>
          </p:cNvCxnSpPr>
          <p:nvPr/>
        </p:nvCxnSpPr>
        <p:spPr>
          <a:xfrm>
            <a:off x="7252138" y="2152616"/>
            <a:ext cx="1806455" cy="2016336"/>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33" name="Straight Connector 232"/>
          <p:cNvCxnSpPr>
            <a:stCxn id="159" idx="2"/>
            <a:endCxn id="156" idx="0"/>
          </p:cNvCxnSpPr>
          <p:nvPr/>
        </p:nvCxnSpPr>
        <p:spPr>
          <a:xfrm>
            <a:off x="7742846" y="1975582"/>
            <a:ext cx="1315747" cy="219337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35" name="Straight Connector 234"/>
          <p:cNvCxnSpPr>
            <a:stCxn id="160" idx="2"/>
            <a:endCxn id="156" idx="0"/>
          </p:cNvCxnSpPr>
          <p:nvPr/>
        </p:nvCxnSpPr>
        <p:spPr>
          <a:xfrm>
            <a:off x="8233554" y="1771300"/>
            <a:ext cx="825039" cy="2397652"/>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37" name="Straight Connector 236"/>
          <p:cNvCxnSpPr>
            <a:stCxn id="161" idx="2"/>
            <a:endCxn id="156" idx="0"/>
          </p:cNvCxnSpPr>
          <p:nvPr/>
        </p:nvCxnSpPr>
        <p:spPr>
          <a:xfrm>
            <a:off x="8724262" y="1777244"/>
            <a:ext cx="334331" cy="2391708"/>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39" name="Straight Connector 238"/>
          <p:cNvCxnSpPr>
            <a:stCxn id="163" idx="2"/>
            <a:endCxn id="156" idx="0"/>
          </p:cNvCxnSpPr>
          <p:nvPr/>
        </p:nvCxnSpPr>
        <p:spPr>
          <a:xfrm flipH="1">
            <a:off x="9058593" y="1928580"/>
            <a:ext cx="156377" cy="2240372"/>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p:cNvCxnSpPr>
            <a:stCxn id="162" idx="2"/>
            <a:endCxn id="156" idx="0"/>
          </p:cNvCxnSpPr>
          <p:nvPr/>
        </p:nvCxnSpPr>
        <p:spPr>
          <a:xfrm flipH="1">
            <a:off x="9058593" y="2068874"/>
            <a:ext cx="647085" cy="2100078"/>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43" name="Straight Connector 242"/>
          <p:cNvCxnSpPr>
            <a:stCxn id="164" idx="2"/>
            <a:endCxn id="156" idx="0"/>
          </p:cNvCxnSpPr>
          <p:nvPr/>
        </p:nvCxnSpPr>
        <p:spPr>
          <a:xfrm flipH="1">
            <a:off x="9058593" y="2224886"/>
            <a:ext cx="1137793" cy="1944066"/>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45" name="Straight Connector 244"/>
          <p:cNvCxnSpPr>
            <a:stCxn id="165" idx="2"/>
            <a:endCxn id="156" idx="0"/>
          </p:cNvCxnSpPr>
          <p:nvPr/>
        </p:nvCxnSpPr>
        <p:spPr>
          <a:xfrm flipH="1">
            <a:off x="9058593" y="2369984"/>
            <a:ext cx="1638243" cy="1798968"/>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47" name="Straight Connector 246"/>
          <p:cNvCxnSpPr>
            <a:stCxn id="167" idx="3"/>
            <a:endCxn id="156" idx="0"/>
          </p:cNvCxnSpPr>
          <p:nvPr/>
        </p:nvCxnSpPr>
        <p:spPr>
          <a:xfrm>
            <a:off x="6762473" y="2804530"/>
            <a:ext cx="2296120" cy="1364422"/>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55" name="Straight Connector 254"/>
          <p:cNvCxnSpPr>
            <a:stCxn id="181" idx="3"/>
            <a:endCxn id="156" idx="1"/>
          </p:cNvCxnSpPr>
          <p:nvPr/>
        </p:nvCxnSpPr>
        <p:spPr>
          <a:xfrm flipV="1">
            <a:off x="7335478" y="4260772"/>
            <a:ext cx="1539766" cy="1333028"/>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66" name="Straight Connector 265"/>
          <p:cNvCxnSpPr>
            <a:stCxn id="23" idx="0"/>
            <a:endCxn id="153" idx="0"/>
          </p:cNvCxnSpPr>
          <p:nvPr/>
        </p:nvCxnSpPr>
        <p:spPr>
          <a:xfrm flipV="1">
            <a:off x="493156" y="3678032"/>
            <a:ext cx="2515967" cy="74864"/>
          </a:xfrm>
          <a:prstGeom prst="line">
            <a:avLst/>
          </a:prstGeom>
        </p:spPr>
        <p:style>
          <a:lnRef idx="1">
            <a:schemeClr val="accent1"/>
          </a:lnRef>
          <a:fillRef idx="0">
            <a:schemeClr val="accent1"/>
          </a:fillRef>
          <a:effectRef idx="0">
            <a:schemeClr val="accent1"/>
          </a:effectRef>
          <a:fontRef idx="minor">
            <a:schemeClr val="tx1"/>
          </a:fontRef>
        </p:style>
      </p:cxnSp>
      <p:cxnSp>
        <p:nvCxnSpPr>
          <p:cNvPr id="268" name="Straight Connector 267"/>
          <p:cNvCxnSpPr>
            <a:stCxn id="24" idx="0"/>
            <a:endCxn id="153" idx="0"/>
          </p:cNvCxnSpPr>
          <p:nvPr/>
        </p:nvCxnSpPr>
        <p:spPr>
          <a:xfrm flipV="1">
            <a:off x="629464" y="3678032"/>
            <a:ext cx="2379659" cy="208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270" name="Straight Connector 269"/>
          <p:cNvCxnSpPr>
            <a:stCxn id="25" idx="0"/>
            <a:endCxn id="153" idx="0"/>
          </p:cNvCxnSpPr>
          <p:nvPr/>
        </p:nvCxnSpPr>
        <p:spPr>
          <a:xfrm flipV="1">
            <a:off x="765773" y="3678032"/>
            <a:ext cx="2243350" cy="34231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2" name="Straight Connector 271"/>
          <p:cNvCxnSpPr>
            <a:stCxn id="26" idx="0"/>
            <a:endCxn id="153" idx="0"/>
          </p:cNvCxnSpPr>
          <p:nvPr/>
        </p:nvCxnSpPr>
        <p:spPr>
          <a:xfrm flipV="1">
            <a:off x="902081" y="3678032"/>
            <a:ext cx="2107042" cy="476032"/>
          </a:xfrm>
          <a:prstGeom prst="line">
            <a:avLst/>
          </a:prstGeom>
        </p:spPr>
        <p:style>
          <a:lnRef idx="1">
            <a:schemeClr val="accent1"/>
          </a:lnRef>
          <a:fillRef idx="0">
            <a:schemeClr val="accent1"/>
          </a:fillRef>
          <a:effectRef idx="0">
            <a:schemeClr val="accent1"/>
          </a:effectRef>
          <a:fontRef idx="minor">
            <a:schemeClr val="tx1"/>
          </a:fontRef>
        </p:style>
      </p:cxnSp>
      <p:cxnSp>
        <p:nvCxnSpPr>
          <p:cNvPr id="274" name="Straight Connector 273"/>
          <p:cNvCxnSpPr>
            <a:stCxn id="27" idx="0"/>
            <a:endCxn id="153" idx="0"/>
          </p:cNvCxnSpPr>
          <p:nvPr/>
        </p:nvCxnSpPr>
        <p:spPr>
          <a:xfrm flipV="1">
            <a:off x="1038389" y="3678032"/>
            <a:ext cx="1970734" cy="609755"/>
          </a:xfrm>
          <a:prstGeom prst="line">
            <a:avLst/>
          </a:prstGeom>
        </p:spPr>
        <p:style>
          <a:lnRef idx="1">
            <a:schemeClr val="accent1"/>
          </a:lnRef>
          <a:fillRef idx="0">
            <a:schemeClr val="accent1"/>
          </a:fillRef>
          <a:effectRef idx="0">
            <a:schemeClr val="accent1"/>
          </a:effectRef>
          <a:fontRef idx="minor">
            <a:schemeClr val="tx1"/>
          </a:fontRef>
        </p:style>
      </p:cxnSp>
      <p:cxnSp>
        <p:nvCxnSpPr>
          <p:cNvPr id="280" name="Straight Connector 279"/>
          <p:cNvCxnSpPr>
            <a:stCxn id="28" idx="0"/>
            <a:endCxn id="153" idx="0"/>
          </p:cNvCxnSpPr>
          <p:nvPr/>
        </p:nvCxnSpPr>
        <p:spPr>
          <a:xfrm flipV="1">
            <a:off x="1174698" y="3678032"/>
            <a:ext cx="1834425" cy="743477"/>
          </a:xfrm>
          <a:prstGeom prst="line">
            <a:avLst/>
          </a:prstGeom>
        </p:spPr>
        <p:style>
          <a:lnRef idx="1">
            <a:schemeClr val="accent1"/>
          </a:lnRef>
          <a:fillRef idx="0">
            <a:schemeClr val="accent1"/>
          </a:fillRef>
          <a:effectRef idx="0">
            <a:schemeClr val="accent1"/>
          </a:effectRef>
          <a:fontRef idx="minor">
            <a:schemeClr val="tx1"/>
          </a:fontRef>
        </p:style>
      </p:cxnSp>
      <p:cxnSp>
        <p:nvCxnSpPr>
          <p:cNvPr id="282" name="Straight Connector 281"/>
          <p:cNvCxnSpPr>
            <a:stCxn id="29" idx="0"/>
            <a:endCxn id="153" idx="0"/>
          </p:cNvCxnSpPr>
          <p:nvPr/>
        </p:nvCxnSpPr>
        <p:spPr>
          <a:xfrm flipV="1">
            <a:off x="1311006" y="3678032"/>
            <a:ext cx="1698117" cy="877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4" name="Straight Connector 283"/>
          <p:cNvCxnSpPr>
            <a:stCxn id="30" idx="0"/>
            <a:endCxn id="153" idx="0"/>
          </p:cNvCxnSpPr>
          <p:nvPr/>
        </p:nvCxnSpPr>
        <p:spPr>
          <a:xfrm flipV="1">
            <a:off x="1447314" y="3678032"/>
            <a:ext cx="1561809" cy="1010923"/>
          </a:xfrm>
          <a:prstGeom prst="line">
            <a:avLst/>
          </a:prstGeom>
        </p:spPr>
        <p:style>
          <a:lnRef idx="1">
            <a:schemeClr val="accent1"/>
          </a:lnRef>
          <a:fillRef idx="0">
            <a:schemeClr val="accent1"/>
          </a:fillRef>
          <a:effectRef idx="0">
            <a:schemeClr val="accent1"/>
          </a:effectRef>
          <a:fontRef idx="minor">
            <a:schemeClr val="tx1"/>
          </a:fontRef>
        </p:style>
      </p:cxnSp>
      <p:cxnSp>
        <p:nvCxnSpPr>
          <p:cNvPr id="286" name="Straight Connector 285"/>
          <p:cNvCxnSpPr>
            <a:stCxn id="31" idx="0"/>
            <a:endCxn id="153" idx="0"/>
          </p:cNvCxnSpPr>
          <p:nvPr/>
        </p:nvCxnSpPr>
        <p:spPr>
          <a:xfrm flipV="1">
            <a:off x="1583623" y="3678032"/>
            <a:ext cx="1425500" cy="1144645"/>
          </a:xfrm>
          <a:prstGeom prst="line">
            <a:avLst/>
          </a:prstGeom>
        </p:spPr>
        <p:style>
          <a:lnRef idx="1">
            <a:schemeClr val="accent1"/>
          </a:lnRef>
          <a:fillRef idx="0">
            <a:schemeClr val="accent1"/>
          </a:fillRef>
          <a:effectRef idx="0">
            <a:schemeClr val="accent1"/>
          </a:effectRef>
          <a:fontRef idx="minor">
            <a:schemeClr val="tx1"/>
          </a:fontRef>
        </p:style>
      </p:cxnSp>
      <p:cxnSp>
        <p:nvCxnSpPr>
          <p:cNvPr id="288" name="Straight Connector 287"/>
          <p:cNvCxnSpPr>
            <a:stCxn id="32" idx="0"/>
            <a:endCxn id="153" idx="0"/>
          </p:cNvCxnSpPr>
          <p:nvPr/>
        </p:nvCxnSpPr>
        <p:spPr>
          <a:xfrm flipV="1">
            <a:off x="1719931" y="3678032"/>
            <a:ext cx="1289192" cy="1278368"/>
          </a:xfrm>
          <a:prstGeom prst="line">
            <a:avLst/>
          </a:prstGeom>
        </p:spPr>
        <p:style>
          <a:lnRef idx="1">
            <a:schemeClr val="accent1"/>
          </a:lnRef>
          <a:fillRef idx="0">
            <a:schemeClr val="accent1"/>
          </a:fillRef>
          <a:effectRef idx="0">
            <a:schemeClr val="accent1"/>
          </a:effectRef>
          <a:fontRef idx="minor">
            <a:schemeClr val="tx1"/>
          </a:fontRef>
        </p:style>
      </p:cxnSp>
      <p:cxnSp>
        <p:nvCxnSpPr>
          <p:cNvPr id="290" name="Straight Connector 289"/>
          <p:cNvCxnSpPr>
            <a:stCxn id="33" idx="0"/>
            <a:endCxn id="153" idx="0"/>
          </p:cNvCxnSpPr>
          <p:nvPr/>
        </p:nvCxnSpPr>
        <p:spPr>
          <a:xfrm flipV="1">
            <a:off x="1856239" y="3678032"/>
            <a:ext cx="1152884" cy="1412091"/>
          </a:xfrm>
          <a:prstGeom prst="line">
            <a:avLst/>
          </a:prstGeom>
        </p:spPr>
        <p:style>
          <a:lnRef idx="1">
            <a:schemeClr val="accent1"/>
          </a:lnRef>
          <a:fillRef idx="0">
            <a:schemeClr val="accent1"/>
          </a:fillRef>
          <a:effectRef idx="0">
            <a:schemeClr val="accent1"/>
          </a:effectRef>
          <a:fontRef idx="minor">
            <a:schemeClr val="tx1"/>
          </a:fontRef>
        </p:style>
      </p:cxnSp>
      <p:cxnSp>
        <p:nvCxnSpPr>
          <p:cNvPr id="292" name="Straight Connector 291"/>
          <p:cNvCxnSpPr>
            <a:endCxn id="153" idx="0"/>
          </p:cNvCxnSpPr>
          <p:nvPr/>
        </p:nvCxnSpPr>
        <p:spPr>
          <a:xfrm flipV="1">
            <a:off x="1999864" y="3678032"/>
            <a:ext cx="1009259" cy="1545813"/>
          </a:xfrm>
          <a:prstGeom prst="line">
            <a:avLst/>
          </a:prstGeom>
        </p:spPr>
        <p:style>
          <a:lnRef idx="1">
            <a:schemeClr val="accent1"/>
          </a:lnRef>
          <a:fillRef idx="0">
            <a:schemeClr val="accent1"/>
          </a:fillRef>
          <a:effectRef idx="0">
            <a:schemeClr val="accent1"/>
          </a:effectRef>
          <a:fontRef idx="minor">
            <a:schemeClr val="tx1"/>
          </a:fontRef>
        </p:style>
      </p:cxnSp>
      <p:cxnSp>
        <p:nvCxnSpPr>
          <p:cNvPr id="294" name="Straight Connector 293"/>
          <p:cNvCxnSpPr>
            <a:stCxn id="35" idx="0"/>
            <a:endCxn id="153" idx="0"/>
          </p:cNvCxnSpPr>
          <p:nvPr/>
        </p:nvCxnSpPr>
        <p:spPr>
          <a:xfrm flipV="1">
            <a:off x="2128856" y="3678032"/>
            <a:ext cx="880267" cy="1679536"/>
          </a:xfrm>
          <a:prstGeom prst="line">
            <a:avLst/>
          </a:prstGeom>
        </p:spPr>
        <p:style>
          <a:lnRef idx="1">
            <a:schemeClr val="accent1"/>
          </a:lnRef>
          <a:fillRef idx="0">
            <a:schemeClr val="accent1"/>
          </a:fillRef>
          <a:effectRef idx="0">
            <a:schemeClr val="accent1"/>
          </a:effectRef>
          <a:fontRef idx="minor">
            <a:schemeClr val="tx1"/>
          </a:fontRef>
        </p:style>
      </p:cxnSp>
      <p:cxnSp>
        <p:nvCxnSpPr>
          <p:cNvPr id="296" name="Straight Connector 295"/>
          <p:cNvCxnSpPr>
            <a:stCxn id="36" idx="0"/>
            <a:endCxn id="153" idx="0"/>
          </p:cNvCxnSpPr>
          <p:nvPr/>
        </p:nvCxnSpPr>
        <p:spPr>
          <a:xfrm flipV="1">
            <a:off x="2265164" y="3678032"/>
            <a:ext cx="743959" cy="1813258"/>
          </a:xfrm>
          <a:prstGeom prst="line">
            <a:avLst/>
          </a:prstGeom>
        </p:spPr>
        <p:style>
          <a:lnRef idx="1">
            <a:schemeClr val="accent1"/>
          </a:lnRef>
          <a:fillRef idx="0">
            <a:schemeClr val="accent1"/>
          </a:fillRef>
          <a:effectRef idx="0">
            <a:schemeClr val="accent1"/>
          </a:effectRef>
          <a:fontRef idx="minor">
            <a:schemeClr val="tx1"/>
          </a:fontRef>
        </p:style>
      </p:cxnSp>
      <p:cxnSp>
        <p:nvCxnSpPr>
          <p:cNvPr id="298" name="Straight Connector 297"/>
          <p:cNvCxnSpPr>
            <a:stCxn id="37" idx="0"/>
            <a:endCxn id="153" idx="0"/>
          </p:cNvCxnSpPr>
          <p:nvPr/>
        </p:nvCxnSpPr>
        <p:spPr>
          <a:xfrm flipV="1">
            <a:off x="2401473" y="3678032"/>
            <a:ext cx="607650" cy="1946981"/>
          </a:xfrm>
          <a:prstGeom prst="line">
            <a:avLst/>
          </a:prstGeom>
        </p:spPr>
        <p:style>
          <a:lnRef idx="1">
            <a:schemeClr val="accent1"/>
          </a:lnRef>
          <a:fillRef idx="0">
            <a:schemeClr val="accent1"/>
          </a:fillRef>
          <a:effectRef idx="0">
            <a:schemeClr val="accent1"/>
          </a:effectRef>
          <a:fontRef idx="minor">
            <a:schemeClr val="tx1"/>
          </a:fontRef>
        </p:style>
      </p:cxnSp>
      <p:cxnSp>
        <p:nvCxnSpPr>
          <p:cNvPr id="315" name="Straight Connector 314"/>
          <p:cNvCxnSpPr>
            <a:stCxn id="84" idx="0"/>
            <a:endCxn id="153" idx="0"/>
          </p:cNvCxnSpPr>
          <p:nvPr/>
        </p:nvCxnSpPr>
        <p:spPr>
          <a:xfrm flipV="1">
            <a:off x="1996433" y="3678032"/>
            <a:ext cx="1012690" cy="74864"/>
          </a:xfrm>
          <a:prstGeom prst="line">
            <a:avLst/>
          </a:prstGeom>
        </p:spPr>
        <p:style>
          <a:lnRef idx="1">
            <a:schemeClr val="accent1"/>
          </a:lnRef>
          <a:fillRef idx="0">
            <a:schemeClr val="accent1"/>
          </a:fillRef>
          <a:effectRef idx="0">
            <a:schemeClr val="accent1"/>
          </a:effectRef>
          <a:fontRef idx="minor">
            <a:schemeClr val="tx1"/>
          </a:fontRef>
        </p:style>
      </p:cxnSp>
      <p:cxnSp>
        <p:nvCxnSpPr>
          <p:cNvPr id="317" name="Straight Connector 316"/>
          <p:cNvCxnSpPr>
            <a:stCxn id="85" idx="0"/>
            <a:endCxn id="153" idx="0"/>
          </p:cNvCxnSpPr>
          <p:nvPr/>
        </p:nvCxnSpPr>
        <p:spPr>
          <a:xfrm flipV="1">
            <a:off x="2132742" y="3678032"/>
            <a:ext cx="876381" cy="208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319" name="Straight Connector 318"/>
          <p:cNvCxnSpPr>
            <a:stCxn id="86" idx="0"/>
            <a:endCxn id="153" idx="0"/>
          </p:cNvCxnSpPr>
          <p:nvPr/>
        </p:nvCxnSpPr>
        <p:spPr>
          <a:xfrm flipV="1">
            <a:off x="2269050" y="3678032"/>
            <a:ext cx="740073" cy="342310"/>
          </a:xfrm>
          <a:prstGeom prst="line">
            <a:avLst/>
          </a:prstGeom>
        </p:spPr>
        <p:style>
          <a:lnRef idx="1">
            <a:schemeClr val="accent1"/>
          </a:lnRef>
          <a:fillRef idx="0">
            <a:schemeClr val="accent1"/>
          </a:fillRef>
          <a:effectRef idx="0">
            <a:schemeClr val="accent1"/>
          </a:effectRef>
          <a:fontRef idx="minor">
            <a:schemeClr val="tx1"/>
          </a:fontRef>
        </p:style>
      </p:cxnSp>
      <p:cxnSp>
        <p:nvCxnSpPr>
          <p:cNvPr id="321" name="Straight Connector 320"/>
          <p:cNvCxnSpPr>
            <a:stCxn id="87" idx="0"/>
            <a:endCxn id="153" idx="0"/>
          </p:cNvCxnSpPr>
          <p:nvPr/>
        </p:nvCxnSpPr>
        <p:spPr>
          <a:xfrm flipV="1">
            <a:off x="2405358" y="3678032"/>
            <a:ext cx="603765" cy="476032"/>
          </a:xfrm>
          <a:prstGeom prst="line">
            <a:avLst/>
          </a:prstGeom>
        </p:spPr>
        <p:style>
          <a:lnRef idx="1">
            <a:schemeClr val="accent1"/>
          </a:lnRef>
          <a:fillRef idx="0">
            <a:schemeClr val="accent1"/>
          </a:fillRef>
          <a:effectRef idx="0">
            <a:schemeClr val="accent1"/>
          </a:effectRef>
          <a:fontRef idx="minor">
            <a:schemeClr val="tx1"/>
          </a:fontRef>
        </p:style>
      </p:cxnSp>
      <p:cxnSp>
        <p:nvCxnSpPr>
          <p:cNvPr id="323" name="Straight Connector 322"/>
          <p:cNvCxnSpPr>
            <a:stCxn id="88" idx="0"/>
            <a:endCxn id="153" idx="0"/>
          </p:cNvCxnSpPr>
          <p:nvPr/>
        </p:nvCxnSpPr>
        <p:spPr>
          <a:xfrm flipV="1">
            <a:off x="2541667" y="3678032"/>
            <a:ext cx="467456" cy="609755"/>
          </a:xfrm>
          <a:prstGeom prst="line">
            <a:avLst/>
          </a:prstGeom>
        </p:spPr>
        <p:style>
          <a:lnRef idx="1">
            <a:schemeClr val="accent1"/>
          </a:lnRef>
          <a:fillRef idx="0">
            <a:schemeClr val="accent1"/>
          </a:fillRef>
          <a:effectRef idx="0">
            <a:schemeClr val="accent1"/>
          </a:effectRef>
          <a:fontRef idx="minor">
            <a:schemeClr val="tx1"/>
          </a:fontRef>
        </p:style>
      </p:cxnSp>
      <p:cxnSp>
        <p:nvCxnSpPr>
          <p:cNvPr id="325" name="Straight Connector 324"/>
          <p:cNvCxnSpPr>
            <a:stCxn id="89" idx="0"/>
            <a:endCxn id="153" idx="0"/>
          </p:cNvCxnSpPr>
          <p:nvPr/>
        </p:nvCxnSpPr>
        <p:spPr>
          <a:xfrm flipV="1">
            <a:off x="2677975" y="3678032"/>
            <a:ext cx="331148" cy="743477"/>
          </a:xfrm>
          <a:prstGeom prst="line">
            <a:avLst/>
          </a:prstGeom>
        </p:spPr>
        <p:style>
          <a:lnRef idx="1">
            <a:schemeClr val="accent1"/>
          </a:lnRef>
          <a:fillRef idx="0">
            <a:schemeClr val="accent1"/>
          </a:fillRef>
          <a:effectRef idx="0">
            <a:schemeClr val="accent1"/>
          </a:effectRef>
          <a:fontRef idx="minor">
            <a:schemeClr val="tx1"/>
          </a:fontRef>
        </p:style>
      </p:cxnSp>
      <p:cxnSp>
        <p:nvCxnSpPr>
          <p:cNvPr id="327" name="Straight Connector 326"/>
          <p:cNvCxnSpPr>
            <a:stCxn id="90" idx="0"/>
            <a:endCxn id="153" idx="0"/>
          </p:cNvCxnSpPr>
          <p:nvPr/>
        </p:nvCxnSpPr>
        <p:spPr>
          <a:xfrm flipV="1">
            <a:off x="2814283" y="3678032"/>
            <a:ext cx="194840" cy="877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29" name="Straight Connector 328"/>
          <p:cNvCxnSpPr>
            <a:stCxn id="91" idx="0"/>
            <a:endCxn id="153" idx="0"/>
          </p:cNvCxnSpPr>
          <p:nvPr/>
        </p:nvCxnSpPr>
        <p:spPr>
          <a:xfrm flipV="1">
            <a:off x="2950592" y="3678032"/>
            <a:ext cx="58531" cy="1010923"/>
          </a:xfrm>
          <a:prstGeom prst="line">
            <a:avLst/>
          </a:prstGeom>
        </p:spPr>
        <p:style>
          <a:lnRef idx="1">
            <a:schemeClr val="accent1"/>
          </a:lnRef>
          <a:fillRef idx="0">
            <a:schemeClr val="accent1"/>
          </a:fillRef>
          <a:effectRef idx="0">
            <a:schemeClr val="accent1"/>
          </a:effectRef>
          <a:fontRef idx="minor">
            <a:schemeClr val="tx1"/>
          </a:fontRef>
        </p:style>
      </p:cxnSp>
      <p:cxnSp>
        <p:nvCxnSpPr>
          <p:cNvPr id="331" name="Straight Connector 330"/>
          <p:cNvCxnSpPr>
            <a:stCxn id="92" idx="0"/>
            <a:endCxn id="153" idx="0"/>
          </p:cNvCxnSpPr>
          <p:nvPr/>
        </p:nvCxnSpPr>
        <p:spPr>
          <a:xfrm flipH="1" flipV="1">
            <a:off x="3009123" y="3678032"/>
            <a:ext cx="77777" cy="1144645"/>
          </a:xfrm>
          <a:prstGeom prst="line">
            <a:avLst/>
          </a:prstGeom>
        </p:spPr>
        <p:style>
          <a:lnRef idx="1">
            <a:schemeClr val="accent1"/>
          </a:lnRef>
          <a:fillRef idx="0">
            <a:schemeClr val="accent1"/>
          </a:fillRef>
          <a:effectRef idx="0">
            <a:schemeClr val="accent1"/>
          </a:effectRef>
          <a:fontRef idx="minor">
            <a:schemeClr val="tx1"/>
          </a:fontRef>
        </p:style>
      </p:cxnSp>
      <p:cxnSp>
        <p:nvCxnSpPr>
          <p:cNvPr id="333" name="Straight Connector 332"/>
          <p:cNvCxnSpPr>
            <a:stCxn id="93" idx="0"/>
            <a:endCxn id="153" idx="0"/>
          </p:cNvCxnSpPr>
          <p:nvPr/>
        </p:nvCxnSpPr>
        <p:spPr>
          <a:xfrm flipH="1" flipV="1">
            <a:off x="3009123" y="3678032"/>
            <a:ext cx="214085" cy="1278368"/>
          </a:xfrm>
          <a:prstGeom prst="line">
            <a:avLst/>
          </a:prstGeom>
        </p:spPr>
        <p:style>
          <a:lnRef idx="1">
            <a:schemeClr val="accent1"/>
          </a:lnRef>
          <a:fillRef idx="0">
            <a:schemeClr val="accent1"/>
          </a:fillRef>
          <a:effectRef idx="0">
            <a:schemeClr val="accent1"/>
          </a:effectRef>
          <a:fontRef idx="minor">
            <a:schemeClr val="tx1"/>
          </a:fontRef>
        </p:style>
      </p:cxnSp>
      <p:cxnSp>
        <p:nvCxnSpPr>
          <p:cNvPr id="335" name="Straight Connector 334"/>
          <p:cNvCxnSpPr>
            <a:stCxn id="94" idx="0"/>
            <a:endCxn id="153" idx="0"/>
          </p:cNvCxnSpPr>
          <p:nvPr/>
        </p:nvCxnSpPr>
        <p:spPr>
          <a:xfrm flipH="1" flipV="1">
            <a:off x="3009123" y="3678032"/>
            <a:ext cx="350394" cy="1412091"/>
          </a:xfrm>
          <a:prstGeom prst="line">
            <a:avLst/>
          </a:prstGeom>
        </p:spPr>
        <p:style>
          <a:lnRef idx="1">
            <a:schemeClr val="accent1"/>
          </a:lnRef>
          <a:fillRef idx="0">
            <a:schemeClr val="accent1"/>
          </a:fillRef>
          <a:effectRef idx="0">
            <a:schemeClr val="accent1"/>
          </a:effectRef>
          <a:fontRef idx="minor">
            <a:schemeClr val="tx1"/>
          </a:fontRef>
        </p:style>
      </p:cxnSp>
      <p:cxnSp>
        <p:nvCxnSpPr>
          <p:cNvPr id="337" name="Straight Connector 336"/>
          <p:cNvCxnSpPr>
            <a:stCxn id="95" idx="0"/>
            <a:endCxn id="153" idx="0"/>
          </p:cNvCxnSpPr>
          <p:nvPr/>
        </p:nvCxnSpPr>
        <p:spPr>
          <a:xfrm flipH="1" flipV="1">
            <a:off x="3009123" y="3678032"/>
            <a:ext cx="486702" cy="1545813"/>
          </a:xfrm>
          <a:prstGeom prst="line">
            <a:avLst/>
          </a:prstGeom>
        </p:spPr>
        <p:style>
          <a:lnRef idx="1">
            <a:schemeClr val="accent1"/>
          </a:lnRef>
          <a:fillRef idx="0">
            <a:schemeClr val="accent1"/>
          </a:fillRef>
          <a:effectRef idx="0">
            <a:schemeClr val="accent1"/>
          </a:effectRef>
          <a:fontRef idx="minor">
            <a:schemeClr val="tx1"/>
          </a:fontRef>
        </p:style>
      </p:cxnSp>
      <p:cxnSp>
        <p:nvCxnSpPr>
          <p:cNvPr id="339" name="Straight Connector 338"/>
          <p:cNvCxnSpPr>
            <a:stCxn id="96" idx="0"/>
            <a:endCxn id="153" idx="0"/>
          </p:cNvCxnSpPr>
          <p:nvPr/>
        </p:nvCxnSpPr>
        <p:spPr>
          <a:xfrm flipH="1" flipV="1">
            <a:off x="3009123" y="3678032"/>
            <a:ext cx="623010" cy="1679536"/>
          </a:xfrm>
          <a:prstGeom prst="line">
            <a:avLst/>
          </a:prstGeom>
        </p:spPr>
        <p:style>
          <a:lnRef idx="1">
            <a:schemeClr val="accent1"/>
          </a:lnRef>
          <a:fillRef idx="0">
            <a:schemeClr val="accent1"/>
          </a:fillRef>
          <a:effectRef idx="0">
            <a:schemeClr val="accent1"/>
          </a:effectRef>
          <a:fontRef idx="minor">
            <a:schemeClr val="tx1"/>
          </a:fontRef>
        </p:style>
      </p:cxnSp>
      <p:cxnSp>
        <p:nvCxnSpPr>
          <p:cNvPr id="341" name="Straight Connector 340"/>
          <p:cNvCxnSpPr>
            <a:stCxn id="97" idx="0"/>
            <a:endCxn id="153" idx="0"/>
          </p:cNvCxnSpPr>
          <p:nvPr/>
        </p:nvCxnSpPr>
        <p:spPr>
          <a:xfrm flipH="1" flipV="1">
            <a:off x="3009123" y="3678032"/>
            <a:ext cx="759319" cy="1813258"/>
          </a:xfrm>
          <a:prstGeom prst="line">
            <a:avLst/>
          </a:prstGeom>
        </p:spPr>
        <p:style>
          <a:lnRef idx="1">
            <a:schemeClr val="accent1"/>
          </a:lnRef>
          <a:fillRef idx="0">
            <a:schemeClr val="accent1"/>
          </a:fillRef>
          <a:effectRef idx="0">
            <a:schemeClr val="accent1"/>
          </a:effectRef>
          <a:fontRef idx="minor">
            <a:schemeClr val="tx1"/>
          </a:fontRef>
        </p:style>
      </p:cxnSp>
      <p:cxnSp>
        <p:nvCxnSpPr>
          <p:cNvPr id="343" name="Straight Connector 342"/>
          <p:cNvCxnSpPr>
            <a:stCxn id="98" idx="0"/>
            <a:endCxn id="153" idx="0"/>
          </p:cNvCxnSpPr>
          <p:nvPr/>
        </p:nvCxnSpPr>
        <p:spPr>
          <a:xfrm flipH="1" flipV="1">
            <a:off x="3009123" y="3678032"/>
            <a:ext cx="895627" cy="1946981"/>
          </a:xfrm>
          <a:prstGeom prst="line">
            <a:avLst/>
          </a:prstGeom>
        </p:spPr>
        <p:style>
          <a:lnRef idx="1">
            <a:schemeClr val="accent1"/>
          </a:lnRef>
          <a:fillRef idx="0">
            <a:schemeClr val="accent1"/>
          </a:fillRef>
          <a:effectRef idx="0">
            <a:schemeClr val="accent1"/>
          </a:effectRef>
          <a:fontRef idx="minor">
            <a:schemeClr val="tx1"/>
          </a:fontRef>
        </p:style>
      </p:cxnSp>
      <p:cxnSp>
        <p:nvCxnSpPr>
          <p:cNvPr id="345" name="Straight Connector 344"/>
          <p:cNvCxnSpPr>
            <a:stCxn id="99" idx="0"/>
            <a:endCxn id="153" idx="0"/>
          </p:cNvCxnSpPr>
          <p:nvPr/>
        </p:nvCxnSpPr>
        <p:spPr>
          <a:xfrm flipH="1" flipV="1">
            <a:off x="3009123" y="3678032"/>
            <a:ext cx="489038" cy="74864"/>
          </a:xfrm>
          <a:prstGeom prst="line">
            <a:avLst/>
          </a:prstGeom>
        </p:spPr>
        <p:style>
          <a:lnRef idx="1">
            <a:schemeClr val="accent1"/>
          </a:lnRef>
          <a:fillRef idx="0">
            <a:schemeClr val="accent1"/>
          </a:fillRef>
          <a:effectRef idx="0">
            <a:schemeClr val="accent1"/>
          </a:effectRef>
          <a:fontRef idx="minor">
            <a:schemeClr val="tx1"/>
          </a:fontRef>
        </p:style>
      </p:cxnSp>
      <p:cxnSp>
        <p:nvCxnSpPr>
          <p:cNvPr id="347" name="Straight Connector 346"/>
          <p:cNvCxnSpPr>
            <a:stCxn id="100" idx="0"/>
            <a:endCxn id="153" idx="0"/>
          </p:cNvCxnSpPr>
          <p:nvPr/>
        </p:nvCxnSpPr>
        <p:spPr>
          <a:xfrm flipH="1" flipV="1">
            <a:off x="3009123" y="3678032"/>
            <a:ext cx="625346" cy="208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349" name="Straight Connector 348"/>
          <p:cNvCxnSpPr>
            <a:stCxn id="101" idx="0"/>
            <a:endCxn id="153" idx="0"/>
          </p:cNvCxnSpPr>
          <p:nvPr/>
        </p:nvCxnSpPr>
        <p:spPr>
          <a:xfrm flipH="1" flipV="1">
            <a:off x="3009123" y="3678032"/>
            <a:ext cx="761655" cy="342310"/>
          </a:xfrm>
          <a:prstGeom prst="line">
            <a:avLst/>
          </a:prstGeom>
        </p:spPr>
        <p:style>
          <a:lnRef idx="1">
            <a:schemeClr val="accent1"/>
          </a:lnRef>
          <a:fillRef idx="0">
            <a:schemeClr val="accent1"/>
          </a:fillRef>
          <a:effectRef idx="0">
            <a:schemeClr val="accent1"/>
          </a:effectRef>
          <a:fontRef idx="minor">
            <a:schemeClr val="tx1"/>
          </a:fontRef>
        </p:style>
      </p:cxnSp>
      <p:cxnSp>
        <p:nvCxnSpPr>
          <p:cNvPr id="351" name="Straight Connector 350"/>
          <p:cNvCxnSpPr>
            <a:stCxn id="102" idx="0"/>
            <a:endCxn id="153" idx="0"/>
          </p:cNvCxnSpPr>
          <p:nvPr/>
        </p:nvCxnSpPr>
        <p:spPr>
          <a:xfrm flipH="1" flipV="1">
            <a:off x="3009123" y="3678032"/>
            <a:ext cx="897963" cy="476032"/>
          </a:xfrm>
          <a:prstGeom prst="line">
            <a:avLst/>
          </a:prstGeom>
        </p:spPr>
        <p:style>
          <a:lnRef idx="1">
            <a:schemeClr val="accent1"/>
          </a:lnRef>
          <a:fillRef idx="0">
            <a:schemeClr val="accent1"/>
          </a:fillRef>
          <a:effectRef idx="0">
            <a:schemeClr val="accent1"/>
          </a:effectRef>
          <a:fontRef idx="minor">
            <a:schemeClr val="tx1"/>
          </a:fontRef>
        </p:style>
      </p:cxnSp>
      <p:cxnSp>
        <p:nvCxnSpPr>
          <p:cNvPr id="353" name="Straight Connector 352"/>
          <p:cNvCxnSpPr>
            <a:endCxn id="153" idx="0"/>
          </p:cNvCxnSpPr>
          <p:nvPr/>
        </p:nvCxnSpPr>
        <p:spPr>
          <a:xfrm flipH="1" flipV="1">
            <a:off x="3009123" y="3678032"/>
            <a:ext cx="134238" cy="597933"/>
          </a:xfrm>
          <a:prstGeom prst="line">
            <a:avLst/>
          </a:prstGeom>
        </p:spPr>
        <p:style>
          <a:lnRef idx="1">
            <a:schemeClr val="accent1"/>
          </a:lnRef>
          <a:fillRef idx="0">
            <a:schemeClr val="accent1"/>
          </a:fillRef>
          <a:effectRef idx="0">
            <a:schemeClr val="accent1"/>
          </a:effectRef>
          <a:fontRef idx="minor">
            <a:schemeClr val="tx1"/>
          </a:fontRef>
        </p:style>
      </p:cxnSp>
      <p:cxnSp>
        <p:nvCxnSpPr>
          <p:cNvPr id="355" name="Straight Connector 354"/>
          <p:cNvCxnSpPr>
            <a:stCxn id="104" idx="0"/>
            <a:endCxn id="153" idx="0"/>
          </p:cNvCxnSpPr>
          <p:nvPr/>
        </p:nvCxnSpPr>
        <p:spPr>
          <a:xfrm flipH="1" flipV="1">
            <a:off x="3009123" y="3678032"/>
            <a:ext cx="1170580" cy="743477"/>
          </a:xfrm>
          <a:prstGeom prst="line">
            <a:avLst/>
          </a:prstGeom>
        </p:spPr>
        <p:style>
          <a:lnRef idx="1">
            <a:schemeClr val="accent1"/>
          </a:lnRef>
          <a:fillRef idx="0">
            <a:schemeClr val="accent1"/>
          </a:fillRef>
          <a:effectRef idx="0">
            <a:schemeClr val="accent1"/>
          </a:effectRef>
          <a:fontRef idx="minor">
            <a:schemeClr val="tx1"/>
          </a:fontRef>
        </p:style>
      </p:cxnSp>
      <p:cxnSp>
        <p:nvCxnSpPr>
          <p:cNvPr id="357" name="Straight Connector 356"/>
          <p:cNvCxnSpPr>
            <a:stCxn id="105" idx="0"/>
            <a:endCxn id="153" idx="0"/>
          </p:cNvCxnSpPr>
          <p:nvPr/>
        </p:nvCxnSpPr>
        <p:spPr>
          <a:xfrm flipH="1" flipV="1">
            <a:off x="3009123" y="3678032"/>
            <a:ext cx="1306888" cy="877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59" name="Straight Connector 358"/>
          <p:cNvCxnSpPr>
            <a:stCxn id="106" idx="0"/>
            <a:endCxn id="153" idx="0"/>
          </p:cNvCxnSpPr>
          <p:nvPr/>
        </p:nvCxnSpPr>
        <p:spPr>
          <a:xfrm flipH="1" flipV="1">
            <a:off x="3009123" y="3678032"/>
            <a:ext cx="1443196" cy="1010923"/>
          </a:xfrm>
          <a:prstGeom prst="line">
            <a:avLst/>
          </a:prstGeom>
        </p:spPr>
        <p:style>
          <a:lnRef idx="1">
            <a:schemeClr val="accent1"/>
          </a:lnRef>
          <a:fillRef idx="0">
            <a:schemeClr val="accent1"/>
          </a:fillRef>
          <a:effectRef idx="0">
            <a:schemeClr val="accent1"/>
          </a:effectRef>
          <a:fontRef idx="minor">
            <a:schemeClr val="tx1"/>
          </a:fontRef>
        </p:style>
      </p:cxnSp>
      <p:cxnSp>
        <p:nvCxnSpPr>
          <p:cNvPr id="361" name="Straight Connector 360"/>
          <p:cNvCxnSpPr>
            <a:stCxn id="107" idx="0"/>
            <a:endCxn id="153" idx="0"/>
          </p:cNvCxnSpPr>
          <p:nvPr/>
        </p:nvCxnSpPr>
        <p:spPr>
          <a:xfrm flipH="1" flipV="1">
            <a:off x="3009123" y="3678032"/>
            <a:ext cx="1579505" cy="1144645"/>
          </a:xfrm>
          <a:prstGeom prst="line">
            <a:avLst/>
          </a:prstGeom>
        </p:spPr>
        <p:style>
          <a:lnRef idx="1">
            <a:schemeClr val="accent1"/>
          </a:lnRef>
          <a:fillRef idx="0">
            <a:schemeClr val="accent1"/>
          </a:fillRef>
          <a:effectRef idx="0">
            <a:schemeClr val="accent1"/>
          </a:effectRef>
          <a:fontRef idx="minor">
            <a:schemeClr val="tx1"/>
          </a:fontRef>
        </p:style>
      </p:cxnSp>
      <p:cxnSp>
        <p:nvCxnSpPr>
          <p:cNvPr id="363" name="Straight Connector 362"/>
          <p:cNvCxnSpPr>
            <a:stCxn id="108" idx="0"/>
            <a:endCxn id="153" idx="0"/>
          </p:cNvCxnSpPr>
          <p:nvPr/>
        </p:nvCxnSpPr>
        <p:spPr>
          <a:xfrm flipH="1" flipV="1">
            <a:off x="3009123" y="3678032"/>
            <a:ext cx="1715813" cy="1278368"/>
          </a:xfrm>
          <a:prstGeom prst="line">
            <a:avLst/>
          </a:prstGeom>
        </p:spPr>
        <p:style>
          <a:lnRef idx="1">
            <a:schemeClr val="accent1"/>
          </a:lnRef>
          <a:fillRef idx="0">
            <a:schemeClr val="accent1"/>
          </a:fillRef>
          <a:effectRef idx="0">
            <a:schemeClr val="accent1"/>
          </a:effectRef>
          <a:fontRef idx="minor">
            <a:schemeClr val="tx1"/>
          </a:fontRef>
        </p:style>
      </p:cxnSp>
      <p:cxnSp>
        <p:nvCxnSpPr>
          <p:cNvPr id="365" name="Straight Connector 364"/>
          <p:cNvCxnSpPr>
            <a:stCxn id="109" idx="0"/>
            <a:endCxn id="153" idx="0"/>
          </p:cNvCxnSpPr>
          <p:nvPr/>
        </p:nvCxnSpPr>
        <p:spPr>
          <a:xfrm flipH="1" flipV="1">
            <a:off x="3009123" y="3678032"/>
            <a:ext cx="1852121" cy="1412091"/>
          </a:xfrm>
          <a:prstGeom prst="line">
            <a:avLst/>
          </a:prstGeom>
        </p:spPr>
        <p:style>
          <a:lnRef idx="1">
            <a:schemeClr val="accent1"/>
          </a:lnRef>
          <a:fillRef idx="0">
            <a:schemeClr val="accent1"/>
          </a:fillRef>
          <a:effectRef idx="0">
            <a:schemeClr val="accent1"/>
          </a:effectRef>
          <a:fontRef idx="minor">
            <a:schemeClr val="tx1"/>
          </a:fontRef>
        </p:style>
      </p:cxnSp>
      <p:cxnSp>
        <p:nvCxnSpPr>
          <p:cNvPr id="367" name="Straight Connector 366"/>
          <p:cNvCxnSpPr>
            <a:stCxn id="110" idx="0"/>
            <a:endCxn id="153" idx="0"/>
          </p:cNvCxnSpPr>
          <p:nvPr/>
        </p:nvCxnSpPr>
        <p:spPr>
          <a:xfrm flipH="1" flipV="1">
            <a:off x="3009123" y="3678032"/>
            <a:ext cx="1988430" cy="1545813"/>
          </a:xfrm>
          <a:prstGeom prst="line">
            <a:avLst/>
          </a:prstGeom>
        </p:spPr>
        <p:style>
          <a:lnRef idx="1">
            <a:schemeClr val="accent1"/>
          </a:lnRef>
          <a:fillRef idx="0">
            <a:schemeClr val="accent1"/>
          </a:fillRef>
          <a:effectRef idx="0">
            <a:schemeClr val="accent1"/>
          </a:effectRef>
          <a:fontRef idx="minor">
            <a:schemeClr val="tx1"/>
          </a:fontRef>
        </p:style>
      </p:cxnSp>
      <p:cxnSp>
        <p:nvCxnSpPr>
          <p:cNvPr id="369" name="Straight Connector 368"/>
          <p:cNvCxnSpPr>
            <a:stCxn id="111" idx="0"/>
            <a:endCxn id="153" idx="0"/>
          </p:cNvCxnSpPr>
          <p:nvPr/>
        </p:nvCxnSpPr>
        <p:spPr>
          <a:xfrm flipH="1" flipV="1">
            <a:off x="3009123" y="3678032"/>
            <a:ext cx="2124738" cy="1679536"/>
          </a:xfrm>
          <a:prstGeom prst="line">
            <a:avLst/>
          </a:prstGeom>
        </p:spPr>
        <p:style>
          <a:lnRef idx="1">
            <a:schemeClr val="accent1"/>
          </a:lnRef>
          <a:fillRef idx="0">
            <a:schemeClr val="accent1"/>
          </a:fillRef>
          <a:effectRef idx="0">
            <a:schemeClr val="accent1"/>
          </a:effectRef>
          <a:fontRef idx="minor">
            <a:schemeClr val="tx1"/>
          </a:fontRef>
        </p:style>
      </p:cxnSp>
      <p:cxnSp>
        <p:nvCxnSpPr>
          <p:cNvPr id="371" name="Straight Connector 370"/>
          <p:cNvCxnSpPr>
            <a:stCxn id="112" idx="0"/>
            <a:endCxn id="153" idx="0"/>
          </p:cNvCxnSpPr>
          <p:nvPr/>
        </p:nvCxnSpPr>
        <p:spPr>
          <a:xfrm flipH="1" flipV="1">
            <a:off x="3009123" y="3678032"/>
            <a:ext cx="2261046" cy="1813258"/>
          </a:xfrm>
          <a:prstGeom prst="line">
            <a:avLst/>
          </a:prstGeom>
        </p:spPr>
        <p:style>
          <a:lnRef idx="1">
            <a:schemeClr val="accent1"/>
          </a:lnRef>
          <a:fillRef idx="0">
            <a:schemeClr val="accent1"/>
          </a:fillRef>
          <a:effectRef idx="0">
            <a:schemeClr val="accent1"/>
          </a:effectRef>
          <a:fontRef idx="minor">
            <a:schemeClr val="tx1"/>
          </a:fontRef>
        </p:style>
      </p:cxnSp>
      <p:cxnSp>
        <p:nvCxnSpPr>
          <p:cNvPr id="373" name="Straight Connector 372"/>
          <p:cNvCxnSpPr>
            <a:stCxn id="113" idx="0"/>
            <a:endCxn id="153" idx="0"/>
          </p:cNvCxnSpPr>
          <p:nvPr/>
        </p:nvCxnSpPr>
        <p:spPr>
          <a:xfrm flipH="1" flipV="1">
            <a:off x="3009123" y="3678032"/>
            <a:ext cx="2397355" cy="1946981"/>
          </a:xfrm>
          <a:prstGeom prst="line">
            <a:avLst/>
          </a:prstGeom>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227856" y="3752896"/>
            <a:ext cx="530600" cy="318667"/>
          </a:xfrm>
          <a:prstGeom prst="rect">
            <a:avLst/>
          </a:prstGeom>
          <a:solidFill>
            <a:srgbClr val="FFFFCC"/>
          </a:solidFill>
          <a:ln>
            <a:solidFill>
              <a:schemeClr val="tx1"/>
            </a:solidFill>
          </a:ln>
        </p:spPr>
        <p:txBody>
          <a:bodyPr wrap="square" lIns="27432" tIns="27432" rIns="27432" bIns="27432" rtlCol="0">
            <a:spAutoFit/>
          </a:bodyPr>
          <a:lstStyle/>
          <a:p>
            <a:pPr algn="ctr"/>
            <a:r>
              <a:rPr lang="en-US" sz="1000" dirty="0" smtClean="0"/>
              <a:t>Team Member</a:t>
            </a:r>
            <a:endParaRPr lang="en-US" sz="1000" dirty="0"/>
          </a:p>
        </p:txBody>
      </p:sp>
      <p:sp>
        <p:nvSpPr>
          <p:cNvPr id="24" name="TextBox 23"/>
          <p:cNvSpPr txBox="1"/>
          <p:nvPr/>
        </p:nvSpPr>
        <p:spPr>
          <a:xfrm>
            <a:off x="364164" y="3886619"/>
            <a:ext cx="530600" cy="318667"/>
          </a:xfrm>
          <a:prstGeom prst="rect">
            <a:avLst/>
          </a:prstGeom>
          <a:solidFill>
            <a:srgbClr val="FFFFCC"/>
          </a:solidFill>
          <a:ln>
            <a:solidFill>
              <a:schemeClr val="tx1"/>
            </a:solidFill>
          </a:ln>
        </p:spPr>
        <p:txBody>
          <a:bodyPr wrap="square" lIns="27432" tIns="27432" rIns="27432" bIns="27432" rtlCol="0">
            <a:spAutoFit/>
          </a:bodyPr>
          <a:lstStyle/>
          <a:p>
            <a:pPr algn="ctr"/>
            <a:r>
              <a:rPr lang="en-US" sz="1000" dirty="0" smtClean="0"/>
              <a:t>Team Member</a:t>
            </a:r>
            <a:endParaRPr lang="en-US" sz="1000" dirty="0"/>
          </a:p>
        </p:txBody>
      </p:sp>
      <p:sp>
        <p:nvSpPr>
          <p:cNvPr id="25" name="TextBox 24"/>
          <p:cNvSpPr txBox="1"/>
          <p:nvPr/>
        </p:nvSpPr>
        <p:spPr>
          <a:xfrm>
            <a:off x="500473" y="4020342"/>
            <a:ext cx="530600" cy="318667"/>
          </a:xfrm>
          <a:prstGeom prst="rect">
            <a:avLst/>
          </a:prstGeom>
          <a:solidFill>
            <a:srgbClr val="FFFFCC"/>
          </a:solidFill>
          <a:ln>
            <a:solidFill>
              <a:schemeClr val="tx1"/>
            </a:solidFill>
          </a:ln>
        </p:spPr>
        <p:txBody>
          <a:bodyPr wrap="square" lIns="27432" tIns="27432" rIns="27432" bIns="27432" rtlCol="0">
            <a:spAutoFit/>
          </a:bodyPr>
          <a:lstStyle/>
          <a:p>
            <a:pPr algn="ctr"/>
            <a:r>
              <a:rPr lang="en-US" sz="1000" dirty="0" smtClean="0"/>
              <a:t>Team Member</a:t>
            </a:r>
            <a:endParaRPr lang="en-US" sz="1000" dirty="0"/>
          </a:p>
        </p:txBody>
      </p:sp>
      <p:sp>
        <p:nvSpPr>
          <p:cNvPr id="26" name="TextBox 25"/>
          <p:cNvSpPr txBox="1"/>
          <p:nvPr/>
        </p:nvSpPr>
        <p:spPr>
          <a:xfrm>
            <a:off x="636781" y="4154064"/>
            <a:ext cx="530600" cy="318667"/>
          </a:xfrm>
          <a:prstGeom prst="rect">
            <a:avLst/>
          </a:prstGeom>
          <a:solidFill>
            <a:srgbClr val="FFFFCC"/>
          </a:solidFill>
          <a:ln>
            <a:solidFill>
              <a:schemeClr val="tx1"/>
            </a:solidFill>
          </a:ln>
        </p:spPr>
        <p:txBody>
          <a:bodyPr wrap="square" lIns="27432" tIns="27432" rIns="27432" bIns="27432" rtlCol="0">
            <a:spAutoFit/>
          </a:bodyPr>
          <a:lstStyle/>
          <a:p>
            <a:pPr algn="ctr"/>
            <a:r>
              <a:rPr lang="en-US" sz="1000" dirty="0" smtClean="0"/>
              <a:t>Team Member</a:t>
            </a:r>
            <a:endParaRPr lang="en-US" sz="1000" dirty="0"/>
          </a:p>
        </p:txBody>
      </p:sp>
      <p:sp>
        <p:nvSpPr>
          <p:cNvPr id="27" name="TextBox 26"/>
          <p:cNvSpPr txBox="1"/>
          <p:nvPr/>
        </p:nvSpPr>
        <p:spPr>
          <a:xfrm>
            <a:off x="773089" y="4287787"/>
            <a:ext cx="530600" cy="318667"/>
          </a:xfrm>
          <a:prstGeom prst="rect">
            <a:avLst/>
          </a:prstGeom>
          <a:solidFill>
            <a:srgbClr val="FFFFCC"/>
          </a:solidFill>
          <a:ln>
            <a:solidFill>
              <a:schemeClr val="tx1"/>
            </a:solidFill>
          </a:ln>
        </p:spPr>
        <p:txBody>
          <a:bodyPr wrap="square" lIns="27432" tIns="27432" rIns="27432" bIns="27432" rtlCol="0">
            <a:spAutoFit/>
          </a:bodyPr>
          <a:lstStyle/>
          <a:p>
            <a:pPr algn="ctr"/>
            <a:r>
              <a:rPr lang="en-US" sz="1000" dirty="0" smtClean="0"/>
              <a:t>Team Member</a:t>
            </a:r>
            <a:endParaRPr lang="en-US" sz="1000" dirty="0"/>
          </a:p>
        </p:txBody>
      </p:sp>
      <p:sp>
        <p:nvSpPr>
          <p:cNvPr id="28" name="TextBox 27"/>
          <p:cNvSpPr txBox="1"/>
          <p:nvPr/>
        </p:nvSpPr>
        <p:spPr>
          <a:xfrm>
            <a:off x="909398" y="4421509"/>
            <a:ext cx="530600" cy="318667"/>
          </a:xfrm>
          <a:prstGeom prst="rect">
            <a:avLst/>
          </a:prstGeom>
          <a:solidFill>
            <a:srgbClr val="FFFFCC"/>
          </a:solidFill>
          <a:ln>
            <a:solidFill>
              <a:schemeClr val="tx1"/>
            </a:solidFill>
          </a:ln>
        </p:spPr>
        <p:txBody>
          <a:bodyPr wrap="square" lIns="27432" tIns="27432" rIns="27432" bIns="27432" rtlCol="0">
            <a:spAutoFit/>
          </a:bodyPr>
          <a:lstStyle/>
          <a:p>
            <a:pPr algn="ctr"/>
            <a:r>
              <a:rPr lang="en-US" sz="1000" dirty="0" smtClean="0"/>
              <a:t>Team Member</a:t>
            </a:r>
            <a:endParaRPr lang="en-US" sz="1000" dirty="0"/>
          </a:p>
        </p:txBody>
      </p:sp>
      <p:sp>
        <p:nvSpPr>
          <p:cNvPr id="29" name="TextBox 28"/>
          <p:cNvSpPr txBox="1"/>
          <p:nvPr/>
        </p:nvSpPr>
        <p:spPr>
          <a:xfrm>
            <a:off x="1045706" y="4555232"/>
            <a:ext cx="530600" cy="318667"/>
          </a:xfrm>
          <a:prstGeom prst="rect">
            <a:avLst/>
          </a:prstGeom>
          <a:solidFill>
            <a:srgbClr val="FFFFCC"/>
          </a:solidFill>
          <a:ln>
            <a:solidFill>
              <a:schemeClr val="tx1"/>
            </a:solidFill>
          </a:ln>
        </p:spPr>
        <p:txBody>
          <a:bodyPr wrap="square" lIns="27432" tIns="27432" rIns="27432" bIns="27432" rtlCol="0">
            <a:spAutoFit/>
          </a:bodyPr>
          <a:lstStyle/>
          <a:p>
            <a:pPr algn="ctr"/>
            <a:r>
              <a:rPr lang="en-US" sz="1000" dirty="0" smtClean="0"/>
              <a:t>Team Member</a:t>
            </a:r>
            <a:endParaRPr lang="en-US" sz="1000" dirty="0"/>
          </a:p>
        </p:txBody>
      </p:sp>
      <p:sp>
        <p:nvSpPr>
          <p:cNvPr id="30" name="TextBox 29"/>
          <p:cNvSpPr txBox="1"/>
          <p:nvPr/>
        </p:nvSpPr>
        <p:spPr>
          <a:xfrm>
            <a:off x="1182014" y="4688955"/>
            <a:ext cx="530600" cy="318667"/>
          </a:xfrm>
          <a:prstGeom prst="rect">
            <a:avLst/>
          </a:prstGeom>
          <a:solidFill>
            <a:srgbClr val="FFFFCC"/>
          </a:solidFill>
          <a:ln>
            <a:solidFill>
              <a:schemeClr val="tx1"/>
            </a:solidFill>
          </a:ln>
        </p:spPr>
        <p:txBody>
          <a:bodyPr wrap="square" lIns="27432" tIns="27432" rIns="27432" bIns="27432" rtlCol="0">
            <a:spAutoFit/>
          </a:bodyPr>
          <a:lstStyle/>
          <a:p>
            <a:pPr algn="ctr"/>
            <a:r>
              <a:rPr lang="en-US" sz="1000" dirty="0" smtClean="0"/>
              <a:t>Team Member</a:t>
            </a:r>
            <a:endParaRPr lang="en-US" sz="1000" dirty="0"/>
          </a:p>
        </p:txBody>
      </p:sp>
      <p:sp>
        <p:nvSpPr>
          <p:cNvPr id="31" name="TextBox 30"/>
          <p:cNvSpPr txBox="1"/>
          <p:nvPr/>
        </p:nvSpPr>
        <p:spPr>
          <a:xfrm>
            <a:off x="1318323" y="4822677"/>
            <a:ext cx="530600" cy="318667"/>
          </a:xfrm>
          <a:prstGeom prst="rect">
            <a:avLst/>
          </a:prstGeom>
          <a:solidFill>
            <a:srgbClr val="FFFFCC"/>
          </a:solidFill>
          <a:ln>
            <a:solidFill>
              <a:schemeClr val="tx1"/>
            </a:solidFill>
          </a:ln>
        </p:spPr>
        <p:txBody>
          <a:bodyPr wrap="square" lIns="27432" tIns="27432" rIns="27432" bIns="27432" rtlCol="0">
            <a:spAutoFit/>
          </a:bodyPr>
          <a:lstStyle/>
          <a:p>
            <a:pPr algn="ctr"/>
            <a:r>
              <a:rPr lang="en-US" sz="1000" dirty="0" smtClean="0"/>
              <a:t>Team Member</a:t>
            </a:r>
            <a:endParaRPr lang="en-US" sz="1000" dirty="0"/>
          </a:p>
        </p:txBody>
      </p:sp>
      <p:sp>
        <p:nvSpPr>
          <p:cNvPr id="32" name="TextBox 31"/>
          <p:cNvSpPr txBox="1"/>
          <p:nvPr/>
        </p:nvSpPr>
        <p:spPr>
          <a:xfrm>
            <a:off x="1454631" y="4956400"/>
            <a:ext cx="530600" cy="318667"/>
          </a:xfrm>
          <a:prstGeom prst="rect">
            <a:avLst/>
          </a:prstGeom>
          <a:solidFill>
            <a:srgbClr val="FFFFCC"/>
          </a:solidFill>
          <a:ln>
            <a:solidFill>
              <a:schemeClr val="tx1"/>
            </a:solidFill>
          </a:ln>
        </p:spPr>
        <p:txBody>
          <a:bodyPr wrap="square" lIns="27432" tIns="27432" rIns="27432" bIns="27432" rtlCol="0">
            <a:spAutoFit/>
          </a:bodyPr>
          <a:lstStyle/>
          <a:p>
            <a:pPr algn="ctr"/>
            <a:r>
              <a:rPr lang="en-US" sz="1000" dirty="0" smtClean="0"/>
              <a:t>Team Member</a:t>
            </a:r>
            <a:endParaRPr lang="en-US" sz="1000" dirty="0"/>
          </a:p>
        </p:txBody>
      </p:sp>
      <p:sp>
        <p:nvSpPr>
          <p:cNvPr id="33" name="TextBox 32"/>
          <p:cNvSpPr txBox="1"/>
          <p:nvPr/>
        </p:nvSpPr>
        <p:spPr>
          <a:xfrm>
            <a:off x="1590939" y="5090123"/>
            <a:ext cx="530600" cy="318667"/>
          </a:xfrm>
          <a:prstGeom prst="rect">
            <a:avLst/>
          </a:prstGeom>
          <a:solidFill>
            <a:srgbClr val="FFFFCC"/>
          </a:solidFill>
          <a:ln>
            <a:solidFill>
              <a:schemeClr val="tx1"/>
            </a:solidFill>
          </a:ln>
        </p:spPr>
        <p:txBody>
          <a:bodyPr wrap="square" lIns="27432" tIns="27432" rIns="27432" bIns="27432" rtlCol="0">
            <a:spAutoFit/>
          </a:bodyPr>
          <a:lstStyle/>
          <a:p>
            <a:pPr algn="ctr"/>
            <a:r>
              <a:rPr lang="en-US" sz="1000" dirty="0" smtClean="0"/>
              <a:t>Team Member</a:t>
            </a:r>
            <a:endParaRPr lang="en-US" sz="1000" dirty="0"/>
          </a:p>
        </p:txBody>
      </p:sp>
      <p:sp>
        <p:nvSpPr>
          <p:cNvPr id="34" name="TextBox 33"/>
          <p:cNvSpPr txBox="1"/>
          <p:nvPr/>
        </p:nvSpPr>
        <p:spPr>
          <a:xfrm>
            <a:off x="1727248" y="5223845"/>
            <a:ext cx="530600" cy="318667"/>
          </a:xfrm>
          <a:prstGeom prst="rect">
            <a:avLst/>
          </a:prstGeom>
          <a:solidFill>
            <a:srgbClr val="FFFFCC"/>
          </a:solidFill>
          <a:ln>
            <a:solidFill>
              <a:schemeClr val="tx1"/>
            </a:solidFill>
          </a:ln>
        </p:spPr>
        <p:txBody>
          <a:bodyPr wrap="square" lIns="27432" tIns="27432" rIns="27432" bIns="27432" rtlCol="0">
            <a:spAutoFit/>
          </a:bodyPr>
          <a:lstStyle/>
          <a:p>
            <a:pPr algn="ctr"/>
            <a:r>
              <a:rPr lang="en-US" sz="1000" dirty="0" smtClean="0"/>
              <a:t>Team Member</a:t>
            </a:r>
            <a:endParaRPr lang="en-US" sz="1000" dirty="0"/>
          </a:p>
        </p:txBody>
      </p:sp>
      <p:sp>
        <p:nvSpPr>
          <p:cNvPr id="35" name="TextBox 34"/>
          <p:cNvSpPr txBox="1"/>
          <p:nvPr/>
        </p:nvSpPr>
        <p:spPr>
          <a:xfrm>
            <a:off x="1863556" y="5357568"/>
            <a:ext cx="530600" cy="318667"/>
          </a:xfrm>
          <a:prstGeom prst="rect">
            <a:avLst/>
          </a:prstGeom>
          <a:solidFill>
            <a:srgbClr val="FFFFCC"/>
          </a:solidFill>
          <a:ln>
            <a:solidFill>
              <a:schemeClr val="tx1"/>
            </a:solidFill>
          </a:ln>
        </p:spPr>
        <p:txBody>
          <a:bodyPr wrap="square" lIns="27432" tIns="27432" rIns="27432" bIns="27432" rtlCol="0">
            <a:spAutoFit/>
          </a:bodyPr>
          <a:lstStyle/>
          <a:p>
            <a:pPr algn="ctr"/>
            <a:r>
              <a:rPr lang="en-US" sz="1000" dirty="0" smtClean="0"/>
              <a:t>Team Member</a:t>
            </a:r>
            <a:endParaRPr lang="en-US" sz="1000" dirty="0"/>
          </a:p>
        </p:txBody>
      </p:sp>
      <p:sp>
        <p:nvSpPr>
          <p:cNvPr id="36" name="TextBox 35"/>
          <p:cNvSpPr txBox="1"/>
          <p:nvPr/>
        </p:nvSpPr>
        <p:spPr>
          <a:xfrm>
            <a:off x="1999864" y="5491290"/>
            <a:ext cx="530600" cy="318667"/>
          </a:xfrm>
          <a:prstGeom prst="rect">
            <a:avLst/>
          </a:prstGeom>
          <a:solidFill>
            <a:srgbClr val="FFFFCC"/>
          </a:solidFill>
          <a:ln>
            <a:solidFill>
              <a:schemeClr val="tx1"/>
            </a:solidFill>
          </a:ln>
        </p:spPr>
        <p:txBody>
          <a:bodyPr wrap="square" lIns="27432" tIns="27432" rIns="27432" bIns="27432" rtlCol="0">
            <a:spAutoFit/>
          </a:bodyPr>
          <a:lstStyle/>
          <a:p>
            <a:pPr algn="ctr"/>
            <a:r>
              <a:rPr lang="en-US" sz="1000" dirty="0" smtClean="0"/>
              <a:t>Team Member</a:t>
            </a:r>
            <a:endParaRPr lang="en-US" sz="1000" dirty="0"/>
          </a:p>
        </p:txBody>
      </p:sp>
      <p:sp>
        <p:nvSpPr>
          <p:cNvPr id="37" name="TextBox 36"/>
          <p:cNvSpPr txBox="1"/>
          <p:nvPr/>
        </p:nvSpPr>
        <p:spPr>
          <a:xfrm>
            <a:off x="2136173" y="5625013"/>
            <a:ext cx="530600" cy="318667"/>
          </a:xfrm>
          <a:prstGeom prst="rect">
            <a:avLst/>
          </a:prstGeom>
          <a:solidFill>
            <a:srgbClr val="FFFFCC"/>
          </a:solidFill>
          <a:ln>
            <a:solidFill>
              <a:schemeClr val="tx1"/>
            </a:solidFill>
          </a:ln>
        </p:spPr>
        <p:txBody>
          <a:bodyPr wrap="square" lIns="27432" tIns="27432" rIns="27432" bIns="27432" rtlCol="0">
            <a:spAutoFit/>
          </a:bodyPr>
          <a:lstStyle/>
          <a:p>
            <a:pPr algn="ctr"/>
            <a:r>
              <a:rPr lang="en-US" sz="1000" dirty="0" smtClean="0"/>
              <a:t>Team Member</a:t>
            </a:r>
            <a:endParaRPr lang="en-US" sz="1000" dirty="0"/>
          </a:p>
        </p:txBody>
      </p:sp>
      <p:sp>
        <p:nvSpPr>
          <p:cNvPr id="84" name="TextBox 83"/>
          <p:cNvSpPr txBox="1"/>
          <p:nvPr/>
        </p:nvSpPr>
        <p:spPr>
          <a:xfrm>
            <a:off x="1731133" y="3752896"/>
            <a:ext cx="530600" cy="318667"/>
          </a:xfrm>
          <a:prstGeom prst="rect">
            <a:avLst/>
          </a:prstGeom>
          <a:solidFill>
            <a:srgbClr val="FFFFCC"/>
          </a:solidFill>
          <a:ln>
            <a:solidFill>
              <a:schemeClr val="tx1"/>
            </a:solidFill>
          </a:ln>
        </p:spPr>
        <p:txBody>
          <a:bodyPr wrap="square" lIns="27432" tIns="27432" rIns="27432" bIns="27432" rtlCol="0">
            <a:spAutoFit/>
          </a:bodyPr>
          <a:lstStyle/>
          <a:p>
            <a:pPr algn="ctr"/>
            <a:r>
              <a:rPr lang="en-US" sz="1000" dirty="0" smtClean="0"/>
              <a:t>Team Member</a:t>
            </a:r>
            <a:endParaRPr lang="en-US" sz="1000" dirty="0"/>
          </a:p>
        </p:txBody>
      </p:sp>
      <p:sp>
        <p:nvSpPr>
          <p:cNvPr id="85" name="TextBox 84"/>
          <p:cNvSpPr txBox="1"/>
          <p:nvPr/>
        </p:nvSpPr>
        <p:spPr>
          <a:xfrm>
            <a:off x="1867442" y="3886619"/>
            <a:ext cx="530600" cy="318667"/>
          </a:xfrm>
          <a:prstGeom prst="rect">
            <a:avLst/>
          </a:prstGeom>
          <a:solidFill>
            <a:srgbClr val="FFFFCC"/>
          </a:solidFill>
          <a:ln>
            <a:solidFill>
              <a:schemeClr val="tx1"/>
            </a:solidFill>
          </a:ln>
        </p:spPr>
        <p:txBody>
          <a:bodyPr wrap="square" lIns="27432" tIns="27432" rIns="27432" bIns="27432" rtlCol="0">
            <a:spAutoFit/>
          </a:bodyPr>
          <a:lstStyle/>
          <a:p>
            <a:pPr algn="ctr"/>
            <a:r>
              <a:rPr lang="en-US" sz="1000" dirty="0" smtClean="0"/>
              <a:t>Team Member</a:t>
            </a:r>
            <a:endParaRPr lang="en-US" sz="1000" dirty="0"/>
          </a:p>
        </p:txBody>
      </p:sp>
      <p:sp>
        <p:nvSpPr>
          <p:cNvPr id="86" name="TextBox 85"/>
          <p:cNvSpPr txBox="1"/>
          <p:nvPr/>
        </p:nvSpPr>
        <p:spPr>
          <a:xfrm>
            <a:off x="2003750" y="4020342"/>
            <a:ext cx="530600" cy="318667"/>
          </a:xfrm>
          <a:prstGeom prst="rect">
            <a:avLst/>
          </a:prstGeom>
          <a:solidFill>
            <a:srgbClr val="FFFFCC"/>
          </a:solidFill>
          <a:ln>
            <a:solidFill>
              <a:schemeClr val="tx1"/>
            </a:solidFill>
          </a:ln>
        </p:spPr>
        <p:txBody>
          <a:bodyPr wrap="square" lIns="27432" tIns="27432" rIns="27432" bIns="27432" rtlCol="0">
            <a:spAutoFit/>
          </a:bodyPr>
          <a:lstStyle/>
          <a:p>
            <a:pPr algn="ctr"/>
            <a:r>
              <a:rPr lang="en-US" sz="1000" dirty="0" smtClean="0"/>
              <a:t>Team Member</a:t>
            </a:r>
            <a:endParaRPr lang="en-US" sz="1000" dirty="0"/>
          </a:p>
        </p:txBody>
      </p:sp>
      <p:sp>
        <p:nvSpPr>
          <p:cNvPr id="87" name="TextBox 86"/>
          <p:cNvSpPr txBox="1"/>
          <p:nvPr/>
        </p:nvSpPr>
        <p:spPr>
          <a:xfrm>
            <a:off x="2140058" y="4154064"/>
            <a:ext cx="530600" cy="318667"/>
          </a:xfrm>
          <a:prstGeom prst="rect">
            <a:avLst/>
          </a:prstGeom>
          <a:solidFill>
            <a:srgbClr val="FFFFCC"/>
          </a:solidFill>
          <a:ln>
            <a:solidFill>
              <a:schemeClr val="tx1"/>
            </a:solidFill>
          </a:ln>
        </p:spPr>
        <p:txBody>
          <a:bodyPr wrap="square" lIns="27432" tIns="27432" rIns="27432" bIns="27432" rtlCol="0">
            <a:spAutoFit/>
          </a:bodyPr>
          <a:lstStyle/>
          <a:p>
            <a:pPr algn="ctr"/>
            <a:r>
              <a:rPr lang="en-US" sz="1000" dirty="0" smtClean="0"/>
              <a:t>Team Member</a:t>
            </a:r>
            <a:endParaRPr lang="en-US" sz="1000" dirty="0"/>
          </a:p>
        </p:txBody>
      </p:sp>
      <p:sp>
        <p:nvSpPr>
          <p:cNvPr id="88" name="TextBox 87"/>
          <p:cNvSpPr txBox="1"/>
          <p:nvPr/>
        </p:nvSpPr>
        <p:spPr>
          <a:xfrm>
            <a:off x="2276367" y="4287787"/>
            <a:ext cx="530600" cy="318667"/>
          </a:xfrm>
          <a:prstGeom prst="rect">
            <a:avLst/>
          </a:prstGeom>
          <a:solidFill>
            <a:srgbClr val="FFFFCC"/>
          </a:solidFill>
          <a:ln>
            <a:solidFill>
              <a:schemeClr val="tx1"/>
            </a:solidFill>
          </a:ln>
        </p:spPr>
        <p:txBody>
          <a:bodyPr wrap="square" lIns="27432" tIns="27432" rIns="27432" bIns="27432" rtlCol="0">
            <a:spAutoFit/>
          </a:bodyPr>
          <a:lstStyle/>
          <a:p>
            <a:pPr algn="ctr"/>
            <a:r>
              <a:rPr lang="en-US" sz="1000" dirty="0" smtClean="0"/>
              <a:t>Team Member</a:t>
            </a:r>
            <a:endParaRPr lang="en-US" sz="1000" dirty="0"/>
          </a:p>
        </p:txBody>
      </p:sp>
      <p:sp>
        <p:nvSpPr>
          <p:cNvPr id="89" name="TextBox 88"/>
          <p:cNvSpPr txBox="1"/>
          <p:nvPr/>
        </p:nvSpPr>
        <p:spPr>
          <a:xfrm>
            <a:off x="2412675" y="4421509"/>
            <a:ext cx="530600" cy="318667"/>
          </a:xfrm>
          <a:prstGeom prst="rect">
            <a:avLst/>
          </a:prstGeom>
          <a:solidFill>
            <a:srgbClr val="FFFFCC"/>
          </a:solidFill>
          <a:ln>
            <a:solidFill>
              <a:schemeClr val="tx1"/>
            </a:solidFill>
          </a:ln>
        </p:spPr>
        <p:txBody>
          <a:bodyPr wrap="square" lIns="27432" tIns="27432" rIns="27432" bIns="27432" rtlCol="0">
            <a:spAutoFit/>
          </a:bodyPr>
          <a:lstStyle/>
          <a:p>
            <a:pPr algn="ctr"/>
            <a:r>
              <a:rPr lang="en-US" sz="1000" dirty="0" smtClean="0"/>
              <a:t>Team Member</a:t>
            </a:r>
            <a:endParaRPr lang="en-US" sz="1000" dirty="0"/>
          </a:p>
        </p:txBody>
      </p:sp>
      <p:sp>
        <p:nvSpPr>
          <p:cNvPr id="90" name="TextBox 89"/>
          <p:cNvSpPr txBox="1"/>
          <p:nvPr/>
        </p:nvSpPr>
        <p:spPr>
          <a:xfrm>
            <a:off x="2548983" y="4555232"/>
            <a:ext cx="530600" cy="318667"/>
          </a:xfrm>
          <a:prstGeom prst="rect">
            <a:avLst/>
          </a:prstGeom>
          <a:solidFill>
            <a:srgbClr val="FFFFCC"/>
          </a:solidFill>
          <a:ln>
            <a:solidFill>
              <a:schemeClr val="tx1"/>
            </a:solidFill>
          </a:ln>
        </p:spPr>
        <p:txBody>
          <a:bodyPr wrap="square" lIns="27432" tIns="27432" rIns="27432" bIns="27432" rtlCol="0">
            <a:spAutoFit/>
          </a:bodyPr>
          <a:lstStyle/>
          <a:p>
            <a:pPr algn="ctr"/>
            <a:r>
              <a:rPr lang="en-US" sz="1000" dirty="0" smtClean="0"/>
              <a:t>Team Member</a:t>
            </a:r>
            <a:endParaRPr lang="en-US" sz="1000" dirty="0"/>
          </a:p>
        </p:txBody>
      </p:sp>
      <p:sp>
        <p:nvSpPr>
          <p:cNvPr id="91" name="TextBox 90"/>
          <p:cNvSpPr txBox="1"/>
          <p:nvPr/>
        </p:nvSpPr>
        <p:spPr>
          <a:xfrm>
            <a:off x="2685292" y="4688955"/>
            <a:ext cx="530600" cy="318667"/>
          </a:xfrm>
          <a:prstGeom prst="rect">
            <a:avLst/>
          </a:prstGeom>
          <a:solidFill>
            <a:srgbClr val="FFFFCC"/>
          </a:solidFill>
          <a:ln>
            <a:solidFill>
              <a:schemeClr val="tx1"/>
            </a:solidFill>
          </a:ln>
        </p:spPr>
        <p:txBody>
          <a:bodyPr wrap="square" lIns="27432" tIns="27432" rIns="27432" bIns="27432" rtlCol="0">
            <a:spAutoFit/>
          </a:bodyPr>
          <a:lstStyle/>
          <a:p>
            <a:pPr algn="ctr"/>
            <a:r>
              <a:rPr lang="en-US" sz="1000" dirty="0" smtClean="0"/>
              <a:t>Team Member</a:t>
            </a:r>
            <a:endParaRPr lang="en-US" sz="1000" dirty="0"/>
          </a:p>
        </p:txBody>
      </p:sp>
      <p:sp>
        <p:nvSpPr>
          <p:cNvPr id="92" name="TextBox 91"/>
          <p:cNvSpPr txBox="1"/>
          <p:nvPr/>
        </p:nvSpPr>
        <p:spPr>
          <a:xfrm>
            <a:off x="2821600" y="4822677"/>
            <a:ext cx="530600" cy="318667"/>
          </a:xfrm>
          <a:prstGeom prst="rect">
            <a:avLst/>
          </a:prstGeom>
          <a:solidFill>
            <a:srgbClr val="FFFFCC"/>
          </a:solidFill>
          <a:ln>
            <a:solidFill>
              <a:schemeClr val="tx1"/>
            </a:solidFill>
          </a:ln>
        </p:spPr>
        <p:txBody>
          <a:bodyPr wrap="square" lIns="27432" tIns="27432" rIns="27432" bIns="27432" rtlCol="0">
            <a:spAutoFit/>
          </a:bodyPr>
          <a:lstStyle/>
          <a:p>
            <a:pPr algn="ctr"/>
            <a:r>
              <a:rPr lang="en-US" sz="1000" dirty="0" smtClean="0"/>
              <a:t>Team Member</a:t>
            </a:r>
            <a:endParaRPr lang="en-US" sz="1000" dirty="0"/>
          </a:p>
        </p:txBody>
      </p:sp>
      <p:sp>
        <p:nvSpPr>
          <p:cNvPr id="93" name="TextBox 92"/>
          <p:cNvSpPr txBox="1"/>
          <p:nvPr/>
        </p:nvSpPr>
        <p:spPr>
          <a:xfrm>
            <a:off x="2957908" y="4956400"/>
            <a:ext cx="530600" cy="318667"/>
          </a:xfrm>
          <a:prstGeom prst="rect">
            <a:avLst/>
          </a:prstGeom>
          <a:solidFill>
            <a:srgbClr val="FFFFCC"/>
          </a:solidFill>
          <a:ln>
            <a:solidFill>
              <a:schemeClr val="tx1"/>
            </a:solidFill>
          </a:ln>
        </p:spPr>
        <p:txBody>
          <a:bodyPr wrap="square" lIns="27432" tIns="27432" rIns="27432" bIns="27432" rtlCol="0">
            <a:spAutoFit/>
          </a:bodyPr>
          <a:lstStyle/>
          <a:p>
            <a:pPr algn="ctr"/>
            <a:r>
              <a:rPr lang="en-US" sz="1000" dirty="0" smtClean="0"/>
              <a:t>Team Member</a:t>
            </a:r>
            <a:endParaRPr lang="en-US" sz="1000" dirty="0"/>
          </a:p>
        </p:txBody>
      </p:sp>
      <p:sp>
        <p:nvSpPr>
          <p:cNvPr id="94" name="TextBox 93"/>
          <p:cNvSpPr txBox="1"/>
          <p:nvPr/>
        </p:nvSpPr>
        <p:spPr>
          <a:xfrm>
            <a:off x="3094217" y="5090123"/>
            <a:ext cx="530600" cy="318667"/>
          </a:xfrm>
          <a:prstGeom prst="rect">
            <a:avLst/>
          </a:prstGeom>
          <a:solidFill>
            <a:srgbClr val="FFFFCC"/>
          </a:solidFill>
          <a:ln>
            <a:solidFill>
              <a:schemeClr val="tx1"/>
            </a:solidFill>
          </a:ln>
        </p:spPr>
        <p:txBody>
          <a:bodyPr wrap="square" lIns="27432" tIns="27432" rIns="27432" bIns="27432" rtlCol="0">
            <a:spAutoFit/>
          </a:bodyPr>
          <a:lstStyle/>
          <a:p>
            <a:pPr algn="ctr"/>
            <a:r>
              <a:rPr lang="en-US" sz="1000" dirty="0" smtClean="0"/>
              <a:t>Team Member</a:t>
            </a:r>
            <a:endParaRPr lang="en-US" sz="1000" dirty="0"/>
          </a:p>
        </p:txBody>
      </p:sp>
      <p:sp>
        <p:nvSpPr>
          <p:cNvPr id="95" name="TextBox 94"/>
          <p:cNvSpPr txBox="1"/>
          <p:nvPr/>
        </p:nvSpPr>
        <p:spPr>
          <a:xfrm>
            <a:off x="3230525" y="5223845"/>
            <a:ext cx="530600" cy="318667"/>
          </a:xfrm>
          <a:prstGeom prst="rect">
            <a:avLst/>
          </a:prstGeom>
          <a:solidFill>
            <a:srgbClr val="FFFFCC"/>
          </a:solidFill>
          <a:ln>
            <a:solidFill>
              <a:schemeClr val="tx1"/>
            </a:solidFill>
          </a:ln>
        </p:spPr>
        <p:txBody>
          <a:bodyPr wrap="square" lIns="27432" tIns="27432" rIns="27432" bIns="27432" rtlCol="0">
            <a:spAutoFit/>
          </a:bodyPr>
          <a:lstStyle/>
          <a:p>
            <a:pPr algn="ctr"/>
            <a:r>
              <a:rPr lang="en-US" sz="1000" dirty="0" smtClean="0"/>
              <a:t>Team Member</a:t>
            </a:r>
            <a:endParaRPr lang="en-US" sz="1000" dirty="0"/>
          </a:p>
        </p:txBody>
      </p:sp>
      <p:sp>
        <p:nvSpPr>
          <p:cNvPr id="96" name="TextBox 95"/>
          <p:cNvSpPr txBox="1"/>
          <p:nvPr/>
        </p:nvSpPr>
        <p:spPr>
          <a:xfrm>
            <a:off x="3366833" y="5357568"/>
            <a:ext cx="530600" cy="318667"/>
          </a:xfrm>
          <a:prstGeom prst="rect">
            <a:avLst/>
          </a:prstGeom>
          <a:solidFill>
            <a:srgbClr val="FFFFCC"/>
          </a:solidFill>
          <a:ln>
            <a:solidFill>
              <a:schemeClr val="tx1"/>
            </a:solidFill>
          </a:ln>
        </p:spPr>
        <p:txBody>
          <a:bodyPr wrap="square" lIns="27432" tIns="27432" rIns="27432" bIns="27432" rtlCol="0">
            <a:spAutoFit/>
          </a:bodyPr>
          <a:lstStyle/>
          <a:p>
            <a:pPr algn="ctr"/>
            <a:r>
              <a:rPr lang="en-US" sz="1000" dirty="0" smtClean="0"/>
              <a:t>Team Member</a:t>
            </a:r>
            <a:endParaRPr lang="en-US" sz="1000" dirty="0"/>
          </a:p>
        </p:txBody>
      </p:sp>
      <p:sp>
        <p:nvSpPr>
          <p:cNvPr id="97" name="TextBox 96"/>
          <p:cNvSpPr txBox="1"/>
          <p:nvPr/>
        </p:nvSpPr>
        <p:spPr>
          <a:xfrm>
            <a:off x="3503142" y="5491290"/>
            <a:ext cx="530600" cy="318667"/>
          </a:xfrm>
          <a:prstGeom prst="rect">
            <a:avLst/>
          </a:prstGeom>
          <a:solidFill>
            <a:srgbClr val="FFFFCC"/>
          </a:solidFill>
          <a:ln>
            <a:solidFill>
              <a:schemeClr val="tx1"/>
            </a:solidFill>
          </a:ln>
        </p:spPr>
        <p:txBody>
          <a:bodyPr wrap="square" lIns="27432" tIns="27432" rIns="27432" bIns="27432" rtlCol="0">
            <a:spAutoFit/>
          </a:bodyPr>
          <a:lstStyle/>
          <a:p>
            <a:pPr algn="ctr"/>
            <a:r>
              <a:rPr lang="en-US" sz="1000" dirty="0" smtClean="0"/>
              <a:t>Team Member</a:t>
            </a:r>
            <a:endParaRPr lang="en-US" sz="1000" dirty="0"/>
          </a:p>
        </p:txBody>
      </p:sp>
      <p:sp>
        <p:nvSpPr>
          <p:cNvPr id="98" name="TextBox 97"/>
          <p:cNvSpPr txBox="1"/>
          <p:nvPr/>
        </p:nvSpPr>
        <p:spPr>
          <a:xfrm>
            <a:off x="3639450" y="5625013"/>
            <a:ext cx="530600" cy="318667"/>
          </a:xfrm>
          <a:prstGeom prst="rect">
            <a:avLst/>
          </a:prstGeom>
          <a:solidFill>
            <a:srgbClr val="FFFFCC"/>
          </a:solidFill>
          <a:ln>
            <a:solidFill>
              <a:schemeClr val="tx1"/>
            </a:solidFill>
          </a:ln>
        </p:spPr>
        <p:txBody>
          <a:bodyPr wrap="square" lIns="27432" tIns="27432" rIns="27432" bIns="27432" rtlCol="0">
            <a:spAutoFit/>
          </a:bodyPr>
          <a:lstStyle/>
          <a:p>
            <a:pPr algn="ctr"/>
            <a:r>
              <a:rPr lang="en-US" sz="1000" dirty="0" smtClean="0"/>
              <a:t>Team Member</a:t>
            </a:r>
            <a:endParaRPr lang="en-US" sz="1000" dirty="0"/>
          </a:p>
        </p:txBody>
      </p:sp>
      <p:sp>
        <p:nvSpPr>
          <p:cNvPr id="99" name="TextBox 98"/>
          <p:cNvSpPr txBox="1"/>
          <p:nvPr/>
        </p:nvSpPr>
        <p:spPr>
          <a:xfrm>
            <a:off x="3232861" y="3752896"/>
            <a:ext cx="530600" cy="318667"/>
          </a:xfrm>
          <a:prstGeom prst="rect">
            <a:avLst/>
          </a:prstGeom>
          <a:solidFill>
            <a:srgbClr val="FFFFCC"/>
          </a:solidFill>
          <a:ln>
            <a:solidFill>
              <a:schemeClr val="tx1"/>
            </a:solidFill>
          </a:ln>
        </p:spPr>
        <p:txBody>
          <a:bodyPr wrap="square" lIns="27432" tIns="27432" rIns="27432" bIns="27432" rtlCol="0">
            <a:spAutoFit/>
          </a:bodyPr>
          <a:lstStyle/>
          <a:p>
            <a:pPr algn="ctr"/>
            <a:r>
              <a:rPr lang="en-US" sz="1000" dirty="0" smtClean="0"/>
              <a:t>Team Member</a:t>
            </a:r>
            <a:endParaRPr lang="en-US" sz="1000" dirty="0"/>
          </a:p>
        </p:txBody>
      </p:sp>
      <p:sp>
        <p:nvSpPr>
          <p:cNvPr id="100" name="TextBox 99"/>
          <p:cNvSpPr txBox="1"/>
          <p:nvPr/>
        </p:nvSpPr>
        <p:spPr>
          <a:xfrm>
            <a:off x="3369169" y="3886619"/>
            <a:ext cx="530600" cy="318667"/>
          </a:xfrm>
          <a:prstGeom prst="rect">
            <a:avLst/>
          </a:prstGeom>
          <a:solidFill>
            <a:srgbClr val="FFFFCC"/>
          </a:solidFill>
          <a:ln>
            <a:solidFill>
              <a:schemeClr val="tx1"/>
            </a:solidFill>
          </a:ln>
        </p:spPr>
        <p:txBody>
          <a:bodyPr wrap="square" lIns="27432" tIns="27432" rIns="27432" bIns="27432" rtlCol="0">
            <a:spAutoFit/>
          </a:bodyPr>
          <a:lstStyle/>
          <a:p>
            <a:pPr algn="ctr"/>
            <a:r>
              <a:rPr lang="en-US" sz="1000" dirty="0" smtClean="0"/>
              <a:t>Team Member</a:t>
            </a:r>
            <a:endParaRPr lang="en-US" sz="1000" dirty="0"/>
          </a:p>
        </p:txBody>
      </p:sp>
      <p:sp>
        <p:nvSpPr>
          <p:cNvPr id="101" name="TextBox 100"/>
          <p:cNvSpPr txBox="1"/>
          <p:nvPr/>
        </p:nvSpPr>
        <p:spPr>
          <a:xfrm>
            <a:off x="3505478" y="4020342"/>
            <a:ext cx="530600" cy="318667"/>
          </a:xfrm>
          <a:prstGeom prst="rect">
            <a:avLst/>
          </a:prstGeom>
          <a:solidFill>
            <a:srgbClr val="FFFFCC"/>
          </a:solidFill>
          <a:ln>
            <a:solidFill>
              <a:schemeClr val="tx1"/>
            </a:solidFill>
          </a:ln>
        </p:spPr>
        <p:txBody>
          <a:bodyPr wrap="square" lIns="27432" tIns="27432" rIns="27432" bIns="27432" rtlCol="0">
            <a:spAutoFit/>
          </a:bodyPr>
          <a:lstStyle/>
          <a:p>
            <a:pPr algn="ctr"/>
            <a:r>
              <a:rPr lang="en-US" sz="1000" dirty="0" smtClean="0"/>
              <a:t>Team Member</a:t>
            </a:r>
            <a:endParaRPr lang="en-US" sz="1000" dirty="0"/>
          </a:p>
        </p:txBody>
      </p:sp>
      <p:sp>
        <p:nvSpPr>
          <p:cNvPr id="102" name="TextBox 101"/>
          <p:cNvSpPr txBox="1"/>
          <p:nvPr/>
        </p:nvSpPr>
        <p:spPr>
          <a:xfrm>
            <a:off x="3641786" y="4154064"/>
            <a:ext cx="530600" cy="318667"/>
          </a:xfrm>
          <a:prstGeom prst="rect">
            <a:avLst/>
          </a:prstGeom>
          <a:solidFill>
            <a:srgbClr val="FFFFCC"/>
          </a:solidFill>
          <a:ln>
            <a:solidFill>
              <a:schemeClr val="tx1"/>
            </a:solidFill>
          </a:ln>
        </p:spPr>
        <p:txBody>
          <a:bodyPr wrap="square" lIns="27432" tIns="27432" rIns="27432" bIns="27432" rtlCol="0">
            <a:spAutoFit/>
          </a:bodyPr>
          <a:lstStyle/>
          <a:p>
            <a:pPr algn="ctr"/>
            <a:r>
              <a:rPr lang="en-US" sz="1000" dirty="0" smtClean="0"/>
              <a:t>Team Member</a:t>
            </a:r>
            <a:endParaRPr lang="en-US" sz="1000" dirty="0"/>
          </a:p>
        </p:txBody>
      </p:sp>
      <p:sp>
        <p:nvSpPr>
          <p:cNvPr id="103" name="TextBox 102"/>
          <p:cNvSpPr txBox="1"/>
          <p:nvPr/>
        </p:nvSpPr>
        <p:spPr>
          <a:xfrm>
            <a:off x="3778094" y="4287787"/>
            <a:ext cx="530600" cy="318667"/>
          </a:xfrm>
          <a:prstGeom prst="rect">
            <a:avLst/>
          </a:prstGeom>
          <a:solidFill>
            <a:srgbClr val="FFFFCC"/>
          </a:solidFill>
          <a:ln>
            <a:solidFill>
              <a:schemeClr val="tx1"/>
            </a:solidFill>
          </a:ln>
        </p:spPr>
        <p:txBody>
          <a:bodyPr wrap="square" lIns="27432" tIns="27432" rIns="27432" bIns="27432" rtlCol="0">
            <a:spAutoFit/>
          </a:bodyPr>
          <a:lstStyle/>
          <a:p>
            <a:pPr algn="ctr"/>
            <a:r>
              <a:rPr lang="en-US" sz="1000" dirty="0" smtClean="0"/>
              <a:t>Team Member</a:t>
            </a:r>
            <a:endParaRPr lang="en-US" sz="1000" dirty="0"/>
          </a:p>
        </p:txBody>
      </p:sp>
      <p:sp>
        <p:nvSpPr>
          <p:cNvPr id="104" name="TextBox 103"/>
          <p:cNvSpPr txBox="1"/>
          <p:nvPr/>
        </p:nvSpPr>
        <p:spPr>
          <a:xfrm>
            <a:off x="3914403" y="4421509"/>
            <a:ext cx="530600" cy="318667"/>
          </a:xfrm>
          <a:prstGeom prst="rect">
            <a:avLst/>
          </a:prstGeom>
          <a:solidFill>
            <a:srgbClr val="FFFFCC"/>
          </a:solidFill>
          <a:ln>
            <a:solidFill>
              <a:schemeClr val="tx1"/>
            </a:solidFill>
          </a:ln>
        </p:spPr>
        <p:txBody>
          <a:bodyPr wrap="square" lIns="27432" tIns="27432" rIns="27432" bIns="27432" rtlCol="0">
            <a:spAutoFit/>
          </a:bodyPr>
          <a:lstStyle/>
          <a:p>
            <a:pPr algn="ctr"/>
            <a:r>
              <a:rPr lang="en-US" sz="1000" dirty="0" smtClean="0"/>
              <a:t>Team Member</a:t>
            </a:r>
            <a:endParaRPr lang="en-US" sz="1000" dirty="0"/>
          </a:p>
        </p:txBody>
      </p:sp>
      <p:sp>
        <p:nvSpPr>
          <p:cNvPr id="105" name="TextBox 104"/>
          <p:cNvSpPr txBox="1"/>
          <p:nvPr/>
        </p:nvSpPr>
        <p:spPr>
          <a:xfrm>
            <a:off x="4050711" y="4555232"/>
            <a:ext cx="530600" cy="318667"/>
          </a:xfrm>
          <a:prstGeom prst="rect">
            <a:avLst/>
          </a:prstGeom>
          <a:solidFill>
            <a:srgbClr val="FFFFCC"/>
          </a:solidFill>
          <a:ln>
            <a:solidFill>
              <a:schemeClr val="tx1"/>
            </a:solidFill>
          </a:ln>
        </p:spPr>
        <p:txBody>
          <a:bodyPr wrap="square" lIns="27432" tIns="27432" rIns="27432" bIns="27432" rtlCol="0">
            <a:spAutoFit/>
          </a:bodyPr>
          <a:lstStyle/>
          <a:p>
            <a:pPr algn="ctr"/>
            <a:r>
              <a:rPr lang="en-US" sz="1000" dirty="0" smtClean="0"/>
              <a:t>Team Member</a:t>
            </a:r>
            <a:endParaRPr lang="en-US" sz="1000" dirty="0"/>
          </a:p>
        </p:txBody>
      </p:sp>
      <p:sp>
        <p:nvSpPr>
          <p:cNvPr id="106" name="TextBox 105"/>
          <p:cNvSpPr txBox="1"/>
          <p:nvPr/>
        </p:nvSpPr>
        <p:spPr>
          <a:xfrm>
            <a:off x="4187019" y="4688955"/>
            <a:ext cx="530600" cy="318667"/>
          </a:xfrm>
          <a:prstGeom prst="rect">
            <a:avLst/>
          </a:prstGeom>
          <a:solidFill>
            <a:srgbClr val="FFFFCC"/>
          </a:solidFill>
          <a:ln>
            <a:solidFill>
              <a:schemeClr val="tx1"/>
            </a:solidFill>
          </a:ln>
        </p:spPr>
        <p:txBody>
          <a:bodyPr wrap="square" lIns="27432" tIns="27432" rIns="27432" bIns="27432" rtlCol="0">
            <a:spAutoFit/>
          </a:bodyPr>
          <a:lstStyle/>
          <a:p>
            <a:pPr algn="ctr"/>
            <a:r>
              <a:rPr lang="en-US" sz="1000" dirty="0" smtClean="0"/>
              <a:t>Team Member</a:t>
            </a:r>
            <a:endParaRPr lang="en-US" sz="1000" dirty="0"/>
          </a:p>
        </p:txBody>
      </p:sp>
      <p:sp>
        <p:nvSpPr>
          <p:cNvPr id="107" name="TextBox 106"/>
          <p:cNvSpPr txBox="1"/>
          <p:nvPr/>
        </p:nvSpPr>
        <p:spPr>
          <a:xfrm>
            <a:off x="4323328" y="4822677"/>
            <a:ext cx="530600" cy="318667"/>
          </a:xfrm>
          <a:prstGeom prst="rect">
            <a:avLst/>
          </a:prstGeom>
          <a:solidFill>
            <a:srgbClr val="FFFFCC"/>
          </a:solidFill>
          <a:ln>
            <a:solidFill>
              <a:schemeClr val="tx1"/>
            </a:solidFill>
          </a:ln>
        </p:spPr>
        <p:txBody>
          <a:bodyPr wrap="square" lIns="27432" tIns="27432" rIns="27432" bIns="27432" rtlCol="0">
            <a:spAutoFit/>
          </a:bodyPr>
          <a:lstStyle/>
          <a:p>
            <a:pPr algn="ctr"/>
            <a:r>
              <a:rPr lang="en-US" sz="1000" dirty="0" smtClean="0"/>
              <a:t>Team Member</a:t>
            </a:r>
            <a:endParaRPr lang="en-US" sz="1000" dirty="0"/>
          </a:p>
        </p:txBody>
      </p:sp>
      <p:sp>
        <p:nvSpPr>
          <p:cNvPr id="108" name="TextBox 107"/>
          <p:cNvSpPr txBox="1"/>
          <p:nvPr/>
        </p:nvSpPr>
        <p:spPr>
          <a:xfrm>
            <a:off x="4459636" y="4956400"/>
            <a:ext cx="530600" cy="318667"/>
          </a:xfrm>
          <a:prstGeom prst="rect">
            <a:avLst/>
          </a:prstGeom>
          <a:solidFill>
            <a:srgbClr val="FFFFCC"/>
          </a:solidFill>
          <a:ln>
            <a:solidFill>
              <a:schemeClr val="tx1"/>
            </a:solidFill>
          </a:ln>
        </p:spPr>
        <p:txBody>
          <a:bodyPr wrap="square" lIns="27432" tIns="27432" rIns="27432" bIns="27432" rtlCol="0">
            <a:spAutoFit/>
          </a:bodyPr>
          <a:lstStyle/>
          <a:p>
            <a:pPr algn="ctr"/>
            <a:r>
              <a:rPr lang="en-US" sz="1000" dirty="0" smtClean="0"/>
              <a:t>Team Member</a:t>
            </a:r>
            <a:endParaRPr lang="en-US" sz="1000" dirty="0"/>
          </a:p>
        </p:txBody>
      </p:sp>
      <p:sp>
        <p:nvSpPr>
          <p:cNvPr id="109" name="TextBox 108"/>
          <p:cNvSpPr txBox="1"/>
          <p:nvPr/>
        </p:nvSpPr>
        <p:spPr>
          <a:xfrm>
            <a:off x="4595944" y="5090123"/>
            <a:ext cx="530600" cy="318667"/>
          </a:xfrm>
          <a:prstGeom prst="rect">
            <a:avLst/>
          </a:prstGeom>
          <a:solidFill>
            <a:srgbClr val="FFFFCC"/>
          </a:solidFill>
          <a:ln>
            <a:solidFill>
              <a:schemeClr val="tx1"/>
            </a:solidFill>
          </a:ln>
        </p:spPr>
        <p:txBody>
          <a:bodyPr wrap="square" lIns="27432" tIns="27432" rIns="27432" bIns="27432" rtlCol="0">
            <a:spAutoFit/>
          </a:bodyPr>
          <a:lstStyle/>
          <a:p>
            <a:pPr algn="ctr"/>
            <a:r>
              <a:rPr lang="en-US" sz="1000" dirty="0" smtClean="0"/>
              <a:t>Team Member</a:t>
            </a:r>
            <a:endParaRPr lang="en-US" sz="1000" dirty="0"/>
          </a:p>
        </p:txBody>
      </p:sp>
      <p:sp>
        <p:nvSpPr>
          <p:cNvPr id="110" name="TextBox 109"/>
          <p:cNvSpPr txBox="1"/>
          <p:nvPr/>
        </p:nvSpPr>
        <p:spPr>
          <a:xfrm>
            <a:off x="4732253" y="5223845"/>
            <a:ext cx="530600" cy="318667"/>
          </a:xfrm>
          <a:prstGeom prst="rect">
            <a:avLst/>
          </a:prstGeom>
          <a:solidFill>
            <a:srgbClr val="FFFFCC"/>
          </a:solidFill>
          <a:ln>
            <a:solidFill>
              <a:schemeClr val="tx1"/>
            </a:solidFill>
          </a:ln>
        </p:spPr>
        <p:txBody>
          <a:bodyPr wrap="square" lIns="27432" tIns="27432" rIns="27432" bIns="27432" rtlCol="0">
            <a:spAutoFit/>
          </a:bodyPr>
          <a:lstStyle/>
          <a:p>
            <a:pPr algn="ctr"/>
            <a:r>
              <a:rPr lang="en-US" sz="1000" dirty="0" smtClean="0"/>
              <a:t>Team Member</a:t>
            </a:r>
            <a:endParaRPr lang="en-US" sz="1000" dirty="0"/>
          </a:p>
        </p:txBody>
      </p:sp>
      <p:sp>
        <p:nvSpPr>
          <p:cNvPr id="111" name="TextBox 110"/>
          <p:cNvSpPr txBox="1"/>
          <p:nvPr/>
        </p:nvSpPr>
        <p:spPr>
          <a:xfrm>
            <a:off x="4868561" y="5357568"/>
            <a:ext cx="530600" cy="318667"/>
          </a:xfrm>
          <a:prstGeom prst="rect">
            <a:avLst/>
          </a:prstGeom>
          <a:solidFill>
            <a:srgbClr val="FFFFCC"/>
          </a:solidFill>
          <a:ln>
            <a:solidFill>
              <a:schemeClr val="tx1"/>
            </a:solidFill>
          </a:ln>
        </p:spPr>
        <p:txBody>
          <a:bodyPr wrap="square" lIns="27432" tIns="27432" rIns="27432" bIns="27432" rtlCol="0">
            <a:spAutoFit/>
          </a:bodyPr>
          <a:lstStyle/>
          <a:p>
            <a:pPr algn="ctr"/>
            <a:r>
              <a:rPr lang="en-US" sz="1000" dirty="0" smtClean="0"/>
              <a:t>Team Member</a:t>
            </a:r>
            <a:endParaRPr lang="en-US" sz="1000" dirty="0"/>
          </a:p>
        </p:txBody>
      </p:sp>
      <p:sp>
        <p:nvSpPr>
          <p:cNvPr id="112" name="TextBox 111"/>
          <p:cNvSpPr txBox="1"/>
          <p:nvPr/>
        </p:nvSpPr>
        <p:spPr>
          <a:xfrm>
            <a:off x="5004869" y="5491290"/>
            <a:ext cx="530600" cy="318667"/>
          </a:xfrm>
          <a:prstGeom prst="rect">
            <a:avLst/>
          </a:prstGeom>
          <a:solidFill>
            <a:srgbClr val="FFFFCC"/>
          </a:solidFill>
          <a:ln>
            <a:solidFill>
              <a:schemeClr val="tx1"/>
            </a:solidFill>
          </a:ln>
        </p:spPr>
        <p:txBody>
          <a:bodyPr wrap="square" lIns="27432" tIns="27432" rIns="27432" bIns="27432" rtlCol="0">
            <a:spAutoFit/>
          </a:bodyPr>
          <a:lstStyle/>
          <a:p>
            <a:pPr algn="ctr"/>
            <a:r>
              <a:rPr lang="en-US" sz="1000" dirty="0" smtClean="0"/>
              <a:t>Team Member</a:t>
            </a:r>
            <a:endParaRPr lang="en-US" sz="1000" dirty="0"/>
          </a:p>
        </p:txBody>
      </p:sp>
      <p:sp>
        <p:nvSpPr>
          <p:cNvPr id="113" name="TextBox 112"/>
          <p:cNvSpPr txBox="1"/>
          <p:nvPr/>
        </p:nvSpPr>
        <p:spPr>
          <a:xfrm>
            <a:off x="5141178" y="5625013"/>
            <a:ext cx="530600" cy="318667"/>
          </a:xfrm>
          <a:prstGeom prst="rect">
            <a:avLst/>
          </a:prstGeom>
          <a:solidFill>
            <a:srgbClr val="FFFFCC"/>
          </a:solidFill>
          <a:ln>
            <a:solidFill>
              <a:schemeClr val="tx1"/>
            </a:solidFill>
          </a:ln>
        </p:spPr>
        <p:txBody>
          <a:bodyPr wrap="square" lIns="27432" tIns="27432" rIns="27432" bIns="27432" rtlCol="0">
            <a:spAutoFit/>
          </a:bodyPr>
          <a:lstStyle/>
          <a:p>
            <a:pPr algn="ctr"/>
            <a:r>
              <a:rPr lang="en-US" sz="1000" dirty="0" smtClean="0"/>
              <a:t>Team Member</a:t>
            </a:r>
            <a:endParaRPr lang="en-US" sz="1000" dirty="0"/>
          </a:p>
        </p:txBody>
      </p:sp>
      <p:sp>
        <p:nvSpPr>
          <p:cNvPr id="449" name="TextBox 448"/>
          <p:cNvSpPr txBox="1"/>
          <p:nvPr/>
        </p:nvSpPr>
        <p:spPr>
          <a:xfrm>
            <a:off x="10740003" y="2706801"/>
            <a:ext cx="530600" cy="318667"/>
          </a:xfrm>
          <a:prstGeom prst="rect">
            <a:avLst/>
          </a:prstGeom>
          <a:solidFill>
            <a:srgbClr val="FFFFCC"/>
          </a:solidFill>
          <a:ln>
            <a:solidFill>
              <a:schemeClr val="tx1"/>
            </a:solidFill>
          </a:ln>
        </p:spPr>
        <p:txBody>
          <a:bodyPr wrap="square" lIns="27432" tIns="27432" rIns="27432" bIns="27432" rtlCol="0">
            <a:spAutoFit/>
          </a:bodyPr>
          <a:lstStyle/>
          <a:p>
            <a:pPr algn="ctr"/>
            <a:r>
              <a:rPr lang="en-US" sz="1000" dirty="0" smtClean="0"/>
              <a:t>Team Member</a:t>
            </a:r>
            <a:endParaRPr lang="en-US" sz="1000" dirty="0"/>
          </a:p>
        </p:txBody>
      </p:sp>
      <p:sp>
        <p:nvSpPr>
          <p:cNvPr id="450" name="TextBox 449"/>
          <p:cNvSpPr txBox="1"/>
          <p:nvPr/>
        </p:nvSpPr>
        <p:spPr>
          <a:xfrm>
            <a:off x="10780932" y="2906035"/>
            <a:ext cx="530600" cy="318667"/>
          </a:xfrm>
          <a:prstGeom prst="rect">
            <a:avLst/>
          </a:prstGeom>
          <a:solidFill>
            <a:srgbClr val="FFFFCC"/>
          </a:solidFill>
          <a:ln>
            <a:solidFill>
              <a:schemeClr val="tx1"/>
            </a:solidFill>
          </a:ln>
        </p:spPr>
        <p:txBody>
          <a:bodyPr wrap="square" lIns="27432" tIns="27432" rIns="27432" bIns="27432" rtlCol="0">
            <a:spAutoFit/>
          </a:bodyPr>
          <a:lstStyle/>
          <a:p>
            <a:pPr algn="ctr"/>
            <a:r>
              <a:rPr lang="en-US" sz="1000" dirty="0" smtClean="0"/>
              <a:t>Team Member</a:t>
            </a:r>
            <a:endParaRPr lang="en-US" sz="1000" dirty="0"/>
          </a:p>
        </p:txBody>
      </p:sp>
      <p:sp>
        <p:nvSpPr>
          <p:cNvPr id="451" name="TextBox 450"/>
          <p:cNvSpPr txBox="1"/>
          <p:nvPr/>
        </p:nvSpPr>
        <p:spPr>
          <a:xfrm>
            <a:off x="10821861" y="3105269"/>
            <a:ext cx="530600" cy="318667"/>
          </a:xfrm>
          <a:prstGeom prst="rect">
            <a:avLst/>
          </a:prstGeom>
          <a:solidFill>
            <a:srgbClr val="FFFFCC"/>
          </a:solidFill>
          <a:ln>
            <a:solidFill>
              <a:schemeClr val="tx1"/>
            </a:solidFill>
          </a:ln>
        </p:spPr>
        <p:txBody>
          <a:bodyPr wrap="square" lIns="27432" tIns="27432" rIns="27432" bIns="27432" rtlCol="0">
            <a:spAutoFit/>
          </a:bodyPr>
          <a:lstStyle/>
          <a:p>
            <a:pPr algn="ctr"/>
            <a:r>
              <a:rPr lang="en-US" sz="1000" dirty="0" smtClean="0"/>
              <a:t>Team Member</a:t>
            </a:r>
            <a:endParaRPr lang="en-US" sz="1000" dirty="0"/>
          </a:p>
        </p:txBody>
      </p:sp>
      <p:sp>
        <p:nvSpPr>
          <p:cNvPr id="452" name="TextBox 451"/>
          <p:cNvSpPr txBox="1"/>
          <p:nvPr/>
        </p:nvSpPr>
        <p:spPr>
          <a:xfrm>
            <a:off x="10862790" y="3304503"/>
            <a:ext cx="530600" cy="318667"/>
          </a:xfrm>
          <a:prstGeom prst="rect">
            <a:avLst/>
          </a:prstGeom>
          <a:solidFill>
            <a:srgbClr val="FFFFCC"/>
          </a:solidFill>
          <a:ln>
            <a:solidFill>
              <a:schemeClr val="tx1"/>
            </a:solidFill>
          </a:ln>
        </p:spPr>
        <p:txBody>
          <a:bodyPr wrap="square" lIns="27432" tIns="27432" rIns="27432" bIns="27432" rtlCol="0">
            <a:spAutoFit/>
          </a:bodyPr>
          <a:lstStyle/>
          <a:p>
            <a:pPr algn="ctr"/>
            <a:r>
              <a:rPr lang="en-US" sz="1000" dirty="0" smtClean="0"/>
              <a:t>Team Member</a:t>
            </a:r>
            <a:endParaRPr lang="en-US" sz="1000" dirty="0"/>
          </a:p>
        </p:txBody>
      </p:sp>
      <p:sp>
        <p:nvSpPr>
          <p:cNvPr id="453" name="TextBox 452"/>
          <p:cNvSpPr txBox="1"/>
          <p:nvPr/>
        </p:nvSpPr>
        <p:spPr>
          <a:xfrm>
            <a:off x="10903719" y="3503737"/>
            <a:ext cx="530600" cy="318667"/>
          </a:xfrm>
          <a:prstGeom prst="rect">
            <a:avLst/>
          </a:prstGeom>
          <a:solidFill>
            <a:srgbClr val="FFFFCC"/>
          </a:solidFill>
          <a:ln>
            <a:solidFill>
              <a:schemeClr val="tx1"/>
            </a:solidFill>
          </a:ln>
        </p:spPr>
        <p:txBody>
          <a:bodyPr wrap="square" lIns="27432" tIns="27432" rIns="27432" bIns="27432" rtlCol="0">
            <a:spAutoFit/>
          </a:bodyPr>
          <a:lstStyle/>
          <a:p>
            <a:pPr algn="ctr"/>
            <a:r>
              <a:rPr lang="en-US" sz="1000" dirty="0" smtClean="0"/>
              <a:t>Team Member</a:t>
            </a:r>
            <a:endParaRPr lang="en-US" sz="1000" dirty="0"/>
          </a:p>
        </p:txBody>
      </p:sp>
      <p:sp>
        <p:nvSpPr>
          <p:cNvPr id="454" name="TextBox 453"/>
          <p:cNvSpPr txBox="1"/>
          <p:nvPr/>
        </p:nvSpPr>
        <p:spPr>
          <a:xfrm>
            <a:off x="10944648" y="3702971"/>
            <a:ext cx="530600" cy="318667"/>
          </a:xfrm>
          <a:prstGeom prst="rect">
            <a:avLst/>
          </a:prstGeom>
          <a:solidFill>
            <a:srgbClr val="FFFFCC"/>
          </a:solidFill>
          <a:ln>
            <a:solidFill>
              <a:schemeClr val="tx1"/>
            </a:solidFill>
          </a:ln>
        </p:spPr>
        <p:txBody>
          <a:bodyPr wrap="square" lIns="27432" tIns="27432" rIns="27432" bIns="27432" rtlCol="0">
            <a:spAutoFit/>
          </a:bodyPr>
          <a:lstStyle/>
          <a:p>
            <a:pPr algn="ctr"/>
            <a:r>
              <a:rPr lang="en-US" sz="1000" dirty="0" smtClean="0"/>
              <a:t>Team Member</a:t>
            </a:r>
            <a:endParaRPr lang="en-US" sz="1000" dirty="0"/>
          </a:p>
        </p:txBody>
      </p:sp>
      <p:sp>
        <p:nvSpPr>
          <p:cNvPr id="455" name="TextBox 454"/>
          <p:cNvSpPr txBox="1"/>
          <p:nvPr/>
        </p:nvSpPr>
        <p:spPr>
          <a:xfrm>
            <a:off x="10985577" y="3902205"/>
            <a:ext cx="530600" cy="318667"/>
          </a:xfrm>
          <a:prstGeom prst="rect">
            <a:avLst/>
          </a:prstGeom>
          <a:solidFill>
            <a:srgbClr val="FFFFCC"/>
          </a:solidFill>
          <a:ln>
            <a:solidFill>
              <a:schemeClr val="tx1"/>
            </a:solidFill>
          </a:ln>
        </p:spPr>
        <p:txBody>
          <a:bodyPr wrap="square" lIns="27432" tIns="27432" rIns="27432" bIns="27432" rtlCol="0">
            <a:spAutoFit/>
          </a:bodyPr>
          <a:lstStyle/>
          <a:p>
            <a:pPr algn="ctr"/>
            <a:r>
              <a:rPr lang="en-US" sz="1000" dirty="0" smtClean="0"/>
              <a:t>Team Member</a:t>
            </a:r>
            <a:endParaRPr lang="en-US" sz="1000" dirty="0"/>
          </a:p>
        </p:txBody>
      </p:sp>
      <p:sp>
        <p:nvSpPr>
          <p:cNvPr id="456" name="TextBox 455"/>
          <p:cNvSpPr txBox="1"/>
          <p:nvPr/>
        </p:nvSpPr>
        <p:spPr>
          <a:xfrm>
            <a:off x="11026506" y="4101439"/>
            <a:ext cx="530600" cy="318667"/>
          </a:xfrm>
          <a:prstGeom prst="rect">
            <a:avLst/>
          </a:prstGeom>
          <a:solidFill>
            <a:srgbClr val="FFFFCC"/>
          </a:solidFill>
          <a:ln>
            <a:solidFill>
              <a:schemeClr val="tx1"/>
            </a:solidFill>
          </a:ln>
        </p:spPr>
        <p:txBody>
          <a:bodyPr wrap="square" lIns="27432" tIns="27432" rIns="27432" bIns="27432" rtlCol="0">
            <a:spAutoFit/>
          </a:bodyPr>
          <a:lstStyle/>
          <a:p>
            <a:pPr algn="ctr"/>
            <a:r>
              <a:rPr lang="en-US" sz="1000" dirty="0" smtClean="0"/>
              <a:t>Team Member</a:t>
            </a:r>
            <a:endParaRPr lang="en-US" sz="1000" dirty="0"/>
          </a:p>
        </p:txBody>
      </p:sp>
      <p:sp>
        <p:nvSpPr>
          <p:cNvPr id="457" name="TextBox 456"/>
          <p:cNvSpPr txBox="1"/>
          <p:nvPr/>
        </p:nvSpPr>
        <p:spPr>
          <a:xfrm>
            <a:off x="11067435" y="4300673"/>
            <a:ext cx="530600" cy="318667"/>
          </a:xfrm>
          <a:prstGeom prst="rect">
            <a:avLst/>
          </a:prstGeom>
          <a:solidFill>
            <a:srgbClr val="FFFFCC"/>
          </a:solidFill>
          <a:ln>
            <a:solidFill>
              <a:schemeClr val="tx1"/>
            </a:solidFill>
          </a:ln>
        </p:spPr>
        <p:txBody>
          <a:bodyPr wrap="square" lIns="27432" tIns="27432" rIns="27432" bIns="27432" rtlCol="0">
            <a:spAutoFit/>
          </a:bodyPr>
          <a:lstStyle/>
          <a:p>
            <a:pPr algn="ctr"/>
            <a:r>
              <a:rPr lang="en-US" sz="1000" dirty="0" smtClean="0"/>
              <a:t>Team Member</a:t>
            </a:r>
            <a:endParaRPr lang="en-US" sz="1000" dirty="0"/>
          </a:p>
        </p:txBody>
      </p:sp>
      <p:sp>
        <p:nvSpPr>
          <p:cNvPr id="458" name="TextBox 457"/>
          <p:cNvSpPr txBox="1"/>
          <p:nvPr/>
        </p:nvSpPr>
        <p:spPr>
          <a:xfrm>
            <a:off x="11108364" y="4499907"/>
            <a:ext cx="530600" cy="318667"/>
          </a:xfrm>
          <a:prstGeom prst="rect">
            <a:avLst/>
          </a:prstGeom>
          <a:solidFill>
            <a:srgbClr val="FFFFCC"/>
          </a:solidFill>
          <a:ln>
            <a:solidFill>
              <a:schemeClr val="tx1"/>
            </a:solidFill>
          </a:ln>
        </p:spPr>
        <p:txBody>
          <a:bodyPr wrap="square" lIns="27432" tIns="27432" rIns="27432" bIns="27432" rtlCol="0">
            <a:spAutoFit/>
          </a:bodyPr>
          <a:lstStyle/>
          <a:p>
            <a:pPr algn="ctr"/>
            <a:r>
              <a:rPr lang="en-US" sz="1000" dirty="0" smtClean="0"/>
              <a:t>Team Member</a:t>
            </a:r>
            <a:endParaRPr lang="en-US" sz="1000" dirty="0"/>
          </a:p>
        </p:txBody>
      </p:sp>
      <p:sp>
        <p:nvSpPr>
          <p:cNvPr id="459" name="TextBox 458"/>
          <p:cNvSpPr txBox="1"/>
          <p:nvPr/>
        </p:nvSpPr>
        <p:spPr>
          <a:xfrm>
            <a:off x="11149293" y="4699141"/>
            <a:ext cx="530600" cy="318667"/>
          </a:xfrm>
          <a:prstGeom prst="rect">
            <a:avLst/>
          </a:prstGeom>
          <a:solidFill>
            <a:srgbClr val="FFFFCC"/>
          </a:solidFill>
          <a:ln>
            <a:solidFill>
              <a:schemeClr val="tx1"/>
            </a:solidFill>
          </a:ln>
        </p:spPr>
        <p:txBody>
          <a:bodyPr wrap="square" lIns="27432" tIns="27432" rIns="27432" bIns="27432" rtlCol="0">
            <a:spAutoFit/>
          </a:bodyPr>
          <a:lstStyle/>
          <a:p>
            <a:pPr algn="ctr"/>
            <a:r>
              <a:rPr lang="en-US" sz="1000" dirty="0" smtClean="0"/>
              <a:t>Team Member</a:t>
            </a:r>
            <a:endParaRPr lang="en-US" sz="1000" dirty="0"/>
          </a:p>
        </p:txBody>
      </p:sp>
      <p:sp>
        <p:nvSpPr>
          <p:cNvPr id="460" name="TextBox 459"/>
          <p:cNvSpPr txBox="1"/>
          <p:nvPr/>
        </p:nvSpPr>
        <p:spPr>
          <a:xfrm>
            <a:off x="11190222" y="4898375"/>
            <a:ext cx="530600" cy="318667"/>
          </a:xfrm>
          <a:prstGeom prst="rect">
            <a:avLst/>
          </a:prstGeom>
          <a:solidFill>
            <a:srgbClr val="FFFFCC"/>
          </a:solidFill>
          <a:ln>
            <a:solidFill>
              <a:schemeClr val="tx1"/>
            </a:solidFill>
          </a:ln>
        </p:spPr>
        <p:txBody>
          <a:bodyPr wrap="square" lIns="27432" tIns="27432" rIns="27432" bIns="27432" rtlCol="0">
            <a:spAutoFit/>
          </a:bodyPr>
          <a:lstStyle/>
          <a:p>
            <a:pPr algn="ctr"/>
            <a:r>
              <a:rPr lang="en-US" sz="1000" dirty="0" smtClean="0"/>
              <a:t>Team Member</a:t>
            </a:r>
            <a:endParaRPr lang="en-US" sz="1000" dirty="0"/>
          </a:p>
        </p:txBody>
      </p:sp>
      <p:sp>
        <p:nvSpPr>
          <p:cNvPr id="461" name="TextBox 460"/>
          <p:cNvSpPr txBox="1"/>
          <p:nvPr/>
        </p:nvSpPr>
        <p:spPr>
          <a:xfrm>
            <a:off x="11231151" y="5097609"/>
            <a:ext cx="530600" cy="318667"/>
          </a:xfrm>
          <a:prstGeom prst="rect">
            <a:avLst/>
          </a:prstGeom>
          <a:solidFill>
            <a:srgbClr val="FFFFCC"/>
          </a:solidFill>
          <a:ln>
            <a:solidFill>
              <a:schemeClr val="tx1"/>
            </a:solidFill>
          </a:ln>
        </p:spPr>
        <p:txBody>
          <a:bodyPr wrap="square" lIns="27432" tIns="27432" rIns="27432" bIns="27432" rtlCol="0">
            <a:spAutoFit/>
          </a:bodyPr>
          <a:lstStyle/>
          <a:p>
            <a:pPr algn="ctr"/>
            <a:r>
              <a:rPr lang="en-US" sz="1000" dirty="0" smtClean="0"/>
              <a:t>Team Member</a:t>
            </a:r>
            <a:endParaRPr lang="en-US" sz="1000" dirty="0"/>
          </a:p>
        </p:txBody>
      </p:sp>
      <p:sp>
        <p:nvSpPr>
          <p:cNvPr id="462" name="TextBox 461"/>
          <p:cNvSpPr txBox="1"/>
          <p:nvPr/>
        </p:nvSpPr>
        <p:spPr>
          <a:xfrm>
            <a:off x="11272080" y="5296843"/>
            <a:ext cx="530600" cy="318667"/>
          </a:xfrm>
          <a:prstGeom prst="rect">
            <a:avLst/>
          </a:prstGeom>
          <a:solidFill>
            <a:srgbClr val="FFFFCC"/>
          </a:solidFill>
          <a:ln>
            <a:solidFill>
              <a:schemeClr val="tx1"/>
            </a:solidFill>
          </a:ln>
        </p:spPr>
        <p:txBody>
          <a:bodyPr wrap="square" lIns="27432" tIns="27432" rIns="27432" bIns="27432" rtlCol="0">
            <a:spAutoFit/>
          </a:bodyPr>
          <a:lstStyle/>
          <a:p>
            <a:pPr algn="ctr"/>
            <a:r>
              <a:rPr lang="en-US" sz="1000" dirty="0" smtClean="0"/>
              <a:t>Team Member</a:t>
            </a:r>
            <a:endParaRPr lang="en-US" sz="1000" dirty="0"/>
          </a:p>
        </p:txBody>
      </p:sp>
      <p:sp>
        <p:nvSpPr>
          <p:cNvPr id="463" name="TextBox 462"/>
          <p:cNvSpPr txBox="1"/>
          <p:nvPr/>
        </p:nvSpPr>
        <p:spPr>
          <a:xfrm>
            <a:off x="11313008" y="5496071"/>
            <a:ext cx="530600" cy="318667"/>
          </a:xfrm>
          <a:prstGeom prst="rect">
            <a:avLst/>
          </a:prstGeom>
          <a:solidFill>
            <a:srgbClr val="FFFFCC"/>
          </a:solidFill>
          <a:ln>
            <a:solidFill>
              <a:schemeClr val="tx1"/>
            </a:solidFill>
          </a:ln>
        </p:spPr>
        <p:txBody>
          <a:bodyPr wrap="square" lIns="27432" tIns="27432" rIns="27432" bIns="27432" rtlCol="0">
            <a:spAutoFit/>
          </a:bodyPr>
          <a:lstStyle/>
          <a:p>
            <a:pPr algn="ctr"/>
            <a:r>
              <a:rPr lang="en-US" sz="1000" dirty="0" smtClean="0"/>
              <a:t>Team Member</a:t>
            </a:r>
            <a:endParaRPr lang="en-US" sz="1000" dirty="0"/>
          </a:p>
        </p:txBody>
      </p:sp>
      <p:sp>
        <p:nvSpPr>
          <p:cNvPr id="576" name="TextBox 575"/>
          <p:cNvSpPr txBox="1"/>
          <p:nvPr/>
        </p:nvSpPr>
        <p:spPr>
          <a:xfrm>
            <a:off x="7442505" y="5692256"/>
            <a:ext cx="530600" cy="318667"/>
          </a:xfrm>
          <a:prstGeom prst="rect">
            <a:avLst/>
          </a:prstGeom>
          <a:solidFill>
            <a:srgbClr val="FFFFCC"/>
          </a:solidFill>
          <a:ln>
            <a:solidFill>
              <a:schemeClr val="tx1"/>
            </a:solidFill>
          </a:ln>
        </p:spPr>
        <p:txBody>
          <a:bodyPr wrap="square" lIns="27432" tIns="27432" rIns="27432" bIns="27432" rtlCol="0">
            <a:spAutoFit/>
          </a:bodyPr>
          <a:lstStyle/>
          <a:p>
            <a:pPr algn="ctr"/>
            <a:r>
              <a:rPr lang="en-US" sz="1000" dirty="0" smtClean="0"/>
              <a:t>Team Member</a:t>
            </a:r>
            <a:endParaRPr lang="en-US" sz="1000" dirty="0"/>
          </a:p>
        </p:txBody>
      </p:sp>
      <p:sp>
        <p:nvSpPr>
          <p:cNvPr id="577" name="TextBox 576"/>
          <p:cNvSpPr txBox="1"/>
          <p:nvPr/>
        </p:nvSpPr>
        <p:spPr>
          <a:xfrm>
            <a:off x="7691493" y="5773947"/>
            <a:ext cx="530600" cy="318667"/>
          </a:xfrm>
          <a:prstGeom prst="rect">
            <a:avLst/>
          </a:prstGeom>
          <a:solidFill>
            <a:srgbClr val="FFFFCC"/>
          </a:solidFill>
          <a:ln>
            <a:solidFill>
              <a:schemeClr val="tx1"/>
            </a:solidFill>
          </a:ln>
        </p:spPr>
        <p:txBody>
          <a:bodyPr wrap="square" lIns="27432" tIns="27432" rIns="27432" bIns="27432" rtlCol="0">
            <a:spAutoFit/>
          </a:bodyPr>
          <a:lstStyle/>
          <a:p>
            <a:pPr algn="ctr"/>
            <a:r>
              <a:rPr lang="en-US" sz="1000" dirty="0" smtClean="0"/>
              <a:t>Team Member</a:t>
            </a:r>
            <a:endParaRPr lang="en-US" sz="1000" dirty="0"/>
          </a:p>
        </p:txBody>
      </p:sp>
      <p:sp>
        <p:nvSpPr>
          <p:cNvPr id="578" name="TextBox 577"/>
          <p:cNvSpPr txBox="1"/>
          <p:nvPr/>
        </p:nvSpPr>
        <p:spPr>
          <a:xfrm>
            <a:off x="7940481" y="5838043"/>
            <a:ext cx="530600" cy="318667"/>
          </a:xfrm>
          <a:prstGeom prst="rect">
            <a:avLst/>
          </a:prstGeom>
          <a:solidFill>
            <a:srgbClr val="FFFFCC"/>
          </a:solidFill>
          <a:ln>
            <a:solidFill>
              <a:schemeClr val="tx1"/>
            </a:solidFill>
          </a:ln>
        </p:spPr>
        <p:txBody>
          <a:bodyPr wrap="square" lIns="27432" tIns="27432" rIns="27432" bIns="27432" rtlCol="0">
            <a:spAutoFit/>
          </a:bodyPr>
          <a:lstStyle/>
          <a:p>
            <a:pPr algn="ctr"/>
            <a:r>
              <a:rPr lang="en-US" sz="1000" dirty="0" smtClean="0"/>
              <a:t>Team Member</a:t>
            </a:r>
            <a:endParaRPr lang="en-US" sz="1000" dirty="0"/>
          </a:p>
        </p:txBody>
      </p:sp>
      <p:sp>
        <p:nvSpPr>
          <p:cNvPr id="579" name="TextBox 578"/>
          <p:cNvSpPr txBox="1"/>
          <p:nvPr/>
        </p:nvSpPr>
        <p:spPr>
          <a:xfrm>
            <a:off x="8189469" y="5894889"/>
            <a:ext cx="530600" cy="318667"/>
          </a:xfrm>
          <a:prstGeom prst="rect">
            <a:avLst/>
          </a:prstGeom>
          <a:solidFill>
            <a:srgbClr val="FFFFCC"/>
          </a:solidFill>
          <a:ln>
            <a:solidFill>
              <a:schemeClr val="tx1"/>
            </a:solidFill>
          </a:ln>
        </p:spPr>
        <p:txBody>
          <a:bodyPr wrap="square" lIns="27432" tIns="27432" rIns="27432" bIns="27432" rtlCol="0">
            <a:spAutoFit/>
          </a:bodyPr>
          <a:lstStyle/>
          <a:p>
            <a:pPr algn="ctr"/>
            <a:r>
              <a:rPr lang="en-US" sz="1000" dirty="0" smtClean="0"/>
              <a:t>Team Member</a:t>
            </a:r>
            <a:endParaRPr lang="en-US" sz="1000" dirty="0"/>
          </a:p>
        </p:txBody>
      </p:sp>
      <p:sp>
        <p:nvSpPr>
          <p:cNvPr id="580" name="TextBox 579"/>
          <p:cNvSpPr txBox="1"/>
          <p:nvPr/>
        </p:nvSpPr>
        <p:spPr>
          <a:xfrm>
            <a:off x="8438457" y="5962317"/>
            <a:ext cx="530600" cy="318667"/>
          </a:xfrm>
          <a:prstGeom prst="rect">
            <a:avLst/>
          </a:prstGeom>
          <a:solidFill>
            <a:srgbClr val="FFFFCC"/>
          </a:solidFill>
          <a:ln>
            <a:solidFill>
              <a:schemeClr val="tx1"/>
            </a:solidFill>
          </a:ln>
        </p:spPr>
        <p:txBody>
          <a:bodyPr wrap="square" lIns="27432" tIns="27432" rIns="27432" bIns="27432" rtlCol="0">
            <a:spAutoFit/>
          </a:bodyPr>
          <a:lstStyle/>
          <a:p>
            <a:pPr algn="ctr"/>
            <a:r>
              <a:rPr lang="en-US" sz="1000" dirty="0" smtClean="0"/>
              <a:t>Team Member</a:t>
            </a:r>
            <a:endParaRPr lang="en-US" sz="1000" dirty="0"/>
          </a:p>
        </p:txBody>
      </p:sp>
      <p:sp>
        <p:nvSpPr>
          <p:cNvPr id="581" name="TextBox 580"/>
          <p:cNvSpPr txBox="1"/>
          <p:nvPr/>
        </p:nvSpPr>
        <p:spPr>
          <a:xfrm>
            <a:off x="8687445" y="6054223"/>
            <a:ext cx="530600" cy="318667"/>
          </a:xfrm>
          <a:prstGeom prst="rect">
            <a:avLst/>
          </a:prstGeom>
          <a:solidFill>
            <a:srgbClr val="FFFFCC"/>
          </a:solidFill>
          <a:ln>
            <a:solidFill>
              <a:schemeClr val="tx1"/>
            </a:solidFill>
          </a:ln>
        </p:spPr>
        <p:txBody>
          <a:bodyPr wrap="square" lIns="27432" tIns="27432" rIns="27432" bIns="27432" rtlCol="0">
            <a:spAutoFit/>
          </a:bodyPr>
          <a:lstStyle/>
          <a:p>
            <a:pPr algn="ctr"/>
            <a:r>
              <a:rPr lang="en-US" sz="1000" dirty="0" smtClean="0"/>
              <a:t>Team Member</a:t>
            </a:r>
            <a:endParaRPr lang="en-US" sz="1000" dirty="0"/>
          </a:p>
        </p:txBody>
      </p:sp>
      <p:sp>
        <p:nvSpPr>
          <p:cNvPr id="582" name="TextBox 581"/>
          <p:cNvSpPr txBox="1"/>
          <p:nvPr/>
        </p:nvSpPr>
        <p:spPr>
          <a:xfrm>
            <a:off x="8936433" y="6160674"/>
            <a:ext cx="530600" cy="318667"/>
          </a:xfrm>
          <a:prstGeom prst="rect">
            <a:avLst/>
          </a:prstGeom>
          <a:solidFill>
            <a:srgbClr val="FFFFCC"/>
          </a:solidFill>
          <a:ln>
            <a:solidFill>
              <a:schemeClr val="tx1"/>
            </a:solidFill>
          </a:ln>
        </p:spPr>
        <p:txBody>
          <a:bodyPr wrap="square" lIns="27432" tIns="27432" rIns="27432" bIns="27432" rtlCol="0">
            <a:spAutoFit/>
          </a:bodyPr>
          <a:lstStyle/>
          <a:p>
            <a:pPr algn="ctr"/>
            <a:r>
              <a:rPr lang="en-US" sz="1000" dirty="0" smtClean="0"/>
              <a:t>Team Member</a:t>
            </a:r>
            <a:endParaRPr lang="en-US" sz="1000" dirty="0"/>
          </a:p>
        </p:txBody>
      </p:sp>
      <p:sp>
        <p:nvSpPr>
          <p:cNvPr id="583" name="TextBox 582"/>
          <p:cNvSpPr txBox="1"/>
          <p:nvPr/>
        </p:nvSpPr>
        <p:spPr>
          <a:xfrm>
            <a:off x="9185421" y="6234533"/>
            <a:ext cx="530600" cy="318667"/>
          </a:xfrm>
          <a:prstGeom prst="rect">
            <a:avLst/>
          </a:prstGeom>
          <a:solidFill>
            <a:srgbClr val="FFFFCC"/>
          </a:solidFill>
          <a:ln>
            <a:solidFill>
              <a:schemeClr val="tx1"/>
            </a:solidFill>
          </a:ln>
        </p:spPr>
        <p:txBody>
          <a:bodyPr wrap="square" lIns="27432" tIns="27432" rIns="27432" bIns="27432" rtlCol="0">
            <a:spAutoFit/>
          </a:bodyPr>
          <a:lstStyle/>
          <a:p>
            <a:pPr algn="ctr"/>
            <a:r>
              <a:rPr lang="en-US" sz="1000" dirty="0" smtClean="0"/>
              <a:t>Team Member</a:t>
            </a:r>
            <a:endParaRPr lang="en-US" sz="1000" dirty="0"/>
          </a:p>
        </p:txBody>
      </p:sp>
      <p:sp>
        <p:nvSpPr>
          <p:cNvPr id="584" name="TextBox 583"/>
          <p:cNvSpPr txBox="1"/>
          <p:nvPr/>
        </p:nvSpPr>
        <p:spPr>
          <a:xfrm>
            <a:off x="9434409" y="6161800"/>
            <a:ext cx="530600" cy="318667"/>
          </a:xfrm>
          <a:prstGeom prst="rect">
            <a:avLst/>
          </a:prstGeom>
          <a:solidFill>
            <a:srgbClr val="FFFFCC"/>
          </a:solidFill>
          <a:ln>
            <a:solidFill>
              <a:schemeClr val="tx1"/>
            </a:solidFill>
          </a:ln>
        </p:spPr>
        <p:txBody>
          <a:bodyPr wrap="square" lIns="27432" tIns="27432" rIns="27432" bIns="27432" rtlCol="0">
            <a:spAutoFit/>
          </a:bodyPr>
          <a:lstStyle/>
          <a:p>
            <a:pPr algn="ctr"/>
            <a:r>
              <a:rPr lang="en-US" sz="1000" dirty="0" smtClean="0"/>
              <a:t>Team Member</a:t>
            </a:r>
            <a:endParaRPr lang="en-US" sz="1000" dirty="0"/>
          </a:p>
        </p:txBody>
      </p:sp>
      <p:sp>
        <p:nvSpPr>
          <p:cNvPr id="585" name="TextBox 584"/>
          <p:cNvSpPr txBox="1"/>
          <p:nvPr/>
        </p:nvSpPr>
        <p:spPr>
          <a:xfrm>
            <a:off x="9683397" y="6047575"/>
            <a:ext cx="530600" cy="318667"/>
          </a:xfrm>
          <a:prstGeom prst="rect">
            <a:avLst/>
          </a:prstGeom>
          <a:solidFill>
            <a:srgbClr val="FFFFCC"/>
          </a:solidFill>
          <a:ln>
            <a:solidFill>
              <a:schemeClr val="tx1"/>
            </a:solidFill>
          </a:ln>
        </p:spPr>
        <p:txBody>
          <a:bodyPr wrap="square" lIns="27432" tIns="27432" rIns="27432" bIns="27432" rtlCol="0">
            <a:spAutoFit/>
          </a:bodyPr>
          <a:lstStyle/>
          <a:p>
            <a:pPr algn="ctr"/>
            <a:r>
              <a:rPr lang="en-US" sz="1000" dirty="0" smtClean="0"/>
              <a:t>Team Member</a:t>
            </a:r>
            <a:endParaRPr lang="en-US" sz="1000" dirty="0"/>
          </a:p>
        </p:txBody>
      </p:sp>
      <p:sp>
        <p:nvSpPr>
          <p:cNvPr id="586" name="TextBox 585"/>
          <p:cNvSpPr txBox="1"/>
          <p:nvPr/>
        </p:nvSpPr>
        <p:spPr>
          <a:xfrm>
            <a:off x="9932385" y="5947117"/>
            <a:ext cx="530600" cy="318667"/>
          </a:xfrm>
          <a:prstGeom prst="rect">
            <a:avLst/>
          </a:prstGeom>
          <a:solidFill>
            <a:srgbClr val="FFFFCC"/>
          </a:solidFill>
          <a:ln>
            <a:solidFill>
              <a:schemeClr val="tx1"/>
            </a:solidFill>
          </a:ln>
        </p:spPr>
        <p:txBody>
          <a:bodyPr wrap="square" lIns="27432" tIns="27432" rIns="27432" bIns="27432" rtlCol="0">
            <a:spAutoFit/>
          </a:bodyPr>
          <a:lstStyle/>
          <a:p>
            <a:pPr algn="ctr"/>
            <a:r>
              <a:rPr lang="en-US" sz="1000" dirty="0" smtClean="0"/>
              <a:t>Team Member</a:t>
            </a:r>
            <a:endParaRPr lang="en-US" sz="1000" dirty="0"/>
          </a:p>
        </p:txBody>
      </p:sp>
      <p:sp>
        <p:nvSpPr>
          <p:cNvPr id="587" name="TextBox 586"/>
          <p:cNvSpPr txBox="1"/>
          <p:nvPr/>
        </p:nvSpPr>
        <p:spPr>
          <a:xfrm>
            <a:off x="10181373" y="5832892"/>
            <a:ext cx="530600" cy="318667"/>
          </a:xfrm>
          <a:prstGeom prst="rect">
            <a:avLst/>
          </a:prstGeom>
          <a:solidFill>
            <a:srgbClr val="FFFFCC"/>
          </a:solidFill>
          <a:ln>
            <a:solidFill>
              <a:schemeClr val="tx1"/>
            </a:solidFill>
          </a:ln>
        </p:spPr>
        <p:txBody>
          <a:bodyPr wrap="square" lIns="27432" tIns="27432" rIns="27432" bIns="27432" rtlCol="0">
            <a:spAutoFit/>
          </a:bodyPr>
          <a:lstStyle/>
          <a:p>
            <a:pPr algn="ctr"/>
            <a:r>
              <a:rPr lang="en-US" sz="1000" dirty="0" smtClean="0"/>
              <a:t>Team Member</a:t>
            </a:r>
            <a:endParaRPr lang="en-US" sz="1000" dirty="0"/>
          </a:p>
        </p:txBody>
      </p:sp>
      <p:sp>
        <p:nvSpPr>
          <p:cNvPr id="588" name="TextBox 587"/>
          <p:cNvSpPr txBox="1"/>
          <p:nvPr/>
        </p:nvSpPr>
        <p:spPr>
          <a:xfrm>
            <a:off x="10430361" y="5756351"/>
            <a:ext cx="530600" cy="318667"/>
          </a:xfrm>
          <a:prstGeom prst="rect">
            <a:avLst/>
          </a:prstGeom>
          <a:solidFill>
            <a:srgbClr val="FFFFCC"/>
          </a:solidFill>
          <a:ln>
            <a:solidFill>
              <a:schemeClr val="tx1"/>
            </a:solidFill>
          </a:ln>
        </p:spPr>
        <p:txBody>
          <a:bodyPr wrap="square" lIns="27432" tIns="27432" rIns="27432" bIns="27432" rtlCol="0">
            <a:spAutoFit/>
          </a:bodyPr>
          <a:lstStyle/>
          <a:p>
            <a:pPr algn="ctr"/>
            <a:r>
              <a:rPr lang="en-US" sz="1000" dirty="0" smtClean="0"/>
              <a:t>Team Member</a:t>
            </a:r>
            <a:endParaRPr lang="en-US" sz="1000" dirty="0"/>
          </a:p>
        </p:txBody>
      </p:sp>
      <p:sp>
        <p:nvSpPr>
          <p:cNvPr id="589" name="TextBox 588"/>
          <p:cNvSpPr txBox="1"/>
          <p:nvPr/>
        </p:nvSpPr>
        <p:spPr>
          <a:xfrm>
            <a:off x="10679348" y="5664446"/>
            <a:ext cx="530600" cy="318667"/>
          </a:xfrm>
          <a:prstGeom prst="rect">
            <a:avLst/>
          </a:prstGeom>
          <a:solidFill>
            <a:srgbClr val="FFFFCC"/>
          </a:solidFill>
          <a:ln>
            <a:solidFill>
              <a:schemeClr val="tx1"/>
            </a:solidFill>
          </a:ln>
        </p:spPr>
        <p:txBody>
          <a:bodyPr wrap="square" lIns="27432" tIns="27432" rIns="27432" bIns="27432" rtlCol="0">
            <a:spAutoFit/>
          </a:bodyPr>
          <a:lstStyle/>
          <a:p>
            <a:pPr algn="ctr"/>
            <a:r>
              <a:rPr lang="en-US" sz="1000" dirty="0" smtClean="0"/>
              <a:t>Team Member</a:t>
            </a:r>
            <a:endParaRPr lang="en-US" sz="1000" dirty="0"/>
          </a:p>
        </p:txBody>
      </p:sp>
      <p:cxnSp>
        <p:nvCxnSpPr>
          <p:cNvPr id="594" name="Straight Connector 593"/>
          <p:cNvCxnSpPr>
            <a:stCxn id="168" idx="3"/>
            <a:endCxn id="156" idx="1"/>
          </p:cNvCxnSpPr>
          <p:nvPr/>
        </p:nvCxnSpPr>
        <p:spPr>
          <a:xfrm>
            <a:off x="6803402" y="3003764"/>
            <a:ext cx="2071842" cy="1257008"/>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96" name="Straight Connector 595"/>
          <p:cNvCxnSpPr>
            <a:stCxn id="169" idx="3"/>
            <a:endCxn id="156" idx="1"/>
          </p:cNvCxnSpPr>
          <p:nvPr/>
        </p:nvCxnSpPr>
        <p:spPr>
          <a:xfrm>
            <a:off x="6844331" y="3202998"/>
            <a:ext cx="2030913" cy="1057774"/>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98" name="Straight Connector 597"/>
          <p:cNvCxnSpPr>
            <a:stCxn id="170" idx="3"/>
            <a:endCxn id="156" idx="1"/>
          </p:cNvCxnSpPr>
          <p:nvPr/>
        </p:nvCxnSpPr>
        <p:spPr>
          <a:xfrm>
            <a:off x="6885260" y="3402232"/>
            <a:ext cx="1989984" cy="85854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600" name="Straight Connector 599"/>
          <p:cNvCxnSpPr>
            <a:stCxn id="171" idx="3"/>
            <a:endCxn id="156" idx="1"/>
          </p:cNvCxnSpPr>
          <p:nvPr/>
        </p:nvCxnSpPr>
        <p:spPr>
          <a:xfrm>
            <a:off x="6926189" y="3601466"/>
            <a:ext cx="1949055" cy="659306"/>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602" name="Straight Connector 601"/>
          <p:cNvCxnSpPr>
            <a:endCxn id="156" idx="1"/>
          </p:cNvCxnSpPr>
          <p:nvPr/>
        </p:nvCxnSpPr>
        <p:spPr>
          <a:xfrm>
            <a:off x="6974435" y="3800699"/>
            <a:ext cx="1900809" cy="460073"/>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604" name="Straight Connector 603"/>
          <p:cNvCxnSpPr>
            <a:stCxn id="173" idx="3"/>
            <a:endCxn id="156" idx="1"/>
          </p:cNvCxnSpPr>
          <p:nvPr/>
        </p:nvCxnSpPr>
        <p:spPr>
          <a:xfrm>
            <a:off x="7008047" y="3999934"/>
            <a:ext cx="1867197" cy="260838"/>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606" name="Straight Connector 605"/>
          <p:cNvCxnSpPr>
            <a:stCxn id="175" idx="3"/>
            <a:endCxn id="156" idx="1"/>
          </p:cNvCxnSpPr>
          <p:nvPr/>
        </p:nvCxnSpPr>
        <p:spPr>
          <a:xfrm flipV="1">
            <a:off x="7089905" y="4260772"/>
            <a:ext cx="1785339" cy="13763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608" name="Straight Connector 607"/>
          <p:cNvCxnSpPr>
            <a:stCxn id="174" idx="3"/>
            <a:endCxn id="156" idx="1"/>
          </p:cNvCxnSpPr>
          <p:nvPr/>
        </p:nvCxnSpPr>
        <p:spPr>
          <a:xfrm>
            <a:off x="7048976" y="4199168"/>
            <a:ext cx="1826268" cy="61604"/>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610" name="Straight Connector 609"/>
          <p:cNvCxnSpPr>
            <a:stCxn id="176" idx="3"/>
            <a:endCxn id="156" idx="1"/>
          </p:cNvCxnSpPr>
          <p:nvPr/>
        </p:nvCxnSpPr>
        <p:spPr>
          <a:xfrm flipV="1">
            <a:off x="7130834" y="4260772"/>
            <a:ext cx="1744410" cy="336864"/>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612" name="Straight Connector 611"/>
          <p:cNvCxnSpPr>
            <a:stCxn id="177" idx="3"/>
            <a:endCxn id="156" idx="1"/>
          </p:cNvCxnSpPr>
          <p:nvPr/>
        </p:nvCxnSpPr>
        <p:spPr>
          <a:xfrm flipV="1">
            <a:off x="7171763" y="4260772"/>
            <a:ext cx="1703481" cy="536098"/>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614" name="Straight Connector 613"/>
          <p:cNvCxnSpPr>
            <a:stCxn id="178" idx="3"/>
            <a:endCxn id="156" idx="1"/>
          </p:cNvCxnSpPr>
          <p:nvPr/>
        </p:nvCxnSpPr>
        <p:spPr>
          <a:xfrm flipV="1">
            <a:off x="7212692" y="4260772"/>
            <a:ext cx="1662552" cy="735332"/>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616" name="Straight Connector 615"/>
          <p:cNvCxnSpPr>
            <a:stCxn id="179" idx="3"/>
            <a:endCxn id="156" idx="1"/>
          </p:cNvCxnSpPr>
          <p:nvPr/>
        </p:nvCxnSpPr>
        <p:spPr>
          <a:xfrm flipV="1">
            <a:off x="7253621" y="4260772"/>
            <a:ext cx="1621623" cy="934566"/>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618" name="Straight Connector 617"/>
          <p:cNvCxnSpPr>
            <a:stCxn id="180" idx="3"/>
            <a:endCxn id="156" idx="1"/>
          </p:cNvCxnSpPr>
          <p:nvPr/>
        </p:nvCxnSpPr>
        <p:spPr>
          <a:xfrm flipV="1">
            <a:off x="7294550" y="4260772"/>
            <a:ext cx="1580694" cy="113380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623" name="Straight Connector 622"/>
          <p:cNvCxnSpPr>
            <a:stCxn id="576" idx="0"/>
            <a:endCxn id="156" idx="2"/>
          </p:cNvCxnSpPr>
          <p:nvPr/>
        </p:nvCxnSpPr>
        <p:spPr>
          <a:xfrm flipV="1">
            <a:off x="7707805" y="4352591"/>
            <a:ext cx="1350788" cy="1339665"/>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625" name="Straight Connector 624"/>
          <p:cNvCxnSpPr>
            <a:stCxn id="589" idx="0"/>
            <a:endCxn id="156" idx="2"/>
          </p:cNvCxnSpPr>
          <p:nvPr/>
        </p:nvCxnSpPr>
        <p:spPr>
          <a:xfrm flipH="1" flipV="1">
            <a:off x="9058593" y="4352591"/>
            <a:ext cx="1886055" cy="1311855"/>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627" name="Straight Connector 626"/>
          <p:cNvCxnSpPr>
            <a:stCxn id="588" idx="0"/>
            <a:endCxn id="156" idx="2"/>
          </p:cNvCxnSpPr>
          <p:nvPr/>
        </p:nvCxnSpPr>
        <p:spPr>
          <a:xfrm flipH="1" flipV="1">
            <a:off x="9058593" y="4352591"/>
            <a:ext cx="1637068" cy="140376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632" name="Straight Connector 631"/>
          <p:cNvCxnSpPr>
            <a:stCxn id="577" idx="0"/>
            <a:endCxn id="156" idx="2"/>
          </p:cNvCxnSpPr>
          <p:nvPr/>
        </p:nvCxnSpPr>
        <p:spPr>
          <a:xfrm flipV="1">
            <a:off x="7956793" y="4352591"/>
            <a:ext cx="1101800" cy="1421356"/>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634" name="Straight Connector 633"/>
          <p:cNvCxnSpPr>
            <a:stCxn id="156" idx="2"/>
            <a:endCxn id="578" idx="0"/>
          </p:cNvCxnSpPr>
          <p:nvPr/>
        </p:nvCxnSpPr>
        <p:spPr>
          <a:xfrm flipH="1">
            <a:off x="8205781" y="4352591"/>
            <a:ext cx="852812" cy="1485452"/>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636" name="Straight Connector 635"/>
          <p:cNvCxnSpPr>
            <a:stCxn id="579" idx="0"/>
            <a:endCxn id="156" idx="2"/>
          </p:cNvCxnSpPr>
          <p:nvPr/>
        </p:nvCxnSpPr>
        <p:spPr>
          <a:xfrm flipV="1">
            <a:off x="8454769" y="4352591"/>
            <a:ext cx="603824" cy="1542298"/>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638" name="Straight Connector 637"/>
          <p:cNvCxnSpPr>
            <a:stCxn id="156" idx="2"/>
            <a:endCxn id="580" idx="0"/>
          </p:cNvCxnSpPr>
          <p:nvPr/>
        </p:nvCxnSpPr>
        <p:spPr>
          <a:xfrm flipH="1">
            <a:off x="8703757" y="4352591"/>
            <a:ext cx="354836" cy="1609726"/>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640" name="Straight Connector 639"/>
          <p:cNvCxnSpPr>
            <a:stCxn id="581" idx="0"/>
            <a:endCxn id="156" idx="2"/>
          </p:cNvCxnSpPr>
          <p:nvPr/>
        </p:nvCxnSpPr>
        <p:spPr>
          <a:xfrm flipV="1">
            <a:off x="8952745" y="4352591"/>
            <a:ext cx="105848" cy="1701632"/>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642" name="Straight Connector 641"/>
          <p:cNvCxnSpPr>
            <a:stCxn id="156" idx="2"/>
          </p:cNvCxnSpPr>
          <p:nvPr/>
        </p:nvCxnSpPr>
        <p:spPr>
          <a:xfrm>
            <a:off x="9058593" y="4352591"/>
            <a:ext cx="143140" cy="1808083"/>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644" name="Straight Connector 643"/>
          <p:cNvCxnSpPr>
            <a:stCxn id="583" idx="0"/>
            <a:endCxn id="156" idx="2"/>
          </p:cNvCxnSpPr>
          <p:nvPr/>
        </p:nvCxnSpPr>
        <p:spPr>
          <a:xfrm flipH="1" flipV="1">
            <a:off x="9058593" y="4352591"/>
            <a:ext cx="392128" cy="1881942"/>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646" name="Straight Connector 645"/>
          <p:cNvCxnSpPr>
            <a:stCxn id="156" idx="2"/>
            <a:endCxn id="585" idx="1"/>
          </p:cNvCxnSpPr>
          <p:nvPr/>
        </p:nvCxnSpPr>
        <p:spPr>
          <a:xfrm>
            <a:off x="9058593" y="4352591"/>
            <a:ext cx="624804" cy="1854318"/>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648" name="Straight Connector 647"/>
          <p:cNvCxnSpPr>
            <a:stCxn id="585" idx="0"/>
            <a:endCxn id="156" idx="2"/>
          </p:cNvCxnSpPr>
          <p:nvPr/>
        </p:nvCxnSpPr>
        <p:spPr>
          <a:xfrm flipH="1" flipV="1">
            <a:off x="9058593" y="4352591"/>
            <a:ext cx="890104" cy="1694984"/>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650" name="Straight Connector 649"/>
          <p:cNvCxnSpPr>
            <a:stCxn id="156" idx="2"/>
            <a:endCxn id="586" idx="0"/>
          </p:cNvCxnSpPr>
          <p:nvPr/>
        </p:nvCxnSpPr>
        <p:spPr>
          <a:xfrm>
            <a:off x="9058593" y="4352591"/>
            <a:ext cx="1139092" cy="1594526"/>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652" name="Straight Connector 651"/>
          <p:cNvCxnSpPr>
            <a:stCxn id="587" idx="0"/>
            <a:endCxn id="156" idx="2"/>
          </p:cNvCxnSpPr>
          <p:nvPr/>
        </p:nvCxnSpPr>
        <p:spPr>
          <a:xfrm flipH="1" flipV="1">
            <a:off x="9058593" y="4352591"/>
            <a:ext cx="1388080" cy="1480301"/>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654" name="Straight Connector 653"/>
          <p:cNvCxnSpPr>
            <a:stCxn id="463" idx="1"/>
            <a:endCxn id="156" idx="3"/>
          </p:cNvCxnSpPr>
          <p:nvPr/>
        </p:nvCxnSpPr>
        <p:spPr>
          <a:xfrm flipH="1" flipV="1">
            <a:off x="9241941" y="4260772"/>
            <a:ext cx="2071067" cy="1394633"/>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656" name="Straight Connector 655"/>
          <p:cNvCxnSpPr>
            <a:stCxn id="156" idx="3"/>
          </p:cNvCxnSpPr>
          <p:nvPr/>
        </p:nvCxnSpPr>
        <p:spPr>
          <a:xfrm>
            <a:off x="9241941" y="4260772"/>
            <a:ext cx="2030139" cy="1195405"/>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658" name="Straight Connector 657"/>
          <p:cNvCxnSpPr>
            <a:stCxn id="461" idx="1"/>
            <a:endCxn id="156" idx="3"/>
          </p:cNvCxnSpPr>
          <p:nvPr/>
        </p:nvCxnSpPr>
        <p:spPr>
          <a:xfrm flipH="1" flipV="1">
            <a:off x="9241941" y="4260772"/>
            <a:ext cx="1989210" cy="996171"/>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660" name="Straight Connector 659"/>
          <p:cNvCxnSpPr>
            <a:stCxn id="156" idx="3"/>
          </p:cNvCxnSpPr>
          <p:nvPr/>
        </p:nvCxnSpPr>
        <p:spPr>
          <a:xfrm>
            <a:off x="9241941" y="4260772"/>
            <a:ext cx="1948281" cy="796937"/>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662" name="Straight Connector 661"/>
          <p:cNvCxnSpPr>
            <a:stCxn id="459" idx="1"/>
            <a:endCxn id="156" idx="3"/>
          </p:cNvCxnSpPr>
          <p:nvPr/>
        </p:nvCxnSpPr>
        <p:spPr>
          <a:xfrm flipH="1" flipV="1">
            <a:off x="9241941" y="4260772"/>
            <a:ext cx="1907352" cy="597703"/>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664" name="Straight Connector 663"/>
          <p:cNvCxnSpPr>
            <a:stCxn id="156" idx="3"/>
          </p:cNvCxnSpPr>
          <p:nvPr/>
        </p:nvCxnSpPr>
        <p:spPr>
          <a:xfrm>
            <a:off x="9241941" y="4260772"/>
            <a:ext cx="1866423" cy="398469"/>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666" name="Straight Connector 665"/>
          <p:cNvCxnSpPr>
            <a:stCxn id="457" idx="1"/>
            <a:endCxn id="156" idx="3"/>
          </p:cNvCxnSpPr>
          <p:nvPr/>
        </p:nvCxnSpPr>
        <p:spPr>
          <a:xfrm flipH="1" flipV="1">
            <a:off x="9241941" y="4260772"/>
            <a:ext cx="1825494" cy="199235"/>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668" name="Straight Connector 667"/>
          <p:cNvCxnSpPr>
            <a:stCxn id="156" idx="3"/>
          </p:cNvCxnSpPr>
          <p:nvPr/>
        </p:nvCxnSpPr>
        <p:spPr>
          <a:xfrm>
            <a:off x="9241941" y="4260772"/>
            <a:ext cx="1784565" cy="1"/>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670" name="Straight Connector 669"/>
          <p:cNvCxnSpPr>
            <a:stCxn id="455" idx="1"/>
            <a:endCxn id="156" idx="3"/>
          </p:cNvCxnSpPr>
          <p:nvPr/>
        </p:nvCxnSpPr>
        <p:spPr>
          <a:xfrm flipH="1">
            <a:off x="9241941" y="4061539"/>
            <a:ext cx="1743636" cy="199233"/>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672" name="Straight Connector 671"/>
          <p:cNvCxnSpPr>
            <a:stCxn id="156" idx="3"/>
            <a:endCxn id="454" idx="1"/>
          </p:cNvCxnSpPr>
          <p:nvPr/>
        </p:nvCxnSpPr>
        <p:spPr>
          <a:xfrm flipV="1">
            <a:off x="9241941" y="3862305"/>
            <a:ext cx="1702707" cy="398467"/>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674" name="Straight Connector 673"/>
          <p:cNvCxnSpPr>
            <a:stCxn id="453" idx="1"/>
            <a:endCxn id="156" idx="3"/>
          </p:cNvCxnSpPr>
          <p:nvPr/>
        </p:nvCxnSpPr>
        <p:spPr>
          <a:xfrm flipH="1">
            <a:off x="9241941" y="3663071"/>
            <a:ext cx="1661778" cy="597701"/>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676" name="Straight Connector 675"/>
          <p:cNvCxnSpPr>
            <a:stCxn id="156" idx="3"/>
            <a:endCxn id="452" idx="1"/>
          </p:cNvCxnSpPr>
          <p:nvPr/>
        </p:nvCxnSpPr>
        <p:spPr>
          <a:xfrm flipV="1">
            <a:off x="9241941" y="3463837"/>
            <a:ext cx="1620849" cy="796935"/>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678" name="Straight Connector 677"/>
          <p:cNvCxnSpPr>
            <a:stCxn id="451" idx="1"/>
            <a:endCxn id="156" idx="3"/>
          </p:cNvCxnSpPr>
          <p:nvPr/>
        </p:nvCxnSpPr>
        <p:spPr>
          <a:xfrm flipH="1">
            <a:off x="9241941" y="3264603"/>
            <a:ext cx="1579920" cy="996169"/>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680" name="Straight Connector 679"/>
          <p:cNvCxnSpPr>
            <a:stCxn id="156" idx="3"/>
            <a:endCxn id="450" idx="1"/>
          </p:cNvCxnSpPr>
          <p:nvPr/>
        </p:nvCxnSpPr>
        <p:spPr>
          <a:xfrm flipV="1">
            <a:off x="9241941" y="3065369"/>
            <a:ext cx="1538991" cy="1195403"/>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682" name="Straight Connector 681"/>
          <p:cNvCxnSpPr>
            <a:stCxn id="449" idx="1"/>
            <a:endCxn id="156" idx="3"/>
          </p:cNvCxnSpPr>
          <p:nvPr/>
        </p:nvCxnSpPr>
        <p:spPr>
          <a:xfrm flipH="1">
            <a:off x="9241941" y="2866135"/>
            <a:ext cx="1498062" cy="1394637"/>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sp>
        <p:nvSpPr>
          <p:cNvPr id="685" name="TextBox 684"/>
          <p:cNvSpPr txBox="1"/>
          <p:nvPr/>
        </p:nvSpPr>
        <p:spPr>
          <a:xfrm>
            <a:off x="1053023" y="1067844"/>
            <a:ext cx="4080838" cy="584775"/>
          </a:xfrm>
          <a:prstGeom prst="rect">
            <a:avLst/>
          </a:prstGeom>
          <a:noFill/>
        </p:spPr>
        <p:txBody>
          <a:bodyPr wrap="square" rtlCol="0">
            <a:spAutoFit/>
          </a:bodyPr>
          <a:lstStyle/>
          <a:p>
            <a:pPr algn="ctr"/>
            <a:r>
              <a:rPr lang="en-US" sz="1600" b="1" dirty="0" smtClean="0"/>
              <a:t>Standard Information Management Model with Specialty Tool</a:t>
            </a:r>
            <a:endParaRPr lang="en-US" sz="1600" b="1" dirty="0"/>
          </a:p>
        </p:txBody>
      </p:sp>
      <p:sp>
        <p:nvSpPr>
          <p:cNvPr id="686" name="TextBox 685"/>
          <p:cNvSpPr txBox="1"/>
          <p:nvPr/>
        </p:nvSpPr>
        <p:spPr>
          <a:xfrm>
            <a:off x="7001589" y="1066417"/>
            <a:ext cx="4080838" cy="338554"/>
          </a:xfrm>
          <a:prstGeom prst="rect">
            <a:avLst/>
          </a:prstGeom>
          <a:noFill/>
        </p:spPr>
        <p:txBody>
          <a:bodyPr wrap="square" rtlCol="0">
            <a:spAutoFit/>
          </a:bodyPr>
          <a:lstStyle/>
          <a:p>
            <a:pPr algn="ctr"/>
            <a:r>
              <a:rPr lang="en-US" sz="1600" b="1" dirty="0" smtClean="0"/>
              <a:t>DDCIM Model</a:t>
            </a:r>
            <a:endParaRPr lang="en-US" sz="1600" b="1" dirty="0"/>
          </a:p>
        </p:txBody>
      </p:sp>
    </p:spTree>
    <p:extLst>
      <p:ext uri="{BB962C8B-B14F-4D97-AF65-F5344CB8AC3E}">
        <p14:creationId xmlns:p14="http://schemas.microsoft.com/office/powerpoint/2010/main" val="37242209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Data-Centric Relates to Other Information Management Approaches</a:t>
            </a:r>
            <a:endParaRPr lang="en-US" dirty="0"/>
          </a:p>
        </p:txBody>
      </p:sp>
      <p:sp>
        <p:nvSpPr>
          <p:cNvPr id="4" name="Slide Number Placeholder 3"/>
          <p:cNvSpPr>
            <a:spLocks noGrp="1"/>
          </p:cNvSpPr>
          <p:nvPr>
            <p:ph type="sldNum" sz="quarter" idx="12"/>
          </p:nvPr>
        </p:nvSpPr>
        <p:spPr/>
        <p:txBody>
          <a:bodyPr/>
          <a:lstStyle/>
          <a:p>
            <a:fld id="{B15726EE-33C6-4ECB-931B-A760BBF8EBB9}" type="slidenum">
              <a:rPr lang="en-US" smtClean="0"/>
              <a:t>10</a:t>
            </a:fld>
            <a:endParaRPr lang="en-US"/>
          </a:p>
        </p:txBody>
      </p:sp>
      <p:graphicFrame>
        <p:nvGraphicFramePr>
          <p:cNvPr id="6" name="Table 5"/>
          <p:cNvGraphicFramePr>
            <a:graphicFrameLocks noGrp="1"/>
          </p:cNvGraphicFramePr>
          <p:nvPr>
            <p:extLst>
              <p:ext uri="{D42A27DB-BD31-4B8C-83A1-F6EECF244321}">
                <p14:modId xmlns:p14="http://schemas.microsoft.com/office/powerpoint/2010/main" val="2719345316"/>
              </p:ext>
            </p:extLst>
          </p:nvPr>
        </p:nvGraphicFramePr>
        <p:xfrm>
          <a:off x="596392" y="1219200"/>
          <a:ext cx="10989056" cy="4382686"/>
        </p:xfrm>
        <a:graphic>
          <a:graphicData uri="http://schemas.openxmlformats.org/drawingml/2006/table">
            <a:tbl>
              <a:tblPr firstRow="1" bandRow="1">
                <a:tableStyleId>{5940675A-B579-460E-94D1-54222C63F5DA}</a:tableStyleId>
              </a:tblPr>
              <a:tblGrid>
                <a:gridCol w="1104392">
                  <a:extLst>
                    <a:ext uri="{9D8B030D-6E8A-4147-A177-3AD203B41FA5}">
                      <a16:colId xmlns:a16="http://schemas.microsoft.com/office/drawing/2014/main" val="3394862144"/>
                    </a:ext>
                  </a:extLst>
                </a:gridCol>
                <a:gridCol w="3294888">
                  <a:extLst>
                    <a:ext uri="{9D8B030D-6E8A-4147-A177-3AD203B41FA5}">
                      <a16:colId xmlns:a16="http://schemas.microsoft.com/office/drawing/2014/main" val="4107711837"/>
                    </a:ext>
                  </a:extLst>
                </a:gridCol>
                <a:gridCol w="3294888">
                  <a:extLst>
                    <a:ext uri="{9D8B030D-6E8A-4147-A177-3AD203B41FA5}">
                      <a16:colId xmlns:a16="http://schemas.microsoft.com/office/drawing/2014/main" val="1982692669"/>
                    </a:ext>
                  </a:extLst>
                </a:gridCol>
                <a:gridCol w="3294888">
                  <a:extLst>
                    <a:ext uri="{9D8B030D-6E8A-4147-A177-3AD203B41FA5}">
                      <a16:colId xmlns:a16="http://schemas.microsoft.com/office/drawing/2014/main" val="650816345"/>
                    </a:ext>
                  </a:extLst>
                </a:gridCol>
              </a:tblGrid>
              <a:tr h="0">
                <a:tc>
                  <a:txBody>
                    <a:bodyPr/>
                    <a:lstStyle/>
                    <a:p>
                      <a:endParaRPr lang="en-US" sz="1600" b="1" dirty="0"/>
                    </a:p>
                  </a:txBody>
                  <a:tcPr>
                    <a:solidFill>
                      <a:schemeClr val="bg1">
                        <a:lumMod val="85000"/>
                      </a:schemeClr>
                    </a:solidFill>
                  </a:tcPr>
                </a:tc>
                <a:tc>
                  <a:txBody>
                    <a:bodyPr/>
                    <a:lstStyle/>
                    <a:p>
                      <a:pPr algn="ctr"/>
                      <a:r>
                        <a:rPr lang="en-US" sz="1600" b="1" dirty="0" smtClean="0"/>
                        <a:t>Document-Centric</a:t>
                      </a:r>
                      <a:endParaRPr lang="en-US" sz="1600" b="1" dirty="0"/>
                    </a:p>
                  </a:txBody>
                  <a:tcPr>
                    <a:solidFill>
                      <a:schemeClr val="bg1">
                        <a:lumMod val="85000"/>
                      </a:schemeClr>
                    </a:solidFill>
                  </a:tcPr>
                </a:tc>
                <a:tc>
                  <a:txBody>
                    <a:bodyPr/>
                    <a:lstStyle/>
                    <a:p>
                      <a:pPr algn="ctr"/>
                      <a:r>
                        <a:rPr lang="en-US" sz="1600" b="1" dirty="0" smtClean="0"/>
                        <a:t>Data-Centric Model-Based</a:t>
                      </a:r>
                      <a:endParaRPr lang="en-US" sz="1600" b="1" dirty="0"/>
                    </a:p>
                  </a:txBody>
                  <a:tcPr>
                    <a:solidFill>
                      <a:schemeClr val="bg1">
                        <a:lumMod val="85000"/>
                      </a:schemeClr>
                    </a:solidFill>
                  </a:tcPr>
                </a:tc>
                <a:tc>
                  <a:txBody>
                    <a:bodyPr/>
                    <a:lstStyle/>
                    <a:p>
                      <a:pPr algn="ctr"/>
                      <a:r>
                        <a:rPr lang="en-US" sz="1600" b="1" dirty="0" smtClean="0"/>
                        <a:t>Graphical Model-Based</a:t>
                      </a:r>
                      <a:endParaRPr lang="en-US" sz="1600" b="1" dirty="0"/>
                    </a:p>
                  </a:txBody>
                  <a:tcPr>
                    <a:solidFill>
                      <a:schemeClr val="bg1">
                        <a:lumMod val="85000"/>
                      </a:schemeClr>
                    </a:solidFill>
                  </a:tcPr>
                </a:tc>
                <a:extLst>
                  <a:ext uri="{0D108BD9-81ED-4DB2-BD59-A6C34878D82A}">
                    <a16:rowId xmlns:a16="http://schemas.microsoft.com/office/drawing/2014/main" val="4078049619"/>
                  </a:ext>
                </a:extLst>
              </a:tr>
              <a:tr h="170350">
                <a:tc>
                  <a:txBody>
                    <a:bodyPr/>
                    <a:lstStyle/>
                    <a:p>
                      <a:r>
                        <a:rPr lang="en-US" sz="1400" dirty="0" smtClean="0"/>
                        <a:t>Description</a:t>
                      </a:r>
                      <a:endParaRPr lang="en-US" sz="1400" dirty="0"/>
                    </a:p>
                  </a:txBody>
                  <a:tcPr/>
                </a:tc>
                <a:tc>
                  <a:txBody>
                    <a:bodyPr/>
                    <a:lstStyle/>
                    <a:p>
                      <a:r>
                        <a:rPr lang="en-US" sz="1400" dirty="0" smtClean="0"/>
                        <a:t>Information</a:t>
                      </a:r>
                      <a:r>
                        <a:rPr lang="en-US" sz="1400" baseline="0" dirty="0" smtClean="0"/>
                        <a:t> is captured in </a:t>
                      </a:r>
                      <a:r>
                        <a:rPr lang="en-US" sz="1400" b="1" baseline="0" dirty="0" smtClean="0"/>
                        <a:t>documents</a:t>
                      </a:r>
                      <a:r>
                        <a:rPr lang="en-US" sz="1400" baseline="0" dirty="0" smtClean="0"/>
                        <a:t> and either posted in online </a:t>
                      </a:r>
                      <a:r>
                        <a:rPr lang="en-US" sz="1400" b="1" baseline="0" dirty="0" smtClean="0"/>
                        <a:t>folders</a:t>
                      </a:r>
                      <a:r>
                        <a:rPr lang="en-US" sz="1400" baseline="0" dirty="0" smtClean="0"/>
                        <a:t> or emailed to participants or end-users of the information</a:t>
                      </a:r>
                      <a:endParaRPr lang="en-US" sz="1400" dirty="0"/>
                    </a:p>
                  </a:txBody>
                  <a:tcPr/>
                </a:tc>
                <a:tc>
                  <a:txBody>
                    <a:bodyPr/>
                    <a:lstStyle/>
                    <a:p>
                      <a:r>
                        <a:rPr lang="en-US" sz="1400" dirty="0" smtClean="0"/>
                        <a:t>Information is captured in </a:t>
                      </a:r>
                      <a:r>
                        <a:rPr lang="en-US" sz="1400" b="1" dirty="0" smtClean="0"/>
                        <a:t>databases</a:t>
                      </a:r>
                      <a:r>
                        <a:rPr lang="en-US" sz="1400" dirty="0" smtClean="0"/>
                        <a:t>, attributes are managed, often</a:t>
                      </a:r>
                      <a:r>
                        <a:rPr lang="en-US" sz="1400" baseline="0" dirty="0" smtClean="0"/>
                        <a:t> </a:t>
                      </a:r>
                      <a:r>
                        <a:rPr lang="en-US" sz="1400" dirty="0" smtClean="0"/>
                        <a:t>wit</a:t>
                      </a:r>
                      <a:r>
                        <a:rPr lang="en-US" sz="1400" baseline="0" dirty="0" smtClean="0"/>
                        <a:t>h</a:t>
                      </a:r>
                      <a:r>
                        <a:rPr lang="en-US" sz="1400" dirty="0" smtClean="0"/>
                        <a:t> </a:t>
                      </a:r>
                      <a:r>
                        <a:rPr lang="en-US" sz="1400" b="1" dirty="0" smtClean="0"/>
                        <a:t>linked data relationships</a:t>
                      </a:r>
                      <a:endParaRPr lang="en-US" sz="1400" b="1" dirty="0"/>
                    </a:p>
                  </a:txBody>
                  <a:tcPr/>
                </a:tc>
                <a:tc>
                  <a:txBody>
                    <a:bodyPr/>
                    <a:lstStyle/>
                    <a:p>
                      <a:r>
                        <a:rPr lang="en-US" sz="1400" dirty="0" smtClean="0"/>
                        <a:t>Information is captured </a:t>
                      </a:r>
                      <a:r>
                        <a:rPr lang="en-US" sz="1400" b="1" dirty="0" smtClean="0"/>
                        <a:t>graphically</a:t>
                      </a:r>
                      <a:r>
                        <a:rPr lang="en-US" sz="1400" dirty="0" smtClean="0"/>
                        <a:t>, and the graphical</a:t>
                      </a:r>
                      <a:r>
                        <a:rPr lang="en-US" sz="1400" baseline="0" dirty="0" smtClean="0"/>
                        <a:t> objects often have </a:t>
                      </a:r>
                      <a:r>
                        <a:rPr lang="en-US" sz="1400" b="1" baseline="0" dirty="0" smtClean="0"/>
                        <a:t>linked data relationships</a:t>
                      </a:r>
                      <a:endParaRPr lang="en-US" sz="1400" b="1" dirty="0"/>
                    </a:p>
                  </a:txBody>
                  <a:tcPr/>
                </a:tc>
                <a:extLst>
                  <a:ext uri="{0D108BD9-81ED-4DB2-BD59-A6C34878D82A}">
                    <a16:rowId xmlns:a16="http://schemas.microsoft.com/office/drawing/2014/main" val="616571526"/>
                  </a:ext>
                </a:extLst>
              </a:tr>
              <a:tr h="594022">
                <a:tc>
                  <a:txBody>
                    <a:bodyPr/>
                    <a:lstStyle/>
                    <a:p>
                      <a:r>
                        <a:rPr lang="en-US" sz="1400" dirty="0" smtClean="0"/>
                        <a:t>Team Access</a:t>
                      </a:r>
                      <a:endParaRPr lang="en-US" sz="1400" dirty="0"/>
                    </a:p>
                  </a:txBody>
                  <a:tcPr/>
                </a:tc>
                <a:tc>
                  <a:txBody>
                    <a:bodyPr/>
                    <a:lstStyle/>
                    <a:p>
                      <a:r>
                        <a:rPr lang="en-US" sz="1400" dirty="0" smtClean="0"/>
                        <a:t>HIGH: All team members have Office</a:t>
                      </a:r>
                      <a:r>
                        <a:rPr lang="en-US" sz="1400" baseline="0" dirty="0" smtClean="0"/>
                        <a:t> products</a:t>
                      </a:r>
                      <a:endParaRPr lang="en-US" sz="1400" dirty="0"/>
                    </a:p>
                  </a:txBody>
                  <a:tcPr/>
                </a:tc>
                <a:tc>
                  <a:txBody>
                    <a:bodyPr/>
                    <a:lstStyle/>
                    <a:p>
                      <a:r>
                        <a:rPr lang="en-US" sz="1400" dirty="0" smtClean="0"/>
                        <a:t>VARIABLE:</a:t>
                      </a:r>
                      <a:r>
                        <a:rPr lang="en-US" sz="1400" baseline="0" dirty="0" smtClean="0"/>
                        <a:t> All NASA teams and many contractors have access to SharePoint; other database tools have varying levels of access and licensing arrangements (e.g., DOORS)</a:t>
                      </a:r>
                      <a:endParaRPr lang="en-US" sz="1400" dirty="0"/>
                    </a:p>
                  </a:txBody>
                  <a:tcPr/>
                </a:tc>
                <a:tc>
                  <a:txBody>
                    <a:bodyPr/>
                    <a:lstStyle/>
                    <a:p>
                      <a:r>
                        <a:rPr lang="en-US" sz="1400" dirty="0" smtClean="0"/>
                        <a:t>LOW: Model-based tool</a:t>
                      </a:r>
                      <a:r>
                        <a:rPr lang="en-US" sz="1400" baseline="0" dirty="0" smtClean="0"/>
                        <a:t> access is</a:t>
                      </a:r>
                      <a:r>
                        <a:rPr lang="en-US" sz="1400" dirty="0" smtClean="0"/>
                        <a:t> usually limited</a:t>
                      </a:r>
                      <a:r>
                        <a:rPr lang="en-US" sz="1400" baseline="0" dirty="0" smtClean="0"/>
                        <a:t> to small number of highly trained users (e.g., CRADLE, </a:t>
                      </a:r>
                      <a:r>
                        <a:rPr lang="en-US" sz="1400" baseline="0" dirty="0" err="1" smtClean="0"/>
                        <a:t>MagicDraw</a:t>
                      </a:r>
                      <a:r>
                        <a:rPr lang="en-US" sz="1400" baseline="0" dirty="0" smtClean="0"/>
                        <a:t>, Cameo, </a:t>
                      </a:r>
                      <a:r>
                        <a:rPr lang="en-US" sz="1400" baseline="0" dirty="0" err="1" smtClean="0"/>
                        <a:t>Innoslate</a:t>
                      </a:r>
                      <a:r>
                        <a:rPr lang="en-US" sz="1400" baseline="0" dirty="0" smtClean="0"/>
                        <a:t>)</a:t>
                      </a:r>
                      <a:endParaRPr lang="en-US" sz="1400" dirty="0"/>
                    </a:p>
                  </a:txBody>
                  <a:tcPr/>
                </a:tc>
                <a:extLst>
                  <a:ext uri="{0D108BD9-81ED-4DB2-BD59-A6C34878D82A}">
                    <a16:rowId xmlns:a16="http://schemas.microsoft.com/office/drawing/2014/main" val="2495612284"/>
                  </a:ext>
                </a:extLst>
              </a:tr>
              <a:tr h="1944286">
                <a:tc>
                  <a:txBody>
                    <a:bodyPr/>
                    <a:lstStyle/>
                    <a:p>
                      <a:r>
                        <a:rPr lang="en-US" sz="1400" dirty="0" smtClean="0"/>
                        <a:t>Images</a:t>
                      </a:r>
                      <a:endParaRPr lang="en-US" sz="1400" dirty="0"/>
                    </a:p>
                  </a:txBody>
                  <a:tcPr/>
                </a:tc>
                <a:tc>
                  <a:txBody>
                    <a:bodyPr/>
                    <a:lstStyle/>
                    <a:p>
                      <a:endParaRPr lang="en-US" sz="1400" dirty="0"/>
                    </a:p>
                  </a:txBody>
                  <a:tcPr/>
                </a:tc>
                <a:tc>
                  <a:txBody>
                    <a:bodyPr/>
                    <a:lstStyle/>
                    <a:p>
                      <a:endParaRPr lang="en-US" sz="1400" dirty="0"/>
                    </a:p>
                  </a:txBody>
                  <a:tcPr/>
                </a:tc>
                <a:tc>
                  <a:txBody>
                    <a:bodyPr/>
                    <a:lstStyle/>
                    <a:p>
                      <a:endParaRPr lang="en-US" sz="1400" dirty="0"/>
                    </a:p>
                  </a:txBody>
                  <a:tcPr/>
                </a:tc>
                <a:extLst>
                  <a:ext uri="{0D108BD9-81ED-4DB2-BD59-A6C34878D82A}">
                    <a16:rowId xmlns:a16="http://schemas.microsoft.com/office/drawing/2014/main" val="1621298682"/>
                  </a:ext>
                </a:extLst>
              </a:tr>
            </a:tbl>
          </a:graphicData>
        </a:graphic>
      </p:graphicFrame>
      <p:pic>
        <p:nvPicPr>
          <p:cNvPr id="8" name="Picture 7"/>
          <p:cNvPicPr>
            <a:picLocks noChangeAspect="1"/>
          </p:cNvPicPr>
          <p:nvPr/>
        </p:nvPicPr>
        <p:blipFill rotWithShape="1">
          <a:blip r:embed="rId2"/>
          <a:srcRect t="23477" r="28642" b="3187"/>
          <a:stretch/>
        </p:blipFill>
        <p:spPr>
          <a:xfrm>
            <a:off x="1924434" y="3888907"/>
            <a:ext cx="923788" cy="513764"/>
          </a:xfrm>
          <a:prstGeom prst="rect">
            <a:avLst/>
          </a:prstGeom>
          <a:ln>
            <a:solidFill>
              <a:schemeClr val="tx1"/>
            </a:solidFill>
          </a:ln>
        </p:spPr>
      </p:pic>
      <p:pic>
        <p:nvPicPr>
          <p:cNvPr id="9" name="Picture 8"/>
          <p:cNvPicPr>
            <a:picLocks noChangeAspect="1"/>
          </p:cNvPicPr>
          <p:nvPr/>
        </p:nvPicPr>
        <p:blipFill rotWithShape="1">
          <a:blip r:embed="rId3"/>
          <a:srcRect t="21895" r="22639" b="3930"/>
          <a:stretch/>
        </p:blipFill>
        <p:spPr>
          <a:xfrm>
            <a:off x="2577900" y="3765387"/>
            <a:ext cx="1144749" cy="593954"/>
          </a:xfrm>
          <a:prstGeom prst="rect">
            <a:avLst/>
          </a:prstGeom>
          <a:ln>
            <a:solidFill>
              <a:schemeClr val="tx1"/>
            </a:solidFill>
          </a:ln>
        </p:spPr>
      </p:pic>
      <p:pic>
        <p:nvPicPr>
          <p:cNvPr id="10" name="Picture 9"/>
          <p:cNvPicPr>
            <a:picLocks noChangeAspect="1"/>
          </p:cNvPicPr>
          <p:nvPr/>
        </p:nvPicPr>
        <p:blipFill rotWithShape="1">
          <a:blip r:embed="rId4"/>
          <a:srcRect t="23180" r="5833" b="6753"/>
          <a:stretch/>
        </p:blipFill>
        <p:spPr>
          <a:xfrm>
            <a:off x="2063082" y="4117529"/>
            <a:ext cx="1344987" cy="541566"/>
          </a:xfrm>
          <a:prstGeom prst="rect">
            <a:avLst/>
          </a:prstGeom>
          <a:ln>
            <a:solidFill>
              <a:schemeClr val="tx1"/>
            </a:solidFill>
          </a:ln>
        </p:spPr>
      </p:pic>
      <p:pic>
        <p:nvPicPr>
          <p:cNvPr id="12" name="Picture 11"/>
          <p:cNvPicPr>
            <a:picLocks noChangeAspect="1"/>
          </p:cNvPicPr>
          <p:nvPr/>
        </p:nvPicPr>
        <p:blipFill rotWithShape="1">
          <a:blip r:embed="rId5"/>
          <a:srcRect t="21896" r="5347" b="3289"/>
          <a:stretch/>
        </p:blipFill>
        <p:spPr>
          <a:xfrm>
            <a:off x="1872804" y="4489121"/>
            <a:ext cx="1207069" cy="516303"/>
          </a:xfrm>
          <a:prstGeom prst="rect">
            <a:avLst/>
          </a:prstGeom>
          <a:ln>
            <a:solidFill>
              <a:schemeClr val="tx1"/>
            </a:solidFill>
          </a:ln>
        </p:spPr>
      </p:pic>
      <p:pic>
        <p:nvPicPr>
          <p:cNvPr id="13" name="Picture 12">
            <a:extLst>
              <a:ext uri="{FF2B5EF4-FFF2-40B4-BE49-F238E27FC236}">
                <a16:creationId xmlns:a16="http://schemas.microsoft.com/office/drawing/2014/main" id="{08E6F68F-5585-44A0-BF65-CBE57D02A819}"/>
              </a:ext>
            </a:extLst>
          </p:cNvPr>
          <p:cNvPicPr>
            <a:picLocks noChangeAspect="1"/>
          </p:cNvPicPr>
          <p:nvPr/>
        </p:nvPicPr>
        <p:blipFill>
          <a:blip r:embed="rId6"/>
          <a:stretch>
            <a:fillRect/>
          </a:stretch>
        </p:blipFill>
        <p:spPr>
          <a:xfrm>
            <a:off x="3835293" y="3839041"/>
            <a:ext cx="1023102" cy="1618141"/>
          </a:xfrm>
          <a:prstGeom prst="rect">
            <a:avLst/>
          </a:prstGeom>
          <a:ln>
            <a:solidFill>
              <a:schemeClr val="tx1"/>
            </a:solidFill>
          </a:ln>
        </p:spPr>
      </p:pic>
      <p:grpSp>
        <p:nvGrpSpPr>
          <p:cNvPr id="17" name="Group 16"/>
          <p:cNvGrpSpPr/>
          <p:nvPr/>
        </p:nvGrpSpPr>
        <p:grpSpPr>
          <a:xfrm>
            <a:off x="2659074" y="4240160"/>
            <a:ext cx="872580" cy="1217021"/>
            <a:chOff x="2181290" y="1191719"/>
            <a:chExt cx="1630934" cy="2274726"/>
          </a:xfrm>
        </p:grpSpPr>
        <p:sp>
          <p:nvSpPr>
            <p:cNvPr id="15" name="Folded Corner 14"/>
            <p:cNvSpPr/>
            <p:nvPr/>
          </p:nvSpPr>
          <p:spPr>
            <a:xfrm rot="10800000">
              <a:off x="2181290" y="1191719"/>
              <a:ext cx="1630934" cy="2274726"/>
            </a:xfrm>
            <a:prstGeom prst="foldedCorner">
              <a:avLst/>
            </a:prstGeom>
            <a:solidFill>
              <a:schemeClr val="bg1"/>
            </a:solidFill>
            <a:ln w="9525">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p:cNvPicPr>
              <a:picLocks noChangeAspect="1"/>
            </p:cNvPicPr>
            <p:nvPr/>
          </p:nvPicPr>
          <p:blipFill rotWithShape="1">
            <a:blip r:embed="rId7"/>
            <a:srcRect l="27587" t="11813" r="35787" b="4104"/>
            <a:stretch/>
          </p:blipFill>
          <p:spPr>
            <a:xfrm>
              <a:off x="2233909" y="1468816"/>
              <a:ext cx="1549403" cy="1945838"/>
            </a:xfrm>
            <a:prstGeom prst="rect">
              <a:avLst/>
            </a:prstGeom>
          </p:spPr>
        </p:pic>
      </p:grpSp>
      <p:pic>
        <p:nvPicPr>
          <p:cNvPr id="18" name="Picture 17"/>
          <p:cNvPicPr>
            <a:picLocks noChangeAspect="1"/>
          </p:cNvPicPr>
          <p:nvPr/>
        </p:nvPicPr>
        <p:blipFill rotWithShape="1">
          <a:blip r:embed="rId8"/>
          <a:srcRect l="729" t="20874" r="1771" b="3786"/>
          <a:stretch/>
        </p:blipFill>
        <p:spPr>
          <a:xfrm>
            <a:off x="5342275" y="4273051"/>
            <a:ext cx="2856559" cy="1184130"/>
          </a:xfrm>
          <a:prstGeom prst="rect">
            <a:avLst/>
          </a:prstGeom>
          <a:ln>
            <a:solidFill>
              <a:schemeClr val="tx1"/>
            </a:solidFill>
          </a:ln>
        </p:spPr>
      </p:pic>
      <p:pic>
        <p:nvPicPr>
          <p:cNvPr id="19" name="Picture 18"/>
          <p:cNvPicPr>
            <a:picLocks noChangeAspect="1"/>
          </p:cNvPicPr>
          <p:nvPr/>
        </p:nvPicPr>
        <p:blipFill rotWithShape="1">
          <a:blip r:embed="rId9" cstate="print">
            <a:extLst>
              <a:ext uri="{28A0092B-C50C-407E-A947-70E740481C1C}">
                <a14:useLocalDpi xmlns:a14="http://schemas.microsoft.com/office/drawing/2010/main"/>
              </a:ext>
            </a:extLst>
          </a:blip>
          <a:srcRect/>
          <a:stretch/>
        </p:blipFill>
        <p:spPr>
          <a:xfrm>
            <a:off x="5146193" y="3743930"/>
            <a:ext cx="2259524" cy="1230822"/>
          </a:xfrm>
          <a:prstGeom prst="rect">
            <a:avLst/>
          </a:prstGeom>
          <a:ln>
            <a:solidFill>
              <a:schemeClr val="tx1"/>
            </a:solidFill>
          </a:ln>
        </p:spPr>
      </p:pic>
      <p:pic>
        <p:nvPicPr>
          <p:cNvPr id="20" name="Picture 19"/>
          <p:cNvPicPr/>
          <p:nvPr/>
        </p:nvPicPr>
        <p:blipFill>
          <a:blip r:embed="rId10" cstate="print">
            <a:extLst>
              <a:ext uri="{28A0092B-C50C-407E-A947-70E740481C1C}">
                <a14:useLocalDpi xmlns:a14="http://schemas.microsoft.com/office/drawing/2010/main" val="0"/>
              </a:ext>
            </a:extLst>
          </a:blip>
          <a:srcRect/>
          <a:stretch>
            <a:fillRect/>
          </a:stretch>
        </p:blipFill>
        <p:spPr>
          <a:xfrm>
            <a:off x="8272450" y="3611980"/>
            <a:ext cx="3050434" cy="1067618"/>
          </a:xfrm>
          <a:prstGeom prst="rect">
            <a:avLst/>
          </a:prstGeom>
          <a:noFill/>
          <a:ln>
            <a:noFill/>
          </a:ln>
        </p:spPr>
      </p:pic>
      <p:pic>
        <p:nvPicPr>
          <p:cNvPr id="21" name="Picture 20"/>
          <p:cNvPicPr/>
          <p:nvPr/>
        </p:nvPicPr>
        <p:blipFill>
          <a:blip r:embed="rId11" cstate="print">
            <a:extLst>
              <a:ext uri="{28A0092B-C50C-407E-A947-70E740481C1C}">
                <a14:useLocalDpi xmlns:a14="http://schemas.microsoft.com/office/drawing/2010/main" val="0"/>
              </a:ext>
            </a:extLst>
          </a:blip>
          <a:srcRect/>
          <a:stretch>
            <a:fillRect/>
          </a:stretch>
        </p:blipFill>
        <p:spPr>
          <a:xfrm>
            <a:off x="8632735" y="4838824"/>
            <a:ext cx="3071364" cy="1083626"/>
          </a:xfrm>
          <a:prstGeom prst="rect">
            <a:avLst/>
          </a:prstGeom>
          <a:noFill/>
          <a:ln>
            <a:noFill/>
          </a:ln>
        </p:spPr>
      </p:pic>
      <p:sp>
        <p:nvSpPr>
          <p:cNvPr id="23" name="TextBox 22"/>
          <p:cNvSpPr txBox="1"/>
          <p:nvPr/>
        </p:nvSpPr>
        <p:spPr>
          <a:xfrm>
            <a:off x="5034640" y="5803622"/>
            <a:ext cx="6547760" cy="461665"/>
          </a:xfrm>
          <a:prstGeom prst="rect">
            <a:avLst/>
          </a:prstGeom>
          <a:noFill/>
        </p:spPr>
        <p:txBody>
          <a:bodyPr wrap="square" rtlCol="0">
            <a:spAutoFit/>
          </a:bodyPr>
          <a:lstStyle/>
          <a:p>
            <a:pPr algn="ctr"/>
            <a:r>
              <a:rPr lang="en-US" sz="1200" dirty="0" smtClean="0"/>
              <a:t>Linking data and managing item relationships are important parts of system modeling, whether the model is displayed graphically or not. Many MBSE tools have data-centric capabilities.</a:t>
            </a:r>
            <a:endParaRPr lang="en-US" sz="1200" dirty="0"/>
          </a:p>
        </p:txBody>
      </p:sp>
      <p:sp>
        <p:nvSpPr>
          <p:cNvPr id="24" name="Left Brace 23"/>
          <p:cNvSpPr/>
          <p:nvPr/>
        </p:nvSpPr>
        <p:spPr>
          <a:xfrm rot="16200000">
            <a:off x="8216794" y="2504363"/>
            <a:ext cx="119994" cy="6447937"/>
          </a:xfrm>
          <a:prstGeom prst="leftBrace">
            <a:avLst>
              <a:gd name="adj1" fmla="val 22328"/>
              <a:gd name="adj2" fmla="val 49577"/>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1488044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ight Arrow 12"/>
          <p:cNvSpPr/>
          <p:nvPr/>
        </p:nvSpPr>
        <p:spPr>
          <a:xfrm>
            <a:off x="773928" y="4630714"/>
            <a:ext cx="10884672" cy="960120"/>
          </a:xfrm>
          <a:prstGeom prst="rightArrow">
            <a:avLst/>
          </a:prstGeom>
          <a:gradFill flip="none" rotWithShape="1">
            <a:gsLst>
              <a:gs pos="0">
                <a:schemeClr val="accent1">
                  <a:lumMod val="5000"/>
                  <a:lumOff val="95000"/>
                </a:schemeClr>
              </a:gs>
              <a:gs pos="60000">
                <a:schemeClr val="accent1">
                  <a:lumMod val="45000"/>
                  <a:lumOff val="55000"/>
                </a:schemeClr>
              </a:gs>
              <a:gs pos="100000">
                <a:srgbClr val="7AADDC"/>
              </a:gs>
            </a:gsLst>
            <a:lin ang="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Example: Document-Centric to Data-Centric</a:t>
            </a:r>
            <a:endParaRPr lang="en-US" dirty="0"/>
          </a:p>
        </p:txBody>
      </p:sp>
      <p:sp>
        <p:nvSpPr>
          <p:cNvPr id="4" name="Slide Number Placeholder 3"/>
          <p:cNvSpPr>
            <a:spLocks noGrp="1"/>
          </p:cNvSpPr>
          <p:nvPr>
            <p:ph type="sldNum" sz="quarter" idx="12"/>
          </p:nvPr>
        </p:nvSpPr>
        <p:spPr/>
        <p:txBody>
          <a:bodyPr/>
          <a:lstStyle/>
          <a:p>
            <a:fld id="{B15726EE-33C6-4ECB-931B-A760BBF8EBB9}" type="slidenum">
              <a:rPr lang="en-US" smtClean="0"/>
              <a:t>11</a:t>
            </a:fld>
            <a:endParaRPr lang="en-US"/>
          </a:p>
        </p:txBody>
      </p:sp>
      <p:pic>
        <p:nvPicPr>
          <p:cNvPr id="5" name="Picture 4"/>
          <p:cNvPicPr>
            <a:picLocks noChangeAspect="1"/>
          </p:cNvPicPr>
          <p:nvPr/>
        </p:nvPicPr>
        <p:blipFill rotWithShape="1">
          <a:blip r:embed="rId2"/>
          <a:srcRect l="25808" t="14631" r="37765" b="6616"/>
          <a:stretch/>
        </p:blipFill>
        <p:spPr>
          <a:xfrm>
            <a:off x="773928" y="1676400"/>
            <a:ext cx="2286000" cy="2685074"/>
          </a:xfrm>
          <a:prstGeom prst="rect">
            <a:avLst/>
          </a:prstGeom>
          <a:ln>
            <a:solidFill>
              <a:schemeClr val="tx1"/>
            </a:solidFill>
          </a:ln>
        </p:spPr>
      </p:pic>
      <p:pic>
        <p:nvPicPr>
          <p:cNvPr id="6" name="Picture 5"/>
          <p:cNvPicPr>
            <a:picLocks noChangeAspect="1"/>
          </p:cNvPicPr>
          <p:nvPr/>
        </p:nvPicPr>
        <p:blipFill>
          <a:blip r:embed="rId3"/>
          <a:stretch>
            <a:fillRect/>
          </a:stretch>
        </p:blipFill>
        <p:spPr>
          <a:xfrm>
            <a:off x="3606068" y="2711261"/>
            <a:ext cx="2263038" cy="1229478"/>
          </a:xfrm>
          <a:prstGeom prst="rect">
            <a:avLst/>
          </a:prstGeom>
          <a:ln>
            <a:solidFill>
              <a:schemeClr val="tx1"/>
            </a:solidFill>
          </a:ln>
        </p:spPr>
      </p:pic>
      <p:pic>
        <p:nvPicPr>
          <p:cNvPr id="7" name="Picture 6"/>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329865" y="2596174"/>
            <a:ext cx="2109229" cy="1459652"/>
          </a:xfrm>
          <a:prstGeom prst="rect">
            <a:avLst/>
          </a:prstGeom>
          <a:ln>
            <a:solidFill>
              <a:schemeClr val="tx1"/>
            </a:solidFill>
          </a:ln>
        </p:spPr>
      </p:pic>
      <p:pic>
        <p:nvPicPr>
          <p:cNvPr id="8" name="Picture 7"/>
          <p:cNvPicPr>
            <a:picLocks noChangeAspect="1"/>
          </p:cNvPicPr>
          <p:nvPr/>
        </p:nvPicPr>
        <p:blipFill rotWithShape="1">
          <a:blip r:embed="rId5" cstate="screen">
            <a:extLst>
              <a:ext uri="{28A0092B-C50C-407E-A947-70E740481C1C}">
                <a14:useLocalDpi xmlns:a14="http://schemas.microsoft.com/office/drawing/2010/main"/>
              </a:ext>
            </a:extLst>
          </a:blip>
          <a:srcRect l="14812" t="9760" r="2580" b="23129"/>
          <a:stretch/>
        </p:blipFill>
        <p:spPr>
          <a:xfrm>
            <a:off x="8899853" y="1721256"/>
            <a:ext cx="2453946" cy="2640218"/>
          </a:xfrm>
          <a:prstGeom prst="rect">
            <a:avLst/>
          </a:prstGeom>
          <a:ln>
            <a:solidFill>
              <a:schemeClr val="tx1"/>
            </a:solidFill>
          </a:ln>
        </p:spPr>
      </p:pic>
      <p:sp>
        <p:nvSpPr>
          <p:cNvPr id="9" name="TextBox 8"/>
          <p:cNvSpPr txBox="1"/>
          <p:nvPr/>
        </p:nvSpPr>
        <p:spPr>
          <a:xfrm>
            <a:off x="1263132" y="4922565"/>
            <a:ext cx="1307592" cy="338554"/>
          </a:xfrm>
          <a:prstGeom prst="rect">
            <a:avLst/>
          </a:prstGeom>
          <a:noFill/>
        </p:spPr>
        <p:txBody>
          <a:bodyPr wrap="square" rtlCol="0">
            <a:spAutoFit/>
          </a:bodyPr>
          <a:lstStyle/>
          <a:p>
            <a:pPr algn="ctr"/>
            <a:r>
              <a:rPr lang="en-US" sz="1600" b="1" dirty="0" smtClean="0"/>
              <a:t>Word</a:t>
            </a:r>
            <a:endParaRPr lang="en-US" sz="1600" b="1" dirty="0"/>
          </a:p>
        </p:txBody>
      </p:sp>
      <p:sp>
        <p:nvSpPr>
          <p:cNvPr id="10" name="TextBox 9"/>
          <p:cNvSpPr txBox="1"/>
          <p:nvPr/>
        </p:nvSpPr>
        <p:spPr>
          <a:xfrm>
            <a:off x="4083791" y="4922565"/>
            <a:ext cx="1307592" cy="338554"/>
          </a:xfrm>
          <a:prstGeom prst="rect">
            <a:avLst/>
          </a:prstGeom>
          <a:noFill/>
        </p:spPr>
        <p:txBody>
          <a:bodyPr wrap="square" rtlCol="0">
            <a:spAutoFit/>
          </a:bodyPr>
          <a:lstStyle/>
          <a:p>
            <a:pPr algn="ctr"/>
            <a:r>
              <a:rPr lang="en-US" sz="1600" b="1" dirty="0" smtClean="0"/>
              <a:t>Excel</a:t>
            </a:r>
            <a:endParaRPr lang="en-US" sz="1600" b="1" dirty="0"/>
          </a:p>
        </p:txBody>
      </p:sp>
      <p:sp>
        <p:nvSpPr>
          <p:cNvPr id="11" name="TextBox 10"/>
          <p:cNvSpPr txBox="1"/>
          <p:nvPr/>
        </p:nvSpPr>
        <p:spPr>
          <a:xfrm>
            <a:off x="6512336" y="4920510"/>
            <a:ext cx="1744286" cy="338554"/>
          </a:xfrm>
          <a:prstGeom prst="rect">
            <a:avLst/>
          </a:prstGeom>
          <a:noFill/>
        </p:spPr>
        <p:txBody>
          <a:bodyPr wrap="square" rtlCol="0">
            <a:spAutoFit/>
          </a:bodyPr>
          <a:lstStyle/>
          <a:p>
            <a:pPr algn="ctr"/>
            <a:r>
              <a:rPr lang="en-US" sz="1600" b="1" dirty="0" smtClean="0"/>
              <a:t>SharePoint List</a:t>
            </a:r>
            <a:endParaRPr lang="en-US" sz="1600" b="1" dirty="0"/>
          </a:p>
        </p:txBody>
      </p:sp>
      <p:sp>
        <p:nvSpPr>
          <p:cNvPr id="12" name="TextBox 11"/>
          <p:cNvSpPr txBox="1"/>
          <p:nvPr/>
        </p:nvSpPr>
        <p:spPr>
          <a:xfrm>
            <a:off x="8616389" y="4922565"/>
            <a:ext cx="2877619" cy="338554"/>
          </a:xfrm>
          <a:prstGeom prst="rect">
            <a:avLst/>
          </a:prstGeom>
          <a:noFill/>
        </p:spPr>
        <p:txBody>
          <a:bodyPr wrap="square" rtlCol="0">
            <a:spAutoFit/>
          </a:bodyPr>
          <a:lstStyle/>
          <a:p>
            <a:pPr algn="ctr"/>
            <a:r>
              <a:rPr lang="en-US" sz="1600" b="1" dirty="0" smtClean="0"/>
              <a:t>SharePoint Web Page + List</a:t>
            </a:r>
            <a:endParaRPr lang="en-US" sz="1600" b="1" dirty="0"/>
          </a:p>
        </p:txBody>
      </p:sp>
    </p:spTree>
    <p:extLst>
      <p:ext uri="{BB962C8B-B14F-4D97-AF65-F5344CB8AC3E}">
        <p14:creationId xmlns:p14="http://schemas.microsoft.com/office/powerpoint/2010/main" val="31224226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Word Document – DSG-RQMT-004</a:t>
            </a:r>
            <a:endParaRPr lang="en-US" dirty="0"/>
          </a:p>
        </p:txBody>
      </p:sp>
      <p:sp>
        <p:nvSpPr>
          <p:cNvPr id="4" name="Slide Number Placeholder 3"/>
          <p:cNvSpPr>
            <a:spLocks noGrp="1"/>
          </p:cNvSpPr>
          <p:nvPr>
            <p:ph type="sldNum" sz="quarter" idx="12"/>
          </p:nvPr>
        </p:nvSpPr>
        <p:spPr/>
        <p:txBody>
          <a:bodyPr/>
          <a:lstStyle/>
          <a:p>
            <a:fld id="{B15726EE-33C6-4ECB-931B-A760BBF8EBB9}" type="slidenum">
              <a:rPr lang="en-US" smtClean="0"/>
              <a:t>12</a:t>
            </a:fld>
            <a:endParaRPr lang="en-US"/>
          </a:p>
        </p:txBody>
      </p:sp>
      <p:pic>
        <p:nvPicPr>
          <p:cNvPr id="5" name="Picture 4"/>
          <p:cNvPicPr>
            <a:picLocks noChangeAspect="1"/>
          </p:cNvPicPr>
          <p:nvPr/>
        </p:nvPicPr>
        <p:blipFill rotWithShape="1">
          <a:blip r:embed="rId2"/>
          <a:srcRect l="32499" t="13817" r="33245" b="3588"/>
          <a:stretch/>
        </p:blipFill>
        <p:spPr>
          <a:xfrm>
            <a:off x="298046" y="1161961"/>
            <a:ext cx="3738190" cy="4896757"/>
          </a:xfrm>
          <a:prstGeom prst="rect">
            <a:avLst/>
          </a:prstGeom>
          <a:ln>
            <a:solidFill>
              <a:schemeClr val="tx1"/>
            </a:solidFill>
          </a:ln>
        </p:spPr>
      </p:pic>
      <p:pic>
        <p:nvPicPr>
          <p:cNvPr id="6" name="Picture 5"/>
          <p:cNvPicPr>
            <a:picLocks noChangeAspect="1"/>
          </p:cNvPicPr>
          <p:nvPr/>
        </p:nvPicPr>
        <p:blipFill rotWithShape="1">
          <a:blip r:embed="rId3"/>
          <a:srcRect l="32747" t="11832" r="32831" b="4351"/>
          <a:stretch/>
        </p:blipFill>
        <p:spPr>
          <a:xfrm>
            <a:off x="4202461" y="1161961"/>
            <a:ext cx="3701556" cy="4896757"/>
          </a:xfrm>
          <a:prstGeom prst="rect">
            <a:avLst/>
          </a:prstGeom>
          <a:ln>
            <a:solidFill>
              <a:schemeClr val="tx1"/>
            </a:solidFill>
          </a:ln>
        </p:spPr>
      </p:pic>
      <p:pic>
        <p:nvPicPr>
          <p:cNvPr id="7" name="Picture 6"/>
          <p:cNvPicPr>
            <a:picLocks noChangeAspect="1"/>
          </p:cNvPicPr>
          <p:nvPr/>
        </p:nvPicPr>
        <p:blipFill rotWithShape="1">
          <a:blip r:embed="rId4"/>
          <a:srcRect l="32665" t="12139" r="32000" b="2671"/>
          <a:stretch/>
        </p:blipFill>
        <p:spPr>
          <a:xfrm>
            <a:off x="8070241" y="1143000"/>
            <a:ext cx="3752861" cy="4915719"/>
          </a:xfrm>
          <a:prstGeom prst="rect">
            <a:avLst/>
          </a:prstGeom>
          <a:ln>
            <a:solidFill>
              <a:schemeClr val="tx1"/>
            </a:solidFill>
          </a:ln>
        </p:spPr>
      </p:pic>
      <p:sp>
        <p:nvSpPr>
          <p:cNvPr id="8" name="TextBox 7"/>
          <p:cNvSpPr txBox="1"/>
          <p:nvPr/>
        </p:nvSpPr>
        <p:spPr>
          <a:xfrm>
            <a:off x="3689051" y="6155369"/>
            <a:ext cx="4728375" cy="276999"/>
          </a:xfrm>
          <a:prstGeom prst="rect">
            <a:avLst/>
          </a:prstGeom>
          <a:solidFill>
            <a:schemeClr val="accent1">
              <a:lumMod val="40000"/>
              <a:lumOff val="60000"/>
            </a:schemeClr>
          </a:solidFill>
        </p:spPr>
        <p:txBody>
          <a:bodyPr wrap="square" rtlCol="0">
            <a:spAutoFit/>
          </a:bodyPr>
          <a:lstStyle/>
          <a:p>
            <a:pPr algn="ctr"/>
            <a:r>
              <a:rPr lang="en-US" sz="1200" dirty="0" smtClean="0"/>
              <a:t>Word – sometimes generated from DOORS or other specialty tool</a:t>
            </a:r>
            <a:endParaRPr lang="en-US" sz="1200" dirty="0"/>
          </a:p>
        </p:txBody>
      </p:sp>
    </p:spTree>
    <p:extLst>
      <p:ext uri="{BB962C8B-B14F-4D97-AF65-F5344CB8AC3E}">
        <p14:creationId xmlns:p14="http://schemas.microsoft.com/office/powerpoint/2010/main" val="29307134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Excel</a:t>
            </a:r>
            <a:endParaRPr lang="en-US" dirty="0"/>
          </a:p>
        </p:txBody>
      </p:sp>
      <p:sp>
        <p:nvSpPr>
          <p:cNvPr id="4" name="Slide Number Placeholder 3"/>
          <p:cNvSpPr>
            <a:spLocks noGrp="1"/>
          </p:cNvSpPr>
          <p:nvPr>
            <p:ph type="sldNum" sz="quarter" idx="12"/>
          </p:nvPr>
        </p:nvSpPr>
        <p:spPr/>
        <p:txBody>
          <a:bodyPr/>
          <a:lstStyle/>
          <a:p>
            <a:fld id="{B15726EE-33C6-4ECB-931B-A760BBF8EBB9}" type="slidenum">
              <a:rPr lang="en-US" smtClean="0"/>
              <a:t>13</a:t>
            </a:fld>
            <a:endParaRPr lang="en-US"/>
          </a:p>
        </p:txBody>
      </p:sp>
      <p:pic>
        <p:nvPicPr>
          <p:cNvPr id="6" name="Picture 5"/>
          <p:cNvPicPr>
            <a:picLocks noChangeAspect="1"/>
          </p:cNvPicPr>
          <p:nvPr/>
        </p:nvPicPr>
        <p:blipFill>
          <a:blip r:embed="rId2"/>
          <a:stretch>
            <a:fillRect/>
          </a:stretch>
        </p:blipFill>
        <p:spPr>
          <a:xfrm>
            <a:off x="1551432" y="1295400"/>
            <a:ext cx="8988742" cy="4883464"/>
          </a:xfrm>
          <a:prstGeom prst="rect">
            <a:avLst/>
          </a:prstGeom>
        </p:spPr>
      </p:pic>
    </p:spTree>
    <p:extLst>
      <p:ext uri="{BB962C8B-B14F-4D97-AF65-F5344CB8AC3E}">
        <p14:creationId xmlns:p14="http://schemas.microsoft.com/office/powerpoint/2010/main" val="38168267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SharePoint List (Database)</a:t>
            </a:r>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C68631-49B9-46F1-A148-37BD30A9C690}" type="slidenum">
              <a:rPr kumimoji="0" lang="en-US" sz="10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0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7" name="Picture 6"/>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78699" y="1143000"/>
            <a:ext cx="7679355" cy="5314354"/>
          </a:xfrm>
          <a:prstGeom prst="rect">
            <a:avLst/>
          </a:prstGeom>
          <a:ln>
            <a:solidFill>
              <a:schemeClr val="tx1"/>
            </a:solidFill>
          </a:ln>
        </p:spPr>
      </p:pic>
      <p:sp>
        <p:nvSpPr>
          <p:cNvPr id="9" name="Rectangular Callout 8"/>
          <p:cNvSpPr/>
          <p:nvPr/>
        </p:nvSpPr>
        <p:spPr>
          <a:xfrm>
            <a:off x="3224851" y="1273178"/>
            <a:ext cx="1305017" cy="807868"/>
          </a:xfrm>
          <a:prstGeom prst="wedgeRectCallout">
            <a:avLst>
              <a:gd name="adj1" fmla="val -101213"/>
              <a:gd name="adj2" fmla="val 50587"/>
            </a:avLst>
          </a:prstGeom>
          <a:solidFill>
            <a:srgbClr val="FFFFCC"/>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View of DSG-RQMT-004 in database</a:t>
            </a:r>
          </a:p>
        </p:txBody>
      </p:sp>
      <p:pic>
        <p:nvPicPr>
          <p:cNvPr id="10" name="Picture 9">
            <a:extLst>
              <a:ext uri="{FF2B5EF4-FFF2-40B4-BE49-F238E27FC236}">
                <a16:creationId xmlns:a16="http://schemas.microsoft.com/office/drawing/2014/main" id="{75B1C834-EBDF-4C15-9110-BCB00F76EE4D}"/>
              </a:ext>
            </a:extLst>
          </p:cNvPr>
          <p:cNvPicPr>
            <a:picLocks noChangeAspect="1"/>
          </p:cNvPicPr>
          <p:nvPr/>
        </p:nvPicPr>
        <p:blipFill rotWithShape="1">
          <a:blip r:embed="rId3"/>
          <a:srcRect l="12624" t="25859" r="47722" b="15351"/>
          <a:stretch/>
        </p:blipFill>
        <p:spPr>
          <a:xfrm>
            <a:off x="5566022" y="1515315"/>
            <a:ext cx="3140209" cy="3579033"/>
          </a:xfrm>
          <a:prstGeom prst="rect">
            <a:avLst/>
          </a:prstGeom>
          <a:ln>
            <a:solidFill>
              <a:schemeClr val="tx1"/>
            </a:solidFill>
          </a:ln>
        </p:spPr>
      </p:pic>
      <p:pic>
        <p:nvPicPr>
          <p:cNvPr id="11" name="Picture 10">
            <a:extLst>
              <a:ext uri="{FF2B5EF4-FFF2-40B4-BE49-F238E27FC236}">
                <a16:creationId xmlns:a16="http://schemas.microsoft.com/office/drawing/2014/main" id="{B5814CAE-3495-456E-8402-386175AEA4DF}"/>
              </a:ext>
            </a:extLst>
          </p:cNvPr>
          <p:cNvPicPr>
            <a:picLocks noChangeAspect="1"/>
          </p:cNvPicPr>
          <p:nvPr/>
        </p:nvPicPr>
        <p:blipFill rotWithShape="1">
          <a:blip r:embed="rId4"/>
          <a:srcRect l="12364" t="37871" r="47982" b="4144"/>
          <a:stretch/>
        </p:blipFill>
        <p:spPr>
          <a:xfrm>
            <a:off x="8172281" y="2289747"/>
            <a:ext cx="3542766" cy="3982472"/>
          </a:xfrm>
          <a:prstGeom prst="rect">
            <a:avLst/>
          </a:prstGeom>
          <a:ln>
            <a:solidFill>
              <a:schemeClr val="tx1"/>
            </a:solidFill>
          </a:ln>
        </p:spPr>
      </p:pic>
      <p:sp>
        <p:nvSpPr>
          <p:cNvPr id="3" name="Rectangular Callout 2"/>
          <p:cNvSpPr/>
          <p:nvPr/>
        </p:nvSpPr>
        <p:spPr>
          <a:xfrm>
            <a:off x="5312018" y="5755717"/>
            <a:ext cx="1824109" cy="608296"/>
          </a:xfrm>
          <a:prstGeom prst="wedgeRectCallout">
            <a:avLst>
              <a:gd name="adj1" fmla="val 109868"/>
              <a:gd name="adj2" fmla="val 11133"/>
            </a:avLst>
          </a:prstGeom>
          <a:solidFill>
            <a:srgbClr val="FFFFCC"/>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Version Tracking by item</a:t>
            </a:r>
          </a:p>
        </p:txBody>
      </p:sp>
      <p:sp>
        <p:nvSpPr>
          <p:cNvPr id="8" name="Rectangular Callout 7"/>
          <p:cNvSpPr/>
          <p:nvPr/>
        </p:nvSpPr>
        <p:spPr>
          <a:xfrm>
            <a:off x="9325993" y="1158748"/>
            <a:ext cx="1305017" cy="807868"/>
          </a:xfrm>
          <a:prstGeom prst="wedgeRectCallout">
            <a:avLst>
              <a:gd name="adj1" fmla="val -112591"/>
              <a:gd name="adj2" fmla="val 27196"/>
            </a:avLst>
          </a:prstGeom>
          <a:solidFill>
            <a:srgbClr val="FFFFCC"/>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Database record</a:t>
            </a:r>
          </a:p>
        </p:txBody>
      </p:sp>
      <p:sp>
        <p:nvSpPr>
          <p:cNvPr id="12" name="Rectangular Callout 7">
            <a:extLst>
              <a:ext uri="{FF2B5EF4-FFF2-40B4-BE49-F238E27FC236}">
                <a16:creationId xmlns:a16="http://schemas.microsoft.com/office/drawing/2014/main" id="{E0207E85-6FCD-4C1C-B6C6-F24B549FE754}"/>
              </a:ext>
            </a:extLst>
          </p:cNvPr>
          <p:cNvSpPr/>
          <p:nvPr/>
        </p:nvSpPr>
        <p:spPr>
          <a:xfrm>
            <a:off x="9742385" y="4359632"/>
            <a:ext cx="1305017" cy="807868"/>
          </a:xfrm>
          <a:prstGeom prst="wedgeRectCallout">
            <a:avLst>
              <a:gd name="adj1" fmla="val -94373"/>
              <a:gd name="adj2" fmla="val 11350"/>
            </a:avLst>
          </a:prstGeom>
          <a:solidFill>
            <a:srgbClr val="FFFFCC"/>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Metadata</a:t>
            </a:r>
          </a:p>
        </p:txBody>
      </p:sp>
    </p:spTree>
    <p:extLst>
      <p:ext uri="{BB962C8B-B14F-4D97-AF65-F5344CB8AC3E}">
        <p14:creationId xmlns:p14="http://schemas.microsoft.com/office/powerpoint/2010/main" val="166096677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SharePoint as “Document</a:t>
            </a:r>
            <a:r>
              <a:rPr lang="en-US" dirty="0" smtClean="0"/>
              <a:t>”</a:t>
            </a:r>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C68631-49B9-46F1-A148-37BD30A9C690}" type="slidenum">
              <a:rPr kumimoji="0" lang="en-US" sz="10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0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5" name="Picture 4"/>
          <p:cNvPicPr>
            <a:picLocks noChangeAspect="1"/>
          </p:cNvPicPr>
          <p:nvPr/>
        </p:nvPicPr>
        <p:blipFill rotWithShape="1">
          <a:blip r:embed="rId2" cstate="screen">
            <a:extLst>
              <a:ext uri="{28A0092B-C50C-407E-A947-70E740481C1C}">
                <a14:useLocalDpi xmlns:a14="http://schemas.microsoft.com/office/drawing/2010/main"/>
              </a:ext>
            </a:extLst>
          </a:blip>
          <a:srcRect l="14812" t="9760" r="2580" b="23129"/>
          <a:stretch/>
        </p:blipFill>
        <p:spPr>
          <a:xfrm>
            <a:off x="219493" y="1143000"/>
            <a:ext cx="4617721" cy="4968240"/>
          </a:xfrm>
          <a:prstGeom prst="rect">
            <a:avLst/>
          </a:prstGeom>
          <a:ln>
            <a:solidFill>
              <a:schemeClr val="tx1"/>
            </a:solidFill>
          </a:ln>
        </p:spPr>
      </p:pic>
      <p:pic>
        <p:nvPicPr>
          <p:cNvPr id="6" name="Picture 5"/>
          <p:cNvPicPr>
            <a:picLocks noChangeAspect="1"/>
          </p:cNvPicPr>
          <p:nvPr/>
        </p:nvPicPr>
        <p:blipFill rotWithShape="1">
          <a:blip r:embed="rId3" cstate="screen">
            <a:extLst>
              <a:ext uri="{28A0092B-C50C-407E-A947-70E740481C1C}">
                <a14:useLocalDpi xmlns:a14="http://schemas.microsoft.com/office/drawing/2010/main"/>
              </a:ext>
            </a:extLst>
          </a:blip>
          <a:srcRect t="56876"/>
          <a:stretch/>
        </p:blipFill>
        <p:spPr>
          <a:xfrm>
            <a:off x="4971397" y="1143000"/>
            <a:ext cx="4586832" cy="3061169"/>
          </a:xfrm>
          <a:prstGeom prst="rect">
            <a:avLst/>
          </a:prstGeom>
          <a:ln>
            <a:solidFill>
              <a:schemeClr val="tx1"/>
            </a:solidFill>
          </a:ln>
        </p:spPr>
      </p:pic>
      <p:pic>
        <p:nvPicPr>
          <p:cNvPr id="7" name="Picture 6"/>
          <p:cNvPicPr>
            <a:picLocks noChangeAspect="1"/>
          </p:cNvPicPr>
          <p:nvPr/>
        </p:nvPicPr>
        <p:blipFill rotWithShape="1">
          <a:blip r:embed="rId4" cstate="screen">
            <a:extLst>
              <a:ext uri="{28A0092B-C50C-407E-A947-70E740481C1C}">
                <a14:useLocalDpi xmlns:a14="http://schemas.microsoft.com/office/drawing/2010/main"/>
              </a:ext>
            </a:extLst>
          </a:blip>
          <a:srcRect b="23705"/>
          <a:stretch/>
        </p:blipFill>
        <p:spPr>
          <a:xfrm>
            <a:off x="8107680" y="1485668"/>
            <a:ext cx="3828832" cy="4828801"/>
          </a:xfrm>
          <a:prstGeom prst="rect">
            <a:avLst/>
          </a:prstGeom>
          <a:ln>
            <a:solidFill>
              <a:schemeClr val="tx1"/>
            </a:solidFill>
          </a:ln>
        </p:spPr>
      </p:pic>
      <p:sp>
        <p:nvSpPr>
          <p:cNvPr id="8" name="Rectangular Callout 7"/>
          <p:cNvSpPr/>
          <p:nvPr/>
        </p:nvSpPr>
        <p:spPr>
          <a:xfrm>
            <a:off x="3268463" y="2728997"/>
            <a:ext cx="1305017" cy="898124"/>
          </a:xfrm>
          <a:prstGeom prst="wedgeRectCallout">
            <a:avLst>
              <a:gd name="adj1" fmla="val -156855"/>
              <a:gd name="adj2" fmla="val 22611"/>
            </a:avLst>
          </a:prstGeom>
          <a:solidFill>
            <a:srgbClr val="FFFFCC"/>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Intro / Front Matter on web page</a:t>
            </a:r>
          </a:p>
        </p:txBody>
      </p:sp>
      <p:sp>
        <p:nvSpPr>
          <p:cNvPr id="9" name="Rectangular Callout 8"/>
          <p:cNvSpPr/>
          <p:nvPr/>
        </p:nvSpPr>
        <p:spPr>
          <a:xfrm>
            <a:off x="2354874" y="4578271"/>
            <a:ext cx="2515389" cy="1269693"/>
          </a:xfrm>
          <a:prstGeom prst="wedgeRectCallout">
            <a:avLst>
              <a:gd name="adj1" fmla="val -106192"/>
              <a:gd name="adj2" fmla="val 54150"/>
            </a:avLst>
          </a:prstGeom>
          <a:solidFill>
            <a:srgbClr val="FFFFCC"/>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Link directly to applicable document in Master Product Library (or to filtered view in database)</a:t>
            </a:r>
          </a:p>
        </p:txBody>
      </p:sp>
      <p:sp>
        <p:nvSpPr>
          <p:cNvPr id="10" name="Rectangular Callout 9"/>
          <p:cNvSpPr/>
          <p:nvPr/>
        </p:nvSpPr>
        <p:spPr>
          <a:xfrm>
            <a:off x="6716692" y="1431377"/>
            <a:ext cx="753123" cy="335872"/>
          </a:xfrm>
          <a:prstGeom prst="wedgeRectCallout">
            <a:avLst>
              <a:gd name="adj1" fmla="val -90360"/>
              <a:gd name="adj2" fmla="val -7556"/>
            </a:avLst>
          </a:prstGeom>
          <a:solidFill>
            <a:srgbClr val="FFFFCC"/>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Index</a:t>
            </a:r>
          </a:p>
        </p:txBody>
      </p:sp>
      <p:sp>
        <p:nvSpPr>
          <p:cNvPr id="11" name="Rectangular Callout 10"/>
          <p:cNvSpPr/>
          <p:nvPr/>
        </p:nvSpPr>
        <p:spPr>
          <a:xfrm>
            <a:off x="6332743" y="2165118"/>
            <a:ext cx="1652726" cy="667304"/>
          </a:xfrm>
          <a:prstGeom prst="wedgeRectCallout">
            <a:avLst>
              <a:gd name="adj1" fmla="val -70993"/>
              <a:gd name="adj2" fmla="val 58084"/>
            </a:avLst>
          </a:prstGeom>
          <a:solidFill>
            <a:srgbClr val="FFFFCC"/>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Start of “document view”</a:t>
            </a:r>
          </a:p>
        </p:txBody>
      </p:sp>
      <p:sp>
        <p:nvSpPr>
          <p:cNvPr id="12" name="Rectangular Callout 11"/>
          <p:cNvSpPr/>
          <p:nvPr/>
        </p:nvSpPr>
        <p:spPr>
          <a:xfrm>
            <a:off x="9509466" y="1265661"/>
            <a:ext cx="1652726" cy="667304"/>
          </a:xfrm>
          <a:prstGeom prst="wedgeRectCallout">
            <a:avLst>
              <a:gd name="adj1" fmla="val -50315"/>
              <a:gd name="adj2" fmla="val 138364"/>
            </a:avLst>
          </a:prstGeom>
          <a:solidFill>
            <a:srgbClr val="FFFFCC"/>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Acronyms and glossary </a:t>
            </a:r>
          </a:p>
        </p:txBody>
      </p:sp>
      <p:sp>
        <p:nvSpPr>
          <p:cNvPr id="13" name="Rectangular Callout 12"/>
          <p:cNvSpPr/>
          <p:nvPr/>
        </p:nvSpPr>
        <p:spPr>
          <a:xfrm>
            <a:off x="10162880" y="3050072"/>
            <a:ext cx="1603897" cy="1154097"/>
          </a:xfrm>
          <a:prstGeom prst="wedgeRectCallout">
            <a:avLst>
              <a:gd name="adj1" fmla="val -88656"/>
              <a:gd name="adj2" fmla="val 56835"/>
            </a:avLst>
          </a:prstGeom>
          <a:solidFill>
            <a:srgbClr val="FFFFCC"/>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Summary database view with attributes shown</a:t>
            </a:r>
          </a:p>
        </p:txBody>
      </p:sp>
      <p:sp>
        <p:nvSpPr>
          <p:cNvPr id="15" name="TextBox 14"/>
          <p:cNvSpPr txBox="1"/>
          <p:nvPr/>
        </p:nvSpPr>
        <p:spPr>
          <a:xfrm>
            <a:off x="5312664" y="4812142"/>
            <a:ext cx="2157151" cy="830997"/>
          </a:xfrm>
          <a:prstGeom prst="rect">
            <a:avLst/>
          </a:prstGeom>
          <a:solidFill>
            <a:srgbClr val="00B0F0"/>
          </a:solidFill>
          <a:ln>
            <a:solidFill>
              <a:schemeClr val="tx1"/>
            </a:solidFill>
          </a:ln>
        </p:spPr>
        <p:txBody>
          <a:bodyPr wrap="square" rtlCol="0">
            <a:spAutoFit/>
          </a:bodyPr>
          <a:lstStyle/>
          <a:p>
            <a:pPr algn="ctr"/>
            <a:r>
              <a:rPr lang="en-US" sz="1600" dirty="0" smtClean="0"/>
              <a:t>Same database</a:t>
            </a:r>
          </a:p>
          <a:p>
            <a:pPr algn="ctr"/>
            <a:r>
              <a:rPr lang="en-US" sz="1600" dirty="0" smtClean="0"/>
              <a:t>Live, clickable links to authoritative source</a:t>
            </a:r>
            <a:endParaRPr lang="en-US" sz="1600" dirty="0"/>
          </a:p>
        </p:txBody>
      </p:sp>
      <p:cxnSp>
        <p:nvCxnSpPr>
          <p:cNvPr id="17" name="Straight Arrow Connector 16"/>
          <p:cNvCxnSpPr>
            <a:stCxn id="15" idx="0"/>
          </p:cNvCxnSpPr>
          <p:nvPr/>
        </p:nvCxnSpPr>
        <p:spPr>
          <a:xfrm flipH="1" flipV="1">
            <a:off x="6035040" y="3050072"/>
            <a:ext cx="356200" cy="176207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stCxn id="15" idx="3"/>
          </p:cNvCxnSpPr>
          <p:nvPr/>
        </p:nvCxnSpPr>
        <p:spPr>
          <a:xfrm flipV="1">
            <a:off x="7469815" y="5135311"/>
            <a:ext cx="1628465" cy="9233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5105400" y="6229086"/>
            <a:ext cx="2737526" cy="461665"/>
          </a:xfrm>
          <a:prstGeom prst="rect">
            <a:avLst/>
          </a:prstGeom>
          <a:solidFill>
            <a:schemeClr val="accent1">
              <a:lumMod val="40000"/>
              <a:lumOff val="60000"/>
            </a:schemeClr>
          </a:solidFill>
        </p:spPr>
        <p:txBody>
          <a:bodyPr wrap="square" rtlCol="0">
            <a:spAutoFit/>
          </a:bodyPr>
          <a:lstStyle/>
          <a:p>
            <a:pPr algn="ctr"/>
            <a:r>
              <a:rPr lang="en-US" sz="1200" dirty="0" smtClean="0"/>
              <a:t>Web Page + Database – lives in SharePoint</a:t>
            </a:r>
            <a:endParaRPr lang="en-US" sz="1200" dirty="0"/>
          </a:p>
        </p:txBody>
      </p:sp>
    </p:spTree>
    <p:extLst>
      <p:ext uri="{BB962C8B-B14F-4D97-AF65-F5344CB8AC3E}">
        <p14:creationId xmlns:p14="http://schemas.microsoft.com/office/powerpoint/2010/main" val="312765720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Project Information (Examples of Typical Content)</a:t>
            </a:r>
          </a:p>
        </p:txBody>
      </p:sp>
      <p:sp>
        <p:nvSpPr>
          <p:cNvPr id="4" name="Slide Number Placeholder 3"/>
          <p:cNvSpPr>
            <a:spLocks noGrp="1"/>
          </p:cNvSpPr>
          <p:nvPr>
            <p:ph type="sldNum" sz="quarter" idx="12"/>
          </p:nvPr>
        </p:nvSpPr>
        <p:spPr/>
        <p:txBody>
          <a:bodyPr/>
          <a:lstStyle/>
          <a:p>
            <a:fld id="{B15726EE-33C6-4ECB-931B-A760BBF8EBB9}" type="slidenum">
              <a:rPr lang="en-US" smtClean="0"/>
              <a:t>16</a:t>
            </a:fld>
            <a:endParaRPr lang="en-US"/>
          </a:p>
        </p:txBody>
      </p:sp>
      <p:graphicFrame>
        <p:nvGraphicFramePr>
          <p:cNvPr id="10" name="Table 9"/>
          <p:cNvGraphicFramePr>
            <a:graphicFrameLocks noGrp="1"/>
          </p:cNvGraphicFramePr>
          <p:nvPr>
            <p:extLst>
              <p:ext uri="{D42A27DB-BD31-4B8C-83A1-F6EECF244321}">
                <p14:modId xmlns:p14="http://schemas.microsoft.com/office/powerpoint/2010/main" val="1194638403"/>
              </p:ext>
            </p:extLst>
          </p:nvPr>
        </p:nvGraphicFramePr>
        <p:xfrm>
          <a:off x="225969" y="1122214"/>
          <a:ext cx="1444214" cy="4734736"/>
        </p:xfrm>
        <a:graphic>
          <a:graphicData uri="http://schemas.openxmlformats.org/drawingml/2006/table">
            <a:tbl>
              <a:tblPr>
                <a:tableStyleId>{5940675A-B579-460E-94D1-54222C63F5DA}</a:tableStyleId>
              </a:tblPr>
              <a:tblGrid>
                <a:gridCol w="1444214">
                  <a:extLst>
                    <a:ext uri="{9D8B030D-6E8A-4147-A177-3AD203B41FA5}">
                      <a16:colId xmlns:a16="http://schemas.microsoft.com/office/drawing/2014/main" val="3701415764"/>
                    </a:ext>
                  </a:extLst>
                </a:gridCol>
              </a:tblGrid>
              <a:tr h="138559">
                <a:tc>
                  <a:txBody>
                    <a:bodyPr/>
                    <a:lstStyle/>
                    <a:p>
                      <a:pPr algn="ctr" rtl="0" fontAlgn="b"/>
                      <a:r>
                        <a:rPr lang="en-US" sz="1000" b="1" i="0" u="none" strike="noStrike" dirty="0" smtClean="0">
                          <a:solidFill>
                            <a:schemeClr val="tx1"/>
                          </a:solidFill>
                          <a:effectLst/>
                          <a:latin typeface="+mn-lt"/>
                        </a:rPr>
                        <a:t>Project</a:t>
                      </a:r>
                      <a:r>
                        <a:rPr lang="en-US" sz="1000" b="1" i="0" u="none" strike="noStrike" baseline="0" dirty="0" smtClean="0">
                          <a:solidFill>
                            <a:schemeClr val="tx1"/>
                          </a:solidFill>
                          <a:effectLst/>
                          <a:latin typeface="+mn-lt"/>
                        </a:rPr>
                        <a:t> Control</a:t>
                      </a:r>
                      <a:endParaRPr lang="en-US" sz="1000" b="1" i="0" u="none" strike="noStrike" dirty="0">
                        <a:solidFill>
                          <a:srgbClr val="000000"/>
                        </a:solidFill>
                        <a:effectLst/>
                        <a:latin typeface="MS Sans Serif"/>
                      </a:endParaRPr>
                    </a:p>
                  </a:txBody>
                  <a:tcPr marL="18288" marR="18288" marT="18288" marB="0" anchor="b">
                    <a:solidFill>
                      <a:schemeClr val="accent1">
                        <a:lumMod val="20000"/>
                        <a:lumOff val="80000"/>
                      </a:schemeClr>
                    </a:solidFill>
                  </a:tcPr>
                </a:tc>
                <a:extLst>
                  <a:ext uri="{0D108BD9-81ED-4DB2-BD59-A6C34878D82A}">
                    <a16:rowId xmlns:a16="http://schemas.microsoft.com/office/drawing/2014/main" val="2125573843"/>
                  </a:ext>
                </a:extLst>
              </a:tr>
              <a:tr h="138559">
                <a:tc>
                  <a:txBody>
                    <a:bodyPr/>
                    <a:lstStyle/>
                    <a:p>
                      <a:pPr algn="l" rtl="0" fontAlgn="b"/>
                      <a:r>
                        <a:rPr lang="en-US" sz="1000" u="none" strike="noStrike" dirty="0">
                          <a:effectLst/>
                        </a:rPr>
                        <a:t>Actions</a:t>
                      </a:r>
                      <a:endParaRPr lang="en-US" sz="1000" b="0" i="0" u="none" strike="noStrike" dirty="0">
                        <a:solidFill>
                          <a:srgbClr val="000000"/>
                        </a:solidFill>
                        <a:effectLst/>
                        <a:latin typeface="MS Sans Serif"/>
                      </a:endParaRPr>
                    </a:p>
                  </a:txBody>
                  <a:tcPr marL="18288" marR="18288" marT="18288" marB="0" anchor="b">
                    <a:noFill/>
                  </a:tcPr>
                </a:tc>
                <a:extLst>
                  <a:ext uri="{0D108BD9-81ED-4DB2-BD59-A6C34878D82A}">
                    <a16:rowId xmlns:a16="http://schemas.microsoft.com/office/drawing/2014/main" val="1770358873"/>
                  </a:ext>
                </a:extLst>
              </a:tr>
              <a:tr h="138559">
                <a:tc>
                  <a:txBody>
                    <a:bodyPr/>
                    <a:lstStyle/>
                    <a:p>
                      <a:pPr algn="l" rtl="0" fontAlgn="b"/>
                      <a:r>
                        <a:rPr lang="en-US" sz="1000" u="none" strike="noStrike" dirty="0" smtClean="0">
                          <a:effectLst/>
                        </a:rPr>
                        <a:t>Decision</a:t>
                      </a:r>
                      <a:r>
                        <a:rPr lang="en-US" sz="1000" u="none" strike="noStrike" baseline="0" dirty="0" smtClean="0">
                          <a:effectLst/>
                        </a:rPr>
                        <a:t> tracking</a:t>
                      </a:r>
                      <a:endParaRPr lang="en-US" sz="1000" b="0" i="0" u="none" strike="noStrike" dirty="0">
                        <a:solidFill>
                          <a:srgbClr val="000000"/>
                        </a:solidFill>
                        <a:effectLst/>
                        <a:latin typeface="MS Sans Serif"/>
                      </a:endParaRPr>
                    </a:p>
                  </a:txBody>
                  <a:tcPr marL="18288" marR="18288" marT="18288" marB="0" anchor="b">
                    <a:noFill/>
                  </a:tcPr>
                </a:tc>
                <a:extLst>
                  <a:ext uri="{0D108BD9-81ED-4DB2-BD59-A6C34878D82A}">
                    <a16:rowId xmlns:a16="http://schemas.microsoft.com/office/drawing/2014/main" val="2096258075"/>
                  </a:ext>
                </a:extLst>
              </a:tr>
              <a:tr h="138559">
                <a:tc>
                  <a:txBody>
                    <a:bodyPr/>
                    <a:lstStyle/>
                    <a:p>
                      <a:pPr algn="l" rtl="0" fontAlgn="b"/>
                      <a:r>
                        <a:rPr lang="en-US" sz="1000" u="none" strike="noStrike" dirty="0">
                          <a:effectLst/>
                        </a:rPr>
                        <a:t>Risks</a:t>
                      </a:r>
                      <a:endParaRPr lang="en-US" sz="1000" b="0" i="0" u="none" strike="noStrike" dirty="0">
                        <a:solidFill>
                          <a:srgbClr val="000000"/>
                        </a:solidFill>
                        <a:effectLst/>
                        <a:latin typeface="MS Sans Serif"/>
                      </a:endParaRPr>
                    </a:p>
                  </a:txBody>
                  <a:tcPr marL="18288" marR="18288" marT="18288" marB="0" anchor="b">
                    <a:noFill/>
                  </a:tcPr>
                </a:tc>
                <a:extLst>
                  <a:ext uri="{0D108BD9-81ED-4DB2-BD59-A6C34878D82A}">
                    <a16:rowId xmlns:a16="http://schemas.microsoft.com/office/drawing/2014/main" val="2307551570"/>
                  </a:ext>
                </a:extLst>
              </a:tr>
              <a:tr h="138559">
                <a:tc>
                  <a:txBody>
                    <a:bodyPr/>
                    <a:lstStyle/>
                    <a:p>
                      <a:pPr algn="l" rtl="0" fontAlgn="b"/>
                      <a:r>
                        <a:rPr lang="en-US" sz="1000" u="none" strike="noStrike" dirty="0">
                          <a:effectLst/>
                        </a:rPr>
                        <a:t>Issues</a:t>
                      </a:r>
                      <a:endParaRPr lang="en-US" sz="1000" b="0" i="0" u="none" strike="noStrike" dirty="0">
                        <a:solidFill>
                          <a:srgbClr val="000000"/>
                        </a:solidFill>
                        <a:effectLst/>
                        <a:latin typeface="MS Sans Serif"/>
                      </a:endParaRPr>
                    </a:p>
                  </a:txBody>
                  <a:tcPr marL="18288" marR="18288" marT="18288" marB="0" anchor="b">
                    <a:noFill/>
                  </a:tcPr>
                </a:tc>
                <a:extLst>
                  <a:ext uri="{0D108BD9-81ED-4DB2-BD59-A6C34878D82A}">
                    <a16:rowId xmlns:a16="http://schemas.microsoft.com/office/drawing/2014/main" val="3463106238"/>
                  </a:ext>
                </a:extLst>
              </a:tr>
              <a:tr h="138559">
                <a:tc>
                  <a:txBody>
                    <a:bodyPr/>
                    <a:lstStyle/>
                    <a:p>
                      <a:pPr algn="l" rtl="0" fontAlgn="b"/>
                      <a:r>
                        <a:rPr lang="en-US" sz="1000" u="none" strike="noStrike" dirty="0">
                          <a:effectLst/>
                        </a:rPr>
                        <a:t>Weekly staff meeting</a:t>
                      </a:r>
                      <a:endParaRPr lang="en-US" sz="1000" b="0" i="0" u="none" strike="noStrike" dirty="0">
                        <a:solidFill>
                          <a:srgbClr val="000000"/>
                        </a:solidFill>
                        <a:effectLst/>
                        <a:latin typeface="MS Sans Serif"/>
                      </a:endParaRPr>
                    </a:p>
                  </a:txBody>
                  <a:tcPr marL="18288" marR="18288" marT="18288" marB="0" anchor="b">
                    <a:noFill/>
                  </a:tcPr>
                </a:tc>
                <a:extLst>
                  <a:ext uri="{0D108BD9-81ED-4DB2-BD59-A6C34878D82A}">
                    <a16:rowId xmlns:a16="http://schemas.microsoft.com/office/drawing/2014/main" val="998955270"/>
                  </a:ext>
                </a:extLst>
              </a:tr>
              <a:tr h="138559">
                <a:tc>
                  <a:txBody>
                    <a:bodyPr/>
                    <a:lstStyle/>
                    <a:p>
                      <a:pPr algn="l" rtl="0" fontAlgn="b"/>
                      <a:r>
                        <a:rPr lang="en-US" sz="1000" u="none" strike="noStrike" dirty="0">
                          <a:effectLst/>
                        </a:rPr>
                        <a:t>Weekly calendar</a:t>
                      </a:r>
                      <a:endParaRPr lang="en-US" sz="1000" b="0" i="0" u="none" strike="noStrike" dirty="0">
                        <a:solidFill>
                          <a:srgbClr val="000000"/>
                        </a:solidFill>
                        <a:effectLst/>
                        <a:latin typeface="MS Sans Serif"/>
                      </a:endParaRPr>
                    </a:p>
                  </a:txBody>
                  <a:tcPr marL="18288" marR="18288" marT="18288" marB="0" anchor="b">
                    <a:noFill/>
                  </a:tcPr>
                </a:tc>
                <a:extLst>
                  <a:ext uri="{0D108BD9-81ED-4DB2-BD59-A6C34878D82A}">
                    <a16:rowId xmlns:a16="http://schemas.microsoft.com/office/drawing/2014/main" val="2700655449"/>
                  </a:ext>
                </a:extLst>
              </a:tr>
              <a:tr h="138559">
                <a:tc>
                  <a:txBody>
                    <a:bodyPr/>
                    <a:lstStyle/>
                    <a:p>
                      <a:pPr algn="l" rtl="0" fontAlgn="b"/>
                      <a:r>
                        <a:rPr lang="en-US" sz="1000" u="none" strike="noStrike" dirty="0">
                          <a:effectLst/>
                        </a:rPr>
                        <a:t>Team leave calendar</a:t>
                      </a:r>
                      <a:endParaRPr lang="en-US" sz="1000" b="0" i="0" u="none" strike="noStrike" dirty="0">
                        <a:solidFill>
                          <a:srgbClr val="000000"/>
                        </a:solidFill>
                        <a:effectLst/>
                        <a:latin typeface="MS Sans Serif"/>
                      </a:endParaRPr>
                    </a:p>
                  </a:txBody>
                  <a:tcPr marL="18288" marR="18288" marT="18288" marB="0" anchor="b">
                    <a:noFill/>
                  </a:tcPr>
                </a:tc>
                <a:extLst>
                  <a:ext uri="{0D108BD9-81ED-4DB2-BD59-A6C34878D82A}">
                    <a16:rowId xmlns:a16="http://schemas.microsoft.com/office/drawing/2014/main" val="2862252587"/>
                  </a:ext>
                </a:extLst>
              </a:tr>
              <a:tr h="138559">
                <a:tc>
                  <a:txBody>
                    <a:bodyPr/>
                    <a:lstStyle/>
                    <a:p>
                      <a:pPr algn="l" rtl="0" fontAlgn="b"/>
                      <a:r>
                        <a:rPr lang="en-US" sz="1000" u="none" strike="noStrike" dirty="0">
                          <a:effectLst/>
                        </a:rPr>
                        <a:t>Daily activity logs</a:t>
                      </a:r>
                      <a:endParaRPr lang="en-US" sz="1000" b="0" i="0" u="none" strike="noStrike" dirty="0">
                        <a:solidFill>
                          <a:srgbClr val="000000"/>
                        </a:solidFill>
                        <a:effectLst/>
                        <a:latin typeface="MS Sans Serif"/>
                      </a:endParaRPr>
                    </a:p>
                  </a:txBody>
                  <a:tcPr marL="18288" marR="18288" marT="18288" marB="0" anchor="b">
                    <a:noFill/>
                  </a:tcPr>
                </a:tc>
                <a:extLst>
                  <a:ext uri="{0D108BD9-81ED-4DB2-BD59-A6C34878D82A}">
                    <a16:rowId xmlns:a16="http://schemas.microsoft.com/office/drawing/2014/main" val="2554632020"/>
                  </a:ext>
                </a:extLst>
              </a:tr>
              <a:tr h="138559">
                <a:tc>
                  <a:txBody>
                    <a:bodyPr/>
                    <a:lstStyle/>
                    <a:p>
                      <a:pPr algn="l" rtl="0" fontAlgn="b"/>
                      <a:r>
                        <a:rPr lang="en-US" sz="1000" u="none" strike="noStrike" dirty="0">
                          <a:effectLst/>
                        </a:rPr>
                        <a:t>Meeting agendas</a:t>
                      </a:r>
                      <a:endParaRPr lang="en-US" sz="1000" b="0" i="0" u="none" strike="noStrike" dirty="0">
                        <a:solidFill>
                          <a:srgbClr val="000000"/>
                        </a:solidFill>
                        <a:effectLst/>
                        <a:latin typeface="MS Sans Serif"/>
                      </a:endParaRPr>
                    </a:p>
                  </a:txBody>
                  <a:tcPr marL="18288" marR="18288" marT="18288" marB="0" anchor="b">
                    <a:noFill/>
                  </a:tcPr>
                </a:tc>
                <a:extLst>
                  <a:ext uri="{0D108BD9-81ED-4DB2-BD59-A6C34878D82A}">
                    <a16:rowId xmlns:a16="http://schemas.microsoft.com/office/drawing/2014/main" val="3755579490"/>
                  </a:ext>
                </a:extLst>
              </a:tr>
              <a:tr h="138559">
                <a:tc>
                  <a:txBody>
                    <a:bodyPr/>
                    <a:lstStyle/>
                    <a:p>
                      <a:pPr algn="l" rtl="0" fontAlgn="b"/>
                      <a:r>
                        <a:rPr lang="en-US" sz="1000" u="none" strike="noStrike" dirty="0">
                          <a:effectLst/>
                        </a:rPr>
                        <a:t>Weekly activity reports</a:t>
                      </a:r>
                      <a:endParaRPr lang="en-US" sz="1000" b="0" i="0" u="none" strike="noStrike" dirty="0">
                        <a:solidFill>
                          <a:srgbClr val="000000"/>
                        </a:solidFill>
                        <a:effectLst/>
                        <a:latin typeface="MS Sans Serif"/>
                      </a:endParaRPr>
                    </a:p>
                  </a:txBody>
                  <a:tcPr marL="18288" marR="18288" marT="18288" marB="0" anchor="b">
                    <a:noFill/>
                  </a:tcPr>
                </a:tc>
                <a:extLst>
                  <a:ext uri="{0D108BD9-81ED-4DB2-BD59-A6C34878D82A}">
                    <a16:rowId xmlns:a16="http://schemas.microsoft.com/office/drawing/2014/main" val="3697347343"/>
                  </a:ext>
                </a:extLst>
              </a:tr>
              <a:tr h="138559">
                <a:tc>
                  <a:txBody>
                    <a:bodyPr/>
                    <a:lstStyle/>
                    <a:p>
                      <a:pPr algn="l" rtl="0" fontAlgn="b"/>
                      <a:r>
                        <a:rPr lang="en-US" sz="1000" u="none" strike="noStrike" dirty="0">
                          <a:effectLst/>
                        </a:rPr>
                        <a:t>Discrepancy management</a:t>
                      </a:r>
                      <a:endParaRPr lang="en-US" sz="1000" b="0" i="0" u="none" strike="noStrike" dirty="0">
                        <a:solidFill>
                          <a:srgbClr val="000000"/>
                        </a:solidFill>
                        <a:effectLst/>
                        <a:latin typeface="MS Sans Serif"/>
                      </a:endParaRPr>
                    </a:p>
                  </a:txBody>
                  <a:tcPr marL="18288" marR="18288" marT="18288" marB="0" anchor="b">
                    <a:noFill/>
                  </a:tcPr>
                </a:tc>
                <a:extLst>
                  <a:ext uri="{0D108BD9-81ED-4DB2-BD59-A6C34878D82A}">
                    <a16:rowId xmlns:a16="http://schemas.microsoft.com/office/drawing/2014/main" val="3878198720"/>
                  </a:ext>
                </a:extLst>
              </a:tr>
              <a:tr h="138559">
                <a:tc>
                  <a:txBody>
                    <a:bodyPr/>
                    <a:lstStyle/>
                    <a:p>
                      <a:pPr algn="l" rtl="0" fontAlgn="b"/>
                      <a:r>
                        <a:rPr lang="en-US" sz="1000" u="none" strike="noStrike" dirty="0">
                          <a:effectLst/>
                        </a:rPr>
                        <a:t>Org </a:t>
                      </a:r>
                      <a:r>
                        <a:rPr lang="en-US" sz="1000" u="none" strike="noStrike" dirty="0" smtClean="0">
                          <a:effectLst/>
                        </a:rPr>
                        <a:t>chart</a:t>
                      </a:r>
                      <a:endParaRPr lang="en-US" sz="1000" b="0" i="0" u="none" strike="noStrike" dirty="0">
                        <a:solidFill>
                          <a:srgbClr val="000000"/>
                        </a:solidFill>
                        <a:effectLst/>
                        <a:latin typeface="MS Sans Serif"/>
                      </a:endParaRPr>
                    </a:p>
                  </a:txBody>
                  <a:tcPr marL="18288" marR="18288" marT="18288" marB="0" anchor="b">
                    <a:noFill/>
                  </a:tcPr>
                </a:tc>
                <a:extLst>
                  <a:ext uri="{0D108BD9-81ED-4DB2-BD59-A6C34878D82A}">
                    <a16:rowId xmlns:a16="http://schemas.microsoft.com/office/drawing/2014/main" val="1639075575"/>
                  </a:ext>
                </a:extLst>
              </a:tr>
              <a:tr h="138559">
                <a:tc>
                  <a:txBody>
                    <a:bodyPr/>
                    <a:lstStyle/>
                    <a:p>
                      <a:pPr algn="l" rtl="0" fontAlgn="b"/>
                      <a:r>
                        <a:rPr lang="en-US" sz="1000" u="none" strike="noStrike" dirty="0">
                          <a:effectLst/>
                        </a:rPr>
                        <a:t>New </a:t>
                      </a:r>
                      <a:r>
                        <a:rPr lang="en-US" sz="1000" u="none" strike="noStrike" dirty="0" smtClean="0">
                          <a:effectLst/>
                        </a:rPr>
                        <a:t>member </a:t>
                      </a:r>
                      <a:r>
                        <a:rPr lang="en-US" sz="1000" u="none" strike="noStrike" dirty="0">
                          <a:effectLst/>
                        </a:rPr>
                        <a:t>o</a:t>
                      </a:r>
                      <a:r>
                        <a:rPr lang="en-US" sz="1000" u="none" strike="noStrike" dirty="0" smtClean="0">
                          <a:effectLst/>
                        </a:rPr>
                        <a:t>rientation</a:t>
                      </a:r>
                      <a:endParaRPr lang="en-US" sz="1000" b="0" i="0" u="none" strike="noStrike" dirty="0">
                        <a:solidFill>
                          <a:srgbClr val="000000"/>
                        </a:solidFill>
                        <a:effectLst/>
                        <a:latin typeface="MS Sans Serif"/>
                      </a:endParaRPr>
                    </a:p>
                  </a:txBody>
                  <a:tcPr marL="18288" marR="18288" marT="18288" marB="0" anchor="b">
                    <a:noFill/>
                  </a:tcPr>
                </a:tc>
                <a:extLst>
                  <a:ext uri="{0D108BD9-81ED-4DB2-BD59-A6C34878D82A}">
                    <a16:rowId xmlns:a16="http://schemas.microsoft.com/office/drawing/2014/main" val="1147730160"/>
                  </a:ext>
                </a:extLst>
              </a:tr>
              <a:tr h="138559">
                <a:tc>
                  <a:txBody>
                    <a:bodyPr/>
                    <a:lstStyle/>
                    <a:p>
                      <a:pPr algn="l" rtl="0" fontAlgn="b"/>
                      <a:r>
                        <a:rPr lang="en-US" sz="1000" u="none" strike="noStrike" dirty="0">
                          <a:effectLst/>
                        </a:rPr>
                        <a:t>WBS</a:t>
                      </a:r>
                      <a:endParaRPr lang="en-US" sz="1000" b="0" i="0" u="none" strike="noStrike" dirty="0">
                        <a:solidFill>
                          <a:srgbClr val="000000"/>
                        </a:solidFill>
                        <a:effectLst/>
                        <a:latin typeface="MS Sans Serif"/>
                      </a:endParaRPr>
                    </a:p>
                  </a:txBody>
                  <a:tcPr marL="18288" marR="18288" marT="18288" marB="0" anchor="b">
                    <a:noFill/>
                  </a:tcPr>
                </a:tc>
                <a:extLst>
                  <a:ext uri="{0D108BD9-81ED-4DB2-BD59-A6C34878D82A}">
                    <a16:rowId xmlns:a16="http://schemas.microsoft.com/office/drawing/2014/main" val="2701904550"/>
                  </a:ext>
                </a:extLst>
              </a:tr>
              <a:tr h="138559">
                <a:tc>
                  <a:txBody>
                    <a:bodyPr/>
                    <a:lstStyle/>
                    <a:p>
                      <a:pPr algn="l" rtl="0" fontAlgn="b"/>
                      <a:r>
                        <a:rPr lang="en-US" sz="1000" u="none" strike="noStrike" dirty="0">
                          <a:effectLst/>
                        </a:rPr>
                        <a:t>PPBE planning</a:t>
                      </a:r>
                      <a:endParaRPr lang="en-US" sz="1000" b="0" i="0" u="none" strike="noStrike" dirty="0">
                        <a:solidFill>
                          <a:srgbClr val="000000"/>
                        </a:solidFill>
                        <a:effectLst/>
                        <a:latin typeface="MS Sans Serif"/>
                      </a:endParaRPr>
                    </a:p>
                  </a:txBody>
                  <a:tcPr marL="18288" marR="18288" marT="18288" marB="0" anchor="b">
                    <a:noFill/>
                  </a:tcPr>
                </a:tc>
                <a:extLst>
                  <a:ext uri="{0D108BD9-81ED-4DB2-BD59-A6C34878D82A}">
                    <a16:rowId xmlns:a16="http://schemas.microsoft.com/office/drawing/2014/main" val="3480769960"/>
                  </a:ext>
                </a:extLst>
              </a:tr>
              <a:tr h="138559">
                <a:tc>
                  <a:txBody>
                    <a:bodyPr/>
                    <a:lstStyle/>
                    <a:p>
                      <a:pPr algn="l" rtl="0" fontAlgn="b"/>
                      <a:r>
                        <a:rPr lang="en-US" sz="1000" u="none" strike="noStrike" dirty="0">
                          <a:effectLst/>
                        </a:rPr>
                        <a:t>Tracking resources</a:t>
                      </a:r>
                      <a:endParaRPr lang="en-US" sz="1000" b="0" i="0" u="none" strike="noStrike" dirty="0">
                        <a:solidFill>
                          <a:srgbClr val="000000"/>
                        </a:solidFill>
                        <a:effectLst/>
                        <a:latin typeface="MS Sans Serif"/>
                      </a:endParaRPr>
                    </a:p>
                  </a:txBody>
                  <a:tcPr marL="18288" marR="18288" marT="18288" marB="0" anchor="b">
                    <a:noFill/>
                  </a:tcPr>
                </a:tc>
                <a:extLst>
                  <a:ext uri="{0D108BD9-81ED-4DB2-BD59-A6C34878D82A}">
                    <a16:rowId xmlns:a16="http://schemas.microsoft.com/office/drawing/2014/main" val="1179059546"/>
                  </a:ext>
                </a:extLst>
              </a:tr>
              <a:tr h="138559">
                <a:tc>
                  <a:txBody>
                    <a:bodyPr/>
                    <a:lstStyle/>
                    <a:p>
                      <a:pPr algn="l" rtl="0" fontAlgn="b"/>
                      <a:r>
                        <a:rPr lang="en-US" sz="1000" u="none" strike="noStrike" dirty="0">
                          <a:effectLst/>
                        </a:rPr>
                        <a:t>Staffing</a:t>
                      </a:r>
                      <a:endParaRPr lang="en-US" sz="1000" b="0" i="0" u="none" strike="noStrike" dirty="0">
                        <a:solidFill>
                          <a:srgbClr val="000000"/>
                        </a:solidFill>
                        <a:effectLst/>
                        <a:latin typeface="MS Sans Serif"/>
                      </a:endParaRPr>
                    </a:p>
                  </a:txBody>
                  <a:tcPr marL="18288" marR="18288" marT="18288" marB="0" anchor="b">
                    <a:noFill/>
                  </a:tcPr>
                </a:tc>
                <a:extLst>
                  <a:ext uri="{0D108BD9-81ED-4DB2-BD59-A6C34878D82A}">
                    <a16:rowId xmlns:a16="http://schemas.microsoft.com/office/drawing/2014/main" val="3186994162"/>
                  </a:ext>
                </a:extLst>
              </a:tr>
              <a:tr h="138559">
                <a:tc>
                  <a:txBody>
                    <a:bodyPr/>
                    <a:lstStyle/>
                    <a:p>
                      <a:pPr algn="l" rtl="0" fontAlgn="b"/>
                      <a:r>
                        <a:rPr lang="en-US" sz="1000" u="none" strike="noStrike" dirty="0">
                          <a:effectLst/>
                        </a:rPr>
                        <a:t>Roles &amp; responsibilities</a:t>
                      </a:r>
                      <a:endParaRPr lang="en-US" sz="1000" b="0" i="0" u="none" strike="noStrike" dirty="0">
                        <a:solidFill>
                          <a:srgbClr val="000000"/>
                        </a:solidFill>
                        <a:effectLst/>
                        <a:latin typeface="MS Sans Serif"/>
                      </a:endParaRPr>
                    </a:p>
                  </a:txBody>
                  <a:tcPr marL="18288" marR="18288" marT="18288" marB="0" anchor="b">
                    <a:noFill/>
                  </a:tcPr>
                </a:tc>
                <a:extLst>
                  <a:ext uri="{0D108BD9-81ED-4DB2-BD59-A6C34878D82A}">
                    <a16:rowId xmlns:a16="http://schemas.microsoft.com/office/drawing/2014/main" val="336549323"/>
                  </a:ext>
                </a:extLst>
              </a:tr>
              <a:tr h="262906">
                <a:tc>
                  <a:txBody>
                    <a:bodyPr/>
                    <a:lstStyle/>
                    <a:p>
                      <a:pPr algn="l" rtl="0" fontAlgn="b"/>
                      <a:r>
                        <a:rPr lang="en-US" sz="1000" u="none" strike="noStrike" dirty="0">
                          <a:effectLst/>
                        </a:rPr>
                        <a:t>Procurement management</a:t>
                      </a:r>
                      <a:endParaRPr lang="en-US" sz="1000" b="0" i="0" u="none" strike="noStrike" dirty="0">
                        <a:solidFill>
                          <a:srgbClr val="000000"/>
                        </a:solidFill>
                        <a:effectLst/>
                        <a:latin typeface="MS Sans Serif"/>
                      </a:endParaRPr>
                    </a:p>
                  </a:txBody>
                  <a:tcPr marL="18288" marR="18288" marT="18288" marB="0" anchor="b">
                    <a:noFill/>
                  </a:tcPr>
                </a:tc>
                <a:extLst>
                  <a:ext uri="{0D108BD9-81ED-4DB2-BD59-A6C34878D82A}">
                    <a16:rowId xmlns:a16="http://schemas.microsoft.com/office/drawing/2014/main" val="2198453329"/>
                  </a:ext>
                </a:extLst>
              </a:tr>
              <a:tr h="138559">
                <a:tc>
                  <a:txBody>
                    <a:bodyPr/>
                    <a:lstStyle/>
                    <a:p>
                      <a:pPr algn="l" rtl="0" fontAlgn="b"/>
                      <a:r>
                        <a:rPr lang="en-US" sz="1000" u="none" strike="noStrike" dirty="0">
                          <a:effectLst/>
                        </a:rPr>
                        <a:t>Tracking FTEs</a:t>
                      </a:r>
                      <a:endParaRPr lang="en-US" sz="1000" b="0" i="0" u="none" strike="noStrike" dirty="0">
                        <a:solidFill>
                          <a:srgbClr val="000000"/>
                        </a:solidFill>
                        <a:effectLst/>
                        <a:latin typeface="MS Sans Serif"/>
                      </a:endParaRPr>
                    </a:p>
                  </a:txBody>
                  <a:tcPr marL="18288" marR="18288" marT="18288" marB="0" anchor="b">
                    <a:noFill/>
                  </a:tcPr>
                </a:tc>
                <a:extLst>
                  <a:ext uri="{0D108BD9-81ED-4DB2-BD59-A6C34878D82A}">
                    <a16:rowId xmlns:a16="http://schemas.microsoft.com/office/drawing/2014/main" val="3527901070"/>
                  </a:ext>
                </a:extLst>
              </a:tr>
              <a:tr h="138559">
                <a:tc>
                  <a:txBody>
                    <a:bodyPr/>
                    <a:lstStyle/>
                    <a:p>
                      <a:pPr algn="l" rtl="0" fontAlgn="b"/>
                      <a:r>
                        <a:rPr lang="en-US" sz="1000" u="none" strike="noStrike" dirty="0">
                          <a:effectLst/>
                        </a:rPr>
                        <a:t>Project plan</a:t>
                      </a:r>
                      <a:endParaRPr lang="en-US" sz="1000" b="0" i="0" u="none" strike="noStrike" dirty="0">
                        <a:solidFill>
                          <a:srgbClr val="000000"/>
                        </a:solidFill>
                        <a:effectLst/>
                        <a:latin typeface="MS Sans Serif"/>
                      </a:endParaRPr>
                    </a:p>
                  </a:txBody>
                  <a:tcPr marL="18288" marR="18288" marT="18288" marB="0" anchor="b">
                    <a:noFill/>
                  </a:tcPr>
                </a:tc>
                <a:extLst>
                  <a:ext uri="{0D108BD9-81ED-4DB2-BD59-A6C34878D82A}">
                    <a16:rowId xmlns:a16="http://schemas.microsoft.com/office/drawing/2014/main" val="3321852105"/>
                  </a:ext>
                </a:extLst>
              </a:tr>
              <a:tr h="138559">
                <a:tc>
                  <a:txBody>
                    <a:bodyPr/>
                    <a:lstStyle/>
                    <a:p>
                      <a:pPr algn="l" rtl="0" fontAlgn="b"/>
                      <a:r>
                        <a:rPr lang="en-US" sz="1000" u="none" strike="noStrike" dirty="0">
                          <a:effectLst/>
                        </a:rPr>
                        <a:t>Administrative </a:t>
                      </a:r>
                      <a:r>
                        <a:rPr lang="en-US" sz="1000" u="none" strike="noStrike" dirty="0" smtClean="0">
                          <a:effectLst/>
                        </a:rPr>
                        <a:t>task</a:t>
                      </a:r>
                      <a:r>
                        <a:rPr lang="en-US" sz="1000" u="none" strike="noStrike" baseline="0" dirty="0" smtClean="0">
                          <a:effectLst/>
                        </a:rPr>
                        <a:t>s</a:t>
                      </a:r>
                      <a:endParaRPr lang="en-US" sz="1000" b="0" i="0" u="none" strike="noStrike" dirty="0">
                        <a:solidFill>
                          <a:srgbClr val="000000"/>
                        </a:solidFill>
                        <a:effectLst/>
                        <a:latin typeface="MS Sans Serif"/>
                      </a:endParaRPr>
                    </a:p>
                  </a:txBody>
                  <a:tcPr marL="18288" marR="18288" marT="18288" marB="0" anchor="b">
                    <a:noFill/>
                  </a:tcPr>
                </a:tc>
                <a:extLst>
                  <a:ext uri="{0D108BD9-81ED-4DB2-BD59-A6C34878D82A}">
                    <a16:rowId xmlns:a16="http://schemas.microsoft.com/office/drawing/2014/main" val="2614653201"/>
                  </a:ext>
                </a:extLst>
              </a:tr>
              <a:tr h="262906">
                <a:tc>
                  <a:txBody>
                    <a:bodyPr/>
                    <a:lstStyle/>
                    <a:p>
                      <a:pPr algn="l" rtl="0" fontAlgn="b"/>
                      <a:r>
                        <a:rPr lang="en-US" sz="1000" b="0" i="0" u="none" strike="noStrike" dirty="0" smtClean="0">
                          <a:solidFill>
                            <a:srgbClr val="000000"/>
                          </a:solidFill>
                          <a:effectLst/>
                          <a:latin typeface="+mn-lt"/>
                        </a:rPr>
                        <a:t>Project news and announcements</a:t>
                      </a:r>
                      <a:endParaRPr lang="en-US" sz="1000" b="0" i="0" u="none" strike="noStrike" dirty="0">
                        <a:solidFill>
                          <a:srgbClr val="000000"/>
                        </a:solidFill>
                        <a:effectLst/>
                        <a:latin typeface="+mn-lt"/>
                      </a:endParaRPr>
                    </a:p>
                  </a:txBody>
                  <a:tcPr marL="18288" marR="18288" marT="18288" marB="0" anchor="b">
                    <a:noFill/>
                  </a:tcPr>
                </a:tc>
                <a:extLst>
                  <a:ext uri="{0D108BD9-81ED-4DB2-BD59-A6C34878D82A}">
                    <a16:rowId xmlns:a16="http://schemas.microsoft.com/office/drawing/2014/main" val="521851669"/>
                  </a:ext>
                </a:extLst>
              </a:tr>
              <a:tr h="181024">
                <a:tc>
                  <a:txBody>
                    <a:bodyPr/>
                    <a:lstStyle/>
                    <a:p>
                      <a:pPr algn="l" rtl="0" fontAlgn="b"/>
                      <a:r>
                        <a:rPr lang="en-US" sz="1000" b="0" i="0" u="none" strike="noStrike" dirty="0" smtClean="0">
                          <a:solidFill>
                            <a:srgbClr val="000000"/>
                          </a:solidFill>
                          <a:effectLst/>
                          <a:latin typeface="+mn-lt"/>
                        </a:rPr>
                        <a:t>Supplier contracts</a:t>
                      </a:r>
                      <a:endParaRPr lang="en-US" sz="1000" b="0" i="0" u="none" strike="noStrike" dirty="0">
                        <a:solidFill>
                          <a:srgbClr val="000000"/>
                        </a:solidFill>
                        <a:effectLst/>
                        <a:latin typeface="+mn-lt"/>
                      </a:endParaRPr>
                    </a:p>
                  </a:txBody>
                  <a:tcPr marL="18288" marR="18288" marT="18288" marB="0" anchor="b">
                    <a:noFill/>
                  </a:tcPr>
                </a:tc>
                <a:extLst>
                  <a:ext uri="{0D108BD9-81ED-4DB2-BD59-A6C34878D82A}">
                    <a16:rowId xmlns:a16="http://schemas.microsoft.com/office/drawing/2014/main" val="1517184820"/>
                  </a:ext>
                </a:extLst>
              </a:tr>
            </a:tbl>
          </a:graphicData>
        </a:graphic>
      </p:graphicFrame>
      <p:graphicFrame>
        <p:nvGraphicFramePr>
          <p:cNvPr id="11" name="Table 10"/>
          <p:cNvGraphicFramePr>
            <a:graphicFrameLocks noGrp="1"/>
          </p:cNvGraphicFramePr>
          <p:nvPr>
            <p:extLst>
              <p:ext uri="{D42A27DB-BD31-4B8C-83A1-F6EECF244321}">
                <p14:modId xmlns:p14="http://schemas.microsoft.com/office/powerpoint/2010/main" val="1354419930"/>
              </p:ext>
            </p:extLst>
          </p:nvPr>
        </p:nvGraphicFramePr>
        <p:xfrm>
          <a:off x="1743334" y="1122213"/>
          <a:ext cx="1612513" cy="4419600"/>
        </p:xfrm>
        <a:graphic>
          <a:graphicData uri="http://schemas.openxmlformats.org/drawingml/2006/table">
            <a:tbl>
              <a:tblPr>
                <a:tableStyleId>{5940675A-B579-460E-94D1-54222C63F5DA}</a:tableStyleId>
              </a:tblPr>
              <a:tblGrid>
                <a:gridCol w="1612513">
                  <a:extLst>
                    <a:ext uri="{9D8B030D-6E8A-4147-A177-3AD203B41FA5}">
                      <a16:colId xmlns:a16="http://schemas.microsoft.com/office/drawing/2014/main" val="4159355156"/>
                    </a:ext>
                  </a:extLst>
                </a:gridCol>
              </a:tblGrid>
              <a:tr h="110620">
                <a:tc>
                  <a:txBody>
                    <a:bodyPr/>
                    <a:lstStyle/>
                    <a:p>
                      <a:pPr algn="ctr" rtl="0" fontAlgn="b"/>
                      <a:r>
                        <a:rPr lang="en-US" sz="1000" b="1" u="none" strike="noStrike" dirty="0" smtClean="0">
                          <a:effectLst/>
                          <a:latin typeface="+mn-lt"/>
                        </a:rPr>
                        <a:t>Project Control</a:t>
                      </a:r>
                      <a:endParaRPr lang="en-US" sz="1000" b="1" i="0" u="none" strike="noStrike" dirty="0">
                        <a:solidFill>
                          <a:srgbClr val="000000"/>
                        </a:solidFill>
                        <a:effectLst/>
                        <a:latin typeface="+mn-lt"/>
                      </a:endParaRPr>
                    </a:p>
                  </a:txBody>
                  <a:tcPr marL="18288" marR="18288" marT="18288" marB="0" anchor="ctr">
                    <a:solidFill>
                      <a:schemeClr val="accent1">
                        <a:lumMod val="20000"/>
                        <a:lumOff val="80000"/>
                      </a:schemeClr>
                    </a:solidFill>
                  </a:tcPr>
                </a:tc>
                <a:extLst>
                  <a:ext uri="{0D108BD9-81ED-4DB2-BD59-A6C34878D82A}">
                    <a16:rowId xmlns:a16="http://schemas.microsoft.com/office/drawing/2014/main" val="124352923"/>
                  </a:ext>
                </a:extLst>
              </a:tr>
              <a:tr h="110620">
                <a:tc>
                  <a:txBody>
                    <a:bodyPr/>
                    <a:lstStyle/>
                    <a:p>
                      <a:pPr algn="l" rtl="0" fontAlgn="b"/>
                      <a:r>
                        <a:rPr lang="en-US" sz="1000" u="none" strike="noStrike" dirty="0">
                          <a:effectLst/>
                          <a:latin typeface="+mn-lt"/>
                        </a:rPr>
                        <a:t>Integrated master schedule</a:t>
                      </a:r>
                      <a:endParaRPr lang="en-US" sz="1000" b="0" i="0" u="none" strike="noStrike" dirty="0">
                        <a:solidFill>
                          <a:srgbClr val="000000"/>
                        </a:solidFill>
                        <a:effectLst/>
                        <a:latin typeface="+mn-lt"/>
                      </a:endParaRPr>
                    </a:p>
                  </a:txBody>
                  <a:tcPr marL="18288" marR="18288" marT="18288" marB="0" anchor="b">
                    <a:noFill/>
                  </a:tcPr>
                </a:tc>
                <a:extLst>
                  <a:ext uri="{0D108BD9-81ED-4DB2-BD59-A6C34878D82A}">
                    <a16:rowId xmlns:a16="http://schemas.microsoft.com/office/drawing/2014/main" val="2948392359"/>
                  </a:ext>
                </a:extLst>
              </a:tr>
              <a:tr h="110620">
                <a:tc>
                  <a:txBody>
                    <a:bodyPr/>
                    <a:lstStyle/>
                    <a:p>
                      <a:pPr algn="l" rtl="0" fontAlgn="b"/>
                      <a:r>
                        <a:rPr lang="en-US" sz="1000" u="none" strike="noStrike" dirty="0">
                          <a:effectLst/>
                          <a:latin typeface="+mn-lt"/>
                        </a:rPr>
                        <a:t>Detailed tactical schedules</a:t>
                      </a:r>
                      <a:endParaRPr lang="en-US" sz="1000" b="0" i="0" u="none" strike="noStrike" dirty="0">
                        <a:solidFill>
                          <a:srgbClr val="000000"/>
                        </a:solidFill>
                        <a:effectLst/>
                        <a:latin typeface="+mn-lt"/>
                      </a:endParaRPr>
                    </a:p>
                  </a:txBody>
                  <a:tcPr marL="18288" marR="18288" marT="18288" marB="0" anchor="b">
                    <a:noFill/>
                  </a:tcPr>
                </a:tc>
                <a:extLst>
                  <a:ext uri="{0D108BD9-81ED-4DB2-BD59-A6C34878D82A}">
                    <a16:rowId xmlns:a16="http://schemas.microsoft.com/office/drawing/2014/main" val="152983731"/>
                  </a:ext>
                </a:extLst>
              </a:tr>
              <a:tr h="110620">
                <a:tc>
                  <a:txBody>
                    <a:bodyPr/>
                    <a:lstStyle/>
                    <a:p>
                      <a:pPr algn="l" rtl="0" fontAlgn="b"/>
                      <a:r>
                        <a:rPr lang="en-US" sz="1000" u="none" strike="noStrike" dirty="0">
                          <a:effectLst/>
                          <a:latin typeface="+mn-lt"/>
                        </a:rPr>
                        <a:t>Meeting presentations</a:t>
                      </a:r>
                      <a:endParaRPr lang="en-US" sz="1000" b="0" i="0" u="none" strike="noStrike" dirty="0">
                        <a:solidFill>
                          <a:srgbClr val="000000"/>
                        </a:solidFill>
                        <a:effectLst/>
                        <a:latin typeface="+mn-lt"/>
                      </a:endParaRPr>
                    </a:p>
                  </a:txBody>
                  <a:tcPr marL="18288" marR="18288" marT="18288" marB="0" anchor="b">
                    <a:noFill/>
                  </a:tcPr>
                </a:tc>
                <a:extLst>
                  <a:ext uri="{0D108BD9-81ED-4DB2-BD59-A6C34878D82A}">
                    <a16:rowId xmlns:a16="http://schemas.microsoft.com/office/drawing/2014/main" val="632235298"/>
                  </a:ext>
                </a:extLst>
              </a:tr>
              <a:tr h="110620">
                <a:tc>
                  <a:txBody>
                    <a:bodyPr/>
                    <a:lstStyle/>
                    <a:p>
                      <a:pPr algn="l" rtl="0" fontAlgn="b"/>
                      <a:r>
                        <a:rPr lang="en-US" sz="1000" u="none" strike="noStrike" dirty="0">
                          <a:effectLst/>
                          <a:latin typeface="+mn-lt"/>
                        </a:rPr>
                        <a:t>Project documentation</a:t>
                      </a:r>
                      <a:endParaRPr lang="en-US" sz="1000" b="0" i="0" u="none" strike="noStrike" dirty="0">
                        <a:solidFill>
                          <a:srgbClr val="000000"/>
                        </a:solidFill>
                        <a:effectLst/>
                        <a:latin typeface="+mn-lt"/>
                      </a:endParaRPr>
                    </a:p>
                  </a:txBody>
                  <a:tcPr marL="18288" marR="18288" marT="18288" marB="0" anchor="b">
                    <a:noFill/>
                  </a:tcPr>
                </a:tc>
                <a:extLst>
                  <a:ext uri="{0D108BD9-81ED-4DB2-BD59-A6C34878D82A}">
                    <a16:rowId xmlns:a16="http://schemas.microsoft.com/office/drawing/2014/main" val="573782926"/>
                  </a:ext>
                </a:extLst>
              </a:tr>
              <a:tr h="110620">
                <a:tc>
                  <a:txBody>
                    <a:bodyPr/>
                    <a:lstStyle/>
                    <a:p>
                      <a:pPr algn="l" rtl="0" fontAlgn="b"/>
                      <a:r>
                        <a:rPr lang="en-US" sz="1000" b="0" i="0" u="none" strike="noStrike" dirty="0" smtClean="0">
                          <a:solidFill>
                            <a:srgbClr val="000000"/>
                          </a:solidFill>
                          <a:effectLst/>
                          <a:latin typeface="+mn-lt"/>
                        </a:rPr>
                        <a:t>Process diagrams</a:t>
                      </a:r>
                      <a:endParaRPr lang="en-US" sz="1000" b="0" i="0" u="none" strike="noStrike" dirty="0">
                        <a:solidFill>
                          <a:srgbClr val="000000"/>
                        </a:solidFill>
                        <a:effectLst/>
                        <a:latin typeface="+mn-lt"/>
                      </a:endParaRPr>
                    </a:p>
                  </a:txBody>
                  <a:tcPr marL="18288" marR="18288" marT="18288" marB="0" anchor="b">
                    <a:noFill/>
                  </a:tcPr>
                </a:tc>
                <a:extLst>
                  <a:ext uri="{0D108BD9-81ED-4DB2-BD59-A6C34878D82A}">
                    <a16:rowId xmlns:a16="http://schemas.microsoft.com/office/drawing/2014/main" val="573954710"/>
                  </a:ext>
                </a:extLst>
              </a:tr>
              <a:tr h="110620">
                <a:tc>
                  <a:txBody>
                    <a:bodyPr/>
                    <a:lstStyle/>
                    <a:p>
                      <a:pPr algn="l" rtl="0" fontAlgn="b"/>
                      <a:r>
                        <a:rPr lang="en-US" sz="1000" u="none" strike="noStrike" dirty="0">
                          <a:effectLst/>
                          <a:latin typeface="+mn-lt"/>
                        </a:rPr>
                        <a:t>Change requests</a:t>
                      </a:r>
                      <a:endParaRPr lang="en-US" sz="1000" b="0" i="0" u="none" strike="noStrike" dirty="0">
                        <a:solidFill>
                          <a:srgbClr val="000000"/>
                        </a:solidFill>
                        <a:effectLst/>
                        <a:latin typeface="+mn-lt"/>
                      </a:endParaRPr>
                    </a:p>
                  </a:txBody>
                  <a:tcPr marL="18288" marR="18288" marT="18288" marB="0" anchor="b">
                    <a:noFill/>
                  </a:tcPr>
                </a:tc>
                <a:extLst>
                  <a:ext uri="{0D108BD9-81ED-4DB2-BD59-A6C34878D82A}">
                    <a16:rowId xmlns:a16="http://schemas.microsoft.com/office/drawing/2014/main" val="762171702"/>
                  </a:ext>
                </a:extLst>
              </a:tr>
              <a:tr h="110620">
                <a:tc>
                  <a:txBody>
                    <a:bodyPr/>
                    <a:lstStyle/>
                    <a:p>
                      <a:pPr algn="l" rtl="0" fontAlgn="b"/>
                      <a:r>
                        <a:rPr lang="en-US" sz="1000" u="none" strike="noStrike" dirty="0">
                          <a:effectLst/>
                          <a:latin typeface="+mn-lt"/>
                        </a:rPr>
                        <a:t>Product </a:t>
                      </a:r>
                      <a:r>
                        <a:rPr lang="en-US" sz="1000" u="none" strike="noStrike" dirty="0" smtClean="0">
                          <a:effectLst/>
                          <a:latin typeface="+mn-lt"/>
                        </a:rPr>
                        <a:t>reviews</a:t>
                      </a:r>
                      <a:endParaRPr lang="en-US" sz="1000" b="0" i="0" u="none" strike="noStrike" dirty="0">
                        <a:solidFill>
                          <a:srgbClr val="000000"/>
                        </a:solidFill>
                        <a:effectLst/>
                        <a:latin typeface="+mn-lt"/>
                      </a:endParaRPr>
                    </a:p>
                  </a:txBody>
                  <a:tcPr marL="18288" marR="18288" marT="18288" marB="0" anchor="b">
                    <a:noFill/>
                  </a:tcPr>
                </a:tc>
                <a:extLst>
                  <a:ext uri="{0D108BD9-81ED-4DB2-BD59-A6C34878D82A}">
                    <a16:rowId xmlns:a16="http://schemas.microsoft.com/office/drawing/2014/main" val="1160652298"/>
                  </a:ext>
                </a:extLst>
              </a:tr>
              <a:tr h="110620">
                <a:tc>
                  <a:txBody>
                    <a:bodyPr/>
                    <a:lstStyle/>
                    <a:p>
                      <a:pPr algn="l" rtl="0" fontAlgn="b"/>
                      <a:r>
                        <a:rPr lang="en-US" sz="1000" u="none" strike="noStrike" dirty="0">
                          <a:effectLst/>
                          <a:latin typeface="+mn-lt"/>
                        </a:rPr>
                        <a:t>SEMP</a:t>
                      </a:r>
                      <a:endParaRPr lang="en-US" sz="1000" b="0" i="0" u="none" strike="noStrike" dirty="0">
                        <a:solidFill>
                          <a:srgbClr val="000000"/>
                        </a:solidFill>
                        <a:effectLst/>
                        <a:latin typeface="+mn-lt"/>
                      </a:endParaRPr>
                    </a:p>
                  </a:txBody>
                  <a:tcPr marL="18288" marR="18288" marT="18288" marB="0" anchor="b">
                    <a:noFill/>
                  </a:tcPr>
                </a:tc>
                <a:extLst>
                  <a:ext uri="{0D108BD9-81ED-4DB2-BD59-A6C34878D82A}">
                    <a16:rowId xmlns:a16="http://schemas.microsoft.com/office/drawing/2014/main" val="479557788"/>
                  </a:ext>
                </a:extLst>
              </a:tr>
              <a:tr h="110620">
                <a:tc>
                  <a:txBody>
                    <a:bodyPr/>
                    <a:lstStyle/>
                    <a:p>
                      <a:pPr algn="l" rtl="0" fontAlgn="b"/>
                      <a:r>
                        <a:rPr lang="en-US" sz="1000" u="none" strike="noStrike" dirty="0">
                          <a:effectLst/>
                          <a:latin typeface="+mn-lt"/>
                        </a:rPr>
                        <a:t>Software </a:t>
                      </a:r>
                      <a:r>
                        <a:rPr lang="en-US" sz="1000" u="none" strike="noStrike" dirty="0" smtClean="0">
                          <a:effectLst/>
                          <a:latin typeface="+mn-lt"/>
                        </a:rPr>
                        <a:t>development </a:t>
                      </a:r>
                      <a:r>
                        <a:rPr lang="en-US" sz="1000" u="none" strike="noStrike" dirty="0">
                          <a:effectLst/>
                          <a:latin typeface="+mn-lt"/>
                        </a:rPr>
                        <a:t>p</a:t>
                      </a:r>
                      <a:r>
                        <a:rPr lang="en-US" sz="1000" u="none" strike="noStrike" dirty="0" smtClean="0">
                          <a:effectLst/>
                          <a:latin typeface="+mn-lt"/>
                        </a:rPr>
                        <a:t>lan</a:t>
                      </a:r>
                      <a:endParaRPr lang="en-US" sz="1000" b="0" i="0" u="none" strike="noStrike" dirty="0">
                        <a:solidFill>
                          <a:srgbClr val="000000"/>
                        </a:solidFill>
                        <a:effectLst/>
                        <a:latin typeface="+mn-lt"/>
                      </a:endParaRPr>
                    </a:p>
                  </a:txBody>
                  <a:tcPr marL="18288" marR="18288" marT="18288" marB="0" anchor="b">
                    <a:noFill/>
                  </a:tcPr>
                </a:tc>
                <a:extLst>
                  <a:ext uri="{0D108BD9-81ED-4DB2-BD59-A6C34878D82A}">
                    <a16:rowId xmlns:a16="http://schemas.microsoft.com/office/drawing/2014/main" val="1478525222"/>
                  </a:ext>
                </a:extLst>
              </a:tr>
              <a:tr h="110620">
                <a:tc>
                  <a:txBody>
                    <a:bodyPr/>
                    <a:lstStyle/>
                    <a:p>
                      <a:pPr algn="l" rtl="0" fontAlgn="b"/>
                      <a:r>
                        <a:rPr lang="en-US" sz="1000" u="none" strike="noStrike" dirty="0">
                          <a:effectLst/>
                          <a:latin typeface="+mn-lt"/>
                        </a:rPr>
                        <a:t>Risk 5x5</a:t>
                      </a:r>
                      <a:endParaRPr lang="en-US" sz="1000" b="0" i="0" u="none" strike="noStrike" dirty="0">
                        <a:solidFill>
                          <a:srgbClr val="000000"/>
                        </a:solidFill>
                        <a:effectLst/>
                        <a:latin typeface="+mn-lt"/>
                      </a:endParaRPr>
                    </a:p>
                  </a:txBody>
                  <a:tcPr marL="18288" marR="18288" marT="18288" marB="0" anchor="b">
                    <a:noFill/>
                  </a:tcPr>
                </a:tc>
                <a:extLst>
                  <a:ext uri="{0D108BD9-81ED-4DB2-BD59-A6C34878D82A}">
                    <a16:rowId xmlns:a16="http://schemas.microsoft.com/office/drawing/2014/main" val="3722047926"/>
                  </a:ext>
                </a:extLst>
              </a:tr>
              <a:tr h="110620">
                <a:tc>
                  <a:txBody>
                    <a:bodyPr/>
                    <a:lstStyle/>
                    <a:p>
                      <a:pPr algn="l" rtl="0" fontAlgn="b"/>
                      <a:r>
                        <a:rPr lang="en-US" sz="1000" u="none" strike="noStrike" dirty="0">
                          <a:effectLst/>
                          <a:latin typeface="+mn-lt"/>
                        </a:rPr>
                        <a:t>Acronym </a:t>
                      </a:r>
                      <a:r>
                        <a:rPr lang="en-US" sz="1000" u="none" strike="noStrike" dirty="0" smtClean="0">
                          <a:effectLst/>
                          <a:latin typeface="+mn-lt"/>
                        </a:rPr>
                        <a:t>list</a:t>
                      </a:r>
                      <a:endParaRPr lang="en-US" sz="1000" b="0" i="0" u="none" strike="noStrike" dirty="0">
                        <a:solidFill>
                          <a:srgbClr val="000000"/>
                        </a:solidFill>
                        <a:effectLst/>
                        <a:latin typeface="+mn-lt"/>
                      </a:endParaRPr>
                    </a:p>
                  </a:txBody>
                  <a:tcPr marL="18288" marR="18288" marT="18288" marB="0" anchor="b">
                    <a:noFill/>
                  </a:tcPr>
                </a:tc>
                <a:extLst>
                  <a:ext uri="{0D108BD9-81ED-4DB2-BD59-A6C34878D82A}">
                    <a16:rowId xmlns:a16="http://schemas.microsoft.com/office/drawing/2014/main" val="2533273299"/>
                  </a:ext>
                </a:extLst>
              </a:tr>
              <a:tr h="110620">
                <a:tc>
                  <a:txBody>
                    <a:bodyPr/>
                    <a:lstStyle/>
                    <a:p>
                      <a:pPr algn="l" rtl="0" fontAlgn="b"/>
                      <a:r>
                        <a:rPr lang="en-US" sz="1000" u="none" strike="noStrike" dirty="0">
                          <a:effectLst/>
                          <a:latin typeface="+mn-lt"/>
                        </a:rPr>
                        <a:t>Team travel planning</a:t>
                      </a:r>
                      <a:endParaRPr lang="en-US" sz="1000" b="0" i="0" u="none" strike="noStrike" dirty="0">
                        <a:solidFill>
                          <a:srgbClr val="000000"/>
                        </a:solidFill>
                        <a:effectLst/>
                        <a:latin typeface="+mn-lt"/>
                      </a:endParaRPr>
                    </a:p>
                  </a:txBody>
                  <a:tcPr marL="18288" marR="18288" marT="18288" marB="0" anchor="b">
                    <a:noFill/>
                  </a:tcPr>
                </a:tc>
                <a:extLst>
                  <a:ext uri="{0D108BD9-81ED-4DB2-BD59-A6C34878D82A}">
                    <a16:rowId xmlns:a16="http://schemas.microsoft.com/office/drawing/2014/main" val="553312212"/>
                  </a:ext>
                </a:extLst>
              </a:tr>
              <a:tr h="110620">
                <a:tc>
                  <a:txBody>
                    <a:bodyPr/>
                    <a:lstStyle/>
                    <a:p>
                      <a:pPr algn="l" rtl="0" fontAlgn="b"/>
                      <a:r>
                        <a:rPr lang="en-US" sz="1000" u="none" strike="noStrike" dirty="0">
                          <a:effectLst/>
                          <a:latin typeface="+mn-lt"/>
                        </a:rPr>
                        <a:t>Team list</a:t>
                      </a:r>
                      <a:endParaRPr lang="en-US" sz="1000" b="0" i="0" u="none" strike="noStrike" dirty="0">
                        <a:solidFill>
                          <a:srgbClr val="000000"/>
                        </a:solidFill>
                        <a:effectLst/>
                        <a:latin typeface="+mn-lt"/>
                      </a:endParaRPr>
                    </a:p>
                  </a:txBody>
                  <a:tcPr marL="18288" marR="18288" marT="18288" marB="0" anchor="b">
                    <a:noFill/>
                  </a:tcPr>
                </a:tc>
                <a:extLst>
                  <a:ext uri="{0D108BD9-81ED-4DB2-BD59-A6C34878D82A}">
                    <a16:rowId xmlns:a16="http://schemas.microsoft.com/office/drawing/2014/main" val="123779321"/>
                  </a:ext>
                </a:extLst>
              </a:tr>
              <a:tr h="110620">
                <a:tc>
                  <a:txBody>
                    <a:bodyPr/>
                    <a:lstStyle/>
                    <a:p>
                      <a:pPr algn="l" rtl="0" fontAlgn="b"/>
                      <a:r>
                        <a:rPr lang="en-US" sz="1000" u="none" strike="noStrike" dirty="0">
                          <a:effectLst/>
                          <a:latin typeface="+mn-lt"/>
                        </a:rPr>
                        <a:t>Team event RSVPs</a:t>
                      </a:r>
                      <a:endParaRPr lang="en-US" sz="1000" b="0" i="0" u="none" strike="noStrike" dirty="0">
                        <a:solidFill>
                          <a:srgbClr val="000000"/>
                        </a:solidFill>
                        <a:effectLst/>
                        <a:latin typeface="+mn-lt"/>
                      </a:endParaRPr>
                    </a:p>
                  </a:txBody>
                  <a:tcPr marL="18288" marR="18288" marT="18288" marB="0" anchor="b">
                    <a:noFill/>
                  </a:tcPr>
                </a:tc>
                <a:extLst>
                  <a:ext uri="{0D108BD9-81ED-4DB2-BD59-A6C34878D82A}">
                    <a16:rowId xmlns:a16="http://schemas.microsoft.com/office/drawing/2014/main" val="146730682"/>
                  </a:ext>
                </a:extLst>
              </a:tr>
              <a:tr h="110620">
                <a:tc>
                  <a:txBody>
                    <a:bodyPr/>
                    <a:lstStyle/>
                    <a:p>
                      <a:pPr algn="l" rtl="0" fontAlgn="b"/>
                      <a:r>
                        <a:rPr lang="en-US" sz="1000" u="none" strike="noStrike" dirty="0">
                          <a:effectLst/>
                          <a:latin typeface="+mn-lt"/>
                        </a:rPr>
                        <a:t>Formal approvals</a:t>
                      </a:r>
                      <a:endParaRPr lang="en-US" sz="1000" b="0" i="0" u="none" strike="noStrike" dirty="0">
                        <a:solidFill>
                          <a:srgbClr val="000000"/>
                        </a:solidFill>
                        <a:effectLst/>
                        <a:latin typeface="+mn-lt"/>
                      </a:endParaRPr>
                    </a:p>
                  </a:txBody>
                  <a:tcPr marL="18288" marR="18288" marT="18288" marB="0" anchor="b">
                    <a:noFill/>
                  </a:tcPr>
                </a:tc>
                <a:extLst>
                  <a:ext uri="{0D108BD9-81ED-4DB2-BD59-A6C34878D82A}">
                    <a16:rowId xmlns:a16="http://schemas.microsoft.com/office/drawing/2014/main" val="1675351060"/>
                  </a:ext>
                </a:extLst>
              </a:tr>
              <a:tr h="110620">
                <a:tc>
                  <a:txBody>
                    <a:bodyPr/>
                    <a:lstStyle/>
                    <a:p>
                      <a:pPr algn="l" rtl="0" fontAlgn="b"/>
                      <a:r>
                        <a:rPr lang="en-US" sz="1000" u="none" strike="noStrike" dirty="0">
                          <a:effectLst/>
                          <a:latin typeface="+mn-lt"/>
                        </a:rPr>
                        <a:t>Meeting charters</a:t>
                      </a:r>
                      <a:endParaRPr lang="en-US" sz="1000" b="0" i="0" u="none" strike="noStrike" dirty="0">
                        <a:solidFill>
                          <a:srgbClr val="000000"/>
                        </a:solidFill>
                        <a:effectLst/>
                        <a:latin typeface="+mn-lt"/>
                      </a:endParaRPr>
                    </a:p>
                  </a:txBody>
                  <a:tcPr marL="18288" marR="18288" marT="18288" marB="0" anchor="b">
                    <a:noFill/>
                  </a:tcPr>
                </a:tc>
                <a:extLst>
                  <a:ext uri="{0D108BD9-81ED-4DB2-BD59-A6C34878D82A}">
                    <a16:rowId xmlns:a16="http://schemas.microsoft.com/office/drawing/2014/main" val="1448818782"/>
                  </a:ext>
                </a:extLst>
              </a:tr>
              <a:tr h="110620">
                <a:tc>
                  <a:txBody>
                    <a:bodyPr/>
                    <a:lstStyle/>
                    <a:p>
                      <a:pPr algn="l" rtl="0" fontAlgn="b"/>
                      <a:r>
                        <a:rPr lang="en-US" sz="1000" u="none" strike="noStrike" dirty="0">
                          <a:effectLst/>
                          <a:latin typeface="+mn-lt"/>
                        </a:rPr>
                        <a:t>Key milestones</a:t>
                      </a:r>
                      <a:endParaRPr lang="en-US" sz="1000" b="0" i="0" u="none" strike="noStrike" dirty="0">
                        <a:solidFill>
                          <a:srgbClr val="000000"/>
                        </a:solidFill>
                        <a:effectLst/>
                        <a:latin typeface="+mn-lt"/>
                      </a:endParaRPr>
                    </a:p>
                  </a:txBody>
                  <a:tcPr marL="18288" marR="18288" marT="18288" marB="0" anchor="b">
                    <a:noFill/>
                  </a:tcPr>
                </a:tc>
                <a:extLst>
                  <a:ext uri="{0D108BD9-81ED-4DB2-BD59-A6C34878D82A}">
                    <a16:rowId xmlns:a16="http://schemas.microsoft.com/office/drawing/2014/main" val="970430201"/>
                  </a:ext>
                </a:extLst>
              </a:tr>
              <a:tr h="110620">
                <a:tc>
                  <a:txBody>
                    <a:bodyPr/>
                    <a:lstStyle/>
                    <a:p>
                      <a:pPr algn="l" rtl="0" fontAlgn="b"/>
                      <a:r>
                        <a:rPr lang="en-US" sz="1000" u="none" strike="noStrike" dirty="0">
                          <a:effectLst/>
                          <a:latin typeface="+mn-lt"/>
                        </a:rPr>
                        <a:t>Document tree</a:t>
                      </a:r>
                      <a:endParaRPr lang="en-US" sz="1000" b="0" i="0" u="none" strike="noStrike" dirty="0">
                        <a:solidFill>
                          <a:srgbClr val="000000"/>
                        </a:solidFill>
                        <a:effectLst/>
                        <a:latin typeface="+mn-lt"/>
                      </a:endParaRPr>
                    </a:p>
                  </a:txBody>
                  <a:tcPr marL="18288" marR="18288" marT="18288" marB="0" anchor="b">
                    <a:noFill/>
                  </a:tcPr>
                </a:tc>
                <a:extLst>
                  <a:ext uri="{0D108BD9-81ED-4DB2-BD59-A6C34878D82A}">
                    <a16:rowId xmlns:a16="http://schemas.microsoft.com/office/drawing/2014/main" val="1941411608"/>
                  </a:ext>
                </a:extLst>
              </a:tr>
              <a:tr h="110620">
                <a:tc>
                  <a:txBody>
                    <a:bodyPr/>
                    <a:lstStyle/>
                    <a:p>
                      <a:pPr algn="l" rtl="0" fontAlgn="b"/>
                      <a:r>
                        <a:rPr lang="en-US" sz="1000" u="none" strike="noStrike" dirty="0">
                          <a:effectLst/>
                          <a:latin typeface="+mn-lt"/>
                        </a:rPr>
                        <a:t>Meeting minutes</a:t>
                      </a:r>
                      <a:endParaRPr lang="en-US" sz="1000" b="0" i="0" u="none" strike="noStrike" dirty="0">
                        <a:solidFill>
                          <a:srgbClr val="000000"/>
                        </a:solidFill>
                        <a:effectLst/>
                        <a:latin typeface="+mn-lt"/>
                      </a:endParaRPr>
                    </a:p>
                  </a:txBody>
                  <a:tcPr marL="18288" marR="18288" marT="18288" marB="0" anchor="b">
                    <a:noFill/>
                  </a:tcPr>
                </a:tc>
                <a:extLst>
                  <a:ext uri="{0D108BD9-81ED-4DB2-BD59-A6C34878D82A}">
                    <a16:rowId xmlns:a16="http://schemas.microsoft.com/office/drawing/2014/main" val="1443954523"/>
                  </a:ext>
                </a:extLst>
              </a:tr>
              <a:tr h="110620">
                <a:tc>
                  <a:txBody>
                    <a:bodyPr/>
                    <a:lstStyle/>
                    <a:p>
                      <a:pPr algn="l" rtl="0" fontAlgn="b"/>
                      <a:r>
                        <a:rPr lang="en-US" sz="1000" u="none" strike="noStrike" dirty="0" smtClean="0">
                          <a:effectLst/>
                          <a:latin typeface="+mn-lt"/>
                        </a:rPr>
                        <a:t>Tool training</a:t>
                      </a:r>
                      <a:endParaRPr lang="en-US" sz="1000" b="0" i="0" u="none" strike="noStrike" dirty="0">
                        <a:solidFill>
                          <a:srgbClr val="000000"/>
                        </a:solidFill>
                        <a:effectLst/>
                        <a:latin typeface="+mn-lt"/>
                      </a:endParaRPr>
                    </a:p>
                  </a:txBody>
                  <a:tcPr marL="18288" marR="18288" marT="18288" marB="0" anchor="b">
                    <a:noFill/>
                  </a:tcPr>
                </a:tc>
                <a:extLst>
                  <a:ext uri="{0D108BD9-81ED-4DB2-BD59-A6C34878D82A}">
                    <a16:rowId xmlns:a16="http://schemas.microsoft.com/office/drawing/2014/main" val="3428941678"/>
                  </a:ext>
                </a:extLst>
              </a:tr>
              <a:tr h="110620">
                <a:tc>
                  <a:txBody>
                    <a:bodyPr/>
                    <a:lstStyle/>
                    <a:p>
                      <a:pPr algn="l" rtl="0" fontAlgn="b"/>
                      <a:r>
                        <a:rPr lang="en-US" sz="1000" u="none" strike="noStrike" dirty="0">
                          <a:effectLst/>
                          <a:latin typeface="+mn-lt"/>
                        </a:rPr>
                        <a:t>Weekly reporting to </a:t>
                      </a:r>
                      <a:r>
                        <a:rPr lang="en-US" sz="1000" u="none" strike="noStrike" dirty="0" err="1" smtClean="0">
                          <a:effectLst/>
                          <a:latin typeface="+mn-lt"/>
                        </a:rPr>
                        <a:t>mgmt</a:t>
                      </a:r>
                      <a:endParaRPr lang="en-US" sz="1000" b="0" i="0" u="none" strike="noStrike" dirty="0">
                        <a:solidFill>
                          <a:srgbClr val="000000"/>
                        </a:solidFill>
                        <a:effectLst/>
                        <a:latin typeface="+mn-lt"/>
                      </a:endParaRPr>
                    </a:p>
                  </a:txBody>
                  <a:tcPr marL="18288" marR="18288" marT="18288" marB="0" anchor="b">
                    <a:noFill/>
                  </a:tcPr>
                </a:tc>
                <a:extLst>
                  <a:ext uri="{0D108BD9-81ED-4DB2-BD59-A6C34878D82A}">
                    <a16:rowId xmlns:a16="http://schemas.microsoft.com/office/drawing/2014/main" val="1074383392"/>
                  </a:ext>
                </a:extLst>
              </a:tr>
              <a:tr h="209894">
                <a:tc>
                  <a:txBody>
                    <a:bodyPr/>
                    <a:lstStyle/>
                    <a:p>
                      <a:pPr algn="l" rtl="0" fontAlgn="b"/>
                      <a:r>
                        <a:rPr lang="en-US" sz="1000" u="none" strike="noStrike" dirty="0">
                          <a:effectLst/>
                          <a:latin typeface="+mn-lt"/>
                        </a:rPr>
                        <a:t>External briefings and presentations</a:t>
                      </a:r>
                      <a:endParaRPr lang="en-US" sz="1000" b="0" i="0" u="none" strike="noStrike" dirty="0">
                        <a:solidFill>
                          <a:srgbClr val="000000"/>
                        </a:solidFill>
                        <a:effectLst/>
                        <a:latin typeface="+mn-lt"/>
                      </a:endParaRPr>
                    </a:p>
                  </a:txBody>
                  <a:tcPr marL="18288" marR="18288" marT="18288" marB="0" anchor="b">
                    <a:noFill/>
                  </a:tcPr>
                </a:tc>
                <a:extLst>
                  <a:ext uri="{0D108BD9-81ED-4DB2-BD59-A6C34878D82A}">
                    <a16:rowId xmlns:a16="http://schemas.microsoft.com/office/drawing/2014/main" val="2248041940"/>
                  </a:ext>
                </a:extLst>
              </a:tr>
              <a:tr h="110620">
                <a:tc>
                  <a:txBody>
                    <a:bodyPr/>
                    <a:lstStyle/>
                    <a:p>
                      <a:pPr algn="l" rtl="0" fontAlgn="b"/>
                      <a:r>
                        <a:rPr lang="en-US" sz="1000" b="0" i="0" u="none" strike="noStrike" dirty="0" smtClean="0">
                          <a:solidFill>
                            <a:srgbClr val="000000"/>
                          </a:solidFill>
                          <a:effectLst/>
                          <a:latin typeface="+mn-lt"/>
                        </a:rPr>
                        <a:t>MRB</a:t>
                      </a:r>
                      <a:r>
                        <a:rPr lang="en-US" sz="1000" b="0" i="0" u="none" strike="noStrike" baseline="0" dirty="0" smtClean="0">
                          <a:solidFill>
                            <a:srgbClr val="000000"/>
                          </a:solidFill>
                          <a:effectLst/>
                          <a:latin typeface="+mn-lt"/>
                        </a:rPr>
                        <a:t> / FRB Decisions</a:t>
                      </a:r>
                      <a:endParaRPr lang="en-US" sz="1000" b="0" i="0" u="none" strike="noStrike" dirty="0">
                        <a:solidFill>
                          <a:srgbClr val="000000"/>
                        </a:solidFill>
                        <a:effectLst/>
                        <a:latin typeface="+mn-lt"/>
                      </a:endParaRPr>
                    </a:p>
                  </a:txBody>
                  <a:tcPr marL="18288" marR="18288" marT="18288" marB="0" anchor="b">
                    <a:noFill/>
                  </a:tcPr>
                </a:tc>
                <a:extLst>
                  <a:ext uri="{0D108BD9-81ED-4DB2-BD59-A6C34878D82A}">
                    <a16:rowId xmlns:a16="http://schemas.microsoft.com/office/drawing/2014/main" val="936428564"/>
                  </a:ext>
                </a:extLst>
              </a:tr>
              <a:tr h="110620">
                <a:tc>
                  <a:txBody>
                    <a:bodyPr/>
                    <a:lstStyle/>
                    <a:p>
                      <a:pPr algn="l" rtl="0" fontAlgn="b"/>
                      <a:r>
                        <a:rPr lang="en-US" sz="1000" b="0" i="0" u="none" strike="noStrike" dirty="0" smtClean="0">
                          <a:solidFill>
                            <a:srgbClr val="000000"/>
                          </a:solidFill>
                          <a:effectLst/>
                          <a:latin typeface="+mn-lt"/>
                        </a:rPr>
                        <a:t>Other technical plans</a:t>
                      </a:r>
                      <a:endParaRPr lang="en-US" sz="1000" b="0" i="0" u="none" strike="noStrike" dirty="0">
                        <a:solidFill>
                          <a:srgbClr val="000000"/>
                        </a:solidFill>
                        <a:effectLst/>
                        <a:latin typeface="+mn-lt"/>
                      </a:endParaRPr>
                    </a:p>
                  </a:txBody>
                  <a:tcPr marL="18288" marR="18288" marT="18288" marB="0" anchor="b">
                    <a:noFill/>
                  </a:tcPr>
                </a:tc>
                <a:extLst>
                  <a:ext uri="{0D108BD9-81ED-4DB2-BD59-A6C34878D82A}">
                    <a16:rowId xmlns:a16="http://schemas.microsoft.com/office/drawing/2014/main" val="2142709689"/>
                  </a:ext>
                </a:extLst>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3678713906"/>
              </p:ext>
            </p:extLst>
          </p:nvPr>
        </p:nvGraphicFramePr>
        <p:xfrm>
          <a:off x="3425213" y="1130157"/>
          <a:ext cx="1527048" cy="5499243"/>
        </p:xfrm>
        <a:graphic>
          <a:graphicData uri="http://schemas.openxmlformats.org/drawingml/2006/table">
            <a:tbl>
              <a:tblPr>
                <a:tableStyleId>{5940675A-B579-460E-94D1-54222C63F5DA}</a:tableStyleId>
              </a:tblPr>
              <a:tblGrid>
                <a:gridCol w="1527048">
                  <a:extLst>
                    <a:ext uri="{9D8B030D-6E8A-4147-A177-3AD203B41FA5}">
                      <a16:colId xmlns:a16="http://schemas.microsoft.com/office/drawing/2014/main" val="528089441"/>
                    </a:ext>
                  </a:extLst>
                </a:gridCol>
              </a:tblGrid>
              <a:tr h="116002">
                <a:tc>
                  <a:txBody>
                    <a:bodyPr/>
                    <a:lstStyle/>
                    <a:p>
                      <a:pPr algn="ctr" rtl="0" fontAlgn="b"/>
                      <a:r>
                        <a:rPr lang="en-US" sz="1000" b="1" u="none" strike="noStrike" dirty="0" smtClean="0">
                          <a:effectLst/>
                          <a:latin typeface="+mn-lt"/>
                        </a:rPr>
                        <a:t>Requirements</a:t>
                      </a:r>
                      <a:endParaRPr lang="en-US" sz="1000" b="1" i="0" u="none" strike="noStrike" dirty="0">
                        <a:solidFill>
                          <a:srgbClr val="000000"/>
                        </a:solidFill>
                        <a:effectLst/>
                        <a:latin typeface="+mn-lt"/>
                      </a:endParaRPr>
                    </a:p>
                  </a:txBody>
                  <a:tcPr marL="18288" marR="18288" marT="18288" marB="0" anchor="b">
                    <a:solidFill>
                      <a:schemeClr val="accent1">
                        <a:lumMod val="20000"/>
                        <a:lumOff val="80000"/>
                      </a:schemeClr>
                    </a:solidFill>
                  </a:tcPr>
                </a:tc>
                <a:extLst>
                  <a:ext uri="{0D108BD9-81ED-4DB2-BD59-A6C34878D82A}">
                    <a16:rowId xmlns:a16="http://schemas.microsoft.com/office/drawing/2014/main" val="3018768832"/>
                  </a:ext>
                </a:extLst>
              </a:tr>
              <a:tr h="116002">
                <a:tc>
                  <a:txBody>
                    <a:bodyPr/>
                    <a:lstStyle/>
                    <a:p>
                      <a:pPr algn="l" rtl="0" fontAlgn="b"/>
                      <a:r>
                        <a:rPr lang="en-US" sz="1000" u="none" strike="noStrike" dirty="0" err="1">
                          <a:effectLst/>
                          <a:latin typeface="+mn-lt"/>
                        </a:rPr>
                        <a:t>ConOps</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3943400719"/>
                  </a:ext>
                </a:extLst>
              </a:tr>
              <a:tr h="116002">
                <a:tc>
                  <a:txBody>
                    <a:bodyPr/>
                    <a:lstStyle/>
                    <a:p>
                      <a:pPr algn="l" rtl="0" fontAlgn="b"/>
                      <a:r>
                        <a:rPr lang="en-US" sz="1000" b="0" i="0" u="none" strike="noStrike" dirty="0" smtClean="0">
                          <a:solidFill>
                            <a:srgbClr val="000000"/>
                          </a:solidFill>
                          <a:effectLst/>
                          <a:latin typeface="+mn-lt"/>
                        </a:rPr>
                        <a:t>Design Reference Missions</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138275835"/>
                  </a:ext>
                </a:extLst>
              </a:tr>
              <a:tr h="116002">
                <a:tc>
                  <a:txBody>
                    <a:bodyPr/>
                    <a:lstStyle/>
                    <a:p>
                      <a:pPr algn="l" rtl="0" fontAlgn="b"/>
                      <a:r>
                        <a:rPr lang="en-US" sz="1000" u="none" strike="noStrike" dirty="0">
                          <a:effectLst/>
                          <a:latin typeface="+mn-lt"/>
                        </a:rPr>
                        <a:t>Internal interfaces</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3567257461"/>
                  </a:ext>
                </a:extLst>
              </a:tr>
              <a:tr h="148308">
                <a:tc>
                  <a:txBody>
                    <a:bodyPr/>
                    <a:lstStyle/>
                    <a:p>
                      <a:pPr algn="l" rtl="0" fontAlgn="b"/>
                      <a:r>
                        <a:rPr lang="en-US" sz="1000" u="none" strike="noStrike" dirty="0">
                          <a:effectLst/>
                          <a:latin typeface="+mn-lt"/>
                        </a:rPr>
                        <a:t>Requirements </a:t>
                      </a:r>
                      <a:r>
                        <a:rPr lang="en-US" sz="1000" u="none" strike="noStrike" dirty="0" smtClean="0">
                          <a:effectLst/>
                          <a:latin typeface="+mn-lt"/>
                        </a:rPr>
                        <a:t>- system</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2946273907"/>
                  </a:ext>
                </a:extLst>
              </a:tr>
              <a:tr h="220107">
                <a:tc>
                  <a:txBody>
                    <a:bodyPr/>
                    <a:lstStyle/>
                    <a:p>
                      <a:pPr algn="l" rtl="0" fontAlgn="b"/>
                      <a:r>
                        <a:rPr lang="en-US" sz="1000" u="none" strike="noStrike" dirty="0">
                          <a:effectLst/>
                          <a:latin typeface="+mn-lt"/>
                        </a:rPr>
                        <a:t>External Interfaces (</a:t>
                      </a:r>
                      <a:r>
                        <a:rPr lang="en-US" sz="1000" u="none" strike="noStrike" dirty="0" smtClean="0">
                          <a:effectLst/>
                          <a:latin typeface="+mn-lt"/>
                        </a:rPr>
                        <a:t>IRDs, ICDs)</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4291098007"/>
                  </a:ext>
                </a:extLst>
              </a:tr>
              <a:tr h="116002">
                <a:tc>
                  <a:txBody>
                    <a:bodyPr/>
                    <a:lstStyle/>
                    <a:p>
                      <a:pPr algn="l" rtl="0" fontAlgn="b"/>
                      <a:r>
                        <a:rPr lang="en-US" sz="1000" b="0" i="0" u="none" strike="noStrike" dirty="0" smtClean="0">
                          <a:solidFill>
                            <a:sysClr val="windowText" lastClr="000000"/>
                          </a:solidFill>
                          <a:effectLst/>
                          <a:latin typeface="+mn-lt"/>
                        </a:rPr>
                        <a:t>Functional decomposition</a:t>
                      </a:r>
                      <a:endParaRPr lang="en-US" sz="1000" b="0" i="0" u="none" strike="noStrike" dirty="0">
                        <a:solidFill>
                          <a:sysClr val="windowText" lastClr="000000"/>
                        </a:solidFill>
                        <a:effectLst/>
                        <a:latin typeface="+mn-lt"/>
                      </a:endParaRPr>
                    </a:p>
                  </a:txBody>
                  <a:tcPr marL="18288" marR="18288" marT="18288" marB="0">
                    <a:noFill/>
                  </a:tcPr>
                </a:tc>
                <a:extLst>
                  <a:ext uri="{0D108BD9-81ED-4DB2-BD59-A6C34878D82A}">
                    <a16:rowId xmlns:a16="http://schemas.microsoft.com/office/drawing/2014/main" val="3117728270"/>
                  </a:ext>
                </a:extLst>
              </a:tr>
              <a:tr h="116002">
                <a:tc>
                  <a:txBody>
                    <a:bodyPr/>
                    <a:lstStyle/>
                    <a:p>
                      <a:pPr algn="l" rtl="0" fontAlgn="b"/>
                      <a:r>
                        <a:rPr lang="en-US" sz="1000" b="0" i="0" u="none" strike="noStrike" dirty="0" smtClean="0">
                          <a:solidFill>
                            <a:srgbClr val="000000"/>
                          </a:solidFill>
                          <a:effectLst/>
                          <a:latin typeface="+mn-lt"/>
                        </a:rPr>
                        <a:t>Context diagram</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4025041201"/>
                  </a:ext>
                </a:extLst>
              </a:tr>
              <a:tr h="116002">
                <a:tc>
                  <a:txBody>
                    <a:bodyPr/>
                    <a:lstStyle/>
                    <a:p>
                      <a:pPr algn="l" rtl="0" fontAlgn="b"/>
                      <a:r>
                        <a:rPr lang="en-US" sz="1000" u="none" strike="noStrike" dirty="0">
                          <a:effectLst/>
                          <a:latin typeface="+mn-lt"/>
                        </a:rPr>
                        <a:t>Architecture definition</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1003548487"/>
                  </a:ext>
                </a:extLst>
              </a:tr>
              <a:tr h="116002">
                <a:tc>
                  <a:txBody>
                    <a:bodyPr/>
                    <a:lstStyle/>
                    <a:p>
                      <a:pPr algn="l" rtl="0" fontAlgn="b"/>
                      <a:r>
                        <a:rPr lang="en-US" sz="1000" u="none" strike="noStrike" dirty="0">
                          <a:effectLst/>
                          <a:latin typeface="+mn-lt"/>
                        </a:rPr>
                        <a:t>NGOs</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2122852739"/>
                  </a:ext>
                </a:extLst>
              </a:tr>
              <a:tr h="148308">
                <a:tc>
                  <a:txBody>
                    <a:bodyPr/>
                    <a:lstStyle/>
                    <a:p>
                      <a:pPr algn="l" rtl="0" fontAlgn="b"/>
                      <a:r>
                        <a:rPr lang="en-US" sz="1000" u="none" strike="noStrike" dirty="0">
                          <a:effectLst/>
                          <a:latin typeface="+mn-lt"/>
                        </a:rPr>
                        <a:t>Requirements </a:t>
                      </a:r>
                      <a:r>
                        <a:rPr lang="en-US" sz="1000" u="none" strike="noStrike" dirty="0" smtClean="0">
                          <a:effectLst/>
                          <a:latin typeface="+mn-lt"/>
                        </a:rPr>
                        <a:t>- subsystem</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4084689558"/>
                  </a:ext>
                </a:extLst>
              </a:tr>
              <a:tr h="116002">
                <a:tc>
                  <a:txBody>
                    <a:bodyPr/>
                    <a:lstStyle/>
                    <a:p>
                      <a:pPr algn="l" rtl="0" fontAlgn="b"/>
                      <a:r>
                        <a:rPr lang="en-US" sz="1000" u="none" strike="noStrike" dirty="0">
                          <a:effectLst/>
                          <a:latin typeface="+mn-lt"/>
                        </a:rPr>
                        <a:t>Environments definition</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1249879090"/>
                  </a:ext>
                </a:extLst>
              </a:tr>
              <a:tr h="220107">
                <a:tc>
                  <a:txBody>
                    <a:bodyPr/>
                    <a:lstStyle/>
                    <a:p>
                      <a:pPr algn="l" rtl="0" fontAlgn="b"/>
                      <a:r>
                        <a:rPr lang="en-US" sz="1000" u="none" strike="noStrike" dirty="0">
                          <a:effectLst/>
                          <a:latin typeface="+mn-lt"/>
                        </a:rPr>
                        <a:t>TBD </a:t>
                      </a:r>
                      <a:r>
                        <a:rPr lang="en-US" sz="1000" u="none" strike="noStrike" dirty="0" smtClean="0">
                          <a:effectLst/>
                          <a:latin typeface="+mn-lt"/>
                        </a:rPr>
                        <a:t>resolution/burn-down</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2508125440"/>
                  </a:ext>
                </a:extLst>
              </a:tr>
              <a:tr h="116002">
                <a:tc>
                  <a:txBody>
                    <a:bodyPr/>
                    <a:lstStyle/>
                    <a:p>
                      <a:pPr algn="l" rtl="0" fontAlgn="b"/>
                      <a:r>
                        <a:rPr lang="en-US" sz="1000" u="none" strike="noStrike" dirty="0">
                          <a:effectLst/>
                          <a:latin typeface="+mn-lt"/>
                        </a:rPr>
                        <a:t>N-squared</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1409426775"/>
                  </a:ext>
                </a:extLst>
              </a:tr>
              <a:tr h="116002">
                <a:tc>
                  <a:txBody>
                    <a:bodyPr/>
                    <a:lstStyle/>
                    <a:p>
                      <a:pPr algn="l" rtl="0" fontAlgn="b"/>
                      <a:r>
                        <a:rPr lang="en-US" sz="1000" u="none" strike="noStrike" dirty="0" smtClean="0">
                          <a:effectLst/>
                          <a:latin typeface="+mn-lt"/>
                        </a:rPr>
                        <a:t>Standards compliance approach</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3550434278"/>
                  </a:ext>
                </a:extLst>
              </a:tr>
              <a:tr h="116002">
                <a:tc>
                  <a:txBody>
                    <a:bodyPr/>
                    <a:lstStyle/>
                    <a:p>
                      <a:pPr algn="l" rtl="0" fontAlgn="b"/>
                      <a:r>
                        <a:rPr lang="en-US" sz="1000" u="none" strike="noStrike" dirty="0">
                          <a:effectLst/>
                          <a:latin typeface="+mn-lt"/>
                        </a:rPr>
                        <a:t>FDIR </a:t>
                      </a:r>
                      <a:r>
                        <a:rPr lang="en-US" sz="1000" u="none" strike="noStrike" dirty="0" smtClean="0">
                          <a:effectLst/>
                          <a:latin typeface="+mn-lt"/>
                        </a:rPr>
                        <a:t>requirements</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1750768071"/>
                  </a:ext>
                </a:extLst>
              </a:tr>
              <a:tr h="220107">
                <a:tc>
                  <a:txBody>
                    <a:bodyPr/>
                    <a:lstStyle/>
                    <a:p>
                      <a:pPr algn="l" rtl="0" fontAlgn="b"/>
                      <a:r>
                        <a:rPr lang="en-US" sz="1000" u="none" strike="noStrike" dirty="0">
                          <a:effectLst/>
                          <a:latin typeface="+mn-lt"/>
                        </a:rPr>
                        <a:t>Technical performance measures</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1284363393"/>
                  </a:ext>
                </a:extLst>
              </a:tr>
              <a:tr h="116002">
                <a:tc>
                  <a:txBody>
                    <a:bodyPr/>
                    <a:lstStyle/>
                    <a:p>
                      <a:pPr algn="l" rtl="0" fontAlgn="b"/>
                      <a:r>
                        <a:rPr lang="en-US" sz="1000" u="none" strike="noStrike" dirty="0">
                          <a:effectLst/>
                          <a:latin typeface="+mn-lt"/>
                        </a:rPr>
                        <a:t>Acceptance </a:t>
                      </a:r>
                      <a:r>
                        <a:rPr lang="en-US" sz="1000" u="none" strike="noStrike" dirty="0" smtClean="0">
                          <a:effectLst/>
                          <a:latin typeface="+mn-lt"/>
                        </a:rPr>
                        <a:t>data packages</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2853096408"/>
                  </a:ext>
                </a:extLst>
              </a:tr>
              <a:tr h="148308">
                <a:tc>
                  <a:txBody>
                    <a:bodyPr/>
                    <a:lstStyle/>
                    <a:p>
                      <a:pPr algn="l" rtl="0" fontAlgn="b"/>
                      <a:r>
                        <a:rPr lang="en-US" sz="1000" u="none" strike="noStrike" dirty="0">
                          <a:effectLst/>
                          <a:latin typeface="+mn-lt"/>
                        </a:rPr>
                        <a:t>Requirements </a:t>
                      </a:r>
                      <a:r>
                        <a:rPr lang="en-US" sz="1000" u="none" strike="noStrike" dirty="0" smtClean="0">
                          <a:effectLst/>
                          <a:latin typeface="+mn-lt"/>
                        </a:rPr>
                        <a:t>specifications</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2285082125"/>
                  </a:ext>
                </a:extLst>
              </a:tr>
              <a:tr h="220107">
                <a:tc>
                  <a:txBody>
                    <a:bodyPr/>
                    <a:lstStyle/>
                    <a:p>
                      <a:pPr algn="l" rtl="0" fontAlgn="b"/>
                      <a:r>
                        <a:rPr lang="en-US" sz="1000" u="none" strike="noStrike" dirty="0">
                          <a:effectLst/>
                          <a:latin typeface="+mn-lt"/>
                        </a:rPr>
                        <a:t>Requirements </a:t>
                      </a:r>
                      <a:r>
                        <a:rPr lang="en-US" sz="1000" u="none" strike="noStrike" dirty="0" smtClean="0">
                          <a:effectLst/>
                          <a:latin typeface="+mn-lt"/>
                        </a:rPr>
                        <a:t>traceability </a:t>
                      </a:r>
                      <a:r>
                        <a:rPr lang="en-US" sz="1000" u="none" strike="noStrike" dirty="0">
                          <a:effectLst/>
                          <a:latin typeface="+mn-lt"/>
                        </a:rPr>
                        <a:t>m</a:t>
                      </a:r>
                      <a:r>
                        <a:rPr lang="en-US" sz="1000" u="none" strike="noStrike" dirty="0" smtClean="0">
                          <a:effectLst/>
                          <a:latin typeface="+mn-lt"/>
                        </a:rPr>
                        <a:t>atrix</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3969521944"/>
                  </a:ext>
                </a:extLst>
              </a:tr>
              <a:tr h="116002">
                <a:tc>
                  <a:txBody>
                    <a:bodyPr/>
                    <a:lstStyle/>
                    <a:p>
                      <a:pPr algn="l" rtl="0" fontAlgn="b"/>
                      <a:r>
                        <a:rPr lang="en-US" sz="1000" u="none" strike="noStrike" dirty="0">
                          <a:effectLst/>
                          <a:latin typeface="+mn-lt"/>
                        </a:rPr>
                        <a:t>TLYF </a:t>
                      </a:r>
                      <a:r>
                        <a:rPr lang="en-US" sz="1000" u="none" strike="noStrike" dirty="0" smtClean="0">
                          <a:effectLst/>
                          <a:latin typeface="+mn-lt"/>
                        </a:rPr>
                        <a:t>exceptions</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2582198774"/>
                  </a:ext>
                </a:extLst>
              </a:tr>
              <a:tr h="116002">
                <a:tc>
                  <a:txBody>
                    <a:bodyPr/>
                    <a:lstStyle/>
                    <a:p>
                      <a:pPr algn="l" rtl="0" fontAlgn="b"/>
                      <a:r>
                        <a:rPr lang="en-US" sz="1000" u="none" strike="noStrike" dirty="0">
                          <a:effectLst/>
                          <a:latin typeface="+mn-lt"/>
                        </a:rPr>
                        <a:t>Deviations and waivers</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593261468"/>
                  </a:ext>
                </a:extLst>
              </a:tr>
              <a:tr h="324212">
                <a:tc>
                  <a:txBody>
                    <a:bodyPr/>
                    <a:lstStyle/>
                    <a:p>
                      <a:pPr algn="l" rtl="0" fontAlgn="b"/>
                      <a:r>
                        <a:rPr lang="en-US" sz="1000" u="none" strike="noStrike" dirty="0">
                          <a:effectLst/>
                          <a:latin typeface="+mn-lt"/>
                        </a:rPr>
                        <a:t>Requirements for Operations and Maintenance (ROAMs)</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1722182777"/>
                  </a:ext>
                </a:extLst>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98746636"/>
              </p:ext>
            </p:extLst>
          </p:nvPr>
        </p:nvGraphicFramePr>
        <p:xfrm>
          <a:off x="5029199" y="1122213"/>
          <a:ext cx="1563625" cy="3834384"/>
        </p:xfrm>
        <a:graphic>
          <a:graphicData uri="http://schemas.openxmlformats.org/drawingml/2006/table">
            <a:tbl>
              <a:tblPr>
                <a:tableStyleId>{5940675A-B579-460E-94D1-54222C63F5DA}</a:tableStyleId>
              </a:tblPr>
              <a:tblGrid>
                <a:gridCol w="1563625">
                  <a:extLst>
                    <a:ext uri="{9D8B030D-6E8A-4147-A177-3AD203B41FA5}">
                      <a16:colId xmlns:a16="http://schemas.microsoft.com/office/drawing/2014/main" val="1070224389"/>
                    </a:ext>
                  </a:extLst>
                </a:gridCol>
              </a:tblGrid>
              <a:tr h="0">
                <a:tc>
                  <a:txBody>
                    <a:bodyPr/>
                    <a:lstStyle/>
                    <a:p>
                      <a:pPr algn="ctr" rtl="0" fontAlgn="b"/>
                      <a:r>
                        <a:rPr lang="en-US" sz="1000" b="1" u="none" strike="noStrike" dirty="0" smtClean="0">
                          <a:effectLst/>
                        </a:rPr>
                        <a:t>Design and Analysis</a:t>
                      </a:r>
                      <a:endParaRPr lang="en-US" sz="1000" b="1" i="0" u="none" strike="noStrike" dirty="0">
                        <a:solidFill>
                          <a:srgbClr val="000000"/>
                        </a:solidFill>
                        <a:effectLst/>
                        <a:latin typeface="MS Sans Serif"/>
                      </a:endParaRPr>
                    </a:p>
                  </a:txBody>
                  <a:tcPr marL="18288" marR="18288" marT="18288" marB="0" anchor="b">
                    <a:solidFill>
                      <a:schemeClr val="accent1">
                        <a:lumMod val="20000"/>
                        <a:lumOff val="80000"/>
                      </a:schemeClr>
                    </a:solidFill>
                  </a:tcPr>
                </a:tc>
                <a:extLst>
                  <a:ext uri="{0D108BD9-81ED-4DB2-BD59-A6C34878D82A}">
                    <a16:rowId xmlns:a16="http://schemas.microsoft.com/office/drawing/2014/main" val="1049385200"/>
                  </a:ext>
                </a:extLst>
              </a:tr>
              <a:tr h="0">
                <a:tc>
                  <a:txBody>
                    <a:bodyPr/>
                    <a:lstStyle/>
                    <a:p>
                      <a:pPr algn="l" rtl="0" fontAlgn="b"/>
                      <a:r>
                        <a:rPr lang="en-US" sz="1000" u="none" strike="noStrike" dirty="0">
                          <a:effectLst/>
                        </a:rPr>
                        <a:t>Harness interconnect diagram</a:t>
                      </a:r>
                      <a:endParaRPr lang="en-US" sz="1000" b="0" i="0" u="none" strike="noStrike" dirty="0">
                        <a:solidFill>
                          <a:srgbClr val="000000"/>
                        </a:solidFill>
                        <a:effectLst/>
                        <a:latin typeface="MS Sans Serif"/>
                      </a:endParaRPr>
                    </a:p>
                  </a:txBody>
                  <a:tcPr marL="18288" marR="18288" marT="18288" marB="0">
                    <a:noFill/>
                  </a:tcPr>
                </a:tc>
                <a:extLst>
                  <a:ext uri="{0D108BD9-81ED-4DB2-BD59-A6C34878D82A}">
                    <a16:rowId xmlns:a16="http://schemas.microsoft.com/office/drawing/2014/main" val="3974963769"/>
                  </a:ext>
                </a:extLst>
              </a:tr>
              <a:tr h="0">
                <a:tc>
                  <a:txBody>
                    <a:bodyPr/>
                    <a:lstStyle/>
                    <a:p>
                      <a:pPr algn="l" rtl="0" fontAlgn="b"/>
                      <a:r>
                        <a:rPr lang="en-US" sz="1000" u="none" strike="noStrike" dirty="0">
                          <a:effectLst/>
                        </a:rPr>
                        <a:t>Trade </a:t>
                      </a:r>
                      <a:r>
                        <a:rPr lang="en-US" sz="1000" u="none" strike="noStrike" dirty="0" smtClean="0">
                          <a:effectLst/>
                        </a:rPr>
                        <a:t>studies</a:t>
                      </a:r>
                      <a:endParaRPr lang="en-US" sz="1000" b="0" i="0" u="none" strike="noStrike" dirty="0">
                        <a:solidFill>
                          <a:srgbClr val="000000"/>
                        </a:solidFill>
                        <a:effectLst/>
                        <a:latin typeface="MS Sans Serif"/>
                      </a:endParaRPr>
                    </a:p>
                  </a:txBody>
                  <a:tcPr marL="18288" marR="18288" marT="18288" marB="0">
                    <a:noFill/>
                  </a:tcPr>
                </a:tc>
                <a:extLst>
                  <a:ext uri="{0D108BD9-81ED-4DB2-BD59-A6C34878D82A}">
                    <a16:rowId xmlns:a16="http://schemas.microsoft.com/office/drawing/2014/main" val="466347004"/>
                  </a:ext>
                </a:extLst>
              </a:tr>
              <a:tr h="0">
                <a:tc>
                  <a:txBody>
                    <a:bodyPr/>
                    <a:lstStyle/>
                    <a:p>
                      <a:pPr algn="l" rtl="0" fontAlgn="b"/>
                      <a:r>
                        <a:rPr lang="en-US" sz="1000" u="none" strike="noStrike" dirty="0">
                          <a:effectLst/>
                        </a:rPr>
                        <a:t>Master wire and signal list</a:t>
                      </a:r>
                      <a:endParaRPr lang="en-US" sz="1000" b="0" i="0" u="none" strike="noStrike" dirty="0">
                        <a:solidFill>
                          <a:srgbClr val="000000"/>
                        </a:solidFill>
                        <a:effectLst/>
                        <a:latin typeface="MS Sans Serif"/>
                      </a:endParaRPr>
                    </a:p>
                  </a:txBody>
                  <a:tcPr marL="18288" marR="18288" marT="18288" marB="0">
                    <a:noFill/>
                  </a:tcPr>
                </a:tc>
                <a:extLst>
                  <a:ext uri="{0D108BD9-81ED-4DB2-BD59-A6C34878D82A}">
                    <a16:rowId xmlns:a16="http://schemas.microsoft.com/office/drawing/2014/main" val="1691261799"/>
                  </a:ext>
                </a:extLst>
              </a:tr>
              <a:tr h="0">
                <a:tc>
                  <a:txBody>
                    <a:bodyPr/>
                    <a:lstStyle/>
                    <a:p>
                      <a:pPr algn="l" rtl="0" fontAlgn="b"/>
                      <a:r>
                        <a:rPr lang="en-US" sz="1000" u="none" strike="noStrike" dirty="0" smtClean="0">
                          <a:effectLst/>
                        </a:rPr>
                        <a:t>Requirements</a:t>
                      </a:r>
                      <a:r>
                        <a:rPr lang="en-US" sz="1000" u="none" strike="noStrike" baseline="0" dirty="0" smtClean="0">
                          <a:effectLst/>
                        </a:rPr>
                        <a:t> or d</a:t>
                      </a:r>
                      <a:r>
                        <a:rPr lang="en-US" sz="1000" u="none" strike="noStrike" dirty="0" smtClean="0">
                          <a:effectLst/>
                        </a:rPr>
                        <a:t>esign analysis cycle</a:t>
                      </a:r>
                      <a:r>
                        <a:rPr lang="en-US" sz="1000" u="none" strike="noStrike" baseline="0" dirty="0" smtClean="0">
                          <a:effectLst/>
                        </a:rPr>
                        <a:t> tasks</a:t>
                      </a:r>
                      <a:endParaRPr lang="en-US" sz="1000" b="0" i="0" u="none" strike="noStrike" dirty="0">
                        <a:solidFill>
                          <a:srgbClr val="000000"/>
                        </a:solidFill>
                        <a:effectLst/>
                        <a:latin typeface="MS Sans Serif"/>
                      </a:endParaRPr>
                    </a:p>
                  </a:txBody>
                  <a:tcPr marL="18288" marR="18288" marT="18288" marB="0">
                    <a:noFill/>
                  </a:tcPr>
                </a:tc>
                <a:extLst>
                  <a:ext uri="{0D108BD9-81ED-4DB2-BD59-A6C34878D82A}">
                    <a16:rowId xmlns:a16="http://schemas.microsoft.com/office/drawing/2014/main" val="1780866666"/>
                  </a:ext>
                </a:extLst>
              </a:tr>
              <a:tr h="0">
                <a:tc>
                  <a:txBody>
                    <a:bodyPr/>
                    <a:lstStyle/>
                    <a:p>
                      <a:pPr algn="l" rtl="0" fontAlgn="b"/>
                      <a:r>
                        <a:rPr lang="en-US" sz="1000" u="none" strike="noStrike" dirty="0">
                          <a:effectLst/>
                        </a:rPr>
                        <a:t>Requirements </a:t>
                      </a:r>
                      <a:r>
                        <a:rPr lang="en-US" sz="1000" u="none" strike="noStrike" dirty="0" smtClean="0">
                          <a:effectLst/>
                        </a:rPr>
                        <a:t>or design analysis</a:t>
                      </a:r>
                      <a:r>
                        <a:rPr lang="en-US" sz="1000" u="none" strike="noStrike" baseline="0" dirty="0" smtClean="0">
                          <a:effectLst/>
                        </a:rPr>
                        <a:t> cycle results</a:t>
                      </a:r>
                      <a:endParaRPr lang="en-US" sz="1000" b="0" i="0" u="none" strike="noStrike" dirty="0">
                        <a:solidFill>
                          <a:srgbClr val="000000"/>
                        </a:solidFill>
                        <a:effectLst/>
                        <a:latin typeface="MS Sans Serif"/>
                      </a:endParaRPr>
                    </a:p>
                  </a:txBody>
                  <a:tcPr marL="18288" marR="18288" marT="18288" marB="0">
                    <a:noFill/>
                  </a:tcPr>
                </a:tc>
                <a:extLst>
                  <a:ext uri="{0D108BD9-81ED-4DB2-BD59-A6C34878D82A}">
                    <a16:rowId xmlns:a16="http://schemas.microsoft.com/office/drawing/2014/main" val="2103235444"/>
                  </a:ext>
                </a:extLst>
              </a:tr>
              <a:tr h="0">
                <a:tc>
                  <a:txBody>
                    <a:bodyPr/>
                    <a:lstStyle/>
                    <a:p>
                      <a:pPr algn="l" rtl="0" fontAlgn="b"/>
                      <a:r>
                        <a:rPr lang="en-US" sz="1000" u="none" strike="noStrike" dirty="0">
                          <a:effectLst/>
                        </a:rPr>
                        <a:t>Thermal </a:t>
                      </a:r>
                      <a:r>
                        <a:rPr lang="en-US" sz="1000" u="none" strike="noStrike" dirty="0" smtClean="0">
                          <a:effectLst/>
                        </a:rPr>
                        <a:t>model</a:t>
                      </a:r>
                      <a:endParaRPr lang="en-US" sz="1000" b="0" i="0" u="none" strike="noStrike" dirty="0">
                        <a:solidFill>
                          <a:srgbClr val="000000"/>
                        </a:solidFill>
                        <a:effectLst/>
                        <a:latin typeface="MS Sans Serif"/>
                      </a:endParaRPr>
                    </a:p>
                  </a:txBody>
                  <a:tcPr marL="18288" marR="18288" marT="18288" marB="0">
                    <a:noFill/>
                  </a:tcPr>
                </a:tc>
                <a:extLst>
                  <a:ext uri="{0D108BD9-81ED-4DB2-BD59-A6C34878D82A}">
                    <a16:rowId xmlns:a16="http://schemas.microsoft.com/office/drawing/2014/main" val="548362503"/>
                  </a:ext>
                </a:extLst>
              </a:tr>
              <a:tr h="0">
                <a:tc>
                  <a:txBody>
                    <a:bodyPr/>
                    <a:lstStyle/>
                    <a:p>
                      <a:pPr algn="l" rtl="0" fontAlgn="b"/>
                      <a:r>
                        <a:rPr lang="en-US" sz="1000" u="none" strike="noStrike" dirty="0">
                          <a:effectLst/>
                        </a:rPr>
                        <a:t>Finite </a:t>
                      </a:r>
                      <a:r>
                        <a:rPr lang="en-US" sz="1000" u="none" strike="noStrike" dirty="0" smtClean="0">
                          <a:effectLst/>
                        </a:rPr>
                        <a:t>element </a:t>
                      </a:r>
                      <a:r>
                        <a:rPr lang="en-US" sz="1000" u="none" strike="noStrike" dirty="0">
                          <a:effectLst/>
                        </a:rPr>
                        <a:t>m</a:t>
                      </a:r>
                      <a:r>
                        <a:rPr lang="en-US" sz="1000" u="none" strike="noStrike" dirty="0" smtClean="0">
                          <a:effectLst/>
                        </a:rPr>
                        <a:t>odel</a:t>
                      </a:r>
                      <a:endParaRPr lang="en-US" sz="1000" b="0" i="0" u="none" strike="noStrike" dirty="0">
                        <a:solidFill>
                          <a:srgbClr val="000000"/>
                        </a:solidFill>
                        <a:effectLst/>
                        <a:latin typeface="MS Sans Serif"/>
                      </a:endParaRPr>
                    </a:p>
                  </a:txBody>
                  <a:tcPr marL="18288" marR="18288" marT="18288" marB="0">
                    <a:noFill/>
                  </a:tcPr>
                </a:tc>
                <a:extLst>
                  <a:ext uri="{0D108BD9-81ED-4DB2-BD59-A6C34878D82A}">
                    <a16:rowId xmlns:a16="http://schemas.microsoft.com/office/drawing/2014/main" val="1042639499"/>
                  </a:ext>
                </a:extLst>
              </a:tr>
              <a:tr h="0">
                <a:tc>
                  <a:txBody>
                    <a:bodyPr/>
                    <a:lstStyle/>
                    <a:p>
                      <a:pPr algn="l" rtl="0" fontAlgn="b"/>
                      <a:r>
                        <a:rPr lang="en-US" sz="1000" u="none" strike="noStrike" dirty="0">
                          <a:effectLst/>
                        </a:rPr>
                        <a:t>Integrated thermal analysis</a:t>
                      </a:r>
                      <a:endParaRPr lang="en-US" sz="1000" b="0" i="0" u="none" strike="noStrike" dirty="0">
                        <a:solidFill>
                          <a:srgbClr val="000000"/>
                        </a:solidFill>
                        <a:effectLst/>
                        <a:latin typeface="MS Sans Serif"/>
                      </a:endParaRPr>
                    </a:p>
                  </a:txBody>
                  <a:tcPr marL="18288" marR="18288" marT="18288" marB="0">
                    <a:noFill/>
                  </a:tcPr>
                </a:tc>
                <a:extLst>
                  <a:ext uri="{0D108BD9-81ED-4DB2-BD59-A6C34878D82A}">
                    <a16:rowId xmlns:a16="http://schemas.microsoft.com/office/drawing/2014/main" val="3312187818"/>
                  </a:ext>
                </a:extLst>
              </a:tr>
              <a:tr h="0">
                <a:tc>
                  <a:txBody>
                    <a:bodyPr/>
                    <a:lstStyle/>
                    <a:p>
                      <a:pPr algn="l" rtl="0" fontAlgn="b"/>
                      <a:r>
                        <a:rPr lang="en-US" sz="1000" u="none" strike="noStrike" dirty="0">
                          <a:effectLst/>
                        </a:rPr>
                        <a:t>RF </a:t>
                      </a:r>
                      <a:r>
                        <a:rPr lang="en-US" sz="1000" u="none" strike="noStrike" dirty="0" err="1">
                          <a:effectLst/>
                        </a:rPr>
                        <a:t>comm</a:t>
                      </a:r>
                      <a:r>
                        <a:rPr lang="en-US" sz="1000" u="none" strike="noStrike" dirty="0">
                          <a:effectLst/>
                        </a:rPr>
                        <a:t> spectrum analysis</a:t>
                      </a:r>
                      <a:endParaRPr lang="en-US" sz="1000" b="0" i="0" u="none" strike="noStrike" dirty="0">
                        <a:solidFill>
                          <a:srgbClr val="000000"/>
                        </a:solidFill>
                        <a:effectLst/>
                        <a:latin typeface="MS Sans Serif"/>
                      </a:endParaRPr>
                    </a:p>
                  </a:txBody>
                  <a:tcPr marL="18288" marR="18288" marT="18288" marB="0">
                    <a:noFill/>
                  </a:tcPr>
                </a:tc>
                <a:extLst>
                  <a:ext uri="{0D108BD9-81ED-4DB2-BD59-A6C34878D82A}">
                    <a16:rowId xmlns:a16="http://schemas.microsoft.com/office/drawing/2014/main" val="939508916"/>
                  </a:ext>
                </a:extLst>
              </a:tr>
              <a:tr h="0">
                <a:tc>
                  <a:txBody>
                    <a:bodyPr/>
                    <a:lstStyle/>
                    <a:p>
                      <a:pPr algn="l" rtl="0" fontAlgn="b"/>
                      <a:r>
                        <a:rPr lang="en-US" sz="1000" u="none" strike="noStrike" dirty="0">
                          <a:effectLst/>
                        </a:rPr>
                        <a:t>Loads assessment</a:t>
                      </a:r>
                      <a:endParaRPr lang="en-US" sz="1000" b="0" i="0" u="none" strike="noStrike" dirty="0">
                        <a:solidFill>
                          <a:srgbClr val="000000"/>
                        </a:solidFill>
                        <a:effectLst/>
                        <a:latin typeface="MS Sans Serif"/>
                      </a:endParaRPr>
                    </a:p>
                  </a:txBody>
                  <a:tcPr marL="18288" marR="18288" marT="18288" marB="0">
                    <a:noFill/>
                  </a:tcPr>
                </a:tc>
                <a:extLst>
                  <a:ext uri="{0D108BD9-81ED-4DB2-BD59-A6C34878D82A}">
                    <a16:rowId xmlns:a16="http://schemas.microsoft.com/office/drawing/2014/main" val="3266884223"/>
                  </a:ext>
                </a:extLst>
              </a:tr>
              <a:tr h="0">
                <a:tc>
                  <a:txBody>
                    <a:bodyPr/>
                    <a:lstStyle/>
                    <a:p>
                      <a:pPr algn="l" rtl="0" fontAlgn="b"/>
                      <a:r>
                        <a:rPr lang="en-US" sz="1000" u="none" strike="noStrike" dirty="0">
                          <a:effectLst/>
                        </a:rPr>
                        <a:t>CAD models</a:t>
                      </a:r>
                      <a:endParaRPr lang="en-US" sz="1000" b="0" i="0" u="none" strike="noStrike" dirty="0">
                        <a:solidFill>
                          <a:srgbClr val="000000"/>
                        </a:solidFill>
                        <a:effectLst/>
                        <a:latin typeface="MS Sans Serif"/>
                      </a:endParaRPr>
                    </a:p>
                  </a:txBody>
                  <a:tcPr marL="18288" marR="18288" marT="18288" marB="0">
                    <a:noFill/>
                  </a:tcPr>
                </a:tc>
                <a:extLst>
                  <a:ext uri="{0D108BD9-81ED-4DB2-BD59-A6C34878D82A}">
                    <a16:rowId xmlns:a16="http://schemas.microsoft.com/office/drawing/2014/main" val="1531213156"/>
                  </a:ext>
                </a:extLst>
              </a:tr>
              <a:tr h="0">
                <a:tc>
                  <a:txBody>
                    <a:bodyPr/>
                    <a:lstStyle/>
                    <a:p>
                      <a:pPr algn="l" rtl="0" fontAlgn="b"/>
                      <a:r>
                        <a:rPr lang="en-US" sz="1000" u="none" strike="noStrike" dirty="0">
                          <a:effectLst/>
                          <a:latin typeface="+mn-lt"/>
                        </a:rPr>
                        <a:t>Drawings</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1132158066"/>
                  </a:ext>
                </a:extLst>
              </a:tr>
              <a:tr h="0">
                <a:tc>
                  <a:txBody>
                    <a:bodyPr/>
                    <a:lstStyle/>
                    <a:p>
                      <a:pPr algn="l" rtl="0" fontAlgn="b"/>
                      <a:r>
                        <a:rPr lang="en-US" sz="1000" b="0" i="0" u="none" strike="noStrike" dirty="0" smtClean="0">
                          <a:solidFill>
                            <a:srgbClr val="000000"/>
                          </a:solidFill>
                          <a:effectLst/>
                          <a:latin typeface="+mn-lt"/>
                        </a:rPr>
                        <a:t>Stress analysis</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293882806"/>
                  </a:ext>
                </a:extLst>
              </a:tr>
              <a:tr h="0">
                <a:tc>
                  <a:txBody>
                    <a:bodyPr/>
                    <a:lstStyle/>
                    <a:p>
                      <a:pPr algn="l" rtl="0" fontAlgn="b"/>
                      <a:r>
                        <a:rPr lang="en-US" sz="1000" u="none" strike="noStrike" dirty="0">
                          <a:effectLst/>
                          <a:latin typeface="+mn-lt"/>
                        </a:rPr>
                        <a:t>Command and data dictionary</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2991425595"/>
                  </a:ext>
                </a:extLst>
              </a:tr>
              <a:tr h="0">
                <a:tc>
                  <a:txBody>
                    <a:bodyPr/>
                    <a:lstStyle/>
                    <a:p>
                      <a:pPr algn="l" rtl="0" fontAlgn="b"/>
                      <a:r>
                        <a:rPr lang="en-US" sz="1000" b="0" i="0" u="none" strike="noStrike" dirty="0" smtClean="0">
                          <a:solidFill>
                            <a:srgbClr val="000000"/>
                          </a:solidFill>
                          <a:effectLst/>
                          <a:latin typeface="+mn-lt"/>
                        </a:rPr>
                        <a:t>Peer review</a:t>
                      </a:r>
                      <a:r>
                        <a:rPr lang="en-US" sz="1000" b="0" i="0" u="none" strike="noStrike" baseline="0" dirty="0" smtClean="0">
                          <a:solidFill>
                            <a:srgbClr val="000000"/>
                          </a:solidFill>
                          <a:effectLst/>
                          <a:latin typeface="+mn-lt"/>
                        </a:rPr>
                        <a:t> inputs</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2374574084"/>
                  </a:ext>
                </a:extLst>
              </a:tr>
              <a:tr h="0">
                <a:tc>
                  <a:txBody>
                    <a:bodyPr/>
                    <a:lstStyle/>
                    <a:p>
                      <a:pPr algn="l" rtl="0" fontAlgn="b"/>
                      <a:r>
                        <a:rPr lang="en-US" sz="1000" b="0" i="0" u="none" strike="noStrike" dirty="0" smtClean="0">
                          <a:solidFill>
                            <a:schemeClr val="tx1"/>
                          </a:solidFill>
                          <a:effectLst/>
                          <a:latin typeface="+mn-lt"/>
                        </a:rPr>
                        <a:t>Sys/</a:t>
                      </a:r>
                      <a:r>
                        <a:rPr lang="en-US" sz="1000" b="0" i="0" u="none" strike="noStrike" dirty="0" err="1" smtClean="0">
                          <a:solidFill>
                            <a:schemeClr val="tx1"/>
                          </a:solidFill>
                          <a:effectLst/>
                          <a:latin typeface="+mn-lt"/>
                        </a:rPr>
                        <a:t>Subsys</a:t>
                      </a:r>
                      <a:r>
                        <a:rPr lang="en-US" sz="1000" b="0" i="0" u="none" strike="noStrike" dirty="0" smtClean="0">
                          <a:solidFill>
                            <a:schemeClr val="tx1"/>
                          </a:solidFill>
                          <a:effectLst/>
                          <a:latin typeface="+mn-lt"/>
                        </a:rPr>
                        <a:t> block diagram</a:t>
                      </a:r>
                      <a:endParaRPr lang="en-US" sz="1000" b="0" i="0" u="none" strike="noStrike" dirty="0">
                        <a:solidFill>
                          <a:schemeClr val="tx1"/>
                        </a:solidFill>
                        <a:effectLst/>
                        <a:latin typeface="+mn-lt"/>
                      </a:endParaRPr>
                    </a:p>
                  </a:txBody>
                  <a:tcPr marL="18288" marR="18288" marT="18288" marB="0">
                    <a:noFill/>
                  </a:tcPr>
                </a:tc>
                <a:extLst>
                  <a:ext uri="{0D108BD9-81ED-4DB2-BD59-A6C34878D82A}">
                    <a16:rowId xmlns:a16="http://schemas.microsoft.com/office/drawing/2014/main" val="839125258"/>
                  </a:ext>
                </a:extLst>
              </a:tr>
              <a:tr h="0">
                <a:tc>
                  <a:txBody>
                    <a:bodyPr/>
                    <a:lstStyle/>
                    <a:p>
                      <a:pPr algn="l" rtl="0" fontAlgn="b"/>
                      <a:r>
                        <a:rPr lang="en-US" sz="1000" b="0" i="0" u="none" strike="noStrike" dirty="0" smtClean="0">
                          <a:solidFill>
                            <a:schemeClr val="tx1"/>
                          </a:solidFill>
                          <a:effectLst/>
                          <a:latin typeface="+mn-lt"/>
                        </a:rPr>
                        <a:t>Vehicle</a:t>
                      </a:r>
                      <a:r>
                        <a:rPr lang="en-US" sz="1000" b="0" i="0" u="none" strike="noStrike" baseline="0" dirty="0" smtClean="0">
                          <a:solidFill>
                            <a:schemeClr val="tx1"/>
                          </a:solidFill>
                          <a:effectLst/>
                          <a:latin typeface="+mn-lt"/>
                        </a:rPr>
                        <a:t> State Diagram</a:t>
                      </a:r>
                      <a:endParaRPr lang="en-US" sz="1000" b="0" i="0" u="none" strike="noStrike" dirty="0">
                        <a:solidFill>
                          <a:schemeClr val="tx1"/>
                        </a:solidFill>
                        <a:effectLst/>
                        <a:latin typeface="+mn-lt"/>
                      </a:endParaRPr>
                    </a:p>
                  </a:txBody>
                  <a:tcPr marL="18288" marR="18288" marT="18288" marB="0">
                    <a:noFill/>
                  </a:tcPr>
                </a:tc>
                <a:extLst>
                  <a:ext uri="{0D108BD9-81ED-4DB2-BD59-A6C34878D82A}">
                    <a16:rowId xmlns:a16="http://schemas.microsoft.com/office/drawing/2014/main" val="1637788883"/>
                  </a:ext>
                </a:extLst>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2649892423"/>
              </p:ext>
            </p:extLst>
          </p:nvPr>
        </p:nvGraphicFramePr>
        <p:xfrm>
          <a:off x="6665977" y="1122213"/>
          <a:ext cx="1495212" cy="1956816"/>
        </p:xfrm>
        <a:graphic>
          <a:graphicData uri="http://schemas.openxmlformats.org/drawingml/2006/table">
            <a:tbl>
              <a:tblPr>
                <a:tableStyleId>{5940675A-B579-460E-94D1-54222C63F5DA}</a:tableStyleId>
              </a:tblPr>
              <a:tblGrid>
                <a:gridCol w="1495212">
                  <a:extLst>
                    <a:ext uri="{9D8B030D-6E8A-4147-A177-3AD203B41FA5}">
                      <a16:colId xmlns:a16="http://schemas.microsoft.com/office/drawing/2014/main" val="1070224389"/>
                    </a:ext>
                  </a:extLst>
                </a:gridCol>
              </a:tblGrid>
              <a:tr h="0">
                <a:tc>
                  <a:txBody>
                    <a:bodyPr/>
                    <a:lstStyle/>
                    <a:p>
                      <a:pPr algn="ctr" rtl="0" fontAlgn="b"/>
                      <a:r>
                        <a:rPr lang="en-US" sz="1000" b="1" u="none" strike="noStrike" dirty="0" smtClean="0">
                          <a:effectLst/>
                        </a:rPr>
                        <a:t>Major Reviews</a:t>
                      </a:r>
                      <a:endParaRPr lang="en-US" sz="1000" b="1" i="0" u="none" strike="noStrike" dirty="0">
                        <a:solidFill>
                          <a:srgbClr val="000000"/>
                        </a:solidFill>
                        <a:effectLst/>
                        <a:latin typeface="MS Sans Serif"/>
                      </a:endParaRPr>
                    </a:p>
                  </a:txBody>
                  <a:tcPr marL="18288" marR="18288" marT="18288" marB="0" anchor="b">
                    <a:solidFill>
                      <a:schemeClr val="accent1">
                        <a:lumMod val="20000"/>
                        <a:lumOff val="80000"/>
                      </a:schemeClr>
                    </a:solidFill>
                  </a:tcPr>
                </a:tc>
                <a:extLst>
                  <a:ext uri="{0D108BD9-81ED-4DB2-BD59-A6C34878D82A}">
                    <a16:rowId xmlns:a16="http://schemas.microsoft.com/office/drawing/2014/main" val="1049385200"/>
                  </a:ext>
                </a:extLst>
              </a:tr>
              <a:tr h="0">
                <a:tc>
                  <a:txBody>
                    <a:bodyPr/>
                    <a:lstStyle/>
                    <a:p>
                      <a:pPr algn="l" rtl="0" fontAlgn="b"/>
                      <a:r>
                        <a:rPr lang="en-US" sz="1000" u="none" strike="noStrike" dirty="0">
                          <a:effectLst/>
                          <a:latin typeface="+mn-lt"/>
                        </a:rPr>
                        <a:t>Milestone review meeting information</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1970378755"/>
                  </a:ext>
                </a:extLst>
              </a:tr>
              <a:tr h="0">
                <a:tc>
                  <a:txBody>
                    <a:bodyPr/>
                    <a:lstStyle/>
                    <a:p>
                      <a:pPr algn="l" rtl="0" fontAlgn="b"/>
                      <a:r>
                        <a:rPr lang="en-US" sz="1000" u="none" strike="noStrike" dirty="0">
                          <a:effectLst/>
                        </a:rPr>
                        <a:t>Review </a:t>
                      </a:r>
                      <a:r>
                        <a:rPr lang="en-US" sz="1000" u="none" strike="noStrike" dirty="0" smtClean="0">
                          <a:effectLst/>
                        </a:rPr>
                        <a:t>actions/comments</a:t>
                      </a:r>
                      <a:endParaRPr lang="en-US" sz="1000" b="0" i="0" u="none" strike="noStrike" dirty="0">
                        <a:solidFill>
                          <a:srgbClr val="000000"/>
                        </a:solidFill>
                        <a:effectLst/>
                        <a:latin typeface="MS Sans Serif"/>
                      </a:endParaRPr>
                    </a:p>
                  </a:txBody>
                  <a:tcPr marL="18288" marR="18288" marT="18288" marB="0">
                    <a:noFill/>
                  </a:tcPr>
                </a:tc>
                <a:extLst>
                  <a:ext uri="{0D108BD9-81ED-4DB2-BD59-A6C34878D82A}">
                    <a16:rowId xmlns:a16="http://schemas.microsoft.com/office/drawing/2014/main" val="3333026098"/>
                  </a:ext>
                </a:extLst>
              </a:tr>
              <a:tr h="55876">
                <a:tc>
                  <a:txBody>
                    <a:bodyPr/>
                    <a:lstStyle/>
                    <a:p>
                      <a:pPr algn="l" rtl="0" fontAlgn="b"/>
                      <a:r>
                        <a:rPr lang="en-US" sz="1000" u="none" strike="noStrike" dirty="0">
                          <a:effectLst/>
                        </a:rPr>
                        <a:t>Milestone review products and data content</a:t>
                      </a:r>
                      <a:endParaRPr lang="en-US" sz="1000" b="0" i="0" u="none" strike="noStrike" dirty="0">
                        <a:solidFill>
                          <a:srgbClr val="000000"/>
                        </a:solidFill>
                        <a:effectLst/>
                        <a:latin typeface="MS Sans Serif"/>
                      </a:endParaRPr>
                    </a:p>
                  </a:txBody>
                  <a:tcPr marL="18288" marR="18288" marT="18288" marB="0">
                    <a:noFill/>
                  </a:tcPr>
                </a:tc>
                <a:extLst>
                  <a:ext uri="{0D108BD9-81ED-4DB2-BD59-A6C34878D82A}">
                    <a16:rowId xmlns:a16="http://schemas.microsoft.com/office/drawing/2014/main" val="4120890350"/>
                  </a:ext>
                </a:extLst>
              </a:tr>
              <a:tr h="0">
                <a:tc>
                  <a:txBody>
                    <a:bodyPr/>
                    <a:lstStyle/>
                    <a:p>
                      <a:pPr algn="l" rtl="0" fontAlgn="b"/>
                      <a:r>
                        <a:rPr lang="en-US" sz="1000" u="none" strike="noStrike" dirty="0" err="1">
                          <a:effectLst/>
                        </a:rPr>
                        <a:t>CoFTR</a:t>
                      </a:r>
                      <a:r>
                        <a:rPr lang="en-US" sz="1000" u="none" strike="noStrike" dirty="0">
                          <a:effectLst/>
                        </a:rPr>
                        <a:t> Endorsements</a:t>
                      </a:r>
                      <a:endParaRPr lang="en-US" sz="1000" b="0" i="0" u="none" strike="noStrike" dirty="0">
                        <a:solidFill>
                          <a:srgbClr val="000000"/>
                        </a:solidFill>
                        <a:effectLst/>
                        <a:latin typeface="MS Sans Serif"/>
                      </a:endParaRPr>
                    </a:p>
                  </a:txBody>
                  <a:tcPr marL="18288" marR="18288" marT="18288" marB="0">
                    <a:noFill/>
                  </a:tcPr>
                </a:tc>
                <a:extLst>
                  <a:ext uri="{0D108BD9-81ED-4DB2-BD59-A6C34878D82A}">
                    <a16:rowId xmlns:a16="http://schemas.microsoft.com/office/drawing/2014/main" val="3135140290"/>
                  </a:ext>
                </a:extLst>
              </a:tr>
              <a:tr h="55876">
                <a:tc>
                  <a:txBody>
                    <a:bodyPr/>
                    <a:lstStyle/>
                    <a:p>
                      <a:pPr algn="l" rtl="0" fontAlgn="b"/>
                      <a:r>
                        <a:rPr lang="en-US" sz="1000" b="0" i="0" u="none" strike="noStrike" dirty="0" smtClean="0">
                          <a:solidFill>
                            <a:srgbClr val="000000"/>
                          </a:solidFill>
                          <a:effectLst/>
                          <a:latin typeface="+mn-lt"/>
                        </a:rPr>
                        <a:t>Review entrance</a:t>
                      </a:r>
                      <a:r>
                        <a:rPr lang="en-US" sz="1000" b="0" i="0" u="none" strike="noStrike" baseline="0" dirty="0" smtClean="0">
                          <a:solidFill>
                            <a:srgbClr val="000000"/>
                          </a:solidFill>
                          <a:effectLst/>
                          <a:latin typeface="+mn-lt"/>
                        </a:rPr>
                        <a:t> / success criteria and traceability</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2384930338"/>
                  </a:ext>
                </a:extLst>
              </a:tr>
              <a:tr h="55876">
                <a:tc>
                  <a:txBody>
                    <a:bodyPr/>
                    <a:lstStyle/>
                    <a:p>
                      <a:pPr algn="l" rtl="0" fontAlgn="b"/>
                      <a:r>
                        <a:rPr lang="en-US" sz="1000" b="0" i="0" u="none" strike="noStrike" dirty="0" smtClean="0">
                          <a:solidFill>
                            <a:srgbClr val="000000"/>
                          </a:solidFill>
                          <a:effectLst/>
                          <a:latin typeface="+mn-lt"/>
                        </a:rPr>
                        <a:t>Review attendees</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2123464115"/>
                  </a:ext>
                </a:extLst>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4145348143"/>
              </p:ext>
            </p:extLst>
          </p:nvPr>
        </p:nvGraphicFramePr>
        <p:xfrm>
          <a:off x="8234340" y="1124823"/>
          <a:ext cx="1769196" cy="3511296"/>
        </p:xfrm>
        <a:graphic>
          <a:graphicData uri="http://schemas.openxmlformats.org/drawingml/2006/table">
            <a:tbl>
              <a:tblPr>
                <a:tableStyleId>{5940675A-B579-460E-94D1-54222C63F5DA}</a:tableStyleId>
              </a:tblPr>
              <a:tblGrid>
                <a:gridCol w="1769196">
                  <a:extLst>
                    <a:ext uri="{9D8B030D-6E8A-4147-A177-3AD203B41FA5}">
                      <a16:colId xmlns:a16="http://schemas.microsoft.com/office/drawing/2014/main" val="1756628250"/>
                    </a:ext>
                  </a:extLst>
                </a:gridCol>
              </a:tblGrid>
              <a:tr h="0">
                <a:tc>
                  <a:txBody>
                    <a:bodyPr/>
                    <a:lstStyle/>
                    <a:p>
                      <a:pPr algn="ctr" rtl="0" fontAlgn="b"/>
                      <a:r>
                        <a:rPr lang="en-US" sz="1000" b="1" u="none" strike="noStrike" dirty="0" smtClean="0">
                          <a:effectLst/>
                        </a:rPr>
                        <a:t>Hardware Management</a:t>
                      </a:r>
                      <a:endParaRPr lang="en-US" sz="1000" b="1" i="0" u="none" strike="noStrike" dirty="0">
                        <a:solidFill>
                          <a:srgbClr val="000000"/>
                        </a:solidFill>
                        <a:effectLst/>
                        <a:latin typeface="MS Sans Serif"/>
                      </a:endParaRPr>
                    </a:p>
                  </a:txBody>
                  <a:tcPr marL="18288" marR="18288" marT="18288" marB="0" anchor="b">
                    <a:solidFill>
                      <a:schemeClr val="accent1">
                        <a:lumMod val="20000"/>
                        <a:lumOff val="80000"/>
                      </a:schemeClr>
                    </a:solidFill>
                  </a:tcPr>
                </a:tc>
                <a:extLst>
                  <a:ext uri="{0D108BD9-81ED-4DB2-BD59-A6C34878D82A}">
                    <a16:rowId xmlns:a16="http://schemas.microsoft.com/office/drawing/2014/main" val="2568344452"/>
                  </a:ext>
                </a:extLst>
              </a:tr>
              <a:tr h="0">
                <a:tc>
                  <a:txBody>
                    <a:bodyPr/>
                    <a:lstStyle/>
                    <a:p>
                      <a:pPr algn="l" rtl="0" fontAlgn="b"/>
                      <a:r>
                        <a:rPr lang="en-US" sz="1000" u="none" strike="noStrike" dirty="0" smtClean="0">
                          <a:effectLst/>
                        </a:rPr>
                        <a:t>Controlled</a:t>
                      </a:r>
                      <a:r>
                        <a:rPr lang="en-US" sz="1000" u="none" strike="noStrike" baseline="0" dirty="0" smtClean="0">
                          <a:effectLst/>
                        </a:rPr>
                        <a:t> storage </a:t>
                      </a:r>
                      <a:r>
                        <a:rPr lang="en-US" sz="1000" u="none" strike="noStrike" dirty="0" smtClean="0">
                          <a:effectLst/>
                        </a:rPr>
                        <a:t>management</a:t>
                      </a:r>
                      <a:endParaRPr lang="en-US" sz="1000" b="0" i="0" u="none" strike="noStrike" dirty="0">
                        <a:solidFill>
                          <a:srgbClr val="000000"/>
                        </a:solidFill>
                        <a:effectLst/>
                        <a:latin typeface="MS Sans Serif"/>
                      </a:endParaRPr>
                    </a:p>
                  </a:txBody>
                  <a:tcPr marL="18288" marR="18288" marT="18288" marB="0">
                    <a:noFill/>
                  </a:tcPr>
                </a:tc>
                <a:extLst>
                  <a:ext uri="{0D108BD9-81ED-4DB2-BD59-A6C34878D82A}">
                    <a16:rowId xmlns:a16="http://schemas.microsoft.com/office/drawing/2014/main" val="1784569096"/>
                  </a:ext>
                </a:extLst>
              </a:tr>
              <a:tr h="0">
                <a:tc>
                  <a:txBody>
                    <a:bodyPr/>
                    <a:lstStyle/>
                    <a:p>
                      <a:pPr algn="l" rtl="0" fontAlgn="b"/>
                      <a:r>
                        <a:rPr lang="en-US" sz="1000" u="none" strike="noStrike" dirty="0">
                          <a:effectLst/>
                        </a:rPr>
                        <a:t>Hardware location tracking</a:t>
                      </a:r>
                      <a:endParaRPr lang="en-US" sz="1000" b="0" i="0" u="none" strike="noStrike" dirty="0">
                        <a:solidFill>
                          <a:srgbClr val="000000"/>
                        </a:solidFill>
                        <a:effectLst/>
                        <a:latin typeface="MS Sans Serif"/>
                      </a:endParaRPr>
                    </a:p>
                  </a:txBody>
                  <a:tcPr marL="18288" marR="18288" marT="18288" marB="0">
                    <a:noFill/>
                  </a:tcPr>
                </a:tc>
                <a:extLst>
                  <a:ext uri="{0D108BD9-81ED-4DB2-BD59-A6C34878D82A}">
                    <a16:rowId xmlns:a16="http://schemas.microsoft.com/office/drawing/2014/main" val="3779193896"/>
                  </a:ext>
                </a:extLst>
              </a:tr>
              <a:tr h="0">
                <a:tc>
                  <a:txBody>
                    <a:bodyPr/>
                    <a:lstStyle/>
                    <a:p>
                      <a:pPr algn="l" rtl="0" fontAlgn="b"/>
                      <a:r>
                        <a:rPr lang="en-US" sz="1000" u="none" strike="noStrike" dirty="0">
                          <a:effectLst/>
                        </a:rPr>
                        <a:t>Shipping and receiving</a:t>
                      </a:r>
                      <a:endParaRPr lang="en-US" sz="1000" b="0" i="0" u="none" strike="noStrike" dirty="0">
                        <a:solidFill>
                          <a:srgbClr val="000000"/>
                        </a:solidFill>
                        <a:effectLst/>
                        <a:latin typeface="MS Sans Serif"/>
                      </a:endParaRPr>
                    </a:p>
                  </a:txBody>
                  <a:tcPr marL="18288" marR="18288" marT="18288" marB="0">
                    <a:noFill/>
                  </a:tcPr>
                </a:tc>
                <a:extLst>
                  <a:ext uri="{0D108BD9-81ED-4DB2-BD59-A6C34878D82A}">
                    <a16:rowId xmlns:a16="http://schemas.microsoft.com/office/drawing/2014/main" val="4059849695"/>
                  </a:ext>
                </a:extLst>
              </a:tr>
              <a:tr h="0">
                <a:tc>
                  <a:txBody>
                    <a:bodyPr/>
                    <a:lstStyle/>
                    <a:p>
                      <a:pPr algn="l" rtl="0" fontAlgn="b"/>
                      <a:r>
                        <a:rPr lang="en-US" sz="1000" u="none" strike="noStrike" dirty="0" smtClean="0">
                          <a:effectLst/>
                        </a:rPr>
                        <a:t>Maintenance log</a:t>
                      </a:r>
                      <a:endParaRPr lang="en-US" sz="1000" b="0" i="0" u="none" strike="noStrike" dirty="0">
                        <a:solidFill>
                          <a:srgbClr val="000000"/>
                        </a:solidFill>
                        <a:effectLst/>
                        <a:latin typeface="MS Sans Serif"/>
                      </a:endParaRPr>
                    </a:p>
                  </a:txBody>
                  <a:tcPr marL="18288" marR="18288" marT="18288" marB="0">
                    <a:noFill/>
                  </a:tcPr>
                </a:tc>
                <a:extLst>
                  <a:ext uri="{0D108BD9-81ED-4DB2-BD59-A6C34878D82A}">
                    <a16:rowId xmlns:a16="http://schemas.microsoft.com/office/drawing/2014/main" val="3277860166"/>
                  </a:ext>
                </a:extLst>
              </a:tr>
              <a:tr h="0">
                <a:tc>
                  <a:txBody>
                    <a:bodyPr/>
                    <a:lstStyle/>
                    <a:p>
                      <a:pPr algn="l" rtl="0" fontAlgn="b"/>
                      <a:r>
                        <a:rPr lang="en-US" sz="1000" u="none" strike="noStrike" dirty="0">
                          <a:effectLst/>
                        </a:rPr>
                        <a:t>Vehicle configuration</a:t>
                      </a:r>
                      <a:endParaRPr lang="en-US" sz="1000" b="0" i="0" u="none" strike="noStrike" dirty="0">
                        <a:solidFill>
                          <a:srgbClr val="000000"/>
                        </a:solidFill>
                        <a:effectLst/>
                        <a:latin typeface="MS Sans Serif"/>
                      </a:endParaRPr>
                    </a:p>
                  </a:txBody>
                  <a:tcPr marL="18288" marR="18288" marT="18288" marB="0">
                    <a:noFill/>
                  </a:tcPr>
                </a:tc>
                <a:extLst>
                  <a:ext uri="{0D108BD9-81ED-4DB2-BD59-A6C34878D82A}">
                    <a16:rowId xmlns:a16="http://schemas.microsoft.com/office/drawing/2014/main" val="1334839485"/>
                  </a:ext>
                </a:extLst>
              </a:tr>
              <a:tr h="0">
                <a:tc>
                  <a:txBody>
                    <a:bodyPr/>
                    <a:lstStyle/>
                    <a:p>
                      <a:pPr algn="l" rtl="0" fontAlgn="b"/>
                      <a:r>
                        <a:rPr lang="en-US" sz="1000" u="none" strike="noStrike" dirty="0">
                          <a:effectLst/>
                        </a:rPr>
                        <a:t>Burn-in log</a:t>
                      </a:r>
                      <a:endParaRPr lang="en-US" sz="1000" b="0" i="0" u="none" strike="noStrike" dirty="0">
                        <a:solidFill>
                          <a:srgbClr val="000000"/>
                        </a:solidFill>
                        <a:effectLst/>
                        <a:latin typeface="MS Sans Serif"/>
                      </a:endParaRPr>
                    </a:p>
                  </a:txBody>
                  <a:tcPr marL="18288" marR="18288" marT="18288" marB="0">
                    <a:noFill/>
                  </a:tcPr>
                </a:tc>
                <a:extLst>
                  <a:ext uri="{0D108BD9-81ED-4DB2-BD59-A6C34878D82A}">
                    <a16:rowId xmlns:a16="http://schemas.microsoft.com/office/drawing/2014/main" val="1920162763"/>
                  </a:ext>
                </a:extLst>
              </a:tr>
              <a:tr h="0">
                <a:tc>
                  <a:txBody>
                    <a:bodyPr/>
                    <a:lstStyle/>
                    <a:p>
                      <a:pPr algn="l" rtl="0" fontAlgn="b"/>
                      <a:r>
                        <a:rPr lang="en-US" sz="1000" u="none" strike="noStrike" dirty="0">
                          <a:effectLst/>
                        </a:rPr>
                        <a:t>Mass properties management</a:t>
                      </a:r>
                      <a:endParaRPr lang="en-US" sz="1000" b="0" i="0" u="none" strike="noStrike" dirty="0">
                        <a:solidFill>
                          <a:srgbClr val="000000"/>
                        </a:solidFill>
                        <a:effectLst/>
                        <a:latin typeface="MS Sans Serif"/>
                      </a:endParaRPr>
                    </a:p>
                  </a:txBody>
                  <a:tcPr marL="18288" marR="18288" marT="18288" marB="0">
                    <a:noFill/>
                  </a:tcPr>
                </a:tc>
                <a:extLst>
                  <a:ext uri="{0D108BD9-81ED-4DB2-BD59-A6C34878D82A}">
                    <a16:rowId xmlns:a16="http://schemas.microsoft.com/office/drawing/2014/main" val="849453747"/>
                  </a:ext>
                </a:extLst>
              </a:tr>
              <a:tr h="0">
                <a:tc>
                  <a:txBody>
                    <a:bodyPr/>
                    <a:lstStyle/>
                    <a:p>
                      <a:pPr algn="l" rtl="0" fontAlgn="b"/>
                      <a:r>
                        <a:rPr lang="en-US" sz="1000" b="0" i="0" u="none" strike="noStrike" dirty="0" smtClean="0">
                          <a:solidFill>
                            <a:srgbClr val="000000"/>
                          </a:solidFill>
                          <a:effectLst/>
                          <a:latin typeface="+mn-lt"/>
                        </a:rPr>
                        <a:t>Master equipment</a:t>
                      </a:r>
                      <a:r>
                        <a:rPr lang="en-US" sz="1000" b="0" i="0" u="none" strike="noStrike" baseline="0" dirty="0" smtClean="0">
                          <a:solidFill>
                            <a:srgbClr val="000000"/>
                          </a:solidFill>
                          <a:effectLst/>
                          <a:latin typeface="+mn-lt"/>
                        </a:rPr>
                        <a:t> list</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828907966"/>
                  </a:ext>
                </a:extLst>
              </a:tr>
              <a:tr h="0">
                <a:tc>
                  <a:txBody>
                    <a:bodyPr/>
                    <a:lstStyle/>
                    <a:p>
                      <a:pPr algn="l" rtl="0" fontAlgn="b"/>
                      <a:r>
                        <a:rPr lang="en-US" sz="1000" u="none" strike="noStrike" dirty="0">
                          <a:effectLst/>
                        </a:rPr>
                        <a:t>Powered equipment list</a:t>
                      </a:r>
                      <a:endParaRPr lang="en-US" sz="1000" b="0" i="0" u="none" strike="noStrike" dirty="0">
                        <a:solidFill>
                          <a:srgbClr val="000000"/>
                        </a:solidFill>
                        <a:effectLst/>
                        <a:latin typeface="MS Sans Serif"/>
                      </a:endParaRPr>
                    </a:p>
                  </a:txBody>
                  <a:tcPr marL="18288" marR="18288" marT="18288" marB="0">
                    <a:noFill/>
                  </a:tcPr>
                </a:tc>
                <a:extLst>
                  <a:ext uri="{0D108BD9-81ED-4DB2-BD59-A6C34878D82A}">
                    <a16:rowId xmlns:a16="http://schemas.microsoft.com/office/drawing/2014/main" val="2134268340"/>
                  </a:ext>
                </a:extLst>
              </a:tr>
              <a:tr h="0">
                <a:tc>
                  <a:txBody>
                    <a:bodyPr/>
                    <a:lstStyle/>
                    <a:p>
                      <a:pPr algn="l" rtl="0" fontAlgn="b"/>
                      <a:r>
                        <a:rPr lang="en-US" sz="1000" u="none" strike="noStrike" dirty="0">
                          <a:effectLst/>
                        </a:rPr>
                        <a:t>Thermal equipment list</a:t>
                      </a:r>
                      <a:endParaRPr lang="en-US" sz="1000" b="0" i="0" u="none" strike="noStrike" dirty="0">
                        <a:solidFill>
                          <a:srgbClr val="000000"/>
                        </a:solidFill>
                        <a:effectLst/>
                        <a:latin typeface="MS Sans Serif"/>
                      </a:endParaRPr>
                    </a:p>
                  </a:txBody>
                  <a:tcPr marL="18288" marR="18288" marT="18288" marB="0">
                    <a:noFill/>
                  </a:tcPr>
                </a:tc>
                <a:extLst>
                  <a:ext uri="{0D108BD9-81ED-4DB2-BD59-A6C34878D82A}">
                    <a16:rowId xmlns:a16="http://schemas.microsoft.com/office/drawing/2014/main" val="2499774070"/>
                  </a:ext>
                </a:extLst>
              </a:tr>
              <a:tr h="0">
                <a:tc>
                  <a:txBody>
                    <a:bodyPr/>
                    <a:lstStyle/>
                    <a:p>
                      <a:pPr algn="l" rtl="0" fontAlgn="b"/>
                      <a:r>
                        <a:rPr lang="en-US" sz="1000" u="none" strike="noStrike" dirty="0">
                          <a:effectLst/>
                        </a:rPr>
                        <a:t>Master measurement list</a:t>
                      </a:r>
                      <a:endParaRPr lang="en-US" sz="1000" b="0" i="0" u="none" strike="noStrike" dirty="0">
                        <a:solidFill>
                          <a:srgbClr val="000000"/>
                        </a:solidFill>
                        <a:effectLst/>
                        <a:latin typeface="MS Sans Serif"/>
                      </a:endParaRPr>
                    </a:p>
                  </a:txBody>
                  <a:tcPr marL="18288" marR="18288" marT="18288" marB="0">
                    <a:noFill/>
                  </a:tcPr>
                </a:tc>
                <a:extLst>
                  <a:ext uri="{0D108BD9-81ED-4DB2-BD59-A6C34878D82A}">
                    <a16:rowId xmlns:a16="http://schemas.microsoft.com/office/drawing/2014/main" val="1357637849"/>
                  </a:ext>
                </a:extLst>
              </a:tr>
              <a:tr h="0">
                <a:tc>
                  <a:txBody>
                    <a:bodyPr/>
                    <a:lstStyle/>
                    <a:p>
                      <a:pPr algn="l" rtl="0" fontAlgn="b"/>
                      <a:r>
                        <a:rPr lang="en-US" sz="1000" u="none" strike="noStrike" dirty="0">
                          <a:effectLst/>
                        </a:rPr>
                        <a:t>Project hardware inventory</a:t>
                      </a:r>
                      <a:endParaRPr lang="en-US" sz="1000" b="0" i="0" u="none" strike="noStrike" dirty="0">
                        <a:solidFill>
                          <a:srgbClr val="000000"/>
                        </a:solidFill>
                        <a:effectLst/>
                        <a:latin typeface="MS Sans Serif"/>
                      </a:endParaRPr>
                    </a:p>
                  </a:txBody>
                  <a:tcPr marL="18288" marR="18288" marT="18288" marB="0">
                    <a:noFill/>
                  </a:tcPr>
                </a:tc>
                <a:extLst>
                  <a:ext uri="{0D108BD9-81ED-4DB2-BD59-A6C34878D82A}">
                    <a16:rowId xmlns:a16="http://schemas.microsoft.com/office/drawing/2014/main" val="689391084"/>
                  </a:ext>
                </a:extLst>
              </a:tr>
              <a:tr h="0">
                <a:tc>
                  <a:txBody>
                    <a:bodyPr/>
                    <a:lstStyle/>
                    <a:p>
                      <a:pPr algn="l" rtl="0" fontAlgn="b"/>
                      <a:r>
                        <a:rPr lang="en-US" sz="1000" u="none" strike="noStrike" dirty="0">
                          <a:effectLst/>
                        </a:rPr>
                        <a:t>Shipping list for major hardware </a:t>
                      </a:r>
                      <a:r>
                        <a:rPr lang="en-US" sz="1000" u="none" strike="noStrike" dirty="0" smtClean="0">
                          <a:effectLst/>
                        </a:rPr>
                        <a:t>moves</a:t>
                      </a:r>
                      <a:endParaRPr lang="en-US" sz="1000" b="0" i="0" u="none" strike="noStrike" dirty="0">
                        <a:solidFill>
                          <a:srgbClr val="000000"/>
                        </a:solidFill>
                        <a:effectLst/>
                        <a:latin typeface="MS Sans Serif"/>
                      </a:endParaRPr>
                    </a:p>
                  </a:txBody>
                  <a:tcPr marL="18288" marR="18288" marT="18288" marB="0">
                    <a:noFill/>
                  </a:tcPr>
                </a:tc>
                <a:extLst>
                  <a:ext uri="{0D108BD9-81ED-4DB2-BD59-A6C34878D82A}">
                    <a16:rowId xmlns:a16="http://schemas.microsoft.com/office/drawing/2014/main" val="2465712443"/>
                  </a:ext>
                </a:extLst>
              </a:tr>
              <a:tr h="0">
                <a:tc>
                  <a:txBody>
                    <a:bodyPr/>
                    <a:lstStyle/>
                    <a:p>
                      <a:pPr algn="l" rtl="0" fontAlgn="b"/>
                      <a:r>
                        <a:rPr lang="en-US" sz="1000" b="0" i="0" u="none" strike="noStrike" dirty="0" smtClean="0">
                          <a:solidFill>
                            <a:srgbClr val="000000"/>
                          </a:solidFill>
                          <a:effectLst/>
                          <a:latin typeface="+mn-lt"/>
                        </a:rPr>
                        <a:t>Hardware Upgrade</a:t>
                      </a:r>
                      <a:r>
                        <a:rPr lang="en-US" sz="1000" b="0" i="0" u="none" strike="noStrike" baseline="0" dirty="0" smtClean="0">
                          <a:solidFill>
                            <a:srgbClr val="000000"/>
                          </a:solidFill>
                          <a:effectLst/>
                          <a:latin typeface="+mn-lt"/>
                        </a:rPr>
                        <a:t> Process/Documentation</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2622243501"/>
                  </a:ext>
                </a:extLst>
              </a:tr>
              <a:tr h="0">
                <a:tc>
                  <a:txBody>
                    <a:bodyPr/>
                    <a:lstStyle/>
                    <a:p>
                      <a:pPr algn="l" rtl="0" fontAlgn="b"/>
                      <a:r>
                        <a:rPr lang="en-US" sz="1000" b="0" i="0" u="none" strike="noStrike" dirty="0" smtClean="0">
                          <a:solidFill>
                            <a:srgbClr val="000000"/>
                          </a:solidFill>
                          <a:effectLst/>
                          <a:latin typeface="+mn-lt"/>
                        </a:rPr>
                        <a:t>Cycle</a:t>
                      </a:r>
                      <a:r>
                        <a:rPr lang="en-US" sz="1000" b="0" i="0" u="none" strike="noStrike" baseline="0" dirty="0" smtClean="0">
                          <a:solidFill>
                            <a:srgbClr val="000000"/>
                          </a:solidFill>
                          <a:effectLst/>
                          <a:latin typeface="+mn-lt"/>
                        </a:rPr>
                        <a:t> logs (pressure, valves)</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30030988"/>
                  </a:ext>
                </a:extLst>
              </a:tr>
              <a:tr h="0">
                <a:tc>
                  <a:txBody>
                    <a:bodyPr/>
                    <a:lstStyle/>
                    <a:p>
                      <a:pPr algn="l" rtl="0" fontAlgn="b"/>
                      <a:r>
                        <a:rPr lang="en-US" sz="1000" b="0" i="0" u="none" strike="noStrike" dirty="0" smtClean="0">
                          <a:solidFill>
                            <a:srgbClr val="000000"/>
                          </a:solidFill>
                          <a:effectLst/>
                          <a:latin typeface="+mn-lt"/>
                        </a:rPr>
                        <a:t>Materials Identification and</a:t>
                      </a:r>
                      <a:r>
                        <a:rPr lang="en-US" sz="1000" b="0" i="0" u="none" strike="noStrike" baseline="0" dirty="0" smtClean="0">
                          <a:solidFill>
                            <a:srgbClr val="000000"/>
                          </a:solidFill>
                          <a:effectLst/>
                          <a:latin typeface="+mn-lt"/>
                        </a:rPr>
                        <a:t> Usage List (MUIL)</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948168612"/>
                  </a:ext>
                </a:extLst>
              </a:tr>
            </a:tbl>
          </a:graphicData>
        </a:graphic>
      </p:graphicFrame>
      <p:graphicFrame>
        <p:nvGraphicFramePr>
          <p:cNvPr id="12" name="Table 11"/>
          <p:cNvGraphicFramePr>
            <a:graphicFrameLocks noGrp="1"/>
          </p:cNvGraphicFramePr>
          <p:nvPr>
            <p:extLst>
              <p:ext uri="{D42A27DB-BD31-4B8C-83A1-F6EECF244321}">
                <p14:modId xmlns:p14="http://schemas.microsoft.com/office/powerpoint/2010/main" val="3850416501"/>
              </p:ext>
            </p:extLst>
          </p:nvPr>
        </p:nvGraphicFramePr>
        <p:xfrm>
          <a:off x="10076688" y="1124823"/>
          <a:ext cx="1841564" cy="1840992"/>
        </p:xfrm>
        <a:graphic>
          <a:graphicData uri="http://schemas.openxmlformats.org/drawingml/2006/table">
            <a:tbl>
              <a:tblPr>
                <a:tableStyleId>{5940675A-B579-460E-94D1-54222C63F5DA}</a:tableStyleId>
              </a:tblPr>
              <a:tblGrid>
                <a:gridCol w="1841564">
                  <a:extLst>
                    <a:ext uri="{9D8B030D-6E8A-4147-A177-3AD203B41FA5}">
                      <a16:colId xmlns:a16="http://schemas.microsoft.com/office/drawing/2014/main" val="56292986"/>
                    </a:ext>
                  </a:extLst>
                </a:gridCol>
              </a:tblGrid>
              <a:tr h="90005">
                <a:tc>
                  <a:txBody>
                    <a:bodyPr/>
                    <a:lstStyle/>
                    <a:p>
                      <a:pPr algn="ctr" rtl="0" fontAlgn="b"/>
                      <a:r>
                        <a:rPr lang="en-US" sz="1000" b="1" u="none" strike="noStrike" dirty="0" smtClean="0">
                          <a:effectLst/>
                          <a:latin typeface="+mn-lt"/>
                        </a:rPr>
                        <a:t>AI&amp;T</a:t>
                      </a:r>
                      <a:endParaRPr lang="en-US" sz="1000" b="1" i="0" u="none" strike="noStrike" dirty="0">
                        <a:solidFill>
                          <a:srgbClr val="000000"/>
                        </a:solidFill>
                        <a:effectLst/>
                        <a:latin typeface="+mn-lt"/>
                      </a:endParaRPr>
                    </a:p>
                  </a:txBody>
                  <a:tcPr marL="18288" marR="18288" marT="18288" marB="0" anchor="b">
                    <a:solidFill>
                      <a:schemeClr val="accent1">
                        <a:lumMod val="20000"/>
                        <a:lumOff val="80000"/>
                      </a:schemeClr>
                    </a:solidFill>
                  </a:tcPr>
                </a:tc>
                <a:extLst>
                  <a:ext uri="{0D108BD9-81ED-4DB2-BD59-A6C34878D82A}">
                    <a16:rowId xmlns:a16="http://schemas.microsoft.com/office/drawing/2014/main" val="3829690593"/>
                  </a:ext>
                </a:extLst>
              </a:tr>
              <a:tr h="90005">
                <a:tc>
                  <a:txBody>
                    <a:bodyPr/>
                    <a:lstStyle/>
                    <a:p>
                      <a:pPr algn="l" rtl="0" fontAlgn="b"/>
                      <a:r>
                        <a:rPr lang="en-US" sz="1000" u="none" strike="noStrike" dirty="0">
                          <a:effectLst/>
                          <a:latin typeface="+mn-lt"/>
                        </a:rPr>
                        <a:t>Remove before flight items</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1715987928"/>
                  </a:ext>
                </a:extLst>
              </a:tr>
              <a:tr h="90005">
                <a:tc>
                  <a:txBody>
                    <a:bodyPr/>
                    <a:lstStyle/>
                    <a:p>
                      <a:pPr algn="l" rtl="0" fontAlgn="b"/>
                      <a:r>
                        <a:rPr lang="en-US" sz="1000" u="none" strike="noStrike" dirty="0">
                          <a:effectLst/>
                          <a:latin typeface="+mn-lt"/>
                        </a:rPr>
                        <a:t>Shift handover logs</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2904109121"/>
                  </a:ext>
                </a:extLst>
              </a:tr>
              <a:tr h="170778">
                <a:tc>
                  <a:txBody>
                    <a:bodyPr/>
                    <a:lstStyle/>
                    <a:p>
                      <a:pPr algn="l" rtl="0" fontAlgn="b"/>
                      <a:r>
                        <a:rPr lang="en-US" sz="1000" u="none" strike="noStrike" dirty="0">
                          <a:effectLst/>
                          <a:latin typeface="+mn-lt"/>
                        </a:rPr>
                        <a:t>Detailed vehicle assembly status</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3743447420"/>
                  </a:ext>
                </a:extLst>
              </a:tr>
              <a:tr h="90005">
                <a:tc>
                  <a:txBody>
                    <a:bodyPr/>
                    <a:lstStyle/>
                    <a:p>
                      <a:pPr algn="l" rtl="0" fontAlgn="b"/>
                      <a:r>
                        <a:rPr lang="en-US" sz="1000" u="none" strike="noStrike" dirty="0">
                          <a:effectLst/>
                          <a:latin typeface="+mn-lt"/>
                        </a:rPr>
                        <a:t>Assembly procedures</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1025685626"/>
                  </a:ext>
                </a:extLst>
              </a:tr>
              <a:tr h="90005">
                <a:tc>
                  <a:txBody>
                    <a:bodyPr/>
                    <a:lstStyle/>
                    <a:p>
                      <a:pPr algn="l" rtl="0" fontAlgn="b"/>
                      <a:r>
                        <a:rPr lang="en-US" sz="1000" u="none" strike="noStrike" dirty="0">
                          <a:effectLst/>
                          <a:latin typeface="+mn-lt"/>
                        </a:rPr>
                        <a:t>AI&amp;T </a:t>
                      </a:r>
                      <a:r>
                        <a:rPr lang="en-US" sz="1000" u="none" strike="noStrike" dirty="0" smtClean="0">
                          <a:effectLst/>
                          <a:latin typeface="+mn-lt"/>
                        </a:rPr>
                        <a:t>plan</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3830997869"/>
                  </a:ext>
                </a:extLst>
              </a:tr>
              <a:tr h="90005">
                <a:tc>
                  <a:txBody>
                    <a:bodyPr/>
                    <a:lstStyle/>
                    <a:p>
                      <a:pPr algn="l" rtl="0" fontAlgn="b"/>
                      <a:r>
                        <a:rPr lang="en-US" sz="1000" u="none" strike="noStrike" dirty="0">
                          <a:effectLst/>
                          <a:latin typeface="+mn-lt"/>
                        </a:rPr>
                        <a:t>Activity description sheets</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1073016546"/>
                  </a:ext>
                </a:extLst>
              </a:tr>
              <a:tr h="170778">
                <a:tc>
                  <a:txBody>
                    <a:bodyPr/>
                    <a:lstStyle/>
                    <a:p>
                      <a:pPr algn="l" rtl="0" fontAlgn="b"/>
                      <a:r>
                        <a:rPr lang="en-US" sz="1000" u="none" strike="noStrike" dirty="0">
                          <a:effectLst/>
                          <a:latin typeface="+mn-lt"/>
                        </a:rPr>
                        <a:t>Vehicle change record - physical inhibits</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2232497389"/>
                  </a:ext>
                </a:extLst>
              </a:tr>
              <a:tr h="90005">
                <a:tc>
                  <a:txBody>
                    <a:bodyPr/>
                    <a:lstStyle/>
                    <a:p>
                      <a:pPr algn="l" rtl="0" fontAlgn="b"/>
                      <a:r>
                        <a:rPr lang="en-US" sz="1000" b="0" i="0" u="none" strike="noStrike" dirty="0" smtClean="0">
                          <a:solidFill>
                            <a:srgbClr val="000000"/>
                          </a:solidFill>
                          <a:effectLst/>
                          <a:latin typeface="+mn-lt"/>
                        </a:rPr>
                        <a:t>Work instructions / processes</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296300506"/>
                  </a:ext>
                </a:extLst>
              </a:tr>
            </a:tbl>
          </a:graphicData>
        </a:graphic>
      </p:graphicFrame>
      <p:graphicFrame>
        <p:nvGraphicFramePr>
          <p:cNvPr id="13" name="Table 12"/>
          <p:cNvGraphicFramePr>
            <a:graphicFrameLocks noGrp="1"/>
          </p:cNvGraphicFramePr>
          <p:nvPr>
            <p:extLst>
              <p:ext uri="{D42A27DB-BD31-4B8C-83A1-F6EECF244321}">
                <p14:modId xmlns:p14="http://schemas.microsoft.com/office/powerpoint/2010/main" val="2702997665"/>
              </p:ext>
            </p:extLst>
          </p:nvPr>
        </p:nvGraphicFramePr>
        <p:xfrm>
          <a:off x="6665975" y="3207045"/>
          <a:ext cx="1495214" cy="2182368"/>
        </p:xfrm>
        <a:graphic>
          <a:graphicData uri="http://schemas.openxmlformats.org/drawingml/2006/table">
            <a:tbl>
              <a:tblPr>
                <a:tableStyleId>{5940675A-B579-460E-94D1-54222C63F5DA}</a:tableStyleId>
              </a:tblPr>
              <a:tblGrid>
                <a:gridCol w="1495214">
                  <a:extLst>
                    <a:ext uri="{9D8B030D-6E8A-4147-A177-3AD203B41FA5}">
                      <a16:colId xmlns:a16="http://schemas.microsoft.com/office/drawing/2014/main" val="56292986"/>
                    </a:ext>
                  </a:extLst>
                </a:gridCol>
              </a:tblGrid>
              <a:tr h="0">
                <a:tc>
                  <a:txBody>
                    <a:bodyPr/>
                    <a:lstStyle/>
                    <a:p>
                      <a:pPr algn="ctr" rtl="0" fontAlgn="b"/>
                      <a:r>
                        <a:rPr lang="en-US" sz="1000" b="1" u="none" strike="noStrike" dirty="0" smtClean="0">
                          <a:effectLst/>
                        </a:rPr>
                        <a:t>S&amp;MA</a:t>
                      </a:r>
                      <a:endParaRPr lang="en-US" sz="1000" b="1" i="0" u="none" strike="noStrike" dirty="0">
                        <a:solidFill>
                          <a:srgbClr val="000000"/>
                        </a:solidFill>
                        <a:effectLst/>
                        <a:latin typeface="MS Sans Serif"/>
                      </a:endParaRPr>
                    </a:p>
                  </a:txBody>
                  <a:tcPr marL="18288" marR="18288" marT="18288" marB="0" anchor="b">
                    <a:solidFill>
                      <a:schemeClr val="accent1">
                        <a:lumMod val="20000"/>
                        <a:lumOff val="80000"/>
                      </a:schemeClr>
                    </a:solidFill>
                  </a:tcPr>
                </a:tc>
                <a:extLst>
                  <a:ext uri="{0D108BD9-81ED-4DB2-BD59-A6C34878D82A}">
                    <a16:rowId xmlns:a16="http://schemas.microsoft.com/office/drawing/2014/main" val="3829690593"/>
                  </a:ext>
                </a:extLst>
              </a:tr>
              <a:tr h="0">
                <a:tc>
                  <a:txBody>
                    <a:bodyPr/>
                    <a:lstStyle/>
                    <a:p>
                      <a:pPr algn="l" rtl="0" fontAlgn="b"/>
                      <a:r>
                        <a:rPr lang="en-US" sz="1000" b="0" i="0" u="none" strike="noStrike" dirty="0" smtClean="0">
                          <a:solidFill>
                            <a:schemeClr val="tx1"/>
                          </a:solidFill>
                          <a:effectLst/>
                          <a:latin typeface="+mn-lt"/>
                        </a:rPr>
                        <a:t>Mandatory</a:t>
                      </a:r>
                      <a:r>
                        <a:rPr lang="en-US" sz="1000" b="0" i="0" u="none" strike="noStrike" baseline="0" dirty="0" smtClean="0">
                          <a:solidFill>
                            <a:schemeClr val="tx1"/>
                          </a:solidFill>
                          <a:effectLst/>
                          <a:latin typeface="+mn-lt"/>
                        </a:rPr>
                        <a:t> inspection points</a:t>
                      </a:r>
                      <a:endParaRPr lang="en-US" sz="1000" b="0" i="0" u="none" strike="noStrike" dirty="0">
                        <a:solidFill>
                          <a:srgbClr val="000000"/>
                        </a:solidFill>
                        <a:effectLst/>
                        <a:latin typeface="MS Sans Serif"/>
                      </a:endParaRPr>
                    </a:p>
                  </a:txBody>
                  <a:tcPr marL="18288" marR="18288" marT="18288" marB="0">
                    <a:noFill/>
                  </a:tcPr>
                </a:tc>
                <a:extLst>
                  <a:ext uri="{0D108BD9-81ED-4DB2-BD59-A6C34878D82A}">
                    <a16:rowId xmlns:a16="http://schemas.microsoft.com/office/drawing/2014/main" val="1606672903"/>
                  </a:ext>
                </a:extLst>
              </a:tr>
              <a:tr h="0">
                <a:tc>
                  <a:txBody>
                    <a:bodyPr/>
                    <a:lstStyle/>
                    <a:p>
                      <a:pPr algn="l" rtl="0" fontAlgn="b"/>
                      <a:r>
                        <a:rPr lang="en-US" sz="1000" u="none" strike="noStrike" dirty="0">
                          <a:effectLst/>
                        </a:rPr>
                        <a:t>Single-point failures</a:t>
                      </a:r>
                      <a:endParaRPr lang="en-US" sz="1000" b="0" i="0" u="none" strike="noStrike" dirty="0">
                        <a:solidFill>
                          <a:srgbClr val="000000"/>
                        </a:solidFill>
                        <a:effectLst/>
                        <a:latin typeface="MS Sans Serif"/>
                      </a:endParaRPr>
                    </a:p>
                  </a:txBody>
                  <a:tcPr marL="18288" marR="18288" marT="18288" marB="0">
                    <a:noFill/>
                  </a:tcPr>
                </a:tc>
                <a:extLst>
                  <a:ext uri="{0D108BD9-81ED-4DB2-BD59-A6C34878D82A}">
                    <a16:rowId xmlns:a16="http://schemas.microsoft.com/office/drawing/2014/main" val="927444263"/>
                  </a:ext>
                </a:extLst>
              </a:tr>
              <a:tr h="0">
                <a:tc>
                  <a:txBody>
                    <a:bodyPr/>
                    <a:lstStyle/>
                    <a:p>
                      <a:pPr algn="l" rtl="0" fontAlgn="b"/>
                      <a:r>
                        <a:rPr lang="en-US" sz="1000" u="none" strike="noStrike" dirty="0">
                          <a:effectLst/>
                        </a:rPr>
                        <a:t>FMEAs</a:t>
                      </a:r>
                      <a:endParaRPr lang="en-US" sz="1000" b="0" i="0" u="none" strike="noStrike" dirty="0">
                        <a:solidFill>
                          <a:srgbClr val="000000"/>
                        </a:solidFill>
                        <a:effectLst/>
                        <a:latin typeface="MS Sans Serif"/>
                      </a:endParaRPr>
                    </a:p>
                  </a:txBody>
                  <a:tcPr marL="18288" marR="18288" marT="18288" marB="0">
                    <a:noFill/>
                  </a:tcPr>
                </a:tc>
                <a:extLst>
                  <a:ext uri="{0D108BD9-81ED-4DB2-BD59-A6C34878D82A}">
                    <a16:rowId xmlns:a16="http://schemas.microsoft.com/office/drawing/2014/main" val="3452798084"/>
                  </a:ext>
                </a:extLst>
              </a:tr>
              <a:tr h="0">
                <a:tc>
                  <a:txBody>
                    <a:bodyPr/>
                    <a:lstStyle/>
                    <a:p>
                      <a:pPr algn="l" rtl="0" fontAlgn="b"/>
                      <a:r>
                        <a:rPr lang="en-US" sz="1000" b="0" i="0" u="none" strike="noStrike" dirty="0" smtClean="0">
                          <a:solidFill>
                            <a:srgbClr val="000000"/>
                          </a:solidFill>
                          <a:effectLst/>
                          <a:latin typeface="+mn-lt"/>
                        </a:rPr>
                        <a:t>Fault trees</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4177657220"/>
                  </a:ext>
                </a:extLst>
              </a:tr>
              <a:tr h="0">
                <a:tc>
                  <a:txBody>
                    <a:bodyPr/>
                    <a:lstStyle/>
                    <a:p>
                      <a:pPr algn="l" rtl="0" fontAlgn="b"/>
                      <a:r>
                        <a:rPr lang="en-US" sz="1000" u="none" strike="noStrike" dirty="0">
                          <a:effectLst/>
                        </a:rPr>
                        <a:t>Hazard </a:t>
                      </a:r>
                      <a:r>
                        <a:rPr lang="en-US" sz="1000" u="none" strike="noStrike" dirty="0" smtClean="0">
                          <a:effectLst/>
                        </a:rPr>
                        <a:t>reports</a:t>
                      </a:r>
                      <a:endParaRPr lang="en-US" sz="1000" b="0" i="0" u="none" strike="noStrike" dirty="0">
                        <a:solidFill>
                          <a:srgbClr val="000000"/>
                        </a:solidFill>
                        <a:effectLst/>
                        <a:latin typeface="MS Sans Serif"/>
                      </a:endParaRPr>
                    </a:p>
                  </a:txBody>
                  <a:tcPr marL="18288" marR="18288" marT="18288" marB="0">
                    <a:noFill/>
                  </a:tcPr>
                </a:tc>
                <a:extLst>
                  <a:ext uri="{0D108BD9-81ED-4DB2-BD59-A6C34878D82A}">
                    <a16:rowId xmlns:a16="http://schemas.microsoft.com/office/drawing/2014/main" val="3779273218"/>
                  </a:ext>
                </a:extLst>
              </a:tr>
              <a:tr h="0">
                <a:tc>
                  <a:txBody>
                    <a:bodyPr/>
                    <a:lstStyle/>
                    <a:p>
                      <a:pPr algn="l" rtl="0" fontAlgn="b"/>
                      <a:r>
                        <a:rPr lang="en-US" sz="1000" u="none" strike="noStrike" dirty="0">
                          <a:effectLst/>
                        </a:rPr>
                        <a:t>Quality </a:t>
                      </a:r>
                      <a:r>
                        <a:rPr lang="en-US" sz="1000" u="none" strike="noStrike" dirty="0" smtClean="0">
                          <a:effectLst/>
                        </a:rPr>
                        <a:t>Plan</a:t>
                      </a:r>
                    </a:p>
                  </a:txBody>
                  <a:tcPr marL="18288" marR="18288" marT="18288" marB="0">
                    <a:noFill/>
                  </a:tcPr>
                </a:tc>
                <a:extLst>
                  <a:ext uri="{0D108BD9-81ED-4DB2-BD59-A6C34878D82A}">
                    <a16:rowId xmlns:a16="http://schemas.microsoft.com/office/drawing/2014/main" val="3131860471"/>
                  </a:ext>
                </a:extLst>
              </a:tr>
              <a:tr h="0">
                <a:tc>
                  <a:txBody>
                    <a:bodyPr/>
                    <a:lstStyle/>
                    <a:p>
                      <a:pPr algn="l" rtl="0" fontAlgn="b"/>
                      <a:r>
                        <a:rPr lang="en-US" sz="1000" u="none" strike="noStrike" dirty="0" smtClean="0">
                          <a:effectLst/>
                        </a:rPr>
                        <a:t>Safety Data Package</a:t>
                      </a:r>
                    </a:p>
                  </a:txBody>
                  <a:tcPr marL="18288" marR="18288" marT="18288" marB="0">
                    <a:noFill/>
                  </a:tcPr>
                </a:tc>
                <a:extLst>
                  <a:ext uri="{0D108BD9-81ED-4DB2-BD59-A6C34878D82A}">
                    <a16:rowId xmlns:a16="http://schemas.microsoft.com/office/drawing/2014/main" val="2688160843"/>
                  </a:ext>
                </a:extLst>
              </a:tr>
              <a:tr h="0">
                <a:tc>
                  <a:txBody>
                    <a:bodyPr/>
                    <a:lstStyle/>
                    <a:p>
                      <a:pPr algn="l" rtl="0" fontAlgn="b"/>
                      <a:r>
                        <a:rPr lang="en-US" sz="1000" u="none" strike="noStrike" dirty="0" smtClean="0">
                          <a:effectLst/>
                        </a:rPr>
                        <a:t>Human Rating Certification</a:t>
                      </a:r>
                    </a:p>
                  </a:txBody>
                  <a:tcPr marL="18288" marR="18288" marT="18288" marB="0">
                    <a:noFill/>
                  </a:tcPr>
                </a:tc>
                <a:extLst>
                  <a:ext uri="{0D108BD9-81ED-4DB2-BD59-A6C34878D82A}">
                    <a16:rowId xmlns:a16="http://schemas.microsoft.com/office/drawing/2014/main" val="2048278555"/>
                  </a:ext>
                </a:extLst>
              </a:tr>
              <a:tr h="0">
                <a:tc>
                  <a:txBody>
                    <a:bodyPr/>
                    <a:lstStyle/>
                    <a:p>
                      <a:pPr algn="l" rtl="0" fontAlgn="b"/>
                      <a:r>
                        <a:rPr lang="en-US" sz="1000" u="none" strike="noStrike" dirty="0" smtClean="0">
                          <a:effectLst/>
                        </a:rPr>
                        <a:t>Reliability analyses</a:t>
                      </a:r>
                    </a:p>
                  </a:txBody>
                  <a:tcPr marL="18288" marR="18288" marT="18288" marB="0">
                    <a:noFill/>
                  </a:tcPr>
                </a:tc>
                <a:extLst>
                  <a:ext uri="{0D108BD9-81ED-4DB2-BD59-A6C34878D82A}">
                    <a16:rowId xmlns:a16="http://schemas.microsoft.com/office/drawing/2014/main" val="1380802431"/>
                  </a:ext>
                </a:extLst>
              </a:tr>
              <a:tr h="0">
                <a:tc>
                  <a:txBody>
                    <a:bodyPr/>
                    <a:lstStyle/>
                    <a:p>
                      <a:pPr algn="l" rtl="0" fontAlgn="b"/>
                      <a:r>
                        <a:rPr lang="en-US" sz="1000" u="none" strike="noStrike" dirty="0" smtClean="0">
                          <a:effectLst/>
                        </a:rPr>
                        <a:t>Critical Items List (CIL)</a:t>
                      </a:r>
                    </a:p>
                  </a:txBody>
                  <a:tcPr marL="18288" marR="18288" marT="18288" marB="0">
                    <a:noFill/>
                  </a:tcPr>
                </a:tc>
                <a:extLst>
                  <a:ext uri="{0D108BD9-81ED-4DB2-BD59-A6C34878D82A}">
                    <a16:rowId xmlns:a16="http://schemas.microsoft.com/office/drawing/2014/main" val="3563873573"/>
                  </a:ext>
                </a:extLst>
              </a:tr>
            </a:tbl>
          </a:graphicData>
        </a:graphic>
      </p:graphicFrame>
      <p:graphicFrame>
        <p:nvGraphicFramePr>
          <p:cNvPr id="14" name="Table 13"/>
          <p:cNvGraphicFramePr>
            <a:graphicFrameLocks noGrp="1"/>
          </p:cNvGraphicFramePr>
          <p:nvPr>
            <p:extLst>
              <p:ext uri="{D42A27DB-BD31-4B8C-83A1-F6EECF244321}">
                <p14:modId xmlns:p14="http://schemas.microsoft.com/office/powerpoint/2010/main" val="3068305850"/>
              </p:ext>
            </p:extLst>
          </p:nvPr>
        </p:nvGraphicFramePr>
        <p:xfrm>
          <a:off x="10076688" y="3103413"/>
          <a:ext cx="1841564" cy="3054096"/>
        </p:xfrm>
        <a:graphic>
          <a:graphicData uri="http://schemas.openxmlformats.org/drawingml/2006/table">
            <a:tbl>
              <a:tblPr>
                <a:tableStyleId>{5940675A-B579-460E-94D1-54222C63F5DA}</a:tableStyleId>
              </a:tblPr>
              <a:tblGrid>
                <a:gridCol w="1841564">
                  <a:extLst>
                    <a:ext uri="{9D8B030D-6E8A-4147-A177-3AD203B41FA5}">
                      <a16:colId xmlns:a16="http://schemas.microsoft.com/office/drawing/2014/main" val="8382572"/>
                    </a:ext>
                  </a:extLst>
                </a:gridCol>
              </a:tblGrid>
              <a:tr h="131007">
                <a:tc>
                  <a:txBody>
                    <a:bodyPr/>
                    <a:lstStyle/>
                    <a:p>
                      <a:pPr algn="ctr" rtl="0" fontAlgn="b"/>
                      <a:r>
                        <a:rPr lang="en-US" sz="1000" b="1" u="none" strike="noStrike" dirty="0" smtClean="0">
                          <a:effectLst/>
                          <a:latin typeface="+mn-lt"/>
                        </a:rPr>
                        <a:t>T&amp;V</a:t>
                      </a:r>
                      <a:endParaRPr lang="en-US" sz="1000" b="1" i="0" u="none" strike="noStrike" dirty="0">
                        <a:solidFill>
                          <a:srgbClr val="000000"/>
                        </a:solidFill>
                        <a:effectLst/>
                        <a:latin typeface="+mn-lt"/>
                      </a:endParaRPr>
                    </a:p>
                  </a:txBody>
                  <a:tcPr marL="18288" marR="18288" marT="18288" marB="0" anchor="b">
                    <a:solidFill>
                      <a:schemeClr val="accent1">
                        <a:lumMod val="20000"/>
                        <a:lumOff val="80000"/>
                      </a:schemeClr>
                    </a:solidFill>
                  </a:tcPr>
                </a:tc>
                <a:extLst>
                  <a:ext uri="{0D108BD9-81ED-4DB2-BD59-A6C34878D82A}">
                    <a16:rowId xmlns:a16="http://schemas.microsoft.com/office/drawing/2014/main" val="1428925194"/>
                  </a:ext>
                </a:extLst>
              </a:tr>
              <a:tr h="131007">
                <a:tc>
                  <a:txBody>
                    <a:bodyPr/>
                    <a:lstStyle/>
                    <a:p>
                      <a:pPr algn="l" rtl="0" fontAlgn="b"/>
                      <a:r>
                        <a:rPr lang="en-US" sz="1000" u="none" strike="noStrike" dirty="0" smtClean="0">
                          <a:effectLst/>
                          <a:latin typeface="+mn-lt"/>
                        </a:rPr>
                        <a:t>System </a:t>
                      </a:r>
                      <a:r>
                        <a:rPr lang="en-US" sz="1000" u="none" strike="noStrike" dirty="0">
                          <a:effectLst/>
                          <a:latin typeface="+mn-lt"/>
                        </a:rPr>
                        <a:t>functional </a:t>
                      </a:r>
                      <a:r>
                        <a:rPr lang="en-US" sz="1000" u="none" strike="noStrike" dirty="0" smtClean="0">
                          <a:effectLst/>
                          <a:latin typeface="+mn-lt"/>
                        </a:rPr>
                        <a:t>test</a:t>
                      </a:r>
                      <a:r>
                        <a:rPr lang="en-US" sz="1000" u="none" strike="noStrike" baseline="0" dirty="0" smtClean="0">
                          <a:effectLst/>
                          <a:latin typeface="+mn-lt"/>
                        </a:rPr>
                        <a:t> list</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1309199751"/>
                  </a:ext>
                </a:extLst>
              </a:tr>
              <a:tr h="131007">
                <a:tc>
                  <a:txBody>
                    <a:bodyPr/>
                    <a:lstStyle/>
                    <a:p>
                      <a:pPr algn="l" rtl="0" fontAlgn="b"/>
                      <a:r>
                        <a:rPr lang="en-US" sz="1000" u="none" strike="noStrike" dirty="0">
                          <a:effectLst/>
                          <a:latin typeface="+mn-lt"/>
                        </a:rPr>
                        <a:t>Test planning</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2882040659"/>
                  </a:ext>
                </a:extLst>
              </a:tr>
              <a:tr h="131007">
                <a:tc>
                  <a:txBody>
                    <a:bodyPr/>
                    <a:lstStyle/>
                    <a:p>
                      <a:pPr algn="l" rtl="0" fontAlgn="b"/>
                      <a:r>
                        <a:rPr lang="en-US" sz="1000" u="none" strike="noStrike" dirty="0">
                          <a:effectLst/>
                          <a:latin typeface="+mn-lt"/>
                        </a:rPr>
                        <a:t>Test </a:t>
                      </a:r>
                      <a:r>
                        <a:rPr lang="en-US" sz="1000" u="none" strike="noStrike" dirty="0" smtClean="0">
                          <a:effectLst/>
                          <a:latin typeface="+mn-lt"/>
                        </a:rPr>
                        <a:t>readiness reviews</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4080195190"/>
                  </a:ext>
                </a:extLst>
              </a:tr>
              <a:tr h="131007">
                <a:tc>
                  <a:txBody>
                    <a:bodyPr/>
                    <a:lstStyle/>
                    <a:p>
                      <a:pPr algn="l" rtl="0" fontAlgn="b"/>
                      <a:r>
                        <a:rPr lang="en-US" sz="1000" u="none" strike="noStrike" dirty="0">
                          <a:effectLst/>
                          <a:latin typeface="+mn-lt"/>
                        </a:rPr>
                        <a:t>Verification requirements matrix</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3224625363"/>
                  </a:ext>
                </a:extLst>
              </a:tr>
              <a:tr h="131007">
                <a:tc>
                  <a:txBody>
                    <a:bodyPr/>
                    <a:lstStyle/>
                    <a:p>
                      <a:pPr algn="l" rtl="0" fontAlgn="b"/>
                      <a:r>
                        <a:rPr lang="en-US" sz="1000" u="none" strike="noStrike" dirty="0">
                          <a:effectLst/>
                          <a:latin typeface="+mn-lt"/>
                        </a:rPr>
                        <a:t>Verification burn-down</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434369314"/>
                  </a:ext>
                </a:extLst>
              </a:tr>
              <a:tr h="131007">
                <a:tc>
                  <a:txBody>
                    <a:bodyPr/>
                    <a:lstStyle/>
                    <a:p>
                      <a:pPr algn="l" rtl="0" fontAlgn="b"/>
                      <a:r>
                        <a:rPr lang="en-US" sz="1000" u="none" strike="noStrike" dirty="0">
                          <a:effectLst/>
                          <a:latin typeface="+mn-lt"/>
                        </a:rPr>
                        <a:t>Verification </a:t>
                      </a:r>
                      <a:r>
                        <a:rPr lang="en-US" sz="1000" u="none" strike="noStrike" dirty="0" smtClean="0">
                          <a:effectLst/>
                          <a:latin typeface="+mn-lt"/>
                        </a:rPr>
                        <a:t>closure</a:t>
                      </a:r>
                      <a:r>
                        <a:rPr lang="en-US" sz="1000" u="none" strike="noStrike" baseline="0" dirty="0" smtClean="0">
                          <a:effectLst/>
                          <a:latin typeface="+mn-lt"/>
                        </a:rPr>
                        <a:t> evidence</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2609333714"/>
                  </a:ext>
                </a:extLst>
              </a:tr>
              <a:tr h="131007">
                <a:tc>
                  <a:txBody>
                    <a:bodyPr/>
                    <a:lstStyle/>
                    <a:p>
                      <a:pPr algn="l" rtl="0" fontAlgn="b"/>
                      <a:r>
                        <a:rPr lang="en-US" sz="1000" u="none" strike="noStrike" dirty="0">
                          <a:effectLst/>
                          <a:latin typeface="+mn-lt"/>
                        </a:rPr>
                        <a:t>T&amp;V Plan</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3549843384"/>
                  </a:ext>
                </a:extLst>
              </a:tr>
              <a:tr h="131007">
                <a:tc>
                  <a:txBody>
                    <a:bodyPr/>
                    <a:lstStyle/>
                    <a:p>
                      <a:pPr algn="l" rtl="0" fontAlgn="b"/>
                      <a:r>
                        <a:rPr lang="en-US" sz="1000" u="none" strike="noStrike" dirty="0">
                          <a:effectLst/>
                          <a:latin typeface="+mn-lt"/>
                        </a:rPr>
                        <a:t>Test run </a:t>
                      </a:r>
                      <a:r>
                        <a:rPr lang="en-US" sz="1000" u="none" strike="noStrike" dirty="0" smtClean="0">
                          <a:effectLst/>
                          <a:latin typeface="+mn-lt"/>
                        </a:rPr>
                        <a:t>record / test log</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2611418901"/>
                  </a:ext>
                </a:extLst>
              </a:tr>
              <a:tr h="131007">
                <a:tc>
                  <a:txBody>
                    <a:bodyPr/>
                    <a:lstStyle/>
                    <a:p>
                      <a:pPr algn="l" rtl="0" fontAlgn="b"/>
                      <a:r>
                        <a:rPr lang="en-US" sz="1000" u="none" strike="noStrike" dirty="0" smtClean="0">
                          <a:effectLst/>
                          <a:latin typeface="+mn-lt"/>
                        </a:rPr>
                        <a:t>Test </a:t>
                      </a:r>
                      <a:r>
                        <a:rPr lang="en-US" sz="1000" u="none" strike="noStrike" dirty="0">
                          <a:effectLst/>
                          <a:latin typeface="+mn-lt"/>
                        </a:rPr>
                        <a:t>objectives</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1184591130"/>
                  </a:ext>
                </a:extLst>
              </a:tr>
              <a:tr h="131007">
                <a:tc>
                  <a:txBody>
                    <a:bodyPr/>
                    <a:lstStyle/>
                    <a:p>
                      <a:pPr algn="l" rtl="0" fontAlgn="b"/>
                      <a:r>
                        <a:rPr lang="en-US" sz="1000" u="none" strike="noStrike" dirty="0" smtClean="0">
                          <a:effectLst/>
                          <a:latin typeface="+mn-lt"/>
                        </a:rPr>
                        <a:t>Subsystem </a:t>
                      </a:r>
                      <a:r>
                        <a:rPr lang="en-US" sz="1000" u="none" strike="noStrike" dirty="0">
                          <a:effectLst/>
                          <a:latin typeface="+mn-lt"/>
                        </a:rPr>
                        <a:t>functional </a:t>
                      </a:r>
                      <a:r>
                        <a:rPr lang="en-US" sz="1000" u="none" strike="noStrike" dirty="0" smtClean="0">
                          <a:effectLst/>
                          <a:latin typeface="+mn-lt"/>
                        </a:rPr>
                        <a:t>test</a:t>
                      </a:r>
                      <a:r>
                        <a:rPr lang="en-US" sz="1000" u="none" strike="noStrike" baseline="0" dirty="0" smtClean="0">
                          <a:effectLst/>
                          <a:latin typeface="+mn-lt"/>
                        </a:rPr>
                        <a:t> list</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1680354211"/>
                  </a:ext>
                </a:extLst>
              </a:tr>
              <a:tr h="131007">
                <a:tc>
                  <a:txBody>
                    <a:bodyPr/>
                    <a:lstStyle/>
                    <a:p>
                      <a:pPr algn="l" rtl="0" fontAlgn="b"/>
                      <a:r>
                        <a:rPr lang="en-US" sz="1000" u="none" strike="noStrike" dirty="0" smtClean="0">
                          <a:effectLst/>
                          <a:latin typeface="+mn-lt"/>
                        </a:rPr>
                        <a:t>System </a:t>
                      </a:r>
                      <a:r>
                        <a:rPr lang="en-US" sz="1000" u="none" strike="noStrike" dirty="0">
                          <a:effectLst/>
                          <a:latin typeface="+mn-lt"/>
                        </a:rPr>
                        <a:t>environmental </a:t>
                      </a:r>
                      <a:r>
                        <a:rPr lang="en-US" sz="1000" u="none" strike="noStrike" dirty="0" smtClean="0">
                          <a:effectLst/>
                          <a:latin typeface="+mn-lt"/>
                        </a:rPr>
                        <a:t>test</a:t>
                      </a:r>
                      <a:r>
                        <a:rPr lang="en-US" sz="1000" u="none" strike="noStrike" baseline="0" dirty="0" smtClean="0">
                          <a:effectLst/>
                          <a:latin typeface="+mn-lt"/>
                        </a:rPr>
                        <a:t> list</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1804021230"/>
                  </a:ext>
                </a:extLst>
              </a:tr>
              <a:tr h="131007">
                <a:tc>
                  <a:txBody>
                    <a:bodyPr/>
                    <a:lstStyle/>
                    <a:p>
                      <a:pPr algn="l" rtl="0" fontAlgn="b"/>
                      <a:r>
                        <a:rPr lang="en-US" sz="1000" u="none" strike="noStrike" dirty="0" smtClean="0">
                          <a:effectLst/>
                          <a:latin typeface="+mn-lt"/>
                        </a:rPr>
                        <a:t>Subsystem </a:t>
                      </a:r>
                      <a:r>
                        <a:rPr lang="en-US" sz="1000" u="none" strike="noStrike" dirty="0">
                          <a:effectLst/>
                          <a:latin typeface="+mn-lt"/>
                        </a:rPr>
                        <a:t>environmental </a:t>
                      </a:r>
                      <a:r>
                        <a:rPr lang="en-US" sz="1000" u="none" strike="noStrike" dirty="0" smtClean="0">
                          <a:effectLst/>
                          <a:latin typeface="+mn-lt"/>
                        </a:rPr>
                        <a:t>test</a:t>
                      </a:r>
                      <a:r>
                        <a:rPr lang="en-US" sz="1000" u="none" strike="noStrike" baseline="0" dirty="0" smtClean="0">
                          <a:effectLst/>
                          <a:latin typeface="+mn-lt"/>
                        </a:rPr>
                        <a:t> list</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750135033"/>
                  </a:ext>
                </a:extLst>
              </a:tr>
              <a:tr h="131007">
                <a:tc>
                  <a:txBody>
                    <a:bodyPr/>
                    <a:lstStyle/>
                    <a:p>
                      <a:pPr algn="l" rtl="0" fontAlgn="b"/>
                      <a:r>
                        <a:rPr lang="en-US" sz="1000" u="none" strike="noStrike" dirty="0">
                          <a:effectLst/>
                          <a:latin typeface="+mn-lt"/>
                        </a:rPr>
                        <a:t>Test </a:t>
                      </a:r>
                      <a:r>
                        <a:rPr lang="en-US" sz="1000" u="none" strike="noStrike" dirty="0" smtClean="0">
                          <a:effectLst/>
                          <a:latin typeface="+mn-lt"/>
                        </a:rPr>
                        <a:t>configurations</a:t>
                      </a:r>
                      <a:endParaRPr lang="en-US" sz="1000" b="0" i="0" u="none" strike="noStrike" dirty="0">
                        <a:solidFill>
                          <a:srgbClr val="000000"/>
                        </a:solidFill>
                        <a:effectLst/>
                        <a:latin typeface="+mn-lt"/>
                      </a:endParaRPr>
                    </a:p>
                  </a:txBody>
                  <a:tcPr marL="18288" marR="18288" marT="18288" marB="0" anchor="b">
                    <a:noFill/>
                  </a:tcPr>
                </a:tc>
                <a:extLst>
                  <a:ext uri="{0D108BD9-81ED-4DB2-BD59-A6C34878D82A}">
                    <a16:rowId xmlns:a16="http://schemas.microsoft.com/office/drawing/2014/main" val="682473001"/>
                  </a:ext>
                </a:extLst>
              </a:tr>
              <a:tr h="131007">
                <a:tc>
                  <a:txBody>
                    <a:bodyPr/>
                    <a:lstStyle/>
                    <a:p>
                      <a:pPr algn="l" rtl="0" fontAlgn="b"/>
                      <a:r>
                        <a:rPr lang="en-US" sz="1000" u="none" strike="noStrike" dirty="0">
                          <a:effectLst/>
                          <a:latin typeface="+mn-lt"/>
                        </a:rPr>
                        <a:t>Test procedures</a:t>
                      </a:r>
                      <a:endParaRPr lang="en-US" sz="1000" b="0" i="0" u="none" strike="noStrike" dirty="0">
                        <a:solidFill>
                          <a:srgbClr val="000000"/>
                        </a:solidFill>
                        <a:effectLst/>
                        <a:latin typeface="+mn-lt"/>
                      </a:endParaRPr>
                    </a:p>
                  </a:txBody>
                  <a:tcPr marL="18288" marR="18288" marT="18288" marB="0" anchor="b">
                    <a:noFill/>
                  </a:tcPr>
                </a:tc>
                <a:extLst>
                  <a:ext uri="{0D108BD9-81ED-4DB2-BD59-A6C34878D82A}">
                    <a16:rowId xmlns:a16="http://schemas.microsoft.com/office/drawing/2014/main" val="3807261970"/>
                  </a:ext>
                </a:extLst>
              </a:tr>
              <a:tr h="131007">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000" u="none" strike="noStrike" dirty="0" smtClean="0">
                          <a:effectLst/>
                          <a:latin typeface="+mn-lt"/>
                        </a:rPr>
                        <a:t>Test records</a:t>
                      </a:r>
                      <a:endParaRPr lang="en-US" sz="1000" b="0" i="0" u="none" strike="noStrike" dirty="0" smtClean="0">
                        <a:solidFill>
                          <a:srgbClr val="000000"/>
                        </a:solidFill>
                        <a:effectLst/>
                        <a:latin typeface="+mn-lt"/>
                      </a:endParaRPr>
                    </a:p>
                  </a:txBody>
                  <a:tcPr marL="18288" marR="18288" marT="18288" marB="0" anchor="b">
                    <a:noFill/>
                  </a:tcPr>
                </a:tc>
                <a:extLst>
                  <a:ext uri="{0D108BD9-81ED-4DB2-BD59-A6C34878D82A}">
                    <a16:rowId xmlns:a16="http://schemas.microsoft.com/office/drawing/2014/main" val="1195618586"/>
                  </a:ext>
                </a:extLst>
              </a:tr>
              <a:tr h="131007">
                <a:tc>
                  <a:txBody>
                    <a:bodyPr/>
                    <a:lstStyle/>
                    <a:p>
                      <a:pPr algn="l" rtl="0" fontAlgn="b"/>
                      <a:r>
                        <a:rPr lang="en-US" sz="1000" u="none" strike="noStrike" dirty="0">
                          <a:effectLst/>
                          <a:latin typeface="+mn-lt"/>
                        </a:rPr>
                        <a:t>Test reports</a:t>
                      </a:r>
                      <a:endParaRPr lang="en-US" sz="1000" b="0" i="0" u="none" strike="noStrike" dirty="0">
                        <a:solidFill>
                          <a:srgbClr val="000000"/>
                        </a:solidFill>
                        <a:effectLst/>
                        <a:latin typeface="+mn-lt"/>
                      </a:endParaRPr>
                    </a:p>
                  </a:txBody>
                  <a:tcPr marL="18288" marR="18288" marT="18288" marB="0" anchor="b">
                    <a:noFill/>
                  </a:tcPr>
                </a:tc>
                <a:extLst>
                  <a:ext uri="{0D108BD9-81ED-4DB2-BD59-A6C34878D82A}">
                    <a16:rowId xmlns:a16="http://schemas.microsoft.com/office/drawing/2014/main" val="3879238435"/>
                  </a:ext>
                </a:extLst>
              </a:tr>
            </a:tbl>
          </a:graphicData>
        </a:graphic>
      </p:graphicFrame>
      <p:graphicFrame>
        <p:nvGraphicFramePr>
          <p:cNvPr id="15" name="Table 14"/>
          <p:cNvGraphicFramePr>
            <a:graphicFrameLocks noGrp="1"/>
          </p:cNvGraphicFramePr>
          <p:nvPr>
            <p:extLst>
              <p:ext uri="{D42A27DB-BD31-4B8C-83A1-F6EECF244321}">
                <p14:modId xmlns:p14="http://schemas.microsoft.com/office/powerpoint/2010/main" val="2874459675"/>
              </p:ext>
            </p:extLst>
          </p:nvPr>
        </p:nvGraphicFramePr>
        <p:xfrm>
          <a:off x="8234340" y="4779813"/>
          <a:ext cx="1769196" cy="1517904"/>
        </p:xfrm>
        <a:graphic>
          <a:graphicData uri="http://schemas.openxmlformats.org/drawingml/2006/table">
            <a:tbl>
              <a:tblPr>
                <a:tableStyleId>{5940675A-B579-460E-94D1-54222C63F5DA}</a:tableStyleId>
              </a:tblPr>
              <a:tblGrid>
                <a:gridCol w="1769196">
                  <a:extLst>
                    <a:ext uri="{9D8B030D-6E8A-4147-A177-3AD203B41FA5}">
                      <a16:colId xmlns:a16="http://schemas.microsoft.com/office/drawing/2014/main" val="2152669189"/>
                    </a:ext>
                  </a:extLst>
                </a:gridCol>
              </a:tblGrid>
              <a:tr h="139098">
                <a:tc>
                  <a:txBody>
                    <a:bodyPr/>
                    <a:lstStyle/>
                    <a:p>
                      <a:pPr algn="ctr" rtl="0" fontAlgn="b"/>
                      <a:r>
                        <a:rPr lang="en-US" sz="1000" b="1" u="none" strike="noStrike" dirty="0" smtClean="0">
                          <a:effectLst/>
                          <a:latin typeface="+mn-lt"/>
                        </a:rPr>
                        <a:t>Operations</a:t>
                      </a:r>
                      <a:endParaRPr lang="en-US" sz="1000" b="1" i="0" u="none" strike="noStrike" dirty="0">
                        <a:solidFill>
                          <a:srgbClr val="000000"/>
                        </a:solidFill>
                        <a:effectLst/>
                        <a:latin typeface="+mn-lt"/>
                      </a:endParaRPr>
                    </a:p>
                  </a:txBody>
                  <a:tcPr marL="18288" marR="18288" marT="18288" marB="0" anchor="b">
                    <a:solidFill>
                      <a:schemeClr val="accent1">
                        <a:lumMod val="20000"/>
                        <a:lumOff val="80000"/>
                      </a:schemeClr>
                    </a:solidFill>
                  </a:tcPr>
                </a:tc>
                <a:extLst>
                  <a:ext uri="{0D108BD9-81ED-4DB2-BD59-A6C34878D82A}">
                    <a16:rowId xmlns:a16="http://schemas.microsoft.com/office/drawing/2014/main" val="223464912"/>
                  </a:ext>
                </a:extLst>
              </a:tr>
              <a:tr h="139098">
                <a:tc>
                  <a:txBody>
                    <a:bodyPr/>
                    <a:lstStyle/>
                    <a:p>
                      <a:pPr algn="l" rtl="0" fontAlgn="b"/>
                      <a:r>
                        <a:rPr lang="en-US" sz="1000" u="none" strike="noStrike" dirty="0">
                          <a:effectLst/>
                          <a:latin typeface="+mn-lt"/>
                        </a:rPr>
                        <a:t>Operational procedures</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1950524221"/>
                  </a:ext>
                </a:extLst>
              </a:tr>
              <a:tr h="139098">
                <a:tc>
                  <a:txBody>
                    <a:bodyPr/>
                    <a:lstStyle/>
                    <a:p>
                      <a:pPr algn="l" rtl="0" fontAlgn="b"/>
                      <a:r>
                        <a:rPr lang="en-US" sz="1000" b="0" i="0" u="none" strike="noStrike" dirty="0" smtClean="0">
                          <a:solidFill>
                            <a:schemeClr val="tx1"/>
                          </a:solidFill>
                          <a:effectLst/>
                          <a:latin typeface="+mn-lt"/>
                        </a:rPr>
                        <a:t>Ops Flow Diagram</a:t>
                      </a:r>
                      <a:endParaRPr lang="en-US" sz="1000" b="0" i="0" u="none" strike="noStrike" dirty="0">
                        <a:solidFill>
                          <a:schemeClr val="tx1"/>
                        </a:solidFill>
                        <a:effectLst/>
                        <a:latin typeface="+mn-lt"/>
                      </a:endParaRPr>
                    </a:p>
                  </a:txBody>
                  <a:tcPr marL="18288" marR="18288" marT="18288" marB="0">
                    <a:noFill/>
                  </a:tcPr>
                </a:tc>
                <a:extLst>
                  <a:ext uri="{0D108BD9-81ED-4DB2-BD59-A6C34878D82A}">
                    <a16:rowId xmlns:a16="http://schemas.microsoft.com/office/drawing/2014/main" val="80547382"/>
                  </a:ext>
                </a:extLst>
              </a:tr>
              <a:tr h="139098">
                <a:tc>
                  <a:txBody>
                    <a:bodyPr/>
                    <a:lstStyle/>
                    <a:p>
                      <a:pPr algn="l" rtl="0" fontAlgn="b"/>
                      <a:r>
                        <a:rPr lang="en-US" sz="1000" b="0" i="0" u="none" strike="noStrike" dirty="0" smtClean="0">
                          <a:solidFill>
                            <a:schemeClr val="tx1"/>
                          </a:solidFill>
                          <a:effectLst/>
                          <a:latin typeface="+mn-lt"/>
                        </a:rPr>
                        <a:t>Timelines</a:t>
                      </a:r>
                      <a:endParaRPr lang="en-US" sz="1000" b="0" i="0" u="none" strike="noStrike" dirty="0">
                        <a:solidFill>
                          <a:schemeClr val="tx1"/>
                        </a:solidFill>
                        <a:effectLst/>
                        <a:latin typeface="+mn-lt"/>
                      </a:endParaRPr>
                    </a:p>
                  </a:txBody>
                  <a:tcPr marL="18288" marR="18288" marT="18288" marB="0">
                    <a:noFill/>
                  </a:tcPr>
                </a:tc>
                <a:extLst>
                  <a:ext uri="{0D108BD9-81ED-4DB2-BD59-A6C34878D82A}">
                    <a16:rowId xmlns:a16="http://schemas.microsoft.com/office/drawing/2014/main" val="4202035030"/>
                  </a:ext>
                </a:extLst>
              </a:tr>
              <a:tr h="139098">
                <a:tc>
                  <a:txBody>
                    <a:bodyPr/>
                    <a:lstStyle/>
                    <a:p>
                      <a:pPr algn="l" rtl="0" fontAlgn="b"/>
                      <a:r>
                        <a:rPr lang="en-US" sz="1000" u="none" strike="noStrike" dirty="0" smtClean="0">
                          <a:effectLst/>
                          <a:latin typeface="+mn-lt"/>
                        </a:rPr>
                        <a:t>LCCs and Flight Rules</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2879967946"/>
                  </a:ext>
                </a:extLst>
              </a:tr>
              <a:tr h="139098">
                <a:tc>
                  <a:txBody>
                    <a:bodyPr/>
                    <a:lstStyle/>
                    <a:p>
                      <a:pPr algn="l" rtl="0" fontAlgn="b"/>
                      <a:r>
                        <a:rPr lang="en-US" sz="1000" b="0" i="0" u="none" strike="noStrike" dirty="0" smtClean="0">
                          <a:solidFill>
                            <a:srgbClr val="000000"/>
                          </a:solidFill>
                          <a:effectLst/>
                          <a:latin typeface="+mn-lt"/>
                        </a:rPr>
                        <a:t>Contingency scenario</a:t>
                      </a:r>
                      <a:r>
                        <a:rPr lang="en-US" sz="1000" b="0" i="0" u="none" strike="noStrike" baseline="0" dirty="0" smtClean="0">
                          <a:solidFill>
                            <a:srgbClr val="000000"/>
                          </a:solidFill>
                          <a:effectLst/>
                          <a:latin typeface="+mn-lt"/>
                        </a:rPr>
                        <a:t> definition</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1585584827"/>
                  </a:ext>
                </a:extLst>
              </a:tr>
              <a:tr h="139098">
                <a:tc>
                  <a:txBody>
                    <a:bodyPr/>
                    <a:lstStyle/>
                    <a:p>
                      <a:pPr algn="l" rtl="0" fontAlgn="b"/>
                      <a:r>
                        <a:rPr lang="en-US" sz="1000" u="none" strike="noStrike" dirty="0">
                          <a:effectLst/>
                          <a:latin typeface="+mn-lt"/>
                        </a:rPr>
                        <a:t>Training Records</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2095059894"/>
                  </a:ext>
                </a:extLst>
              </a:tr>
              <a:tr h="139098">
                <a:tc>
                  <a:txBody>
                    <a:bodyPr/>
                    <a:lstStyle/>
                    <a:p>
                      <a:pPr algn="l" rtl="0" fontAlgn="b"/>
                      <a:r>
                        <a:rPr lang="en-US" sz="1000" b="0" i="0" u="none" strike="noStrike" dirty="0" smtClean="0">
                          <a:solidFill>
                            <a:srgbClr val="000000"/>
                          </a:solidFill>
                          <a:effectLst/>
                          <a:latin typeface="+mn-lt"/>
                        </a:rPr>
                        <a:t>Crew procedures</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4098402550"/>
                  </a:ext>
                </a:extLst>
              </a:tr>
            </a:tbl>
          </a:graphicData>
        </a:graphic>
      </p:graphicFrame>
      <p:sp>
        <p:nvSpPr>
          <p:cNvPr id="16" name="TextBox 15"/>
          <p:cNvSpPr txBox="1"/>
          <p:nvPr/>
        </p:nvSpPr>
        <p:spPr>
          <a:xfrm>
            <a:off x="5535989" y="5850661"/>
            <a:ext cx="2259972" cy="646331"/>
          </a:xfrm>
          <a:prstGeom prst="rect">
            <a:avLst/>
          </a:prstGeom>
          <a:solidFill>
            <a:srgbClr val="00B0F0"/>
          </a:solidFill>
        </p:spPr>
        <p:txBody>
          <a:bodyPr wrap="square" rtlCol="0">
            <a:spAutoFit/>
          </a:bodyPr>
          <a:lstStyle/>
          <a:p>
            <a:pPr algn="ctr"/>
            <a:r>
              <a:rPr lang="en-US" sz="1200" dirty="0" smtClean="0"/>
              <a:t>Many of these products have relationships to other items on this page</a:t>
            </a:r>
            <a:endParaRPr lang="en-US" sz="1200" dirty="0"/>
          </a:p>
        </p:txBody>
      </p:sp>
    </p:spTree>
    <p:extLst>
      <p:ext uri="{BB962C8B-B14F-4D97-AF65-F5344CB8AC3E}">
        <p14:creationId xmlns:p14="http://schemas.microsoft.com/office/powerpoint/2010/main" val="177187228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Typical Tool Examples</a:t>
            </a:r>
            <a:endParaRPr lang="en-US" dirty="0"/>
          </a:p>
        </p:txBody>
      </p:sp>
      <p:sp>
        <p:nvSpPr>
          <p:cNvPr id="4" name="Slide Number Placeholder 3"/>
          <p:cNvSpPr>
            <a:spLocks noGrp="1"/>
          </p:cNvSpPr>
          <p:nvPr>
            <p:ph type="sldNum" sz="quarter" idx="12"/>
          </p:nvPr>
        </p:nvSpPr>
        <p:spPr/>
        <p:txBody>
          <a:bodyPr/>
          <a:lstStyle/>
          <a:p>
            <a:fld id="{B15726EE-33C6-4ECB-931B-A760BBF8EBB9}" type="slidenum">
              <a:rPr lang="en-US" smtClean="0"/>
              <a:t>17</a:t>
            </a:fld>
            <a:endParaRPr lang="en-US"/>
          </a:p>
        </p:txBody>
      </p:sp>
      <p:graphicFrame>
        <p:nvGraphicFramePr>
          <p:cNvPr id="10" name="Table 9"/>
          <p:cNvGraphicFramePr>
            <a:graphicFrameLocks noGrp="1"/>
          </p:cNvGraphicFramePr>
          <p:nvPr>
            <p:extLst>
              <p:ext uri="{D42A27DB-BD31-4B8C-83A1-F6EECF244321}">
                <p14:modId xmlns:p14="http://schemas.microsoft.com/office/powerpoint/2010/main" val="2815964892"/>
              </p:ext>
            </p:extLst>
          </p:nvPr>
        </p:nvGraphicFramePr>
        <p:xfrm>
          <a:off x="225969" y="1066801"/>
          <a:ext cx="1444214" cy="4734736"/>
        </p:xfrm>
        <a:graphic>
          <a:graphicData uri="http://schemas.openxmlformats.org/drawingml/2006/table">
            <a:tbl>
              <a:tblPr>
                <a:tableStyleId>{5940675A-B579-460E-94D1-54222C63F5DA}</a:tableStyleId>
              </a:tblPr>
              <a:tblGrid>
                <a:gridCol w="1444214">
                  <a:extLst>
                    <a:ext uri="{9D8B030D-6E8A-4147-A177-3AD203B41FA5}">
                      <a16:colId xmlns:a16="http://schemas.microsoft.com/office/drawing/2014/main" val="3701415764"/>
                    </a:ext>
                  </a:extLst>
                </a:gridCol>
              </a:tblGrid>
              <a:tr h="138559">
                <a:tc>
                  <a:txBody>
                    <a:bodyPr/>
                    <a:lstStyle/>
                    <a:p>
                      <a:pPr algn="ctr" rtl="0" fontAlgn="b"/>
                      <a:r>
                        <a:rPr lang="en-US" sz="1000" b="1" i="0" u="none" strike="noStrike" dirty="0" smtClean="0">
                          <a:solidFill>
                            <a:schemeClr val="tx1"/>
                          </a:solidFill>
                          <a:effectLst/>
                          <a:latin typeface="+mn-lt"/>
                        </a:rPr>
                        <a:t>Project</a:t>
                      </a:r>
                      <a:r>
                        <a:rPr lang="en-US" sz="1000" b="1" i="0" u="none" strike="noStrike" baseline="0" dirty="0" smtClean="0">
                          <a:solidFill>
                            <a:schemeClr val="tx1"/>
                          </a:solidFill>
                          <a:effectLst/>
                          <a:latin typeface="+mn-lt"/>
                        </a:rPr>
                        <a:t> Control</a:t>
                      </a:r>
                      <a:endParaRPr lang="en-US" sz="1000" b="1" i="0" u="none" strike="noStrike" dirty="0">
                        <a:solidFill>
                          <a:srgbClr val="000000"/>
                        </a:solidFill>
                        <a:effectLst/>
                        <a:latin typeface="MS Sans Serif"/>
                      </a:endParaRPr>
                    </a:p>
                  </a:txBody>
                  <a:tcPr marL="18288" marR="18288" marT="18288" marB="0" anchor="b">
                    <a:solidFill>
                      <a:schemeClr val="accent1">
                        <a:lumMod val="20000"/>
                        <a:lumOff val="80000"/>
                      </a:schemeClr>
                    </a:solidFill>
                  </a:tcPr>
                </a:tc>
                <a:extLst>
                  <a:ext uri="{0D108BD9-81ED-4DB2-BD59-A6C34878D82A}">
                    <a16:rowId xmlns:a16="http://schemas.microsoft.com/office/drawing/2014/main" val="2125573843"/>
                  </a:ext>
                </a:extLst>
              </a:tr>
              <a:tr h="138559">
                <a:tc>
                  <a:txBody>
                    <a:bodyPr/>
                    <a:lstStyle/>
                    <a:p>
                      <a:pPr algn="l" rtl="0" fontAlgn="b"/>
                      <a:r>
                        <a:rPr lang="en-US" sz="1000" u="none" strike="noStrike" dirty="0">
                          <a:effectLst/>
                        </a:rPr>
                        <a:t>Actions</a:t>
                      </a:r>
                      <a:endParaRPr lang="en-US" sz="1000" b="0" i="0" u="none" strike="noStrike" dirty="0">
                        <a:solidFill>
                          <a:srgbClr val="000000"/>
                        </a:solidFill>
                        <a:effectLst/>
                        <a:latin typeface="MS Sans Serif"/>
                      </a:endParaRPr>
                    </a:p>
                  </a:txBody>
                  <a:tcPr marL="18288" marR="18288" marT="18288" marB="0" anchor="b">
                    <a:solidFill>
                      <a:srgbClr val="CCFFCC"/>
                    </a:solidFill>
                  </a:tcPr>
                </a:tc>
                <a:extLst>
                  <a:ext uri="{0D108BD9-81ED-4DB2-BD59-A6C34878D82A}">
                    <a16:rowId xmlns:a16="http://schemas.microsoft.com/office/drawing/2014/main" val="1770358873"/>
                  </a:ext>
                </a:extLst>
              </a:tr>
              <a:tr h="138559">
                <a:tc>
                  <a:txBody>
                    <a:bodyPr/>
                    <a:lstStyle/>
                    <a:p>
                      <a:pPr algn="l" rtl="0" fontAlgn="b"/>
                      <a:r>
                        <a:rPr lang="en-US" sz="1000" u="none" strike="noStrike" dirty="0" smtClean="0">
                          <a:effectLst/>
                        </a:rPr>
                        <a:t>Decision</a:t>
                      </a:r>
                      <a:r>
                        <a:rPr lang="en-US" sz="1000" u="none" strike="noStrike" baseline="0" dirty="0" smtClean="0">
                          <a:effectLst/>
                        </a:rPr>
                        <a:t> tracking</a:t>
                      </a:r>
                      <a:endParaRPr lang="en-US" sz="1000" b="0" i="0" u="none" strike="noStrike" dirty="0">
                        <a:solidFill>
                          <a:srgbClr val="000000"/>
                        </a:solidFill>
                        <a:effectLst/>
                        <a:latin typeface="MS Sans Serif"/>
                      </a:endParaRPr>
                    </a:p>
                  </a:txBody>
                  <a:tcPr marL="18288" marR="18288" marT="18288" marB="0" anchor="b">
                    <a:solidFill>
                      <a:srgbClr val="CCFFCC"/>
                    </a:solidFill>
                  </a:tcPr>
                </a:tc>
                <a:extLst>
                  <a:ext uri="{0D108BD9-81ED-4DB2-BD59-A6C34878D82A}">
                    <a16:rowId xmlns:a16="http://schemas.microsoft.com/office/drawing/2014/main" val="2096258075"/>
                  </a:ext>
                </a:extLst>
              </a:tr>
              <a:tr h="138559">
                <a:tc>
                  <a:txBody>
                    <a:bodyPr/>
                    <a:lstStyle/>
                    <a:p>
                      <a:pPr algn="l" rtl="0" fontAlgn="b"/>
                      <a:r>
                        <a:rPr lang="en-US" sz="1000" u="none" strike="noStrike" dirty="0">
                          <a:effectLst/>
                        </a:rPr>
                        <a:t>Risks</a:t>
                      </a:r>
                      <a:endParaRPr lang="en-US" sz="1000" b="0" i="0" u="none" strike="noStrike" dirty="0">
                        <a:solidFill>
                          <a:srgbClr val="000000"/>
                        </a:solidFill>
                        <a:effectLst/>
                        <a:latin typeface="MS Sans Serif"/>
                      </a:endParaRPr>
                    </a:p>
                  </a:txBody>
                  <a:tcPr marL="18288" marR="18288" marT="18288" marB="0" anchor="b">
                    <a:solidFill>
                      <a:srgbClr val="FFFFCC"/>
                    </a:solidFill>
                  </a:tcPr>
                </a:tc>
                <a:extLst>
                  <a:ext uri="{0D108BD9-81ED-4DB2-BD59-A6C34878D82A}">
                    <a16:rowId xmlns:a16="http://schemas.microsoft.com/office/drawing/2014/main" val="2307551570"/>
                  </a:ext>
                </a:extLst>
              </a:tr>
              <a:tr h="138559">
                <a:tc>
                  <a:txBody>
                    <a:bodyPr/>
                    <a:lstStyle/>
                    <a:p>
                      <a:pPr algn="l" rtl="0" fontAlgn="b"/>
                      <a:r>
                        <a:rPr lang="en-US" sz="1000" u="none" strike="noStrike" dirty="0">
                          <a:effectLst/>
                        </a:rPr>
                        <a:t>Issues</a:t>
                      </a:r>
                      <a:endParaRPr lang="en-US" sz="1000" b="0" i="0" u="none" strike="noStrike" dirty="0">
                        <a:solidFill>
                          <a:srgbClr val="000000"/>
                        </a:solidFill>
                        <a:effectLst/>
                        <a:latin typeface="MS Sans Serif"/>
                      </a:endParaRPr>
                    </a:p>
                  </a:txBody>
                  <a:tcPr marL="18288" marR="18288" marT="18288" marB="0" anchor="b">
                    <a:solidFill>
                      <a:srgbClr val="CCFFCC"/>
                    </a:solidFill>
                  </a:tcPr>
                </a:tc>
                <a:extLst>
                  <a:ext uri="{0D108BD9-81ED-4DB2-BD59-A6C34878D82A}">
                    <a16:rowId xmlns:a16="http://schemas.microsoft.com/office/drawing/2014/main" val="3463106238"/>
                  </a:ext>
                </a:extLst>
              </a:tr>
              <a:tr h="138559">
                <a:tc>
                  <a:txBody>
                    <a:bodyPr/>
                    <a:lstStyle/>
                    <a:p>
                      <a:pPr algn="l" rtl="0" fontAlgn="b"/>
                      <a:r>
                        <a:rPr lang="en-US" sz="1000" u="none" strike="noStrike" dirty="0">
                          <a:effectLst/>
                        </a:rPr>
                        <a:t>Weekly staff meeting</a:t>
                      </a:r>
                      <a:endParaRPr lang="en-US" sz="1000" b="0" i="0" u="none" strike="noStrike" dirty="0">
                        <a:solidFill>
                          <a:srgbClr val="000000"/>
                        </a:solidFill>
                        <a:effectLst/>
                        <a:latin typeface="MS Sans Serif"/>
                      </a:endParaRPr>
                    </a:p>
                  </a:txBody>
                  <a:tcPr marL="18288" marR="18288" marT="18288" marB="0" anchor="b">
                    <a:solidFill>
                      <a:schemeClr val="accent2">
                        <a:lumMod val="20000"/>
                        <a:lumOff val="80000"/>
                      </a:schemeClr>
                    </a:solidFill>
                  </a:tcPr>
                </a:tc>
                <a:extLst>
                  <a:ext uri="{0D108BD9-81ED-4DB2-BD59-A6C34878D82A}">
                    <a16:rowId xmlns:a16="http://schemas.microsoft.com/office/drawing/2014/main" val="998955270"/>
                  </a:ext>
                </a:extLst>
              </a:tr>
              <a:tr h="138559">
                <a:tc>
                  <a:txBody>
                    <a:bodyPr/>
                    <a:lstStyle/>
                    <a:p>
                      <a:pPr algn="l" rtl="0" fontAlgn="b"/>
                      <a:r>
                        <a:rPr lang="en-US" sz="1000" u="none" strike="noStrike" dirty="0">
                          <a:effectLst/>
                        </a:rPr>
                        <a:t>Weekly calendar</a:t>
                      </a:r>
                      <a:endParaRPr lang="en-US" sz="1000" b="0" i="0" u="none" strike="noStrike" dirty="0">
                        <a:solidFill>
                          <a:srgbClr val="000000"/>
                        </a:solidFill>
                        <a:effectLst/>
                        <a:latin typeface="MS Sans Serif"/>
                      </a:endParaRPr>
                    </a:p>
                  </a:txBody>
                  <a:tcPr marL="18288" marR="18288" marT="18288" marB="0" anchor="b">
                    <a:solidFill>
                      <a:srgbClr val="FFFFCC"/>
                    </a:solidFill>
                  </a:tcPr>
                </a:tc>
                <a:extLst>
                  <a:ext uri="{0D108BD9-81ED-4DB2-BD59-A6C34878D82A}">
                    <a16:rowId xmlns:a16="http://schemas.microsoft.com/office/drawing/2014/main" val="2700655449"/>
                  </a:ext>
                </a:extLst>
              </a:tr>
              <a:tr h="138559">
                <a:tc>
                  <a:txBody>
                    <a:bodyPr/>
                    <a:lstStyle/>
                    <a:p>
                      <a:pPr algn="l" rtl="0" fontAlgn="b"/>
                      <a:r>
                        <a:rPr lang="en-US" sz="1000" u="none" strike="noStrike" dirty="0">
                          <a:effectLst/>
                        </a:rPr>
                        <a:t>Team leave calendar</a:t>
                      </a:r>
                      <a:endParaRPr lang="en-US" sz="1000" b="0" i="0" u="none" strike="noStrike" dirty="0">
                        <a:solidFill>
                          <a:srgbClr val="000000"/>
                        </a:solidFill>
                        <a:effectLst/>
                        <a:latin typeface="MS Sans Serif"/>
                      </a:endParaRPr>
                    </a:p>
                  </a:txBody>
                  <a:tcPr marL="18288" marR="18288" marT="18288" marB="0" anchor="b">
                    <a:solidFill>
                      <a:srgbClr val="CCFFCC"/>
                    </a:solidFill>
                  </a:tcPr>
                </a:tc>
                <a:extLst>
                  <a:ext uri="{0D108BD9-81ED-4DB2-BD59-A6C34878D82A}">
                    <a16:rowId xmlns:a16="http://schemas.microsoft.com/office/drawing/2014/main" val="2862252587"/>
                  </a:ext>
                </a:extLst>
              </a:tr>
              <a:tr h="138559">
                <a:tc>
                  <a:txBody>
                    <a:bodyPr/>
                    <a:lstStyle/>
                    <a:p>
                      <a:pPr algn="l" rtl="0" fontAlgn="b"/>
                      <a:r>
                        <a:rPr lang="en-US" sz="1000" u="none" strike="noStrike" dirty="0">
                          <a:effectLst/>
                        </a:rPr>
                        <a:t>Daily activity logs</a:t>
                      </a:r>
                      <a:endParaRPr lang="en-US" sz="1000" b="0" i="0" u="none" strike="noStrike" dirty="0">
                        <a:solidFill>
                          <a:srgbClr val="000000"/>
                        </a:solidFill>
                        <a:effectLst/>
                        <a:latin typeface="MS Sans Serif"/>
                      </a:endParaRPr>
                    </a:p>
                  </a:txBody>
                  <a:tcPr marL="18288" marR="18288" marT="18288" marB="0" anchor="b">
                    <a:solidFill>
                      <a:srgbClr val="CCFFCC"/>
                    </a:solidFill>
                  </a:tcPr>
                </a:tc>
                <a:extLst>
                  <a:ext uri="{0D108BD9-81ED-4DB2-BD59-A6C34878D82A}">
                    <a16:rowId xmlns:a16="http://schemas.microsoft.com/office/drawing/2014/main" val="2554632020"/>
                  </a:ext>
                </a:extLst>
              </a:tr>
              <a:tr h="138559">
                <a:tc>
                  <a:txBody>
                    <a:bodyPr/>
                    <a:lstStyle/>
                    <a:p>
                      <a:pPr algn="l" rtl="0" fontAlgn="b"/>
                      <a:r>
                        <a:rPr lang="en-US" sz="1000" u="none" strike="noStrike" dirty="0">
                          <a:effectLst/>
                        </a:rPr>
                        <a:t>Meeting agendas</a:t>
                      </a:r>
                      <a:endParaRPr lang="en-US" sz="1000" b="0" i="0" u="none" strike="noStrike" dirty="0">
                        <a:solidFill>
                          <a:srgbClr val="000000"/>
                        </a:solidFill>
                        <a:effectLst/>
                        <a:latin typeface="MS Sans Serif"/>
                      </a:endParaRPr>
                    </a:p>
                  </a:txBody>
                  <a:tcPr marL="18288" marR="18288" marT="18288" marB="0" anchor="b">
                    <a:solidFill>
                      <a:schemeClr val="accent2">
                        <a:lumMod val="20000"/>
                        <a:lumOff val="80000"/>
                      </a:schemeClr>
                    </a:solidFill>
                  </a:tcPr>
                </a:tc>
                <a:extLst>
                  <a:ext uri="{0D108BD9-81ED-4DB2-BD59-A6C34878D82A}">
                    <a16:rowId xmlns:a16="http://schemas.microsoft.com/office/drawing/2014/main" val="3755579490"/>
                  </a:ext>
                </a:extLst>
              </a:tr>
              <a:tr h="138559">
                <a:tc>
                  <a:txBody>
                    <a:bodyPr/>
                    <a:lstStyle/>
                    <a:p>
                      <a:pPr algn="l" rtl="0" fontAlgn="b"/>
                      <a:r>
                        <a:rPr lang="en-US" sz="1000" u="none" strike="noStrike" dirty="0">
                          <a:effectLst/>
                        </a:rPr>
                        <a:t>Weekly activity reports</a:t>
                      </a:r>
                      <a:endParaRPr lang="en-US" sz="1000" b="0" i="0" u="none" strike="noStrike" dirty="0">
                        <a:solidFill>
                          <a:srgbClr val="000000"/>
                        </a:solidFill>
                        <a:effectLst/>
                        <a:latin typeface="MS Sans Serif"/>
                      </a:endParaRPr>
                    </a:p>
                  </a:txBody>
                  <a:tcPr marL="18288" marR="18288" marT="18288" marB="0" anchor="b">
                    <a:solidFill>
                      <a:schemeClr val="accent2">
                        <a:lumMod val="20000"/>
                        <a:lumOff val="80000"/>
                      </a:schemeClr>
                    </a:solidFill>
                  </a:tcPr>
                </a:tc>
                <a:extLst>
                  <a:ext uri="{0D108BD9-81ED-4DB2-BD59-A6C34878D82A}">
                    <a16:rowId xmlns:a16="http://schemas.microsoft.com/office/drawing/2014/main" val="3697347343"/>
                  </a:ext>
                </a:extLst>
              </a:tr>
              <a:tr h="138559">
                <a:tc>
                  <a:txBody>
                    <a:bodyPr/>
                    <a:lstStyle/>
                    <a:p>
                      <a:pPr algn="l" rtl="0" fontAlgn="b"/>
                      <a:r>
                        <a:rPr lang="en-US" sz="1000" u="none" strike="noStrike" dirty="0">
                          <a:effectLst/>
                        </a:rPr>
                        <a:t>Discrepancy management</a:t>
                      </a:r>
                      <a:endParaRPr lang="en-US" sz="1000" b="0" i="0" u="none" strike="noStrike" dirty="0">
                        <a:solidFill>
                          <a:srgbClr val="000000"/>
                        </a:solidFill>
                        <a:effectLst/>
                        <a:latin typeface="MS Sans Serif"/>
                      </a:endParaRPr>
                    </a:p>
                  </a:txBody>
                  <a:tcPr marL="18288" marR="18288" marT="18288" marB="0" anchor="b">
                    <a:solidFill>
                      <a:srgbClr val="FFFFCC"/>
                    </a:solidFill>
                  </a:tcPr>
                </a:tc>
                <a:extLst>
                  <a:ext uri="{0D108BD9-81ED-4DB2-BD59-A6C34878D82A}">
                    <a16:rowId xmlns:a16="http://schemas.microsoft.com/office/drawing/2014/main" val="3878198720"/>
                  </a:ext>
                </a:extLst>
              </a:tr>
              <a:tr h="138559">
                <a:tc>
                  <a:txBody>
                    <a:bodyPr/>
                    <a:lstStyle/>
                    <a:p>
                      <a:pPr algn="l" rtl="0" fontAlgn="b"/>
                      <a:r>
                        <a:rPr lang="en-US" sz="1000" u="none" strike="noStrike" dirty="0">
                          <a:effectLst/>
                        </a:rPr>
                        <a:t>Org </a:t>
                      </a:r>
                      <a:r>
                        <a:rPr lang="en-US" sz="1000" u="none" strike="noStrike" dirty="0" smtClean="0">
                          <a:effectLst/>
                        </a:rPr>
                        <a:t>chart</a:t>
                      </a:r>
                      <a:endParaRPr lang="en-US" sz="1000" b="0" i="0" u="none" strike="noStrike" dirty="0">
                        <a:solidFill>
                          <a:srgbClr val="000000"/>
                        </a:solidFill>
                        <a:effectLst/>
                        <a:latin typeface="MS Sans Serif"/>
                      </a:endParaRPr>
                    </a:p>
                  </a:txBody>
                  <a:tcPr marL="18288" marR="18288" marT="18288" marB="0" anchor="b">
                    <a:solidFill>
                      <a:schemeClr val="accent2">
                        <a:lumMod val="20000"/>
                        <a:lumOff val="80000"/>
                      </a:schemeClr>
                    </a:solidFill>
                  </a:tcPr>
                </a:tc>
                <a:extLst>
                  <a:ext uri="{0D108BD9-81ED-4DB2-BD59-A6C34878D82A}">
                    <a16:rowId xmlns:a16="http://schemas.microsoft.com/office/drawing/2014/main" val="1639075575"/>
                  </a:ext>
                </a:extLst>
              </a:tr>
              <a:tr h="138559">
                <a:tc>
                  <a:txBody>
                    <a:bodyPr/>
                    <a:lstStyle/>
                    <a:p>
                      <a:pPr algn="l" rtl="0" fontAlgn="b"/>
                      <a:r>
                        <a:rPr lang="en-US" sz="1000" u="none" strike="noStrike" dirty="0">
                          <a:effectLst/>
                        </a:rPr>
                        <a:t>New </a:t>
                      </a:r>
                      <a:r>
                        <a:rPr lang="en-US" sz="1000" u="none" strike="noStrike" dirty="0" smtClean="0">
                          <a:effectLst/>
                        </a:rPr>
                        <a:t>member </a:t>
                      </a:r>
                      <a:r>
                        <a:rPr lang="en-US" sz="1000" u="none" strike="noStrike" dirty="0">
                          <a:effectLst/>
                        </a:rPr>
                        <a:t>o</a:t>
                      </a:r>
                      <a:r>
                        <a:rPr lang="en-US" sz="1000" u="none" strike="noStrike" dirty="0" smtClean="0">
                          <a:effectLst/>
                        </a:rPr>
                        <a:t>rientation</a:t>
                      </a:r>
                      <a:endParaRPr lang="en-US" sz="1000" b="0" i="0" u="none" strike="noStrike" dirty="0">
                        <a:solidFill>
                          <a:srgbClr val="000000"/>
                        </a:solidFill>
                        <a:effectLst/>
                        <a:latin typeface="MS Sans Serif"/>
                      </a:endParaRPr>
                    </a:p>
                  </a:txBody>
                  <a:tcPr marL="18288" marR="18288" marT="18288" marB="0" anchor="b">
                    <a:solidFill>
                      <a:schemeClr val="accent2">
                        <a:lumMod val="20000"/>
                        <a:lumOff val="80000"/>
                      </a:schemeClr>
                    </a:solidFill>
                  </a:tcPr>
                </a:tc>
                <a:extLst>
                  <a:ext uri="{0D108BD9-81ED-4DB2-BD59-A6C34878D82A}">
                    <a16:rowId xmlns:a16="http://schemas.microsoft.com/office/drawing/2014/main" val="1147730160"/>
                  </a:ext>
                </a:extLst>
              </a:tr>
              <a:tr h="138559">
                <a:tc>
                  <a:txBody>
                    <a:bodyPr/>
                    <a:lstStyle/>
                    <a:p>
                      <a:pPr algn="l" rtl="0" fontAlgn="b"/>
                      <a:r>
                        <a:rPr lang="en-US" sz="1000" u="none" strike="noStrike" dirty="0">
                          <a:effectLst/>
                        </a:rPr>
                        <a:t>WBS</a:t>
                      </a:r>
                      <a:endParaRPr lang="en-US" sz="1000" b="0" i="0" u="none" strike="noStrike" dirty="0">
                        <a:solidFill>
                          <a:srgbClr val="000000"/>
                        </a:solidFill>
                        <a:effectLst/>
                        <a:latin typeface="MS Sans Serif"/>
                      </a:endParaRPr>
                    </a:p>
                  </a:txBody>
                  <a:tcPr marL="18288" marR="18288" marT="18288" marB="0" anchor="b">
                    <a:solidFill>
                      <a:schemeClr val="accent2">
                        <a:lumMod val="20000"/>
                        <a:lumOff val="80000"/>
                      </a:schemeClr>
                    </a:solidFill>
                  </a:tcPr>
                </a:tc>
                <a:extLst>
                  <a:ext uri="{0D108BD9-81ED-4DB2-BD59-A6C34878D82A}">
                    <a16:rowId xmlns:a16="http://schemas.microsoft.com/office/drawing/2014/main" val="2701904550"/>
                  </a:ext>
                </a:extLst>
              </a:tr>
              <a:tr h="138559">
                <a:tc>
                  <a:txBody>
                    <a:bodyPr/>
                    <a:lstStyle/>
                    <a:p>
                      <a:pPr algn="l" rtl="0" fontAlgn="b"/>
                      <a:r>
                        <a:rPr lang="en-US" sz="1000" u="none" strike="noStrike" dirty="0">
                          <a:effectLst/>
                        </a:rPr>
                        <a:t>PPBE planning</a:t>
                      </a:r>
                      <a:endParaRPr lang="en-US" sz="1000" b="0" i="0" u="none" strike="noStrike" dirty="0">
                        <a:solidFill>
                          <a:srgbClr val="000000"/>
                        </a:solidFill>
                        <a:effectLst/>
                        <a:latin typeface="MS Sans Serif"/>
                      </a:endParaRPr>
                    </a:p>
                  </a:txBody>
                  <a:tcPr marL="18288" marR="18288" marT="18288" marB="0" anchor="b">
                    <a:solidFill>
                      <a:srgbClr val="CCFFCC"/>
                    </a:solidFill>
                  </a:tcPr>
                </a:tc>
                <a:extLst>
                  <a:ext uri="{0D108BD9-81ED-4DB2-BD59-A6C34878D82A}">
                    <a16:rowId xmlns:a16="http://schemas.microsoft.com/office/drawing/2014/main" val="3480769960"/>
                  </a:ext>
                </a:extLst>
              </a:tr>
              <a:tr h="138559">
                <a:tc>
                  <a:txBody>
                    <a:bodyPr/>
                    <a:lstStyle/>
                    <a:p>
                      <a:pPr algn="l" rtl="0" fontAlgn="b"/>
                      <a:r>
                        <a:rPr lang="en-US" sz="1000" u="none" strike="noStrike" dirty="0">
                          <a:effectLst/>
                        </a:rPr>
                        <a:t>Tracking resources</a:t>
                      </a:r>
                      <a:endParaRPr lang="en-US" sz="1000" b="0" i="0" u="none" strike="noStrike" dirty="0">
                        <a:solidFill>
                          <a:srgbClr val="000000"/>
                        </a:solidFill>
                        <a:effectLst/>
                        <a:latin typeface="MS Sans Serif"/>
                      </a:endParaRPr>
                    </a:p>
                  </a:txBody>
                  <a:tcPr marL="18288" marR="18288" marT="18288" marB="0" anchor="b">
                    <a:solidFill>
                      <a:srgbClr val="CCFFCC"/>
                    </a:solidFill>
                  </a:tcPr>
                </a:tc>
                <a:extLst>
                  <a:ext uri="{0D108BD9-81ED-4DB2-BD59-A6C34878D82A}">
                    <a16:rowId xmlns:a16="http://schemas.microsoft.com/office/drawing/2014/main" val="1179059546"/>
                  </a:ext>
                </a:extLst>
              </a:tr>
              <a:tr h="138559">
                <a:tc>
                  <a:txBody>
                    <a:bodyPr/>
                    <a:lstStyle/>
                    <a:p>
                      <a:pPr algn="l" rtl="0" fontAlgn="b"/>
                      <a:r>
                        <a:rPr lang="en-US" sz="1000" u="none" strike="noStrike" dirty="0">
                          <a:effectLst/>
                        </a:rPr>
                        <a:t>Staffing</a:t>
                      </a:r>
                      <a:endParaRPr lang="en-US" sz="1000" b="0" i="0" u="none" strike="noStrike" dirty="0">
                        <a:solidFill>
                          <a:srgbClr val="000000"/>
                        </a:solidFill>
                        <a:effectLst/>
                        <a:latin typeface="MS Sans Serif"/>
                      </a:endParaRPr>
                    </a:p>
                  </a:txBody>
                  <a:tcPr marL="18288" marR="18288" marT="18288" marB="0" anchor="b">
                    <a:solidFill>
                      <a:srgbClr val="CCFFCC"/>
                    </a:solidFill>
                  </a:tcPr>
                </a:tc>
                <a:extLst>
                  <a:ext uri="{0D108BD9-81ED-4DB2-BD59-A6C34878D82A}">
                    <a16:rowId xmlns:a16="http://schemas.microsoft.com/office/drawing/2014/main" val="3186994162"/>
                  </a:ext>
                </a:extLst>
              </a:tr>
              <a:tr h="138559">
                <a:tc>
                  <a:txBody>
                    <a:bodyPr/>
                    <a:lstStyle/>
                    <a:p>
                      <a:pPr algn="l" rtl="0" fontAlgn="b"/>
                      <a:r>
                        <a:rPr lang="en-US" sz="1000" u="none" strike="noStrike" dirty="0">
                          <a:effectLst/>
                        </a:rPr>
                        <a:t>Roles &amp; responsibilities</a:t>
                      </a:r>
                      <a:endParaRPr lang="en-US" sz="1000" b="0" i="0" u="none" strike="noStrike" dirty="0">
                        <a:solidFill>
                          <a:srgbClr val="000000"/>
                        </a:solidFill>
                        <a:effectLst/>
                        <a:latin typeface="MS Sans Serif"/>
                      </a:endParaRPr>
                    </a:p>
                  </a:txBody>
                  <a:tcPr marL="18288" marR="18288" marT="18288" marB="0" anchor="b">
                    <a:solidFill>
                      <a:schemeClr val="accent2">
                        <a:lumMod val="20000"/>
                        <a:lumOff val="80000"/>
                      </a:schemeClr>
                    </a:solidFill>
                  </a:tcPr>
                </a:tc>
                <a:extLst>
                  <a:ext uri="{0D108BD9-81ED-4DB2-BD59-A6C34878D82A}">
                    <a16:rowId xmlns:a16="http://schemas.microsoft.com/office/drawing/2014/main" val="336549323"/>
                  </a:ext>
                </a:extLst>
              </a:tr>
              <a:tr h="262906">
                <a:tc>
                  <a:txBody>
                    <a:bodyPr/>
                    <a:lstStyle/>
                    <a:p>
                      <a:pPr algn="l" rtl="0" fontAlgn="b"/>
                      <a:r>
                        <a:rPr lang="en-US" sz="1000" u="none" strike="noStrike" dirty="0">
                          <a:effectLst/>
                        </a:rPr>
                        <a:t>Procurement management</a:t>
                      </a:r>
                      <a:endParaRPr lang="en-US" sz="1000" b="0" i="0" u="none" strike="noStrike" dirty="0">
                        <a:solidFill>
                          <a:srgbClr val="000000"/>
                        </a:solidFill>
                        <a:effectLst/>
                        <a:latin typeface="MS Sans Serif"/>
                      </a:endParaRPr>
                    </a:p>
                  </a:txBody>
                  <a:tcPr marL="18288" marR="18288" marT="18288" marB="0" anchor="b">
                    <a:solidFill>
                      <a:srgbClr val="CCFFCC"/>
                    </a:solidFill>
                  </a:tcPr>
                </a:tc>
                <a:extLst>
                  <a:ext uri="{0D108BD9-81ED-4DB2-BD59-A6C34878D82A}">
                    <a16:rowId xmlns:a16="http://schemas.microsoft.com/office/drawing/2014/main" val="2198453329"/>
                  </a:ext>
                </a:extLst>
              </a:tr>
              <a:tr h="138559">
                <a:tc>
                  <a:txBody>
                    <a:bodyPr/>
                    <a:lstStyle/>
                    <a:p>
                      <a:pPr algn="l" rtl="0" fontAlgn="b"/>
                      <a:r>
                        <a:rPr lang="en-US" sz="1000" u="none" strike="noStrike" dirty="0">
                          <a:effectLst/>
                        </a:rPr>
                        <a:t>Tracking FTEs</a:t>
                      </a:r>
                      <a:endParaRPr lang="en-US" sz="1000" b="0" i="0" u="none" strike="noStrike" dirty="0">
                        <a:solidFill>
                          <a:srgbClr val="000000"/>
                        </a:solidFill>
                        <a:effectLst/>
                        <a:latin typeface="MS Sans Serif"/>
                      </a:endParaRPr>
                    </a:p>
                  </a:txBody>
                  <a:tcPr marL="18288" marR="18288" marT="18288" marB="0" anchor="b">
                    <a:solidFill>
                      <a:srgbClr val="CCFFCC"/>
                    </a:solidFill>
                  </a:tcPr>
                </a:tc>
                <a:extLst>
                  <a:ext uri="{0D108BD9-81ED-4DB2-BD59-A6C34878D82A}">
                    <a16:rowId xmlns:a16="http://schemas.microsoft.com/office/drawing/2014/main" val="3527901070"/>
                  </a:ext>
                </a:extLst>
              </a:tr>
              <a:tr h="138559">
                <a:tc>
                  <a:txBody>
                    <a:bodyPr/>
                    <a:lstStyle/>
                    <a:p>
                      <a:pPr algn="l" rtl="0" fontAlgn="b"/>
                      <a:r>
                        <a:rPr lang="en-US" sz="1000" u="none" strike="noStrike" dirty="0">
                          <a:effectLst/>
                        </a:rPr>
                        <a:t>Project plan</a:t>
                      </a:r>
                      <a:endParaRPr lang="en-US" sz="1000" b="0" i="0" u="none" strike="noStrike" dirty="0">
                        <a:solidFill>
                          <a:srgbClr val="000000"/>
                        </a:solidFill>
                        <a:effectLst/>
                        <a:latin typeface="MS Sans Serif"/>
                      </a:endParaRPr>
                    </a:p>
                  </a:txBody>
                  <a:tcPr marL="18288" marR="18288" marT="18288" marB="0" anchor="b">
                    <a:solidFill>
                      <a:schemeClr val="accent2">
                        <a:lumMod val="20000"/>
                        <a:lumOff val="80000"/>
                      </a:schemeClr>
                    </a:solidFill>
                  </a:tcPr>
                </a:tc>
                <a:extLst>
                  <a:ext uri="{0D108BD9-81ED-4DB2-BD59-A6C34878D82A}">
                    <a16:rowId xmlns:a16="http://schemas.microsoft.com/office/drawing/2014/main" val="3321852105"/>
                  </a:ext>
                </a:extLst>
              </a:tr>
              <a:tr h="138559">
                <a:tc>
                  <a:txBody>
                    <a:bodyPr/>
                    <a:lstStyle/>
                    <a:p>
                      <a:pPr algn="l" rtl="0" fontAlgn="b"/>
                      <a:r>
                        <a:rPr lang="en-US" sz="1000" u="none" strike="noStrike" dirty="0">
                          <a:effectLst/>
                        </a:rPr>
                        <a:t>Administrative </a:t>
                      </a:r>
                      <a:r>
                        <a:rPr lang="en-US" sz="1000" u="none" strike="noStrike" dirty="0" smtClean="0">
                          <a:effectLst/>
                        </a:rPr>
                        <a:t>task</a:t>
                      </a:r>
                      <a:r>
                        <a:rPr lang="en-US" sz="1000" u="none" strike="noStrike" baseline="0" dirty="0" smtClean="0">
                          <a:effectLst/>
                        </a:rPr>
                        <a:t>s</a:t>
                      </a:r>
                      <a:endParaRPr lang="en-US" sz="1000" b="0" i="0" u="none" strike="noStrike" dirty="0">
                        <a:solidFill>
                          <a:srgbClr val="000000"/>
                        </a:solidFill>
                        <a:effectLst/>
                        <a:latin typeface="MS Sans Serif"/>
                      </a:endParaRPr>
                    </a:p>
                  </a:txBody>
                  <a:tcPr marL="18288" marR="18288" marT="18288" marB="0" anchor="b">
                    <a:solidFill>
                      <a:srgbClr val="CCFFCC"/>
                    </a:solidFill>
                  </a:tcPr>
                </a:tc>
                <a:extLst>
                  <a:ext uri="{0D108BD9-81ED-4DB2-BD59-A6C34878D82A}">
                    <a16:rowId xmlns:a16="http://schemas.microsoft.com/office/drawing/2014/main" val="2614653201"/>
                  </a:ext>
                </a:extLst>
              </a:tr>
              <a:tr h="262906">
                <a:tc>
                  <a:txBody>
                    <a:bodyPr/>
                    <a:lstStyle/>
                    <a:p>
                      <a:pPr algn="l" rtl="0" fontAlgn="b"/>
                      <a:r>
                        <a:rPr lang="en-US" sz="1000" b="0" i="0" u="none" strike="noStrike" dirty="0" smtClean="0">
                          <a:solidFill>
                            <a:srgbClr val="000000"/>
                          </a:solidFill>
                          <a:effectLst/>
                          <a:latin typeface="+mn-lt"/>
                        </a:rPr>
                        <a:t>Project news and announcements</a:t>
                      </a:r>
                      <a:endParaRPr lang="en-US" sz="1000" b="0" i="0" u="none" strike="noStrike" dirty="0">
                        <a:solidFill>
                          <a:srgbClr val="000000"/>
                        </a:solidFill>
                        <a:effectLst/>
                        <a:latin typeface="+mn-lt"/>
                      </a:endParaRPr>
                    </a:p>
                  </a:txBody>
                  <a:tcPr marL="18288" marR="18288" marT="18288" marB="0" anchor="b">
                    <a:solidFill>
                      <a:srgbClr val="CCFFCC"/>
                    </a:solidFill>
                  </a:tcPr>
                </a:tc>
                <a:extLst>
                  <a:ext uri="{0D108BD9-81ED-4DB2-BD59-A6C34878D82A}">
                    <a16:rowId xmlns:a16="http://schemas.microsoft.com/office/drawing/2014/main" val="521851669"/>
                  </a:ext>
                </a:extLst>
              </a:tr>
              <a:tr h="181024">
                <a:tc>
                  <a:txBody>
                    <a:bodyPr/>
                    <a:lstStyle/>
                    <a:p>
                      <a:pPr algn="l" rtl="0" fontAlgn="b"/>
                      <a:r>
                        <a:rPr lang="en-US" sz="1000" b="0" i="0" u="none" strike="noStrike" dirty="0" smtClean="0">
                          <a:solidFill>
                            <a:srgbClr val="000000"/>
                          </a:solidFill>
                          <a:effectLst/>
                          <a:latin typeface="+mn-lt"/>
                        </a:rPr>
                        <a:t>Supplier contracts</a:t>
                      </a:r>
                      <a:endParaRPr lang="en-US" sz="1000" b="0" i="0" u="none" strike="noStrike" dirty="0">
                        <a:solidFill>
                          <a:srgbClr val="000000"/>
                        </a:solidFill>
                        <a:effectLst/>
                        <a:latin typeface="+mn-lt"/>
                      </a:endParaRPr>
                    </a:p>
                  </a:txBody>
                  <a:tcPr marL="18288" marR="18288" marT="18288" marB="0" anchor="b">
                    <a:solidFill>
                      <a:srgbClr val="FFFFCC"/>
                    </a:solidFill>
                  </a:tcPr>
                </a:tc>
                <a:extLst>
                  <a:ext uri="{0D108BD9-81ED-4DB2-BD59-A6C34878D82A}">
                    <a16:rowId xmlns:a16="http://schemas.microsoft.com/office/drawing/2014/main" val="1517184820"/>
                  </a:ext>
                </a:extLst>
              </a:tr>
            </a:tbl>
          </a:graphicData>
        </a:graphic>
      </p:graphicFrame>
      <p:graphicFrame>
        <p:nvGraphicFramePr>
          <p:cNvPr id="11" name="Table 10"/>
          <p:cNvGraphicFramePr>
            <a:graphicFrameLocks noGrp="1"/>
          </p:cNvGraphicFramePr>
          <p:nvPr>
            <p:extLst>
              <p:ext uri="{D42A27DB-BD31-4B8C-83A1-F6EECF244321}">
                <p14:modId xmlns:p14="http://schemas.microsoft.com/office/powerpoint/2010/main" val="3886921181"/>
              </p:ext>
            </p:extLst>
          </p:nvPr>
        </p:nvGraphicFramePr>
        <p:xfrm>
          <a:off x="1743334" y="1066800"/>
          <a:ext cx="1612513" cy="4419600"/>
        </p:xfrm>
        <a:graphic>
          <a:graphicData uri="http://schemas.openxmlformats.org/drawingml/2006/table">
            <a:tbl>
              <a:tblPr>
                <a:tableStyleId>{5940675A-B579-460E-94D1-54222C63F5DA}</a:tableStyleId>
              </a:tblPr>
              <a:tblGrid>
                <a:gridCol w="1612513">
                  <a:extLst>
                    <a:ext uri="{9D8B030D-6E8A-4147-A177-3AD203B41FA5}">
                      <a16:colId xmlns:a16="http://schemas.microsoft.com/office/drawing/2014/main" val="4159355156"/>
                    </a:ext>
                  </a:extLst>
                </a:gridCol>
              </a:tblGrid>
              <a:tr h="110620">
                <a:tc>
                  <a:txBody>
                    <a:bodyPr/>
                    <a:lstStyle/>
                    <a:p>
                      <a:pPr algn="ctr" rtl="0" fontAlgn="b"/>
                      <a:r>
                        <a:rPr lang="en-US" sz="1000" b="1" u="none" strike="noStrike" dirty="0" smtClean="0">
                          <a:effectLst/>
                          <a:latin typeface="+mn-lt"/>
                        </a:rPr>
                        <a:t>Project Control</a:t>
                      </a:r>
                      <a:endParaRPr lang="en-US" sz="1000" b="1" i="0" u="none" strike="noStrike" dirty="0">
                        <a:solidFill>
                          <a:srgbClr val="000000"/>
                        </a:solidFill>
                        <a:effectLst/>
                        <a:latin typeface="+mn-lt"/>
                      </a:endParaRPr>
                    </a:p>
                  </a:txBody>
                  <a:tcPr marL="18288" marR="18288" marT="18288" marB="0" anchor="ctr">
                    <a:solidFill>
                      <a:schemeClr val="accent1">
                        <a:lumMod val="20000"/>
                        <a:lumOff val="80000"/>
                      </a:schemeClr>
                    </a:solidFill>
                  </a:tcPr>
                </a:tc>
                <a:extLst>
                  <a:ext uri="{0D108BD9-81ED-4DB2-BD59-A6C34878D82A}">
                    <a16:rowId xmlns:a16="http://schemas.microsoft.com/office/drawing/2014/main" val="124352923"/>
                  </a:ext>
                </a:extLst>
              </a:tr>
              <a:tr h="110620">
                <a:tc>
                  <a:txBody>
                    <a:bodyPr/>
                    <a:lstStyle/>
                    <a:p>
                      <a:pPr algn="l" rtl="0" fontAlgn="b"/>
                      <a:r>
                        <a:rPr lang="en-US" sz="1000" u="none" strike="noStrike" dirty="0">
                          <a:effectLst/>
                          <a:latin typeface="+mn-lt"/>
                        </a:rPr>
                        <a:t>Integrated master schedule</a:t>
                      </a:r>
                      <a:endParaRPr lang="en-US" sz="1000" b="0" i="0" u="none" strike="noStrike" dirty="0">
                        <a:solidFill>
                          <a:srgbClr val="000000"/>
                        </a:solidFill>
                        <a:effectLst/>
                        <a:latin typeface="+mn-lt"/>
                      </a:endParaRPr>
                    </a:p>
                  </a:txBody>
                  <a:tcPr marL="18288" marR="18288" marT="18288" marB="0" anchor="b">
                    <a:solidFill>
                      <a:srgbClr val="FFFFCC"/>
                    </a:solidFill>
                  </a:tcPr>
                </a:tc>
                <a:extLst>
                  <a:ext uri="{0D108BD9-81ED-4DB2-BD59-A6C34878D82A}">
                    <a16:rowId xmlns:a16="http://schemas.microsoft.com/office/drawing/2014/main" val="2948392359"/>
                  </a:ext>
                </a:extLst>
              </a:tr>
              <a:tr h="110620">
                <a:tc>
                  <a:txBody>
                    <a:bodyPr/>
                    <a:lstStyle/>
                    <a:p>
                      <a:pPr algn="l" rtl="0" fontAlgn="b"/>
                      <a:r>
                        <a:rPr lang="en-US" sz="1000" u="none" strike="noStrike" dirty="0">
                          <a:effectLst/>
                          <a:latin typeface="+mn-lt"/>
                        </a:rPr>
                        <a:t>Detailed tactical schedules</a:t>
                      </a:r>
                      <a:endParaRPr lang="en-US" sz="1000" b="0" i="0" u="none" strike="noStrike" dirty="0">
                        <a:solidFill>
                          <a:srgbClr val="000000"/>
                        </a:solidFill>
                        <a:effectLst/>
                        <a:latin typeface="+mn-lt"/>
                      </a:endParaRPr>
                    </a:p>
                  </a:txBody>
                  <a:tcPr marL="18288" marR="18288" marT="18288" marB="0" anchor="b">
                    <a:solidFill>
                      <a:schemeClr val="accent2">
                        <a:lumMod val="20000"/>
                        <a:lumOff val="80000"/>
                      </a:schemeClr>
                    </a:solidFill>
                  </a:tcPr>
                </a:tc>
                <a:extLst>
                  <a:ext uri="{0D108BD9-81ED-4DB2-BD59-A6C34878D82A}">
                    <a16:rowId xmlns:a16="http://schemas.microsoft.com/office/drawing/2014/main" val="152983731"/>
                  </a:ext>
                </a:extLst>
              </a:tr>
              <a:tr h="110620">
                <a:tc>
                  <a:txBody>
                    <a:bodyPr/>
                    <a:lstStyle/>
                    <a:p>
                      <a:pPr algn="l" rtl="0" fontAlgn="b"/>
                      <a:r>
                        <a:rPr lang="en-US" sz="1000" u="none" strike="noStrike" dirty="0">
                          <a:effectLst/>
                          <a:latin typeface="+mn-lt"/>
                        </a:rPr>
                        <a:t>Meeting presentations</a:t>
                      </a:r>
                      <a:endParaRPr lang="en-US" sz="1000" b="0" i="0" u="none" strike="noStrike" dirty="0">
                        <a:solidFill>
                          <a:srgbClr val="000000"/>
                        </a:solidFill>
                        <a:effectLst/>
                        <a:latin typeface="+mn-lt"/>
                      </a:endParaRPr>
                    </a:p>
                  </a:txBody>
                  <a:tcPr marL="18288" marR="18288" marT="18288" marB="0" anchor="b">
                    <a:solidFill>
                      <a:schemeClr val="accent2">
                        <a:lumMod val="20000"/>
                        <a:lumOff val="80000"/>
                      </a:schemeClr>
                    </a:solidFill>
                  </a:tcPr>
                </a:tc>
                <a:extLst>
                  <a:ext uri="{0D108BD9-81ED-4DB2-BD59-A6C34878D82A}">
                    <a16:rowId xmlns:a16="http://schemas.microsoft.com/office/drawing/2014/main" val="632235298"/>
                  </a:ext>
                </a:extLst>
              </a:tr>
              <a:tr h="110620">
                <a:tc>
                  <a:txBody>
                    <a:bodyPr/>
                    <a:lstStyle/>
                    <a:p>
                      <a:pPr algn="l" rtl="0" fontAlgn="b"/>
                      <a:r>
                        <a:rPr lang="en-US" sz="1000" u="none" strike="noStrike" dirty="0">
                          <a:effectLst/>
                          <a:latin typeface="+mn-lt"/>
                        </a:rPr>
                        <a:t>Project documentation</a:t>
                      </a:r>
                      <a:endParaRPr lang="en-US" sz="1000" b="0" i="0" u="none" strike="noStrike" dirty="0">
                        <a:solidFill>
                          <a:srgbClr val="000000"/>
                        </a:solidFill>
                        <a:effectLst/>
                        <a:latin typeface="+mn-lt"/>
                      </a:endParaRPr>
                    </a:p>
                  </a:txBody>
                  <a:tcPr marL="18288" marR="18288" marT="18288" marB="0" anchor="b">
                    <a:solidFill>
                      <a:schemeClr val="accent2">
                        <a:lumMod val="20000"/>
                        <a:lumOff val="80000"/>
                      </a:schemeClr>
                    </a:solidFill>
                  </a:tcPr>
                </a:tc>
                <a:extLst>
                  <a:ext uri="{0D108BD9-81ED-4DB2-BD59-A6C34878D82A}">
                    <a16:rowId xmlns:a16="http://schemas.microsoft.com/office/drawing/2014/main" val="573782926"/>
                  </a:ext>
                </a:extLst>
              </a:tr>
              <a:tr h="110620">
                <a:tc>
                  <a:txBody>
                    <a:bodyPr/>
                    <a:lstStyle/>
                    <a:p>
                      <a:pPr algn="l" rtl="0" fontAlgn="b"/>
                      <a:r>
                        <a:rPr lang="en-US" sz="1000" b="0" i="0" u="none" strike="noStrike" dirty="0" smtClean="0">
                          <a:solidFill>
                            <a:srgbClr val="000000"/>
                          </a:solidFill>
                          <a:effectLst/>
                          <a:latin typeface="+mn-lt"/>
                        </a:rPr>
                        <a:t>Process diagrams</a:t>
                      </a:r>
                      <a:endParaRPr lang="en-US" sz="1000" b="0" i="0" u="none" strike="noStrike" dirty="0">
                        <a:solidFill>
                          <a:srgbClr val="000000"/>
                        </a:solidFill>
                        <a:effectLst/>
                        <a:latin typeface="+mn-lt"/>
                      </a:endParaRPr>
                    </a:p>
                  </a:txBody>
                  <a:tcPr marL="18288" marR="18288" marT="18288" marB="0" anchor="b">
                    <a:solidFill>
                      <a:schemeClr val="accent2">
                        <a:lumMod val="20000"/>
                        <a:lumOff val="80000"/>
                      </a:schemeClr>
                    </a:solidFill>
                  </a:tcPr>
                </a:tc>
                <a:extLst>
                  <a:ext uri="{0D108BD9-81ED-4DB2-BD59-A6C34878D82A}">
                    <a16:rowId xmlns:a16="http://schemas.microsoft.com/office/drawing/2014/main" val="4084355375"/>
                  </a:ext>
                </a:extLst>
              </a:tr>
              <a:tr h="110620">
                <a:tc>
                  <a:txBody>
                    <a:bodyPr/>
                    <a:lstStyle/>
                    <a:p>
                      <a:pPr algn="l" rtl="0" fontAlgn="b"/>
                      <a:r>
                        <a:rPr lang="en-US" sz="1000" u="none" strike="noStrike" dirty="0">
                          <a:effectLst/>
                          <a:latin typeface="+mn-lt"/>
                        </a:rPr>
                        <a:t>Change requests</a:t>
                      </a:r>
                      <a:endParaRPr lang="en-US" sz="1000" b="0" i="0" u="none" strike="noStrike" dirty="0">
                        <a:solidFill>
                          <a:srgbClr val="000000"/>
                        </a:solidFill>
                        <a:effectLst/>
                        <a:latin typeface="+mn-lt"/>
                      </a:endParaRPr>
                    </a:p>
                  </a:txBody>
                  <a:tcPr marL="18288" marR="18288" marT="18288" marB="0" anchor="b">
                    <a:solidFill>
                      <a:srgbClr val="FFFFCC"/>
                    </a:solidFill>
                  </a:tcPr>
                </a:tc>
                <a:extLst>
                  <a:ext uri="{0D108BD9-81ED-4DB2-BD59-A6C34878D82A}">
                    <a16:rowId xmlns:a16="http://schemas.microsoft.com/office/drawing/2014/main" val="762171702"/>
                  </a:ext>
                </a:extLst>
              </a:tr>
              <a:tr h="110620">
                <a:tc>
                  <a:txBody>
                    <a:bodyPr/>
                    <a:lstStyle/>
                    <a:p>
                      <a:pPr algn="l" rtl="0" fontAlgn="b"/>
                      <a:r>
                        <a:rPr lang="en-US" sz="1000" u="none" strike="noStrike" dirty="0">
                          <a:effectLst/>
                          <a:latin typeface="+mn-lt"/>
                        </a:rPr>
                        <a:t>Product </a:t>
                      </a:r>
                      <a:r>
                        <a:rPr lang="en-US" sz="1000" u="none" strike="noStrike" dirty="0" smtClean="0">
                          <a:effectLst/>
                          <a:latin typeface="+mn-lt"/>
                        </a:rPr>
                        <a:t>reviews</a:t>
                      </a:r>
                      <a:endParaRPr lang="en-US" sz="1000" b="0" i="0" u="none" strike="noStrike" dirty="0">
                        <a:solidFill>
                          <a:srgbClr val="000000"/>
                        </a:solidFill>
                        <a:effectLst/>
                        <a:latin typeface="+mn-lt"/>
                      </a:endParaRPr>
                    </a:p>
                  </a:txBody>
                  <a:tcPr marL="18288" marR="18288" marT="18288" marB="0" anchor="b">
                    <a:solidFill>
                      <a:srgbClr val="CCFFCC"/>
                    </a:solidFill>
                  </a:tcPr>
                </a:tc>
                <a:extLst>
                  <a:ext uri="{0D108BD9-81ED-4DB2-BD59-A6C34878D82A}">
                    <a16:rowId xmlns:a16="http://schemas.microsoft.com/office/drawing/2014/main" val="1160652298"/>
                  </a:ext>
                </a:extLst>
              </a:tr>
              <a:tr h="110620">
                <a:tc>
                  <a:txBody>
                    <a:bodyPr/>
                    <a:lstStyle/>
                    <a:p>
                      <a:pPr algn="l" rtl="0" fontAlgn="b"/>
                      <a:r>
                        <a:rPr lang="en-US" sz="1000" u="none" strike="noStrike" dirty="0">
                          <a:effectLst/>
                          <a:latin typeface="+mn-lt"/>
                        </a:rPr>
                        <a:t>SEMP</a:t>
                      </a:r>
                      <a:endParaRPr lang="en-US" sz="1000" b="0" i="0" u="none" strike="noStrike" dirty="0">
                        <a:solidFill>
                          <a:srgbClr val="000000"/>
                        </a:solidFill>
                        <a:effectLst/>
                        <a:latin typeface="+mn-lt"/>
                      </a:endParaRPr>
                    </a:p>
                  </a:txBody>
                  <a:tcPr marL="18288" marR="18288" marT="18288" marB="0" anchor="b">
                    <a:solidFill>
                      <a:schemeClr val="accent2">
                        <a:lumMod val="20000"/>
                        <a:lumOff val="80000"/>
                      </a:schemeClr>
                    </a:solidFill>
                  </a:tcPr>
                </a:tc>
                <a:extLst>
                  <a:ext uri="{0D108BD9-81ED-4DB2-BD59-A6C34878D82A}">
                    <a16:rowId xmlns:a16="http://schemas.microsoft.com/office/drawing/2014/main" val="479557788"/>
                  </a:ext>
                </a:extLst>
              </a:tr>
              <a:tr h="110620">
                <a:tc>
                  <a:txBody>
                    <a:bodyPr/>
                    <a:lstStyle/>
                    <a:p>
                      <a:pPr algn="l" rtl="0" fontAlgn="b"/>
                      <a:r>
                        <a:rPr lang="en-US" sz="1000" u="none" strike="noStrike" dirty="0">
                          <a:effectLst/>
                          <a:latin typeface="+mn-lt"/>
                        </a:rPr>
                        <a:t>Software </a:t>
                      </a:r>
                      <a:r>
                        <a:rPr lang="en-US" sz="1000" u="none" strike="noStrike" dirty="0" smtClean="0">
                          <a:effectLst/>
                          <a:latin typeface="+mn-lt"/>
                        </a:rPr>
                        <a:t>development </a:t>
                      </a:r>
                      <a:r>
                        <a:rPr lang="en-US" sz="1000" u="none" strike="noStrike" dirty="0">
                          <a:effectLst/>
                          <a:latin typeface="+mn-lt"/>
                        </a:rPr>
                        <a:t>p</a:t>
                      </a:r>
                      <a:r>
                        <a:rPr lang="en-US" sz="1000" u="none" strike="noStrike" dirty="0" smtClean="0">
                          <a:effectLst/>
                          <a:latin typeface="+mn-lt"/>
                        </a:rPr>
                        <a:t>lan</a:t>
                      </a:r>
                      <a:endParaRPr lang="en-US" sz="1000" b="0" i="0" u="none" strike="noStrike" dirty="0">
                        <a:solidFill>
                          <a:srgbClr val="000000"/>
                        </a:solidFill>
                        <a:effectLst/>
                        <a:latin typeface="+mn-lt"/>
                      </a:endParaRPr>
                    </a:p>
                  </a:txBody>
                  <a:tcPr marL="18288" marR="18288" marT="18288" marB="0" anchor="b">
                    <a:solidFill>
                      <a:schemeClr val="accent2">
                        <a:lumMod val="20000"/>
                        <a:lumOff val="80000"/>
                      </a:schemeClr>
                    </a:solidFill>
                  </a:tcPr>
                </a:tc>
                <a:extLst>
                  <a:ext uri="{0D108BD9-81ED-4DB2-BD59-A6C34878D82A}">
                    <a16:rowId xmlns:a16="http://schemas.microsoft.com/office/drawing/2014/main" val="1478525222"/>
                  </a:ext>
                </a:extLst>
              </a:tr>
              <a:tr h="110620">
                <a:tc>
                  <a:txBody>
                    <a:bodyPr/>
                    <a:lstStyle/>
                    <a:p>
                      <a:pPr algn="l" rtl="0" fontAlgn="b"/>
                      <a:r>
                        <a:rPr lang="en-US" sz="1000" u="none" strike="noStrike" dirty="0">
                          <a:effectLst/>
                          <a:latin typeface="+mn-lt"/>
                        </a:rPr>
                        <a:t>Risk 5x5</a:t>
                      </a:r>
                      <a:endParaRPr lang="en-US" sz="1000" b="0" i="0" u="none" strike="noStrike" dirty="0">
                        <a:solidFill>
                          <a:srgbClr val="000000"/>
                        </a:solidFill>
                        <a:effectLst/>
                        <a:latin typeface="+mn-lt"/>
                      </a:endParaRPr>
                    </a:p>
                  </a:txBody>
                  <a:tcPr marL="18288" marR="18288" marT="18288" marB="0" anchor="b">
                    <a:solidFill>
                      <a:schemeClr val="accent2">
                        <a:lumMod val="20000"/>
                        <a:lumOff val="80000"/>
                      </a:schemeClr>
                    </a:solidFill>
                  </a:tcPr>
                </a:tc>
                <a:extLst>
                  <a:ext uri="{0D108BD9-81ED-4DB2-BD59-A6C34878D82A}">
                    <a16:rowId xmlns:a16="http://schemas.microsoft.com/office/drawing/2014/main" val="3722047926"/>
                  </a:ext>
                </a:extLst>
              </a:tr>
              <a:tr h="110620">
                <a:tc>
                  <a:txBody>
                    <a:bodyPr/>
                    <a:lstStyle/>
                    <a:p>
                      <a:pPr algn="l" rtl="0" fontAlgn="b"/>
                      <a:r>
                        <a:rPr lang="en-US" sz="1000" u="none" strike="noStrike" dirty="0">
                          <a:effectLst/>
                          <a:latin typeface="+mn-lt"/>
                        </a:rPr>
                        <a:t>Acronym </a:t>
                      </a:r>
                      <a:r>
                        <a:rPr lang="en-US" sz="1000" u="none" strike="noStrike" dirty="0" smtClean="0">
                          <a:effectLst/>
                          <a:latin typeface="+mn-lt"/>
                        </a:rPr>
                        <a:t>list</a:t>
                      </a:r>
                      <a:endParaRPr lang="en-US" sz="1000" b="0" i="0" u="none" strike="noStrike" dirty="0">
                        <a:solidFill>
                          <a:srgbClr val="000000"/>
                        </a:solidFill>
                        <a:effectLst/>
                        <a:latin typeface="+mn-lt"/>
                      </a:endParaRPr>
                    </a:p>
                  </a:txBody>
                  <a:tcPr marL="18288" marR="18288" marT="18288" marB="0" anchor="b">
                    <a:solidFill>
                      <a:srgbClr val="CCFFCC"/>
                    </a:solidFill>
                  </a:tcPr>
                </a:tc>
                <a:extLst>
                  <a:ext uri="{0D108BD9-81ED-4DB2-BD59-A6C34878D82A}">
                    <a16:rowId xmlns:a16="http://schemas.microsoft.com/office/drawing/2014/main" val="2533273299"/>
                  </a:ext>
                </a:extLst>
              </a:tr>
              <a:tr h="110620">
                <a:tc>
                  <a:txBody>
                    <a:bodyPr/>
                    <a:lstStyle/>
                    <a:p>
                      <a:pPr algn="l" rtl="0" fontAlgn="b"/>
                      <a:r>
                        <a:rPr lang="en-US" sz="1000" u="none" strike="noStrike" dirty="0">
                          <a:effectLst/>
                          <a:latin typeface="+mn-lt"/>
                        </a:rPr>
                        <a:t>Team travel planning</a:t>
                      </a:r>
                      <a:endParaRPr lang="en-US" sz="1000" b="0" i="0" u="none" strike="noStrike" dirty="0">
                        <a:solidFill>
                          <a:srgbClr val="000000"/>
                        </a:solidFill>
                        <a:effectLst/>
                        <a:latin typeface="+mn-lt"/>
                      </a:endParaRPr>
                    </a:p>
                  </a:txBody>
                  <a:tcPr marL="18288" marR="18288" marT="18288" marB="0" anchor="b">
                    <a:solidFill>
                      <a:srgbClr val="CCFFCC"/>
                    </a:solidFill>
                  </a:tcPr>
                </a:tc>
                <a:extLst>
                  <a:ext uri="{0D108BD9-81ED-4DB2-BD59-A6C34878D82A}">
                    <a16:rowId xmlns:a16="http://schemas.microsoft.com/office/drawing/2014/main" val="553312212"/>
                  </a:ext>
                </a:extLst>
              </a:tr>
              <a:tr h="110620">
                <a:tc>
                  <a:txBody>
                    <a:bodyPr/>
                    <a:lstStyle/>
                    <a:p>
                      <a:pPr algn="l" rtl="0" fontAlgn="b"/>
                      <a:r>
                        <a:rPr lang="en-US" sz="1000" u="none" strike="noStrike" dirty="0">
                          <a:effectLst/>
                          <a:latin typeface="+mn-lt"/>
                        </a:rPr>
                        <a:t>Team list</a:t>
                      </a:r>
                      <a:endParaRPr lang="en-US" sz="1000" b="0" i="0" u="none" strike="noStrike" dirty="0">
                        <a:solidFill>
                          <a:srgbClr val="000000"/>
                        </a:solidFill>
                        <a:effectLst/>
                        <a:latin typeface="+mn-lt"/>
                      </a:endParaRPr>
                    </a:p>
                  </a:txBody>
                  <a:tcPr marL="18288" marR="18288" marT="18288" marB="0" anchor="b">
                    <a:solidFill>
                      <a:srgbClr val="CCFFCC"/>
                    </a:solidFill>
                  </a:tcPr>
                </a:tc>
                <a:extLst>
                  <a:ext uri="{0D108BD9-81ED-4DB2-BD59-A6C34878D82A}">
                    <a16:rowId xmlns:a16="http://schemas.microsoft.com/office/drawing/2014/main" val="123779321"/>
                  </a:ext>
                </a:extLst>
              </a:tr>
              <a:tr h="110620">
                <a:tc>
                  <a:txBody>
                    <a:bodyPr/>
                    <a:lstStyle/>
                    <a:p>
                      <a:pPr algn="l" rtl="0" fontAlgn="b"/>
                      <a:r>
                        <a:rPr lang="en-US" sz="1000" u="none" strike="noStrike" dirty="0">
                          <a:effectLst/>
                          <a:latin typeface="+mn-lt"/>
                        </a:rPr>
                        <a:t>Team event RSVPs</a:t>
                      </a:r>
                      <a:endParaRPr lang="en-US" sz="1000" b="0" i="0" u="none" strike="noStrike" dirty="0">
                        <a:solidFill>
                          <a:srgbClr val="000000"/>
                        </a:solidFill>
                        <a:effectLst/>
                        <a:latin typeface="+mn-lt"/>
                      </a:endParaRPr>
                    </a:p>
                  </a:txBody>
                  <a:tcPr marL="18288" marR="18288" marT="18288" marB="0" anchor="b">
                    <a:solidFill>
                      <a:srgbClr val="CCFFCC"/>
                    </a:solidFill>
                  </a:tcPr>
                </a:tc>
                <a:extLst>
                  <a:ext uri="{0D108BD9-81ED-4DB2-BD59-A6C34878D82A}">
                    <a16:rowId xmlns:a16="http://schemas.microsoft.com/office/drawing/2014/main" val="146730682"/>
                  </a:ext>
                </a:extLst>
              </a:tr>
              <a:tr h="110620">
                <a:tc>
                  <a:txBody>
                    <a:bodyPr/>
                    <a:lstStyle/>
                    <a:p>
                      <a:pPr algn="l" rtl="0" fontAlgn="b"/>
                      <a:r>
                        <a:rPr lang="en-US" sz="1000" u="none" strike="noStrike" dirty="0">
                          <a:effectLst/>
                          <a:latin typeface="+mn-lt"/>
                        </a:rPr>
                        <a:t>Formal approvals</a:t>
                      </a:r>
                      <a:endParaRPr lang="en-US" sz="1000" b="0" i="0" u="none" strike="noStrike" dirty="0">
                        <a:solidFill>
                          <a:srgbClr val="000000"/>
                        </a:solidFill>
                        <a:effectLst/>
                        <a:latin typeface="+mn-lt"/>
                      </a:endParaRPr>
                    </a:p>
                  </a:txBody>
                  <a:tcPr marL="18288" marR="18288" marT="18288" marB="0" anchor="b">
                    <a:solidFill>
                      <a:schemeClr val="accent2">
                        <a:lumMod val="20000"/>
                        <a:lumOff val="80000"/>
                      </a:schemeClr>
                    </a:solidFill>
                  </a:tcPr>
                </a:tc>
                <a:extLst>
                  <a:ext uri="{0D108BD9-81ED-4DB2-BD59-A6C34878D82A}">
                    <a16:rowId xmlns:a16="http://schemas.microsoft.com/office/drawing/2014/main" val="1675351060"/>
                  </a:ext>
                </a:extLst>
              </a:tr>
              <a:tr h="110620">
                <a:tc>
                  <a:txBody>
                    <a:bodyPr/>
                    <a:lstStyle/>
                    <a:p>
                      <a:pPr algn="l" rtl="0" fontAlgn="b"/>
                      <a:r>
                        <a:rPr lang="en-US" sz="1000" u="none" strike="noStrike" dirty="0">
                          <a:effectLst/>
                          <a:latin typeface="+mn-lt"/>
                        </a:rPr>
                        <a:t>Meeting charters</a:t>
                      </a:r>
                      <a:endParaRPr lang="en-US" sz="1000" b="0" i="0" u="none" strike="noStrike" dirty="0">
                        <a:solidFill>
                          <a:srgbClr val="000000"/>
                        </a:solidFill>
                        <a:effectLst/>
                        <a:latin typeface="+mn-lt"/>
                      </a:endParaRPr>
                    </a:p>
                  </a:txBody>
                  <a:tcPr marL="18288" marR="18288" marT="18288" marB="0" anchor="b">
                    <a:solidFill>
                      <a:schemeClr val="accent2">
                        <a:lumMod val="20000"/>
                        <a:lumOff val="80000"/>
                      </a:schemeClr>
                    </a:solidFill>
                  </a:tcPr>
                </a:tc>
                <a:extLst>
                  <a:ext uri="{0D108BD9-81ED-4DB2-BD59-A6C34878D82A}">
                    <a16:rowId xmlns:a16="http://schemas.microsoft.com/office/drawing/2014/main" val="1448818782"/>
                  </a:ext>
                </a:extLst>
              </a:tr>
              <a:tr h="110620">
                <a:tc>
                  <a:txBody>
                    <a:bodyPr/>
                    <a:lstStyle/>
                    <a:p>
                      <a:pPr algn="l" rtl="0" fontAlgn="b"/>
                      <a:r>
                        <a:rPr lang="en-US" sz="1000" u="none" strike="noStrike" dirty="0">
                          <a:effectLst/>
                          <a:latin typeface="+mn-lt"/>
                        </a:rPr>
                        <a:t>Key milestones</a:t>
                      </a:r>
                      <a:endParaRPr lang="en-US" sz="1000" b="0" i="0" u="none" strike="noStrike" dirty="0">
                        <a:solidFill>
                          <a:srgbClr val="000000"/>
                        </a:solidFill>
                        <a:effectLst/>
                        <a:latin typeface="+mn-lt"/>
                      </a:endParaRPr>
                    </a:p>
                  </a:txBody>
                  <a:tcPr marL="18288" marR="18288" marT="18288" marB="0" anchor="b">
                    <a:solidFill>
                      <a:schemeClr val="accent2">
                        <a:lumMod val="20000"/>
                        <a:lumOff val="80000"/>
                      </a:schemeClr>
                    </a:solidFill>
                  </a:tcPr>
                </a:tc>
                <a:extLst>
                  <a:ext uri="{0D108BD9-81ED-4DB2-BD59-A6C34878D82A}">
                    <a16:rowId xmlns:a16="http://schemas.microsoft.com/office/drawing/2014/main" val="970430201"/>
                  </a:ext>
                </a:extLst>
              </a:tr>
              <a:tr h="110620">
                <a:tc>
                  <a:txBody>
                    <a:bodyPr/>
                    <a:lstStyle/>
                    <a:p>
                      <a:pPr algn="l" rtl="0" fontAlgn="b"/>
                      <a:r>
                        <a:rPr lang="en-US" sz="1000" u="none" strike="noStrike" dirty="0">
                          <a:effectLst/>
                          <a:latin typeface="+mn-lt"/>
                        </a:rPr>
                        <a:t>Document tree</a:t>
                      </a:r>
                      <a:endParaRPr lang="en-US" sz="1000" b="0" i="0" u="none" strike="noStrike" dirty="0">
                        <a:solidFill>
                          <a:srgbClr val="000000"/>
                        </a:solidFill>
                        <a:effectLst/>
                        <a:latin typeface="+mn-lt"/>
                      </a:endParaRPr>
                    </a:p>
                  </a:txBody>
                  <a:tcPr marL="18288" marR="18288" marT="18288" marB="0" anchor="b">
                    <a:solidFill>
                      <a:schemeClr val="accent2">
                        <a:lumMod val="20000"/>
                        <a:lumOff val="80000"/>
                      </a:schemeClr>
                    </a:solidFill>
                  </a:tcPr>
                </a:tc>
                <a:extLst>
                  <a:ext uri="{0D108BD9-81ED-4DB2-BD59-A6C34878D82A}">
                    <a16:rowId xmlns:a16="http://schemas.microsoft.com/office/drawing/2014/main" val="1941411608"/>
                  </a:ext>
                </a:extLst>
              </a:tr>
              <a:tr h="110620">
                <a:tc>
                  <a:txBody>
                    <a:bodyPr/>
                    <a:lstStyle/>
                    <a:p>
                      <a:pPr algn="l" rtl="0" fontAlgn="b"/>
                      <a:r>
                        <a:rPr lang="en-US" sz="1000" u="none" strike="noStrike" dirty="0">
                          <a:effectLst/>
                          <a:latin typeface="+mn-lt"/>
                        </a:rPr>
                        <a:t>Meeting minutes</a:t>
                      </a:r>
                      <a:endParaRPr lang="en-US" sz="1000" b="0" i="0" u="none" strike="noStrike" dirty="0">
                        <a:solidFill>
                          <a:srgbClr val="000000"/>
                        </a:solidFill>
                        <a:effectLst/>
                        <a:latin typeface="+mn-lt"/>
                      </a:endParaRPr>
                    </a:p>
                  </a:txBody>
                  <a:tcPr marL="18288" marR="18288" marT="18288" marB="0" anchor="b">
                    <a:solidFill>
                      <a:schemeClr val="accent2">
                        <a:lumMod val="20000"/>
                        <a:lumOff val="80000"/>
                      </a:schemeClr>
                    </a:solidFill>
                  </a:tcPr>
                </a:tc>
                <a:extLst>
                  <a:ext uri="{0D108BD9-81ED-4DB2-BD59-A6C34878D82A}">
                    <a16:rowId xmlns:a16="http://schemas.microsoft.com/office/drawing/2014/main" val="1443954523"/>
                  </a:ext>
                </a:extLst>
              </a:tr>
              <a:tr h="110620">
                <a:tc>
                  <a:txBody>
                    <a:bodyPr/>
                    <a:lstStyle/>
                    <a:p>
                      <a:pPr algn="l" rtl="0" fontAlgn="b"/>
                      <a:r>
                        <a:rPr lang="en-US" sz="1000" u="none" strike="noStrike" dirty="0" smtClean="0">
                          <a:effectLst/>
                          <a:latin typeface="+mn-lt"/>
                        </a:rPr>
                        <a:t>Tool training</a:t>
                      </a:r>
                      <a:endParaRPr lang="en-US" sz="1000" b="0" i="0" u="none" strike="noStrike" dirty="0">
                        <a:solidFill>
                          <a:srgbClr val="000000"/>
                        </a:solidFill>
                        <a:effectLst/>
                        <a:latin typeface="+mn-lt"/>
                      </a:endParaRPr>
                    </a:p>
                  </a:txBody>
                  <a:tcPr marL="18288" marR="18288" marT="18288" marB="0" anchor="b">
                    <a:solidFill>
                      <a:schemeClr val="accent2">
                        <a:lumMod val="20000"/>
                        <a:lumOff val="80000"/>
                      </a:schemeClr>
                    </a:solidFill>
                  </a:tcPr>
                </a:tc>
                <a:extLst>
                  <a:ext uri="{0D108BD9-81ED-4DB2-BD59-A6C34878D82A}">
                    <a16:rowId xmlns:a16="http://schemas.microsoft.com/office/drawing/2014/main" val="3428941678"/>
                  </a:ext>
                </a:extLst>
              </a:tr>
              <a:tr h="110620">
                <a:tc>
                  <a:txBody>
                    <a:bodyPr/>
                    <a:lstStyle/>
                    <a:p>
                      <a:pPr algn="l" rtl="0" fontAlgn="b"/>
                      <a:r>
                        <a:rPr lang="en-US" sz="1000" u="none" strike="noStrike" dirty="0">
                          <a:effectLst/>
                          <a:latin typeface="+mn-lt"/>
                        </a:rPr>
                        <a:t>Weekly reporting to </a:t>
                      </a:r>
                      <a:r>
                        <a:rPr lang="en-US" sz="1000" u="none" strike="noStrike" dirty="0" err="1" smtClean="0">
                          <a:effectLst/>
                          <a:latin typeface="+mn-lt"/>
                        </a:rPr>
                        <a:t>mgmt</a:t>
                      </a:r>
                      <a:endParaRPr lang="en-US" sz="1000" b="0" i="0" u="none" strike="noStrike" dirty="0">
                        <a:solidFill>
                          <a:srgbClr val="000000"/>
                        </a:solidFill>
                        <a:effectLst/>
                        <a:latin typeface="+mn-lt"/>
                      </a:endParaRPr>
                    </a:p>
                  </a:txBody>
                  <a:tcPr marL="18288" marR="18288" marT="18288" marB="0" anchor="b">
                    <a:solidFill>
                      <a:schemeClr val="accent2">
                        <a:lumMod val="20000"/>
                        <a:lumOff val="80000"/>
                      </a:schemeClr>
                    </a:solidFill>
                  </a:tcPr>
                </a:tc>
                <a:extLst>
                  <a:ext uri="{0D108BD9-81ED-4DB2-BD59-A6C34878D82A}">
                    <a16:rowId xmlns:a16="http://schemas.microsoft.com/office/drawing/2014/main" val="1074383392"/>
                  </a:ext>
                </a:extLst>
              </a:tr>
              <a:tr h="209894">
                <a:tc>
                  <a:txBody>
                    <a:bodyPr/>
                    <a:lstStyle/>
                    <a:p>
                      <a:pPr algn="l" rtl="0" fontAlgn="b"/>
                      <a:r>
                        <a:rPr lang="en-US" sz="1000" u="none" strike="noStrike" dirty="0">
                          <a:effectLst/>
                          <a:latin typeface="+mn-lt"/>
                        </a:rPr>
                        <a:t>External briefings and presentations</a:t>
                      </a:r>
                      <a:endParaRPr lang="en-US" sz="1000" b="0" i="0" u="none" strike="noStrike" dirty="0">
                        <a:solidFill>
                          <a:srgbClr val="000000"/>
                        </a:solidFill>
                        <a:effectLst/>
                        <a:latin typeface="+mn-lt"/>
                      </a:endParaRPr>
                    </a:p>
                  </a:txBody>
                  <a:tcPr marL="18288" marR="18288" marT="18288" marB="0" anchor="b">
                    <a:solidFill>
                      <a:schemeClr val="accent2">
                        <a:lumMod val="20000"/>
                        <a:lumOff val="80000"/>
                      </a:schemeClr>
                    </a:solidFill>
                  </a:tcPr>
                </a:tc>
                <a:extLst>
                  <a:ext uri="{0D108BD9-81ED-4DB2-BD59-A6C34878D82A}">
                    <a16:rowId xmlns:a16="http://schemas.microsoft.com/office/drawing/2014/main" val="2248041940"/>
                  </a:ext>
                </a:extLst>
              </a:tr>
              <a:tr h="110620">
                <a:tc>
                  <a:txBody>
                    <a:bodyPr/>
                    <a:lstStyle/>
                    <a:p>
                      <a:pPr algn="l" rtl="0" fontAlgn="b"/>
                      <a:r>
                        <a:rPr lang="en-US" sz="1000" b="0" i="0" u="none" strike="noStrike" dirty="0" smtClean="0">
                          <a:solidFill>
                            <a:srgbClr val="000000"/>
                          </a:solidFill>
                          <a:effectLst/>
                          <a:latin typeface="+mn-lt"/>
                        </a:rPr>
                        <a:t>MRB</a:t>
                      </a:r>
                      <a:r>
                        <a:rPr lang="en-US" sz="1000" b="0" i="0" u="none" strike="noStrike" baseline="0" dirty="0" smtClean="0">
                          <a:solidFill>
                            <a:srgbClr val="000000"/>
                          </a:solidFill>
                          <a:effectLst/>
                          <a:latin typeface="+mn-lt"/>
                        </a:rPr>
                        <a:t> / FRB Decisions</a:t>
                      </a:r>
                      <a:endParaRPr lang="en-US" sz="1000" b="0" i="0" u="none" strike="noStrike" dirty="0">
                        <a:solidFill>
                          <a:srgbClr val="000000"/>
                        </a:solidFill>
                        <a:effectLst/>
                        <a:latin typeface="+mn-lt"/>
                      </a:endParaRPr>
                    </a:p>
                  </a:txBody>
                  <a:tcPr marL="18288" marR="18288" marT="18288" marB="0" anchor="b">
                    <a:solidFill>
                      <a:srgbClr val="CCFFCC"/>
                    </a:solidFill>
                  </a:tcPr>
                </a:tc>
                <a:extLst>
                  <a:ext uri="{0D108BD9-81ED-4DB2-BD59-A6C34878D82A}">
                    <a16:rowId xmlns:a16="http://schemas.microsoft.com/office/drawing/2014/main" val="936428564"/>
                  </a:ext>
                </a:extLst>
              </a:tr>
              <a:tr h="110620">
                <a:tc>
                  <a:txBody>
                    <a:bodyPr/>
                    <a:lstStyle/>
                    <a:p>
                      <a:pPr algn="l" rtl="0" fontAlgn="b"/>
                      <a:r>
                        <a:rPr lang="en-US" sz="1000" b="0" i="0" u="none" strike="noStrike" dirty="0" smtClean="0">
                          <a:solidFill>
                            <a:srgbClr val="000000"/>
                          </a:solidFill>
                          <a:effectLst/>
                          <a:latin typeface="+mn-lt"/>
                        </a:rPr>
                        <a:t>Other technical plans</a:t>
                      </a:r>
                      <a:endParaRPr lang="en-US" sz="1000" b="0" i="0" u="none" strike="noStrike" dirty="0">
                        <a:solidFill>
                          <a:srgbClr val="000000"/>
                        </a:solidFill>
                        <a:effectLst/>
                        <a:latin typeface="+mn-lt"/>
                      </a:endParaRPr>
                    </a:p>
                  </a:txBody>
                  <a:tcPr marL="18288" marR="18288" marT="18288" marB="0" anchor="b">
                    <a:solidFill>
                      <a:schemeClr val="accent2">
                        <a:lumMod val="20000"/>
                        <a:lumOff val="80000"/>
                      </a:schemeClr>
                    </a:solidFill>
                  </a:tcPr>
                </a:tc>
                <a:extLst>
                  <a:ext uri="{0D108BD9-81ED-4DB2-BD59-A6C34878D82A}">
                    <a16:rowId xmlns:a16="http://schemas.microsoft.com/office/drawing/2014/main" val="2142709689"/>
                  </a:ext>
                </a:extLst>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1113671162"/>
              </p:ext>
            </p:extLst>
          </p:nvPr>
        </p:nvGraphicFramePr>
        <p:xfrm>
          <a:off x="3428999" y="1066801"/>
          <a:ext cx="1527048" cy="5499243"/>
        </p:xfrm>
        <a:graphic>
          <a:graphicData uri="http://schemas.openxmlformats.org/drawingml/2006/table">
            <a:tbl>
              <a:tblPr>
                <a:tableStyleId>{5940675A-B579-460E-94D1-54222C63F5DA}</a:tableStyleId>
              </a:tblPr>
              <a:tblGrid>
                <a:gridCol w="1527048">
                  <a:extLst>
                    <a:ext uri="{9D8B030D-6E8A-4147-A177-3AD203B41FA5}">
                      <a16:colId xmlns:a16="http://schemas.microsoft.com/office/drawing/2014/main" val="528089441"/>
                    </a:ext>
                  </a:extLst>
                </a:gridCol>
              </a:tblGrid>
              <a:tr h="116002">
                <a:tc>
                  <a:txBody>
                    <a:bodyPr/>
                    <a:lstStyle/>
                    <a:p>
                      <a:pPr algn="ctr" rtl="0" fontAlgn="b"/>
                      <a:r>
                        <a:rPr lang="en-US" sz="1000" b="1" u="none" strike="noStrike" dirty="0" smtClean="0">
                          <a:effectLst/>
                          <a:latin typeface="+mn-lt"/>
                        </a:rPr>
                        <a:t>Requirements</a:t>
                      </a:r>
                      <a:endParaRPr lang="en-US" sz="1000" b="1" i="0" u="none" strike="noStrike" dirty="0">
                        <a:solidFill>
                          <a:srgbClr val="000000"/>
                        </a:solidFill>
                        <a:effectLst/>
                        <a:latin typeface="+mn-lt"/>
                      </a:endParaRPr>
                    </a:p>
                  </a:txBody>
                  <a:tcPr marL="18288" marR="18288" marT="18288" marB="0" anchor="b">
                    <a:solidFill>
                      <a:schemeClr val="accent1">
                        <a:lumMod val="20000"/>
                        <a:lumOff val="80000"/>
                      </a:schemeClr>
                    </a:solidFill>
                  </a:tcPr>
                </a:tc>
                <a:extLst>
                  <a:ext uri="{0D108BD9-81ED-4DB2-BD59-A6C34878D82A}">
                    <a16:rowId xmlns:a16="http://schemas.microsoft.com/office/drawing/2014/main" val="3018768832"/>
                  </a:ext>
                </a:extLst>
              </a:tr>
              <a:tr h="116002">
                <a:tc>
                  <a:txBody>
                    <a:bodyPr/>
                    <a:lstStyle/>
                    <a:p>
                      <a:pPr algn="l" rtl="0" fontAlgn="b"/>
                      <a:r>
                        <a:rPr lang="en-US" sz="1000" u="none" strike="noStrike" dirty="0" err="1">
                          <a:effectLst/>
                          <a:latin typeface="+mn-lt"/>
                        </a:rPr>
                        <a:t>ConOps</a:t>
                      </a:r>
                      <a:endParaRPr lang="en-US" sz="1000" b="0" i="0" u="none" strike="noStrike" dirty="0">
                        <a:solidFill>
                          <a:srgbClr val="000000"/>
                        </a:solidFill>
                        <a:effectLst/>
                        <a:latin typeface="+mn-lt"/>
                      </a:endParaRPr>
                    </a:p>
                  </a:txBody>
                  <a:tcPr marL="18288" marR="18288" marT="18288" marB="0">
                    <a:solidFill>
                      <a:srgbClr val="FFFFCC"/>
                    </a:solidFill>
                  </a:tcPr>
                </a:tc>
                <a:extLst>
                  <a:ext uri="{0D108BD9-81ED-4DB2-BD59-A6C34878D82A}">
                    <a16:rowId xmlns:a16="http://schemas.microsoft.com/office/drawing/2014/main" val="3943400719"/>
                  </a:ext>
                </a:extLst>
              </a:tr>
              <a:tr h="116002">
                <a:tc>
                  <a:txBody>
                    <a:bodyPr/>
                    <a:lstStyle/>
                    <a:p>
                      <a:pPr algn="l" rtl="0" fontAlgn="b"/>
                      <a:r>
                        <a:rPr lang="en-US" sz="1000" b="0" i="0" u="none" strike="noStrike" dirty="0" smtClean="0">
                          <a:solidFill>
                            <a:srgbClr val="000000"/>
                          </a:solidFill>
                          <a:effectLst/>
                          <a:latin typeface="+mn-lt"/>
                        </a:rPr>
                        <a:t>Design Reference Missions</a:t>
                      </a:r>
                      <a:endParaRPr lang="en-US" sz="1000" b="0" i="0" u="none" strike="noStrike" dirty="0">
                        <a:solidFill>
                          <a:srgbClr val="000000"/>
                        </a:solidFill>
                        <a:effectLst/>
                        <a:latin typeface="+mn-lt"/>
                      </a:endParaRPr>
                    </a:p>
                  </a:txBody>
                  <a:tcPr marL="18288" marR="18288" marT="18288" marB="0">
                    <a:solidFill>
                      <a:schemeClr val="accent2">
                        <a:lumMod val="20000"/>
                        <a:lumOff val="80000"/>
                      </a:schemeClr>
                    </a:solidFill>
                  </a:tcPr>
                </a:tc>
                <a:extLst>
                  <a:ext uri="{0D108BD9-81ED-4DB2-BD59-A6C34878D82A}">
                    <a16:rowId xmlns:a16="http://schemas.microsoft.com/office/drawing/2014/main" val="138275835"/>
                  </a:ext>
                </a:extLst>
              </a:tr>
              <a:tr h="116002">
                <a:tc>
                  <a:txBody>
                    <a:bodyPr/>
                    <a:lstStyle/>
                    <a:p>
                      <a:pPr algn="l" rtl="0" fontAlgn="b"/>
                      <a:r>
                        <a:rPr lang="en-US" sz="1000" u="none" strike="noStrike" dirty="0">
                          <a:effectLst/>
                          <a:latin typeface="+mn-lt"/>
                        </a:rPr>
                        <a:t>Internal interfaces</a:t>
                      </a:r>
                      <a:endParaRPr lang="en-US" sz="1000" b="0" i="0" u="none" strike="noStrike" dirty="0">
                        <a:solidFill>
                          <a:srgbClr val="000000"/>
                        </a:solidFill>
                        <a:effectLst/>
                        <a:latin typeface="+mn-lt"/>
                      </a:endParaRPr>
                    </a:p>
                  </a:txBody>
                  <a:tcPr marL="18288" marR="18288" marT="18288" marB="0">
                    <a:solidFill>
                      <a:srgbClr val="CCFFCC"/>
                    </a:solidFill>
                  </a:tcPr>
                </a:tc>
                <a:extLst>
                  <a:ext uri="{0D108BD9-81ED-4DB2-BD59-A6C34878D82A}">
                    <a16:rowId xmlns:a16="http://schemas.microsoft.com/office/drawing/2014/main" val="3567257461"/>
                  </a:ext>
                </a:extLst>
              </a:tr>
              <a:tr h="148308">
                <a:tc>
                  <a:txBody>
                    <a:bodyPr/>
                    <a:lstStyle/>
                    <a:p>
                      <a:pPr algn="l" rtl="0" fontAlgn="b"/>
                      <a:r>
                        <a:rPr lang="en-US" sz="1000" u="none" strike="noStrike" dirty="0">
                          <a:effectLst/>
                          <a:latin typeface="+mn-lt"/>
                        </a:rPr>
                        <a:t>Requirements </a:t>
                      </a:r>
                      <a:r>
                        <a:rPr lang="en-US" sz="1000" u="none" strike="noStrike" dirty="0" smtClean="0">
                          <a:effectLst/>
                          <a:latin typeface="+mn-lt"/>
                        </a:rPr>
                        <a:t>- system</a:t>
                      </a:r>
                      <a:endParaRPr lang="en-US" sz="1000" b="0" i="0" u="none" strike="noStrike" dirty="0">
                        <a:solidFill>
                          <a:srgbClr val="000000"/>
                        </a:solidFill>
                        <a:effectLst/>
                        <a:latin typeface="+mn-lt"/>
                      </a:endParaRPr>
                    </a:p>
                  </a:txBody>
                  <a:tcPr marL="18288" marR="18288" marT="18288" marB="0">
                    <a:solidFill>
                      <a:srgbClr val="FFFFCC"/>
                    </a:solidFill>
                  </a:tcPr>
                </a:tc>
                <a:extLst>
                  <a:ext uri="{0D108BD9-81ED-4DB2-BD59-A6C34878D82A}">
                    <a16:rowId xmlns:a16="http://schemas.microsoft.com/office/drawing/2014/main" val="2946273907"/>
                  </a:ext>
                </a:extLst>
              </a:tr>
              <a:tr h="220107">
                <a:tc>
                  <a:txBody>
                    <a:bodyPr/>
                    <a:lstStyle/>
                    <a:p>
                      <a:pPr algn="l" rtl="0" fontAlgn="b"/>
                      <a:r>
                        <a:rPr lang="en-US" sz="1000" u="none" strike="noStrike" dirty="0">
                          <a:effectLst/>
                          <a:latin typeface="+mn-lt"/>
                        </a:rPr>
                        <a:t>External Interfaces (</a:t>
                      </a:r>
                      <a:r>
                        <a:rPr lang="en-US" sz="1000" u="none" strike="noStrike" dirty="0" smtClean="0">
                          <a:effectLst/>
                          <a:latin typeface="+mn-lt"/>
                        </a:rPr>
                        <a:t>IRDs, ICDs)</a:t>
                      </a:r>
                      <a:endParaRPr lang="en-US" sz="1000" b="0" i="0" u="none" strike="noStrike" dirty="0">
                        <a:solidFill>
                          <a:srgbClr val="000000"/>
                        </a:solidFill>
                        <a:effectLst/>
                        <a:latin typeface="+mn-lt"/>
                      </a:endParaRPr>
                    </a:p>
                  </a:txBody>
                  <a:tcPr marL="18288" marR="18288" marT="18288" marB="0">
                    <a:solidFill>
                      <a:schemeClr val="accent2">
                        <a:lumMod val="20000"/>
                        <a:lumOff val="80000"/>
                      </a:schemeClr>
                    </a:solidFill>
                  </a:tcPr>
                </a:tc>
                <a:extLst>
                  <a:ext uri="{0D108BD9-81ED-4DB2-BD59-A6C34878D82A}">
                    <a16:rowId xmlns:a16="http://schemas.microsoft.com/office/drawing/2014/main" val="4291098007"/>
                  </a:ext>
                </a:extLst>
              </a:tr>
              <a:tr h="116002">
                <a:tc>
                  <a:txBody>
                    <a:bodyPr/>
                    <a:lstStyle/>
                    <a:p>
                      <a:pPr algn="l" rtl="0" fontAlgn="b"/>
                      <a:r>
                        <a:rPr lang="en-US" sz="1000" b="0" i="0" u="none" strike="noStrike" dirty="0" smtClean="0">
                          <a:solidFill>
                            <a:sysClr val="windowText" lastClr="000000"/>
                          </a:solidFill>
                          <a:effectLst/>
                          <a:latin typeface="+mn-lt"/>
                        </a:rPr>
                        <a:t>Functional decomposition</a:t>
                      </a:r>
                      <a:endParaRPr lang="en-US" sz="1000" b="0" i="0" u="none" strike="noStrike" dirty="0">
                        <a:solidFill>
                          <a:sysClr val="windowText" lastClr="000000"/>
                        </a:solidFill>
                        <a:effectLst/>
                        <a:latin typeface="+mn-lt"/>
                      </a:endParaRPr>
                    </a:p>
                  </a:txBody>
                  <a:tcPr marL="18288" marR="18288" marT="18288" marB="0">
                    <a:solidFill>
                      <a:srgbClr val="FFFFCC"/>
                    </a:solidFill>
                  </a:tcPr>
                </a:tc>
                <a:extLst>
                  <a:ext uri="{0D108BD9-81ED-4DB2-BD59-A6C34878D82A}">
                    <a16:rowId xmlns:a16="http://schemas.microsoft.com/office/drawing/2014/main" val="855149798"/>
                  </a:ext>
                </a:extLst>
              </a:tr>
              <a:tr h="116002">
                <a:tc>
                  <a:txBody>
                    <a:bodyPr/>
                    <a:lstStyle/>
                    <a:p>
                      <a:pPr algn="l" rtl="0" fontAlgn="b"/>
                      <a:r>
                        <a:rPr lang="en-US" sz="1000" b="0" i="0" u="none" strike="noStrike" dirty="0" smtClean="0">
                          <a:solidFill>
                            <a:srgbClr val="000000"/>
                          </a:solidFill>
                          <a:effectLst/>
                          <a:latin typeface="+mn-lt"/>
                        </a:rPr>
                        <a:t>Context diagram</a:t>
                      </a:r>
                      <a:endParaRPr lang="en-US" sz="1000" b="0" i="0" u="none" strike="noStrike" dirty="0">
                        <a:solidFill>
                          <a:srgbClr val="000000"/>
                        </a:solidFill>
                        <a:effectLst/>
                        <a:latin typeface="+mn-lt"/>
                      </a:endParaRPr>
                    </a:p>
                  </a:txBody>
                  <a:tcPr marL="18288" marR="18288" marT="18288" marB="0">
                    <a:solidFill>
                      <a:schemeClr val="accent2">
                        <a:lumMod val="20000"/>
                        <a:lumOff val="80000"/>
                      </a:schemeClr>
                    </a:solidFill>
                  </a:tcPr>
                </a:tc>
                <a:extLst>
                  <a:ext uri="{0D108BD9-81ED-4DB2-BD59-A6C34878D82A}">
                    <a16:rowId xmlns:a16="http://schemas.microsoft.com/office/drawing/2014/main" val="4201306586"/>
                  </a:ext>
                </a:extLst>
              </a:tr>
              <a:tr h="116002">
                <a:tc>
                  <a:txBody>
                    <a:bodyPr/>
                    <a:lstStyle/>
                    <a:p>
                      <a:pPr algn="l" rtl="0" fontAlgn="b"/>
                      <a:r>
                        <a:rPr lang="en-US" sz="1000" u="none" strike="noStrike" dirty="0">
                          <a:effectLst/>
                          <a:latin typeface="+mn-lt"/>
                        </a:rPr>
                        <a:t>Architecture definition</a:t>
                      </a:r>
                      <a:endParaRPr lang="en-US" sz="1000" b="0" i="0" u="none" strike="noStrike" dirty="0">
                        <a:solidFill>
                          <a:srgbClr val="000000"/>
                        </a:solidFill>
                        <a:effectLst/>
                        <a:latin typeface="+mn-lt"/>
                      </a:endParaRPr>
                    </a:p>
                  </a:txBody>
                  <a:tcPr marL="18288" marR="18288" marT="18288" marB="0">
                    <a:solidFill>
                      <a:schemeClr val="accent2">
                        <a:lumMod val="20000"/>
                        <a:lumOff val="80000"/>
                      </a:schemeClr>
                    </a:solidFill>
                  </a:tcPr>
                </a:tc>
                <a:extLst>
                  <a:ext uri="{0D108BD9-81ED-4DB2-BD59-A6C34878D82A}">
                    <a16:rowId xmlns:a16="http://schemas.microsoft.com/office/drawing/2014/main" val="1003548487"/>
                  </a:ext>
                </a:extLst>
              </a:tr>
              <a:tr h="116002">
                <a:tc>
                  <a:txBody>
                    <a:bodyPr/>
                    <a:lstStyle/>
                    <a:p>
                      <a:pPr algn="l" rtl="0" fontAlgn="b"/>
                      <a:r>
                        <a:rPr lang="en-US" sz="1000" u="none" strike="noStrike" dirty="0">
                          <a:effectLst/>
                          <a:latin typeface="+mn-lt"/>
                        </a:rPr>
                        <a:t>NGOs</a:t>
                      </a:r>
                      <a:endParaRPr lang="en-US" sz="1000" b="0" i="0" u="none" strike="noStrike" dirty="0">
                        <a:solidFill>
                          <a:srgbClr val="000000"/>
                        </a:solidFill>
                        <a:effectLst/>
                        <a:latin typeface="+mn-lt"/>
                      </a:endParaRPr>
                    </a:p>
                  </a:txBody>
                  <a:tcPr marL="18288" marR="18288" marT="18288" marB="0">
                    <a:solidFill>
                      <a:schemeClr val="accent2">
                        <a:lumMod val="20000"/>
                        <a:lumOff val="80000"/>
                      </a:schemeClr>
                    </a:solidFill>
                  </a:tcPr>
                </a:tc>
                <a:extLst>
                  <a:ext uri="{0D108BD9-81ED-4DB2-BD59-A6C34878D82A}">
                    <a16:rowId xmlns:a16="http://schemas.microsoft.com/office/drawing/2014/main" val="2122852739"/>
                  </a:ext>
                </a:extLst>
              </a:tr>
              <a:tr h="148308">
                <a:tc>
                  <a:txBody>
                    <a:bodyPr/>
                    <a:lstStyle/>
                    <a:p>
                      <a:pPr algn="l" rtl="0" fontAlgn="b"/>
                      <a:r>
                        <a:rPr lang="en-US" sz="1000" u="none" strike="noStrike" dirty="0">
                          <a:effectLst/>
                          <a:latin typeface="+mn-lt"/>
                        </a:rPr>
                        <a:t>Requirements </a:t>
                      </a:r>
                      <a:r>
                        <a:rPr lang="en-US" sz="1000" u="none" strike="noStrike" dirty="0" smtClean="0">
                          <a:effectLst/>
                          <a:latin typeface="+mn-lt"/>
                        </a:rPr>
                        <a:t>- subsystem</a:t>
                      </a:r>
                      <a:endParaRPr lang="en-US" sz="1000" b="0" i="0" u="none" strike="noStrike" dirty="0">
                        <a:solidFill>
                          <a:srgbClr val="000000"/>
                        </a:solidFill>
                        <a:effectLst/>
                        <a:latin typeface="+mn-lt"/>
                      </a:endParaRPr>
                    </a:p>
                  </a:txBody>
                  <a:tcPr marL="18288" marR="18288" marT="18288" marB="0">
                    <a:solidFill>
                      <a:srgbClr val="FFFFCC"/>
                    </a:solidFill>
                  </a:tcPr>
                </a:tc>
                <a:extLst>
                  <a:ext uri="{0D108BD9-81ED-4DB2-BD59-A6C34878D82A}">
                    <a16:rowId xmlns:a16="http://schemas.microsoft.com/office/drawing/2014/main" val="4084689558"/>
                  </a:ext>
                </a:extLst>
              </a:tr>
              <a:tr h="116002">
                <a:tc>
                  <a:txBody>
                    <a:bodyPr/>
                    <a:lstStyle/>
                    <a:p>
                      <a:pPr algn="l" rtl="0" fontAlgn="b"/>
                      <a:r>
                        <a:rPr lang="en-US" sz="1000" u="none" strike="noStrike" dirty="0">
                          <a:effectLst/>
                          <a:latin typeface="+mn-lt"/>
                        </a:rPr>
                        <a:t>Environments definition</a:t>
                      </a:r>
                      <a:endParaRPr lang="en-US" sz="1000" b="0" i="0" u="none" strike="noStrike" dirty="0">
                        <a:solidFill>
                          <a:srgbClr val="000000"/>
                        </a:solidFill>
                        <a:effectLst/>
                        <a:latin typeface="+mn-lt"/>
                      </a:endParaRPr>
                    </a:p>
                  </a:txBody>
                  <a:tcPr marL="18288" marR="18288" marT="18288" marB="0">
                    <a:solidFill>
                      <a:schemeClr val="accent2">
                        <a:lumMod val="20000"/>
                        <a:lumOff val="80000"/>
                      </a:schemeClr>
                    </a:solidFill>
                  </a:tcPr>
                </a:tc>
                <a:extLst>
                  <a:ext uri="{0D108BD9-81ED-4DB2-BD59-A6C34878D82A}">
                    <a16:rowId xmlns:a16="http://schemas.microsoft.com/office/drawing/2014/main" val="1249879090"/>
                  </a:ext>
                </a:extLst>
              </a:tr>
              <a:tr h="220107">
                <a:tc>
                  <a:txBody>
                    <a:bodyPr/>
                    <a:lstStyle/>
                    <a:p>
                      <a:pPr algn="l" rtl="0" fontAlgn="b"/>
                      <a:r>
                        <a:rPr lang="en-US" sz="1000" u="none" strike="noStrike" dirty="0">
                          <a:effectLst/>
                          <a:latin typeface="+mn-lt"/>
                        </a:rPr>
                        <a:t>TBD </a:t>
                      </a:r>
                      <a:r>
                        <a:rPr lang="en-US" sz="1000" u="none" strike="noStrike" dirty="0" smtClean="0">
                          <a:effectLst/>
                          <a:latin typeface="+mn-lt"/>
                        </a:rPr>
                        <a:t>resolution/burn-down</a:t>
                      </a:r>
                      <a:endParaRPr lang="en-US" sz="1000" b="0" i="0" u="none" strike="noStrike" dirty="0">
                        <a:solidFill>
                          <a:srgbClr val="000000"/>
                        </a:solidFill>
                        <a:effectLst/>
                        <a:latin typeface="+mn-lt"/>
                      </a:endParaRPr>
                    </a:p>
                  </a:txBody>
                  <a:tcPr marL="18288" marR="18288" marT="18288" marB="0">
                    <a:solidFill>
                      <a:srgbClr val="CCFFCC"/>
                    </a:solidFill>
                  </a:tcPr>
                </a:tc>
                <a:extLst>
                  <a:ext uri="{0D108BD9-81ED-4DB2-BD59-A6C34878D82A}">
                    <a16:rowId xmlns:a16="http://schemas.microsoft.com/office/drawing/2014/main" val="2508125440"/>
                  </a:ext>
                </a:extLst>
              </a:tr>
              <a:tr h="116002">
                <a:tc>
                  <a:txBody>
                    <a:bodyPr/>
                    <a:lstStyle/>
                    <a:p>
                      <a:pPr algn="l" rtl="0" fontAlgn="b"/>
                      <a:r>
                        <a:rPr lang="en-US" sz="1000" u="none" strike="noStrike" dirty="0">
                          <a:effectLst/>
                          <a:latin typeface="+mn-lt"/>
                        </a:rPr>
                        <a:t>N-squared</a:t>
                      </a:r>
                      <a:endParaRPr lang="en-US" sz="1000" b="0" i="0" u="none" strike="noStrike" dirty="0">
                        <a:solidFill>
                          <a:srgbClr val="000000"/>
                        </a:solidFill>
                        <a:effectLst/>
                        <a:latin typeface="+mn-lt"/>
                      </a:endParaRPr>
                    </a:p>
                  </a:txBody>
                  <a:tcPr marL="18288" marR="18288" marT="18288" marB="0">
                    <a:solidFill>
                      <a:schemeClr val="accent2">
                        <a:lumMod val="20000"/>
                        <a:lumOff val="80000"/>
                      </a:schemeClr>
                    </a:solidFill>
                  </a:tcPr>
                </a:tc>
                <a:extLst>
                  <a:ext uri="{0D108BD9-81ED-4DB2-BD59-A6C34878D82A}">
                    <a16:rowId xmlns:a16="http://schemas.microsoft.com/office/drawing/2014/main" val="1409426775"/>
                  </a:ext>
                </a:extLst>
              </a:tr>
              <a:tr h="116002">
                <a:tc>
                  <a:txBody>
                    <a:bodyPr/>
                    <a:lstStyle/>
                    <a:p>
                      <a:pPr algn="l" rtl="0" fontAlgn="b"/>
                      <a:r>
                        <a:rPr lang="en-US" sz="1000" u="none" strike="noStrike" dirty="0" smtClean="0">
                          <a:effectLst/>
                          <a:latin typeface="+mn-lt"/>
                        </a:rPr>
                        <a:t>Standards compliance approach</a:t>
                      </a:r>
                      <a:endParaRPr lang="en-US" sz="1000" b="0" i="0" u="none" strike="noStrike" dirty="0">
                        <a:solidFill>
                          <a:srgbClr val="000000"/>
                        </a:solidFill>
                        <a:effectLst/>
                        <a:latin typeface="+mn-lt"/>
                      </a:endParaRPr>
                    </a:p>
                  </a:txBody>
                  <a:tcPr marL="18288" marR="18288" marT="18288" marB="0">
                    <a:solidFill>
                      <a:schemeClr val="accent2">
                        <a:lumMod val="20000"/>
                        <a:lumOff val="80000"/>
                      </a:schemeClr>
                    </a:solidFill>
                  </a:tcPr>
                </a:tc>
                <a:extLst>
                  <a:ext uri="{0D108BD9-81ED-4DB2-BD59-A6C34878D82A}">
                    <a16:rowId xmlns:a16="http://schemas.microsoft.com/office/drawing/2014/main" val="3550434278"/>
                  </a:ext>
                </a:extLst>
              </a:tr>
              <a:tr h="116002">
                <a:tc>
                  <a:txBody>
                    <a:bodyPr/>
                    <a:lstStyle/>
                    <a:p>
                      <a:pPr algn="l" rtl="0" fontAlgn="b"/>
                      <a:r>
                        <a:rPr lang="en-US" sz="1000" u="none" strike="noStrike" dirty="0">
                          <a:effectLst/>
                          <a:latin typeface="+mn-lt"/>
                        </a:rPr>
                        <a:t>FDIR </a:t>
                      </a:r>
                      <a:r>
                        <a:rPr lang="en-US" sz="1000" u="none" strike="noStrike" dirty="0" smtClean="0">
                          <a:effectLst/>
                          <a:latin typeface="+mn-lt"/>
                        </a:rPr>
                        <a:t>requirements</a:t>
                      </a:r>
                      <a:endParaRPr lang="en-US" sz="1000" b="0" i="0" u="none" strike="noStrike" dirty="0">
                        <a:solidFill>
                          <a:srgbClr val="000000"/>
                        </a:solidFill>
                        <a:effectLst/>
                        <a:latin typeface="+mn-lt"/>
                      </a:endParaRPr>
                    </a:p>
                  </a:txBody>
                  <a:tcPr marL="18288" marR="18288" marT="18288" marB="0">
                    <a:solidFill>
                      <a:srgbClr val="CCFFCC"/>
                    </a:solidFill>
                  </a:tcPr>
                </a:tc>
                <a:extLst>
                  <a:ext uri="{0D108BD9-81ED-4DB2-BD59-A6C34878D82A}">
                    <a16:rowId xmlns:a16="http://schemas.microsoft.com/office/drawing/2014/main" val="1750768071"/>
                  </a:ext>
                </a:extLst>
              </a:tr>
              <a:tr h="220107">
                <a:tc>
                  <a:txBody>
                    <a:bodyPr/>
                    <a:lstStyle/>
                    <a:p>
                      <a:pPr algn="l" rtl="0" fontAlgn="b"/>
                      <a:r>
                        <a:rPr lang="en-US" sz="1000" u="none" strike="noStrike" dirty="0">
                          <a:effectLst/>
                          <a:latin typeface="+mn-lt"/>
                        </a:rPr>
                        <a:t>Technical performance measures</a:t>
                      </a:r>
                      <a:endParaRPr lang="en-US" sz="1000" b="0" i="0" u="none" strike="noStrike" dirty="0">
                        <a:solidFill>
                          <a:srgbClr val="000000"/>
                        </a:solidFill>
                        <a:effectLst/>
                        <a:latin typeface="+mn-lt"/>
                      </a:endParaRPr>
                    </a:p>
                  </a:txBody>
                  <a:tcPr marL="18288" marR="18288" marT="18288" marB="0">
                    <a:solidFill>
                      <a:srgbClr val="CCFFCC"/>
                    </a:solidFill>
                  </a:tcPr>
                </a:tc>
                <a:extLst>
                  <a:ext uri="{0D108BD9-81ED-4DB2-BD59-A6C34878D82A}">
                    <a16:rowId xmlns:a16="http://schemas.microsoft.com/office/drawing/2014/main" val="1284363393"/>
                  </a:ext>
                </a:extLst>
              </a:tr>
              <a:tr h="116002">
                <a:tc>
                  <a:txBody>
                    <a:bodyPr/>
                    <a:lstStyle/>
                    <a:p>
                      <a:pPr algn="l" rtl="0" fontAlgn="b"/>
                      <a:r>
                        <a:rPr lang="en-US" sz="1000" u="none" strike="noStrike" dirty="0">
                          <a:effectLst/>
                          <a:latin typeface="+mn-lt"/>
                        </a:rPr>
                        <a:t>Acceptance </a:t>
                      </a:r>
                      <a:r>
                        <a:rPr lang="en-US" sz="1000" u="none" strike="noStrike" dirty="0" smtClean="0">
                          <a:effectLst/>
                          <a:latin typeface="+mn-lt"/>
                        </a:rPr>
                        <a:t>data packages</a:t>
                      </a:r>
                      <a:endParaRPr lang="en-US" sz="1000" b="0" i="0" u="none" strike="noStrike" dirty="0">
                        <a:solidFill>
                          <a:srgbClr val="000000"/>
                        </a:solidFill>
                        <a:effectLst/>
                        <a:latin typeface="+mn-lt"/>
                      </a:endParaRPr>
                    </a:p>
                  </a:txBody>
                  <a:tcPr marL="18288" marR="18288" marT="18288" marB="0">
                    <a:solidFill>
                      <a:schemeClr val="accent2">
                        <a:lumMod val="20000"/>
                        <a:lumOff val="80000"/>
                      </a:schemeClr>
                    </a:solidFill>
                  </a:tcPr>
                </a:tc>
                <a:extLst>
                  <a:ext uri="{0D108BD9-81ED-4DB2-BD59-A6C34878D82A}">
                    <a16:rowId xmlns:a16="http://schemas.microsoft.com/office/drawing/2014/main" val="2853096408"/>
                  </a:ext>
                </a:extLst>
              </a:tr>
              <a:tr h="148308">
                <a:tc>
                  <a:txBody>
                    <a:bodyPr/>
                    <a:lstStyle/>
                    <a:p>
                      <a:pPr algn="l" rtl="0" fontAlgn="b"/>
                      <a:r>
                        <a:rPr lang="en-US" sz="1000" u="none" strike="noStrike" dirty="0">
                          <a:effectLst/>
                          <a:latin typeface="+mn-lt"/>
                        </a:rPr>
                        <a:t>Requirements </a:t>
                      </a:r>
                      <a:r>
                        <a:rPr lang="en-US" sz="1000" u="none" strike="noStrike" dirty="0" smtClean="0">
                          <a:effectLst/>
                          <a:latin typeface="+mn-lt"/>
                        </a:rPr>
                        <a:t>specifications</a:t>
                      </a:r>
                      <a:endParaRPr lang="en-US" sz="1000" b="0" i="0" u="none" strike="noStrike" dirty="0">
                        <a:solidFill>
                          <a:srgbClr val="000000"/>
                        </a:solidFill>
                        <a:effectLst/>
                        <a:latin typeface="+mn-lt"/>
                      </a:endParaRPr>
                    </a:p>
                  </a:txBody>
                  <a:tcPr marL="18288" marR="18288" marT="18288" marB="0">
                    <a:solidFill>
                      <a:schemeClr val="accent2">
                        <a:lumMod val="20000"/>
                        <a:lumOff val="80000"/>
                      </a:schemeClr>
                    </a:solidFill>
                  </a:tcPr>
                </a:tc>
                <a:extLst>
                  <a:ext uri="{0D108BD9-81ED-4DB2-BD59-A6C34878D82A}">
                    <a16:rowId xmlns:a16="http://schemas.microsoft.com/office/drawing/2014/main" val="2285082125"/>
                  </a:ext>
                </a:extLst>
              </a:tr>
              <a:tr h="220107">
                <a:tc>
                  <a:txBody>
                    <a:bodyPr/>
                    <a:lstStyle/>
                    <a:p>
                      <a:pPr algn="l" rtl="0" fontAlgn="b"/>
                      <a:r>
                        <a:rPr lang="en-US" sz="1000" u="none" strike="noStrike" dirty="0">
                          <a:effectLst/>
                          <a:latin typeface="+mn-lt"/>
                        </a:rPr>
                        <a:t>Requirements </a:t>
                      </a:r>
                      <a:r>
                        <a:rPr lang="en-US" sz="1000" u="none" strike="noStrike" dirty="0" smtClean="0">
                          <a:effectLst/>
                          <a:latin typeface="+mn-lt"/>
                        </a:rPr>
                        <a:t>traceability </a:t>
                      </a:r>
                      <a:r>
                        <a:rPr lang="en-US" sz="1000" u="none" strike="noStrike" dirty="0">
                          <a:effectLst/>
                          <a:latin typeface="+mn-lt"/>
                        </a:rPr>
                        <a:t>m</a:t>
                      </a:r>
                      <a:r>
                        <a:rPr lang="en-US" sz="1000" u="none" strike="noStrike" dirty="0" smtClean="0">
                          <a:effectLst/>
                          <a:latin typeface="+mn-lt"/>
                        </a:rPr>
                        <a:t>atrix</a:t>
                      </a:r>
                      <a:endParaRPr lang="en-US" sz="1000" b="0" i="0" u="none" strike="noStrike" dirty="0">
                        <a:solidFill>
                          <a:srgbClr val="000000"/>
                        </a:solidFill>
                        <a:effectLst/>
                        <a:latin typeface="+mn-lt"/>
                      </a:endParaRPr>
                    </a:p>
                  </a:txBody>
                  <a:tcPr marL="18288" marR="18288" marT="18288" marB="0">
                    <a:solidFill>
                      <a:srgbClr val="FFFFCC"/>
                    </a:solidFill>
                  </a:tcPr>
                </a:tc>
                <a:extLst>
                  <a:ext uri="{0D108BD9-81ED-4DB2-BD59-A6C34878D82A}">
                    <a16:rowId xmlns:a16="http://schemas.microsoft.com/office/drawing/2014/main" val="3969521944"/>
                  </a:ext>
                </a:extLst>
              </a:tr>
              <a:tr h="116002">
                <a:tc>
                  <a:txBody>
                    <a:bodyPr/>
                    <a:lstStyle/>
                    <a:p>
                      <a:pPr algn="l" rtl="0" fontAlgn="b"/>
                      <a:r>
                        <a:rPr lang="en-US" sz="1000" u="none" strike="noStrike" dirty="0">
                          <a:effectLst/>
                          <a:latin typeface="+mn-lt"/>
                        </a:rPr>
                        <a:t>TLYF </a:t>
                      </a:r>
                      <a:r>
                        <a:rPr lang="en-US" sz="1000" u="none" strike="noStrike" dirty="0" smtClean="0">
                          <a:effectLst/>
                          <a:latin typeface="+mn-lt"/>
                        </a:rPr>
                        <a:t>exceptions</a:t>
                      </a:r>
                      <a:endParaRPr lang="en-US" sz="1000" b="0" i="0" u="none" strike="noStrike" dirty="0">
                        <a:solidFill>
                          <a:srgbClr val="000000"/>
                        </a:solidFill>
                        <a:effectLst/>
                        <a:latin typeface="+mn-lt"/>
                      </a:endParaRPr>
                    </a:p>
                  </a:txBody>
                  <a:tcPr marL="18288" marR="18288" marT="18288" marB="0">
                    <a:solidFill>
                      <a:srgbClr val="CCFFCC"/>
                    </a:solidFill>
                  </a:tcPr>
                </a:tc>
                <a:extLst>
                  <a:ext uri="{0D108BD9-81ED-4DB2-BD59-A6C34878D82A}">
                    <a16:rowId xmlns:a16="http://schemas.microsoft.com/office/drawing/2014/main" val="2582198774"/>
                  </a:ext>
                </a:extLst>
              </a:tr>
              <a:tr h="116002">
                <a:tc>
                  <a:txBody>
                    <a:bodyPr/>
                    <a:lstStyle/>
                    <a:p>
                      <a:pPr algn="l" rtl="0" fontAlgn="b"/>
                      <a:r>
                        <a:rPr lang="en-US" sz="1000" u="none" strike="noStrike" dirty="0">
                          <a:effectLst/>
                          <a:latin typeface="+mn-lt"/>
                        </a:rPr>
                        <a:t>Deviations and waivers</a:t>
                      </a:r>
                      <a:endParaRPr lang="en-US" sz="1000" b="0" i="0" u="none" strike="noStrike" dirty="0">
                        <a:solidFill>
                          <a:srgbClr val="000000"/>
                        </a:solidFill>
                        <a:effectLst/>
                        <a:latin typeface="+mn-lt"/>
                      </a:endParaRPr>
                    </a:p>
                  </a:txBody>
                  <a:tcPr marL="18288" marR="18288" marT="18288" marB="0">
                    <a:solidFill>
                      <a:srgbClr val="CCFFCC"/>
                    </a:solidFill>
                  </a:tcPr>
                </a:tc>
                <a:extLst>
                  <a:ext uri="{0D108BD9-81ED-4DB2-BD59-A6C34878D82A}">
                    <a16:rowId xmlns:a16="http://schemas.microsoft.com/office/drawing/2014/main" val="593261468"/>
                  </a:ext>
                </a:extLst>
              </a:tr>
              <a:tr h="324212">
                <a:tc>
                  <a:txBody>
                    <a:bodyPr/>
                    <a:lstStyle/>
                    <a:p>
                      <a:pPr algn="l" rtl="0" fontAlgn="b"/>
                      <a:r>
                        <a:rPr lang="en-US" sz="1000" u="none" strike="noStrike" dirty="0">
                          <a:effectLst/>
                          <a:latin typeface="+mn-lt"/>
                        </a:rPr>
                        <a:t>Requirements for Operations and Maintenance (ROAMs)</a:t>
                      </a:r>
                      <a:endParaRPr lang="en-US" sz="1000" b="0" i="0" u="none" strike="noStrike" dirty="0">
                        <a:solidFill>
                          <a:srgbClr val="000000"/>
                        </a:solidFill>
                        <a:effectLst/>
                        <a:latin typeface="+mn-lt"/>
                      </a:endParaRPr>
                    </a:p>
                  </a:txBody>
                  <a:tcPr marL="18288" marR="18288" marT="18288" marB="0">
                    <a:solidFill>
                      <a:srgbClr val="FFFFCC"/>
                    </a:solidFill>
                  </a:tcPr>
                </a:tc>
                <a:extLst>
                  <a:ext uri="{0D108BD9-81ED-4DB2-BD59-A6C34878D82A}">
                    <a16:rowId xmlns:a16="http://schemas.microsoft.com/office/drawing/2014/main" val="1722182777"/>
                  </a:ext>
                </a:extLst>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2094507599"/>
              </p:ext>
            </p:extLst>
          </p:nvPr>
        </p:nvGraphicFramePr>
        <p:xfrm>
          <a:off x="5029199" y="1066800"/>
          <a:ext cx="1563625" cy="3834384"/>
        </p:xfrm>
        <a:graphic>
          <a:graphicData uri="http://schemas.openxmlformats.org/drawingml/2006/table">
            <a:tbl>
              <a:tblPr>
                <a:tableStyleId>{5940675A-B579-460E-94D1-54222C63F5DA}</a:tableStyleId>
              </a:tblPr>
              <a:tblGrid>
                <a:gridCol w="1563625">
                  <a:extLst>
                    <a:ext uri="{9D8B030D-6E8A-4147-A177-3AD203B41FA5}">
                      <a16:colId xmlns:a16="http://schemas.microsoft.com/office/drawing/2014/main" val="1070224389"/>
                    </a:ext>
                  </a:extLst>
                </a:gridCol>
              </a:tblGrid>
              <a:tr h="0">
                <a:tc>
                  <a:txBody>
                    <a:bodyPr/>
                    <a:lstStyle/>
                    <a:p>
                      <a:pPr algn="ctr" rtl="0" fontAlgn="b"/>
                      <a:r>
                        <a:rPr lang="en-US" sz="1000" b="1" u="none" strike="noStrike" dirty="0" smtClean="0">
                          <a:effectLst/>
                        </a:rPr>
                        <a:t>Design and Analysis</a:t>
                      </a:r>
                      <a:endParaRPr lang="en-US" sz="1000" b="1" i="0" u="none" strike="noStrike" dirty="0">
                        <a:solidFill>
                          <a:srgbClr val="000000"/>
                        </a:solidFill>
                        <a:effectLst/>
                        <a:latin typeface="MS Sans Serif"/>
                      </a:endParaRPr>
                    </a:p>
                  </a:txBody>
                  <a:tcPr marL="18288" marR="18288" marT="18288" marB="0" anchor="b">
                    <a:solidFill>
                      <a:schemeClr val="accent1">
                        <a:lumMod val="20000"/>
                        <a:lumOff val="80000"/>
                      </a:schemeClr>
                    </a:solidFill>
                  </a:tcPr>
                </a:tc>
                <a:extLst>
                  <a:ext uri="{0D108BD9-81ED-4DB2-BD59-A6C34878D82A}">
                    <a16:rowId xmlns:a16="http://schemas.microsoft.com/office/drawing/2014/main" val="1049385200"/>
                  </a:ext>
                </a:extLst>
              </a:tr>
              <a:tr h="0">
                <a:tc>
                  <a:txBody>
                    <a:bodyPr/>
                    <a:lstStyle/>
                    <a:p>
                      <a:pPr algn="l" rtl="0" fontAlgn="b"/>
                      <a:r>
                        <a:rPr lang="en-US" sz="1000" u="none" strike="noStrike" dirty="0">
                          <a:effectLst/>
                        </a:rPr>
                        <a:t>Harness interconnect diagram</a:t>
                      </a:r>
                      <a:endParaRPr lang="en-US" sz="1000" b="0" i="0" u="none" strike="noStrike" dirty="0">
                        <a:solidFill>
                          <a:srgbClr val="000000"/>
                        </a:solidFill>
                        <a:effectLst/>
                        <a:latin typeface="MS Sans Serif"/>
                      </a:endParaRPr>
                    </a:p>
                  </a:txBody>
                  <a:tcPr marL="18288" marR="18288" marT="18288" marB="0">
                    <a:solidFill>
                      <a:srgbClr val="FFFFCC"/>
                    </a:solidFill>
                  </a:tcPr>
                </a:tc>
                <a:extLst>
                  <a:ext uri="{0D108BD9-81ED-4DB2-BD59-A6C34878D82A}">
                    <a16:rowId xmlns:a16="http://schemas.microsoft.com/office/drawing/2014/main" val="3974963769"/>
                  </a:ext>
                </a:extLst>
              </a:tr>
              <a:tr h="0">
                <a:tc>
                  <a:txBody>
                    <a:bodyPr/>
                    <a:lstStyle/>
                    <a:p>
                      <a:pPr algn="l" rtl="0" fontAlgn="b"/>
                      <a:r>
                        <a:rPr lang="en-US" sz="1000" u="none" strike="noStrike" dirty="0">
                          <a:effectLst/>
                        </a:rPr>
                        <a:t>Trade </a:t>
                      </a:r>
                      <a:r>
                        <a:rPr lang="en-US" sz="1000" u="none" strike="noStrike" dirty="0" smtClean="0">
                          <a:effectLst/>
                        </a:rPr>
                        <a:t>studies</a:t>
                      </a:r>
                      <a:endParaRPr lang="en-US" sz="1000" b="0" i="0" u="none" strike="noStrike" dirty="0">
                        <a:solidFill>
                          <a:srgbClr val="000000"/>
                        </a:solidFill>
                        <a:effectLst/>
                        <a:latin typeface="MS Sans Serif"/>
                      </a:endParaRPr>
                    </a:p>
                  </a:txBody>
                  <a:tcPr marL="18288" marR="18288" marT="18288" marB="0">
                    <a:solidFill>
                      <a:schemeClr val="accent2">
                        <a:lumMod val="20000"/>
                        <a:lumOff val="80000"/>
                      </a:schemeClr>
                    </a:solidFill>
                  </a:tcPr>
                </a:tc>
                <a:extLst>
                  <a:ext uri="{0D108BD9-81ED-4DB2-BD59-A6C34878D82A}">
                    <a16:rowId xmlns:a16="http://schemas.microsoft.com/office/drawing/2014/main" val="466347004"/>
                  </a:ext>
                </a:extLst>
              </a:tr>
              <a:tr h="0">
                <a:tc>
                  <a:txBody>
                    <a:bodyPr/>
                    <a:lstStyle/>
                    <a:p>
                      <a:pPr algn="l" rtl="0" fontAlgn="b"/>
                      <a:r>
                        <a:rPr lang="en-US" sz="1000" u="none" strike="noStrike" dirty="0">
                          <a:effectLst/>
                        </a:rPr>
                        <a:t>Master wire and signal list</a:t>
                      </a:r>
                      <a:endParaRPr lang="en-US" sz="1000" b="0" i="0" u="none" strike="noStrike" dirty="0">
                        <a:solidFill>
                          <a:srgbClr val="000000"/>
                        </a:solidFill>
                        <a:effectLst/>
                        <a:latin typeface="MS Sans Serif"/>
                      </a:endParaRPr>
                    </a:p>
                  </a:txBody>
                  <a:tcPr marL="18288" marR="18288" marT="18288" marB="0">
                    <a:solidFill>
                      <a:srgbClr val="FFFFCC"/>
                    </a:solidFill>
                  </a:tcPr>
                </a:tc>
                <a:extLst>
                  <a:ext uri="{0D108BD9-81ED-4DB2-BD59-A6C34878D82A}">
                    <a16:rowId xmlns:a16="http://schemas.microsoft.com/office/drawing/2014/main" val="1691261799"/>
                  </a:ext>
                </a:extLst>
              </a:tr>
              <a:tr h="0">
                <a:tc>
                  <a:txBody>
                    <a:bodyPr/>
                    <a:lstStyle/>
                    <a:p>
                      <a:pPr algn="l" rtl="0" fontAlgn="b"/>
                      <a:r>
                        <a:rPr lang="en-US" sz="1000" u="none" strike="noStrike" dirty="0" smtClean="0">
                          <a:effectLst/>
                        </a:rPr>
                        <a:t>Requirements</a:t>
                      </a:r>
                      <a:r>
                        <a:rPr lang="en-US" sz="1000" u="none" strike="noStrike" baseline="0" dirty="0" smtClean="0">
                          <a:effectLst/>
                        </a:rPr>
                        <a:t> or d</a:t>
                      </a:r>
                      <a:r>
                        <a:rPr lang="en-US" sz="1000" u="none" strike="noStrike" dirty="0" smtClean="0">
                          <a:effectLst/>
                        </a:rPr>
                        <a:t>esign analysis cycle</a:t>
                      </a:r>
                      <a:r>
                        <a:rPr lang="en-US" sz="1000" u="none" strike="noStrike" baseline="0" dirty="0" smtClean="0">
                          <a:effectLst/>
                        </a:rPr>
                        <a:t> tasks</a:t>
                      </a:r>
                      <a:endParaRPr lang="en-US" sz="1000" b="0" i="0" u="none" strike="noStrike" dirty="0">
                        <a:solidFill>
                          <a:srgbClr val="000000"/>
                        </a:solidFill>
                        <a:effectLst/>
                        <a:latin typeface="MS Sans Serif"/>
                      </a:endParaRPr>
                    </a:p>
                  </a:txBody>
                  <a:tcPr marL="18288" marR="18288" marT="18288" marB="0">
                    <a:solidFill>
                      <a:srgbClr val="CCFFCC"/>
                    </a:solidFill>
                  </a:tcPr>
                </a:tc>
                <a:extLst>
                  <a:ext uri="{0D108BD9-81ED-4DB2-BD59-A6C34878D82A}">
                    <a16:rowId xmlns:a16="http://schemas.microsoft.com/office/drawing/2014/main" val="1780866666"/>
                  </a:ext>
                </a:extLst>
              </a:tr>
              <a:tr h="0">
                <a:tc>
                  <a:txBody>
                    <a:bodyPr/>
                    <a:lstStyle/>
                    <a:p>
                      <a:pPr algn="l" rtl="0" fontAlgn="b"/>
                      <a:r>
                        <a:rPr lang="en-US" sz="1000" u="none" strike="noStrike" dirty="0">
                          <a:effectLst/>
                        </a:rPr>
                        <a:t>Requirements </a:t>
                      </a:r>
                      <a:r>
                        <a:rPr lang="en-US" sz="1000" u="none" strike="noStrike" dirty="0" smtClean="0">
                          <a:effectLst/>
                        </a:rPr>
                        <a:t>or design analysis</a:t>
                      </a:r>
                      <a:r>
                        <a:rPr lang="en-US" sz="1000" u="none" strike="noStrike" baseline="0" dirty="0" smtClean="0">
                          <a:effectLst/>
                        </a:rPr>
                        <a:t> cycle results</a:t>
                      </a:r>
                      <a:endParaRPr lang="en-US" sz="1000" b="0" i="0" u="none" strike="noStrike" dirty="0">
                        <a:solidFill>
                          <a:srgbClr val="000000"/>
                        </a:solidFill>
                        <a:effectLst/>
                        <a:latin typeface="MS Sans Serif"/>
                      </a:endParaRPr>
                    </a:p>
                  </a:txBody>
                  <a:tcPr marL="18288" marR="18288" marT="18288" marB="0">
                    <a:solidFill>
                      <a:schemeClr val="accent2">
                        <a:lumMod val="20000"/>
                        <a:lumOff val="80000"/>
                      </a:schemeClr>
                    </a:solidFill>
                  </a:tcPr>
                </a:tc>
                <a:extLst>
                  <a:ext uri="{0D108BD9-81ED-4DB2-BD59-A6C34878D82A}">
                    <a16:rowId xmlns:a16="http://schemas.microsoft.com/office/drawing/2014/main" val="2103235444"/>
                  </a:ext>
                </a:extLst>
              </a:tr>
              <a:tr h="0">
                <a:tc>
                  <a:txBody>
                    <a:bodyPr/>
                    <a:lstStyle/>
                    <a:p>
                      <a:pPr algn="l" rtl="0" fontAlgn="b"/>
                      <a:r>
                        <a:rPr lang="en-US" sz="1000" u="none" strike="noStrike" dirty="0">
                          <a:effectLst/>
                        </a:rPr>
                        <a:t>Thermal </a:t>
                      </a:r>
                      <a:r>
                        <a:rPr lang="en-US" sz="1000" u="none" strike="noStrike" dirty="0" smtClean="0">
                          <a:effectLst/>
                        </a:rPr>
                        <a:t>model</a:t>
                      </a:r>
                      <a:endParaRPr lang="en-US" sz="1000" b="0" i="0" u="none" strike="noStrike" dirty="0">
                        <a:solidFill>
                          <a:srgbClr val="000000"/>
                        </a:solidFill>
                        <a:effectLst/>
                        <a:latin typeface="MS Sans Serif"/>
                      </a:endParaRPr>
                    </a:p>
                  </a:txBody>
                  <a:tcPr marL="18288" marR="18288" marT="18288" marB="0">
                    <a:solidFill>
                      <a:srgbClr val="FFFFCC"/>
                    </a:solidFill>
                  </a:tcPr>
                </a:tc>
                <a:extLst>
                  <a:ext uri="{0D108BD9-81ED-4DB2-BD59-A6C34878D82A}">
                    <a16:rowId xmlns:a16="http://schemas.microsoft.com/office/drawing/2014/main" val="548362503"/>
                  </a:ext>
                </a:extLst>
              </a:tr>
              <a:tr h="0">
                <a:tc>
                  <a:txBody>
                    <a:bodyPr/>
                    <a:lstStyle/>
                    <a:p>
                      <a:pPr algn="l" rtl="0" fontAlgn="b"/>
                      <a:r>
                        <a:rPr lang="en-US" sz="1000" u="none" strike="noStrike" dirty="0">
                          <a:effectLst/>
                        </a:rPr>
                        <a:t>Finite </a:t>
                      </a:r>
                      <a:r>
                        <a:rPr lang="en-US" sz="1000" u="none" strike="noStrike" dirty="0" smtClean="0">
                          <a:effectLst/>
                        </a:rPr>
                        <a:t>element </a:t>
                      </a:r>
                      <a:r>
                        <a:rPr lang="en-US" sz="1000" u="none" strike="noStrike" dirty="0">
                          <a:effectLst/>
                        </a:rPr>
                        <a:t>m</a:t>
                      </a:r>
                      <a:r>
                        <a:rPr lang="en-US" sz="1000" u="none" strike="noStrike" dirty="0" smtClean="0">
                          <a:effectLst/>
                        </a:rPr>
                        <a:t>odel</a:t>
                      </a:r>
                      <a:endParaRPr lang="en-US" sz="1000" b="0" i="0" u="none" strike="noStrike" dirty="0">
                        <a:solidFill>
                          <a:srgbClr val="000000"/>
                        </a:solidFill>
                        <a:effectLst/>
                        <a:latin typeface="MS Sans Serif"/>
                      </a:endParaRPr>
                    </a:p>
                  </a:txBody>
                  <a:tcPr marL="18288" marR="18288" marT="18288" marB="0">
                    <a:solidFill>
                      <a:srgbClr val="FFFFCC"/>
                    </a:solidFill>
                  </a:tcPr>
                </a:tc>
                <a:extLst>
                  <a:ext uri="{0D108BD9-81ED-4DB2-BD59-A6C34878D82A}">
                    <a16:rowId xmlns:a16="http://schemas.microsoft.com/office/drawing/2014/main" val="1042639499"/>
                  </a:ext>
                </a:extLst>
              </a:tr>
              <a:tr h="0">
                <a:tc>
                  <a:txBody>
                    <a:bodyPr/>
                    <a:lstStyle/>
                    <a:p>
                      <a:pPr algn="l" rtl="0" fontAlgn="b"/>
                      <a:r>
                        <a:rPr lang="en-US" sz="1000" u="none" strike="noStrike" dirty="0">
                          <a:effectLst/>
                        </a:rPr>
                        <a:t>Integrated thermal analysis</a:t>
                      </a:r>
                      <a:endParaRPr lang="en-US" sz="1000" b="0" i="0" u="none" strike="noStrike" dirty="0">
                        <a:solidFill>
                          <a:srgbClr val="000000"/>
                        </a:solidFill>
                        <a:effectLst/>
                        <a:latin typeface="MS Sans Serif"/>
                      </a:endParaRPr>
                    </a:p>
                  </a:txBody>
                  <a:tcPr marL="18288" marR="18288" marT="18288" marB="0">
                    <a:solidFill>
                      <a:srgbClr val="FFFFCC"/>
                    </a:solidFill>
                  </a:tcPr>
                </a:tc>
                <a:extLst>
                  <a:ext uri="{0D108BD9-81ED-4DB2-BD59-A6C34878D82A}">
                    <a16:rowId xmlns:a16="http://schemas.microsoft.com/office/drawing/2014/main" val="3312187818"/>
                  </a:ext>
                </a:extLst>
              </a:tr>
              <a:tr h="0">
                <a:tc>
                  <a:txBody>
                    <a:bodyPr/>
                    <a:lstStyle/>
                    <a:p>
                      <a:pPr algn="l" rtl="0" fontAlgn="b"/>
                      <a:r>
                        <a:rPr lang="en-US" sz="1000" u="none" strike="noStrike" dirty="0">
                          <a:effectLst/>
                        </a:rPr>
                        <a:t>RF </a:t>
                      </a:r>
                      <a:r>
                        <a:rPr lang="en-US" sz="1000" u="none" strike="noStrike" dirty="0" err="1">
                          <a:effectLst/>
                        </a:rPr>
                        <a:t>comm</a:t>
                      </a:r>
                      <a:r>
                        <a:rPr lang="en-US" sz="1000" u="none" strike="noStrike" dirty="0">
                          <a:effectLst/>
                        </a:rPr>
                        <a:t> spectrum analysis</a:t>
                      </a:r>
                      <a:endParaRPr lang="en-US" sz="1000" b="0" i="0" u="none" strike="noStrike" dirty="0">
                        <a:solidFill>
                          <a:srgbClr val="000000"/>
                        </a:solidFill>
                        <a:effectLst/>
                        <a:latin typeface="MS Sans Serif"/>
                      </a:endParaRPr>
                    </a:p>
                  </a:txBody>
                  <a:tcPr marL="18288" marR="18288" marT="18288" marB="0">
                    <a:solidFill>
                      <a:srgbClr val="FFFFCC"/>
                    </a:solidFill>
                  </a:tcPr>
                </a:tc>
                <a:extLst>
                  <a:ext uri="{0D108BD9-81ED-4DB2-BD59-A6C34878D82A}">
                    <a16:rowId xmlns:a16="http://schemas.microsoft.com/office/drawing/2014/main" val="939508916"/>
                  </a:ext>
                </a:extLst>
              </a:tr>
              <a:tr h="0">
                <a:tc>
                  <a:txBody>
                    <a:bodyPr/>
                    <a:lstStyle/>
                    <a:p>
                      <a:pPr algn="l" rtl="0" fontAlgn="b"/>
                      <a:r>
                        <a:rPr lang="en-US" sz="1000" u="none" strike="noStrike" dirty="0">
                          <a:effectLst/>
                        </a:rPr>
                        <a:t>Loads assessment</a:t>
                      </a:r>
                      <a:endParaRPr lang="en-US" sz="1000" b="0" i="0" u="none" strike="noStrike" dirty="0">
                        <a:solidFill>
                          <a:srgbClr val="000000"/>
                        </a:solidFill>
                        <a:effectLst/>
                        <a:latin typeface="MS Sans Serif"/>
                      </a:endParaRPr>
                    </a:p>
                  </a:txBody>
                  <a:tcPr marL="18288" marR="18288" marT="18288" marB="0">
                    <a:solidFill>
                      <a:srgbClr val="FFFFCC"/>
                    </a:solidFill>
                  </a:tcPr>
                </a:tc>
                <a:extLst>
                  <a:ext uri="{0D108BD9-81ED-4DB2-BD59-A6C34878D82A}">
                    <a16:rowId xmlns:a16="http://schemas.microsoft.com/office/drawing/2014/main" val="3266884223"/>
                  </a:ext>
                </a:extLst>
              </a:tr>
              <a:tr h="0">
                <a:tc>
                  <a:txBody>
                    <a:bodyPr/>
                    <a:lstStyle/>
                    <a:p>
                      <a:pPr algn="l" rtl="0" fontAlgn="b"/>
                      <a:r>
                        <a:rPr lang="en-US" sz="1000" u="none" strike="noStrike" dirty="0">
                          <a:effectLst/>
                        </a:rPr>
                        <a:t>CAD models</a:t>
                      </a:r>
                      <a:endParaRPr lang="en-US" sz="1000" b="0" i="0" u="none" strike="noStrike" dirty="0">
                        <a:solidFill>
                          <a:srgbClr val="000000"/>
                        </a:solidFill>
                        <a:effectLst/>
                        <a:latin typeface="MS Sans Serif"/>
                      </a:endParaRPr>
                    </a:p>
                  </a:txBody>
                  <a:tcPr marL="18288" marR="18288" marT="18288" marB="0">
                    <a:solidFill>
                      <a:srgbClr val="FFFFCC"/>
                    </a:solidFill>
                  </a:tcPr>
                </a:tc>
                <a:extLst>
                  <a:ext uri="{0D108BD9-81ED-4DB2-BD59-A6C34878D82A}">
                    <a16:rowId xmlns:a16="http://schemas.microsoft.com/office/drawing/2014/main" val="1531213156"/>
                  </a:ext>
                </a:extLst>
              </a:tr>
              <a:tr h="0">
                <a:tc>
                  <a:txBody>
                    <a:bodyPr/>
                    <a:lstStyle/>
                    <a:p>
                      <a:pPr algn="l" rtl="0" fontAlgn="b"/>
                      <a:r>
                        <a:rPr lang="en-US" sz="1000" u="none" strike="noStrike" dirty="0">
                          <a:effectLst/>
                          <a:latin typeface="+mn-lt"/>
                        </a:rPr>
                        <a:t>Drawings</a:t>
                      </a:r>
                      <a:endParaRPr lang="en-US" sz="1000" b="0" i="0" u="none" strike="noStrike" dirty="0">
                        <a:solidFill>
                          <a:srgbClr val="000000"/>
                        </a:solidFill>
                        <a:effectLst/>
                        <a:latin typeface="+mn-lt"/>
                      </a:endParaRPr>
                    </a:p>
                  </a:txBody>
                  <a:tcPr marL="18288" marR="18288" marT="18288" marB="0">
                    <a:solidFill>
                      <a:srgbClr val="FFFFCC"/>
                    </a:solidFill>
                  </a:tcPr>
                </a:tc>
                <a:extLst>
                  <a:ext uri="{0D108BD9-81ED-4DB2-BD59-A6C34878D82A}">
                    <a16:rowId xmlns:a16="http://schemas.microsoft.com/office/drawing/2014/main" val="1132158066"/>
                  </a:ext>
                </a:extLst>
              </a:tr>
              <a:tr h="0">
                <a:tc>
                  <a:txBody>
                    <a:bodyPr/>
                    <a:lstStyle/>
                    <a:p>
                      <a:pPr algn="l" rtl="0" fontAlgn="b"/>
                      <a:r>
                        <a:rPr lang="en-US" sz="1000" b="0" i="0" u="none" strike="noStrike" dirty="0" smtClean="0">
                          <a:solidFill>
                            <a:srgbClr val="000000"/>
                          </a:solidFill>
                          <a:effectLst/>
                          <a:latin typeface="+mn-lt"/>
                        </a:rPr>
                        <a:t>Stress analysis</a:t>
                      </a:r>
                      <a:endParaRPr lang="en-US" sz="1000" b="0" i="0" u="none" strike="noStrike" dirty="0">
                        <a:solidFill>
                          <a:srgbClr val="000000"/>
                        </a:solidFill>
                        <a:effectLst/>
                        <a:latin typeface="+mn-lt"/>
                      </a:endParaRPr>
                    </a:p>
                  </a:txBody>
                  <a:tcPr marL="18288" marR="18288" marT="18288" marB="0">
                    <a:solidFill>
                      <a:srgbClr val="FFFFCC"/>
                    </a:solidFill>
                  </a:tcPr>
                </a:tc>
                <a:extLst>
                  <a:ext uri="{0D108BD9-81ED-4DB2-BD59-A6C34878D82A}">
                    <a16:rowId xmlns:a16="http://schemas.microsoft.com/office/drawing/2014/main" val="293882806"/>
                  </a:ext>
                </a:extLst>
              </a:tr>
              <a:tr h="0">
                <a:tc>
                  <a:txBody>
                    <a:bodyPr/>
                    <a:lstStyle/>
                    <a:p>
                      <a:pPr algn="l" rtl="0" fontAlgn="b"/>
                      <a:r>
                        <a:rPr lang="en-US" sz="1000" u="none" strike="noStrike" dirty="0">
                          <a:effectLst/>
                          <a:latin typeface="+mn-lt"/>
                        </a:rPr>
                        <a:t>Command and data dictionary</a:t>
                      </a:r>
                      <a:endParaRPr lang="en-US" sz="1000" b="0" i="0" u="none" strike="noStrike" dirty="0">
                        <a:solidFill>
                          <a:srgbClr val="000000"/>
                        </a:solidFill>
                        <a:effectLst/>
                        <a:latin typeface="+mn-lt"/>
                      </a:endParaRPr>
                    </a:p>
                  </a:txBody>
                  <a:tcPr marL="18288" marR="18288" marT="18288" marB="0">
                    <a:solidFill>
                      <a:srgbClr val="CCFFCC"/>
                    </a:solidFill>
                  </a:tcPr>
                </a:tc>
                <a:extLst>
                  <a:ext uri="{0D108BD9-81ED-4DB2-BD59-A6C34878D82A}">
                    <a16:rowId xmlns:a16="http://schemas.microsoft.com/office/drawing/2014/main" val="2991425595"/>
                  </a:ext>
                </a:extLst>
              </a:tr>
              <a:tr h="0">
                <a:tc>
                  <a:txBody>
                    <a:bodyPr/>
                    <a:lstStyle/>
                    <a:p>
                      <a:pPr algn="l" rtl="0" fontAlgn="b"/>
                      <a:r>
                        <a:rPr lang="en-US" sz="1000" b="0" i="0" u="none" strike="noStrike" dirty="0" smtClean="0">
                          <a:solidFill>
                            <a:srgbClr val="000000"/>
                          </a:solidFill>
                          <a:effectLst/>
                          <a:latin typeface="+mn-lt"/>
                        </a:rPr>
                        <a:t>Peer review</a:t>
                      </a:r>
                      <a:r>
                        <a:rPr lang="en-US" sz="1000" b="0" i="0" u="none" strike="noStrike" baseline="0" dirty="0" smtClean="0">
                          <a:solidFill>
                            <a:srgbClr val="000000"/>
                          </a:solidFill>
                          <a:effectLst/>
                          <a:latin typeface="+mn-lt"/>
                        </a:rPr>
                        <a:t> inputs</a:t>
                      </a:r>
                      <a:endParaRPr lang="en-US" sz="1000" b="0" i="0" u="none" strike="noStrike" dirty="0">
                        <a:solidFill>
                          <a:srgbClr val="000000"/>
                        </a:solidFill>
                        <a:effectLst/>
                        <a:latin typeface="+mn-lt"/>
                      </a:endParaRPr>
                    </a:p>
                  </a:txBody>
                  <a:tcPr marL="18288" marR="18288" marT="18288" marB="0">
                    <a:solidFill>
                      <a:srgbClr val="CCFFCC"/>
                    </a:solidFill>
                  </a:tcPr>
                </a:tc>
                <a:extLst>
                  <a:ext uri="{0D108BD9-81ED-4DB2-BD59-A6C34878D82A}">
                    <a16:rowId xmlns:a16="http://schemas.microsoft.com/office/drawing/2014/main" val="2374574084"/>
                  </a:ext>
                </a:extLst>
              </a:tr>
              <a:tr h="0">
                <a:tc>
                  <a:txBody>
                    <a:bodyPr/>
                    <a:lstStyle/>
                    <a:p>
                      <a:pPr algn="l" rtl="0" fontAlgn="b"/>
                      <a:r>
                        <a:rPr lang="en-US" sz="1000" b="0" i="0" u="none" strike="noStrike" dirty="0" smtClean="0">
                          <a:solidFill>
                            <a:schemeClr val="tx1"/>
                          </a:solidFill>
                          <a:effectLst/>
                          <a:latin typeface="+mn-lt"/>
                        </a:rPr>
                        <a:t>Sys/</a:t>
                      </a:r>
                      <a:r>
                        <a:rPr lang="en-US" sz="1000" b="0" i="0" u="none" strike="noStrike" dirty="0" err="1" smtClean="0">
                          <a:solidFill>
                            <a:schemeClr val="tx1"/>
                          </a:solidFill>
                          <a:effectLst/>
                          <a:latin typeface="+mn-lt"/>
                        </a:rPr>
                        <a:t>Subsys</a:t>
                      </a:r>
                      <a:r>
                        <a:rPr lang="en-US" sz="1000" b="0" i="0" u="none" strike="noStrike" dirty="0" smtClean="0">
                          <a:solidFill>
                            <a:schemeClr val="tx1"/>
                          </a:solidFill>
                          <a:effectLst/>
                          <a:latin typeface="+mn-lt"/>
                        </a:rPr>
                        <a:t> block diagram</a:t>
                      </a:r>
                      <a:endParaRPr lang="en-US" sz="1000" b="0" i="0" u="none" strike="noStrike" dirty="0">
                        <a:solidFill>
                          <a:schemeClr val="tx1"/>
                        </a:solidFill>
                        <a:effectLst/>
                        <a:latin typeface="+mn-lt"/>
                      </a:endParaRPr>
                    </a:p>
                  </a:txBody>
                  <a:tcPr marL="18288" marR="18288" marT="18288" marB="0">
                    <a:solidFill>
                      <a:schemeClr val="accent2">
                        <a:lumMod val="20000"/>
                        <a:lumOff val="80000"/>
                      </a:schemeClr>
                    </a:solidFill>
                  </a:tcPr>
                </a:tc>
                <a:extLst>
                  <a:ext uri="{0D108BD9-81ED-4DB2-BD59-A6C34878D82A}">
                    <a16:rowId xmlns:a16="http://schemas.microsoft.com/office/drawing/2014/main" val="915526426"/>
                  </a:ext>
                </a:extLst>
              </a:tr>
              <a:tr h="0">
                <a:tc>
                  <a:txBody>
                    <a:bodyPr/>
                    <a:lstStyle/>
                    <a:p>
                      <a:pPr algn="l" rtl="0" fontAlgn="b"/>
                      <a:r>
                        <a:rPr lang="en-US" sz="1000" b="0" i="0" u="none" strike="noStrike" dirty="0" smtClean="0">
                          <a:solidFill>
                            <a:schemeClr val="tx1"/>
                          </a:solidFill>
                          <a:effectLst/>
                          <a:latin typeface="+mn-lt"/>
                        </a:rPr>
                        <a:t>Vehicle</a:t>
                      </a:r>
                      <a:r>
                        <a:rPr lang="en-US" sz="1000" b="0" i="0" u="none" strike="noStrike" baseline="0" dirty="0" smtClean="0">
                          <a:solidFill>
                            <a:schemeClr val="tx1"/>
                          </a:solidFill>
                          <a:effectLst/>
                          <a:latin typeface="+mn-lt"/>
                        </a:rPr>
                        <a:t> State Diagram</a:t>
                      </a:r>
                      <a:endParaRPr lang="en-US" sz="1000" b="0" i="0" u="none" strike="noStrike" dirty="0">
                        <a:solidFill>
                          <a:schemeClr val="tx1"/>
                        </a:solidFill>
                        <a:effectLst/>
                        <a:latin typeface="+mn-lt"/>
                      </a:endParaRPr>
                    </a:p>
                  </a:txBody>
                  <a:tcPr marL="18288" marR="18288" marT="18288" marB="0">
                    <a:solidFill>
                      <a:schemeClr val="accent2">
                        <a:lumMod val="20000"/>
                        <a:lumOff val="80000"/>
                      </a:schemeClr>
                    </a:solidFill>
                  </a:tcPr>
                </a:tc>
                <a:extLst>
                  <a:ext uri="{0D108BD9-81ED-4DB2-BD59-A6C34878D82A}">
                    <a16:rowId xmlns:a16="http://schemas.microsoft.com/office/drawing/2014/main" val="3155602179"/>
                  </a:ext>
                </a:extLst>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711692188"/>
              </p:ext>
            </p:extLst>
          </p:nvPr>
        </p:nvGraphicFramePr>
        <p:xfrm>
          <a:off x="6665977" y="1066800"/>
          <a:ext cx="1495212" cy="1956816"/>
        </p:xfrm>
        <a:graphic>
          <a:graphicData uri="http://schemas.openxmlformats.org/drawingml/2006/table">
            <a:tbl>
              <a:tblPr>
                <a:tableStyleId>{5940675A-B579-460E-94D1-54222C63F5DA}</a:tableStyleId>
              </a:tblPr>
              <a:tblGrid>
                <a:gridCol w="1495212">
                  <a:extLst>
                    <a:ext uri="{9D8B030D-6E8A-4147-A177-3AD203B41FA5}">
                      <a16:colId xmlns:a16="http://schemas.microsoft.com/office/drawing/2014/main" val="1070224389"/>
                    </a:ext>
                  </a:extLst>
                </a:gridCol>
              </a:tblGrid>
              <a:tr h="0">
                <a:tc>
                  <a:txBody>
                    <a:bodyPr/>
                    <a:lstStyle/>
                    <a:p>
                      <a:pPr algn="ctr" rtl="0" fontAlgn="b"/>
                      <a:r>
                        <a:rPr lang="en-US" sz="1000" b="1" u="none" strike="noStrike" dirty="0" smtClean="0">
                          <a:effectLst/>
                        </a:rPr>
                        <a:t>Major Reviews</a:t>
                      </a:r>
                      <a:endParaRPr lang="en-US" sz="1000" b="1" i="0" u="none" strike="noStrike" dirty="0">
                        <a:solidFill>
                          <a:srgbClr val="000000"/>
                        </a:solidFill>
                        <a:effectLst/>
                        <a:latin typeface="MS Sans Serif"/>
                      </a:endParaRPr>
                    </a:p>
                  </a:txBody>
                  <a:tcPr marL="18288" marR="18288" marT="18288" marB="0" anchor="b">
                    <a:solidFill>
                      <a:schemeClr val="accent1">
                        <a:lumMod val="20000"/>
                        <a:lumOff val="80000"/>
                      </a:schemeClr>
                    </a:solidFill>
                  </a:tcPr>
                </a:tc>
                <a:extLst>
                  <a:ext uri="{0D108BD9-81ED-4DB2-BD59-A6C34878D82A}">
                    <a16:rowId xmlns:a16="http://schemas.microsoft.com/office/drawing/2014/main" val="1049385200"/>
                  </a:ext>
                </a:extLst>
              </a:tr>
              <a:tr h="0">
                <a:tc>
                  <a:txBody>
                    <a:bodyPr/>
                    <a:lstStyle/>
                    <a:p>
                      <a:pPr algn="l" rtl="0" fontAlgn="b"/>
                      <a:r>
                        <a:rPr lang="en-US" sz="1000" u="none" strike="noStrike" dirty="0">
                          <a:effectLst/>
                          <a:latin typeface="+mn-lt"/>
                        </a:rPr>
                        <a:t>Milestone review meeting information</a:t>
                      </a:r>
                      <a:endParaRPr lang="en-US" sz="1000" b="0" i="0" u="none" strike="noStrike" dirty="0">
                        <a:solidFill>
                          <a:srgbClr val="000000"/>
                        </a:solidFill>
                        <a:effectLst/>
                        <a:latin typeface="+mn-lt"/>
                      </a:endParaRPr>
                    </a:p>
                  </a:txBody>
                  <a:tcPr marL="18288" marR="18288" marT="18288" marB="0">
                    <a:solidFill>
                      <a:schemeClr val="accent2">
                        <a:lumMod val="20000"/>
                        <a:lumOff val="80000"/>
                      </a:schemeClr>
                    </a:solidFill>
                  </a:tcPr>
                </a:tc>
                <a:extLst>
                  <a:ext uri="{0D108BD9-81ED-4DB2-BD59-A6C34878D82A}">
                    <a16:rowId xmlns:a16="http://schemas.microsoft.com/office/drawing/2014/main" val="1970378755"/>
                  </a:ext>
                </a:extLst>
              </a:tr>
              <a:tr h="0">
                <a:tc>
                  <a:txBody>
                    <a:bodyPr/>
                    <a:lstStyle/>
                    <a:p>
                      <a:pPr algn="l" rtl="0" fontAlgn="b"/>
                      <a:r>
                        <a:rPr lang="en-US" sz="1000" u="none" strike="noStrike" dirty="0">
                          <a:effectLst/>
                        </a:rPr>
                        <a:t>Review </a:t>
                      </a:r>
                      <a:r>
                        <a:rPr lang="en-US" sz="1000" u="none" strike="noStrike" dirty="0" smtClean="0">
                          <a:effectLst/>
                        </a:rPr>
                        <a:t>actions/comments</a:t>
                      </a:r>
                      <a:endParaRPr lang="en-US" sz="1000" b="0" i="0" u="none" strike="noStrike" dirty="0">
                        <a:solidFill>
                          <a:srgbClr val="000000"/>
                        </a:solidFill>
                        <a:effectLst/>
                        <a:latin typeface="MS Sans Serif"/>
                      </a:endParaRPr>
                    </a:p>
                  </a:txBody>
                  <a:tcPr marL="18288" marR="18288" marT="18288" marB="0">
                    <a:solidFill>
                      <a:srgbClr val="CCFFCC"/>
                    </a:solidFill>
                  </a:tcPr>
                </a:tc>
                <a:extLst>
                  <a:ext uri="{0D108BD9-81ED-4DB2-BD59-A6C34878D82A}">
                    <a16:rowId xmlns:a16="http://schemas.microsoft.com/office/drawing/2014/main" val="3333026098"/>
                  </a:ext>
                </a:extLst>
              </a:tr>
              <a:tr h="55876">
                <a:tc>
                  <a:txBody>
                    <a:bodyPr/>
                    <a:lstStyle/>
                    <a:p>
                      <a:pPr algn="l" rtl="0" fontAlgn="b"/>
                      <a:r>
                        <a:rPr lang="en-US" sz="1000" u="none" strike="noStrike" dirty="0">
                          <a:effectLst/>
                        </a:rPr>
                        <a:t>Milestone review products and data content</a:t>
                      </a:r>
                      <a:endParaRPr lang="en-US" sz="1000" b="0" i="0" u="none" strike="noStrike" dirty="0">
                        <a:solidFill>
                          <a:srgbClr val="000000"/>
                        </a:solidFill>
                        <a:effectLst/>
                        <a:latin typeface="MS Sans Serif"/>
                      </a:endParaRPr>
                    </a:p>
                  </a:txBody>
                  <a:tcPr marL="18288" marR="18288" marT="18288" marB="0">
                    <a:solidFill>
                      <a:schemeClr val="accent2">
                        <a:lumMod val="20000"/>
                        <a:lumOff val="80000"/>
                      </a:schemeClr>
                    </a:solidFill>
                  </a:tcPr>
                </a:tc>
                <a:extLst>
                  <a:ext uri="{0D108BD9-81ED-4DB2-BD59-A6C34878D82A}">
                    <a16:rowId xmlns:a16="http://schemas.microsoft.com/office/drawing/2014/main" val="4120890350"/>
                  </a:ext>
                </a:extLst>
              </a:tr>
              <a:tr h="0">
                <a:tc>
                  <a:txBody>
                    <a:bodyPr/>
                    <a:lstStyle/>
                    <a:p>
                      <a:pPr algn="l" rtl="0" fontAlgn="b"/>
                      <a:r>
                        <a:rPr lang="en-US" sz="1000" u="none" strike="noStrike" dirty="0" err="1">
                          <a:effectLst/>
                        </a:rPr>
                        <a:t>CoFTR</a:t>
                      </a:r>
                      <a:r>
                        <a:rPr lang="en-US" sz="1000" u="none" strike="noStrike" dirty="0">
                          <a:effectLst/>
                        </a:rPr>
                        <a:t> Endorsements</a:t>
                      </a:r>
                      <a:endParaRPr lang="en-US" sz="1000" b="0" i="0" u="none" strike="noStrike" dirty="0">
                        <a:solidFill>
                          <a:srgbClr val="000000"/>
                        </a:solidFill>
                        <a:effectLst/>
                        <a:latin typeface="MS Sans Serif"/>
                      </a:endParaRPr>
                    </a:p>
                  </a:txBody>
                  <a:tcPr marL="18288" marR="18288" marT="18288" marB="0">
                    <a:solidFill>
                      <a:schemeClr val="accent2">
                        <a:lumMod val="20000"/>
                        <a:lumOff val="80000"/>
                      </a:schemeClr>
                    </a:solidFill>
                  </a:tcPr>
                </a:tc>
                <a:extLst>
                  <a:ext uri="{0D108BD9-81ED-4DB2-BD59-A6C34878D82A}">
                    <a16:rowId xmlns:a16="http://schemas.microsoft.com/office/drawing/2014/main" val="3135140290"/>
                  </a:ext>
                </a:extLst>
              </a:tr>
              <a:tr h="55876">
                <a:tc>
                  <a:txBody>
                    <a:bodyPr/>
                    <a:lstStyle/>
                    <a:p>
                      <a:pPr algn="l" rtl="0" fontAlgn="b"/>
                      <a:r>
                        <a:rPr lang="en-US" sz="1000" b="0" i="0" u="none" strike="noStrike" dirty="0" smtClean="0">
                          <a:solidFill>
                            <a:srgbClr val="000000"/>
                          </a:solidFill>
                          <a:effectLst/>
                          <a:latin typeface="+mn-lt"/>
                        </a:rPr>
                        <a:t>Review entrance</a:t>
                      </a:r>
                      <a:r>
                        <a:rPr lang="en-US" sz="1000" b="0" i="0" u="none" strike="noStrike" baseline="0" dirty="0" smtClean="0">
                          <a:solidFill>
                            <a:srgbClr val="000000"/>
                          </a:solidFill>
                          <a:effectLst/>
                          <a:latin typeface="+mn-lt"/>
                        </a:rPr>
                        <a:t> / success criteria and traceability</a:t>
                      </a:r>
                      <a:endParaRPr lang="en-US" sz="1000" b="0" i="0" u="none" strike="noStrike" dirty="0">
                        <a:solidFill>
                          <a:srgbClr val="000000"/>
                        </a:solidFill>
                        <a:effectLst/>
                        <a:latin typeface="+mn-lt"/>
                      </a:endParaRPr>
                    </a:p>
                  </a:txBody>
                  <a:tcPr marL="18288" marR="18288" marT="18288" marB="0">
                    <a:solidFill>
                      <a:schemeClr val="accent2">
                        <a:lumMod val="20000"/>
                        <a:lumOff val="80000"/>
                      </a:schemeClr>
                    </a:solidFill>
                  </a:tcPr>
                </a:tc>
                <a:extLst>
                  <a:ext uri="{0D108BD9-81ED-4DB2-BD59-A6C34878D82A}">
                    <a16:rowId xmlns:a16="http://schemas.microsoft.com/office/drawing/2014/main" val="2384930338"/>
                  </a:ext>
                </a:extLst>
              </a:tr>
              <a:tr h="55876">
                <a:tc>
                  <a:txBody>
                    <a:bodyPr/>
                    <a:lstStyle/>
                    <a:p>
                      <a:pPr algn="l" rtl="0" fontAlgn="b"/>
                      <a:r>
                        <a:rPr lang="en-US" sz="1000" b="0" i="0" u="none" strike="noStrike" dirty="0" smtClean="0">
                          <a:solidFill>
                            <a:srgbClr val="000000"/>
                          </a:solidFill>
                          <a:effectLst/>
                          <a:latin typeface="+mn-lt"/>
                        </a:rPr>
                        <a:t>Review attendees</a:t>
                      </a:r>
                      <a:endParaRPr lang="en-US" sz="1000" b="0" i="0" u="none" strike="noStrike" dirty="0">
                        <a:solidFill>
                          <a:srgbClr val="000000"/>
                        </a:solidFill>
                        <a:effectLst/>
                        <a:latin typeface="+mn-lt"/>
                      </a:endParaRPr>
                    </a:p>
                  </a:txBody>
                  <a:tcPr marL="18288" marR="18288" marT="18288" marB="0">
                    <a:solidFill>
                      <a:srgbClr val="CCFFCC"/>
                    </a:solidFill>
                  </a:tcPr>
                </a:tc>
                <a:extLst>
                  <a:ext uri="{0D108BD9-81ED-4DB2-BD59-A6C34878D82A}">
                    <a16:rowId xmlns:a16="http://schemas.microsoft.com/office/drawing/2014/main" val="2361754331"/>
                  </a:ext>
                </a:extLst>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61849615"/>
              </p:ext>
            </p:extLst>
          </p:nvPr>
        </p:nvGraphicFramePr>
        <p:xfrm>
          <a:off x="8234340" y="1069410"/>
          <a:ext cx="1769196" cy="3511296"/>
        </p:xfrm>
        <a:graphic>
          <a:graphicData uri="http://schemas.openxmlformats.org/drawingml/2006/table">
            <a:tbl>
              <a:tblPr>
                <a:tableStyleId>{5940675A-B579-460E-94D1-54222C63F5DA}</a:tableStyleId>
              </a:tblPr>
              <a:tblGrid>
                <a:gridCol w="1769196">
                  <a:extLst>
                    <a:ext uri="{9D8B030D-6E8A-4147-A177-3AD203B41FA5}">
                      <a16:colId xmlns:a16="http://schemas.microsoft.com/office/drawing/2014/main" val="1756628250"/>
                    </a:ext>
                  </a:extLst>
                </a:gridCol>
              </a:tblGrid>
              <a:tr h="0">
                <a:tc>
                  <a:txBody>
                    <a:bodyPr/>
                    <a:lstStyle/>
                    <a:p>
                      <a:pPr algn="ctr" rtl="0" fontAlgn="b"/>
                      <a:r>
                        <a:rPr lang="en-US" sz="1000" b="1" u="none" strike="noStrike" dirty="0" smtClean="0">
                          <a:effectLst/>
                        </a:rPr>
                        <a:t>Hardware Management</a:t>
                      </a:r>
                      <a:endParaRPr lang="en-US" sz="1000" b="1" i="0" u="none" strike="noStrike" dirty="0">
                        <a:solidFill>
                          <a:srgbClr val="000000"/>
                        </a:solidFill>
                        <a:effectLst/>
                        <a:latin typeface="MS Sans Serif"/>
                      </a:endParaRPr>
                    </a:p>
                  </a:txBody>
                  <a:tcPr marL="18288" marR="18288" marT="18288" marB="0" anchor="b">
                    <a:solidFill>
                      <a:schemeClr val="accent1">
                        <a:lumMod val="20000"/>
                        <a:lumOff val="80000"/>
                      </a:schemeClr>
                    </a:solidFill>
                  </a:tcPr>
                </a:tc>
                <a:extLst>
                  <a:ext uri="{0D108BD9-81ED-4DB2-BD59-A6C34878D82A}">
                    <a16:rowId xmlns:a16="http://schemas.microsoft.com/office/drawing/2014/main" val="2568344452"/>
                  </a:ext>
                </a:extLst>
              </a:tr>
              <a:tr h="0">
                <a:tc>
                  <a:txBody>
                    <a:bodyPr/>
                    <a:lstStyle/>
                    <a:p>
                      <a:pPr algn="l" rtl="0" fontAlgn="b"/>
                      <a:r>
                        <a:rPr lang="en-US" sz="1000" u="none" strike="noStrike" dirty="0" smtClean="0">
                          <a:effectLst/>
                        </a:rPr>
                        <a:t>Controlled</a:t>
                      </a:r>
                      <a:r>
                        <a:rPr lang="en-US" sz="1000" u="none" strike="noStrike" baseline="0" dirty="0" smtClean="0">
                          <a:effectLst/>
                        </a:rPr>
                        <a:t> storage </a:t>
                      </a:r>
                      <a:r>
                        <a:rPr lang="en-US" sz="1000" u="none" strike="noStrike" dirty="0" smtClean="0">
                          <a:effectLst/>
                        </a:rPr>
                        <a:t>management</a:t>
                      </a:r>
                      <a:endParaRPr lang="en-US" sz="1000" b="0" i="0" u="none" strike="noStrike" dirty="0">
                        <a:solidFill>
                          <a:srgbClr val="000000"/>
                        </a:solidFill>
                        <a:effectLst/>
                        <a:latin typeface="MS Sans Serif"/>
                      </a:endParaRPr>
                    </a:p>
                  </a:txBody>
                  <a:tcPr marL="18288" marR="18288" marT="18288" marB="0">
                    <a:solidFill>
                      <a:srgbClr val="FFFFCC"/>
                    </a:solidFill>
                  </a:tcPr>
                </a:tc>
                <a:extLst>
                  <a:ext uri="{0D108BD9-81ED-4DB2-BD59-A6C34878D82A}">
                    <a16:rowId xmlns:a16="http://schemas.microsoft.com/office/drawing/2014/main" val="1784569096"/>
                  </a:ext>
                </a:extLst>
              </a:tr>
              <a:tr h="0">
                <a:tc>
                  <a:txBody>
                    <a:bodyPr/>
                    <a:lstStyle/>
                    <a:p>
                      <a:pPr algn="l" rtl="0" fontAlgn="b"/>
                      <a:r>
                        <a:rPr lang="en-US" sz="1000" u="none" strike="noStrike" dirty="0">
                          <a:effectLst/>
                        </a:rPr>
                        <a:t>Hardware location tracking</a:t>
                      </a:r>
                      <a:endParaRPr lang="en-US" sz="1000" b="0" i="0" u="none" strike="noStrike" dirty="0">
                        <a:solidFill>
                          <a:srgbClr val="000000"/>
                        </a:solidFill>
                        <a:effectLst/>
                        <a:latin typeface="MS Sans Serif"/>
                      </a:endParaRPr>
                    </a:p>
                  </a:txBody>
                  <a:tcPr marL="18288" marR="18288" marT="18288" marB="0">
                    <a:solidFill>
                      <a:srgbClr val="FFFFCC"/>
                    </a:solidFill>
                  </a:tcPr>
                </a:tc>
                <a:extLst>
                  <a:ext uri="{0D108BD9-81ED-4DB2-BD59-A6C34878D82A}">
                    <a16:rowId xmlns:a16="http://schemas.microsoft.com/office/drawing/2014/main" val="3779193896"/>
                  </a:ext>
                </a:extLst>
              </a:tr>
              <a:tr h="0">
                <a:tc>
                  <a:txBody>
                    <a:bodyPr/>
                    <a:lstStyle/>
                    <a:p>
                      <a:pPr algn="l" rtl="0" fontAlgn="b"/>
                      <a:r>
                        <a:rPr lang="en-US" sz="1000" u="none" strike="noStrike" dirty="0">
                          <a:effectLst/>
                        </a:rPr>
                        <a:t>Shipping and receiving</a:t>
                      </a:r>
                      <a:endParaRPr lang="en-US" sz="1000" b="0" i="0" u="none" strike="noStrike" dirty="0">
                        <a:solidFill>
                          <a:srgbClr val="000000"/>
                        </a:solidFill>
                        <a:effectLst/>
                        <a:latin typeface="MS Sans Serif"/>
                      </a:endParaRPr>
                    </a:p>
                  </a:txBody>
                  <a:tcPr marL="18288" marR="18288" marT="18288" marB="0">
                    <a:solidFill>
                      <a:srgbClr val="FFFFCC"/>
                    </a:solidFill>
                  </a:tcPr>
                </a:tc>
                <a:extLst>
                  <a:ext uri="{0D108BD9-81ED-4DB2-BD59-A6C34878D82A}">
                    <a16:rowId xmlns:a16="http://schemas.microsoft.com/office/drawing/2014/main" val="4059849695"/>
                  </a:ext>
                </a:extLst>
              </a:tr>
              <a:tr h="0">
                <a:tc>
                  <a:txBody>
                    <a:bodyPr/>
                    <a:lstStyle/>
                    <a:p>
                      <a:pPr algn="l" rtl="0" fontAlgn="b"/>
                      <a:r>
                        <a:rPr lang="en-US" sz="1000" u="none" strike="noStrike" dirty="0" smtClean="0">
                          <a:effectLst/>
                        </a:rPr>
                        <a:t>Maintenance log</a:t>
                      </a:r>
                      <a:endParaRPr lang="en-US" sz="1000" b="0" i="0" u="none" strike="noStrike" dirty="0">
                        <a:solidFill>
                          <a:srgbClr val="000000"/>
                        </a:solidFill>
                        <a:effectLst/>
                        <a:latin typeface="MS Sans Serif"/>
                      </a:endParaRPr>
                    </a:p>
                  </a:txBody>
                  <a:tcPr marL="18288" marR="18288" marT="18288" marB="0">
                    <a:solidFill>
                      <a:srgbClr val="CCFFCC"/>
                    </a:solidFill>
                  </a:tcPr>
                </a:tc>
                <a:extLst>
                  <a:ext uri="{0D108BD9-81ED-4DB2-BD59-A6C34878D82A}">
                    <a16:rowId xmlns:a16="http://schemas.microsoft.com/office/drawing/2014/main" val="3277860166"/>
                  </a:ext>
                </a:extLst>
              </a:tr>
              <a:tr h="0">
                <a:tc>
                  <a:txBody>
                    <a:bodyPr/>
                    <a:lstStyle/>
                    <a:p>
                      <a:pPr algn="l" rtl="0" fontAlgn="b"/>
                      <a:r>
                        <a:rPr lang="en-US" sz="1000" u="none" strike="noStrike" dirty="0">
                          <a:effectLst/>
                        </a:rPr>
                        <a:t>Vehicle configuration</a:t>
                      </a:r>
                      <a:endParaRPr lang="en-US" sz="1000" b="0" i="0" u="none" strike="noStrike" dirty="0">
                        <a:solidFill>
                          <a:srgbClr val="000000"/>
                        </a:solidFill>
                        <a:effectLst/>
                        <a:latin typeface="MS Sans Serif"/>
                      </a:endParaRPr>
                    </a:p>
                  </a:txBody>
                  <a:tcPr marL="18288" marR="18288" marT="18288" marB="0">
                    <a:solidFill>
                      <a:srgbClr val="FFFFCC"/>
                    </a:solidFill>
                  </a:tcPr>
                </a:tc>
                <a:extLst>
                  <a:ext uri="{0D108BD9-81ED-4DB2-BD59-A6C34878D82A}">
                    <a16:rowId xmlns:a16="http://schemas.microsoft.com/office/drawing/2014/main" val="1334839485"/>
                  </a:ext>
                </a:extLst>
              </a:tr>
              <a:tr h="0">
                <a:tc>
                  <a:txBody>
                    <a:bodyPr/>
                    <a:lstStyle/>
                    <a:p>
                      <a:pPr algn="l" rtl="0" fontAlgn="b"/>
                      <a:r>
                        <a:rPr lang="en-US" sz="1000" u="none" strike="noStrike" dirty="0">
                          <a:effectLst/>
                        </a:rPr>
                        <a:t>Burn-in log</a:t>
                      </a:r>
                      <a:endParaRPr lang="en-US" sz="1000" b="0" i="0" u="none" strike="noStrike" dirty="0">
                        <a:solidFill>
                          <a:srgbClr val="000000"/>
                        </a:solidFill>
                        <a:effectLst/>
                        <a:latin typeface="MS Sans Serif"/>
                      </a:endParaRPr>
                    </a:p>
                  </a:txBody>
                  <a:tcPr marL="18288" marR="18288" marT="18288" marB="0">
                    <a:solidFill>
                      <a:srgbClr val="CCFFCC"/>
                    </a:solidFill>
                  </a:tcPr>
                </a:tc>
                <a:extLst>
                  <a:ext uri="{0D108BD9-81ED-4DB2-BD59-A6C34878D82A}">
                    <a16:rowId xmlns:a16="http://schemas.microsoft.com/office/drawing/2014/main" val="1920162763"/>
                  </a:ext>
                </a:extLst>
              </a:tr>
              <a:tr h="0">
                <a:tc>
                  <a:txBody>
                    <a:bodyPr/>
                    <a:lstStyle/>
                    <a:p>
                      <a:pPr algn="l" rtl="0" fontAlgn="b"/>
                      <a:r>
                        <a:rPr lang="en-US" sz="1000" u="none" strike="noStrike" dirty="0">
                          <a:effectLst/>
                        </a:rPr>
                        <a:t>Mass properties management</a:t>
                      </a:r>
                      <a:endParaRPr lang="en-US" sz="1000" b="0" i="0" u="none" strike="noStrike" dirty="0">
                        <a:solidFill>
                          <a:srgbClr val="000000"/>
                        </a:solidFill>
                        <a:effectLst/>
                        <a:latin typeface="MS Sans Serif"/>
                      </a:endParaRPr>
                    </a:p>
                  </a:txBody>
                  <a:tcPr marL="18288" marR="18288" marT="18288" marB="0">
                    <a:solidFill>
                      <a:srgbClr val="CCFFCC"/>
                    </a:solidFill>
                  </a:tcPr>
                </a:tc>
                <a:extLst>
                  <a:ext uri="{0D108BD9-81ED-4DB2-BD59-A6C34878D82A}">
                    <a16:rowId xmlns:a16="http://schemas.microsoft.com/office/drawing/2014/main" val="849453747"/>
                  </a:ext>
                </a:extLst>
              </a:tr>
              <a:tr h="0">
                <a:tc>
                  <a:txBody>
                    <a:bodyPr/>
                    <a:lstStyle/>
                    <a:p>
                      <a:pPr algn="l" rtl="0" fontAlgn="b"/>
                      <a:r>
                        <a:rPr lang="en-US" sz="1000" b="0" i="0" u="none" strike="noStrike" dirty="0" smtClean="0">
                          <a:solidFill>
                            <a:srgbClr val="000000"/>
                          </a:solidFill>
                          <a:effectLst/>
                          <a:latin typeface="+mn-lt"/>
                        </a:rPr>
                        <a:t>Master equipment</a:t>
                      </a:r>
                      <a:r>
                        <a:rPr lang="en-US" sz="1000" b="0" i="0" u="none" strike="noStrike" baseline="0" dirty="0" smtClean="0">
                          <a:solidFill>
                            <a:srgbClr val="000000"/>
                          </a:solidFill>
                          <a:effectLst/>
                          <a:latin typeface="+mn-lt"/>
                        </a:rPr>
                        <a:t> list</a:t>
                      </a:r>
                      <a:endParaRPr lang="en-US" sz="1000" b="0" i="0" u="none" strike="noStrike" dirty="0">
                        <a:solidFill>
                          <a:srgbClr val="000000"/>
                        </a:solidFill>
                        <a:effectLst/>
                        <a:latin typeface="+mn-lt"/>
                      </a:endParaRPr>
                    </a:p>
                  </a:txBody>
                  <a:tcPr marL="18288" marR="18288" marT="18288" marB="0">
                    <a:solidFill>
                      <a:srgbClr val="CCFFCC"/>
                    </a:solidFill>
                  </a:tcPr>
                </a:tc>
                <a:extLst>
                  <a:ext uri="{0D108BD9-81ED-4DB2-BD59-A6C34878D82A}">
                    <a16:rowId xmlns:a16="http://schemas.microsoft.com/office/drawing/2014/main" val="828907966"/>
                  </a:ext>
                </a:extLst>
              </a:tr>
              <a:tr h="0">
                <a:tc>
                  <a:txBody>
                    <a:bodyPr/>
                    <a:lstStyle/>
                    <a:p>
                      <a:pPr algn="l" rtl="0" fontAlgn="b"/>
                      <a:r>
                        <a:rPr lang="en-US" sz="1000" u="none" strike="noStrike" dirty="0">
                          <a:effectLst/>
                        </a:rPr>
                        <a:t>Powered equipment list</a:t>
                      </a:r>
                      <a:endParaRPr lang="en-US" sz="1000" b="0" i="0" u="none" strike="noStrike" dirty="0">
                        <a:solidFill>
                          <a:srgbClr val="000000"/>
                        </a:solidFill>
                        <a:effectLst/>
                        <a:latin typeface="MS Sans Serif"/>
                      </a:endParaRPr>
                    </a:p>
                  </a:txBody>
                  <a:tcPr marL="18288" marR="18288" marT="18288" marB="0">
                    <a:solidFill>
                      <a:srgbClr val="CCFFCC"/>
                    </a:solidFill>
                  </a:tcPr>
                </a:tc>
                <a:extLst>
                  <a:ext uri="{0D108BD9-81ED-4DB2-BD59-A6C34878D82A}">
                    <a16:rowId xmlns:a16="http://schemas.microsoft.com/office/drawing/2014/main" val="2134268340"/>
                  </a:ext>
                </a:extLst>
              </a:tr>
              <a:tr h="0">
                <a:tc>
                  <a:txBody>
                    <a:bodyPr/>
                    <a:lstStyle/>
                    <a:p>
                      <a:pPr algn="l" rtl="0" fontAlgn="b"/>
                      <a:r>
                        <a:rPr lang="en-US" sz="1000" u="none" strike="noStrike" dirty="0">
                          <a:effectLst/>
                        </a:rPr>
                        <a:t>Thermal equipment list</a:t>
                      </a:r>
                      <a:endParaRPr lang="en-US" sz="1000" b="0" i="0" u="none" strike="noStrike" dirty="0">
                        <a:solidFill>
                          <a:srgbClr val="000000"/>
                        </a:solidFill>
                        <a:effectLst/>
                        <a:latin typeface="MS Sans Serif"/>
                      </a:endParaRPr>
                    </a:p>
                  </a:txBody>
                  <a:tcPr marL="18288" marR="18288" marT="18288" marB="0">
                    <a:solidFill>
                      <a:srgbClr val="CCFFCC"/>
                    </a:solidFill>
                  </a:tcPr>
                </a:tc>
                <a:extLst>
                  <a:ext uri="{0D108BD9-81ED-4DB2-BD59-A6C34878D82A}">
                    <a16:rowId xmlns:a16="http://schemas.microsoft.com/office/drawing/2014/main" val="2499774070"/>
                  </a:ext>
                </a:extLst>
              </a:tr>
              <a:tr h="0">
                <a:tc>
                  <a:txBody>
                    <a:bodyPr/>
                    <a:lstStyle/>
                    <a:p>
                      <a:pPr algn="l" rtl="0" fontAlgn="b"/>
                      <a:r>
                        <a:rPr lang="en-US" sz="1000" u="none" strike="noStrike" dirty="0">
                          <a:effectLst/>
                        </a:rPr>
                        <a:t>Master measurement list</a:t>
                      </a:r>
                      <a:endParaRPr lang="en-US" sz="1000" b="0" i="0" u="none" strike="noStrike" dirty="0">
                        <a:solidFill>
                          <a:srgbClr val="000000"/>
                        </a:solidFill>
                        <a:effectLst/>
                        <a:latin typeface="MS Sans Serif"/>
                      </a:endParaRPr>
                    </a:p>
                  </a:txBody>
                  <a:tcPr marL="18288" marR="18288" marT="18288" marB="0">
                    <a:solidFill>
                      <a:srgbClr val="CCFFCC"/>
                    </a:solidFill>
                  </a:tcPr>
                </a:tc>
                <a:extLst>
                  <a:ext uri="{0D108BD9-81ED-4DB2-BD59-A6C34878D82A}">
                    <a16:rowId xmlns:a16="http://schemas.microsoft.com/office/drawing/2014/main" val="1357637849"/>
                  </a:ext>
                </a:extLst>
              </a:tr>
              <a:tr h="0">
                <a:tc>
                  <a:txBody>
                    <a:bodyPr/>
                    <a:lstStyle/>
                    <a:p>
                      <a:pPr algn="l" rtl="0" fontAlgn="b"/>
                      <a:r>
                        <a:rPr lang="en-US" sz="1000" u="none" strike="noStrike" dirty="0">
                          <a:effectLst/>
                        </a:rPr>
                        <a:t>Project hardware inventory</a:t>
                      </a:r>
                      <a:endParaRPr lang="en-US" sz="1000" b="0" i="0" u="none" strike="noStrike" dirty="0">
                        <a:solidFill>
                          <a:srgbClr val="000000"/>
                        </a:solidFill>
                        <a:effectLst/>
                        <a:latin typeface="MS Sans Serif"/>
                      </a:endParaRPr>
                    </a:p>
                  </a:txBody>
                  <a:tcPr marL="18288" marR="18288" marT="18288" marB="0">
                    <a:solidFill>
                      <a:srgbClr val="CCFFCC"/>
                    </a:solidFill>
                  </a:tcPr>
                </a:tc>
                <a:extLst>
                  <a:ext uri="{0D108BD9-81ED-4DB2-BD59-A6C34878D82A}">
                    <a16:rowId xmlns:a16="http://schemas.microsoft.com/office/drawing/2014/main" val="689391084"/>
                  </a:ext>
                </a:extLst>
              </a:tr>
              <a:tr h="0">
                <a:tc>
                  <a:txBody>
                    <a:bodyPr/>
                    <a:lstStyle/>
                    <a:p>
                      <a:pPr algn="l" rtl="0" fontAlgn="b"/>
                      <a:r>
                        <a:rPr lang="en-US" sz="1000" u="none" strike="noStrike" dirty="0">
                          <a:effectLst/>
                        </a:rPr>
                        <a:t>Shipping list for major hardware </a:t>
                      </a:r>
                      <a:r>
                        <a:rPr lang="en-US" sz="1000" u="none" strike="noStrike" dirty="0" smtClean="0">
                          <a:effectLst/>
                        </a:rPr>
                        <a:t>moves</a:t>
                      </a:r>
                      <a:endParaRPr lang="en-US" sz="1000" b="0" i="0" u="none" strike="noStrike" dirty="0">
                        <a:solidFill>
                          <a:srgbClr val="000000"/>
                        </a:solidFill>
                        <a:effectLst/>
                        <a:latin typeface="MS Sans Serif"/>
                      </a:endParaRPr>
                    </a:p>
                  </a:txBody>
                  <a:tcPr marL="18288" marR="18288" marT="18288" marB="0">
                    <a:solidFill>
                      <a:srgbClr val="CCFFCC"/>
                    </a:solidFill>
                  </a:tcPr>
                </a:tc>
                <a:extLst>
                  <a:ext uri="{0D108BD9-81ED-4DB2-BD59-A6C34878D82A}">
                    <a16:rowId xmlns:a16="http://schemas.microsoft.com/office/drawing/2014/main" val="2465712443"/>
                  </a:ext>
                </a:extLst>
              </a:tr>
              <a:tr h="0">
                <a:tc>
                  <a:txBody>
                    <a:bodyPr/>
                    <a:lstStyle/>
                    <a:p>
                      <a:pPr algn="l" rtl="0" fontAlgn="b"/>
                      <a:r>
                        <a:rPr lang="en-US" sz="1000" b="0" i="0" u="none" strike="noStrike" dirty="0" smtClean="0">
                          <a:solidFill>
                            <a:srgbClr val="000000"/>
                          </a:solidFill>
                          <a:effectLst/>
                          <a:latin typeface="+mn-lt"/>
                        </a:rPr>
                        <a:t>Hardware Upgrade</a:t>
                      </a:r>
                      <a:r>
                        <a:rPr lang="en-US" sz="1000" b="0" i="0" u="none" strike="noStrike" baseline="0" dirty="0" smtClean="0">
                          <a:solidFill>
                            <a:srgbClr val="000000"/>
                          </a:solidFill>
                          <a:effectLst/>
                          <a:latin typeface="+mn-lt"/>
                        </a:rPr>
                        <a:t> Process/Documentation</a:t>
                      </a:r>
                      <a:endParaRPr lang="en-US" sz="1000" b="0" i="0" u="none" strike="noStrike" dirty="0">
                        <a:solidFill>
                          <a:srgbClr val="000000"/>
                        </a:solidFill>
                        <a:effectLst/>
                        <a:latin typeface="+mn-lt"/>
                      </a:endParaRPr>
                    </a:p>
                  </a:txBody>
                  <a:tcPr marL="18288" marR="18288" marT="18288" marB="0">
                    <a:solidFill>
                      <a:schemeClr val="accent2">
                        <a:lumMod val="20000"/>
                        <a:lumOff val="80000"/>
                      </a:schemeClr>
                    </a:solidFill>
                  </a:tcPr>
                </a:tc>
                <a:extLst>
                  <a:ext uri="{0D108BD9-81ED-4DB2-BD59-A6C34878D82A}">
                    <a16:rowId xmlns:a16="http://schemas.microsoft.com/office/drawing/2014/main" val="2622243501"/>
                  </a:ext>
                </a:extLst>
              </a:tr>
              <a:tr h="0">
                <a:tc>
                  <a:txBody>
                    <a:bodyPr/>
                    <a:lstStyle/>
                    <a:p>
                      <a:pPr algn="l" rtl="0" fontAlgn="b"/>
                      <a:r>
                        <a:rPr lang="en-US" sz="1000" b="0" i="0" u="none" strike="noStrike" dirty="0" smtClean="0">
                          <a:solidFill>
                            <a:srgbClr val="000000"/>
                          </a:solidFill>
                          <a:effectLst/>
                          <a:latin typeface="+mn-lt"/>
                        </a:rPr>
                        <a:t>Cycle</a:t>
                      </a:r>
                      <a:r>
                        <a:rPr lang="en-US" sz="1000" b="0" i="0" u="none" strike="noStrike" baseline="0" dirty="0" smtClean="0">
                          <a:solidFill>
                            <a:srgbClr val="000000"/>
                          </a:solidFill>
                          <a:effectLst/>
                          <a:latin typeface="+mn-lt"/>
                        </a:rPr>
                        <a:t> logs (pressure, valves)</a:t>
                      </a:r>
                      <a:endParaRPr lang="en-US" sz="1000" b="0" i="0" u="none" strike="noStrike" dirty="0">
                        <a:solidFill>
                          <a:srgbClr val="000000"/>
                        </a:solidFill>
                        <a:effectLst/>
                        <a:latin typeface="+mn-lt"/>
                      </a:endParaRPr>
                    </a:p>
                  </a:txBody>
                  <a:tcPr marL="18288" marR="18288" marT="18288" marB="0">
                    <a:solidFill>
                      <a:srgbClr val="CCFFCC"/>
                    </a:solidFill>
                  </a:tcPr>
                </a:tc>
                <a:extLst>
                  <a:ext uri="{0D108BD9-81ED-4DB2-BD59-A6C34878D82A}">
                    <a16:rowId xmlns:a16="http://schemas.microsoft.com/office/drawing/2014/main" val="30030988"/>
                  </a:ext>
                </a:extLst>
              </a:tr>
              <a:tr h="0">
                <a:tc>
                  <a:txBody>
                    <a:bodyPr/>
                    <a:lstStyle/>
                    <a:p>
                      <a:pPr algn="l" rtl="0" fontAlgn="b"/>
                      <a:r>
                        <a:rPr lang="en-US" sz="1000" b="0" i="0" u="none" strike="noStrike" dirty="0" smtClean="0">
                          <a:solidFill>
                            <a:srgbClr val="000000"/>
                          </a:solidFill>
                          <a:effectLst/>
                          <a:latin typeface="+mn-lt"/>
                        </a:rPr>
                        <a:t>Materials Identification and</a:t>
                      </a:r>
                      <a:r>
                        <a:rPr lang="en-US" sz="1000" b="0" i="0" u="none" strike="noStrike" baseline="0" dirty="0" smtClean="0">
                          <a:solidFill>
                            <a:srgbClr val="000000"/>
                          </a:solidFill>
                          <a:effectLst/>
                          <a:latin typeface="+mn-lt"/>
                        </a:rPr>
                        <a:t> Usage List (MUIL)</a:t>
                      </a:r>
                      <a:endParaRPr lang="en-US" sz="1000" b="0" i="0" u="none" strike="noStrike" dirty="0">
                        <a:solidFill>
                          <a:srgbClr val="000000"/>
                        </a:solidFill>
                        <a:effectLst/>
                        <a:latin typeface="+mn-lt"/>
                      </a:endParaRPr>
                    </a:p>
                  </a:txBody>
                  <a:tcPr marL="18288" marR="18288" marT="18288" marB="0">
                    <a:solidFill>
                      <a:srgbClr val="CCFFCC"/>
                    </a:solidFill>
                  </a:tcPr>
                </a:tc>
                <a:extLst>
                  <a:ext uri="{0D108BD9-81ED-4DB2-BD59-A6C34878D82A}">
                    <a16:rowId xmlns:a16="http://schemas.microsoft.com/office/drawing/2014/main" val="948168612"/>
                  </a:ext>
                </a:extLst>
              </a:tr>
            </a:tbl>
          </a:graphicData>
        </a:graphic>
      </p:graphicFrame>
      <p:graphicFrame>
        <p:nvGraphicFramePr>
          <p:cNvPr id="12" name="Table 11"/>
          <p:cNvGraphicFramePr>
            <a:graphicFrameLocks noGrp="1"/>
          </p:cNvGraphicFramePr>
          <p:nvPr>
            <p:extLst>
              <p:ext uri="{D42A27DB-BD31-4B8C-83A1-F6EECF244321}">
                <p14:modId xmlns:p14="http://schemas.microsoft.com/office/powerpoint/2010/main" val="2990844403"/>
              </p:ext>
            </p:extLst>
          </p:nvPr>
        </p:nvGraphicFramePr>
        <p:xfrm>
          <a:off x="10076688" y="1069410"/>
          <a:ext cx="1841564" cy="1840992"/>
        </p:xfrm>
        <a:graphic>
          <a:graphicData uri="http://schemas.openxmlformats.org/drawingml/2006/table">
            <a:tbl>
              <a:tblPr>
                <a:tableStyleId>{5940675A-B579-460E-94D1-54222C63F5DA}</a:tableStyleId>
              </a:tblPr>
              <a:tblGrid>
                <a:gridCol w="1841564">
                  <a:extLst>
                    <a:ext uri="{9D8B030D-6E8A-4147-A177-3AD203B41FA5}">
                      <a16:colId xmlns:a16="http://schemas.microsoft.com/office/drawing/2014/main" val="56292986"/>
                    </a:ext>
                  </a:extLst>
                </a:gridCol>
              </a:tblGrid>
              <a:tr h="90005">
                <a:tc>
                  <a:txBody>
                    <a:bodyPr/>
                    <a:lstStyle/>
                    <a:p>
                      <a:pPr algn="ctr" rtl="0" fontAlgn="b"/>
                      <a:r>
                        <a:rPr lang="en-US" sz="1000" b="1" u="none" strike="noStrike" dirty="0" smtClean="0">
                          <a:effectLst/>
                          <a:latin typeface="+mn-lt"/>
                        </a:rPr>
                        <a:t>AI&amp;T</a:t>
                      </a:r>
                      <a:endParaRPr lang="en-US" sz="1000" b="1" i="0" u="none" strike="noStrike" dirty="0">
                        <a:solidFill>
                          <a:srgbClr val="000000"/>
                        </a:solidFill>
                        <a:effectLst/>
                        <a:latin typeface="+mn-lt"/>
                      </a:endParaRPr>
                    </a:p>
                  </a:txBody>
                  <a:tcPr marL="18288" marR="18288" marT="18288" marB="0" anchor="b">
                    <a:solidFill>
                      <a:schemeClr val="accent1">
                        <a:lumMod val="20000"/>
                        <a:lumOff val="80000"/>
                      </a:schemeClr>
                    </a:solidFill>
                  </a:tcPr>
                </a:tc>
                <a:extLst>
                  <a:ext uri="{0D108BD9-81ED-4DB2-BD59-A6C34878D82A}">
                    <a16:rowId xmlns:a16="http://schemas.microsoft.com/office/drawing/2014/main" val="3829690593"/>
                  </a:ext>
                </a:extLst>
              </a:tr>
              <a:tr h="90005">
                <a:tc>
                  <a:txBody>
                    <a:bodyPr/>
                    <a:lstStyle/>
                    <a:p>
                      <a:pPr algn="l" rtl="0" fontAlgn="b"/>
                      <a:r>
                        <a:rPr lang="en-US" sz="1000" u="none" strike="noStrike" dirty="0">
                          <a:effectLst/>
                          <a:latin typeface="+mn-lt"/>
                        </a:rPr>
                        <a:t>Remove before flight items</a:t>
                      </a:r>
                      <a:endParaRPr lang="en-US" sz="1000" b="0" i="0" u="none" strike="noStrike" dirty="0">
                        <a:solidFill>
                          <a:srgbClr val="000000"/>
                        </a:solidFill>
                        <a:effectLst/>
                        <a:latin typeface="+mn-lt"/>
                      </a:endParaRPr>
                    </a:p>
                  </a:txBody>
                  <a:tcPr marL="18288" marR="18288" marT="18288" marB="0">
                    <a:solidFill>
                      <a:srgbClr val="CCFFCC"/>
                    </a:solidFill>
                  </a:tcPr>
                </a:tc>
                <a:extLst>
                  <a:ext uri="{0D108BD9-81ED-4DB2-BD59-A6C34878D82A}">
                    <a16:rowId xmlns:a16="http://schemas.microsoft.com/office/drawing/2014/main" val="1715987928"/>
                  </a:ext>
                </a:extLst>
              </a:tr>
              <a:tr h="90005">
                <a:tc>
                  <a:txBody>
                    <a:bodyPr/>
                    <a:lstStyle/>
                    <a:p>
                      <a:pPr algn="l" rtl="0" fontAlgn="b"/>
                      <a:r>
                        <a:rPr lang="en-US" sz="1000" u="none" strike="noStrike" dirty="0">
                          <a:effectLst/>
                          <a:latin typeface="+mn-lt"/>
                        </a:rPr>
                        <a:t>Shift handover logs</a:t>
                      </a:r>
                      <a:endParaRPr lang="en-US" sz="1000" b="0" i="0" u="none" strike="noStrike" dirty="0">
                        <a:solidFill>
                          <a:srgbClr val="000000"/>
                        </a:solidFill>
                        <a:effectLst/>
                        <a:latin typeface="+mn-lt"/>
                      </a:endParaRPr>
                    </a:p>
                  </a:txBody>
                  <a:tcPr marL="18288" marR="18288" marT="18288" marB="0">
                    <a:solidFill>
                      <a:schemeClr val="accent2">
                        <a:lumMod val="20000"/>
                        <a:lumOff val="80000"/>
                      </a:schemeClr>
                    </a:solidFill>
                  </a:tcPr>
                </a:tc>
                <a:extLst>
                  <a:ext uri="{0D108BD9-81ED-4DB2-BD59-A6C34878D82A}">
                    <a16:rowId xmlns:a16="http://schemas.microsoft.com/office/drawing/2014/main" val="2904109121"/>
                  </a:ext>
                </a:extLst>
              </a:tr>
              <a:tr h="170778">
                <a:tc>
                  <a:txBody>
                    <a:bodyPr/>
                    <a:lstStyle/>
                    <a:p>
                      <a:pPr algn="l" rtl="0" fontAlgn="b"/>
                      <a:r>
                        <a:rPr lang="en-US" sz="1000" u="none" strike="noStrike" dirty="0">
                          <a:effectLst/>
                          <a:latin typeface="+mn-lt"/>
                        </a:rPr>
                        <a:t>Detailed vehicle assembly status</a:t>
                      </a:r>
                      <a:endParaRPr lang="en-US" sz="1000" b="0" i="0" u="none" strike="noStrike" dirty="0">
                        <a:solidFill>
                          <a:srgbClr val="000000"/>
                        </a:solidFill>
                        <a:effectLst/>
                        <a:latin typeface="+mn-lt"/>
                      </a:endParaRPr>
                    </a:p>
                  </a:txBody>
                  <a:tcPr marL="18288" marR="18288" marT="18288" marB="0">
                    <a:solidFill>
                      <a:srgbClr val="CCFFCC"/>
                    </a:solidFill>
                  </a:tcPr>
                </a:tc>
                <a:extLst>
                  <a:ext uri="{0D108BD9-81ED-4DB2-BD59-A6C34878D82A}">
                    <a16:rowId xmlns:a16="http://schemas.microsoft.com/office/drawing/2014/main" val="3743447420"/>
                  </a:ext>
                </a:extLst>
              </a:tr>
              <a:tr h="90005">
                <a:tc>
                  <a:txBody>
                    <a:bodyPr/>
                    <a:lstStyle/>
                    <a:p>
                      <a:pPr algn="l" rtl="0" fontAlgn="b"/>
                      <a:r>
                        <a:rPr lang="en-US" sz="1000" u="none" strike="noStrike" dirty="0">
                          <a:effectLst/>
                          <a:latin typeface="+mn-lt"/>
                        </a:rPr>
                        <a:t>Assembly procedures</a:t>
                      </a:r>
                      <a:endParaRPr lang="en-US" sz="1000" b="0" i="0" u="none" strike="noStrike" dirty="0">
                        <a:solidFill>
                          <a:srgbClr val="000000"/>
                        </a:solidFill>
                        <a:effectLst/>
                        <a:latin typeface="+mn-lt"/>
                      </a:endParaRPr>
                    </a:p>
                  </a:txBody>
                  <a:tcPr marL="18288" marR="18288" marT="18288" marB="0">
                    <a:solidFill>
                      <a:srgbClr val="FFFFCC"/>
                    </a:solidFill>
                  </a:tcPr>
                </a:tc>
                <a:extLst>
                  <a:ext uri="{0D108BD9-81ED-4DB2-BD59-A6C34878D82A}">
                    <a16:rowId xmlns:a16="http://schemas.microsoft.com/office/drawing/2014/main" val="1025685626"/>
                  </a:ext>
                </a:extLst>
              </a:tr>
              <a:tr h="90005">
                <a:tc>
                  <a:txBody>
                    <a:bodyPr/>
                    <a:lstStyle/>
                    <a:p>
                      <a:pPr algn="l" rtl="0" fontAlgn="b"/>
                      <a:r>
                        <a:rPr lang="en-US" sz="1000" u="none" strike="noStrike" dirty="0">
                          <a:effectLst/>
                          <a:latin typeface="+mn-lt"/>
                        </a:rPr>
                        <a:t>AI&amp;T </a:t>
                      </a:r>
                      <a:r>
                        <a:rPr lang="en-US" sz="1000" u="none" strike="noStrike" dirty="0" smtClean="0">
                          <a:effectLst/>
                          <a:latin typeface="+mn-lt"/>
                        </a:rPr>
                        <a:t>plan</a:t>
                      </a:r>
                      <a:endParaRPr lang="en-US" sz="1000" b="0" i="0" u="none" strike="noStrike" dirty="0">
                        <a:solidFill>
                          <a:srgbClr val="000000"/>
                        </a:solidFill>
                        <a:effectLst/>
                        <a:latin typeface="+mn-lt"/>
                      </a:endParaRPr>
                    </a:p>
                  </a:txBody>
                  <a:tcPr marL="18288" marR="18288" marT="18288" marB="0">
                    <a:solidFill>
                      <a:schemeClr val="accent2">
                        <a:lumMod val="20000"/>
                        <a:lumOff val="80000"/>
                      </a:schemeClr>
                    </a:solidFill>
                  </a:tcPr>
                </a:tc>
                <a:extLst>
                  <a:ext uri="{0D108BD9-81ED-4DB2-BD59-A6C34878D82A}">
                    <a16:rowId xmlns:a16="http://schemas.microsoft.com/office/drawing/2014/main" val="3830997869"/>
                  </a:ext>
                </a:extLst>
              </a:tr>
              <a:tr h="90005">
                <a:tc>
                  <a:txBody>
                    <a:bodyPr/>
                    <a:lstStyle/>
                    <a:p>
                      <a:pPr algn="l" rtl="0" fontAlgn="b"/>
                      <a:r>
                        <a:rPr lang="en-US" sz="1000" u="none" strike="noStrike" dirty="0">
                          <a:effectLst/>
                          <a:latin typeface="+mn-lt"/>
                        </a:rPr>
                        <a:t>Activity description sheets</a:t>
                      </a:r>
                      <a:endParaRPr lang="en-US" sz="1000" b="0" i="0" u="none" strike="noStrike" dirty="0">
                        <a:solidFill>
                          <a:srgbClr val="000000"/>
                        </a:solidFill>
                        <a:effectLst/>
                        <a:latin typeface="+mn-lt"/>
                      </a:endParaRPr>
                    </a:p>
                  </a:txBody>
                  <a:tcPr marL="18288" marR="18288" marT="18288" marB="0">
                    <a:solidFill>
                      <a:schemeClr val="accent2">
                        <a:lumMod val="20000"/>
                        <a:lumOff val="80000"/>
                      </a:schemeClr>
                    </a:solidFill>
                  </a:tcPr>
                </a:tc>
                <a:extLst>
                  <a:ext uri="{0D108BD9-81ED-4DB2-BD59-A6C34878D82A}">
                    <a16:rowId xmlns:a16="http://schemas.microsoft.com/office/drawing/2014/main" val="1073016546"/>
                  </a:ext>
                </a:extLst>
              </a:tr>
              <a:tr h="170778">
                <a:tc>
                  <a:txBody>
                    <a:bodyPr/>
                    <a:lstStyle/>
                    <a:p>
                      <a:pPr algn="l" rtl="0" fontAlgn="b"/>
                      <a:r>
                        <a:rPr lang="en-US" sz="1000" u="none" strike="noStrike" dirty="0">
                          <a:effectLst/>
                          <a:latin typeface="+mn-lt"/>
                        </a:rPr>
                        <a:t>Vehicle change record - physical inhibits</a:t>
                      </a:r>
                      <a:endParaRPr lang="en-US" sz="1000" b="0" i="0" u="none" strike="noStrike" dirty="0">
                        <a:solidFill>
                          <a:srgbClr val="000000"/>
                        </a:solidFill>
                        <a:effectLst/>
                        <a:latin typeface="+mn-lt"/>
                      </a:endParaRPr>
                    </a:p>
                  </a:txBody>
                  <a:tcPr marL="18288" marR="18288" marT="18288" marB="0">
                    <a:solidFill>
                      <a:srgbClr val="CCFFCC"/>
                    </a:solidFill>
                  </a:tcPr>
                </a:tc>
                <a:extLst>
                  <a:ext uri="{0D108BD9-81ED-4DB2-BD59-A6C34878D82A}">
                    <a16:rowId xmlns:a16="http://schemas.microsoft.com/office/drawing/2014/main" val="2232497389"/>
                  </a:ext>
                </a:extLst>
              </a:tr>
              <a:tr h="90005">
                <a:tc>
                  <a:txBody>
                    <a:bodyPr/>
                    <a:lstStyle/>
                    <a:p>
                      <a:pPr algn="l" rtl="0" fontAlgn="b"/>
                      <a:r>
                        <a:rPr lang="en-US" sz="1000" b="0" i="0" u="none" strike="noStrike" dirty="0" smtClean="0">
                          <a:solidFill>
                            <a:srgbClr val="000000"/>
                          </a:solidFill>
                          <a:effectLst/>
                          <a:latin typeface="+mn-lt"/>
                        </a:rPr>
                        <a:t>Work instructions / processes</a:t>
                      </a:r>
                      <a:endParaRPr lang="en-US" sz="1000" b="0" i="0" u="none" strike="noStrike" dirty="0">
                        <a:solidFill>
                          <a:srgbClr val="000000"/>
                        </a:solidFill>
                        <a:effectLst/>
                        <a:latin typeface="+mn-lt"/>
                      </a:endParaRPr>
                    </a:p>
                  </a:txBody>
                  <a:tcPr marL="18288" marR="18288" marT="18288" marB="0">
                    <a:solidFill>
                      <a:srgbClr val="FFFFCC"/>
                    </a:solidFill>
                  </a:tcPr>
                </a:tc>
                <a:extLst>
                  <a:ext uri="{0D108BD9-81ED-4DB2-BD59-A6C34878D82A}">
                    <a16:rowId xmlns:a16="http://schemas.microsoft.com/office/drawing/2014/main" val="296300506"/>
                  </a:ext>
                </a:extLst>
              </a:tr>
            </a:tbl>
          </a:graphicData>
        </a:graphic>
      </p:graphicFrame>
      <p:graphicFrame>
        <p:nvGraphicFramePr>
          <p:cNvPr id="13" name="Table 12"/>
          <p:cNvGraphicFramePr>
            <a:graphicFrameLocks noGrp="1"/>
          </p:cNvGraphicFramePr>
          <p:nvPr>
            <p:extLst>
              <p:ext uri="{D42A27DB-BD31-4B8C-83A1-F6EECF244321}">
                <p14:modId xmlns:p14="http://schemas.microsoft.com/office/powerpoint/2010/main" val="3907515846"/>
              </p:ext>
            </p:extLst>
          </p:nvPr>
        </p:nvGraphicFramePr>
        <p:xfrm>
          <a:off x="6665975" y="3139308"/>
          <a:ext cx="1495214" cy="2182368"/>
        </p:xfrm>
        <a:graphic>
          <a:graphicData uri="http://schemas.openxmlformats.org/drawingml/2006/table">
            <a:tbl>
              <a:tblPr>
                <a:tableStyleId>{5940675A-B579-460E-94D1-54222C63F5DA}</a:tableStyleId>
              </a:tblPr>
              <a:tblGrid>
                <a:gridCol w="1495214">
                  <a:extLst>
                    <a:ext uri="{9D8B030D-6E8A-4147-A177-3AD203B41FA5}">
                      <a16:colId xmlns:a16="http://schemas.microsoft.com/office/drawing/2014/main" val="56292986"/>
                    </a:ext>
                  </a:extLst>
                </a:gridCol>
              </a:tblGrid>
              <a:tr h="0">
                <a:tc>
                  <a:txBody>
                    <a:bodyPr/>
                    <a:lstStyle/>
                    <a:p>
                      <a:pPr algn="ctr" rtl="0" fontAlgn="b"/>
                      <a:r>
                        <a:rPr lang="en-US" sz="1000" b="1" u="none" strike="noStrike" dirty="0" smtClean="0">
                          <a:effectLst/>
                        </a:rPr>
                        <a:t>S&amp;MA</a:t>
                      </a:r>
                      <a:endParaRPr lang="en-US" sz="1000" b="1" i="0" u="none" strike="noStrike" dirty="0">
                        <a:solidFill>
                          <a:srgbClr val="000000"/>
                        </a:solidFill>
                        <a:effectLst/>
                        <a:latin typeface="MS Sans Serif"/>
                      </a:endParaRPr>
                    </a:p>
                  </a:txBody>
                  <a:tcPr marL="18288" marR="18288" marT="18288" marB="0" anchor="b">
                    <a:solidFill>
                      <a:schemeClr val="accent1">
                        <a:lumMod val="20000"/>
                        <a:lumOff val="80000"/>
                      </a:schemeClr>
                    </a:solidFill>
                  </a:tcPr>
                </a:tc>
                <a:extLst>
                  <a:ext uri="{0D108BD9-81ED-4DB2-BD59-A6C34878D82A}">
                    <a16:rowId xmlns:a16="http://schemas.microsoft.com/office/drawing/2014/main" val="3829690593"/>
                  </a:ext>
                </a:extLst>
              </a:tr>
              <a:tr h="0">
                <a:tc>
                  <a:txBody>
                    <a:bodyPr/>
                    <a:lstStyle/>
                    <a:p>
                      <a:pPr algn="l" rtl="0" fontAlgn="b"/>
                      <a:r>
                        <a:rPr lang="en-US" sz="1000" b="0" i="0" u="none" strike="noStrike" dirty="0" smtClean="0">
                          <a:solidFill>
                            <a:schemeClr val="tx1"/>
                          </a:solidFill>
                          <a:effectLst/>
                          <a:latin typeface="+mn-lt"/>
                        </a:rPr>
                        <a:t>Mandatory</a:t>
                      </a:r>
                      <a:r>
                        <a:rPr lang="en-US" sz="1000" b="0" i="0" u="none" strike="noStrike" baseline="0" dirty="0" smtClean="0">
                          <a:solidFill>
                            <a:schemeClr val="tx1"/>
                          </a:solidFill>
                          <a:effectLst/>
                          <a:latin typeface="+mn-lt"/>
                        </a:rPr>
                        <a:t> inspection points</a:t>
                      </a:r>
                      <a:endParaRPr lang="en-US" sz="1000" b="0" i="0" u="none" strike="noStrike" dirty="0">
                        <a:solidFill>
                          <a:srgbClr val="000000"/>
                        </a:solidFill>
                        <a:effectLst/>
                        <a:latin typeface="MS Sans Serif"/>
                      </a:endParaRPr>
                    </a:p>
                  </a:txBody>
                  <a:tcPr marL="18288" marR="18288" marT="18288" marB="0">
                    <a:solidFill>
                      <a:schemeClr val="accent2">
                        <a:lumMod val="20000"/>
                        <a:lumOff val="80000"/>
                      </a:schemeClr>
                    </a:solidFill>
                  </a:tcPr>
                </a:tc>
                <a:extLst>
                  <a:ext uri="{0D108BD9-81ED-4DB2-BD59-A6C34878D82A}">
                    <a16:rowId xmlns:a16="http://schemas.microsoft.com/office/drawing/2014/main" val="1606672903"/>
                  </a:ext>
                </a:extLst>
              </a:tr>
              <a:tr h="0">
                <a:tc>
                  <a:txBody>
                    <a:bodyPr/>
                    <a:lstStyle/>
                    <a:p>
                      <a:pPr algn="l" rtl="0" fontAlgn="b"/>
                      <a:r>
                        <a:rPr lang="en-US" sz="1000" u="none" strike="noStrike" dirty="0">
                          <a:effectLst/>
                        </a:rPr>
                        <a:t>Single-point failures</a:t>
                      </a:r>
                      <a:endParaRPr lang="en-US" sz="1000" b="0" i="0" u="none" strike="noStrike" dirty="0">
                        <a:solidFill>
                          <a:srgbClr val="000000"/>
                        </a:solidFill>
                        <a:effectLst/>
                        <a:latin typeface="MS Sans Serif"/>
                      </a:endParaRPr>
                    </a:p>
                  </a:txBody>
                  <a:tcPr marL="18288" marR="18288" marT="18288" marB="0">
                    <a:solidFill>
                      <a:srgbClr val="CCFFCC"/>
                    </a:solidFill>
                  </a:tcPr>
                </a:tc>
                <a:extLst>
                  <a:ext uri="{0D108BD9-81ED-4DB2-BD59-A6C34878D82A}">
                    <a16:rowId xmlns:a16="http://schemas.microsoft.com/office/drawing/2014/main" val="927444263"/>
                  </a:ext>
                </a:extLst>
              </a:tr>
              <a:tr h="0">
                <a:tc>
                  <a:txBody>
                    <a:bodyPr/>
                    <a:lstStyle/>
                    <a:p>
                      <a:pPr algn="l" rtl="0" fontAlgn="b"/>
                      <a:r>
                        <a:rPr lang="en-US" sz="1000" u="none" strike="noStrike" dirty="0">
                          <a:effectLst/>
                        </a:rPr>
                        <a:t>FMEAs</a:t>
                      </a:r>
                      <a:endParaRPr lang="en-US" sz="1000" b="0" i="0" u="none" strike="noStrike" dirty="0">
                        <a:solidFill>
                          <a:srgbClr val="000000"/>
                        </a:solidFill>
                        <a:effectLst/>
                        <a:latin typeface="MS Sans Serif"/>
                      </a:endParaRPr>
                    </a:p>
                  </a:txBody>
                  <a:tcPr marL="18288" marR="18288" marT="18288" marB="0">
                    <a:solidFill>
                      <a:srgbClr val="FFFFCC"/>
                    </a:solidFill>
                  </a:tcPr>
                </a:tc>
                <a:extLst>
                  <a:ext uri="{0D108BD9-81ED-4DB2-BD59-A6C34878D82A}">
                    <a16:rowId xmlns:a16="http://schemas.microsoft.com/office/drawing/2014/main" val="3452798084"/>
                  </a:ext>
                </a:extLst>
              </a:tr>
              <a:tr h="0">
                <a:tc>
                  <a:txBody>
                    <a:bodyPr/>
                    <a:lstStyle/>
                    <a:p>
                      <a:pPr algn="l" rtl="0" fontAlgn="b"/>
                      <a:r>
                        <a:rPr lang="en-US" sz="1000" b="0" i="0" u="none" strike="noStrike" dirty="0" smtClean="0">
                          <a:solidFill>
                            <a:srgbClr val="000000"/>
                          </a:solidFill>
                          <a:effectLst/>
                          <a:latin typeface="+mn-lt"/>
                        </a:rPr>
                        <a:t>Fault trees</a:t>
                      </a:r>
                      <a:endParaRPr lang="en-US" sz="1000" b="0" i="0" u="none" strike="noStrike" dirty="0">
                        <a:solidFill>
                          <a:srgbClr val="000000"/>
                        </a:solidFill>
                        <a:effectLst/>
                        <a:latin typeface="+mn-lt"/>
                      </a:endParaRPr>
                    </a:p>
                  </a:txBody>
                  <a:tcPr marL="18288" marR="18288" marT="18288" marB="0">
                    <a:solidFill>
                      <a:srgbClr val="FFFFCC"/>
                    </a:solidFill>
                  </a:tcPr>
                </a:tc>
                <a:extLst>
                  <a:ext uri="{0D108BD9-81ED-4DB2-BD59-A6C34878D82A}">
                    <a16:rowId xmlns:a16="http://schemas.microsoft.com/office/drawing/2014/main" val="4257749376"/>
                  </a:ext>
                </a:extLst>
              </a:tr>
              <a:tr h="0">
                <a:tc>
                  <a:txBody>
                    <a:bodyPr/>
                    <a:lstStyle/>
                    <a:p>
                      <a:pPr algn="l" rtl="0" fontAlgn="b"/>
                      <a:r>
                        <a:rPr lang="en-US" sz="1000" u="none" strike="noStrike" dirty="0">
                          <a:effectLst/>
                        </a:rPr>
                        <a:t>Hazard </a:t>
                      </a:r>
                      <a:r>
                        <a:rPr lang="en-US" sz="1000" u="none" strike="noStrike" dirty="0" smtClean="0">
                          <a:effectLst/>
                        </a:rPr>
                        <a:t>reports</a:t>
                      </a:r>
                      <a:endParaRPr lang="en-US" sz="1000" b="0" i="0" u="none" strike="noStrike" dirty="0">
                        <a:solidFill>
                          <a:srgbClr val="000000"/>
                        </a:solidFill>
                        <a:effectLst/>
                        <a:latin typeface="MS Sans Serif"/>
                      </a:endParaRPr>
                    </a:p>
                  </a:txBody>
                  <a:tcPr marL="18288" marR="18288" marT="18288" marB="0">
                    <a:solidFill>
                      <a:srgbClr val="FFFFCC"/>
                    </a:solidFill>
                  </a:tcPr>
                </a:tc>
                <a:extLst>
                  <a:ext uri="{0D108BD9-81ED-4DB2-BD59-A6C34878D82A}">
                    <a16:rowId xmlns:a16="http://schemas.microsoft.com/office/drawing/2014/main" val="3779273218"/>
                  </a:ext>
                </a:extLst>
              </a:tr>
              <a:tr h="0">
                <a:tc>
                  <a:txBody>
                    <a:bodyPr/>
                    <a:lstStyle/>
                    <a:p>
                      <a:pPr algn="l" rtl="0" fontAlgn="b"/>
                      <a:r>
                        <a:rPr lang="en-US" sz="1000" u="none" strike="noStrike" dirty="0">
                          <a:effectLst/>
                        </a:rPr>
                        <a:t>Quality </a:t>
                      </a:r>
                      <a:r>
                        <a:rPr lang="en-US" sz="1000" u="none" strike="noStrike" dirty="0" smtClean="0">
                          <a:effectLst/>
                        </a:rPr>
                        <a:t>Plan</a:t>
                      </a:r>
                    </a:p>
                  </a:txBody>
                  <a:tcPr marL="18288" marR="18288" marT="18288" marB="0">
                    <a:solidFill>
                      <a:schemeClr val="accent2">
                        <a:lumMod val="20000"/>
                        <a:lumOff val="80000"/>
                      </a:schemeClr>
                    </a:solidFill>
                  </a:tcPr>
                </a:tc>
                <a:extLst>
                  <a:ext uri="{0D108BD9-81ED-4DB2-BD59-A6C34878D82A}">
                    <a16:rowId xmlns:a16="http://schemas.microsoft.com/office/drawing/2014/main" val="3131860471"/>
                  </a:ext>
                </a:extLst>
              </a:tr>
              <a:tr h="0">
                <a:tc>
                  <a:txBody>
                    <a:bodyPr/>
                    <a:lstStyle/>
                    <a:p>
                      <a:pPr algn="l" rtl="0" fontAlgn="b"/>
                      <a:r>
                        <a:rPr lang="en-US" sz="1000" u="none" strike="noStrike" dirty="0" smtClean="0">
                          <a:effectLst/>
                        </a:rPr>
                        <a:t>Safety Data Package</a:t>
                      </a:r>
                    </a:p>
                  </a:txBody>
                  <a:tcPr marL="18288" marR="18288" marT="18288" marB="0">
                    <a:solidFill>
                      <a:schemeClr val="accent2">
                        <a:lumMod val="20000"/>
                        <a:lumOff val="80000"/>
                      </a:schemeClr>
                    </a:solidFill>
                  </a:tcPr>
                </a:tc>
                <a:extLst>
                  <a:ext uri="{0D108BD9-81ED-4DB2-BD59-A6C34878D82A}">
                    <a16:rowId xmlns:a16="http://schemas.microsoft.com/office/drawing/2014/main" val="2688160843"/>
                  </a:ext>
                </a:extLst>
              </a:tr>
              <a:tr h="0">
                <a:tc>
                  <a:txBody>
                    <a:bodyPr/>
                    <a:lstStyle/>
                    <a:p>
                      <a:pPr algn="l" rtl="0" fontAlgn="b"/>
                      <a:r>
                        <a:rPr lang="en-US" sz="1000" u="none" strike="noStrike" dirty="0" smtClean="0">
                          <a:effectLst/>
                        </a:rPr>
                        <a:t>Human Rating Certification</a:t>
                      </a:r>
                    </a:p>
                  </a:txBody>
                  <a:tcPr marL="18288" marR="18288" marT="18288" marB="0">
                    <a:solidFill>
                      <a:schemeClr val="accent2">
                        <a:lumMod val="20000"/>
                        <a:lumOff val="80000"/>
                      </a:schemeClr>
                    </a:solidFill>
                  </a:tcPr>
                </a:tc>
                <a:extLst>
                  <a:ext uri="{0D108BD9-81ED-4DB2-BD59-A6C34878D82A}">
                    <a16:rowId xmlns:a16="http://schemas.microsoft.com/office/drawing/2014/main" val="2048278555"/>
                  </a:ext>
                </a:extLst>
              </a:tr>
              <a:tr h="0">
                <a:tc>
                  <a:txBody>
                    <a:bodyPr/>
                    <a:lstStyle/>
                    <a:p>
                      <a:pPr algn="l" rtl="0" fontAlgn="b"/>
                      <a:r>
                        <a:rPr lang="en-US" sz="1000" u="none" strike="noStrike" dirty="0" smtClean="0">
                          <a:effectLst/>
                        </a:rPr>
                        <a:t>Reliability analyses</a:t>
                      </a:r>
                    </a:p>
                  </a:txBody>
                  <a:tcPr marL="18288" marR="18288" marT="18288" marB="0">
                    <a:solidFill>
                      <a:srgbClr val="FFFFCC"/>
                    </a:solidFill>
                  </a:tcPr>
                </a:tc>
                <a:extLst>
                  <a:ext uri="{0D108BD9-81ED-4DB2-BD59-A6C34878D82A}">
                    <a16:rowId xmlns:a16="http://schemas.microsoft.com/office/drawing/2014/main" val="1380802431"/>
                  </a:ext>
                </a:extLst>
              </a:tr>
              <a:tr h="0">
                <a:tc>
                  <a:txBody>
                    <a:bodyPr/>
                    <a:lstStyle/>
                    <a:p>
                      <a:pPr algn="l" rtl="0" fontAlgn="b"/>
                      <a:r>
                        <a:rPr lang="en-US" sz="1000" u="none" strike="noStrike" dirty="0" smtClean="0">
                          <a:effectLst/>
                        </a:rPr>
                        <a:t>Critical Items List (CIL)</a:t>
                      </a:r>
                    </a:p>
                  </a:txBody>
                  <a:tcPr marL="18288" marR="18288" marT="18288" marB="0">
                    <a:solidFill>
                      <a:srgbClr val="CCFFCC"/>
                    </a:solidFill>
                  </a:tcPr>
                </a:tc>
                <a:extLst>
                  <a:ext uri="{0D108BD9-81ED-4DB2-BD59-A6C34878D82A}">
                    <a16:rowId xmlns:a16="http://schemas.microsoft.com/office/drawing/2014/main" val="3563873573"/>
                  </a:ext>
                </a:extLst>
              </a:tr>
            </a:tbl>
          </a:graphicData>
        </a:graphic>
      </p:graphicFrame>
      <p:graphicFrame>
        <p:nvGraphicFramePr>
          <p:cNvPr id="14" name="Table 13"/>
          <p:cNvGraphicFramePr>
            <a:graphicFrameLocks noGrp="1"/>
          </p:cNvGraphicFramePr>
          <p:nvPr>
            <p:extLst>
              <p:ext uri="{D42A27DB-BD31-4B8C-83A1-F6EECF244321}">
                <p14:modId xmlns:p14="http://schemas.microsoft.com/office/powerpoint/2010/main" val="2197956965"/>
              </p:ext>
            </p:extLst>
          </p:nvPr>
        </p:nvGraphicFramePr>
        <p:xfrm>
          <a:off x="10076688" y="2986908"/>
          <a:ext cx="1841564" cy="3054096"/>
        </p:xfrm>
        <a:graphic>
          <a:graphicData uri="http://schemas.openxmlformats.org/drawingml/2006/table">
            <a:tbl>
              <a:tblPr>
                <a:tableStyleId>{5940675A-B579-460E-94D1-54222C63F5DA}</a:tableStyleId>
              </a:tblPr>
              <a:tblGrid>
                <a:gridCol w="1841564">
                  <a:extLst>
                    <a:ext uri="{9D8B030D-6E8A-4147-A177-3AD203B41FA5}">
                      <a16:colId xmlns:a16="http://schemas.microsoft.com/office/drawing/2014/main" val="8382572"/>
                    </a:ext>
                  </a:extLst>
                </a:gridCol>
              </a:tblGrid>
              <a:tr h="131007">
                <a:tc>
                  <a:txBody>
                    <a:bodyPr/>
                    <a:lstStyle/>
                    <a:p>
                      <a:pPr algn="ctr" rtl="0" fontAlgn="b"/>
                      <a:r>
                        <a:rPr lang="en-US" sz="1000" b="1" u="none" strike="noStrike" dirty="0" smtClean="0">
                          <a:effectLst/>
                          <a:latin typeface="+mn-lt"/>
                        </a:rPr>
                        <a:t>T&amp;V</a:t>
                      </a:r>
                      <a:endParaRPr lang="en-US" sz="1000" b="1" i="0" u="none" strike="noStrike" dirty="0">
                        <a:solidFill>
                          <a:srgbClr val="000000"/>
                        </a:solidFill>
                        <a:effectLst/>
                        <a:latin typeface="+mn-lt"/>
                      </a:endParaRPr>
                    </a:p>
                  </a:txBody>
                  <a:tcPr marL="18288" marR="18288" marT="18288" marB="0" anchor="b">
                    <a:solidFill>
                      <a:schemeClr val="accent1">
                        <a:lumMod val="20000"/>
                        <a:lumOff val="80000"/>
                      </a:schemeClr>
                    </a:solidFill>
                  </a:tcPr>
                </a:tc>
                <a:extLst>
                  <a:ext uri="{0D108BD9-81ED-4DB2-BD59-A6C34878D82A}">
                    <a16:rowId xmlns:a16="http://schemas.microsoft.com/office/drawing/2014/main" val="1428925194"/>
                  </a:ext>
                </a:extLst>
              </a:tr>
              <a:tr h="131007">
                <a:tc>
                  <a:txBody>
                    <a:bodyPr/>
                    <a:lstStyle/>
                    <a:p>
                      <a:pPr algn="l" rtl="0" fontAlgn="b"/>
                      <a:r>
                        <a:rPr lang="en-US" sz="1000" u="none" strike="noStrike" dirty="0" smtClean="0">
                          <a:effectLst/>
                          <a:latin typeface="+mn-lt"/>
                        </a:rPr>
                        <a:t>System </a:t>
                      </a:r>
                      <a:r>
                        <a:rPr lang="en-US" sz="1000" u="none" strike="noStrike" dirty="0">
                          <a:effectLst/>
                          <a:latin typeface="+mn-lt"/>
                        </a:rPr>
                        <a:t>functional </a:t>
                      </a:r>
                      <a:r>
                        <a:rPr lang="en-US" sz="1000" u="none" strike="noStrike" dirty="0" smtClean="0">
                          <a:effectLst/>
                          <a:latin typeface="+mn-lt"/>
                        </a:rPr>
                        <a:t>test</a:t>
                      </a:r>
                      <a:r>
                        <a:rPr lang="en-US" sz="1000" u="none" strike="noStrike" baseline="0" dirty="0" smtClean="0">
                          <a:effectLst/>
                          <a:latin typeface="+mn-lt"/>
                        </a:rPr>
                        <a:t> list</a:t>
                      </a:r>
                      <a:endParaRPr lang="en-US" sz="1000" b="0" i="0" u="none" strike="noStrike" dirty="0">
                        <a:solidFill>
                          <a:srgbClr val="000000"/>
                        </a:solidFill>
                        <a:effectLst/>
                        <a:latin typeface="+mn-lt"/>
                      </a:endParaRPr>
                    </a:p>
                  </a:txBody>
                  <a:tcPr marL="18288" marR="18288" marT="18288" marB="0">
                    <a:solidFill>
                      <a:srgbClr val="FFFFCC"/>
                    </a:solidFill>
                  </a:tcPr>
                </a:tc>
                <a:extLst>
                  <a:ext uri="{0D108BD9-81ED-4DB2-BD59-A6C34878D82A}">
                    <a16:rowId xmlns:a16="http://schemas.microsoft.com/office/drawing/2014/main" val="1309199751"/>
                  </a:ext>
                </a:extLst>
              </a:tr>
              <a:tr h="131007">
                <a:tc>
                  <a:txBody>
                    <a:bodyPr/>
                    <a:lstStyle/>
                    <a:p>
                      <a:pPr algn="l" rtl="0" fontAlgn="b"/>
                      <a:r>
                        <a:rPr lang="en-US" sz="1000" u="none" strike="noStrike" dirty="0">
                          <a:effectLst/>
                          <a:latin typeface="+mn-lt"/>
                        </a:rPr>
                        <a:t>Test planning</a:t>
                      </a:r>
                      <a:endParaRPr lang="en-US" sz="1000" b="0" i="0" u="none" strike="noStrike" dirty="0">
                        <a:solidFill>
                          <a:srgbClr val="000000"/>
                        </a:solidFill>
                        <a:effectLst/>
                        <a:latin typeface="+mn-lt"/>
                      </a:endParaRPr>
                    </a:p>
                  </a:txBody>
                  <a:tcPr marL="18288" marR="18288" marT="18288" marB="0">
                    <a:solidFill>
                      <a:schemeClr val="accent2">
                        <a:lumMod val="20000"/>
                        <a:lumOff val="80000"/>
                      </a:schemeClr>
                    </a:solidFill>
                  </a:tcPr>
                </a:tc>
                <a:extLst>
                  <a:ext uri="{0D108BD9-81ED-4DB2-BD59-A6C34878D82A}">
                    <a16:rowId xmlns:a16="http://schemas.microsoft.com/office/drawing/2014/main" val="2882040659"/>
                  </a:ext>
                </a:extLst>
              </a:tr>
              <a:tr h="131007">
                <a:tc>
                  <a:txBody>
                    <a:bodyPr/>
                    <a:lstStyle/>
                    <a:p>
                      <a:pPr algn="l" rtl="0" fontAlgn="b"/>
                      <a:r>
                        <a:rPr lang="en-US" sz="1000" u="none" strike="noStrike" dirty="0">
                          <a:effectLst/>
                          <a:latin typeface="+mn-lt"/>
                        </a:rPr>
                        <a:t>Test </a:t>
                      </a:r>
                      <a:r>
                        <a:rPr lang="en-US" sz="1000" u="none" strike="noStrike" dirty="0" smtClean="0">
                          <a:effectLst/>
                          <a:latin typeface="+mn-lt"/>
                        </a:rPr>
                        <a:t>readiness reviews</a:t>
                      </a:r>
                      <a:endParaRPr lang="en-US" sz="1000" b="0" i="0" u="none" strike="noStrike" dirty="0">
                        <a:solidFill>
                          <a:srgbClr val="000000"/>
                        </a:solidFill>
                        <a:effectLst/>
                        <a:latin typeface="+mn-lt"/>
                      </a:endParaRPr>
                    </a:p>
                  </a:txBody>
                  <a:tcPr marL="18288" marR="18288" marT="18288" marB="0">
                    <a:solidFill>
                      <a:schemeClr val="accent2">
                        <a:lumMod val="20000"/>
                        <a:lumOff val="80000"/>
                      </a:schemeClr>
                    </a:solidFill>
                  </a:tcPr>
                </a:tc>
                <a:extLst>
                  <a:ext uri="{0D108BD9-81ED-4DB2-BD59-A6C34878D82A}">
                    <a16:rowId xmlns:a16="http://schemas.microsoft.com/office/drawing/2014/main" val="4080195190"/>
                  </a:ext>
                </a:extLst>
              </a:tr>
              <a:tr h="131007">
                <a:tc>
                  <a:txBody>
                    <a:bodyPr/>
                    <a:lstStyle/>
                    <a:p>
                      <a:pPr algn="l" rtl="0" fontAlgn="b"/>
                      <a:r>
                        <a:rPr lang="en-US" sz="1000" u="none" strike="noStrike" dirty="0">
                          <a:effectLst/>
                          <a:latin typeface="+mn-lt"/>
                        </a:rPr>
                        <a:t>Verification requirements matrix</a:t>
                      </a:r>
                      <a:endParaRPr lang="en-US" sz="1000" b="0" i="0" u="none" strike="noStrike" dirty="0">
                        <a:solidFill>
                          <a:srgbClr val="000000"/>
                        </a:solidFill>
                        <a:effectLst/>
                        <a:latin typeface="+mn-lt"/>
                      </a:endParaRPr>
                    </a:p>
                  </a:txBody>
                  <a:tcPr marL="18288" marR="18288" marT="18288" marB="0">
                    <a:solidFill>
                      <a:srgbClr val="FFFFCC"/>
                    </a:solidFill>
                  </a:tcPr>
                </a:tc>
                <a:extLst>
                  <a:ext uri="{0D108BD9-81ED-4DB2-BD59-A6C34878D82A}">
                    <a16:rowId xmlns:a16="http://schemas.microsoft.com/office/drawing/2014/main" val="3224625363"/>
                  </a:ext>
                </a:extLst>
              </a:tr>
              <a:tr h="131007">
                <a:tc>
                  <a:txBody>
                    <a:bodyPr/>
                    <a:lstStyle/>
                    <a:p>
                      <a:pPr algn="l" rtl="0" fontAlgn="b"/>
                      <a:r>
                        <a:rPr lang="en-US" sz="1000" u="none" strike="noStrike" dirty="0">
                          <a:effectLst/>
                          <a:latin typeface="+mn-lt"/>
                        </a:rPr>
                        <a:t>Verification burn-down</a:t>
                      </a:r>
                      <a:endParaRPr lang="en-US" sz="1000" b="0" i="0" u="none" strike="noStrike" dirty="0">
                        <a:solidFill>
                          <a:srgbClr val="000000"/>
                        </a:solidFill>
                        <a:effectLst/>
                        <a:latin typeface="+mn-lt"/>
                      </a:endParaRPr>
                    </a:p>
                  </a:txBody>
                  <a:tcPr marL="18288" marR="18288" marT="18288" marB="0">
                    <a:solidFill>
                      <a:srgbClr val="CCFFCC"/>
                    </a:solidFill>
                  </a:tcPr>
                </a:tc>
                <a:extLst>
                  <a:ext uri="{0D108BD9-81ED-4DB2-BD59-A6C34878D82A}">
                    <a16:rowId xmlns:a16="http://schemas.microsoft.com/office/drawing/2014/main" val="434369314"/>
                  </a:ext>
                </a:extLst>
              </a:tr>
              <a:tr h="131007">
                <a:tc>
                  <a:txBody>
                    <a:bodyPr/>
                    <a:lstStyle/>
                    <a:p>
                      <a:pPr algn="l" rtl="0" fontAlgn="b"/>
                      <a:r>
                        <a:rPr lang="en-US" sz="1000" u="none" strike="noStrike" dirty="0">
                          <a:effectLst/>
                          <a:latin typeface="+mn-lt"/>
                        </a:rPr>
                        <a:t>Verification </a:t>
                      </a:r>
                      <a:r>
                        <a:rPr lang="en-US" sz="1000" u="none" strike="noStrike" dirty="0" smtClean="0">
                          <a:effectLst/>
                          <a:latin typeface="+mn-lt"/>
                        </a:rPr>
                        <a:t>closure</a:t>
                      </a:r>
                      <a:r>
                        <a:rPr lang="en-US" sz="1000" u="none" strike="noStrike" baseline="0" dirty="0" smtClean="0">
                          <a:effectLst/>
                          <a:latin typeface="+mn-lt"/>
                        </a:rPr>
                        <a:t> evidence</a:t>
                      </a:r>
                      <a:endParaRPr lang="en-US" sz="1000" b="0" i="0" u="none" strike="noStrike" dirty="0">
                        <a:solidFill>
                          <a:srgbClr val="000000"/>
                        </a:solidFill>
                        <a:effectLst/>
                        <a:latin typeface="+mn-lt"/>
                      </a:endParaRPr>
                    </a:p>
                  </a:txBody>
                  <a:tcPr marL="18288" marR="18288" marT="18288" marB="0">
                    <a:solidFill>
                      <a:schemeClr val="accent2">
                        <a:lumMod val="20000"/>
                        <a:lumOff val="80000"/>
                      </a:schemeClr>
                    </a:solidFill>
                  </a:tcPr>
                </a:tc>
                <a:extLst>
                  <a:ext uri="{0D108BD9-81ED-4DB2-BD59-A6C34878D82A}">
                    <a16:rowId xmlns:a16="http://schemas.microsoft.com/office/drawing/2014/main" val="2609333714"/>
                  </a:ext>
                </a:extLst>
              </a:tr>
              <a:tr h="131007">
                <a:tc>
                  <a:txBody>
                    <a:bodyPr/>
                    <a:lstStyle/>
                    <a:p>
                      <a:pPr algn="l" rtl="0" fontAlgn="b"/>
                      <a:r>
                        <a:rPr lang="en-US" sz="1000" u="none" strike="noStrike" dirty="0">
                          <a:effectLst/>
                          <a:latin typeface="+mn-lt"/>
                        </a:rPr>
                        <a:t>T&amp;V Plan</a:t>
                      </a:r>
                      <a:endParaRPr lang="en-US" sz="1000" b="0" i="0" u="none" strike="noStrike" dirty="0">
                        <a:solidFill>
                          <a:srgbClr val="000000"/>
                        </a:solidFill>
                        <a:effectLst/>
                        <a:latin typeface="+mn-lt"/>
                      </a:endParaRPr>
                    </a:p>
                  </a:txBody>
                  <a:tcPr marL="18288" marR="18288" marT="18288" marB="0">
                    <a:solidFill>
                      <a:schemeClr val="accent2">
                        <a:lumMod val="20000"/>
                        <a:lumOff val="80000"/>
                      </a:schemeClr>
                    </a:solidFill>
                  </a:tcPr>
                </a:tc>
                <a:extLst>
                  <a:ext uri="{0D108BD9-81ED-4DB2-BD59-A6C34878D82A}">
                    <a16:rowId xmlns:a16="http://schemas.microsoft.com/office/drawing/2014/main" val="3549843384"/>
                  </a:ext>
                </a:extLst>
              </a:tr>
              <a:tr h="131007">
                <a:tc>
                  <a:txBody>
                    <a:bodyPr/>
                    <a:lstStyle/>
                    <a:p>
                      <a:pPr algn="l" rtl="0" fontAlgn="b"/>
                      <a:r>
                        <a:rPr lang="en-US" sz="1000" u="none" strike="noStrike" dirty="0">
                          <a:effectLst/>
                          <a:latin typeface="+mn-lt"/>
                        </a:rPr>
                        <a:t>Test run </a:t>
                      </a:r>
                      <a:r>
                        <a:rPr lang="en-US" sz="1000" u="none" strike="noStrike" dirty="0" smtClean="0">
                          <a:effectLst/>
                          <a:latin typeface="+mn-lt"/>
                        </a:rPr>
                        <a:t>record / test log</a:t>
                      </a:r>
                      <a:endParaRPr lang="en-US" sz="1000" b="0" i="0" u="none" strike="noStrike" dirty="0">
                        <a:solidFill>
                          <a:srgbClr val="000000"/>
                        </a:solidFill>
                        <a:effectLst/>
                        <a:latin typeface="+mn-lt"/>
                      </a:endParaRPr>
                    </a:p>
                  </a:txBody>
                  <a:tcPr marL="18288" marR="18288" marT="18288" marB="0">
                    <a:solidFill>
                      <a:srgbClr val="CCFFCC"/>
                    </a:solidFill>
                  </a:tcPr>
                </a:tc>
                <a:extLst>
                  <a:ext uri="{0D108BD9-81ED-4DB2-BD59-A6C34878D82A}">
                    <a16:rowId xmlns:a16="http://schemas.microsoft.com/office/drawing/2014/main" val="2611418901"/>
                  </a:ext>
                </a:extLst>
              </a:tr>
              <a:tr h="131007">
                <a:tc>
                  <a:txBody>
                    <a:bodyPr/>
                    <a:lstStyle/>
                    <a:p>
                      <a:pPr algn="l" rtl="0" fontAlgn="b"/>
                      <a:r>
                        <a:rPr lang="en-US" sz="1000" u="none" strike="noStrike" dirty="0" smtClean="0">
                          <a:effectLst/>
                          <a:latin typeface="+mn-lt"/>
                        </a:rPr>
                        <a:t>Test </a:t>
                      </a:r>
                      <a:r>
                        <a:rPr lang="en-US" sz="1000" u="none" strike="noStrike" dirty="0">
                          <a:effectLst/>
                          <a:latin typeface="+mn-lt"/>
                        </a:rPr>
                        <a:t>objectives</a:t>
                      </a:r>
                      <a:endParaRPr lang="en-US" sz="1000" b="0" i="0" u="none" strike="noStrike" dirty="0">
                        <a:solidFill>
                          <a:srgbClr val="000000"/>
                        </a:solidFill>
                        <a:effectLst/>
                        <a:latin typeface="+mn-lt"/>
                      </a:endParaRPr>
                    </a:p>
                  </a:txBody>
                  <a:tcPr marL="18288" marR="18288" marT="18288" marB="0">
                    <a:solidFill>
                      <a:srgbClr val="CCFFCC"/>
                    </a:solidFill>
                  </a:tcPr>
                </a:tc>
                <a:extLst>
                  <a:ext uri="{0D108BD9-81ED-4DB2-BD59-A6C34878D82A}">
                    <a16:rowId xmlns:a16="http://schemas.microsoft.com/office/drawing/2014/main" val="1184591130"/>
                  </a:ext>
                </a:extLst>
              </a:tr>
              <a:tr h="131007">
                <a:tc>
                  <a:txBody>
                    <a:bodyPr/>
                    <a:lstStyle/>
                    <a:p>
                      <a:pPr algn="l" rtl="0" fontAlgn="b"/>
                      <a:r>
                        <a:rPr lang="en-US" sz="1000" u="none" strike="noStrike" dirty="0" smtClean="0">
                          <a:effectLst/>
                          <a:latin typeface="+mn-lt"/>
                        </a:rPr>
                        <a:t>Subsystem </a:t>
                      </a:r>
                      <a:r>
                        <a:rPr lang="en-US" sz="1000" u="none" strike="noStrike" dirty="0">
                          <a:effectLst/>
                          <a:latin typeface="+mn-lt"/>
                        </a:rPr>
                        <a:t>functional </a:t>
                      </a:r>
                      <a:r>
                        <a:rPr lang="en-US" sz="1000" u="none" strike="noStrike" dirty="0" smtClean="0">
                          <a:effectLst/>
                          <a:latin typeface="+mn-lt"/>
                        </a:rPr>
                        <a:t>test</a:t>
                      </a:r>
                      <a:r>
                        <a:rPr lang="en-US" sz="1000" u="none" strike="noStrike" baseline="0" dirty="0" smtClean="0">
                          <a:effectLst/>
                          <a:latin typeface="+mn-lt"/>
                        </a:rPr>
                        <a:t> list</a:t>
                      </a:r>
                      <a:endParaRPr lang="en-US" sz="1000" b="0" i="0" u="none" strike="noStrike" dirty="0">
                        <a:solidFill>
                          <a:srgbClr val="000000"/>
                        </a:solidFill>
                        <a:effectLst/>
                        <a:latin typeface="+mn-lt"/>
                      </a:endParaRPr>
                    </a:p>
                  </a:txBody>
                  <a:tcPr marL="18288" marR="18288" marT="18288" marB="0">
                    <a:solidFill>
                      <a:srgbClr val="FFFFCC"/>
                    </a:solidFill>
                  </a:tcPr>
                </a:tc>
                <a:extLst>
                  <a:ext uri="{0D108BD9-81ED-4DB2-BD59-A6C34878D82A}">
                    <a16:rowId xmlns:a16="http://schemas.microsoft.com/office/drawing/2014/main" val="1680354211"/>
                  </a:ext>
                </a:extLst>
              </a:tr>
              <a:tr h="131007">
                <a:tc>
                  <a:txBody>
                    <a:bodyPr/>
                    <a:lstStyle/>
                    <a:p>
                      <a:pPr algn="l" rtl="0" fontAlgn="b"/>
                      <a:r>
                        <a:rPr lang="en-US" sz="1000" u="none" strike="noStrike" dirty="0" smtClean="0">
                          <a:effectLst/>
                          <a:latin typeface="+mn-lt"/>
                        </a:rPr>
                        <a:t>System </a:t>
                      </a:r>
                      <a:r>
                        <a:rPr lang="en-US" sz="1000" u="none" strike="noStrike" dirty="0">
                          <a:effectLst/>
                          <a:latin typeface="+mn-lt"/>
                        </a:rPr>
                        <a:t>environmental </a:t>
                      </a:r>
                      <a:r>
                        <a:rPr lang="en-US" sz="1000" u="none" strike="noStrike" dirty="0" smtClean="0">
                          <a:effectLst/>
                          <a:latin typeface="+mn-lt"/>
                        </a:rPr>
                        <a:t>test</a:t>
                      </a:r>
                      <a:r>
                        <a:rPr lang="en-US" sz="1000" u="none" strike="noStrike" baseline="0" dirty="0" smtClean="0">
                          <a:effectLst/>
                          <a:latin typeface="+mn-lt"/>
                        </a:rPr>
                        <a:t> list</a:t>
                      </a:r>
                      <a:endParaRPr lang="en-US" sz="1000" b="0" i="0" u="none" strike="noStrike" dirty="0">
                        <a:solidFill>
                          <a:srgbClr val="000000"/>
                        </a:solidFill>
                        <a:effectLst/>
                        <a:latin typeface="+mn-lt"/>
                      </a:endParaRPr>
                    </a:p>
                  </a:txBody>
                  <a:tcPr marL="18288" marR="18288" marT="18288" marB="0">
                    <a:solidFill>
                      <a:srgbClr val="FFFFCC"/>
                    </a:solidFill>
                  </a:tcPr>
                </a:tc>
                <a:extLst>
                  <a:ext uri="{0D108BD9-81ED-4DB2-BD59-A6C34878D82A}">
                    <a16:rowId xmlns:a16="http://schemas.microsoft.com/office/drawing/2014/main" val="1804021230"/>
                  </a:ext>
                </a:extLst>
              </a:tr>
              <a:tr h="131007">
                <a:tc>
                  <a:txBody>
                    <a:bodyPr/>
                    <a:lstStyle/>
                    <a:p>
                      <a:pPr algn="l" rtl="0" fontAlgn="b"/>
                      <a:r>
                        <a:rPr lang="en-US" sz="1000" u="none" strike="noStrike" dirty="0" smtClean="0">
                          <a:effectLst/>
                          <a:latin typeface="+mn-lt"/>
                        </a:rPr>
                        <a:t>Subsystem </a:t>
                      </a:r>
                      <a:r>
                        <a:rPr lang="en-US" sz="1000" u="none" strike="noStrike" dirty="0">
                          <a:effectLst/>
                          <a:latin typeface="+mn-lt"/>
                        </a:rPr>
                        <a:t>environmental </a:t>
                      </a:r>
                      <a:r>
                        <a:rPr lang="en-US" sz="1000" u="none" strike="noStrike" dirty="0" smtClean="0">
                          <a:effectLst/>
                          <a:latin typeface="+mn-lt"/>
                        </a:rPr>
                        <a:t>test</a:t>
                      </a:r>
                      <a:r>
                        <a:rPr lang="en-US" sz="1000" u="none" strike="noStrike" baseline="0" dirty="0" smtClean="0">
                          <a:effectLst/>
                          <a:latin typeface="+mn-lt"/>
                        </a:rPr>
                        <a:t> list</a:t>
                      </a:r>
                      <a:endParaRPr lang="en-US" sz="1000" b="0" i="0" u="none" strike="noStrike" dirty="0">
                        <a:solidFill>
                          <a:srgbClr val="000000"/>
                        </a:solidFill>
                        <a:effectLst/>
                        <a:latin typeface="+mn-lt"/>
                      </a:endParaRPr>
                    </a:p>
                  </a:txBody>
                  <a:tcPr marL="18288" marR="18288" marT="18288" marB="0">
                    <a:solidFill>
                      <a:srgbClr val="FFFFCC"/>
                    </a:solidFill>
                  </a:tcPr>
                </a:tc>
                <a:extLst>
                  <a:ext uri="{0D108BD9-81ED-4DB2-BD59-A6C34878D82A}">
                    <a16:rowId xmlns:a16="http://schemas.microsoft.com/office/drawing/2014/main" val="750135033"/>
                  </a:ext>
                </a:extLst>
              </a:tr>
              <a:tr h="131007">
                <a:tc>
                  <a:txBody>
                    <a:bodyPr/>
                    <a:lstStyle/>
                    <a:p>
                      <a:pPr algn="l" rtl="0" fontAlgn="b"/>
                      <a:r>
                        <a:rPr lang="en-US" sz="1000" u="none" strike="noStrike" dirty="0">
                          <a:effectLst/>
                          <a:latin typeface="+mn-lt"/>
                        </a:rPr>
                        <a:t>Test </a:t>
                      </a:r>
                      <a:r>
                        <a:rPr lang="en-US" sz="1000" u="none" strike="noStrike" dirty="0" smtClean="0">
                          <a:effectLst/>
                          <a:latin typeface="+mn-lt"/>
                        </a:rPr>
                        <a:t>configurations</a:t>
                      </a:r>
                      <a:endParaRPr lang="en-US" sz="1000" b="0" i="0" u="none" strike="noStrike" dirty="0">
                        <a:solidFill>
                          <a:srgbClr val="000000"/>
                        </a:solidFill>
                        <a:effectLst/>
                        <a:latin typeface="+mn-lt"/>
                      </a:endParaRPr>
                    </a:p>
                  </a:txBody>
                  <a:tcPr marL="18288" marR="18288" marT="18288" marB="0" anchor="b">
                    <a:solidFill>
                      <a:schemeClr val="accent2">
                        <a:lumMod val="20000"/>
                        <a:lumOff val="80000"/>
                      </a:schemeClr>
                    </a:solidFill>
                  </a:tcPr>
                </a:tc>
                <a:extLst>
                  <a:ext uri="{0D108BD9-81ED-4DB2-BD59-A6C34878D82A}">
                    <a16:rowId xmlns:a16="http://schemas.microsoft.com/office/drawing/2014/main" val="682473001"/>
                  </a:ext>
                </a:extLst>
              </a:tr>
              <a:tr h="131007">
                <a:tc>
                  <a:txBody>
                    <a:bodyPr/>
                    <a:lstStyle/>
                    <a:p>
                      <a:pPr algn="l" rtl="0" fontAlgn="b"/>
                      <a:r>
                        <a:rPr lang="en-US" sz="1000" u="none" strike="noStrike" dirty="0">
                          <a:effectLst/>
                          <a:latin typeface="+mn-lt"/>
                        </a:rPr>
                        <a:t>Test procedures</a:t>
                      </a:r>
                      <a:endParaRPr lang="en-US" sz="1000" b="0" i="0" u="none" strike="noStrike" dirty="0">
                        <a:solidFill>
                          <a:srgbClr val="000000"/>
                        </a:solidFill>
                        <a:effectLst/>
                        <a:latin typeface="+mn-lt"/>
                      </a:endParaRPr>
                    </a:p>
                  </a:txBody>
                  <a:tcPr marL="18288" marR="18288" marT="18288" marB="0" anchor="b">
                    <a:solidFill>
                      <a:srgbClr val="FFFFCC"/>
                    </a:solidFill>
                  </a:tcPr>
                </a:tc>
                <a:extLst>
                  <a:ext uri="{0D108BD9-81ED-4DB2-BD59-A6C34878D82A}">
                    <a16:rowId xmlns:a16="http://schemas.microsoft.com/office/drawing/2014/main" val="3807261970"/>
                  </a:ext>
                </a:extLst>
              </a:tr>
              <a:tr h="131007">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000" u="none" strike="noStrike" dirty="0" smtClean="0">
                          <a:effectLst/>
                          <a:latin typeface="+mn-lt"/>
                        </a:rPr>
                        <a:t>Test records</a:t>
                      </a:r>
                      <a:endParaRPr lang="en-US" sz="1000" b="0" i="0" u="none" strike="noStrike" dirty="0" smtClean="0">
                        <a:solidFill>
                          <a:srgbClr val="000000"/>
                        </a:solidFill>
                        <a:effectLst/>
                        <a:latin typeface="+mn-lt"/>
                      </a:endParaRPr>
                    </a:p>
                  </a:txBody>
                  <a:tcPr marL="18288" marR="18288" marT="18288" marB="0" anchor="b">
                    <a:solidFill>
                      <a:schemeClr val="accent2">
                        <a:lumMod val="20000"/>
                        <a:lumOff val="80000"/>
                      </a:schemeClr>
                    </a:solidFill>
                  </a:tcPr>
                </a:tc>
                <a:extLst>
                  <a:ext uri="{0D108BD9-81ED-4DB2-BD59-A6C34878D82A}">
                    <a16:rowId xmlns:a16="http://schemas.microsoft.com/office/drawing/2014/main" val="1195618586"/>
                  </a:ext>
                </a:extLst>
              </a:tr>
              <a:tr h="131007">
                <a:tc>
                  <a:txBody>
                    <a:bodyPr/>
                    <a:lstStyle/>
                    <a:p>
                      <a:pPr algn="l" rtl="0" fontAlgn="b"/>
                      <a:r>
                        <a:rPr lang="en-US" sz="1000" u="none" strike="noStrike" dirty="0">
                          <a:effectLst/>
                          <a:latin typeface="+mn-lt"/>
                        </a:rPr>
                        <a:t>Test reports</a:t>
                      </a:r>
                      <a:endParaRPr lang="en-US" sz="1000" b="0" i="0" u="none" strike="noStrike" dirty="0">
                        <a:solidFill>
                          <a:srgbClr val="000000"/>
                        </a:solidFill>
                        <a:effectLst/>
                        <a:latin typeface="+mn-lt"/>
                      </a:endParaRPr>
                    </a:p>
                  </a:txBody>
                  <a:tcPr marL="18288" marR="18288" marT="18288" marB="0" anchor="b">
                    <a:solidFill>
                      <a:schemeClr val="accent2">
                        <a:lumMod val="20000"/>
                        <a:lumOff val="80000"/>
                      </a:schemeClr>
                    </a:solidFill>
                  </a:tcPr>
                </a:tc>
                <a:extLst>
                  <a:ext uri="{0D108BD9-81ED-4DB2-BD59-A6C34878D82A}">
                    <a16:rowId xmlns:a16="http://schemas.microsoft.com/office/drawing/2014/main" val="3879238435"/>
                  </a:ext>
                </a:extLst>
              </a:tr>
            </a:tbl>
          </a:graphicData>
        </a:graphic>
      </p:graphicFrame>
      <p:graphicFrame>
        <p:nvGraphicFramePr>
          <p:cNvPr id="15" name="Table 14"/>
          <p:cNvGraphicFramePr>
            <a:graphicFrameLocks noGrp="1"/>
          </p:cNvGraphicFramePr>
          <p:nvPr>
            <p:extLst>
              <p:ext uri="{D42A27DB-BD31-4B8C-83A1-F6EECF244321}">
                <p14:modId xmlns:p14="http://schemas.microsoft.com/office/powerpoint/2010/main" val="4165641709"/>
              </p:ext>
            </p:extLst>
          </p:nvPr>
        </p:nvGraphicFramePr>
        <p:xfrm>
          <a:off x="8234340" y="4663308"/>
          <a:ext cx="1769196" cy="1517904"/>
        </p:xfrm>
        <a:graphic>
          <a:graphicData uri="http://schemas.openxmlformats.org/drawingml/2006/table">
            <a:tbl>
              <a:tblPr>
                <a:tableStyleId>{5940675A-B579-460E-94D1-54222C63F5DA}</a:tableStyleId>
              </a:tblPr>
              <a:tblGrid>
                <a:gridCol w="1769196">
                  <a:extLst>
                    <a:ext uri="{9D8B030D-6E8A-4147-A177-3AD203B41FA5}">
                      <a16:colId xmlns:a16="http://schemas.microsoft.com/office/drawing/2014/main" val="2152669189"/>
                    </a:ext>
                  </a:extLst>
                </a:gridCol>
              </a:tblGrid>
              <a:tr h="139098">
                <a:tc>
                  <a:txBody>
                    <a:bodyPr/>
                    <a:lstStyle/>
                    <a:p>
                      <a:pPr algn="ctr" rtl="0" fontAlgn="b"/>
                      <a:r>
                        <a:rPr lang="en-US" sz="1000" b="1" u="none" strike="noStrike" dirty="0" smtClean="0">
                          <a:effectLst/>
                          <a:latin typeface="+mn-lt"/>
                        </a:rPr>
                        <a:t>Operations</a:t>
                      </a:r>
                      <a:endParaRPr lang="en-US" sz="1000" b="1" i="0" u="none" strike="noStrike" dirty="0">
                        <a:solidFill>
                          <a:srgbClr val="000000"/>
                        </a:solidFill>
                        <a:effectLst/>
                        <a:latin typeface="+mn-lt"/>
                      </a:endParaRPr>
                    </a:p>
                  </a:txBody>
                  <a:tcPr marL="18288" marR="18288" marT="18288" marB="0" anchor="b">
                    <a:solidFill>
                      <a:schemeClr val="accent1">
                        <a:lumMod val="20000"/>
                        <a:lumOff val="80000"/>
                      </a:schemeClr>
                    </a:solidFill>
                  </a:tcPr>
                </a:tc>
                <a:extLst>
                  <a:ext uri="{0D108BD9-81ED-4DB2-BD59-A6C34878D82A}">
                    <a16:rowId xmlns:a16="http://schemas.microsoft.com/office/drawing/2014/main" val="223464912"/>
                  </a:ext>
                </a:extLst>
              </a:tr>
              <a:tr h="139098">
                <a:tc>
                  <a:txBody>
                    <a:bodyPr/>
                    <a:lstStyle/>
                    <a:p>
                      <a:pPr algn="l" rtl="0" fontAlgn="b"/>
                      <a:r>
                        <a:rPr lang="en-US" sz="1000" u="none" strike="noStrike" dirty="0">
                          <a:effectLst/>
                          <a:latin typeface="+mn-lt"/>
                        </a:rPr>
                        <a:t>Operational procedures</a:t>
                      </a:r>
                      <a:endParaRPr lang="en-US" sz="1000" b="0" i="0" u="none" strike="noStrike" dirty="0">
                        <a:solidFill>
                          <a:srgbClr val="000000"/>
                        </a:solidFill>
                        <a:effectLst/>
                        <a:latin typeface="+mn-lt"/>
                      </a:endParaRPr>
                    </a:p>
                  </a:txBody>
                  <a:tcPr marL="18288" marR="18288" marT="18288" marB="0">
                    <a:solidFill>
                      <a:srgbClr val="FFFFCC"/>
                    </a:solidFill>
                  </a:tcPr>
                </a:tc>
                <a:extLst>
                  <a:ext uri="{0D108BD9-81ED-4DB2-BD59-A6C34878D82A}">
                    <a16:rowId xmlns:a16="http://schemas.microsoft.com/office/drawing/2014/main" val="1950524221"/>
                  </a:ext>
                </a:extLst>
              </a:tr>
              <a:tr h="139098">
                <a:tc>
                  <a:txBody>
                    <a:bodyPr/>
                    <a:lstStyle/>
                    <a:p>
                      <a:pPr algn="l" rtl="0" fontAlgn="b"/>
                      <a:r>
                        <a:rPr lang="en-US" sz="1000" b="0" i="0" u="none" strike="noStrike" dirty="0" smtClean="0">
                          <a:solidFill>
                            <a:schemeClr val="tx1"/>
                          </a:solidFill>
                          <a:effectLst/>
                          <a:latin typeface="+mn-lt"/>
                        </a:rPr>
                        <a:t>Ops Flow Diagram</a:t>
                      </a:r>
                      <a:endParaRPr lang="en-US" sz="1000" b="0" i="0" u="none" strike="noStrike" dirty="0">
                        <a:solidFill>
                          <a:schemeClr val="tx1"/>
                        </a:solidFill>
                        <a:effectLst/>
                        <a:latin typeface="+mn-lt"/>
                      </a:endParaRPr>
                    </a:p>
                  </a:txBody>
                  <a:tcPr marL="18288" marR="18288" marT="18288" marB="0">
                    <a:solidFill>
                      <a:schemeClr val="accent2">
                        <a:lumMod val="20000"/>
                        <a:lumOff val="80000"/>
                      </a:schemeClr>
                    </a:solidFill>
                  </a:tcPr>
                </a:tc>
                <a:extLst>
                  <a:ext uri="{0D108BD9-81ED-4DB2-BD59-A6C34878D82A}">
                    <a16:rowId xmlns:a16="http://schemas.microsoft.com/office/drawing/2014/main" val="688739333"/>
                  </a:ext>
                </a:extLst>
              </a:tr>
              <a:tr h="139098">
                <a:tc>
                  <a:txBody>
                    <a:bodyPr/>
                    <a:lstStyle/>
                    <a:p>
                      <a:pPr algn="l" rtl="0" fontAlgn="b"/>
                      <a:r>
                        <a:rPr lang="en-US" sz="1000" b="0" i="0" u="none" strike="noStrike" dirty="0" smtClean="0">
                          <a:solidFill>
                            <a:schemeClr val="tx1"/>
                          </a:solidFill>
                          <a:effectLst/>
                          <a:latin typeface="+mn-lt"/>
                        </a:rPr>
                        <a:t>Timelines</a:t>
                      </a:r>
                      <a:endParaRPr lang="en-US" sz="1000" b="0" i="0" u="none" strike="noStrike" dirty="0">
                        <a:solidFill>
                          <a:schemeClr val="tx1"/>
                        </a:solidFill>
                        <a:effectLst/>
                        <a:latin typeface="+mn-lt"/>
                      </a:endParaRPr>
                    </a:p>
                  </a:txBody>
                  <a:tcPr marL="18288" marR="18288" marT="18288" marB="0">
                    <a:solidFill>
                      <a:srgbClr val="FFFFCC"/>
                    </a:solidFill>
                  </a:tcPr>
                </a:tc>
                <a:extLst>
                  <a:ext uri="{0D108BD9-81ED-4DB2-BD59-A6C34878D82A}">
                    <a16:rowId xmlns:a16="http://schemas.microsoft.com/office/drawing/2014/main" val="1458806982"/>
                  </a:ext>
                </a:extLst>
              </a:tr>
              <a:tr h="139098">
                <a:tc>
                  <a:txBody>
                    <a:bodyPr/>
                    <a:lstStyle/>
                    <a:p>
                      <a:pPr algn="l" rtl="0" fontAlgn="b"/>
                      <a:r>
                        <a:rPr lang="en-US" sz="1000" u="none" strike="noStrike" dirty="0" smtClean="0">
                          <a:effectLst/>
                          <a:latin typeface="+mn-lt"/>
                        </a:rPr>
                        <a:t>LCCs and Flight Rules</a:t>
                      </a:r>
                      <a:endParaRPr lang="en-US" sz="1000" b="0" i="0" u="none" strike="noStrike" dirty="0">
                        <a:solidFill>
                          <a:srgbClr val="000000"/>
                        </a:solidFill>
                        <a:effectLst/>
                        <a:latin typeface="+mn-lt"/>
                      </a:endParaRPr>
                    </a:p>
                  </a:txBody>
                  <a:tcPr marL="18288" marR="18288" marT="18288" marB="0">
                    <a:solidFill>
                      <a:schemeClr val="accent2">
                        <a:lumMod val="20000"/>
                        <a:lumOff val="80000"/>
                      </a:schemeClr>
                    </a:solidFill>
                  </a:tcPr>
                </a:tc>
                <a:extLst>
                  <a:ext uri="{0D108BD9-81ED-4DB2-BD59-A6C34878D82A}">
                    <a16:rowId xmlns:a16="http://schemas.microsoft.com/office/drawing/2014/main" val="2879967946"/>
                  </a:ext>
                </a:extLst>
              </a:tr>
              <a:tr h="139098">
                <a:tc>
                  <a:txBody>
                    <a:bodyPr/>
                    <a:lstStyle/>
                    <a:p>
                      <a:pPr algn="l" rtl="0" fontAlgn="b"/>
                      <a:r>
                        <a:rPr lang="en-US" sz="1000" b="0" i="0" u="none" strike="noStrike" dirty="0" smtClean="0">
                          <a:solidFill>
                            <a:srgbClr val="000000"/>
                          </a:solidFill>
                          <a:effectLst/>
                          <a:latin typeface="+mn-lt"/>
                        </a:rPr>
                        <a:t>Contingency scenario</a:t>
                      </a:r>
                      <a:r>
                        <a:rPr lang="en-US" sz="1000" b="0" i="0" u="none" strike="noStrike" baseline="0" dirty="0" smtClean="0">
                          <a:solidFill>
                            <a:srgbClr val="000000"/>
                          </a:solidFill>
                          <a:effectLst/>
                          <a:latin typeface="+mn-lt"/>
                        </a:rPr>
                        <a:t> definition</a:t>
                      </a:r>
                      <a:endParaRPr lang="en-US" sz="1000" b="0" i="0" u="none" strike="noStrike" dirty="0">
                        <a:solidFill>
                          <a:srgbClr val="000000"/>
                        </a:solidFill>
                        <a:effectLst/>
                        <a:latin typeface="+mn-lt"/>
                      </a:endParaRPr>
                    </a:p>
                  </a:txBody>
                  <a:tcPr marL="18288" marR="18288" marT="18288" marB="0">
                    <a:solidFill>
                      <a:schemeClr val="accent2">
                        <a:lumMod val="20000"/>
                        <a:lumOff val="80000"/>
                      </a:schemeClr>
                    </a:solidFill>
                  </a:tcPr>
                </a:tc>
                <a:extLst>
                  <a:ext uri="{0D108BD9-81ED-4DB2-BD59-A6C34878D82A}">
                    <a16:rowId xmlns:a16="http://schemas.microsoft.com/office/drawing/2014/main" val="1585584827"/>
                  </a:ext>
                </a:extLst>
              </a:tr>
              <a:tr h="139098">
                <a:tc>
                  <a:txBody>
                    <a:bodyPr/>
                    <a:lstStyle/>
                    <a:p>
                      <a:pPr algn="l" rtl="0" fontAlgn="b"/>
                      <a:r>
                        <a:rPr lang="en-US" sz="1000" u="none" strike="noStrike" dirty="0">
                          <a:effectLst/>
                          <a:latin typeface="+mn-lt"/>
                        </a:rPr>
                        <a:t>Training Records</a:t>
                      </a:r>
                      <a:endParaRPr lang="en-US" sz="1000" b="0" i="0" u="none" strike="noStrike" dirty="0">
                        <a:solidFill>
                          <a:srgbClr val="000000"/>
                        </a:solidFill>
                        <a:effectLst/>
                        <a:latin typeface="+mn-lt"/>
                      </a:endParaRPr>
                    </a:p>
                  </a:txBody>
                  <a:tcPr marL="18288" marR="18288" marT="18288" marB="0">
                    <a:solidFill>
                      <a:srgbClr val="CCFFCC"/>
                    </a:solidFill>
                  </a:tcPr>
                </a:tc>
                <a:extLst>
                  <a:ext uri="{0D108BD9-81ED-4DB2-BD59-A6C34878D82A}">
                    <a16:rowId xmlns:a16="http://schemas.microsoft.com/office/drawing/2014/main" val="2095059894"/>
                  </a:ext>
                </a:extLst>
              </a:tr>
              <a:tr h="139098">
                <a:tc>
                  <a:txBody>
                    <a:bodyPr/>
                    <a:lstStyle/>
                    <a:p>
                      <a:pPr algn="l" rtl="0" fontAlgn="b"/>
                      <a:r>
                        <a:rPr lang="en-US" sz="1000" b="0" i="0" u="none" strike="noStrike" dirty="0" smtClean="0">
                          <a:solidFill>
                            <a:srgbClr val="000000"/>
                          </a:solidFill>
                          <a:effectLst/>
                          <a:latin typeface="+mn-lt"/>
                        </a:rPr>
                        <a:t>Crew procedures</a:t>
                      </a:r>
                      <a:endParaRPr lang="en-US" sz="1000" b="0" i="0" u="none" strike="noStrike" dirty="0">
                        <a:solidFill>
                          <a:srgbClr val="000000"/>
                        </a:solidFill>
                        <a:effectLst/>
                        <a:latin typeface="+mn-lt"/>
                      </a:endParaRPr>
                    </a:p>
                  </a:txBody>
                  <a:tcPr marL="18288" marR="18288" marT="18288" marB="0">
                    <a:solidFill>
                      <a:srgbClr val="FFFFCC"/>
                    </a:solidFill>
                  </a:tcPr>
                </a:tc>
                <a:extLst>
                  <a:ext uri="{0D108BD9-81ED-4DB2-BD59-A6C34878D82A}">
                    <a16:rowId xmlns:a16="http://schemas.microsoft.com/office/drawing/2014/main" val="4098402550"/>
                  </a:ext>
                </a:extLst>
              </a:tr>
            </a:tbl>
          </a:graphicData>
        </a:graphic>
      </p:graphicFrame>
      <p:graphicFrame>
        <p:nvGraphicFramePr>
          <p:cNvPr id="20" name="Table 19"/>
          <p:cNvGraphicFramePr>
            <a:graphicFrameLocks noGrp="1"/>
          </p:cNvGraphicFramePr>
          <p:nvPr>
            <p:extLst>
              <p:ext uri="{D42A27DB-BD31-4B8C-83A1-F6EECF244321}">
                <p14:modId xmlns:p14="http://schemas.microsoft.com/office/powerpoint/2010/main" val="1355635593"/>
              </p:ext>
            </p:extLst>
          </p:nvPr>
        </p:nvGraphicFramePr>
        <p:xfrm>
          <a:off x="8839200" y="157047"/>
          <a:ext cx="2600820" cy="682752"/>
        </p:xfrm>
        <a:graphic>
          <a:graphicData uri="http://schemas.openxmlformats.org/drawingml/2006/table">
            <a:tbl>
              <a:tblPr>
                <a:effectLst>
                  <a:outerShdw blurRad="50800" dist="38100" dir="2700000" algn="tl" rotWithShape="0">
                    <a:prstClr val="black">
                      <a:alpha val="40000"/>
                    </a:prstClr>
                  </a:outerShdw>
                </a:effectLst>
                <a:tableStyleId>{5940675A-B579-460E-94D1-54222C63F5DA}</a:tableStyleId>
              </a:tblPr>
              <a:tblGrid>
                <a:gridCol w="2600820">
                  <a:extLst>
                    <a:ext uri="{9D8B030D-6E8A-4147-A177-3AD203B41FA5}">
                      <a16:colId xmlns:a16="http://schemas.microsoft.com/office/drawing/2014/main" val="2152669189"/>
                    </a:ext>
                  </a:extLst>
                </a:gridCol>
              </a:tblGrid>
              <a:tr h="139098">
                <a:tc>
                  <a:txBody>
                    <a:bodyPr/>
                    <a:lstStyle/>
                    <a:p>
                      <a:pPr algn="ctr" rtl="0" fontAlgn="b"/>
                      <a:r>
                        <a:rPr lang="en-US" sz="1000" b="1" u="none" strike="noStrike" dirty="0" smtClean="0">
                          <a:effectLst/>
                          <a:latin typeface="+mn-lt"/>
                        </a:rPr>
                        <a:t>Color key</a:t>
                      </a:r>
                      <a:endParaRPr lang="en-US" sz="1000" b="1" i="0" u="none" strike="noStrike" dirty="0">
                        <a:solidFill>
                          <a:srgbClr val="000000"/>
                        </a:solidFill>
                        <a:effectLst/>
                        <a:latin typeface="+mn-lt"/>
                      </a:endParaRPr>
                    </a:p>
                  </a:txBody>
                  <a:tcPr marL="18288" marR="18288" marT="18288" marB="0" anchor="b">
                    <a:solidFill>
                      <a:schemeClr val="accent1">
                        <a:lumMod val="20000"/>
                        <a:lumOff val="80000"/>
                      </a:schemeClr>
                    </a:solidFill>
                  </a:tcPr>
                </a:tc>
                <a:extLst>
                  <a:ext uri="{0D108BD9-81ED-4DB2-BD59-A6C34878D82A}">
                    <a16:rowId xmlns:a16="http://schemas.microsoft.com/office/drawing/2014/main" val="223464912"/>
                  </a:ext>
                </a:extLst>
              </a:tr>
              <a:tr h="139098">
                <a:tc>
                  <a:txBody>
                    <a:bodyPr/>
                    <a:lstStyle/>
                    <a:p>
                      <a:pPr algn="l" rtl="0" fontAlgn="b"/>
                      <a:r>
                        <a:rPr lang="en-US" sz="1000" u="none" strike="noStrike" dirty="0" smtClean="0">
                          <a:effectLst/>
                          <a:latin typeface="+mn-lt"/>
                        </a:rPr>
                        <a:t>Frequently in Excel </a:t>
                      </a:r>
                      <a:endParaRPr lang="en-US" sz="1000" b="0" i="0" u="none" strike="noStrike" dirty="0">
                        <a:solidFill>
                          <a:srgbClr val="000000"/>
                        </a:solidFill>
                        <a:effectLst/>
                        <a:latin typeface="+mn-lt"/>
                      </a:endParaRPr>
                    </a:p>
                  </a:txBody>
                  <a:tcPr marL="18288" marR="18288" marT="18288" marB="0">
                    <a:solidFill>
                      <a:srgbClr val="CCFFCC"/>
                    </a:solidFill>
                  </a:tcPr>
                </a:tc>
                <a:extLst>
                  <a:ext uri="{0D108BD9-81ED-4DB2-BD59-A6C34878D82A}">
                    <a16:rowId xmlns:a16="http://schemas.microsoft.com/office/drawing/2014/main" val="1950524221"/>
                  </a:ext>
                </a:extLst>
              </a:tr>
              <a:tr h="139098">
                <a:tc>
                  <a:txBody>
                    <a:bodyPr/>
                    <a:lstStyle/>
                    <a:p>
                      <a:pPr algn="l" rtl="0" fontAlgn="b"/>
                      <a:r>
                        <a:rPr lang="en-US" sz="1000" u="none" strike="noStrike" dirty="0" smtClean="0">
                          <a:effectLst/>
                          <a:latin typeface="+mn-lt"/>
                        </a:rPr>
                        <a:t>Frequently</a:t>
                      </a:r>
                      <a:r>
                        <a:rPr lang="en-US" sz="1000" u="none" strike="noStrike" baseline="0" dirty="0" smtClean="0">
                          <a:effectLst/>
                          <a:latin typeface="+mn-lt"/>
                        </a:rPr>
                        <a:t> in o</a:t>
                      </a:r>
                      <a:r>
                        <a:rPr lang="en-US" sz="1000" u="none" strike="noStrike" dirty="0" smtClean="0">
                          <a:effectLst/>
                          <a:latin typeface="+mn-lt"/>
                        </a:rPr>
                        <a:t>ther specialty tool</a:t>
                      </a:r>
                      <a:endParaRPr lang="en-US" sz="1000" b="0" i="0" u="none" strike="noStrike" dirty="0">
                        <a:solidFill>
                          <a:srgbClr val="000000"/>
                        </a:solidFill>
                        <a:effectLst/>
                        <a:latin typeface="+mn-lt"/>
                      </a:endParaRPr>
                    </a:p>
                  </a:txBody>
                  <a:tcPr marL="18288" marR="18288" marT="18288" marB="0">
                    <a:solidFill>
                      <a:srgbClr val="FFFFCC"/>
                    </a:solidFill>
                  </a:tcPr>
                </a:tc>
                <a:extLst>
                  <a:ext uri="{0D108BD9-81ED-4DB2-BD59-A6C34878D82A}">
                    <a16:rowId xmlns:a16="http://schemas.microsoft.com/office/drawing/2014/main" val="2879967946"/>
                  </a:ext>
                </a:extLst>
              </a:tr>
              <a:tr h="139098">
                <a:tc>
                  <a:txBody>
                    <a:bodyPr/>
                    <a:lstStyle/>
                    <a:p>
                      <a:pPr algn="l" rtl="0" fontAlgn="b"/>
                      <a:r>
                        <a:rPr lang="en-US" sz="1000" b="0" i="0" u="none" strike="noStrike" dirty="0" smtClean="0">
                          <a:solidFill>
                            <a:srgbClr val="000000"/>
                          </a:solidFill>
                          <a:effectLst/>
                          <a:latin typeface="+mn-lt"/>
                        </a:rPr>
                        <a:t>Frequently</a:t>
                      </a:r>
                      <a:r>
                        <a:rPr lang="en-US" sz="1000" b="0" i="0" u="none" strike="noStrike" baseline="0" dirty="0" smtClean="0">
                          <a:solidFill>
                            <a:srgbClr val="000000"/>
                          </a:solidFill>
                          <a:effectLst/>
                          <a:latin typeface="+mn-lt"/>
                        </a:rPr>
                        <a:t> in PowerPoint, Word, or Visio</a:t>
                      </a:r>
                      <a:endParaRPr lang="en-US" sz="1000" b="0" i="0" u="none" strike="noStrike" dirty="0">
                        <a:solidFill>
                          <a:srgbClr val="000000"/>
                        </a:solidFill>
                        <a:effectLst/>
                        <a:latin typeface="+mn-lt"/>
                      </a:endParaRPr>
                    </a:p>
                  </a:txBody>
                  <a:tcPr marL="18288" marR="18288" marT="18288" marB="0">
                    <a:solidFill>
                      <a:schemeClr val="accent2">
                        <a:lumMod val="20000"/>
                        <a:lumOff val="80000"/>
                      </a:schemeClr>
                    </a:solidFill>
                  </a:tcPr>
                </a:tc>
                <a:extLst>
                  <a:ext uri="{0D108BD9-81ED-4DB2-BD59-A6C34878D82A}">
                    <a16:rowId xmlns:a16="http://schemas.microsoft.com/office/drawing/2014/main" val="604381858"/>
                  </a:ext>
                </a:extLst>
              </a:tr>
            </a:tbl>
          </a:graphicData>
        </a:graphic>
      </p:graphicFrame>
      <p:sp>
        <p:nvSpPr>
          <p:cNvPr id="21" name="TextBox 20"/>
          <p:cNvSpPr txBox="1"/>
          <p:nvPr/>
        </p:nvSpPr>
        <p:spPr>
          <a:xfrm>
            <a:off x="5350036" y="5473446"/>
            <a:ext cx="2729653" cy="830997"/>
          </a:xfrm>
          <a:prstGeom prst="rect">
            <a:avLst/>
          </a:prstGeom>
          <a:solidFill>
            <a:srgbClr val="00B0F0"/>
          </a:solidFill>
        </p:spPr>
        <p:txBody>
          <a:bodyPr wrap="square" rtlCol="0">
            <a:spAutoFit/>
          </a:bodyPr>
          <a:lstStyle/>
          <a:p>
            <a:pPr algn="ctr"/>
            <a:r>
              <a:rPr lang="en-US" sz="1200" dirty="0" smtClean="0"/>
              <a:t>Broad mix of MS Office products, specialty tools. More teams are using SharePoint now for some of the Excel-type processes. </a:t>
            </a:r>
            <a:endParaRPr lang="en-US" sz="1200" dirty="0"/>
          </a:p>
        </p:txBody>
      </p:sp>
    </p:spTree>
    <p:extLst>
      <p:ext uri="{BB962C8B-B14F-4D97-AF65-F5344CB8AC3E}">
        <p14:creationId xmlns:p14="http://schemas.microsoft.com/office/powerpoint/2010/main" val="100148449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Graphical Modeling Examples</a:t>
            </a:r>
            <a:endParaRPr lang="en-US" dirty="0"/>
          </a:p>
        </p:txBody>
      </p:sp>
      <p:sp>
        <p:nvSpPr>
          <p:cNvPr id="4" name="Slide Number Placeholder 3"/>
          <p:cNvSpPr>
            <a:spLocks noGrp="1"/>
          </p:cNvSpPr>
          <p:nvPr>
            <p:ph type="sldNum" sz="quarter" idx="12"/>
          </p:nvPr>
        </p:nvSpPr>
        <p:spPr/>
        <p:txBody>
          <a:bodyPr/>
          <a:lstStyle/>
          <a:p>
            <a:fld id="{B15726EE-33C6-4ECB-931B-A760BBF8EBB9}" type="slidenum">
              <a:rPr lang="en-US" smtClean="0"/>
              <a:t>18</a:t>
            </a:fld>
            <a:endParaRPr lang="en-US"/>
          </a:p>
        </p:txBody>
      </p:sp>
      <p:graphicFrame>
        <p:nvGraphicFramePr>
          <p:cNvPr id="10" name="Table 9"/>
          <p:cNvGraphicFramePr>
            <a:graphicFrameLocks noGrp="1"/>
          </p:cNvGraphicFramePr>
          <p:nvPr>
            <p:extLst>
              <p:ext uri="{D42A27DB-BD31-4B8C-83A1-F6EECF244321}">
                <p14:modId xmlns:p14="http://schemas.microsoft.com/office/powerpoint/2010/main" val="4046320188"/>
              </p:ext>
            </p:extLst>
          </p:nvPr>
        </p:nvGraphicFramePr>
        <p:xfrm>
          <a:off x="225969" y="1081398"/>
          <a:ext cx="1444214" cy="4734736"/>
        </p:xfrm>
        <a:graphic>
          <a:graphicData uri="http://schemas.openxmlformats.org/drawingml/2006/table">
            <a:tbl>
              <a:tblPr>
                <a:tableStyleId>{5940675A-B579-460E-94D1-54222C63F5DA}</a:tableStyleId>
              </a:tblPr>
              <a:tblGrid>
                <a:gridCol w="1444214">
                  <a:extLst>
                    <a:ext uri="{9D8B030D-6E8A-4147-A177-3AD203B41FA5}">
                      <a16:colId xmlns:a16="http://schemas.microsoft.com/office/drawing/2014/main" val="3701415764"/>
                    </a:ext>
                  </a:extLst>
                </a:gridCol>
              </a:tblGrid>
              <a:tr h="138559">
                <a:tc>
                  <a:txBody>
                    <a:bodyPr/>
                    <a:lstStyle/>
                    <a:p>
                      <a:pPr algn="ctr" rtl="0" fontAlgn="b"/>
                      <a:r>
                        <a:rPr lang="en-US" sz="1000" b="1" i="0" u="none" strike="noStrike" dirty="0" smtClean="0">
                          <a:solidFill>
                            <a:schemeClr val="tx1"/>
                          </a:solidFill>
                          <a:effectLst/>
                          <a:latin typeface="+mn-lt"/>
                        </a:rPr>
                        <a:t>Project</a:t>
                      </a:r>
                      <a:r>
                        <a:rPr lang="en-US" sz="1000" b="1" i="0" u="none" strike="noStrike" baseline="0" dirty="0" smtClean="0">
                          <a:solidFill>
                            <a:schemeClr val="tx1"/>
                          </a:solidFill>
                          <a:effectLst/>
                          <a:latin typeface="+mn-lt"/>
                        </a:rPr>
                        <a:t> Control</a:t>
                      </a:r>
                      <a:endParaRPr lang="en-US" sz="1000" b="1" i="0" u="none" strike="noStrike" dirty="0">
                        <a:solidFill>
                          <a:srgbClr val="000000"/>
                        </a:solidFill>
                        <a:effectLst/>
                        <a:latin typeface="MS Sans Serif"/>
                      </a:endParaRPr>
                    </a:p>
                  </a:txBody>
                  <a:tcPr marL="18288" marR="18288" marT="18288" marB="0" anchor="b">
                    <a:solidFill>
                      <a:schemeClr val="accent1">
                        <a:lumMod val="20000"/>
                        <a:lumOff val="80000"/>
                      </a:schemeClr>
                    </a:solidFill>
                  </a:tcPr>
                </a:tc>
                <a:extLst>
                  <a:ext uri="{0D108BD9-81ED-4DB2-BD59-A6C34878D82A}">
                    <a16:rowId xmlns:a16="http://schemas.microsoft.com/office/drawing/2014/main" val="2125573843"/>
                  </a:ext>
                </a:extLst>
              </a:tr>
              <a:tr h="138559">
                <a:tc>
                  <a:txBody>
                    <a:bodyPr/>
                    <a:lstStyle/>
                    <a:p>
                      <a:pPr algn="l" rtl="0" fontAlgn="b"/>
                      <a:r>
                        <a:rPr lang="en-US" sz="1000" u="none" strike="noStrike" dirty="0">
                          <a:effectLst/>
                        </a:rPr>
                        <a:t>Actions</a:t>
                      </a:r>
                      <a:endParaRPr lang="en-US" sz="1000" b="0" i="0" u="none" strike="noStrike" dirty="0">
                        <a:solidFill>
                          <a:srgbClr val="000000"/>
                        </a:solidFill>
                        <a:effectLst/>
                        <a:latin typeface="MS Sans Serif"/>
                      </a:endParaRPr>
                    </a:p>
                  </a:txBody>
                  <a:tcPr marL="18288" marR="18288" marT="18288" marB="0" anchor="b">
                    <a:noFill/>
                  </a:tcPr>
                </a:tc>
                <a:extLst>
                  <a:ext uri="{0D108BD9-81ED-4DB2-BD59-A6C34878D82A}">
                    <a16:rowId xmlns:a16="http://schemas.microsoft.com/office/drawing/2014/main" val="1770358873"/>
                  </a:ext>
                </a:extLst>
              </a:tr>
              <a:tr h="138559">
                <a:tc>
                  <a:txBody>
                    <a:bodyPr/>
                    <a:lstStyle/>
                    <a:p>
                      <a:pPr algn="l" rtl="0" fontAlgn="b"/>
                      <a:r>
                        <a:rPr lang="en-US" sz="1000" u="none" strike="noStrike" dirty="0" smtClean="0">
                          <a:effectLst/>
                        </a:rPr>
                        <a:t>Decision</a:t>
                      </a:r>
                      <a:r>
                        <a:rPr lang="en-US" sz="1000" u="none" strike="noStrike" baseline="0" dirty="0" smtClean="0">
                          <a:effectLst/>
                        </a:rPr>
                        <a:t> tracking</a:t>
                      </a:r>
                      <a:endParaRPr lang="en-US" sz="1000" b="0" i="0" u="none" strike="noStrike" dirty="0">
                        <a:solidFill>
                          <a:srgbClr val="000000"/>
                        </a:solidFill>
                        <a:effectLst/>
                        <a:latin typeface="MS Sans Serif"/>
                      </a:endParaRPr>
                    </a:p>
                  </a:txBody>
                  <a:tcPr marL="18288" marR="18288" marT="18288" marB="0" anchor="b">
                    <a:noFill/>
                  </a:tcPr>
                </a:tc>
                <a:extLst>
                  <a:ext uri="{0D108BD9-81ED-4DB2-BD59-A6C34878D82A}">
                    <a16:rowId xmlns:a16="http://schemas.microsoft.com/office/drawing/2014/main" val="2096258075"/>
                  </a:ext>
                </a:extLst>
              </a:tr>
              <a:tr h="138559">
                <a:tc>
                  <a:txBody>
                    <a:bodyPr/>
                    <a:lstStyle/>
                    <a:p>
                      <a:pPr algn="l" rtl="0" fontAlgn="b"/>
                      <a:r>
                        <a:rPr lang="en-US" sz="1000" u="none" strike="noStrike" dirty="0">
                          <a:effectLst/>
                        </a:rPr>
                        <a:t>Risks</a:t>
                      </a:r>
                      <a:endParaRPr lang="en-US" sz="1000" b="0" i="0" u="none" strike="noStrike" dirty="0">
                        <a:solidFill>
                          <a:srgbClr val="000000"/>
                        </a:solidFill>
                        <a:effectLst/>
                        <a:latin typeface="MS Sans Serif"/>
                      </a:endParaRPr>
                    </a:p>
                  </a:txBody>
                  <a:tcPr marL="18288" marR="18288" marT="18288" marB="0" anchor="b">
                    <a:noFill/>
                  </a:tcPr>
                </a:tc>
                <a:extLst>
                  <a:ext uri="{0D108BD9-81ED-4DB2-BD59-A6C34878D82A}">
                    <a16:rowId xmlns:a16="http://schemas.microsoft.com/office/drawing/2014/main" val="2307551570"/>
                  </a:ext>
                </a:extLst>
              </a:tr>
              <a:tr h="138559">
                <a:tc>
                  <a:txBody>
                    <a:bodyPr/>
                    <a:lstStyle/>
                    <a:p>
                      <a:pPr algn="l" rtl="0" fontAlgn="b"/>
                      <a:r>
                        <a:rPr lang="en-US" sz="1000" u="none" strike="noStrike" dirty="0">
                          <a:effectLst/>
                        </a:rPr>
                        <a:t>Issues</a:t>
                      </a:r>
                      <a:endParaRPr lang="en-US" sz="1000" b="0" i="0" u="none" strike="noStrike" dirty="0">
                        <a:solidFill>
                          <a:srgbClr val="000000"/>
                        </a:solidFill>
                        <a:effectLst/>
                        <a:latin typeface="MS Sans Serif"/>
                      </a:endParaRPr>
                    </a:p>
                  </a:txBody>
                  <a:tcPr marL="18288" marR="18288" marT="18288" marB="0" anchor="b">
                    <a:noFill/>
                  </a:tcPr>
                </a:tc>
                <a:extLst>
                  <a:ext uri="{0D108BD9-81ED-4DB2-BD59-A6C34878D82A}">
                    <a16:rowId xmlns:a16="http://schemas.microsoft.com/office/drawing/2014/main" val="3463106238"/>
                  </a:ext>
                </a:extLst>
              </a:tr>
              <a:tr h="138559">
                <a:tc>
                  <a:txBody>
                    <a:bodyPr/>
                    <a:lstStyle/>
                    <a:p>
                      <a:pPr algn="l" rtl="0" fontAlgn="b"/>
                      <a:r>
                        <a:rPr lang="en-US" sz="1000" u="none" strike="noStrike" dirty="0">
                          <a:effectLst/>
                        </a:rPr>
                        <a:t>Weekly staff meeting</a:t>
                      </a:r>
                      <a:endParaRPr lang="en-US" sz="1000" b="0" i="0" u="none" strike="noStrike" dirty="0">
                        <a:solidFill>
                          <a:srgbClr val="000000"/>
                        </a:solidFill>
                        <a:effectLst/>
                        <a:latin typeface="MS Sans Serif"/>
                      </a:endParaRPr>
                    </a:p>
                  </a:txBody>
                  <a:tcPr marL="18288" marR="18288" marT="18288" marB="0" anchor="b">
                    <a:noFill/>
                  </a:tcPr>
                </a:tc>
                <a:extLst>
                  <a:ext uri="{0D108BD9-81ED-4DB2-BD59-A6C34878D82A}">
                    <a16:rowId xmlns:a16="http://schemas.microsoft.com/office/drawing/2014/main" val="998955270"/>
                  </a:ext>
                </a:extLst>
              </a:tr>
              <a:tr h="138559">
                <a:tc>
                  <a:txBody>
                    <a:bodyPr/>
                    <a:lstStyle/>
                    <a:p>
                      <a:pPr algn="l" rtl="0" fontAlgn="b"/>
                      <a:r>
                        <a:rPr lang="en-US" sz="1000" u="none" strike="noStrike" dirty="0">
                          <a:effectLst/>
                        </a:rPr>
                        <a:t>Weekly calendar</a:t>
                      </a:r>
                      <a:endParaRPr lang="en-US" sz="1000" b="0" i="0" u="none" strike="noStrike" dirty="0">
                        <a:solidFill>
                          <a:srgbClr val="000000"/>
                        </a:solidFill>
                        <a:effectLst/>
                        <a:latin typeface="MS Sans Serif"/>
                      </a:endParaRPr>
                    </a:p>
                  </a:txBody>
                  <a:tcPr marL="18288" marR="18288" marT="18288" marB="0" anchor="b">
                    <a:noFill/>
                  </a:tcPr>
                </a:tc>
                <a:extLst>
                  <a:ext uri="{0D108BD9-81ED-4DB2-BD59-A6C34878D82A}">
                    <a16:rowId xmlns:a16="http://schemas.microsoft.com/office/drawing/2014/main" val="2700655449"/>
                  </a:ext>
                </a:extLst>
              </a:tr>
              <a:tr h="138559">
                <a:tc>
                  <a:txBody>
                    <a:bodyPr/>
                    <a:lstStyle/>
                    <a:p>
                      <a:pPr algn="l" rtl="0" fontAlgn="b"/>
                      <a:r>
                        <a:rPr lang="en-US" sz="1000" u="none" strike="noStrike" dirty="0">
                          <a:effectLst/>
                        </a:rPr>
                        <a:t>Team leave calendar</a:t>
                      </a:r>
                      <a:endParaRPr lang="en-US" sz="1000" b="0" i="0" u="none" strike="noStrike" dirty="0">
                        <a:solidFill>
                          <a:srgbClr val="000000"/>
                        </a:solidFill>
                        <a:effectLst/>
                        <a:latin typeface="MS Sans Serif"/>
                      </a:endParaRPr>
                    </a:p>
                  </a:txBody>
                  <a:tcPr marL="18288" marR="18288" marT="18288" marB="0" anchor="b">
                    <a:noFill/>
                  </a:tcPr>
                </a:tc>
                <a:extLst>
                  <a:ext uri="{0D108BD9-81ED-4DB2-BD59-A6C34878D82A}">
                    <a16:rowId xmlns:a16="http://schemas.microsoft.com/office/drawing/2014/main" val="2862252587"/>
                  </a:ext>
                </a:extLst>
              </a:tr>
              <a:tr h="138559">
                <a:tc>
                  <a:txBody>
                    <a:bodyPr/>
                    <a:lstStyle/>
                    <a:p>
                      <a:pPr algn="l" rtl="0" fontAlgn="b"/>
                      <a:r>
                        <a:rPr lang="en-US" sz="1000" u="none" strike="noStrike" dirty="0">
                          <a:effectLst/>
                        </a:rPr>
                        <a:t>Daily activity logs</a:t>
                      </a:r>
                      <a:endParaRPr lang="en-US" sz="1000" b="0" i="0" u="none" strike="noStrike" dirty="0">
                        <a:solidFill>
                          <a:srgbClr val="000000"/>
                        </a:solidFill>
                        <a:effectLst/>
                        <a:latin typeface="MS Sans Serif"/>
                      </a:endParaRPr>
                    </a:p>
                  </a:txBody>
                  <a:tcPr marL="18288" marR="18288" marT="18288" marB="0" anchor="b">
                    <a:noFill/>
                  </a:tcPr>
                </a:tc>
                <a:extLst>
                  <a:ext uri="{0D108BD9-81ED-4DB2-BD59-A6C34878D82A}">
                    <a16:rowId xmlns:a16="http://schemas.microsoft.com/office/drawing/2014/main" val="2554632020"/>
                  </a:ext>
                </a:extLst>
              </a:tr>
              <a:tr h="138559">
                <a:tc>
                  <a:txBody>
                    <a:bodyPr/>
                    <a:lstStyle/>
                    <a:p>
                      <a:pPr algn="l" rtl="0" fontAlgn="b"/>
                      <a:r>
                        <a:rPr lang="en-US" sz="1000" u="none" strike="noStrike" dirty="0">
                          <a:effectLst/>
                        </a:rPr>
                        <a:t>Meeting agendas</a:t>
                      </a:r>
                      <a:endParaRPr lang="en-US" sz="1000" b="0" i="0" u="none" strike="noStrike" dirty="0">
                        <a:solidFill>
                          <a:srgbClr val="000000"/>
                        </a:solidFill>
                        <a:effectLst/>
                        <a:latin typeface="MS Sans Serif"/>
                      </a:endParaRPr>
                    </a:p>
                  </a:txBody>
                  <a:tcPr marL="18288" marR="18288" marT="18288" marB="0" anchor="b">
                    <a:noFill/>
                  </a:tcPr>
                </a:tc>
                <a:extLst>
                  <a:ext uri="{0D108BD9-81ED-4DB2-BD59-A6C34878D82A}">
                    <a16:rowId xmlns:a16="http://schemas.microsoft.com/office/drawing/2014/main" val="3755579490"/>
                  </a:ext>
                </a:extLst>
              </a:tr>
              <a:tr h="138559">
                <a:tc>
                  <a:txBody>
                    <a:bodyPr/>
                    <a:lstStyle/>
                    <a:p>
                      <a:pPr algn="l" rtl="0" fontAlgn="b"/>
                      <a:r>
                        <a:rPr lang="en-US" sz="1000" u="none" strike="noStrike" dirty="0">
                          <a:effectLst/>
                        </a:rPr>
                        <a:t>Weekly activity reports</a:t>
                      </a:r>
                      <a:endParaRPr lang="en-US" sz="1000" b="0" i="0" u="none" strike="noStrike" dirty="0">
                        <a:solidFill>
                          <a:srgbClr val="000000"/>
                        </a:solidFill>
                        <a:effectLst/>
                        <a:latin typeface="MS Sans Serif"/>
                      </a:endParaRPr>
                    </a:p>
                  </a:txBody>
                  <a:tcPr marL="18288" marR="18288" marT="18288" marB="0" anchor="b">
                    <a:noFill/>
                  </a:tcPr>
                </a:tc>
                <a:extLst>
                  <a:ext uri="{0D108BD9-81ED-4DB2-BD59-A6C34878D82A}">
                    <a16:rowId xmlns:a16="http://schemas.microsoft.com/office/drawing/2014/main" val="3697347343"/>
                  </a:ext>
                </a:extLst>
              </a:tr>
              <a:tr h="138559">
                <a:tc>
                  <a:txBody>
                    <a:bodyPr/>
                    <a:lstStyle/>
                    <a:p>
                      <a:pPr algn="l" rtl="0" fontAlgn="b"/>
                      <a:r>
                        <a:rPr lang="en-US" sz="1000" u="none" strike="noStrike" dirty="0">
                          <a:effectLst/>
                        </a:rPr>
                        <a:t>Discrepancy management</a:t>
                      </a:r>
                      <a:endParaRPr lang="en-US" sz="1000" b="0" i="0" u="none" strike="noStrike" dirty="0">
                        <a:solidFill>
                          <a:srgbClr val="000000"/>
                        </a:solidFill>
                        <a:effectLst/>
                        <a:latin typeface="MS Sans Serif"/>
                      </a:endParaRPr>
                    </a:p>
                  </a:txBody>
                  <a:tcPr marL="18288" marR="18288" marT="18288" marB="0" anchor="b">
                    <a:noFill/>
                  </a:tcPr>
                </a:tc>
                <a:extLst>
                  <a:ext uri="{0D108BD9-81ED-4DB2-BD59-A6C34878D82A}">
                    <a16:rowId xmlns:a16="http://schemas.microsoft.com/office/drawing/2014/main" val="3878198720"/>
                  </a:ext>
                </a:extLst>
              </a:tr>
              <a:tr h="138559">
                <a:tc>
                  <a:txBody>
                    <a:bodyPr/>
                    <a:lstStyle/>
                    <a:p>
                      <a:pPr algn="l" rtl="0" fontAlgn="b"/>
                      <a:r>
                        <a:rPr lang="en-US" sz="1000" u="none" strike="noStrike" dirty="0">
                          <a:effectLst/>
                        </a:rPr>
                        <a:t>Org </a:t>
                      </a:r>
                      <a:r>
                        <a:rPr lang="en-US" sz="1000" u="none" strike="noStrike" dirty="0" smtClean="0">
                          <a:effectLst/>
                        </a:rPr>
                        <a:t>chart</a:t>
                      </a:r>
                      <a:endParaRPr lang="en-US" sz="1000" b="0" i="0" u="none" strike="noStrike" dirty="0">
                        <a:solidFill>
                          <a:srgbClr val="000000"/>
                        </a:solidFill>
                        <a:effectLst/>
                        <a:latin typeface="MS Sans Serif"/>
                      </a:endParaRPr>
                    </a:p>
                  </a:txBody>
                  <a:tcPr marL="18288" marR="18288" marT="18288" marB="0" anchor="b">
                    <a:solidFill>
                      <a:srgbClr val="CC99FF"/>
                    </a:solidFill>
                  </a:tcPr>
                </a:tc>
                <a:extLst>
                  <a:ext uri="{0D108BD9-81ED-4DB2-BD59-A6C34878D82A}">
                    <a16:rowId xmlns:a16="http://schemas.microsoft.com/office/drawing/2014/main" val="1639075575"/>
                  </a:ext>
                </a:extLst>
              </a:tr>
              <a:tr h="138559">
                <a:tc>
                  <a:txBody>
                    <a:bodyPr/>
                    <a:lstStyle/>
                    <a:p>
                      <a:pPr algn="l" rtl="0" fontAlgn="b"/>
                      <a:r>
                        <a:rPr lang="en-US" sz="1000" u="none" strike="noStrike" dirty="0">
                          <a:effectLst/>
                        </a:rPr>
                        <a:t>New </a:t>
                      </a:r>
                      <a:r>
                        <a:rPr lang="en-US" sz="1000" u="none" strike="noStrike" dirty="0" smtClean="0">
                          <a:effectLst/>
                        </a:rPr>
                        <a:t>member </a:t>
                      </a:r>
                      <a:r>
                        <a:rPr lang="en-US" sz="1000" u="none" strike="noStrike" dirty="0">
                          <a:effectLst/>
                        </a:rPr>
                        <a:t>o</a:t>
                      </a:r>
                      <a:r>
                        <a:rPr lang="en-US" sz="1000" u="none" strike="noStrike" dirty="0" smtClean="0">
                          <a:effectLst/>
                        </a:rPr>
                        <a:t>rientation</a:t>
                      </a:r>
                      <a:endParaRPr lang="en-US" sz="1000" b="0" i="0" u="none" strike="noStrike" dirty="0">
                        <a:solidFill>
                          <a:srgbClr val="000000"/>
                        </a:solidFill>
                        <a:effectLst/>
                        <a:latin typeface="MS Sans Serif"/>
                      </a:endParaRPr>
                    </a:p>
                  </a:txBody>
                  <a:tcPr marL="18288" marR="18288" marT="18288" marB="0" anchor="b">
                    <a:noFill/>
                  </a:tcPr>
                </a:tc>
                <a:extLst>
                  <a:ext uri="{0D108BD9-81ED-4DB2-BD59-A6C34878D82A}">
                    <a16:rowId xmlns:a16="http://schemas.microsoft.com/office/drawing/2014/main" val="1147730160"/>
                  </a:ext>
                </a:extLst>
              </a:tr>
              <a:tr h="138559">
                <a:tc>
                  <a:txBody>
                    <a:bodyPr/>
                    <a:lstStyle/>
                    <a:p>
                      <a:pPr algn="l" rtl="0" fontAlgn="b"/>
                      <a:r>
                        <a:rPr lang="en-US" sz="1000" u="none" strike="noStrike" dirty="0">
                          <a:effectLst/>
                        </a:rPr>
                        <a:t>WBS</a:t>
                      </a:r>
                      <a:endParaRPr lang="en-US" sz="1000" b="0" i="0" u="none" strike="noStrike" dirty="0">
                        <a:solidFill>
                          <a:srgbClr val="000000"/>
                        </a:solidFill>
                        <a:effectLst/>
                        <a:latin typeface="MS Sans Serif"/>
                      </a:endParaRPr>
                    </a:p>
                  </a:txBody>
                  <a:tcPr marL="18288" marR="18288" marT="18288" marB="0" anchor="b">
                    <a:solidFill>
                      <a:srgbClr val="CC99FF"/>
                    </a:solidFill>
                  </a:tcPr>
                </a:tc>
                <a:extLst>
                  <a:ext uri="{0D108BD9-81ED-4DB2-BD59-A6C34878D82A}">
                    <a16:rowId xmlns:a16="http://schemas.microsoft.com/office/drawing/2014/main" val="2701904550"/>
                  </a:ext>
                </a:extLst>
              </a:tr>
              <a:tr h="138559">
                <a:tc>
                  <a:txBody>
                    <a:bodyPr/>
                    <a:lstStyle/>
                    <a:p>
                      <a:pPr algn="l" rtl="0" fontAlgn="b"/>
                      <a:r>
                        <a:rPr lang="en-US" sz="1000" u="none" strike="noStrike" dirty="0">
                          <a:effectLst/>
                        </a:rPr>
                        <a:t>PPBE planning</a:t>
                      </a:r>
                      <a:endParaRPr lang="en-US" sz="1000" b="0" i="0" u="none" strike="noStrike" dirty="0">
                        <a:solidFill>
                          <a:srgbClr val="000000"/>
                        </a:solidFill>
                        <a:effectLst/>
                        <a:latin typeface="MS Sans Serif"/>
                      </a:endParaRPr>
                    </a:p>
                  </a:txBody>
                  <a:tcPr marL="18288" marR="18288" marT="18288" marB="0" anchor="b">
                    <a:noFill/>
                  </a:tcPr>
                </a:tc>
                <a:extLst>
                  <a:ext uri="{0D108BD9-81ED-4DB2-BD59-A6C34878D82A}">
                    <a16:rowId xmlns:a16="http://schemas.microsoft.com/office/drawing/2014/main" val="3480769960"/>
                  </a:ext>
                </a:extLst>
              </a:tr>
              <a:tr h="138559">
                <a:tc>
                  <a:txBody>
                    <a:bodyPr/>
                    <a:lstStyle/>
                    <a:p>
                      <a:pPr algn="l" rtl="0" fontAlgn="b"/>
                      <a:r>
                        <a:rPr lang="en-US" sz="1000" u="none" strike="noStrike" dirty="0">
                          <a:effectLst/>
                        </a:rPr>
                        <a:t>Tracking resources</a:t>
                      </a:r>
                      <a:endParaRPr lang="en-US" sz="1000" b="0" i="0" u="none" strike="noStrike" dirty="0">
                        <a:solidFill>
                          <a:srgbClr val="000000"/>
                        </a:solidFill>
                        <a:effectLst/>
                        <a:latin typeface="MS Sans Serif"/>
                      </a:endParaRPr>
                    </a:p>
                  </a:txBody>
                  <a:tcPr marL="18288" marR="18288" marT="18288" marB="0" anchor="b">
                    <a:noFill/>
                  </a:tcPr>
                </a:tc>
                <a:extLst>
                  <a:ext uri="{0D108BD9-81ED-4DB2-BD59-A6C34878D82A}">
                    <a16:rowId xmlns:a16="http://schemas.microsoft.com/office/drawing/2014/main" val="1179059546"/>
                  </a:ext>
                </a:extLst>
              </a:tr>
              <a:tr h="138559">
                <a:tc>
                  <a:txBody>
                    <a:bodyPr/>
                    <a:lstStyle/>
                    <a:p>
                      <a:pPr algn="l" rtl="0" fontAlgn="b"/>
                      <a:r>
                        <a:rPr lang="en-US" sz="1000" u="none" strike="noStrike" dirty="0">
                          <a:effectLst/>
                        </a:rPr>
                        <a:t>Staffing</a:t>
                      </a:r>
                      <a:endParaRPr lang="en-US" sz="1000" b="0" i="0" u="none" strike="noStrike" dirty="0">
                        <a:solidFill>
                          <a:srgbClr val="000000"/>
                        </a:solidFill>
                        <a:effectLst/>
                        <a:latin typeface="MS Sans Serif"/>
                      </a:endParaRPr>
                    </a:p>
                  </a:txBody>
                  <a:tcPr marL="18288" marR="18288" marT="18288" marB="0" anchor="b">
                    <a:noFill/>
                  </a:tcPr>
                </a:tc>
                <a:extLst>
                  <a:ext uri="{0D108BD9-81ED-4DB2-BD59-A6C34878D82A}">
                    <a16:rowId xmlns:a16="http://schemas.microsoft.com/office/drawing/2014/main" val="3186994162"/>
                  </a:ext>
                </a:extLst>
              </a:tr>
              <a:tr h="138559">
                <a:tc>
                  <a:txBody>
                    <a:bodyPr/>
                    <a:lstStyle/>
                    <a:p>
                      <a:pPr algn="l" rtl="0" fontAlgn="b"/>
                      <a:r>
                        <a:rPr lang="en-US" sz="1000" u="none" strike="noStrike" dirty="0">
                          <a:effectLst/>
                        </a:rPr>
                        <a:t>Roles &amp; responsibilities</a:t>
                      </a:r>
                      <a:endParaRPr lang="en-US" sz="1000" b="0" i="0" u="none" strike="noStrike" dirty="0">
                        <a:solidFill>
                          <a:srgbClr val="000000"/>
                        </a:solidFill>
                        <a:effectLst/>
                        <a:latin typeface="MS Sans Serif"/>
                      </a:endParaRPr>
                    </a:p>
                  </a:txBody>
                  <a:tcPr marL="18288" marR="18288" marT="18288" marB="0" anchor="b">
                    <a:noFill/>
                  </a:tcPr>
                </a:tc>
                <a:extLst>
                  <a:ext uri="{0D108BD9-81ED-4DB2-BD59-A6C34878D82A}">
                    <a16:rowId xmlns:a16="http://schemas.microsoft.com/office/drawing/2014/main" val="336549323"/>
                  </a:ext>
                </a:extLst>
              </a:tr>
              <a:tr h="262906">
                <a:tc>
                  <a:txBody>
                    <a:bodyPr/>
                    <a:lstStyle/>
                    <a:p>
                      <a:pPr algn="l" rtl="0" fontAlgn="b"/>
                      <a:r>
                        <a:rPr lang="en-US" sz="1000" u="none" strike="noStrike" dirty="0">
                          <a:effectLst/>
                        </a:rPr>
                        <a:t>Procurement management</a:t>
                      </a:r>
                      <a:endParaRPr lang="en-US" sz="1000" b="0" i="0" u="none" strike="noStrike" dirty="0">
                        <a:solidFill>
                          <a:srgbClr val="000000"/>
                        </a:solidFill>
                        <a:effectLst/>
                        <a:latin typeface="MS Sans Serif"/>
                      </a:endParaRPr>
                    </a:p>
                  </a:txBody>
                  <a:tcPr marL="18288" marR="18288" marT="18288" marB="0" anchor="b">
                    <a:noFill/>
                  </a:tcPr>
                </a:tc>
                <a:extLst>
                  <a:ext uri="{0D108BD9-81ED-4DB2-BD59-A6C34878D82A}">
                    <a16:rowId xmlns:a16="http://schemas.microsoft.com/office/drawing/2014/main" val="2198453329"/>
                  </a:ext>
                </a:extLst>
              </a:tr>
              <a:tr h="138559">
                <a:tc>
                  <a:txBody>
                    <a:bodyPr/>
                    <a:lstStyle/>
                    <a:p>
                      <a:pPr algn="l" rtl="0" fontAlgn="b"/>
                      <a:r>
                        <a:rPr lang="en-US" sz="1000" u="none" strike="noStrike" dirty="0">
                          <a:effectLst/>
                        </a:rPr>
                        <a:t>Tracking FTEs</a:t>
                      </a:r>
                      <a:endParaRPr lang="en-US" sz="1000" b="0" i="0" u="none" strike="noStrike" dirty="0">
                        <a:solidFill>
                          <a:srgbClr val="000000"/>
                        </a:solidFill>
                        <a:effectLst/>
                        <a:latin typeface="MS Sans Serif"/>
                      </a:endParaRPr>
                    </a:p>
                  </a:txBody>
                  <a:tcPr marL="18288" marR="18288" marT="18288" marB="0" anchor="b">
                    <a:noFill/>
                  </a:tcPr>
                </a:tc>
                <a:extLst>
                  <a:ext uri="{0D108BD9-81ED-4DB2-BD59-A6C34878D82A}">
                    <a16:rowId xmlns:a16="http://schemas.microsoft.com/office/drawing/2014/main" val="3527901070"/>
                  </a:ext>
                </a:extLst>
              </a:tr>
              <a:tr h="138559">
                <a:tc>
                  <a:txBody>
                    <a:bodyPr/>
                    <a:lstStyle/>
                    <a:p>
                      <a:pPr algn="l" rtl="0" fontAlgn="b"/>
                      <a:r>
                        <a:rPr lang="en-US" sz="1000" u="none" strike="noStrike" dirty="0">
                          <a:effectLst/>
                        </a:rPr>
                        <a:t>Project plan</a:t>
                      </a:r>
                      <a:endParaRPr lang="en-US" sz="1000" b="0" i="0" u="none" strike="noStrike" dirty="0">
                        <a:solidFill>
                          <a:srgbClr val="000000"/>
                        </a:solidFill>
                        <a:effectLst/>
                        <a:latin typeface="MS Sans Serif"/>
                      </a:endParaRPr>
                    </a:p>
                  </a:txBody>
                  <a:tcPr marL="18288" marR="18288" marT="18288" marB="0" anchor="b">
                    <a:noFill/>
                  </a:tcPr>
                </a:tc>
                <a:extLst>
                  <a:ext uri="{0D108BD9-81ED-4DB2-BD59-A6C34878D82A}">
                    <a16:rowId xmlns:a16="http://schemas.microsoft.com/office/drawing/2014/main" val="3321852105"/>
                  </a:ext>
                </a:extLst>
              </a:tr>
              <a:tr h="138559">
                <a:tc>
                  <a:txBody>
                    <a:bodyPr/>
                    <a:lstStyle/>
                    <a:p>
                      <a:pPr algn="l" rtl="0" fontAlgn="b"/>
                      <a:r>
                        <a:rPr lang="en-US" sz="1000" u="none" strike="noStrike" dirty="0">
                          <a:effectLst/>
                        </a:rPr>
                        <a:t>Administrative </a:t>
                      </a:r>
                      <a:r>
                        <a:rPr lang="en-US" sz="1000" u="none" strike="noStrike" dirty="0" smtClean="0">
                          <a:effectLst/>
                        </a:rPr>
                        <a:t>task</a:t>
                      </a:r>
                      <a:r>
                        <a:rPr lang="en-US" sz="1000" u="none" strike="noStrike" baseline="0" dirty="0" smtClean="0">
                          <a:effectLst/>
                        </a:rPr>
                        <a:t>s</a:t>
                      </a:r>
                      <a:endParaRPr lang="en-US" sz="1000" b="0" i="0" u="none" strike="noStrike" dirty="0">
                        <a:solidFill>
                          <a:srgbClr val="000000"/>
                        </a:solidFill>
                        <a:effectLst/>
                        <a:latin typeface="MS Sans Serif"/>
                      </a:endParaRPr>
                    </a:p>
                  </a:txBody>
                  <a:tcPr marL="18288" marR="18288" marT="18288" marB="0" anchor="b">
                    <a:noFill/>
                  </a:tcPr>
                </a:tc>
                <a:extLst>
                  <a:ext uri="{0D108BD9-81ED-4DB2-BD59-A6C34878D82A}">
                    <a16:rowId xmlns:a16="http://schemas.microsoft.com/office/drawing/2014/main" val="2614653201"/>
                  </a:ext>
                </a:extLst>
              </a:tr>
              <a:tr h="262906">
                <a:tc>
                  <a:txBody>
                    <a:bodyPr/>
                    <a:lstStyle/>
                    <a:p>
                      <a:pPr algn="l" rtl="0" fontAlgn="b"/>
                      <a:r>
                        <a:rPr lang="en-US" sz="1000" b="0" i="0" u="none" strike="noStrike" dirty="0" smtClean="0">
                          <a:solidFill>
                            <a:srgbClr val="000000"/>
                          </a:solidFill>
                          <a:effectLst/>
                          <a:latin typeface="+mn-lt"/>
                        </a:rPr>
                        <a:t>Project news and announcements</a:t>
                      </a:r>
                      <a:endParaRPr lang="en-US" sz="1000" b="0" i="0" u="none" strike="noStrike" dirty="0">
                        <a:solidFill>
                          <a:srgbClr val="000000"/>
                        </a:solidFill>
                        <a:effectLst/>
                        <a:latin typeface="+mn-lt"/>
                      </a:endParaRPr>
                    </a:p>
                  </a:txBody>
                  <a:tcPr marL="18288" marR="18288" marT="18288" marB="0" anchor="b">
                    <a:noFill/>
                  </a:tcPr>
                </a:tc>
                <a:extLst>
                  <a:ext uri="{0D108BD9-81ED-4DB2-BD59-A6C34878D82A}">
                    <a16:rowId xmlns:a16="http://schemas.microsoft.com/office/drawing/2014/main" val="521851669"/>
                  </a:ext>
                </a:extLst>
              </a:tr>
              <a:tr h="181024">
                <a:tc>
                  <a:txBody>
                    <a:bodyPr/>
                    <a:lstStyle/>
                    <a:p>
                      <a:pPr algn="l" rtl="0" fontAlgn="b"/>
                      <a:r>
                        <a:rPr lang="en-US" sz="1000" b="0" i="0" u="none" strike="noStrike" dirty="0" smtClean="0">
                          <a:solidFill>
                            <a:srgbClr val="000000"/>
                          </a:solidFill>
                          <a:effectLst/>
                          <a:latin typeface="+mn-lt"/>
                        </a:rPr>
                        <a:t>Supplier contracts</a:t>
                      </a:r>
                      <a:endParaRPr lang="en-US" sz="1000" b="0" i="0" u="none" strike="noStrike" dirty="0">
                        <a:solidFill>
                          <a:srgbClr val="000000"/>
                        </a:solidFill>
                        <a:effectLst/>
                        <a:latin typeface="+mn-lt"/>
                      </a:endParaRPr>
                    </a:p>
                  </a:txBody>
                  <a:tcPr marL="18288" marR="18288" marT="18288" marB="0" anchor="b">
                    <a:noFill/>
                  </a:tcPr>
                </a:tc>
                <a:extLst>
                  <a:ext uri="{0D108BD9-81ED-4DB2-BD59-A6C34878D82A}">
                    <a16:rowId xmlns:a16="http://schemas.microsoft.com/office/drawing/2014/main" val="1517184820"/>
                  </a:ext>
                </a:extLst>
              </a:tr>
            </a:tbl>
          </a:graphicData>
        </a:graphic>
      </p:graphicFrame>
      <p:graphicFrame>
        <p:nvGraphicFramePr>
          <p:cNvPr id="11" name="Table 10"/>
          <p:cNvGraphicFramePr>
            <a:graphicFrameLocks noGrp="1"/>
          </p:cNvGraphicFramePr>
          <p:nvPr>
            <p:extLst>
              <p:ext uri="{D42A27DB-BD31-4B8C-83A1-F6EECF244321}">
                <p14:modId xmlns:p14="http://schemas.microsoft.com/office/powerpoint/2010/main" val="3988815055"/>
              </p:ext>
            </p:extLst>
          </p:nvPr>
        </p:nvGraphicFramePr>
        <p:xfrm>
          <a:off x="1743334" y="1081397"/>
          <a:ext cx="1612513" cy="4419600"/>
        </p:xfrm>
        <a:graphic>
          <a:graphicData uri="http://schemas.openxmlformats.org/drawingml/2006/table">
            <a:tbl>
              <a:tblPr>
                <a:tableStyleId>{5940675A-B579-460E-94D1-54222C63F5DA}</a:tableStyleId>
              </a:tblPr>
              <a:tblGrid>
                <a:gridCol w="1612513">
                  <a:extLst>
                    <a:ext uri="{9D8B030D-6E8A-4147-A177-3AD203B41FA5}">
                      <a16:colId xmlns:a16="http://schemas.microsoft.com/office/drawing/2014/main" val="4159355156"/>
                    </a:ext>
                  </a:extLst>
                </a:gridCol>
              </a:tblGrid>
              <a:tr h="110620">
                <a:tc>
                  <a:txBody>
                    <a:bodyPr/>
                    <a:lstStyle/>
                    <a:p>
                      <a:pPr algn="ctr" rtl="0" fontAlgn="b"/>
                      <a:r>
                        <a:rPr lang="en-US" sz="1000" b="1" u="none" strike="noStrike" dirty="0" smtClean="0">
                          <a:effectLst/>
                          <a:latin typeface="+mn-lt"/>
                        </a:rPr>
                        <a:t>Project Control</a:t>
                      </a:r>
                      <a:endParaRPr lang="en-US" sz="1000" b="1" i="0" u="none" strike="noStrike" dirty="0">
                        <a:solidFill>
                          <a:srgbClr val="000000"/>
                        </a:solidFill>
                        <a:effectLst/>
                        <a:latin typeface="+mn-lt"/>
                      </a:endParaRPr>
                    </a:p>
                  </a:txBody>
                  <a:tcPr marL="18288" marR="18288" marT="18288" marB="0" anchor="ctr">
                    <a:solidFill>
                      <a:schemeClr val="accent1">
                        <a:lumMod val="20000"/>
                        <a:lumOff val="80000"/>
                      </a:schemeClr>
                    </a:solidFill>
                  </a:tcPr>
                </a:tc>
                <a:extLst>
                  <a:ext uri="{0D108BD9-81ED-4DB2-BD59-A6C34878D82A}">
                    <a16:rowId xmlns:a16="http://schemas.microsoft.com/office/drawing/2014/main" val="124352923"/>
                  </a:ext>
                </a:extLst>
              </a:tr>
              <a:tr h="110620">
                <a:tc>
                  <a:txBody>
                    <a:bodyPr/>
                    <a:lstStyle/>
                    <a:p>
                      <a:pPr algn="l" rtl="0" fontAlgn="b"/>
                      <a:r>
                        <a:rPr lang="en-US" sz="1000" u="none" strike="noStrike" dirty="0">
                          <a:effectLst/>
                          <a:latin typeface="+mn-lt"/>
                        </a:rPr>
                        <a:t>Integrated master schedule</a:t>
                      </a:r>
                      <a:endParaRPr lang="en-US" sz="1000" b="0" i="0" u="none" strike="noStrike" dirty="0">
                        <a:solidFill>
                          <a:srgbClr val="000000"/>
                        </a:solidFill>
                        <a:effectLst/>
                        <a:latin typeface="+mn-lt"/>
                      </a:endParaRPr>
                    </a:p>
                  </a:txBody>
                  <a:tcPr marL="18288" marR="18288" marT="18288" marB="0" anchor="b">
                    <a:noFill/>
                  </a:tcPr>
                </a:tc>
                <a:extLst>
                  <a:ext uri="{0D108BD9-81ED-4DB2-BD59-A6C34878D82A}">
                    <a16:rowId xmlns:a16="http://schemas.microsoft.com/office/drawing/2014/main" val="2948392359"/>
                  </a:ext>
                </a:extLst>
              </a:tr>
              <a:tr h="110620">
                <a:tc>
                  <a:txBody>
                    <a:bodyPr/>
                    <a:lstStyle/>
                    <a:p>
                      <a:pPr algn="l" rtl="0" fontAlgn="b"/>
                      <a:r>
                        <a:rPr lang="en-US" sz="1000" u="none" strike="noStrike" dirty="0">
                          <a:effectLst/>
                          <a:latin typeface="+mn-lt"/>
                        </a:rPr>
                        <a:t>Detailed tactical schedules</a:t>
                      </a:r>
                      <a:endParaRPr lang="en-US" sz="1000" b="0" i="0" u="none" strike="noStrike" dirty="0">
                        <a:solidFill>
                          <a:srgbClr val="000000"/>
                        </a:solidFill>
                        <a:effectLst/>
                        <a:latin typeface="+mn-lt"/>
                      </a:endParaRPr>
                    </a:p>
                  </a:txBody>
                  <a:tcPr marL="18288" marR="18288" marT="18288" marB="0" anchor="b">
                    <a:noFill/>
                  </a:tcPr>
                </a:tc>
                <a:extLst>
                  <a:ext uri="{0D108BD9-81ED-4DB2-BD59-A6C34878D82A}">
                    <a16:rowId xmlns:a16="http://schemas.microsoft.com/office/drawing/2014/main" val="152983731"/>
                  </a:ext>
                </a:extLst>
              </a:tr>
              <a:tr h="110620">
                <a:tc>
                  <a:txBody>
                    <a:bodyPr/>
                    <a:lstStyle/>
                    <a:p>
                      <a:pPr algn="l" rtl="0" fontAlgn="b"/>
                      <a:r>
                        <a:rPr lang="en-US" sz="1000" u="none" strike="noStrike" dirty="0">
                          <a:effectLst/>
                          <a:latin typeface="+mn-lt"/>
                        </a:rPr>
                        <a:t>Meeting presentations</a:t>
                      </a:r>
                      <a:endParaRPr lang="en-US" sz="1000" b="0" i="0" u="none" strike="noStrike" dirty="0">
                        <a:solidFill>
                          <a:srgbClr val="000000"/>
                        </a:solidFill>
                        <a:effectLst/>
                        <a:latin typeface="+mn-lt"/>
                      </a:endParaRPr>
                    </a:p>
                  </a:txBody>
                  <a:tcPr marL="18288" marR="18288" marT="18288" marB="0" anchor="b">
                    <a:noFill/>
                  </a:tcPr>
                </a:tc>
                <a:extLst>
                  <a:ext uri="{0D108BD9-81ED-4DB2-BD59-A6C34878D82A}">
                    <a16:rowId xmlns:a16="http://schemas.microsoft.com/office/drawing/2014/main" val="632235298"/>
                  </a:ext>
                </a:extLst>
              </a:tr>
              <a:tr h="110620">
                <a:tc>
                  <a:txBody>
                    <a:bodyPr/>
                    <a:lstStyle/>
                    <a:p>
                      <a:pPr algn="l" rtl="0" fontAlgn="b"/>
                      <a:r>
                        <a:rPr lang="en-US" sz="1000" u="none" strike="noStrike" dirty="0">
                          <a:effectLst/>
                          <a:latin typeface="+mn-lt"/>
                        </a:rPr>
                        <a:t>Project documentation</a:t>
                      </a:r>
                      <a:endParaRPr lang="en-US" sz="1000" b="0" i="0" u="none" strike="noStrike" dirty="0">
                        <a:solidFill>
                          <a:srgbClr val="000000"/>
                        </a:solidFill>
                        <a:effectLst/>
                        <a:latin typeface="+mn-lt"/>
                      </a:endParaRPr>
                    </a:p>
                  </a:txBody>
                  <a:tcPr marL="18288" marR="18288" marT="18288" marB="0" anchor="b">
                    <a:noFill/>
                  </a:tcPr>
                </a:tc>
                <a:extLst>
                  <a:ext uri="{0D108BD9-81ED-4DB2-BD59-A6C34878D82A}">
                    <a16:rowId xmlns:a16="http://schemas.microsoft.com/office/drawing/2014/main" val="573782926"/>
                  </a:ext>
                </a:extLst>
              </a:tr>
              <a:tr h="110620">
                <a:tc>
                  <a:txBody>
                    <a:bodyPr/>
                    <a:lstStyle/>
                    <a:p>
                      <a:pPr algn="l" rtl="0" fontAlgn="b"/>
                      <a:r>
                        <a:rPr lang="en-US" sz="1000" b="0" i="0" u="none" strike="noStrike" dirty="0" smtClean="0">
                          <a:solidFill>
                            <a:schemeClr val="tx1"/>
                          </a:solidFill>
                          <a:effectLst/>
                          <a:latin typeface="+mn-lt"/>
                        </a:rPr>
                        <a:t>Process diagrams</a:t>
                      </a:r>
                      <a:endParaRPr lang="en-US" sz="1000" b="0" i="0" u="none" strike="noStrike" dirty="0">
                        <a:solidFill>
                          <a:schemeClr val="tx1"/>
                        </a:solidFill>
                        <a:effectLst/>
                        <a:latin typeface="+mn-lt"/>
                      </a:endParaRPr>
                    </a:p>
                  </a:txBody>
                  <a:tcPr marL="18288" marR="18288" marT="18288" marB="0" anchor="b">
                    <a:solidFill>
                      <a:srgbClr val="CC99FF"/>
                    </a:solidFill>
                  </a:tcPr>
                </a:tc>
                <a:extLst>
                  <a:ext uri="{0D108BD9-81ED-4DB2-BD59-A6C34878D82A}">
                    <a16:rowId xmlns:a16="http://schemas.microsoft.com/office/drawing/2014/main" val="3337462356"/>
                  </a:ext>
                </a:extLst>
              </a:tr>
              <a:tr h="110620">
                <a:tc>
                  <a:txBody>
                    <a:bodyPr/>
                    <a:lstStyle/>
                    <a:p>
                      <a:pPr algn="l" rtl="0" fontAlgn="b"/>
                      <a:r>
                        <a:rPr lang="en-US" sz="1000" u="none" strike="noStrike" dirty="0">
                          <a:effectLst/>
                          <a:latin typeface="+mn-lt"/>
                        </a:rPr>
                        <a:t>Change requests</a:t>
                      </a:r>
                      <a:endParaRPr lang="en-US" sz="1000" b="0" i="0" u="none" strike="noStrike" dirty="0">
                        <a:solidFill>
                          <a:srgbClr val="000000"/>
                        </a:solidFill>
                        <a:effectLst/>
                        <a:latin typeface="+mn-lt"/>
                      </a:endParaRPr>
                    </a:p>
                  </a:txBody>
                  <a:tcPr marL="18288" marR="18288" marT="18288" marB="0" anchor="b">
                    <a:noFill/>
                  </a:tcPr>
                </a:tc>
                <a:extLst>
                  <a:ext uri="{0D108BD9-81ED-4DB2-BD59-A6C34878D82A}">
                    <a16:rowId xmlns:a16="http://schemas.microsoft.com/office/drawing/2014/main" val="762171702"/>
                  </a:ext>
                </a:extLst>
              </a:tr>
              <a:tr h="110620">
                <a:tc>
                  <a:txBody>
                    <a:bodyPr/>
                    <a:lstStyle/>
                    <a:p>
                      <a:pPr algn="l" rtl="0" fontAlgn="b"/>
                      <a:r>
                        <a:rPr lang="en-US" sz="1000" u="none" strike="noStrike" dirty="0">
                          <a:effectLst/>
                          <a:latin typeface="+mn-lt"/>
                        </a:rPr>
                        <a:t>Product </a:t>
                      </a:r>
                      <a:r>
                        <a:rPr lang="en-US" sz="1000" u="none" strike="noStrike" dirty="0" smtClean="0">
                          <a:effectLst/>
                          <a:latin typeface="+mn-lt"/>
                        </a:rPr>
                        <a:t>reviews </a:t>
                      </a:r>
                      <a:endParaRPr lang="en-US" sz="1000" b="0" i="0" u="none" strike="noStrike" dirty="0">
                        <a:solidFill>
                          <a:schemeClr val="accent5"/>
                        </a:solidFill>
                        <a:effectLst/>
                        <a:latin typeface="+mn-lt"/>
                      </a:endParaRPr>
                    </a:p>
                  </a:txBody>
                  <a:tcPr marL="18288" marR="18288" marT="18288" marB="0" anchor="b">
                    <a:noFill/>
                  </a:tcPr>
                </a:tc>
                <a:extLst>
                  <a:ext uri="{0D108BD9-81ED-4DB2-BD59-A6C34878D82A}">
                    <a16:rowId xmlns:a16="http://schemas.microsoft.com/office/drawing/2014/main" val="1160652298"/>
                  </a:ext>
                </a:extLst>
              </a:tr>
              <a:tr h="110620">
                <a:tc>
                  <a:txBody>
                    <a:bodyPr/>
                    <a:lstStyle/>
                    <a:p>
                      <a:pPr algn="l" rtl="0" fontAlgn="b"/>
                      <a:r>
                        <a:rPr lang="en-US" sz="1000" u="none" strike="noStrike" dirty="0">
                          <a:effectLst/>
                          <a:latin typeface="+mn-lt"/>
                        </a:rPr>
                        <a:t>SEMP</a:t>
                      </a:r>
                      <a:endParaRPr lang="en-US" sz="1000" b="0" i="0" u="none" strike="noStrike" dirty="0">
                        <a:solidFill>
                          <a:srgbClr val="000000"/>
                        </a:solidFill>
                        <a:effectLst/>
                        <a:latin typeface="+mn-lt"/>
                      </a:endParaRPr>
                    </a:p>
                  </a:txBody>
                  <a:tcPr marL="18288" marR="18288" marT="18288" marB="0" anchor="b">
                    <a:noFill/>
                  </a:tcPr>
                </a:tc>
                <a:extLst>
                  <a:ext uri="{0D108BD9-81ED-4DB2-BD59-A6C34878D82A}">
                    <a16:rowId xmlns:a16="http://schemas.microsoft.com/office/drawing/2014/main" val="479557788"/>
                  </a:ext>
                </a:extLst>
              </a:tr>
              <a:tr h="110620">
                <a:tc>
                  <a:txBody>
                    <a:bodyPr/>
                    <a:lstStyle/>
                    <a:p>
                      <a:pPr algn="l" rtl="0" fontAlgn="b"/>
                      <a:r>
                        <a:rPr lang="en-US" sz="1000" u="none" strike="noStrike" dirty="0">
                          <a:effectLst/>
                          <a:latin typeface="+mn-lt"/>
                        </a:rPr>
                        <a:t>Software </a:t>
                      </a:r>
                      <a:r>
                        <a:rPr lang="en-US" sz="1000" u="none" strike="noStrike" dirty="0" smtClean="0">
                          <a:effectLst/>
                          <a:latin typeface="+mn-lt"/>
                        </a:rPr>
                        <a:t>development </a:t>
                      </a:r>
                      <a:r>
                        <a:rPr lang="en-US" sz="1000" u="none" strike="noStrike" dirty="0">
                          <a:effectLst/>
                          <a:latin typeface="+mn-lt"/>
                        </a:rPr>
                        <a:t>p</a:t>
                      </a:r>
                      <a:r>
                        <a:rPr lang="en-US" sz="1000" u="none" strike="noStrike" dirty="0" smtClean="0">
                          <a:effectLst/>
                          <a:latin typeface="+mn-lt"/>
                        </a:rPr>
                        <a:t>lan</a:t>
                      </a:r>
                      <a:endParaRPr lang="en-US" sz="1000" b="0" i="0" u="none" strike="noStrike" dirty="0">
                        <a:solidFill>
                          <a:srgbClr val="000000"/>
                        </a:solidFill>
                        <a:effectLst/>
                        <a:latin typeface="+mn-lt"/>
                      </a:endParaRPr>
                    </a:p>
                  </a:txBody>
                  <a:tcPr marL="18288" marR="18288" marT="18288" marB="0" anchor="b">
                    <a:noFill/>
                  </a:tcPr>
                </a:tc>
                <a:extLst>
                  <a:ext uri="{0D108BD9-81ED-4DB2-BD59-A6C34878D82A}">
                    <a16:rowId xmlns:a16="http://schemas.microsoft.com/office/drawing/2014/main" val="1478525222"/>
                  </a:ext>
                </a:extLst>
              </a:tr>
              <a:tr h="110620">
                <a:tc>
                  <a:txBody>
                    <a:bodyPr/>
                    <a:lstStyle/>
                    <a:p>
                      <a:pPr algn="l" rtl="0" fontAlgn="b"/>
                      <a:r>
                        <a:rPr lang="en-US" sz="1000" u="none" strike="noStrike" dirty="0">
                          <a:effectLst/>
                          <a:latin typeface="+mn-lt"/>
                        </a:rPr>
                        <a:t>Risk 5x5</a:t>
                      </a:r>
                      <a:endParaRPr lang="en-US" sz="1000" b="0" i="0" u="none" strike="noStrike" dirty="0">
                        <a:solidFill>
                          <a:srgbClr val="000000"/>
                        </a:solidFill>
                        <a:effectLst/>
                        <a:latin typeface="+mn-lt"/>
                      </a:endParaRPr>
                    </a:p>
                  </a:txBody>
                  <a:tcPr marL="18288" marR="18288" marT="18288" marB="0" anchor="b">
                    <a:noFill/>
                  </a:tcPr>
                </a:tc>
                <a:extLst>
                  <a:ext uri="{0D108BD9-81ED-4DB2-BD59-A6C34878D82A}">
                    <a16:rowId xmlns:a16="http://schemas.microsoft.com/office/drawing/2014/main" val="3722047926"/>
                  </a:ext>
                </a:extLst>
              </a:tr>
              <a:tr h="110620">
                <a:tc>
                  <a:txBody>
                    <a:bodyPr/>
                    <a:lstStyle/>
                    <a:p>
                      <a:pPr algn="l" rtl="0" fontAlgn="b"/>
                      <a:r>
                        <a:rPr lang="en-US" sz="1000" u="none" strike="noStrike" dirty="0">
                          <a:effectLst/>
                          <a:latin typeface="+mn-lt"/>
                        </a:rPr>
                        <a:t>Acronym </a:t>
                      </a:r>
                      <a:r>
                        <a:rPr lang="en-US" sz="1000" u="none" strike="noStrike" dirty="0" smtClean="0">
                          <a:effectLst/>
                          <a:latin typeface="+mn-lt"/>
                        </a:rPr>
                        <a:t>list</a:t>
                      </a:r>
                      <a:endParaRPr lang="en-US" sz="1000" b="0" i="0" u="none" strike="noStrike" dirty="0">
                        <a:solidFill>
                          <a:srgbClr val="000000"/>
                        </a:solidFill>
                        <a:effectLst/>
                        <a:latin typeface="+mn-lt"/>
                      </a:endParaRPr>
                    </a:p>
                  </a:txBody>
                  <a:tcPr marL="18288" marR="18288" marT="18288" marB="0" anchor="b">
                    <a:noFill/>
                  </a:tcPr>
                </a:tc>
                <a:extLst>
                  <a:ext uri="{0D108BD9-81ED-4DB2-BD59-A6C34878D82A}">
                    <a16:rowId xmlns:a16="http://schemas.microsoft.com/office/drawing/2014/main" val="2533273299"/>
                  </a:ext>
                </a:extLst>
              </a:tr>
              <a:tr h="110620">
                <a:tc>
                  <a:txBody>
                    <a:bodyPr/>
                    <a:lstStyle/>
                    <a:p>
                      <a:pPr algn="l" rtl="0" fontAlgn="b"/>
                      <a:r>
                        <a:rPr lang="en-US" sz="1000" u="none" strike="noStrike" dirty="0">
                          <a:effectLst/>
                          <a:latin typeface="+mn-lt"/>
                        </a:rPr>
                        <a:t>Team travel planning</a:t>
                      </a:r>
                      <a:endParaRPr lang="en-US" sz="1000" b="0" i="0" u="none" strike="noStrike" dirty="0">
                        <a:solidFill>
                          <a:srgbClr val="000000"/>
                        </a:solidFill>
                        <a:effectLst/>
                        <a:latin typeface="+mn-lt"/>
                      </a:endParaRPr>
                    </a:p>
                  </a:txBody>
                  <a:tcPr marL="18288" marR="18288" marT="18288" marB="0" anchor="b">
                    <a:noFill/>
                  </a:tcPr>
                </a:tc>
                <a:extLst>
                  <a:ext uri="{0D108BD9-81ED-4DB2-BD59-A6C34878D82A}">
                    <a16:rowId xmlns:a16="http://schemas.microsoft.com/office/drawing/2014/main" val="553312212"/>
                  </a:ext>
                </a:extLst>
              </a:tr>
              <a:tr h="110620">
                <a:tc>
                  <a:txBody>
                    <a:bodyPr/>
                    <a:lstStyle/>
                    <a:p>
                      <a:pPr algn="l" rtl="0" fontAlgn="b"/>
                      <a:r>
                        <a:rPr lang="en-US" sz="1000" u="none" strike="noStrike" dirty="0">
                          <a:effectLst/>
                          <a:latin typeface="+mn-lt"/>
                        </a:rPr>
                        <a:t>Team list</a:t>
                      </a:r>
                      <a:endParaRPr lang="en-US" sz="1000" b="0" i="0" u="none" strike="noStrike" dirty="0">
                        <a:solidFill>
                          <a:srgbClr val="000000"/>
                        </a:solidFill>
                        <a:effectLst/>
                        <a:latin typeface="+mn-lt"/>
                      </a:endParaRPr>
                    </a:p>
                  </a:txBody>
                  <a:tcPr marL="18288" marR="18288" marT="18288" marB="0" anchor="b">
                    <a:noFill/>
                  </a:tcPr>
                </a:tc>
                <a:extLst>
                  <a:ext uri="{0D108BD9-81ED-4DB2-BD59-A6C34878D82A}">
                    <a16:rowId xmlns:a16="http://schemas.microsoft.com/office/drawing/2014/main" val="123779321"/>
                  </a:ext>
                </a:extLst>
              </a:tr>
              <a:tr h="110620">
                <a:tc>
                  <a:txBody>
                    <a:bodyPr/>
                    <a:lstStyle/>
                    <a:p>
                      <a:pPr algn="l" rtl="0" fontAlgn="b"/>
                      <a:r>
                        <a:rPr lang="en-US" sz="1000" u="none" strike="noStrike" dirty="0">
                          <a:effectLst/>
                          <a:latin typeface="+mn-lt"/>
                        </a:rPr>
                        <a:t>Team event RSVPs</a:t>
                      </a:r>
                      <a:endParaRPr lang="en-US" sz="1000" b="0" i="0" u="none" strike="noStrike" dirty="0">
                        <a:solidFill>
                          <a:srgbClr val="000000"/>
                        </a:solidFill>
                        <a:effectLst/>
                        <a:latin typeface="+mn-lt"/>
                      </a:endParaRPr>
                    </a:p>
                  </a:txBody>
                  <a:tcPr marL="18288" marR="18288" marT="18288" marB="0" anchor="b">
                    <a:noFill/>
                  </a:tcPr>
                </a:tc>
                <a:extLst>
                  <a:ext uri="{0D108BD9-81ED-4DB2-BD59-A6C34878D82A}">
                    <a16:rowId xmlns:a16="http://schemas.microsoft.com/office/drawing/2014/main" val="146730682"/>
                  </a:ext>
                </a:extLst>
              </a:tr>
              <a:tr h="110620">
                <a:tc>
                  <a:txBody>
                    <a:bodyPr/>
                    <a:lstStyle/>
                    <a:p>
                      <a:pPr algn="l" rtl="0" fontAlgn="b"/>
                      <a:r>
                        <a:rPr lang="en-US" sz="1000" u="none" strike="noStrike" dirty="0">
                          <a:effectLst/>
                          <a:latin typeface="+mn-lt"/>
                        </a:rPr>
                        <a:t>Formal approvals</a:t>
                      </a:r>
                      <a:endParaRPr lang="en-US" sz="1000" b="0" i="0" u="none" strike="noStrike" dirty="0">
                        <a:solidFill>
                          <a:srgbClr val="000000"/>
                        </a:solidFill>
                        <a:effectLst/>
                        <a:latin typeface="+mn-lt"/>
                      </a:endParaRPr>
                    </a:p>
                  </a:txBody>
                  <a:tcPr marL="18288" marR="18288" marT="18288" marB="0" anchor="b">
                    <a:noFill/>
                  </a:tcPr>
                </a:tc>
                <a:extLst>
                  <a:ext uri="{0D108BD9-81ED-4DB2-BD59-A6C34878D82A}">
                    <a16:rowId xmlns:a16="http://schemas.microsoft.com/office/drawing/2014/main" val="1675351060"/>
                  </a:ext>
                </a:extLst>
              </a:tr>
              <a:tr h="110620">
                <a:tc>
                  <a:txBody>
                    <a:bodyPr/>
                    <a:lstStyle/>
                    <a:p>
                      <a:pPr algn="l" rtl="0" fontAlgn="b"/>
                      <a:r>
                        <a:rPr lang="en-US" sz="1000" u="none" strike="noStrike" dirty="0">
                          <a:effectLst/>
                          <a:latin typeface="+mn-lt"/>
                        </a:rPr>
                        <a:t>Meeting charters</a:t>
                      </a:r>
                      <a:endParaRPr lang="en-US" sz="1000" b="0" i="0" u="none" strike="noStrike" dirty="0">
                        <a:solidFill>
                          <a:srgbClr val="000000"/>
                        </a:solidFill>
                        <a:effectLst/>
                        <a:latin typeface="+mn-lt"/>
                      </a:endParaRPr>
                    </a:p>
                  </a:txBody>
                  <a:tcPr marL="18288" marR="18288" marT="18288" marB="0" anchor="b">
                    <a:noFill/>
                  </a:tcPr>
                </a:tc>
                <a:extLst>
                  <a:ext uri="{0D108BD9-81ED-4DB2-BD59-A6C34878D82A}">
                    <a16:rowId xmlns:a16="http://schemas.microsoft.com/office/drawing/2014/main" val="1448818782"/>
                  </a:ext>
                </a:extLst>
              </a:tr>
              <a:tr h="110620">
                <a:tc>
                  <a:txBody>
                    <a:bodyPr/>
                    <a:lstStyle/>
                    <a:p>
                      <a:pPr algn="l" rtl="0" fontAlgn="b"/>
                      <a:r>
                        <a:rPr lang="en-US" sz="1000" u="none" strike="noStrike" dirty="0">
                          <a:effectLst/>
                          <a:latin typeface="+mn-lt"/>
                        </a:rPr>
                        <a:t>Key milestones</a:t>
                      </a:r>
                      <a:endParaRPr lang="en-US" sz="1000" b="0" i="0" u="none" strike="noStrike" dirty="0">
                        <a:solidFill>
                          <a:srgbClr val="000000"/>
                        </a:solidFill>
                        <a:effectLst/>
                        <a:latin typeface="+mn-lt"/>
                      </a:endParaRPr>
                    </a:p>
                  </a:txBody>
                  <a:tcPr marL="18288" marR="18288" marT="18288" marB="0" anchor="b">
                    <a:noFill/>
                  </a:tcPr>
                </a:tc>
                <a:extLst>
                  <a:ext uri="{0D108BD9-81ED-4DB2-BD59-A6C34878D82A}">
                    <a16:rowId xmlns:a16="http://schemas.microsoft.com/office/drawing/2014/main" val="970430201"/>
                  </a:ext>
                </a:extLst>
              </a:tr>
              <a:tr h="110620">
                <a:tc>
                  <a:txBody>
                    <a:bodyPr/>
                    <a:lstStyle/>
                    <a:p>
                      <a:pPr algn="l" rtl="0" fontAlgn="b"/>
                      <a:r>
                        <a:rPr lang="en-US" sz="1000" u="none" strike="noStrike" dirty="0">
                          <a:effectLst/>
                          <a:latin typeface="+mn-lt"/>
                        </a:rPr>
                        <a:t>Document tree</a:t>
                      </a:r>
                      <a:endParaRPr lang="en-US" sz="1000" b="0" i="0" u="none" strike="noStrike" dirty="0">
                        <a:solidFill>
                          <a:srgbClr val="000000"/>
                        </a:solidFill>
                        <a:effectLst/>
                        <a:latin typeface="+mn-lt"/>
                      </a:endParaRPr>
                    </a:p>
                  </a:txBody>
                  <a:tcPr marL="18288" marR="18288" marT="18288" marB="0" anchor="b">
                    <a:solidFill>
                      <a:srgbClr val="CC99FF"/>
                    </a:solidFill>
                  </a:tcPr>
                </a:tc>
                <a:extLst>
                  <a:ext uri="{0D108BD9-81ED-4DB2-BD59-A6C34878D82A}">
                    <a16:rowId xmlns:a16="http://schemas.microsoft.com/office/drawing/2014/main" val="1941411608"/>
                  </a:ext>
                </a:extLst>
              </a:tr>
              <a:tr h="110620">
                <a:tc>
                  <a:txBody>
                    <a:bodyPr/>
                    <a:lstStyle/>
                    <a:p>
                      <a:pPr algn="l" rtl="0" fontAlgn="b"/>
                      <a:r>
                        <a:rPr lang="en-US" sz="1000" u="none" strike="noStrike" dirty="0">
                          <a:effectLst/>
                          <a:latin typeface="+mn-lt"/>
                        </a:rPr>
                        <a:t>Meeting minutes</a:t>
                      </a:r>
                      <a:endParaRPr lang="en-US" sz="1000" b="0" i="0" u="none" strike="noStrike" dirty="0">
                        <a:solidFill>
                          <a:srgbClr val="000000"/>
                        </a:solidFill>
                        <a:effectLst/>
                        <a:latin typeface="+mn-lt"/>
                      </a:endParaRPr>
                    </a:p>
                  </a:txBody>
                  <a:tcPr marL="18288" marR="18288" marT="18288" marB="0" anchor="b">
                    <a:noFill/>
                  </a:tcPr>
                </a:tc>
                <a:extLst>
                  <a:ext uri="{0D108BD9-81ED-4DB2-BD59-A6C34878D82A}">
                    <a16:rowId xmlns:a16="http://schemas.microsoft.com/office/drawing/2014/main" val="1443954523"/>
                  </a:ext>
                </a:extLst>
              </a:tr>
              <a:tr h="110620">
                <a:tc>
                  <a:txBody>
                    <a:bodyPr/>
                    <a:lstStyle/>
                    <a:p>
                      <a:pPr algn="l" rtl="0" fontAlgn="b"/>
                      <a:r>
                        <a:rPr lang="en-US" sz="1000" u="none" strike="noStrike" dirty="0" smtClean="0">
                          <a:effectLst/>
                          <a:latin typeface="+mn-lt"/>
                        </a:rPr>
                        <a:t>Tool training</a:t>
                      </a:r>
                      <a:endParaRPr lang="en-US" sz="1000" b="0" i="0" u="none" strike="noStrike" dirty="0">
                        <a:solidFill>
                          <a:srgbClr val="000000"/>
                        </a:solidFill>
                        <a:effectLst/>
                        <a:latin typeface="+mn-lt"/>
                      </a:endParaRPr>
                    </a:p>
                  </a:txBody>
                  <a:tcPr marL="18288" marR="18288" marT="18288" marB="0" anchor="b">
                    <a:noFill/>
                  </a:tcPr>
                </a:tc>
                <a:extLst>
                  <a:ext uri="{0D108BD9-81ED-4DB2-BD59-A6C34878D82A}">
                    <a16:rowId xmlns:a16="http://schemas.microsoft.com/office/drawing/2014/main" val="3428941678"/>
                  </a:ext>
                </a:extLst>
              </a:tr>
              <a:tr h="110620">
                <a:tc>
                  <a:txBody>
                    <a:bodyPr/>
                    <a:lstStyle/>
                    <a:p>
                      <a:pPr algn="l" rtl="0" fontAlgn="b"/>
                      <a:r>
                        <a:rPr lang="en-US" sz="1000" u="none" strike="noStrike" dirty="0">
                          <a:effectLst/>
                          <a:latin typeface="+mn-lt"/>
                        </a:rPr>
                        <a:t>Weekly reporting to </a:t>
                      </a:r>
                      <a:r>
                        <a:rPr lang="en-US" sz="1000" u="none" strike="noStrike" dirty="0" err="1" smtClean="0">
                          <a:effectLst/>
                          <a:latin typeface="+mn-lt"/>
                        </a:rPr>
                        <a:t>mgmt</a:t>
                      </a:r>
                      <a:endParaRPr lang="en-US" sz="1000" b="0" i="0" u="none" strike="noStrike" dirty="0">
                        <a:solidFill>
                          <a:srgbClr val="000000"/>
                        </a:solidFill>
                        <a:effectLst/>
                        <a:latin typeface="+mn-lt"/>
                      </a:endParaRPr>
                    </a:p>
                  </a:txBody>
                  <a:tcPr marL="18288" marR="18288" marT="18288" marB="0" anchor="b">
                    <a:noFill/>
                  </a:tcPr>
                </a:tc>
                <a:extLst>
                  <a:ext uri="{0D108BD9-81ED-4DB2-BD59-A6C34878D82A}">
                    <a16:rowId xmlns:a16="http://schemas.microsoft.com/office/drawing/2014/main" val="1074383392"/>
                  </a:ext>
                </a:extLst>
              </a:tr>
              <a:tr h="209894">
                <a:tc>
                  <a:txBody>
                    <a:bodyPr/>
                    <a:lstStyle/>
                    <a:p>
                      <a:pPr algn="l" rtl="0" fontAlgn="b"/>
                      <a:r>
                        <a:rPr lang="en-US" sz="1000" u="none" strike="noStrike" dirty="0">
                          <a:effectLst/>
                          <a:latin typeface="+mn-lt"/>
                        </a:rPr>
                        <a:t>External briefings and presentations</a:t>
                      </a:r>
                      <a:endParaRPr lang="en-US" sz="1000" b="0" i="0" u="none" strike="noStrike" dirty="0">
                        <a:solidFill>
                          <a:srgbClr val="000000"/>
                        </a:solidFill>
                        <a:effectLst/>
                        <a:latin typeface="+mn-lt"/>
                      </a:endParaRPr>
                    </a:p>
                  </a:txBody>
                  <a:tcPr marL="18288" marR="18288" marT="18288" marB="0" anchor="b">
                    <a:noFill/>
                  </a:tcPr>
                </a:tc>
                <a:extLst>
                  <a:ext uri="{0D108BD9-81ED-4DB2-BD59-A6C34878D82A}">
                    <a16:rowId xmlns:a16="http://schemas.microsoft.com/office/drawing/2014/main" val="2248041940"/>
                  </a:ext>
                </a:extLst>
              </a:tr>
              <a:tr h="110620">
                <a:tc>
                  <a:txBody>
                    <a:bodyPr/>
                    <a:lstStyle/>
                    <a:p>
                      <a:pPr algn="l" rtl="0" fontAlgn="b"/>
                      <a:r>
                        <a:rPr lang="en-US" sz="1000" b="0" i="0" u="none" strike="noStrike" dirty="0" smtClean="0">
                          <a:solidFill>
                            <a:srgbClr val="000000"/>
                          </a:solidFill>
                          <a:effectLst/>
                          <a:latin typeface="+mn-lt"/>
                        </a:rPr>
                        <a:t>MRB</a:t>
                      </a:r>
                      <a:r>
                        <a:rPr lang="en-US" sz="1000" b="0" i="0" u="none" strike="noStrike" baseline="0" dirty="0" smtClean="0">
                          <a:solidFill>
                            <a:srgbClr val="000000"/>
                          </a:solidFill>
                          <a:effectLst/>
                          <a:latin typeface="+mn-lt"/>
                        </a:rPr>
                        <a:t> / FRB Decisions</a:t>
                      </a:r>
                      <a:endParaRPr lang="en-US" sz="1000" b="0" i="0" u="none" strike="noStrike" dirty="0">
                        <a:solidFill>
                          <a:srgbClr val="000000"/>
                        </a:solidFill>
                        <a:effectLst/>
                        <a:latin typeface="+mn-lt"/>
                      </a:endParaRPr>
                    </a:p>
                  </a:txBody>
                  <a:tcPr marL="18288" marR="18288" marT="18288" marB="0" anchor="b">
                    <a:noFill/>
                  </a:tcPr>
                </a:tc>
                <a:extLst>
                  <a:ext uri="{0D108BD9-81ED-4DB2-BD59-A6C34878D82A}">
                    <a16:rowId xmlns:a16="http://schemas.microsoft.com/office/drawing/2014/main" val="936428564"/>
                  </a:ext>
                </a:extLst>
              </a:tr>
              <a:tr h="110620">
                <a:tc>
                  <a:txBody>
                    <a:bodyPr/>
                    <a:lstStyle/>
                    <a:p>
                      <a:pPr algn="l" rtl="0" fontAlgn="b"/>
                      <a:r>
                        <a:rPr lang="en-US" sz="1000" b="0" i="0" u="none" strike="noStrike" dirty="0" smtClean="0">
                          <a:solidFill>
                            <a:srgbClr val="000000"/>
                          </a:solidFill>
                          <a:effectLst/>
                          <a:latin typeface="+mn-lt"/>
                        </a:rPr>
                        <a:t>Other technical plans</a:t>
                      </a:r>
                      <a:endParaRPr lang="en-US" sz="1000" b="0" i="0" u="none" strike="noStrike" dirty="0">
                        <a:solidFill>
                          <a:srgbClr val="000000"/>
                        </a:solidFill>
                        <a:effectLst/>
                        <a:latin typeface="+mn-lt"/>
                      </a:endParaRPr>
                    </a:p>
                  </a:txBody>
                  <a:tcPr marL="18288" marR="18288" marT="18288" marB="0" anchor="b">
                    <a:noFill/>
                  </a:tcPr>
                </a:tc>
                <a:extLst>
                  <a:ext uri="{0D108BD9-81ED-4DB2-BD59-A6C34878D82A}">
                    <a16:rowId xmlns:a16="http://schemas.microsoft.com/office/drawing/2014/main" val="2142709689"/>
                  </a:ext>
                </a:extLst>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2713332360"/>
              </p:ext>
            </p:extLst>
          </p:nvPr>
        </p:nvGraphicFramePr>
        <p:xfrm>
          <a:off x="3428999" y="1081398"/>
          <a:ext cx="1527048" cy="5548002"/>
        </p:xfrm>
        <a:graphic>
          <a:graphicData uri="http://schemas.openxmlformats.org/drawingml/2006/table">
            <a:tbl>
              <a:tblPr>
                <a:tableStyleId>{5940675A-B579-460E-94D1-54222C63F5DA}</a:tableStyleId>
              </a:tblPr>
              <a:tblGrid>
                <a:gridCol w="1527048">
                  <a:extLst>
                    <a:ext uri="{9D8B030D-6E8A-4147-A177-3AD203B41FA5}">
                      <a16:colId xmlns:a16="http://schemas.microsoft.com/office/drawing/2014/main" val="528089441"/>
                    </a:ext>
                  </a:extLst>
                </a:gridCol>
              </a:tblGrid>
              <a:tr h="116002">
                <a:tc>
                  <a:txBody>
                    <a:bodyPr/>
                    <a:lstStyle/>
                    <a:p>
                      <a:pPr algn="ctr" rtl="0" fontAlgn="b"/>
                      <a:r>
                        <a:rPr lang="en-US" sz="1000" b="1" u="none" strike="noStrike" dirty="0" smtClean="0">
                          <a:effectLst/>
                          <a:latin typeface="+mn-lt"/>
                        </a:rPr>
                        <a:t>Requirements</a:t>
                      </a:r>
                      <a:endParaRPr lang="en-US" sz="1000" b="1" i="0" u="none" strike="noStrike" dirty="0">
                        <a:solidFill>
                          <a:srgbClr val="000000"/>
                        </a:solidFill>
                        <a:effectLst/>
                        <a:latin typeface="+mn-lt"/>
                      </a:endParaRPr>
                    </a:p>
                  </a:txBody>
                  <a:tcPr marL="18288" marR="18288" marT="18288" marB="0" anchor="b">
                    <a:solidFill>
                      <a:schemeClr val="accent1">
                        <a:lumMod val="20000"/>
                        <a:lumOff val="80000"/>
                      </a:schemeClr>
                    </a:solidFill>
                  </a:tcPr>
                </a:tc>
                <a:extLst>
                  <a:ext uri="{0D108BD9-81ED-4DB2-BD59-A6C34878D82A}">
                    <a16:rowId xmlns:a16="http://schemas.microsoft.com/office/drawing/2014/main" val="3018768832"/>
                  </a:ext>
                </a:extLst>
              </a:tr>
              <a:tr h="116002">
                <a:tc>
                  <a:txBody>
                    <a:bodyPr/>
                    <a:lstStyle/>
                    <a:p>
                      <a:pPr algn="l" rtl="0" fontAlgn="b"/>
                      <a:r>
                        <a:rPr lang="en-US" sz="1000" u="none" strike="noStrike" dirty="0" err="1">
                          <a:effectLst/>
                          <a:latin typeface="+mn-lt"/>
                        </a:rPr>
                        <a:t>ConOps</a:t>
                      </a:r>
                      <a:endParaRPr lang="en-US" sz="1000" b="0" i="0" u="none" strike="noStrike" dirty="0">
                        <a:solidFill>
                          <a:srgbClr val="000000"/>
                        </a:solidFill>
                        <a:effectLst/>
                        <a:latin typeface="+mn-lt"/>
                      </a:endParaRPr>
                    </a:p>
                  </a:txBody>
                  <a:tcPr marL="18288" marR="18288" marT="18288" marB="0">
                    <a:solidFill>
                      <a:srgbClr val="CC99FF"/>
                    </a:solidFill>
                  </a:tcPr>
                </a:tc>
                <a:extLst>
                  <a:ext uri="{0D108BD9-81ED-4DB2-BD59-A6C34878D82A}">
                    <a16:rowId xmlns:a16="http://schemas.microsoft.com/office/drawing/2014/main" val="3943400719"/>
                  </a:ext>
                </a:extLst>
              </a:tr>
              <a:tr h="116002">
                <a:tc>
                  <a:txBody>
                    <a:bodyPr/>
                    <a:lstStyle/>
                    <a:p>
                      <a:pPr algn="l" rtl="0" fontAlgn="b"/>
                      <a:r>
                        <a:rPr lang="en-US" sz="1000" b="0" i="0" u="none" strike="noStrike" dirty="0" smtClean="0">
                          <a:solidFill>
                            <a:srgbClr val="000000"/>
                          </a:solidFill>
                          <a:effectLst/>
                          <a:latin typeface="+mn-lt"/>
                        </a:rPr>
                        <a:t>Design Reference Missions</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138275835"/>
                  </a:ext>
                </a:extLst>
              </a:tr>
              <a:tr h="116002">
                <a:tc>
                  <a:txBody>
                    <a:bodyPr/>
                    <a:lstStyle/>
                    <a:p>
                      <a:pPr algn="l" rtl="0" fontAlgn="b"/>
                      <a:r>
                        <a:rPr lang="en-US" sz="1000" u="none" strike="noStrike" dirty="0">
                          <a:effectLst/>
                          <a:latin typeface="+mn-lt"/>
                        </a:rPr>
                        <a:t>Internal interfaces</a:t>
                      </a:r>
                      <a:endParaRPr lang="en-US" sz="1000" b="0" i="0" u="none" strike="noStrike" dirty="0">
                        <a:solidFill>
                          <a:srgbClr val="000000"/>
                        </a:solidFill>
                        <a:effectLst/>
                        <a:latin typeface="+mn-lt"/>
                      </a:endParaRPr>
                    </a:p>
                  </a:txBody>
                  <a:tcPr marL="18288" marR="18288" marT="18288" marB="0">
                    <a:solidFill>
                      <a:srgbClr val="CC99FF"/>
                    </a:solidFill>
                  </a:tcPr>
                </a:tc>
                <a:extLst>
                  <a:ext uri="{0D108BD9-81ED-4DB2-BD59-A6C34878D82A}">
                    <a16:rowId xmlns:a16="http://schemas.microsoft.com/office/drawing/2014/main" val="3567257461"/>
                  </a:ext>
                </a:extLst>
              </a:tr>
              <a:tr h="148308">
                <a:tc>
                  <a:txBody>
                    <a:bodyPr/>
                    <a:lstStyle/>
                    <a:p>
                      <a:pPr algn="l" rtl="0" fontAlgn="b"/>
                      <a:r>
                        <a:rPr lang="en-US" sz="1000" u="none" strike="noStrike" dirty="0">
                          <a:effectLst/>
                          <a:latin typeface="+mn-lt"/>
                        </a:rPr>
                        <a:t>Requirements </a:t>
                      </a:r>
                      <a:r>
                        <a:rPr lang="en-US" sz="1000" u="none" strike="noStrike" dirty="0" smtClean="0">
                          <a:effectLst/>
                          <a:latin typeface="+mn-lt"/>
                        </a:rPr>
                        <a:t>- system</a:t>
                      </a:r>
                      <a:endParaRPr lang="en-US" sz="1000" b="0" i="0" u="none" strike="noStrike" dirty="0">
                        <a:solidFill>
                          <a:srgbClr val="000000"/>
                        </a:solidFill>
                        <a:effectLst/>
                        <a:latin typeface="+mn-lt"/>
                      </a:endParaRPr>
                    </a:p>
                  </a:txBody>
                  <a:tcPr marL="18288" marR="18288" marT="18288" marB="0">
                    <a:solidFill>
                      <a:srgbClr val="CC99FF"/>
                    </a:solidFill>
                  </a:tcPr>
                </a:tc>
                <a:extLst>
                  <a:ext uri="{0D108BD9-81ED-4DB2-BD59-A6C34878D82A}">
                    <a16:rowId xmlns:a16="http://schemas.microsoft.com/office/drawing/2014/main" val="2946273907"/>
                  </a:ext>
                </a:extLst>
              </a:tr>
              <a:tr h="344826">
                <a:tc>
                  <a:txBody>
                    <a:bodyPr/>
                    <a:lstStyle/>
                    <a:p>
                      <a:pPr algn="l" rtl="0" fontAlgn="b"/>
                      <a:r>
                        <a:rPr lang="en-US" sz="1000" u="none" strike="noStrike" dirty="0">
                          <a:effectLst/>
                          <a:latin typeface="+mn-lt"/>
                        </a:rPr>
                        <a:t>External Interfaces (</a:t>
                      </a:r>
                      <a:r>
                        <a:rPr lang="en-US" sz="1000" u="none" strike="noStrike" dirty="0" smtClean="0">
                          <a:effectLst/>
                          <a:latin typeface="+mn-lt"/>
                        </a:rPr>
                        <a:t>IRDs, ICDs)</a:t>
                      </a:r>
                      <a:endParaRPr lang="en-US" sz="1000" b="0" i="0" u="none" strike="noStrike" dirty="0">
                        <a:solidFill>
                          <a:srgbClr val="000000"/>
                        </a:solidFill>
                        <a:effectLst/>
                        <a:latin typeface="+mn-lt"/>
                      </a:endParaRPr>
                    </a:p>
                  </a:txBody>
                  <a:tcPr marL="18288" marR="18288" marT="18288" marB="0">
                    <a:solidFill>
                      <a:srgbClr val="CC99FF"/>
                    </a:solidFill>
                  </a:tcPr>
                </a:tc>
                <a:extLst>
                  <a:ext uri="{0D108BD9-81ED-4DB2-BD59-A6C34878D82A}">
                    <a16:rowId xmlns:a16="http://schemas.microsoft.com/office/drawing/2014/main" val="4291098007"/>
                  </a:ext>
                </a:extLst>
              </a:tr>
              <a:tr h="197709">
                <a:tc>
                  <a:txBody>
                    <a:bodyPr/>
                    <a:lstStyle/>
                    <a:p>
                      <a:pPr algn="l" rtl="0" fontAlgn="b"/>
                      <a:r>
                        <a:rPr lang="en-US" sz="1000" b="0" i="0" u="none" strike="noStrike" dirty="0" smtClean="0">
                          <a:solidFill>
                            <a:sysClr val="windowText" lastClr="000000"/>
                          </a:solidFill>
                          <a:effectLst/>
                          <a:latin typeface="+mn-lt"/>
                        </a:rPr>
                        <a:t>Functional decomposition</a:t>
                      </a:r>
                      <a:endParaRPr lang="en-US" sz="1000" b="0" i="0" u="none" strike="noStrike" dirty="0">
                        <a:solidFill>
                          <a:sysClr val="windowText" lastClr="000000"/>
                        </a:solidFill>
                        <a:effectLst/>
                        <a:latin typeface="+mn-lt"/>
                      </a:endParaRPr>
                    </a:p>
                  </a:txBody>
                  <a:tcPr marL="18288" marR="18288" marT="18288" marB="0">
                    <a:solidFill>
                      <a:srgbClr val="CC99FF"/>
                    </a:solidFill>
                  </a:tcPr>
                </a:tc>
                <a:extLst>
                  <a:ext uri="{0D108BD9-81ED-4DB2-BD59-A6C34878D82A}">
                    <a16:rowId xmlns:a16="http://schemas.microsoft.com/office/drawing/2014/main" val="1713842974"/>
                  </a:ext>
                </a:extLst>
              </a:tr>
              <a:tr h="116002">
                <a:tc>
                  <a:txBody>
                    <a:bodyPr/>
                    <a:lstStyle/>
                    <a:p>
                      <a:pPr algn="l" rtl="0" fontAlgn="b"/>
                      <a:r>
                        <a:rPr lang="en-US" sz="1000" b="0" i="0" u="none" strike="noStrike" dirty="0" smtClean="0">
                          <a:solidFill>
                            <a:srgbClr val="000000"/>
                          </a:solidFill>
                          <a:effectLst/>
                          <a:latin typeface="+mn-lt"/>
                        </a:rPr>
                        <a:t>Context diagram</a:t>
                      </a:r>
                      <a:endParaRPr lang="en-US" sz="1000" b="0" i="0" u="none" strike="noStrike" dirty="0">
                        <a:solidFill>
                          <a:srgbClr val="000000"/>
                        </a:solidFill>
                        <a:effectLst/>
                        <a:latin typeface="+mn-lt"/>
                      </a:endParaRPr>
                    </a:p>
                  </a:txBody>
                  <a:tcPr marL="18288" marR="18288" marT="18288" marB="0">
                    <a:solidFill>
                      <a:srgbClr val="CC99FF"/>
                    </a:solidFill>
                  </a:tcPr>
                </a:tc>
                <a:extLst>
                  <a:ext uri="{0D108BD9-81ED-4DB2-BD59-A6C34878D82A}">
                    <a16:rowId xmlns:a16="http://schemas.microsoft.com/office/drawing/2014/main" val="3492270592"/>
                  </a:ext>
                </a:extLst>
              </a:tr>
              <a:tr h="116002">
                <a:tc>
                  <a:txBody>
                    <a:bodyPr/>
                    <a:lstStyle/>
                    <a:p>
                      <a:pPr algn="l" rtl="0" fontAlgn="b"/>
                      <a:r>
                        <a:rPr lang="en-US" sz="1000" u="none" strike="noStrike" dirty="0">
                          <a:effectLst/>
                          <a:latin typeface="+mn-lt"/>
                        </a:rPr>
                        <a:t>Architecture definition</a:t>
                      </a:r>
                      <a:endParaRPr lang="en-US" sz="1000" b="0" i="0" u="none" strike="noStrike" dirty="0">
                        <a:solidFill>
                          <a:srgbClr val="000000"/>
                        </a:solidFill>
                        <a:effectLst/>
                        <a:latin typeface="+mn-lt"/>
                      </a:endParaRPr>
                    </a:p>
                  </a:txBody>
                  <a:tcPr marL="18288" marR="18288" marT="18288" marB="0">
                    <a:solidFill>
                      <a:srgbClr val="CC99FF"/>
                    </a:solidFill>
                  </a:tcPr>
                </a:tc>
                <a:extLst>
                  <a:ext uri="{0D108BD9-81ED-4DB2-BD59-A6C34878D82A}">
                    <a16:rowId xmlns:a16="http://schemas.microsoft.com/office/drawing/2014/main" val="1003548487"/>
                  </a:ext>
                </a:extLst>
              </a:tr>
              <a:tr h="116002">
                <a:tc>
                  <a:txBody>
                    <a:bodyPr/>
                    <a:lstStyle/>
                    <a:p>
                      <a:pPr algn="l" rtl="0" fontAlgn="b"/>
                      <a:r>
                        <a:rPr lang="en-US" sz="1000" u="none" strike="noStrike" dirty="0">
                          <a:effectLst/>
                          <a:latin typeface="+mn-lt"/>
                        </a:rPr>
                        <a:t>NGOs</a:t>
                      </a:r>
                      <a:endParaRPr lang="en-US" sz="1000" b="0" i="0" u="none" strike="noStrike" dirty="0">
                        <a:solidFill>
                          <a:srgbClr val="000000"/>
                        </a:solidFill>
                        <a:effectLst/>
                        <a:latin typeface="+mn-lt"/>
                      </a:endParaRPr>
                    </a:p>
                  </a:txBody>
                  <a:tcPr marL="18288" marR="18288" marT="18288" marB="0">
                    <a:solidFill>
                      <a:srgbClr val="CC99FF"/>
                    </a:solidFill>
                  </a:tcPr>
                </a:tc>
                <a:extLst>
                  <a:ext uri="{0D108BD9-81ED-4DB2-BD59-A6C34878D82A}">
                    <a16:rowId xmlns:a16="http://schemas.microsoft.com/office/drawing/2014/main" val="2122852739"/>
                  </a:ext>
                </a:extLst>
              </a:tr>
              <a:tr h="148308">
                <a:tc>
                  <a:txBody>
                    <a:bodyPr/>
                    <a:lstStyle/>
                    <a:p>
                      <a:pPr algn="l" rtl="0" fontAlgn="b"/>
                      <a:r>
                        <a:rPr lang="en-US" sz="1000" u="none" strike="noStrike" dirty="0">
                          <a:effectLst/>
                          <a:latin typeface="+mn-lt"/>
                        </a:rPr>
                        <a:t>Requirements </a:t>
                      </a:r>
                      <a:r>
                        <a:rPr lang="en-US" sz="1000" u="none" strike="noStrike" dirty="0" smtClean="0">
                          <a:effectLst/>
                          <a:latin typeface="+mn-lt"/>
                        </a:rPr>
                        <a:t>- subsystem</a:t>
                      </a:r>
                      <a:endParaRPr lang="en-US" sz="1000" b="0" i="0" u="none" strike="noStrike" dirty="0">
                        <a:solidFill>
                          <a:srgbClr val="000000"/>
                        </a:solidFill>
                        <a:effectLst/>
                        <a:latin typeface="+mn-lt"/>
                      </a:endParaRPr>
                    </a:p>
                  </a:txBody>
                  <a:tcPr marL="18288" marR="18288" marT="18288" marB="0">
                    <a:solidFill>
                      <a:srgbClr val="CC99FF"/>
                    </a:solidFill>
                  </a:tcPr>
                </a:tc>
                <a:extLst>
                  <a:ext uri="{0D108BD9-81ED-4DB2-BD59-A6C34878D82A}">
                    <a16:rowId xmlns:a16="http://schemas.microsoft.com/office/drawing/2014/main" val="4084689558"/>
                  </a:ext>
                </a:extLst>
              </a:tr>
              <a:tr h="116002">
                <a:tc>
                  <a:txBody>
                    <a:bodyPr/>
                    <a:lstStyle/>
                    <a:p>
                      <a:pPr algn="l" rtl="0" fontAlgn="b"/>
                      <a:r>
                        <a:rPr lang="en-US" sz="1000" u="none" strike="noStrike" dirty="0">
                          <a:effectLst/>
                          <a:latin typeface="+mn-lt"/>
                        </a:rPr>
                        <a:t>Environments definition</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1249879090"/>
                  </a:ext>
                </a:extLst>
              </a:tr>
              <a:tr h="220107">
                <a:tc>
                  <a:txBody>
                    <a:bodyPr/>
                    <a:lstStyle/>
                    <a:p>
                      <a:pPr algn="l" rtl="0" fontAlgn="b"/>
                      <a:r>
                        <a:rPr lang="en-US" sz="1000" u="none" strike="noStrike" dirty="0">
                          <a:effectLst/>
                          <a:latin typeface="+mn-lt"/>
                        </a:rPr>
                        <a:t>TBD </a:t>
                      </a:r>
                      <a:r>
                        <a:rPr lang="en-US" sz="1000" u="none" strike="noStrike" dirty="0" smtClean="0">
                          <a:effectLst/>
                          <a:latin typeface="+mn-lt"/>
                        </a:rPr>
                        <a:t>resolution/burn-down</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2508125440"/>
                  </a:ext>
                </a:extLst>
              </a:tr>
              <a:tr h="116002">
                <a:tc>
                  <a:txBody>
                    <a:bodyPr/>
                    <a:lstStyle/>
                    <a:p>
                      <a:pPr algn="l" rtl="0" fontAlgn="b"/>
                      <a:r>
                        <a:rPr lang="en-US" sz="1000" u="none" strike="noStrike" dirty="0">
                          <a:effectLst/>
                          <a:latin typeface="+mn-lt"/>
                        </a:rPr>
                        <a:t>N-squared</a:t>
                      </a:r>
                      <a:endParaRPr lang="en-US" sz="1000" b="0" i="0" u="none" strike="noStrike" dirty="0">
                        <a:solidFill>
                          <a:srgbClr val="000000"/>
                        </a:solidFill>
                        <a:effectLst/>
                        <a:latin typeface="+mn-lt"/>
                      </a:endParaRPr>
                    </a:p>
                  </a:txBody>
                  <a:tcPr marL="18288" marR="18288" marT="18288" marB="0">
                    <a:solidFill>
                      <a:srgbClr val="CC99FF"/>
                    </a:solidFill>
                  </a:tcPr>
                </a:tc>
                <a:extLst>
                  <a:ext uri="{0D108BD9-81ED-4DB2-BD59-A6C34878D82A}">
                    <a16:rowId xmlns:a16="http://schemas.microsoft.com/office/drawing/2014/main" val="1409426775"/>
                  </a:ext>
                </a:extLst>
              </a:tr>
              <a:tr h="116002">
                <a:tc>
                  <a:txBody>
                    <a:bodyPr/>
                    <a:lstStyle/>
                    <a:p>
                      <a:pPr algn="l" rtl="0" fontAlgn="b"/>
                      <a:r>
                        <a:rPr lang="en-US" sz="1000" u="none" strike="noStrike" dirty="0" smtClean="0">
                          <a:effectLst/>
                          <a:latin typeface="+mn-lt"/>
                        </a:rPr>
                        <a:t>Standards compliance approach</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3550434278"/>
                  </a:ext>
                </a:extLst>
              </a:tr>
              <a:tr h="116002">
                <a:tc>
                  <a:txBody>
                    <a:bodyPr/>
                    <a:lstStyle/>
                    <a:p>
                      <a:pPr algn="l" rtl="0" fontAlgn="b"/>
                      <a:r>
                        <a:rPr lang="en-US" sz="1000" u="none" strike="noStrike" dirty="0">
                          <a:effectLst/>
                          <a:latin typeface="+mn-lt"/>
                        </a:rPr>
                        <a:t>FDIR </a:t>
                      </a:r>
                      <a:r>
                        <a:rPr lang="en-US" sz="1000" u="none" strike="noStrike" dirty="0" smtClean="0">
                          <a:effectLst/>
                          <a:latin typeface="+mn-lt"/>
                        </a:rPr>
                        <a:t>requirements</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1750768071"/>
                  </a:ext>
                </a:extLst>
              </a:tr>
              <a:tr h="220107">
                <a:tc>
                  <a:txBody>
                    <a:bodyPr/>
                    <a:lstStyle/>
                    <a:p>
                      <a:pPr algn="l" rtl="0" fontAlgn="b"/>
                      <a:r>
                        <a:rPr lang="en-US" sz="1000" u="none" strike="noStrike" dirty="0">
                          <a:effectLst/>
                          <a:latin typeface="+mn-lt"/>
                        </a:rPr>
                        <a:t>Technical performance measures</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1284363393"/>
                  </a:ext>
                </a:extLst>
              </a:tr>
              <a:tr h="116002">
                <a:tc>
                  <a:txBody>
                    <a:bodyPr/>
                    <a:lstStyle/>
                    <a:p>
                      <a:pPr algn="l" rtl="0" fontAlgn="b"/>
                      <a:r>
                        <a:rPr lang="en-US" sz="1000" u="none" strike="noStrike" dirty="0">
                          <a:effectLst/>
                          <a:latin typeface="+mn-lt"/>
                        </a:rPr>
                        <a:t>Acceptance </a:t>
                      </a:r>
                      <a:r>
                        <a:rPr lang="en-US" sz="1000" u="none" strike="noStrike" dirty="0" smtClean="0">
                          <a:effectLst/>
                          <a:latin typeface="+mn-lt"/>
                        </a:rPr>
                        <a:t>data packages</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2853096408"/>
                  </a:ext>
                </a:extLst>
              </a:tr>
              <a:tr h="148308">
                <a:tc>
                  <a:txBody>
                    <a:bodyPr/>
                    <a:lstStyle/>
                    <a:p>
                      <a:pPr algn="l" rtl="0" fontAlgn="b"/>
                      <a:r>
                        <a:rPr lang="en-US" sz="1000" u="none" strike="noStrike" dirty="0">
                          <a:effectLst/>
                          <a:latin typeface="+mn-lt"/>
                        </a:rPr>
                        <a:t>Requirements </a:t>
                      </a:r>
                      <a:r>
                        <a:rPr lang="en-US" sz="1000" u="none" strike="noStrike" dirty="0" smtClean="0">
                          <a:effectLst/>
                          <a:latin typeface="+mn-lt"/>
                        </a:rPr>
                        <a:t>specifications</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2285082125"/>
                  </a:ext>
                </a:extLst>
              </a:tr>
              <a:tr h="220107">
                <a:tc>
                  <a:txBody>
                    <a:bodyPr/>
                    <a:lstStyle/>
                    <a:p>
                      <a:pPr algn="l" rtl="0" fontAlgn="b"/>
                      <a:r>
                        <a:rPr lang="en-US" sz="1000" u="none" strike="noStrike" dirty="0">
                          <a:effectLst/>
                          <a:latin typeface="+mn-lt"/>
                        </a:rPr>
                        <a:t>Requirements </a:t>
                      </a:r>
                      <a:r>
                        <a:rPr lang="en-US" sz="1000" u="none" strike="noStrike" dirty="0" smtClean="0">
                          <a:effectLst/>
                          <a:latin typeface="+mn-lt"/>
                        </a:rPr>
                        <a:t>traceability </a:t>
                      </a:r>
                      <a:r>
                        <a:rPr lang="en-US" sz="1000" u="none" strike="noStrike" dirty="0">
                          <a:effectLst/>
                          <a:latin typeface="+mn-lt"/>
                        </a:rPr>
                        <a:t>m</a:t>
                      </a:r>
                      <a:r>
                        <a:rPr lang="en-US" sz="1000" u="none" strike="noStrike" dirty="0" smtClean="0">
                          <a:effectLst/>
                          <a:latin typeface="+mn-lt"/>
                        </a:rPr>
                        <a:t>atrix</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3969521944"/>
                  </a:ext>
                </a:extLst>
              </a:tr>
              <a:tr h="116002">
                <a:tc>
                  <a:txBody>
                    <a:bodyPr/>
                    <a:lstStyle/>
                    <a:p>
                      <a:pPr algn="l" rtl="0" fontAlgn="b"/>
                      <a:r>
                        <a:rPr lang="en-US" sz="1000" u="none" strike="noStrike" dirty="0">
                          <a:effectLst/>
                          <a:latin typeface="+mn-lt"/>
                        </a:rPr>
                        <a:t>TLYF </a:t>
                      </a:r>
                      <a:r>
                        <a:rPr lang="en-US" sz="1000" u="none" strike="noStrike" dirty="0" smtClean="0">
                          <a:effectLst/>
                          <a:latin typeface="+mn-lt"/>
                        </a:rPr>
                        <a:t>exceptions</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2582198774"/>
                  </a:ext>
                </a:extLst>
              </a:tr>
              <a:tr h="116002">
                <a:tc>
                  <a:txBody>
                    <a:bodyPr/>
                    <a:lstStyle/>
                    <a:p>
                      <a:pPr algn="l" rtl="0" fontAlgn="b"/>
                      <a:r>
                        <a:rPr lang="en-US" sz="1000" u="none" strike="noStrike" dirty="0">
                          <a:effectLst/>
                          <a:latin typeface="+mn-lt"/>
                        </a:rPr>
                        <a:t>Deviations and waivers</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593261468"/>
                  </a:ext>
                </a:extLst>
              </a:tr>
              <a:tr h="324212">
                <a:tc>
                  <a:txBody>
                    <a:bodyPr/>
                    <a:lstStyle/>
                    <a:p>
                      <a:pPr algn="l" rtl="0" fontAlgn="b"/>
                      <a:r>
                        <a:rPr lang="en-US" sz="1000" u="none" strike="noStrike" dirty="0">
                          <a:effectLst/>
                          <a:latin typeface="+mn-lt"/>
                        </a:rPr>
                        <a:t>Requirements for Operations and Maintenance (ROAMs)</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1722182777"/>
                  </a:ext>
                </a:extLst>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2849558903"/>
              </p:ext>
            </p:extLst>
          </p:nvPr>
        </p:nvGraphicFramePr>
        <p:xfrm>
          <a:off x="5029199" y="1081397"/>
          <a:ext cx="1563625" cy="3834384"/>
        </p:xfrm>
        <a:graphic>
          <a:graphicData uri="http://schemas.openxmlformats.org/drawingml/2006/table">
            <a:tbl>
              <a:tblPr>
                <a:tableStyleId>{5940675A-B579-460E-94D1-54222C63F5DA}</a:tableStyleId>
              </a:tblPr>
              <a:tblGrid>
                <a:gridCol w="1563625">
                  <a:extLst>
                    <a:ext uri="{9D8B030D-6E8A-4147-A177-3AD203B41FA5}">
                      <a16:colId xmlns:a16="http://schemas.microsoft.com/office/drawing/2014/main" val="1070224389"/>
                    </a:ext>
                  </a:extLst>
                </a:gridCol>
              </a:tblGrid>
              <a:tr h="0">
                <a:tc>
                  <a:txBody>
                    <a:bodyPr/>
                    <a:lstStyle/>
                    <a:p>
                      <a:pPr algn="ctr" rtl="0" fontAlgn="b"/>
                      <a:r>
                        <a:rPr lang="en-US" sz="1000" b="1" u="none" strike="noStrike" dirty="0" smtClean="0">
                          <a:effectLst/>
                        </a:rPr>
                        <a:t>Design and Analysis</a:t>
                      </a:r>
                      <a:endParaRPr lang="en-US" sz="1000" b="1" i="0" u="none" strike="noStrike" dirty="0">
                        <a:solidFill>
                          <a:srgbClr val="000000"/>
                        </a:solidFill>
                        <a:effectLst/>
                        <a:latin typeface="MS Sans Serif"/>
                      </a:endParaRPr>
                    </a:p>
                  </a:txBody>
                  <a:tcPr marL="18288" marR="18288" marT="18288" marB="0" anchor="b">
                    <a:solidFill>
                      <a:schemeClr val="accent1">
                        <a:lumMod val="20000"/>
                        <a:lumOff val="80000"/>
                      </a:schemeClr>
                    </a:solidFill>
                  </a:tcPr>
                </a:tc>
                <a:extLst>
                  <a:ext uri="{0D108BD9-81ED-4DB2-BD59-A6C34878D82A}">
                    <a16:rowId xmlns:a16="http://schemas.microsoft.com/office/drawing/2014/main" val="1049385200"/>
                  </a:ext>
                </a:extLst>
              </a:tr>
              <a:tr h="0">
                <a:tc>
                  <a:txBody>
                    <a:bodyPr/>
                    <a:lstStyle/>
                    <a:p>
                      <a:pPr algn="l" rtl="0" fontAlgn="b"/>
                      <a:r>
                        <a:rPr lang="en-US" sz="1000" u="none" strike="noStrike" dirty="0">
                          <a:effectLst/>
                        </a:rPr>
                        <a:t>Harness interconnect diagram</a:t>
                      </a:r>
                      <a:endParaRPr lang="en-US" sz="1000" b="0" i="0" u="none" strike="noStrike" dirty="0">
                        <a:solidFill>
                          <a:srgbClr val="000000"/>
                        </a:solidFill>
                        <a:effectLst/>
                        <a:latin typeface="MS Sans Serif"/>
                      </a:endParaRPr>
                    </a:p>
                  </a:txBody>
                  <a:tcPr marL="18288" marR="18288" marT="18288" marB="0">
                    <a:solidFill>
                      <a:srgbClr val="CC99FF"/>
                    </a:solidFill>
                  </a:tcPr>
                </a:tc>
                <a:extLst>
                  <a:ext uri="{0D108BD9-81ED-4DB2-BD59-A6C34878D82A}">
                    <a16:rowId xmlns:a16="http://schemas.microsoft.com/office/drawing/2014/main" val="3974963769"/>
                  </a:ext>
                </a:extLst>
              </a:tr>
              <a:tr h="0">
                <a:tc>
                  <a:txBody>
                    <a:bodyPr/>
                    <a:lstStyle/>
                    <a:p>
                      <a:pPr algn="l" rtl="0" fontAlgn="b"/>
                      <a:r>
                        <a:rPr lang="en-US" sz="1000" u="none" strike="noStrike" dirty="0">
                          <a:effectLst/>
                        </a:rPr>
                        <a:t>Trade </a:t>
                      </a:r>
                      <a:r>
                        <a:rPr lang="en-US" sz="1000" u="none" strike="noStrike" dirty="0" smtClean="0">
                          <a:effectLst/>
                        </a:rPr>
                        <a:t>studies</a:t>
                      </a:r>
                      <a:endParaRPr lang="en-US" sz="1000" b="0" i="0" u="none" strike="noStrike" dirty="0">
                        <a:solidFill>
                          <a:srgbClr val="000000"/>
                        </a:solidFill>
                        <a:effectLst/>
                        <a:latin typeface="MS Sans Serif"/>
                      </a:endParaRPr>
                    </a:p>
                  </a:txBody>
                  <a:tcPr marL="18288" marR="18288" marT="18288" marB="0">
                    <a:solidFill>
                      <a:srgbClr val="CC99FF"/>
                    </a:solidFill>
                  </a:tcPr>
                </a:tc>
                <a:extLst>
                  <a:ext uri="{0D108BD9-81ED-4DB2-BD59-A6C34878D82A}">
                    <a16:rowId xmlns:a16="http://schemas.microsoft.com/office/drawing/2014/main" val="466347004"/>
                  </a:ext>
                </a:extLst>
              </a:tr>
              <a:tr h="0">
                <a:tc>
                  <a:txBody>
                    <a:bodyPr/>
                    <a:lstStyle/>
                    <a:p>
                      <a:pPr algn="l" rtl="0" fontAlgn="b"/>
                      <a:r>
                        <a:rPr lang="en-US" sz="1000" u="none" strike="noStrike" dirty="0">
                          <a:effectLst/>
                        </a:rPr>
                        <a:t>Master wire and signal list</a:t>
                      </a:r>
                      <a:endParaRPr lang="en-US" sz="1000" b="0" i="0" u="none" strike="noStrike" dirty="0">
                        <a:solidFill>
                          <a:srgbClr val="000000"/>
                        </a:solidFill>
                        <a:effectLst/>
                        <a:latin typeface="MS Sans Serif"/>
                      </a:endParaRPr>
                    </a:p>
                  </a:txBody>
                  <a:tcPr marL="18288" marR="18288" marT="18288" marB="0">
                    <a:noFill/>
                  </a:tcPr>
                </a:tc>
                <a:extLst>
                  <a:ext uri="{0D108BD9-81ED-4DB2-BD59-A6C34878D82A}">
                    <a16:rowId xmlns:a16="http://schemas.microsoft.com/office/drawing/2014/main" val="1691261799"/>
                  </a:ext>
                </a:extLst>
              </a:tr>
              <a:tr h="0">
                <a:tc>
                  <a:txBody>
                    <a:bodyPr/>
                    <a:lstStyle/>
                    <a:p>
                      <a:pPr algn="l" rtl="0" fontAlgn="b"/>
                      <a:r>
                        <a:rPr lang="en-US" sz="1000" u="none" strike="noStrike" dirty="0" smtClean="0">
                          <a:effectLst/>
                        </a:rPr>
                        <a:t>Requirements</a:t>
                      </a:r>
                      <a:r>
                        <a:rPr lang="en-US" sz="1000" u="none" strike="noStrike" baseline="0" dirty="0" smtClean="0">
                          <a:effectLst/>
                        </a:rPr>
                        <a:t> or d</a:t>
                      </a:r>
                      <a:r>
                        <a:rPr lang="en-US" sz="1000" u="none" strike="noStrike" dirty="0" smtClean="0">
                          <a:effectLst/>
                        </a:rPr>
                        <a:t>esign analysis cycle</a:t>
                      </a:r>
                      <a:r>
                        <a:rPr lang="en-US" sz="1000" u="none" strike="noStrike" baseline="0" dirty="0" smtClean="0">
                          <a:effectLst/>
                        </a:rPr>
                        <a:t> tasks</a:t>
                      </a:r>
                      <a:endParaRPr lang="en-US" sz="1000" b="0" i="0" u="none" strike="noStrike" dirty="0">
                        <a:solidFill>
                          <a:srgbClr val="000000"/>
                        </a:solidFill>
                        <a:effectLst/>
                        <a:latin typeface="MS Sans Serif"/>
                      </a:endParaRPr>
                    </a:p>
                  </a:txBody>
                  <a:tcPr marL="18288" marR="18288" marT="18288" marB="0">
                    <a:noFill/>
                  </a:tcPr>
                </a:tc>
                <a:extLst>
                  <a:ext uri="{0D108BD9-81ED-4DB2-BD59-A6C34878D82A}">
                    <a16:rowId xmlns:a16="http://schemas.microsoft.com/office/drawing/2014/main" val="1780866666"/>
                  </a:ext>
                </a:extLst>
              </a:tr>
              <a:tr h="0">
                <a:tc>
                  <a:txBody>
                    <a:bodyPr/>
                    <a:lstStyle/>
                    <a:p>
                      <a:pPr algn="l" rtl="0" fontAlgn="b"/>
                      <a:r>
                        <a:rPr lang="en-US" sz="1000" u="none" strike="noStrike" dirty="0">
                          <a:effectLst/>
                        </a:rPr>
                        <a:t>Requirements </a:t>
                      </a:r>
                      <a:r>
                        <a:rPr lang="en-US" sz="1000" u="none" strike="noStrike" dirty="0" smtClean="0">
                          <a:effectLst/>
                        </a:rPr>
                        <a:t>or design analysis</a:t>
                      </a:r>
                      <a:r>
                        <a:rPr lang="en-US" sz="1000" u="none" strike="noStrike" baseline="0" dirty="0" smtClean="0">
                          <a:effectLst/>
                        </a:rPr>
                        <a:t> cycle results</a:t>
                      </a:r>
                      <a:endParaRPr lang="en-US" sz="1000" b="0" i="0" u="none" strike="noStrike" dirty="0">
                        <a:solidFill>
                          <a:srgbClr val="000000"/>
                        </a:solidFill>
                        <a:effectLst/>
                        <a:latin typeface="MS Sans Serif"/>
                      </a:endParaRPr>
                    </a:p>
                  </a:txBody>
                  <a:tcPr marL="18288" marR="18288" marT="18288" marB="0">
                    <a:noFill/>
                  </a:tcPr>
                </a:tc>
                <a:extLst>
                  <a:ext uri="{0D108BD9-81ED-4DB2-BD59-A6C34878D82A}">
                    <a16:rowId xmlns:a16="http://schemas.microsoft.com/office/drawing/2014/main" val="2103235444"/>
                  </a:ext>
                </a:extLst>
              </a:tr>
              <a:tr h="0">
                <a:tc>
                  <a:txBody>
                    <a:bodyPr/>
                    <a:lstStyle/>
                    <a:p>
                      <a:pPr algn="l" rtl="0" fontAlgn="b"/>
                      <a:r>
                        <a:rPr lang="en-US" sz="1000" u="none" strike="noStrike" dirty="0">
                          <a:effectLst/>
                        </a:rPr>
                        <a:t>Thermal </a:t>
                      </a:r>
                      <a:r>
                        <a:rPr lang="en-US" sz="1000" u="none" strike="noStrike" dirty="0" smtClean="0">
                          <a:effectLst/>
                        </a:rPr>
                        <a:t>model</a:t>
                      </a:r>
                      <a:endParaRPr lang="en-US" sz="1000" b="0" i="0" u="none" strike="noStrike" dirty="0">
                        <a:solidFill>
                          <a:srgbClr val="000000"/>
                        </a:solidFill>
                        <a:effectLst/>
                        <a:latin typeface="MS Sans Serif"/>
                      </a:endParaRPr>
                    </a:p>
                  </a:txBody>
                  <a:tcPr marL="18288" marR="18288" marT="18288" marB="0">
                    <a:noFill/>
                  </a:tcPr>
                </a:tc>
                <a:extLst>
                  <a:ext uri="{0D108BD9-81ED-4DB2-BD59-A6C34878D82A}">
                    <a16:rowId xmlns:a16="http://schemas.microsoft.com/office/drawing/2014/main" val="548362503"/>
                  </a:ext>
                </a:extLst>
              </a:tr>
              <a:tr h="0">
                <a:tc>
                  <a:txBody>
                    <a:bodyPr/>
                    <a:lstStyle/>
                    <a:p>
                      <a:pPr algn="l" rtl="0" fontAlgn="b"/>
                      <a:r>
                        <a:rPr lang="en-US" sz="1000" u="none" strike="noStrike" dirty="0">
                          <a:effectLst/>
                        </a:rPr>
                        <a:t>Finite </a:t>
                      </a:r>
                      <a:r>
                        <a:rPr lang="en-US" sz="1000" u="none" strike="noStrike" dirty="0" smtClean="0">
                          <a:effectLst/>
                        </a:rPr>
                        <a:t>element </a:t>
                      </a:r>
                      <a:r>
                        <a:rPr lang="en-US" sz="1000" u="none" strike="noStrike" dirty="0">
                          <a:effectLst/>
                        </a:rPr>
                        <a:t>m</a:t>
                      </a:r>
                      <a:r>
                        <a:rPr lang="en-US" sz="1000" u="none" strike="noStrike" dirty="0" smtClean="0">
                          <a:effectLst/>
                        </a:rPr>
                        <a:t>odel</a:t>
                      </a:r>
                      <a:endParaRPr lang="en-US" sz="1000" b="0" i="0" u="none" strike="noStrike" dirty="0">
                        <a:solidFill>
                          <a:srgbClr val="000000"/>
                        </a:solidFill>
                        <a:effectLst/>
                        <a:latin typeface="MS Sans Serif"/>
                      </a:endParaRPr>
                    </a:p>
                  </a:txBody>
                  <a:tcPr marL="18288" marR="18288" marT="18288" marB="0">
                    <a:noFill/>
                  </a:tcPr>
                </a:tc>
                <a:extLst>
                  <a:ext uri="{0D108BD9-81ED-4DB2-BD59-A6C34878D82A}">
                    <a16:rowId xmlns:a16="http://schemas.microsoft.com/office/drawing/2014/main" val="1042639499"/>
                  </a:ext>
                </a:extLst>
              </a:tr>
              <a:tr h="0">
                <a:tc>
                  <a:txBody>
                    <a:bodyPr/>
                    <a:lstStyle/>
                    <a:p>
                      <a:pPr algn="l" rtl="0" fontAlgn="b"/>
                      <a:r>
                        <a:rPr lang="en-US" sz="1000" u="none" strike="noStrike" dirty="0">
                          <a:effectLst/>
                        </a:rPr>
                        <a:t>Integrated thermal analysis</a:t>
                      </a:r>
                      <a:endParaRPr lang="en-US" sz="1000" b="0" i="0" u="none" strike="noStrike" dirty="0">
                        <a:solidFill>
                          <a:srgbClr val="000000"/>
                        </a:solidFill>
                        <a:effectLst/>
                        <a:latin typeface="MS Sans Serif"/>
                      </a:endParaRPr>
                    </a:p>
                  </a:txBody>
                  <a:tcPr marL="18288" marR="18288" marT="18288" marB="0">
                    <a:noFill/>
                  </a:tcPr>
                </a:tc>
                <a:extLst>
                  <a:ext uri="{0D108BD9-81ED-4DB2-BD59-A6C34878D82A}">
                    <a16:rowId xmlns:a16="http://schemas.microsoft.com/office/drawing/2014/main" val="3312187818"/>
                  </a:ext>
                </a:extLst>
              </a:tr>
              <a:tr h="0">
                <a:tc>
                  <a:txBody>
                    <a:bodyPr/>
                    <a:lstStyle/>
                    <a:p>
                      <a:pPr algn="l" rtl="0" fontAlgn="b"/>
                      <a:r>
                        <a:rPr lang="en-US" sz="1000" u="none" strike="noStrike" dirty="0">
                          <a:effectLst/>
                        </a:rPr>
                        <a:t>RF </a:t>
                      </a:r>
                      <a:r>
                        <a:rPr lang="en-US" sz="1000" u="none" strike="noStrike" dirty="0" err="1">
                          <a:effectLst/>
                        </a:rPr>
                        <a:t>comm</a:t>
                      </a:r>
                      <a:r>
                        <a:rPr lang="en-US" sz="1000" u="none" strike="noStrike" dirty="0">
                          <a:effectLst/>
                        </a:rPr>
                        <a:t> spectrum analysis</a:t>
                      </a:r>
                      <a:endParaRPr lang="en-US" sz="1000" b="0" i="0" u="none" strike="noStrike" dirty="0">
                        <a:solidFill>
                          <a:srgbClr val="000000"/>
                        </a:solidFill>
                        <a:effectLst/>
                        <a:latin typeface="MS Sans Serif"/>
                      </a:endParaRPr>
                    </a:p>
                  </a:txBody>
                  <a:tcPr marL="18288" marR="18288" marT="18288" marB="0">
                    <a:noFill/>
                  </a:tcPr>
                </a:tc>
                <a:extLst>
                  <a:ext uri="{0D108BD9-81ED-4DB2-BD59-A6C34878D82A}">
                    <a16:rowId xmlns:a16="http://schemas.microsoft.com/office/drawing/2014/main" val="939508916"/>
                  </a:ext>
                </a:extLst>
              </a:tr>
              <a:tr h="0">
                <a:tc>
                  <a:txBody>
                    <a:bodyPr/>
                    <a:lstStyle/>
                    <a:p>
                      <a:pPr algn="l" rtl="0" fontAlgn="b"/>
                      <a:r>
                        <a:rPr lang="en-US" sz="1000" u="none" strike="noStrike" dirty="0">
                          <a:effectLst/>
                        </a:rPr>
                        <a:t>Loads assessment</a:t>
                      </a:r>
                      <a:endParaRPr lang="en-US" sz="1000" b="0" i="0" u="none" strike="noStrike" dirty="0">
                        <a:solidFill>
                          <a:srgbClr val="000000"/>
                        </a:solidFill>
                        <a:effectLst/>
                        <a:latin typeface="MS Sans Serif"/>
                      </a:endParaRPr>
                    </a:p>
                  </a:txBody>
                  <a:tcPr marL="18288" marR="18288" marT="18288" marB="0">
                    <a:noFill/>
                  </a:tcPr>
                </a:tc>
                <a:extLst>
                  <a:ext uri="{0D108BD9-81ED-4DB2-BD59-A6C34878D82A}">
                    <a16:rowId xmlns:a16="http://schemas.microsoft.com/office/drawing/2014/main" val="3266884223"/>
                  </a:ext>
                </a:extLst>
              </a:tr>
              <a:tr h="0">
                <a:tc>
                  <a:txBody>
                    <a:bodyPr/>
                    <a:lstStyle/>
                    <a:p>
                      <a:pPr algn="l" rtl="0" fontAlgn="b"/>
                      <a:r>
                        <a:rPr lang="en-US" sz="1000" u="none" strike="noStrike" dirty="0">
                          <a:effectLst/>
                        </a:rPr>
                        <a:t>CAD models</a:t>
                      </a:r>
                      <a:endParaRPr lang="en-US" sz="1000" b="0" i="0" u="none" strike="noStrike" dirty="0">
                        <a:solidFill>
                          <a:srgbClr val="000000"/>
                        </a:solidFill>
                        <a:effectLst/>
                        <a:latin typeface="MS Sans Serif"/>
                      </a:endParaRPr>
                    </a:p>
                  </a:txBody>
                  <a:tcPr marL="18288" marR="18288" marT="18288" marB="0">
                    <a:noFill/>
                  </a:tcPr>
                </a:tc>
                <a:extLst>
                  <a:ext uri="{0D108BD9-81ED-4DB2-BD59-A6C34878D82A}">
                    <a16:rowId xmlns:a16="http://schemas.microsoft.com/office/drawing/2014/main" val="1531213156"/>
                  </a:ext>
                </a:extLst>
              </a:tr>
              <a:tr h="0">
                <a:tc>
                  <a:txBody>
                    <a:bodyPr/>
                    <a:lstStyle/>
                    <a:p>
                      <a:pPr algn="l" rtl="0" fontAlgn="b"/>
                      <a:r>
                        <a:rPr lang="en-US" sz="1000" u="none" strike="noStrike" dirty="0">
                          <a:effectLst/>
                          <a:latin typeface="+mn-lt"/>
                        </a:rPr>
                        <a:t>Drawings</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1132158066"/>
                  </a:ext>
                </a:extLst>
              </a:tr>
              <a:tr h="0">
                <a:tc>
                  <a:txBody>
                    <a:bodyPr/>
                    <a:lstStyle/>
                    <a:p>
                      <a:pPr algn="l" rtl="0" fontAlgn="b"/>
                      <a:r>
                        <a:rPr lang="en-US" sz="1000" b="0" i="0" u="none" strike="noStrike" dirty="0" smtClean="0">
                          <a:solidFill>
                            <a:srgbClr val="000000"/>
                          </a:solidFill>
                          <a:effectLst/>
                          <a:latin typeface="+mn-lt"/>
                        </a:rPr>
                        <a:t>Stress analysis</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293882806"/>
                  </a:ext>
                </a:extLst>
              </a:tr>
              <a:tr h="0">
                <a:tc>
                  <a:txBody>
                    <a:bodyPr/>
                    <a:lstStyle/>
                    <a:p>
                      <a:pPr algn="l" rtl="0" fontAlgn="b"/>
                      <a:r>
                        <a:rPr lang="en-US" sz="1000" u="none" strike="noStrike" dirty="0">
                          <a:effectLst/>
                          <a:latin typeface="+mn-lt"/>
                        </a:rPr>
                        <a:t>Command and data dictionary</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2991425595"/>
                  </a:ext>
                </a:extLst>
              </a:tr>
              <a:tr h="0">
                <a:tc>
                  <a:txBody>
                    <a:bodyPr/>
                    <a:lstStyle/>
                    <a:p>
                      <a:pPr algn="l" rtl="0" fontAlgn="b"/>
                      <a:r>
                        <a:rPr lang="en-US" sz="1000" b="0" i="0" u="none" strike="noStrike" dirty="0" smtClean="0">
                          <a:solidFill>
                            <a:srgbClr val="000000"/>
                          </a:solidFill>
                          <a:effectLst/>
                          <a:latin typeface="+mn-lt"/>
                        </a:rPr>
                        <a:t>Peer review</a:t>
                      </a:r>
                      <a:r>
                        <a:rPr lang="en-US" sz="1000" b="0" i="0" u="none" strike="noStrike" baseline="0" dirty="0" smtClean="0">
                          <a:solidFill>
                            <a:srgbClr val="000000"/>
                          </a:solidFill>
                          <a:effectLst/>
                          <a:latin typeface="+mn-lt"/>
                        </a:rPr>
                        <a:t> inputs</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2374574084"/>
                  </a:ext>
                </a:extLst>
              </a:tr>
              <a:tr h="0">
                <a:tc>
                  <a:txBody>
                    <a:bodyPr/>
                    <a:lstStyle/>
                    <a:p>
                      <a:pPr algn="l" rtl="0" fontAlgn="b"/>
                      <a:r>
                        <a:rPr lang="en-US" sz="1000" b="0" i="0" u="none" strike="noStrike" dirty="0" smtClean="0">
                          <a:solidFill>
                            <a:schemeClr val="tx1"/>
                          </a:solidFill>
                          <a:effectLst/>
                          <a:latin typeface="+mn-lt"/>
                        </a:rPr>
                        <a:t>Sys/</a:t>
                      </a:r>
                      <a:r>
                        <a:rPr lang="en-US" sz="1000" b="0" i="0" u="none" strike="noStrike" dirty="0" err="1" smtClean="0">
                          <a:solidFill>
                            <a:schemeClr val="tx1"/>
                          </a:solidFill>
                          <a:effectLst/>
                          <a:latin typeface="+mn-lt"/>
                        </a:rPr>
                        <a:t>Subsys</a:t>
                      </a:r>
                      <a:r>
                        <a:rPr lang="en-US" sz="1000" b="0" i="0" u="none" strike="noStrike" dirty="0" smtClean="0">
                          <a:solidFill>
                            <a:schemeClr val="tx1"/>
                          </a:solidFill>
                          <a:effectLst/>
                          <a:latin typeface="+mn-lt"/>
                        </a:rPr>
                        <a:t> block diagram</a:t>
                      </a:r>
                      <a:endParaRPr lang="en-US" sz="1000" b="0" i="0" u="none" strike="noStrike" dirty="0">
                        <a:solidFill>
                          <a:schemeClr val="tx1"/>
                        </a:solidFill>
                        <a:effectLst/>
                        <a:latin typeface="+mn-lt"/>
                      </a:endParaRPr>
                    </a:p>
                  </a:txBody>
                  <a:tcPr marL="18288" marR="18288" marT="18288" marB="0">
                    <a:solidFill>
                      <a:srgbClr val="CC99FF"/>
                    </a:solidFill>
                  </a:tcPr>
                </a:tc>
                <a:extLst>
                  <a:ext uri="{0D108BD9-81ED-4DB2-BD59-A6C34878D82A}">
                    <a16:rowId xmlns:a16="http://schemas.microsoft.com/office/drawing/2014/main" val="2456815221"/>
                  </a:ext>
                </a:extLst>
              </a:tr>
              <a:tr h="0">
                <a:tc>
                  <a:txBody>
                    <a:bodyPr/>
                    <a:lstStyle/>
                    <a:p>
                      <a:pPr algn="l" rtl="0" fontAlgn="b"/>
                      <a:r>
                        <a:rPr lang="en-US" sz="1000" b="0" i="0" u="none" strike="noStrike" dirty="0" smtClean="0">
                          <a:solidFill>
                            <a:schemeClr val="tx1"/>
                          </a:solidFill>
                          <a:effectLst/>
                          <a:latin typeface="+mn-lt"/>
                        </a:rPr>
                        <a:t>Vehicle</a:t>
                      </a:r>
                      <a:r>
                        <a:rPr lang="en-US" sz="1000" b="0" i="0" u="none" strike="noStrike" baseline="0" dirty="0" smtClean="0">
                          <a:solidFill>
                            <a:schemeClr val="tx1"/>
                          </a:solidFill>
                          <a:effectLst/>
                          <a:latin typeface="+mn-lt"/>
                        </a:rPr>
                        <a:t> State Diagram</a:t>
                      </a:r>
                      <a:endParaRPr lang="en-US" sz="1000" b="0" i="0" u="none" strike="noStrike" dirty="0">
                        <a:solidFill>
                          <a:schemeClr val="tx1"/>
                        </a:solidFill>
                        <a:effectLst/>
                        <a:latin typeface="+mn-lt"/>
                      </a:endParaRPr>
                    </a:p>
                  </a:txBody>
                  <a:tcPr marL="18288" marR="18288" marT="18288" marB="0">
                    <a:solidFill>
                      <a:srgbClr val="CC99FF"/>
                    </a:solidFill>
                  </a:tcPr>
                </a:tc>
                <a:extLst>
                  <a:ext uri="{0D108BD9-81ED-4DB2-BD59-A6C34878D82A}">
                    <a16:rowId xmlns:a16="http://schemas.microsoft.com/office/drawing/2014/main" val="1756905114"/>
                  </a:ext>
                </a:extLst>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2916200506"/>
              </p:ext>
            </p:extLst>
          </p:nvPr>
        </p:nvGraphicFramePr>
        <p:xfrm>
          <a:off x="6665977" y="1081397"/>
          <a:ext cx="1495212" cy="1956816"/>
        </p:xfrm>
        <a:graphic>
          <a:graphicData uri="http://schemas.openxmlformats.org/drawingml/2006/table">
            <a:tbl>
              <a:tblPr>
                <a:tableStyleId>{5940675A-B579-460E-94D1-54222C63F5DA}</a:tableStyleId>
              </a:tblPr>
              <a:tblGrid>
                <a:gridCol w="1495212">
                  <a:extLst>
                    <a:ext uri="{9D8B030D-6E8A-4147-A177-3AD203B41FA5}">
                      <a16:colId xmlns:a16="http://schemas.microsoft.com/office/drawing/2014/main" val="1070224389"/>
                    </a:ext>
                  </a:extLst>
                </a:gridCol>
              </a:tblGrid>
              <a:tr h="0">
                <a:tc>
                  <a:txBody>
                    <a:bodyPr/>
                    <a:lstStyle/>
                    <a:p>
                      <a:pPr algn="ctr" rtl="0" fontAlgn="b"/>
                      <a:r>
                        <a:rPr lang="en-US" sz="1000" b="1" u="none" strike="noStrike" dirty="0" smtClean="0">
                          <a:effectLst/>
                        </a:rPr>
                        <a:t>Major Reviews</a:t>
                      </a:r>
                      <a:endParaRPr lang="en-US" sz="1000" b="1" i="0" u="none" strike="noStrike" dirty="0">
                        <a:solidFill>
                          <a:srgbClr val="000000"/>
                        </a:solidFill>
                        <a:effectLst/>
                        <a:latin typeface="MS Sans Serif"/>
                      </a:endParaRPr>
                    </a:p>
                  </a:txBody>
                  <a:tcPr marL="18288" marR="18288" marT="18288" marB="0" anchor="b">
                    <a:solidFill>
                      <a:schemeClr val="accent1">
                        <a:lumMod val="20000"/>
                        <a:lumOff val="80000"/>
                      </a:schemeClr>
                    </a:solidFill>
                  </a:tcPr>
                </a:tc>
                <a:extLst>
                  <a:ext uri="{0D108BD9-81ED-4DB2-BD59-A6C34878D82A}">
                    <a16:rowId xmlns:a16="http://schemas.microsoft.com/office/drawing/2014/main" val="1049385200"/>
                  </a:ext>
                </a:extLst>
              </a:tr>
              <a:tr h="0">
                <a:tc>
                  <a:txBody>
                    <a:bodyPr/>
                    <a:lstStyle/>
                    <a:p>
                      <a:pPr algn="l" rtl="0" fontAlgn="b"/>
                      <a:r>
                        <a:rPr lang="en-US" sz="1000" u="none" strike="noStrike" dirty="0">
                          <a:effectLst/>
                          <a:latin typeface="+mn-lt"/>
                        </a:rPr>
                        <a:t>Milestone review meeting information</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1970378755"/>
                  </a:ext>
                </a:extLst>
              </a:tr>
              <a:tr h="0">
                <a:tc>
                  <a:txBody>
                    <a:bodyPr/>
                    <a:lstStyle/>
                    <a:p>
                      <a:pPr algn="l" rtl="0" fontAlgn="b"/>
                      <a:r>
                        <a:rPr lang="en-US" sz="1000" u="none" strike="noStrike" dirty="0">
                          <a:effectLst/>
                        </a:rPr>
                        <a:t>Review </a:t>
                      </a:r>
                      <a:r>
                        <a:rPr lang="en-US" sz="1000" u="none" strike="noStrike" dirty="0" smtClean="0">
                          <a:effectLst/>
                        </a:rPr>
                        <a:t>actions/comments</a:t>
                      </a:r>
                      <a:endParaRPr lang="en-US" sz="1000" b="0" i="0" u="none" strike="noStrike" dirty="0">
                        <a:solidFill>
                          <a:srgbClr val="000000"/>
                        </a:solidFill>
                        <a:effectLst/>
                        <a:latin typeface="MS Sans Serif"/>
                      </a:endParaRPr>
                    </a:p>
                  </a:txBody>
                  <a:tcPr marL="18288" marR="18288" marT="18288" marB="0">
                    <a:noFill/>
                  </a:tcPr>
                </a:tc>
                <a:extLst>
                  <a:ext uri="{0D108BD9-81ED-4DB2-BD59-A6C34878D82A}">
                    <a16:rowId xmlns:a16="http://schemas.microsoft.com/office/drawing/2014/main" val="3333026098"/>
                  </a:ext>
                </a:extLst>
              </a:tr>
              <a:tr h="55876">
                <a:tc>
                  <a:txBody>
                    <a:bodyPr/>
                    <a:lstStyle/>
                    <a:p>
                      <a:pPr algn="l" rtl="0" fontAlgn="b"/>
                      <a:r>
                        <a:rPr lang="en-US" sz="1000" u="none" strike="noStrike" dirty="0">
                          <a:effectLst/>
                        </a:rPr>
                        <a:t>Milestone review products and data content</a:t>
                      </a:r>
                      <a:endParaRPr lang="en-US" sz="1000" b="0" i="0" u="none" strike="noStrike" dirty="0">
                        <a:solidFill>
                          <a:srgbClr val="000000"/>
                        </a:solidFill>
                        <a:effectLst/>
                        <a:latin typeface="MS Sans Serif"/>
                      </a:endParaRPr>
                    </a:p>
                  </a:txBody>
                  <a:tcPr marL="18288" marR="18288" marT="18288" marB="0">
                    <a:noFill/>
                  </a:tcPr>
                </a:tc>
                <a:extLst>
                  <a:ext uri="{0D108BD9-81ED-4DB2-BD59-A6C34878D82A}">
                    <a16:rowId xmlns:a16="http://schemas.microsoft.com/office/drawing/2014/main" val="4120890350"/>
                  </a:ext>
                </a:extLst>
              </a:tr>
              <a:tr h="0">
                <a:tc>
                  <a:txBody>
                    <a:bodyPr/>
                    <a:lstStyle/>
                    <a:p>
                      <a:pPr algn="l" rtl="0" fontAlgn="b"/>
                      <a:r>
                        <a:rPr lang="en-US" sz="1000" u="none" strike="noStrike" dirty="0" err="1">
                          <a:effectLst/>
                        </a:rPr>
                        <a:t>CoFTR</a:t>
                      </a:r>
                      <a:r>
                        <a:rPr lang="en-US" sz="1000" u="none" strike="noStrike" dirty="0">
                          <a:effectLst/>
                        </a:rPr>
                        <a:t> Endorsements</a:t>
                      </a:r>
                      <a:endParaRPr lang="en-US" sz="1000" b="0" i="0" u="none" strike="noStrike" dirty="0">
                        <a:solidFill>
                          <a:srgbClr val="000000"/>
                        </a:solidFill>
                        <a:effectLst/>
                        <a:latin typeface="MS Sans Serif"/>
                      </a:endParaRPr>
                    </a:p>
                  </a:txBody>
                  <a:tcPr marL="18288" marR="18288" marT="18288" marB="0">
                    <a:noFill/>
                  </a:tcPr>
                </a:tc>
                <a:extLst>
                  <a:ext uri="{0D108BD9-81ED-4DB2-BD59-A6C34878D82A}">
                    <a16:rowId xmlns:a16="http://schemas.microsoft.com/office/drawing/2014/main" val="3135140290"/>
                  </a:ext>
                </a:extLst>
              </a:tr>
              <a:tr h="55876">
                <a:tc>
                  <a:txBody>
                    <a:bodyPr/>
                    <a:lstStyle/>
                    <a:p>
                      <a:pPr algn="l" rtl="0" fontAlgn="b"/>
                      <a:r>
                        <a:rPr lang="en-US" sz="1000" b="0" i="0" u="none" strike="noStrike" dirty="0" smtClean="0">
                          <a:solidFill>
                            <a:srgbClr val="000000"/>
                          </a:solidFill>
                          <a:effectLst/>
                          <a:latin typeface="+mn-lt"/>
                        </a:rPr>
                        <a:t>Review entrance</a:t>
                      </a:r>
                      <a:r>
                        <a:rPr lang="en-US" sz="1000" b="0" i="0" u="none" strike="noStrike" baseline="0" dirty="0" smtClean="0">
                          <a:solidFill>
                            <a:srgbClr val="000000"/>
                          </a:solidFill>
                          <a:effectLst/>
                          <a:latin typeface="+mn-lt"/>
                        </a:rPr>
                        <a:t> / success criteria and traceability</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2384930338"/>
                  </a:ext>
                </a:extLst>
              </a:tr>
              <a:tr h="55876">
                <a:tc>
                  <a:txBody>
                    <a:bodyPr/>
                    <a:lstStyle/>
                    <a:p>
                      <a:pPr algn="l" rtl="0" fontAlgn="b"/>
                      <a:r>
                        <a:rPr lang="en-US" sz="1000" b="0" i="0" u="none" strike="noStrike" dirty="0" smtClean="0">
                          <a:solidFill>
                            <a:srgbClr val="000000"/>
                          </a:solidFill>
                          <a:effectLst/>
                          <a:latin typeface="+mn-lt"/>
                        </a:rPr>
                        <a:t>Review attendees</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2123464115"/>
                  </a:ext>
                </a:extLst>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2753879459"/>
              </p:ext>
            </p:extLst>
          </p:nvPr>
        </p:nvGraphicFramePr>
        <p:xfrm>
          <a:off x="8234340" y="1084007"/>
          <a:ext cx="1769196" cy="3511296"/>
        </p:xfrm>
        <a:graphic>
          <a:graphicData uri="http://schemas.openxmlformats.org/drawingml/2006/table">
            <a:tbl>
              <a:tblPr>
                <a:tableStyleId>{5940675A-B579-460E-94D1-54222C63F5DA}</a:tableStyleId>
              </a:tblPr>
              <a:tblGrid>
                <a:gridCol w="1769196">
                  <a:extLst>
                    <a:ext uri="{9D8B030D-6E8A-4147-A177-3AD203B41FA5}">
                      <a16:colId xmlns:a16="http://schemas.microsoft.com/office/drawing/2014/main" val="1756628250"/>
                    </a:ext>
                  </a:extLst>
                </a:gridCol>
              </a:tblGrid>
              <a:tr h="0">
                <a:tc>
                  <a:txBody>
                    <a:bodyPr/>
                    <a:lstStyle/>
                    <a:p>
                      <a:pPr algn="ctr" rtl="0" fontAlgn="b"/>
                      <a:r>
                        <a:rPr lang="en-US" sz="1000" b="1" u="none" strike="noStrike" dirty="0" smtClean="0">
                          <a:effectLst/>
                        </a:rPr>
                        <a:t>Hardware Management</a:t>
                      </a:r>
                      <a:endParaRPr lang="en-US" sz="1000" b="1" i="0" u="none" strike="noStrike" dirty="0">
                        <a:solidFill>
                          <a:srgbClr val="000000"/>
                        </a:solidFill>
                        <a:effectLst/>
                        <a:latin typeface="MS Sans Serif"/>
                      </a:endParaRPr>
                    </a:p>
                  </a:txBody>
                  <a:tcPr marL="18288" marR="18288" marT="18288" marB="0" anchor="b">
                    <a:solidFill>
                      <a:schemeClr val="accent1">
                        <a:lumMod val="20000"/>
                        <a:lumOff val="80000"/>
                      </a:schemeClr>
                    </a:solidFill>
                  </a:tcPr>
                </a:tc>
                <a:extLst>
                  <a:ext uri="{0D108BD9-81ED-4DB2-BD59-A6C34878D82A}">
                    <a16:rowId xmlns:a16="http://schemas.microsoft.com/office/drawing/2014/main" val="2568344452"/>
                  </a:ext>
                </a:extLst>
              </a:tr>
              <a:tr h="0">
                <a:tc>
                  <a:txBody>
                    <a:bodyPr/>
                    <a:lstStyle/>
                    <a:p>
                      <a:pPr algn="l" rtl="0" fontAlgn="b"/>
                      <a:r>
                        <a:rPr lang="en-US" sz="1000" u="none" strike="noStrike" dirty="0" smtClean="0">
                          <a:effectLst/>
                        </a:rPr>
                        <a:t>Controlled</a:t>
                      </a:r>
                      <a:r>
                        <a:rPr lang="en-US" sz="1000" u="none" strike="noStrike" baseline="0" dirty="0" smtClean="0">
                          <a:effectLst/>
                        </a:rPr>
                        <a:t> storage </a:t>
                      </a:r>
                      <a:r>
                        <a:rPr lang="en-US" sz="1000" u="none" strike="noStrike" dirty="0" smtClean="0">
                          <a:effectLst/>
                        </a:rPr>
                        <a:t>management</a:t>
                      </a:r>
                      <a:endParaRPr lang="en-US" sz="1000" b="0" i="0" u="none" strike="noStrike" dirty="0">
                        <a:solidFill>
                          <a:srgbClr val="000000"/>
                        </a:solidFill>
                        <a:effectLst/>
                        <a:latin typeface="MS Sans Serif"/>
                      </a:endParaRPr>
                    </a:p>
                  </a:txBody>
                  <a:tcPr marL="18288" marR="18288" marT="18288" marB="0">
                    <a:noFill/>
                  </a:tcPr>
                </a:tc>
                <a:extLst>
                  <a:ext uri="{0D108BD9-81ED-4DB2-BD59-A6C34878D82A}">
                    <a16:rowId xmlns:a16="http://schemas.microsoft.com/office/drawing/2014/main" val="1784569096"/>
                  </a:ext>
                </a:extLst>
              </a:tr>
              <a:tr h="0">
                <a:tc>
                  <a:txBody>
                    <a:bodyPr/>
                    <a:lstStyle/>
                    <a:p>
                      <a:pPr algn="l" rtl="0" fontAlgn="b"/>
                      <a:r>
                        <a:rPr lang="en-US" sz="1000" u="none" strike="noStrike" dirty="0">
                          <a:effectLst/>
                        </a:rPr>
                        <a:t>Hardware location tracking</a:t>
                      </a:r>
                      <a:endParaRPr lang="en-US" sz="1000" b="0" i="0" u="none" strike="noStrike" dirty="0">
                        <a:solidFill>
                          <a:srgbClr val="000000"/>
                        </a:solidFill>
                        <a:effectLst/>
                        <a:latin typeface="MS Sans Serif"/>
                      </a:endParaRPr>
                    </a:p>
                  </a:txBody>
                  <a:tcPr marL="18288" marR="18288" marT="18288" marB="0">
                    <a:noFill/>
                  </a:tcPr>
                </a:tc>
                <a:extLst>
                  <a:ext uri="{0D108BD9-81ED-4DB2-BD59-A6C34878D82A}">
                    <a16:rowId xmlns:a16="http://schemas.microsoft.com/office/drawing/2014/main" val="3779193896"/>
                  </a:ext>
                </a:extLst>
              </a:tr>
              <a:tr h="0">
                <a:tc>
                  <a:txBody>
                    <a:bodyPr/>
                    <a:lstStyle/>
                    <a:p>
                      <a:pPr algn="l" rtl="0" fontAlgn="b"/>
                      <a:r>
                        <a:rPr lang="en-US" sz="1000" u="none" strike="noStrike" dirty="0">
                          <a:effectLst/>
                        </a:rPr>
                        <a:t>Shipping and receiving</a:t>
                      </a:r>
                      <a:endParaRPr lang="en-US" sz="1000" b="0" i="0" u="none" strike="noStrike" dirty="0">
                        <a:solidFill>
                          <a:srgbClr val="000000"/>
                        </a:solidFill>
                        <a:effectLst/>
                        <a:latin typeface="MS Sans Serif"/>
                      </a:endParaRPr>
                    </a:p>
                  </a:txBody>
                  <a:tcPr marL="18288" marR="18288" marT="18288" marB="0">
                    <a:noFill/>
                  </a:tcPr>
                </a:tc>
                <a:extLst>
                  <a:ext uri="{0D108BD9-81ED-4DB2-BD59-A6C34878D82A}">
                    <a16:rowId xmlns:a16="http://schemas.microsoft.com/office/drawing/2014/main" val="4059849695"/>
                  </a:ext>
                </a:extLst>
              </a:tr>
              <a:tr h="0">
                <a:tc>
                  <a:txBody>
                    <a:bodyPr/>
                    <a:lstStyle/>
                    <a:p>
                      <a:pPr algn="l" rtl="0" fontAlgn="b"/>
                      <a:r>
                        <a:rPr lang="en-US" sz="1000" u="none" strike="noStrike" dirty="0" smtClean="0">
                          <a:effectLst/>
                        </a:rPr>
                        <a:t>Maintenance log</a:t>
                      </a:r>
                      <a:endParaRPr lang="en-US" sz="1000" b="0" i="0" u="none" strike="noStrike" dirty="0">
                        <a:solidFill>
                          <a:srgbClr val="000000"/>
                        </a:solidFill>
                        <a:effectLst/>
                        <a:latin typeface="MS Sans Serif"/>
                      </a:endParaRPr>
                    </a:p>
                  </a:txBody>
                  <a:tcPr marL="18288" marR="18288" marT="18288" marB="0">
                    <a:noFill/>
                  </a:tcPr>
                </a:tc>
                <a:extLst>
                  <a:ext uri="{0D108BD9-81ED-4DB2-BD59-A6C34878D82A}">
                    <a16:rowId xmlns:a16="http://schemas.microsoft.com/office/drawing/2014/main" val="3277860166"/>
                  </a:ext>
                </a:extLst>
              </a:tr>
              <a:tr h="0">
                <a:tc>
                  <a:txBody>
                    <a:bodyPr/>
                    <a:lstStyle/>
                    <a:p>
                      <a:pPr algn="l" rtl="0" fontAlgn="b"/>
                      <a:r>
                        <a:rPr lang="en-US" sz="1000" u="none" strike="noStrike" dirty="0">
                          <a:effectLst/>
                        </a:rPr>
                        <a:t>Vehicle configuration</a:t>
                      </a:r>
                      <a:endParaRPr lang="en-US" sz="1000" b="0" i="0" u="none" strike="noStrike" dirty="0">
                        <a:solidFill>
                          <a:srgbClr val="000000"/>
                        </a:solidFill>
                        <a:effectLst/>
                        <a:latin typeface="MS Sans Serif"/>
                      </a:endParaRPr>
                    </a:p>
                  </a:txBody>
                  <a:tcPr marL="18288" marR="18288" marT="18288" marB="0">
                    <a:noFill/>
                  </a:tcPr>
                </a:tc>
                <a:extLst>
                  <a:ext uri="{0D108BD9-81ED-4DB2-BD59-A6C34878D82A}">
                    <a16:rowId xmlns:a16="http://schemas.microsoft.com/office/drawing/2014/main" val="1334839485"/>
                  </a:ext>
                </a:extLst>
              </a:tr>
              <a:tr h="0">
                <a:tc>
                  <a:txBody>
                    <a:bodyPr/>
                    <a:lstStyle/>
                    <a:p>
                      <a:pPr algn="l" rtl="0" fontAlgn="b"/>
                      <a:r>
                        <a:rPr lang="en-US" sz="1000" u="none" strike="noStrike" dirty="0">
                          <a:effectLst/>
                        </a:rPr>
                        <a:t>Burn-in log</a:t>
                      </a:r>
                      <a:endParaRPr lang="en-US" sz="1000" b="0" i="0" u="none" strike="noStrike" dirty="0">
                        <a:solidFill>
                          <a:srgbClr val="000000"/>
                        </a:solidFill>
                        <a:effectLst/>
                        <a:latin typeface="MS Sans Serif"/>
                      </a:endParaRPr>
                    </a:p>
                  </a:txBody>
                  <a:tcPr marL="18288" marR="18288" marT="18288" marB="0">
                    <a:noFill/>
                  </a:tcPr>
                </a:tc>
                <a:extLst>
                  <a:ext uri="{0D108BD9-81ED-4DB2-BD59-A6C34878D82A}">
                    <a16:rowId xmlns:a16="http://schemas.microsoft.com/office/drawing/2014/main" val="1920162763"/>
                  </a:ext>
                </a:extLst>
              </a:tr>
              <a:tr h="0">
                <a:tc>
                  <a:txBody>
                    <a:bodyPr/>
                    <a:lstStyle/>
                    <a:p>
                      <a:pPr algn="l" rtl="0" fontAlgn="b"/>
                      <a:r>
                        <a:rPr lang="en-US" sz="1000" u="none" strike="noStrike" dirty="0">
                          <a:effectLst/>
                        </a:rPr>
                        <a:t>Mass properties management</a:t>
                      </a:r>
                      <a:endParaRPr lang="en-US" sz="1000" b="0" i="0" u="none" strike="noStrike" dirty="0">
                        <a:solidFill>
                          <a:srgbClr val="000000"/>
                        </a:solidFill>
                        <a:effectLst/>
                        <a:latin typeface="MS Sans Serif"/>
                      </a:endParaRPr>
                    </a:p>
                  </a:txBody>
                  <a:tcPr marL="18288" marR="18288" marT="18288" marB="0">
                    <a:noFill/>
                  </a:tcPr>
                </a:tc>
                <a:extLst>
                  <a:ext uri="{0D108BD9-81ED-4DB2-BD59-A6C34878D82A}">
                    <a16:rowId xmlns:a16="http://schemas.microsoft.com/office/drawing/2014/main" val="849453747"/>
                  </a:ext>
                </a:extLst>
              </a:tr>
              <a:tr h="0">
                <a:tc>
                  <a:txBody>
                    <a:bodyPr/>
                    <a:lstStyle/>
                    <a:p>
                      <a:pPr algn="l" rtl="0" fontAlgn="b"/>
                      <a:r>
                        <a:rPr lang="en-US" sz="1000" b="0" i="0" u="none" strike="noStrike" dirty="0" smtClean="0">
                          <a:solidFill>
                            <a:srgbClr val="000000"/>
                          </a:solidFill>
                          <a:effectLst/>
                          <a:latin typeface="+mn-lt"/>
                        </a:rPr>
                        <a:t>Master equipment</a:t>
                      </a:r>
                      <a:r>
                        <a:rPr lang="en-US" sz="1000" b="0" i="0" u="none" strike="noStrike" baseline="0" dirty="0" smtClean="0">
                          <a:solidFill>
                            <a:srgbClr val="000000"/>
                          </a:solidFill>
                          <a:effectLst/>
                          <a:latin typeface="+mn-lt"/>
                        </a:rPr>
                        <a:t> list</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828907966"/>
                  </a:ext>
                </a:extLst>
              </a:tr>
              <a:tr h="0">
                <a:tc>
                  <a:txBody>
                    <a:bodyPr/>
                    <a:lstStyle/>
                    <a:p>
                      <a:pPr algn="l" rtl="0" fontAlgn="b"/>
                      <a:r>
                        <a:rPr lang="en-US" sz="1000" u="none" strike="noStrike" dirty="0">
                          <a:effectLst/>
                        </a:rPr>
                        <a:t>Powered equipment list</a:t>
                      </a:r>
                      <a:endParaRPr lang="en-US" sz="1000" b="0" i="0" u="none" strike="noStrike" dirty="0">
                        <a:solidFill>
                          <a:srgbClr val="000000"/>
                        </a:solidFill>
                        <a:effectLst/>
                        <a:latin typeface="MS Sans Serif"/>
                      </a:endParaRPr>
                    </a:p>
                  </a:txBody>
                  <a:tcPr marL="18288" marR="18288" marT="18288" marB="0">
                    <a:noFill/>
                  </a:tcPr>
                </a:tc>
                <a:extLst>
                  <a:ext uri="{0D108BD9-81ED-4DB2-BD59-A6C34878D82A}">
                    <a16:rowId xmlns:a16="http://schemas.microsoft.com/office/drawing/2014/main" val="2134268340"/>
                  </a:ext>
                </a:extLst>
              </a:tr>
              <a:tr h="0">
                <a:tc>
                  <a:txBody>
                    <a:bodyPr/>
                    <a:lstStyle/>
                    <a:p>
                      <a:pPr algn="l" rtl="0" fontAlgn="b"/>
                      <a:r>
                        <a:rPr lang="en-US" sz="1000" u="none" strike="noStrike" dirty="0">
                          <a:effectLst/>
                        </a:rPr>
                        <a:t>Thermal equipment list</a:t>
                      </a:r>
                      <a:endParaRPr lang="en-US" sz="1000" b="0" i="0" u="none" strike="noStrike" dirty="0">
                        <a:solidFill>
                          <a:srgbClr val="000000"/>
                        </a:solidFill>
                        <a:effectLst/>
                        <a:latin typeface="MS Sans Serif"/>
                      </a:endParaRPr>
                    </a:p>
                  </a:txBody>
                  <a:tcPr marL="18288" marR="18288" marT="18288" marB="0">
                    <a:noFill/>
                  </a:tcPr>
                </a:tc>
                <a:extLst>
                  <a:ext uri="{0D108BD9-81ED-4DB2-BD59-A6C34878D82A}">
                    <a16:rowId xmlns:a16="http://schemas.microsoft.com/office/drawing/2014/main" val="2499774070"/>
                  </a:ext>
                </a:extLst>
              </a:tr>
              <a:tr h="0">
                <a:tc>
                  <a:txBody>
                    <a:bodyPr/>
                    <a:lstStyle/>
                    <a:p>
                      <a:pPr algn="l" rtl="0" fontAlgn="b"/>
                      <a:r>
                        <a:rPr lang="en-US" sz="1000" u="none" strike="noStrike" dirty="0">
                          <a:effectLst/>
                        </a:rPr>
                        <a:t>Master measurement list</a:t>
                      </a:r>
                      <a:endParaRPr lang="en-US" sz="1000" b="0" i="0" u="none" strike="noStrike" dirty="0">
                        <a:solidFill>
                          <a:srgbClr val="000000"/>
                        </a:solidFill>
                        <a:effectLst/>
                        <a:latin typeface="MS Sans Serif"/>
                      </a:endParaRPr>
                    </a:p>
                  </a:txBody>
                  <a:tcPr marL="18288" marR="18288" marT="18288" marB="0">
                    <a:noFill/>
                  </a:tcPr>
                </a:tc>
                <a:extLst>
                  <a:ext uri="{0D108BD9-81ED-4DB2-BD59-A6C34878D82A}">
                    <a16:rowId xmlns:a16="http://schemas.microsoft.com/office/drawing/2014/main" val="1357637849"/>
                  </a:ext>
                </a:extLst>
              </a:tr>
              <a:tr h="0">
                <a:tc>
                  <a:txBody>
                    <a:bodyPr/>
                    <a:lstStyle/>
                    <a:p>
                      <a:pPr algn="l" rtl="0" fontAlgn="b"/>
                      <a:r>
                        <a:rPr lang="en-US" sz="1000" u="none" strike="noStrike" dirty="0">
                          <a:effectLst/>
                        </a:rPr>
                        <a:t>Project hardware inventory</a:t>
                      </a:r>
                      <a:endParaRPr lang="en-US" sz="1000" b="0" i="0" u="none" strike="noStrike" dirty="0">
                        <a:solidFill>
                          <a:srgbClr val="000000"/>
                        </a:solidFill>
                        <a:effectLst/>
                        <a:latin typeface="MS Sans Serif"/>
                      </a:endParaRPr>
                    </a:p>
                  </a:txBody>
                  <a:tcPr marL="18288" marR="18288" marT="18288" marB="0">
                    <a:noFill/>
                  </a:tcPr>
                </a:tc>
                <a:extLst>
                  <a:ext uri="{0D108BD9-81ED-4DB2-BD59-A6C34878D82A}">
                    <a16:rowId xmlns:a16="http://schemas.microsoft.com/office/drawing/2014/main" val="689391084"/>
                  </a:ext>
                </a:extLst>
              </a:tr>
              <a:tr h="0">
                <a:tc>
                  <a:txBody>
                    <a:bodyPr/>
                    <a:lstStyle/>
                    <a:p>
                      <a:pPr algn="l" rtl="0" fontAlgn="b"/>
                      <a:r>
                        <a:rPr lang="en-US" sz="1000" u="none" strike="noStrike" dirty="0">
                          <a:effectLst/>
                        </a:rPr>
                        <a:t>Shipping list for major hardware </a:t>
                      </a:r>
                      <a:r>
                        <a:rPr lang="en-US" sz="1000" u="none" strike="noStrike" dirty="0" smtClean="0">
                          <a:effectLst/>
                        </a:rPr>
                        <a:t>moves</a:t>
                      </a:r>
                      <a:endParaRPr lang="en-US" sz="1000" b="0" i="0" u="none" strike="noStrike" dirty="0">
                        <a:solidFill>
                          <a:srgbClr val="000000"/>
                        </a:solidFill>
                        <a:effectLst/>
                        <a:latin typeface="MS Sans Serif"/>
                      </a:endParaRPr>
                    </a:p>
                  </a:txBody>
                  <a:tcPr marL="18288" marR="18288" marT="18288" marB="0">
                    <a:noFill/>
                  </a:tcPr>
                </a:tc>
                <a:extLst>
                  <a:ext uri="{0D108BD9-81ED-4DB2-BD59-A6C34878D82A}">
                    <a16:rowId xmlns:a16="http://schemas.microsoft.com/office/drawing/2014/main" val="2465712443"/>
                  </a:ext>
                </a:extLst>
              </a:tr>
              <a:tr h="0">
                <a:tc>
                  <a:txBody>
                    <a:bodyPr/>
                    <a:lstStyle/>
                    <a:p>
                      <a:pPr algn="l" rtl="0" fontAlgn="b"/>
                      <a:r>
                        <a:rPr lang="en-US" sz="1000" b="0" i="0" u="none" strike="noStrike" dirty="0" smtClean="0">
                          <a:solidFill>
                            <a:srgbClr val="000000"/>
                          </a:solidFill>
                          <a:effectLst/>
                          <a:latin typeface="+mn-lt"/>
                        </a:rPr>
                        <a:t>Hardware Upgrade</a:t>
                      </a:r>
                      <a:r>
                        <a:rPr lang="en-US" sz="1000" b="0" i="0" u="none" strike="noStrike" baseline="0" dirty="0" smtClean="0">
                          <a:solidFill>
                            <a:srgbClr val="000000"/>
                          </a:solidFill>
                          <a:effectLst/>
                          <a:latin typeface="+mn-lt"/>
                        </a:rPr>
                        <a:t> Process/Documentation</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2622243501"/>
                  </a:ext>
                </a:extLst>
              </a:tr>
              <a:tr h="0">
                <a:tc>
                  <a:txBody>
                    <a:bodyPr/>
                    <a:lstStyle/>
                    <a:p>
                      <a:pPr algn="l" rtl="0" fontAlgn="b"/>
                      <a:r>
                        <a:rPr lang="en-US" sz="1000" b="0" i="0" u="none" strike="noStrike" dirty="0" smtClean="0">
                          <a:solidFill>
                            <a:srgbClr val="000000"/>
                          </a:solidFill>
                          <a:effectLst/>
                          <a:latin typeface="+mn-lt"/>
                        </a:rPr>
                        <a:t>Cycle</a:t>
                      </a:r>
                      <a:r>
                        <a:rPr lang="en-US" sz="1000" b="0" i="0" u="none" strike="noStrike" baseline="0" dirty="0" smtClean="0">
                          <a:solidFill>
                            <a:srgbClr val="000000"/>
                          </a:solidFill>
                          <a:effectLst/>
                          <a:latin typeface="+mn-lt"/>
                        </a:rPr>
                        <a:t> logs (pressure, valves)</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30030988"/>
                  </a:ext>
                </a:extLst>
              </a:tr>
              <a:tr h="0">
                <a:tc>
                  <a:txBody>
                    <a:bodyPr/>
                    <a:lstStyle/>
                    <a:p>
                      <a:pPr algn="l" rtl="0" fontAlgn="b"/>
                      <a:r>
                        <a:rPr lang="en-US" sz="1000" b="0" i="0" u="none" strike="noStrike" dirty="0" smtClean="0">
                          <a:solidFill>
                            <a:srgbClr val="000000"/>
                          </a:solidFill>
                          <a:effectLst/>
                          <a:latin typeface="+mn-lt"/>
                        </a:rPr>
                        <a:t>Materials Identification and</a:t>
                      </a:r>
                      <a:r>
                        <a:rPr lang="en-US" sz="1000" b="0" i="0" u="none" strike="noStrike" baseline="0" dirty="0" smtClean="0">
                          <a:solidFill>
                            <a:srgbClr val="000000"/>
                          </a:solidFill>
                          <a:effectLst/>
                          <a:latin typeface="+mn-lt"/>
                        </a:rPr>
                        <a:t> Usage List (MUIL)</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948168612"/>
                  </a:ext>
                </a:extLst>
              </a:tr>
            </a:tbl>
          </a:graphicData>
        </a:graphic>
      </p:graphicFrame>
      <p:graphicFrame>
        <p:nvGraphicFramePr>
          <p:cNvPr id="12" name="Table 11"/>
          <p:cNvGraphicFramePr>
            <a:graphicFrameLocks noGrp="1"/>
          </p:cNvGraphicFramePr>
          <p:nvPr>
            <p:extLst>
              <p:ext uri="{D42A27DB-BD31-4B8C-83A1-F6EECF244321}">
                <p14:modId xmlns:p14="http://schemas.microsoft.com/office/powerpoint/2010/main" val="1546844171"/>
              </p:ext>
            </p:extLst>
          </p:nvPr>
        </p:nvGraphicFramePr>
        <p:xfrm>
          <a:off x="10076688" y="1084007"/>
          <a:ext cx="1841564" cy="1840992"/>
        </p:xfrm>
        <a:graphic>
          <a:graphicData uri="http://schemas.openxmlformats.org/drawingml/2006/table">
            <a:tbl>
              <a:tblPr>
                <a:tableStyleId>{5940675A-B579-460E-94D1-54222C63F5DA}</a:tableStyleId>
              </a:tblPr>
              <a:tblGrid>
                <a:gridCol w="1841564">
                  <a:extLst>
                    <a:ext uri="{9D8B030D-6E8A-4147-A177-3AD203B41FA5}">
                      <a16:colId xmlns:a16="http://schemas.microsoft.com/office/drawing/2014/main" val="56292986"/>
                    </a:ext>
                  </a:extLst>
                </a:gridCol>
              </a:tblGrid>
              <a:tr h="90005">
                <a:tc>
                  <a:txBody>
                    <a:bodyPr/>
                    <a:lstStyle/>
                    <a:p>
                      <a:pPr algn="ctr" rtl="0" fontAlgn="b"/>
                      <a:r>
                        <a:rPr lang="en-US" sz="1000" b="1" u="none" strike="noStrike" dirty="0" smtClean="0">
                          <a:effectLst/>
                          <a:latin typeface="+mn-lt"/>
                        </a:rPr>
                        <a:t>AI&amp;T</a:t>
                      </a:r>
                      <a:endParaRPr lang="en-US" sz="1000" b="1" i="0" u="none" strike="noStrike" dirty="0">
                        <a:solidFill>
                          <a:srgbClr val="000000"/>
                        </a:solidFill>
                        <a:effectLst/>
                        <a:latin typeface="+mn-lt"/>
                      </a:endParaRPr>
                    </a:p>
                  </a:txBody>
                  <a:tcPr marL="18288" marR="18288" marT="18288" marB="0" anchor="b">
                    <a:solidFill>
                      <a:schemeClr val="accent1">
                        <a:lumMod val="20000"/>
                        <a:lumOff val="80000"/>
                      </a:schemeClr>
                    </a:solidFill>
                  </a:tcPr>
                </a:tc>
                <a:extLst>
                  <a:ext uri="{0D108BD9-81ED-4DB2-BD59-A6C34878D82A}">
                    <a16:rowId xmlns:a16="http://schemas.microsoft.com/office/drawing/2014/main" val="3829690593"/>
                  </a:ext>
                </a:extLst>
              </a:tr>
              <a:tr h="90005">
                <a:tc>
                  <a:txBody>
                    <a:bodyPr/>
                    <a:lstStyle/>
                    <a:p>
                      <a:pPr algn="l" rtl="0" fontAlgn="b"/>
                      <a:r>
                        <a:rPr lang="en-US" sz="1000" u="none" strike="noStrike" dirty="0">
                          <a:effectLst/>
                          <a:latin typeface="+mn-lt"/>
                        </a:rPr>
                        <a:t>Remove before flight items</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1715987928"/>
                  </a:ext>
                </a:extLst>
              </a:tr>
              <a:tr h="90005">
                <a:tc>
                  <a:txBody>
                    <a:bodyPr/>
                    <a:lstStyle/>
                    <a:p>
                      <a:pPr algn="l" rtl="0" fontAlgn="b"/>
                      <a:r>
                        <a:rPr lang="en-US" sz="1000" u="none" strike="noStrike" dirty="0">
                          <a:effectLst/>
                          <a:latin typeface="+mn-lt"/>
                        </a:rPr>
                        <a:t>Shift handover logs</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2904109121"/>
                  </a:ext>
                </a:extLst>
              </a:tr>
              <a:tr h="170778">
                <a:tc>
                  <a:txBody>
                    <a:bodyPr/>
                    <a:lstStyle/>
                    <a:p>
                      <a:pPr algn="l" rtl="0" fontAlgn="b"/>
                      <a:r>
                        <a:rPr lang="en-US" sz="1000" u="none" strike="noStrike" dirty="0">
                          <a:effectLst/>
                          <a:latin typeface="+mn-lt"/>
                        </a:rPr>
                        <a:t>Detailed vehicle assembly status</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3743447420"/>
                  </a:ext>
                </a:extLst>
              </a:tr>
              <a:tr h="90005">
                <a:tc>
                  <a:txBody>
                    <a:bodyPr/>
                    <a:lstStyle/>
                    <a:p>
                      <a:pPr algn="l" rtl="0" fontAlgn="b"/>
                      <a:r>
                        <a:rPr lang="en-US" sz="1000" u="none" strike="noStrike" dirty="0">
                          <a:effectLst/>
                          <a:latin typeface="+mn-lt"/>
                        </a:rPr>
                        <a:t>Assembly procedures</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1025685626"/>
                  </a:ext>
                </a:extLst>
              </a:tr>
              <a:tr h="90005">
                <a:tc>
                  <a:txBody>
                    <a:bodyPr/>
                    <a:lstStyle/>
                    <a:p>
                      <a:pPr algn="l" rtl="0" fontAlgn="b"/>
                      <a:r>
                        <a:rPr lang="en-US" sz="1000" u="none" strike="noStrike" dirty="0">
                          <a:effectLst/>
                          <a:latin typeface="+mn-lt"/>
                        </a:rPr>
                        <a:t>AI&amp;T </a:t>
                      </a:r>
                      <a:r>
                        <a:rPr lang="en-US" sz="1000" u="none" strike="noStrike" dirty="0" smtClean="0">
                          <a:solidFill>
                            <a:schemeClr val="tx1"/>
                          </a:solidFill>
                          <a:effectLst/>
                          <a:latin typeface="+mn-lt"/>
                        </a:rPr>
                        <a:t>plan (AIT Flow diagram)</a:t>
                      </a:r>
                      <a:endParaRPr lang="en-US" sz="1000" b="0" i="0" u="none" strike="noStrike" dirty="0">
                        <a:solidFill>
                          <a:schemeClr val="tx1"/>
                        </a:solidFill>
                        <a:effectLst/>
                        <a:latin typeface="+mn-lt"/>
                      </a:endParaRPr>
                    </a:p>
                  </a:txBody>
                  <a:tcPr marL="18288" marR="18288" marT="18288" marB="0">
                    <a:solidFill>
                      <a:srgbClr val="CC99FF"/>
                    </a:solidFill>
                  </a:tcPr>
                </a:tc>
                <a:extLst>
                  <a:ext uri="{0D108BD9-81ED-4DB2-BD59-A6C34878D82A}">
                    <a16:rowId xmlns:a16="http://schemas.microsoft.com/office/drawing/2014/main" val="3830997869"/>
                  </a:ext>
                </a:extLst>
              </a:tr>
              <a:tr h="90005">
                <a:tc>
                  <a:txBody>
                    <a:bodyPr/>
                    <a:lstStyle/>
                    <a:p>
                      <a:pPr algn="l" rtl="0" fontAlgn="b"/>
                      <a:r>
                        <a:rPr lang="en-US" sz="1000" u="none" strike="noStrike" dirty="0">
                          <a:effectLst/>
                          <a:latin typeface="+mn-lt"/>
                        </a:rPr>
                        <a:t>Activity description sheets</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1073016546"/>
                  </a:ext>
                </a:extLst>
              </a:tr>
              <a:tr h="170778">
                <a:tc>
                  <a:txBody>
                    <a:bodyPr/>
                    <a:lstStyle/>
                    <a:p>
                      <a:pPr algn="l" rtl="0" fontAlgn="b"/>
                      <a:r>
                        <a:rPr lang="en-US" sz="1000" u="none" strike="noStrike" dirty="0">
                          <a:effectLst/>
                          <a:latin typeface="+mn-lt"/>
                        </a:rPr>
                        <a:t>Vehicle change record - physical inhibits</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2232497389"/>
                  </a:ext>
                </a:extLst>
              </a:tr>
              <a:tr h="90005">
                <a:tc>
                  <a:txBody>
                    <a:bodyPr/>
                    <a:lstStyle/>
                    <a:p>
                      <a:pPr algn="l" rtl="0" fontAlgn="b"/>
                      <a:r>
                        <a:rPr lang="en-US" sz="1000" b="0" i="0" u="none" strike="noStrike" dirty="0" smtClean="0">
                          <a:solidFill>
                            <a:srgbClr val="000000"/>
                          </a:solidFill>
                          <a:effectLst/>
                          <a:latin typeface="+mn-lt"/>
                        </a:rPr>
                        <a:t>Work instructions / processes</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296300506"/>
                  </a:ext>
                </a:extLst>
              </a:tr>
            </a:tbl>
          </a:graphicData>
        </a:graphic>
      </p:graphicFrame>
      <p:graphicFrame>
        <p:nvGraphicFramePr>
          <p:cNvPr id="13" name="Table 12"/>
          <p:cNvGraphicFramePr>
            <a:graphicFrameLocks noGrp="1"/>
          </p:cNvGraphicFramePr>
          <p:nvPr>
            <p:extLst>
              <p:ext uri="{D42A27DB-BD31-4B8C-83A1-F6EECF244321}">
                <p14:modId xmlns:p14="http://schemas.microsoft.com/office/powerpoint/2010/main" val="3326688833"/>
              </p:ext>
            </p:extLst>
          </p:nvPr>
        </p:nvGraphicFramePr>
        <p:xfrm>
          <a:off x="6665975" y="3151632"/>
          <a:ext cx="1495214" cy="2182368"/>
        </p:xfrm>
        <a:graphic>
          <a:graphicData uri="http://schemas.openxmlformats.org/drawingml/2006/table">
            <a:tbl>
              <a:tblPr>
                <a:tableStyleId>{5940675A-B579-460E-94D1-54222C63F5DA}</a:tableStyleId>
              </a:tblPr>
              <a:tblGrid>
                <a:gridCol w="1495214">
                  <a:extLst>
                    <a:ext uri="{9D8B030D-6E8A-4147-A177-3AD203B41FA5}">
                      <a16:colId xmlns:a16="http://schemas.microsoft.com/office/drawing/2014/main" val="56292986"/>
                    </a:ext>
                  </a:extLst>
                </a:gridCol>
              </a:tblGrid>
              <a:tr h="0">
                <a:tc>
                  <a:txBody>
                    <a:bodyPr/>
                    <a:lstStyle/>
                    <a:p>
                      <a:pPr algn="ctr" rtl="0" fontAlgn="b"/>
                      <a:r>
                        <a:rPr lang="en-US" sz="1000" b="1" u="none" strike="noStrike" dirty="0" smtClean="0">
                          <a:effectLst/>
                        </a:rPr>
                        <a:t>S&amp;MA</a:t>
                      </a:r>
                      <a:endParaRPr lang="en-US" sz="1000" b="1" i="0" u="none" strike="noStrike" dirty="0">
                        <a:solidFill>
                          <a:srgbClr val="000000"/>
                        </a:solidFill>
                        <a:effectLst/>
                        <a:latin typeface="MS Sans Serif"/>
                      </a:endParaRPr>
                    </a:p>
                  </a:txBody>
                  <a:tcPr marL="18288" marR="18288" marT="18288" marB="0" anchor="b">
                    <a:solidFill>
                      <a:schemeClr val="accent1">
                        <a:lumMod val="20000"/>
                        <a:lumOff val="80000"/>
                      </a:schemeClr>
                    </a:solidFill>
                  </a:tcPr>
                </a:tc>
                <a:extLst>
                  <a:ext uri="{0D108BD9-81ED-4DB2-BD59-A6C34878D82A}">
                    <a16:rowId xmlns:a16="http://schemas.microsoft.com/office/drawing/2014/main" val="3829690593"/>
                  </a:ext>
                </a:extLst>
              </a:tr>
              <a:tr h="0">
                <a:tc>
                  <a:txBody>
                    <a:bodyPr/>
                    <a:lstStyle/>
                    <a:p>
                      <a:pPr algn="l" rtl="0" fontAlgn="b"/>
                      <a:r>
                        <a:rPr lang="en-US" sz="1000" b="0" i="0" u="none" strike="noStrike" dirty="0" smtClean="0">
                          <a:solidFill>
                            <a:schemeClr val="tx1"/>
                          </a:solidFill>
                          <a:effectLst/>
                          <a:latin typeface="+mn-lt"/>
                        </a:rPr>
                        <a:t>Mandatory</a:t>
                      </a:r>
                      <a:r>
                        <a:rPr lang="en-US" sz="1000" b="0" i="0" u="none" strike="noStrike" baseline="0" dirty="0" smtClean="0">
                          <a:solidFill>
                            <a:schemeClr val="tx1"/>
                          </a:solidFill>
                          <a:effectLst/>
                          <a:latin typeface="+mn-lt"/>
                        </a:rPr>
                        <a:t> inspection points</a:t>
                      </a:r>
                      <a:endParaRPr lang="en-US" sz="1000" b="0" i="0" u="none" strike="noStrike" dirty="0">
                        <a:solidFill>
                          <a:srgbClr val="000000"/>
                        </a:solidFill>
                        <a:effectLst/>
                        <a:latin typeface="MS Sans Serif"/>
                      </a:endParaRPr>
                    </a:p>
                  </a:txBody>
                  <a:tcPr marL="18288" marR="18288" marT="18288" marB="0">
                    <a:noFill/>
                  </a:tcPr>
                </a:tc>
                <a:extLst>
                  <a:ext uri="{0D108BD9-81ED-4DB2-BD59-A6C34878D82A}">
                    <a16:rowId xmlns:a16="http://schemas.microsoft.com/office/drawing/2014/main" val="1606672903"/>
                  </a:ext>
                </a:extLst>
              </a:tr>
              <a:tr h="0">
                <a:tc>
                  <a:txBody>
                    <a:bodyPr/>
                    <a:lstStyle/>
                    <a:p>
                      <a:pPr algn="l" rtl="0" fontAlgn="b"/>
                      <a:r>
                        <a:rPr lang="en-US" sz="1000" u="none" strike="noStrike" dirty="0">
                          <a:effectLst/>
                        </a:rPr>
                        <a:t>Single-point failures</a:t>
                      </a:r>
                      <a:endParaRPr lang="en-US" sz="1000" b="0" i="0" u="none" strike="noStrike" dirty="0">
                        <a:solidFill>
                          <a:srgbClr val="000000"/>
                        </a:solidFill>
                        <a:effectLst/>
                        <a:latin typeface="MS Sans Serif"/>
                      </a:endParaRPr>
                    </a:p>
                  </a:txBody>
                  <a:tcPr marL="18288" marR="18288" marT="18288" marB="0">
                    <a:noFill/>
                  </a:tcPr>
                </a:tc>
                <a:extLst>
                  <a:ext uri="{0D108BD9-81ED-4DB2-BD59-A6C34878D82A}">
                    <a16:rowId xmlns:a16="http://schemas.microsoft.com/office/drawing/2014/main" val="927444263"/>
                  </a:ext>
                </a:extLst>
              </a:tr>
              <a:tr h="0">
                <a:tc>
                  <a:txBody>
                    <a:bodyPr/>
                    <a:lstStyle/>
                    <a:p>
                      <a:pPr algn="l" rtl="0" fontAlgn="b"/>
                      <a:r>
                        <a:rPr lang="en-US" sz="1000" u="none" strike="noStrike" dirty="0">
                          <a:solidFill>
                            <a:schemeClr val="tx1"/>
                          </a:solidFill>
                          <a:effectLst/>
                        </a:rPr>
                        <a:t>FMEAs</a:t>
                      </a:r>
                      <a:endParaRPr lang="en-US" sz="1000" b="0" i="0" u="none" strike="noStrike" dirty="0">
                        <a:solidFill>
                          <a:schemeClr val="tx1"/>
                        </a:solidFill>
                        <a:effectLst/>
                        <a:latin typeface="MS Sans Serif"/>
                      </a:endParaRPr>
                    </a:p>
                  </a:txBody>
                  <a:tcPr marL="18288" marR="18288" marT="18288" marB="0">
                    <a:solidFill>
                      <a:srgbClr val="CC99FF"/>
                    </a:solidFill>
                  </a:tcPr>
                </a:tc>
                <a:extLst>
                  <a:ext uri="{0D108BD9-81ED-4DB2-BD59-A6C34878D82A}">
                    <a16:rowId xmlns:a16="http://schemas.microsoft.com/office/drawing/2014/main" val="3452798084"/>
                  </a:ext>
                </a:extLst>
              </a:tr>
              <a:tr h="0">
                <a:tc>
                  <a:txBody>
                    <a:bodyPr/>
                    <a:lstStyle/>
                    <a:p>
                      <a:pPr algn="l" rtl="0" fontAlgn="b"/>
                      <a:r>
                        <a:rPr lang="en-US" sz="1000" b="0" i="0" u="none" strike="noStrike" dirty="0" smtClean="0">
                          <a:solidFill>
                            <a:schemeClr val="tx1"/>
                          </a:solidFill>
                          <a:effectLst/>
                          <a:latin typeface="+mn-lt"/>
                        </a:rPr>
                        <a:t>Fault Trees</a:t>
                      </a:r>
                      <a:endParaRPr lang="en-US" sz="1000" b="0" i="0" u="none" strike="noStrike" dirty="0">
                        <a:solidFill>
                          <a:schemeClr val="tx1"/>
                        </a:solidFill>
                        <a:effectLst/>
                        <a:latin typeface="+mn-lt"/>
                      </a:endParaRPr>
                    </a:p>
                  </a:txBody>
                  <a:tcPr marL="18288" marR="18288" marT="18288" marB="0">
                    <a:solidFill>
                      <a:srgbClr val="CC99FF"/>
                    </a:solidFill>
                  </a:tcPr>
                </a:tc>
                <a:extLst>
                  <a:ext uri="{0D108BD9-81ED-4DB2-BD59-A6C34878D82A}">
                    <a16:rowId xmlns:a16="http://schemas.microsoft.com/office/drawing/2014/main" val="2081734551"/>
                  </a:ext>
                </a:extLst>
              </a:tr>
              <a:tr h="0">
                <a:tc>
                  <a:txBody>
                    <a:bodyPr/>
                    <a:lstStyle/>
                    <a:p>
                      <a:pPr algn="l" rtl="0" fontAlgn="b"/>
                      <a:r>
                        <a:rPr lang="en-US" sz="1000" u="none" strike="noStrike" dirty="0">
                          <a:effectLst/>
                        </a:rPr>
                        <a:t>Hazard </a:t>
                      </a:r>
                      <a:r>
                        <a:rPr lang="en-US" sz="1000" u="none" strike="noStrike" dirty="0" smtClean="0">
                          <a:effectLst/>
                        </a:rPr>
                        <a:t>reports</a:t>
                      </a:r>
                      <a:endParaRPr lang="en-US" sz="1000" b="0" i="0" u="none" strike="noStrike" dirty="0">
                        <a:solidFill>
                          <a:srgbClr val="000000"/>
                        </a:solidFill>
                        <a:effectLst/>
                        <a:latin typeface="MS Sans Serif"/>
                      </a:endParaRPr>
                    </a:p>
                  </a:txBody>
                  <a:tcPr marL="18288" marR="18288" marT="18288" marB="0">
                    <a:noFill/>
                  </a:tcPr>
                </a:tc>
                <a:extLst>
                  <a:ext uri="{0D108BD9-81ED-4DB2-BD59-A6C34878D82A}">
                    <a16:rowId xmlns:a16="http://schemas.microsoft.com/office/drawing/2014/main" val="3779273218"/>
                  </a:ext>
                </a:extLst>
              </a:tr>
              <a:tr h="0">
                <a:tc>
                  <a:txBody>
                    <a:bodyPr/>
                    <a:lstStyle/>
                    <a:p>
                      <a:pPr algn="l" rtl="0" fontAlgn="b"/>
                      <a:r>
                        <a:rPr lang="en-US" sz="1000" u="none" strike="noStrike" dirty="0">
                          <a:effectLst/>
                        </a:rPr>
                        <a:t>Quality </a:t>
                      </a:r>
                      <a:r>
                        <a:rPr lang="en-US" sz="1000" u="none" strike="noStrike" dirty="0" smtClean="0">
                          <a:effectLst/>
                        </a:rPr>
                        <a:t>Plan</a:t>
                      </a:r>
                    </a:p>
                  </a:txBody>
                  <a:tcPr marL="18288" marR="18288" marT="18288" marB="0">
                    <a:noFill/>
                  </a:tcPr>
                </a:tc>
                <a:extLst>
                  <a:ext uri="{0D108BD9-81ED-4DB2-BD59-A6C34878D82A}">
                    <a16:rowId xmlns:a16="http://schemas.microsoft.com/office/drawing/2014/main" val="3131860471"/>
                  </a:ext>
                </a:extLst>
              </a:tr>
              <a:tr h="0">
                <a:tc>
                  <a:txBody>
                    <a:bodyPr/>
                    <a:lstStyle/>
                    <a:p>
                      <a:pPr algn="l" rtl="0" fontAlgn="b"/>
                      <a:r>
                        <a:rPr lang="en-US" sz="1000" u="none" strike="noStrike" dirty="0" smtClean="0">
                          <a:effectLst/>
                        </a:rPr>
                        <a:t>Safety Data Package</a:t>
                      </a:r>
                    </a:p>
                  </a:txBody>
                  <a:tcPr marL="18288" marR="18288" marT="18288" marB="0">
                    <a:noFill/>
                  </a:tcPr>
                </a:tc>
                <a:extLst>
                  <a:ext uri="{0D108BD9-81ED-4DB2-BD59-A6C34878D82A}">
                    <a16:rowId xmlns:a16="http://schemas.microsoft.com/office/drawing/2014/main" val="2688160843"/>
                  </a:ext>
                </a:extLst>
              </a:tr>
              <a:tr h="0">
                <a:tc>
                  <a:txBody>
                    <a:bodyPr/>
                    <a:lstStyle/>
                    <a:p>
                      <a:pPr algn="l" rtl="0" fontAlgn="b"/>
                      <a:r>
                        <a:rPr lang="en-US" sz="1000" u="none" strike="noStrike" dirty="0" smtClean="0">
                          <a:effectLst/>
                        </a:rPr>
                        <a:t>Human Rating Certification</a:t>
                      </a:r>
                    </a:p>
                  </a:txBody>
                  <a:tcPr marL="18288" marR="18288" marT="18288" marB="0">
                    <a:noFill/>
                  </a:tcPr>
                </a:tc>
                <a:extLst>
                  <a:ext uri="{0D108BD9-81ED-4DB2-BD59-A6C34878D82A}">
                    <a16:rowId xmlns:a16="http://schemas.microsoft.com/office/drawing/2014/main" val="2048278555"/>
                  </a:ext>
                </a:extLst>
              </a:tr>
              <a:tr h="0">
                <a:tc>
                  <a:txBody>
                    <a:bodyPr/>
                    <a:lstStyle/>
                    <a:p>
                      <a:pPr algn="l" rtl="0" fontAlgn="b"/>
                      <a:r>
                        <a:rPr lang="en-US" sz="1000" u="none" strike="noStrike" dirty="0" smtClean="0">
                          <a:effectLst/>
                        </a:rPr>
                        <a:t>Reliability analyses</a:t>
                      </a:r>
                    </a:p>
                  </a:txBody>
                  <a:tcPr marL="18288" marR="18288" marT="18288" marB="0">
                    <a:noFill/>
                  </a:tcPr>
                </a:tc>
                <a:extLst>
                  <a:ext uri="{0D108BD9-81ED-4DB2-BD59-A6C34878D82A}">
                    <a16:rowId xmlns:a16="http://schemas.microsoft.com/office/drawing/2014/main" val="1380802431"/>
                  </a:ext>
                </a:extLst>
              </a:tr>
              <a:tr h="0">
                <a:tc>
                  <a:txBody>
                    <a:bodyPr/>
                    <a:lstStyle/>
                    <a:p>
                      <a:pPr algn="l" rtl="0" fontAlgn="b"/>
                      <a:r>
                        <a:rPr lang="en-US" sz="1000" u="none" strike="noStrike" dirty="0" smtClean="0">
                          <a:effectLst/>
                        </a:rPr>
                        <a:t>Critical Items List (CIL)</a:t>
                      </a:r>
                    </a:p>
                  </a:txBody>
                  <a:tcPr marL="18288" marR="18288" marT="18288" marB="0">
                    <a:noFill/>
                  </a:tcPr>
                </a:tc>
                <a:extLst>
                  <a:ext uri="{0D108BD9-81ED-4DB2-BD59-A6C34878D82A}">
                    <a16:rowId xmlns:a16="http://schemas.microsoft.com/office/drawing/2014/main" val="3563873573"/>
                  </a:ext>
                </a:extLst>
              </a:tr>
            </a:tbl>
          </a:graphicData>
        </a:graphic>
      </p:graphicFrame>
      <p:graphicFrame>
        <p:nvGraphicFramePr>
          <p:cNvPr id="14" name="Table 13"/>
          <p:cNvGraphicFramePr>
            <a:graphicFrameLocks noGrp="1"/>
          </p:cNvGraphicFramePr>
          <p:nvPr>
            <p:extLst>
              <p:ext uri="{D42A27DB-BD31-4B8C-83A1-F6EECF244321}">
                <p14:modId xmlns:p14="http://schemas.microsoft.com/office/powerpoint/2010/main" val="3923791535"/>
              </p:ext>
            </p:extLst>
          </p:nvPr>
        </p:nvGraphicFramePr>
        <p:xfrm>
          <a:off x="10076688" y="3041904"/>
          <a:ext cx="1841564" cy="3054096"/>
        </p:xfrm>
        <a:graphic>
          <a:graphicData uri="http://schemas.openxmlformats.org/drawingml/2006/table">
            <a:tbl>
              <a:tblPr>
                <a:tableStyleId>{5940675A-B579-460E-94D1-54222C63F5DA}</a:tableStyleId>
              </a:tblPr>
              <a:tblGrid>
                <a:gridCol w="1841564">
                  <a:extLst>
                    <a:ext uri="{9D8B030D-6E8A-4147-A177-3AD203B41FA5}">
                      <a16:colId xmlns:a16="http://schemas.microsoft.com/office/drawing/2014/main" val="8382572"/>
                    </a:ext>
                  </a:extLst>
                </a:gridCol>
              </a:tblGrid>
              <a:tr h="131007">
                <a:tc>
                  <a:txBody>
                    <a:bodyPr/>
                    <a:lstStyle/>
                    <a:p>
                      <a:pPr algn="ctr" rtl="0" fontAlgn="b"/>
                      <a:r>
                        <a:rPr lang="en-US" sz="1000" b="1" u="none" strike="noStrike" dirty="0" smtClean="0">
                          <a:effectLst/>
                          <a:latin typeface="+mn-lt"/>
                        </a:rPr>
                        <a:t>T&amp;V</a:t>
                      </a:r>
                      <a:endParaRPr lang="en-US" sz="1000" b="1" i="0" u="none" strike="noStrike" dirty="0">
                        <a:solidFill>
                          <a:srgbClr val="000000"/>
                        </a:solidFill>
                        <a:effectLst/>
                        <a:latin typeface="+mn-lt"/>
                      </a:endParaRPr>
                    </a:p>
                  </a:txBody>
                  <a:tcPr marL="18288" marR="18288" marT="18288" marB="0" anchor="b">
                    <a:solidFill>
                      <a:schemeClr val="accent1">
                        <a:lumMod val="20000"/>
                        <a:lumOff val="80000"/>
                      </a:schemeClr>
                    </a:solidFill>
                  </a:tcPr>
                </a:tc>
                <a:extLst>
                  <a:ext uri="{0D108BD9-81ED-4DB2-BD59-A6C34878D82A}">
                    <a16:rowId xmlns:a16="http://schemas.microsoft.com/office/drawing/2014/main" val="1428925194"/>
                  </a:ext>
                </a:extLst>
              </a:tr>
              <a:tr h="131007">
                <a:tc>
                  <a:txBody>
                    <a:bodyPr/>
                    <a:lstStyle/>
                    <a:p>
                      <a:pPr algn="l" rtl="0" fontAlgn="b"/>
                      <a:r>
                        <a:rPr lang="en-US" sz="1000" u="none" strike="noStrike" dirty="0" smtClean="0">
                          <a:effectLst/>
                          <a:latin typeface="+mn-lt"/>
                        </a:rPr>
                        <a:t>System </a:t>
                      </a:r>
                      <a:r>
                        <a:rPr lang="en-US" sz="1000" u="none" strike="noStrike" dirty="0">
                          <a:effectLst/>
                          <a:latin typeface="+mn-lt"/>
                        </a:rPr>
                        <a:t>functional </a:t>
                      </a:r>
                      <a:r>
                        <a:rPr lang="en-US" sz="1000" u="none" strike="noStrike" dirty="0" smtClean="0">
                          <a:effectLst/>
                          <a:latin typeface="+mn-lt"/>
                        </a:rPr>
                        <a:t>test</a:t>
                      </a:r>
                      <a:r>
                        <a:rPr lang="en-US" sz="1000" u="none" strike="noStrike" baseline="0" dirty="0" smtClean="0">
                          <a:effectLst/>
                          <a:latin typeface="+mn-lt"/>
                        </a:rPr>
                        <a:t> list</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1309199751"/>
                  </a:ext>
                </a:extLst>
              </a:tr>
              <a:tr h="131007">
                <a:tc>
                  <a:txBody>
                    <a:bodyPr/>
                    <a:lstStyle/>
                    <a:p>
                      <a:pPr algn="l" rtl="0" fontAlgn="b"/>
                      <a:r>
                        <a:rPr lang="en-US" sz="1000" u="none" strike="noStrike" dirty="0">
                          <a:effectLst/>
                          <a:latin typeface="+mn-lt"/>
                        </a:rPr>
                        <a:t>Test </a:t>
                      </a:r>
                      <a:r>
                        <a:rPr lang="en-US" sz="1000" u="none" strike="noStrike" dirty="0" smtClean="0">
                          <a:solidFill>
                            <a:schemeClr val="tx1"/>
                          </a:solidFill>
                          <a:effectLst/>
                          <a:latin typeface="+mn-lt"/>
                        </a:rPr>
                        <a:t>planning (test flow)</a:t>
                      </a:r>
                      <a:endParaRPr lang="en-US" sz="1000" b="0" i="0" u="none" strike="noStrike" dirty="0">
                        <a:solidFill>
                          <a:schemeClr val="tx1"/>
                        </a:solidFill>
                        <a:effectLst/>
                        <a:latin typeface="+mn-lt"/>
                      </a:endParaRPr>
                    </a:p>
                  </a:txBody>
                  <a:tcPr marL="18288" marR="18288" marT="18288" marB="0">
                    <a:solidFill>
                      <a:srgbClr val="CC99FF"/>
                    </a:solidFill>
                  </a:tcPr>
                </a:tc>
                <a:extLst>
                  <a:ext uri="{0D108BD9-81ED-4DB2-BD59-A6C34878D82A}">
                    <a16:rowId xmlns:a16="http://schemas.microsoft.com/office/drawing/2014/main" val="2882040659"/>
                  </a:ext>
                </a:extLst>
              </a:tr>
              <a:tr h="131007">
                <a:tc>
                  <a:txBody>
                    <a:bodyPr/>
                    <a:lstStyle/>
                    <a:p>
                      <a:pPr algn="l" rtl="0" fontAlgn="b"/>
                      <a:r>
                        <a:rPr lang="en-US" sz="1000" u="none" strike="noStrike" dirty="0">
                          <a:effectLst/>
                          <a:latin typeface="+mn-lt"/>
                        </a:rPr>
                        <a:t>Test </a:t>
                      </a:r>
                      <a:r>
                        <a:rPr lang="en-US" sz="1000" u="none" strike="noStrike" dirty="0" smtClean="0">
                          <a:effectLst/>
                          <a:latin typeface="+mn-lt"/>
                        </a:rPr>
                        <a:t>readiness reviews</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4080195190"/>
                  </a:ext>
                </a:extLst>
              </a:tr>
              <a:tr h="131007">
                <a:tc>
                  <a:txBody>
                    <a:bodyPr/>
                    <a:lstStyle/>
                    <a:p>
                      <a:pPr algn="l" rtl="0" fontAlgn="b"/>
                      <a:r>
                        <a:rPr lang="en-US" sz="1000" u="none" strike="noStrike" dirty="0">
                          <a:effectLst/>
                          <a:latin typeface="+mn-lt"/>
                        </a:rPr>
                        <a:t>Verification requirements matrix</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3224625363"/>
                  </a:ext>
                </a:extLst>
              </a:tr>
              <a:tr h="131007">
                <a:tc>
                  <a:txBody>
                    <a:bodyPr/>
                    <a:lstStyle/>
                    <a:p>
                      <a:pPr algn="l" rtl="0" fontAlgn="b"/>
                      <a:r>
                        <a:rPr lang="en-US" sz="1000" u="none" strike="noStrike" dirty="0">
                          <a:effectLst/>
                          <a:latin typeface="+mn-lt"/>
                        </a:rPr>
                        <a:t>Verification burn-down</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434369314"/>
                  </a:ext>
                </a:extLst>
              </a:tr>
              <a:tr h="131007">
                <a:tc>
                  <a:txBody>
                    <a:bodyPr/>
                    <a:lstStyle/>
                    <a:p>
                      <a:pPr algn="l" rtl="0" fontAlgn="b"/>
                      <a:r>
                        <a:rPr lang="en-US" sz="1000" u="none" strike="noStrike" dirty="0">
                          <a:effectLst/>
                          <a:latin typeface="+mn-lt"/>
                        </a:rPr>
                        <a:t>Verification </a:t>
                      </a:r>
                      <a:r>
                        <a:rPr lang="en-US" sz="1000" u="none" strike="noStrike" dirty="0" smtClean="0">
                          <a:effectLst/>
                          <a:latin typeface="+mn-lt"/>
                        </a:rPr>
                        <a:t>closure</a:t>
                      </a:r>
                      <a:r>
                        <a:rPr lang="en-US" sz="1000" u="none" strike="noStrike" baseline="0" dirty="0" smtClean="0">
                          <a:effectLst/>
                          <a:latin typeface="+mn-lt"/>
                        </a:rPr>
                        <a:t> evidence</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2609333714"/>
                  </a:ext>
                </a:extLst>
              </a:tr>
              <a:tr h="131007">
                <a:tc>
                  <a:txBody>
                    <a:bodyPr/>
                    <a:lstStyle/>
                    <a:p>
                      <a:pPr algn="l" rtl="0" fontAlgn="b"/>
                      <a:r>
                        <a:rPr lang="en-US" sz="1000" u="none" strike="noStrike" dirty="0">
                          <a:effectLst/>
                          <a:latin typeface="+mn-lt"/>
                        </a:rPr>
                        <a:t>T&amp;V Plan</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3549843384"/>
                  </a:ext>
                </a:extLst>
              </a:tr>
              <a:tr h="131007">
                <a:tc>
                  <a:txBody>
                    <a:bodyPr/>
                    <a:lstStyle/>
                    <a:p>
                      <a:pPr algn="l" rtl="0" fontAlgn="b"/>
                      <a:r>
                        <a:rPr lang="en-US" sz="1000" u="none" strike="noStrike" dirty="0">
                          <a:effectLst/>
                          <a:latin typeface="+mn-lt"/>
                        </a:rPr>
                        <a:t>Test run </a:t>
                      </a:r>
                      <a:r>
                        <a:rPr lang="en-US" sz="1000" u="none" strike="noStrike" dirty="0" smtClean="0">
                          <a:effectLst/>
                          <a:latin typeface="+mn-lt"/>
                        </a:rPr>
                        <a:t>record / test log</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2611418901"/>
                  </a:ext>
                </a:extLst>
              </a:tr>
              <a:tr h="131007">
                <a:tc>
                  <a:txBody>
                    <a:bodyPr/>
                    <a:lstStyle/>
                    <a:p>
                      <a:pPr algn="l" rtl="0" fontAlgn="b"/>
                      <a:r>
                        <a:rPr lang="en-US" sz="1000" u="none" strike="noStrike" dirty="0" smtClean="0">
                          <a:effectLst/>
                          <a:latin typeface="+mn-lt"/>
                        </a:rPr>
                        <a:t>Test </a:t>
                      </a:r>
                      <a:r>
                        <a:rPr lang="en-US" sz="1000" u="none" strike="noStrike" dirty="0">
                          <a:effectLst/>
                          <a:latin typeface="+mn-lt"/>
                        </a:rPr>
                        <a:t>objectives</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1184591130"/>
                  </a:ext>
                </a:extLst>
              </a:tr>
              <a:tr h="131007">
                <a:tc>
                  <a:txBody>
                    <a:bodyPr/>
                    <a:lstStyle/>
                    <a:p>
                      <a:pPr algn="l" rtl="0" fontAlgn="b"/>
                      <a:r>
                        <a:rPr lang="en-US" sz="1000" u="none" strike="noStrike" dirty="0" smtClean="0">
                          <a:effectLst/>
                          <a:latin typeface="+mn-lt"/>
                        </a:rPr>
                        <a:t>Subsystem </a:t>
                      </a:r>
                      <a:r>
                        <a:rPr lang="en-US" sz="1000" u="none" strike="noStrike" dirty="0">
                          <a:effectLst/>
                          <a:latin typeface="+mn-lt"/>
                        </a:rPr>
                        <a:t>functional </a:t>
                      </a:r>
                      <a:r>
                        <a:rPr lang="en-US" sz="1000" u="none" strike="noStrike" dirty="0" smtClean="0">
                          <a:effectLst/>
                          <a:latin typeface="+mn-lt"/>
                        </a:rPr>
                        <a:t>test</a:t>
                      </a:r>
                      <a:r>
                        <a:rPr lang="en-US" sz="1000" u="none" strike="noStrike" baseline="0" dirty="0" smtClean="0">
                          <a:effectLst/>
                          <a:latin typeface="+mn-lt"/>
                        </a:rPr>
                        <a:t> list</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1680354211"/>
                  </a:ext>
                </a:extLst>
              </a:tr>
              <a:tr h="131007">
                <a:tc>
                  <a:txBody>
                    <a:bodyPr/>
                    <a:lstStyle/>
                    <a:p>
                      <a:pPr algn="l" rtl="0" fontAlgn="b"/>
                      <a:r>
                        <a:rPr lang="en-US" sz="1000" u="none" strike="noStrike" dirty="0" smtClean="0">
                          <a:effectLst/>
                          <a:latin typeface="+mn-lt"/>
                        </a:rPr>
                        <a:t>System </a:t>
                      </a:r>
                      <a:r>
                        <a:rPr lang="en-US" sz="1000" u="none" strike="noStrike" dirty="0">
                          <a:effectLst/>
                          <a:latin typeface="+mn-lt"/>
                        </a:rPr>
                        <a:t>environmental </a:t>
                      </a:r>
                      <a:r>
                        <a:rPr lang="en-US" sz="1000" u="none" strike="noStrike" dirty="0" smtClean="0">
                          <a:effectLst/>
                          <a:latin typeface="+mn-lt"/>
                        </a:rPr>
                        <a:t>test</a:t>
                      </a:r>
                      <a:r>
                        <a:rPr lang="en-US" sz="1000" u="none" strike="noStrike" baseline="0" dirty="0" smtClean="0">
                          <a:effectLst/>
                          <a:latin typeface="+mn-lt"/>
                        </a:rPr>
                        <a:t> list</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1804021230"/>
                  </a:ext>
                </a:extLst>
              </a:tr>
              <a:tr h="131007">
                <a:tc>
                  <a:txBody>
                    <a:bodyPr/>
                    <a:lstStyle/>
                    <a:p>
                      <a:pPr algn="l" rtl="0" fontAlgn="b"/>
                      <a:r>
                        <a:rPr lang="en-US" sz="1000" u="none" strike="noStrike" dirty="0" smtClean="0">
                          <a:effectLst/>
                          <a:latin typeface="+mn-lt"/>
                        </a:rPr>
                        <a:t>Subsystem </a:t>
                      </a:r>
                      <a:r>
                        <a:rPr lang="en-US" sz="1000" u="none" strike="noStrike" dirty="0">
                          <a:effectLst/>
                          <a:latin typeface="+mn-lt"/>
                        </a:rPr>
                        <a:t>environmental </a:t>
                      </a:r>
                      <a:r>
                        <a:rPr lang="en-US" sz="1000" u="none" strike="noStrike" dirty="0" smtClean="0">
                          <a:effectLst/>
                          <a:latin typeface="+mn-lt"/>
                        </a:rPr>
                        <a:t>test</a:t>
                      </a:r>
                      <a:r>
                        <a:rPr lang="en-US" sz="1000" u="none" strike="noStrike" baseline="0" dirty="0" smtClean="0">
                          <a:effectLst/>
                          <a:latin typeface="+mn-lt"/>
                        </a:rPr>
                        <a:t> list</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750135033"/>
                  </a:ext>
                </a:extLst>
              </a:tr>
              <a:tr h="131007">
                <a:tc>
                  <a:txBody>
                    <a:bodyPr/>
                    <a:lstStyle/>
                    <a:p>
                      <a:pPr algn="l" rtl="0" fontAlgn="b"/>
                      <a:r>
                        <a:rPr lang="en-US" sz="1000" u="none" strike="noStrike" dirty="0">
                          <a:effectLst/>
                          <a:latin typeface="+mn-lt"/>
                        </a:rPr>
                        <a:t>Test </a:t>
                      </a:r>
                      <a:r>
                        <a:rPr lang="en-US" sz="1000" u="none" strike="noStrike" dirty="0" smtClean="0">
                          <a:effectLst/>
                          <a:latin typeface="+mn-lt"/>
                        </a:rPr>
                        <a:t>configurations</a:t>
                      </a:r>
                      <a:endParaRPr lang="en-US" sz="1000" b="0" i="0" u="none" strike="noStrike" dirty="0">
                        <a:solidFill>
                          <a:srgbClr val="000000"/>
                        </a:solidFill>
                        <a:effectLst/>
                        <a:latin typeface="+mn-lt"/>
                      </a:endParaRPr>
                    </a:p>
                  </a:txBody>
                  <a:tcPr marL="18288" marR="18288" marT="18288" marB="0" anchor="b">
                    <a:noFill/>
                  </a:tcPr>
                </a:tc>
                <a:extLst>
                  <a:ext uri="{0D108BD9-81ED-4DB2-BD59-A6C34878D82A}">
                    <a16:rowId xmlns:a16="http://schemas.microsoft.com/office/drawing/2014/main" val="682473001"/>
                  </a:ext>
                </a:extLst>
              </a:tr>
              <a:tr h="131007">
                <a:tc>
                  <a:txBody>
                    <a:bodyPr/>
                    <a:lstStyle/>
                    <a:p>
                      <a:pPr algn="l" rtl="0" fontAlgn="b"/>
                      <a:r>
                        <a:rPr lang="en-US" sz="1000" u="none" strike="noStrike" dirty="0">
                          <a:effectLst/>
                          <a:latin typeface="+mn-lt"/>
                        </a:rPr>
                        <a:t>Test procedures</a:t>
                      </a:r>
                      <a:endParaRPr lang="en-US" sz="1000" b="0" i="0" u="none" strike="noStrike" dirty="0">
                        <a:solidFill>
                          <a:srgbClr val="000000"/>
                        </a:solidFill>
                        <a:effectLst/>
                        <a:latin typeface="+mn-lt"/>
                      </a:endParaRPr>
                    </a:p>
                  </a:txBody>
                  <a:tcPr marL="18288" marR="18288" marT="18288" marB="0" anchor="b">
                    <a:noFill/>
                  </a:tcPr>
                </a:tc>
                <a:extLst>
                  <a:ext uri="{0D108BD9-81ED-4DB2-BD59-A6C34878D82A}">
                    <a16:rowId xmlns:a16="http://schemas.microsoft.com/office/drawing/2014/main" val="3807261970"/>
                  </a:ext>
                </a:extLst>
              </a:tr>
              <a:tr h="131007">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000" u="none" strike="noStrike" dirty="0" smtClean="0">
                          <a:effectLst/>
                          <a:latin typeface="+mn-lt"/>
                        </a:rPr>
                        <a:t>Test records</a:t>
                      </a:r>
                      <a:endParaRPr lang="en-US" sz="1000" b="0" i="0" u="none" strike="noStrike" dirty="0" smtClean="0">
                        <a:solidFill>
                          <a:srgbClr val="000000"/>
                        </a:solidFill>
                        <a:effectLst/>
                        <a:latin typeface="+mn-lt"/>
                      </a:endParaRPr>
                    </a:p>
                  </a:txBody>
                  <a:tcPr marL="18288" marR="18288" marT="18288" marB="0" anchor="b">
                    <a:noFill/>
                  </a:tcPr>
                </a:tc>
                <a:extLst>
                  <a:ext uri="{0D108BD9-81ED-4DB2-BD59-A6C34878D82A}">
                    <a16:rowId xmlns:a16="http://schemas.microsoft.com/office/drawing/2014/main" val="1195618586"/>
                  </a:ext>
                </a:extLst>
              </a:tr>
              <a:tr h="131007">
                <a:tc>
                  <a:txBody>
                    <a:bodyPr/>
                    <a:lstStyle/>
                    <a:p>
                      <a:pPr algn="l" rtl="0" fontAlgn="b"/>
                      <a:r>
                        <a:rPr lang="en-US" sz="1000" u="none" strike="noStrike" dirty="0">
                          <a:effectLst/>
                          <a:latin typeface="+mn-lt"/>
                        </a:rPr>
                        <a:t>Test reports</a:t>
                      </a:r>
                      <a:endParaRPr lang="en-US" sz="1000" b="0" i="0" u="none" strike="noStrike" dirty="0">
                        <a:solidFill>
                          <a:srgbClr val="000000"/>
                        </a:solidFill>
                        <a:effectLst/>
                        <a:latin typeface="+mn-lt"/>
                      </a:endParaRPr>
                    </a:p>
                  </a:txBody>
                  <a:tcPr marL="18288" marR="18288" marT="18288" marB="0" anchor="b">
                    <a:noFill/>
                  </a:tcPr>
                </a:tc>
                <a:extLst>
                  <a:ext uri="{0D108BD9-81ED-4DB2-BD59-A6C34878D82A}">
                    <a16:rowId xmlns:a16="http://schemas.microsoft.com/office/drawing/2014/main" val="3879238435"/>
                  </a:ext>
                </a:extLst>
              </a:tr>
            </a:tbl>
          </a:graphicData>
        </a:graphic>
      </p:graphicFrame>
      <p:graphicFrame>
        <p:nvGraphicFramePr>
          <p:cNvPr id="15" name="Table 14"/>
          <p:cNvGraphicFramePr>
            <a:graphicFrameLocks noGrp="1"/>
          </p:cNvGraphicFramePr>
          <p:nvPr>
            <p:extLst>
              <p:ext uri="{D42A27DB-BD31-4B8C-83A1-F6EECF244321}">
                <p14:modId xmlns:p14="http://schemas.microsoft.com/office/powerpoint/2010/main" val="2432019226"/>
              </p:ext>
            </p:extLst>
          </p:nvPr>
        </p:nvGraphicFramePr>
        <p:xfrm>
          <a:off x="8234340" y="4724400"/>
          <a:ext cx="1769196" cy="1517904"/>
        </p:xfrm>
        <a:graphic>
          <a:graphicData uri="http://schemas.openxmlformats.org/drawingml/2006/table">
            <a:tbl>
              <a:tblPr>
                <a:tableStyleId>{5940675A-B579-460E-94D1-54222C63F5DA}</a:tableStyleId>
              </a:tblPr>
              <a:tblGrid>
                <a:gridCol w="1769196">
                  <a:extLst>
                    <a:ext uri="{9D8B030D-6E8A-4147-A177-3AD203B41FA5}">
                      <a16:colId xmlns:a16="http://schemas.microsoft.com/office/drawing/2014/main" val="2152669189"/>
                    </a:ext>
                  </a:extLst>
                </a:gridCol>
              </a:tblGrid>
              <a:tr h="139098">
                <a:tc>
                  <a:txBody>
                    <a:bodyPr/>
                    <a:lstStyle/>
                    <a:p>
                      <a:pPr algn="ctr" rtl="0" fontAlgn="b"/>
                      <a:r>
                        <a:rPr lang="en-US" sz="1000" b="1" u="none" strike="noStrike" dirty="0" smtClean="0">
                          <a:effectLst/>
                          <a:latin typeface="+mn-lt"/>
                        </a:rPr>
                        <a:t>Operations</a:t>
                      </a:r>
                      <a:endParaRPr lang="en-US" sz="1000" b="1" i="0" u="none" strike="noStrike" dirty="0">
                        <a:solidFill>
                          <a:srgbClr val="000000"/>
                        </a:solidFill>
                        <a:effectLst/>
                        <a:latin typeface="+mn-lt"/>
                      </a:endParaRPr>
                    </a:p>
                  </a:txBody>
                  <a:tcPr marL="18288" marR="18288" marT="18288" marB="0" anchor="b">
                    <a:solidFill>
                      <a:schemeClr val="accent1">
                        <a:lumMod val="20000"/>
                        <a:lumOff val="80000"/>
                      </a:schemeClr>
                    </a:solidFill>
                  </a:tcPr>
                </a:tc>
                <a:extLst>
                  <a:ext uri="{0D108BD9-81ED-4DB2-BD59-A6C34878D82A}">
                    <a16:rowId xmlns:a16="http://schemas.microsoft.com/office/drawing/2014/main" val="223464912"/>
                  </a:ext>
                </a:extLst>
              </a:tr>
              <a:tr h="151924">
                <a:tc>
                  <a:txBody>
                    <a:bodyPr/>
                    <a:lstStyle/>
                    <a:p>
                      <a:pPr algn="l" rtl="0" fontAlgn="b"/>
                      <a:r>
                        <a:rPr lang="en-US" sz="1000" u="none" strike="noStrike" dirty="0">
                          <a:effectLst/>
                          <a:latin typeface="+mn-lt"/>
                        </a:rPr>
                        <a:t>Operational procedures</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1950524221"/>
                  </a:ext>
                </a:extLst>
              </a:tr>
              <a:tr h="139098">
                <a:tc>
                  <a:txBody>
                    <a:bodyPr/>
                    <a:lstStyle/>
                    <a:p>
                      <a:pPr algn="l" rtl="0" fontAlgn="b"/>
                      <a:r>
                        <a:rPr lang="en-US" sz="1000" b="0" i="0" u="none" strike="noStrike" dirty="0" smtClean="0">
                          <a:solidFill>
                            <a:schemeClr val="tx1"/>
                          </a:solidFill>
                          <a:effectLst/>
                          <a:latin typeface="+mn-lt"/>
                        </a:rPr>
                        <a:t>Ops Flow Diagram</a:t>
                      </a:r>
                      <a:endParaRPr lang="en-US" sz="1000" b="0" i="0" u="none" strike="noStrike" dirty="0">
                        <a:solidFill>
                          <a:schemeClr val="tx1"/>
                        </a:solidFill>
                        <a:effectLst/>
                        <a:latin typeface="+mn-lt"/>
                      </a:endParaRPr>
                    </a:p>
                  </a:txBody>
                  <a:tcPr marL="18288" marR="18288" marT="18288" marB="0">
                    <a:solidFill>
                      <a:srgbClr val="CC99FF"/>
                    </a:solidFill>
                  </a:tcPr>
                </a:tc>
                <a:extLst>
                  <a:ext uri="{0D108BD9-81ED-4DB2-BD59-A6C34878D82A}">
                    <a16:rowId xmlns:a16="http://schemas.microsoft.com/office/drawing/2014/main" val="2560690766"/>
                  </a:ext>
                </a:extLst>
              </a:tr>
              <a:tr h="139098">
                <a:tc>
                  <a:txBody>
                    <a:bodyPr/>
                    <a:lstStyle/>
                    <a:p>
                      <a:pPr algn="l" rtl="0" fontAlgn="b"/>
                      <a:r>
                        <a:rPr lang="en-US" sz="1000" b="0" i="0" u="none" strike="noStrike" dirty="0" smtClean="0">
                          <a:solidFill>
                            <a:schemeClr val="tx1"/>
                          </a:solidFill>
                          <a:effectLst/>
                          <a:latin typeface="+mn-lt"/>
                        </a:rPr>
                        <a:t>Timelines</a:t>
                      </a:r>
                      <a:endParaRPr lang="en-US" sz="1000" b="0" i="0" u="none" strike="noStrike" dirty="0">
                        <a:solidFill>
                          <a:schemeClr val="tx1"/>
                        </a:solidFill>
                        <a:effectLst/>
                        <a:latin typeface="+mn-lt"/>
                      </a:endParaRPr>
                    </a:p>
                  </a:txBody>
                  <a:tcPr marL="18288" marR="18288" marT="18288" marB="0">
                    <a:solidFill>
                      <a:srgbClr val="CC99FF"/>
                    </a:solidFill>
                  </a:tcPr>
                </a:tc>
                <a:extLst>
                  <a:ext uri="{0D108BD9-81ED-4DB2-BD59-A6C34878D82A}">
                    <a16:rowId xmlns:a16="http://schemas.microsoft.com/office/drawing/2014/main" val="2391106320"/>
                  </a:ext>
                </a:extLst>
              </a:tr>
              <a:tr h="139098">
                <a:tc>
                  <a:txBody>
                    <a:bodyPr/>
                    <a:lstStyle/>
                    <a:p>
                      <a:pPr algn="l" rtl="0" fontAlgn="b"/>
                      <a:r>
                        <a:rPr lang="en-US" sz="1000" u="none" strike="noStrike" dirty="0" smtClean="0">
                          <a:effectLst/>
                          <a:latin typeface="+mn-lt"/>
                        </a:rPr>
                        <a:t>LCCs and Flight Rules</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2879967946"/>
                  </a:ext>
                </a:extLst>
              </a:tr>
              <a:tr h="139098">
                <a:tc>
                  <a:txBody>
                    <a:bodyPr/>
                    <a:lstStyle/>
                    <a:p>
                      <a:pPr algn="l" rtl="0" fontAlgn="b"/>
                      <a:r>
                        <a:rPr lang="en-US" sz="1000" b="0" i="0" u="none" strike="noStrike" dirty="0" smtClean="0">
                          <a:solidFill>
                            <a:srgbClr val="000000"/>
                          </a:solidFill>
                          <a:effectLst/>
                          <a:latin typeface="+mn-lt"/>
                        </a:rPr>
                        <a:t>Contingency scenario</a:t>
                      </a:r>
                      <a:r>
                        <a:rPr lang="en-US" sz="1000" b="0" i="0" u="none" strike="noStrike" baseline="0" dirty="0" smtClean="0">
                          <a:solidFill>
                            <a:srgbClr val="000000"/>
                          </a:solidFill>
                          <a:effectLst/>
                          <a:latin typeface="+mn-lt"/>
                        </a:rPr>
                        <a:t> definition</a:t>
                      </a:r>
                      <a:endParaRPr lang="en-US" sz="1000" b="0" i="0" u="none" strike="noStrike" dirty="0">
                        <a:solidFill>
                          <a:srgbClr val="000000"/>
                        </a:solidFill>
                        <a:effectLst/>
                        <a:latin typeface="+mn-lt"/>
                      </a:endParaRPr>
                    </a:p>
                  </a:txBody>
                  <a:tcPr marL="18288" marR="18288" marT="18288" marB="0">
                    <a:solidFill>
                      <a:srgbClr val="CC99FF"/>
                    </a:solidFill>
                  </a:tcPr>
                </a:tc>
                <a:extLst>
                  <a:ext uri="{0D108BD9-81ED-4DB2-BD59-A6C34878D82A}">
                    <a16:rowId xmlns:a16="http://schemas.microsoft.com/office/drawing/2014/main" val="1585584827"/>
                  </a:ext>
                </a:extLst>
              </a:tr>
              <a:tr h="139098">
                <a:tc>
                  <a:txBody>
                    <a:bodyPr/>
                    <a:lstStyle/>
                    <a:p>
                      <a:pPr algn="l" rtl="0" fontAlgn="b"/>
                      <a:r>
                        <a:rPr lang="en-US" sz="1000" u="none" strike="noStrike" dirty="0">
                          <a:effectLst/>
                          <a:latin typeface="+mn-lt"/>
                        </a:rPr>
                        <a:t>Training Records</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2095059894"/>
                  </a:ext>
                </a:extLst>
              </a:tr>
              <a:tr h="139098">
                <a:tc>
                  <a:txBody>
                    <a:bodyPr/>
                    <a:lstStyle/>
                    <a:p>
                      <a:pPr algn="l" rtl="0" fontAlgn="b"/>
                      <a:r>
                        <a:rPr lang="en-US" sz="1000" b="0" i="0" u="none" strike="noStrike" dirty="0" smtClean="0">
                          <a:solidFill>
                            <a:srgbClr val="000000"/>
                          </a:solidFill>
                          <a:effectLst/>
                          <a:latin typeface="+mn-lt"/>
                        </a:rPr>
                        <a:t>Crew procedures</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4098402550"/>
                  </a:ext>
                </a:extLst>
              </a:tr>
            </a:tbl>
          </a:graphicData>
        </a:graphic>
      </p:graphicFrame>
      <p:sp>
        <p:nvSpPr>
          <p:cNvPr id="16" name="TextBox 15"/>
          <p:cNvSpPr txBox="1"/>
          <p:nvPr/>
        </p:nvSpPr>
        <p:spPr>
          <a:xfrm>
            <a:off x="5465207" y="5559110"/>
            <a:ext cx="2259972" cy="646331"/>
          </a:xfrm>
          <a:prstGeom prst="rect">
            <a:avLst/>
          </a:prstGeom>
          <a:solidFill>
            <a:srgbClr val="00B0F0"/>
          </a:solidFill>
        </p:spPr>
        <p:txBody>
          <a:bodyPr wrap="square" rtlCol="0">
            <a:spAutoFit/>
          </a:bodyPr>
          <a:lstStyle/>
          <a:p>
            <a:pPr algn="ctr"/>
            <a:r>
              <a:rPr lang="en-US" sz="1200" dirty="0" smtClean="0"/>
              <a:t>These products lend themselves well to graphical modeling </a:t>
            </a:r>
            <a:endParaRPr lang="en-US" sz="1200" dirty="0"/>
          </a:p>
        </p:txBody>
      </p:sp>
    </p:spTree>
    <p:extLst>
      <p:ext uri="{BB962C8B-B14F-4D97-AF65-F5344CB8AC3E}">
        <p14:creationId xmlns:p14="http://schemas.microsoft.com/office/powerpoint/2010/main" val="72398848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AA-2 Tool Examples</a:t>
            </a:r>
            <a:endParaRPr lang="en-US" dirty="0"/>
          </a:p>
        </p:txBody>
      </p:sp>
      <p:sp>
        <p:nvSpPr>
          <p:cNvPr id="4" name="Slide Number Placeholder 3"/>
          <p:cNvSpPr>
            <a:spLocks noGrp="1"/>
          </p:cNvSpPr>
          <p:nvPr>
            <p:ph type="sldNum" sz="quarter" idx="12"/>
          </p:nvPr>
        </p:nvSpPr>
        <p:spPr/>
        <p:txBody>
          <a:bodyPr/>
          <a:lstStyle/>
          <a:p>
            <a:fld id="{B15726EE-33C6-4ECB-931B-A760BBF8EBB9}" type="slidenum">
              <a:rPr lang="en-US" smtClean="0"/>
              <a:t>19</a:t>
            </a:fld>
            <a:endParaRPr lang="en-US"/>
          </a:p>
        </p:txBody>
      </p:sp>
      <p:graphicFrame>
        <p:nvGraphicFramePr>
          <p:cNvPr id="10" name="Table 9"/>
          <p:cNvGraphicFramePr>
            <a:graphicFrameLocks noGrp="1"/>
          </p:cNvGraphicFramePr>
          <p:nvPr>
            <p:extLst>
              <p:ext uri="{D42A27DB-BD31-4B8C-83A1-F6EECF244321}">
                <p14:modId xmlns:p14="http://schemas.microsoft.com/office/powerpoint/2010/main" val="2759855934"/>
              </p:ext>
            </p:extLst>
          </p:nvPr>
        </p:nvGraphicFramePr>
        <p:xfrm>
          <a:off x="225969" y="1219201"/>
          <a:ext cx="1444214" cy="4734736"/>
        </p:xfrm>
        <a:graphic>
          <a:graphicData uri="http://schemas.openxmlformats.org/drawingml/2006/table">
            <a:tbl>
              <a:tblPr>
                <a:tableStyleId>{5940675A-B579-460E-94D1-54222C63F5DA}</a:tableStyleId>
              </a:tblPr>
              <a:tblGrid>
                <a:gridCol w="1444214">
                  <a:extLst>
                    <a:ext uri="{9D8B030D-6E8A-4147-A177-3AD203B41FA5}">
                      <a16:colId xmlns:a16="http://schemas.microsoft.com/office/drawing/2014/main" val="3701415764"/>
                    </a:ext>
                  </a:extLst>
                </a:gridCol>
              </a:tblGrid>
              <a:tr h="138559">
                <a:tc>
                  <a:txBody>
                    <a:bodyPr/>
                    <a:lstStyle/>
                    <a:p>
                      <a:pPr algn="ctr" rtl="0" fontAlgn="b"/>
                      <a:r>
                        <a:rPr lang="en-US" sz="1000" b="1" i="0" u="none" strike="noStrike" dirty="0" smtClean="0">
                          <a:solidFill>
                            <a:schemeClr val="tx1"/>
                          </a:solidFill>
                          <a:effectLst/>
                          <a:latin typeface="+mn-lt"/>
                        </a:rPr>
                        <a:t>Project</a:t>
                      </a:r>
                      <a:r>
                        <a:rPr lang="en-US" sz="1000" b="1" i="0" u="none" strike="noStrike" baseline="0" dirty="0" smtClean="0">
                          <a:solidFill>
                            <a:schemeClr val="tx1"/>
                          </a:solidFill>
                          <a:effectLst/>
                          <a:latin typeface="+mn-lt"/>
                        </a:rPr>
                        <a:t> Control</a:t>
                      </a:r>
                      <a:endParaRPr lang="en-US" sz="1000" b="1" i="0" u="none" strike="noStrike" dirty="0">
                        <a:solidFill>
                          <a:srgbClr val="000000"/>
                        </a:solidFill>
                        <a:effectLst/>
                        <a:latin typeface="MS Sans Serif"/>
                      </a:endParaRPr>
                    </a:p>
                  </a:txBody>
                  <a:tcPr marL="18288" marR="18288" marT="18288" marB="0" anchor="b">
                    <a:solidFill>
                      <a:schemeClr val="accent1">
                        <a:lumMod val="20000"/>
                        <a:lumOff val="80000"/>
                      </a:schemeClr>
                    </a:solidFill>
                  </a:tcPr>
                </a:tc>
                <a:extLst>
                  <a:ext uri="{0D108BD9-81ED-4DB2-BD59-A6C34878D82A}">
                    <a16:rowId xmlns:a16="http://schemas.microsoft.com/office/drawing/2014/main" val="2125573843"/>
                  </a:ext>
                </a:extLst>
              </a:tr>
              <a:tr h="138559">
                <a:tc>
                  <a:txBody>
                    <a:bodyPr/>
                    <a:lstStyle/>
                    <a:p>
                      <a:pPr algn="l" rtl="0" fontAlgn="b"/>
                      <a:r>
                        <a:rPr lang="en-US" sz="1000" u="none" strike="noStrike" dirty="0">
                          <a:effectLst/>
                        </a:rPr>
                        <a:t>Actions</a:t>
                      </a:r>
                      <a:endParaRPr lang="en-US" sz="1000" b="0" i="0" u="none" strike="noStrike" dirty="0">
                        <a:solidFill>
                          <a:srgbClr val="000000"/>
                        </a:solidFill>
                        <a:effectLst/>
                        <a:latin typeface="MS Sans Serif"/>
                      </a:endParaRPr>
                    </a:p>
                  </a:txBody>
                  <a:tcPr marL="18288" marR="18288" marT="18288" marB="0" anchor="b">
                    <a:solidFill>
                      <a:srgbClr val="00B0F0"/>
                    </a:solidFill>
                  </a:tcPr>
                </a:tc>
                <a:extLst>
                  <a:ext uri="{0D108BD9-81ED-4DB2-BD59-A6C34878D82A}">
                    <a16:rowId xmlns:a16="http://schemas.microsoft.com/office/drawing/2014/main" val="1770358873"/>
                  </a:ext>
                </a:extLst>
              </a:tr>
              <a:tr h="138559">
                <a:tc>
                  <a:txBody>
                    <a:bodyPr/>
                    <a:lstStyle/>
                    <a:p>
                      <a:pPr algn="l" rtl="0" fontAlgn="b"/>
                      <a:r>
                        <a:rPr lang="en-US" sz="1000" u="none" strike="noStrike" dirty="0" smtClean="0">
                          <a:effectLst/>
                        </a:rPr>
                        <a:t>Decision</a:t>
                      </a:r>
                      <a:r>
                        <a:rPr lang="en-US" sz="1000" u="none" strike="noStrike" baseline="0" dirty="0" smtClean="0">
                          <a:effectLst/>
                        </a:rPr>
                        <a:t> tracking</a:t>
                      </a:r>
                      <a:endParaRPr lang="en-US" sz="1000" b="0" i="0" u="none" strike="noStrike" dirty="0">
                        <a:solidFill>
                          <a:srgbClr val="000000"/>
                        </a:solidFill>
                        <a:effectLst/>
                        <a:latin typeface="MS Sans Serif"/>
                      </a:endParaRPr>
                    </a:p>
                  </a:txBody>
                  <a:tcPr marL="18288" marR="18288" marT="18288" marB="0" anchor="b">
                    <a:solidFill>
                      <a:srgbClr val="00B0F0"/>
                    </a:solidFill>
                  </a:tcPr>
                </a:tc>
                <a:extLst>
                  <a:ext uri="{0D108BD9-81ED-4DB2-BD59-A6C34878D82A}">
                    <a16:rowId xmlns:a16="http://schemas.microsoft.com/office/drawing/2014/main" val="2096258075"/>
                  </a:ext>
                </a:extLst>
              </a:tr>
              <a:tr h="138559">
                <a:tc>
                  <a:txBody>
                    <a:bodyPr/>
                    <a:lstStyle/>
                    <a:p>
                      <a:pPr algn="l" rtl="0" fontAlgn="b"/>
                      <a:r>
                        <a:rPr lang="en-US" sz="1000" u="none" strike="noStrike" dirty="0">
                          <a:effectLst/>
                        </a:rPr>
                        <a:t>Risks</a:t>
                      </a:r>
                      <a:endParaRPr lang="en-US" sz="1000" b="0" i="0" u="none" strike="noStrike" dirty="0">
                        <a:solidFill>
                          <a:srgbClr val="000000"/>
                        </a:solidFill>
                        <a:effectLst/>
                        <a:latin typeface="MS Sans Serif"/>
                      </a:endParaRPr>
                    </a:p>
                  </a:txBody>
                  <a:tcPr marL="18288" marR="18288" marT="18288" marB="0" anchor="b">
                    <a:solidFill>
                      <a:srgbClr val="00B0F0"/>
                    </a:solidFill>
                  </a:tcPr>
                </a:tc>
                <a:extLst>
                  <a:ext uri="{0D108BD9-81ED-4DB2-BD59-A6C34878D82A}">
                    <a16:rowId xmlns:a16="http://schemas.microsoft.com/office/drawing/2014/main" val="2307551570"/>
                  </a:ext>
                </a:extLst>
              </a:tr>
              <a:tr h="138559">
                <a:tc>
                  <a:txBody>
                    <a:bodyPr/>
                    <a:lstStyle/>
                    <a:p>
                      <a:pPr algn="l" rtl="0" fontAlgn="b"/>
                      <a:r>
                        <a:rPr lang="en-US" sz="1000" u="none" strike="noStrike" dirty="0">
                          <a:effectLst/>
                        </a:rPr>
                        <a:t>Issues</a:t>
                      </a:r>
                      <a:endParaRPr lang="en-US" sz="1000" b="0" i="0" u="none" strike="noStrike" dirty="0">
                        <a:solidFill>
                          <a:srgbClr val="000000"/>
                        </a:solidFill>
                        <a:effectLst/>
                        <a:latin typeface="MS Sans Serif"/>
                      </a:endParaRPr>
                    </a:p>
                  </a:txBody>
                  <a:tcPr marL="18288" marR="18288" marT="18288" marB="0" anchor="b">
                    <a:solidFill>
                      <a:srgbClr val="00B0F0"/>
                    </a:solidFill>
                  </a:tcPr>
                </a:tc>
                <a:extLst>
                  <a:ext uri="{0D108BD9-81ED-4DB2-BD59-A6C34878D82A}">
                    <a16:rowId xmlns:a16="http://schemas.microsoft.com/office/drawing/2014/main" val="3463106238"/>
                  </a:ext>
                </a:extLst>
              </a:tr>
              <a:tr h="138559">
                <a:tc>
                  <a:txBody>
                    <a:bodyPr/>
                    <a:lstStyle/>
                    <a:p>
                      <a:pPr algn="l" rtl="0" fontAlgn="b"/>
                      <a:r>
                        <a:rPr lang="en-US" sz="1000" u="none" strike="noStrike" dirty="0">
                          <a:effectLst/>
                        </a:rPr>
                        <a:t>Weekly staff meeting</a:t>
                      </a:r>
                      <a:endParaRPr lang="en-US" sz="1000" b="0" i="0" u="none" strike="noStrike" dirty="0">
                        <a:solidFill>
                          <a:srgbClr val="000000"/>
                        </a:solidFill>
                        <a:effectLst/>
                        <a:latin typeface="MS Sans Serif"/>
                      </a:endParaRPr>
                    </a:p>
                  </a:txBody>
                  <a:tcPr marL="18288" marR="18288" marT="18288" marB="0" anchor="b">
                    <a:solidFill>
                      <a:srgbClr val="00B0F0"/>
                    </a:solidFill>
                  </a:tcPr>
                </a:tc>
                <a:extLst>
                  <a:ext uri="{0D108BD9-81ED-4DB2-BD59-A6C34878D82A}">
                    <a16:rowId xmlns:a16="http://schemas.microsoft.com/office/drawing/2014/main" val="998955270"/>
                  </a:ext>
                </a:extLst>
              </a:tr>
              <a:tr h="138559">
                <a:tc>
                  <a:txBody>
                    <a:bodyPr/>
                    <a:lstStyle/>
                    <a:p>
                      <a:pPr algn="l" rtl="0" fontAlgn="b"/>
                      <a:r>
                        <a:rPr lang="en-US" sz="1000" u="none" strike="noStrike" dirty="0">
                          <a:effectLst/>
                        </a:rPr>
                        <a:t>Weekly calendar</a:t>
                      </a:r>
                      <a:endParaRPr lang="en-US" sz="1000" b="0" i="0" u="none" strike="noStrike" dirty="0">
                        <a:solidFill>
                          <a:srgbClr val="000000"/>
                        </a:solidFill>
                        <a:effectLst/>
                        <a:latin typeface="MS Sans Serif"/>
                      </a:endParaRPr>
                    </a:p>
                  </a:txBody>
                  <a:tcPr marL="18288" marR="18288" marT="18288" marB="0" anchor="b">
                    <a:solidFill>
                      <a:srgbClr val="00B0F0"/>
                    </a:solidFill>
                  </a:tcPr>
                </a:tc>
                <a:extLst>
                  <a:ext uri="{0D108BD9-81ED-4DB2-BD59-A6C34878D82A}">
                    <a16:rowId xmlns:a16="http://schemas.microsoft.com/office/drawing/2014/main" val="2700655449"/>
                  </a:ext>
                </a:extLst>
              </a:tr>
              <a:tr h="138559">
                <a:tc>
                  <a:txBody>
                    <a:bodyPr/>
                    <a:lstStyle/>
                    <a:p>
                      <a:pPr algn="l" rtl="0" fontAlgn="b"/>
                      <a:r>
                        <a:rPr lang="en-US" sz="1000" u="none" strike="noStrike" dirty="0">
                          <a:effectLst/>
                        </a:rPr>
                        <a:t>Team leave calendar</a:t>
                      </a:r>
                      <a:endParaRPr lang="en-US" sz="1000" b="0" i="0" u="none" strike="noStrike" dirty="0">
                        <a:solidFill>
                          <a:srgbClr val="000000"/>
                        </a:solidFill>
                        <a:effectLst/>
                        <a:latin typeface="MS Sans Serif"/>
                      </a:endParaRPr>
                    </a:p>
                  </a:txBody>
                  <a:tcPr marL="18288" marR="18288" marT="18288" marB="0" anchor="b">
                    <a:solidFill>
                      <a:srgbClr val="00B0F0"/>
                    </a:solidFill>
                  </a:tcPr>
                </a:tc>
                <a:extLst>
                  <a:ext uri="{0D108BD9-81ED-4DB2-BD59-A6C34878D82A}">
                    <a16:rowId xmlns:a16="http://schemas.microsoft.com/office/drawing/2014/main" val="2862252587"/>
                  </a:ext>
                </a:extLst>
              </a:tr>
              <a:tr h="138559">
                <a:tc>
                  <a:txBody>
                    <a:bodyPr/>
                    <a:lstStyle/>
                    <a:p>
                      <a:pPr algn="l" rtl="0" fontAlgn="b"/>
                      <a:r>
                        <a:rPr lang="en-US" sz="1000" u="none" strike="noStrike" dirty="0">
                          <a:effectLst/>
                        </a:rPr>
                        <a:t>Daily activity logs</a:t>
                      </a:r>
                      <a:endParaRPr lang="en-US" sz="1000" b="0" i="0" u="none" strike="noStrike" dirty="0">
                        <a:solidFill>
                          <a:srgbClr val="000000"/>
                        </a:solidFill>
                        <a:effectLst/>
                        <a:latin typeface="MS Sans Serif"/>
                      </a:endParaRPr>
                    </a:p>
                  </a:txBody>
                  <a:tcPr marL="18288" marR="18288" marT="18288" marB="0" anchor="b">
                    <a:solidFill>
                      <a:srgbClr val="00B0F0"/>
                    </a:solidFill>
                  </a:tcPr>
                </a:tc>
                <a:extLst>
                  <a:ext uri="{0D108BD9-81ED-4DB2-BD59-A6C34878D82A}">
                    <a16:rowId xmlns:a16="http://schemas.microsoft.com/office/drawing/2014/main" val="2554632020"/>
                  </a:ext>
                </a:extLst>
              </a:tr>
              <a:tr h="138559">
                <a:tc>
                  <a:txBody>
                    <a:bodyPr/>
                    <a:lstStyle/>
                    <a:p>
                      <a:pPr algn="l" rtl="0" fontAlgn="b"/>
                      <a:r>
                        <a:rPr lang="en-US" sz="1000" u="none" strike="noStrike" dirty="0">
                          <a:effectLst/>
                        </a:rPr>
                        <a:t>Meeting agendas</a:t>
                      </a:r>
                      <a:endParaRPr lang="en-US" sz="1000" b="0" i="0" u="none" strike="noStrike" dirty="0">
                        <a:solidFill>
                          <a:srgbClr val="000000"/>
                        </a:solidFill>
                        <a:effectLst/>
                        <a:latin typeface="MS Sans Serif"/>
                      </a:endParaRPr>
                    </a:p>
                  </a:txBody>
                  <a:tcPr marL="18288" marR="18288" marT="18288" marB="0" anchor="b">
                    <a:solidFill>
                      <a:srgbClr val="00B0F0"/>
                    </a:solidFill>
                  </a:tcPr>
                </a:tc>
                <a:extLst>
                  <a:ext uri="{0D108BD9-81ED-4DB2-BD59-A6C34878D82A}">
                    <a16:rowId xmlns:a16="http://schemas.microsoft.com/office/drawing/2014/main" val="3755579490"/>
                  </a:ext>
                </a:extLst>
              </a:tr>
              <a:tr h="138559">
                <a:tc>
                  <a:txBody>
                    <a:bodyPr/>
                    <a:lstStyle/>
                    <a:p>
                      <a:pPr algn="l" rtl="0" fontAlgn="b"/>
                      <a:r>
                        <a:rPr lang="en-US" sz="1000" u="none" strike="noStrike" dirty="0">
                          <a:effectLst/>
                        </a:rPr>
                        <a:t>Weekly activity reports</a:t>
                      </a:r>
                      <a:endParaRPr lang="en-US" sz="1000" b="0" i="0" u="none" strike="noStrike" dirty="0">
                        <a:solidFill>
                          <a:srgbClr val="000000"/>
                        </a:solidFill>
                        <a:effectLst/>
                        <a:latin typeface="MS Sans Serif"/>
                      </a:endParaRPr>
                    </a:p>
                  </a:txBody>
                  <a:tcPr marL="18288" marR="18288" marT="18288" marB="0" anchor="b">
                    <a:solidFill>
                      <a:srgbClr val="00B0F0"/>
                    </a:solidFill>
                  </a:tcPr>
                </a:tc>
                <a:extLst>
                  <a:ext uri="{0D108BD9-81ED-4DB2-BD59-A6C34878D82A}">
                    <a16:rowId xmlns:a16="http://schemas.microsoft.com/office/drawing/2014/main" val="3697347343"/>
                  </a:ext>
                </a:extLst>
              </a:tr>
              <a:tr h="138559">
                <a:tc>
                  <a:txBody>
                    <a:bodyPr/>
                    <a:lstStyle/>
                    <a:p>
                      <a:pPr algn="l" rtl="0" fontAlgn="b"/>
                      <a:r>
                        <a:rPr lang="en-US" sz="1000" u="none" strike="noStrike" dirty="0">
                          <a:effectLst/>
                        </a:rPr>
                        <a:t>Discrepancy management</a:t>
                      </a:r>
                      <a:endParaRPr lang="en-US" sz="1000" b="0" i="0" u="none" strike="noStrike" dirty="0">
                        <a:solidFill>
                          <a:srgbClr val="000000"/>
                        </a:solidFill>
                        <a:effectLst/>
                        <a:latin typeface="MS Sans Serif"/>
                      </a:endParaRPr>
                    </a:p>
                  </a:txBody>
                  <a:tcPr marL="18288" marR="18288" marT="18288" marB="0" anchor="b">
                    <a:solidFill>
                      <a:srgbClr val="00B0F0"/>
                    </a:solidFill>
                  </a:tcPr>
                </a:tc>
                <a:extLst>
                  <a:ext uri="{0D108BD9-81ED-4DB2-BD59-A6C34878D82A}">
                    <a16:rowId xmlns:a16="http://schemas.microsoft.com/office/drawing/2014/main" val="3878198720"/>
                  </a:ext>
                </a:extLst>
              </a:tr>
              <a:tr h="138559">
                <a:tc>
                  <a:txBody>
                    <a:bodyPr/>
                    <a:lstStyle/>
                    <a:p>
                      <a:pPr algn="l" rtl="0" fontAlgn="b"/>
                      <a:r>
                        <a:rPr lang="en-US" sz="1000" u="none" strike="noStrike" dirty="0">
                          <a:effectLst/>
                        </a:rPr>
                        <a:t>Org </a:t>
                      </a:r>
                      <a:r>
                        <a:rPr lang="en-US" sz="1000" u="none" strike="noStrike" dirty="0" smtClean="0">
                          <a:effectLst/>
                        </a:rPr>
                        <a:t>chart</a:t>
                      </a:r>
                      <a:endParaRPr lang="en-US" sz="1000" b="0" i="0" u="none" strike="noStrike" dirty="0">
                        <a:solidFill>
                          <a:srgbClr val="000000"/>
                        </a:solidFill>
                        <a:effectLst/>
                        <a:latin typeface="MS Sans Serif"/>
                      </a:endParaRPr>
                    </a:p>
                  </a:txBody>
                  <a:tcPr marL="18288" marR="18288" marT="18288" marB="0" anchor="b">
                    <a:solidFill>
                      <a:schemeClr val="accent2">
                        <a:lumMod val="20000"/>
                        <a:lumOff val="80000"/>
                      </a:schemeClr>
                    </a:solidFill>
                  </a:tcPr>
                </a:tc>
                <a:extLst>
                  <a:ext uri="{0D108BD9-81ED-4DB2-BD59-A6C34878D82A}">
                    <a16:rowId xmlns:a16="http://schemas.microsoft.com/office/drawing/2014/main" val="1639075575"/>
                  </a:ext>
                </a:extLst>
              </a:tr>
              <a:tr h="138559">
                <a:tc>
                  <a:txBody>
                    <a:bodyPr/>
                    <a:lstStyle/>
                    <a:p>
                      <a:pPr algn="l" rtl="0" fontAlgn="b"/>
                      <a:r>
                        <a:rPr lang="en-US" sz="1000" u="none" strike="noStrike" dirty="0">
                          <a:effectLst/>
                        </a:rPr>
                        <a:t>New </a:t>
                      </a:r>
                      <a:r>
                        <a:rPr lang="en-US" sz="1000" u="none" strike="noStrike" dirty="0" smtClean="0">
                          <a:effectLst/>
                        </a:rPr>
                        <a:t>member </a:t>
                      </a:r>
                      <a:r>
                        <a:rPr lang="en-US" sz="1000" u="none" strike="noStrike" dirty="0">
                          <a:effectLst/>
                        </a:rPr>
                        <a:t>o</a:t>
                      </a:r>
                      <a:r>
                        <a:rPr lang="en-US" sz="1000" u="none" strike="noStrike" dirty="0" smtClean="0">
                          <a:effectLst/>
                        </a:rPr>
                        <a:t>rientation</a:t>
                      </a:r>
                      <a:endParaRPr lang="en-US" sz="1000" b="0" i="0" u="none" strike="noStrike" dirty="0">
                        <a:solidFill>
                          <a:srgbClr val="000000"/>
                        </a:solidFill>
                        <a:effectLst/>
                        <a:latin typeface="MS Sans Serif"/>
                      </a:endParaRPr>
                    </a:p>
                  </a:txBody>
                  <a:tcPr marL="18288" marR="18288" marT="18288" marB="0" anchor="b">
                    <a:solidFill>
                      <a:srgbClr val="00B0F0"/>
                    </a:solidFill>
                  </a:tcPr>
                </a:tc>
                <a:extLst>
                  <a:ext uri="{0D108BD9-81ED-4DB2-BD59-A6C34878D82A}">
                    <a16:rowId xmlns:a16="http://schemas.microsoft.com/office/drawing/2014/main" val="1147730160"/>
                  </a:ext>
                </a:extLst>
              </a:tr>
              <a:tr h="138559">
                <a:tc>
                  <a:txBody>
                    <a:bodyPr/>
                    <a:lstStyle/>
                    <a:p>
                      <a:pPr algn="l" rtl="0" fontAlgn="b"/>
                      <a:r>
                        <a:rPr lang="en-US" sz="1000" u="none" strike="noStrike" dirty="0">
                          <a:effectLst/>
                        </a:rPr>
                        <a:t>WBS</a:t>
                      </a:r>
                      <a:endParaRPr lang="en-US" sz="1000" b="0" i="0" u="none" strike="noStrike" dirty="0">
                        <a:solidFill>
                          <a:srgbClr val="000000"/>
                        </a:solidFill>
                        <a:effectLst/>
                        <a:latin typeface="MS Sans Serif"/>
                      </a:endParaRPr>
                    </a:p>
                  </a:txBody>
                  <a:tcPr marL="18288" marR="18288" marT="18288" marB="0" anchor="b">
                    <a:solidFill>
                      <a:srgbClr val="00B0F0"/>
                    </a:solidFill>
                  </a:tcPr>
                </a:tc>
                <a:extLst>
                  <a:ext uri="{0D108BD9-81ED-4DB2-BD59-A6C34878D82A}">
                    <a16:rowId xmlns:a16="http://schemas.microsoft.com/office/drawing/2014/main" val="2701904550"/>
                  </a:ext>
                </a:extLst>
              </a:tr>
              <a:tr h="138559">
                <a:tc>
                  <a:txBody>
                    <a:bodyPr/>
                    <a:lstStyle/>
                    <a:p>
                      <a:pPr algn="l" rtl="0" fontAlgn="b"/>
                      <a:r>
                        <a:rPr lang="en-US" sz="1000" u="none" strike="noStrike" dirty="0">
                          <a:effectLst/>
                        </a:rPr>
                        <a:t>PPBE planning</a:t>
                      </a:r>
                      <a:endParaRPr lang="en-US" sz="1000" b="0" i="0" u="none" strike="noStrike" dirty="0">
                        <a:solidFill>
                          <a:srgbClr val="000000"/>
                        </a:solidFill>
                        <a:effectLst/>
                        <a:latin typeface="MS Sans Serif"/>
                      </a:endParaRPr>
                    </a:p>
                  </a:txBody>
                  <a:tcPr marL="18288" marR="18288" marT="18288" marB="0" anchor="b">
                    <a:solidFill>
                      <a:srgbClr val="00B0F0"/>
                    </a:solidFill>
                  </a:tcPr>
                </a:tc>
                <a:extLst>
                  <a:ext uri="{0D108BD9-81ED-4DB2-BD59-A6C34878D82A}">
                    <a16:rowId xmlns:a16="http://schemas.microsoft.com/office/drawing/2014/main" val="3480769960"/>
                  </a:ext>
                </a:extLst>
              </a:tr>
              <a:tr h="138559">
                <a:tc>
                  <a:txBody>
                    <a:bodyPr/>
                    <a:lstStyle/>
                    <a:p>
                      <a:pPr algn="l" rtl="0" fontAlgn="b"/>
                      <a:r>
                        <a:rPr lang="en-US" sz="1000" u="none" strike="noStrike" dirty="0">
                          <a:effectLst/>
                        </a:rPr>
                        <a:t>Tracking resources</a:t>
                      </a:r>
                      <a:endParaRPr lang="en-US" sz="1000" b="0" i="0" u="none" strike="noStrike" dirty="0">
                        <a:solidFill>
                          <a:srgbClr val="000000"/>
                        </a:solidFill>
                        <a:effectLst/>
                        <a:latin typeface="MS Sans Serif"/>
                      </a:endParaRPr>
                    </a:p>
                  </a:txBody>
                  <a:tcPr marL="18288" marR="18288" marT="18288" marB="0" anchor="b">
                    <a:solidFill>
                      <a:srgbClr val="CCFFCC"/>
                    </a:solidFill>
                  </a:tcPr>
                </a:tc>
                <a:extLst>
                  <a:ext uri="{0D108BD9-81ED-4DB2-BD59-A6C34878D82A}">
                    <a16:rowId xmlns:a16="http://schemas.microsoft.com/office/drawing/2014/main" val="1179059546"/>
                  </a:ext>
                </a:extLst>
              </a:tr>
              <a:tr h="138559">
                <a:tc>
                  <a:txBody>
                    <a:bodyPr/>
                    <a:lstStyle/>
                    <a:p>
                      <a:pPr algn="l" rtl="0" fontAlgn="b"/>
                      <a:r>
                        <a:rPr lang="en-US" sz="1000" u="none" strike="noStrike" dirty="0">
                          <a:effectLst/>
                        </a:rPr>
                        <a:t>Staffing</a:t>
                      </a:r>
                      <a:endParaRPr lang="en-US" sz="1000" b="0" i="0" u="none" strike="noStrike" dirty="0">
                        <a:solidFill>
                          <a:srgbClr val="000000"/>
                        </a:solidFill>
                        <a:effectLst/>
                        <a:latin typeface="MS Sans Serif"/>
                      </a:endParaRPr>
                    </a:p>
                  </a:txBody>
                  <a:tcPr marL="18288" marR="18288" marT="18288" marB="0" anchor="b">
                    <a:solidFill>
                      <a:srgbClr val="CCFFCC"/>
                    </a:solidFill>
                  </a:tcPr>
                </a:tc>
                <a:extLst>
                  <a:ext uri="{0D108BD9-81ED-4DB2-BD59-A6C34878D82A}">
                    <a16:rowId xmlns:a16="http://schemas.microsoft.com/office/drawing/2014/main" val="3186994162"/>
                  </a:ext>
                </a:extLst>
              </a:tr>
              <a:tr h="138559">
                <a:tc>
                  <a:txBody>
                    <a:bodyPr/>
                    <a:lstStyle/>
                    <a:p>
                      <a:pPr algn="l" rtl="0" fontAlgn="b"/>
                      <a:r>
                        <a:rPr lang="en-US" sz="1000" u="none" strike="noStrike" dirty="0">
                          <a:effectLst/>
                        </a:rPr>
                        <a:t>Roles &amp; responsibilities</a:t>
                      </a:r>
                      <a:endParaRPr lang="en-US" sz="1000" b="0" i="0" u="none" strike="noStrike" dirty="0">
                        <a:solidFill>
                          <a:srgbClr val="000000"/>
                        </a:solidFill>
                        <a:effectLst/>
                        <a:latin typeface="MS Sans Serif"/>
                      </a:endParaRPr>
                    </a:p>
                  </a:txBody>
                  <a:tcPr marL="18288" marR="18288" marT="18288" marB="0" anchor="b">
                    <a:solidFill>
                      <a:srgbClr val="00B0F0"/>
                    </a:solidFill>
                  </a:tcPr>
                </a:tc>
                <a:extLst>
                  <a:ext uri="{0D108BD9-81ED-4DB2-BD59-A6C34878D82A}">
                    <a16:rowId xmlns:a16="http://schemas.microsoft.com/office/drawing/2014/main" val="336549323"/>
                  </a:ext>
                </a:extLst>
              </a:tr>
              <a:tr h="262906">
                <a:tc>
                  <a:txBody>
                    <a:bodyPr/>
                    <a:lstStyle/>
                    <a:p>
                      <a:pPr algn="l" rtl="0" fontAlgn="b"/>
                      <a:r>
                        <a:rPr lang="en-US" sz="1000" u="none" strike="noStrike" dirty="0">
                          <a:effectLst/>
                        </a:rPr>
                        <a:t>Procurement management</a:t>
                      </a:r>
                      <a:endParaRPr lang="en-US" sz="1000" b="0" i="0" u="none" strike="noStrike" dirty="0">
                        <a:solidFill>
                          <a:srgbClr val="000000"/>
                        </a:solidFill>
                        <a:effectLst/>
                        <a:latin typeface="MS Sans Serif"/>
                      </a:endParaRPr>
                    </a:p>
                  </a:txBody>
                  <a:tcPr marL="18288" marR="18288" marT="18288" marB="0" anchor="b">
                    <a:solidFill>
                      <a:srgbClr val="CCFFCC"/>
                    </a:solidFill>
                  </a:tcPr>
                </a:tc>
                <a:extLst>
                  <a:ext uri="{0D108BD9-81ED-4DB2-BD59-A6C34878D82A}">
                    <a16:rowId xmlns:a16="http://schemas.microsoft.com/office/drawing/2014/main" val="2198453329"/>
                  </a:ext>
                </a:extLst>
              </a:tr>
              <a:tr h="138559">
                <a:tc>
                  <a:txBody>
                    <a:bodyPr/>
                    <a:lstStyle/>
                    <a:p>
                      <a:pPr algn="l" rtl="0" fontAlgn="b"/>
                      <a:r>
                        <a:rPr lang="en-US" sz="1000" u="none" strike="noStrike" dirty="0">
                          <a:effectLst/>
                        </a:rPr>
                        <a:t>Tracking FTEs</a:t>
                      </a:r>
                      <a:endParaRPr lang="en-US" sz="1000" b="0" i="0" u="none" strike="noStrike" dirty="0">
                        <a:solidFill>
                          <a:srgbClr val="000000"/>
                        </a:solidFill>
                        <a:effectLst/>
                        <a:latin typeface="MS Sans Serif"/>
                      </a:endParaRPr>
                    </a:p>
                  </a:txBody>
                  <a:tcPr marL="18288" marR="18288" marT="18288" marB="0" anchor="b">
                    <a:solidFill>
                      <a:srgbClr val="CCFFCC"/>
                    </a:solidFill>
                  </a:tcPr>
                </a:tc>
                <a:extLst>
                  <a:ext uri="{0D108BD9-81ED-4DB2-BD59-A6C34878D82A}">
                    <a16:rowId xmlns:a16="http://schemas.microsoft.com/office/drawing/2014/main" val="3527901070"/>
                  </a:ext>
                </a:extLst>
              </a:tr>
              <a:tr h="138559">
                <a:tc>
                  <a:txBody>
                    <a:bodyPr/>
                    <a:lstStyle/>
                    <a:p>
                      <a:pPr algn="l" rtl="0" fontAlgn="b"/>
                      <a:r>
                        <a:rPr lang="en-US" sz="1000" u="none" strike="noStrike" dirty="0">
                          <a:effectLst/>
                        </a:rPr>
                        <a:t>Project plan</a:t>
                      </a:r>
                      <a:endParaRPr lang="en-US" sz="1000" b="0" i="0" u="none" strike="noStrike" dirty="0">
                        <a:solidFill>
                          <a:srgbClr val="000000"/>
                        </a:solidFill>
                        <a:effectLst/>
                        <a:latin typeface="MS Sans Serif"/>
                      </a:endParaRPr>
                    </a:p>
                  </a:txBody>
                  <a:tcPr marL="18288" marR="18288" marT="18288" marB="0" anchor="b">
                    <a:solidFill>
                      <a:srgbClr val="00B0F0"/>
                    </a:solidFill>
                  </a:tcPr>
                </a:tc>
                <a:extLst>
                  <a:ext uri="{0D108BD9-81ED-4DB2-BD59-A6C34878D82A}">
                    <a16:rowId xmlns:a16="http://schemas.microsoft.com/office/drawing/2014/main" val="3321852105"/>
                  </a:ext>
                </a:extLst>
              </a:tr>
              <a:tr h="138559">
                <a:tc>
                  <a:txBody>
                    <a:bodyPr/>
                    <a:lstStyle/>
                    <a:p>
                      <a:pPr algn="l" rtl="0" fontAlgn="b"/>
                      <a:r>
                        <a:rPr lang="en-US" sz="1000" u="none" strike="noStrike" dirty="0">
                          <a:effectLst/>
                        </a:rPr>
                        <a:t>Administrative </a:t>
                      </a:r>
                      <a:r>
                        <a:rPr lang="en-US" sz="1000" u="none" strike="noStrike" dirty="0" smtClean="0">
                          <a:effectLst/>
                        </a:rPr>
                        <a:t>task</a:t>
                      </a:r>
                      <a:r>
                        <a:rPr lang="en-US" sz="1000" u="none" strike="noStrike" baseline="0" dirty="0" smtClean="0">
                          <a:effectLst/>
                        </a:rPr>
                        <a:t>s</a:t>
                      </a:r>
                      <a:endParaRPr lang="en-US" sz="1000" b="0" i="0" u="none" strike="noStrike" dirty="0">
                        <a:solidFill>
                          <a:srgbClr val="000000"/>
                        </a:solidFill>
                        <a:effectLst/>
                        <a:latin typeface="MS Sans Serif"/>
                      </a:endParaRPr>
                    </a:p>
                  </a:txBody>
                  <a:tcPr marL="18288" marR="18288" marT="18288" marB="0" anchor="b">
                    <a:solidFill>
                      <a:srgbClr val="00B0F0"/>
                    </a:solidFill>
                  </a:tcPr>
                </a:tc>
                <a:extLst>
                  <a:ext uri="{0D108BD9-81ED-4DB2-BD59-A6C34878D82A}">
                    <a16:rowId xmlns:a16="http://schemas.microsoft.com/office/drawing/2014/main" val="2614653201"/>
                  </a:ext>
                </a:extLst>
              </a:tr>
              <a:tr h="262906">
                <a:tc>
                  <a:txBody>
                    <a:bodyPr/>
                    <a:lstStyle/>
                    <a:p>
                      <a:pPr algn="l" rtl="0" fontAlgn="b"/>
                      <a:r>
                        <a:rPr lang="en-US" sz="1000" b="0" i="0" u="none" strike="noStrike" dirty="0" smtClean="0">
                          <a:solidFill>
                            <a:srgbClr val="000000"/>
                          </a:solidFill>
                          <a:effectLst/>
                          <a:latin typeface="+mn-lt"/>
                        </a:rPr>
                        <a:t>Project news and announcements</a:t>
                      </a:r>
                      <a:endParaRPr lang="en-US" sz="1000" b="0" i="0" u="none" strike="noStrike" dirty="0">
                        <a:solidFill>
                          <a:srgbClr val="000000"/>
                        </a:solidFill>
                        <a:effectLst/>
                        <a:latin typeface="+mn-lt"/>
                      </a:endParaRPr>
                    </a:p>
                  </a:txBody>
                  <a:tcPr marL="18288" marR="18288" marT="18288" marB="0" anchor="b">
                    <a:solidFill>
                      <a:srgbClr val="00B0F0"/>
                    </a:solidFill>
                  </a:tcPr>
                </a:tc>
                <a:extLst>
                  <a:ext uri="{0D108BD9-81ED-4DB2-BD59-A6C34878D82A}">
                    <a16:rowId xmlns:a16="http://schemas.microsoft.com/office/drawing/2014/main" val="521851669"/>
                  </a:ext>
                </a:extLst>
              </a:tr>
              <a:tr h="181024">
                <a:tc>
                  <a:txBody>
                    <a:bodyPr/>
                    <a:lstStyle/>
                    <a:p>
                      <a:pPr algn="l" rtl="0" fontAlgn="b"/>
                      <a:r>
                        <a:rPr lang="en-US" sz="1000" b="0" i="0" u="none" strike="noStrike" dirty="0" smtClean="0">
                          <a:solidFill>
                            <a:srgbClr val="000000"/>
                          </a:solidFill>
                          <a:effectLst/>
                          <a:latin typeface="+mn-lt"/>
                        </a:rPr>
                        <a:t>Supplier contracts</a:t>
                      </a:r>
                      <a:endParaRPr lang="en-US" sz="1000" b="0" i="0" u="none" strike="noStrike" dirty="0">
                        <a:solidFill>
                          <a:srgbClr val="000000"/>
                        </a:solidFill>
                        <a:effectLst/>
                        <a:latin typeface="+mn-lt"/>
                      </a:endParaRPr>
                    </a:p>
                  </a:txBody>
                  <a:tcPr marL="18288" marR="18288" marT="18288" marB="0" anchor="b">
                    <a:solidFill>
                      <a:srgbClr val="FFFFCC"/>
                    </a:solidFill>
                  </a:tcPr>
                </a:tc>
                <a:extLst>
                  <a:ext uri="{0D108BD9-81ED-4DB2-BD59-A6C34878D82A}">
                    <a16:rowId xmlns:a16="http://schemas.microsoft.com/office/drawing/2014/main" val="1517184820"/>
                  </a:ext>
                </a:extLst>
              </a:tr>
            </a:tbl>
          </a:graphicData>
        </a:graphic>
      </p:graphicFrame>
      <p:graphicFrame>
        <p:nvGraphicFramePr>
          <p:cNvPr id="11" name="Table 10"/>
          <p:cNvGraphicFramePr>
            <a:graphicFrameLocks noGrp="1"/>
          </p:cNvGraphicFramePr>
          <p:nvPr>
            <p:extLst>
              <p:ext uri="{D42A27DB-BD31-4B8C-83A1-F6EECF244321}">
                <p14:modId xmlns:p14="http://schemas.microsoft.com/office/powerpoint/2010/main" val="3388457634"/>
              </p:ext>
            </p:extLst>
          </p:nvPr>
        </p:nvGraphicFramePr>
        <p:xfrm>
          <a:off x="1743334" y="1219200"/>
          <a:ext cx="1612513" cy="4419600"/>
        </p:xfrm>
        <a:graphic>
          <a:graphicData uri="http://schemas.openxmlformats.org/drawingml/2006/table">
            <a:tbl>
              <a:tblPr>
                <a:tableStyleId>{5940675A-B579-460E-94D1-54222C63F5DA}</a:tableStyleId>
              </a:tblPr>
              <a:tblGrid>
                <a:gridCol w="1612513">
                  <a:extLst>
                    <a:ext uri="{9D8B030D-6E8A-4147-A177-3AD203B41FA5}">
                      <a16:colId xmlns:a16="http://schemas.microsoft.com/office/drawing/2014/main" val="4159355156"/>
                    </a:ext>
                  </a:extLst>
                </a:gridCol>
              </a:tblGrid>
              <a:tr h="110620">
                <a:tc>
                  <a:txBody>
                    <a:bodyPr/>
                    <a:lstStyle/>
                    <a:p>
                      <a:pPr algn="ctr" rtl="0" fontAlgn="b"/>
                      <a:r>
                        <a:rPr lang="en-US" sz="1000" b="1" u="none" strike="noStrike" dirty="0" smtClean="0">
                          <a:effectLst/>
                          <a:latin typeface="+mn-lt"/>
                        </a:rPr>
                        <a:t>Project Control</a:t>
                      </a:r>
                      <a:endParaRPr lang="en-US" sz="1000" b="1" i="0" u="none" strike="noStrike" dirty="0">
                        <a:solidFill>
                          <a:srgbClr val="000000"/>
                        </a:solidFill>
                        <a:effectLst/>
                        <a:latin typeface="+mn-lt"/>
                      </a:endParaRPr>
                    </a:p>
                  </a:txBody>
                  <a:tcPr marL="18288" marR="18288" marT="18288" marB="0" anchor="ctr">
                    <a:solidFill>
                      <a:schemeClr val="accent1">
                        <a:lumMod val="20000"/>
                        <a:lumOff val="80000"/>
                      </a:schemeClr>
                    </a:solidFill>
                  </a:tcPr>
                </a:tc>
                <a:extLst>
                  <a:ext uri="{0D108BD9-81ED-4DB2-BD59-A6C34878D82A}">
                    <a16:rowId xmlns:a16="http://schemas.microsoft.com/office/drawing/2014/main" val="124352923"/>
                  </a:ext>
                </a:extLst>
              </a:tr>
              <a:tr h="110620">
                <a:tc>
                  <a:txBody>
                    <a:bodyPr/>
                    <a:lstStyle/>
                    <a:p>
                      <a:pPr algn="l" rtl="0" fontAlgn="b"/>
                      <a:r>
                        <a:rPr lang="en-US" sz="1000" u="none" strike="noStrike" dirty="0">
                          <a:effectLst/>
                          <a:latin typeface="+mn-lt"/>
                        </a:rPr>
                        <a:t>Integrated master schedule</a:t>
                      </a:r>
                      <a:endParaRPr lang="en-US" sz="1000" b="0" i="0" u="none" strike="noStrike" dirty="0">
                        <a:solidFill>
                          <a:srgbClr val="000000"/>
                        </a:solidFill>
                        <a:effectLst/>
                        <a:latin typeface="+mn-lt"/>
                      </a:endParaRPr>
                    </a:p>
                  </a:txBody>
                  <a:tcPr marL="18288" marR="18288" marT="18288" marB="0" anchor="b">
                    <a:solidFill>
                      <a:srgbClr val="FFFFCC"/>
                    </a:solidFill>
                  </a:tcPr>
                </a:tc>
                <a:extLst>
                  <a:ext uri="{0D108BD9-81ED-4DB2-BD59-A6C34878D82A}">
                    <a16:rowId xmlns:a16="http://schemas.microsoft.com/office/drawing/2014/main" val="2948392359"/>
                  </a:ext>
                </a:extLst>
              </a:tr>
              <a:tr h="110620">
                <a:tc>
                  <a:txBody>
                    <a:bodyPr/>
                    <a:lstStyle/>
                    <a:p>
                      <a:pPr algn="l" rtl="0" fontAlgn="b"/>
                      <a:r>
                        <a:rPr lang="en-US" sz="1000" u="none" strike="noStrike" dirty="0">
                          <a:effectLst/>
                          <a:latin typeface="+mn-lt"/>
                        </a:rPr>
                        <a:t>Detailed tactical schedules</a:t>
                      </a:r>
                      <a:endParaRPr lang="en-US" sz="1000" b="0" i="0" u="none" strike="noStrike" dirty="0">
                        <a:solidFill>
                          <a:srgbClr val="000000"/>
                        </a:solidFill>
                        <a:effectLst/>
                        <a:latin typeface="+mn-lt"/>
                      </a:endParaRPr>
                    </a:p>
                  </a:txBody>
                  <a:tcPr marL="18288" marR="18288" marT="18288" marB="0" anchor="b">
                    <a:solidFill>
                      <a:srgbClr val="00B0F0"/>
                    </a:solidFill>
                  </a:tcPr>
                </a:tc>
                <a:extLst>
                  <a:ext uri="{0D108BD9-81ED-4DB2-BD59-A6C34878D82A}">
                    <a16:rowId xmlns:a16="http://schemas.microsoft.com/office/drawing/2014/main" val="152983731"/>
                  </a:ext>
                </a:extLst>
              </a:tr>
              <a:tr h="110620">
                <a:tc>
                  <a:txBody>
                    <a:bodyPr/>
                    <a:lstStyle/>
                    <a:p>
                      <a:pPr algn="l" rtl="0" fontAlgn="b"/>
                      <a:r>
                        <a:rPr lang="en-US" sz="1000" u="none" strike="noStrike" dirty="0">
                          <a:effectLst/>
                          <a:latin typeface="+mn-lt"/>
                        </a:rPr>
                        <a:t>Meeting presentations</a:t>
                      </a:r>
                      <a:endParaRPr lang="en-US" sz="1000" b="0" i="0" u="none" strike="noStrike" dirty="0">
                        <a:solidFill>
                          <a:srgbClr val="000000"/>
                        </a:solidFill>
                        <a:effectLst/>
                        <a:latin typeface="+mn-lt"/>
                      </a:endParaRPr>
                    </a:p>
                  </a:txBody>
                  <a:tcPr marL="18288" marR="18288" marT="18288" marB="0" anchor="b">
                    <a:solidFill>
                      <a:srgbClr val="00B0F0"/>
                    </a:solidFill>
                  </a:tcPr>
                </a:tc>
                <a:extLst>
                  <a:ext uri="{0D108BD9-81ED-4DB2-BD59-A6C34878D82A}">
                    <a16:rowId xmlns:a16="http://schemas.microsoft.com/office/drawing/2014/main" val="632235298"/>
                  </a:ext>
                </a:extLst>
              </a:tr>
              <a:tr h="110620">
                <a:tc>
                  <a:txBody>
                    <a:bodyPr/>
                    <a:lstStyle/>
                    <a:p>
                      <a:pPr algn="l" rtl="0" fontAlgn="b"/>
                      <a:r>
                        <a:rPr lang="en-US" sz="1000" u="none" strike="noStrike" dirty="0">
                          <a:effectLst/>
                          <a:latin typeface="+mn-lt"/>
                        </a:rPr>
                        <a:t>Project documentation</a:t>
                      </a:r>
                      <a:endParaRPr lang="en-US" sz="1000" b="0" i="0" u="none" strike="noStrike" dirty="0">
                        <a:solidFill>
                          <a:srgbClr val="000000"/>
                        </a:solidFill>
                        <a:effectLst/>
                        <a:latin typeface="+mn-lt"/>
                      </a:endParaRPr>
                    </a:p>
                  </a:txBody>
                  <a:tcPr marL="18288" marR="18288" marT="18288" marB="0" anchor="b">
                    <a:solidFill>
                      <a:schemeClr val="accent2">
                        <a:lumMod val="20000"/>
                        <a:lumOff val="80000"/>
                      </a:schemeClr>
                    </a:solidFill>
                  </a:tcPr>
                </a:tc>
                <a:extLst>
                  <a:ext uri="{0D108BD9-81ED-4DB2-BD59-A6C34878D82A}">
                    <a16:rowId xmlns:a16="http://schemas.microsoft.com/office/drawing/2014/main" val="573782926"/>
                  </a:ext>
                </a:extLst>
              </a:tr>
              <a:tr h="110620">
                <a:tc>
                  <a:txBody>
                    <a:bodyPr/>
                    <a:lstStyle/>
                    <a:p>
                      <a:pPr algn="l" rtl="0" fontAlgn="b"/>
                      <a:r>
                        <a:rPr lang="en-US" sz="1000" b="0" i="0" u="none" strike="noStrike" dirty="0" smtClean="0">
                          <a:solidFill>
                            <a:srgbClr val="000000"/>
                          </a:solidFill>
                          <a:effectLst/>
                          <a:latin typeface="+mn-lt"/>
                        </a:rPr>
                        <a:t>Process diagrams</a:t>
                      </a:r>
                      <a:endParaRPr lang="en-US" sz="1000" b="0" i="0" u="none" strike="noStrike" dirty="0">
                        <a:solidFill>
                          <a:srgbClr val="000000"/>
                        </a:solidFill>
                        <a:effectLst/>
                        <a:latin typeface="+mn-lt"/>
                      </a:endParaRPr>
                    </a:p>
                  </a:txBody>
                  <a:tcPr marL="18288" marR="18288" marT="18288" marB="0" anchor="b">
                    <a:solidFill>
                      <a:schemeClr val="accent2">
                        <a:lumMod val="20000"/>
                        <a:lumOff val="80000"/>
                      </a:schemeClr>
                    </a:solidFill>
                  </a:tcPr>
                </a:tc>
                <a:extLst>
                  <a:ext uri="{0D108BD9-81ED-4DB2-BD59-A6C34878D82A}">
                    <a16:rowId xmlns:a16="http://schemas.microsoft.com/office/drawing/2014/main" val="1783646471"/>
                  </a:ext>
                </a:extLst>
              </a:tr>
              <a:tr h="110620">
                <a:tc>
                  <a:txBody>
                    <a:bodyPr/>
                    <a:lstStyle/>
                    <a:p>
                      <a:pPr algn="l" rtl="0" fontAlgn="b"/>
                      <a:r>
                        <a:rPr lang="en-US" sz="1000" u="none" strike="noStrike" dirty="0">
                          <a:effectLst/>
                          <a:latin typeface="+mn-lt"/>
                        </a:rPr>
                        <a:t>Change requests</a:t>
                      </a:r>
                      <a:endParaRPr lang="en-US" sz="1000" b="0" i="0" u="none" strike="noStrike" dirty="0">
                        <a:solidFill>
                          <a:srgbClr val="000000"/>
                        </a:solidFill>
                        <a:effectLst/>
                        <a:latin typeface="+mn-lt"/>
                      </a:endParaRPr>
                    </a:p>
                  </a:txBody>
                  <a:tcPr marL="18288" marR="18288" marT="18288" marB="0" anchor="b">
                    <a:solidFill>
                      <a:srgbClr val="00B0F0"/>
                    </a:solidFill>
                  </a:tcPr>
                </a:tc>
                <a:extLst>
                  <a:ext uri="{0D108BD9-81ED-4DB2-BD59-A6C34878D82A}">
                    <a16:rowId xmlns:a16="http://schemas.microsoft.com/office/drawing/2014/main" val="762171702"/>
                  </a:ext>
                </a:extLst>
              </a:tr>
              <a:tr h="110620">
                <a:tc>
                  <a:txBody>
                    <a:bodyPr/>
                    <a:lstStyle/>
                    <a:p>
                      <a:pPr algn="l" rtl="0" fontAlgn="b"/>
                      <a:r>
                        <a:rPr lang="en-US" sz="1000" u="none" strike="noStrike" dirty="0">
                          <a:effectLst/>
                          <a:latin typeface="+mn-lt"/>
                        </a:rPr>
                        <a:t>Product </a:t>
                      </a:r>
                      <a:r>
                        <a:rPr lang="en-US" sz="1000" u="none" strike="noStrike" dirty="0" smtClean="0">
                          <a:effectLst/>
                          <a:latin typeface="+mn-lt"/>
                        </a:rPr>
                        <a:t>reviews</a:t>
                      </a:r>
                      <a:endParaRPr lang="en-US" sz="1000" b="0" i="0" u="none" strike="noStrike" dirty="0">
                        <a:solidFill>
                          <a:srgbClr val="000000"/>
                        </a:solidFill>
                        <a:effectLst/>
                        <a:latin typeface="+mn-lt"/>
                      </a:endParaRPr>
                    </a:p>
                  </a:txBody>
                  <a:tcPr marL="18288" marR="18288" marT="18288" marB="0" anchor="b">
                    <a:solidFill>
                      <a:srgbClr val="00B0F0"/>
                    </a:solidFill>
                  </a:tcPr>
                </a:tc>
                <a:extLst>
                  <a:ext uri="{0D108BD9-81ED-4DB2-BD59-A6C34878D82A}">
                    <a16:rowId xmlns:a16="http://schemas.microsoft.com/office/drawing/2014/main" val="1160652298"/>
                  </a:ext>
                </a:extLst>
              </a:tr>
              <a:tr h="110620">
                <a:tc>
                  <a:txBody>
                    <a:bodyPr/>
                    <a:lstStyle/>
                    <a:p>
                      <a:pPr algn="l" rtl="0" fontAlgn="b"/>
                      <a:r>
                        <a:rPr lang="en-US" sz="1000" u="none" strike="noStrike" dirty="0">
                          <a:effectLst/>
                          <a:latin typeface="+mn-lt"/>
                        </a:rPr>
                        <a:t>SEMP</a:t>
                      </a:r>
                      <a:endParaRPr lang="en-US" sz="1000" b="0" i="0" u="none" strike="noStrike" dirty="0">
                        <a:solidFill>
                          <a:srgbClr val="000000"/>
                        </a:solidFill>
                        <a:effectLst/>
                        <a:latin typeface="+mn-lt"/>
                      </a:endParaRPr>
                    </a:p>
                  </a:txBody>
                  <a:tcPr marL="18288" marR="18288" marT="18288" marB="0" anchor="b">
                    <a:solidFill>
                      <a:srgbClr val="00B0F0"/>
                    </a:solidFill>
                  </a:tcPr>
                </a:tc>
                <a:extLst>
                  <a:ext uri="{0D108BD9-81ED-4DB2-BD59-A6C34878D82A}">
                    <a16:rowId xmlns:a16="http://schemas.microsoft.com/office/drawing/2014/main" val="479557788"/>
                  </a:ext>
                </a:extLst>
              </a:tr>
              <a:tr h="110620">
                <a:tc>
                  <a:txBody>
                    <a:bodyPr/>
                    <a:lstStyle/>
                    <a:p>
                      <a:pPr algn="l" rtl="0" fontAlgn="b"/>
                      <a:r>
                        <a:rPr lang="en-US" sz="1000" u="none" strike="noStrike" dirty="0">
                          <a:effectLst/>
                          <a:latin typeface="+mn-lt"/>
                        </a:rPr>
                        <a:t>Software </a:t>
                      </a:r>
                      <a:r>
                        <a:rPr lang="en-US" sz="1000" u="none" strike="noStrike" dirty="0" smtClean="0">
                          <a:effectLst/>
                          <a:latin typeface="+mn-lt"/>
                        </a:rPr>
                        <a:t>development </a:t>
                      </a:r>
                      <a:r>
                        <a:rPr lang="en-US" sz="1000" u="none" strike="noStrike" dirty="0">
                          <a:effectLst/>
                          <a:latin typeface="+mn-lt"/>
                        </a:rPr>
                        <a:t>p</a:t>
                      </a:r>
                      <a:r>
                        <a:rPr lang="en-US" sz="1000" u="none" strike="noStrike" dirty="0" smtClean="0">
                          <a:effectLst/>
                          <a:latin typeface="+mn-lt"/>
                        </a:rPr>
                        <a:t>lan</a:t>
                      </a:r>
                      <a:endParaRPr lang="en-US" sz="1000" b="0" i="0" u="none" strike="noStrike" dirty="0">
                        <a:solidFill>
                          <a:srgbClr val="000000"/>
                        </a:solidFill>
                        <a:effectLst/>
                        <a:latin typeface="+mn-lt"/>
                      </a:endParaRPr>
                    </a:p>
                  </a:txBody>
                  <a:tcPr marL="18288" marR="18288" marT="18288" marB="0" anchor="b">
                    <a:solidFill>
                      <a:srgbClr val="00B0F0"/>
                    </a:solidFill>
                  </a:tcPr>
                </a:tc>
                <a:extLst>
                  <a:ext uri="{0D108BD9-81ED-4DB2-BD59-A6C34878D82A}">
                    <a16:rowId xmlns:a16="http://schemas.microsoft.com/office/drawing/2014/main" val="1478525222"/>
                  </a:ext>
                </a:extLst>
              </a:tr>
              <a:tr h="110620">
                <a:tc>
                  <a:txBody>
                    <a:bodyPr/>
                    <a:lstStyle/>
                    <a:p>
                      <a:pPr algn="l" rtl="0" fontAlgn="b"/>
                      <a:r>
                        <a:rPr lang="en-US" sz="1000" u="none" strike="noStrike" dirty="0">
                          <a:effectLst/>
                          <a:latin typeface="+mn-lt"/>
                        </a:rPr>
                        <a:t>Risk 5x5</a:t>
                      </a:r>
                      <a:endParaRPr lang="en-US" sz="1000" b="0" i="0" u="none" strike="noStrike" dirty="0">
                        <a:solidFill>
                          <a:srgbClr val="000000"/>
                        </a:solidFill>
                        <a:effectLst/>
                        <a:latin typeface="+mn-lt"/>
                      </a:endParaRPr>
                    </a:p>
                  </a:txBody>
                  <a:tcPr marL="18288" marR="18288" marT="18288" marB="0" anchor="b">
                    <a:solidFill>
                      <a:srgbClr val="00B0F0"/>
                    </a:solidFill>
                  </a:tcPr>
                </a:tc>
                <a:extLst>
                  <a:ext uri="{0D108BD9-81ED-4DB2-BD59-A6C34878D82A}">
                    <a16:rowId xmlns:a16="http://schemas.microsoft.com/office/drawing/2014/main" val="3722047926"/>
                  </a:ext>
                </a:extLst>
              </a:tr>
              <a:tr h="110620">
                <a:tc>
                  <a:txBody>
                    <a:bodyPr/>
                    <a:lstStyle/>
                    <a:p>
                      <a:pPr algn="l" rtl="0" fontAlgn="b"/>
                      <a:r>
                        <a:rPr lang="en-US" sz="1000" u="none" strike="noStrike" dirty="0">
                          <a:effectLst/>
                          <a:latin typeface="+mn-lt"/>
                        </a:rPr>
                        <a:t>Acronym </a:t>
                      </a:r>
                      <a:r>
                        <a:rPr lang="en-US" sz="1000" u="none" strike="noStrike" dirty="0" smtClean="0">
                          <a:effectLst/>
                          <a:latin typeface="+mn-lt"/>
                        </a:rPr>
                        <a:t>list</a:t>
                      </a:r>
                      <a:endParaRPr lang="en-US" sz="1000" b="0" i="0" u="none" strike="noStrike" dirty="0">
                        <a:solidFill>
                          <a:srgbClr val="000000"/>
                        </a:solidFill>
                        <a:effectLst/>
                        <a:latin typeface="+mn-lt"/>
                      </a:endParaRPr>
                    </a:p>
                  </a:txBody>
                  <a:tcPr marL="18288" marR="18288" marT="18288" marB="0" anchor="b">
                    <a:solidFill>
                      <a:srgbClr val="00B0F0"/>
                    </a:solidFill>
                  </a:tcPr>
                </a:tc>
                <a:extLst>
                  <a:ext uri="{0D108BD9-81ED-4DB2-BD59-A6C34878D82A}">
                    <a16:rowId xmlns:a16="http://schemas.microsoft.com/office/drawing/2014/main" val="2533273299"/>
                  </a:ext>
                </a:extLst>
              </a:tr>
              <a:tr h="110620">
                <a:tc>
                  <a:txBody>
                    <a:bodyPr/>
                    <a:lstStyle/>
                    <a:p>
                      <a:pPr algn="l" rtl="0" fontAlgn="b"/>
                      <a:r>
                        <a:rPr lang="en-US" sz="1000" u="none" strike="noStrike" dirty="0">
                          <a:effectLst/>
                          <a:latin typeface="+mn-lt"/>
                        </a:rPr>
                        <a:t>Team travel planning</a:t>
                      </a:r>
                      <a:endParaRPr lang="en-US" sz="1000" b="0" i="0" u="none" strike="noStrike" dirty="0">
                        <a:solidFill>
                          <a:srgbClr val="000000"/>
                        </a:solidFill>
                        <a:effectLst/>
                        <a:latin typeface="+mn-lt"/>
                      </a:endParaRPr>
                    </a:p>
                  </a:txBody>
                  <a:tcPr marL="18288" marR="18288" marT="18288" marB="0" anchor="b">
                    <a:solidFill>
                      <a:srgbClr val="00B0F0"/>
                    </a:solidFill>
                  </a:tcPr>
                </a:tc>
                <a:extLst>
                  <a:ext uri="{0D108BD9-81ED-4DB2-BD59-A6C34878D82A}">
                    <a16:rowId xmlns:a16="http://schemas.microsoft.com/office/drawing/2014/main" val="553312212"/>
                  </a:ext>
                </a:extLst>
              </a:tr>
              <a:tr h="110620">
                <a:tc>
                  <a:txBody>
                    <a:bodyPr/>
                    <a:lstStyle/>
                    <a:p>
                      <a:pPr algn="l" rtl="0" fontAlgn="b"/>
                      <a:r>
                        <a:rPr lang="en-US" sz="1000" u="none" strike="noStrike" dirty="0">
                          <a:effectLst/>
                          <a:latin typeface="+mn-lt"/>
                        </a:rPr>
                        <a:t>Team list</a:t>
                      </a:r>
                      <a:endParaRPr lang="en-US" sz="1000" b="0" i="0" u="none" strike="noStrike" dirty="0">
                        <a:solidFill>
                          <a:srgbClr val="000000"/>
                        </a:solidFill>
                        <a:effectLst/>
                        <a:latin typeface="+mn-lt"/>
                      </a:endParaRPr>
                    </a:p>
                  </a:txBody>
                  <a:tcPr marL="18288" marR="18288" marT="18288" marB="0" anchor="b">
                    <a:solidFill>
                      <a:srgbClr val="00B0F0"/>
                    </a:solidFill>
                  </a:tcPr>
                </a:tc>
                <a:extLst>
                  <a:ext uri="{0D108BD9-81ED-4DB2-BD59-A6C34878D82A}">
                    <a16:rowId xmlns:a16="http://schemas.microsoft.com/office/drawing/2014/main" val="123779321"/>
                  </a:ext>
                </a:extLst>
              </a:tr>
              <a:tr h="110620">
                <a:tc>
                  <a:txBody>
                    <a:bodyPr/>
                    <a:lstStyle/>
                    <a:p>
                      <a:pPr algn="l" rtl="0" fontAlgn="b"/>
                      <a:r>
                        <a:rPr lang="en-US" sz="1000" u="none" strike="noStrike" dirty="0">
                          <a:effectLst/>
                          <a:latin typeface="+mn-lt"/>
                        </a:rPr>
                        <a:t>Team event RSVPs</a:t>
                      </a:r>
                      <a:endParaRPr lang="en-US" sz="1000" b="0" i="0" u="none" strike="noStrike" dirty="0">
                        <a:solidFill>
                          <a:srgbClr val="000000"/>
                        </a:solidFill>
                        <a:effectLst/>
                        <a:latin typeface="+mn-lt"/>
                      </a:endParaRPr>
                    </a:p>
                  </a:txBody>
                  <a:tcPr marL="18288" marR="18288" marT="18288" marB="0" anchor="b">
                    <a:solidFill>
                      <a:srgbClr val="00B0F0"/>
                    </a:solidFill>
                  </a:tcPr>
                </a:tc>
                <a:extLst>
                  <a:ext uri="{0D108BD9-81ED-4DB2-BD59-A6C34878D82A}">
                    <a16:rowId xmlns:a16="http://schemas.microsoft.com/office/drawing/2014/main" val="146730682"/>
                  </a:ext>
                </a:extLst>
              </a:tr>
              <a:tr h="110620">
                <a:tc>
                  <a:txBody>
                    <a:bodyPr/>
                    <a:lstStyle/>
                    <a:p>
                      <a:pPr algn="l" rtl="0" fontAlgn="b"/>
                      <a:r>
                        <a:rPr lang="en-US" sz="1000" u="none" strike="noStrike" dirty="0">
                          <a:effectLst/>
                          <a:latin typeface="+mn-lt"/>
                        </a:rPr>
                        <a:t>Formal approvals</a:t>
                      </a:r>
                      <a:endParaRPr lang="en-US" sz="1000" b="0" i="0" u="none" strike="noStrike" dirty="0">
                        <a:solidFill>
                          <a:srgbClr val="000000"/>
                        </a:solidFill>
                        <a:effectLst/>
                        <a:latin typeface="+mn-lt"/>
                      </a:endParaRPr>
                    </a:p>
                  </a:txBody>
                  <a:tcPr marL="18288" marR="18288" marT="18288" marB="0" anchor="b">
                    <a:solidFill>
                      <a:srgbClr val="00B0F0"/>
                    </a:solidFill>
                  </a:tcPr>
                </a:tc>
                <a:extLst>
                  <a:ext uri="{0D108BD9-81ED-4DB2-BD59-A6C34878D82A}">
                    <a16:rowId xmlns:a16="http://schemas.microsoft.com/office/drawing/2014/main" val="1675351060"/>
                  </a:ext>
                </a:extLst>
              </a:tr>
              <a:tr h="110620">
                <a:tc>
                  <a:txBody>
                    <a:bodyPr/>
                    <a:lstStyle/>
                    <a:p>
                      <a:pPr algn="l" rtl="0" fontAlgn="b"/>
                      <a:r>
                        <a:rPr lang="en-US" sz="1000" u="none" strike="noStrike" dirty="0">
                          <a:effectLst/>
                          <a:latin typeface="+mn-lt"/>
                        </a:rPr>
                        <a:t>Meeting charters</a:t>
                      </a:r>
                      <a:endParaRPr lang="en-US" sz="1000" b="0" i="0" u="none" strike="noStrike" dirty="0">
                        <a:solidFill>
                          <a:srgbClr val="000000"/>
                        </a:solidFill>
                        <a:effectLst/>
                        <a:latin typeface="+mn-lt"/>
                      </a:endParaRPr>
                    </a:p>
                  </a:txBody>
                  <a:tcPr marL="18288" marR="18288" marT="18288" marB="0" anchor="b">
                    <a:solidFill>
                      <a:srgbClr val="00B0F0"/>
                    </a:solidFill>
                  </a:tcPr>
                </a:tc>
                <a:extLst>
                  <a:ext uri="{0D108BD9-81ED-4DB2-BD59-A6C34878D82A}">
                    <a16:rowId xmlns:a16="http://schemas.microsoft.com/office/drawing/2014/main" val="1448818782"/>
                  </a:ext>
                </a:extLst>
              </a:tr>
              <a:tr h="110620">
                <a:tc>
                  <a:txBody>
                    <a:bodyPr/>
                    <a:lstStyle/>
                    <a:p>
                      <a:pPr algn="l" rtl="0" fontAlgn="b"/>
                      <a:r>
                        <a:rPr lang="en-US" sz="1000" u="none" strike="noStrike" dirty="0">
                          <a:effectLst/>
                          <a:latin typeface="+mn-lt"/>
                        </a:rPr>
                        <a:t>Key milestones</a:t>
                      </a:r>
                      <a:endParaRPr lang="en-US" sz="1000" b="0" i="0" u="none" strike="noStrike" dirty="0">
                        <a:solidFill>
                          <a:srgbClr val="000000"/>
                        </a:solidFill>
                        <a:effectLst/>
                        <a:latin typeface="+mn-lt"/>
                      </a:endParaRPr>
                    </a:p>
                  </a:txBody>
                  <a:tcPr marL="18288" marR="18288" marT="18288" marB="0" anchor="b">
                    <a:solidFill>
                      <a:srgbClr val="00B0F0"/>
                    </a:solidFill>
                  </a:tcPr>
                </a:tc>
                <a:extLst>
                  <a:ext uri="{0D108BD9-81ED-4DB2-BD59-A6C34878D82A}">
                    <a16:rowId xmlns:a16="http://schemas.microsoft.com/office/drawing/2014/main" val="970430201"/>
                  </a:ext>
                </a:extLst>
              </a:tr>
              <a:tr h="110620">
                <a:tc>
                  <a:txBody>
                    <a:bodyPr/>
                    <a:lstStyle/>
                    <a:p>
                      <a:pPr algn="l" rtl="0" fontAlgn="b"/>
                      <a:r>
                        <a:rPr lang="en-US" sz="1000" u="none" strike="noStrike" dirty="0">
                          <a:effectLst/>
                          <a:latin typeface="+mn-lt"/>
                        </a:rPr>
                        <a:t>Document tree</a:t>
                      </a:r>
                      <a:endParaRPr lang="en-US" sz="1000" b="0" i="0" u="none" strike="noStrike" dirty="0">
                        <a:solidFill>
                          <a:srgbClr val="000000"/>
                        </a:solidFill>
                        <a:effectLst/>
                        <a:latin typeface="+mn-lt"/>
                      </a:endParaRPr>
                    </a:p>
                  </a:txBody>
                  <a:tcPr marL="18288" marR="18288" marT="18288" marB="0" anchor="b">
                    <a:solidFill>
                      <a:schemeClr val="accent2">
                        <a:lumMod val="20000"/>
                        <a:lumOff val="80000"/>
                      </a:schemeClr>
                    </a:solidFill>
                  </a:tcPr>
                </a:tc>
                <a:extLst>
                  <a:ext uri="{0D108BD9-81ED-4DB2-BD59-A6C34878D82A}">
                    <a16:rowId xmlns:a16="http://schemas.microsoft.com/office/drawing/2014/main" val="1941411608"/>
                  </a:ext>
                </a:extLst>
              </a:tr>
              <a:tr h="110620">
                <a:tc>
                  <a:txBody>
                    <a:bodyPr/>
                    <a:lstStyle/>
                    <a:p>
                      <a:pPr algn="l" rtl="0" fontAlgn="b"/>
                      <a:r>
                        <a:rPr lang="en-US" sz="1000" u="none" strike="noStrike" dirty="0">
                          <a:effectLst/>
                          <a:latin typeface="+mn-lt"/>
                        </a:rPr>
                        <a:t>Meeting minutes</a:t>
                      </a:r>
                      <a:endParaRPr lang="en-US" sz="1000" b="0" i="0" u="none" strike="noStrike" dirty="0">
                        <a:solidFill>
                          <a:srgbClr val="000000"/>
                        </a:solidFill>
                        <a:effectLst/>
                        <a:latin typeface="+mn-lt"/>
                      </a:endParaRPr>
                    </a:p>
                  </a:txBody>
                  <a:tcPr marL="18288" marR="18288" marT="18288" marB="0" anchor="b">
                    <a:solidFill>
                      <a:srgbClr val="00B0F0"/>
                    </a:solidFill>
                  </a:tcPr>
                </a:tc>
                <a:extLst>
                  <a:ext uri="{0D108BD9-81ED-4DB2-BD59-A6C34878D82A}">
                    <a16:rowId xmlns:a16="http://schemas.microsoft.com/office/drawing/2014/main" val="1443954523"/>
                  </a:ext>
                </a:extLst>
              </a:tr>
              <a:tr h="110620">
                <a:tc>
                  <a:txBody>
                    <a:bodyPr/>
                    <a:lstStyle/>
                    <a:p>
                      <a:pPr algn="l" rtl="0" fontAlgn="b"/>
                      <a:r>
                        <a:rPr lang="en-US" sz="1000" u="none" strike="noStrike" dirty="0" smtClean="0">
                          <a:effectLst/>
                          <a:latin typeface="+mn-lt"/>
                        </a:rPr>
                        <a:t>Tool training</a:t>
                      </a:r>
                      <a:endParaRPr lang="en-US" sz="1000" b="0" i="0" u="none" strike="noStrike" dirty="0">
                        <a:solidFill>
                          <a:srgbClr val="000000"/>
                        </a:solidFill>
                        <a:effectLst/>
                        <a:latin typeface="+mn-lt"/>
                      </a:endParaRPr>
                    </a:p>
                  </a:txBody>
                  <a:tcPr marL="18288" marR="18288" marT="18288" marB="0" anchor="b">
                    <a:solidFill>
                      <a:srgbClr val="00B0F0"/>
                    </a:solidFill>
                  </a:tcPr>
                </a:tc>
                <a:extLst>
                  <a:ext uri="{0D108BD9-81ED-4DB2-BD59-A6C34878D82A}">
                    <a16:rowId xmlns:a16="http://schemas.microsoft.com/office/drawing/2014/main" val="3428941678"/>
                  </a:ext>
                </a:extLst>
              </a:tr>
              <a:tr h="110620">
                <a:tc>
                  <a:txBody>
                    <a:bodyPr/>
                    <a:lstStyle/>
                    <a:p>
                      <a:pPr algn="l" rtl="0" fontAlgn="b"/>
                      <a:r>
                        <a:rPr lang="en-US" sz="1000" u="none" strike="noStrike" dirty="0">
                          <a:effectLst/>
                          <a:latin typeface="+mn-lt"/>
                        </a:rPr>
                        <a:t>Weekly reporting to </a:t>
                      </a:r>
                      <a:r>
                        <a:rPr lang="en-US" sz="1000" u="none" strike="noStrike" dirty="0" err="1" smtClean="0">
                          <a:effectLst/>
                          <a:latin typeface="+mn-lt"/>
                        </a:rPr>
                        <a:t>mgmt</a:t>
                      </a:r>
                      <a:endParaRPr lang="en-US" sz="1000" b="0" i="0" u="none" strike="noStrike" dirty="0">
                        <a:solidFill>
                          <a:srgbClr val="000000"/>
                        </a:solidFill>
                        <a:effectLst/>
                        <a:latin typeface="+mn-lt"/>
                      </a:endParaRPr>
                    </a:p>
                  </a:txBody>
                  <a:tcPr marL="18288" marR="18288" marT="18288" marB="0" anchor="b">
                    <a:solidFill>
                      <a:srgbClr val="00B0F0"/>
                    </a:solidFill>
                  </a:tcPr>
                </a:tc>
                <a:extLst>
                  <a:ext uri="{0D108BD9-81ED-4DB2-BD59-A6C34878D82A}">
                    <a16:rowId xmlns:a16="http://schemas.microsoft.com/office/drawing/2014/main" val="1074383392"/>
                  </a:ext>
                </a:extLst>
              </a:tr>
              <a:tr h="209894">
                <a:tc>
                  <a:txBody>
                    <a:bodyPr/>
                    <a:lstStyle/>
                    <a:p>
                      <a:pPr algn="l" rtl="0" fontAlgn="b"/>
                      <a:r>
                        <a:rPr lang="en-US" sz="1000" u="none" strike="noStrike" dirty="0">
                          <a:effectLst/>
                          <a:latin typeface="+mn-lt"/>
                        </a:rPr>
                        <a:t>External briefings and presentations</a:t>
                      </a:r>
                      <a:endParaRPr lang="en-US" sz="1000" b="0" i="0" u="none" strike="noStrike" dirty="0">
                        <a:solidFill>
                          <a:srgbClr val="000000"/>
                        </a:solidFill>
                        <a:effectLst/>
                        <a:latin typeface="+mn-lt"/>
                      </a:endParaRPr>
                    </a:p>
                  </a:txBody>
                  <a:tcPr marL="18288" marR="18288" marT="18288" marB="0" anchor="b">
                    <a:solidFill>
                      <a:schemeClr val="accent2">
                        <a:lumMod val="20000"/>
                        <a:lumOff val="80000"/>
                      </a:schemeClr>
                    </a:solidFill>
                  </a:tcPr>
                </a:tc>
                <a:extLst>
                  <a:ext uri="{0D108BD9-81ED-4DB2-BD59-A6C34878D82A}">
                    <a16:rowId xmlns:a16="http://schemas.microsoft.com/office/drawing/2014/main" val="2248041940"/>
                  </a:ext>
                </a:extLst>
              </a:tr>
              <a:tr h="110620">
                <a:tc>
                  <a:txBody>
                    <a:bodyPr/>
                    <a:lstStyle/>
                    <a:p>
                      <a:pPr algn="l" rtl="0" fontAlgn="b"/>
                      <a:r>
                        <a:rPr lang="en-US" sz="1000" b="0" i="0" u="none" strike="noStrike" dirty="0" smtClean="0">
                          <a:solidFill>
                            <a:srgbClr val="000000"/>
                          </a:solidFill>
                          <a:effectLst/>
                          <a:latin typeface="+mn-lt"/>
                        </a:rPr>
                        <a:t>MRB</a:t>
                      </a:r>
                      <a:r>
                        <a:rPr lang="en-US" sz="1000" b="0" i="0" u="none" strike="noStrike" baseline="0" dirty="0" smtClean="0">
                          <a:solidFill>
                            <a:srgbClr val="000000"/>
                          </a:solidFill>
                          <a:effectLst/>
                          <a:latin typeface="+mn-lt"/>
                        </a:rPr>
                        <a:t> / FRB Decisions</a:t>
                      </a:r>
                      <a:endParaRPr lang="en-US" sz="1000" b="0" i="0" u="none" strike="noStrike" dirty="0">
                        <a:solidFill>
                          <a:srgbClr val="000000"/>
                        </a:solidFill>
                        <a:effectLst/>
                        <a:latin typeface="+mn-lt"/>
                      </a:endParaRPr>
                    </a:p>
                  </a:txBody>
                  <a:tcPr marL="18288" marR="18288" marT="18288" marB="0" anchor="b">
                    <a:solidFill>
                      <a:srgbClr val="00B0F0"/>
                    </a:solidFill>
                  </a:tcPr>
                </a:tc>
                <a:extLst>
                  <a:ext uri="{0D108BD9-81ED-4DB2-BD59-A6C34878D82A}">
                    <a16:rowId xmlns:a16="http://schemas.microsoft.com/office/drawing/2014/main" val="936428564"/>
                  </a:ext>
                </a:extLst>
              </a:tr>
              <a:tr h="110620">
                <a:tc>
                  <a:txBody>
                    <a:bodyPr/>
                    <a:lstStyle/>
                    <a:p>
                      <a:pPr algn="l" rtl="0" fontAlgn="b"/>
                      <a:r>
                        <a:rPr lang="en-US" sz="1000" b="0" i="0" u="none" strike="noStrike" dirty="0" smtClean="0">
                          <a:solidFill>
                            <a:srgbClr val="000000"/>
                          </a:solidFill>
                          <a:effectLst/>
                          <a:latin typeface="+mn-lt"/>
                        </a:rPr>
                        <a:t>Other technical plans</a:t>
                      </a:r>
                      <a:endParaRPr lang="en-US" sz="1000" b="0" i="0" u="none" strike="noStrike" dirty="0">
                        <a:solidFill>
                          <a:srgbClr val="000000"/>
                        </a:solidFill>
                        <a:effectLst/>
                        <a:latin typeface="+mn-lt"/>
                      </a:endParaRPr>
                    </a:p>
                  </a:txBody>
                  <a:tcPr marL="18288" marR="18288" marT="18288" marB="0" anchor="b">
                    <a:solidFill>
                      <a:schemeClr val="accent2">
                        <a:lumMod val="20000"/>
                        <a:lumOff val="80000"/>
                      </a:schemeClr>
                    </a:solidFill>
                  </a:tcPr>
                </a:tc>
                <a:extLst>
                  <a:ext uri="{0D108BD9-81ED-4DB2-BD59-A6C34878D82A}">
                    <a16:rowId xmlns:a16="http://schemas.microsoft.com/office/drawing/2014/main" val="2142709689"/>
                  </a:ext>
                </a:extLst>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1901538488"/>
              </p:ext>
            </p:extLst>
          </p:nvPr>
        </p:nvGraphicFramePr>
        <p:xfrm>
          <a:off x="3428999" y="1219201"/>
          <a:ext cx="1527048" cy="5499243"/>
        </p:xfrm>
        <a:graphic>
          <a:graphicData uri="http://schemas.openxmlformats.org/drawingml/2006/table">
            <a:tbl>
              <a:tblPr>
                <a:tableStyleId>{5940675A-B579-460E-94D1-54222C63F5DA}</a:tableStyleId>
              </a:tblPr>
              <a:tblGrid>
                <a:gridCol w="1527048">
                  <a:extLst>
                    <a:ext uri="{9D8B030D-6E8A-4147-A177-3AD203B41FA5}">
                      <a16:colId xmlns:a16="http://schemas.microsoft.com/office/drawing/2014/main" val="528089441"/>
                    </a:ext>
                  </a:extLst>
                </a:gridCol>
              </a:tblGrid>
              <a:tr h="116002">
                <a:tc>
                  <a:txBody>
                    <a:bodyPr/>
                    <a:lstStyle/>
                    <a:p>
                      <a:pPr algn="ctr" rtl="0" fontAlgn="b"/>
                      <a:r>
                        <a:rPr lang="en-US" sz="1000" b="1" u="none" strike="noStrike" dirty="0" smtClean="0">
                          <a:effectLst/>
                          <a:latin typeface="+mn-lt"/>
                        </a:rPr>
                        <a:t>Requirements</a:t>
                      </a:r>
                      <a:endParaRPr lang="en-US" sz="1000" b="1" i="0" u="none" strike="noStrike" dirty="0">
                        <a:solidFill>
                          <a:srgbClr val="000000"/>
                        </a:solidFill>
                        <a:effectLst/>
                        <a:latin typeface="+mn-lt"/>
                      </a:endParaRPr>
                    </a:p>
                  </a:txBody>
                  <a:tcPr marL="18288" marR="18288" marT="18288" marB="0" anchor="b">
                    <a:solidFill>
                      <a:schemeClr val="accent1">
                        <a:lumMod val="20000"/>
                        <a:lumOff val="80000"/>
                      </a:schemeClr>
                    </a:solidFill>
                  </a:tcPr>
                </a:tc>
                <a:extLst>
                  <a:ext uri="{0D108BD9-81ED-4DB2-BD59-A6C34878D82A}">
                    <a16:rowId xmlns:a16="http://schemas.microsoft.com/office/drawing/2014/main" val="3018768832"/>
                  </a:ext>
                </a:extLst>
              </a:tr>
              <a:tr h="116002">
                <a:tc>
                  <a:txBody>
                    <a:bodyPr/>
                    <a:lstStyle/>
                    <a:p>
                      <a:pPr algn="l" rtl="0" fontAlgn="b"/>
                      <a:r>
                        <a:rPr lang="en-US" sz="1000" u="none" strike="noStrike" dirty="0" err="1">
                          <a:effectLst/>
                          <a:latin typeface="+mn-lt"/>
                        </a:rPr>
                        <a:t>ConOps</a:t>
                      </a:r>
                      <a:endParaRPr lang="en-US" sz="1000" b="0" i="0" u="none" strike="noStrike" dirty="0">
                        <a:solidFill>
                          <a:srgbClr val="000000"/>
                        </a:solidFill>
                        <a:effectLst/>
                        <a:latin typeface="+mn-lt"/>
                      </a:endParaRPr>
                    </a:p>
                  </a:txBody>
                  <a:tcPr marL="18288" marR="18288" marT="18288" marB="0">
                    <a:solidFill>
                      <a:schemeClr val="accent2">
                        <a:lumMod val="20000"/>
                        <a:lumOff val="80000"/>
                      </a:schemeClr>
                    </a:solidFill>
                  </a:tcPr>
                </a:tc>
                <a:extLst>
                  <a:ext uri="{0D108BD9-81ED-4DB2-BD59-A6C34878D82A}">
                    <a16:rowId xmlns:a16="http://schemas.microsoft.com/office/drawing/2014/main" val="3943400719"/>
                  </a:ext>
                </a:extLst>
              </a:tr>
              <a:tr h="116002">
                <a:tc>
                  <a:txBody>
                    <a:bodyPr/>
                    <a:lstStyle/>
                    <a:p>
                      <a:pPr algn="l" rtl="0" fontAlgn="b"/>
                      <a:r>
                        <a:rPr lang="en-US" sz="1000" b="0" i="0" u="none" strike="noStrike" dirty="0" smtClean="0">
                          <a:solidFill>
                            <a:srgbClr val="000000"/>
                          </a:solidFill>
                          <a:effectLst/>
                          <a:latin typeface="+mn-lt"/>
                        </a:rPr>
                        <a:t>Design Reference Missions</a:t>
                      </a:r>
                      <a:endParaRPr lang="en-US" sz="1000" b="0" i="0" u="none" strike="noStrike" dirty="0">
                        <a:solidFill>
                          <a:srgbClr val="000000"/>
                        </a:solidFill>
                        <a:effectLst/>
                        <a:latin typeface="+mn-lt"/>
                      </a:endParaRPr>
                    </a:p>
                  </a:txBody>
                  <a:tcPr marL="18288" marR="18288" marT="18288" marB="0">
                    <a:solidFill>
                      <a:schemeClr val="accent2">
                        <a:lumMod val="20000"/>
                        <a:lumOff val="80000"/>
                      </a:schemeClr>
                    </a:solidFill>
                  </a:tcPr>
                </a:tc>
                <a:extLst>
                  <a:ext uri="{0D108BD9-81ED-4DB2-BD59-A6C34878D82A}">
                    <a16:rowId xmlns:a16="http://schemas.microsoft.com/office/drawing/2014/main" val="138275835"/>
                  </a:ext>
                </a:extLst>
              </a:tr>
              <a:tr h="116002">
                <a:tc>
                  <a:txBody>
                    <a:bodyPr/>
                    <a:lstStyle/>
                    <a:p>
                      <a:pPr algn="l" rtl="0" fontAlgn="b"/>
                      <a:r>
                        <a:rPr lang="en-US" sz="1000" u="none" strike="noStrike" dirty="0">
                          <a:effectLst/>
                          <a:latin typeface="+mn-lt"/>
                        </a:rPr>
                        <a:t>Internal interfaces</a:t>
                      </a:r>
                      <a:endParaRPr lang="en-US" sz="1000" b="0" i="0" u="none" strike="noStrike" dirty="0">
                        <a:solidFill>
                          <a:srgbClr val="000000"/>
                        </a:solidFill>
                        <a:effectLst/>
                        <a:latin typeface="+mn-lt"/>
                      </a:endParaRPr>
                    </a:p>
                  </a:txBody>
                  <a:tcPr marL="18288" marR="18288" marT="18288" marB="0">
                    <a:solidFill>
                      <a:srgbClr val="00B0F0"/>
                    </a:solidFill>
                  </a:tcPr>
                </a:tc>
                <a:extLst>
                  <a:ext uri="{0D108BD9-81ED-4DB2-BD59-A6C34878D82A}">
                    <a16:rowId xmlns:a16="http://schemas.microsoft.com/office/drawing/2014/main" val="3567257461"/>
                  </a:ext>
                </a:extLst>
              </a:tr>
              <a:tr h="148308">
                <a:tc>
                  <a:txBody>
                    <a:bodyPr/>
                    <a:lstStyle/>
                    <a:p>
                      <a:pPr algn="l" rtl="0" fontAlgn="b"/>
                      <a:r>
                        <a:rPr lang="en-US" sz="1000" u="none" strike="noStrike" dirty="0">
                          <a:effectLst/>
                          <a:latin typeface="+mn-lt"/>
                        </a:rPr>
                        <a:t>Requirements </a:t>
                      </a:r>
                      <a:r>
                        <a:rPr lang="en-US" sz="1000" u="none" strike="noStrike" dirty="0" smtClean="0">
                          <a:effectLst/>
                          <a:latin typeface="+mn-lt"/>
                        </a:rPr>
                        <a:t>- system</a:t>
                      </a:r>
                      <a:endParaRPr lang="en-US" sz="1000" b="0" i="0" u="none" strike="noStrike" dirty="0">
                        <a:solidFill>
                          <a:srgbClr val="000000"/>
                        </a:solidFill>
                        <a:effectLst/>
                        <a:latin typeface="+mn-lt"/>
                      </a:endParaRPr>
                    </a:p>
                  </a:txBody>
                  <a:tcPr marL="18288" marR="18288" marT="18288" marB="0">
                    <a:solidFill>
                      <a:srgbClr val="00B0F0"/>
                    </a:solidFill>
                  </a:tcPr>
                </a:tc>
                <a:extLst>
                  <a:ext uri="{0D108BD9-81ED-4DB2-BD59-A6C34878D82A}">
                    <a16:rowId xmlns:a16="http://schemas.microsoft.com/office/drawing/2014/main" val="2946273907"/>
                  </a:ext>
                </a:extLst>
              </a:tr>
              <a:tr h="220107">
                <a:tc>
                  <a:txBody>
                    <a:bodyPr/>
                    <a:lstStyle/>
                    <a:p>
                      <a:pPr algn="l" rtl="0" fontAlgn="b"/>
                      <a:r>
                        <a:rPr lang="en-US" sz="1000" u="none" strike="noStrike" dirty="0">
                          <a:effectLst/>
                          <a:latin typeface="+mn-lt"/>
                        </a:rPr>
                        <a:t>External Interfaces (</a:t>
                      </a:r>
                      <a:r>
                        <a:rPr lang="en-US" sz="1000" u="none" strike="noStrike" dirty="0" smtClean="0">
                          <a:effectLst/>
                          <a:latin typeface="+mn-lt"/>
                        </a:rPr>
                        <a:t>IRDs, ICDs)</a:t>
                      </a:r>
                      <a:endParaRPr lang="en-US" sz="1000" b="0" i="0" u="none" strike="noStrike" dirty="0">
                        <a:solidFill>
                          <a:srgbClr val="000000"/>
                        </a:solidFill>
                        <a:effectLst/>
                        <a:latin typeface="+mn-lt"/>
                      </a:endParaRPr>
                    </a:p>
                  </a:txBody>
                  <a:tcPr marL="18288" marR="18288" marT="18288" marB="0">
                    <a:solidFill>
                      <a:srgbClr val="00B0F0"/>
                    </a:solidFill>
                  </a:tcPr>
                </a:tc>
                <a:extLst>
                  <a:ext uri="{0D108BD9-81ED-4DB2-BD59-A6C34878D82A}">
                    <a16:rowId xmlns:a16="http://schemas.microsoft.com/office/drawing/2014/main" val="4291098007"/>
                  </a:ext>
                </a:extLst>
              </a:tr>
              <a:tr h="116002">
                <a:tc>
                  <a:txBody>
                    <a:bodyPr/>
                    <a:lstStyle/>
                    <a:p>
                      <a:pPr algn="l" rtl="0" fontAlgn="b"/>
                      <a:r>
                        <a:rPr lang="en-US" sz="1000" b="0" i="0" u="none" strike="noStrike" dirty="0" smtClean="0">
                          <a:solidFill>
                            <a:sysClr val="windowText" lastClr="000000"/>
                          </a:solidFill>
                          <a:effectLst/>
                          <a:latin typeface="+mn-lt"/>
                        </a:rPr>
                        <a:t>Functional decomposition</a:t>
                      </a:r>
                      <a:endParaRPr lang="en-US" sz="1000" b="0" i="0" u="none" strike="noStrike" dirty="0">
                        <a:solidFill>
                          <a:sysClr val="windowText" lastClr="000000"/>
                        </a:solidFill>
                        <a:effectLst/>
                        <a:latin typeface="+mn-lt"/>
                      </a:endParaRPr>
                    </a:p>
                  </a:txBody>
                  <a:tcPr marL="18288" marR="18288" marT="18288" marB="0">
                    <a:solidFill>
                      <a:srgbClr val="00B0F0"/>
                    </a:solidFill>
                  </a:tcPr>
                </a:tc>
                <a:extLst>
                  <a:ext uri="{0D108BD9-81ED-4DB2-BD59-A6C34878D82A}">
                    <a16:rowId xmlns:a16="http://schemas.microsoft.com/office/drawing/2014/main" val="2511077866"/>
                  </a:ext>
                </a:extLst>
              </a:tr>
              <a:tr h="116002">
                <a:tc>
                  <a:txBody>
                    <a:bodyPr/>
                    <a:lstStyle/>
                    <a:p>
                      <a:pPr algn="l" rtl="0" fontAlgn="b"/>
                      <a:r>
                        <a:rPr lang="en-US" sz="1000" b="0" i="0" u="none" strike="noStrike" dirty="0" smtClean="0">
                          <a:solidFill>
                            <a:srgbClr val="000000"/>
                          </a:solidFill>
                          <a:effectLst/>
                          <a:latin typeface="+mn-lt"/>
                        </a:rPr>
                        <a:t>Context diagram</a:t>
                      </a:r>
                      <a:endParaRPr lang="en-US" sz="1000" b="0" i="0" u="none" strike="noStrike" dirty="0">
                        <a:solidFill>
                          <a:srgbClr val="000000"/>
                        </a:solidFill>
                        <a:effectLst/>
                        <a:latin typeface="+mn-lt"/>
                      </a:endParaRPr>
                    </a:p>
                  </a:txBody>
                  <a:tcPr marL="18288" marR="18288" marT="18288" marB="0">
                    <a:solidFill>
                      <a:srgbClr val="00B0F0"/>
                    </a:solidFill>
                  </a:tcPr>
                </a:tc>
                <a:extLst>
                  <a:ext uri="{0D108BD9-81ED-4DB2-BD59-A6C34878D82A}">
                    <a16:rowId xmlns:a16="http://schemas.microsoft.com/office/drawing/2014/main" val="3093371815"/>
                  </a:ext>
                </a:extLst>
              </a:tr>
              <a:tr h="116002">
                <a:tc>
                  <a:txBody>
                    <a:bodyPr/>
                    <a:lstStyle/>
                    <a:p>
                      <a:pPr algn="l" rtl="0" fontAlgn="b"/>
                      <a:r>
                        <a:rPr lang="en-US" sz="1000" u="none" strike="noStrike" dirty="0">
                          <a:effectLst/>
                          <a:latin typeface="+mn-lt"/>
                        </a:rPr>
                        <a:t>Architecture definition</a:t>
                      </a:r>
                      <a:endParaRPr lang="en-US" sz="1000" b="0" i="0" u="none" strike="noStrike" dirty="0">
                        <a:solidFill>
                          <a:srgbClr val="000000"/>
                        </a:solidFill>
                        <a:effectLst/>
                        <a:latin typeface="+mn-lt"/>
                      </a:endParaRPr>
                    </a:p>
                  </a:txBody>
                  <a:tcPr marL="18288" marR="18288" marT="18288" marB="0">
                    <a:solidFill>
                      <a:srgbClr val="00B0F0"/>
                    </a:solidFill>
                  </a:tcPr>
                </a:tc>
                <a:extLst>
                  <a:ext uri="{0D108BD9-81ED-4DB2-BD59-A6C34878D82A}">
                    <a16:rowId xmlns:a16="http://schemas.microsoft.com/office/drawing/2014/main" val="1003548487"/>
                  </a:ext>
                </a:extLst>
              </a:tr>
              <a:tr h="116002">
                <a:tc>
                  <a:txBody>
                    <a:bodyPr/>
                    <a:lstStyle/>
                    <a:p>
                      <a:pPr algn="l" rtl="0" fontAlgn="b"/>
                      <a:r>
                        <a:rPr lang="en-US" sz="1000" u="none" strike="noStrike" dirty="0">
                          <a:effectLst/>
                          <a:latin typeface="+mn-lt"/>
                        </a:rPr>
                        <a:t>NGOs</a:t>
                      </a:r>
                      <a:endParaRPr lang="en-US" sz="1000" b="0" i="0" u="none" strike="noStrike" dirty="0">
                        <a:solidFill>
                          <a:srgbClr val="000000"/>
                        </a:solidFill>
                        <a:effectLst/>
                        <a:latin typeface="+mn-lt"/>
                      </a:endParaRPr>
                    </a:p>
                  </a:txBody>
                  <a:tcPr marL="18288" marR="18288" marT="18288" marB="0">
                    <a:solidFill>
                      <a:schemeClr val="accent2">
                        <a:lumMod val="20000"/>
                        <a:lumOff val="80000"/>
                      </a:schemeClr>
                    </a:solidFill>
                  </a:tcPr>
                </a:tc>
                <a:extLst>
                  <a:ext uri="{0D108BD9-81ED-4DB2-BD59-A6C34878D82A}">
                    <a16:rowId xmlns:a16="http://schemas.microsoft.com/office/drawing/2014/main" val="2122852739"/>
                  </a:ext>
                </a:extLst>
              </a:tr>
              <a:tr h="148308">
                <a:tc>
                  <a:txBody>
                    <a:bodyPr/>
                    <a:lstStyle/>
                    <a:p>
                      <a:pPr algn="l" rtl="0" fontAlgn="b"/>
                      <a:r>
                        <a:rPr lang="en-US" sz="1000" u="none" strike="noStrike" dirty="0">
                          <a:effectLst/>
                          <a:latin typeface="+mn-lt"/>
                        </a:rPr>
                        <a:t>Requirements </a:t>
                      </a:r>
                      <a:r>
                        <a:rPr lang="en-US" sz="1000" u="none" strike="noStrike" dirty="0" smtClean="0">
                          <a:effectLst/>
                          <a:latin typeface="+mn-lt"/>
                        </a:rPr>
                        <a:t>- subsystem</a:t>
                      </a:r>
                      <a:endParaRPr lang="en-US" sz="1000" b="0" i="0" u="none" strike="noStrike" dirty="0">
                        <a:solidFill>
                          <a:srgbClr val="000000"/>
                        </a:solidFill>
                        <a:effectLst/>
                        <a:latin typeface="+mn-lt"/>
                      </a:endParaRPr>
                    </a:p>
                  </a:txBody>
                  <a:tcPr marL="18288" marR="18288" marT="18288" marB="0">
                    <a:solidFill>
                      <a:srgbClr val="00B0F0"/>
                    </a:solidFill>
                  </a:tcPr>
                </a:tc>
                <a:extLst>
                  <a:ext uri="{0D108BD9-81ED-4DB2-BD59-A6C34878D82A}">
                    <a16:rowId xmlns:a16="http://schemas.microsoft.com/office/drawing/2014/main" val="4084689558"/>
                  </a:ext>
                </a:extLst>
              </a:tr>
              <a:tr h="116002">
                <a:tc>
                  <a:txBody>
                    <a:bodyPr/>
                    <a:lstStyle/>
                    <a:p>
                      <a:pPr algn="l" rtl="0" fontAlgn="b"/>
                      <a:r>
                        <a:rPr lang="en-US" sz="1000" u="none" strike="noStrike" dirty="0">
                          <a:effectLst/>
                          <a:latin typeface="+mn-lt"/>
                        </a:rPr>
                        <a:t>Environments definition</a:t>
                      </a:r>
                      <a:endParaRPr lang="en-US" sz="1000" b="0" i="0" u="none" strike="noStrike" dirty="0">
                        <a:solidFill>
                          <a:srgbClr val="000000"/>
                        </a:solidFill>
                        <a:effectLst/>
                        <a:latin typeface="+mn-lt"/>
                      </a:endParaRPr>
                    </a:p>
                  </a:txBody>
                  <a:tcPr marL="18288" marR="18288" marT="18288" marB="0">
                    <a:solidFill>
                      <a:schemeClr val="accent2">
                        <a:lumMod val="20000"/>
                        <a:lumOff val="80000"/>
                      </a:schemeClr>
                    </a:solidFill>
                  </a:tcPr>
                </a:tc>
                <a:extLst>
                  <a:ext uri="{0D108BD9-81ED-4DB2-BD59-A6C34878D82A}">
                    <a16:rowId xmlns:a16="http://schemas.microsoft.com/office/drawing/2014/main" val="1249879090"/>
                  </a:ext>
                </a:extLst>
              </a:tr>
              <a:tr h="220107">
                <a:tc>
                  <a:txBody>
                    <a:bodyPr/>
                    <a:lstStyle/>
                    <a:p>
                      <a:pPr algn="l" rtl="0" fontAlgn="b"/>
                      <a:r>
                        <a:rPr lang="en-US" sz="1000" u="none" strike="noStrike" dirty="0">
                          <a:effectLst/>
                          <a:latin typeface="+mn-lt"/>
                        </a:rPr>
                        <a:t>TBD </a:t>
                      </a:r>
                      <a:r>
                        <a:rPr lang="en-US" sz="1000" u="none" strike="noStrike" dirty="0" smtClean="0">
                          <a:effectLst/>
                          <a:latin typeface="+mn-lt"/>
                        </a:rPr>
                        <a:t>resolution/burn-down</a:t>
                      </a:r>
                      <a:endParaRPr lang="en-US" sz="1000" b="0" i="0" u="none" strike="noStrike" dirty="0">
                        <a:solidFill>
                          <a:srgbClr val="000000"/>
                        </a:solidFill>
                        <a:effectLst/>
                        <a:latin typeface="+mn-lt"/>
                      </a:endParaRPr>
                    </a:p>
                  </a:txBody>
                  <a:tcPr marL="18288" marR="18288" marT="18288" marB="0">
                    <a:solidFill>
                      <a:srgbClr val="00B0F0"/>
                    </a:solidFill>
                  </a:tcPr>
                </a:tc>
                <a:extLst>
                  <a:ext uri="{0D108BD9-81ED-4DB2-BD59-A6C34878D82A}">
                    <a16:rowId xmlns:a16="http://schemas.microsoft.com/office/drawing/2014/main" val="2508125440"/>
                  </a:ext>
                </a:extLst>
              </a:tr>
              <a:tr h="116002">
                <a:tc>
                  <a:txBody>
                    <a:bodyPr/>
                    <a:lstStyle/>
                    <a:p>
                      <a:pPr algn="l" rtl="0" fontAlgn="b"/>
                      <a:r>
                        <a:rPr lang="en-US" sz="1000" u="none" strike="noStrike" dirty="0">
                          <a:effectLst/>
                          <a:latin typeface="+mn-lt"/>
                        </a:rPr>
                        <a:t>N-squared</a:t>
                      </a:r>
                      <a:endParaRPr lang="en-US" sz="1000" b="0" i="0" u="none" strike="noStrike" dirty="0">
                        <a:solidFill>
                          <a:srgbClr val="000000"/>
                        </a:solidFill>
                        <a:effectLst/>
                        <a:latin typeface="+mn-lt"/>
                      </a:endParaRPr>
                    </a:p>
                  </a:txBody>
                  <a:tcPr marL="18288" marR="18288" marT="18288" marB="0">
                    <a:solidFill>
                      <a:schemeClr val="accent2">
                        <a:lumMod val="20000"/>
                        <a:lumOff val="80000"/>
                      </a:schemeClr>
                    </a:solidFill>
                  </a:tcPr>
                </a:tc>
                <a:extLst>
                  <a:ext uri="{0D108BD9-81ED-4DB2-BD59-A6C34878D82A}">
                    <a16:rowId xmlns:a16="http://schemas.microsoft.com/office/drawing/2014/main" val="1409426775"/>
                  </a:ext>
                </a:extLst>
              </a:tr>
              <a:tr h="116002">
                <a:tc>
                  <a:txBody>
                    <a:bodyPr/>
                    <a:lstStyle/>
                    <a:p>
                      <a:pPr algn="l" rtl="0" fontAlgn="b"/>
                      <a:r>
                        <a:rPr lang="en-US" sz="1000" u="none" strike="noStrike" dirty="0" smtClean="0">
                          <a:effectLst/>
                          <a:latin typeface="+mn-lt"/>
                        </a:rPr>
                        <a:t>Standards compliance approach</a:t>
                      </a:r>
                      <a:endParaRPr lang="en-US" sz="1000" b="0" i="0" u="none" strike="noStrike" dirty="0">
                        <a:solidFill>
                          <a:srgbClr val="000000"/>
                        </a:solidFill>
                        <a:effectLst/>
                        <a:latin typeface="+mn-lt"/>
                      </a:endParaRPr>
                    </a:p>
                  </a:txBody>
                  <a:tcPr marL="18288" marR="18288" marT="18288" marB="0">
                    <a:solidFill>
                      <a:srgbClr val="00B0F0"/>
                    </a:solidFill>
                  </a:tcPr>
                </a:tc>
                <a:extLst>
                  <a:ext uri="{0D108BD9-81ED-4DB2-BD59-A6C34878D82A}">
                    <a16:rowId xmlns:a16="http://schemas.microsoft.com/office/drawing/2014/main" val="3550434278"/>
                  </a:ext>
                </a:extLst>
              </a:tr>
              <a:tr h="116002">
                <a:tc>
                  <a:txBody>
                    <a:bodyPr/>
                    <a:lstStyle/>
                    <a:p>
                      <a:pPr algn="l" rtl="0" fontAlgn="b"/>
                      <a:r>
                        <a:rPr lang="en-US" sz="1000" u="none" strike="noStrike" dirty="0">
                          <a:effectLst/>
                          <a:latin typeface="+mn-lt"/>
                        </a:rPr>
                        <a:t>FDIR </a:t>
                      </a:r>
                      <a:r>
                        <a:rPr lang="en-US" sz="1000" u="none" strike="noStrike" dirty="0" smtClean="0">
                          <a:effectLst/>
                          <a:latin typeface="+mn-lt"/>
                        </a:rPr>
                        <a:t>requirements</a:t>
                      </a:r>
                      <a:endParaRPr lang="en-US" sz="1000" b="0" i="0" u="none" strike="noStrike" dirty="0">
                        <a:solidFill>
                          <a:srgbClr val="000000"/>
                        </a:solidFill>
                        <a:effectLst/>
                        <a:latin typeface="+mn-lt"/>
                      </a:endParaRPr>
                    </a:p>
                  </a:txBody>
                  <a:tcPr marL="18288" marR="18288" marT="18288" marB="0">
                    <a:solidFill>
                      <a:srgbClr val="CCFFCC"/>
                    </a:solidFill>
                  </a:tcPr>
                </a:tc>
                <a:extLst>
                  <a:ext uri="{0D108BD9-81ED-4DB2-BD59-A6C34878D82A}">
                    <a16:rowId xmlns:a16="http://schemas.microsoft.com/office/drawing/2014/main" val="1750768071"/>
                  </a:ext>
                </a:extLst>
              </a:tr>
              <a:tr h="220107">
                <a:tc>
                  <a:txBody>
                    <a:bodyPr/>
                    <a:lstStyle/>
                    <a:p>
                      <a:pPr algn="l" rtl="0" fontAlgn="b"/>
                      <a:r>
                        <a:rPr lang="en-US" sz="1000" u="none" strike="noStrike" dirty="0">
                          <a:effectLst/>
                          <a:latin typeface="+mn-lt"/>
                        </a:rPr>
                        <a:t>Technical performance measures</a:t>
                      </a:r>
                      <a:endParaRPr lang="en-US" sz="1000" b="0" i="0" u="none" strike="noStrike" dirty="0">
                        <a:solidFill>
                          <a:srgbClr val="000000"/>
                        </a:solidFill>
                        <a:effectLst/>
                        <a:latin typeface="+mn-lt"/>
                      </a:endParaRPr>
                    </a:p>
                  </a:txBody>
                  <a:tcPr marL="18288" marR="18288" marT="18288" marB="0">
                    <a:solidFill>
                      <a:srgbClr val="CCFFCC"/>
                    </a:solidFill>
                  </a:tcPr>
                </a:tc>
                <a:extLst>
                  <a:ext uri="{0D108BD9-81ED-4DB2-BD59-A6C34878D82A}">
                    <a16:rowId xmlns:a16="http://schemas.microsoft.com/office/drawing/2014/main" val="1284363393"/>
                  </a:ext>
                </a:extLst>
              </a:tr>
              <a:tr h="116002">
                <a:tc>
                  <a:txBody>
                    <a:bodyPr/>
                    <a:lstStyle/>
                    <a:p>
                      <a:pPr algn="l" rtl="0" fontAlgn="b"/>
                      <a:r>
                        <a:rPr lang="en-US" sz="1000" u="none" strike="noStrike" dirty="0">
                          <a:effectLst/>
                          <a:latin typeface="+mn-lt"/>
                        </a:rPr>
                        <a:t>Acceptance </a:t>
                      </a:r>
                      <a:r>
                        <a:rPr lang="en-US" sz="1000" u="none" strike="noStrike" dirty="0" smtClean="0">
                          <a:effectLst/>
                          <a:latin typeface="+mn-lt"/>
                        </a:rPr>
                        <a:t>data packages</a:t>
                      </a:r>
                      <a:endParaRPr lang="en-US" sz="1000" b="0" i="0" u="none" strike="noStrike" dirty="0">
                        <a:solidFill>
                          <a:srgbClr val="000000"/>
                        </a:solidFill>
                        <a:effectLst/>
                        <a:latin typeface="+mn-lt"/>
                      </a:endParaRPr>
                    </a:p>
                  </a:txBody>
                  <a:tcPr marL="18288" marR="18288" marT="18288" marB="0">
                    <a:solidFill>
                      <a:srgbClr val="00B0F0"/>
                    </a:solidFill>
                  </a:tcPr>
                </a:tc>
                <a:extLst>
                  <a:ext uri="{0D108BD9-81ED-4DB2-BD59-A6C34878D82A}">
                    <a16:rowId xmlns:a16="http://schemas.microsoft.com/office/drawing/2014/main" val="2853096408"/>
                  </a:ext>
                </a:extLst>
              </a:tr>
              <a:tr h="148308">
                <a:tc>
                  <a:txBody>
                    <a:bodyPr/>
                    <a:lstStyle/>
                    <a:p>
                      <a:pPr algn="l" rtl="0" fontAlgn="b"/>
                      <a:r>
                        <a:rPr lang="en-US" sz="1000" u="none" strike="noStrike" dirty="0">
                          <a:effectLst/>
                          <a:latin typeface="+mn-lt"/>
                        </a:rPr>
                        <a:t>Requirements </a:t>
                      </a:r>
                      <a:r>
                        <a:rPr lang="en-US" sz="1000" u="none" strike="noStrike" dirty="0" smtClean="0">
                          <a:effectLst/>
                          <a:latin typeface="+mn-lt"/>
                        </a:rPr>
                        <a:t>specifications</a:t>
                      </a:r>
                      <a:endParaRPr lang="en-US" sz="1000" b="0" i="0" u="none" strike="noStrike" dirty="0">
                        <a:solidFill>
                          <a:srgbClr val="000000"/>
                        </a:solidFill>
                        <a:effectLst/>
                        <a:latin typeface="+mn-lt"/>
                      </a:endParaRPr>
                    </a:p>
                  </a:txBody>
                  <a:tcPr marL="18288" marR="18288" marT="18288" marB="0">
                    <a:solidFill>
                      <a:srgbClr val="00B0F0"/>
                    </a:solidFill>
                  </a:tcPr>
                </a:tc>
                <a:extLst>
                  <a:ext uri="{0D108BD9-81ED-4DB2-BD59-A6C34878D82A}">
                    <a16:rowId xmlns:a16="http://schemas.microsoft.com/office/drawing/2014/main" val="2285082125"/>
                  </a:ext>
                </a:extLst>
              </a:tr>
              <a:tr h="220107">
                <a:tc>
                  <a:txBody>
                    <a:bodyPr/>
                    <a:lstStyle/>
                    <a:p>
                      <a:pPr algn="l" rtl="0" fontAlgn="b"/>
                      <a:r>
                        <a:rPr lang="en-US" sz="1000" u="none" strike="noStrike" dirty="0">
                          <a:effectLst/>
                          <a:latin typeface="+mn-lt"/>
                        </a:rPr>
                        <a:t>Requirements </a:t>
                      </a:r>
                      <a:r>
                        <a:rPr lang="en-US" sz="1000" u="none" strike="noStrike" dirty="0" smtClean="0">
                          <a:effectLst/>
                          <a:latin typeface="+mn-lt"/>
                        </a:rPr>
                        <a:t>traceability </a:t>
                      </a:r>
                      <a:r>
                        <a:rPr lang="en-US" sz="1000" u="none" strike="noStrike" dirty="0">
                          <a:effectLst/>
                          <a:latin typeface="+mn-lt"/>
                        </a:rPr>
                        <a:t>m</a:t>
                      </a:r>
                      <a:r>
                        <a:rPr lang="en-US" sz="1000" u="none" strike="noStrike" dirty="0" smtClean="0">
                          <a:effectLst/>
                          <a:latin typeface="+mn-lt"/>
                        </a:rPr>
                        <a:t>atrix</a:t>
                      </a:r>
                      <a:endParaRPr lang="en-US" sz="1000" b="0" i="0" u="none" strike="noStrike" dirty="0">
                        <a:solidFill>
                          <a:srgbClr val="000000"/>
                        </a:solidFill>
                        <a:effectLst/>
                        <a:latin typeface="+mn-lt"/>
                      </a:endParaRPr>
                    </a:p>
                  </a:txBody>
                  <a:tcPr marL="18288" marR="18288" marT="18288" marB="0">
                    <a:solidFill>
                      <a:srgbClr val="00B0F0"/>
                    </a:solidFill>
                  </a:tcPr>
                </a:tc>
                <a:extLst>
                  <a:ext uri="{0D108BD9-81ED-4DB2-BD59-A6C34878D82A}">
                    <a16:rowId xmlns:a16="http://schemas.microsoft.com/office/drawing/2014/main" val="3969521944"/>
                  </a:ext>
                </a:extLst>
              </a:tr>
              <a:tr h="116002">
                <a:tc>
                  <a:txBody>
                    <a:bodyPr/>
                    <a:lstStyle/>
                    <a:p>
                      <a:pPr algn="l" rtl="0" fontAlgn="b"/>
                      <a:r>
                        <a:rPr lang="en-US" sz="1000" u="none" strike="noStrike" dirty="0">
                          <a:effectLst/>
                          <a:latin typeface="+mn-lt"/>
                        </a:rPr>
                        <a:t>TLYF </a:t>
                      </a:r>
                      <a:r>
                        <a:rPr lang="en-US" sz="1000" u="none" strike="noStrike" dirty="0" smtClean="0">
                          <a:effectLst/>
                          <a:latin typeface="+mn-lt"/>
                        </a:rPr>
                        <a:t>exceptions</a:t>
                      </a:r>
                      <a:endParaRPr lang="en-US" sz="1000" b="0" i="0" u="none" strike="noStrike" dirty="0">
                        <a:solidFill>
                          <a:srgbClr val="000000"/>
                        </a:solidFill>
                        <a:effectLst/>
                        <a:latin typeface="+mn-lt"/>
                      </a:endParaRPr>
                    </a:p>
                  </a:txBody>
                  <a:tcPr marL="18288" marR="18288" marT="18288" marB="0">
                    <a:solidFill>
                      <a:srgbClr val="00B0F0"/>
                    </a:solidFill>
                  </a:tcPr>
                </a:tc>
                <a:extLst>
                  <a:ext uri="{0D108BD9-81ED-4DB2-BD59-A6C34878D82A}">
                    <a16:rowId xmlns:a16="http://schemas.microsoft.com/office/drawing/2014/main" val="2582198774"/>
                  </a:ext>
                </a:extLst>
              </a:tr>
              <a:tr h="116002">
                <a:tc>
                  <a:txBody>
                    <a:bodyPr/>
                    <a:lstStyle/>
                    <a:p>
                      <a:pPr algn="l" rtl="0" fontAlgn="b"/>
                      <a:r>
                        <a:rPr lang="en-US" sz="1000" u="none" strike="noStrike" dirty="0">
                          <a:effectLst/>
                          <a:latin typeface="+mn-lt"/>
                        </a:rPr>
                        <a:t>Deviations and waivers</a:t>
                      </a:r>
                      <a:endParaRPr lang="en-US" sz="1000" b="0" i="0" u="none" strike="noStrike" dirty="0">
                        <a:solidFill>
                          <a:srgbClr val="000000"/>
                        </a:solidFill>
                        <a:effectLst/>
                        <a:latin typeface="+mn-lt"/>
                      </a:endParaRPr>
                    </a:p>
                  </a:txBody>
                  <a:tcPr marL="18288" marR="18288" marT="18288" marB="0">
                    <a:solidFill>
                      <a:srgbClr val="00B0F0"/>
                    </a:solidFill>
                  </a:tcPr>
                </a:tc>
                <a:extLst>
                  <a:ext uri="{0D108BD9-81ED-4DB2-BD59-A6C34878D82A}">
                    <a16:rowId xmlns:a16="http://schemas.microsoft.com/office/drawing/2014/main" val="593261468"/>
                  </a:ext>
                </a:extLst>
              </a:tr>
              <a:tr h="324212">
                <a:tc>
                  <a:txBody>
                    <a:bodyPr/>
                    <a:lstStyle/>
                    <a:p>
                      <a:pPr algn="l" rtl="0" fontAlgn="b"/>
                      <a:r>
                        <a:rPr lang="en-US" sz="1000" u="none" strike="noStrike" dirty="0">
                          <a:effectLst/>
                          <a:latin typeface="+mn-lt"/>
                        </a:rPr>
                        <a:t>Requirements for Operations and Maintenance (ROAMs)</a:t>
                      </a:r>
                      <a:endParaRPr lang="en-US" sz="1000" b="0" i="0" u="none" strike="noStrike" dirty="0">
                        <a:solidFill>
                          <a:srgbClr val="000000"/>
                        </a:solidFill>
                        <a:effectLst/>
                        <a:latin typeface="+mn-lt"/>
                      </a:endParaRPr>
                    </a:p>
                  </a:txBody>
                  <a:tcPr marL="18288" marR="18288" marT="18288" marB="0">
                    <a:solidFill>
                      <a:srgbClr val="00B0F0"/>
                    </a:solidFill>
                  </a:tcPr>
                </a:tc>
                <a:extLst>
                  <a:ext uri="{0D108BD9-81ED-4DB2-BD59-A6C34878D82A}">
                    <a16:rowId xmlns:a16="http://schemas.microsoft.com/office/drawing/2014/main" val="1722182777"/>
                  </a:ext>
                </a:extLst>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1220199249"/>
              </p:ext>
            </p:extLst>
          </p:nvPr>
        </p:nvGraphicFramePr>
        <p:xfrm>
          <a:off x="5029199" y="1219200"/>
          <a:ext cx="1563625" cy="3834384"/>
        </p:xfrm>
        <a:graphic>
          <a:graphicData uri="http://schemas.openxmlformats.org/drawingml/2006/table">
            <a:tbl>
              <a:tblPr>
                <a:tableStyleId>{5940675A-B579-460E-94D1-54222C63F5DA}</a:tableStyleId>
              </a:tblPr>
              <a:tblGrid>
                <a:gridCol w="1563625">
                  <a:extLst>
                    <a:ext uri="{9D8B030D-6E8A-4147-A177-3AD203B41FA5}">
                      <a16:colId xmlns:a16="http://schemas.microsoft.com/office/drawing/2014/main" val="1070224389"/>
                    </a:ext>
                  </a:extLst>
                </a:gridCol>
              </a:tblGrid>
              <a:tr h="0">
                <a:tc>
                  <a:txBody>
                    <a:bodyPr/>
                    <a:lstStyle/>
                    <a:p>
                      <a:pPr algn="ctr" rtl="0" fontAlgn="b"/>
                      <a:r>
                        <a:rPr lang="en-US" sz="1000" b="1" u="none" strike="noStrike" dirty="0" smtClean="0">
                          <a:effectLst/>
                        </a:rPr>
                        <a:t>Design and Analysis</a:t>
                      </a:r>
                      <a:endParaRPr lang="en-US" sz="1000" b="1" i="0" u="none" strike="noStrike" dirty="0">
                        <a:solidFill>
                          <a:srgbClr val="000000"/>
                        </a:solidFill>
                        <a:effectLst/>
                        <a:latin typeface="MS Sans Serif"/>
                      </a:endParaRPr>
                    </a:p>
                  </a:txBody>
                  <a:tcPr marL="18288" marR="18288" marT="18288" marB="0" anchor="b">
                    <a:solidFill>
                      <a:schemeClr val="accent1">
                        <a:lumMod val="20000"/>
                        <a:lumOff val="80000"/>
                      </a:schemeClr>
                    </a:solidFill>
                  </a:tcPr>
                </a:tc>
                <a:extLst>
                  <a:ext uri="{0D108BD9-81ED-4DB2-BD59-A6C34878D82A}">
                    <a16:rowId xmlns:a16="http://schemas.microsoft.com/office/drawing/2014/main" val="1049385200"/>
                  </a:ext>
                </a:extLst>
              </a:tr>
              <a:tr h="0">
                <a:tc>
                  <a:txBody>
                    <a:bodyPr/>
                    <a:lstStyle/>
                    <a:p>
                      <a:pPr algn="l" rtl="0" fontAlgn="b"/>
                      <a:r>
                        <a:rPr lang="en-US" sz="1000" u="none" strike="noStrike" dirty="0">
                          <a:effectLst/>
                        </a:rPr>
                        <a:t>Harness interconnect diagram</a:t>
                      </a:r>
                      <a:endParaRPr lang="en-US" sz="1000" b="0" i="0" u="none" strike="noStrike" dirty="0">
                        <a:solidFill>
                          <a:srgbClr val="000000"/>
                        </a:solidFill>
                        <a:effectLst/>
                        <a:latin typeface="MS Sans Serif"/>
                      </a:endParaRPr>
                    </a:p>
                  </a:txBody>
                  <a:tcPr marL="18288" marR="18288" marT="18288" marB="0">
                    <a:solidFill>
                      <a:srgbClr val="FFFFCC"/>
                    </a:solidFill>
                  </a:tcPr>
                </a:tc>
                <a:extLst>
                  <a:ext uri="{0D108BD9-81ED-4DB2-BD59-A6C34878D82A}">
                    <a16:rowId xmlns:a16="http://schemas.microsoft.com/office/drawing/2014/main" val="3974963769"/>
                  </a:ext>
                </a:extLst>
              </a:tr>
              <a:tr h="0">
                <a:tc>
                  <a:txBody>
                    <a:bodyPr/>
                    <a:lstStyle/>
                    <a:p>
                      <a:pPr algn="l" rtl="0" fontAlgn="b"/>
                      <a:r>
                        <a:rPr lang="en-US" sz="1000" u="none" strike="noStrike" dirty="0">
                          <a:effectLst/>
                        </a:rPr>
                        <a:t>Trade </a:t>
                      </a:r>
                      <a:r>
                        <a:rPr lang="en-US" sz="1000" u="none" strike="noStrike" dirty="0" smtClean="0">
                          <a:effectLst/>
                        </a:rPr>
                        <a:t>studies</a:t>
                      </a:r>
                      <a:endParaRPr lang="en-US" sz="1000" b="0" i="0" u="none" strike="noStrike" dirty="0">
                        <a:solidFill>
                          <a:srgbClr val="000000"/>
                        </a:solidFill>
                        <a:effectLst/>
                        <a:latin typeface="MS Sans Serif"/>
                      </a:endParaRPr>
                    </a:p>
                  </a:txBody>
                  <a:tcPr marL="18288" marR="18288" marT="18288" marB="0">
                    <a:solidFill>
                      <a:srgbClr val="00B0F0"/>
                    </a:solidFill>
                  </a:tcPr>
                </a:tc>
                <a:extLst>
                  <a:ext uri="{0D108BD9-81ED-4DB2-BD59-A6C34878D82A}">
                    <a16:rowId xmlns:a16="http://schemas.microsoft.com/office/drawing/2014/main" val="466347004"/>
                  </a:ext>
                </a:extLst>
              </a:tr>
              <a:tr h="0">
                <a:tc>
                  <a:txBody>
                    <a:bodyPr/>
                    <a:lstStyle/>
                    <a:p>
                      <a:pPr algn="l" rtl="0" fontAlgn="b"/>
                      <a:r>
                        <a:rPr lang="en-US" sz="1000" u="none" strike="noStrike" dirty="0">
                          <a:effectLst/>
                        </a:rPr>
                        <a:t>Master wire and signal list</a:t>
                      </a:r>
                      <a:endParaRPr lang="en-US" sz="1000" b="0" i="0" u="none" strike="noStrike" dirty="0">
                        <a:solidFill>
                          <a:srgbClr val="000000"/>
                        </a:solidFill>
                        <a:effectLst/>
                        <a:latin typeface="MS Sans Serif"/>
                      </a:endParaRPr>
                    </a:p>
                  </a:txBody>
                  <a:tcPr marL="18288" marR="18288" marT="18288" marB="0">
                    <a:solidFill>
                      <a:srgbClr val="FFFFCC"/>
                    </a:solidFill>
                  </a:tcPr>
                </a:tc>
                <a:extLst>
                  <a:ext uri="{0D108BD9-81ED-4DB2-BD59-A6C34878D82A}">
                    <a16:rowId xmlns:a16="http://schemas.microsoft.com/office/drawing/2014/main" val="1691261799"/>
                  </a:ext>
                </a:extLst>
              </a:tr>
              <a:tr h="0">
                <a:tc>
                  <a:txBody>
                    <a:bodyPr/>
                    <a:lstStyle/>
                    <a:p>
                      <a:pPr algn="l" rtl="0" fontAlgn="b"/>
                      <a:r>
                        <a:rPr lang="en-US" sz="1000" u="none" strike="noStrike" dirty="0" smtClean="0">
                          <a:effectLst/>
                        </a:rPr>
                        <a:t>Requirements</a:t>
                      </a:r>
                      <a:r>
                        <a:rPr lang="en-US" sz="1000" u="none" strike="noStrike" baseline="0" dirty="0" smtClean="0">
                          <a:effectLst/>
                        </a:rPr>
                        <a:t> or d</a:t>
                      </a:r>
                      <a:r>
                        <a:rPr lang="en-US" sz="1000" u="none" strike="noStrike" dirty="0" smtClean="0">
                          <a:effectLst/>
                        </a:rPr>
                        <a:t>esign analysis cycle</a:t>
                      </a:r>
                      <a:r>
                        <a:rPr lang="en-US" sz="1000" u="none" strike="noStrike" baseline="0" dirty="0" smtClean="0">
                          <a:effectLst/>
                        </a:rPr>
                        <a:t> tasks</a:t>
                      </a:r>
                      <a:endParaRPr lang="en-US" sz="1000" b="0" i="0" u="none" strike="noStrike" dirty="0">
                        <a:solidFill>
                          <a:srgbClr val="000000"/>
                        </a:solidFill>
                        <a:effectLst/>
                        <a:latin typeface="MS Sans Serif"/>
                      </a:endParaRPr>
                    </a:p>
                  </a:txBody>
                  <a:tcPr marL="18288" marR="18288" marT="18288" marB="0">
                    <a:solidFill>
                      <a:srgbClr val="00B0F0"/>
                    </a:solidFill>
                  </a:tcPr>
                </a:tc>
                <a:extLst>
                  <a:ext uri="{0D108BD9-81ED-4DB2-BD59-A6C34878D82A}">
                    <a16:rowId xmlns:a16="http://schemas.microsoft.com/office/drawing/2014/main" val="1780866666"/>
                  </a:ext>
                </a:extLst>
              </a:tr>
              <a:tr h="0">
                <a:tc>
                  <a:txBody>
                    <a:bodyPr/>
                    <a:lstStyle/>
                    <a:p>
                      <a:pPr algn="l" rtl="0" fontAlgn="b"/>
                      <a:r>
                        <a:rPr lang="en-US" sz="1000" u="none" strike="noStrike" dirty="0">
                          <a:effectLst/>
                        </a:rPr>
                        <a:t>Requirements </a:t>
                      </a:r>
                      <a:r>
                        <a:rPr lang="en-US" sz="1000" u="none" strike="noStrike" dirty="0" smtClean="0">
                          <a:effectLst/>
                        </a:rPr>
                        <a:t>or design analysis</a:t>
                      </a:r>
                      <a:r>
                        <a:rPr lang="en-US" sz="1000" u="none" strike="noStrike" baseline="0" dirty="0" smtClean="0">
                          <a:effectLst/>
                        </a:rPr>
                        <a:t> cycle results</a:t>
                      </a:r>
                      <a:endParaRPr lang="en-US" sz="1000" b="0" i="0" u="none" strike="noStrike" dirty="0">
                        <a:solidFill>
                          <a:srgbClr val="000000"/>
                        </a:solidFill>
                        <a:effectLst/>
                        <a:latin typeface="MS Sans Serif"/>
                      </a:endParaRPr>
                    </a:p>
                  </a:txBody>
                  <a:tcPr marL="18288" marR="18288" marT="18288" marB="0">
                    <a:solidFill>
                      <a:srgbClr val="00B0F0"/>
                    </a:solidFill>
                  </a:tcPr>
                </a:tc>
                <a:extLst>
                  <a:ext uri="{0D108BD9-81ED-4DB2-BD59-A6C34878D82A}">
                    <a16:rowId xmlns:a16="http://schemas.microsoft.com/office/drawing/2014/main" val="2103235444"/>
                  </a:ext>
                </a:extLst>
              </a:tr>
              <a:tr h="0">
                <a:tc>
                  <a:txBody>
                    <a:bodyPr/>
                    <a:lstStyle/>
                    <a:p>
                      <a:pPr algn="l" rtl="0" fontAlgn="b"/>
                      <a:r>
                        <a:rPr lang="en-US" sz="1000" u="none" strike="noStrike" dirty="0">
                          <a:effectLst/>
                        </a:rPr>
                        <a:t>Thermal </a:t>
                      </a:r>
                      <a:r>
                        <a:rPr lang="en-US" sz="1000" u="none" strike="noStrike" dirty="0" smtClean="0">
                          <a:effectLst/>
                        </a:rPr>
                        <a:t>model</a:t>
                      </a:r>
                      <a:endParaRPr lang="en-US" sz="1000" b="0" i="0" u="none" strike="noStrike" dirty="0">
                        <a:solidFill>
                          <a:srgbClr val="000000"/>
                        </a:solidFill>
                        <a:effectLst/>
                        <a:latin typeface="MS Sans Serif"/>
                      </a:endParaRPr>
                    </a:p>
                  </a:txBody>
                  <a:tcPr marL="18288" marR="18288" marT="18288" marB="0">
                    <a:solidFill>
                      <a:srgbClr val="FFFFCC"/>
                    </a:solidFill>
                  </a:tcPr>
                </a:tc>
                <a:extLst>
                  <a:ext uri="{0D108BD9-81ED-4DB2-BD59-A6C34878D82A}">
                    <a16:rowId xmlns:a16="http://schemas.microsoft.com/office/drawing/2014/main" val="548362503"/>
                  </a:ext>
                </a:extLst>
              </a:tr>
              <a:tr h="0">
                <a:tc>
                  <a:txBody>
                    <a:bodyPr/>
                    <a:lstStyle/>
                    <a:p>
                      <a:pPr algn="l" rtl="0" fontAlgn="b"/>
                      <a:r>
                        <a:rPr lang="en-US" sz="1000" u="none" strike="noStrike" dirty="0">
                          <a:effectLst/>
                        </a:rPr>
                        <a:t>Finite </a:t>
                      </a:r>
                      <a:r>
                        <a:rPr lang="en-US" sz="1000" u="none" strike="noStrike" dirty="0" smtClean="0">
                          <a:effectLst/>
                        </a:rPr>
                        <a:t>element </a:t>
                      </a:r>
                      <a:r>
                        <a:rPr lang="en-US" sz="1000" u="none" strike="noStrike" dirty="0">
                          <a:effectLst/>
                        </a:rPr>
                        <a:t>m</a:t>
                      </a:r>
                      <a:r>
                        <a:rPr lang="en-US" sz="1000" u="none" strike="noStrike" dirty="0" smtClean="0">
                          <a:effectLst/>
                        </a:rPr>
                        <a:t>odel</a:t>
                      </a:r>
                      <a:endParaRPr lang="en-US" sz="1000" b="0" i="0" u="none" strike="noStrike" dirty="0">
                        <a:solidFill>
                          <a:srgbClr val="000000"/>
                        </a:solidFill>
                        <a:effectLst/>
                        <a:latin typeface="MS Sans Serif"/>
                      </a:endParaRPr>
                    </a:p>
                  </a:txBody>
                  <a:tcPr marL="18288" marR="18288" marT="18288" marB="0">
                    <a:solidFill>
                      <a:srgbClr val="FFFFCC"/>
                    </a:solidFill>
                  </a:tcPr>
                </a:tc>
                <a:extLst>
                  <a:ext uri="{0D108BD9-81ED-4DB2-BD59-A6C34878D82A}">
                    <a16:rowId xmlns:a16="http://schemas.microsoft.com/office/drawing/2014/main" val="1042639499"/>
                  </a:ext>
                </a:extLst>
              </a:tr>
              <a:tr h="0">
                <a:tc>
                  <a:txBody>
                    <a:bodyPr/>
                    <a:lstStyle/>
                    <a:p>
                      <a:pPr algn="l" rtl="0" fontAlgn="b"/>
                      <a:r>
                        <a:rPr lang="en-US" sz="1000" u="none" strike="noStrike" dirty="0">
                          <a:effectLst/>
                        </a:rPr>
                        <a:t>Integrated thermal analysis</a:t>
                      </a:r>
                      <a:endParaRPr lang="en-US" sz="1000" b="0" i="0" u="none" strike="noStrike" dirty="0">
                        <a:solidFill>
                          <a:srgbClr val="000000"/>
                        </a:solidFill>
                        <a:effectLst/>
                        <a:latin typeface="MS Sans Serif"/>
                      </a:endParaRPr>
                    </a:p>
                  </a:txBody>
                  <a:tcPr marL="18288" marR="18288" marT="18288" marB="0">
                    <a:solidFill>
                      <a:srgbClr val="FFFFCC"/>
                    </a:solidFill>
                  </a:tcPr>
                </a:tc>
                <a:extLst>
                  <a:ext uri="{0D108BD9-81ED-4DB2-BD59-A6C34878D82A}">
                    <a16:rowId xmlns:a16="http://schemas.microsoft.com/office/drawing/2014/main" val="3312187818"/>
                  </a:ext>
                </a:extLst>
              </a:tr>
              <a:tr h="0">
                <a:tc>
                  <a:txBody>
                    <a:bodyPr/>
                    <a:lstStyle/>
                    <a:p>
                      <a:pPr algn="l" rtl="0" fontAlgn="b"/>
                      <a:r>
                        <a:rPr lang="en-US" sz="1000" u="none" strike="noStrike" dirty="0">
                          <a:effectLst/>
                        </a:rPr>
                        <a:t>RF </a:t>
                      </a:r>
                      <a:r>
                        <a:rPr lang="en-US" sz="1000" u="none" strike="noStrike" dirty="0" err="1">
                          <a:effectLst/>
                        </a:rPr>
                        <a:t>comm</a:t>
                      </a:r>
                      <a:r>
                        <a:rPr lang="en-US" sz="1000" u="none" strike="noStrike" dirty="0">
                          <a:effectLst/>
                        </a:rPr>
                        <a:t> spectrum analysis</a:t>
                      </a:r>
                      <a:endParaRPr lang="en-US" sz="1000" b="0" i="0" u="none" strike="noStrike" dirty="0">
                        <a:solidFill>
                          <a:srgbClr val="000000"/>
                        </a:solidFill>
                        <a:effectLst/>
                        <a:latin typeface="MS Sans Serif"/>
                      </a:endParaRPr>
                    </a:p>
                  </a:txBody>
                  <a:tcPr marL="18288" marR="18288" marT="18288" marB="0">
                    <a:solidFill>
                      <a:srgbClr val="FFFFCC"/>
                    </a:solidFill>
                  </a:tcPr>
                </a:tc>
                <a:extLst>
                  <a:ext uri="{0D108BD9-81ED-4DB2-BD59-A6C34878D82A}">
                    <a16:rowId xmlns:a16="http://schemas.microsoft.com/office/drawing/2014/main" val="939508916"/>
                  </a:ext>
                </a:extLst>
              </a:tr>
              <a:tr h="0">
                <a:tc>
                  <a:txBody>
                    <a:bodyPr/>
                    <a:lstStyle/>
                    <a:p>
                      <a:pPr algn="l" rtl="0" fontAlgn="b"/>
                      <a:r>
                        <a:rPr lang="en-US" sz="1000" u="none" strike="noStrike" dirty="0">
                          <a:effectLst/>
                        </a:rPr>
                        <a:t>Loads assessment</a:t>
                      </a:r>
                      <a:endParaRPr lang="en-US" sz="1000" b="0" i="0" u="none" strike="noStrike" dirty="0">
                        <a:solidFill>
                          <a:srgbClr val="000000"/>
                        </a:solidFill>
                        <a:effectLst/>
                        <a:latin typeface="MS Sans Serif"/>
                      </a:endParaRPr>
                    </a:p>
                  </a:txBody>
                  <a:tcPr marL="18288" marR="18288" marT="18288" marB="0">
                    <a:solidFill>
                      <a:srgbClr val="FFFFCC"/>
                    </a:solidFill>
                  </a:tcPr>
                </a:tc>
                <a:extLst>
                  <a:ext uri="{0D108BD9-81ED-4DB2-BD59-A6C34878D82A}">
                    <a16:rowId xmlns:a16="http://schemas.microsoft.com/office/drawing/2014/main" val="3266884223"/>
                  </a:ext>
                </a:extLst>
              </a:tr>
              <a:tr h="0">
                <a:tc>
                  <a:txBody>
                    <a:bodyPr/>
                    <a:lstStyle/>
                    <a:p>
                      <a:pPr algn="l" rtl="0" fontAlgn="b"/>
                      <a:r>
                        <a:rPr lang="en-US" sz="1000" u="none" strike="noStrike" dirty="0">
                          <a:effectLst/>
                        </a:rPr>
                        <a:t>CAD models</a:t>
                      </a:r>
                      <a:endParaRPr lang="en-US" sz="1000" b="0" i="0" u="none" strike="noStrike" dirty="0">
                        <a:solidFill>
                          <a:srgbClr val="000000"/>
                        </a:solidFill>
                        <a:effectLst/>
                        <a:latin typeface="MS Sans Serif"/>
                      </a:endParaRPr>
                    </a:p>
                  </a:txBody>
                  <a:tcPr marL="18288" marR="18288" marT="18288" marB="0">
                    <a:solidFill>
                      <a:srgbClr val="FFFFCC"/>
                    </a:solidFill>
                  </a:tcPr>
                </a:tc>
                <a:extLst>
                  <a:ext uri="{0D108BD9-81ED-4DB2-BD59-A6C34878D82A}">
                    <a16:rowId xmlns:a16="http://schemas.microsoft.com/office/drawing/2014/main" val="1531213156"/>
                  </a:ext>
                </a:extLst>
              </a:tr>
              <a:tr h="0">
                <a:tc>
                  <a:txBody>
                    <a:bodyPr/>
                    <a:lstStyle/>
                    <a:p>
                      <a:pPr algn="l" rtl="0" fontAlgn="b"/>
                      <a:r>
                        <a:rPr lang="en-US" sz="1000" u="none" strike="noStrike" dirty="0">
                          <a:effectLst/>
                          <a:latin typeface="+mn-lt"/>
                        </a:rPr>
                        <a:t>Drawings</a:t>
                      </a:r>
                      <a:endParaRPr lang="en-US" sz="1000" b="0" i="0" u="none" strike="noStrike" dirty="0">
                        <a:solidFill>
                          <a:srgbClr val="000000"/>
                        </a:solidFill>
                        <a:effectLst/>
                        <a:latin typeface="+mn-lt"/>
                      </a:endParaRPr>
                    </a:p>
                  </a:txBody>
                  <a:tcPr marL="18288" marR="18288" marT="18288" marB="0">
                    <a:solidFill>
                      <a:srgbClr val="FFFFCC"/>
                    </a:solidFill>
                  </a:tcPr>
                </a:tc>
                <a:extLst>
                  <a:ext uri="{0D108BD9-81ED-4DB2-BD59-A6C34878D82A}">
                    <a16:rowId xmlns:a16="http://schemas.microsoft.com/office/drawing/2014/main" val="1132158066"/>
                  </a:ext>
                </a:extLst>
              </a:tr>
              <a:tr h="0">
                <a:tc>
                  <a:txBody>
                    <a:bodyPr/>
                    <a:lstStyle/>
                    <a:p>
                      <a:pPr algn="l" rtl="0" fontAlgn="b"/>
                      <a:r>
                        <a:rPr lang="en-US" sz="1000" b="0" i="0" u="none" strike="noStrike" dirty="0" smtClean="0">
                          <a:solidFill>
                            <a:srgbClr val="000000"/>
                          </a:solidFill>
                          <a:effectLst/>
                          <a:latin typeface="+mn-lt"/>
                        </a:rPr>
                        <a:t>Stress analysis</a:t>
                      </a:r>
                      <a:endParaRPr lang="en-US" sz="1000" b="0" i="0" u="none" strike="noStrike" dirty="0">
                        <a:solidFill>
                          <a:srgbClr val="000000"/>
                        </a:solidFill>
                        <a:effectLst/>
                        <a:latin typeface="+mn-lt"/>
                      </a:endParaRPr>
                    </a:p>
                  </a:txBody>
                  <a:tcPr marL="18288" marR="18288" marT="18288" marB="0">
                    <a:solidFill>
                      <a:srgbClr val="FFFFCC"/>
                    </a:solidFill>
                  </a:tcPr>
                </a:tc>
                <a:extLst>
                  <a:ext uri="{0D108BD9-81ED-4DB2-BD59-A6C34878D82A}">
                    <a16:rowId xmlns:a16="http://schemas.microsoft.com/office/drawing/2014/main" val="293882806"/>
                  </a:ext>
                </a:extLst>
              </a:tr>
              <a:tr h="0">
                <a:tc>
                  <a:txBody>
                    <a:bodyPr/>
                    <a:lstStyle/>
                    <a:p>
                      <a:pPr algn="l" rtl="0" fontAlgn="b"/>
                      <a:r>
                        <a:rPr lang="en-US" sz="1000" u="none" strike="noStrike" dirty="0">
                          <a:effectLst/>
                          <a:latin typeface="+mn-lt"/>
                        </a:rPr>
                        <a:t>Command and data dictionary</a:t>
                      </a:r>
                      <a:endParaRPr lang="en-US" sz="1000" b="0" i="0" u="none" strike="noStrike" dirty="0">
                        <a:solidFill>
                          <a:srgbClr val="000000"/>
                        </a:solidFill>
                        <a:effectLst/>
                        <a:latin typeface="+mn-lt"/>
                      </a:endParaRPr>
                    </a:p>
                  </a:txBody>
                  <a:tcPr marL="18288" marR="18288" marT="18288" marB="0">
                    <a:solidFill>
                      <a:srgbClr val="CCFFCC"/>
                    </a:solidFill>
                  </a:tcPr>
                </a:tc>
                <a:extLst>
                  <a:ext uri="{0D108BD9-81ED-4DB2-BD59-A6C34878D82A}">
                    <a16:rowId xmlns:a16="http://schemas.microsoft.com/office/drawing/2014/main" val="2991425595"/>
                  </a:ext>
                </a:extLst>
              </a:tr>
              <a:tr h="0">
                <a:tc>
                  <a:txBody>
                    <a:bodyPr/>
                    <a:lstStyle/>
                    <a:p>
                      <a:pPr algn="l" rtl="0" fontAlgn="b"/>
                      <a:r>
                        <a:rPr lang="en-US" sz="1000" b="0" i="0" u="none" strike="noStrike" dirty="0" smtClean="0">
                          <a:solidFill>
                            <a:srgbClr val="000000"/>
                          </a:solidFill>
                          <a:effectLst/>
                          <a:latin typeface="+mn-lt"/>
                        </a:rPr>
                        <a:t>Peer review</a:t>
                      </a:r>
                      <a:r>
                        <a:rPr lang="en-US" sz="1000" b="0" i="0" u="none" strike="noStrike" baseline="0" dirty="0" smtClean="0">
                          <a:solidFill>
                            <a:srgbClr val="000000"/>
                          </a:solidFill>
                          <a:effectLst/>
                          <a:latin typeface="+mn-lt"/>
                        </a:rPr>
                        <a:t> inputs</a:t>
                      </a:r>
                      <a:endParaRPr lang="en-US" sz="1000" b="0" i="0" u="none" strike="noStrike" dirty="0">
                        <a:solidFill>
                          <a:srgbClr val="000000"/>
                        </a:solidFill>
                        <a:effectLst/>
                        <a:latin typeface="+mn-lt"/>
                      </a:endParaRPr>
                    </a:p>
                  </a:txBody>
                  <a:tcPr marL="18288" marR="18288" marT="18288" marB="0">
                    <a:solidFill>
                      <a:srgbClr val="CCFFCC"/>
                    </a:solidFill>
                  </a:tcPr>
                </a:tc>
                <a:extLst>
                  <a:ext uri="{0D108BD9-81ED-4DB2-BD59-A6C34878D82A}">
                    <a16:rowId xmlns:a16="http://schemas.microsoft.com/office/drawing/2014/main" val="2374574084"/>
                  </a:ext>
                </a:extLst>
              </a:tr>
              <a:tr h="0">
                <a:tc>
                  <a:txBody>
                    <a:bodyPr/>
                    <a:lstStyle/>
                    <a:p>
                      <a:pPr algn="l" rtl="0" fontAlgn="b"/>
                      <a:r>
                        <a:rPr lang="en-US" sz="1000" b="0" i="0" u="none" strike="noStrike" dirty="0" smtClean="0">
                          <a:solidFill>
                            <a:schemeClr val="tx1"/>
                          </a:solidFill>
                          <a:effectLst/>
                          <a:latin typeface="+mn-lt"/>
                        </a:rPr>
                        <a:t>Sys/</a:t>
                      </a:r>
                      <a:r>
                        <a:rPr lang="en-US" sz="1000" b="0" i="0" u="none" strike="noStrike" dirty="0" err="1" smtClean="0">
                          <a:solidFill>
                            <a:schemeClr val="tx1"/>
                          </a:solidFill>
                          <a:effectLst/>
                          <a:latin typeface="+mn-lt"/>
                        </a:rPr>
                        <a:t>Subsys</a:t>
                      </a:r>
                      <a:r>
                        <a:rPr lang="en-US" sz="1000" b="0" i="0" u="none" strike="noStrike" dirty="0" smtClean="0">
                          <a:solidFill>
                            <a:schemeClr val="tx1"/>
                          </a:solidFill>
                          <a:effectLst/>
                          <a:latin typeface="+mn-lt"/>
                        </a:rPr>
                        <a:t> block diagram</a:t>
                      </a:r>
                      <a:endParaRPr lang="en-US" sz="1000" b="0" i="0" u="none" strike="noStrike" dirty="0">
                        <a:solidFill>
                          <a:schemeClr val="tx1"/>
                        </a:solidFill>
                        <a:effectLst/>
                        <a:latin typeface="+mn-lt"/>
                      </a:endParaRPr>
                    </a:p>
                  </a:txBody>
                  <a:tcPr marL="18288" marR="18288" marT="18288" marB="0">
                    <a:solidFill>
                      <a:schemeClr val="accent2">
                        <a:lumMod val="20000"/>
                        <a:lumOff val="80000"/>
                      </a:schemeClr>
                    </a:solidFill>
                  </a:tcPr>
                </a:tc>
                <a:extLst>
                  <a:ext uri="{0D108BD9-81ED-4DB2-BD59-A6C34878D82A}">
                    <a16:rowId xmlns:a16="http://schemas.microsoft.com/office/drawing/2014/main" val="3737347565"/>
                  </a:ext>
                </a:extLst>
              </a:tr>
              <a:tr h="0">
                <a:tc>
                  <a:txBody>
                    <a:bodyPr/>
                    <a:lstStyle/>
                    <a:p>
                      <a:pPr algn="l" rtl="0" fontAlgn="b"/>
                      <a:r>
                        <a:rPr lang="en-US" sz="1000" b="0" i="0" u="none" strike="noStrike" dirty="0" smtClean="0">
                          <a:solidFill>
                            <a:schemeClr val="tx1"/>
                          </a:solidFill>
                          <a:effectLst/>
                          <a:latin typeface="+mn-lt"/>
                        </a:rPr>
                        <a:t>Vehicle</a:t>
                      </a:r>
                      <a:r>
                        <a:rPr lang="en-US" sz="1000" b="0" i="0" u="none" strike="noStrike" baseline="0" dirty="0" smtClean="0">
                          <a:solidFill>
                            <a:schemeClr val="tx1"/>
                          </a:solidFill>
                          <a:effectLst/>
                          <a:latin typeface="+mn-lt"/>
                        </a:rPr>
                        <a:t> State Diagram</a:t>
                      </a:r>
                      <a:endParaRPr lang="en-US" sz="1000" b="0" i="0" u="none" strike="noStrike" dirty="0">
                        <a:solidFill>
                          <a:schemeClr val="tx1"/>
                        </a:solidFill>
                        <a:effectLst/>
                        <a:latin typeface="+mn-lt"/>
                      </a:endParaRPr>
                    </a:p>
                  </a:txBody>
                  <a:tcPr marL="18288" marR="18288" marT="18288" marB="0">
                    <a:solidFill>
                      <a:schemeClr val="accent2">
                        <a:lumMod val="20000"/>
                        <a:lumOff val="80000"/>
                      </a:schemeClr>
                    </a:solidFill>
                  </a:tcPr>
                </a:tc>
                <a:extLst>
                  <a:ext uri="{0D108BD9-81ED-4DB2-BD59-A6C34878D82A}">
                    <a16:rowId xmlns:a16="http://schemas.microsoft.com/office/drawing/2014/main" val="3259898295"/>
                  </a:ext>
                </a:extLst>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89189001"/>
              </p:ext>
            </p:extLst>
          </p:nvPr>
        </p:nvGraphicFramePr>
        <p:xfrm>
          <a:off x="6665977" y="1219200"/>
          <a:ext cx="1495212" cy="1956816"/>
        </p:xfrm>
        <a:graphic>
          <a:graphicData uri="http://schemas.openxmlformats.org/drawingml/2006/table">
            <a:tbl>
              <a:tblPr>
                <a:tableStyleId>{5940675A-B579-460E-94D1-54222C63F5DA}</a:tableStyleId>
              </a:tblPr>
              <a:tblGrid>
                <a:gridCol w="1495212">
                  <a:extLst>
                    <a:ext uri="{9D8B030D-6E8A-4147-A177-3AD203B41FA5}">
                      <a16:colId xmlns:a16="http://schemas.microsoft.com/office/drawing/2014/main" val="1070224389"/>
                    </a:ext>
                  </a:extLst>
                </a:gridCol>
              </a:tblGrid>
              <a:tr h="0">
                <a:tc>
                  <a:txBody>
                    <a:bodyPr/>
                    <a:lstStyle/>
                    <a:p>
                      <a:pPr algn="ctr" rtl="0" fontAlgn="b"/>
                      <a:r>
                        <a:rPr lang="en-US" sz="1000" b="1" u="none" strike="noStrike" dirty="0" smtClean="0">
                          <a:effectLst/>
                        </a:rPr>
                        <a:t>Major Reviews</a:t>
                      </a:r>
                      <a:endParaRPr lang="en-US" sz="1000" b="1" i="0" u="none" strike="noStrike" dirty="0">
                        <a:solidFill>
                          <a:srgbClr val="000000"/>
                        </a:solidFill>
                        <a:effectLst/>
                        <a:latin typeface="MS Sans Serif"/>
                      </a:endParaRPr>
                    </a:p>
                  </a:txBody>
                  <a:tcPr marL="18288" marR="18288" marT="18288" marB="0" anchor="b">
                    <a:solidFill>
                      <a:schemeClr val="accent1">
                        <a:lumMod val="20000"/>
                        <a:lumOff val="80000"/>
                      </a:schemeClr>
                    </a:solidFill>
                  </a:tcPr>
                </a:tc>
                <a:extLst>
                  <a:ext uri="{0D108BD9-81ED-4DB2-BD59-A6C34878D82A}">
                    <a16:rowId xmlns:a16="http://schemas.microsoft.com/office/drawing/2014/main" val="1049385200"/>
                  </a:ext>
                </a:extLst>
              </a:tr>
              <a:tr h="0">
                <a:tc>
                  <a:txBody>
                    <a:bodyPr/>
                    <a:lstStyle/>
                    <a:p>
                      <a:pPr algn="l" rtl="0" fontAlgn="b"/>
                      <a:r>
                        <a:rPr lang="en-US" sz="1000" u="none" strike="noStrike" dirty="0">
                          <a:effectLst/>
                          <a:latin typeface="+mn-lt"/>
                        </a:rPr>
                        <a:t>Milestone review meeting information</a:t>
                      </a:r>
                      <a:endParaRPr lang="en-US" sz="1000" b="0" i="0" u="none" strike="noStrike" dirty="0">
                        <a:solidFill>
                          <a:srgbClr val="000000"/>
                        </a:solidFill>
                        <a:effectLst/>
                        <a:latin typeface="+mn-lt"/>
                      </a:endParaRPr>
                    </a:p>
                  </a:txBody>
                  <a:tcPr marL="18288" marR="18288" marT="18288" marB="0">
                    <a:solidFill>
                      <a:srgbClr val="00B0F0"/>
                    </a:solidFill>
                  </a:tcPr>
                </a:tc>
                <a:extLst>
                  <a:ext uri="{0D108BD9-81ED-4DB2-BD59-A6C34878D82A}">
                    <a16:rowId xmlns:a16="http://schemas.microsoft.com/office/drawing/2014/main" val="1970378755"/>
                  </a:ext>
                </a:extLst>
              </a:tr>
              <a:tr h="0">
                <a:tc>
                  <a:txBody>
                    <a:bodyPr/>
                    <a:lstStyle/>
                    <a:p>
                      <a:pPr algn="l" rtl="0" fontAlgn="b"/>
                      <a:r>
                        <a:rPr lang="en-US" sz="1000" u="none" strike="noStrike" dirty="0">
                          <a:effectLst/>
                        </a:rPr>
                        <a:t>Review </a:t>
                      </a:r>
                      <a:r>
                        <a:rPr lang="en-US" sz="1000" u="none" strike="noStrike" dirty="0" smtClean="0">
                          <a:effectLst/>
                        </a:rPr>
                        <a:t>actions/comments</a:t>
                      </a:r>
                      <a:endParaRPr lang="en-US" sz="1000" b="0" i="0" u="none" strike="noStrike" dirty="0">
                        <a:solidFill>
                          <a:srgbClr val="000000"/>
                        </a:solidFill>
                        <a:effectLst/>
                        <a:latin typeface="MS Sans Serif"/>
                      </a:endParaRPr>
                    </a:p>
                  </a:txBody>
                  <a:tcPr marL="18288" marR="18288" marT="18288" marB="0">
                    <a:solidFill>
                      <a:srgbClr val="00B0F0"/>
                    </a:solidFill>
                  </a:tcPr>
                </a:tc>
                <a:extLst>
                  <a:ext uri="{0D108BD9-81ED-4DB2-BD59-A6C34878D82A}">
                    <a16:rowId xmlns:a16="http://schemas.microsoft.com/office/drawing/2014/main" val="3333026098"/>
                  </a:ext>
                </a:extLst>
              </a:tr>
              <a:tr h="55876">
                <a:tc>
                  <a:txBody>
                    <a:bodyPr/>
                    <a:lstStyle/>
                    <a:p>
                      <a:pPr algn="l" rtl="0" fontAlgn="b"/>
                      <a:r>
                        <a:rPr lang="en-US" sz="1000" u="none" strike="noStrike" dirty="0">
                          <a:effectLst/>
                        </a:rPr>
                        <a:t>Milestone review products and data content</a:t>
                      </a:r>
                      <a:endParaRPr lang="en-US" sz="1000" b="0" i="0" u="none" strike="noStrike" dirty="0">
                        <a:solidFill>
                          <a:srgbClr val="000000"/>
                        </a:solidFill>
                        <a:effectLst/>
                        <a:latin typeface="MS Sans Serif"/>
                      </a:endParaRPr>
                    </a:p>
                  </a:txBody>
                  <a:tcPr marL="18288" marR="18288" marT="18288" marB="0">
                    <a:solidFill>
                      <a:srgbClr val="00B0F0"/>
                    </a:solidFill>
                  </a:tcPr>
                </a:tc>
                <a:extLst>
                  <a:ext uri="{0D108BD9-81ED-4DB2-BD59-A6C34878D82A}">
                    <a16:rowId xmlns:a16="http://schemas.microsoft.com/office/drawing/2014/main" val="4120890350"/>
                  </a:ext>
                </a:extLst>
              </a:tr>
              <a:tr h="0">
                <a:tc>
                  <a:txBody>
                    <a:bodyPr/>
                    <a:lstStyle/>
                    <a:p>
                      <a:pPr algn="l" rtl="0" fontAlgn="b"/>
                      <a:r>
                        <a:rPr lang="en-US" sz="1000" u="none" strike="noStrike" dirty="0" err="1">
                          <a:effectLst/>
                        </a:rPr>
                        <a:t>CoFTR</a:t>
                      </a:r>
                      <a:r>
                        <a:rPr lang="en-US" sz="1000" u="none" strike="noStrike" dirty="0">
                          <a:effectLst/>
                        </a:rPr>
                        <a:t> Endorsements</a:t>
                      </a:r>
                      <a:endParaRPr lang="en-US" sz="1000" b="0" i="0" u="none" strike="noStrike" dirty="0">
                        <a:solidFill>
                          <a:srgbClr val="000000"/>
                        </a:solidFill>
                        <a:effectLst/>
                        <a:latin typeface="MS Sans Serif"/>
                      </a:endParaRPr>
                    </a:p>
                  </a:txBody>
                  <a:tcPr marL="18288" marR="18288" marT="18288" marB="0">
                    <a:solidFill>
                      <a:srgbClr val="00B0F0"/>
                    </a:solidFill>
                  </a:tcPr>
                </a:tc>
                <a:extLst>
                  <a:ext uri="{0D108BD9-81ED-4DB2-BD59-A6C34878D82A}">
                    <a16:rowId xmlns:a16="http://schemas.microsoft.com/office/drawing/2014/main" val="3135140290"/>
                  </a:ext>
                </a:extLst>
              </a:tr>
              <a:tr h="55876">
                <a:tc>
                  <a:txBody>
                    <a:bodyPr/>
                    <a:lstStyle/>
                    <a:p>
                      <a:pPr algn="l" rtl="0" fontAlgn="b"/>
                      <a:r>
                        <a:rPr lang="en-US" sz="1000" b="0" i="0" u="none" strike="noStrike" dirty="0" smtClean="0">
                          <a:solidFill>
                            <a:srgbClr val="000000"/>
                          </a:solidFill>
                          <a:effectLst/>
                          <a:latin typeface="+mn-lt"/>
                        </a:rPr>
                        <a:t>Review entrance</a:t>
                      </a:r>
                      <a:r>
                        <a:rPr lang="en-US" sz="1000" b="0" i="0" u="none" strike="noStrike" baseline="0" dirty="0" smtClean="0">
                          <a:solidFill>
                            <a:srgbClr val="000000"/>
                          </a:solidFill>
                          <a:effectLst/>
                          <a:latin typeface="+mn-lt"/>
                        </a:rPr>
                        <a:t> / success criteria and traceability</a:t>
                      </a:r>
                      <a:endParaRPr lang="en-US" sz="1000" b="0" i="0" u="none" strike="noStrike" dirty="0">
                        <a:solidFill>
                          <a:srgbClr val="000000"/>
                        </a:solidFill>
                        <a:effectLst/>
                        <a:latin typeface="+mn-lt"/>
                      </a:endParaRPr>
                    </a:p>
                  </a:txBody>
                  <a:tcPr marL="18288" marR="18288" marT="18288" marB="0">
                    <a:solidFill>
                      <a:srgbClr val="00B0F0"/>
                    </a:solidFill>
                  </a:tcPr>
                </a:tc>
                <a:extLst>
                  <a:ext uri="{0D108BD9-81ED-4DB2-BD59-A6C34878D82A}">
                    <a16:rowId xmlns:a16="http://schemas.microsoft.com/office/drawing/2014/main" val="2384930338"/>
                  </a:ext>
                </a:extLst>
              </a:tr>
              <a:tr h="55876">
                <a:tc>
                  <a:txBody>
                    <a:bodyPr/>
                    <a:lstStyle/>
                    <a:p>
                      <a:pPr algn="l" rtl="0" fontAlgn="b"/>
                      <a:r>
                        <a:rPr lang="en-US" sz="1000" b="0" i="0" u="none" strike="noStrike" dirty="0" smtClean="0">
                          <a:solidFill>
                            <a:srgbClr val="000000"/>
                          </a:solidFill>
                          <a:effectLst/>
                          <a:latin typeface="+mn-lt"/>
                        </a:rPr>
                        <a:t>Review attendees</a:t>
                      </a:r>
                      <a:endParaRPr lang="en-US" sz="1000" b="0" i="0" u="none" strike="noStrike" dirty="0">
                        <a:solidFill>
                          <a:srgbClr val="000000"/>
                        </a:solidFill>
                        <a:effectLst/>
                        <a:latin typeface="+mn-lt"/>
                      </a:endParaRPr>
                    </a:p>
                  </a:txBody>
                  <a:tcPr marL="18288" marR="18288" marT="18288" marB="0">
                    <a:solidFill>
                      <a:srgbClr val="00B0F0"/>
                    </a:solidFill>
                  </a:tcPr>
                </a:tc>
                <a:extLst>
                  <a:ext uri="{0D108BD9-81ED-4DB2-BD59-A6C34878D82A}">
                    <a16:rowId xmlns:a16="http://schemas.microsoft.com/office/drawing/2014/main" val="2361754331"/>
                  </a:ext>
                </a:extLst>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943702947"/>
              </p:ext>
            </p:extLst>
          </p:nvPr>
        </p:nvGraphicFramePr>
        <p:xfrm>
          <a:off x="8234340" y="1221810"/>
          <a:ext cx="1769196" cy="3511296"/>
        </p:xfrm>
        <a:graphic>
          <a:graphicData uri="http://schemas.openxmlformats.org/drawingml/2006/table">
            <a:tbl>
              <a:tblPr>
                <a:tableStyleId>{5940675A-B579-460E-94D1-54222C63F5DA}</a:tableStyleId>
              </a:tblPr>
              <a:tblGrid>
                <a:gridCol w="1769196">
                  <a:extLst>
                    <a:ext uri="{9D8B030D-6E8A-4147-A177-3AD203B41FA5}">
                      <a16:colId xmlns:a16="http://schemas.microsoft.com/office/drawing/2014/main" val="1756628250"/>
                    </a:ext>
                  </a:extLst>
                </a:gridCol>
              </a:tblGrid>
              <a:tr h="0">
                <a:tc>
                  <a:txBody>
                    <a:bodyPr/>
                    <a:lstStyle/>
                    <a:p>
                      <a:pPr algn="ctr" rtl="0" fontAlgn="b"/>
                      <a:r>
                        <a:rPr lang="en-US" sz="1000" b="1" u="none" strike="noStrike" dirty="0" smtClean="0">
                          <a:effectLst/>
                        </a:rPr>
                        <a:t>Hardware Management</a:t>
                      </a:r>
                      <a:endParaRPr lang="en-US" sz="1000" b="1" i="0" u="none" strike="noStrike" dirty="0">
                        <a:solidFill>
                          <a:srgbClr val="000000"/>
                        </a:solidFill>
                        <a:effectLst/>
                        <a:latin typeface="MS Sans Serif"/>
                      </a:endParaRPr>
                    </a:p>
                  </a:txBody>
                  <a:tcPr marL="18288" marR="18288" marT="18288" marB="0" anchor="b">
                    <a:solidFill>
                      <a:schemeClr val="accent1">
                        <a:lumMod val="20000"/>
                        <a:lumOff val="80000"/>
                      </a:schemeClr>
                    </a:solidFill>
                  </a:tcPr>
                </a:tc>
                <a:extLst>
                  <a:ext uri="{0D108BD9-81ED-4DB2-BD59-A6C34878D82A}">
                    <a16:rowId xmlns:a16="http://schemas.microsoft.com/office/drawing/2014/main" val="2568344452"/>
                  </a:ext>
                </a:extLst>
              </a:tr>
              <a:tr h="0">
                <a:tc>
                  <a:txBody>
                    <a:bodyPr/>
                    <a:lstStyle/>
                    <a:p>
                      <a:pPr algn="l" rtl="0" fontAlgn="b"/>
                      <a:r>
                        <a:rPr lang="en-US" sz="1000" u="none" strike="noStrike" dirty="0" smtClean="0">
                          <a:effectLst/>
                        </a:rPr>
                        <a:t>Controlled</a:t>
                      </a:r>
                      <a:r>
                        <a:rPr lang="en-US" sz="1000" u="none" strike="noStrike" baseline="0" dirty="0" smtClean="0">
                          <a:effectLst/>
                        </a:rPr>
                        <a:t> storage </a:t>
                      </a:r>
                      <a:r>
                        <a:rPr lang="en-US" sz="1000" u="none" strike="noStrike" dirty="0" smtClean="0">
                          <a:effectLst/>
                        </a:rPr>
                        <a:t>management</a:t>
                      </a:r>
                      <a:endParaRPr lang="en-US" sz="1000" b="0" i="0" u="none" strike="noStrike" dirty="0">
                        <a:solidFill>
                          <a:srgbClr val="000000"/>
                        </a:solidFill>
                        <a:effectLst/>
                        <a:latin typeface="MS Sans Serif"/>
                      </a:endParaRPr>
                    </a:p>
                  </a:txBody>
                  <a:tcPr marL="18288" marR="18288" marT="18288" marB="0">
                    <a:solidFill>
                      <a:srgbClr val="00B0F0"/>
                    </a:solidFill>
                  </a:tcPr>
                </a:tc>
                <a:extLst>
                  <a:ext uri="{0D108BD9-81ED-4DB2-BD59-A6C34878D82A}">
                    <a16:rowId xmlns:a16="http://schemas.microsoft.com/office/drawing/2014/main" val="1784569096"/>
                  </a:ext>
                </a:extLst>
              </a:tr>
              <a:tr h="0">
                <a:tc>
                  <a:txBody>
                    <a:bodyPr/>
                    <a:lstStyle/>
                    <a:p>
                      <a:pPr algn="l" rtl="0" fontAlgn="b"/>
                      <a:r>
                        <a:rPr lang="en-US" sz="1000" u="none" strike="noStrike" dirty="0">
                          <a:effectLst/>
                        </a:rPr>
                        <a:t>Hardware location tracking</a:t>
                      </a:r>
                      <a:endParaRPr lang="en-US" sz="1000" b="0" i="0" u="none" strike="noStrike" dirty="0">
                        <a:solidFill>
                          <a:srgbClr val="000000"/>
                        </a:solidFill>
                        <a:effectLst/>
                        <a:latin typeface="MS Sans Serif"/>
                      </a:endParaRPr>
                    </a:p>
                  </a:txBody>
                  <a:tcPr marL="18288" marR="18288" marT="18288" marB="0">
                    <a:solidFill>
                      <a:srgbClr val="00B0F0"/>
                    </a:solidFill>
                  </a:tcPr>
                </a:tc>
                <a:extLst>
                  <a:ext uri="{0D108BD9-81ED-4DB2-BD59-A6C34878D82A}">
                    <a16:rowId xmlns:a16="http://schemas.microsoft.com/office/drawing/2014/main" val="3779193896"/>
                  </a:ext>
                </a:extLst>
              </a:tr>
              <a:tr h="0">
                <a:tc>
                  <a:txBody>
                    <a:bodyPr/>
                    <a:lstStyle/>
                    <a:p>
                      <a:pPr algn="l" rtl="0" fontAlgn="b"/>
                      <a:r>
                        <a:rPr lang="en-US" sz="1000" u="none" strike="noStrike" dirty="0">
                          <a:effectLst/>
                        </a:rPr>
                        <a:t>Shipping and receiving</a:t>
                      </a:r>
                      <a:endParaRPr lang="en-US" sz="1000" b="0" i="0" u="none" strike="noStrike" dirty="0">
                        <a:solidFill>
                          <a:srgbClr val="000000"/>
                        </a:solidFill>
                        <a:effectLst/>
                        <a:latin typeface="MS Sans Serif"/>
                      </a:endParaRPr>
                    </a:p>
                  </a:txBody>
                  <a:tcPr marL="18288" marR="18288" marT="18288" marB="0">
                    <a:solidFill>
                      <a:srgbClr val="FFFFCC"/>
                    </a:solidFill>
                  </a:tcPr>
                </a:tc>
                <a:extLst>
                  <a:ext uri="{0D108BD9-81ED-4DB2-BD59-A6C34878D82A}">
                    <a16:rowId xmlns:a16="http://schemas.microsoft.com/office/drawing/2014/main" val="4059849695"/>
                  </a:ext>
                </a:extLst>
              </a:tr>
              <a:tr h="0">
                <a:tc>
                  <a:txBody>
                    <a:bodyPr/>
                    <a:lstStyle/>
                    <a:p>
                      <a:pPr algn="l" rtl="0" fontAlgn="b"/>
                      <a:r>
                        <a:rPr lang="en-US" sz="1000" u="none" strike="noStrike" dirty="0" smtClean="0">
                          <a:effectLst/>
                        </a:rPr>
                        <a:t>Maintenance log</a:t>
                      </a:r>
                      <a:endParaRPr lang="en-US" sz="1000" b="0" i="0" u="none" strike="noStrike" dirty="0">
                        <a:solidFill>
                          <a:srgbClr val="000000"/>
                        </a:solidFill>
                        <a:effectLst/>
                        <a:latin typeface="MS Sans Serif"/>
                      </a:endParaRPr>
                    </a:p>
                  </a:txBody>
                  <a:tcPr marL="18288" marR="18288" marT="18288" marB="0">
                    <a:solidFill>
                      <a:srgbClr val="00B0F0"/>
                    </a:solidFill>
                  </a:tcPr>
                </a:tc>
                <a:extLst>
                  <a:ext uri="{0D108BD9-81ED-4DB2-BD59-A6C34878D82A}">
                    <a16:rowId xmlns:a16="http://schemas.microsoft.com/office/drawing/2014/main" val="3277860166"/>
                  </a:ext>
                </a:extLst>
              </a:tr>
              <a:tr h="0">
                <a:tc>
                  <a:txBody>
                    <a:bodyPr/>
                    <a:lstStyle/>
                    <a:p>
                      <a:pPr algn="l" rtl="0" fontAlgn="b"/>
                      <a:r>
                        <a:rPr lang="en-US" sz="1000" u="none" strike="noStrike" dirty="0">
                          <a:effectLst/>
                        </a:rPr>
                        <a:t>Vehicle configuration</a:t>
                      </a:r>
                      <a:endParaRPr lang="en-US" sz="1000" b="0" i="0" u="none" strike="noStrike" dirty="0">
                        <a:solidFill>
                          <a:srgbClr val="000000"/>
                        </a:solidFill>
                        <a:effectLst/>
                        <a:latin typeface="MS Sans Serif"/>
                      </a:endParaRPr>
                    </a:p>
                  </a:txBody>
                  <a:tcPr marL="18288" marR="18288" marT="18288" marB="0">
                    <a:solidFill>
                      <a:srgbClr val="00B0F0"/>
                    </a:solidFill>
                  </a:tcPr>
                </a:tc>
                <a:extLst>
                  <a:ext uri="{0D108BD9-81ED-4DB2-BD59-A6C34878D82A}">
                    <a16:rowId xmlns:a16="http://schemas.microsoft.com/office/drawing/2014/main" val="1334839485"/>
                  </a:ext>
                </a:extLst>
              </a:tr>
              <a:tr h="0">
                <a:tc>
                  <a:txBody>
                    <a:bodyPr/>
                    <a:lstStyle/>
                    <a:p>
                      <a:pPr algn="l" rtl="0" fontAlgn="b"/>
                      <a:r>
                        <a:rPr lang="en-US" sz="1000" u="none" strike="noStrike" dirty="0">
                          <a:effectLst/>
                        </a:rPr>
                        <a:t>Burn-in log</a:t>
                      </a:r>
                      <a:endParaRPr lang="en-US" sz="1000" b="0" i="0" u="none" strike="noStrike" dirty="0">
                        <a:solidFill>
                          <a:srgbClr val="000000"/>
                        </a:solidFill>
                        <a:effectLst/>
                        <a:latin typeface="MS Sans Serif"/>
                      </a:endParaRPr>
                    </a:p>
                  </a:txBody>
                  <a:tcPr marL="18288" marR="18288" marT="18288" marB="0">
                    <a:solidFill>
                      <a:srgbClr val="00B0F0"/>
                    </a:solidFill>
                  </a:tcPr>
                </a:tc>
                <a:extLst>
                  <a:ext uri="{0D108BD9-81ED-4DB2-BD59-A6C34878D82A}">
                    <a16:rowId xmlns:a16="http://schemas.microsoft.com/office/drawing/2014/main" val="1920162763"/>
                  </a:ext>
                </a:extLst>
              </a:tr>
              <a:tr h="0">
                <a:tc>
                  <a:txBody>
                    <a:bodyPr/>
                    <a:lstStyle/>
                    <a:p>
                      <a:pPr algn="l" rtl="0" fontAlgn="b"/>
                      <a:r>
                        <a:rPr lang="en-US" sz="1000" u="none" strike="noStrike" dirty="0">
                          <a:effectLst/>
                        </a:rPr>
                        <a:t>Mass properties management</a:t>
                      </a:r>
                      <a:endParaRPr lang="en-US" sz="1000" b="0" i="0" u="none" strike="noStrike" dirty="0">
                        <a:solidFill>
                          <a:srgbClr val="000000"/>
                        </a:solidFill>
                        <a:effectLst/>
                        <a:latin typeface="MS Sans Serif"/>
                      </a:endParaRPr>
                    </a:p>
                  </a:txBody>
                  <a:tcPr marL="18288" marR="18288" marT="18288" marB="0">
                    <a:solidFill>
                      <a:srgbClr val="CCFFCC"/>
                    </a:solidFill>
                  </a:tcPr>
                </a:tc>
                <a:extLst>
                  <a:ext uri="{0D108BD9-81ED-4DB2-BD59-A6C34878D82A}">
                    <a16:rowId xmlns:a16="http://schemas.microsoft.com/office/drawing/2014/main" val="849453747"/>
                  </a:ext>
                </a:extLst>
              </a:tr>
              <a:tr h="0">
                <a:tc>
                  <a:txBody>
                    <a:bodyPr/>
                    <a:lstStyle/>
                    <a:p>
                      <a:pPr algn="l" rtl="0" fontAlgn="b"/>
                      <a:r>
                        <a:rPr lang="en-US" sz="1000" b="0" i="0" u="none" strike="noStrike" dirty="0" smtClean="0">
                          <a:solidFill>
                            <a:srgbClr val="000000"/>
                          </a:solidFill>
                          <a:effectLst/>
                          <a:latin typeface="+mn-lt"/>
                        </a:rPr>
                        <a:t>Master equipment</a:t>
                      </a:r>
                      <a:r>
                        <a:rPr lang="en-US" sz="1000" b="0" i="0" u="none" strike="noStrike" baseline="0" dirty="0" smtClean="0">
                          <a:solidFill>
                            <a:srgbClr val="000000"/>
                          </a:solidFill>
                          <a:effectLst/>
                          <a:latin typeface="+mn-lt"/>
                        </a:rPr>
                        <a:t> list</a:t>
                      </a:r>
                      <a:endParaRPr lang="en-US" sz="1000" b="0" i="0" u="none" strike="noStrike" dirty="0">
                        <a:solidFill>
                          <a:srgbClr val="000000"/>
                        </a:solidFill>
                        <a:effectLst/>
                        <a:latin typeface="+mn-lt"/>
                      </a:endParaRPr>
                    </a:p>
                  </a:txBody>
                  <a:tcPr marL="18288" marR="18288" marT="18288" marB="0">
                    <a:solidFill>
                      <a:srgbClr val="00B0F0"/>
                    </a:solidFill>
                  </a:tcPr>
                </a:tc>
                <a:extLst>
                  <a:ext uri="{0D108BD9-81ED-4DB2-BD59-A6C34878D82A}">
                    <a16:rowId xmlns:a16="http://schemas.microsoft.com/office/drawing/2014/main" val="828907966"/>
                  </a:ext>
                </a:extLst>
              </a:tr>
              <a:tr h="0">
                <a:tc>
                  <a:txBody>
                    <a:bodyPr/>
                    <a:lstStyle/>
                    <a:p>
                      <a:pPr algn="l" rtl="0" fontAlgn="b"/>
                      <a:r>
                        <a:rPr lang="en-US" sz="1000" u="none" strike="noStrike" dirty="0">
                          <a:effectLst/>
                        </a:rPr>
                        <a:t>Powered equipment list</a:t>
                      </a:r>
                      <a:endParaRPr lang="en-US" sz="1000" b="0" i="0" u="none" strike="noStrike" dirty="0">
                        <a:solidFill>
                          <a:srgbClr val="000000"/>
                        </a:solidFill>
                        <a:effectLst/>
                        <a:latin typeface="MS Sans Serif"/>
                      </a:endParaRPr>
                    </a:p>
                  </a:txBody>
                  <a:tcPr marL="18288" marR="18288" marT="18288" marB="0">
                    <a:solidFill>
                      <a:srgbClr val="00B0F0"/>
                    </a:solidFill>
                  </a:tcPr>
                </a:tc>
                <a:extLst>
                  <a:ext uri="{0D108BD9-81ED-4DB2-BD59-A6C34878D82A}">
                    <a16:rowId xmlns:a16="http://schemas.microsoft.com/office/drawing/2014/main" val="2134268340"/>
                  </a:ext>
                </a:extLst>
              </a:tr>
              <a:tr h="0">
                <a:tc>
                  <a:txBody>
                    <a:bodyPr/>
                    <a:lstStyle/>
                    <a:p>
                      <a:pPr algn="l" rtl="0" fontAlgn="b"/>
                      <a:r>
                        <a:rPr lang="en-US" sz="1000" u="none" strike="noStrike" dirty="0">
                          <a:effectLst/>
                        </a:rPr>
                        <a:t>Thermal equipment list</a:t>
                      </a:r>
                      <a:endParaRPr lang="en-US" sz="1000" b="0" i="0" u="none" strike="noStrike" dirty="0">
                        <a:solidFill>
                          <a:srgbClr val="000000"/>
                        </a:solidFill>
                        <a:effectLst/>
                        <a:latin typeface="MS Sans Serif"/>
                      </a:endParaRPr>
                    </a:p>
                  </a:txBody>
                  <a:tcPr marL="18288" marR="18288" marT="18288" marB="0">
                    <a:solidFill>
                      <a:srgbClr val="00B0F0"/>
                    </a:solidFill>
                  </a:tcPr>
                </a:tc>
                <a:extLst>
                  <a:ext uri="{0D108BD9-81ED-4DB2-BD59-A6C34878D82A}">
                    <a16:rowId xmlns:a16="http://schemas.microsoft.com/office/drawing/2014/main" val="2499774070"/>
                  </a:ext>
                </a:extLst>
              </a:tr>
              <a:tr h="0">
                <a:tc>
                  <a:txBody>
                    <a:bodyPr/>
                    <a:lstStyle/>
                    <a:p>
                      <a:pPr algn="l" rtl="0" fontAlgn="b"/>
                      <a:r>
                        <a:rPr lang="en-US" sz="1000" u="none" strike="noStrike" dirty="0">
                          <a:effectLst/>
                        </a:rPr>
                        <a:t>Master measurement list</a:t>
                      </a:r>
                      <a:endParaRPr lang="en-US" sz="1000" b="0" i="0" u="none" strike="noStrike" dirty="0">
                        <a:solidFill>
                          <a:srgbClr val="000000"/>
                        </a:solidFill>
                        <a:effectLst/>
                        <a:latin typeface="MS Sans Serif"/>
                      </a:endParaRPr>
                    </a:p>
                  </a:txBody>
                  <a:tcPr marL="18288" marR="18288" marT="18288" marB="0">
                    <a:solidFill>
                      <a:srgbClr val="00B0F0"/>
                    </a:solidFill>
                  </a:tcPr>
                </a:tc>
                <a:extLst>
                  <a:ext uri="{0D108BD9-81ED-4DB2-BD59-A6C34878D82A}">
                    <a16:rowId xmlns:a16="http://schemas.microsoft.com/office/drawing/2014/main" val="1357637849"/>
                  </a:ext>
                </a:extLst>
              </a:tr>
              <a:tr h="0">
                <a:tc>
                  <a:txBody>
                    <a:bodyPr/>
                    <a:lstStyle/>
                    <a:p>
                      <a:pPr algn="l" rtl="0" fontAlgn="b"/>
                      <a:r>
                        <a:rPr lang="en-US" sz="1000" u="none" strike="noStrike" dirty="0">
                          <a:effectLst/>
                        </a:rPr>
                        <a:t>Project hardware inventory</a:t>
                      </a:r>
                      <a:endParaRPr lang="en-US" sz="1000" b="0" i="0" u="none" strike="noStrike" dirty="0">
                        <a:solidFill>
                          <a:srgbClr val="000000"/>
                        </a:solidFill>
                        <a:effectLst/>
                        <a:latin typeface="MS Sans Serif"/>
                      </a:endParaRPr>
                    </a:p>
                  </a:txBody>
                  <a:tcPr marL="18288" marR="18288" marT="18288" marB="0">
                    <a:solidFill>
                      <a:srgbClr val="00B0F0"/>
                    </a:solidFill>
                  </a:tcPr>
                </a:tc>
                <a:extLst>
                  <a:ext uri="{0D108BD9-81ED-4DB2-BD59-A6C34878D82A}">
                    <a16:rowId xmlns:a16="http://schemas.microsoft.com/office/drawing/2014/main" val="689391084"/>
                  </a:ext>
                </a:extLst>
              </a:tr>
              <a:tr h="0">
                <a:tc>
                  <a:txBody>
                    <a:bodyPr/>
                    <a:lstStyle/>
                    <a:p>
                      <a:pPr algn="l" rtl="0" fontAlgn="b"/>
                      <a:r>
                        <a:rPr lang="en-US" sz="1000" u="none" strike="noStrike" dirty="0">
                          <a:effectLst/>
                        </a:rPr>
                        <a:t>Shipping list for major hardware </a:t>
                      </a:r>
                      <a:r>
                        <a:rPr lang="en-US" sz="1000" u="none" strike="noStrike" dirty="0" smtClean="0">
                          <a:effectLst/>
                        </a:rPr>
                        <a:t>moves</a:t>
                      </a:r>
                      <a:endParaRPr lang="en-US" sz="1000" b="0" i="0" u="none" strike="noStrike" dirty="0">
                        <a:solidFill>
                          <a:srgbClr val="000000"/>
                        </a:solidFill>
                        <a:effectLst/>
                        <a:latin typeface="MS Sans Serif"/>
                      </a:endParaRPr>
                    </a:p>
                  </a:txBody>
                  <a:tcPr marL="18288" marR="18288" marT="18288" marB="0">
                    <a:solidFill>
                      <a:srgbClr val="00B0F0"/>
                    </a:solidFill>
                  </a:tcPr>
                </a:tc>
                <a:extLst>
                  <a:ext uri="{0D108BD9-81ED-4DB2-BD59-A6C34878D82A}">
                    <a16:rowId xmlns:a16="http://schemas.microsoft.com/office/drawing/2014/main" val="2465712443"/>
                  </a:ext>
                </a:extLst>
              </a:tr>
              <a:tr h="0">
                <a:tc>
                  <a:txBody>
                    <a:bodyPr/>
                    <a:lstStyle/>
                    <a:p>
                      <a:pPr algn="l" rtl="0" fontAlgn="b"/>
                      <a:r>
                        <a:rPr lang="en-US" sz="1000" b="0" i="0" u="none" strike="noStrike" dirty="0" smtClean="0">
                          <a:solidFill>
                            <a:srgbClr val="000000"/>
                          </a:solidFill>
                          <a:effectLst/>
                          <a:latin typeface="+mn-lt"/>
                        </a:rPr>
                        <a:t>Hardware Upgrade</a:t>
                      </a:r>
                      <a:r>
                        <a:rPr lang="en-US" sz="1000" b="0" i="0" u="none" strike="noStrike" baseline="0" dirty="0" smtClean="0">
                          <a:solidFill>
                            <a:srgbClr val="000000"/>
                          </a:solidFill>
                          <a:effectLst/>
                          <a:latin typeface="+mn-lt"/>
                        </a:rPr>
                        <a:t> Process/Documentation</a:t>
                      </a:r>
                      <a:endParaRPr lang="en-US" sz="1000" b="0" i="0" u="none" strike="noStrike" dirty="0">
                        <a:solidFill>
                          <a:srgbClr val="000000"/>
                        </a:solidFill>
                        <a:effectLst/>
                        <a:latin typeface="+mn-lt"/>
                      </a:endParaRPr>
                    </a:p>
                  </a:txBody>
                  <a:tcPr marL="18288" marR="18288" marT="18288" marB="0">
                    <a:solidFill>
                      <a:srgbClr val="00B0F0"/>
                    </a:solidFill>
                  </a:tcPr>
                </a:tc>
                <a:extLst>
                  <a:ext uri="{0D108BD9-81ED-4DB2-BD59-A6C34878D82A}">
                    <a16:rowId xmlns:a16="http://schemas.microsoft.com/office/drawing/2014/main" val="2622243501"/>
                  </a:ext>
                </a:extLst>
              </a:tr>
              <a:tr h="0">
                <a:tc>
                  <a:txBody>
                    <a:bodyPr/>
                    <a:lstStyle/>
                    <a:p>
                      <a:pPr algn="l" rtl="0" fontAlgn="b"/>
                      <a:r>
                        <a:rPr lang="en-US" sz="1000" b="0" i="0" u="none" strike="noStrike" dirty="0" smtClean="0">
                          <a:solidFill>
                            <a:srgbClr val="000000"/>
                          </a:solidFill>
                          <a:effectLst/>
                          <a:latin typeface="+mn-lt"/>
                        </a:rPr>
                        <a:t>Cycle</a:t>
                      </a:r>
                      <a:r>
                        <a:rPr lang="en-US" sz="1000" b="0" i="0" u="none" strike="noStrike" baseline="0" dirty="0" smtClean="0">
                          <a:solidFill>
                            <a:srgbClr val="000000"/>
                          </a:solidFill>
                          <a:effectLst/>
                          <a:latin typeface="+mn-lt"/>
                        </a:rPr>
                        <a:t> logs (pressure, valves)</a:t>
                      </a:r>
                      <a:endParaRPr lang="en-US" sz="1000" b="0" i="0" u="none" strike="noStrike" dirty="0">
                        <a:solidFill>
                          <a:srgbClr val="000000"/>
                        </a:solidFill>
                        <a:effectLst/>
                        <a:latin typeface="+mn-lt"/>
                      </a:endParaRPr>
                    </a:p>
                  </a:txBody>
                  <a:tcPr marL="18288" marR="18288" marT="18288" marB="0">
                    <a:solidFill>
                      <a:srgbClr val="00B0F0"/>
                    </a:solidFill>
                  </a:tcPr>
                </a:tc>
                <a:extLst>
                  <a:ext uri="{0D108BD9-81ED-4DB2-BD59-A6C34878D82A}">
                    <a16:rowId xmlns:a16="http://schemas.microsoft.com/office/drawing/2014/main" val="30030988"/>
                  </a:ext>
                </a:extLst>
              </a:tr>
              <a:tr h="0">
                <a:tc>
                  <a:txBody>
                    <a:bodyPr/>
                    <a:lstStyle/>
                    <a:p>
                      <a:pPr algn="l" rtl="0" fontAlgn="b"/>
                      <a:r>
                        <a:rPr lang="en-US" sz="1000" b="0" i="0" u="none" strike="noStrike" dirty="0" smtClean="0">
                          <a:solidFill>
                            <a:srgbClr val="000000"/>
                          </a:solidFill>
                          <a:effectLst/>
                          <a:latin typeface="+mn-lt"/>
                        </a:rPr>
                        <a:t>Materials Identification and</a:t>
                      </a:r>
                      <a:r>
                        <a:rPr lang="en-US" sz="1000" b="0" i="0" u="none" strike="noStrike" baseline="0" dirty="0" smtClean="0">
                          <a:solidFill>
                            <a:srgbClr val="000000"/>
                          </a:solidFill>
                          <a:effectLst/>
                          <a:latin typeface="+mn-lt"/>
                        </a:rPr>
                        <a:t> Usage List (MUIL)</a:t>
                      </a:r>
                      <a:endParaRPr lang="en-US" sz="1000" b="0" i="0" u="none" strike="noStrike" dirty="0">
                        <a:solidFill>
                          <a:srgbClr val="000000"/>
                        </a:solidFill>
                        <a:effectLst/>
                        <a:latin typeface="+mn-lt"/>
                      </a:endParaRPr>
                    </a:p>
                  </a:txBody>
                  <a:tcPr marL="18288" marR="18288" marT="18288" marB="0">
                    <a:solidFill>
                      <a:srgbClr val="CCFFCC"/>
                    </a:solidFill>
                  </a:tcPr>
                </a:tc>
                <a:extLst>
                  <a:ext uri="{0D108BD9-81ED-4DB2-BD59-A6C34878D82A}">
                    <a16:rowId xmlns:a16="http://schemas.microsoft.com/office/drawing/2014/main" val="948168612"/>
                  </a:ext>
                </a:extLst>
              </a:tr>
            </a:tbl>
          </a:graphicData>
        </a:graphic>
      </p:graphicFrame>
      <p:graphicFrame>
        <p:nvGraphicFramePr>
          <p:cNvPr id="12" name="Table 11"/>
          <p:cNvGraphicFramePr>
            <a:graphicFrameLocks noGrp="1"/>
          </p:cNvGraphicFramePr>
          <p:nvPr>
            <p:extLst>
              <p:ext uri="{D42A27DB-BD31-4B8C-83A1-F6EECF244321}">
                <p14:modId xmlns:p14="http://schemas.microsoft.com/office/powerpoint/2010/main" val="1083478146"/>
              </p:ext>
            </p:extLst>
          </p:nvPr>
        </p:nvGraphicFramePr>
        <p:xfrm>
          <a:off x="10076688" y="1221810"/>
          <a:ext cx="1841564" cy="1840992"/>
        </p:xfrm>
        <a:graphic>
          <a:graphicData uri="http://schemas.openxmlformats.org/drawingml/2006/table">
            <a:tbl>
              <a:tblPr>
                <a:tableStyleId>{5940675A-B579-460E-94D1-54222C63F5DA}</a:tableStyleId>
              </a:tblPr>
              <a:tblGrid>
                <a:gridCol w="1841564">
                  <a:extLst>
                    <a:ext uri="{9D8B030D-6E8A-4147-A177-3AD203B41FA5}">
                      <a16:colId xmlns:a16="http://schemas.microsoft.com/office/drawing/2014/main" val="56292986"/>
                    </a:ext>
                  </a:extLst>
                </a:gridCol>
              </a:tblGrid>
              <a:tr h="90005">
                <a:tc>
                  <a:txBody>
                    <a:bodyPr/>
                    <a:lstStyle/>
                    <a:p>
                      <a:pPr algn="ctr" rtl="0" fontAlgn="b"/>
                      <a:r>
                        <a:rPr lang="en-US" sz="1000" b="1" u="none" strike="noStrike" dirty="0" smtClean="0">
                          <a:effectLst/>
                          <a:latin typeface="+mn-lt"/>
                        </a:rPr>
                        <a:t>AI&amp;T</a:t>
                      </a:r>
                      <a:endParaRPr lang="en-US" sz="1000" b="1" i="0" u="none" strike="noStrike" dirty="0">
                        <a:solidFill>
                          <a:srgbClr val="000000"/>
                        </a:solidFill>
                        <a:effectLst/>
                        <a:latin typeface="+mn-lt"/>
                      </a:endParaRPr>
                    </a:p>
                  </a:txBody>
                  <a:tcPr marL="18288" marR="18288" marT="18288" marB="0" anchor="b">
                    <a:solidFill>
                      <a:schemeClr val="accent1">
                        <a:lumMod val="20000"/>
                        <a:lumOff val="80000"/>
                      </a:schemeClr>
                    </a:solidFill>
                  </a:tcPr>
                </a:tc>
                <a:extLst>
                  <a:ext uri="{0D108BD9-81ED-4DB2-BD59-A6C34878D82A}">
                    <a16:rowId xmlns:a16="http://schemas.microsoft.com/office/drawing/2014/main" val="3829690593"/>
                  </a:ext>
                </a:extLst>
              </a:tr>
              <a:tr h="90005">
                <a:tc>
                  <a:txBody>
                    <a:bodyPr/>
                    <a:lstStyle/>
                    <a:p>
                      <a:pPr algn="l" rtl="0" fontAlgn="b"/>
                      <a:r>
                        <a:rPr lang="en-US" sz="1000" u="none" strike="noStrike" dirty="0">
                          <a:effectLst/>
                          <a:latin typeface="+mn-lt"/>
                        </a:rPr>
                        <a:t>Remove before flight items</a:t>
                      </a:r>
                      <a:endParaRPr lang="en-US" sz="1000" b="0" i="0" u="none" strike="noStrike" dirty="0">
                        <a:solidFill>
                          <a:srgbClr val="000000"/>
                        </a:solidFill>
                        <a:effectLst/>
                        <a:latin typeface="+mn-lt"/>
                      </a:endParaRPr>
                    </a:p>
                  </a:txBody>
                  <a:tcPr marL="18288" marR="18288" marT="18288" marB="0">
                    <a:solidFill>
                      <a:srgbClr val="00B0F0"/>
                    </a:solidFill>
                  </a:tcPr>
                </a:tc>
                <a:extLst>
                  <a:ext uri="{0D108BD9-81ED-4DB2-BD59-A6C34878D82A}">
                    <a16:rowId xmlns:a16="http://schemas.microsoft.com/office/drawing/2014/main" val="1715987928"/>
                  </a:ext>
                </a:extLst>
              </a:tr>
              <a:tr h="90005">
                <a:tc>
                  <a:txBody>
                    <a:bodyPr/>
                    <a:lstStyle/>
                    <a:p>
                      <a:pPr algn="l" rtl="0" fontAlgn="b"/>
                      <a:r>
                        <a:rPr lang="en-US" sz="1000" u="none" strike="noStrike" dirty="0">
                          <a:effectLst/>
                          <a:latin typeface="+mn-lt"/>
                        </a:rPr>
                        <a:t>Shift handover logs</a:t>
                      </a:r>
                      <a:endParaRPr lang="en-US" sz="1000" b="0" i="0" u="none" strike="noStrike" dirty="0">
                        <a:solidFill>
                          <a:srgbClr val="000000"/>
                        </a:solidFill>
                        <a:effectLst/>
                        <a:latin typeface="+mn-lt"/>
                      </a:endParaRPr>
                    </a:p>
                  </a:txBody>
                  <a:tcPr marL="18288" marR="18288" marT="18288" marB="0">
                    <a:solidFill>
                      <a:srgbClr val="00B0F0"/>
                    </a:solidFill>
                  </a:tcPr>
                </a:tc>
                <a:extLst>
                  <a:ext uri="{0D108BD9-81ED-4DB2-BD59-A6C34878D82A}">
                    <a16:rowId xmlns:a16="http://schemas.microsoft.com/office/drawing/2014/main" val="2904109121"/>
                  </a:ext>
                </a:extLst>
              </a:tr>
              <a:tr h="170778">
                <a:tc>
                  <a:txBody>
                    <a:bodyPr/>
                    <a:lstStyle/>
                    <a:p>
                      <a:pPr algn="l" rtl="0" fontAlgn="b"/>
                      <a:r>
                        <a:rPr lang="en-US" sz="1000" u="none" strike="noStrike" dirty="0">
                          <a:effectLst/>
                          <a:latin typeface="+mn-lt"/>
                        </a:rPr>
                        <a:t>Detailed vehicle assembly status</a:t>
                      </a:r>
                      <a:endParaRPr lang="en-US" sz="1000" b="0" i="0" u="none" strike="noStrike" dirty="0">
                        <a:solidFill>
                          <a:srgbClr val="000000"/>
                        </a:solidFill>
                        <a:effectLst/>
                        <a:latin typeface="+mn-lt"/>
                      </a:endParaRPr>
                    </a:p>
                  </a:txBody>
                  <a:tcPr marL="18288" marR="18288" marT="18288" marB="0">
                    <a:solidFill>
                      <a:srgbClr val="00B0F0"/>
                    </a:solidFill>
                  </a:tcPr>
                </a:tc>
                <a:extLst>
                  <a:ext uri="{0D108BD9-81ED-4DB2-BD59-A6C34878D82A}">
                    <a16:rowId xmlns:a16="http://schemas.microsoft.com/office/drawing/2014/main" val="3743447420"/>
                  </a:ext>
                </a:extLst>
              </a:tr>
              <a:tr h="90005">
                <a:tc>
                  <a:txBody>
                    <a:bodyPr/>
                    <a:lstStyle/>
                    <a:p>
                      <a:pPr algn="l" rtl="0" fontAlgn="b"/>
                      <a:r>
                        <a:rPr lang="en-US" sz="1000" u="none" strike="noStrike" dirty="0">
                          <a:effectLst/>
                          <a:latin typeface="+mn-lt"/>
                        </a:rPr>
                        <a:t>Assembly procedures</a:t>
                      </a:r>
                      <a:endParaRPr lang="en-US" sz="1000" b="0" i="0" u="none" strike="noStrike" dirty="0">
                        <a:solidFill>
                          <a:srgbClr val="000000"/>
                        </a:solidFill>
                        <a:effectLst/>
                        <a:latin typeface="+mn-lt"/>
                      </a:endParaRPr>
                    </a:p>
                  </a:txBody>
                  <a:tcPr marL="18288" marR="18288" marT="18288" marB="0">
                    <a:solidFill>
                      <a:srgbClr val="00B0F0"/>
                    </a:solidFill>
                  </a:tcPr>
                </a:tc>
                <a:extLst>
                  <a:ext uri="{0D108BD9-81ED-4DB2-BD59-A6C34878D82A}">
                    <a16:rowId xmlns:a16="http://schemas.microsoft.com/office/drawing/2014/main" val="1025685626"/>
                  </a:ext>
                </a:extLst>
              </a:tr>
              <a:tr h="90005">
                <a:tc>
                  <a:txBody>
                    <a:bodyPr/>
                    <a:lstStyle/>
                    <a:p>
                      <a:pPr algn="l" rtl="0" fontAlgn="b"/>
                      <a:r>
                        <a:rPr lang="en-US" sz="1000" u="none" strike="noStrike" dirty="0">
                          <a:effectLst/>
                          <a:latin typeface="+mn-lt"/>
                        </a:rPr>
                        <a:t>AI&amp;T </a:t>
                      </a:r>
                      <a:r>
                        <a:rPr lang="en-US" sz="1000" u="none" strike="noStrike" dirty="0" smtClean="0">
                          <a:effectLst/>
                          <a:latin typeface="+mn-lt"/>
                        </a:rPr>
                        <a:t>plan</a:t>
                      </a:r>
                      <a:endParaRPr lang="en-US" sz="1000" b="0" i="0" u="none" strike="noStrike" dirty="0">
                        <a:solidFill>
                          <a:srgbClr val="000000"/>
                        </a:solidFill>
                        <a:effectLst/>
                        <a:latin typeface="+mn-lt"/>
                      </a:endParaRPr>
                    </a:p>
                  </a:txBody>
                  <a:tcPr marL="18288" marR="18288" marT="18288" marB="0">
                    <a:solidFill>
                      <a:srgbClr val="00B0F0"/>
                    </a:solidFill>
                  </a:tcPr>
                </a:tc>
                <a:extLst>
                  <a:ext uri="{0D108BD9-81ED-4DB2-BD59-A6C34878D82A}">
                    <a16:rowId xmlns:a16="http://schemas.microsoft.com/office/drawing/2014/main" val="3830997869"/>
                  </a:ext>
                </a:extLst>
              </a:tr>
              <a:tr h="90005">
                <a:tc>
                  <a:txBody>
                    <a:bodyPr/>
                    <a:lstStyle/>
                    <a:p>
                      <a:pPr algn="l" rtl="0" fontAlgn="b"/>
                      <a:r>
                        <a:rPr lang="en-US" sz="1000" u="none" strike="noStrike" dirty="0">
                          <a:effectLst/>
                          <a:latin typeface="+mn-lt"/>
                        </a:rPr>
                        <a:t>Activity description sheets</a:t>
                      </a:r>
                      <a:endParaRPr lang="en-US" sz="1000" b="0" i="0" u="none" strike="noStrike" dirty="0">
                        <a:solidFill>
                          <a:srgbClr val="000000"/>
                        </a:solidFill>
                        <a:effectLst/>
                        <a:latin typeface="+mn-lt"/>
                      </a:endParaRPr>
                    </a:p>
                  </a:txBody>
                  <a:tcPr marL="18288" marR="18288" marT="18288" marB="0">
                    <a:solidFill>
                      <a:schemeClr val="accent2">
                        <a:lumMod val="20000"/>
                        <a:lumOff val="80000"/>
                      </a:schemeClr>
                    </a:solidFill>
                  </a:tcPr>
                </a:tc>
                <a:extLst>
                  <a:ext uri="{0D108BD9-81ED-4DB2-BD59-A6C34878D82A}">
                    <a16:rowId xmlns:a16="http://schemas.microsoft.com/office/drawing/2014/main" val="1073016546"/>
                  </a:ext>
                </a:extLst>
              </a:tr>
              <a:tr h="170778">
                <a:tc>
                  <a:txBody>
                    <a:bodyPr/>
                    <a:lstStyle/>
                    <a:p>
                      <a:pPr algn="l" rtl="0" fontAlgn="b"/>
                      <a:r>
                        <a:rPr lang="en-US" sz="1000" u="none" strike="noStrike" dirty="0">
                          <a:effectLst/>
                          <a:latin typeface="+mn-lt"/>
                        </a:rPr>
                        <a:t>Vehicle change record - physical inhibits</a:t>
                      </a:r>
                      <a:endParaRPr lang="en-US" sz="1000" b="0" i="0" u="none" strike="noStrike" dirty="0">
                        <a:solidFill>
                          <a:srgbClr val="000000"/>
                        </a:solidFill>
                        <a:effectLst/>
                        <a:latin typeface="+mn-lt"/>
                      </a:endParaRPr>
                    </a:p>
                  </a:txBody>
                  <a:tcPr marL="18288" marR="18288" marT="18288" marB="0">
                    <a:solidFill>
                      <a:srgbClr val="00B0F0"/>
                    </a:solidFill>
                  </a:tcPr>
                </a:tc>
                <a:extLst>
                  <a:ext uri="{0D108BD9-81ED-4DB2-BD59-A6C34878D82A}">
                    <a16:rowId xmlns:a16="http://schemas.microsoft.com/office/drawing/2014/main" val="2232497389"/>
                  </a:ext>
                </a:extLst>
              </a:tr>
              <a:tr h="90005">
                <a:tc>
                  <a:txBody>
                    <a:bodyPr/>
                    <a:lstStyle/>
                    <a:p>
                      <a:pPr algn="l" rtl="0" fontAlgn="b"/>
                      <a:r>
                        <a:rPr lang="en-US" sz="1000" b="0" i="0" u="none" strike="noStrike" dirty="0" smtClean="0">
                          <a:solidFill>
                            <a:srgbClr val="000000"/>
                          </a:solidFill>
                          <a:effectLst/>
                          <a:latin typeface="+mn-lt"/>
                        </a:rPr>
                        <a:t>Work instructions / processes</a:t>
                      </a:r>
                      <a:endParaRPr lang="en-US" sz="1000" b="0" i="0" u="none" strike="noStrike" dirty="0">
                        <a:solidFill>
                          <a:srgbClr val="000000"/>
                        </a:solidFill>
                        <a:effectLst/>
                        <a:latin typeface="+mn-lt"/>
                      </a:endParaRPr>
                    </a:p>
                  </a:txBody>
                  <a:tcPr marL="18288" marR="18288" marT="18288" marB="0">
                    <a:solidFill>
                      <a:srgbClr val="00B0F0"/>
                    </a:solidFill>
                  </a:tcPr>
                </a:tc>
                <a:extLst>
                  <a:ext uri="{0D108BD9-81ED-4DB2-BD59-A6C34878D82A}">
                    <a16:rowId xmlns:a16="http://schemas.microsoft.com/office/drawing/2014/main" val="296300506"/>
                  </a:ext>
                </a:extLst>
              </a:tr>
            </a:tbl>
          </a:graphicData>
        </a:graphic>
      </p:graphicFrame>
      <p:graphicFrame>
        <p:nvGraphicFramePr>
          <p:cNvPr id="13" name="Table 12"/>
          <p:cNvGraphicFramePr>
            <a:graphicFrameLocks noGrp="1"/>
          </p:cNvGraphicFramePr>
          <p:nvPr>
            <p:extLst>
              <p:ext uri="{D42A27DB-BD31-4B8C-83A1-F6EECF244321}">
                <p14:modId xmlns:p14="http://schemas.microsoft.com/office/powerpoint/2010/main" val="698477856"/>
              </p:ext>
            </p:extLst>
          </p:nvPr>
        </p:nvGraphicFramePr>
        <p:xfrm>
          <a:off x="6665975" y="3304032"/>
          <a:ext cx="1495214" cy="2182368"/>
        </p:xfrm>
        <a:graphic>
          <a:graphicData uri="http://schemas.openxmlformats.org/drawingml/2006/table">
            <a:tbl>
              <a:tblPr>
                <a:tableStyleId>{5940675A-B579-460E-94D1-54222C63F5DA}</a:tableStyleId>
              </a:tblPr>
              <a:tblGrid>
                <a:gridCol w="1495214">
                  <a:extLst>
                    <a:ext uri="{9D8B030D-6E8A-4147-A177-3AD203B41FA5}">
                      <a16:colId xmlns:a16="http://schemas.microsoft.com/office/drawing/2014/main" val="56292986"/>
                    </a:ext>
                  </a:extLst>
                </a:gridCol>
              </a:tblGrid>
              <a:tr h="115420">
                <a:tc>
                  <a:txBody>
                    <a:bodyPr/>
                    <a:lstStyle/>
                    <a:p>
                      <a:pPr algn="ctr" rtl="0" fontAlgn="b"/>
                      <a:r>
                        <a:rPr lang="en-US" sz="1000" b="1" u="none" strike="noStrike" dirty="0" smtClean="0">
                          <a:effectLst/>
                        </a:rPr>
                        <a:t>S&amp;MA</a:t>
                      </a:r>
                      <a:endParaRPr lang="en-US" sz="1000" b="1" i="0" u="none" strike="noStrike" dirty="0">
                        <a:solidFill>
                          <a:srgbClr val="000000"/>
                        </a:solidFill>
                        <a:effectLst/>
                        <a:latin typeface="MS Sans Serif"/>
                      </a:endParaRPr>
                    </a:p>
                  </a:txBody>
                  <a:tcPr marL="18288" marR="18288" marT="18288" marB="0" anchor="b">
                    <a:solidFill>
                      <a:schemeClr val="accent1">
                        <a:lumMod val="20000"/>
                        <a:lumOff val="80000"/>
                      </a:schemeClr>
                    </a:solidFill>
                  </a:tcPr>
                </a:tc>
                <a:extLst>
                  <a:ext uri="{0D108BD9-81ED-4DB2-BD59-A6C34878D82A}">
                    <a16:rowId xmlns:a16="http://schemas.microsoft.com/office/drawing/2014/main" val="3829690593"/>
                  </a:ext>
                </a:extLst>
              </a:tr>
              <a:tr h="219003">
                <a:tc>
                  <a:txBody>
                    <a:bodyPr/>
                    <a:lstStyle/>
                    <a:p>
                      <a:pPr algn="l" rtl="0" fontAlgn="b"/>
                      <a:r>
                        <a:rPr lang="en-US" sz="1000" b="0" i="0" u="none" strike="noStrike" dirty="0" smtClean="0">
                          <a:solidFill>
                            <a:schemeClr val="tx1"/>
                          </a:solidFill>
                          <a:effectLst/>
                          <a:latin typeface="+mn-lt"/>
                        </a:rPr>
                        <a:t>Mandatory</a:t>
                      </a:r>
                      <a:r>
                        <a:rPr lang="en-US" sz="1000" b="0" i="0" u="none" strike="noStrike" baseline="0" dirty="0" smtClean="0">
                          <a:solidFill>
                            <a:schemeClr val="tx1"/>
                          </a:solidFill>
                          <a:effectLst/>
                          <a:latin typeface="+mn-lt"/>
                        </a:rPr>
                        <a:t> inspection points</a:t>
                      </a:r>
                      <a:endParaRPr lang="en-US" sz="1000" b="0" i="0" u="none" strike="noStrike" dirty="0">
                        <a:solidFill>
                          <a:srgbClr val="000000"/>
                        </a:solidFill>
                        <a:effectLst/>
                        <a:latin typeface="MS Sans Serif"/>
                      </a:endParaRPr>
                    </a:p>
                  </a:txBody>
                  <a:tcPr marL="18288" marR="18288" marT="18288" marB="0">
                    <a:solidFill>
                      <a:srgbClr val="00B0F0"/>
                    </a:solidFill>
                  </a:tcPr>
                </a:tc>
                <a:extLst>
                  <a:ext uri="{0D108BD9-81ED-4DB2-BD59-A6C34878D82A}">
                    <a16:rowId xmlns:a16="http://schemas.microsoft.com/office/drawing/2014/main" val="1606672903"/>
                  </a:ext>
                </a:extLst>
              </a:tr>
              <a:tr h="115420">
                <a:tc>
                  <a:txBody>
                    <a:bodyPr/>
                    <a:lstStyle/>
                    <a:p>
                      <a:pPr algn="l" rtl="0" fontAlgn="b"/>
                      <a:r>
                        <a:rPr lang="en-US" sz="1000" u="none" strike="noStrike" dirty="0">
                          <a:effectLst/>
                        </a:rPr>
                        <a:t>Single-point failures</a:t>
                      </a:r>
                      <a:endParaRPr lang="en-US" sz="1000" b="0" i="0" u="none" strike="noStrike" dirty="0">
                        <a:solidFill>
                          <a:srgbClr val="000000"/>
                        </a:solidFill>
                        <a:effectLst/>
                        <a:latin typeface="MS Sans Serif"/>
                      </a:endParaRPr>
                    </a:p>
                  </a:txBody>
                  <a:tcPr marL="18288" marR="18288" marT="18288" marB="0">
                    <a:solidFill>
                      <a:srgbClr val="00B0F0"/>
                    </a:solidFill>
                  </a:tcPr>
                </a:tc>
                <a:extLst>
                  <a:ext uri="{0D108BD9-81ED-4DB2-BD59-A6C34878D82A}">
                    <a16:rowId xmlns:a16="http://schemas.microsoft.com/office/drawing/2014/main" val="927444263"/>
                  </a:ext>
                </a:extLst>
              </a:tr>
              <a:tr h="115420">
                <a:tc>
                  <a:txBody>
                    <a:bodyPr/>
                    <a:lstStyle/>
                    <a:p>
                      <a:pPr algn="l" rtl="0" fontAlgn="b"/>
                      <a:r>
                        <a:rPr lang="en-US" sz="1000" u="none" strike="noStrike" dirty="0">
                          <a:effectLst/>
                          <a:latin typeface="+mn-lt"/>
                        </a:rPr>
                        <a:t>FMEAs</a:t>
                      </a:r>
                      <a:endParaRPr lang="en-US" sz="1000" b="0" i="0" u="none" strike="noStrike" dirty="0">
                        <a:solidFill>
                          <a:srgbClr val="000000"/>
                        </a:solidFill>
                        <a:effectLst/>
                        <a:latin typeface="+mn-lt"/>
                      </a:endParaRPr>
                    </a:p>
                  </a:txBody>
                  <a:tcPr marL="18288" marR="18288" marT="18288" marB="0">
                    <a:solidFill>
                      <a:srgbClr val="00B0F0"/>
                    </a:solidFill>
                  </a:tcPr>
                </a:tc>
                <a:extLst>
                  <a:ext uri="{0D108BD9-81ED-4DB2-BD59-A6C34878D82A}">
                    <a16:rowId xmlns:a16="http://schemas.microsoft.com/office/drawing/2014/main" val="3452798084"/>
                  </a:ext>
                </a:extLst>
              </a:tr>
              <a:tr h="115420">
                <a:tc>
                  <a:txBody>
                    <a:bodyPr/>
                    <a:lstStyle/>
                    <a:p>
                      <a:pPr algn="l" rtl="0" fontAlgn="b"/>
                      <a:r>
                        <a:rPr lang="en-US" sz="1000" b="0" i="0" u="none" strike="noStrike" dirty="0" smtClean="0">
                          <a:solidFill>
                            <a:srgbClr val="000000"/>
                          </a:solidFill>
                          <a:effectLst/>
                          <a:latin typeface="+mn-lt"/>
                        </a:rPr>
                        <a:t>Fault trees</a:t>
                      </a:r>
                      <a:endParaRPr lang="en-US" sz="1000" b="0" i="0" u="none" strike="noStrike" dirty="0">
                        <a:solidFill>
                          <a:srgbClr val="000000"/>
                        </a:solidFill>
                        <a:effectLst/>
                        <a:latin typeface="+mn-lt"/>
                      </a:endParaRPr>
                    </a:p>
                  </a:txBody>
                  <a:tcPr marL="18288" marR="18288" marT="18288" marB="0">
                    <a:solidFill>
                      <a:schemeClr val="accent2">
                        <a:lumMod val="20000"/>
                        <a:lumOff val="80000"/>
                      </a:schemeClr>
                    </a:solidFill>
                  </a:tcPr>
                </a:tc>
                <a:extLst>
                  <a:ext uri="{0D108BD9-81ED-4DB2-BD59-A6C34878D82A}">
                    <a16:rowId xmlns:a16="http://schemas.microsoft.com/office/drawing/2014/main" val="321958764"/>
                  </a:ext>
                </a:extLst>
              </a:tr>
              <a:tr h="115420">
                <a:tc>
                  <a:txBody>
                    <a:bodyPr/>
                    <a:lstStyle/>
                    <a:p>
                      <a:pPr algn="l" rtl="0" fontAlgn="b"/>
                      <a:r>
                        <a:rPr lang="en-US" sz="1000" u="none" strike="noStrike" dirty="0">
                          <a:effectLst/>
                        </a:rPr>
                        <a:t>Hazard </a:t>
                      </a:r>
                      <a:r>
                        <a:rPr lang="en-US" sz="1000" u="none" strike="noStrike" dirty="0" smtClean="0">
                          <a:effectLst/>
                        </a:rPr>
                        <a:t>reports</a:t>
                      </a:r>
                      <a:endParaRPr lang="en-US" sz="1000" b="0" i="0" u="none" strike="noStrike" dirty="0">
                        <a:solidFill>
                          <a:srgbClr val="000000"/>
                        </a:solidFill>
                        <a:effectLst/>
                        <a:latin typeface="MS Sans Serif"/>
                      </a:endParaRPr>
                    </a:p>
                  </a:txBody>
                  <a:tcPr marL="18288" marR="18288" marT="18288" marB="0">
                    <a:solidFill>
                      <a:srgbClr val="00B0F0"/>
                    </a:solidFill>
                  </a:tcPr>
                </a:tc>
                <a:extLst>
                  <a:ext uri="{0D108BD9-81ED-4DB2-BD59-A6C34878D82A}">
                    <a16:rowId xmlns:a16="http://schemas.microsoft.com/office/drawing/2014/main" val="3779273218"/>
                  </a:ext>
                </a:extLst>
              </a:tr>
              <a:tr h="115420">
                <a:tc>
                  <a:txBody>
                    <a:bodyPr/>
                    <a:lstStyle/>
                    <a:p>
                      <a:pPr algn="l" rtl="0" fontAlgn="b"/>
                      <a:r>
                        <a:rPr lang="en-US" sz="1000" u="none" strike="noStrike" dirty="0">
                          <a:effectLst/>
                        </a:rPr>
                        <a:t>Quality </a:t>
                      </a:r>
                      <a:r>
                        <a:rPr lang="en-US" sz="1000" u="none" strike="noStrike" dirty="0" smtClean="0">
                          <a:effectLst/>
                        </a:rPr>
                        <a:t>Plan</a:t>
                      </a:r>
                    </a:p>
                  </a:txBody>
                  <a:tcPr marL="18288" marR="18288" marT="18288" marB="0">
                    <a:solidFill>
                      <a:srgbClr val="00B0F0"/>
                    </a:solidFill>
                  </a:tcPr>
                </a:tc>
                <a:extLst>
                  <a:ext uri="{0D108BD9-81ED-4DB2-BD59-A6C34878D82A}">
                    <a16:rowId xmlns:a16="http://schemas.microsoft.com/office/drawing/2014/main" val="3131860471"/>
                  </a:ext>
                </a:extLst>
              </a:tr>
              <a:tr h="115420">
                <a:tc>
                  <a:txBody>
                    <a:bodyPr/>
                    <a:lstStyle/>
                    <a:p>
                      <a:pPr algn="l" rtl="0" fontAlgn="b"/>
                      <a:r>
                        <a:rPr lang="en-US" sz="1000" u="none" strike="noStrike" dirty="0" smtClean="0">
                          <a:effectLst/>
                        </a:rPr>
                        <a:t>Safety Data Package</a:t>
                      </a:r>
                    </a:p>
                  </a:txBody>
                  <a:tcPr marL="18288" marR="18288" marT="18288" marB="0">
                    <a:noFill/>
                  </a:tcPr>
                </a:tc>
                <a:extLst>
                  <a:ext uri="{0D108BD9-81ED-4DB2-BD59-A6C34878D82A}">
                    <a16:rowId xmlns:a16="http://schemas.microsoft.com/office/drawing/2014/main" val="2688160843"/>
                  </a:ext>
                </a:extLst>
              </a:tr>
              <a:tr h="219003">
                <a:tc>
                  <a:txBody>
                    <a:bodyPr/>
                    <a:lstStyle/>
                    <a:p>
                      <a:pPr algn="l" rtl="0" fontAlgn="b"/>
                      <a:r>
                        <a:rPr lang="en-US" sz="1000" u="none" strike="noStrike" dirty="0" smtClean="0">
                          <a:effectLst/>
                        </a:rPr>
                        <a:t>Human Rating Certification</a:t>
                      </a:r>
                    </a:p>
                  </a:txBody>
                  <a:tcPr marL="18288" marR="18288" marT="18288" marB="0">
                    <a:noFill/>
                  </a:tcPr>
                </a:tc>
                <a:extLst>
                  <a:ext uri="{0D108BD9-81ED-4DB2-BD59-A6C34878D82A}">
                    <a16:rowId xmlns:a16="http://schemas.microsoft.com/office/drawing/2014/main" val="2048278555"/>
                  </a:ext>
                </a:extLst>
              </a:tr>
              <a:tr h="115420">
                <a:tc>
                  <a:txBody>
                    <a:bodyPr/>
                    <a:lstStyle/>
                    <a:p>
                      <a:pPr algn="l" rtl="0" fontAlgn="b"/>
                      <a:r>
                        <a:rPr lang="en-US" sz="1000" u="none" strike="noStrike" dirty="0" smtClean="0">
                          <a:effectLst/>
                        </a:rPr>
                        <a:t>Reliability analyses</a:t>
                      </a:r>
                    </a:p>
                  </a:txBody>
                  <a:tcPr marL="18288" marR="18288" marT="18288" marB="0">
                    <a:noFill/>
                  </a:tcPr>
                </a:tc>
                <a:extLst>
                  <a:ext uri="{0D108BD9-81ED-4DB2-BD59-A6C34878D82A}">
                    <a16:rowId xmlns:a16="http://schemas.microsoft.com/office/drawing/2014/main" val="1380802431"/>
                  </a:ext>
                </a:extLst>
              </a:tr>
              <a:tr h="115420">
                <a:tc>
                  <a:txBody>
                    <a:bodyPr/>
                    <a:lstStyle/>
                    <a:p>
                      <a:pPr algn="l" rtl="0" fontAlgn="b"/>
                      <a:r>
                        <a:rPr lang="en-US" sz="1000" u="none" strike="noStrike" dirty="0" smtClean="0">
                          <a:effectLst/>
                        </a:rPr>
                        <a:t>Critical Items List (CIL)</a:t>
                      </a:r>
                    </a:p>
                  </a:txBody>
                  <a:tcPr marL="18288" marR="18288" marT="18288" marB="0">
                    <a:noFill/>
                  </a:tcPr>
                </a:tc>
                <a:extLst>
                  <a:ext uri="{0D108BD9-81ED-4DB2-BD59-A6C34878D82A}">
                    <a16:rowId xmlns:a16="http://schemas.microsoft.com/office/drawing/2014/main" val="3563873573"/>
                  </a:ext>
                </a:extLst>
              </a:tr>
            </a:tbl>
          </a:graphicData>
        </a:graphic>
      </p:graphicFrame>
      <p:graphicFrame>
        <p:nvGraphicFramePr>
          <p:cNvPr id="14" name="Table 13"/>
          <p:cNvGraphicFramePr>
            <a:graphicFrameLocks noGrp="1"/>
          </p:cNvGraphicFramePr>
          <p:nvPr>
            <p:extLst>
              <p:ext uri="{D42A27DB-BD31-4B8C-83A1-F6EECF244321}">
                <p14:modId xmlns:p14="http://schemas.microsoft.com/office/powerpoint/2010/main" val="3103682587"/>
              </p:ext>
            </p:extLst>
          </p:nvPr>
        </p:nvGraphicFramePr>
        <p:xfrm>
          <a:off x="10076688" y="3194304"/>
          <a:ext cx="1841564" cy="3054096"/>
        </p:xfrm>
        <a:graphic>
          <a:graphicData uri="http://schemas.openxmlformats.org/drawingml/2006/table">
            <a:tbl>
              <a:tblPr>
                <a:tableStyleId>{5940675A-B579-460E-94D1-54222C63F5DA}</a:tableStyleId>
              </a:tblPr>
              <a:tblGrid>
                <a:gridCol w="1841564">
                  <a:extLst>
                    <a:ext uri="{9D8B030D-6E8A-4147-A177-3AD203B41FA5}">
                      <a16:colId xmlns:a16="http://schemas.microsoft.com/office/drawing/2014/main" val="8382572"/>
                    </a:ext>
                  </a:extLst>
                </a:gridCol>
              </a:tblGrid>
              <a:tr h="131007">
                <a:tc>
                  <a:txBody>
                    <a:bodyPr/>
                    <a:lstStyle/>
                    <a:p>
                      <a:pPr algn="ctr" rtl="0" fontAlgn="b"/>
                      <a:r>
                        <a:rPr lang="en-US" sz="1000" b="1" u="none" strike="noStrike" dirty="0" smtClean="0">
                          <a:effectLst/>
                          <a:latin typeface="+mn-lt"/>
                        </a:rPr>
                        <a:t>T&amp;V</a:t>
                      </a:r>
                      <a:endParaRPr lang="en-US" sz="1000" b="1" i="0" u="none" strike="noStrike" dirty="0">
                        <a:solidFill>
                          <a:srgbClr val="000000"/>
                        </a:solidFill>
                        <a:effectLst/>
                        <a:latin typeface="+mn-lt"/>
                      </a:endParaRPr>
                    </a:p>
                  </a:txBody>
                  <a:tcPr marL="18288" marR="18288" marT="18288" marB="0" anchor="b">
                    <a:solidFill>
                      <a:schemeClr val="accent1">
                        <a:lumMod val="20000"/>
                        <a:lumOff val="80000"/>
                      </a:schemeClr>
                    </a:solidFill>
                  </a:tcPr>
                </a:tc>
                <a:extLst>
                  <a:ext uri="{0D108BD9-81ED-4DB2-BD59-A6C34878D82A}">
                    <a16:rowId xmlns:a16="http://schemas.microsoft.com/office/drawing/2014/main" val="1428925194"/>
                  </a:ext>
                </a:extLst>
              </a:tr>
              <a:tr h="131007">
                <a:tc>
                  <a:txBody>
                    <a:bodyPr/>
                    <a:lstStyle/>
                    <a:p>
                      <a:pPr algn="l" rtl="0" fontAlgn="b"/>
                      <a:r>
                        <a:rPr lang="en-US" sz="1000" u="none" strike="noStrike" dirty="0" smtClean="0">
                          <a:effectLst/>
                          <a:latin typeface="+mn-lt"/>
                        </a:rPr>
                        <a:t>System </a:t>
                      </a:r>
                      <a:r>
                        <a:rPr lang="en-US" sz="1000" u="none" strike="noStrike" dirty="0">
                          <a:effectLst/>
                          <a:latin typeface="+mn-lt"/>
                        </a:rPr>
                        <a:t>functional </a:t>
                      </a:r>
                      <a:r>
                        <a:rPr lang="en-US" sz="1000" u="none" strike="noStrike" dirty="0" smtClean="0">
                          <a:effectLst/>
                          <a:latin typeface="+mn-lt"/>
                        </a:rPr>
                        <a:t>test</a:t>
                      </a:r>
                      <a:r>
                        <a:rPr lang="en-US" sz="1000" u="none" strike="noStrike" baseline="0" dirty="0" smtClean="0">
                          <a:effectLst/>
                          <a:latin typeface="+mn-lt"/>
                        </a:rPr>
                        <a:t> list</a:t>
                      </a:r>
                      <a:endParaRPr lang="en-US" sz="1000" b="0" i="0" u="none" strike="noStrike" dirty="0">
                        <a:solidFill>
                          <a:srgbClr val="000000"/>
                        </a:solidFill>
                        <a:effectLst/>
                        <a:latin typeface="+mn-lt"/>
                      </a:endParaRPr>
                    </a:p>
                  </a:txBody>
                  <a:tcPr marL="18288" marR="18288" marT="18288" marB="0">
                    <a:solidFill>
                      <a:srgbClr val="00B0F0"/>
                    </a:solidFill>
                  </a:tcPr>
                </a:tc>
                <a:extLst>
                  <a:ext uri="{0D108BD9-81ED-4DB2-BD59-A6C34878D82A}">
                    <a16:rowId xmlns:a16="http://schemas.microsoft.com/office/drawing/2014/main" val="1309199751"/>
                  </a:ext>
                </a:extLst>
              </a:tr>
              <a:tr h="131007">
                <a:tc>
                  <a:txBody>
                    <a:bodyPr/>
                    <a:lstStyle/>
                    <a:p>
                      <a:pPr algn="l" rtl="0" fontAlgn="b"/>
                      <a:r>
                        <a:rPr lang="en-US" sz="1000" u="none" strike="noStrike" dirty="0">
                          <a:effectLst/>
                          <a:latin typeface="+mn-lt"/>
                        </a:rPr>
                        <a:t>Test planning</a:t>
                      </a:r>
                      <a:endParaRPr lang="en-US" sz="1000" b="0" i="0" u="none" strike="noStrike" dirty="0">
                        <a:solidFill>
                          <a:srgbClr val="000000"/>
                        </a:solidFill>
                        <a:effectLst/>
                        <a:latin typeface="+mn-lt"/>
                      </a:endParaRPr>
                    </a:p>
                  </a:txBody>
                  <a:tcPr marL="18288" marR="18288" marT="18288" marB="0">
                    <a:solidFill>
                      <a:srgbClr val="00B0F0"/>
                    </a:solidFill>
                  </a:tcPr>
                </a:tc>
                <a:extLst>
                  <a:ext uri="{0D108BD9-81ED-4DB2-BD59-A6C34878D82A}">
                    <a16:rowId xmlns:a16="http://schemas.microsoft.com/office/drawing/2014/main" val="2882040659"/>
                  </a:ext>
                </a:extLst>
              </a:tr>
              <a:tr h="131007">
                <a:tc>
                  <a:txBody>
                    <a:bodyPr/>
                    <a:lstStyle/>
                    <a:p>
                      <a:pPr algn="l" rtl="0" fontAlgn="b"/>
                      <a:r>
                        <a:rPr lang="en-US" sz="1000" u="none" strike="noStrike" dirty="0">
                          <a:effectLst/>
                          <a:latin typeface="+mn-lt"/>
                        </a:rPr>
                        <a:t>Test </a:t>
                      </a:r>
                      <a:r>
                        <a:rPr lang="en-US" sz="1000" u="none" strike="noStrike" dirty="0" smtClean="0">
                          <a:effectLst/>
                          <a:latin typeface="+mn-lt"/>
                        </a:rPr>
                        <a:t>readiness reviews</a:t>
                      </a:r>
                      <a:endParaRPr lang="en-US" sz="1000" b="0" i="0" u="none" strike="noStrike" dirty="0">
                        <a:solidFill>
                          <a:srgbClr val="000000"/>
                        </a:solidFill>
                        <a:effectLst/>
                        <a:latin typeface="+mn-lt"/>
                      </a:endParaRPr>
                    </a:p>
                  </a:txBody>
                  <a:tcPr marL="18288" marR="18288" marT="18288" marB="0">
                    <a:solidFill>
                      <a:schemeClr val="accent2">
                        <a:lumMod val="20000"/>
                        <a:lumOff val="80000"/>
                      </a:schemeClr>
                    </a:solidFill>
                  </a:tcPr>
                </a:tc>
                <a:extLst>
                  <a:ext uri="{0D108BD9-81ED-4DB2-BD59-A6C34878D82A}">
                    <a16:rowId xmlns:a16="http://schemas.microsoft.com/office/drawing/2014/main" val="4080195190"/>
                  </a:ext>
                </a:extLst>
              </a:tr>
              <a:tr h="131007">
                <a:tc>
                  <a:txBody>
                    <a:bodyPr/>
                    <a:lstStyle/>
                    <a:p>
                      <a:pPr algn="l" rtl="0" fontAlgn="b"/>
                      <a:r>
                        <a:rPr lang="en-US" sz="1000" u="none" strike="noStrike" dirty="0">
                          <a:effectLst/>
                          <a:latin typeface="+mn-lt"/>
                        </a:rPr>
                        <a:t>Verification requirements matrix</a:t>
                      </a:r>
                      <a:endParaRPr lang="en-US" sz="1000" b="0" i="0" u="none" strike="noStrike" dirty="0">
                        <a:solidFill>
                          <a:srgbClr val="000000"/>
                        </a:solidFill>
                        <a:effectLst/>
                        <a:latin typeface="+mn-lt"/>
                      </a:endParaRPr>
                    </a:p>
                  </a:txBody>
                  <a:tcPr marL="18288" marR="18288" marT="18288" marB="0">
                    <a:solidFill>
                      <a:srgbClr val="00B0F0"/>
                    </a:solidFill>
                  </a:tcPr>
                </a:tc>
                <a:extLst>
                  <a:ext uri="{0D108BD9-81ED-4DB2-BD59-A6C34878D82A}">
                    <a16:rowId xmlns:a16="http://schemas.microsoft.com/office/drawing/2014/main" val="3224625363"/>
                  </a:ext>
                </a:extLst>
              </a:tr>
              <a:tr h="131007">
                <a:tc>
                  <a:txBody>
                    <a:bodyPr/>
                    <a:lstStyle/>
                    <a:p>
                      <a:pPr algn="l" rtl="0" fontAlgn="b"/>
                      <a:r>
                        <a:rPr lang="en-US" sz="1000" u="none" strike="noStrike" dirty="0">
                          <a:effectLst/>
                          <a:latin typeface="+mn-lt"/>
                        </a:rPr>
                        <a:t>Verification burn-down</a:t>
                      </a:r>
                      <a:endParaRPr lang="en-US" sz="1000" b="0" i="0" u="none" strike="noStrike" dirty="0">
                        <a:solidFill>
                          <a:srgbClr val="000000"/>
                        </a:solidFill>
                        <a:effectLst/>
                        <a:latin typeface="+mn-lt"/>
                      </a:endParaRPr>
                    </a:p>
                  </a:txBody>
                  <a:tcPr marL="18288" marR="18288" marT="18288" marB="0">
                    <a:solidFill>
                      <a:srgbClr val="CCFFCC"/>
                    </a:solidFill>
                  </a:tcPr>
                </a:tc>
                <a:extLst>
                  <a:ext uri="{0D108BD9-81ED-4DB2-BD59-A6C34878D82A}">
                    <a16:rowId xmlns:a16="http://schemas.microsoft.com/office/drawing/2014/main" val="434369314"/>
                  </a:ext>
                </a:extLst>
              </a:tr>
              <a:tr h="131007">
                <a:tc>
                  <a:txBody>
                    <a:bodyPr/>
                    <a:lstStyle/>
                    <a:p>
                      <a:pPr algn="l" rtl="0" fontAlgn="b"/>
                      <a:r>
                        <a:rPr lang="en-US" sz="1000" u="none" strike="noStrike" dirty="0">
                          <a:effectLst/>
                          <a:latin typeface="+mn-lt"/>
                        </a:rPr>
                        <a:t>Verification </a:t>
                      </a:r>
                      <a:r>
                        <a:rPr lang="en-US" sz="1000" u="none" strike="noStrike" dirty="0" smtClean="0">
                          <a:effectLst/>
                          <a:latin typeface="+mn-lt"/>
                        </a:rPr>
                        <a:t>closure</a:t>
                      </a:r>
                      <a:r>
                        <a:rPr lang="en-US" sz="1000" u="none" strike="noStrike" baseline="0" dirty="0" smtClean="0">
                          <a:effectLst/>
                          <a:latin typeface="+mn-lt"/>
                        </a:rPr>
                        <a:t> evidence</a:t>
                      </a:r>
                      <a:endParaRPr lang="en-US" sz="1000" b="0" i="0" u="none" strike="noStrike" dirty="0">
                        <a:solidFill>
                          <a:srgbClr val="000000"/>
                        </a:solidFill>
                        <a:effectLst/>
                        <a:latin typeface="+mn-lt"/>
                      </a:endParaRPr>
                    </a:p>
                  </a:txBody>
                  <a:tcPr marL="18288" marR="18288" marT="18288" marB="0">
                    <a:solidFill>
                      <a:srgbClr val="00B0F0"/>
                    </a:solidFill>
                  </a:tcPr>
                </a:tc>
                <a:extLst>
                  <a:ext uri="{0D108BD9-81ED-4DB2-BD59-A6C34878D82A}">
                    <a16:rowId xmlns:a16="http://schemas.microsoft.com/office/drawing/2014/main" val="2609333714"/>
                  </a:ext>
                </a:extLst>
              </a:tr>
              <a:tr h="131007">
                <a:tc>
                  <a:txBody>
                    <a:bodyPr/>
                    <a:lstStyle/>
                    <a:p>
                      <a:pPr algn="l" rtl="0" fontAlgn="b"/>
                      <a:r>
                        <a:rPr lang="en-US" sz="1000" u="none" strike="noStrike" dirty="0">
                          <a:effectLst/>
                          <a:latin typeface="+mn-lt"/>
                        </a:rPr>
                        <a:t>T&amp;V Plan</a:t>
                      </a:r>
                      <a:endParaRPr lang="en-US" sz="1000" b="0" i="0" u="none" strike="noStrike" dirty="0">
                        <a:solidFill>
                          <a:srgbClr val="000000"/>
                        </a:solidFill>
                        <a:effectLst/>
                        <a:latin typeface="+mn-lt"/>
                      </a:endParaRPr>
                    </a:p>
                  </a:txBody>
                  <a:tcPr marL="18288" marR="18288" marT="18288" marB="0">
                    <a:solidFill>
                      <a:srgbClr val="00B0F0"/>
                    </a:solidFill>
                  </a:tcPr>
                </a:tc>
                <a:extLst>
                  <a:ext uri="{0D108BD9-81ED-4DB2-BD59-A6C34878D82A}">
                    <a16:rowId xmlns:a16="http://schemas.microsoft.com/office/drawing/2014/main" val="3549843384"/>
                  </a:ext>
                </a:extLst>
              </a:tr>
              <a:tr h="131007">
                <a:tc>
                  <a:txBody>
                    <a:bodyPr/>
                    <a:lstStyle/>
                    <a:p>
                      <a:pPr algn="l" rtl="0" fontAlgn="b"/>
                      <a:r>
                        <a:rPr lang="en-US" sz="1000" u="none" strike="noStrike" dirty="0">
                          <a:effectLst/>
                          <a:latin typeface="+mn-lt"/>
                        </a:rPr>
                        <a:t>Test run </a:t>
                      </a:r>
                      <a:r>
                        <a:rPr lang="en-US" sz="1000" u="none" strike="noStrike" dirty="0" smtClean="0">
                          <a:effectLst/>
                          <a:latin typeface="+mn-lt"/>
                        </a:rPr>
                        <a:t>record / test log</a:t>
                      </a:r>
                      <a:endParaRPr lang="en-US" sz="1000" b="0" i="0" u="none" strike="noStrike" dirty="0">
                        <a:solidFill>
                          <a:srgbClr val="000000"/>
                        </a:solidFill>
                        <a:effectLst/>
                        <a:latin typeface="+mn-lt"/>
                      </a:endParaRPr>
                    </a:p>
                  </a:txBody>
                  <a:tcPr marL="18288" marR="18288" marT="18288" marB="0">
                    <a:solidFill>
                      <a:srgbClr val="00B0F0"/>
                    </a:solidFill>
                  </a:tcPr>
                </a:tc>
                <a:extLst>
                  <a:ext uri="{0D108BD9-81ED-4DB2-BD59-A6C34878D82A}">
                    <a16:rowId xmlns:a16="http://schemas.microsoft.com/office/drawing/2014/main" val="2611418901"/>
                  </a:ext>
                </a:extLst>
              </a:tr>
              <a:tr h="131007">
                <a:tc>
                  <a:txBody>
                    <a:bodyPr/>
                    <a:lstStyle/>
                    <a:p>
                      <a:pPr algn="l" rtl="0" fontAlgn="b"/>
                      <a:r>
                        <a:rPr lang="en-US" sz="1000" u="none" strike="noStrike" dirty="0" smtClean="0">
                          <a:effectLst/>
                          <a:latin typeface="+mn-lt"/>
                        </a:rPr>
                        <a:t>Test </a:t>
                      </a:r>
                      <a:r>
                        <a:rPr lang="en-US" sz="1000" u="none" strike="noStrike" dirty="0">
                          <a:effectLst/>
                          <a:latin typeface="+mn-lt"/>
                        </a:rPr>
                        <a:t>objectives</a:t>
                      </a:r>
                      <a:endParaRPr lang="en-US" sz="1000" b="0" i="0" u="none" strike="noStrike" dirty="0">
                        <a:solidFill>
                          <a:srgbClr val="000000"/>
                        </a:solidFill>
                        <a:effectLst/>
                        <a:latin typeface="+mn-lt"/>
                      </a:endParaRPr>
                    </a:p>
                  </a:txBody>
                  <a:tcPr marL="18288" marR="18288" marT="18288" marB="0">
                    <a:solidFill>
                      <a:srgbClr val="00B0F0"/>
                    </a:solidFill>
                  </a:tcPr>
                </a:tc>
                <a:extLst>
                  <a:ext uri="{0D108BD9-81ED-4DB2-BD59-A6C34878D82A}">
                    <a16:rowId xmlns:a16="http://schemas.microsoft.com/office/drawing/2014/main" val="1184591130"/>
                  </a:ext>
                </a:extLst>
              </a:tr>
              <a:tr h="131007">
                <a:tc>
                  <a:txBody>
                    <a:bodyPr/>
                    <a:lstStyle/>
                    <a:p>
                      <a:pPr algn="l" rtl="0" fontAlgn="b"/>
                      <a:r>
                        <a:rPr lang="en-US" sz="1000" u="none" strike="noStrike" dirty="0" smtClean="0">
                          <a:effectLst/>
                          <a:latin typeface="+mn-lt"/>
                        </a:rPr>
                        <a:t>Subsystem </a:t>
                      </a:r>
                      <a:r>
                        <a:rPr lang="en-US" sz="1000" u="none" strike="noStrike" dirty="0">
                          <a:effectLst/>
                          <a:latin typeface="+mn-lt"/>
                        </a:rPr>
                        <a:t>functional </a:t>
                      </a:r>
                      <a:r>
                        <a:rPr lang="en-US" sz="1000" u="none" strike="noStrike" dirty="0" smtClean="0">
                          <a:effectLst/>
                          <a:latin typeface="+mn-lt"/>
                        </a:rPr>
                        <a:t>test</a:t>
                      </a:r>
                      <a:r>
                        <a:rPr lang="en-US" sz="1000" u="none" strike="noStrike" baseline="0" dirty="0" smtClean="0">
                          <a:effectLst/>
                          <a:latin typeface="+mn-lt"/>
                        </a:rPr>
                        <a:t> list</a:t>
                      </a:r>
                      <a:endParaRPr lang="en-US" sz="1000" b="0" i="0" u="none" strike="noStrike" dirty="0">
                        <a:solidFill>
                          <a:srgbClr val="000000"/>
                        </a:solidFill>
                        <a:effectLst/>
                        <a:latin typeface="+mn-lt"/>
                      </a:endParaRPr>
                    </a:p>
                  </a:txBody>
                  <a:tcPr marL="18288" marR="18288" marT="18288" marB="0">
                    <a:solidFill>
                      <a:srgbClr val="00B0F0"/>
                    </a:solidFill>
                  </a:tcPr>
                </a:tc>
                <a:extLst>
                  <a:ext uri="{0D108BD9-81ED-4DB2-BD59-A6C34878D82A}">
                    <a16:rowId xmlns:a16="http://schemas.microsoft.com/office/drawing/2014/main" val="1680354211"/>
                  </a:ext>
                </a:extLst>
              </a:tr>
              <a:tr h="131007">
                <a:tc>
                  <a:txBody>
                    <a:bodyPr/>
                    <a:lstStyle/>
                    <a:p>
                      <a:pPr algn="l" rtl="0" fontAlgn="b"/>
                      <a:r>
                        <a:rPr lang="en-US" sz="1000" u="none" strike="noStrike" dirty="0" smtClean="0">
                          <a:effectLst/>
                          <a:latin typeface="+mn-lt"/>
                        </a:rPr>
                        <a:t>System </a:t>
                      </a:r>
                      <a:r>
                        <a:rPr lang="en-US" sz="1000" u="none" strike="noStrike" dirty="0">
                          <a:effectLst/>
                          <a:latin typeface="+mn-lt"/>
                        </a:rPr>
                        <a:t>environmental </a:t>
                      </a:r>
                      <a:r>
                        <a:rPr lang="en-US" sz="1000" u="none" strike="noStrike" dirty="0" smtClean="0">
                          <a:effectLst/>
                          <a:latin typeface="+mn-lt"/>
                        </a:rPr>
                        <a:t>test</a:t>
                      </a:r>
                      <a:r>
                        <a:rPr lang="en-US" sz="1000" u="none" strike="noStrike" baseline="0" dirty="0" smtClean="0">
                          <a:effectLst/>
                          <a:latin typeface="+mn-lt"/>
                        </a:rPr>
                        <a:t> list</a:t>
                      </a:r>
                      <a:endParaRPr lang="en-US" sz="1000" b="0" i="0" u="none" strike="noStrike" dirty="0">
                        <a:solidFill>
                          <a:srgbClr val="000000"/>
                        </a:solidFill>
                        <a:effectLst/>
                        <a:latin typeface="+mn-lt"/>
                      </a:endParaRPr>
                    </a:p>
                  </a:txBody>
                  <a:tcPr marL="18288" marR="18288" marT="18288" marB="0">
                    <a:solidFill>
                      <a:srgbClr val="00B0F0"/>
                    </a:solidFill>
                  </a:tcPr>
                </a:tc>
                <a:extLst>
                  <a:ext uri="{0D108BD9-81ED-4DB2-BD59-A6C34878D82A}">
                    <a16:rowId xmlns:a16="http://schemas.microsoft.com/office/drawing/2014/main" val="1804021230"/>
                  </a:ext>
                </a:extLst>
              </a:tr>
              <a:tr h="131007">
                <a:tc>
                  <a:txBody>
                    <a:bodyPr/>
                    <a:lstStyle/>
                    <a:p>
                      <a:pPr algn="l" rtl="0" fontAlgn="b"/>
                      <a:r>
                        <a:rPr lang="en-US" sz="1000" u="none" strike="noStrike" dirty="0" smtClean="0">
                          <a:effectLst/>
                          <a:latin typeface="+mn-lt"/>
                        </a:rPr>
                        <a:t>Subsystem </a:t>
                      </a:r>
                      <a:r>
                        <a:rPr lang="en-US" sz="1000" u="none" strike="noStrike" dirty="0">
                          <a:effectLst/>
                          <a:latin typeface="+mn-lt"/>
                        </a:rPr>
                        <a:t>environmental </a:t>
                      </a:r>
                      <a:r>
                        <a:rPr lang="en-US" sz="1000" u="none" strike="noStrike" dirty="0" smtClean="0">
                          <a:effectLst/>
                          <a:latin typeface="+mn-lt"/>
                        </a:rPr>
                        <a:t>test</a:t>
                      </a:r>
                      <a:r>
                        <a:rPr lang="en-US" sz="1000" u="none" strike="noStrike" baseline="0" dirty="0" smtClean="0">
                          <a:effectLst/>
                          <a:latin typeface="+mn-lt"/>
                        </a:rPr>
                        <a:t> list</a:t>
                      </a:r>
                      <a:endParaRPr lang="en-US" sz="1000" b="0" i="0" u="none" strike="noStrike" dirty="0">
                        <a:solidFill>
                          <a:srgbClr val="000000"/>
                        </a:solidFill>
                        <a:effectLst/>
                        <a:latin typeface="+mn-lt"/>
                      </a:endParaRPr>
                    </a:p>
                  </a:txBody>
                  <a:tcPr marL="18288" marR="18288" marT="18288" marB="0">
                    <a:solidFill>
                      <a:srgbClr val="00B0F0"/>
                    </a:solidFill>
                  </a:tcPr>
                </a:tc>
                <a:extLst>
                  <a:ext uri="{0D108BD9-81ED-4DB2-BD59-A6C34878D82A}">
                    <a16:rowId xmlns:a16="http://schemas.microsoft.com/office/drawing/2014/main" val="750135033"/>
                  </a:ext>
                </a:extLst>
              </a:tr>
              <a:tr h="131007">
                <a:tc>
                  <a:txBody>
                    <a:bodyPr/>
                    <a:lstStyle/>
                    <a:p>
                      <a:pPr algn="l" rtl="0" fontAlgn="b"/>
                      <a:r>
                        <a:rPr lang="en-US" sz="1000" u="none" strike="noStrike" dirty="0">
                          <a:effectLst/>
                          <a:latin typeface="+mn-lt"/>
                        </a:rPr>
                        <a:t>Test </a:t>
                      </a:r>
                      <a:r>
                        <a:rPr lang="en-US" sz="1000" u="none" strike="noStrike" dirty="0" smtClean="0">
                          <a:effectLst/>
                          <a:latin typeface="+mn-lt"/>
                        </a:rPr>
                        <a:t>configurations</a:t>
                      </a:r>
                      <a:endParaRPr lang="en-US" sz="1000" b="0" i="0" u="none" strike="noStrike" dirty="0">
                        <a:solidFill>
                          <a:srgbClr val="000000"/>
                        </a:solidFill>
                        <a:effectLst/>
                        <a:latin typeface="+mn-lt"/>
                      </a:endParaRPr>
                    </a:p>
                  </a:txBody>
                  <a:tcPr marL="18288" marR="18288" marT="18288" marB="0" anchor="b">
                    <a:solidFill>
                      <a:schemeClr val="accent2">
                        <a:lumMod val="20000"/>
                        <a:lumOff val="80000"/>
                      </a:schemeClr>
                    </a:solidFill>
                  </a:tcPr>
                </a:tc>
                <a:extLst>
                  <a:ext uri="{0D108BD9-81ED-4DB2-BD59-A6C34878D82A}">
                    <a16:rowId xmlns:a16="http://schemas.microsoft.com/office/drawing/2014/main" val="682473001"/>
                  </a:ext>
                </a:extLst>
              </a:tr>
              <a:tr h="131007">
                <a:tc>
                  <a:txBody>
                    <a:bodyPr/>
                    <a:lstStyle/>
                    <a:p>
                      <a:pPr algn="l" rtl="0" fontAlgn="b"/>
                      <a:r>
                        <a:rPr lang="en-US" sz="1000" u="none" strike="noStrike" dirty="0">
                          <a:effectLst/>
                          <a:latin typeface="+mn-lt"/>
                        </a:rPr>
                        <a:t>Test procedures</a:t>
                      </a:r>
                      <a:endParaRPr lang="en-US" sz="1000" b="0" i="0" u="none" strike="noStrike" dirty="0">
                        <a:solidFill>
                          <a:srgbClr val="000000"/>
                        </a:solidFill>
                        <a:effectLst/>
                        <a:latin typeface="+mn-lt"/>
                      </a:endParaRPr>
                    </a:p>
                  </a:txBody>
                  <a:tcPr marL="18288" marR="18288" marT="18288" marB="0" anchor="b">
                    <a:solidFill>
                      <a:srgbClr val="00B0F0"/>
                    </a:solidFill>
                  </a:tcPr>
                </a:tc>
                <a:extLst>
                  <a:ext uri="{0D108BD9-81ED-4DB2-BD59-A6C34878D82A}">
                    <a16:rowId xmlns:a16="http://schemas.microsoft.com/office/drawing/2014/main" val="3807261970"/>
                  </a:ext>
                </a:extLst>
              </a:tr>
              <a:tr h="131007">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000" u="none" strike="noStrike" dirty="0" smtClean="0">
                          <a:effectLst/>
                          <a:latin typeface="+mn-lt"/>
                        </a:rPr>
                        <a:t>Test records</a:t>
                      </a:r>
                      <a:endParaRPr lang="en-US" sz="1000" b="0" i="0" u="none" strike="noStrike" dirty="0" smtClean="0">
                        <a:solidFill>
                          <a:srgbClr val="000000"/>
                        </a:solidFill>
                        <a:effectLst/>
                        <a:latin typeface="+mn-lt"/>
                      </a:endParaRPr>
                    </a:p>
                  </a:txBody>
                  <a:tcPr marL="18288" marR="18288" marT="18288" marB="0" anchor="b">
                    <a:solidFill>
                      <a:srgbClr val="00B0F0"/>
                    </a:solidFill>
                  </a:tcPr>
                </a:tc>
                <a:extLst>
                  <a:ext uri="{0D108BD9-81ED-4DB2-BD59-A6C34878D82A}">
                    <a16:rowId xmlns:a16="http://schemas.microsoft.com/office/drawing/2014/main" val="1195618586"/>
                  </a:ext>
                </a:extLst>
              </a:tr>
              <a:tr h="131007">
                <a:tc>
                  <a:txBody>
                    <a:bodyPr/>
                    <a:lstStyle/>
                    <a:p>
                      <a:pPr algn="l" rtl="0" fontAlgn="b"/>
                      <a:r>
                        <a:rPr lang="en-US" sz="1000" u="none" strike="noStrike" dirty="0">
                          <a:effectLst/>
                          <a:latin typeface="+mn-lt"/>
                        </a:rPr>
                        <a:t>Test reports</a:t>
                      </a:r>
                      <a:endParaRPr lang="en-US" sz="1000" b="0" i="0" u="none" strike="noStrike" dirty="0">
                        <a:solidFill>
                          <a:srgbClr val="000000"/>
                        </a:solidFill>
                        <a:effectLst/>
                        <a:latin typeface="+mn-lt"/>
                      </a:endParaRPr>
                    </a:p>
                  </a:txBody>
                  <a:tcPr marL="18288" marR="18288" marT="18288" marB="0" anchor="b">
                    <a:solidFill>
                      <a:schemeClr val="accent2">
                        <a:lumMod val="20000"/>
                        <a:lumOff val="80000"/>
                      </a:schemeClr>
                    </a:solidFill>
                  </a:tcPr>
                </a:tc>
                <a:extLst>
                  <a:ext uri="{0D108BD9-81ED-4DB2-BD59-A6C34878D82A}">
                    <a16:rowId xmlns:a16="http://schemas.microsoft.com/office/drawing/2014/main" val="3879238435"/>
                  </a:ext>
                </a:extLst>
              </a:tr>
            </a:tbl>
          </a:graphicData>
        </a:graphic>
      </p:graphicFrame>
      <p:graphicFrame>
        <p:nvGraphicFramePr>
          <p:cNvPr id="15" name="Table 14"/>
          <p:cNvGraphicFramePr>
            <a:graphicFrameLocks noGrp="1"/>
          </p:cNvGraphicFramePr>
          <p:nvPr>
            <p:extLst>
              <p:ext uri="{D42A27DB-BD31-4B8C-83A1-F6EECF244321}">
                <p14:modId xmlns:p14="http://schemas.microsoft.com/office/powerpoint/2010/main" val="2739462441"/>
              </p:ext>
            </p:extLst>
          </p:nvPr>
        </p:nvGraphicFramePr>
        <p:xfrm>
          <a:off x="8234340" y="4800600"/>
          <a:ext cx="1769196" cy="1517904"/>
        </p:xfrm>
        <a:graphic>
          <a:graphicData uri="http://schemas.openxmlformats.org/drawingml/2006/table">
            <a:tbl>
              <a:tblPr>
                <a:tableStyleId>{5940675A-B579-460E-94D1-54222C63F5DA}</a:tableStyleId>
              </a:tblPr>
              <a:tblGrid>
                <a:gridCol w="1769196">
                  <a:extLst>
                    <a:ext uri="{9D8B030D-6E8A-4147-A177-3AD203B41FA5}">
                      <a16:colId xmlns:a16="http://schemas.microsoft.com/office/drawing/2014/main" val="2152669189"/>
                    </a:ext>
                  </a:extLst>
                </a:gridCol>
              </a:tblGrid>
              <a:tr h="139098">
                <a:tc>
                  <a:txBody>
                    <a:bodyPr/>
                    <a:lstStyle/>
                    <a:p>
                      <a:pPr algn="ctr" rtl="0" fontAlgn="b"/>
                      <a:r>
                        <a:rPr lang="en-US" sz="1000" b="1" u="none" strike="noStrike" dirty="0" smtClean="0">
                          <a:effectLst/>
                          <a:latin typeface="+mn-lt"/>
                        </a:rPr>
                        <a:t>Operations</a:t>
                      </a:r>
                      <a:endParaRPr lang="en-US" sz="1000" b="1" i="0" u="none" strike="noStrike" dirty="0">
                        <a:solidFill>
                          <a:srgbClr val="000000"/>
                        </a:solidFill>
                        <a:effectLst/>
                        <a:latin typeface="+mn-lt"/>
                      </a:endParaRPr>
                    </a:p>
                  </a:txBody>
                  <a:tcPr marL="18288" marR="18288" marT="18288" marB="0" anchor="b">
                    <a:solidFill>
                      <a:schemeClr val="accent1">
                        <a:lumMod val="20000"/>
                        <a:lumOff val="80000"/>
                      </a:schemeClr>
                    </a:solidFill>
                  </a:tcPr>
                </a:tc>
                <a:extLst>
                  <a:ext uri="{0D108BD9-81ED-4DB2-BD59-A6C34878D82A}">
                    <a16:rowId xmlns:a16="http://schemas.microsoft.com/office/drawing/2014/main" val="223464912"/>
                  </a:ext>
                </a:extLst>
              </a:tr>
              <a:tr h="139098">
                <a:tc>
                  <a:txBody>
                    <a:bodyPr/>
                    <a:lstStyle/>
                    <a:p>
                      <a:pPr algn="l" rtl="0" fontAlgn="b"/>
                      <a:r>
                        <a:rPr lang="en-US" sz="1000" u="none" strike="noStrike" dirty="0">
                          <a:effectLst/>
                          <a:latin typeface="+mn-lt"/>
                        </a:rPr>
                        <a:t>Operational procedures</a:t>
                      </a:r>
                      <a:endParaRPr lang="en-US" sz="1000" b="0" i="0" u="none" strike="noStrike" dirty="0">
                        <a:solidFill>
                          <a:srgbClr val="000000"/>
                        </a:solidFill>
                        <a:effectLst/>
                        <a:latin typeface="+mn-lt"/>
                      </a:endParaRPr>
                    </a:p>
                  </a:txBody>
                  <a:tcPr marL="18288" marR="18288" marT="18288" marB="0">
                    <a:solidFill>
                      <a:srgbClr val="00B0F0"/>
                    </a:solidFill>
                  </a:tcPr>
                </a:tc>
                <a:extLst>
                  <a:ext uri="{0D108BD9-81ED-4DB2-BD59-A6C34878D82A}">
                    <a16:rowId xmlns:a16="http://schemas.microsoft.com/office/drawing/2014/main" val="1950524221"/>
                  </a:ext>
                </a:extLst>
              </a:tr>
              <a:tr h="139098">
                <a:tc>
                  <a:txBody>
                    <a:bodyPr/>
                    <a:lstStyle/>
                    <a:p>
                      <a:pPr algn="l" rtl="0" fontAlgn="b"/>
                      <a:r>
                        <a:rPr lang="en-US" sz="1000" b="0" i="0" u="none" strike="noStrike" dirty="0" smtClean="0">
                          <a:solidFill>
                            <a:schemeClr val="tx1"/>
                          </a:solidFill>
                          <a:effectLst/>
                          <a:latin typeface="+mn-lt"/>
                        </a:rPr>
                        <a:t>Ops Flow Diagram</a:t>
                      </a:r>
                      <a:endParaRPr lang="en-US" sz="1000" b="0" i="0" u="none" strike="noStrike" dirty="0">
                        <a:solidFill>
                          <a:schemeClr val="tx1"/>
                        </a:solidFill>
                        <a:effectLst/>
                        <a:latin typeface="+mn-lt"/>
                      </a:endParaRPr>
                    </a:p>
                  </a:txBody>
                  <a:tcPr marL="18288" marR="18288" marT="18288" marB="0">
                    <a:solidFill>
                      <a:schemeClr val="accent2">
                        <a:lumMod val="20000"/>
                        <a:lumOff val="80000"/>
                      </a:schemeClr>
                    </a:solidFill>
                  </a:tcPr>
                </a:tc>
                <a:extLst>
                  <a:ext uri="{0D108BD9-81ED-4DB2-BD59-A6C34878D82A}">
                    <a16:rowId xmlns:a16="http://schemas.microsoft.com/office/drawing/2014/main" val="2289009179"/>
                  </a:ext>
                </a:extLst>
              </a:tr>
              <a:tr h="139098">
                <a:tc>
                  <a:txBody>
                    <a:bodyPr/>
                    <a:lstStyle/>
                    <a:p>
                      <a:pPr algn="l" rtl="0" fontAlgn="b"/>
                      <a:r>
                        <a:rPr lang="en-US" sz="1000" b="0" i="0" u="none" strike="noStrike" dirty="0" smtClean="0">
                          <a:solidFill>
                            <a:schemeClr val="tx1"/>
                          </a:solidFill>
                          <a:effectLst/>
                          <a:latin typeface="+mn-lt"/>
                        </a:rPr>
                        <a:t>Timelines</a:t>
                      </a:r>
                      <a:endParaRPr lang="en-US" sz="1000" b="0" i="0" u="none" strike="noStrike" dirty="0">
                        <a:solidFill>
                          <a:schemeClr val="tx1"/>
                        </a:solidFill>
                        <a:effectLst/>
                        <a:latin typeface="+mn-lt"/>
                      </a:endParaRPr>
                    </a:p>
                  </a:txBody>
                  <a:tcPr marL="18288" marR="18288" marT="18288" marB="0">
                    <a:solidFill>
                      <a:schemeClr val="accent2">
                        <a:lumMod val="20000"/>
                        <a:lumOff val="80000"/>
                      </a:schemeClr>
                    </a:solidFill>
                  </a:tcPr>
                </a:tc>
                <a:extLst>
                  <a:ext uri="{0D108BD9-81ED-4DB2-BD59-A6C34878D82A}">
                    <a16:rowId xmlns:a16="http://schemas.microsoft.com/office/drawing/2014/main" val="2038661650"/>
                  </a:ext>
                </a:extLst>
              </a:tr>
              <a:tr h="139098">
                <a:tc>
                  <a:txBody>
                    <a:bodyPr/>
                    <a:lstStyle/>
                    <a:p>
                      <a:pPr algn="l" rtl="0" fontAlgn="b"/>
                      <a:r>
                        <a:rPr lang="en-US" sz="1000" u="none" strike="noStrike" dirty="0" smtClean="0">
                          <a:effectLst/>
                          <a:latin typeface="+mn-lt"/>
                        </a:rPr>
                        <a:t>LCCs and Flight Rules</a:t>
                      </a:r>
                      <a:endParaRPr lang="en-US" sz="1000" b="0" i="0" u="none" strike="noStrike" dirty="0">
                        <a:solidFill>
                          <a:srgbClr val="000000"/>
                        </a:solidFill>
                        <a:effectLst/>
                        <a:latin typeface="+mn-lt"/>
                      </a:endParaRPr>
                    </a:p>
                  </a:txBody>
                  <a:tcPr marL="18288" marR="18288" marT="18288" marB="0">
                    <a:solidFill>
                      <a:srgbClr val="00B0F0"/>
                    </a:solidFill>
                  </a:tcPr>
                </a:tc>
                <a:extLst>
                  <a:ext uri="{0D108BD9-81ED-4DB2-BD59-A6C34878D82A}">
                    <a16:rowId xmlns:a16="http://schemas.microsoft.com/office/drawing/2014/main" val="2879967946"/>
                  </a:ext>
                </a:extLst>
              </a:tr>
              <a:tr h="139098">
                <a:tc>
                  <a:txBody>
                    <a:bodyPr/>
                    <a:lstStyle/>
                    <a:p>
                      <a:pPr algn="l" rtl="0" fontAlgn="b"/>
                      <a:r>
                        <a:rPr lang="en-US" sz="1000" b="0" i="0" u="none" strike="noStrike" dirty="0" smtClean="0">
                          <a:solidFill>
                            <a:srgbClr val="000000"/>
                          </a:solidFill>
                          <a:effectLst/>
                          <a:latin typeface="+mn-lt"/>
                        </a:rPr>
                        <a:t>Contingency scenario</a:t>
                      </a:r>
                      <a:r>
                        <a:rPr lang="en-US" sz="1000" b="0" i="0" u="none" strike="noStrike" baseline="0" dirty="0" smtClean="0">
                          <a:solidFill>
                            <a:srgbClr val="000000"/>
                          </a:solidFill>
                          <a:effectLst/>
                          <a:latin typeface="+mn-lt"/>
                        </a:rPr>
                        <a:t> definition</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1585584827"/>
                  </a:ext>
                </a:extLst>
              </a:tr>
              <a:tr h="139098">
                <a:tc>
                  <a:txBody>
                    <a:bodyPr/>
                    <a:lstStyle/>
                    <a:p>
                      <a:pPr algn="l" rtl="0" fontAlgn="b"/>
                      <a:r>
                        <a:rPr lang="en-US" sz="1000" u="none" strike="noStrike" dirty="0">
                          <a:effectLst/>
                          <a:latin typeface="+mn-lt"/>
                        </a:rPr>
                        <a:t>Training Records</a:t>
                      </a:r>
                      <a:endParaRPr lang="en-US" sz="1000" b="0" i="0" u="none" strike="noStrike" dirty="0">
                        <a:solidFill>
                          <a:srgbClr val="000000"/>
                        </a:solidFill>
                        <a:effectLst/>
                        <a:latin typeface="+mn-lt"/>
                      </a:endParaRPr>
                    </a:p>
                  </a:txBody>
                  <a:tcPr marL="18288" marR="18288" marT="18288" marB="0">
                    <a:solidFill>
                      <a:srgbClr val="00B0F0"/>
                    </a:solidFill>
                  </a:tcPr>
                </a:tc>
                <a:extLst>
                  <a:ext uri="{0D108BD9-81ED-4DB2-BD59-A6C34878D82A}">
                    <a16:rowId xmlns:a16="http://schemas.microsoft.com/office/drawing/2014/main" val="2095059894"/>
                  </a:ext>
                </a:extLst>
              </a:tr>
              <a:tr h="139098">
                <a:tc>
                  <a:txBody>
                    <a:bodyPr/>
                    <a:lstStyle/>
                    <a:p>
                      <a:pPr algn="l" rtl="0" fontAlgn="b"/>
                      <a:r>
                        <a:rPr lang="en-US" sz="1000" b="0" i="0" u="none" strike="noStrike" dirty="0" smtClean="0">
                          <a:solidFill>
                            <a:srgbClr val="000000"/>
                          </a:solidFill>
                          <a:effectLst/>
                          <a:latin typeface="+mn-lt"/>
                        </a:rPr>
                        <a:t>Crew procedures</a:t>
                      </a:r>
                      <a:endParaRPr lang="en-US" sz="1000" b="0" i="0" u="none" strike="noStrike" dirty="0">
                        <a:solidFill>
                          <a:srgbClr val="000000"/>
                        </a:solidFill>
                        <a:effectLst/>
                        <a:latin typeface="+mn-lt"/>
                      </a:endParaRPr>
                    </a:p>
                  </a:txBody>
                  <a:tcPr marL="18288" marR="18288" marT="18288" marB="0">
                    <a:noFill/>
                  </a:tcPr>
                </a:tc>
                <a:extLst>
                  <a:ext uri="{0D108BD9-81ED-4DB2-BD59-A6C34878D82A}">
                    <a16:rowId xmlns:a16="http://schemas.microsoft.com/office/drawing/2014/main" val="4098402550"/>
                  </a:ext>
                </a:extLst>
              </a:tr>
            </a:tbl>
          </a:graphicData>
        </a:graphic>
      </p:graphicFrame>
      <p:graphicFrame>
        <p:nvGraphicFramePr>
          <p:cNvPr id="20" name="Table 19"/>
          <p:cNvGraphicFramePr>
            <a:graphicFrameLocks noGrp="1"/>
          </p:cNvGraphicFramePr>
          <p:nvPr>
            <p:extLst>
              <p:ext uri="{D42A27DB-BD31-4B8C-83A1-F6EECF244321}">
                <p14:modId xmlns:p14="http://schemas.microsoft.com/office/powerpoint/2010/main" val="2942474590"/>
              </p:ext>
            </p:extLst>
          </p:nvPr>
        </p:nvGraphicFramePr>
        <p:xfrm>
          <a:off x="9215043" y="114301"/>
          <a:ext cx="2703209" cy="1024128"/>
        </p:xfrm>
        <a:graphic>
          <a:graphicData uri="http://schemas.openxmlformats.org/drawingml/2006/table">
            <a:tbl>
              <a:tblPr>
                <a:effectLst>
                  <a:outerShdw blurRad="50800" dist="38100" dir="2700000" algn="tl" rotWithShape="0">
                    <a:prstClr val="black">
                      <a:alpha val="40000"/>
                    </a:prstClr>
                  </a:outerShdw>
                </a:effectLst>
                <a:tableStyleId>{5940675A-B579-460E-94D1-54222C63F5DA}</a:tableStyleId>
              </a:tblPr>
              <a:tblGrid>
                <a:gridCol w="2703209">
                  <a:extLst>
                    <a:ext uri="{9D8B030D-6E8A-4147-A177-3AD203B41FA5}">
                      <a16:colId xmlns:a16="http://schemas.microsoft.com/office/drawing/2014/main" val="2152669189"/>
                    </a:ext>
                  </a:extLst>
                </a:gridCol>
              </a:tblGrid>
              <a:tr h="139098">
                <a:tc>
                  <a:txBody>
                    <a:bodyPr/>
                    <a:lstStyle/>
                    <a:p>
                      <a:pPr algn="ctr" rtl="0" fontAlgn="b"/>
                      <a:r>
                        <a:rPr lang="en-US" sz="1000" b="1" u="none" strike="noStrike" dirty="0" smtClean="0">
                          <a:effectLst/>
                          <a:latin typeface="+mn-lt"/>
                        </a:rPr>
                        <a:t>Color key</a:t>
                      </a:r>
                      <a:endParaRPr lang="en-US" sz="1000" b="1" i="0" u="none" strike="noStrike" dirty="0">
                        <a:solidFill>
                          <a:srgbClr val="000000"/>
                        </a:solidFill>
                        <a:effectLst/>
                        <a:latin typeface="+mn-lt"/>
                      </a:endParaRPr>
                    </a:p>
                  </a:txBody>
                  <a:tcPr marL="18288" marR="18288" marT="18288" marB="0" anchor="b">
                    <a:solidFill>
                      <a:schemeClr val="accent1">
                        <a:lumMod val="20000"/>
                        <a:lumOff val="80000"/>
                      </a:schemeClr>
                    </a:solidFill>
                  </a:tcPr>
                </a:tc>
                <a:extLst>
                  <a:ext uri="{0D108BD9-81ED-4DB2-BD59-A6C34878D82A}">
                    <a16:rowId xmlns:a16="http://schemas.microsoft.com/office/drawing/2014/main" val="223464912"/>
                  </a:ext>
                </a:extLst>
              </a:tr>
              <a:tr h="139098">
                <a:tc>
                  <a:txBody>
                    <a:bodyPr/>
                    <a:lstStyle/>
                    <a:p>
                      <a:pPr algn="l" rtl="0" fontAlgn="b"/>
                      <a:r>
                        <a:rPr lang="en-US" sz="1000" u="none" strike="noStrike" dirty="0" smtClean="0">
                          <a:effectLst/>
                          <a:latin typeface="+mn-lt"/>
                        </a:rPr>
                        <a:t>Frequently in Excel </a:t>
                      </a:r>
                      <a:endParaRPr lang="en-US" sz="1000" b="0" i="0" u="none" strike="noStrike" dirty="0">
                        <a:solidFill>
                          <a:srgbClr val="000000"/>
                        </a:solidFill>
                        <a:effectLst/>
                        <a:latin typeface="+mn-lt"/>
                      </a:endParaRPr>
                    </a:p>
                  </a:txBody>
                  <a:tcPr marL="18288" marR="18288" marT="18288" marB="0">
                    <a:solidFill>
                      <a:srgbClr val="CCFFCC"/>
                    </a:solidFill>
                  </a:tcPr>
                </a:tc>
                <a:extLst>
                  <a:ext uri="{0D108BD9-81ED-4DB2-BD59-A6C34878D82A}">
                    <a16:rowId xmlns:a16="http://schemas.microsoft.com/office/drawing/2014/main" val="1950524221"/>
                  </a:ext>
                </a:extLst>
              </a:tr>
              <a:tr h="139098">
                <a:tc>
                  <a:txBody>
                    <a:bodyPr/>
                    <a:lstStyle/>
                    <a:p>
                      <a:pPr algn="l" rtl="0" fontAlgn="b"/>
                      <a:r>
                        <a:rPr lang="en-US" sz="1000" u="none" strike="noStrike" dirty="0" smtClean="0">
                          <a:effectLst/>
                          <a:latin typeface="+mn-lt"/>
                        </a:rPr>
                        <a:t>Frequently</a:t>
                      </a:r>
                      <a:r>
                        <a:rPr lang="en-US" sz="1000" u="none" strike="noStrike" baseline="0" dirty="0" smtClean="0">
                          <a:effectLst/>
                          <a:latin typeface="+mn-lt"/>
                        </a:rPr>
                        <a:t> in o</a:t>
                      </a:r>
                      <a:r>
                        <a:rPr lang="en-US" sz="1000" u="none" strike="noStrike" dirty="0" smtClean="0">
                          <a:effectLst/>
                          <a:latin typeface="+mn-lt"/>
                        </a:rPr>
                        <a:t>ther specialty tool</a:t>
                      </a:r>
                      <a:endParaRPr lang="en-US" sz="1000" b="0" i="0" u="none" strike="noStrike" dirty="0">
                        <a:solidFill>
                          <a:srgbClr val="000000"/>
                        </a:solidFill>
                        <a:effectLst/>
                        <a:latin typeface="+mn-lt"/>
                      </a:endParaRPr>
                    </a:p>
                  </a:txBody>
                  <a:tcPr marL="18288" marR="18288" marT="18288" marB="0">
                    <a:solidFill>
                      <a:srgbClr val="FFFFCC"/>
                    </a:solidFill>
                  </a:tcPr>
                </a:tc>
                <a:extLst>
                  <a:ext uri="{0D108BD9-81ED-4DB2-BD59-A6C34878D82A}">
                    <a16:rowId xmlns:a16="http://schemas.microsoft.com/office/drawing/2014/main" val="2879967946"/>
                  </a:ext>
                </a:extLst>
              </a:tr>
              <a:tr h="139098">
                <a:tc>
                  <a:txBody>
                    <a:bodyPr/>
                    <a:lstStyle/>
                    <a:p>
                      <a:pPr algn="l" rtl="0" fontAlgn="b"/>
                      <a:r>
                        <a:rPr lang="en-US" sz="1000" b="0" i="0" u="none" strike="noStrike" dirty="0" smtClean="0">
                          <a:solidFill>
                            <a:srgbClr val="000000"/>
                          </a:solidFill>
                          <a:effectLst/>
                          <a:latin typeface="+mn-lt"/>
                        </a:rPr>
                        <a:t>Frequently</a:t>
                      </a:r>
                      <a:r>
                        <a:rPr lang="en-US" sz="1000" b="0" i="0" u="none" strike="noStrike" baseline="0" dirty="0" smtClean="0">
                          <a:solidFill>
                            <a:srgbClr val="000000"/>
                          </a:solidFill>
                          <a:effectLst/>
                          <a:latin typeface="+mn-lt"/>
                        </a:rPr>
                        <a:t> in PowerPoint, Word, or Visio</a:t>
                      </a:r>
                      <a:endParaRPr lang="en-US" sz="1000" b="0" i="0" u="none" strike="noStrike" dirty="0">
                        <a:solidFill>
                          <a:srgbClr val="000000"/>
                        </a:solidFill>
                        <a:effectLst/>
                        <a:latin typeface="+mn-lt"/>
                      </a:endParaRPr>
                    </a:p>
                  </a:txBody>
                  <a:tcPr marL="18288" marR="18288" marT="18288" marB="0">
                    <a:solidFill>
                      <a:schemeClr val="accent2">
                        <a:lumMod val="20000"/>
                        <a:lumOff val="80000"/>
                      </a:schemeClr>
                    </a:solidFill>
                  </a:tcPr>
                </a:tc>
                <a:extLst>
                  <a:ext uri="{0D108BD9-81ED-4DB2-BD59-A6C34878D82A}">
                    <a16:rowId xmlns:a16="http://schemas.microsoft.com/office/drawing/2014/main" val="604381858"/>
                  </a:ext>
                </a:extLst>
              </a:tr>
              <a:tr h="139098">
                <a:tc>
                  <a:txBody>
                    <a:bodyPr/>
                    <a:lstStyle/>
                    <a:p>
                      <a:pPr algn="l" rtl="0" fontAlgn="b"/>
                      <a:r>
                        <a:rPr lang="en-US" sz="1000" b="0" i="0" u="none" strike="noStrike" dirty="0" smtClean="0">
                          <a:solidFill>
                            <a:srgbClr val="000000"/>
                          </a:solidFill>
                          <a:effectLst/>
                          <a:latin typeface="+mn-lt"/>
                        </a:rPr>
                        <a:t>Managed in SharePoint list or</a:t>
                      </a:r>
                      <a:r>
                        <a:rPr lang="en-US" sz="1000" b="0" i="0" u="none" strike="noStrike" baseline="0" dirty="0" smtClean="0">
                          <a:solidFill>
                            <a:srgbClr val="000000"/>
                          </a:solidFill>
                          <a:effectLst/>
                          <a:latin typeface="+mn-lt"/>
                        </a:rPr>
                        <a:t> web page</a:t>
                      </a:r>
                    </a:p>
                  </a:txBody>
                  <a:tcPr marL="18288" marR="18288" marT="18288" marB="0">
                    <a:solidFill>
                      <a:srgbClr val="00B0F0"/>
                    </a:solidFill>
                  </a:tcPr>
                </a:tc>
                <a:extLst>
                  <a:ext uri="{0D108BD9-81ED-4DB2-BD59-A6C34878D82A}">
                    <a16:rowId xmlns:a16="http://schemas.microsoft.com/office/drawing/2014/main" val="3069769684"/>
                  </a:ext>
                </a:extLst>
              </a:tr>
              <a:tr h="139098">
                <a:tc>
                  <a:txBody>
                    <a:bodyPr/>
                    <a:lstStyle/>
                    <a:p>
                      <a:pPr algn="l" rtl="0" fontAlgn="b"/>
                      <a:r>
                        <a:rPr lang="en-US" sz="1000" b="0" i="0" u="none" strike="noStrike" baseline="0" dirty="0" smtClean="0">
                          <a:solidFill>
                            <a:srgbClr val="000000"/>
                          </a:solidFill>
                          <a:effectLst/>
                          <a:latin typeface="+mn-lt"/>
                        </a:rPr>
                        <a:t>Not applicable for AA-2</a:t>
                      </a:r>
                    </a:p>
                  </a:txBody>
                  <a:tcPr marL="18288" marR="18288" marT="18288" marB="0">
                    <a:noFill/>
                  </a:tcPr>
                </a:tc>
                <a:extLst>
                  <a:ext uri="{0D108BD9-81ED-4DB2-BD59-A6C34878D82A}">
                    <a16:rowId xmlns:a16="http://schemas.microsoft.com/office/drawing/2014/main" val="1628284352"/>
                  </a:ext>
                </a:extLst>
              </a:tr>
            </a:tbl>
          </a:graphicData>
        </a:graphic>
      </p:graphicFrame>
      <p:sp>
        <p:nvSpPr>
          <p:cNvPr id="16" name="TextBox 15"/>
          <p:cNvSpPr txBox="1"/>
          <p:nvPr/>
        </p:nvSpPr>
        <p:spPr>
          <a:xfrm>
            <a:off x="5124593" y="5614416"/>
            <a:ext cx="2941200" cy="1015663"/>
          </a:xfrm>
          <a:prstGeom prst="rect">
            <a:avLst/>
          </a:prstGeom>
          <a:solidFill>
            <a:srgbClr val="00B0F0"/>
          </a:solidFill>
        </p:spPr>
        <p:txBody>
          <a:bodyPr wrap="square" rtlCol="0">
            <a:spAutoFit/>
          </a:bodyPr>
          <a:lstStyle/>
          <a:p>
            <a:pPr algn="ctr"/>
            <a:r>
              <a:rPr lang="en-US" sz="1200" dirty="0" smtClean="0"/>
              <a:t>Approach for AA-2 was to put as much content directly into SharePoint list constructs as possible. This created a more consistent approach for the team, with maximum access and collaboration.</a:t>
            </a:r>
            <a:endParaRPr lang="en-US" sz="1200" dirty="0"/>
          </a:p>
        </p:txBody>
      </p:sp>
    </p:spTree>
    <p:extLst>
      <p:ext uri="{BB962C8B-B14F-4D97-AF65-F5344CB8AC3E}">
        <p14:creationId xmlns:p14="http://schemas.microsoft.com/office/powerpoint/2010/main" val="118589367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Information Management – Typical Model</a:t>
            </a:r>
            <a:endParaRPr lang="en-US" dirty="0"/>
          </a:p>
        </p:txBody>
      </p:sp>
      <p:sp>
        <p:nvSpPr>
          <p:cNvPr id="4" name="Slide Number Placeholder 3"/>
          <p:cNvSpPr>
            <a:spLocks noGrp="1"/>
          </p:cNvSpPr>
          <p:nvPr>
            <p:ph type="sldNum" sz="quarter" idx="12"/>
          </p:nvPr>
        </p:nvSpPr>
        <p:spPr/>
        <p:txBody>
          <a:bodyPr/>
          <a:lstStyle/>
          <a:p>
            <a:fld id="{B15726EE-33C6-4ECB-931B-A760BBF8EBB9}" type="slidenum">
              <a:rPr lang="en-US" smtClean="0"/>
              <a:t>20</a:t>
            </a:fld>
            <a:endParaRPr lang="en-US"/>
          </a:p>
        </p:txBody>
      </p:sp>
      <p:pic>
        <p:nvPicPr>
          <p:cNvPr id="6" name="Picture 5"/>
          <p:cNvPicPr>
            <a:picLocks noChangeAspect="1"/>
          </p:cNvPicPr>
          <p:nvPr/>
        </p:nvPicPr>
        <p:blipFill rotWithShape="1">
          <a:blip r:embed="rId2"/>
          <a:srcRect t="23477" r="28642" b="3187"/>
          <a:stretch/>
        </p:blipFill>
        <p:spPr>
          <a:xfrm>
            <a:off x="490136" y="3443485"/>
            <a:ext cx="1719295" cy="956185"/>
          </a:xfrm>
          <a:prstGeom prst="rect">
            <a:avLst/>
          </a:prstGeom>
          <a:ln>
            <a:solidFill>
              <a:schemeClr val="tx1"/>
            </a:solidFill>
          </a:ln>
        </p:spPr>
      </p:pic>
      <p:pic>
        <p:nvPicPr>
          <p:cNvPr id="7" name="Picture 6"/>
          <p:cNvPicPr>
            <a:picLocks noChangeAspect="1"/>
          </p:cNvPicPr>
          <p:nvPr/>
        </p:nvPicPr>
        <p:blipFill rotWithShape="1">
          <a:blip r:embed="rId3"/>
          <a:srcRect t="21895" r="22639" b="3930"/>
          <a:stretch/>
        </p:blipFill>
        <p:spPr>
          <a:xfrm>
            <a:off x="1751930" y="3292737"/>
            <a:ext cx="1669807" cy="866381"/>
          </a:xfrm>
          <a:prstGeom prst="rect">
            <a:avLst/>
          </a:prstGeom>
          <a:ln>
            <a:solidFill>
              <a:schemeClr val="tx1"/>
            </a:solidFill>
          </a:ln>
        </p:spPr>
      </p:pic>
      <p:pic>
        <p:nvPicPr>
          <p:cNvPr id="8" name="Picture 7"/>
          <p:cNvPicPr>
            <a:picLocks noChangeAspect="1"/>
          </p:cNvPicPr>
          <p:nvPr/>
        </p:nvPicPr>
        <p:blipFill rotWithShape="1">
          <a:blip r:embed="rId4"/>
          <a:srcRect t="23180" r="5833" b="6753"/>
          <a:stretch/>
        </p:blipFill>
        <p:spPr>
          <a:xfrm>
            <a:off x="1178038" y="3740896"/>
            <a:ext cx="2062787" cy="830591"/>
          </a:xfrm>
          <a:prstGeom prst="rect">
            <a:avLst/>
          </a:prstGeom>
          <a:ln>
            <a:solidFill>
              <a:schemeClr val="tx1"/>
            </a:solidFill>
          </a:ln>
        </p:spPr>
      </p:pic>
      <p:pic>
        <p:nvPicPr>
          <p:cNvPr id="9" name="Picture 8"/>
          <p:cNvPicPr>
            <a:picLocks noChangeAspect="1"/>
          </p:cNvPicPr>
          <p:nvPr/>
        </p:nvPicPr>
        <p:blipFill rotWithShape="1">
          <a:blip r:embed="rId5"/>
          <a:srcRect t="21896" r="16805" b="3802"/>
          <a:stretch/>
        </p:blipFill>
        <p:spPr>
          <a:xfrm>
            <a:off x="667432" y="4196238"/>
            <a:ext cx="1884335" cy="910709"/>
          </a:xfrm>
          <a:prstGeom prst="rect">
            <a:avLst/>
          </a:prstGeom>
          <a:ln>
            <a:solidFill>
              <a:schemeClr val="tx1"/>
            </a:solidFill>
          </a:ln>
        </p:spPr>
      </p:pic>
      <p:pic>
        <p:nvPicPr>
          <p:cNvPr id="10" name="Picture 9"/>
          <p:cNvPicPr>
            <a:picLocks noChangeAspect="1"/>
          </p:cNvPicPr>
          <p:nvPr/>
        </p:nvPicPr>
        <p:blipFill rotWithShape="1">
          <a:blip r:embed="rId6"/>
          <a:srcRect t="21896" r="5347" b="3289"/>
          <a:stretch/>
        </p:blipFill>
        <p:spPr>
          <a:xfrm>
            <a:off x="1140851" y="4727896"/>
            <a:ext cx="1857076" cy="794332"/>
          </a:xfrm>
          <a:prstGeom prst="rect">
            <a:avLst/>
          </a:prstGeom>
          <a:ln>
            <a:solidFill>
              <a:schemeClr val="tx1"/>
            </a:solidFill>
          </a:ln>
        </p:spPr>
      </p:pic>
      <p:sp>
        <p:nvSpPr>
          <p:cNvPr id="11" name="TextBox 10"/>
          <p:cNvSpPr txBox="1"/>
          <p:nvPr/>
        </p:nvSpPr>
        <p:spPr>
          <a:xfrm>
            <a:off x="568773" y="1392248"/>
            <a:ext cx="2573393" cy="1384995"/>
          </a:xfrm>
          <a:prstGeom prst="rect">
            <a:avLst/>
          </a:prstGeom>
          <a:solidFill>
            <a:schemeClr val="accent1">
              <a:lumMod val="40000"/>
              <a:lumOff val="60000"/>
            </a:schemeClr>
          </a:solidFill>
        </p:spPr>
        <p:txBody>
          <a:bodyPr wrap="square" rtlCol="0">
            <a:spAutoFit/>
          </a:bodyPr>
          <a:lstStyle/>
          <a:p>
            <a:pPr algn="ctr"/>
            <a:r>
              <a:rPr lang="en-US" sz="1400" dirty="0" smtClean="0"/>
              <a:t>Information is created in one or more applications or tools (DOORS, Excel, PowerPoint tables, </a:t>
            </a:r>
            <a:r>
              <a:rPr lang="en-US" sz="1400" dirty="0" err="1" smtClean="0"/>
              <a:t>MagicDraw</a:t>
            </a:r>
            <a:r>
              <a:rPr lang="en-US" sz="1400" dirty="0" smtClean="0"/>
              <a:t>), then exported to a shareable format (Office product)</a:t>
            </a:r>
          </a:p>
        </p:txBody>
      </p:sp>
      <p:sp>
        <p:nvSpPr>
          <p:cNvPr id="12" name="TextBox 11"/>
          <p:cNvSpPr txBox="1"/>
          <p:nvPr/>
        </p:nvSpPr>
        <p:spPr>
          <a:xfrm>
            <a:off x="3918316" y="1823136"/>
            <a:ext cx="2081547" cy="954107"/>
          </a:xfrm>
          <a:prstGeom prst="rect">
            <a:avLst/>
          </a:prstGeom>
          <a:solidFill>
            <a:schemeClr val="accent1">
              <a:lumMod val="40000"/>
              <a:lumOff val="60000"/>
            </a:schemeClr>
          </a:solidFill>
        </p:spPr>
        <p:txBody>
          <a:bodyPr wrap="square" rtlCol="0">
            <a:spAutoFit/>
          </a:bodyPr>
          <a:lstStyle/>
          <a:p>
            <a:pPr algn="ctr"/>
            <a:r>
              <a:rPr lang="en-US" sz="1400" dirty="0" smtClean="0"/>
              <a:t>Documents are posted online or emailed to individuals to review and provide inputs</a:t>
            </a:r>
            <a:endParaRPr lang="en-US" sz="1400" dirty="0"/>
          </a:p>
        </p:txBody>
      </p:sp>
      <p:sp>
        <p:nvSpPr>
          <p:cNvPr id="15" name="TextBox 14"/>
          <p:cNvSpPr txBox="1"/>
          <p:nvPr/>
        </p:nvSpPr>
        <p:spPr>
          <a:xfrm>
            <a:off x="6744792" y="1819723"/>
            <a:ext cx="2081547" cy="954107"/>
          </a:xfrm>
          <a:prstGeom prst="rect">
            <a:avLst/>
          </a:prstGeom>
          <a:solidFill>
            <a:schemeClr val="accent1">
              <a:lumMod val="40000"/>
              <a:lumOff val="60000"/>
            </a:schemeClr>
          </a:solidFill>
        </p:spPr>
        <p:txBody>
          <a:bodyPr wrap="square" rtlCol="0">
            <a:spAutoFit/>
          </a:bodyPr>
          <a:lstStyle/>
          <a:p>
            <a:pPr algn="ctr"/>
            <a:r>
              <a:rPr lang="en-US" sz="1400" dirty="0"/>
              <a:t>Inputs are manually collected, manually collated, and fed back into original source</a:t>
            </a:r>
          </a:p>
        </p:txBody>
      </p:sp>
      <p:sp>
        <p:nvSpPr>
          <p:cNvPr id="17" name="TextBox 16"/>
          <p:cNvSpPr txBox="1"/>
          <p:nvPr/>
        </p:nvSpPr>
        <p:spPr>
          <a:xfrm>
            <a:off x="9651999" y="1995835"/>
            <a:ext cx="2006601" cy="954107"/>
          </a:xfrm>
          <a:prstGeom prst="rect">
            <a:avLst/>
          </a:prstGeom>
          <a:solidFill>
            <a:schemeClr val="accent1">
              <a:lumMod val="40000"/>
              <a:lumOff val="60000"/>
            </a:schemeClr>
          </a:solidFill>
        </p:spPr>
        <p:txBody>
          <a:bodyPr wrap="square" rtlCol="0">
            <a:spAutoFit/>
          </a:bodyPr>
          <a:lstStyle/>
          <a:p>
            <a:pPr algn="ctr"/>
            <a:r>
              <a:rPr lang="en-US" sz="1400" dirty="0" smtClean="0"/>
              <a:t>New versions are generated and team is notified they are posted (or emailed)</a:t>
            </a:r>
            <a:endParaRPr lang="en-US" sz="1400" dirty="0"/>
          </a:p>
        </p:txBody>
      </p:sp>
      <p:pic>
        <p:nvPicPr>
          <p:cNvPr id="23" name="Picture 22">
            <a:extLst>
              <a:ext uri="{FF2B5EF4-FFF2-40B4-BE49-F238E27FC236}">
                <a16:creationId xmlns:a16="http://schemas.microsoft.com/office/drawing/2014/main" id="{08E6F68F-5585-44A0-BF65-CBE57D02A819}"/>
              </a:ext>
            </a:extLst>
          </p:cNvPr>
          <p:cNvPicPr>
            <a:picLocks noChangeAspect="1"/>
          </p:cNvPicPr>
          <p:nvPr/>
        </p:nvPicPr>
        <p:blipFill>
          <a:blip r:embed="rId7"/>
          <a:stretch>
            <a:fillRect/>
          </a:stretch>
        </p:blipFill>
        <p:spPr>
          <a:xfrm>
            <a:off x="4259721" y="3231092"/>
            <a:ext cx="1576347" cy="2493155"/>
          </a:xfrm>
          <a:prstGeom prst="rect">
            <a:avLst/>
          </a:prstGeom>
          <a:ln>
            <a:solidFill>
              <a:schemeClr val="tx1"/>
            </a:solidFill>
          </a:ln>
        </p:spPr>
      </p:pic>
      <p:cxnSp>
        <p:nvCxnSpPr>
          <p:cNvPr id="25" name="Straight Arrow Connector 24"/>
          <p:cNvCxnSpPr>
            <a:endCxn id="12" idx="1"/>
          </p:cNvCxnSpPr>
          <p:nvPr/>
        </p:nvCxnSpPr>
        <p:spPr>
          <a:xfrm>
            <a:off x="3091366" y="2361745"/>
            <a:ext cx="826950" cy="0"/>
          </a:xfrm>
          <a:prstGeom prst="straightConnector1">
            <a:avLst/>
          </a:prstGeom>
          <a:ln w="28575">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stCxn id="12" idx="3"/>
            <a:endCxn id="15" idx="1"/>
          </p:cNvCxnSpPr>
          <p:nvPr/>
        </p:nvCxnSpPr>
        <p:spPr>
          <a:xfrm flipV="1">
            <a:off x="5999863" y="2358332"/>
            <a:ext cx="744929" cy="3413"/>
          </a:xfrm>
          <a:prstGeom prst="straightConnector1">
            <a:avLst/>
          </a:prstGeom>
          <a:ln w="28575">
            <a:prstDash val="dash"/>
            <a:tailEnd type="triangle"/>
          </a:ln>
        </p:spPr>
        <p:style>
          <a:lnRef idx="1">
            <a:schemeClr val="accent1"/>
          </a:lnRef>
          <a:fillRef idx="0">
            <a:schemeClr val="accent1"/>
          </a:fillRef>
          <a:effectRef idx="0">
            <a:schemeClr val="accent1"/>
          </a:effectRef>
          <a:fontRef idx="minor">
            <a:schemeClr val="tx1"/>
          </a:fontRef>
        </p:style>
      </p:cxnSp>
      <p:pic>
        <p:nvPicPr>
          <p:cNvPr id="31" name="Picture 30">
            <a:extLst>
              <a:ext uri="{FF2B5EF4-FFF2-40B4-BE49-F238E27FC236}">
                <a16:creationId xmlns:a16="http://schemas.microsoft.com/office/drawing/2014/main" id="{08E6F68F-5585-44A0-BF65-CBE57D02A819}"/>
              </a:ext>
            </a:extLst>
          </p:cNvPr>
          <p:cNvPicPr>
            <a:picLocks noChangeAspect="1"/>
          </p:cNvPicPr>
          <p:nvPr/>
        </p:nvPicPr>
        <p:blipFill>
          <a:blip r:embed="rId7"/>
          <a:stretch>
            <a:fillRect/>
          </a:stretch>
        </p:blipFill>
        <p:spPr>
          <a:xfrm>
            <a:off x="9867123" y="3191045"/>
            <a:ext cx="1576347" cy="2493155"/>
          </a:xfrm>
          <a:prstGeom prst="rect">
            <a:avLst/>
          </a:prstGeom>
          <a:ln>
            <a:solidFill>
              <a:schemeClr val="tx1"/>
            </a:solidFill>
          </a:ln>
        </p:spPr>
      </p:pic>
      <p:pic>
        <p:nvPicPr>
          <p:cNvPr id="33" name="Picture 32"/>
          <p:cNvPicPr>
            <a:picLocks noChangeAspect="1"/>
          </p:cNvPicPr>
          <p:nvPr/>
        </p:nvPicPr>
        <p:blipFill rotWithShape="1">
          <a:blip r:embed="rId2"/>
          <a:srcRect t="23477" r="28642" b="3187"/>
          <a:stretch/>
        </p:blipFill>
        <p:spPr>
          <a:xfrm>
            <a:off x="6395051" y="3439346"/>
            <a:ext cx="1719295" cy="956185"/>
          </a:xfrm>
          <a:prstGeom prst="rect">
            <a:avLst/>
          </a:prstGeom>
          <a:ln>
            <a:solidFill>
              <a:schemeClr val="tx1"/>
            </a:solidFill>
          </a:ln>
        </p:spPr>
      </p:pic>
      <p:pic>
        <p:nvPicPr>
          <p:cNvPr id="34" name="Picture 33"/>
          <p:cNvPicPr>
            <a:picLocks noChangeAspect="1"/>
          </p:cNvPicPr>
          <p:nvPr/>
        </p:nvPicPr>
        <p:blipFill rotWithShape="1">
          <a:blip r:embed="rId3"/>
          <a:srcRect t="21895" r="22639" b="3930"/>
          <a:stretch/>
        </p:blipFill>
        <p:spPr>
          <a:xfrm>
            <a:off x="7656845" y="3288598"/>
            <a:ext cx="1669807" cy="866381"/>
          </a:xfrm>
          <a:prstGeom prst="rect">
            <a:avLst/>
          </a:prstGeom>
          <a:ln>
            <a:solidFill>
              <a:schemeClr val="tx1"/>
            </a:solidFill>
          </a:ln>
        </p:spPr>
      </p:pic>
      <p:pic>
        <p:nvPicPr>
          <p:cNvPr id="35" name="Picture 34"/>
          <p:cNvPicPr>
            <a:picLocks noChangeAspect="1"/>
          </p:cNvPicPr>
          <p:nvPr/>
        </p:nvPicPr>
        <p:blipFill rotWithShape="1">
          <a:blip r:embed="rId4"/>
          <a:srcRect t="23180" r="5833" b="6753"/>
          <a:stretch/>
        </p:blipFill>
        <p:spPr>
          <a:xfrm>
            <a:off x="7082953" y="3736757"/>
            <a:ext cx="2062787" cy="830591"/>
          </a:xfrm>
          <a:prstGeom prst="rect">
            <a:avLst/>
          </a:prstGeom>
          <a:ln>
            <a:solidFill>
              <a:schemeClr val="tx1"/>
            </a:solidFill>
          </a:ln>
        </p:spPr>
      </p:pic>
      <p:pic>
        <p:nvPicPr>
          <p:cNvPr id="36" name="Picture 35"/>
          <p:cNvPicPr>
            <a:picLocks noChangeAspect="1"/>
          </p:cNvPicPr>
          <p:nvPr/>
        </p:nvPicPr>
        <p:blipFill rotWithShape="1">
          <a:blip r:embed="rId5"/>
          <a:srcRect t="21896" r="16805" b="3802"/>
          <a:stretch/>
        </p:blipFill>
        <p:spPr>
          <a:xfrm>
            <a:off x="6572347" y="4192099"/>
            <a:ext cx="1884335" cy="910709"/>
          </a:xfrm>
          <a:prstGeom prst="rect">
            <a:avLst/>
          </a:prstGeom>
          <a:ln>
            <a:solidFill>
              <a:schemeClr val="tx1"/>
            </a:solidFill>
          </a:ln>
        </p:spPr>
      </p:pic>
      <p:pic>
        <p:nvPicPr>
          <p:cNvPr id="37" name="Picture 36"/>
          <p:cNvPicPr>
            <a:picLocks noChangeAspect="1"/>
          </p:cNvPicPr>
          <p:nvPr/>
        </p:nvPicPr>
        <p:blipFill rotWithShape="1">
          <a:blip r:embed="rId6"/>
          <a:srcRect t="21896" r="5347" b="3289"/>
          <a:stretch/>
        </p:blipFill>
        <p:spPr>
          <a:xfrm>
            <a:off x="7045766" y="4723757"/>
            <a:ext cx="1857076" cy="794332"/>
          </a:xfrm>
          <a:prstGeom prst="rect">
            <a:avLst/>
          </a:prstGeom>
          <a:ln>
            <a:solidFill>
              <a:schemeClr val="tx1"/>
            </a:solidFill>
          </a:ln>
        </p:spPr>
      </p:pic>
      <p:cxnSp>
        <p:nvCxnSpPr>
          <p:cNvPr id="39" name="Elbow Connector 38"/>
          <p:cNvCxnSpPr>
            <a:stCxn id="11" idx="2"/>
            <a:endCxn id="17" idx="1"/>
          </p:cNvCxnSpPr>
          <p:nvPr/>
        </p:nvCxnSpPr>
        <p:spPr>
          <a:xfrm rot="5400000" flipH="1" flipV="1">
            <a:off x="5633182" y="-1243269"/>
            <a:ext cx="241103" cy="7796529"/>
          </a:xfrm>
          <a:prstGeom prst="bentConnector4">
            <a:avLst>
              <a:gd name="adj1" fmla="val -94814"/>
              <a:gd name="adj2" fmla="val 94258"/>
            </a:avLst>
          </a:prstGeom>
          <a:ln w="28575">
            <a:prstDash val="dash"/>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a:stCxn id="17" idx="0"/>
            <a:endCxn id="45" idx="2"/>
          </p:cNvCxnSpPr>
          <p:nvPr/>
        </p:nvCxnSpPr>
        <p:spPr>
          <a:xfrm flipH="1" flipV="1">
            <a:off x="10655297" y="1685618"/>
            <a:ext cx="3" cy="310217"/>
          </a:xfrm>
          <a:prstGeom prst="straightConnector1">
            <a:avLst/>
          </a:prstGeom>
          <a:ln w="28575">
            <a:prstDash val="dash"/>
            <a:tailEnd type="triangle"/>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9651996" y="1100843"/>
            <a:ext cx="2006601" cy="523220"/>
          </a:xfrm>
          <a:prstGeom prst="rect">
            <a:avLst/>
          </a:prstGeom>
          <a:solidFill>
            <a:schemeClr val="accent1">
              <a:lumMod val="40000"/>
              <a:lumOff val="60000"/>
            </a:schemeClr>
          </a:solidFill>
        </p:spPr>
        <p:txBody>
          <a:bodyPr wrap="square" rtlCol="0">
            <a:spAutoFit/>
          </a:bodyPr>
          <a:lstStyle/>
          <a:p>
            <a:pPr algn="ctr"/>
            <a:r>
              <a:rPr lang="en-US" sz="1400" dirty="0" smtClean="0"/>
              <a:t>Repeat for each iteration</a:t>
            </a:r>
            <a:endParaRPr lang="en-US" sz="1400" dirty="0"/>
          </a:p>
        </p:txBody>
      </p:sp>
      <p:sp>
        <p:nvSpPr>
          <p:cNvPr id="55" name="TextBox 54"/>
          <p:cNvSpPr txBox="1"/>
          <p:nvPr/>
        </p:nvSpPr>
        <p:spPr>
          <a:xfrm>
            <a:off x="3765762" y="5953780"/>
            <a:ext cx="5021222" cy="523220"/>
          </a:xfrm>
          <a:prstGeom prst="rect">
            <a:avLst/>
          </a:prstGeom>
          <a:solidFill>
            <a:srgbClr val="00B0F0"/>
          </a:solidFill>
        </p:spPr>
        <p:txBody>
          <a:bodyPr wrap="square" rtlCol="0">
            <a:spAutoFit/>
          </a:bodyPr>
          <a:lstStyle/>
          <a:p>
            <a:pPr algn="ctr"/>
            <a:r>
              <a:rPr lang="en-US" sz="1400" dirty="0" smtClean="0"/>
              <a:t>In this model, you are frequently taking data out of its native environment and transferring it to an alternate product</a:t>
            </a:r>
            <a:endParaRPr lang="en-US" sz="1400" dirty="0"/>
          </a:p>
        </p:txBody>
      </p:sp>
      <p:cxnSp>
        <p:nvCxnSpPr>
          <p:cNvPr id="59" name="Straight Arrow Connector 58"/>
          <p:cNvCxnSpPr/>
          <p:nvPr/>
        </p:nvCxnSpPr>
        <p:spPr>
          <a:xfrm>
            <a:off x="288025" y="6139809"/>
            <a:ext cx="413834" cy="0"/>
          </a:xfrm>
          <a:prstGeom prst="straightConnector1">
            <a:avLst/>
          </a:prstGeom>
          <a:ln w="28575">
            <a:prstDash val="dash"/>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a:off x="278881" y="6296826"/>
            <a:ext cx="413834" cy="0"/>
          </a:xfrm>
          <a:prstGeom prst="straightConnector1">
            <a:avLst/>
          </a:prstGeom>
          <a:ln w="28575">
            <a:prstDash val="solid"/>
            <a:tailEnd type="triangle"/>
          </a:ln>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a:xfrm>
            <a:off x="701859" y="6016699"/>
            <a:ext cx="1676194" cy="400110"/>
          </a:xfrm>
          <a:prstGeom prst="rect">
            <a:avLst/>
          </a:prstGeom>
          <a:noFill/>
        </p:spPr>
        <p:txBody>
          <a:bodyPr wrap="square" rtlCol="0">
            <a:spAutoFit/>
          </a:bodyPr>
          <a:lstStyle/>
          <a:p>
            <a:r>
              <a:rPr lang="en-US" sz="1000" dirty="0" smtClean="0"/>
              <a:t>Human communication path</a:t>
            </a:r>
          </a:p>
          <a:p>
            <a:r>
              <a:rPr lang="en-US" sz="1000" dirty="0" smtClean="0"/>
              <a:t>Interaction with source data</a:t>
            </a:r>
            <a:endParaRPr lang="en-US" sz="1000" dirty="0"/>
          </a:p>
        </p:txBody>
      </p:sp>
      <p:cxnSp>
        <p:nvCxnSpPr>
          <p:cNvPr id="63" name="Straight Arrow Connector 62"/>
          <p:cNvCxnSpPr/>
          <p:nvPr/>
        </p:nvCxnSpPr>
        <p:spPr>
          <a:xfrm>
            <a:off x="7465737" y="2757382"/>
            <a:ext cx="0" cy="66017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p:nvPr/>
        </p:nvCxnSpPr>
        <p:spPr>
          <a:xfrm>
            <a:off x="1349783" y="2772584"/>
            <a:ext cx="0" cy="66017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96446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51994" y="231955"/>
            <a:ext cx="10039905" cy="682445"/>
          </a:xfrm>
        </p:spPr>
        <p:txBody>
          <a:bodyPr>
            <a:normAutofit/>
          </a:bodyPr>
          <a:lstStyle/>
          <a:p>
            <a:r>
              <a:rPr lang="en-US" dirty="0" smtClean="0"/>
              <a:t>Challenges with Typical Information Management Models</a:t>
            </a:r>
            <a:endParaRPr lang="en-US" dirty="0"/>
          </a:p>
        </p:txBody>
      </p:sp>
      <p:sp>
        <p:nvSpPr>
          <p:cNvPr id="3" name="Content Placeholder 2"/>
          <p:cNvSpPr>
            <a:spLocks noGrp="1"/>
          </p:cNvSpPr>
          <p:nvPr>
            <p:ph idx="1"/>
          </p:nvPr>
        </p:nvSpPr>
        <p:spPr>
          <a:xfrm>
            <a:off x="533400" y="1042082"/>
            <a:ext cx="11353800" cy="5345335"/>
          </a:xfrm>
        </p:spPr>
        <p:txBody>
          <a:bodyPr>
            <a:normAutofit/>
          </a:bodyPr>
          <a:lstStyle/>
          <a:p>
            <a:r>
              <a:rPr lang="en-US" sz="1600" dirty="0"/>
              <a:t>End-item integrity</a:t>
            </a:r>
          </a:p>
          <a:p>
            <a:pPr lvl="1"/>
            <a:r>
              <a:rPr lang="en-US" sz="1200" dirty="0"/>
              <a:t>Authoritative source is not immediately accessible </a:t>
            </a:r>
            <a:r>
              <a:rPr lang="en-US" sz="1200" dirty="0" smtClean="0"/>
              <a:t>and available for users</a:t>
            </a:r>
            <a:r>
              <a:rPr lang="en-US" sz="1200" dirty="0"/>
              <a:t>; </a:t>
            </a:r>
            <a:r>
              <a:rPr lang="en-US" sz="1200" dirty="0" smtClean="0"/>
              <a:t>requires </a:t>
            </a:r>
            <a:r>
              <a:rPr lang="en-US" sz="1200" dirty="0"/>
              <a:t>an export at some periodic </a:t>
            </a:r>
            <a:r>
              <a:rPr lang="en-US" sz="1200" dirty="0" smtClean="0"/>
              <a:t>rate</a:t>
            </a:r>
          </a:p>
          <a:p>
            <a:pPr lvl="2"/>
            <a:r>
              <a:rPr lang="en-US" sz="1200" dirty="0" smtClean="0"/>
              <a:t>True even for ‘the latest version of the file is on my laptop’</a:t>
            </a:r>
          </a:p>
          <a:p>
            <a:pPr lvl="1"/>
            <a:r>
              <a:rPr lang="en-US" sz="1200" dirty="0" smtClean="0"/>
              <a:t>Manual collation of information can result in data loss</a:t>
            </a:r>
            <a:endParaRPr lang="en-US" sz="1200" dirty="0"/>
          </a:p>
          <a:p>
            <a:pPr lvl="1"/>
            <a:r>
              <a:rPr lang="en-US" sz="1200" dirty="0"/>
              <a:t>Change tracking - loss of information on who made which changes when, and </a:t>
            </a:r>
            <a:r>
              <a:rPr lang="en-US" sz="1200" dirty="0" smtClean="0"/>
              <a:t>why</a:t>
            </a:r>
          </a:p>
          <a:p>
            <a:pPr lvl="1"/>
            <a:r>
              <a:rPr lang="en-US" sz="1200" dirty="0" smtClean="0"/>
              <a:t>Similar or same information carried in multiple locations, and authoritative source may be unclear</a:t>
            </a:r>
          </a:p>
          <a:p>
            <a:r>
              <a:rPr lang="en-US" sz="1600" dirty="0" smtClean="0"/>
              <a:t>Tool customization</a:t>
            </a:r>
          </a:p>
          <a:p>
            <a:pPr lvl="1"/>
            <a:r>
              <a:rPr lang="en-US" sz="1200" dirty="0" smtClean="0"/>
              <a:t>Often complicated or expensive to customize tools, fields, workflows - “need to talk to the tool vendor to see if we can get it changed for our needs”</a:t>
            </a:r>
          </a:p>
          <a:p>
            <a:r>
              <a:rPr lang="en-US" sz="1600" dirty="0" smtClean="0"/>
              <a:t>Time</a:t>
            </a:r>
          </a:p>
          <a:p>
            <a:pPr lvl="1"/>
            <a:r>
              <a:rPr lang="en-US" sz="1200" dirty="0"/>
              <a:t>Time spent/difficulty finding content in folders and sub-folders</a:t>
            </a:r>
          </a:p>
          <a:p>
            <a:pPr lvl="1"/>
            <a:r>
              <a:rPr lang="en-US" sz="1200" dirty="0" smtClean="0"/>
              <a:t>Time spent collating information back into original tools/constructs</a:t>
            </a:r>
          </a:p>
          <a:p>
            <a:pPr lvl="1"/>
            <a:r>
              <a:rPr lang="en-US" sz="1200" dirty="0" smtClean="0"/>
              <a:t>Bottlenecks </a:t>
            </a:r>
          </a:p>
          <a:p>
            <a:pPr lvl="2"/>
            <a:r>
              <a:rPr lang="en-US" sz="1200" dirty="0" smtClean="0"/>
              <a:t>Product owner or small team of owners must manage all information – limited team members have specialty tool access</a:t>
            </a:r>
          </a:p>
          <a:p>
            <a:pPr lvl="2"/>
            <a:r>
              <a:rPr lang="en-US" sz="1200" dirty="0" smtClean="0"/>
              <a:t>Assigned to lead but lead not available, have to get other team members access</a:t>
            </a:r>
          </a:p>
          <a:p>
            <a:pPr lvl="1"/>
            <a:r>
              <a:rPr lang="en-US" sz="1200" dirty="0" smtClean="0"/>
              <a:t>Time it takes to flow content down to end-users, including management waiting on someone to pull the information together for a status (vs. viewing it as it is updated in the system)</a:t>
            </a:r>
          </a:p>
          <a:p>
            <a:r>
              <a:rPr lang="en-US" sz="1600" dirty="0" smtClean="0"/>
              <a:t>Other challenges</a:t>
            </a:r>
          </a:p>
          <a:p>
            <a:pPr lvl="1"/>
            <a:r>
              <a:rPr lang="en-US" sz="1200" dirty="0" smtClean="0"/>
              <a:t>Attachments or associated materials have to be posted elsewhere or emailed; they can’t be natively grouped with Excel rows, or specialty tools</a:t>
            </a:r>
          </a:p>
          <a:p>
            <a:pPr lvl="1"/>
            <a:endParaRPr lang="en-US" sz="1200" dirty="0" smtClean="0"/>
          </a:p>
        </p:txBody>
      </p:sp>
      <p:sp>
        <p:nvSpPr>
          <p:cNvPr id="4" name="Slide Number Placeholder 3"/>
          <p:cNvSpPr>
            <a:spLocks noGrp="1"/>
          </p:cNvSpPr>
          <p:nvPr>
            <p:ph type="sldNum" sz="quarter" idx="12"/>
          </p:nvPr>
        </p:nvSpPr>
        <p:spPr/>
        <p:txBody>
          <a:bodyPr/>
          <a:lstStyle/>
          <a:p>
            <a:fld id="{B15726EE-33C6-4ECB-931B-A760BBF8EBB9}" type="slidenum">
              <a:rPr lang="en-US" smtClean="0"/>
              <a:t>21</a:t>
            </a:fld>
            <a:endParaRPr lang="en-US"/>
          </a:p>
        </p:txBody>
      </p:sp>
    </p:spTree>
    <p:extLst>
      <p:ext uri="{BB962C8B-B14F-4D97-AF65-F5344CB8AC3E}">
        <p14:creationId xmlns:p14="http://schemas.microsoft.com/office/powerpoint/2010/main" val="20471154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DDCIM Model </a:t>
            </a:r>
            <a:endParaRPr lang="en-US" dirty="0"/>
          </a:p>
        </p:txBody>
      </p:sp>
      <p:sp>
        <p:nvSpPr>
          <p:cNvPr id="4" name="Slide Number Placeholder 3"/>
          <p:cNvSpPr>
            <a:spLocks noGrp="1"/>
          </p:cNvSpPr>
          <p:nvPr>
            <p:ph type="sldNum" sz="quarter" idx="12"/>
          </p:nvPr>
        </p:nvSpPr>
        <p:spPr/>
        <p:txBody>
          <a:bodyPr/>
          <a:lstStyle/>
          <a:p>
            <a:fld id="{B15726EE-33C6-4ECB-931B-A760BBF8EBB9}" type="slidenum">
              <a:rPr lang="en-US" smtClean="0"/>
              <a:t>22</a:t>
            </a:fld>
            <a:endParaRPr lang="en-US"/>
          </a:p>
        </p:txBody>
      </p:sp>
      <p:sp>
        <p:nvSpPr>
          <p:cNvPr id="11" name="TextBox 10"/>
          <p:cNvSpPr txBox="1"/>
          <p:nvPr/>
        </p:nvSpPr>
        <p:spPr>
          <a:xfrm>
            <a:off x="1384808" y="2050979"/>
            <a:ext cx="1688270" cy="830997"/>
          </a:xfrm>
          <a:prstGeom prst="rect">
            <a:avLst/>
          </a:prstGeom>
          <a:solidFill>
            <a:schemeClr val="accent1">
              <a:lumMod val="40000"/>
              <a:lumOff val="60000"/>
            </a:schemeClr>
          </a:solidFill>
        </p:spPr>
        <p:txBody>
          <a:bodyPr wrap="square" rtlCol="0">
            <a:spAutoFit/>
          </a:bodyPr>
          <a:lstStyle/>
          <a:p>
            <a:pPr algn="ctr"/>
            <a:r>
              <a:rPr lang="en-US" sz="1600" dirty="0" smtClean="0"/>
              <a:t>Information is created in SharePoint list</a:t>
            </a:r>
          </a:p>
        </p:txBody>
      </p:sp>
      <p:sp>
        <p:nvSpPr>
          <p:cNvPr id="12" name="TextBox 11"/>
          <p:cNvSpPr txBox="1"/>
          <p:nvPr/>
        </p:nvSpPr>
        <p:spPr>
          <a:xfrm>
            <a:off x="3865743" y="2050979"/>
            <a:ext cx="2081547" cy="830997"/>
          </a:xfrm>
          <a:prstGeom prst="rect">
            <a:avLst/>
          </a:prstGeom>
          <a:solidFill>
            <a:schemeClr val="accent1">
              <a:lumMod val="40000"/>
              <a:lumOff val="60000"/>
            </a:schemeClr>
          </a:solidFill>
        </p:spPr>
        <p:txBody>
          <a:bodyPr wrap="square" rtlCol="0">
            <a:spAutoFit/>
          </a:bodyPr>
          <a:lstStyle/>
          <a:p>
            <a:pPr algn="ctr"/>
            <a:r>
              <a:rPr lang="en-US" sz="1600" dirty="0" smtClean="0"/>
              <a:t>Individuals are notified to review or provide inputs</a:t>
            </a:r>
            <a:endParaRPr lang="en-US" sz="1600" dirty="0"/>
          </a:p>
        </p:txBody>
      </p:sp>
      <p:sp>
        <p:nvSpPr>
          <p:cNvPr id="15" name="TextBox 14"/>
          <p:cNvSpPr txBox="1"/>
          <p:nvPr/>
        </p:nvSpPr>
        <p:spPr>
          <a:xfrm>
            <a:off x="6739955" y="1927868"/>
            <a:ext cx="2081547" cy="1077218"/>
          </a:xfrm>
          <a:prstGeom prst="rect">
            <a:avLst/>
          </a:prstGeom>
          <a:solidFill>
            <a:schemeClr val="accent1">
              <a:lumMod val="40000"/>
              <a:lumOff val="60000"/>
            </a:schemeClr>
          </a:solidFill>
        </p:spPr>
        <p:txBody>
          <a:bodyPr wrap="square" rtlCol="0">
            <a:spAutoFit/>
          </a:bodyPr>
          <a:lstStyle/>
          <a:p>
            <a:pPr algn="ctr"/>
            <a:r>
              <a:rPr lang="en-US" sz="1600" dirty="0" smtClean="0"/>
              <a:t>Information owner reviews inputs and closes the loop with initiators</a:t>
            </a:r>
            <a:endParaRPr lang="en-US" sz="1600" dirty="0"/>
          </a:p>
        </p:txBody>
      </p:sp>
      <p:sp>
        <p:nvSpPr>
          <p:cNvPr id="45" name="TextBox 44"/>
          <p:cNvSpPr txBox="1"/>
          <p:nvPr/>
        </p:nvSpPr>
        <p:spPr>
          <a:xfrm>
            <a:off x="9614168" y="2050979"/>
            <a:ext cx="1597584" cy="830997"/>
          </a:xfrm>
          <a:prstGeom prst="rect">
            <a:avLst/>
          </a:prstGeom>
          <a:solidFill>
            <a:schemeClr val="accent1">
              <a:lumMod val="40000"/>
              <a:lumOff val="60000"/>
            </a:schemeClr>
          </a:solidFill>
        </p:spPr>
        <p:txBody>
          <a:bodyPr wrap="square" rtlCol="0">
            <a:spAutoFit/>
          </a:bodyPr>
          <a:lstStyle/>
          <a:p>
            <a:pPr algn="ctr"/>
            <a:r>
              <a:rPr lang="en-US" sz="1600" dirty="0" smtClean="0"/>
              <a:t>Repeat as needed for individual items</a:t>
            </a:r>
            <a:endParaRPr lang="en-US" sz="1600" dirty="0"/>
          </a:p>
        </p:txBody>
      </p:sp>
      <p:sp>
        <p:nvSpPr>
          <p:cNvPr id="55" name="TextBox 54"/>
          <p:cNvSpPr txBox="1"/>
          <p:nvPr/>
        </p:nvSpPr>
        <p:spPr>
          <a:xfrm>
            <a:off x="3073078" y="5953780"/>
            <a:ext cx="6400800" cy="523220"/>
          </a:xfrm>
          <a:prstGeom prst="rect">
            <a:avLst/>
          </a:prstGeom>
          <a:solidFill>
            <a:srgbClr val="00B0F0"/>
          </a:solidFill>
        </p:spPr>
        <p:txBody>
          <a:bodyPr wrap="square" rtlCol="0">
            <a:spAutoFit/>
          </a:bodyPr>
          <a:lstStyle/>
          <a:p>
            <a:pPr algn="ctr"/>
            <a:r>
              <a:rPr lang="en-US" sz="1400" dirty="0" smtClean="0"/>
              <a:t>The </a:t>
            </a:r>
            <a:r>
              <a:rPr lang="en-US" sz="1400" dirty="0"/>
              <a:t>data remains in its native </a:t>
            </a:r>
            <a:r>
              <a:rPr lang="en-US" sz="1400" dirty="0" smtClean="0"/>
              <a:t>environment, </a:t>
            </a:r>
            <a:r>
              <a:rPr lang="en-US" sz="1400" dirty="0"/>
              <a:t>and users are collaboratively working with the data in that native environment</a:t>
            </a:r>
          </a:p>
        </p:txBody>
      </p:sp>
      <p:pic>
        <p:nvPicPr>
          <p:cNvPr id="3" name="Picture 2"/>
          <p:cNvPicPr>
            <a:picLocks noChangeAspect="1"/>
          </p:cNvPicPr>
          <p:nvPr/>
        </p:nvPicPr>
        <p:blipFill rotWithShape="1">
          <a:blip r:embed="rId2"/>
          <a:srcRect l="729" t="20874" r="1771" b="3786"/>
          <a:stretch/>
        </p:blipFill>
        <p:spPr>
          <a:xfrm>
            <a:off x="3744697" y="3540941"/>
            <a:ext cx="4941316" cy="2048324"/>
          </a:xfrm>
          <a:prstGeom prst="rect">
            <a:avLst/>
          </a:prstGeom>
          <a:ln>
            <a:solidFill>
              <a:schemeClr val="tx1"/>
            </a:solidFill>
          </a:ln>
        </p:spPr>
      </p:pic>
      <p:cxnSp>
        <p:nvCxnSpPr>
          <p:cNvPr id="38" name="Straight Arrow Connector 37"/>
          <p:cNvCxnSpPr>
            <a:stCxn id="11" idx="3"/>
            <a:endCxn id="12" idx="1"/>
          </p:cNvCxnSpPr>
          <p:nvPr/>
        </p:nvCxnSpPr>
        <p:spPr>
          <a:xfrm>
            <a:off x="3073078" y="2466478"/>
            <a:ext cx="792665" cy="0"/>
          </a:xfrm>
          <a:prstGeom prst="straightConnector1">
            <a:avLst/>
          </a:prstGeom>
          <a:ln w="28575">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8" name="Elbow Connector 27"/>
          <p:cNvCxnSpPr>
            <a:stCxn id="11" idx="2"/>
            <a:endCxn id="3" idx="1"/>
          </p:cNvCxnSpPr>
          <p:nvPr/>
        </p:nvCxnSpPr>
        <p:spPr>
          <a:xfrm rot="16200000" flipH="1">
            <a:off x="2145257" y="2965662"/>
            <a:ext cx="1683127" cy="1515754"/>
          </a:xfrm>
          <a:prstGeom prst="bentConnector2">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a:stCxn id="12" idx="2"/>
          </p:cNvCxnSpPr>
          <p:nvPr/>
        </p:nvCxnSpPr>
        <p:spPr>
          <a:xfrm>
            <a:off x="4906517" y="2881976"/>
            <a:ext cx="0" cy="658965"/>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a:endCxn id="15" idx="2"/>
          </p:cNvCxnSpPr>
          <p:nvPr/>
        </p:nvCxnSpPr>
        <p:spPr>
          <a:xfrm flipH="1" flipV="1">
            <a:off x="7780729" y="3005086"/>
            <a:ext cx="0" cy="535855"/>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49" name="Elbow Connector 48"/>
          <p:cNvCxnSpPr>
            <a:stCxn id="15" idx="0"/>
            <a:endCxn id="12" idx="0"/>
          </p:cNvCxnSpPr>
          <p:nvPr/>
        </p:nvCxnSpPr>
        <p:spPr>
          <a:xfrm rot="16200000" flipH="1" flipV="1">
            <a:off x="6282067" y="552317"/>
            <a:ext cx="123111" cy="2874212"/>
          </a:xfrm>
          <a:prstGeom prst="bentConnector3">
            <a:avLst>
              <a:gd name="adj1" fmla="val -185686"/>
            </a:avLst>
          </a:prstGeom>
          <a:ln w="28575">
            <a:prstDash val="dash"/>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a:stCxn id="15" idx="3"/>
            <a:endCxn id="45" idx="1"/>
          </p:cNvCxnSpPr>
          <p:nvPr/>
        </p:nvCxnSpPr>
        <p:spPr>
          <a:xfrm>
            <a:off x="8821502" y="2466477"/>
            <a:ext cx="792666" cy="1"/>
          </a:xfrm>
          <a:prstGeom prst="straightConnector1">
            <a:avLst/>
          </a:prstGeom>
          <a:ln w="28575">
            <a:prstDash val="dash"/>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p:nvPr/>
        </p:nvCxnSpPr>
        <p:spPr>
          <a:xfrm>
            <a:off x="241692" y="1206579"/>
            <a:ext cx="413834" cy="0"/>
          </a:xfrm>
          <a:prstGeom prst="straightConnector1">
            <a:avLst/>
          </a:prstGeom>
          <a:ln w="28575">
            <a:prstDash val="dash"/>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a:off x="232548" y="1363596"/>
            <a:ext cx="413834" cy="0"/>
          </a:xfrm>
          <a:prstGeom prst="straightConnector1">
            <a:avLst/>
          </a:prstGeom>
          <a:ln w="28575">
            <a:prstDash val="solid"/>
            <a:tailEnd type="triangle"/>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655526" y="1083469"/>
            <a:ext cx="2163874" cy="400110"/>
          </a:xfrm>
          <a:prstGeom prst="rect">
            <a:avLst/>
          </a:prstGeom>
          <a:noFill/>
        </p:spPr>
        <p:txBody>
          <a:bodyPr wrap="square" rtlCol="0">
            <a:spAutoFit/>
          </a:bodyPr>
          <a:lstStyle/>
          <a:p>
            <a:r>
              <a:rPr lang="en-US" sz="1000" dirty="0" smtClean="0"/>
              <a:t>Human communication path</a:t>
            </a:r>
          </a:p>
          <a:p>
            <a:r>
              <a:rPr lang="en-US" sz="1000" dirty="0" smtClean="0"/>
              <a:t>Interaction with source data</a:t>
            </a:r>
            <a:endParaRPr lang="en-US" sz="1000" dirty="0"/>
          </a:p>
        </p:txBody>
      </p:sp>
    </p:spTree>
    <p:extLst>
      <p:ext uri="{BB962C8B-B14F-4D97-AF65-F5344CB8AC3E}">
        <p14:creationId xmlns:p14="http://schemas.microsoft.com/office/powerpoint/2010/main" val="19893906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 name="Rectangle 115">
            <a:extLst>
              <a:ext uri="{FF2B5EF4-FFF2-40B4-BE49-F238E27FC236}">
                <a16:creationId xmlns:a16="http://schemas.microsoft.com/office/drawing/2014/main" id="{4386E705-9E71-4FEA-A998-90A0D55CFFF8}"/>
              </a:ext>
            </a:extLst>
          </p:cNvPr>
          <p:cNvSpPr/>
          <p:nvPr/>
        </p:nvSpPr>
        <p:spPr>
          <a:xfrm>
            <a:off x="212308" y="1066800"/>
            <a:ext cx="8860398" cy="5374973"/>
          </a:xfrm>
          <a:prstGeom prst="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sz="2000" dirty="0">
                <a:solidFill>
                  <a:schemeClr val="tx2"/>
                </a:solidFill>
              </a:rPr>
              <a:t>Systems Engineering Data</a:t>
            </a:r>
          </a:p>
        </p:txBody>
      </p:sp>
      <p:sp>
        <p:nvSpPr>
          <p:cNvPr id="17" name="Rectangle 16">
            <a:extLst>
              <a:ext uri="{FF2B5EF4-FFF2-40B4-BE49-F238E27FC236}">
                <a16:creationId xmlns:a16="http://schemas.microsoft.com/office/drawing/2014/main" id="{B81D4187-05EF-4C1C-A96B-2C049C3827E1}"/>
              </a:ext>
            </a:extLst>
          </p:cNvPr>
          <p:cNvSpPr/>
          <p:nvPr/>
        </p:nvSpPr>
        <p:spPr>
          <a:xfrm>
            <a:off x="9409349" y="1075679"/>
            <a:ext cx="2471928" cy="5393184"/>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dirty="0">
                <a:solidFill>
                  <a:schemeClr val="tx2"/>
                </a:solidFill>
              </a:rPr>
              <a:t>PM Data</a:t>
            </a:r>
          </a:p>
        </p:txBody>
      </p:sp>
      <p:sp>
        <p:nvSpPr>
          <p:cNvPr id="2" name="Title 1">
            <a:extLst>
              <a:ext uri="{FF2B5EF4-FFF2-40B4-BE49-F238E27FC236}">
                <a16:creationId xmlns:a16="http://schemas.microsoft.com/office/drawing/2014/main" id="{7BFD7EA9-B0D2-4885-91B1-6B976851BA82}"/>
              </a:ext>
            </a:extLst>
          </p:cNvPr>
          <p:cNvSpPr>
            <a:spLocks noGrp="1"/>
          </p:cNvSpPr>
          <p:nvPr>
            <p:ph type="title"/>
          </p:nvPr>
        </p:nvSpPr>
        <p:spPr>
          <a:xfrm>
            <a:off x="545013" y="171348"/>
            <a:ext cx="10173810" cy="714853"/>
          </a:xfrm>
        </p:spPr>
        <p:txBody>
          <a:bodyPr/>
          <a:lstStyle/>
          <a:p>
            <a:r>
              <a:rPr lang="en-US" dirty="0" smtClean="0"/>
              <a:t>Data-Centric: Links Between Data Items</a:t>
            </a:r>
            <a:endParaRPr lang="en-US" dirty="0"/>
          </a:p>
        </p:txBody>
      </p:sp>
      <p:sp>
        <p:nvSpPr>
          <p:cNvPr id="171" name="Rectangle 170">
            <a:extLst>
              <a:ext uri="{FF2B5EF4-FFF2-40B4-BE49-F238E27FC236}">
                <a16:creationId xmlns:a16="http://schemas.microsoft.com/office/drawing/2014/main" id="{11F8321E-5110-4F79-8FA2-587ADB07D503}"/>
              </a:ext>
            </a:extLst>
          </p:cNvPr>
          <p:cNvSpPr/>
          <p:nvPr/>
        </p:nvSpPr>
        <p:spPr>
          <a:xfrm>
            <a:off x="3864395" y="2638812"/>
            <a:ext cx="1356590" cy="351268"/>
          </a:xfrm>
          <a:prstGeom prst="rect">
            <a:avLst/>
          </a:prstGeom>
          <a:solidFill>
            <a:schemeClr val="bg1"/>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solidFill>
              </a:rPr>
              <a:t>Requirements (L3/L4)</a:t>
            </a:r>
          </a:p>
        </p:txBody>
      </p:sp>
      <p:sp>
        <p:nvSpPr>
          <p:cNvPr id="172" name="Rectangle 171">
            <a:extLst>
              <a:ext uri="{FF2B5EF4-FFF2-40B4-BE49-F238E27FC236}">
                <a16:creationId xmlns:a16="http://schemas.microsoft.com/office/drawing/2014/main" id="{59E018D1-2F19-44E3-9154-5F3066E9D327}"/>
              </a:ext>
            </a:extLst>
          </p:cNvPr>
          <p:cNvSpPr/>
          <p:nvPr/>
        </p:nvSpPr>
        <p:spPr>
          <a:xfrm>
            <a:off x="4018531" y="1578315"/>
            <a:ext cx="1356590" cy="714853"/>
          </a:xfrm>
          <a:prstGeom prst="rect">
            <a:avLst/>
          </a:prstGeom>
          <a:solidFill>
            <a:schemeClr val="bg1"/>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solidFill>
              </a:rPr>
              <a:t>RVTM</a:t>
            </a:r>
          </a:p>
          <a:p>
            <a:pPr algn="ctr"/>
            <a:r>
              <a:rPr lang="en-US" sz="1100" dirty="0">
                <a:solidFill>
                  <a:schemeClr val="tx1"/>
                </a:solidFill>
              </a:rPr>
              <a:t>(L2 Requirements, Verification Tracking</a:t>
            </a:r>
          </a:p>
        </p:txBody>
      </p:sp>
      <p:cxnSp>
        <p:nvCxnSpPr>
          <p:cNvPr id="174" name="Straight Arrow Connector 173">
            <a:extLst>
              <a:ext uri="{FF2B5EF4-FFF2-40B4-BE49-F238E27FC236}">
                <a16:creationId xmlns:a16="http://schemas.microsoft.com/office/drawing/2014/main" id="{0D896BE2-2D4D-45D7-95AF-D7BF8A4D20DB}"/>
              </a:ext>
            </a:extLst>
          </p:cNvPr>
          <p:cNvCxnSpPr>
            <a:cxnSpLocks/>
            <a:stCxn id="172" idx="2"/>
            <a:endCxn id="171" idx="0"/>
          </p:cNvCxnSpPr>
          <p:nvPr/>
        </p:nvCxnSpPr>
        <p:spPr>
          <a:xfrm flipH="1">
            <a:off x="4542690" y="2293168"/>
            <a:ext cx="154136" cy="34564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77" name="TextBox 176">
            <a:extLst>
              <a:ext uri="{FF2B5EF4-FFF2-40B4-BE49-F238E27FC236}">
                <a16:creationId xmlns:a16="http://schemas.microsoft.com/office/drawing/2014/main" id="{7CFCED2D-07AE-4F00-AA35-232D419DCB23}"/>
              </a:ext>
            </a:extLst>
          </p:cNvPr>
          <p:cNvSpPr txBox="1"/>
          <p:nvPr/>
        </p:nvSpPr>
        <p:spPr>
          <a:xfrm>
            <a:off x="3829784" y="2396161"/>
            <a:ext cx="918841" cy="215444"/>
          </a:xfrm>
          <a:prstGeom prst="rect">
            <a:avLst/>
          </a:prstGeom>
          <a:noFill/>
        </p:spPr>
        <p:txBody>
          <a:bodyPr wrap="none" rtlCol="0">
            <a:spAutoFit/>
          </a:bodyPr>
          <a:lstStyle/>
          <a:p>
            <a:r>
              <a:rPr lang="en-US" sz="800" i="1" dirty="0"/>
              <a:t>Implemented by</a:t>
            </a:r>
          </a:p>
        </p:txBody>
      </p:sp>
      <p:sp>
        <p:nvSpPr>
          <p:cNvPr id="178" name="Rectangle 177">
            <a:extLst>
              <a:ext uri="{FF2B5EF4-FFF2-40B4-BE49-F238E27FC236}">
                <a16:creationId xmlns:a16="http://schemas.microsoft.com/office/drawing/2014/main" id="{C246DD31-2CE9-40EB-B77F-A54A89D493BA}"/>
              </a:ext>
            </a:extLst>
          </p:cNvPr>
          <p:cNvSpPr/>
          <p:nvPr/>
        </p:nvSpPr>
        <p:spPr>
          <a:xfrm>
            <a:off x="6089992" y="2327139"/>
            <a:ext cx="1356590" cy="351268"/>
          </a:xfrm>
          <a:prstGeom prst="rect">
            <a:avLst/>
          </a:prstGeom>
          <a:solidFill>
            <a:schemeClr val="bg1"/>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solidFill>
              </a:rPr>
              <a:t>Verification Requirements</a:t>
            </a:r>
          </a:p>
        </p:txBody>
      </p:sp>
      <p:sp>
        <p:nvSpPr>
          <p:cNvPr id="179" name="Rectangle 178">
            <a:extLst>
              <a:ext uri="{FF2B5EF4-FFF2-40B4-BE49-F238E27FC236}">
                <a16:creationId xmlns:a16="http://schemas.microsoft.com/office/drawing/2014/main" id="{C8D5FFCD-797E-4CE1-B671-52628677AEE8}"/>
              </a:ext>
            </a:extLst>
          </p:cNvPr>
          <p:cNvSpPr/>
          <p:nvPr/>
        </p:nvSpPr>
        <p:spPr>
          <a:xfrm>
            <a:off x="6089992" y="3080061"/>
            <a:ext cx="1356590" cy="351268"/>
          </a:xfrm>
          <a:prstGeom prst="rect">
            <a:avLst/>
          </a:prstGeom>
          <a:solidFill>
            <a:schemeClr val="bg1"/>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solidFill>
              </a:rPr>
              <a:t>Test/Verification Activity</a:t>
            </a:r>
          </a:p>
        </p:txBody>
      </p:sp>
      <p:sp>
        <p:nvSpPr>
          <p:cNvPr id="185" name="Rectangle 184">
            <a:extLst>
              <a:ext uri="{FF2B5EF4-FFF2-40B4-BE49-F238E27FC236}">
                <a16:creationId xmlns:a16="http://schemas.microsoft.com/office/drawing/2014/main" id="{2E3C788A-B227-49BE-8AF8-65008FD03E92}"/>
              </a:ext>
            </a:extLst>
          </p:cNvPr>
          <p:cNvSpPr/>
          <p:nvPr/>
        </p:nvSpPr>
        <p:spPr>
          <a:xfrm>
            <a:off x="1077727" y="2325519"/>
            <a:ext cx="1356590" cy="351268"/>
          </a:xfrm>
          <a:prstGeom prst="rect">
            <a:avLst/>
          </a:prstGeom>
          <a:solidFill>
            <a:schemeClr val="bg1"/>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solidFill>
              </a:rPr>
              <a:t>Functions</a:t>
            </a:r>
          </a:p>
        </p:txBody>
      </p:sp>
      <p:sp>
        <p:nvSpPr>
          <p:cNvPr id="186" name="Rectangle 185">
            <a:extLst>
              <a:ext uri="{FF2B5EF4-FFF2-40B4-BE49-F238E27FC236}">
                <a16:creationId xmlns:a16="http://schemas.microsoft.com/office/drawing/2014/main" id="{8428D8DA-7A99-449A-8805-33DAC0530DFD}"/>
              </a:ext>
            </a:extLst>
          </p:cNvPr>
          <p:cNvSpPr/>
          <p:nvPr/>
        </p:nvSpPr>
        <p:spPr>
          <a:xfrm>
            <a:off x="1077727" y="2780188"/>
            <a:ext cx="1356590" cy="351268"/>
          </a:xfrm>
          <a:prstGeom prst="rect">
            <a:avLst/>
          </a:prstGeom>
          <a:solidFill>
            <a:schemeClr val="bg1"/>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solidFill>
              </a:rPr>
              <a:t>Interfaces</a:t>
            </a:r>
          </a:p>
        </p:txBody>
      </p:sp>
      <p:cxnSp>
        <p:nvCxnSpPr>
          <p:cNvPr id="187" name="Straight Arrow Connector 186">
            <a:extLst>
              <a:ext uri="{FF2B5EF4-FFF2-40B4-BE49-F238E27FC236}">
                <a16:creationId xmlns:a16="http://schemas.microsoft.com/office/drawing/2014/main" id="{A9EF9A41-EA3E-4778-BCC1-265CDA2A87AD}"/>
              </a:ext>
            </a:extLst>
          </p:cNvPr>
          <p:cNvCxnSpPr>
            <a:cxnSpLocks/>
            <a:stCxn id="185" idx="3"/>
            <a:endCxn id="171" idx="1"/>
          </p:cNvCxnSpPr>
          <p:nvPr/>
        </p:nvCxnSpPr>
        <p:spPr>
          <a:xfrm>
            <a:off x="2452849" y="2501153"/>
            <a:ext cx="1411546" cy="313293"/>
          </a:xfrm>
          <a:prstGeom prst="curved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0" name="Straight Arrow Connector 186">
            <a:extLst>
              <a:ext uri="{FF2B5EF4-FFF2-40B4-BE49-F238E27FC236}">
                <a16:creationId xmlns:a16="http://schemas.microsoft.com/office/drawing/2014/main" id="{C9952B38-616D-4A94-9A6C-04E35CE73911}"/>
              </a:ext>
            </a:extLst>
          </p:cNvPr>
          <p:cNvCxnSpPr>
            <a:cxnSpLocks/>
            <a:stCxn id="186" idx="3"/>
            <a:endCxn id="171" idx="1"/>
          </p:cNvCxnSpPr>
          <p:nvPr/>
        </p:nvCxnSpPr>
        <p:spPr>
          <a:xfrm flipV="1">
            <a:off x="2434317" y="2814446"/>
            <a:ext cx="1430078" cy="141376"/>
          </a:xfrm>
          <a:prstGeom prst="curved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193" name="TextBox 192">
            <a:extLst>
              <a:ext uri="{FF2B5EF4-FFF2-40B4-BE49-F238E27FC236}">
                <a16:creationId xmlns:a16="http://schemas.microsoft.com/office/drawing/2014/main" id="{BEBC5E36-FFAE-47B0-9555-E1263F1132D0}"/>
              </a:ext>
            </a:extLst>
          </p:cNvPr>
          <p:cNvSpPr txBox="1"/>
          <p:nvPr/>
        </p:nvSpPr>
        <p:spPr>
          <a:xfrm>
            <a:off x="2476053" y="2779223"/>
            <a:ext cx="747320" cy="215444"/>
          </a:xfrm>
          <a:prstGeom prst="rect">
            <a:avLst/>
          </a:prstGeom>
          <a:noFill/>
        </p:spPr>
        <p:txBody>
          <a:bodyPr wrap="none" rtlCol="0">
            <a:spAutoFit/>
          </a:bodyPr>
          <a:lstStyle/>
          <a:p>
            <a:r>
              <a:rPr lang="en-US" sz="800" i="1" dirty="0"/>
              <a:t>Specified by</a:t>
            </a:r>
          </a:p>
        </p:txBody>
      </p:sp>
      <p:sp>
        <p:nvSpPr>
          <p:cNvPr id="194" name="Rectangle 193">
            <a:extLst>
              <a:ext uri="{FF2B5EF4-FFF2-40B4-BE49-F238E27FC236}">
                <a16:creationId xmlns:a16="http://schemas.microsoft.com/office/drawing/2014/main" id="{E5565E21-09B8-459A-B15E-86F6F7B58AD3}"/>
              </a:ext>
            </a:extLst>
          </p:cNvPr>
          <p:cNvSpPr/>
          <p:nvPr/>
        </p:nvSpPr>
        <p:spPr>
          <a:xfrm>
            <a:off x="1077727" y="3234857"/>
            <a:ext cx="1356590" cy="351268"/>
          </a:xfrm>
          <a:prstGeom prst="rect">
            <a:avLst/>
          </a:prstGeom>
          <a:solidFill>
            <a:schemeClr val="bg1"/>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solidFill>
              </a:rPr>
              <a:t>Master Equipment List</a:t>
            </a:r>
          </a:p>
        </p:txBody>
      </p:sp>
      <p:cxnSp>
        <p:nvCxnSpPr>
          <p:cNvPr id="195" name="Straight Arrow Connector 186">
            <a:extLst>
              <a:ext uri="{FF2B5EF4-FFF2-40B4-BE49-F238E27FC236}">
                <a16:creationId xmlns:a16="http://schemas.microsoft.com/office/drawing/2014/main" id="{050E29DB-563A-4B2E-B144-E523B5DCA8DF}"/>
              </a:ext>
            </a:extLst>
          </p:cNvPr>
          <p:cNvCxnSpPr>
            <a:cxnSpLocks/>
            <a:stCxn id="194" idx="3"/>
            <a:endCxn id="171" idx="1"/>
          </p:cNvCxnSpPr>
          <p:nvPr/>
        </p:nvCxnSpPr>
        <p:spPr>
          <a:xfrm flipV="1">
            <a:off x="2415785" y="2814446"/>
            <a:ext cx="1448610" cy="596045"/>
          </a:xfrm>
          <a:prstGeom prst="curved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2" name="Straight Arrow Connector 186">
            <a:extLst>
              <a:ext uri="{FF2B5EF4-FFF2-40B4-BE49-F238E27FC236}">
                <a16:creationId xmlns:a16="http://schemas.microsoft.com/office/drawing/2014/main" id="{C084A1D0-21E4-4211-9FD4-A42E2AE71064}"/>
              </a:ext>
            </a:extLst>
          </p:cNvPr>
          <p:cNvCxnSpPr>
            <a:cxnSpLocks/>
            <a:stCxn id="194" idx="2"/>
            <a:endCxn id="185" idx="1"/>
          </p:cNvCxnSpPr>
          <p:nvPr/>
        </p:nvCxnSpPr>
        <p:spPr>
          <a:xfrm rot="5400000" flipH="1">
            <a:off x="874389" y="2723024"/>
            <a:ext cx="1084972" cy="641231"/>
          </a:xfrm>
          <a:prstGeom prst="curvedConnector4">
            <a:avLst>
              <a:gd name="adj1" fmla="val -21070"/>
              <a:gd name="adj2" fmla="val 141430"/>
            </a:avLst>
          </a:prstGeom>
          <a:ln>
            <a:tailEnd type="triangle"/>
          </a:ln>
        </p:spPr>
        <p:style>
          <a:lnRef idx="1">
            <a:schemeClr val="accent1"/>
          </a:lnRef>
          <a:fillRef idx="0">
            <a:schemeClr val="accent1"/>
          </a:fillRef>
          <a:effectRef idx="0">
            <a:schemeClr val="accent1"/>
          </a:effectRef>
          <a:fontRef idx="minor">
            <a:schemeClr val="tx1"/>
          </a:fontRef>
        </p:style>
      </p:cxnSp>
      <p:sp>
        <p:nvSpPr>
          <p:cNvPr id="205" name="TextBox 204">
            <a:extLst>
              <a:ext uri="{FF2B5EF4-FFF2-40B4-BE49-F238E27FC236}">
                <a16:creationId xmlns:a16="http://schemas.microsoft.com/office/drawing/2014/main" id="{6BB79C60-EB9E-4903-A414-7FAD41AA83E6}"/>
              </a:ext>
            </a:extLst>
          </p:cNvPr>
          <p:cNvSpPr txBox="1"/>
          <p:nvPr/>
        </p:nvSpPr>
        <p:spPr>
          <a:xfrm>
            <a:off x="240282" y="3227923"/>
            <a:ext cx="601447" cy="215444"/>
          </a:xfrm>
          <a:prstGeom prst="rect">
            <a:avLst/>
          </a:prstGeom>
          <a:noFill/>
        </p:spPr>
        <p:txBody>
          <a:bodyPr wrap="none" rtlCol="0">
            <a:spAutoFit/>
          </a:bodyPr>
          <a:lstStyle/>
          <a:p>
            <a:r>
              <a:rPr lang="en-US" sz="800" i="1" dirty="0"/>
              <a:t>Performs</a:t>
            </a:r>
          </a:p>
        </p:txBody>
      </p:sp>
      <p:sp>
        <p:nvSpPr>
          <p:cNvPr id="21" name="TextBox 20">
            <a:extLst>
              <a:ext uri="{FF2B5EF4-FFF2-40B4-BE49-F238E27FC236}">
                <a16:creationId xmlns:a16="http://schemas.microsoft.com/office/drawing/2014/main" id="{CF175136-F4E1-45EB-944E-5778119E2730}"/>
              </a:ext>
            </a:extLst>
          </p:cNvPr>
          <p:cNvSpPr txBox="1"/>
          <p:nvPr/>
        </p:nvSpPr>
        <p:spPr>
          <a:xfrm>
            <a:off x="6768287" y="2713026"/>
            <a:ext cx="918841" cy="215444"/>
          </a:xfrm>
          <a:prstGeom prst="rect">
            <a:avLst/>
          </a:prstGeom>
          <a:noFill/>
        </p:spPr>
        <p:txBody>
          <a:bodyPr wrap="none" rtlCol="0">
            <a:spAutoFit/>
          </a:bodyPr>
          <a:lstStyle/>
          <a:p>
            <a:r>
              <a:rPr lang="en-US" sz="800" i="1" dirty="0"/>
              <a:t>Implemented by</a:t>
            </a:r>
          </a:p>
        </p:txBody>
      </p:sp>
      <p:cxnSp>
        <p:nvCxnSpPr>
          <p:cNvPr id="22" name="Straight Arrow Connector 21">
            <a:extLst>
              <a:ext uri="{FF2B5EF4-FFF2-40B4-BE49-F238E27FC236}">
                <a16:creationId xmlns:a16="http://schemas.microsoft.com/office/drawing/2014/main" id="{008E112C-B300-4F7F-AA33-A8A69EE76231}"/>
              </a:ext>
            </a:extLst>
          </p:cNvPr>
          <p:cNvCxnSpPr>
            <a:cxnSpLocks/>
            <a:stCxn id="178" idx="2"/>
            <a:endCxn id="179" idx="0"/>
          </p:cNvCxnSpPr>
          <p:nvPr/>
        </p:nvCxnSpPr>
        <p:spPr>
          <a:xfrm>
            <a:off x="6768287" y="2678407"/>
            <a:ext cx="0" cy="4016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3" name="Rectangle 32">
            <a:extLst>
              <a:ext uri="{FF2B5EF4-FFF2-40B4-BE49-F238E27FC236}">
                <a16:creationId xmlns:a16="http://schemas.microsoft.com/office/drawing/2014/main" id="{93E30D11-AA03-4BC6-B780-6ACF06DD2112}"/>
              </a:ext>
            </a:extLst>
          </p:cNvPr>
          <p:cNvSpPr/>
          <p:nvPr/>
        </p:nvSpPr>
        <p:spPr>
          <a:xfrm>
            <a:off x="3155185" y="3935768"/>
            <a:ext cx="1053545" cy="234461"/>
          </a:xfrm>
          <a:prstGeom prst="rect">
            <a:avLst/>
          </a:prstGeom>
          <a:solidFill>
            <a:schemeClr val="bg1"/>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solidFill>
              </a:rPr>
              <a:t>TBX</a:t>
            </a:r>
          </a:p>
        </p:txBody>
      </p:sp>
      <p:sp>
        <p:nvSpPr>
          <p:cNvPr id="39" name="TextBox 38">
            <a:extLst>
              <a:ext uri="{FF2B5EF4-FFF2-40B4-BE49-F238E27FC236}">
                <a16:creationId xmlns:a16="http://schemas.microsoft.com/office/drawing/2014/main" id="{CAD25AD2-F437-4A35-A637-888CAE61394B}"/>
              </a:ext>
            </a:extLst>
          </p:cNvPr>
          <p:cNvSpPr txBox="1"/>
          <p:nvPr/>
        </p:nvSpPr>
        <p:spPr>
          <a:xfrm>
            <a:off x="4717614" y="3734793"/>
            <a:ext cx="671979" cy="215444"/>
          </a:xfrm>
          <a:prstGeom prst="rect">
            <a:avLst/>
          </a:prstGeom>
          <a:noFill/>
        </p:spPr>
        <p:txBody>
          <a:bodyPr wrap="none" rtlCol="0">
            <a:spAutoFit/>
          </a:bodyPr>
          <a:lstStyle/>
          <a:p>
            <a:r>
              <a:rPr lang="en-US" sz="800" i="1" dirty="0"/>
              <a:t>Verified by</a:t>
            </a:r>
          </a:p>
        </p:txBody>
      </p:sp>
      <p:cxnSp>
        <p:nvCxnSpPr>
          <p:cNvPr id="40" name="Straight Arrow Connector 186">
            <a:extLst>
              <a:ext uri="{FF2B5EF4-FFF2-40B4-BE49-F238E27FC236}">
                <a16:creationId xmlns:a16="http://schemas.microsoft.com/office/drawing/2014/main" id="{0B9E1CA7-68A7-44DA-A237-CD29EAAF1D34}"/>
              </a:ext>
            </a:extLst>
          </p:cNvPr>
          <p:cNvCxnSpPr>
            <a:cxnSpLocks/>
            <a:stCxn id="171" idx="2"/>
            <a:endCxn id="179" idx="1"/>
          </p:cNvCxnSpPr>
          <p:nvPr/>
        </p:nvCxnSpPr>
        <p:spPr>
          <a:xfrm rot="16200000" flipH="1">
            <a:off x="5183534" y="2349236"/>
            <a:ext cx="265615" cy="1547302"/>
          </a:xfrm>
          <a:prstGeom prst="curved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186">
            <a:extLst>
              <a:ext uri="{FF2B5EF4-FFF2-40B4-BE49-F238E27FC236}">
                <a16:creationId xmlns:a16="http://schemas.microsoft.com/office/drawing/2014/main" id="{C5223E13-1160-4495-B628-C7FAE8C10BD4}"/>
              </a:ext>
            </a:extLst>
          </p:cNvPr>
          <p:cNvCxnSpPr>
            <a:cxnSpLocks/>
            <a:stCxn id="171" idx="2"/>
            <a:endCxn id="178" idx="1"/>
          </p:cNvCxnSpPr>
          <p:nvPr/>
        </p:nvCxnSpPr>
        <p:spPr>
          <a:xfrm rot="5400000" flipH="1" flipV="1">
            <a:off x="5072687" y="1972776"/>
            <a:ext cx="487307" cy="1547302"/>
          </a:xfrm>
          <a:prstGeom prst="curvedConnector4">
            <a:avLst>
              <a:gd name="adj1" fmla="val -46911"/>
              <a:gd name="adj2" fmla="val 71919"/>
            </a:avLst>
          </a:prstGeom>
          <a:ln>
            <a:tailEnd type="triangle"/>
          </a:ln>
        </p:spPr>
        <p:style>
          <a:lnRef idx="1">
            <a:schemeClr val="accent1"/>
          </a:lnRef>
          <a:fillRef idx="0">
            <a:schemeClr val="accent1"/>
          </a:fillRef>
          <a:effectRef idx="0">
            <a:schemeClr val="accent1"/>
          </a:effectRef>
          <a:fontRef idx="minor">
            <a:schemeClr val="tx1"/>
          </a:fontRef>
        </p:style>
      </p:cxnSp>
      <p:sp>
        <p:nvSpPr>
          <p:cNvPr id="50" name="Rectangle 49">
            <a:extLst>
              <a:ext uri="{FF2B5EF4-FFF2-40B4-BE49-F238E27FC236}">
                <a16:creationId xmlns:a16="http://schemas.microsoft.com/office/drawing/2014/main" id="{A44B48EE-DF4A-4924-9605-B9C9525CD4A3}"/>
              </a:ext>
            </a:extLst>
          </p:cNvPr>
          <p:cNvSpPr/>
          <p:nvPr/>
        </p:nvSpPr>
        <p:spPr>
          <a:xfrm>
            <a:off x="6081991" y="3736756"/>
            <a:ext cx="1356590" cy="351268"/>
          </a:xfrm>
          <a:prstGeom prst="rect">
            <a:avLst/>
          </a:prstGeom>
          <a:solidFill>
            <a:schemeClr val="bg1"/>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solidFill>
              </a:rPr>
              <a:t>TPS</a:t>
            </a:r>
          </a:p>
        </p:txBody>
      </p:sp>
      <p:cxnSp>
        <p:nvCxnSpPr>
          <p:cNvPr id="51" name="Straight Arrow Connector 186">
            <a:extLst>
              <a:ext uri="{FF2B5EF4-FFF2-40B4-BE49-F238E27FC236}">
                <a16:creationId xmlns:a16="http://schemas.microsoft.com/office/drawing/2014/main" id="{1D2EE14C-9C9B-4404-9E96-C9C8131B9A2F}"/>
              </a:ext>
            </a:extLst>
          </p:cNvPr>
          <p:cNvCxnSpPr>
            <a:cxnSpLocks/>
            <a:stCxn id="179" idx="2"/>
            <a:endCxn id="50" idx="0"/>
          </p:cNvCxnSpPr>
          <p:nvPr/>
        </p:nvCxnSpPr>
        <p:spPr>
          <a:xfrm rot="5400000">
            <a:off x="6611574" y="3580042"/>
            <a:ext cx="305427" cy="8001"/>
          </a:xfrm>
          <a:prstGeom prst="curved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54" name="TextBox 53">
            <a:extLst>
              <a:ext uri="{FF2B5EF4-FFF2-40B4-BE49-F238E27FC236}">
                <a16:creationId xmlns:a16="http://schemas.microsoft.com/office/drawing/2014/main" id="{5F48E5A7-3BD6-4164-B211-ED3D9309FC58}"/>
              </a:ext>
            </a:extLst>
          </p:cNvPr>
          <p:cNvSpPr txBox="1"/>
          <p:nvPr/>
        </p:nvSpPr>
        <p:spPr>
          <a:xfrm>
            <a:off x="6760286" y="3379178"/>
            <a:ext cx="579005" cy="215444"/>
          </a:xfrm>
          <a:prstGeom prst="rect">
            <a:avLst/>
          </a:prstGeom>
          <a:noFill/>
        </p:spPr>
        <p:txBody>
          <a:bodyPr wrap="none" rtlCol="0">
            <a:spAutoFit/>
          </a:bodyPr>
          <a:lstStyle/>
          <a:p>
            <a:r>
              <a:rPr lang="en-US" sz="800" i="1" dirty="0"/>
              <a:t>Employs</a:t>
            </a:r>
          </a:p>
        </p:txBody>
      </p:sp>
      <p:sp>
        <p:nvSpPr>
          <p:cNvPr id="63" name="Rectangle 62">
            <a:extLst>
              <a:ext uri="{FF2B5EF4-FFF2-40B4-BE49-F238E27FC236}">
                <a16:creationId xmlns:a16="http://schemas.microsoft.com/office/drawing/2014/main" id="{ECDBEE94-69ED-45FC-AEDD-CA9AAC05A9B8}"/>
              </a:ext>
            </a:extLst>
          </p:cNvPr>
          <p:cNvSpPr/>
          <p:nvPr/>
        </p:nvSpPr>
        <p:spPr>
          <a:xfrm>
            <a:off x="2742064" y="5187041"/>
            <a:ext cx="1356590" cy="351268"/>
          </a:xfrm>
          <a:prstGeom prst="rect">
            <a:avLst/>
          </a:prstGeom>
          <a:solidFill>
            <a:schemeClr val="bg1"/>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solidFill>
              </a:rPr>
              <a:t>Hazards</a:t>
            </a:r>
          </a:p>
        </p:txBody>
      </p:sp>
      <p:cxnSp>
        <p:nvCxnSpPr>
          <p:cNvPr id="64" name="Straight Arrow Connector 63">
            <a:extLst>
              <a:ext uri="{FF2B5EF4-FFF2-40B4-BE49-F238E27FC236}">
                <a16:creationId xmlns:a16="http://schemas.microsoft.com/office/drawing/2014/main" id="{30F066A9-9EC0-4295-AC82-49E351789E4B}"/>
              </a:ext>
            </a:extLst>
          </p:cNvPr>
          <p:cNvCxnSpPr>
            <a:cxnSpLocks/>
          </p:cNvCxnSpPr>
          <p:nvPr/>
        </p:nvCxnSpPr>
        <p:spPr>
          <a:xfrm>
            <a:off x="2820987" y="4763369"/>
            <a:ext cx="248067" cy="42367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id="{791E0548-1853-4DD7-A8E7-50F753E14EE5}"/>
              </a:ext>
            </a:extLst>
          </p:cNvPr>
          <p:cNvCxnSpPr>
            <a:cxnSpLocks/>
          </p:cNvCxnSpPr>
          <p:nvPr/>
        </p:nvCxnSpPr>
        <p:spPr>
          <a:xfrm flipH="1" flipV="1">
            <a:off x="3069054" y="4763369"/>
            <a:ext cx="251346" cy="42367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6" name="TextBox 65">
            <a:extLst>
              <a:ext uri="{FF2B5EF4-FFF2-40B4-BE49-F238E27FC236}">
                <a16:creationId xmlns:a16="http://schemas.microsoft.com/office/drawing/2014/main" id="{6C6F2ABE-E69F-4C54-8877-5370B390CE25}"/>
              </a:ext>
            </a:extLst>
          </p:cNvPr>
          <p:cNvSpPr txBox="1"/>
          <p:nvPr/>
        </p:nvSpPr>
        <p:spPr>
          <a:xfrm>
            <a:off x="3167477" y="4800995"/>
            <a:ext cx="562975" cy="215444"/>
          </a:xfrm>
          <a:prstGeom prst="rect">
            <a:avLst/>
          </a:prstGeom>
          <a:noFill/>
        </p:spPr>
        <p:txBody>
          <a:bodyPr wrap="none" rtlCol="0">
            <a:spAutoFit/>
          </a:bodyPr>
          <a:lstStyle/>
          <a:p>
            <a:pPr algn="ctr"/>
            <a:r>
              <a:rPr lang="en-US" sz="800" i="1" dirty="0"/>
              <a:t>Sources</a:t>
            </a:r>
          </a:p>
        </p:txBody>
      </p:sp>
      <p:sp>
        <p:nvSpPr>
          <p:cNvPr id="67" name="TextBox 66">
            <a:extLst>
              <a:ext uri="{FF2B5EF4-FFF2-40B4-BE49-F238E27FC236}">
                <a16:creationId xmlns:a16="http://schemas.microsoft.com/office/drawing/2014/main" id="{DEC6C283-3187-4E49-9EE8-14F64C2A0F40}"/>
              </a:ext>
            </a:extLst>
          </p:cNvPr>
          <p:cNvSpPr txBox="1"/>
          <p:nvPr/>
        </p:nvSpPr>
        <p:spPr>
          <a:xfrm>
            <a:off x="2315404" y="4878602"/>
            <a:ext cx="636713" cy="215444"/>
          </a:xfrm>
          <a:prstGeom prst="rect">
            <a:avLst/>
          </a:prstGeom>
          <a:noFill/>
        </p:spPr>
        <p:txBody>
          <a:bodyPr wrap="none" rtlCol="0">
            <a:spAutoFit/>
          </a:bodyPr>
          <a:lstStyle/>
          <a:p>
            <a:r>
              <a:rPr lang="en-US" sz="800" i="1" dirty="0"/>
              <a:t>Results in</a:t>
            </a:r>
          </a:p>
        </p:txBody>
      </p:sp>
      <p:sp>
        <p:nvSpPr>
          <p:cNvPr id="68" name="Rectangle 67">
            <a:extLst>
              <a:ext uri="{FF2B5EF4-FFF2-40B4-BE49-F238E27FC236}">
                <a16:creationId xmlns:a16="http://schemas.microsoft.com/office/drawing/2014/main" id="{7D057908-319A-4040-A14F-E0849A4C29BD}"/>
              </a:ext>
            </a:extLst>
          </p:cNvPr>
          <p:cNvSpPr/>
          <p:nvPr/>
        </p:nvSpPr>
        <p:spPr>
          <a:xfrm>
            <a:off x="2742064" y="5806767"/>
            <a:ext cx="1356590" cy="351268"/>
          </a:xfrm>
          <a:prstGeom prst="rect">
            <a:avLst/>
          </a:prstGeom>
          <a:solidFill>
            <a:schemeClr val="bg1"/>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solidFill>
              </a:rPr>
              <a:t>Controls</a:t>
            </a:r>
          </a:p>
        </p:txBody>
      </p:sp>
      <p:cxnSp>
        <p:nvCxnSpPr>
          <p:cNvPr id="69" name="Straight Arrow Connector 68">
            <a:extLst>
              <a:ext uri="{FF2B5EF4-FFF2-40B4-BE49-F238E27FC236}">
                <a16:creationId xmlns:a16="http://schemas.microsoft.com/office/drawing/2014/main" id="{14EB3E51-0CB7-403A-A940-920E58E5C8B4}"/>
              </a:ext>
            </a:extLst>
          </p:cNvPr>
          <p:cNvCxnSpPr>
            <a:cxnSpLocks/>
            <a:stCxn id="63" idx="2"/>
            <a:endCxn id="68" idx="0"/>
          </p:cNvCxnSpPr>
          <p:nvPr/>
        </p:nvCxnSpPr>
        <p:spPr>
          <a:xfrm>
            <a:off x="3416756" y="5538309"/>
            <a:ext cx="7207" cy="2684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4" name="Straight Arrow Connector 186">
            <a:extLst>
              <a:ext uri="{FF2B5EF4-FFF2-40B4-BE49-F238E27FC236}">
                <a16:creationId xmlns:a16="http://schemas.microsoft.com/office/drawing/2014/main" id="{2B2CBFBC-AF03-4D01-81BD-A604B6F2598D}"/>
              </a:ext>
            </a:extLst>
          </p:cNvPr>
          <p:cNvCxnSpPr>
            <a:cxnSpLocks/>
            <a:stCxn id="68" idx="3"/>
            <a:endCxn id="178" idx="1"/>
          </p:cNvCxnSpPr>
          <p:nvPr/>
        </p:nvCxnSpPr>
        <p:spPr>
          <a:xfrm flipV="1">
            <a:off x="4102258" y="2502773"/>
            <a:ext cx="1987734" cy="3479628"/>
          </a:xfrm>
          <a:prstGeom prst="curved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77" name="TextBox 76">
            <a:extLst>
              <a:ext uri="{FF2B5EF4-FFF2-40B4-BE49-F238E27FC236}">
                <a16:creationId xmlns:a16="http://schemas.microsoft.com/office/drawing/2014/main" id="{3756E68A-FE6E-428D-A3B3-22ACEC887F05}"/>
              </a:ext>
            </a:extLst>
          </p:cNvPr>
          <p:cNvSpPr txBox="1"/>
          <p:nvPr/>
        </p:nvSpPr>
        <p:spPr>
          <a:xfrm>
            <a:off x="4414240" y="5806767"/>
            <a:ext cx="671979" cy="215444"/>
          </a:xfrm>
          <a:prstGeom prst="rect">
            <a:avLst/>
          </a:prstGeom>
          <a:noFill/>
        </p:spPr>
        <p:txBody>
          <a:bodyPr wrap="none" rtlCol="0">
            <a:spAutoFit/>
          </a:bodyPr>
          <a:lstStyle/>
          <a:p>
            <a:r>
              <a:rPr lang="en-US" sz="800" i="1" dirty="0"/>
              <a:t>Verified by</a:t>
            </a:r>
          </a:p>
        </p:txBody>
      </p:sp>
      <p:sp>
        <p:nvSpPr>
          <p:cNvPr id="78" name="TextBox 77">
            <a:extLst>
              <a:ext uri="{FF2B5EF4-FFF2-40B4-BE49-F238E27FC236}">
                <a16:creationId xmlns:a16="http://schemas.microsoft.com/office/drawing/2014/main" id="{6363CA27-3A36-4C57-82AB-934CB72E8728}"/>
              </a:ext>
            </a:extLst>
          </p:cNvPr>
          <p:cNvSpPr txBox="1"/>
          <p:nvPr/>
        </p:nvSpPr>
        <p:spPr>
          <a:xfrm>
            <a:off x="3381432" y="5567196"/>
            <a:ext cx="534121" cy="215444"/>
          </a:xfrm>
          <a:prstGeom prst="rect">
            <a:avLst/>
          </a:prstGeom>
          <a:noFill/>
        </p:spPr>
        <p:txBody>
          <a:bodyPr wrap="none" rtlCol="0">
            <a:spAutoFit/>
          </a:bodyPr>
          <a:lstStyle/>
          <a:p>
            <a:pPr algn="ctr"/>
            <a:r>
              <a:rPr lang="en-US" sz="800" i="1" dirty="0"/>
              <a:t>Causes</a:t>
            </a:r>
          </a:p>
        </p:txBody>
      </p:sp>
      <p:cxnSp>
        <p:nvCxnSpPr>
          <p:cNvPr id="79" name="Straight Arrow Connector 186">
            <a:extLst>
              <a:ext uri="{FF2B5EF4-FFF2-40B4-BE49-F238E27FC236}">
                <a16:creationId xmlns:a16="http://schemas.microsoft.com/office/drawing/2014/main" id="{D915090F-A3C7-4A57-A2BE-84A6EB96D046}"/>
              </a:ext>
            </a:extLst>
          </p:cNvPr>
          <p:cNvCxnSpPr>
            <a:cxnSpLocks/>
            <a:stCxn id="50" idx="3"/>
            <a:endCxn id="80" idx="0"/>
          </p:cNvCxnSpPr>
          <p:nvPr/>
        </p:nvCxnSpPr>
        <p:spPr>
          <a:xfrm>
            <a:off x="7438581" y="3912390"/>
            <a:ext cx="139117" cy="403116"/>
          </a:xfrm>
          <a:prstGeom prst="curved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80" name="Rectangle 79">
            <a:extLst>
              <a:ext uri="{FF2B5EF4-FFF2-40B4-BE49-F238E27FC236}">
                <a16:creationId xmlns:a16="http://schemas.microsoft.com/office/drawing/2014/main" id="{05C2A8DB-8FB2-4299-BD88-50376B479E40}"/>
              </a:ext>
            </a:extLst>
          </p:cNvPr>
          <p:cNvSpPr/>
          <p:nvPr/>
        </p:nvSpPr>
        <p:spPr>
          <a:xfrm>
            <a:off x="6899403" y="4315506"/>
            <a:ext cx="1356590" cy="351267"/>
          </a:xfrm>
          <a:prstGeom prst="rect">
            <a:avLst/>
          </a:prstGeom>
          <a:solidFill>
            <a:schemeClr val="bg1"/>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solidFill>
              </a:rPr>
              <a:t>Discrepancies</a:t>
            </a:r>
          </a:p>
        </p:txBody>
      </p:sp>
      <p:sp>
        <p:nvSpPr>
          <p:cNvPr id="83" name="TextBox 82">
            <a:extLst>
              <a:ext uri="{FF2B5EF4-FFF2-40B4-BE49-F238E27FC236}">
                <a16:creationId xmlns:a16="http://schemas.microsoft.com/office/drawing/2014/main" id="{AED97FB0-F5D9-4CAF-AD6F-40B260D03A80}"/>
              </a:ext>
            </a:extLst>
          </p:cNvPr>
          <p:cNvSpPr txBox="1"/>
          <p:nvPr/>
        </p:nvSpPr>
        <p:spPr>
          <a:xfrm>
            <a:off x="7895616" y="3847293"/>
            <a:ext cx="545342" cy="215444"/>
          </a:xfrm>
          <a:prstGeom prst="rect">
            <a:avLst/>
          </a:prstGeom>
          <a:noFill/>
        </p:spPr>
        <p:txBody>
          <a:bodyPr wrap="none" rtlCol="0">
            <a:spAutoFit/>
          </a:bodyPr>
          <a:lstStyle/>
          <a:p>
            <a:r>
              <a:rPr lang="en-US" sz="800" i="1" dirty="0"/>
              <a:t>Creates</a:t>
            </a:r>
          </a:p>
        </p:txBody>
      </p:sp>
      <p:cxnSp>
        <p:nvCxnSpPr>
          <p:cNvPr id="85" name="Straight Arrow Connector 186">
            <a:extLst>
              <a:ext uri="{FF2B5EF4-FFF2-40B4-BE49-F238E27FC236}">
                <a16:creationId xmlns:a16="http://schemas.microsoft.com/office/drawing/2014/main" id="{C7ECFF95-B25E-4C7A-B847-0A2F780695B0}"/>
              </a:ext>
            </a:extLst>
          </p:cNvPr>
          <p:cNvCxnSpPr>
            <a:cxnSpLocks/>
            <a:stCxn id="179" idx="3"/>
            <a:endCxn id="109" idx="1"/>
          </p:cNvCxnSpPr>
          <p:nvPr/>
        </p:nvCxnSpPr>
        <p:spPr>
          <a:xfrm flipV="1">
            <a:off x="7446582" y="3196928"/>
            <a:ext cx="231584" cy="58767"/>
          </a:xfrm>
          <a:prstGeom prst="curvedConnector3">
            <a:avLst>
              <a:gd name="adj1" fmla="val 50000"/>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88" name="TextBox 87">
            <a:extLst>
              <a:ext uri="{FF2B5EF4-FFF2-40B4-BE49-F238E27FC236}">
                <a16:creationId xmlns:a16="http://schemas.microsoft.com/office/drawing/2014/main" id="{5EF34DED-F50F-4843-A96C-BF61909280D4}"/>
              </a:ext>
            </a:extLst>
          </p:cNvPr>
          <p:cNvSpPr txBox="1"/>
          <p:nvPr/>
        </p:nvSpPr>
        <p:spPr>
          <a:xfrm>
            <a:off x="5579247" y="1872026"/>
            <a:ext cx="1128835" cy="215444"/>
          </a:xfrm>
          <a:prstGeom prst="rect">
            <a:avLst/>
          </a:prstGeom>
          <a:noFill/>
        </p:spPr>
        <p:txBody>
          <a:bodyPr wrap="none" rtlCol="0">
            <a:spAutoFit/>
          </a:bodyPr>
          <a:lstStyle/>
          <a:p>
            <a:r>
              <a:rPr lang="en-US" sz="800" i="1" dirty="0">
                <a:solidFill>
                  <a:srgbClr val="00B050"/>
                </a:solidFill>
              </a:rPr>
              <a:t>Verification Closures</a:t>
            </a:r>
          </a:p>
        </p:txBody>
      </p:sp>
      <p:sp>
        <p:nvSpPr>
          <p:cNvPr id="55" name="Rectangle 54">
            <a:extLst>
              <a:ext uri="{FF2B5EF4-FFF2-40B4-BE49-F238E27FC236}">
                <a16:creationId xmlns:a16="http://schemas.microsoft.com/office/drawing/2014/main" id="{2983AF50-CF6F-4411-A152-0309062B0B67}"/>
              </a:ext>
            </a:extLst>
          </p:cNvPr>
          <p:cNvSpPr/>
          <p:nvPr/>
        </p:nvSpPr>
        <p:spPr>
          <a:xfrm>
            <a:off x="10667507" y="1461772"/>
            <a:ext cx="1053545" cy="273936"/>
          </a:xfrm>
          <a:prstGeom prst="rect">
            <a:avLst/>
          </a:prstGeom>
          <a:solidFill>
            <a:schemeClr val="bg1"/>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solidFill>
              </a:rPr>
              <a:t>Meetings</a:t>
            </a:r>
          </a:p>
        </p:txBody>
      </p:sp>
      <p:sp>
        <p:nvSpPr>
          <p:cNvPr id="70" name="Rectangle 69">
            <a:extLst>
              <a:ext uri="{FF2B5EF4-FFF2-40B4-BE49-F238E27FC236}">
                <a16:creationId xmlns:a16="http://schemas.microsoft.com/office/drawing/2014/main" id="{A1C1B85F-6A9E-4E79-BC26-E4BB84990DDA}"/>
              </a:ext>
            </a:extLst>
          </p:cNvPr>
          <p:cNvSpPr/>
          <p:nvPr/>
        </p:nvSpPr>
        <p:spPr>
          <a:xfrm>
            <a:off x="1343178" y="4695596"/>
            <a:ext cx="1126632" cy="383051"/>
          </a:xfrm>
          <a:prstGeom prst="rect">
            <a:avLst/>
          </a:prstGeom>
          <a:solidFill>
            <a:schemeClr val="bg1"/>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solidFill>
              </a:rPr>
              <a:t>Waivers</a:t>
            </a:r>
          </a:p>
        </p:txBody>
      </p:sp>
      <p:cxnSp>
        <p:nvCxnSpPr>
          <p:cNvPr id="71" name="Straight Arrow Connector 186">
            <a:extLst>
              <a:ext uri="{FF2B5EF4-FFF2-40B4-BE49-F238E27FC236}">
                <a16:creationId xmlns:a16="http://schemas.microsoft.com/office/drawing/2014/main" id="{48DC3298-DAAA-4B56-8D38-D5CA6B0CA6A0}"/>
              </a:ext>
            </a:extLst>
          </p:cNvPr>
          <p:cNvCxnSpPr>
            <a:cxnSpLocks/>
            <a:stCxn id="70" idx="3"/>
            <a:endCxn id="171" idx="1"/>
          </p:cNvCxnSpPr>
          <p:nvPr/>
        </p:nvCxnSpPr>
        <p:spPr>
          <a:xfrm flipV="1">
            <a:off x="2469810" y="2814446"/>
            <a:ext cx="1394585" cy="2072676"/>
          </a:xfrm>
          <a:prstGeom prst="curved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72" name="Rectangle 71">
            <a:extLst>
              <a:ext uri="{FF2B5EF4-FFF2-40B4-BE49-F238E27FC236}">
                <a16:creationId xmlns:a16="http://schemas.microsoft.com/office/drawing/2014/main" id="{F71B102D-2510-45FB-8D6A-1A03D94D83A9}"/>
              </a:ext>
            </a:extLst>
          </p:cNvPr>
          <p:cNvSpPr/>
          <p:nvPr/>
        </p:nvSpPr>
        <p:spPr>
          <a:xfrm>
            <a:off x="9517429" y="1913919"/>
            <a:ext cx="1053545" cy="273936"/>
          </a:xfrm>
          <a:prstGeom prst="rect">
            <a:avLst/>
          </a:prstGeom>
          <a:solidFill>
            <a:schemeClr val="bg1"/>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solidFill>
              </a:rPr>
              <a:t>DAC Content</a:t>
            </a:r>
          </a:p>
        </p:txBody>
      </p:sp>
      <p:sp>
        <p:nvSpPr>
          <p:cNvPr id="75" name="Rectangle 74">
            <a:extLst>
              <a:ext uri="{FF2B5EF4-FFF2-40B4-BE49-F238E27FC236}">
                <a16:creationId xmlns:a16="http://schemas.microsoft.com/office/drawing/2014/main" id="{FAB0C8B7-2815-499B-93CC-9B155A4E8ECF}"/>
              </a:ext>
            </a:extLst>
          </p:cNvPr>
          <p:cNvSpPr/>
          <p:nvPr/>
        </p:nvSpPr>
        <p:spPr>
          <a:xfrm>
            <a:off x="7708385" y="5806528"/>
            <a:ext cx="1097280" cy="523481"/>
          </a:xfrm>
          <a:prstGeom prst="rect">
            <a:avLst/>
          </a:prstGeom>
          <a:solidFill>
            <a:schemeClr val="bg1"/>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solidFill>
              </a:rPr>
              <a:t>Life Cycle Review Criteria</a:t>
            </a:r>
          </a:p>
        </p:txBody>
      </p:sp>
      <p:sp>
        <p:nvSpPr>
          <p:cNvPr id="82" name="Rectangle 81">
            <a:extLst>
              <a:ext uri="{FF2B5EF4-FFF2-40B4-BE49-F238E27FC236}">
                <a16:creationId xmlns:a16="http://schemas.microsoft.com/office/drawing/2014/main" id="{5903EC82-59EC-4163-BF9C-C3DDC6D2FDAA}"/>
              </a:ext>
            </a:extLst>
          </p:cNvPr>
          <p:cNvSpPr/>
          <p:nvPr/>
        </p:nvSpPr>
        <p:spPr>
          <a:xfrm>
            <a:off x="10667507" y="1821710"/>
            <a:ext cx="1053545" cy="273937"/>
          </a:xfrm>
          <a:prstGeom prst="rect">
            <a:avLst/>
          </a:prstGeom>
          <a:solidFill>
            <a:schemeClr val="bg1"/>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solidFill>
              </a:rPr>
              <a:t>Schedules</a:t>
            </a:r>
          </a:p>
        </p:txBody>
      </p:sp>
      <p:sp>
        <p:nvSpPr>
          <p:cNvPr id="84" name="Rectangle 83">
            <a:extLst>
              <a:ext uri="{FF2B5EF4-FFF2-40B4-BE49-F238E27FC236}">
                <a16:creationId xmlns:a16="http://schemas.microsoft.com/office/drawing/2014/main" id="{EBCA1A6D-D546-4349-A5F0-1AF9C406D532}"/>
              </a:ext>
            </a:extLst>
          </p:cNvPr>
          <p:cNvSpPr/>
          <p:nvPr/>
        </p:nvSpPr>
        <p:spPr>
          <a:xfrm>
            <a:off x="5318589" y="4338511"/>
            <a:ext cx="1356590" cy="351268"/>
          </a:xfrm>
          <a:prstGeom prst="rect">
            <a:avLst/>
          </a:prstGeom>
          <a:solidFill>
            <a:schemeClr val="bg1"/>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solidFill>
              </a:rPr>
              <a:t>Test Configurations</a:t>
            </a:r>
          </a:p>
        </p:txBody>
      </p:sp>
      <p:cxnSp>
        <p:nvCxnSpPr>
          <p:cNvPr id="86" name="Straight Arrow Connector 186">
            <a:extLst>
              <a:ext uri="{FF2B5EF4-FFF2-40B4-BE49-F238E27FC236}">
                <a16:creationId xmlns:a16="http://schemas.microsoft.com/office/drawing/2014/main" id="{304CBAE5-E2A0-420E-A753-58AFDB27038E}"/>
              </a:ext>
            </a:extLst>
          </p:cNvPr>
          <p:cNvCxnSpPr>
            <a:cxnSpLocks/>
            <a:stCxn id="84" idx="0"/>
            <a:endCxn id="50" idx="1"/>
          </p:cNvCxnSpPr>
          <p:nvPr/>
        </p:nvCxnSpPr>
        <p:spPr>
          <a:xfrm rot="5400000" flipH="1" flipV="1">
            <a:off x="5826377" y="4082898"/>
            <a:ext cx="426121" cy="85107"/>
          </a:xfrm>
          <a:prstGeom prst="curvedConnector2">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87" name="Rectangle 86">
            <a:extLst>
              <a:ext uri="{FF2B5EF4-FFF2-40B4-BE49-F238E27FC236}">
                <a16:creationId xmlns:a16="http://schemas.microsoft.com/office/drawing/2014/main" id="{0ACB1481-78ED-48E9-9A36-C80279AA62B4}"/>
              </a:ext>
            </a:extLst>
          </p:cNvPr>
          <p:cNvSpPr/>
          <p:nvPr/>
        </p:nvSpPr>
        <p:spPr>
          <a:xfrm>
            <a:off x="1092558" y="3877577"/>
            <a:ext cx="1326928" cy="273937"/>
          </a:xfrm>
          <a:prstGeom prst="rect">
            <a:avLst/>
          </a:prstGeom>
          <a:solidFill>
            <a:schemeClr val="bg1"/>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solidFill>
              </a:rPr>
              <a:t>Architectures</a:t>
            </a:r>
          </a:p>
        </p:txBody>
      </p:sp>
      <p:cxnSp>
        <p:nvCxnSpPr>
          <p:cNvPr id="89" name="Straight Arrow Connector 186">
            <a:extLst>
              <a:ext uri="{FF2B5EF4-FFF2-40B4-BE49-F238E27FC236}">
                <a16:creationId xmlns:a16="http://schemas.microsoft.com/office/drawing/2014/main" id="{AD9D32E9-A1F2-414D-B88D-C296F7D2F293}"/>
              </a:ext>
            </a:extLst>
          </p:cNvPr>
          <p:cNvCxnSpPr>
            <a:cxnSpLocks/>
            <a:stCxn id="87" idx="3"/>
            <a:endCxn id="171" idx="1"/>
          </p:cNvCxnSpPr>
          <p:nvPr/>
        </p:nvCxnSpPr>
        <p:spPr>
          <a:xfrm flipV="1">
            <a:off x="2400954" y="2814446"/>
            <a:ext cx="1463441" cy="1200100"/>
          </a:xfrm>
          <a:prstGeom prst="curved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0" name="Straight Arrow Connector 186">
            <a:extLst>
              <a:ext uri="{FF2B5EF4-FFF2-40B4-BE49-F238E27FC236}">
                <a16:creationId xmlns:a16="http://schemas.microsoft.com/office/drawing/2014/main" id="{A046D6F1-2B13-4EFB-8107-CFAEBBDE98FC}"/>
              </a:ext>
            </a:extLst>
          </p:cNvPr>
          <p:cNvCxnSpPr>
            <a:cxnSpLocks/>
            <a:stCxn id="87" idx="0"/>
            <a:endCxn id="194" idx="2"/>
          </p:cNvCxnSpPr>
          <p:nvPr/>
        </p:nvCxnSpPr>
        <p:spPr>
          <a:xfrm rot="5400000" flipH="1" flipV="1">
            <a:off x="1591764" y="3731851"/>
            <a:ext cx="291452" cy="12700"/>
          </a:xfrm>
          <a:prstGeom prst="curvedConnector3">
            <a:avLst>
              <a:gd name="adj1" fmla="val 50000"/>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91" name="Rectangle 90">
            <a:extLst>
              <a:ext uri="{FF2B5EF4-FFF2-40B4-BE49-F238E27FC236}">
                <a16:creationId xmlns:a16="http://schemas.microsoft.com/office/drawing/2014/main" id="{1BE6FF8E-748C-456D-BDB0-BC15AD5D292E}"/>
              </a:ext>
            </a:extLst>
          </p:cNvPr>
          <p:cNvSpPr/>
          <p:nvPr/>
        </p:nvSpPr>
        <p:spPr>
          <a:xfrm>
            <a:off x="10667507" y="2181649"/>
            <a:ext cx="1053545" cy="273937"/>
          </a:xfrm>
          <a:prstGeom prst="rect">
            <a:avLst/>
          </a:prstGeom>
          <a:solidFill>
            <a:schemeClr val="bg1"/>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solidFill>
              </a:rPr>
              <a:t>Budgets</a:t>
            </a:r>
          </a:p>
        </p:txBody>
      </p:sp>
      <p:sp>
        <p:nvSpPr>
          <p:cNvPr id="92" name="Rectangle 91">
            <a:extLst>
              <a:ext uri="{FF2B5EF4-FFF2-40B4-BE49-F238E27FC236}">
                <a16:creationId xmlns:a16="http://schemas.microsoft.com/office/drawing/2014/main" id="{B11ECF74-C80C-4908-AD4A-1DA6353C6577}"/>
              </a:ext>
            </a:extLst>
          </p:cNvPr>
          <p:cNvSpPr/>
          <p:nvPr/>
        </p:nvSpPr>
        <p:spPr>
          <a:xfrm>
            <a:off x="10667507" y="2541588"/>
            <a:ext cx="1053545" cy="351268"/>
          </a:xfrm>
          <a:prstGeom prst="rect">
            <a:avLst/>
          </a:prstGeom>
          <a:solidFill>
            <a:schemeClr val="bg1"/>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solidFill>
              </a:rPr>
              <a:t>Controlled Storage List</a:t>
            </a:r>
          </a:p>
        </p:txBody>
      </p:sp>
      <p:sp>
        <p:nvSpPr>
          <p:cNvPr id="93" name="Rectangle 92">
            <a:extLst>
              <a:ext uri="{FF2B5EF4-FFF2-40B4-BE49-F238E27FC236}">
                <a16:creationId xmlns:a16="http://schemas.microsoft.com/office/drawing/2014/main" id="{20C4420B-AAD2-47B3-B764-3EBB96240F77}"/>
              </a:ext>
            </a:extLst>
          </p:cNvPr>
          <p:cNvSpPr/>
          <p:nvPr/>
        </p:nvSpPr>
        <p:spPr>
          <a:xfrm>
            <a:off x="10667507" y="2978858"/>
            <a:ext cx="1053545" cy="351268"/>
          </a:xfrm>
          <a:prstGeom prst="rect">
            <a:avLst/>
          </a:prstGeom>
          <a:solidFill>
            <a:schemeClr val="bg1"/>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solidFill>
              </a:rPr>
              <a:t>Actions*</a:t>
            </a:r>
          </a:p>
        </p:txBody>
      </p:sp>
      <p:sp>
        <p:nvSpPr>
          <p:cNvPr id="94" name="Rectangle 93">
            <a:extLst>
              <a:ext uri="{FF2B5EF4-FFF2-40B4-BE49-F238E27FC236}">
                <a16:creationId xmlns:a16="http://schemas.microsoft.com/office/drawing/2014/main" id="{DC3B241A-E41F-4C35-9FBC-F81D6028F9C6}"/>
              </a:ext>
            </a:extLst>
          </p:cNvPr>
          <p:cNvSpPr/>
          <p:nvPr/>
        </p:nvSpPr>
        <p:spPr>
          <a:xfrm>
            <a:off x="9517429" y="1473655"/>
            <a:ext cx="1053545" cy="351268"/>
          </a:xfrm>
          <a:prstGeom prst="rect">
            <a:avLst/>
          </a:prstGeom>
          <a:solidFill>
            <a:schemeClr val="bg1"/>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solidFill>
              </a:rPr>
              <a:t>Staffing*</a:t>
            </a:r>
          </a:p>
        </p:txBody>
      </p:sp>
      <p:sp>
        <p:nvSpPr>
          <p:cNvPr id="96" name="Rectangle 95">
            <a:extLst>
              <a:ext uri="{FF2B5EF4-FFF2-40B4-BE49-F238E27FC236}">
                <a16:creationId xmlns:a16="http://schemas.microsoft.com/office/drawing/2014/main" id="{7B717492-355F-4DEE-A4E7-2186C98D1AC9}"/>
              </a:ext>
            </a:extLst>
          </p:cNvPr>
          <p:cNvSpPr/>
          <p:nvPr/>
        </p:nvSpPr>
        <p:spPr>
          <a:xfrm>
            <a:off x="7708384" y="5515557"/>
            <a:ext cx="1097280" cy="234461"/>
          </a:xfrm>
          <a:prstGeom prst="rect">
            <a:avLst/>
          </a:prstGeom>
          <a:solidFill>
            <a:schemeClr val="bg1"/>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solidFill>
              </a:rPr>
              <a:t>LCR RFAs</a:t>
            </a:r>
          </a:p>
        </p:txBody>
      </p:sp>
      <p:sp>
        <p:nvSpPr>
          <p:cNvPr id="97" name="Rectangle 96">
            <a:extLst>
              <a:ext uri="{FF2B5EF4-FFF2-40B4-BE49-F238E27FC236}">
                <a16:creationId xmlns:a16="http://schemas.microsoft.com/office/drawing/2014/main" id="{2BD9B47D-1F6F-4E42-BBE2-AD54A2A6A480}"/>
              </a:ext>
            </a:extLst>
          </p:cNvPr>
          <p:cNvSpPr/>
          <p:nvPr/>
        </p:nvSpPr>
        <p:spPr>
          <a:xfrm>
            <a:off x="9517429" y="2276850"/>
            <a:ext cx="1053545" cy="415895"/>
          </a:xfrm>
          <a:prstGeom prst="rect">
            <a:avLst/>
          </a:prstGeom>
          <a:solidFill>
            <a:schemeClr val="bg1"/>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solidFill>
              </a:rPr>
              <a:t>Travel Support*</a:t>
            </a:r>
          </a:p>
        </p:txBody>
      </p:sp>
      <p:sp>
        <p:nvSpPr>
          <p:cNvPr id="16" name="Rectangle 15">
            <a:extLst>
              <a:ext uri="{FF2B5EF4-FFF2-40B4-BE49-F238E27FC236}">
                <a16:creationId xmlns:a16="http://schemas.microsoft.com/office/drawing/2014/main" id="{0C388315-F9C1-4366-A7ED-55B2E2A5D800}"/>
              </a:ext>
            </a:extLst>
          </p:cNvPr>
          <p:cNvSpPr/>
          <p:nvPr/>
        </p:nvSpPr>
        <p:spPr>
          <a:xfrm>
            <a:off x="9740414" y="6157800"/>
            <a:ext cx="1611339" cy="261610"/>
          </a:xfrm>
          <a:prstGeom prst="rect">
            <a:avLst/>
          </a:prstGeom>
        </p:spPr>
        <p:txBody>
          <a:bodyPr wrap="none">
            <a:spAutoFit/>
          </a:bodyPr>
          <a:lstStyle/>
          <a:p>
            <a:pPr algn="ctr"/>
            <a:r>
              <a:rPr lang="en-US" sz="1100" dirty="0"/>
              <a:t>*Indicates multiple lists</a:t>
            </a:r>
          </a:p>
        </p:txBody>
      </p:sp>
      <p:cxnSp>
        <p:nvCxnSpPr>
          <p:cNvPr id="98" name="Straight Arrow Connector 186">
            <a:extLst>
              <a:ext uri="{FF2B5EF4-FFF2-40B4-BE49-F238E27FC236}">
                <a16:creationId xmlns:a16="http://schemas.microsoft.com/office/drawing/2014/main" id="{D2150D78-DBCE-49C5-AD90-B9CED55B5DFF}"/>
              </a:ext>
            </a:extLst>
          </p:cNvPr>
          <p:cNvCxnSpPr>
            <a:cxnSpLocks/>
            <a:endCxn id="17" idx="1"/>
          </p:cNvCxnSpPr>
          <p:nvPr/>
        </p:nvCxnSpPr>
        <p:spPr>
          <a:xfrm>
            <a:off x="9072979" y="3570307"/>
            <a:ext cx="336370" cy="201964"/>
          </a:xfrm>
          <a:prstGeom prst="curvedConnector3">
            <a:avLst>
              <a:gd name="adj1" fmla="val 50000"/>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8F5934F3-79E3-4EAD-AA13-ED75C332C06B}"/>
              </a:ext>
            </a:extLst>
          </p:cNvPr>
          <p:cNvSpPr txBox="1"/>
          <p:nvPr/>
        </p:nvSpPr>
        <p:spPr>
          <a:xfrm>
            <a:off x="9046072" y="3230138"/>
            <a:ext cx="497423" cy="338554"/>
          </a:xfrm>
          <a:prstGeom prst="rect">
            <a:avLst/>
          </a:prstGeom>
          <a:noFill/>
        </p:spPr>
        <p:txBody>
          <a:bodyPr wrap="square" rtlCol="0">
            <a:spAutoFit/>
          </a:bodyPr>
          <a:lstStyle>
            <a:defPPr>
              <a:defRPr lang="en-US"/>
            </a:defPPr>
            <a:lvl1pPr>
              <a:defRPr sz="900" i="1"/>
            </a:lvl1pPr>
          </a:lstStyle>
          <a:p>
            <a:r>
              <a:rPr lang="en-US" sz="800" dirty="0"/>
              <a:t>Many links</a:t>
            </a:r>
          </a:p>
        </p:txBody>
      </p:sp>
      <p:cxnSp>
        <p:nvCxnSpPr>
          <p:cNvPr id="103" name="Straight Arrow Connector 186">
            <a:extLst>
              <a:ext uri="{FF2B5EF4-FFF2-40B4-BE49-F238E27FC236}">
                <a16:creationId xmlns:a16="http://schemas.microsoft.com/office/drawing/2014/main" id="{EDC43165-7F38-45FC-9923-5A675EF50E2C}"/>
              </a:ext>
            </a:extLst>
          </p:cNvPr>
          <p:cNvCxnSpPr>
            <a:cxnSpLocks/>
            <a:stCxn id="178" idx="0"/>
            <a:endCxn id="171" idx="3"/>
          </p:cNvCxnSpPr>
          <p:nvPr/>
        </p:nvCxnSpPr>
        <p:spPr>
          <a:xfrm rot="16200000" flipH="1" flipV="1">
            <a:off x="5750982" y="1797141"/>
            <a:ext cx="487307" cy="1547302"/>
          </a:xfrm>
          <a:prstGeom prst="curvedConnector4">
            <a:avLst>
              <a:gd name="adj1" fmla="val -46911"/>
              <a:gd name="adj2" fmla="val 71919"/>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06" name="Straight Arrow Connector 186">
            <a:extLst>
              <a:ext uri="{FF2B5EF4-FFF2-40B4-BE49-F238E27FC236}">
                <a16:creationId xmlns:a16="http://schemas.microsoft.com/office/drawing/2014/main" id="{144440F0-4028-450D-B1D8-BDEBD3254AD2}"/>
              </a:ext>
            </a:extLst>
          </p:cNvPr>
          <p:cNvCxnSpPr>
            <a:cxnSpLocks/>
            <a:stCxn id="171" idx="3"/>
            <a:endCxn id="172" idx="3"/>
          </p:cNvCxnSpPr>
          <p:nvPr/>
        </p:nvCxnSpPr>
        <p:spPr>
          <a:xfrm flipV="1">
            <a:off x="5220985" y="1935742"/>
            <a:ext cx="154136" cy="878704"/>
          </a:xfrm>
          <a:prstGeom prst="curvedConnector3">
            <a:avLst>
              <a:gd name="adj1" fmla="val 24831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109" name="Rectangle 108">
            <a:extLst>
              <a:ext uri="{FF2B5EF4-FFF2-40B4-BE49-F238E27FC236}">
                <a16:creationId xmlns:a16="http://schemas.microsoft.com/office/drawing/2014/main" id="{A1D5CBD6-AF6B-42DE-88BD-B3DB326152C7}"/>
              </a:ext>
            </a:extLst>
          </p:cNvPr>
          <p:cNvSpPr/>
          <p:nvPr/>
        </p:nvSpPr>
        <p:spPr>
          <a:xfrm>
            <a:off x="7678166" y="3021294"/>
            <a:ext cx="1356590" cy="351268"/>
          </a:xfrm>
          <a:prstGeom prst="rect">
            <a:avLst/>
          </a:prstGeom>
          <a:solidFill>
            <a:schemeClr val="bg1"/>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solidFill>
              </a:rPr>
              <a:t>Peer Reviews</a:t>
            </a:r>
          </a:p>
        </p:txBody>
      </p:sp>
      <p:cxnSp>
        <p:nvCxnSpPr>
          <p:cNvPr id="111" name="Straight Arrow Connector 186">
            <a:extLst>
              <a:ext uri="{FF2B5EF4-FFF2-40B4-BE49-F238E27FC236}">
                <a16:creationId xmlns:a16="http://schemas.microsoft.com/office/drawing/2014/main" id="{179F921D-DCD8-403F-8FCE-89D3FD3C3BC5}"/>
              </a:ext>
            </a:extLst>
          </p:cNvPr>
          <p:cNvCxnSpPr>
            <a:cxnSpLocks/>
            <a:stCxn id="109" idx="0"/>
            <a:endCxn id="178" idx="3"/>
          </p:cNvCxnSpPr>
          <p:nvPr/>
        </p:nvCxnSpPr>
        <p:spPr>
          <a:xfrm rot="16200000" flipV="1">
            <a:off x="7642262" y="2307094"/>
            <a:ext cx="518521" cy="909879"/>
          </a:xfrm>
          <a:prstGeom prst="curvedConnector2">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117" name="Rectangle 116">
            <a:extLst>
              <a:ext uri="{FF2B5EF4-FFF2-40B4-BE49-F238E27FC236}">
                <a16:creationId xmlns:a16="http://schemas.microsoft.com/office/drawing/2014/main" id="{FC8E5FE8-75C8-4899-A74B-19558603E99C}"/>
              </a:ext>
            </a:extLst>
          </p:cNvPr>
          <p:cNvSpPr/>
          <p:nvPr/>
        </p:nvSpPr>
        <p:spPr>
          <a:xfrm>
            <a:off x="7708385" y="5224586"/>
            <a:ext cx="1097280" cy="234461"/>
          </a:xfrm>
          <a:prstGeom prst="rect">
            <a:avLst/>
          </a:prstGeom>
          <a:solidFill>
            <a:schemeClr val="bg1"/>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solidFill>
              </a:rPr>
              <a:t>Risks</a:t>
            </a:r>
          </a:p>
        </p:txBody>
      </p:sp>
      <p:cxnSp>
        <p:nvCxnSpPr>
          <p:cNvPr id="118" name="Straight Arrow Connector 186">
            <a:extLst>
              <a:ext uri="{FF2B5EF4-FFF2-40B4-BE49-F238E27FC236}">
                <a16:creationId xmlns:a16="http://schemas.microsoft.com/office/drawing/2014/main" id="{43558767-7F12-4036-947F-D814AF54FCD3}"/>
              </a:ext>
            </a:extLst>
          </p:cNvPr>
          <p:cNvCxnSpPr>
            <a:cxnSpLocks/>
            <a:stCxn id="33" idx="0"/>
            <a:endCxn id="171" idx="1"/>
          </p:cNvCxnSpPr>
          <p:nvPr/>
        </p:nvCxnSpPr>
        <p:spPr>
          <a:xfrm rot="5400000" flipH="1" flipV="1">
            <a:off x="3212515" y="3283889"/>
            <a:ext cx="1121322" cy="182437"/>
          </a:xfrm>
          <a:prstGeom prst="curved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122" name="Rectangle 121">
            <a:extLst>
              <a:ext uri="{FF2B5EF4-FFF2-40B4-BE49-F238E27FC236}">
                <a16:creationId xmlns:a16="http://schemas.microsoft.com/office/drawing/2014/main" id="{8AA81F71-4493-4157-85E2-FA4CC0E66AD6}"/>
              </a:ext>
            </a:extLst>
          </p:cNvPr>
          <p:cNvSpPr/>
          <p:nvPr/>
        </p:nvSpPr>
        <p:spPr>
          <a:xfrm>
            <a:off x="7708385" y="4785025"/>
            <a:ext cx="1094970" cy="383051"/>
          </a:xfrm>
          <a:prstGeom prst="rect">
            <a:avLst/>
          </a:prstGeom>
          <a:solidFill>
            <a:schemeClr val="bg1"/>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tx1"/>
                </a:solidFill>
              </a:rPr>
              <a:t>Change Requests</a:t>
            </a:r>
          </a:p>
        </p:txBody>
      </p:sp>
      <p:sp>
        <p:nvSpPr>
          <p:cNvPr id="3" name="TextBox 2">
            <a:extLst>
              <a:ext uri="{FF2B5EF4-FFF2-40B4-BE49-F238E27FC236}">
                <a16:creationId xmlns:a16="http://schemas.microsoft.com/office/drawing/2014/main" id="{7CD0ED47-7069-4291-AA14-8D2A48E19F04}"/>
              </a:ext>
            </a:extLst>
          </p:cNvPr>
          <p:cNvSpPr txBox="1"/>
          <p:nvPr/>
        </p:nvSpPr>
        <p:spPr>
          <a:xfrm>
            <a:off x="9635495" y="4673183"/>
            <a:ext cx="1977840" cy="830997"/>
          </a:xfrm>
          <a:prstGeom prst="rect">
            <a:avLst/>
          </a:prstGeom>
          <a:noFill/>
        </p:spPr>
        <p:txBody>
          <a:bodyPr wrap="square" rtlCol="0">
            <a:spAutoFit/>
          </a:bodyPr>
          <a:lstStyle/>
          <a:p>
            <a:r>
              <a:rPr lang="en-US" sz="1600" dirty="0"/>
              <a:t>Representative – many more data types actually used</a:t>
            </a:r>
          </a:p>
        </p:txBody>
      </p:sp>
      <p:sp>
        <p:nvSpPr>
          <p:cNvPr id="5" name="Slide Number Placeholder 4"/>
          <p:cNvSpPr>
            <a:spLocks noGrp="1"/>
          </p:cNvSpPr>
          <p:nvPr>
            <p:ph type="sldNum" sz="quarter" idx="12"/>
          </p:nvPr>
        </p:nvSpPr>
        <p:spPr/>
        <p:txBody>
          <a:bodyPr/>
          <a:lstStyle/>
          <a:p>
            <a:fld id="{B15726EE-33C6-4ECB-931B-A760BBF8EBB9}" type="slidenum">
              <a:rPr lang="en-US" smtClean="0"/>
              <a:t>23</a:t>
            </a:fld>
            <a:endParaRPr lang="en-US"/>
          </a:p>
        </p:txBody>
      </p:sp>
    </p:spTree>
    <p:extLst>
      <p:ext uri="{BB962C8B-B14F-4D97-AF65-F5344CB8AC3E}">
        <p14:creationId xmlns:p14="http://schemas.microsoft.com/office/powerpoint/2010/main" val="262429838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What Makes SharePoint Appealing as a DDCIM Tool</a:t>
            </a:r>
            <a:endParaRPr lang="en-US" dirty="0"/>
          </a:p>
        </p:txBody>
      </p:sp>
      <p:sp>
        <p:nvSpPr>
          <p:cNvPr id="3" name="Content Placeholder 2"/>
          <p:cNvSpPr>
            <a:spLocks noGrp="1"/>
          </p:cNvSpPr>
          <p:nvPr>
            <p:ph idx="1"/>
          </p:nvPr>
        </p:nvSpPr>
        <p:spPr>
          <a:xfrm>
            <a:off x="609600" y="1082358"/>
            <a:ext cx="10972800" cy="5029200"/>
          </a:xfrm>
        </p:spPr>
        <p:txBody>
          <a:bodyPr>
            <a:normAutofit fontScale="92500" lnSpcReduction="10000"/>
          </a:bodyPr>
          <a:lstStyle/>
          <a:p>
            <a:r>
              <a:rPr lang="en-US" sz="1800" dirty="0" smtClean="0"/>
              <a:t>Single authoritative source – database can be viewed as a document without “exporting” it</a:t>
            </a:r>
          </a:p>
          <a:p>
            <a:r>
              <a:rPr lang="en-US" sz="1800" dirty="0" smtClean="0"/>
              <a:t>Ability to add metadata and attributes</a:t>
            </a:r>
          </a:p>
          <a:p>
            <a:r>
              <a:rPr lang="en-US" sz="1800" dirty="0" smtClean="0"/>
              <a:t>Microsoft-based, so the learning curve is fairly low, and high compatibility with other Microsoft tools</a:t>
            </a:r>
          </a:p>
          <a:p>
            <a:pPr lvl="1"/>
            <a:r>
              <a:rPr lang="en-US" sz="1600" dirty="0" smtClean="0"/>
              <a:t>Including Microsoft Project, in the latest release</a:t>
            </a:r>
          </a:p>
          <a:p>
            <a:r>
              <a:rPr lang="en-US" sz="1800" dirty="0" smtClean="0"/>
              <a:t>Since most Excel files and many custom tools are “Excel-like tables,” SharePoint can be used for a wide variety of project products</a:t>
            </a:r>
          </a:p>
          <a:p>
            <a:r>
              <a:rPr lang="en-US" sz="1800" dirty="0" smtClean="0"/>
              <a:t>Every list item can have an attachment, which is very good for keeping different types of information together (documents, specs, photos, </a:t>
            </a:r>
            <a:r>
              <a:rPr lang="en-US" sz="1800" dirty="0" err="1" smtClean="0"/>
              <a:t>etc</a:t>
            </a:r>
            <a:r>
              <a:rPr lang="en-US" sz="1800" dirty="0" smtClean="0"/>
              <a:t>)</a:t>
            </a:r>
          </a:p>
          <a:p>
            <a:r>
              <a:rPr lang="en-US" sz="1800" dirty="0" smtClean="0"/>
              <a:t>It provides a high level of named item ownership and collaborative capability</a:t>
            </a:r>
          </a:p>
          <a:p>
            <a:r>
              <a:rPr lang="en-US" sz="1800" dirty="0" smtClean="0"/>
              <a:t>Items can be linked across lists</a:t>
            </a:r>
          </a:p>
          <a:p>
            <a:r>
              <a:rPr lang="en-US" sz="1800" dirty="0" smtClean="0"/>
              <a:t>Permissions can be managed down to the item level</a:t>
            </a:r>
          </a:p>
          <a:p>
            <a:r>
              <a:rPr lang="en-US" sz="1800" dirty="0" smtClean="0"/>
              <a:t>Set up with enterprise access – broad access across organizations</a:t>
            </a:r>
          </a:p>
          <a:p>
            <a:r>
              <a:rPr lang="en-US" sz="1800" dirty="0" smtClean="0"/>
              <a:t>Already funded by most NASA organizations</a:t>
            </a:r>
          </a:p>
          <a:p>
            <a:r>
              <a:rPr lang="en-US" sz="1800" dirty="0" smtClean="0"/>
              <a:t>Contractor access is achievable with NDC accounts (although not quick)</a:t>
            </a:r>
          </a:p>
          <a:p>
            <a:endParaRPr lang="en-US" sz="1800" dirty="0"/>
          </a:p>
        </p:txBody>
      </p:sp>
      <p:sp>
        <p:nvSpPr>
          <p:cNvPr id="4" name="Slide Number Placeholder 3"/>
          <p:cNvSpPr>
            <a:spLocks noGrp="1"/>
          </p:cNvSpPr>
          <p:nvPr>
            <p:ph type="sldNum" sz="quarter" idx="12"/>
          </p:nvPr>
        </p:nvSpPr>
        <p:spPr/>
        <p:txBody>
          <a:bodyPr/>
          <a:lstStyle/>
          <a:p>
            <a:fld id="{B15726EE-33C6-4ECB-931B-A760BBF8EBB9}" type="slidenum">
              <a:rPr lang="en-US" smtClean="0"/>
              <a:t>24</a:t>
            </a:fld>
            <a:endParaRPr lang="en-US"/>
          </a:p>
        </p:txBody>
      </p:sp>
    </p:spTree>
    <p:extLst>
      <p:ext uri="{BB962C8B-B14F-4D97-AF65-F5344CB8AC3E}">
        <p14:creationId xmlns:p14="http://schemas.microsoft.com/office/powerpoint/2010/main" val="36571074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a:t>
            </a:r>
            <a:endParaRPr lang="en-US" dirty="0"/>
          </a:p>
        </p:txBody>
      </p:sp>
      <p:sp>
        <p:nvSpPr>
          <p:cNvPr id="4" name="Slide Number Placeholder 3"/>
          <p:cNvSpPr>
            <a:spLocks noGrp="1"/>
          </p:cNvSpPr>
          <p:nvPr>
            <p:ph type="sldNum" sz="quarter" idx="12"/>
          </p:nvPr>
        </p:nvSpPr>
        <p:spPr/>
        <p:txBody>
          <a:bodyPr/>
          <a:lstStyle/>
          <a:p>
            <a:fld id="{B15726EE-33C6-4ECB-931B-A760BBF8EBB9}" type="slidenum">
              <a:rPr lang="en-US" smtClean="0"/>
              <a:t>25</a:t>
            </a:fld>
            <a:endParaRPr lang="en-US"/>
          </a:p>
        </p:txBody>
      </p:sp>
    </p:spTree>
    <p:extLst>
      <p:ext uri="{BB962C8B-B14F-4D97-AF65-F5344CB8AC3E}">
        <p14:creationId xmlns:p14="http://schemas.microsoft.com/office/powerpoint/2010/main" val="10284731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p:cNvPicPr>
            <a:picLocks noChangeAspect="1"/>
          </p:cNvPicPr>
          <p:nvPr/>
        </p:nvPicPr>
        <p:blipFill rotWithShape="1">
          <a:blip r:embed="rId2"/>
          <a:srcRect l="16339" t="30108" r="3215" b="4355"/>
          <a:stretch/>
        </p:blipFill>
        <p:spPr>
          <a:xfrm>
            <a:off x="5442857" y="2266051"/>
            <a:ext cx="6139543" cy="3884062"/>
          </a:xfrm>
          <a:prstGeom prst="rect">
            <a:avLst/>
          </a:prstGeom>
          <a:ln>
            <a:solidFill>
              <a:schemeClr val="tx1"/>
            </a:solidFill>
          </a:ln>
        </p:spPr>
      </p:pic>
      <p:sp>
        <p:nvSpPr>
          <p:cNvPr id="2" name="Title 1">
            <a:extLst>
              <a:ext uri="{FF2B5EF4-FFF2-40B4-BE49-F238E27FC236}">
                <a16:creationId xmlns:a16="http://schemas.microsoft.com/office/drawing/2014/main" id="{931A60E5-2825-49FF-801F-3AE398E29AF3}"/>
              </a:ext>
            </a:extLst>
          </p:cNvPr>
          <p:cNvSpPr>
            <a:spLocks noGrp="1"/>
          </p:cNvSpPr>
          <p:nvPr>
            <p:ph type="title"/>
          </p:nvPr>
        </p:nvSpPr>
        <p:spPr/>
        <p:txBody>
          <a:bodyPr>
            <a:normAutofit/>
          </a:bodyPr>
          <a:lstStyle/>
          <a:p>
            <a:r>
              <a:rPr lang="en-US" dirty="0" smtClean="0"/>
              <a:t>Data-Centric SE&amp;I </a:t>
            </a:r>
            <a:r>
              <a:rPr lang="en-US" dirty="0"/>
              <a:t>&amp; PM Collaborative Environment</a:t>
            </a:r>
          </a:p>
        </p:txBody>
      </p:sp>
      <p:pic>
        <p:nvPicPr>
          <p:cNvPr id="8" name="Picture 7">
            <a:extLst>
              <a:ext uri="{FF2B5EF4-FFF2-40B4-BE49-F238E27FC236}">
                <a16:creationId xmlns:a16="http://schemas.microsoft.com/office/drawing/2014/main" id="{72A58B54-5CE7-4C9C-A928-803CE01E9CC3}"/>
              </a:ext>
            </a:extLst>
          </p:cNvPr>
          <p:cNvPicPr>
            <a:picLocks noChangeAspect="1"/>
          </p:cNvPicPr>
          <p:nvPr/>
        </p:nvPicPr>
        <p:blipFill>
          <a:blip r:embed="rId3"/>
          <a:stretch>
            <a:fillRect/>
          </a:stretch>
        </p:blipFill>
        <p:spPr>
          <a:xfrm>
            <a:off x="419458" y="2039132"/>
            <a:ext cx="2279940" cy="4575713"/>
          </a:xfrm>
          <a:prstGeom prst="rect">
            <a:avLst/>
          </a:prstGeom>
        </p:spPr>
      </p:pic>
      <p:pic>
        <p:nvPicPr>
          <p:cNvPr id="9" name="Picture 8">
            <a:extLst>
              <a:ext uri="{FF2B5EF4-FFF2-40B4-BE49-F238E27FC236}">
                <a16:creationId xmlns:a16="http://schemas.microsoft.com/office/drawing/2014/main" id="{08E6F68F-5585-44A0-BF65-CBE57D02A819}"/>
              </a:ext>
            </a:extLst>
          </p:cNvPr>
          <p:cNvPicPr>
            <a:picLocks noChangeAspect="1"/>
          </p:cNvPicPr>
          <p:nvPr/>
        </p:nvPicPr>
        <p:blipFill>
          <a:blip r:embed="rId4"/>
          <a:stretch>
            <a:fillRect/>
          </a:stretch>
        </p:blipFill>
        <p:spPr>
          <a:xfrm>
            <a:off x="2463246" y="2266051"/>
            <a:ext cx="2651380" cy="4193429"/>
          </a:xfrm>
          <a:prstGeom prst="rect">
            <a:avLst/>
          </a:prstGeom>
        </p:spPr>
      </p:pic>
      <p:sp>
        <p:nvSpPr>
          <p:cNvPr id="10" name="TextBox 9">
            <a:extLst>
              <a:ext uri="{FF2B5EF4-FFF2-40B4-BE49-F238E27FC236}">
                <a16:creationId xmlns:a16="http://schemas.microsoft.com/office/drawing/2014/main" id="{6C2432C6-C959-480B-A654-5231ADDC9A18}"/>
              </a:ext>
            </a:extLst>
          </p:cNvPr>
          <p:cNvSpPr txBox="1"/>
          <p:nvPr/>
        </p:nvSpPr>
        <p:spPr>
          <a:xfrm>
            <a:off x="1074515" y="1156579"/>
            <a:ext cx="4509857" cy="954107"/>
          </a:xfrm>
          <a:prstGeom prst="rect">
            <a:avLst/>
          </a:prstGeom>
          <a:solidFill>
            <a:schemeClr val="accent1">
              <a:lumMod val="40000"/>
              <a:lumOff val="60000"/>
            </a:schemeClr>
          </a:solidFill>
        </p:spPr>
        <p:txBody>
          <a:bodyPr wrap="square" rtlCol="0">
            <a:spAutoFit/>
          </a:bodyPr>
          <a:lstStyle/>
          <a:p>
            <a:pPr algn="ctr"/>
            <a:r>
              <a:rPr lang="en-US" sz="1400" dirty="0"/>
              <a:t>Typical file server data management schema degrades towards more chaos over time (entropy</a:t>
            </a:r>
            <a:r>
              <a:rPr lang="en-US" sz="1400" dirty="0" smtClean="0"/>
              <a:t>).</a:t>
            </a:r>
          </a:p>
          <a:p>
            <a:pPr algn="ctr"/>
            <a:r>
              <a:rPr lang="en-US" sz="1400" dirty="0" smtClean="0"/>
              <a:t>Documents are a limited and only represent a fixed selection of data items. </a:t>
            </a:r>
            <a:endParaRPr lang="en-US" sz="1400" dirty="0"/>
          </a:p>
        </p:txBody>
      </p:sp>
      <p:sp>
        <p:nvSpPr>
          <p:cNvPr id="11" name="TextBox 10">
            <a:extLst>
              <a:ext uri="{FF2B5EF4-FFF2-40B4-BE49-F238E27FC236}">
                <a16:creationId xmlns:a16="http://schemas.microsoft.com/office/drawing/2014/main" id="{6C2432C6-C959-480B-A654-5231ADDC9A18}"/>
              </a:ext>
            </a:extLst>
          </p:cNvPr>
          <p:cNvSpPr txBox="1"/>
          <p:nvPr/>
        </p:nvSpPr>
        <p:spPr>
          <a:xfrm>
            <a:off x="6773978" y="1158058"/>
            <a:ext cx="3783367" cy="954107"/>
          </a:xfrm>
          <a:prstGeom prst="rect">
            <a:avLst/>
          </a:prstGeom>
          <a:solidFill>
            <a:schemeClr val="accent1">
              <a:lumMod val="40000"/>
              <a:lumOff val="60000"/>
            </a:schemeClr>
          </a:solidFill>
        </p:spPr>
        <p:txBody>
          <a:bodyPr wrap="square" rtlCol="0">
            <a:spAutoFit/>
          </a:bodyPr>
          <a:lstStyle/>
          <a:p>
            <a:pPr algn="ctr"/>
            <a:r>
              <a:rPr lang="en-US" sz="1400" dirty="0" smtClean="0"/>
              <a:t>SharePoint lists take advantage of “metadata” – the principle that every data item has multiple fields, uses, and relationships to other data items </a:t>
            </a:r>
            <a:endParaRPr lang="en-US" sz="1400" dirty="0"/>
          </a:p>
        </p:txBody>
      </p:sp>
      <p:sp>
        <p:nvSpPr>
          <p:cNvPr id="22" name="Slide Number Placeholder 21"/>
          <p:cNvSpPr>
            <a:spLocks noGrp="1"/>
          </p:cNvSpPr>
          <p:nvPr>
            <p:ph type="sldNum" sz="quarter" idx="12"/>
          </p:nvPr>
        </p:nvSpPr>
        <p:spPr/>
        <p:txBody>
          <a:bodyPr/>
          <a:lstStyle/>
          <a:p>
            <a:fld id="{B15726EE-33C6-4ECB-931B-A760BBF8EBB9}" type="slidenum">
              <a:rPr lang="en-US" smtClean="0"/>
              <a:t>26</a:t>
            </a:fld>
            <a:endParaRPr lang="en-US"/>
          </a:p>
        </p:txBody>
      </p:sp>
    </p:spTree>
    <p:extLst>
      <p:ext uri="{BB962C8B-B14F-4D97-AF65-F5344CB8AC3E}">
        <p14:creationId xmlns:p14="http://schemas.microsoft.com/office/powerpoint/2010/main" val="240471314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dirty="0" smtClean="0"/>
              <a:t>CSR Collaborative Environment Foundation</a:t>
            </a:r>
            <a:r>
              <a:rPr lang="en-US" dirty="0"/>
              <a:t>: Master Equipment List</a:t>
            </a:r>
          </a:p>
        </p:txBody>
      </p:sp>
      <p:pic>
        <p:nvPicPr>
          <p:cNvPr id="8" name="Picture 7"/>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447800" y="1140043"/>
            <a:ext cx="9403672" cy="5122428"/>
          </a:xfrm>
          <a:prstGeom prst="rect">
            <a:avLst/>
          </a:prstGeom>
          <a:ln>
            <a:solidFill>
              <a:schemeClr val="tx1"/>
            </a:solidFill>
          </a:ln>
        </p:spPr>
      </p:pic>
      <p:sp>
        <p:nvSpPr>
          <p:cNvPr id="2" name="Slide Number Placeholder 1"/>
          <p:cNvSpPr>
            <a:spLocks noGrp="1"/>
          </p:cNvSpPr>
          <p:nvPr>
            <p:ph type="sldNum" sz="quarter" idx="12"/>
          </p:nvPr>
        </p:nvSpPr>
        <p:spPr/>
        <p:txBody>
          <a:bodyPr/>
          <a:lstStyle/>
          <a:p>
            <a:fld id="{B15726EE-33C6-4ECB-931B-A760BBF8EBB9}" type="slidenum">
              <a:rPr lang="en-US" smtClean="0"/>
              <a:t>27</a:t>
            </a:fld>
            <a:endParaRPr lang="en-US"/>
          </a:p>
        </p:txBody>
      </p:sp>
    </p:spTree>
    <p:extLst>
      <p:ext uri="{BB962C8B-B14F-4D97-AF65-F5344CB8AC3E}">
        <p14:creationId xmlns:p14="http://schemas.microsoft.com/office/powerpoint/2010/main" val="361806570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dirty="0" smtClean="0"/>
              <a:t>CSR </a:t>
            </a:r>
            <a:r>
              <a:rPr lang="en-US" dirty="0"/>
              <a:t>Collaborative Environment </a:t>
            </a:r>
            <a:r>
              <a:rPr lang="en-US" dirty="0" smtClean="0"/>
              <a:t>Foundation</a:t>
            </a:r>
            <a:r>
              <a:rPr lang="en-US" dirty="0"/>
              <a:t>: </a:t>
            </a:r>
            <a:r>
              <a:rPr lang="en-US" dirty="0" smtClean="0"/>
              <a:t>Requirements List</a:t>
            </a:r>
            <a:endParaRPr lang="en-US" dirty="0"/>
          </a:p>
        </p:txBody>
      </p:sp>
      <p:pic>
        <p:nvPicPr>
          <p:cNvPr id="2" name="Picture 1"/>
          <p:cNvPicPr>
            <a:picLocks noChangeAspect="1"/>
          </p:cNvPicPr>
          <p:nvPr/>
        </p:nvPicPr>
        <p:blipFill rotWithShape="1">
          <a:blip r:embed="rId2"/>
          <a:srcRect l="18250" t="35513" r="2250" b="4769"/>
          <a:stretch/>
        </p:blipFill>
        <p:spPr>
          <a:xfrm>
            <a:off x="289560" y="1033779"/>
            <a:ext cx="8900160" cy="5191761"/>
          </a:xfrm>
          <a:prstGeom prst="rect">
            <a:avLst/>
          </a:prstGeom>
          <a:ln>
            <a:solidFill>
              <a:schemeClr val="tx1"/>
            </a:solidFill>
          </a:ln>
        </p:spPr>
      </p:pic>
      <p:pic>
        <p:nvPicPr>
          <p:cNvPr id="6" name="Picture 5"/>
          <p:cNvPicPr>
            <a:picLocks noChangeAspect="1"/>
          </p:cNvPicPr>
          <p:nvPr/>
        </p:nvPicPr>
        <p:blipFill rotWithShape="1">
          <a:blip r:embed="rId3"/>
          <a:srcRect l="29181" t="47434" r="37890" b="4415"/>
          <a:stretch/>
        </p:blipFill>
        <p:spPr>
          <a:xfrm>
            <a:off x="5547359" y="1455420"/>
            <a:ext cx="4400203" cy="3535680"/>
          </a:xfrm>
          <a:prstGeom prst="rect">
            <a:avLst/>
          </a:prstGeom>
          <a:ln>
            <a:solidFill>
              <a:schemeClr val="tx1"/>
            </a:solidFill>
          </a:ln>
        </p:spPr>
      </p:pic>
      <p:pic>
        <p:nvPicPr>
          <p:cNvPr id="7" name="Picture 6"/>
          <p:cNvPicPr>
            <a:picLocks noChangeAspect="1"/>
          </p:cNvPicPr>
          <p:nvPr/>
        </p:nvPicPr>
        <p:blipFill rotWithShape="1">
          <a:blip r:embed="rId4"/>
          <a:srcRect l="17000" t="35030" r="32500" b="5090"/>
          <a:stretch/>
        </p:blipFill>
        <p:spPr>
          <a:xfrm>
            <a:off x="6187440" y="1990328"/>
            <a:ext cx="4251960" cy="3915172"/>
          </a:xfrm>
          <a:prstGeom prst="rect">
            <a:avLst/>
          </a:prstGeom>
          <a:ln>
            <a:solidFill>
              <a:schemeClr val="tx1"/>
            </a:solidFill>
          </a:ln>
        </p:spPr>
      </p:pic>
      <p:pic>
        <p:nvPicPr>
          <p:cNvPr id="10" name="Picture 9"/>
          <p:cNvPicPr>
            <a:picLocks noChangeAspect="1"/>
          </p:cNvPicPr>
          <p:nvPr/>
        </p:nvPicPr>
        <p:blipFill rotWithShape="1">
          <a:blip r:embed="rId5"/>
          <a:srcRect l="17251" t="34547" r="32374" b="7344"/>
          <a:stretch/>
        </p:blipFill>
        <p:spPr>
          <a:xfrm>
            <a:off x="6934200" y="2171700"/>
            <a:ext cx="4636062" cy="4152900"/>
          </a:xfrm>
          <a:prstGeom prst="rect">
            <a:avLst/>
          </a:prstGeom>
          <a:ln>
            <a:solidFill>
              <a:schemeClr val="tx1"/>
            </a:solidFill>
          </a:ln>
        </p:spPr>
      </p:pic>
      <p:sp>
        <p:nvSpPr>
          <p:cNvPr id="11" name="Slide Number Placeholder 10"/>
          <p:cNvSpPr>
            <a:spLocks noGrp="1"/>
          </p:cNvSpPr>
          <p:nvPr>
            <p:ph type="sldNum" sz="quarter" idx="12"/>
          </p:nvPr>
        </p:nvSpPr>
        <p:spPr/>
        <p:txBody>
          <a:bodyPr/>
          <a:lstStyle/>
          <a:p>
            <a:fld id="{B15726EE-33C6-4ECB-931B-A760BBF8EBB9}" type="slidenum">
              <a:rPr lang="en-US" smtClean="0"/>
              <a:t>28</a:t>
            </a:fld>
            <a:endParaRPr lang="en-US"/>
          </a:p>
        </p:txBody>
      </p:sp>
    </p:spTree>
    <p:extLst>
      <p:ext uri="{BB962C8B-B14F-4D97-AF65-F5344CB8AC3E}">
        <p14:creationId xmlns:p14="http://schemas.microsoft.com/office/powerpoint/2010/main" val="2041313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AC68631-49B9-46F1-A148-37BD30A9C690}" type="slidenum">
              <a:rPr lang="en-US" smtClean="0"/>
              <a:pPr/>
              <a:t>29</a:t>
            </a:fld>
            <a:endParaRPr lang="en-US" dirty="0"/>
          </a:p>
        </p:txBody>
      </p:sp>
      <p:pic>
        <p:nvPicPr>
          <p:cNvPr id="5" name="Picture 4"/>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252063" y="1066800"/>
            <a:ext cx="2655099" cy="2628901"/>
          </a:xfrm>
          <a:prstGeom prst="rect">
            <a:avLst/>
          </a:prstGeom>
          <a:ln>
            <a:solidFill>
              <a:schemeClr val="tx1"/>
            </a:solidFill>
          </a:ln>
        </p:spPr>
      </p:pic>
      <p:pic>
        <p:nvPicPr>
          <p:cNvPr id="6" name="Picture 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161561" y="1066800"/>
            <a:ext cx="2463141" cy="2628901"/>
          </a:xfrm>
          <a:prstGeom prst="rect">
            <a:avLst/>
          </a:prstGeom>
          <a:ln>
            <a:solidFill>
              <a:schemeClr val="tx1"/>
            </a:solidFill>
          </a:ln>
        </p:spPr>
      </p:pic>
      <p:pic>
        <p:nvPicPr>
          <p:cNvPr id="7" name="Picture 6"/>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756466" y="1066800"/>
            <a:ext cx="2526569" cy="2628901"/>
          </a:xfrm>
          <a:prstGeom prst="rect">
            <a:avLst/>
          </a:prstGeom>
          <a:ln>
            <a:solidFill>
              <a:schemeClr val="tx1"/>
            </a:solidFill>
          </a:ln>
        </p:spPr>
      </p:pic>
      <p:pic>
        <p:nvPicPr>
          <p:cNvPr id="8" name="Picture 7"/>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2252063" y="3797299"/>
            <a:ext cx="2655099" cy="2744320"/>
          </a:xfrm>
          <a:prstGeom prst="rect">
            <a:avLst/>
          </a:prstGeom>
          <a:ln>
            <a:solidFill>
              <a:schemeClr val="tx1"/>
            </a:solidFill>
          </a:ln>
        </p:spPr>
      </p:pic>
      <p:pic>
        <p:nvPicPr>
          <p:cNvPr id="9" name="Picture 8"/>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5161561" y="3797300"/>
            <a:ext cx="2455489" cy="2730501"/>
          </a:xfrm>
          <a:prstGeom prst="rect">
            <a:avLst/>
          </a:prstGeom>
          <a:ln>
            <a:solidFill>
              <a:schemeClr val="tx1"/>
            </a:solidFill>
          </a:ln>
        </p:spPr>
      </p:pic>
      <p:sp>
        <p:nvSpPr>
          <p:cNvPr id="10" name="Rectangular Callout 9"/>
          <p:cNvSpPr/>
          <p:nvPr/>
        </p:nvSpPr>
        <p:spPr>
          <a:xfrm>
            <a:off x="3407215" y="1448171"/>
            <a:ext cx="1503162" cy="398766"/>
          </a:xfrm>
          <a:prstGeom prst="wedgeRectCallout">
            <a:avLst>
              <a:gd name="adj1" fmla="val -21679"/>
              <a:gd name="adj2" fmla="val 255861"/>
            </a:avLst>
          </a:prstGeom>
          <a:solidFill>
            <a:srgbClr val="FFFFCC"/>
          </a:solidFill>
          <a:ln w="12700"/>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News and Announcements</a:t>
            </a:r>
          </a:p>
        </p:txBody>
      </p:sp>
      <p:sp>
        <p:nvSpPr>
          <p:cNvPr id="11" name="TextBox 10"/>
          <p:cNvSpPr txBox="1"/>
          <p:nvPr/>
        </p:nvSpPr>
        <p:spPr>
          <a:xfrm>
            <a:off x="7892102" y="3868320"/>
            <a:ext cx="3537898" cy="2031325"/>
          </a:xfrm>
          <a:prstGeom prst="rect">
            <a:avLst/>
          </a:prstGeom>
          <a:solidFill>
            <a:srgbClr val="FFFFCC"/>
          </a:solidFill>
          <a:ln>
            <a:solidFill>
              <a:schemeClr val="tx1"/>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marL="115888" indent="-115888">
              <a:buFont typeface="Arial" panose="020B0604020202020204" pitchFamily="34" charset="0"/>
              <a:buChar char="•"/>
            </a:pPr>
            <a:r>
              <a:rPr lang="en-US" sz="1400" dirty="0"/>
              <a:t>Weekly Portal is the one-stop shop for team weekly status and planning</a:t>
            </a:r>
          </a:p>
          <a:p>
            <a:pPr marL="115888" indent="-115888">
              <a:buFont typeface="Arial" panose="020B0604020202020204" pitchFamily="34" charset="0"/>
              <a:buChar char="•"/>
            </a:pPr>
            <a:r>
              <a:rPr lang="en-US" sz="1400" dirty="0"/>
              <a:t>All content is available for participants and as a record</a:t>
            </a:r>
          </a:p>
          <a:p>
            <a:pPr marL="115888" indent="-115888">
              <a:buFont typeface="Arial" panose="020B0604020202020204" pitchFamily="34" charset="0"/>
              <a:buChar char="•"/>
            </a:pPr>
            <a:r>
              <a:rPr lang="en-US" sz="1400" dirty="0"/>
              <a:t>The lists keep full chronological records</a:t>
            </a:r>
          </a:p>
          <a:p>
            <a:pPr marL="115888" indent="-115888">
              <a:buFont typeface="Arial" panose="020B0604020202020204" pitchFamily="34" charset="0"/>
              <a:buChar char="•"/>
            </a:pPr>
            <a:r>
              <a:rPr lang="en-US" sz="1400" dirty="0"/>
              <a:t>Reduces need to enter same information in multiple places</a:t>
            </a:r>
          </a:p>
          <a:p>
            <a:pPr marL="115888" indent="-115888">
              <a:buFont typeface="Arial" panose="020B0604020202020204" pitchFamily="34" charset="0"/>
              <a:buChar char="•"/>
            </a:pPr>
            <a:r>
              <a:rPr lang="en-US" sz="1400" b="1" dirty="0"/>
              <a:t>Similar portal constructs: Milestone Review Portals, Test Activities</a:t>
            </a:r>
          </a:p>
        </p:txBody>
      </p:sp>
      <p:sp>
        <p:nvSpPr>
          <p:cNvPr id="12" name="Rectangular Callout 11"/>
          <p:cNvSpPr/>
          <p:nvPr/>
        </p:nvSpPr>
        <p:spPr>
          <a:xfrm>
            <a:off x="3994626" y="2699922"/>
            <a:ext cx="1101298" cy="266330"/>
          </a:xfrm>
          <a:prstGeom prst="wedgeRectCallout">
            <a:avLst>
              <a:gd name="adj1" fmla="val -53923"/>
              <a:gd name="adj2" fmla="val 159195"/>
            </a:avLst>
          </a:prstGeom>
          <a:solidFill>
            <a:srgbClr val="FFFFCC"/>
          </a:solidFill>
          <a:ln w="12700"/>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Decision Log</a:t>
            </a:r>
          </a:p>
        </p:txBody>
      </p:sp>
      <p:sp>
        <p:nvSpPr>
          <p:cNvPr id="13" name="Rectangular Callout 12"/>
          <p:cNvSpPr/>
          <p:nvPr/>
        </p:nvSpPr>
        <p:spPr>
          <a:xfrm>
            <a:off x="6022052" y="1122792"/>
            <a:ext cx="3121948" cy="724145"/>
          </a:xfrm>
          <a:prstGeom prst="wedgeRectCallout">
            <a:avLst>
              <a:gd name="adj1" fmla="val -35639"/>
              <a:gd name="adj2" fmla="val 77734"/>
            </a:avLst>
          </a:prstGeom>
          <a:solidFill>
            <a:srgbClr val="FFFFCC"/>
          </a:solidFill>
          <a:ln w="12700"/>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Products in Review (internal or external)</a:t>
            </a:r>
          </a:p>
          <a:p>
            <a:pPr algn="ctr"/>
            <a:r>
              <a:rPr lang="en-US" sz="1200" dirty="0">
                <a:solidFill>
                  <a:schemeClr val="tx1"/>
                </a:solidFill>
              </a:rPr>
              <a:t>This is a filtered view of the Master Product Library (not a separate list)</a:t>
            </a:r>
          </a:p>
        </p:txBody>
      </p:sp>
      <p:sp>
        <p:nvSpPr>
          <p:cNvPr id="14" name="Rectangular Callout 13"/>
          <p:cNvSpPr/>
          <p:nvPr/>
        </p:nvSpPr>
        <p:spPr>
          <a:xfrm>
            <a:off x="6851810" y="2147918"/>
            <a:ext cx="1667795" cy="898254"/>
          </a:xfrm>
          <a:prstGeom prst="wedgeRectCallout">
            <a:avLst>
              <a:gd name="adj1" fmla="val -52554"/>
              <a:gd name="adj2" fmla="val 75963"/>
            </a:avLst>
          </a:prstGeom>
          <a:solidFill>
            <a:srgbClr val="FFFFCC"/>
          </a:solidFill>
          <a:ln w="12700"/>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Controlled Milestones are color-coded based on proximity to deadline</a:t>
            </a:r>
          </a:p>
        </p:txBody>
      </p:sp>
      <p:sp>
        <p:nvSpPr>
          <p:cNvPr id="15" name="Rectangular Callout 14"/>
          <p:cNvSpPr/>
          <p:nvPr/>
        </p:nvSpPr>
        <p:spPr>
          <a:xfrm>
            <a:off x="9709213" y="2584513"/>
            <a:ext cx="1162975" cy="883115"/>
          </a:xfrm>
          <a:prstGeom prst="wedgeRectCallout">
            <a:avLst>
              <a:gd name="adj1" fmla="val -98729"/>
              <a:gd name="adj2" fmla="val -73879"/>
            </a:avLst>
          </a:prstGeom>
          <a:solidFill>
            <a:srgbClr val="FFFFCC"/>
          </a:solidFill>
          <a:ln w="12700"/>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Weekly meetings +</a:t>
            </a:r>
          </a:p>
          <a:p>
            <a:pPr algn="ctr"/>
            <a:r>
              <a:rPr lang="en-US" sz="1200" dirty="0">
                <a:solidFill>
                  <a:schemeClr val="tx1"/>
                </a:solidFill>
              </a:rPr>
              <a:t>Leave calendar at the top</a:t>
            </a:r>
          </a:p>
        </p:txBody>
      </p:sp>
      <p:sp>
        <p:nvSpPr>
          <p:cNvPr id="16" name="Rectangular Callout 15"/>
          <p:cNvSpPr/>
          <p:nvPr/>
        </p:nvSpPr>
        <p:spPr>
          <a:xfrm>
            <a:off x="1891262" y="4292353"/>
            <a:ext cx="1046052" cy="680252"/>
          </a:xfrm>
          <a:prstGeom prst="wedgeRectCallout">
            <a:avLst>
              <a:gd name="adj1" fmla="val 100209"/>
              <a:gd name="adj2" fmla="val 59446"/>
            </a:avLst>
          </a:prstGeom>
          <a:solidFill>
            <a:srgbClr val="FFFFCC"/>
          </a:solidFill>
          <a:ln w="12700"/>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SEIWG and Board Agendas</a:t>
            </a:r>
          </a:p>
        </p:txBody>
      </p:sp>
      <p:sp>
        <p:nvSpPr>
          <p:cNvPr id="17" name="Rectangular Callout 16"/>
          <p:cNvSpPr/>
          <p:nvPr/>
        </p:nvSpPr>
        <p:spPr>
          <a:xfrm>
            <a:off x="1891262" y="5766479"/>
            <a:ext cx="1046052" cy="680252"/>
          </a:xfrm>
          <a:prstGeom prst="wedgeRectCallout">
            <a:avLst>
              <a:gd name="adj1" fmla="val 106150"/>
              <a:gd name="adj2" fmla="val 21599"/>
            </a:avLst>
          </a:prstGeom>
          <a:solidFill>
            <a:srgbClr val="FFFFCC"/>
          </a:solidFill>
          <a:ln w="12700"/>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Top Issues (weekly updates)</a:t>
            </a:r>
          </a:p>
        </p:txBody>
      </p:sp>
      <p:sp>
        <p:nvSpPr>
          <p:cNvPr id="18" name="Rectangular Callout 17"/>
          <p:cNvSpPr/>
          <p:nvPr/>
        </p:nvSpPr>
        <p:spPr>
          <a:xfrm>
            <a:off x="6709724" y="3740521"/>
            <a:ext cx="1046052" cy="680252"/>
          </a:xfrm>
          <a:prstGeom prst="wedgeRectCallout">
            <a:avLst>
              <a:gd name="adj1" fmla="val -116205"/>
              <a:gd name="adj2" fmla="val 75106"/>
            </a:avLst>
          </a:prstGeom>
          <a:solidFill>
            <a:srgbClr val="FFFFCC"/>
          </a:solidFill>
          <a:ln w="12700"/>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Different views of action lists</a:t>
            </a:r>
          </a:p>
        </p:txBody>
      </p:sp>
      <p:sp>
        <p:nvSpPr>
          <p:cNvPr id="19" name="Rectangular Callout 18"/>
          <p:cNvSpPr/>
          <p:nvPr/>
        </p:nvSpPr>
        <p:spPr>
          <a:xfrm>
            <a:off x="5673857" y="4848317"/>
            <a:ext cx="1827627" cy="654358"/>
          </a:xfrm>
          <a:prstGeom prst="wedgeRectCallout">
            <a:avLst>
              <a:gd name="adj1" fmla="val -21583"/>
              <a:gd name="adj2" fmla="val 122140"/>
            </a:avLst>
          </a:prstGeom>
          <a:solidFill>
            <a:srgbClr val="FFFFCC"/>
          </a:solidFill>
          <a:ln w="12700"/>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Team members enter weekly statuses. Great for management roll-ups.</a:t>
            </a:r>
          </a:p>
        </p:txBody>
      </p:sp>
      <p:sp>
        <p:nvSpPr>
          <p:cNvPr id="20" name="TextBox 19"/>
          <p:cNvSpPr txBox="1"/>
          <p:nvPr/>
        </p:nvSpPr>
        <p:spPr>
          <a:xfrm>
            <a:off x="1805848" y="1079676"/>
            <a:ext cx="1223625" cy="430887"/>
          </a:xfrm>
          <a:prstGeom prst="rect">
            <a:avLst/>
          </a:prstGeom>
          <a:solidFill>
            <a:srgbClr val="FFCC99"/>
          </a:solidFill>
          <a:ln>
            <a:solidFill>
              <a:schemeClr val="tx1"/>
            </a:solidFill>
          </a:ln>
          <a:effectLst>
            <a:outerShdw blurRad="50800" dist="38100" dir="2700000" algn="tl" rotWithShape="0">
              <a:prstClr val="black">
                <a:alpha val="40000"/>
              </a:prst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r>
              <a:rPr lang="en-US" sz="1100" b="1" dirty="0"/>
              <a:t>This is all on a single web page</a:t>
            </a:r>
          </a:p>
        </p:txBody>
      </p:sp>
      <p:sp>
        <p:nvSpPr>
          <p:cNvPr id="21" name="Title 20"/>
          <p:cNvSpPr>
            <a:spLocks noGrp="1"/>
          </p:cNvSpPr>
          <p:nvPr>
            <p:ph type="title"/>
          </p:nvPr>
        </p:nvSpPr>
        <p:spPr/>
        <p:txBody>
          <a:bodyPr>
            <a:normAutofit/>
          </a:bodyPr>
          <a:lstStyle/>
          <a:p>
            <a:r>
              <a:rPr lang="en-US" dirty="0" smtClean="0"/>
              <a:t>CSR Collaborative Environment Foundation: Portal Pages</a:t>
            </a:r>
            <a:endParaRPr lang="en-US" dirty="0"/>
          </a:p>
        </p:txBody>
      </p:sp>
    </p:spTree>
    <p:extLst>
      <p:ext uri="{BB962C8B-B14F-4D97-AF65-F5344CB8AC3E}">
        <p14:creationId xmlns:p14="http://schemas.microsoft.com/office/powerpoint/2010/main" val="708088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Group 34"/>
          <p:cNvGrpSpPr/>
          <p:nvPr/>
        </p:nvGrpSpPr>
        <p:grpSpPr>
          <a:xfrm>
            <a:off x="1517869" y="1066800"/>
            <a:ext cx="8268703" cy="3448764"/>
            <a:chOff x="1517869" y="1251857"/>
            <a:chExt cx="8268703" cy="3448764"/>
          </a:xfrm>
        </p:grpSpPr>
        <p:pic>
          <p:nvPicPr>
            <p:cNvPr id="12" name="Picture 11"/>
            <p:cNvPicPr>
              <a:picLocks noChangeAspect="1"/>
            </p:cNvPicPr>
            <p:nvPr/>
          </p:nvPicPr>
          <p:blipFill rotWithShape="1">
            <a:blip r:embed="rId2"/>
            <a:srcRect l="16466" t="36355" r="1283" b="19930"/>
            <a:stretch/>
          </p:blipFill>
          <p:spPr>
            <a:xfrm>
              <a:off x="1517869" y="1287829"/>
              <a:ext cx="8268703" cy="3412792"/>
            </a:xfrm>
            <a:prstGeom prst="rect">
              <a:avLst/>
            </a:prstGeom>
            <a:ln>
              <a:solidFill>
                <a:schemeClr val="tx1"/>
              </a:solidFill>
            </a:ln>
          </p:spPr>
        </p:pic>
        <p:sp>
          <p:nvSpPr>
            <p:cNvPr id="21" name="TextBox 20"/>
            <p:cNvSpPr txBox="1"/>
            <p:nvPr/>
          </p:nvSpPr>
          <p:spPr>
            <a:xfrm>
              <a:off x="7892144" y="1251857"/>
              <a:ext cx="1741714" cy="646331"/>
            </a:xfrm>
            <a:prstGeom prst="rect">
              <a:avLst/>
            </a:prstGeom>
            <a:noFill/>
          </p:spPr>
          <p:txBody>
            <a:bodyPr wrap="square" rtlCol="0">
              <a:spAutoFit/>
            </a:bodyPr>
            <a:lstStyle/>
            <a:p>
              <a:r>
                <a:rPr lang="en-US" sz="1800" b="1" dirty="0" smtClean="0">
                  <a:solidFill>
                    <a:srgbClr val="FF0000"/>
                  </a:solidFill>
                </a:rPr>
                <a:t>TPS DEFINITION</a:t>
              </a:r>
              <a:endParaRPr lang="en-US" sz="1800" b="1" dirty="0">
                <a:solidFill>
                  <a:srgbClr val="FF0000"/>
                </a:solidFill>
              </a:endParaRPr>
            </a:p>
          </p:txBody>
        </p:sp>
      </p:grpSp>
      <p:grpSp>
        <p:nvGrpSpPr>
          <p:cNvPr id="34" name="Group 33"/>
          <p:cNvGrpSpPr/>
          <p:nvPr/>
        </p:nvGrpSpPr>
        <p:grpSpPr>
          <a:xfrm>
            <a:off x="2313380" y="2040244"/>
            <a:ext cx="8378705" cy="4424218"/>
            <a:chOff x="2204523" y="2845787"/>
            <a:chExt cx="8378705" cy="4424218"/>
          </a:xfrm>
        </p:grpSpPr>
        <p:pic>
          <p:nvPicPr>
            <p:cNvPr id="11" name="Picture 10"/>
            <p:cNvPicPr>
              <a:picLocks noChangeAspect="1"/>
            </p:cNvPicPr>
            <p:nvPr/>
          </p:nvPicPr>
          <p:blipFill rotWithShape="1">
            <a:blip r:embed="rId3"/>
            <a:srcRect l="16895" t="26390" r="2497" b="18800"/>
            <a:stretch/>
          </p:blipFill>
          <p:spPr>
            <a:xfrm>
              <a:off x="2204523" y="2845787"/>
              <a:ext cx="8378705" cy="4424218"/>
            </a:xfrm>
            <a:prstGeom prst="rect">
              <a:avLst/>
            </a:prstGeom>
            <a:ln>
              <a:solidFill>
                <a:schemeClr val="tx1"/>
              </a:solidFill>
            </a:ln>
          </p:spPr>
        </p:pic>
        <p:sp>
          <p:nvSpPr>
            <p:cNvPr id="16" name="Rectangle 15"/>
            <p:cNvSpPr/>
            <p:nvPr/>
          </p:nvSpPr>
          <p:spPr>
            <a:xfrm>
              <a:off x="3690255" y="6857999"/>
              <a:ext cx="859973" cy="33745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7" name="TextBox 26"/>
            <p:cNvSpPr txBox="1"/>
            <p:nvPr/>
          </p:nvSpPr>
          <p:spPr>
            <a:xfrm>
              <a:off x="8327573" y="2895601"/>
              <a:ext cx="1142999" cy="646331"/>
            </a:xfrm>
            <a:prstGeom prst="rect">
              <a:avLst/>
            </a:prstGeom>
            <a:noFill/>
          </p:spPr>
          <p:txBody>
            <a:bodyPr wrap="square" rtlCol="0">
              <a:spAutoFit/>
            </a:bodyPr>
            <a:lstStyle/>
            <a:p>
              <a:r>
                <a:rPr lang="en-US" sz="1800" b="1" dirty="0" smtClean="0">
                  <a:solidFill>
                    <a:srgbClr val="FF0000"/>
                  </a:solidFill>
                </a:rPr>
                <a:t>TPS STEPS</a:t>
              </a:r>
              <a:endParaRPr lang="en-US" sz="1800" b="1" dirty="0">
                <a:solidFill>
                  <a:srgbClr val="FF0000"/>
                </a:solidFill>
              </a:endParaRPr>
            </a:p>
          </p:txBody>
        </p:sp>
      </p:grpSp>
      <p:grpSp>
        <p:nvGrpSpPr>
          <p:cNvPr id="28" name="Group 27"/>
          <p:cNvGrpSpPr/>
          <p:nvPr/>
        </p:nvGrpSpPr>
        <p:grpSpPr>
          <a:xfrm>
            <a:off x="5117605" y="1266663"/>
            <a:ext cx="5855195" cy="4467471"/>
            <a:chOff x="8851405" y="308721"/>
            <a:chExt cx="5855195" cy="4467471"/>
          </a:xfrm>
        </p:grpSpPr>
        <p:pic>
          <p:nvPicPr>
            <p:cNvPr id="10" name="Picture 9"/>
            <p:cNvPicPr>
              <a:picLocks noChangeAspect="1"/>
            </p:cNvPicPr>
            <p:nvPr/>
          </p:nvPicPr>
          <p:blipFill rotWithShape="1">
            <a:blip r:embed="rId4"/>
            <a:srcRect l="26515" t="30855" r="28561" b="24660"/>
            <a:stretch/>
          </p:blipFill>
          <p:spPr>
            <a:xfrm>
              <a:off x="8851405" y="308721"/>
              <a:ext cx="5809673" cy="4467471"/>
            </a:xfrm>
            <a:prstGeom prst="rect">
              <a:avLst/>
            </a:prstGeom>
            <a:ln>
              <a:solidFill>
                <a:schemeClr val="tx1"/>
              </a:solidFill>
            </a:ln>
          </p:spPr>
        </p:pic>
        <p:sp>
          <p:nvSpPr>
            <p:cNvPr id="17" name="Rectangle 16"/>
            <p:cNvSpPr/>
            <p:nvPr/>
          </p:nvSpPr>
          <p:spPr>
            <a:xfrm>
              <a:off x="10450283" y="3995057"/>
              <a:ext cx="859973" cy="27214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6" name="TextBox 25"/>
            <p:cNvSpPr txBox="1"/>
            <p:nvPr/>
          </p:nvSpPr>
          <p:spPr>
            <a:xfrm>
              <a:off x="12583886" y="315685"/>
              <a:ext cx="2122714" cy="646331"/>
            </a:xfrm>
            <a:prstGeom prst="rect">
              <a:avLst/>
            </a:prstGeom>
            <a:noFill/>
          </p:spPr>
          <p:txBody>
            <a:bodyPr wrap="square" rtlCol="0">
              <a:spAutoFit/>
            </a:bodyPr>
            <a:lstStyle/>
            <a:p>
              <a:r>
                <a:rPr lang="en-US" sz="1800" b="1" dirty="0" smtClean="0">
                  <a:solidFill>
                    <a:srgbClr val="FF0000"/>
                  </a:solidFill>
                </a:rPr>
                <a:t>VERIF REQ MATRIX</a:t>
              </a:r>
              <a:endParaRPr lang="en-US" sz="1800" b="1" dirty="0">
                <a:solidFill>
                  <a:srgbClr val="FF0000"/>
                </a:solidFill>
              </a:endParaRPr>
            </a:p>
          </p:txBody>
        </p:sp>
      </p:grpSp>
      <p:grpSp>
        <p:nvGrpSpPr>
          <p:cNvPr id="36" name="Group 35"/>
          <p:cNvGrpSpPr/>
          <p:nvPr/>
        </p:nvGrpSpPr>
        <p:grpSpPr>
          <a:xfrm>
            <a:off x="198251" y="1179615"/>
            <a:ext cx="6028376" cy="4368803"/>
            <a:chOff x="198251" y="1364672"/>
            <a:chExt cx="6028376" cy="4368803"/>
          </a:xfrm>
        </p:grpSpPr>
        <p:grpSp>
          <p:nvGrpSpPr>
            <p:cNvPr id="18" name="Group 17"/>
            <p:cNvGrpSpPr/>
            <p:nvPr/>
          </p:nvGrpSpPr>
          <p:grpSpPr>
            <a:xfrm>
              <a:off x="198251" y="1364672"/>
              <a:ext cx="5957455" cy="4368803"/>
              <a:chOff x="-2534063" y="983672"/>
              <a:chExt cx="5957455" cy="4368803"/>
            </a:xfrm>
          </p:grpSpPr>
          <p:grpSp>
            <p:nvGrpSpPr>
              <p:cNvPr id="7" name="Group 6"/>
              <p:cNvGrpSpPr/>
              <p:nvPr/>
            </p:nvGrpSpPr>
            <p:grpSpPr>
              <a:xfrm>
                <a:off x="-2534063" y="983672"/>
                <a:ext cx="5957455" cy="4368803"/>
                <a:chOff x="-434109" y="1099127"/>
                <a:chExt cx="5975929" cy="4710548"/>
              </a:xfrm>
            </p:grpSpPr>
            <p:pic>
              <p:nvPicPr>
                <p:cNvPr id="8" name="Picture 7"/>
                <p:cNvPicPr>
                  <a:picLocks noChangeAspect="1"/>
                </p:cNvPicPr>
                <p:nvPr/>
              </p:nvPicPr>
              <p:blipFill rotWithShape="1">
                <a:blip r:embed="rId5"/>
                <a:srcRect l="10222" t="55157" r="40763" b="8845"/>
                <a:stretch/>
              </p:blipFill>
              <p:spPr>
                <a:xfrm>
                  <a:off x="-434108" y="2401456"/>
                  <a:ext cx="5975928" cy="3408219"/>
                </a:xfrm>
                <a:prstGeom prst="rect">
                  <a:avLst/>
                </a:prstGeom>
                <a:ln>
                  <a:solidFill>
                    <a:schemeClr val="tx1"/>
                  </a:solidFill>
                </a:ln>
              </p:spPr>
            </p:pic>
            <p:pic>
              <p:nvPicPr>
                <p:cNvPr id="9" name="Picture 8"/>
                <p:cNvPicPr>
                  <a:picLocks noChangeAspect="1"/>
                </p:cNvPicPr>
                <p:nvPr/>
              </p:nvPicPr>
              <p:blipFill rotWithShape="1">
                <a:blip r:embed="rId6"/>
                <a:srcRect l="9849" t="30172" r="41212" b="56072"/>
                <a:stretch/>
              </p:blipFill>
              <p:spPr>
                <a:xfrm>
                  <a:off x="-434109" y="1099127"/>
                  <a:ext cx="5966691" cy="1302327"/>
                </a:xfrm>
                <a:prstGeom prst="rect">
                  <a:avLst/>
                </a:prstGeom>
                <a:ln>
                  <a:solidFill>
                    <a:schemeClr val="tx1"/>
                  </a:solidFill>
                </a:ln>
              </p:spPr>
            </p:pic>
          </p:grpSp>
          <p:sp>
            <p:nvSpPr>
              <p:cNvPr id="15" name="Rectangle 14"/>
              <p:cNvSpPr/>
              <p:nvPr/>
            </p:nvSpPr>
            <p:spPr>
              <a:xfrm>
                <a:off x="-685800" y="2188029"/>
                <a:ext cx="315686" cy="2286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sp>
          <p:nvSpPr>
            <p:cNvPr id="19" name="TextBox 18"/>
            <p:cNvSpPr txBox="1"/>
            <p:nvPr/>
          </p:nvSpPr>
          <p:spPr>
            <a:xfrm>
              <a:off x="3352800" y="1698171"/>
              <a:ext cx="2873827" cy="646331"/>
            </a:xfrm>
            <a:prstGeom prst="rect">
              <a:avLst/>
            </a:prstGeom>
            <a:noFill/>
          </p:spPr>
          <p:txBody>
            <a:bodyPr wrap="square" rtlCol="0">
              <a:spAutoFit/>
            </a:bodyPr>
            <a:lstStyle/>
            <a:p>
              <a:r>
                <a:rPr lang="en-US" sz="1800" b="1" dirty="0" smtClean="0">
                  <a:solidFill>
                    <a:srgbClr val="FF0000"/>
                  </a:solidFill>
                </a:rPr>
                <a:t>INTEGRATED RUN MATRIX</a:t>
              </a:r>
              <a:endParaRPr lang="en-US" sz="1800" b="1" dirty="0">
                <a:solidFill>
                  <a:srgbClr val="FF0000"/>
                </a:solidFill>
              </a:endParaRPr>
            </a:p>
          </p:txBody>
        </p:sp>
      </p:grpSp>
      <p:grpSp>
        <p:nvGrpSpPr>
          <p:cNvPr id="25" name="Group 24"/>
          <p:cNvGrpSpPr/>
          <p:nvPr/>
        </p:nvGrpSpPr>
        <p:grpSpPr>
          <a:xfrm>
            <a:off x="5563299" y="1645855"/>
            <a:ext cx="6124787" cy="2876550"/>
            <a:chOff x="8491556" y="5053084"/>
            <a:chExt cx="6124787" cy="2876550"/>
          </a:xfrm>
        </p:grpSpPr>
        <p:grpSp>
          <p:nvGrpSpPr>
            <p:cNvPr id="23" name="Group 22"/>
            <p:cNvGrpSpPr/>
            <p:nvPr/>
          </p:nvGrpSpPr>
          <p:grpSpPr>
            <a:xfrm>
              <a:off x="8491556" y="5053084"/>
              <a:ext cx="6124787" cy="2876550"/>
              <a:chOff x="8437127" y="6206970"/>
              <a:chExt cx="6124787" cy="2876550"/>
            </a:xfrm>
          </p:grpSpPr>
          <p:pic>
            <p:nvPicPr>
              <p:cNvPr id="14" name="Picture 13"/>
              <p:cNvPicPr>
                <a:picLocks noChangeAspect="1"/>
              </p:cNvPicPr>
              <p:nvPr/>
            </p:nvPicPr>
            <p:blipFill rotWithShape="1">
              <a:blip r:embed="rId7"/>
              <a:srcRect l="17396" t="54415" r="43125" b="11420"/>
              <a:stretch/>
            </p:blipFill>
            <p:spPr>
              <a:xfrm>
                <a:off x="8437127" y="6206970"/>
                <a:ext cx="6124787" cy="2876550"/>
              </a:xfrm>
              <a:prstGeom prst="rect">
                <a:avLst/>
              </a:prstGeom>
              <a:ln>
                <a:solidFill>
                  <a:schemeClr val="tx1"/>
                </a:solidFill>
              </a:ln>
            </p:spPr>
          </p:pic>
          <p:sp>
            <p:nvSpPr>
              <p:cNvPr id="22" name="TextBox 21"/>
              <p:cNvSpPr txBox="1"/>
              <p:nvPr/>
            </p:nvSpPr>
            <p:spPr>
              <a:xfrm>
                <a:off x="12355286" y="6237513"/>
                <a:ext cx="2111829" cy="646331"/>
              </a:xfrm>
              <a:prstGeom prst="rect">
                <a:avLst/>
              </a:prstGeom>
              <a:noFill/>
            </p:spPr>
            <p:txBody>
              <a:bodyPr wrap="square" rtlCol="0">
                <a:spAutoFit/>
              </a:bodyPr>
              <a:lstStyle/>
              <a:p>
                <a:r>
                  <a:rPr lang="en-US" sz="1800" b="1" dirty="0" smtClean="0">
                    <a:solidFill>
                      <a:srgbClr val="FF0000"/>
                    </a:solidFill>
                  </a:rPr>
                  <a:t>REQUIREMENT LIST</a:t>
                </a:r>
                <a:endParaRPr lang="en-US" sz="1800" b="1" dirty="0">
                  <a:solidFill>
                    <a:srgbClr val="FF0000"/>
                  </a:solidFill>
                </a:endParaRPr>
              </a:p>
            </p:txBody>
          </p:sp>
        </p:grpSp>
        <p:sp>
          <p:nvSpPr>
            <p:cNvPr id="24" name="Rectangle 23"/>
            <p:cNvSpPr/>
            <p:nvPr/>
          </p:nvSpPr>
          <p:spPr>
            <a:xfrm>
              <a:off x="10319655" y="7609114"/>
              <a:ext cx="424545" cy="29391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33" name="Group 32"/>
          <p:cNvGrpSpPr/>
          <p:nvPr/>
        </p:nvGrpSpPr>
        <p:grpSpPr>
          <a:xfrm>
            <a:off x="93818" y="4992307"/>
            <a:ext cx="5653840" cy="1452036"/>
            <a:chOff x="-2584068" y="6037335"/>
            <a:chExt cx="5653840" cy="1452036"/>
          </a:xfrm>
        </p:grpSpPr>
        <p:pic>
          <p:nvPicPr>
            <p:cNvPr id="13" name="Picture 12"/>
            <p:cNvPicPr>
              <a:picLocks noChangeAspect="1"/>
            </p:cNvPicPr>
            <p:nvPr/>
          </p:nvPicPr>
          <p:blipFill rotWithShape="1">
            <a:blip r:embed="rId8"/>
            <a:srcRect l="17718" t="49258" r="34951" b="35083"/>
            <a:stretch/>
          </p:blipFill>
          <p:spPr>
            <a:xfrm>
              <a:off x="-2584068" y="6037335"/>
              <a:ext cx="5651633" cy="1452036"/>
            </a:xfrm>
            <a:prstGeom prst="rect">
              <a:avLst/>
            </a:prstGeom>
            <a:ln>
              <a:solidFill>
                <a:schemeClr val="tx1"/>
              </a:solidFill>
            </a:ln>
          </p:spPr>
        </p:pic>
        <p:sp>
          <p:nvSpPr>
            <p:cNvPr id="20" name="TextBox 19"/>
            <p:cNvSpPr txBox="1"/>
            <p:nvPr/>
          </p:nvSpPr>
          <p:spPr>
            <a:xfrm>
              <a:off x="1023258" y="6063342"/>
              <a:ext cx="2046514" cy="646331"/>
            </a:xfrm>
            <a:prstGeom prst="rect">
              <a:avLst/>
            </a:prstGeom>
            <a:noFill/>
          </p:spPr>
          <p:txBody>
            <a:bodyPr wrap="square" rtlCol="0">
              <a:spAutoFit/>
            </a:bodyPr>
            <a:lstStyle/>
            <a:p>
              <a:r>
                <a:rPr lang="en-US" sz="1800" b="1" dirty="0" smtClean="0">
                  <a:solidFill>
                    <a:srgbClr val="FF0000"/>
                  </a:solidFill>
                </a:rPr>
                <a:t>DISCREPANCY LIST</a:t>
              </a:r>
              <a:endParaRPr lang="en-US" sz="1800" b="1" dirty="0">
                <a:solidFill>
                  <a:srgbClr val="FF0000"/>
                </a:solidFill>
              </a:endParaRPr>
            </a:p>
          </p:txBody>
        </p:sp>
      </p:grpSp>
      <p:grpSp>
        <p:nvGrpSpPr>
          <p:cNvPr id="32" name="Group 31"/>
          <p:cNvGrpSpPr/>
          <p:nvPr/>
        </p:nvGrpSpPr>
        <p:grpSpPr>
          <a:xfrm>
            <a:off x="7795461" y="2523275"/>
            <a:ext cx="4194028" cy="3714239"/>
            <a:chOff x="9765775" y="3143761"/>
            <a:chExt cx="4194028" cy="3714239"/>
          </a:xfrm>
        </p:grpSpPr>
        <p:grpSp>
          <p:nvGrpSpPr>
            <p:cNvPr id="30" name="Group 29"/>
            <p:cNvGrpSpPr/>
            <p:nvPr/>
          </p:nvGrpSpPr>
          <p:grpSpPr>
            <a:xfrm>
              <a:off x="9765775" y="3143761"/>
              <a:ext cx="4194028" cy="3714239"/>
              <a:chOff x="9765775" y="3143761"/>
              <a:chExt cx="4194028" cy="3714239"/>
            </a:xfrm>
          </p:grpSpPr>
          <p:pic>
            <p:nvPicPr>
              <p:cNvPr id="6" name="Picture 5"/>
              <p:cNvPicPr>
                <a:picLocks noChangeAspect="1"/>
              </p:cNvPicPr>
              <p:nvPr/>
            </p:nvPicPr>
            <p:blipFill rotWithShape="1">
              <a:blip r:embed="rId9"/>
              <a:srcRect l="16970" t="45389" r="44621" b="10808"/>
              <a:stretch/>
            </p:blipFill>
            <p:spPr>
              <a:xfrm>
                <a:off x="9765775" y="3143761"/>
                <a:ext cx="4194028" cy="3714239"/>
              </a:xfrm>
              <a:prstGeom prst="rect">
                <a:avLst/>
              </a:prstGeom>
              <a:ln>
                <a:solidFill>
                  <a:schemeClr val="tx1"/>
                </a:solidFill>
              </a:ln>
            </p:spPr>
          </p:pic>
          <p:sp>
            <p:nvSpPr>
              <p:cNvPr id="29" name="TextBox 28"/>
              <p:cNvSpPr txBox="1"/>
              <p:nvPr/>
            </p:nvSpPr>
            <p:spPr>
              <a:xfrm>
                <a:off x="12268201" y="3200399"/>
                <a:ext cx="1687285" cy="646331"/>
              </a:xfrm>
              <a:prstGeom prst="rect">
                <a:avLst/>
              </a:prstGeom>
              <a:noFill/>
            </p:spPr>
            <p:txBody>
              <a:bodyPr wrap="square" rtlCol="0">
                <a:spAutoFit/>
              </a:bodyPr>
              <a:lstStyle/>
              <a:p>
                <a:r>
                  <a:rPr lang="en-US" sz="1800" b="1" dirty="0" smtClean="0">
                    <a:solidFill>
                      <a:srgbClr val="FF0000"/>
                    </a:solidFill>
                  </a:rPr>
                  <a:t>INTERFACE LIST</a:t>
                </a:r>
                <a:endParaRPr lang="en-US" sz="1800" b="1" dirty="0">
                  <a:solidFill>
                    <a:srgbClr val="FF0000"/>
                  </a:solidFill>
                </a:endParaRPr>
              </a:p>
            </p:txBody>
          </p:sp>
        </p:grpSp>
        <p:sp>
          <p:nvSpPr>
            <p:cNvPr id="31" name="Rectangle 30"/>
            <p:cNvSpPr/>
            <p:nvPr/>
          </p:nvSpPr>
          <p:spPr>
            <a:xfrm>
              <a:off x="10853057" y="5606143"/>
              <a:ext cx="740228" cy="26125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sp>
        <p:nvSpPr>
          <p:cNvPr id="2" name="Title 1"/>
          <p:cNvSpPr>
            <a:spLocks noGrp="1"/>
          </p:cNvSpPr>
          <p:nvPr>
            <p:ph type="title"/>
          </p:nvPr>
        </p:nvSpPr>
        <p:spPr/>
        <p:txBody>
          <a:bodyPr/>
          <a:lstStyle/>
          <a:p>
            <a:r>
              <a:rPr lang="en-US" dirty="0" smtClean="0"/>
              <a:t>List Linkages Example</a:t>
            </a:r>
            <a:endParaRPr lang="en-US" dirty="0"/>
          </a:p>
        </p:txBody>
      </p:sp>
      <p:sp>
        <p:nvSpPr>
          <p:cNvPr id="4" name="Slide Number Placeholder 3"/>
          <p:cNvSpPr>
            <a:spLocks noGrp="1"/>
          </p:cNvSpPr>
          <p:nvPr>
            <p:ph type="sldNum" sz="quarter" idx="12"/>
          </p:nvPr>
        </p:nvSpPr>
        <p:spPr/>
        <p:txBody>
          <a:bodyPr/>
          <a:lstStyle/>
          <a:p>
            <a:fld id="{B15726EE-33C6-4ECB-931B-A760BBF8EBB9}" type="slidenum">
              <a:rPr lang="en-US" smtClean="0"/>
              <a:t>30</a:t>
            </a:fld>
            <a:endParaRPr lang="en-US" dirty="0"/>
          </a:p>
        </p:txBody>
      </p:sp>
    </p:spTree>
    <p:extLst>
      <p:ext uri="{BB962C8B-B14F-4D97-AF65-F5344CB8AC3E}">
        <p14:creationId xmlns:p14="http://schemas.microsoft.com/office/powerpoint/2010/main" val="2563590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3003" y="77287"/>
            <a:ext cx="8277078" cy="841516"/>
          </a:xfrm>
        </p:spPr>
        <p:txBody>
          <a:bodyPr>
            <a:normAutofit/>
          </a:bodyPr>
          <a:lstStyle/>
          <a:p>
            <a:r>
              <a:rPr lang="en-US" dirty="0" smtClean="0"/>
              <a:t>Gateway/HALO Example Construct</a:t>
            </a:r>
            <a:endParaRPr lang="en-US" dirty="0"/>
          </a:p>
        </p:txBody>
      </p:sp>
      <p:sp>
        <p:nvSpPr>
          <p:cNvPr id="39" name="Text Placeholder 38"/>
          <p:cNvSpPr>
            <a:spLocks noGrp="1"/>
          </p:cNvSpPr>
          <p:nvPr>
            <p:ph type="body" sz="quarter" idx="10"/>
          </p:nvPr>
        </p:nvSpPr>
        <p:spPr>
          <a:xfrm>
            <a:off x="696384" y="1258687"/>
            <a:ext cx="10837333" cy="4603721"/>
          </a:xfrm>
        </p:spPr>
        <p:txBody>
          <a:bodyPr/>
          <a:lstStyle/>
          <a:p>
            <a:endParaRPr lang="en-US" dirty="0"/>
          </a:p>
        </p:txBody>
      </p:sp>
      <p:sp>
        <p:nvSpPr>
          <p:cNvPr id="4" name="Slide Number Placeholder 3"/>
          <p:cNvSpPr>
            <a:spLocks noGrp="1"/>
          </p:cNvSpPr>
          <p:nvPr>
            <p:ph type="sldNum" sz="quarter" idx="4"/>
          </p:nvPr>
        </p:nvSpPr>
        <p:spPr>
          <a:xfrm>
            <a:off x="155030" y="6141550"/>
            <a:ext cx="424423" cy="323042"/>
          </a:xfrm>
        </p:spPr>
        <p:txBody>
          <a:bodyPr/>
          <a:lstStyle/>
          <a:p>
            <a:fld id="{8E41F33A-8A61-4937-A58C-46521EFFC1C2}" type="slidenum">
              <a:rPr lang="en-US" smtClean="0"/>
              <a:pPr/>
              <a:t>31</a:t>
            </a:fld>
            <a:endParaRPr lang="en-US" dirty="0"/>
          </a:p>
        </p:txBody>
      </p:sp>
      <p:pic>
        <p:nvPicPr>
          <p:cNvPr id="5" name="Picture 4"/>
          <p:cNvPicPr>
            <a:picLocks noChangeAspect="1"/>
          </p:cNvPicPr>
          <p:nvPr/>
        </p:nvPicPr>
        <p:blipFill rotWithShape="1">
          <a:blip r:embed="rId2"/>
          <a:srcRect l="416" t="12719" r="1833" b="1223"/>
          <a:stretch/>
        </p:blipFill>
        <p:spPr>
          <a:xfrm>
            <a:off x="275421" y="1066800"/>
            <a:ext cx="11428899" cy="5397792"/>
          </a:xfrm>
          <a:prstGeom prst="rect">
            <a:avLst/>
          </a:prstGeom>
          <a:ln>
            <a:solidFill>
              <a:schemeClr val="accent1"/>
            </a:solidFill>
          </a:ln>
        </p:spPr>
      </p:pic>
      <p:sp>
        <p:nvSpPr>
          <p:cNvPr id="6" name="Rectangle 5"/>
          <p:cNvSpPr/>
          <p:nvPr/>
        </p:nvSpPr>
        <p:spPr>
          <a:xfrm>
            <a:off x="1408176" y="2889525"/>
            <a:ext cx="3507782" cy="1225296"/>
          </a:xfrm>
          <a:prstGeom prst="rect">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7" name="Rectangle 6"/>
          <p:cNvSpPr/>
          <p:nvPr/>
        </p:nvSpPr>
        <p:spPr>
          <a:xfrm>
            <a:off x="1408176" y="4203213"/>
            <a:ext cx="3507782" cy="1530096"/>
          </a:xfrm>
          <a:prstGeom prst="rect">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8" name="Rectangle 7"/>
          <p:cNvSpPr/>
          <p:nvPr/>
        </p:nvSpPr>
        <p:spPr>
          <a:xfrm>
            <a:off x="4990629" y="2779797"/>
            <a:ext cx="3284691" cy="1103375"/>
          </a:xfrm>
          <a:prstGeom prst="rect">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9" name="Rectangle 8"/>
          <p:cNvSpPr/>
          <p:nvPr/>
        </p:nvSpPr>
        <p:spPr>
          <a:xfrm>
            <a:off x="4990628" y="3964072"/>
            <a:ext cx="3284691" cy="845693"/>
          </a:xfrm>
          <a:prstGeom prst="rect">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0" name="Rectangle 9"/>
          <p:cNvSpPr/>
          <p:nvPr/>
        </p:nvSpPr>
        <p:spPr>
          <a:xfrm>
            <a:off x="4988111" y="4994296"/>
            <a:ext cx="3284691" cy="1312037"/>
          </a:xfrm>
          <a:prstGeom prst="rect">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1" name="Rectangle 10"/>
          <p:cNvSpPr/>
          <p:nvPr/>
        </p:nvSpPr>
        <p:spPr>
          <a:xfrm>
            <a:off x="8347473" y="2779798"/>
            <a:ext cx="3284691" cy="1335024"/>
          </a:xfrm>
          <a:prstGeom prst="rect">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2" name="Rectangle 11"/>
          <p:cNvSpPr/>
          <p:nvPr/>
        </p:nvSpPr>
        <p:spPr>
          <a:xfrm>
            <a:off x="8347472" y="4203213"/>
            <a:ext cx="3284691" cy="1310640"/>
          </a:xfrm>
          <a:prstGeom prst="rect">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3" name="Rectangle 12"/>
          <p:cNvSpPr/>
          <p:nvPr/>
        </p:nvSpPr>
        <p:spPr>
          <a:xfrm>
            <a:off x="8347471" y="5605293"/>
            <a:ext cx="3284691" cy="701040"/>
          </a:xfrm>
          <a:prstGeom prst="rect">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4" name="TextBox 13"/>
          <p:cNvSpPr txBox="1"/>
          <p:nvPr/>
        </p:nvSpPr>
        <p:spPr>
          <a:xfrm>
            <a:off x="1408176" y="2887874"/>
            <a:ext cx="2276856" cy="338554"/>
          </a:xfrm>
          <a:prstGeom prst="rect">
            <a:avLst/>
          </a:prstGeom>
          <a:noFill/>
        </p:spPr>
        <p:txBody>
          <a:bodyPr wrap="square" rtlCol="0">
            <a:spAutoFit/>
          </a:bodyPr>
          <a:lstStyle/>
          <a:p>
            <a:r>
              <a:rPr lang="en-US" sz="1600" b="1" dirty="0" smtClean="0">
                <a:solidFill>
                  <a:srgbClr val="FF0000"/>
                </a:solidFill>
                <a:latin typeface="Arial" pitchFamily="34" charset="0"/>
                <a:cs typeface="Arial" pitchFamily="34" charset="0"/>
              </a:rPr>
              <a:t>HALO Requirements</a:t>
            </a:r>
            <a:endParaRPr lang="en-US" sz="1600" b="1" dirty="0">
              <a:solidFill>
                <a:srgbClr val="FF0000"/>
              </a:solidFill>
              <a:latin typeface="Arial" pitchFamily="34" charset="0"/>
              <a:cs typeface="Arial" pitchFamily="34" charset="0"/>
            </a:endParaRPr>
          </a:p>
        </p:txBody>
      </p:sp>
      <p:sp>
        <p:nvSpPr>
          <p:cNvPr id="15" name="TextBox 14"/>
          <p:cNvSpPr txBox="1"/>
          <p:nvPr/>
        </p:nvSpPr>
        <p:spPr>
          <a:xfrm>
            <a:off x="1397274" y="4203213"/>
            <a:ext cx="3394181" cy="338554"/>
          </a:xfrm>
          <a:prstGeom prst="rect">
            <a:avLst/>
          </a:prstGeom>
          <a:noFill/>
        </p:spPr>
        <p:txBody>
          <a:bodyPr wrap="square" rtlCol="0">
            <a:spAutoFit/>
          </a:bodyPr>
          <a:lstStyle/>
          <a:p>
            <a:r>
              <a:rPr lang="en-US" sz="1600" b="1" dirty="0" smtClean="0">
                <a:solidFill>
                  <a:srgbClr val="FF0000"/>
                </a:solidFill>
                <a:latin typeface="Arial" pitchFamily="34" charset="0"/>
                <a:cs typeface="Arial" pitchFamily="34" charset="0"/>
              </a:rPr>
              <a:t>Process Requirements</a:t>
            </a:r>
            <a:endParaRPr lang="en-US" sz="1600" b="1" dirty="0">
              <a:solidFill>
                <a:srgbClr val="FF0000"/>
              </a:solidFill>
              <a:latin typeface="Arial" pitchFamily="34" charset="0"/>
              <a:cs typeface="Arial" pitchFamily="34" charset="0"/>
            </a:endParaRPr>
          </a:p>
        </p:txBody>
      </p:sp>
      <p:sp>
        <p:nvSpPr>
          <p:cNvPr id="16" name="TextBox 15"/>
          <p:cNvSpPr txBox="1"/>
          <p:nvPr/>
        </p:nvSpPr>
        <p:spPr>
          <a:xfrm>
            <a:off x="5036349" y="2769019"/>
            <a:ext cx="3394181" cy="338554"/>
          </a:xfrm>
          <a:prstGeom prst="rect">
            <a:avLst/>
          </a:prstGeom>
          <a:noFill/>
        </p:spPr>
        <p:txBody>
          <a:bodyPr wrap="square" rtlCol="0">
            <a:spAutoFit/>
          </a:bodyPr>
          <a:lstStyle/>
          <a:p>
            <a:r>
              <a:rPr lang="en-US" sz="1600" b="1" dirty="0" smtClean="0">
                <a:solidFill>
                  <a:srgbClr val="FF0000"/>
                </a:solidFill>
                <a:latin typeface="Arial" pitchFamily="34" charset="0"/>
                <a:cs typeface="Arial" pitchFamily="34" charset="0"/>
              </a:rPr>
              <a:t>TBX List</a:t>
            </a:r>
            <a:endParaRPr lang="en-US" sz="1600" b="1" dirty="0">
              <a:solidFill>
                <a:srgbClr val="FF0000"/>
              </a:solidFill>
              <a:latin typeface="Arial" pitchFamily="34" charset="0"/>
              <a:cs typeface="Arial" pitchFamily="34" charset="0"/>
            </a:endParaRPr>
          </a:p>
        </p:txBody>
      </p:sp>
      <p:sp>
        <p:nvSpPr>
          <p:cNvPr id="17" name="TextBox 16"/>
          <p:cNvSpPr txBox="1"/>
          <p:nvPr/>
        </p:nvSpPr>
        <p:spPr>
          <a:xfrm>
            <a:off x="4988111" y="3956324"/>
            <a:ext cx="3394181" cy="338554"/>
          </a:xfrm>
          <a:prstGeom prst="rect">
            <a:avLst/>
          </a:prstGeom>
          <a:noFill/>
        </p:spPr>
        <p:txBody>
          <a:bodyPr wrap="square" rtlCol="0">
            <a:spAutoFit/>
          </a:bodyPr>
          <a:lstStyle/>
          <a:p>
            <a:r>
              <a:rPr lang="en-US" sz="1600" b="1" dirty="0" smtClean="0">
                <a:solidFill>
                  <a:srgbClr val="FF0000"/>
                </a:solidFill>
                <a:latin typeface="Arial" pitchFamily="34" charset="0"/>
                <a:cs typeface="Arial" pitchFamily="34" charset="0"/>
              </a:rPr>
              <a:t>Verification Requirements</a:t>
            </a:r>
            <a:endParaRPr lang="en-US" sz="1600" b="1" dirty="0">
              <a:solidFill>
                <a:srgbClr val="FF0000"/>
              </a:solidFill>
              <a:latin typeface="Arial" pitchFamily="34" charset="0"/>
              <a:cs typeface="Arial" pitchFamily="34" charset="0"/>
            </a:endParaRPr>
          </a:p>
        </p:txBody>
      </p:sp>
      <p:sp>
        <p:nvSpPr>
          <p:cNvPr id="18" name="TextBox 17"/>
          <p:cNvSpPr txBox="1"/>
          <p:nvPr/>
        </p:nvSpPr>
        <p:spPr>
          <a:xfrm>
            <a:off x="4988110" y="4974352"/>
            <a:ext cx="3394181" cy="338554"/>
          </a:xfrm>
          <a:prstGeom prst="rect">
            <a:avLst/>
          </a:prstGeom>
          <a:noFill/>
        </p:spPr>
        <p:txBody>
          <a:bodyPr wrap="square" rtlCol="0">
            <a:spAutoFit/>
          </a:bodyPr>
          <a:lstStyle/>
          <a:p>
            <a:r>
              <a:rPr lang="en-US" sz="1600" b="1" dirty="0" smtClean="0">
                <a:solidFill>
                  <a:srgbClr val="FF0000"/>
                </a:solidFill>
                <a:latin typeface="Arial" pitchFamily="34" charset="0"/>
                <a:cs typeface="Arial" pitchFamily="34" charset="0"/>
              </a:rPr>
              <a:t>Hazard Control </a:t>
            </a:r>
            <a:r>
              <a:rPr lang="en-US" sz="1600" b="1" dirty="0" err="1" smtClean="0">
                <a:solidFill>
                  <a:srgbClr val="FF0000"/>
                </a:solidFill>
                <a:latin typeface="Arial" pitchFamily="34" charset="0"/>
                <a:cs typeface="Arial" pitchFamily="34" charset="0"/>
              </a:rPr>
              <a:t>Verif</a:t>
            </a:r>
            <a:r>
              <a:rPr lang="en-US" sz="1600" b="1" dirty="0" smtClean="0">
                <a:solidFill>
                  <a:srgbClr val="FF0000"/>
                </a:solidFill>
                <a:latin typeface="Arial" pitchFamily="34" charset="0"/>
                <a:cs typeface="Arial" pitchFamily="34" charset="0"/>
              </a:rPr>
              <a:t> </a:t>
            </a:r>
            <a:r>
              <a:rPr lang="en-US" sz="1600" b="1" dirty="0" err="1" smtClean="0">
                <a:solidFill>
                  <a:srgbClr val="FF0000"/>
                </a:solidFill>
                <a:latin typeface="Arial" pitchFamily="34" charset="0"/>
                <a:cs typeface="Arial" pitchFamily="34" charset="0"/>
              </a:rPr>
              <a:t>Req</a:t>
            </a:r>
            <a:endParaRPr lang="en-US" sz="1600" b="1" dirty="0">
              <a:solidFill>
                <a:srgbClr val="FF0000"/>
              </a:solidFill>
              <a:latin typeface="Arial" pitchFamily="34" charset="0"/>
              <a:cs typeface="Arial" pitchFamily="34" charset="0"/>
            </a:endParaRPr>
          </a:p>
        </p:txBody>
      </p:sp>
      <p:sp>
        <p:nvSpPr>
          <p:cNvPr id="19" name="TextBox 18"/>
          <p:cNvSpPr txBox="1"/>
          <p:nvPr/>
        </p:nvSpPr>
        <p:spPr>
          <a:xfrm>
            <a:off x="8370335" y="2779797"/>
            <a:ext cx="3394181" cy="338554"/>
          </a:xfrm>
          <a:prstGeom prst="rect">
            <a:avLst/>
          </a:prstGeom>
          <a:noFill/>
        </p:spPr>
        <p:txBody>
          <a:bodyPr wrap="square" rtlCol="0">
            <a:spAutoFit/>
          </a:bodyPr>
          <a:lstStyle/>
          <a:p>
            <a:r>
              <a:rPr lang="en-US" sz="1600" b="1" dirty="0" smtClean="0">
                <a:solidFill>
                  <a:srgbClr val="FF0000"/>
                </a:solidFill>
                <a:latin typeface="Arial" pitchFamily="34" charset="0"/>
                <a:cs typeface="Arial" pitchFamily="34" charset="0"/>
              </a:rPr>
              <a:t>Verification Events</a:t>
            </a:r>
            <a:endParaRPr lang="en-US" sz="1600" b="1" dirty="0">
              <a:solidFill>
                <a:srgbClr val="FF0000"/>
              </a:solidFill>
              <a:latin typeface="Arial" pitchFamily="34" charset="0"/>
              <a:cs typeface="Arial" pitchFamily="34" charset="0"/>
            </a:endParaRPr>
          </a:p>
        </p:txBody>
      </p:sp>
      <p:sp>
        <p:nvSpPr>
          <p:cNvPr id="20" name="TextBox 19"/>
          <p:cNvSpPr txBox="1"/>
          <p:nvPr/>
        </p:nvSpPr>
        <p:spPr>
          <a:xfrm>
            <a:off x="8363625" y="4203213"/>
            <a:ext cx="3394181" cy="338554"/>
          </a:xfrm>
          <a:prstGeom prst="rect">
            <a:avLst/>
          </a:prstGeom>
          <a:noFill/>
        </p:spPr>
        <p:txBody>
          <a:bodyPr wrap="square" rtlCol="0">
            <a:spAutoFit/>
          </a:bodyPr>
          <a:lstStyle/>
          <a:p>
            <a:r>
              <a:rPr lang="en-US" sz="1600" b="1" dirty="0" smtClean="0">
                <a:solidFill>
                  <a:srgbClr val="FF0000"/>
                </a:solidFill>
                <a:latin typeface="Arial" pitchFamily="34" charset="0"/>
                <a:cs typeface="Arial" pitchFamily="34" charset="0"/>
              </a:rPr>
              <a:t>Compliance Events</a:t>
            </a:r>
            <a:endParaRPr lang="en-US" sz="1600" b="1" dirty="0">
              <a:solidFill>
                <a:srgbClr val="FF0000"/>
              </a:solidFill>
              <a:latin typeface="Arial" pitchFamily="34" charset="0"/>
              <a:cs typeface="Arial" pitchFamily="34" charset="0"/>
            </a:endParaRPr>
          </a:p>
        </p:txBody>
      </p:sp>
      <p:sp>
        <p:nvSpPr>
          <p:cNvPr id="21" name="TextBox 20"/>
          <p:cNvSpPr txBox="1"/>
          <p:nvPr/>
        </p:nvSpPr>
        <p:spPr>
          <a:xfrm>
            <a:off x="8344955" y="5573190"/>
            <a:ext cx="3394181" cy="338554"/>
          </a:xfrm>
          <a:prstGeom prst="rect">
            <a:avLst/>
          </a:prstGeom>
          <a:noFill/>
        </p:spPr>
        <p:txBody>
          <a:bodyPr wrap="square" rtlCol="0">
            <a:spAutoFit/>
          </a:bodyPr>
          <a:lstStyle/>
          <a:p>
            <a:r>
              <a:rPr lang="en-US" sz="1600" b="1" dirty="0" smtClean="0">
                <a:solidFill>
                  <a:srgbClr val="FF0000"/>
                </a:solidFill>
                <a:latin typeface="Arial" pitchFamily="34" charset="0"/>
                <a:cs typeface="Arial" pitchFamily="34" charset="0"/>
              </a:rPr>
              <a:t>Waivers and Deviations</a:t>
            </a:r>
            <a:endParaRPr lang="en-US" sz="1600" b="1" dirty="0">
              <a:solidFill>
                <a:srgbClr val="FF0000"/>
              </a:solidFill>
              <a:latin typeface="Arial" pitchFamily="34" charset="0"/>
              <a:cs typeface="Arial" pitchFamily="34" charset="0"/>
            </a:endParaRPr>
          </a:p>
        </p:txBody>
      </p:sp>
      <p:cxnSp>
        <p:nvCxnSpPr>
          <p:cNvPr id="23" name="Straight Arrow Connector 22"/>
          <p:cNvCxnSpPr/>
          <p:nvPr/>
        </p:nvCxnSpPr>
        <p:spPr>
          <a:xfrm flipV="1">
            <a:off x="4572000" y="3118351"/>
            <a:ext cx="557784" cy="108077"/>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4651542" y="4370981"/>
            <a:ext cx="3898098" cy="539361"/>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flipV="1">
            <a:off x="8100554" y="3666870"/>
            <a:ext cx="471645" cy="579951"/>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flipV="1">
            <a:off x="8120061" y="5078110"/>
            <a:ext cx="429579" cy="356717"/>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31" name="Curved Connector 30"/>
          <p:cNvCxnSpPr>
            <a:stCxn id="6" idx="1"/>
          </p:cNvCxnSpPr>
          <p:nvPr/>
        </p:nvCxnSpPr>
        <p:spPr>
          <a:xfrm rot="10800000" flipH="1" flipV="1">
            <a:off x="1408175" y="3502173"/>
            <a:ext cx="7153123" cy="2636742"/>
          </a:xfrm>
          <a:prstGeom prst="curvedConnector3">
            <a:avLst>
              <a:gd name="adj1" fmla="val -3196"/>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a:off x="4572000" y="3659873"/>
            <a:ext cx="557784" cy="610997"/>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a:off x="4605037" y="5409004"/>
            <a:ext cx="3967162" cy="539361"/>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737124" y="1477583"/>
            <a:ext cx="10895037" cy="1077218"/>
          </a:xfrm>
          <a:prstGeom prst="rect">
            <a:avLst/>
          </a:prstGeom>
          <a:solidFill>
            <a:srgbClr val="BBE0FF">
              <a:alpha val="69804"/>
            </a:srgbClr>
          </a:solidFill>
          <a:ln>
            <a:solidFill>
              <a:schemeClr val="tx1"/>
            </a:solidFill>
          </a:ln>
          <a:effectLst>
            <a:outerShdw blurRad="50800" dist="38100" dir="2700000" algn="tl" rotWithShape="0">
              <a:prstClr val="black">
                <a:alpha val="40000"/>
              </a:prstClr>
            </a:outerShdw>
          </a:effectLst>
        </p:spPr>
        <p:txBody>
          <a:bodyPr wrap="square" rtlCol="0">
            <a:spAutoFit/>
          </a:bodyPr>
          <a:lstStyle/>
          <a:p>
            <a:r>
              <a:rPr lang="en-US" sz="1600" dirty="0" smtClean="0">
                <a:latin typeface="Arial" pitchFamily="34" charset="0"/>
                <a:cs typeface="Arial" pitchFamily="34" charset="0"/>
              </a:rPr>
              <a:t>Requirements </a:t>
            </a:r>
            <a:r>
              <a:rPr lang="en-US" sz="1600" dirty="0" smtClean="0">
                <a:latin typeface="Arial" pitchFamily="34" charset="0"/>
                <a:cs typeface="Arial" pitchFamily="34" charset="0"/>
                <a:sym typeface="Wingdings" panose="05000000000000000000" pitchFamily="2" charset="2"/>
              </a:rPr>
              <a:t> Verification Requirements  Verification Events is a typical set of linkages</a:t>
            </a:r>
          </a:p>
          <a:p>
            <a:endParaRPr lang="en-US" sz="1600" dirty="0">
              <a:latin typeface="Arial" pitchFamily="34" charset="0"/>
              <a:cs typeface="Arial" pitchFamily="34" charset="0"/>
              <a:sym typeface="Wingdings" panose="05000000000000000000" pitchFamily="2" charset="2"/>
            </a:endParaRPr>
          </a:p>
          <a:p>
            <a:r>
              <a:rPr lang="en-US" sz="1600" dirty="0" smtClean="0">
                <a:latin typeface="Arial" pitchFamily="34" charset="0"/>
                <a:cs typeface="Arial" pitchFamily="34" charset="0"/>
              </a:rPr>
              <a:t>Process Requirements </a:t>
            </a:r>
            <a:r>
              <a:rPr lang="en-US" sz="1600" dirty="0" smtClean="0">
                <a:latin typeface="Arial" pitchFamily="34" charset="0"/>
                <a:cs typeface="Arial" pitchFamily="34" charset="0"/>
                <a:sym typeface="Wingdings" panose="05000000000000000000" pitchFamily="2" charset="2"/>
              </a:rPr>
              <a:t> Compliance Events	is a new construct under consideration for managing “alternate</a:t>
            </a:r>
          </a:p>
          <a:p>
            <a:r>
              <a:rPr lang="en-US" sz="1600" dirty="0" smtClean="0">
                <a:latin typeface="Arial" pitchFamily="34" charset="0"/>
                <a:cs typeface="Arial" pitchFamily="34" charset="0"/>
                <a:sym typeface="Wingdings" panose="05000000000000000000" pitchFamily="2" charset="2"/>
              </a:rPr>
              <a:t>Hazard Control </a:t>
            </a:r>
            <a:r>
              <a:rPr lang="en-US" sz="1600" dirty="0" err="1" smtClean="0">
                <a:latin typeface="Arial" pitchFamily="34" charset="0"/>
                <a:cs typeface="Arial" pitchFamily="34" charset="0"/>
                <a:sym typeface="Wingdings" panose="05000000000000000000" pitchFamily="2" charset="2"/>
              </a:rPr>
              <a:t>Verif</a:t>
            </a:r>
            <a:r>
              <a:rPr lang="en-US" sz="1600" dirty="0" smtClean="0">
                <a:latin typeface="Arial" pitchFamily="34" charset="0"/>
                <a:cs typeface="Arial" pitchFamily="34" charset="0"/>
                <a:sym typeface="Wingdings" panose="05000000000000000000" pitchFamily="2" charset="2"/>
              </a:rPr>
              <a:t> </a:t>
            </a:r>
            <a:r>
              <a:rPr lang="en-US" sz="1600" dirty="0" err="1" smtClean="0">
                <a:latin typeface="Arial" pitchFamily="34" charset="0"/>
                <a:cs typeface="Arial" pitchFamily="34" charset="0"/>
                <a:sym typeface="Wingdings" panose="05000000000000000000" pitchFamily="2" charset="2"/>
              </a:rPr>
              <a:t>Req</a:t>
            </a:r>
            <a:r>
              <a:rPr lang="en-US" sz="1600" dirty="0" smtClean="0">
                <a:latin typeface="Arial" pitchFamily="34" charset="0"/>
                <a:cs typeface="Arial" pitchFamily="34" charset="0"/>
                <a:sym typeface="Wingdings" panose="05000000000000000000" pitchFamily="2" charset="2"/>
              </a:rPr>
              <a:t>  Compliance Events	compliance”-type tasks that won’t have individual VCNs</a:t>
            </a:r>
            <a:endParaRPr lang="en-US" sz="1600" dirty="0">
              <a:latin typeface="Arial" pitchFamily="34" charset="0"/>
              <a:cs typeface="Arial" pitchFamily="34" charset="0"/>
            </a:endParaRPr>
          </a:p>
        </p:txBody>
      </p:sp>
      <p:sp>
        <p:nvSpPr>
          <p:cNvPr id="41" name="Right Brace 40"/>
          <p:cNvSpPr/>
          <p:nvPr/>
        </p:nvSpPr>
        <p:spPr>
          <a:xfrm>
            <a:off x="5202936" y="2075709"/>
            <a:ext cx="164592" cy="411480"/>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6301518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1" y="305908"/>
            <a:ext cx="9443720" cy="532292"/>
          </a:xfrm>
        </p:spPr>
        <p:txBody>
          <a:bodyPr/>
          <a:lstStyle/>
          <a:p>
            <a:r>
              <a:rPr lang="en-US" dirty="0" smtClean="0"/>
              <a:t>Progress / Stoplight Chart</a:t>
            </a:r>
            <a:endParaRPr lang="en-US" dirty="0"/>
          </a:p>
        </p:txBody>
      </p:sp>
      <p:pic>
        <p:nvPicPr>
          <p:cNvPr id="5" name="Picture 4"/>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38200" y="1066800"/>
            <a:ext cx="9730718" cy="5120640"/>
          </a:xfrm>
          <a:prstGeom prst="rect">
            <a:avLst/>
          </a:prstGeom>
          <a:ln>
            <a:solidFill>
              <a:schemeClr val="tx1"/>
            </a:solidFill>
          </a:ln>
        </p:spPr>
      </p:pic>
      <p:sp>
        <p:nvSpPr>
          <p:cNvPr id="8" name="Slide Number Placeholder 7"/>
          <p:cNvSpPr>
            <a:spLocks noGrp="1"/>
          </p:cNvSpPr>
          <p:nvPr>
            <p:ph type="sldNum" sz="quarter" idx="4"/>
          </p:nvPr>
        </p:nvSpPr>
        <p:spPr>
          <a:xfrm>
            <a:off x="11611953" y="6477000"/>
            <a:ext cx="352288" cy="282262"/>
          </a:xfrm>
        </p:spPr>
        <p:txBody>
          <a:bodyPr/>
          <a:lstStyle/>
          <a:p>
            <a:fld id="{8E41F33A-8A61-4937-A58C-46521EFFC1C2}" type="slidenum">
              <a:rPr lang="en-US" sz="1200" smtClean="0">
                <a:solidFill>
                  <a:schemeClr val="bg1">
                    <a:lumMod val="65000"/>
                  </a:schemeClr>
                </a:solidFill>
                <a:latin typeface="+mn-lt"/>
              </a:rPr>
              <a:pPr/>
              <a:t>32</a:t>
            </a:fld>
            <a:endParaRPr lang="en-US" sz="1200" dirty="0">
              <a:solidFill>
                <a:schemeClr val="bg1">
                  <a:lumMod val="65000"/>
                </a:schemeClr>
              </a:solidFill>
              <a:latin typeface="+mn-lt"/>
            </a:endParaRPr>
          </a:p>
        </p:txBody>
      </p:sp>
      <p:sp>
        <p:nvSpPr>
          <p:cNvPr id="9" name="TextBox 8"/>
          <p:cNvSpPr txBox="1"/>
          <p:nvPr/>
        </p:nvSpPr>
        <p:spPr>
          <a:xfrm>
            <a:off x="8605819" y="2457569"/>
            <a:ext cx="3243072" cy="1015663"/>
          </a:xfrm>
          <a:prstGeom prst="wedgeRectCallout">
            <a:avLst>
              <a:gd name="adj1" fmla="val -54668"/>
              <a:gd name="adj2" fmla="val 83610"/>
            </a:avLst>
          </a:prstGeom>
          <a:solidFill>
            <a:srgbClr val="FFFFCC"/>
          </a:solidFill>
          <a:ln>
            <a:solidFill>
              <a:schemeClr val="tx1"/>
            </a:solidFill>
          </a:ln>
        </p:spPr>
        <p:txBody>
          <a:bodyPr wrap="square" rtlCol="0">
            <a:spAutoFit/>
          </a:bodyPr>
          <a:lstStyle/>
          <a:p>
            <a:pPr algn="ctr"/>
            <a:r>
              <a:rPr lang="en-US" sz="1200" dirty="0" smtClean="0"/>
              <a:t>Status is updated in this single location, visible to management to track progress. Conditional formatting is set up to automatically change the “stoplight” chart when the fields are updated.</a:t>
            </a:r>
            <a:endParaRPr lang="en-US" sz="1200" dirty="0"/>
          </a:p>
        </p:txBody>
      </p:sp>
      <p:sp>
        <p:nvSpPr>
          <p:cNvPr id="10" name="TextBox 9"/>
          <p:cNvSpPr txBox="1"/>
          <p:nvPr/>
        </p:nvSpPr>
        <p:spPr>
          <a:xfrm>
            <a:off x="4615987" y="3268337"/>
            <a:ext cx="1597152" cy="1015663"/>
          </a:xfrm>
          <a:prstGeom prst="wedgeRectCallout">
            <a:avLst>
              <a:gd name="adj1" fmla="val -73561"/>
              <a:gd name="adj2" fmla="val -64939"/>
            </a:avLst>
          </a:prstGeom>
          <a:solidFill>
            <a:srgbClr val="FFFFCC"/>
          </a:solidFill>
          <a:ln>
            <a:solidFill>
              <a:schemeClr val="tx1"/>
            </a:solidFill>
          </a:ln>
        </p:spPr>
        <p:txBody>
          <a:bodyPr wrap="square" rtlCol="0">
            <a:spAutoFit/>
          </a:bodyPr>
          <a:lstStyle/>
          <a:p>
            <a:pPr algn="ctr"/>
            <a:r>
              <a:rPr lang="en-US" sz="1200" dirty="0" smtClean="0"/>
              <a:t>Web page provides capability for explanatory text above, plus the actual database</a:t>
            </a:r>
            <a:endParaRPr lang="en-US" sz="1200" dirty="0"/>
          </a:p>
        </p:txBody>
      </p:sp>
    </p:spTree>
    <p:extLst>
      <p:ext uri="{BB962C8B-B14F-4D97-AF65-F5344CB8AC3E}">
        <p14:creationId xmlns:p14="http://schemas.microsoft.com/office/powerpoint/2010/main" val="11723774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ADC3E-BE16-48A0-991B-6FC82C8DC257}"/>
              </a:ext>
            </a:extLst>
          </p:cNvPr>
          <p:cNvSpPr>
            <a:spLocks noGrp="1"/>
          </p:cNvSpPr>
          <p:nvPr>
            <p:ph type="title"/>
          </p:nvPr>
        </p:nvSpPr>
        <p:spPr/>
        <p:txBody>
          <a:bodyPr>
            <a:normAutofit/>
          </a:bodyPr>
          <a:lstStyle/>
          <a:p>
            <a:r>
              <a:rPr lang="en-US" dirty="0"/>
              <a:t>Challenges and </a:t>
            </a:r>
            <a:r>
              <a:rPr lang="en-US" dirty="0" smtClean="0"/>
              <a:t>Solutions with SharePoint for DDCIM</a:t>
            </a:r>
            <a:endParaRPr lang="en-US" dirty="0"/>
          </a:p>
        </p:txBody>
      </p:sp>
      <p:graphicFrame>
        <p:nvGraphicFramePr>
          <p:cNvPr id="5" name="Table 4">
            <a:extLst>
              <a:ext uri="{FF2B5EF4-FFF2-40B4-BE49-F238E27FC236}">
                <a16:creationId xmlns:a16="http://schemas.microsoft.com/office/drawing/2014/main" id="{A9204EDC-A856-43AA-8C14-1CC7778FAA36}"/>
              </a:ext>
            </a:extLst>
          </p:cNvPr>
          <p:cNvGraphicFramePr>
            <a:graphicFrameLocks noGrp="1"/>
          </p:cNvGraphicFramePr>
          <p:nvPr>
            <p:extLst>
              <p:ext uri="{D42A27DB-BD31-4B8C-83A1-F6EECF244321}">
                <p14:modId xmlns:p14="http://schemas.microsoft.com/office/powerpoint/2010/main" val="2199424459"/>
              </p:ext>
            </p:extLst>
          </p:nvPr>
        </p:nvGraphicFramePr>
        <p:xfrm>
          <a:off x="457200" y="1191260"/>
          <a:ext cx="11430000" cy="4704080"/>
        </p:xfrm>
        <a:graphic>
          <a:graphicData uri="http://schemas.openxmlformats.org/drawingml/2006/table">
            <a:tbl>
              <a:tblPr firstRow="1" bandRow="1">
                <a:tableStyleId>{5C22544A-7EE6-4342-B048-85BDC9FD1C3A}</a:tableStyleId>
              </a:tblPr>
              <a:tblGrid>
                <a:gridCol w="5334000">
                  <a:extLst>
                    <a:ext uri="{9D8B030D-6E8A-4147-A177-3AD203B41FA5}">
                      <a16:colId xmlns:a16="http://schemas.microsoft.com/office/drawing/2014/main" val="230878241"/>
                    </a:ext>
                  </a:extLst>
                </a:gridCol>
                <a:gridCol w="6096000">
                  <a:extLst>
                    <a:ext uri="{9D8B030D-6E8A-4147-A177-3AD203B41FA5}">
                      <a16:colId xmlns:a16="http://schemas.microsoft.com/office/drawing/2014/main" val="256232798"/>
                    </a:ext>
                  </a:extLst>
                </a:gridCol>
              </a:tblGrid>
              <a:tr h="370840">
                <a:tc>
                  <a:txBody>
                    <a:bodyPr/>
                    <a:lstStyle/>
                    <a:p>
                      <a:r>
                        <a:rPr lang="en-US" sz="1600" dirty="0">
                          <a:solidFill>
                            <a:schemeClr val="tx1"/>
                          </a:solidFill>
                        </a:rPr>
                        <a:t>Challenge</a:t>
                      </a:r>
                    </a:p>
                  </a:txBody>
                  <a:tcPr/>
                </a:tc>
                <a:tc>
                  <a:txBody>
                    <a:bodyPr/>
                    <a:lstStyle/>
                    <a:p>
                      <a:r>
                        <a:rPr lang="en-US" sz="1600" dirty="0">
                          <a:solidFill>
                            <a:schemeClr val="tx1"/>
                          </a:solidFill>
                        </a:rPr>
                        <a:t>Solutions/Options/Recommendations</a:t>
                      </a:r>
                    </a:p>
                  </a:txBody>
                  <a:tcPr/>
                </a:tc>
                <a:extLst>
                  <a:ext uri="{0D108BD9-81ED-4DB2-BD59-A6C34878D82A}">
                    <a16:rowId xmlns:a16="http://schemas.microsoft.com/office/drawing/2014/main" val="126189790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Buy in – at first some communities were slow to adopt, but eventually every team member was proficient</a:t>
                      </a:r>
                    </a:p>
                  </a:txBody>
                  <a:tcPr/>
                </a:tc>
                <a:tc>
                  <a:txBody>
                    <a:bodyPr/>
                    <a:lstStyle/>
                    <a:p>
                      <a:pPr marL="285750" indent="-285750">
                        <a:buFont typeface="Arial" panose="020B0604020202020204" pitchFamily="34" charset="0"/>
                        <a:buChar char="•"/>
                      </a:pPr>
                      <a:r>
                        <a:rPr lang="en-US" sz="1600" dirty="0"/>
                        <a:t>Training</a:t>
                      </a:r>
                    </a:p>
                    <a:p>
                      <a:pPr marL="285750" indent="-285750">
                        <a:buFont typeface="Arial" panose="020B0604020202020204" pitchFamily="34" charset="0"/>
                        <a:buChar char="•"/>
                      </a:pPr>
                      <a:r>
                        <a:rPr lang="en-US" sz="1600" dirty="0"/>
                        <a:t>Management commitment</a:t>
                      </a:r>
                    </a:p>
                  </a:txBody>
                  <a:tcPr/>
                </a:tc>
                <a:extLst>
                  <a:ext uri="{0D108BD9-81ED-4DB2-BD59-A6C34878D82A}">
                    <a16:rowId xmlns:a16="http://schemas.microsoft.com/office/drawing/2014/main" val="52150785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House-keeping/Data Currency/Config Management</a:t>
                      </a:r>
                    </a:p>
                  </a:txBody>
                  <a:tcPr/>
                </a:tc>
                <a:tc>
                  <a:txBody>
                    <a:bodyPr/>
                    <a:lstStyle/>
                    <a:p>
                      <a:pPr marL="285750" indent="-285750">
                        <a:buFont typeface="Arial" panose="020B0604020202020204" pitchFamily="34" charset="0"/>
                        <a:buChar char="•"/>
                      </a:pPr>
                      <a:r>
                        <a:rPr lang="en-US" sz="1600" dirty="0"/>
                        <a:t>Use of automated triggers to identify stale data and notify data owners</a:t>
                      </a:r>
                    </a:p>
                  </a:txBody>
                  <a:tcPr/>
                </a:tc>
                <a:extLst>
                  <a:ext uri="{0D108BD9-81ED-4DB2-BD59-A6C34878D82A}">
                    <a16:rowId xmlns:a16="http://schemas.microsoft.com/office/drawing/2014/main" val="353070559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Trying to ‘fake’ a full relational database</a:t>
                      </a:r>
                    </a:p>
                  </a:txBody>
                  <a:tcPr/>
                </a:tc>
                <a:tc>
                  <a:txBody>
                    <a:bodyPr/>
                    <a:lstStyle/>
                    <a:p>
                      <a:pPr marL="285750" indent="-285750">
                        <a:buFont typeface="Arial" panose="020B0604020202020204" pitchFamily="34" charset="0"/>
                        <a:buChar char="•"/>
                      </a:pPr>
                      <a:r>
                        <a:rPr lang="en-US" sz="1600" dirty="0"/>
                        <a:t>Use of custom back-end code – project-process dependent</a:t>
                      </a:r>
                    </a:p>
                  </a:txBody>
                  <a:tcPr/>
                </a:tc>
                <a:extLst>
                  <a:ext uri="{0D108BD9-81ED-4DB2-BD59-A6C34878D82A}">
                    <a16:rowId xmlns:a16="http://schemas.microsoft.com/office/drawing/2014/main" val="110473150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Dependence on an ‘administrative’ data environment as your project operations tool – reliability issues</a:t>
                      </a:r>
                    </a:p>
                  </a:txBody>
                  <a:tcPr/>
                </a:tc>
                <a:tc>
                  <a:txBody>
                    <a:bodyPr/>
                    <a:lstStyle/>
                    <a:p>
                      <a:pPr marL="285750" indent="-285750">
                        <a:buFont typeface="Arial" panose="020B0604020202020204" pitchFamily="34" charset="0"/>
                        <a:buChar char="•"/>
                      </a:pPr>
                      <a:r>
                        <a:rPr lang="en-US" sz="1600" dirty="0"/>
                        <a:t>Coordination with SP administrators and operators – potentially additional funding to ensure proper support</a:t>
                      </a:r>
                    </a:p>
                  </a:txBody>
                  <a:tcPr/>
                </a:tc>
                <a:extLst>
                  <a:ext uri="{0D108BD9-81ED-4DB2-BD59-A6C34878D82A}">
                    <a16:rowId xmlns:a16="http://schemas.microsoft.com/office/drawing/2014/main" val="298728365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Also need to ensure, on ongoing basis, that collaborating organizations and contractors maintain easy access</a:t>
                      </a:r>
                    </a:p>
                  </a:txBody>
                  <a:tcPr/>
                </a:tc>
                <a:tc>
                  <a:txBody>
                    <a:bodyPr/>
                    <a:lstStyle/>
                    <a:p>
                      <a:pPr marL="285750" indent="-285750">
                        <a:buFont typeface="Arial" panose="020B0604020202020204" pitchFamily="34" charset="0"/>
                        <a:buChar char="•"/>
                      </a:pPr>
                      <a:r>
                        <a:rPr lang="en-US" sz="1600" dirty="0"/>
                        <a:t>Ongoing training and communications</a:t>
                      </a:r>
                    </a:p>
                  </a:txBody>
                  <a:tcPr/>
                </a:tc>
                <a:extLst>
                  <a:ext uri="{0D108BD9-81ED-4DB2-BD59-A6C34878D82A}">
                    <a16:rowId xmlns:a16="http://schemas.microsoft.com/office/drawing/2014/main" val="123487828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smtClean="0"/>
                        <a:t>Custom code</a:t>
                      </a:r>
                      <a:r>
                        <a:rPr lang="en-US" sz="1600" baseline="0" dirty="0" smtClean="0"/>
                        <a:t> requires maintenance beyond projects and upgrades</a:t>
                      </a:r>
                      <a:endParaRPr lang="en-US" sz="1600" dirty="0"/>
                    </a:p>
                  </a:txBody>
                  <a:tcPr/>
                </a:tc>
                <a:tc>
                  <a:txBody>
                    <a:bodyPr/>
                    <a:lstStyle/>
                    <a:p>
                      <a:pPr marL="285750" indent="-285750">
                        <a:buFont typeface="Arial" panose="020B0604020202020204" pitchFamily="34" charset="0"/>
                        <a:buChar char="•"/>
                      </a:pPr>
                      <a:r>
                        <a:rPr lang="en-US" sz="1600" dirty="0" smtClean="0"/>
                        <a:t>Stick to Out-of-the-box (OOTB) as much as possible</a:t>
                      </a:r>
                    </a:p>
                    <a:p>
                      <a:pPr marL="285750" indent="-285750">
                        <a:buFont typeface="Arial" panose="020B0604020202020204" pitchFamily="34" charset="0"/>
                        <a:buChar char="•"/>
                      </a:pPr>
                      <a:r>
                        <a:rPr lang="en-US" sz="1600" dirty="0" smtClean="0"/>
                        <a:t>Look</a:t>
                      </a:r>
                      <a:r>
                        <a:rPr lang="en-US" sz="1600" baseline="0" dirty="0" smtClean="0"/>
                        <a:t> for custom solutions that are maintainable</a:t>
                      </a:r>
                      <a:endParaRPr lang="en-US" sz="1600" dirty="0"/>
                    </a:p>
                  </a:txBody>
                  <a:tcPr/>
                </a:tc>
                <a:extLst>
                  <a:ext uri="{0D108BD9-81ED-4DB2-BD59-A6C34878D82A}">
                    <a16:rowId xmlns:a16="http://schemas.microsoft.com/office/drawing/2014/main" val="126392891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smtClean="0"/>
                        <a:t>Lack of visual / graphical modeling</a:t>
                      </a:r>
                      <a:endParaRPr lang="en-US" sz="1600" dirty="0"/>
                    </a:p>
                  </a:txBody>
                  <a:tcPr/>
                </a:tc>
                <a:tc>
                  <a:txBody>
                    <a:bodyPr/>
                    <a:lstStyle/>
                    <a:p>
                      <a:pPr marL="285750" indent="-285750">
                        <a:buFont typeface="Arial" panose="020B0604020202020204" pitchFamily="34" charset="0"/>
                        <a:buChar char="•"/>
                      </a:pPr>
                      <a:r>
                        <a:rPr lang="en-US" sz="1600" dirty="0" smtClean="0"/>
                        <a:t>Visio</a:t>
                      </a:r>
                      <a:r>
                        <a:rPr lang="en-US" sz="1600" baseline="0" dirty="0" smtClean="0"/>
                        <a:t> can be integrated in SharePoint, if enabled; provides some basic visualization capability, but not fully linked relationships. Additional custom capabilities would be beneficial.</a:t>
                      </a:r>
                      <a:endParaRPr lang="en-US" sz="1600" dirty="0"/>
                    </a:p>
                  </a:txBody>
                  <a:tcPr/>
                </a:tc>
                <a:extLst>
                  <a:ext uri="{0D108BD9-81ED-4DB2-BD59-A6C34878D82A}">
                    <a16:rowId xmlns:a16="http://schemas.microsoft.com/office/drawing/2014/main" val="3472231394"/>
                  </a:ext>
                </a:extLst>
              </a:tr>
            </a:tbl>
          </a:graphicData>
        </a:graphic>
      </p:graphicFrame>
      <p:sp>
        <p:nvSpPr>
          <p:cNvPr id="8" name="Slide Number Placeholder 7"/>
          <p:cNvSpPr>
            <a:spLocks noGrp="1"/>
          </p:cNvSpPr>
          <p:nvPr>
            <p:ph type="sldNum" sz="quarter" idx="12"/>
          </p:nvPr>
        </p:nvSpPr>
        <p:spPr/>
        <p:txBody>
          <a:bodyPr/>
          <a:lstStyle/>
          <a:p>
            <a:pPr algn="r"/>
            <a:fld id="{BAC68631-49B9-46F1-A148-37BD30A9C690}" type="slidenum">
              <a:rPr lang="en-US" smtClean="0"/>
              <a:pPr algn="r"/>
              <a:t>33</a:t>
            </a:fld>
            <a:endParaRPr lang="en-US" dirty="0"/>
          </a:p>
        </p:txBody>
      </p:sp>
    </p:spTree>
    <p:extLst>
      <p:ext uri="{BB962C8B-B14F-4D97-AF65-F5344CB8AC3E}">
        <p14:creationId xmlns:p14="http://schemas.microsoft.com/office/powerpoint/2010/main" val="9435497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Recent Applications of DDCIM</a:t>
            </a:r>
            <a:endParaRPr lang="en-US" dirty="0"/>
          </a:p>
        </p:txBody>
      </p:sp>
      <p:sp>
        <p:nvSpPr>
          <p:cNvPr id="3" name="Content Placeholder 2"/>
          <p:cNvSpPr>
            <a:spLocks noGrp="1"/>
          </p:cNvSpPr>
          <p:nvPr>
            <p:ph idx="1"/>
          </p:nvPr>
        </p:nvSpPr>
        <p:spPr/>
        <p:txBody>
          <a:bodyPr/>
          <a:lstStyle/>
          <a:p>
            <a:r>
              <a:rPr lang="en-US" dirty="0" smtClean="0"/>
              <a:t>Gateway Production Office</a:t>
            </a:r>
          </a:p>
          <a:p>
            <a:pPr lvl="1"/>
            <a:r>
              <a:rPr lang="en-US" dirty="0" smtClean="0"/>
              <a:t>Using many of the same constructs for the Production Team</a:t>
            </a:r>
          </a:p>
          <a:p>
            <a:pPr lvl="1"/>
            <a:r>
              <a:rPr lang="en-US" dirty="0" smtClean="0"/>
              <a:t>Seeking ways to collaborate with Northrop Grumman, who has their own implementation of SharePoint </a:t>
            </a:r>
          </a:p>
          <a:p>
            <a:r>
              <a:rPr lang="en-US" dirty="0" smtClean="0"/>
              <a:t>Standards Initiative</a:t>
            </a:r>
          </a:p>
          <a:p>
            <a:pPr lvl="1"/>
            <a:r>
              <a:rPr lang="en-US" dirty="0" smtClean="0"/>
              <a:t>Converting NASA technical standards from documents to databases and adding attributes to make them more usable, reduce project and program startup time</a:t>
            </a:r>
            <a:endParaRPr lang="en-US" dirty="0"/>
          </a:p>
        </p:txBody>
      </p:sp>
      <p:sp>
        <p:nvSpPr>
          <p:cNvPr id="4" name="Footer Placeholder 3"/>
          <p:cNvSpPr>
            <a:spLocks noGrp="1"/>
          </p:cNvSpPr>
          <p:nvPr>
            <p:ph type="ftr" sz="quarter" idx="11"/>
          </p:nvPr>
        </p:nvSpPr>
        <p:spPr/>
        <p:txBody>
          <a:bodyPr/>
          <a:lstStyle/>
          <a:p>
            <a:pPr>
              <a:defRPr/>
            </a:pPr>
            <a:r>
              <a:rPr lang="en-US" smtClean="0"/>
              <a:t>2020 WSRC - Presentation Title | Author(s)</a:t>
            </a:r>
            <a:endParaRPr lang="en-US" dirty="0"/>
          </a:p>
        </p:txBody>
      </p:sp>
      <p:sp>
        <p:nvSpPr>
          <p:cNvPr id="5" name="Slide Number Placeholder 4"/>
          <p:cNvSpPr>
            <a:spLocks noGrp="1"/>
          </p:cNvSpPr>
          <p:nvPr>
            <p:ph type="sldNum" sz="quarter" idx="12"/>
          </p:nvPr>
        </p:nvSpPr>
        <p:spPr/>
        <p:txBody>
          <a:bodyPr/>
          <a:lstStyle/>
          <a:p>
            <a:pPr>
              <a:defRPr/>
            </a:pPr>
            <a:fld id="{8C042677-DFBC-43A8-8F50-F699E3962FB6}" type="slidenum">
              <a:rPr lang="en-US" smtClean="0"/>
              <a:pPr>
                <a:defRPr/>
              </a:pPr>
              <a:t>34</a:t>
            </a:fld>
            <a:endParaRPr lang="en-US" dirty="0"/>
          </a:p>
        </p:txBody>
      </p:sp>
    </p:spTree>
    <p:extLst>
      <p:ext uri="{BB962C8B-B14F-4D97-AF65-F5344CB8AC3E}">
        <p14:creationId xmlns:p14="http://schemas.microsoft.com/office/powerpoint/2010/main" val="36390919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68A9BF-16F5-48DF-9753-AFCB656CA654}"/>
              </a:ext>
            </a:extLst>
          </p:cNvPr>
          <p:cNvSpPr>
            <a:spLocks noGrp="1"/>
          </p:cNvSpPr>
          <p:nvPr>
            <p:ph type="title"/>
          </p:nvPr>
        </p:nvSpPr>
        <p:spPr/>
        <p:txBody>
          <a:bodyPr/>
          <a:lstStyle/>
          <a:p>
            <a:r>
              <a:rPr lang="en-US" dirty="0" smtClean="0"/>
              <a:t>Summary and Forward Work </a:t>
            </a:r>
            <a:endParaRPr lang="en-US" dirty="0"/>
          </a:p>
        </p:txBody>
      </p:sp>
      <p:sp>
        <p:nvSpPr>
          <p:cNvPr id="3" name="Content Placeholder 2">
            <a:extLst>
              <a:ext uri="{FF2B5EF4-FFF2-40B4-BE49-F238E27FC236}">
                <a16:creationId xmlns:a16="http://schemas.microsoft.com/office/drawing/2014/main" id="{E5788B3E-342D-49F8-A593-19E38830A447}"/>
              </a:ext>
            </a:extLst>
          </p:cNvPr>
          <p:cNvSpPr>
            <a:spLocks noGrp="1"/>
          </p:cNvSpPr>
          <p:nvPr>
            <p:ph idx="1"/>
          </p:nvPr>
        </p:nvSpPr>
        <p:spPr>
          <a:xfrm>
            <a:off x="609600" y="1066800"/>
            <a:ext cx="10972800" cy="5029200"/>
          </a:xfrm>
        </p:spPr>
        <p:txBody>
          <a:bodyPr>
            <a:normAutofit/>
          </a:bodyPr>
          <a:lstStyle/>
          <a:p>
            <a:r>
              <a:rPr lang="en-US" sz="2000" dirty="0"/>
              <a:t>For </a:t>
            </a:r>
            <a:r>
              <a:rPr lang="en-US" sz="2000" dirty="0" smtClean="0"/>
              <a:t>Morpheus and AA-2</a:t>
            </a:r>
            <a:r>
              <a:rPr lang="en-US" sz="2000" dirty="0"/>
              <a:t>, </a:t>
            </a:r>
            <a:r>
              <a:rPr lang="en-US" sz="2000" dirty="0" smtClean="0"/>
              <a:t>using DDCIM for project management and systems engineering </a:t>
            </a:r>
            <a:r>
              <a:rPr lang="en-US" sz="2000" dirty="0"/>
              <a:t>was successful, providing </a:t>
            </a:r>
            <a:r>
              <a:rPr lang="en-US" sz="2000" dirty="0" smtClean="0"/>
              <a:t>the team </a:t>
            </a:r>
            <a:r>
              <a:rPr lang="en-US" sz="2000" dirty="0"/>
              <a:t>the ‘right’ level of rigor while also providing flexibility needed for an aggressive schedule</a:t>
            </a:r>
          </a:p>
          <a:p>
            <a:pPr lvl="1"/>
            <a:r>
              <a:rPr lang="en-US" sz="1800" dirty="0"/>
              <a:t>Stretched the Morpheus </a:t>
            </a:r>
            <a:r>
              <a:rPr lang="en-US" sz="1800" dirty="0" smtClean="0"/>
              <a:t>implementation for AA-2, </a:t>
            </a:r>
            <a:r>
              <a:rPr lang="en-US" sz="1800" dirty="0"/>
              <a:t>including all SE&amp;I data elements</a:t>
            </a:r>
          </a:p>
          <a:p>
            <a:pPr lvl="1"/>
            <a:r>
              <a:rPr lang="en-US" sz="1800" dirty="0"/>
              <a:t>Implemented the Integrated Data concept connecting SE&amp;I data with itself and PM data</a:t>
            </a:r>
          </a:p>
          <a:p>
            <a:pPr lvl="1"/>
            <a:r>
              <a:rPr lang="en-US" sz="1800" dirty="0"/>
              <a:t>Provided Product Lifecycle Management (PLM) at the data element level (rather than product level)</a:t>
            </a:r>
          </a:p>
          <a:p>
            <a:r>
              <a:rPr lang="en-US" sz="2000" dirty="0" smtClean="0"/>
              <a:t>SharePoint </a:t>
            </a:r>
            <a:r>
              <a:rPr lang="en-US" sz="2000" dirty="0"/>
              <a:t>provides flexible </a:t>
            </a:r>
            <a:r>
              <a:rPr lang="en-US" sz="2000" dirty="0" smtClean="0"/>
              <a:t>DDCIM environment </a:t>
            </a:r>
            <a:r>
              <a:rPr lang="en-US" sz="2000" dirty="0"/>
              <a:t>with ability to scale rigor as </a:t>
            </a:r>
            <a:r>
              <a:rPr lang="en-US" sz="2000" dirty="0" smtClean="0"/>
              <a:t>needed</a:t>
            </a:r>
          </a:p>
          <a:p>
            <a:r>
              <a:rPr lang="en-US" sz="2000" dirty="0" smtClean="0"/>
              <a:t>DDCIM provides a major improvement over document-centric project management and systems engineering, and requires less specialty tool knowledge than MBSE</a:t>
            </a:r>
            <a:endParaRPr lang="en-US" sz="2000" dirty="0"/>
          </a:p>
        </p:txBody>
      </p:sp>
      <p:sp>
        <p:nvSpPr>
          <p:cNvPr id="7" name="Slide Number Placeholder 6"/>
          <p:cNvSpPr>
            <a:spLocks noGrp="1"/>
          </p:cNvSpPr>
          <p:nvPr>
            <p:ph type="sldNum" sz="quarter" idx="12"/>
          </p:nvPr>
        </p:nvSpPr>
        <p:spPr/>
        <p:txBody>
          <a:bodyPr/>
          <a:lstStyle/>
          <a:p>
            <a:pPr algn="r"/>
            <a:fld id="{BAC68631-49B9-46F1-A148-37BD30A9C690}" type="slidenum">
              <a:rPr lang="en-US" smtClean="0"/>
              <a:pPr algn="r"/>
              <a:t>35</a:t>
            </a:fld>
            <a:endParaRPr lang="en-US" dirty="0"/>
          </a:p>
        </p:txBody>
      </p:sp>
    </p:spTree>
    <p:extLst>
      <p:ext uri="{BB962C8B-B14F-4D97-AF65-F5344CB8AC3E}">
        <p14:creationId xmlns:p14="http://schemas.microsoft.com/office/powerpoint/2010/main" val="29106611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BACKUP</a:t>
            </a:r>
            <a:endParaRPr lang="en-US" dirty="0"/>
          </a:p>
        </p:txBody>
      </p:sp>
      <p:sp>
        <p:nvSpPr>
          <p:cNvPr id="4" name="Slide Number Placeholder 3"/>
          <p:cNvSpPr>
            <a:spLocks noGrp="1"/>
          </p:cNvSpPr>
          <p:nvPr>
            <p:ph type="sldNum" sz="quarter" idx="12"/>
          </p:nvPr>
        </p:nvSpPr>
        <p:spPr/>
        <p:txBody>
          <a:bodyPr/>
          <a:lstStyle/>
          <a:p>
            <a:fld id="{B15726EE-33C6-4ECB-931B-A760BBF8EBB9}" type="slidenum">
              <a:rPr lang="en-US" smtClean="0"/>
              <a:t>36</a:t>
            </a:fld>
            <a:endParaRPr lang="en-US"/>
          </a:p>
        </p:txBody>
      </p:sp>
    </p:spTree>
    <p:extLst>
      <p:ext uri="{BB962C8B-B14F-4D97-AF65-F5344CB8AC3E}">
        <p14:creationId xmlns:p14="http://schemas.microsoft.com/office/powerpoint/2010/main" val="38313938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9"/>
          <p:cNvSpPr>
            <a:spLocks noGrp="1"/>
          </p:cNvSpPr>
          <p:nvPr>
            <p:ph type="sldNum" sz="quarter" idx="4"/>
          </p:nvPr>
        </p:nvSpPr>
        <p:spPr/>
        <p:txBody>
          <a:bodyPr/>
          <a:lstStyle/>
          <a:p>
            <a:pPr>
              <a:defRPr/>
            </a:pPr>
            <a:fld id="{8C042677-DFBC-43A8-8F50-F699E3962FB6}" type="slidenum">
              <a:rPr lang="en-US" smtClean="0"/>
              <a:pPr>
                <a:defRPr/>
              </a:pPr>
              <a:t>37</a:t>
            </a:fld>
            <a:endParaRPr lang="en-US" dirty="0"/>
          </a:p>
        </p:txBody>
      </p:sp>
      <p:pic>
        <p:nvPicPr>
          <p:cNvPr id="6" name="Picture 5">
            <a:extLst>
              <a:ext uri="{FF2B5EF4-FFF2-40B4-BE49-F238E27FC236}">
                <a16:creationId xmlns:a16="http://schemas.microsoft.com/office/drawing/2014/main" id="{7F9AB4FE-ACEF-4C65-A33D-8F113F6C3BF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2554" b="21193"/>
          <a:stretch/>
        </p:blipFill>
        <p:spPr bwMode="auto">
          <a:xfrm>
            <a:off x="2362200" y="1676400"/>
            <a:ext cx="7139726" cy="2362200"/>
          </a:xfrm>
          <a:prstGeom prst="rect">
            <a:avLst/>
          </a:prstGeom>
          <a:ln>
            <a:noFill/>
          </a:ln>
          <a:extLst>
            <a:ext uri="{53640926-AAD7-44D8-BBD7-CCE9431645EC}">
              <a14:shadowObscured xmlns:a14="http://schemas.microsoft.com/office/drawing/2010/main"/>
            </a:ext>
          </a:extLst>
        </p:spPr>
      </p:pic>
      <p:sp>
        <p:nvSpPr>
          <p:cNvPr id="4" name="Rectangle 3">
            <a:extLst>
              <a:ext uri="{FF2B5EF4-FFF2-40B4-BE49-F238E27FC236}">
                <a16:creationId xmlns:a16="http://schemas.microsoft.com/office/drawing/2014/main" id="{573FA139-1887-4E32-AC12-676C63A8A700}"/>
              </a:ext>
            </a:extLst>
          </p:cNvPr>
          <p:cNvSpPr/>
          <p:nvPr/>
        </p:nvSpPr>
        <p:spPr>
          <a:xfrm>
            <a:off x="0" y="5715000"/>
            <a:ext cx="2819400" cy="1143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5224931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heme/theme1.xml><?xml version="1.0" encoding="utf-8"?>
<a:theme xmlns:a="http://schemas.openxmlformats.org/drawingml/2006/main" name="INCOSE-LA_2015_Default">
  <a:themeElements>
    <a:clrScheme name="3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Default Design">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1" id="{6E80E5F5-A972-426D-84CA-E12E70204A99}" vid="{C25FC8BC-C3FD-4E61-9745-2404A4F694D8}"/>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D739F1CB2FA344389136699D59AC7BD" ma:contentTypeVersion="5" ma:contentTypeDescription="Create a new document." ma:contentTypeScope="" ma:versionID="218a4f038fb3cd81eea59e8b8ab54e77">
  <xsd:schema xmlns:xsd="http://www.w3.org/2001/XMLSchema" xmlns:xs="http://www.w3.org/2001/XMLSchema" xmlns:p="http://schemas.microsoft.com/office/2006/metadata/properties" xmlns:ns3="a59c3368-fa6d-441d-901e-be154c2ac1a7" xmlns:ns4="df54972e-07dd-4eb6-b877-72869d8f4ab0" targetNamespace="http://schemas.microsoft.com/office/2006/metadata/properties" ma:root="true" ma:fieldsID="970ba3bcdb25ff367114d3f9e725830b" ns3:_="" ns4:_="">
    <xsd:import namespace="a59c3368-fa6d-441d-901e-be154c2ac1a7"/>
    <xsd:import namespace="df54972e-07dd-4eb6-b877-72869d8f4ab0"/>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59c3368-fa6d-441d-901e-be154c2ac1a7"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f54972e-07dd-4eb6-b877-72869d8f4ab0"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A95E761-F2E1-4CA5-802D-A424B05BE07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59c3368-fa6d-441d-901e-be154c2ac1a7"/>
    <ds:schemaRef ds:uri="df54972e-07dd-4eb6-b877-72869d8f4ab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DB8FDBD-9E4B-46D0-A5AD-705A01BE7392}">
  <ds:schemaRefs>
    <ds:schemaRef ds:uri="http://schemas.microsoft.com/office/2006/documentManagement/types"/>
    <ds:schemaRef ds:uri="df54972e-07dd-4eb6-b877-72869d8f4ab0"/>
    <ds:schemaRef ds:uri="http://purl.org/dc/dcmitype/"/>
    <ds:schemaRef ds:uri="http://schemas.microsoft.com/office/infopath/2007/PartnerControls"/>
    <ds:schemaRef ds:uri="http://purl.org/dc/elements/1.1/"/>
    <ds:schemaRef ds:uri="http://schemas.microsoft.com/office/2006/metadata/properties"/>
    <ds:schemaRef ds:uri="http://purl.org/dc/terms/"/>
    <ds:schemaRef ds:uri="http://schemas.openxmlformats.org/package/2006/metadata/core-properties"/>
    <ds:schemaRef ds:uri="a59c3368-fa6d-441d-901e-be154c2ac1a7"/>
    <ds:schemaRef ds:uri="http://www.w3.org/XML/1998/namespace"/>
  </ds:schemaRefs>
</ds:datastoreItem>
</file>

<file path=customXml/itemProps3.xml><?xml version="1.0" encoding="utf-8"?>
<ds:datastoreItem xmlns:ds="http://schemas.openxmlformats.org/officeDocument/2006/customXml" ds:itemID="{4045352C-67E1-4309-B129-2B7164B1697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340</TotalTime>
  <Words>4575</Words>
  <Application>Microsoft Office PowerPoint</Application>
  <PresentationFormat>Widescreen</PresentationFormat>
  <Paragraphs>1086</Paragraphs>
  <Slides>37</Slides>
  <Notes>2</Notes>
  <HiddenSlides>0</HiddenSlides>
  <MMClips>0</MMClips>
  <ScaleCrop>false</ScaleCrop>
  <HeadingPairs>
    <vt:vector size="8" baseType="variant">
      <vt:variant>
        <vt:lpstr>Fonts Used</vt:lpstr>
      </vt:variant>
      <vt:variant>
        <vt:i4>8</vt:i4>
      </vt:variant>
      <vt:variant>
        <vt:lpstr>Theme</vt:lpstr>
      </vt:variant>
      <vt:variant>
        <vt:i4>1</vt:i4>
      </vt:variant>
      <vt:variant>
        <vt:lpstr>Slide Titles</vt:lpstr>
      </vt:variant>
      <vt:variant>
        <vt:i4>37</vt:i4>
      </vt:variant>
      <vt:variant>
        <vt:lpstr>Custom Shows</vt:lpstr>
      </vt:variant>
      <vt:variant>
        <vt:i4>1</vt:i4>
      </vt:variant>
    </vt:vector>
  </HeadingPairs>
  <TitlesOfParts>
    <vt:vector size="47" baseType="lpstr">
      <vt:lpstr>MS PGothic</vt:lpstr>
      <vt:lpstr>MS PGothic</vt:lpstr>
      <vt:lpstr>Arial</vt:lpstr>
      <vt:lpstr>Arial Narrow</vt:lpstr>
      <vt:lpstr>Calibri</vt:lpstr>
      <vt:lpstr>MS Sans Serif</vt:lpstr>
      <vt:lpstr>Times</vt:lpstr>
      <vt:lpstr>Wingdings</vt:lpstr>
      <vt:lpstr>INCOSE-LA_2015_Default</vt:lpstr>
      <vt:lpstr>Distributed, Data-centric Collaborative Information Management (DDCIM)  for Project Management and SE&amp;I</vt:lpstr>
      <vt:lpstr>Outline</vt:lpstr>
      <vt:lpstr>Introduction</vt:lpstr>
      <vt:lpstr>Project Success: Morpheus, AA-2</vt:lpstr>
      <vt:lpstr>CSR Developed With Increased Rigor Compared To Morpheus</vt:lpstr>
      <vt:lpstr>What is DDCIM?</vt:lpstr>
      <vt:lpstr>DDCIM</vt:lpstr>
      <vt:lpstr>Integrated Data as a Foundation of SE</vt:lpstr>
      <vt:lpstr>In Distributed, Collaborative SE&amp;I, All Team Members Contribute</vt:lpstr>
      <vt:lpstr>How Data-Centric Relates to Other Information Management Approaches</vt:lpstr>
      <vt:lpstr>Example: Document-Centric to Data-Centric</vt:lpstr>
      <vt:lpstr>Word Document – DSG-RQMT-004</vt:lpstr>
      <vt:lpstr>Excel</vt:lpstr>
      <vt:lpstr>SharePoint List (Database)</vt:lpstr>
      <vt:lpstr>SharePoint as “Document”</vt:lpstr>
      <vt:lpstr>Project Information (Examples of Typical Content)</vt:lpstr>
      <vt:lpstr>Typical Tool Examples</vt:lpstr>
      <vt:lpstr>Graphical Modeling Examples</vt:lpstr>
      <vt:lpstr>AA-2 Tool Examples</vt:lpstr>
      <vt:lpstr>Information Management – Typical Model</vt:lpstr>
      <vt:lpstr>Challenges with Typical Information Management Models</vt:lpstr>
      <vt:lpstr>DDCIM Model </vt:lpstr>
      <vt:lpstr>Data-Centric: Links Between Data Items</vt:lpstr>
      <vt:lpstr>What Makes SharePoint Appealing as a DDCIM Tool</vt:lpstr>
      <vt:lpstr>Examples</vt:lpstr>
      <vt:lpstr>Data-Centric SE&amp;I &amp; PM Collaborative Environment</vt:lpstr>
      <vt:lpstr>CSR Collaborative Environment Foundation: Master Equipment List</vt:lpstr>
      <vt:lpstr>CSR Collaborative Environment Foundation: Requirements List</vt:lpstr>
      <vt:lpstr>CSR Collaborative Environment Foundation: Portal Pages</vt:lpstr>
      <vt:lpstr>List Linkages Example</vt:lpstr>
      <vt:lpstr>Gateway/HALO Example Construct</vt:lpstr>
      <vt:lpstr>Progress / Stoplight Chart</vt:lpstr>
      <vt:lpstr>Challenges and Solutions with SharePoint for DDCIM</vt:lpstr>
      <vt:lpstr>Recent Applications of DDCIM</vt:lpstr>
      <vt:lpstr>Summary and Forward Work </vt:lpstr>
      <vt:lpstr>BACKUP</vt:lpstr>
      <vt:lpstr>PowerPoint Presentation</vt:lpstr>
      <vt:lpstr>Custom Show 1</vt:lpstr>
    </vt:vector>
  </TitlesOfParts>
  <Company>HPES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subject>Caltech SE for John Deere</dc:subject>
  <dc:creator>Rojdev, Kristina (JSC-EX511)</dc:creator>
  <cp:lastModifiedBy>Devolites, Jennifer {Jenny} (JSC-EX511)</cp:lastModifiedBy>
  <cp:revision>48</cp:revision>
  <cp:lastPrinted>2005-01-14T18:53:32Z</cp:lastPrinted>
  <dcterms:created xsi:type="dcterms:W3CDTF">2020-05-12T17:25:03Z</dcterms:created>
  <dcterms:modified xsi:type="dcterms:W3CDTF">2020-06-13T00:53:26Z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0x0101003D739F1CB2FA344389136699D59AC7BD</vt:lpwstr>
  </property>
</Properties>
</file>