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notesMasterIdLst>
    <p:notesMasterId r:id="rId14"/>
  </p:notesMasterIdLst>
  <p:sldIdLst>
    <p:sldId id="256" r:id="rId5"/>
    <p:sldId id="257" r:id="rId6"/>
    <p:sldId id="260" r:id="rId7"/>
    <p:sldId id="281" r:id="rId8"/>
    <p:sldId id="264" r:id="rId9"/>
    <p:sldId id="272" r:id="rId10"/>
    <p:sldId id="265" r:id="rId11"/>
    <p:sldId id="266"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asty, Nikos" initials="HN" lastIdx="2" clrIdx="0">
    <p:extLst>
      <p:ext uri="{19B8F6BF-5375-455C-9EA6-DF929625EA0E}">
        <p15:presenceInfo xmlns:p15="http://schemas.microsoft.com/office/powerpoint/2012/main" userId="S::harastyn@vt.edu::3062e099-f05b-4e10-9604-ab8b71925004" providerId="AD"/>
      </p:ext>
    </p:extLst>
  </p:cmAuthor>
  <p:cmAuthor id="2" name="Robertson, Brandi" initials="RB" lastIdx="1" clrIdx="1">
    <p:extLst>
      <p:ext uri="{19B8F6BF-5375-455C-9EA6-DF929625EA0E}">
        <p15:presenceInfo xmlns:p15="http://schemas.microsoft.com/office/powerpoint/2012/main" userId="S::brandir5@vt.edu::aa1a2fa0-a8cc-421f-8de6-acb0215be5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412654-7B94-C559-6181-EA8EE24D40E9}" v="1846" dt="2020-06-04T19:55:07.162"/>
    <p1510:client id="{0247D074-4495-AA49-60C9-F14CA9430E2A}" v="108" dt="2020-06-02T21:34:48.402"/>
    <p1510:client id="{02CE2E60-0A54-FAA9-9868-9F41BC3A4145}" v="665" dt="2020-06-02T18:26:13.588"/>
    <p1510:client id="{02F14220-1F34-F0EC-732A-08E049E9CF4E}" v="331" dt="2020-06-04T19:13:38.625"/>
    <p1510:client id="{0A2D2DC0-56DA-4B3C-C8E7-EEA701E83751}" v="1" dt="2020-04-13T16:40:52.883"/>
    <p1510:client id="{101111A7-428C-13C9-F7DD-AB7F8DD95BE2}" v="5" dt="2020-06-05T14:15:12.748"/>
    <p1510:client id="{1D1477C2-993D-0239-2941-3D5EBE5604B3}" v="18" dt="2020-06-03T18:41:07.084"/>
    <p1510:client id="{25B454D5-3D02-80B6-F11C-7AD66188630C}" v="358" dt="2020-06-06T17:44:54.340"/>
    <p1510:client id="{266BE3E4-2208-AB44-0720-BFB2CFDFEF5A}" v="1" dt="2020-06-01T14:41:35.651"/>
    <p1510:client id="{27A797B1-C7A0-02D3-951A-90DC9390EC04}" v="274" dt="2020-06-05T02:28:42.523"/>
    <p1510:client id="{34861864-32AF-EAAF-F979-8099C54D5BB6}" v="91" dt="2020-06-03T17:52:01.088"/>
    <p1510:client id="{3AD3E360-A60B-F0AA-60B1-5BB93443C344}" v="1" dt="2020-06-02T13:54:19.241"/>
    <p1510:client id="{408BF923-FD8F-115B-6518-909F2E36EC79}" v="724" dt="2020-06-04T23:53:18.920"/>
    <p1510:client id="{4B3F7F0F-A308-9BC5-692B-4A3FB9DB67BF}" v="5" dt="2020-04-10T18:49:09.054"/>
    <p1510:client id="{4B56B371-6A67-95FB-396A-7F16EF09116F}" v="417" dt="2020-05-29T15:01:40.360"/>
    <p1510:client id="{4EEA7CED-1D92-47BE-9055-96D3C99C5F2F}" v="823" dt="2020-04-09T20:01:13.847"/>
    <p1510:client id="{561DE075-FA34-489D-35EE-C9D4106AA132}" v="5" dt="2020-04-10T12:52:44.981"/>
    <p1510:client id="{5DA6E376-457A-3162-53C6-2465AF7FBFF5}" v="253" dt="2020-05-30T13:42:13.866"/>
    <p1510:client id="{6490C350-75D1-2399-0CB1-32BFC41B1069}" v="99" dt="2020-05-27T12:15:10.863"/>
    <p1510:client id="{7A34E482-6C92-AE87-D70F-3DFFBF1CEEA3}" v="3" dt="2020-06-05T04:39:34.783"/>
    <p1510:client id="{7C670BEB-88B1-709D-E1BF-1F431589655D}" v="912" dt="2020-06-02T21:23:27.103"/>
    <p1510:client id="{81E89926-688F-8869-91F9-E37629B7BE66}" v="37" dt="2020-06-07T17:28:37.846"/>
    <p1510:client id="{85C696C4-3D34-9B1D-3936-19365D3809E0}" v="163" dt="2020-06-07T22:35:27.309"/>
    <p1510:client id="{9B4E4A4C-2D92-718A-BDAF-40B562D2BF3A}" v="4" dt="2020-04-14T12:26:19.346"/>
    <p1510:client id="{9F137DEF-83D2-387B-E390-E76F47B3C477}" v="1341" dt="2020-06-03T18:06:20.464"/>
    <p1510:client id="{A3F2C251-5180-1AA7-0D6C-1C1BA7C9C7D9}" v="3" dt="2020-06-05T12:21:20.466"/>
    <p1510:client id="{A69F062D-F729-2F54-2FC0-D643CCCD58FD}" v="28" dt="2020-04-24T18:50:41.448"/>
    <p1510:client id="{A84FF81C-AA25-9815-EA62-BC1F76E6DEFD}" v="64" dt="2020-04-09T20:18:39.064"/>
    <p1510:client id="{AC7287EB-57CF-39B0-74D6-459F45014059}" v="161" dt="2020-06-08T19:27:28.514"/>
    <p1510:client id="{AF9982B5-8273-8B10-8A22-E7E6125B3009}" v="4229" dt="2020-04-10T20:50:29.035"/>
    <p1510:client id="{B12E4A96-9B6D-6BC8-AD51-FA3606B1AAAB}" v="222" dt="2020-06-03T19:11:23.584"/>
    <p1510:client id="{BAFB215E-E5B2-E79C-290B-A417C2327396}" v="859" dt="2020-06-05T14:17:05.552"/>
    <p1510:client id="{C867DD5F-B5F3-BBE4-AB45-1D17C3F7A5D1}" v="7" dt="2020-05-28T18:31:36.205"/>
    <p1510:client id="{D41BEA73-CC81-70C6-0C5B-025A866D5DBF}" v="3" dt="2020-06-02T17:44:58.941"/>
    <p1510:client id="{DBFAE1C6-997C-7251-A5BF-DAE8FBD9A342}" v="496" dt="2020-04-14T12:54:40.038"/>
    <p1510:client id="{F4D4E237-7C46-23BB-83BD-C19AC275FC86}" v="1956" dt="2020-05-29T14:33:04.594"/>
    <p1510:client id="{F5473F47-EE80-A8D3-C033-70819ED03EA6}" v="58" dt="2020-06-02T20:18:32.303"/>
    <p1510:client id="{F66D22AC-4DFA-B8FB-EF63-97B56014CC32}" v="217" dt="2020-06-05T00:21:50.416"/>
    <p1510:client id="{F6BA02D5-ABF9-5CDA-8028-6F301856DF7F}" v="28" dt="2020-06-07T21:35:23.256"/>
    <p1510:client id="{F75B46D6-F0B1-747D-B667-8776ECE394E0}" v="4" dt="2020-04-10T18:38:26.251"/>
    <p1510:client id="{FD73AEB0-D1F0-34D5-6993-DF6448DD8BD3}" v="26" dt="2020-06-05T04:38:55.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_rels/data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6F9E3-0BA9-4454-A00A-A53762553049}" type="doc">
      <dgm:prSet loTypeId="urn:microsoft.com/office/officeart/2005/8/layout/chevron1" loCatId="process" qsTypeId="urn:microsoft.com/office/officeart/2005/8/quickstyle/simple4" qsCatId="simple" csTypeId="urn:microsoft.com/office/officeart/2005/8/colors/accent2_3" csCatId="accent2" phldr="1"/>
      <dgm:spPr/>
    </dgm:pt>
    <dgm:pt modelId="{09B3C174-74D2-4178-907B-6D2D1FC9FD00}">
      <dgm:prSet phldrT="[Text]" phldr="0"/>
      <dgm:spPr/>
      <dgm:t>
        <a:bodyPr/>
        <a:lstStyle/>
        <a:p>
          <a:r>
            <a:rPr lang="en-US">
              <a:solidFill>
                <a:schemeClr val="tx1"/>
              </a:solidFill>
              <a:latin typeface="Century Schoolbook" panose="02040604050505020304"/>
            </a:rPr>
            <a:t>Pre</a:t>
          </a:r>
          <a:endParaRPr lang="en-US" b="0" i="0" u="none" strike="noStrike" cap="none" baseline="0" noProof="0">
            <a:solidFill>
              <a:schemeClr val="tx1"/>
            </a:solidFill>
            <a:latin typeface="Century Schoolbook"/>
          </a:endParaRPr>
        </a:p>
      </dgm:t>
    </dgm:pt>
    <dgm:pt modelId="{A8C2ADEC-CD28-412F-8642-FB86F8AC8907}" type="parTrans" cxnId="{94AB97FA-2F99-455E-B7A0-CEB17E664C00}">
      <dgm:prSet/>
      <dgm:spPr/>
    </dgm:pt>
    <dgm:pt modelId="{560042CC-D243-435F-8A9A-99A48C104B80}" type="sibTrans" cxnId="{94AB97FA-2F99-455E-B7A0-CEB17E664C00}">
      <dgm:prSet/>
      <dgm:spPr/>
    </dgm:pt>
    <dgm:pt modelId="{F1F542F5-E728-4230-B56B-7DDAFA1B3642}">
      <dgm:prSet phldrT="[Text]" phldr="0"/>
      <dgm:spPr/>
      <dgm:t>
        <a:bodyPr/>
        <a:lstStyle/>
        <a:p>
          <a:r>
            <a:rPr lang="en-US">
              <a:solidFill>
                <a:schemeClr val="tx1"/>
              </a:solidFill>
              <a:latin typeface="Century Schoolbook" panose="02040604050505020304"/>
            </a:rPr>
            <a:t>During</a:t>
          </a:r>
          <a:endParaRPr lang="en-US">
            <a:solidFill>
              <a:schemeClr val="tx1"/>
            </a:solidFill>
          </a:endParaRPr>
        </a:p>
      </dgm:t>
    </dgm:pt>
    <dgm:pt modelId="{C2AC075F-E4AE-43D5-B527-4A8A2A3C6C6B}" type="parTrans" cxnId="{FA3644A2-4541-482C-8F57-296129E08FC2}">
      <dgm:prSet/>
      <dgm:spPr/>
    </dgm:pt>
    <dgm:pt modelId="{CB56B8E3-5B79-484C-812D-3F999CDB83C2}" type="sibTrans" cxnId="{FA3644A2-4541-482C-8F57-296129E08FC2}">
      <dgm:prSet/>
      <dgm:spPr/>
    </dgm:pt>
    <dgm:pt modelId="{05108A23-EED4-4A0E-BCD0-909C4D80C020}">
      <dgm:prSet phldrT="[Text]" phldr="0"/>
      <dgm:spPr/>
      <dgm:t>
        <a:bodyPr/>
        <a:lstStyle/>
        <a:p>
          <a:r>
            <a:rPr lang="en-US">
              <a:solidFill>
                <a:schemeClr val="tx1"/>
              </a:solidFill>
              <a:latin typeface="Century Schoolbook" panose="02040604050505020304"/>
            </a:rPr>
            <a:t>Post</a:t>
          </a:r>
          <a:endParaRPr lang="en-US">
            <a:solidFill>
              <a:schemeClr val="tx1"/>
            </a:solidFill>
          </a:endParaRPr>
        </a:p>
      </dgm:t>
    </dgm:pt>
    <dgm:pt modelId="{046FAB17-AF28-45EB-8EED-6539B024D53D}" type="parTrans" cxnId="{BD4616FE-6A08-41FA-AFF5-F4445B04E73E}">
      <dgm:prSet/>
      <dgm:spPr/>
    </dgm:pt>
    <dgm:pt modelId="{171EA51F-0CED-48C9-A1E0-20BF6521938F}" type="sibTrans" cxnId="{BD4616FE-6A08-41FA-AFF5-F4445B04E73E}">
      <dgm:prSet/>
      <dgm:spPr/>
    </dgm:pt>
    <dgm:pt modelId="{E9EAA1D2-B2A7-4425-8396-72CAC7F003E1}" type="pres">
      <dgm:prSet presAssocID="{C146F9E3-0BA9-4454-A00A-A53762553049}" presName="Name0" presStyleCnt="0">
        <dgm:presLayoutVars>
          <dgm:dir/>
          <dgm:animLvl val="lvl"/>
          <dgm:resizeHandles val="exact"/>
        </dgm:presLayoutVars>
      </dgm:prSet>
      <dgm:spPr/>
    </dgm:pt>
    <dgm:pt modelId="{22061EFF-E534-49A1-B1B8-C9DFC7A3FC32}" type="pres">
      <dgm:prSet presAssocID="{09B3C174-74D2-4178-907B-6D2D1FC9FD00}" presName="parTxOnly" presStyleLbl="node1" presStyleIdx="0" presStyleCnt="3">
        <dgm:presLayoutVars>
          <dgm:chMax val="0"/>
          <dgm:chPref val="0"/>
          <dgm:bulletEnabled val="1"/>
        </dgm:presLayoutVars>
      </dgm:prSet>
      <dgm:spPr/>
    </dgm:pt>
    <dgm:pt modelId="{BC550D60-C336-4344-84FF-A85C5B134E62}" type="pres">
      <dgm:prSet presAssocID="{560042CC-D243-435F-8A9A-99A48C104B80}" presName="parTxOnlySpace" presStyleCnt="0"/>
      <dgm:spPr/>
    </dgm:pt>
    <dgm:pt modelId="{5F75C093-F21A-45F3-BA81-6E8F657AEF33}" type="pres">
      <dgm:prSet presAssocID="{F1F542F5-E728-4230-B56B-7DDAFA1B3642}" presName="parTxOnly" presStyleLbl="node1" presStyleIdx="1" presStyleCnt="3">
        <dgm:presLayoutVars>
          <dgm:chMax val="0"/>
          <dgm:chPref val="0"/>
          <dgm:bulletEnabled val="1"/>
        </dgm:presLayoutVars>
      </dgm:prSet>
      <dgm:spPr/>
    </dgm:pt>
    <dgm:pt modelId="{D29D818F-2D3D-4A2D-9658-6D3082FCF986}" type="pres">
      <dgm:prSet presAssocID="{CB56B8E3-5B79-484C-812D-3F999CDB83C2}" presName="parTxOnlySpace" presStyleCnt="0"/>
      <dgm:spPr/>
    </dgm:pt>
    <dgm:pt modelId="{4DCDB5EA-CFA7-4ADD-8927-BAB2EE538970}" type="pres">
      <dgm:prSet presAssocID="{05108A23-EED4-4A0E-BCD0-909C4D80C020}" presName="parTxOnly" presStyleLbl="node1" presStyleIdx="2" presStyleCnt="3">
        <dgm:presLayoutVars>
          <dgm:chMax val="0"/>
          <dgm:chPref val="0"/>
          <dgm:bulletEnabled val="1"/>
        </dgm:presLayoutVars>
      </dgm:prSet>
      <dgm:spPr/>
    </dgm:pt>
  </dgm:ptLst>
  <dgm:cxnLst>
    <dgm:cxn modelId="{A2E2E20A-0AF6-448B-8406-0D7584EDDFBE}" type="presOf" srcId="{09B3C174-74D2-4178-907B-6D2D1FC9FD00}" destId="{22061EFF-E534-49A1-B1B8-C9DFC7A3FC32}" srcOrd="0" destOrd="0" presId="urn:microsoft.com/office/officeart/2005/8/layout/chevron1"/>
    <dgm:cxn modelId="{C50B3825-E9D3-438D-BD96-D0EE732FC51F}" type="presOf" srcId="{C146F9E3-0BA9-4454-A00A-A53762553049}" destId="{E9EAA1D2-B2A7-4425-8396-72CAC7F003E1}" srcOrd="0" destOrd="0" presId="urn:microsoft.com/office/officeart/2005/8/layout/chevron1"/>
    <dgm:cxn modelId="{0D7C198A-EE98-42A3-84FE-3D8E84FAB094}" type="presOf" srcId="{F1F542F5-E728-4230-B56B-7DDAFA1B3642}" destId="{5F75C093-F21A-45F3-BA81-6E8F657AEF33}" srcOrd="0" destOrd="0" presId="urn:microsoft.com/office/officeart/2005/8/layout/chevron1"/>
    <dgm:cxn modelId="{FA3644A2-4541-482C-8F57-296129E08FC2}" srcId="{C146F9E3-0BA9-4454-A00A-A53762553049}" destId="{F1F542F5-E728-4230-B56B-7DDAFA1B3642}" srcOrd="1" destOrd="0" parTransId="{C2AC075F-E4AE-43D5-B527-4A8A2A3C6C6B}" sibTransId="{CB56B8E3-5B79-484C-812D-3F999CDB83C2}"/>
    <dgm:cxn modelId="{29D8EBD5-D710-4868-B999-DA497E20FA77}" type="presOf" srcId="{05108A23-EED4-4A0E-BCD0-909C4D80C020}" destId="{4DCDB5EA-CFA7-4ADD-8927-BAB2EE538970}" srcOrd="0" destOrd="0" presId="urn:microsoft.com/office/officeart/2005/8/layout/chevron1"/>
    <dgm:cxn modelId="{94AB97FA-2F99-455E-B7A0-CEB17E664C00}" srcId="{C146F9E3-0BA9-4454-A00A-A53762553049}" destId="{09B3C174-74D2-4178-907B-6D2D1FC9FD00}" srcOrd="0" destOrd="0" parTransId="{A8C2ADEC-CD28-412F-8642-FB86F8AC8907}" sibTransId="{560042CC-D243-435F-8A9A-99A48C104B80}"/>
    <dgm:cxn modelId="{BD4616FE-6A08-41FA-AFF5-F4445B04E73E}" srcId="{C146F9E3-0BA9-4454-A00A-A53762553049}" destId="{05108A23-EED4-4A0E-BCD0-909C4D80C020}" srcOrd="2" destOrd="0" parTransId="{046FAB17-AF28-45EB-8EED-6539B024D53D}" sibTransId="{171EA51F-0CED-48C9-A1E0-20BF6521938F}"/>
    <dgm:cxn modelId="{FF13E395-2C7A-4592-AEEC-B0CECFC8200A}" type="presParOf" srcId="{E9EAA1D2-B2A7-4425-8396-72CAC7F003E1}" destId="{22061EFF-E534-49A1-B1B8-C9DFC7A3FC32}" srcOrd="0" destOrd="0" presId="urn:microsoft.com/office/officeart/2005/8/layout/chevron1"/>
    <dgm:cxn modelId="{065C3E48-E5AE-4AD0-945B-B34F5739B8AE}" type="presParOf" srcId="{E9EAA1D2-B2A7-4425-8396-72CAC7F003E1}" destId="{BC550D60-C336-4344-84FF-A85C5B134E62}" srcOrd="1" destOrd="0" presId="urn:microsoft.com/office/officeart/2005/8/layout/chevron1"/>
    <dgm:cxn modelId="{272FF62C-111A-453A-9F7A-28AAC6C399F3}" type="presParOf" srcId="{E9EAA1D2-B2A7-4425-8396-72CAC7F003E1}" destId="{5F75C093-F21A-45F3-BA81-6E8F657AEF33}" srcOrd="2" destOrd="0" presId="urn:microsoft.com/office/officeart/2005/8/layout/chevron1"/>
    <dgm:cxn modelId="{B066FD1B-5013-426A-B9F7-70F47DA6DDE9}" type="presParOf" srcId="{E9EAA1D2-B2A7-4425-8396-72CAC7F003E1}" destId="{D29D818F-2D3D-4A2D-9658-6D3082FCF986}" srcOrd="3" destOrd="0" presId="urn:microsoft.com/office/officeart/2005/8/layout/chevron1"/>
    <dgm:cxn modelId="{57BBAE0B-575D-4DB3-9BAC-10F51207AF2C}" type="presParOf" srcId="{E9EAA1D2-B2A7-4425-8396-72CAC7F003E1}" destId="{4DCDB5EA-CFA7-4ADD-8927-BAB2EE538970}"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637E84-3685-4675-A00F-7550E039A9E1}"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83B810B8-20B5-4234-9109-9055C9085545}">
      <dgm:prSet/>
      <dgm:spPr/>
      <dgm:t>
        <a:bodyPr/>
        <a:lstStyle/>
        <a:p>
          <a:r>
            <a:rPr lang="en-US" baseline="0"/>
            <a:t>Organizational Knowledge Retention</a:t>
          </a:r>
          <a:endParaRPr lang="en-US"/>
        </a:p>
      </dgm:t>
    </dgm:pt>
    <dgm:pt modelId="{3A78C6B4-8BD6-4F29-AA49-4296508B3092}" type="parTrans" cxnId="{3E53928D-855E-4458-972B-2BB8D6D1CCAD}">
      <dgm:prSet/>
      <dgm:spPr/>
      <dgm:t>
        <a:bodyPr/>
        <a:lstStyle/>
        <a:p>
          <a:endParaRPr lang="en-US"/>
        </a:p>
      </dgm:t>
    </dgm:pt>
    <dgm:pt modelId="{8BB845F1-4A8B-4A68-A3E1-F8BDE6646DCD}" type="sibTrans" cxnId="{3E53928D-855E-4458-972B-2BB8D6D1CCAD}">
      <dgm:prSet/>
      <dgm:spPr/>
      <dgm:t>
        <a:bodyPr/>
        <a:lstStyle/>
        <a:p>
          <a:endParaRPr lang="en-US"/>
        </a:p>
      </dgm:t>
    </dgm:pt>
    <dgm:pt modelId="{A6242576-0E67-4082-8B3C-F29D34F31FEC}">
      <dgm:prSet/>
      <dgm:spPr/>
      <dgm:t>
        <a:bodyPr/>
        <a:lstStyle/>
        <a:p>
          <a:r>
            <a:rPr lang="en-US" baseline="0"/>
            <a:t>In-House Solution</a:t>
          </a:r>
          <a:endParaRPr lang="en-US"/>
        </a:p>
      </dgm:t>
    </dgm:pt>
    <dgm:pt modelId="{6F8401CB-8EBA-4925-846A-E237EDB25945}" type="parTrans" cxnId="{F0F0B80F-3965-4030-83A9-6EA98CE78DCB}">
      <dgm:prSet/>
      <dgm:spPr/>
      <dgm:t>
        <a:bodyPr/>
        <a:lstStyle/>
        <a:p>
          <a:endParaRPr lang="en-US"/>
        </a:p>
      </dgm:t>
    </dgm:pt>
    <dgm:pt modelId="{84A11289-4909-418D-AE99-74C9794126FB}" type="sibTrans" cxnId="{F0F0B80F-3965-4030-83A9-6EA98CE78DCB}">
      <dgm:prSet/>
      <dgm:spPr/>
      <dgm:t>
        <a:bodyPr/>
        <a:lstStyle/>
        <a:p>
          <a:endParaRPr lang="en-US"/>
        </a:p>
      </dgm:t>
    </dgm:pt>
    <dgm:pt modelId="{A0751B46-CA77-4BA2-9BC4-A7A0065C0F22}">
      <dgm:prSet/>
      <dgm:spPr/>
      <dgm:t>
        <a:bodyPr/>
        <a:lstStyle/>
        <a:p>
          <a:r>
            <a:rPr lang="en-US" baseline="0"/>
            <a:t>Promotes Knowledge-Sharing</a:t>
          </a:r>
          <a:endParaRPr lang="en-US"/>
        </a:p>
      </dgm:t>
    </dgm:pt>
    <dgm:pt modelId="{07C27C58-6634-401B-8F66-403A7423A894}" type="parTrans" cxnId="{EABFAE14-B107-4994-90EF-18975CC9A0A5}">
      <dgm:prSet/>
      <dgm:spPr/>
      <dgm:t>
        <a:bodyPr/>
        <a:lstStyle/>
        <a:p>
          <a:endParaRPr lang="en-US"/>
        </a:p>
      </dgm:t>
    </dgm:pt>
    <dgm:pt modelId="{3CCBEB11-B33A-43B5-8676-051572AAF885}" type="sibTrans" cxnId="{EABFAE14-B107-4994-90EF-18975CC9A0A5}">
      <dgm:prSet/>
      <dgm:spPr/>
      <dgm:t>
        <a:bodyPr/>
        <a:lstStyle/>
        <a:p>
          <a:endParaRPr lang="en-US"/>
        </a:p>
      </dgm:t>
    </dgm:pt>
    <dgm:pt modelId="{14B5C001-09F4-4167-B62D-2B18B957EF0B}">
      <dgm:prSet/>
      <dgm:spPr/>
      <dgm:t>
        <a:bodyPr/>
        <a:lstStyle/>
        <a:p>
          <a:r>
            <a:rPr lang="en-US" baseline="0"/>
            <a:t>Labor Efficiency Gains</a:t>
          </a:r>
          <a:endParaRPr lang="en-US"/>
        </a:p>
      </dgm:t>
    </dgm:pt>
    <dgm:pt modelId="{B0E38B68-1BDC-4B34-ABE0-DCDD3FF5582E}" type="parTrans" cxnId="{A37851D2-1653-4420-9EA1-E51494B1AAC1}">
      <dgm:prSet/>
      <dgm:spPr/>
      <dgm:t>
        <a:bodyPr/>
        <a:lstStyle/>
        <a:p>
          <a:endParaRPr lang="en-US"/>
        </a:p>
      </dgm:t>
    </dgm:pt>
    <dgm:pt modelId="{70242F6D-9224-458B-821B-C0C835FA02F5}" type="sibTrans" cxnId="{A37851D2-1653-4420-9EA1-E51494B1AAC1}">
      <dgm:prSet/>
      <dgm:spPr/>
      <dgm:t>
        <a:bodyPr/>
        <a:lstStyle/>
        <a:p>
          <a:endParaRPr lang="en-US"/>
        </a:p>
      </dgm:t>
    </dgm:pt>
    <dgm:pt modelId="{E1BDB865-DB54-4514-8A36-6E7FC665FE64}" type="pres">
      <dgm:prSet presAssocID="{A7637E84-3685-4675-A00F-7550E039A9E1}" presName="root" presStyleCnt="0">
        <dgm:presLayoutVars>
          <dgm:dir/>
          <dgm:resizeHandles val="exact"/>
        </dgm:presLayoutVars>
      </dgm:prSet>
      <dgm:spPr/>
    </dgm:pt>
    <dgm:pt modelId="{D5F5E821-C26D-469C-ABE0-070E821795C7}" type="pres">
      <dgm:prSet presAssocID="{A7637E84-3685-4675-A00F-7550E039A9E1}" presName="container" presStyleCnt="0">
        <dgm:presLayoutVars>
          <dgm:dir/>
          <dgm:resizeHandles val="exact"/>
        </dgm:presLayoutVars>
      </dgm:prSet>
      <dgm:spPr/>
    </dgm:pt>
    <dgm:pt modelId="{55DFA363-6D72-46E5-BE70-7818ED2E04B9}" type="pres">
      <dgm:prSet presAssocID="{83B810B8-20B5-4234-9109-9055C9085545}" presName="compNode" presStyleCnt="0"/>
      <dgm:spPr/>
    </dgm:pt>
    <dgm:pt modelId="{FF174C86-0C26-49CF-856A-40FA88FACDC7}" type="pres">
      <dgm:prSet presAssocID="{83B810B8-20B5-4234-9109-9055C9085545}" presName="iconBgRect" presStyleLbl="bgShp" presStyleIdx="0" presStyleCnt="4"/>
      <dgm:spPr/>
    </dgm:pt>
    <dgm:pt modelId="{7671591D-9071-46BC-9DAD-0429837B7A7F}" type="pres">
      <dgm:prSet presAssocID="{83B810B8-20B5-4234-9109-9055C9085545}"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408650D5-B2F8-4CA1-BBB1-DC5959C20496}" type="pres">
      <dgm:prSet presAssocID="{83B810B8-20B5-4234-9109-9055C9085545}" presName="spaceRect" presStyleCnt="0"/>
      <dgm:spPr/>
    </dgm:pt>
    <dgm:pt modelId="{2C87D055-E937-46BE-BD11-CB72D2C257B0}" type="pres">
      <dgm:prSet presAssocID="{83B810B8-20B5-4234-9109-9055C9085545}" presName="textRect" presStyleLbl="revTx" presStyleIdx="0" presStyleCnt="4">
        <dgm:presLayoutVars>
          <dgm:chMax val="1"/>
          <dgm:chPref val="1"/>
        </dgm:presLayoutVars>
      </dgm:prSet>
      <dgm:spPr/>
    </dgm:pt>
    <dgm:pt modelId="{00FFAE01-FBBF-4C9F-B57C-8653B704CA8E}" type="pres">
      <dgm:prSet presAssocID="{8BB845F1-4A8B-4A68-A3E1-F8BDE6646DCD}" presName="sibTrans" presStyleLbl="sibTrans2D1" presStyleIdx="0" presStyleCnt="0"/>
      <dgm:spPr/>
    </dgm:pt>
    <dgm:pt modelId="{B376E69C-45C1-4546-B15B-29BC1C30F8D8}" type="pres">
      <dgm:prSet presAssocID="{A6242576-0E67-4082-8B3C-F29D34F31FEC}" presName="compNode" presStyleCnt="0"/>
      <dgm:spPr/>
    </dgm:pt>
    <dgm:pt modelId="{FF0CA5B1-8776-4045-AEF1-CECFE10D7428}" type="pres">
      <dgm:prSet presAssocID="{A6242576-0E67-4082-8B3C-F29D34F31FEC}" presName="iconBgRect" presStyleLbl="bgShp" presStyleIdx="1" presStyleCnt="4"/>
      <dgm:spPr/>
    </dgm:pt>
    <dgm:pt modelId="{39CAE773-B900-449E-B6D2-7210E61B6724}" type="pres">
      <dgm:prSet presAssocID="{A6242576-0E67-4082-8B3C-F29D34F31FEC}" presName="iconRect" presStyleLbl="nod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ney"/>
        </a:ext>
      </dgm:extLst>
    </dgm:pt>
    <dgm:pt modelId="{E4B6EFC5-2276-479B-AF65-4E517024C703}" type="pres">
      <dgm:prSet presAssocID="{A6242576-0E67-4082-8B3C-F29D34F31FEC}" presName="spaceRect" presStyleCnt="0"/>
      <dgm:spPr/>
    </dgm:pt>
    <dgm:pt modelId="{F4993F85-D210-458E-ACAC-D8012CB7E941}" type="pres">
      <dgm:prSet presAssocID="{A6242576-0E67-4082-8B3C-F29D34F31FEC}" presName="textRect" presStyleLbl="revTx" presStyleIdx="1" presStyleCnt="4">
        <dgm:presLayoutVars>
          <dgm:chMax val="1"/>
          <dgm:chPref val="1"/>
        </dgm:presLayoutVars>
      </dgm:prSet>
      <dgm:spPr/>
    </dgm:pt>
    <dgm:pt modelId="{AAD2C696-3B10-45A4-BCC1-225DFEF5A0D7}" type="pres">
      <dgm:prSet presAssocID="{84A11289-4909-418D-AE99-74C9794126FB}" presName="sibTrans" presStyleLbl="sibTrans2D1" presStyleIdx="0" presStyleCnt="0"/>
      <dgm:spPr/>
    </dgm:pt>
    <dgm:pt modelId="{CB444E51-EEA2-45A3-8535-726D906C4B74}" type="pres">
      <dgm:prSet presAssocID="{A0751B46-CA77-4BA2-9BC4-A7A0065C0F22}" presName="compNode" presStyleCnt="0"/>
      <dgm:spPr/>
    </dgm:pt>
    <dgm:pt modelId="{22C32CB7-8F3C-4678-A9F7-6082B0061A30}" type="pres">
      <dgm:prSet presAssocID="{A0751B46-CA77-4BA2-9BC4-A7A0065C0F22}" presName="iconBgRect" presStyleLbl="bgShp" presStyleIdx="2" presStyleCnt="4"/>
      <dgm:spPr/>
    </dgm:pt>
    <dgm:pt modelId="{9B836195-FD3F-4DC0-AEDD-C821F42C7CF3}" type="pres">
      <dgm:prSet presAssocID="{A0751B46-CA77-4BA2-9BC4-A7A0065C0F2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ocial Network"/>
        </a:ext>
      </dgm:extLst>
    </dgm:pt>
    <dgm:pt modelId="{6E9E945C-20A0-4505-821F-9961AF0B6A16}" type="pres">
      <dgm:prSet presAssocID="{A0751B46-CA77-4BA2-9BC4-A7A0065C0F22}" presName="spaceRect" presStyleCnt="0"/>
      <dgm:spPr/>
    </dgm:pt>
    <dgm:pt modelId="{22CD58E2-AD26-4441-A921-E46D39D1B8AD}" type="pres">
      <dgm:prSet presAssocID="{A0751B46-CA77-4BA2-9BC4-A7A0065C0F22}" presName="textRect" presStyleLbl="revTx" presStyleIdx="2" presStyleCnt="4">
        <dgm:presLayoutVars>
          <dgm:chMax val="1"/>
          <dgm:chPref val="1"/>
        </dgm:presLayoutVars>
      </dgm:prSet>
      <dgm:spPr/>
    </dgm:pt>
    <dgm:pt modelId="{A2FDB7DA-3C0A-4C55-B7D0-0D9AEE54CC18}" type="pres">
      <dgm:prSet presAssocID="{3CCBEB11-B33A-43B5-8676-051572AAF885}" presName="sibTrans" presStyleLbl="sibTrans2D1" presStyleIdx="0" presStyleCnt="0"/>
      <dgm:spPr/>
    </dgm:pt>
    <dgm:pt modelId="{0D77B7F9-8FFD-4291-9D95-AE584E5AB221}" type="pres">
      <dgm:prSet presAssocID="{14B5C001-09F4-4167-B62D-2B18B957EF0B}" presName="compNode" presStyleCnt="0"/>
      <dgm:spPr/>
    </dgm:pt>
    <dgm:pt modelId="{DAF09CCC-4C0A-44BD-A110-BDC67646F810}" type="pres">
      <dgm:prSet presAssocID="{14B5C001-09F4-4167-B62D-2B18B957EF0B}" presName="iconBgRect" presStyleLbl="bgShp" presStyleIdx="3" presStyleCnt="4"/>
      <dgm:spPr/>
    </dgm:pt>
    <dgm:pt modelId="{122980ED-C0C1-4E44-B1E8-298E959517E4}" type="pres">
      <dgm:prSet presAssocID="{14B5C001-09F4-4167-B62D-2B18B957EF0B}"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topwatch"/>
        </a:ext>
      </dgm:extLst>
    </dgm:pt>
    <dgm:pt modelId="{133E54F9-0934-4C22-9CAA-0946EE85C635}" type="pres">
      <dgm:prSet presAssocID="{14B5C001-09F4-4167-B62D-2B18B957EF0B}" presName="spaceRect" presStyleCnt="0"/>
      <dgm:spPr/>
    </dgm:pt>
    <dgm:pt modelId="{AD4FF3E2-D1AA-47D2-B57B-F7D12C303140}" type="pres">
      <dgm:prSet presAssocID="{14B5C001-09F4-4167-B62D-2B18B957EF0B}" presName="textRect" presStyleLbl="revTx" presStyleIdx="3" presStyleCnt="4">
        <dgm:presLayoutVars>
          <dgm:chMax val="1"/>
          <dgm:chPref val="1"/>
        </dgm:presLayoutVars>
      </dgm:prSet>
      <dgm:spPr/>
    </dgm:pt>
  </dgm:ptLst>
  <dgm:cxnLst>
    <dgm:cxn modelId="{38CD330E-76A2-46E0-A8F4-3B0B70C27A8B}" type="presOf" srcId="{14B5C001-09F4-4167-B62D-2B18B957EF0B}" destId="{AD4FF3E2-D1AA-47D2-B57B-F7D12C303140}" srcOrd="0" destOrd="0" presId="urn:microsoft.com/office/officeart/2018/2/layout/IconCircleList"/>
    <dgm:cxn modelId="{F0F0B80F-3965-4030-83A9-6EA98CE78DCB}" srcId="{A7637E84-3685-4675-A00F-7550E039A9E1}" destId="{A6242576-0E67-4082-8B3C-F29D34F31FEC}" srcOrd="1" destOrd="0" parTransId="{6F8401CB-8EBA-4925-846A-E237EDB25945}" sibTransId="{84A11289-4909-418D-AE99-74C9794126FB}"/>
    <dgm:cxn modelId="{EABFAE14-B107-4994-90EF-18975CC9A0A5}" srcId="{A7637E84-3685-4675-A00F-7550E039A9E1}" destId="{A0751B46-CA77-4BA2-9BC4-A7A0065C0F22}" srcOrd="2" destOrd="0" parTransId="{07C27C58-6634-401B-8F66-403A7423A894}" sibTransId="{3CCBEB11-B33A-43B5-8676-051572AAF885}"/>
    <dgm:cxn modelId="{B1F7691E-4622-479F-A51F-399FB1C591C7}" type="presOf" srcId="{83B810B8-20B5-4234-9109-9055C9085545}" destId="{2C87D055-E937-46BE-BD11-CB72D2C257B0}" srcOrd="0" destOrd="0" presId="urn:microsoft.com/office/officeart/2018/2/layout/IconCircleList"/>
    <dgm:cxn modelId="{5B32AC1E-28B3-4C32-B215-072D38E439EB}" type="presOf" srcId="{A0751B46-CA77-4BA2-9BC4-A7A0065C0F22}" destId="{22CD58E2-AD26-4441-A921-E46D39D1B8AD}" srcOrd="0" destOrd="0" presId="urn:microsoft.com/office/officeart/2018/2/layout/IconCircleList"/>
    <dgm:cxn modelId="{836C043B-856E-4960-8F40-E4465361AD3E}" type="presOf" srcId="{8BB845F1-4A8B-4A68-A3E1-F8BDE6646DCD}" destId="{00FFAE01-FBBF-4C9F-B57C-8653B704CA8E}" srcOrd="0" destOrd="0" presId="urn:microsoft.com/office/officeart/2018/2/layout/IconCircleList"/>
    <dgm:cxn modelId="{75871689-376D-4A1B-892C-6C65B6198983}" type="presOf" srcId="{A7637E84-3685-4675-A00F-7550E039A9E1}" destId="{E1BDB865-DB54-4514-8A36-6E7FC665FE64}" srcOrd="0" destOrd="0" presId="urn:microsoft.com/office/officeart/2018/2/layout/IconCircleList"/>
    <dgm:cxn modelId="{3E53928D-855E-4458-972B-2BB8D6D1CCAD}" srcId="{A7637E84-3685-4675-A00F-7550E039A9E1}" destId="{83B810B8-20B5-4234-9109-9055C9085545}" srcOrd="0" destOrd="0" parTransId="{3A78C6B4-8BD6-4F29-AA49-4296508B3092}" sibTransId="{8BB845F1-4A8B-4A68-A3E1-F8BDE6646DCD}"/>
    <dgm:cxn modelId="{3BA45D90-443F-4F20-BD19-100F2D0B8321}" type="presOf" srcId="{A6242576-0E67-4082-8B3C-F29D34F31FEC}" destId="{F4993F85-D210-458E-ACAC-D8012CB7E941}" srcOrd="0" destOrd="0" presId="urn:microsoft.com/office/officeart/2018/2/layout/IconCircleList"/>
    <dgm:cxn modelId="{13D0E1B2-89A1-4B23-A24B-64E5313410EF}" type="presOf" srcId="{3CCBEB11-B33A-43B5-8676-051572AAF885}" destId="{A2FDB7DA-3C0A-4C55-B7D0-0D9AEE54CC18}" srcOrd="0" destOrd="0" presId="urn:microsoft.com/office/officeart/2018/2/layout/IconCircleList"/>
    <dgm:cxn modelId="{A37851D2-1653-4420-9EA1-E51494B1AAC1}" srcId="{A7637E84-3685-4675-A00F-7550E039A9E1}" destId="{14B5C001-09F4-4167-B62D-2B18B957EF0B}" srcOrd="3" destOrd="0" parTransId="{B0E38B68-1BDC-4B34-ABE0-DCDD3FF5582E}" sibTransId="{70242F6D-9224-458B-821B-C0C835FA02F5}"/>
    <dgm:cxn modelId="{B37565D3-5E3B-4ECE-9EB0-DA742869C6D1}" type="presOf" srcId="{84A11289-4909-418D-AE99-74C9794126FB}" destId="{AAD2C696-3B10-45A4-BCC1-225DFEF5A0D7}" srcOrd="0" destOrd="0" presId="urn:microsoft.com/office/officeart/2018/2/layout/IconCircleList"/>
    <dgm:cxn modelId="{01DDB4F3-2EE2-4370-A5ED-29A56EE9D112}" type="presParOf" srcId="{E1BDB865-DB54-4514-8A36-6E7FC665FE64}" destId="{D5F5E821-C26D-469C-ABE0-070E821795C7}" srcOrd="0" destOrd="0" presId="urn:microsoft.com/office/officeart/2018/2/layout/IconCircleList"/>
    <dgm:cxn modelId="{A6658FC4-0219-4442-A2DA-E90E3F4C3CE3}" type="presParOf" srcId="{D5F5E821-C26D-469C-ABE0-070E821795C7}" destId="{55DFA363-6D72-46E5-BE70-7818ED2E04B9}" srcOrd="0" destOrd="0" presId="urn:microsoft.com/office/officeart/2018/2/layout/IconCircleList"/>
    <dgm:cxn modelId="{F9716686-EFB7-4738-9446-7634B7B91E68}" type="presParOf" srcId="{55DFA363-6D72-46E5-BE70-7818ED2E04B9}" destId="{FF174C86-0C26-49CF-856A-40FA88FACDC7}" srcOrd="0" destOrd="0" presId="urn:microsoft.com/office/officeart/2018/2/layout/IconCircleList"/>
    <dgm:cxn modelId="{F1445BA6-E520-465C-8125-A7B528C0458B}" type="presParOf" srcId="{55DFA363-6D72-46E5-BE70-7818ED2E04B9}" destId="{7671591D-9071-46BC-9DAD-0429837B7A7F}" srcOrd="1" destOrd="0" presId="urn:microsoft.com/office/officeart/2018/2/layout/IconCircleList"/>
    <dgm:cxn modelId="{739509BA-6BD1-4101-BA90-73155AC021C0}" type="presParOf" srcId="{55DFA363-6D72-46E5-BE70-7818ED2E04B9}" destId="{408650D5-B2F8-4CA1-BBB1-DC5959C20496}" srcOrd="2" destOrd="0" presId="urn:microsoft.com/office/officeart/2018/2/layout/IconCircleList"/>
    <dgm:cxn modelId="{1834155A-EA17-4A9D-B5B4-5CFAB2DF4EC8}" type="presParOf" srcId="{55DFA363-6D72-46E5-BE70-7818ED2E04B9}" destId="{2C87D055-E937-46BE-BD11-CB72D2C257B0}" srcOrd="3" destOrd="0" presId="urn:microsoft.com/office/officeart/2018/2/layout/IconCircleList"/>
    <dgm:cxn modelId="{4B7A5E88-1D0D-4F7E-BF0F-D38793CE04D4}" type="presParOf" srcId="{D5F5E821-C26D-469C-ABE0-070E821795C7}" destId="{00FFAE01-FBBF-4C9F-B57C-8653B704CA8E}" srcOrd="1" destOrd="0" presId="urn:microsoft.com/office/officeart/2018/2/layout/IconCircleList"/>
    <dgm:cxn modelId="{BE6D1433-312D-4A9C-86BC-5EDECD6C2522}" type="presParOf" srcId="{D5F5E821-C26D-469C-ABE0-070E821795C7}" destId="{B376E69C-45C1-4546-B15B-29BC1C30F8D8}" srcOrd="2" destOrd="0" presId="urn:microsoft.com/office/officeart/2018/2/layout/IconCircleList"/>
    <dgm:cxn modelId="{5CE0BAD3-3613-4F04-B51A-5DA5DC821191}" type="presParOf" srcId="{B376E69C-45C1-4546-B15B-29BC1C30F8D8}" destId="{FF0CA5B1-8776-4045-AEF1-CECFE10D7428}" srcOrd="0" destOrd="0" presId="urn:microsoft.com/office/officeart/2018/2/layout/IconCircleList"/>
    <dgm:cxn modelId="{99CA4CD6-2256-48ED-871E-87E643577D8D}" type="presParOf" srcId="{B376E69C-45C1-4546-B15B-29BC1C30F8D8}" destId="{39CAE773-B900-449E-B6D2-7210E61B6724}" srcOrd="1" destOrd="0" presId="urn:microsoft.com/office/officeart/2018/2/layout/IconCircleList"/>
    <dgm:cxn modelId="{1795BD39-F5EA-4798-AA13-471381F3471B}" type="presParOf" srcId="{B376E69C-45C1-4546-B15B-29BC1C30F8D8}" destId="{E4B6EFC5-2276-479B-AF65-4E517024C703}" srcOrd="2" destOrd="0" presId="urn:microsoft.com/office/officeart/2018/2/layout/IconCircleList"/>
    <dgm:cxn modelId="{8A335CED-E880-4F99-B1E1-D764B387AC20}" type="presParOf" srcId="{B376E69C-45C1-4546-B15B-29BC1C30F8D8}" destId="{F4993F85-D210-458E-ACAC-D8012CB7E941}" srcOrd="3" destOrd="0" presId="urn:microsoft.com/office/officeart/2018/2/layout/IconCircleList"/>
    <dgm:cxn modelId="{BB0BDC49-4181-47E8-8458-E0BD6D6AD899}" type="presParOf" srcId="{D5F5E821-C26D-469C-ABE0-070E821795C7}" destId="{AAD2C696-3B10-45A4-BCC1-225DFEF5A0D7}" srcOrd="3" destOrd="0" presId="urn:microsoft.com/office/officeart/2018/2/layout/IconCircleList"/>
    <dgm:cxn modelId="{E0E1A1E8-46D6-4B76-9354-F63490C7663B}" type="presParOf" srcId="{D5F5E821-C26D-469C-ABE0-070E821795C7}" destId="{CB444E51-EEA2-45A3-8535-726D906C4B74}" srcOrd="4" destOrd="0" presId="urn:microsoft.com/office/officeart/2018/2/layout/IconCircleList"/>
    <dgm:cxn modelId="{95390EAB-8890-4CAB-BAC7-D16CD403C98F}" type="presParOf" srcId="{CB444E51-EEA2-45A3-8535-726D906C4B74}" destId="{22C32CB7-8F3C-4678-A9F7-6082B0061A30}" srcOrd="0" destOrd="0" presId="urn:microsoft.com/office/officeart/2018/2/layout/IconCircleList"/>
    <dgm:cxn modelId="{A4417FB3-52FE-45AB-9671-D5C211CB0014}" type="presParOf" srcId="{CB444E51-EEA2-45A3-8535-726D906C4B74}" destId="{9B836195-FD3F-4DC0-AEDD-C821F42C7CF3}" srcOrd="1" destOrd="0" presId="urn:microsoft.com/office/officeart/2018/2/layout/IconCircleList"/>
    <dgm:cxn modelId="{F2AFF9E0-4580-4688-8F93-28EEA5926123}" type="presParOf" srcId="{CB444E51-EEA2-45A3-8535-726D906C4B74}" destId="{6E9E945C-20A0-4505-821F-9961AF0B6A16}" srcOrd="2" destOrd="0" presId="urn:microsoft.com/office/officeart/2018/2/layout/IconCircleList"/>
    <dgm:cxn modelId="{A1BDD4B8-7900-45B8-9321-B5FCD0BCE20A}" type="presParOf" srcId="{CB444E51-EEA2-45A3-8535-726D906C4B74}" destId="{22CD58E2-AD26-4441-A921-E46D39D1B8AD}" srcOrd="3" destOrd="0" presId="urn:microsoft.com/office/officeart/2018/2/layout/IconCircleList"/>
    <dgm:cxn modelId="{56B8E849-3353-4F50-A853-41311E9DAC2B}" type="presParOf" srcId="{D5F5E821-C26D-469C-ABE0-070E821795C7}" destId="{A2FDB7DA-3C0A-4C55-B7D0-0D9AEE54CC18}" srcOrd="5" destOrd="0" presId="urn:microsoft.com/office/officeart/2018/2/layout/IconCircleList"/>
    <dgm:cxn modelId="{A04F37D2-6A0B-4BD3-9E33-8108808879C1}" type="presParOf" srcId="{D5F5E821-C26D-469C-ABE0-070E821795C7}" destId="{0D77B7F9-8FFD-4291-9D95-AE584E5AB221}" srcOrd="6" destOrd="0" presId="urn:microsoft.com/office/officeart/2018/2/layout/IconCircleList"/>
    <dgm:cxn modelId="{3857B6D0-4CB1-4A00-B13F-8B6666E0A35F}" type="presParOf" srcId="{0D77B7F9-8FFD-4291-9D95-AE584E5AB221}" destId="{DAF09CCC-4C0A-44BD-A110-BDC67646F810}" srcOrd="0" destOrd="0" presId="urn:microsoft.com/office/officeart/2018/2/layout/IconCircleList"/>
    <dgm:cxn modelId="{5C378FA4-6849-406C-9B94-89E27ACC048F}" type="presParOf" srcId="{0D77B7F9-8FFD-4291-9D95-AE584E5AB221}" destId="{122980ED-C0C1-4E44-B1E8-298E959517E4}" srcOrd="1" destOrd="0" presId="urn:microsoft.com/office/officeart/2018/2/layout/IconCircleList"/>
    <dgm:cxn modelId="{BDF43A60-9750-434C-B8CC-FB52AF35814C}" type="presParOf" srcId="{0D77B7F9-8FFD-4291-9D95-AE584E5AB221}" destId="{133E54F9-0934-4C22-9CAA-0946EE85C635}" srcOrd="2" destOrd="0" presId="urn:microsoft.com/office/officeart/2018/2/layout/IconCircleList"/>
    <dgm:cxn modelId="{B3F727CB-8FC4-4300-8EF2-687FF07A438F}" type="presParOf" srcId="{0D77B7F9-8FFD-4291-9D95-AE584E5AB221}" destId="{AD4FF3E2-D1AA-47D2-B57B-F7D12C303140}" srcOrd="3" destOrd="0" presId="urn:microsoft.com/office/officeart/2018/2/layout/IconCircle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061EFF-E534-49A1-B1B8-C9DFC7A3FC32}">
      <dsp:nvSpPr>
        <dsp:cNvPr id="0" name=""/>
        <dsp:cNvSpPr/>
      </dsp:nvSpPr>
      <dsp:spPr>
        <a:xfrm>
          <a:off x="2517" y="0"/>
          <a:ext cx="3067746" cy="568233"/>
        </a:xfrm>
        <a:prstGeom prst="chevron">
          <a:avLst/>
        </a:prstGeom>
        <a:solidFill>
          <a:schemeClr val="accent2">
            <a:shade val="80000"/>
            <a:hueOff val="0"/>
            <a:satOff val="0"/>
            <a:lumOff val="0"/>
            <a:alphaOff val="0"/>
          </a:schemeClr>
        </a:solidFill>
        <a:ln>
          <a:noFill/>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accent2">
              <a:shade val="80000"/>
              <a:hueOff val="0"/>
              <a:satOff val="0"/>
              <a:lumOff val="0"/>
              <a:alphaOff val="0"/>
              <a:shade val="35000"/>
              <a:satMod val="13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tx1"/>
              </a:solidFill>
              <a:latin typeface="Century Schoolbook" panose="02040604050505020304"/>
            </a:rPr>
            <a:t>Pre</a:t>
          </a:r>
          <a:endParaRPr lang="en-US" sz="3400" b="0" i="0" u="none" strike="noStrike" kern="1200" cap="none" baseline="0" noProof="0">
            <a:solidFill>
              <a:schemeClr val="tx1"/>
            </a:solidFill>
            <a:latin typeface="Century Schoolbook"/>
          </a:endParaRPr>
        </a:p>
      </dsp:txBody>
      <dsp:txXfrm>
        <a:off x="286634" y="0"/>
        <a:ext cx="2499513" cy="568233"/>
      </dsp:txXfrm>
    </dsp:sp>
    <dsp:sp modelId="{5F75C093-F21A-45F3-BA81-6E8F657AEF33}">
      <dsp:nvSpPr>
        <dsp:cNvPr id="0" name=""/>
        <dsp:cNvSpPr/>
      </dsp:nvSpPr>
      <dsp:spPr>
        <a:xfrm>
          <a:off x="2763489" y="0"/>
          <a:ext cx="3067746" cy="568233"/>
        </a:xfrm>
        <a:prstGeom prst="chevron">
          <a:avLst/>
        </a:prstGeom>
        <a:solidFill>
          <a:schemeClr val="accent2">
            <a:shade val="80000"/>
            <a:hueOff val="35051"/>
            <a:satOff val="1121"/>
            <a:lumOff val="9598"/>
            <a:alphaOff val="0"/>
          </a:schemeClr>
        </a:solidFill>
        <a:ln>
          <a:noFill/>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accent2">
              <a:shade val="80000"/>
              <a:hueOff val="35051"/>
              <a:satOff val="1121"/>
              <a:lumOff val="9598"/>
              <a:alphaOff val="0"/>
              <a:shade val="35000"/>
              <a:satMod val="13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tx1"/>
              </a:solidFill>
              <a:latin typeface="Century Schoolbook" panose="02040604050505020304"/>
            </a:rPr>
            <a:t>During</a:t>
          </a:r>
          <a:endParaRPr lang="en-US" sz="3400" kern="1200">
            <a:solidFill>
              <a:schemeClr val="tx1"/>
            </a:solidFill>
          </a:endParaRPr>
        </a:p>
      </dsp:txBody>
      <dsp:txXfrm>
        <a:off x="3047606" y="0"/>
        <a:ext cx="2499513" cy="568233"/>
      </dsp:txXfrm>
    </dsp:sp>
    <dsp:sp modelId="{4DCDB5EA-CFA7-4ADD-8927-BAB2EE538970}">
      <dsp:nvSpPr>
        <dsp:cNvPr id="0" name=""/>
        <dsp:cNvSpPr/>
      </dsp:nvSpPr>
      <dsp:spPr>
        <a:xfrm>
          <a:off x="5524461" y="0"/>
          <a:ext cx="3067746" cy="568233"/>
        </a:xfrm>
        <a:prstGeom prst="chevron">
          <a:avLst/>
        </a:prstGeom>
        <a:solidFill>
          <a:schemeClr val="accent2">
            <a:shade val="80000"/>
            <a:hueOff val="70101"/>
            <a:satOff val="2242"/>
            <a:lumOff val="19195"/>
            <a:alphaOff val="0"/>
          </a:schemeClr>
        </a:solidFill>
        <a:ln>
          <a:noFill/>
        </a:ln>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accent2">
              <a:shade val="80000"/>
              <a:hueOff val="70101"/>
              <a:satOff val="2242"/>
              <a:lumOff val="19195"/>
              <a:alphaOff val="0"/>
              <a:shade val="35000"/>
              <a:satMod val="130000"/>
            </a:schemeClr>
          </a:contourClr>
        </a:sp3d>
      </dsp:spPr>
      <dsp:style>
        <a:lnRef idx="0">
          <a:scrgbClr r="0" g="0" b="0"/>
        </a:lnRef>
        <a:fillRef idx="3">
          <a:scrgbClr r="0" g="0" b="0"/>
        </a:fillRef>
        <a:effectRef idx="2">
          <a:scrgbClr r="0" g="0" b="0"/>
        </a:effectRef>
        <a:fontRef idx="minor">
          <a:schemeClr val="lt1"/>
        </a:fontRef>
      </dsp:style>
      <dsp:txBody>
        <a:bodyPr spcFirstLastPara="0" vert="horz" wrap="square" lIns="136017" tIns="45339" rIns="45339" bIns="45339" numCol="1" spcCol="1270" anchor="ctr" anchorCtr="0">
          <a:noAutofit/>
        </a:bodyPr>
        <a:lstStyle/>
        <a:p>
          <a:pPr marL="0" lvl="0" indent="0" algn="ctr" defTabSz="1511300">
            <a:lnSpc>
              <a:spcPct val="90000"/>
            </a:lnSpc>
            <a:spcBef>
              <a:spcPct val="0"/>
            </a:spcBef>
            <a:spcAft>
              <a:spcPct val="35000"/>
            </a:spcAft>
            <a:buNone/>
          </a:pPr>
          <a:r>
            <a:rPr lang="en-US" sz="3400" kern="1200">
              <a:solidFill>
                <a:schemeClr val="tx1"/>
              </a:solidFill>
              <a:latin typeface="Century Schoolbook" panose="02040604050505020304"/>
            </a:rPr>
            <a:t>Post</a:t>
          </a:r>
          <a:endParaRPr lang="en-US" sz="3400" kern="1200">
            <a:solidFill>
              <a:schemeClr val="tx1"/>
            </a:solidFill>
          </a:endParaRPr>
        </a:p>
      </dsp:txBody>
      <dsp:txXfrm>
        <a:off x="5808578" y="0"/>
        <a:ext cx="2499513" cy="5682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174C86-0C26-49CF-856A-40FA88FACDC7}">
      <dsp:nvSpPr>
        <dsp:cNvPr id="0" name=""/>
        <dsp:cNvSpPr/>
      </dsp:nvSpPr>
      <dsp:spPr>
        <a:xfrm>
          <a:off x="136326" y="617699"/>
          <a:ext cx="1125914" cy="112591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71591D-9071-46BC-9DAD-0429837B7A7F}">
      <dsp:nvSpPr>
        <dsp:cNvPr id="0" name=""/>
        <dsp:cNvSpPr/>
      </dsp:nvSpPr>
      <dsp:spPr>
        <a:xfrm>
          <a:off x="372768" y="854141"/>
          <a:ext cx="653030" cy="6530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397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C87D055-E937-46BE-BD11-CB72D2C257B0}">
      <dsp:nvSpPr>
        <dsp:cNvPr id="0" name=""/>
        <dsp:cNvSpPr/>
      </dsp:nvSpPr>
      <dsp:spPr>
        <a:xfrm>
          <a:off x="1503508" y="617699"/>
          <a:ext cx="2653941" cy="112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baseline="0"/>
            <a:t>Organizational Knowledge Retention</a:t>
          </a:r>
          <a:endParaRPr lang="en-US" sz="2400" kern="1200"/>
        </a:p>
      </dsp:txBody>
      <dsp:txXfrm>
        <a:off x="1503508" y="617699"/>
        <a:ext cx="2653941" cy="1125914"/>
      </dsp:txXfrm>
    </dsp:sp>
    <dsp:sp modelId="{FF0CA5B1-8776-4045-AEF1-CECFE10D7428}">
      <dsp:nvSpPr>
        <dsp:cNvPr id="0" name=""/>
        <dsp:cNvSpPr/>
      </dsp:nvSpPr>
      <dsp:spPr>
        <a:xfrm>
          <a:off x="4619879" y="617699"/>
          <a:ext cx="1125914" cy="112591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9CAE773-B900-449E-B6D2-7210E61B6724}">
      <dsp:nvSpPr>
        <dsp:cNvPr id="0" name=""/>
        <dsp:cNvSpPr/>
      </dsp:nvSpPr>
      <dsp:spPr>
        <a:xfrm>
          <a:off x="4856321" y="854141"/>
          <a:ext cx="653030" cy="653030"/>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tretch>
            <a:fillRect/>
          </a:stretch>
        </a:blipFill>
        <a:ln w="1397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993F85-D210-458E-ACAC-D8012CB7E941}">
      <dsp:nvSpPr>
        <dsp:cNvPr id="0" name=""/>
        <dsp:cNvSpPr/>
      </dsp:nvSpPr>
      <dsp:spPr>
        <a:xfrm>
          <a:off x="5987061" y="617699"/>
          <a:ext cx="2653941" cy="112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baseline="0"/>
            <a:t>In-House Solution</a:t>
          </a:r>
          <a:endParaRPr lang="en-US" sz="2400" kern="1200"/>
        </a:p>
      </dsp:txBody>
      <dsp:txXfrm>
        <a:off x="5987061" y="617699"/>
        <a:ext cx="2653941" cy="1125914"/>
      </dsp:txXfrm>
    </dsp:sp>
    <dsp:sp modelId="{22C32CB7-8F3C-4678-A9F7-6082B0061A30}">
      <dsp:nvSpPr>
        <dsp:cNvPr id="0" name=""/>
        <dsp:cNvSpPr/>
      </dsp:nvSpPr>
      <dsp:spPr>
        <a:xfrm>
          <a:off x="136326" y="2457865"/>
          <a:ext cx="1125914" cy="112591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36195-FD3F-4DC0-AEDD-C821F42C7CF3}">
      <dsp:nvSpPr>
        <dsp:cNvPr id="0" name=""/>
        <dsp:cNvSpPr/>
      </dsp:nvSpPr>
      <dsp:spPr>
        <a:xfrm>
          <a:off x="372768" y="2694307"/>
          <a:ext cx="653030" cy="6530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397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2CD58E2-AD26-4441-A921-E46D39D1B8AD}">
      <dsp:nvSpPr>
        <dsp:cNvPr id="0" name=""/>
        <dsp:cNvSpPr/>
      </dsp:nvSpPr>
      <dsp:spPr>
        <a:xfrm>
          <a:off x="1503508" y="2457865"/>
          <a:ext cx="2653941" cy="112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baseline="0"/>
            <a:t>Promotes Knowledge-Sharing</a:t>
          </a:r>
          <a:endParaRPr lang="en-US" sz="2400" kern="1200"/>
        </a:p>
      </dsp:txBody>
      <dsp:txXfrm>
        <a:off x="1503508" y="2457865"/>
        <a:ext cx="2653941" cy="1125914"/>
      </dsp:txXfrm>
    </dsp:sp>
    <dsp:sp modelId="{DAF09CCC-4C0A-44BD-A110-BDC67646F810}">
      <dsp:nvSpPr>
        <dsp:cNvPr id="0" name=""/>
        <dsp:cNvSpPr/>
      </dsp:nvSpPr>
      <dsp:spPr>
        <a:xfrm>
          <a:off x="4619879" y="2457865"/>
          <a:ext cx="1125914" cy="1125914"/>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22980ED-C0C1-4E44-B1E8-298E959517E4}">
      <dsp:nvSpPr>
        <dsp:cNvPr id="0" name=""/>
        <dsp:cNvSpPr/>
      </dsp:nvSpPr>
      <dsp:spPr>
        <a:xfrm>
          <a:off x="4856321" y="2694307"/>
          <a:ext cx="653030" cy="6530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397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AD4FF3E2-D1AA-47D2-B57B-F7D12C303140}">
      <dsp:nvSpPr>
        <dsp:cNvPr id="0" name=""/>
        <dsp:cNvSpPr/>
      </dsp:nvSpPr>
      <dsp:spPr>
        <a:xfrm>
          <a:off x="5987061" y="2457865"/>
          <a:ext cx="2653941" cy="11259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90000"/>
            </a:lnSpc>
            <a:spcBef>
              <a:spcPct val="0"/>
            </a:spcBef>
            <a:spcAft>
              <a:spcPct val="35000"/>
            </a:spcAft>
            <a:buNone/>
          </a:pPr>
          <a:r>
            <a:rPr lang="en-US" sz="2400" kern="1200" baseline="0"/>
            <a:t>Labor Efficiency Gains</a:t>
          </a:r>
          <a:endParaRPr lang="en-US" sz="2400" kern="1200"/>
        </a:p>
      </dsp:txBody>
      <dsp:txXfrm>
        <a:off x="5987061" y="2457865"/>
        <a:ext cx="2653941" cy="112591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29A52E-0122-438E-BAC7-98A69F27561D}" type="datetimeFigureOut">
              <a:rPr lang="en-US"/>
              <a:t>6/12/2020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A0CD96-D3D5-43FC-925C-B54A4A4FC443}" type="slidenum">
              <a:rPr lang="en-US"/>
              <a:t>‹#›</a:t>
            </a:fld>
            <a:endParaRPr lang="en-US"/>
          </a:p>
        </p:txBody>
      </p:sp>
    </p:spTree>
    <p:extLst>
      <p:ext uri="{BB962C8B-B14F-4D97-AF65-F5344CB8AC3E}">
        <p14:creationId xmlns:p14="http://schemas.microsoft.com/office/powerpoint/2010/main" val="2111521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Jarek</a:t>
            </a:r>
          </a:p>
          <a:p>
            <a:r>
              <a:rPr lang="en-US">
                <a:cs typeface="Calibri"/>
              </a:rPr>
              <a:t>-how do we get the pointer to show up in zoom? (red dot) - That's something I have to do (Brandi)</a:t>
            </a: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1</a:t>
            </a:fld>
            <a:endParaRPr lang="en-US"/>
          </a:p>
        </p:txBody>
      </p:sp>
    </p:spTree>
    <p:extLst>
      <p:ext uri="{BB962C8B-B14F-4D97-AF65-F5344CB8AC3E}">
        <p14:creationId xmlns:p14="http://schemas.microsoft.com/office/powerpoint/2010/main" val="1008421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Jarek</a:t>
            </a:r>
          </a:p>
          <a:p>
            <a:r>
              <a:rPr lang="en-US">
                <a:cs typeface="Calibri"/>
              </a:rPr>
              <a:t>What is the goal of our presentation? To sell our proposed solution &amp; to push NASA towards more knowledge capture initiatives </a:t>
            </a:r>
          </a:p>
          <a:p>
            <a:endParaRPr lang="en-US">
              <a:cs typeface="Calibri"/>
            </a:endParaRPr>
          </a:p>
          <a:p>
            <a:r>
              <a:rPr lang="en-US">
                <a:cs typeface="Calibri"/>
              </a:rPr>
              <a:t>What are the 2-3 things we want the audience to remember? </a:t>
            </a:r>
          </a:p>
          <a:p>
            <a:endParaRPr lang="en-US">
              <a:cs typeface="Calibri"/>
            </a:endParaRPr>
          </a:p>
          <a:p>
            <a:r>
              <a:rPr lang="en-US">
                <a:cs typeface="Calibri"/>
              </a:rPr>
              <a:t>What does 'winning' in this presentation look like? We get the 15-20 people in the call to see the value in our solution</a:t>
            </a: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2</a:t>
            </a:fld>
            <a:endParaRPr lang="en-US"/>
          </a:p>
        </p:txBody>
      </p:sp>
    </p:spTree>
    <p:extLst>
      <p:ext uri="{BB962C8B-B14F-4D97-AF65-F5344CB8AC3E}">
        <p14:creationId xmlns:p14="http://schemas.microsoft.com/office/powerpoint/2010/main" val="81756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Nikos</a:t>
            </a:r>
          </a:p>
          <a:p>
            <a:endParaRPr lang="en-US">
              <a:cs typeface="Calibri"/>
            </a:endParaRPr>
          </a:p>
          <a:p>
            <a:r>
              <a:rPr lang="en-US">
                <a:cs typeface="Calibri"/>
              </a:rPr>
              <a:t>Why are the problems they have important? </a:t>
            </a:r>
          </a:p>
          <a:p>
            <a:r>
              <a:rPr lang="en-US">
                <a:cs typeface="Calibri"/>
              </a:rPr>
              <a:t>Maybe we can add </a:t>
            </a:r>
            <a:r>
              <a:rPr lang="en-US" i="1">
                <a:cs typeface="Calibri"/>
              </a:rPr>
              <a:t>why</a:t>
            </a:r>
            <a:r>
              <a:rPr lang="en-US">
                <a:cs typeface="Calibri"/>
              </a:rPr>
              <a:t> our project is important... it's critical to mission success!</a:t>
            </a:r>
          </a:p>
          <a:p>
            <a:r>
              <a:rPr lang="en-US">
                <a:cs typeface="Calibri"/>
              </a:rPr>
              <a:t>Based on evidence from discussion and research, based on prob statement we set out a list of objectives to find a solution</a:t>
            </a:r>
          </a:p>
        </p:txBody>
      </p:sp>
      <p:sp>
        <p:nvSpPr>
          <p:cNvPr id="4" name="Slide Number Placeholder 3"/>
          <p:cNvSpPr>
            <a:spLocks noGrp="1"/>
          </p:cNvSpPr>
          <p:nvPr>
            <p:ph type="sldNum" sz="quarter" idx="5"/>
          </p:nvPr>
        </p:nvSpPr>
        <p:spPr/>
        <p:txBody>
          <a:bodyPr/>
          <a:lstStyle/>
          <a:p>
            <a:fld id="{E8A0CD96-D3D5-43FC-925C-B54A4A4FC443}" type="slidenum">
              <a:rPr lang="en-US"/>
              <a:t>3</a:t>
            </a:fld>
            <a:endParaRPr lang="en-US"/>
          </a:p>
        </p:txBody>
      </p:sp>
    </p:spTree>
    <p:extLst>
      <p:ext uri="{BB962C8B-B14F-4D97-AF65-F5344CB8AC3E}">
        <p14:creationId xmlns:p14="http://schemas.microsoft.com/office/powerpoint/2010/main" val="277713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Brandi</a:t>
            </a:r>
          </a:p>
          <a:p>
            <a:r>
              <a:rPr lang="en-US">
                <a:cs typeface="Calibri"/>
              </a:rPr>
              <a:t>Thank</a:t>
            </a:r>
            <a:r>
              <a:rPr lang="en-US" b="1">
                <a:cs typeface="Calibri"/>
              </a:rPr>
              <a:t> Marilyn</a:t>
            </a:r>
            <a:endParaRPr lang="en-US" b="1"/>
          </a:p>
          <a:p>
            <a:r>
              <a:rPr lang="en-US"/>
              <a:t>The SECI model is a conceptual model that helps to explain how tacit and explicit knowledge are converted into organizational knowledge</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4</a:t>
            </a:fld>
            <a:endParaRPr lang="en-US"/>
          </a:p>
        </p:txBody>
      </p:sp>
    </p:spTree>
    <p:extLst>
      <p:ext uri="{BB962C8B-B14F-4D97-AF65-F5344CB8AC3E}">
        <p14:creationId xmlns:p14="http://schemas.microsoft.com/office/powerpoint/2010/main" val="695424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Brandi</a:t>
            </a:r>
          </a:p>
        </p:txBody>
      </p:sp>
      <p:sp>
        <p:nvSpPr>
          <p:cNvPr id="4" name="Slide Number Placeholder 3"/>
          <p:cNvSpPr>
            <a:spLocks noGrp="1"/>
          </p:cNvSpPr>
          <p:nvPr>
            <p:ph type="sldNum" sz="quarter" idx="5"/>
          </p:nvPr>
        </p:nvSpPr>
        <p:spPr/>
        <p:txBody>
          <a:bodyPr/>
          <a:lstStyle/>
          <a:p>
            <a:fld id="{E8A0CD96-D3D5-43FC-925C-B54A4A4FC443}" type="slidenum">
              <a:rPr lang="en-US"/>
              <a:t>5</a:t>
            </a:fld>
            <a:endParaRPr lang="en-US"/>
          </a:p>
        </p:txBody>
      </p:sp>
    </p:spTree>
    <p:extLst>
      <p:ext uri="{BB962C8B-B14F-4D97-AF65-F5344CB8AC3E}">
        <p14:creationId xmlns:p14="http://schemas.microsoft.com/office/powerpoint/2010/main" val="2842898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Brandi</a:t>
            </a:r>
          </a:p>
          <a:p>
            <a:endParaRPr lang="en-US">
              <a:cs typeface="Calibri"/>
            </a:endParaRPr>
          </a:p>
          <a:p>
            <a:endParaRPr lang="en-US">
              <a:cs typeface="Calibri"/>
            </a:endParaRP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6</a:t>
            </a:fld>
            <a:endParaRPr lang="en-US"/>
          </a:p>
        </p:txBody>
      </p:sp>
    </p:spTree>
    <p:extLst>
      <p:ext uri="{BB962C8B-B14F-4D97-AF65-F5344CB8AC3E}">
        <p14:creationId xmlns:p14="http://schemas.microsoft.com/office/powerpoint/2010/main" val="23914234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Nikos 6/4/20: reduced subsection to 2 bullets</a:t>
            </a:r>
          </a:p>
          <a:p>
            <a:endParaRPr lang="en-US">
              <a:cs typeface="Calibri"/>
            </a:endParaRPr>
          </a:p>
          <a:p>
            <a:r>
              <a:rPr lang="en-US">
                <a:cs typeface="Calibri"/>
              </a:rPr>
              <a:t>Keep 4 charcoal,</a:t>
            </a:r>
          </a:p>
          <a:p>
            <a:endParaRPr lang="en-US">
              <a:cs typeface="Calibri"/>
            </a:endParaRPr>
          </a:p>
          <a:p>
            <a:r>
              <a:rPr lang="en-US"/>
              <a:t>Deploy best practice behaviors</a:t>
            </a:r>
          </a:p>
          <a:p>
            <a:pPr marL="171450" indent="-171450">
              <a:buFont typeface="Arial"/>
              <a:buChar char="•"/>
            </a:pPr>
            <a:endParaRPr lang="en-US">
              <a:cs typeface="Calibri"/>
            </a:endParaRPr>
          </a:p>
          <a:p>
            <a:r>
              <a:rPr lang="en-US"/>
              <a:t>Reduces "reinventing the wheel"</a:t>
            </a:r>
          </a:p>
          <a:p>
            <a:r>
              <a:rPr lang="en-US">
                <a:cs typeface="Calibri"/>
              </a:rPr>
              <a:t>Uses inhouse resources is a major benefit</a:t>
            </a:r>
          </a:p>
          <a:p>
            <a:endParaRPr lang="en-US"/>
          </a:p>
          <a:p>
            <a:r>
              <a:rPr lang="en-US"/>
              <a:t>Greater retiree satisfaction and engagement</a:t>
            </a:r>
          </a:p>
          <a:p>
            <a:endParaRPr lang="en-US">
              <a:cs typeface="Calibri"/>
            </a:endParaRPr>
          </a:p>
          <a:p>
            <a:pPr marL="628650" lvl="1" indent="-171450">
              <a:buFont typeface="Arial"/>
              <a:buChar char="•"/>
            </a:pPr>
            <a:r>
              <a:rPr lang="en-US"/>
              <a:t>More implicit knowledge captured</a:t>
            </a:r>
          </a:p>
          <a:p>
            <a:pPr marL="628650" lvl="1" indent="-171450">
              <a:buFont typeface="Arial"/>
              <a:buChar char="•"/>
            </a:pPr>
            <a:r>
              <a:rPr lang="en-US"/>
              <a:t>Standardizes exit interview process</a:t>
            </a:r>
          </a:p>
          <a:p>
            <a:pPr marL="628650" lvl="1" indent="-171450">
              <a:buFont typeface="Arial"/>
              <a:buChar char="•"/>
            </a:pPr>
            <a:endParaRPr lang="en-US">
              <a:cs typeface="Calibri"/>
            </a:endParaRPr>
          </a:p>
          <a:p>
            <a:pPr marL="628650" lvl="1" indent="-171450">
              <a:buFont typeface="Arial"/>
              <a:buChar char="•"/>
            </a:pPr>
            <a:r>
              <a:rPr lang="en-US"/>
              <a:t> Timely access to knowledge</a:t>
            </a:r>
          </a:p>
          <a:p>
            <a:pPr marL="628650" lvl="1" indent="-171450">
              <a:buFont typeface="Arial"/>
              <a:buChar char="•"/>
            </a:pPr>
            <a:r>
              <a:rPr lang="en-US"/>
              <a:t>Faster onboarding</a:t>
            </a:r>
          </a:p>
          <a:p>
            <a:pPr marL="628650" lvl="1" indent="-171450">
              <a:buFont typeface="Arial"/>
              <a:buChar char="•"/>
            </a:pPr>
            <a:endParaRPr lang="en-US">
              <a:cs typeface="Calibri"/>
            </a:endParaRPr>
          </a:p>
          <a:p>
            <a:pPr marL="628650" lvl="1" indent="-171450">
              <a:buFont typeface="Arial"/>
              <a:buChar char="•"/>
            </a:pPr>
            <a:r>
              <a:rPr lang="en-US"/>
              <a:t>Employee-centric approach</a:t>
            </a:r>
          </a:p>
          <a:p>
            <a:pPr marL="628650" lvl="1" indent="-171450">
              <a:buFont typeface="Arial"/>
              <a:buChar char="•"/>
            </a:pPr>
            <a:r>
              <a:rPr lang="en-US"/>
              <a:t>Promotes discussion across all domains</a:t>
            </a: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7</a:t>
            </a:fld>
            <a:endParaRPr lang="en-US"/>
          </a:p>
        </p:txBody>
      </p:sp>
    </p:spTree>
    <p:extLst>
      <p:ext uri="{BB962C8B-B14F-4D97-AF65-F5344CB8AC3E}">
        <p14:creationId xmlns:p14="http://schemas.microsoft.com/office/powerpoint/2010/main" val="3255720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Jordan</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E8A0CD96-D3D5-43FC-925C-B54A4A4FC443}" type="slidenum">
              <a:rPr lang="en-US"/>
              <a:t>8</a:t>
            </a:fld>
            <a:endParaRPr lang="en-US"/>
          </a:p>
        </p:txBody>
      </p:sp>
    </p:spTree>
    <p:extLst>
      <p:ext uri="{BB962C8B-B14F-4D97-AF65-F5344CB8AC3E}">
        <p14:creationId xmlns:p14="http://schemas.microsoft.com/office/powerpoint/2010/main" val="2869529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Jordan</a:t>
            </a:r>
          </a:p>
          <a:p>
            <a:endParaRPr lang="en-US">
              <a:cs typeface="Calibri"/>
            </a:endParaRPr>
          </a:p>
          <a:p>
            <a:r>
              <a:rPr lang="en-US">
                <a:cs typeface="Calibri"/>
              </a:rPr>
              <a:t>Nikos: Instead of 'taking note' could it be 'organizational note taking?' Somehow highlight how it would be an organizational-wide effort and process. Rename title from 'Next Steps' to 'Moving Forward?' Maybe add an overall vision statement such as "work towards an environment where knowledge sharing is emphasized, recognized, and permeates NASA"</a:t>
            </a:r>
          </a:p>
          <a:p>
            <a:endParaRPr lang="en-US">
              <a:cs typeface="Calibri"/>
            </a:endParaRPr>
          </a:p>
          <a:p>
            <a:r>
              <a:rPr lang="en-US">
                <a:cs typeface="Calibri"/>
              </a:rPr>
              <a:t>Nikos: include exit interview checklist?</a:t>
            </a:r>
          </a:p>
          <a:p>
            <a:endParaRPr lang="en-US">
              <a:cs typeface="Calibri"/>
            </a:endParaRPr>
          </a:p>
          <a:p>
            <a:r>
              <a:rPr lang="en-US"/>
              <a:t>Could discuss implementation... how do we get buy-in from top level leadership and all other employees? </a:t>
            </a:r>
          </a:p>
          <a:p>
            <a:r>
              <a:rPr lang="en-US"/>
              <a:t>How does NASA accept our solution into their culture? Director message to all employees, conduct knowledge audit via web-based survey, what key metrics can we use to measure value of solution? Quality/timely delivery or new innovations gained</a:t>
            </a:r>
            <a:endParaRPr lang="en-US">
              <a:cs typeface="Calibri"/>
            </a:endParaRPr>
          </a:p>
          <a:p>
            <a:endParaRPr lang="en-US">
              <a:cs typeface="Calibri"/>
            </a:endParaRPr>
          </a:p>
          <a:p>
            <a:r>
              <a:rPr lang="en-US">
                <a:cs typeface="Calibri"/>
              </a:rPr>
              <a:t>Emphasis on how the two connect is paramount</a:t>
            </a:r>
          </a:p>
        </p:txBody>
      </p:sp>
      <p:sp>
        <p:nvSpPr>
          <p:cNvPr id="4" name="Slide Number Placeholder 3"/>
          <p:cNvSpPr>
            <a:spLocks noGrp="1"/>
          </p:cNvSpPr>
          <p:nvPr>
            <p:ph type="sldNum" sz="quarter" idx="5"/>
          </p:nvPr>
        </p:nvSpPr>
        <p:spPr/>
        <p:txBody>
          <a:bodyPr/>
          <a:lstStyle/>
          <a:p>
            <a:fld id="{E8A0CD96-D3D5-43FC-925C-B54A4A4FC443}" type="slidenum">
              <a:rPr lang="en-US"/>
              <a:t>9</a:t>
            </a:fld>
            <a:endParaRPr lang="en-US"/>
          </a:p>
        </p:txBody>
      </p:sp>
    </p:spTree>
    <p:extLst>
      <p:ext uri="{BB962C8B-B14F-4D97-AF65-F5344CB8AC3E}">
        <p14:creationId xmlns:p14="http://schemas.microsoft.com/office/powerpoint/2010/main" val="8473263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9E016143-E03C-4CFD-AFDC-14E5BDEA754C}" type="datetimeFigureOut">
              <a:rPr lang="en-US" dirty="0"/>
              <a:t>6/12/2020</a:t>
            </a:fld>
            <a:endParaRPr lang="en-US"/>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4FAB73BC-B049-4115-A692-8D63A059BFB8}" type="slidenum">
              <a:rPr lang="en-US" dirty="0"/>
              <a:pPr/>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016273050"/>
      </p:ext>
    </p:extLst>
  </p:cSld>
  <p:clrMapOvr>
    <a:overrideClrMapping bg1="dk1" tx1="lt1" bg2="dk2" tx2="lt2" accent1="accent1" accent2="accent2" accent3="accent3" accent4="accent4" accent5="accent5" accent6="accent6" hlink="hlink" folHlink="folHlink"/>
  </p:clrMapOvr>
  <p:transition spd="slow">
    <p:push dir="u"/>
  </p:transition>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8C94063-DF36-4330-A365-08DA1FA5B7D6}"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5740256"/>
      </p:ext>
    </p:extLst>
  </p:cSld>
  <p:clrMapOvr>
    <a:masterClrMapping/>
  </p:clrMapOvr>
  <p:transition spd="slow">
    <p:push dir="u"/>
  </p:transition>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8A7C6C-0F39-4D70-8E8D-FE5B9C95FA73}"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762862533"/>
      </p:ext>
    </p:extLst>
  </p:cSld>
  <p:clrMapOvr>
    <a:masterClrMapping/>
  </p:clrMapOvr>
  <p:transition spd="slow">
    <p:push dir="u"/>
  </p:transition>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CFA4AC-08CC-42CE-BD01-C191750A04EC}" type="datetimeFigureOut">
              <a:rPr lang="en-US" dirty="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7716439"/>
      </p:ext>
    </p:extLst>
  </p:cSld>
  <p:clrMapOvr>
    <a:masterClrMapping/>
  </p:clrMapOvr>
  <p:transition spd="slow">
    <p:push dir="u"/>
  </p:transition>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lumMod val="95000"/>
          </a:schemeClr>
        </a:solidFill>
        <a:effectLst/>
      </p:bgPr>
    </p:b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A7A723-92A7-435B-B681-F25B092FEFEB}" type="datetimeFigureOut">
              <a:rPr lang="en-US" dirty="0"/>
              <a:t>6/12/2020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728700879"/>
      </p:ext>
    </p:extLst>
  </p:cSld>
  <p:clrMapOvr>
    <a:masterClrMapping/>
  </p:clrMapOvr>
  <p:transition spd="slow">
    <p:push dir="u"/>
  </p:transition>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170639-886C-4FCF-9EAB-ABB5DA3F3F4A}" type="datetimeFigureOut">
              <a:rPr lang="en-US" dirty="0"/>
              <a:t>6/12/2020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59832508"/>
      </p:ext>
    </p:extLst>
  </p:cSld>
  <p:clrMapOvr>
    <a:masterClrMapping/>
  </p:clrMapOvr>
  <p:transition spd="slow">
    <p:push dir="u"/>
  </p:transition>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lumMod val="9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dirty="0"/>
              <a:t>6/12/2020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4073230737"/>
      </p:ext>
    </p:extLst>
  </p:cSld>
  <p:clrMapOvr>
    <a:masterClrMapping/>
  </p:clrMapOvr>
  <p:transition spd="slow">
    <p:push dir="u"/>
  </p:transition>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F53789A-C914-4DB1-8815-80B5EC7335C5}" type="datetimeFigureOut">
              <a:rPr lang="en-US" dirty="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652363617"/>
      </p:ext>
    </p:extLst>
  </p:cSld>
  <p:clrMapOvr>
    <a:masterClrMapping/>
  </p:clrMapOvr>
  <p:transition spd="slow">
    <p:push dir="u"/>
  </p:transition>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lumMod val="95000"/>
          </a:schemeClr>
        </a:solidFill>
        <a:effectLst/>
      </p:bgPr>
    </p:bg>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1292840" cy="5128923"/>
          </a:xfrm>
          <a:blipFill>
            <a:blip r:embed="rId2"/>
            <a:stretch>
              <a:fillRect/>
            </a:stretch>
          </a:blip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6440AA-91A0-436F-8FDB-C0F939DCAE21}" type="datetimeFigureOut">
              <a:rPr lang="en-US" dirty="0"/>
              <a:t>6/12/2020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126428618"/>
      </p:ext>
    </p:extLst>
  </p:cSld>
  <p:clrMapOvr>
    <a:masterClrMapping/>
  </p:clrMapOvr>
  <p:transition spd="slow">
    <p:push dir="u"/>
  </p:transition>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3E54A-A8CA-48C1-9504-691B58049D29}"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90324670"/>
      </p:ext>
    </p:extLst>
  </p:cSld>
  <p:clrMapOvr>
    <a:masterClrMapping/>
  </p:clrMapOvr>
  <p:transition spd="slow">
    <p:push dir="u"/>
  </p:transition>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lumMod val="95000"/>
          </a:schemeClr>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F6C806-BBF7-471C-9527-881CE2266695}" type="datetimeFigureOut">
              <a:rPr lang="en-US" dirty="0"/>
              <a:t>6/12/2020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943297412"/>
      </p:ext>
    </p:extLst>
  </p:cSld>
  <p:clrMapOvr>
    <a:masterClrMapping/>
  </p:clrMapOvr>
  <p:transition spd="slow">
    <p:push dir="u"/>
  </p:transition>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0E59FD0C-5451-4CA0-86AF-E70AE3279989}" type="datetimeFigureOut">
              <a:rPr lang="en-US" dirty="0"/>
              <a:t>6/12/2020</a:t>
            </a:fld>
            <a:endParaRPr lang="en-US"/>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endParaRPr lang="en-US"/>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81027925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spd="slow">
    <p:push dir="u"/>
  </p:transition>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9.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1322BCA3-31C1-4329-B0BA-4748F937B5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2928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263764" y="382673"/>
            <a:ext cx="9664472" cy="1607895"/>
          </a:xfrm>
          <a:noFill/>
        </p:spPr>
        <p:txBody>
          <a:bodyPr vert="horz" lIns="91440" tIns="45720" rIns="91440" bIns="45720" rtlCol="0" anchor="t">
            <a:noAutofit/>
          </a:bodyPr>
          <a:lstStyle/>
          <a:p>
            <a:pPr algn="ctr"/>
            <a:r>
              <a:rPr lang="en-US" sz="5400"/>
              <a:t>Organizational Knowledge Capture </a:t>
            </a:r>
            <a:endParaRPr lang="en-US" sz="5400">
              <a:ea typeface="+mj-lt"/>
              <a:cs typeface="+mj-lt"/>
            </a:endParaRPr>
          </a:p>
          <a:p>
            <a:pPr algn="ctr"/>
            <a:endParaRPr lang="en-US" sz="6000">
              <a:solidFill>
                <a:schemeClr val="tx2"/>
              </a:solidFill>
            </a:endParaRPr>
          </a:p>
        </p:txBody>
      </p:sp>
      <p:sp>
        <p:nvSpPr>
          <p:cNvPr id="7" name="Rectangle 9">
            <a:extLst>
              <a:ext uri="{FF2B5EF4-FFF2-40B4-BE49-F238E27FC236}">
                <a16:creationId xmlns:a16="http://schemas.microsoft.com/office/drawing/2014/main" id="{F6C1DD8F-426A-45F7-A524-5569263BE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9916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11">
            <a:extLst>
              <a:ext uri="{FF2B5EF4-FFF2-40B4-BE49-F238E27FC236}">
                <a16:creationId xmlns:a16="http://schemas.microsoft.com/office/drawing/2014/main" id="{98D39CD7-AB20-4006-930C-6368406D01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50388" y="5359400"/>
            <a:ext cx="2550319"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Rectangle 13">
            <a:extLst>
              <a:ext uri="{FF2B5EF4-FFF2-40B4-BE49-F238E27FC236}">
                <a16:creationId xmlns:a16="http://schemas.microsoft.com/office/drawing/2014/main" id="{3D65D7AA-A0C8-491E-9211-059F0D299A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7760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8" name="Picture 10" descr="A close up of a logo&#10;&#10;Description generated with very high confidence">
            <a:extLst>
              <a:ext uri="{FF2B5EF4-FFF2-40B4-BE49-F238E27FC236}">
                <a16:creationId xmlns:a16="http://schemas.microsoft.com/office/drawing/2014/main" id="{DE593707-2AB9-49DB-9B9E-BEB998A2C74D}"/>
              </a:ext>
            </a:extLst>
          </p:cNvPr>
          <p:cNvPicPr>
            <a:picLocks noChangeAspect="1"/>
          </p:cNvPicPr>
          <p:nvPr/>
        </p:nvPicPr>
        <p:blipFill>
          <a:blip r:embed="rId3"/>
          <a:stretch>
            <a:fillRect/>
          </a:stretch>
        </p:blipFill>
        <p:spPr>
          <a:xfrm>
            <a:off x="3050492" y="5449493"/>
            <a:ext cx="6726016" cy="1013033"/>
          </a:xfrm>
          <a:prstGeom prst="rect">
            <a:avLst/>
          </a:prstGeom>
        </p:spPr>
      </p:pic>
      <p:sp>
        <p:nvSpPr>
          <p:cNvPr id="19" name="Rectangle 18">
            <a:extLst>
              <a:ext uri="{FF2B5EF4-FFF2-40B4-BE49-F238E27FC236}">
                <a16:creationId xmlns:a16="http://schemas.microsoft.com/office/drawing/2014/main" id="{A07181C8-AFAB-4191-88C8-B80D43A2D704}"/>
              </a:ext>
            </a:extLst>
          </p:cNvPr>
          <p:cNvSpPr/>
          <p:nvPr/>
        </p:nvSpPr>
        <p:spPr>
          <a:xfrm>
            <a:off x="7611036" y="4540624"/>
            <a:ext cx="3460376" cy="9144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4" descr="A close up of a sign&#10;&#10;Description generated with high confidence">
            <a:extLst>
              <a:ext uri="{FF2B5EF4-FFF2-40B4-BE49-F238E27FC236}">
                <a16:creationId xmlns:a16="http://schemas.microsoft.com/office/drawing/2014/main" id="{AF85F4A4-527D-48AB-BFC2-1875F9BAC33E}"/>
              </a:ext>
            </a:extLst>
          </p:cNvPr>
          <p:cNvPicPr>
            <a:picLocks noChangeAspect="1"/>
          </p:cNvPicPr>
          <p:nvPr/>
        </p:nvPicPr>
        <p:blipFill>
          <a:blip r:embed="rId4"/>
          <a:stretch>
            <a:fillRect/>
          </a:stretch>
        </p:blipFill>
        <p:spPr>
          <a:xfrm>
            <a:off x="4575502" y="2252404"/>
            <a:ext cx="3032888" cy="2582420"/>
          </a:xfrm>
          <a:prstGeom prst="rect">
            <a:avLst/>
          </a:prstGeom>
        </p:spPr>
      </p:pic>
      <p:sp>
        <p:nvSpPr>
          <p:cNvPr id="20"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B73BC-B049-4115-A692-8D63A059BFB8}" type="slidenum">
              <a:rPr lang="en-US" sz="1600" dirty="0">
                <a:solidFill>
                  <a:schemeClr val="bg1"/>
                </a:solidFill>
              </a:rPr>
              <a:pPr/>
              <a:t>1</a:t>
            </a:fld>
            <a:endParaRPr lang="en-US" sz="1600">
              <a:solidFill>
                <a:schemeClr val="bg1"/>
              </a:solidFill>
            </a:endParaRPr>
          </a:p>
        </p:txBody>
      </p:sp>
    </p:spTree>
    <p:extLst>
      <p:ext uri="{BB962C8B-B14F-4D97-AF65-F5344CB8AC3E}">
        <p14:creationId xmlns:p14="http://schemas.microsoft.com/office/powerpoint/2010/main" val="109857222"/>
      </p:ext>
    </p:extLst>
  </p:cSld>
  <p:clrMapOvr>
    <a:overrideClrMapping bg1="lt1" tx1="dk1" bg2="lt2" tx2="dk2" accent1="accent1" accent2="accent2" accent3="accent3" accent4="accent4" accent5="accent5" accent6="accent6" hlink="hlink" folHlink="folHlink"/>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DA8D6-D023-4B49-A099-90EE4418FD2F}"/>
              </a:ext>
            </a:extLst>
          </p:cNvPr>
          <p:cNvSpPr>
            <a:spLocks noGrp="1"/>
          </p:cNvSpPr>
          <p:nvPr>
            <p:ph type="title"/>
          </p:nvPr>
        </p:nvSpPr>
        <p:spPr>
          <a:xfrm>
            <a:off x="1261872" y="365760"/>
            <a:ext cx="9190617" cy="1343491"/>
          </a:xfrm>
        </p:spPr>
        <p:txBody>
          <a:bodyPr vert="horz" lIns="91440" tIns="45720" rIns="91440" bIns="45720" rtlCol="0" anchor="ctr">
            <a:normAutofit/>
          </a:bodyPr>
          <a:lstStyle/>
          <a:p>
            <a:r>
              <a:rPr lang="en-US"/>
              <a:t>Team Introduction</a:t>
            </a:r>
          </a:p>
        </p:txBody>
      </p:sp>
      <p:pic>
        <p:nvPicPr>
          <p:cNvPr id="18" name="Picture 18" descr="A person wearing a suit and tie&#10;&#10;Description generated with very high confidence">
            <a:extLst>
              <a:ext uri="{FF2B5EF4-FFF2-40B4-BE49-F238E27FC236}">
                <a16:creationId xmlns:a16="http://schemas.microsoft.com/office/drawing/2014/main" id="{368C3681-864A-447C-A5C9-5AD969A6CD21}"/>
              </a:ext>
            </a:extLst>
          </p:cNvPr>
          <p:cNvPicPr>
            <a:picLocks noChangeAspect="1"/>
          </p:cNvPicPr>
          <p:nvPr/>
        </p:nvPicPr>
        <p:blipFill rotWithShape="1">
          <a:blip r:embed="rId3"/>
          <a:srcRect l="5775" r="11083" b="-338"/>
          <a:stretch/>
        </p:blipFill>
        <p:spPr>
          <a:xfrm>
            <a:off x="2606672" y="2241642"/>
            <a:ext cx="1745058" cy="2379244"/>
          </a:xfrm>
          <a:prstGeom prst="rect">
            <a:avLst/>
          </a:prstGeom>
          <a:ln>
            <a:noFill/>
          </a:ln>
          <a:effectLst>
            <a:softEdge rad="112500"/>
          </a:effectLst>
        </p:spPr>
      </p:pic>
      <p:pic>
        <p:nvPicPr>
          <p:cNvPr id="20" name="Picture 20" descr="A person wearing a suit and tie&#10;&#10;Description generated with very high confidence">
            <a:extLst>
              <a:ext uri="{FF2B5EF4-FFF2-40B4-BE49-F238E27FC236}">
                <a16:creationId xmlns:a16="http://schemas.microsoft.com/office/drawing/2014/main" id="{07ECFED6-6712-4E95-94F9-CFE292095139}"/>
              </a:ext>
            </a:extLst>
          </p:cNvPr>
          <p:cNvPicPr>
            <a:picLocks noChangeAspect="1"/>
          </p:cNvPicPr>
          <p:nvPr/>
        </p:nvPicPr>
        <p:blipFill rotWithShape="1">
          <a:blip r:embed="rId4"/>
          <a:srcRect l="8050" r="7842" b="336"/>
          <a:stretch/>
        </p:blipFill>
        <p:spPr>
          <a:xfrm>
            <a:off x="6792156" y="2231318"/>
            <a:ext cx="1746901" cy="2392598"/>
          </a:xfrm>
          <a:prstGeom prst="rect">
            <a:avLst/>
          </a:prstGeom>
          <a:ln>
            <a:noFill/>
          </a:ln>
          <a:effectLst>
            <a:softEdge rad="112500"/>
          </a:effectLst>
        </p:spPr>
      </p:pic>
      <p:sp>
        <p:nvSpPr>
          <p:cNvPr id="22" name="TextBox 21">
            <a:extLst>
              <a:ext uri="{FF2B5EF4-FFF2-40B4-BE49-F238E27FC236}">
                <a16:creationId xmlns:a16="http://schemas.microsoft.com/office/drawing/2014/main" id="{656ED5A6-C577-4D33-9B42-0D1F34E768B3}"/>
              </a:ext>
            </a:extLst>
          </p:cNvPr>
          <p:cNvSpPr txBox="1"/>
          <p:nvPr/>
        </p:nvSpPr>
        <p:spPr>
          <a:xfrm>
            <a:off x="2608861" y="4606460"/>
            <a:ext cx="1741322"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Jordan </a:t>
            </a:r>
          </a:p>
          <a:p>
            <a:pPr algn="ctr"/>
            <a:r>
              <a:rPr lang="en-US" sz="2400"/>
              <a:t>Erisman</a:t>
            </a:r>
          </a:p>
        </p:txBody>
      </p:sp>
      <p:sp>
        <p:nvSpPr>
          <p:cNvPr id="27" name="TextBox 26">
            <a:extLst>
              <a:ext uri="{FF2B5EF4-FFF2-40B4-BE49-F238E27FC236}">
                <a16:creationId xmlns:a16="http://schemas.microsoft.com/office/drawing/2014/main" id="{E7D4845D-06A6-4462-813F-34DEE28CB72B}"/>
              </a:ext>
            </a:extLst>
          </p:cNvPr>
          <p:cNvSpPr txBox="1"/>
          <p:nvPr/>
        </p:nvSpPr>
        <p:spPr>
          <a:xfrm>
            <a:off x="6825966" y="4569260"/>
            <a:ext cx="1667581"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Nikos </a:t>
            </a:r>
          </a:p>
          <a:p>
            <a:pPr algn="ctr"/>
            <a:r>
              <a:rPr lang="en-US" sz="2400"/>
              <a:t>Harasty</a:t>
            </a:r>
          </a:p>
        </p:txBody>
      </p:sp>
      <p:sp>
        <p:nvSpPr>
          <p:cNvPr id="28" name="TextBox 27">
            <a:extLst>
              <a:ext uri="{FF2B5EF4-FFF2-40B4-BE49-F238E27FC236}">
                <a16:creationId xmlns:a16="http://schemas.microsoft.com/office/drawing/2014/main" id="{408167F4-F3D1-4ED0-B583-1D9E58E3A2DC}"/>
              </a:ext>
            </a:extLst>
          </p:cNvPr>
          <p:cNvSpPr txBox="1"/>
          <p:nvPr/>
        </p:nvSpPr>
        <p:spPr>
          <a:xfrm>
            <a:off x="4617287" y="4569260"/>
            <a:ext cx="1919750"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Jarek Frankovich</a:t>
            </a:r>
          </a:p>
        </p:txBody>
      </p:sp>
      <p:sp>
        <p:nvSpPr>
          <p:cNvPr id="29" name="TextBox 28">
            <a:extLst>
              <a:ext uri="{FF2B5EF4-FFF2-40B4-BE49-F238E27FC236}">
                <a16:creationId xmlns:a16="http://schemas.microsoft.com/office/drawing/2014/main" id="{4186041C-FC8F-4142-9ADE-51871402BC2E}"/>
              </a:ext>
            </a:extLst>
          </p:cNvPr>
          <p:cNvSpPr txBox="1"/>
          <p:nvPr/>
        </p:nvSpPr>
        <p:spPr>
          <a:xfrm>
            <a:off x="484704" y="4570242"/>
            <a:ext cx="182735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Brandi Robertson</a:t>
            </a:r>
            <a:endParaRPr lang="en-US"/>
          </a:p>
        </p:txBody>
      </p:sp>
      <p:pic>
        <p:nvPicPr>
          <p:cNvPr id="3" name="Picture 3" descr="A person standing in front of a brick building&#10;&#10;Description generated with very high confidence">
            <a:extLst>
              <a:ext uri="{FF2B5EF4-FFF2-40B4-BE49-F238E27FC236}">
                <a16:creationId xmlns:a16="http://schemas.microsoft.com/office/drawing/2014/main" id="{46AE13AC-D7DE-4A5D-B66B-8D449CBB6607}"/>
              </a:ext>
            </a:extLst>
          </p:cNvPr>
          <p:cNvPicPr>
            <a:picLocks noChangeAspect="1"/>
          </p:cNvPicPr>
          <p:nvPr/>
        </p:nvPicPr>
        <p:blipFill rotWithShape="1">
          <a:blip r:embed="rId5"/>
          <a:srcRect l="11765" r="17320" b="333"/>
          <a:stretch/>
        </p:blipFill>
        <p:spPr>
          <a:xfrm>
            <a:off x="528901" y="2241677"/>
            <a:ext cx="1737608" cy="2380234"/>
          </a:xfrm>
          <a:prstGeom prst="rect">
            <a:avLst/>
          </a:prstGeom>
          <a:ln>
            <a:noFill/>
          </a:ln>
          <a:effectLst>
            <a:softEdge rad="112500"/>
          </a:effectLst>
        </p:spPr>
      </p:pic>
      <p:pic>
        <p:nvPicPr>
          <p:cNvPr id="4" name="Picture 4" descr="A person wearing a suit and tie&#10;&#10;Description generated with very high confidence">
            <a:extLst>
              <a:ext uri="{FF2B5EF4-FFF2-40B4-BE49-F238E27FC236}">
                <a16:creationId xmlns:a16="http://schemas.microsoft.com/office/drawing/2014/main" id="{CE2EAEA6-473E-4AA7-896D-C30F14241161}"/>
              </a:ext>
            </a:extLst>
          </p:cNvPr>
          <p:cNvPicPr>
            <a:picLocks noChangeAspect="1"/>
          </p:cNvPicPr>
          <p:nvPr/>
        </p:nvPicPr>
        <p:blipFill rotWithShape="1">
          <a:blip r:embed="rId6"/>
          <a:srcRect l="3846" t="3177" r="3419" b="10195"/>
          <a:stretch/>
        </p:blipFill>
        <p:spPr>
          <a:xfrm>
            <a:off x="4700233" y="2229387"/>
            <a:ext cx="1742219" cy="2378998"/>
          </a:xfrm>
          <a:prstGeom prst="rect">
            <a:avLst/>
          </a:prstGeom>
          <a:ln>
            <a:noFill/>
          </a:ln>
          <a:effectLst>
            <a:softEdge rad="112500"/>
          </a:effectLst>
        </p:spPr>
      </p:pic>
      <p:pic>
        <p:nvPicPr>
          <p:cNvPr id="5" name="Picture 6" descr="A person wearing a suit and tie&#10;&#10;Description generated with very high confidence">
            <a:extLst>
              <a:ext uri="{FF2B5EF4-FFF2-40B4-BE49-F238E27FC236}">
                <a16:creationId xmlns:a16="http://schemas.microsoft.com/office/drawing/2014/main" id="{8E73469A-A29F-4971-A3A8-A55E0E5BF8AD}"/>
              </a:ext>
            </a:extLst>
          </p:cNvPr>
          <p:cNvPicPr>
            <a:picLocks noChangeAspect="1"/>
          </p:cNvPicPr>
          <p:nvPr/>
        </p:nvPicPr>
        <p:blipFill>
          <a:blip r:embed="rId7"/>
          <a:stretch>
            <a:fillRect/>
          </a:stretch>
        </p:blipFill>
        <p:spPr>
          <a:xfrm>
            <a:off x="8778516" y="2241294"/>
            <a:ext cx="1738775" cy="2375413"/>
          </a:xfrm>
          <a:prstGeom prst="rect">
            <a:avLst/>
          </a:prstGeom>
        </p:spPr>
      </p:pic>
      <p:sp>
        <p:nvSpPr>
          <p:cNvPr id="6" name="TextBox 5">
            <a:extLst>
              <a:ext uri="{FF2B5EF4-FFF2-40B4-BE49-F238E27FC236}">
                <a16:creationId xmlns:a16="http://schemas.microsoft.com/office/drawing/2014/main" id="{CB45C1FC-9AFC-466F-8916-6264685CA471}"/>
              </a:ext>
            </a:extLst>
          </p:cNvPr>
          <p:cNvSpPr txBox="1"/>
          <p:nvPr/>
        </p:nvSpPr>
        <p:spPr>
          <a:xfrm>
            <a:off x="8908490" y="4562868"/>
            <a:ext cx="1532388"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400"/>
              <a:t>Dr. Onur </a:t>
            </a:r>
            <a:r>
              <a:rPr lang="en" sz="2400"/>
              <a:t>Ş</a:t>
            </a:r>
            <a:r>
              <a:rPr lang="en-US" sz="2400" err="1"/>
              <a:t>eref</a:t>
            </a:r>
          </a:p>
        </p:txBody>
      </p:sp>
      <p:pic>
        <p:nvPicPr>
          <p:cNvPr id="15" name="Picture 14"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8"/>
          <a:stretch>
            <a:fillRect/>
          </a:stretch>
        </p:blipFill>
        <p:spPr>
          <a:xfrm>
            <a:off x="10849199" y="5961595"/>
            <a:ext cx="978834" cy="830917"/>
          </a:xfrm>
          <a:prstGeom prst="rect">
            <a:avLst/>
          </a:prstGeom>
        </p:spPr>
      </p:pic>
      <p:sp>
        <p:nvSpPr>
          <p:cNvPr id="16"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B73BC-B049-4115-A692-8D63A059BFB8}" type="slidenum">
              <a:rPr lang="en-US" sz="1600" dirty="0">
                <a:solidFill>
                  <a:schemeClr val="bg1"/>
                </a:solidFill>
              </a:rPr>
              <a:pPr/>
              <a:t>2</a:t>
            </a:fld>
            <a:endParaRPr lang="en-US" sz="1600">
              <a:solidFill>
                <a:schemeClr val="bg1"/>
              </a:solidFill>
            </a:endParaRPr>
          </a:p>
        </p:txBody>
      </p:sp>
      <p:sp>
        <p:nvSpPr>
          <p:cNvPr id="7" name="TextBox 6">
            <a:extLst>
              <a:ext uri="{FF2B5EF4-FFF2-40B4-BE49-F238E27FC236}">
                <a16:creationId xmlns:a16="http://schemas.microsoft.com/office/drawing/2014/main" id="{86E92D18-4890-4FBA-B8C7-CED90B0667A0}"/>
              </a:ext>
            </a:extLst>
          </p:cNvPr>
          <p:cNvSpPr txBox="1"/>
          <p:nvPr/>
        </p:nvSpPr>
        <p:spPr>
          <a:xfrm>
            <a:off x="8692055" y="1873469"/>
            <a:ext cx="207316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Faculty Advisor</a:t>
            </a:r>
          </a:p>
        </p:txBody>
      </p:sp>
    </p:spTree>
    <p:extLst>
      <p:ext uri="{BB962C8B-B14F-4D97-AF65-F5344CB8AC3E}">
        <p14:creationId xmlns:p14="http://schemas.microsoft.com/office/powerpoint/2010/main" val="3559798157"/>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59B82-675F-4420-B729-3A46C9B06EDA}"/>
              </a:ext>
            </a:extLst>
          </p:cNvPr>
          <p:cNvSpPr>
            <a:spLocks noGrp="1"/>
          </p:cNvSpPr>
          <p:nvPr>
            <p:ph type="title"/>
          </p:nvPr>
        </p:nvSpPr>
        <p:spPr/>
        <p:txBody>
          <a:bodyPr vert="horz" lIns="91440" tIns="45720" rIns="91440" bIns="45720" rtlCol="0" anchor="ctr">
            <a:normAutofit/>
          </a:bodyPr>
          <a:lstStyle/>
          <a:p>
            <a:r>
              <a:rPr lang="en-US"/>
              <a:t>Problem Statement</a:t>
            </a:r>
          </a:p>
        </p:txBody>
      </p:sp>
      <p:sp>
        <p:nvSpPr>
          <p:cNvPr id="3" name="Content Placeholder 2">
            <a:extLst>
              <a:ext uri="{FF2B5EF4-FFF2-40B4-BE49-F238E27FC236}">
                <a16:creationId xmlns:a16="http://schemas.microsoft.com/office/drawing/2014/main" id="{15A0BF5D-C12E-42E8-8165-CD6ECBDDD599}"/>
              </a:ext>
            </a:extLst>
          </p:cNvPr>
          <p:cNvSpPr>
            <a:spLocks noGrp="1"/>
          </p:cNvSpPr>
          <p:nvPr>
            <p:ph idx="1"/>
          </p:nvPr>
        </p:nvSpPr>
        <p:spPr>
          <a:xfrm>
            <a:off x="241336" y="1366157"/>
            <a:ext cx="10813324" cy="4337730"/>
          </a:xfrm>
        </p:spPr>
        <p:txBody>
          <a:bodyPr vert="horz" lIns="91440" tIns="45720" rIns="91440" bIns="45720" rtlCol="0" anchor="ctr">
            <a:normAutofit/>
          </a:bodyPr>
          <a:lstStyle/>
          <a:p>
            <a:pPr marL="0" indent="0" algn="ctr">
              <a:buNone/>
            </a:pPr>
            <a:r>
              <a:rPr lang="en-US" sz="3200">
                <a:ea typeface="+mn-lt"/>
                <a:cs typeface="+mn-lt"/>
              </a:rPr>
              <a:t>To preserve past and current insights, how can NASA effectively capture, organize, and disseminate knowledge from employee interviews?</a:t>
            </a:r>
            <a:endParaRPr lang="en-US" sz="3200"/>
          </a:p>
        </p:txBody>
      </p:sp>
      <p:pic>
        <p:nvPicPr>
          <p:cNvPr id="6" name="Picture 5"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8"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rPr>
              <a:t>7</a:t>
            </a:r>
          </a:p>
        </p:txBody>
      </p:sp>
    </p:spTree>
    <p:extLst>
      <p:ext uri="{BB962C8B-B14F-4D97-AF65-F5344CB8AC3E}">
        <p14:creationId xmlns:p14="http://schemas.microsoft.com/office/powerpoint/2010/main" val="2950100997"/>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CE88-D609-4D91-9F83-C2F33AA9FFC1}"/>
              </a:ext>
            </a:extLst>
          </p:cNvPr>
          <p:cNvSpPr>
            <a:spLocks noGrp="1"/>
          </p:cNvSpPr>
          <p:nvPr>
            <p:ph type="title"/>
          </p:nvPr>
        </p:nvSpPr>
        <p:spPr/>
        <p:txBody>
          <a:bodyPr vert="horz" lIns="91440" tIns="45720" rIns="91440" bIns="45720" rtlCol="0" anchor="ctr">
            <a:normAutofit/>
          </a:bodyPr>
          <a:lstStyle/>
          <a:p>
            <a:r>
              <a:rPr lang="en-US"/>
              <a:t>Research Findings</a:t>
            </a:r>
          </a:p>
        </p:txBody>
      </p:sp>
      <p:sp>
        <p:nvSpPr>
          <p:cNvPr id="10" name="TextBox 9">
            <a:extLst>
              <a:ext uri="{FF2B5EF4-FFF2-40B4-BE49-F238E27FC236}">
                <a16:creationId xmlns:a16="http://schemas.microsoft.com/office/drawing/2014/main" id="{4B120036-A116-456C-BD0B-FC40CAC956E8}"/>
              </a:ext>
            </a:extLst>
          </p:cNvPr>
          <p:cNvSpPr txBox="1"/>
          <p:nvPr/>
        </p:nvSpPr>
        <p:spPr>
          <a:xfrm>
            <a:off x="1429082" y="2699523"/>
            <a:ext cx="2124902"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rgbClr val="0070C0"/>
                </a:solidFill>
              </a:rPr>
              <a:t>Explicit knowledge</a:t>
            </a:r>
          </a:p>
          <a:p>
            <a:pPr algn="ctr"/>
            <a:r>
              <a:rPr lang="en-US">
                <a:solidFill>
                  <a:schemeClr val="tx1">
                    <a:lumMod val="75000"/>
                    <a:lumOff val="25000"/>
                  </a:schemeClr>
                </a:solidFill>
              </a:rPr>
              <a:t>is easy to convey and document</a:t>
            </a:r>
          </a:p>
        </p:txBody>
      </p:sp>
      <p:sp>
        <p:nvSpPr>
          <p:cNvPr id="12" name="TextBox 11">
            <a:extLst>
              <a:ext uri="{FF2B5EF4-FFF2-40B4-BE49-F238E27FC236}">
                <a16:creationId xmlns:a16="http://schemas.microsoft.com/office/drawing/2014/main" id="{780DB4B9-D34E-42E1-A3F7-E9DCE82457C2}"/>
              </a:ext>
            </a:extLst>
          </p:cNvPr>
          <p:cNvSpPr txBox="1"/>
          <p:nvPr/>
        </p:nvSpPr>
        <p:spPr>
          <a:xfrm>
            <a:off x="8157060" y="4354943"/>
            <a:ext cx="2116394"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rgbClr val="0070C0"/>
                </a:solidFill>
              </a:rPr>
              <a:t>Tacit/Implicit knowledge</a:t>
            </a:r>
            <a:endParaRPr lang="en-US" sz="2000">
              <a:solidFill>
                <a:srgbClr val="0070C0"/>
              </a:solidFill>
            </a:endParaRPr>
          </a:p>
          <a:p>
            <a:pPr algn="ctr"/>
            <a:r>
              <a:rPr lang="en-US">
                <a:solidFill>
                  <a:schemeClr val="tx1">
                    <a:lumMod val="75000"/>
                    <a:lumOff val="25000"/>
                  </a:schemeClr>
                </a:solidFill>
              </a:rPr>
              <a:t>is</a:t>
            </a:r>
            <a:r>
              <a:rPr lang="en-US" sz="2000">
                <a:solidFill>
                  <a:schemeClr val="tx1">
                    <a:lumMod val="75000"/>
                    <a:lumOff val="25000"/>
                  </a:schemeClr>
                </a:solidFill>
              </a:rPr>
              <a:t> </a:t>
            </a:r>
            <a:r>
              <a:rPr lang="en-US">
                <a:solidFill>
                  <a:schemeClr val="tx1">
                    <a:lumMod val="75000"/>
                    <a:lumOff val="25000"/>
                  </a:schemeClr>
                </a:solidFill>
              </a:rPr>
              <a:t>hard to convey and is derived from wisdom and personal experience</a:t>
            </a:r>
          </a:p>
        </p:txBody>
      </p:sp>
      <p:sp>
        <p:nvSpPr>
          <p:cNvPr id="15" name="TextBox 14">
            <a:extLst>
              <a:ext uri="{FF2B5EF4-FFF2-40B4-BE49-F238E27FC236}">
                <a16:creationId xmlns:a16="http://schemas.microsoft.com/office/drawing/2014/main" id="{AB83A6B3-E397-4A3B-845D-D0B67D8F6181}"/>
              </a:ext>
            </a:extLst>
          </p:cNvPr>
          <p:cNvSpPr txBox="1"/>
          <p:nvPr/>
        </p:nvSpPr>
        <p:spPr>
          <a:xfrm>
            <a:off x="3311014" y="1595663"/>
            <a:ext cx="4832554"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b="1">
                <a:solidFill>
                  <a:schemeClr val="tx1">
                    <a:lumMod val="65000"/>
                    <a:lumOff val="35000"/>
                  </a:schemeClr>
                </a:solidFill>
              </a:rPr>
              <a:t> Knowledge Categories</a:t>
            </a:r>
            <a:endParaRPr lang="en-US" sz="2000">
              <a:solidFill>
                <a:schemeClr val="tx1">
                  <a:lumMod val="65000"/>
                  <a:lumOff val="35000"/>
                </a:schemeClr>
              </a:solidFill>
            </a:endParaRPr>
          </a:p>
          <a:p>
            <a:pPr algn="ctr"/>
            <a:r>
              <a:rPr lang="en-US" b="1">
                <a:solidFill>
                  <a:schemeClr val="accent1"/>
                </a:solidFill>
              </a:rPr>
              <a:t> </a:t>
            </a:r>
            <a:r>
              <a:rPr lang="en-US">
                <a:solidFill>
                  <a:schemeClr val="accent1"/>
                </a:solidFill>
              </a:rPr>
              <a:t>are not mutually exclusive and can change state when transferred</a:t>
            </a:r>
          </a:p>
        </p:txBody>
      </p:sp>
      <p:pic>
        <p:nvPicPr>
          <p:cNvPr id="23" name="Picture 22"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24"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rPr>
              <a:t>10</a:t>
            </a:r>
          </a:p>
        </p:txBody>
      </p:sp>
      <p:pic>
        <p:nvPicPr>
          <p:cNvPr id="4" name="Picture 4" descr="A picture containing water, large, blue, ocean&#10;&#10;Description generated with very high confidence">
            <a:extLst>
              <a:ext uri="{FF2B5EF4-FFF2-40B4-BE49-F238E27FC236}">
                <a16:creationId xmlns:a16="http://schemas.microsoft.com/office/drawing/2014/main" id="{5651BCB6-AE8B-4F15-BDC7-DAF0BF7ADF67}"/>
              </a:ext>
            </a:extLst>
          </p:cNvPr>
          <p:cNvPicPr>
            <a:picLocks noChangeAspect="1"/>
          </p:cNvPicPr>
          <p:nvPr/>
        </p:nvPicPr>
        <p:blipFill rotWithShape="1">
          <a:blip r:embed="rId4"/>
          <a:srcRect l="15546" r="19328" b="297"/>
          <a:stretch/>
        </p:blipFill>
        <p:spPr>
          <a:xfrm>
            <a:off x="3759200" y="2626995"/>
            <a:ext cx="3942083" cy="3676656"/>
          </a:xfrm>
          <a:prstGeom prst="ellipse">
            <a:avLst/>
          </a:prstGeom>
          <a:ln>
            <a:noFill/>
          </a:ln>
          <a:effectLst>
            <a:softEdge rad="112500"/>
          </a:effectLst>
        </p:spPr>
      </p:pic>
      <p:sp>
        <p:nvSpPr>
          <p:cNvPr id="8" name="Arrow: Right 7">
            <a:extLst>
              <a:ext uri="{FF2B5EF4-FFF2-40B4-BE49-F238E27FC236}">
                <a16:creationId xmlns:a16="http://schemas.microsoft.com/office/drawing/2014/main" id="{0D595362-6289-44E9-AF6F-84CFB96E846B}"/>
              </a:ext>
            </a:extLst>
          </p:cNvPr>
          <p:cNvSpPr/>
          <p:nvPr/>
        </p:nvSpPr>
        <p:spPr>
          <a:xfrm>
            <a:off x="3585591" y="2953639"/>
            <a:ext cx="1117600" cy="3454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E1D9B9FE-EFAE-4174-805E-AFCD669F92E9}"/>
              </a:ext>
            </a:extLst>
          </p:cNvPr>
          <p:cNvSpPr/>
          <p:nvPr/>
        </p:nvSpPr>
        <p:spPr>
          <a:xfrm flipH="1">
            <a:off x="7039991" y="4457319"/>
            <a:ext cx="1117600" cy="355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673005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CE10-3AE8-43A9-907C-A835DCC98591}"/>
              </a:ext>
            </a:extLst>
          </p:cNvPr>
          <p:cNvSpPr>
            <a:spLocks noGrp="1"/>
          </p:cNvSpPr>
          <p:nvPr>
            <p:ph type="title"/>
          </p:nvPr>
        </p:nvSpPr>
        <p:spPr/>
        <p:txBody>
          <a:bodyPr vert="horz" lIns="91440" tIns="45720" rIns="91440" bIns="45720" rtlCol="0" anchor="ctr">
            <a:normAutofit/>
          </a:bodyPr>
          <a:lstStyle/>
          <a:p>
            <a:r>
              <a:rPr lang="en-US"/>
              <a:t>NASA Legacy Overview</a:t>
            </a:r>
          </a:p>
        </p:txBody>
      </p:sp>
      <p:graphicFrame>
        <p:nvGraphicFramePr>
          <p:cNvPr id="9" name="Diagram 9">
            <a:extLst>
              <a:ext uri="{FF2B5EF4-FFF2-40B4-BE49-F238E27FC236}">
                <a16:creationId xmlns:a16="http://schemas.microsoft.com/office/drawing/2014/main" id="{A6D8C2E4-53F7-4547-BE3C-8EC621A29D2C}"/>
              </a:ext>
            </a:extLst>
          </p:cNvPr>
          <p:cNvGraphicFramePr>
            <a:graphicFrameLocks noGrp="1"/>
          </p:cNvGraphicFramePr>
          <p:nvPr>
            <p:ph idx="1"/>
            <p:extLst>
              <p:ext uri="{D42A27DB-BD31-4B8C-83A1-F6EECF244321}">
                <p14:modId xmlns:p14="http://schemas.microsoft.com/office/powerpoint/2010/main" val="1639681098"/>
              </p:ext>
            </p:extLst>
          </p:nvPr>
        </p:nvGraphicFramePr>
        <p:xfrm>
          <a:off x="1262062" y="4760090"/>
          <a:ext cx="8594726" cy="5682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7" name="Content Placeholder 2">
            <a:extLst>
              <a:ext uri="{FF2B5EF4-FFF2-40B4-BE49-F238E27FC236}">
                <a16:creationId xmlns:a16="http://schemas.microsoft.com/office/drawing/2014/main" id="{FC8B50C7-379B-4A8B-8FD4-E9A7AE2CECEE}"/>
              </a:ext>
            </a:extLst>
          </p:cNvPr>
          <p:cNvSpPr txBox="1">
            <a:spLocks/>
          </p:cNvSpPr>
          <p:nvPr/>
        </p:nvSpPr>
        <p:spPr>
          <a:xfrm>
            <a:off x="1261872" y="1828800"/>
            <a:ext cx="8595360" cy="2190408"/>
          </a:xfrm>
          <a:prstGeom prst="rect">
            <a:avLst/>
          </a:prstGeom>
        </p:spPr>
        <p:txBody>
          <a:bodyPr vert="horz" lIns="91440" tIns="45720" rIns="91440" bIns="45720" rtlCol="0" anchor="t">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r>
              <a:rPr lang="en-US" sz="2000"/>
              <a:t>Opt-in program that utilizes in-house resources</a:t>
            </a:r>
          </a:p>
          <a:p>
            <a:r>
              <a:rPr lang="en-US" sz="2000"/>
              <a:t>Taps into an employee's intrinsic motivation to share their expertise</a:t>
            </a:r>
          </a:p>
          <a:p>
            <a:r>
              <a:rPr lang="en-US" sz="2000">
                <a:ea typeface="+mn-lt"/>
                <a:cs typeface="+mn-lt"/>
              </a:rPr>
              <a:t>Multifaceted issue that requires a combination of different methods</a:t>
            </a:r>
          </a:p>
          <a:p>
            <a:r>
              <a:rPr lang="en-US" sz="2000"/>
              <a:t>Abstracted framework to allow for versatility</a:t>
            </a:r>
          </a:p>
        </p:txBody>
      </p:sp>
      <p:pic>
        <p:nvPicPr>
          <p:cNvPr id="23" name="Picture 22"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8"/>
          <a:stretch>
            <a:fillRect/>
          </a:stretch>
        </p:blipFill>
        <p:spPr>
          <a:xfrm>
            <a:off x="10849199" y="5961595"/>
            <a:ext cx="978834" cy="830917"/>
          </a:xfrm>
          <a:prstGeom prst="rect">
            <a:avLst/>
          </a:prstGeom>
        </p:spPr>
      </p:pic>
      <p:sp>
        <p:nvSpPr>
          <p:cNvPr id="24"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rPr>
              <a:t>14</a:t>
            </a:r>
          </a:p>
        </p:txBody>
      </p:sp>
      <p:sp>
        <p:nvSpPr>
          <p:cNvPr id="12" name="TextBox 11">
            <a:extLst>
              <a:ext uri="{FF2B5EF4-FFF2-40B4-BE49-F238E27FC236}">
                <a16:creationId xmlns:a16="http://schemas.microsoft.com/office/drawing/2014/main" id="{69EF731C-9267-4FD2-9548-00F1E4EDFC88}"/>
              </a:ext>
            </a:extLst>
          </p:cNvPr>
          <p:cNvSpPr txBox="1"/>
          <p:nvPr/>
        </p:nvSpPr>
        <p:spPr>
          <a:xfrm>
            <a:off x="3317630" y="4091353"/>
            <a:ext cx="484163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3 Main Steps of Exit Interview Process</a:t>
            </a:r>
          </a:p>
        </p:txBody>
      </p:sp>
    </p:spTree>
    <p:extLst>
      <p:ext uri="{BB962C8B-B14F-4D97-AF65-F5344CB8AC3E}">
        <p14:creationId xmlns:p14="http://schemas.microsoft.com/office/powerpoint/2010/main" val="394114540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24CB4-2BDE-4FB8-97F7-F7BB1D7CC15F}"/>
              </a:ext>
            </a:extLst>
          </p:cNvPr>
          <p:cNvSpPr>
            <a:spLocks noGrp="1"/>
          </p:cNvSpPr>
          <p:nvPr>
            <p:ph type="title"/>
          </p:nvPr>
        </p:nvSpPr>
        <p:spPr/>
        <p:txBody>
          <a:bodyPr vert="horz" lIns="91440" tIns="45720" rIns="91440" bIns="45720" rtlCol="0" anchor="ctr">
            <a:normAutofit/>
          </a:bodyPr>
          <a:lstStyle/>
          <a:p>
            <a:r>
              <a:rPr lang="en-US"/>
              <a:t>NASA Legacy Framework</a:t>
            </a:r>
          </a:p>
        </p:txBody>
      </p:sp>
      <p:pic>
        <p:nvPicPr>
          <p:cNvPr id="60" name="Picture 59"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61"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rPr>
              <a:t>15</a:t>
            </a:r>
          </a:p>
        </p:txBody>
      </p:sp>
      <p:pic>
        <p:nvPicPr>
          <p:cNvPr id="30" name="Picture 30" descr="A close up of a sign&#10;&#10;Description generated with very high confidence">
            <a:extLst>
              <a:ext uri="{FF2B5EF4-FFF2-40B4-BE49-F238E27FC236}">
                <a16:creationId xmlns:a16="http://schemas.microsoft.com/office/drawing/2014/main" id="{86274EC0-426D-4984-9314-4CBEC5AA0809}"/>
              </a:ext>
            </a:extLst>
          </p:cNvPr>
          <p:cNvPicPr>
            <a:picLocks noChangeAspect="1"/>
          </p:cNvPicPr>
          <p:nvPr/>
        </p:nvPicPr>
        <p:blipFill>
          <a:blip r:embed="rId4"/>
          <a:stretch>
            <a:fillRect/>
          </a:stretch>
        </p:blipFill>
        <p:spPr>
          <a:xfrm>
            <a:off x="1043354" y="1630973"/>
            <a:ext cx="9390183" cy="4932484"/>
          </a:xfrm>
          <a:prstGeom prst="rect">
            <a:avLst/>
          </a:prstGeom>
        </p:spPr>
      </p:pic>
    </p:spTree>
    <p:extLst>
      <p:ext uri="{BB962C8B-B14F-4D97-AF65-F5344CB8AC3E}">
        <p14:creationId xmlns:p14="http://schemas.microsoft.com/office/powerpoint/2010/main" val="1651511305"/>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2675-5082-46FC-8872-F600A7B70043}"/>
              </a:ext>
            </a:extLst>
          </p:cNvPr>
          <p:cNvSpPr>
            <a:spLocks noGrp="1"/>
          </p:cNvSpPr>
          <p:nvPr>
            <p:ph type="title"/>
          </p:nvPr>
        </p:nvSpPr>
        <p:spPr>
          <a:xfrm>
            <a:off x="1261871" y="365760"/>
            <a:ext cx="9858383" cy="1325562"/>
          </a:xfrm>
        </p:spPr>
        <p:txBody>
          <a:bodyPr vert="horz" lIns="91440" tIns="45720" rIns="91440" bIns="45720" rtlCol="0" anchor="ctr">
            <a:normAutofit/>
          </a:bodyPr>
          <a:lstStyle/>
          <a:p>
            <a:r>
              <a:rPr lang="en-US"/>
              <a:t>NASA Legacy Benefits</a:t>
            </a:r>
          </a:p>
        </p:txBody>
      </p:sp>
      <p:pic>
        <p:nvPicPr>
          <p:cNvPr id="22" name="Picture 21"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23"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4FAB73BC-B049-4115-A692-8D63A059BFB8}" type="slidenum">
              <a:rPr lang="en-US" sz="1600" dirty="0">
                <a:solidFill>
                  <a:schemeClr val="bg1"/>
                </a:solidFill>
              </a:rPr>
              <a:pPr>
                <a:spcAft>
                  <a:spcPts val="600"/>
                </a:spcAft>
              </a:pPr>
              <a:t>7</a:t>
            </a:fld>
            <a:endParaRPr lang="en-US" sz="1600">
              <a:solidFill>
                <a:schemeClr val="bg1"/>
              </a:solidFill>
            </a:endParaRPr>
          </a:p>
        </p:txBody>
      </p:sp>
      <p:graphicFrame>
        <p:nvGraphicFramePr>
          <p:cNvPr id="2099" name="Content Placeholder 2096">
            <a:extLst>
              <a:ext uri="{FF2B5EF4-FFF2-40B4-BE49-F238E27FC236}">
                <a16:creationId xmlns:a16="http://schemas.microsoft.com/office/drawing/2014/main" id="{B0E86194-447F-4D54-A9EE-269248BF9C20}"/>
              </a:ext>
            </a:extLst>
          </p:cNvPr>
          <p:cNvGraphicFramePr>
            <a:graphicFrameLocks noGrp="1"/>
          </p:cNvGraphicFramePr>
          <p:nvPr>
            <p:ph idx="1"/>
            <p:extLst>
              <p:ext uri="{D42A27DB-BD31-4B8C-83A1-F6EECF244321}">
                <p14:modId xmlns:p14="http://schemas.microsoft.com/office/powerpoint/2010/main" val="3955941858"/>
              </p:ext>
            </p:extLst>
          </p:nvPr>
        </p:nvGraphicFramePr>
        <p:xfrm>
          <a:off x="1262063" y="1698578"/>
          <a:ext cx="8777329" cy="420147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82261713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C3BEF-53C9-489C-B55D-095479C8C58C}"/>
              </a:ext>
            </a:extLst>
          </p:cNvPr>
          <p:cNvSpPr>
            <a:spLocks noGrp="1"/>
          </p:cNvSpPr>
          <p:nvPr>
            <p:ph type="title"/>
          </p:nvPr>
        </p:nvSpPr>
        <p:spPr/>
        <p:txBody>
          <a:bodyPr vert="horz" lIns="91440" tIns="45720" rIns="91440" bIns="45720" rtlCol="0" anchor="ctr">
            <a:normAutofit/>
          </a:bodyPr>
          <a:lstStyle/>
          <a:p>
            <a:r>
              <a:rPr lang="en-US"/>
              <a:t>Key Takeaways</a:t>
            </a:r>
          </a:p>
        </p:txBody>
      </p:sp>
      <p:sp>
        <p:nvSpPr>
          <p:cNvPr id="3" name="Content Placeholder 2">
            <a:extLst>
              <a:ext uri="{FF2B5EF4-FFF2-40B4-BE49-F238E27FC236}">
                <a16:creationId xmlns:a16="http://schemas.microsoft.com/office/drawing/2014/main" id="{2F2A6A31-AA2B-43B9-AB1C-0BA4EA56C511}"/>
              </a:ext>
            </a:extLst>
          </p:cNvPr>
          <p:cNvSpPr>
            <a:spLocks noGrp="1"/>
          </p:cNvSpPr>
          <p:nvPr>
            <p:ph idx="1"/>
          </p:nvPr>
        </p:nvSpPr>
        <p:spPr>
          <a:xfrm>
            <a:off x="1261872" y="1828800"/>
            <a:ext cx="9248502" cy="4337730"/>
          </a:xfrm>
        </p:spPr>
        <p:txBody>
          <a:bodyPr vert="horz" lIns="91440" tIns="45720" rIns="91440" bIns="45720" rtlCol="0" anchor="t">
            <a:normAutofit/>
          </a:bodyPr>
          <a:lstStyle/>
          <a:p>
            <a:pPr>
              <a:lnSpc>
                <a:spcPct val="150000"/>
              </a:lnSpc>
            </a:pPr>
            <a:r>
              <a:rPr lang="en-US" sz="2400"/>
              <a:t>A large wave of employees will retire soon</a:t>
            </a:r>
          </a:p>
          <a:p>
            <a:pPr>
              <a:lnSpc>
                <a:spcPct val="150000"/>
              </a:lnSpc>
            </a:pPr>
            <a:r>
              <a:rPr lang="en-US" sz="2400"/>
              <a:t>NASA must capture their knowledge before retirement</a:t>
            </a:r>
          </a:p>
          <a:p>
            <a:pPr>
              <a:lnSpc>
                <a:spcPct val="150000"/>
              </a:lnSpc>
            </a:pPr>
            <a:r>
              <a:rPr lang="en-US" sz="2400"/>
              <a:t>Emphasis on exit interviews will help to capture this knowledge</a:t>
            </a:r>
          </a:p>
        </p:txBody>
      </p:sp>
      <p:pic>
        <p:nvPicPr>
          <p:cNvPr id="8" name="Picture 7"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9"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bg1"/>
                </a:solidFill>
              </a:rPr>
              <a:t>19</a:t>
            </a:r>
          </a:p>
        </p:txBody>
      </p:sp>
    </p:spTree>
    <p:extLst>
      <p:ext uri="{BB962C8B-B14F-4D97-AF65-F5344CB8AC3E}">
        <p14:creationId xmlns:p14="http://schemas.microsoft.com/office/powerpoint/2010/main" val="286667654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25B6F-B30E-45A8-9EDF-64BEA08082D0}"/>
              </a:ext>
            </a:extLst>
          </p:cNvPr>
          <p:cNvSpPr>
            <a:spLocks noGrp="1"/>
          </p:cNvSpPr>
          <p:nvPr>
            <p:ph type="title"/>
          </p:nvPr>
        </p:nvSpPr>
        <p:spPr/>
        <p:txBody>
          <a:bodyPr vert="horz" lIns="91440" tIns="45720" rIns="91440" bIns="45720" rtlCol="0" anchor="ctr">
            <a:normAutofit/>
          </a:bodyPr>
          <a:lstStyle/>
          <a:p>
            <a:r>
              <a:rPr lang="en-US"/>
              <a:t>Next Steps</a:t>
            </a:r>
          </a:p>
        </p:txBody>
      </p:sp>
      <p:sp>
        <p:nvSpPr>
          <p:cNvPr id="3" name="Content Placeholder 2">
            <a:extLst>
              <a:ext uri="{FF2B5EF4-FFF2-40B4-BE49-F238E27FC236}">
                <a16:creationId xmlns:a16="http://schemas.microsoft.com/office/drawing/2014/main" id="{5824BB11-743E-4AF8-A718-3BF8901B6914}"/>
              </a:ext>
            </a:extLst>
          </p:cNvPr>
          <p:cNvSpPr>
            <a:spLocks noGrp="1"/>
          </p:cNvSpPr>
          <p:nvPr>
            <p:ph idx="1"/>
          </p:nvPr>
        </p:nvSpPr>
        <p:spPr/>
        <p:txBody>
          <a:bodyPr vert="horz" lIns="91440" tIns="45720" rIns="91440" bIns="45720" rtlCol="0" anchor="t">
            <a:normAutofit/>
          </a:bodyPr>
          <a:lstStyle/>
          <a:p>
            <a:pPr>
              <a:lnSpc>
                <a:spcPct val="150000"/>
              </a:lnSpc>
            </a:pPr>
            <a:r>
              <a:rPr lang="en-US" sz="2400" dirty="0">
                <a:ea typeface="+mn-lt"/>
                <a:cs typeface="+mn-lt"/>
              </a:rPr>
              <a:t>NASA Log Notes (</a:t>
            </a:r>
            <a:r>
              <a:rPr lang="en-US" sz="2400" dirty="0" err="1">
                <a:ea typeface="+mn-lt"/>
                <a:cs typeface="+mn-lt"/>
              </a:rPr>
              <a:t>NlogN</a:t>
            </a:r>
            <a:r>
              <a:rPr lang="en-US" sz="2400" dirty="0">
                <a:ea typeface="+mn-lt"/>
                <a:cs typeface="+mn-lt"/>
              </a:rPr>
              <a:t>)</a:t>
            </a:r>
            <a:endParaRPr lang="en-US" dirty="0"/>
          </a:p>
          <a:p>
            <a:pPr lvl="1">
              <a:lnSpc>
                <a:spcPct val="150000"/>
              </a:lnSpc>
              <a:buFont typeface="Wingdings 2" pitchFamily="34" charset="0"/>
              <a:buChar char=""/>
            </a:pPr>
            <a:r>
              <a:rPr lang="en-US" sz="2000" spc="10">
                <a:solidFill>
                  <a:srgbClr val="000000"/>
                </a:solidFill>
                <a:ea typeface="+mn-lt"/>
                <a:cs typeface="+mn-lt"/>
              </a:rPr>
              <a:t>Computer application</a:t>
            </a:r>
            <a:endParaRPr lang="en-US" sz="2000" spc="10">
              <a:ea typeface="+mn-lt"/>
              <a:cs typeface="+mn-lt"/>
            </a:endParaRPr>
          </a:p>
          <a:p>
            <a:pPr lvl="1">
              <a:lnSpc>
                <a:spcPct val="150000"/>
              </a:lnSpc>
              <a:buFont typeface="Wingdings 2" pitchFamily="34" charset="0"/>
              <a:buChar char=""/>
            </a:pPr>
            <a:r>
              <a:rPr lang="en-US" sz="2000" spc="10">
                <a:solidFill>
                  <a:srgbClr val="000000"/>
                </a:solidFill>
                <a:ea typeface="+mn-lt"/>
                <a:cs typeface="+mn-lt"/>
              </a:rPr>
              <a:t>Continuity </a:t>
            </a:r>
            <a:r>
              <a:rPr lang="en-US" sz="2000" spc="10" dirty="0">
                <a:solidFill>
                  <a:srgbClr val="000000"/>
                </a:solidFill>
                <a:ea typeface="+mn-lt"/>
                <a:cs typeface="+mn-lt"/>
              </a:rPr>
              <a:t>of notes </a:t>
            </a:r>
            <a:endParaRPr lang="en-US" sz="2000" spc="10" dirty="0">
              <a:ea typeface="+mn-lt"/>
              <a:cs typeface="+mn-lt"/>
            </a:endParaRPr>
          </a:p>
          <a:p>
            <a:pPr lvl="1">
              <a:lnSpc>
                <a:spcPct val="150000"/>
              </a:lnSpc>
              <a:buFont typeface="Wingdings 2" pitchFamily="34" charset="0"/>
              <a:buChar char=""/>
            </a:pPr>
            <a:r>
              <a:rPr lang="en-US" sz="2000" spc="10" dirty="0">
                <a:solidFill>
                  <a:srgbClr val="000000"/>
                </a:solidFill>
                <a:ea typeface="+mn-lt"/>
                <a:cs typeface="+mn-lt"/>
              </a:rPr>
              <a:t>Helps connect people</a:t>
            </a:r>
            <a:endParaRPr lang="en-US" sz="2000" spc="10" dirty="0">
              <a:ea typeface="+mn-lt"/>
              <a:cs typeface="+mn-lt"/>
            </a:endParaRPr>
          </a:p>
          <a:p>
            <a:pPr lvl="1">
              <a:lnSpc>
                <a:spcPct val="150000"/>
              </a:lnSpc>
              <a:buFont typeface="Wingdings 2" pitchFamily="34" charset="0"/>
              <a:buChar char=""/>
            </a:pPr>
            <a:r>
              <a:rPr lang="en-US" sz="2000" spc="10" dirty="0">
                <a:solidFill>
                  <a:srgbClr val="000000"/>
                </a:solidFill>
                <a:ea typeface="+mn-lt"/>
                <a:cs typeface="+mn-lt"/>
              </a:rPr>
              <a:t>Helps provide suggested information</a:t>
            </a:r>
            <a:endParaRPr lang="en-US" dirty="0"/>
          </a:p>
          <a:p>
            <a:pPr lvl="1">
              <a:lnSpc>
                <a:spcPct val="150000"/>
              </a:lnSpc>
              <a:buFont typeface="Wingdings 2" pitchFamily="34" charset="0"/>
              <a:buChar char=""/>
            </a:pPr>
            <a:r>
              <a:rPr lang="en-US" sz="2000" spc="10" dirty="0">
                <a:solidFill>
                  <a:srgbClr val="000000"/>
                </a:solidFill>
              </a:rPr>
              <a:t>Natural language processing and knowledge graphs</a:t>
            </a:r>
          </a:p>
          <a:p>
            <a:pPr lvl="1">
              <a:buFont typeface="Wingdings 2" pitchFamily="34" charset="0"/>
              <a:buChar char=""/>
            </a:pPr>
            <a:endParaRPr lang="en-US" spc="10" dirty="0">
              <a:solidFill>
                <a:srgbClr val="000000"/>
              </a:solidFill>
            </a:endParaRPr>
          </a:p>
        </p:txBody>
      </p:sp>
      <p:pic>
        <p:nvPicPr>
          <p:cNvPr id="6" name="Picture 5" descr="A picture containing meter, clock&#10;&#10;Description generated with very high confidence">
            <a:extLst>
              <a:ext uri="{FF2B5EF4-FFF2-40B4-BE49-F238E27FC236}">
                <a16:creationId xmlns:a16="http://schemas.microsoft.com/office/drawing/2014/main" id="{8FD978D6-CE64-44A3-9549-F2477D8A28E5}"/>
              </a:ext>
            </a:extLst>
          </p:cNvPr>
          <p:cNvPicPr>
            <a:picLocks noChangeAspect="1"/>
          </p:cNvPicPr>
          <p:nvPr/>
        </p:nvPicPr>
        <p:blipFill>
          <a:blip r:embed="rId3"/>
          <a:stretch>
            <a:fillRect/>
          </a:stretch>
        </p:blipFill>
        <p:spPr>
          <a:xfrm>
            <a:off x="10849199" y="5961595"/>
            <a:ext cx="978834" cy="830917"/>
          </a:xfrm>
          <a:prstGeom prst="rect">
            <a:avLst/>
          </a:prstGeom>
        </p:spPr>
      </p:pic>
      <p:sp>
        <p:nvSpPr>
          <p:cNvPr id="8" name="Slide Number Placeholder 6">
            <a:extLst>
              <a:ext uri="{FF2B5EF4-FFF2-40B4-BE49-F238E27FC236}">
                <a16:creationId xmlns:a16="http://schemas.microsoft.com/office/drawing/2014/main" id="{62BAFA6D-86EF-4F6C-A930-8D7F8899F325}"/>
              </a:ext>
            </a:extLst>
          </p:cNvPr>
          <p:cNvSpPr>
            <a:spLocks noGrp="1"/>
          </p:cNvSpPr>
          <p:nvPr/>
        </p:nvSpPr>
        <p:spPr>
          <a:xfrm>
            <a:off x="11723001" y="6172200"/>
            <a:ext cx="471949" cy="61830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FAB73BC-B049-4115-A692-8D63A059BFB8}" type="slidenum">
              <a:rPr lang="en-US" sz="1600">
                <a:solidFill>
                  <a:schemeClr val="bg1"/>
                </a:solidFill>
              </a:rPr>
              <a:pPr/>
              <a:t>9</a:t>
            </a:fld>
            <a:endParaRPr lang="en-US" sz="1600">
              <a:solidFill>
                <a:schemeClr val="bg1"/>
              </a:solidFill>
            </a:endParaRPr>
          </a:p>
        </p:txBody>
      </p:sp>
    </p:spTree>
    <p:extLst>
      <p:ext uri="{BB962C8B-B14F-4D97-AF65-F5344CB8AC3E}">
        <p14:creationId xmlns:p14="http://schemas.microsoft.com/office/powerpoint/2010/main" val="2253393935"/>
      </p:ext>
    </p:extLst>
  </p:cSld>
  <p:clrMapOvr>
    <a:masterClrMapping/>
  </p:clrMapOvr>
  <p:transition spd="slow">
    <p:push dir="u"/>
  </p:transition>
</p:sld>
</file>

<file path=ppt/theme/theme1.xml><?xml version="1.0" encoding="utf-8"?>
<a:theme xmlns:a="http://schemas.openxmlformats.org/drawingml/2006/main" name="View">
  <a:themeElements>
    <a:clrScheme name="View">
      <a:dk1>
        <a:srgbClr val="000000"/>
      </a:dk1>
      <a:lt1>
        <a:srgbClr val="FFFFFF"/>
      </a:lt1>
      <a:dk2>
        <a:srgbClr val="46464A"/>
      </a:dk2>
      <a:lt2>
        <a:srgbClr val="D6D3CC"/>
      </a:lt2>
      <a:accent1>
        <a:srgbClr val="6F6F74"/>
      </a:accent1>
      <a:accent2>
        <a:srgbClr val="92A9B9"/>
      </a:accent2>
      <a:accent3>
        <a:srgbClr val="A7B789"/>
      </a:accent3>
      <a:accent4>
        <a:srgbClr val="B9A489"/>
      </a:accent4>
      <a:accent5>
        <a:srgbClr val="8D6374"/>
      </a:accent5>
      <a:accent6>
        <a:srgbClr val="9B7362"/>
      </a:accent6>
      <a:hlink>
        <a:srgbClr val="67AABF"/>
      </a:hlink>
      <a:folHlink>
        <a:srgbClr val="ABAFA5"/>
      </a:folHlink>
    </a:clrScheme>
    <a:fontScheme name="View">
      <a:maj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Schoolbook" panose="020406040505050203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C72081105CE2B439500E1CA95E6373A" ma:contentTypeVersion="9" ma:contentTypeDescription="Create a new document." ma:contentTypeScope="" ma:versionID="d3b72bc7241f8c7c809a4e50d07c2e4c">
  <xsd:schema xmlns:xsd="http://www.w3.org/2001/XMLSchema" xmlns:xs="http://www.w3.org/2001/XMLSchema" xmlns:p="http://schemas.microsoft.com/office/2006/metadata/properties" xmlns:ns3="42cc359d-52b7-472a-a763-a4b215b19f2c" targetNamespace="http://schemas.microsoft.com/office/2006/metadata/properties" ma:root="true" ma:fieldsID="c6c32fa023a82c89e3e48621707009b6" ns3:_="">
    <xsd:import namespace="42cc359d-52b7-472a-a763-a4b215b19f2c"/>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cc359d-52b7-472a-a763-a4b215b19f2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5ACC20-904A-4DED-9439-6BBBBB50F1C5}">
  <ds:schemaRefs>
    <ds:schemaRef ds:uri="http://schemas.microsoft.com/sharepoint/v3/contenttype/forms"/>
  </ds:schemaRefs>
</ds:datastoreItem>
</file>

<file path=customXml/itemProps2.xml><?xml version="1.0" encoding="utf-8"?>
<ds:datastoreItem xmlns:ds="http://schemas.openxmlformats.org/officeDocument/2006/customXml" ds:itemID="{EAAEDB21-1CF0-4E5E-A299-612F376FB12E}">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2cc359d-52b7-472a-a763-a4b215b19f2c"/>
    <ds:schemaRef ds:uri="http://www.w3.org/XML/1998/namespace"/>
    <ds:schemaRef ds:uri="http://purl.org/dc/dcmitype/"/>
  </ds:schemaRefs>
</ds:datastoreItem>
</file>

<file path=customXml/itemProps3.xml><?xml version="1.0" encoding="utf-8"?>
<ds:datastoreItem xmlns:ds="http://schemas.openxmlformats.org/officeDocument/2006/customXml" ds:itemID="{B3AA6407-35D9-41B0-B5AF-EB78CB2071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cc359d-52b7-472a-a763-a4b215b19f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453</Words>
  <Application>Microsoft Office PowerPoint</Application>
  <PresentationFormat>Widescreen</PresentationFormat>
  <Paragraphs>113</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Century Schoolbook</vt:lpstr>
      <vt:lpstr>Wingdings 2</vt:lpstr>
      <vt:lpstr>View</vt:lpstr>
      <vt:lpstr>Organizational Knowledge Capture  </vt:lpstr>
      <vt:lpstr>Team Introduction</vt:lpstr>
      <vt:lpstr>Problem Statement</vt:lpstr>
      <vt:lpstr>Research Findings</vt:lpstr>
      <vt:lpstr>NASA Legacy Overview</vt:lpstr>
      <vt:lpstr>NASA Legacy Framework</vt:lpstr>
      <vt:lpstr>NASA Legacy Benefits</vt:lpstr>
      <vt:lpstr>Key Takeaways</vt:lpstr>
      <vt:lpstr>Next Steps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Robertson, Brandi</cp:lastModifiedBy>
  <cp:revision>3</cp:revision>
  <dcterms:created xsi:type="dcterms:W3CDTF">2020-04-09T18:47:38Z</dcterms:created>
  <dcterms:modified xsi:type="dcterms:W3CDTF">2020-06-12T16:22:14Z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0x010100BC72081105CE2B439500E1CA95E6373A</vt:lpwstr>
  </property>
</Properties>
</file>