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  <p:sldMasterId id="2147484564" r:id="rId2"/>
    <p:sldMasterId id="2147484576" r:id="rId3"/>
  </p:sldMasterIdLst>
  <p:notesMasterIdLst>
    <p:notesMasterId r:id="rId25"/>
  </p:notesMasterIdLst>
  <p:handoutMasterIdLst>
    <p:handoutMasterId r:id="rId26"/>
  </p:handoutMasterIdLst>
  <p:sldIdLst>
    <p:sldId id="799" r:id="rId4"/>
    <p:sldId id="812" r:id="rId5"/>
    <p:sldId id="938" r:id="rId6"/>
    <p:sldId id="1022" r:id="rId7"/>
    <p:sldId id="987" r:id="rId8"/>
    <p:sldId id="1047" r:id="rId9"/>
    <p:sldId id="1014" r:id="rId10"/>
    <p:sldId id="995" r:id="rId11"/>
    <p:sldId id="1048" r:id="rId12"/>
    <p:sldId id="1044" r:id="rId13"/>
    <p:sldId id="1050" r:id="rId14"/>
    <p:sldId id="1060" r:id="rId15"/>
    <p:sldId id="1052" r:id="rId16"/>
    <p:sldId id="1051" r:id="rId17"/>
    <p:sldId id="1054" r:id="rId18"/>
    <p:sldId id="1049" r:id="rId19"/>
    <p:sldId id="1055" r:id="rId20"/>
    <p:sldId id="1057" r:id="rId21"/>
    <p:sldId id="1058" r:id="rId22"/>
    <p:sldId id="1062" r:id="rId23"/>
    <p:sldId id="1053" r:id="rId2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73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ckie Townsend" initials="JT" lastIdx="54" clrIdx="0"/>
  <p:cmAuthor id="1" name="Robin Stebbins" initials="RTS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236BC7"/>
    <a:srgbClr val="000090"/>
    <a:srgbClr val="FFFF66"/>
    <a:srgbClr val="FFFF00"/>
    <a:srgbClr val="FFDFD7"/>
    <a:srgbClr val="FFC5D7"/>
    <a:srgbClr val="C8FFFF"/>
    <a:srgbClr val="66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519" autoAdjust="0"/>
    <p:restoredTop sz="94660"/>
  </p:normalViewPr>
  <p:slideViewPr>
    <p:cSldViewPr snapToGrid="0">
      <p:cViewPr varScale="1">
        <p:scale>
          <a:sx n="88" d="100"/>
          <a:sy n="88" d="100"/>
        </p:scale>
        <p:origin x="1680" y="62"/>
      </p:cViewPr>
      <p:guideLst>
        <p:guide orient="horz" pos="2160"/>
        <p:guide pos="287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40" y="1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algn="r"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8829677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40" y="8829677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algn="r" defTabSz="931727" eaLnBrk="0" hangingPunct="0">
              <a:defRPr sz="1100">
                <a:latin typeface="Helvetica" pitchFamily="-10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fld id="{73013C68-D71C-4A06-9D82-778B32553B2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86196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40" y="1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>
            <a:lvl1pPr algn="r"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5325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6" y="4416426"/>
            <a:ext cx="5607050" cy="418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8829677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defTabSz="931727" eaLnBrk="0" hangingPunct="0">
              <a:defRPr sz="1100">
                <a:latin typeface="Helvetica"/>
                <a:ea typeface="ＭＳ Ｐゴシック" pitchFamily="1" charset="-128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40" y="8829677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50" tIns="46576" rIns="93150" bIns="46576" numCol="1" anchor="b" anchorCtr="0" compatLnSpc="1">
            <a:prstTxWarp prst="textNoShape">
              <a:avLst/>
            </a:prstTxWarp>
          </a:bodyPr>
          <a:lstStyle>
            <a:lvl1pPr algn="r" defTabSz="931727" eaLnBrk="0" hangingPunct="0">
              <a:defRPr sz="1100">
                <a:latin typeface="Helvetica" pitchFamily="-108" charset="0"/>
                <a:ea typeface="ＭＳ Ｐゴシック" pitchFamily="-108" charset="-128"/>
              </a:defRPr>
            </a:lvl1pPr>
          </a:lstStyle>
          <a:p>
            <a:pPr>
              <a:defRPr/>
            </a:pPr>
            <a:fld id="{CD3EAE35-63B2-40DB-B14C-AD9AEFA419C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2829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1" charset="-128"/>
        <a:cs typeface="ＭＳ Ｐゴシック" pitchFamily="-108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1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1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1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Helvetica"/>
        <a:ea typeface="ＭＳ Ｐゴシック" pitchFamily="1" charset="-128"/>
        <a:cs typeface="ＭＳ Ｐゴシック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EAE35-63B2-40DB-B14C-AD9AEFA419CA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EAE35-63B2-40DB-B14C-AD9AEFA419CA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1C1577-9E1F-A04D-8A0E-FEE225D2FB7E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D3EAE35-63B2-40DB-B14C-AD9AEFA419CA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%0dNASA%20Logo.gif%20%20%20%20%20%20%20%20%20%20%20%20%20%20%20%20%20%20%20%20%20%20%20%20%20%20%20%20%20%20%20%20%20%20%20%20%20%20%20%20%20%20%20%20%20%20%20%20%20%200000002E%08STAAC%20#2                       B0D01979: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%0dNASA%20Logo.gif%20%20%20%20%20%20%20%20%20%20%20%20%20%20%20%20%20%20%20%20%20%20%20%20%20%20%20%20%20%20%20%20%20%20%20%20%20%20%20%20%20%20%20%20%20%20%20%20%20%200000002E%08STAAC%20#2                       B0D01979: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%0dNASA%20Logo.gif%20%20%20%20%20%20%20%20%20%20%20%20%20%20%20%20%20%20%20%20%20%20%20%20%20%20%20%20%20%20%20%20%20%20%20%20%20%20%20%20%20%20%20%20%20%20%20%20%20%200000002E%08STAAC%20#2                       B0D01979:" TargetMode="Externa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4B3494-142F-4704-BC60-6D7BA501A0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1D2E4-C55C-44B3-AE80-62E4B5F422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01002E-4822-4232-9899-FB313528209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F3A326-1D18-42B5-9069-CD61ACD9AD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8DBE9-E55A-4D03-A6C3-C00FFCAD16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2D69F3-00C8-4E5F-AB06-B239EF4D60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9019F-3C63-4F22-8EA6-24FC2EBA9A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258002-2864-4B40-89A7-651BC762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2B998-7929-4A90-BD6C-1E4A919C5E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685213" y="6608763"/>
            <a:ext cx="458787" cy="249237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025338-251A-47B6-94A0-C7D2C114B4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067425" y="633730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algn="r"/>
            <a:fld id="{B9B0392C-5BE7-214B-9E5F-CC8853CBAA6A}" type="slidenum">
              <a:rPr lang="en-US" smtClean="0"/>
              <a:pPr algn="r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90308" y="6478796"/>
            <a:ext cx="1453692" cy="37920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228600"/>
            <a:ext cx="6781800" cy="5334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371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71600"/>
            <a:ext cx="3810000" cy="4876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 </a:t>
            </a:r>
            <a:fld id="{FA2BB0F0-83BF-A643-8876-BB0D3F11115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pPr>
              <a:defRPr/>
            </a:pPr>
            <a:fld id="{86EE94DF-1FF1-4F00-AB90-3521E6268D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xfrm>
            <a:off x="2971800" y="6629400"/>
            <a:ext cx="3200400" cy="228600"/>
          </a:xfrm>
        </p:spPr>
        <p:txBody>
          <a:bodyPr/>
          <a:lstStyle>
            <a:lvl1pPr>
              <a:defRPr i="0"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76200"/>
            <a:ext cx="6477000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C880FB-2C45-4FB5-A14A-EB32B0597A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F3ED0-BA6A-46FB-BB83-93DD84B02B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90600"/>
            <a:ext cx="40767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990600"/>
            <a:ext cx="4076700" cy="5562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00724C-BB2A-4685-BD4A-08FBB12427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8200"/>
            <a:ext cx="4040188" cy="838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6400"/>
            <a:ext cx="4040188" cy="4449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838200"/>
            <a:ext cx="4041775" cy="8381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76400"/>
            <a:ext cx="4041775" cy="4449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204EA2-4E8A-4748-AD21-9B3060BCC56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224D5-2663-473F-9786-3B1BAD6819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6B53C-13C4-434A-BE29-F6A5C18904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A5BEB8-7B1E-45A9-BF18-454DD485E4A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5181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93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748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AA60A1-51D0-42E3-AF4C-AD4C90F349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96F71C-52E6-4430-848D-0A6B9A3882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72300" y="76200"/>
            <a:ext cx="2095500" cy="6477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6134100" cy="6477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9B47D-7175-4C8F-9484-CACF1C844D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62000" y="6629400"/>
            <a:ext cx="19050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DFCEBB-B388-4631-9CAF-DE4682FEB4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3FBD8-6DAE-4F6D-B92E-0B45665FF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Line 6"/>
          <p:cNvSpPr>
            <a:spLocks noChangeShapeType="1"/>
          </p:cNvSpPr>
          <p:nvPr userDrawn="1"/>
        </p:nvSpPr>
        <p:spPr bwMode="auto">
          <a:xfrm flipV="1">
            <a:off x="228600" y="1089835"/>
            <a:ext cx="8631238" cy="635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0002ESTAAC #2                       B0D01979:"/>
          <p:cNvPicPr>
            <a:picLocks noChangeAspect="1" noChangeArrowheads="1"/>
          </p:cNvPicPr>
          <p:nvPr userDrawn="1"/>
        </p:nvPicPr>
        <p:blipFill>
          <a:blip r:embed="rId2" r:link="rId3" cstate="screen">
            <a:lum bright="-4000" contrast="28000"/>
          </a:blip>
          <a:srcRect/>
          <a:stretch>
            <a:fillRect/>
          </a:stretch>
        </p:blipFill>
        <p:spPr bwMode="auto">
          <a:xfrm>
            <a:off x="50800" y="304800"/>
            <a:ext cx="7112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5888" r="5053"/>
          <a:stretch>
            <a:fillRect/>
          </a:stretch>
        </p:blipFill>
        <p:spPr bwMode="auto">
          <a:xfrm>
            <a:off x="7772400" y="304800"/>
            <a:ext cx="1324970" cy="62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45720"/>
            <a:ext cx="6400800" cy="11430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3FBD8-6DAE-4F6D-B92E-0B45665FF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Line 6"/>
          <p:cNvSpPr>
            <a:spLocks noChangeShapeType="1"/>
          </p:cNvSpPr>
          <p:nvPr userDrawn="1"/>
        </p:nvSpPr>
        <p:spPr bwMode="auto">
          <a:xfrm flipV="1">
            <a:off x="228600" y="1089835"/>
            <a:ext cx="8631238" cy="635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0002ESTAAC #2                       B0D01979:"/>
          <p:cNvPicPr>
            <a:picLocks noChangeAspect="1" noChangeArrowheads="1"/>
          </p:cNvPicPr>
          <p:nvPr userDrawn="1"/>
        </p:nvPicPr>
        <p:blipFill>
          <a:blip r:embed="rId2" r:link="rId3" cstate="screen">
            <a:lum bright="-4000" contrast="28000"/>
          </a:blip>
          <a:srcRect/>
          <a:stretch>
            <a:fillRect/>
          </a:stretch>
        </p:blipFill>
        <p:spPr bwMode="auto">
          <a:xfrm>
            <a:off x="50800" y="304800"/>
            <a:ext cx="7112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5888" r="5053"/>
          <a:stretch>
            <a:fillRect/>
          </a:stretch>
        </p:blipFill>
        <p:spPr bwMode="auto">
          <a:xfrm>
            <a:off x="7772400" y="304800"/>
            <a:ext cx="1324970" cy="62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45720"/>
            <a:ext cx="6400800" cy="11430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7700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August 14th, 2012</a:t>
            </a:r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7700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53FBD8-6DAE-4F6D-B92E-0B45665FF8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Line 6"/>
          <p:cNvSpPr>
            <a:spLocks noChangeShapeType="1"/>
          </p:cNvSpPr>
          <p:nvPr userDrawn="1"/>
        </p:nvSpPr>
        <p:spPr bwMode="auto">
          <a:xfrm flipV="1">
            <a:off x="228600" y="1089835"/>
            <a:ext cx="8631238" cy="6350"/>
          </a:xfrm>
          <a:prstGeom prst="line">
            <a:avLst/>
          </a:prstGeom>
          <a:noFill/>
          <a:ln w="38100" cmpd="dbl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pic>
        <p:nvPicPr>
          <p:cNvPr id="9" name="Picture 8" descr="&#10;NASA Logo.gif                                                  0000002ESTAAC #2                       B0D01979:"/>
          <p:cNvPicPr>
            <a:picLocks noChangeAspect="1" noChangeArrowheads="1"/>
          </p:cNvPicPr>
          <p:nvPr userDrawn="1"/>
        </p:nvPicPr>
        <p:blipFill>
          <a:blip r:embed="rId2" r:link="rId3" cstate="screen">
            <a:lum bright="-4000" contrast="28000"/>
          </a:blip>
          <a:srcRect/>
          <a:stretch>
            <a:fillRect/>
          </a:stretch>
        </p:blipFill>
        <p:spPr bwMode="auto">
          <a:xfrm>
            <a:off x="50800" y="304800"/>
            <a:ext cx="711200" cy="59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 l="5888" r="5053"/>
          <a:stretch>
            <a:fillRect/>
          </a:stretch>
        </p:blipFill>
        <p:spPr bwMode="auto">
          <a:xfrm>
            <a:off x="7772400" y="304800"/>
            <a:ext cx="1324970" cy="62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45720"/>
            <a:ext cx="6400800" cy="1143000"/>
          </a:xfrm>
        </p:spPr>
        <p:txBody>
          <a:bodyPr>
            <a:normAutofit/>
          </a:bodyPr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tif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image" Target="../media/image4.png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image" Target="../media/image5.jpeg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819900" y="6305550"/>
            <a:ext cx="21336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B9B0392C-5BE7-214B-9E5F-CC8853CBAA6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42" r:id="rId1"/>
    <p:sldLayoutId id="2147484543" r:id="rId2"/>
    <p:sldLayoutId id="2147484544" r:id="rId3"/>
    <p:sldLayoutId id="2147484545" r:id="rId4"/>
    <p:sldLayoutId id="2147484546" r:id="rId5"/>
    <p:sldLayoutId id="2147484547" r:id="rId6"/>
    <p:sldLayoutId id="2147484548" r:id="rId7"/>
    <p:sldLayoutId id="2147484549" r:id="rId8"/>
    <p:sldLayoutId id="2147484550" r:id="rId9"/>
    <p:sldLayoutId id="2147484551" r:id="rId10"/>
    <p:sldLayoutId id="2147484552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Helvetica" pitchFamily="34" charset="0"/>
          <a:ea typeface="ＭＳ Ｐゴシック" pitchFamily="1" charset="-128"/>
        </a:defRPr>
      </a:lvl9pPr>
    </p:titleStyle>
    <p:bodyStyle>
      <a:lvl1pPr marL="342900" indent="-342900" algn="l" rtl="0" eaLnBrk="0" fontAlgn="base" hangingPunct="0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SzPct val="80000"/>
        <a:buFont typeface="Zapf Dingbats" pitchFamily="-108" charset="2"/>
        <a:buChar char=""/>
        <a:defRPr sz="2000" b="1">
          <a:solidFill>
            <a:schemeClr val="tx1"/>
          </a:solidFill>
          <a:latin typeface="+mn-lt"/>
          <a:ea typeface="+mn-ea"/>
          <a:cs typeface="ＭＳ Ｐゴシック" pitchFamily="-108" charset="-128"/>
        </a:defRPr>
      </a:lvl1pPr>
      <a:lvl2pPr marL="742950" indent="-285750" algn="l" rtl="0" eaLnBrk="0" fontAlgn="base" hangingPunct="0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–"/>
        <a:defRPr>
          <a:solidFill>
            <a:schemeClr val="tx1"/>
          </a:solidFill>
          <a:latin typeface="+mn-lt"/>
          <a:ea typeface="+mn-ea"/>
          <a:cs typeface="ＭＳ Ｐゴシック"/>
        </a:defRPr>
      </a:lvl2pPr>
      <a:lvl3pPr marL="1143000" indent="-228600" algn="l" rtl="0" eaLnBrk="0" fontAlgn="base" hangingPunct="0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•"/>
        <a:defRPr>
          <a:solidFill>
            <a:schemeClr val="tx1"/>
          </a:solidFill>
          <a:latin typeface="+mn-lt"/>
          <a:ea typeface="+mn-ea"/>
          <a:cs typeface="ＭＳ Ｐゴシック"/>
        </a:defRPr>
      </a:lvl3pPr>
      <a:lvl4pPr marL="1600200" indent="-228600" algn="l" rtl="0" eaLnBrk="0" fontAlgn="base" hangingPunct="0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–"/>
        <a:defRPr>
          <a:solidFill>
            <a:schemeClr val="tx1"/>
          </a:solidFill>
          <a:latin typeface="+mn-lt"/>
          <a:ea typeface="+mn-ea"/>
          <a:cs typeface="ＭＳ Ｐゴシック"/>
        </a:defRPr>
      </a:lvl4pPr>
      <a:lvl5pPr marL="2057400" indent="-228600" algn="l" rtl="0" eaLnBrk="0" fontAlgn="base" hangingPunct="0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»"/>
        <a:defRPr>
          <a:solidFill>
            <a:schemeClr val="tx1"/>
          </a:solidFill>
          <a:latin typeface="+mn-lt"/>
          <a:ea typeface="+mn-ea"/>
          <a:cs typeface="ＭＳ Ｐゴシック"/>
        </a:defRPr>
      </a:lvl5pPr>
      <a:lvl6pPr marL="2514600" indent="-228600" algn="l" rtl="0" fontAlgn="base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»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»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»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80000"/>
        </a:lnSpc>
        <a:spcBef>
          <a:spcPct val="0"/>
        </a:spcBef>
        <a:spcAft>
          <a:spcPct val="50000"/>
        </a:spcAft>
        <a:buClr>
          <a:srgbClr val="0000FF"/>
        </a:buClr>
        <a:buChar char="»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2115"/>
            <a:ext cx="8229600" cy="5144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41257"/>
            <a:ext cx="7636933" cy="86692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286000" y="3429000"/>
            <a:ext cx="4572000" cy="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1" name="Picture 20" descr="Program Logo raw.tiff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7835900" y="96520"/>
            <a:ext cx="1219200" cy="1027430"/>
          </a:xfrm>
          <a:prstGeom prst="rect">
            <a:avLst/>
          </a:prstGeom>
        </p:spPr>
      </p:pic>
      <p:pic>
        <p:nvPicPr>
          <p:cNvPr id="11" name="Picture 18" descr="meatball best"/>
          <p:cNvPicPr>
            <a:picLocks noChangeAspect="1" noChangeArrowheads="1"/>
          </p:cNvPicPr>
          <p:nvPr userDrawn="1"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916328" y="476259"/>
            <a:ext cx="718492" cy="631402"/>
          </a:xfrm>
          <a:prstGeom prst="rect">
            <a:avLst/>
          </a:prstGeom>
          <a:noFill/>
        </p:spPr>
      </p:pic>
      <p:cxnSp>
        <p:nvCxnSpPr>
          <p:cNvPr id="15" name="Straight Connector 14"/>
          <p:cNvCxnSpPr/>
          <p:nvPr userDrawn="1"/>
        </p:nvCxnSpPr>
        <p:spPr>
          <a:xfrm>
            <a:off x="457200" y="1108184"/>
            <a:ext cx="7406640" cy="1588"/>
          </a:xfrm>
          <a:prstGeom prst="line">
            <a:avLst/>
          </a:prstGeom>
          <a:ln>
            <a:solidFill>
              <a:srgbClr val="00009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7607996" y="6549346"/>
            <a:ext cx="15360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1AD2C09-D74C-9E47-8009-99D989D42106}" type="slidenum">
              <a:rPr lang="en-US" sz="1200" b="0" i="0" smtClean="0">
                <a:latin typeface="+mn-lt"/>
              </a:rPr>
              <a:pPr algn="r"/>
              <a:t>‹#›</a:t>
            </a:fld>
            <a:endParaRPr lang="en-US" sz="1200" b="0" i="0" dirty="0">
              <a:latin typeface="+mn-lt"/>
            </a:endParaRPr>
          </a:p>
        </p:txBody>
      </p:sp>
      <p:sp>
        <p:nvSpPr>
          <p:cNvPr id="14" name="TextBox 13"/>
          <p:cNvSpPr txBox="1"/>
          <p:nvPr userDrawn="1"/>
        </p:nvSpPr>
        <p:spPr>
          <a:xfrm>
            <a:off x="0" y="6553198"/>
            <a:ext cx="52041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 smtClean="0">
                <a:latin typeface="+mn-lt"/>
              </a:rPr>
              <a:t>Lehan</a:t>
            </a:r>
            <a:r>
              <a:rPr lang="en-US" sz="1200" b="0" i="0" baseline="0" dirty="0" smtClean="0">
                <a:latin typeface="+mn-lt"/>
              </a:rPr>
              <a:t> SPIE August </a:t>
            </a:r>
            <a:r>
              <a:rPr lang="en-US" sz="1200" b="0" i="0" dirty="0" smtClean="0">
                <a:latin typeface="+mn-lt"/>
              </a:rPr>
              <a:t> 2020</a:t>
            </a:r>
            <a:endParaRPr lang="en-US" sz="1200" b="0" i="0" dirty="0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65" r:id="rId1"/>
    <p:sldLayoutId id="2147484566" r:id="rId2"/>
    <p:sldLayoutId id="2147484567" r:id="rId3"/>
    <p:sldLayoutId id="2147484568" r:id="rId4"/>
    <p:sldLayoutId id="2147484569" r:id="rId5"/>
    <p:sldLayoutId id="2147484570" r:id="rId6"/>
    <p:sldLayoutId id="2147484571" r:id="rId7"/>
    <p:sldLayoutId id="2147484572" r:id="rId8"/>
    <p:sldLayoutId id="2147484573" r:id="rId9"/>
    <p:sldLayoutId id="2147484574" r:id="rId10"/>
    <p:sldLayoutId id="2147484575" r:id="rId11"/>
    <p:sldLayoutId id="2147484593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1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000090"/>
        </a:buClr>
        <a:buFont typeface="Arial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rgbClr val="000090"/>
        </a:buClr>
        <a:buFont typeface="Calibri" pitchFamily="34" charset="0"/>
        <a:buChar char="–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rgbClr val="000090"/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rgbClr val="000090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rgbClr val="000090"/>
        </a:buClr>
        <a:buFont typeface="Lucida Grande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590800" y="76200"/>
            <a:ext cx="6477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90600"/>
            <a:ext cx="83058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6005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6629400"/>
            <a:ext cx="1905000" cy="2286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>
                <a:solidFill>
                  <a:srgbClr val="790015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D440E560-E592-435B-A6B2-FCC05E76A6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56007" name="Text Box 7"/>
          <p:cNvSpPr txBox="1">
            <a:spLocks noChangeArrowheads="1"/>
          </p:cNvSpPr>
          <p:nvPr/>
        </p:nvSpPr>
        <p:spPr bwMode="auto">
          <a:xfrm rot="16200000">
            <a:off x="-2332037" y="3686175"/>
            <a:ext cx="5211762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defRPr/>
            </a:pPr>
            <a:r>
              <a:rPr lang="en-US" sz="2800" dirty="0">
                <a:solidFill>
                  <a:srgbClr val="333399"/>
                </a:solidFill>
                <a:latin typeface="Calibri" pitchFamily="34" charset="0"/>
              </a:rPr>
              <a:t>ExoPlanet Exploration Program</a:t>
            </a:r>
            <a:endParaRPr lang="en-US" sz="1200" i="1" dirty="0">
              <a:solidFill>
                <a:srgbClr val="333399"/>
              </a:solidFill>
              <a:latin typeface="Calibri" pitchFamily="34" charset="0"/>
            </a:endParaRPr>
          </a:p>
        </p:txBody>
      </p:sp>
      <p:pic>
        <p:nvPicPr>
          <p:cNvPr id="1031" name="Picture 8" descr="It's a Rocky World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914400"/>
            <a:ext cx="533400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9" descr="NASA log w-out background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0" y="0"/>
            <a:ext cx="6096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 descr="Untitled-1 copy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0" y="762000"/>
            <a:ext cx="9144000" cy="10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11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629400"/>
            <a:ext cx="3352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solidFill>
                  <a:srgbClr val="790015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77" r:id="rId1"/>
    <p:sldLayoutId id="2147484578" r:id="rId2"/>
    <p:sldLayoutId id="2147484579" r:id="rId3"/>
    <p:sldLayoutId id="2147484580" r:id="rId4"/>
    <p:sldLayoutId id="2147484581" r:id="rId5"/>
    <p:sldLayoutId id="2147484582" r:id="rId6"/>
    <p:sldLayoutId id="2147484583" r:id="rId7"/>
    <p:sldLayoutId id="2147484584" r:id="rId8"/>
    <p:sldLayoutId id="2147484585" r:id="rId9"/>
    <p:sldLayoutId id="2147484586" r:id="rId10"/>
    <p:sldLayoutId id="2147484587" r:id="rId11"/>
    <p:sldLayoutId id="2147484588" r:id="rId12"/>
    <p:sldLayoutId id="2147484589" r:id="rId13"/>
    <p:sldLayoutId id="2147484590" r:id="rId14"/>
    <p:sldLayoutId id="2147484591" r:id="rId15"/>
  </p:sldLayoutIdLst>
  <p:hf sldNum="0"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790015"/>
          </a:solidFill>
          <a:latin typeface="Calibri" pitchFamily="34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790015"/>
          </a:solidFill>
          <a:latin typeface="Calibri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790015"/>
          </a:solidFill>
          <a:latin typeface="Calibri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790015"/>
          </a:solidFill>
          <a:latin typeface="Calibri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600">
          <a:solidFill>
            <a:srgbClr val="790015"/>
          </a:solidFill>
          <a:latin typeface="Calibri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790015"/>
          </a:solidFill>
          <a:latin typeface="Garamond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790015"/>
          </a:solidFill>
          <a:latin typeface="Garamond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790015"/>
          </a:solidFill>
          <a:latin typeface="Garamond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3200">
          <a:solidFill>
            <a:srgbClr val="790015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0.png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2"/>
          <p:cNvSpPr>
            <a:spLocks noGrp="1" noChangeArrowheads="1"/>
          </p:cNvSpPr>
          <p:nvPr>
            <p:ph type="ctrTitle" idx="4294967295"/>
          </p:nvPr>
        </p:nvSpPr>
        <p:spPr bwMode="auto">
          <a:xfrm>
            <a:off x="674688" y="373957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Pupil 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Aberrations</a:t>
            </a:r>
            <a:b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in the 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LISA </a:t>
            </a:r>
            <a:r>
              <a:rPr lang="en-US" sz="4000" dirty="0">
                <a:solidFill>
                  <a:schemeClr val="accent5">
                    <a:lumMod val="50000"/>
                  </a:schemeClr>
                </a:solidFill>
              </a:rPr>
              <a:t>Transceiver Design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2" name="Line 14"/>
          <p:cNvSpPr>
            <a:spLocks noChangeShapeType="1"/>
          </p:cNvSpPr>
          <p:nvPr/>
        </p:nvSpPr>
        <p:spPr bwMode="auto">
          <a:xfrm>
            <a:off x="4456113" y="4343400"/>
            <a:ext cx="3627437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" name="Line 15"/>
          <p:cNvSpPr>
            <a:spLocks noChangeShapeType="1"/>
          </p:cNvSpPr>
          <p:nvPr/>
        </p:nvSpPr>
        <p:spPr bwMode="auto">
          <a:xfrm>
            <a:off x="4456113" y="5552242"/>
            <a:ext cx="3627437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8996363" y="4343400"/>
            <a:ext cx="0" cy="29210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8083550" y="4343400"/>
            <a:ext cx="912813" cy="0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6" name="Line 19"/>
          <p:cNvSpPr>
            <a:spLocks noChangeShapeType="1"/>
          </p:cNvSpPr>
          <p:nvPr/>
        </p:nvSpPr>
        <p:spPr bwMode="auto">
          <a:xfrm>
            <a:off x="4456113" y="4635500"/>
            <a:ext cx="0" cy="2952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" name="Line 20"/>
          <p:cNvSpPr>
            <a:spLocks noChangeShapeType="1"/>
          </p:cNvSpPr>
          <p:nvPr/>
        </p:nvSpPr>
        <p:spPr bwMode="auto">
          <a:xfrm>
            <a:off x="8996363" y="4635500"/>
            <a:ext cx="0" cy="29527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" name="Line 21"/>
          <p:cNvSpPr>
            <a:spLocks noChangeShapeType="1"/>
          </p:cNvSpPr>
          <p:nvPr/>
        </p:nvSpPr>
        <p:spPr bwMode="auto">
          <a:xfrm>
            <a:off x="4456113" y="4930775"/>
            <a:ext cx="0" cy="32702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" name="Line 22"/>
          <p:cNvSpPr>
            <a:spLocks noChangeShapeType="1"/>
          </p:cNvSpPr>
          <p:nvPr/>
        </p:nvSpPr>
        <p:spPr bwMode="auto">
          <a:xfrm>
            <a:off x="8996363" y="4930775"/>
            <a:ext cx="0" cy="327025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" name="Line 23"/>
          <p:cNvSpPr>
            <a:spLocks noChangeShapeType="1"/>
          </p:cNvSpPr>
          <p:nvPr/>
        </p:nvSpPr>
        <p:spPr bwMode="auto">
          <a:xfrm>
            <a:off x="4456113" y="5226804"/>
            <a:ext cx="0" cy="325438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1" name="Line 24"/>
          <p:cNvSpPr>
            <a:spLocks noChangeShapeType="1"/>
          </p:cNvSpPr>
          <p:nvPr/>
        </p:nvSpPr>
        <p:spPr bwMode="auto">
          <a:xfrm>
            <a:off x="8996363" y="5226804"/>
            <a:ext cx="0" cy="325438"/>
          </a:xfrm>
          <a:prstGeom prst="line">
            <a:avLst/>
          </a:prstGeom>
          <a:noFill/>
          <a:ln w="28575" cap="sq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Subtitle 16"/>
          <p:cNvSpPr txBox="1">
            <a:spLocks/>
          </p:cNvSpPr>
          <p:nvPr/>
        </p:nvSpPr>
        <p:spPr>
          <a:xfrm>
            <a:off x="574767" y="4655469"/>
            <a:ext cx="7680960" cy="107642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0000FF"/>
              </a:buClr>
              <a:buSzPct val="80000"/>
              <a:buFont typeface="Zapf Dingbats" pitchFamily="-108" charset="2"/>
              <a:buNone/>
              <a:tabLst/>
              <a:defRPr/>
            </a:pPr>
            <a:endParaRPr kumimoji="0" lang="en-US" sz="12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ＭＳ Ｐゴシック" pitchFamily="-108" charset="-128"/>
            </a:endParaRPr>
          </a:p>
          <a:p>
            <a:pPr lvl="0" algn="ctr" eaLnBrk="0" hangingPunct="0">
              <a:lnSpc>
                <a:spcPct val="80000"/>
              </a:lnSpc>
              <a:spcAft>
                <a:spcPct val="50000"/>
              </a:spcAft>
              <a:buClr>
                <a:srgbClr val="0000FF"/>
              </a:buClr>
              <a:buSzPct val="80000"/>
              <a:defRPr/>
            </a:pPr>
            <a:r>
              <a:rPr lang="en-US" sz="1800" b="1" dirty="0">
                <a:solidFill>
                  <a:srgbClr val="0070C0"/>
                </a:solidFill>
              </a:rPr>
              <a:t>J. P. </a:t>
            </a:r>
            <a:r>
              <a:rPr lang="en-US" sz="1800" b="1" dirty="0" smtClean="0">
                <a:solidFill>
                  <a:srgbClr val="0070C0"/>
                </a:solidFill>
              </a:rPr>
              <a:t>Lehan</a:t>
            </a:r>
            <a:r>
              <a:rPr lang="en-US" sz="1800" b="1" baseline="30000" dirty="0" smtClean="0">
                <a:solidFill>
                  <a:srgbClr val="0070C0"/>
                </a:solidFill>
              </a:rPr>
              <a:t>1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>
                <a:solidFill>
                  <a:srgbClr val="0070C0"/>
                </a:solidFill>
              </a:rPr>
              <a:t>J. M. </a:t>
            </a:r>
            <a:r>
              <a:rPr lang="en-US" sz="1800" b="1" dirty="0" smtClean="0">
                <a:solidFill>
                  <a:srgbClr val="0070C0"/>
                </a:solidFill>
              </a:rPr>
              <a:t>Howard</a:t>
            </a:r>
            <a:r>
              <a:rPr lang="en-US" sz="1800" b="1" baseline="30000" dirty="0">
                <a:solidFill>
                  <a:srgbClr val="0070C0"/>
                </a:solidFill>
              </a:rPr>
              <a:t>1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>
                <a:solidFill>
                  <a:srgbClr val="0070C0"/>
                </a:solidFill>
              </a:rPr>
              <a:t>Hui </a:t>
            </a:r>
            <a:r>
              <a:rPr lang="en-US" sz="1800" b="1" dirty="0" smtClean="0">
                <a:solidFill>
                  <a:srgbClr val="0070C0"/>
                </a:solidFill>
              </a:rPr>
              <a:t>Li</a:t>
            </a:r>
            <a:r>
              <a:rPr lang="en-US" sz="1800" b="1" baseline="30000" dirty="0">
                <a:solidFill>
                  <a:srgbClr val="0070C0"/>
                </a:solidFill>
              </a:rPr>
              <a:t>1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>
                <a:solidFill>
                  <a:srgbClr val="0070C0"/>
                </a:solidFill>
              </a:rPr>
              <a:t>Ryan </a:t>
            </a:r>
            <a:r>
              <a:rPr lang="en-US" sz="1800" b="1" dirty="0" smtClean="0">
                <a:solidFill>
                  <a:srgbClr val="0070C0"/>
                </a:solidFill>
              </a:rPr>
              <a:t>Derosa</a:t>
            </a:r>
            <a:r>
              <a:rPr lang="en-US" sz="1800" b="1" baseline="30000" dirty="0">
                <a:solidFill>
                  <a:srgbClr val="0070C0"/>
                </a:solidFill>
              </a:rPr>
              <a:t>1</a:t>
            </a:r>
            <a:r>
              <a:rPr lang="en-US" sz="1800" b="1" dirty="0" smtClean="0">
                <a:solidFill>
                  <a:srgbClr val="0070C0"/>
                </a:solidFill>
              </a:rPr>
              <a:t>, </a:t>
            </a:r>
            <a:r>
              <a:rPr lang="en-US" sz="1800" b="1" dirty="0">
                <a:solidFill>
                  <a:srgbClr val="0070C0"/>
                </a:solidFill>
              </a:rPr>
              <a:t>Mark </a:t>
            </a:r>
            <a:r>
              <a:rPr lang="en-US" sz="1800" b="1" dirty="0" smtClean="0">
                <a:solidFill>
                  <a:srgbClr val="0070C0"/>
                </a:solidFill>
              </a:rPr>
              <a:t>Wilson</a:t>
            </a:r>
            <a:r>
              <a:rPr lang="en-US" sz="1800" b="1" baseline="30000" dirty="0" smtClean="0">
                <a:solidFill>
                  <a:srgbClr val="0070C0"/>
                </a:solidFill>
              </a:rPr>
              <a:t>2</a:t>
            </a:r>
            <a:r>
              <a:rPr lang="en-US" sz="1800" b="1" dirty="0" smtClean="0">
                <a:solidFill>
                  <a:srgbClr val="0070C0"/>
                </a:solidFill>
              </a:rPr>
              <a:t>, &amp; </a:t>
            </a:r>
            <a:r>
              <a:rPr lang="en-US" sz="1800" b="1" dirty="0">
                <a:solidFill>
                  <a:srgbClr val="0070C0"/>
                </a:solidFill>
              </a:rPr>
              <a:t>Jeff </a:t>
            </a:r>
            <a:r>
              <a:rPr lang="en-US" sz="1800" b="1" dirty="0" smtClean="0">
                <a:solidFill>
                  <a:srgbClr val="0070C0"/>
                </a:solidFill>
              </a:rPr>
              <a:t>Livas</a:t>
            </a:r>
            <a:r>
              <a:rPr lang="en-US" sz="1800" b="1" baseline="30000" dirty="0" smtClean="0">
                <a:solidFill>
                  <a:srgbClr val="0070C0"/>
                </a:solidFill>
              </a:rPr>
              <a:t>1</a:t>
            </a:r>
            <a:r>
              <a:rPr lang="en-US" sz="1800" dirty="0">
                <a:solidFill>
                  <a:srgbClr val="0070C0"/>
                </a:solidFill>
              </a:rPr>
              <a:t> </a:t>
            </a:r>
            <a:r>
              <a:rPr lang="en-US" sz="1800" dirty="0" smtClean="0">
                <a:solidFill>
                  <a:srgbClr val="0070C0"/>
                </a:solidFill>
              </a:rPr>
              <a:t>(+ 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US LISA Telescope Team)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ＭＳ Ｐゴシック" pitchFamily="-108" charset="-128"/>
            </a:endParaRPr>
          </a:p>
          <a:p>
            <a:pPr lvl="0" algn="ctr" eaLnBrk="0" hangingPunct="0">
              <a:lnSpc>
                <a:spcPct val="80000"/>
              </a:lnSpc>
              <a:spcAft>
                <a:spcPct val="50000"/>
              </a:spcAft>
              <a:buClr>
                <a:srgbClr val="0000FF"/>
              </a:buClr>
              <a:buSzPct val="80000"/>
              <a:defRPr/>
            </a:pPr>
            <a:r>
              <a:rPr lang="en-US" sz="1800" b="1" baseline="30000" dirty="0"/>
              <a:t>1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NASA</a:t>
            </a:r>
            <a:r>
              <a:rPr lang="en-US" sz="1800" b="1" kern="0" dirty="0" smtClean="0">
                <a:latin typeface="+mn-lt"/>
                <a:ea typeface="+mn-ea"/>
                <a:cs typeface="ＭＳ Ｐゴシック" pitchFamily="-108" charset="-128"/>
              </a:rPr>
              <a:t>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Goddard Space Flight </a:t>
            </a: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Center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 </a:t>
            </a:r>
            <a:r>
              <a:rPr lang="en-US" sz="1800" b="1" kern="0" dirty="0" smtClean="0">
                <a:latin typeface="+mn-lt"/>
                <a:ea typeface="+mn-ea"/>
                <a:cs typeface="ＭＳ Ｐゴシック" pitchFamily="-108" charset="-128"/>
              </a:rPr>
              <a:t>Greenbelt</a:t>
            </a:r>
            <a:r>
              <a:rPr lang="en-US" sz="1800" b="1" kern="0" dirty="0" smtClean="0">
                <a:latin typeface="+mn-lt"/>
                <a:ea typeface="+mn-ea"/>
                <a:cs typeface="ＭＳ Ｐゴシック" pitchFamily="-108" charset="-128"/>
              </a:rPr>
              <a:t>, MD </a:t>
            </a:r>
            <a:r>
              <a:rPr lang="en-US" sz="1800" b="1" kern="0" dirty="0" smtClean="0">
                <a:latin typeface="+mn-lt"/>
                <a:ea typeface="+mn-ea"/>
                <a:cs typeface="ＭＳ Ｐゴシック" pitchFamily="-108" charset="-128"/>
              </a:rPr>
              <a:t>20771</a:t>
            </a:r>
          </a:p>
          <a:p>
            <a:pPr lvl="0" algn="ctr" eaLnBrk="0" hangingPunct="0">
              <a:lnSpc>
                <a:spcPct val="80000"/>
              </a:lnSpc>
              <a:spcAft>
                <a:spcPct val="50000"/>
              </a:spcAft>
              <a:buClr>
                <a:srgbClr val="0000FF"/>
              </a:buClr>
              <a:buSzPct val="80000"/>
              <a:defRPr/>
            </a:pPr>
            <a:r>
              <a:rPr lang="en-US" sz="1800" b="1" baseline="30000" dirty="0" smtClean="0"/>
              <a:t>2</a:t>
            </a:r>
            <a:r>
              <a:rPr lang="en-US" sz="1800" b="1" kern="0" dirty="0">
                <a:cs typeface="ＭＳ Ｐゴシック" pitchFamily="-108" charset="-128"/>
              </a:rPr>
              <a:t>KBR, Inc., 7701 Greenbelt Road, Greenbelt, Maryland, USA 20770</a:t>
            </a:r>
            <a:endParaRPr lang="en-US" sz="1800" b="1" kern="0" dirty="0" smtClean="0">
              <a:latin typeface="+mn-lt"/>
              <a:ea typeface="+mn-ea"/>
              <a:cs typeface="ＭＳ Ｐゴシック" pitchFamily="-108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0000FF"/>
              </a:buClr>
              <a:buSzPct val="80000"/>
              <a:buFont typeface="Zapf Dingbats" pitchFamily="-108" charset="2"/>
              <a:buNone/>
              <a:tabLst/>
              <a:defRPr/>
            </a:pPr>
            <a:r>
              <a:rPr lang="en-US" sz="1800" b="1" kern="0" dirty="0" smtClean="0">
                <a:solidFill>
                  <a:srgbClr val="00B050"/>
                </a:solidFill>
                <a:latin typeface="+mn-lt"/>
                <a:ea typeface="+mn-ea"/>
                <a:cs typeface="ＭＳ Ｐゴシック" pitchFamily="-108" charset="-128"/>
              </a:rPr>
              <a:t>August 26</a:t>
            </a:r>
            <a:r>
              <a:rPr kumimoji="0" lang="en-US" sz="1800" b="1" i="0" u="none" strike="noStrike" kern="0" cap="none" spc="0" normalizeH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+mn-lt"/>
                <a:ea typeface="+mn-ea"/>
                <a:cs typeface="ＭＳ Ｐゴシック" pitchFamily="-108" charset="-128"/>
              </a:rPr>
              <a:t>, 2020</a:t>
            </a:r>
            <a:endParaRPr kumimoji="0" lang="en-US" sz="1800" b="1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+mn-lt"/>
              <a:ea typeface="+mn-ea"/>
              <a:cs typeface="ＭＳ Ｐゴシック" pitchFamily="-108" charset="-128"/>
            </a:endParaRPr>
          </a:p>
          <a:p>
            <a:pPr marL="0" marR="0" lvl="0" indent="0" algn="ctr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50000"/>
              </a:spcAft>
              <a:buClr>
                <a:srgbClr val="0000FF"/>
              </a:buClr>
              <a:buSzPct val="80000"/>
              <a:buFont typeface="Zapf Dingbats" pitchFamily="-108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ＭＳ Ｐゴシック" pitchFamily="-108" charset="-12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0" t="18586" r="13125" b="17576"/>
          <a:stretch>
            <a:fillRect/>
          </a:stretch>
        </p:blipFill>
        <p:spPr bwMode="auto">
          <a:xfrm>
            <a:off x="2958425" y="2303145"/>
            <a:ext cx="2828745" cy="235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64" y="386075"/>
            <a:ext cx="7636933" cy="4605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3464" y="1690461"/>
            <a:ext cx="7522597" cy="3418354"/>
          </a:xfrm>
        </p:spPr>
        <p:txBody>
          <a:bodyPr>
            <a:noAutofit/>
          </a:bodyPr>
          <a:lstStyle/>
          <a:p>
            <a:r>
              <a:rPr lang="en-US" sz="2800" dirty="0" smtClean="0"/>
              <a:t>LISA in a nutshell</a:t>
            </a:r>
          </a:p>
          <a:p>
            <a:r>
              <a:rPr lang="en-US" sz="2800" dirty="0" smtClean="0"/>
              <a:t>Where are we on the road?</a:t>
            </a:r>
          </a:p>
          <a:p>
            <a:r>
              <a:rPr lang="en-US" sz="2800" dirty="0" smtClean="0"/>
              <a:t>Role of the Transceiver</a:t>
            </a:r>
          </a:p>
          <a:p>
            <a:r>
              <a:rPr lang="en-US" sz="2800" dirty="0" smtClean="0"/>
              <a:t>Requirements: key challenges</a:t>
            </a:r>
          </a:p>
          <a:p>
            <a:r>
              <a:rPr lang="en-US" sz="2800" dirty="0" smtClean="0"/>
              <a:t>Standard Solution</a:t>
            </a:r>
          </a:p>
          <a:p>
            <a:r>
              <a:rPr lang="en-US" sz="2800" dirty="0" smtClean="0"/>
              <a:t>Pupil </a:t>
            </a:r>
            <a:r>
              <a:rPr lang="en-US" sz="2800" dirty="0"/>
              <a:t>a</a:t>
            </a:r>
            <a:r>
              <a:rPr lang="en-US" sz="2800" dirty="0" smtClean="0"/>
              <a:t>berrations cognizant solution</a:t>
            </a:r>
            <a:endParaRPr lang="en-US" sz="2800" dirty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Gravitational Wave Spectrum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473700" y="6210300"/>
            <a:ext cx="3173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Figure courtesy of Rick </a:t>
            </a:r>
            <a:r>
              <a:rPr lang="en-US" sz="1800" dirty="0" err="1" smtClean="0"/>
              <a:t>Jenet</a:t>
            </a:r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54" y="342900"/>
            <a:ext cx="8365067" cy="6273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858000" y="6581001"/>
            <a:ext cx="153118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Image credit: NASA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1194209" y="6234141"/>
            <a:ext cx="24193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BICEP-2/WMAP/Planck</a:t>
            </a:r>
            <a:endParaRPr lang="en-US" sz="16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75266" y="6235700"/>
            <a:ext cx="17013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Detection 2015!</a:t>
            </a:r>
            <a:endParaRPr lang="en-US" sz="1600" b="1" dirty="0">
              <a:solidFill>
                <a:srgbClr val="FF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863769" y="2015620"/>
            <a:ext cx="3398255" cy="584776"/>
            <a:chOff x="1863769" y="2015620"/>
            <a:chExt cx="3398255" cy="584776"/>
          </a:xfrm>
        </p:grpSpPr>
        <p:sp>
          <p:nvSpPr>
            <p:cNvPr id="11" name="TextBox 10"/>
            <p:cNvSpPr txBox="1"/>
            <p:nvPr/>
          </p:nvSpPr>
          <p:spPr>
            <a:xfrm>
              <a:off x="1863769" y="2015620"/>
              <a:ext cx="3378201" cy="584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 smtClean="0">
                  <a:solidFill>
                    <a:srgbClr val="FF0000"/>
                  </a:solidFill>
                </a:rPr>
                <a:t>Richest set of sources</a:t>
              </a:r>
            </a:p>
            <a:p>
              <a:r>
                <a:rPr lang="en-US" sz="1600" b="1" dirty="0" smtClean="0">
                  <a:solidFill>
                    <a:srgbClr val="FF0000"/>
                  </a:solidFill>
                </a:rPr>
                <a:t>ESA L3 (2034 launch)</a:t>
              </a:r>
            </a:p>
          </p:txBody>
        </p:sp>
        <p:sp>
          <p:nvSpPr>
            <p:cNvPr id="12" name="Right Arrow 11"/>
            <p:cNvSpPr/>
            <p:nvPr/>
          </p:nvSpPr>
          <p:spPr>
            <a:xfrm>
              <a:off x="4088758" y="2283679"/>
              <a:ext cx="1173266" cy="311918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82466" y="203200"/>
            <a:ext cx="35018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Why is this important?</a:t>
            </a:r>
            <a:endParaRPr lang="en-US" sz="2400" b="1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35283" y="2861220"/>
            <a:ext cx="1273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GW imprint on inflation</a:t>
            </a:r>
            <a:endParaRPr lang="en-US" sz="1400" b="1" dirty="0">
              <a:solidFill>
                <a:srgbClr val="0000F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68112" y="2872360"/>
            <a:ext cx="12736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00FF"/>
                </a:solidFill>
              </a:rPr>
              <a:t>Stochastic background</a:t>
            </a:r>
            <a:endParaRPr lang="en-US" sz="1400" b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1734" y="209504"/>
            <a:ext cx="7636933" cy="657423"/>
          </a:xfrm>
        </p:spPr>
        <p:txBody>
          <a:bodyPr/>
          <a:lstStyle/>
          <a:p>
            <a:r>
              <a:rPr lang="en-US" dirty="0" smtClean="0"/>
              <a:t>LISA Mission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479" y="967466"/>
            <a:ext cx="5462755" cy="2620210"/>
          </a:xfrm>
        </p:spPr>
        <p:txBody>
          <a:bodyPr>
            <a:normAutofit fontScale="85000" lnSpcReduction="10000"/>
          </a:bodyPr>
          <a:lstStyle/>
          <a:p>
            <a:r>
              <a:rPr lang="en-US" sz="2000" dirty="0" smtClean="0"/>
              <a:t>Mission Design</a:t>
            </a:r>
          </a:p>
          <a:p>
            <a:pPr lvl="1"/>
            <a:r>
              <a:rPr lang="en-US" sz="2000" dirty="0" smtClean="0"/>
              <a:t>2.5 </a:t>
            </a:r>
            <a:r>
              <a:rPr lang="en-US" sz="2000" dirty="0" err="1" smtClean="0"/>
              <a:t>x</a:t>
            </a:r>
            <a:r>
              <a:rPr lang="en-US" sz="2000" dirty="0" smtClean="0"/>
              <a:t> 10</a:t>
            </a:r>
            <a:r>
              <a:rPr lang="en-US" sz="2000" baseline="30000" dirty="0" smtClean="0"/>
              <a:t>6</a:t>
            </a:r>
            <a:r>
              <a:rPr lang="en-US" sz="2000" dirty="0" smtClean="0"/>
              <a:t> km arm-length, 3 arms, 60 deg triangle</a:t>
            </a:r>
          </a:p>
          <a:p>
            <a:pPr lvl="1"/>
            <a:r>
              <a:rPr lang="en-US" sz="2000" dirty="0" smtClean="0"/>
              <a:t>3 identical spacecraft</a:t>
            </a:r>
          </a:p>
          <a:p>
            <a:pPr lvl="1"/>
            <a:r>
              <a:rPr lang="en-US" sz="2000" dirty="0"/>
              <a:t>P</a:t>
            </a:r>
            <a:r>
              <a:rPr lang="en-US" sz="2000" dirty="0" smtClean="0"/>
              <a:t>ayload</a:t>
            </a:r>
          </a:p>
          <a:p>
            <a:pPr lvl="2"/>
            <a:r>
              <a:rPr lang="en-US" sz="1800" dirty="0" smtClean="0"/>
              <a:t> 2 - 30 cm transceivers with 2W lasers</a:t>
            </a:r>
          </a:p>
          <a:p>
            <a:pPr lvl="1"/>
            <a:r>
              <a:rPr lang="en-US" sz="2000" dirty="0" smtClean="0"/>
              <a:t>9-21 degree drift away heliocentric orbit</a:t>
            </a:r>
          </a:p>
          <a:p>
            <a:pPr lvl="1"/>
            <a:r>
              <a:rPr lang="en-US" sz="2000" dirty="0" smtClean="0"/>
              <a:t>Direct injection to escape, 18 mo transfer</a:t>
            </a:r>
          </a:p>
          <a:p>
            <a:pPr lvl="2"/>
            <a:r>
              <a:rPr lang="en-US" sz="1800" dirty="0" smtClean="0"/>
              <a:t>Single EELV (e.g. Arian)</a:t>
            </a:r>
          </a:p>
          <a:p>
            <a:pPr lvl="1"/>
            <a:r>
              <a:rPr lang="en-US" sz="2000" dirty="0" smtClean="0"/>
              <a:t>Baseline 6.5 year lifetime (+ 6 years?)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7486" y="4085289"/>
            <a:ext cx="2293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Heliocentric orbit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204115" y="892750"/>
            <a:ext cx="18503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LISA Layout</a:t>
            </a:r>
            <a:endParaRPr lang="en-US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1772822" y="3696918"/>
            <a:ext cx="19599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“</a:t>
            </a:r>
            <a:r>
              <a:rPr lang="en-US" b="1" dirty="0" err="1" smtClean="0"/>
              <a:t>Sciencecraft</a:t>
            </a:r>
            <a:r>
              <a:rPr lang="en-US" b="1" dirty="0" smtClean="0"/>
              <a:t>”</a:t>
            </a:r>
            <a:endParaRPr lang="en-US" b="1" dirty="0"/>
          </a:p>
        </p:txBody>
      </p:sp>
      <p:pic>
        <p:nvPicPr>
          <p:cNvPr id="13" name="Picture 4" descr="C:\Documents and Settings\jacrow.ndc\Desktop\sgo-mid\sgo-mid-instrument.tif"/>
          <p:cNvPicPr>
            <a:picLocks noChangeAspect="1" noChangeArrowheads="1"/>
          </p:cNvPicPr>
          <p:nvPr/>
        </p:nvPicPr>
        <p:blipFill>
          <a:blip r:embed="rId3"/>
          <a:srcRect l="23618" t="18108" r="21500" b="16847"/>
          <a:stretch>
            <a:fillRect/>
          </a:stretch>
        </p:blipFill>
        <p:spPr bwMode="auto">
          <a:xfrm>
            <a:off x="5822019" y="1425501"/>
            <a:ext cx="2580260" cy="236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6450861" y="3139074"/>
            <a:ext cx="2532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X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85193" y="1203742"/>
            <a:ext cx="241052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520370" y="3135998"/>
            <a:ext cx="253283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Y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6795636" y="2120250"/>
          <a:ext cx="985367" cy="99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04" name="Equation" r:id="rId4" imgW="1193800" imgH="1206500" progId="Equation.3">
                  <p:embed/>
                </p:oleObj>
              </mc:Choice>
              <mc:Fallback>
                <p:oleObj name="Equation" r:id="rId4" imgW="1193800" imgH="12065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5636" y="2120250"/>
                        <a:ext cx="985367" cy="995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56"/>
          <p:cNvGrpSpPr/>
          <p:nvPr/>
        </p:nvGrpSpPr>
        <p:grpSpPr>
          <a:xfrm>
            <a:off x="8419714" y="2129528"/>
            <a:ext cx="216555" cy="216555"/>
            <a:chOff x="8068116" y="1905716"/>
            <a:chExt cx="278497" cy="278497"/>
          </a:xfrm>
        </p:grpSpPr>
        <p:cxnSp>
          <p:nvCxnSpPr>
            <p:cNvPr id="33" name="Straight Connector 32"/>
            <p:cNvCxnSpPr/>
            <p:nvPr/>
          </p:nvCxnSpPr>
          <p:spPr>
            <a:xfrm rot="5400000">
              <a:off x="7937998" y="2044171"/>
              <a:ext cx="278497" cy="1588"/>
            </a:xfrm>
            <a:prstGeom prst="line">
              <a:avLst/>
            </a:prstGeom>
            <a:ln w="508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 rot="10800000">
              <a:off x="8068116" y="2163151"/>
              <a:ext cx="278497" cy="1588"/>
            </a:xfrm>
            <a:prstGeom prst="line">
              <a:avLst/>
            </a:prstGeom>
            <a:ln w="508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57"/>
          <p:cNvGrpSpPr/>
          <p:nvPr/>
        </p:nvGrpSpPr>
        <p:grpSpPr>
          <a:xfrm rot="18928052">
            <a:off x="8425598" y="2473252"/>
            <a:ext cx="216555" cy="216555"/>
            <a:chOff x="8068116" y="1905716"/>
            <a:chExt cx="278497" cy="278497"/>
          </a:xfrm>
        </p:grpSpPr>
        <p:cxnSp>
          <p:nvCxnSpPr>
            <p:cNvPr id="31" name="Straight Connector 30"/>
            <p:cNvCxnSpPr/>
            <p:nvPr/>
          </p:nvCxnSpPr>
          <p:spPr>
            <a:xfrm rot="5400000">
              <a:off x="7937998" y="2044171"/>
              <a:ext cx="278497" cy="1588"/>
            </a:xfrm>
            <a:prstGeom prst="line">
              <a:avLst/>
            </a:prstGeom>
            <a:ln w="508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rot="10800000">
              <a:off x="8068116" y="2163151"/>
              <a:ext cx="278497" cy="1588"/>
            </a:xfrm>
            <a:prstGeom prst="line">
              <a:avLst/>
            </a:prstGeom>
            <a:ln w="50800"/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Oval 26"/>
          <p:cNvSpPr/>
          <p:nvPr/>
        </p:nvSpPr>
        <p:spPr>
          <a:xfrm>
            <a:off x="8406421" y="2847810"/>
            <a:ext cx="244075" cy="244075"/>
          </a:xfrm>
          <a:prstGeom prst="ellipse">
            <a:avLst/>
          </a:prstGeom>
          <a:noFill/>
          <a:ln w="38100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7603052" y="2284831"/>
            <a:ext cx="695387" cy="378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7707010" y="2648644"/>
            <a:ext cx="578856" cy="172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796744" y="2980236"/>
            <a:ext cx="501695" cy="7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 flipH="1" flipV="1">
            <a:off x="5323315" y="1853204"/>
            <a:ext cx="1764367" cy="10227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249118" y="1981961"/>
            <a:ext cx="1430494" cy="30777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/>
              <a:t>2.5 million km</a:t>
            </a:r>
            <a:endParaRPr lang="en-US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738509" y="2024551"/>
            <a:ext cx="364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+</a:t>
            </a:r>
          </a:p>
          <a:p>
            <a:r>
              <a:rPr lang="en-US" dirty="0" smtClean="0"/>
              <a:t>X</a:t>
            </a:r>
            <a:endParaRPr lang="en-US" dirty="0"/>
          </a:p>
        </p:txBody>
      </p:sp>
      <p:pic>
        <p:nvPicPr>
          <p:cNvPr id="35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500" t="18586" r="13125" b="17576"/>
          <a:stretch>
            <a:fillRect/>
          </a:stretch>
        </p:blipFill>
        <p:spPr bwMode="auto">
          <a:xfrm>
            <a:off x="2871302" y="4150809"/>
            <a:ext cx="2828745" cy="2352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8871" y="4519861"/>
            <a:ext cx="3403600" cy="1587500"/>
          </a:xfrm>
          <a:prstGeom prst="rect">
            <a:avLst/>
          </a:prstGeom>
        </p:spPr>
      </p:pic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6875" t="23434" r="13750" b="11111"/>
          <a:stretch>
            <a:fillRect/>
          </a:stretch>
        </p:blipFill>
        <p:spPr bwMode="auto">
          <a:xfrm>
            <a:off x="248771" y="4167732"/>
            <a:ext cx="2684117" cy="228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2134716" y="6143843"/>
            <a:ext cx="8588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GRS</a:t>
            </a:r>
            <a:endParaRPr lang="en-US" sz="1400" dirty="0"/>
          </a:p>
        </p:txBody>
      </p:sp>
      <p:cxnSp>
        <p:nvCxnSpPr>
          <p:cNvPr id="44" name="Straight Arrow Connector 43"/>
          <p:cNvCxnSpPr/>
          <p:nvPr/>
        </p:nvCxnSpPr>
        <p:spPr>
          <a:xfrm rot="16200000" flipV="1">
            <a:off x="4211684" y="6215331"/>
            <a:ext cx="698410" cy="2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10800000">
            <a:off x="3591369" y="5629095"/>
            <a:ext cx="969520" cy="93544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560888" y="6387901"/>
            <a:ext cx="11956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Telescope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olo 5"/>
          <p:cNvSpPr>
            <a:spLocks noGrp="1"/>
          </p:cNvSpPr>
          <p:nvPr>
            <p:ph type="title"/>
          </p:nvPr>
        </p:nvSpPr>
        <p:spPr>
          <a:xfrm>
            <a:off x="335245" y="174762"/>
            <a:ext cx="7630532" cy="866928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 smtClean="0">
                <a:effectLst>
                  <a:outerShdw blurRad="38100" dist="38100" dir="2700000" algn="tl">
                    <a:srgbClr val="DDDDDD"/>
                  </a:outerShdw>
                </a:effectLst>
              </a:rPr>
              <a:t>Inter-Spacecraft Distance Measurement</a:t>
            </a:r>
            <a:endParaRPr lang="it-IT" sz="2800" dirty="0">
              <a:effectLst>
                <a:outerShdw blurRad="38100" dist="38100" dir="2700000" algn="tl">
                  <a:srgbClr val="DDDDDD"/>
                </a:outerShdw>
              </a:effectLst>
            </a:endParaRPr>
          </a:p>
        </p:txBody>
      </p:sp>
      <p:sp>
        <p:nvSpPr>
          <p:cNvPr id="18" name="CasellaDiTesto 17"/>
          <p:cNvSpPr txBox="1">
            <a:spLocks noChangeArrowheads="1"/>
          </p:cNvSpPr>
          <p:nvPr/>
        </p:nvSpPr>
        <p:spPr bwMode="auto">
          <a:xfrm>
            <a:off x="762480" y="1220346"/>
            <a:ext cx="7917392" cy="2144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185738" indent="-185738">
              <a:buFont typeface="Arial" pitchFamily="1" charset="0"/>
              <a:buChar char="•"/>
            </a:pPr>
            <a:r>
              <a:rPr lang="it-IT" dirty="0" smtClean="0"/>
              <a:t>Test-mass to test-mass measured in 3 parts:</a:t>
            </a:r>
          </a:p>
          <a:p>
            <a:pPr marL="515938" lvl="1" indent="-192088">
              <a:buFont typeface="Arial" pitchFamily="1" charset="0"/>
              <a:buChar char="•"/>
            </a:pPr>
            <a:r>
              <a:rPr lang="it-IT" dirty="0" smtClean="0"/>
              <a:t>2 × test</a:t>
            </a:r>
            <a:r>
              <a:rPr lang="it-IT" dirty="0"/>
              <a:t>-mass to spacecraft </a:t>
            </a:r>
            <a:r>
              <a:rPr lang="it-IT" dirty="0" smtClean="0"/>
              <a:t>measurements (short-arm: LPF tests this)</a:t>
            </a:r>
          </a:p>
          <a:p>
            <a:pPr marL="515938" lvl="1" indent="-192088">
              <a:buFont typeface="Arial" pitchFamily="1" charset="0"/>
              <a:buChar char="•"/>
            </a:pPr>
            <a:r>
              <a:rPr lang="it-IT" dirty="0" smtClean="0"/>
              <a:t>1 × spacecraft </a:t>
            </a:r>
            <a:r>
              <a:rPr lang="it-IT" dirty="0"/>
              <a:t>to spacecraft </a:t>
            </a:r>
            <a:r>
              <a:rPr lang="it-IT" dirty="0" smtClean="0"/>
              <a:t>interferometer (long-arm)</a:t>
            </a:r>
          </a:p>
          <a:p>
            <a:pPr marL="58738" indent="-192088">
              <a:buFont typeface="Arial" pitchFamily="1" charset="0"/>
              <a:buChar char="•"/>
            </a:pPr>
            <a:r>
              <a:rPr lang="it-IT" dirty="0" smtClean="0"/>
              <a:t>Total separation = d</a:t>
            </a:r>
            <a:r>
              <a:rPr lang="it-IT" baseline="-25000" dirty="0" smtClean="0"/>
              <a:t>1</a:t>
            </a:r>
            <a:r>
              <a:rPr lang="it-IT" dirty="0" smtClean="0"/>
              <a:t> + d</a:t>
            </a:r>
            <a:r>
              <a:rPr lang="it-IT" baseline="-25000" dirty="0" smtClean="0"/>
              <a:t>12</a:t>
            </a:r>
            <a:r>
              <a:rPr lang="it-IT" dirty="0" smtClean="0"/>
              <a:t> + d</a:t>
            </a:r>
            <a:r>
              <a:rPr lang="it-IT" baseline="-25000" dirty="0" smtClean="0"/>
              <a:t>2</a:t>
            </a:r>
          </a:p>
          <a:p>
            <a:pPr marL="58738" indent="-192088">
              <a:buFont typeface="Arial" pitchFamily="1" charset="0"/>
              <a:buChar char="•"/>
            </a:pPr>
            <a:r>
              <a:rPr lang="it-IT" dirty="0" smtClean="0"/>
              <a:t>3 spacecraft pairs make up data set</a:t>
            </a:r>
            <a:endParaRPr lang="it-IT" baseline="-25000" dirty="0" smtClean="0"/>
          </a:p>
          <a:p>
            <a:pPr marL="515938" lvl="1" indent="-192088"/>
            <a:endParaRPr lang="en-US" baseline="-25000" dirty="0"/>
          </a:p>
        </p:txBody>
      </p:sp>
      <p:grpSp>
        <p:nvGrpSpPr>
          <p:cNvPr id="121" name="Group 120"/>
          <p:cNvGrpSpPr/>
          <p:nvPr/>
        </p:nvGrpSpPr>
        <p:grpSpPr>
          <a:xfrm>
            <a:off x="622237" y="3260766"/>
            <a:ext cx="8176473" cy="3179242"/>
            <a:chOff x="622237" y="3260766"/>
            <a:chExt cx="8176473" cy="3179242"/>
          </a:xfrm>
        </p:grpSpPr>
        <p:sp>
          <p:nvSpPr>
            <p:cNvPr id="28" name="Line 243"/>
            <p:cNvSpPr>
              <a:spLocks noChangeShapeType="1"/>
            </p:cNvSpPr>
            <p:nvPr/>
          </p:nvSpPr>
          <p:spPr bwMode="auto">
            <a:xfrm>
              <a:off x="3835094" y="3909826"/>
              <a:ext cx="1595203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 type="triangle" w="med" len="lg"/>
              <a:tailEnd type="triangle" w="med" len="lg"/>
            </a:ln>
          </p:spPr>
          <p:txBody>
            <a:bodyPr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Text Box 244"/>
            <p:cNvSpPr txBox="1">
              <a:spLocks noChangeArrowheads="1"/>
            </p:cNvSpPr>
            <p:nvPr/>
          </p:nvSpPr>
          <p:spPr bwMode="auto">
            <a:xfrm>
              <a:off x="3371426" y="3260766"/>
              <a:ext cx="2532062" cy="52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sz="1800" b="1" dirty="0">
                  <a:solidFill>
                    <a:srgbClr val="006600"/>
                  </a:solidFill>
                  <a:latin typeface="Arial"/>
                  <a:cs typeface="Arial"/>
                </a:rPr>
                <a:t>d</a:t>
              </a:r>
              <a:r>
                <a:rPr lang="en-US" sz="1800" b="1" baseline="-25000" dirty="0">
                  <a:solidFill>
                    <a:srgbClr val="006600"/>
                  </a:solidFill>
                  <a:latin typeface="Arial"/>
                  <a:cs typeface="Arial"/>
                </a:rPr>
                <a:t>12 </a:t>
              </a:r>
              <a:r>
                <a:rPr lang="en-US" sz="1800" b="1" dirty="0">
                  <a:solidFill>
                    <a:srgbClr val="006600"/>
                  </a:solidFill>
                  <a:latin typeface="Arial"/>
                  <a:cs typeface="Arial"/>
                </a:rPr>
                <a:t>=</a:t>
              </a:r>
              <a:r>
                <a:rPr lang="en-US" sz="18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 ~ </a:t>
              </a:r>
              <a:r>
                <a:rPr lang="en-US" sz="16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2.5 </a:t>
              </a:r>
              <a:r>
                <a:rPr lang="en-US" sz="1600" b="1" dirty="0">
                  <a:solidFill>
                    <a:srgbClr val="006600"/>
                  </a:solidFill>
                  <a:latin typeface="Arial"/>
                  <a:cs typeface="Arial"/>
                </a:rPr>
                <a:t>x </a:t>
              </a:r>
              <a:r>
                <a:rPr lang="en-US" sz="16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10</a:t>
              </a:r>
              <a:r>
                <a:rPr lang="en-US" sz="1600" b="1" baseline="30000" dirty="0">
                  <a:solidFill>
                    <a:srgbClr val="006600"/>
                  </a:solidFill>
                  <a:latin typeface="Arial"/>
                  <a:cs typeface="Arial"/>
                </a:rPr>
                <a:t>6</a:t>
              </a:r>
              <a:r>
                <a:rPr lang="en-US" sz="16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 km</a:t>
              </a:r>
              <a:endParaRPr lang="en-US" sz="1800" b="1" dirty="0">
                <a:solidFill>
                  <a:srgbClr val="006600"/>
                </a:solidFill>
                <a:latin typeface="Arial"/>
                <a:cs typeface="Arial"/>
              </a:endParaRPr>
            </a:p>
          </p:txBody>
        </p:sp>
        <p:grpSp>
          <p:nvGrpSpPr>
            <p:cNvPr id="2" name="Group 120"/>
            <p:cNvGrpSpPr/>
            <p:nvPr/>
          </p:nvGrpSpPr>
          <p:grpSpPr>
            <a:xfrm>
              <a:off x="622237" y="3273585"/>
              <a:ext cx="3819578" cy="3067151"/>
              <a:chOff x="1157224" y="3273585"/>
              <a:chExt cx="3819578" cy="3067151"/>
            </a:xfrm>
          </p:grpSpPr>
          <p:sp>
            <p:nvSpPr>
              <p:cNvPr id="31" name="Text Box 256"/>
              <p:cNvSpPr txBox="1">
                <a:spLocks noChangeArrowheads="1"/>
              </p:cNvSpPr>
              <p:nvPr/>
            </p:nvSpPr>
            <p:spPr bwMode="auto">
              <a:xfrm>
                <a:off x="2430452" y="5789873"/>
                <a:ext cx="2546350" cy="5508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algn="ctr"/>
                <a:r>
                  <a:rPr lang="en-US" sz="1400" b="1" dirty="0"/>
                  <a:t>Main interferometer</a:t>
                </a:r>
              </a:p>
            </p:txBody>
          </p:sp>
          <p:grpSp>
            <p:nvGrpSpPr>
              <p:cNvPr id="3" name="Group 107"/>
              <p:cNvGrpSpPr/>
              <p:nvPr/>
            </p:nvGrpSpPr>
            <p:grpSpPr>
              <a:xfrm>
                <a:off x="1157224" y="3632885"/>
                <a:ext cx="3124200" cy="1981201"/>
                <a:chOff x="1185862" y="2389187"/>
                <a:chExt cx="3124200" cy="1981201"/>
              </a:xfrm>
            </p:grpSpPr>
            <p:sp>
              <p:nvSpPr>
                <p:cNvPr id="79" name="AutoShape 309"/>
                <p:cNvSpPr>
                  <a:spLocks noChangeArrowheads="1"/>
                </p:cNvSpPr>
                <p:nvPr/>
              </p:nvSpPr>
              <p:spPr bwMode="auto">
                <a:xfrm>
                  <a:off x="1185862" y="2389187"/>
                  <a:ext cx="3124200" cy="1905001"/>
                </a:xfrm>
                <a:prstGeom prst="octagon">
                  <a:avLst>
                    <a:gd name="adj" fmla="val 11750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0" name="Rectangle 7"/>
                <p:cNvSpPr>
                  <a:spLocks noChangeArrowheads="1"/>
                </p:cNvSpPr>
                <p:nvPr/>
              </p:nvSpPr>
              <p:spPr bwMode="auto">
                <a:xfrm rot="2457825">
                  <a:off x="3330575" y="3198812"/>
                  <a:ext cx="44450" cy="238125"/>
                </a:xfrm>
                <a:prstGeom prst="rect">
                  <a:avLst/>
                </a:prstGeom>
                <a:gradFill rotWithShape="1">
                  <a:gsLst>
                    <a:gs pos="0">
                      <a:srgbClr val="CCECFF"/>
                    </a:gs>
                    <a:gs pos="50000">
                      <a:srgbClr val="FFFFFF"/>
                    </a:gs>
                    <a:gs pos="100000">
                      <a:srgbClr val="CCECFF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1" name="AutoShape 183"/>
                <p:cNvSpPr>
                  <a:spLocks noChangeArrowheads="1"/>
                </p:cNvSpPr>
                <p:nvPr/>
              </p:nvSpPr>
              <p:spPr bwMode="auto">
                <a:xfrm rot="10800000">
                  <a:off x="2555875" y="3198812"/>
                  <a:ext cx="166687" cy="258763"/>
                </a:xfrm>
                <a:prstGeom prst="flowChartDelay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rgbClr val="DDDDDD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2" name="AutoShape 184"/>
                <p:cNvSpPr>
                  <a:spLocks noChangeArrowheads="1"/>
                </p:cNvSpPr>
                <p:nvPr/>
              </p:nvSpPr>
              <p:spPr bwMode="auto">
                <a:xfrm rot="16200000">
                  <a:off x="2199481" y="2790031"/>
                  <a:ext cx="146050" cy="290512"/>
                </a:xfrm>
                <a:prstGeom prst="flowChartDelay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rgbClr val="DDDDDD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3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1873250" y="3727451"/>
                  <a:ext cx="417512" cy="3254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006600"/>
                      </a:solidFill>
                      <a:latin typeface="Arial"/>
                      <a:cs typeface="Arial"/>
                    </a:rPr>
                    <a:t>d</a:t>
                  </a:r>
                  <a:r>
                    <a:rPr lang="en-US" sz="1600" b="1" baseline="-25000" dirty="0">
                      <a:solidFill>
                        <a:srgbClr val="006600"/>
                      </a:solidFill>
                      <a:latin typeface="Arial"/>
                      <a:cs typeface="Arial"/>
                    </a:rPr>
                    <a:t>1</a:t>
                  </a:r>
                  <a:endParaRPr lang="en-US" sz="1600" b="1" dirty="0">
                    <a:solidFill>
                      <a:srgbClr val="006600"/>
                    </a:solidFill>
                    <a:latin typeface="Arial"/>
                    <a:cs typeface="Arial"/>
                  </a:endParaRPr>
                </a:p>
              </p:txBody>
            </p:sp>
            <p:grpSp>
              <p:nvGrpSpPr>
                <p:cNvPr id="4" name="Group 11"/>
                <p:cNvGrpSpPr>
                  <a:grpSpLocks/>
                </p:cNvGrpSpPr>
                <p:nvPr/>
              </p:nvGrpSpPr>
              <p:grpSpPr bwMode="auto">
                <a:xfrm>
                  <a:off x="1185871" y="3074987"/>
                  <a:ext cx="835026" cy="533400"/>
                  <a:chOff x="5184" y="10992"/>
                  <a:chExt cx="526" cy="336"/>
                </a:xfrm>
              </p:grpSpPr>
              <p:sp>
                <p:nvSpPr>
                  <p:cNvPr id="118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10992"/>
                    <a:ext cx="353" cy="33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50000">
                        <a:srgbClr val="FF9900"/>
                      </a:gs>
                      <a:gs pos="100000">
                        <a:srgbClr val="FFFF00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19" name="Text Box 1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84" y="10992"/>
                    <a:ext cx="526" cy="3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b="1"/>
                      <a:t>Proof Mass</a:t>
                    </a:r>
                  </a:p>
                </p:txBody>
              </p:sp>
            </p:grpSp>
            <p:sp>
              <p:nvSpPr>
                <p:cNvPr id="85" name="Text Box 189"/>
                <p:cNvSpPr txBox="1">
                  <a:spLocks noChangeArrowheads="1"/>
                </p:cNvSpPr>
                <p:nvPr/>
              </p:nvSpPr>
              <p:spPr bwMode="auto">
                <a:xfrm>
                  <a:off x="1697037" y="2468562"/>
                  <a:ext cx="1465263" cy="358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/>
                    <a:t>Optical Bench</a:t>
                  </a:r>
                </a:p>
              </p:txBody>
            </p:sp>
            <p:grpSp>
              <p:nvGrpSpPr>
                <p:cNvPr id="5" name="Group 13"/>
                <p:cNvGrpSpPr>
                  <a:grpSpLocks/>
                </p:cNvGrpSpPr>
                <p:nvPr/>
              </p:nvGrpSpPr>
              <p:grpSpPr bwMode="auto">
                <a:xfrm>
                  <a:off x="2809875" y="3187700"/>
                  <a:ext cx="328612" cy="292100"/>
                  <a:chOff x="5220" y="11800"/>
                  <a:chExt cx="520" cy="520"/>
                </a:xfrm>
              </p:grpSpPr>
              <p:sp>
                <p:nvSpPr>
                  <p:cNvPr id="116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bg1"/>
                      </a:gs>
                      <a:gs pos="100000">
                        <a:schemeClr val="accent1"/>
                      </a:gs>
                    </a:gsLst>
                    <a:lin ang="189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17" name="Line 192"/>
                  <p:cNvSpPr>
                    <a:spLocks noChangeShapeType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87" name="Line 193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3060700" y="3625851"/>
                  <a:ext cx="596900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6" name="Group 21"/>
                <p:cNvGrpSpPr>
                  <a:grpSpLocks/>
                </p:cNvGrpSpPr>
                <p:nvPr/>
              </p:nvGrpSpPr>
              <p:grpSpPr bwMode="auto">
                <a:xfrm>
                  <a:off x="2114550" y="3187700"/>
                  <a:ext cx="328612" cy="292100"/>
                  <a:chOff x="5220" y="11800"/>
                  <a:chExt cx="520" cy="520"/>
                </a:xfrm>
              </p:grpSpPr>
              <p:sp>
                <p:nvSpPr>
                  <p:cNvPr id="114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bg1"/>
                      </a:gs>
                      <a:gs pos="100000">
                        <a:schemeClr val="accent1"/>
                      </a:gs>
                    </a:gsLst>
                    <a:lin ang="189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15" name="Line 203"/>
                  <p:cNvSpPr>
                    <a:spLocks noChangeShapeType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89" name="Line 204"/>
                <p:cNvSpPr>
                  <a:spLocks noChangeShapeType="1"/>
                </p:cNvSpPr>
                <p:nvPr/>
              </p:nvSpPr>
              <p:spPr bwMode="auto">
                <a:xfrm flipH="1">
                  <a:off x="1885950" y="3333750"/>
                  <a:ext cx="393700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0" name="Line 205"/>
                <p:cNvSpPr>
                  <a:spLocks noChangeShapeType="1"/>
                </p:cNvSpPr>
                <p:nvPr/>
              </p:nvSpPr>
              <p:spPr bwMode="auto">
                <a:xfrm rot="5400000" flipH="1" flipV="1">
                  <a:off x="1952624" y="3322638"/>
                  <a:ext cx="663575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1" name="Line 206"/>
                <p:cNvSpPr>
                  <a:spLocks noChangeShapeType="1"/>
                </p:cNvSpPr>
                <p:nvPr/>
              </p:nvSpPr>
              <p:spPr bwMode="auto">
                <a:xfrm flipV="1">
                  <a:off x="2303462" y="3008312"/>
                  <a:ext cx="0" cy="820738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2" name="Line 207"/>
                <p:cNvSpPr>
                  <a:spLocks noChangeShapeType="1"/>
                </p:cNvSpPr>
                <p:nvPr/>
              </p:nvSpPr>
              <p:spPr bwMode="auto">
                <a:xfrm flipH="1">
                  <a:off x="2708275" y="3322637"/>
                  <a:ext cx="606425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3" name="Line 208"/>
                <p:cNvSpPr>
                  <a:spLocks noChangeShapeType="1"/>
                </p:cNvSpPr>
                <p:nvPr/>
              </p:nvSpPr>
              <p:spPr bwMode="auto">
                <a:xfrm>
                  <a:off x="2266950" y="3636963"/>
                  <a:ext cx="1074737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4" name="Line 209"/>
                <p:cNvSpPr>
                  <a:spLocks noChangeShapeType="1"/>
                </p:cNvSpPr>
                <p:nvPr/>
              </p:nvSpPr>
              <p:spPr bwMode="auto">
                <a:xfrm flipH="1">
                  <a:off x="1911350" y="3355975"/>
                  <a:ext cx="35560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5" name="Line 210"/>
                <p:cNvSpPr>
                  <a:spLocks noChangeShapeType="1"/>
                </p:cNvSpPr>
                <p:nvPr/>
              </p:nvSpPr>
              <p:spPr bwMode="auto">
                <a:xfrm flipV="1">
                  <a:off x="2986087" y="3311525"/>
                  <a:ext cx="0" cy="630237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6" name="Line 211"/>
                <p:cNvSpPr>
                  <a:spLocks noChangeShapeType="1"/>
                </p:cNvSpPr>
                <p:nvPr/>
              </p:nvSpPr>
              <p:spPr bwMode="auto">
                <a:xfrm>
                  <a:off x="2290762" y="3840163"/>
                  <a:ext cx="682625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7" name="Text Box 251"/>
                <p:cNvSpPr txBox="1">
                  <a:spLocks noChangeArrowheads="1"/>
                </p:cNvSpPr>
                <p:nvPr/>
              </p:nvSpPr>
              <p:spPr bwMode="auto">
                <a:xfrm>
                  <a:off x="2481262" y="3903663"/>
                  <a:ext cx="1012825" cy="314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/>
                    <a:t>LO</a:t>
                  </a:r>
                </a:p>
              </p:txBody>
            </p:sp>
            <p:sp>
              <p:nvSpPr>
                <p:cNvPr id="98" name="Text Box 252"/>
                <p:cNvSpPr txBox="1">
                  <a:spLocks noChangeArrowheads="1"/>
                </p:cNvSpPr>
                <p:nvPr/>
              </p:nvSpPr>
              <p:spPr bwMode="auto">
                <a:xfrm>
                  <a:off x="2840037" y="3913188"/>
                  <a:ext cx="1012825" cy="314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/>
                    <a:t>Tx</a:t>
                  </a:r>
                </a:p>
              </p:txBody>
            </p:sp>
            <p:sp>
              <p:nvSpPr>
                <p:cNvPr id="99" name="Line 253"/>
                <p:cNvSpPr>
                  <a:spLocks noChangeShapeType="1"/>
                </p:cNvSpPr>
                <p:nvPr/>
              </p:nvSpPr>
              <p:spPr bwMode="auto">
                <a:xfrm flipH="1">
                  <a:off x="2708275" y="3344862"/>
                  <a:ext cx="239712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0" name="Line 258"/>
                <p:cNvSpPr>
                  <a:spLocks noChangeShapeType="1"/>
                </p:cNvSpPr>
                <p:nvPr/>
              </p:nvSpPr>
              <p:spPr bwMode="auto">
                <a:xfrm flipH="1" flipV="1">
                  <a:off x="2938462" y="3532188"/>
                  <a:ext cx="381000" cy="83820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1" name="Line 260"/>
                <p:cNvSpPr>
                  <a:spLocks noChangeShapeType="1"/>
                </p:cNvSpPr>
                <p:nvPr/>
              </p:nvSpPr>
              <p:spPr bwMode="auto">
                <a:xfrm flipV="1">
                  <a:off x="1898650" y="3727451"/>
                  <a:ext cx="381000" cy="0"/>
                </a:xfrm>
                <a:prstGeom prst="line">
                  <a:avLst/>
                </a:prstGeom>
                <a:noFill/>
                <a:ln w="9525">
                  <a:solidFill>
                    <a:srgbClr val="006600"/>
                  </a:solidFill>
                  <a:round/>
                  <a:headEnd type="triangle" w="lg" len="med"/>
                  <a:tailEnd type="triangle" w="lg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7" name="Group 90"/>
                <p:cNvGrpSpPr/>
                <p:nvPr/>
              </p:nvGrpSpPr>
              <p:grpSpPr>
                <a:xfrm flipH="1">
                  <a:off x="3365500" y="2628660"/>
                  <a:ext cx="901701" cy="759303"/>
                  <a:chOff x="4767261" y="2613818"/>
                  <a:chExt cx="901701" cy="759303"/>
                </a:xfrm>
              </p:grpSpPr>
              <p:sp>
                <p:nvSpPr>
                  <p:cNvPr id="103" name="AutoShape 21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767261" y="2613818"/>
                    <a:ext cx="560601" cy="731838"/>
                  </a:xfrm>
                  <a:prstGeom prst="rightArrow">
                    <a:avLst>
                      <a:gd name="adj1" fmla="val 50000"/>
                      <a:gd name="adj2" fmla="val 25000"/>
                    </a:avLst>
                  </a:prstGeom>
                  <a:gradFill rotWithShape="1">
                    <a:gsLst>
                      <a:gs pos="0">
                        <a:srgbClr val="FF0000"/>
                      </a:gs>
                      <a:gs pos="100000">
                        <a:srgbClr val="FF9999"/>
                      </a:gs>
                    </a:gsLst>
                    <a:lin ang="0" scaled="1"/>
                  </a:gra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04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 rot="20309926" flipH="1">
                    <a:off x="4981020" y="3183255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05" name="Line 222"/>
                  <p:cNvSpPr>
                    <a:spLocks noChangeShapeType="1"/>
                  </p:cNvSpPr>
                  <p:nvPr/>
                </p:nvSpPr>
                <p:spPr bwMode="auto">
                  <a:xfrm rot="20309926" flipH="1">
                    <a:off x="4927553" y="2880400"/>
                    <a:ext cx="435729" cy="235647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06" name="Line 223"/>
                  <p:cNvSpPr>
                    <a:spLocks noChangeShapeType="1"/>
                  </p:cNvSpPr>
                  <p:nvPr/>
                </p:nvSpPr>
                <p:spPr bwMode="auto">
                  <a:xfrm rot="20309926" flipH="1" flipV="1">
                    <a:off x="5011707" y="3151397"/>
                    <a:ext cx="426708" cy="73388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07" name="Line 2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27863" y="3322637"/>
                    <a:ext cx="341099" cy="4764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08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27863" y="3281681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09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5486165" y="3195463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110" name="Line 2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50322" y="3232150"/>
                    <a:ext cx="139018" cy="90487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11" name="Line 2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995861" y="3216856"/>
                    <a:ext cx="493499" cy="15294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112" name="Right Triangle 111"/>
                  <p:cNvSpPr/>
                  <p:nvPr/>
                </p:nvSpPr>
                <p:spPr>
                  <a:xfrm>
                    <a:off x="5331038" y="2792872"/>
                    <a:ext cx="125199" cy="367840"/>
                  </a:xfrm>
                  <a:prstGeom prst="rtTriangl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113" name="AutoShape 220"/>
                  <p:cNvSpPr>
                    <a:spLocks noChangeArrowheads="1"/>
                  </p:cNvSpPr>
                  <p:nvPr/>
                </p:nvSpPr>
                <p:spPr bwMode="auto">
                  <a:xfrm rot="20309926" flipH="1">
                    <a:off x="5338517" y="2701980"/>
                    <a:ext cx="138112" cy="484187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p:grpSp>
          </p:grpSp>
          <p:sp>
            <p:nvSpPr>
              <p:cNvPr id="35" name="TextBox 34"/>
              <p:cNvSpPr txBox="1"/>
              <p:nvPr/>
            </p:nvSpPr>
            <p:spPr>
              <a:xfrm>
                <a:off x="1948337" y="3273585"/>
                <a:ext cx="14050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Arial"/>
                    <a:cs typeface="Arial"/>
                  </a:rPr>
                  <a:t>Spacecraft 1</a:t>
                </a:r>
                <a:endParaRPr lang="en-US" sz="1600" b="1" dirty="0">
                  <a:latin typeface="Arial"/>
                  <a:cs typeface="Arial"/>
                </a:endParaRPr>
              </a:p>
            </p:txBody>
          </p:sp>
        </p:grpSp>
        <p:grpSp>
          <p:nvGrpSpPr>
            <p:cNvPr id="8" name="Group 119"/>
            <p:cNvGrpSpPr/>
            <p:nvPr/>
          </p:nvGrpSpPr>
          <p:grpSpPr>
            <a:xfrm>
              <a:off x="3491046" y="3310067"/>
              <a:ext cx="5307664" cy="2651604"/>
              <a:chOff x="2734043" y="3276807"/>
              <a:chExt cx="5307664" cy="2651604"/>
            </a:xfrm>
          </p:grpSpPr>
          <p:sp>
            <p:nvSpPr>
              <p:cNvPr id="27" name="Text Box 180"/>
              <p:cNvSpPr txBox="1">
                <a:spLocks noChangeArrowheads="1"/>
              </p:cNvSpPr>
              <p:nvPr/>
            </p:nvSpPr>
            <p:spPr bwMode="auto">
              <a:xfrm>
                <a:off x="6029263" y="5623611"/>
                <a:ext cx="2012444" cy="304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algn="ctr"/>
                <a:r>
                  <a:rPr lang="en-US" sz="1400" b="1" dirty="0" smtClean="0"/>
                  <a:t>Quad </a:t>
                </a:r>
                <a:r>
                  <a:rPr lang="en-US" sz="1400" b="1" dirty="0" err="1" smtClean="0"/>
                  <a:t>photodetector</a:t>
                </a:r>
                <a:endParaRPr lang="en-US" sz="1400" b="1" dirty="0"/>
              </a:p>
            </p:txBody>
          </p:sp>
          <p:sp>
            <p:nvSpPr>
              <p:cNvPr id="30" name="Text Box 245"/>
              <p:cNvSpPr txBox="1">
                <a:spLocks noChangeArrowheads="1"/>
              </p:cNvSpPr>
              <p:nvPr/>
            </p:nvSpPr>
            <p:spPr bwMode="auto">
              <a:xfrm>
                <a:off x="4967224" y="5614086"/>
                <a:ext cx="1143000" cy="314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algn="ctr"/>
                <a:r>
                  <a:rPr lang="en-US" sz="1400" b="1" dirty="0" smtClean="0">
                    <a:solidFill>
                      <a:srgbClr val="FF0000"/>
                    </a:solidFill>
                  </a:rPr>
                  <a:t>transceiver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  <p:grpSp>
            <p:nvGrpSpPr>
              <p:cNvPr id="9" name="Group 106"/>
              <p:cNvGrpSpPr/>
              <p:nvPr/>
            </p:nvGrpSpPr>
            <p:grpSpPr>
              <a:xfrm>
                <a:off x="4738624" y="3632885"/>
                <a:ext cx="3048000" cy="1905001"/>
                <a:chOff x="4767262" y="2389187"/>
                <a:chExt cx="3048000" cy="1905001"/>
              </a:xfrm>
            </p:grpSpPr>
            <p:sp>
              <p:nvSpPr>
                <p:cNvPr id="39" name="AutoShape 310"/>
                <p:cNvSpPr>
                  <a:spLocks noChangeArrowheads="1"/>
                </p:cNvSpPr>
                <p:nvPr/>
              </p:nvSpPr>
              <p:spPr bwMode="auto">
                <a:xfrm>
                  <a:off x="4767262" y="2389187"/>
                  <a:ext cx="3048000" cy="1905001"/>
                </a:xfrm>
                <a:prstGeom prst="octagon">
                  <a:avLst>
                    <a:gd name="adj" fmla="val 11750"/>
                  </a:avLst>
                </a:prstGeom>
                <a:solidFill>
                  <a:srgbClr val="FFFF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0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5845175" y="2468562"/>
                  <a:ext cx="1468437" cy="3587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 dirty="0"/>
                    <a:t>Optical Bench</a:t>
                  </a:r>
                </a:p>
              </p:txBody>
            </p:sp>
            <p:sp>
              <p:nvSpPr>
                <p:cNvPr id="41" name="Text Box 214"/>
                <p:cNvSpPr txBox="1">
                  <a:spLocks noChangeArrowheads="1"/>
                </p:cNvSpPr>
                <p:nvPr/>
              </p:nvSpPr>
              <p:spPr bwMode="auto">
                <a:xfrm>
                  <a:off x="6819900" y="3716338"/>
                  <a:ext cx="417512" cy="3254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r>
                    <a:rPr lang="en-US" sz="1600" b="1" dirty="0">
                      <a:solidFill>
                        <a:srgbClr val="006600"/>
                      </a:solidFill>
                      <a:latin typeface="Arial"/>
                      <a:cs typeface="Arial"/>
                    </a:rPr>
                    <a:t>d</a:t>
                  </a:r>
                  <a:r>
                    <a:rPr lang="en-US" sz="1600" b="1" baseline="-25000" dirty="0">
                      <a:solidFill>
                        <a:srgbClr val="006600"/>
                      </a:solidFill>
                      <a:latin typeface="Arial"/>
                      <a:cs typeface="Arial"/>
                    </a:rPr>
                    <a:t>2</a:t>
                  </a:r>
                  <a:endParaRPr lang="en-US" sz="1600" b="1" dirty="0">
                    <a:solidFill>
                      <a:srgbClr val="006600"/>
                    </a:solidFill>
                    <a:latin typeface="Arial"/>
                    <a:cs typeface="Arial"/>
                  </a:endParaRPr>
                </a:p>
              </p:txBody>
            </p:sp>
            <p:sp>
              <p:nvSpPr>
                <p:cNvPr id="42" name="AutoShape 226"/>
                <p:cNvSpPr>
                  <a:spLocks noChangeArrowheads="1"/>
                </p:cNvSpPr>
                <p:nvPr/>
              </p:nvSpPr>
              <p:spPr bwMode="auto">
                <a:xfrm rot="10800000" flipH="1">
                  <a:off x="6323012" y="3187700"/>
                  <a:ext cx="165100" cy="258762"/>
                </a:xfrm>
                <a:prstGeom prst="flowChartDelay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rgbClr val="DDDDDD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3" name="AutoShape 227"/>
                <p:cNvSpPr>
                  <a:spLocks noChangeArrowheads="1"/>
                </p:cNvSpPr>
                <p:nvPr/>
              </p:nvSpPr>
              <p:spPr bwMode="auto">
                <a:xfrm rot="5400000" flipH="1">
                  <a:off x="6697662" y="2778125"/>
                  <a:ext cx="147638" cy="290512"/>
                </a:xfrm>
                <a:prstGeom prst="flowChartDelay">
                  <a:avLst/>
                </a:prstGeom>
                <a:gradFill rotWithShape="1">
                  <a:gsLst>
                    <a:gs pos="0">
                      <a:schemeClr val="bg2"/>
                    </a:gs>
                    <a:gs pos="100000">
                      <a:srgbClr val="DDDDDD"/>
                    </a:gs>
                  </a:gsLst>
                  <a:lin ang="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10" name="Group 41"/>
                <p:cNvGrpSpPr>
                  <a:grpSpLocks/>
                </p:cNvGrpSpPr>
                <p:nvPr/>
              </p:nvGrpSpPr>
              <p:grpSpPr bwMode="auto">
                <a:xfrm flipH="1">
                  <a:off x="5905500" y="3176587"/>
                  <a:ext cx="328612" cy="292100"/>
                  <a:chOff x="5220" y="11800"/>
                  <a:chExt cx="520" cy="520"/>
                </a:xfrm>
              </p:grpSpPr>
              <p:sp>
                <p:nvSpPr>
                  <p:cNvPr id="77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bg1"/>
                      </a:gs>
                      <a:gs pos="100000">
                        <a:schemeClr val="accent1"/>
                      </a:gs>
                    </a:gsLst>
                    <a:lin ang="189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78" name="Line 230"/>
                  <p:cNvSpPr>
                    <a:spLocks noChangeShapeType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45" name="Line 231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5373687" y="3614738"/>
                  <a:ext cx="596900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11" name="Group 43"/>
                <p:cNvGrpSpPr>
                  <a:grpSpLocks/>
                </p:cNvGrpSpPr>
                <p:nvPr/>
              </p:nvGrpSpPr>
              <p:grpSpPr bwMode="auto">
                <a:xfrm flipH="1">
                  <a:off x="6600825" y="3176587"/>
                  <a:ext cx="328612" cy="292100"/>
                  <a:chOff x="5220" y="11800"/>
                  <a:chExt cx="520" cy="520"/>
                </a:xfrm>
              </p:grpSpPr>
              <p:sp>
                <p:nvSpPr>
                  <p:cNvPr id="75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chemeClr val="accent1"/>
                      </a:gs>
                      <a:gs pos="50000">
                        <a:schemeClr val="bg1"/>
                      </a:gs>
                      <a:gs pos="100000">
                        <a:schemeClr val="accent1"/>
                      </a:gs>
                    </a:gsLst>
                    <a:lin ang="189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76" name="Line 234"/>
                  <p:cNvSpPr>
                    <a:spLocks noChangeShapeType="1"/>
                  </p:cNvSpPr>
                  <p:nvPr/>
                </p:nvSpPr>
                <p:spPr bwMode="auto">
                  <a:xfrm>
                    <a:off x="5220" y="11800"/>
                    <a:ext cx="520" cy="52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</p:grpSp>
            <p:sp>
              <p:nvSpPr>
                <p:cNvPr id="47" name="Line 235"/>
                <p:cNvSpPr>
                  <a:spLocks noChangeShapeType="1"/>
                </p:cNvSpPr>
                <p:nvPr/>
              </p:nvSpPr>
              <p:spPr bwMode="auto">
                <a:xfrm rot="16200000" flipV="1">
                  <a:off x="6427787" y="3311525"/>
                  <a:ext cx="663575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8" name="Line 236"/>
                <p:cNvSpPr>
                  <a:spLocks noChangeShapeType="1"/>
                </p:cNvSpPr>
                <p:nvPr/>
              </p:nvSpPr>
              <p:spPr bwMode="auto">
                <a:xfrm flipH="1" flipV="1">
                  <a:off x="6740525" y="2997200"/>
                  <a:ext cx="0" cy="820737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49" name="Line 237"/>
                <p:cNvSpPr>
                  <a:spLocks noChangeShapeType="1"/>
                </p:cNvSpPr>
                <p:nvPr/>
              </p:nvSpPr>
              <p:spPr bwMode="auto">
                <a:xfrm>
                  <a:off x="5729287" y="3311525"/>
                  <a:ext cx="608013" cy="0"/>
                </a:xfrm>
                <a:prstGeom prst="line">
                  <a:avLst/>
                </a:prstGeom>
                <a:noFill/>
                <a:ln w="952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0" name="Line 238"/>
                <p:cNvSpPr>
                  <a:spLocks noChangeShapeType="1"/>
                </p:cNvSpPr>
                <p:nvPr/>
              </p:nvSpPr>
              <p:spPr bwMode="auto">
                <a:xfrm flipH="1" flipV="1">
                  <a:off x="5665787" y="3625851"/>
                  <a:ext cx="1100138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1" name="Line 239"/>
                <p:cNvSpPr>
                  <a:spLocks noChangeShapeType="1"/>
                </p:cNvSpPr>
                <p:nvPr/>
              </p:nvSpPr>
              <p:spPr bwMode="auto">
                <a:xfrm>
                  <a:off x="6777037" y="3344862"/>
                  <a:ext cx="355600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2" name="Line 240"/>
                <p:cNvSpPr>
                  <a:spLocks noChangeShapeType="1"/>
                </p:cNvSpPr>
                <p:nvPr/>
              </p:nvSpPr>
              <p:spPr bwMode="auto">
                <a:xfrm flipH="1" flipV="1">
                  <a:off x="6057900" y="3300412"/>
                  <a:ext cx="0" cy="62865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3" name="Line 241"/>
                <p:cNvSpPr>
                  <a:spLocks noChangeShapeType="1"/>
                </p:cNvSpPr>
                <p:nvPr/>
              </p:nvSpPr>
              <p:spPr bwMode="auto">
                <a:xfrm flipH="1">
                  <a:off x="6070600" y="3829051"/>
                  <a:ext cx="682625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4" name="Line 242"/>
                <p:cNvSpPr>
                  <a:spLocks noChangeShapeType="1"/>
                </p:cNvSpPr>
                <p:nvPr/>
              </p:nvSpPr>
              <p:spPr bwMode="auto">
                <a:xfrm>
                  <a:off x="6731000" y="3355975"/>
                  <a:ext cx="393700" cy="0"/>
                </a:xfrm>
                <a:prstGeom prst="line">
                  <a:avLst/>
                </a:prstGeom>
                <a:noFill/>
                <a:ln w="28575">
                  <a:solidFill>
                    <a:srgbClr val="FF0000"/>
                  </a:solidFill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5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162550" y="3903663"/>
                  <a:ext cx="1011237" cy="314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/>
                    <a:t>Tx</a:t>
                  </a:r>
                </a:p>
              </p:txBody>
            </p:sp>
            <p:sp>
              <p:nvSpPr>
                <p:cNvPr id="56" name="Text Box 250"/>
                <p:cNvSpPr txBox="1">
                  <a:spLocks noChangeArrowheads="1"/>
                </p:cNvSpPr>
                <p:nvPr/>
              </p:nvSpPr>
              <p:spPr bwMode="auto">
                <a:xfrm>
                  <a:off x="5584825" y="3903663"/>
                  <a:ext cx="1011237" cy="31432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pPr algn="ctr"/>
                  <a:r>
                    <a:rPr lang="en-US" sz="1400" b="1" dirty="0"/>
                    <a:t>LO</a:t>
                  </a:r>
                </a:p>
              </p:txBody>
            </p:sp>
            <p:sp>
              <p:nvSpPr>
                <p:cNvPr id="57" name="Line 254"/>
                <p:cNvSpPr>
                  <a:spLocks noChangeShapeType="1"/>
                </p:cNvSpPr>
                <p:nvPr/>
              </p:nvSpPr>
              <p:spPr bwMode="auto">
                <a:xfrm>
                  <a:off x="6086475" y="3311525"/>
                  <a:ext cx="239712" cy="0"/>
                </a:xfrm>
                <a:prstGeom prst="line">
                  <a:avLst/>
                </a:prstGeom>
                <a:noFill/>
                <a:ln w="19050">
                  <a:solidFill>
                    <a:srgbClr val="0000FF"/>
                  </a:solidFill>
                  <a:prstDash val="sysDot"/>
                  <a:round/>
                  <a:headEnd/>
                  <a:tailEnd type="triangle" w="med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8" name="Line 259"/>
                <p:cNvSpPr>
                  <a:spLocks noChangeShapeType="1"/>
                </p:cNvSpPr>
                <p:nvPr/>
              </p:nvSpPr>
              <p:spPr bwMode="auto">
                <a:xfrm flipV="1">
                  <a:off x="6769100" y="3705226"/>
                  <a:ext cx="379412" cy="0"/>
                </a:xfrm>
                <a:prstGeom prst="line">
                  <a:avLst/>
                </a:prstGeom>
                <a:noFill/>
                <a:ln w="9525">
                  <a:solidFill>
                    <a:srgbClr val="006600"/>
                  </a:solidFill>
                  <a:round/>
                  <a:headEnd type="triangle" w="lg" len="med"/>
                  <a:tailEnd type="triangle" w="lg" len="med"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  <p:grpSp>
              <p:nvGrpSpPr>
                <p:cNvPr id="12" name="Group 67"/>
                <p:cNvGrpSpPr>
                  <a:grpSpLocks/>
                </p:cNvGrpSpPr>
                <p:nvPr/>
              </p:nvGrpSpPr>
              <p:grpSpPr bwMode="auto">
                <a:xfrm>
                  <a:off x="6977071" y="3074987"/>
                  <a:ext cx="835026" cy="533400"/>
                  <a:chOff x="5184" y="10992"/>
                  <a:chExt cx="526" cy="336"/>
                </a:xfrm>
              </p:grpSpPr>
              <p:sp>
                <p:nvSpPr>
                  <p:cNvPr id="73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5280" y="10992"/>
                    <a:ext cx="353" cy="336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FFFF00"/>
                      </a:gs>
                      <a:gs pos="50000">
                        <a:srgbClr val="FF9900"/>
                      </a:gs>
                      <a:gs pos="100000">
                        <a:srgbClr val="FFFF00"/>
                      </a:gs>
                    </a:gsLst>
                    <a:lin ang="270000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4" name="Text Box 31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84" y="10992"/>
                    <a:ext cx="526" cy="31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 algn="ctr"/>
                    <a:r>
                      <a:rPr lang="en-US" sz="1400" b="1"/>
                      <a:t>Proof Mass</a:t>
                    </a:r>
                  </a:p>
                </p:txBody>
              </p:sp>
            </p:grpSp>
            <p:grpSp>
              <p:nvGrpSpPr>
                <p:cNvPr id="13" name="Group 89"/>
                <p:cNvGrpSpPr/>
                <p:nvPr/>
              </p:nvGrpSpPr>
              <p:grpSpPr>
                <a:xfrm>
                  <a:off x="4805361" y="2632868"/>
                  <a:ext cx="901701" cy="759303"/>
                  <a:chOff x="4767261" y="2613818"/>
                  <a:chExt cx="901701" cy="759303"/>
                </a:xfrm>
              </p:grpSpPr>
              <p:sp>
                <p:nvSpPr>
                  <p:cNvPr id="62" name="AutoShape 219"/>
                  <p:cNvSpPr>
                    <a:spLocks noChangeArrowheads="1"/>
                  </p:cNvSpPr>
                  <p:nvPr/>
                </p:nvSpPr>
                <p:spPr bwMode="auto">
                  <a:xfrm flipH="1">
                    <a:off x="4767261" y="2613818"/>
                    <a:ext cx="560601" cy="731838"/>
                  </a:xfrm>
                  <a:prstGeom prst="rightArrow">
                    <a:avLst>
                      <a:gd name="adj1" fmla="val 50000"/>
                      <a:gd name="adj2" fmla="val 25000"/>
                    </a:avLst>
                  </a:prstGeom>
                  <a:gradFill rotWithShape="1">
                    <a:gsLst>
                      <a:gs pos="0">
                        <a:srgbClr val="FF0000"/>
                      </a:gs>
                      <a:gs pos="100000">
                        <a:srgbClr val="FF9999"/>
                      </a:gs>
                    </a:gsLst>
                    <a:lin ang="0" scaled="1"/>
                  </a:gradFill>
                  <a:ln w="9525">
                    <a:solidFill>
                      <a:srgbClr val="FF0000"/>
                    </a:solidFill>
                    <a:miter lim="800000"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3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 rot="20309926" flipH="1">
                    <a:off x="4981020" y="3183255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64" name="Line 222"/>
                  <p:cNvSpPr>
                    <a:spLocks noChangeShapeType="1"/>
                  </p:cNvSpPr>
                  <p:nvPr/>
                </p:nvSpPr>
                <p:spPr bwMode="auto">
                  <a:xfrm rot="20309926" flipH="1">
                    <a:off x="4927553" y="2880400"/>
                    <a:ext cx="435729" cy="235647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5" name="Line 223"/>
                  <p:cNvSpPr>
                    <a:spLocks noChangeShapeType="1"/>
                  </p:cNvSpPr>
                  <p:nvPr/>
                </p:nvSpPr>
                <p:spPr bwMode="auto">
                  <a:xfrm rot="20309926" flipH="1" flipV="1">
                    <a:off x="5011707" y="3151397"/>
                    <a:ext cx="426708" cy="73388"/>
                  </a:xfrm>
                  <a:prstGeom prst="line">
                    <a:avLst/>
                  </a:prstGeom>
                  <a:noFill/>
                  <a:ln w="952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6" name="Line 2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27863" y="3322637"/>
                    <a:ext cx="341099" cy="4764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67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327863" y="3281681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68" name="AutoShape 221"/>
                  <p:cNvSpPr>
                    <a:spLocks noChangeAspect="1" noChangeArrowheads="1"/>
                  </p:cNvSpPr>
                  <p:nvPr/>
                </p:nvSpPr>
                <p:spPr bwMode="auto">
                  <a:xfrm flipH="1">
                    <a:off x="5486165" y="3195463"/>
                    <a:ext cx="22459" cy="91440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  <p:sp>
                <p:nvSpPr>
                  <p:cNvPr id="69" name="Line 22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350322" y="3232150"/>
                    <a:ext cx="139018" cy="90487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0" name="Line 22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4995861" y="3216856"/>
                    <a:ext cx="493499" cy="15294"/>
                  </a:xfrm>
                  <a:prstGeom prst="line">
                    <a:avLst/>
                  </a:prstGeom>
                  <a:noFill/>
                  <a:ln w="28575">
                    <a:solidFill>
                      <a:srgbClr val="FF0000"/>
                    </a:solidFill>
                    <a:round/>
                    <a:headEnd/>
                    <a:tailEnd/>
                  </a:ln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endParaRPr lang="en-US"/>
                  </a:p>
                </p:txBody>
              </p:sp>
              <p:sp>
                <p:nvSpPr>
                  <p:cNvPr id="71" name="Right Triangle 70"/>
                  <p:cNvSpPr/>
                  <p:nvPr/>
                </p:nvSpPr>
                <p:spPr>
                  <a:xfrm>
                    <a:off x="5331038" y="2792872"/>
                    <a:ext cx="125199" cy="367840"/>
                  </a:xfrm>
                  <a:prstGeom prst="rtTriangl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2" name="AutoShape 220"/>
                  <p:cNvSpPr>
                    <a:spLocks noChangeArrowheads="1"/>
                  </p:cNvSpPr>
                  <p:nvPr/>
                </p:nvSpPr>
                <p:spPr bwMode="auto">
                  <a:xfrm rot="20309926" flipH="1">
                    <a:off x="5338517" y="2701980"/>
                    <a:ext cx="138112" cy="484187"/>
                  </a:xfrm>
                  <a:prstGeom prst="moon">
                    <a:avLst>
                      <a:gd name="adj" fmla="val 50000"/>
                    </a:avLst>
                  </a:prstGeom>
                  <a:gradFill rotWithShape="1">
                    <a:gsLst>
                      <a:gs pos="0">
                        <a:srgbClr val="FFFFFF"/>
                      </a:gs>
                      <a:gs pos="50000">
                        <a:schemeClr val="accent1"/>
                      </a:gs>
                      <a:gs pos="100000">
                        <a:srgbClr val="FFFFFF"/>
                      </a:gs>
                    </a:gsLst>
                    <a:lin ang="0" scaled="1"/>
                  </a:gra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ffectLst/>
                </p:spPr>
                <p:txBody>
                  <a:bodyPr>
                    <a:prstTxWarp prst="textNoShape">
                      <a:avLst/>
                    </a:prstTxWarp>
                  </a:bodyPr>
                  <a:lstStyle>
                    <a:defPPr>
                      <a:defRPr lang="en-US"/>
                    </a:defPPr>
                    <a:lvl1pPr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1pPr>
                    <a:lvl2pPr marL="4572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2pPr>
                    <a:lvl3pPr marL="9144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3pPr>
                    <a:lvl4pPr marL="13716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4pPr>
                    <a:lvl5pPr marL="1828800" algn="l" rtl="0" fontAlgn="base">
                      <a:spcBef>
                        <a:spcPct val="0"/>
                      </a:spcBef>
                      <a:spcAft>
                        <a:spcPct val="0"/>
                      </a:spcAft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2000" kern="1200">
                        <a:solidFill>
                          <a:schemeClr val="tx1"/>
                        </a:solidFill>
                        <a:latin typeface="Arial" charset="0"/>
                        <a:ea typeface="ＭＳ Ｐゴシック" charset="-128"/>
                        <a:cs typeface="+mn-cs"/>
                      </a:defRPr>
                    </a:lvl9pPr>
                  </a:lstStyle>
                  <a:p>
                    <a:pPr>
                      <a:defRPr/>
                    </a:pPr>
                    <a:endParaRPr lang="en-US">
                      <a:latin typeface="Arial" charset="0"/>
                      <a:ea typeface="ＭＳ Ｐゴシック" charset="-128"/>
                      <a:cs typeface="ＭＳ Ｐゴシック" charset="-128"/>
                    </a:endParaRPr>
                  </a:p>
                </p:txBody>
              </p:sp>
            </p:grpSp>
            <p:sp>
              <p:nvSpPr>
                <p:cNvPr id="61" name="Rectangle 60"/>
                <p:cNvSpPr>
                  <a:spLocks noChangeArrowheads="1"/>
                </p:cNvSpPr>
                <p:nvPr/>
              </p:nvSpPr>
              <p:spPr bwMode="auto">
                <a:xfrm rot="19142175" flipH="1">
                  <a:off x="5668962" y="3187700"/>
                  <a:ext cx="44450" cy="238125"/>
                </a:xfrm>
                <a:prstGeom prst="rect">
                  <a:avLst/>
                </a:prstGeom>
                <a:gradFill rotWithShape="1">
                  <a:gsLst>
                    <a:gs pos="0">
                      <a:srgbClr val="CCECFF"/>
                    </a:gs>
                    <a:gs pos="50000">
                      <a:srgbClr val="FFFFFF"/>
                    </a:gs>
                    <a:gs pos="100000">
                      <a:srgbClr val="CCECFF"/>
                    </a:gs>
                  </a:gsLst>
                  <a:lin ang="5400000" scaled="1"/>
                </a:gra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>
                  <a:prstTxWarp prst="textNoShape">
                    <a:avLst/>
                  </a:prstTxWarp>
                </a:bodyPr>
                <a:lstStyle>
                  <a:defPPr>
                    <a:defRPr lang="en-US"/>
                  </a:defPPr>
                  <a:lvl1pPr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1pPr>
                  <a:lvl2pPr marL="4572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2pPr>
                  <a:lvl3pPr marL="9144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3pPr>
                  <a:lvl4pPr marL="13716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4pPr>
                  <a:lvl5pPr marL="1828800" algn="l" rtl="0" fontAlgn="base">
                    <a:spcBef>
                      <a:spcPct val="0"/>
                    </a:spcBef>
                    <a:spcAft>
                      <a:spcPct val="0"/>
                    </a:spcAft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5pPr>
                  <a:lvl6pPr marL="22860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6pPr>
                  <a:lvl7pPr marL="27432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7pPr>
                  <a:lvl8pPr marL="32004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8pPr>
                  <a:lvl9pPr marL="3657600" algn="l" defTabSz="914400" rtl="0" eaLnBrk="1" latinLnBrk="0" hangingPunct="1">
                    <a:defRPr sz="2000" kern="1200">
                      <a:solidFill>
                        <a:schemeClr val="tx1"/>
                      </a:solidFill>
                      <a:latin typeface="Arial" charset="0"/>
                      <a:ea typeface="ＭＳ Ｐゴシック" charset="-128"/>
                      <a:cs typeface="+mn-cs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34" name="TextBox 33"/>
              <p:cNvSpPr txBox="1"/>
              <p:nvPr/>
            </p:nvSpPr>
            <p:spPr>
              <a:xfrm>
                <a:off x="5575224" y="3276807"/>
                <a:ext cx="140505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 smtClean="0">
                    <a:latin typeface="Arial"/>
                    <a:cs typeface="Arial"/>
                  </a:rPr>
                  <a:t>Spacecraft 2</a:t>
                </a:r>
                <a:endParaRPr lang="en-US" sz="1600" b="1" dirty="0">
                  <a:latin typeface="Arial"/>
                  <a:cs typeface="Arial"/>
                </a:endParaRPr>
              </a:p>
            </p:txBody>
          </p:sp>
          <p:sp>
            <p:nvSpPr>
              <p:cNvPr id="36" name="Line 247"/>
              <p:cNvSpPr>
                <a:spLocks noChangeShapeType="1"/>
              </p:cNvSpPr>
              <p:nvPr/>
            </p:nvSpPr>
            <p:spPr bwMode="auto">
              <a:xfrm flipH="1" flipV="1">
                <a:off x="5133912" y="4723498"/>
                <a:ext cx="290512" cy="89058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Line 248"/>
              <p:cNvSpPr>
                <a:spLocks noChangeShapeType="1"/>
              </p:cNvSpPr>
              <p:nvPr/>
            </p:nvSpPr>
            <p:spPr bwMode="auto">
              <a:xfrm flipH="1" flipV="1">
                <a:off x="6348349" y="4690161"/>
                <a:ext cx="608013" cy="989013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20" name="Text Box 245"/>
              <p:cNvSpPr txBox="1">
                <a:spLocks noChangeArrowheads="1"/>
              </p:cNvSpPr>
              <p:nvPr/>
            </p:nvSpPr>
            <p:spPr bwMode="auto">
              <a:xfrm>
                <a:off x="2734043" y="5191261"/>
                <a:ext cx="2151976" cy="3161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5pPr>
                <a:lvl6pPr marL="22860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6pPr>
                <a:lvl7pPr marL="27432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7pPr>
                <a:lvl8pPr marL="32004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8pPr>
                <a:lvl9pPr marL="3657600" algn="l" defTabSz="914400" rtl="0" eaLnBrk="1" latinLnBrk="0" hangingPunct="1">
                  <a:defRPr sz="2000" kern="1200">
                    <a:solidFill>
                      <a:schemeClr val="tx1"/>
                    </a:solidFill>
                    <a:latin typeface="Arial" charset="0"/>
                    <a:ea typeface="ＭＳ Ｐゴシック" charset="-128"/>
                    <a:cs typeface="+mn-cs"/>
                  </a:defRPr>
                </a:lvl9pPr>
              </a:lstStyle>
              <a:p>
                <a:pPr algn="ctr"/>
                <a:r>
                  <a:rPr lang="en-US" sz="1200" b="1" dirty="0" smtClean="0">
                    <a:solidFill>
                      <a:srgbClr val="FF0000"/>
                    </a:solidFill>
                  </a:rPr>
                  <a:t>~ 2W Transmitted (</a:t>
                </a:r>
                <a:r>
                  <a:rPr lang="en-US" sz="1200" b="1" dirty="0" err="1" smtClean="0">
                    <a:solidFill>
                      <a:srgbClr val="FF0000"/>
                    </a:solidFill>
                  </a:rPr>
                  <a:t>Tx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)</a:t>
                </a:r>
              </a:p>
              <a:p>
                <a:pPr algn="ctr"/>
                <a:r>
                  <a:rPr lang="en-US" sz="1400" b="1" dirty="0" smtClean="0">
                    <a:solidFill>
                      <a:srgbClr val="FF0000"/>
                    </a:solidFill>
                  </a:rPr>
                  <a:t>~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100 </a:t>
                </a:r>
                <a:r>
                  <a:rPr lang="en-US" sz="1200" b="1" dirty="0" err="1" smtClean="0">
                    <a:solidFill>
                      <a:srgbClr val="FF0000"/>
                    </a:solidFill>
                  </a:rPr>
                  <a:t>pW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1200" b="1" dirty="0" err="1" smtClean="0">
                    <a:solidFill>
                      <a:srgbClr val="FF0000"/>
                    </a:solidFill>
                  </a:rPr>
                  <a:t>Rreceived</a:t>
                </a:r>
                <a:r>
                  <a:rPr lang="en-US" sz="1200" b="1" dirty="0" smtClean="0">
                    <a:solidFill>
                      <a:srgbClr val="FF0000"/>
                    </a:solidFill>
                  </a:rPr>
                  <a:t> (Rx)</a:t>
                </a:r>
                <a:endParaRPr lang="en-US" sz="1200" b="1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123" name="Straight Arrow Connector 122"/>
            <p:cNvCxnSpPr/>
            <p:nvPr/>
          </p:nvCxnSpPr>
          <p:spPr>
            <a:xfrm rot="16200000" flipV="1">
              <a:off x="1276993" y="5587027"/>
              <a:ext cx="642936" cy="106352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4" name="Text Box 244"/>
            <p:cNvSpPr txBox="1">
              <a:spLocks noChangeArrowheads="1"/>
            </p:cNvSpPr>
            <p:nvPr/>
          </p:nvSpPr>
          <p:spPr bwMode="auto">
            <a:xfrm>
              <a:off x="1418210" y="5911371"/>
              <a:ext cx="941387" cy="52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sz="18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~ </a:t>
              </a:r>
              <a:r>
                <a:rPr lang="en-US" sz="16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0.5 </a:t>
              </a:r>
              <a:r>
                <a:rPr lang="en-US" sz="1600" b="1" dirty="0" err="1" smtClean="0">
                  <a:solidFill>
                    <a:srgbClr val="006600"/>
                  </a:solidFill>
                  <a:latin typeface="Arial"/>
                  <a:cs typeface="Arial"/>
                </a:rPr>
                <a:t>m</a:t>
              </a:r>
              <a:endParaRPr lang="en-US" sz="1800" b="1" dirty="0">
                <a:solidFill>
                  <a:srgbClr val="006600"/>
                </a:solidFill>
                <a:latin typeface="Arial"/>
                <a:cs typeface="Arial"/>
              </a:endParaRPr>
            </a:p>
          </p:txBody>
        </p:sp>
        <p:sp>
          <p:nvSpPr>
            <p:cNvPr id="126" name="Text Box 244"/>
            <p:cNvSpPr txBox="1">
              <a:spLocks noChangeArrowheads="1"/>
            </p:cNvSpPr>
            <p:nvPr/>
          </p:nvSpPr>
          <p:spPr bwMode="auto">
            <a:xfrm>
              <a:off x="7711777" y="5052034"/>
              <a:ext cx="941387" cy="528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5pPr>
              <a:lvl6pPr marL="22860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6pPr>
              <a:lvl7pPr marL="27432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7pPr>
              <a:lvl8pPr marL="32004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8pPr>
              <a:lvl9pPr marL="3657600" algn="l" defTabSz="914400" rtl="0" eaLnBrk="1" latinLnBrk="0" hangingPunct="1">
                <a:defRPr sz="2000" kern="1200">
                  <a:solidFill>
                    <a:schemeClr val="tx1"/>
                  </a:solidFill>
                  <a:latin typeface="Arial" charset="0"/>
                  <a:ea typeface="ＭＳ Ｐゴシック" charset="-128"/>
                  <a:cs typeface="+mn-cs"/>
                </a:defRPr>
              </a:lvl9pPr>
            </a:lstStyle>
            <a:p>
              <a:pPr algn="ctr"/>
              <a:r>
                <a:rPr lang="en-US" sz="1400" b="1" dirty="0" smtClean="0">
                  <a:solidFill>
                    <a:srgbClr val="006600"/>
                  </a:solidFill>
                  <a:latin typeface="Arial"/>
                  <a:cs typeface="Arial"/>
                </a:rPr>
                <a:t>~ 0.5 </a:t>
              </a:r>
              <a:r>
                <a:rPr lang="en-US" sz="1400" b="1" dirty="0" err="1" smtClean="0">
                  <a:solidFill>
                    <a:srgbClr val="006600"/>
                  </a:solidFill>
                  <a:latin typeface="Arial"/>
                  <a:cs typeface="Arial"/>
                </a:rPr>
                <a:t>m</a:t>
              </a:r>
              <a:endParaRPr lang="en-US" sz="1400" b="1" dirty="0">
                <a:solidFill>
                  <a:srgbClr val="0066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22" name="Text Box 180"/>
          <p:cNvSpPr txBox="1">
            <a:spLocks noChangeArrowheads="1"/>
          </p:cNvSpPr>
          <p:nvPr/>
        </p:nvSpPr>
        <p:spPr bwMode="auto">
          <a:xfrm>
            <a:off x="3807596" y="6087390"/>
            <a:ext cx="3848619" cy="5937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5pPr>
            <a:lvl6pPr marL="22860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6pPr>
            <a:lvl7pPr marL="27432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7pPr>
            <a:lvl8pPr marL="32004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8pPr>
            <a:lvl9pPr marL="3657600" algn="l" defTabSz="914400" rtl="0" eaLnBrk="1" latinLnBrk="0" hangingPunct="1">
              <a:defRPr sz="2000" kern="1200">
                <a:solidFill>
                  <a:schemeClr val="tx1"/>
                </a:solidFill>
                <a:latin typeface="Arial" charset="0"/>
                <a:ea typeface="ＭＳ Ｐゴシック" charset="-128"/>
                <a:cs typeface="+mn-cs"/>
              </a:defRPr>
            </a:lvl9pPr>
          </a:lstStyle>
          <a:p>
            <a:pPr algn="ctr"/>
            <a:r>
              <a:rPr lang="en-US" sz="1600" b="1" i="1" dirty="0" smtClean="0">
                <a:solidFill>
                  <a:srgbClr val="0000FF"/>
                </a:solidFill>
              </a:rPr>
              <a:t>Local Oscillator (LO) employed for heterodyne interferometry</a:t>
            </a:r>
            <a:endParaRPr lang="en-US" sz="1600" b="1" i="1" dirty="0">
              <a:solidFill>
                <a:srgbClr val="0000FF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on this long road?</a:t>
            </a:r>
            <a:endParaRPr lang="en-US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857650"/>
              </p:ext>
            </p:extLst>
          </p:nvPr>
        </p:nvGraphicFramePr>
        <p:xfrm>
          <a:off x="1110344" y="1511713"/>
          <a:ext cx="7171508" cy="4137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5517">
                  <a:extLst>
                    <a:ext uri="{9D8B030D-6E8A-4147-A177-3AD203B41FA5}">
                      <a16:colId xmlns:a16="http://schemas.microsoft.com/office/drawing/2014/main" val="2004138332"/>
                    </a:ext>
                  </a:extLst>
                </a:gridCol>
                <a:gridCol w="5395991">
                  <a:extLst>
                    <a:ext uri="{9D8B030D-6E8A-4147-A177-3AD203B41FA5}">
                      <a16:colId xmlns:a16="http://schemas.microsoft.com/office/drawing/2014/main" val="1761864182"/>
                    </a:ext>
                  </a:extLst>
                </a:gridCol>
              </a:tblGrid>
              <a:tr h="386999">
                <a:tc>
                  <a:txBody>
                    <a:bodyPr/>
                    <a:lstStyle/>
                    <a:p>
                      <a:r>
                        <a:rPr lang="en-US" dirty="0" smtClean="0"/>
                        <a:t>Date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ESA Milestones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9226421"/>
                  </a:ext>
                </a:extLst>
              </a:tr>
              <a:tr h="61257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 2013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the “Gravitational Universe as the science theme for the 3</a:t>
                      </a:r>
                      <a:r>
                        <a:rPr lang="en-US" sz="1800" baseline="30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rd</a:t>
                      </a: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ESA flagship mission (L3)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6372052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October 2016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Call for L3 mission proposals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35013222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June 2017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Selection of LISA as L3 with 2034 launch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83799465"/>
                  </a:ext>
                </a:extLst>
              </a:tr>
              <a:tr h="42940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2018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(ESA) Phase A kick-off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8597591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2018-2021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LISA mission Phase A</a:t>
                      </a: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9850246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&lt;end 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Formulation Review and Phase A end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71764716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&gt;2021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Mission Phase B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7914643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&lt;2024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Mission Adoption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286587"/>
                  </a:ext>
                </a:extLst>
              </a:tr>
              <a:tr h="38699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&lt;2034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Launch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09947382"/>
                  </a:ext>
                </a:extLst>
              </a:tr>
            </a:tbl>
          </a:graphicData>
        </a:graphic>
      </p:graphicFrame>
      <p:sp>
        <p:nvSpPr>
          <p:cNvPr id="8" name="Down Arrow 7"/>
          <p:cNvSpPr/>
          <p:nvPr/>
        </p:nvSpPr>
        <p:spPr>
          <a:xfrm>
            <a:off x="271054" y="1511717"/>
            <a:ext cx="372291" cy="3965194"/>
          </a:xfrm>
          <a:prstGeom prst="downArrow">
            <a:avLst/>
          </a:prstGeom>
          <a:gradFill flip="none" rotWithShape="1">
            <a:gsLst>
              <a:gs pos="0">
                <a:srgbClr val="000090"/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1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94756" y="3683725"/>
            <a:ext cx="7641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Now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72019" b="88327"/>
          <a:stretch/>
        </p:blipFill>
        <p:spPr bwMode="auto">
          <a:xfrm>
            <a:off x="6115722" y="5649685"/>
            <a:ext cx="2311806" cy="5425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6093782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Transceiver Scope Overview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4294967295"/>
          </p:nvPr>
        </p:nvSpPr>
        <p:spPr>
          <a:xfrm>
            <a:off x="457200" y="1212850"/>
            <a:ext cx="8229600" cy="51435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Functional:</a:t>
            </a:r>
          </a:p>
          <a:p>
            <a:pPr lvl="1"/>
            <a:r>
              <a:rPr lang="en-US" sz="2100" dirty="0" err="1" smtClean="0"/>
              <a:t>Afocal</a:t>
            </a:r>
            <a:r>
              <a:rPr lang="en-US" sz="2100" dirty="0" smtClean="0"/>
              <a:t> optical beam expander</a:t>
            </a:r>
          </a:p>
          <a:p>
            <a:pPr lvl="2"/>
            <a:r>
              <a:rPr lang="en-US" sz="2100" dirty="0" smtClean="0"/>
              <a:t>LISA:  300 mm/2.24 mm ~ 134</a:t>
            </a:r>
            <a:r>
              <a:rPr lang="en-US" sz="2100" dirty="0"/>
              <a:t>x</a:t>
            </a:r>
            <a:endParaRPr lang="en-US" sz="2100" dirty="0" smtClean="0"/>
          </a:p>
          <a:p>
            <a:pPr lvl="1"/>
            <a:r>
              <a:rPr lang="en-US" sz="2100" dirty="0" smtClean="0"/>
              <a:t>Efficiently deliver power from one S/C to another</a:t>
            </a:r>
          </a:p>
          <a:p>
            <a:pPr lvl="2"/>
            <a:r>
              <a:rPr lang="en-US" sz="2100" dirty="0" smtClean="0"/>
              <a:t>Beyond “diffraction limited” lambda/30 at 1064 nm (~ 35 nm)</a:t>
            </a:r>
          </a:p>
          <a:p>
            <a:pPr lvl="2"/>
            <a:r>
              <a:rPr lang="en-US" sz="2100" dirty="0" smtClean="0"/>
              <a:t>Clipped Gaussian beam for highest on-axis power</a:t>
            </a:r>
          </a:p>
          <a:p>
            <a:pPr lvl="1"/>
            <a:r>
              <a:rPr lang="en-US" sz="2300" dirty="0" smtClean="0">
                <a:solidFill>
                  <a:srgbClr val="FF0000"/>
                </a:solidFill>
              </a:rPr>
              <a:t>Minimize the effects of jitter on the length measurement</a:t>
            </a:r>
            <a:r>
              <a:rPr lang="en-US" sz="2300" dirty="0" smtClean="0">
                <a:solidFill>
                  <a:srgbClr val="000090"/>
                </a:solidFill>
              </a:rPr>
              <a:t>. This is the so-called tilt-to-length (TTL) coupling. It is defined as the derivative of optical path length with field angle relative to a reference location. </a:t>
            </a:r>
            <a:r>
              <a:rPr lang="en-US" sz="2300" b="1" i="1" dirty="0" smtClean="0">
                <a:solidFill>
                  <a:srgbClr val="000090"/>
                </a:solidFill>
              </a:rPr>
              <a:t>For specification purposes, it the maximum of the absolute value of that derivative over the science field. </a:t>
            </a:r>
          </a:p>
          <a:p>
            <a:r>
              <a:rPr lang="en-US" sz="2100" dirty="0" smtClean="0"/>
              <a:t>Other requirements</a:t>
            </a:r>
          </a:p>
          <a:p>
            <a:pPr lvl="1"/>
            <a:r>
              <a:rPr lang="en-US" sz="2100" dirty="0" smtClean="0"/>
              <a:t>Dimensionally stable optical path length</a:t>
            </a:r>
          </a:p>
          <a:p>
            <a:pPr lvl="2"/>
            <a:r>
              <a:rPr lang="en-US" sz="2100" dirty="0" smtClean="0"/>
              <a:t>in series with the main measurement</a:t>
            </a:r>
          </a:p>
          <a:p>
            <a:pPr lvl="2"/>
            <a:r>
              <a:rPr lang="en-US" sz="2100" dirty="0" smtClean="0"/>
              <a:t>Multiple time scales (seconds to lifetime of the mission)</a:t>
            </a:r>
          </a:p>
          <a:p>
            <a:pPr lvl="1"/>
            <a:r>
              <a:rPr lang="en-US" sz="2100" dirty="0" smtClean="0"/>
              <a:t>Low scattered light (transceiver driven) </a:t>
            </a:r>
            <a:r>
              <a:rPr lang="en-US" sz="2100" dirty="0" smtClean="0">
                <a:solidFill>
                  <a:srgbClr val="000090"/>
                </a:solidFill>
                <a:sym typeface="Wingdings 2" panose="05020102010507070707" pitchFamily="18" charset="2"/>
              </a:rPr>
              <a:t> </a:t>
            </a:r>
            <a:r>
              <a:rPr lang="en-US" sz="2100" i="1" dirty="0" smtClean="0">
                <a:solidFill>
                  <a:srgbClr val="000090"/>
                </a:solidFill>
                <a:sym typeface="Wingdings 2" panose="05020102010507070707" pitchFamily="18" charset="2"/>
              </a:rPr>
              <a:t>off- axis design</a:t>
            </a:r>
            <a:r>
              <a:rPr lang="en-US" sz="2100" dirty="0" smtClean="0">
                <a:sym typeface="Wingdings 2" panose="05020102010507070707" pitchFamily="18" charset="2"/>
              </a:rPr>
              <a:t> </a:t>
            </a:r>
            <a:endParaRPr lang="en-US" sz="2100" dirty="0" smtClean="0"/>
          </a:p>
          <a:p>
            <a:pPr lvl="1"/>
            <a:r>
              <a:rPr lang="en-US" sz="2100" dirty="0" err="1"/>
              <a:t>M</a:t>
            </a:r>
            <a:r>
              <a:rPr lang="en-US" sz="2100" dirty="0" err="1" smtClean="0"/>
              <a:t>anufacturable</a:t>
            </a:r>
            <a:r>
              <a:rPr lang="en-US" sz="2100" dirty="0" smtClean="0"/>
              <a:t>: </a:t>
            </a:r>
            <a:r>
              <a:rPr lang="en-US" sz="2100" dirty="0" smtClean="0"/>
              <a:t> </a:t>
            </a:r>
            <a:r>
              <a:rPr lang="en-US" sz="2100" i="1" dirty="0" smtClean="0">
                <a:solidFill>
                  <a:srgbClr val="0000FF"/>
                </a:solidFill>
              </a:rPr>
              <a:t>design margin</a:t>
            </a:r>
            <a:endParaRPr lang="en-US" sz="2100" i="1" dirty="0" smtClean="0">
              <a:solidFill>
                <a:srgbClr val="0000FF"/>
              </a:solidFill>
            </a:endParaRPr>
          </a:p>
          <a:p>
            <a:pPr lvl="2"/>
            <a:r>
              <a:rPr lang="en-US" sz="2100" dirty="0" smtClean="0"/>
              <a:t> (6 flight + 1-2 spares + prototypes ~ 10 telescopes)</a:t>
            </a:r>
          </a:p>
          <a:p>
            <a:pPr lvl="1"/>
            <a:r>
              <a:rPr lang="en-US" sz="2100" dirty="0" smtClean="0"/>
              <a:t>Interchangeable: </a:t>
            </a:r>
          </a:p>
          <a:p>
            <a:pPr lvl="2"/>
            <a:r>
              <a:rPr lang="en-US" sz="2100" dirty="0" smtClean="0"/>
              <a:t>Care toward the </a:t>
            </a:r>
            <a:r>
              <a:rPr lang="en-US" sz="2100" dirty="0" smtClean="0"/>
              <a:t>interface (because interface is not clean)</a:t>
            </a:r>
            <a:endParaRPr lang="en-US" sz="2100" dirty="0" smtClean="0"/>
          </a:p>
          <a:p>
            <a:pPr lvl="2"/>
            <a:r>
              <a:rPr lang="en-US" sz="2100" dirty="0" smtClean="0"/>
              <a:t>Close to identical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6221" y="442460"/>
            <a:ext cx="6782894" cy="66520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333" dirty="0" smtClean="0"/>
              <a:t>Transceiver Optical Design Requirements</a:t>
            </a:r>
            <a:br>
              <a:rPr lang="en-US" sz="3333" dirty="0" smtClean="0"/>
            </a:br>
            <a:r>
              <a:rPr lang="en-US" sz="2700" dirty="0" smtClean="0"/>
              <a:t>(written in receiver mode)</a:t>
            </a:r>
            <a:endParaRPr lang="en-US" sz="2700" dirty="0"/>
          </a:p>
        </p:txBody>
      </p:sp>
      <p:sp>
        <p:nvSpPr>
          <p:cNvPr id="6" name="TextBox 5"/>
          <p:cNvSpPr txBox="1"/>
          <p:nvPr/>
        </p:nvSpPr>
        <p:spPr>
          <a:xfrm>
            <a:off x="281609" y="3511665"/>
            <a:ext cx="1654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</a:rPr>
              <a:t>Design challenge</a:t>
            </a:r>
            <a:endParaRPr lang="en-US" sz="1400" b="1" dirty="0">
              <a:solidFill>
                <a:srgbClr val="7030A0"/>
              </a:solidFill>
            </a:endParaRPr>
          </a:p>
        </p:txBody>
      </p:sp>
      <p:pic>
        <p:nvPicPr>
          <p:cNvPr id="8" name="Picture 7" descr="Program Logo raw.tif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35900" y="96520"/>
            <a:ext cx="1219200" cy="1027430"/>
          </a:xfrm>
          <a:prstGeom prst="rect">
            <a:avLst/>
          </a:prstGeom>
        </p:spPr>
      </p:pic>
      <p:pic>
        <p:nvPicPr>
          <p:cNvPr id="11" name="Picture 18" descr="meatball best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16328" y="476259"/>
            <a:ext cx="718492" cy="631402"/>
          </a:xfrm>
          <a:prstGeom prst="rect">
            <a:avLst/>
          </a:prstGeom>
          <a:noFill/>
        </p:spPr>
      </p:pic>
      <p:sp>
        <p:nvSpPr>
          <p:cNvPr id="12" name="Slide Number Placeholder 3"/>
          <p:cNvSpPr txBox="1">
            <a:spLocks/>
          </p:cNvSpPr>
          <p:nvPr/>
        </p:nvSpPr>
        <p:spPr>
          <a:xfrm>
            <a:off x="8809587" y="6552505"/>
            <a:ext cx="369272" cy="34398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B0392C-5BE7-214B-9E5F-CC8853CBAA6A}" type="slidenum">
              <a:rPr kumimoji="0" lang="en-US" sz="120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9" name="Picture 8"/>
          <p:cNvPicPr/>
          <p:nvPr/>
        </p:nvPicPr>
        <p:blipFill>
          <a:blip r:embed="rId4"/>
          <a:stretch>
            <a:fillRect/>
          </a:stretch>
        </p:blipFill>
        <p:spPr>
          <a:xfrm>
            <a:off x="2012429" y="1398806"/>
            <a:ext cx="6767989" cy="47807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94779" y="5412541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Fab challenge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3546" y="4998860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Fab challenge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63546" y="4161755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Fab challenge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90360" y="3836710"/>
            <a:ext cx="13756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</a:rPr>
              <a:t>Fab challenge</a:t>
            </a:r>
            <a:endParaRPr lang="en-US" sz="1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44870" y="5796518"/>
            <a:ext cx="16546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</a:rPr>
              <a:t>Design challenge</a:t>
            </a:r>
            <a:endParaRPr lang="en-US" sz="1400" b="1" dirty="0">
              <a:solidFill>
                <a:srgbClr val="7030A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4429" y="4585179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System Stop</a:t>
            </a:r>
            <a:endParaRPr lang="en-US" sz="1400" b="1" dirty="0">
              <a:solidFill>
                <a:srgbClr val="C00000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4036842" y="3510139"/>
            <a:ext cx="514140" cy="32657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036842" y="5796518"/>
            <a:ext cx="514140" cy="32657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2489599" y="6254362"/>
            <a:ext cx="53463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0090"/>
                </a:solidFill>
              </a:rPr>
              <a:t>Two circled design challenges interact</a:t>
            </a:r>
            <a:endParaRPr lang="en-US" b="1" dirty="0">
              <a:solidFill>
                <a:srgbClr val="00009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15" y="353866"/>
            <a:ext cx="6782894" cy="665201"/>
          </a:xfrm>
        </p:spPr>
        <p:txBody>
          <a:bodyPr>
            <a:normAutofit/>
          </a:bodyPr>
          <a:lstStyle/>
          <a:p>
            <a:r>
              <a:rPr lang="en-US" sz="3333" dirty="0" smtClean="0"/>
              <a:t>Transceiver Packaging Requirements</a:t>
            </a:r>
            <a:endParaRPr lang="en-US" sz="2222" dirty="0"/>
          </a:p>
        </p:txBody>
      </p:sp>
      <p:sp>
        <p:nvSpPr>
          <p:cNvPr id="6" name="TextBox 5"/>
          <p:cNvSpPr txBox="1"/>
          <p:nvPr/>
        </p:nvSpPr>
        <p:spPr>
          <a:xfrm>
            <a:off x="455823" y="1295499"/>
            <a:ext cx="2012089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 smtClean="0">
                <a:solidFill>
                  <a:srgbClr val="C00000"/>
                </a:solidFill>
              </a:rPr>
              <a:t>A lot!</a:t>
            </a:r>
          </a:p>
          <a:p>
            <a:endParaRPr lang="en-US" sz="1400" b="1" dirty="0">
              <a:solidFill>
                <a:srgbClr val="7030A0"/>
              </a:solidFill>
            </a:endParaRPr>
          </a:p>
          <a:p>
            <a:r>
              <a:rPr lang="en-US" sz="1400" b="1" dirty="0" smtClean="0">
                <a:solidFill>
                  <a:srgbClr val="000090"/>
                </a:solidFill>
              </a:rPr>
              <a:t>More than usual, </a:t>
            </a:r>
          </a:p>
          <a:p>
            <a:r>
              <a:rPr lang="en-US" sz="1400" b="1" dirty="0">
                <a:solidFill>
                  <a:srgbClr val="000090"/>
                </a:solidFill>
              </a:rPr>
              <a:t>e</a:t>
            </a:r>
            <a:r>
              <a:rPr lang="en-US" sz="1400" b="1" dirty="0" smtClean="0">
                <a:solidFill>
                  <a:srgbClr val="000090"/>
                </a:solidFill>
              </a:rPr>
              <a:t>ven for space optics</a:t>
            </a:r>
            <a:endParaRPr lang="en-US" sz="1400" b="1" dirty="0">
              <a:solidFill>
                <a:srgbClr val="000090"/>
              </a:solidFill>
            </a:endParaRPr>
          </a:p>
        </p:txBody>
      </p:sp>
      <p:pic>
        <p:nvPicPr>
          <p:cNvPr id="8" name="Picture 7" descr="Program Logo raw.tif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35900" y="96520"/>
            <a:ext cx="1219200" cy="1027430"/>
          </a:xfrm>
          <a:prstGeom prst="rect">
            <a:avLst/>
          </a:prstGeom>
        </p:spPr>
      </p:pic>
      <p:pic>
        <p:nvPicPr>
          <p:cNvPr id="11" name="Picture 18" descr="meatball best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916328" y="476259"/>
            <a:ext cx="718492" cy="631402"/>
          </a:xfrm>
          <a:prstGeom prst="rect">
            <a:avLst/>
          </a:prstGeom>
          <a:noFill/>
        </p:spPr>
      </p:pic>
      <p:sp>
        <p:nvSpPr>
          <p:cNvPr id="12" name="Slide Number Placeholder 3"/>
          <p:cNvSpPr txBox="1">
            <a:spLocks/>
          </p:cNvSpPr>
          <p:nvPr/>
        </p:nvSpPr>
        <p:spPr>
          <a:xfrm>
            <a:off x="8809587" y="6552505"/>
            <a:ext cx="369272" cy="34398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2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pic>
        <p:nvPicPr>
          <p:cNvPr id="20" name="Picture 19"/>
          <p:cNvPicPr/>
          <p:nvPr/>
        </p:nvPicPr>
        <p:blipFill>
          <a:blip r:embed="rId4"/>
          <a:stretch>
            <a:fillRect/>
          </a:stretch>
        </p:blipFill>
        <p:spPr>
          <a:xfrm>
            <a:off x="2680122" y="1107661"/>
            <a:ext cx="5155778" cy="5686093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75536" y="4387505"/>
            <a:ext cx="1933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</a:rPr>
              <a:t>Alignment challenge</a:t>
            </a:r>
            <a:endParaRPr lang="en-US" sz="1400" b="1" dirty="0">
              <a:solidFill>
                <a:srgbClr val="7030A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75536" y="5263116"/>
            <a:ext cx="19335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rgbClr val="7030A0"/>
                </a:solidFill>
              </a:rPr>
              <a:t>Alignment challenge</a:t>
            </a:r>
            <a:endParaRPr lang="en-US" sz="14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409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764" y="386075"/>
            <a:ext cx="7636933" cy="460557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Solution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052" y="1490164"/>
            <a:ext cx="7828428" cy="3418354"/>
          </a:xfrm>
        </p:spPr>
        <p:txBody>
          <a:bodyPr>
            <a:noAutofit/>
          </a:bodyPr>
          <a:lstStyle/>
          <a:p>
            <a:r>
              <a:rPr lang="en-US" dirty="0" smtClean="0"/>
              <a:t>Despite large # design constraints, a large solution space exists</a:t>
            </a:r>
          </a:p>
          <a:p>
            <a:r>
              <a:rPr lang="en-US" dirty="0" smtClean="0"/>
              <a:t>Many designs generated and studied</a:t>
            </a:r>
          </a:p>
          <a:p>
            <a:r>
              <a:rPr lang="en-US" dirty="0" smtClean="0"/>
              <a:t>Most have (slightly) different packaging constraints as the mission has evolved and will not be shown here</a:t>
            </a:r>
          </a:p>
          <a:p>
            <a:r>
              <a:rPr lang="en-US" dirty="0" smtClean="0"/>
              <a:t>General design evolution path:</a:t>
            </a:r>
          </a:p>
          <a:p>
            <a:pPr lvl="1"/>
            <a:r>
              <a:rPr lang="en-US" dirty="0" smtClean="0">
                <a:solidFill>
                  <a:srgbClr val="0070C0"/>
                </a:solidFill>
              </a:rPr>
              <a:t>On-axis 4-mirror </a:t>
            </a:r>
            <a:r>
              <a:rPr lang="en-US" dirty="0" err="1" smtClean="0">
                <a:solidFill>
                  <a:srgbClr val="0070C0"/>
                </a:solidFill>
              </a:rPr>
              <a:t>anastigmats</a:t>
            </a:r>
            <a:r>
              <a:rPr lang="en-US" dirty="0" smtClean="0">
                <a:solidFill>
                  <a:srgbClr val="0070C0"/>
                </a:solidFill>
              </a:rPr>
              <a:t> (abandoned due to stray light)</a:t>
            </a:r>
          </a:p>
          <a:p>
            <a:pPr lvl="1"/>
            <a:r>
              <a:rPr lang="en-US" dirty="0" smtClean="0">
                <a:solidFill>
                  <a:srgbClr val="002060"/>
                </a:solidFill>
              </a:rPr>
              <a:t>Off-axis 4-mirror </a:t>
            </a:r>
            <a:r>
              <a:rPr lang="en-US" dirty="0" err="1" smtClean="0">
                <a:solidFill>
                  <a:srgbClr val="002060"/>
                </a:solidFill>
              </a:rPr>
              <a:t>anastigmats</a:t>
            </a:r>
            <a:r>
              <a:rPr lang="en-US" dirty="0" smtClean="0">
                <a:solidFill>
                  <a:srgbClr val="002060"/>
                </a:solidFill>
              </a:rPr>
              <a:t> (to allow focus)</a:t>
            </a:r>
          </a:p>
          <a:p>
            <a:pPr lvl="1"/>
            <a:r>
              <a:rPr lang="en-US" b="1" i="1" dirty="0" smtClean="0">
                <a:solidFill>
                  <a:srgbClr val="7030A0"/>
                </a:solidFill>
              </a:rPr>
              <a:t>Off-axis 3-mirror </a:t>
            </a:r>
            <a:r>
              <a:rPr lang="en-US" b="1" i="1" dirty="0" err="1" smtClean="0">
                <a:solidFill>
                  <a:srgbClr val="7030A0"/>
                </a:solidFill>
              </a:rPr>
              <a:t>anastigmats</a:t>
            </a:r>
            <a:r>
              <a:rPr lang="en-US" b="1" i="1" dirty="0" smtClean="0">
                <a:solidFill>
                  <a:srgbClr val="7030A0"/>
                </a:solidFill>
              </a:rPr>
              <a:t> (+ fold for packaging) - focus dropped for greater stability </a:t>
            </a:r>
            <a:r>
              <a:rPr lang="en-US" b="1" i="1" dirty="0" smtClean="0">
                <a:solidFill>
                  <a:srgbClr val="00B050"/>
                </a:solidFill>
              </a:rPr>
              <a:t>(current approach) </a:t>
            </a:r>
            <a:endParaRPr lang="en-US" b="1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2"/>
          <a:srcRect t="1" r="-8031" b="-20183"/>
          <a:stretch/>
        </p:blipFill>
        <p:spPr>
          <a:xfrm>
            <a:off x="1087340" y="3701087"/>
            <a:ext cx="7113012" cy="31652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</a:t>
            </a:r>
            <a:r>
              <a:rPr lang="en-US" dirty="0"/>
              <a:t>R</a:t>
            </a:r>
            <a:r>
              <a:rPr lang="en-US" dirty="0" smtClean="0"/>
              <a:t>ecent Designs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Design 1: 725-v5b – based on classic </a:t>
            </a:r>
            <a:r>
              <a:rPr lang="en-US" dirty="0" err="1" smtClean="0"/>
              <a:t>Korsch</a:t>
            </a:r>
            <a:r>
              <a:rPr lang="en-US" dirty="0" smtClean="0"/>
              <a:t> all-conic TMA</a:t>
            </a:r>
          </a:p>
          <a:p>
            <a:pPr lvl="1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Off-axis in aperture</a:t>
            </a:r>
          </a:p>
          <a:p>
            <a:pPr lvl="1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Third mirror (M3) tilted to accommodate packaging</a:t>
            </a:r>
          </a:p>
          <a:p>
            <a:pPr lvl="1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Fold mirror added to satisfy small pupil placement requirements (see slide 9)</a:t>
            </a:r>
          </a:p>
          <a:p>
            <a:pPr lvl="1"/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Test Mass (TM) plane is large pupil plane (see slide 9)</a:t>
            </a:r>
          </a:p>
          <a:p>
            <a:pPr lvl="1"/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8898" t="85699" r="6990" b="8208"/>
          <a:stretch/>
        </p:blipFill>
        <p:spPr>
          <a:xfrm rot="16200000">
            <a:off x="5466809" y="4163055"/>
            <a:ext cx="1090748" cy="333102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7870375" y="3931920"/>
            <a:ext cx="0" cy="197902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064416" y="3470255"/>
            <a:ext cx="1622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TM plane</a:t>
            </a:r>
          </a:p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 (Large Pupil Plane)</a:t>
            </a:r>
            <a:endParaRPr lang="en-US" sz="1200" b="1" dirty="0">
              <a:solidFill>
                <a:srgbClr val="236BC7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42543" y="6356350"/>
            <a:ext cx="811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System</a:t>
            </a:r>
          </a:p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 Stop</a:t>
            </a:r>
            <a:endParaRPr lang="en-US" sz="1200" b="1" dirty="0">
              <a:solidFill>
                <a:srgbClr val="236BC7"/>
              </a:solidFill>
            </a:endParaRPr>
          </a:p>
        </p:txBody>
      </p:sp>
      <p:sp>
        <p:nvSpPr>
          <p:cNvPr id="10" name="Up Arrow 9"/>
          <p:cNvSpPr/>
          <p:nvPr/>
        </p:nvSpPr>
        <p:spPr>
          <a:xfrm>
            <a:off x="7397316" y="6153999"/>
            <a:ext cx="101647" cy="215537"/>
          </a:xfrm>
          <a:prstGeom prst="up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434183" y="4056739"/>
            <a:ext cx="41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M1</a:t>
            </a:r>
            <a:endParaRPr lang="en-US" sz="1200" b="1" dirty="0">
              <a:solidFill>
                <a:srgbClr val="236BC7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27440" y="6068076"/>
            <a:ext cx="41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M2</a:t>
            </a:r>
            <a:endParaRPr lang="en-US" sz="1200" b="1" dirty="0">
              <a:solidFill>
                <a:srgbClr val="236BC7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78734" y="5719740"/>
            <a:ext cx="41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M3</a:t>
            </a:r>
            <a:endParaRPr lang="en-US" sz="1200" b="1" dirty="0">
              <a:solidFill>
                <a:srgbClr val="236BC7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00734" y="6261767"/>
            <a:ext cx="4114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236BC7"/>
                </a:solidFill>
              </a:rPr>
              <a:t>M4</a:t>
            </a:r>
            <a:endParaRPr lang="en-US" sz="1200" b="1" dirty="0">
              <a:solidFill>
                <a:srgbClr val="236BC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1154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1: 725-v5b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2116"/>
            <a:ext cx="8144691" cy="1949096"/>
          </a:xfrm>
        </p:spPr>
        <p:txBody>
          <a:bodyPr/>
          <a:lstStyle/>
          <a:p>
            <a:r>
              <a:rPr lang="en-US" dirty="0" err="1" smtClean="0"/>
              <a:t>Wavefront</a:t>
            </a:r>
            <a:r>
              <a:rPr lang="en-US" dirty="0"/>
              <a:t> </a:t>
            </a:r>
            <a:r>
              <a:rPr lang="en-US" dirty="0" smtClean="0"/>
              <a:t>Error (WFE) very small</a:t>
            </a:r>
          </a:p>
          <a:p>
            <a:r>
              <a:rPr lang="en-US" dirty="0" smtClean="0"/>
              <a:t>Tilt-to-length (TTL) coupling much better than specifications (0.079  &lt;&lt; 0.6 pm/</a:t>
            </a:r>
            <a:r>
              <a:rPr lang="en-US" dirty="0" err="1" smtClean="0"/>
              <a:t>nrad</a:t>
            </a:r>
            <a:r>
              <a:rPr lang="en-US" dirty="0" smtClean="0"/>
              <a:t> spec)</a:t>
            </a:r>
          </a:p>
          <a:p>
            <a:r>
              <a:rPr lang="en-US" dirty="0" smtClean="0"/>
              <a:t>All packaging criterion met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9320" y="2186664"/>
            <a:ext cx="2726070" cy="264006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161212"/>
            <a:ext cx="5355772" cy="298486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i="1" dirty="0" smtClean="0"/>
              <a:t>Signs of trouble appeared upon exercising the design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M1 (PM in receiver mode) size growth</a:t>
            </a:r>
          </a:p>
          <a:p>
            <a:pPr fontAlgn="auto">
              <a:spcAft>
                <a:spcPts val="0"/>
              </a:spcAft>
            </a:pPr>
            <a:r>
              <a:rPr lang="en-US" dirty="0" smtClean="0"/>
              <a:t>Field footprints wander across M1</a:t>
            </a:r>
          </a:p>
          <a:p>
            <a:pPr fontAlgn="auto">
              <a:spcAft>
                <a:spcPts val="0"/>
              </a:spcAft>
            </a:pPr>
            <a:r>
              <a:rPr lang="en-US" dirty="0" smtClean="0">
                <a:solidFill>
                  <a:srgbClr val="FF0000"/>
                </a:solidFill>
              </a:rPr>
              <a:t>We soon found the TTL </a:t>
            </a:r>
            <a:r>
              <a:rPr lang="en-US" dirty="0">
                <a:solidFill>
                  <a:srgbClr val="FF0000"/>
                </a:solidFill>
              </a:rPr>
              <a:t>coupling quickly </a:t>
            </a:r>
            <a:r>
              <a:rPr lang="en-US" dirty="0" smtClean="0">
                <a:solidFill>
                  <a:srgbClr val="FF0000"/>
                </a:solidFill>
              </a:rPr>
              <a:t>increased beyond specification </a:t>
            </a:r>
            <a:r>
              <a:rPr lang="en-US" dirty="0">
                <a:solidFill>
                  <a:srgbClr val="FF0000"/>
                </a:solidFill>
              </a:rPr>
              <a:t>during </a:t>
            </a:r>
            <a:r>
              <a:rPr lang="en-US" dirty="0" smtClean="0">
                <a:solidFill>
                  <a:srgbClr val="FF0000"/>
                </a:solidFill>
              </a:rPr>
              <a:t>system </a:t>
            </a:r>
            <a:r>
              <a:rPr lang="en-US" dirty="0" err="1" smtClean="0">
                <a:solidFill>
                  <a:srgbClr val="FF0000"/>
                </a:solidFill>
              </a:rPr>
              <a:t>tolerancing</a:t>
            </a:r>
            <a:r>
              <a:rPr lang="en-US" dirty="0" smtClean="0">
                <a:solidFill>
                  <a:srgbClr val="FF0000"/>
                </a:solidFill>
              </a:rPr>
              <a:t>, making </a:t>
            </a:r>
            <a:r>
              <a:rPr lang="en-US" dirty="0">
                <a:solidFill>
                  <a:srgbClr val="FF0000"/>
                </a:solidFill>
              </a:rPr>
              <a:t>fabrication risky</a:t>
            </a:r>
          </a:p>
          <a:p>
            <a:pPr fontAlgn="auto">
              <a:spcAft>
                <a:spcPts val="0"/>
              </a:spcAft>
            </a:pPr>
            <a:endParaRPr lang="en-US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5890421" y="4940106"/>
            <a:ext cx="2824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FF"/>
                </a:solidFill>
              </a:rPr>
              <a:t>Design residual WFE at the</a:t>
            </a:r>
          </a:p>
          <a:p>
            <a:r>
              <a:rPr lang="en-US" sz="1600" i="1" dirty="0" smtClean="0">
                <a:solidFill>
                  <a:srgbClr val="0000FF"/>
                </a:solidFill>
              </a:rPr>
              <a:t>Center of the field </a:t>
            </a:r>
          </a:p>
        </p:txBody>
      </p:sp>
    </p:spTree>
    <p:extLst>
      <p:ext uri="{BB962C8B-B14F-4D97-AF65-F5344CB8AC3E}">
        <p14:creationId xmlns:p14="http://schemas.microsoft.com/office/powerpoint/2010/main" val="3959250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l="23166" t="30673" r="31323" b="34772"/>
          <a:stretch/>
        </p:blipFill>
        <p:spPr>
          <a:xfrm>
            <a:off x="5905300" y="1156251"/>
            <a:ext cx="3173801" cy="31590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1: 725-v5b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11480" y="1280160"/>
            <a:ext cx="5355772" cy="29848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dirty="0"/>
              <a:t>F</a:t>
            </a:r>
            <a:r>
              <a:rPr lang="en-US" dirty="0" smtClean="0"/>
              <a:t>ield footprints wander in the large pupil</a:t>
            </a:r>
          </a:p>
          <a:p>
            <a:pPr fontAlgn="auto">
              <a:spcAft>
                <a:spcPts val="0"/>
              </a:spcAft>
            </a:pPr>
            <a:r>
              <a:rPr lang="en-US" i="1" dirty="0" smtClean="0"/>
              <a:t>Chief Ray Spot Diagram </a:t>
            </a:r>
            <a:r>
              <a:rPr lang="en-US" dirty="0" smtClean="0"/>
              <a:t>– a tool for visualizing pupil aberrations</a:t>
            </a:r>
            <a:endParaRPr lang="en-US" dirty="0"/>
          </a:p>
          <a:p>
            <a:pPr fontAlgn="auto">
              <a:spcAft>
                <a:spcPts val="0"/>
              </a:spcAft>
            </a:pPr>
            <a:r>
              <a:rPr lang="en-US" dirty="0" smtClean="0"/>
              <a:t>Plot chief rays in a plane vs field angle in exact analogy to an image spot diagram which plots rays crossing a plane as a function of ray pupil location</a:t>
            </a:r>
          </a:p>
        </p:txBody>
      </p:sp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81" b="19611"/>
          <a:stretch/>
        </p:blipFill>
        <p:spPr bwMode="auto">
          <a:xfrm>
            <a:off x="814557" y="4137206"/>
            <a:ext cx="2695575" cy="25444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Left-Right Arrow 7"/>
          <p:cNvSpPr/>
          <p:nvPr/>
        </p:nvSpPr>
        <p:spPr>
          <a:xfrm rot="20154654">
            <a:off x="3373453" y="3952796"/>
            <a:ext cx="2897931" cy="72498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767253" y="4265022"/>
            <a:ext cx="31311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M1 beam footprints @ Large Pupil plane with M1 aperture applied (365 mm diameter)</a:t>
            </a:r>
          </a:p>
          <a:p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3351686" y="5408844"/>
            <a:ext cx="5546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/>
              <a:t>Chief Ray Spot Diagram </a:t>
            </a:r>
            <a:r>
              <a:rPr lang="en-US" sz="1600" dirty="0" smtClean="0"/>
              <a:t>in large pupil plane</a:t>
            </a:r>
          </a:p>
          <a:p>
            <a:r>
              <a:rPr lang="en-US" sz="1600" dirty="0" smtClean="0"/>
              <a:t>(black are chief rays for fields within the science FOV,</a:t>
            </a:r>
          </a:p>
          <a:p>
            <a:r>
              <a:rPr lang="en-US" sz="1600" dirty="0" smtClean="0"/>
              <a:t> gold are chief rays outside the science FOV but inside the </a:t>
            </a:r>
          </a:p>
          <a:p>
            <a:r>
              <a:rPr lang="en-US" sz="1600" dirty="0" smtClean="0"/>
              <a:t>acquisition FOR).</a:t>
            </a:r>
            <a:endParaRPr lang="en-US" sz="1600" dirty="0"/>
          </a:p>
        </p:txBody>
      </p:sp>
      <p:sp>
        <p:nvSpPr>
          <p:cNvPr id="12" name="TextBox 11"/>
          <p:cNvSpPr txBox="1"/>
          <p:nvPr/>
        </p:nvSpPr>
        <p:spPr>
          <a:xfrm rot="20167103">
            <a:off x="4145762" y="4095902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Correspond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39076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Pupil “Wander” to TTL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2116"/>
                <a:ext cx="8144691" cy="4979678"/>
              </a:xfrm>
            </p:spPr>
            <p:txBody>
              <a:bodyPr>
                <a:normAutofit/>
              </a:bodyPr>
              <a:lstStyle/>
              <a:p>
                <a:pPr fontAlgn="auto">
                  <a:spcAft>
                    <a:spcPts val="0"/>
                  </a:spcAft>
                </a:pPr>
                <a:r>
                  <a:rPr lang="en-US" dirty="0" smtClean="0"/>
                  <a:t>Field </a:t>
                </a:r>
                <a:r>
                  <a:rPr lang="en-US" dirty="0"/>
                  <a:t>footprints wander </a:t>
                </a:r>
                <a:r>
                  <a:rPr lang="en-US" dirty="0" smtClean="0"/>
                  <a:t>noticeably across M1 for acquisition fields for the 725-v5b design</a:t>
                </a:r>
                <a:endParaRPr lang="en-US" dirty="0"/>
              </a:p>
              <a:p>
                <a:pPr fontAlgn="auto">
                  <a:spcAft>
                    <a:spcPts val="0"/>
                  </a:spcAft>
                </a:pPr>
                <a:r>
                  <a:rPr lang="en-US" dirty="0"/>
                  <a:t>Field footprints centers correlated with the Pupil </a:t>
                </a:r>
                <a:r>
                  <a:rPr lang="en-US" dirty="0" err="1"/>
                  <a:t>Abberation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i="1"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bar>
                              <m:barPr>
                                <m:pos m:val="top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bar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</m:ba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i="1" dirty="0">
                    <a:latin typeface="Cambria Math" panose="02040503050406030204" pitchFamily="18" charset="0"/>
                  </a:rPr>
                  <a:t> </a:t>
                </a:r>
                <a:r>
                  <a:rPr lang="en-US" sz="2800" i="1" dirty="0">
                    <a:latin typeface="Cambria Math" panose="02040503050406030204" pitchFamily="18" charset="0"/>
                  </a:rPr>
                  <a:t>, </a:t>
                </a:r>
                <a:r>
                  <a:rPr lang="en-US" dirty="0">
                    <a:latin typeface="Cambria Math" panose="02040503050406030204" pitchFamily="18" charset="0"/>
                  </a:rPr>
                  <a:t>the </a:t>
                </a:r>
                <a:r>
                  <a:rPr lang="en-US" dirty="0">
                    <a:solidFill>
                      <a:srgbClr val="0070C0"/>
                    </a:solidFill>
                    <a:latin typeface="Cambria Math" panose="02040503050406030204" pitchFamily="18" charset="0"/>
                  </a:rPr>
                  <a:t>total chief ray aberration</a:t>
                </a:r>
              </a:p>
              <a:p>
                <a:pPr fontAlgn="auto">
                  <a:spcAft>
                    <a:spcPts val="0"/>
                  </a:spcAft>
                </a:pPr>
                <a:r>
                  <a:rPr lang="en-US" dirty="0"/>
                  <a:t>Sasian </a:t>
                </a:r>
                <a:r>
                  <a:rPr lang="en-US" sz="2000" dirty="0" smtClean="0"/>
                  <a:t>[AO, 2010</a:t>
                </a:r>
                <a:r>
                  <a:rPr lang="en-US" sz="2000" dirty="0"/>
                  <a:t>] </a:t>
                </a:r>
                <a:r>
                  <a:rPr lang="en-US" dirty="0"/>
                  <a:t>reminds us that, to 4</a:t>
                </a:r>
                <a:r>
                  <a:rPr lang="en-US" baseline="30000" dirty="0"/>
                  <a:t>th</a:t>
                </a:r>
                <a:r>
                  <a:rPr lang="en-US" dirty="0"/>
                  <a:t> order,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bar>
                          <m:barPr>
                            <m:pos m:val="top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</m:ba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𝟎𝟒𝟎</m:t>
                        </m:r>
                      </m:sub>
                    </m:sSub>
                  </m:oMath>
                </a14:m>
                <a:r>
                  <a:rPr lang="en-US" dirty="0"/>
                  <a:t> is paired with </a:t>
                </a:r>
                <a:r>
                  <a:rPr lang="en-US" i="1" dirty="0"/>
                  <a:t>W</a:t>
                </a:r>
                <a:r>
                  <a:rPr lang="en-US" baseline="-25000" dirty="0"/>
                  <a:t>400</a:t>
                </a:r>
                <a:r>
                  <a:rPr lang="en-US" dirty="0"/>
                  <a:t> (piston) in the image aberrations</a:t>
                </a:r>
              </a:p>
              <a:p>
                <a:pPr fontAlgn="auto">
                  <a:spcAft>
                    <a:spcPts val="0"/>
                  </a:spcAft>
                </a:pPr>
                <a:r>
                  <a:rPr lang="en-US" dirty="0"/>
                  <a:t>We find then that TTL </a:t>
                </a:r>
                <a:r>
                  <a:rPr lang="en-US" dirty="0" smtClean="0"/>
                  <a:t>is </a:t>
                </a:r>
                <a:r>
                  <a:rPr lang="en-US" dirty="0"/>
                  <a:t>the derivative of the </a:t>
                </a:r>
                <a:r>
                  <a:rPr lang="en-US" dirty="0" smtClean="0"/>
                  <a:t>total chief </a:t>
                </a:r>
                <a:r>
                  <a:rPr lang="en-US" dirty="0"/>
                  <a:t>ray aberration with field (plus a geometric term to account for the physical shift of the optical system relative to the pupil as the telescope jitters) </a:t>
                </a:r>
              </a:p>
              <a:p>
                <a:r>
                  <a:rPr lang="en-US" dirty="0" smtClean="0"/>
                  <a:t>Ergo, the optical designer needs to reduce or eliminate the total chief ray aberration to improve TTL performance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2116"/>
                <a:ext cx="8144691" cy="4979678"/>
              </a:xfrm>
              <a:blipFill>
                <a:blip r:embed="rId2"/>
                <a:stretch>
                  <a:fillRect l="-973" t="-979" r="-1572" b="-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7187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Pupil Aberrations &amp; TTL Reduction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1" y="1212115"/>
            <a:ext cx="8575765" cy="1518909"/>
          </a:xfrm>
        </p:spPr>
        <p:txBody>
          <a:bodyPr>
            <a:normAutofit fontScale="85000" lnSpcReduction="20000"/>
          </a:bodyPr>
          <a:lstStyle/>
          <a:p>
            <a:r>
              <a:rPr lang="en-US" b="0" dirty="0" smtClean="0">
                <a:solidFill>
                  <a:srgbClr val="000090"/>
                </a:solidFill>
              </a:rPr>
              <a:t>How do we reduce the pupil aberrations (chief ray aberrations) and  thus the TTL without destroying the WFE performance?</a:t>
            </a:r>
          </a:p>
          <a:p>
            <a:r>
              <a:rPr lang="en-US" b="0" dirty="0" smtClean="0">
                <a:solidFill>
                  <a:srgbClr val="000090"/>
                </a:solidFill>
              </a:rPr>
              <a:t>Shape of Chief Ray Spot Diagram for 725-v5b design suggests a cause of the dominant chief ray aberration</a:t>
            </a:r>
          </a:p>
          <a:p>
            <a:pPr marL="457200" lvl="1" indent="0">
              <a:buNone/>
            </a:pPr>
            <a:r>
              <a:rPr lang="en-US" b="0" dirty="0" smtClean="0">
                <a:solidFill>
                  <a:srgbClr val="000090"/>
                </a:solidFill>
                <a:sym typeface="Wingdings" panose="05000000000000000000" pitchFamily="2" charset="2"/>
              </a:rPr>
              <a:t> Tilt of M3 ( </a:t>
            </a:r>
            <a:r>
              <a:rPr lang="en-US" b="0" i="1" dirty="0" smtClean="0">
                <a:solidFill>
                  <a:srgbClr val="000090"/>
                </a:solidFill>
                <a:sym typeface="Wingdings" panose="05000000000000000000" pitchFamily="2" charset="2"/>
              </a:rPr>
              <a:t>a la </a:t>
            </a:r>
            <a:r>
              <a:rPr lang="en-US" b="0" dirty="0" smtClean="0">
                <a:solidFill>
                  <a:srgbClr val="000090"/>
                </a:solidFill>
                <a:sym typeface="Wingdings" panose="05000000000000000000" pitchFamily="2" charset="2"/>
              </a:rPr>
              <a:t>nodal aberration theory)</a:t>
            </a:r>
            <a:endParaRPr lang="en-US" b="0" dirty="0" smtClean="0">
              <a:solidFill>
                <a:srgbClr val="00009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1" y="2650288"/>
            <a:ext cx="1979022" cy="1867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2351" t="84753" r="21062" b="-8633"/>
          <a:stretch/>
        </p:blipFill>
        <p:spPr>
          <a:xfrm>
            <a:off x="4167053" y="2724504"/>
            <a:ext cx="1894114" cy="1090749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1363359">
            <a:off x="5193573" y="2442297"/>
            <a:ext cx="555172" cy="26125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944096" y="317993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M4 flat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>
            <a:off x="6038128" y="265028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M3 </a:t>
            </a:r>
            <a:endParaRPr lang="en-US" sz="18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503236" y="3850967"/>
            <a:ext cx="6548845" cy="126314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/>
              <a:buChar char="•"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alibri" pitchFamily="34" charset="0"/>
              <a:buChar char="–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Courier New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000090"/>
              </a:buClr>
              <a:buFont typeface="Lucida Grande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b="0" dirty="0" smtClean="0">
                <a:solidFill>
                  <a:srgbClr val="000090"/>
                </a:solidFill>
              </a:rPr>
              <a:t>This chief ray “coma” should be addressable via a freeform to compensate</a:t>
            </a:r>
          </a:p>
          <a:p>
            <a:pPr fontAlgn="auto">
              <a:spcAft>
                <a:spcPts val="0"/>
              </a:spcAft>
            </a:pPr>
            <a:r>
              <a:rPr lang="en-US" b="0" dirty="0" smtClean="0">
                <a:solidFill>
                  <a:srgbClr val="000090"/>
                </a:solidFill>
              </a:rPr>
              <a:t>M3 was identified as the best choice for this since it acts like a field mirror and so pupil and </a:t>
            </a:r>
            <a:r>
              <a:rPr lang="en-US" b="0" dirty="0" err="1" smtClean="0">
                <a:solidFill>
                  <a:srgbClr val="000090"/>
                </a:solidFill>
              </a:rPr>
              <a:t>wavefront</a:t>
            </a:r>
            <a:r>
              <a:rPr lang="en-US" b="0" dirty="0" smtClean="0">
                <a:solidFill>
                  <a:srgbClr val="000090"/>
                </a:solidFill>
              </a:rPr>
              <a:t> functions are reasonably separable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55937" y="5181864"/>
            <a:ext cx="56737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Footprint diagram for M3</a:t>
            </a:r>
          </a:p>
          <a:p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Center overlapping spots are at the limits of the science FOV (20 </a:t>
            </a:r>
            <a:r>
              <a:rPr lang="el-GR" sz="1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μ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rad in radius) </a:t>
            </a:r>
          </a:p>
          <a:p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The outer 4 spots are at the limits of the acquisition FOR (225 </a:t>
            </a:r>
            <a:r>
              <a:rPr lang="el-GR" sz="1600" dirty="0" smtClean="0">
                <a:solidFill>
                  <a:schemeClr val="accent3">
                    <a:lumMod val="50000"/>
                  </a:schemeClr>
                </a:solidFill>
                <a:latin typeface="Book Antiqua" panose="02040602050305030304" pitchFamily="18" charset="0"/>
              </a:rPr>
              <a:t>μ</a:t>
            </a:r>
            <a:r>
              <a:rPr lang="en-US" sz="1600" dirty="0" smtClean="0">
                <a:solidFill>
                  <a:schemeClr val="accent3">
                    <a:lumMod val="50000"/>
                  </a:schemeClr>
                </a:solidFill>
              </a:rPr>
              <a:t>rad in radius)</a:t>
            </a:r>
            <a:endParaRPr lang="en-US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780" y="4589936"/>
            <a:ext cx="1990165" cy="191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8985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2: 725-v7b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2115"/>
            <a:ext cx="8412480" cy="331416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725-v7b is a perturbation of v5b to address its weaknesses </a:t>
            </a:r>
          </a:p>
          <a:p>
            <a:pPr lvl="1"/>
            <a:r>
              <a:rPr lang="en-US" dirty="0" smtClean="0"/>
              <a:t>Same </a:t>
            </a:r>
            <a:r>
              <a:rPr lang="en-US" dirty="0" err="1" smtClean="0"/>
              <a:t>Cassegrain</a:t>
            </a:r>
            <a:r>
              <a:rPr lang="en-US" dirty="0" smtClean="0"/>
              <a:t> front end as </a:t>
            </a:r>
            <a:r>
              <a:rPr lang="en-US" dirty="0" smtClean="0"/>
              <a:t>725-v5b (see slide 11)</a:t>
            </a:r>
            <a:endParaRPr lang="en-US" dirty="0" smtClean="0"/>
          </a:p>
          <a:p>
            <a:pPr lvl="1"/>
            <a:r>
              <a:rPr lang="en-US" dirty="0" smtClean="0"/>
              <a:t>Re-imaging tertiary (M3) changed to freeform to improve pupil imaging</a:t>
            </a:r>
          </a:p>
          <a:p>
            <a:pPr lvl="1"/>
            <a:r>
              <a:rPr lang="en-US" dirty="0" smtClean="0"/>
              <a:t>Freeform is an x-y polynomial (other representations have been shown to perform as well)</a:t>
            </a:r>
          </a:p>
          <a:p>
            <a:pPr lvl="1"/>
            <a:r>
              <a:rPr lang="en-US" dirty="0" smtClean="0"/>
              <a:t>Shape approximates an off-axis section of a conic </a:t>
            </a:r>
            <a:r>
              <a:rPr lang="en-US" dirty="0"/>
              <a:t>(or an off-axis </a:t>
            </a:r>
            <a:r>
              <a:rPr lang="en-US" dirty="0" smtClean="0"/>
              <a:t>toroid) with a little y-coma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526" t="3002" r="13601" b="23852"/>
          <a:stretch/>
        </p:blipFill>
        <p:spPr>
          <a:xfrm>
            <a:off x="2130460" y="4343401"/>
            <a:ext cx="3554061" cy="23905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810794" y="4778960"/>
            <a:ext cx="285641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</a:rPr>
              <a:t>S</a:t>
            </a:r>
            <a:r>
              <a:rPr lang="en-US" i="1" dirty="0" smtClean="0">
                <a:solidFill>
                  <a:srgbClr val="0070C0"/>
                </a:solidFill>
              </a:rPr>
              <a:t>urface sag residual after removing</a:t>
            </a:r>
          </a:p>
          <a:p>
            <a:r>
              <a:rPr lang="en-US" i="1" dirty="0">
                <a:solidFill>
                  <a:srgbClr val="0070C0"/>
                </a:solidFill>
              </a:rPr>
              <a:t>t</a:t>
            </a:r>
            <a:r>
              <a:rPr lang="en-US" i="1" dirty="0" smtClean="0">
                <a:solidFill>
                  <a:srgbClr val="0070C0"/>
                </a:solidFill>
              </a:rPr>
              <a:t>he principle toroid</a:t>
            </a:r>
          </a:p>
          <a:p>
            <a:r>
              <a:rPr lang="en-US" i="1" dirty="0" smtClean="0">
                <a:solidFill>
                  <a:srgbClr val="0070C0"/>
                </a:solidFill>
              </a:rPr>
              <a:t>for design 725-v7b’s M3 mirror </a:t>
            </a:r>
          </a:p>
        </p:txBody>
      </p:sp>
    </p:spTree>
    <p:extLst>
      <p:ext uri="{BB962C8B-B14F-4D97-AF65-F5344CB8AC3E}">
        <p14:creationId xmlns:p14="http://schemas.microsoft.com/office/powerpoint/2010/main" val="987116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2: 725-v7b </a:t>
            </a:r>
            <a:r>
              <a:rPr lang="en-US" smtClean="0"/>
              <a:t>-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030" y="1184564"/>
            <a:ext cx="5741126" cy="2760167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Beam footprint wander of large pupil reduced (compare to slide 13)</a:t>
            </a:r>
          </a:p>
          <a:p>
            <a:r>
              <a:rPr lang="en-US" dirty="0" smtClean="0"/>
              <a:t>Chief ray spot diagram extent greatly reduced</a:t>
            </a:r>
            <a:endParaRPr lang="en-US" dirty="0"/>
          </a:p>
          <a:p>
            <a:r>
              <a:rPr lang="en-US" dirty="0" smtClean="0"/>
              <a:t>Maximum TTL over science field dropped to 0.001 pm/</a:t>
            </a:r>
            <a:r>
              <a:rPr lang="en-US" dirty="0" err="1" smtClean="0"/>
              <a:t>nrad</a:t>
            </a:r>
            <a:r>
              <a:rPr lang="en-US" dirty="0" smtClean="0"/>
              <a:t>  (from 0.079) - a 79x reduction!</a:t>
            </a:r>
          </a:p>
          <a:p>
            <a:r>
              <a:rPr lang="en-US" dirty="0" smtClean="0"/>
              <a:t>Field-averaged WFE = 5.95 nm RMS</a:t>
            </a: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0301" t="28720" r="27409" b="34153"/>
          <a:stretch/>
        </p:blipFill>
        <p:spPr>
          <a:xfrm>
            <a:off x="5969708" y="1162295"/>
            <a:ext cx="3118902" cy="29029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68978" y="4061261"/>
            <a:ext cx="282496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rgbClr val="0000FF"/>
                </a:solidFill>
              </a:rPr>
              <a:t>M1 beam footprints @ Large Pupil plane with M1 aperture applied (365 mm diameter)</a:t>
            </a:r>
          </a:p>
          <a:p>
            <a:endParaRPr lang="en-US" sz="1800" dirty="0"/>
          </a:p>
        </p:txBody>
      </p:sp>
      <p:pic>
        <p:nvPicPr>
          <p:cNvPr id="8" name="Picture 7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75" b="19412"/>
          <a:stretch/>
        </p:blipFill>
        <p:spPr bwMode="auto">
          <a:xfrm>
            <a:off x="261132" y="3888248"/>
            <a:ext cx="2838013" cy="26758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51416" y="5139435"/>
            <a:ext cx="554671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 smtClean="0">
                <a:solidFill>
                  <a:srgbClr val="00B050"/>
                </a:solidFill>
              </a:rPr>
              <a:t>Chief Ray Spot Diagram </a:t>
            </a:r>
            <a:r>
              <a:rPr lang="en-US" sz="1600" dirty="0" smtClean="0">
                <a:solidFill>
                  <a:srgbClr val="00B050"/>
                </a:solidFill>
              </a:rPr>
              <a:t>in large pupil plane for 725-v7b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(</a:t>
            </a:r>
            <a:r>
              <a:rPr lang="en-US" sz="1600" dirty="0" smtClean="0"/>
              <a:t>black</a:t>
            </a:r>
            <a:r>
              <a:rPr lang="en-US" sz="1600" dirty="0" smtClean="0">
                <a:solidFill>
                  <a:srgbClr val="00B050"/>
                </a:solidFill>
              </a:rPr>
              <a:t> are chief rays for fields within the science FOV,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 </a:t>
            </a:r>
            <a:r>
              <a:rPr lang="en-US" sz="1600" dirty="0" smtClean="0">
                <a:solidFill>
                  <a:srgbClr val="FFC000"/>
                </a:solidFill>
              </a:rPr>
              <a:t>gold </a:t>
            </a:r>
            <a:r>
              <a:rPr lang="en-US" sz="1600" dirty="0" smtClean="0">
                <a:solidFill>
                  <a:srgbClr val="00B050"/>
                </a:solidFill>
              </a:rPr>
              <a:t>are chief rays outside the science FOV but inside the </a:t>
            </a:r>
          </a:p>
          <a:p>
            <a:r>
              <a:rPr lang="en-US" sz="1600" dirty="0" smtClean="0">
                <a:solidFill>
                  <a:srgbClr val="00B050"/>
                </a:solidFill>
              </a:rPr>
              <a:t>acquisition FOR).</a:t>
            </a:r>
            <a:endParaRPr lang="en-US" sz="1600" dirty="0">
              <a:solidFill>
                <a:srgbClr val="00B050"/>
              </a:solidFill>
            </a:endParaRPr>
          </a:p>
        </p:txBody>
      </p:sp>
      <p:sp>
        <p:nvSpPr>
          <p:cNvPr id="10" name="Left-Right Arrow 9"/>
          <p:cNvSpPr/>
          <p:nvPr/>
        </p:nvSpPr>
        <p:spPr>
          <a:xfrm rot="20154654">
            <a:off x="3238918" y="3698767"/>
            <a:ext cx="2897931" cy="724989"/>
          </a:xfrm>
          <a:prstGeom prst="left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 rot="20167103">
            <a:off x="3937262" y="3858064"/>
            <a:ext cx="13901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Correspond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2838044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2: 725-v7b -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93" y="1262942"/>
            <a:ext cx="8258610" cy="4550029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TTL &amp; WFE have adequate margin for component fabrication and </a:t>
            </a:r>
            <a:r>
              <a:rPr lang="en-US" dirty="0" smtClean="0">
                <a:solidFill>
                  <a:srgbClr val="00B050"/>
                </a:solidFill>
              </a:rPr>
              <a:t>alignment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</a:p>
          <a:p>
            <a:r>
              <a:rPr lang="en-US" dirty="0" smtClean="0">
                <a:solidFill>
                  <a:srgbClr val="00B050"/>
                </a:solidFill>
              </a:rPr>
              <a:t>Design </a:t>
            </a:r>
            <a:r>
              <a:rPr lang="en-US" dirty="0" smtClean="0">
                <a:solidFill>
                  <a:srgbClr val="00B050"/>
                </a:solidFill>
              </a:rPr>
              <a:t>exceeds all optical requirements with margin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dirty="0" smtClean="0">
              <a:solidFill>
                <a:srgbClr val="00B050"/>
              </a:solidFill>
            </a:endParaRPr>
          </a:p>
          <a:p>
            <a:r>
              <a:rPr lang="en-US" dirty="0" smtClean="0"/>
              <a:t>An Engineering Design Unit (EDU) is being fabricated to verify performance</a:t>
            </a:r>
          </a:p>
          <a:p>
            <a:r>
              <a:rPr lang="en-US" dirty="0" smtClean="0"/>
              <a:t> </a:t>
            </a:r>
            <a:r>
              <a:rPr lang="en-US" dirty="0">
                <a:solidFill>
                  <a:srgbClr val="236BC7"/>
                </a:solidFill>
              </a:rPr>
              <a:t>EDU delivery expected – Fall of </a:t>
            </a:r>
            <a:r>
              <a:rPr lang="en-US" dirty="0" smtClean="0">
                <a:solidFill>
                  <a:srgbClr val="236BC7"/>
                </a:solidFill>
              </a:rPr>
              <a:t>2021</a:t>
            </a:r>
            <a:endParaRPr lang="en-US" dirty="0"/>
          </a:p>
          <a:p>
            <a:r>
              <a:rPr lang="en-US" dirty="0" smtClean="0"/>
              <a:t>A key requirement is displacement noise so the entire telescope is made very low CTE </a:t>
            </a:r>
            <a:r>
              <a:rPr lang="en-US" dirty="0" smtClean="0"/>
              <a:t>material (except bonds)</a:t>
            </a:r>
            <a:endParaRPr lang="en-US" dirty="0" smtClean="0"/>
          </a:p>
          <a:p>
            <a:r>
              <a:rPr lang="en-US" dirty="0" smtClean="0"/>
              <a:t>The entire telescope will be placed into a </a:t>
            </a:r>
            <a:r>
              <a:rPr lang="en-US" dirty="0" err="1" smtClean="0"/>
              <a:t>Fabry</a:t>
            </a:r>
            <a:r>
              <a:rPr lang="en-US" dirty="0" smtClean="0"/>
              <a:t>-Perot cavity for the displacement noise measurement (2022)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6342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5939" y="1524198"/>
            <a:ext cx="8134513" cy="3954871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B050"/>
                </a:solidFill>
              </a:rPr>
              <a:t>Approaching the design considering the pupil aberrations lead to a </a:t>
            </a:r>
            <a:r>
              <a:rPr lang="en-US" i="1" dirty="0" smtClean="0">
                <a:solidFill>
                  <a:srgbClr val="00B050"/>
                </a:solidFill>
              </a:rPr>
              <a:t>successful design </a:t>
            </a:r>
            <a:r>
              <a:rPr lang="en-US" dirty="0" smtClean="0">
                <a:solidFill>
                  <a:srgbClr val="00B050"/>
                </a:solidFill>
              </a:rPr>
              <a:t>for the LISA </a:t>
            </a:r>
            <a:r>
              <a:rPr lang="en-US" dirty="0" smtClean="0">
                <a:solidFill>
                  <a:srgbClr val="00B050"/>
                </a:solidFill>
              </a:rPr>
              <a:t>transceiver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</a:t>
            </a:r>
            <a:endParaRPr lang="en-US" dirty="0">
              <a:solidFill>
                <a:srgbClr val="00B050"/>
              </a:solidFill>
            </a:endParaRPr>
          </a:p>
          <a:p>
            <a:r>
              <a:rPr lang="en-US" dirty="0" smtClean="0">
                <a:solidFill>
                  <a:srgbClr val="236BC7"/>
                </a:solidFill>
              </a:rPr>
              <a:t>Pupil </a:t>
            </a:r>
            <a:r>
              <a:rPr lang="en-US" dirty="0" smtClean="0">
                <a:solidFill>
                  <a:srgbClr val="236BC7"/>
                </a:solidFill>
              </a:rPr>
              <a:t>aberrations are sometimes the best way to look at design problems</a:t>
            </a:r>
          </a:p>
          <a:p>
            <a:r>
              <a:rPr lang="en-US" dirty="0" smtClean="0">
                <a:solidFill>
                  <a:srgbClr val="236BC7"/>
                </a:solidFill>
              </a:rPr>
              <a:t>Pupil Aberrations also suffer from nodal aberrations</a:t>
            </a:r>
          </a:p>
          <a:p>
            <a:r>
              <a:rPr lang="en-US" dirty="0" smtClean="0">
                <a:solidFill>
                  <a:srgbClr val="236BC7"/>
                </a:solidFill>
              </a:rPr>
              <a:t>A chief-ray spot diagram is one tool that can provide insight and provide a quantitative measure of some pupil aberrations </a:t>
            </a:r>
          </a:p>
          <a:p>
            <a:r>
              <a:rPr lang="en-US" dirty="0" smtClean="0">
                <a:solidFill>
                  <a:srgbClr val="7030A0"/>
                </a:solidFill>
              </a:rPr>
              <a:t>There are insufficient tools available for examining pupil aberrations in most optical design codes at this time </a:t>
            </a:r>
            <a:r>
              <a:rPr lang="en-US" dirty="0" smtClean="0">
                <a:solidFill>
                  <a:srgbClr val="7030A0"/>
                </a:solidFill>
                <a:sym typeface="Wingdings" panose="05000000000000000000" pitchFamily="2" charset="2"/>
              </a:rPr>
              <a:t></a:t>
            </a:r>
            <a:endParaRPr lang="en-US" dirty="0" smtClean="0">
              <a:solidFill>
                <a:srgbClr val="7030A0"/>
              </a:solidFill>
            </a:endParaRPr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04106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Back-Up Slides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222765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Pupil Aberrations Refresher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3509" y="1212115"/>
            <a:ext cx="8654141" cy="2027474"/>
          </a:xfrm>
        </p:spPr>
        <p:txBody>
          <a:bodyPr>
            <a:noAutofit/>
          </a:bodyPr>
          <a:lstStyle/>
          <a:p>
            <a:r>
              <a:rPr lang="en-US" sz="1700" b="0" dirty="0" smtClean="0">
                <a:solidFill>
                  <a:srgbClr val="000090"/>
                </a:solidFill>
              </a:rPr>
              <a:t>Chief ray spot diagram for a pupil plane is a plot of the </a:t>
            </a:r>
            <a:r>
              <a:rPr lang="en-US" sz="1700" i="1" dirty="0" smtClean="0">
                <a:solidFill>
                  <a:srgbClr val="000090"/>
                </a:solidFill>
              </a:rPr>
              <a:t>total</a:t>
            </a:r>
            <a:r>
              <a:rPr lang="en-US" sz="1700" b="0" dirty="0" smtClean="0">
                <a:solidFill>
                  <a:srgbClr val="000090"/>
                </a:solidFill>
              </a:rPr>
              <a:t> chief ray ray-aberration  </a:t>
            </a:r>
          </a:p>
          <a:p>
            <a:r>
              <a:rPr lang="en-US" sz="1700" b="0" dirty="0" smtClean="0">
                <a:solidFill>
                  <a:srgbClr val="000090"/>
                </a:solidFill>
              </a:rPr>
              <a:t>This chief ray aberration is </a:t>
            </a:r>
            <a:r>
              <a:rPr lang="en-US" sz="1700" b="0" dirty="0" smtClean="0">
                <a:solidFill>
                  <a:srgbClr val="000090"/>
                </a:solidFill>
              </a:rPr>
              <a:t>only one </a:t>
            </a:r>
            <a:r>
              <a:rPr lang="en-US" sz="1700" b="0" dirty="0" smtClean="0">
                <a:solidFill>
                  <a:srgbClr val="000090"/>
                </a:solidFill>
              </a:rPr>
              <a:t>of the pupil aberrations</a:t>
            </a:r>
          </a:p>
          <a:p>
            <a:r>
              <a:rPr lang="en-US" sz="1700" b="0" dirty="0" smtClean="0">
                <a:solidFill>
                  <a:srgbClr val="000090"/>
                </a:solidFill>
              </a:rPr>
              <a:t>At the Seidel </a:t>
            </a:r>
            <a:r>
              <a:rPr lang="en-US" sz="1700" b="0" dirty="0" smtClean="0">
                <a:solidFill>
                  <a:srgbClr val="000090"/>
                </a:solidFill>
              </a:rPr>
              <a:t>expansion level</a:t>
            </a:r>
            <a:r>
              <a:rPr lang="en-US" sz="1700" b="0" dirty="0" smtClean="0">
                <a:solidFill>
                  <a:srgbClr val="000090"/>
                </a:solidFill>
              </a:rPr>
              <a:t>, the pupil aberrations </a:t>
            </a:r>
            <a:r>
              <a:rPr lang="en-US" sz="1700" b="0" dirty="0" smtClean="0">
                <a:solidFill>
                  <a:srgbClr val="000090"/>
                </a:solidFill>
              </a:rPr>
              <a:t>can be </a:t>
            </a:r>
            <a:r>
              <a:rPr lang="en-US" sz="1700" b="0" dirty="0" smtClean="0">
                <a:solidFill>
                  <a:srgbClr val="000090"/>
                </a:solidFill>
              </a:rPr>
              <a:t>found from the image </a:t>
            </a:r>
            <a:r>
              <a:rPr lang="en-US" sz="1700" b="0" dirty="0" smtClean="0">
                <a:solidFill>
                  <a:srgbClr val="000090"/>
                </a:solidFill>
              </a:rPr>
              <a:t>aberration expansion </a:t>
            </a:r>
            <a:r>
              <a:rPr lang="en-US" sz="1700" b="0" dirty="0" smtClean="0">
                <a:solidFill>
                  <a:srgbClr val="000090"/>
                </a:solidFill>
              </a:rPr>
              <a:t>by swapping the roles of the marginal and chief rays as shown in the table below </a:t>
            </a:r>
          </a:p>
          <a:p>
            <a:r>
              <a:rPr lang="en-US" sz="1700" b="0" dirty="0" smtClean="0">
                <a:solidFill>
                  <a:srgbClr val="000090"/>
                </a:solidFill>
              </a:rPr>
              <a:t>Such simple algebraic correspondence does not continue to hold </a:t>
            </a:r>
            <a:r>
              <a:rPr lang="en-US" sz="1700" b="0" smtClean="0">
                <a:solidFill>
                  <a:srgbClr val="000090"/>
                </a:solidFill>
              </a:rPr>
              <a:t>at </a:t>
            </a:r>
            <a:r>
              <a:rPr lang="en-US" sz="1700" b="0" smtClean="0">
                <a:solidFill>
                  <a:srgbClr val="000090"/>
                </a:solidFill>
              </a:rPr>
              <a:t>highe</a:t>
            </a:r>
            <a:r>
              <a:rPr lang="en-US" sz="1700" b="0" smtClean="0">
                <a:solidFill>
                  <a:srgbClr val="000090"/>
                </a:solidFill>
              </a:rPr>
              <a:t>r </a:t>
            </a:r>
            <a:r>
              <a:rPr lang="en-US" sz="1700" b="0" dirty="0" smtClean="0">
                <a:solidFill>
                  <a:srgbClr val="000090"/>
                </a:solidFill>
              </a:rPr>
              <a:t>orders of analysis</a:t>
            </a:r>
          </a:p>
          <a:p>
            <a:r>
              <a:rPr lang="en-US" sz="1700" b="0" dirty="0" smtClean="0">
                <a:solidFill>
                  <a:srgbClr val="000090"/>
                </a:solidFill>
              </a:rPr>
              <a:t>More generally, however, aberrations can be expressed in either space</a:t>
            </a:r>
          </a:p>
          <a:p>
            <a:pPr marL="0" indent="0">
              <a:buNone/>
            </a:pPr>
            <a:endParaRPr lang="en-US" sz="1700" b="0" dirty="0" smtClean="0">
              <a:solidFill>
                <a:srgbClr val="00009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016" y="4071693"/>
            <a:ext cx="5957316" cy="26334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992451" y="3188124"/>
                <a:ext cx="3452997" cy="3699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Җ=</m:t>
                    </m:r>
                    <m:acc>
                      <m:accPr>
                        <m:chr m:val="̅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18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𝐴</m:t>
                        </m:r>
                      </m:e>
                    </m:acc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𝑦</m:t>
                    </m:r>
                    <m:r>
                      <a:rPr lang="en-US" sz="1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sz="180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A</m:t>
                    </m:r>
                    <m:bar>
                      <m:barPr>
                        <m:pos m:val="top"/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en-US" sz="180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y</m:t>
                        </m:r>
                      </m:e>
                    </m:bar>
                  </m:oMath>
                </a14:m>
                <a:r>
                  <a:rPr lang="en-US" sz="1800" i="1" dirty="0" smtClean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, Lagrange Invariant</a:t>
                </a:r>
                <a:endParaRPr lang="en-US" sz="18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2451" y="3188124"/>
                <a:ext cx="3452997" cy="369909"/>
              </a:xfrm>
              <a:prstGeom prst="rect">
                <a:avLst/>
              </a:prstGeom>
              <a:blipFill>
                <a:blip r:embed="rId3"/>
                <a:stretch>
                  <a:fillRect l="-530" t="-8197" r="-106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894804" y="3480922"/>
                <a:ext cx="6851469" cy="48218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600" i="1" dirty="0" smtClean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𝛥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𝑢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=(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−</m:t>
                    </m:r>
                    <m:f>
                      <m:f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𝑢</m:t>
                        </m:r>
                      </m:num>
                      <m:den>
                        <m:r>
                          <a:rPr lang="en-US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𝑛</m:t>
                        </m:r>
                      </m:den>
                    </m:f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)</m:t>
                    </m:r>
                  </m:oMath>
                </a14:m>
                <a:r>
                  <a:rPr lang="en-US" sz="1600" i="1" dirty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,</a:t>
                </a:r>
                <a:r>
                  <a:rPr lang="en-US" sz="1600" i="1" dirty="0" smtClean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𝛥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𝑛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den>
                        </m:f>
                        <m:r>
                          <a:rPr lang="en-US" sz="16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Calibri" panose="020F0502020204030204" pitchFamily="34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Calibri" panose="020F0502020204030204" pitchFamily="34" charset="0"/>
                              </a:rPr>
                              <m:t>𝑛</m:t>
                            </m:r>
                          </m:den>
                        </m:f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&amp;</m:t>
                    </m:r>
                  </m:oMath>
                </a14:m>
                <a:r>
                  <a:rPr lang="en-US" sz="1600" i="1" dirty="0" smtClean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=</m:t>
                    </m:r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𝑛𝑢</m:t>
                    </m:r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en-US" sz="1600" i="1">
                        <a:latin typeface="Cambria Math" panose="02040503050406030204" pitchFamily="18" charset="0"/>
                        <a:ea typeface="Calibri" panose="020F0502020204030204" pitchFamily="34" charset="0"/>
                        <a:cs typeface="Calibri" panose="020F0502020204030204" pitchFamily="34" charset="0"/>
                      </a:rPr>
                      <m:t>𝑛𝑦𝑐</m:t>
                    </m:r>
                  </m:oMath>
                </a14:m>
                <a:r>
                  <a:rPr lang="en-US" sz="1600" i="1" dirty="0">
                    <a:latin typeface="Book Antiqua" panose="02040602050305030304" pitchFamily="18" charset="0"/>
                    <a:ea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4804" y="3480922"/>
                <a:ext cx="6851469" cy="482183"/>
              </a:xfrm>
              <a:prstGeom prst="rect">
                <a:avLst/>
              </a:prstGeom>
              <a:blipFill>
                <a:blip r:embed="rId4"/>
                <a:stretch>
                  <a:fillRect b="-37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476059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9.5|12.6"/>
</p:tagLst>
</file>

<file path=ppt/theme/theme1.xml><?xml version="1.0" encoding="utf-8"?>
<a:theme xmlns:a="http://schemas.openxmlformats.org/drawingml/2006/main" name="1_Blank Presentation">
  <a:themeElements>
    <a:clrScheme name="1_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Blank Presentation">
      <a:majorFont>
        <a:latin typeface="Helvetica"/>
        <a:ea typeface="ＭＳ Ｐゴシック"/>
        <a:cs typeface=""/>
      </a:majorFont>
      <a:minorFont>
        <a:latin typeface="Helvetica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1" charset="-128"/>
          </a:defRPr>
        </a:defPPr>
      </a:lstStyle>
    </a:lnDef>
  </a:objectDefaults>
  <a:extraClrSchemeLst>
    <a:extraClrScheme>
      <a:clrScheme name="1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ExoPEP">
  <a:themeElements>
    <a:clrScheme name="NP template_pr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NP template_print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NP template_pr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P template_pr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P template_pr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P template_pr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P template_pr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P template_pr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P template_pr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62645</TotalTime>
  <Words>1748</Words>
  <Application>Microsoft Office PowerPoint</Application>
  <PresentationFormat>On-screen Show (4:3)</PresentationFormat>
  <Paragraphs>240</Paragraphs>
  <Slides>21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9" baseType="lpstr">
      <vt:lpstr>ＭＳ Ｐゴシック</vt:lpstr>
      <vt:lpstr>Arial</vt:lpstr>
      <vt:lpstr>Book Antiqua</vt:lpstr>
      <vt:lpstr>Calibri</vt:lpstr>
      <vt:lpstr>Cambria Math</vt:lpstr>
      <vt:lpstr>Courier New</vt:lpstr>
      <vt:lpstr>Garamond</vt:lpstr>
      <vt:lpstr>Helvetica</vt:lpstr>
      <vt:lpstr>Lucida Grande</vt:lpstr>
      <vt:lpstr>Times New Roman</vt:lpstr>
      <vt:lpstr>Verdana</vt:lpstr>
      <vt:lpstr>Wingdings</vt:lpstr>
      <vt:lpstr>Wingdings 2</vt:lpstr>
      <vt:lpstr>Zapf Dingbats</vt:lpstr>
      <vt:lpstr>1_Blank Presentation</vt:lpstr>
      <vt:lpstr>Office Theme</vt:lpstr>
      <vt:lpstr>ExoPEP</vt:lpstr>
      <vt:lpstr>Equation</vt:lpstr>
      <vt:lpstr>Pupil Aberrations  in the  LISA Transceiver Design  </vt:lpstr>
      <vt:lpstr>Outline</vt:lpstr>
      <vt:lpstr>Gravitational Wave Spectrum</vt:lpstr>
      <vt:lpstr>LISA Mission Summary</vt:lpstr>
      <vt:lpstr>Inter-Spacecraft Distance Measurement</vt:lpstr>
      <vt:lpstr>Where are we on this long road?</vt:lpstr>
      <vt:lpstr>Transceiver Scope Overview</vt:lpstr>
      <vt:lpstr>Transceiver Optical Design Requirements (written in receiver mode)</vt:lpstr>
      <vt:lpstr>Transceiver Packaging Requirements</vt:lpstr>
      <vt:lpstr>Solution space</vt:lpstr>
      <vt:lpstr>Two Recent Designs</vt:lpstr>
      <vt:lpstr>Design 1: 725-v5b</vt:lpstr>
      <vt:lpstr>Design 1: 725-v5b</vt:lpstr>
      <vt:lpstr>Pupil “Wander” to TTL</vt:lpstr>
      <vt:lpstr>Pupil Aberrations &amp; TTL Reduction</vt:lpstr>
      <vt:lpstr>Design 2: 725-v7b</vt:lpstr>
      <vt:lpstr>Design 2: 725-v7b - Performance</vt:lpstr>
      <vt:lpstr>Design 2: 725-v7b - Discussion</vt:lpstr>
      <vt:lpstr>Summary and Conclusions</vt:lpstr>
      <vt:lpstr>Back-Up Slides</vt:lpstr>
      <vt:lpstr>Brief Pupil Aberrations Refresher</vt:lpstr>
    </vt:vector>
  </TitlesOfParts>
  <Company>J. Keith Kalinowski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HSTP Objectives Post-SM4</dc:title>
  <dc:creator>J. Keith Kalinowski</dc:creator>
  <cp:lastModifiedBy>Lehan, John P. (GSFC-5510)</cp:lastModifiedBy>
  <cp:revision>1102</cp:revision>
  <cp:lastPrinted>2016-06-28T14:22:32Z</cp:lastPrinted>
  <dcterms:created xsi:type="dcterms:W3CDTF">2016-11-03T10:10:50Z</dcterms:created>
  <dcterms:modified xsi:type="dcterms:W3CDTF">2020-06-26T14:07:16Z</dcterms:modified>
</cp:coreProperties>
</file>