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337" r:id="rId5"/>
    <p:sldId id="307" r:id="rId6"/>
    <p:sldId id="315" r:id="rId7"/>
    <p:sldId id="312" r:id="rId8"/>
    <p:sldId id="311" r:id="rId9"/>
    <p:sldId id="338" r:id="rId10"/>
    <p:sldId id="339" r:id="rId11"/>
    <p:sldId id="342" r:id="rId12"/>
    <p:sldId id="336" r:id="rId13"/>
    <p:sldId id="346" r:id="rId14"/>
    <p:sldId id="344" r:id="rId15"/>
    <p:sldId id="34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/>
    <p:restoredTop sz="94662"/>
  </p:normalViewPr>
  <p:slideViewPr>
    <p:cSldViewPr snapToGrid="0" snapToObjects="1">
      <p:cViewPr varScale="1">
        <p:scale>
          <a:sx n="99" d="100"/>
          <a:sy n="99" d="100"/>
        </p:scale>
        <p:origin x="1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B5CD3-A249-F147-A951-1D541254BAE5}" type="datetimeFigureOut">
              <a:rPr lang="en-US" smtClean="0"/>
              <a:t>6/16/20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991B0-BCB5-814F-B02C-CADBF3DE8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07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B147-5802-744E-9732-4614EF0EE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AECF0-E3A6-934A-9A85-29F8B84E3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E4A0C-6E83-794B-A0D7-2EA53903F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6E94D-FCEA-6E4B-9CBC-358ADC81FC6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E5F54-3949-A14D-AE95-156F347E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24BCE-3C6E-9A49-852F-C7C1B080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810C-4708-814C-979A-53BA8749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78ADD-4FA0-2244-B143-1B41C9612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DCF1D-57B7-F24E-B85E-F796F1378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229B-785D-814E-827D-0C3246456A63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D9204-A738-8C4F-B7E9-FDA1E4DF1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777B2-004C-184B-B17F-F998616D6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0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72758-D958-7E4D-8A3B-E45657654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38FC1-E884-1E40-9524-F2521CCFB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E84C0-7060-6C4D-9904-8FB5C9A4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CC5A-1CD9-B045-8EA0-F91CAFC6B540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F4B6C-4C48-3D4D-9A68-2E777FDF1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88AE4-869D-4B45-BDB4-AA07CD85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2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4E00-BC8D-C348-B5F8-A2B038B64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EFAE9-1285-4E45-864D-E221B1B01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9C338-92EC-004E-B02F-AC1D16B8C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13E36-989F-E246-9EF5-389338005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105E-E9FC-0340-AF18-180E058C56E8}" type="datetime1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4258A-19F6-B14A-ADB4-FEE2FD1EA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3B2BC-D696-3945-9D8D-C5A28841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1C5E3-49C0-F546-B2B9-A4557E19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E18F2-B09F-5046-A86D-E5274E42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BDAB2-CABC-CF46-BCE9-B0A56BBC3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21EDD-9B4B-094E-A68A-8657C9E189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7ADF0-5959-5F4A-804B-C5D062F73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E61BA9-FE19-ED4C-913D-0CA481697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366A-E27F-574B-AAE2-457ACA8E01C2}" type="datetime1">
              <a:rPr lang="en-US" smtClean="0"/>
              <a:t>6/16/20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0E46BE-390E-AA45-B81A-7DE03FAE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2389-DDD6-1540-B960-5B278144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1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3828E-EC5C-A14F-B4FB-21DC53EE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21E119-83D8-7A46-B181-05C71770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5515-2BC1-6B49-A952-D1CD9C062C3C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0A09F2-A9FF-1F47-80DE-88177A411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78CBA-A5F3-0E45-8733-13565CF4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3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68F16-23DE-244F-98AA-1B73185EE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1BB51-EBA8-724B-A67A-FEA30BA39AB3}" type="datetime1">
              <a:rPr lang="en-US" smtClean="0"/>
              <a:t>6/16/20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2B9F11-4762-A74C-88E4-9AE43F0B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AB5C6-FAA8-F247-B044-388A8F48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7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2ADA-F0B3-8841-859A-E3371473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33665-242B-2B44-8C62-C2E59D5CB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70BAA-4DA0-4C47-8542-E3FF18F51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569BC-8EB3-5849-B565-C00436C4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BA39C-9224-364D-B3E6-D7C2FE777935}" type="datetime1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D424B-F372-8B49-B8CD-83EF1EBE2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B39A5-717E-5F45-920F-A79B298E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9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CA52-7298-B84E-A4A8-CB4ADAA3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F54E32-F366-674D-8509-BD073DFB04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E68D8-E3AB-A843-990D-0917F3B88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074A5-46DE-E44B-8E40-AF2CFED7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79736-B035-2545-832D-52A7E641CA45}" type="datetime1">
              <a:rPr lang="en-US" smtClean="0"/>
              <a:t>6/16/20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0FBB7-67C2-E24B-87BB-443D3287A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AED11-0E3D-F24B-B53B-273D8EB5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A2472-01BC-A549-94F0-BF9F0ECF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E74787-53B7-6D40-9B50-E0425F4D6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F063F-40B5-EA46-94DD-E629C5D86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7F22C-3B68-2249-B432-6DB27106283D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22BD0-43C5-6649-A411-3784C6C0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E7434-C158-0046-9772-80763693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60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2FDB-2FA5-4E43-94D1-E2445A458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1DB5CF-4CF1-1641-B468-E36C6D7E6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F1D4E-D8F2-2A4E-BCAE-5FA366BD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1D29F-7A06-3A42-9CD9-3A7161B99F4C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B2515-368E-5B4C-BCAD-E359355DF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E1B18-7611-4841-839F-FBFC388B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E65EE-A077-3347-9262-FE7C3E19D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444C2-0B4A-D845-B84B-04033A468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7676E-8143-EB42-A916-E6C2A1EA1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05420-66AE-BA4E-BD29-A345681AEB31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0E0DC-FC94-A34C-9C79-4DC57B2A5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50F2A-6F70-8843-81F2-699F05065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F1971-1E4F-6D4F-B5E7-944736867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0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5641C6-3227-CC40-9116-C337ABA49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816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</a:t>
            </a:r>
            <a:br>
              <a:rPr lang="en-US" sz="3600" b="1" dirty="0">
                <a:solidFill>
                  <a:srgbClr val="0432FF"/>
                </a:solidFill>
                <a:latin typeface="+mn-lt"/>
              </a:rPr>
            </a:br>
            <a:r>
              <a:rPr lang="en-US" sz="3600" b="1" dirty="0">
                <a:solidFill>
                  <a:srgbClr val="0432FF"/>
                </a:solidFill>
                <a:latin typeface="+mn-lt"/>
              </a:rPr>
              <a:t>Assessing Solar Cycles from Earth’s Perspective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EE8C383-F174-8F42-83DC-668EB8562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8931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Marty Mlynczak</a:t>
            </a:r>
          </a:p>
          <a:p>
            <a:r>
              <a:rPr lang="en-US" b="1" i="1" dirty="0">
                <a:solidFill>
                  <a:srgbClr val="0432FF"/>
                </a:solidFill>
              </a:rPr>
              <a:t>NASA Langley Research Center </a:t>
            </a:r>
          </a:p>
          <a:p>
            <a:r>
              <a:rPr lang="en-US" b="1" dirty="0">
                <a:solidFill>
                  <a:srgbClr val="0432FF"/>
                </a:solidFill>
              </a:rPr>
              <a:t>Linda Hunt</a:t>
            </a:r>
          </a:p>
          <a:p>
            <a:r>
              <a:rPr lang="en-US" b="1" i="1" dirty="0">
                <a:solidFill>
                  <a:srgbClr val="0432FF"/>
                </a:solidFill>
              </a:rPr>
              <a:t>Science Systems Applications, Inc.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4F7DD8B-B444-1043-A05E-BCA13D85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8DD9-502E-DE47-9785-B5FE698DC389}" type="datetime1">
              <a:rPr lang="en-US" smtClean="0">
                <a:solidFill>
                  <a:schemeClr val="bg2">
                    <a:lumMod val="50000"/>
                  </a:schemeClr>
                </a:solidFill>
              </a:rPr>
              <a:t>6/16/20</a:t>
            </a:fld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77C1B9-4CE1-F644-8FC7-15EEFEC6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CEDAR 2020 Virtual Meeting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D19D72D-5235-3B40-A2B6-B7CB20AE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>
                <a:solidFill>
                  <a:schemeClr val="bg2">
                    <a:lumMod val="50000"/>
                  </a:schemeClr>
                </a:solidFill>
              </a:rPr>
              <a:t>1</a:t>
            </a:fld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3569E7-C24A-2C45-8607-AF2104677792}"/>
              </a:ext>
            </a:extLst>
          </p:cNvPr>
          <p:cNvCxnSpPr/>
          <p:nvPr/>
        </p:nvCxnSpPr>
        <p:spPr>
          <a:xfrm>
            <a:off x="0" y="538163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21BF07-22A3-C545-96A4-087484A7F34B}"/>
              </a:ext>
            </a:extLst>
          </p:cNvPr>
          <p:cNvCxnSpPr/>
          <p:nvPr/>
        </p:nvCxnSpPr>
        <p:spPr>
          <a:xfrm>
            <a:off x="0" y="6361113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8835FCF-3208-0F48-B1F3-88559CE35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3F2FE8-6809-B148-ACD0-9647DAF364DA}"/>
              </a:ext>
            </a:extLst>
          </p:cNvPr>
          <p:cNvSpPr txBox="1"/>
          <p:nvPr/>
        </p:nvSpPr>
        <p:spPr>
          <a:xfrm>
            <a:off x="4205643" y="5465524"/>
            <a:ext cx="378071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CEDAR Prize Lecture 2020/21 Preview</a:t>
            </a:r>
          </a:p>
        </p:txBody>
      </p:sp>
    </p:spTree>
    <p:extLst>
      <p:ext uri="{BB962C8B-B14F-4D97-AF65-F5344CB8AC3E}">
        <p14:creationId xmlns:p14="http://schemas.microsoft.com/office/powerpoint/2010/main" val="192344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27"/>
    </mc:Choice>
    <mc:Fallback xmlns="">
      <p:transition spd="slow" advTm="28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517F-47AF-EB4C-879F-D02414D9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346D-E8BC-9942-81DD-5D4E90381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432FF"/>
                </a:solidFill>
              </a:rPr>
              <a:t>The 11-year solar cycle and related metrics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Energetics and effects of the solar cycle on Earth’s thermosphere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Infrared radiation from the thermosphere – a key diagnostic of solar activity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Infrared radiation vs. sunspots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Are we there yet? Has solar minimum occurred for the present solar cycle?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6ED0-54C6-FF46-87C0-FD86DFC0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82DD-C266-BC43-ABED-C5AAE57CBBA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5023B-589A-4E44-85CD-2F6FF3CA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DC4E-975A-F346-8E8A-AFB49C90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2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756947-E3E7-6F4A-B404-5419F4FA4F5D}"/>
              </a:ext>
            </a:extLst>
          </p:cNvPr>
          <p:cNvCxnSpPr/>
          <p:nvPr/>
        </p:nvCxnSpPr>
        <p:spPr>
          <a:xfrm>
            <a:off x="0" y="72642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DFCE0-554A-E74B-B7D2-576BBEC8827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2D176C6-839F-4B49-87AF-379BA8466D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4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44"/>
    </mc:Choice>
    <mc:Fallback xmlns="">
      <p:transition spd="slow" advTm="44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2717A8B-E221-4C4D-9FA9-8D1E83B4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Monthly Sunspot Number 1954 to Present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E83A9-AF40-DC41-8F1F-3E03249F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3D29-C183-4D4A-9A66-FF6C67A57F1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39DEA-AF94-1E41-BA8F-99090513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65FD7-6D15-F542-A56B-4D7E2C6BE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D25DA1-E33A-5341-A935-C6926E4CCD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35" r="6912"/>
          <a:stretch/>
        </p:blipFill>
        <p:spPr>
          <a:xfrm>
            <a:off x="0" y="875146"/>
            <a:ext cx="7436225" cy="510770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EDC534-3BD9-474D-934D-494B738555DF}"/>
              </a:ext>
            </a:extLst>
          </p:cNvPr>
          <p:cNvCxnSpPr/>
          <p:nvPr/>
        </p:nvCxnSpPr>
        <p:spPr>
          <a:xfrm>
            <a:off x="-13448" y="68580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B5F717-71F9-5844-9A77-6CC413210D4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2C02F98-EC40-CB49-BCE5-3F08D82D131F}"/>
              </a:ext>
            </a:extLst>
          </p:cNvPr>
          <p:cNvSpPr txBox="1"/>
          <p:nvPr/>
        </p:nvSpPr>
        <p:spPr>
          <a:xfrm>
            <a:off x="941295" y="48140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3DAA90-9D6B-BF4F-A5A6-DF85389DAFDF}"/>
              </a:ext>
            </a:extLst>
          </p:cNvPr>
          <p:cNvSpPr txBox="1"/>
          <p:nvPr/>
        </p:nvSpPr>
        <p:spPr>
          <a:xfrm>
            <a:off x="2021542" y="48006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BC8DCA-A463-4F40-972A-B4E1B5DD76CA}"/>
              </a:ext>
            </a:extLst>
          </p:cNvPr>
          <p:cNvSpPr txBox="1"/>
          <p:nvPr/>
        </p:nvSpPr>
        <p:spPr>
          <a:xfrm>
            <a:off x="3119719" y="48140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CB1F30-4C7F-5E4D-9D19-858DFB0290C9}"/>
              </a:ext>
            </a:extLst>
          </p:cNvPr>
          <p:cNvSpPr txBox="1"/>
          <p:nvPr/>
        </p:nvSpPr>
        <p:spPr>
          <a:xfrm>
            <a:off x="4087908" y="48006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1DF9FA-2A63-8C43-B7F8-64B3927FC5C8}"/>
              </a:ext>
            </a:extLst>
          </p:cNvPr>
          <p:cNvSpPr txBox="1"/>
          <p:nvPr/>
        </p:nvSpPr>
        <p:spPr>
          <a:xfrm>
            <a:off x="5136778" y="48140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248C47-7270-4742-A1C8-F50302408F23}"/>
              </a:ext>
            </a:extLst>
          </p:cNvPr>
          <p:cNvSpPr txBox="1"/>
          <p:nvPr/>
        </p:nvSpPr>
        <p:spPr>
          <a:xfrm>
            <a:off x="6373909" y="47970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40C83E-D494-3E46-9475-21BB72E7FDCB}"/>
              </a:ext>
            </a:extLst>
          </p:cNvPr>
          <p:cNvSpPr txBox="1"/>
          <p:nvPr/>
        </p:nvSpPr>
        <p:spPr>
          <a:xfrm>
            <a:off x="7705164" y="3802694"/>
            <a:ext cx="4396203" cy="1754326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Sunspot variability is indicative of variability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in solar radiant and particulate (solar wind)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output</a:t>
            </a:r>
          </a:p>
          <a:p>
            <a:endParaRPr lang="en-US" b="1" dirty="0">
              <a:solidFill>
                <a:srgbClr val="0432FF"/>
              </a:solidFill>
            </a:endParaRPr>
          </a:p>
          <a:p>
            <a:r>
              <a:rPr lang="en-US" b="1" dirty="0">
                <a:solidFill>
                  <a:srgbClr val="0432FF"/>
                </a:solidFill>
              </a:rPr>
              <a:t>What are the tangible effects of this </a:t>
            </a:r>
            <a:br>
              <a:rPr lang="en-US" b="1" dirty="0">
                <a:solidFill>
                  <a:srgbClr val="0432FF"/>
                </a:solidFill>
              </a:rPr>
            </a:br>
            <a:r>
              <a:rPr lang="en-US" b="1" dirty="0">
                <a:solidFill>
                  <a:srgbClr val="0432FF"/>
                </a:solidFill>
              </a:rPr>
              <a:t>variability on Earth and its atmosphere?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56CCFC-F9E0-DA48-8678-4C9C4973C623}"/>
              </a:ext>
            </a:extLst>
          </p:cNvPr>
          <p:cNvGrpSpPr/>
          <p:nvPr/>
        </p:nvGrpSpPr>
        <p:grpSpPr>
          <a:xfrm>
            <a:off x="7875597" y="954739"/>
            <a:ext cx="3920878" cy="2317565"/>
            <a:chOff x="8153400" y="1371600"/>
            <a:chExt cx="3920878" cy="231756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EFDD939-BF07-8E49-96C7-47F5507AF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53400" y="1826748"/>
              <a:ext cx="3920878" cy="186241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D6CC9E-C363-1D4C-9357-1C51D3D87F56}"/>
                </a:ext>
              </a:extLst>
            </p:cNvPr>
            <p:cNvSpPr txBox="1"/>
            <p:nvPr/>
          </p:nvSpPr>
          <p:spPr>
            <a:xfrm>
              <a:off x="8337177" y="1371600"/>
              <a:ext cx="3592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432FF"/>
                  </a:solidFill>
                </a:rPr>
                <a:t>Solar Maximum        Solar Minimum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D57806D-1AEF-494F-8E30-C6E7E61CDF47}"/>
              </a:ext>
            </a:extLst>
          </p:cNvPr>
          <p:cNvCxnSpPr>
            <a:cxnSpLocks/>
          </p:cNvCxnSpPr>
          <p:nvPr/>
        </p:nvCxnSpPr>
        <p:spPr>
          <a:xfrm>
            <a:off x="7458584" y="872548"/>
            <a:ext cx="31429" cy="5299652"/>
          </a:xfrm>
          <a:prstGeom prst="line">
            <a:avLst/>
          </a:prstGeom>
          <a:ln>
            <a:solidFill>
              <a:srgbClr val="0432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6220085-2523-EC4C-887A-880AF2F18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55"/>
    </mc:Choice>
    <mc:Fallback xmlns="">
      <p:transition spd="slow" advTm="74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517F-47AF-EB4C-879F-D02414D9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346D-E8BC-9942-81DD-5D4E90381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The 11-year solar cycle and related metrics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Energetics and effects of the solar cycle on Earth’s thermosphere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from the thermosphere – a key diagnostic of solar activity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vs. sunspots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Are we there yet? Has solar minimum occurred for the present solar cycle?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6ED0-54C6-FF46-87C0-FD86DFC0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82DD-C266-BC43-ABED-C5AAE57CBBA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5023B-589A-4E44-85CD-2F6FF3CA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DC4E-975A-F346-8E8A-AFB49C90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4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756947-E3E7-6F4A-B404-5419F4FA4F5D}"/>
              </a:ext>
            </a:extLst>
          </p:cNvPr>
          <p:cNvCxnSpPr/>
          <p:nvPr/>
        </p:nvCxnSpPr>
        <p:spPr>
          <a:xfrm>
            <a:off x="0" y="72642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DFCE0-554A-E74B-B7D2-576BBEC8827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B035A55-FE68-9D43-B6C5-63D30DBDE9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1"/>
    </mc:Choice>
    <mc:Fallback xmlns="">
      <p:transition spd="slow" advTm="8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B8179-642A-6445-9D85-1C7605D0E5E0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AFBA-4DC7-B049-BBD0-9A97CBD79BE4}" type="slidenum">
              <a:rPr lang="en-US" smtClean="0"/>
              <a:t>5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490899" y="1133591"/>
            <a:ext cx="5208435" cy="4910375"/>
            <a:chOff x="1966898" y="1133590"/>
            <a:chExt cx="5208435" cy="4910375"/>
          </a:xfrm>
        </p:grpSpPr>
        <p:sp>
          <p:nvSpPr>
            <p:cNvPr id="19" name="TextBox 18"/>
            <p:cNvSpPr txBox="1"/>
            <p:nvPr/>
          </p:nvSpPr>
          <p:spPr>
            <a:xfrm>
              <a:off x="4181736" y="5674633"/>
              <a:ext cx="1730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Temperature (K)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1424442" y="30611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Altitude (km)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27215" y="4567567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619524" y="1370312"/>
              <a:ext cx="786688" cy="4093201"/>
            </a:xfrm>
            <a:custGeom>
              <a:avLst/>
              <a:gdLst>
                <a:gd name="connsiteX0" fmla="*/ 158433 w 907997"/>
                <a:gd name="connsiteY0" fmla="*/ 4371929 h 4371929"/>
                <a:gd name="connsiteX1" fmla="*/ 103610 w 907997"/>
                <a:gd name="connsiteY1" fmla="*/ 4216611 h 4371929"/>
                <a:gd name="connsiteX2" fmla="*/ 213256 w 907997"/>
                <a:gd name="connsiteY2" fmla="*/ 4015610 h 4371929"/>
                <a:gd name="connsiteX3" fmla="*/ 3102 w 907997"/>
                <a:gd name="connsiteY3" fmla="*/ 3677564 h 4371929"/>
                <a:gd name="connsiteX4" fmla="*/ 405136 w 907997"/>
                <a:gd name="connsiteY4" fmla="*/ 3394336 h 4371929"/>
                <a:gd name="connsiteX5" fmla="*/ 734074 w 907997"/>
                <a:gd name="connsiteY5" fmla="*/ 3193335 h 4371929"/>
                <a:gd name="connsiteX6" fmla="*/ 843719 w 907997"/>
                <a:gd name="connsiteY6" fmla="*/ 2910107 h 4371929"/>
                <a:gd name="connsiteX7" fmla="*/ 871131 w 907997"/>
                <a:gd name="connsiteY7" fmla="*/ 2307106 h 4371929"/>
                <a:gd name="connsiteX8" fmla="*/ 907679 w 907997"/>
                <a:gd name="connsiteY8" fmla="*/ 1128512 h 4371929"/>
                <a:gd name="connsiteX9" fmla="*/ 889405 w 907997"/>
                <a:gd name="connsiteY9" fmla="*/ 77828 h 4371929"/>
                <a:gd name="connsiteX10" fmla="*/ 898542 w 907997"/>
                <a:gd name="connsiteY10" fmla="*/ 77828 h 437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7997" h="4371929">
                  <a:moveTo>
                    <a:pt x="158433" y="4371929"/>
                  </a:moveTo>
                  <a:cubicBezTo>
                    <a:pt x="126453" y="4323963"/>
                    <a:pt x="94473" y="4275997"/>
                    <a:pt x="103610" y="4216611"/>
                  </a:cubicBezTo>
                  <a:cubicBezTo>
                    <a:pt x="112747" y="4157225"/>
                    <a:pt x="230007" y="4105451"/>
                    <a:pt x="213256" y="4015610"/>
                  </a:cubicBezTo>
                  <a:cubicBezTo>
                    <a:pt x="196505" y="3925769"/>
                    <a:pt x="-28878" y="3781110"/>
                    <a:pt x="3102" y="3677564"/>
                  </a:cubicBezTo>
                  <a:cubicBezTo>
                    <a:pt x="35082" y="3574018"/>
                    <a:pt x="283307" y="3475041"/>
                    <a:pt x="405136" y="3394336"/>
                  </a:cubicBezTo>
                  <a:cubicBezTo>
                    <a:pt x="526965" y="3313631"/>
                    <a:pt x="660977" y="3274040"/>
                    <a:pt x="734074" y="3193335"/>
                  </a:cubicBezTo>
                  <a:cubicBezTo>
                    <a:pt x="807171" y="3112630"/>
                    <a:pt x="820876" y="3057812"/>
                    <a:pt x="843719" y="2910107"/>
                  </a:cubicBezTo>
                  <a:cubicBezTo>
                    <a:pt x="866562" y="2762402"/>
                    <a:pt x="860471" y="2604038"/>
                    <a:pt x="871131" y="2307106"/>
                  </a:cubicBezTo>
                  <a:cubicBezTo>
                    <a:pt x="881791" y="2010173"/>
                    <a:pt x="904633" y="1500058"/>
                    <a:pt x="907679" y="1128512"/>
                  </a:cubicBezTo>
                  <a:cubicBezTo>
                    <a:pt x="910725" y="756966"/>
                    <a:pt x="890928" y="252942"/>
                    <a:pt x="889405" y="77828"/>
                  </a:cubicBezTo>
                  <a:cubicBezTo>
                    <a:pt x="887882" y="-97286"/>
                    <a:pt x="898542" y="77828"/>
                    <a:pt x="898542" y="77828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46043" y="1269054"/>
              <a:ext cx="2826864" cy="3302853"/>
            </a:xfrm>
            <a:custGeom>
              <a:avLst/>
              <a:gdLst>
                <a:gd name="connsiteX0" fmla="*/ 3252824 w 3262771"/>
                <a:gd name="connsiteY0" fmla="*/ 0 h 3812157"/>
                <a:gd name="connsiteX1" fmla="*/ 3261961 w 3262771"/>
                <a:gd name="connsiteY1" fmla="*/ 465956 h 3812157"/>
                <a:gd name="connsiteX2" fmla="*/ 3234550 w 3262771"/>
                <a:gd name="connsiteY2" fmla="*/ 1178594 h 3812157"/>
                <a:gd name="connsiteX3" fmla="*/ 3115767 w 3262771"/>
                <a:gd name="connsiteY3" fmla="*/ 1982596 h 3812157"/>
                <a:gd name="connsiteX4" fmla="*/ 2869064 w 3262771"/>
                <a:gd name="connsiteY4" fmla="*/ 2594734 h 3812157"/>
                <a:gd name="connsiteX5" fmla="*/ 2540127 w 3262771"/>
                <a:gd name="connsiteY5" fmla="*/ 3024144 h 3812157"/>
                <a:gd name="connsiteX6" fmla="*/ 2010172 w 3262771"/>
                <a:gd name="connsiteY6" fmla="*/ 3325644 h 3812157"/>
                <a:gd name="connsiteX7" fmla="*/ 1370572 w 3262771"/>
                <a:gd name="connsiteY7" fmla="*/ 3544918 h 3812157"/>
                <a:gd name="connsiteX8" fmla="*/ 822343 w 3262771"/>
                <a:gd name="connsiteY8" fmla="*/ 3700236 h 3812157"/>
                <a:gd name="connsiteX9" fmla="*/ 356349 w 3262771"/>
                <a:gd name="connsiteY9" fmla="*/ 3800737 h 3812157"/>
                <a:gd name="connsiteX10" fmla="*/ 0 w 3262771"/>
                <a:gd name="connsiteY10" fmla="*/ 3809873 h 381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2771" h="3812157">
                  <a:moveTo>
                    <a:pt x="3252824" y="0"/>
                  </a:moveTo>
                  <a:cubicBezTo>
                    <a:pt x="3258915" y="134762"/>
                    <a:pt x="3265007" y="269524"/>
                    <a:pt x="3261961" y="465956"/>
                  </a:cubicBezTo>
                  <a:cubicBezTo>
                    <a:pt x="3258915" y="662388"/>
                    <a:pt x="3258916" y="925821"/>
                    <a:pt x="3234550" y="1178594"/>
                  </a:cubicBezTo>
                  <a:cubicBezTo>
                    <a:pt x="3210184" y="1431367"/>
                    <a:pt x="3176681" y="1746573"/>
                    <a:pt x="3115767" y="1982596"/>
                  </a:cubicBezTo>
                  <a:cubicBezTo>
                    <a:pt x="3054853" y="2218619"/>
                    <a:pt x="2965004" y="2421143"/>
                    <a:pt x="2869064" y="2594734"/>
                  </a:cubicBezTo>
                  <a:cubicBezTo>
                    <a:pt x="2773124" y="2768325"/>
                    <a:pt x="2683276" y="2902326"/>
                    <a:pt x="2540127" y="3024144"/>
                  </a:cubicBezTo>
                  <a:cubicBezTo>
                    <a:pt x="2396978" y="3145962"/>
                    <a:pt x="2205098" y="3238848"/>
                    <a:pt x="2010172" y="3325644"/>
                  </a:cubicBezTo>
                  <a:cubicBezTo>
                    <a:pt x="1815246" y="3412440"/>
                    <a:pt x="1568543" y="3482486"/>
                    <a:pt x="1370572" y="3544918"/>
                  </a:cubicBezTo>
                  <a:cubicBezTo>
                    <a:pt x="1172601" y="3607350"/>
                    <a:pt x="991380" y="3657600"/>
                    <a:pt x="822343" y="3700236"/>
                  </a:cubicBezTo>
                  <a:cubicBezTo>
                    <a:pt x="653306" y="3742873"/>
                    <a:pt x="493406" y="3782464"/>
                    <a:pt x="356349" y="3800737"/>
                  </a:cubicBezTo>
                  <a:cubicBezTo>
                    <a:pt x="219292" y="3819010"/>
                    <a:pt x="0" y="3809873"/>
                    <a:pt x="0" y="3809873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798903" y="5463513"/>
              <a:ext cx="436195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27716" y="4157873"/>
              <a:ext cx="9176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Quiet Sun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92321" y="4069083"/>
              <a:ext cx="966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Active Sun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790986" y="1133590"/>
              <a:ext cx="7916" cy="43299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809436" y="193308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01372" y="2635057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801372" y="333703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801372" y="4046921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01278" y="4764726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487631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18173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073754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92618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05315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335351" y="314381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31130" y="1743236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55589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49695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791028" y="543976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72565" y="543185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22590" y="542393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2000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441842" y="30241"/>
            <a:ext cx="93083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432FF"/>
                </a:solidFill>
              </a:rPr>
              <a:t>Thermosphere Thermal Structure – Solar Cycle Effects</a:t>
            </a:r>
          </a:p>
        </p:txBody>
      </p:sp>
      <p:cxnSp>
        <p:nvCxnSpPr>
          <p:cNvPr id="79" name="Straight Connector 78"/>
          <p:cNvCxnSpPr>
            <a:cxnSpLocks/>
          </p:cNvCxnSpPr>
          <p:nvPr/>
        </p:nvCxnSpPr>
        <p:spPr>
          <a:xfrm flipV="1">
            <a:off x="0" y="629023"/>
            <a:ext cx="12088906" cy="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38508" y="5950267"/>
            <a:ext cx="261597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Banks and </a:t>
            </a:r>
            <a:r>
              <a:rPr lang="en-US" b="1" dirty="0" err="1">
                <a:solidFill>
                  <a:srgbClr val="0070C0"/>
                </a:solidFill>
              </a:rPr>
              <a:t>Kockarts</a:t>
            </a:r>
            <a:r>
              <a:rPr lang="en-US" b="1" dirty="0">
                <a:solidFill>
                  <a:srgbClr val="0070C0"/>
                </a:solidFill>
              </a:rPr>
              <a:t>, 1973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420E3ED-D815-1D44-A053-24FF6AAAE6CD}"/>
              </a:ext>
            </a:extLst>
          </p:cNvPr>
          <p:cNvCxnSpPr>
            <a:cxnSpLocks/>
          </p:cNvCxnSpPr>
          <p:nvPr/>
        </p:nvCxnSpPr>
        <p:spPr>
          <a:xfrm flipV="1">
            <a:off x="0" y="6374179"/>
            <a:ext cx="12088906" cy="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65D309C-6BAA-C745-99B7-C879BBB723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15"/>
    </mc:Choice>
    <mc:Fallback xmlns="">
      <p:transition spd="slow" advTm="48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40F11-62E5-C946-931B-EA8D9F1DA939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AFBA-4DC7-B049-BBD0-9A97CBD79BE4}" type="slidenum">
              <a:rPr lang="en-US" smtClean="0"/>
              <a:t>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490899" y="1133591"/>
            <a:ext cx="5208435" cy="4910375"/>
            <a:chOff x="1966898" y="1133590"/>
            <a:chExt cx="5208435" cy="4910375"/>
          </a:xfrm>
        </p:grpSpPr>
        <p:sp>
          <p:nvSpPr>
            <p:cNvPr id="19" name="TextBox 18"/>
            <p:cNvSpPr txBox="1"/>
            <p:nvPr/>
          </p:nvSpPr>
          <p:spPr>
            <a:xfrm>
              <a:off x="4181736" y="5674633"/>
              <a:ext cx="1730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Temperature (K)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1424442" y="30611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Altitude (km)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27215" y="4567567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619524" y="1370312"/>
              <a:ext cx="786688" cy="4093201"/>
            </a:xfrm>
            <a:custGeom>
              <a:avLst/>
              <a:gdLst>
                <a:gd name="connsiteX0" fmla="*/ 158433 w 907997"/>
                <a:gd name="connsiteY0" fmla="*/ 4371929 h 4371929"/>
                <a:gd name="connsiteX1" fmla="*/ 103610 w 907997"/>
                <a:gd name="connsiteY1" fmla="*/ 4216611 h 4371929"/>
                <a:gd name="connsiteX2" fmla="*/ 213256 w 907997"/>
                <a:gd name="connsiteY2" fmla="*/ 4015610 h 4371929"/>
                <a:gd name="connsiteX3" fmla="*/ 3102 w 907997"/>
                <a:gd name="connsiteY3" fmla="*/ 3677564 h 4371929"/>
                <a:gd name="connsiteX4" fmla="*/ 405136 w 907997"/>
                <a:gd name="connsiteY4" fmla="*/ 3394336 h 4371929"/>
                <a:gd name="connsiteX5" fmla="*/ 734074 w 907997"/>
                <a:gd name="connsiteY5" fmla="*/ 3193335 h 4371929"/>
                <a:gd name="connsiteX6" fmla="*/ 843719 w 907997"/>
                <a:gd name="connsiteY6" fmla="*/ 2910107 h 4371929"/>
                <a:gd name="connsiteX7" fmla="*/ 871131 w 907997"/>
                <a:gd name="connsiteY7" fmla="*/ 2307106 h 4371929"/>
                <a:gd name="connsiteX8" fmla="*/ 907679 w 907997"/>
                <a:gd name="connsiteY8" fmla="*/ 1128512 h 4371929"/>
                <a:gd name="connsiteX9" fmla="*/ 889405 w 907997"/>
                <a:gd name="connsiteY9" fmla="*/ 77828 h 4371929"/>
                <a:gd name="connsiteX10" fmla="*/ 898542 w 907997"/>
                <a:gd name="connsiteY10" fmla="*/ 77828 h 437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7997" h="4371929">
                  <a:moveTo>
                    <a:pt x="158433" y="4371929"/>
                  </a:moveTo>
                  <a:cubicBezTo>
                    <a:pt x="126453" y="4323963"/>
                    <a:pt x="94473" y="4275997"/>
                    <a:pt x="103610" y="4216611"/>
                  </a:cubicBezTo>
                  <a:cubicBezTo>
                    <a:pt x="112747" y="4157225"/>
                    <a:pt x="230007" y="4105451"/>
                    <a:pt x="213256" y="4015610"/>
                  </a:cubicBezTo>
                  <a:cubicBezTo>
                    <a:pt x="196505" y="3925769"/>
                    <a:pt x="-28878" y="3781110"/>
                    <a:pt x="3102" y="3677564"/>
                  </a:cubicBezTo>
                  <a:cubicBezTo>
                    <a:pt x="35082" y="3574018"/>
                    <a:pt x="283307" y="3475041"/>
                    <a:pt x="405136" y="3394336"/>
                  </a:cubicBezTo>
                  <a:cubicBezTo>
                    <a:pt x="526965" y="3313631"/>
                    <a:pt x="660977" y="3274040"/>
                    <a:pt x="734074" y="3193335"/>
                  </a:cubicBezTo>
                  <a:cubicBezTo>
                    <a:pt x="807171" y="3112630"/>
                    <a:pt x="820876" y="3057812"/>
                    <a:pt x="843719" y="2910107"/>
                  </a:cubicBezTo>
                  <a:cubicBezTo>
                    <a:pt x="866562" y="2762402"/>
                    <a:pt x="860471" y="2604038"/>
                    <a:pt x="871131" y="2307106"/>
                  </a:cubicBezTo>
                  <a:cubicBezTo>
                    <a:pt x="881791" y="2010173"/>
                    <a:pt x="904633" y="1500058"/>
                    <a:pt x="907679" y="1128512"/>
                  </a:cubicBezTo>
                  <a:cubicBezTo>
                    <a:pt x="910725" y="756966"/>
                    <a:pt x="890928" y="252942"/>
                    <a:pt x="889405" y="77828"/>
                  </a:cubicBezTo>
                  <a:cubicBezTo>
                    <a:pt x="887882" y="-97286"/>
                    <a:pt x="898542" y="77828"/>
                    <a:pt x="898542" y="77828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46043" y="1269054"/>
              <a:ext cx="2826864" cy="3302853"/>
            </a:xfrm>
            <a:custGeom>
              <a:avLst/>
              <a:gdLst>
                <a:gd name="connsiteX0" fmla="*/ 3252824 w 3262771"/>
                <a:gd name="connsiteY0" fmla="*/ 0 h 3812157"/>
                <a:gd name="connsiteX1" fmla="*/ 3261961 w 3262771"/>
                <a:gd name="connsiteY1" fmla="*/ 465956 h 3812157"/>
                <a:gd name="connsiteX2" fmla="*/ 3234550 w 3262771"/>
                <a:gd name="connsiteY2" fmla="*/ 1178594 h 3812157"/>
                <a:gd name="connsiteX3" fmla="*/ 3115767 w 3262771"/>
                <a:gd name="connsiteY3" fmla="*/ 1982596 h 3812157"/>
                <a:gd name="connsiteX4" fmla="*/ 2869064 w 3262771"/>
                <a:gd name="connsiteY4" fmla="*/ 2594734 h 3812157"/>
                <a:gd name="connsiteX5" fmla="*/ 2540127 w 3262771"/>
                <a:gd name="connsiteY5" fmla="*/ 3024144 h 3812157"/>
                <a:gd name="connsiteX6" fmla="*/ 2010172 w 3262771"/>
                <a:gd name="connsiteY6" fmla="*/ 3325644 h 3812157"/>
                <a:gd name="connsiteX7" fmla="*/ 1370572 w 3262771"/>
                <a:gd name="connsiteY7" fmla="*/ 3544918 h 3812157"/>
                <a:gd name="connsiteX8" fmla="*/ 822343 w 3262771"/>
                <a:gd name="connsiteY8" fmla="*/ 3700236 h 3812157"/>
                <a:gd name="connsiteX9" fmla="*/ 356349 w 3262771"/>
                <a:gd name="connsiteY9" fmla="*/ 3800737 h 3812157"/>
                <a:gd name="connsiteX10" fmla="*/ 0 w 3262771"/>
                <a:gd name="connsiteY10" fmla="*/ 3809873 h 381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2771" h="3812157">
                  <a:moveTo>
                    <a:pt x="3252824" y="0"/>
                  </a:moveTo>
                  <a:cubicBezTo>
                    <a:pt x="3258915" y="134762"/>
                    <a:pt x="3265007" y="269524"/>
                    <a:pt x="3261961" y="465956"/>
                  </a:cubicBezTo>
                  <a:cubicBezTo>
                    <a:pt x="3258915" y="662388"/>
                    <a:pt x="3258916" y="925821"/>
                    <a:pt x="3234550" y="1178594"/>
                  </a:cubicBezTo>
                  <a:cubicBezTo>
                    <a:pt x="3210184" y="1431367"/>
                    <a:pt x="3176681" y="1746573"/>
                    <a:pt x="3115767" y="1982596"/>
                  </a:cubicBezTo>
                  <a:cubicBezTo>
                    <a:pt x="3054853" y="2218619"/>
                    <a:pt x="2965004" y="2421143"/>
                    <a:pt x="2869064" y="2594734"/>
                  </a:cubicBezTo>
                  <a:cubicBezTo>
                    <a:pt x="2773124" y="2768325"/>
                    <a:pt x="2683276" y="2902326"/>
                    <a:pt x="2540127" y="3024144"/>
                  </a:cubicBezTo>
                  <a:cubicBezTo>
                    <a:pt x="2396978" y="3145962"/>
                    <a:pt x="2205098" y="3238848"/>
                    <a:pt x="2010172" y="3325644"/>
                  </a:cubicBezTo>
                  <a:cubicBezTo>
                    <a:pt x="1815246" y="3412440"/>
                    <a:pt x="1568543" y="3482486"/>
                    <a:pt x="1370572" y="3544918"/>
                  </a:cubicBezTo>
                  <a:cubicBezTo>
                    <a:pt x="1172601" y="3607350"/>
                    <a:pt x="991380" y="3657600"/>
                    <a:pt x="822343" y="3700236"/>
                  </a:cubicBezTo>
                  <a:cubicBezTo>
                    <a:pt x="653306" y="3742873"/>
                    <a:pt x="493406" y="3782464"/>
                    <a:pt x="356349" y="3800737"/>
                  </a:cubicBezTo>
                  <a:cubicBezTo>
                    <a:pt x="219292" y="3819010"/>
                    <a:pt x="0" y="3809873"/>
                    <a:pt x="0" y="3809873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798903" y="5463513"/>
              <a:ext cx="436195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27716" y="4157873"/>
              <a:ext cx="9176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Quiet Sun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92321" y="4069083"/>
              <a:ext cx="966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Active Sun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790986" y="1133590"/>
              <a:ext cx="7916" cy="43299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809436" y="193308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01372" y="2635057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801372" y="333703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801372" y="4046921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01278" y="4764726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487631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18173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073754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92618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05315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335351" y="314381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31130" y="1743236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55589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49695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791028" y="543976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72565" y="543185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22590" y="542393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2000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64993" y="30241"/>
            <a:ext cx="806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432FF"/>
                </a:solidFill>
              </a:rPr>
              <a:t>Thermosphere Energy Balance – Energy Inputs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52274" y="1030341"/>
            <a:ext cx="1483441" cy="4433173"/>
            <a:chOff x="528273" y="1030340"/>
            <a:chExt cx="1483441" cy="4433173"/>
          </a:xfrm>
        </p:grpSpPr>
        <p:sp>
          <p:nvSpPr>
            <p:cNvPr id="49" name="Text Box 3"/>
            <p:cNvSpPr txBox="1">
              <a:spLocks noChangeArrowheads="1"/>
            </p:cNvSpPr>
            <p:nvPr/>
          </p:nvSpPr>
          <p:spPr bwMode="auto">
            <a:xfrm>
              <a:off x="684449" y="1764789"/>
              <a:ext cx="121379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 b="1" dirty="0">
                  <a:solidFill>
                    <a:srgbClr val="0000FF"/>
                  </a:solidFill>
                </a:rPr>
                <a:t>Solar UV</a:t>
              </a:r>
              <a:br>
                <a:rPr lang="en-US" sz="1600" b="1" dirty="0">
                  <a:solidFill>
                    <a:srgbClr val="0000FF"/>
                  </a:solidFill>
                </a:rPr>
              </a:br>
              <a:r>
                <a:rPr lang="en-US" sz="1600" b="1" dirty="0">
                  <a:solidFill>
                    <a:srgbClr val="0000FF"/>
                  </a:solidFill>
                </a:rPr>
                <a:t>Solar Wind  </a:t>
              </a:r>
            </a:p>
          </p:txBody>
        </p:sp>
        <p:sp>
          <p:nvSpPr>
            <p:cNvPr id="52" name="AutoShape 10"/>
            <p:cNvSpPr>
              <a:spLocks noChangeAspect="1" noChangeArrowheads="1"/>
            </p:cNvSpPr>
            <p:nvPr/>
          </p:nvSpPr>
          <p:spPr bwMode="auto">
            <a:xfrm rot="5400000">
              <a:off x="-146301" y="3509494"/>
              <a:ext cx="2547748" cy="20837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8190" y="1030340"/>
              <a:ext cx="14035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External </a:t>
              </a:r>
              <a:br>
                <a:rPr lang="en-US" b="1" dirty="0">
                  <a:solidFill>
                    <a:srgbClr val="0000FF"/>
                  </a:solidFill>
                </a:rPr>
              </a:br>
              <a:r>
                <a:rPr lang="en-US" b="1" dirty="0">
                  <a:solidFill>
                    <a:srgbClr val="0000FF"/>
                  </a:solidFill>
                </a:rPr>
                <a:t>Energy Input</a:t>
              </a: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531597" y="1133590"/>
              <a:ext cx="208148" cy="4329923"/>
              <a:chOff x="2790986" y="1133590"/>
              <a:chExt cx="208148" cy="4329923"/>
            </a:xfrm>
          </p:grpSpPr>
          <p:cxnSp>
            <p:nvCxnSpPr>
              <p:cNvPr id="68" name="Straight Arrow Connector 67"/>
              <p:cNvCxnSpPr/>
              <p:nvPr/>
            </p:nvCxnSpPr>
            <p:spPr>
              <a:xfrm flipV="1">
                <a:off x="2790986" y="1133590"/>
                <a:ext cx="7916" cy="43299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2809436" y="1933082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801372" y="2635057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801372" y="3337032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2801372" y="4046921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2801278" y="4764726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Straight Arrow Connector 82"/>
            <p:cNvCxnSpPr/>
            <p:nvPr/>
          </p:nvCxnSpPr>
          <p:spPr>
            <a:xfrm>
              <a:off x="528273" y="5443133"/>
              <a:ext cx="1443668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9EF7FE0-1E8B-D243-8A81-56CB669F75A0}"/>
              </a:ext>
            </a:extLst>
          </p:cNvPr>
          <p:cNvCxnSpPr>
            <a:cxnSpLocks/>
          </p:cNvCxnSpPr>
          <p:nvPr/>
        </p:nvCxnSpPr>
        <p:spPr>
          <a:xfrm flipV="1">
            <a:off x="0" y="629023"/>
            <a:ext cx="12088906" cy="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69EAE66-9A9C-644D-930B-5A36752E3A0D}"/>
              </a:ext>
            </a:extLst>
          </p:cNvPr>
          <p:cNvCxnSpPr>
            <a:cxnSpLocks/>
          </p:cNvCxnSpPr>
          <p:nvPr/>
        </p:nvCxnSpPr>
        <p:spPr>
          <a:xfrm>
            <a:off x="0" y="6307489"/>
            <a:ext cx="12192000" cy="12394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C3850AA-9BC6-BA4D-A438-314B4B8B7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92"/>
    </mc:Choice>
    <mc:Fallback xmlns="">
      <p:transition spd="slow" advTm="35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7C94D-36EE-0F47-86C9-03443BD11A21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AFBA-4DC7-B049-BBD0-9A97CBD79BE4}" type="slidenum">
              <a:rPr lang="en-US" smtClean="0"/>
              <a:t>7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490899" y="1133591"/>
            <a:ext cx="5208435" cy="4910375"/>
            <a:chOff x="1966898" y="1133590"/>
            <a:chExt cx="5208435" cy="4910375"/>
          </a:xfrm>
        </p:grpSpPr>
        <p:sp>
          <p:nvSpPr>
            <p:cNvPr id="19" name="TextBox 18"/>
            <p:cNvSpPr txBox="1"/>
            <p:nvPr/>
          </p:nvSpPr>
          <p:spPr>
            <a:xfrm>
              <a:off x="4181736" y="5674633"/>
              <a:ext cx="1730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Temperature (K)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1424442" y="30611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Altitude (km)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27215" y="4567567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619524" y="1370312"/>
              <a:ext cx="786688" cy="4093201"/>
            </a:xfrm>
            <a:custGeom>
              <a:avLst/>
              <a:gdLst>
                <a:gd name="connsiteX0" fmla="*/ 158433 w 907997"/>
                <a:gd name="connsiteY0" fmla="*/ 4371929 h 4371929"/>
                <a:gd name="connsiteX1" fmla="*/ 103610 w 907997"/>
                <a:gd name="connsiteY1" fmla="*/ 4216611 h 4371929"/>
                <a:gd name="connsiteX2" fmla="*/ 213256 w 907997"/>
                <a:gd name="connsiteY2" fmla="*/ 4015610 h 4371929"/>
                <a:gd name="connsiteX3" fmla="*/ 3102 w 907997"/>
                <a:gd name="connsiteY3" fmla="*/ 3677564 h 4371929"/>
                <a:gd name="connsiteX4" fmla="*/ 405136 w 907997"/>
                <a:gd name="connsiteY4" fmla="*/ 3394336 h 4371929"/>
                <a:gd name="connsiteX5" fmla="*/ 734074 w 907997"/>
                <a:gd name="connsiteY5" fmla="*/ 3193335 h 4371929"/>
                <a:gd name="connsiteX6" fmla="*/ 843719 w 907997"/>
                <a:gd name="connsiteY6" fmla="*/ 2910107 h 4371929"/>
                <a:gd name="connsiteX7" fmla="*/ 871131 w 907997"/>
                <a:gd name="connsiteY7" fmla="*/ 2307106 h 4371929"/>
                <a:gd name="connsiteX8" fmla="*/ 907679 w 907997"/>
                <a:gd name="connsiteY8" fmla="*/ 1128512 h 4371929"/>
                <a:gd name="connsiteX9" fmla="*/ 889405 w 907997"/>
                <a:gd name="connsiteY9" fmla="*/ 77828 h 4371929"/>
                <a:gd name="connsiteX10" fmla="*/ 898542 w 907997"/>
                <a:gd name="connsiteY10" fmla="*/ 77828 h 437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7997" h="4371929">
                  <a:moveTo>
                    <a:pt x="158433" y="4371929"/>
                  </a:moveTo>
                  <a:cubicBezTo>
                    <a:pt x="126453" y="4323963"/>
                    <a:pt x="94473" y="4275997"/>
                    <a:pt x="103610" y="4216611"/>
                  </a:cubicBezTo>
                  <a:cubicBezTo>
                    <a:pt x="112747" y="4157225"/>
                    <a:pt x="230007" y="4105451"/>
                    <a:pt x="213256" y="4015610"/>
                  </a:cubicBezTo>
                  <a:cubicBezTo>
                    <a:pt x="196505" y="3925769"/>
                    <a:pt x="-28878" y="3781110"/>
                    <a:pt x="3102" y="3677564"/>
                  </a:cubicBezTo>
                  <a:cubicBezTo>
                    <a:pt x="35082" y="3574018"/>
                    <a:pt x="283307" y="3475041"/>
                    <a:pt x="405136" y="3394336"/>
                  </a:cubicBezTo>
                  <a:cubicBezTo>
                    <a:pt x="526965" y="3313631"/>
                    <a:pt x="660977" y="3274040"/>
                    <a:pt x="734074" y="3193335"/>
                  </a:cubicBezTo>
                  <a:cubicBezTo>
                    <a:pt x="807171" y="3112630"/>
                    <a:pt x="820876" y="3057812"/>
                    <a:pt x="843719" y="2910107"/>
                  </a:cubicBezTo>
                  <a:cubicBezTo>
                    <a:pt x="866562" y="2762402"/>
                    <a:pt x="860471" y="2604038"/>
                    <a:pt x="871131" y="2307106"/>
                  </a:cubicBezTo>
                  <a:cubicBezTo>
                    <a:pt x="881791" y="2010173"/>
                    <a:pt x="904633" y="1500058"/>
                    <a:pt x="907679" y="1128512"/>
                  </a:cubicBezTo>
                  <a:cubicBezTo>
                    <a:pt x="910725" y="756966"/>
                    <a:pt x="890928" y="252942"/>
                    <a:pt x="889405" y="77828"/>
                  </a:cubicBezTo>
                  <a:cubicBezTo>
                    <a:pt x="887882" y="-97286"/>
                    <a:pt x="898542" y="77828"/>
                    <a:pt x="898542" y="77828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46043" y="1269054"/>
              <a:ext cx="2826864" cy="3302853"/>
            </a:xfrm>
            <a:custGeom>
              <a:avLst/>
              <a:gdLst>
                <a:gd name="connsiteX0" fmla="*/ 3252824 w 3262771"/>
                <a:gd name="connsiteY0" fmla="*/ 0 h 3812157"/>
                <a:gd name="connsiteX1" fmla="*/ 3261961 w 3262771"/>
                <a:gd name="connsiteY1" fmla="*/ 465956 h 3812157"/>
                <a:gd name="connsiteX2" fmla="*/ 3234550 w 3262771"/>
                <a:gd name="connsiteY2" fmla="*/ 1178594 h 3812157"/>
                <a:gd name="connsiteX3" fmla="*/ 3115767 w 3262771"/>
                <a:gd name="connsiteY3" fmla="*/ 1982596 h 3812157"/>
                <a:gd name="connsiteX4" fmla="*/ 2869064 w 3262771"/>
                <a:gd name="connsiteY4" fmla="*/ 2594734 h 3812157"/>
                <a:gd name="connsiteX5" fmla="*/ 2540127 w 3262771"/>
                <a:gd name="connsiteY5" fmla="*/ 3024144 h 3812157"/>
                <a:gd name="connsiteX6" fmla="*/ 2010172 w 3262771"/>
                <a:gd name="connsiteY6" fmla="*/ 3325644 h 3812157"/>
                <a:gd name="connsiteX7" fmla="*/ 1370572 w 3262771"/>
                <a:gd name="connsiteY7" fmla="*/ 3544918 h 3812157"/>
                <a:gd name="connsiteX8" fmla="*/ 822343 w 3262771"/>
                <a:gd name="connsiteY8" fmla="*/ 3700236 h 3812157"/>
                <a:gd name="connsiteX9" fmla="*/ 356349 w 3262771"/>
                <a:gd name="connsiteY9" fmla="*/ 3800737 h 3812157"/>
                <a:gd name="connsiteX10" fmla="*/ 0 w 3262771"/>
                <a:gd name="connsiteY10" fmla="*/ 3809873 h 381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2771" h="3812157">
                  <a:moveTo>
                    <a:pt x="3252824" y="0"/>
                  </a:moveTo>
                  <a:cubicBezTo>
                    <a:pt x="3258915" y="134762"/>
                    <a:pt x="3265007" y="269524"/>
                    <a:pt x="3261961" y="465956"/>
                  </a:cubicBezTo>
                  <a:cubicBezTo>
                    <a:pt x="3258915" y="662388"/>
                    <a:pt x="3258916" y="925821"/>
                    <a:pt x="3234550" y="1178594"/>
                  </a:cubicBezTo>
                  <a:cubicBezTo>
                    <a:pt x="3210184" y="1431367"/>
                    <a:pt x="3176681" y="1746573"/>
                    <a:pt x="3115767" y="1982596"/>
                  </a:cubicBezTo>
                  <a:cubicBezTo>
                    <a:pt x="3054853" y="2218619"/>
                    <a:pt x="2965004" y="2421143"/>
                    <a:pt x="2869064" y="2594734"/>
                  </a:cubicBezTo>
                  <a:cubicBezTo>
                    <a:pt x="2773124" y="2768325"/>
                    <a:pt x="2683276" y="2902326"/>
                    <a:pt x="2540127" y="3024144"/>
                  </a:cubicBezTo>
                  <a:cubicBezTo>
                    <a:pt x="2396978" y="3145962"/>
                    <a:pt x="2205098" y="3238848"/>
                    <a:pt x="2010172" y="3325644"/>
                  </a:cubicBezTo>
                  <a:cubicBezTo>
                    <a:pt x="1815246" y="3412440"/>
                    <a:pt x="1568543" y="3482486"/>
                    <a:pt x="1370572" y="3544918"/>
                  </a:cubicBezTo>
                  <a:cubicBezTo>
                    <a:pt x="1172601" y="3607350"/>
                    <a:pt x="991380" y="3657600"/>
                    <a:pt x="822343" y="3700236"/>
                  </a:cubicBezTo>
                  <a:cubicBezTo>
                    <a:pt x="653306" y="3742873"/>
                    <a:pt x="493406" y="3782464"/>
                    <a:pt x="356349" y="3800737"/>
                  </a:cubicBezTo>
                  <a:cubicBezTo>
                    <a:pt x="219292" y="3819010"/>
                    <a:pt x="0" y="3809873"/>
                    <a:pt x="0" y="3809873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798903" y="5463513"/>
              <a:ext cx="436195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27716" y="4157873"/>
              <a:ext cx="9176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Quiet Sun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92321" y="4069083"/>
              <a:ext cx="966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Active Sun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790986" y="1133590"/>
              <a:ext cx="7916" cy="43299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809436" y="193308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01372" y="2635057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801372" y="333703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801372" y="4046921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01278" y="4764726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487631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18173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073754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92618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05315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335351" y="314381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31130" y="1743236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55589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49695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791028" y="543976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72565" y="543185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22590" y="542393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2000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389840" y="30241"/>
            <a:ext cx="9412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432FF"/>
                </a:solidFill>
              </a:rPr>
              <a:t>Thermosphere Energy Balance – Energy Redistribution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6104737" y="1621765"/>
            <a:ext cx="2028320" cy="3609486"/>
            <a:chOff x="4580737" y="1699215"/>
            <a:chExt cx="2028320" cy="3609486"/>
          </a:xfrm>
        </p:grpSpPr>
        <p:sp>
          <p:nvSpPr>
            <p:cNvPr id="85" name="AutoShape 9"/>
            <p:cNvSpPr>
              <a:spLocks noChangeAspect="1" noChangeArrowheads="1"/>
            </p:cNvSpPr>
            <p:nvPr/>
          </p:nvSpPr>
          <p:spPr bwMode="auto">
            <a:xfrm rot="5400000">
              <a:off x="5092514" y="2962711"/>
              <a:ext cx="634608" cy="1981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Text Box 14"/>
            <p:cNvSpPr txBox="1">
              <a:spLocks noChangeArrowheads="1"/>
            </p:cNvSpPr>
            <p:nvPr/>
          </p:nvSpPr>
          <p:spPr bwMode="auto">
            <a:xfrm>
              <a:off x="4836829" y="2165122"/>
              <a:ext cx="1160294" cy="584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 b="1" dirty="0">
                  <a:solidFill>
                    <a:srgbClr val="FF0000"/>
                  </a:solidFill>
                </a:rPr>
                <a:t>Heat</a:t>
              </a:r>
            </a:p>
            <a:p>
              <a:pPr algn="ctr" eaLnBrk="1" hangingPunct="1"/>
              <a:r>
                <a:rPr lang="en-US" sz="1600" b="1" dirty="0">
                  <a:solidFill>
                    <a:srgbClr val="FF0000"/>
                  </a:solidFill>
                </a:rPr>
                <a:t>Conduction</a:t>
              </a:r>
            </a:p>
          </p:txBody>
        </p:sp>
        <p:sp>
          <p:nvSpPr>
            <p:cNvPr id="87" name="AutoShape 15"/>
            <p:cNvSpPr>
              <a:spLocks noChangeAspect="1" noChangeArrowheads="1"/>
            </p:cNvSpPr>
            <p:nvPr/>
          </p:nvSpPr>
          <p:spPr bwMode="auto">
            <a:xfrm rot="16200000">
              <a:off x="5193267" y="4708991"/>
              <a:ext cx="403247" cy="20116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Text Box 16"/>
            <p:cNvSpPr txBox="1">
              <a:spLocks noChangeArrowheads="1"/>
            </p:cNvSpPr>
            <p:nvPr/>
          </p:nvSpPr>
          <p:spPr bwMode="auto">
            <a:xfrm>
              <a:off x="4759589" y="4970147"/>
              <a:ext cx="1300657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 b="1" dirty="0">
                  <a:solidFill>
                    <a:srgbClr val="0000FF"/>
                  </a:solidFill>
                </a:rPr>
                <a:t>Tides, Waves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580737" y="1699215"/>
              <a:ext cx="2028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Energy Redistribution</a:t>
              </a:r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000AFE0-10CD-9544-A50C-3FE40C70FF0B}"/>
              </a:ext>
            </a:extLst>
          </p:cNvPr>
          <p:cNvCxnSpPr>
            <a:cxnSpLocks/>
          </p:cNvCxnSpPr>
          <p:nvPr/>
        </p:nvCxnSpPr>
        <p:spPr>
          <a:xfrm flipV="1">
            <a:off x="0" y="629023"/>
            <a:ext cx="12088906" cy="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E78E1E1-A708-094E-9598-E8953A4A209E}"/>
              </a:ext>
            </a:extLst>
          </p:cNvPr>
          <p:cNvCxnSpPr>
            <a:cxnSpLocks/>
          </p:cNvCxnSpPr>
          <p:nvPr/>
        </p:nvCxnSpPr>
        <p:spPr>
          <a:xfrm flipV="1">
            <a:off x="0" y="6308602"/>
            <a:ext cx="12192000" cy="1128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4D8C229-1B40-DA42-AB1C-EDC018603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4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5"/>
    </mc:Choice>
    <mc:Fallback xmlns="">
      <p:transition spd="slow" advTm="47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F96B-2247-4D42-A8E3-49DFDCD03749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CAFBA-4DC7-B049-BBD0-9A97CBD79BE4}" type="slidenum">
              <a:rPr lang="en-US" smtClean="0"/>
              <a:t>8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490899" y="1133591"/>
            <a:ext cx="5208435" cy="4910375"/>
            <a:chOff x="1966898" y="1133590"/>
            <a:chExt cx="5208435" cy="4910375"/>
          </a:xfrm>
        </p:grpSpPr>
        <p:sp>
          <p:nvSpPr>
            <p:cNvPr id="19" name="TextBox 18"/>
            <p:cNvSpPr txBox="1"/>
            <p:nvPr/>
          </p:nvSpPr>
          <p:spPr>
            <a:xfrm>
              <a:off x="4181736" y="5674633"/>
              <a:ext cx="1730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Temperature (K)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1424442" y="3061100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Altitude (km)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27215" y="4567567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619524" y="1370312"/>
              <a:ext cx="786688" cy="4093201"/>
            </a:xfrm>
            <a:custGeom>
              <a:avLst/>
              <a:gdLst>
                <a:gd name="connsiteX0" fmla="*/ 158433 w 907997"/>
                <a:gd name="connsiteY0" fmla="*/ 4371929 h 4371929"/>
                <a:gd name="connsiteX1" fmla="*/ 103610 w 907997"/>
                <a:gd name="connsiteY1" fmla="*/ 4216611 h 4371929"/>
                <a:gd name="connsiteX2" fmla="*/ 213256 w 907997"/>
                <a:gd name="connsiteY2" fmla="*/ 4015610 h 4371929"/>
                <a:gd name="connsiteX3" fmla="*/ 3102 w 907997"/>
                <a:gd name="connsiteY3" fmla="*/ 3677564 h 4371929"/>
                <a:gd name="connsiteX4" fmla="*/ 405136 w 907997"/>
                <a:gd name="connsiteY4" fmla="*/ 3394336 h 4371929"/>
                <a:gd name="connsiteX5" fmla="*/ 734074 w 907997"/>
                <a:gd name="connsiteY5" fmla="*/ 3193335 h 4371929"/>
                <a:gd name="connsiteX6" fmla="*/ 843719 w 907997"/>
                <a:gd name="connsiteY6" fmla="*/ 2910107 h 4371929"/>
                <a:gd name="connsiteX7" fmla="*/ 871131 w 907997"/>
                <a:gd name="connsiteY7" fmla="*/ 2307106 h 4371929"/>
                <a:gd name="connsiteX8" fmla="*/ 907679 w 907997"/>
                <a:gd name="connsiteY8" fmla="*/ 1128512 h 4371929"/>
                <a:gd name="connsiteX9" fmla="*/ 889405 w 907997"/>
                <a:gd name="connsiteY9" fmla="*/ 77828 h 4371929"/>
                <a:gd name="connsiteX10" fmla="*/ 898542 w 907997"/>
                <a:gd name="connsiteY10" fmla="*/ 77828 h 437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7997" h="4371929">
                  <a:moveTo>
                    <a:pt x="158433" y="4371929"/>
                  </a:moveTo>
                  <a:cubicBezTo>
                    <a:pt x="126453" y="4323963"/>
                    <a:pt x="94473" y="4275997"/>
                    <a:pt x="103610" y="4216611"/>
                  </a:cubicBezTo>
                  <a:cubicBezTo>
                    <a:pt x="112747" y="4157225"/>
                    <a:pt x="230007" y="4105451"/>
                    <a:pt x="213256" y="4015610"/>
                  </a:cubicBezTo>
                  <a:cubicBezTo>
                    <a:pt x="196505" y="3925769"/>
                    <a:pt x="-28878" y="3781110"/>
                    <a:pt x="3102" y="3677564"/>
                  </a:cubicBezTo>
                  <a:cubicBezTo>
                    <a:pt x="35082" y="3574018"/>
                    <a:pt x="283307" y="3475041"/>
                    <a:pt x="405136" y="3394336"/>
                  </a:cubicBezTo>
                  <a:cubicBezTo>
                    <a:pt x="526965" y="3313631"/>
                    <a:pt x="660977" y="3274040"/>
                    <a:pt x="734074" y="3193335"/>
                  </a:cubicBezTo>
                  <a:cubicBezTo>
                    <a:pt x="807171" y="3112630"/>
                    <a:pt x="820876" y="3057812"/>
                    <a:pt x="843719" y="2910107"/>
                  </a:cubicBezTo>
                  <a:cubicBezTo>
                    <a:pt x="866562" y="2762402"/>
                    <a:pt x="860471" y="2604038"/>
                    <a:pt x="871131" y="2307106"/>
                  </a:cubicBezTo>
                  <a:cubicBezTo>
                    <a:pt x="881791" y="2010173"/>
                    <a:pt x="904633" y="1500058"/>
                    <a:pt x="907679" y="1128512"/>
                  </a:cubicBezTo>
                  <a:cubicBezTo>
                    <a:pt x="910725" y="756966"/>
                    <a:pt x="890928" y="252942"/>
                    <a:pt x="889405" y="77828"/>
                  </a:cubicBezTo>
                  <a:cubicBezTo>
                    <a:pt x="887882" y="-97286"/>
                    <a:pt x="898542" y="77828"/>
                    <a:pt x="898542" y="77828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46043" y="1269054"/>
              <a:ext cx="2826864" cy="3302853"/>
            </a:xfrm>
            <a:custGeom>
              <a:avLst/>
              <a:gdLst>
                <a:gd name="connsiteX0" fmla="*/ 3252824 w 3262771"/>
                <a:gd name="connsiteY0" fmla="*/ 0 h 3812157"/>
                <a:gd name="connsiteX1" fmla="*/ 3261961 w 3262771"/>
                <a:gd name="connsiteY1" fmla="*/ 465956 h 3812157"/>
                <a:gd name="connsiteX2" fmla="*/ 3234550 w 3262771"/>
                <a:gd name="connsiteY2" fmla="*/ 1178594 h 3812157"/>
                <a:gd name="connsiteX3" fmla="*/ 3115767 w 3262771"/>
                <a:gd name="connsiteY3" fmla="*/ 1982596 h 3812157"/>
                <a:gd name="connsiteX4" fmla="*/ 2869064 w 3262771"/>
                <a:gd name="connsiteY4" fmla="*/ 2594734 h 3812157"/>
                <a:gd name="connsiteX5" fmla="*/ 2540127 w 3262771"/>
                <a:gd name="connsiteY5" fmla="*/ 3024144 h 3812157"/>
                <a:gd name="connsiteX6" fmla="*/ 2010172 w 3262771"/>
                <a:gd name="connsiteY6" fmla="*/ 3325644 h 3812157"/>
                <a:gd name="connsiteX7" fmla="*/ 1370572 w 3262771"/>
                <a:gd name="connsiteY7" fmla="*/ 3544918 h 3812157"/>
                <a:gd name="connsiteX8" fmla="*/ 822343 w 3262771"/>
                <a:gd name="connsiteY8" fmla="*/ 3700236 h 3812157"/>
                <a:gd name="connsiteX9" fmla="*/ 356349 w 3262771"/>
                <a:gd name="connsiteY9" fmla="*/ 3800737 h 3812157"/>
                <a:gd name="connsiteX10" fmla="*/ 0 w 3262771"/>
                <a:gd name="connsiteY10" fmla="*/ 3809873 h 381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2771" h="3812157">
                  <a:moveTo>
                    <a:pt x="3252824" y="0"/>
                  </a:moveTo>
                  <a:cubicBezTo>
                    <a:pt x="3258915" y="134762"/>
                    <a:pt x="3265007" y="269524"/>
                    <a:pt x="3261961" y="465956"/>
                  </a:cubicBezTo>
                  <a:cubicBezTo>
                    <a:pt x="3258915" y="662388"/>
                    <a:pt x="3258916" y="925821"/>
                    <a:pt x="3234550" y="1178594"/>
                  </a:cubicBezTo>
                  <a:cubicBezTo>
                    <a:pt x="3210184" y="1431367"/>
                    <a:pt x="3176681" y="1746573"/>
                    <a:pt x="3115767" y="1982596"/>
                  </a:cubicBezTo>
                  <a:cubicBezTo>
                    <a:pt x="3054853" y="2218619"/>
                    <a:pt x="2965004" y="2421143"/>
                    <a:pt x="2869064" y="2594734"/>
                  </a:cubicBezTo>
                  <a:cubicBezTo>
                    <a:pt x="2773124" y="2768325"/>
                    <a:pt x="2683276" y="2902326"/>
                    <a:pt x="2540127" y="3024144"/>
                  </a:cubicBezTo>
                  <a:cubicBezTo>
                    <a:pt x="2396978" y="3145962"/>
                    <a:pt x="2205098" y="3238848"/>
                    <a:pt x="2010172" y="3325644"/>
                  </a:cubicBezTo>
                  <a:cubicBezTo>
                    <a:pt x="1815246" y="3412440"/>
                    <a:pt x="1568543" y="3482486"/>
                    <a:pt x="1370572" y="3544918"/>
                  </a:cubicBezTo>
                  <a:cubicBezTo>
                    <a:pt x="1172601" y="3607350"/>
                    <a:pt x="991380" y="3657600"/>
                    <a:pt x="822343" y="3700236"/>
                  </a:cubicBezTo>
                  <a:cubicBezTo>
                    <a:pt x="653306" y="3742873"/>
                    <a:pt x="493406" y="3782464"/>
                    <a:pt x="356349" y="3800737"/>
                  </a:cubicBezTo>
                  <a:cubicBezTo>
                    <a:pt x="219292" y="3819010"/>
                    <a:pt x="0" y="3809873"/>
                    <a:pt x="0" y="3809873"/>
                  </a:cubicBezTo>
                </a:path>
              </a:pathLst>
            </a:cu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798903" y="5463513"/>
              <a:ext cx="436195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27716" y="4157873"/>
              <a:ext cx="9176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Quiet Sun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92321" y="4069083"/>
              <a:ext cx="966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Active Sun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790986" y="1133590"/>
              <a:ext cx="7916" cy="43299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809436" y="193308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01372" y="2635057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801372" y="3337032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801372" y="4046921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01278" y="4764726"/>
              <a:ext cx="18969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487631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18173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073754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926186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05315" y="5336860"/>
              <a:ext cx="0" cy="126652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335351" y="314381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31130" y="1743236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55589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949695" y="5443133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791028" y="543976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72565" y="5431852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1500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22590" y="5423936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2000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813648" y="1172071"/>
            <a:ext cx="1814752" cy="4329923"/>
            <a:chOff x="7289648" y="1172070"/>
            <a:chExt cx="1814752" cy="4329923"/>
          </a:xfrm>
        </p:grpSpPr>
        <p:sp>
          <p:nvSpPr>
            <p:cNvPr id="74" name="TextBox 73"/>
            <p:cNvSpPr txBox="1"/>
            <p:nvPr/>
          </p:nvSpPr>
          <p:spPr>
            <a:xfrm>
              <a:off x="7846624" y="4046921"/>
              <a:ext cx="12577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NO (5.3 </a:t>
              </a:r>
              <a:r>
                <a:rPr lang="en-US" sz="1600" b="1" dirty="0">
                  <a:solidFill>
                    <a:srgbClr val="FF00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600" b="1" dirty="0">
                  <a:solidFill>
                    <a:srgbClr val="FF0000"/>
                  </a:solidFill>
                </a:rPr>
                <a:t>m)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7292174" y="1172070"/>
              <a:ext cx="208148" cy="4329923"/>
              <a:chOff x="2790986" y="1133590"/>
              <a:chExt cx="208148" cy="4329923"/>
            </a:xfrm>
          </p:grpSpPr>
          <p:cxnSp>
            <p:nvCxnSpPr>
              <p:cNvPr id="62" name="Straight Arrow Connector 61"/>
              <p:cNvCxnSpPr/>
              <p:nvPr/>
            </p:nvCxnSpPr>
            <p:spPr>
              <a:xfrm flipV="1">
                <a:off x="2790986" y="1133590"/>
                <a:ext cx="7916" cy="43299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2809436" y="1933082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2801372" y="2635057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801372" y="3337032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2801372" y="4046921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801278" y="4764726"/>
                <a:ext cx="18969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Straight Arrow Connector 68"/>
            <p:cNvCxnSpPr/>
            <p:nvPr/>
          </p:nvCxnSpPr>
          <p:spPr>
            <a:xfrm>
              <a:off x="7300090" y="5501993"/>
              <a:ext cx="1443668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7289648" y="3394364"/>
              <a:ext cx="1103616" cy="1523264"/>
            </a:xfrm>
            <a:custGeom>
              <a:avLst/>
              <a:gdLst>
                <a:gd name="connsiteX0" fmla="*/ 30170 w 1103616"/>
                <a:gd name="connsiteY0" fmla="*/ 0 h 1523264"/>
                <a:gd name="connsiteX1" fmla="*/ 60958 w 1103616"/>
                <a:gd name="connsiteY1" fmla="*/ 238606 h 1523264"/>
                <a:gd name="connsiteX2" fmla="*/ 107140 w 1103616"/>
                <a:gd name="connsiteY2" fmla="*/ 446424 h 1523264"/>
                <a:gd name="connsiteX3" fmla="*/ 199504 w 1103616"/>
                <a:gd name="connsiteY3" fmla="*/ 638848 h 1523264"/>
                <a:gd name="connsiteX4" fmla="*/ 415019 w 1103616"/>
                <a:gd name="connsiteY4" fmla="*/ 877454 h 1523264"/>
                <a:gd name="connsiteX5" fmla="*/ 999988 w 1103616"/>
                <a:gd name="connsiteY5" fmla="*/ 1131454 h 1523264"/>
                <a:gd name="connsiteX6" fmla="*/ 1007685 w 1103616"/>
                <a:gd name="connsiteY6" fmla="*/ 1308484 h 1523264"/>
                <a:gd name="connsiteX7" fmla="*/ 30170 w 1103616"/>
                <a:gd name="connsiteY7" fmla="*/ 1516303 h 1523264"/>
                <a:gd name="connsiteX8" fmla="*/ 230291 w 1103616"/>
                <a:gd name="connsiteY8" fmla="*/ 1477818 h 152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3616" h="1523264">
                  <a:moveTo>
                    <a:pt x="30170" y="0"/>
                  </a:moveTo>
                  <a:cubicBezTo>
                    <a:pt x="39150" y="82101"/>
                    <a:pt x="48130" y="164202"/>
                    <a:pt x="60958" y="238606"/>
                  </a:cubicBezTo>
                  <a:cubicBezTo>
                    <a:pt x="73786" y="313010"/>
                    <a:pt x="84049" y="379717"/>
                    <a:pt x="107140" y="446424"/>
                  </a:cubicBezTo>
                  <a:cubicBezTo>
                    <a:pt x="130231" y="513131"/>
                    <a:pt x="148191" y="567010"/>
                    <a:pt x="199504" y="638848"/>
                  </a:cubicBezTo>
                  <a:cubicBezTo>
                    <a:pt x="250817" y="710686"/>
                    <a:pt x="281605" y="795353"/>
                    <a:pt x="415019" y="877454"/>
                  </a:cubicBezTo>
                  <a:cubicBezTo>
                    <a:pt x="548433" y="959555"/>
                    <a:pt x="901210" y="1059616"/>
                    <a:pt x="999988" y="1131454"/>
                  </a:cubicBezTo>
                  <a:cubicBezTo>
                    <a:pt x="1098766" y="1203292"/>
                    <a:pt x="1169321" y="1244343"/>
                    <a:pt x="1007685" y="1308484"/>
                  </a:cubicBezTo>
                  <a:cubicBezTo>
                    <a:pt x="846049" y="1372625"/>
                    <a:pt x="159736" y="1488081"/>
                    <a:pt x="30170" y="1516303"/>
                  </a:cubicBezTo>
                  <a:cubicBezTo>
                    <a:pt x="-99396" y="1544525"/>
                    <a:pt x="230291" y="1477818"/>
                    <a:pt x="230291" y="1477818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304424" y="4394970"/>
              <a:ext cx="1416291" cy="1105672"/>
            </a:xfrm>
            <a:custGeom>
              <a:avLst/>
              <a:gdLst>
                <a:gd name="connsiteX0" fmla="*/ 0 w 1416291"/>
                <a:gd name="connsiteY0" fmla="*/ 0 h 1105672"/>
                <a:gd name="connsiteX1" fmla="*/ 315576 w 1416291"/>
                <a:gd name="connsiteY1" fmla="*/ 130848 h 1105672"/>
                <a:gd name="connsiteX2" fmla="*/ 754303 w 1416291"/>
                <a:gd name="connsiteY2" fmla="*/ 223212 h 1105672"/>
                <a:gd name="connsiteX3" fmla="*/ 1208424 w 1416291"/>
                <a:gd name="connsiteY3" fmla="*/ 277091 h 1105672"/>
                <a:gd name="connsiteX4" fmla="*/ 1416243 w 1416291"/>
                <a:gd name="connsiteY4" fmla="*/ 361757 h 1105672"/>
                <a:gd name="connsiteX5" fmla="*/ 1193031 w 1416291"/>
                <a:gd name="connsiteY5" fmla="*/ 454121 h 1105672"/>
                <a:gd name="connsiteX6" fmla="*/ 269394 w 1416291"/>
                <a:gd name="connsiteY6" fmla="*/ 646545 h 1105672"/>
                <a:gd name="connsiteX7" fmla="*/ 84667 w 1416291"/>
                <a:gd name="connsiteY7" fmla="*/ 1062182 h 1105672"/>
                <a:gd name="connsiteX8" fmla="*/ 100061 w 1416291"/>
                <a:gd name="connsiteY8" fmla="*/ 1092969 h 110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6291" h="1105672">
                  <a:moveTo>
                    <a:pt x="0" y="0"/>
                  </a:moveTo>
                  <a:cubicBezTo>
                    <a:pt x="94929" y="46823"/>
                    <a:pt x="189859" y="93646"/>
                    <a:pt x="315576" y="130848"/>
                  </a:cubicBezTo>
                  <a:cubicBezTo>
                    <a:pt x="441293" y="168050"/>
                    <a:pt x="605495" y="198838"/>
                    <a:pt x="754303" y="223212"/>
                  </a:cubicBezTo>
                  <a:cubicBezTo>
                    <a:pt x="903111" y="247586"/>
                    <a:pt x="1098101" y="254000"/>
                    <a:pt x="1208424" y="277091"/>
                  </a:cubicBezTo>
                  <a:cubicBezTo>
                    <a:pt x="1318747" y="300182"/>
                    <a:pt x="1418808" y="332252"/>
                    <a:pt x="1416243" y="361757"/>
                  </a:cubicBezTo>
                  <a:cubicBezTo>
                    <a:pt x="1413678" y="391262"/>
                    <a:pt x="1384172" y="406656"/>
                    <a:pt x="1193031" y="454121"/>
                  </a:cubicBezTo>
                  <a:cubicBezTo>
                    <a:pt x="1001890" y="501586"/>
                    <a:pt x="454121" y="545202"/>
                    <a:pt x="269394" y="646545"/>
                  </a:cubicBezTo>
                  <a:cubicBezTo>
                    <a:pt x="84667" y="747889"/>
                    <a:pt x="112889" y="987778"/>
                    <a:pt x="84667" y="1062182"/>
                  </a:cubicBezTo>
                  <a:cubicBezTo>
                    <a:pt x="56445" y="1136586"/>
                    <a:pt x="100061" y="1092969"/>
                    <a:pt x="100061" y="1092969"/>
                  </a:cubicBezTo>
                </a:path>
              </a:pathLst>
            </a:cu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492164" y="1172070"/>
              <a:ext cx="1296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Energy Loss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789974" y="4998306"/>
              <a:ext cx="12065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6600"/>
                  </a:solidFill>
                </a:rPr>
                <a:t>CO</a:t>
              </a:r>
              <a:r>
                <a:rPr lang="en-US" sz="1600" b="1" baseline="-25000" dirty="0">
                  <a:solidFill>
                    <a:srgbClr val="FF6600"/>
                  </a:solidFill>
                </a:rPr>
                <a:t>2</a:t>
              </a:r>
              <a:r>
                <a:rPr lang="en-US" sz="1600" b="1" dirty="0">
                  <a:solidFill>
                    <a:srgbClr val="FF6600"/>
                  </a:solidFill>
                </a:rPr>
                <a:t> (15 </a:t>
              </a:r>
              <a:r>
                <a:rPr lang="en-US" sz="1600" b="1" dirty="0">
                  <a:solidFill>
                    <a:srgbClr val="FF66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600" b="1" dirty="0">
                  <a:solidFill>
                    <a:srgbClr val="FF6600"/>
                  </a:solidFill>
                </a:rPr>
                <a:t>m)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909501" y="30241"/>
            <a:ext cx="8372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432FF"/>
                </a:solidFill>
              </a:rPr>
              <a:t>Thermosphere Energy Balance – Energy Outputs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D511384-B47C-FE41-81B8-663BA7BF1CE9}"/>
              </a:ext>
            </a:extLst>
          </p:cNvPr>
          <p:cNvCxnSpPr>
            <a:cxnSpLocks/>
          </p:cNvCxnSpPr>
          <p:nvPr/>
        </p:nvCxnSpPr>
        <p:spPr>
          <a:xfrm flipV="1">
            <a:off x="0" y="629023"/>
            <a:ext cx="12088906" cy="1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2569A81-24D9-794E-9636-3F4D6E0940E3}"/>
              </a:ext>
            </a:extLst>
          </p:cNvPr>
          <p:cNvCxnSpPr>
            <a:cxnSpLocks/>
          </p:cNvCxnSpPr>
          <p:nvPr/>
        </p:nvCxnSpPr>
        <p:spPr>
          <a:xfrm>
            <a:off x="-8139" y="6296862"/>
            <a:ext cx="12200139" cy="16318"/>
          </a:xfrm>
          <a:prstGeom prst="line">
            <a:avLst/>
          </a:prstGeom>
          <a:ln w="2857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076A404-91EB-3B45-B8DD-B6F9A4EE6A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8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37"/>
    </mc:Choice>
    <mc:Fallback xmlns="">
      <p:transition spd="slow" advTm="699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517F-47AF-EB4C-879F-D02414D9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346D-E8BC-9942-81DD-5D4E90381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The 11-year solar cycle and related metrics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Energetics and effects of the solar cycle on Earth’s thermosphere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Infrared radiation from the thermosphere – a key diagnostic of solar activity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vs. sunspots 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Are we there yet? Has solar minimum occurred for the present solar cycle?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6ED0-54C6-FF46-87C0-FD86DFC0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82DD-C266-BC43-ABED-C5AAE57CBBA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5023B-589A-4E44-85CD-2F6FF3CA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DC4E-975A-F346-8E8A-AFB49C90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9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756947-E3E7-6F4A-B404-5419F4FA4F5D}"/>
              </a:ext>
            </a:extLst>
          </p:cNvPr>
          <p:cNvCxnSpPr/>
          <p:nvPr/>
        </p:nvCxnSpPr>
        <p:spPr>
          <a:xfrm>
            <a:off x="0" y="72642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DFCE0-554A-E74B-B7D2-576BBEC8827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A0F7C14-22E0-E24B-8A8F-E0D6C5ECA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9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65"/>
    </mc:Choice>
    <mc:Fallback xmlns="">
      <p:transition spd="slow" advTm="14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91AF12A-C86C-DC42-80A6-6D7A551C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408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432FF"/>
                </a:solidFill>
                <a:latin typeface="+mn-lt"/>
              </a:rPr>
              <a:t>Effects of solar activity on infrared radiation from nitric oxide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B6957-B06B-8E4A-AFDB-64AB74D3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229B-785D-814E-827D-0C3246456A63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CED17-E87F-6F4E-B786-606F8E14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CBBCC-C445-8442-80A2-02C6A99A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 descr="A picture containing sitting, face, blue&#10;&#10;Description automatically generated">
            <a:extLst>
              <a:ext uri="{FF2B5EF4-FFF2-40B4-BE49-F238E27FC236}">
                <a16:creationId xmlns:a16="http://schemas.microsoft.com/office/drawing/2014/main" id="{C301BB04-A25B-464D-81B0-D9AD60F03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13649"/>
            <a:ext cx="4987089" cy="4610287"/>
          </a:xfrm>
          <a:prstGeom prst="rect">
            <a:avLst/>
          </a:prstGeom>
        </p:spPr>
      </p:pic>
      <p:pic>
        <p:nvPicPr>
          <p:cNvPr id="11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9FF3D817-FFD9-184B-8820-511E119CC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910" y="1565556"/>
            <a:ext cx="4987090" cy="461028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2ED155-CF66-A54B-B8E0-9AF62174B0EB}"/>
              </a:ext>
            </a:extLst>
          </p:cNvPr>
          <p:cNvCxnSpPr/>
          <p:nvPr/>
        </p:nvCxnSpPr>
        <p:spPr>
          <a:xfrm>
            <a:off x="0" y="59195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CA0CD-E3DA-AA48-BA3C-B6EBD7BCE7BF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0DD450A-BE02-9948-A846-3ABDD42D7BE5}"/>
              </a:ext>
            </a:extLst>
          </p:cNvPr>
          <p:cNvSpPr txBox="1"/>
          <p:nvPr/>
        </p:nvSpPr>
        <p:spPr>
          <a:xfrm>
            <a:off x="1013327" y="693756"/>
            <a:ext cx="10165347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</a:rPr>
              <a:t>Infrared radiation from nitric oxide (NO, 5.3 </a:t>
            </a:r>
            <a:r>
              <a:rPr lang="en-US" b="1" dirty="0">
                <a:solidFill>
                  <a:srgbClr val="0432FF"/>
                </a:solidFill>
                <a:latin typeface="Symbol" pitchFamily="2" charset="2"/>
              </a:rPr>
              <a:t>m</a:t>
            </a:r>
            <a:r>
              <a:rPr lang="en-US" b="1" dirty="0">
                <a:solidFill>
                  <a:srgbClr val="0432FF"/>
                </a:solidFill>
              </a:rPr>
              <a:t>m) responds according to exp ( 2700/T)</a:t>
            </a:r>
          </a:p>
          <a:p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r>
              <a:rPr lang="en-US" b="1" dirty="0">
                <a:solidFill>
                  <a:srgbClr val="0432FF"/>
                </a:solidFill>
              </a:rPr>
              <a:t>Figures here are of global flux (W/m</a:t>
            </a:r>
            <a:r>
              <a:rPr lang="en-US" b="1" baseline="30000" dirty="0">
                <a:solidFill>
                  <a:srgbClr val="0432FF"/>
                </a:solidFill>
              </a:rPr>
              <a:t>2</a:t>
            </a:r>
            <a:r>
              <a:rPr lang="en-US" b="1" dirty="0">
                <a:solidFill>
                  <a:srgbClr val="0432FF"/>
                </a:solidFill>
              </a:rPr>
              <a:t>) of energy from quiet to storm time, measured by SABER on TIMED</a:t>
            </a:r>
          </a:p>
          <a:p>
            <a:endParaRPr lang="en-US" b="1" dirty="0">
              <a:solidFill>
                <a:srgbClr val="0432FF"/>
              </a:solidFill>
            </a:endParaRPr>
          </a:p>
          <a:p>
            <a:pPr algn="ctr"/>
            <a:r>
              <a:rPr lang="en-US" b="1" i="1" dirty="0">
                <a:solidFill>
                  <a:srgbClr val="FF0000"/>
                </a:solidFill>
              </a:rPr>
              <a:t>NO emission is a very sensitive indicator of solar activity, as is CO</a:t>
            </a:r>
            <a:r>
              <a:rPr lang="en-US" b="1" i="1" baseline="-25000" dirty="0">
                <a:solidFill>
                  <a:srgbClr val="FF0000"/>
                </a:solidFill>
              </a:rPr>
              <a:t>2</a:t>
            </a:r>
            <a:r>
              <a:rPr lang="en-US" b="1" i="1" dirty="0">
                <a:solidFill>
                  <a:srgbClr val="FF0000"/>
                </a:solidFill>
              </a:rPr>
              <a:t> emission (15 </a:t>
            </a:r>
            <a:r>
              <a:rPr lang="en-US" b="1" i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b="1" i="1" dirty="0">
                <a:solidFill>
                  <a:srgbClr val="FF0000"/>
                </a:solidFill>
              </a:rPr>
              <a:t>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E8E6CC-876E-9D41-85A7-AC9F50D4E8C7}"/>
              </a:ext>
            </a:extLst>
          </p:cNvPr>
          <p:cNvSpPr txBox="1"/>
          <p:nvPr/>
        </p:nvSpPr>
        <p:spPr>
          <a:xfrm flipH="1">
            <a:off x="0" y="5896765"/>
            <a:ext cx="31197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A2EB7F-C51E-FF44-B278-D49F432A9FC3}"/>
              </a:ext>
            </a:extLst>
          </p:cNvPr>
          <p:cNvSpPr txBox="1"/>
          <p:nvPr/>
        </p:nvSpPr>
        <p:spPr>
          <a:xfrm>
            <a:off x="7149037" y="5862404"/>
            <a:ext cx="39937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A4CF51-EA69-2343-89D4-5904AA6DF0D1}"/>
              </a:ext>
            </a:extLst>
          </p:cNvPr>
          <p:cNvSpPr txBox="1"/>
          <p:nvPr/>
        </p:nvSpPr>
        <p:spPr>
          <a:xfrm>
            <a:off x="4987089" y="3907424"/>
            <a:ext cx="1966116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Flux (</a:t>
            </a:r>
            <a:r>
              <a:rPr lang="en-US" b="1" dirty="0" err="1">
                <a:solidFill>
                  <a:srgbClr val="0432FF"/>
                </a:solidFill>
                <a:cs typeface="Biome" panose="020B0604020202020204" pitchFamily="34" charset="0"/>
              </a:rPr>
              <a:t>mW</a:t>
            </a: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/m</a:t>
            </a:r>
            <a:r>
              <a:rPr lang="en-US" b="1" baseline="30000" dirty="0">
                <a:solidFill>
                  <a:srgbClr val="0432FF"/>
                </a:solidFill>
                <a:cs typeface="Biome" panose="020B0604020202020204" pitchFamily="34" charset="0"/>
              </a:rPr>
              <a:t>2</a:t>
            </a: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) </a:t>
            </a:r>
            <a:b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derived from </a:t>
            </a:r>
            <a:b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SABER instrument </a:t>
            </a:r>
            <a:b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on TIMED </a:t>
            </a:r>
            <a:b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satellite during</a:t>
            </a:r>
            <a:b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cs typeface="Biome" panose="020B0604020202020204" pitchFamily="34" charset="0"/>
              </a:rPr>
              <a:t>April 2002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E92508F-A832-A643-A716-2261368460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51"/>
    </mc:Choice>
    <mc:Fallback xmlns="">
      <p:transition spd="slow" advTm="120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517F-47AF-EB4C-879F-D02414D9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346D-E8BC-9942-81DD-5D4E90381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The 11-year solar cycle and related metrics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Energetics and effects of the solar cycle on Earth’s thermosphere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from the thermosphere – a key diagnostic of solar activity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Infrared radiation vs. sunspots – up to 1 year difference in maxima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Are we there yet? Has solar minimum occurred for the present solar cycle?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6ED0-54C6-FF46-87C0-FD86DFC0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82DD-C266-BC43-ABED-C5AAE57CBBA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5023B-589A-4E44-85CD-2F6FF3CA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DC4E-975A-F346-8E8A-AFB49C90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11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756947-E3E7-6F4A-B404-5419F4FA4F5D}"/>
              </a:ext>
            </a:extLst>
          </p:cNvPr>
          <p:cNvCxnSpPr/>
          <p:nvPr/>
        </p:nvCxnSpPr>
        <p:spPr>
          <a:xfrm>
            <a:off x="0" y="72642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DFCE0-554A-E74B-B7D2-576BBEC8827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EA01067-CDBD-574E-8220-97F366B97C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14"/>
    </mc:Choice>
    <mc:Fallback xmlns="">
      <p:transition spd="slow" advTm="26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7638C8E-AA5A-0B42-80A1-6B0952CF8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0680"/>
            <a:ext cx="10515600" cy="9547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+mn-lt"/>
              </a:rPr>
              <a:t>Time Series of Infrared Radiation</a:t>
            </a:r>
            <a:br>
              <a:rPr lang="en-US" sz="3200" b="1" dirty="0">
                <a:solidFill>
                  <a:srgbClr val="0432FF"/>
                </a:solidFill>
                <a:latin typeface="+mn-lt"/>
              </a:rPr>
            </a:br>
            <a:r>
              <a:rPr lang="en-US" sz="3200" b="1" dirty="0">
                <a:solidFill>
                  <a:srgbClr val="0432FF"/>
                </a:solidFill>
                <a:latin typeface="+mn-lt"/>
              </a:rPr>
              <a:t>Occurrence of Maximum IR vs. Maximum Sunspots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1B4DF-5B48-CF48-A5CE-5B22EB90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985729-CBC2-4B4A-98B6-8E8524B9FDB8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6/16/20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9AE06-BEB1-494A-9ED9-29BC7F90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CEDAR 2020 Virtual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A989F-18B7-774C-A4D7-42EEFE87C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BB7-9AF1-BF40-9279-424A7A82ECF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3D608-790D-E54F-8C0B-1B9A9894EE1B}"/>
              </a:ext>
            </a:extLst>
          </p:cNvPr>
          <p:cNvSpPr txBox="1"/>
          <p:nvPr/>
        </p:nvSpPr>
        <p:spPr>
          <a:xfrm>
            <a:off x="2557660" y="873624"/>
            <a:ext cx="707668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Sunspot Maximum +  </a:t>
            </a:r>
            <a:r>
              <a:rPr lang="en-US" b="1" dirty="0"/>
              <a:t>-- </a:t>
            </a:r>
            <a:r>
              <a:rPr lang="en-US" b="1" dirty="0">
                <a:solidFill>
                  <a:srgbClr val="7030A0"/>
                </a:solidFill>
              </a:rPr>
              <a:t>Infrared Maximum X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Infrared Maximum Derived and Extended back to 1947 from SABER data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AC8D15-F110-8A45-A89D-1E3C297D43FB}"/>
              </a:ext>
            </a:extLst>
          </p:cNvPr>
          <p:cNvCxnSpPr/>
          <p:nvPr/>
        </p:nvCxnSpPr>
        <p:spPr>
          <a:xfrm>
            <a:off x="0" y="753318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FCDE48-EB1C-C647-9FCE-05190FA27D07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6301C42-BD43-EA48-B6E0-557677C066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FFDA116C-6B6E-2340-9E5E-E670E075B2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0" t="1953" r="2500" b="3124"/>
          <a:stretch/>
        </p:blipFill>
        <p:spPr>
          <a:xfrm>
            <a:off x="1208647" y="1539089"/>
            <a:ext cx="9774707" cy="481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81"/>
    </mc:Choice>
    <mc:Fallback xmlns="">
      <p:transition spd="slow" advTm="113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517F-47AF-EB4C-879F-D02414D9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Are We There Yet? --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346D-E8BC-9942-81DD-5D4E90381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The 11-year solar cycle and related metrics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Energetics and effects of the solar cycle on Earth’s thermosphere </a:t>
            </a: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from the thermosphere – a key diagnostic of solar activity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Infrared radiation vs. sunspots – up to 1 year difference in maxima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r>
              <a:rPr lang="en-US" sz="2400" b="1" dirty="0">
                <a:solidFill>
                  <a:srgbClr val="0432FF"/>
                </a:solidFill>
              </a:rPr>
              <a:t>Are we there yet? Has solar minimum occurred for the present solar cycle?</a:t>
            </a:r>
          </a:p>
          <a:p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16ED0-54C6-FF46-87C0-FD86DFC0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82DD-C266-BC43-ABED-C5AAE57CBBA4}" type="datetime1">
              <a:rPr lang="en-US" smtClean="0"/>
              <a:t>6/16/20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5023B-589A-4E44-85CD-2F6FF3CA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1DC4E-975A-F346-8E8A-AFB49C90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13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756947-E3E7-6F4A-B404-5419F4FA4F5D}"/>
              </a:ext>
            </a:extLst>
          </p:cNvPr>
          <p:cNvCxnSpPr/>
          <p:nvPr/>
        </p:nvCxnSpPr>
        <p:spPr>
          <a:xfrm>
            <a:off x="0" y="726424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DFCE0-554A-E74B-B7D2-576BBEC88278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7ED42B0-11C4-0E46-A82D-254FC2C4AB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61"/>
    </mc:Choice>
    <mc:Fallback xmlns="">
      <p:transition spd="slow" advTm="5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B15E51E-2DA4-4046-BF55-F4A6D8C3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9895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432FF"/>
                </a:solidFill>
                <a:latin typeface="+mn-lt"/>
              </a:rPr>
              <a:t>NO Daily Global Power (aka “Thermosphere Climate Index”)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52203F-E41F-BA46-AD04-E7C5FAD7B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5515-2BC1-6B49-A952-D1CD9C062C3C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0FC47-F264-5F48-AE3C-F5252541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CA02D-4993-B54F-81F4-AC8DFABE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14</a:t>
            </a:fld>
            <a:endParaRPr lang="en-US"/>
          </a:p>
        </p:txBody>
      </p:sp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57BF72D-D38F-4046-BC7E-76F9D00B6B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83" t="3898" r="4596" b="7647"/>
          <a:stretch/>
        </p:blipFill>
        <p:spPr>
          <a:xfrm>
            <a:off x="431929" y="550302"/>
            <a:ext cx="11328143" cy="575739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08B875-C085-9842-BD4A-09A9AF66C31F}"/>
              </a:ext>
            </a:extLst>
          </p:cNvPr>
          <p:cNvCxnSpPr/>
          <p:nvPr/>
        </p:nvCxnSpPr>
        <p:spPr>
          <a:xfrm>
            <a:off x="0" y="524719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F65E01-0714-3943-A039-69D1FF837006}"/>
              </a:ext>
            </a:extLst>
          </p:cNvPr>
          <p:cNvCxnSpPr/>
          <p:nvPr/>
        </p:nvCxnSpPr>
        <p:spPr>
          <a:xfrm>
            <a:off x="0" y="6356633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9CE4275-8F77-7945-B11E-6F3F56D61197}"/>
              </a:ext>
            </a:extLst>
          </p:cNvPr>
          <p:cNvCxnSpPr/>
          <p:nvPr/>
        </p:nvCxnSpPr>
        <p:spPr>
          <a:xfrm flipV="1">
            <a:off x="9789459" y="5186083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72F436-1889-744C-8C5C-9DAA9344A480}"/>
              </a:ext>
            </a:extLst>
          </p:cNvPr>
          <p:cNvCxnSpPr/>
          <p:nvPr/>
        </p:nvCxnSpPr>
        <p:spPr>
          <a:xfrm flipV="1">
            <a:off x="10089777" y="5206254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EC41E56-916A-6A40-A0DF-715B1EA7350F}"/>
              </a:ext>
            </a:extLst>
          </p:cNvPr>
          <p:cNvCxnSpPr/>
          <p:nvPr/>
        </p:nvCxnSpPr>
        <p:spPr>
          <a:xfrm flipV="1">
            <a:off x="10363199" y="5280212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5EC35C-B04A-114D-8981-093E13EF7DD4}"/>
              </a:ext>
            </a:extLst>
          </p:cNvPr>
          <p:cNvCxnSpPr/>
          <p:nvPr/>
        </p:nvCxnSpPr>
        <p:spPr>
          <a:xfrm flipV="1">
            <a:off x="10703857" y="5280213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55BA1E-24B4-FB41-91A5-0611E090DAB6}"/>
              </a:ext>
            </a:extLst>
          </p:cNvPr>
          <p:cNvCxnSpPr/>
          <p:nvPr/>
        </p:nvCxnSpPr>
        <p:spPr>
          <a:xfrm flipV="1">
            <a:off x="10977275" y="5316072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2E0B98-60F2-6F40-A7A6-04AE05E6EE01}"/>
              </a:ext>
            </a:extLst>
          </p:cNvPr>
          <p:cNvCxnSpPr/>
          <p:nvPr/>
        </p:nvCxnSpPr>
        <p:spPr>
          <a:xfrm flipV="1">
            <a:off x="11259671" y="5280212"/>
            <a:ext cx="0" cy="2554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C921506-8CA9-FD4B-B52B-8802C2EA3781}"/>
              </a:ext>
            </a:extLst>
          </p:cNvPr>
          <p:cNvCxnSpPr/>
          <p:nvPr/>
        </p:nvCxnSpPr>
        <p:spPr>
          <a:xfrm>
            <a:off x="10690410" y="4383741"/>
            <a:ext cx="0" cy="55133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5328F2C-86D0-8B46-954E-DD47B71D6BF2}"/>
              </a:ext>
            </a:extLst>
          </p:cNvPr>
          <p:cNvSpPr txBox="1"/>
          <p:nvPr/>
        </p:nvSpPr>
        <p:spPr>
          <a:xfrm>
            <a:off x="10388165" y="3765176"/>
            <a:ext cx="627095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UV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Min.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12FA307-7583-7E42-A6FE-43766B23D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3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78"/>
    </mc:Choice>
    <mc:Fallback xmlns="">
      <p:transition spd="slow" advTm="71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9F1CF-91EB-1D40-A1DB-7D3C4789F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25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+mn-lt"/>
              </a:rPr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A774E-EED5-BD4B-838F-51D6ABFB0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6753"/>
            <a:ext cx="10515600" cy="51802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Earth’s thermosphere is dramatically impacted by solar activity, particularly the “11-year” solar cycle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Understanding this response is a primary focus of solar-terrestrial research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It is also relevant to many applications, such as the forecasting of density at satellite altitudes for orbit predictions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Currently we are in a prolonged minimum from the Earth’s perspective based on observations of infrared energy radiated by NO in the thermosphere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Multiple local minima in the infrared emission – not coincident with the UV min.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b="1" dirty="0">
                <a:solidFill>
                  <a:srgbClr val="0432FF"/>
                </a:solidFill>
              </a:rPr>
              <a:t>Are we there yet for SC 24 minimum? Time will tell!</a:t>
            </a:r>
          </a:p>
          <a:p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F646B-4903-4C49-BDCE-0C35E0400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5515-2BC1-6B49-A952-D1CD9C062C3C}" type="datetime1">
              <a:rPr lang="en-US" smtClean="0"/>
              <a:t>6/16/20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1E6ECB-C07F-B441-916D-F9289964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CEDAR 2020 Virtual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CFCE2-8FD5-DC49-946E-4C4F58D4E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F1971-1E4F-6D4F-B5E7-944736867254}" type="slidenum">
              <a:rPr lang="en-US" smtClean="0"/>
              <a:t>15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B9148-3A32-B043-ACAF-C54E60BCAC2B}"/>
              </a:ext>
            </a:extLst>
          </p:cNvPr>
          <p:cNvCxnSpPr/>
          <p:nvPr/>
        </p:nvCxnSpPr>
        <p:spPr>
          <a:xfrm>
            <a:off x="0" y="524719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E94FDB-4E50-C64F-B8FB-B4497EC4D3F7}"/>
              </a:ext>
            </a:extLst>
          </p:cNvPr>
          <p:cNvCxnSpPr/>
          <p:nvPr/>
        </p:nvCxnSpPr>
        <p:spPr>
          <a:xfrm>
            <a:off x="0" y="6338330"/>
            <a:ext cx="12192000" cy="0"/>
          </a:xfrm>
          <a:prstGeom prst="lin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4DDEA41-3BEB-8E4F-B73B-461B0F0DB4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8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80"/>
    </mc:Choice>
    <mc:Fallback xmlns="">
      <p:transition spd="slow" advTm="64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844</Words>
  <Application>Microsoft Macintosh PowerPoint</Application>
  <PresentationFormat>Widescreen</PresentationFormat>
  <Paragraphs>193</Paragraphs>
  <Slides>15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Office Theme</vt:lpstr>
      <vt:lpstr>Are We There Yet? Assessing Solar Cycles from Earth’s Perspective</vt:lpstr>
      <vt:lpstr>Are We There Yet? -- Outline</vt:lpstr>
      <vt:lpstr>Monthly Sunspot Number 1954 to Present </vt:lpstr>
      <vt:lpstr>Are We There Yet? -- Outline</vt:lpstr>
      <vt:lpstr>PowerPoint Presentation</vt:lpstr>
      <vt:lpstr>PowerPoint Presentation</vt:lpstr>
      <vt:lpstr>PowerPoint Presentation</vt:lpstr>
      <vt:lpstr>PowerPoint Presentation</vt:lpstr>
      <vt:lpstr>Are We There Yet? -- Outline</vt:lpstr>
      <vt:lpstr>Effects of solar activity on infrared radiation from nitric oxide</vt:lpstr>
      <vt:lpstr>Are We There Yet? -- Outline</vt:lpstr>
      <vt:lpstr>Time Series of Infrared Radiation Occurrence of Maximum IR vs. Maximum Sunspots</vt:lpstr>
      <vt:lpstr>Are We There Yet? -- Outline</vt:lpstr>
      <vt:lpstr>NO Daily Global Power (aka “Thermosphere Climate Index”)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There Yet? Assessing Solar Cycles from Earth’s Perspective</dc:title>
  <dc:creator>Mlynczak, Martin G. (LARC-E302)</dc:creator>
  <cp:lastModifiedBy>Mlynczak, Martin G. (LARC-E302)</cp:lastModifiedBy>
  <cp:revision>44</cp:revision>
  <dcterms:created xsi:type="dcterms:W3CDTF">2020-06-10T13:04:32Z</dcterms:created>
  <dcterms:modified xsi:type="dcterms:W3CDTF">2020-06-16T23:47:23Z</dcterms:modified>
</cp:coreProperties>
</file>