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62" r:id="rId3"/>
    <p:sldId id="257" r:id="rId4"/>
    <p:sldId id="260" r:id="rId5"/>
    <p:sldId id="259" r:id="rId6"/>
    <p:sldId id="258" r:id="rId7"/>
    <p:sldId id="25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63"/>
    <p:restoredTop sz="94663"/>
  </p:normalViewPr>
  <p:slideViewPr>
    <p:cSldViewPr snapToGrid="0" snapToObjects="1">
      <p:cViewPr varScale="1">
        <p:scale>
          <a:sx n="112" d="100"/>
          <a:sy n="112" d="100"/>
        </p:scale>
        <p:origin x="2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48098-0B8F-DE4F-860D-3B17656585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ED26D5-6A57-6648-B630-A3019B8AC9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B5431D-AECC-1E4C-9FBE-6502EE270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55448-8DC3-6947-8CA2-AD526C202577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91020-7456-354E-A070-DD3BDBE18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80FB62-5CC8-BA41-8FB2-C46C9E498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804E5-3315-1A4E-92BC-C3AEF8217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917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0E267-4F1E-5A46-8FC1-2DF426F97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A5B1E-0E1C-FA4A-80C9-0D144DDE80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9D7321-08FD-A448-8A80-32E5DFC20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55448-8DC3-6947-8CA2-AD526C202577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910C40-F5EC-0A4B-BE68-98E877EF9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0ECE0-7F0F-FF48-A1F6-E0C84E284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804E5-3315-1A4E-92BC-C3AEF8217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895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025CA-7830-ED45-90F5-387F4F910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6CD391-3D12-6848-8032-6A356E7AB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613F3-E7A2-FD40-B111-0F97A521D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55448-8DC3-6947-8CA2-AD526C202577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ED317-EC22-6846-A277-1ED568C47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7F6BB-C894-9A45-B04D-45FFD4A14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804E5-3315-1A4E-92BC-C3AEF8217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575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C3F93-DCE8-804C-8483-E10C86215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FA96E-2907-D446-9915-17DC89CD33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3FFA0E-C82B-1B45-AD9C-14F5F4F47A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6E78D8-DEA2-D14D-A064-C251430FD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55448-8DC3-6947-8CA2-AD526C202577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103E3C-505E-FF40-AFD2-7174EBE06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8D2EEC-72AF-564C-9D2E-54D9F4FF1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804E5-3315-1A4E-92BC-C3AEF8217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758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DF18E-8580-3F45-9D78-C0295B76B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AD3C1F-5745-8F43-8790-BA2BC4A95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317129-A97F-944E-BAB9-02EDE545A2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06A38A-A86E-C442-8EF3-F4CE3B3C2A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CAC72C-4EED-4A4D-BD2E-C23F38BF07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1D1559-A17C-0A49-BC1F-C3B4F2AF8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55448-8DC3-6947-8CA2-AD526C202577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CD3288-0E9C-AB48-BED8-35FC1DCFD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A8F08E-7C1B-894B-86D5-EC894AF6E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804E5-3315-1A4E-92BC-C3AEF8217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810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A52BF-20D1-1E46-8A73-C46289E7E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9CF01F-2F01-DD40-86A0-39B8CDBA9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55448-8DC3-6947-8CA2-AD526C202577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712E41-7A94-7F4D-8510-F609DC58C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D4DFD2-E3C0-814F-8CDB-92A7CB53F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804E5-3315-1A4E-92BC-C3AEF8217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895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DAC937-EA21-984A-9733-A0CD559C0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55448-8DC3-6947-8CA2-AD526C202577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7B6451-E0A9-AA40-945E-BB3AB6AFC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38BDA0-79B3-2544-8DAC-B8FCE736F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804E5-3315-1A4E-92BC-C3AEF8217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569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D117E-3BD1-4144-BD02-8C03BED75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A1426-5D33-ED44-958A-E599D83BE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6E4A7-AC5D-974F-BB90-A3B872D3CB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629F6A-55B2-2F4D-BD3D-545DDA5E8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55448-8DC3-6947-8CA2-AD526C202577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002495-5AB3-F040-9894-51102C847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411C20-2FAF-E64D-8496-47A3AB1EE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804E5-3315-1A4E-92BC-C3AEF8217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729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1F498-5FEF-614B-9D38-7F87BB45D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10F22A-B672-0C4B-B1DC-6702BCB1FC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582BBF-C9E0-124F-944B-4191753D7D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5AAC94-1195-B74F-B4B3-1742B5577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55448-8DC3-6947-8CA2-AD526C202577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B0BE81-90EE-D34D-810B-2D10B606E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D144DC-545A-A04E-9B82-41AC4646C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804E5-3315-1A4E-92BC-C3AEF8217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852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0C2F1-C011-5D4F-B8B1-E3FF6D6D1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B7887B-5B9B-FF43-9B6D-2523726DAE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8C61EA-532B-6C4D-BC61-9BBF20044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55448-8DC3-6947-8CA2-AD526C202577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CCDA9-39C2-0F4C-BDAA-B1F1B8712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C5D96D-64B9-D74E-8E55-1D2710C59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804E5-3315-1A4E-92BC-C3AEF8217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36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B86202-86DA-FE42-9EC3-D68E7B36E7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CD30F5-1F85-A944-B007-EB045CFB8A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36F921-CADB-064B-9C3B-0A10E0925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55448-8DC3-6947-8CA2-AD526C202577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5A2FA-071F-5941-9A5B-33E2089E3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1C58B-1AD4-F84E-B40F-BB4F98B72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804E5-3315-1A4E-92BC-C3AEF8217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0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1ADE44-B805-7C46-82CD-5639D825C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499D4-8A25-F34B-B93D-56676A83B4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8B1051-3ADF-2B46-A5F0-CD1CC80BC5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55448-8DC3-6947-8CA2-AD526C202577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BA7E3F-3F0B-B844-8BA0-CC808525B1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A218A-1343-8443-8290-F9AC271752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804E5-3315-1A4E-92BC-C3AEF8217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825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iff"/><Relationship Id="rId3" Type="http://schemas.openxmlformats.org/officeDocument/2006/relationships/image" Target="../media/image6.tiff"/><Relationship Id="rId7" Type="http://schemas.openxmlformats.org/officeDocument/2006/relationships/image" Target="../media/image10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tiff"/><Relationship Id="rId5" Type="http://schemas.openxmlformats.org/officeDocument/2006/relationships/image" Target="../media/image8.tiff"/><Relationship Id="rId4" Type="http://schemas.openxmlformats.org/officeDocument/2006/relationships/image" Target="../media/image7.tiff"/><Relationship Id="rId9" Type="http://schemas.openxmlformats.org/officeDocument/2006/relationships/image" Target="../media/image12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13740-CB71-4D81-93B4-0A2BD1D3F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192823"/>
            <a:ext cx="12129168" cy="766916"/>
          </a:xfrm>
        </p:spPr>
        <p:txBody>
          <a:bodyPr>
            <a:noAutofit/>
          </a:bodyPr>
          <a:lstStyle/>
          <a:p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CompMods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Team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D9A8BD5E-044B-2A48-9084-AB51CDC3B1C7}"/>
              </a:ext>
            </a:extLst>
          </p:cNvPr>
          <p:cNvSpPr txBox="1">
            <a:spLocks/>
          </p:cNvSpPr>
          <p:nvPr/>
        </p:nvSpPr>
        <p:spPr>
          <a:xfrm>
            <a:off x="161365" y="2555310"/>
            <a:ext cx="11825640" cy="31586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Ed </a:t>
            </a:r>
            <a:r>
              <a:rPr lang="en-US" sz="3200" dirty="0" err="1"/>
              <a:t>Glaessgen</a:t>
            </a:r>
            <a:endParaRPr lang="en-US" sz="3200" dirty="0"/>
          </a:p>
          <a:p>
            <a:r>
              <a:rPr lang="en-US" sz="3200" dirty="0" err="1"/>
              <a:t>Vesselin</a:t>
            </a:r>
            <a:r>
              <a:rPr lang="en-US" sz="3200" dirty="0"/>
              <a:t> </a:t>
            </a:r>
            <a:r>
              <a:rPr lang="en-US" sz="3200" dirty="0" err="1"/>
              <a:t>Yamakov</a:t>
            </a:r>
            <a:endParaRPr lang="en-US" sz="3200" dirty="0"/>
          </a:p>
          <a:p>
            <a:r>
              <a:rPr lang="en-US" sz="3200" dirty="0"/>
              <a:t>Nelson Carvalho</a:t>
            </a:r>
          </a:p>
          <a:p>
            <a:r>
              <a:rPr lang="en-US" sz="3200" dirty="0"/>
              <a:t>David Wagner</a:t>
            </a:r>
          </a:p>
          <a:p>
            <a:r>
              <a:rPr lang="en-US" sz="3200" dirty="0"/>
              <a:t>Matt O’Connell</a:t>
            </a:r>
          </a:p>
          <a:p>
            <a:r>
              <a:rPr lang="en-US" sz="3200" dirty="0"/>
              <a:t>Nate Hildebrand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CFFE71-F92A-094A-B697-7F6F8D372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0377" y="110126"/>
            <a:ext cx="1160543" cy="96159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179AFF3-985A-414B-96DA-FED7F26711C1}"/>
              </a:ext>
            </a:extLst>
          </p:cNvPr>
          <p:cNvSpPr txBox="1">
            <a:spLocks/>
          </p:cNvSpPr>
          <p:nvPr/>
        </p:nvSpPr>
        <p:spPr>
          <a:xfrm>
            <a:off x="161365" y="240162"/>
            <a:ext cx="11252869" cy="7669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Possible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CompMods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* Challenge Problems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FE28B2-4C2A-EA46-8B29-EED51B6C5E81}"/>
              </a:ext>
            </a:extLst>
          </p:cNvPr>
          <p:cNvSpPr txBox="1"/>
          <p:nvPr/>
        </p:nvSpPr>
        <p:spPr>
          <a:xfrm>
            <a:off x="8040414" y="6496232"/>
            <a:ext cx="4151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DARPA Computational Models Program</a:t>
            </a:r>
          </a:p>
        </p:txBody>
      </p:sp>
    </p:spTree>
    <p:extLst>
      <p:ext uri="{BB962C8B-B14F-4D97-AF65-F5344CB8AC3E}">
        <p14:creationId xmlns:p14="http://schemas.microsoft.com/office/powerpoint/2010/main" val="91416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13740-CB71-4D81-93B4-0A2BD1D3F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47485"/>
            <a:ext cx="12300155" cy="766916"/>
          </a:xfrm>
        </p:spPr>
        <p:txBody>
          <a:bodyPr>
            <a:no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Thermal protection system (part I)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706BB44-721B-471E-943A-64AF0289F47F}"/>
              </a:ext>
            </a:extLst>
          </p:cNvPr>
          <p:cNvGrpSpPr/>
          <p:nvPr/>
        </p:nvGrpSpPr>
        <p:grpSpPr>
          <a:xfrm>
            <a:off x="-742335" y="2661593"/>
            <a:ext cx="5284567" cy="2506183"/>
            <a:chOff x="978309" y="2684207"/>
            <a:chExt cx="2659627" cy="1238865"/>
          </a:xfrm>
        </p:grpSpPr>
        <p:sp>
          <p:nvSpPr>
            <p:cNvPr id="7" name="Arc 6">
              <a:extLst>
                <a:ext uri="{FF2B5EF4-FFF2-40B4-BE49-F238E27FC236}">
                  <a16:creationId xmlns:a16="http://schemas.microsoft.com/office/drawing/2014/main" id="{62979614-48B7-4511-AC62-77C581AB752D}"/>
                </a:ext>
              </a:extLst>
            </p:cNvPr>
            <p:cNvSpPr/>
            <p:nvPr/>
          </p:nvSpPr>
          <p:spPr>
            <a:xfrm>
              <a:off x="1101213" y="2684207"/>
              <a:ext cx="2536723" cy="1238865"/>
            </a:xfrm>
            <a:prstGeom prst="arc">
              <a:avLst>
                <a:gd name="adj1" fmla="val 16708307"/>
                <a:gd name="adj2" fmla="val 5058919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Arc 7">
              <a:extLst>
                <a:ext uri="{FF2B5EF4-FFF2-40B4-BE49-F238E27FC236}">
                  <a16:creationId xmlns:a16="http://schemas.microsoft.com/office/drawing/2014/main" id="{B1F3BE54-4FF8-4E1C-A69C-B0302D785B13}"/>
                </a:ext>
              </a:extLst>
            </p:cNvPr>
            <p:cNvSpPr/>
            <p:nvPr/>
          </p:nvSpPr>
          <p:spPr>
            <a:xfrm>
              <a:off x="978309" y="2782530"/>
              <a:ext cx="2536723" cy="1017824"/>
            </a:xfrm>
            <a:prstGeom prst="arc">
              <a:avLst>
                <a:gd name="adj1" fmla="val 16643341"/>
                <a:gd name="adj2" fmla="val 49436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Flight vehicle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E11FEE7-EE07-4257-B037-35851678B755}"/>
              </a:ext>
            </a:extLst>
          </p:cNvPr>
          <p:cNvGrpSpPr/>
          <p:nvPr/>
        </p:nvGrpSpPr>
        <p:grpSpPr>
          <a:xfrm>
            <a:off x="366534" y="2153264"/>
            <a:ext cx="8965786" cy="4114371"/>
            <a:chOff x="366534" y="2153264"/>
            <a:chExt cx="8965786" cy="4114371"/>
          </a:xfrm>
        </p:grpSpPr>
        <p:sp>
          <p:nvSpPr>
            <p:cNvPr id="11" name="Left Brace 10">
              <a:extLst>
                <a:ext uri="{FF2B5EF4-FFF2-40B4-BE49-F238E27FC236}">
                  <a16:creationId xmlns:a16="http://schemas.microsoft.com/office/drawing/2014/main" id="{AB864BCE-2306-4E7A-BEFF-AF880A55BA77}"/>
                </a:ext>
              </a:extLst>
            </p:cNvPr>
            <p:cNvSpPr/>
            <p:nvPr/>
          </p:nvSpPr>
          <p:spPr>
            <a:xfrm>
              <a:off x="1875988" y="2496091"/>
              <a:ext cx="162556" cy="425578"/>
            </a:xfrm>
            <a:prstGeom prst="lef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DC3AA9B-35AA-4E3A-996F-6F0E34DC0ED2}"/>
                </a:ext>
              </a:extLst>
            </p:cNvPr>
            <p:cNvSpPr txBox="1"/>
            <p:nvPr/>
          </p:nvSpPr>
          <p:spPr>
            <a:xfrm>
              <a:off x="366534" y="2153264"/>
              <a:ext cx="1927458" cy="1110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Thermal protection material 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6C73F3F-1E08-4397-B153-E77842A998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6572" y="5218217"/>
              <a:ext cx="162180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D33FBC15-2F63-4F22-A2E4-57F7A6EF76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0242" y="5385508"/>
              <a:ext cx="160150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52E631F-27F3-4D18-A12F-4DD9042AF291}"/>
                </a:ext>
              </a:extLst>
            </p:cNvPr>
            <p:cNvSpPr txBox="1"/>
            <p:nvPr/>
          </p:nvSpPr>
          <p:spPr>
            <a:xfrm>
              <a:off x="6590635" y="4760062"/>
              <a:ext cx="197631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Hypersonic flow</a:t>
              </a:r>
            </a:p>
          </p:txBody>
        </p:sp>
        <p:sp>
          <p:nvSpPr>
            <p:cNvPr id="5" name="Can 4">
              <a:extLst>
                <a:ext uri="{FF2B5EF4-FFF2-40B4-BE49-F238E27FC236}">
                  <a16:creationId xmlns:a16="http://schemas.microsoft.com/office/drawing/2014/main" id="{190C75E8-C429-7440-9A1C-18B3AC28C89C}"/>
                </a:ext>
              </a:extLst>
            </p:cNvPr>
            <p:cNvSpPr/>
            <p:nvPr/>
          </p:nvSpPr>
          <p:spPr>
            <a:xfrm rot="5400000">
              <a:off x="4202425" y="3651968"/>
              <a:ext cx="191202" cy="510892"/>
            </a:xfrm>
            <a:prstGeom prst="ca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FBBEA63-FEA8-2448-A3F5-D0E0C42177A9}"/>
                </a:ext>
              </a:extLst>
            </p:cNvPr>
            <p:cNvSpPr txBox="1"/>
            <p:nvPr/>
          </p:nvSpPr>
          <p:spPr>
            <a:xfrm>
              <a:off x="5706030" y="2726139"/>
              <a:ext cx="3626290" cy="111014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Retrofiring jet in exothermic</a:t>
              </a:r>
            </a:p>
            <a:p>
              <a:r>
                <a:rPr lang="en-US" dirty="0"/>
                <a:t>hydrogen and oxygen reaction</a:t>
              </a:r>
            </a:p>
            <a:p>
              <a:r>
                <a:rPr lang="en-US" dirty="0"/>
                <a:t>forming water vapor.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C2A3923C-4B40-7C46-B0FA-E0DAEA232BED}"/>
                </a:ext>
              </a:extLst>
            </p:cNvPr>
            <p:cNvCxnSpPr/>
            <p:nvPr/>
          </p:nvCxnSpPr>
          <p:spPr>
            <a:xfrm flipV="1">
              <a:off x="4579230" y="3489106"/>
              <a:ext cx="1157007" cy="32270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90BE4E12-0A05-EF41-96CF-54F9E48B5D11}"/>
                </a:ext>
              </a:extLst>
            </p:cNvPr>
            <p:cNvCxnSpPr>
              <a:cxnSpLocks/>
              <a:stCxn id="5" idx="0"/>
            </p:cNvCxnSpPr>
            <p:nvPr/>
          </p:nvCxnSpPr>
          <p:spPr>
            <a:xfrm flipV="1">
              <a:off x="4506522" y="3869967"/>
              <a:ext cx="1484749" cy="3744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74F05388-FA9C-F141-899E-75FBC7103428}"/>
                </a:ext>
              </a:extLst>
            </p:cNvPr>
            <p:cNvCxnSpPr>
              <a:cxnSpLocks/>
            </p:cNvCxnSpPr>
            <p:nvPr/>
          </p:nvCxnSpPr>
          <p:spPr>
            <a:xfrm>
              <a:off x="4579230" y="4060540"/>
              <a:ext cx="1157007" cy="1552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7-Point Star 30">
              <a:extLst>
                <a:ext uri="{FF2B5EF4-FFF2-40B4-BE49-F238E27FC236}">
                  <a16:creationId xmlns:a16="http://schemas.microsoft.com/office/drawing/2014/main" id="{BCD7A516-649A-354E-AE93-924072D5279A}"/>
                </a:ext>
              </a:extLst>
            </p:cNvPr>
            <p:cNvSpPr/>
            <p:nvPr/>
          </p:nvSpPr>
          <p:spPr>
            <a:xfrm>
              <a:off x="3592559" y="4686936"/>
              <a:ext cx="347453" cy="356713"/>
            </a:xfrm>
            <a:prstGeom prst="star7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DD25D52-15D0-DF43-B25E-F9124865F786}"/>
                </a:ext>
              </a:extLst>
            </p:cNvPr>
            <p:cNvSpPr txBox="1"/>
            <p:nvPr/>
          </p:nvSpPr>
          <p:spPr>
            <a:xfrm>
              <a:off x="3198792" y="5157488"/>
              <a:ext cx="3168076" cy="11101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Water vapor breaks down in endothermic reaction, helping cool the surface.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7416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>
            <a:extLst>
              <a:ext uri="{FF2B5EF4-FFF2-40B4-BE49-F238E27FC236}">
                <a16:creationId xmlns:a16="http://schemas.microsoft.com/office/drawing/2014/main" id="{9D13F92D-9520-4E3E-9C20-32C1753F088C}"/>
              </a:ext>
            </a:extLst>
          </p:cNvPr>
          <p:cNvGrpSpPr/>
          <p:nvPr/>
        </p:nvGrpSpPr>
        <p:grpSpPr>
          <a:xfrm>
            <a:off x="-742335" y="2661593"/>
            <a:ext cx="5284567" cy="2506183"/>
            <a:chOff x="978309" y="2684207"/>
            <a:chExt cx="2659627" cy="1238865"/>
          </a:xfrm>
        </p:grpSpPr>
        <p:sp>
          <p:nvSpPr>
            <p:cNvPr id="50" name="Arc 49">
              <a:extLst>
                <a:ext uri="{FF2B5EF4-FFF2-40B4-BE49-F238E27FC236}">
                  <a16:creationId xmlns:a16="http://schemas.microsoft.com/office/drawing/2014/main" id="{CB1C3ABB-0027-43B6-8B3D-79E1C99FE031}"/>
                </a:ext>
              </a:extLst>
            </p:cNvPr>
            <p:cNvSpPr/>
            <p:nvPr/>
          </p:nvSpPr>
          <p:spPr>
            <a:xfrm>
              <a:off x="1101213" y="2684207"/>
              <a:ext cx="2536723" cy="1238865"/>
            </a:xfrm>
            <a:prstGeom prst="arc">
              <a:avLst>
                <a:gd name="adj1" fmla="val 16708307"/>
                <a:gd name="adj2" fmla="val 5058919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Arc 50">
              <a:extLst>
                <a:ext uri="{FF2B5EF4-FFF2-40B4-BE49-F238E27FC236}">
                  <a16:creationId xmlns:a16="http://schemas.microsoft.com/office/drawing/2014/main" id="{FB2686BA-92D5-43AD-A35E-D3103991E068}"/>
                </a:ext>
              </a:extLst>
            </p:cNvPr>
            <p:cNvSpPr/>
            <p:nvPr/>
          </p:nvSpPr>
          <p:spPr>
            <a:xfrm>
              <a:off x="978309" y="2782530"/>
              <a:ext cx="2536723" cy="1017824"/>
            </a:xfrm>
            <a:prstGeom prst="arc">
              <a:avLst>
                <a:gd name="adj1" fmla="val 16643341"/>
                <a:gd name="adj2" fmla="val 49436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Flight vehicle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0013740-CB71-4D81-93B4-0A2BD1D3F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47485"/>
            <a:ext cx="12300155" cy="766916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Thermal protection system (part II)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897385B-39FF-405F-B0EA-37340BBE1AD5}"/>
              </a:ext>
            </a:extLst>
          </p:cNvPr>
          <p:cNvCxnSpPr>
            <a:cxnSpLocks/>
          </p:cNvCxnSpPr>
          <p:nvPr/>
        </p:nvCxnSpPr>
        <p:spPr>
          <a:xfrm>
            <a:off x="8799871" y="1484671"/>
            <a:ext cx="0" cy="25996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9CBB26A-AFC5-452C-8335-FD40CB010711}"/>
              </a:ext>
            </a:extLst>
          </p:cNvPr>
          <p:cNvSpPr txBox="1"/>
          <p:nvPr/>
        </p:nvSpPr>
        <p:spPr>
          <a:xfrm>
            <a:off x="8927690" y="1653786"/>
            <a:ext cx="32643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Fluid mechanics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Mechanical pressure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Thermal loading</a:t>
            </a:r>
          </a:p>
          <a:p>
            <a:pPr marL="285750" indent="-285750">
              <a:buFontTx/>
              <a:buChar char="-"/>
            </a:pPr>
            <a:r>
              <a:rPr lang="en-US" dirty="0"/>
              <a:t>Chemistry</a:t>
            </a:r>
          </a:p>
          <a:p>
            <a:pPr marL="285750" indent="-285750">
              <a:buFontTx/>
              <a:buChar char="-"/>
            </a:pPr>
            <a:r>
              <a:rPr lang="en-US" dirty="0"/>
              <a:t>Solid mechanics 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Fracture/damage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7532F5C-3EC2-4BD3-A67F-782224DA09AF}"/>
              </a:ext>
            </a:extLst>
          </p:cNvPr>
          <p:cNvSpPr txBox="1"/>
          <p:nvPr/>
        </p:nvSpPr>
        <p:spPr>
          <a:xfrm>
            <a:off x="8829040" y="1351280"/>
            <a:ext cx="1604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Key disciplines: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20CA9E0-9E43-4AC2-8581-CD80DAC73030}"/>
              </a:ext>
            </a:extLst>
          </p:cNvPr>
          <p:cNvGrpSpPr/>
          <p:nvPr/>
        </p:nvGrpSpPr>
        <p:grpSpPr>
          <a:xfrm>
            <a:off x="366534" y="2153264"/>
            <a:ext cx="8965786" cy="4114371"/>
            <a:chOff x="366534" y="2153264"/>
            <a:chExt cx="8965786" cy="4114371"/>
          </a:xfrm>
        </p:grpSpPr>
        <p:sp>
          <p:nvSpPr>
            <p:cNvPr id="30" name="Left Brace 29">
              <a:extLst>
                <a:ext uri="{FF2B5EF4-FFF2-40B4-BE49-F238E27FC236}">
                  <a16:creationId xmlns:a16="http://schemas.microsoft.com/office/drawing/2014/main" id="{833445D7-5CCC-419F-B43C-7B672045656A}"/>
                </a:ext>
              </a:extLst>
            </p:cNvPr>
            <p:cNvSpPr/>
            <p:nvPr/>
          </p:nvSpPr>
          <p:spPr>
            <a:xfrm>
              <a:off x="1875988" y="2496091"/>
              <a:ext cx="162556" cy="425578"/>
            </a:xfrm>
            <a:prstGeom prst="lef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1228D8B-B6D6-474C-AD1C-832D66DF5832}"/>
                </a:ext>
              </a:extLst>
            </p:cNvPr>
            <p:cNvSpPr txBox="1"/>
            <p:nvPr/>
          </p:nvSpPr>
          <p:spPr>
            <a:xfrm>
              <a:off x="366534" y="2153264"/>
              <a:ext cx="1927458" cy="1110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Thermal protection material 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913D3911-CC8B-46FB-B210-BA827B2DB4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6572" y="5218217"/>
              <a:ext cx="162180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3FC0BB53-31CB-4426-B77A-2481A5CAEA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0242" y="5385508"/>
              <a:ext cx="160150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91EB51E-DE02-4784-96D4-423E83C06F35}"/>
                </a:ext>
              </a:extLst>
            </p:cNvPr>
            <p:cNvSpPr txBox="1"/>
            <p:nvPr/>
          </p:nvSpPr>
          <p:spPr>
            <a:xfrm>
              <a:off x="6590635" y="4760062"/>
              <a:ext cx="197631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Hypersonic flow</a:t>
              </a:r>
            </a:p>
          </p:txBody>
        </p:sp>
        <p:sp>
          <p:nvSpPr>
            <p:cNvPr id="42" name="Can 4">
              <a:extLst>
                <a:ext uri="{FF2B5EF4-FFF2-40B4-BE49-F238E27FC236}">
                  <a16:creationId xmlns:a16="http://schemas.microsoft.com/office/drawing/2014/main" id="{CB908A4D-A839-4A5D-A196-FCA2FB3C1B1C}"/>
                </a:ext>
              </a:extLst>
            </p:cNvPr>
            <p:cNvSpPr/>
            <p:nvPr/>
          </p:nvSpPr>
          <p:spPr>
            <a:xfrm rot="5400000">
              <a:off x="4202425" y="3651968"/>
              <a:ext cx="191202" cy="510892"/>
            </a:xfrm>
            <a:prstGeom prst="ca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E204BFD-7159-4C8C-B61E-FA76C57A34D6}"/>
                </a:ext>
              </a:extLst>
            </p:cNvPr>
            <p:cNvSpPr txBox="1"/>
            <p:nvPr/>
          </p:nvSpPr>
          <p:spPr>
            <a:xfrm>
              <a:off x="5706030" y="2726139"/>
              <a:ext cx="3626290" cy="111014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Retrofiring jet in exothermic</a:t>
              </a:r>
            </a:p>
            <a:p>
              <a:r>
                <a:rPr lang="en-US" dirty="0"/>
                <a:t>hydrogen and oxygen reaction</a:t>
              </a:r>
            </a:p>
            <a:p>
              <a:r>
                <a:rPr lang="en-US" dirty="0"/>
                <a:t>forming water vapor.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9EE69BA8-DE0D-46A0-90DB-5E3AC8243338}"/>
                </a:ext>
              </a:extLst>
            </p:cNvPr>
            <p:cNvCxnSpPr/>
            <p:nvPr/>
          </p:nvCxnSpPr>
          <p:spPr>
            <a:xfrm flipV="1">
              <a:off x="4579230" y="3489106"/>
              <a:ext cx="1157007" cy="32270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10C94F60-2DC9-4296-9F54-8963D3C5B787}"/>
                </a:ext>
              </a:extLst>
            </p:cNvPr>
            <p:cNvCxnSpPr>
              <a:cxnSpLocks/>
              <a:stCxn id="42" idx="0"/>
            </p:cNvCxnSpPr>
            <p:nvPr/>
          </p:nvCxnSpPr>
          <p:spPr>
            <a:xfrm flipV="1">
              <a:off x="4506522" y="3869967"/>
              <a:ext cx="1484749" cy="3744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93817CB5-3960-450E-9B19-CBDD91D7BA4A}"/>
                </a:ext>
              </a:extLst>
            </p:cNvPr>
            <p:cNvCxnSpPr>
              <a:cxnSpLocks/>
            </p:cNvCxnSpPr>
            <p:nvPr/>
          </p:nvCxnSpPr>
          <p:spPr>
            <a:xfrm>
              <a:off x="4579230" y="4060540"/>
              <a:ext cx="1157007" cy="1552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7-Point Star 30">
              <a:extLst>
                <a:ext uri="{FF2B5EF4-FFF2-40B4-BE49-F238E27FC236}">
                  <a16:creationId xmlns:a16="http://schemas.microsoft.com/office/drawing/2014/main" id="{0AA116BB-2CBF-4D31-9E1E-5A1640EF9C79}"/>
                </a:ext>
              </a:extLst>
            </p:cNvPr>
            <p:cNvSpPr/>
            <p:nvPr/>
          </p:nvSpPr>
          <p:spPr>
            <a:xfrm>
              <a:off x="3592559" y="4686936"/>
              <a:ext cx="347453" cy="356713"/>
            </a:xfrm>
            <a:prstGeom prst="star7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8A1D5DB-155C-467A-B8FA-343AE288E60C}"/>
                </a:ext>
              </a:extLst>
            </p:cNvPr>
            <p:cNvSpPr txBox="1"/>
            <p:nvPr/>
          </p:nvSpPr>
          <p:spPr>
            <a:xfrm>
              <a:off x="3198792" y="5157488"/>
              <a:ext cx="3168076" cy="11101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Water vapor breaks down in endothermic reaction, helping cool the surface.</a:t>
              </a:r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E4CE9B00-2546-4ABA-ABE3-760AA9DB42E8}"/>
              </a:ext>
            </a:extLst>
          </p:cNvPr>
          <p:cNvSpPr/>
          <p:nvPr/>
        </p:nvSpPr>
        <p:spPr>
          <a:xfrm>
            <a:off x="3657600" y="2379216"/>
            <a:ext cx="914400" cy="87888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7186D99-E0E6-4BB2-ACB9-3E6FCC4F528B}"/>
              </a:ext>
            </a:extLst>
          </p:cNvPr>
          <p:cNvSpPr/>
          <p:nvPr/>
        </p:nvSpPr>
        <p:spPr>
          <a:xfrm>
            <a:off x="3684232" y="2965142"/>
            <a:ext cx="514905" cy="292963"/>
          </a:xfrm>
          <a:custGeom>
            <a:avLst/>
            <a:gdLst>
              <a:gd name="connsiteX0" fmla="*/ 0 w 497150"/>
              <a:gd name="connsiteY0" fmla="*/ 0 h 288055"/>
              <a:gd name="connsiteX1" fmla="*/ 106532 w 497150"/>
              <a:gd name="connsiteY1" fmla="*/ 177553 h 288055"/>
              <a:gd name="connsiteX2" fmla="*/ 284086 w 497150"/>
              <a:gd name="connsiteY2" fmla="*/ 275208 h 288055"/>
              <a:gd name="connsiteX3" fmla="*/ 497150 w 497150"/>
              <a:gd name="connsiteY3" fmla="*/ 284086 h 288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7150" h="288055">
                <a:moveTo>
                  <a:pt x="0" y="0"/>
                </a:moveTo>
                <a:cubicBezTo>
                  <a:pt x="29592" y="65842"/>
                  <a:pt x="59184" y="131685"/>
                  <a:pt x="106532" y="177553"/>
                </a:cubicBezTo>
                <a:cubicBezTo>
                  <a:pt x="153880" y="223421"/>
                  <a:pt x="218983" y="257453"/>
                  <a:pt x="284086" y="275208"/>
                </a:cubicBezTo>
                <a:cubicBezTo>
                  <a:pt x="349189" y="292963"/>
                  <a:pt x="423169" y="288524"/>
                  <a:pt x="497150" y="284086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29F3DF7-8E9C-44D3-8B48-35E4D29D1C66}"/>
              </a:ext>
            </a:extLst>
          </p:cNvPr>
          <p:cNvCxnSpPr>
            <a:cxnSpLocks/>
          </p:cNvCxnSpPr>
          <p:nvPr/>
        </p:nvCxnSpPr>
        <p:spPr>
          <a:xfrm flipH="1">
            <a:off x="3950756" y="2687356"/>
            <a:ext cx="304799" cy="4719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DB71C893-9297-4D85-A116-E9DEF2751D11}"/>
              </a:ext>
            </a:extLst>
          </p:cNvPr>
          <p:cNvSpPr txBox="1"/>
          <p:nvPr/>
        </p:nvSpPr>
        <p:spPr>
          <a:xfrm>
            <a:off x="3875914" y="1735728"/>
            <a:ext cx="257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In-service damage/manufacturing imperfection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2FFFAEF-69DC-433B-836C-B81C2F9744B7}"/>
              </a:ext>
            </a:extLst>
          </p:cNvPr>
          <p:cNvCxnSpPr/>
          <p:nvPr/>
        </p:nvCxnSpPr>
        <p:spPr>
          <a:xfrm flipH="1" flipV="1">
            <a:off x="3355759" y="2982897"/>
            <a:ext cx="399495" cy="1242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E6A57D6-7AFD-4B45-89E1-8370A9922B7C}"/>
              </a:ext>
            </a:extLst>
          </p:cNvPr>
          <p:cNvCxnSpPr>
            <a:cxnSpLocks/>
          </p:cNvCxnSpPr>
          <p:nvPr/>
        </p:nvCxnSpPr>
        <p:spPr>
          <a:xfrm flipH="1" flipV="1">
            <a:off x="4014187" y="3250707"/>
            <a:ext cx="291483" cy="29148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4A3E7777-56BA-4EDF-9C05-A80514FF951A}"/>
              </a:ext>
            </a:extLst>
          </p:cNvPr>
          <p:cNvSpPr txBox="1"/>
          <p:nvPr/>
        </p:nvSpPr>
        <p:spPr>
          <a:xfrm>
            <a:off x="2731770" y="2151380"/>
            <a:ext cx="965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Fracture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E50876D-1670-4221-99B8-83DE9EE201A9}"/>
              </a:ext>
            </a:extLst>
          </p:cNvPr>
          <p:cNvSpPr txBox="1"/>
          <p:nvPr/>
        </p:nvSpPr>
        <p:spPr>
          <a:xfrm>
            <a:off x="4527550" y="2908300"/>
            <a:ext cx="9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Ablation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4197B05A-BB3E-402D-B547-903366AEACE1}"/>
              </a:ext>
            </a:extLst>
          </p:cNvPr>
          <p:cNvSpPr/>
          <p:nvPr/>
        </p:nvSpPr>
        <p:spPr>
          <a:xfrm>
            <a:off x="4083050" y="3244850"/>
            <a:ext cx="228600" cy="158750"/>
          </a:xfrm>
          <a:custGeom>
            <a:avLst/>
            <a:gdLst>
              <a:gd name="connsiteX0" fmla="*/ 95250 w 228600"/>
              <a:gd name="connsiteY0" fmla="*/ 6350 h 158750"/>
              <a:gd name="connsiteX1" fmla="*/ 0 w 228600"/>
              <a:gd name="connsiteY1" fmla="*/ 0 h 158750"/>
              <a:gd name="connsiteX2" fmla="*/ 228600 w 228600"/>
              <a:gd name="connsiteY2" fmla="*/ 158750 h 158750"/>
              <a:gd name="connsiteX3" fmla="*/ 95250 w 228600"/>
              <a:gd name="connsiteY3" fmla="*/ 6350 h 15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158750">
                <a:moveTo>
                  <a:pt x="95250" y="6350"/>
                </a:moveTo>
                <a:lnTo>
                  <a:pt x="0" y="0"/>
                </a:lnTo>
                <a:lnTo>
                  <a:pt x="228600" y="158750"/>
                </a:lnTo>
                <a:lnTo>
                  <a:pt x="95250" y="6350"/>
                </a:lnTo>
                <a:close/>
              </a:path>
            </a:pathLst>
          </a:cu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536B761C-9CE5-4429-949E-C401137581CA}"/>
              </a:ext>
            </a:extLst>
          </p:cNvPr>
          <p:cNvSpPr/>
          <p:nvPr/>
        </p:nvSpPr>
        <p:spPr>
          <a:xfrm>
            <a:off x="3479800" y="2908300"/>
            <a:ext cx="241300" cy="120650"/>
          </a:xfrm>
          <a:custGeom>
            <a:avLst/>
            <a:gdLst>
              <a:gd name="connsiteX0" fmla="*/ 0 w 241300"/>
              <a:gd name="connsiteY0" fmla="*/ 0 h 120650"/>
              <a:gd name="connsiteX1" fmla="*/ 241300 w 241300"/>
              <a:gd name="connsiteY1" fmla="*/ 120650 h 120650"/>
              <a:gd name="connsiteX2" fmla="*/ 215900 w 241300"/>
              <a:gd name="connsiteY2" fmla="*/ 57150 h 120650"/>
              <a:gd name="connsiteX3" fmla="*/ 0 w 241300"/>
              <a:gd name="connsiteY3" fmla="*/ 0 h 12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300" h="120650">
                <a:moveTo>
                  <a:pt x="0" y="0"/>
                </a:moveTo>
                <a:lnTo>
                  <a:pt x="241300" y="120650"/>
                </a:lnTo>
                <a:lnTo>
                  <a:pt x="215900" y="57150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750E6CE7-1A7D-415F-B3D1-AB9B9A41DE4A}"/>
              </a:ext>
            </a:extLst>
          </p:cNvPr>
          <p:cNvCxnSpPr>
            <a:cxnSpLocks/>
          </p:cNvCxnSpPr>
          <p:nvPr/>
        </p:nvCxnSpPr>
        <p:spPr>
          <a:xfrm>
            <a:off x="3296706" y="2515906"/>
            <a:ext cx="106894" cy="4622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F2DCBE4C-B3C4-4B57-B0CB-C4F084C92B2B}"/>
              </a:ext>
            </a:extLst>
          </p:cNvPr>
          <p:cNvCxnSpPr>
            <a:cxnSpLocks/>
          </p:cNvCxnSpPr>
          <p:nvPr/>
        </p:nvCxnSpPr>
        <p:spPr>
          <a:xfrm flipH="1">
            <a:off x="4287307" y="3117850"/>
            <a:ext cx="284693" cy="1684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9516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057C30C-09EC-4F49-A802-F15E96368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19" y="1220935"/>
            <a:ext cx="5100506" cy="2596257"/>
          </a:xfrm>
          <a:prstGeom prst="teardrop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D7B7B5-9863-4B88-B05C-441D72A2F000}"/>
              </a:ext>
            </a:extLst>
          </p:cNvPr>
          <p:cNvSpPr txBox="1"/>
          <p:nvPr/>
        </p:nvSpPr>
        <p:spPr>
          <a:xfrm>
            <a:off x="980225" y="159154"/>
            <a:ext cx="1026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Hypersonic Shock-Wave/Boundary-Layer Interaction (SWBLI)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51905A-4ECF-47EE-AF6F-E3C184356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38" y="4190571"/>
            <a:ext cx="5345738" cy="22815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B19D89-A7AF-475A-A7CD-129B9DA173F9}"/>
              </a:ext>
            </a:extLst>
          </p:cNvPr>
          <p:cNvSpPr txBox="1"/>
          <p:nvPr/>
        </p:nvSpPr>
        <p:spPr>
          <a:xfrm>
            <a:off x="6111025" y="1266738"/>
            <a:ext cx="572129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Tightly-Coupled Physics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SWBLI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Shock/Shock Interactions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Transition/Turbulence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Chemistry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Laminar vs Turbulent Incoming Boundary Layer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Low-Frequency Unsteadiness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Different Geometries: Oblique SWBLI vs Double Cone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Can physical mechanisms be extracted?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What causes amplification of disturbances?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Recent Studies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Dwivedi et al. (</a:t>
            </a:r>
            <a:r>
              <a:rPr lang="en-US" i="1" dirty="0"/>
              <a:t>JFM</a:t>
            </a:r>
            <a:r>
              <a:rPr lang="en-US" dirty="0"/>
              <a:t> 2019)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Tumuklu, Levin, &amp; Theofilis (</a:t>
            </a:r>
            <a:r>
              <a:rPr lang="en-US" i="1" dirty="0"/>
              <a:t>PRF</a:t>
            </a:r>
            <a:r>
              <a:rPr lang="en-US" dirty="0"/>
              <a:t> 2019)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Priebe &amp; Martin (</a:t>
            </a:r>
            <a:r>
              <a:rPr lang="en-US" i="1" dirty="0"/>
              <a:t>JFM</a:t>
            </a:r>
            <a:r>
              <a:rPr lang="en-US" dirty="0"/>
              <a:t> 2018)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9C4DC1F-2C12-4066-B0E8-17D5BF92AC83}"/>
              </a:ext>
            </a:extLst>
          </p:cNvPr>
          <p:cNvCxnSpPr>
            <a:cxnSpLocks/>
          </p:cNvCxnSpPr>
          <p:nvPr/>
        </p:nvCxnSpPr>
        <p:spPr>
          <a:xfrm flipV="1">
            <a:off x="2395105" y="4281366"/>
            <a:ext cx="812334" cy="2181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D406F70-209A-48C3-8F2C-9B1434C95E14}"/>
              </a:ext>
            </a:extLst>
          </p:cNvPr>
          <p:cNvSpPr txBox="1"/>
          <p:nvPr/>
        </p:nvSpPr>
        <p:spPr>
          <a:xfrm rot="20749480">
            <a:off x="1228981" y="4446748"/>
            <a:ext cx="1221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Mach 5.92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DD7DB0E-9C97-4D24-AA5B-2BA02926D343}"/>
              </a:ext>
            </a:extLst>
          </p:cNvPr>
          <p:cNvCxnSpPr>
            <a:cxnSpLocks/>
          </p:cNvCxnSpPr>
          <p:nvPr/>
        </p:nvCxnSpPr>
        <p:spPr>
          <a:xfrm flipH="1" flipV="1">
            <a:off x="3728552" y="2072081"/>
            <a:ext cx="738231" cy="4469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228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4B723C-358B-AD4C-804C-1B7FA3BE7D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125" b="3125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14043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2322" y="119801"/>
            <a:ext cx="10459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Non-Equilibrium Processes During Rapid Solidification in Additive Manufacturing</a:t>
            </a:r>
            <a:endParaRPr lang="en-US" sz="3200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F397AC2-101C-5744-8541-8E6B897F8D3F}"/>
              </a:ext>
            </a:extLst>
          </p:cNvPr>
          <p:cNvGrpSpPr/>
          <p:nvPr/>
        </p:nvGrpSpPr>
        <p:grpSpPr>
          <a:xfrm>
            <a:off x="2603460" y="3268010"/>
            <a:ext cx="7199988" cy="3504131"/>
            <a:chOff x="1482539" y="635903"/>
            <a:chExt cx="7199988" cy="3504131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E9BD1E26-0E1A-5A48-8BB8-632C50BF2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5146383" y="1128925"/>
              <a:ext cx="2866824" cy="1904463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DFD2794B-3590-A648-B2A4-A4AE40ED8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82539" y="635903"/>
              <a:ext cx="3782498" cy="2866825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AD61B59-0C29-4C47-A557-5B1C49243B69}"/>
                </a:ext>
              </a:extLst>
            </p:cNvPr>
            <p:cNvSpPr/>
            <p:nvPr/>
          </p:nvSpPr>
          <p:spPr>
            <a:xfrm>
              <a:off x="3305422" y="1226962"/>
              <a:ext cx="205099" cy="2392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5CBCE9-48AC-A34C-908D-D92374889134}"/>
                </a:ext>
              </a:extLst>
            </p:cNvPr>
            <p:cNvCxnSpPr>
              <a:cxnSpLocks/>
              <a:stCxn id="37" idx="0"/>
            </p:cNvCxnSpPr>
            <p:nvPr/>
          </p:nvCxnSpPr>
          <p:spPr>
            <a:xfrm flipV="1">
              <a:off x="3407972" y="661204"/>
              <a:ext cx="2219591" cy="56575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C70D638-63FA-CF48-95B6-D13BB619CE6F}"/>
                </a:ext>
              </a:extLst>
            </p:cNvPr>
            <p:cNvCxnSpPr>
              <a:cxnSpLocks/>
              <a:stCxn id="37" idx="2"/>
            </p:cNvCxnSpPr>
            <p:nvPr/>
          </p:nvCxnSpPr>
          <p:spPr>
            <a:xfrm>
              <a:off x="3407972" y="1466244"/>
              <a:ext cx="2253775" cy="204832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D9E0E37-E986-694B-9E70-761AC44827A1}"/>
                </a:ext>
              </a:extLst>
            </p:cNvPr>
            <p:cNvSpPr/>
            <p:nvPr/>
          </p:nvSpPr>
          <p:spPr>
            <a:xfrm>
              <a:off x="5507764" y="3539870"/>
              <a:ext cx="3174763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>
                  <a:latin typeface="Times" pitchFamily="2" charset="0"/>
                </a:rPr>
                <a:t>Grain structure of Ti-6Al-4V alloy subjected to selective laser melting (SLM) </a:t>
              </a:r>
            </a:p>
            <a:p>
              <a:r>
                <a:rPr lang="en-US" sz="1100" dirty="0">
                  <a:latin typeface="Times" pitchFamily="2" charset="0"/>
                </a:rPr>
                <a:t>(O. </a:t>
              </a:r>
              <a:r>
                <a:rPr lang="en-US" sz="1100" dirty="0" err="1">
                  <a:latin typeface="Times" pitchFamily="2" charset="0"/>
                </a:rPr>
                <a:t>Zinovieva</a:t>
              </a:r>
              <a:r>
                <a:rPr lang="en-US" sz="1100" dirty="0">
                  <a:latin typeface="Times" pitchFamily="2" charset="0"/>
                </a:rPr>
                <a:t> et al. Comp. Mat. Sci. 141 (2018) 207)</a:t>
              </a:r>
            </a:p>
          </p:txBody>
        </p:sp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id="{7CEDF23F-1A2E-A24F-8C84-C77CE767F7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4694" y="1765170"/>
            <a:ext cx="2722607" cy="504713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C823575C-4A5F-6643-8524-7E15591CD881}"/>
              </a:ext>
            </a:extLst>
          </p:cNvPr>
          <p:cNvSpPr/>
          <p:nvPr/>
        </p:nvSpPr>
        <p:spPr>
          <a:xfrm>
            <a:off x="2176191" y="633512"/>
            <a:ext cx="81242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PROBLEM: </a:t>
            </a:r>
            <a:r>
              <a:rPr lang="en-US" sz="1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Predict the rapid microstructure evolution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(e.g., grain formation, phase segregation, porosity)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CCD515C3-0E98-4041-BCDD-C2C4C8FB99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1728" y="2534889"/>
            <a:ext cx="2568545" cy="484506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A71ABDB7-24D6-0D4B-92CE-011B7E969FE2}"/>
              </a:ext>
            </a:extLst>
          </p:cNvPr>
          <p:cNvSpPr/>
          <p:nvPr/>
        </p:nvSpPr>
        <p:spPr>
          <a:xfrm>
            <a:off x="3702744" y="2258462"/>
            <a:ext cx="47865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the surface, which is subject to radiation and convection: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6F255-E08F-E747-A232-A79AC627CFB9}"/>
              </a:ext>
            </a:extLst>
          </p:cNvPr>
          <p:cNvSpPr/>
          <p:nvPr/>
        </p:nvSpPr>
        <p:spPr>
          <a:xfrm>
            <a:off x="4919180" y="1527005"/>
            <a:ext cx="2353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during transient heat transfer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4B3B98-BFB8-D443-AC5E-A1C8704947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4072" y="925561"/>
            <a:ext cx="3363854" cy="45657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B6A326F-BC5A-0B46-83E6-50C77CF56B8A}"/>
              </a:ext>
            </a:extLst>
          </p:cNvPr>
          <p:cNvSpPr/>
          <p:nvPr/>
        </p:nvSpPr>
        <p:spPr>
          <a:xfrm>
            <a:off x="7889765" y="1015175"/>
            <a:ext cx="24962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(Landau first order phase transition)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4943825-B491-624D-A6DE-B877A98054DC}"/>
              </a:ext>
            </a:extLst>
          </p:cNvPr>
          <p:cNvGrpSpPr/>
          <p:nvPr/>
        </p:nvGrpSpPr>
        <p:grpSpPr>
          <a:xfrm>
            <a:off x="5339862" y="1320541"/>
            <a:ext cx="1512279" cy="184150"/>
            <a:chOff x="2970709" y="1320541"/>
            <a:chExt cx="1512279" cy="1841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100F405-9876-9F44-99C5-E495E2845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70709" y="1320541"/>
              <a:ext cx="552450" cy="18415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5BAEF8E-541E-2449-A36E-CED7F5564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524680" y="1320541"/>
              <a:ext cx="552450" cy="18415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FDBC0FD-AD81-984A-910A-B07C1EB7785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14688" y="1320541"/>
              <a:ext cx="368300" cy="184150"/>
            </a:xfrm>
            <a:prstGeom prst="rect">
              <a:avLst/>
            </a:prstGeom>
          </p:spPr>
        </p:pic>
      </p:grpSp>
      <p:sp>
        <p:nvSpPr>
          <p:cNvPr id="9" name="Left Brace 8">
            <a:extLst>
              <a:ext uri="{FF2B5EF4-FFF2-40B4-BE49-F238E27FC236}">
                <a16:creationId xmlns:a16="http://schemas.microsoft.com/office/drawing/2014/main" id="{D2CEE72A-A16F-7046-B44F-45A9B585F96A}"/>
              </a:ext>
            </a:extLst>
          </p:cNvPr>
          <p:cNvSpPr/>
          <p:nvPr/>
        </p:nvSpPr>
        <p:spPr>
          <a:xfrm>
            <a:off x="3473835" y="1038979"/>
            <a:ext cx="412107" cy="1834374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9ECB54-FDE8-7746-ABD4-742A38DE2E54}"/>
              </a:ext>
            </a:extLst>
          </p:cNvPr>
          <p:cNvSpPr/>
          <p:nvPr/>
        </p:nvSpPr>
        <p:spPr>
          <a:xfrm>
            <a:off x="2260607" y="1796872"/>
            <a:ext cx="11209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Multiphysics</a:t>
            </a:r>
          </a:p>
        </p:txBody>
      </p:sp>
    </p:spTree>
    <p:extLst>
      <p:ext uri="{BB962C8B-B14F-4D97-AF65-F5344CB8AC3E}">
        <p14:creationId xmlns:p14="http://schemas.microsoft.com/office/powerpoint/2010/main" val="1933082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6EA9AB6-30A9-AE43-86FF-6A9C8DEF2E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331339"/>
            <a:ext cx="12192000" cy="503549"/>
          </a:xfrm>
        </p:spPr>
        <p:txBody>
          <a:bodyPr>
            <a:no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Multi-Scale Modeling of Fracture  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F97EFD3-EC3E-4C4C-A996-CCA706A0827F}"/>
              </a:ext>
            </a:extLst>
          </p:cNvPr>
          <p:cNvGrpSpPr/>
          <p:nvPr/>
        </p:nvGrpSpPr>
        <p:grpSpPr>
          <a:xfrm>
            <a:off x="252426" y="1248838"/>
            <a:ext cx="6746997" cy="5387402"/>
            <a:chOff x="570474" y="1182578"/>
            <a:chExt cx="6746997" cy="538740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CFF5042-2DED-0D40-BD92-D5230A314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0474" y="1182578"/>
              <a:ext cx="6522720" cy="538740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78F2F6E-8309-2944-9B8C-2E44F697D90F}"/>
                </a:ext>
              </a:extLst>
            </p:cNvPr>
            <p:cNvSpPr txBox="1"/>
            <p:nvPr/>
          </p:nvSpPr>
          <p:spPr>
            <a:xfrm>
              <a:off x="1103192" y="3401707"/>
              <a:ext cx="1295400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Component Scale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AC0B55F-449E-8C42-84A6-FC03519E011A}"/>
                </a:ext>
              </a:extLst>
            </p:cNvPr>
            <p:cNvSpPr txBox="1"/>
            <p:nvPr/>
          </p:nvSpPr>
          <p:spPr>
            <a:xfrm>
              <a:off x="3283080" y="3391472"/>
              <a:ext cx="1295400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Continuum Plastic Zone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2BBB90C-CAFC-0F42-9B64-6BBCB9480BA6}"/>
                </a:ext>
              </a:extLst>
            </p:cNvPr>
            <p:cNvSpPr txBox="1"/>
            <p:nvPr/>
          </p:nvSpPr>
          <p:spPr>
            <a:xfrm>
              <a:off x="3249074" y="6173587"/>
              <a:ext cx="1565627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Dislocation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0299349-CAD4-2242-9550-35C9FC30766F}"/>
                </a:ext>
              </a:extLst>
            </p:cNvPr>
            <p:cNvSpPr txBox="1"/>
            <p:nvPr/>
          </p:nvSpPr>
          <p:spPr>
            <a:xfrm>
              <a:off x="5751844" y="4871117"/>
              <a:ext cx="1565627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Microstructure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AE8C203-2FFA-B74F-BA81-1CDB8F053550}"/>
                </a:ext>
              </a:extLst>
            </p:cNvPr>
            <p:cNvSpPr txBox="1"/>
            <p:nvPr/>
          </p:nvSpPr>
          <p:spPr>
            <a:xfrm>
              <a:off x="1126961" y="6173587"/>
              <a:ext cx="1565627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Atomistic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960ECB9-C6FB-B244-A125-640EC31B5364}"/>
                </a:ext>
              </a:extLst>
            </p:cNvPr>
            <p:cNvSpPr/>
            <p:nvPr/>
          </p:nvSpPr>
          <p:spPr>
            <a:xfrm>
              <a:off x="4209309" y="1337256"/>
              <a:ext cx="908599" cy="3960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6F60AD0-FE21-7846-9277-8AA30EA4DB0B}"/>
                </a:ext>
              </a:extLst>
            </p:cNvPr>
            <p:cNvSpPr/>
            <p:nvPr/>
          </p:nvSpPr>
          <p:spPr>
            <a:xfrm>
              <a:off x="5751844" y="2151529"/>
              <a:ext cx="990148" cy="59167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6D173ED-9630-054C-84E3-FBA7DD384E72}"/>
                </a:ext>
              </a:extLst>
            </p:cNvPr>
            <p:cNvCxnSpPr>
              <a:cxnSpLocks/>
            </p:cNvCxnSpPr>
            <p:nvPr/>
          </p:nvCxnSpPr>
          <p:spPr>
            <a:xfrm>
              <a:off x="5978077" y="2717740"/>
              <a:ext cx="92523" cy="36836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D8FB847-C22B-A149-907C-06DC758A3350}"/>
              </a:ext>
            </a:extLst>
          </p:cNvPr>
          <p:cNvSpPr txBox="1"/>
          <p:nvPr/>
        </p:nvSpPr>
        <p:spPr>
          <a:xfrm>
            <a:off x="7307863" y="1520760"/>
            <a:ext cx="452368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Current approaches to concurrent </a:t>
            </a:r>
          </a:p>
          <a:p>
            <a:pPr algn="ctr"/>
            <a:r>
              <a:rPr lang="en-US" b="1" dirty="0"/>
              <a:t>multi-scale modeling of fracture</a:t>
            </a:r>
          </a:p>
          <a:p>
            <a:r>
              <a:rPr lang="en-US" dirty="0"/>
              <a:t>-----------------------------------------------------</a:t>
            </a:r>
          </a:p>
          <a:p>
            <a:r>
              <a:rPr lang="en-US" dirty="0"/>
              <a:t>• Attempt to address 6 to 8 orders of magnitude in length scale and ~12 orders of magnitude in time scale</a:t>
            </a:r>
          </a:p>
          <a:p>
            <a:r>
              <a:rPr lang="en-US" dirty="0"/>
              <a:t>• Understanding relationships between free surface creation and plasticity</a:t>
            </a:r>
          </a:p>
          <a:p>
            <a:r>
              <a:rPr lang="en-US" dirty="0"/>
              <a:t>• Passing dislocation/plasticity information across representational boundaries </a:t>
            </a:r>
          </a:p>
          <a:p>
            <a:r>
              <a:rPr lang="en-US" dirty="0"/>
              <a:t>• Various means of homogenizing lower-length scale material information</a:t>
            </a:r>
          </a:p>
          <a:p>
            <a:r>
              <a:rPr lang="en-US" dirty="0"/>
              <a:t>•  2 or 2.5D representation of 3D processes (lower length scales)</a:t>
            </a:r>
          </a:p>
          <a:p>
            <a:r>
              <a:rPr lang="en-US" dirty="0"/>
              <a:t>• Poor representation of governing microstructural features and local material variability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A7AA2B9-D35F-2747-BC9A-8BB0A8509875}"/>
              </a:ext>
            </a:extLst>
          </p:cNvPr>
          <p:cNvSpPr txBox="1"/>
          <p:nvPr/>
        </p:nvSpPr>
        <p:spPr>
          <a:xfrm>
            <a:off x="1488858" y="1092075"/>
            <a:ext cx="46071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Micromechanics Simulations of Fracture*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215C00-4694-BC46-AB11-9CE68ADEA2FE}"/>
              </a:ext>
            </a:extLst>
          </p:cNvPr>
          <p:cNvSpPr txBox="1"/>
          <p:nvPr/>
        </p:nvSpPr>
        <p:spPr>
          <a:xfrm>
            <a:off x="5752552" y="6569980"/>
            <a:ext cx="59097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*van der Giessen and Needleman, </a:t>
            </a:r>
            <a:r>
              <a:rPr lang="en-US" sz="1400" dirty="0" err="1"/>
              <a:t>Annu</a:t>
            </a:r>
            <a:r>
              <a:rPr lang="en-US" sz="1400" dirty="0"/>
              <a:t>. Rev. Mater. Res., 2002, 32: 141-162.</a:t>
            </a:r>
          </a:p>
        </p:txBody>
      </p:sp>
    </p:spTree>
    <p:extLst>
      <p:ext uri="{BB962C8B-B14F-4D97-AF65-F5344CB8AC3E}">
        <p14:creationId xmlns:p14="http://schemas.microsoft.com/office/powerpoint/2010/main" val="2378190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332</Words>
  <Application>Microsoft Office PowerPoint</Application>
  <PresentationFormat>Widescreen</PresentationFormat>
  <Paragraphs>80</Paragraphs>
  <Slides>7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Courier New</vt:lpstr>
      <vt:lpstr>Times</vt:lpstr>
      <vt:lpstr>Office Theme</vt:lpstr>
      <vt:lpstr>CompMods Team</vt:lpstr>
      <vt:lpstr>Thermal protection system (part I)</vt:lpstr>
      <vt:lpstr>Thermal protection system (part II)</vt:lpstr>
      <vt:lpstr>PowerPoint Presentation</vt:lpstr>
      <vt:lpstr>PowerPoint Presentation</vt:lpstr>
      <vt:lpstr>PowerPoint Presentation</vt:lpstr>
      <vt:lpstr>Multi-Scale Modeling of Fracture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Length Scales Relevant to Fracture</dc:title>
  <dc:creator>Glaessgen, Edward H. (LARC-D309)</dc:creator>
  <cp:lastModifiedBy>Davis, Dalia A. (LARC-B401B)[LAMPS 2]</cp:lastModifiedBy>
  <cp:revision>22</cp:revision>
  <dcterms:created xsi:type="dcterms:W3CDTF">2020-06-18T13:17:57Z</dcterms:created>
  <dcterms:modified xsi:type="dcterms:W3CDTF">2020-06-19T12:27:32Z</dcterms:modified>
</cp:coreProperties>
</file>