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4v" ContentType="video/mp4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notesMasterIdLst>
    <p:notesMasterId r:id="rId17"/>
  </p:notesMasterIdLst>
  <p:sldIdLst>
    <p:sldId id="421" r:id="rId2"/>
    <p:sldId id="420" r:id="rId3"/>
    <p:sldId id="351" r:id="rId4"/>
    <p:sldId id="654" r:id="rId5"/>
    <p:sldId id="645" r:id="rId6"/>
    <p:sldId id="646" r:id="rId7"/>
    <p:sldId id="647" r:id="rId8"/>
    <p:sldId id="648" r:id="rId9"/>
    <p:sldId id="649" r:id="rId10"/>
    <p:sldId id="650" r:id="rId11"/>
    <p:sldId id="653" r:id="rId12"/>
    <p:sldId id="655" r:id="rId13"/>
    <p:sldId id="427" r:id="rId14"/>
    <p:sldId id="652" r:id="rId15"/>
    <p:sldId id="651" r:id="rId16"/>
  </p:sldIdLst>
  <p:sldSz cx="9144000" cy="6858000" type="screen4x3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rino, Scott V (352B)" initials="PSV(" lastIdx="1" clrIdx="0">
    <p:extLst>
      <p:ext uri="{19B8F6BF-5375-455C-9EA6-DF929625EA0E}">
        <p15:presenceInfo xmlns:p15="http://schemas.microsoft.com/office/powerpoint/2012/main" userId="S-1-5-21-1608413684-1126320247-1535859923-125595" providerId="AD"/>
      </p:ext>
    </p:extLst>
  </p:cmAuthor>
  <p:cmAuthor id="2" name="Vander Kam, Jeremy C. (ARC-TSS)" initials="VKJC(" lastIdx="2" clrIdx="1">
    <p:extLst>
      <p:ext uri="{19B8F6BF-5375-455C-9EA6-DF929625EA0E}">
        <p15:presenceInfo xmlns:p15="http://schemas.microsoft.com/office/powerpoint/2012/main" userId="S::jvanderk@ndc.nasa.gov::dae8a178-804d-4801-acfa-e739e8feb0d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A9DC"/>
    <a:srgbClr val="0E8A12"/>
    <a:srgbClr val="1200C0"/>
    <a:srgbClr val="3333FF"/>
    <a:srgbClr val="FBE5D6"/>
    <a:srgbClr val="E2F0D9"/>
    <a:srgbClr val="B94B31"/>
    <a:srgbClr val="D4745E"/>
    <a:srgbClr val="B16D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05" autoAdjust="0"/>
    <p:restoredTop sz="86364" autoAdjust="0"/>
  </p:normalViewPr>
  <p:slideViewPr>
    <p:cSldViewPr snapToGrid="0" snapToObjects="1">
      <p:cViewPr varScale="1">
        <p:scale>
          <a:sx n="41" d="100"/>
          <a:sy n="41" d="100"/>
        </p:scale>
        <p:origin x="332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73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0" d="100"/>
        <a:sy n="160" d="100"/>
      </p:scale>
      <p:origin x="0" y="-40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BE2991D7-29C4-4BB9-93F1-40D8C8F28AF1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79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2D2C6D85-B1D2-4026-BA11-30D809339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046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275" y="3417042"/>
            <a:ext cx="7082725" cy="34409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59" y="2079765"/>
            <a:ext cx="7044154" cy="1131159"/>
          </a:xfrm>
          <a:ln>
            <a:noFill/>
          </a:ln>
        </p:spPr>
        <p:txBody>
          <a:bodyPr/>
          <a:lstStyle>
            <a:lvl1pPr algn="l">
              <a:defRPr sz="4000" b="0" i="0">
                <a:solidFill>
                  <a:schemeClr val="bg1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468" y="4135965"/>
            <a:ext cx="3615614" cy="1225253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 descr="NASA insignia2Color.eps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8628" y="186808"/>
            <a:ext cx="793954" cy="65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65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321" y="1156181"/>
            <a:ext cx="7719060" cy="1545038"/>
          </a:xfrm>
        </p:spPr>
        <p:txBody>
          <a:bodyPr>
            <a:sp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-211267" y="-73354"/>
            <a:ext cx="6550025" cy="64293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1654" y="6570663"/>
            <a:ext cx="642346" cy="28733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B0D5911-593C-4B7A-998F-6DBC76EF3B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833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4173" y="68261"/>
            <a:ext cx="6550025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188" y="1143000"/>
            <a:ext cx="8686800" cy="154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88125" y="6578070"/>
            <a:ext cx="659050" cy="27589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0DF542C-FC69-4885-BB89-B2986021DD27}" type="slidenum">
              <a:rPr lang="en-US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  <p:sp>
        <p:nvSpPr>
          <p:cNvPr id="1033" name="Rectangle 8"/>
          <p:cNvSpPr>
            <a:spLocks noChangeArrowheads="1"/>
          </p:cNvSpPr>
          <p:nvPr/>
        </p:nvSpPr>
        <p:spPr bwMode="auto">
          <a:xfrm rot="10800000" flipH="1">
            <a:off x="2897" y="876433"/>
            <a:ext cx="9140825" cy="26855"/>
          </a:xfrm>
          <a:prstGeom prst="rect">
            <a:avLst/>
          </a:prstGeom>
          <a:solidFill>
            <a:srgbClr val="8000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34" name="Rectangle 7"/>
          <p:cNvSpPr>
            <a:spLocks noChangeArrowheads="1"/>
          </p:cNvSpPr>
          <p:nvPr userDrawn="1"/>
        </p:nvSpPr>
        <p:spPr bwMode="auto">
          <a:xfrm rot="10800000" flipH="1">
            <a:off x="-1588" y="711200"/>
            <a:ext cx="9148763" cy="14533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78000">
                <a:schemeClr val="accent5">
                  <a:lumMod val="75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prstClr val="white"/>
                </a:solidFill>
                <a:latin typeface="Helvetica Light"/>
                <a:ea typeface="Helvetica Light"/>
                <a:cs typeface="Helvetica Light"/>
              </a:rPr>
              <a:t>Mars Sample Return</a:t>
            </a:r>
            <a:r>
              <a:rPr lang="en-US" sz="1100" baseline="0" dirty="0">
                <a:solidFill>
                  <a:prstClr val="white"/>
                </a:solidFill>
                <a:latin typeface="Helvetica Light"/>
                <a:ea typeface="Helvetica Light"/>
                <a:cs typeface="Helvetica Light"/>
              </a:rPr>
              <a:t> - Earth Entry Vehicle  </a:t>
            </a:r>
            <a:endParaRPr lang="en-US" sz="1100" dirty="0">
              <a:solidFill>
                <a:prstClr val="white"/>
              </a:solidFill>
              <a:latin typeface="Helvetica Light"/>
              <a:ea typeface="Helvetica Light"/>
              <a:cs typeface="Helvetica Light"/>
            </a:endParaRPr>
          </a:p>
        </p:txBody>
      </p:sp>
      <p:pic>
        <p:nvPicPr>
          <p:cNvPr id="12" name="Picture 11" descr="NASA insignia2Color.eps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7856" y="38336"/>
            <a:ext cx="793954" cy="65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229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gif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7.png"/><Relationship Id="rId3" Type="http://schemas.openxmlformats.org/officeDocument/2006/relationships/image" Target="../media/image11.emf"/><Relationship Id="rId7" Type="http://schemas.openxmlformats.org/officeDocument/2006/relationships/image" Target="../media/image14.png"/><Relationship Id="rId12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18.png"/><Relationship Id="rId10" Type="http://schemas.microsoft.com/office/2007/relationships/hdphoto" Target="../media/hdphoto3.wdp"/><Relationship Id="rId4" Type="http://schemas.openxmlformats.org/officeDocument/2006/relationships/image" Target="../media/image12.png"/><Relationship Id="rId9" Type="http://schemas.openxmlformats.org/officeDocument/2006/relationships/image" Target="../media/image15.png"/><Relationship Id="rId14" Type="http://schemas.microsoft.com/office/2007/relationships/hdphoto" Target="../media/hdphoto5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video" Target="NULL" TargetMode="External"/><Relationship Id="rId7" Type="http://schemas.openxmlformats.org/officeDocument/2006/relationships/image" Target="../media/image30.png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6" Type="http://schemas.openxmlformats.org/officeDocument/2006/relationships/image" Target="../media/image29.png"/><Relationship Id="rId5" Type="http://schemas.openxmlformats.org/officeDocument/2006/relationships/slideLayout" Target="../slideLayouts/slideLayout2.xml"/><Relationship Id="rId4" Type="http://schemas.microsoft.com/office/2007/relationships/media" Target="../media/media2.m4v"/><Relationship Id="rId9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microsoft.com/office/2007/relationships/hdphoto" Target="../media/hdphoto10.wdp"/><Relationship Id="rId3" Type="http://schemas.openxmlformats.org/officeDocument/2006/relationships/slideLayout" Target="../slideLayouts/slideLayout2.xml"/><Relationship Id="rId7" Type="http://schemas.microsoft.com/office/2007/relationships/hdphoto" Target="../media/hdphoto7.wdp"/><Relationship Id="rId12" Type="http://schemas.openxmlformats.org/officeDocument/2006/relationships/image" Target="../media/image4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5.png"/><Relationship Id="rId11" Type="http://schemas.microsoft.com/office/2007/relationships/hdphoto" Target="../media/hdphoto9.wdp"/><Relationship Id="rId5" Type="http://schemas.openxmlformats.org/officeDocument/2006/relationships/image" Target="../media/image44.jpg"/><Relationship Id="rId15" Type="http://schemas.microsoft.com/office/2007/relationships/hdphoto" Target="../media/hdphoto11.wdp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microsoft.com/office/2007/relationships/hdphoto" Target="../media/hdphoto8.wdp"/><Relationship Id="rId1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video" Target="../media/media8.mov"/><Relationship Id="rId13" Type="http://schemas.openxmlformats.org/officeDocument/2006/relationships/image" Target="../media/image53.png"/><Relationship Id="rId3" Type="http://schemas.microsoft.com/office/2007/relationships/media" Target="../media/media6.mov"/><Relationship Id="rId7" Type="http://schemas.microsoft.com/office/2007/relationships/media" Target="../media/media8.mov"/><Relationship Id="rId12" Type="http://schemas.openxmlformats.org/officeDocument/2006/relationships/image" Target="../media/image52.png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6" Type="http://schemas.openxmlformats.org/officeDocument/2006/relationships/video" Target="../media/media7.mov"/><Relationship Id="rId11" Type="http://schemas.openxmlformats.org/officeDocument/2006/relationships/image" Target="../media/image51.png"/><Relationship Id="rId5" Type="http://schemas.microsoft.com/office/2007/relationships/media" Target="../media/media7.mov"/><Relationship Id="rId10" Type="http://schemas.openxmlformats.org/officeDocument/2006/relationships/image" Target="../media/image50.gif"/><Relationship Id="rId4" Type="http://schemas.openxmlformats.org/officeDocument/2006/relationships/video" Target="../media/media6.mov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354147" y="398577"/>
            <a:ext cx="4844575" cy="923330"/>
          </a:xfrm>
        </p:spPr>
        <p:txBody>
          <a:bodyPr wrap="square">
            <a:spAutoFit/>
          </a:bodyPr>
          <a:lstStyle/>
          <a:p>
            <a:r>
              <a:rPr lang="en-US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US" sz="1800" b="1" i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 International Planetary Probe</a:t>
            </a:r>
            <a:br>
              <a:rPr lang="en-US" sz="18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Workshop (IPPW 2020)</a:t>
            </a:r>
            <a:br>
              <a:rPr lang="en-US" sz="18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Webinar Series</a:t>
            </a:r>
            <a:endParaRPr lang="en-US" sz="18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335963" y="6626225"/>
            <a:ext cx="808037" cy="223838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DF542C-FC69-4885-BB89-B2986021DD27}" type="slidenum">
              <a:rPr kumimoji="0" lang="uk-UA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uk-UA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7767" y="2109324"/>
            <a:ext cx="87400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Mars Sample Return and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Earth</a:t>
            </a: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Entry Vehicle</a:t>
            </a:r>
          </a:p>
        </p:txBody>
      </p:sp>
      <p:sp>
        <p:nvSpPr>
          <p:cNvPr id="9" name="Subtitle 7"/>
          <p:cNvSpPr txBox="1">
            <a:spLocks/>
          </p:cNvSpPr>
          <p:nvPr/>
        </p:nvSpPr>
        <p:spPr bwMode="auto">
          <a:xfrm>
            <a:off x="367766" y="3651848"/>
            <a:ext cx="6967981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bg1"/>
                </a:solidFill>
                <a:latin typeface="+mj-lt"/>
                <a:ea typeface="ＭＳ Ｐゴシック" charset="0"/>
                <a:cs typeface="Arial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>
                    <a:tint val="75000"/>
                  </a:schemeClr>
                </a:solidFill>
                <a:latin typeface="Arial"/>
                <a:ea typeface="ＭＳ Ｐゴシック" charset="-128"/>
                <a:cs typeface="Arial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>
                    <a:tint val="75000"/>
                  </a:schemeClr>
                </a:solidFill>
                <a:latin typeface="Arial"/>
                <a:ea typeface="ＭＳ Ｐゴシック" charset="-128"/>
                <a:cs typeface="Arial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>
                    <a:tint val="75000"/>
                  </a:schemeClr>
                </a:solidFill>
                <a:latin typeface="Arial"/>
                <a:ea typeface="ＭＳ Ｐゴシック" charset="-128"/>
                <a:cs typeface="Arial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200">
                <a:solidFill>
                  <a:schemeClr val="tx1">
                    <a:tint val="75000"/>
                  </a:schemeClr>
                </a:solidFill>
                <a:latin typeface="Arial"/>
                <a:ea typeface="ＭＳ Ｐゴシック" charset="-128"/>
                <a:cs typeface="Arial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>
                    <a:tint val="75000"/>
                  </a:schemeClr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>
                    <a:tint val="75000"/>
                  </a:schemeClr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>
                    <a:tint val="75000"/>
                  </a:schemeClr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>
                    <a:tint val="75000"/>
                  </a:schemeClr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James Corliss, NASA Langley Research Center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 EEV Team: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Langley Research Center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Ames Research Center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Jet Propulsion Laboratory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Goddard Space Flight Center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 25, 2020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354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2795" y="1384719"/>
            <a:ext cx="8155670" cy="449353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 dirty="0"/>
              <a:t>Mars Sample Return Campaign Overview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Campaign Elements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Bringing the Samples Back to Earth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 dirty="0"/>
              <a:t>Earth Entry Vehicle Overview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EEV History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Unique Features and Capabilities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 dirty="0"/>
              <a:t>EEV Concept for the Current MSR Campaign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Current EEV Design Concept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Key On-Going EEV Design Trades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Performance Analysis and Testing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b="1" dirty="0"/>
              <a:t>Summary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7818" y="30822"/>
            <a:ext cx="6550025" cy="642938"/>
          </a:xfrm>
        </p:spPr>
        <p:txBody>
          <a:bodyPr/>
          <a:lstStyle/>
          <a:p>
            <a:r>
              <a:rPr lang="en-US" sz="2800" dirty="0"/>
              <a:t>Outline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111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FD03F69A-9A03-A14D-9CB0-E2E321D6707B}"/>
              </a:ext>
            </a:extLst>
          </p:cNvPr>
          <p:cNvSpPr/>
          <p:nvPr/>
        </p:nvSpPr>
        <p:spPr>
          <a:xfrm>
            <a:off x="6172849" y="1140433"/>
            <a:ext cx="2834640" cy="43891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19DD711-3739-9D48-BFD3-719976953B2A}"/>
              </a:ext>
            </a:extLst>
          </p:cNvPr>
          <p:cNvSpPr/>
          <p:nvPr/>
        </p:nvSpPr>
        <p:spPr>
          <a:xfrm>
            <a:off x="3129455" y="1140433"/>
            <a:ext cx="2834640" cy="43891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997" y="36906"/>
            <a:ext cx="4892275" cy="642938"/>
          </a:xfrm>
        </p:spPr>
        <p:txBody>
          <a:bodyPr/>
          <a:lstStyle/>
          <a:p>
            <a:r>
              <a:rPr lang="en-US" sz="2800" dirty="0"/>
              <a:t>MSR Campaign Elements</a:t>
            </a:r>
            <a:endParaRPr lang="en-US" sz="28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6BD2-DFF8-4B5C-A260-74180818CB6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57A7FA-BF34-AA4A-905D-0A9F7D59F22A}"/>
              </a:ext>
            </a:extLst>
          </p:cNvPr>
          <p:cNvSpPr/>
          <p:nvPr/>
        </p:nvSpPr>
        <p:spPr>
          <a:xfrm>
            <a:off x="86061" y="1140433"/>
            <a:ext cx="2834640" cy="43891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B6CC17-A06D-B942-8D39-6FAD949C8E9A}"/>
              </a:ext>
            </a:extLst>
          </p:cNvPr>
          <p:cNvSpPr txBox="1"/>
          <p:nvPr/>
        </p:nvSpPr>
        <p:spPr>
          <a:xfrm>
            <a:off x="86059" y="5644773"/>
            <a:ext cx="283464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Mars 2020 Sample Caching Rover</a:t>
            </a:r>
          </a:p>
          <a:p>
            <a:pPr marL="122238" marR="0" lvl="0" indent="-122238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Sample acquisition and caching of at least 20 soil and rock samples</a:t>
            </a:r>
          </a:p>
          <a:p>
            <a:pPr marL="122238" marR="0" lvl="0" indent="-122238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Currently in final assembly for launch in 2020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503FEC1-589A-664F-BFC6-E5E0F63B68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9141" y="1805225"/>
            <a:ext cx="2643898" cy="190058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23DE4F8-1BC3-5F4B-9127-C586929F3497}"/>
              </a:ext>
            </a:extLst>
          </p:cNvPr>
          <p:cNvSpPr txBox="1"/>
          <p:nvPr/>
        </p:nvSpPr>
        <p:spPr>
          <a:xfrm>
            <a:off x="6172849" y="5666366"/>
            <a:ext cx="2834640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Earth Return Orbiter</a:t>
            </a:r>
          </a:p>
          <a:p>
            <a:pPr marL="122238" marR="0" lvl="0" indent="-122238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Capture/Containment Module</a:t>
            </a:r>
          </a:p>
          <a:p>
            <a:pPr marL="122238" marR="0" lvl="0" indent="-122238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Earth Return Module</a:t>
            </a:r>
          </a:p>
          <a:p>
            <a:pPr marL="122238" marR="0" lvl="0" indent="-122238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12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 Entry Vehicle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2F8E49-29A8-C947-B39B-429729988D3E}"/>
              </a:ext>
            </a:extLst>
          </p:cNvPr>
          <p:cNvSpPr txBox="1"/>
          <p:nvPr/>
        </p:nvSpPr>
        <p:spPr>
          <a:xfrm>
            <a:off x="3139268" y="5650984"/>
            <a:ext cx="2824828" cy="946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Sample Retrieval Lander</a:t>
            </a:r>
          </a:p>
          <a:p>
            <a:pPr marL="122238" marR="0" lvl="0" indent="-122238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Fetch Rover</a:t>
            </a:r>
          </a:p>
          <a:p>
            <a:pPr marL="122238" marR="0" lvl="0" indent="-122238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Orbiting Sample container (OS)</a:t>
            </a:r>
          </a:p>
          <a:p>
            <a:pPr marL="122238" marR="0" lvl="0" indent="-122238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Mars Ascent Vehicle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1713C4A-D5AF-844E-B1D3-DE0855B19EB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76"/>
          <a:stretch/>
        </p:blipFill>
        <p:spPr bwMode="auto">
          <a:xfrm>
            <a:off x="6457632" y="1919939"/>
            <a:ext cx="2275399" cy="1714111"/>
          </a:xfrm>
          <a:prstGeom prst="rect">
            <a:avLst/>
          </a:prstGeom>
          <a:noFill/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D17F06E-86E2-6744-8E7D-2B2B0606245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451" r="8255"/>
          <a:stretch/>
        </p:blipFill>
        <p:spPr>
          <a:xfrm>
            <a:off x="3353561" y="1919940"/>
            <a:ext cx="2416330" cy="1714111"/>
          </a:xfrm>
          <a:prstGeom prst="rect">
            <a:avLst/>
          </a:prstGeom>
          <a:ln>
            <a:noFill/>
          </a:ln>
        </p:spPr>
      </p:pic>
      <p:pic>
        <p:nvPicPr>
          <p:cNvPr id="27" name="Picture 4" descr="Mars 2020 Rover - Depot Caching Strategy">
            <a:extLst>
              <a:ext uri="{FF2B5EF4-FFF2-40B4-BE49-F238E27FC236}">
                <a16:creationId xmlns:a16="http://schemas.microsoft.com/office/drawing/2014/main" id="{6041EFCE-6E24-824D-92F8-B3457E89964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66" y="3876600"/>
            <a:ext cx="2657137" cy="1494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684A5C7-C878-EE47-81A7-F7CEF23769DC}"/>
              </a:ext>
            </a:extLst>
          </p:cNvPr>
          <p:cNvSpPr txBox="1"/>
          <p:nvPr/>
        </p:nvSpPr>
        <p:spPr>
          <a:xfrm>
            <a:off x="542671" y="1298437"/>
            <a:ext cx="1996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Mars 2020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861B0FE-6313-ED4F-B91F-D119BE478F91}"/>
              </a:ext>
            </a:extLst>
          </p:cNvPr>
          <p:cNvSpPr txBox="1"/>
          <p:nvPr/>
        </p:nvSpPr>
        <p:spPr>
          <a:xfrm>
            <a:off x="3139729" y="1203548"/>
            <a:ext cx="2834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Sample Retrieval Lander (SRL)</a:t>
            </a:r>
          </a:p>
        </p:txBody>
      </p:sp>
      <p:pic>
        <p:nvPicPr>
          <p:cNvPr id="32" name="Picture 2" descr="https://www.jpl.nasa.gov/missions/web/mars_sample_return.jpg">
            <a:extLst>
              <a:ext uri="{FF2B5EF4-FFF2-40B4-BE49-F238E27FC236}">
                <a16:creationId xmlns:a16="http://schemas.microsoft.com/office/drawing/2014/main" id="{A9515378-4D67-004D-8832-F6F6496D03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4" b="4989"/>
          <a:stretch/>
        </p:blipFill>
        <p:spPr bwMode="auto">
          <a:xfrm>
            <a:off x="3479461" y="3688464"/>
            <a:ext cx="2157727" cy="177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077B447-AADF-944E-BEC5-5A81B4FFA6DF}"/>
              </a:ext>
            </a:extLst>
          </p:cNvPr>
          <p:cNvSpPr txBox="1"/>
          <p:nvPr/>
        </p:nvSpPr>
        <p:spPr>
          <a:xfrm>
            <a:off x="6172849" y="1203308"/>
            <a:ext cx="2834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Earth Return Orbiter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(ERO)</a:t>
            </a:r>
          </a:p>
        </p:txBody>
      </p:sp>
      <p:pic>
        <p:nvPicPr>
          <p:cNvPr id="34" name="Picture 2" descr="image005">
            <a:extLst>
              <a:ext uri="{FF2B5EF4-FFF2-40B4-BE49-F238E27FC236}">
                <a16:creationId xmlns:a16="http://schemas.microsoft.com/office/drawing/2014/main" id="{B1850839-1E0A-8B49-95E9-E388DF205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5258" y="3824081"/>
            <a:ext cx="2429822" cy="1484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E2929E-8CCC-C646-912E-255A52C0BFE6}"/>
              </a:ext>
            </a:extLst>
          </p:cNvPr>
          <p:cNvSpPr/>
          <p:nvPr/>
        </p:nvSpPr>
        <p:spPr bwMode="auto">
          <a:xfrm>
            <a:off x="6805104" y="6351155"/>
            <a:ext cx="1624632" cy="246241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C4A77AF-0ED5-544D-A080-2778C98AC0C6}"/>
              </a:ext>
            </a:extLst>
          </p:cNvPr>
          <p:cNvSpPr/>
          <p:nvPr/>
        </p:nvSpPr>
        <p:spPr bwMode="auto">
          <a:xfrm>
            <a:off x="6649279" y="4037744"/>
            <a:ext cx="1313193" cy="455586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023D3B-F98D-6A4C-BC06-8D78215B0DD2}"/>
              </a:ext>
            </a:extLst>
          </p:cNvPr>
          <p:cNvSpPr txBox="1"/>
          <p:nvPr/>
        </p:nvSpPr>
        <p:spPr>
          <a:xfrm>
            <a:off x="8167955" y="3965825"/>
            <a:ext cx="6371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dirty="0">
                <a:solidFill>
                  <a:srgbClr val="FF0000"/>
                </a:solidFill>
              </a:rPr>
              <a:t>Earth Entry Vehicle</a:t>
            </a:r>
          </a:p>
        </p:txBody>
      </p:sp>
    </p:spTree>
    <p:extLst>
      <p:ext uri="{BB962C8B-B14F-4D97-AF65-F5344CB8AC3E}">
        <p14:creationId xmlns:p14="http://schemas.microsoft.com/office/powerpoint/2010/main" val="170231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 animBg="1"/>
      <p:bldP spid="21" grpId="0" animBg="1"/>
      <p:bldP spid="22" grpId="0"/>
      <p:bldP spid="19" grpId="0"/>
      <p:bldP spid="17" grpId="0"/>
      <p:bldP spid="28" grpId="0"/>
      <p:bldP spid="31" grpId="0"/>
      <p:bldP spid="33" grpId="0"/>
      <p:bldP spid="4" grpId="0" animBg="1"/>
      <p:bldP spid="3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997" y="36906"/>
            <a:ext cx="5310191" cy="642938"/>
          </a:xfrm>
        </p:spPr>
        <p:txBody>
          <a:bodyPr/>
          <a:lstStyle/>
          <a:p>
            <a:r>
              <a:rPr lang="en-US" sz="2800" dirty="0"/>
              <a:t>MSR Campaign Architecture*</a:t>
            </a:r>
            <a:endParaRPr lang="en-US" sz="28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6BD2-DFF8-4B5C-A260-74180818CB6C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15B2BF-4E60-164D-A874-6EC669C42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65" y="1011815"/>
            <a:ext cx="8377274" cy="564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58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997" y="36906"/>
            <a:ext cx="6479012" cy="642938"/>
          </a:xfrm>
        </p:spPr>
        <p:txBody>
          <a:bodyPr/>
          <a:lstStyle/>
          <a:p>
            <a:r>
              <a:rPr lang="en-US" sz="2800" dirty="0"/>
              <a:t>Bringing the Samples Back to Earth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6BD2-DFF8-4B5C-A260-74180818CB6C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573DA262-63F1-204F-82DF-CBC6606AE6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008"/>
            <a:ext cx="9144000" cy="5117592"/>
          </a:xfrm>
          <a:prstGeom prst="rect">
            <a:avLst/>
          </a:prstGeom>
          <a:gradFill>
            <a:gsLst>
              <a:gs pos="88000">
                <a:srgbClr val="0070C0">
                  <a:alpha val="50000"/>
                </a:srgbClr>
              </a:gs>
              <a:gs pos="100000">
                <a:schemeClr val="accent4">
                  <a:lumMod val="0"/>
                  <a:lumOff val="100000"/>
                  <a:alpha val="64000"/>
                </a:schemeClr>
              </a:gs>
              <a:gs pos="13000">
                <a:schemeClr val="tx1"/>
              </a:gs>
              <a:gs pos="2000">
                <a:schemeClr val="accent1">
                  <a:lumMod val="60000"/>
                  <a:lumOff val="40000"/>
                </a:schemeClr>
              </a:gs>
              <a:gs pos="80000">
                <a:schemeClr val="tx1"/>
              </a:gs>
            </a:gsLst>
            <a:lin ang="5400000" scaled="0"/>
          </a:gradFill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2579EC6-698C-AE4E-9FA3-489AF991404A}"/>
              </a:ext>
            </a:extLst>
          </p:cNvPr>
          <p:cNvCxnSpPr>
            <a:stCxn id="65" idx="2"/>
          </p:cNvCxnSpPr>
          <p:nvPr/>
        </p:nvCxnSpPr>
        <p:spPr bwMode="auto">
          <a:xfrm flipH="1" flipV="1">
            <a:off x="678400" y="1980357"/>
            <a:ext cx="494204" cy="91576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50D146F3-81DA-2B47-B218-D6243B22E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637" y="4668210"/>
            <a:ext cx="1710871" cy="130380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CD062E5-9A7B-A749-A11C-4E13E063C98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2588961" y="1790339"/>
            <a:ext cx="417007" cy="124030"/>
          </a:xfrm>
          <a:prstGeom prst="rect">
            <a:avLst/>
          </a:prstGeom>
          <a:effectLst>
            <a:glow rad="25400">
              <a:schemeClr val="bg1">
                <a:lumMod val="75000"/>
                <a:alpha val="40000"/>
              </a:schemeClr>
            </a:glow>
          </a:effec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E022E9C5-F90F-024C-A1DC-3739E83ABDBA}"/>
              </a:ext>
            </a:extLst>
          </p:cNvPr>
          <p:cNvSpPr txBox="1"/>
          <p:nvPr/>
        </p:nvSpPr>
        <p:spPr>
          <a:xfrm>
            <a:off x="5868847" y="2979261"/>
            <a:ext cx="1854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Atmospheric Entry</a:t>
            </a:r>
          </a:p>
        </p:txBody>
      </p:sp>
      <p:pic>
        <p:nvPicPr>
          <p:cNvPr id="41" name="Picture 2" descr="Image result for random dot pattern clear background png">
            <a:extLst>
              <a:ext uri="{FF2B5EF4-FFF2-40B4-BE49-F238E27FC236}">
                <a16:creationId xmlns:a16="http://schemas.microsoft.com/office/drawing/2014/main" id="{E66C2F6D-273F-E64F-B277-367E447FF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3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280" y="2023943"/>
            <a:ext cx="1849107" cy="105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Image result for random dot pattern clear background png">
            <a:extLst>
              <a:ext uri="{FF2B5EF4-FFF2-40B4-BE49-F238E27FC236}">
                <a16:creationId xmlns:a16="http://schemas.microsoft.com/office/drawing/2014/main" id="{083112B7-6C0E-FF45-914C-CE8398DF0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3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915" y="1931760"/>
            <a:ext cx="1849107" cy="1174569"/>
          </a:xfrm>
          <a:prstGeom prst="rect">
            <a:avLst/>
          </a:prstGeom>
          <a:noFill/>
        </p:spPr>
      </p:pic>
      <p:pic>
        <p:nvPicPr>
          <p:cNvPr id="43" name="Picture 2" descr="Image result for random dot pattern clear background png">
            <a:extLst>
              <a:ext uri="{FF2B5EF4-FFF2-40B4-BE49-F238E27FC236}">
                <a16:creationId xmlns:a16="http://schemas.microsoft.com/office/drawing/2014/main" id="{7DB1EB3D-3AB5-F64D-9185-09533B21F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3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3670" y="1940261"/>
            <a:ext cx="1849107" cy="1174569"/>
          </a:xfrm>
          <a:prstGeom prst="rect">
            <a:avLst/>
          </a:prstGeom>
          <a:noFill/>
        </p:spPr>
      </p:pic>
      <p:pic>
        <p:nvPicPr>
          <p:cNvPr id="44" name="Picture 2" descr="Image result for random dot pattern clear background png">
            <a:extLst>
              <a:ext uri="{FF2B5EF4-FFF2-40B4-BE49-F238E27FC236}">
                <a16:creationId xmlns:a16="http://schemas.microsoft.com/office/drawing/2014/main" id="{1453E5ED-37C0-7E4A-B567-E970B65A4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3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476806" y="1988018"/>
            <a:ext cx="1849107" cy="1174569"/>
          </a:xfrm>
          <a:prstGeom prst="rect">
            <a:avLst/>
          </a:prstGeom>
          <a:noFill/>
        </p:spPr>
      </p:pic>
      <p:pic>
        <p:nvPicPr>
          <p:cNvPr id="45" name="Picture 2" descr="Image result for random dot pattern clear background png">
            <a:extLst>
              <a:ext uri="{FF2B5EF4-FFF2-40B4-BE49-F238E27FC236}">
                <a16:creationId xmlns:a16="http://schemas.microsoft.com/office/drawing/2014/main" id="{ED673602-F139-9340-A170-D97988630A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3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004"/>
          <a:stretch/>
        </p:blipFill>
        <p:spPr bwMode="auto">
          <a:xfrm>
            <a:off x="8965" y="2098446"/>
            <a:ext cx="1423737" cy="1174569"/>
          </a:xfrm>
          <a:prstGeom prst="rect">
            <a:avLst/>
          </a:prstGeom>
          <a:noFill/>
        </p:spPr>
      </p:pic>
      <p:pic>
        <p:nvPicPr>
          <p:cNvPr id="46" name="Picture 2" descr="Image result for random dot pattern clear background png">
            <a:extLst>
              <a:ext uri="{FF2B5EF4-FFF2-40B4-BE49-F238E27FC236}">
                <a16:creationId xmlns:a16="http://schemas.microsoft.com/office/drawing/2014/main" id="{893D1F65-E2F5-C043-AFE0-0F3C6D034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3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21991">
            <a:off x="798282" y="2069357"/>
            <a:ext cx="1849107" cy="1174569"/>
          </a:xfrm>
          <a:prstGeom prst="rect">
            <a:avLst/>
          </a:prstGeom>
          <a:noFill/>
        </p:spPr>
      </p:pic>
      <p:pic>
        <p:nvPicPr>
          <p:cNvPr id="47" name="Picture 2" descr="Image result for random dot pattern clear background png">
            <a:extLst>
              <a:ext uri="{FF2B5EF4-FFF2-40B4-BE49-F238E27FC236}">
                <a16:creationId xmlns:a16="http://schemas.microsoft.com/office/drawing/2014/main" id="{BC35B653-5878-894C-A946-B7983837D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3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661" y="2016933"/>
            <a:ext cx="1849107" cy="1174569"/>
          </a:xfrm>
          <a:prstGeom prst="rect">
            <a:avLst/>
          </a:prstGeom>
          <a:noFill/>
        </p:spPr>
      </p:pic>
      <p:pic>
        <p:nvPicPr>
          <p:cNvPr id="48" name="Picture 2" descr="Image result for random dot pattern clear background png">
            <a:extLst>
              <a:ext uri="{FF2B5EF4-FFF2-40B4-BE49-F238E27FC236}">
                <a16:creationId xmlns:a16="http://schemas.microsoft.com/office/drawing/2014/main" id="{2BFA565C-1F77-2E49-8F5A-6E4332945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3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34" y="1997917"/>
            <a:ext cx="1849107" cy="1174569"/>
          </a:xfrm>
          <a:prstGeom prst="rect">
            <a:avLst/>
          </a:prstGeom>
          <a:noFill/>
        </p:spPr>
      </p:pic>
      <p:pic>
        <p:nvPicPr>
          <p:cNvPr id="49" name="Picture 2" descr="Image result for random dot pattern clear background png">
            <a:extLst>
              <a:ext uri="{FF2B5EF4-FFF2-40B4-BE49-F238E27FC236}">
                <a16:creationId xmlns:a16="http://schemas.microsoft.com/office/drawing/2014/main" id="{C92A6628-56C6-494F-9A3E-BB6563926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39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0449" y="1914359"/>
            <a:ext cx="1849107" cy="1174569"/>
          </a:xfrm>
          <a:prstGeom prst="rect">
            <a:avLst/>
          </a:prstGeom>
          <a:noFill/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57893D84-D339-504D-A2F7-9584EE3C4108}"/>
              </a:ext>
            </a:extLst>
          </p:cNvPr>
          <p:cNvSpPr txBox="1"/>
          <p:nvPr/>
        </p:nvSpPr>
        <p:spPr>
          <a:xfrm>
            <a:off x="6838464" y="4006678"/>
            <a:ext cx="1854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Descent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FDF557C-1C3C-1441-AE7A-38B01B680B43}"/>
              </a:ext>
            </a:extLst>
          </p:cNvPr>
          <p:cNvCxnSpPr/>
          <p:nvPr/>
        </p:nvCxnSpPr>
        <p:spPr bwMode="auto">
          <a:xfrm flipH="1" flipV="1">
            <a:off x="2201827" y="2295145"/>
            <a:ext cx="2769320" cy="549722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C5DA0438-DE2C-EB4E-B5DA-574FE855D8FE}"/>
              </a:ext>
            </a:extLst>
          </p:cNvPr>
          <p:cNvCxnSpPr/>
          <p:nvPr/>
        </p:nvCxnSpPr>
        <p:spPr bwMode="auto">
          <a:xfrm flipH="1" flipV="1">
            <a:off x="0" y="1834386"/>
            <a:ext cx="695632" cy="13448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A8B35C3-DB7C-2F48-8034-60D3F7B11053}"/>
              </a:ext>
            </a:extLst>
          </p:cNvPr>
          <p:cNvCxnSpPr/>
          <p:nvPr/>
        </p:nvCxnSpPr>
        <p:spPr bwMode="auto">
          <a:xfrm flipV="1">
            <a:off x="682185" y="1834386"/>
            <a:ext cx="0" cy="161216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72D5A8B-8871-5041-9CCC-15E15FBD65F1}"/>
              </a:ext>
            </a:extLst>
          </p:cNvPr>
          <p:cNvCxnSpPr/>
          <p:nvPr/>
        </p:nvCxnSpPr>
        <p:spPr bwMode="auto">
          <a:xfrm flipV="1">
            <a:off x="2213130" y="2145858"/>
            <a:ext cx="0" cy="161216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16E590F-E035-2846-A010-31699022CF49}"/>
              </a:ext>
            </a:extLst>
          </p:cNvPr>
          <p:cNvCxnSpPr/>
          <p:nvPr/>
        </p:nvCxnSpPr>
        <p:spPr bwMode="auto">
          <a:xfrm flipH="1">
            <a:off x="2204166" y="1908094"/>
            <a:ext cx="463711" cy="242247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pic>
        <p:nvPicPr>
          <p:cNvPr id="56" name="Picture 55">
            <a:extLst>
              <a:ext uri="{FF2B5EF4-FFF2-40B4-BE49-F238E27FC236}">
                <a16:creationId xmlns:a16="http://schemas.microsoft.com/office/drawing/2014/main" id="{5AD8C1D5-81A6-E042-BF38-5666F6D66B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0" b="100000" l="0" r="100000">
                        <a14:foregroundMark x1="33084" y1="38069" x2="48992" y2="6740"/>
                        <a14:foregroundMark x1="48992" y1="6740" x2="65273" y2="36430"/>
                        <a14:foregroundMark x1="45108" y1="20947" x2="45108" y2="20947"/>
                        <a14:foregroundMark x1="33234" y1="22587" x2="33234" y2="225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123900">
            <a:off x="3251813" y="2460078"/>
            <a:ext cx="329098" cy="134933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5917FA80-1C88-8746-8C15-EF9B9F3FBD30}"/>
              </a:ext>
            </a:extLst>
          </p:cNvPr>
          <p:cNvGrpSpPr>
            <a:grpSpLocks noChangeAspect="1"/>
          </p:cNvGrpSpPr>
          <p:nvPr/>
        </p:nvGrpSpPr>
        <p:grpSpPr>
          <a:xfrm>
            <a:off x="7001061" y="6067731"/>
            <a:ext cx="723614" cy="262645"/>
            <a:chOff x="683970" y="1282311"/>
            <a:chExt cx="4966727" cy="1802738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DEF6548-E96A-9743-ABB3-DB7786EA2067}"/>
                </a:ext>
              </a:extLst>
            </p:cNvPr>
            <p:cNvGrpSpPr/>
            <p:nvPr/>
          </p:nvGrpSpPr>
          <p:grpSpPr>
            <a:xfrm>
              <a:off x="1866725" y="1764291"/>
              <a:ext cx="2601219" cy="1059313"/>
              <a:chOff x="2843010" y="1916691"/>
              <a:chExt cx="2601219" cy="1059313"/>
            </a:xfrm>
          </p:grpSpPr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F247DB49-40F1-844E-9FBB-FC8F5425B3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0" b="100000" l="0" r="100000">
                            <a14:foregroundMark x1="33084" y1="38069" x2="48992" y2="6740"/>
                            <a14:foregroundMark x1="48992" y1="6740" x2="65273" y2="36430"/>
                            <a14:foregroundMark x1="45108" y1="20947" x2="45108" y2="20947"/>
                            <a14:foregroundMark x1="33234" y1="22587" x2="33234" y2="22587"/>
                          </a14:backgroundRemoval>
                        </a14:imgEffect>
                      </a14:imgLayer>
                    </a14:imgProps>
                  </a:ext>
                </a:extLst>
              </a:blip>
              <a:srcRect t="30680"/>
              <a:stretch/>
            </p:blipFill>
            <p:spPr>
              <a:xfrm>
                <a:off x="2843010" y="2236693"/>
                <a:ext cx="2601219" cy="739311"/>
              </a:xfrm>
              <a:prstGeom prst="rect">
                <a:avLst/>
              </a:prstGeom>
              <a:effectLst/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32D4DEA5-657A-F04E-BEF0-F8304BB973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0" b="100000" l="0" r="100000">
                            <a14:foregroundMark x1="33084" y1="38069" x2="48992" y2="6740"/>
                            <a14:foregroundMark x1="48992" y1="6740" x2="65273" y2="36430"/>
                            <a14:foregroundMark x1="45108" y1="20947" x2="45108" y2="20947"/>
                            <a14:foregroundMark x1="33234" y1="22587" x2="33234" y2="22587"/>
                          </a14:backgroundRemoval>
                        </a14:imgEffect>
                      </a14:imgLayer>
                    </a14:imgProps>
                  </a:ext>
                </a:extLst>
              </a:blip>
              <a:srcRect b="69638"/>
              <a:stretch/>
            </p:blipFill>
            <p:spPr>
              <a:xfrm>
                <a:off x="2843010" y="1916691"/>
                <a:ext cx="2601219" cy="323818"/>
              </a:xfrm>
              <a:prstGeom prst="rect">
                <a:avLst/>
              </a:prstGeom>
              <a:effectLst/>
            </p:spPr>
          </p:pic>
        </p:grp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1D65AA64-9EB2-D345-93F4-9D462FE0D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/>
                      </a14:imgEffect>
                      <a14:imgEffect>
                        <a14:artisticGlass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83970" y="1282311"/>
              <a:ext cx="4966727" cy="1802738"/>
            </a:xfrm>
            <a:prstGeom prst="rect">
              <a:avLst/>
            </a:prstGeom>
          </p:spPr>
        </p:pic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F358718A-173B-5E4E-99CF-69F12D280103}"/>
              </a:ext>
            </a:extLst>
          </p:cNvPr>
          <p:cNvSpPr txBox="1"/>
          <p:nvPr/>
        </p:nvSpPr>
        <p:spPr>
          <a:xfrm>
            <a:off x="94131" y="3201692"/>
            <a:ext cx="540387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011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Orbiter deflection maneuver from </a:t>
            </a:r>
            <a:r>
              <a:rPr lang="en-US" sz="1400" dirty="0">
                <a:solidFill>
                  <a:srgbClr val="000000"/>
                </a:solidFill>
                <a:latin typeface="Arial"/>
              </a:rPr>
              <a:t>Earth-bypass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trajectory to nominal Earth-entry trajectory 1-10 days before EEV entry</a:t>
            </a:r>
          </a:p>
          <a:p>
            <a:pPr marL="342011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400" dirty="0">
                <a:solidFill>
                  <a:srgbClr val="000000"/>
                </a:solidFill>
                <a:latin typeface="Arial"/>
              </a:rPr>
              <a:t>EEV MM garage opened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011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EEV is spin-ejected</a:t>
            </a:r>
            <a:r>
              <a:rPr kumimoji="0" lang="en-US" sz="1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correct entry attitude</a:t>
            </a:r>
          </a:p>
          <a:p>
            <a:pPr marL="342011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EEV passes through orbital debris field</a:t>
            </a:r>
          </a:p>
          <a:p>
            <a:pPr marL="342011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EEV enters atmosphere (high heat and deceleration)</a:t>
            </a:r>
          </a:p>
          <a:p>
            <a:pPr marL="342011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EEV descends through atmosphere slowing to a terminal velocity</a:t>
            </a:r>
            <a:r>
              <a:rPr kumimoji="0" lang="en-US" sz="1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of 35-45 m/s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011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EEV impact lands in soft soil at UTTR (notional landing site)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7BEA238-47AD-EE43-A285-6FB43421D574}"/>
              </a:ext>
            </a:extLst>
          </p:cNvPr>
          <p:cNvSpPr txBox="1"/>
          <p:nvPr/>
        </p:nvSpPr>
        <p:spPr>
          <a:xfrm>
            <a:off x="1146047" y="2336419"/>
            <a:ext cx="13236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EEV Release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8993A79-2AF6-4146-9859-D1323509CCD4}"/>
              </a:ext>
            </a:extLst>
          </p:cNvPr>
          <p:cNvCxnSpPr>
            <a:stCxn id="67" idx="0"/>
          </p:cNvCxnSpPr>
          <p:nvPr/>
        </p:nvCxnSpPr>
        <p:spPr bwMode="auto">
          <a:xfrm flipH="1" flipV="1">
            <a:off x="1047389" y="2060859"/>
            <a:ext cx="376046" cy="78139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5" name="Picture 64">
            <a:extLst>
              <a:ext uri="{FF2B5EF4-FFF2-40B4-BE49-F238E27FC236}">
                <a16:creationId xmlns:a16="http://schemas.microsoft.com/office/drawing/2014/main" id="{E1B13807-2C62-3043-A4F3-68047A25C7B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503905" y="1918637"/>
            <a:ext cx="1030806" cy="306592"/>
          </a:xfrm>
          <a:prstGeom prst="rect">
            <a:avLst/>
          </a:prstGeom>
          <a:effectLst>
            <a:glow rad="63500">
              <a:schemeClr val="bg1">
                <a:lumMod val="75000"/>
                <a:alpha val="40000"/>
              </a:schemeClr>
            </a:glow>
          </a:effectLst>
        </p:spPr>
      </p:pic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ECCFD3E-6E68-9D49-BB78-0E0AA719D497}"/>
              </a:ext>
            </a:extLst>
          </p:cNvPr>
          <p:cNvCxnSpPr/>
          <p:nvPr/>
        </p:nvCxnSpPr>
        <p:spPr bwMode="auto">
          <a:xfrm flipH="1" flipV="1">
            <a:off x="1505910" y="2159884"/>
            <a:ext cx="715659" cy="135260"/>
          </a:xfrm>
          <a:prstGeom prst="line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67" name="Picture 66">
            <a:extLst>
              <a:ext uri="{FF2B5EF4-FFF2-40B4-BE49-F238E27FC236}">
                <a16:creationId xmlns:a16="http://schemas.microsoft.com/office/drawing/2014/main" id="{AE390518-AB1C-FB46-808D-7C6BF80421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3084" y1="38069" x2="48992" y2="6740"/>
                        <a14:foregroundMark x1="48992" y1="6740" x2="65273" y2="36430"/>
                        <a14:foregroundMark x1="45108" y1="20947" x2="45108" y2="20947"/>
                        <a14:foregroundMark x1="33234" y1="22587" x2="33234" y2="225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123900">
            <a:off x="1323931" y="2089446"/>
            <a:ext cx="329098" cy="134933"/>
          </a:xfrm>
          <a:prstGeom prst="rect">
            <a:avLst/>
          </a:prstGeom>
          <a:effectLst>
            <a:glow rad="38100">
              <a:schemeClr val="bg1">
                <a:lumMod val="85000"/>
                <a:alpha val="30000"/>
              </a:schemeClr>
            </a:glow>
          </a:effectLst>
        </p:spPr>
      </p:pic>
      <p:sp>
        <p:nvSpPr>
          <p:cNvPr id="68" name="Oval 67">
            <a:extLst>
              <a:ext uri="{FF2B5EF4-FFF2-40B4-BE49-F238E27FC236}">
                <a16:creationId xmlns:a16="http://schemas.microsoft.com/office/drawing/2014/main" id="{1784DEBE-E5DC-854A-B8EB-FAA94F113927}"/>
              </a:ext>
            </a:extLst>
          </p:cNvPr>
          <p:cNvSpPr/>
          <p:nvPr/>
        </p:nvSpPr>
        <p:spPr bwMode="auto">
          <a:xfrm>
            <a:off x="562382" y="1552326"/>
            <a:ext cx="218440" cy="228600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1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F0FFD7C1-A11C-E340-B9DC-79F1515C006B}"/>
              </a:ext>
            </a:extLst>
          </p:cNvPr>
          <p:cNvSpPr/>
          <p:nvPr/>
        </p:nvSpPr>
        <p:spPr bwMode="auto">
          <a:xfrm>
            <a:off x="1192060" y="1639381"/>
            <a:ext cx="218440" cy="228600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2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086E1878-BB98-754C-9036-B85BC1BD5D3A}"/>
              </a:ext>
            </a:extLst>
          </p:cNvPr>
          <p:cNvSpPr/>
          <p:nvPr/>
        </p:nvSpPr>
        <p:spPr bwMode="auto">
          <a:xfrm>
            <a:off x="1599794" y="1785924"/>
            <a:ext cx="218440" cy="228600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latin typeface="Arial Narrow" pitchFamily="34" charset="0"/>
              </a:rPr>
              <a:t>3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CC045909-D3B4-5E42-9CD8-D71F4021ED29}"/>
              </a:ext>
            </a:extLst>
          </p:cNvPr>
          <p:cNvSpPr/>
          <p:nvPr/>
        </p:nvSpPr>
        <p:spPr bwMode="auto">
          <a:xfrm>
            <a:off x="3043281" y="2566523"/>
            <a:ext cx="218440" cy="228600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4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485DF57-F62C-BE46-B95C-9AC2469003D0}"/>
              </a:ext>
            </a:extLst>
          </p:cNvPr>
          <p:cNvSpPr/>
          <p:nvPr/>
        </p:nvSpPr>
        <p:spPr bwMode="auto">
          <a:xfrm>
            <a:off x="5287631" y="3056728"/>
            <a:ext cx="218440" cy="228600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b="1" dirty="0">
                <a:latin typeface="Arial Narrow" pitchFamily="34" charset="0"/>
              </a:rPr>
              <a:t>5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869F224-1288-454D-ABCA-D4499B9A76A3}"/>
              </a:ext>
            </a:extLst>
          </p:cNvPr>
          <p:cNvSpPr/>
          <p:nvPr/>
        </p:nvSpPr>
        <p:spPr bwMode="auto">
          <a:xfrm>
            <a:off x="6335783" y="4057280"/>
            <a:ext cx="218440" cy="228600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6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04BAA40-45E8-D04F-9922-07EB09708B20}"/>
              </a:ext>
            </a:extLst>
          </p:cNvPr>
          <p:cNvSpPr/>
          <p:nvPr/>
        </p:nvSpPr>
        <p:spPr bwMode="auto">
          <a:xfrm>
            <a:off x="6969014" y="5615126"/>
            <a:ext cx="218440" cy="228600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rPr>
              <a:t>7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95492B1-F1AF-E24D-A12C-8563D98804B2}"/>
              </a:ext>
            </a:extLst>
          </p:cNvPr>
          <p:cNvGrpSpPr>
            <a:grpSpLocks noChangeAspect="1"/>
          </p:cNvGrpSpPr>
          <p:nvPr/>
        </p:nvGrpSpPr>
        <p:grpSpPr>
          <a:xfrm rot="18078689">
            <a:off x="5389793" y="2993129"/>
            <a:ext cx="653736" cy="343155"/>
            <a:chOff x="1866723" y="1102808"/>
            <a:chExt cx="4553791" cy="2390345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8F179873-9322-5C4C-9D9A-4F9A32649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>
                          <a14:foregroundMark x1="51333" y1="57837" x2="51333" y2="57837"/>
                        </a14:backgroundRemoval>
                      </a14:imgEffect>
                      <a14:imgEffect>
                        <a14:artisticGlass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66723" y="1102808"/>
              <a:ext cx="4553791" cy="2390345"/>
            </a:xfrm>
            <a:prstGeom prst="rect">
              <a:avLst/>
            </a:prstGeom>
          </p:spPr>
        </p:pic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ECF8DB8C-6601-6D41-B8DD-E4F588A7A677}"/>
                </a:ext>
              </a:extLst>
            </p:cNvPr>
            <p:cNvGrpSpPr/>
            <p:nvPr/>
          </p:nvGrpSpPr>
          <p:grpSpPr>
            <a:xfrm>
              <a:off x="2843010" y="1916691"/>
              <a:ext cx="2601219" cy="1059313"/>
              <a:chOff x="2843010" y="1916691"/>
              <a:chExt cx="2601219" cy="1059313"/>
            </a:xfrm>
          </p:grpSpPr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B4DB0693-CE19-124A-8F24-40962C3ACF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0" b="100000" l="0" r="100000">
                            <a14:foregroundMark x1="33084" y1="38069" x2="48992" y2="6740"/>
                            <a14:foregroundMark x1="48992" y1="6740" x2="65273" y2="36430"/>
                            <a14:foregroundMark x1="45108" y1="20947" x2="45108" y2="20947"/>
                            <a14:foregroundMark x1="33234" y1="22587" x2="33234" y2="22587"/>
                          </a14:backgroundRemoval>
                        </a14:imgEffect>
                        <a14:imgEffect>
                          <a14:artisticPlasticWrap smoothness="8"/>
                        </a14:imgEffect>
                        <a14:imgEffect>
                          <a14:colorTemperature colorTemp="11500"/>
                        </a14:imgEffect>
                      </a14:imgLayer>
                    </a14:imgProps>
                  </a:ext>
                </a:extLst>
              </a:blip>
              <a:srcRect t="30680"/>
              <a:stretch/>
            </p:blipFill>
            <p:spPr>
              <a:xfrm>
                <a:off x="2843010" y="2236693"/>
                <a:ext cx="2601219" cy="739311"/>
              </a:xfrm>
              <a:prstGeom prst="rect">
                <a:avLst/>
              </a:prstGeom>
              <a:effectLst>
                <a:glow rad="127000">
                  <a:srgbClr val="FFF873"/>
                </a:glow>
              </a:effectLst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6D8F4937-0F8F-C440-9A85-C0C154C05F7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ackgroundRemoval t="0" b="100000" l="0" r="100000">
                            <a14:foregroundMark x1="33084" y1="38069" x2="48992" y2="6740"/>
                            <a14:foregroundMark x1="48992" y1="6740" x2="65273" y2="36430"/>
                            <a14:foregroundMark x1="45108" y1="20947" x2="45108" y2="20947"/>
                            <a14:foregroundMark x1="33234" y1="22587" x2="33234" y2="22587"/>
                          </a14:backgroundRemoval>
                        </a14:imgEffect>
                      </a14:imgLayer>
                    </a14:imgProps>
                  </a:ext>
                </a:extLst>
              </a:blip>
              <a:srcRect b="69638"/>
              <a:stretch/>
            </p:blipFill>
            <p:spPr>
              <a:xfrm>
                <a:off x="2843010" y="1916691"/>
                <a:ext cx="2601219" cy="323818"/>
              </a:xfrm>
              <a:prstGeom prst="rect">
                <a:avLst/>
              </a:prstGeom>
              <a:effectLst/>
            </p:spPr>
          </p:pic>
        </p:grpSp>
      </p:grpSp>
      <p:pic>
        <p:nvPicPr>
          <p:cNvPr id="80" name="Picture 79">
            <a:extLst>
              <a:ext uri="{FF2B5EF4-FFF2-40B4-BE49-F238E27FC236}">
                <a16:creationId xmlns:a16="http://schemas.microsoft.com/office/drawing/2014/main" id="{ADD58F0A-D1C4-2747-AE5A-ED2F2BBBEC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33084" y1="38069" x2="48992" y2="6740"/>
                        <a14:foregroundMark x1="48992" y1="6740" x2="65273" y2="36430"/>
                        <a14:foregroundMark x1="45108" y1="20947" x2="45108" y2="20947"/>
                        <a14:foregroundMark x1="33234" y1="22587" x2="33234" y2="225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622940">
            <a:off x="6566953" y="4145521"/>
            <a:ext cx="329098" cy="134933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33B5F497-C462-2142-857B-07C212D8896A}"/>
              </a:ext>
            </a:extLst>
          </p:cNvPr>
          <p:cNvSpPr txBox="1"/>
          <p:nvPr/>
        </p:nvSpPr>
        <p:spPr>
          <a:xfrm>
            <a:off x="2859480" y="1289754"/>
            <a:ext cx="2628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ERO Deflection Maneuver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Earth Flyby 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77D0156-D0F1-9346-B7AD-C3F46681AB73}"/>
              </a:ext>
            </a:extLst>
          </p:cNvPr>
          <p:cNvSpPr txBox="1"/>
          <p:nvPr/>
        </p:nvSpPr>
        <p:spPr>
          <a:xfrm>
            <a:off x="94131" y="1034978"/>
            <a:ext cx="2653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ERO Deflection Maneuver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Earth Entry Trajectory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394C9A8-317E-5D43-A0F3-162863C04F95}"/>
              </a:ext>
            </a:extLst>
          </p:cNvPr>
          <p:cNvSpPr txBox="1"/>
          <p:nvPr/>
        </p:nvSpPr>
        <p:spPr>
          <a:xfrm>
            <a:off x="6599226" y="2230008"/>
            <a:ext cx="1800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Micro-Meteoroid / Orbital Debris Field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AF28370-F33A-5B40-AF11-F39F446CADF0}"/>
              </a:ext>
            </a:extLst>
          </p:cNvPr>
          <p:cNvSpPr/>
          <p:nvPr/>
        </p:nvSpPr>
        <p:spPr bwMode="auto">
          <a:xfrm>
            <a:off x="1" y="6229277"/>
            <a:ext cx="6806008" cy="357335"/>
          </a:xfrm>
          <a:prstGeom prst="rect">
            <a:avLst/>
          </a:prstGeom>
          <a:solidFill>
            <a:srgbClr val="9966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Outside Landing Zone 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C8E793B-162C-F746-A43B-724EB4DB7722}"/>
              </a:ext>
            </a:extLst>
          </p:cNvPr>
          <p:cNvSpPr/>
          <p:nvPr/>
        </p:nvSpPr>
        <p:spPr bwMode="auto">
          <a:xfrm>
            <a:off x="7896993" y="6224127"/>
            <a:ext cx="1247008" cy="362485"/>
          </a:xfrm>
          <a:prstGeom prst="rect">
            <a:avLst/>
          </a:prstGeom>
          <a:solidFill>
            <a:srgbClr val="9966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6" name="Freeform 85">
            <a:extLst>
              <a:ext uri="{FF2B5EF4-FFF2-40B4-BE49-F238E27FC236}">
                <a16:creationId xmlns:a16="http://schemas.microsoft.com/office/drawing/2014/main" id="{70ECC436-B882-2343-BCC8-65FA1EFD7702}"/>
              </a:ext>
            </a:extLst>
          </p:cNvPr>
          <p:cNvSpPr/>
          <p:nvPr/>
        </p:nvSpPr>
        <p:spPr bwMode="auto">
          <a:xfrm>
            <a:off x="4719770" y="5751481"/>
            <a:ext cx="2877233" cy="560333"/>
          </a:xfrm>
          <a:custGeom>
            <a:avLst/>
            <a:gdLst>
              <a:gd name="connsiteX0" fmla="*/ 40341 w 2738717"/>
              <a:gd name="connsiteY0" fmla="*/ 479650 h 560333"/>
              <a:gd name="connsiteX1" fmla="*/ 40341 w 2738717"/>
              <a:gd name="connsiteY1" fmla="*/ 479650 h 560333"/>
              <a:gd name="connsiteX2" fmla="*/ 354106 w 2738717"/>
              <a:gd name="connsiteY2" fmla="*/ 174850 h 560333"/>
              <a:gd name="connsiteX3" fmla="*/ 367553 w 2738717"/>
              <a:gd name="connsiteY3" fmla="*/ 183815 h 560333"/>
              <a:gd name="connsiteX4" fmla="*/ 381000 w 2738717"/>
              <a:gd name="connsiteY4" fmla="*/ 197262 h 560333"/>
              <a:gd name="connsiteX5" fmla="*/ 394447 w 2738717"/>
              <a:gd name="connsiteY5" fmla="*/ 215192 h 560333"/>
              <a:gd name="connsiteX6" fmla="*/ 398929 w 2738717"/>
              <a:gd name="connsiteY6" fmla="*/ 228639 h 560333"/>
              <a:gd name="connsiteX7" fmla="*/ 407894 w 2738717"/>
              <a:gd name="connsiteY7" fmla="*/ 242086 h 560333"/>
              <a:gd name="connsiteX8" fmla="*/ 421341 w 2738717"/>
              <a:gd name="connsiteY8" fmla="*/ 282427 h 560333"/>
              <a:gd name="connsiteX9" fmla="*/ 425823 w 2738717"/>
              <a:gd name="connsiteY9" fmla="*/ 295874 h 560333"/>
              <a:gd name="connsiteX10" fmla="*/ 439270 w 2738717"/>
              <a:gd name="connsiteY10" fmla="*/ 327250 h 560333"/>
              <a:gd name="connsiteX11" fmla="*/ 461682 w 2738717"/>
              <a:gd name="connsiteY11" fmla="*/ 367592 h 560333"/>
              <a:gd name="connsiteX12" fmla="*/ 466164 w 2738717"/>
              <a:gd name="connsiteY12" fmla="*/ 394486 h 560333"/>
              <a:gd name="connsiteX13" fmla="*/ 551329 w 2738717"/>
              <a:gd name="connsiteY13" fmla="*/ 376556 h 560333"/>
              <a:gd name="connsiteX14" fmla="*/ 560294 w 2738717"/>
              <a:gd name="connsiteY14" fmla="*/ 363109 h 560333"/>
              <a:gd name="connsiteX15" fmla="*/ 564776 w 2738717"/>
              <a:gd name="connsiteY15" fmla="*/ 349662 h 560333"/>
              <a:gd name="connsiteX16" fmla="*/ 573741 w 2738717"/>
              <a:gd name="connsiteY16" fmla="*/ 331733 h 560333"/>
              <a:gd name="connsiteX17" fmla="*/ 578223 w 2738717"/>
              <a:gd name="connsiteY17" fmla="*/ 300356 h 560333"/>
              <a:gd name="connsiteX18" fmla="*/ 596153 w 2738717"/>
              <a:gd name="connsiteY18" fmla="*/ 286909 h 560333"/>
              <a:gd name="connsiteX19" fmla="*/ 609600 w 2738717"/>
              <a:gd name="connsiteY19" fmla="*/ 268980 h 560333"/>
              <a:gd name="connsiteX20" fmla="*/ 627529 w 2738717"/>
              <a:gd name="connsiteY20" fmla="*/ 242086 h 560333"/>
              <a:gd name="connsiteX21" fmla="*/ 645459 w 2738717"/>
              <a:gd name="connsiteY21" fmla="*/ 201745 h 560333"/>
              <a:gd name="connsiteX22" fmla="*/ 672353 w 2738717"/>
              <a:gd name="connsiteY22" fmla="*/ 197262 h 560333"/>
              <a:gd name="connsiteX23" fmla="*/ 744070 w 2738717"/>
              <a:gd name="connsiteY23" fmla="*/ 210709 h 560333"/>
              <a:gd name="connsiteX24" fmla="*/ 753035 w 2738717"/>
              <a:gd name="connsiteY24" fmla="*/ 224156 h 560333"/>
              <a:gd name="connsiteX25" fmla="*/ 762000 w 2738717"/>
              <a:gd name="connsiteY25" fmla="*/ 282427 h 560333"/>
              <a:gd name="connsiteX26" fmla="*/ 811306 w 2738717"/>
              <a:gd name="connsiteY26" fmla="*/ 268980 h 560333"/>
              <a:gd name="connsiteX27" fmla="*/ 820270 w 2738717"/>
              <a:gd name="connsiteY27" fmla="*/ 242086 h 560333"/>
              <a:gd name="connsiteX28" fmla="*/ 856129 w 2738717"/>
              <a:gd name="connsiteY28" fmla="*/ 215192 h 560333"/>
              <a:gd name="connsiteX29" fmla="*/ 865094 w 2738717"/>
              <a:gd name="connsiteY29" fmla="*/ 201745 h 560333"/>
              <a:gd name="connsiteX30" fmla="*/ 869576 w 2738717"/>
              <a:gd name="connsiteY30" fmla="*/ 188297 h 560333"/>
              <a:gd name="connsiteX31" fmla="*/ 883023 w 2738717"/>
              <a:gd name="connsiteY31" fmla="*/ 183815 h 560333"/>
              <a:gd name="connsiteX32" fmla="*/ 972670 w 2738717"/>
              <a:gd name="connsiteY32" fmla="*/ 192780 h 560333"/>
              <a:gd name="connsiteX33" fmla="*/ 999564 w 2738717"/>
              <a:gd name="connsiteY33" fmla="*/ 197262 h 560333"/>
              <a:gd name="connsiteX34" fmla="*/ 1004047 w 2738717"/>
              <a:gd name="connsiteY34" fmla="*/ 215192 h 560333"/>
              <a:gd name="connsiteX35" fmla="*/ 1030941 w 2738717"/>
              <a:gd name="connsiteY35" fmla="*/ 233121 h 560333"/>
              <a:gd name="connsiteX36" fmla="*/ 1071282 w 2738717"/>
              <a:gd name="connsiteY36" fmla="*/ 224156 h 560333"/>
              <a:gd name="connsiteX37" fmla="*/ 1075764 w 2738717"/>
              <a:gd name="connsiteY37" fmla="*/ 210709 h 560333"/>
              <a:gd name="connsiteX38" fmla="*/ 1084729 w 2738717"/>
              <a:gd name="connsiteY38" fmla="*/ 179333 h 560333"/>
              <a:gd name="connsiteX39" fmla="*/ 1116106 w 2738717"/>
              <a:gd name="connsiteY39" fmla="*/ 152439 h 560333"/>
              <a:gd name="connsiteX40" fmla="*/ 1134035 w 2738717"/>
              <a:gd name="connsiteY40" fmla="*/ 147956 h 560333"/>
              <a:gd name="connsiteX41" fmla="*/ 1143000 w 2738717"/>
              <a:gd name="connsiteY41" fmla="*/ 112097 h 560333"/>
              <a:gd name="connsiteX42" fmla="*/ 1156447 w 2738717"/>
              <a:gd name="connsiteY42" fmla="*/ 103133 h 560333"/>
              <a:gd name="connsiteX43" fmla="*/ 1160929 w 2738717"/>
              <a:gd name="connsiteY43" fmla="*/ 89686 h 560333"/>
              <a:gd name="connsiteX44" fmla="*/ 1169894 w 2738717"/>
              <a:gd name="connsiteY44" fmla="*/ 71756 h 560333"/>
              <a:gd name="connsiteX45" fmla="*/ 1201270 w 2738717"/>
              <a:gd name="connsiteY45" fmla="*/ 9003 h 560333"/>
              <a:gd name="connsiteX46" fmla="*/ 1210235 w 2738717"/>
              <a:gd name="connsiteY46" fmla="*/ 22450 h 560333"/>
              <a:gd name="connsiteX47" fmla="*/ 1219200 w 2738717"/>
              <a:gd name="connsiteY47" fmla="*/ 58309 h 560333"/>
              <a:gd name="connsiteX48" fmla="*/ 1232647 w 2738717"/>
              <a:gd name="connsiteY48" fmla="*/ 85203 h 560333"/>
              <a:gd name="connsiteX49" fmla="*/ 1246094 w 2738717"/>
              <a:gd name="connsiteY49" fmla="*/ 143474 h 560333"/>
              <a:gd name="connsiteX50" fmla="*/ 1313329 w 2738717"/>
              <a:gd name="connsiteY50" fmla="*/ 138992 h 560333"/>
              <a:gd name="connsiteX51" fmla="*/ 1326776 w 2738717"/>
              <a:gd name="connsiteY51" fmla="*/ 134509 h 560333"/>
              <a:gd name="connsiteX52" fmla="*/ 1358153 w 2738717"/>
              <a:gd name="connsiteY52" fmla="*/ 85203 h 560333"/>
              <a:gd name="connsiteX53" fmla="*/ 1380564 w 2738717"/>
              <a:gd name="connsiteY53" fmla="*/ 76239 h 560333"/>
              <a:gd name="connsiteX54" fmla="*/ 1402976 w 2738717"/>
              <a:gd name="connsiteY54" fmla="*/ 125545 h 560333"/>
              <a:gd name="connsiteX55" fmla="*/ 1411941 w 2738717"/>
              <a:gd name="connsiteY55" fmla="*/ 210709 h 560333"/>
              <a:gd name="connsiteX56" fmla="*/ 1461247 w 2738717"/>
              <a:gd name="connsiteY56" fmla="*/ 215192 h 560333"/>
              <a:gd name="connsiteX57" fmla="*/ 1510553 w 2738717"/>
              <a:gd name="connsiteY57" fmla="*/ 255533 h 560333"/>
              <a:gd name="connsiteX58" fmla="*/ 1541929 w 2738717"/>
              <a:gd name="connsiteY58" fmla="*/ 295874 h 560333"/>
              <a:gd name="connsiteX59" fmla="*/ 1559859 w 2738717"/>
              <a:gd name="connsiteY59" fmla="*/ 322768 h 560333"/>
              <a:gd name="connsiteX60" fmla="*/ 1577788 w 2738717"/>
              <a:gd name="connsiteY60" fmla="*/ 327250 h 560333"/>
              <a:gd name="connsiteX61" fmla="*/ 1582270 w 2738717"/>
              <a:gd name="connsiteY61" fmla="*/ 340697 h 560333"/>
              <a:gd name="connsiteX62" fmla="*/ 1671917 w 2738717"/>
              <a:gd name="connsiteY62" fmla="*/ 367592 h 560333"/>
              <a:gd name="connsiteX63" fmla="*/ 1707776 w 2738717"/>
              <a:gd name="connsiteY63" fmla="*/ 345180 h 560333"/>
              <a:gd name="connsiteX64" fmla="*/ 1725706 w 2738717"/>
              <a:gd name="connsiteY64" fmla="*/ 340697 h 560333"/>
              <a:gd name="connsiteX65" fmla="*/ 1819835 w 2738717"/>
              <a:gd name="connsiteY65" fmla="*/ 345180 h 560333"/>
              <a:gd name="connsiteX66" fmla="*/ 1846729 w 2738717"/>
              <a:gd name="connsiteY66" fmla="*/ 372074 h 560333"/>
              <a:gd name="connsiteX67" fmla="*/ 1922929 w 2738717"/>
              <a:gd name="connsiteY67" fmla="*/ 394486 h 560333"/>
              <a:gd name="connsiteX68" fmla="*/ 1936376 w 2738717"/>
              <a:gd name="connsiteY68" fmla="*/ 407933 h 560333"/>
              <a:gd name="connsiteX69" fmla="*/ 1972235 w 2738717"/>
              <a:gd name="connsiteY69" fmla="*/ 434827 h 560333"/>
              <a:gd name="connsiteX70" fmla="*/ 1985682 w 2738717"/>
              <a:gd name="connsiteY70" fmla="*/ 457239 h 560333"/>
              <a:gd name="connsiteX71" fmla="*/ 2003611 w 2738717"/>
              <a:gd name="connsiteY71" fmla="*/ 484133 h 560333"/>
              <a:gd name="connsiteX72" fmla="*/ 2034988 w 2738717"/>
              <a:gd name="connsiteY72" fmla="*/ 479650 h 560333"/>
              <a:gd name="connsiteX73" fmla="*/ 2048435 w 2738717"/>
              <a:gd name="connsiteY73" fmla="*/ 448274 h 560333"/>
              <a:gd name="connsiteX74" fmla="*/ 2061882 w 2738717"/>
              <a:gd name="connsiteY74" fmla="*/ 439309 h 560333"/>
              <a:gd name="connsiteX75" fmla="*/ 2191870 w 2738717"/>
              <a:gd name="connsiteY75" fmla="*/ 443792 h 560333"/>
              <a:gd name="connsiteX76" fmla="*/ 2196353 w 2738717"/>
              <a:gd name="connsiteY76" fmla="*/ 457239 h 560333"/>
              <a:gd name="connsiteX77" fmla="*/ 2209800 w 2738717"/>
              <a:gd name="connsiteY77" fmla="*/ 461721 h 560333"/>
              <a:gd name="connsiteX78" fmla="*/ 2241176 w 2738717"/>
              <a:gd name="connsiteY78" fmla="*/ 470686 h 560333"/>
              <a:gd name="connsiteX79" fmla="*/ 2254623 w 2738717"/>
              <a:gd name="connsiteY79" fmla="*/ 484133 h 560333"/>
              <a:gd name="connsiteX80" fmla="*/ 2308411 w 2738717"/>
              <a:gd name="connsiteY80" fmla="*/ 528956 h 560333"/>
              <a:gd name="connsiteX81" fmla="*/ 2398059 w 2738717"/>
              <a:gd name="connsiteY81" fmla="*/ 524474 h 560333"/>
              <a:gd name="connsiteX82" fmla="*/ 2429435 w 2738717"/>
              <a:gd name="connsiteY82" fmla="*/ 511027 h 560333"/>
              <a:gd name="connsiteX83" fmla="*/ 2577353 w 2738717"/>
              <a:gd name="connsiteY83" fmla="*/ 515509 h 560333"/>
              <a:gd name="connsiteX84" fmla="*/ 2738717 w 2738717"/>
              <a:gd name="connsiteY84" fmla="*/ 515509 h 560333"/>
              <a:gd name="connsiteX85" fmla="*/ 0 w 2738717"/>
              <a:gd name="connsiteY85" fmla="*/ 537921 h 560333"/>
              <a:gd name="connsiteX86" fmla="*/ 2200835 w 2738717"/>
              <a:gd name="connsiteY86" fmla="*/ 560333 h 560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2738717" h="560333">
                <a:moveTo>
                  <a:pt x="40341" y="479650"/>
                </a:moveTo>
                <a:lnTo>
                  <a:pt x="40341" y="479650"/>
                </a:lnTo>
                <a:cubicBezTo>
                  <a:pt x="144929" y="378050"/>
                  <a:pt x="245946" y="272639"/>
                  <a:pt x="354106" y="174850"/>
                </a:cubicBezTo>
                <a:cubicBezTo>
                  <a:pt x="358102" y="171237"/>
                  <a:pt x="363414" y="180366"/>
                  <a:pt x="367553" y="183815"/>
                </a:cubicBezTo>
                <a:cubicBezTo>
                  <a:pt x="372423" y="187873"/>
                  <a:pt x="376875" y="192449"/>
                  <a:pt x="381000" y="197262"/>
                </a:cubicBezTo>
                <a:cubicBezTo>
                  <a:pt x="385862" y="202934"/>
                  <a:pt x="389965" y="209215"/>
                  <a:pt x="394447" y="215192"/>
                </a:cubicBezTo>
                <a:cubicBezTo>
                  <a:pt x="395941" y="219674"/>
                  <a:pt x="396816" y="224413"/>
                  <a:pt x="398929" y="228639"/>
                </a:cubicBezTo>
                <a:cubicBezTo>
                  <a:pt x="401338" y="233457"/>
                  <a:pt x="405822" y="237113"/>
                  <a:pt x="407894" y="242086"/>
                </a:cubicBezTo>
                <a:cubicBezTo>
                  <a:pt x="413346" y="255170"/>
                  <a:pt x="416859" y="268980"/>
                  <a:pt x="421341" y="282427"/>
                </a:cubicBezTo>
                <a:cubicBezTo>
                  <a:pt x="422835" y="286909"/>
                  <a:pt x="423710" y="291648"/>
                  <a:pt x="425823" y="295874"/>
                </a:cubicBezTo>
                <a:cubicBezTo>
                  <a:pt x="455550" y="355325"/>
                  <a:pt x="419488" y="281092"/>
                  <a:pt x="439270" y="327250"/>
                </a:cubicBezTo>
                <a:cubicBezTo>
                  <a:pt x="445700" y="342253"/>
                  <a:pt x="453182" y="353426"/>
                  <a:pt x="461682" y="367592"/>
                </a:cubicBezTo>
                <a:cubicBezTo>
                  <a:pt x="463176" y="376557"/>
                  <a:pt x="457445" y="391922"/>
                  <a:pt x="466164" y="394486"/>
                </a:cubicBezTo>
                <a:cubicBezTo>
                  <a:pt x="510213" y="407441"/>
                  <a:pt x="529942" y="402220"/>
                  <a:pt x="551329" y="376556"/>
                </a:cubicBezTo>
                <a:cubicBezTo>
                  <a:pt x="554778" y="372417"/>
                  <a:pt x="557306" y="367591"/>
                  <a:pt x="560294" y="363109"/>
                </a:cubicBezTo>
                <a:cubicBezTo>
                  <a:pt x="561788" y="358627"/>
                  <a:pt x="562915" y="354005"/>
                  <a:pt x="564776" y="349662"/>
                </a:cubicBezTo>
                <a:cubicBezTo>
                  <a:pt x="567408" y="343520"/>
                  <a:pt x="571983" y="338179"/>
                  <a:pt x="573741" y="331733"/>
                </a:cubicBezTo>
                <a:cubicBezTo>
                  <a:pt x="576521" y="321540"/>
                  <a:pt x="573498" y="309806"/>
                  <a:pt x="578223" y="300356"/>
                </a:cubicBezTo>
                <a:cubicBezTo>
                  <a:pt x="581564" y="293674"/>
                  <a:pt x="590870" y="292192"/>
                  <a:pt x="596153" y="286909"/>
                </a:cubicBezTo>
                <a:cubicBezTo>
                  <a:pt x="601436" y="281627"/>
                  <a:pt x="605316" y="275100"/>
                  <a:pt x="609600" y="268980"/>
                </a:cubicBezTo>
                <a:cubicBezTo>
                  <a:pt x="615779" y="260153"/>
                  <a:pt x="627529" y="242086"/>
                  <a:pt x="627529" y="242086"/>
                </a:cubicBezTo>
                <a:cubicBezTo>
                  <a:pt x="630600" y="229803"/>
                  <a:pt x="633825" y="209501"/>
                  <a:pt x="645459" y="201745"/>
                </a:cubicBezTo>
                <a:cubicBezTo>
                  <a:pt x="653021" y="196704"/>
                  <a:pt x="663388" y="198756"/>
                  <a:pt x="672353" y="197262"/>
                </a:cubicBezTo>
                <a:cubicBezTo>
                  <a:pt x="696259" y="201744"/>
                  <a:pt x="720996" y="203018"/>
                  <a:pt x="744070" y="210709"/>
                </a:cubicBezTo>
                <a:cubicBezTo>
                  <a:pt x="749181" y="212413"/>
                  <a:pt x="751331" y="219045"/>
                  <a:pt x="753035" y="224156"/>
                </a:cubicBezTo>
                <a:cubicBezTo>
                  <a:pt x="754588" y="228815"/>
                  <a:pt x="761656" y="280017"/>
                  <a:pt x="762000" y="282427"/>
                </a:cubicBezTo>
                <a:cubicBezTo>
                  <a:pt x="778435" y="277945"/>
                  <a:pt x="797299" y="278677"/>
                  <a:pt x="811306" y="268980"/>
                </a:cubicBezTo>
                <a:cubicBezTo>
                  <a:pt x="819075" y="263601"/>
                  <a:pt x="813588" y="248768"/>
                  <a:pt x="820270" y="242086"/>
                </a:cubicBezTo>
                <a:cubicBezTo>
                  <a:pt x="839877" y="222479"/>
                  <a:pt x="828281" y="231900"/>
                  <a:pt x="856129" y="215192"/>
                </a:cubicBezTo>
                <a:cubicBezTo>
                  <a:pt x="859117" y="210710"/>
                  <a:pt x="862685" y="206563"/>
                  <a:pt x="865094" y="201745"/>
                </a:cubicBezTo>
                <a:cubicBezTo>
                  <a:pt x="867207" y="197519"/>
                  <a:pt x="866235" y="191638"/>
                  <a:pt x="869576" y="188297"/>
                </a:cubicBezTo>
                <a:cubicBezTo>
                  <a:pt x="872917" y="184956"/>
                  <a:pt x="878541" y="185309"/>
                  <a:pt x="883023" y="183815"/>
                </a:cubicBezTo>
                <a:lnTo>
                  <a:pt x="972670" y="192780"/>
                </a:lnTo>
                <a:cubicBezTo>
                  <a:pt x="981698" y="193822"/>
                  <a:pt x="992169" y="191980"/>
                  <a:pt x="999564" y="197262"/>
                </a:cubicBezTo>
                <a:cubicBezTo>
                  <a:pt x="1004577" y="200843"/>
                  <a:pt x="1000990" y="209843"/>
                  <a:pt x="1004047" y="215192"/>
                </a:cubicBezTo>
                <a:cubicBezTo>
                  <a:pt x="1011948" y="229018"/>
                  <a:pt x="1018105" y="228842"/>
                  <a:pt x="1030941" y="233121"/>
                </a:cubicBezTo>
                <a:cubicBezTo>
                  <a:pt x="1044388" y="230133"/>
                  <a:pt x="1058961" y="230316"/>
                  <a:pt x="1071282" y="224156"/>
                </a:cubicBezTo>
                <a:cubicBezTo>
                  <a:pt x="1075508" y="222043"/>
                  <a:pt x="1074406" y="215234"/>
                  <a:pt x="1075764" y="210709"/>
                </a:cubicBezTo>
                <a:cubicBezTo>
                  <a:pt x="1078890" y="200291"/>
                  <a:pt x="1080689" y="189432"/>
                  <a:pt x="1084729" y="179333"/>
                </a:cubicBezTo>
                <a:cubicBezTo>
                  <a:pt x="1090550" y="164782"/>
                  <a:pt x="1101975" y="158719"/>
                  <a:pt x="1116106" y="152439"/>
                </a:cubicBezTo>
                <a:cubicBezTo>
                  <a:pt x="1121735" y="149937"/>
                  <a:pt x="1128059" y="149450"/>
                  <a:pt x="1134035" y="147956"/>
                </a:cubicBezTo>
                <a:cubicBezTo>
                  <a:pt x="1137023" y="136003"/>
                  <a:pt x="1137490" y="123117"/>
                  <a:pt x="1143000" y="112097"/>
                </a:cubicBezTo>
                <a:cubicBezTo>
                  <a:pt x="1145409" y="107279"/>
                  <a:pt x="1153082" y="107339"/>
                  <a:pt x="1156447" y="103133"/>
                </a:cubicBezTo>
                <a:cubicBezTo>
                  <a:pt x="1159399" y="99444"/>
                  <a:pt x="1159068" y="94029"/>
                  <a:pt x="1160929" y="89686"/>
                </a:cubicBezTo>
                <a:cubicBezTo>
                  <a:pt x="1163561" y="83544"/>
                  <a:pt x="1166906" y="77733"/>
                  <a:pt x="1169894" y="71756"/>
                </a:cubicBezTo>
                <a:cubicBezTo>
                  <a:pt x="1176764" y="35117"/>
                  <a:pt x="1163731" y="-22278"/>
                  <a:pt x="1201270" y="9003"/>
                </a:cubicBezTo>
                <a:cubicBezTo>
                  <a:pt x="1205409" y="12452"/>
                  <a:pt x="1207247" y="17968"/>
                  <a:pt x="1210235" y="22450"/>
                </a:cubicBezTo>
                <a:cubicBezTo>
                  <a:pt x="1213223" y="34403"/>
                  <a:pt x="1212366" y="48057"/>
                  <a:pt x="1219200" y="58309"/>
                </a:cubicBezTo>
                <a:cubicBezTo>
                  <a:pt x="1227962" y="71453"/>
                  <a:pt x="1228936" y="70359"/>
                  <a:pt x="1232647" y="85203"/>
                </a:cubicBezTo>
                <a:cubicBezTo>
                  <a:pt x="1237482" y="104542"/>
                  <a:pt x="1241612" y="124050"/>
                  <a:pt x="1246094" y="143474"/>
                </a:cubicBezTo>
                <a:cubicBezTo>
                  <a:pt x="1268506" y="141980"/>
                  <a:pt x="1291005" y="141473"/>
                  <a:pt x="1313329" y="138992"/>
                </a:cubicBezTo>
                <a:cubicBezTo>
                  <a:pt x="1318025" y="138470"/>
                  <a:pt x="1323435" y="137850"/>
                  <a:pt x="1326776" y="134509"/>
                </a:cubicBezTo>
                <a:cubicBezTo>
                  <a:pt x="1358472" y="102811"/>
                  <a:pt x="1319677" y="119404"/>
                  <a:pt x="1358153" y="85203"/>
                </a:cubicBezTo>
                <a:cubicBezTo>
                  <a:pt x="1364167" y="79858"/>
                  <a:pt x="1373094" y="79227"/>
                  <a:pt x="1380564" y="76239"/>
                </a:cubicBezTo>
                <a:cubicBezTo>
                  <a:pt x="1386160" y="87431"/>
                  <a:pt x="1401300" y="116832"/>
                  <a:pt x="1402976" y="125545"/>
                </a:cubicBezTo>
                <a:cubicBezTo>
                  <a:pt x="1408367" y="153576"/>
                  <a:pt x="1396384" y="186776"/>
                  <a:pt x="1411941" y="210709"/>
                </a:cubicBezTo>
                <a:cubicBezTo>
                  <a:pt x="1420935" y="224546"/>
                  <a:pt x="1444812" y="213698"/>
                  <a:pt x="1461247" y="215192"/>
                </a:cubicBezTo>
                <a:cubicBezTo>
                  <a:pt x="1494301" y="248246"/>
                  <a:pt x="1477270" y="235563"/>
                  <a:pt x="1510553" y="255533"/>
                </a:cubicBezTo>
                <a:cubicBezTo>
                  <a:pt x="1522799" y="292273"/>
                  <a:pt x="1501619" y="235411"/>
                  <a:pt x="1541929" y="295874"/>
                </a:cubicBezTo>
                <a:cubicBezTo>
                  <a:pt x="1547906" y="304839"/>
                  <a:pt x="1551750" y="315673"/>
                  <a:pt x="1559859" y="322768"/>
                </a:cubicBezTo>
                <a:cubicBezTo>
                  <a:pt x="1564495" y="326825"/>
                  <a:pt x="1571812" y="325756"/>
                  <a:pt x="1577788" y="327250"/>
                </a:cubicBezTo>
                <a:cubicBezTo>
                  <a:pt x="1579282" y="331732"/>
                  <a:pt x="1577867" y="338984"/>
                  <a:pt x="1582270" y="340697"/>
                </a:cubicBezTo>
                <a:cubicBezTo>
                  <a:pt x="1708745" y="389883"/>
                  <a:pt x="1627462" y="337954"/>
                  <a:pt x="1671917" y="367592"/>
                </a:cubicBezTo>
                <a:cubicBezTo>
                  <a:pt x="1708622" y="355355"/>
                  <a:pt x="1652958" y="375634"/>
                  <a:pt x="1707776" y="345180"/>
                </a:cubicBezTo>
                <a:cubicBezTo>
                  <a:pt x="1713161" y="342188"/>
                  <a:pt x="1719729" y="342191"/>
                  <a:pt x="1725706" y="340697"/>
                </a:cubicBezTo>
                <a:cubicBezTo>
                  <a:pt x="1757082" y="342191"/>
                  <a:pt x="1788788" y="340403"/>
                  <a:pt x="1819835" y="345180"/>
                </a:cubicBezTo>
                <a:cubicBezTo>
                  <a:pt x="1923033" y="361057"/>
                  <a:pt x="1797878" y="350362"/>
                  <a:pt x="1846729" y="372074"/>
                </a:cubicBezTo>
                <a:cubicBezTo>
                  <a:pt x="1870923" y="382827"/>
                  <a:pt x="1897529" y="387015"/>
                  <a:pt x="1922929" y="394486"/>
                </a:cubicBezTo>
                <a:cubicBezTo>
                  <a:pt x="1927411" y="398968"/>
                  <a:pt x="1931470" y="403919"/>
                  <a:pt x="1936376" y="407933"/>
                </a:cubicBezTo>
                <a:cubicBezTo>
                  <a:pt x="1947940" y="417394"/>
                  <a:pt x="1961670" y="424262"/>
                  <a:pt x="1972235" y="434827"/>
                </a:cubicBezTo>
                <a:cubicBezTo>
                  <a:pt x="1978395" y="440987"/>
                  <a:pt x="1981005" y="449889"/>
                  <a:pt x="1985682" y="457239"/>
                </a:cubicBezTo>
                <a:cubicBezTo>
                  <a:pt x="1991466" y="466329"/>
                  <a:pt x="2003611" y="484133"/>
                  <a:pt x="2003611" y="484133"/>
                </a:cubicBezTo>
                <a:cubicBezTo>
                  <a:pt x="2014070" y="482639"/>
                  <a:pt x="2025333" y="483941"/>
                  <a:pt x="2034988" y="479650"/>
                </a:cubicBezTo>
                <a:cubicBezTo>
                  <a:pt x="2046979" y="474321"/>
                  <a:pt x="2043094" y="456286"/>
                  <a:pt x="2048435" y="448274"/>
                </a:cubicBezTo>
                <a:cubicBezTo>
                  <a:pt x="2051423" y="443792"/>
                  <a:pt x="2057400" y="442297"/>
                  <a:pt x="2061882" y="439309"/>
                </a:cubicBezTo>
                <a:cubicBezTo>
                  <a:pt x="2105211" y="440803"/>
                  <a:pt x="2148895" y="438062"/>
                  <a:pt x="2191870" y="443792"/>
                </a:cubicBezTo>
                <a:cubicBezTo>
                  <a:pt x="2196553" y="444416"/>
                  <a:pt x="2193012" y="453898"/>
                  <a:pt x="2196353" y="457239"/>
                </a:cubicBezTo>
                <a:cubicBezTo>
                  <a:pt x="2199694" y="460580"/>
                  <a:pt x="2205275" y="460363"/>
                  <a:pt x="2209800" y="461721"/>
                </a:cubicBezTo>
                <a:cubicBezTo>
                  <a:pt x="2220218" y="464847"/>
                  <a:pt x="2230717" y="467698"/>
                  <a:pt x="2241176" y="470686"/>
                </a:cubicBezTo>
                <a:cubicBezTo>
                  <a:pt x="2245658" y="475168"/>
                  <a:pt x="2249833" y="479981"/>
                  <a:pt x="2254623" y="484133"/>
                </a:cubicBezTo>
                <a:cubicBezTo>
                  <a:pt x="2272260" y="499418"/>
                  <a:pt x="2308411" y="528956"/>
                  <a:pt x="2308411" y="528956"/>
                </a:cubicBezTo>
                <a:cubicBezTo>
                  <a:pt x="2338294" y="527462"/>
                  <a:pt x="2368462" y="528859"/>
                  <a:pt x="2398059" y="524474"/>
                </a:cubicBezTo>
                <a:cubicBezTo>
                  <a:pt x="2409315" y="522807"/>
                  <a:pt x="2418070" y="511595"/>
                  <a:pt x="2429435" y="511027"/>
                </a:cubicBezTo>
                <a:cubicBezTo>
                  <a:pt x="2478702" y="508564"/>
                  <a:pt x="2528030" y="514794"/>
                  <a:pt x="2577353" y="515509"/>
                </a:cubicBezTo>
                <a:cubicBezTo>
                  <a:pt x="2631135" y="516288"/>
                  <a:pt x="2684929" y="515509"/>
                  <a:pt x="2738717" y="515509"/>
                </a:cubicBezTo>
                <a:lnTo>
                  <a:pt x="0" y="537921"/>
                </a:lnTo>
                <a:lnTo>
                  <a:pt x="2200835" y="560333"/>
                </a:lnTo>
              </a:path>
            </a:pathLst>
          </a:custGeom>
          <a:solidFill>
            <a:srgbClr val="9966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8880A69-D9B0-1244-9F1B-74411DF6CC3F}"/>
              </a:ext>
            </a:extLst>
          </p:cNvPr>
          <p:cNvSpPr/>
          <p:nvPr/>
        </p:nvSpPr>
        <p:spPr bwMode="auto">
          <a:xfrm>
            <a:off x="6671576" y="6229277"/>
            <a:ext cx="1460749" cy="357335"/>
          </a:xfrm>
          <a:prstGeom prst="rect">
            <a:avLst/>
          </a:prstGeom>
          <a:solidFill>
            <a:srgbClr val="9966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Landing Zone 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C32EAAC-6AB9-9349-8C4F-F16CE49FF446}"/>
              </a:ext>
            </a:extLst>
          </p:cNvPr>
          <p:cNvSpPr txBox="1"/>
          <p:nvPr/>
        </p:nvSpPr>
        <p:spPr>
          <a:xfrm>
            <a:off x="5648035" y="5304728"/>
            <a:ext cx="1854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Landing/Impact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3C03F95-2ACC-5448-B0BE-EF10627F26F0}"/>
              </a:ext>
            </a:extLst>
          </p:cNvPr>
          <p:cNvSpPr/>
          <p:nvPr/>
        </p:nvSpPr>
        <p:spPr>
          <a:xfrm>
            <a:off x="7510493" y="4971510"/>
            <a:ext cx="16401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Arial"/>
              </a:rPr>
              <a:t>Notional Landing Site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31911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997" y="36906"/>
            <a:ext cx="4892275" cy="642938"/>
          </a:xfrm>
        </p:spPr>
        <p:txBody>
          <a:bodyPr/>
          <a:lstStyle/>
          <a:p>
            <a:r>
              <a:rPr lang="en-US" sz="2800" dirty="0"/>
              <a:t>Earth Entry Vehicle History</a:t>
            </a:r>
            <a:endParaRPr lang="en-US" sz="28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6BD2-DFF8-4B5C-A260-74180818CB6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E7B414D-BF33-B741-89FB-E1346145438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18750" r="14063" b="7500"/>
          <a:stretch>
            <a:fillRect/>
          </a:stretch>
        </p:blipFill>
        <p:spPr bwMode="auto">
          <a:xfrm>
            <a:off x="4306228" y="2568583"/>
            <a:ext cx="3575407" cy="266435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</p:pic>
      <p:sp>
        <p:nvSpPr>
          <p:cNvPr id="36" name="Rectangle 5">
            <a:extLst>
              <a:ext uri="{FF2B5EF4-FFF2-40B4-BE49-F238E27FC236}">
                <a16:creationId xmlns:a16="http://schemas.microsoft.com/office/drawing/2014/main" id="{FCC75E93-716C-AB47-83B9-E0EB35D65D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4100" y="1139733"/>
            <a:ext cx="8127554" cy="1846659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Arial"/>
                <a:cs typeface="Arial"/>
              </a:rPr>
              <a:t>The original Earth Entry Vehicle (EEV) concept was developed at the NASA Langley Research Center in 1998 as an enabling technology for the 03/05 Mars Sample Return Mission (MSR).</a:t>
            </a:r>
          </a:p>
          <a:p>
            <a:pPr marL="230188" indent="-230188" eaLnBrk="1" hangingPunct="1"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i="1" dirty="0">
                <a:latin typeface="Arial"/>
                <a:cs typeface="Arial"/>
              </a:rPr>
              <a:t>Back planetary protection requirements demanded a sample return capsule with unprecedented reliability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"/>
              <a:cs typeface="Arial"/>
            </a:endParaRPr>
          </a:p>
        </p:txBody>
      </p:sp>
      <p:pic>
        <p:nvPicPr>
          <p:cNvPr id="37" name="Picture 5" descr="F:\AAA Files\Mars Sample Return EEV\EEV-Picture2.jpg">
            <a:extLst>
              <a:ext uri="{FF2B5EF4-FFF2-40B4-BE49-F238E27FC236}">
                <a16:creationId xmlns:a16="http://schemas.microsoft.com/office/drawing/2014/main" id="{7780216D-C4FD-E647-A761-A34E1A90E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956" y="2699252"/>
            <a:ext cx="2914864" cy="2533690"/>
          </a:xfrm>
          <a:prstGeom prst="rect">
            <a:avLst/>
          </a:prstGeom>
          <a:noFill/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D16C2A3-6EB1-234C-B872-E4E1ECB96FAA}"/>
              </a:ext>
            </a:extLst>
          </p:cNvPr>
          <p:cNvSpPr txBox="1"/>
          <p:nvPr/>
        </p:nvSpPr>
        <p:spPr>
          <a:xfrm>
            <a:off x="3879336" y="5388790"/>
            <a:ext cx="23130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Drop Testing of the First EEV Prototype at the Utah Test &amp; Training Range (UTTR) in 2000</a:t>
            </a:r>
            <a:endParaRPr lang="en-U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13965F6-5BA3-C047-BFF9-EBDE22123DAB}"/>
              </a:ext>
            </a:extLst>
          </p:cNvPr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024"/>
          <a:stretch/>
        </p:blipFill>
        <p:spPr bwMode="auto">
          <a:xfrm>
            <a:off x="6328422" y="4758210"/>
            <a:ext cx="2585720" cy="1740535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5DEECD-3DC1-7C46-A665-531530DB3627}"/>
              </a:ext>
            </a:extLst>
          </p:cNvPr>
          <p:cNvSpPr txBox="1"/>
          <p:nvPr/>
        </p:nvSpPr>
        <p:spPr>
          <a:xfrm>
            <a:off x="435744" y="5232942"/>
            <a:ext cx="3228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Unique Features / Capabilities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D449B01-F4D4-574E-9528-2574C5713598}"/>
              </a:ext>
            </a:extLst>
          </p:cNvPr>
          <p:cNvSpPr txBox="1"/>
          <p:nvPr/>
        </p:nvSpPr>
        <p:spPr>
          <a:xfrm>
            <a:off x="435744" y="5540719"/>
            <a:ext cx="3505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120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Passive ballistic entry and descent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1FDA4CA-1DA2-934D-B38D-F5BB88E66C70}"/>
              </a:ext>
            </a:extLst>
          </p:cNvPr>
          <p:cNvSpPr txBox="1"/>
          <p:nvPr/>
        </p:nvSpPr>
        <p:spPr>
          <a:xfrm>
            <a:off x="435744" y="5787919"/>
            <a:ext cx="3505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parachute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4E3B0E-39EF-0F44-879C-460E66FD0BCD}"/>
              </a:ext>
            </a:extLst>
          </p:cNvPr>
          <p:cNvSpPr txBox="1"/>
          <p:nvPr/>
        </p:nvSpPr>
        <p:spPr>
          <a:xfrm>
            <a:off x="435744" y="6050250"/>
            <a:ext cx="3505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E8A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Omni-directional impact energy absorber</a:t>
            </a:r>
          </a:p>
        </p:txBody>
      </p:sp>
    </p:spTree>
    <p:extLst>
      <p:ext uri="{BB962C8B-B14F-4D97-AF65-F5344CB8AC3E}">
        <p14:creationId xmlns:p14="http://schemas.microsoft.com/office/powerpoint/2010/main" val="300789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996" y="36906"/>
            <a:ext cx="7789587" cy="642938"/>
          </a:xfrm>
        </p:spPr>
        <p:txBody>
          <a:bodyPr/>
          <a:lstStyle/>
          <a:p>
            <a:r>
              <a:rPr lang="en-US" sz="2800" dirty="0"/>
              <a:t>EEV Concept for Current MSR Campaign</a:t>
            </a:r>
            <a:endParaRPr lang="en-US" sz="28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6BD2-DFF8-4B5C-A260-74180818CB6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8237A53-5CDD-6D4D-9839-D57685ADF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634" y="1403076"/>
            <a:ext cx="4778731" cy="237857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19A763B-33A3-1D4E-87F5-07274DC81F5B}"/>
              </a:ext>
            </a:extLst>
          </p:cNvPr>
          <p:cNvSpPr txBox="1"/>
          <p:nvPr/>
        </p:nvSpPr>
        <p:spPr>
          <a:xfrm>
            <a:off x="6085065" y="4574454"/>
            <a:ext cx="4844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E2FB42-6A02-1D4F-8636-25AC58F43445}"/>
              </a:ext>
            </a:extLst>
          </p:cNvPr>
          <p:cNvSpPr txBox="1"/>
          <p:nvPr/>
        </p:nvSpPr>
        <p:spPr>
          <a:xfrm>
            <a:off x="5105240" y="7160667"/>
            <a:ext cx="1959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Foam-Composite Crushable Energy Absorber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F6EF300-2C72-F340-8507-6CD7523F9FE1}"/>
              </a:ext>
            </a:extLst>
          </p:cNvPr>
          <p:cNvSpPr txBox="1"/>
          <p:nvPr/>
        </p:nvSpPr>
        <p:spPr>
          <a:xfrm>
            <a:off x="546206" y="5680772"/>
            <a:ext cx="1935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Accommodates 30-Tube Orbiting Sample Container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ADF06A2-ADAE-B140-98A6-35749B8DB3AA}"/>
              </a:ext>
            </a:extLst>
          </p:cNvPr>
          <p:cNvCxnSpPr>
            <a:cxnSpLocks/>
          </p:cNvCxnSpPr>
          <p:nvPr/>
        </p:nvCxnSpPr>
        <p:spPr bwMode="auto">
          <a:xfrm flipH="1">
            <a:off x="5760207" y="1608272"/>
            <a:ext cx="959956" cy="49685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lg"/>
            <a:tailEnd type="triangle" w="med" len="lg"/>
          </a:ln>
          <a:effectLst/>
        </p:spPr>
      </p:cxnSp>
      <p:pic>
        <p:nvPicPr>
          <p:cNvPr id="45" name="Picture 44">
            <a:extLst>
              <a:ext uri="{FF2B5EF4-FFF2-40B4-BE49-F238E27FC236}">
                <a16:creationId xmlns:a16="http://schemas.microsoft.com/office/drawing/2014/main" id="{65364B1E-5A83-4845-B8EF-AEE2907DC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6022" y="3614353"/>
            <a:ext cx="2582871" cy="241264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EFF283E-D52A-0E4B-8D12-F9F6E7E670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59" t="10069" r="9885" b="16609"/>
          <a:stretch/>
        </p:blipFill>
        <p:spPr>
          <a:xfrm>
            <a:off x="383181" y="3945483"/>
            <a:ext cx="2390841" cy="169646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3512725-B5FE-0D4C-8101-AC265835DC9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567" t="3574" r="8903" b="3629"/>
          <a:stretch/>
        </p:blipFill>
        <p:spPr>
          <a:xfrm>
            <a:off x="3536529" y="4169722"/>
            <a:ext cx="1822985" cy="178477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91DB3ED7-84FE-584B-A67E-D9B191174CEC}"/>
              </a:ext>
            </a:extLst>
          </p:cNvPr>
          <p:cNvSpPr txBox="1"/>
          <p:nvPr/>
        </p:nvSpPr>
        <p:spPr>
          <a:xfrm>
            <a:off x="6701215" y="1269627"/>
            <a:ext cx="2442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Phenolic Impregnated Carbon Ablator (PICA) Aft-Body Thermal Protection System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945814D-AD7C-5645-947E-44C7E9BAA97C}"/>
              </a:ext>
            </a:extLst>
          </p:cNvPr>
          <p:cNvCxnSpPr>
            <a:cxnSpLocks/>
          </p:cNvCxnSpPr>
          <p:nvPr/>
        </p:nvCxnSpPr>
        <p:spPr bwMode="auto">
          <a:xfrm>
            <a:off x="5760207" y="3166398"/>
            <a:ext cx="941008" cy="74868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lg"/>
            <a:tailEnd type="triangle" w="med" len="lg"/>
          </a:ln>
          <a:effectLst/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014FB5A7-C27B-CF43-89F7-9DF8F4264D1C}"/>
              </a:ext>
            </a:extLst>
          </p:cNvPr>
          <p:cNvSpPr txBox="1"/>
          <p:nvPr/>
        </p:nvSpPr>
        <p:spPr>
          <a:xfrm>
            <a:off x="3640808" y="5900978"/>
            <a:ext cx="1614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Composite Cellular Structure Energy Absorber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23C3038-7842-6D40-A4C3-62BD164F7BD7}"/>
              </a:ext>
            </a:extLst>
          </p:cNvPr>
          <p:cNvCxnSpPr>
            <a:cxnSpLocks/>
            <a:endCxn id="47" idx="0"/>
          </p:cNvCxnSpPr>
          <p:nvPr/>
        </p:nvCxnSpPr>
        <p:spPr bwMode="auto">
          <a:xfrm>
            <a:off x="4360499" y="3555334"/>
            <a:ext cx="87523" cy="614388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lg"/>
            <a:tailEnd type="triangle" w="med" len="lg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65AD571-0043-D14F-A591-4D591C17EF92}"/>
              </a:ext>
            </a:extLst>
          </p:cNvPr>
          <p:cNvCxnSpPr>
            <a:cxnSpLocks/>
          </p:cNvCxnSpPr>
          <p:nvPr/>
        </p:nvCxnSpPr>
        <p:spPr bwMode="auto">
          <a:xfrm flipH="1">
            <a:off x="2641562" y="3121806"/>
            <a:ext cx="1521146" cy="119334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lg"/>
            <a:tailEnd type="triangle" w="med" len="lg"/>
          </a:ln>
          <a:effectLst/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DA2FF903-833C-D14A-9610-2FDE0EEAC772}"/>
              </a:ext>
            </a:extLst>
          </p:cNvPr>
          <p:cNvSpPr txBox="1"/>
          <p:nvPr/>
        </p:nvSpPr>
        <p:spPr>
          <a:xfrm>
            <a:off x="168952" y="2554565"/>
            <a:ext cx="2442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3-D Woven Heatshield for Extreme entry Environment Technology (HEEET) Forward Thermal Protection System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0DAEBF9-5B2A-D646-8247-04DCBA9377D3}"/>
              </a:ext>
            </a:extLst>
          </p:cNvPr>
          <p:cNvSpPr txBox="1"/>
          <p:nvPr/>
        </p:nvSpPr>
        <p:spPr>
          <a:xfrm>
            <a:off x="7409535" y="5260078"/>
            <a:ext cx="1614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Composite Rib Stiffened Aeroshell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8A617A49-C81F-234E-8D87-9210D7B31E16}"/>
              </a:ext>
            </a:extLst>
          </p:cNvPr>
          <p:cNvCxnSpPr>
            <a:cxnSpLocks/>
          </p:cNvCxnSpPr>
          <p:nvPr/>
        </p:nvCxnSpPr>
        <p:spPr bwMode="auto">
          <a:xfrm flipV="1">
            <a:off x="2291137" y="2618526"/>
            <a:ext cx="568228" cy="258115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lg"/>
            <a:tailEnd type="triangle" w="med" len="lg"/>
          </a:ln>
          <a:effectLst/>
        </p:spPr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57611FFF-E905-0647-9536-E0063B165CDB}"/>
              </a:ext>
            </a:extLst>
          </p:cNvPr>
          <p:cNvSpPr txBox="1"/>
          <p:nvPr/>
        </p:nvSpPr>
        <p:spPr>
          <a:xfrm>
            <a:off x="573226" y="1043262"/>
            <a:ext cx="27341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Current EEV Design Features</a:t>
            </a:r>
          </a:p>
        </p:txBody>
      </p:sp>
    </p:spTree>
    <p:extLst>
      <p:ext uri="{BB962C8B-B14F-4D97-AF65-F5344CB8AC3E}">
        <p14:creationId xmlns:p14="http://schemas.microsoft.com/office/powerpoint/2010/main" val="262876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8" grpId="0"/>
      <p:bldP spid="50" grpId="0"/>
      <p:bldP spid="53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996" y="36906"/>
            <a:ext cx="7789587" cy="642938"/>
          </a:xfrm>
        </p:spPr>
        <p:txBody>
          <a:bodyPr/>
          <a:lstStyle/>
          <a:p>
            <a:r>
              <a:rPr lang="en-US" sz="2800" dirty="0"/>
              <a:t>Key On-Going EEV Design Trades</a:t>
            </a:r>
            <a:endParaRPr lang="en-US" sz="28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6BD2-DFF8-4B5C-A260-74180818CB6C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CE2FB42-6A02-1D4F-8636-25AC58F43445}"/>
              </a:ext>
            </a:extLst>
          </p:cNvPr>
          <p:cNvSpPr txBox="1"/>
          <p:nvPr/>
        </p:nvSpPr>
        <p:spPr>
          <a:xfrm>
            <a:off x="5105240" y="7160667"/>
            <a:ext cx="1959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Foam-Composite Crushable Energy Absorber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7611FFF-E905-0647-9536-E0063B165CDB}"/>
              </a:ext>
            </a:extLst>
          </p:cNvPr>
          <p:cNvSpPr txBox="1"/>
          <p:nvPr/>
        </p:nvSpPr>
        <p:spPr>
          <a:xfrm>
            <a:off x="326996" y="1052376"/>
            <a:ext cx="667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EEV Outer Mold Lines -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Key Criteria</a:t>
            </a:r>
            <a:endParaRPr lang="en-US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A16A2EA-66ED-B143-8431-A8BE73C4AF48}"/>
              </a:ext>
            </a:extLst>
          </p:cNvPr>
          <p:cNvGrpSpPr>
            <a:grpSpLocks noChangeAspect="1"/>
          </p:cNvGrpSpPr>
          <p:nvPr/>
        </p:nvGrpSpPr>
        <p:grpSpPr>
          <a:xfrm>
            <a:off x="3050371" y="3131925"/>
            <a:ext cx="5180007" cy="3306631"/>
            <a:chOff x="200025" y="946532"/>
            <a:chExt cx="8743950" cy="558165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F1AD4D7-9510-FA45-8AE4-85FE5418B81A}"/>
                </a:ext>
              </a:extLst>
            </p:cNvPr>
            <p:cNvGrpSpPr/>
            <p:nvPr/>
          </p:nvGrpSpPr>
          <p:grpSpPr>
            <a:xfrm>
              <a:off x="200025" y="946532"/>
              <a:ext cx="8743950" cy="5581650"/>
              <a:chOff x="200025" y="946532"/>
              <a:chExt cx="8743950" cy="5581650"/>
            </a:xfrm>
          </p:grpSpPr>
          <p:pic>
            <p:nvPicPr>
              <p:cNvPr id="26" name="Picture 1">
                <a:extLst>
                  <a:ext uri="{FF2B5EF4-FFF2-40B4-BE49-F238E27FC236}">
                    <a16:creationId xmlns:a16="http://schemas.microsoft.com/office/drawing/2014/main" id="{34703026-D13E-BC42-BA2C-1BC543D4FF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00025" y="946532"/>
                <a:ext cx="8743950" cy="5581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848E3AF-8F01-2249-9367-E7CA2CA44F52}"/>
                  </a:ext>
                </a:extLst>
              </p:cNvPr>
              <p:cNvSpPr/>
              <p:nvPr/>
            </p:nvSpPr>
            <p:spPr bwMode="auto">
              <a:xfrm>
                <a:off x="935665" y="3296093"/>
                <a:ext cx="1063256" cy="74428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FD7D39A-81B8-ED4B-B79D-D2C6891341B9}"/>
                </a:ext>
              </a:extLst>
            </p:cNvPr>
            <p:cNvSpPr/>
            <p:nvPr/>
          </p:nvSpPr>
          <p:spPr bwMode="auto">
            <a:xfrm>
              <a:off x="2211572" y="2105247"/>
              <a:ext cx="45719" cy="3083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6A2F286-DD7B-4C44-BE76-2E68AC94D8F5}"/>
                </a:ext>
              </a:extLst>
            </p:cNvPr>
            <p:cNvSpPr/>
            <p:nvPr/>
          </p:nvSpPr>
          <p:spPr bwMode="auto">
            <a:xfrm>
              <a:off x="4182140" y="2098158"/>
              <a:ext cx="45719" cy="3083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52EC3AB-8B2F-E146-A59D-682F3A61C637}"/>
                </a:ext>
              </a:extLst>
            </p:cNvPr>
            <p:cNvSpPr/>
            <p:nvPr/>
          </p:nvSpPr>
          <p:spPr bwMode="auto">
            <a:xfrm>
              <a:off x="2342705" y="4745662"/>
              <a:ext cx="45719" cy="30834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4B82EAEC-475E-B449-A19C-94C0320C5EAC}"/>
              </a:ext>
            </a:extLst>
          </p:cNvPr>
          <p:cNvSpPr/>
          <p:nvPr/>
        </p:nvSpPr>
        <p:spPr>
          <a:xfrm>
            <a:off x="6764780" y="3636138"/>
            <a:ext cx="1400635" cy="668942"/>
          </a:xfrm>
          <a:prstGeom prst="ellipse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A9E56155-1E68-3344-BA3C-8806FD8306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6" t="10298" r="19931" b="23455"/>
          <a:stretch/>
        </p:blipFill>
        <p:spPr>
          <a:xfrm>
            <a:off x="695961" y="4720201"/>
            <a:ext cx="1468914" cy="90264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FDCFE00-5AD9-EB46-80BF-208C23CFEF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578" t="12227" r="14103" b="17183"/>
          <a:stretch/>
        </p:blipFill>
        <p:spPr>
          <a:xfrm>
            <a:off x="757426" y="3070281"/>
            <a:ext cx="1361149" cy="86898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9F62963-2897-D641-B2B1-6CD890C2FB8D}"/>
              </a:ext>
            </a:extLst>
          </p:cNvPr>
          <p:cNvSpPr txBox="1"/>
          <p:nvPr/>
        </p:nvSpPr>
        <p:spPr>
          <a:xfrm>
            <a:off x="127325" y="3943136"/>
            <a:ext cx="261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Stardust Sample Return Capsule</a:t>
            </a:r>
            <a:br>
              <a:rPr lang="en-US" sz="1200" dirty="0"/>
            </a:br>
            <a:r>
              <a:rPr lang="en-US" sz="1200" dirty="0"/>
              <a:t>Launched Feb. 7, 1999</a:t>
            </a:r>
          </a:p>
          <a:p>
            <a:pPr algn="ctr"/>
            <a:r>
              <a:rPr lang="en-US" sz="1200" dirty="0"/>
              <a:t>Landed UTTR Jan. 15, 2006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A164186-5BA8-FE4A-B48F-7B674587BEA0}"/>
              </a:ext>
            </a:extLst>
          </p:cNvPr>
          <p:cNvSpPr txBox="1"/>
          <p:nvPr/>
        </p:nvSpPr>
        <p:spPr>
          <a:xfrm>
            <a:off x="127325" y="5622842"/>
            <a:ext cx="2618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Genesis Sample Return Capsule</a:t>
            </a:r>
            <a:br>
              <a:rPr lang="en-US" sz="1200" dirty="0"/>
            </a:br>
            <a:r>
              <a:rPr lang="en-US" sz="1200" dirty="0"/>
              <a:t>Launched Aug. 8, 2001</a:t>
            </a:r>
          </a:p>
          <a:p>
            <a:pPr algn="ctr"/>
            <a:r>
              <a:rPr lang="en-US" sz="1200" dirty="0"/>
              <a:t>Landed UTTR Sep. 8, 2004</a:t>
            </a:r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1F725973-4F36-2F43-874B-2539930B3F94}"/>
              </a:ext>
            </a:extLst>
          </p:cNvPr>
          <p:cNvSpPr txBox="1">
            <a:spLocks noChangeArrowheads="1"/>
          </p:cNvSpPr>
          <p:nvPr/>
        </p:nvSpPr>
        <p:spPr>
          <a:xfrm>
            <a:off x="336187" y="1558877"/>
            <a:ext cx="7858960" cy="3640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8" indent="-287338" eaLnBrk="1" hangingPunct="1">
              <a:spcBef>
                <a:spcPts val="0"/>
              </a:spcBef>
              <a:spcAft>
                <a:spcPts val="0"/>
              </a:spcAft>
              <a:buClr>
                <a:srgbClr val="8E0001"/>
              </a:buClr>
              <a:buNone/>
            </a:pPr>
            <a:r>
              <a:rPr lang="en-US" sz="1600" dirty="0">
                <a:solidFill>
                  <a:srgbClr val="8E0001"/>
                </a:solidFill>
                <a:latin typeface="Arial"/>
                <a:cs typeface="Arial"/>
              </a:rPr>
              <a:t>1.	Accommodate the Mars sample container and crushable energy absorber</a:t>
            </a:r>
          </a:p>
        </p:txBody>
      </p:sp>
      <p:sp>
        <p:nvSpPr>
          <p:cNvPr id="41" name="Rectangle 5">
            <a:extLst>
              <a:ext uri="{FF2B5EF4-FFF2-40B4-BE49-F238E27FC236}">
                <a16:creationId xmlns:a16="http://schemas.microsoft.com/office/drawing/2014/main" id="{8AFF3E7C-E188-F441-8188-D1C572E36861}"/>
              </a:ext>
            </a:extLst>
          </p:cNvPr>
          <p:cNvSpPr txBox="1">
            <a:spLocks noChangeArrowheads="1"/>
          </p:cNvSpPr>
          <p:nvPr/>
        </p:nvSpPr>
        <p:spPr>
          <a:xfrm>
            <a:off x="336411" y="1929378"/>
            <a:ext cx="4988464" cy="3640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Clr>
                <a:srgbClr val="8E0001"/>
              </a:buClr>
              <a:buNone/>
              <a:tabLst>
                <a:tab pos="276225" algn="l"/>
              </a:tabLst>
            </a:pPr>
            <a:r>
              <a:rPr lang="en-US" sz="1600" dirty="0">
                <a:solidFill>
                  <a:srgbClr val="8E0001"/>
                </a:solidFill>
                <a:latin typeface="Arial"/>
                <a:cs typeface="Arial"/>
              </a:rPr>
              <a:t>2.	Aerodynamically stable (entry to ground)</a:t>
            </a:r>
          </a:p>
        </p:txBody>
      </p:sp>
      <p:sp>
        <p:nvSpPr>
          <p:cNvPr id="42" name="Rectangle 5">
            <a:extLst>
              <a:ext uri="{FF2B5EF4-FFF2-40B4-BE49-F238E27FC236}">
                <a16:creationId xmlns:a16="http://schemas.microsoft.com/office/drawing/2014/main" id="{5FE3DB69-D23A-2745-B990-616BB7D33D7E}"/>
              </a:ext>
            </a:extLst>
          </p:cNvPr>
          <p:cNvSpPr txBox="1">
            <a:spLocks noChangeArrowheads="1"/>
          </p:cNvSpPr>
          <p:nvPr/>
        </p:nvSpPr>
        <p:spPr>
          <a:xfrm>
            <a:off x="338337" y="2297796"/>
            <a:ext cx="5252755" cy="3640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Clr>
                <a:srgbClr val="8E0001"/>
              </a:buClr>
              <a:buNone/>
              <a:tabLst>
                <a:tab pos="276225" algn="l"/>
              </a:tabLst>
            </a:pPr>
            <a:r>
              <a:rPr lang="en-US" sz="1600" dirty="0">
                <a:solidFill>
                  <a:srgbClr val="8E0001"/>
                </a:solidFill>
                <a:latin typeface="Arial"/>
                <a:cs typeface="Arial"/>
              </a:rPr>
              <a:t>3.	High aerodynamic drag (reduce landing velocity)</a:t>
            </a:r>
          </a:p>
        </p:txBody>
      </p:sp>
      <p:sp>
        <p:nvSpPr>
          <p:cNvPr id="43" name="Rectangle 5">
            <a:extLst>
              <a:ext uri="{FF2B5EF4-FFF2-40B4-BE49-F238E27FC236}">
                <a16:creationId xmlns:a16="http://schemas.microsoft.com/office/drawing/2014/main" id="{BE6A9329-10DB-2D4C-87F1-434F912829CF}"/>
              </a:ext>
            </a:extLst>
          </p:cNvPr>
          <p:cNvSpPr txBox="1">
            <a:spLocks noChangeArrowheads="1"/>
          </p:cNvSpPr>
          <p:nvPr/>
        </p:nvSpPr>
        <p:spPr>
          <a:xfrm>
            <a:off x="3662416" y="2847565"/>
            <a:ext cx="4139319" cy="4073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</a:pPr>
            <a:r>
              <a:rPr lang="en-US" sz="1400" dirty="0">
                <a:latin typeface="Arial"/>
                <a:cs typeface="Arial"/>
              </a:rPr>
              <a:t>EEV Design Concepts for 03/05 MSR Mission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500D3FE-DC09-704B-B939-25E86E8BE6BB}"/>
              </a:ext>
            </a:extLst>
          </p:cNvPr>
          <p:cNvSpPr/>
          <p:nvPr/>
        </p:nvSpPr>
        <p:spPr>
          <a:xfrm>
            <a:off x="2893671" y="2801927"/>
            <a:ext cx="5658649" cy="363663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593D8B-33F7-8345-AF4E-4EF9836ACBD8}"/>
              </a:ext>
            </a:extLst>
          </p:cNvPr>
          <p:cNvSpPr txBox="1"/>
          <p:nvPr/>
        </p:nvSpPr>
        <p:spPr>
          <a:xfrm>
            <a:off x="7064890" y="3297410"/>
            <a:ext cx="1400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60-Deg Sphere Cone</a:t>
            </a:r>
          </a:p>
        </p:txBody>
      </p:sp>
    </p:spTree>
    <p:extLst>
      <p:ext uri="{BB962C8B-B14F-4D97-AF65-F5344CB8AC3E}">
        <p14:creationId xmlns:p14="http://schemas.microsoft.com/office/powerpoint/2010/main" val="3835243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40" grpId="0"/>
      <p:bldP spid="41" grpId="0"/>
      <p:bldP spid="4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996" y="36906"/>
            <a:ext cx="7789587" cy="642938"/>
          </a:xfrm>
        </p:spPr>
        <p:txBody>
          <a:bodyPr/>
          <a:lstStyle/>
          <a:p>
            <a:r>
              <a:rPr lang="en-US" sz="2800" dirty="0"/>
              <a:t>Key On-Going EEV Design Trades</a:t>
            </a:r>
            <a:endParaRPr lang="en-US" sz="28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6BD2-DFF8-4B5C-A260-74180818CB6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7611FFF-E905-0647-9536-E0063B165CDB}"/>
              </a:ext>
            </a:extLst>
          </p:cNvPr>
          <p:cNvSpPr txBox="1"/>
          <p:nvPr/>
        </p:nvSpPr>
        <p:spPr>
          <a:xfrm>
            <a:off x="197610" y="1073926"/>
            <a:ext cx="4072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Trade Study Between 60-Deg and 45-Deg Sphere Cone EEV Concepts</a:t>
            </a:r>
          </a:p>
        </p:txBody>
      </p:sp>
      <p:sp>
        <p:nvSpPr>
          <p:cNvPr id="40" name="Rectangle 5">
            <a:extLst>
              <a:ext uri="{FF2B5EF4-FFF2-40B4-BE49-F238E27FC236}">
                <a16:creationId xmlns:a16="http://schemas.microsoft.com/office/drawing/2014/main" id="{1F725973-4F36-2F43-874B-2539930B3F94}"/>
              </a:ext>
            </a:extLst>
          </p:cNvPr>
          <p:cNvSpPr txBox="1">
            <a:spLocks noChangeArrowheads="1"/>
          </p:cNvSpPr>
          <p:nvPr/>
        </p:nvSpPr>
        <p:spPr>
          <a:xfrm>
            <a:off x="642520" y="5996495"/>
            <a:ext cx="7858960" cy="522926"/>
          </a:xfrm>
          <a:prstGeom prst="rect">
            <a:avLst/>
          </a:prstGeom>
          <a:solidFill>
            <a:srgbClr val="71A9DC"/>
          </a:solidFill>
          <a:ln>
            <a:solidFill>
              <a:schemeClr val="tx1"/>
            </a:solidFill>
          </a:ln>
        </p:spPr>
        <p:txBody>
          <a:bodyPr anchor="ctr" anchorCtr="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" charset="2"/>
              <a:buChar char="Ø"/>
              <a:defRPr sz="2400" b="1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pitchFamily="-109" charset="-128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ヒラギノ角ゴ Pro W3" pitchFamily="-109" charset="-128"/>
                <a:cs typeface="ヒラギノ角ゴ Pro W3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+mn-lt"/>
                <a:ea typeface="ＭＳ Ｐゴシック" pitchFamily="-105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ヒラギノ角ゴ Pro W3" charset="-128"/>
                <a:cs typeface="ヒラギノ角ゴ Pro W3" charset="-128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338" indent="-287338" algn="ctr" eaLnBrk="1" hangingPunct="1">
              <a:spcBef>
                <a:spcPts val="0"/>
              </a:spcBef>
              <a:spcAft>
                <a:spcPts val="0"/>
              </a:spcAft>
              <a:buClr>
                <a:srgbClr val="8E0001"/>
              </a:buClr>
              <a:buNone/>
            </a:pPr>
            <a:r>
              <a:rPr lang="en-US" sz="1400" dirty="0">
                <a:latin typeface="Arial"/>
                <a:cs typeface="Arial"/>
              </a:rPr>
              <a:t>The objective of this trade is to determine if a 45-degree sphere cone geometry can be accommodated in order to improve EEV subsonic aerodynamic stability.</a:t>
            </a:r>
          </a:p>
        </p:txBody>
      </p:sp>
      <p:pic>
        <p:nvPicPr>
          <p:cNvPr id="28" name="MSR_EEV_Config3_B2R2">
            <a:hlinkClick r:id="" action="ppaction://media"/>
            <a:extLst>
              <a:ext uri="{FF2B5EF4-FFF2-40B4-BE49-F238E27FC236}">
                <a16:creationId xmlns:a16="http://schemas.microsoft.com/office/drawing/2014/main" id="{72A11650-02A9-714F-9391-0ED44E230A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19085"/>
          <a:stretch/>
        </p:blipFill>
        <p:spPr>
          <a:xfrm>
            <a:off x="1063759" y="3519005"/>
            <a:ext cx="3376055" cy="2346939"/>
          </a:xfrm>
          <a:prstGeom prst="rect">
            <a:avLst/>
          </a:prstGeom>
        </p:spPr>
      </p:pic>
      <p:pic>
        <p:nvPicPr>
          <p:cNvPr id="30" name="MSR-EEV_45deg_S-C_P606 _B2R2">
            <a:hlinkClick r:id="" action="ppaction://media"/>
            <a:extLst>
              <a:ext uri="{FF2B5EF4-FFF2-40B4-BE49-F238E27FC236}">
                <a16:creationId xmlns:a16="http://schemas.microsoft.com/office/drawing/2014/main" id="{42CB29CF-408A-AD4D-8748-C7BA198BEDF0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end="3751.4333"/>
                </p14:media>
              </p:ext>
            </p:extLst>
          </p:nvPr>
        </p:nvPicPr>
        <p:blipFill rotWithShape="1">
          <a:blip r:embed="rId7"/>
          <a:srcRect r="20906"/>
          <a:stretch/>
        </p:blipFill>
        <p:spPr>
          <a:xfrm>
            <a:off x="4839378" y="3519004"/>
            <a:ext cx="3302511" cy="23469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487F6B7-3498-CF43-B184-E2C9F08B1EEF}"/>
              </a:ext>
            </a:extLst>
          </p:cNvPr>
          <p:cNvSpPr txBox="1"/>
          <p:nvPr/>
        </p:nvSpPr>
        <p:spPr>
          <a:xfrm>
            <a:off x="1341677" y="5311946"/>
            <a:ext cx="30981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60-Deg Sphere Cone Free-Flight Test</a:t>
            </a:r>
            <a:b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Langley Research Center</a:t>
            </a:r>
          </a:p>
          <a:p>
            <a:pPr algn="r"/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Bruce Owens - NASA LaRC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E972702-1F6E-4A4C-900B-A1FEBD2E5053}"/>
              </a:ext>
            </a:extLst>
          </p:cNvPr>
          <p:cNvSpPr txBox="1"/>
          <p:nvPr/>
        </p:nvSpPr>
        <p:spPr>
          <a:xfrm>
            <a:off x="5043752" y="5301672"/>
            <a:ext cx="30981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45-Deg Sphere Cone Free-Flight Test</a:t>
            </a:r>
            <a:b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Langley Research Center</a:t>
            </a:r>
          </a:p>
          <a:p>
            <a:pPr algn="r"/>
            <a: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Credit: Bruce Owens - NASA LaRC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DD9188-C9C4-5B46-8ACD-450BE98220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996" t="1406" r="1866" b="29642"/>
          <a:stretch/>
        </p:blipFill>
        <p:spPr>
          <a:xfrm>
            <a:off x="4873841" y="1723106"/>
            <a:ext cx="3268048" cy="1696363"/>
          </a:xfrm>
          <a:prstGeom prst="rect">
            <a:avLst/>
          </a:prstGeom>
          <a:ln w="6350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854BEF-4DC1-E140-AA61-C47D21BF6FB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1382" b="12935"/>
          <a:stretch/>
        </p:blipFill>
        <p:spPr>
          <a:xfrm>
            <a:off x="1131354" y="2157853"/>
            <a:ext cx="3240863" cy="13706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9D4B57-4963-DD40-ABBF-96C2D302F3B2}"/>
              </a:ext>
            </a:extLst>
          </p:cNvPr>
          <p:cNvSpPr txBox="1"/>
          <p:nvPr/>
        </p:nvSpPr>
        <p:spPr>
          <a:xfrm>
            <a:off x="859236" y="1968112"/>
            <a:ext cx="1485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60-Degree Sphere Cone EEV Concept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E3A330-AC42-C64C-9745-9D2BC7CABDB4}"/>
              </a:ext>
            </a:extLst>
          </p:cNvPr>
          <p:cNvSpPr txBox="1"/>
          <p:nvPr/>
        </p:nvSpPr>
        <p:spPr>
          <a:xfrm>
            <a:off x="4873841" y="1563436"/>
            <a:ext cx="1485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45-Degree Sphere Cone EEV Concept</a:t>
            </a:r>
          </a:p>
        </p:txBody>
      </p:sp>
    </p:spTree>
    <p:extLst>
      <p:ext uri="{BB962C8B-B14F-4D97-AF65-F5344CB8AC3E}">
        <p14:creationId xmlns:p14="http://schemas.microsoft.com/office/powerpoint/2010/main" val="2413768670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996" y="36906"/>
            <a:ext cx="7789587" cy="642938"/>
          </a:xfrm>
        </p:spPr>
        <p:txBody>
          <a:bodyPr/>
          <a:lstStyle/>
          <a:p>
            <a:r>
              <a:rPr lang="en-US" sz="2800" dirty="0"/>
              <a:t>Key On-Going EEV Design Trades</a:t>
            </a:r>
            <a:endParaRPr lang="en-US" sz="28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6BD2-DFF8-4B5C-A260-74180818CB6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7611FFF-E905-0647-9536-E0063B165CDB}"/>
              </a:ext>
            </a:extLst>
          </p:cNvPr>
          <p:cNvSpPr txBox="1"/>
          <p:nvPr/>
        </p:nvSpPr>
        <p:spPr>
          <a:xfrm>
            <a:off x="1236580" y="1053186"/>
            <a:ext cx="6670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Aeroshell Structure Trade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94EABF-AFCD-7A43-9E82-B2B7EE869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762" y="3809543"/>
            <a:ext cx="4846388" cy="2747817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582C2DD1-14DF-0F4C-BABC-B107205FB8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0749" y="1541552"/>
            <a:ext cx="8627025" cy="1862048"/>
          </a:xfrm>
        </p:spPr>
        <p:txBody>
          <a:bodyPr/>
          <a:lstStyle/>
          <a:p>
            <a:pPr marL="236538" indent="-236538">
              <a:spcBef>
                <a:spcPts val="0"/>
              </a:spcBef>
              <a:spcAft>
                <a:spcPts val="600"/>
              </a:spcAft>
            </a:pPr>
            <a:r>
              <a:rPr lang="en-US" sz="1800" b="1" dirty="0">
                <a:latin typeface="Arial"/>
                <a:cs typeface="Arial"/>
              </a:rPr>
              <a:t>The current EEV reference design utilizes a graphite Integral Composite Stiffened Structure (ICoSS)</a:t>
            </a:r>
          </a:p>
          <a:p>
            <a:pPr marL="636588" lvl="1" indent="-236538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/>
                <a:cs typeface="Arial"/>
              </a:rPr>
              <a:t>Low mass</a:t>
            </a:r>
          </a:p>
          <a:p>
            <a:pPr marL="636588" lvl="1" indent="-236538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/>
                <a:cs typeface="Arial"/>
              </a:rPr>
              <a:t>Demonstrated technology</a:t>
            </a:r>
          </a:p>
          <a:p>
            <a:pPr marL="636588" lvl="1" indent="-236538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Arial"/>
                <a:cs typeface="Arial"/>
              </a:rPr>
              <a:t>Successful drop tests</a:t>
            </a:r>
            <a:br>
              <a:rPr lang="en-US" sz="1600" dirty="0">
                <a:latin typeface="Arial"/>
                <a:cs typeface="Arial"/>
              </a:rPr>
            </a:br>
            <a:r>
              <a:rPr lang="en-US" sz="1600" dirty="0">
                <a:latin typeface="Arial"/>
                <a:cs typeface="Arial"/>
              </a:rPr>
              <a:t>conducted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48B7EC-487B-B240-A502-BBBDB0CF721F}"/>
              </a:ext>
            </a:extLst>
          </p:cNvPr>
          <p:cNvSpPr txBox="1"/>
          <p:nvPr/>
        </p:nvSpPr>
        <p:spPr>
          <a:xfrm>
            <a:off x="78036" y="5931185"/>
            <a:ext cx="1934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Notional Thin Titanium EEV Aeroshell Construction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C5EE3A-F0DF-3E42-9B1E-E764E13F14C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15"/>
          <a:stretch/>
        </p:blipFill>
        <p:spPr bwMode="auto">
          <a:xfrm>
            <a:off x="3869855" y="2054339"/>
            <a:ext cx="1911819" cy="15597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22D7D2-B7A5-E142-A89C-4D80D927609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80"/>
          <a:stretch/>
        </p:blipFill>
        <p:spPr>
          <a:xfrm>
            <a:off x="6057677" y="1982967"/>
            <a:ext cx="2619498" cy="16311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55EE50B6-5D95-3241-A518-773BDE55E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2464" y="4129934"/>
            <a:ext cx="390682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marL="236538" indent="-236538" defTabSz="914400">
              <a:spcBef>
                <a:spcPts val="0"/>
              </a:spcBef>
              <a:spcAft>
                <a:spcPts val="600"/>
              </a:spcAft>
            </a:pPr>
            <a:r>
              <a:rPr lang="en-US" sz="1800" b="1" kern="0" dirty="0">
                <a:latin typeface="Arial"/>
                <a:cs typeface="Arial"/>
              </a:rPr>
              <a:t>An alternative thin titanium aeroshell structure is under consideration</a:t>
            </a:r>
          </a:p>
          <a:p>
            <a:pPr marL="636588" lvl="1" indent="-236538" defTabSz="914400">
              <a:spcBef>
                <a:spcPts val="0"/>
              </a:spcBef>
              <a:spcAft>
                <a:spcPts val="600"/>
              </a:spcAft>
            </a:pPr>
            <a:r>
              <a:rPr lang="en-US" sz="1600" kern="0" dirty="0">
                <a:latin typeface="Arial"/>
                <a:cs typeface="Arial"/>
              </a:rPr>
              <a:t>Improve tolerance to micrometeoroid impacts</a:t>
            </a:r>
          </a:p>
          <a:p>
            <a:pPr marL="636588" lvl="1" indent="-236538" defTabSz="914400">
              <a:spcBef>
                <a:spcPts val="0"/>
              </a:spcBef>
              <a:spcAft>
                <a:spcPts val="600"/>
              </a:spcAft>
            </a:pPr>
            <a:r>
              <a:rPr lang="en-US" sz="1600" kern="0" dirty="0">
                <a:latin typeface="Arial"/>
                <a:cs typeface="Arial"/>
              </a:rPr>
              <a:t>Improved thermal capability and robustness if thermal protection system incurs damage</a:t>
            </a:r>
          </a:p>
        </p:txBody>
      </p:sp>
    </p:spTree>
    <p:extLst>
      <p:ext uri="{BB962C8B-B14F-4D97-AF65-F5344CB8AC3E}">
        <p14:creationId xmlns:p14="http://schemas.microsoft.com/office/powerpoint/2010/main" val="2153036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FA295E-23CE-894B-9AF9-C87F93D27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5" name="Picture 4" descr="\\jsc-ia-na01b\hitf_share\Testing\Davis\Test_Programs\External_Funded_Test_Programs\MSR_TPS_Test_Program\Photo's\WSTF\19165\wstf2019e07551-1.jpg">
            <a:extLst>
              <a:ext uri="{FF2B5EF4-FFF2-40B4-BE49-F238E27FC236}">
                <a16:creationId xmlns:a16="http://schemas.microsoft.com/office/drawing/2014/main" id="{0B1EE93D-4F3D-9841-A8CB-726D46E11DCC}"/>
              </a:ext>
            </a:extLst>
          </p:cNvPr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22" r="12900" b="45970"/>
          <a:stretch/>
        </p:blipFill>
        <p:spPr bwMode="auto">
          <a:xfrm>
            <a:off x="3471414" y="3949738"/>
            <a:ext cx="5410816" cy="2528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6A2D361-F832-D340-9762-771FED34C635}"/>
              </a:ext>
            </a:extLst>
          </p:cNvPr>
          <p:cNvSpPr txBox="1"/>
          <p:nvPr/>
        </p:nvSpPr>
        <p:spPr>
          <a:xfrm>
            <a:off x="261770" y="1074486"/>
            <a:ext cx="5525155" cy="1941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Aft>
                <a:spcPts val="300"/>
              </a:spcAft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Micro-meteoroid / Orbital Debris (MM/OD) Testing</a:t>
            </a:r>
          </a:p>
          <a:p>
            <a:pPr marL="285750" indent="-285750">
              <a:lnSpc>
                <a:spcPct val="114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MM/OD impacts during EEV free-flight can cause damage to the EEV TPS or underlying aeroshell structure</a:t>
            </a:r>
          </a:p>
          <a:p>
            <a:pPr marL="285750" indent="-285750">
              <a:lnSpc>
                <a:spcPct val="114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Impact behavior is characterized with Hyper-velocity Impact Testing at White Sands and hydrocode analysis by NASA Ames</a:t>
            </a:r>
          </a:p>
          <a:p>
            <a:pPr marL="285750" indent="-285750">
              <a:lnSpc>
                <a:spcPct val="114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Response of damaged TPS materials and aeroshell structure characterized through arc jet testing and thermal analysis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A1A7039-CBB2-D74E-8198-7A4502C827E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7" b="37570"/>
          <a:stretch/>
        </p:blipFill>
        <p:spPr>
          <a:xfrm>
            <a:off x="6113721" y="1163676"/>
            <a:ext cx="2768509" cy="21260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19253a phantom (Converted)" descr="19253a phantom (Converted)">
            <a:hlinkClick r:id="" action="ppaction://media"/>
            <a:extLst>
              <a:ext uri="{FF2B5EF4-FFF2-40B4-BE49-F238E27FC236}">
                <a16:creationId xmlns:a16="http://schemas.microsoft.com/office/drawing/2014/main" id="{23898545-C349-9540-82BA-B60DDF4128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61771" y="3159570"/>
            <a:ext cx="2949925" cy="3318666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9E9846A2-CF65-E446-8E8C-81292EFB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73" y="37439"/>
            <a:ext cx="6550025" cy="642938"/>
          </a:xfrm>
        </p:spPr>
        <p:txBody>
          <a:bodyPr/>
          <a:lstStyle/>
          <a:p>
            <a:r>
              <a:rPr lang="en-US" dirty="0"/>
              <a:t>Performance Analysis and Testing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3E3F11-304E-3A4D-B4F5-42A4BE50A3B8}"/>
              </a:ext>
            </a:extLst>
          </p:cNvPr>
          <p:cNvSpPr txBox="1"/>
          <p:nvPr/>
        </p:nvSpPr>
        <p:spPr>
          <a:xfrm>
            <a:off x="3409185" y="3358102"/>
            <a:ext cx="3902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Hypervelocity Impact Testing of HEEET Thermal Protection System</a:t>
            </a:r>
          </a:p>
        </p:txBody>
      </p:sp>
    </p:spTree>
    <p:extLst>
      <p:ext uri="{BB962C8B-B14F-4D97-AF65-F5344CB8AC3E}">
        <p14:creationId xmlns:p14="http://schemas.microsoft.com/office/powerpoint/2010/main" val="50591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FA295E-23CE-894B-9AF9-C87F93D27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A2D361-F832-D340-9762-771FED34C635}"/>
              </a:ext>
            </a:extLst>
          </p:cNvPr>
          <p:cNvSpPr txBox="1"/>
          <p:nvPr/>
        </p:nvSpPr>
        <p:spPr>
          <a:xfrm>
            <a:off x="316362" y="1116117"/>
            <a:ext cx="5591663" cy="2503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  <a:spcAft>
                <a:spcPts val="300"/>
              </a:spcAf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TPS Arc Jet Testing</a:t>
            </a:r>
          </a:p>
          <a:p>
            <a:pPr marL="285750" indent="-285750">
              <a:lnSpc>
                <a:spcPct val="114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Pristine and simulated MM/OD-damaged coupons</a:t>
            </a:r>
          </a:p>
          <a:p>
            <a:pPr marL="285750" indent="-285750">
              <a:lnSpc>
                <a:spcPct val="114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Tested in the NASA Ames Research Center Interaction Heating Facility (IHF 360)</a:t>
            </a:r>
          </a:p>
          <a:p>
            <a:pPr marL="285750" indent="-285750">
              <a:lnSpc>
                <a:spcPct val="114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Validate TPS response models and characterize MM/OD damage progression through EEV entry heat pulse</a:t>
            </a:r>
          </a:p>
          <a:p>
            <a:pPr marL="285750" indent="-285750">
              <a:lnSpc>
                <a:spcPct val="114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PICA and HEEET exhibited graceful hole growth with no catastrophic failure under the conditions tested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9E9846A2-CF65-E446-8E8C-81292EFB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73" y="37439"/>
            <a:ext cx="6550025" cy="642938"/>
          </a:xfrm>
        </p:spPr>
        <p:txBody>
          <a:bodyPr/>
          <a:lstStyle/>
          <a:p>
            <a:r>
              <a:rPr lang="en-US" dirty="0"/>
              <a:t>Performance Analysis and Testing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AF8424-78A8-F942-95B5-9E20EADD0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907" y="4060259"/>
            <a:ext cx="2389127" cy="22620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B5F2C0-DE77-2F43-A235-5A1E56D9B2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25"/>
          <a:stretch/>
        </p:blipFill>
        <p:spPr>
          <a:xfrm>
            <a:off x="3409185" y="4067168"/>
            <a:ext cx="2449170" cy="226204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405E762-42D4-9D4A-ACA9-F2ABC07B34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29" y="4067168"/>
            <a:ext cx="2476500" cy="225513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2954EC3-85A6-C544-8B61-3D807E2DBF3D}"/>
              </a:ext>
            </a:extLst>
          </p:cNvPr>
          <p:cNvSpPr txBox="1"/>
          <p:nvPr/>
        </p:nvSpPr>
        <p:spPr>
          <a:xfrm>
            <a:off x="796399" y="3778428"/>
            <a:ext cx="1817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Pristine PICA (Pretest)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71BCCF6-6F30-2C4D-8F02-86CE26E40FB6}"/>
              </a:ext>
            </a:extLst>
          </p:cNvPr>
          <p:cNvSpPr txBox="1"/>
          <p:nvPr/>
        </p:nvSpPr>
        <p:spPr>
          <a:xfrm>
            <a:off x="3608172" y="3778427"/>
            <a:ext cx="19276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Damaged PICA (Pretest)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8DE1EAB-E328-D74C-8396-1DA85E135C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907" y="1360393"/>
            <a:ext cx="2389127" cy="218185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0E7904E-434F-5444-97C4-75630D0BAEAA}"/>
              </a:ext>
            </a:extLst>
          </p:cNvPr>
          <p:cNvSpPr txBox="1"/>
          <p:nvPr/>
        </p:nvSpPr>
        <p:spPr>
          <a:xfrm>
            <a:off x="6477846" y="1078560"/>
            <a:ext cx="2009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Pristine HEEET (Pretest)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FEB2830-915F-FF41-A79A-A370CF493F73}"/>
              </a:ext>
            </a:extLst>
          </p:cNvPr>
          <p:cNvSpPr txBox="1"/>
          <p:nvPr/>
        </p:nvSpPr>
        <p:spPr>
          <a:xfrm>
            <a:off x="6433284" y="3778426"/>
            <a:ext cx="20983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Damaged HEEET (Pretest)</a:t>
            </a:r>
          </a:p>
        </p:txBody>
      </p:sp>
    </p:spTree>
    <p:extLst>
      <p:ext uri="{BB962C8B-B14F-4D97-AF65-F5344CB8AC3E}">
        <p14:creationId xmlns:p14="http://schemas.microsoft.com/office/powerpoint/2010/main" val="3783244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BEC0E5-D70C-5142-8269-83216139D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73" y="37439"/>
            <a:ext cx="6550025" cy="642938"/>
          </a:xfrm>
        </p:spPr>
        <p:txBody>
          <a:bodyPr/>
          <a:lstStyle/>
          <a:p>
            <a:r>
              <a:rPr lang="en-US" dirty="0"/>
              <a:t>Performance Analysis and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7CDBA-3821-CE42-974C-92220A763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2" name="Online Media 1" descr="UTTR Test 2p3 Trimmed_H5iJCN.mp4">
            <a:hlinkClick r:id="" action="ppaction://media"/>
            <a:extLst>
              <a:ext uri="{FF2B5EF4-FFF2-40B4-BE49-F238E27FC236}">
                <a16:creationId xmlns:a16="http://schemas.microsoft.com/office/drawing/2014/main" id="{5B585AC9-94DD-9A43-8AA0-FA3C6C2506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7079" y="1699170"/>
            <a:ext cx="4284921" cy="24102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811A0BA-D0BD-EA45-8213-8A44C6907349}"/>
              </a:ext>
            </a:extLst>
          </p:cNvPr>
          <p:cNvSpPr txBox="1"/>
          <p:nvPr/>
        </p:nvSpPr>
        <p:spPr>
          <a:xfrm>
            <a:off x="1541719" y="1038623"/>
            <a:ext cx="6060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Nine Drop Tests Conducted at UTTR in November 2019 have Provided Confidence in the Soil Models being used to Predict Landing Loads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BAEA96-BAE5-D24E-BE73-E3B22648AF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3658" y="1653990"/>
            <a:ext cx="4163626" cy="2769355"/>
          </a:xfrm>
          <a:prstGeom prst="rect">
            <a:avLst/>
          </a:prstGeom>
        </p:spPr>
      </p:pic>
      <p:pic>
        <p:nvPicPr>
          <p:cNvPr id="9" name="Picture 8" descr="A picture containing grass, outdoor, field, bird&#10;&#10;Description automatically generated">
            <a:extLst>
              <a:ext uri="{FF2B5EF4-FFF2-40B4-BE49-F238E27FC236}">
                <a16:creationId xmlns:a16="http://schemas.microsoft.com/office/drawing/2014/main" id="{4D15C0AC-ECDE-EA46-A33E-99816CF61AF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54000"/>
                    </a14:imgEffect>
                  </a14:imgLayer>
                </a14:imgProps>
              </a:ext>
            </a:extLst>
          </a:blip>
          <a:srcRect l="19610" r="19608"/>
          <a:stretch/>
        </p:blipFill>
        <p:spPr>
          <a:xfrm>
            <a:off x="7293635" y="4586679"/>
            <a:ext cx="1721177" cy="182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 descr="A close up of a desert field&#10;&#10;Description automatically generated">
            <a:extLst>
              <a:ext uri="{FF2B5EF4-FFF2-40B4-BE49-F238E27FC236}">
                <a16:creationId xmlns:a16="http://schemas.microsoft.com/office/drawing/2014/main" id="{818DD312-7747-9D46-B053-83C3B2CDA00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55000"/>
                    </a14:imgEffect>
                  </a14:imgLayer>
                </a14:imgProps>
              </a:ext>
            </a:extLst>
          </a:blip>
          <a:srcRect l="12527" r="14852"/>
          <a:stretch/>
        </p:blipFill>
        <p:spPr>
          <a:xfrm>
            <a:off x="5506901" y="4586679"/>
            <a:ext cx="1721177" cy="182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 descr="A close up of a green field&#10;&#10;Description automatically generated">
            <a:extLst>
              <a:ext uri="{FF2B5EF4-FFF2-40B4-BE49-F238E27FC236}">
                <a16:creationId xmlns:a16="http://schemas.microsoft.com/office/drawing/2014/main" id="{EEA4B237-BF15-9747-9EEF-3361C9E6C6F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57000"/>
                    </a14:imgEffect>
                  </a14:imgLayer>
                </a14:imgProps>
              </a:ext>
            </a:extLst>
          </a:blip>
          <a:srcRect l="12237" r="12237"/>
          <a:stretch/>
        </p:blipFill>
        <p:spPr>
          <a:xfrm>
            <a:off x="3715458" y="4586679"/>
            <a:ext cx="1725884" cy="182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 descr="A picture containing outdoor, grass, field, water&#10;&#10;Description automatically generated">
            <a:extLst>
              <a:ext uri="{FF2B5EF4-FFF2-40B4-BE49-F238E27FC236}">
                <a16:creationId xmlns:a16="http://schemas.microsoft.com/office/drawing/2014/main" id="{715CE70D-6417-C447-900F-707AA42E3D97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59000"/>
                    </a14:imgEffect>
                  </a14:imgLayer>
                </a14:imgProps>
              </a:ext>
            </a:extLst>
          </a:blip>
          <a:srcRect l="13068" r="17001"/>
          <a:stretch/>
        </p:blipFill>
        <p:spPr>
          <a:xfrm>
            <a:off x="1924016" y="4586679"/>
            <a:ext cx="1725883" cy="18288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 descr="A picture containing outdoor, flying, water, grass&#10;&#10;Description automatically generated">
            <a:extLst>
              <a:ext uri="{FF2B5EF4-FFF2-40B4-BE49-F238E27FC236}">
                <a16:creationId xmlns:a16="http://schemas.microsoft.com/office/drawing/2014/main" id="{F5096064-6E8A-F44A-9DC9-75AB85333960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46000"/>
                    </a14:imgEffect>
                  </a14:imgLayer>
                </a14:imgProps>
              </a:ext>
            </a:extLst>
          </a:blip>
          <a:srcRect l="15648" r="17070"/>
          <a:stretch/>
        </p:blipFill>
        <p:spPr>
          <a:xfrm>
            <a:off x="132575" y="4586679"/>
            <a:ext cx="1725882" cy="1828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5357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BEC0E5-D70C-5142-8269-83216139D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73" y="37439"/>
            <a:ext cx="6550025" cy="642938"/>
          </a:xfrm>
        </p:spPr>
        <p:txBody>
          <a:bodyPr/>
          <a:lstStyle/>
          <a:p>
            <a:r>
              <a:rPr lang="en-US" dirty="0"/>
              <a:t>Performance Analysis and Testing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7CDBA-3821-CE42-974C-92220A763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11A0BA-D0BD-EA45-8213-8A44C6907349}"/>
              </a:ext>
            </a:extLst>
          </p:cNvPr>
          <p:cNvSpPr txBox="1"/>
          <p:nvPr/>
        </p:nvSpPr>
        <p:spPr>
          <a:xfrm>
            <a:off x="451532" y="1243081"/>
            <a:ext cx="3785191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Nominal LS-DYNA™ Soil Landing Simulations</a:t>
            </a:r>
          </a:p>
          <a:p>
            <a:pPr algn="ctr"/>
            <a:r>
              <a:rPr lang="en-US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Credit: Greg Vassilakos, Langley Research Center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36259A5-E39F-4C46-98BE-898659B545EC}"/>
              </a:ext>
            </a:extLst>
          </p:cNvPr>
          <p:cNvSpPr txBox="1"/>
          <p:nvPr/>
        </p:nvSpPr>
        <p:spPr>
          <a:xfrm>
            <a:off x="4952503" y="1243081"/>
            <a:ext cx="347472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Off-Nominal LS-DYNA™ Hard Surface Landing Simulations</a:t>
            </a:r>
          </a:p>
          <a:p>
            <a:pPr algn="ctr"/>
            <a:r>
              <a:rPr lang="en-US" sz="1100" b="1" i="1" dirty="0">
                <a:latin typeface="Arial" panose="020B0604020202020204" pitchFamily="34" charset="0"/>
                <a:cs typeface="Arial" panose="020B0604020202020204" pitchFamily="34" charset="0"/>
              </a:rPr>
              <a:t>Credit: Aaron Siddens, Jet Propulsion Laboratory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30DD49-CD9D-4B4D-B0CB-E555E6E1F6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13" y="2175413"/>
            <a:ext cx="4100304" cy="3075228"/>
          </a:xfrm>
          <a:prstGeom prst="rect">
            <a:avLst/>
          </a:prstGeom>
        </p:spPr>
      </p:pic>
      <p:pic>
        <p:nvPicPr>
          <p:cNvPr id="19" name="movie_001">
            <a:hlinkClick r:id="" action="ppaction://media"/>
            <a:extLst>
              <a:ext uri="{FF2B5EF4-FFF2-40B4-BE49-F238E27FC236}">
                <a16:creationId xmlns:a16="http://schemas.microsoft.com/office/drawing/2014/main" id="{1D2F68FC-69B1-B449-B4E6-01428A539A7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026934" y="3771090"/>
            <a:ext cx="1545079" cy="1390572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pic>
        <p:nvPicPr>
          <p:cNvPr id="20" name="movie_000">
            <a:hlinkClick r:id="" action="ppaction://media"/>
            <a:extLst>
              <a:ext uri="{FF2B5EF4-FFF2-40B4-BE49-F238E27FC236}">
                <a16:creationId xmlns:a16="http://schemas.microsoft.com/office/drawing/2014/main" id="{02F925E1-AC8B-1844-BD99-4797143D2DA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026934" y="2198862"/>
            <a:ext cx="1545079" cy="1383980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pic>
        <p:nvPicPr>
          <p:cNvPr id="21" name="movie_000">
            <a:hlinkClick r:id="" action="ppaction://media"/>
            <a:extLst>
              <a:ext uri="{FF2B5EF4-FFF2-40B4-BE49-F238E27FC236}">
                <a16:creationId xmlns:a16="http://schemas.microsoft.com/office/drawing/2014/main" id="{E2A66D49-F268-114F-8FDD-468EDB80AD66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780036" y="2198862"/>
            <a:ext cx="1545079" cy="1383980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pic>
        <p:nvPicPr>
          <p:cNvPr id="22" name="movie_000">
            <a:hlinkClick r:id="" action="ppaction://media"/>
            <a:extLst>
              <a:ext uri="{FF2B5EF4-FFF2-40B4-BE49-F238E27FC236}">
                <a16:creationId xmlns:a16="http://schemas.microsoft.com/office/drawing/2014/main" id="{90B23CD9-02B2-9745-8A1F-199166182F4E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780036" y="3771090"/>
            <a:ext cx="1545080" cy="1390572"/>
          </a:xfrm>
          <a:prstGeom prst="rect">
            <a:avLst/>
          </a:prstGeom>
          <a:ln>
            <a:solidFill>
              <a:schemeClr val="dk1">
                <a:shade val="95000"/>
                <a:satMod val="105000"/>
              </a:schemeClr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EE76838-82B2-D34B-8C15-7CD123951B85}"/>
              </a:ext>
            </a:extLst>
          </p:cNvPr>
          <p:cNvSpPr txBox="1"/>
          <p:nvPr/>
        </p:nvSpPr>
        <p:spPr>
          <a:xfrm>
            <a:off x="6276371" y="2169096"/>
            <a:ext cx="3193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0°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C33168-4BB6-9745-B9C6-F5D32F58CD2E}"/>
              </a:ext>
            </a:extLst>
          </p:cNvPr>
          <p:cNvSpPr txBox="1"/>
          <p:nvPr/>
        </p:nvSpPr>
        <p:spPr>
          <a:xfrm>
            <a:off x="7941958" y="2169096"/>
            <a:ext cx="42672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7.5°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AD3D9DB-8CF6-3647-B3B2-9D3D8112D7A9}"/>
              </a:ext>
            </a:extLst>
          </p:cNvPr>
          <p:cNvSpPr txBox="1"/>
          <p:nvPr/>
        </p:nvSpPr>
        <p:spPr>
          <a:xfrm>
            <a:off x="6205839" y="3763396"/>
            <a:ext cx="38985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15°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CA7F26E-5DFE-1B4F-97A6-3E44A9D2D8AE}"/>
              </a:ext>
            </a:extLst>
          </p:cNvPr>
          <p:cNvSpPr txBox="1"/>
          <p:nvPr/>
        </p:nvSpPr>
        <p:spPr>
          <a:xfrm>
            <a:off x="7866616" y="3763396"/>
            <a:ext cx="50206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22.5°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2CF7EA-EA96-1840-A049-FB147175597E}"/>
              </a:ext>
            </a:extLst>
          </p:cNvPr>
          <p:cNvSpPr txBox="1"/>
          <p:nvPr/>
        </p:nvSpPr>
        <p:spPr>
          <a:xfrm>
            <a:off x="609593" y="5346674"/>
            <a:ext cx="362713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For nominal landings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the soil absorbs the EEV kinetic energy and the impacts loads are attenuated to &lt;1,100 g at the sample container to maintain science integrity.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D5C669-9DAD-264A-9225-3296B6F62425}"/>
              </a:ext>
            </a:extLst>
          </p:cNvPr>
          <p:cNvSpPr txBox="1"/>
          <p:nvPr/>
        </p:nvSpPr>
        <p:spPr>
          <a:xfrm>
            <a:off x="4952503" y="5330498"/>
            <a:ext cx="3627130" cy="105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1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For off-nominal landings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onto a hard surface the EEV energy absorber limits loads to &lt;3,000 g at the sample container to maintain back planetary protection.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DD05EA-0F0C-1B40-BDAB-836D039533FB}"/>
              </a:ext>
            </a:extLst>
          </p:cNvPr>
          <p:cNvSpPr txBox="1"/>
          <p:nvPr/>
        </p:nvSpPr>
        <p:spPr>
          <a:xfrm>
            <a:off x="2238375" y="4398412"/>
            <a:ext cx="18709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EEV Landing Simulation into UTTR Great Salt Lake Desert Playa Soil</a:t>
            </a:r>
          </a:p>
        </p:txBody>
      </p:sp>
    </p:spTree>
    <p:extLst>
      <p:ext uri="{BB962C8B-B14F-4D97-AF65-F5344CB8AC3E}">
        <p14:creationId xmlns:p14="http://schemas.microsoft.com/office/powerpoint/2010/main" val="280943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0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70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0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video>
              <p:cMediaNode vol="80000">
                <p:cTn id="34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996" y="36906"/>
            <a:ext cx="7789587" cy="642938"/>
          </a:xfrm>
        </p:spPr>
        <p:txBody>
          <a:bodyPr/>
          <a:lstStyle/>
          <a:p>
            <a:r>
              <a:rPr lang="en-US" sz="2800" dirty="0"/>
              <a:t>Summary</a:t>
            </a:r>
            <a:endParaRPr lang="en-US" sz="2800" i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36BD2-DFF8-4B5C-A260-74180818CB6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F0DF106-0B59-AD41-BD2F-78FA088D6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795" y="1384719"/>
            <a:ext cx="8155670" cy="450892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 dirty="0"/>
              <a:t>Summary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EEV design and development is continuing as planned to support the MSR Campaign schedule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 dirty="0"/>
              <a:t>Near-term Next Steps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Continued subsonic and transonic aerodynamic testing of 60-deg and 45-deg sphere cone EEV geometries to support trade study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Complete the composite / titanium aeroshell structure trade study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Second series of UTTR drop tests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MSR Campaign Concept Review in August 2020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 dirty="0"/>
              <a:t>Longer-term Plans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Build an EEV manufacturing demonstration unit in FY21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083894"/>
      </p:ext>
    </p:extLst>
  </p:cSld>
  <p:clrMapOvr>
    <a:masterClrMapping/>
  </p:clrMapOvr>
</p:sld>
</file>

<file path=ppt/theme/theme1.xml><?xml version="1.0" encoding="utf-8"?>
<a:theme xmlns:a="http://schemas.openxmlformats.org/drawingml/2006/main" name="2_JPL-MFO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noFill/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MSL_CDR_PPT_Template_V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21510</TotalTime>
  <Words>941</Words>
  <Application>Microsoft Office PowerPoint</Application>
  <PresentationFormat>On-screen Show (4:3)</PresentationFormat>
  <Paragraphs>169</Paragraphs>
  <Slides>15</Slides>
  <Notes>0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Narrow</vt:lpstr>
      <vt:lpstr>Calibri</vt:lpstr>
      <vt:lpstr>Helvetica Light</vt:lpstr>
      <vt:lpstr>Wingdings</vt:lpstr>
      <vt:lpstr>2_JPL-MFO</vt:lpstr>
      <vt:lpstr>17th International Planetary Probe Workshop (IPPW 2020) Webinar Series</vt:lpstr>
      <vt:lpstr>Outline</vt:lpstr>
      <vt:lpstr>MSR Campaign Elements</vt:lpstr>
      <vt:lpstr>MSR Campaign Architecture*</vt:lpstr>
      <vt:lpstr>Bringing the Samples Back to Earth </vt:lpstr>
      <vt:lpstr>Earth Entry Vehicle History</vt:lpstr>
      <vt:lpstr>EEV Concept for Current MSR Campaign</vt:lpstr>
      <vt:lpstr>Key On-Going EEV Design Trades</vt:lpstr>
      <vt:lpstr>Key On-Going EEV Design Trades</vt:lpstr>
      <vt:lpstr>Key On-Going EEV Design Trades</vt:lpstr>
      <vt:lpstr>Performance Analysis and Testing</vt:lpstr>
      <vt:lpstr>Performance Analysis and Testing</vt:lpstr>
      <vt:lpstr>Performance Analysis and Testing</vt:lpstr>
      <vt:lpstr>Performance Analysis and Testing</vt:lpstr>
      <vt:lpstr>Summary</vt:lpstr>
    </vt:vector>
  </TitlesOfParts>
  <Company>Jet Propulsion Laboratory, Caltech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SRL</dc:title>
  <dc:creator>Brian Muirhead</dc:creator>
  <cp:lastModifiedBy>Baize, Wanda M Hickson (LARC-B702)[LAMPS 2]</cp:lastModifiedBy>
  <cp:revision>872</cp:revision>
  <cp:lastPrinted>2018-04-10T15:21:27Z</cp:lastPrinted>
  <dcterms:created xsi:type="dcterms:W3CDTF">2014-05-16T13:00:15Z</dcterms:created>
  <dcterms:modified xsi:type="dcterms:W3CDTF">2020-06-22T20:19:49Z</dcterms:modified>
</cp:coreProperties>
</file>