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notesMasterIdLst>
    <p:notesMasterId r:id="rId14"/>
  </p:notesMasterIdLst>
  <p:sldIdLst>
    <p:sldId id="256" r:id="rId2"/>
    <p:sldId id="1020" r:id="rId3"/>
    <p:sldId id="955" r:id="rId4"/>
    <p:sldId id="1007" r:id="rId5"/>
    <p:sldId id="257" r:id="rId6"/>
    <p:sldId id="1032" r:id="rId7"/>
    <p:sldId id="1033" r:id="rId8"/>
    <p:sldId id="1034" r:id="rId9"/>
    <p:sldId id="1021" r:id="rId10"/>
    <p:sldId id="956" r:id="rId11"/>
    <p:sldId id="1023" r:id="rId12"/>
    <p:sldId id="1025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54917"/>
  </p:normalViewPr>
  <p:slideViewPr>
    <p:cSldViewPr snapToGrid="0" snapToObjects="1">
      <p:cViewPr varScale="1">
        <p:scale>
          <a:sx n="55" d="100"/>
          <a:sy n="55" d="100"/>
        </p:scale>
        <p:origin x="266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58D202-7EF9-614B-9895-2D60B32EA566}" type="datetimeFigureOut">
              <a:rPr lang="en-US" smtClean="0"/>
              <a:t>6/19/20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C16F7D-FEE6-1948-B6A0-0072598BE0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7828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C16F7D-FEE6-1948-B6A0-0072598BE08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1699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66F273-CDD9-4649-A7E1-79B3EDB07A3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8915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16EA7A-D26A-CE43-97D0-E38233F9E01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666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5A1A3D-26E7-5248-A43F-B3680628B62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933569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E993CE-94B8-1F40-B614-C9F8B639E7F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4983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C16F7D-FEE6-1948-B6A0-0072598BE08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1143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C16F7D-FEE6-1948-B6A0-0072598BE08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494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C16F7D-FEE6-1948-B6A0-0072598BE08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2458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C16F7D-FEE6-1948-B6A0-0072598BE08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450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66F273-CDD9-4649-A7E1-79B3EDB07A3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323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C16F7D-FEE6-1948-B6A0-0072598BE08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1317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C16F7D-FEE6-1948-B6A0-0072598BE08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0901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B7E6A-F498-CE4C-A948-E1562FCD2D20}" type="datetime1">
              <a:rPr lang="en-US" smtClean="0"/>
              <a:t>6/19/20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8F3F2-19B6-2444-B451-48A4EB3643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679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EC074-C512-1B46-AE35-C3B334AA763D}" type="datetime1">
              <a:rPr lang="en-US" smtClean="0"/>
              <a:t>6/19/20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8F3F2-19B6-2444-B451-48A4EB3643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6732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02E0F-2FD9-A241-9CFA-65719CC4BFA1}" type="datetime1">
              <a:rPr lang="en-US" smtClean="0"/>
              <a:t>6/19/20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8F3F2-19B6-2444-B451-48A4EB3643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3834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708B3-3BE3-F44B-A935-AA5FC6809360}" type="datetime1">
              <a:rPr lang="en-US" smtClean="0"/>
              <a:t>6/19/20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8F3F2-19B6-2444-B451-48A4EB3643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751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78323-A3C7-C04B-B337-AD2079C6C6C2}" type="datetime1">
              <a:rPr lang="en-US" smtClean="0"/>
              <a:t>6/19/20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8F3F2-19B6-2444-B451-48A4EB3643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9725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CECAB-FFFE-5542-8363-4246182556B9}" type="datetime1">
              <a:rPr lang="en-US" smtClean="0"/>
              <a:t>6/19/20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8F3F2-19B6-2444-B451-48A4EB3643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5779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73678-5F9E-8D45-9072-90A5C9CB2254}" type="datetime1">
              <a:rPr lang="en-US" smtClean="0"/>
              <a:t>6/19/20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8F3F2-19B6-2444-B451-48A4EB3643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5798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1E4B1-7A6D-884B-974C-CCC5A9352DA2}" type="datetime1">
              <a:rPr lang="en-US" smtClean="0"/>
              <a:t>6/19/20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8F3F2-19B6-2444-B451-48A4EB3643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3516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12AB8-572B-7748-8E00-3F202D924190}" type="datetime1">
              <a:rPr lang="en-US" smtClean="0"/>
              <a:t>6/19/20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8F3F2-19B6-2444-B451-48A4EB3643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808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D2ACE-351D-5A48-9000-25D9C70C2930}" type="datetime1">
              <a:rPr lang="en-US" smtClean="0"/>
              <a:t>6/19/20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8F3F2-19B6-2444-B451-48A4EB3643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5131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324E1-E07F-8A46-9F32-413F47315429}" type="datetime1">
              <a:rPr lang="en-US" smtClean="0"/>
              <a:t>6/19/20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8F3F2-19B6-2444-B451-48A4EB3643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0859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0AD3DB-5961-6541-87EE-00A0017D6BCE}" type="datetime1">
              <a:rPr lang="en-US" smtClean="0"/>
              <a:t>6/19/20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E8F3F2-19B6-2444-B451-48A4EB3643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44867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tiff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5.tif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.tiff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7.tif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doi.org/10.5194/amt-2018-156" TargetMode="External"/><Relationship Id="rId4" Type="http://schemas.openxmlformats.org/officeDocument/2006/relationships/hyperlink" Target="https://doi.org/10.1117/12.2062058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12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11" Type="http://schemas.openxmlformats.org/officeDocument/2006/relationships/image" Target="../media/image19.png"/><Relationship Id="rId5" Type="http://schemas.openxmlformats.org/officeDocument/2006/relationships/image" Target="../media/image13.jpeg"/><Relationship Id="rId10" Type="http://schemas.openxmlformats.org/officeDocument/2006/relationships/image" Target="../media/image18.png"/><Relationship Id="rId4" Type="http://schemas.openxmlformats.org/officeDocument/2006/relationships/image" Target="../media/image12.jpeg"/><Relationship Id="rId9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gif"/><Relationship Id="rId3" Type="http://schemas.openxmlformats.org/officeDocument/2006/relationships/image" Target="../media/image16.jpeg"/><Relationship Id="rId7" Type="http://schemas.openxmlformats.org/officeDocument/2006/relationships/image" Target="../media/image22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gif"/><Relationship Id="rId5" Type="http://schemas.openxmlformats.org/officeDocument/2006/relationships/image" Target="../media/image14.jpeg"/><Relationship Id="rId4" Type="http://schemas.openxmlformats.org/officeDocument/2006/relationships/image" Target="../media/image15.jpeg"/><Relationship Id="rId9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gif"/><Relationship Id="rId3" Type="http://schemas.openxmlformats.org/officeDocument/2006/relationships/image" Target="../media/image16.jpeg"/><Relationship Id="rId7" Type="http://schemas.openxmlformats.org/officeDocument/2006/relationships/image" Target="../media/image25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gif"/><Relationship Id="rId5" Type="http://schemas.openxmlformats.org/officeDocument/2006/relationships/image" Target="../media/image14.jpeg"/><Relationship Id="rId4" Type="http://schemas.openxmlformats.org/officeDocument/2006/relationships/image" Target="../media/image15.jpeg"/><Relationship Id="rId9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7.png"/><Relationship Id="rId7" Type="http://schemas.openxmlformats.org/officeDocument/2006/relationships/image" Target="../media/image3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11" Type="http://schemas.openxmlformats.org/officeDocument/2006/relationships/image" Target="../media/image34.png"/><Relationship Id="rId5" Type="http://schemas.openxmlformats.org/officeDocument/2006/relationships/image" Target="../media/image29.jpeg"/><Relationship Id="rId10" Type="http://schemas.openxmlformats.org/officeDocument/2006/relationships/image" Target="../media/image20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gif"/><Relationship Id="rId7" Type="http://schemas.openxmlformats.org/officeDocument/2006/relationships/hyperlink" Target="https://pandora.gsfc.nasa.gov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pandonia-global-network.org/" TargetMode="External"/><Relationship Id="rId5" Type="http://schemas.openxmlformats.org/officeDocument/2006/relationships/image" Target="../media/image37.png"/><Relationship Id="rId4" Type="http://schemas.openxmlformats.org/officeDocument/2006/relationships/image" Target="../media/image3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mailto:james.j.szykman@nasa.gov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hyperlink" Target="mailto:valin.Lukas@epa.gov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-air.larc.nasa.gov/index.html" TargetMode="External"/><Relationship Id="rId4" Type="http://schemas.openxmlformats.org/officeDocument/2006/relationships/hyperlink" Target="https://www-air.larc.nasa.gov/missions/tracer-aq/index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8">
            <a:extLst>
              <a:ext uri="{FF2B5EF4-FFF2-40B4-BE49-F238E27FC236}">
                <a16:creationId xmlns:a16="http://schemas.microsoft.com/office/drawing/2014/main" id="{5A59F003-E00A-43F9-91DC-CC54E3B87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0025CE7-3BD3-9340-891A-24B0AD4E5FC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0"/>
            <a:ext cx="12191981" cy="6857990"/>
          </a:xfrm>
          <a:prstGeom prst="rect">
            <a:avLst/>
          </a:prstGeom>
        </p:spPr>
      </p:pic>
      <p:sp>
        <p:nvSpPr>
          <p:cNvPr id="14" name="Rectangle 10">
            <a:extLst>
              <a:ext uri="{FF2B5EF4-FFF2-40B4-BE49-F238E27FC236}">
                <a16:creationId xmlns:a16="http://schemas.microsoft.com/office/drawing/2014/main" id="{D74A4382-E3AD-430A-9A1F-DFA3E0E77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799868" y="-1534136"/>
            <a:ext cx="4592270" cy="12192001"/>
          </a:xfrm>
          <a:prstGeom prst="rect">
            <a:avLst/>
          </a:prstGeom>
          <a:gradFill>
            <a:gsLst>
              <a:gs pos="35000">
                <a:schemeClr val="bg1">
                  <a:alpha val="46000"/>
                </a:schemeClr>
              </a:gs>
              <a:gs pos="21000">
                <a:schemeClr val="bg1">
                  <a:alpha val="30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>
                  <a:alpha val="9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40E5BC-892A-FB44-A6E3-8E7E747319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4553" y="3091928"/>
            <a:ext cx="9078562" cy="2387600"/>
          </a:xfrm>
        </p:spPr>
        <p:txBody>
          <a:bodyPr>
            <a:normAutofit/>
          </a:bodyPr>
          <a:lstStyle/>
          <a:p>
            <a:pPr algn="l"/>
            <a:r>
              <a:rPr lang="en-US" sz="6100" dirty="0">
                <a:latin typeface="Franklin Gothic Medium Cond" panose="020B0606030402020204" pitchFamily="34" charset="0"/>
              </a:rPr>
              <a:t>Revealing TEMPO’s Capability for Observing Ozone Precursors</a:t>
            </a:r>
          </a:p>
        </p:txBody>
      </p:sp>
      <p:sp>
        <p:nvSpPr>
          <p:cNvPr id="16" name="Rectangle: Rounded Corners 12">
            <a:extLst>
              <a:ext uri="{FF2B5EF4-FFF2-40B4-BE49-F238E27FC236}">
                <a16:creationId xmlns:a16="http://schemas.microsoft.com/office/drawing/2014/main" id="{79F40191-0F44-4FD1-82CC-ACB507C14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575039"/>
            <a:ext cx="9785897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AB2375C-3DCD-584D-8FF5-F8C88C5307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4553" y="5624945"/>
            <a:ext cx="9078562" cy="592975"/>
          </a:xfrm>
        </p:spPr>
        <p:txBody>
          <a:bodyPr anchor="ctr">
            <a:normAutofit/>
          </a:bodyPr>
          <a:lstStyle/>
          <a:p>
            <a:pPr algn="l"/>
            <a:r>
              <a:rPr lang="en-US">
                <a:latin typeface="Franklin Gothic Medium Cond" panose="020B0606030402020204" pitchFamily="34" charset="0"/>
              </a:rPr>
              <a:t>Presented by Laura Judd, NASA Langley Research Center</a:t>
            </a:r>
          </a:p>
        </p:txBody>
      </p:sp>
    </p:spTree>
    <p:extLst>
      <p:ext uri="{BB962C8B-B14F-4D97-AF65-F5344CB8AC3E}">
        <p14:creationId xmlns:p14="http://schemas.microsoft.com/office/powerpoint/2010/main" val="39728665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C9E3554-EF4B-5A49-A2C0-BD4C5401F75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49450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TEMPO NO2 sweep animation - 20181120.mp4">
            <a:hlinkClick r:id="" action="ppaction://media"/>
            <a:extLst>
              <a:ext uri="{FF2B5EF4-FFF2-40B4-BE49-F238E27FC236}">
                <a16:creationId xmlns:a16="http://schemas.microsoft.com/office/drawing/2014/main" id="{B46606DF-B6AF-2947-8180-8758205D4C8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AFC448B-D8C0-8A48-B51B-D423A266889C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73759" y="28180"/>
            <a:ext cx="1118241" cy="92814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25585BC-3D56-DC48-9604-0045B29ACB89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713" y="121534"/>
            <a:ext cx="1752319" cy="166957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87D86C3-AE86-1C46-8709-9549614C4405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2665" y="2363923"/>
            <a:ext cx="793615" cy="79361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C1848AD-782F-D54B-8305-587074C5F9BB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17261" y="1095226"/>
            <a:ext cx="901133" cy="1039300"/>
          </a:xfrm>
          <a:prstGeom prst="rect">
            <a:avLst/>
          </a:prstGeom>
          <a:solidFill>
            <a:schemeClr val="tx1"/>
          </a:solidFill>
          <a:ln>
            <a:solidFill>
              <a:srgbClr val="FFC000"/>
            </a:solidFill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50E9095-901E-2048-BA3A-3BE014DE7D90}"/>
              </a:ext>
            </a:extLst>
          </p:cNvPr>
          <p:cNvSpPr/>
          <p:nvPr/>
        </p:nvSpPr>
        <p:spPr>
          <a:xfrm>
            <a:off x="7702195" y="3735523"/>
            <a:ext cx="3930684" cy="2929007"/>
          </a:xfrm>
          <a:prstGeom prst="rect">
            <a:avLst/>
          </a:prstGeom>
          <a:solidFill>
            <a:schemeClr val="tx1"/>
          </a:solidFill>
          <a:ln>
            <a:solidFill>
              <a:schemeClr val="tx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marL="118919" lvl="0" indent="-118919" defTabSz="456633">
              <a:spcBef>
                <a:spcPts val="1300"/>
              </a:spcBef>
              <a:defRPr/>
            </a:pPr>
            <a:r>
              <a:rPr lang="en-US" sz="1600" b="1" dirty="0">
                <a:solidFill>
                  <a:srgbClr val="1F497D"/>
                </a:solidFill>
                <a:latin typeface="Arial"/>
                <a:ea typeface="ＭＳ Ｐゴシック" charset="0"/>
                <a:cs typeface="Arial"/>
              </a:rPr>
              <a:t>Provides hourly daylight observations to capture rapidly varying emissions &amp; chemistry important for air quality</a:t>
            </a:r>
          </a:p>
          <a:p>
            <a:pPr marL="228316" lvl="1" indent="-109403" defTabSz="456633">
              <a:spcBef>
                <a:spcPts val="200"/>
              </a:spcBef>
              <a:buFont typeface="Arial" pitchFamily="34" charset="0"/>
              <a:buChar char="•"/>
              <a:defRPr/>
            </a:pPr>
            <a:r>
              <a:rPr lang="en-US" sz="1600" dirty="0">
                <a:solidFill>
                  <a:prstClr val="black"/>
                </a:solidFill>
                <a:latin typeface="Arial"/>
                <a:ea typeface="ＭＳ Ｐゴシック" charset="0"/>
                <a:cs typeface="Arial"/>
              </a:rPr>
              <a:t>Key tropospheric pollutants measured</a:t>
            </a:r>
          </a:p>
          <a:p>
            <a:pPr marL="635000" lvl="2" indent="-127000" defTabSz="456633">
              <a:spcBef>
                <a:spcPts val="200"/>
              </a:spcBef>
              <a:buFont typeface="Arial" pitchFamily="34" charset="0"/>
              <a:buChar char="•"/>
              <a:defRPr/>
            </a:pPr>
            <a:r>
              <a:rPr lang="en-US" sz="1600" dirty="0">
                <a:solidFill>
                  <a:prstClr val="black"/>
                </a:solidFill>
                <a:latin typeface="Arial"/>
                <a:ea typeface="ＭＳ Ｐゴシック" charset="0"/>
                <a:cs typeface="Arial"/>
              </a:rPr>
              <a:t>Tropospheric ozone</a:t>
            </a:r>
          </a:p>
          <a:p>
            <a:pPr marL="635000" lvl="2" indent="-127000" defTabSz="456633">
              <a:spcBef>
                <a:spcPts val="200"/>
              </a:spcBef>
              <a:buFont typeface="Arial" pitchFamily="34" charset="0"/>
              <a:buChar char="•"/>
              <a:defRPr/>
            </a:pPr>
            <a:r>
              <a:rPr lang="en-US" sz="1600" dirty="0">
                <a:solidFill>
                  <a:prstClr val="black"/>
                </a:solidFill>
                <a:latin typeface="Arial"/>
                <a:ea typeface="ＭＳ Ｐゴシック" charset="0"/>
                <a:cs typeface="Arial"/>
              </a:rPr>
              <a:t>Ozone </a:t>
            </a:r>
            <a:r>
              <a:rPr lang="en-US" sz="1600" dirty="0">
                <a:solidFill>
                  <a:schemeClr val="bg1"/>
                </a:solidFill>
                <a:latin typeface="Arial"/>
                <a:ea typeface="ＭＳ Ｐゴシック" charset="0"/>
                <a:cs typeface="Arial"/>
              </a:rPr>
              <a:t>Precursors: nitrogen dioxide (NO</a:t>
            </a:r>
            <a:r>
              <a:rPr lang="en-US" sz="1600" baseline="-25000" dirty="0">
                <a:solidFill>
                  <a:schemeClr val="bg1"/>
                </a:solidFill>
                <a:latin typeface="Arial"/>
                <a:ea typeface="ＭＳ Ｐゴシック" charset="0"/>
                <a:cs typeface="Arial"/>
              </a:rPr>
              <a:t>2</a:t>
            </a:r>
            <a:r>
              <a:rPr lang="en-US" sz="1600" dirty="0">
                <a:solidFill>
                  <a:schemeClr val="bg1"/>
                </a:solidFill>
                <a:latin typeface="Arial"/>
                <a:ea typeface="ＭＳ Ｐゴシック" charset="0"/>
                <a:cs typeface="Arial"/>
              </a:rPr>
              <a:t>) and </a:t>
            </a:r>
            <a:r>
              <a:rPr lang="en-US" sz="1600" dirty="0">
                <a:solidFill>
                  <a:prstClr val="black"/>
                </a:solidFill>
                <a:latin typeface="Arial"/>
                <a:ea typeface="ＭＳ Ｐゴシック" charset="0"/>
                <a:cs typeface="Arial"/>
              </a:rPr>
              <a:t>formaldehyde (HCHO)</a:t>
            </a:r>
          </a:p>
          <a:p>
            <a:pPr marL="635000" lvl="2" indent="-127000" defTabSz="456633">
              <a:spcBef>
                <a:spcPts val="200"/>
              </a:spcBef>
              <a:buFont typeface="Arial" pitchFamily="34" charset="0"/>
              <a:buChar char="•"/>
              <a:defRPr/>
            </a:pPr>
            <a:r>
              <a:rPr lang="en-US" sz="1600" dirty="0">
                <a:solidFill>
                  <a:prstClr val="black"/>
                </a:solidFill>
                <a:latin typeface="Arial"/>
                <a:ea typeface="ＭＳ Ｐゴシック" charset="0"/>
                <a:cs typeface="Arial"/>
              </a:rPr>
              <a:t>Aerosol optical depth</a:t>
            </a:r>
          </a:p>
          <a:p>
            <a:pPr marL="228316" lvl="1" indent="-109403" defTabSz="456633">
              <a:spcBef>
                <a:spcPts val="200"/>
              </a:spcBef>
              <a:buFont typeface="Arial" pitchFamily="34" charset="0"/>
              <a:buChar char="•"/>
              <a:defRPr/>
            </a:pPr>
            <a:r>
              <a:rPr lang="en-US" sz="1600" dirty="0">
                <a:solidFill>
                  <a:prstClr val="black"/>
                </a:solidFill>
                <a:latin typeface="Arial"/>
                <a:ea typeface="ＭＳ Ｐゴシック" charset="0"/>
                <a:cs typeface="Arial"/>
              </a:rPr>
              <a:t>Distinguishes boundary layer from free tropospheric ozone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47FC6D8-8AC6-7340-9882-946F5F907CE1}"/>
              </a:ext>
            </a:extLst>
          </p:cNvPr>
          <p:cNvSpPr/>
          <p:nvPr/>
        </p:nvSpPr>
        <p:spPr>
          <a:xfrm>
            <a:off x="0" y="6479864"/>
            <a:ext cx="60370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>
                <a:latin typeface="Calibri" panose="020F0502020204030204" pitchFamily="34" charset="0"/>
              </a:rPr>
              <a:t>Model-simulated NO</a:t>
            </a:r>
            <a:r>
              <a:rPr lang="en-US" i="1" baseline="-25000" dirty="0">
                <a:latin typeface="Calibri" panose="020F0502020204030204" pitchFamily="34" charset="0"/>
              </a:rPr>
              <a:t>2</a:t>
            </a:r>
            <a:r>
              <a:rPr lang="en-US" i="1" dirty="0">
                <a:latin typeface="Calibri" panose="020F0502020204030204" pitchFamily="34" charset="0"/>
              </a:rPr>
              <a:t>. Warmer colors indicate larger amounts.</a:t>
            </a:r>
            <a:endParaRPr lang="en-US" i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94BC04A-70F8-D242-977F-BC180F7F95E1}"/>
              </a:ext>
            </a:extLst>
          </p:cNvPr>
          <p:cNvSpPr txBox="1"/>
          <p:nvPr/>
        </p:nvSpPr>
        <p:spPr>
          <a:xfrm>
            <a:off x="0" y="1912639"/>
            <a:ext cx="20986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i="1" dirty="0">
                <a:solidFill>
                  <a:srgbClr val="FFFF00"/>
                </a:solidFill>
              </a:rPr>
              <a:t>Launching in 2022</a:t>
            </a:r>
            <a:endParaRPr lang="en-US" sz="2000" i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E248EB7-E392-554A-84D0-4A454A7D3169}"/>
              </a:ext>
            </a:extLst>
          </p:cNvPr>
          <p:cNvSpPr txBox="1"/>
          <p:nvPr/>
        </p:nvSpPr>
        <p:spPr>
          <a:xfrm>
            <a:off x="154283" y="2328950"/>
            <a:ext cx="449185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u="sng" dirty="0">
                <a:latin typeface="Arial" panose="020B0604020202020204" pitchFamily="34" charset="0"/>
                <a:cs typeface="Arial" panose="020B0604020202020204" pitchFamily="34" charset="0"/>
              </a:rPr>
              <a:t>TEMPO Mission Leads: </a:t>
            </a:r>
          </a:p>
          <a:p>
            <a:pPr>
              <a:spcBef>
                <a:spcPts val="600"/>
              </a:spcBef>
            </a:pP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Principal Investigator: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>
              <a:spcBef>
                <a:spcPts val="600"/>
              </a:spcBef>
            </a:pPr>
            <a:r>
              <a:rPr lang="en-US" sz="1400" i="1" dirty="0">
                <a:latin typeface="Arial" panose="020B0604020202020204" pitchFamily="34" charset="0"/>
                <a:cs typeface="Arial" panose="020B0604020202020204" pitchFamily="34" charset="0"/>
              </a:rPr>
              <a:t>Kelly Chance, Smithsonian Astrophysical Observatory</a:t>
            </a:r>
          </a:p>
          <a:p>
            <a:pPr>
              <a:spcBef>
                <a:spcPts val="600"/>
              </a:spcBef>
            </a:pP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Instrument Development: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>
              <a:spcBef>
                <a:spcPts val="600"/>
              </a:spcBef>
            </a:pPr>
            <a:r>
              <a:rPr lang="en-US" sz="1400" i="1" dirty="0">
                <a:latin typeface="Arial" panose="020B0604020202020204" pitchFamily="34" charset="0"/>
                <a:cs typeface="Arial" panose="020B0604020202020204" pitchFamily="34" charset="0"/>
              </a:rPr>
              <a:t>Ball Aerospace &amp; Technologies Corporation</a:t>
            </a:r>
          </a:p>
          <a:p>
            <a:pPr>
              <a:spcBef>
                <a:spcPts val="600"/>
              </a:spcBef>
            </a:pP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Project Management: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</a:pPr>
            <a:r>
              <a:rPr lang="en-US" sz="1400" i="1" dirty="0">
                <a:latin typeface="Arial" panose="020B0604020202020204" pitchFamily="34" charset="0"/>
                <a:cs typeface="Arial" panose="020B0604020202020204" pitchFamily="34" charset="0"/>
              </a:rPr>
              <a:t>NASA/Langley Research Center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343577F-9A42-BF4A-9CE3-D737EE1C93D6}"/>
              </a:ext>
            </a:extLst>
          </p:cNvPr>
          <p:cNvSpPr/>
          <p:nvPr/>
        </p:nvSpPr>
        <p:spPr>
          <a:xfrm>
            <a:off x="0" y="5185357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i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http://</a:t>
            </a:r>
            <a:r>
              <a:rPr lang="en-US" b="1" i="1" dirty="0" err="1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tempo.si.edu</a:t>
            </a:r>
            <a:r>
              <a:rPr lang="en-US" b="1" i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1732908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04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  <p:extLst>
    <p:ext uri="{E180D4A7-C9FB-4DFB-919C-405C955672EB}">
      <p14:showEvtLst xmlns:p14="http://schemas.microsoft.com/office/powerpoint/2010/main">
        <p14:playEvt time="10" objId="3"/>
        <p14:stopEvt time="14113" objId="3"/>
      </p14:showEvtLst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F54E859-06DE-4541-B337-98A6D6EC28E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364" y="97517"/>
            <a:ext cx="12055265" cy="669820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6E0D76A-4F24-0148-B439-7FB8C8D69785}"/>
              </a:ext>
            </a:extLst>
          </p:cNvPr>
          <p:cNvSpPr txBox="1"/>
          <p:nvPr/>
        </p:nvSpPr>
        <p:spPr>
          <a:xfrm>
            <a:off x="113167" y="116582"/>
            <a:ext cx="8782532" cy="430887"/>
          </a:xfrm>
          <a:prstGeom prst="rect">
            <a:avLst/>
          </a:prstGeom>
          <a:solidFill>
            <a:schemeClr val="dk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lvl="0" defTabSz="457200">
              <a:defRPr/>
            </a:pPr>
            <a:r>
              <a:rPr lang="en-US" sz="2200" b="1" dirty="0">
                <a:solidFill>
                  <a:prstClr val="white"/>
                </a:solidFill>
                <a:effectLst>
                  <a:outerShdw blurRad="50800" dist="38100" dir="8100000" algn="tr" rotWithShape="0">
                    <a:prstClr val="black">
                      <a:alpha val="95000"/>
                    </a:prstClr>
                  </a:outerShdw>
                </a:effectLst>
                <a:latin typeface="Franklin Gothic Medium" panose="020B0603020102020204" pitchFamily="34" charset="0"/>
              </a:rPr>
              <a:t>NASA-Associated Air Quality Remote Sensing 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50800" dist="38100" dir="8100000" algn="tr" rotWithShape="0">
                    <a:prstClr val="black">
                      <a:alpha val="95000"/>
                    </a:prstClr>
                  </a:outerShdw>
                </a:effectLst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Campaigns 2011-Present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6F680B3-BEE8-BC4B-993B-20DA2EAC7DD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38839" y="5561928"/>
            <a:ext cx="3239999" cy="618320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F433693-B44C-CF48-B7EA-175A26BB77F2}"/>
              </a:ext>
            </a:extLst>
          </p:cNvPr>
          <p:cNvSpPr txBox="1"/>
          <p:nvPr/>
        </p:nvSpPr>
        <p:spPr>
          <a:xfrm>
            <a:off x="8175783" y="5908878"/>
            <a:ext cx="324402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Tropospheric NO</a:t>
            </a:r>
            <a:r>
              <a:rPr kumimoji="0" lang="en-US" sz="1100" b="0" i="1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2</a:t>
            </a:r>
            <a:r>
              <a:rPr kumimoji="0" lang="en-US" sz="11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 x 10</a:t>
            </a:r>
            <a:r>
              <a:rPr kumimoji="0" lang="en-US" sz="1100" b="0" i="1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15</a:t>
            </a:r>
            <a:r>
              <a:rPr kumimoji="0" lang="en-US" sz="11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 molecules cm</a:t>
            </a:r>
            <a:r>
              <a:rPr kumimoji="0" lang="en-US" sz="1100" b="0" i="1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-2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7E75F1-506C-9641-8262-B1B90057612F}"/>
              </a:ext>
            </a:extLst>
          </p:cNvPr>
          <p:cNvSpPr txBox="1"/>
          <p:nvPr/>
        </p:nvSpPr>
        <p:spPr>
          <a:xfrm>
            <a:off x="9011265" y="126747"/>
            <a:ext cx="3079707" cy="609398"/>
          </a:xfrm>
          <a:prstGeom prst="rect">
            <a:avLst/>
          </a:prstGeom>
          <a:solidFill>
            <a:schemeClr val="tx2">
              <a:lumMod val="75000"/>
              <a:alpha val="50000"/>
            </a:schemeClr>
          </a:solidFill>
        </p:spPr>
        <p:txBody>
          <a:bodyPr wrap="square" lIns="45720" tIns="27432" rIns="45720" bIns="27432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50800" dist="38100" dir="13500000" algn="br" rotWithShape="0">
                    <a:prstClr val="black"/>
                  </a:outerShdw>
                </a:effectLst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Base Map: S5P TROPOMI Oversampled NO</a:t>
            </a:r>
            <a:r>
              <a:rPr kumimoji="0" lang="en-US" sz="1200" b="0" i="1" u="none" strike="noStrike" kern="1200" cap="none" spc="0" normalizeH="0" baseline="-25000" noProof="0" dirty="0">
                <a:ln>
                  <a:noFill/>
                </a:ln>
                <a:solidFill>
                  <a:prstClr val="white"/>
                </a:solidFill>
                <a:effectLst>
                  <a:outerShdw blurRad="50800" dist="38100" dir="13500000" algn="br" rotWithShape="0">
                    <a:prstClr val="black"/>
                  </a:outerShdw>
                </a:effectLst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2</a:t>
            </a:r>
            <a:b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50800" dist="38100" dir="13500000" algn="br" rotWithShape="0">
                    <a:prstClr val="black"/>
                  </a:outerShdw>
                </a:effectLst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</a:b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50800" dist="38100" dir="13500000" algn="br" rotWithShape="0">
                    <a:prstClr val="black"/>
                  </a:outerShdw>
                </a:effectLst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April 2018-March 2019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50800" dist="38100" dir="13500000" algn="br" rotWithShape="0">
                    <a:prstClr val="black"/>
                  </a:outerShdw>
                </a:effectLst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Data provided by Henk </a:t>
            </a:r>
            <a:r>
              <a:rPr kumimoji="0" lang="en-US" sz="12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50800" dist="38100" dir="13500000" algn="br" rotWithShape="0">
                    <a:prstClr val="black"/>
                  </a:outerShdw>
                </a:effectLst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Eskes</a:t>
            </a: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50800" dist="38100" dir="13500000" algn="br" rotWithShape="0">
                    <a:prstClr val="black"/>
                  </a:outerShdw>
                </a:effectLst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/KNMI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017D3CC-7FAD-0147-BCA1-CE2EAABD38F0}"/>
              </a:ext>
            </a:extLst>
          </p:cNvPr>
          <p:cNvSpPr txBox="1"/>
          <p:nvPr/>
        </p:nvSpPr>
        <p:spPr>
          <a:xfrm>
            <a:off x="960942" y="3041265"/>
            <a:ext cx="3946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solidFill>
                    <a:prstClr val="black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41CC6DE-69A6-744F-BA15-11115E94C5CC}"/>
              </a:ext>
            </a:extLst>
          </p:cNvPr>
          <p:cNvSpPr txBox="1"/>
          <p:nvPr/>
        </p:nvSpPr>
        <p:spPr>
          <a:xfrm>
            <a:off x="9462072" y="2647337"/>
            <a:ext cx="6994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solidFill>
                    <a:prstClr val="black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1,9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18C5552-7748-C441-A7F3-8FFF41E6939F}"/>
              </a:ext>
            </a:extLst>
          </p:cNvPr>
          <p:cNvSpPr txBox="1"/>
          <p:nvPr/>
        </p:nvSpPr>
        <p:spPr>
          <a:xfrm>
            <a:off x="908619" y="3871182"/>
            <a:ext cx="3946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>
                <a:ln>
                  <a:solidFill>
                    <a:prstClr val="black"/>
                  </a:solidFill>
                </a:ln>
                <a:solidFill>
                  <a:prstClr val="white"/>
                </a:solidFill>
                <a:latin typeface="Franklin Gothic Medium" panose="020B0603020102020204" pitchFamily="34" charset="0"/>
              </a:rPr>
              <a:t>7</a:t>
            </a:r>
            <a:endParaRPr kumimoji="0" lang="en-US" sz="2800" b="1" i="0" u="none" strike="noStrike" kern="1200" cap="none" spc="0" normalizeH="0" baseline="0" noProof="0" dirty="0">
              <a:ln>
                <a:solidFill>
                  <a:prstClr val="black"/>
                </a:solidFill>
              </a:ln>
              <a:solidFill>
                <a:prstClr val="white"/>
              </a:solidFill>
              <a:effectLst/>
              <a:uLnTx/>
              <a:uFillTx/>
              <a:latin typeface="Franklin Gothic Medium" panose="020B0603020102020204" pitchFamily="34" charset="0"/>
              <a:ea typeface="+mn-ea"/>
              <a:cs typeface="+mn-cs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2F40CEC-5474-B149-B38C-3B69588578A8}"/>
              </a:ext>
            </a:extLst>
          </p:cNvPr>
          <p:cNvSpPr txBox="1"/>
          <p:nvPr/>
        </p:nvSpPr>
        <p:spPr>
          <a:xfrm>
            <a:off x="3902312" y="2503617"/>
            <a:ext cx="3946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solidFill>
                    <a:prstClr val="black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4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CB79567-2E7B-754B-9FC1-817A731C30CF}"/>
              </a:ext>
            </a:extLst>
          </p:cNvPr>
          <p:cNvSpPr txBox="1"/>
          <p:nvPr/>
        </p:nvSpPr>
        <p:spPr>
          <a:xfrm>
            <a:off x="5920606" y="5343804"/>
            <a:ext cx="9930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solidFill>
                    <a:prstClr val="black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3, </a:t>
            </a:r>
            <a:r>
              <a:rPr kumimoji="0" lang="en-US" sz="2800" b="1" i="0" u="none" strike="noStrike" kern="1200" cap="none" spc="0" normalizeH="0" baseline="0" noProof="0" dirty="0">
                <a:ln>
                  <a:solidFill>
                    <a:prstClr val="black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13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B643F5B-5205-004E-82C6-26FC013BE227}"/>
              </a:ext>
            </a:extLst>
          </p:cNvPr>
          <p:cNvSpPr txBox="1"/>
          <p:nvPr/>
        </p:nvSpPr>
        <p:spPr>
          <a:xfrm>
            <a:off x="7358424" y="1874485"/>
            <a:ext cx="3946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>
                <a:ln>
                  <a:solidFill>
                    <a:prstClr val="black"/>
                  </a:solidFill>
                </a:ln>
                <a:solidFill>
                  <a:prstClr val="white"/>
                </a:solidFill>
                <a:latin typeface="Franklin Gothic Medium" panose="020B0603020102020204" pitchFamily="34" charset="0"/>
              </a:rPr>
              <a:t>6</a:t>
            </a:r>
            <a:endParaRPr kumimoji="0" lang="en-US" sz="2800" b="1" i="0" u="none" strike="noStrike" kern="1200" cap="none" spc="0" normalizeH="0" baseline="0" noProof="0" dirty="0">
              <a:ln>
                <a:solidFill>
                  <a:prstClr val="black"/>
                </a:solidFill>
              </a:ln>
              <a:solidFill>
                <a:prstClr val="white"/>
              </a:solidFill>
              <a:effectLst/>
              <a:uLnTx/>
              <a:uFillTx/>
              <a:latin typeface="Franklin Gothic Medium" panose="020B0603020102020204" pitchFamily="34" charset="0"/>
              <a:ea typeface="+mn-ea"/>
              <a:cs typeface="+mn-cs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CA30C08-9E85-8B42-A132-2E713C1886BB}"/>
              </a:ext>
            </a:extLst>
          </p:cNvPr>
          <p:cNvSpPr txBox="1"/>
          <p:nvPr/>
        </p:nvSpPr>
        <p:spPr>
          <a:xfrm>
            <a:off x="10217519" y="1868748"/>
            <a:ext cx="60112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>
                <a:ln>
                  <a:solidFill>
                    <a:prstClr val="black"/>
                  </a:solidFill>
                </a:ln>
                <a:solidFill>
                  <a:prstClr val="white"/>
                </a:solidFill>
                <a:latin typeface="Franklin Gothic Medium" panose="020B0603020102020204" pitchFamily="34" charset="0"/>
              </a:rPr>
              <a:t>10</a:t>
            </a:r>
            <a:endParaRPr kumimoji="0" lang="en-US" sz="2800" b="1" i="0" u="none" strike="noStrike" kern="1200" cap="none" spc="0" normalizeH="0" baseline="0" noProof="0" dirty="0">
              <a:ln>
                <a:solidFill>
                  <a:prstClr val="black"/>
                </a:solidFill>
              </a:ln>
              <a:solidFill>
                <a:prstClr val="white"/>
              </a:solidFill>
              <a:effectLst/>
              <a:uLnTx/>
              <a:uFillTx/>
              <a:latin typeface="Franklin Gothic Medium" panose="020B0603020102020204" pitchFamily="34" charset="0"/>
              <a:ea typeface="+mn-ea"/>
              <a:cs typeface="+mn-cs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7B8445F-7891-6044-AE38-92B95F977DF5}"/>
              </a:ext>
            </a:extLst>
          </p:cNvPr>
          <p:cNvSpPr txBox="1"/>
          <p:nvPr/>
        </p:nvSpPr>
        <p:spPr>
          <a:xfrm>
            <a:off x="9659838" y="3267143"/>
            <a:ext cx="3946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>
                <a:ln>
                  <a:solidFill>
                    <a:prstClr val="black"/>
                  </a:solidFill>
                </a:ln>
                <a:solidFill>
                  <a:prstClr val="white"/>
                </a:solidFill>
                <a:latin typeface="Franklin Gothic Medium" panose="020B0603020102020204" pitchFamily="34" charset="0"/>
              </a:rPr>
              <a:t>8</a:t>
            </a:r>
            <a:endParaRPr kumimoji="0" lang="en-US" sz="2800" b="1" i="0" u="none" strike="noStrike" kern="1200" cap="none" spc="0" normalizeH="0" baseline="0" noProof="0" dirty="0">
              <a:ln>
                <a:solidFill>
                  <a:prstClr val="black"/>
                </a:solidFill>
              </a:ln>
              <a:solidFill>
                <a:prstClr val="white"/>
              </a:solidFill>
              <a:effectLst/>
              <a:uLnTx/>
              <a:uFillTx/>
              <a:latin typeface="Franklin Gothic Medium" panose="020B0603020102020204" pitchFamily="34" charset="0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866262C-9940-A74B-BCA5-4812D6AAABA3}"/>
              </a:ext>
            </a:extLst>
          </p:cNvPr>
          <p:cNvSpPr/>
          <p:nvPr/>
        </p:nvSpPr>
        <p:spPr>
          <a:xfrm>
            <a:off x="2488758" y="577420"/>
            <a:ext cx="4816856" cy="2037481"/>
          </a:xfrm>
          <a:prstGeom prst="rect">
            <a:avLst/>
          </a:prstGeom>
          <a:solidFill>
            <a:schemeClr val="tx2">
              <a:lumMod val="50000"/>
              <a:alpha val="50000"/>
            </a:schemeClr>
          </a:solidFill>
        </p:spPr>
        <p:txBody>
          <a:bodyPr wrap="square" lIns="45720" tIns="18288" rIns="45720" bIns="18288">
            <a:spAutoFit/>
          </a:bodyPr>
          <a:lstStyle/>
          <a:p>
            <a:pPr defTabSz="457200">
              <a:defRPr/>
            </a:pPr>
            <a:r>
              <a:rPr lang="en-US" sz="1000" dirty="0">
                <a:solidFill>
                  <a:prstClr val="white"/>
                </a:solidFill>
                <a:effectLst>
                  <a:outerShdw blurRad="50800" dist="38100" dir="13500000" algn="br" rotWithShape="0">
                    <a:prstClr val="black"/>
                  </a:outerShdw>
                </a:effectLst>
                <a:latin typeface="Franklin Gothic Medium" panose="020B0603020102020204" pitchFamily="34" charset="0"/>
              </a:rPr>
              <a:t>1: DISCOVER-AQ Maryland 2011</a:t>
            </a:r>
          </a:p>
          <a:p>
            <a:pPr defTabSz="457200">
              <a:defRPr/>
            </a:pPr>
            <a:r>
              <a:rPr lang="en-US" sz="1000" dirty="0">
                <a:solidFill>
                  <a:prstClr val="white"/>
                </a:solidFill>
                <a:effectLst>
                  <a:outerShdw blurRad="50800" dist="38100" dir="13500000" algn="br" rotWithShape="0">
                    <a:prstClr val="black"/>
                  </a:outerShdw>
                </a:effectLst>
                <a:latin typeface="Franklin Gothic Medium" panose="020B0603020102020204" pitchFamily="34" charset="0"/>
              </a:rPr>
              <a:t>2: DISCOVER-AQ California 2013</a:t>
            </a:r>
          </a:p>
          <a:p>
            <a:pPr defTabSz="457200">
              <a:defRPr/>
            </a:pPr>
            <a:r>
              <a:rPr lang="en-US" sz="1000" dirty="0">
                <a:solidFill>
                  <a:prstClr val="white"/>
                </a:solidFill>
                <a:effectLst>
                  <a:outerShdw blurRad="50800" dist="38100" dir="13500000" algn="br" rotWithShape="0">
                    <a:prstClr val="black"/>
                  </a:outerShdw>
                </a:effectLst>
                <a:latin typeface="Franklin Gothic Medium" panose="020B0603020102020204" pitchFamily="34" charset="0"/>
              </a:rPr>
              <a:t>3: DISCOVER-AQ Texas 2013</a:t>
            </a:r>
          </a:p>
          <a:p>
            <a:pPr defTabSz="457200">
              <a:defRPr/>
            </a:pPr>
            <a:r>
              <a:rPr lang="en-US" sz="1000" dirty="0">
                <a:solidFill>
                  <a:prstClr val="white"/>
                </a:solidFill>
                <a:effectLst>
                  <a:outerShdw blurRad="50800" dist="38100" dir="13500000" algn="br" rotWithShape="0">
                    <a:prstClr val="black"/>
                  </a:outerShdw>
                </a:effectLst>
                <a:latin typeface="Franklin Gothic Medium" panose="020B0603020102020204" pitchFamily="34" charset="0"/>
              </a:rPr>
              <a:t>4: DISCOVER-AQ Colorado 2014 </a:t>
            </a:r>
          </a:p>
          <a:p>
            <a:pPr defTabSz="457200">
              <a:defRPr/>
            </a:pPr>
            <a:r>
              <a:rPr lang="en-US" sz="1000" dirty="0">
                <a:solidFill>
                  <a:prstClr val="white"/>
                </a:solidFill>
                <a:effectLst>
                  <a:outerShdw blurRad="50800" dist="38100" dir="13500000" algn="br" rotWithShape="0">
                    <a:prstClr val="black"/>
                  </a:outerShdw>
                </a:effectLst>
                <a:latin typeface="Franklin Gothic Medium" panose="020B0603020102020204" pitchFamily="34" charset="0"/>
              </a:rPr>
              <a:t>5: Korea-US Air Quality (KORUS-AQ) Study 2016</a:t>
            </a:r>
          </a:p>
          <a:p>
            <a:pPr defTabSz="457200">
              <a:defRPr/>
            </a:pPr>
            <a:r>
              <a:rPr lang="en-US" sz="1000" dirty="0">
                <a:solidFill>
                  <a:prstClr val="white"/>
                </a:solidFill>
                <a:effectLst>
                  <a:outerShdw blurRad="50800" dist="38100" dir="13500000" algn="br" rotWithShape="0">
                    <a:prstClr val="black"/>
                  </a:outerShdw>
                </a:effectLst>
                <a:latin typeface="Franklin Gothic Medium" panose="020B0603020102020204" pitchFamily="34" charset="0"/>
              </a:rPr>
              <a:t>6: Lake Michigan Ozone Study (LMOS) 2017</a:t>
            </a:r>
          </a:p>
          <a:p>
            <a:pPr defTabSz="457200">
              <a:defRPr/>
            </a:pPr>
            <a:r>
              <a:rPr lang="en-US" sz="1000" dirty="0">
                <a:solidFill>
                  <a:prstClr val="white"/>
                </a:solidFill>
                <a:effectLst>
                  <a:outerShdw blurRad="50800" dist="38100" dir="13500000" algn="br" rotWithShape="0">
                    <a:prstClr val="black"/>
                  </a:outerShdw>
                </a:effectLst>
                <a:latin typeface="Franklin Gothic Medium" panose="020B0603020102020204" pitchFamily="34" charset="0"/>
              </a:rPr>
              <a:t>7: Student Airborne Research Program (SARP) 2017</a:t>
            </a:r>
          </a:p>
          <a:p>
            <a:pPr defTabSz="457200">
              <a:defRPr/>
            </a:pPr>
            <a:r>
              <a:rPr lang="en-US" sz="1000" dirty="0">
                <a:solidFill>
                  <a:prstClr val="white"/>
                </a:solidFill>
                <a:effectLst>
                  <a:outerShdw blurRad="50800" dist="38100" dir="13500000" algn="br" rotWithShape="0">
                    <a:prstClr val="black"/>
                  </a:outerShdw>
                </a:effectLst>
                <a:latin typeface="Franklin Gothic Medium" panose="020B0603020102020204" pitchFamily="34" charset="0"/>
              </a:rPr>
              <a:t>8: Ozone Water-Land Environmental Transition Study (OWLETS)-1 2017</a:t>
            </a:r>
          </a:p>
          <a:p>
            <a:pPr defTabSz="457200">
              <a:defRPr/>
            </a:pPr>
            <a:r>
              <a:rPr lang="en-US" sz="1000" dirty="0">
                <a:solidFill>
                  <a:prstClr val="white"/>
                </a:solidFill>
                <a:effectLst>
                  <a:outerShdw blurRad="50800" dist="38100" dir="13500000" algn="br" rotWithShape="0">
                    <a:prstClr val="black"/>
                  </a:outerShdw>
                </a:effectLst>
                <a:latin typeface="Franklin Gothic Medium" panose="020B0603020102020204" pitchFamily="34" charset="0"/>
              </a:rPr>
              <a:t>9: Ozone Water-Land Environmental Transition Study (OWLETS)-2 2018</a:t>
            </a:r>
          </a:p>
          <a:p>
            <a:pPr defTabSz="457200">
              <a:defRPr/>
            </a:pPr>
            <a:r>
              <a:rPr lang="en-US" sz="1000" dirty="0">
                <a:solidFill>
                  <a:prstClr val="white"/>
                </a:solidFill>
                <a:effectLst>
                  <a:outerShdw blurRad="50800" dist="38100" dir="13500000" algn="br" rotWithShape="0">
                    <a:prstClr val="black"/>
                  </a:outerShdw>
                </a:effectLst>
                <a:latin typeface="Franklin Gothic Medium" panose="020B0603020102020204" pitchFamily="34" charset="0"/>
              </a:rPr>
              <a:t>10: Long Island Sound Tropospheric Ozone Study (LISTOS) 2018</a:t>
            </a:r>
          </a:p>
          <a:p>
            <a:pPr defTabSz="457200">
              <a:defRPr/>
            </a:pPr>
            <a:r>
              <a:rPr lang="en-US" sz="1000" dirty="0">
                <a:solidFill>
                  <a:prstClr val="white"/>
                </a:solidFill>
                <a:effectLst>
                  <a:outerShdw blurRad="50800" dist="38100" dir="13500000" algn="br" rotWithShape="0">
                    <a:prstClr val="black"/>
                  </a:outerShdw>
                </a:effectLst>
                <a:latin typeface="Franklin Gothic Medium" panose="020B0603020102020204" pitchFamily="34" charset="0"/>
              </a:rPr>
              <a:t>11: Fire Influence on Regional to Global Environments and Air Quality (FIREX-AQ) 2019</a:t>
            </a:r>
          </a:p>
          <a:p>
            <a:pPr defTabSz="457200">
              <a:defRPr/>
            </a:pPr>
            <a:r>
              <a:rPr lang="en-US" sz="1000" dirty="0">
                <a:solidFill>
                  <a:srgbClr val="FFFF00"/>
                </a:solidFill>
                <a:effectLst>
                  <a:outerShdw blurRad="50800" dist="38100" dir="13500000" algn="br" rotWithShape="0">
                    <a:prstClr val="black"/>
                  </a:outerShdw>
                </a:effectLst>
                <a:latin typeface="Franklin Gothic Medium" panose="020B0603020102020204" pitchFamily="34" charset="0"/>
              </a:rPr>
              <a:t>12: GEMS Validation (2020)</a:t>
            </a:r>
          </a:p>
          <a:p>
            <a:pPr defTabSz="457200">
              <a:defRPr/>
            </a:pPr>
            <a:r>
              <a:rPr lang="en-US" sz="1000" dirty="0">
                <a:solidFill>
                  <a:srgbClr val="FFFF00"/>
                </a:solidFill>
                <a:effectLst>
                  <a:outerShdw blurRad="50800" dist="38100" dir="13500000" algn="br" rotWithShape="0">
                    <a:prstClr val="black"/>
                  </a:outerShdw>
                </a:effectLst>
                <a:latin typeface="Franklin Gothic Medium" panose="020B0603020102020204" pitchFamily="34" charset="0"/>
              </a:rPr>
              <a:t>13: TRACER-AQ (September 2021)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319DB38-F8E1-134E-9BA3-CBB19BB3A606}"/>
              </a:ext>
            </a:extLst>
          </p:cNvPr>
          <p:cNvSpPr txBox="1"/>
          <p:nvPr/>
        </p:nvSpPr>
        <p:spPr>
          <a:xfrm>
            <a:off x="1813902" y="1574480"/>
            <a:ext cx="6046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solidFill>
                    <a:prstClr val="black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11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D2DD62C-77E2-B54F-9F2C-C6C071CF5A52}"/>
              </a:ext>
            </a:extLst>
          </p:cNvPr>
          <p:cNvSpPr txBox="1"/>
          <p:nvPr/>
        </p:nvSpPr>
        <p:spPr>
          <a:xfrm>
            <a:off x="255884" y="709529"/>
            <a:ext cx="9953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solidFill>
                    <a:prstClr val="black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5, </a:t>
            </a:r>
            <a:r>
              <a:rPr kumimoji="0" lang="en-US" sz="2800" b="1" i="0" u="none" strike="noStrike" kern="1200" cap="none" spc="0" normalizeH="0" baseline="0" noProof="0" dirty="0">
                <a:ln>
                  <a:solidFill>
                    <a:prstClr val="black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12</a:t>
            </a:r>
          </a:p>
        </p:txBody>
      </p:sp>
      <p:sp>
        <p:nvSpPr>
          <p:cNvPr id="7" name="Left Arrow 6">
            <a:extLst>
              <a:ext uri="{FF2B5EF4-FFF2-40B4-BE49-F238E27FC236}">
                <a16:creationId xmlns:a16="http://schemas.microsoft.com/office/drawing/2014/main" id="{2CA37FFC-2CCE-884D-A1AA-447C20A8924E}"/>
              </a:ext>
            </a:extLst>
          </p:cNvPr>
          <p:cNvSpPr/>
          <p:nvPr/>
        </p:nvSpPr>
        <p:spPr>
          <a:xfrm>
            <a:off x="36965" y="856891"/>
            <a:ext cx="289604" cy="220795"/>
          </a:xfrm>
          <a:prstGeom prst="leftArrow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4373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B3E99F9-1561-5D4F-A4CC-7A9D1CBEC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en-US" b="1" dirty="0">
                <a:latin typeface="Franklin Gothic Demi Cond" panose="020B0603020102020204" pitchFamily="34" charset="0"/>
              </a:rPr>
              <a:t>NASA GCAS/GeoTASO Airborne Spectrometers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48E06D1-586F-554B-A31F-3E3C221357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 rot="20379257">
            <a:off x="8741229" y="3568020"/>
            <a:ext cx="373743" cy="292780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~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41F1BBA-585A-9240-ABBC-C4611E9A23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4892" y="1355116"/>
            <a:ext cx="6963696" cy="528909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dirty="0">
                <a:latin typeface="Franklin Gothic Medium Cond" panose="020B0606030402020204" pitchFamily="34" charset="0"/>
              </a:rPr>
              <a:t>Primarily been used for preparatory measurements for geostationary air quality observations as well as emissions mapping</a:t>
            </a:r>
          </a:p>
          <a:p>
            <a:pPr marL="0" indent="0">
              <a:buNone/>
            </a:pPr>
            <a:r>
              <a:rPr lang="en-US" sz="2400" dirty="0">
                <a:latin typeface="Franklin Gothic Medium Cond" panose="020B0606030402020204" pitchFamily="34" charset="0"/>
              </a:rPr>
              <a:t>Measures spectra in the UV-VIS-(NIR) at high spectral and spatial resolution from which trace gas columns can be remotely retrieved (</a:t>
            </a:r>
            <a:r>
              <a:rPr lang="en-US" sz="2400" dirty="0">
                <a:solidFill>
                  <a:schemeClr val="accent4">
                    <a:lumMod val="60000"/>
                    <a:lumOff val="40000"/>
                  </a:schemeClr>
                </a:solidFill>
                <a:latin typeface="Franklin Gothic Medium Cond" panose="020B0606030402020204" pitchFamily="34" charset="0"/>
              </a:rPr>
              <a:t>NO</a:t>
            </a:r>
            <a:r>
              <a:rPr lang="en-US" sz="2400" baseline="-25000" dirty="0">
                <a:solidFill>
                  <a:schemeClr val="accent4">
                    <a:lumMod val="60000"/>
                    <a:lumOff val="40000"/>
                  </a:schemeClr>
                </a:solidFill>
                <a:latin typeface="Franklin Gothic Medium Cond" panose="020B0606030402020204" pitchFamily="34" charset="0"/>
              </a:rPr>
              <a:t>2</a:t>
            </a:r>
            <a:r>
              <a:rPr lang="en-US" sz="2400" dirty="0">
                <a:latin typeface="Franklin Gothic Medium Cond" panose="020B0606030402020204" pitchFamily="34" charset="0"/>
              </a:rPr>
              <a:t> and </a:t>
            </a:r>
            <a:r>
              <a:rPr lang="en-US" sz="2400" dirty="0">
                <a:solidFill>
                  <a:schemeClr val="accent4">
                    <a:lumMod val="60000"/>
                    <a:lumOff val="40000"/>
                  </a:schemeClr>
                </a:solidFill>
                <a:latin typeface="Franklin Gothic Medium Cond" panose="020B0606030402020204" pitchFamily="34" charset="0"/>
              </a:rPr>
              <a:t>HCHO</a:t>
            </a:r>
            <a:r>
              <a:rPr lang="en-US" sz="2400" dirty="0">
                <a:latin typeface="Franklin Gothic Medium Cond" panose="020B0606030402020204" pitchFamily="34" charset="0"/>
              </a:rPr>
              <a:t>) </a:t>
            </a:r>
          </a:p>
          <a:p>
            <a:pPr marL="0" indent="0">
              <a:buNone/>
            </a:pPr>
            <a:r>
              <a:rPr lang="en-US" sz="2400" dirty="0">
                <a:latin typeface="Franklin Gothic Medium Cond" panose="020B0606030402020204" pitchFamily="34" charset="0"/>
              </a:rPr>
              <a:t>Observes from the bottom of an airplane (often the NASA </a:t>
            </a:r>
            <a:r>
              <a:rPr lang="en-US" sz="2400" dirty="0" err="1">
                <a:latin typeface="Franklin Gothic Medium Cond" panose="020B0606030402020204" pitchFamily="34" charset="0"/>
              </a:rPr>
              <a:t>LaRC</a:t>
            </a:r>
            <a:r>
              <a:rPr lang="en-US" sz="2400" dirty="0">
                <a:latin typeface="Franklin Gothic Medium Cond" panose="020B0606030402020204" pitchFamily="34" charset="0"/>
              </a:rPr>
              <a:t> B200) with a field of view of ~7 km at a nominal altitude of 28,000 feet executing gapless mapping over areas of interest</a:t>
            </a:r>
          </a:p>
          <a:p>
            <a:pPr marL="0" indent="0">
              <a:buNone/>
            </a:pPr>
            <a:r>
              <a:rPr lang="en-US" sz="2400" dirty="0">
                <a:latin typeface="Franklin Gothic Medium Cond" panose="020B0606030402020204" pitchFamily="34" charset="0"/>
              </a:rPr>
              <a:t>Heritage campaigns: DISCOVER-AQ 2013 &amp; 2014, GOES-R Validation 2017, </a:t>
            </a:r>
            <a:r>
              <a:rPr lang="en-US" sz="2400" dirty="0">
                <a:solidFill>
                  <a:schemeClr val="accent6">
                    <a:lumMod val="60000"/>
                    <a:lumOff val="40000"/>
                  </a:schemeClr>
                </a:solidFill>
                <a:latin typeface="Franklin Gothic Medium Cond" panose="020B0606030402020204" pitchFamily="34" charset="0"/>
              </a:rPr>
              <a:t>LMOS 2017</a:t>
            </a:r>
            <a:r>
              <a:rPr lang="en-US" sz="2400" dirty="0">
                <a:latin typeface="Franklin Gothic Medium Cond" panose="020B0606030402020204" pitchFamily="34" charset="0"/>
              </a:rPr>
              <a:t>, </a:t>
            </a:r>
            <a:r>
              <a:rPr lang="en-US" sz="2400" dirty="0">
                <a:solidFill>
                  <a:schemeClr val="accent6">
                    <a:lumMod val="60000"/>
                    <a:lumOff val="40000"/>
                  </a:schemeClr>
                </a:solidFill>
                <a:latin typeface="Franklin Gothic Medium Cond" panose="020B0606030402020204" pitchFamily="34" charset="0"/>
              </a:rPr>
              <a:t>SARP 2017</a:t>
            </a:r>
            <a:r>
              <a:rPr lang="en-US" sz="2400" dirty="0">
                <a:latin typeface="Franklin Gothic Medium Cond" panose="020B0606030402020204" pitchFamily="34" charset="0"/>
              </a:rPr>
              <a:t>, </a:t>
            </a:r>
            <a:r>
              <a:rPr lang="en-US" sz="2400" dirty="0">
                <a:solidFill>
                  <a:schemeClr val="accent6">
                    <a:lumMod val="60000"/>
                    <a:lumOff val="40000"/>
                  </a:schemeClr>
                </a:solidFill>
                <a:latin typeface="Franklin Gothic Medium Cond" panose="020B0606030402020204" pitchFamily="34" charset="0"/>
              </a:rPr>
              <a:t>LISTOS 2018</a:t>
            </a:r>
            <a:r>
              <a:rPr lang="en-US" sz="2400" dirty="0">
                <a:latin typeface="Franklin Gothic Medium Cond" panose="020B0606030402020204" pitchFamily="34" charset="0"/>
              </a:rPr>
              <a:t>, </a:t>
            </a:r>
            <a:r>
              <a:rPr lang="en-US" sz="2400" dirty="0">
                <a:solidFill>
                  <a:schemeClr val="tx1">
                    <a:lumMod val="95000"/>
                  </a:schemeClr>
                </a:solidFill>
                <a:latin typeface="Franklin Gothic Medium Cond" panose="020B0606030402020204" pitchFamily="34" charset="0"/>
              </a:rPr>
              <a:t>FIREX-AQ 2019, </a:t>
            </a:r>
            <a:r>
              <a:rPr lang="en-US" sz="2400" dirty="0">
                <a:latin typeface="Franklin Gothic Medium Cond" panose="020B0606030402020204" pitchFamily="34" charset="0"/>
              </a:rPr>
              <a:t>KORUS-AQ 2016, GEMS campaigns (fall 2020)</a:t>
            </a:r>
          </a:p>
          <a:p>
            <a:pPr marL="0" indent="0">
              <a:buNone/>
            </a:pPr>
            <a:r>
              <a:rPr lang="en-US" sz="2400" dirty="0">
                <a:latin typeface="Franklin Gothic Medium Cond" panose="020B0606030402020204" pitchFamily="34" charset="0"/>
              </a:rPr>
              <a:t>Trace gas data are publicly available on study archives, but also work toward the creating of a TEMPO-proxy dataset</a:t>
            </a:r>
          </a:p>
          <a:p>
            <a:pPr marL="0" indent="0">
              <a:buNone/>
            </a:pPr>
            <a:endParaRPr lang="en-US" sz="2400" dirty="0">
              <a:latin typeface="Franklin Gothic Medium Cond" panose="020B0606030402020204" pitchFamily="34" charset="0"/>
            </a:endParaRPr>
          </a:p>
          <a:p>
            <a:pPr marL="457200" lvl="1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400" dirty="0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FE0C4006-9BB6-F048-8938-D139DA0BC75F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5057" y="857438"/>
            <a:ext cx="6086943" cy="3424276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C94BEC7-D006-CE49-B945-DA0B4699B56C}"/>
              </a:ext>
            </a:extLst>
          </p:cNvPr>
          <p:cNvSpPr/>
          <p:nvPr/>
        </p:nvSpPr>
        <p:spPr>
          <a:xfrm>
            <a:off x="7112000" y="4252464"/>
            <a:ext cx="489131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i="1" dirty="0">
                <a:latin typeface="Franklin Gothic Medium" panose="020B0603020102020204" pitchFamily="34" charset="0"/>
              </a:rPr>
              <a:t>Sampling strategy for the airborne spectrometers operating in a push-broom configuration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CA9D856-1C3C-A449-BEFA-46554A05B80F}"/>
              </a:ext>
            </a:extLst>
          </p:cNvPr>
          <p:cNvSpPr/>
          <p:nvPr/>
        </p:nvSpPr>
        <p:spPr>
          <a:xfrm flipV="1">
            <a:off x="0" y="990050"/>
            <a:ext cx="11944349" cy="61384"/>
          </a:xfrm>
          <a:prstGeom prst="rect">
            <a:avLst/>
          </a:prstGeom>
          <a:solidFill>
            <a:srgbClr val="00B050"/>
          </a:solidFill>
          <a:ln>
            <a:solidFill>
              <a:srgbClr val="0000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44A6360-1A4D-C14A-9D87-201EF4C5405D}"/>
              </a:ext>
            </a:extLst>
          </p:cNvPr>
          <p:cNvSpPr/>
          <p:nvPr/>
        </p:nvSpPr>
        <p:spPr>
          <a:xfrm>
            <a:off x="10145587" y="171350"/>
            <a:ext cx="204641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r"/>
            <a:r>
              <a:rPr lang="en-US" sz="2000" dirty="0">
                <a:latin typeface="Franklin Gothic Medium Cond" panose="020B0606030402020204" pitchFamily="34" charset="0"/>
              </a:rPr>
              <a:t>Instrument PI: </a:t>
            </a:r>
          </a:p>
          <a:p>
            <a:pPr marL="342900" indent="-342900" algn="r"/>
            <a:r>
              <a:rPr lang="en-US" sz="2000" dirty="0">
                <a:latin typeface="Franklin Gothic Medium Cond" panose="020B0606030402020204" pitchFamily="34" charset="0"/>
              </a:rPr>
              <a:t>Scott </a:t>
            </a:r>
            <a:r>
              <a:rPr lang="en-US" sz="2000" dirty="0" err="1">
                <a:latin typeface="Franklin Gothic Medium Cond" panose="020B0606030402020204" pitchFamily="34" charset="0"/>
              </a:rPr>
              <a:t>Janz</a:t>
            </a:r>
            <a:r>
              <a:rPr lang="en-US" sz="2000" dirty="0">
                <a:latin typeface="Franklin Gothic Medium Cond" panose="020B0606030402020204" pitchFamily="34" charset="0"/>
              </a:rPr>
              <a:t>, GSFC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6FCD5B6-A0BB-6446-A81C-27804C09FC1D}"/>
              </a:ext>
            </a:extLst>
          </p:cNvPr>
          <p:cNvSpPr txBox="1"/>
          <p:nvPr/>
        </p:nvSpPr>
        <p:spPr>
          <a:xfrm>
            <a:off x="8174849" y="5265401"/>
            <a:ext cx="450683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500" dirty="0">
              <a:latin typeface="Franklin Gothic Medium Cond" panose="020B0606030402020204" pitchFamily="34" charset="0"/>
            </a:endParaRPr>
          </a:p>
          <a:p>
            <a:r>
              <a:rPr lang="en-US" sz="1400" i="1" dirty="0" err="1">
                <a:latin typeface="Franklin Gothic Medium Cond" panose="020B0606030402020204" pitchFamily="34" charset="0"/>
              </a:rPr>
              <a:t>Kowalewski</a:t>
            </a:r>
            <a:r>
              <a:rPr lang="en-US" sz="1400" i="1" dirty="0">
                <a:latin typeface="Franklin Gothic Medium Cond" panose="020B0606030402020204" pitchFamily="34" charset="0"/>
              </a:rPr>
              <a:t> &amp; </a:t>
            </a:r>
            <a:r>
              <a:rPr lang="en-US" sz="1400" i="1" dirty="0" err="1">
                <a:latin typeface="Franklin Gothic Medium Cond" panose="020B0606030402020204" pitchFamily="34" charset="0"/>
              </a:rPr>
              <a:t>Janz</a:t>
            </a:r>
            <a:r>
              <a:rPr lang="en-US" sz="1400" i="1" dirty="0">
                <a:latin typeface="Franklin Gothic Medium Cond" panose="020B0606030402020204" pitchFamily="34" charset="0"/>
              </a:rPr>
              <a:t>, 2014: </a:t>
            </a:r>
            <a:r>
              <a:rPr lang="en-US" sz="1400" i="1" dirty="0">
                <a:latin typeface="Franklin Gothic Medium Cond" panose="020B06060304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doi:10.1117/12.2062058</a:t>
            </a:r>
            <a:endParaRPr lang="en-US" sz="1400" i="1" dirty="0">
              <a:latin typeface="Franklin Gothic Medium Cond" panose="020B0606030402020204" pitchFamily="34" charset="0"/>
            </a:endParaRPr>
          </a:p>
          <a:p>
            <a:r>
              <a:rPr lang="en-US" sz="1400" i="1" dirty="0">
                <a:latin typeface="Franklin Gothic Medium Cond" panose="020B0606030402020204" pitchFamily="34" charset="0"/>
              </a:rPr>
              <a:t>Leitch et al., 2014: </a:t>
            </a:r>
            <a:r>
              <a:rPr lang="en-US" sz="1400" i="1" dirty="0" err="1">
                <a:latin typeface="Franklin Gothic Medium Cond" panose="020B0606030402020204" pitchFamily="34" charset="0"/>
              </a:rPr>
              <a:t>doi</a:t>
            </a:r>
            <a:r>
              <a:rPr lang="en-US" sz="1400" i="1" dirty="0">
                <a:latin typeface="Franklin Gothic Medium Cond" panose="020B0606030402020204" pitchFamily="34" charset="0"/>
              </a:rPr>
              <a:t>: 10.1117/12.2063763</a:t>
            </a:r>
          </a:p>
          <a:p>
            <a:r>
              <a:rPr lang="en-US" sz="1400" i="1" dirty="0" err="1">
                <a:latin typeface="Franklin Gothic Medium Cond" panose="020B0606030402020204" pitchFamily="34" charset="0"/>
              </a:rPr>
              <a:t>Nowlan</a:t>
            </a:r>
            <a:r>
              <a:rPr lang="en-US" sz="1400" i="1" dirty="0">
                <a:latin typeface="Franklin Gothic Medium Cond" panose="020B0606030402020204" pitchFamily="34" charset="0"/>
              </a:rPr>
              <a:t> et al., 2016: doi:10.5194/amt-9-2647-2016</a:t>
            </a:r>
          </a:p>
          <a:p>
            <a:r>
              <a:rPr lang="en-US" sz="1400" i="1" dirty="0" err="1">
                <a:latin typeface="Franklin Gothic Medium Cond" panose="020B0606030402020204" pitchFamily="34" charset="0"/>
              </a:rPr>
              <a:t>Nowlan</a:t>
            </a:r>
            <a:r>
              <a:rPr lang="en-US" sz="1400" i="1" dirty="0">
                <a:latin typeface="Franklin Gothic Medium Cond" panose="020B0606030402020204" pitchFamily="34" charset="0"/>
              </a:rPr>
              <a:t> et al., 2018: doi:</a:t>
            </a:r>
            <a:r>
              <a:rPr lang="en-US" sz="1400" i="1" dirty="0">
                <a:latin typeface="Franklin Gothic Medium Cond" panose="020B06060304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10.5194/amt-2018-156</a:t>
            </a:r>
            <a:endParaRPr lang="en-US" sz="1400" i="1" dirty="0">
              <a:latin typeface="Franklin Gothic Medium Cond" panose="020B0606030402020204" pitchFamily="34" charset="0"/>
            </a:endParaRPr>
          </a:p>
          <a:p>
            <a:r>
              <a:rPr lang="en-US" sz="1400" i="1" dirty="0">
                <a:latin typeface="Franklin Gothic Medium Cond" panose="020B0606030402020204" pitchFamily="34" charset="0"/>
              </a:rPr>
              <a:t>Judd et al., 2019: </a:t>
            </a:r>
            <a:r>
              <a:rPr lang="en-US" sz="1400" i="1" dirty="0" err="1">
                <a:latin typeface="Franklin Gothic Medium Cond" panose="020B0606030402020204" pitchFamily="34" charset="0"/>
              </a:rPr>
              <a:t>doi</a:t>
            </a:r>
            <a:r>
              <a:rPr lang="en-US" sz="1400" i="1" dirty="0">
                <a:latin typeface="Franklin Gothic Medium Cond" panose="020B0606030402020204" pitchFamily="34" charset="0"/>
              </a:rPr>
              <a:t>: 10.5194/amt-12-6091-2019</a:t>
            </a:r>
          </a:p>
          <a:p>
            <a:r>
              <a:rPr lang="en-US" sz="1400" i="1" dirty="0">
                <a:latin typeface="Franklin Gothic Medium Cond" panose="020B0606030402020204" pitchFamily="34" charset="0"/>
              </a:rPr>
              <a:t>Judd et al., 2020: doi:10.5194/amt-2020-151</a:t>
            </a:r>
          </a:p>
          <a:p>
            <a:endParaRPr lang="en-US" sz="1400" i="1" dirty="0">
              <a:latin typeface="Franklin Gothic Medium Cond" panose="020B0606030402020204" pitchFamily="34" charset="0"/>
            </a:endParaRPr>
          </a:p>
          <a:p>
            <a:endParaRPr lang="en-US" dirty="0">
              <a:latin typeface="Franklin Gothic Medium Cond" panose="020B0606030402020204" pitchFamily="34" charset="0"/>
            </a:endParaRPr>
          </a:p>
          <a:p>
            <a:r>
              <a:rPr lang="en-US" sz="500" dirty="0">
                <a:latin typeface="Franklin Gothic Medium Cond" panose="020B0606030402020204" pitchFamily="34" charset="0"/>
              </a:rPr>
              <a:t> </a:t>
            </a:r>
          </a:p>
          <a:p>
            <a:pPr algn="r"/>
            <a:endParaRPr lang="en-US" dirty="0">
              <a:latin typeface="Franklin Gothic Medium Cond" panose="020B060603040202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136B13B-CAAB-2348-9577-096C38F89E79}"/>
              </a:ext>
            </a:extLst>
          </p:cNvPr>
          <p:cNvSpPr/>
          <p:nvPr/>
        </p:nvSpPr>
        <p:spPr>
          <a:xfrm>
            <a:off x="8858042" y="4967462"/>
            <a:ext cx="1983406" cy="4558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u="sng" dirty="0">
                <a:latin typeface="Franklin Gothic Medium Cond" panose="020B0606030402020204" pitchFamily="34" charset="0"/>
              </a:rPr>
              <a:t>Some References: </a:t>
            </a:r>
          </a:p>
        </p:txBody>
      </p:sp>
    </p:spTree>
    <p:extLst>
      <p:ext uri="{BB962C8B-B14F-4D97-AF65-F5344CB8AC3E}">
        <p14:creationId xmlns:p14="http://schemas.microsoft.com/office/powerpoint/2010/main" val="20620701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B5ADDF6-4666-1D4A-8E89-B1CD2D456E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980" y="1425521"/>
            <a:ext cx="3977640" cy="215206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4E20CE33-7C3C-1B4C-AAC3-D27C709825B6}"/>
              </a:ext>
            </a:extLst>
          </p:cNvPr>
          <p:cNvSpPr txBox="1">
            <a:spLocks/>
          </p:cNvSpPr>
          <p:nvPr/>
        </p:nvSpPr>
        <p:spPr>
          <a:xfrm>
            <a:off x="0" y="317241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Franklin Gothic Medium Cond" panose="020B0606030402020204" pitchFamily="34" charset="0"/>
              </a:rPr>
              <a:t>Revealing the capabilities to observe hi-res NO</a:t>
            </a:r>
            <a:r>
              <a:rPr lang="en-US" baseline="-25000" dirty="0">
                <a:latin typeface="Franklin Gothic Medium Cond" panose="020B0606030402020204" pitchFamily="34" charset="0"/>
              </a:rPr>
              <a:t>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22A446A-5460-464F-834B-6D1D438A2F57}"/>
              </a:ext>
            </a:extLst>
          </p:cNvPr>
          <p:cNvSpPr/>
          <p:nvPr/>
        </p:nvSpPr>
        <p:spPr>
          <a:xfrm flipV="1">
            <a:off x="0" y="990050"/>
            <a:ext cx="11944349" cy="61384"/>
          </a:xfrm>
          <a:prstGeom prst="rect">
            <a:avLst/>
          </a:prstGeom>
          <a:solidFill>
            <a:srgbClr val="00B050"/>
          </a:solidFill>
          <a:ln>
            <a:solidFill>
              <a:srgbClr val="0000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>
              <a:latin typeface="Franklin Gothic Medium Cond" panose="020B06060304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4EE6DC6-60D7-3A47-9F81-B6F81B28DD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90401" y="1428018"/>
            <a:ext cx="3977640" cy="215206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B0AF859C-0218-F74F-9843-8BE4B5AD2658}"/>
              </a:ext>
            </a:extLst>
          </p:cNvPr>
          <p:cNvSpPr/>
          <p:nvPr/>
        </p:nvSpPr>
        <p:spPr>
          <a:xfrm>
            <a:off x="6071015" y="1926638"/>
            <a:ext cx="914401" cy="44970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CD101B5-15DF-2A4D-B832-C2E1C766022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52150" y="1430517"/>
            <a:ext cx="3977640" cy="215206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43403B7-A6A5-874D-A240-017C56E0121F}"/>
              </a:ext>
            </a:extLst>
          </p:cNvPr>
          <p:cNvSpPr/>
          <p:nvPr/>
        </p:nvSpPr>
        <p:spPr>
          <a:xfrm>
            <a:off x="1993691" y="2361354"/>
            <a:ext cx="809469" cy="60210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FC55918B-D509-FF42-926B-DE9E00B7DA0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980" y="1428019"/>
            <a:ext cx="3977640" cy="215206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B17C1685-94B6-624D-BDEA-D3E50300017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05392" y="1428018"/>
            <a:ext cx="3977638" cy="215206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5" name="Rectangle 54">
            <a:extLst>
              <a:ext uri="{FF2B5EF4-FFF2-40B4-BE49-F238E27FC236}">
                <a16:creationId xmlns:a16="http://schemas.microsoft.com/office/drawing/2014/main" id="{2DD81207-4DA9-AD4B-B1C3-A8A33651896C}"/>
              </a:ext>
            </a:extLst>
          </p:cNvPr>
          <p:cNvSpPr/>
          <p:nvPr/>
        </p:nvSpPr>
        <p:spPr>
          <a:xfrm>
            <a:off x="10224654" y="2443935"/>
            <a:ext cx="1030779" cy="549504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9" name="Picture 48">
            <a:extLst>
              <a:ext uri="{FF2B5EF4-FFF2-40B4-BE49-F238E27FC236}">
                <a16:creationId xmlns:a16="http://schemas.microsoft.com/office/drawing/2014/main" id="{C26EFA92-5EDA-964E-9F3D-05F435DB53B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47860" y="1433288"/>
            <a:ext cx="3977638" cy="215206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A32D583-8618-974F-AB81-33B5D75EE507}"/>
              </a:ext>
            </a:extLst>
          </p:cNvPr>
          <p:cNvSpPr txBox="1"/>
          <p:nvPr/>
        </p:nvSpPr>
        <p:spPr>
          <a:xfrm>
            <a:off x="182608" y="1434028"/>
            <a:ext cx="36270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Franklin Gothic Medium" panose="020B0603020102020204" pitchFamily="34" charset="0"/>
              </a:rPr>
              <a:t>TROPOMI 06/25/2018 20:20 UTC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EB114D9-9096-6446-B41D-AB4737716D07}"/>
              </a:ext>
            </a:extLst>
          </p:cNvPr>
          <p:cNvSpPr txBox="1"/>
          <p:nvPr/>
        </p:nvSpPr>
        <p:spPr>
          <a:xfrm>
            <a:off x="4334657" y="1434028"/>
            <a:ext cx="35647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Franklin Gothic Medium" panose="020B0603020102020204" pitchFamily="34" charset="0"/>
              </a:rPr>
              <a:t>TROPOMI 07/19/2018 18:11 UTC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99FDC8F-7CDE-B64D-B554-EC0B99E1F552}"/>
              </a:ext>
            </a:extLst>
          </p:cNvPr>
          <p:cNvSpPr txBox="1"/>
          <p:nvPr/>
        </p:nvSpPr>
        <p:spPr>
          <a:xfrm>
            <a:off x="8384726" y="1434028"/>
            <a:ext cx="3558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Franklin Gothic Medium" panose="020B0603020102020204" pitchFamily="34" charset="0"/>
              </a:rPr>
              <a:t>TROPOMI 07/08/2018 18:37 UTC</a:t>
            </a:r>
          </a:p>
        </p:txBody>
      </p:sp>
      <p:pic>
        <p:nvPicPr>
          <p:cNvPr id="48" name="Picture 47">
            <a:extLst>
              <a:ext uri="{FF2B5EF4-FFF2-40B4-BE49-F238E27FC236}">
                <a16:creationId xmlns:a16="http://schemas.microsoft.com/office/drawing/2014/main" id="{36701A6B-6072-0749-9C0A-CCC84B42C82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99415" y="3647072"/>
            <a:ext cx="4306824" cy="2222472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B45F3BAC-1BDA-9141-BB85-1BE85AC7F616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>
            <a:off x="8012546" y="3674431"/>
            <a:ext cx="4324911" cy="2194349"/>
          </a:xfrm>
          <a:prstGeom prst="rect">
            <a:avLst/>
          </a:prstGeom>
        </p:spPr>
      </p:pic>
      <p:sp>
        <p:nvSpPr>
          <p:cNvPr id="56" name="TextBox 55">
            <a:extLst>
              <a:ext uri="{FF2B5EF4-FFF2-40B4-BE49-F238E27FC236}">
                <a16:creationId xmlns:a16="http://schemas.microsoft.com/office/drawing/2014/main" id="{72FCD245-1023-A64E-A2A3-E5ACF66781BD}"/>
              </a:ext>
            </a:extLst>
          </p:cNvPr>
          <p:cNvSpPr txBox="1"/>
          <p:nvPr/>
        </p:nvSpPr>
        <p:spPr>
          <a:xfrm>
            <a:off x="8977745" y="635091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62" name="Picture 61">
            <a:extLst>
              <a:ext uri="{FF2B5EF4-FFF2-40B4-BE49-F238E27FC236}">
                <a16:creationId xmlns:a16="http://schemas.microsoft.com/office/drawing/2014/main" id="{2A560C38-CCB4-1248-9916-67E7CBDD6858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/>
          <a:stretch/>
        </p:blipFill>
        <p:spPr>
          <a:xfrm>
            <a:off x="4074409" y="3630447"/>
            <a:ext cx="4005287" cy="2243468"/>
          </a:xfrm>
          <a:prstGeom prst="rect">
            <a:avLst/>
          </a:prstGeom>
        </p:spPr>
      </p:pic>
      <p:sp>
        <p:nvSpPr>
          <p:cNvPr id="65" name="TextBox 64">
            <a:extLst>
              <a:ext uri="{FF2B5EF4-FFF2-40B4-BE49-F238E27FC236}">
                <a16:creationId xmlns:a16="http://schemas.microsoft.com/office/drawing/2014/main" id="{DF72D4D6-06BE-1841-873B-1E0B3FCFDB37}"/>
              </a:ext>
            </a:extLst>
          </p:cNvPr>
          <p:cNvSpPr txBox="1"/>
          <p:nvPr/>
        </p:nvSpPr>
        <p:spPr>
          <a:xfrm>
            <a:off x="897775" y="1064029"/>
            <a:ext cx="21062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Franklin Gothic Medium Cond" panose="020B0606030402020204" pitchFamily="34" charset="0"/>
              </a:rPr>
              <a:t>Los Angeles, California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79308E08-CC39-BA46-95E8-E1921C6D2353}"/>
              </a:ext>
            </a:extLst>
          </p:cNvPr>
          <p:cNvSpPr txBox="1"/>
          <p:nvPr/>
        </p:nvSpPr>
        <p:spPr>
          <a:xfrm>
            <a:off x="5007033" y="1066800"/>
            <a:ext cx="21614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Franklin Gothic Medium Cond" panose="020B0606030402020204" pitchFamily="34" charset="0"/>
              </a:rPr>
              <a:t>New York City, New York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253F3BC2-9756-F34B-AA97-B3BAF717627C}"/>
              </a:ext>
            </a:extLst>
          </p:cNvPr>
          <p:cNvSpPr txBox="1"/>
          <p:nvPr/>
        </p:nvSpPr>
        <p:spPr>
          <a:xfrm>
            <a:off x="9229899" y="1066800"/>
            <a:ext cx="1531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Franklin Gothic Medium Cond" panose="020B0606030402020204" pitchFamily="34" charset="0"/>
              </a:rPr>
              <a:t>Chicago, Illinois</a:t>
            </a:r>
          </a:p>
        </p:txBody>
      </p:sp>
      <p:pic>
        <p:nvPicPr>
          <p:cNvPr id="68" name="Picture 67">
            <a:extLst>
              <a:ext uri="{FF2B5EF4-FFF2-40B4-BE49-F238E27FC236}">
                <a16:creationId xmlns:a16="http://schemas.microsoft.com/office/drawing/2014/main" id="{8ACA50B6-64B6-2E4B-8640-0E48A8DAE962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9551"/>
          <a:stretch/>
        </p:blipFill>
        <p:spPr>
          <a:xfrm>
            <a:off x="4104039" y="5936257"/>
            <a:ext cx="3930110" cy="92174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</p:pic>
      <p:sp>
        <p:nvSpPr>
          <p:cNvPr id="69" name="TextBox 68">
            <a:extLst>
              <a:ext uri="{FF2B5EF4-FFF2-40B4-BE49-F238E27FC236}">
                <a16:creationId xmlns:a16="http://schemas.microsoft.com/office/drawing/2014/main" id="{2CDB767A-4167-D94F-8C17-09D2CDB48721}"/>
              </a:ext>
            </a:extLst>
          </p:cNvPr>
          <p:cNvSpPr txBox="1"/>
          <p:nvPr/>
        </p:nvSpPr>
        <p:spPr>
          <a:xfrm>
            <a:off x="4592269" y="5944399"/>
            <a:ext cx="294523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Franklin Gothic Medium" panose="020B0603020102020204" pitchFamily="34" charset="0"/>
              </a:rPr>
              <a:t>NO</a:t>
            </a:r>
            <a:r>
              <a:rPr lang="en-US" sz="1400" baseline="-25000" dirty="0">
                <a:solidFill>
                  <a:schemeClr val="bg1"/>
                </a:solidFill>
                <a:latin typeface="Franklin Gothic Medium" panose="020B0603020102020204" pitchFamily="34" charset="0"/>
              </a:rPr>
              <a:t>2</a:t>
            </a:r>
            <a:r>
              <a:rPr lang="en-US" sz="1400" dirty="0">
                <a:solidFill>
                  <a:schemeClr val="bg1"/>
                </a:solidFill>
                <a:latin typeface="Franklin Gothic Medium" panose="020B0603020102020204" pitchFamily="34" charset="0"/>
              </a:rPr>
              <a:t> Column  (molecules cm</a:t>
            </a:r>
            <a:r>
              <a:rPr lang="en-US" sz="1400" baseline="30000" dirty="0">
                <a:solidFill>
                  <a:schemeClr val="bg1"/>
                </a:solidFill>
                <a:latin typeface="Franklin Gothic Medium" panose="020B0603020102020204" pitchFamily="34" charset="0"/>
              </a:rPr>
              <a:t>-2 </a:t>
            </a:r>
            <a:r>
              <a:rPr lang="en-US" sz="1400" dirty="0">
                <a:solidFill>
                  <a:schemeClr val="bg1"/>
                </a:solidFill>
                <a:latin typeface="Franklin Gothic Medium" panose="020B0603020102020204" pitchFamily="34" charset="0"/>
              </a:rPr>
              <a:t>x10</a:t>
            </a:r>
            <a:r>
              <a:rPr lang="en-US" sz="1400" baseline="30000" dirty="0">
                <a:solidFill>
                  <a:schemeClr val="bg1"/>
                </a:solidFill>
                <a:latin typeface="Franklin Gothic Medium" panose="020B0603020102020204" pitchFamily="34" charset="0"/>
              </a:rPr>
              <a:t>15</a:t>
            </a:r>
            <a:r>
              <a:rPr lang="en-US" sz="1400" dirty="0">
                <a:solidFill>
                  <a:schemeClr val="bg1"/>
                </a:solidFill>
                <a:latin typeface="Franklin Gothic Medium" panose="020B0603020102020204" pitchFamily="34" charset="0"/>
              </a:rPr>
              <a:t>)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76A5E931-8D02-BC42-B579-EA74E84CB53B}"/>
              </a:ext>
            </a:extLst>
          </p:cNvPr>
          <p:cNvSpPr txBox="1"/>
          <p:nvPr/>
        </p:nvSpPr>
        <p:spPr>
          <a:xfrm>
            <a:off x="8145145" y="5868778"/>
            <a:ext cx="26661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Franklin Gothic Medium Cond" panose="020B0606030402020204" pitchFamily="34" charset="0"/>
              </a:rPr>
              <a:t>*not same date as TROPMI was not yet launched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E05F435A-D98D-3E4C-B7E4-F57EF2406D6A}"/>
              </a:ext>
            </a:extLst>
          </p:cNvPr>
          <p:cNvSpPr txBox="1"/>
          <p:nvPr/>
        </p:nvSpPr>
        <p:spPr>
          <a:xfrm>
            <a:off x="0" y="5871549"/>
            <a:ext cx="26661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Franklin Gothic Medium Cond" panose="020B0606030402020204" pitchFamily="34" charset="0"/>
              </a:rPr>
              <a:t>*not same date as TROPMI was not yet launched</a:t>
            </a:r>
          </a:p>
        </p:txBody>
      </p:sp>
    </p:spTree>
    <p:extLst>
      <p:ext uri="{BB962C8B-B14F-4D97-AF65-F5344CB8AC3E}">
        <p14:creationId xmlns:p14="http://schemas.microsoft.com/office/powerpoint/2010/main" val="3303992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55" grpId="0" animBg="1"/>
      <p:bldP spid="70" grpId="0"/>
      <p:bldP spid="7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>
            <a:extLst>
              <a:ext uri="{FF2B5EF4-FFF2-40B4-BE49-F238E27FC236}">
                <a16:creationId xmlns:a16="http://schemas.microsoft.com/office/drawing/2014/main" id="{C5D82736-F507-0745-858E-96474F1A76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47860" y="1430653"/>
            <a:ext cx="3977638" cy="215206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B17C1685-94B6-624D-BDEA-D3E5030001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05392" y="1430653"/>
            <a:ext cx="3977638" cy="215206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E830F91C-A011-8E4B-85E5-C03D39C2131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980" y="1430653"/>
            <a:ext cx="3977640" cy="215206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BC37E910-59CC-2D40-B8DB-CE1919B14E6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74409" y="3630447"/>
            <a:ext cx="4005288" cy="2243468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4E20CE33-7C3C-1B4C-AAC3-D27C709825B6}"/>
              </a:ext>
            </a:extLst>
          </p:cNvPr>
          <p:cNvSpPr txBox="1">
            <a:spLocks/>
          </p:cNvSpPr>
          <p:nvPr/>
        </p:nvSpPr>
        <p:spPr>
          <a:xfrm>
            <a:off x="0" y="317241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Franklin Gothic Medium Cond" panose="020B0606030402020204" pitchFamily="34" charset="0"/>
              </a:rPr>
              <a:t>Revealing the capabilities to observe hi-res NO</a:t>
            </a:r>
            <a:r>
              <a:rPr lang="en-US" baseline="-25000" dirty="0">
                <a:latin typeface="Franklin Gothic Medium Cond" panose="020B0606030402020204" pitchFamily="34" charset="0"/>
              </a:rPr>
              <a:t>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22A446A-5460-464F-834B-6D1D438A2F57}"/>
              </a:ext>
            </a:extLst>
          </p:cNvPr>
          <p:cNvSpPr/>
          <p:nvPr/>
        </p:nvSpPr>
        <p:spPr>
          <a:xfrm flipV="1">
            <a:off x="0" y="990050"/>
            <a:ext cx="11944349" cy="61384"/>
          </a:xfrm>
          <a:prstGeom prst="rect">
            <a:avLst/>
          </a:prstGeom>
          <a:solidFill>
            <a:srgbClr val="00B050"/>
          </a:solidFill>
          <a:ln>
            <a:solidFill>
              <a:srgbClr val="0000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>
              <a:latin typeface="Franklin Gothic Medium Cond" panose="020B06060304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1071C11-5FE9-4A4C-BFDB-83DDF2B5EDF6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-104783" y="3640931"/>
            <a:ext cx="4306878" cy="2222500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B9F425B1-59EA-3541-BD0A-4DDD3AC7E9F3}"/>
              </a:ext>
            </a:extLst>
          </p:cNvPr>
          <p:cNvSpPr txBox="1"/>
          <p:nvPr/>
        </p:nvSpPr>
        <p:spPr>
          <a:xfrm>
            <a:off x="182608" y="1434028"/>
            <a:ext cx="36270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Franklin Gothic Medium" panose="020B0603020102020204" pitchFamily="34" charset="0"/>
              </a:rPr>
              <a:t>TROPOMI 06/25/2018 20:20 UTC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385B91C-1EE5-0141-8C2D-64E88FF017A5}"/>
              </a:ext>
            </a:extLst>
          </p:cNvPr>
          <p:cNvSpPr txBox="1"/>
          <p:nvPr/>
        </p:nvSpPr>
        <p:spPr>
          <a:xfrm>
            <a:off x="4334657" y="1434028"/>
            <a:ext cx="35647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Franklin Gothic Medium" panose="020B0603020102020204" pitchFamily="34" charset="0"/>
              </a:rPr>
              <a:t>TROPOMI 07/19/2018 18:11 UTC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B53D7C8-B5B5-9F48-B8BA-6613DC891F84}"/>
              </a:ext>
            </a:extLst>
          </p:cNvPr>
          <p:cNvSpPr txBox="1"/>
          <p:nvPr/>
        </p:nvSpPr>
        <p:spPr>
          <a:xfrm>
            <a:off x="8384726" y="1434028"/>
            <a:ext cx="3558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Franklin Gothic Medium" panose="020B0603020102020204" pitchFamily="34" charset="0"/>
              </a:rPr>
              <a:t>TROPOMI 07/08/2018 18:37 UTC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E96F84B-3F99-8B41-BF82-8A93C11A687A}"/>
              </a:ext>
            </a:extLst>
          </p:cNvPr>
          <p:cNvSpPr txBox="1"/>
          <p:nvPr/>
        </p:nvSpPr>
        <p:spPr>
          <a:xfrm>
            <a:off x="8145145" y="5868778"/>
            <a:ext cx="26661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Franklin Gothic Medium Cond" panose="020B0606030402020204" pitchFamily="34" charset="0"/>
              </a:rPr>
              <a:t>*not same date as TROPMI was not yet launched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5C9BFF6-92C9-B348-91B8-6A2C9170489B}"/>
              </a:ext>
            </a:extLst>
          </p:cNvPr>
          <p:cNvSpPr txBox="1"/>
          <p:nvPr/>
        </p:nvSpPr>
        <p:spPr>
          <a:xfrm>
            <a:off x="0" y="5871549"/>
            <a:ext cx="26661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Franklin Gothic Medium Cond" panose="020B0606030402020204" pitchFamily="34" charset="0"/>
              </a:rPr>
              <a:t>*not same date as TROPMI was not yet launched</a:t>
            </a: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D52EEF5C-CE6F-8249-8946-2CB3E8E93E09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8012547" y="3655007"/>
            <a:ext cx="4324908" cy="2194349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24CB6E05-06A6-744D-819F-31540C1C43DA}"/>
              </a:ext>
            </a:extLst>
          </p:cNvPr>
          <p:cNvSpPr txBox="1"/>
          <p:nvPr/>
        </p:nvSpPr>
        <p:spPr>
          <a:xfrm>
            <a:off x="897775" y="1064029"/>
            <a:ext cx="21062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Franklin Gothic Medium Cond" panose="020B0606030402020204" pitchFamily="34" charset="0"/>
              </a:rPr>
              <a:t>Los Angeles, California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A68B17A-CF0B-7742-9D3D-F89B79019A7C}"/>
              </a:ext>
            </a:extLst>
          </p:cNvPr>
          <p:cNvSpPr txBox="1"/>
          <p:nvPr/>
        </p:nvSpPr>
        <p:spPr>
          <a:xfrm>
            <a:off x="5007033" y="1066800"/>
            <a:ext cx="21614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Franklin Gothic Medium Cond" panose="020B0606030402020204" pitchFamily="34" charset="0"/>
              </a:rPr>
              <a:t>New York City, New York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1ADCB2F-DE75-8840-AD22-FAAF0D0C5B96}"/>
              </a:ext>
            </a:extLst>
          </p:cNvPr>
          <p:cNvSpPr txBox="1"/>
          <p:nvPr/>
        </p:nvSpPr>
        <p:spPr>
          <a:xfrm>
            <a:off x="9229899" y="1066800"/>
            <a:ext cx="1531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Franklin Gothic Medium Cond" panose="020B0606030402020204" pitchFamily="34" charset="0"/>
              </a:rPr>
              <a:t>Chicago, Illinois</a:t>
            </a: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98848445-C47C-8C47-AA6E-0A43CACAA197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9551"/>
          <a:stretch/>
        </p:blipFill>
        <p:spPr>
          <a:xfrm>
            <a:off x="4104039" y="5936257"/>
            <a:ext cx="3930110" cy="92174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735E3D5F-0052-9244-8BAD-1435EA3ECFB5}"/>
              </a:ext>
            </a:extLst>
          </p:cNvPr>
          <p:cNvSpPr txBox="1"/>
          <p:nvPr/>
        </p:nvSpPr>
        <p:spPr>
          <a:xfrm>
            <a:off x="4592269" y="5944399"/>
            <a:ext cx="294523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Franklin Gothic Medium" panose="020B0603020102020204" pitchFamily="34" charset="0"/>
              </a:rPr>
              <a:t>NO</a:t>
            </a:r>
            <a:r>
              <a:rPr lang="en-US" sz="1400" baseline="-25000" dirty="0">
                <a:solidFill>
                  <a:schemeClr val="bg1"/>
                </a:solidFill>
                <a:latin typeface="Franklin Gothic Medium" panose="020B0603020102020204" pitchFamily="34" charset="0"/>
              </a:rPr>
              <a:t>2</a:t>
            </a:r>
            <a:r>
              <a:rPr lang="en-US" sz="1400" dirty="0">
                <a:solidFill>
                  <a:schemeClr val="bg1"/>
                </a:solidFill>
                <a:latin typeface="Franklin Gothic Medium" panose="020B0603020102020204" pitchFamily="34" charset="0"/>
              </a:rPr>
              <a:t> Column  (molecules cm</a:t>
            </a:r>
            <a:r>
              <a:rPr lang="en-US" sz="1400" baseline="30000" dirty="0">
                <a:solidFill>
                  <a:schemeClr val="bg1"/>
                </a:solidFill>
                <a:latin typeface="Franklin Gothic Medium" panose="020B0603020102020204" pitchFamily="34" charset="0"/>
              </a:rPr>
              <a:t>-2 </a:t>
            </a:r>
            <a:r>
              <a:rPr lang="en-US" sz="1400" dirty="0">
                <a:solidFill>
                  <a:schemeClr val="bg1"/>
                </a:solidFill>
                <a:latin typeface="Franklin Gothic Medium" panose="020B0603020102020204" pitchFamily="34" charset="0"/>
              </a:rPr>
              <a:t>x10</a:t>
            </a:r>
            <a:r>
              <a:rPr lang="en-US" sz="1400" baseline="30000" dirty="0">
                <a:solidFill>
                  <a:schemeClr val="bg1"/>
                </a:solidFill>
                <a:latin typeface="Franklin Gothic Medium" panose="020B0603020102020204" pitchFamily="34" charset="0"/>
              </a:rPr>
              <a:t>15</a:t>
            </a:r>
            <a:r>
              <a:rPr lang="en-US" sz="1400" dirty="0">
                <a:solidFill>
                  <a:schemeClr val="bg1"/>
                </a:solidFill>
                <a:latin typeface="Franklin Gothic Medium" panose="020B060302010202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3205337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>
            <a:extLst>
              <a:ext uri="{FF2B5EF4-FFF2-40B4-BE49-F238E27FC236}">
                <a16:creationId xmlns:a16="http://schemas.microsoft.com/office/drawing/2014/main" id="{A7946E0C-57F3-6049-B6D8-DB3C8A1924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47860" y="1433288"/>
            <a:ext cx="3977638" cy="215206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B17C1685-94B6-624D-BDEA-D3E5030001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05392" y="1428018"/>
            <a:ext cx="3977638" cy="215206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3DB3862E-BA2E-B944-A1F5-A489E8F878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980" y="1428019"/>
            <a:ext cx="3977640" cy="215206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BC37E910-59CC-2D40-B8DB-CE1919B14E6E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4074409" y="3630447"/>
            <a:ext cx="4005287" cy="2243468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4E20CE33-7C3C-1B4C-AAC3-D27C709825B6}"/>
              </a:ext>
            </a:extLst>
          </p:cNvPr>
          <p:cNvSpPr txBox="1">
            <a:spLocks/>
          </p:cNvSpPr>
          <p:nvPr/>
        </p:nvSpPr>
        <p:spPr>
          <a:xfrm>
            <a:off x="0" y="317241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Franklin Gothic Medium Cond" panose="020B0606030402020204" pitchFamily="34" charset="0"/>
              </a:rPr>
              <a:t>Revealing the capabilities to observe hi-res NO</a:t>
            </a:r>
            <a:r>
              <a:rPr lang="en-US" baseline="-25000" dirty="0">
                <a:latin typeface="Franklin Gothic Medium Cond" panose="020B0606030402020204" pitchFamily="34" charset="0"/>
              </a:rPr>
              <a:t>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22A446A-5460-464F-834B-6D1D438A2F57}"/>
              </a:ext>
            </a:extLst>
          </p:cNvPr>
          <p:cNvSpPr/>
          <p:nvPr/>
        </p:nvSpPr>
        <p:spPr>
          <a:xfrm flipV="1">
            <a:off x="0" y="990050"/>
            <a:ext cx="11944349" cy="61384"/>
          </a:xfrm>
          <a:prstGeom prst="rect">
            <a:avLst/>
          </a:prstGeom>
          <a:solidFill>
            <a:srgbClr val="00B050"/>
          </a:solidFill>
          <a:ln>
            <a:solidFill>
              <a:srgbClr val="0000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>
              <a:latin typeface="Franklin Gothic Medium Cond" panose="020B06060304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99301E0-D6FF-3B4F-AB73-88D8392FBE8E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-104784" y="3640931"/>
            <a:ext cx="4306878" cy="2222500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2C47362-2F38-5E48-AC86-5EB02B3C06BB}"/>
              </a:ext>
            </a:extLst>
          </p:cNvPr>
          <p:cNvSpPr txBox="1"/>
          <p:nvPr/>
        </p:nvSpPr>
        <p:spPr>
          <a:xfrm>
            <a:off x="182608" y="1434028"/>
            <a:ext cx="36270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Franklin Gothic Medium" panose="020B0603020102020204" pitchFamily="34" charset="0"/>
              </a:rPr>
              <a:t>TROPOMI 06/25/2018 20:20 UTC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9B79B8E-0AA2-E242-9EFD-F0D748E1C7CC}"/>
              </a:ext>
            </a:extLst>
          </p:cNvPr>
          <p:cNvSpPr txBox="1"/>
          <p:nvPr/>
        </p:nvSpPr>
        <p:spPr>
          <a:xfrm>
            <a:off x="4334657" y="1434028"/>
            <a:ext cx="35647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Franklin Gothic Medium" panose="020B0603020102020204" pitchFamily="34" charset="0"/>
              </a:rPr>
              <a:t>TROPOMI 07/19/2018 18:11 UTC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D232DC0-E26E-EB4D-B5D0-EFB94724A1E0}"/>
              </a:ext>
            </a:extLst>
          </p:cNvPr>
          <p:cNvSpPr txBox="1"/>
          <p:nvPr/>
        </p:nvSpPr>
        <p:spPr>
          <a:xfrm>
            <a:off x="8384726" y="1434028"/>
            <a:ext cx="3558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Franklin Gothic Medium" panose="020B0603020102020204" pitchFamily="34" charset="0"/>
              </a:rPr>
              <a:t>TROPOMI 07/08/2018 18:37 UTC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4E376B4B-F293-8D40-94CE-A7986A894623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8012547" y="3655007"/>
            <a:ext cx="4324908" cy="2194349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828A27A3-0447-864B-B435-ADA4F10D1AA5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9551"/>
          <a:stretch/>
        </p:blipFill>
        <p:spPr>
          <a:xfrm>
            <a:off x="4104039" y="5936257"/>
            <a:ext cx="3930110" cy="92174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378FD269-54D3-674F-831F-CC9F126E417D}"/>
              </a:ext>
            </a:extLst>
          </p:cNvPr>
          <p:cNvSpPr txBox="1"/>
          <p:nvPr/>
        </p:nvSpPr>
        <p:spPr>
          <a:xfrm>
            <a:off x="4592269" y="5944399"/>
            <a:ext cx="294523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Franklin Gothic Medium" panose="020B0603020102020204" pitchFamily="34" charset="0"/>
              </a:rPr>
              <a:t>NO</a:t>
            </a:r>
            <a:r>
              <a:rPr lang="en-US" sz="1400" baseline="-25000" dirty="0">
                <a:solidFill>
                  <a:schemeClr val="bg1"/>
                </a:solidFill>
                <a:latin typeface="Franklin Gothic Medium" panose="020B0603020102020204" pitchFamily="34" charset="0"/>
              </a:rPr>
              <a:t>2</a:t>
            </a:r>
            <a:r>
              <a:rPr lang="en-US" sz="1400" dirty="0">
                <a:solidFill>
                  <a:schemeClr val="bg1"/>
                </a:solidFill>
                <a:latin typeface="Franklin Gothic Medium" panose="020B0603020102020204" pitchFamily="34" charset="0"/>
              </a:rPr>
              <a:t> Column  (molecules cm</a:t>
            </a:r>
            <a:r>
              <a:rPr lang="en-US" sz="1400" baseline="30000" dirty="0">
                <a:solidFill>
                  <a:schemeClr val="bg1"/>
                </a:solidFill>
                <a:latin typeface="Franklin Gothic Medium" panose="020B0603020102020204" pitchFamily="34" charset="0"/>
              </a:rPr>
              <a:t>-2 </a:t>
            </a:r>
            <a:r>
              <a:rPr lang="en-US" sz="1400" dirty="0">
                <a:solidFill>
                  <a:schemeClr val="bg1"/>
                </a:solidFill>
                <a:latin typeface="Franklin Gothic Medium" panose="020B0603020102020204" pitchFamily="34" charset="0"/>
              </a:rPr>
              <a:t>x10</a:t>
            </a:r>
            <a:r>
              <a:rPr lang="en-US" sz="1400" baseline="30000" dirty="0">
                <a:solidFill>
                  <a:schemeClr val="bg1"/>
                </a:solidFill>
                <a:latin typeface="Franklin Gothic Medium" panose="020B0603020102020204" pitchFamily="34" charset="0"/>
              </a:rPr>
              <a:t>15</a:t>
            </a:r>
            <a:r>
              <a:rPr lang="en-US" sz="1400" dirty="0">
                <a:solidFill>
                  <a:schemeClr val="bg1"/>
                </a:solidFill>
                <a:latin typeface="Franklin Gothic Medium" panose="020B0603020102020204" pitchFamily="34" charset="0"/>
              </a:rPr>
              <a:t>)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E7CAAE5-D686-9141-8264-0E62C5708535}"/>
              </a:ext>
            </a:extLst>
          </p:cNvPr>
          <p:cNvSpPr txBox="1"/>
          <p:nvPr/>
        </p:nvSpPr>
        <p:spPr>
          <a:xfrm>
            <a:off x="897775" y="1064029"/>
            <a:ext cx="21062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Franklin Gothic Medium Cond" panose="020B0606030402020204" pitchFamily="34" charset="0"/>
              </a:rPr>
              <a:t>Los Angeles, California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D2731CF-8F83-6244-B124-FA9BB89534BD}"/>
              </a:ext>
            </a:extLst>
          </p:cNvPr>
          <p:cNvSpPr txBox="1"/>
          <p:nvPr/>
        </p:nvSpPr>
        <p:spPr>
          <a:xfrm>
            <a:off x="5007033" y="1066800"/>
            <a:ext cx="21614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Franklin Gothic Medium Cond" panose="020B0606030402020204" pitchFamily="34" charset="0"/>
              </a:rPr>
              <a:t>New York City, New York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6D91FD0-E553-F84B-80A9-679B8B6B5798}"/>
              </a:ext>
            </a:extLst>
          </p:cNvPr>
          <p:cNvSpPr txBox="1"/>
          <p:nvPr/>
        </p:nvSpPr>
        <p:spPr>
          <a:xfrm>
            <a:off x="9229899" y="1066800"/>
            <a:ext cx="1531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Franklin Gothic Medium Cond" panose="020B0606030402020204" pitchFamily="34" charset="0"/>
              </a:rPr>
              <a:t>Chicago, Illinois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FF73BBD-E32D-5C43-ABDB-BEF2B09B90C5}"/>
              </a:ext>
            </a:extLst>
          </p:cNvPr>
          <p:cNvSpPr/>
          <p:nvPr/>
        </p:nvSpPr>
        <p:spPr>
          <a:xfrm>
            <a:off x="8707300" y="6488668"/>
            <a:ext cx="338938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200" i="1" dirty="0">
                <a:latin typeface="Franklin Gothic Medium" panose="020B0603020102020204" pitchFamily="34" charset="0"/>
              </a:rPr>
              <a:t>TEMPO FOR footprints courtesy of </a:t>
            </a:r>
            <a:r>
              <a:rPr lang="en-US" sz="1200" i="1" dirty="0" err="1">
                <a:latin typeface="Franklin Gothic Medium" panose="020B0603020102020204" pitchFamily="34" charset="0"/>
              </a:rPr>
              <a:t>Xiong</a:t>
            </a:r>
            <a:r>
              <a:rPr lang="en-US" sz="1200" i="1" dirty="0">
                <a:latin typeface="Franklin Gothic Medium" panose="020B0603020102020204" pitchFamily="34" charset="0"/>
              </a:rPr>
              <a:t> Liu, SAO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F2F26E0-E1C2-4C4C-9CEF-36D8BCBF329D}"/>
              </a:ext>
            </a:extLst>
          </p:cNvPr>
          <p:cNvSpPr txBox="1"/>
          <p:nvPr/>
        </p:nvSpPr>
        <p:spPr>
          <a:xfrm>
            <a:off x="315884" y="6367549"/>
            <a:ext cx="3333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Franklin Gothic Medium" panose="020B0603020102020204" pitchFamily="34" charset="0"/>
              </a:rPr>
              <a:t>Pixel sizes here ~2.5 km x 5 km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613EBFC-CDA1-E34A-A0E2-234520D7B32C}"/>
              </a:ext>
            </a:extLst>
          </p:cNvPr>
          <p:cNvSpPr txBox="1"/>
          <p:nvPr/>
        </p:nvSpPr>
        <p:spPr>
          <a:xfrm>
            <a:off x="8145145" y="5868778"/>
            <a:ext cx="26661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Franklin Gothic Medium Cond" panose="020B0606030402020204" pitchFamily="34" charset="0"/>
              </a:rPr>
              <a:t>*not same date as TROPMI was not yet launched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EAE8F89-A2EB-8447-9FF1-2BF7D82EC1F3}"/>
              </a:ext>
            </a:extLst>
          </p:cNvPr>
          <p:cNvSpPr txBox="1"/>
          <p:nvPr/>
        </p:nvSpPr>
        <p:spPr>
          <a:xfrm>
            <a:off x="0" y="5871549"/>
            <a:ext cx="26661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Franklin Gothic Medium Cond" panose="020B0606030402020204" pitchFamily="34" charset="0"/>
              </a:rPr>
              <a:t>*not same date as TROPMI was not yet launched</a:t>
            </a:r>
          </a:p>
        </p:txBody>
      </p:sp>
    </p:spTree>
    <p:extLst>
      <p:ext uri="{BB962C8B-B14F-4D97-AF65-F5344CB8AC3E}">
        <p14:creationId xmlns:p14="http://schemas.microsoft.com/office/powerpoint/2010/main" val="17494431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C2F9D193-0C1D-3D4C-B774-512A2BDE0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en-US" dirty="0">
                <a:latin typeface="Franklin Gothic Medium Cond" panose="020B0606030402020204" pitchFamily="34" charset="0"/>
              </a:rPr>
              <a:t>Developing applications with hi-res HCHO columns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6E445F5-6815-8B40-993B-7647B213514A}"/>
              </a:ext>
            </a:extLst>
          </p:cNvPr>
          <p:cNvSpPr/>
          <p:nvPr/>
        </p:nvSpPr>
        <p:spPr>
          <a:xfrm flipV="1">
            <a:off x="0" y="1005043"/>
            <a:ext cx="11944349" cy="61384"/>
          </a:xfrm>
          <a:prstGeom prst="rect">
            <a:avLst/>
          </a:prstGeom>
          <a:solidFill>
            <a:srgbClr val="00B050"/>
          </a:solidFill>
          <a:ln>
            <a:solidFill>
              <a:srgbClr val="0000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>
              <a:latin typeface="Franklin Gothic Medium Cond" panose="020B06060304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6D59ADF-0536-5040-8DC0-0BD6712C3A0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9901" y="3243951"/>
            <a:ext cx="3772621" cy="205414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1A5701E-A288-004D-B29C-ED845493359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9902" y="1100650"/>
            <a:ext cx="3757728" cy="205384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E04D23C-A188-5647-B0E2-1E5E3568CB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59777" y="1107715"/>
            <a:ext cx="3783045" cy="204678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2963D16-8A3C-8E4C-AAE6-6A280D841C2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59777" y="3251410"/>
            <a:ext cx="3782866" cy="204668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4E29C08-9C13-EC49-8EF1-B3768D6CEF0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9949" y="3251506"/>
            <a:ext cx="3810385" cy="206157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9555D9B-A234-4E46-BB36-9CC5CED976B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77325" y="1108011"/>
            <a:ext cx="3798097" cy="205492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3A947270-6372-0644-8412-43327375C304}"/>
              </a:ext>
            </a:extLst>
          </p:cNvPr>
          <p:cNvSpPr txBox="1"/>
          <p:nvPr/>
        </p:nvSpPr>
        <p:spPr>
          <a:xfrm>
            <a:off x="128097" y="5313080"/>
            <a:ext cx="143840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Franklin Gothic Medium Cond" panose="020B0606030402020204" pitchFamily="34" charset="0"/>
              </a:rPr>
              <a:t>Source: </a:t>
            </a:r>
            <a:r>
              <a:rPr lang="en-US" sz="1400" dirty="0" err="1">
                <a:latin typeface="Franklin Gothic Medium Cond" panose="020B0606030402020204" pitchFamily="34" charset="0"/>
              </a:rPr>
              <a:t>Airnow.gov</a:t>
            </a:r>
            <a:endParaRPr lang="en-US" sz="1400" dirty="0">
              <a:latin typeface="Franklin Gothic Medium Cond" panose="020B0606030402020204" pitchFamily="34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CAF67A4-A063-2746-8FE2-4B244BA7F641}"/>
              </a:ext>
            </a:extLst>
          </p:cNvPr>
          <p:cNvSpPr/>
          <p:nvPr/>
        </p:nvSpPr>
        <p:spPr>
          <a:xfrm flipV="1">
            <a:off x="0" y="6003352"/>
            <a:ext cx="11944349" cy="61384"/>
          </a:xfrm>
          <a:prstGeom prst="rect">
            <a:avLst/>
          </a:prstGeom>
          <a:solidFill>
            <a:srgbClr val="00B050"/>
          </a:solidFill>
          <a:ln>
            <a:solidFill>
              <a:srgbClr val="0000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>
              <a:latin typeface="Franklin Gothic Medium Cond" panose="020B0606030402020204" pitchFamily="34" charset="0"/>
            </a:endParaRP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0D1ECDD6-AAE2-534D-AEC2-6047F949BA9B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45925" y="3604204"/>
            <a:ext cx="745857" cy="1289152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2A1E04A0-8598-934F-BBAE-1498740DE946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63414" y="1463109"/>
            <a:ext cx="745857" cy="1289152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4C568C59-BDC3-134F-BA8B-97BAEE19C380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9551"/>
          <a:stretch/>
        </p:blipFill>
        <p:spPr>
          <a:xfrm>
            <a:off x="4830652" y="5351144"/>
            <a:ext cx="2616985" cy="613771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DDB6E62C-FAC1-5E4B-A847-3805692EAC89}"/>
              </a:ext>
            </a:extLst>
          </p:cNvPr>
          <p:cNvSpPr txBox="1"/>
          <p:nvPr/>
        </p:nvSpPr>
        <p:spPr>
          <a:xfrm>
            <a:off x="5109021" y="5329547"/>
            <a:ext cx="231111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latin typeface="Franklin Gothic Medium" panose="020B0603020102020204" pitchFamily="34" charset="0"/>
              </a:rPr>
              <a:t>NO</a:t>
            </a:r>
            <a:r>
              <a:rPr lang="en-US" sz="1000" baseline="-25000" dirty="0">
                <a:solidFill>
                  <a:schemeClr val="bg1"/>
                </a:solidFill>
                <a:latin typeface="Franklin Gothic Medium" panose="020B0603020102020204" pitchFamily="34" charset="0"/>
              </a:rPr>
              <a:t>2</a:t>
            </a:r>
            <a:r>
              <a:rPr lang="en-US" sz="1000" dirty="0">
                <a:solidFill>
                  <a:schemeClr val="bg1"/>
                </a:solidFill>
                <a:latin typeface="Franklin Gothic Medium" panose="020B0603020102020204" pitchFamily="34" charset="0"/>
              </a:rPr>
              <a:t> Column  (molecules cm</a:t>
            </a:r>
            <a:r>
              <a:rPr lang="en-US" sz="1000" baseline="30000" dirty="0">
                <a:solidFill>
                  <a:schemeClr val="bg1"/>
                </a:solidFill>
                <a:latin typeface="Franklin Gothic Medium" panose="020B0603020102020204" pitchFamily="34" charset="0"/>
              </a:rPr>
              <a:t>-2 </a:t>
            </a:r>
            <a:r>
              <a:rPr lang="en-US" sz="1000" dirty="0">
                <a:solidFill>
                  <a:schemeClr val="bg1"/>
                </a:solidFill>
                <a:latin typeface="Franklin Gothic Medium" panose="020B0603020102020204" pitchFamily="34" charset="0"/>
              </a:rPr>
              <a:t>x10</a:t>
            </a:r>
            <a:r>
              <a:rPr lang="en-US" sz="1000" baseline="30000" dirty="0">
                <a:solidFill>
                  <a:schemeClr val="bg1"/>
                </a:solidFill>
                <a:latin typeface="Franklin Gothic Medium" panose="020B0603020102020204" pitchFamily="34" charset="0"/>
              </a:rPr>
              <a:t>15</a:t>
            </a:r>
            <a:r>
              <a:rPr lang="en-US" sz="1000" dirty="0">
                <a:solidFill>
                  <a:schemeClr val="bg1"/>
                </a:solidFill>
                <a:latin typeface="Franklin Gothic Medium" panose="020B0603020102020204" pitchFamily="34" charset="0"/>
              </a:rPr>
              <a:t>)</a:t>
            </a: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ACE8EB63-FCBA-8B4B-8D11-2B12C22A2C5D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335" t="68752" r="5165" b="-477"/>
          <a:stretch/>
        </p:blipFill>
        <p:spPr>
          <a:xfrm>
            <a:off x="8794865" y="5351705"/>
            <a:ext cx="2365613" cy="61264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E2DB2D71-EFC6-3740-A725-F7E22304ADA7}"/>
              </a:ext>
            </a:extLst>
          </p:cNvPr>
          <p:cNvSpPr txBox="1"/>
          <p:nvPr/>
        </p:nvSpPr>
        <p:spPr>
          <a:xfrm>
            <a:off x="8869145" y="5365568"/>
            <a:ext cx="231111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latin typeface="Franklin Gothic Medium" panose="020B0603020102020204" pitchFamily="34" charset="0"/>
              </a:rPr>
              <a:t>HCHO Column  (molecules cm</a:t>
            </a:r>
            <a:r>
              <a:rPr lang="en-US" sz="1000" baseline="30000" dirty="0">
                <a:solidFill>
                  <a:schemeClr val="bg1"/>
                </a:solidFill>
                <a:latin typeface="Franklin Gothic Medium" panose="020B0603020102020204" pitchFamily="34" charset="0"/>
              </a:rPr>
              <a:t>-2 </a:t>
            </a:r>
            <a:r>
              <a:rPr lang="en-US" sz="1000" dirty="0">
                <a:solidFill>
                  <a:schemeClr val="bg1"/>
                </a:solidFill>
                <a:latin typeface="Franklin Gothic Medium" panose="020B0603020102020204" pitchFamily="34" charset="0"/>
              </a:rPr>
              <a:t>x10</a:t>
            </a:r>
            <a:r>
              <a:rPr lang="en-US" sz="1000" baseline="30000" dirty="0">
                <a:solidFill>
                  <a:schemeClr val="bg1"/>
                </a:solidFill>
                <a:latin typeface="Franklin Gothic Medium" panose="020B0603020102020204" pitchFamily="34" charset="0"/>
              </a:rPr>
              <a:t>15</a:t>
            </a:r>
            <a:r>
              <a:rPr lang="en-US" sz="1000" dirty="0">
                <a:solidFill>
                  <a:schemeClr val="bg1"/>
                </a:solidFill>
                <a:latin typeface="Franklin Gothic Medium" panose="020B0603020102020204" pitchFamily="34" charset="0"/>
              </a:rPr>
              <a:t>)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555CC2B1-5F33-C14F-8020-99C2E006B055}"/>
              </a:ext>
            </a:extLst>
          </p:cNvPr>
          <p:cNvSpPr txBox="1"/>
          <p:nvPr/>
        </p:nvSpPr>
        <p:spPr>
          <a:xfrm>
            <a:off x="4139738" y="1156877"/>
            <a:ext cx="25139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effectLst>
                  <a:outerShdw blurRad="50800" dist="38100" dir="13500000" algn="br" rotWithShape="0">
                    <a:prstClr val="black"/>
                  </a:outerShdw>
                </a:effectLst>
                <a:latin typeface="Franklin Gothic Medium Cond" panose="020B0606030402020204" pitchFamily="34" charset="0"/>
              </a:rPr>
              <a:t>2018-06-25 Afternoon NO</a:t>
            </a:r>
            <a:r>
              <a:rPr lang="en-US" baseline="-25000" dirty="0">
                <a:effectLst>
                  <a:outerShdw blurRad="50800" dist="38100" dir="13500000" algn="br" rotWithShape="0">
                    <a:prstClr val="black"/>
                  </a:outerShdw>
                </a:effectLst>
                <a:latin typeface="Franklin Gothic Medium Cond" panose="020B0606030402020204" pitchFamily="34" charset="0"/>
              </a:rPr>
              <a:t>2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D6BDAF48-6EF9-BE4F-A2BD-CBE2F37728D2}"/>
              </a:ext>
            </a:extLst>
          </p:cNvPr>
          <p:cNvSpPr txBox="1"/>
          <p:nvPr/>
        </p:nvSpPr>
        <p:spPr>
          <a:xfrm>
            <a:off x="4059382" y="3320957"/>
            <a:ext cx="25139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effectLst>
                  <a:outerShdw blurRad="50800" dist="38100" dir="13500000" algn="br" rotWithShape="0">
                    <a:prstClr val="black"/>
                  </a:outerShdw>
                </a:effectLst>
                <a:latin typeface="Franklin Gothic Medium Cond" panose="020B0606030402020204" pitchFamily="34" charset="0"/>
              </a:rPr>
              <a:t>2018-06-30 Afternoon NO</a:t>
            </a:r>
            <a:r>
              <a:rPr lang="en-US" baseline="-25000" dirty="0">
                <a:effectLst>
                  <a:outerShdw blurRad="50800" dist="38100" dir="13500000" algn="br" rotWithShape="0">
                    <a:prstClr val="black"/>
                  </a:outerShdw>
                </a:effectLst>
                <a:latin typeface="Franklin Gothic Medium Cond" panose="020B0606030402020204" pitchFamily="34" charset="0"/>
              </a:rPr>
              <a:t>2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F2C69FE7-ED67-C846-BCBE-42DA3F658378}"/>
              </a:ext>
            </a:extLst>
          </p:cNvPr>
          <p:cNvSpPr txBox="1"/>
          <p:nvPr/>
        </p:nvSpPr>
        <p:spPr>
          <a:xfrm>
            <a:off x="7949738" y="1156877"/>
            <a:ext cx="2677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effectLst>
                  <a:outerShdw blurRad="50800" dist="38100" dir="13500000" algn="br" rotWithShape="0">
                    <a:prstClr val="black"/>
                  </a:outerShdw>
                </a:effectLst>
                <a:latin typeface="Franklin Gothic Medium Cond" panose="020B0606030402020204" pitchFamily="34" charset="0"/>
              </a:rPr>
              <a:t>2018-06-25 Afternoon HCHO</a:t>
            </a:r>
            <a:endParaRPr lang="en-US" baseline="-25000" dirty="0">
              <a:effectLst>
                <a:outerShdw blurRad="50800" dist="38100" dir="13500000" algn="br" rotWithShape="0">
                  <a:prstClr val="black"/>
                </a:outerShdw>
              </a:effectLst>
              <a:latin typeface="Franklin Gothic Medium Cond" panose="020B0606030402020204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6C8BF9D2-9E03-9147-A1BC-22FF3E0BF8E8}"/>
              </a:ext>
            </a:extLst>
          </p:cNvPr>
          <p:cNvSpPr txBox="1"/>
          <p:nvPr/>
        </p:nvSpPr>
        <p:spPr>
          <a:xfrm>
            <a:off x="7949738" y="3320957"/>
            <a:ext cx="2677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effectLst>
                  <a:outerShdw blurRad="50800" dist="38100" dir="13500000" algn="br" rotWithShape="0">
                    <a:prstClr val="black"/>
                  </a:outerShdw>
                </a:effectLst>
                <a:latin typeface="Franklin Gothic Medium Cond" panose="020B0606030402020204" pitchFamily="34" charset="0"/>
              </a:rPr>
              <a:t>2018-06-30 Afternoon HCHO</a:t>
            </a:r>
            <a:endParaRPr lang="en-US" baseline="-25000" dirty="0">
              <a:effectLst>
                <a:outerShdw blurRad="50800" dist="38100" dir="13500000" algn="br" rotWithShape="0">
                  <a:prstClr val="black"/>
                </a:outerShdw>
              </a:effectLst>
              <a:latin typeface="Franklin Gothic Medium Cond" panose="020B0606030402020204" pitchFamily="34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D10558E8-B7AB-DB49-A879-11FD03393C41}"/>
              </a:ext>
            </a:extLst>
          </p:cNvPr>
          <p:cNvSpPr txBox="1"/>
          <p:nvPr/>
        </p:nvSpPr>
        <p:spPr>
          <a:xfrm>
            <a:off x="218902" y="1156877"/>
            <a:ext cx="18866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effectLst>
                  <a:outerShdw blurRad="50800" dist="38100" dir="13500000" algn="br" rotWithShape="0">
                    <a:prstClr val="black"/>
                  </a:outerShdw>
                </a:effectLst>
                <a:latin typeface="Franklin Gothic Medium Cond" panose="020B0606030402020204" pitchFamily="34" charset="0"/>
              </a:rPr>
              <a:t>2018-06-25 O</a:t>
            </a:r>
            <a:r>
              <a:rPr lang="en-US" baseline="-25000" dirty="0">
                <a:effectLst>
                  <a:outerShdw blurRad="50800" dist="38100" dir="13500000" algn="br" rotWithShape="0">
                    <a:prstClr val="black"/>
                  </a:outerShdw>
                </a:effectLst>
                <a:latin typeface="Franklin Gothic Medium Cond" panose="020B0606030402020204" pitchFamily="34" charset="0"/>
              </a:rPr>
              <a:t>3</a:t>
            </a:r>
            <a:r>
              <a:rPr lang="en-US" dirty="0">
                <a:effectLst>
                  <a:outerShdw blurRad="50800" dist="38100" dir="13500000" algn="br" rotWithShape="0">
                    <a:prstClr val="black"/>
                  </a:outerShdw>
                </a:effectLst>
                <a:latin typeface="Franklin Gothic Medium Cond" panose="020B0606030402020204" pitchFamily="34" charset="0"/>
              </a:rPr>
              <a:t> AQI</a:t>
            </a:r>
            <a:endParaRPr lang="en-US" baseline="-25000" dirty="0">
              <a:effectLst>
                <a:outerShdw blurRad="50800" dist="38100" dir="13500000" algn="br" rotWithShape="0">
                  <a:prstClr val="black"/>
                </a:outerShdw>
              </a:effectLst>
              <a:latin typeface="Franklin Gothic Medium Cond" panose="020B0606030402020204" pitchFamily="34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1F3EEF01-AEC8-B741-9B74-A089DF3E8997}"/>
              </a:ext>
            </a:extLst>
          </p:cNvPr>
          <p:cNvSpPr txBox="1"/>
          <p:nvPr/>
        </p:nvSpPr>
        <p:spPr>
          <a:xfrm>
            <a:off x="171796" y="3320957"/>
            <a:ext cx="1846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effectLst>
                  <a:outerShdw blurRad="50800" dist="38100" dir="13500000" algn="br" rotWithShape="0">
                    <a:prstClr val="black"/>
                  </a:outerShdw>
                </a:effectLst>
                <a:latin typeface="Franklin Gothic Medium Cond" panose="020B0606030402020204" pitchFamily="34" charset="0"/>
              </a:rPr>
              <a:t>2018-06-30 O</a:t>
            </a:r>
            <a:r>
              <a:rPr lang="en-US" baseline="-25000" dirty="0">
                <a:effectLst>
                  <a:outerShdw blurRad="50800" dist="38100" dir="13500000" algn="br" rotWithShape="0">
                    <a:prstClr val="black"/>
                  </a:outerShdw>
                </a:effectLst>
                <a:latin typeface="Franklin Gothic Medium Cond" panose="020B0606030402020204" pitchFamily="34" charset="0"/>
              </a:rPr>
              <a:t>3</a:t>
            </a:r>
            <a:r>
              <a:rPr lang="en-US" dirty="0">
                <a:effectLst>
                  <a:outerShdw blurRad="50800" dist="38100" dir="13500000" algn="br" rotWithShape="0">
                    <a:prstClr val="black"/>
                  </a:outerShdw>
                </a:effectLst>
                <a:latin typeface="Franklin Gothic Medium Cond" panose="020B0606030402020204" pitchFamily="34" charset="0"/>
              </a:rPr>
              <a:t> AQI</a:t>
            </a:r>
            <a:endParaRPr lang="en-US" baseline="-25000" dirty="0">
              <a:effectLst>
                <a:outerShdw blurRad="50800" dist="38100" dir="13500000" algn="br" rotWithShape="0">
                  <a:prstClr val="black"/>
                </a:outerShdw>
              </a:effectLst>
              <a:latin typeface="Franklin Gothic Medium Cond" panose="020B06060304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DBFF1FE5-9546-0D41-9F22-9D500B28DF86}"/>
              </a:ext>
            </a:extLst>
          </p:cNvPr>
          <p:cNvSpPr txBox="1"/>
          <p:nvPr/>
        </p:nvSpPr>
        <p:spPr>
          <a:xfrm>
            <a:off x="4418010" y="6119336"/>
            <a:ext cx="381159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Franklin Gothic Medium Cond" panose="020B0606030402020204" pitchFamily="34" charset="0"/>
              </a:rPr>
              <a:t>HCHO column relationship to surface ozone </a:t>
            </a:r>
          </a:p>
          <a:p>
            <a:pPr algn="ctr">
              <a:tabLst>
                <a:tab pos="1928813" algn="l"/>
              </a:tabLst>
            </a:pPr>
            <a:r>
              <a:rPr lang="en-US" sz="1200" dirty="0">
                <a:latin typeface="Franklin Gothic Medium Cond" panose="020B0606030402020204" pitchFamily="34" charset="0"/>
              </a:rPr>
              <a:t>(e.g., Schroeder et al., 2016</a:t>
            </a:r>
          </a:p>
          <a:p>
            <a:pPr algn="ctr">
              <a:tabLst>
                <a:tab pos="1928813" algn="l"/>
              </a:tabLst>
            </a:pPr>
            <a:r>
              <a:rPr lang="en-US" sz="1200" dirty="0">
                <a:latin typeface="Franklin Gothic Medium Cond" panose="020B0606030402020204" pitchFamily="34" charset="0"/>
              </a:rPr>
              <a:t>https://</a:t>
            </a:r>
            <a:r>
              <a:rPr lang="en-US" sz="1200" dirty="0" err="1">
                <a:latin typeface="Franklin Gothic Medium Cond" panose="020B0606030402020204" pitchFamily="34" charset="0"/>
              </a:rPr>
              <a:t>doi.org</a:t>
            </a:r>
            <a:r>
              <a:rPr lang="en-US" sz="1200" dirty="0">
                <a:latin typeface="Franklin Gothic Medium Cond" panose="020B0606030402020204" pitchFamily="34" charset="0"/>
              </a:rPr>
              <a:t>/10.1002/2016JD025419</a:t>
            </a:r>
            <a:endParaRPr lang="en-US" sz="1200" dirty="0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1602EB76-5871-8C4F-A551-16EF8273B25A}"/>
              </a:ext>
            </a:extLst>
          </p:cNvPr>
          <p:cNvSpPr/>
          <p:nvPr/>
        </p:nvSpPr>
        <p:spPr>
          <a:xfrm>
            <a:off x="8612349" y="6085047"/>
            <a:ext cx="357965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dirty="0">
                <a:latin typeface="Franklin Gothic Medium Cond" panose="020B0606030402020204" pitchFamily="34" charset="0"/>
              </a:rPr>
              <a:t>NOx/VOC sensitivity for O</a:t>
            </a:r>
            <a:r>
              <a:rPr lang="en-US" baseline="-25000" dirty="0">
                <a:latin typeface="Franklin Gothic Medium Cond" panose="020B0606030402020204" pitchFamily="34" charset="0"/>
              </a:rPr>
              <a:t>3</a:t>
            </a:r>
            <a:r>
              <a:rPr lang="en-US" dirty="0">
                <a:latin typeface="Franklin Gothic Medium Cond" panose="020B0606030402020204" pitchFamily="34" charset="0"/>
              </a:rPr>
              <a:t> production </a:t>
            </a:r>
          </a:p>
          <a:p>
            <a:pPr algn="ctr"/>
            <a:r>
              <a:rPr lang="en-US" sz="1200" dirty="0">
                <a:latin typeface="Franklin Gothic Medium Cond" panose="020B0606030402020204" pitchFamily="34" charset="0"/>
              </a:rPr>
              <a:t>(e.g., </a:t>
            </a:r>
            <a:r>
              <a:rPr lang="en-US" sz="1200" dirty="0" err="1">
                <a:latin typeface="Franklin Gothic Medium Cond" panose="020B0606030402020204" pitchFamily="34" charset="0"/>
              </a:rPr>
              <a:t>Souri</a:t>
            </a:r>
            <a:r>
              <a:rPr lang="en-US" sz="1200" dirty="0">
                <a:latin typeface="Franklin Gothic Medium Cond" panose="020B0606030402020204" pitchFamily="34" charset="0"/>
              </a:rPr>
              <a:t> et al., 2020 </a:t>
            </a:r>
          </a:p>
          <a:p>
            <a:pPr algn="ctr"/>
            <a:r>
              <a:rPr lang="en-US" sz="1200" dirty="0">
                <a:latin typeface="Franklin Gothic Medium Cond" panose="020B0606030402020204" pitchFamily="34" charset="0"/>
              </a:rPr>
              <a:t> https://</a:t>
            </a:r>
            <a:r>
              <a:rPr lang="en-US" sz="1200" dirty="0" err="1">
                <a:latin typeface="Franklin Gothic Medium Cond" panose="020B0606030402020204" pitchFamily="34" charset="0"/>
              </a:rPr>
              <a:t>doi.org</a:t>
            </a:r>
            <a:r>
              <a:rPr lang="en-US" sz="1200" dirty="0">
                <a:latin typeface="Franklin Gothic Medium Cond" panose="020B0606030402020204" pitchFamily="34" charset="0"/>
              </a:rPr>
              <a:t>/10.1016/j.atmosenv.2020.117341)</a:t>
            </a:r>
          </a:p>
          <a:p>
            <a:pPr algn="r"/>
            <a:endParaRPr lang="en-US" dirty="0">
              <a:latin typeface="Franklin Gothic Medium Cond" panose="020B0606030402020204" pitchFamily="34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2C766770-5A8C-4E44-B111-26396779200E}"/>
              </a:ext>
            </a:extLst>
          </p:cNvPr>
          <p:cNvSpPr txBox="1"/>
          <p:nvPr/>
        </p:nvSpPr>
        <p:spPr>
          <a:xfrm>
            <a:off x="0" y="6150114"/>
            <a:ext cx="39734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>
                <a:solidFill>
                  <a:schemeClr val="accent4">
                    <a:lumMod val="60000"/>
                    <a:lumOff val="40000"/>
                  </a:schemeClr>
                </a:solidFill>
                <a:latin typeface="Franklin Gothic Medium Cond" panose="020B0606030402020204" pitchFamily="34" charset="0"/>
              </a:rPr>
              <a:t>Disclaimer: results of these ideas are not shown here but are being worked on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316DEF97-0066-5A46-A574-68C743E1FACE}"/>
              </a:ext>
            </a:extLst>
          </p:cNvPr>
          <p:cNvSpPr txBox="1"/>
          <p:nvPr/>
        </p:nvSpPr>
        <p:spPr>
          <a:xfrm>
            <a:off x="3959086" y="6116042"/>
            <a:ext cx="6030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latin typeface="Franklin Gothic Medium Cond" panose="020B0606030402020204" pitchFamily="34" charset="0"/>
              </a:rPr>
              <a:t>(1)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B0FCEA0F-61BC-8C4A-B8C3-E4A29E9459F4}"/>
              </a:ext>
            </a:extLst>
          </p:cNvPr>
          <p:cNvSpPr txBox="1"/>
          <p:nvPr/>
        </p:nvSpPr>
        <p:spPr>
          <a:xfrm>
            <a:off x="8189080" y="6083654"/>
            <a:ext cx="6030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latin typeface="Franklin Gothic Medium Cond" panose="020B0606030402020204" pitchFamily="34" charset="0"/>
              </a:rPr>
              <a:t>(2)</a:t>
            </a:r>
          </a:p>
        </p:txBody>
      </p:sp>
    </p:spTree>
    <p:extLst>
      <p:ext uri="{BB962C8B-B14F-4D97-AF65-F5344CB8AC3E}">
        <p14:creationId xmlns:p14="http://schemas.microsoft.com/office/powerpoint/2010/main" val="25822015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ECBE214-5CAB-F34F-B567-3810DEE73130}"/>
              </a:ext>
            </a:extLst>
          </p:cNvPr>
          <p:cNvSpPr/>
          <p:nvPr/>
        </p:nvSpPr>
        <p:spPr>
          <a:xfrm>
            <a:off x="5653548" y="3555706"/>
            <a:ext cx="5392993" cy="294967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E5EBA0D-6736-1D42-9674-C5BC59E72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en-US" dirty="0">
                <a:latin typeface="Franklin Gothic Medium Cond" panose="020B0606030402020204" pitchFamily="34" charset="0"/>
              </a:rPr>
              <a:t>Pandora Spectrometers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F157D8-7B61-8E41-867E-62459C6033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5681" y="1833965"/>
            <a:ext cx="5564523" cy="17405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latin typeface="Franklin Gothic Medium Cond" panose="020B0606030402020204" pitchFamily="34" charset="0"/>
                <a:cs typeface="Arial" panose="020B0604020202020204" pitchFamily="34" charset="0"/>
              </a:rPr>
              <a:t>Developed at NASA GSFC and is primarily used for satellite validation activities, supporting science through NASA EV Missions and R&amp;A Activities</a:t>
            </a:r>
            <a:r>
              <a:rPr lang="en-US" sz="2400" dirty="0">
                <a:latin typeface="Franklin Gothic Medium Cond" panose="020B0606030402020204" pitchFamily="34" charset="0"/>
              </a:rPr>
              <a:t> and EPA-PAMS Enhanced Monitoring upper air measurements.</a:t>
            </a:r>
            <a:endParaRPr lang="en-US" sz="2400" dirty="0">
              <a:latin typeface="Franklin Gothic Medium Cond" panose="020B06060304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5FEAE11-A495-AD4A-8571-DF3B201651B5}"/>
              </a:ext>
            </a:extLst>
          </p:cNvPr>
          <p:cNvSpPr/>
          <p:nvPr/>
        </p:nvSpPr>
        <p:spPr>
          <a:xfrm flipV="1">
            <a:off x="0" y="990050"/>
            <a:ext cx="11944349" cy="61384"/>
          </a:xfrm>
          <a:prstGeom prst="rect">
            <a:avLst/>
          </a:prstGeom>
          <a:solidFill>
            <a:srgbClr val="00B050"/>
          </a:solidFill>
          <a:ln>
            <a:solidFill>
              <a:srgbClr val="0000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62BE38A-4092-554E-A911-048A5092FB74}"/>
              </a:ext>
            </a:extLst>
          </p:cNvPr>
          <p:cNvSpPr/>
          <p:nvPr/>
        </p:nvSpPr>
        <p:spPr>
          <a:xfrm>
            <a:off x="1637072" y="3555706"/>
            <a:ext cx="4173792" cy="294967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2E0ADEF-00D7-7947-AFC2-BA208C1AB35E}"/>
              </a:ext>
            </a:extLst>
          </p:cNvPr>
          <p:cNvSpPr txBox="1"/>
          <p:nvPr/>
        </p:nvSpPr>
        <p:spPr>
          <a:xfrm>
            <a:off x="2645155" y="3536015"/>
            <a:ext cx="31400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Franklin Gothic Medium" panose="020B0603020102020204" pitchFamily="34" charset="0"/>
              </a:rPr>
              <a:t>Friday, July 20</a:t>
            </a:r>
            <a:r>
              <a:rPr lang="en-US" sz="2000" baseline="30000" dirty="0">
                <a:solidFill>
                  <a:schemeClr val="bg1"/>
                </a:solidFill>
                <a:latin typeface="Franklin Gothic Medium" panose="020B0603020102020204" pitchFamily="34" charset="0"/>
              </a:rPr>
              <a:t>th</a:t>
            </a:r>
            <a:r>
              <a:rPr lang="en-US" sz="2000" dirty="0">
                <a:solidFill>
                  <a:schemeClr val="bg1"/>
                </a:solidFill>
                <a:latin typeface="Franklin Gothic Medium" panose="020B0603020102020204" pitchFamily="34" charset="0"/>
              </a:rPr>
              <a:t>, 2018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A082EE0-8C50-DA49-89AE-050C840D1E5A}"/>
              </a:ext>
            </a:extLst>
          </p:cNvPr>
          <p:cNvGrpSpPr/>
          <p:nvPr/>
        </p:nvGrpSpPr>
        <p:grpSpPr>
          <a:xfrm>
            <a:off x="2278666" y="3899654"/>
            <a:ext cx="3261700" cy="2358194"/>
            <a:chOff x="831327" y="4176964"/>
            <a:chExt cx="3261700" cy="2358194"/>
          </a:xfrm>
        </p:grpSpPr>
        <p:pic>
          <p:nvPicPr>
            <p:cNvPr id="8" name="Content Placeholder 12">
              <a:extLst>
                <a:ext uri="{FF2B5EF4-FFF2-40B4-BE49-F238E27FC236}">
                  <a16:creationId xmlns:a16="http://schemas.microsoft.com/office/drawing/2014/main" id="{9E902F3D-19E5-7D49-992E-CD3F825EF97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31327" y="4180219"/>
              <a:ext cx="3244731" cy="2354939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  <p:sp>
          <p:nvSpPr>
            <p:cNvPr id="9" name="5-Point Star 8">
              <a:extLst>
                <a:ext uri="{FF2B5EF4-FFF2-40B4-BE49-F238E27FC236}">
                  <a16:creationId xmlns:a16="http://schemas.microsoft.com/office/drawing/2014/main" id="{145F823E-8DC0-DB45-B570-3B3FBE64E29E}"/>
                </a:ext>
              </a:extLst>
            </p:cNvPr>
            <p:cNvSpPr/>
            <p:nvPr/>
          </p:nvSpPr>
          <p:spPr>
            <a:xfrm>
              <a:off x="2648224" y="4437765"/>
              <a:ext cx="320226" cy="281708"/>
            </a:xfrm>
            <a:prstGeom prst="star5">
              <a:avLst/>
            </a:prstGeom>
            <a:noFill/>
            <a:ln w="317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E572401-BE85-4541-AF00-53D3D9AE920A}"/>
                </a:ext>
              </a:extLst>
            </p:cNvPr>
            <p:cNvSpPr txBox="1"/>
            <p:nvPr/>
          </p:nvSpPr>
          <p:spPr>
            <a:xfrm>
              <a:off x="2728038" y="4176964"/>
              <a:ext cx="136498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effectLst>
                    <a:outerShdw blurRad="50800" dist="38100" dir="13500000" algn="br" rotWithShape="0">
                      <a:prstClr val="black"/>
                    </a:outerShdw>
                  </a:effectLst>
                  <a:latin typeface="Franklin Gothic Medium" panose="020B0603020102020204" pitchFamily="34" charset="0"/>
                </a:rPr>
                <a:t>Bronx-Pfizer</a:t>
              </a:r>
            </a:p>
          </p:txBody>
        </p: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0F91D273-1C85-2541-BEAB-DEDEE5A45B3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9603"/>
          <a:stretch/>
        </p:blipFill>
        <p:spPr>
          <a:xfrm>
            <a:off x="5736685" y="3717885"/>
            <a:ext cx="5139452" cy="2652626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C483B4B-5FDD-DD45-8CA7-76CF25C08C0B}"/>
              </a:ext>
            </a:extLst>
          </p:cNvPr>
          <p:cNvSpPr/>
          <p:nvPr/>
        </p:nvSpPr>
        <p:spPr>
          <a:xfrm>
            <a:off x="166255" y="711696"/>
            <a:ext cx="6001789" cy="33393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400" dirty="0">
              <a:latin typeface="Franklin Gothic Medium Cond" panose="020B0606030402020204" pitchFamily="34" charset="0"/>
              <a:cs typeface="Arial" panose="020B0604020202020204" pitchFamily="34" charset="0"/>
            </a:endParaRPr>
          </a:p>
          <a:p>
            <a:pPr marL="14288" lvl="1"/>
            <a:r>
              <a:rPr lang="en-US" sz="2400" dirty="0">
                <a:latin typeface="Franklin Gothic Medium Cond" panose="020B0606030402020204" pitchFamily="34" charset="0"/>
                <a:cs typeface="Arial" panose="020B0604020202020204" pitchFamily="34" charset="0"/>
              </a:rPr>
              <a:t>Ground-based UV-VIS spectrometer system collecting spectra in which trace-gas column densities can be retrieved continuously throughout the day.</a:t>
            </a:r>
          </a:p>
          <a:p>
            <a:pPr marL="14288" lvl="1"/>
            <a:endParaRPr lang="en-US" sz="800" dirty="0">
              <a:latin typeface="Franklin Gothic Medium Cond" panose="020B0606030402020204" pitchFamily="34" charset="0"/>
              <a:cs typeface="Arial" panose="020B0604020202020204" pitchFamily="34" charset="0"/>
            </a:endParaRPr>
          </a:p>
          <a:p>
            <a:pPr marL="14288" lvl="1"/>
            <a:r>
              <a:rPr lang="en-US" sz="2400" dirty="0">
                <a:latin typeface="Franklin Gothic Medium Cond" panose="020B0606030402020204" pitchFamily="34" charset="0"/>
                <a:cs typeface="Arial" panose="020B0604020202020204" pitchFamily="34" charset="0"/>
              </a:rPr>
              <a:t>Operational products are NO</a:t>
            </a:r>
            <a:r>
              <a:rPr lang="en-US" sz="2400" baseline="-25000" dirty="0">
                <a:latin typeface="Franklin Gothic Medium Cond" panose="020B0606030402020204" pitchFamily="34" charset="0"/>
                <a:cs typeface="Arial" panose="020B0604020202020204" pitchFamily="34" charset="0"/>
              </a:rPr>
              <a:t>2</a:t>
            </a:r>
            <a:r>
              <a:rPr lang="en-US" sz="2400" dirty="0">
                <a:latin typeface="Franklin Gothic Medium Cond" panose="020B0606030402020204" pitchFamily="34" charset="0"/>
                <a:cs typeface="Arial" panose="020B0604020202020204" pitchFamily="34" charset="0"/>
              </a:rPr>
              <a:t> and O</a:t>
            </a:r>
            <a:r>
              <a:rPr lang="en-US" sz="2400" baseline="-25000" dirty="0">
                <a:latin typeface="Franklin Gothic Medium Cond" panose="020B0606030402020204" pitchFamily="34" charset="0"/>
                <a:cs typeface="Arial" panose="020B0604020202020204" pitchFamily="34" charset="0"/>
              </a:rPr>
              <a:t>3</a:t>
            </a:r>
          </a:p>
          <a:p>
            <a:pPr marL="14288" lvl="1"/>
            <a:r>
              <a:rPr lang="en-US" sz="2400" dirty="0">
                <a:latin typeface="Franklin Gothic Medium Cond" panose="020B0606030402020204" pitchFamily="34" charset="0"/>
                <a:cs typeface="Arial" panose="020B0604020202020204" pitchFamily="34" charset="0"/>
              </a:rPr>
              <a:t>Research products include HCHO and others</a:t>
            </a:r>
          </a:p>
          <a:p>
            <a:pPr marL="14288" lvl="1"/>
            <a:endParaRPr lang="en-US" sz="500" dirty="0">
              <a:latin typeface="Franklin Gothic Medium Cond" panose="020B0606030402020204" pitchFamily="34" charset="0"/>
              <a:cs typeface="Arial" panose="020B0604020202020204" pitchFamily="34" charset="0"/>
            </a:endParaRPr>
          </a:p>
          <a:p>
            <a:endParaRPr lang="en-US" sz="2400" dirty="0">
              <a:latin typeface="Franklin Gothic Medium Cond" panose="020B06060304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Content Placeholder 6">
            <a:extLst>
              <a:ext uri="{FF2B5EF4-FFF2-40B4-BE49-F238E27FC236}">
                <a16:creationId xmlns:a16="http://schemas.microsoft.com/office/drawing/2014/main" id="{F9254AD2-2CD4-6F41-9CE4-A7E8CDDEA2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27317" y="0"/>
            <a:ext cx="2284482" cy="17151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B949E0AF-A2BC-684B-BDAC-50376A61F239}"/>
              </a:ext>
            </a:extLst>
          </p:cNvPr>
          <p:cNvSpPr txBox="1"/>
          <p:nvPr/>
        </p:nvSpPr>
        <p:spPr>
          <a:xfrm>
            <a:off x="0" y="6488668"/>
            <a:ext cx="85115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Franklin Gothic Medium" panose="020B0603020102020204" pitchFamily="34" charset="0"/>
              </a:rPr>
              <a:t>Links: 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Franklin Gothic Medium" panose="020B0603020102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https://www.pandonia-global-network.org/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Franklin Gothic Medium" panose="020B0603020102020204" pitchFamily="34" charset="0"/>
              </a:rPr>
              <a:t> &amp; 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Franklin Gothic Medium" panose="020B0603020102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https://pandora.gsfc.nasa.gov/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Franklin Gothic Medium" panose="020B06030201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720774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33E6A7D4-04F2-D34A-B142-A0901BD8A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067082" cy="1325563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altLang="en-US" dirty="0">
                <a:latin typeface="Franklin Gothic Medium Cond" panose="020B0606030402020204" pitchFamily="34" charset="0"/>
              </a:rPr>
              <a:t>EPA-NASA Pandora Network at U.S. Air Quality Sites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377BB2-96F1-B541-A622-D17A241AF63D}"/>
              </a:ext>
            </a:extLst>
          </p:cNvPr>
          <p:cNvSpPr/>
          <p:nvPr/>
        </p:nvSpPr>
        <p:spPr>
          <a:xfrm flipV="1">
            <a:off x="0" y="990050"/>
            <a:ext cx="11944349" cy="61384"/>
          </a:xfrm>
          <a:prstGeom prst="rect">
            <a:avLst/>
          </a:prstGeom>
          <a:solidFill>
            <a:srgbClr val="00B050"/>
          </a:solidFill>
          <a:ln>
            <a:solidFill>
              <a:srgbClr val="0000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>
              <a:latin typeface="Franklin Gothic Medium Cond" panose="020B06060304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759030B-B1C2-874D-973D-B8C53A8516DB}"/>
              </a:ext>
            </a:extLst>
          </p:cNvPr>
          <p:cNvSpPr txBox="1"/>
          <p:nvPr/>
        </p:nvSpPr>
        <p:spPr>
          <a:xfrm>
            <a:off x="1911929" y="6488668"/>
            <a:ext cx="8257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Franklin Gothic Medium Cond" panose="020B0606030402020204" pitchFamily="34" charset="0"/>
              </a:rPr>
              <a:t>Contact: Jim </a:t>
            </a:r>
            <a:r>
              <a:rPr lang="en-US" dirty="0" err="1">
                <a:latin typeface="Franklin Gothic Medium Cond" panose="020B0606030402020204" pitchFamily="34" charset="0"/>
              </a:rPr>
              <a:t>Szykman</a:t>
            </a:r>
            <a:r>
              <a:rPr lang="en-US" dirty="0">
                <a:latin typeface="Franklin Gothic Medium Cond" panose="020B0606030402020204" pitchFamily="34" charset="0"/>
              </a:rPr>
              <a:t> (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Franklin Gothic Medium Cond" panose="020B06060304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james.j.szykman@nasa.gov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Franklin Gothic Medium Cond" panose="020B0606030402020204" pitchFamily="34" charset="0"/>
              </a:rPr>
              <a:t>) and Luke Valin (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Franklin Gothic Medium Cond" panose="020B06060304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valin.lukas@epa.gov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Franklin Gothic Medium Cond" panose="020B0606030402020204" pitchFamily="34" charset="0"/>
              </a:rPr>
              <a:t> 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3F0EE10-5BD3-7D44-91B5-06A6A3A2CDF2}"/>
              </a:ext>
            </a:extLst>
          </p:cNvPr>
          <p:cNvSpPr/>
          <p:nvPr/>
        </p:nvSpPr>
        <p:spPr>
          <a:xfrm>
            <a:off x="-1" y="1220662"/>
            <a:ext cx="105380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>
              <a:latin typeface="Franklin Gothic Medium Cond" panose="020B0606030402020204" pitchFamily="34" charset="0"/>
            </a:endParaRPr>
          </a:p>
          <a:p>
            <a:endParaRPr lang="en-US" dirty="0">
              <a:latin typeface="Franklin Gothic Medium Cond" panose="020B06060304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DA8B08D-0A29-E848-A486-9E4961FF8E78}"/>
              </a:ext>
            </a:extLst>
          </p:cNvPr>
          <p:cNvSpPr txBox="1"/>
          <p:nvPr/>
        </p:nvSpPr>
        <p:spPr>
          <a:xfrm>
            <a:off x="0" y="4715542"/>
            <a:ext cx="72852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>
                <a:latin typeface="Franklin Gothic Medium Cond" panose="020B0606030402020204" pitchFamily="34" charset="0"/>
              </a:rPr>
              <a:t>Map of sites that currently or by the end of the summer (COVID-willing) include Pandora spectrometers colored by available co-located measurements.</a:t>
            </a:r>
          </a:p>
          <a:p>
            <a:pPr algn="ctr"/>
            <a:endParaRPr lang="en-US" dirty="0">
              <a:latin typeface="Franklin Gothic Medium Cond" panose="020B06060304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071AA87-CFA8-4041-B1C3-BC6FBDEFFA01}"/>
              </a:ext>
            </a:extLst>
          </p:cNvPr>
          <p:cNvSpPr/>
          <p:nvPr/>
        </p:nvSpPr>
        <p:spPr>
          <a:xfrm>
            <a:off x="7093527" y="759694"/>
            <a:ext cx="5098473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endParaRPr lang="en-US" sz="2000" dirty="0">
              <a:latin typeface="Franklin Gothic Medium Cond" panose="020B0606030402020204" pitchFamily="34" charset="0"/>
            </a:endParaRPr>
          </a:p>
          <a:p>
            <a:pPr>
              <a:spcAft>
                <a:spcPts val="800"/>
              </a:spcAft>
            </a:pPr>
            <a:r>
              <a:rPr lang="en-US" sz="2000" dirty="0">
                <a:latin typeface="Franklin Gothic Medium Cond" panose="020B0606030402020204" pitchFamily="34" charset="0"/>
              </a:rPr>
              <a:t>First deployment in the NE Corridor region in 2018</a:t>
            </a:r>
          </a:p>
          <a:p>
            <a:pPr>
              <a:spcAft>
                <a:spcPts val="800"/>
              </a:spcAft>
            </a:pPr>
            <a:r>
              <a:rPr lang="en-US" sz="2000" dirty="0">
                <a:latin typeface="Franklin Gothic Medium Cond" panose="020B0606030402020204" pitchFamily="34" charset="0"/>
              </a:rPr>
              <a:t>Currently Operating Sites:</a:t>
            </a:r>
          </a:p>
          <a:p>
            <a:pPr marL="457200" indent="-457200">
              <a:spcAft>
                <a:spcPts val="800"/>
              </a:spcAft>
              <a:buFont typeface="+mj-lt"/>
              <a:buAutoNum type="arabicPeriod"/>
              <a:defRPr/>
            </a:pPr>
            <a:r>
              <a:rPr lang="en-US" dirty="0">
                <a:latin typeface="Franklin Gothic Medium Cond" panose="020B0606030402020204" pitchFamily="34" charset="0"/>
              </a:rPr>
              <a:t>Rutgers, NJ</a:t>
            </a:r>
          </a:p>
          <a:p>
            <a:pPr marL="457200" indent="-457200">
              <a:spcAft>
                <a:spcPts val="800"/>
              </a:spcAft>
              <a:buFont typeface="+mj-lt"/>
              <a:buAutoNum type="arabicPeriod"/>
              <a:defRPr/>
            </a:pPr>
            <a:r>
              <a:rPr lang="en-US" dirty="0">
                <a:latin typeface="Franklin Gothic Medium Cond" panose="020B0606030402020204" pitchFamily="34" charset="0"/>
              </a:rPr>
              <a:t>Bronx, NY</a:t>
            </a:r>
          </a:p>
          <a:p>
            <a:pPr marL="457200" indent="-457200">
              <a:spcAft>
                <a:spcPts val="800"/>
              </a:spcAft>
              <a:buFont typeface="+mj-lt"/>
              <a:buAutoNum type="arabicPeriod"/>
              <a:defRPr/>
            </a:pPr>
            <a:r>
              <a:rPr lang="en-US" dirty="0">
                <a:latin typeface="Franklin Gothic Medium Cond" panose="020B0606030402020204" pitchFamily="34" charset="0"/>
              </a:rPr>
              <a:t>Queens College, NY</a:t>
            </a:r>
          </a:p>
          <a:p>
            <a:pPr>
              <a:spcAft>
                <a:spcPts val="800"/>
              </a:spcAft>
              <a:defRPr/>
            </a:pPr>
            <a:endParaRPr lang="en-US" dirty="0">
              <a:latin typeface="Franklin Gothic Medium Cond" panose="020B0606030402020204" pitchFamily="34" charset="0"/>
            </a:endParaRPr>
          </a:p>
          <a:p>
            <a:pPr>
              <a:spcAft>
                <a:spcPts val="800"/>
              </a:spcAft>
              <a:defRPr/>
            </a:pPr>
            <a:r>
              <a:rPr lang="en-US" sz="2000" dirty="0">
                <a:latin typeface="Franklin Gothic Medium Cond" panose="020B0606030402020204" pitchFamily="34" charset="0"/>
              </a:rPr>
              <a:t>The number of sites will expand rapidly upon the lifting of restrictions related to COVID-19.</a:t>
            </a:r>
          </a:p>
          <a:p>
            <a:pPr>
              <a:spcAft>
                <a:spcPts val="800"/>
              </a:spcAft>
              <a:defRPr/>
            </a:pPr>
            <a:r>
              <a:rPr lang="en-US" sz="2000" dirty="0">
                <a:latin typeface="Franklin Gothic Medium Cond" panose="020B0606030402020204" pitchFamily="34" charset="0"/>
              </a:rPr>
              <a:t>Current and future considerations for site placement are motivated by air quality management and TEMPO</a:t>
            </a:r>
          </a:p>
          <a:p>
            <a:pPr algn="ctr">
              <a:spcAft>
                <a:spcPts val="800"/>
              </a:spcAft>
              <a:defRPr/>
            </a:pPr>
            <a:r>
              <a:rPr lang="en-US" sz="2000" dirty="0">
                <a:solidFill>
                  <a:schemeClr val="accent4">
                    <a:lumMod val="60000"/>
                    <a:lumOff val="40000"/>
                  </a:schemeClr>
                </a:solidFill>
                <a:latin typeface="Franklin Gothic Medium Cond" panose="020B0606030402020204" pitchFamily="34" charset="0"/>
              </a:rPr>
              <a:t>Open to feedback on how you think Pandora + co-located measurements can address issues related to air quality and TEMPO</a:t>
            </a:r>
          </a:p>
        </p:txBody>
      </p:sp>
      <p:pic>
        <p:nvPicPr>
          <p:cNvPr id="11" name="Picture 9">
            <a:extLst>
              <a:ext uri="{FF2B5EF4-FFF2-40B4-BE49-F238E27FC236}">
                <a16:creationId xmlns:a16="http://schemas.microsoft.com/office/drawing/2014/main" id="{DB0C9393-57EF-6747-9A0F-CFE4BD272D6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5484" y="1241038"/>
            <a:ext cx="6661789" cy="3399246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19C4363E-1E05-7943-939E-7164775F21D1}"/>
              </a:ext>
            </a:extLst>
          </p:cNvPr>
          <p:cNvSpPr/>
          <p:nvPr/>
        </p:nvSpPr>
        <p:spPr>
          <a:xfrm>
            <a:off x="9725891" y="1942100"/>
            <a:ext cx="2466109" cy="14055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Aft>
                <a:spcPts val="800"/>
              </a:spcAft>
              <a:buFont typeface="+mj-lt"/>
              <a:buAutoNum type="arabicPeriod" startAt="4"/>
              <a:defRPr/>
            </a:pPr>
            <a:r>
              <a:rPr lang="en-US" dirty="0">
                <a:latin typeface="Franklin Gothic Medium Cond" panose="020B0606030402020204" pitchFamily="34" charset="0"/>
              </a:rPr>
              <a:t>Flax Pond, NY</a:t>
            </a:r>
          </a:p>
          <a:p>
            <a:pPr marL="457200" indent="-457200">
              <a:spcAft>
                <a:spcPts val="800"/>
              </a:spcAft>
              <a:buFont typeface="+mj-lt"/>
              <a:buAutoNum type="arabicPeriod" startAt="4"/>
              <a:defRPr/>
            </a:pPr>
            <a:r>
              <a:rPr lang="en-US" dirty="0">
                <a:latin typeface="Franklin Gothic Medium Cond" panose="020B0606030402020204" pitchFamily="34" charset="0"/>
              </a:rPr>
              <a:t>New Haven, CT</a:t>
            </a:r>
          </a:p>
          <a:p>
            <a:pPr marL="457200" indent="-457200">
              <a:spcAft>
                <a:spcPts val="800"/>
              </a:spcAft>
              <a:buFont typeface="+mj-lt"/>
              <a:buAutoNum type="arabicPeriod" startAt="4"/>
              <a:defRPr/>
            </a:pPr>
            <a:r>
              <a:rPr lang="en-US" dirty="0" err="1">
                <a:latin typeface="Franklin Gothic Medium Cond" panose="020B0606030402020204" pitchFamily="34" charset="0"/>
              </a:rPr>
              <a:t>Chiwaukee</a:t>
            </a:r>
            <a:r>
              <a:rPr lang="en-US" dirty="0">
                <a:latin typeface="Franklin Gothic Medium Cond" panose="020B0606030402020204" pitchFamily="34" charset="0"/>
              </a:rPr>
              <a:t> Prairie, WI (May 2020)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B618FE5-C96D-3541-95DC-8F8A2A87AD50}"/>
              </a:ext>
            </a:extLst>
          </p:cNvPr>
          <p:cNvSpPr/>
          <p:nvPr/>
        </p:nvSpPr>
        <p:spPr>
          <a:xfrm>
            <a:off x="0" y="5352871"/>
            <a:ext cx="374072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800"/>
              </a:spcAft>
              <a:buFont typeface="Wingdings" pitchFamily="2" charset="2"/>
              <a:buChar char="ü"/>
            </a:pP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  <a:latin typeface="Franklin Gothic Medium Cond" panose="020B0606030402020204" pitchFamily="34" charset="0"/>
              </a:rPr>
              <a:t>Opportunity to add perspective to the understanding local/regional air quality by connecting to the satellite point of view.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84E4F95-370E-314F-8B66-617CFD267466}"/>
              </a:ext>
            </a:extLst>
          </p:cNvPr>
          <p:cNvSpPr/>
          <p:nvPr/>
        </p:nvSpPr>
        <p:spPr>
          <a:xfrm>
            <a:off x="3629892" y="5405690"/>
            <a:ext cx="374072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800"/>
              </a:spcAft>
              <a:buFont typeface="Wingdings" pitchFamily="2" charset="2"/>
              <a:buChar char="ü"/>
            </a:pP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  <a:latin typeface="Franklin Gothic Medium Cond" panose="020B0606030402020204" pitchFamily="34" charset="0"/>
              </a:rPr>
              <a:t>Assists with satellite validation/evaluation studies (e.g., TROPOMI and TEMPO)</a:t>
            </a:r>
          </a:p>
        </p:txBody>
      </p:sp>
    </p:spTree>
    <p:extLst>
      <p:ext uri="{BB962C8B-B14F-4D97-AF65-F5344CB8AC3E}">
        <p14:creationId xmlns:p14="http://schemas.microsoft.com/office/powerpoint/2010/main" val="41724386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A picture containing photo, cake, man, woman&#10;&#10;Description automatically generated">
            <a:extLst>
              <a:ext uri="{FF2B5EF4-FFF2-40B4-BE49-F238E27FC236}">
                <a16:creationId xmlns:a16="http://schemas.microsoft.com/office/drawing/2014/main" id="{33B390BC-CD81-C84C-98E4-524F1C9A0081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02189" y="3528958"/>
            <a:ext cx="4886792" cy="250335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52208F1-854D-BF4B-967F-BF4DFF69F817}"/>
              </a:ext>
            </a:extLst>
          </p:cNvPr>
          <p:cNvSpPr txBox="1"/>
          <p:nvPr/>
        </p:nvSpPr>
        <p:spPr>
          <a:xfrm>
            <a:off x="6599689" y="3585030"/>
            <a:ext cx="18040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FF00"/>
                </a:solidFill>
                <a:effectLst>
                  <a:outerShdw blurRad="50800" dist="38100" dir="13500000" algn="br" rotWithShape="0">
                    <a:prstClr val="black"/>
                  </a:outerShdw>
                </a:effectLst>
                <a:latin typeface="Franklin Gothic Medium Cond" panose="020B0606030402020204" pitchFamily="34" charset="0"/>
              </a:rPr>
              <a:t>Summer 2021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A73E538-2C36-F647-95D0-3DC76D60DC13}"/>
              </a:ext>
            </a:extLst>
          </p:cNvPr>
          <p:cNvSpPr txBox="1">
            <a:spLocks/>
          </p:cNvSpPr>
          <p:nvPr/>
        </p:nvSpPr>
        <p:spPr>
          <a:xfrm>
            <a:off x="420974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Franklin Gothic Medium Cond" panose="020B0606030402020204" pitchFamily="34" charset="0"/>
              </a:rPr>
              <a:t>Finishing thoughts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453CD5E-D071-6B40-8827-1A11B63F99BE}"/>
              </a:ext>
            </a:extLst>
          </p:cNvPr>
          <p:cNvSpPr txBox="1"/>
          <p:nvPr/>
        </p:nvSpPr>
        <p:spPr>
          <a:xfrm>
            <a:off x="399012" y="4249571"/>
            <a:ext cx="525364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Franklin Gothic Medium" panose="020B0603020102020204" pitchFamily="34" charset="0"/>
              </a:rPr>
              <a:t>GCAS will be used to do similar work for GEMS this fall in South Korea in collaboration with NIER.</a:t>
            </a:r>
          </a:p>
          <a:p>
            <a:pPr algn="ctr"/>
            <a:r>
              <a:rPr lang="en-US" sz="2400" dirty="0">
                <a:latin typeface="Franklin Gothic Medium" panose="020B0603020102020204" pitchFamily="34" charset="0"/>
              </a:rPr>
              <a:t> </a:t>
            </a:r>
            <a:r>
              <a:rPr lang="en-US" sz="2400" i="1" dirty="0">
                <a:solidFill>
                  <a:schemeClr val="tx1">
                    <a:lumMod val="85000"/>
                  </a:schemeClr>
                </a:solidFill>
                <a:latin typeface="Franklin Gothic Medium Cond" panose="020B0606030402020204" pitchFamily="34" charset="0"/>
              </a:rPr>
              <a:t>First look at geostationary air quality data prior to the launch of TEMPO.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8F4B355-A5E9-D749-825C-46A6E7162DED}"/>
              </a:ext>
            </a:extLst>
          </p:cNvPr>
          <p:cNvSpPr/>
          <p:nvPr/>
        </p:nvSpPr>
        <p:spPr>
          <a:xfrm flipV="1">
            <a:off x="116379" y="1094983"/>
            <a:ext cx="11944349" cy="61384"/>
          </a:xfrm>
          <a:prstGeom prst="rect">
            <a:avLst/>
          </a:prstGeom>
          <a:solidFill>
            <a:srgbClr val="00B050"/>
          </a:solidFill>
          <a:ln>
            <a:solidFill>
              <a:srgbClr val="0000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DC061A1-70E8-6640-9E26-BF80B5BB09BA}"/>
              </a:ext>
            </a:extLst>
          </p:cNvPr>
          <p:cNvSpPr/>
          <p:nvPr/>
        </p:nvSpPr>
        <p:spPr>
          <a:xfrm>
            <a:off x="6399612" y="5972033"/>
            <a:ext cx="524752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FFFF0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https://www-air.larc.nasa.gov/missions/tracer-aq/index.html</a:t>
            </a:r>
            <a:endParaRPr lang="en-US" sz="1600" dirty="0">
              <a:solidFill>
                <a:srgbClr val="FFFF0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9E01381-F43D-B14D-81C6-B611F66813A5}"/>
              </a:ext>
            </a:extLst>
          </p:cNvPr>
          <p:cNvSpPr/>
          <p:nvPr/>
        </p:nvSpPr>
        <p:spPr>
          <a:xfrm>
            <a:off x="6467302" y="1469181"/>
            <a:ext cx="572469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4288" algn="ctr"/>
            <a:r>
              <a:rPr lang="en-US" sz="2400" dirty="0">
                <a:solidFill>
                  <a:schemeClr val="accent4">
                    <a:lumMod val="60000"/>
                    <a:lumOff val="40000"/>
                  </a:schemeClr>
                </a:solidFill>
                <a:latin typeface="Franklin Gothic Medium Cond" panose="020B0606030402020204" pitchFamily="34" charset="0"/>
              </a:rPr>
              <a:t>Doing a research study and you think these capabilities or TEMPO can help? </a:t>
            </a:r>
          </a:p>
          <a:p>
            <a:pPr marL="14288" algn="ctr"/>
            <a:r>
              <a:rPr lang="en-US" sz="2400" dirty="0">
                <a:solidFill>
                  <a:schemeClr val="accent4">
                    <a:lumMod val="60000"/>
                    <a:lumOff val="40000"/>
                  </a:schemeClr>
                </a:solidFill>
                <a:latin typeface="Franklin Gothic Medium Cond" panose="020B0606030402020204" pitchFamily="34" charset="0"/>
              </a:rPr>
              <a:t>We want to hear about it!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53A9913-B420-CB4F-BDED-4857FEF89484}"/>
              </a:ext>
            </a:extLst>
          </p:cNvPr>
          <p:cNvSpPr txBox="1"/>
          <p:nvPr/>
        </p:nvSpPr>
        <p:spPr>
          <a:xfrm>
            <a:off x="8667824" y="686386"/>
            <a:ext cx="33514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Franklin Gothic Medium" panose="020B0603020102020204" pitchFamily="34" charset="0"/>
              </a:rPr>
              <a:t>Contact: </a:t>
            </a:r>
            <a:r>
              <a:rPr lang="en-US" dirty="0" err="1">
                <a:latin typeface="Franklin Gothic Medium" panose="020B0603020102020204" pitchFamily="34" charset="0"/>
              </a:rPr>
              <a:t>laura.m.judd@nasa.gov</a:t>
            </a:r>
            <a:endParaRPr lang="en-US" dirty="0">
              <a:latin typeface="Franklin Gothic Medium" panose="020B06030201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11607AC-5B38-364A-B503-9924EE7F9ADD}"/>
              </a:ext>
            </a:extLst>
          </p:cNvPr>
          <p:cNvSpPr/>
          <p:nvPr/>
        </p:nvSpPr>
        <p:spPr>
          <a:xfrm flipV="1">
            <a:off x="131273" y="3358816"/>
            <a:ext cx="11944349" cy="61384"/>
          </a:xfrm>
          <a:prstGeom prst="rect">
            <a:avLst/>
          </a:prstGeom>
          <a:solidFill>
            <a:srgbClr val="00B050"/>
          </a:solidFill>
          <a:ln>
            <a:solidFill>
              <a:srgbClr val="0000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C2B7D60-9039-B740-B88D-A26409022A30}"/>
              </a:ext>
            </a:extLst>
          </p:cNvPr>
          <p:cNvSpPr/>
          <p:nvPr/>
        </p:nvSpPr>
        <p:spPr>
          <a:xfrm>
            <a:off x="246248" y="1272447"/>
            <a:ext cx="582204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4288" algn="ctr"/>
            <a:r>
              <a:rPr lang="en-US" sz="2400" dirty="0">
                <a:latin typeface="Franklin Gothic Medium Cond" panose="020B0606030402020204" pitchFamily="34" charset="0"/>
              </a:rPr>
              <a:t>Airborne research campaign data can be found at</a:t>
            </a:r>
          </a:p>
          <a:p>
            <a:pPr marL="14288" algn="ctr"/>
            <a:r>
              <a:rPr lang="en-US" sz="2400" dirty="0">
                <a:latin typeface="Franklin Gothic Medium Cond" panose="020B0606030402020204" pitchFamily="34" charset="0"/>
              </a:rPr>
              <a:t> </a:t>
            </a:r>
            <a:r>
              <a:rPr lang="en-US" sz="2400" dirty="0">
                <a:latin typeface="Franklin Gothic Medium Cond" panose="020B06060304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https://www-air.larc.nasa.gov/index.html</a:t>
            </a:r>
            <a:endParaRPr lang="en-US" sz="2400" dirty="0">
              <a:latin typeface="Franklin Gothic Medium Cond" panose="020B0606030402020204" pitchFamily="34" charset="0"/>
            </a:endParaRPr>
          </a:p>
          <a:p>
            <a:pPr marL="14288" algn="ctr"/>
            <a:endParaRPr lang="en-US" sz="2400" dirty="0">
              <a:latin typeface="Franklin Gothic Medium Cond" panose="020B0606030402020204" pitchFamily="34" charset="0"/>
            </a:endParaRPr>
          </a:p>
          <a:p>
            <a:pPr marL="14288" algn="ctr"/>
            <a:r>
              <a:rPr lang="en-US" sz="2400" dirty="0">
                <a:latin typeface="Franklin Gothic Medium Cond" panose="020B0606030402020204" pitchFamily="34" charset="0"/>
              </a:rPr>
              <a:t>Questions about this presentation or data? feel free to contact me  (</a:t>
            </a:r>
            <a:r>
              <a:rPr lang="en-US" sz="2400" dirty="0" err="1">
                <a:latin typeface="Franklin Gothic Medium Cond" panose="020B0606030402020204" pitchFamily="34" charset="0"/>
              </a:rPr>
              <a:t>laura.m.judd@nasa.gov</a:t>
            </a:r>
            <a:r>
              <a:rPr lang="en-US" sz="2400" dirty="0">
                <a:latin typeface="Franklin Gothic Medium Cond" panose="020B0606030402020204" pitchFamily="34" charset="0"/>
              </a:rPr>
              <a:t>)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C388B090-296E-9A49-8401-DE13748AD2CB}"/>
              </a:ext>
            </a:extLst>
          </p:cNvPr>
          <p:cNvSpPr txBox="1">
            <a:spLocks/>
          </p:cNvSpPr>
          <p:nvPr/>
        </p:nvSpPr>
        <p:spPr>
          <a:xfrm>
            <a:off x="440370" y="322810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Franklin Gothic Medium Cond" panose="020B0606030402020204" pitchFamily="34" charset="0"/>
              </a:rPr>
              <a:t>Upcoming Activities </a:t>
            </a:r>
          </a:p>
        </p:txBody>
      </p:sp>
    </p:spTree>
    <p:extLst>
      <p:ext uri="{BB962C8B-B14F-4D97-AF65-F5344CB8AC3E}">
        <p14:creationId xmlns:p14="http://schemas.microsoft.com/office/powerpoint/2010/main" val="20710670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5166</TotalTime>
  <Words>1238</Words>
  <Application>Microsoft Macintosh PowerPoint</Application>
  <PresentationFormat>Widescreen</PresentationFormat>
  <Paragraphs>171</Paragraphs>
  <Slides>12</Slides>
  <Notes>12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Arial</vt:lpstr>
      <vt:lpstr>Calibri</vt:lpstr>
      <vt:lpstr>Calibri Light</vt:lpstr>
      <vt:lpstr>Franklin Gothic Demi Cond</vt:lpstr>
      <vt:lpstr>Franklin Gothic Medium</vt:lpstr>
      <vt:lpstr>Franklin Gothic Medium Cond</vt:lpstr>
      <vt:lpstr>Wingdings</vt:lpstr>
      <vt:lpstr>Office Theme</vt:lpstr>
      <vt:lpstr>Revealing TEMPO’s Capability for Observing Ozone Precursors</vt:lpstr>
      <vt:lpstr>PowerPoint Presentation</vt:lpstr>
      <vt:lpstr>PowerPoint Presentation</vt:lpstr>
      <vt:lpstr>PowerPoint Presentation</vt:lpstr>
      <vt:lpstr>NASA GCAS/GeoTASO Airborne Spectrometers</vt:lpstr>
      <vt:lpstr>PowerPoint Presentation</vt:lpstr>
      <vt:lpstr>PowerPoint Presentation</vt:lpstr>
      <vt:lpstr>PowerPoint Presentation</vt:lpstr>
      <vt:lpstr>Developing applications with hi-res HCHO columns</vt:lpstr>
      <vt:lpstr>Pandora Spectrometers</vt:lpstr>
      <vt:lpstr>EPA-NASA Pandora Network at U.S. Air Quality Sites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Revealing TEMPO’s Capability for Observing Ozone Precursors</dc:title>
  <dc:creator>Judd, Laura M. (LARC-E303)</dc:creator>
  <cp:lastModifiedBy>Judd, Laura M. (LARC-E303)</cp:lastModifiedBy>
  <cp:revision>112</cp:revision>
  <dcterms:created xsi:type="dcterms:W3CDTF">2020-06-10T21:28:30Z</dcterms:created>
  <dcterms:modified xsi:type="dcterms:W3CDTF">2020-06-19T16:24:33Z</dcterms:modified>
</cp:coreProperties>
</file>