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5"/>
  </p:sldMasterIdLst>
  <p:notesMasterIdLst>
    <p:notesMasterId r:id="rId37"/>
  </p:notesMasterIdLst>
  <p:sldIdLst>
    <p:sldId id="256" r:id="rId6"/>
    <p:sldId id="257" r:id="rId7"/>
    <p:sldId id="300" r:id="rId8"/>
    <p:sldId id="259" r:id="rId9"/>
    <p:sldId id="261" r:id="rId10"/>
    <p:sldId id="262" r:id="rId11"/>
    <p:sldId id="302" r:id="rId12"/>
    <p:sldId id="295" r:id="rId13"/>
    <p:sldId id="297" r:id="rId14"/>
    <p:sldId id="268" r:id="rId15"/>
    <p:sldId id="272" r:id="rId16"/>
    <p:sldId id="269" r:id="rId17"/>
    <p:sldId id="292" r:id="rId18"/>
    <p:sldId id="301" r:id="rId19"/>
    <p:sldId id="290" r:id="rId20"/>
    <p:sldId id="273" r:id="rId21"/>
    <p:sldId id="284" r:id="rId22"/>
    <p:sldId id="303" r:id="rId23"/>
    <p:sldId id="266" r:id="rId24"/>
    <p:sldId id="267" r:id="rId25"/>
    <p:sldId id="294" r:id="rId26"/>
    <p:sldId id="271" r:id="rId27"/>
    <p:sldId id="274" r:id="rId28"/>
    <p:sldId id="279" r:id="rId29"/>
    <p:sldId id="275" r:id="rId30"/>
    <p:sldId id="277" r:id="rId31"/>
    <p:sldId id="278" r:id="rId32"/>
    <p:sldId id="296" r:id="rId33"/>
    <p:sldId id="299" r:id="rId34"/>
    <p:sldId id="281" r:id="rId35"/>
    <p:sldId id="291" r:id="rId3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Trac D. (JSC-SD211)[WYLE LABORATORIES, INC.]" initials="NTD(LI" lastIdx="23" clrIdx="0">
    <p:extLst>
      <p:ext uri="{19B8F6BF-5375-455C-9EA6-DF929625EA0E}">
        <p15:presenceInfo xmlns:p15="http://schemas.microsoft.com/office/powerpoint/2012/main" userId="S-1-5-21-330711430-3775241029-4075259233-67537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7030A0"/>
    <a:srgbClr val="D04238"/>
    <a:srgbClr val="D15437"/>
    <a:srgbClr val="FFFFFF"/>
    <a:srgbClr val="543E6A"/>
    <a:srgbClr val="494661"/>
    <a:srgbClr val="934BC9"/>
    <a:srgbClr val="1E9399"/>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14" autoAdjust="0"/>
    <p:restoredTop sz="95405" autoAdjust="0"/>
  </p:normalViewPr>
  <p:slideViewPr>
    <p:cSldViewPr snapToGrid="0">
      <p:cViewPr varScale="1">
        <p:scale>
          <a:sx n="65" d="100"/>
          <a:sy n="65" d="100"/>
        </p:scale>
        <p:origin x="796" y="40"/>
      </p:cViewPr>
      <p:guideLst>
        <p:guide orient="horz" pos="2160"/>
        <p:guide pos="3840"/>
      </p:guideLst>
    </p:cSldViewPr>
  </p:slideViewPr>
  <p:outlineViewPr>
    <p:cViewPr>
      <p:scale>
        <a:sx n="33" d="100"/>
        <a:sy n="33" d="100"/>
      </p:scale>
      <p:origin x="0" y="-4776"/>
    </p:cViewPr>
  </p:outlineViewPr>
  <p:notesTextViewPr>
    <p:cViewPr>
      <p:scale>
        <a:sx n="3" d="2"/>
        <a:sy n="3" d="2"/>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s>
</file>

<file path=ppt/diagrams/_rels/data1.xml.rels><?xml version="1.0" encoding="UTF-8" standalone="yes"?>
<Relationships xmlns="http://schemas.openxmlformats.org/package/2006/relationships"><Relationship Id="rId3" Type="http://schemas.openxmlformats.org/officeDocument/2006/relationships/image" Target="../media/image37.png"/><Relationship Id="rId2" Type="http://schemas.microsoft.com/office/2007/relationships/hdphoto" Target="../media/hdphoto5.wdp"/><Relationship Id="rId1" Type="http://schemas.openxmlformats.org/officeDocument/2006/relationships/image" Target="../media/image36.png"/><Relationship Id="rId5" Type="http://schemas.openxmlformats.org/officeDocument/2006/relationships/image" Target="../media/image39.png"/><Relationship Id="rId4" Type="http://schemas.openxmlformats.org/officeDocument/2006/relationships/image" Target="../media/image3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37.png"/><Relationship Id="rId2" Type="http://schemas.microsoft.com/office/2007/relationships/hdphoto" Target="../media/hdphoto5.wdp"/><Relationship Id="rId1" Type="http://schemas.openxmlformats.org/officeDocument/2006/relationships/image" Target="../media/image36.png"/><Relationship Id="rId5" Type="http://schemas.openxmlformats.org/officeDocument/2006/relationships/image" Target="../media/image39.png"/><Relationship Id="rId4" Type="http://schemas.openxmlformats.org/officeDocument/2006/relationships/image" Target="../media/image38.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887362A-0123-440D-A02D-E159B1491DB3}"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en-US"/>
        </a:p>
      </dgm:t>
    </dgm:pt>
    <dgm:pt modelId="{45270108-BC49-4BA2-8E54-C7B4A7BE4CC5}">
      <dgm:prSet phldrT="[Text]"/>
      <dgm:spPr>
        <a:blipFill rotWithShape="0">
          <a:blip xmlns:r="http://schemas.openxmlformats.org/officeDocument/2006/relationships" r:embed="rId1" cstate="screen">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a:ext>
            </a:extLst>
          </a:blip>
          <a:stretch>
            <a:fillRect/>
          </a:stretch>
        </a:blipFill>
      </dgm:spPr>
      <dgm:t>
        <a:bodyPr/>
        <a:lstStyle/>
        <a:p>
          <a:r>
            <a:rPr lang="en-US" dirty="0"/>
            <a:t> </a:t>
          </a:r>
        </a:p>
      </dgm:t>
    </dgm:pt>
    <dgm:pt modelId="{8E87BE11-3DC9-4711-BF05-B8429A46E105}" type="parTrans" cxnId="{B2CFB6F3-5293-46A5-BF70-03A8DB65C7CC}">
      <dgm:prSet/>
      <dgm:spPr/>
      <dgm:t>
        <a:bodyPr/>
        <a:lstStyle/>
        <a:p>
          <a:endParaRPr lang="en-US"/>
        </a:p>
      </dgm:t>
    </dgm:pt>
    <dgm:pt modelId="{7FB84BE4-6B90-4ECD-A7B5-D3CF547DE945}" type="sibTrans" cxnId="{B2CFB6F3-5293-46A5-BF70-03A8DB65C7CC}">
      <dgm:prSet/>
      <dgm:spPr/>
      <dgm:t>
        <a:bodyPr/>
        <a:lstStyle/>
        <a:p>
          <a:endParaRPr lang="en-US"/>
        </a:p>
      </dgm:t>
    </dgm:pt>
    <dgm:pt modelId="{1EBE6770-5527-4A39-9FE3-DA6FD11AC169}">
      <dgm:prSet phldrT="[Text]"/>
      <dgm:spPr>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dgm:spPr>
      <dgm:t>
        <a:bodyPr/>
        <a:lstStyle/>
        <a:p>
          <a:r>
            <a:rPr lang="en-US" dirty="0"/>
            <a:t> </a:t>
          </a:r>
        </a:p>
      </dgm:t>
    </dgm:pt>
    <dgm:pt modelId="{7DF8EB49-1B52-4A37-9516-1300A55674F1}" type="parTrans" cxnId="{BD78D6DA-743F-46B7-9D2B-150446B277B9}">
      <dgm:prSet/>
      <dgm:spPr>
        <a:solidFill>
          <a:srgbClr val="00CC00"/>
        </a:solidFill>
      </dgm:spPr>
      <dgm:t>
        <a:bodyPr/>
        <a:lstStyle/>
        <a:p>
          <a:endParaRPr lang="en-US"/>
        </a:p>
      </dgm:t>
    </dgm:pt>
    <dgm:pt modelId="{C95F936D-8697-43BC-AA93-1E49585B3CE3}" type="sibTrans" cxnId="{BD78D6DA-743F-46B7-9D2B-150446B277B9}">
      <dgm:prSet/>
      <dgm:spPr/>
      <dgm:t>
        <a:bodyPr/>
        <a:lstStyle/>
        <a:p>
          <a:endParaRPr lang="en-US"/>
        </a:p>
      </dgm:t>
    </dgm:pt>
    <dgm:pt modelId="{7D7BC3C8-0CDD-41A6-ADBD-5F65CE66481A}">
      <dgm:prSet phldrT="[Text]"/>
      <dgm:spPr>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dgm:spPr>
      <dgm:t>
        <a:bodyPr/>
        <a:lstStyle/>
        <a:p>
          <a:r>
            <a:rPr lang="en-US" dirty="0"/>
            <a:t> </a:t>
          </a:r>
        </a:p>
      </dgm:t>
    </dgm:pt>
    <dgm:pt modelId="{F78BC92E-9E1A-4252-949F-021BE57E26B9}" type="parTrans" cxnId="{022B973F-1BBC-4D19-9E23-74DE5EDE910C}">
      <dgm:prSet/>
      <dgm:spPr>
        <a:solidFill>
          <a:srgbClr val="00CC00"/>
        </a:solidFill>
      </dgm:spPr>
      <dgm:t>
        <a:bodyPr/>
        <a:lstStyle/>
        <a:p>
          <a:endParaRPr lang="en-US"/>
        </a:p>
      </dgm:t>
    </dgm:pt>
    <dgm:pt modelId="{514799DA-6C1C-4336-A9E7-06B565925FED}" type="sibTrans" cxnId="{022B973F-1BBC-4D19-9E23-74DE5EDE910C}">
      <dgm:prSet/>
      <dgm:spPr/>
      <dgm:t>
        <a:bodyPr/>
        <a:lstStyle/>
        <a:p>
          <a:endParaRPr lang="en-US"/>
        </a:p>
      </dgm:t>
    </dgm:pt>
    <dgm:pt modelId="{0BF93144-C1D1-4064-A455-A27219C1D581}">
      <dgm:prSet phldrT="[Text]"/>
      <dgm:spPr>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dgm:spPr>
      <dgm:t>
        <a:bodyPr/>
        <a:lstStyle/>
        <a:p>
          <a:r>
            <a:rPr lang="en-US" dirty="0"/>
            <a:t> </a:t>
          </a:r>
        </a:p>
      </dgm:t>
    </dgm:pt>
    <dgm:pt modelId="{49E2185A-76CA-4131-8C7E-C5F4679C2022}" type="parTrans" cxnId="{8ECFC6E0-99FB-4653-94AB-658ADFFB1A53}">
      <dgm:prSet/>
      <dgm:spPr>
        <a:solidFill>
          <a:srgbClr val="00CC00"/>
        </a:solidFill>
      </dgm:spPr>
      <dgm:t>
        <a:bodyPr/>
        <a:lstStyle/>
        <a:p>
          <a:endParaRPr lang="en-US"/>
        </a:p>
      </dgm:t>
    </dgm:pt>
    <dgm:pt modelId="{2EBEC32E-B7A1-4166-81F2-9128DF7D1F6F}" type="sibTrans" cxnId="{8ECFC6E0-99FB-4653-94AB-658ADFFB1A53}">
      <dgm:prSet/>
      <dgm:spPr/>
      <dgm:t>
        <a:bodyPr/>
        <a:lstStyle/>
        <a:p>
          <a:endParaRPr lang="en-US"/>
        </a:p>
      </dgm:t>
    </dgm:pt>
    <dgm:pt modelId="{4A3B482A-2794-4C0E-AFB9-69CE9F9FC24B}" type="pres">
      <dgm:prSet presAssocID="{6887362A-0123-440D-A02D-E159B1491DB3}" presName="cycle" presStyleCnt="0">
        <dgm:presLayoutVars>
          <dgm:chMax val="1"/>
          <dgm:dir/>
          <dgm:animLvl val="ctr"/>
          <dgm:resizeHandles val="exact"/>
        </dgm:presLayoutVars>
      </dgm:prSet>
      <dgm:spPr/>
      <dgm:t>
        <a:bodyPr/>
        <a:lstStyle/>
        <a:p>
          <a:endParaRPr lang="en-US"/>
        </a:p>
      </dgm:t>
    </dgm:pt>
    <dgm:pt modelId="{740CA82B-38EB-4D26-90D6-6794C15DA13C}" type="pres">
      <dgm:prSet presAssocID="{45270108-BC49-4BA2-8E54-C7B4A7BE4CC5}" presName="centerShape" presStyleLbl="node0" presStyleIdx="0" presStyleCnt="1" custScaleX="153191" custScaleY="153191" custLinFactNeighborX="-355" custLinFactNeighborY="14526"/>
      <dgm:spPr/>
      <dgm:t>
        <a:bodyPr/>
        <a:lstStyle/>
        <a:p>
          <a:endParaRPr lang="en-US"/>
        </a:p>
      </dgm:t>
    </dgm:pt>
    <dgm:pt modelId="{DE877354-D77D-417B-A8A9-37628F2B9800}" type="pres">
      <dgm:prSet presAssocID="{7DF8EB49-1B52-4A37-9516-1300A55674F1}" presName="parTrans" presStyleLbl="bgSibTrans2D1" presStyleIdx="0" presStyleCnt="3"/>
      <dgm:spPr/>
      <dgm:t>
        <a:bodyPr/>
        <a:lstStyle/>
        <a:p>
          <a:endParaRPr lang="en-US"/>
        </a:p>
      </dgm:t>
    </dgm:pt>
    <dgm:pt modelId="{BE41489D-EF56-41AF-B0D4-207F92D063AD}" type="pres">
      <dgm:prSet presAssocID="{1EBE6770-5527-4A39-9FE3-DA6FD11AC169}" presName="node" presStyleLbl="node1" presStyleIdx="0" presStyleCnt="3" custScaleX="92619" custScaleY="143700" custRadScaleRad="119323" custRadScaleInc="28178">
        <dgm:presLayoutVars>
          <dgm:bulletEnabled val="1"/>
        </dgm:presLayoutVars>
      </dgm:prSet>
      <dgm:spPr/>
      <dgm:t>
        <a:bodyPr/>
        <a:lstStyle/>
        <a:p>
          <a:endParaRPr lang="en-US"/>
        </a:p>
      </dgm:t>
    </dgm:pt>
    <dgm:pt modelId="{DA4823A4-6E1A-4CCB-BF2C-3034D39A7C2C}" type="pres">
      <dgm:prSet presAssocID="{F78BC92E-9E1A-4252-949F-021BE57E26B9}" presName="parTrans" presStyleLbl="bgSibTrans2D1" presStyleIdx="1" presStyleCnt="3" custLinFactNeighborX="2741" custLinFactNeighborY="9091"/>
      <dgm:spPr/>
      <dgm:t>
        <a:bodyPr/>
        <a:lstStyle/>
        <a:p>
          <a:endParaRPr lang="en-US"/>
        </a:p>
      </dgm:t>
    </dgm:pt>
    <dgm:pt modelId="{61D743AB-BE86-411A-BB26-D96004926431}" type="pres">
      <dgm:prSet presAssocID="{7D7BC3C8-0CDD-41A6-ADBD-5F65CE66481A}" presName="node" presStyleLbl="node1" presStyleIdx="1" presStyleCnt="3" custScaleX="87811" custScaleY="144540" custRadScaleRad="117904" custRadScaleInc="3993">
        <dgm:presLayoutVars>
          <dgm:bulletEnabled val="1"/>
        </dgm:presLayoutVars>
      </dgm:prSet>
      <dgm:spPr/>
      <dgm:t>
        <a:bodyPr/>
        <a:lstStyle/>
        <a:p>
          <a:endParaRPr lang="en-US"/>
        </a:p>
      </dgm:t>
    </dgm:pt>
    <dgm:pt modelId="{CB62B187-D205-4B05-9BAC-409E0B67B534}" type="pres">
      <dgm:prSet presAssocID="{49E2185A-76CA-4131-8C7E-C5F4679C2022}" presName="parTrans" presStyleLbl="bgSibTrans2D1" presStyleIdx="2" presStyleCnt="3"/>
      <dgm:spPr/>
      <dgm:t>
        <a:bodyPr/>
        <a:lstStyle/>
        <a:p>
          <a:endParaRPr lang="en-US"/>
        </a:p>
      </dgm:t>
    </dgm:pt>
    <dgm:pt modelId="{DFBF05B3-D89B-4B7E-B0BF-718A6631B28C}" type="pres">
      <dgm:prSet presAssocID="{0BF93144-C1D1-4064-A455-A27219C1D581}" presName="node" presStyleLbl="node1" presStyleIdx="2" presStyleCnt="3" custScaleX="88572" custScaleY="158458" custRadScaleRad="121678" custRadScaleInc="-19122">
        <dgm:presLayoutVars>
          <dgm:bulletEnabled val="1"/>
        </dgm:presLayoutVars>
      </dgm:prSet>
      <dgm:spPr/>
      <dgm:t>
        <a:bodyPr/>
        <a:lstStyle/>
        <a:p>
          <a:endParaRPr lang="en-US"/>
        </a:p>
      </dgm:t>
    </dgm:pt>
  </dgm:ptLst>
  <dgm:cxnLst>
    <dgm:cxn modelId="{9D2401AC-A04D-46E7-A108-FAD67CF5C08A}" type="presOf" srcId="{1EBE6770-5527-4A39-9FE3-DA6FD11AC169}" destId="{BE41489D-EF56-41AF-B0D4-207F92D063AD}" srcOrd="0" destOrd="0" presId="urn:microsoft.com/office/officeart/2005/8/layout/radial4"/>
    <dgm:cxn modelId="{B2CFB6F3-5293-46A5-BF70-03A8DB65C7CC}" srcId="{6887362A-0123-440D-A02D-E159B1491DB3}" destId="{45270108-BC49-4BA2-8E54-C7B4A7BE4CC5}" srcOrd="0" destOrd="0" parTransId="{8E87BE11-3DC9-4711-BF05-B8429A46E105}" sibTransId="{7FB84BE4-6B90-4ECD-A7B5-D3CF547DE945}"/>
    <dgm:cxn modelId="{B983363C-7091-4AD8-ACE4-E35C1171AAFF}" type="presOf" srcId="{F78BC92E-9E1A-4252-949F-021BE57E26B9}" destId="{DA4823A4-6E1A-4CCB-BF2C-3034D39A7C2C}" srcOrd="0" destOrd="0" presId="urn:microsoft.com/office/officeart/2005/8/layout/radial4"/>
    <dgm:cxn modelId="{C8F8296D-50CE-4C1F-8D61-4663ABABA932}" type="presOf" srcId="{0BF93144-C1D1-4064-A455-A27219C1D581}" destId="{DFBF05B3-D89B-4B7E-B0BF-718A6631B28C}" srcOrd="0" destOrd="0" presId="urn:microsoft.com/office/officeart/2005/8/layout/radial4"/>
    <dgm:cxn modelId="{BD78D6DA-743F-46B7-9D2B-150446B277B9}" srcId="{45270108-BC49-4BA2-8E54-C7B4A7BE4CC5}" destId="{1EBE6770-5527-4A39-9FE3-DA6FD11AC169}" srcOrd="0" destOrd="0" parTransId="{7DF8EB49-1B52-4A37-9516-1300A55674F1}" sibTransId="{C95F936D-8697-43BC-AA93-1E49585B3CE3}"/>
    <dgm:cxn modelId="{59672103-0271-4DB8-A883-451E683A25E4}" type="presOf" srcId="{45270108-BC49-4BA2-8E54-C7B4A7BE4CC5}" destId="{740CA82B-38EB-4D26-90D6-6794C15DA13C}" srcOrd="0" destOrd="0" presId="urn:microsoft.com/office/officeart/2005/8/layout/radial4"/>
    <dgm:cxn modelId="{022B973F-1BBC-4D19-9E23-74DE5EDE910C}" srcId="{45270108-BC49-4BA2-8E54-C7B4A7BE4CC5}" destId="{7D7BC3C8-0CDD-41A6-ADBD-5F65CE66481A}" srcOrd="1" destOrd="0" parTransId="{F78BC92E-9E1A-4252-949F-021BE57E26B9}" sibTransId="{514799DA-6C1C-4336-A9E7-06B565925FED}"/>
    <dgm:cxn modelId="{D5149B5E-74DC-4340-B32A-6BE47DAC2EC4}" type="presOf" srcId="{6887362A-0123-440D-A02D-E159B1491DB3}" destId="{4A3B482A-2794-4C0E-AFB9-69CE9F9FC24B}" srcOrd="0" destOrd="0" presId="urn:microsoft.com/office/officeart/2005/8/layout/radial4"/>
    <dgm:cxn modelId="{578BD790-9AD9-4881-B67A-D2DD13A14409}" type="presOf" srcId="{7DF8EB49-1B52-4A37-9516-1300A55674F1}" destId="{DE877354-D77D-417B-A8A9-37628F2B9800}" srcOrd="0" destOrd="0" presId="urn:microsoft.com/office/officeart/2005/8/layout/radial4"/>
    <dgm:cxn modelId="{16EA54B8-9C83-40AE-9FDF-992EF8D1D5B8}" type="presOf" srcId="{7D7BC3C8-0CDD-41A6-ADBD-5F65CE66481A}" destId="{61D743AB-BE86-411A-BB26-D96004926431}" srcOrd="0" destOrd="0" presId="urn:microsoft.com/office/officeart/2005/8/layout/radial4"/>
    <dgm:cxn modelId="{93A6A708-EA31-400E-BFF2-1B1BD931A2F8}" type="presOf" srcId="{49E2185A-76CA-4131-8C7E-C5F4679C2022}" destId="{CB62B187-D205-4B05-9BAC-409E0B67B534}" srcOrd="0" destOrd="0" presId="urn:microsoft.com/office/officeart/2005/8/layout/radial4"/>
    <dgm:cxn modelId="{8ECFC6E0-99FB-4653-94AB-658ADFFB1A53}" srcId="{45270108-BC49-4BA2-8E54-C7B4A7BE4CC5}" destId="{0BF93144-C1D1-4064-A455-A27219C1D581}" srcOrd="2" destOrd="0" parTransId="{49E2185A-76CA-4131-8C7E-C5F4679C2022}" sibTransId="{2EBEC32E-B7A1-4166-81F2-9128DF7D1F6F}"/>
    <dgm:cxn modelId="{4F5F35F2-030B-4BE9-88E1-550188E168BE}" type="presParOf" srcId="{4A3B482A-2794-4C0E-AFB9-69CE9F9FC24B}" destId="{740CA82B-38EB-4D26-90D6-6794C15DA13C}" srcOrd="0" destOrd="0" presId="urn:microsoft.com/office/officeart/2005/8/layout/radial4"/>
    <dgm:cxn modelId="{8AE59439-0CA2-497B-8E9F-2B71845BF407}" type="presParOf" srcId="{4A3B482A-2794-4C0E-AFB9-69CE9F9FC24B}" destId="{DE877354-D77D-417B-A8A9-37628F2B9800}" srcOrd="1" destOrd="0" presId="urn:microsoft.com/office/officeart/2005/8/layout/radial4"/>
    <dgm:cxn modelId="{8851C73B-6D94-463C-A187-1F6D46ED02F8}" type="presParOf" srcId="{4A3B482A-2794-4C0E-AFB9-69CE9F9FC24B}" destId="{BE41489D-EF56-41AF-B0D4-207F92D063AD}" srcOrd="2" destOrd="0" presId="urn:microsoft.com/office/officeart/2005/8/layout/radial4"/>
    <dgm:cxn modelId="{D6FD7C2D-C483-4677-87B3-3B46A3957DC8}" type="presParOf" srcId="{4A3B482A-2794-4C0E-AFB9-69CE9F9FC24B}" destId="{DA4823A4-6E1A-4CCB-BF2C-3034D39A7C2C}" srcOrd="3" destOrd="0" presId="urn:microsoft.com/office/officeart/2005/8/layout/radial4"/>
    <dgm:cxn modelId="{B7E1D330-D856-4DEB-B40A-6032AF03EA74}" type="presParOf" srcId="{4A3B482A-2794-4C0E-AFB9-69CE9F9FC24B}" destId="{61D743AB-BE86-411A-BB26-D96004926431}" srcOrd="4" destOrd="0" presId="urn:microsoft.com/office/officeart/2005/8/layout/radial4"/>
    <dgm:cxn modelId="{E1C4DE0F-C3FE-4ECC-B9B5-AF72D1C857AB}" type="presParOf" srcId="{4A3B482A-2794-4C0E-AFB9-69CE9F9FC24B}" destId="{CB62B187-D205-4B05-9BAC-409E0B67B534}" srcOrd="5" destOrd="0" presId="urn:microsoft.com/office/officeart/2005/8/layout/radial4"/>
    <dgm:cxn modelId="{3D192BCD-D343-4FC2-9216-BAAA4917D321}" type="presParOf" srcId="{4A3B482A-2794-4C0E-AFB9-69CE9F9FC24B}" destId="{DFBF05B3-D89B-4B7E-B0BF-718A6631B28C}" srcOrd="6" destOrd="0" presId="urn:microsoft.com/office/officeart/2005/8/layout/radial4"/>
  </dgm:cxnLst>
  <dgm:bg>
    <a:solidFill>
      <a:schemeClr val="bg1"/>
    </a:solidFill>
  </dgm:bg>
  <dgm:whole>
    <a:ln w="38100">
      <a:solidFill>
        <a:srgbClr val="00B0F0"/>
      </a:solidFill>
    </a:ln>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40CA82B-38EB-4D26-90D6-6794C15DA13C}">
      <dsp:nvSpPr>
        <dsp:cNvPr id="0" name=""/>
        <dsp:cNvSpPr/>
      </dsp:nvSpPr>
      <dsp:spPr>
        <a:xfrm>
          <a:off x="423040" y="918761"/>
          <a:ext cx="792051" cy="792051"/>
        </a:xfrm>
        <a:prstGeom prst="ellipse">
          <a:avLst/>
        </a:prstGeom>
        <a:blipFill rotWithShape="0">
          <a:blip xmlns:r="http://schemas.openxmlformats.org/officeDocument/2006/relationships" r:embed="rId1" cstate="screen">
            <a:extLst>
              <a:ext uri="{BEBA8EAE-BF5A-486C-A8C5-ECC9F3942E4B}">
                <a14:imgProps xmlns:a14="http://schemas.microsoft.com/office/drawing/2010/main">
                  <a14:imgLayer r:embed="rId2">
                    <a14:imgEffect>
                      <a14:brightnessContrast bright="20000" contrast="-20000"/>
                    </a14:imgEffect>
                  </a14:imgLayer>
                </a14:imgProps>
              </a:ex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lvl="0" algn="ctr" defTabSz="1600200">
            <a:lnSpc>
              <a:spcPct val="90000"/>
            </a:lnSpc>
            <a:spcBef>
              <a:spcPct val="0"/>
            </a:spcBef>
            <a:spcAft>
              <a:spcPct val="35000"/>
            </a:spcAft>
          </a:pPr>
          <a:r>
            <a:rPr lang="en-US" sz="3600" kern="1200" dirty="0"/>
            <a:t> </a:t>
          </a:r>
        </a:p>
      </dsp:txBody>
      <dsp:txXfrm>
        <a:off x="539033" y="1034754"/>
        <a:ext cx="560065" cy="560065"/>
      </dsp:txXfrm>
    </dsp:sp>
    <dsp:sp modelId="{DE877354-D77D-417B-A8A9-37628F2B9800}">
      <dsp:nvSpPr>
        <dsp:cNvPr id="0" name=""/>
        <dsp:cNvSpPr/>
      </dsp:nvSpPr>
      <dsp:spPr>
        <a:xfrm rot="14291550">
          <a:off x="180983" y="648111"/>
          <a:ext cx="540600" cy="147355"/>
        </a:xfrm>
        <a:prstGeom prst="leftArrow">
          <a:avLst>
            <a:gd name="adj1" fmla="val 60000"/>
            <a:gd name="adj2" fmla="val 50000"/>
          </a:avLst>
        </a:prstGeom>
        <a:solidFill>
          <a:srgbClr val="00CC00"/>
        </a:solidFill>
        <a:ln>
          <a:noFill/>
        </a:ln>
        <a:effectLst/>
      </dsp:spPr>
      <dsp:style>
        <a:lnRef idx="0">
          <a:scrgbClr r="0" g="0" b="0"/>
        </a:lnRef>
        <a:fillRef idx="1">
          <a:scrgbClr r="0" g="0" b="0"/>
        </a:fillRef>
        <a:effectRef idx="0">
          <a:scrgbClr r="0" g="0" b="0"/>
        </a:effectRef>
        <a:fontRef idx="minor">
          <a:schemeClr val="lt1"/>
        </a:fontRef>
      </dsp:style>
    </dsp:sp>
    <dsp:sp modelId="{BE41489D-EF56-41AF-B0D4-207F92D063AD}">
      <dsp:nvSpPr>
        <dsp:cNvPr id="0" name=""/>
        <dsp:cNvSpPr/>
      </dsp:nvSpPr>
      <dsp:spPr>
        <a:xfrm>
          <a:off x="81353" y="209749"/>
          <a:ext cx="454929" cy="564664"/>
        </a:xfrm>
        <a:prstGeom prst="roundRect">
          <a:avLst>
            <a:gd name="adj" fmla="val 10000"/>
          </a:avLst>
        </a:prstGeom>
        <a:blipFill rotWithShape="0">
          <a:blip xmlns:r="http://schemas.openxmlformats.org/officeDocument/2006/relationships" r:embed="rId3" cstate="screen">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1244600">
            <a:lnSpc>
              <a:spcPct val="90000"/>
            </a:lnSpc>
            <a:spcBef>
              <a:spcPct val="0"/>
            </a:spcBef>
            <a:spcAft>
              <a:spcPct val="35000"/>
            </a:spcAft>
          </a:pPr>
          <a:r>
            <a:rPr lang="en-US" sz="2800" kern="1200" dirty="0"/>
            <a:t> </a:t>
          </a:r>
        </a:p>
      </dsp:txBody>
      <dsp:txXfrm>
        <a:off x="94677" y="223073"/>
        <a:ext cx="428281" cy="538016"/>
      </dsp:txXfrm>
    </dsp:sp>
    <dsp:sp modelId="{DA4823A4-6E1A-4CCB-BF2C-3034D39A7C2C}">
      <dsp:nvSpPr>
        <dsp:cNvPr id="0" name=""/>
        <dsp:cNvSpPr/>
      </dsp:nvSpPr>
      <dsp:spPr>
        <a:xfrm rot="16336975">
          <a:off x="581751" y="545346"/>
          <a:ext cx="561978" cy="147355"/>
        </a:xfrm>
        <a:prstGeom prst="leftArrow">
          <a:avLst>
            <a:gd name="adj1" fmla="val 60000"/>
            <a:gd name="adj2" fmla="val 50000"/>
          </a:avLst>
        </a:prstGeom>
        <a:solidFill>
          <a:srgbClr val="00CC00"/>
        </a:solidFill>
        <a:ln>
          <a:noFill/>
        </a:ln>
        <a:effectLst/>
      </dsp:spPr>
      <dsp:style>
        <a:lnRef idx="0">
          <a:scrgbClr r="0" g="0" b="0"/>
        </a:lnRef>
        <a:fillRef idx="1">
          <a:scrgbClr r="0" g="0" b="0"/>
        </a:fillRef>
        <a:effectRef idx="0">
          <a:scrgbClr r="0" g="0" b="0"/>
        </a:effectRef>
        <a:fontRef idx="minor">
          <a:schemeClr val="lt1"/>
        </a:fontRef>
      </dsp:style>
    </dsp:sp>
    <dsp:sp modelId="{61D743AB-BE86-411A-BB26-D96004926431}">
      <dsp:nvSpPr>
        <dsp:cNvPr id="0" name=""/>
        <dsp:cNvSpPr/>
      </dsp:nvSpPr>
      <dsp:spPr>
        <a:xfrm>
          <a:off x="642873" y="40879"/>
          <a:ext cx="431313" cy="567965"/>
        </a:xfrm>
        <a:prstGeom prst="roundRect">
          <a:avLst>
            <a:gd name="adj" fmla="val 10000"/>
          </a:avLst>
        </a:prstGeom>
        <a:blipFill rotWithShape="0">
          <a:blip xmlns:r="http://schemas.openxmlformats.org/officeDocument/2006/relationships" r:embed="rId4" cstate="screen">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lvl="0" algn="ctr" defTabSz="1200150">
            <a:lnSpc>
              <a:spcPct val="90000"/>
            </a:lnSpc>
            <a:spcBef>
              <a:spcPct val="0"/>
            </a:spcBef>
            <a:spcAft>
              <a:spcPct val="35000"/>
            </a:spcAft>
          </a:pPr>
          <a:r>
            <a:rPr lang="en-US" sz="2700" kern="1200" dirty="0"/>
            <a:t> </a:t>
          </a:r>
        </a:p>
      </dsp:txBody>
      <dsp:txXfrm>
        <a:off x="655506" y="53512"/>
        <a:ext cx="406047" cy="542699"/>
      </dsp:txXfrm>
    </dsp:sp>
    <dsp:sp modelId="{CB62B187-D205-4B05-9BAC-409E0B67B534}">
      <dsp:nvSpPr>
        <dsp:cNvPr id="0" name=""/>
        <dsp:cNvSpPr/>
      </dsp:nvSpPr>
      <dsp:spPr>
        <a:xfrm rot="18424166">
          <a:off x="967352" y="678816"/>
          <a:ext cx="553002" cy="147355"/>
        </a:xfrm>
        <a:prstGeom prst="leftArrow">
          <a:avLst>
            <a:gd name="adj1" fmla="val 60000"/>
            <a:gd name="adj2" fmla="val 50000"/>
          </a:avLst>
        </a:prstGeom>
        <a:solidFill>
          <a:srgbClr val="00CC00"/>
        </a:solidFill>
        <a:ln>
          <a:noFill/>
        </a:ln>
        <a:effectLst/>
      </dsp:spPr>
      <dsp:style>
        <a:lnRef idx="0">
          <a:scrgbClr r="0" g="0" b="0"/>
        </a:lnRef>
        <a:fillRef idx="1">
          <a:scrgbClr r="0" g="0" b="0"/>
        </a:fillRef>
        <a:effectRef idx="0">
          <a:scrgbClr r="0" g="0" b="0"/>
        </a:effectRef>
        <a:fontRef idx="minor">
          <a:schemeClr val="lt1"/>
        </a:fontRef>
      </dsp:style>
    </dsp:sp>
    <dsp:sp modelId="{DFBF05B3-D89B-4B7E-B0BF-718A6631B28C}">
      <dsp:nvSpPr>
        <dsp:cNvPr id="0" name=""/>
        <dsp:cNvSpPr/>
      </dsp:nvSpPr>
      <dsp:spPr>
        <a:xfrm>
          <a:off x="1192998" y="220543"/>
          <a:ext cx="435050" cy="622655"/>
        </a:xfrm>
        <a:prstGeom prst="roundRect">
          <a:avLst>
            <a:gd name="adj" fmla="val 10000"/>
          </a:avLst>
        </a:prstGeom>
        <a:blipFill rotWithShape="0">
          <a:blip xmlns:r="http://schemas.openxmlformats.org/officeDocument/2006/relationships" r:embed="rId5" cstate="screen">
            <a:extLst>
              <a:ext uri="{28A0092B-C50C-407E-A947-70E740481C1C}">
                <a14:useLocalDpi xmlns:a14="http://schemas.microsoft.com/office/drawing/2010/main"/>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51435" rIns="51435" bIns="51435" numCol="1" spcCol="1270" anchor="ctr" anchorCtr="0">
          <a:noAutofit/>
        </a:bodyPr>
        <a:lstStyle/>
        <a:p>
          <a:pPr lvl="0" algn="ctr" defTabSz="1200150">
            <a:lnSpc>
              <a:spcPct val="90000"/>
            </a:lnSpc>
            <a:spcBef>
              <a:spcPct val="0"/>
            </a:spcBef>
            <a:spcAft>
              <a:spcPct val="35000"/>
            </a:spcAft>
          </a:pPr>
          <a:r>
            <a:rPr lang="en-US" sz="2700" kern="1200" dirty="0"/>
            <a:t> </a:t>
          </a:r>
        </a:p>
      </dsp:txBody>
      <dsp:txXfrm>
        <a:off x="1205740" y="233285"/>
        <a:ext cx="409566" cy="597171"/>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F0A9EA-1F0E-4756-89CD-E45F61FF6F40}" type="datetimeFigureOut">
              <a:rPr lang="en-US" smtClean="0"/>
              <a:t>6/23/2020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8A81BC-3CA8-465D-81D1-2FAD2B24C1F1}" type="slidenum">
              <a:rPr lang="en-US" smtClean="0"/>
              <a:t>‹#›</a:t>
            </a:fld>
            <a:endParaRPr lang="en-US" dirty="0"/>
          </a:p>
        </p:txBody>
      </p:sp>
    </p:spTree>
    <p:extLst>
      <p:ext uri="{BB962C8B-B14F-4D97-AF65-F5344CB8AC3E}">
        <p14:creationId xmlns:p14="http://schemas.microsoft.com/office/powerpoint/2010/main" val="298522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8A81BC-3CA8-465D-81D1-2FAD2B24C1F1}" type="slidenum">
              <a:rPr lang="en-US" smtClean="0"/>
              <a:t>2</a:t>
            </a:fld>
            <a:endParaRPr lang="en-US" dirty="0"/>
          </a:p>
        </p:txBody>
      </p:sp>
    </p:spTree>
    <p:extLst>
      <p:ext uri="{BB962C8B-B14F-4D97-AF65-F5344CB8AC3E}">
        <p14:creationId xmlns:p14="http://schemas.microsoft.com/office/powerpoint/2010/main" val="9641862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8A81BC-3CA8-465D-81D1-2FAD2B24C1F1}" type="slidenum">
              <a:rPr lang="en-US" smtClean="0"/>
              <a:t>4</a:t>
            </a:fld>
            <a:endParaRPr lang="en-US" dirty="0"/>
          </a:p>
        </p:txBody>
      </p:sp>
    </p:spTree>
    <p:extLst>
      <p:ext uri="{BB962C8B-B14F-4D97-AF65-F5344CB8AC3E}">
        <p14:creationId xmlns:p14="http://schemas.microsoft.com/office/powerpoint/2010/main" val="2717826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7B45EBB-86FF-47A1-925F-B26AC77D178F}" type="datetime1">
              <a:rPr lang="en-US" smtClean="0"/>
              <a:t>6/23/2020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76865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3B16AA-6DAB-4F00-8D99-46B1609CB909}" type="datetime1">
              <a:rPr lang="en-US" smtClean="0"/>
              <a:t>6/23/2020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113E31D-E2AB-40D1-8B51-AFA5AFEF393A}" type="slidenum">
              <a:rPr lang="en-US" smtClean="0"/>
              <a:t>‹#›</a:t>
            </a:fld>
            <a:endParaRPr lang="en-US" dirty="0"/>
          </a:p>
        </p:txBody>
      </p:sp>
    </p:spTree>
    <p:extLst>
      <p:ext uri="{BB962C8B-B14F-4D97-AF65-F5344CB8AC3E}">
        <p14:creationId xmlns:p14="http://schemas.microsoft.com/office/powerpoint/2010/main" val="12933212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663D29D-13DF-4545-B03C-6234D69F17E2}" type="datetime1">
              <a:rPr lang="en-US" smtClean="0"/>
              <a:t>6/23/2020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7848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1845734"/>
            <a:ext cx="493776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43AD162-4D10-4F0F-9823-569D487EE6F6}" type="datetime1">
              <a:rPr lang="en-US" smtClean="0"/>
              <a:t>6/23/2020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2896643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90F0748-4B36-4CAB-B8BC-5E3998D012F6}" type="datetime1">
              <a:rPr lang="en-US" smtClean="0"/>
              <a:t>6/23/2020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66734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16366D1-9C73-4C65-859D-6EA2E7F6A93F}" type="datetime1">
              <a:rPr lang="en-US" smtClean="0"/>
              <a:t>6/23/2020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502429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4D2EAEC1-86B4-4B71-A388-699AB850AA15}" type="datetime1">
              <a:rPr lang="en-US" smtClean="0"/>
              <a:t>6/23/2020</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8233942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AA1A1316-351B-4F4A-8DA3-C12700991F08}" type="datetime1">
              <a:rPr lang="en-US" smtClean="0"/>
              <a:t>6/23/2020</a:t>
            </a:fld>
            <a:endParaRPr lang="en-US"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6320649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7A4D5D2-6B97-451B-B1B0-493B76004777}" type="datetime1">
              <a:rPr lang="en-US" smtClean="0"/>
              <a:t>6/23/2020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2300825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411D5A-80DA-48A2-9B8A-CA319A1D6E78}" type="datetime1">
              <a:rPr lang="en-US" smtClean="0"/>
              <a:t>6/23/2020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168843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F00F0D-7F62-4267-A127-9EA8A86725F3}" type="datetime1">
              <a:rPr lang="en-US" smtClean="0"/>
              <a:t>6/23/2020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4451204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2187A323-F872-459D-B601-4043E7276882}" type="datetime1">
              <a:rPr lang="en-US" smtClean="0"/>
              <a:t>6/23/2020</a:t>
            </a:fld>
            <a:endParaRPr lang="en-US"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4FAB73BC-B049-4115-A692-8D63A059BFB8}" type="slidenum">
              <a:rPr lang="en-US" smtClean="0"/>
              <a:pPr/>
              <a:t>‹#›</a:t>
            </a:fld>
            <a:endParaRPr lang="en-US"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145499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hf hdr="0" ftr="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biosignalgroup.com/product-service/ezenet/" TargetMode="External"/><Relationship Id="rId7" Type="http://schemas.openxmlformats.org/officeDocument/2006/relationships/image" Target="../media/image7.png"/><Relationship Id="rId2" Type="http://schemas.openxmlformats.org/officeDocument/2006/relationships/hyperlink" Target="http://biosignalgroup.com/product-service/microeeg/" TargetMode="Externa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biosignalgroup.com/product-service/waveprep/" TargetMode="External"/><Relationship Id="rId4" Type="http://schemas.openxmlformats.org/officeDocument/2006/relationships/hyperlink" Target="http://biosignalgroup.com/product-service/hydrodot-biosensors/"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diagnosysllc.com/products/systems/envoy/" TargetMode="External"/><Relationship Id="rId7" Type="http://schemas.openxmlformats.org/officeDocument/2006/relationships/image" Target="../media/image9.png"/><Relationship Id="rId2" Type="http://schemas.openxmlformats.org/officeDocument/2006/relationships/hyperlink" Target="http://diagnosysllc.com/products/E3/" TargetMode="External"/><Relationship Id="rId1" Type="http://schemas.openxmlformats.org/officeDocument/2006/relationships/slideLayout" Target="../slideLayouts/slideLayout4.xml"/><Relationship Id="rId6" Type="http://schemas.openxmlformats.org/officeDocument/2006/relationships/image" Target="../media/image1.png"/><Relationship Id="rId5" Type="http://schemas.openxmlformats.org/officeDocument/2006/relationships/hyperlink" Target="http://diagnosysllc.com/products/dtls/" TargetMode="External"/><Relationship Id="rId4" Type="http://schemas.openxmlformats.org/officeDocument/2006/relationships/hyperlink" Target="http://diagnosysllc.com/products/colorburst/"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asa.gov/mission_pages/station/research/experiments/explorer/Investigation.html?#id=67" TargetMode="External"/><Relationship Id="rId1" Type="http://schemas.openxmlformats.org/officeDocument/2006/relationships/slideLayout" Target="../slideLayouts/slideLayout4.xml"/><Relationship Id="rId6" Type="http://schemas.openxmlformats.org/officeDocument/2006/relationships/image" Target="../media/image15.jpg"/><Relationship Id="rId5" Type="http://schemas.microsoft.com/office/2007/relationships/hdphoto" Target="../media/hdphoto2.wdp"/><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hyperlink" Target="https://www.nasa.gov/mission_pages/station/research/experiments/explorer/Investigation.html?#id=58" TargetMode="External"/><Relationship Id="rId1" Type="http://schemas.openxmlformats.org/officeDocument/2006/relationships/slideLayout" Target="../slideLayouts/slideLayout4.xml"/><Relationship Id="rId6" Type="http://schemas.openxmlformats.org/officeDocument/2006/relationships/image" Target="../media/image17.jpg"/><Relationship Id="rId5" Type="http://schemas.microsoft.com/office/2007/relationships/hdphoto" Target="../media/hdphoto3.wdp"/><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21.tmp"/><Relationship Id="rId4" Type="http://schemas.openxmlformats.org/officeDocument/2006/relationships/image" Target="../media/image20.jpeg"/></Relationships>
</file>

<file path=ppt/slides/_rels/slide1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jpeg"/><Relationship Id="rId7" Type="http://schemas.openxmlformats.org/officeDocument/2006/relationships/image" Target="../media/image26.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30.png"/><Relationship Id="rId4" Type="http://schemas.openxmlformats.org/officeDocument/2006/relationships/image" Target="../media/image29.jpeg"/></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reichert.com/product_details.cfm?pcId=304&amp;skuId=2973&amp;skuTk=1035651526#.Xmkh3XdFzbF" TargetMode="External"/><Relationship Id="rId1" Type="http://schemas.openxmlformats.org/officeDocument/2006/relationships/slideLayout" Target="../slideLayouts/slideLayout4.xml"/><Relationship Id="rId4" Type="http://schemas.openxmlformats.org/officeDocument/2006/relationships/image" Target="../media/image33.jp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asa.gov/mission_pages/station/research/experiments/explorer/Investigation.html?#id=630" TargetMode="Externa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44.jpeg"/><Relationship Id="rId3" Type="http://schemas.openxmlformats.org/officeDocument/2006/relationships/image" Target="../media/image1.png"/><Relationship Id="rId7" Type="http://schemas.openxmlformats.org/officeDocument/2006/relationships/diagramColors" Target="../diagrams/colors1.xml"/><Relationship Id="rId12" Type="http://schemas.openxmlformats.org/officeDocument/2006/relationships/image" Target="../media/image43.jpeg"/><Relationship Id="rId2" Type="http://schemas.openxmlformats.org/officeDocument/2006/relationships/hyperlink" Target="https://www.nasa.gov/mission_pages/station/research/experiments/explorer/Investigation.html?#id=736" TargetMode="External"/><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image" Target="../media/image42.jpeg"/><Relationship Id="rId5" Type="http://schemas.openxmlformats.org/officeDocument/2006/relationships/diagramLayout" Target="../diagrams/layout1.xml"/><Relationship Id="rId10" Type="http://schemas.openxmlformats.org/officeDocument/2006/relationships/image" Target="../media/image41.jpeg"/><Relationship Id="rId4" Type="http://schemas.openxmlformats.org/officeDocument/2006/relationships/diagramData" Target="../diagrams/data1.xml"/><Relationship Id="rId9" Type="http://schemas.openxmlformats.org/officeDocument/2006/relationships/image" Target="../media/image40.png"/><Relationship Id="rId14" Type="http://schemas.openxmlformats.org/officeDocument/2006/relationships/image" Target="../media/image45.jpeg"/></Relationships>
</file>

<file path=ppt/slides/_rels/slide2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2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50.jpe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1.png"/><Relationship Id="rId1" Type="http://schemas.openxmlformats.org/officeDocument/2006/relationships/slideLayout" Target="../slideLayouts/slideLayout4.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5.jpeg"/><Relationship Id="rId1" Type="http://schemas.openxmlformats.org/officeDocument/2006/relationships/slideLayout" Target="../slideLayouts/slideLayout4.xml"/><Relationship Id="rId5" Type="http://schemas.openxmlformats.org/officeDocument/2006/relationships/image" Target="../media/image57.jpeg"/><Relationship Id="rId4" Type="http://schemas.openxmlformats.org/officeDocument/2006/relationships/image" Target="../media/image56.jpeg"/></Relationships>
</file>

<file path=ppt/slides/_rels/slide27.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60.jpeg"/><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1.png"/><Relationship Id="rId1" Type="http://schemas.openxmlformats.org/officeDocument/2006/relationships/slideLayout" Target="../slideLayouts/slideLayout4.xml"/><Relationship Id="rId4" Type="http://schemas.openxmlformats.org/officeDocument/2006/relationships/image" Target="../media/image62.jpg"/></Relationships>
</file>

<file path=ppt/slides/_rels/slide29.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6.jpe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65.jpeg"/><Relationship Id="rId5" Type="http://schemas.openxmlformats.org/officeDocument/2006/relationships/image" Target="../media/image64.jpeg"/><Relationship Id="rId4" Type="http://schemas.microsoft.com/office/2007/relationships/hdphoto" Target="../media/hdphoto6.wdp"/></Relationships>
</file>

<file path=ppt/slides/_rels/slide30.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1.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HRP Research Operations and Integration (ROI)</a:t>
            </a:r>
            <a:r>
              <a:rPr lang="en-US" dirty="0"/>
              <a:t/>
            </a:r>
            <a:br>
              <a:rPr lang="en-US" dirty="0"/>
            </a:br>
            <a:r>
              <a:rPr lang="en-US" sz="7200" dirty="0"/>
              <a:t>Flight Facility Capabilities  </a:t>
            </a:r>
          </a:p>
        </p:txBody>
      </p:sp>
      <p:sp>
        <p:nvSpPr>
          <p:cNvPr id="3" name="Subtitle 2"/>
          <p:cNvSpPr>
            <a:spLocks noGrp="1"/>
          </p:cNvSpPr>
          <p:nvPr>
            <p:ph type="subTitle" idx="1"/>
          </p:nvPr>
        </p:nvSpPr>
        <p:spPr>
          <a:xfrm>
            <a:off x="1100051" y="4455620"/>
            <a:ext cx="10058400" cy="1729519"/>
          </a:xfrm>
        </p:spPr>
        <p:txBody>
          <a:bodyPr>
            <a:normAutofit/>
          </a:bodyPr>
          <a:lstStyle/>
          <a:p>
            <a:pPr algn="ctr"/>
            <a:r>
              <a:rPr lang="en-US" sz="1600" dirty="0">
                <a:solidFill>
                  <a:schemeClr val="accent2">
                    <a:lumMod val="75000"/>
                  </a:schemeClr>
                </a:solidFill>
              </a:rPr>
              <a:t>REVISED June 2020</a:t>
            </a:r>
            <a:endParaRPr lang="en-US" sz="1600" b="1" dirty="0">
              <a:solidFill>
                <a:schemeClr val="accent2">
                  <a:lumMod val="75000"/>
                </a:schemeClr>
              </a:solidFill>
            </a:endParaRPr>
          </a:p>
        </p:txBody>
      </p:sp>
      <p:pic>
        <p:nvPicPr>
          <p:cNvPr id="4"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315079"/>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582A56A0-3281-47DC-B48D-C098D6F2946E}"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a:t>
            </a:fld>
            <a:endParaRPr lang="en-US" dirty="0"/>
          </a:p>
        </p:txBody>
      </p:sp>
      <p:sp>
        <p:nvSpPr>
          <p:cNvPr id="7" name="Rectangle 6"/>
          <p:cNvSpPr/>
          <p:nvPr/>
        </p:nvSpPr>
        <p:spPr>
          <a:xfrm>
            <a:off x="3375414" y="5446785"/>
            <a:ext cx="184731" cy="461665"/>
          </a:xfrm>
          <a:prstGeom prst="rect">
            <a:avLst/>
          </a:prstGeom>
        </p:spPr>
        <p:txBody>
          <a:bodyPr wrap="none">
            <a:spAutoFit/>
          </a:bodyPr>
          <a:lstStyle/>
          <a:p>
            <a:endParaRPr lang="en-US" sz="2400" dirty="0">
              <a:solidFill>
                <a:schemeClr val="accent2">
                  <a:lumMod val="75000"/>
                </a:schemeClr>
              </a:solidFill>
            </a:endParaRPr>
          </a:p>
        </p:txBody>
      </p:sp>
    </p:spTree>
    <p:extLst>
      <p:ext uri="{BB962C8B-B14F-4D97-AF65-F5344CB8AC3E}">
        <p14:creationId xmlns:p14="http://schemas.microsoft.com/office/powerpoint/2010/main" val="39382707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Current and Planned Flight Facilities*</a:t>
            </a:r>
          </a:p>
        </p:txBody>
      </p:sp>
      <p:sp>
        <p:nvSpPr>
          <p:cNvPr id="3" name="Content Placeholder 2"/>
          <p:cNvSpPr>
            <a:spLocks noGrp="1"/>
          </p:cNvSpPr>
          <p:nvPr>
            <p:ph idx="1"/>
          </p:nvPr>
        </p:nvSpPr>
        <p:spPr>
          <a:xfrm>
            <a:off x="1097280" y="1845733"/>
            <a:ext cx="10509250" cy="4241847"/>
          </a:xfrm>
        </p:spPr>
        <p:txBody>
          <a:bodyPr numCol="2" spcCol="274320">
            <a:normAutofit lnSpcReduction="10000"/>
          </a:bodyPr>
          <a:lstStyle/>
          <a:p>
            <a:pPr marL="225425" indent="-225425">
              <a:buFont typeface="Arial" panose="020B0604020202020204" pitchFamily="34" charset="0"/>
              <a:buChar char="•"/>
            </a:pPr>
            <a:r>
              <a:rPr lang="en-US" dirty="0">
                <a:solidFill>
                  <a:schemeClr val="tx1">
                    <a:lumMod val="65000"/>
                    <a:lumOff val="35000"/>
                  </a:schemeClr>
                </a:solidFill>
              </a:rPr>
              <a:t>Hardware Systems</a:t>
            </a:r>
          </a:p>
          <a:p>
            <a:pPr marL="518033" lvl="1" indent="-225425">
              <a:buFont typeface="Arial" panose="020B0604020202020204" pitchFamily="34" charset="0"/>
              <a:buChar char="•"/>
            </a:pPr>
            <a:r>
              <a:rPr lang="en-US" sz="1600" dirty="0">
                <a:solidFill>
                  <a:schemeClr val="tx1">
                    <a:lumMod val="65000"/>
                    <a:lumOff val="35000"/>
                  </a:schemeClr>
                </a:solidFill>
              </a:rPr>
              <a:t>Actiwatch Plus</a:t>
            </a:r>
          </a:p>
          <a:p>
            <a:pPr marL="518033" lvl="1" indent="-225425">
              <a:buFont typeface="Arial" panose="020B0604020202020204" pitchFamily="34" charset="0"/>
              <a:buChar char="•"/>
            </a:pPr>
            <a:r>
              <a:rPr lang="en-US" sz="1600" dirty="0">
                <a:solidFill>
                  <a:schemeClr val="tx1">
                    <a:lumMod val="65000"/>
                    <a:lumOff val="35000"/>
                  </a:schemeClr>
                </a:solidFill>
              </a:rPr>
              <a:t>Cerebral Cochlear Fluid Pressure Analyzer (CCFP) </a:t>
            </a:r>
          </a:p>
          <a:p>
            <a:pPr marL="518033" lvl="1" indent="-225425">
              <a:buFont typeface="Arial" panose="020B0604020202020204" pitchFamily="34" charset="0"/>
              <a:buChar char="•"/>
            </a:pPr>
            <a:r>
              <a:rPr lang="en-US" sz="1600" dirty="0">
                <a:solidFill>
                  <a:schemeClr val="tx1">
                    <a:lumMod val="65000"/>
                    <a:lumOff val="35000"/>
                  </a:schemeClr>
                </a:solidFill>
              </a:rPr>
              <a:t>Distortion Product Otoacoustic Emissions Device (DPOAE) </a:t>
            </a:r>
          </a:p>
          <a:p>
            <a:pPr marL="518033" lvl="1" indent="-225425">
              <a:buFont typeface="Arial" panose="020B0604020202020204" pitchFamily="34" charset="0"/>
              <a:buChar char="•"/>
            </a:pPr>
            <a:r>
              <a:rPr lang="en-US" sz="1600" dirty="0">
                <a:solidFill>
                  <a:schemeClr val="tx1">
                    <a:lumMod val="65000"/>
                    <a:lumOff val="35000"/>
                  </a:schemeClr>
                </a:solidFill>
              </a:rPr>
              <a:t>Electroencephalograph (EEG)</a:t>
            </a:r>
          </a:p>
          <a:p>
            <a:pPr marL="518033" lvl="1" indent="-225425">
              <a:buFont typeface="Arial" panose="020B0604020202020204" pitchFamily="34" charset="0"/>
              <a:buChar char="•"/>
            </a:pPr>
            <a:r>
              <a:rPr lang="en-US" sz="1600" dirty="0" err="1">
                <a:solidFill>
                  <a:schemeClr val="tx1">
                    <a:lumMod val="65000"/>
                    <a:lumOff val="35000"/>
                  </a:schemeClr>
                </a:solidFill>
              </a:rPr>
              <a:t>Electroretinograph</a:t>
            </a:r>
            <a:r>
              <a:rPr lang="en-US" sz="1600" dirty="0">
                <a:solidFill>
                  <a:schemeClr val="tx1">
                    <a:lumMod val="65000"/>
                    <a:lumOff val="35000"/>
                  </a:schemeClr>
                </a:solidFill>
              </a:rPr>
              <a:t> (ERG)</a:t>
            </a:r>
          </a:p>
          <a:p>
            <a:pPr marL="518033" lvl="1" indent="-225425">
              <a:buFont typeface="Arial" panose="020B0604020202020204" pitchFamily="34" charset="0"/>
              <a:buChar char="•"/>
            </a:pPr>
            <a:r>
              <a:rPr lang="en-US" sz="1600" dirty="0">
                <a:solidFill>
                  <a:schemeClr val="tx1">
                    <a:lumMod val="65000"/>
                    <a:lumOff val="35000"/>
                  </a:schemeClr>
                </a:solidFill>
              </a:rPr>
              <a:t>Gas Delivery System (GDS)</a:t>
            </a:r>
          </a:p>
          <a:p>
            <a:pPr marL="518033" lvl="1" indent="-225425">
              <a:buFont typeface="Arial" panose="020B0604020202020204" pitchFamily="34" charset="0"/>
              <a:buChar char="•"/>
            </a:pPr>
            <a:r>
              <a:rPr lang="en-US" sz="1600" dirty="0" err="1">
                <a:solidFill>
                  <a:schemeClr val="tx1">
                    <a:lumMod val="65000"/>
                    <a:lumOff val="35000"/>
                  </a:schemeClr>
                </a:solidFill>
              </a:rPr>
              <a:t>Holter</a:t>
            </a:r>
            <a:r>
              <a:rPr lang="en-US" sz="1600" dirty="0">
                <a:solidFill>
                  <a:schemeClr val="tx1">
                    <a:lumMod val="65000"/>
                    <a:lumOff val="35000"/>
                  </a:schemeClr>
                </a:solidFill>
              </a:rPr>
              <a:t> Monitor 2</a:t>
            </a:r>
          </a:p>
          <a:p>
            <a:pPr marL="518033" lvl="1" indent="-225425">
              <a:buFont typeface="Arial" panose="020B0604020202020204" pitchFamily="34" charset="0"/>
              <a:buChar char="•"/>
            </a:pPr>
            <a:r>
              <a:rPr lang="en-US" sz="1600" dirty="0">
                <a:solidFill>
                  <a:schemeClr val="tx1">
                    <a:lumMod val="65000"/>
                    <a:lumOff val="35000"/>
                  </a:schemeClr>
                </a:solidFill>
              </a:rPr>
              <a:t>Human Research Facilities 1 and 2 (HRF 1 &amp; 2)</a:t>
            </a:r>
          </a:p>
          <a:p>
            <a:pPr marL="518033" lvl="1" indent="-225425">
              <a:buFont typeface="Arial" panose="020B0604020202020204" pitchFamily="34" charset="0"/>
              <a:buChar char="•"/>
            </a:pPr>
            <a:r>
              <a:rPr lang="en-US" sz="1600" dirty="0">
                <a:solidFill>
                  <a:schemeClr val="tx1">
                    <a:lumMod val="65000"/>
                    <a:lumOff val="35000"/>
                  </a:schemeClr>
                </a:solidFill>
              </a:rPr>
              <a:t>HRF Centrifuge</a:t>
            </a:r>
          </a:p>
          <a:p>
            <a:pPr marL="518033" lvl="1" indent="-225425">
              <a:buFont typeface="Arial" panose="020B0604020202020204" pitchFamily="34" charset="0"/>
              <a:buChar char="•"/>
            </a:pPr>
            <a:r>
              <a:rPr lang="en-US" sz="1600" dirty="0">
                <a:solidFill>
                  <a:schemeClr val="tx1">
                    <a:lumMod val="65000"/>
                    <a:lumOff val="35000"/>
                  </a:schemeClr>
                </a:solidFill>
              </a:rPr>
              <a:t>HRF Payload Drawer</a:t>
            </a:r>
          </a:p>
          <a:p>
            <a:pPr marL="518033" lvl="1" indent="-225425">
              <a:buFont typeface="Arial" panose="020B0604020202020204" pitchFamily="34" charset="0"/>
              <a:buChar char="•"/>
            </a:pPr>
            <a:r>
              <a:rPr lang="en-US" sz="1600" dirty="0">
                <a:solidFill>
                  <a:schemeClr val="tx1">
                    <a:lumMod val="65000"/>
                    <a:lumOff val="35000"/>
                  </a:schemeClr>
                </a:solidFill>
              </a:rPr>
              <a:t>HRF Portable Computers</a:t>
            </a:r>
          </a:p>
          <a:p>
            <a:pPr marL="518033" lvl="1" indent="-225425">
              <a:buFont typeface="Arial" panose="020B0604020202020204" pitchFamily="34" charset="0"/>
              <a:buChar char="•"/>
            </a:pPr>
            <a:r>
              <a:rPr lang="en-US" sz="1600" dirty="0">
                <a:solidFill>
                  <a:schemeClr val="tx1">
                    <a:lumMod val="65000"/>
                    <a:lumOff val="35000"/>
                  </a:schemeClr>
                </a:solidFill>
              </a:rPr>
              <a:t>Light Meter</a:t>
            </a:r>
          </a:p>
          <a:p>
            <a:pPr marL="518033" lvl="1" indent="-225425">
              <a:buFont typeface="Arial" panose="020B0604020202020204" pitchFamily="34" charset="0"/>
              <a:buChar char="•"/>
            </a:pPr>
            <a:r>
              <a:rPr lang="en-US" sz="1600" dirty="0" err="1">
                <a:solidFill>
                  <a:schemeClr val="tx1">
                    <a:lumMod val="65000"/>
                    <a:lumOff val="35000"/>
                  </a:schemeClr>
                </a:solidFill>
              </a:rPr>
              <a:t>Pneumatonometer</a:t>
            </a:r>
            <a:r>
              <a:rPr lang="en-US" sz="1600" dirty="0">
                <a:solidFill>
                  <a:schemeClr val="tx1">
                    <a:lumMod val="65000"/>
                    <a:lumOff val="35000"/>
                  </a:schemeClr>
                </a:solidFill>
              </a:rPr>
              <a:t> (PTM)</a:t>
            </a:r>
          </a:p>
          <a:p>
            <a:pPr marL="518033" lvl="1" indent="-225425">
              <a:buFont typeface="Arial" panose="020B0604020202020204" pitchFamily="34" charset="0"/>
              <a:buChar char="•"/>
            </a:pPr>
            <a:r>
              <a:rPr lang="en-US" sz="1600" dirty="0">
                <a:solidFill>
                  <a:schemeClr val="tx1">
                    <a:lumMod val="65000"/>
                    <a:lumOff val="35000"/>
                  </a:schemeClr>
                </a:solidFill>
              </a:rPr>
              <a:t>Space Linear Acceleration Mass Measurement Device (SLAMMD) </a:t>
            </a:r>
          </a:p>
          <a:p>
            <a:pPr marL="518033" lvl="1" indent="-225425">
              <a:buFont typeface="Arial" panose="020B0604020202020204" pitchFamily="34" charset="0"/>
              <a:buChar char="•"/>
            </a:pPr>
            <a:r>
              <a:rPr lang="en-US" sz="1600" dirty="0">
                <a:solidFill>
                  <a:schemeClr val="tx1">
                    <a:lumMod val="65000"/>
                    <a:lumOff val="35000"/>
                  </a:schemeClr>
                </a:solidFill>
              </a:rPr>
              <a:t>Ultrasound 2</a:t>
            </a:r>
          </a:p>
          <a:p>
            <a:pPr marL="518033" lvl="1" indent="-225425">
              <a:buFont typeface="Arial" panose="020B0604020202020204" pitchFamily="34" charset="0"/>
              <a:buChar char="•"/>
            </a:pPr>
            <a:r>
              <a:rPr lang="en-US" sz="1600" dirty="0">
                <a:solidFill>
                  <a:schemeClr val="tx1">
                    <a:lumMod val="65000"/>
                    <a:lumOff val="35000"/>
                  </a:schemeClr>
                </a:solidFill>
              </a:rPr>
              <a:t>Vortex Mixer</a:t>
            </a:r>
          </a:p>
          <a:p>
            <a:pPr marL="225425" indent="-225425">
              <a:buFont typeface="Arial" panose="020B0604020202020204" pitchFamily="34" charset="0"/>
              <a:buChar char="•"/>
            </a:pPr>
            <a:r>
              <a:rPr lang="en-US" dirty="0">
                <a:solidFill>
                  <a:schemeClr val="tx1">
                    <a:lumMod val="65000"/>
                    <a:lumOff val="35000"/>
                  </a:schemeClr>
                </a:solidFill>
              </a:rPr>
              <a:t>Consumable Hardware</a:t>
            </a:r>
          </a:p>
          <a:p>
            <a:pPr marL="463550" lvl="1" indent="-238125">
              <a:buFont typeface="Arial" panose="020B0604020202020204" pitchFamily="34" charset="0"/>
              <a:buChar char="•"/>
            </a:pPr>
            <a:r>
              <a:rPr lang="en-US" sz="1600" dirty="0">
                <a:solidFill>
                  <a:schemeClr val="tx1">
                    <a:lumMod val="65000"/>
                    <a:lumOff val="35000"/>
                  </a:schemeClr>
                </a:solidFill>
              </a:rPr>
              <a:t>HRF Supply Kits (Purple and Green) </a:t>
            </a:r>
          </a:p>
          <a:p>
            <a:pPr marL="463550" lvl="1" indent="-238125">
              <a:buFont typeface="Arial" panose="020B0604020202020204" pitchFamily="34" charset="0"/>
              <a:buChar char="•"/>
            </a:pPr>
            <a:r>
              <a:rPr lang="en-US" sz="1600" dirty="0">
                <a:solidFill>
                  <a:schemeClr val="tx1">
                    <a:lumMod val="65000"/>
                    <a:lumOff val="35000"/>
                  </a:schemeClr>
                </a:solidFill>
              </a:rPr>
              <a:t>Blood Collection</a:t>
            </a:r>
          </a:p>
          <a:p>
            <a:pPr marL="463550" lvl="1" indent="-238125">
              <a:buFont typeface="Arial" panose="020B0604020202020204" pitchFamily="34" charset="0"/>
              <a:buChar char="•"/>
            </a:pPr>
            <a:r>
              <a:rPr lang="en-US" sz="1600" dirty="0">
                <a:solidFill>
                  <a:schemeClr val="tx1">
                    <a:lumMod val="65000"/>
                    <a:lumOff val="35000"/>
                  </a:schemeClr>
                </a:solidFill>
              </a:rPr>
              <a:t>Saliva Collection</a:t>
            </a:r>
          </a:p>
          <a:p>
            <a:pPr marL="463550" lvl="1" indent="-238125">
              <a:buFont typeface="Arial" panose="020B0604020202020204" pitchFamily="34" charset="0"/>
              <a:buChar char="•"/>
            </a:pPr>
            <a:r>
              <a:rPr lang="en-US" sz="1600" dirty="0">
                <a:solidFill>
                  <a:schemeClr val="tx1">
                    <a:lumMod val="65000"/>
                    <a:lumOff val="35000"/>
                  </a:schemeClr>
                </a:solidFill>
              </a:rPr>
              <a:t>Urine Collection</a:t>
            </a:r>
          </a:p>
          <a:p>
            <a:pPr marL="463550" lvl="1" indent="-238125">
              <a:buFont typeface="Arial" panose="020B0604020202020204" pitchFamily="34" charset="0"/>
              <a:buChar char="•"/>
            </a:pPr>
            <a:r>
              <a:rPr lang="en-US" sz="1600" dirty="0">
                <a:solidFill>
                  <a:schemeClr val="tx1">
                    <a:lumMod val="65000"/>
                    <a:lumOff val="35000"/>
                  </a:schemeClr>
                </a:solidFill>
              </a:rPr>
              <a:t>Fecal Sample Collection</a:t>
            </a:r>
          </a:p>
          <a:p>
            <a:pPr marL="463550" lvl="1" indent="-238125">
              <a:buFont typeface="Arial" panose="020B0604020202020204" pitchFamily="34" charset="0"/>
              <a:buChar char="•"/>
            </a:pPr>
            <a:r>
              <a:rPr lang="en-US" sz="1600" dirty="0">
                <a:solidFill>
                  <a:schemeClr val="tx1">
                    <a:lumMod val="65000"/>
                    <a:lumOff val="35000"/>
                  </a:schemeClr>
                </a:solidFill>
              </a:rPr>
              <a:t>Microbial Sample Collection</a:t>
            </a:r>
          </a:p>
          <a:p>
            <a:pPr marL="170942" indent="-238125">
              <a:buFont typeface="Arial" panose="020B0604020202020204" pitchFamily="34" charset="0"/>
              <a:buChar char="•"/>
            </a:pPr>
            <a:r>
              <a:rPr lang="en-US" dirty="0">
                <a:solidFill>
                  <a:schemeClr val="tx1">
                    <a:lumMod val="65000"/>
                    <a:lumOff val="35000"/>
                  </a:schemeClr>
                </a:solidFill>
              </a:rPr>
              <a:t>Software</a:t>
            </a:r>
          </a:p>
          <a:p>
            <a:pPr marL="463550" lvl="1" indent="-238125">
              <a:buFont typeface="Arial" panose="020B0604020202020204" pitchFamily="34" charset="0"/>
              <a:buChar char="•"/>
            </a:pPr>
            <a:r>
              <a:rPr lang="en-US" sz="1600" dirty="0">
                <a:solidFill>
                  <a:schemeClr val="tx1">
                    <a:lumMod val="65000"/>
                    <a:lumOff val="35000"/>
                  </a:schemeClr>
                </a:solidFill>
              </a:rPr>
              <a:t>Cognition</a:t>
            </a:r>
          </a:p>
        </p:txBody>
      </p:sp>
      <p:sp>
        <p:nvSpPr>
          <p:cNvPr id="7" name="Date Placeholder 6"/>
          <p:cNvSpPr>
            <a:spLocks noGrp="1"/>
          </p:cNvSpPr>
          <p:nvPr>
            <p:ph type="dt" sz="half" idx="10"/>
          </p:nvPr>
        </p:nvSpPr>
        <p:spPr/>
        <p:txBody>
          <a:bodyPr/>
          <a:lstStyle/>
          <a:p>
            <a:fld id="{5C6500CB-BD52-48C0-A1AC-80840D835277}" type="datetime1">
              <a:rPr lang="en-US" smtClean="0"/>
              <a:t>6/23/2020</a:t>
            </a:fld>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smtClean="0"/>
              <a:t>2</a:t>
            </a:fld>
            <a:endParaRPr lang="en-US" dirty="0"/>
          </a:p>
        </p:txBody>
      </p:sp>
      <p:pic>
        <p:nvPicPr>
          <p:cNvPr id="6"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4" name="TextBox 3">
            <a:extLst>
              <a:ext uri="{FF2B5EF4-FFF2-40B4-BE49-F238E27FC236}">
                <a16:creationId xmlns:a16="http://schemas.microsoft.com/office/drawing/2014/main" id="{5B038EDD-B8FA-4934-896F-8C32746C1ACF}"/>
              </a:ext>
            </a:extLst>
          </p:cNvPr>
          <p:cNvSpPr txBox="1"/>
          <p:nvPr/>
        </p:nvSpPr>
        <p:spPr>
          <a:xfrm>
            <a:off x="1097280" y="5936022"/>
            <a:ext cx="10058400" cy="430887"/>
          </a:xfrm>
          <a:prstGeom prst="rect">
            <a:avLst/>
          </a:prstGeom>
          <a:noFill/>
        </p:spPr>
        <p:txBody>
          <a:bodyPr wrap="square" rtlCol="0">
            <a:spAutoFit/>
          </a:bodyPr>
          <a:lstStyle/>
          <a:p>
            <a:r>
              <a:rPr lang="en-US" sz="1100" dirty="0">
                <a:solidFill>
                  <a:srgbClr val="0000FF"/>
                </a:solidFill>
              </a:rPr>
              <a:t>*Capabilities listed in the following slides as "currently available" are available and certified for ISS use, but may not necessarily be onboard the ISS at a given point in time depending on resupply and maintenance requirements</a:t>
            </a:r>
            <a:endParaRPr lang="en-US" dirty="0"/>
          </a:p>
        </p:txBody>
      </p:sp>
    </p:spTree>
    <p:extLst>
      <p:ext uri="{BB962C8B-B14F-4D97-AF65-F5344CB8AC3E}">
        <p14:creationId xmlns:p14="http://schemas.microsoft.com/office/powerpoint/2010/main" val="1465574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Actiwatch Plus</a:t>
            </a:r>
            <a:br>
              <a:rPr lang="en-US" dirty="0"/>
            </a:br>
            <a:r>
              <a:rPr lang="en-US" sz="2000" dirty="0">
                <a:solidFill>
                  <a:srgbClr val="0070C0"/>
                </a:solidFill>
              </a:rPr>
              <a:t>Currently available</a:t>
            </a:r>
            <a:endParaRPr lang="en-US" dirty="0">
              <a:solidFill>
                <a:srgbClr val="0070C0"/>
              </a:solidFill>
            </a:endParaRPr>
          </a:p>
        </p:txBody>
      </p:sp>
      <p:sp>
        <p:nvSpPr>
          <p:cNvPr id="3" name="Content Placeholder 2"/>
          <p:cNvSpPr>
            <a:spLocks noGrp="1"/>
          </p:cNvSpPr>
          <p:nvPr>
            <p:ph sz="half" idx="1"/>
          </p:nvPr>
        </p:nvSpPr>
        <p:spPr>
          <a:xfrm>
            <a:off x="1097280" y="1845734"/>
            <a:ext cx="5892244" cy="4487689"/>
          </a:xfrm>
        </p:spPr>
        <p:txBody>
          <a:bodyPr>
            <a:normAutofit lnSpcReduction="10000"/>
          </a:bodyPr>
          <a:lstStyle/>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Waterproof sleep-wake monitor worn on the wrist</a:t>
            </a:r>
          </a:p>
          <a:p>
            <a:pPr marL="225425" indent="-225425">
              <a:buFont typeface="Arial" panose="020B0604020202020204" pitchFamily="34" charset="0"/>
              <a:buChar char="•"/>
            </a:pPr>
            <a:r>
              <a:rPr lang="en-US" dirty="0">
                <a:solidFill>
                  <a:schemeClr val="tx1">
                    <a:lumMod val="65000"/>
                    <a:lumOff val="35000"/>
                  </a:schemeClr>
                </a:solidFill>
              </a:rPr>
              <a:t>Measures motion and ambient lighting</a:t>
            </a:r>
          </a:p>
          <a:p>
            <a:pPr marL="518033" lvl="1" indent="-225425">
              <a:buFont typeface="Arial" panose="020B0604020202020204" pitchFamily="34" charset="0"/>
              <a:buChar char="•"/>
            </a:pPr>
            <a:r>
              <a:rPr lang="en-US" dirty="0">
                <a:solidFill>
                  <a:schemeClr val="tx1">
                    <a:lumMod val="65000"/>
                    <a:lumOff val="35000"/>
                  </a:schemeClr>
                </a:solidFill>
              </a:rPr>
              <a:t>3-axis accelerometer for motion</a:t>
            </a:r>
          </a:p>
          <a:p>
            <a:pPr marL="518033" lvl="1" indent="-225425">
              <a:buFont typeface="Arial" panose="020B0604020202020204" pitchFamily="34" charset="0"/>
              <a:buChar char="•"/>
            </a:pPr>
            <a:r>
              <a:rPr lang="en-US" dirty="0">
                <a:solidFill>
                  <a:schemeClr val="tx1">
                    <a:lumMod val="65000"/>
                    <a:lumOff val="35000"/>
                  </a:schemeClr>
                </a:solidFill>
              </a:rPr>
              <a:t>Integrated RGB and white light sensor for ambient lighting</a:t>
            </a:r>
          </a:p>
          <a:p>
            <a:pPr marL="518033" lvl="1" indent="-225425">
              <a:buFont typeface="Arial" panose="020B0604020202020204" pitchFamily="34" charset="0"/>
              <a:buChar char="•"/>
            </a:pPr>
            <a:r>
              <a:rPr lang="en-US" dirty="0">
                <a:solidFill>
                  <a:schemeClr val="tx1">
                    <a:lumMod val="65000"/>
                    <a:lumOff val="35000"/>
                  </a:schemeClr>
                </a:solidFill>
              </a:rPr>
              <a:t>Crew event marker recording with a button press</a:t>
            </a:r>
          </a:p>
          <a:p>
            <a:pPr marL="225425" indent="-225425">
              <a:buFont typeface="Arial" panose="020B0604020202020204" pitchFamily="34" charset="0"/>
              <a:buChar char="•"/>
            </a:pPr>
            <a:r>
              <a:rPr lang="en-US" dirty="0">
                <a:solidFill>
                  <a:schemeClr val="tx1">
                    <a:lumMod val="65000"/>
                    <a:lumOff val="35000"/>
                  </a:schemeClr>
                </a:solidFill>
              </a:rPr>
              <a:t>Can be used to analyze circadian rhythms, sleep-wake patterns and activity</a:t>
            </a:r>
          </a:p>
          <a:p>
            <a:pPr marL="225425" indent="-225425">
              <a:buFont typeface="Arial" panose="020B0604020202020204" pitchFamily="34" charset="0"/>
              <a:buChar char="•"/>
            </a:pPr>
            <a:r>
              <a:rPr lang="en-US" dirty="0">
                <a:solidFill>
                  <a:schemeClr val="tx1">
                    <a:lumMod val="65000"/>
                    <a:lumOff val="35000"/>
                  </a:schemeClr>
                </a:solidFill>
              </a:rPr>
              <a:t>Useful for the investigation of sleep quality, sleep onset, hyperactivity and other daily routines</a:t>
            </a:r>
          </a:p>
          <a:p>
            <a:pPr marL="225425" indent="-225425">
              <a:buFont typeface="Arial" panose="020B0604020202020204" pitchFamily="34" charset="0"/>
              <a:buChar char="•"/>
            </a:pPr>
            <a:r>
              <a:rPr lang="en-US" dirty="0">
                <a:solidFill>
                  <a:schemeClr val="tx1">
                    <a:lumMod val="65000"/>
                    <a:lumOff val="35000"/>
                  </a:schemeClr>
                </a:solidFill>
              </a:rPr>
              <a:t>Modified commercial-off-the-shelf (COTS) system consisting of the Actiwatch Plus, Actiwatch Plus Kit, Actiwatch Plus USB Cable, USB Hub, and Actiware Software (v. 6.0.9 or later).</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9" name="Date Placeholder 8"/>
          <p:cNvSpPr>
            <a:spLocks noGrp="1"/>
          </p:cNvSpPr>
          <p:nvPr>
            <p:ph type="dt" sz="half" idx="10"/>
          </p:nvPr>
        </p:nvSpPr>
        <p:spPr/>
        <p:txBody>
          <a:bodyPr/>
          <a:lstStyle/>
          <a:p>
            <a:fld id="{D682FD04-1778-4B26-9DCA-048CF85D69CF}" type="datetime1">
              <a:rPr lang="en-US" smtClean="0"/>
              <a:t>6/23/2020</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3</a:t>
            </a:fld>
            <a:endParaRPr lang="en-US" dirty="0"/>
          </a:p>
        </p:txBody>
      </p:sp>
      <p:pic>
        <p:nvPicPr>
          <p:cNvPr id="8" name="Picture 7"/>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18147" t="15062" r="25648" b="10863"/>
          <a:stretch/>
        </p:blipFill>
        <p:spPr>
          <a:xfrm>
            <a:off x="8027079" y="2571597"/>
            <a:ext cx="2677751" cy="2646871"/>
          </a:xfrm>
          <a:prstGeom prst="rect">
            <a:avLst/>
          </a:prstGeom>
        </p:spPr>
      </p:pic>
    </p:spTree>
    <p:extLst>
      <p:ext uri="{BB962C8B-B14F-4D97-AF65-F5344CB8AC3E}">
        <p14:creationId xmlns:p14="http://schemas.microsoft.com/office/powerpoint/2010/main" val="780420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Cerebral Cochlear Fluid Pressure Analyzer (CCFP) </a:t>
            </a:r>
            <a:br>
              <a:rPr lang="en-US" dirty="0"/>
            </a:br>
            <a:r>
              <a:rPr lang="en-US" sz="2200" dirty="0">
                <a:solidFill>
                  <a:srgbClr val="0070C0"/>
                </a:solidFill>
              </a:rPr>
              <a:t>Currently available</a:t>
            </a:r>
          </a:p>
        </p:txBody>
      </p:sp>
      <p:sp>
        <p:nvSpPr>
          <p:cNvPr id="3" name="Content Placeholder 2"/>
          <p:cNvSpPr>
            <a:spLocks noGrp="1"/>
          </p:cNvSpPr>
          <p:nvPr>
            <p:ph sz="half" idx="1"/>
          </p:nvPr>
        </p:nvSpPr>
        <p:spPr>
          <a:xfrm>
            <a:off x="1097279" y="1845734"/>
            <a:ext cx="5466359" cy="4516565"/>
          </a:xfrm>
        </p:spPr>
        <p:txBody>
          <a:bodyPr>
            <a:normAutofit/>
          </a:bodyPr>
          <a:lstStyle/>
          <a:p>
            <a:pPr marL="228600" indent="-228600">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Indirectly measures Intracranial Pressure (ICP) by measuring Tympanic Membrane Displacement (TMD) under various stimuli</a:t>
            </a:r>
          </a:p>
          <a:p>
            <a:pPr marL="463550" lvl="1" indent="-238125">
              <a:lnSpc>
                <a:spcPct val="100000"/>
              </a:lnSpc>
              <a:spcBef>
                <a:spcPts val="0"/>
              </a:spcBef>
              <a:spcAft>
                <a:spcPts val="600"/>
              </a:spcAft>
              <a:buFont typeface="Arial" panose="020B0604020202020204" pitchFamily="34" charset="0"/>
              <a:buChar char="•"/>
            </a:pPr>
            <a:r>
              <a:rPr lang="en-US" dirty="0">
                <a:solidFill>
                  <a:schemeClr val="tx1">
                    <a:lumMod val="65000"/>
                    <a:lumOff val="35000"/>
                  </a:schemeClr>
                </a:solidFill>
              </a:rPr>
              <a:t>Can also perform Tympanometry</a:t>
            </a:r>
          </a:p>
          <a:p>
            <a:pPr marL="228600" indent="-228600">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Sensors for CCFP analysis are in the CCFP Headset and will interface with crewmember's ear canal via tubing with an ear tip</a:t>
            </a:r>
          </a:p>
          <a:p>
            <a:pPr marL="228600" indent="-228600">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Two other components work with the headset: </a:t>
            </a:r>
          </a:p>
          <a:p>
            <a:pPr marL="463550" lvl="1" indent="-238125">
              <a:lnSpc>
                <a:spcPct val="100000"/>
              </a:lnSpc>
              <a:spcBef>
                <a:spcPts val="0"/>
              </a:spcBef>
              <a:spcAft>
                <a:spcPts val="0"/>
              </a:spcAft>
              <a:buFont typeface="Arial" panose="020B0604020202020204" pitchFamily="34" charset="0"/>
              <a:buChar char="•"/>
            </a:pPr>
            <a:r>
              <a:rPr lang="en-US" dirty="0">
                <a:solidFill>
                  <a:schemeClr val="tx1">
                    <a:lumMod val="65000"/>
                    <a:lumOff val="35000"/>
                  </a:schemeClr>
                </a:solidFill>
              </a:rPr>
              <a:t>The Pulse Oximeter is placed on the finger to measure Pulse and O</a:t>
            </a:r>
            <a:r>
              <a:rPr lang="en-US" baseline="-25000" dirty="0">
                <a:solidFill>
                  <a:schemeClr val="tx1">
                    <a:lumMod val="65000"/>
                    <a:lumOff val="35000"/>
                  </a:schemeClr>
                </a:solidFill>
              </a:rPr>
              <a:t>2</a:t>
            </a:r>
            <a:r>
              <a:rPr lang="en-US" dirty="0">
                <a:solidFill>
                  <a:schemeClr val="tx1">
                    <a:lumMod val="65000"/>
                    <a:lumOff val="35000"/>
                  </a:schemeClr>
                </a:solidFill>
              </a:rPr>
              <a:t> saturation</a:t>
            </a:r>
          </a:p>
          <a:p>
            <a:pPr marL="463550" lvl="1" indent="-238125">
              <a:lnSpc>
                <a:spcPct val="100000"/>
              </a:lnSpc>
              <a:spcBef>
                <a:spcPts val="0"/>
              </a:spcBef>
              <a:spcAft>
                <a:spcPts val="0"/>
              </a:spcAft>
              <a:buFont typeface="Arial" panose="020B0604020202020204" pitchFamily="34" charset="0"/>
              <a:buChar char="•"/>
            </a:pPr>
            <a:r>
              <a:rPr lang="en-US" dirty="0">
                <a:solidFill>
                  <a:schemeClr val="tx1">
                    <a:lumMod val="65000"/>
                    <a:lumOff val="35000"/>
                  </a:schemeClr>
                </a:solidFill>
              </a:rPr>
              <a:t>The Cannula interfaces with the nostrils to monitor respiration</a:t>
            </a: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490AAF5-56F8-4020-9231-2B04E3D17DF4}"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4</a:t>
            </a:fld>
            <a:endParaRPr lang="en-US" dirty="0"/>
          </a:p>
        </p:txBody>
      </p:sp>
      <p:pic>
        <p:nvPicPr>
          <p:cNvPr id="4" name="Picture 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99274" y="2583501"/>
            <a:ext cx="4456406" cy="2547824"/>
          </a:xfrm>
          <a:prstGeom prst="rect">
            <a:avLst/>
          </a:prstGeom>
        </p:spPr>
      </p:pic>
    </p:spTree>
    <p:extLst>
      <p:ext uri="{BB962C8B-B14F-4D97-AF65-F5344CB8AC3E}">
        <p14:creationId xmlns:p14="http://schemas.microsoft.com/office/powerpoint/2010/main" val="4350923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86603"/>
            <a:ext cx="9918652" cy="1450757"/>
          </a:xfrm>
        </p:spPr>
        <p:txBody>
          <a:bodyPr>
            <a:normAutofit fontScale="90000"/>
          </a:bodyPr>
          <a:lstStyle/>
          <a:p>
            <a:r>
              <a:rPr lang="en-US" dirty="0"/>
              <a:t>Distortion Product Otoacoustic Emissions (DPOAE) </a:t>
            </a:r>
            <a:r>
              <a:rPr lang="en-US" sz="2200" dirty="0"/>
              <a:t/>
            </a:r>
            <a:br>
              <a:rPr lang="en-US" sz="2200" dirty="0"/>
            </a:br>
            <a:r>
              <a:rPr lang="en-US" sz="2200" dirty="0">
                <a:solidFill>
                  <a:srgbClr val="0070C0"/>
                </a:solidFill>
              </a:rPr>
              <a:t>Currently available</a:t>
            </a:r>
            <a:endParaRPr lang="en-US" sz="2200" dirty="0"/>
          </a:p>
        </p:txBody>
      </p:sp>
      <p:sp>
        <p:nvSpPr>
          <p:cNvPr id="3" name="Content Placeholder 2"/>
          <p:cNvSpPr>
            <a:spLocks noGrp="1"/>
          </p:cNvSpPr>
          <p:nvPr>
            <p:ph sz="half" idx="1"/>
          </p:nvPr>
        </p:nvSpPr>
        <p:spPr>
          <a:xfrm>
            <a:off x="1097279" y="1836769"/>
            <a:ext cx="5917296" cy="4469141"/>
          </a:xfrm>
        </p:spPr>
        <p:txBody>
          <a:bodyPr>
            <a:normAutofit/>
          </a:bodyPr>
          <a:lstStyle/>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The DPOAE is a commercial off the shelf unit called Otoport Advance, produced by Otodynamics Audiology Systems </a:t>
            </a:r>
          </a:p>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Used to take Otoacoustic Emissions (OAE) measurements</a:t>
            </a:r>
          </a:p>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Handheld device with an ear probe fitted with a speaker and microphone</a:t>
            </a:r>
          </a:p>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Measures cochlear response pairs of f1 and f2 frequencies used in turn to acquire emissions from areas along the cochlea</a:t>
            </a:r>
          </a:p>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These measurements allow the first signs of deafness to be detected</a:t>
            </a:r>
          </a:p>
          <a:p>
            <a:pPr marL="225425" indent="-225425">
              <a:spcBef>
                <a:spcPts val="600"/>
              </a:spcBef>
              <a:spcAft>
                <a:spcPts val="0"/>
              </a:spcAft>
              <a:buFont typeface="Arial" panose="020B0604020202020204" pitchFamily="34" charset="0"/>
              <a:buChar char="•"/>
            </a:pPr>
            <a:r>
              <a:rPr lang="en-US" dirty="0">
                <a:solidFill>
                  <a:schemeClr val="tx1">
                    <a:lumMod val="65000"/>
                    <a:lumOff val="35000"/>
                  </a:schemeClr>
                </a:solidFill>
              </a:rPr>
              <a:t>Earmuffs used in conjunction with the DPOAE to isolate ISS noise during measurements</a:t>
            </a:r>
          </a:p>
          <a:p>
            <a:pPr>
              <a:buFont typeface="Arial" panose="020B0604020202020204" pitchFamily="34" charset="0"/>
              <a:buChar char="•"/>
            </a:pPr>
            <a:endParaRPr lang="en-US" dirty="0">
              <a:solidFill>
                <a:schemeClr val="tx1">
                  <a:lumMod val="65000"/>
                  <a:lumOff val="35000"/>
                </a:schemeClr>
              </a:solidFill>
            </a:endParaRPr>
          </a:p>
          <a:p>
            <a:pPr marL="0" indent="0">
              <a:buNone/>
            </a:pPr>
            <a:endParaRPr lang="en-US" dirty="0">
              <a:solidFill>
                <a:schemeClr val="tx1">
                  <a:lumMod val="65000"/>
                  <a:lumOff val="35000"/>
                </a:schemeClr>
              </a:solidFill>
            </a:endParaRPr>
          </a:p>
          <a:p>
            <a:pPr>
              <a:buFont typeface="Arial" panose="020B0604020202020204" pitchFamily="34" charset="0"/>
              <a:buChar char="•"/>
            </a:pPr>
            <a:endParaRPr lang="en-US"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5AAB56CA-E50E-4029-BBBB-66ED8EF4FA76}"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5</a:t>
            </a:fld>
            <a:endParaRPr lang="en-US" dirty="0"/>
          </a:p>
        </p:txBody>
      </p:sp>
      <p:pic>
        <p:nvPicPr>
          <p:cNvPr id="9" name="Content Placeholder 8"/>
          <p:cNvPicPr>
            <a:picLocks noGrp="1" noChangeAspect="1"/>
          </p:cNvPicPr>
          <p:nvPr>
            <p:ph sz="half" idx="2"/>
          </p:nvPr>
        </p:nvPicPr>
        <p:blipFill rotWithShape="1">
          <a:blip r:embed="rId3" cstate="hqprint">
            <a:extLst>
              <a:ext uri="{28A0092B-C50C-407E-A947-70E740481C1C}">
                <a14:useLocalDpi xmlns:a14="http://schemas.microsoft.com/office/drawing/2010/main"/>
              </a:ext>
            </a:extLst>
          </a:blip>
          <a:srcRect/>
          <a:stretch/>
        </p:blipFill>
        <p:spPr>
          <a:xfrm>
            <a:off x="7243303" y="3833579"/>
            <a:ext cx="2952518" cy="2179032"/>
          </a:xfrm>
        </p:spPr>
      </p:pic>
      <p:sp>
        <p:nvSpPr>
          <p:cNvPr id="4" name="Rectangle 3"/>
          <p:cNvSpPr/>
          <p:nvPr/>
        </p:nvSpPr>
        <p:spPr>
          <a:xfrm>
            <a:off x="8377875" y="4123743"/>
            <a:ext cx="1669587" cy="1676400"/>
          </a:xfrm>
          <a:prstGeom prst="rect">
            <a:avLst/>
          </a:prstGeom>
          <a:noFill/>
          <a:ln w="508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AA6572F6-616A-4FAA-B7BF-68E095205478}"/>
              </a:ext>
            </a:extLst>
          </p:cNvPr>
          <p:cNvGrpSpPr/>
          <p:nvPr/>
        </p:nvGrpSpPr>
        <p:grpSpPr>
          <a:xfrm>
            <a:off x="9779688" y="1910227"/>
            <a:ext cx="2109518" cy="2068434"/>
            <a:chOff x="9432429" y="2026431"/>
            <a:chExt cx="1935316" cy="1897625"/>
          </a:xfrm>
        </p:grpSpPr>
        <p:pic>
          <p:nvPicPr>
            <p:cNvPr id="11" name="Picture 10">
              <a:extLst>
                <a:ext uri="{FF2B5EF4-FFF2-40B4-BE49-F238E27FC236}">
                  <a16:creationId xmlns:a16="http://schemas.microsoft.com/office/drawing/2014/main" id="{EC511483-EE9E-463F-96A2-C30DD875C25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432429" y="2026431"/>
              <a:ext cx="1935316" cy="1527021"/>
            </a:xfrm>
            <a:prstGeom prst="rect">
              <a:avLst/>
            </a:prstGeom>
            <a:ln w="50800">
              <a:solidFill>
                <a:srgbClr val="7030A0"/>
              </a:solidFill>
            </a:ln>
          </p:spPr>
        </p:pic>
        <p:sp>
          <p:nvSpPr>
            <p:cNvPr id="12" name="Rectangle 11">
              <a:extLst>
                <a:ext uri="{FF2B5EF4-FFF2-40B4-BE49-F238E27FC236}">
                  <a16:creationId xmlns:a16="http://schemas.microsoft.com/office/drawing/2014/main" id="{15DC3CBD-8063-4464-876E-741BA228512D}"/>
                </a:ext>
              </a:extLst>
            </p:cNvPr>
            <p:cNvSpPr/>
            <p:nvPr/>
          </p:nvSpPr>
          <p:spPr>
            <a:xfrm>
              <a:off x="9974373" y="3554724"/>
              <a:ext cx="1015534" cy="369332"/>
            </a:xfrm>
            <a:prstGeom prst="rect">
              <a:avLst/>
            </a:prstGeom>
          </p:spPr>
          <p:txBody>
            <a:bodyPr wrap="none">
              <a:spAutoFit/>
            </a:bodyPr>
            <a:lstStyle/>
            <a:p>
              <a:r>
                <a:rPr lang="en-US" dirty="0">
                  <a:solidFill>
                    <a:schemeClr val="tx1">
                      <a:lumMod val="65000"/>
                      <a:lumOff val="35000"/>
                    </a:schemeClr>
                  </a:solidFill>
                </a:rPr>
                <a:t>Earmuffs</a:t>
              </a:r>
            </a:p>
          </p:txBody>
        </p:sp>
      </p:grpSp>
      <p:pic>
        <p:nvPicPr>
          <p:cNvPr id="13" name="Content Placeholder 8">
            <a:extLst>
              <a:ext uri="{FF2B5EF4-FFF2-40B4-BE49-F238E27FC236}">
                <a16:creationId xmlns:a16="http://schemas.microsoft.com/office/drawing/2014/main" id="{DEA78B8F-2844-46FA-B7AE-AC10216446E1}"/>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7091479" y="1836769"/>
            <a:ext cx="2211472" cy="1664471"/>
          </a:xfrm>
          <a:prstGeom prst="rect">
            <a:avLst/>
          </a:prstGeom>
        </p:spPr>
      </p:pic>
    </p:spTree>
    <p:extLst>
      <p:ext uri="{BB962C8B-B14F-4D97-AF65-F5344CB8AC3E}">
        <p14:creationId xmlns:p14="http://schemas.microsoft.com/office/powerpoint/2010/main" val="25174568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Electroencephalograph (EEG)</a:t>
            </a:r>
            <a:br>
              <a:rPr lang="en-US" dirty="0">
                <a:solidFill>
                  <a:schemeClr val="tx1"/>
                </a:solidFill>
              </a:rPr>
            </a:br>
            <a:r>
              <a:rPr lang="en-US" sz="2000" dirty="0">
                <a:solidFill>
                  <a:srgbClr val="0070C0"/>
                </a:solidFill>
              </a:rPr>
              <a:t>Currently available</a:t>
            </a:r>
            <a:endParaRPr lang="en-US" sz="2000" dirty="0">
              <a:solidFill>
                <a:schemeClr val="tx1"/>
              </a:solidFill>
            </a:endParaRPr>
          </a:p>
        </p:txBody>
      </p:sp>
      <p:sp>
        <p:nvSpPr>
          <p:cNvPr id="3" name="Content Placeholder 2"/>
          <p:cNvSpPr>
            <a:spLocks noGrp="1"/>
          </p:cNvSpPr>
          <p:nvPr>
            <p:ph sz="half" idx="1"/>
          </p:nvPr>
        </p:nvSpPr>
        <p:spPr>
          <a:xfrm>
            <a:off x="1097279" y="1845734"/>
            <a:ext cx="6227545" cy="4380285"/>
          </a:xfrm>
        </p:spPr>
        <p:txBody>
          <a:bodyPr>
            <a:normAutofit fontScale="92500" lnSpcReduction="20000"/>
          </a:bodyPr>
          <a:lstStyle/>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a:t>
            </a:r>
            <a:r>
              <a:rPr lang="en-US" dirty="0">
                <a:solidFill>
                  <a:schemeClr val="tx1">
                    <a:lumMod val="65000"/>
                    <a:lumOff val="35000"/>
                  </a:schemeClr>
                </a:solidFill>
                <a:hlinkClick r:id="rId2"/>
              </a:rPr>
              <a:t>EEG system </a:t>
            </a:r>
            <a:r>
              <a:rPr lang="en-US" dirty="0">
                <a:solidFill>
                  <a:schemeClr val="tx1">
                    <a:lumMod val="65000"/>
                    <a:lumOff val="35000"/>
                  </a:schemeClr>
                </a:solidFill>
              </a:rPr>
              <a:t>is a 26-channel electroencephalography (EEG) data collection device.</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system digitizes analogue EEG signals collected via an EEG cap with electrodes, amplifies the signal, and transfers the data to a host computer for data recording.  </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EEG device is battery operated (~20-hour rechargeable battery) which allows for data collection during mobile activities or during sleep activities within Bluetooth range (30 feet)</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host computer provides the interface for impedance checks, signal verification, and initiating or stopping data collection. </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 Required consumables for flight data collection include: </a:t>
            </a:r>
            <a:r>
              <a:rPr lang="en-US" dirty="0">
                <a:solidFill>
                  <a:schemeClr val="tx1">
                    <a:lumMod val="65000"/>
                    <a:lumOff val="35000"/>
                  </a:schemeClr>
                </a:solidFill>
                <a:hlinkClick r:id="rId3"/>
              </a:rPr>
              <a:t>EEG Cap</a:t>
            </a:r>
            <a:r>
              <a:rPr lang="en-US" dirty="0">
                <a:solidFill>
                  <a:schemeClr val="tx1">
                    <a:lumMod val="65000"/>
                    <a:lumOff val="35000"/>
                  </a:schemeClr>
                </a:solidFill>
              </a:rPr>
              <a:t>, </a:t>
            </a:r>
            <a:r>
              <a:rPr lang="en-US" dirty="0">
                <a:solidFill>
                  <a:schemeClr val="tx1">
                    <a:lumMod val="65000"/>
                    <a:lumOff val="35000"/>
                  </a:schemeClr>
                </a:solidFill>
                <a:hlinkClick r:id="rId4"/>
              </a:rPr>
              <a:t>EEG Electrodes</a:t>
            </a:r>
            <a:r>
              <a:rPr lang="en-US" dirty="0">
                <a:solidFill>
                  <a:schemeClr val="tx1">
                    <a:lumMod val="65000"/>
                    <a:lumOff val="35000"/>
                  </a:schemeClr>
                </a:solidFill>
              </a:rPr>
              <a:t>, </a:t>
            </a:r>
            <a:r>
              <a:rPr lang="en-US" dirty="0">
                <a:solidFill>
                  <a:schemeClr val="tx1">
                    <a:lumMod val="65000"/>
                    <a:lumOff val="35000"/>
                  </a:schemeClr>
                </a:solidFill>
                <a:hlinkClick r:id="rId5"/>
              </a:rPr>
              <a:t>Skin Prep Gel</a:t>
            </a:r>
            <a:r>
              <a:rPr lang="en-US" dirty="0">
                <a:solidFill>
                  <a:schemeClr val="tx1">
                    <a:lumMod val="65000"/>
                    <a:lumOff val="35000"/>
                  </a:schemeClr>
                </a:solidFill>
              </a:rPr>
              <a:t>, Long Cotton Applicators, Tweezers and Pintail Comb</a:t>
            </a:r>
          </a:p>
        </p:txBody>
      </p:sp>
      <p:pic>
        <p:nvPicPr>
          <p:cNvPr id="7" name="Picture 13" descr="3d_mtbl_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2584F5D7-835E-4D1B-A722-27B3C5053129}"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6</a:t>
            </a:fld>
            <a:endParaRPr lang="en-US" dirty="0"/>
          </a:p>
        </p:txBody>
      </p:sp>
      <p:pic>
        <p:nvPicPr>
          <p:cNvPr id="9" name="Content Placeholder 8"/>
          <p:cNvPicPr>
            <a:picLocks noGrp="1" noChangeAspect="1"/>
          </p:cNvPicPr>
          <p:nvPr>
            <p:ph sz="half" idx="2"/>
          </p:nvPr>
        </p:nvPicPr>
        <p:blipFill>
          <a:blip r:embed="rId7"/>
          <a:stretch>
            <a:fillRect/>
          </a:stretch>
        </p:blipFill>
        <p:spPr>
          <a:xfrm>
            <a:off x="7642459" y="1774938"/>
            <a:ext cx="1821554" cy="2908838"/>
          </a:xfrm>
          <a:prstGeom prst="rect">
            <a:avLst/>
          </a:prstGeom>
        </p:spPr>
      </p:pic>
      <p:pic>
        <p:nvPicPr>
          <p:cNvPr id="11" name="Picture 10"/>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8874397" y="4404547"/>
            <a:ext cx="2732133" cy="1846524"/>
          </a:xfrm>
          <a:prstGeom prst="rect">
            <a:avLst/>
          </a:prstGeom>
        </p:spPr>
      </p:pic>
    </p:spTree>
    <p:extLst>
      <p:ext uri="{BB962C8B-B14F-4D97-AF65-F5344CB8AC3E}">
        <p14:creationId xmlns:p14="http://schemas.microsoft.com/office/powerpoint/2010/main" val="4158219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solidFill>
                  <a:schemeClr val="tx1"/>
                </a:solidFill>
              </a:rPr>
              <a:t>Electroretinograph</a:t>
            </a:r>
            <a:r>
              <a:rPr lang="en-US" dirty="0">
                <a:solidFill>
                  <a:schemeClr val="tx1"/>
                </a:solidFill>
              </a:rPr>
              <a:t> (ERG)</a:t>
            </a:r>
            <a:br>
              <a:rPr lang="en-US" dirty="0">
                <a:solidFill>
                  <a:schemeClr val="tx1"/>
                </a:solidFill>
              </a:rPr>
            </a:br>
            <a:r>
              <a:rPr lang="en-US" sz="2000" i="1" dirty="0">
                <a:solidFill>
                  <a:srgbClr val="7030A0"/>
                </a:solidFill>
              </a:rPr>
              <a:t>Estimated Availability:  NET February 2021</a:t>
            </a:r>
            <a:endParaRPr lang="en-US" sz="2000" dirty="0">
              <a:solidFill>
                <a:schemeClr val="tx1"/>
              </a:solidFill>
            </a:endParaRPr>
          </a:p>
        </p:txBody>
      </p:sp>
      <p:sp>
        <p:nvSpPr>
          <p:cNvPr id="3" name="Content Placeholder 2"/>
          <p:cNvSpPr>
            <a:spLocks noGrp="1"/>
          </p:cNvSpPr>
          <p:nvPr>
            <p:ph sz="half" idx="1"/>
          </p:nvPr>
        </p:nvSpPr>
        <p:spPr>
          <a:xfrm>
            <a:off x="1097279" y="1845734"/>
            <a:ext cx="6227545" cy="4380285"/>
          </a:xfrm>
        </p:spPr>
        <p:txBody>
          <a:bodyPr>
            <a:normAutofit fontScale="85000" lnSpcReduction="20000"/>
          </a:bodyPr>
          <a:lstStyle/>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a:t>
            </a:r>
            <a:r>
              <a:rPr lang="en-US" dirty="0">
                <a:solidFill>
                  <a:srgbClr val="00B050"/>
                </a:solidFill>
                <a:hlinkClick r:id="rId2">
                  <a:extLst>
                    <a:ext uri="{A12FA001-AC4F-418D-AE19-62706E023703}">
                      <ahyp:hlinkClr xmlns="" xmlns:ahyp="http://schemas.microsoft.com/office/drawing/2018/hyperlinkcolor" val="tx"/>
                    </a:ext>
                  </a:extLst>
                </a:hlinkClick>
              </a:rPr>
              <a:t>ERG system </a:t>
            </a:r>
            <a:r>
              <a:rPr lang="en-US" dirty="0">
                <a:solidFill>
                  <a:schemeClr val="tx1">
                    <a:lumMod val="65000"/>
                    <a:lumOff val="35000"/>
                  </a:schemeClr>
                </a:solidFill>
              </a:rPr>
              <a:t>is a measurement device that supports a variety of Visual Electrophysiology modalities.</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ERG is deployed and powered from an HRF Payload Drawer, with test protocols and databases managed from an HRF PC.</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Available Accessories:</a:t>
            </a:r>
          </a:p>
          <a:p>
            <a:pPr marL="463550" lvl="1" indent="-246063">
              <a:lnSpc>
                <a:spcPct val="120000"/>
              </a:lnSpc>
              <a:spcBef>
                <a:spcPts val="600"/>
              </a:spcBef>
              <a:spcAft>
                <a:spcPts val="0"/>
              </a:spcAft>
              <a:buSzPct val="100000"/>
              <a:buFont typeface="Arial" panose="020B0604020202020204" pitchFamily="34" charset="0"/>
              <a:buChar char="•"/>
            </a:pPr>
            <a:r>
              <a:rPr lang="en-US" sz="1900" dirty="0">
                <a:solidFill>
                  <a:srgbClr val="00B050"/>
                </a:solidFill>
                <a:hlinkClick r:id="rId3">
                  <a:extLst>
                    <a:ext uri="{A12FA001-AC4F-418D-AE19-62706E023703}">
                      <ahyp:hlinkClr xmlns="" xmlns:ahyp="http://schemas.microsoft.com/office/drawing/2018/hyperlinkcolor" val="tx"/>
                    </a:ext>
                  </a:extLst>
                </a:hlinkClick>
              </a:rPr>
              <a:t>Monocular Pattern Stimulator </a:t>
            </a:r>
            <a:endParaRPr lang="en-US" sz="1900" dirty="0">
              <a:solidFill>
                <a:srgbClr val="00B050"/>
              </a:solidFill>
            </a:endParaRPr>
          </a:p>
          <a:p>
            <a:pPr marL="463550" lvl="1" indent="-246063">
              <a:lnSpc>
                <a:spcPct val="120000"/>
              </a:lnSpc>
              <a:spcBef>
                <a:spcPts val="600"/>
              </a:spcBef>
              <a:spcAft>
                <a:spcPts val="0"/>
              </a:spcAft>
              <a:buFont typeface="Arial" panose="020B0604020202020204" pitchFamily="34" charset="0"/>
              <a:buChar char="•"/>
            </a:pPr>
            <a:r>
              <a:rPr lang="en-US" dirty="0">
                <a:solidFill>
                  <a:srgbClr val="00B050"/>
                </a:solidFill>
                <a:hlinkClick r:id="rId4">
                  <a:extLst>
                    <a:ext uri="{A12FA001-AC4F-418D-AE19-62706E023703}">
                      <ahyp:hlinkClr xmlns="" xmlns:ahyp="http://schemas.microsoft.com/office/drawing/2018/hyperlinkcolor" val="tx"/>
                    </a:ext>
                  </a:extLst>
                </a:hlinkClick>
              </a:rPr>
              <a:t>Monocular Flash Stimulator </a:t>
            </a:r>
            <a:endParaRPr lang="en-US" dirty="0">
              <a:solidFill>
                <a:srgbClr val="00B050"/>
              </a:solidFill>
            </a:endParaRPr>
          </a:p>
          <a:p>
            <a:pPr marL="463550" lvl="1" indent="-246063">
              <a:lnSpc>
                <a:spcPct val="120000"/>
              </a:lnSpc>
              <a:spcBef>
                <a:spcPts val="600"/>
              </a:spcBef>
              <a:spcAft>
                <a:spcPts val="0"/>
              </a:spcAft>
              <a:buFont typeface="Arial" panose="020B0604020202020204" pitchFamily="34" charset="0"/>
              <a:buChar char="•"/>
            </a:pPr>
            <a:r>
              <a:rPr lang="en-US" dirty="0">
                <a:solidFill>
                  <a:schemeClr val="tx1"/>
                </a:solidFill>
              </a:rPr>
              <a:t>Chin Rest</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Current modalities supported include, but are not limited to, the following:</a:t>
            </a:r>
          </a:p>
          <a:p>
            <a:pPr marL="463550" lvl="1" indent="-246063">
              <a:spcBef>
                <a:spcPts val="600"/>
              </a:spcBef>
              <a:buFont typeface="Arial" panose="020B0604020202020204" pitchFamily="34" charset="0"/>
              <a:buChar char="•"/>
            </a:pPr>
            <a:r>
              <a:rPr lang="en-US" dirty="0">
                <a:solidFill>
                  <a:schemeClr val="tx1">
                    <a:lumMod val="65000"/>
                    <a:lumOff val="35000"/>
                  </a:schemeClr>
                </a:solidFill>
              </a:rPr>
              <a:t>Photopic Negative Response (</a:t>
            </a:r>
            <a:r>
              <a:rPr lang="en-US" dirty="0" err="1">
                <a:solidFill>
                  <a:schemeClr val="tx1">
                    <a:lumMod val="65000"/>
                    <a:lumOff val="35000"/>
                  </a:schemeClr>
                </a:solidFill>
              </a:rPr>
              <a:t>PhNR</a:t>
            </a:r>
            <a:r>
              <a:rPr lang="en-US" dirty="0">
                <a:solidFill>
                  <a:schemeClr val="tx1">
                    <a:lumMod val="65000"/>
                    <a:lumOff val="35000"/>
                  </a:schemeClr>
                </a:solidFill>
              </a:rPr>
              <a:t>)</a:t>
            </a:r>
          </a:p>
          <a:p>
            <a:pPr marL="463550" lvl="1" indent="-246063">
              <a:spcBef>
                <a:spcPts val="600"/>
              </a:spcBef>
              <a:buFont typeface="Arial" panose="020B0604020202020204" pitchFamily="34" charset="0"/>
              <a:buChar char="•"/>
            </a:pPr>
            <a:r>
              <a:rPr lang="en-US" dirty="0">
                <a:solidFill>
                  <a:schemeClr val="tx1">
                    <a:lumMod val="65000"/>
                    <a:lumOff val="35000"/>
                  </a:schemeClr>
                </a:solidFill>
              </a:rPr>
              <a:t>Pattern ERG (PERG)</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Required consumables for flight data collection include: </a:t>
            </a:r>
            <a:r>
              <a:rPr lang="en-US" dirty="0">
                <a:solidFill>
                  <a:srgbClr val="00B050"/>
                </a:solidFill>
                <a:hlinkClick r:id="rId5">
                  <a:extLst>
                    <a:ext uri="{A12FA001-AC4F-418D-AE19-62706E023703}">
                      <ahyp:hlinkClr xmlns="" xmlns:ahyp="http://schemas.microsoft.com/office/drawing/2018/hyperlinkcolor" val="tx"/>
                    </a:ext>
                  </a:extLst>
                </a:hlinkClick>
              </a:rPr>
              <a:t>eye electrodes</a:t>
            </a:r>
            <a:r>
              <a:rPr lang="en-US" dirty="0">
                <a:solidFill>
                  <a:schemeClr val="tx1">
                    <a:lumMod val="65000"/>
                    <a:lumOff val="35000"/>
                  </a:schemeClr>
                </a:solidFill>
              </a:rPr>
              <a:t>, skin prep items, and eye drops.</a:t>
            </a:r>
          </a:p>
        </p:txBody>
      </p:sp>
      <p:pic>
        <p:nvPicPr>
          <p:cNvPr id="7" name="Picture 13" descr="3d_mtbl_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2584F5D7-835E-4D1B-A722-27B3C5053129}"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7</a:t>
            </a:fld>
            <a:endParaRPr lang="en-US" dirty="0"/>
          </a:p>
        </p:txBody>
      </p:sp>
      <p:pic>
        <p:nvPicPr>
          <p:cNvPr id="15" name="Content Placeholder 14">
            <a:extLst>
              <a:ext uri="{FF2B5EF4-FFF2-40B4-BE49-F238E27FC236}">
                <a16:creationId xmlns:a16="http://schemas.microsoft.com/office/drawing/2014/main" id="{3EBA455E-CDD9-4B50-8605-5F55EF72D574}"/>
              </a:ext>
            </a:extLst>
          </p:cNvPr>
          <p:cNvPicPr>
            <a:picLocks noGrp="1" noChangeAspect="1"/>
          </p:cNvPicPr>
          <p:nvPr>
            <p:ph sz="half" idx="2"/>
          </p:nvPr>
        </p:nvPicPr>
        <p:blipFill>
          <a:blip r:embed="rId7"/>
          <a:stretch>
            <a:fillRect/>
          </a:stretch>
        </p:blipFill>
        <p:spPr>
          <a:xfrm>
            <a:off x="7423438" y="2249462"/>
            <a:ext cx="4262321" cy="3572828"/>
          </a:xfrm>
          <a:prstGeom prst="rect">
            <a:avLst/>
          </a:prstGeom>
        </p:spPr>
      </p:pic>
    </p:spTree>
    <p:extLst>
      <p:ext uri="{BB962C8B-B14F-4D97-AF65-F5344CB8AC3E}">
        <p14:creationId xmlns:p14="http://schemas.microsoft.com/office/powerpoint/2010/main" val="1418701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chemeClr val="tx1"/>
                </a:solidFill>
              </a:rPr>
              <a:t>Gas Delivery System (GDS)</a:t>
            </a:r>
            <a:br>
              <a:rPr lang="en-US" dirty="0">
                <a:solidFill>
                  <a:schemeClr val="tx1"/>
                </a:solidFill>
              </a:rPr>
            </a:br>
            <a:r>
              <a:rPr lang="en-US" sz="2000" i="1" dirty="0">
                <a:solidFill>
                  <a:srgbClr val="0070C0"/>
                </a:solidFill>
              </a:rPr>
              <a:t>Currently available</a:t>
            </a:r>
            <a:endParaRPr lang="en-US" sz="2000" dirty="0">
              <a:solidFill>
                <a:srgbClr val="0070C0"/>
              </a:solidFill>
            </a:endParaRPr>
          </a:p>
        </p:txBody>
      </p:sp>
      <p:sp>
        <p:nvSpPr>
          <p:cNvPr id="3" name="Content Placeholder 2"/>
          <p:cNvSpPr>
            <a:spLocks noGrp="1"/>
          </p:cNvSpPr>
          <p:nvPr>
            <p:ph sz="half" idx="1"/>
          </p:nvPr>
        </p:nvSpPr>
        <p:spPr>
          <a:xfrm>
            <a:off x="1097279" y="1845734"/>
            <a:ext cx="6227545" cy="4380285"/>
          </a:xfrm>
        </p:spPr>
        <p:txBody>
          <a:bodyPr>
            <a:normAutofit fontScale="85000" lnSpcReduction="10000"/>
          </a:bodyPr>
          <a:lstStyle/>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Gas Delivery System consists of 1.3L pressurized gas cylinders (GDS Tanks) provided as either single-tank soft-stowed assemblies or multi-tank drawer assemblies. </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PFS Gas Cylinder is a single-tank protective container that can be used within different modules of the ISS. </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Gas Delivery System (GDS) is a five-tank 4PU drawer assembly that can be mounted in an HRF Rack to support rack-based operations.</a:t>
            </a:r>
          </a:p>
          <a:p>
            <a:pPr marL="225425" indent="-225425">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The GDS Tanks can be filled with a variety of gas mixtures tailored to experiment requirements.  Examples include Breathing and Calibration mixtures used to support ESA’s Portable Pulmonary Function System (PPFS) and Medical Operations Max CEVIX periodic fitness evaluations.</a:t>
            </a: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PPFS Breathing Gas:  </a:t>
            </a:r>
            <a:r>
              <a:rPr lang="pt-BR" dirty="0">
                <a:solidFill>
                  <a:schemeClr val="tx1">
                    <a:lumMod val="65000"/>
                    <a:lumOff val="35000"/>
                  </a:schemeClr>
                </a:solidFill>
              </a:rPr>
              <a:t>O</a:t>
            </a:r>
            <a:r>
              <a:rPr lang="pt-BR" baseline="-25000" dirty="0">
                <a:solidFill>
                  <a:schemeClr val="tx1">
                    <a:lumMod val="65000"/>
                    <a:lumOff val="35000"/>
                  </a:schemeClr>
                </a:solidFill>
              </a:rPr>
              <a:t>2</a:t>
            </a:r>
            <a:r>
              <a:rPr lang="pt-BR" dirty="0">
                <a:solidFill>
                  <a:schemeClr val="tx1">
                    <a:lumMod val="65000"/>
                    <a:lumOff val="35000"/>
                  </a:schemeClr>
                </a:solidFill>
              </a:rPr>
              <a:t> (40%); R-22 (1%); SF</a:t>
            </a:r>
            <a:r>
              <a:rPr lang="pt-BR" baseline="-25000" dirty="0">
                <a:solidFill>
                  <a:schemeClr val="tx1">
                    <a:lumMod val="65000"/>
                    <a:lumOff val="35000"/>
                  </a:schemeClr>
                </a:solidFill>
              </a:rPr>
              <a:t>6</a:t>
            </a:r>
            <a:r>
              <a:rPr lang="pt-BR" dirty="0">
                <a:solidFill>
                  <a:schemeClr val="tx1">
                    <a:lumMod val="65000"/>
                    <a:lumOff val="35000"/>
                  </a:schemeClr>
                </a:solidFill>
              </a:rPr>
              <a:t> (1%); N</a:t>
            </a:r>
            <a:r>
              <a:rPr lang="pt-BR" baseline="-25000" dirty="0">
                <a:solidFill>
                  <a:schemeClr val="tx1">
                    <a:lumMod val="65000"/>
                    <a:lumOff val="35000"/>
                  </a:schemeClr>
                </a:solidFill>
              </a:rPr>
              <a:t>2</a:t>
            </a:r>
            <a:r>
              <a:rPr lang="pt-BR" dirty="0">
                <a:solidFill>
                  <a:schemeClr val="tx1">
                    <a:lumMod val="65000"/>
                    <a:lumOff val="35000"/>
                  </a:schemeClr>
                </a:solidFill>
              </a:rPr>
              <a:t> (58%)</a:t>
            </a:r>
            <a:endParaRPr lang="en-US" dirty="0">
              <a:solidFill>
                <a:schemeClr val="tx1">
                  <a:lumMod val="65000"/>
                  <a:lumOff val="35000"/>
                </a:schemeClr>
              </a:solidFill>
            </a:endParaRPr>
          </a:p>
          <a:p>
            <a:pPr marL="463550" lvl="1" indent="-246063">
              <a:lnSpc>
                <a:spcPct val="120000"/>
              </a:lnSpc>
              <a:spcBef>
                <a:spcPts val="600"/>
              </a:spcBef>
              <a:spcAft>
                <a:spcPts val="0"/>
              </a:spcAft>
              <a:buFont typeface="Arial" panose="020B0604020202020204" pitchFamily="34" charset="0"/>
              <a:buChar char="•"/>
            </a:pPr>
            <a:r>
              <a:rPr lang="en-US" dirty="0">
                <a:solidFill>
                  <a:schemeClr val="tx1">
                    <a:lumMod val="65000"/>
                    <a:lumOff val="35000"/>
                  </a:schemeClr>
                </a:solidFill>
              </a:rPr>
              <a:t>PPFS Calibration Gas: </a:t>
            </a:r>
            <a:r>
              <a:rPr lang="pt-BR" dirty="0">
                <a:solidFill>
                  <a:schemeClr val="tx1">
                    <a:lumMod val="65000"/>
                    <a:lumOff val="35000"/>
                  </a:schemeClr>
                </a:solidFill>
              </a:rPr>
              <a:t>O</a:t>
            </a:r>
            <a:r>
              <a:rPr lang="pt-BR" baseline="-25000" dirty="0">
                <a:solidFill>
                  <a:schemeClr val="tx1">
                    <a:lumMod val="65000"/>
                    <a:lumOff val="35000"/>
                  </a:schemeClr>
                </a:solidFill>
              </a:rPr>
              <a:t>2</a:t>
            </a:r>
            <a:r>
              <a:rPr lang="pt-BR" dirty="0">
                <a:solidFill>
                  <a:schemeClr val="tx1">
                    <a:lumMod val="65000"/>
                    <a:lumOff val="35000"/>
                  </a:schemeClr>
                </a:solidFill>
              </a:rPr>
              <a:t> (15%); CO</a:t>
            </a:r>
            <a:r>
              <a:rPr lang="pt-BR" baseline="-25000" dirty="0">
                <a:solidFill>
                  <a:schemeClr val="tx1">
                    <a:lumMod val="65000"/>
                    <a:lumOff val="35000"/>
                  </a:schemeClr>
                </a:solidFill>
              </a:rPr>
              <a:t>2</a:t>
            </a:r>
            <a:r>
              <a:rPr lang="pt-BR" dirty="0">
                <a:solidFill>
                  <a:schemeClr val="tx1">
                    <a:lumMod val="65000"/>
                    <a:lumOff val="35000"/>
                  </a:schemeClr>
                </a:solidFill>
              </a:rPr>
              <a:t> (5%); N</a:t>
            </a:r>
            <a:r>
              <a:rPr lang="pt-BR" baseline="-25000" dirty="0">
                <a:solidFill>
                  <a:schemeClr val="tx1">
                    <a:lumMod val="65000"/>
                    <a:lumOff val="35000"/>
                  </a:schemeClr>
                </a:solidFill>
              </a:rPr>
              <a:t>2</a:t>
            </a:r>
            <a:r>
              <a:rPr lang="pt-BR" dirty="0">
                <a:solidFill>
                  <a:schemeClr val="tx1">
                    <a:lumMod val="65000"/>
                    <a:lumOff val="35000"/>
                  </a:schemeClr>
                </a:solidFill>
              </a:rPr>
              <a:t> (80%)</a:t>
            </a:r>
            <a:endParaRPr lang="en-US"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2584F5D7-835E-4D1B-A722-27B3C5053129}"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8</a:t>
            </a:fld>
            <a:endParaRPr lang="en-US" dirty="0"/>
          </a:p>
        </p:txBody>
      </p:sp>
      <p:pic>
        <p:nvPicPr>
          <p:cNvPr id="12" name="Content Placeholder 11">
            <a:extLst>
              <a:ext uri="{FF2B5EF4-FFF2-40B4-BE49-F238E27FC236}">
                <a16:creationId xmlns:a16="http://schemas.microsoft.com/office/drawing/2014/main" id="{0E702641-B1BA-44AC-8973-6EB2FEB4279A}"/>
              </a:ext>
            </a:extLst>
          </p:cNvPr>
          <p:cNvPicPr>
            <a:picLocks noGrp="1" noChangeAspect="1"/>
          </p:cNvPicPr>
          <p:nvPr>
            <p:ph sz="half" idx="2"/>
          </p:nvPr>
        </p:nvPicPr>
        <p:blipFill rotWithShape="1">
          <a:blip r:embed="rId3" cstate="screen">
            <a:extLst>
              <a:ext uri="{28A0092B-C50C-407E-A947-70E740481C1C}">
                <a14:useLocalDpi xmlns:a14="http://schemas.microsoft.com/office/drawing/2010/main"/>
              </a:ext>
            </a:extLst>
          </a:blip>
          <a:srcRect/>
          <a:stretch/>
        </p:blipFill>
        <p:spPr>
          <a:xfrm>
            <a:off x="7502469" y="2062528"/>
            <a:ext cx="4334381" cy="1590387"/>
          </a:xfrm>
        </p:spPr>
      </p:pic>
      <p:pic>
        <p:nvPicPr>
          <p:cNvPr id="14" name="Picture 13">
            <a:extLst>
              <a:ext uri="{FF2B5EF4-FFF2-40B4-BE49-F238E27FC236}">
                <a16:creationId xmlns:a16="http://schemas.microsoft.com/office/drawing/2014/main" id="{8C3D8558-AE5F-4BC7-994D-A3BBAFACAA8D}"/>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44008" y="3743090"/>
            <a:ext cx="1219905" cy="1648973"/>
          </a:xfrm>
          <a:prstGeom prst="rect">
            <a:avLst/>
          </a:prstGeom>
        </p:spPr>
      </p:pic>
      <p:pic>
        <p:nvPicPr>
          <p:cNvPr id="16" name="Picture 15">
            <a:extLst>
              <a:ext uri="{FF2B5EF4-FFF2-40B4-BE49-F238E27FC236}">
                <a16:creationId xmlns:a16="http://schemas.microsoft.com/office/drawing/2014/main" id="{CF26F876-DBA4-4AD1-B8DF-3B1DE2CB8B5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06978" y="3743090"/>
            <a:ext cx="2399552" cy="1606312"/>
          </a:xfrm>
          <a:prstGeom prst="rect">
            <a:avLst/>
          </a:prstGeom>
        </p:spPr>
      </p:pic>
    </p:spTree>
    <p:extLst>
      <p:ext uri="{BB962C8B-B14F-4D97-AF65-F5344CB8AC3E}">
        <p14:creationId xmlns:p14="http://schemas.microsoft.com/office/powerpoint/2010/main" val="2117717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Holter Monitor 2</a:t>
            </a:r>
            <a:r>
              <a:rPr lang="en-US" sz="2000" dirty="0">
                <a:solidFill>
                  <a:schemeClr val="tx1"/>
                </a:solidFill>
              </a:rPr>
              <a:t/>
            </a:r>
            <a:br>
              <a:rPr lang="en-US" sz="2000" dirty="0">
                <a:solidFill>
                  <a:schemeClr val="tx1"/>
                </a:solidFill>
              </a:rPr>
            </a:br>
            <a:r>
              <a:rPr lang="en-US" sz="2000" i="1" dirty="0">
                <a:solidFill>
                  <a:srgbClr val="0070C0"/>
                </a:solidFill>
              </a:rPr>
              <a:t>Currently available</a:t>
            </a:r>
            <a:endParaRPr lang="en-US" sz="2000" dirty="0"/>
          </a:p>
        </p:txBody>
      </p:sp>
      <p:sp>
        <p:nvSpPr>
          <p:cNvPr id="3" name="Content Placeholder 2"/>
          <p:cNvSpPr>
            <a:spLocks noGrp="1"/>
          </p:cNvSpPr>
          <p:nvPr>
            <p:ph sz="half" idx="1"/>
          </p:nvPr>
        </p:nvSpPr>
        <p:spPr>
          <a:xfrm>
            <a:off x="1097280" y="1845734"/>
            <a:ext cx="5284954" cy="4467980"/>
          </a:xfrm>
        </p:spPr>
        <p:txBody>
          <a:bodyPr>
            <a:normAutofit/>
          </a:bodyPr>
          <a:lstStyle/>
          <a:p>
            <a:pPr marL="225425" indent="-225425">
              <a:lnSpc>
                <a:spcPct val="100000"/>
              </a:lnSpc>
              <a:spcBef>
                <a:spcPts val="600"/>
              </a:spcBef>
              <a:spcAft>
                <a:spcPts val="0"/>
              </a:spcAft>
              <a:buFont typeface="Arial" panose="020B0604020202020204" pitchFamily="34" charset="0"/>
              <a:buChar char="•"/>
            </a:pPr>
            <a:r>
              <a:rPr lang="en-US" sz="2200" dirty="0">
                <a:solidFill>
                  <a:schemeClr val="tx1">
                    <a:lumMod val="65000"/>
                    <a:lumOff val="35000"/>
                  </a:schemeClr>
                </a:solidFill>
              </a:rPr>
              <a:t>Ambulatory ECG which accurately and non-invasively measures the electrical activity of the heart for up to 24 </a:t>
            </a:r>
            <a:r>
              <a:rPr lang="en-US" sz="2200" dirty="0" err="1">
                <a:solidFill>
                  <a:schemeClr val="tx1">
                    <a:lumMod val="65000"/>
                    <a:lumOff val="35000"/>
                  </a:schemeClr>
                </a:solidFill>
              </a:rPr>
              <a:t>hrs</a:t>
            </a:r>
            <a:r>
              <a:rPr lang="en-US" sz="2200" dirty="0">
                <a:solidFill>
                  <a:schemeClr val="tx1">
                    <a:lumMod val="65000"/>
                    <a:lumOff val="35000"/>
                  </a:schemeClr>
                </a:solidFill>
              </a:rPr>
              <a:t> on a single AA battery charge. </a:t>
            </a:r>
          </a:p>
          <a:p>
            <a:pPr marL="225425" indent="-225425">
              <a:lnSpc>
                <a:spcPct val="100000"/>
              </a:lnSpc>
              <a:spcBef>
                <a:spcPts val="600"/>
              </a:spcBef>
              <a:spcAft>
                <a:spcPts val="0"/>
              </a:spcAft>
              <a:buFont typeface="Arial" panose="020B0604020202020204" pitchFamily="34" charset="0"/>
              <a:buChar char="•"/>
            </a:pPr>
            <a:r>
              <a:rPr lang="en-US" sz="2200" dirty="0">
                <a:solidFill>
                  <a:schemeClr val="tx1">
                    <a:lumMod val="65000"/>
                    <a:lumOff val="35000"/>
                  </a:schemeClr>
                </a:solidFill>
              </a:rPr>
              <a:t>A snap-lead cable connects to electrode pads that have been applied to the torso  </a:t>
            </a:r>
          </a:p>
          <a:p>
            <a:pPr marL="225425" indent="-225425">
              <a:lnSpc>
                <a:spcPct val="100000"/>
              </a:lnSpc>
              <a:spcBef>
                <a:spcPts val="600"/>
              </a:spcBef>
              <a:spcAft>
                <a:spcPts val="0"/>
              </a:spcAft>
              <a:buFont typeface="Arial" panose="020B0604020202020204" pitchFamily="34" charset="0"/>
              <a:buChar char="•"/>
            </a:pPr>
            <a:r>
              <a:rPr lang="en-US" sz="2200" dirty="0">
                <a:solidFill>
                  <a:schemeClr val="tx1">
                    <a:lumMod val="65000"/>
                    <a:lumOff val="35000"/>
                  </a:schemeClr>
                </a:solidFill>
              </a:rPr>
              <a:t>The LCD displays subject information, instructions, messages, date, and time of day  </a:t>
            </a:r>
          </a:p>
          <a:p>
            <a:pPr marL="225425" indent="-225425">
              <a:lnSpc>
                <a:spcPct val="100000"/>
              </a:lnSpc>
              <a:spcBef>
                <a:spcPts val="600"/>
              </a:spcBef>
              <a:spcAft>
                <a:spcPts val="0"/>
              </a:spcAft>
              <a:buFont typeface="Arial" panose="020B0604020202020204" pitchFamily="34" charset="0"/>
              <a:buChar char="•"/>
            </a:pPr>
            <a:r>
              <a:rPr lang="en-US" sz="2200" dirty="0">
                <a:solidFill>
                  <a:schemeClr val="tx1">
                    <a:lumMod val="65000"/>
                    <a:lumOff val="35000"/>
                  </a:schemeClr>
                </a:solidFill>
              </a:rPr>
              <a:t>Three pushbuttons are used to navigate through the LCD screen</a:t>
            </a:r>
          </a:p>
        </p:txBody>
      </p:sp>
      <p:pic>
        <p:nvPicPr>
          <p:cNvPr id="8" name="Content Placeholder 7"/>
          <p:cNvPicPr>
            <a:picLocks noGrp="1" noChangeAspect="1"/>
          </p:cNvPicPr>
          <p:nvPr>
            <p:ph sz="half" idx="2"/>
          </p:nvPr>
        </p:nvPicPr>
        <p:blipFill>
          <a:blip r:embed="rId2">
            <a:extLst>
              <a:ext uri="{28A0092B-C50C-407E-A947-70E740481C1C}">
                <a14:useLocalDpi xmlns:a14="http://schemas.microsoft.com/office/drawing/2010/main"/>
              </a:ext>
            </a:extLst>
          </a:blip>
          <a:stretch>
            <a:fillRect/>
          </a:stretch>
        </p:blipFill>
        <p:spPr>
          <a:xfrm>
            <a:off x="6651112" y="1935953"/>
            <a:ext cx="4842294" cy="3631720"/>
          </a:xfrm>
        </p:spPr>
      </p:pic>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2584F5D7-835E-4D1B-A722-27B3C5053129}"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9</a:t>
            </a:fld>
            <a:endParaRPr lang="en-US" dirty="0"/>
          </a:p>
        </p:txBody>
      </p:sp>
    </p:spTree>
    <p:extLst>
      <p:ext uri="{BB962C8B-B14F-4D97-AF65-F5344CB8AC3E}">
        <p14:creationId xmlns:p14="http://schemas.microsoft.com/office/powerpoint/2010/main" val="4068415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 Research Facilities 1 and 2</a:t>
            </a:r>
            <a:br>
              <a:rPr lang="en-US" dirty="0"/>
            </a:br>
            <a:r>
              <a:rPr lang="en-US" dirty="0"/>
              <a:t>(HRF-1, 2/HRF Rack 1, 2)</a:t>
            </a:r>
            <a:br>
              <a:rPr lang="en-US" dirty="0"/>
            </a:br>
            <a:r>
              <a:rPr lang="en-US" sz="2000" dirty="0">
                <a:solidFill>
                  <a:srgbClr val="0070C0"/>
                </a:solidFill>
              </a:rPr>
              <a:t>Currently available</a:t>
            </a:r>
            <a:endParaRPr lang="en-US" dirty="0">
              <a:solidFill>
                <a:srgbClr val="0070C0"/>
              </a:solidFill>
            </a:endParaRPr>
          </a:p>
        </p:txBody>
      </p:sp>
      <p:sp>
        <p:nvSpPr>
          <p:cNvPr id="3" name="Content Placeholder 2"/>
          <p:cNvSpPr>
            <a:spLocks noGrp="1"/>
          </p:cNvSpPr>
          <p:nvPr>
            <p:ph sz="half" idx="1"/>
          </p:nvPr>
        </p:nvSpPr>
        <p:spPr/>
        <p:txBody>
          <a:bodyPr>
            <a:normAutofit fontScale="92500" lnSpcReduction="20000"/>
          </a:bodyPr>
          <a:lstStyle/>
          <a:p>
            <a:pPr marL="225425" lvl="0" indent="-225425">
              <a:spcAft>
                <a:spcPts val="0"/>
              </a:spcAft>
              <a:buFont typeface="Arial" panose="020B0604020202020204" pitchFamily="34" charset="0"/>
              <a:buChar char="•"/>
            </a:pPr>
            <a:r>
              <a:rPr lang="en-US" dirty="0">
                <a:solidFill>
                  <a:schemeClr val="tx1">
                    <a:lumMod val="65000"/>
                    <a:lumOff val="35000"/>
                  </a:schemeClr>
                </a:solidFill>
              </a:rPr>
              <a:t>Consists of items mounted in a rack [based on the EXpedite the PRocessing of Experiments to Space Station (EXPRESS) rack design] as well as equipment kept in stowage and brought out as needed</a:t>
            </a:r>
          </a:p>
          <a:p>
            <a:pPr marL="225425" indent="-225425">
              <a:spcAft>
                <a:spcPts val="0"/>
              </a:spcAft>
              <a:buFont typeface="Arial" panose="020B0604020202020204" pitchFamily="34" charset="0"/>
              <a:buChar char="•"/>
            </a:pPr>
            <a:r>
              <a:rPr lang="en-US" dirty="0">
                <a:solidFill>
                  <a:schemeClr val="tx1">
                    <a:lumMod val="65000"/>
                    <a:lumOff val="35000"/>
                  </a:schemeClr>
                </a:solidFill>
              </a:rPr>
              <a:t>The HRF drawers provide power, command and data handling, cooling air and water, pressurized gas, and vacuum to experiments</a:t>
            </a:r>
          </a:p>
          <a:p>
            <a:pPr marL="225425" indent="-225425">
              <a:spcAft>
                <a:spcPts val="0"/>
              </a:spcAft>
              <a:buFont typeface="Arial" panose="020B0604020202020204" pitchFamily="34" charset="0"/>
              <a:buChar char="•"/>
            </a:pPr>
            <a:r>
              <a:rPr lang="en-US" dirty="0">
                <a:solidFill>
                  <a:schemeClr val="tx1">
                    <a:lumMod val="65000"/>
                    <a:lumOff val="35000"/>
                  </a:schemeClr>
                </a:solidFill>
              </a:rPr>
              <a:t>The racks have front-panel access ports for the laptop, vacuum system, deployed payloads, and nitrogen delivery system </a:t>
            </a:r>
          </a:p>
          <a:p>
            <a:pPr marL="225425" indent="-225425">
              <a:spcAft>
                <a:spcPts val="0"/>
              </a:spcAft>
              <a:buFont typeface="Arial" panose="020B0604020202020204" pitchFamily="34" charset="0"/>
              <a:buChar char="•"/>
            </a:pPr>
            <a:r>
              <a:rPr lang="en-US" dirty="0">
                <a:solidFill>
                  <a:schemeClr val="tx1">
                    <a:lumMod val="65000"/>
                    <a:lumOff val="35000"/>
                  </a:schemeClr>
                </a:solidFill>
              </a:rPr>
              <a:t>The International Space Station (ISS) moderate temperature cooling loop is extended into the HRF to keep the rack at ambient temperature</a:t>
            </a:r>
          </a:p>
        </p:txBody>
      </p:sp>
      <p:sp>
        <p:nvSpPr>
          <p:cNvPr id="4" name="Content Placeholder 3"/>
          <p:cNvSpPr>
            <a:spLocks noGrp="1"/>
          </p:cNvSpPr>
          <p:nvPr>
            <p:ph sz="half" idx="2"/>
          </p:nvPr>
        </p:nvSpPr>
        <p:spPr/>
        <p:txBody>
          <a:bodyPr>
            <a:normAutofit fontScale="92500" lnSpcReduction="20000"/>
          </a:bodyPr>
          <a:lstStyle/>
          <a:p>
            <a:pPr marL="225425" indent="-225425">
              <a:spcAft>
                <a:spcPts val="0"/>
              </a:spcAft>
              <a:buFont typeface="Arial" panose="020B0604020202020204" pitchFamily="34" charset="0"/>
              <a:buChar char="•"/>
            </a:pPr>
            <a:r>
              <a:rPr lang="en-US" dirty="0"/>
              <a:t>Payloads in HRF Racks can operate independently of each other regardless of their cooling and power needs and the flight schedule. </a:t>
            </a:r>
          </a:p>
          <a:p>
            <a:pPr marL="225425" indent="-225425">
              <a:spcAft>
                <a:spcPts val="0"/>
              </a:spcAft>
              <a:buFont typeface="Arial" panose="020B0604020202020204" pitchFamily="34" charset="0"/>
              <a:buChar char="•"/>
            </a:pPr>
            <a:r>
              <a:rPr lang="en-US" dirty="0"/>
              <a:t>Each payload can use up to 500W of power and the sum of all payloads can use up to 2000 W of power. The HRF power converter delivers 120V of direct current (DC) power from the utility outlet panel to the rack and converts it to 28 Vdc for distribution to the payloads </a:t>
            </a:r>
          </a:p>
          <a:p>
            <a:pPr marL="225425" indent="-225425">
              <a:spcAft>
                <a:spcPts val="0"/>
              </a:spcAft>
              <a:buFont typeface="Arial" panose="020B0604020202020204" pitchFamily="34" charset="0"/>
              <a:buChar char="•"/>
            </a:pPr>
            <a:r>
              <a:rPr lang="en-US" dirty="0"/>
              <a:t>The racks are connected to the ISS video services and Ethernet, which allow the ISS and ground operations crews to control payloads. Payload computer and video operations can be conducted from the ground or on the space station. </a:t>
            </a:r>
          </a:p>
          <a:p>
            <a:pPr>
              <a:spcAft>
                <a:spcPts val="0"/>
              </a:spcAft>
            </a:pPr>
            <a:endParaRPr lang="en-US" dirty="0"/>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10</a:t>
            </a:fld>
            <a:endParaRPr lang="en-US" dirty="0"/>
          </a:p>
        </p:txBody>
      </p:sp>
    </p:spTree>
    <p:extLst>
      <p:ext uri="{BB962C8B-B14F-4D97-AF65-F5344CB8AC3E}">
        <p14:creationId xmlns:p14="http://schemas.microsoft.com/office/powerpoint/2010/main" val="23202063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 Research Facility 1 </a:t>
            </a:r>
            <a:br>
              <a:rPr lang="en-US" dirty="0"/>
            </a:br>
            <a:r>
              <a:rPr lang="en-US" dirty="0"/>
              <a:t>(HRF-1/HRF Rack 1)</a:t>
            </a:r>
            <a:br>
              <a:rPr lang="en-US" dirty="0"/>
            </a:br>
            <a:r>
              <a:rPr lang="en-US" sz="2200" dirty="0">
                <a:solidFill>
                  <a:srgbClr val="0070C0"/>
                </a:solidFill>
              </a:rPr>
              <a:t>Currently available</a:t>
            </a:r>
            <a:endParaRPr lang="en-US" sz="2200" dirty="0"/>
          </a:p>
        </p:txBody>
      </p:sp>
      <p:sp>
        <p:nvSpPr>
          <p:cNvPr id="3" name="Content Placeholder 2"/>
          <p:cNvSpPr>
            <a:spLocks noGrp="1"/>
          </p:cNvSpPr>
          <p:nvPr>
            <p:ph sz="half" idx="1"/>
          </p:nvPr>
        </p:nvSpPr>
        <p:spPr>
          <a:xfrm>
            <a:off x="1097279" y="1805914"/>
            <a:ext cx="5904769" cy="4279158"/>
          </a:xfrm>
        </p:spPr>
        <p:txBody>
          <a:bodyPr>
            <a:noAutofit/>
          </a:bodyPr>
          <a:lstStyle/>
          <a:p>
            <a:pPr marL="225425" lvl="0" indent="-225425">
              <a:buFont typeface="Arial" panose="020B0604020202020204" pitchFamily="34" charset="0"/>
              <a:buChar char="•"/>
            </a:pPr>
            <a:r>
              <a:rPr lang="en-US" sz="1800" dirty="0">
                <a:solidFill>
                  <a:schemeClr val="tx1">
                    <a:lumMod val="65000"/>
                    <a:lumOff val="35000"/>
                  </a:schemeClr>
                </a:solidFill>
              </a:rPr>
              <a:t>The hardware housed in HRF-1 Includes: </a:t>
            </a:r>
          </a:p>
          <a:p>
            <a:pPr marL="463550" lvl="1" indent="-238125">
              <a:buFont typeface="Arial" panose="020B0604020202020204" pitchFamily="34" charset="0"/>
              <a:buChar char="•"/>
            </a:pPr>
            <a:r>
              <a:rPr lang="en-US" sz="1400" dirty="0">
                <a:solidFill>
                  <a:schemeClr val="tx1">
                    <a:lumMod val="65000"/>
                    <a:lumOff val="35000"/>
                  </a:schemeClr>
                </a:solidFill>
              </a:rPr>
              <a:t>Portable computer (HRF PC), which is used to install and execute software that supports the experiments. It is used to control equipment; to collect and store data, crew notes, and equipment notes; and to provide uplink and downlink capabilities.</a:t>
            </a:r>
          </a:p>
          <a:p>
            <a:pPr marL="463550" lvl="1" indent="-238125">
              <a:buFont typeface="Arial" panose="020B0604020202020204" pitchFamily="34" charset="0"/>
              <a:buChar char="•"/>
            </a:pPr>
            <a:r>
              <a:rPr lang="en-US" sz="1400" dirty="0">
                <a:solidFill>
                  <a:schemeClr val="tx1">
                    <a:lumMod val="65000"/>
                    <a:lumOff val="35000"/>
                  </a:schemeClr>
                </a:solidFill>
              </a:rPr>
              <a:t>One HRF Payload Drawer with an integrated HRF Centrifuge</a:t>
            </a:r>
          </a:p>
          <a:p>
            <a:pPr marL="463550" lvl="1" indent="-238125">
              <a:buFont typeface="Arial" panose="020B0604020202020204" pitchFamily="34" charset="0"/>
              <a:buChar char="•"/>
            </a:pPr>
            <a:r>
              <a:rPr lang="en-US" sz="1400" dirty="0">
                <a:solidFill>
                  <a:schemeClr val="tx1">
                    <a:lumMod val="65000"/>
                    <a:lumOff val="35000"/>
                  </a:schemeClr>
                </a:solidFill>
              </a:rPr>
              <a:t>One Cooling Stowage Drawer (CSD) to provide increased air flow over the heat exchanges in the Rack when needed to increase removal of heat generated by other payloads, in addition to providing stowage for equipment.</a:t>
            </a:r>
          </a:p>
          <a:p>
            <a:pPr marL="463550" lvl="1" indent="-238125">
              <a:buFont typeface="Arial" panose="020B0604020202020204" pitchFamily="34" charset="0"/>
              <a:buChar char="•"/>
            </a:pPr>
            <a:r>
              <a:rPr lang="en-US" sz="1400" dirty="0">
                <a:solidFill>
                  <a:schemeClr val="tx1">
                    <a:lumMod val="65000"/>
                    <a:lumOff val="35000"/>
                  </a:schemeClr>
                </a:solidFill>
              </a:rPr>
              <a:t>Two HRF 8PU Utility Drawer provides stowage for consumables with added radio-frequency identification (RFID) that automates inventory of the tagged contents without crew intervention. </a:t>
            </a:r>
          </a:p>
          <a:p>
            <a:pPr marL="463550" lvl="1" indent="-238125">
              <a:buFont typeface="Arial" panose="020B0604020202020204" pitchFamily="34" charset="0"/>
              <a:buChar char="•"/>
            </a:pPr>
            <a:r>
              <a:rPr lang="en-US" sz="1400" dirty="0">
                <a:solidFill>
                  <a:schemeClr val="tx1">
                    <a:lumMod val="65000"/>
                    <a:lumOff val="35000"/>
                  </a:schemeClr>
                </a:solidFill>
              </a:rPr>
              <a:t>Space Linear Acceleration Mass Measurement Device (SLAMMD)</a:t>
            </a:r>
          </a:p>
          <a:p>
            <a:pPr marL="463550" lvl="1" indent="-238125">
              <a:buFont typeface="Arial" panose="020B0604020202020204" pitchFamily="34" charset="0"/>
              <a:buChar char="•"/>
            </a:pPr>
            <a:r>
              <a:rPr lang="en-US" sz="1400" dirty="0">
                <a:solidFill>
                  <a:schemeClr val="tx1">
                    <a:lumMod val="65000"/>
                    <a:lumOff val="35000"/>
                  </a:schemeClr>
                </a:solidFill>
              </a:rPr>
              <a:t>When deployed, the Ultrasound 2 may be connected to the front of HRF-1 for power and to allow real-time downlink of scan head video. </a:t>
            </a:r>
          </a:p>
          <a:p>
            <a:pPr marL="201168" lvl="1" indent="0">
              <a:buNone/>
            </a:pPr>
            <a:r>
              <a:rPr lang="en-US" sz="1600" dirty="0">
                <a:solidFill>
                  <a:schemeClr val="tx1">
                    <a:lumMod val="65000"/>
                    <a:lumOff val="35000"/>
                  </a:schemeClr>
                </a:solidFill>
                <a:hlinkClick r:id="rId2"/>
              </a:rPr>
              <a:t>For more information click here</a:t>
            </a:r>
            <a:endParaRPr lang="en-US" sz="1600" dirty="0">
              <a:solidFill>
                <a:schemeClr val="tx1">
                  <a:lumMod val="65000"/>
                  <a:lumOff val="35000"/>
                </a:schemeClr>
              </a:solidFill>
            </a:endParaRPr>
          </a:p>
          <a:p>
            <a:pPr lvl="0">
              <a:buFont typeface="Arial" panose="020B0604020202020204" pitchFamily="34" charset="0"/>
              <a:buChar char="•"/>
            </a:pPr>
            <a:endParaRPr lang="en-US" sz="1800"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11</a:t>
            </a:fld>
            <a:endParaRPr lang="en-US" dirty="0"/>
          </a:p>
        </p:txBody>
      </p:sp>
      <p:pic>
        <p:nvPicPr>
          <p:cNvPr id="12" name="Content Placeholder 11">
            <a:extLst>
              <a:ext uri="{FF2B5EF4-FFF2-40B4-BE49-F238E27FC236}">
                <a16:creationId xmlns:a16="http://schemas.microsoft.com/office/drawing/2014/main" id="{307CD435-6BBA-4449-94A2-005C275E8995}"/>
              </a:ext>
            </a:extLst>
          </p:cNvPr>
          <p:cNvPicPr>
            <a:picLocks noGrp="1" noChangeAspect="1"/>
          </p:cNvPicPr>
          <p:nvPr>
            <p:ph sz="half" idx="2"/>
          </p:nvPr>
        </p:nvPicPr>
        <p:blipFill rotWithShape="1">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p:blipFill>
        <p:spPr>
          <a:xfrm>
            <a:off x="9899557" y="2683666"/>
            <a:ext cx="1610546" cy="2136293"/>
          </a:xfrm>
          <a:prstGeom prst="rect">
            <a:avLst/>
          </a:prstGeom>
        </p:spPr>
      </p:pic>
      <p:pic>
        <p:nvPicPr>
          <p:cNvPr id="14" name="Picture 13">
            <a:extLst>
              <a:ext uri="{FF2B5EF4-FFF2-40B4-BE49-F238E27FC236}">
                <a16:creationId xmlns:a16="http://schemas.microsoft.com/office/drawing/2014/main" id="{1F2F118E-519D-41B8-A62B-1EC050EC9FEE}"/>
              </a:ext>
            </a:extLst>
          </p:cNvPr>
          <p:cNvPicPr>
            <a:picLocks noChangeAspect="1"/>
          </p:cNvPicPr>
          <p:nvPr/>
        </p:nvPicPr>
        <p:blipFill>
          <a:blip r:embed="rId6"/>
          <a:stretch>
            <a:fillRect/>
          </a:stretch>
        </p:blipFill>
        <p:spPr>
          <a:xfrm>
            <a:off x="7500376" y="1877392"/>
            <a:ext cx="2151624" cy="4143021"/>
          </a:xfrm>
          <a:prstGeom prst="rect">
            <a:avLst/>
          </a:prstGeom>
        </p:spPr>
      </p:pic>
    </p:spTree>
    <p:extLst>
      <p:ext uri="{BB962C8B-B14F-4D97-AF65-F5344CB8AC3E}">
        <p14:creationId xmlns:p14="http://schemas.microsoft.com/office/powerpoint/2010/main" val="18988894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Human Research Facility 2 </a:t>
            </a:r>
            <a:br>
              <a:rPr lang="en-US" dirty="0"/>
            </a:br>
            <a:r>
              <a:rPr lang="en-US" dirty="0"/>
              <a:t>(HRF-2/HRF Rack 2) </a:t>
            </a:r>
            <a:br>
              <a:rPr lang="en-US" dirty="0"/>
            </a:br>
            <a:r>
              <a:rPr lang="en-US" sz="2200" dirty="0">
                <a:solidFill>
                  <a:srgbClr val="0070C0"/>
                </a:solidFill>
              </a:rPr>
              <a:t>Currently available</a:t>
            </a:r>
            <a:endParaRPr lang="en-US" sz="2200" dirty="0"/>
          </a:p>
        </p:txBody>
      </p:sp>
      <p:sp>
        <p:nvSpPr>
          <p:cNvPr id="3" name="Content Placeholder 2"/>
          <p:cNvSpPr>
            <a:spLocks noGrp="1"/>
          </p:cNvSpPr>
          <p:nvPr>
            <p:ph sz="half" idx="1"/>
          </p:nvPr>
        </p:nvSpPr>
        <p:spPr>
          <a:xfrm>
            <a:off x="1097280" y="1805981"/>
            <a:ext cx="5929821" cy="4254683"/>
          </a:xfrm>
        </p:spPr>
        <p:txBody>
          <a:bodyPr>
            <a:noAutofit/>
          </a:bodyPr>
          <a:lstStyle/>
          <a:p>
            <a:pPr marL="225425" indent="-225425">
              <a:buFont typeface="Arial" panose="020B0604020202020204" pitchFamily="34" charset="0"/>
              <a:buChar char="•"/>
            </a:pPr>
            <a:r>
              <a:rPr lang="en-US" sz="1800" dirty="0">
                <a:solidFill>
                  <a:schemeClr val="tx1">
                    <a:lumMod val="65000"/>
                    <a:lumOff val="35000"/>
                  </a:schemeClr>
                </a:solidFill>
              </a:rPr>
              <a:t>The hardware housed in HRF-2 includes: </a:t>
            </a:r>
          </a:p>
          <a:p>
            <a:pPr marL="463550" lvl="1" indent="-238125">
              <a:buFont typeface="Arial" panose="020B0604020202020204" pitchFamily="34" charset="0"/>
              <a:buChar char="•"/>
            </a:pPr>
            <a:r>
              <a:rPr lang="en-US" sz="1400" dirty="0">
                <a:solidFill>
                  <a:schemeClr val="tx1">
                    <a:lumMod val="65000"/>
                    <a:lumOff val="35000"/>
                  </a:schemeClr>
                </a:solidFill>
              </a:rPr>
              <a:t>Portable computer (HRF PC), which is used to install and execute software that supports the experiments. It is used to control equipment; to collect and store data, crew notes, and equipment notes; and to provide uplink and downlink capabilities.</a:t>
            </a:r>
          </a:p>
          <a:p>
            <a:pPr marL="463550" lvl="1" indent="-238125">
              <a:buFont typeface="Arial" panose="020B0604020202020204" pitchFamily="34" charset="0"/>
              <a:buChar char="•"/>
            </a:pPr>
            <a:r>
              <a:rPr lang="en-US" sz="1400" dirty="0">
                <a:solidFill>
                  <a:schemeClr val="tx1">
                    <a:lumMod val="65000"/>
                    <a:lumOff val="35000"/>
                  </a:schemeClr>
                </a:solidFill>
              </a:rPr>
              <a:t>One HRF Payload Drawer with an integrated HRF Centrifuge</a:t>
            </a:r>
          </a:p>
          <a:p>
            <a:pPr marL="463550" lvl="1" indent="-238125">
              <a:buFont typeface="Arial" panose="020B0604020202020204" pitchFamily="34" charset="0"/>
              <a:buChar char="•"/>
            </a:pPr>
            <a:r>
              <a:rPr lang="en-US" sz="1400" dirty="0">
                <a:solidFill>
                  <a:schemeClr val="tx1">
                    <a:lumMod val="65000"/>
                    <a:lumOff val="35000"/>
                  </a:schemeClr>
                </a:solidFill>
              </a:rPr>
              <a:t>Three Cooling Stowage Drawers (CSD) can provide increased air flow over the heat exchanges in the Rack when needed to increase removal of heat generated by other payloads, in addition to providing stowage for equipment.</a:t>
            </a:r>
          </a:p>
          <a:p>
            <a:pPr marL="463550" lvl="1" indent="-238125">
              <a:buFont typeface="Arial" panose="020B0604020202020204" pitchFamily="34" charset="0"/>
              <a:buChar char="•"/>
            </a:pPr>
            <a:r>
              <a:rPr lang="en-US" sz="1400" dirty="0">
                <a:solidFill>
                  <a:schemeClr val="tx1">
                    <a:lumMod val="65000"/>
                    <a:lumOff val="35000"/>
                  </a:schemeClr>
                </a:solidFill>
              </a:rPr>
              <a:t>Two HRF 8PU Utility Drawers provide stowage for consumables with added radio-frequency identification (RFID) that automates inventory of the tagged contents without crew intervention. </a:t>
            </a:r>
          </a:p>
          <a:p>
            <a:pPr marL="463550" lvl="1" indent="-238125">
              <a:buFont typeface="Arial" panose="020B0604020202020204" pitchFamily="34" charset="0"/>
              <a:buChar char="•"/>
            </a:pPr>
            <a:r>
              <a:rPr lang="en-US" sz="1400" dirty="0">
                <a:solidFill>
                  <a:schemeClr val="tx1">
                    <a:lumMod val="65000"/>
                    <a:lumOff val="35000"/>
                  </a:schemeClr>
                </a:solidFill>
              </a:rPr>
              <a:t>When deployed, the Ultrasound 2 may be connected to the front of HRF-2 for power and to allow real-time downlink of scan head video. </a:t>
            </a:r>
          </a:p>
          <a:p>
            <a:pPr marL="201168" lvl="1" indent="0">
              <a:lnSpc>
                <a:spcPct val="110000"/>
              </a:lnSpc>
              <a:spcBef>
                <a:spcPts val="600"/>
              </a:spcBef>
              <a:spcAft>
                <a:spcPts val="0"/>
              </a:spcAft>
              <a:buNone/>
            </a:pPr>
            <a:r>
              <a:rPr lang="en-US" sz="1600" dirty="0">
                <a:solidFill>
                  <a:schemeClr val="tx1">
                    <a:lumMod val="65000"/>
                    <a:lumOff val="35000"/>
                  </a:schemeClr>
                </a:solidFill>
                <a:hlinkClick r:id="rId2"/>
              </a:rPr>
              <a:t>For more information click here</a:t>
            </a:r>
            <a:r>
              <a:rPr lang="en-US" sz="1600" dirty="0">
                <a:solidFill>
                  <a:schemeClr val="tx1">
                    <a:lumMod val="65000"/>
                    <a:lumOff val="35000"/>
                  </a:schemeClr>
                </a:solidFill>
              </a:rPr>
              <a:t/>
            </a:r>
            <a:br>
              <a:rPr lang="en-US" sz="1600" dirty="0">
                <a:solidFill>
                  <a:schemeClr val="tx1">
                    <a:lumMod val="65000"/>
                    <a:lumOff val="35000"/>
                  </a:schemeClr>
                </a:solidFill>
              </a:rPr>
            </a:br>
            <a:endParaRPr lang="en-US" sz="1600"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12</a:t>
            </a:fld>
            <a:endParaRPr lang="en-US" dirty="0"/>
          </a:p>
        </p:txBody>
      </p:sp>
      <p:pic>
        <p:nvPicPr>
          <p:cNvPr id="10" name="Picture 9">
            <a:extLst>
              <a:ext uri="{FF2B5EF4-FFF2-40B4-BE49-F238E27FC236}">
                <a16:creationId xmlns:a16="http://schemas.microsoft.com/office/drawing/2014/main" id="{EAE8BA9A-FEC7-4E14-9D73-BB643AE28737}"/>
              </a:ext>
            </a:extLst>
          </p:cNvPr>
          <p:cNvPicPr>
            <a:picLocks noChangeAspect="1"/>
          </p:cNvPicPr>
          <p:nvPr/>
        </p:nvPicPr>
        <p:blipFill rotWithShape="1">
          <a:blip r:embed="rId4" cstate="screen">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a:ext>
            </a:extLst>
          </a:blip>
          <a:srcRect/>
          <a:stretch/>
        </p:blipFill>
        <p:spPr>
          <a:xfrm>
            <a:off x="9856285" y="1948399"/>
            <a:ext cx="1942152" cy="1641062"/>
          </a:xfrm>
          <a:prstGeom prst="rect">
            <a:avLst/>
          </a:prstGeom>
        </p:spPr>
      </p:pic>
      <p:pic>
        <p:nvPicPr>
          <p:cNvPr id="14" name="Content Placeholder 13">
            <a:extLst>
              <a:ext uri="{FF2B5EF4-FFF2-40B4-BE49-F238E27FC236}">
                <a16:creationId xmlns:a16="http://schemas.microsoft.com/office/drawing/2014/main" id="{B80AB44E-7583-4C46-AE04-2461B68E6C93}"/>
              </a:ext>
            </a:extLst>
          </p:cNvPr>
          <p:cNvPicPr>
            <a:picLocks noGrp="1" noChangeAspect="1"/>
          </p:cNvPicPr>
          <p:nvPr>
            <p:ph sz="half" idx="2"/>
          </p:nvPr>
        </p:nvPicPr>
        <p:blipFill>
          <a:blip r:embed="rId6"/>
          <a:stretch>
            <a:fillRect/>
          </a:stretch>
        </p:blipFill>
        <p:spPr>
          <a:xfrm>
            <a:off x="7536070" y="1864109"/>
            <a:ext cx="2151293" cy="4107015"/>
          </a:xfrm>
          <a:prstGeom prst="rect">
            <a:avLst/>
          </a:prstGeom>
        </p:spPr>
      </p:pic>
      <p:pic>
        <p:nvPicPr>
          <p:cNvPr id="16" name="Picture 15">
            <a:extLst>
              <a:ext uri="{FF2B5EF4-FFF2-40B4-BE49-F238E27FC236}">
                <a16:creationId xmlns:a16="http://schemas.microsoft.com/office/drawing/2014/main" id="{DA2C4998-7085-45F9-B41D-BC752CD30E33}"/>
              </a:ext>
            </a:extLst>
          </p:cNvPr>
          <p:cNvPicPr>
            <a:picLocks noChangeAspect="1"/>
          </p:cNvPicPr>
          <p:nvPr/>
        </p:nvPicPr>
        <p:blipFill rotWithShape="1">
          <a:blip r:embed="rId7" cstate="screen">
            <a:extLst>
              <a:ext uri="{BEBA8EAE-BF5A-486C-A8C5-ECC9F3942E4B}">
                <a14:imgProps xmlns:a14="http://schemas.microsoft.com/office/drawing/2010/main">
                  <a14:imgLayer r:embed="rId8">
                    <a14:imgEffect>
                      <a14:brightnessContrast bright="40000" contrast="-20000"/>
                    </a14:imgEffect>
                  </a14:imgLayer>
                </a14:imgProps>
              </a:ext>
              <a:ext uri="{28A0092B-C50C-407E-A947-70E740481C1C}">
                <a14:useLocalDpi xmlns:a14="http://schemas.microsoft.com/office/drawing/2010/main"/>
              </a:ext>
            </a:extLst>
          </a:blip>
          <a:srcRect l="1621" r="17491"/>
          <a:stretch/>
        </p:blipFill>
        <p:spPr>
          <a:xfrm>
            <a:off x="9856285" y="3837711"/>
            <a:ext cx="1942152" cy="1600710"/>
          </a:xfrm>
          <a:prstGeom prst="rect">
            <a:avLst/>
          </a:prstGeom>
        </p:spPr>
      </p:pic>
    </p:spTree>
    <p:extLst>
      <p:ext uri="{BB962C8B-B14F-4D97-AF65-F5344CB8AC3E}">
        <p14:creationId xmlns:p14="http://schemas.microsoft.com/office/powerpoint/2010/main" val="21737610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HRF Centrifuge</a:t>
            </a:r>
            <a:r>
              <a:rPr lang="en-US" sz="2000" dirty="0"/>
              <a:t/>
            </a:r>
            <a:br>
              <a:rPr lang="en-US" sz="2000"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80" y="1905707"/>
            <a:ext cx="5525655" cy="4619897"/>
          </a:xfrm>
        </p:spPr>
        <p:txBody>
          <a:bodyPr>
            <a:normAutofit/>
          </a:bodyPr>
          <a:lstStyle/>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HRF Centrifuge</a:t>
            </a:r>
          </a:p>
          <a:p>
            <a:pPr marL="400050" lvl="1"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Swing-bucket centrifuge used to separate biological substances of varying densities by spinning at a high rate</a:t>
            </a:r>
          </a:p>
          <a:p>
            <a:pPr marL="400050" lvl="1"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Rotor can hold 6 tube carriers</a:t>
            </a:r>
          </a:p>
          <a:p>
            <a:pPr marL="400050" lvl="1"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Speed can be selected from 1000 to 4300 rpm for 1 to 99 minute durations with braking from 0-9</a:t>
            </a:r>
          </a:p>
          <a:p>
            <a:pPr marL="400050" lvl="1"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A total of 10 operational protocols can be pre-programmed and saved</a:t>
            </a:r>
          </a:p>
          <a:p>
            <a:pPr marL="400050" lvl="1"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Telemetry available to monitor spin parameters and status.  Software on HRF PCs allows the system to be monitored, configured, and controlled from the ground.</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13</a:t>
            </a:fld>
            <a:endParaRPr lang="en-US" dirty="0"/>
          </a:p>
        </p:txBody>
      </p:sp>
      <p:grpSp>
        <p:nvGrpSpPr>
          <p:cNvPr id="21" name="Group 20"/>
          <p:cNvGrpSpPr/>
          <p:nvPr/>
        </p:nvGrpSpPr>
        <p:grpSpPr>
          <a:xfrm>
            <a:off x="9151937" y="2091859"/>
            <a:ext cx="2447034" cy="1779780"/>
            <a:chOff x="8676941" y="1915019"/>
            <a:chExt cx="2447034" cy="1779780"/>
          </a:xfrm>
        </p:grpSpPr>
        <p:pic>
          <p:nvPicPr>
            <p:cNvPr id="11" name="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76941" y="1915019"/>
              <a:ext cx="2447034" cy="1372997"/>
            </a:xfrm>
            <a:prstGeom prst="rect">
              <a:avLst/>
            </a:prstGeom>
            <a:ln w="38100">
              <a:solidFill>
                <a:srgbClr val="00B050"/>
              </a:solidFill>
            </a:ln>
          </p:spPr>
        </p:pic>
        <p:sp>
          <p:nvSpPr>
            <p:cNvPr id="12" name="TextBox 11"/>
            <p:cNvSpPr txBox="1"/>
            <p:nvPr/>
          </p:nvSpPr>
          <p:spPr>
            <a:xfrm>
              <a:off x="9222478" y="3325467"/>
              <a:ext cx="1596078" cy="369332"/>
            </a:xfrm>
            <a:prstGeom prst="rect">
              <a:avLst/>
            </a:prstGeom>
            <a:noFill/>
          </p:spPr>
          <p:txBody>
            <a:bodyPr wrap="none" rtlCol="0">
              <a:spAutoFit/>
            </a:bodyPr>
            <a:lstStyle/>
            <a:p>
              <a:r>
                <a:rPr lang="en-US" dirty="0">
                  <a:solidFill>
                    <a:schemeClr val="tx1">
                      <a:lumMod val="65000"/>
                      <a:lumOff val="35000"/>
                    </a:schemeClr>
                  </a:solidFill>
                </a:rPr>
                <a:t>HRF Centrifuge</a:t>
              </a:r>
            </a:p>
          </p:txBody>
        </p:sp>
      </p:grpSp>
      <p:pic>
        <p:nvPicPr>
          <p:cNvPr id="14" name="Picture 1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02201" y="1905707"/>
            <a:ext cx="1653417" cy="2477434"/>
          </a:xfrm>
          <a:prstGeom prst="rect">
            <a:avLst/>
          </a:prstGeom>
          <a:ln w="38100">
            <a:solidFill>
              <a:srgbClr val="00B050"/>
            </a:solidFill>
          </a:ln>
        </p:spPr>
      </p:pic>
      <p:grpSp>
        <p:nvGrpSpPr>
          <p:cNvPr id="18" name="Group 17"/>
          <p:cNvGrpSpPr/>
          <p:nvPr/>
        </p:nvGrpSpPr>
        <p:grpSpPr>
          <a:xfrm>
            <a:off x="8896186" y="4220700"/>
            <a:ext cx="2397366" cy="1950507"/>
            <a:chOff x="6668532" y="1920836"/>
            <a:chExt cx="2701698" cy="2198113"/>
          </a:xfrm>
        </p:grpSpPr>
        <p:pic>
          <p:nvPicPr>
            <p:cNvPr id="8" name="Picture 7" descr="Screen Clippi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30416" y="1920836"/>
              <a:ext cx="2439814" cy="1810600"/>
            </a:xfrm>
            <a:prstGeom prst="rect">
              <a:avLst/>
            </a:prstGeom>
            <a:ln w="38100">
              <a:solidFill>
                <a:srgbClr val="00B050"/>
              </a:solidFill>
            </a:ln>
          </p:spPr>
        </p:pic>
        <p:sp>
          <p:nvSpPr>
            <p:cNvPr id="17" name="TextBox 16"/>
            <p:cNvSpPr txBox="1"/>
            <p:nvPr/>
          </p:nvSpPr>
          <p:spPr>
            <a:xfrm>
              <a:off x="6668532" y="3749617"/>
              <a:ext cx="2627514" cy="369332"/>
            </a:xfrm>
            <a:prstGeom prst="rect">
              <a:avLst/>
            </a:prstGeom>
            <a:noFill/>
          </p:spPr>
          <p:txBody>
            <a:bodyPr wrap="none" rtlCol="0">
              <a:spAutoFit/>
            </a:bodyPr>
            <a:lstStyle/>
            <a:p>
              <a:r>
                <a:rPr lang="en-US" dirty="0">
                  <a:solidFill>
                    <a:schemeClr val="tx1">
                      <a:lumMod val="65000"/>
                      <a:lumOff val="35000"/>
                    </a:schemeClr>
                  </a:solidFill>
                </a:rPr>
                <a:t>Pre-programmed protocol</a:t>
              </a:r>
            </a:p>
          </p:txBody>
        </p:sp>
      </p:grpSp>
    </p:spTree>
    <p:extLst>
      <p:ext uri="{BB962C8B-B14F-4D97-AF65-F5344CB8AC3E}">
        <p14:creationId xmlns:p14="http://schemas.microsoft.com/office/powerpoint/2010/main" val="14517032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HRF Centrifuge Accessories</a:t>
            </a:r>
            <a:br>
              <a:rPr lang="en-US"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80" y="1905707"/>
            <a:ext cx="5525655" cy="4430925"/>
          </a:xfrm>
        </p:spPr>
        <p:txBody>
          <a:bodyPr>
            <a:normAutofit fontScale="92500" lnSpcReduction="10000"/>
          </a:bodyPr>
          <a:lstStyle/>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HRF Centrifuge Tube Carrier</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Two 12-mm to 13-mm outer diameter (OD) centrifuge tubes and two 15-mm to 16-mm OD centrifuge tubes</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24 tubes total with 6 carriers installed</a:t>
            </a:r>
          </a:p>
          <a:p>
            <a:pPr marL="10744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HRF Centrifuge Tube Carrier, 50 mL</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One 50-mL sample tube per carrier</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6 tubes total with 6 carriers installed</a:t>
            </a:r>
          </a:p>
          <a:p>
            <a:pPr marL="10744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Blood Tube Carrier</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Modified HRF Centrifuge Tube Carrier with 15-mm to 16-mm OD slots replaced with one of two Vial Adapters for small sample tubes and with a tube carrier cap for added containment.</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Vial Adapter (yellow cap) can house and provide secondary containment for a single 1.5-2 mL tube (max 13-mm OD) with negligible reduction in spin radius for higher maximum RCF</a:t>
            </a:r>
          </a:p>
          <a:p>
            <a:pPr marL="582930" lvl="2" indent="-1746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Vial Adapter (purple) can support a single 1.5 to 2-mL sample container with simpler loading and unloading, but with a significantly shorter radius and lower maximum RCF</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14</a:t>
            </a:fld>
            <a:endParaRPr lang="en-US" dirty="0"/>
          </a:p>
        </p:txBody>
      </p:sp>
      <p:grpSp>
        <p:nvGrpSpPr>
          <p:cNvPr id="20" name="Group 19"/>
          <p:cNvGrpSpPr/>
          <p:nvPr/>
        </p:nvGrpSpPr>
        <p:grpSpPr>
          <a:xfrm>
            <a:off x="6895435" y="1807329"/>
            <a:ext cx="2048419" cy="2179422"/>
            <a:chOff x="7500935" y="4215655"/>
            <a:chExt cx="1572199" cy="1672745"/>
          </a:xfrm>
        </p:grpSpPr>
        <p:pic>
          <p:nvPicPr>
            <p:cNvPr id="15" name="Picture 14"/>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884556" y="4215655"/>
              <a:ext cx="765587" cy="1419225"/>
            </a:xfrm>
            <a:prstGeom prst="rect">
              <a:avLst/>
            </a:prstGeom>
            <a:ln w="38100">
              <a:solidFill>
                <a:srgbClr val="D04238"/>
              </a:solidFill>
            </a:ln>
          </p:spPr>
        </p:pic>
        <p:sp>
          <p:nvSpPr>
            <p:cNvPr id="19" name="TextBox 18"/>
            <p:cNvSpPr txBox="1"/>
            <p:nvPr/>
          </p:nvSpPr>
          <p:spPr>
            <a:xfrm>
              <a:off x="7500935" y="5675798"/>
              <a:ext cx="1572199" cy="212602"/>
            </a:xfrm>
            <a:prstGeom prst="rect">
              <a:avLst/>
            </a:prstGeom>
            <a:noFill/>
            <a:ln>
              <a:noFill/>
            </a:ln>
          </p:spPr>
          <p:txBody>
            <a:bodyPr wrap="square" rtlCol="0">
              <a:spAutoFit/>
            </a:bodyPr>
            <a:lstStyle/>
            <a:p>
              <a:pPr algn="ctr"/>
              <a:r>
                <a:rPr lang="en-US" sz="1200" dirty="0">
                  <a:solidFill>
                    <a:schemeClr val="tx1">
                      <a:lumMod val="65000"/>
                      <a:lumOff val="35000"/>
                    </a:schemeClr>
                  </a:solidFill>
                </a:rPr>
                <a:t>HRF Centrifuge Tube Carrier</a:t>
              </a:r>
            </a:p>
          </p:txBody>
        </p:sp>
      </p:grpSp>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450215" y="4083487"/>
            <a:ext cx="1056503" cy="1705233"/>
          </a:xfrm>
          <a:prstGeom prst="rect">
            <a:avLst/>
          </a:prstGeom>
          <a:ln w="38100">
            <a:solidFill>
              <a:srgbClr val="934BC9"/>
            </a:solidFill>
          </a:ln>
        </p:spPr>
      </p:pic>
      <p:sp>
        <p:nvSpPr>
          <p:cNvPr id="22" name="TextBox 21"/>
          <p:cNvSpPr txBox="1"/>
          <p:nvPr/>
        </p:nvSpPr>
        <p:spPr>
          <a:xfrm>
            <a:off x="9383981" y="5788720"/>
            <a:ext cx="1938166" cy="438582"/>
          </a:xfrm>
          <a:prstGeom prst="rect">
            <a:avLst/>
          </a:prstGeom>
          <a:noFill/>
        </p:spPr>
        <p:txBody>
          <a:bodyPr wrap="square" rtlCol="0">
            <a:spAutoFit/>
          </a:bodyPr>
          <a:lstStyle/>
          <a:p>
            <a:pPr algn="ctr"/>
            <a:r>
              <a:rPr lang="en-US" sz="1200" dirty="0">
                <a:solidFill>
                  <a:schemeClr val="tx1">
                    <a:lumMod val="65000"/>
                    <a:lumOff val="35000"/>
                  </a:schemeClr>
                </a:solidFill>
              </a:rPr>
              <a:t>Blood Tube Carrier</a:t>
            </a:r>
          </a:p>
          <a:p>
            <a:pPr algn="ctr"/>
            <a:r>
              <a:rPr lang="en-US" sz="1000" dirty="0">
                <a:solidFill>
                  <a:schemeClr val="tx1">
                    <a:lumMod val="65000"/>
                    <a:lumOff val="35000"/>
                  </a:schemeClr>
                </a:solidFill>
              </a:rPr>
              <a:t>Vial Adapter (purple)</a:t>
            </a:r>
          </a:p>
        </p:txBody>
      </p:sp>
      <p:pic>
        <p:nvPicPr>
          <p:cNvPr id="23" name="Picture 22"/>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272596" y="4083486"/>
            <a:ext cx="1056503" cy="1705233"/>
          </a:xfrm>
          <a:prstGeom prst="rect">
            <a:avLst/>
          </a:prstGeom>
          <a:ln w="38100">
            <a:solidFill>
              <a:srgbClr val="934BC9"/>
            </a:solidFill>
          </a:ln>
        </p:spPr>
      </p:pic>
      <p:sp>
        <p:nvSpPr>
          <p:cNvPr id="24" name="TextBox 23"/>
          <p:cNvSpPr txBox="1"/>
          <p:nvPr/>
        </p:nvSpPr>
        <p:spPr>
          <a:xfrm>
            <a:off x="6780999" y="5767640"/>
            <a:ext cx="2257709" cy="438582"/>
          </a:xfrm>
          <a:prstGeom prst="rect">
            <a:avLst/>
          </a:prstGeom>
          <a:noFill/>
        </p:spPr>
        <p:txBody>
          <a:bodyPr wrap="square" rtlCol="0">
            <a:spAutoFit/>
          </a:bodyPr>
          <a:lstStyle/>
          <a:p>
            <a:pPr algn="ctr"/>
            <a:r>
              <a:rPr lang="en-US" sz="1200" dirty="0">
                <a:solidFill>
                  <a:schemeClr val="tx1">
                    <a:lumMod val="65000"/>
                    <a:lumOff val="35000"/>
                  </a:schemeClr>
                </a:solidFill>
              </a:rPr>
              <a:t>Blood Tube Carrier</a:t>
            </a:r>
          </a:p>
          <a:p>
            <a:pPr algn="ctr"/>
            <a:r>
              <a:rPr lang="en-US" sz="1000" dirty="0">
                <a:solidFill>
                  <a:schemeClr val="tx1">
                    <a:lumMod val="65000"/>
                    <a:lumOff val="35000"/>
                  </a:schemeClr>
                </a:solidFill>
              </a:rPr>
              <a:t>Vial Adapter (yellow cap)</a:t>
            </a:r>
            <a:endParaRPr lang="en-US" sz="1600" dirty="0">
              <a:solidFill>
                <a:schemeClr val="tx1">
                  <a:lumMod val="65000"/>
                  <a:lumOff val="35000"/>
                </a:schemeClr>
              </a:solidFill>
            </a:endParaRPr>
          </a:p>
        </p:txBody>
      </p:sp>
      <p:pic>
        <p:nvPicPr>
          <p:cNvPr id="10" name="Picture 9"/>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7067030" y="4178007"/>
            <a:ext cx="1705233" cy="1516191"/>
          </a:xfrm>
          <a:prstGeom prst="rect">
            <a:avLst/>
          </a:prstGeom>
          <a:ln w="38100">
            <a:solidFill>
              <a:srgbClr val="FFC000"/>
            </a:solidFill>
          </a:ln>
        </p:spPr>
      </p:pic>
      <p:pic>
        <p:nvPicPr>
          <p:cNvPr id="9" name="Picture 8">
            <a:extLst>
              <a:ext uri="{FF2B5EF4-FFF2-40B4-BE49-F238E27FC236}">
                <a16:creationId xmlns:a16="http://schemas.microsoft.com/office/drawing/2014/main" id="{F5F1699F-194A-452C-9D6F-3D335BCF858E}"/>
              </a:ext>
            </a:extLst>
          </p:cNvPr>
          <p:cNvPicPr>
            <a:picLocks noChangeAspect="1"/>
          </p:cNvPicPr>
          <p:nvPr/>
        </p:nvPicPr>
        <p:blipFill>
          <a:blip r:embed="rId7"/>
          <a:stretch>
            <a:fillRect/>
          </a:stretch>
        </p:blipFill>
        <p:spPr>
          <a:xfrm>
            <a:off x="9450570" y="1829692"/>
            <a:ext cx="1333569" cy="1638384"/>
          </a:xfrm>
          <a:prstGeom prst="rect">
            <a:avLst/>
          </a:prstGeom>
          <a:ln w="38100">
            <a:solidFill>
              <a:srgbClr val="543E6A"/>
            </a:solidFill>
          </a:ln>
        </p:spPr>
      </p:pic>
      <p:pic>
        <p:nvPicPr>
          <p:cNvPr id="11" name="Picture 10">
            <a:extLst>
              <a:ext uri="{FF2B5EF4-FFF2-40B4-BE49-F238E27FC236}">
                <a16:creationId xmlns:a16="http://schemas.microsoft.com/office/drawing/2014/main" id="{7DCE7414-53E2-4186-83C7-D5D93326F9F1}"/>
              </a:ext>
            </a:extLst>
          </p:cNvPr>
          <p:cNvPicPr>
            <a:picLocks noChangeAspect="1"/>
          </p:cNvPicPr>
          <p:nvPr/>
        </p:nvPicPr>
        <p:blipFill>
          <a:blip r:embed="rId8"/>
          <a:stretch>
            <a:fillRect/>
          </a:stretch>
        </p:blipFill>
        <p:spPr>
          <a:xfrm>
            <a:off x="10663150" y="2480904"/>
            <a:ext cx="792351" cy="1195241"/>
          </a:xfrm>
          <a:prstGeom prst="rect">
            <a:avLst/>
          </a:prstGeom>
          <a:ln w="15875">
            <a:solidFill>
              <a:srgbClr val="543E6A"/>
            </a:solidFill>
          </a:ln>
        </p:spPr>
      </p:pic>
      <p:sp>
        <p:nvSpPr>
          <p:cNvPr id="18" name="TextBox 17">
            <a:extLst>
              <a:ext uri="{FF2B5EF4-FFF2-40B4-BE49-F238E27FC236}">
                <a16:creationId xmlns:a16="http://schemas.microsoft.com/office/drawing/2014/main" id="{D7DC217A-1C3E-42B9-BA30-F0E3D644131A}"/>
              </a:ext>
            </a:extLst>
          </p:cNvPr>
          <p:cNvSpPr txBox="1"/>
          <p:nvPr/>
        </p:nvSpPr>
        <p:spPr>
          <a:xfrm>
            <a:off x="9216358" y="3714155"/>
            <a:ext cx="2796606" cy="276999"/>
          </a:xfrm>
          <a:prstGeom prst="rect">
            <a:avLst/>
          </a:prstGeom>
          <a:noFill/>
          <a:ln>
            <a:noFill/>
          </a:ln>
        </p:spPr>
        <p:txBody>
          <a:bodyPr wrap="square" rtlCol="0">
            <a:spAutoFit/>
          </a:bodyPr>
          <a:lstStyle/>
          <a:p>
            <a:r>
              <a:rPr lang="en-US" sz="1200" dirty="0">
                <a:solidFill>
                  <a:schemeClr val="tx1">
                    <a:lumMod val="65000"/>
                    <a:lumOff val="35000"/>
                  </a:schemeClr>
                </a:solidFill>
              </a:rPr>
              <a:t>HRF Centrifuge Tube Carrier, 50 mL</a:t>
            </a:r>
          </a:p>
        </p:txBody>
      </p:sp>
    </p:spTree>
    <p:extLst>
      <p:ext uri="{BB962C8B-B14F-4D97-AF65-F5344CB8AC3E}">
        <p14:creationId xmlns:p14="http://schemas.microsoft.com/office/powerpoint/2010/main" val="1946156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HRF Payload Drawer</a:t>
            </a:r>
            <a:br>
              <a:rPr lang="en-US"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79" y="1924050"/>
            <a:ext cx="5501149" cy="4433207"/>
          </a:xfrm>
        </p:spPr>
        <p:txBody>
          <a:bodyPr>
            <a:normAutofit/>
          </a:bodyPr>
          <a:lstStyle/>
          <a:p>
            <a:pPr marL="225425" indent="-225425">
              <a:lnSpc>
                <a:spcPct val="11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HRF Payload Drawer Capabilities</a:t>
            </a:r>
          </a:p>
          <a:p>
            <a:pPr marL="225425" indent="-225425">
              <a:lnSpc>
                <a:spcPct val="110000"/>
              </a:lnSpc>
              <a:spcBef>
                <a:spcPts val="600"/>
              </a:spcBef>
              <a:spcAft>
                <a:spcPts val="0"/>
              </a:spcAft>
              <a:buFont typeface="Arial" panose="020B0604020202020204" pitchFamily="34" charset="0"/>
              <a:buChar char="•"/>
            </a:pPr>
            <a:endParaRPr lang="en-US" sz="2400" dirty="0">
              <a:solidFill>
                <a:schemeClr val="tx1">
                  <a:lumMod val="65000"/>
                  <a:lumOff val="35000"/>
                </a:schemeClr>
              </a:solidFill>
            </a:endParaRPr>
          </a:p>
          <a:p>
            <a:pPr marL="400050" lvl="1" indent="-174625">
              <a:buFont typeface="Arial" panose="020B0604020202020204" pitchFamily="34" charset="0"/>
              <a:buChar char="•"/>
            </a:pPr>
            <a:r>
              <a:rPr lang="en-US" sz="2400" dirty="0">
                <a:solidFill>
                  <a:schemeClr val="tx1">
                    <a:lumMod val="65000"/>
                    <a:lumOff val="35000"/>
                  </a:schemeClr>
                </a:solidFill>
              </a:rPr>
              <a:t>Payloads internal to drawer:</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Power: </a:t>
            </a:r>
            <a:r>
              <a:rPr lang="en-US" sz="1800" dirty="0">
                <a:solidFill>
                  <a:schemeClr val="tx1">
                    <a:lumMod val="65000"/>
                    <a:lumOff val="35000"/>
                  </a:schemeClr>
                </a:solidFill>
              </a:rPr>
              <a:t>120V AC, 28V DC</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Data: </a:t>
            </a:r>
            <a:r>
              <a:rPr lang="en-US" sz="1800" dirty="0">
                <a:solidFill>
                  <a:schemeClr val="tx1">
                    <a:lumMod val="65000"/>
                    <a:lumOff val="35000"/>
                  </a:schemeClr>
                </a:solidFill>
              </a:rPr>
              <a:t>RS-422, Ethernet, USB (over Ethernet)</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Mounting Interface: </a:t>
            </a:r>
            <a:r>
              <a:rPr lang="en-US" sz="1800" dirty="0">
                <a:solidFill>
                  <a:schemeClr val="tx1">
                    <a:lumMod val="65000"/>
                    <a:lumOff val="35000"/>
                  </a:schemeClr>
                </a:solidFill>
              </a:rPr>
              <a:t>Sliding tray w/ fasteners</a:t>
            </a:r>
          </a:p>
          <a:p>
            <a:pPr marL="688975" lvl="2" indent="-225425">
              <a:spcAft>
                <a:spcPts val="0"/>
              </a:spcAft>
              <a:buFont typeface="Arial" panose="020B0604020202020204" pitchFamily="34" charset="0"/>
              <a:buChar char="•"/>
            </a:pPr>
            <a:endParaRPr lang="en-US" sz="1800" dirty="0">
              <a:solidFill>
                <a:schemeClr val="tx1">
                  <a:lumMod val="65000"/>
                  <a:lumOff val="35000"/>
                </a:schemeClr>
              </a:solidFill>
            </a:endParaRPr>
          </a:p>
          <a:p>
            <a:pPr marL="400050" lvl="1" indent="-174625">
              <a:buFont typeface="Arial" panose="020B0604020202020204" pitchFamily="34" charset="0"/>
              <a:buChar char="•"/>
            </a:pPr>
            <a:r>
              <a:rPr lang="en-US" sz="2400" dirty="0">
                <a:solidFill>
                  <a:schemeClr val="tx1">
                    <a:lumMod val="65000"/>
                    <a:lumOff val="35000"/>
                  </a:schemeClr>
                </a:solidFill>
              </a:rPr>
              <a:t>Payloads external to drawer:</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Power: </a:t>
            </a:r>
            <a:r>
              <a:rPr lang="en-US" sz="1800" dirty="0">
                <a:solidFill>
                  <a:schemeClr val="tx1">
                    <a:lumMod val="65000"/>
                    <a:lumOff val="35000"/>
                  </a:schemeClr>
                </a:solidFill>
              </a:rPr>
              <a:t>USB Type A (two), USB Type C,  120V AC</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Data: </a:t>
            </a:r>
            <a:r>
              <a:rPr lang="en-US" sz="1800" dirty="0">
                <a:solidFill>
                  <a:schemeClr val="tx1">
                    <a:lumMod val="65000"/>
                    <a:lumOff val="35000"/>
                  </a:schemeClr>
                </a:solidFill>
              </a:rPr>
              <a:t>USB Type A (over Ethernet) to HRF PC 2</a:t>
            </a:r>
          </a:p>
          <a:p>
            <a:pPr marL="688975" lvl="2" indent="-225425">
              <a:spcAft>
                <a:spcPts val="0"/>
              </a:spcAft>
              <a:buFont typeface="Arial" panose="020B0604020202020204" pitchFamily="34" charset="0"/>
              <a:buChar char="•"/>
            </a:pPr>
            <a:r>
              <a:rPr lang="en-US" sz="1800" b="1" dirty="0">
                <a:solidFill>
                  <a:schemeClr val="tx1">
                    <a:lumMod val="65000"/>
                    <a:lumOff val="35000"/>
                  </a:schemeClr>
                </a:solidFill>
              </a:rPr>
              <a:t>Mounting Interface:</a:t>
            </a:r>
            <a:r>
              <a:rPr lang="en-US" sz="1800" dirty="0">
                <a:solidFill>
                  <a:schemeClr val="tx1">
                    <a:lumMod val="65000"/>
                    <a:lumOff val="35000"/>
                  </a:schemeClr>
                </a:solidFill>
              </a:rPr>
              <a:t> Deployable shelf w/ Velcro</a:t>
            </a:r>
            <a:endParaRPr lang="en-US" sz="1800" b="1"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15</a:t>
            </a:fld>
            <a:endParaRPr lang="en-US" dirty="0"/>
          </a:p>
        </p:txBody>
      </p:sp>
      <p:pic>
        <p:nvPicPr>
          <p:cNvPr id="14" name="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166070" y="4602383"/>
            <a:ext cx="1099445" cy="1649047"/>
          </a:xfrm>
          <a:prstGeom prst="rect">
            <a:avLst/>
          </a:prstGeom>
          <a:ln w="38100">
            <a:solidFill>
              <a:srgbClr val="0070C0"/>
            </a:solidFill>
          </a:ln>
        </p:spPr>
      </p:pic>
      <p:grpSp>
        <p:nvGrpSpPr>
          <p:cNvPr id="17" name="Group 16"/>
          <p:cNvGrpSpPr/>
          <p:nvPr/>
        </p:nvGrpSpPr>
        <p:grpSpPr>
          <a:xfrm>
            <a:off x="8187047" y="1792164"/>
            <a:ext cx="3078468" cy="2719315"/>
            <a:chOff x="1113549" y="2540104"/>
            <a:chExt cx="4572000" cy="4038601"/>
          </a:xfrm>
        </p:grpSpPr>
        <p:pic>
          <p:nvPicPr>
            <p:cNvPr id="18" name="Picture 17"/>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bwMode="auto">
            <a:xfrm>
              <a:off x="1113549" y="2540104"/>
              <a:ext cx="4572000" cy="4038601"/>
            </a:xfrm>
            <a:prstGeom prst="rect">
              <a:avLst/>
            </a:prstGeom>
            <a:ln w="38100">
              <a:solidFill>
                <a:srgbClr val="0070C0"/>
              </a:solidFill>
            </a:ln>
          </p:spPr>
        </p:pic>
        <p:sp>
          <p:nvSpPr>
            <p:cNvPr id="20" name="Oval 19"/>
            <p:cNvSpPr/>
            <p:nvPr/>
          </p:nvSpPr>
          <p:spPr>
            <a:xfrm>
              <a:off x="2466975" y="4673601"/>
              <a:ext cx="536575" cy="549274"/>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3797300" y="4676776"/>
              <a:ext cx="536575" cy="549274"/>
            </a:xfrm>
            <a:prstGeom prst="ellipse">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2735262" y="4673601"/>
              <a:ext cx="1327944" cy="549274"/>
            </a:xfrm>
            <a:prstGeom prst="rect">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2735262" y="5183506"/>
              <a:ext cx="1327944" cy="45719"/>
            </a:xfrm>
            <a:prstGeom prst="rect">
              <a:avLst/>
            </a:prstGeom>
            <a:solidFill>
              <a:schemeClr val="tx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3003550" y="5884070"/>
              <a:ext cx="739775" cy="107155"/>
            </a:xfrm>
            <a:prstGeom prst="rect">
              <a:avLst/>
            </a:prstGeom>
            <a:solidFill>
              <a:srgbClr val="CBCBCD"/>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457803" y="4602383"/>
            <a:ext cx="3536296" cy="1659894"/>
          </a:xfrm>
          <a:prstGeom prst="rect">
            <a:avLst/>
          </a:prstGeom>
          <a:ln w="38100">
            <a:solidFill>
              <a:srgbClr val="0070C0"/>
            </a:solidFill>
          </a:ln>
        </p:spPr>
      </p:pic>
    </p:spTree>
    <p:extLst>
      <p:ext uri="{BB962C8B-B14F-4D97-AF65-F5344CB8AC3E}">
        <p14:creationId xmlns:p14="http://schemas.microsoft.com/office/powerpoint/2010/main" val="13489171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HRF Portable Computers</a:t>
            </a:r>
            <a:br>
              <a:rPr lang="en-US"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80" y="1845734"/>
            <a:ext cx="5105400" cy="4449188"/>
          </a:xfrm>
        </p:spPr>
        <p:txBody>
          <a:bodyPr>
            <a:normAutofit/>
          </a:bodyPr>
          <a:lstStyle/>
          <a:p>
            <a:pPr marL="225425" indent="-225425">
              <a:buFont typeface="Arial" panose="020B0604020202020204" pitchFamily="34" charset="0"/>
              <a:buChar char="•"/>
            </a:pPr>
            <a:r>
              <a:rPr lang="en-US" dirty="0">
                <a:solidFill>
                  <a:schemeClr val="tx1">
                    <a:lumMod val="65000"/>
                    <a:lumOff val="35000"/>
                  </a:schemeClr>
                </a:solidFill>
              </a:rPr>
              <a:t>There are two HRF PCs currently on-orbit</a:t>
            </a:r>
          </a:p>
          <a:p>
            <a:pPr marL="225425" indent="-225425">
              <a:buFont typeface="Arial" panose="020B0604020202020204" pitchFamily="34" charset="0"/>
              <a:buChar char="•"/>
            </a:pPr>
            <a:r>
              <a:rPr lang="en-US" dirty="0">
                <a:solidFill>
                  <a:schemeClr val="tx1">
                    <a:lumMod val="65000"/>
                    <a:lumOff val="35000"/>
                  </a:schemeClr>
                </a:solidFill>
              </a:rPr>
              <a:t>HRF PC1 and PC2: HP Z-Book 15 G2 Mobile Workstation - Windows 10</a:t>
            </a:r>
          </a:p>
          <a:p>
            <a:pPr marL="225425" indent="-225425">
              <a:buFont typeface="Arial" panose="020B0604020202020204" pitchFamily="34" charset="0"/>
              <a:buChar char="•"/>
            </a:pPr>
            <a:r>
              <a:rPr lang="en-US" dirty="0">
                <a:solidFill>
                  <a:schemeClr val="tx1">
                    <a:lumMod val="65000"/>
                    <a:lumOff val="35000"/>
                  </a:schemeClr>
                </a:solidFill>
              </a:rPr>
              <a:t>In addition to the software interfacing with the HRF rack hardware, HRP experiment-specific software may be used when necessary</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16</a:t>
            </a:fld>
            <a:endParaRPr lang="en-US" dirty="0"/>
          </a:p>
        </p:txBody>
      </p:sp>
      <p:grpSp>
        <p:nvGrpSpPr>
          <p:cNvPr id="18" name="Group 17">
            <a:extLst>
              <a:ext uri="{FF2B5EF4-FFF2-40B4-BE49-F238E27FC236}">
                <a16:creationId xmlns:a16="http://schemas.microsoft.com/office/drawing/2014/main" id="{C4D9D639-CEB1-4FAF-A574-40BEAA176F55}"/>
              </a:ext>
            </a:extLst>
          </p:cNvPr>
          <p:cNvGrpSpPr>
            <a:grpSpLocks noChangeAspect="1"/>
          </p:cNvGrpSpPr>
          <p:nvPr/>
        </p:nvGrpSpPr>
        <p:grpSpPr>
          <a:xfrm>
            <a:off x="7630364" y="2412999"/>
            <a:ext cx="3501357" cy="2804161"/>
            <a:chOff x="5088416" y="2066925"/>
            <a:chExt cx="4611386" cy="3693160"/>
          </a:xfrm>
        </p:grpSpPr>
        <p:pic>
          <p:nvPicPr>
            <p:cNvPr id="19" name="Picture 18">
              <a:extLst>
                <a:ext uri="{FF2B5EF4-FFF2-40B4-BE49-F238E27FC236}">
                  <a16:creationId xmlns:a16="http://schemas.microsoft.com/office/drawing/2014/main" id="{DB70517A-AD55-4FBD-8297-BC3C712A5B22}"/>
                </a:ext>
              </a:extLst>
            </p:cNvPr>
            <p:cNvPicPr>
              <a:picLocks noChangeAspect="1"/>
            </p:cNvPicPr>
            <p:nvPr/>
          </p:nvPicPr>
          <p:blipFill>
            <a:blip r:embed="rId3"/>
            <a:stretch>
              <a:fillRect/>
            </a:stretch>
          </p:blipFill>
          <p:spPr>
            <a:xfrm>
              <a:off x="5088416" y="2066925"/>
              <a:ext cx="4611386" cy="3693160"/>
            </a:xfrm>
            <a:prstGeom prst="rect">
              <a:avLst/>
            </a:prstGeom>
            <a:ln w="25400">
              <a:solidFill>
                <a:schemeClr val="accent1">
                  <a:shade val="50000"/>
                </a:schemeClr>
              </a:solidFill>
            </a:ln>
          </p:spPr>
        </p:pic>
        <p:sp>
          <p:nvSpPr>
            <p:cNvPr id="20" name="Freeform: Shape 19">
              <a:extLst>
                <a:ext uri="{FF2B5EF4-FFF2-40B4-BE49-F238E27FC236}">
                  <a16:creationId xmlns:a16="http://schemas.microsoft.com/office/drawing/2014/main" id="{D48E83C1-9761-4F6D-AE00-069902058C6D}"/>
                </a:ext>
              </a:extLst>
            </p:cNvPr>
            <p:cNvSpPr/>
            <p:nvPr/>
          </p:nvSpPr>
          <p:spPr>
            <a:xfrm>
              <a:off x="6302375" y="2317750"/>
              <a:ext cx="217488" cy="415925"/>
            </a:xfrm>
            <a:custGeom>
              <a:avLst/>
              <a:gdLst>
                <a:gd name="connsiteX0" fmla="*/ 0 w 217488"/>
                <a:gd name="connsiteY0" fmla="*/ 0 h 415925"/>
                <a:gd name="connsiteX1" fmla="*/ 217488 w 217488"/>
                <a:gd name="connsiteY1" fmla="*/ 6350 h 415925"/>
                <a:gd name="connsiteX2" fmla="*/ 119063 w 217488"/>
                <a:gd name="connsiteY2" fmla="*/ 204788 h 415925"/>
                <a:gd name="connsiteX3" fmla="*/ 87313 w 217488"/>
                <a:gd name="connsiteY3" fmla="*/ 263525 h 415925"/>
                <a:gd name="connsiteX4" fmla="*/ 82550 w 217488"/>
                <a:gd name="connsiteY4" fmla="*/ 261938 h 415925"/>
                <a:gd name="connsiteX5" fmla="*/ 0 w 217488"/>
                <a:gd name="connsiteY5" fmla="*/ 415925 h 415925"/>
                <a:gd name="connsiteX6" fmla="*/ 0 w 217488"/>
                <a:gd name="connsiteY6" fmla="*/ 0 h 41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488" h="415925">
                  <a:moveTo>
                    <a:pt x="0" y="0"/>
                  </a:moveTo>
                  <a:lnTo>
                    <a:pt x="217488" y="6350"/>
                  </a:lnTo>
                  <a:lnTo>
                    <a:pt x="119063" y="204788"/>
                  </a:lnTo>
                  <a:lnTo>
                    <a:pt x="87313" y="263525"/>
                  </a:lnTo>
                  <a:lnTo>
                    <a:pt x="82550" y="261938"/>
                  </a:lnTo>
                  <a:lnTo>
                    <a:pt x="0" y="415925"/>
                  </a:lnTo>
                  <a:cubicBezTo>
                    <a:pt x="1058" y="277813"/>
                    <a:pt x="2117" y="139700"/>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86885CDF-BA30-4B80-A561-5DDC707F2AD2}"/>
                </a:ext>
              </a:extLst>
            </p:cNvPr>
            <p:cNvSpPr/>
            <p:nvPr/>
          </p:nvSpPr>
          <p:spPr>
            <a:xfrm>
              <a:off x="6305550" y="2330450"/>
              <a:ext cx="2792413" cy="1585913"/>
            </a:xfrm>
            <a:custGeom>
              <a:avLst/>
              <a:gdLst>
                <a:gd name="connsiteX0" fmla="*/ 139700 w 2792413"/>
                <a:gd name="connsiteY0" fmla="*/ 277813 h 1585913"/>
                <a:gd name="connsiteX1" fmla="*/ 0 w 2792413"/>
                <a:gd name="connsiteY1" fmla="*/ 587375 h 1585913"/>
                <a:gd name="connsiteX2" fmla="*/ 6350 w 2792413"/>
                <a:gd name="connsiteY2" fmla="*/ 1528763 h 1585913"/>
                <a:gd name="connsiteX3" fmla="*/ 2681288 w 2792413"/>
                <a:gd name="connsiteY3" fmla="*/ 1585913 h 1585913"/>
                <a:gd name="connsiteX4" fmla="*/ 2792413 w 2792413"/>
                <a:gd name="connsiteY4" fmla="*/ 65088 h 1585913"/>
                <a:gd name="connsiteX5" fmla="*/ 276225 w 2792413"/>
                <a:gd name="connsiteY5" fmla="*/ 0 h 1585913"/>
                <a:gd name="connsiteX6" fmla="*/ 139700 w 2792413"/>
                <a:gd name="connsiteY6" fmla="*/ 277813 h 158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92413" h="1585913">
                  <a:moveTo>
                    <a:pt x="139700" y="277813"/>
                  </a:moveTo>
                  <a:lnTo>
                    <a:pt x="0" y="587375"/>
                  </a:lnTo>
                  <a:cubicBezTo>
                    <a:pt x="2117" y="901171"/>
                    <a:pt x="4233" y="1214967"/>
                    <a:pt x="6350" y="1528763"/>
                  </a:cubicBezTo>
                  <a:lnTo>
                    <a:pt x="2681288" y="1585913"/>
                  </a:lnTo>
                  <a:lnTo>
                    <a:pt x="2792413" y="65088"/>
                  </a:lnTo>
                  <a:lnTo>
                    <a:pt x="276225" y="0"/>
                  </a:lnTo>
                  <a:lnTo>
                    <a:pt x="139700" y="277813"/>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1110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Light Meter</a:t>
            </a:r>
            <a:br>
              <a:rPr lang="en-US"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80" y="1845734"/>
            <a:ext cx="5904547" cy="4492313"/>
          </a:xfrm>
        </p:spPr>
        <p:txBody>
          <a:bodyPr>
            <a:normAutofit/>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Portable handheld spectrometer with stylus and distance guide designed to measure different light sources (e.g., LED, fluorescent, natural light) and provide data feedback via a USB connection.</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17</a:t>
            </a:fld>
            <a:endParaRPr lang="en-US"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8447726" y="2008080"/>
            <a:ext cx="2135837" cy="4196006"/>
          </a:xfrm>
          <a:prstGeom prst="rect">
            <a:avLst/>
          </a:prstGeom>
          <a:ln w="50800">
            <a:solidFill>
              <a:srgbClr val="7030A0"/>
            </a:solidFill>
          </a:ln>
        </p:spPr>
      </p:pic>
    </p:spTree>
    <p:extLst>
      <p:ext uri="{BB962C8B-B14F-4D97-AF65-F5344CB8AC3E}">
        <p14:creationId xmlns:p14="http://schemas.microsoft.com/office/powerpoint/2010/main" val="69447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Pneumatonometer</a:t>
            </a:r>
            <a:r>
              <a:rPr lang="en-US" dirty="0"/>
              <a:t> (PTM)</a:t>
            </a:r>
            <a:br>
              <a:rPr lang="en-US" dirty="0"/>
            </a:br>
            <a:r>
              <a:rPr lang="en-US" sz="2000" b="1" i="1" dirty="0">
                <a:solidFill>
                  <a:srgbClr val="7030A0"/>
                </a:solidFill>
              </a:rPr>
              <a:t>Estimated Availability: NET February 2021</a:t>
            </a:r>
            <a:endParaRPr lang="en-US" b="1" i="1" dirty="0">
              <a:solidFill>
                <a:srgbClr val="7030A0"/>
              </a:solidFill>
            </a:endParaRPr>
          </a:p>
        </p:txBody>
      </p:sp>
      <p:sp>
        <p:nvSpPr>
          <p:cNvPr id="3" name="Content Placeholder 2"/>
          <p:cNvSpPr>
            <a:spLocks noGrp="1"/>
          </p:cNvSpPr>
          <p:nvPr>
            <p:ph sz="half" idx="1"/>
          </p:nvPr>
        </p:nvSpPr>
        <p:spPr>
          <a:xfrm>
            <a:off x="1097280" y="1845734"/>
            <a:ext cx="5844826" cy="4449188"/>
          </a:xfrm>
        </p:spPr>
        <p:txBody>
          <a:bodyPr>
            <a:normAutofit/>
          </a:bodyPr>
          <a:lstStyle/>
          <a:p>
            <a:pPr marL="225425" indent="-225425">
              <a:buFont typeface="Arial" panose="020B0604020202020204" pitchFamily="34" charset="0"/>
              <a:buChar char="•"/>
            </a:pPr>
            <a:r>
              <a:rPr lang="en-US" dirty="0">
                <a:solidFill>
                  <a:schemeClr val="tx1">
                    <a:lumMod val="65000"/>
                    <a:lumOff val="35000"/>
                  </a:schemeClr>
                </a:solidFill>
              </a:rPr>
              <a:t>The </a:t>
            </a:r>
            <a:r>
              <a:rPr lang="en-US" dirty="0">
                <a:solidFill>
                  <a:schemeClr val="tx1">
                    <a:lumMod val="65000"/>
                    <a:lumOff val="35000"/>
                  </a:schemeClr>
                </a:solidFill>
                <a:hlinkClick r:id="rId2"/>
              </a:rPr>
              <a:t>PTM</a:t>
            </a:r>
            <a:r>
              <a:rPr lang="en-US" dirty="0">
                <a:solidFill>
                  <a:schemeClr val="tx1">
                    <a:lumMod val="65000"/>
                    <a:lumOff val="35000"/>
                  </a:schemeClr>
                </a:solidFill>
              </a:rPr>
              <a:t> is a device for measuring intraocular pressure (IOP) in either manual or pulse mode, and tonometry.  </a:t>
            </a:r>
          </a:p>
          <a:p>
            <a:pPr marL="225425" indent="-225425">
              <a:buFont typeface="Arial" panose="020B0604020202020204" pitchFamily="34" charset="0"/>
              <a:buChar char="•"/>
            </a:pPr>
            <a:r>
              <a:rPr lang="en-US" dirty="0">
                <a:solidFill>
                  <a:schemeClr val="tx1">
                    <a:lumMod val="65000"/>
                    <a:lumOff val="35000"/>
                  </a:schemeClr>
                </a:solidFill>
              </a:rPr>
              <a:t>The PTM is deployed and powered from and HRF Payload Drawer, with data streamed to an HRF PC for storage and downlink.</a:t>
            </a:r>
          </a:p>
          <a:p>
            <a:pPr marL="225425" indent="-225425">
              <a:buFont typeface="Arial" panose="020B0604020202020204" pitchFamily="34" charset="0"/>
              <a:buChar char="•"/>
            </a:pPr>
            <a:r>
              <a:rPr lang="en-US" dirty="0">
                <a:solidFill>
                  <a:schemeClr val="tx1">
                    <a:lumMod val="65000"/>
                    <a:lumOff val="35000"/>
                  </a:schemeClr>
                </a:solidFill>
              </a:rPr>
              <a:t>Supports IOP range of 5-80 mmHg</a:t>
            </a:r>
          </a:p>
          <a:p>
            <a:pPr marL="225425" indent="-225425">
              <a:buFont typeface="Arial" panose="020B0604020202020204" pitchFamily="34" charset="0"/>
              <a:buChar char="•"/>
            </a:pPr>
            <a:endParaRPr lang="en-US"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18</a:t>
            </a:fld>
            <a:endParaRPr lang="en-US" dirty="0"/>
          </a:p>
        </p:txBody>
      </p:sp>
      <p:pic>
        <p:nvPicPr>
          <p:cNvPr id="11" name="Content Placeholder 10">
            <a:extLst>
              <a:ext uri="{FF2B5EF4-FFF2-40B4-BE49-F238E27FC236}">
                <a16:creationId xmlns:a16="http://schemas.microsoft.com/office/drawing/2014/main" id="{CFA5A4A8-F203-417B-83FF-861E3D33C253}"/>
              </a:ext>
            </a:extLst>
          </p:cNvPr>
          <p:cNvPicPr>
            <a:picLocks noGrp="1" noChangeAspect="1"/>
          </p:cNvPicPr>
          <p:nvPr>
            <p:ph sz="half" idx="2"/>
          </p:nvPr>
        </p:nvPicPr>
        <p:blipFill>
          <a:blip r:embed="rId4"/>
          <a:stretch>
            <a:fillRect/>
          </a:stretch>
        </p:blipFill>
        <p:spPr>
          <a:xfrm>
            <a:off x="7189758" y="1743541"/>
            <a:ext cx="4022725" cy="4022725"/>
          </a:xfrm>
        </p:spPr>
      </p:pic>
    </p:spTree>
    <p:extLst>
      <p:ext uri="{BB962C8B-B14F-4D97-AF65-F5344CB8AC3E}">
        <p14:creationId xmlns:p14="http://schemas.microsoft.com/office/powerpoint/2010/main" val="3475753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100000"/>
              </a:lnSpc>
            </a:pPr>
            <a:r>
              <a:rPr lang="en-US" dirty="0"/>
              <a:t>Space Linear Acceleration Mass Measurement Device (SLAMMD)</a:t>
            </a:r>
            <a:r>
              <a:rPr lang="en-US" sz="2200" dirty="0"/>
              <a:t> </a:t>
            </a:r>
            <a:br>
              <a:rPr lang="en-US" sz="2200" dirty="0"/>
            </a:br>
            <a:r>
              <a:rPr lang="en-US" sz="2200" dirty="0">
                <a:solidFill>
                  <a:srgbClr val="0070C0"/>
                </a:solidFill>
              </a:rPr>
              <a:t>Currently available</a:t>
            </a:r>
            <a:r>
              <a:rPr lang="en-US" sz="2200" dirty="0"/>
              <a:t> </a:t>
            </a:r>
          </a:p>
        </p:txBody>
      </p:sp>
      <p:sp>
        <p:nvSpPr>
          <p:cNvPr id="3" name="Content Placeholder 2"/>
          <p:cNvSpPr>
            <a:spLocks noGrp="1"/>
          </p:cNvSpPr>
          <p:nvPr>
            <p:ph sz="half" idx="1"/>
          </p:nvPr>
        </p:nvSpPr>
        <p:spPr>
          <a:xfrm>
            <a:off x="1097279" y="1845734"/>
            <a:ext cx="5929821" cy="4417280"/>
          </a:xfrm>
        </p:spPr>
        <p:txBody>
          <a:bodyPr>
            <a:normAutofit/>
          </a:bodyPr>
          <a:lstStyle/>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Follows Newton's Second Law of Motion by having two springs generate a known force against a crewmember mounted on an extension arm, the resulting acceleration being used to calculate the subject's mass </a:t>
            </a:r>
          </a:p>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Accurate to 0.5 pounds over a range from 90 pounds to 240 pounds</a:t>
            </a:r>
          </a:p>
          <a:p>
            <a:pPr marL="225425" indent="-225425">
              <a:lnSpc>
                <a:spcPct val="110000"/>
              </a:lnSpc>
              <a:spcBef>
                <a:spcPts val="600"/>
              </a:spcBef>
              <a:spcAft>
                <a:spcPts val="0"/>
              </a:spcAft>
              <a:buFont typeface="Arial" panose="020B0604020202020204" pitchFamily="34" charset="0"/>
              <a:buChar char="•"/>
            </a:pPr>
            <a:r>
              <a:rPr lang="en-US" dirty="0">
                <a:solidFill>
                  <a:schemeClr val="tx1">
                    <a:lumMod val="65000"/>
                    <a:lumOff val="35000"/>
                  </a:schemeClr>
                </a:solidFill>
              </a:rPr>
              <a:t>Intended to provide an accurate means of determining the on-orbit mass of humans between the 5th percentile Japanese female and the 95th percentile American male</a:t>
            </a:r>
          </a:p>
          <a:p>
            <a:pPr marL="0" indent="0">
              <a:lnSpc>
                <a:spcPct val="110000"/>
              </a:lnSpc>
              <a:spcBef>
                <a:spcPts val="600"/>
              </a:spcBef>
              <a:spcAft>
                <a:spcPts val="0"/>
              </a:spcAft>
              <a:buNone/>
            </a:pPr>
            <a:r>
              <a:rPr lang="en-US" dirty="0">
                <a:solidFill>
                  <a:schemeClr val="tx1">
                    <a:lumMod val="65000"/>
                    <a:lumOff val="35000"/>
                  </a:schemeClr>
                </a:solidFill>
                <a:hlinkClick r:id="rId2"/>
              </a:rPr>
              <a:t>For more information click here</a:t>
            </a:r>
            <a:endParaRPr lang="en-US"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19</a:t>
            </a:fld>
            <a:endParaRPr lang="en-US" dirty="0"/>
          </a:p>
        </p:txBody>
      </p:sp>
      <p:pic>
        <p:nvPicPr>
          <p:cNvPr id="9" name="Picture 8"/>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652590" y="2054112"/>
            <a:ext cx="2734573" cy="4088921"/>
          </a:xfrm>
          <a:prstGeom prst="rect">
            <a:avLst/>
          </a:prstGeom>
        </p:spPr>
      </p:pic>
      <p:pic>
        <p:nvPicPr>
          <p:cNvPr id="8" name="Content Placeholder 7"/>
          <p:cNvPicPr>
            <a:picLocks noGrp="1" noChangeAspect="1"/>
          </p:cNvPicPr>
          <p:nvPr>
            <p:ph sz="half" idx="2"/>
          </p:nvPr>
        </p:nvPicPr>
        <p:blipFill rotWithShape="1">
          <a:blip r:embed="rId5" cstate="screen">
            <a:extLst>
              <a:ext uri="{28A0092B-C50C-407E-A947-70E740481C1C}">
                <a14:useLocalDpi xmlns:a14="http://schemas.microsoft.com/office/drawing/2010/main"/>
              </a:ext>
            </a:extLst>
          </a:blip>
          <a:srcRect/>
          <a:stretch/>
        </p:blipFill>
        <p:spPr>
          <a:xfrm>
            <a:off x="7318083" y="1845734"/>
            <a:ext cx="1932317" cy="2725948"/>
          </a:xfrm>
        </p:spPr>
      </p:pic>
    </p:spTree>
    <p:extLst>
      <p:ext uri="{BB962C8B-B14F-4D97-AF65-F5344CB8AC3E}">
        <p14:creationId xmlns:p14="http://schemas.microsoft.com/office/powerpoint/2010/main" val="17210550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20671" y="1783793"/>
            <a:ext cx="4959700" cy="4862540"/>
          </a:xfrm>
        </p:spPr>
        <p:txBody>
          <a:bodyPr>
            <a:noAutofit/>
          </a:bodyPr>
          <a:lstStyle/>
          <a:p>
            <a:pPr marL="225425"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Modified General Electric (GE) Medical Systems Vivid-q</a:t>
            </a:r>
            <a:r>
              <a:rPr lang="en-US" sz="1400" baseline="30000" dirty="0">
                <a:solidFill>
                  <a:schemeClr val="tx1">
                    <a:lumMod val="65000"/>
                    <a:lumOff val="35000"/>
                  </a:schemeClr>
                </a:solidFill>
              </a:rPr>
              <a:t>TM</a:t>
            </a:r>
            <a:r>
              <a:rPr lang="en-US" sz="1400" dirty="0">
                <a:solidFill>
                  <a:schemeClr val="tx1">
                    <a:lumMod val="65000"/>
                    <a:lumOff val="35000"/>
                  </a:schemeClr>
                </a:solidFill>
              </a:rPr>
              <a:t> model</a:t>
            </a:r>
          </a:p>
          <a:p>
            <a:pPr marL="225425"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Can be used for a variety of experiments for cardiac, muscle, vessel, and blood flow analysis</a:t>
            </a:r>
          </a:p>
          <a:p>
            <a:pPr marL="225425"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Includes additional features that allow for panoramic image construction to estimate muscle volume changes, speckle tracking functions to analyze cardiac stress-strain, and dynamic morphology</a:t>
            </a:r>
          </a:p>
          <a:p>
            <a:pPr marL="225425"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Available accessories:</a:t>
            </a:r>
          </a:p>
          <a:p>
            <a:pPr marL="518033" lvl="1"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GE phased, linear, and curved array probes available </a:t>
            </a:r>
            <a:br>
              <a:rPr lang="en-US" sz="1400" dirty="0">
                <a:solidFill>
                  <a:schemeClr val="tx1">
                    <a:lumMod val="65000"/>
                    <a:lumOff val="35000"/>
                  </a:schemeClr>
                </a:solidFill>
              </a:rPr>
            </a:br>
            <a:r>
              <a:rPr lang="en-US" sz="1400" dirty="0">
                <a:solidFill>
                  <a:schemeClr val="tx1">
                    <a:lumMod val="65000"/>
                    <a:lumOff val="35000"/>
                  </a:schemeClr>
                </a:solidFill>
              </a:rPr>
              <a:t>(M4S-RS, 12L-RS, 4C-RS, and 8C-RS)</a:t>
            </a:r>
          </a:p>
          <a:p>
            <a:pPr marL="518033" lvl="1"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Vein Press for non-invasive venous pressure measurement in conjunction with linear array imaging with integrated software display</a:t>
            </a:r>
          </a:p>
          <a:p>
            <a:pPr marL="518033" lvl="1" indent="-225425">
              <a:lnSpc>
                <a:spcPct val="110000"/>
              </a:lnSpc>
              <a:spcBef>
                <a:spcPts val="600"/>
              </a:spcBef>
              <a:spcAft>
                <a:spcPts val="0"/>
              </a:spcAft>
              <a:buFont typeface="Arial" panose="020B0604020202020204" pitchFamily="34" charset="0"/>
              <a:buChar char="•"/>
            </a:pPr>
            <a:r>
              <a:rPr lang="en-US" sz="1400" dirty="0">
                <a:solidFill>
                  <a:schemeClr val="tx1">
                    <a:lumMod val="65000"/>
                    <a:lumOff val="35000"/>
                  </a:schemeClr>
                </a:solidFill>
              </a:rPr>
              <a:t>Manometer for measuring differential pressure across two sample ports with integrated software display</a:t>
            </a:r>
          </a:p>
          <a:p>
            <a:pPr marL="0" indent="0">
              <a:lnSpc>
                <a:spcPct val="110000"/>
              </a:lnSpc>
              <a:spcBef>
                <a:spcPts val="600"/>
              </a:spcBef>
              <a:spcAft>
                <a:spcPts val="0"/>
              </a:spcAft>
              <a:buNone/>
            </a:pPr>
            <a:r>
              <a:rPr lang="en-US" sz="1800" dirty="0">
                <a:solidFill>
                  <a:schemeClr val="tx1">
                    <a:lumMod val="65000"/>
                    <a:lumOff val="35000"/>
                  </a:schemeClr>
                </a:solidFill>
                <a:hlinkClick r:id="rId2"/>
              </a:rPr>
              <a:t>For more information click here</a:t>
            </a:r>
            <a:endParaRPr lang="en-US" sz="1800"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20</a:t>
            </a:fld>
            <a:endParaRPr lang="en-US" dirty="0"/>
          </a:p>
        </p:txBody>
      </p:sp>
      <p:sp>
        <p:nvSpPr>
          <p:cNvPr id="2" name="Title 1"/>
          <p:cNvSpPr>
            <a:spLocks noGrp="1"/>
          </p:cNvSpPr>
          <p:nvPr>
            <p:ph type="title"/>
          </p:nvPr>
        </p:nvSpPr>
        <p:spPr/>
        <p:txBody>
          <a:bodyPr>
            <a:normAutofit/>
          </a:bodyPr>
          <a:lstStyle/>
          <a:p>
            <a:r>
              <a:rPr lang="en-US" dirty="0"/>
              <a:t>Ultrasound 2</a:t>
            </a:r>
            <a:r>
              <a:rPr lang="en-US" sz="2000" dirty="0"/>
              <a:t/>
            </a:r>
            <a:br>
              <a:rPr lang="en-US" sz="2000" dirty="0"/>
            </a:br>
            <a:r>
              <a:rPr lang="en-US" sz="2000" dirty="0">
                <a:solidFill>
                  <a:srgbClr val="0070C0"/>
                </a:solidFill>
              </a:rPr>
              <a:t>Currently available</a:t>
            </a:r>
            <a:r>
              <a:rPr lang="en-US" sz="2000" dirty="0"/>
              <a:t> </a:t>
            </a:r>
          </a:p>
        </p:txBody>
      </p:sp>
      <p:graphicFrame>
        <p:nvGraphicFramePr>
          <p:cNvPr id="9" name="Diagram 8"/>
          <p:cNvGraphicFramePr/>
          <p:nvPr>
            <p:extLst>
              <p:ext uri="{D42A27DB-BD31-4B8C-83A1-F6EECF244321}">
                <p14:modId xmlns:p14="http://schemas.microsoft.com/office/powerpoint/2010/main" val="3915140982"/>
              </p:ext>
            </p:extLst>
          </p:nvPr>
        </p:nvGraphicFramePr>
        <p:xfrm>
          <a:off x="9968399" y="2230945"/>
          <a:ext cx="1638131" cy="171081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pSp>
        <p:nvGrpSpPr>
          <p:cNvPr id="10" name="Group 9">
            <a:extLst>
              <a:ext uri="{FF2B5EF4-FFF2-40B4-BE49-F238E27FC236}">
                <a16:creationId xmlns:a16="http://schemas.microsoft.com/office/drawing/2014/main" id="{5555C359-045E-4EBF-823A-5228C372FB23}"/>
              </a:ext>
            </a:extLst>
          </p:cNvPr>
          <p:cNvGrpSpPr/>
          <p:nvPr/>
        </p:nvGrpSpPr>
        <p:grpSpPr>
          <a:xfrm>
            <a:off x="9845194" y="4506701"/>
            <a:ext cx="2074807" cy="1442920"/>
            <a:chOff x="6807798" y="5047187"/>
            <a:chExt cx="1704975" cy="1101788"/>
          </a:xfrm>
        </p:grpSpPr>
        <p:pic>
          <p:nvPicPr>
            <p:cNvPr id="11" name="Picture 10">
              <a:extLst>
                <a:ext uri="{FF2B5EF4-FFF2-40B4-BE49-F238E27FC236}">
                  <a16:creationId xmlns:a16="http://schemas.microsoft.com/office/drawing/2014/main" id="{9696B86B-7DA1-43B6-9CCC-D56C6AE3E05B}"/>
                </a:ext>
              </a:extLst>
            </p:cNvPr>
            <p:cNvPicPr>
              <a:picLocks noChangeAspect="1"/>
            </p:cNvPicPr>
            <p:nvPr/>
          </p:nvPicPr>
          <p:blipFill>
            <a:blip r:embed="rId9"/>
            <a:stretch>
              <a:fillRect/>
            </a:stretch>
          </p:blipFill>
          <p:spPr>
            <a:xfrm rot="16200000">
              <a:off x="7226898" y="4628087"/>
              <a:ext cx="866775" cy="1704975"/>
            </a:xfrm>
            <a:prstGeom prst="rect">
              <a:avLst/>
            </a:prstGeom>
            <a:ln w="38100">
              <a:solidFill>
                <a:srgbClr val="00B0F0"/>
              </a:solidFill>
            </a:ln>
          </p:spPr>
        </p:pic>
        <p:sp>
          <p:nvSpPr>
            <p:cNvPr id="12" name="Rectangle 11">
              <a:extLst>
                <a:ext uri="{FF2B5EF4-FFF2-40B4-BE49-F238E27FC236}">
                  <a16:creationId xmlns:a16="http://schemas.microsoft.com/office/drawing/2014/main" id="{94CE9688-58DC-426D-8197-E43E50E30226}"/>
                </a:ext>
              </a:extLst>
            </p:cNvPr>
            <p:cNvSpPr/>
            <p:nvPr/>
          </p:nvSpPr>
          <p:spPr>
            <a:xfrm>
              <a:off x="7250850" y="5913962"/>
              <a:ext cx="895229" cy="235013"/>
            </a:xfrm>
            <a:prstGeom prst="rect">
              <a:avLst/>
            </a:prstGeom>
          </p:spPr>
          <p:txBody>
            <a:bodyPr wrap="square">
              <a:spAutoFit/>
            </a:bodyPr>
            <a:lstStyle/>
            <a:p>
              <a:r>
                <a:rPr lang="en-US" sz="1400" dirty="0">
                  <a:solidFill>
                    <a:schemeClr val="tx1">
                      <a:lumMod val="65000"/>
                      <a:lumOff val="35000"/>
                    </a:schemeClr>
                  </a:solidFill>
                </a:rPr>
                <a:t>Manometer</a:t>
              </a:r>
            </a:p>
          </p:txBody>
        </p:sp>
      </p:grpSp>
      <p:sp>
        <p:nvSpPr>
          <p:cNvPr id="13" name="Rectangle 12">
            <a:extLst>
              <a:ext uri="{FF2B5EF4-FFF2-40B4-BE49-F238E27FC236}">
                <a16:creationId xmlns:a16="http://schemas.microsoft.com/office/drawing/2014/main" id="{111639BC-3EF2-44AC-9A6B-C9E822FE687B}"/>
              </a:ext>
            </a:extLst>
          </p:cNvPr>
          <p:cNvSpPr/>
          <p:nvPr/>
        </p:nvSpPr>
        <p:spPr>
          <a:xfrm>
            <a:off x="10341580" y="3913032"/>
            <a:ext cx="1089416" cy="307777"/>
          </a:xfrm>
          <a:prstGeom prst="rect">
            <a:avLst/>
          </a:prstGeom>
        </p:spPr>
        <p:txBody>
          <a:bodyPr wrap="square">
            <a:spAutoFit/>
          </a:bodyPr>
          <a:lstStyle/>
          <a:p>
            <a:r>
              <a:rPr lang="en-US" sz="1400" dirty="0">
                <a:solidFill>
                  <a:schemeClr val="tx1">
                    <a:lumMod val="65000"/>
                    <a:lumOff val="35000"/>
                  </a:schemeClr>
                </a:solidFill>
              </a:rPr>
              <a:t>Vein Press</a:t>
            </a:r>
          </a:p>
        </p:txBody>
      </p:sp>
      <p:grpSp>
        <p:nvGrpSpPr>
          <p:cNvPr id="27" name="Group 26">
            <a:extLst>
              <a:ext uri="{FF2B5EF4-FFF2-40B4-BE49-F238E27FC236}">
                <a16:creationId xmlns:a16="http://schemas.microsoft.com/office/drawing/2014/main" id="{D22701FC-1644-440F-A5F3-DE746EC6E043}"/>
              </a:ext>
            </a:extLst>
          </p:cNvPr>
          <p:cNvGrpSpPr>
            <a:grpSpLocks noChangeAspect="1"/>
          </p:cNvGrpSpPr>
          <p:nvPr/>
        </p:nvGrpSpPr>
        <p:grpSpPr>
          <a:xfrm>
            <a:off x="5811601" y="2340205"/>
            <a:ext cx="3979158" cy="3203106"/>
            <a:chOff x="3419475" y="1962150"/>
            <a:chExt cx="5618404" cy="4522652"/>
          </a:xfrm>
        </p:grpSpPr>
        <p:pic>
          <p:nvPicPr>
            <p:cNvPr id="28" name="Picture 27" descr="C:\Users\aovalles\Desktop\USND 2 Procedures\Procedures\Figures\12L_ECG_Config.jpg">
              <a:extLst>
                <a:ext uri="{FF2B5EF4-FFF2-40B4-BE49-F238E27FC236}">
                  <a16:creationId xmlns:a16="http://schemas.microsoft.com/office/drawing/2014/main" id="{ECF5B4BD-73AE-4477-8C41-2D3D44DE2776}"/>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022270" y="2710149"/>
              <a:ext cx="5015609" cy="3774653"/>
            </a:xfrm>
            <a:prstGeom prst="rect">
              <a:avLst/>
            </a:prstGeom>
            <a:noFill/>
          </p:spPr>
        </p:pic>
        <p:pic>
          <p:nvPicPr>
            <p:cNvPr id="29" name="Picture 3">
              <a:extLst>
                <a:ext uri="{FF2B5EF4-FFF2-40B4-BE49-F238E27FC236}">
                  <a16:creationId xmlns:a16="http://schemas.microsoft.com/office/drawing/2014/main" id="{6488B800-52E4-481E-9F87-86CF7EF892A4}"/>
                </a:ext>
              </a:extLst>
            </p:cNvPr>
            <p:cNvPicPr>
              <a:picLocks noChangeAspect="1" noChangeArrowheads="1"/>
            </p:cNvPicPr>
            <p:nvPr/>
          </p:nvPicPr>
          <p:blipFill rotWithShape="1">
            <a:blip r:embed="rId11" cstate="screen">
              <a:extLst>
                <a:ext uri="{28A0092B-C50C-407E-A947-70E740481C1C}">
                  <a14:useLocalDpi xmlns:a14="http://schemas.microsoft.com/office/drawing/2010/main"/>
                </a:ext>
              </a:extLst>
            </a:blip>
            <a:srcRect/>
            <a:stretch/>
          </p:blipFill>
          <p:spPr bwMode="auto">
            <a:xfrm>
              <a:off x="6270520" y="2042592"/>
              <a:ext cx="676275" cy="1144618"/>
            </a:xfrm>
            <a:prstGeom prst="rect">
              <a:avLst/>
            </a:prstGeom>
            <a:noFill/>
            <a:ln w="12700" cap="flat" cmpd="sng">
              <a:noFill/>
              <a:prstDash val="solid"/>
              <a:miter lim="800000"/>
              <a:headEnd type="none" w="sm" len="sm"/>
              <a:tailEnd type="none" w="sm" len="sm"/>
            </a:ln>
          </p:spPr>
        </p:pic>
        <p:pic>
          <p:nvPicPr>
            <p:cNvPr id="30" name="Picture 5">
              <a:extLst>
                <a:ext uri="{FF2B5EF4-FFF2-40B4-BE49-F238E27FC236}">
                  <a16:creationId xmlns:a16="http://schemas.microsoft.com/office/drawing/2014/main" id="{CEE7E742-E787-4FEB-95DB-D8CC4C21C739}"/>
                </a:ext>
              </a:extLst>
            </p:cNvPr>
            <p:cNvPicPr>
              <a:picLocks noChangeAspect="1" noChangeArrowheads="1"/>
            </p:cNvPicPr>
            <p:nvPr/>
          </p:nvPicPr>
          <p:blipFill rotWithShape="1">
            <a:blip r:embed="rId12" cstate="screen">
              <a:extLst>
                <a:ext uri="{28A0092B-C50C-407E-A947-70E740481C1C}">
                  <a14:useLocalDpi xmlns:a14="http://schemas.microsoft.com/office/drawing/2010/main"/>
                </a:ext>
              </a:extLst>
            </a:blip>
            <a:srcRect/>
            <a:stretch/>
          </p:blipFill>
          <p:spPr bwMode="auto">
            <a:xfrm>
              <a:off x="3568914" y="2042589"/>
              <a:ext cx="954881" cy="1144619"/>
            </a:xfrm>
            <a:prstGeom prst="rect">
              <a:avLst/>
            </a:prstGeom>
            <a:noFill/>
            <a:ln w="12700" cap="flat" cmpd="sng">
              <a:noFill/>
              <a:prstDash val="solid"/>
              <a:miter lim="800000"/>
              <a:headEnd type="none" w="sm" len="sm"/>
              <a:tailEnd type="none" w="sm" len="sm"/>
            </a:ln>
          </p:spPr>
        </p:pic>
        <p:pic>
          <p:nvPicPr>
            <p:cNvPr id="31" name="Picture 2">
              <a:extLst>
                <a:ext uri="{FF2B5EF4-FFF2-40B4-BE49-F238E27FC236}">
                  <a16:creationId xmlns:a16="http://schemas.microsoft.com/office/drawing/2014/main" id="{3D45CB09-59BC-451D-80D9-181D16434DD3}"/>
                </a:ext>
              </a:extLst>
            </p:cNvPr>
            <p:cNvPicPr>
              <a:picLocks noChangeAspect="1" noChangeArrowheads="1"/>
            </p:cNvPicPr>
            <p:nvPr/>
          </p:nvPicPr>
          <p:blipFill rotWithShape="1">
            <a:blip r:embed="rId13" cstate="screen">
              <a:extLst>
                <a:ext uri="{28A0092B-C50C-407E-A947-70E740481C1C}">
                  <a14:useLocalDpi xmlns:a14="http://schemas.microsoft.com/office/drawing/2010/main"/>
                </a:ext>
              </a:extLst>
            </a:blip>
            <a:srcRect/>
            <a:stretch/>
          </p:blipFill>
          <p:spPr bwMode="auto">
            <a:xfrm>
              <a:off x="4626545" y="2042587"/>
              <a:ext cx="670560" cy="1144619"/>
            </a:xfrm>
            <a:prstGeom prst="rect">
              <a:avLst/>
            </a:prstGeom>
            <a:noFill/>
            <a:ln w="9525">
              <a:noFill/>
              <a:miter lim="800000"/>
              <a:headEnd/>
              <a:tailEnd/>
            </a:ln>
          </p:spPr>
        </p:pic>
        <p:grpSp>
          <p:nvGrpSpPr>
            <p:cNvPr id="32" name="Group 31">
              <a:extLst>
                <a:ext uri="{FF2B5EF4-FFF2-40B4-BE49-F238E27FC236}">
                  <a16:creationId xmlns:a16="http://schemas.microsoft.com/office/drawing/2014/main" id="{5B2E7B64-C083-4413-B11A-4D4ACB0D0677}"/>
                </a:ext>
              </a:extLst>
            </p:cNvPr>
            <p:cNvGrpSpPr/>
            <p:nvPr/>
          </p:nvGrpSpPr>
          <p:grpSpPr>
            <a:xfrm>
              <a:off x="5385539" y="2042592"/>
              <a:ext cx="816100" cy="1144620"/>
              <a:chOff x="5385539" y="2042592"/>
              <a:chExt cx="816100" cy="1144620"/>
            </a:xfrm>
          </p:grpSpPr>
          <p:pic>
            <p:nvPicPr>
              <p:cNvPr id="37" name="Picture 4">
                <a:extLst>
                  <a:ext uri="{FF2B5EF4-FFF2-40B4-BE49-F238E27FC236}">
                    <a16:creationId xmlns:a16="http://schemas.microsoft.com/office/drawing/2014/main" id="{79BE382B-19A9-4A82-B316-9EA07848D01B}"/>
                  </a:ext>
                </a:extLst>
              </p:cNvPr>
              <p:cNvPicPr>
                <a:picLocks noChangeAspect="1" noChangeArrowheads="1"/>
              </p:cNvPicPr>
              <p:nvPr/>
            </p:nvPicPr>
            <p:blipFill rotWithShape="1">
              <a:blip r:embed="rId14" cstate="screen">
                <a:extLst>
                  <a:ext uri="{28A0092B-C50C-407E-A947-70E740481C1C}">
                    <a14:useLocalDpi xmlns:a14="http://schemas.microsoft.com/office/drawing/2010/main"/>
                  </a:ext>
                </a:extLst>
              </a:blip>
              <a:srcRect/>
              <a:stretch/>
            </p:blipFill>
            <p:spPr bwMode="auto">
              <a:xfrm>
                <a:off x="5385539" y="2042592"/>
                <a:ext cx="793645" cy="1144620"/>
              </a:xfrm>
              <a:prstGeom prst="rect">
                <a:avLst/>
              </a:prstGeom>
              <a:noFill/>
              <a:ln w="12700" cap="flat" cmpd="sng">
                <a:noFill/>
                <a:prstDash val="solid"/>
                <a:miter lim="800000"/>
                <a:headEnd type="none" w="sm" len="sm"/>
                <a:tailEnd type="none" w="sm" len="sm"/>
              </a:ln>
            </p:spPr>
          </p:pic>
          <p:sp>
            <p:nvSpPr>
              <p:cNvPr id="38" name="TextBox 37">
                <a:extLst>
                  <a:ext uri="{FF2B5EF4-FFF2-40B4-BE49-F238E27FC236}">
                    <a16:creationId xmlns:a16="http://schemas.microsoft.com/office/drawing/2014/main" id="{329B958E-243C-45E0-8473-320D018CE594}"/>
                  </a:ext>
                </a:extLst>
              </p:cNvPr>
              <p:cNvSpPr txBox="1"/>
              <p:nvPr/>
            </p:nvSpPr>
            <p:spPr>
              <a:xfrm>
                <a:off x="5407994" y="2124710"/>
                <a:ext cx="793645" cy="123111"/>
              </a:xfrm>
              <a:prstGeom prst="rect">
                <a:avLst/>
              </a:prstGeom>
              <a:noFill/>
            </p:spPr>
            <p:txBody>
              <a:bodyPr wrap="square" lIns="0" tIns="0" rIns="0" bIns="0" rtlCol="0">
                <a:spAutoFit/>
              </a:bodyPr>
              <a:lstStyle/>
              <a:p>
                <a:pPr algn="ctr"/>
                <a:r>
                  <a:rPr lang="en-US" sz="800" i="1" dirty="0">
                    <a:solidFill>
                      <a:schemeClr val="bg1">
                        <a:lumMod val="75000"/>
                      </a:schemeClr>
                    </a:solidFill>
                    <a:latin typeface="+mj-lt"/>
                  </a:rPr>
                  <a:t>12L</a:t>
                </a:r>
              </a:p>
            </p:txBody>
          </p:sp>
        </p:grpSp>
        <p:sp>
          <p:nvSpPr>
            <p:cNvPr id="33" name="Oval 32">
              <a:extLst>
                <a:ext uri="{FF2B5EF4-FFF2-40B4-BE49-F238E27FC236}">
                  <a16:creationId xmlns:a16="http://schemas.microsoft.com/office/drawing/2014/main" id="{A2AF0B7D-0425-42C5-BB52-C234B950C7F0}"/>
                </a:ext>
              </a:extLst>
            </p:cNvPr>
            <p:cNvSpPr/>
            <p:nvPr/>
          </p:nvSpPr>
          <p:spPr bwMode="auto">
            <a:xfrm>
              <a:off x="6372149" y="3320560"/>
              <a:ext cx="603220" cy="613269"/>
            </a:xfrm>
            <a:prstGeom prst="ellipse">
              <a:avLst/>
            </a:prstGeom>
            <a:noFill/>
            <a:ln w="12700" cap="flat" cmpd="sng" algn="ctr">
              <a:solidFill>
                <a:srgbClr val="00482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900" b="1" i="0" u="none" strike="noStrike" cap="none" normalizeH="0" baseline="0">
                <a:ln>
                  <a:noFill/>
                </a:ln>
                <a:solidFill>
                  <a:schemeClr val="tx1"/>
                </a:solidFill>
                <a:effectLst/>
                <a:latin typeface="Book Antiqua" pitchFamily="18" charset="0"/>
              </a:endParaRPr>
            </a:p>
          </p:txBody>
        </p:sp>
        <p:sp>
          <p:nvSpPr>
            <p:cNvPr id="34" name="Rounded Rectangle 11">
              <a:extLst>
                <a:ext uri="{FF2B5EF4-FFF2-40B4-BE49-F238E27FC236}">
                  <a16:creationId xmlns:a16="http://schemas.microsoft.com/office/drawing/2014/main" id="{1E29C293-7D1C-4912-86A4-651B47A32DA5}"/>
                </a:ext>
              </a:extLst>
            </p:cNvPr>
            <p:cNvSpPr/>
            <p:nvPr/>
          </p:nvSpPr>
          <p:spPr bwMode="auto">
            <a:xfrm>
              <a:off x="3419475" y="1962150"/>
              <a:ext cx="3667125" cy="1301260"/>
            </a:xfrm>
            <a:prstGeom prst="roundRect">
              <a:avLst/>
            </a:prstGeom>
            <a:noFill/>
            <a:ln w="12700" cap="flat" cmpd="sng" algn="ctr">
              <a:solidFill>
                <a:srgbClr val="004821"/>
              </a:solidFill>
              <a:prstDash val="solid"/>
              <a:round/>
              <a:headEnd type="none" w="sm" len="sm"/>
              <a:tailEnd type="none" w="sm" len="sm"/>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900" b="1" i="0" u="none" strike="noStrike" cap="none" normalizeH="0" baseline="0">
                <a:ln>
                  <a:noFill/>
                </a:ln>
                <a:solidFill>
                  <a:schemeClr val="tx1"/>
                </a:solidFill>
                <a:effectLst/>
                <a:latin typeface="Book Antiqua" pitchFamily="18" charset="0"/>
              </a:endParaRPr>
            </a:p>
          </p:txBody>
        </p:sp>
        <p:cxnSp>
          <p:nvCxnSpPr>
            <p:cNvPr id="35" name="Straight Connector 34">
              <a:extLst>
                <a:ext uri="{FF2B5EF4-FFF2-40B4-BE49-F238E27FC236}">
                  <a16:creationId xmlns:a16="http://schemas.microsoft.com/office/drawing/2014/main" id="{7050D533-660E-4FC1-9DA1-C6391A30F9BF}"/>
                </a:ext>
              </a:extLst>
            </p:cNvPr>
            <p:cNvCxnSpPr>
              <a:stCxn id="33" idx="6"/>
            </p:cNvCxnSpPr>
            <p:nvPr/>
          </p:nvCxnSpPr>
          <p:spPr bwMode="auto">
            <a:xfrm flipV="1">
              <a:off x="6975369" y="3076575"/>
              <a:ext cx="111231" cy="550620"/>
            </a:xfrm>
            <a:prstGeom prst="line">
              <a:avLst/>
            </a:prstGeom>
            <a:solidFill>
              <a:schemeClr val="bg1"/>
            </a:solidFill>
            <a:ln w="12700" cap="flat" cmpd="sng" algn="ctr">
              <a:solidFill>
                <a:srgbClr val="004821"/>
              </a:solidFill>
              <a:prstDash val="solid"/>
              <a:round/>
              <a:headEnd type="none" w="sm" len="sm"/>
              <a:tailEnd type="none" w="sm" len="sm"/>
            </a:ln>
            <a:effectLst/>
          </p:spPr>
        </p:cxnSp>
        <p:cxnSp>
          <p:nvCxnSpPr>
            <p:cNvPr id="36" name="Straight Connector 35">
              <a:extLst>
                <a:ext uri="{FF2B5EF4-FFF2-40B4-BE49-F238E27FC236}">
                  <a16:creationId xmlns:a16="http://schemas.microsoft.com/office/drawing/2014/main" id="{070F851C-9225-4346-97C9-9957CD2C86F9}"/>
                </a:ext>
              </a:extLst>
            </p:cNvPr>
            <p:cNvCxnSpPr/>
            <p:nvPr/>
          </p:nvCxnSpPr>
          <p:spPr bwMode="auto">
            <a:xfrm flipH="1" flipV="1">
              <a:off x="3609976" y="3263411"/>
              <a:ext cx="2939996" cy="646602"/>
            </a:xfrm>
            <a:prstGeom prst="line">
              <a:avLst/>
            </a:prstGeom>
            <a:solidFill>
              <a:schemeClr val="bg1"/>
            </a:solidFill>
            <a:ln w="12700" cap="flat" cmpd="sng" algn="ctr">
              <a:solidFill>
                <a:srgbClr val="004821"/>
              </a:solidFill>
              <a:prstDash val="solid"/>
              <a:round/>
              <a:headEnd type="none" w="sm" len="sm"/>
              <a:tailEnd type="none" w="sm" len="sm"/>
            </a:ln>
            <a:effectLst/>
          </p:spPr>
        </p:cxnSp>
      </p:grpSp>
    </p:spTree>
    <p:extLst>
      <p:ext uri="{BB962C8B-B14F-4D97-AF65-F5344CB8AC3E}">
        <p14:creationId xmlns:p14="http://schemas.microsoft.com/office/powerpoint/2010/main" val="35316616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Vortex Mixer</a:t>
            </a:r>
            <a:r>
              <a:rPr lang="en-US" sz="2000" dirty="0"/>
              <a:t/>
            </a:r>
            <a:br>
              <a:rPr lang="en-US" sz="2000" dirty="0"/>
            </a:br>
            <a:r>
              <a:rPr lang="en-US" sz="2000" dirty="0">
                <a:solidFill>
                  <a:srgbClr val="0070C0"/>
                </a:solidFill>
              </a:rPr>
              <a:t>Currently available</a:t>
            </a:r>
            <a:endParaRPr lang="en-US" sz="2000" dirty="0"/>
          </a:p>
        </p:txBody>
      </p:sp>
      <p:sp>
        <p:nvSpPr>
          <p:cNvPr id="3" name="Content Placeholder 2"/>
          <p:cNvSpPr>
            <a:spLocks noGrp="1"/>
          </p:cNvSpPr>
          <p:nvPr>
            <p:ph sz="half" idx="1"/>
          </p:nvPr>
        </p:nvSpPr>
        <p:spPr>
          <a:xfrm>
            <a:off x="1097279" y="1836769"/>
            <a:ext cx="5917296" cy="4469141"/>
          </a:xfrm>
        </p:spPr>
        <p:txBody>
          <a:bodyPr>
            <a:normAutofit/>
          </a:bodyPr>
          <a:lstStyle/>
          <a:p>
            <a:pPr marL="225425" indent="-225425">
              <a:spcBef>
                <a:spcPts val="600"/>
              </a:spcBef>
              <a:spcAft>
                <a:spcPts val="0"/>
              </a:spcAft>
              <a:buFont typeface="Arial" panose="020B0604020202020204" pitchFamily="34" charset="0"/>
              <a:buChar char="•"/>
            </a:pPr>
            <a:r>
              <a:rPr lang="en-US" sz="2400" dirty="0">
                <a:solidFill>
                  <a:schemeClr val="tx1">
                    <a:lumMod val="65000"/>
                    <a:lumOff val="35000"/>
                  </a:schemeClr>
                </a:solidFill>
              </a:rPr>
              <a:t>The Vortex Mixer is a commercial off the shelf unit called N-20M Mini-Vortex, produced by Nissin Instruments</a:t>
            </a:r>
          </a:p>
          <a:p>
            <a:pPr marL="225425" indent="-225425">
              <a:spcBef>
                <a:spcPts val="600"/>
              </a:spcBef>
              <a:spcAft>
                <a:spcPts val="0"/>
              </a:spcAft>
              <a:buFont typeface="Arial" panose="020B0604020202020204" pitchFamily="34" charset="0"/>
              <a:buChar char="•"/>
            </a:pPr>
            <a:r>
              <a:rPr lang="en-US" sz="2400" dirty="0">
                <a:solidFill>
                  <a:schemeClr val="tx1">
                    <a:lumMod val="65000"/>
                    <a:lumOff val="35000"/>
                  </a:schemeClr>
                </a:solidFill>
              </a:rPr>
              <a:t>Used to mix sample tubes in prep for sample storage or return</a:t>
            </a:r>
          </a:p>
          <a:p>
            <a:pPr marL="225425" indent="-225425">
              <a:spcBef>
                <a:spcPts val="600"/>
              </a:spcBef>
            </a:pPr>
            <a:r>
              <a:rPr lang="en-US" sz="2400" dirty="0">
                <a:solidFill>
                  <a:schemeClr val="tx1">
                    <a:lumMod val="65000"/>
                    <a:lumOff val="35000"/>
                  </a:schemeClr>
                </a:solidFill>
              </a:rPr>
              <a:t>Powered via 4 AA batteries or 120 AC with power adapter (for ground support only) </a:t>
            </a:r>
          </a:p>
          <a:p>
            <a:pPr marL="225425" indent="-225425">
              <a:spcBef>
                <a:spcPts val="600"/>
              </a:spcBef>
              <a:spcAft>
                <a:spcPts val="0"/>
              </a:spcAft>
              <a:buFont typeface="Arial" panose="020B0604020202020204" pitchFamily="34" charset="0"/>
              <a:buChar char="•"/>
            </a:pPr>
            <a:r>
              <a:rPr lang="en-US" sz="2400" dirty="0">
                <a:solidFill>
                  <a:schemeClr val="tx1">
                    <a:lumMod val="65000"/>
                    <a:lumOff val="35000"/>
                  </a:schemeClr>
                </a:solidFill>
              </a:rPr>
              <a:t>Operational modes: continuous or touch</a:t>
            </a:r>
          </a:p>
          <a:p>
            <a:pPr marL="225425" indent="-225425">
              <a:spcBef>
                <a:spcPts val="600"/>
              </a:spcBef>
              <a:spcAft>
                <a:spcPts val="0"/>
              </a:spcAft>
              <a:buFont typeface="Arial" panose="020B0604020202020204" pitchFamily="34" charset="0"/>
              <a:buChar char="•"/>
            </a:pPr>
            <a:r>
              <a:rPr lang="en-US" sz="2400" dirty="0">
                <a:solidFill>
                  <a:schemeClr val="tx1">
                    <a:lumMod val="65000"/>
                    <a:lumOff val="35000"/>
                  </a:schemeClr>
                </a:solidFill>
              </a:rPr>
              <a:t>Mixer speed: 2600 rpm</a:t>
            </a:r>
            <a:endParaRPr lang="en-US" dirty="0">
              <a:solidFill>
                <a:schemeClr val="tx1">
                  <a:lumMod val="65000"/>
                  <a:lumOff val="35000"/>
                </a:schemeClr>
              </a:solidFill>
            </a:endParaRPr>
          </a:p>
          <a:p>
            <a:pPr marL="0" indent="0">
              <a:buNone/>
            </a:pPr>
            <a:endParaRPr lang="en-US" dirty="0">
              <a:solidFill>
                <a:schemeClr val="tx1">
                  <a:lumMod val="65000"/>
                  <a:lumOff val="35000"/>
                </a:schemeClr>
              </a:solidFill>
            </a:endParaRPr>
          </a:p>
          <a:p>
            <a:pPr>
              <a:buFont typeface="Arial" panose="020B0604020202020204" pitchFamily="34" charset="0"/>
              <a:buChar char="•"/>
            </a:pPr>
            <a:endParaRPr lang="en-US"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5AAB56CA-E50E-4029-BBBB-66ED8EF4FA76}"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21</a:t>
            </a:fld>
            <a:endParaRPr lang="en-US" dirty="0"/>
          </a:p>
        </p:txBody>
      </p:sp>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89761" y="4320993"/>
            <a:ext cx="2586789" cy="1940092"/>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8297892" y="2140928"/>
            <a:ext cx="2433273" cy="1824955"/>
          </a:xfrm>
          <a:prstGeom prst="rect">
            <a:avLst/>
          </a:prstGeom>
        </p:spPr>
      </p:pic>
    </p:spTree>
    <p:extLst>
      <p:ext uri="{BB962C8B-B14F-4D97-AF65-F5344CB8AC3E}">
        <p14:creationId xmlns:p14="http://schemas.microsoft.com/office/powerpoint/2010/main" val="38736210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Consumables: HRF Supply Kit </a:t>
            </a:r>
            <a:r>
              <a:rPr lang="en-US" dirty="0">
                <a:solidFill>
                  <a:srgbClr val="7030A0"/>
                </a:solidFill>
              </a:rPr>
              <a:t>Purple</a:t>
            </a:r>
            <a:r>
              <a:rPr lang="en-US" dirty="0"/>
              <a:t/>
            </a:r>
            <a:br>
              <a:rPr lang="en-US" dirty="0"/>
            </a:br>
            <a:r>
              <a:rPr lang="en-US" sz="2000" dirty="0">
                <a:solidFill>
                  <a:srgbClr val="0070C0"/>
                </a:solidFill>
              </a:rPr>
              <a:t>Currently available.  Consumables inventory is based on active and upcoming experiment complements.</a:t>
            </a:r>
            <a:endParaRPr lang="en-US" sz="2000" dirty="0">
              <a:solidFill>
                <a:srgbClr val="7030A0"/>
              </a:solidFill>
            </a:endParaRPr>
          </a:p>
        </p:txBody>
      </p:sp>
      <p:sp>
        <p:nvSpPr>
          <p:cNvPr id="3" name="Content Placeholder 2"/>
          <p:cNvSpPr>
            <a:spLocks noGrp="1"/>
          </p:cNvSpPr>
          <p:nvPr>
            <p:ph sz="half" idx="1"/>
          </p:nvPr>
        </p:nvSpPr>
        <p:spPr/>
        <p:txBody>
          <a:bodyPr>
            <a:normAutofit/>
          </a:bodyPr>
          <a:lstStyle/>
          <a:p>
            <a:pPr marL="287338" indent="-287338">
              <a:lnSpc>
                <a:spcPct val="100000"/>
              </a:lnSpc>
              <a:spcBef>
                <a:spcPts val="600"/>
              </a:spcBef>
              <a:spcAft>
                <a:spcPts val="0"/>
              </a:spcAft>
              <a:buFont typeface="Arial" panose="020B0604020202020204" pitchFamily="34" charset="0"/>
              <a:buChar char="•"/>
            </a:pPr>
            <a:r>
              <a:rPr lang="en-US" sz="2400" dirty="0"/>
              <a:t>Urine tube kits</a:t>
            </a:r>
          </a:p>
          <a:p>
            <a:pPr marL="287338" indent="-287338">
              <a:lnSpc>
                <a:spcPct val="100000"/>
              </a:lnSpc>
              <a:spcBef>
                <a:spcPts val="600"/>
              </a:spcBef>
              <a:spcAft>
                <a:spcPts val="0"/>
              </a:spcAft>
              <a:buFont typeface="Arial" panose="020B0604020202020204" pitchFamily="34" charset="0"/>
              <a:buChar char="•"/>
            </a:pPr>
            <a:r>
              <a:rPr lang="en-US" sz="2400" dirty="0"/>
              <a:t>Blood tubes (vacutainers)</a:t>
            </a:r>
          </a:p>
          <a:p>
            <a:pPr marL="287338" indent="-287338">
              <a:lnSpc>
                <a:spcPct val="100000"/>
              </a:lnSpc>
              <a:spcBef>
                <a:spcPts val="600"/>
              </a:spcBef>
              <a:spcAft>
                <a:spcPts val="0"/>
              </a:spcAft>
              <a:buFont typeface="Arial" panose="020B0604020202020204" pitchFamily="34" charset="0"/>
              <a:buChar char="•"/>
            </a:pPr>
            <a:r>
              <a:rPr lang="en-US" sz="2400" dirty="0"/>
              <a:t>Disposable gloves</a:t>
            </a:r>
          </a:p>
          <a:p>
            <a:pPr marL="287338" indent="-287338">
              <a:lnSpc>
                <a:spcPct val="100000"/>
              </a:lnSpc>
              <a:spcBef>
                <a:spcPts val="600"/>
              </a:spcBef>
              <a:spcAft>
                <a:spcPts val="0"/>
              </a:spcAft>
              <a:buFont typeface="Arial" panose="020B0604020202020204" pitchFamily="34" charset="0"/>
              <a:buChar char="•"/>
            </a:pPr>
            <a:r>
              <a:rPr lang="en-US" sz="2400" dirty="0"/>
              <a:t>Blood collection belts</a:t>
            </a:r>
          </a:p>
          <a:p>
            <a:pPr marL="287338" indent="-287338">
              <a:lnSpc>
                <a:spcPct val="100000"/>
              </a:lnSpc>
              <a:spcBef>
                <a:spcPts val="600"/>
              </a:spcBef>
              <a:spcAft>
                <a:spcPts val="0"/>
              </a:spcAft>
              <a:buFont typeface="Arial" panose="020B0604020202020204" pitchFamily="34" charset="0"/>
              <a:buChar char="•"/>
            </a:pPr>
            <a:r>
              <a:rPr lang="en-US" sz="2400" dirty="0"/>
              <a:t>Sharps containers</a:t>
            </a:r>
          </a:p>
          <a:p>
            <a:pPr marL="287338" indent="-287338">
              <a:lnSpc>
                <a:spcPct val="100000"/>
              </a:lnSpc>
              <a:spcBef>
                <a:spcPts val="600"/>
              </a:spcBef>
              <a:spcAft>
                <a:spcPts val="0"/>
              </a:spcAft>
              <a:buFont typeface="Arial" panose="020B0604020202020204" pitchFamily="34" charset="0"/>
              <a:buChar char="•"/>
            </a:pPr>
            <a:r>
              <a:rPr lang="en-US" sz="2400" dirty="0"/>
              <a:t>Liner bags (biohazardous trash)</a:t>
            </a:r>
            <a:endParaRPr lang="en-US" sz="1900" dirty="0">
              <a:latin typeface="Arial" pitchFamily="34" charset="0"/>
              <a:cs typeface="Arial" pitchFamily="34" charset="0"/>
            </a:endParaRPr>
          </a:p>
          <a:p>
            <a:pPr>
              <a:buFont typeface="Arial" panose="020B0604020202020204" pitchFamily="34" charset="0"/>
              <a:buChar char="•"/>
            </a:pPr>
            <a:endParaRPr lang="en-US" sz="1900" dirty="0"/>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22</a:t>
            </a:fld>
            <a:endParaRPr lang="en-US" dirty="0"/>
          </a:p>
        </p:txBody>
      </p:sp>
      <p:pic>
        <p:nvPicPr>
          <p:cNvPr id="8" name="Picture 2" descr="\\LSOV-DAT24\BIOHome\godfrel1\Documents\My Pictures\HRF Pictures\IMG_2509.JPG"/>
          <p:cNvPicPr>
            <a:picLocks noGrp="1" noChangeAspect="1" noChangeArrowheads="1"/>
          </p:cNvPicPr>
          <p:nvPr>
            <p:ph sz="half" idx="2"/>
          </p:nvPr>
        </p:nvPicPr>
        <p:blipFill>
          <a:blip r:embed="rId3" cstate="print"/>
          <a:srcRect/>
          <a:stretch>
            <a:fillRect/>
          </a:stretch>
        </p:blipFill>
        <p:spPr bwMode="auto">
          <a:xfrm>
            <a:off x="6867033" y="1981380"/>
            <a:ext cx="3346731" cy="3989114"/>
          </a:xfrm>
          <a:prstGeom prst="rect">
            <a:avLst/>
          </a:prstGeom>
          <a:noFill/>
          <a:ln w="50800">
            <a:solidFill>
              <a:srgbClr val="7030A0"/>
            </a:solidFill>
          </a:ln>
        </p:spPr>
      </p:pic>
    </p:spTree>
    <p:extLst>
      <p:ext uri="{BB962C8B-B14F-4D97-AF65-F5344CB8AC3E}">
        <p14:creationId xmlns:p14="http://schemas.microsoft.com/office/powerpoint/2010/main" val="4258301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Consumables: HRF Supply Kit </a:t>
            </a:r>
            <a:r>
              <a:rPr lang="en-US" dirty="0">
                <a:solidFill>
                  <a:srgbClr val="92D050"/>
                </a:solidFill>
              </a:rPr>
              <a:t>Green</a:t>
            </a:r>
            <a:br>
              <a:rPr lang="en-US" dirty="0">
                <a:solidFill>
                  <a:srgbClr val="92D050"/>
                </a:solidFill>
              </a:rPr>
            </a:br>
            <a:r>
              <a:rPr lang="en-US" sz="2000" dirty="0">
                <a:solidFill>
                  <a:srgbClr val="0070C0"/>
                </a:solidFill>
              </a:rPr>
              <a:t>Currently available.  Consumables inventory is based on active and upcoming experiment complements.</a:t>
            </a:r>
            <a:r>
              <a:rPr lang="en-US" sz="2000" dirty="0">
                <a:solidFill>
                  <a:srgbClr val="92D050"/>
                </a:solidFill>
              </a:rPr>
              <a:t> </a:t>
            </a:r>
          </a:p>
        </p:txBody>
      </p:sp>
      <p:sp>
        <p:nvSpPr>
          <p:cNvPr id="3" name="Content Placeholder 2"/>
          <p:cNvSpPr>
            <a:spLocks noGrp="1"/>
          </p:cNvSpPr>
          <p:nvPr>
            <p:ph sz="half" idx="1"/>
          </p:nvPr>
        </p:nvSpPr>
        <p:spPr>
          <a:xfrm>
            <a:off x="1098663" y="2025423"/>
            <a:ext cx="2710632" cy="3232676"/>
          </a:xfrm>
        </p:spPr>
        <p:txBody>
          <a:bodyPr numCol="1">
            <a:noAutofit/>
          </a:bodyPr>
          <a:lstStyle/>
          <a:p>
            <a:pPr marL="0"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Saliva Session Packs</a:t>
            </a:r>
          </a:p>
          <a:p>
            <a:pPr marL="0"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Butterfly Needles</a:t>
            </a:r>
          </a:p>
          <a:p>
            <a:pPr marL="0"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Biocide Wipes</a:t>
            </a:r>
          </a:p>
          <a:p>
            <a:pPr marL="0"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Gauze</a:t>
            </a:r>
          </a:p>
          <a:p>
            <a:pPr marL="0"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Tape</a:t>
            </a:r>
          </a:p>
          <a:p>
            <a:pPr marL="225425"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Band-Aids</a:t>
            </a:r>
          </a:p>
          <a:p>
            <a:pPr marL="225425" indent="-225425">
              <a:lnSpc>
                <a:spcPct val="100000"/>
              </a:lnSpc>
              <a:spcBef>
                <a:spcPts val="600"/>
              </a:spcBef>
              <a:spcAft>
                <a:spcPts val="0"/>
              </a:spcAft>
              <a:buFont typeface="Arial" panose="020B0604020202020204" pitchFamily="34" charset="0"/>
              <a:buChar char="•"/>
            </a:pPr>
            <a:r>
              <a:rPr lang="en-US" sz="2400" dirty="0">
                <a:solidFill>
                  <a:schemeClr val="tx1">
                    <a:lumMod val="65000"/>
                    <a:lumOff val="35000"/>
                  </a:schemeClr>
                </a:solidFill>
              </a:rPr>
              <a:t>Sharpie</a:t>
            </a:r>
          </a:p>
          <a:p>
            <a:pPr marL="225425" indent="-225425">
              <a:lnSpc>
                <a:spcPct val="100000"/>
              </a:lnSpc>
              <a:spcBef>
                <a:spcPts val="600"/>
              </a:spcBef>
              <a:spcAft>
                <a:spcPts val="0"/>
              </a:spcAft>
              <a:buFont typeface="Arial" panose="020B0604020202020204" pitchFamily="34" charset="0"/>
              <a:buChar char="•"/>
            </a:pPr>
            <a:endParaRPr lang="en-US" sz="2400" dirty="0">
              <a:solidFill>
                <a:schemeClr val="tx1">
                  <a:lumMod val="65000"/>
                  <a:lumOff val="35000"/>
                </a:schemeClr>
              </a:solidFill>
            </a:endParaRPr>
          </a:p>
          <a:p>
            <a:pPr marL="0" indent="-225425">
              <a:lnSpc>
                <a:spcPct val="100000"/>
              </a:lnSpc>
              <a:spcBef>
                <a:spcPts val="600"/>
              </a:spcBef>
              <a:spcAft>
                <a:spcPts val="0"/>
              </a:spcAft>
              <a:buFont typeface="Arial" panose="020B0604020202020204" pitchFamily="34" charset="0"/>
              <a:buChar char="•"/>
            </a:pPr>
            <a:endParaRPr lang="en-US" sz="2400" dirty="0">
              <a:solidFill>
                <a:schemeClr val="tx1">
                  <a:lumMod val="65000"/>
                  <a:lumOff val="35000"/>
                </a:schemeClr>
              </a:solidFill>
            </a:endParaRPr>
          </a:p>
          <a:p>
            <a:pPr marL="0" indent="0">
              <a:lnSpc>
                <a:spcPct val="100000"/>
              </a:lnSpc>
              <a:spcBef>
                <a:spcPts val="600"/>
              </a:spcBef>
              <a:spcAft>
                <a:spcPts val="0"/>
              </a:spcAft>
              <a:buNone/>
            </a:pPr>
            <a:endParaRPr lang="en-US" sz="2400" dirty="0">
              <a:solidFill>
                <a:schemeClr val="tx1">
                  <a:lumMod val="65000"/>
                  <a:lumOff val="35000"/>
                </a:schemeClr>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23</a:t>
            </a:fld>
            <a:endParaRPr lang="en-US" dirty="0"/>
          </a:p>
        </p:txBody>
      </p:sp>
      <p:pic>
        <p:nvPicPr>
          <p:cNvPr id="8" name="Picture 4" descr="\\LSOV-DAT24\BIOHome\godfrel1\Documents\My Pictures\HRF Pictures\IMG_2498.JPG"/>
          <p:cNvPicPr>
            <a:picLocks noGrp="1" noChangeAspect="1" noChangeArrowheads="1"/>
          </p:cNvPicPr>
          <p:nvPr>
            <p:ph sz="half" idx="2"/>
          </p:nvPr>
        </p:nvPicPr>
        <p:blipFill>
          <a:blip r:embed="rId3" cstate="print"/>
          <a:srcRect/>
          <a:stretch>
            <a:fillRect/>
          </a:stretch>
        </p:blipFill>
        <p:spPr bwMode="auto">
          <a:xfrm>
            <a:off x="6583207" y="2303904"/>
            <a:ext cx="2414524" cy="3107015"/>
          </a:xfrm>
          <a:prstGeom prst="rect">
            <a:avLst/>
          </a:prstGeom>
          <a:noFill/>
          <a:ln w="50800">
            <a:solidFill>
              <a:srgbClr val="92D050"/>
            </a:solidFill>
          </a:ln>
        </p:spPr>
      </p:pic>
      <p:pic>
        <p:nvPicPr>
          <p:cNvPr id="9" name="Picture 3" descr="\\LSOV-DAT24\BIOHome\godfrel1\Documents\My Pictures\HRF Pictures\IMG_2493.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9171305" y="2120591"/>
            <a:ext cx="1984375" cy="3473639"/>
          </a:xfrm>
          <a:prstGeom prst="rect">
            <a:avLst/>
          </a:prstGeom>
          <a:noFill/>
          <a:ln w="50800">
            <a:solidFill>
              <a:srgbClr val="92D050"/>
            </a:solidFill>
          </a:ln>
        </p:spPr>
      </p:pic>
      <p:sp>
        <p:nvSpPr>
          <p:cNvPr id="11" name="Content Placeholder 2"/>
          <p:cNvSpPr txBox="1">
            <a:spLocks/>
          </p:cNvSpPr>
          <p:nvPr/>
        </p:nvSpPr>
        <p:spPr>
          <a:xfrm>
            <a:off x="4013470" y="2015673"/>
            <a:ext cx="2569738" cy="3309702"/>
          </a:xfrm>
          <a:prstGeom prst="rect">
            <a:avLst/>
          </a:prstGeom>
        </p:spPr>
        <p:txBody>
          <a:bodyPr vert="horz" lIns="0" tIns="45720" rIns="0" bIns="45720" numCol="1"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5425" indent="-225425">
              <a:lnSpc>
                <a:spcPct val="100000"/>
              </a:lnSpc>
              <a:spcBef>
                <a:spcPts val="600"/>
              </a:spcBef>
              <a:spcAft>
                <a:spcPts val="0"/>
              </a:spcAft>
              <a:buFont typeface="Arial" panose="020B0604020202020204" pitchFamily="34" charset="0"/>
              <a:buChar char="•"/>
              <a:tabLst>
                <a:tab pos="0" algn="l"/>
              </a:tabLst>
            </a:pPr>
            <a:r>
              <a:rPr lang="en-US" sz="2400" dirty="0">
                <a:solidFill>
                  <a:schemeClr val="tx1">
                    <a:lumMod val="65000"/>
                    <a:lumOff val="35000"/>
                  </a:schemeClr>
                </a:solidFill>
              </a:rPr>
              <a:t>Centrifuge Counterweight Tubes</a:t>
            </a:r>
          </a:p>
          <a:p>
            <a:pPr marL="225425" indent="-225425">
              <a:lnSpc>
                <a:spcPct val="100000"/>
              </a:lnSpc>
              <a:spcBef>
                <a:spcPts val="600"/>
              </a:spcBef>
              <a:spcAft>
                <a:spcPts val="0"/>
              </a:spcAft>
              <a:buFont typeface="Arial" panose="020B0604020202020204" pitchFamily="34" charset="0"/>
              <a:buChar char="•"/>
              <a:tabLst>
                <a:tab pos="0" algn="l"/>
              </a:tabLst>
            </a:pPr>
            <a:r>
              <a:rPr lang="en-US" sz="2400" dirty="0">
                <a:solidFill>
                  <a:schemeClr val="tx1">
                    <a:lumMod val="65000"/>
                    <a:lumOff val="35000"/>
                  </a:schemeClr>
                </a:solidFill>
              </a:rPr>
              <a:t>Tourniquet</a:t>
            </a:r>
          </a:p>
          <a:p>
            <a:pPr marL="225425" indent="-225425">
              <a:lnSpc>
                <a:spcPct val="100000"/>
              </a:lnSpc>
              <a:spcBef>
                <a:spcPts val="600"/>
              </a:spcBef>
              <a:spcAft>
                <a:spcPts val="0"/>
              </a:spcAft>
              <a:buFont typeface="Arial" panose="020B0604020202020204" pitchFamily="34" charset="0"/>
              <a:buChar char="•"/>
              <a:tabLst>
                <a:tab pos="0" algn="l"/>
              </a:tabLst>
            </a:pPr>
            <a:r>
              <a:rPr lang="en-US" sz="2400" dirty="0">
                <a:solidFill>
                  <a:schemeClr val="tx1">
                    <a:lumMod val="65000"/>
                    <a:lumOff val="35000"/>
                  </a:schemeClr>
                </a:solidFill>
              </a:rPr>
              <a:t>Echo Gel</a:t>
            </a:r>
          </a:p>
          <a:p>
            <a:pPr marL="225425" indent="-225425">
              <a:lnSpc>
                <a:spcPct val="100000"/>
              </a:lnSpc>
              <a:spcBef>
                <a:spcPts val="600"/>
              </a:spcBef>
              <a:spcAft>
                <a:spcPts val="0"/>
              </a:spcAft>
              <a:buFont typeface="Arial" panose="020B0604020202020204" pitchFamily="34" charset="0"/>
              <a:buChar char="•"/>
              <a:tabLst>
                <a:tab pos="0" algn="l"/>
              </a:tabLst>
            </a:pPr>
            <a:r>
              <a:rPr lang="en-US" sz="2400" dirty="0">
                <a:solidFill>
                  <a:schemeClr val="tx1">
                    <a:lumMod val="65000"/>
                    <a:lumOff val="35000"/>
                  </a:schemeClr>
                </a:solidFill>
              </a:rPr>
              <a:t>Dry Wipes</a:t>
            </a:r>
          </a:p>
          <a:p>
            <a:pPr marL="225425" indent="-225425">
              <a:lnSpc>
                <a:spcPct val="100000"/>
              </a:lnSpc>
              <a:spcBef>
                <a:spcPts val="600"/>
              </a:spcBef>
              <a:spcAft>
                <a:spcPts val="0"/>
              </a:spcAft>
              <a:buFont typeface="Arial" panose="020B0604020202020204" pitchFamily="34" charset="0"/>
              <a:buChar char="•"/>
              <a:tabLst>
                <a:tab pos="0" algn="l"/>
              </a:tabLst>
            </a:pPr>
            <a:r>
              <a:rPr lang="en-US" sz="2400" dirty="0">
                <a:solidFill>
                  <a:schemeClr val="tx1">
                    <a:lumMod val="65000"/>
                    <a:lumOff val="35000"/>
                  </a:schemeClr>
                </a:solidFill>
              </a:rPr>
              <a:t>Electrodes</a:t>
            </a:r>
          </a:p>
          <a:p>
            <a:pPr marL="0">
              <a:lnSpc>
                <a:spcPct val="100000"/>
              </a:lnSpc>
              <a:spcBef>
                <a:spcPts val="600"/>
              </a:spcBef>
              <a:spcAft>
                <a:spcPts val="0"/>
              </a:spcAft>
              <a:buFont typeface="Arial" panose="020B0604020202020204" pitchFamily="34" charset="0"/>
              <a:buChar char="•"/>
            </a:pPr>
            <a:endParaRPr lang="en-US" sz="2400" dirty="0">
              <a:solidFill>
                <a:schemeClr val="tx1">
                  <a:lumMod val="65000"/>
                  <a:lumOff val="35000"/>
                </a:schemeClr>
              </a:solidFill>
            </a:endParaRPr>
          </a:p>
        </p:txBody>
      </p:sp>
    </p:spTree>
    <p:extLst>
      <p:ext uri="{BB962C8B-B14F-4D97-AF65-F5344CB8AC3E}">
        <p14:creationId xmlns:p14="http://schemas.microsoft.com/office/powerpoint/2010/main" val="85543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stretch>
            <a:fillRect/>
          </a:stretch>
        </p:blipFill>
        <p:spPr>
          <a:xfrm>
            <a:off x="5193107" y="1909079"/>
            <a:ext cx="2476500" cy="2324100"/>
          </a:xfrm>
          <a:prstGeom prst="rect">
            <a:avLst/>
          </a:prstGeom>
          <a:ln w="50800">
            <a:solidFill>
              <a:srgbClr val="C00000"/>
            </a:solidFill>
          </a:ln>
        </p:spPr>
      </p:pic>
      <p:sp>
        <p:nvSpPr>
          <p:cNvPr id="2" name="Title 1"/>
          <p:cNvSpPr>
            <a:spLocks noGrp="1"/>
          </p:cNvSpPr>
          <p:nvPr>
            <p:ph type="title"/>
          </p:nvPr>
        </p:nvSpPr>
        <p:spPr>
          <a:xfrm>
            <a:off x="1097280" y="291236"/>
            <a:ext cx="10058400" cy="1450757"/>
          </a:xfrm>
        </p:spPr>
        <p:txBody>
          <a:bodyPr>
            <a:normAutofit/>
          </a:bodyPr>
          <a:lstStyle/>
          <a:p>
            <a:r>
              <a:rPr lang="en-US" dirty="0"/>
              <a:t>Consumables: Blood Collection Kits</a:t>
            </a:r>
            <a:br>
              <a:rPr lang="en-US" dirty="0"/>
            </a:br>
            <a:r>
              <a:rPr lang="en-US" sz="2000" dirty="0">
                <a:solidFill>
                  <a:srgbClr val="0070C0"/>
                </a:solidFill>
              </a:rPr>
              <a:t>Consumables launched as needed to support science activities</a:t>
            </a:r>
            <a:endParaRPr lang="en-US" sz="2000" dirty="0"/>
          </a:p>
        </p:txBody>
      </p:sp>
      <p:sp>
        <p:nvSpPr>
          <p:cNvPr id="3" name="Content Placeholder 2"/>
          <p:cNvSpPr>
            <a:spLocks noGrp="1"/>
          </p:cNvSpPr>
          <p:nvPr>
            <p:ph sz="half" idx="1"/>
          </p:nvPr>
        </p:nvSpPr>
        <p:spPr/>
        <p:txBody>
          <a:bodyPr/>
          <a:lstStyle/>
          <a:p>
            <a:pPr marL="0" indent="0">
              <a:buNone/>
            </a:pPr>
            <a:endParaRPr lang="en-US" dirty="0"/>
          </a:p>
          <a:p>
            <a:pPr>
              <a:buFont typeface="Arial" panose="020B0604020202020204" pitchFamily="34" charset="0"/>
              <a:buChar char="•"/>
            </a:pPr>
            <a:endParaRPr lang="en-US" dirty="0"/>
          </a:p>
        </p:txBody>
      </p:sp>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24</a:t>
            </a:fld>
            <a:endParaRPr lang="en-US" dirty="0"/>
          </a:p>
        </p:txBody>
      </p:sp>
      <p:pic>
        <p:nvPicPr>
          <p:cNvPr id="14" name="Picture 7" descr="C:\Users\lmgodfr1\Desktop\Edited\IMG_3341.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5400000">
            <a:off x="5868980" y="4015345"/>
            <a:ext cx="1122600" cy="2321459"/>
          </a:xfrm>
          <a:prstGeom prst="rect">
            <a:avLst/>
          </a:prstGeom>
          <a:noFill/>
          <a:ln w="50800">
            <a:solidFill>
              <a:srgbClr val="C00000"/>
            </a:solidFill>
          </a:ln>
          <a:extLst>
            <a:ext uri="{909E8E84-426E-40DD-AFC4-6F175D3DCCD1}">
              <a14:hiddenFill xmlns:a14="http://schemas.microsoft.com/office/drawing/2010/main">
                <a:solidFill>
                  <a:srgbClr val="FFFFFF"/>
                </a:solidFill>
              </a14:hiddenFill>
            </a:ext>
          </a:extLst>
        </p:spPr>
      </p:pic>
      <p:pic>
        <p:nvPicPr>
          <p:cNvPr id="15" name="Picture 5" descr="C:\Users\lmgodfr1\Desktop\Edited\IMG_3354.jpg"/>
          <p:cNvPicPr>
            <a:picLocks noGrp="1" noChangeAspect="1" noChangeArrowheads="1"/>
          </p:cNvPicPr>
          <p:nvPr>
            <p:ph sz="half" idx="2"/>
          </p:nvPr>
        </p:nvPicPr>
        <p:blipFill>
          <a:blip r:embed="rId5" cstate="screen">
            <a:extLst>
              <a:ext uri="{28A0092B-C50C-407E-A947-70E740481C1C}">
                <a14:useLocalDpi xmlns:a14="http://schemas.microsoft.com/office/drawing/2010/main"/>
              </a:ext>
            </a:extLst>
          </a:blip>
          <a:srcRect/>
          <a:stretch>
            <a:fillRect/>
          </a:stretch>
        </p:blipFill>
        <p:spPr bwMode="auto">
          <a:xfrm>
            <a:off x="8054303" y="2005581"/>
            <a:ext cx="2788955" cy="3455206"/>
          </a:xfrm>
          <a:prstGeom prst="rect">
            <a:avLst/>
          </a:prstGeom>
          <a:noFill/>
          <a:ln w="50800">
            <a:solidFill>
              <a:srgbClr val="C00000"/>
            </a:solidFill>
          </a:ln>
          <a:extLst>
            <a:ext uri="{909E8E84-426E-40DD-AFC4-6F175D3DCCD1}">
              <a14:hiddenFill xmlns:a14="http://schemas.microsoft.com/office/drawing/2010/main">
                <a:solidFill>
                  <a:srgbClr val="FFFFFF"/>
                </a:solidFill>
              </a14:hiddenFill>
            </a:ext>
          </a:extLst>
        </p:spPr>
      </p:pic>
      <p:sp>
        <p:nvSpPr>
          <p:cNvPr id="16" name="TextBox 15"/>
          <p:cNvSpPr txBox="1"/>
          <p:nvPr/>
        </p:nvSpPr>
        <p:spPr>
          <a:xfrm>
            <a:off x="8311097" y="5438765"/>
            <a:ext cx="2275366" cy="369332"/>
          </a:xfrm>
          <a:prstGeom prst="rect">
            <a:avLst/>
          </a:prstGeom>
          <a:noFill/>
        </p:spPr>
        <p:txBody>
          <a:bodyPr wrap="none" rtlCol="0">
            <a:spAutoFit/>
          </a:bodyPr>
          <a:lstStyle/>
          <a:p>
            <a:r>
              <a:rPr lang="en-US" dirty="0">
                <a:solidFill>
                  <a:schemeClr val="tx1">
                    <a:lumMod val="65000"/>
                    <a:lumOff val="35000"/>
                  </a:schemeClr>
                </a:solidFill>
              </a:rPr>
              <a:t>Insulated Blood Pouch</a:t>
            </a:r>
          </a:p>
        </p:txBody>
      </p:sp>
      <p:sp>
        <p:nvSpPr>
          <p:cNvPr id="17" name="TextBox 16"/>
          <p:cNvSpPr txBox="1"/>
          <p:nvPr/>
        </p:nvSpPr>
        <p:spPr>
          <a:xfrm>
            <a:off x="5532310" y="5758891"/>
            <a:ext cx="1774845" cy="369332"/>
          </a:xfrm>
          <a:prstGeom prst="rect">
            <a:avLst/>
          </a:prstGeom>
          <a:noFill/>
        </p:spPr>
        <p:txBody>
          <a:bodyPr wrap="none" rtlCol="0">
            <a:spAutoFit/>
          </a:bodyPr>
          <a:lstStyle/>
          <a:p>
            <a:r>
              <a:rPr lang="en-US" dirty="0">
                <a:solidFill>
                  <a:schemeClr val="tx1">
                    <a:lumMod val="65000"/>
                    <a:lumOff val="35000"/>
                  </a:schemeClr>
                </a:solidFill>
              </a:rPr>
              <a:t>Blood Sample Kit</a:t>
            </a:r>
          </a:p>
        </p:txBody>
      </p:sp>
      <p:sp>
        <p:nvSpPr>
          <p:cNvPr id="18" name="TextBox 17"/>
          <p:cNvSpPr txBox="1"/>
          <p:nvPr/>
        </p:nvSpPr>
        <p:spPr>
          <a:xfrm>
            <a:off x="5262459" y="4207825"/>
            <a:ext cx="2335639" cy="369332"/>
          </a:xfrm>
          <a:prstGeom prst="rect">
            <a:avLst/>
          </a:prstGeom>
          <a:noFill/>
        </p:spPr>
        <p:txBody>
          <a:bodyPr wrap="none" rtlCol="0">
            <a:spAutoFit/>
          </a:bodyPr>
          <a:lstStyle/>
          <a:p>
            <a:r>
              <a:rPr lang="en-US" dirty="0">
                <a:solidFill>
                  <a:schemeClr val="tx1">
                    <a:lumMod val="65000"/>
                    <a:lumOff val="35000"/>
                  </a:schemeClr>
                </a:solidFill>
              </a:rPr>
              <a:t>Large Blood Sample Kit</a:t>
            </a:r>
          </a:p>
        </p:txBody>
      </p:sp>
      <p:pic>
        <p:nvPicPr>
          <p:cNvPr id="4" name="Picture 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242587" y="2319343"/>
            <a:ext cx="3485072" cy="2605177"/>
          </a:xfrm>
          <a:prstGeom prst="rect">
            <a:avLst/>
          </a:prstGeom>
          <a:ln w="50800">
            <a:solidFill>
              <a:srgbClr val="C00000"/>
            </a:solidFill>
          </a:ln>
        </p:spPr>
      </p:pic>
      <p:sp>
        <p:nvSpPr>
          <p:cNvPr id="8" name="TextBox 7"/>
          <p:cNvSpPr txBox="1"/>
          <p:nvPr/>
        </p:nvSpPr>
        <p:spPr>
          <a:xfrm>
            <a:off x="1932527" y="4905682"/>
            <a:ext cx="2215799" cy="369332"/>
          </a:xfrm>
          <a:prstGeom prst="rect">
            <a:avLst/>
          </a:prstGeom>
          <a:noFill/>
        </p:spPr>
        <p:txBody>
          <a:bodyPr wrap="none" rtlCol="0">
            <a:spAutoFit/>
          </a:bodyPr>
          <a:lstStyle/>
          <a:p>
            <a:r>
              <a:rPr lang="en-US" dirty="0">
                <a:solidFill>
                  <a:schemeClr val="tx1">
                    <a:lumMod val="65000"/>
                    <a:lumOff val="35000"/>
                  </a:schemeClr>
                </a:solidFill>
              </a:rPr>
              <a:t>Blood Tube Kit (open)</a:t>
            </a:r>
          </a:p>
        </p:txBody>
      </p:sp>
    </p:spTree>
    <p:extLst>
      <p:ext uri="{BB962C8B-B14F-4D97-AF65-F5344CB8AC3E}">
        <p14:creationId xmlns:p14="http://schemas.microsoft.com/office/powerpoint/2010/main" val="3675868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Consumables: Blood Collection Tubes</a:t>
            </a:r>
            <a:br>
              <a:rPr lang="en-US" dirty="0"/>
            </a:br>
            <a:r>
              <a:rPr lang="en-US" sz="2000" dirty="0">
                <a:solidFill>
                  <a:srgbClr val="0070C0"/>
                </a:solidFill>
              </a:rPr>
              <a:t>Consumables launched as needed to support science activities</a:t>
            </a:r>
            <a:endParaRPr lang="en-US" sz="2000" dirty="0"/>
          </a:p>
        </p:txBody>
      </p:sp>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25</a:t>
            </a:fld>
            <a:endParaRPr lang="en-US" dirty="0"/>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graphicFrame>
        <p:nvGraphicFramePr>
          <p:cNvPr id="21" name="Table 20"/>
          <p:cNvGraphicFramePr>
            <a:graphicFrameLocks noGrp="1"/>
          </p:cNvGraphicFramePr>
          <p:nvPr>
            <p:extLst>
              <p:ext uri="{D42A27DB-BD31-4B8C-83A1-F6EECF244321}">
                <p14:modId xmlns:p14="http://schemas.microsoft.com/office/powerpoint/2010/main" val="3735203892"/>
              </p:ext>
            </p:extLst>
          </p:nvPr>
        </p:nvGraphicFramePr>
        <p:xfrm>
          <a:off x="2447026" y="1845734"/>
          <a:ext cx="6976373" cy="4358640"/>
        </p:xfrm>
        <a:graphic>
          <a:graphicData uri="http://schemas.openxmlformats.org/drawingml/2006/table">
            <a:tbl>
              <a:tblPr firstRow="1" bandRow="1">
                <a:tableStyleId>{69012ECD-51FC-41F1-AA8D-1B2483CD663E}</a:tableStyleId>
              </a:tblPr>
              <a:tblGrid>
                <a:gridCol w="2072571">
                  <a:extLst>
                    <a:ext uri="{9D8B030D-6E8A-4147-A177-3AD203B41FA5}">
                      <a16:colId xmlns:a16="http://schemas.microsoft.com/office/drawing/2014/main" val="20000"/>
                    </a:ext>
                  </a:extLst>
                </a:gridCol>
                <a:gridCol w="2998908">
                  <a:extLst>
                    <a:ext uri="{9D8B030D-6E8A-4147-A177-3AD203B41FA5}">
                      <a16:colId xmlns:a16="http://schemas.microsoft.com/office/drawing/2014/main" val="20001"/>
                    </a:ext>
                  </a:extLst>
                </a:gridCol>
                <a:gridCol w="1904894">
                  <a:extLst>
                    <a:ext uri="{9D8B030D-6E8A-4147-A177-3AD203B41FA5}">
                      <a16:colId xmlns:a16="http://schemas.microsoft.com/office/drawing/2014/main" val="20002"/>
                    </a:ext>
                  </a:extLst>
                </a:gridCol>
              </a:tblGrid>
              <a:tr h="355459">
                <a:tc>
                  <a:txBody>
                    <a:bodyPr/>
                    <a:lstStyle/>
                    <a:p>
                      <a:pPr algn="ctr"/>
                      <a:r>
                        <a:rPr lang="en-US" sz="2000" dirty="0">
                          <a:solidFill>
                            <a:schemeClr val="tx1"/>
                          </a:solidFill>
                        </a:rPr>
                        <a:t>Processing</a:t>
                      </a:r>
                    </a:p>
                  </a:txBody>
                  <a:tcPr>
                    <a:lnB w="12700" cap="flat" cmpd="sng" algn="ctr">
                      <a:solidFill>
                        <a:schemeClr val="accent1"/>
                      </a:solidFill>
                      <a:prstDash val="solid"/>
                      <a:round/>
                      <a:headEnd type="none" w="med" len="med"/>
                      <a:tailEnd type="none" w="med" len="med"/>
                    </a:lnB>
                  </a:tcPr>
                </a:tc>
                <a:tc>
                  <a:txBody>
                    <a:bodyPr/>
                    <a:lstStyle/>
                    <a:p>
                      <a:pPr algn="ctr"/>
                      <a:r>
                        <a:rPr lang="en-US" sz="2000" dirty="0">
                          <a:solidFill>
                            <a:schemeClr val="tx1"/>
                          </a:solidFill>
                        </a:rPr>
                        <a:t>Name</a:t>
                      </a:r>
                    </a:p>
                  </a:txBody>
                  <a:tcPr/>
                </a:tc>
                <a:tc>
                  <a:txBody>
                    <a:bodyPr/>
                    <a:lstStyle/>
                    <a:p>
                      <a:pPr algn="ctr"/>
                      <a:r>
                        <a:rPr lang="en-US" sz="2000" dirty="0">
                          <a:solidFill>
                            <a:schemeClr val="tx1"/>
                          </a:solidFill>
                        </a:rPr>
                        <a:t>Fill Volume (ml)</a:t>
                      </a:r>
                      <a:r>
                        <a:rPr lang="en-US" sz="2000" baseline="0" dirty="0">
                          <a:solidFill>
                            <a:schemeClr val="tx1"/>
                          </a:solidFill>
                        </a:rPr>
                        <a:t> </a:t>
                      </a:r>
                      <a:endParaRPr lang="en-US" sz="2000" dirty="0">
                        <a:solidFill>
                          <a:schemeClr val="tx1"/>
                        </a:solidFill>
                      </a:endParaRPr>
                    </a:p>
                  </a:txBody>
                  <a:tcPr/>
                </a:tc>
                <a:extLst>
                  <a:ext uri="{0D108BD9-81ED-4DB2-BD59-A6C34878D82A}">
                    <a16:rowId xmlns:a16="http://schemas.microsoft.com/office/drawing/2014/main" val="10000"/>
                  </a:ext>
                </a:extLst>
              </a:tr>
              <a:tr h="300577">
                <a:tc rowSpan="8">
                  <a:txBody>
                    <a:bodyPr/>
                    <a:lstStyle/>
                    <a:p>
                      <a:pPr algn="ctr"/>
                      <a:r>
                        <a:rPr lang="en-US" sz="1400" dirty="0"/>
                        <a:t>Ambient</a:t>
                      </a:r>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schemeClr>
                    </a:solidFill>
                  </a:tcPr>
                </a:tc>
                <a:tc>
                  <a:txBody>
                    <a:bodyPr/>
                    <a:lstStyle/>
                    <a:p>
                      <a:pPr algn="l"/>
                      <a:r>
                        <a:rPr lang="en-US" sz="1400" dirty="0"/>
                        <a:t>Blood</a:t>
                      </a:r>
                      <a:r>
                        <a:rPr lang="en-US" sz="1400" baseline="0" dirty="0"/>
                        <a:t> 10ml EDTA</a:t>
                      </a:r>
                      <a:endParaRPr lang="en-US" sz="1400" dirty="0"/>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10</a:t>
                      </a:r>
                    </a:p>
                  </a:txBody>
                  <a:tcPr>
                    <a:solidFill>
                      <a:schemeClr val="accent1">
                        <a:lumMod val="60000"/>
                        <a:lumOff val="40000"/>
                      </a:schemeClr>
                    </a:solidFill>
                  </a:tcPr>
                </a:tc>
                <a:extLst>
                  <a:ext uri="{0D108BD9-81ED-4DB2-BD59-A6C34878D82A}">
                    <a16:rowId xmlns:a16="http://schemas.microsoft.com/office/drawing/2014/main" val="10001"/>
                  </a:ext>
                </a:extLst>
              </a:tr>
              <a:tr h="300577">
                <a:tc vMerge="1">
                  <a:txBody>
                    <a:bodyPr/>
                    <a:lstStyle/>
                    <a:p>
                      <a:endParaRPr lang="en-US" dirty="0"/>
                    </a:p>
                  </a:txBody>
                  <a:tcPr/>
                </a:tc>
                <a:tc>
                  <a:txBody>
                    <a:bodyPr/>
                    <a:lstStyle/>
                    <a:p>
                      <a:pPr algn="l"/>
                      <a:r>
                        <a:rPr lang="en-US" sz="1400" dirty="0"/>
                        <a:t>Blood 10ml Heparin</a:t>
                      </a:r>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8.5</a:t>
                      </a:r>
                    </a:p>
                  </a:txBody>
                  <a:tcPr>
                    <a:solidFill>
                      <a:schemeClr val="accent1">
                        <a:lumMod val="60000"/>
                        <a:lumOff val="40000"/>
                      </a:schemeClr>
                    </a:solidFill>
                  </a:tcPr>
                </a:tc>
                <a:extLst>
                  <a:ext uri="{0D108BD9-81ED-4DB2-BD59-A6C34878D82A}">
                    <a16:rowId xmlns:a16="http://schemas.microsoft.com/office/drawing/2014/main" val="10002"/>
                  </a:ext>
                </a:extLst>
              </a:tr>
              <a:tr h="300577">
                <a:tc vMerge="1">
                  <a:txBody>
                    <a:bodyPr/>
                    <a:lstStyle/>
                    <a:p>
                      <a:endParaRPr lang="en-US" dirty="0"/>
                    </a:p>
                  </a:txBody>
                  <a:tcPr/>
                </a:tc>
                <a:tc>
                  <a:txBody>
                    <a:bodyPr/>
                    <a:lstStyle/>
                    <a:p>
                      <a:pPr algn="l"/>
                      <a:r>
                        <a:rPr lang="en-US" sz="1400" dirty="0"/>
                        <a:t>Blood 8.5ml</a:t>
                      </a:r>
                      <a:r>
                        <a:rPr lang="en-US" sz="1400" baseline="0" dirty="0"/>
                        <a:t> ACD</a:t>
                      </a:r>
                      <a:endParaRPr lang="en-US" sz="1400" dirty="0"/>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8.5</a:t>
                      </a:r>
                    </a:p>
                  </a:txBody>
                  <a:tcPr>
                    <a:solidFill>
                      <a:schemeClr val="accent1">
                        <a:lumMod val="60000"/>
                        <a:lumOff val="40000"/>
                      </a:schemeClr>
                    </a:solidFill>
                  </a:tcPr>
                </a:tc>
                <a:extLst>
                  <a:ext uri="{0D108BD9-81ED-4DB2-BD59-A6C34878D82A}">
                    <a16:rowId xmlns:a16="http://schemas.microsoft.com/office/drawing/2014/main" val="10003"/>
                  </a:ext>
                </a:extLst>
              </a:tr>
              <a:tr h="300577">
                <a:tc vMerge="1">
                  <a:txBody>
                    <a:bodyPr/>
                    <a:lstStyle/>
                    <a:p>
                      <a:endParaRPr lang="en-US" dirty="0"/>
                    </a:p>
                  </a:txBody>
                  <a:tcPr/>
                </a:tc>
                <a:tc>
                  <a:txBody>
                    <a:bodyPr/>
                    <a:lstStyle/>
                    <a:p>
                      <a:pPr algn="l"/>
                      <a:r>
                        <a:rPr lang="en-US" sz="1400" dirty="0"/>
                        <a:t>Blood 6ml</a:t>
                      </a:r>
                      <a:r>
                        <a:rPr lang="en-US" sz="1400" baseline="0" dirty="0"/>
                        <a:t> EDTA</a:t>
                      </a:r>
                      <a:endParaRPr lang="en-US" sz="1400" dirty="0"/>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6</a:t>
                      </a:r>
                    </a:p>
                  </a:txBody>
                  <a:tcPr>
                    <a:solidFill>
                      <a:schemeClr val="accent1">
                        <a:lumMod val="60000"/>
                        <a:lumOff val="40000"/>
                      </a:schemeClr>
                    </a:solidFill>
                  </a:tcPr>
                </a:tc>
                <a:extLst>
                  <a:ext uri="{0D108BD9-81ED-4DB2-BD59-A6C34878D82A}">
                    <a16:rowId xmlns:a16="http://schemas.microsoft.com/office/drawing/2014/main" val="10004"/>
                  </a:ext>
                </a:extLst>
              </a:tr>
              <a:tr h="300577">
                <a:tc vMerge="1">
                  <a:txBody>
                    <a:bodyPr/>
                    <a:lstStyle/>
                    <a:p>
                      <a:endParaRPr lang="en-US" dirty="0"/>
                    </a:p>
                  </a:txBody>
                  <a:tcPr/>
                </a:tc>
                <a:tc>
                  <a:txBody>
                    <a:bodyPr/>
                    <a:lstStyle/>
                    <a:p>
                      <a:pPr algn="l"/>
                      <a:r>
                        <a:rPr lang="en-US" sz="1400" dirty="0"/>
                        <a:t>Blood 6ml Heparin</a:t>
                      </a:r>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6</a:t>
                      </a:r>
                    </a:p>
                  </a:txBody>
                  <a:tcPr>
                    <a:solidFill>
                      <a:schemeClr val="accent1">
                        <a:lumMod val="60000"/>
                        <a:lumOff val="40000"/>
                      </a:schemeClr>
                    </a:solidFill>
                  </a:tcPr>
                </a:tc>
                <a:extLst>
                  <a:ext uri="{0D108BD9-81ED-4DB2-BD59-A6C34878D82A}">
                    <a16:rowId xmlns:a16="http://schemas.microsoft.com/office/drawing/2014/main" val="10005"/>
                  </a:ext>
                </a:extLst>
              </a:tr>
              <a:tr h="300577">
                <a:tc vMerge="1">
                  <a:txBody>
                    <a:bodyPr/>
                    <a:lstStyle/>
                    <a:p>
                      <a:endParaRPr lang="en-US" dirty="0"/>
                    </a:p>
                  </a:txBody>
                  <a:tcPr/>
                </a:tc>
                <a:tc>
                  <a:txBody>
                    <a:bodyPr/>
                    <a:lstStyle/>
                    <a:p>
                      <a:pPr algn="l"/>
                      <a:r>
                        <a:rPr lang="en-US" sz="1400" dirty="0"/>
                        <a:t>Blood Sodium Heparin</a:t>
                      </a:r>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6</a:t>
                      </a:r>
                    </a:p>
                  </a:txBody>
                  <a:tcPr>
                    <a:solidFill>
                      <a:schemeClr val="accent1">
                        <a:lumMod val="60000"/>
                        <a:lumOff val="40000"/>
                      </a:schemeClr>
                    </a:solidFill>
                  </a:tcPr>
                </a:tc>
                <a:extLst>
                  <a:ext uri="{0D108BD9-81ED-4DB2-BD59-A6C34878D82A}">
                    <a16:rowId xmlns:a16="http://schemas.microsoft.com/office/drawing/2014/main" val="10006"/>
                  </a:ext>
                </a:extLst>
              </a:tr>
              <a:tr h="300577">
                <a:tc vMerge="1">
                  <a:txBody>
                    <a:bodyPr/>
                    <a:lstStyle/>
                    <a:p>
                      <a:pPr algn="ctr"/>
                      <a:endParaRPr lang="en-US" sz="20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schemeClr>
                    </a:solidFill>
                  </a:tcPr>
                </a:tc>
                <a:tc>
                  <a:txBody>
                    <a:bodyPr/>
                    <a:lstStyle/>
                    <a:p>
                      <a:pPr algn="l"/>
                      <a:r>
                        <a:rPr lang="en-US" sz="1400" dirty="0"/>
                        <a:t>Blood 6ml ACD</a:t>
                      </a:r>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6</a:t>
                      </a:r>
                    </a:p>
                  </a:txBody>
                  <a:tcPr>
                    <a:solidFill>
                      <a:schemeClr val="accent1">
                        <a:lumMod val="60000"/>
                        <a:lumOff val="40000"/>
                      </a:schemeClr>
                    </a:solidFill>
                  </a:tcPr>
                </a:tc>
                <a:extLst>
                  <a:ext uri="{0D108BD9-81ED-4DB2-BD59-A6C34878D82A}">
                    <a16:rowId xmlns:a16="http://schemas.microsoft.com/office/drawing/2014/main" val="3664219790"/>
                  </a:ext>
                </a:extLst>
              </a:tr>
              <a:tr h="300577">
                <a:tc vMerge="1">
                  <a:txBody>
                    <a:bodyPr/>
                    <a:lstStyle/>
                    <a:p>
                      <a:pPr algn="ctr"/>
                      <a:endParaRPr lang="en-US" sz="2000" dirty="0"/>
                    </a:p>
                  </a:txBody>
                  <a:tcPr anchor="ctr">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solidFill>
                      <a:schemeClr val="accent1">
                        <a:lumMod val="60000"/>
                        <a:lumOff val="40000"/>
                      </a:schemeClr>
                    </a:solidFill>
                  </a:tcPr>
                </a:tc>
                <a:tc>
                  <a:txBody>
                    <a:bodyPr/>
                    <a:lstStyle/>
                    <a:p>
                      <a:pPr algn="l"/>
                      <a:r>
                        <a:rPr lang="en-US" sz="1400" dirty="0"/>
                        <a:t>Blood 4ml EDTA</a:t>
                      </a:r>
                    </a:p>
                  </a:txBody>
                  <a:tcPr>
                    <a:lnL w="12700" cap="flat" cmpd="sng" algn="ctr">
                      <a:solidFill>
                        <a:schemeClr val="accent1"/>
                      </a:solidFill>
                      <a:prstDash val="solid"/>
                      <a:round/>
                      <a:headEnd type="none" w="med" len="med"/>
                      <a:tailEnd type="none" w="med" len="med"/>
                    </a:lnL>
                    <a:solidFill>
                      <a:schemeClr val="accent1">
                        <a:lumMod val="60000"/>
                        <a:lumOff val="40000"/>
                      </a:schemeClr>
                    </a:solidFill>
                  </a:tcPr>
                </a:tc>
                <a:tc>
                  <a:txBody>
                    <a:bodyPr/>
                    <a:lstStyle/>
                    <a:p>
                      <a:pPr algn="ctr"/>
                      <a:r>
                        <a:rPr lang="en-US" sz="1400" dirty="0"/>
                        <a:t>4</a:t>
                      </a:r>
                    </a:p>
                  </a:txBody>
                  <a:tcPr>
                    <a:solidFill>
                      <a:schemeClr val="accent1">
                        <a:lumMod val="60000"/>
                        <a:lumOff val="40000"/>
                      </a:schemeClr>
                    </a:solidFill>
                  </a:tcPr>
                </a:tc>
                <a:extLst>
                  <a:ext uri="{0D108BD9-81ED-4DB2-BD59-A6C34878D82A}">
                    <a16:rowId xmlns:a16="http://schemas.microsoft.com/office/drawing/2014/main" val="2181317875"/>
                  </a:ext>
                </a:extLst>
              </a:tr>
              <a:tr h="300577">
                <a:tc>
                  <a:txBody>
                    <a:bodyPr/>
                    <a:lstStyle/>
                    <a:p>
                      <a:pPr algn="ctr"/>
                      <a:r>
                        <a:rPr lang="en-US" sz="1400" dirty="0"/>
                        <a:t>Frozen or Ambient</a:t>
                      </a:r>
                    </a:p>
                  </a:txBody>
                  <a:tcPr anchor="ctr">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solidFill>
                      <a:schemeClr val="accent1">
                        <a:lumMod val="40000"/>
                        <a:lumOff val="60000"/>
                      </a:schemeClr>
                    </a:solidFill>
                  </a:tcPr>
                </a:tc>
                <a:tc>
                  <a:txBody>
                    <a:bodyPr/>
                    <a:lstStyle/>
                    <a:p>
                      <a:pPr algn="l"/>
                      <a:r>
                        <a:rPr lang="en-US" sz="1400" dirty="0"/>
                        <a:t>Blood 4ml CPT</a:t>
                      </a:r>
                    </a:p>
                  </a:txBody>
                  <a:tcPr>
                    <a:lnL w="12700" cap="flat" cmpd="sng" algn="ctr">
                      <a:solidFill>
                        <a:schemeClr val="accent1"/>
                      </a:solidFill>
                      <a:prstDash val="solid"/>
                      <a:round/>
                      <a:headEnd type="none" w="med" len="med"/>
                      <a:tailEnd type="none" w="med" len="med"/>
                    </a:lnL>
                    <a:solidFill>
                      <a:schemeClr val="accent1">
                        <a:lumMod val="40000"/>
                        <a:lumOff val="60000"/>
                      </a:schemeClr>
                    </a:solidFill>
                  </a:tcPr>
                </a:tc>
                <a:tc>
                  <a:txBody>
                    <a:bodyPr/>
                    <a:lstStyle/>
                    <a:p>
                      <a:pPr algn="ctr"/>
                      <a:r>
                        <a:rPr lang="en-US" sz="1400" dirty="0"/>
                        <a:t>4</a:t>
                      </a:r>
                    </a:p>
                  </a:txBody>
                  <a:tcPr>
                    <a:solidFill>
                      <a:schemeClr val="accent1">
                        <a:lumMod val="40000"/>
                        <a:lumOff val="60000"/>
                      </a:schemeClr>
                    </a:solidFill>
                  </a:tcPr>
                </a:tc>
                <a:extLst>
                  <a:ext uri="{0D108BD9-81ED-4DB2-BD59-A6C34878D82A}">
                    <a16:rowId xmlns:a16="http://schemas.microsoft.com/office/drawing/2014/main" val="10007"/>
                  </a:ext>
                </a:extLst>
              </a:tr>
              <a:tr h="300577">
                <a:tc rowSpan="4">
                  <a:txBody>
                    <a:bodyPr/>
                    <a:lstStyle/>
                    <a:p>
                      <a:pPr algn="ctr"/>
                      <a:r>
                        <a:rPr lang="en-US" sz="1400" dirty="0"/>
                        <a:t>Frozen</a:t>
                      </a:r>
                    </a:p>
                  </a:txBody>
                  <a:tcPr anchor="ctr">
                    <a:lnR w="12700" cap="flat" cmpd="sng" algn="ctr">
                      <a:solidFill>
                        <a:schemeClr val="accent1"/>
                      </a:solidFill>
                      <a:prstDash val="solid"/>
                      <a:round/>
                      <a:headEnd type="none" w="med" len="med"/>
                      <a:tailEnd type="none" w="med" len="med"/>
                    </a:lnR>
                    <a:solidFill>
                      <a:schemeClr val="accent1">
                        <a:lumMod val="20000"/>
                        <a:lumOff val="80000"/>
                      </a:schemeClr>
                    </a:solidFill>
                  </a:tcPr>
                </a:tc>
                <a:tc>
                  <a:txBody>
                    <a:bodyPr/>
                    <a:lstStyle/>
                    <a:p>
                      <a:pPr algn="l"/>
                      <a:r>
                        <a:rPr lang="en-US" sz="1400" dirty="0"/>
                        <a:t>Blood 7.5ml Serum</a:t>
                      </a:r>
                    </a:p>
                  </a:txBody>
                  <a:tcPr>
                    <a:lnL w="12700" cap="flat" cmpd="sng" algn="ctr">
                      <a:solidFill>
                        <a:schemeClr val="accent1"/>
                      </a:solidFill>
                      <a:prstDash val="solid"/>
                      <a:round/>
                      <a:headEnd type="none" w="med" len="med"/>
                      <a:tailEnd type="none" w="med" len="med"/>
                    </a:lnL>
                    <a:solidFill>
                      <a:schemeClr val="accent1">
                        <a:lumMod val="20000"/>
                        <a:lumOff val="80000"/>
                      </a:schemeClr>
                    </a:solidFill>
                  </a:tcPr>
                </a:tc>
                <a:tc>
                  <a:txBody>
                    <a:bodyPr/>
                    <a:lstStyle/>
                    <a:p>
                      <a:pPr algn="ctr"/>
                      <a:r>
                        <a:rPr lang="en-US" sz="1400" dirty="0"/>
                        <a:t>7.5</a:t>
                      </a:r>
                    </a:p>
                  </a:txBody>
                  <a:tcPr>
                    <a:solidFill>
                      <a:schemeClr val="accent1">
                        <a:lumMod val="20000"/>
                        <a:lumOff val="80000"/>
                      </a:schemeClr>
                    </a:solidFill>
                  </a:tcPr>
                </a:tc>
                <a:extLst>
                  <a:ext uri="{0D108BD9-81ED-4DB2-BD59-A6C34878D82A}">
                    <a16:rowId xmlns:a16="http://schemas.microsoft.com/office/drawing/2014/main" val="10008"/>
                  </a:ext>
                </a:extLst>
              </a:tr>
              <a:tr h="300577">
                <a:tc vMerge="1">
                  <a:txBody>
                    <a:bodyPr/>
                    <a:lstStyle/>
                    <a:p>
                      <a:endParaRPr lang="en-US" dirty="0"/>
                    </a:p>
                  </a:txBody>
                  <a:tcPr/>
                </a:tc>
                <a:tc>
                  <a:txBody>
                    <a:bodyPr/>
                    <a:lstStyle/>
                    <a:p>
                      <a:pPr algn="l"/>
                      <a:r>
                        <a:rPr lang="en-US" sz="1400" dirty="0"/>
                        <a:t>Blood 7ml Heparin</a:t>
                      </a:r>
                    </a:p>
                  </a:txBody>
                  <a:tcPr>
                    <a:lnL w="12700" cap="flat" cmpd="sng" algn="ctr">
                      <a:solidFill>
                        <a:schemeClr val="accent1"/>
                      </a:solidFill>
                      <a:prstDash val="solid"/>
                      <a:round/>
                      <a:headEnd type="none" w="med" len="med"/>
                      <a:tailEnd type="none" w="med" len="med"/>
                    </a:lnL>
                    <a:solidFill>
                      <a:schemeClr val="accent1">
                        <a:lumMod val="20000"/>
                        <a:lumOff val="80000"/>
                      </a:schemeClr>
                    </a:solidFill>
                  </a:tcPr>
                </a:tc>
                <a:tc>
                  <a:txBody>
                    <a:bodyPr/>
                    <a:lstStyle/>
                    <a:p>
                      <a:pPr algn="ctr"/>
                      <a:r>
                        <a:rPr lang="en-US" sz="1400" dirty="0"/>
                        <a:t>4.5</a:t>
                      </a:r>
                    </a:p>
                  </a:txBody>
                  <a:tcPr>
                    <a:solidFill>
                      <a:schemeClr val="accent1">
                        <a:lumMod val="20000"/>
                        <a:lumOff val="80000"/>
                      </a:schemeClr>
                    </a:solidFill>
                  </a:tcPr>
                </a:tc>
                <a:extLst>
                  <a:ext uri="{0D108BD9-81ED-4DB2-BD59-A6C34878D82A}">
                    <a16:rowId xmlns:a16="http://schemas.microsoft.com/office/drawing/2014/main" val="10009"/>
                  </a:ext>
                </a:extLst>
              </a:tr>
              <a:tr h="300577">
                <a:tc vMerge="1">
                  <a:txBody>
                    <a:bodyPr/>
                    <a:lstStyle/>
                    <a:p>
                      <a:endParaRPr lang="en-US" dirty="0"/>
                    </a:p>
                  </a:txBody>
                  <a:tcPr/>
                </a:tc>
                <a:tc>
                  <a:txBody>
                    <a:bodyPr/>
                    <a:lstStyle/>
                    <a:p>
                      <a:pPr algn="l"/>
                      <a:r>
                        <a:rPr lang="en-US" sz="1400" dirty="0"/>
                        <a:t>Blood 7ml</a:t>
                      </a:r>
                      <a:r>
                        <a:rPr lang="en-US" sz="1400" baseline="0" dirty="0"/>
                        <a:t> EDTA</a:t>
                      </a:r>
                      <a:endParaRPr lang="en-US" sz="1400" dirty="0"/>
                    </a:p>
                  </a:txBody>
                  <a:tcPr>
                    <a:lnL w="12700" cap="flat" cmpd="sng" algn="ctr">
                      <a:solidFill>
                        <a:schemeClr val="accent1"/>
                      </a:solidFill>
                      <a:prstDash val="solid"/>
                      <a:round/>
                      <a:headEnd type="none" w="med" len="med"/>
                      <a:tailEnd type="none" w="med" len="med"/>
                    </a:lnL>
                    <a:solidFill>
                      <a:schemeClr val="accent1">
                        <a:lumMod val="20000"/>
                        <a:lumOff val="80000"/>
                      </a:schemeClr>
                    </a:solidFill>
                  </a:tcPr>
                </a:tc>
                <a:tc>
                  <a:txBody>
                    <a:bodyPr/>
                    <a:lstStyle/>
                    <a:p>
                      <a:pPr algn="ctr"/>
                      <a:r>
                        <a:rPr lang="en-US" sz="1400" dirty="0"/>
                        <a:t>5</a:t>
                      </a:r>
                    </a:p>
                  </a:txBody>
                  <a:tcPr>
                    <a:solidFill>
                      <a:schemeClr val="accent1">
                        <a:lumMod val="20000"/>
                        <a:lumOff val="80000"/>
                      </a:schemeClr>
                    </a:solidFill>
                  </a:tcPr>
                </a:tc>
                <a:extLst>
                  <a:ext uri="{0D108BD9-81ED-4DB2-BD59-A6C34878D82A}">
                    <a16:rowId xmlns:a16="http://schemas.microsoft.com/office/drawing/2014/main" val="10010"/>
                  </a:ext>
                </a:extLst>
              </a:tr>
              <a:tr h="300577">
                <a:tc vMerge="1">
                  <a:txBody>
                    <a:bodyPr/>
                    <a:lstStyle/>
                    <a:p>
                      <a:pPr algn="ctr"/>
                      <a:endParaRPr lang="en-US" sz="2000" dirty="0"/>
                    </a:p>
                  </a:txBody>
                  <a:tcPr anchor="ctr">
                    <a:lnR w="12700" cap="flat" cmpd="sng" algn="ctr">
                      <a:solidFill>
                        <a:schemeClr val="accent1"/>
                      </a:solidFill>
                      <a:prstDash val="solid"/>
                      <a:round/>
                      <a:headEnd type="none" w="med" len="med"/>
                      <a:tailEnd type="none" w="med" len="med"/>
                    </a:lnR>
                    <a:solidFill>
                      <a:schemeClr val="accent1">
                        <a:lumMod val="20000"/>
                        <a:lumOff val="80000"/>
                      </a:schemeClr>
                    </a:solidFill>
                  </a:tcPr>
                </a:tc>
                <a:tc>
                  <a:txBody>
                    <a:bodyPr/>
                    <a:lstStyle/>
                    <a:p>
                      <a:pPr algn="l"/>
                      <a:r>
                        <a:rPr lang="en-US" sz="1400" dirty="0"/>
                        <a:t>Blood 7ml</a:t>
                      </a:r>
                      <a:r>
                        <a:rPr lang="en-US" sz="1400" baseline="0" dirty="0"/>
                        <a:t> Serum</a:t>
                      </a:r>
                      <a:endParaRPr lang="en-US" sz="1400" dirty="0"/>
                    </a:p>
                  </a:txBody>
                  <a:tcPr>
                    <a:lnL w="12700" cap="flat" cmpd="sng" algn="ctr">
                      <a:solidFill>
                        <a:schemeClr val="accent1"/>
                      </a:solidFill>
                      <a:prstDash val="solid"/>
                      <a:round/>
                      <a:headEnd type="none" w="med" len="med"/>
                      <a:tailEnd type="none" w="med" len="med"/>
                    </a:lnL>
                    <a:solidFill>
                      <a:schemeClr val="accent1">
                        <a:lumMod val="20000"/>
                        <a:lumOff val="80000"/>
                      </a:schemeClr>
                    </a:solidFill>
                  </a:tcPr>
                </a:tc>
                <a:tc>
                  <a:txBody>
                    <a:bodyPr/>
                    <a:lstStyle/>
                    <a:p>
                      <a:pPr algn="ctr"/>
                      <a:r>
                        <a:rPr lang="en-US" sz="1400" dirty="0"/>
                        <a:t>5</a:t>
                      </a:r>
                    </a:p>
                  </a:txBody>
                  <a:tcPr>
                    <a:solidFill>
                      <a:schemeClr val="accent1">
                        <a:lumMod val="20000"/>
                        <a:lumOff val="80000"/>
                      </a:schemeClr>
                    </a:solidFill>
                  </a:tcPr>
                </a:tc>
                <a:extLst>
                  <a:ext uri="{0D108BD9-81ED-4DB2-BD59-A6C34878D82A}">
                    <a16:rowId xmlns:a16="http://schemas.microsoft.com/office/drawing/2014/main" val="3717159709"/>
                  </a:ext>
                </a:extLst>
              </a:tr>
            </a:tbl>
          </a:graphicData>
        </a:graphic>
      </p:graphicFrame>
    </p:spTree>
    <p:extLst>
      <p:ext uri="{BB962C8B-B14F-4D97-AF65-F5344CB8AC3E}">
        <p14:creationId xmlns:p14="http://schemas.microsoft.com/office/powerpoint/2010/main" val="524928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Consumables: Saliva Collection</a:t>
            </a:r>
            <a:r>
              <a:rPr lang="en-US" sz="2000" dirty="0"/>
              <a:t/>
            </a:r>
            <a:br>
              <a:rPr lang="en-US" sz="2000" dirty="0"/>
            </a:br>
            <a:r>
              <a:rPr lang="en-US" sz="2000" dirty="0">
                <a:solidFill>
                  <a:srgbClr val="0070C0"/>
                </a:solidFill>
              </a:rPr>
              <a:t>Consumables launched as needed to support science activities</a:t>
            </a:r>
            <a:endParaRPr lang="en-US" sz="2000" dirty="0"/>
          </a:p>
        </p:txBody>
      </p:sp>
      <p:sp>
        <p:nvSpPr>
          <p:cNvPr id="3" name="Content Placeholder 2"/>
          <p:cNvSpPr>
            <a:spLocks noGrp="1"/>
          </p:cNvSpPr>
          <p:nvPr>
            <p:ph sz="half" idx="1"/>
          </p:nvPr>
        </p:nvSpPr>
        <p:spPr>
          <a:xfrm>
            <a:off x="1097280" y="1861185"/>
            <a:ext cx="6285155" cy="4023359"/>
          </a:xfrm>
        </p:spPr>
        <p:txBody>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Rolled or sublingual saliva collection – Saliva Session pack</a:t>
            </a:r>
          </a:p>
          <a:p>
            <a:pPr marL="463550" lvl="1" indent="-238125">
              <a:lnSpc>
                <a:spcPct val="100000"/>
              </a:lnSpc>
              <a:spcBef>
                <a:spcPts val="0"/>
              </a:spcBef>
              <a:spcAft>
                <a:spcPts val="0"/>
              </a:spcAft>
              <a:buFont typeface="Arial" panose="020B0604020202020204" pitchFamily="34" charset="0"/>
              <a:buChar char="•"/>
            </a:pPr>
            <a:r>
              <a:rPr lang="en-US" dirty="0">
                <a:solidFill>
                  <a:schemeClr val="tx1">
                    <a:lumMod val="65000"/>
                    <a:lumOff val="35000"/>
                  </a:schemeClr>
                </a:solidFill>
              </a:rPr>
              <a:t>Salivette bag - holds multiple salivettes</a:t>
            </a:r>
          </a:p>
          <a:p>
            <a:pPr marL="688975" lvl="2" indent="-225425">
              <a:lnSpc>
                <a:spcPct val="100000"/>
              </a:lnSpc>
              <a:spcBef>
                <a:spcPts val="0"/>
              </a:spcBef>
              <a:spcAft>
                <a:spcPts val="0"/>
              </a:spcAft>
              <a:buFont typeface="Arial" panose="020B0604020202020204" pitchFamily="34" charset="0"/>
              <a:buChar char="•"/>
            </a:pPr>
            <a:r>
              <a:rPr lang="en-US" sz="1600" dirty="0">
                <a:solidFill>
                  <a:schemeClr val="tx1">
                    <a:lumMod val="65000"/>
                    <a:lumOff val="35000"/>
                  </a:schemeClr>
                </a:solidFill>
              </a:rPr>
              <a:t>Salivette - roll-shaped synthetic saliva collector</a:t>
            </a:r>
          </a:p>
          <a:p>
            <a:pPr marL="463550" lvl="1" indent="-238125">
              <a:lnSpc>
                <a:spcPct val="100000"/>
              </a:lnSpc>
              <a:spcBef>
                <a:spcPts val="0"/>
              </a:spcBef>
              <a:spcAft>
                <a:spcPts val="0"/>
              </a:spcAft>
              <a:buFont typeface="Arial" panose="020B0604020202020204" pitchFamily="34" charset="0"/>
              <a:buChar char="•"/>
            </a:pPr>
            <a:r>
              <a:rPr lang="en-US" dirty="0">
                <a:solidFill>
                  <a:schemeClr val="tx1">
                    <a:lumMod val="65000"/>
                    <a:lumOff val="35000"/>
                  </a:schemeClr>
                </a:solidFill>
              </a:rPr>
              <a:t>Saliva bag - contains salivettes after sampling</a:t>
            </a:r>
          </a:p>
        </p:txBody>
      </p:sp>
      <p:pic>
        <p:nvPicPr>
          <p:cNvPr id="8" name="Content Placeholder 7"/>
          <p:cNvPicPr>
            <a:picLocks noGrp="1" noChangeAspect="1"/>
          </p:cNvPicPr>
          <p:nvPr>
            <p:ph sz="half" idx="2"/>
          </p:nvPr>
        </p:nvPicPr>
        <p:blipFill>
          <a:blip r:embed="rId2" cstate="screen">
            <a:extLst>
              <a:ext uri="{28A0092B-C50C-407E-A947-70E740481C1C}">
                <a14:useLocalDpi xmlns:a14="http://schemas.microsoft.com/office/drawing/2010/main"/>
              </a:ext>
            </a:extLst>
          </a:blip>
          <a:stretch>
            <a:fillRect/>
          </a:stretch>
        </p:blipFill>
        <p:spPr>
          <a:xfrm>
            <a:off x="4995411" y="3392089"/>
            <a:ext cx="1891352" cy="2162817"/>
          </a:xfrm>
          <a:ln>
            <a:noFill/>
          </a:ln>
        </p:spPr>
      </p:pic>
      <p:pic>
        <p:nvPicPr>
          <p:cNvPr id="7" name="Picture 13" descr="3d_mtbl_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26</a:t>
            </a:fld>
            <a:endParaRPr lang="en-US" dirty="0"/>
          </a:p>
        </p:txBody>
      </p:sp>
      <p:grpSp>
        <p:nvGrpSpPr>
          <p:cNvPr id="4" name="Group 3"/>
          <p:cNvGrpSpPr/>
          <p:nvPr/>
        </p:nvGrpSpPr>
        <p:grpSpPr>
          <a:xfrm>
            <a:off x="1307017" y="3392089"/>
            <a:ext cx="3567796" cy="2460468"/>
            <a:chOff x="1622514" y="3408625"/>
            <a:chExt cx="3567796" cy="2460468"/>
          </a:xfrm>
        </p:grpSpPr>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2514" y="3408625"/>
              <a:ext cx="3567796" cy="2147087"/>
            </a:xfrm>
            <a:prstGeom prst="rect">
              <a:avLst/>
            </a:prstGeom>
          </p:spPr>
        </p:pic>
        <p:sp>
          <p:nvSpPr>
            <p:cNvPr id="11" name="TextBox 10"/>
            <p:cNvSpPr txBox="1"/>
            <p:nvPr/>
          </p:nvSpPr>
          <p:spPr>
            <a:xfrm>
              <a:off x="2432587" y="5499761"/>
              <a:ext cx="1947649" cy="369332"/>
            </a:xfrm>
            <a:prstGeom prst="rect">
              <a:avLst/>
            </a:prstGeom>
            <a:noFill/>
          </p:spPr>
          <p:txBody>
            <a:bodyPr wrap="none" rtlCol="0">
              <a:spAutoFit/>
            </a:bodyPr>
            <a:lstStyle/>
            <a:p>
              <a:r>
                <a:rPr lang="en-US" dirty="0">
                  <a:solidFill>
                    <a:schemeClr val="tx1">
                      <a:lumMod val="65000"/>
                      <a:lumOff val="35000"/>
                    </a:schemeClr>
                  </a:solidFill>
                </a:rPr>
                <a:t>Saliva Session Pack</a:t>
              </a:r>
            </a:p>
          </p:txBody>
        </p:sp>
      </p:grpSp>
      <p:sp>
        <p:nvSpPr>
          <p:cNvPr id="12" name="TextBox 11"/>
          <p:cNvSpPr txBox="1"/>
          <p:nvPr/>
        </p:nvSpPr>
        <p:spPr>
          <a:xfrm>
            <a:off x="4497396" y="5560602"/>
            <a:ext cx="3106577" cy="369332"/>
          </a:xfrm>
          <a:prstGeom prst="rect">
            <a:avLst/>
          </a:prstGeom>
          <a:noFill/>
        </p:spPr>
        <p:txBody>
          <a:bodyPr wrap="square" rtlCol="0">
            <a:spAutoFit/>
          </a:bodyPr>
          <a:lstStyle/>
          <a:p>
            <a:pPr algn="ctr"/>
            <a:r>
              <a:rPr lang="en-US" dirty="0">
                <a:solidFill>
                  <a:schemeClr val="tx1">
                    <a:lumMod val="65000"/>
                    <a:lumOff val="35000"/>
                  </a:schemeClr>
                </a:solidFill>
              </a:rPr>
              <a:t>Salivette bag and Saliva Bag</a:t>
            </a:r>
          </a:p>
        </p:txBody>
      </p:sp>
      <p:sp>
        <p:nvSpPr>
          <p:cNvPr id="13" name="Content Placeholder 3"/>
          <p:cNvSpPr txBox="1">
            <a:spLocks/>
          </p:cNvSpPr>
          <p:nvPr/>
        </p:nvSpPr>
        <p:spPr>
          <a:xfrm>
            <a:off x="7586492" y="1864502"/>
            <a:ext cx="3761565" cy="106695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Dried Saliva Collection Booklet</a:t>
            </a:r>
          </a:p>
          <a:p>
            <a:pPr marL="463550" lvl="1" indent="-2381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5 filter strips separated by wax paper with a tab</a:t>
            </a:r>
          </a:p>
          <a:p>
            <a:endParaRPr lang="en-US" dirty="0">
              <a:solidFill>
                <a:schemeClr val="tx1">
                  <a:lumMod val="65000"/>
                  <a:lumOff val="35000"/>
                </a:schemeClr>
              </a:solidFill>
            </a:endParaRPr>
          </a:p>
        </p:txBody>
      </p:sp>
      <p:grpSp>
        <p:nvGrpSpPr>
          <p:cNvPr id="16" name="Group 15"/>
          <p:cNvGrpSpPr/>
          <p:nvPr/>
        </p:nvGrpSpPr>
        <p:grpSpPr>
          <a:xfrm>
            <a:off x="8566265" y="3076978"/>
            <a:ext cx="1892249" cy="2852956"/>
            <a:chOff x="8537299" y="3400143"/>
            <a:chExt cx="1892249" cy="2852956"/>
          </a:xfrm>
        </p:grpSpPr>
        <p:pic>
          <p:nvPicPr>
            <p:cNvPr id="14" name="Picture 2" descr="C:\Users\lmgodfr1\Desktop\Edited\IMG_3311.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9022001" y="3400143"/>
              <a:ext cx="922844" cy="2206625"/>
            </a:xfrm>
            <a:prstGeom prst="rect">
              <a:avLst/>
            </a:prstGeom>
            <a:noFill/>
            <a:ln w="50800">
              <a:solidFill>
                <a:srgbClr val="008080"/>
              </a:solidFill>
            </a:ln>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8537299" y="5606768"/>
              <a:ext cx="1892249" cy="646331"/>
            </a:xfrm>
            <a:prstGeom prst="rect">
              <a:avLst/>
            </a:prstGeom>
            <a:noFill/>
          </p:spPr>
          <p:txBody>
            <a:bodyPr wrap="none" rtlCol="0">
              <a:spAutoFit/>
            </a:bodyPr>
            <a:lstStyle/>
            <a:p>
              <a:pPr algn="ctr"/>
              <a:r>
                <a:rPr lang="en-US" dirty="0">
                  <a:solidFill>
                    <a:schemeClr val="tx1">
                      <a:lumMod val="65000"/>
                      <a:lumOff val="35000"/>
                    </a:schemeClr>
                  </a:solidFill>
                </a:rPr>
                <a:t>Dried Saliva </a:t>
              </a:r>
            </a:p>
            <a:p>
              <a:pPr algn="ctr"/>
              <a:r>
                <a:rPr lang="en-US" dirty="0">
                  <a:solidFill>
                    <a:schemeClr val="tx1">
                      <a:lumMod val="65000"/>
                      <a:lumOff val="35000"/>
                    </a:schemeClr>
                  </a:solidFill>
                </a:rPr>
                <a:t>Collection Booklet</a:t>
              </a:r>
            </a:p>
          </p:txBody>
        </p:sp>
      </p:grpSp>
    </p:spTree>
    <p:extLst>
      <p:ext uri="{BB962C8B-B14F-4D97-AF65-F5344CB8AC3E}">
        <p14:creationId xmlns:p14="http://schemas.microsoft.com/office/powerpoint/2010/main" val="10236807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Consumables: Urine collection</a:t>
            </a:r>
            <a:br>
              <a:rPr lang="en-US" dirty="0"/>
            </a:br>
            <a:r>
              <a:rPr lang="en-US" sz="2000" dirty="0">
                <a:solidFill>
                  <a:srgbClr val="0070C0"/>
                </a:solidFill>
              </a:rPr>
              <a:t>Consumables launched as needed to support science activities</a:t>
            </a:r>
            <a:endParaRPr lang="en-US" sz="2000" dirty="0">
              <a:solidFill>
                <a:srgbClr val="7030A0"/>
              </a:solidFill>
            </a:endParaRPr>
          </a:p>
        </p:txBody>
      </p:sp>
      <p:sp>
        <p:nvSpPr>
          <p:cNvPr id="3" name="Content Placeholder 2"/>
          <p:cNvSpPr>
            <a:spLocks noGrp="1"/>
          </p:cNvSpPr>
          <p:nvPr>
            <p:ph idx="1"/>
          </p:nvPr>
        </p:nvSpPr>
        <p:spPr/>
        <p:txBody>
          <a:bodyPr/>
          <a:lstStyle/>
          <a:p>
            <a:pPr>
              <a:lnSpc>
                <a:spcPct val="110000"/>
              </a:lnSpc>
              <a:buFont typeface="Arial" panose="020B0604020202020204" pitchFamily="34" charset="0"/>
              <a:buChar char="•"/>
            </a:pPr>
            <a:endParaRPr lang="en-US" sz="1600" dirty="0"/>
          </a:p>
          <a:p>
            <a:pPr marL="0" indent="0">
              <a:lnSpc>
                <a:spcPct val="110000"/>
              </a:lnSpc>
              <a:buNone/>
            </a:pPr>
            <a:endParaRPr lang="en-US" dirty="0">
              <a:latin typeface="Arial" pitchFamily="34" charset="0"/>
              <a:cs typeface="Arial" pitchFamily="34" charset="0"/>
            </a:endParaRPr>
          </a:p>
          <a:p>
            <a:pPr>
              <a:buFont typeface="Arial" panose="020B0604020202020204" pitchFamily="34" charset="0"/>
              <a:buChar char="•"/>
            </a:pPr>
            <a:endParaRPr lang="en-US" sz="1600" dirty="0"/>
          </a:p>
        </p:txBody>
      </p:sp>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27</a:t>
            </a:fld>
            <a:endParaRPr lang="en-US" dirty="0"/>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grpSp>
        <p:nvGrpSpPr>
          <p:cNvPr id="4" name="Group 3"/>
          <p:cNvGrpSpPr/>
          <p:nvPr/>
        </p:nvGrpSpPr>
        <p:grpSpPr>
          <a:xfrm>
            <a:off x="1023679" y="2389764"/>
            <a:ext cx="2834640" cy="3039172"/>
            <a:chOff x="1260433" y="2389764"/>
            <a:chExt cx="2834640" cy="3039172"/>
          </a:xfrm>
        </p:grpSpPr>
        <p:sp>
          <p:nvSpPr>
            <p:cNvPr id="9" name="TextBox 8"/>
            <p:cNvSpPr txBox="1"/>
            <p:nvPr/>
          </p:nvSpPr>
          <p:spPr>
            <a:xfrm>
              <a:off x="1416235" y="4505606"/>
              <a:ext cx="2546018" cy="923330"/>
            </a:xfrm>
            <a:prstGeom prst="rect">
              <a:avLst/>
            </a:prstGeom>
            <a:noFill/>
          </p:spPr>
          <p:txBody>
            <a:bodyPr wrap="none" rtlCol="0">
              <a:spAutoFit/>
            </a:bodyPr>
            <a:lstStyle/>
            <a:p>
              <a:r>
                <a:rPr lang="en-US" dirty="0">
                  <a:solidFill>
                    <a:schemeClr val="tx1">
                      <a:lumMod val="65000"/>
                      <a:lumOff val="35000"/>
                    </a:schemeClr>
                  </a:solidFill>
                </a:rPr>
                <a:t>Urine collection device – </a:t>
              </a:r>
            </a:p>
            <a:p>
              <a:r>
                <a:rPr lang="en-US" dirty="0">
                  <a:solidFill>
                    <a:schemeClr val="tx1">
                      <a:lumMod val="65000"/>
                      <a:lumOff val="35000"/>
                    </a:schemeClr>
                  </a:solidFill>
                </a:rPr>
                <a:t>Male or female</a:t>
              </a:r>
            </a:p>
            <a:p>
              <a:endParaRPr lang="en-US" dirty="0">
                <a:solidFill>
                  <a:srgbClr val="FF0000"/>
                </a:solidFill>
              </a:endParaRPr>
            </a:p>
          </p:txBody>
        </p:sp>
        <p:pic>
          <p:nvPicPr>
            <p:cNvPr id="18" name="Picture 17"/>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260433" y="2389764"/>
              <a:ext cx="2834640" cy="2151888"/>
            </a:xfrm>
            <a:prstGeom prst="rect">
              <a:avLst/>
            </a:prstGeom>
            <a:solidFill>
              <a:srgbClr val="FFFFFF">
                <a:shade val="85000"/>
              </a:srgbClr>
            </a:solidFill>
            <a:ln w="8890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grpSp>
        <p:nvGrpSpPr>
          <p:cNvPr id="13" name="Group 12"/>
          <p:cNvGrpSpPr/>
          <p:nvPr/>
        </p:nvGrpSpPr>
        <p:grpSpPr>
          <a:xfrm>
            <a:off x="8432221" y="2389764"/>
            <a:ext cx="3025879" cy="2540699"/>
            <a:chOff x="8376506" y="2318439"/>
            <a:chExt cx="3025879" cy="2540699"/>
          </a:xfrm>
        </p:grpSpPr>
        <p:sp>
          <p:nvSpPr>
            <p:cNvPr id="10" name="TextBox 9"/>
            <p:cNvSpPr txBox="1"/>
            <p:nvPr/>
          </p:nvSpPr>
          <p:spPr>
            <a:xfrm>
              <a:off x="8728979" y="4489806"/>
              <a:ext cx="2342949" cy="369332"/>
            </a:xfrm>
            <a:prstGeom prst="rect">
              <a:avLst/>
            </a:prstGeom>
            <a:noFill/>
          </p:spPr>
          <p:txBody>
            <a:bodyPr wrap="none" rtlCol="0">
              <a:spAutoFit/>
            </a:bodyPr>
            <a:lstStyle/>
            <a:p>
              <a:r>
                <a:rPr lang="en-US" dirty="0">
                  <a:solidFill>
                    <a:schemeClr val="tx1">
                      <a:lumMod val="65000"/>
                      <a:lumOff val="35000"/>
                    </a:schemeClr>
                  </a:solidFill>
                </a:rPr>
                <a:t>Urine containment bag</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76506" y="2318439"/>
              <a:ext cx="3025879" cy="2171367"/>
            </a:xfrm>
            <a:prstGeom prst="rect">
              <a:avLst/>
            </a:prstGeom>
            <a:ln>
              <a:noFill/>
            </a:ln>
          </p:spPr>
        </p:pic>
      </p:grpSp>
      <p:grpSp>
        <p:nvGrpSpPr>
          <p:cNvPr id="8" name="Group 7"/>
          <p:cNvGrpSpPr/>
          <p:nvPr/>
        </p:nvGrpSpPr>
        <p:grpSpPr>
          <a:xfrm>
            <a:off x="4309169" y="2389764"/>
            <a:ext cx="3696994" cy="2501678"/>
            <a:chOff x="4407378" y="2389764"/>
            <a:chExt cx="3696994" cy="2501678"/>
          </a:xfrm>
        </p:grpSpPr>
        <p:sp>
          <p:nvSpPr>
            <p:cNvPr id="11" name="TextBox 10"/>
            <p:cNvSpPr txBox="1"/>
            <p:nvPr/>
          </p:nvSpPr>
          <p:spPr>
            <a:xfrm>
              <a:off x="5135856" y="4522110"/>
              <a:ext cx="2240037" cy="369332"/>
            </a:xfrm>
            <a:prstGeom prst="rect">
              <a:avLst/>
            </a:prstGeom>
            <a:noFill/>
          </p:spPr>
          <p:txBody>
            <a:bodyPr wrap="none" rtlCol="0">
              <a:spAutoFit/>
            </a:bodyPr>
            <a:lstStyle/>
            <a:p>
              <a:r>
                <a:rPr lang="en-US" dirty="0">
                  <a:solidFill>
                    <a:schemeClr val="tx1">
                      <a:lumMod val="65000"/>
                      <a:lumOff val="35000"/>
                    </a:schemeClr>
                  </a:solidFill>
                </a:rPr>
                <a:t>Urine sample syringes</a:t>
              </a:r>
            </a:p>
          </p:txBody>
        </p:sp>
        <p:pic>
          <p:nvPicPr>
            <p:cNvPr id="20" name="Picture 19"/>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407378" y="2389764"/>
              <a:ext cx="3696994" cy="2151888"/>
            </a:xfrm>
            <a:prstGeom prst="rect">
              <a:avLst/>
            </a:prstGeom>
            <a:ln>
              <a:noFill/>
            </a:ln>
          </p:spPr>
        </p:pic>
      </p:grpSp>
    </p:spTree>
    <p:extLst>
      <p:ext uri="{BB962C8B-B14F-4D97-AF65-F5344CB8AC3E}">
        <p14:creationId xmlns:p14="http://schemas.microsoft.com/office/powerpoint/2010/main" val="8708571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264" y="286603"/>
            <a:ext cx="10325515" cy="1450757"/>
          </a:xfrm>
        </p:spPr>
        <p:txBody>
          <a:bodyPr>
            <a:normAutofit/>
          </a:bodyPr>
          <a:lstStyle/>
          <a:p>
            <a:r>
              <a:rPr lang="en-US" dirty="0"/>
              <a:t>Consumables: Fecal Sample Collection</a:t>
            </a:r>
            <a:br>
              <a:rPr lang="en-US" dirty="0"/>
            </a:br>
            <a:r>
              <a:rPr lang="en-US" sz="2000" dirty="0">
                <a:solidFill>
                  <a:srgbClr val="0070C0"/>
                </a:solidFill>
              </a:rPr>
              <a:t>Consumables launched as needed to support science activities</a:t>
            </a:r>
            <a:endParaRPr lang="en-US" sz="2000" dirty="0"/>
          </a:p>
        </p:txBody>
      </p:sp>
      <p:sp>
        <p:nvSpPr>
          <p:cNvPr id="3" name="Content Placeholder 2"/>
          <p:cNvSpPr>
            <a:spLocks noGrp="1"/>
          </p:cNvSpPr>
          <p:nvPr>
            <p:ph sz="half" idx="1"/>
          </p:nvPr>
        </p:nvSpPr>
        <p:spPr>
          <a:xfrm>
            <a:off x="1097279" y="1845734"/>
            <a:ext cx="5648577" cy="4023359"/>
          </a:xfrm>
        </p:spPr>
        <p:txBody>
          <a:bodyPr>
            <a:normAutofit/>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Fecal Swab – Used to collect and then store fecal samples in MELFI.  Container includes 0.85% Saline buffer solution.</a:t>
            </a:r>
          </a:p>
          <a:p>
            <a:pPr marL="518033" lvl="1"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Provided in Fecal Session Packs with containment bags.</a:t>
            </a:r>
          </a:p>
          <a:p>
            <a:pPr marL="0" indent="0">
              <a:lnSpc>
                <a:spcPct val="100000"/>
              </a:lnSpc>
              <a:spcBef>
                <a:spcPts val="600"/>
              </a:spcBef>
              <a:spcAft>
                <a:spcPts val="0"/>
              </a:spcAft>
              <a:buNone/>
            </a:pPr>
            <a:endParaRPr lang="en-US" dirty="0">
              <a:solidFill>
                <a:schemeClr val="accent2"/>
              </a:solidFill>
            </a:endParaRP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28</a:t>
            </a:fld>
            <a:endParaRPr lang="en-US" dirty="0"/>
          </a:p>
        </p:txBody>
      </p:sp>
      <p:sp>
        <p:nvSpPr>
          <p:cNvPr id="14" name="TextBox 13"/>
          <p:cNvSpPr txBox="1"/>
          <p:nvPr/>
        </p:nvSpPr>
        <p:spPr>
          <a:xfrm>
            <a:off x="1604513" y="2078966"/>
            <a:ext cx="184731" cy="369332"/>
          </a:xfrm>
          <a:prstGeom prst="rect">
            <a:avLst/>
          </a:prstGeom>
          <a:noFill/>
        </p:spPr>
        <p:txBody>
          <a:bodyPr wrap="none" rtlCol="0">
            <a:spAutoFit/>
          </a:bodyPr>
          <a:lstStyle/>
          <a:p>
            <a:endParaRPr lang="en-US" dirty="0"/>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26454" y="5036278"/>
            <a:ext cx="3583280" cy="913047"/>
          </a:xfrm>
          <a:prstGeom prst="rect">
            <a:avLst/>
          </a:prstGeom>
        </p:spPr>
      </p:pic>
      <p:pic>
        <p:nvPicPr>
          <p:cNvPr id="11" name="Content Placeholder 10"/>
          <p:cNvPicPr>
            <a:picLocks noGrp="1" noChangeAspect="1"/>
          </p:cNvPicPr>
          <p:nvPr>
            <p:ph sz="half" idx="2"/>
          </p:nvPr>
        </p:nvPicPr>
        <p:blipFill>
          <a:blip r:embed="rId4">
            <a:extLst>
              <a:ext uri="{28A0092B-C50C-407E-A947-70E740481C1C}">
                <a14:useLocalDpi xmlns:a14="http://schemas.microsoft.com/office/drawing/2010/main"/>
              </a:ext>
            </a:extLst>
          </a:blip>
          <a:stretch>
            <a:fillRect/>
          </a:stretch>
        </p:blipFill>
        <p:spPr>
          <a:xfrm>
            <a:off x="7510011" y="1947532"/>
            <a:ext cx="2841295" cy="2902071"/>
          </a:xfrm>
        </p:spPr>
      </p:pic>
      <p:sp>
        <p:nvSpPr>
          <p:cNvPr id="13" name="Rectangle 12"/>
          <p:cNvSpPr/>
          <p:nvPr/>
        </p:nvSpPr>
        <p:spPr>
          <a:xfrm>
            <a:off x="7612171" y="5880281"/>
            <a:ext cx="3126562" cy="369332"/>
          </a:xfrm>
          <a:prstGeom prst="rect">
            <a:avLst/>
          </a:prstGeom>
        </p:spPr>
        <p:txBody>
          <a:bodyPr wrap="none">
            <a:spAutoFit/>
          </a:bodyPr>
          <a:lstStyle/>
          <a:p>
            <a:r>
              <a:rPr lang="en-US" dirty="0">
                <a:solidFill>
                  <a:schemeClr val="tx1">
                    <a:lumMod val="65000"/>
                    <a:lumOff val="35000"/>
                  </a:schemeClr>
                </a:solidFill>
              </a:rPr>
              <a:t>Fecal Swab collection hardware</a:t>
            </a:r>
          </a:p>
        </p:txBody>
      </p:sp>
    </p:spTree>
    <p:extLst>
      <p:ext uri="{BB962C8B-B14F-4D97-AF65-F5344CB8AC3E}">
        <p14:creationId xmlns:p14="http://schemas.microsoft.com/office/powerpoint/2010/main" val="1531223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264" y="286603"/>
            <a:ext cx="10325515" cy="1450757"/>
          </a:xfrm>
        </p:spPr>
        <p:txBody>
          <a:bodyPr>
            <a:normAutofit/>
          </a:bodyPr>
          <a:lstStyle/>
          <a:p>
            <a:r>
              <a:rPr lang="en-US" dirty="0"/>
              <a:t>Consumables: Fecal Sample Processing</a:t>
            </a:r>
            <a:br>
              <a:rPr lang="en-US" dirty="0"/>
            </a:br>
            <a:r>
              <a:rPr lang="en-US" sz="2000" dirty="0">
                <a:solidFill>
                  <a:srgbClr val="0070C0"/>
                </a:solidFill>
              </a:rPr>
              <a:t>Consumables launched as needed to support science activities</a:t>
            </a:r>
            <a:endParaRPr lang="en-US" sz="2000" dirty="0"/>
          </a:p>
        </p:txBody>
      </p:sp>
      <p:sp>
        <p:nvSpPr>
          <p:cNvPr id="3" name="Content Placeholder 2"/>
          <p:cNvSpPr>
            <a:spLocks noGrp="1"/>
          </p:cNvSpPr>
          <p:nvPr>
            <p:ph sz="half" idx="1"/>
          </p:nvPr>
        </p:nvSpPr>
        <p:spPr>
          <a:xfrm>
            <a:off x="1097279" y="1845734"/>
            <a:ext cx="5648577" cy="4204002"/>
          </a:xfrm>
        </p:spPr>
        <p:txBody>
          <a:bodyPr>
            <a:normAutofit/>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Dry Fecal Tube – Used to collect samples for processing using DNA/RNA Shield Tubes as well as storage in MELFI.  </a:t>
            </a:r>
          </a:p>
          <a:p>
            <a:pPr marL="518033" lvl="1"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Provided in Dry Fecal Session Packs with containment bags.</a:t>
            </a:r>
          </a:p>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DNA/RNA Shield Tubes – Used to process fecal samples using the Vortex Mixer prior to storage in MELFI.  Provides additional protection and stability for nucleic acids in samples.</a:t>
            </a:r>
          </a:p>
          <a:p>
            <a:pPr marL="518033" lvl="1"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Provided in Fecal Processing Packs with containment bags.</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29</a:t>
            </a:fld>
            <a:endParaRPr lang="en-US" dirty="0"/>
          </a:p>
        </p:txBody>
      </p:sp>
      <p:sp>
        <p:nvSpPr>
          <p:cNvPr id="14" name="TextBox 13"/>
          <p:cNvSpPr txBox="1"/>
          <p:nvPr/>
        </p:nvSpPr>
        <p:spPr>
          <a:xfrm>
            <a:off x="1604513" y="2078966"/>
            <a:ext cx="184731" cy="369332"/>
          </a:xfrm>
          <a:prstGeom prst="rect">
            <a:avLst/>
          </a:prstGeom>
          <a:noFill/>
        </p:spPr>
        <p:txBody>
          <a:bodyPr wrap="none" rtlCol="0">
            <a:spAutoFit/>
          </a:bodyPr>
          <a:lstStyle/>
          <a:p>
            <a:endParaRPr lang="en-US" dirty="0"/>
          </a:p>
        </p:txBody>
      </p:sp>
      <p:pic>
        <p:nvPicPr>
          <p:cNvPr id="16" name="Content Placeholder 15">
            <a:extLst>
              <a:ext uri="{FF2B5EF4-FFF2-40B4-BE49-F238E27FC236}">
                <a16:creationId xmlns:a16="http://schemas.microsoft.com/office/drawing/2014/main" id="{32498E91-89EB-4C8D-8DD6-BDB492ADA293}"/>
              </a:ext>
            </a:extLst>
          </p:cNvPr>
          <p:cNvPicPr>
            <a:picLocks noGrp="1" noChangeAspect="1"/>
          </p:cNvPicPr>
          <p:nvPr>
            <p:ph sz="half" idx="2"/>
          </p:nvPr>
        </p:nvPicPr>
        <p:blipFill rotWithShape="1">
          <a:blip r:embed="rId3" cstate="screen">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rcRect l="11045" t="20772" r="6236" b="23087"/>
          <a:stretch/>
        </p:blipFill>
        <p:spPr>
          <a:xfrm rot="16200000">
            <a:off x="6970540" y="1566799"/>
            <a:ext cx="2575924" cy="3107473"/>
          </a:xfrm>
          <a:prstGeom prst="rect">
            <a:avLst/>
          </a:prstGeom>
        </p:spPr>
      </p:pic>
      <p:pic>
        <p:nvPicPr>
          <p:cNvPr id="17" name="Picture 16">
            <a:extLst>
              <a:ext uri="{FF2B5EF4-FFF2-40B4-BE49-F238E27FC236}">
                <a16:creationId xmlns:a16="http://schemas.microsoft.com/office/drawing/2014/main" id="{2A55D8E9-C1F1-4242-AA70-ACB476FE4897}"/>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9718928" y="2164415"/>
            <a:ext cx="1942449" cy="1691540"/>
          </a:xfrm>
          <a:prstGeom prst="rect">
            <a:avLst/>
          </a:prstGeom>
        </p:spPr>
      </p:pic>
      <p:pic>
        <p:nvPicPr>
          <p:cNvPr id="18" name="Picture 17">
            <a:extLst>
              <a:ext uri="{FF2B5EF4-FFF2-40B4-BE49-F238E27FC236}">
                <a16:creationId xmlns:a16="http://schemas.microsoft.com/office/drawing/2014/main" id="{00FACFBE-300F-42B9-9EB2-17D11C8F888D}"/>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704764" y="4437686"/>
            <a:ext cx="3107475" cy="1836136"/>
          </a:xfrm>
          <a:prstGeom prst="rect">
            <a:avLst/>
          </a:prstGeom>
        </p:spPr>
      </p:pic>
      <p:pic>
        <p:nvPicPr>
          <p:cNvPr id="19" name="Picture 18">
            <a:extLst>
              <a:ext uri="{FF2B5EF4-FFF2-40B4-BE49-F238E27FC236}">
                <a16:creationId xmlns:a16="http://schemas.microsoft.com/office/drawing/2014/main" id="{63AD456F-4F8C-4C99-AFF1-60E1CCE1F0D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rot="16200000">
            <a:off x="9898551" y="4392565"/>
            <a:ext cx="1612558" cy="1926377"/>
          </a:xfrm>
          <a:prstGeom prst="rect">
            <a:avLst/>
          </a:prstGeom>
        </p:spPr>
      </p:pic>
    </p:spTree>
    <p:extLst>
      <p:ext uri="{BB962C8B-B14F-4D97-AF65-F5344CB8AC3E}">
        <p14:creationId xmlns:p14="http://schemas.microsoft.com/office/powerpoint/2010/main" val="1950185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9264" y="286603"/>
            <a:ext cx="10325515" cy="1450757"/>
          </a:xfrm>
        </p:spPr>
        <p:txBody>
          <a:bodyPr>
            <a:normAutofit/>
          </a:bodyPr>
          <a:lstStyle/>
          <a:p>
            <a:r>
              <a:rPr lang="en-US" dirty="0"/>
              <a:t>Consumables: Microbial Sampling</a:t>
            </a:r>
            <a:br>
              <a:rPr lang="en-US" dirty="0"/>
            </a:br>
            <a:r>
              <a:rPr lang="en-US" sz="2000" dirty="0">
                <a:solidFill>
                  <a:srgbClr val="0070C0"/>
                </a:solidFill>
              </a:rPr>
              <a:t>Consumables launched as needed to support science activities</a:t>
            </a:r>
            <a:endParaRPr lang="en-US" sz="2000" dirty="0"/>
          </a:p>
        </p:txBody>
      </p:sp>
      <p:sp>
        <p:nvSpPr>
          <p:cNvPr id="3" name="Content Placeholder 2"/>
          <p:cNvSpPr>
            <a:spLocks noGrp="1"/>
          </p:cNvSpPr>
          <p:nvPr>
            <p:ph sz="half" idx="1"/>
          </p:nvPr>
        </p:nvSpPr>
        <p:spPr>
          <a:xfrm>
            <a:off x="1097280" y="1845734"/>
            <a:ext cx="4389120" cy="4023359"/>
          </a:xfrm>
        </p:spPr>
        <p:txBody>
          <a:bodyPr>
            <a:normAutofit/>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Swab Kit – contains differently colored saline swabs for microbial collection of different body parts, for surface sample collection, and sweat sample collections </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30</a:t>
            </a:fld>
            <a:endParaRPr lang="en-US" dirty="0"/>
          </a:p>
        </p:txBody>
      </p:sp>
      <p:sp>
        <p:nvSpPr>
          <p:cNvPr id="14" name="TextBox 13"/>
          <p:cNvSpPr txBox="1"/>
          <p:nvPr/>
        </p:nvSpPr>
        <p:spPr>
          <a:xfrm>
            <a:off x="1604513" y="2078966"/>
            <a:ext cx="184731" cy="369332"/>
          </a:xfrm>
          <a:prstGeom prst="rect">
            <a:avLst/>
          </a:prstGeom>
          <a:noFill/>
        </p:spPr>
        <p:txBody>
          <a:bodyPr wrap="none" rtlCol="0">
            <a:spAutoFit/>
          </a:bodyPr>
          <a:lstStyle/>
          <a:p>
            <a:endParaRPr lang="en-US" dirty="0"/>
          </a:p>
        </p:txBody>
      </p:sp>
      <p:grpSp>
        <p:nvGrpSpPr>
          <p:cNvPr id="4" name="Group 3"/>
          <p:cNvGrpSpPr>
            <a:grpSpLocks noChangeAspect="1"/>
          </p:cNvGrpSpPr>
          <p:nvPr/>
        </p:nvGrpSpPr>
        <p:grpSpPr>
          <a:xfrm>
            <a:off x="6449503" y="2232854"/>
            <a:ext cx="4645218" cy="3731437"/>
            <a:chOff x="9719558" y="2431569"/>
            <a:chExt cx="2779706" cy="2232898"/>
          </a:xfrm>
        </p:grpSpPr>
        <p:pic>
          <p:nvPicPr>
            <p:cNvPr id="12"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719558" y="2431569"/>
              <a:ext cx="2779706" cy="1961051"/>
            </a:xfrm>
            <a:prstGeom prst="rect">
              <a:avLst/>
            </a:prstGeom>
            <a:noFill/>
            <a:ln w="50800">
              <a:solidFill>
                <a:srgbClr val="00B050"/>
              </a:solidFill>
              <a:miter lim="800000"/>
              <a:headEnd/>
              <a:tailEnd/>
            </a:ln>
          </p:spPr>
        </p:pic>
        <p:sp>
          <p:nvSpPr>
            <p:cNvPr id="17" name="Rectangle 16"/>
            <p:cNvSpPr/>
            <p:nvPr/>
          </p:nvSpPr>
          <p:spPr>
            <a:xfrm>
              <a:off x="10814254" y="4443458"/>
              <a:ext cx="590315" cy="221009"/>
            </a:xfrm>
            <a:prstGeom prst="rect">
              <a:avLst/>
            </a:prstGeom>
          </p:spPr>
          <p:txBody>
            <a:bodyPr wrap="none">
              <a:spAutoFit/>
            </a:bodyPr>
            <a:lstStyle/>
            <a:p>
              <a:pPr algn="ctr"/>
              <a:r>
                <a:rPr lang="en-US" dirty="0">
                  <a:solidFill>
                    <a:schemeClr val="tx1">
                      <a:lumMod val="65000"/>
                      <a:lumOff val="35000"/>
                    </a:schemeClr>
                  </a:solidFill>
                </a:rPr>
                <a:t>Swab Kit</a:t>
              </a:r>
            </a:p>
          </p:txBody>
        </p:sp>
      </p:grpSp>
    </p:spTree>
    <p:extLst>
      <p:ext uri="{BB962C8B-B14F-4D97-AF65-F5344CB8AC3E}">
        <p14:creationId xmlns:p14="http://schemas.microsoft.com/office/powerpoint/2010/main" val="34055339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Cognition</a:t>
            </a:r>
            <a:r>
              <a:rPr lang="en-US" sz="2000" dirty="0">
                <a:solidFill>
                  <a:srgbClr val="0070C0"/>
                </a:solidFill>
              </a:rPr>
              <a:t/>
            </a:r>
            <a:br>
              <a:rPr lang="en-US" sz="2000" dirty="0">
                <a:solidFill>
                  <a:srgbClr val="0070C0"/>
                </a:solidFill>
              </a:rPr>
            </a:br>
            <a:r>
              <a:rPr lang="en-US" sz="2000" dirty="0">
                <a:solidFill>
                  <a:srgbClr val="0070C0"/>
                </a:solidFill>
              </a:rPr>
              <a:t>Currently available (version 3)</a:t>
            </a:r>
          </a:p>
        </p:txBody>
      </p:sp>
      <p:sp>
        <p:nvSpPr>
          <p:cNvPr id="3" name="Content Placeholder 2"/>
          <p:cNvSpPr>
            <a:spLocks noGrp="1"/>
          </p:cNvSpPr>
          <p:nvPr>
            <p:ph sz="half" idx="1"/>
          </p:nvPr>
        </p:nvSpPr>
        <p:spPr>
          <a:xfrm>
            <a:off x="1008530" y="2022900"/>
            <a:ext cx="4937760" cy="4184953"/>
          </a:xfrm>
        </p:spPr>
        <p:txBody>
          <a:bodyPr vert="horz" lIns="0" tIns="45720" rIns="0" bIns="45720" rtlCol="0">
            <a:normAutofit fontScale="92500" lnSpcReduction="20000"/>
          </a:bodyPr>
          <a:lstStyle/>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Software system that delivers brief, computerized neurocognitive tests</a:t>
            </a:r>
          </a:p>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Measures a wide range of cognitive functions</a:t>
            </a:r>
          </a:p>
          <a:p>
            <a:pPr marL="225425" indent="-225425">
              <a:lnSpc>
                <a:spcPct val="100000"/>
              </a:lnSpc>
              <a:spcBef>
                <a:spcPts val="600"/>
              </a:spcBef>
              <a:spcAft>
                <a:spcPts val="0"/>
              </a:spcAft>
              <a:buFont typeface="Arial" panose="020B0604020202020204" pitchFamily="34" charset="0"/>
              <a:buChar char="•"/>
            </a:pPr>
            <a:r>
              <a:rPr lang="en-US" dirty="0">
                <a:solidFill>
                  <a:schemeClr val="tx1">
                    <a:lumMod val="65000"/>
                    <a:lumOff val="35000"/>
                  </a:schemeClr>
                </a:solidFill>
              </a:rPr>
              <a:t>Each administration (~20 mins) has a battery of 10 computerized tests, as shown in the figure to the right, and additional surveys that can be configured into sequences and assigned to subjects</a:t>
            </a:r>
          </a:p>
          <a:p>
            <a:pPr marL="0" indent="0">
              <a:lnSpc>
                <a:spcPct val="100000"/>
              </a:lnSpc>
              <a:spcBef>
                <a:spcPts val="600"/>
              </a:spcBef>
              <a:spcAft>
                <a:spcPts val="0"/>
              </a:spcAft>
              <a:buNone/>
            </a:pPr>
            <a:endParaRPr lang="en-US" sz="800" dirty="0">
              <a:solidFill>
                <a:schemeClr val="accent2"/>
              </a:solidFill>
            </a:endParaRPr>
          </a:p>
          <a:p>
            <a:pPr marL="0" indent="0">
              <a:lnSpc>
                <a:spcPct val="100000"/>
              </a:lnSpc>
              <a:spcBef>
                <a:spcPts val="600"/>
              </a:spcBef>
              <a:spcAft>
                <a:spcPts val="0"/>
              </a:spcAft>
              <a:buNone/>
            </a:pPr>
            <a:r>
              <a:rPr lang="en-US" dirty="0">
                <a:solidFill>
                  <a:schemeClr val="accent2"/>
                </a:solidFill>
              </a:rPr>
              <a:t>NOTE: Use of Cognition software (apart from data sharing) requires additional funding and/or laboratory support agreements for data processing. Additional cognitive test batteries not part of the current software version will require additional funding to purchase through the software developer.</a:t>
            </a:r>
          </a:p>
        </p:txBody>
      </p:sp>
      <p:pic>
        <p:nvPicPr>
          <p:cNvPr id="7" name="Picture 13" descr="3d_mtbl_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0704830" y="286603"/>
            <a:ext cx="901700" cy="757238"/>
          </a:xfrm>
          <a:prstGeom prst="rect">
            <a:avLst/>
          </a:prstGeom>
          <a:noFill/>
          <a:ln w="9525">
            <a:noFill/>
            <a:miter lim="800000"/>
            <a:headEnd/>
            <a:tailEnd/>
          </a:ln>
        </p:spPr>
      </p:pic>
      <p:sp>
        <p:nvSpPr>
          <p:cNvPr id="5" name="Date Placeholder 4"/>
          <p:cNvSpPr>
            <a:spLocks noGrp="1"/>
          </p:cNvSpPr>
          <p:nvPr>
            <p:ph type="dt" sz="half" idx="10"/>
          </p:nvPr>
        </p:nvSpPr>
        <p:spPr/>
        <p:txBody>
          <a:bodyPr/>
          <a:lstStyle/>
          <a:p>
            <a:fld id="{CB76D27D-1C7A-4ED0-8479-B114447D79A5}" type="datetime1">
              <a:rPr lang="en-US" smtClean="0"/>
              <a:t>6/23/2020</a:t>
            </a:fld>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smtClean="0"/>
              <a:t>31</a:t>
            </a:fld>
            <a:endParaRPr lang="en-US" dirty="0"/>
          </a:p>
        </p:txBody>
      </p:sp>
      <p:sp>
        <p:nvSpPr>
          <p:cNvPr id="14" name="TextBox 13"/>
          <p:cNvSpPr txBox="1"/>
          <p:nvPr/>
        </p:nvSpPr>
        <p:spPr>
          <a:xfrm>
            <a:off x="1604513" y="2078966"/>
            <a:ext cx="184731" cy="369332"/>
          </a:xfrm>
          <a:prstGeom prst="rect">
            <a:avLst/>
          </a:prstGeom>
          <a:noFill/>
        </p:spPr>
        <p:txBody>
          <a:bodyPr wrap="none" rtlCol="0">
            <a:spAutoFit/>
          </a:bodyPr>
          <a:lstStyle/>
          <a:p>
            <a:endParaRPr lang="en-US" dirty="0"/>
          </a:p>
        </p:txBody>
      </p:sp>
      <p:pic>
        <p:nvPicPr>
          <p:cNvPr id="16" name="Picture 15"/>
          <p:cNvPicPr/>
          <p:nvPr/>
        </p:nvPicPr>
        <p:blipFill>
          <a:blip r:embed="rId3" cstate="screen">
            <a:extLst>
              <a:ext uri="{28A0092B-C50C-407E-A947-70E740481C1C}">
                <a14:useLocalDpi xmlns:a14="http://schemas.microsoft.com/office/drawing/2010/main"/>
              </a:ext>
            </a:extLst>
          </a:blip>
          <a:stretch>
            <a:fillRect/>
          </a:stretch>
        </p:blipFill>
        <p:spPr>
          <a:xfrm>
            <a:off x="6141720" y="2078966"/>
            <a:ext cx="5734553" cy="3967293"/>
          </a:xfrm>
          <a:prstGeom prst="rect">
            <a:avLst/>
          </a:prstGeom>
          <a:noFill/>
          <a:ln w="50800">
            <a:solidFill>
              <a:srgbClr val="00B050"/>
            </a:solidFill>
            <a:miter lim="800000"/>
            <a:headEnd/>
            <a:tailEnd/>
          </a:ln>
        </p:spPr>
      </p:pic>
    </p:spTree>
    <p:extLst>
      <p:ext uri="{BB962C8B-B14F-4D97-AF65-F5344CB8AC3E}">
        <p14:creationId xmlns:p14="http://schemas.microsoft.com/office/powerpoint/2010/main" val="288924337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0a06a548-2eff-4dd3-8503-f6a3fc6e82a5">NTHUTCTF2FZP-2107391623-1</_dlc_DocId>
    <_dlc_DocIdUrl xmlns="0a06a548-2eff-4dd3-8503-f6a3fc6e82a5">
      <Url>https://bi.sp.iss.nasa.gov/SA/precoord/SA-02165/2/_layouts/15/DocIdRedir.aspx?ID=NTHUTCTF2FZP-2107391623-1</Url>
      <Description>NTHUTCTF2FZP-2107391623-1</Description>
    </_dlc_DocIdUrl>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B89F41FE0723A47BA0F8104622D3D1B" ma:contentTypeVersion="0" ma:contentTypeDescription="Create a new document." ma:contentTypeScope="" ma:versionID="d835fae019a4d6c637ea87b5a0c790ff">
  <xsd:schema xmlns:xsd="http://www.w3.org/2001/XMLSchema" xmlns:xs="http://www.w3.org/2001/XMLSchema" xmlns:p="http://schemas.microsoft.com/office/2006/metadata/properties" xmlns:ns2="0a06a548-2eff-4dd3-8503-f6a3fc6e82a5" targetNamespace="http://schemas.microsoft.com/office/2006/metadata/properties" ma:root="true" ma:fieldsID="66b525c79855c41fe81b0bd011cd2d3a" ns2:_="">
    <xsd:import namespace="0a06a548-2eff-4dd3-8503-f6a3fc6e82a5"/>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a06a548-2eff-4dd3-8503-f6a3fc6e82a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799FF99-B390-41C8-B9CC-602F41EFDF5F}">
  <ds:schemaRefs>
    <ds:schemaRef ds:uri="http://schemas.microsoft.com/sharepoint/events"/>
  </ds:schemaRefs>
</ds:datastoreItem>
</file>

<file path=customXml/itemProps2.xml><?xml version="1.0" encoding="utf-8"?>
<ds:datastoreItem xmlns:ds="http://schemas.openxmlformats.org/officeDocument/2006/customXml" ds:itemID="{0FD6AD42-CDC6-4CC4-8414-E89049DC0392}">
  <ds:schemaRefs>
    <ds:schemaRef ds:uri="http://schemas.microsoft.com/sharepoint/v3/contenttype/forms"/>
  </ds:schemaRefs>
</ds:datastoreItem>
</file>

<file path=customXml/itemProps3.xml><?xml version="1.0" encoding="utf-8"?>
<ds:datastoreItem xmlns:ds="http://schemas.openxmlformats.org/officeDocument/2006/customXml" ds:itemID="{90AB2C14-7358-48D7-B0EE-06F347A2D2F3}">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0a06a548-2eff-4dd3-8503-f6a3fc6e82a5"/>
    <ds:schemaRef ds:uri="http://www.w3.org/XML/1998/namespace"/>
  </ds:schemaRefs>
</ds:datastoreItem>
</file>

<file path=customXml/itemProps4.xml><?xml version="1.0" encoding="utf-8"?>
<ds:datastoreItem xmlns:ds="http://schemas.openxmlformats.org/officeDocument/2006/customXml" ds:itemID="{28371840-FDF4-4BCE-BEF2-0906B1D827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a06a548-2eff-4dd3-8503-f6a3fc6e82a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Retrospect</Template>
  <TotalTime>4630</TotalTime>
  <Words>2916</Words>
  <Application>Microsoft Office PowerPoint</Application>
  <PresentationFormat>Widescreen</PresentationFormat>
  <Paragraphs>342</Paragraphs>
  <Slides>31</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Book Antiqua</vt:lpstr>
      <vt:lpstr>Calibri</vt:lpstr>
      <vt:lpstr>Calibri Light</vt:lpstr>
      <vt:lpstr>Retrospect</vt:lpstr>
      <vt:lpstr>HRP Research Operations and Integration (ROI) Flight Facility Capabilities  </vt:lpstr>
      <vt:lpstr>Current and Planned Flight Facilities*</vt:lpstr>
      <vt:lpstr>Actiwatch Plus Currently available</vt:lpstr>
      <vt:lpstr>Cerebral Cochlear Fluid Pressure Analyzer (CCFP)  Currently available</vt:lpstr>
      <vt:lpstr>Distortion Product Otoacoustic Emissions (DPOAE)  Currently available</vt:lpstr>
      <vt:lpstr>Electroencephalograph (EEG) Currently available</vt:lpstr>
      <vt:lpstr>Electroretinograph (ERG) Estimated Availability:  NET February 2021</vt:lpstr>
      <vt:lpstr>Gas Delivery System (GDS) Currently available</vt:lpstr>
      <vt:lpstr>Holter Monitor 2 Currently available</vt:lpstr>
      <vt:lpstr>Human Research Facilities 1 and 2 (HRF-1, 2/HRF Rack 1, 2) Currently available</vt:lpstr>
      <vt:lpstr>Human Research Facility 1  (HRF-1/HRF Rack 1) Currently available</vt:lpstr>
      <vt:lpstr>Human Research Facility 2  (HRF-2/HRF Rack 2)  Currently available</vt:lpstr>
      <vt:lpstr>HRF Centrifuge Currently available</vt:lpstr>
      <vt:lpstr>HRF Centrifuge Accessories Currently available</vt:lpstr>
      <vt:lpstr>HRF Payload Drawer Currently available</vt:lpstr>
      <vt:lpstr>HRF Portable Computers Currently available</vt:lpstr>
      <vt:lpstr>Light Meter Currently available</vt:lpstr>
      <vt:lpstr>Pneumatonometer (PTM) Estimated Availability: NET February 2021</vt:lpstr>
      <vt:lpstr>Space Linear Acceleration Mass Measurement Device (SLAMMD)  Currently available </vt:lpstr>
      <vt:lpstr>Ultrasound 2 Currently available </vt:lpstr>
      <vt:lpstr>Vortex Mixer Currently available</vt:lpstr>
      <vt:lpstr>Consumables: HRF Supply Kit Purple Currently available.  Consumables inventory is based on active and upcoming experiment complements.</vt:lpstr>
      <vt:lpstr>Consumables: HRF Supply Kit Green Currently available.  Consumables inventory is based on active and upcoming experiment complements. </vt:lpstr>
      <vt:lpstr>Consumables: Blood Collection Kits Consumables launched as needed to support science activities</vt:lpstr>
      <vt:lpstr>Consumables: Blood Collection Tubes Consumables launched as needed to support science activities</vt:lpstr>
      <vt:lpstr>Consumables: Saliva Collection Consumables launched as needed to support science activities</vt:lpstr>
      <vt:lpstr>Consumables: Urine collection Consumables launched as needed to support science activities</vt:lpstr>
      <vt:lpstr>Consumables: Fecal Sample Collection Consumables launched as needed to support science activities</vt:lpstr>
      <vt:lpstr>Consumables: Fecal Sample Processing Consumables launched as needed to support science activities</vt:lpstr>
      <vt:lpstr>Consumables: Microbial Sampling Consumables launched as needed to support science activities</vt:lpstr>
      <vt:lpstr>Software: Cognition Currently available (version 3)</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ROI Facility Capabilities</dc:title>
  <dc:creator>Boothe, Grace S. (JSC-SF111)[WYLE LABS]</dc:creator>
  <cp:lastModifiedBy>Gomez, Isis (JSC-SA4)[VETERAN ENTERPRISE TECHNOLOGY SERVICES, LLC (VETS)]</cp:lastModifiedBy>
  <cp:revision>311</cp:revision>
  <dcterms:created xsi:type="dcterms:W3CDTF">2015-07-24T14:52:12Z</dcterms:created>
  <dcterms:modified xsi:type="dcterms:W3CDTF">2020-06-23T21:05:19Z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0x0101001B89F41FE0723A47BA0F8104622D3D1B</vt:lpwstr>
  </property>
  <property fmtid="{D5CDD505-2E9C-101B-9397-08002B2CF9AE}" pid="3" name="_dlc_DocIdItemGuid">
    <vt:lpwstr>04270ada-28d6-47bb-89ce-382d3fe4c7a6</vt:lpwstr>
  </property>
</Properties>
</file>