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8"/>
  </p:notesMasterIdLst>
  <p:sldIdLst>
    <p:sldId id="256" r:id="rId6"/>
    <p:sldId id="279" r:id="rId7"/>
    <p:sldId id="289" r:id="rId8"/>
    <p:sldId id="259" r:id="rId9"/>
    <p:sldId id="282" r:id="rId10"/>
    <p:sldId id="283" r:id="rId11"/>
    <p:sldId id="288" r:id="rId12"/>
    <p:sldId id="286" r:id="rId13"/>
    <p:sldId id="285" r:id="rId14"/>
    <p:sldId id="287" r:id="rId15"/>
    <p:sldId id="290" r:id="rId16"/>
    <p:sldId id="2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35" autoAdjust="0"/>
    <p:restoredTop sz="92109" autoAdjust="0"/>
  </p:normalViewPr>
  <p:slideViewPr>
    <p:cSldViewPr snapToGrid="0">
      <p:cViewPr varScale="1">
        <p:scale>
          <a:sx n="62" d="100"/>
          <a:sy n="62" d="100"/>
        </p:scale>
        <p:origin x="820" y="5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4DF0D7-A43D-494D-91F6-7D15BD45D893}" type="datetimeFigureOut">
              <a:rPr lang="en-US" smtClean="0"/>
              <a:t>6/25/2020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E1AF0F-0024-4CBF-951F-3F7B102565D3}" type="slidenum">
              <a:rPr lang="en-US" smtClean="0"/>
              <a:t>‹#›</a:t>
            </a:fld>
            <a:endParaRPr lang="en-US"/>
          </a:p>
        </p:txBody>
      </p:sp>
    </p:spTree>
    <p:extLst>
      <p:ext uri="{BB962C8B-B14F-4D97-AF65-F5344CB8AC3E}">
        <p14:creationId xmlns:p14="http://schemas.microsoft.com/office/powerpoint/2010/main" val="451093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2330450" y="527050"/>
            <a:ext cx="4675188" cy="2630488"/>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Shape 96"/>
          <p:cNvSpPr txBox="1">
            <a:spLocks noGrp="1"/>
          </p:cNvSpPr>
          <p:nvPr>
            <p:ph type="body" idx="1"/>
          </p:nvPr>
        </p:nvSpPr>
        <p:spPr>
          <a:xfrm>
            <a:off x="933596" y="3331417"/>
            <a:ext cx="7468762" cy="3156077"/>
          </a:xfrm>
          <a:prstGeom prst="rect">
            <a:avLst/>
          </a:prstGeom>
          <a:noFill/>
          <a:ln>
            <a:noFill/>
          </a:ln>
        </p:spPr>
        <p:txBody>
          <a:bodyPr spcFirstLastPara="1" wrap="square" lIns="93089" tIns="46545" rIns="93089" bIns="46545" anchor="t" anchorCtr="0">
            <a:noAutofit/>
          </a:bodyPr>
          <a:lstStyle/>
          <a:p>
            <a:endParaRPr lang="en-US" sz="13800" dirty="0">
              <a:solidFill>
                <a:schemeClr val="dk1"/>
              </a:solidFill>
              <a:ea typeface="Calibri"/>
              <a:cs typeface="Calibri"/>
              <a:sym typeface="Calibri"/>
            </a:endParaRPr>
          </a:p>
        </p:txBody>
      </p:sp>
      <p:sp>
        <p:nvSpPr>
          <p:cNvPr id="97" name="Shape 97"/>
          <p:cNvSpPr txBox="1">
            <a:spLocks noGrp="1"/>
          </p:cNvSpPr>
          <p:nvPr>
            <p:ph type="sldNum" idx="12"/>
          </p:nvPr>
        </p:nvSpPr>
        <p:spPr>
          <a:xfrm>
            <a:off x="5288214" y="6661615"/>
            <a:ext cx="4045579" cy="350675"/>
          </a:xfrm>
          <a:prstGeom prst="rect">
            <a:avLst/>
          </a:prstGeom>
          <a:noFill/>
          <a:ln>
            <a:noFill/>
          </a:ln>
        </p:spPr>
        <p:txBody>
          <a:bodyPr spcFirstLastPara="1" wrap="square" lIns="93089" tIns="46545" rIns="93089" bIns="46545"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sz="12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54393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58536" marR="0" lvl="0" indent="-8585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b="1" i="0" u="none" strike="noStrike" kern="1200" cap="none" spc="0" normalizeH="0" baseline="0" noProof="0" dirty="0">
                <a:ln>
                  <a:noFill/>
                </a:ln>
                <a:solidFill>
                  <a:prstClr val="black"/>
                </a:solidFill>
                <a:effectLst/>
                <a:uLnTx/>
                <a:uFillTx/>
                <a:latin typeface="+mn-lt"/>
                <a:ea typeface="+mn-ea"/>
                <a:cs typeface="+mn-cs"/>
              </a:rPr>
              <a:t>Airspace Design</a:t>
            </a:r>
          </a:p>
          <a:p>
            <a:pPr marL="1315736" marR="0" lvl="1" indent="-8585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0" dirty="0"/>
              <a:t>Develop a practical, feasible, flexible, scalable, implementable, and equitable airspace design and implementation for UAM operations that includes the interoperability of diverse missions and vehicle types (e.g. piloted, autonomous, VTOL, STOL, </a:t>
            </a:r>
            <a:r>
              <a:rPr lang="en-US" sz="6000" dirty="0" err="1"/>
              <a:t>sUAS</a:t>
            </a:r>
            <a:r>
              <a:rPr lang="en-US" sz="6000" dirty="0"/>
              <a:t>, manned) and the placement of UAM ports to minimize community concerns such as noise and privacy , and consideration for cumulative fleet emissions (e.g., noise, CO2) over local communities. </a:t>
            </a:r>
          </a:p>
          <a:p>
            <a:pPr marL="858536" marR="0" lvl="0" indent="-8585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b="1" i="0" u="none" strike="noStrike" kern="1200" cap="none" spc="0" normalizeH="0" baseline="0" noProof="0" dirty="0">
                <a:ln>
                  <a:noFill/>
                </a:ln>
                <a:solidFill>
                  <a:prstClr val="black"/>
                </a:solidFill>
                <a:effectLst/>
                <a:uLnTx/>
                <a:uFillTx/>
                <a:latin typeface="+mn-lt"/>
                <a:ea typeface="+mn-ea"/>
                <a:cs typeface="+mn-cs"/>
              </a:rPr>
              <a:t>Operational Rules, Roles, &amp; Procedures</a:t>
            </a:r>
          </a:p>
          <a:p>
            <a:pPr marL="1315736" marR="0" lvl="1" indent="-8585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i="0" u="none" strike="noStrike" kern="1200" cap="none" spc="0" normalizeH="0" baseline="0" noProof="0" dirty="0">
                <a:ln>
                  <a:noFill/>
                </a:ln>
                <a:effectLst/>
                <a:uLnTx/>
                <a:uFillTx/>
                <a:latin typeface="+mn-lt"/>
              </a:rPr>
              <a:t>Develop operating rules, roles, procedures and airspace management Concepts of Operation</a:t>
            </a:r>
            <a:r>
              <a:rPr lang="en-US" sz="6000" dirty="0"/>
              <a:t> that enable safe and efficient operations and are</a:t>
            </a:r>
            <a:r>
              <a:rPr kumimoji="0" lang="en-US" sz="6000" i="0" u="none" strike="noStrike" kern="1200" cap="none" spc="0" normalizeH="0" baseline="0" noProof="0" dirty="0">
                <a:ln>
                  <a:noFill/>
                </a:ln>
                <a:effectLst/>
                <a:uLnTx/>
                <a:uFillTx/>
                <a:latin typeface="+mn-lt"/>
              </a:rPr>
              <a:t> compatible with urban environments, scalable operations, interoperability, and </a:t>
            </a:r>
            <a:r>
              <a:rPr lang="en-US" sz="6000" dirty="0"/>
              <a:t>operations in moderately poor weather </a:t>
            </a:r>
            <a:r>
              <a:rPr kumimoji="0" lang="en-US" sz="6000" i="0" u="none" strike="noStrike" kern="1200" cap="none" spc="0" normalizeH="0" baseline="0" noProof="0" dirty="0">
                <a:ln>
                  <a:noFill/>
                </a:ln>
                <a:effectLst/>
                <a:uLnTx/>
                <a:uFillTx/>
                <a:latin typeface="+mn-lt"/>
              </a:rPr>
              <a:t>operations.</a:t>
            </a:r>
          </a:p>
          <a:p>
            <a:pPr marL="858536" marR="0" lvl="0" indent="-8585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b="1" i="0" u="none" strike="noStrike" kern="1200" cap="none" spc="0" normalizeH="0" baseline="0" noProof="0" dirty="0" err="1">
                <a:ln>
                  <a:noFill/>
                </a:ln>
                <a:solidFill>
                  <a:prstClr val="black"/>
                </a:solidFill>
                <a:effectLst/>
                <a:uLnTx/>
                <a:uFillTx/>
                <a:latin typeface="+mn-lt"/>
                <a:ea typeface="+mn-ea"/>
                <a:cs typeface="+mn-cs"/>
              </a:rPr>
              <a:t>Comm</a:t>
            </a:r>
            <a:r>
              <a:rPr kumimoji="0" lang="en-US" sz="6000" b="1" i="0" u="none" strike="noStrike" kern="1200" cap="none" spc="0" normalizeH="0" baseline="0" noProof="0" dirty="0">
                <a:ln>
                  <a:noFill/>
                </a:ln>
                <a:solidFill>
                  <a:prstClr val="black"/>
                </a:solidFill>
                <a:effectLst/>
                <a:uLnTx/>
                <a:uFillTx/>
                <a:latin typeface="+mn-lt"/>
                <a:ea typeface="+mn-ea"/>
                <a:cs typeface="+mn-cs"/>
              </a:rPr>
              <a:t>, </a:t>
            </a:r>
            <a:r>
              <a:rPr kumimoji="0" lang="en-US" sz="6000" b="1" i="0" u="none" strike="noStrike" kern="1200" cap="none" spc="0" normalizeH="0" baseline="0" noProof="0" dirty="0" err="1">
                <a:ln>
                  <a:noFill/>
                </a:ln>
                <a:solidFill>
                  <a:prstClr val="black"/>
                </a:solidFill>
                <a:effectLst/>
                <a:uLnTx/>
                <a:uFillTx/>
                <a:latin typeface="+mn-lt"/>
                <a:ea typeface="+mn-ea"/>
                <a:cs typeface="+mn-cs"/>
              </a:rPr>
              <a:t>Nav</a:t>
            </a:r>
            <a:r>
              <a:rPr kumimoji="0" lang="en-US" sz="6000" b="1" i="0" u="none" strike="noStrike" kern="1200" cap="none" spc="0" normalizeH="0" baseline="0" noProof="0" dirty="0">
                <a:ln>
                  <a:noFill/>
                </a:ln>
                <a:solidFill>
                  <a:prstClr val="black"/>
                </a:solidFill>
                <a:effectLst/>
                <a:uLnTx/>
                <a:uFillTx/>
                <a:latin typeface="+mn-lt"/>
                <a:ea typeface="+mn-ea"/>
                <a:cs typeface="+mn-cs"/>
              </a:rPr>
              <a:t>, Surveillance, Information &amp; Control Facility Infrastructure </a:t>
            </a:r>
          </a:p>
          <a:p>
            <a:pPr marL="1315736" marR="0" lvl="1" indent="-8585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i="0" u="none" strike="noStrike" kern="1200" cap="none" spc="0" normalizeH="0" baseline="0" noProof="0" dirty="0">
                <a:ln>
                  <a:noFill/>
                </a:ln>
                <a:effectLst/>
                <a:uLnTx/>
                <a:uFillTx/>
                <a:latin typeface="+mn-lt"/>
              </a:rPr>
              <a:t>Develop and implement </a:t>
            </a:r>
            <a:r>
              <a:rPr lang="en-US" sz="6000" dirty="0"/>
              <a:t>in an economically viable manner </a:t>
            </a:r>
            <a:r>
              <a:rPr kumimoji="0" lang="en-US" sz="6000" i="0" u="none" strike="noStrike" kern="1200" cap="none" spc="0" normalizeH="0" baseline="0" noProof="0" dirty="0">
                <a:ln>
                  <a:noFill/>
                </a:ln>
                <a:effectLst/>
                <a:uLnTx/>
                <a:uFillTx/>
                <a:latin typeface="+mn-lt"/>
              </a:rPr>
              <a:t>sufficient, resilient, and </a:t>
            </a:r>
            <a:r>
              <a:rPr lang="en-US" sz="6000" dirty="0">
                <a:latin typeface="+mn-lt"/>
              </a:rPr>
              <a:t>secure</a:t>
            </a:r>
            <a:r>
              <a:rPr kumimoji="0" lang="en-US" sz="6000" i="0" u="none" strike="noStrike" kern="1200" cap="none" spc="0" normalizeH="0" baseline="0" noProof="0" dirty="0">
                <a:ln>
                  <a:noFill/>
                </a:ln>
                <a:effectLst/>
                <a:uLnTx/>
                <a:uFillTx/>
                <a:latin typeface="+mn-lt"/>
              </a:rPr>
              <a:t> communication, navigation, surveillance, information (CNSI) and control facility infrastructure, including spectrally-efficient communication links; navigation services including but not limited to GPS; weather surveillance near the ground with high resolution; ability to account for non-cooperative vehicles; and functionality in urban canyons.</a:t>
            </a:r>
            <a:endParaRPr kumimoji="0" lang="en-US" sz="6000" i="0" u="none" strike="sngStrike" kern="1200" cap="none" spc="0" normalizeH="0" baseline="0" noProof="0" dirty="0">
              <a:ln>
                <a:noFill/>
              </a:ln>
              <a:effectLst/>
              <a:uLnTx/>
              <a:uFillTx/>
              <a:latin typeface="+mn-lt"/>
            </a:endParaRPr>
          </a:p>
          <a:p>
            <a:pPr marL="858536" marR="0" lvl="0" indent="-8585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b="1" i="0" u="none" strike="noStrike" kern="1200" cap="none" spc="0" normalizeH="0" baseline="0" noProof="0" dirty="0">
                <a:ln>
                  <a:noFill/>
                </a:ln>
                <a:solidFill>
                  <a:prstClr val="black"/>
                </a:solidFill>
                <a:effectLst/>
                <a:uLnTx/>
                <a:uFillTx/>
                <a:latin typeface="+mn-lt"/>
                <a:ea typeface="+mn-ea"/>
                <a:cs typeface="+mn-cs"/>
              </a:rPr>
              <a:t>UAM Port Design</a:t>
            </a:r>
          </a:p>
          <a:p>
            <a:pPr marL="1315736" marR="0" lvl="1" indent="-8585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6000" i="0" u="none" strike="noStrike" kern="1200" cap="none" spc="0" normalizeH="0" baseline="0" noProof="0" dirty="0">
                <a:ln>
                  <a:noFill/>
                </a:ln>
                <a:effectLst/>
                <a:uLnTx/>
                <a:uFillTx/>
                <a:latin typeface="+mn-lt"/>
              </a:rPr>
              <a:t>Develop an understanding of and guidelines for the optimal UAM port design and procedures to support the anticipated number of operations, including </a:t>
            </a:r>
            <a:r>
              <a:rPr lang="en-US" sz="6000" dirty="0">
                <a:latin typeface="+mn-lt"/>
              </a:rPr>
              <a:t>safe</a:t>
            </a:r>
            <a:r>
              <a:rPr kumimoji="0" lang="en-US" sz="6000" i="0" u="none" strike="noStrike" kern="1200" cap="none" spc="0" normalizeH="0" baseline="0" noProof="0" dirty="0">
                <a:ln>
                  <a:noFill/>
                </a:ln>
                <a:effectLst/>
                <a:uLnTx/>
                <a:uFillTx/>
                <a:latin typeface="+mn-lt"/>
              </a:rPr>
              <a:t> handling of contingency situations, </a:t>
            </a:r>
            <a:r>
              <a:rPr lang="en-US" sz="6000" dirty="0">
                <a:latin typeface="+mn-lt"/>
              </a:rPr>
              <a:t>minimizing</a:t>
            </a:r>
            <a:r>
              <a:rPr kumimoji="0" lang="en-US" sz="6000" i="0" u="none" strike="noStrike" kern="1200" cap="none" spc="0" normalizeH="0" baseline="0" noProof="0" dirty="0">
                <a:ln>
                  <a:noFill/>
                </a:ln>
                <a:effectLst/>
                <a:uLnTx/>
                <a:uFillTx/>
                <a:latin typeface="+mn-lt"/>
              </a:rPr>
              <a:t> </a:t>
            </a:r>
            <a:r>
              <a:rPr lang="en-US" sz="6000" dirty="0">
                <a:latin typeface="+mn-lt"/>
              </a:rPr>
              <a:t>noise</a:t>
            </a:r>
            <a:r>
              <a:rPr kumimoji="0" lang="en-US" sz="6000" i="0" u="none" strike="noStrike" kern="1200" cap="none" spc="0" normalizeH="0" baseline="0" noProof="0" dirty="0">
                <a:ln>
                  <a:noFill/>
                </a:ln>
                <a:effectLst/>
                <a:uLnTx/>
                <a:uFillTx/>
                <a:latin typeface="+mn-lt"/>
              </a:rPr>
              <a:t> impacts, and the development of design </a:t>
            </a:r>
            <a:r>
              <a:rPr lang="en-US" sz="6000" dirty="0">
                <a:latin typeface="+mn-lt"/>
              </a:rPr>
              <a:t>standards</a:t>
            </a:r>
            <a:r>
              <a:rPr kumimoji="0" lang="en-US" sz="6000" i="0" u="none" strike="noStrike" kern="1200" cap="none" spc="0" normalizeH="0" baseline="0" noProof="0" dirty="0">
                <a:ln>
                  <a:noFill/>
                </a:ln>
                <a:effectLst/>
                <a:uLnTx/>
                <a:uFillTx/>
                <a:latin typeface="+mn-lt"/>
              </a:rPr>
              <a:t>.</a:t>
            </a:r>
          </a:p>
          <a:p>
            <a:pPr marL="1315736" marR="0" lvl="1" indent="-85853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6000" dirty="0"/>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6000" dirty="0"/>
          </a:p>
          <a:p>
            <a:pPr marL="1315736" lvl="1" indent="-858536">
              <a:buFont typeface="Arial" panose="020B0604020202020204" pitchFamily="34" charset="0"/>
              <a:buChar char="•"/>
            </a:pPr>
            <a:endParaRPr lang="en-US" sz="6000" dirty="0"/>
          </a:p>
        </p:txBody>
      </p:sp>
      <p:sp>
        <p:nvSpPr>
          <p:cNvPr id="4" name="Slide Number Placeholder 3"/>
          <p:cNvSpPr>
            <a:spLocks noGrp="1"/>
          </p:cNvSpPr>
          <p:nvPr>
            <p:ph type="sldNum" sz="quarter" idx="5"/>
          </p:nvPr>
        </p:nvSpPr>
        <p:spPr/>
        <p:txBody>
          <a:bodyPr/>
          <a:lstStyle/>
          <a:p>
            <a:pPr defTabSz="915772">
              <a:defRPr/>
            </a:pPr>
            <a:fld id="{974C86CD-6C08-48EB-8370-BDC4D81800BC}" type="slidenum">
              <a:rPr lang="en-US">
                <a:solidFill>
                  <a:prstClr val="black"/>
                </a:solidFill>
                <a:latin typeface="Calibri"/>
              </a:rPr>
              <a:pPr defTabSz="915772">
                <a:defRPr/>
              </a:pPr>
              <a:t>6</a:t>
            </a:fld>
            <a:endParaRPr lang="en-US" dirty="0">
              <a:solidFill>
                <a:prstClr val="black"/>
              </a:solidFill>
              <a:latin typeface="Calibri"/>
            </a:endParaRPr>
          </a:p>
        </p:txBody>
      </p:sp>
    </p:spTree>
    <p:extLst>
      <p:ext uri="{BB962C8B-B14F-4D97-AF65-F5344CB8AC3E}">
        <p14:creationId xmlns:p14="http://schemas.microsoft.com/office/powerpoint/2010/main" val="3747258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6000" b="1" i="0" u="none" strike="noStrike" kern="1200" cap="none" spc="0" normalizeH="0" baseline="0" noProof="0" dirty="0">
                <a:ln>
                  <a:noFill/>
                </a:ln>
                <a:solidFill>
                  <a:schemeClr val="tx1"/>
                </a:solidFill>
                <a:effectLst/>
                <a:uLnTx/>
                <a:uFillTx/>
                <a:latin typeface="+mn-lt"/>
                <a:ea typeface="+mn-ea"/>
                <a:cs typeface="+mn-cs"/>
              </a:rPr>
              <a:t>Safe Airspace</a:t>
            </a:r>
            <a:r>
              <a:rPr lang="en-US" sz="6000" b="1" dirty="0">
                <a:solidFill>
                  <a:schemeClr val="tx1"/>
                </a:solidFill>
                <a:latin typeface="+mn-lt"/>
              </a:rPr>
              <a:t> Operations</a:t>
            </a:r>
            <a:endParaRPr kumimoji="0" lang="en-US" sz="1200" b="1" i="0" u="none" strike="noStrike" kern="1200" cap="none" spc="0" normalizeH="0" baseline="0" noProof="0" dirty="0">
              <a:ln>
                <a:noFill/>
              </a:ln>
              <a:solidFill>
                <a:schemeClr val="tx1"/>
              </a:solidFill>
              <a:effectLst/>
              <a:uLnTx/>
              <a:uFillTx/>
              <a:latin typeface="+mn-lt"/>
            </a:endParaRPr>
          </a:p>
          <a:p>
            <a:pPr marL="1085850" lvl="2" indent="-171450">
              <a:spcAft>
                <a:spcPts val="600"/>
              </a:spcAft>
              <a:buFont typeface="Arial" panose="020B0604020202020204" pitchFamily="34" charset="0"/>
              <a:buChar char="•"/>
              <a:defRPr/>
            </a:pPr>
            <a:r>
              <a:rPr kumimoji="0" lang="en-US" sz="1200" i="0" u="none" strike="noStrike" kern="1200" cap="none" spc="0" normalizeH="0" baseline="0" noProof="0" dirty="0">
                <a:ln>
                  <a:noFill/>
                </a:ln>
                <a:effectLst/>
                <a:uLnTx/>
                <a:uFillTx/>
                <a:latin typeface="+mn-lt"/>
              </a:rPr>
              <a:t>Develop and implement </a:t>
            </a:r>
            <a:r>
              <a:rPr lang="en-US" sz="1200" dirty="0"/>
              <a:t>an airspace operations management </a:t>
            </a:r>
            <a:r>
              <a:rPr kumimoji="0" lang="en-US" sz="1200" i="0" u="none" strike="noStrike" kern="1200" cap="none" spc="0" normalizeH="0" baseline="0" noProof="0" dirty="0">
                <a:ln>
                  <a:noFill/>
                </a:ln>
                <a:effectLst/>
                <a:uLnTx/>
                <a:uFillTx/>
                <a:latin typeface="+mn-lt"/>
              </a:rPr>
              <a:t>system and the corresponding regulations and procedures that enable </a:t>
            </a:r>
            <a:r>
              <a:rPr lang="en-US" sz="1200" dirty="0">
                <a:latin typeface="+mn-lt"/>
              </a:rPr>
              <a:t>safe, </a:t>
            </a:r>
            <a:r>
              <a:rPr lang="en-US" sz="1200" dirty="0"/>
              <a:t>secure</a:t>
            </a:r>
            <a:r>
              <a:rPr kumimoji="0" lang="en-US" sz="1200" i="0" u="none" strike="noStrike" kern="1200" cap="none" spc="0" normalizeH="0" baseline="0" noProof="0" dirty="0">
                <a:ln>
                  <a:noFill/>
                </a:ln>
                <a:effectLst/>
                <a:uLnTx/>
                <a:uFillTx/>
                <a:latin typeface="+mn-lt"/>
              </a:rPr>
              <a:t>, sustained, resilient, close-proximity, multi-vehicle operations in constrained, urban environments</a:t>
            </a:r>
            <a:r>
              <a:rPr kumimoji="0" lang="en-US" sz="1200" i="0" u="none" strike="noStrike" kern="1200" cap="none" spc="0" normalizeH="0" noProof="0" dirty="0">
                <a:ln>
                  <a:noFill/>
                </a:ln>
                <a:effectLst/>
                <a:uLnTx/>
                <a:uFillTx/>
                <a:latin typeface="+mn-lt"/>
              </a:rPr>
              <a:t> </a:t>
            </a:r>
            <a:r>
              <a:rPr lang="en-US" sz="1200" dirty="0"/>
              <a:t>and allow for interoperability of diverse missions and vehicle types, including in off-nominal situations.</a:t>
            </a:r>
          </a:p>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Efficient </a:t>
            </a:r>
            <a:r>
              <a:rPr lang="en-US" sz="1200" b="1" dirty="0">
                <a:solidFill>
                  <a:schemeClr val="tx1"/>
                </a:solidFill>
              </a:rPr>
              <a:t>Airspace Operations</a:t>
            </a:r>
          </a:p>
          <a:p>
            <a:pPr marL="1085850" marR="0" lvl="2"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i="0" u="none" strike="noStrike" kern="1200" cap="none" spc="0" normalizeH="0" baseline="0" noProof="0" dirty="0">
                <a:ln>
                  <a:noFill/>
                </a:ln>
                <a:effectLst/>
                <a:uLnTx/>
                <a:uFillTx/>
                <a:latin typeface="+mn-lt"/>
              </a:rPr>
              <a:t>Develop and implement an </a:t>
            </a:r>
            <a:r>
              <a:rPr lang="en-US" sz="1200" dirty="0"/>
              <a:t>airspace operations management system that </a:t>
            </a:r>
            <a:r>
              <a:rPr kumimoji="0" lang="en-US" sz="1200" i="0" u="none" strike="noStrike" kern="1200" cap="none" spc="0" normalizeH="0" baseline="0" noProof="0" dirty="0">
                <a:ln>
                  <a:noFill/>
                </a:ln>
                <a:effectLst/>
                <a:uLnTx/>
                <a:uFillTx/>
                <a:latin typeface="+mn-lt"/>
              </a:rPr>
              <a:t>provides user-preferred routing while allowing equitable, predictable, and on-demand airspace access for diverse missions and vehicle types, including legacy as well as emerging operations.</a:t>
            </a:r>
          </a:p>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Scalable </a:t>
            </a:r>
            <a:r>
              <a:rPr lang="en-US" sz="1200" b="1" dirty="0">
                <a:solidFill>
                  <a:schemeClr val="tx1"/>
                </a:solidFill>
              </a:rPr>
              <a:t>Airspace </a:t>
            </a:r>
            <a:r>
              <a:rPr kumimoji="0" lang="en-US" sz="1200" b="1" i="0" u="none" strike="noStrike" kern="1200" cap="none" spc="0" normalizeH="0" baseline="0" noProof="0" dirty="0">
                <a:ln>
                  <a:noFill/>
                </a:ln>
                <a:solidFill>
                  <a:schemeClr val="tx1"/>
                </a:solidFill>
                <a:effectLst/>
                <a:uLnTx/>
                <a:uFillTx/>
                <a:latin typeface="+mn-lt"/>
                <a:ea typeface="+mn-ea"/>
                <a:cs typeface="+mn-cs"/>
              </a:rPr>
              <a:t>Operations</a:t>
            </a:r>
          </a:p>
          <a:p>
            <a:pPr marL="1085850" marR="0" lvl="2"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i="0" u="none" strike="noStrike" kern="1200" cap="none" spc="0" normalizeH="0" baseline="0" noProof="0" dirty="0">
                <a:ln>
                  <a:noFill/>
                </a:ln>
                <a:effectLst/>
                <a:uLnTx/>
                <a:uFillTx/>
                <a:latin typeface="+mn-lt"/>
              </a:rPr>
              <a:t>Develop and implement a scalable </a:t>
            </a:r>
            <a:r>
              <a:rPr lang="en-US" sz="1200" dirty="0"/>
              <a:t>airspace operations management system to </a:t>
            </a:r>
            <a:r>
              <a:rPr kumimoji="0" lang="en-US" sz="1200" i="0" u="none" strike="noStrike" kern="1200" cap="none" spc="0" normalizeH="0" baseline="0" noProof="0" dirty="0">
                <a:ln>
                  <a:noFill/>
                </a:ln>
                <a:effectLst/>
                <a:uLnTx/>
                <a:uFillTx/>
                <a:latin typeface="+mn-lt"/>
              </a:rPr>
              <a:t>enable higher volumes of air traffic that exist today through the use of </a:t>
            </a:r>
            <a:r>
              <a:rPr lang="en-US" sz="1200" dirty="0">
                <a:latin typeface="+mn-lt"/>
              </a:rPr>
              <a:t>automation.</a:t>
            </a:r>
            <a:endParaRPr kumimoji="0" lang="en-US" sz="1200" i="0" u="none" strike="noStrike" kern="1200" cap="none" spc="0" normalizeH="0" baseline="0" noProof="0" dirty="0">
              <a:ln>
                <a:noFill/>
              </a:ln>
              <a:effectLst/>
              <a:uLnTx/>
              <a:uFillTx/>
              <a:latin typeface="+mn-lt"/>
            </a:endParaRPr>
          </a:p>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Resilient Airspace Operations</a:t>
            </a:r>
          </a:p>
          <a:p>
            <a:pPr marL="1085850" marR="0" lvl="2"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dirty="0"/>
              <a:t>Develop and implement an airspace operations management system that allows for a graceful degradation of UAM operations in reaction to un-intended disruptions to UAM services (e.g., loss of GPS, flight services, CNSI, and/or weather information; UAM Port issues; cyber security attacks).</a:t>
            </a:r>
          </a:p>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Fleet Management</a:t>
            </a:r>
          </a:p>
          <a:p>
            <a:pPr marL="1085850" marR="0" lvl="2"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i="0" u="none" strike="noStrike" kern="1200" cap="none" spc="0" normalizeH="0" baseline="0" noProof="0" dirty="0">
                <a:ln>
                  <a:noFill/>
                </a:ln>
                <a:effectLst/>
                <a:uLnTx/>
                <a:uFillTx/>
                <a:latin typeface="+mn-lt"/>
              </a:rPr>
              <a:t>Develop scalable</a:t>
            </a:r>
            <a:r>
              <a:rPr lang="en-US" sz="1200" dirty="0">
                <a:latin typeface="+mn-lt"/>
              </a:rPr>
              <a:t>, safe, secure,</a:t>
            </a:r>
            <a:r>
              <a:rPr kumimoji="0" lang="en-US" sz="1200" i="0" u="none" strike="noStrike" kern="1200" cap="none" spc="0" normalizeH="0" baseline="0" noProof="0" dirty="0">
                <a:ln>
                  <a:noFill/>
                </a:ln>
                <a:effectLst>
                  <a:glow rad="101600">
                    <a:srgbClr val="FFFF00">
                      <a:alpha val="60000"/>
                    </a:srgbClr>
                  </a:glow>
                </a:effectLst>
                <a:uLnTx/>
                <a:uFillTx/>
                <a:latin typeface="+mn-lt"/>
              </a:rPr>
              <a:t> </a:t>
            </a:r>
            <a:r>
              <a:rPr lang="en-US" sz="1200" dirty="0"/>
              <a:t>affordable</a:t>
            </a:r>
            <a:r>
              <a:rPr kumimoji="0" lang="en-US" sz="1200" i="0" u="none" strike="noStrike" kern="1200" cap="none" spc="0" normalizeH="0" baseline="0" noProof="0" dirty="0">
                <a:ln>
                  <a:noFill/>
                </a:ln>
                <a:effectLst>
                  <a:glow rad="101600">
                    <a:srgbClr val="FFFF00">
                      <a:alpha val="60000"/>
                    </a:srgbClr>
                  </a:glow>
                </a:effectLst>
                <a:uLnTx/>
                <a:uFillTx/>
                <a:latin typeface="+mn-lt"/>
              </a:rPr>
              <a:t> </a:t>
            </a:r>
            <a:r>
              <a:rPr kumimoji="0" lang="en-US" sz="1200" i="0" u="none" strike="noStrike" kern="1200" cap="none" spc="0" normalizeH="0" baseline="0" noProof="0" dirty="0">
                <a:ln>
                  <a:noFill/>
                </a:ln>
                <a:effectLst/>
                <a:uLnTx/>
                <a:uFillTx/>
                <a:latin typeface="+mn-lt"/>
              </a:rPr>
              <a:t>and efficient fleet operations management services, that ensure </a:t>
            </a:r>
            <a:r>
              <a:rPr lang="en-US" sz="1200" dirty="0">
                <a:latin typeface="+mn-lt"/>
              </a:rPr>
              <a:t>safe</a:t>
            </a:r>
            <a:r>
              <a:rPr kumimoji="0" lang="en-US" sz="1200" i="0" u="none" strike="noStrike" kern="1200" cap="none" spc="0" normalizeH="0" baseline="0" noProof="0" dirty="0">
                <a:ln>
                  <a:noFill/>
                </a:ln>
                <a:effectLst/>
                <a:uLnTx/>
                <a:uFillTx/>
                <a:latin typeface="+mn-lt"/>
              </a:rPr>
              <a:t> navigation and efficiently handle vehicle operations throughout the operator’s UAM network while managing contingencies,</a:t>
            </a:r>
            <a:r>
              <a:rPr kumimoji="0" lang="en-US" sz="1200" i="0" u="none" strike="noStrike" kern="1200" cap="none" spc="0" normalizeH="0" noProof="0" dirty="0">
                <a:ln>
                  <a:noFill/>
                </a:ln>
                <a:effectLst/>
                <a:uLnTx/>
                <a:uFillTx/>
                <a:latin typeface="+mn-lt"/>
              </a:rPr>
              <a:t> </a:t>
            </a:r>
            <a:r>
              <a:rPr kumimoji="0" lang="en-US" sz="1200" i="0" u="none" strike="noStrike" kern="1200" cap="none" spc="0" normalizeH="0" baseline="0" noProof="0" dirty="0">
                <a:ln>
                  <a:noFill/>
                </a:ln>
                <a:effectLst/>
                <a:uLnTx/>
                <a:uFillTx/>
                <a:latin typeface="+mn-lt"/>
              </a:rPr>
              <a:t>meeting mission demand, </a:t>
            </a:r>
            <a:r>
              <a:rPr lang="en-US" sz="1200" dirty="0"/>
              <a:t>and minimizing the impact of vehicle fleet emissions (e.g., noise, CO2, etc.) on the community.</a:t>
            </a:r>
          </a:p>
          <a:p>
            <a:pPr marL="628650" marR="0" lvl="1"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Urban Weather Prediction</a:t>
            </a:r>
          </a:p>
          <a:p>
            <a:pPr marL="1085850" marR="0" lvl="2"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i="0" u="none" strike="noStrike" kern="1200" cap="none" spc="0" normalizeH="0" baseline="0" noProof="0" dirty="0">
                <a:ln>
                  <a:noFill/>
                </a:ln>
                <a:effectLst/>
                <a:uLnTx/>
                <a:uFillTx/>
                <a:latin typeface="+mn-lt"/>
                <a:ea typeface="+mn-ea"/>
                <a:cs typeface="+mn-cs"/>
              </a:rPr>
              <a:t>Develop a means of predicting high-resolution weather over short time frames for hyper-local conditions all the way to the ground, including understanding the impacts of wind fields in urban canyons.</a:t>
            </a:r>
          </a:p>
        </p:txBody>
      </p:sp>
      <p:sp>
        <p:nvSpPr>
          <p:cNvPr id="4" name="Slide Number Placeholder 3"/>
          <p:cNvSpPr>
            <a:spLocks noGrp="1"/>
          </p:cNvSpPr>
          <p:nvPr>
            <p:ph type="sldNum" sz="quarter" idx="5"/>
          </p:nvPr>
        </p:nvSpPr>
        <p:spPr/>
        <p:txBody>
          <a:bodyPr/>
          <a:lstStyle/>
          <a:p>
            <a:pPr defTabSz="915772">
              <a:defRPr/>
            </a:pPr>
            <a:fld id="{974C86CD-6C08-48EB-8370-BDC4D81800BC}" type="slidenum">
              <a:rPr lang="en-US">
                <a:solidFill>
                  <a:prstClr val="black"/>
                </a:solidFill>
                <a:latin typeface="Calibri"/>
              </a:rPr>
              <a:pPr defTabSz="915772">
                <a:defRPr/>
              </a:pPr>
              <a:t>7</a:t>
            </a:fld>
            <a:endParaRPr lang="en-US" dirty="0">
              <a:solidFill>
                <a:prstClr val="black"/>
              </a:solidFill>
              <a:latin typeface="Calibri"/>
            </a:endParaRPr>
          </a:p>
        </p:txBody>
      </p:sp>
    </p:spTree>
    <p:extLst>
      <p:ext uri="{BB962C8B-B14F-4D97-AF65-F5344CB8AC3E}">
        <p14:creationId xmlns:p14="http://schemas.microsoft.com/office/powerpoint/2010/main" val="1440673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Rob Eagles – Airbus UTM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Rob Eagles is Strategy and Rulemaking Lead at Airbus UTM, actively engaged in the development of services, standards and functionality for UTM and Urban Air Mobility. Having spent more than 30 years as an Air Traffic Control and in the aerospace industry, he is recognized as an innovator in new airspace operations. </a:t>
            </a:r>
          </a:p>
          <a:p>
            <a:r>
              <a:rPr lang="en-US" sz="1200" kern="1200" dirty="0">
                <a:solidFill>
                  <a:schemeClr val="tx1"/>
                </a:solidFill>
                <a:effectLst/>
                <a:latin typeface="+mn-lt"/>
                <a:ea typeface="+mn-ea"/>
                <a:cs typeface="+mn-cs"/>
              </a:rPr>
              <a:t>Rob’s technical work is complemented by practical worldwide experience having held previous management and operational positions at Loon (part of Alphabet), IATA, UK NATS and </a:t>
            </a:r>
            <a:r>
              <a:rPr lang="en-US" sz="1200" kern="1200" dirty="0" err="1">
                <a:solidFill>
                  <a:schemeClr val="tx1"/>
                </a:solidFill>
                <a:effectLst/>
                <a:latin typeface="+mn-lt"/>
                <a:ea typeface="+mn-ea"/>
                <a:cs typeface="+mn-cs"/>
              </a:rPr>
              <a:t>Eurocontrol</a:t>
            </a:r>
            <a:r>
              <a:rPr lang="en-US" sz="1200" kern="1200" dirty="0">
                <a:solidFill>
                  <a:schemeClr val="tx1"/>
                </a:solidFill>
                <a:effectLst/>
                <a:latin typeface="+mn-lt"/>
                <a:ea typeface="+mn-ea"/>
                <a:cs typeface="+mn-cs"/>
              </a:rPr>
              <a:t>. With UK NATS he was an R&amp;D technical lead, and inventor, for an award-winning project that delivered the most significant advancement in London’s airspace in 20 years.  </a:t>
            </a:r>
          </a:p>
          <a:p>
            <a:r>
              <a:rPr lang="en-GB" sz="1200" kern="1200" dirty="0">
                <a:solidFill>
                  <a:schemeClr val="tx1"/>
                </a:solidFill>
                <a:effectLst/>
                <a:latin typeface="+mn-lt"/>
                <a:ea typeface="+mn-ea"/>
                <a:cs typeface="+mn-cs"/>
              </a:rPr>
              <a:t>He holds a Master’s Degree (with distinction) in Air Transport Management from City University in London. </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Jennifer Richter –</a:t>
            </a:r>
            <a:r>
              <a:rPr lang="en-US" b="1" baseline="0" dirty="0"/>
              <a:t> Akin Gump</a:t>
            </a:r>
            <a:endParaRPr lang="en-US" b="1"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Jennifer L. Richter is a partner with Akin Gump Strauss </a:t>
            </a:r>
            <a:r>
              <a:rPr lang="en-US" sz="1200" kern="1200" dirty="0" err="1">
                <a:solidFill>
                  <a:schemeClr val="tx1"/>
                </a:solidFill>
                <a:effectLst/>
                <a:latin typeface="+mn-lt"/>
                <a:ea typeface="+mn-ea"/>
                <a:cs typeface="+mn-cs"/>
              </a:rPr>
              <a:t>Hauer</a:t>
            </a:r>
            <a:r>
              <a:rPr lang="en-US" sz="1200" kern="1200" dirty="0">
                <a:solidFill>
                  <a:schemeClr val="tx1"/>
                </a:solidFill>
                <a:effectLst/>
                <a:latin typeface="+mn-lt"/>
                <a:ea typeface="+mn-ea"/>
                <a:cs typeface="+mn-cs"/>
              </a:rPr>
              <a:t> &amp; Feld and represents a number of clients on UAS/drone strategy, development and operation.  Jennifer has represented technology and communications companies and investors for more than two decades.  She is ranked by Chambers USA as a leading lawyer in telecommunications, and she has been named a Super Lawyer for communications law multiple times. She brings years of in-depth experience in the communications field to her clients in the industry, possessing an insider’s knowledge of the business, gained while serving as vice president and general counsel of a wireless communications company she helped to build and sell to Sprint Corporation.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Jennifer was a voting member on the FAA’s Aviation Rulemaking Committee that studied and made recommendations to the FAA Administrator regarding technology to enable remote tracking and identification of UAS.  Jennifer is a member of NASA’s Advanced Air Mobility Ecosystem National Campaign.  She also serves on the Steering Committee for ANSI’s Standardization Roadmap for Unmanned Aircraft Systems, Version 2.0 and she was an active participant in NASA’s UTM working groups.  She served for many years as a subject matter expert on the FCC’s Technological Advisory Council on UAS and the Department of Homeland Security’s CIPAC that is studying how to protect critical infrastructure from drones.  For the CTIA/NASA UAS Working Group, Jennifer is active with members, the FCC and the FAA on spectrum solutions for Communication, Navigation and Surveillance needs for UAS.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Lisa </a:t>
            </a:r>
            <a:r>
              <a:rPr lang="en-US" sz="1200" b="1" kern="1200" dirty="0" err="1">
                <a:solidFill>
                  <a:schemeClr val="tx1"/>
                </a:solidFill>
                <a:effectLst/>
                <a:latin typeface="+mn-lt"/>
                <a:ea typeface="+mn-ea"/>
                <a:cs typeface="+mn-cs"/>
              </a:rPr>
              <a:t>Ellman</a:t>
            </a:r>
            <a:r>
              <a:rPr lang="en-US" sz="1200" b="1" kern="1200" dirty="0">
                <a:solidFill>
                  <a:schemeClr val="tx1"/>
                </a:solidFill>
                <a:effectLst/>
                <a:latin typeface="+mn-lt"/>
                <a:ea typeface="+mn-ea"/>
                <a:cs typeface="+mn-cs"/>
              </a:rPr>
              <a:t> – Commercial Drone Alliance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Commercial Drone Alliance is led by industry veteran Lisa </a:t>
            </a:r>
            <a:r>
              <a:rPr lang="en-US" sz="1200" kern="1200" dirty="0" err="1">
                <a:solidFill>
                  <a:schemeClr val="tx1"/>
                </a:solidFill>
                <a:effectLst/>
                <a:latin typeface="+mn-lt"/>
                <a:ea typeface="+mn-ea"/>
                <a:cs typeface="+mn-cs"/>
              </a:rPr>
              <a:t>Ellman</a:t>
            </a:r>
            <a:r>
              <a:rPr lang="en-US" sz="1200" kern="1200" dirty="0">
                <a:solidFill>
                  <a:schemeClr val="tx1"/>
                </a:solidFill>
                <a:effectLst/>
                <a:latin typeface="+mn-lt"/>
                <a:ea typeface="+mn-ea"/>
                <a:cs typeface="+mn-cs"/>
              </a:rPr>
              <a:t>, a partner at global law firm Hogan </a:t>
            </a:r>
            <a:r>
              <a:rPr lang="en-US" sz="1200" kern="1200" dirty="0" err="1">
                <a:solidFill>
                  <a:schemeClr val="tx1"/>
                </a:solidFill>
                <a:effectLst/>
                <a:latin typeface="+mn-lt"/>
                <a:ea typeface="+mn-ea"/>
                <a:cs typeface="+mn-cs"/>
              </a:rPr>
              <a:t>Lovells</a:t>
            </a:r>
            <a:r>
              <a:rPr lang="en-US" sz="1200" kern="1200" dirty="0">
                <a:solidFill>
                  <a:schemeClr val="tx1"/>
                </a:solidFill>
                <a:effectLst/>
                <a:latin typeface="+mn-lt"/>
                <a:ea typeface="+mn-ea"/>
                <a:cs typeface="+mn-cs"/>
              </a:rPr>
              <a:t> LLP. A co-founder of CDA, Lisa is widely recognized as one of the “world’s foremost authorities” on drone policy and law. Lisa was featured in Fortune's "Most Powerful Women" series for her efforts to develop policy governing drone use in the United States.</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Brent Ingraham  - DoD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Mr. Brent Ingraham is a member of the Senior Executive Service and serves as the Director of Surface Warfare, responsible for responsible for managing and analyzing major platform and weapons capability portfolios across land, maritime and munition tactical warfare systems. Before assuming his position, Mr. Ingraham began serving as the Director of Unmanned Systems at the Office of the Under Secretary of Defense for Acquisition and Sustainment Platform and Weapons Portfolio Management Directorate, where he was responsible for the acquisition, policy, governance, and developing technology roadmaps for unmanned, robotic and autonomous systems portfolio.       </a:t>
            </a:r>
          </a:p>
          <a:p>
            <a:r>
              <a:rPr lang="en-US" sz="1200" kern="1200" dirty="0">
                <a:solidFill>
                  <a:schemeClr val="tx1"/>
                </a:solidFill>
                <a:effectLst/>
                <a:latin typeface="+mn-lt"/>
                <a:ea typeface="+mn-ea"/>
                <a:cs typeface="+mn-cs"/>
              </a:rPr>
              <a:t>Mr. Ingraham began his career in the Automotive Industry, as a powertrain engineer, responsible for development and production of domestic and international powertrain systems, while providing a principle role in forming global automotive partnerships.  In 2010, he joined the federal government supporting the Joint Program Office Mine Resistant Ambush Protected (MRAP) vehicle as the Chief Engineer for the MRAP All-Terrain Vehicle (M-ATV), where he was responsible for the engineering, production and fielding of urgent lifesaving technology.  In 2013, he was awarded the Navy’s Top Scientist and Engineer of the Year Award for his work in the field of vehicle survivability. </a:t>
            </a:r>
          </a:p>
          <a:p>
            <a:r>
              <a:rPr lang="en-US" sz="1200" kern="1200" dirty="0">
                <a:solidFill>
                  <a:schemeClr val="tx1"/>
                </a:solidFill>
                <a:effectLst/>
                <a:latin typeface="+mn-lt"/>
                <a:ea typeface="+mn-ea"/>
                <a:cs typeface="+mn-cs"/>
              </a:rPr>
              <a:t>In 2014, Mr. Ingraham was assigned to Pacific Command, where he was responsible for developing strategic plans and bilateral defense frameworks, returning back to support Marine Corps Combat Development Command, to develop and transition Marine Corps warfighting capabilities.  In 2015, he joined the Naval Surface Warfare Center Dahlgren Division as the Branch Head for a multi-disciplinary technical organization responsible for the development and fielding of asymmetric disruptive capabilities. </a:t>
            </a:r>
          </a:p>
          <a:p>
            <a:r>
              <a:rPr lang="en-US" sz="1200" kern="1200" dirty="0">
                <a:solidFill>
                  <a:schemeClr val="tx1"/>
                </a:solidFill>
                <a:effectLst/>
                <a:latin typeface="+mn-lt"/>
                <a:ea typeface="+mn-ea"/>
                <a:cs typeface="+mn-cs"/>
              </a:rPr>
              <a:t>Mr. Ingraham received his Bachelors of Science in Mechanical Engineering in 1998 from the University of New Hampshire.    Over his career Mr. Ingraham has received numerous citations and accolades for his contributions and dedication while in industry and during his career in the Department of Defense.  He has received the Office of the Secretary of Defense Medals for Meritorious Civilian Service, the Navy’s Top Scientist and Engineer of the Year Award, two Joint Meritorious Unit Awards, and most recently, he was awarded the 2019 Federal Computer Weekly FED 100 Award, celebrating these exceptional individuals, from both industry and government, who are transforming government and its ability to deliver on critical missions.</a:t>
            </a:r>
          </a:p>
          <a:p>
            <a:endParaRPr lang="en-US" dirty="0"/>
          </a:p>
          <a:p>
            <a:endParaRPr lang="en-US" dirty="0"/>
          </a:p>
          <a:p>
            <a:r>
              <a:rPr lang="en-US" b="1" dirty="0"/>
              <a:t>Bill Stanton – FAA</a:t>
            </a:r>
          </a:p>
          <a:p>
            <a:endParaRPr lang="en-US" dirty="0"/>
          </a:p>
          <a:p>
            <a:r>
              <a:rPr lang="en-US" sz="1200" dirty="0"/>
              <a:t>Bill currently serves as the FAA Air Traffic Organization’s Senior Advisor for Policy.  This position directly influences the development of  regulatory policy (Rulemaking, Policy and Procedure) and coordination within an organization that provides procedural development and support to National Airspace System (NAS) stakeholders. </a:t>
            </a:r>
            <a:br>
              <a:rPr lang="en-US" sz="1200" dirty="0"/>
            </a:br>
            <a:br>
              <a:rPr lang="en-US" sz="1200" dirty="0"/>
            </a:br>
            <a:r>
              <a:rPr lang="en-US" sz="1200" dirty="0"/>
              <a:t>Previous experience includes - Air Traffic Services Manager of UAS and Commercial Space Operational Integration. This position represented all operational facilities from ground control to high altitude </a:t>
            </a:r>
            <a:r>
              <a:rPr lang="en-US" sz="1200" dirty="0" err="1"/>
              <a:t>en</a:t>
            </a:r>
            <a:r>
              <a:rPr lang="en-US" sz="1200" dirty="0"/>
              <a:t>-route environments that provides service to UAS activity in controlled airspace throughout the National Airspace System (NAS).</a:t>
            </a:r>
            <a:br>
              <a:rPr lang="en-US" sz="1200" dirty="0"/>
            </a:br>
            <a:br>
              <a:rPr lang="en-US" sz="1200" dirty="0"/>
            </a:br>
            <a:r>
              <a:rPr lang="en-US" sz="1200" dirty="0"/>
              <a:t>Prior to working in the UAS environment, Bill served in positions as Lead Investigator-audits and assessments, Operations Manager, Operations Supervisor, Air Traffic Controller and United States Marine.</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Diana Cooper – Hyundai UAM</a:t>
            </a:r>
          </a:p>
          <a:p>
            <a:endParaRPr lang="en-US" dirty="0"/>
          </a:p>
          <a:p>
            <a:r>
              <a:rPr lang="en-CA" sz="1200" kern="1200" dirty="0">
                <a:solidFill>
                  <a:schemeClr val="tx1"/>
                </a:solidFill>
                <a:effectLst/>
                <a:latin typeface="+mn-lt"/>
                <a:ea typeface="+mn-ea"/>
                <a:cs typeface="+mn-cs"/>
              </a:rPr>
              <a:t>Ms. Cooper is the Head of US Policy for Hyundai Urban Air Mobility.  She is responsible for working with legislators, regulators, local communities and industry to foster a forward-leaning regulatory and policy framework for UAM and to drive public acceptance.</a:t>
            </a:r>
            <a:endParaRPr lang="en-US" sz="1200" kern="1200" dirty="0">
              <a:solidFill>
                <a:schemeClr val="tx1"/>
              </a:solidFill>
              <a:effectLst/>
              <a:latin typeface="+mn-lt"/>
              <a:ea typeface="+mn-ea"/>
              <a:cs typeface="+mn-cs"/>
            </a:endParaRPr>
          </a:p>
          <a:p>
            <a:pPr fontAlgn="base"/>
            <a:r>
              <a:rPr lang="en-US" sz="1200" kern="1200" dirty="0">
                <a:solidFill>
                  <a:schemeClr val="tx1"/>
                </a:solidFill>
                <a:effectLst/>
                <a:latin typeface="+mn-lt"/>
                <a:ea typeface="+mn-ea"/>
                <a:cs typeface="+mn-cs"/>
              </a:rPr>
              <a:t> </a:t>
            </a:r>
          </a:p>
          <a:p>
            <a:pPr fontAlgn="base"/>
            <a:r>
              <a:rPr lang="en-US" sz="1200" kern="1200" dirty="0">
                <a:solidFill>
                  <a:schemeClr val="tx1"/>
                </a:solidFill>
                <a:effectLst/>
                <a:latin typeface="+mn-lt"/>
                <a:ea typeface="+mn-ea"/>
                <a:cs typeface="+mn-cs"/>
              </a:rPr>
              <a:t>Diana previously served as General Counsel and Senior Vice President of Policy and Strategy at </a:t>
            </a:r>
            <a:r>
              <a:rPr lang="en-US" sz="1200" kern="1200" dirty="0" err="1">
                <a:solidFill>
                  <a:schemeClr val="tx1"/>
                </a:solidFill>
                <a:effectLst/>
                <a:latin typeface="+mn-lt"/>
                <a:ea typeface="+mn-ea"/>
                <a:cs typeface="+mn-cs"/>
              </a:rPr>
              <a:t>PrecisionHawk</a:t>
            </a:r>
            <a:r>
              <a:rPr lang="en-US" sz="1200" kern="1200" dirty="0">
                <a:solidFill>
                  <a:schemeClr val="tx1"/>
                </a:solidFill>
                <a:effectLst/>
                <a:latin typeface="+mn-lt"/>
                <a:ea typeface="+mn-ea"/>
                <a:cs typeface="+mn-cs"/>
              </a:rPr>
              <a:t>, a commercial drone company.  Prior to that she founded and led the UAS and Robotics Practice Group at a leading law firm.</a:t>
            </a:r>
          </a:p>
          <a:p>
            <a:pPr fontAlgn="base"/>
            <a:r>
              <a:rPr lang="en-US" sz="1200" kern="1200" dirty="0">
                <a:solidFill>
                  <a:schemeClr val="tx1"/>
                </a:solidFill>
                <a:effectLst/>
                <a:latin typeface="+mn-lt"/>
                <a:ea typeface="+mn-ea"/>
                <a:cs typeface="+mn-cs"/>
              </a:rPr>
              <a:t> </a:t>
            </a:r>
          </a:p>
          <a:p>
            <a:pPr fontAlgn="base"/>
            <a:r>
              <a:rPr lang="en-US" sz="1200" kern="1200" dirty="0">
                <a:solidFill>
                  <a:schemeClr val="tx1"/>
                </a:solidFill>
                <a:effectLst/>
                <a:latin typeface="+mn-lt"/>
                <a:ea typeface="+mn-ea"/>
                <a:cs typeface="+mn-cs"/>
              </a:rPr>
              <a:t>Ms. Cooper is a member of the World Economic Forum UAM Working Group, and she serves as Special Advisor to the Chairman of the FAA Drone Advisory Committee. </a:t>
            </a:r>
          </a:p>
          <a:p>
            <a:pPr fontAlgn="base"/>
            <a:r>
              <a:rPr lang="en-US" sz="1200" kern="1200" dirty="0">
                <a:solidFill>
                  <a:schemeClr val="tx1"/>
                </a:solidFill>
                <a:effectLst/>
                <a:latin typeface="+mn-lt"/>
                <a:ea typeface="+mn-ea"/>
                <a:cs typeface="+mn-cs"/>
              </a:rPr>
              <a:t> </a:t>
            </a:r>
          </a:p>
          <a:p>
            <a:pPr fontAlgn="base"/>
            <a:r>
              <a:rPr lang="en-US" sz="1200" kern="1200" dirty="0">
                <a:solidFill>
                  <a:schemeClr val="tx1"/>
                </a:solidFill>
                <a:effectLst/>
                <a:latin typeface="+mn-lt"/>
                <a:ea typeface="+mn-ea"/>
                <a:cs typeface="+mn-cs"/>
              </a:rPr>
              <a:t>Diana has held leadership roles across many industry associations including as President of Small UAV Coalition.  She has served on various FAA aviation rulemaking committees, and as a Legal Expert for the United Nations Working Group on Geospatial Information Management.  </a:t>
            </a:r>
          </a:p>
          <a:p>
            <a:pPr fontAlgn="base"/>
            <a:r>
              <a:rPr lang="en-US" sz="1200" kern="1200" dirty="0">
                <a:solidFill>
                  <a:schemeClr val="tx1"/>
                </a:solidFill>
                <a:effectLst/>
                <a:latin typeface="+mn-lt"/>
                <a:ea typeface="+mn-ea"/>
                <a:cs typeface="+mn-cs"/>
              </a:rPr>
              <a:t> </a:t>
            </a:r>
          </a:p>
          <a:p>
            <a:pPr fontAlgn="base"/>
            <a:r>
              <a:rPr lang="en-US" sz="1200" kern="1200" dirty="0">
                <a:solidFill>
                  <a:schemeClr val="tx1"/>
                </a:solidFill>
                <a:effectLst/>
                <a:latin typeface="+mn-lt"/>
                <a:ea typeface="+mn-ea"/>
                <a:cs typeface="+mn-cs"/>
              </a:rPr>
              <a:t>Diana has testified on aviation policy and legal frameworks before the US House Transportation &amp; Infrastructure Committee and the US Senate Commerce Committee.</a:t>
            </a:r>
          </a:p>
          <a:p>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CA" sz="1200" kern="1200" dirty="0">
                <a:solidFill>
                  <a:schemeClr val="tx1"/>
                </a:solidFill>
                <a:effectLst/>
                <a:latin typeface="+mn-lt"/>
                <a:ea typeface="+mn-ea"/>
                <a:cs typeface="+mn-cs"/>
              </a:rPr>
              <a:t>Ms. Cooper holds a BA in Politics and Governance, a MA in Globalization Studies and a JD in Law and Technology.</a:t>
            </a:r>
            <a:endParaRPr lang="en-US" dirty="0"/>
          </a:p>
          <a:p>
            <a:endParaRPr lang="en-US" dirty="0"/>
          </a:p>
          <a:p>
            <a:endParaRPr lang="en-US" dirty="0"/>
          </a:p>
          <a:p>
            <a:r>
              <a:rPr lang="en-US" sz="1200" b="1" kern="1200" dirty="0">
                <a:solidFill>
                  <a:schemeClr val="tx1"/>
                </a:solidFill>
                <a:effectLst/>
                <a:latin typeface="+mn-lt"/>
                <a:ea typeface="+mn-ea"/>
                <a:cs typeface="+mn-cs"/>
              </a:rPr>
              <a:t>Heidi Williams – NBAA</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Brief bio:  </a:t>
            </a:r>
            <a:r>
              <a:rPr lang="en-US" sz="1200" i="1" kern="1200" dirty="0">
                <a:solidFill>
                  <a:schemeClr val="tx1"/>
                </a:solidFill>
                <a:effectLst/>
                <a:latin typeface="+mn-lt"/>
                <a:ea typeface="+mn-ea"/>
                <a:cs typeface="+mn-cs"/>
              </a:rPr>
              <a:t>Heidi J. Williams joined the National Business Aviation Association in December of 2016 where she serves as the Director, Air Traffic Services &amp; Infrastructure.   In her current role, she is responsible for NBAA’s policy and coordination </a:t>
            </a:r>
            <a:r>
              <a:rPr lang="en-US" sz="1200" kern="1200" dirty="0">
                <a:solidFill>
                  <a:schemeClr val="tx1"/>
                </a:solidFill>
                <a:effectLst/>
                <a:latin typeface="+mn-lt"/>
                <a:ea typeface="+mn-ea"/>
                <a:cs typeface="+mn-cs"/>
              </a:rPr>
              <a:t>with the FAA, state and local officials, and association members relating to air traffic control, air traffic management/design activities, </a:t>
            </a:r>
            <a:r>
              <a:rPr lang="en-US" sz="1200" kern="1200" dirty="0" err="1">
                <a:solidFill>
                  <a:schemeClr val="tx1"/>
                </a:solidFill>
                <a:effectLst/>
                <a:latin typeface="+mn-lt"/>
                <a:ea typeface="+mn-ea"/>
                <a:cs typeface="+mn-cs"/>
              </a:rPr>
              <a:t>Nextgen</a:t>
            </a:r>
            <a:r>
              <a:rPr lang="en-US" sz="1200" kern="1200" dirty="0">
                <a:solidFill>
                  <a:schemeClr val="tx1"/>
                </a:solidFill>
                <a:effectLst/>
                <a:latin typeface="+mn-lt"/>
                <a:ea typeface="+mn-ea"/>
                <a:cs typeface="+mn-cs"/>
              </a:rPr>
              <a:t>, UAS/New Entrants and oversees the NBAA Air Traffic Services at the FAA Air Traffic Control Command Center. Prior to joining the NBAA team, Ms. Williams served as the UAS lead for Lockheed Martin and as Vice President, Air Traffic Services for AOPA. She has been actively engaged in the industry for over twenty years and is a commercial pilot and flight instructor.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Tom Prevot – Uber Elevate</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Tom Prevot is Director of Engineering for Airspace Systems at Uber Elevate. Prior to joining Uber in 2017, Tom was with NASA Ames for more than 20 years. He was head of the Airspace Operations Lab and project lead for NASA’s UTM research. Tom won numerous awards including two NASA software of the year awards. He earned his PhD in aerospace in Munich for his thesis on autonomous and cooperative on-board flight planning.</a:t>
            </a:r>
          </a:p>
          <a:p>
            <a:endParaRPr lang="en-US" dirty="0"/>
          </a:p>
        </p:txBody>
      </p:sp>
      <p:sp>
        <p:nvSpPr>
          <p:cNvPr id="4" name="Slide Number Placeholder 3"/>
          <p:cNvSpPr>
            <a:spLocks noGrp="1"/>
          </p:cNvSpPr>
          <p:nvPr>
            <p:ph type="sldNum" sz="quarter" idx="10"/>
          </p:nvPr>
        </p:nvSpPr>
        <p:spPr/>
        <p:txBody>
          <a:bodyPr/>
          <a:lstStyle/>
          <a:p>
            <a:fld id="{C7E1AF0F-0024-4CBF-951F-3F7B102565D3}" type="slidenum">
              <a:rPr lang="en-US" smtClean="0"/>
              <a:t>9</a:t>
            </a:fld>
            <a:endParaRPr lang="en-US"/>
          </a:p>
        </p:txBody>
      </p:sp>
    </p:spTree>
    <p:extLst>
      <p:ext uri="{BB962C8B-B14F-4D97-AF65-F5344CB8AC3E}">
        <p14:creationId xmlns:p14="http://schemas.microsoft.com/office/powerpoint/2010/main" val="174808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E1AF0F-0024-4CBF-951F-3F7B102565D3}" type="slidenum">
              <a:rPr lang="en-US" smtClean="0"/>
              <a:t>10</a:t>
            </a:fld>
            <a:endParaRPr lang="en-US"/>
          </a:p>
        </p:txBody>
      </p:sp>
    </p:spTree>
    <p:extLst>
      <p:ext uri="{BB962C8B-B14F-4D97-AF65-F5344CB8AC3E}">
        <p14:creationId xmlns:p14="http://schemas.microsoft.com/office/powerpoint/2010/main" val="2982012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8A014-09B9-4A69-AE4B-6D8C40F418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CF9514-4B15-459E-B5D9-6787AB6A8E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84F161-99F5-49DB-8931-AC2CD5D03F35}"/>
              </a:ext>
            </a:extLst>
          </p:cNvPr>
          <p:cNvSpPr>
            <a:spLocks noGrp="1"/>
          </p:cNvSpPr>
          <p:nvPr>
            <p:ph type="dt" sz="half" idx="10"/>
          </p:nvPr>
        </p:nvSpPr>
        <p:spPr/>
        <p:txBody>
          <a:bodyPr/>
          <a:lstStyle/>
          <a:p>
            <a:fld id="{FE9D631C-80F9-433B-A361-F4B8B2DECE6E}" type="datetimeFigureOut">
              <a:rPr lang="en-US" smtClean="0"/>
              <a:t>6/25/2020</a:t>
            </a:fld>
            <a:endParaRPr lang="en-US"/>
          </a:p>
        </p:txBody>
      </p:sp>
      <p:sp>
        <p:nvSpPr>
          <p:cNvPr id="5" name="Footer Placeholder 4">
            <a:extLst>
              <a:ext uri="{FF2B5EF4-FFF2-40B4-BE49-F238E27FC236}">
                <a16:creationId xmlns:a16="http://schemas.microsoft.com/office/drawing/2014/main" id="{5A60AF4D-508F-4558-8359-47F2D555C3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895AA0-9BF7-4715-A553-890AC7BB5DE7}"/>
              </a:ext>
            </a:extLst>
          </p:cNvPr>
          <p:cNvSpPr>
            <a:spLocks noGrp="1"/>
          </p:cNvSpPr>
          <p:nvPr>
            <p:ph type="sldNum" sz="quarter" idx="12"/>
          </p:nvPr>
        </p:nvSpPr>
        <p:spPr/>
        <p:txBody>
          <a:bodyPr/>
          <a:lstStyle/>
          <a:p>
            <a:fld id="{B441EC28-9B82-47E5-A4E3-F7CA6AF36DF5}" type="slidenum">
              <a:rPr lang="en-US" smtClean="0"/>
              <a:t>‹#›</a:t>
            </a:fld>
            <a:endParaRPr lang="en-US"/>
          </a:p>
        </p:txBody>
      </p:sp>
    </p:spTree>
    <p:extLst>
      <p:ext uri="{BB962C8B-B14F-4D97-AF65-F5344CB8AC3E}">
        <p14:creationId xmlns:p14="http://schemas.microsoft.com/office/powerpoint/2010/main" val="696955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164000"/>
            <a:ext cx="10904107" cy="499840"/>
          </a:xfrm>
        </p:spPr>
        <p:txBody>
          <a:bodyPr/>
          <a:lstStyle/>
          <a:p>
            <a:r>
              <a:rPr lang="en-US" dirty="0"/>
              <a:t>Click to edit Master title style</a:t>
            </a:r>
          </a:p>
        </p:txBody>
      </p:sp>
      <p:sp>
        <p:nvSpPr>
          <p:cNvPr id="3" name="Content Placeholder 2"/>
          <p:cNvSpPr>
            <a:spLocks noGrp="1"/>
          </p:cNvSpPr>
          <p:nvPr>
            <p:ph idx="1"/>
          </p:nvPr>
        </p:nvSpPr>
        <p:spPr>
          <a:xfrm>
            <a:off x="330423" y="960352"/>
            <a:ext cx="11523415" cy="51658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06638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164000"/>
            <a:ext cx="10638185" cy="499840"/>
          </a:xfrm>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47722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8A014-09B9-4A69-AE4B-6D8C40F4181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CF9514-4B15-459E-B5D9-6787AB6A8E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84F161-99F5-49DB-8931-AC2CD5D03F35}"/>
              </a:ext>
            </a:extLst>
          </p:cNvPr>
          <p:cNvSpPr>
            <a:spLocks noGrp="1"/>
          </p:cNvSpPr>
          <p:nvPr>
            <p:ph type="dt" sz="half" idx="10"/>
          </p:nvPr>
        </p:nvSpPr>
        <p:spPr/>
        <p:txBody>
          <a:bodyPr/>
          <a:lstStyle/>
          <a:p>
            <a:fld id="{FE9D631C-80F9-433B-A361-F4B8B2DECE6E}" type="datetimeFigureOut">
              <a:rPr lang="en-US" smtClean="0"/>
              <a:t>6/25/2020</a:t>
            </a:fld>
            <a:endParaRPr lang="en-US"/>
          </a:p>
        </p:txBody>
      </p:sp>
      <p:sp>
        <p:nvSpPr>
          <p:cNvPr id="5" name="Footer Placeholder 4">
            <a:extLst>
              <a:ext uri="{FF2B5EF4-FFF2-40B4-BE49-F238E27FC236}">
                <a16:creationId xmlns:a16="http://schemas.microsoft.com/office/drawing/2014/main" id="{5A60AF4D-508F-4558-8359-47F2D555C3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895AA0-9BF7-4715-A553-890AC7BB5DE7}"/>
              </a:ext>
            </a:extLst>
          </p:cNvPr>
          <p:cNvSpPr>
            <a:spLocks noGrp="1"/>
          </p:cNvSpPr>
          <p:nvPr>
            <p:ph type="sldNum" sz="quarter" idx="12"/>
          </p:nvPr>
        </p:nvSpPr>
        <p:spPr/>
        <p:txBody>
          <a:bodyPr/>
          <a:lstStyle/>
          <a:p>
            <a:fld id="{B441EC28-9B82-47E5-A4E3-F7CA6AF36DF5}" type="slidenum">
              <a:rPr lang="en-US" smtClean="0"/>
              <a:t>‹#›</a:t>
            </a:fld>
            <a:endParaRPr lang="en-US"/>
          </a:p>
        </p:txBody>
      </p:sp>
    </p:spTree>
    <p:extLst>
      <p:ext uri="{BB962C8B-B14F-4D97-AF65-F5344CB8AC3E}">
        <p14:creationId xmlns:p14="http://schemas.microsoft.com/office/powerpoint/2010/main" val="183296515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333417-44F7-4053-88D9-1725A90378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438781-2F6C-4129-8CBB-EEFC92F422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F176F7-928E-4191-A2FE-499A7A6B55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9D631C-80F9-433B-A361-F4B8B2DECE6E}" type="datetimeFigureOut">
              <a:rPr lang="en-US" smtClean="0"/>
              <a:t>6/25/2020</a:t>
            </a:fld>
            <a:endParaRPr lang="en-US"/>
          </a:p>
        </p:txBody>
      </p:sp>
      <p:sp>
        <p:nvSpPr>
          <p:cNvPr id="5" name="Footer Placeholder 4">
            <a:extLst>
              <a:ext uri="{FF2B5EF4-FFF2-40B4-BE49-F238E27FC236}">
                <a16:creationId xmlns:a16="http://schemas.microsoft.com/office/drawing/2014/main" id="{F76C5D14-B514-4909-BEFB-CDF70AD3A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73A497-A46C-46EB-8A33-9C5170255C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41EC28-9B82-47E5-A4E3-F7CA6AF36DF5}" type="slidenum">
              <a:rPr lang="en-US" smtClean="0"/>
              <a:t>‹#›</a:t>
            </a:fld>
            <a:endParaRPr lang="en-US"/>
          </a:p>
        </p:txBody>
      </p:sp>
    </p:spTree>
    <p:extLst>
      <p:ext uri="{BB962C8B-B14F-4D97-AF65-F5344CB8AC3E}">
        <p14:creationId xmlns:p14="http://schemas.microsoft.com/office/powerpoint/2010/main" val="404549929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164000"/>
            <a:ext cx="10889904" cy="49984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30423" y="789968"/>
            <a:ext cx="11523415" cy="533619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213645" y="6419639"/>
            <a:ext cx="978355" cy="365125"/>
          </a:xfrm>
          <a:prstGeom prst="rect">
            <a:avLst/>
          </a:prstGeom>
        </p:spPr>
        <p:txBody>
          <a:bodyPr vert="horz" lIns="91440" tIns="45720" rIns="91440" bIns="45720" rtlCol="0" anchor="ctr"/>
          <a:lstStyle>
            <a:lvl1pPr algn="r">
              <a:defRPr sz="14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133451" y="44555"/>
            <a:ext cx="777875" cy="622300"/>
          </a:xfrm>
          <a:prstGeom prst="rect">
            <a:avLst/>
          </a:prstGeom>
          <a:noFill/>
          <a:ln w="9525">
            <a:noFill/>
            <a:miter lim="800000"/>
            <a:headEnd/>
            <a:tailEnd/>
          </a:ln>
        </p:spPr>
      </p:pic>
    </p:spTree>
    <p:extLst>
      <p:ext uri="{BB962C8B-B14F-4D97-AF65-F5344CB8AC3E}">
        <p14:creationId xmlns:p14="http://schemas.microsoft.com/office/powerpoint/2010/main" val="1149486055"/>
      </p:ext>
    </p:extLst>
  </p:cSld>
  <p:clrMap bg1="lt1" tx1="dk1" bg2="lt2" tx2="dk2" accent1="accent1" accent2="accent2" accent3="accent3" accent4="accent4" accent5="accent5" accent6="accent6" hlink="hlink" folHlink="folHlink"/>
  <p:sldLayoutIdLst>
    <p:sldLayoutId id="2147483661" r:id="rId1"/>
    <p:sldLayoutId id="2147483665" r:id="rId2"/>
    <p:sldLayoutId id="2147483667" r:id="rId3"/>
  </p:sldLayoutIdLst>
  <p:hf hdr="0" ftr="0" dt="0"/>
  <p:txStyles>
    <p:titleStyle>
      <a:lvl1pPr algn="ctr" defTabSz="457189" rtl="0" eaLnBrk="1" latinLnBrk="0" hangingPunct="1">
        <a:lnSpc>
          <a:spcPct val="80000"/>
        </a:lnSpc>
        <a:spcBef>
          <a:spcPct val="0"/>
        </a:spcBef>
        <a:buNone/>
        <a:defRPr sz="32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8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s://arc.cnf.i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s://arc.cnf.io/sessions/jjwc/#!/dashboar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2.xml"/><Relationship Id="rId7" Type="http://schemas.openxmlformats.org/officeDocument/2006/relationships/notesSlide" Target="../notesSlides/notesSlide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tags" Target="../tags/tag3.xml"/><Relationship Id="rId9" Type="http://schemas.openxmlformats.org/officeDocument/2006/relationships/image" Target="../media/image5.e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6.xml"/><Relationship Id="rId7" Type="http://schemas.openxmlformats.org/officeDocument/2006/relationships/notesSlide" Target="../notesSlides/notesSlide3.xml"/><Relationship Id="rId2" Type="http://schemas.openxmlformats.org/officeDocument/2006/relationships/tags" Target="../tags/tag5.xml"/><Relationship Id="rId1" Type="http://schemas.openxmlformats.org/officeDocument/2006/relationships/vmlDrawing" Target="../drawings/vmlDrawing2.vml"/><Relationship Id="rId6" Type="http://schemas.openxmlformats.org/officeDocument/2006/relationships/slideLayout" Target="../slideLayouts/slideLayout3.xml"/><Relationship Id="rId5" Type="http://schemas.openxmlformats.org/officeDocument/2006/relationships/tags" Target="../tags/tag8.xml"/><Relationship Id="rId4" Type="http://schemas.openxmlformats.org/officeDocument/2006/relationships/tags" Target="../tags/tag7.xml"/><Relationship Id="rId9"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hyperlink" Target="mailto:taumi.daniels@nasa.gov" TargetMode="External"/><Relationship Id="rId2" Type="http://schemas.openxmlformats.org/officeDocument/2006/relationships/hyperlink" Target="mailto:parimal.h.kopardekar@nasa.gov" TargetMode="External"/><Relationship Id="rId1" Type="http://schemas.openxmlformats.org/officeDocument/2006/relationships/slideLayout" Target="../slideLayouts/slideLayout2.xml"/><Relationship Id="rId4" Type="http://schemas.openxmlformats.org/officeDocument/2006/relationships/hyperlink" Target="mailto:cecelia.s.town@nasa.gov"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s://nari.arc.nasa.gov/aamecosystem" TargetMode="Externa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s://arc.cnf.io/sessions/jjwc/#!/dashboar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91D4D9-A83C-4744-B55B-BE67695D22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724" y="-43231"/>
            <a:ext cx="12270582" cy="6901231"/>
          </a:xfrm>
          <a:prstGeom prst="rect">
            <a:avLst/>
          </a:prstGeom>
        </p:spPr>
      </p:pic>
      <p:sp>
        <p:nvSpPr>
          <p:cNvPr id="6" name="Rectangle 5">
            <a:extLst>
              <a:ext uri="{FF2B5EF4-FFF2-40B4-BE49-F238E27FC236}">
                <a16:creationId xmlns:a16="http://schemas.microsoft.com/office/drawing/2014/main" id="{EBDDB66F-3097-4731-9837-0C1564F3CE03}"/>
              </a:ext>
            </a:extLst>
          </p:cNvPr>
          <p:cNvSpPr/>
          <p:nvPr/>
        </p:nvSpPr>
        <p:spPr>
          <a:xfrm>
            <a:off x="-84083" y="5770929"/>
            <a:ext cx="12276083" cy="10983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FC2C8B4-903D-4D77-8762-290D070CB58C}"/>
              </a:ext>
            </a:extLst>
          </p:cNvPr>
          <p:cNvSpPr txBox="1"/>
          <p:nvPr/>
        </p:nvSpPr>
        <p:spPr>
          <a:xfrm>
            <a:off x="-77724" y="6040405"/>
            <a:ext cx="12269724" cy="553998"/>
          </a:xfrm>
          <a:prstGeom prst="rect">
            <a:avLst/>
          </a:prstGeom>
          <a:solidFill>
            <a:schemeClr val="bg1"/>
          </a:solidFill>
        </p:spPr>
        <p:txBody>
          <a:bodyPr wrap="square" rtlCol="0">
            <a:spAutoFit/>
          </a:bodyPr>
          <a:lstStyle/>
          <a:p>
            <a:pPr algn="ctr"/>
            <a:r>
              <a:rPr lang="en-US" sz="3000" b="1" dirty="0">
                <a:latin typeface="Arial" panose="020B0604020202020204" pitchFamily="34" charset="0"/>
                <a:cs typeface="Arial" panose="020B0604020202020204" pitchFamily="34" charset="0"/>
              </a:rPr>
              <a:t>AAM Airspace Working Group Kickoff</a:t>
            </a:r>
          </a:p>
        </p:txBody>
      </p:sp>
      <p:pic>
        <p:nvPicPr>
          <p:cNvPr id="7" name="Picture 6">
            <a:extLst>
              <a:ext uri="{FF2B5EF4-FFF2-40B4-BE49-F238E27FC236}">
                <a16:creationId xmlns:a16="http://schemas.microsoft.com/office/drawing/2014/main" id="{F4F4E099-756C-41AD-A3A5-960EE3D786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22991" y="181270"/>
            <a:ext cx="676460" cy="559381"/>
          </a:xfrm>
          <a:prstGeom prst="rect">
            <a:avLst/>
          </a:prstGeom>
        </p:spPr>
      </p:pic>
    </p:spTree>
    <p:extLst>
      <p:ext uri="{BB962C8B-B14F-4D97-AF65-F5344CB8AC3E}">
        <p14:creationId xmlns:p14="http://schemas.microsoft.com/office/powerpoint/2010/main" val="3128064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E9AB0E7-634E-4A67-91F8-CCB2BEEE95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724" y="-43231"/>
            <a:ext cx="12270582" cy="6901231"/>
          </a:xfrm>
          <a:prstGeom prst="rect">
            <a:avLst/>
          </a:prstGeom>
        </p:spPr>
      </p:pic>
      <p:pic>
        <p:nvPicPr>
          <p:cNvPr id="4" name="Picture 3">
            <a:extLst>
              <a:ext uri="{FF2B5EF4-FFF2-40B4-BE49-F238E27FC236}">
                <a16:creationId xmlns:a16="http://schemas.microsoft.com/office/drawing/2014/main" id="{88EA2DFD-B67A-4BA6-9387-9F42CDEFB5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22991" y="181270"/>
            <a:ext cx="676460" cy="559381"/>
          </a:xfrm>
          <a:prstGeom prst="rect">
            <a:avLst/>
          </a:prstGeom>
        </p:spPr>
      </p:pic>
      <p:sp>
        <p:nvSpPr>
          <p:cNvPr id="6" name="Rectangle 5">
            <a:extLst>
              <a:ext uri="{FF2B5EF4-FFF2-40B4-BE49-F238E27FC236}">
                <a16:creationId xmlns:a16="http://schemas.microsoft.com/office/drawing/2014/main" id="{7FD6C68D-BC7A-4242-829C-C5C3FD70A1E0}"/>
              </a:ext>
            </a:extLst>
          </p:cNvPr>
          <p:cNvSpPr/>
          <p:nvPr/>
        </p:nvSpPr>
        <p:spPr>
          <a:xfrm>
            <a:off x="671804" y="749200"/>
            <a:ext cx="10651187" cy="57133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C49AD10-DB05-4A5B-A80C-D9506918AC68}"/>
              </a:ext>
            </a:extLst>
          </p:cNvPr>
          <p:cNvSpPr txBox="1"/>
          <p:nvPr/>
        </p:nvSpPr>
        <p:spPr>
          <a:xfrm>
            <a:off x="671804" y="858910"/>
            <a:ext cx="10651187" cy="523220"/>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AAM Airspace Working Group Kickoff Agenda</a:t>
            </a:r>
          </a:p>
        </p:txBody>
      </p:sp>
      <p:graphicFrame>
        <p:nvGraphicFramePr>
          <p:cNvPr id="3" name="Table 2">
            <a:extLst>
              <a:ext uri="{FF2B5EF4-FFF2-40B4-BE49-F238E27FC236}">
                <a16:creationId xmlns:a16="http://schemas.microsoft.com/office/drawing/2014/main" id="{CE890FDA-A5AA-4149-84F8-9AE7710CCA31}"/>
              </a:ext>
            </a:extLst>
          </p:cNvPr>
          <p:cNvGraphicFramePr>
            <a:graphicFrameLocks noGrp="1"/>
          </p:cNvGraphicFramePr>
          <p:nvPr>
            <p:extLst>
              <p:ext uri="{D42A27DB-BD31-4B8C-83A1-F6EECF244321}">
                <p14:modId xmlns:p14="http://schemas.microsoft.com/office/powerpoint/2010/main" val="1814622697"/>
              </p:ext>
            </p:extLst>
          </p:nvPr>
        </p:nvGraphicFramePr>
        <p:xfrm>
          <a:off x="919604" y="1429639"/>
          <a:ext cx="10078721" cy="4899407"/>
        </p:xfrm>
        <a:graphic>
          <a:graphicData uri="http://schemas.openxmlformats.org/drawingml/2006/table">
            <a:tbl>
              <a:tblPr firstRow="1" firstCol="1" bandRow="1"/>
              <a:tblGrid>
                <a:gridCol w="1597615">
                  <a:extLst>
                    <a:ext uri="{9D8B030D-6E8A-4147-A177-3AD203B41FA5}">
                      <a16:colId xmlns:a16="http://schemas.microsoft.com/office/drawing/2014/main" val="3871991148"/>
                    </a:ext>
                  </a:extLst>
                </a:gridCol>
                <a:gridCol w="3088943">
                  <a:extLst>
                    <a:ext uri="{9D8B030D-6E8A-4147-A177-3AD203B41FA5}">
                      <a16:colId xmlns:a16="http://schemas.microsoft.com/office/drawing/2014/main" val="72641550"/>
                    </a:ext>
                  </a:extLst>
                </a:gridCol>
                <a:gridCol w="1774209">
                  <a:extLst>
                    <a:ext uri="{9D8B030D-6E8A-4147-A177-3AD203B41FA5}">
                      <a16:colId xmlns:a16="http://schemas.microsoft.com/office/drawing/2014/main" val="3010462147"/>
                    </a:ext>
                  </a:extLst>
                </a:gridCol>
                <a:gridCol w="3617954">
                  <a:extLst>
                    <a:ext uri="{9D8B030D-6E8A-4147-A177-3AD203B41FA5}">
                      <a16:colId xmlns:a16="http://schemas.microsoft.com/office/drawing/2014/main" val="4241059356"/>
                    </a:ext>
                  </a:extLst>
                </a:gridCol>
              </a:tblGrid>
              <a:tr h="238841">
                <a:tc gridSpan="4">
                  <a:txBody>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June 23, 2020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09756417"/>
                  </a:ext>
                </a:extLst>
              </a:tr>
              <a:tr h="238841">
                <a:tc>
                  <a:txBody>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Topic</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Speaker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Time (EDT)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Description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8900764"/>
                  </a:ext>
                </a:extLst>
              </a:tr>
              <a:tr h="978175">
                <a:tc>
                  <a:txBody>
                    <a:bodyPr/>
                    <a:lstStyle/>
                    <a:p>
                      <a:pPr marL="0" marR="0" algn="l">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Introduction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600" kern="1200" dirty="0">
                          <a:solidFill>
                            <a:schemeClr val="tx1"/>
                          </a:solidFill>
                          <a:effectLst/>
                          <a:latin typeface="+mn-lt"/>
                          <a:ea typeface="+mn-ea"/>
                          <a:cs typeface="+mn-cs"/>
                        </a:rPr>
                        <a:t>Parimal Kopardekar</a:t>
                      </a:r>
                      <a:r>
                        <a:rPr lang="en-US" sz="1600" dirty="0">
                          <a:effectLst/>
                          <a:latin typeface="Calibri" panose="020F0502020204030204" pitchFamily="34" charset="0"/>
                          <a:ea typeface="Calibri" panose="020F0502020204030204" pitchFamily="34" charset="0"/>
                          <a:cs typeface="Calibri" panose="020F0502020204030204" pitchFamily="34" charset="0"/>
                        </a:rPr>
                        <a:t> (PK)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3:00PM – 3:20PM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Welcome attendees, share the meeting agenda, introduce the NASA lead, and discuss the working group’s path forward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116993"/>
                  </a:ext>
                </a:extLst>
              </a:tr>
              <a:tr h="1938990">
                <a:tc>
                  <a:txBody>
                    <a:bodyPr/>
                    <a:lstStyle/>
                    <a:p>
                      <a:pPr marL="0" marR="0" algn="l">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Panel: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600" kern="1200" dirty="0">
                          <a:solidFill>
                            <a:schemeClr val="tx1"/>
                          </a:solidFill>
                          <a:effectLst/>
                          <a:latin typeface="+mn-lt"/>
                          <a:ea typeface="+mn-ea"/>
                          <a:cs typeface="+mn-cs"/>
                        </a:rPr>
                        <a:t>Open, Safe and Secure National Airspace</a:t>
                      </a:r>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endParaRPr lang="en-US" sz="1600" b="1" dirty="0">
                        <a:effectLst/>
                        <a:latin typeface="Calibri" panose="020F0502020204030204" pitchFamily="34" charset="0"/>
                        <a:ea typeface="Calibri" panose="020F0502020204030204" pitchFamily="34" charset="0"/>
                        <a:cs typeface="Calibri" panose="020F0502020204030204" pitchFamily="34" charset="0"/>
                      </a:endParaRPr>
                    </a:p>
                    <a:p>
                      <a:pPr marL="0" marR="0" algn="l">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Moderator: </a:t>
                      </a:r>
                      <a:r>
                        <a:rPr lang="en-US" sz="1600" dirty="0">
                          <a:effectLst/>
                          <a:latin typeface="Calibri" panose="020F0502020204030204" pitchFamily="34" charset="0"/>
                          <a:ea typeface="Calibri" panose="020F0502020204030204" pitchFamily="34" charset="0"/>
                          <a:cs typeface="Calibri" panose="020F0502020204030204" pitchFamily="34" charset="0"/>
                        </a:rPr>
                        <a:t>PK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600" b="1" dirty="0">
                          <a:effectLst/>
                          <a:latin typeface="+mn-lt"/>
                          <a:ea typeface="Calibri" panose="020F0502020204030204" pitchFamily="34" charset="0"/>
                          <a:cs typeface="Calibri" panose="020F0502020204030204" pitchFamily="34" charset="0"/>
                        </a:rPr>
                        <a:t>Airbus</a:t>
                      </a:r>
                      <a:r>
                        <a:rPr lang="en-US" sz="1600" dirty="0">
                          <a:effectLst/>
                          <a:latin typeface="+mn-lt"/>
                          <a:ea typeface="Calibri" panose="020F0502020204030204" pitchFamily="34" charset="0"/>
                          <a:cs typeface="Calibri" panose="020F0502020204030204" pitchFamily="34" charset="0"/>
                        </a:rPr>
                        <a:t>: </a:t>
                      </a:r>
                      <a:r>
                        <a:rPr lang="en-US" sz="1600" b="1" dirty="0">
                          <a:solidFill>
                            <a:srgbClr val="000000"/>
                          </a:solidFill>
                          <a:effectLst/>
                          <a:latin typeface="+mn-lt"/>
                          <a:ea typeface="Calibri" panose="020F0502020204030204" pitchFamily="34" charset="0"/>
                          <a:cs typeface="Times New Roman" panose="02020603050405020304" pitchFamily="18" charset="0"/>
                        </a:rPr>
                        <a:t> </a:t>
                      </a:r>
                      <a:r>
                        <a:rPr lang="en-US" sz="1600" dirty="0">
                          <a:solidFill>
                            <a:srgbClr val="000000"/>
                          </a:solidFill>
                          <a:effectLst/>
                          <a:latin typeface="+mn-lt"/>
                          <a:ea typeface="Calibri" panose="020F0502020204030204" pitchFamily="34" charset="0"/>
                          <a:cs typeface="Times New Roman" panose="02020603050405020304" pitchFamily="18" charset="0"/>
                        </a:rPr>
                        <a:t>Rob Eagles</a:t>
                      </a:r>
                    </a:p>
                    <a:p>
                      <a:pPr marL="342900" marR="0" lvl="0" indent="-342900" algn="l">
                        <a:lnSpc>
                          <a:spcPct val="107000"/>
                        </a:lnSpc>
                        <a:spcBef>
                          <a:spcPts val="0"/>
                        </a:spcBef>
                        <a:spcAft>
                          <a:spcPts val="0"/>
                        </a:spcAft>
                        <a:buFont typeface="Symbol" panose="05050102010706020507" pitchFamily="18" charset="2"/>
                        <a:buChar char=""/>
                      </a:pPr>
                      <a:r>
                        <a:rPr lang="en-US" sz="1600" b="1" dirty="0">
                          <a:solidFill>
                            <a:srgbClr val="000000"/>
                          </a:solidFill>
                          <a:effectLst/>
                          <a:latin typeface="+mn-lt"/>
                          <a:ea typeface="Calibri" panose="020F0502020204030204" pitchFamily="34" charset="0"/>
                          <a:cs typeface="Times New Roman" panose="02020603050405020304" pitchFamily="18" charset="0"/>
                        </a:rPr>
                        <a:t>Akin Gump</a:t>
                      </a:r>
                      <a:r>
                        <a:rPr lang="en-US" sz="1600" dirty="0">
                          <a:solidFill>
                            <a:srgbClr val="000000"/>
                          </a:solidFill>
                          <a:effectLst/>
                          <a:latin typeface="+mn-lt"/>
                          <a:ea typeface="Calibri" panose="020F0502020204030204" pitchFamily="34" charset="0"/>
                          <a:cs typeface="Times New Roman" panose="02020603050405020304" pitchFamily="18" charset="0"/>
                        </a:rPr>
                        <a:t>:  Jennifer Richter</a:t>
                      </a:r>
                    </a:p>
                    <a:p>
                      <a:pPr marL="342900" marR="0" lvl="0" indent="-342900" algn="l">
                        <a:lnSpc>
                          <a:spcPct val="107000"/>
                        </a:lnSpc>
                        <a:spcBef>
                          <a:spcPts val="0"/>
                        </a:spcBef>
                        <a:spcAft>
                          <a:spcPts val="0"/>
                        </a:spcAft>
                        <a:buFont typeface="Symbol" panose="05050102010706020507" pitchFamily="18" charset="2"/>
                        <a:buChar char=""/>
                      </a:pPr>
                      <a:r>
                        <a:rPr lang="en-US" sz="1600" b="1" dirty="0">
                          <a:solidFill>
                            <a:srgbClr val="000000"/>
                          </a:solidFill>
                          <a:effectLst/>
                          <a:latin typeface="+mn-lt"/>
                          <a:ea typeface="Calibri" panose="020F0502020204030204" pitchFamily="34" charset="0"/>
                          <a:cs typeface="Times New Roman" panose="02020603050405020304" pitchFamily="18" charset="0"/>
                        </a:rPr>
                        <a:t>Commercial Drone Alliance</a:t>
                      </a:r>
                      <a:r>
                        <a:rPr lang="en-US" sz="1600" dirty="0">
                          <a:solidFill>
                            <a:srgbClr val="000000"/>
                          </a:solidFill>
                          <a:effectLst/>
                          <a:latin typeface="+mn-lt"/>
                          <a:ea typeface="Calibri" panose="020F0502020204030204" pitchFamily="34" charset="0"/>
                          <a:cs typeface="Times New Roman" panose="02020603050405020304" pitchFamily="18" charset="0"/>
                        </a:rPr>
                        <a:t>:  Lisa </a:t>
                      </a:r>
                      <a:r>
                        <a:rPr lang="en-US" sz="1600" dirty="0" err="1">
                          <a:solidFill>
                            <a:srgbClr val="000000"/>
                          </a:solidFill>
                          <a:effectLst/>
                          <a:latin typeface="+mn-lt"/>
                          <a:ea typeface="Calibri" panose="020F0502020204030204" pitchFamily="34" charset="0"/>
                          <a:cs typeface="Times New Roman" panose="02020603050405020304" pitchFamily="18" charset="0"/>
                        </a:rPr>
                        <a:t>Ellman</a:t>
                      </a:r>
                      <a:r>
                        <a:rPr lang="en-US" sz="1600" dirty="0">
                          <a:solidFill>
                            <a:srgbClr val="000000"/>
                          </a:solidFill>
                          <a:effectLst/>
                          <a:latin typeface="+mn-lt"/>
                          <a:ea typeface="Calibri" panose="020F0502020204030204" pitchFamily="34" charset="0"/>
                          <a:cs typeface="Times New Roman" panose="02020603050405020304" pitchFamily="18" charset="0"/>
                        </a:rPr>
                        <a:t> </a:t>
                      </a:r>
                      <a:endParaRPr lang="en-US" sz="16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600" b="1" dirty="0">
                          <a:effectLst/>
                          <a:latin typeface="+mn-lt"/>
                          <a:ea typeface="Calibri" panose="020F0502020204030204" pitchFamily="34" charset="0"/>
                          <a:cs typeface="Calibri" panose="020F0502020204030204" pitchFamily="34" charset="0"/>
                        </a:rPr>
                        <a:t>DoD</a:t>
                      </a:r>
                      <a:r>
                        <a:rPr lang="en-US" sz="1600" dirty="0">
                          <a:effectLst/>
                          <a:latin typeface="+mn-lt"/>
                          <a:ea typeface="Calibri" panose="020F0502020204030204" pitchFamily="34" charset="0"/>
                          <a:cs typeface="Calibri" panose="020F0502020204030204" pitchFamily="34" charset="0"/>
                        </a:rPr>
                        <a:t>:  Brent Ingraham</a:t>
                      </a:r>
                      <a:endParaRPr lang="en-US" sz="16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600" b="1" dirty="0">
                          <a:effectLst/>
                          <a:latin typeface="+mn-lt"/>
                          <a:ea typeface="Calibri" panose="020F0502020204030204" pitchFamily="34" charset="0"/>
                          <a:cs typeface="Calibri" panose="020F0502020204030204" pitchFamily="34" charset="0"/>
                        </a:rPr>
                        <a:t>DHS</a:t>
                      </a:r>
                      <a:r>
                        <a:rPr lang="en-US" sz="1600" dirty="0">
                          <a:effectLst/>
                          <a:latin typeface="+mn-lt"/>
                          <a:ea typeface="Calibri" panose="020F0502020204030204" pitchFamily="34" charset="0"/>
                          <a:cs typeface="Calibri" panose="020F0502020204030204" pitchFamily="34" charset="0"/>
                        </a:rPr>
                        <a:t>:  Tim Bennett</a:t>
                      </a:r>
                      <a:endParaRPr lang="en-US" sz="16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600" b="1" dirty="0">
                          <a:effectLst/>
                          <a:latin typeface="+mn-lt"/>
                          <a:ea typeface="Calibri" panose="020F0502020204030204" pitchFamily="34" charset="0"/>
                          <a:cs typeface="Calibri" panose="020F0502020204030204" pitchFamily="34" charset="0"/>
                        </a:rPr>
                        <a:t>FAA</a:t>
                      </a:r>
                      <a:r>
                        <a:rPr lang="en-US" sz="1600" dirty="0">
                          <a:effectLst/>
                          <a:latin typeface="+mn-lt"/>
                          <a:ea typeface="Calibri" panose="020F0502020204030204" pitchFamily="34" charset="0"/>
                          <a:cs typeface="Calibri" panose="020F0502020204030204" pitchFamily="34" charset="0"/>
                        </a:rPr>
                        <a:t>:  Bill Stanton</a:t>
                      </a:r>
                    </a:p>
                    <a:p>
                      <a:pPr marL="342900" marR="0" lvl="0" indent="-342900" algn="l">
                        <a:lnSpc>
                          <a:spcPct val="107000"/>
                        </a:lnSpc>
                        <a:spcBef>
                          <a:spcPts val="0"/>
                        </a:spcBef>
                        <a:spcAft>
                          <a:spcPts val="0"/>
                        </a:spcAft>
                        <a:buFont typeface="Symbol" panose="05050102010706020507" pitchFamily="18" charset="2"/>
                        <a:buChar char=""/>
                      </a:pPr>
                      <a:r>
                        <a:rPr lang="en-US" sz="1600" b="1" dirty="0">
                          <a:effectLst/>
                          <a:latin typeface="+mn-lt"/>
                          <a:ea typeface="Calibri" panose="020F0502020204030204" pitchFamily="34" charset="0"/>
                          <a:cs typeface="Times New Roman" panose="02020603050405020304" pitchFamily="18" charset="0"/>
                        </a:rPr>
                        <a:t>Hitachi</a:t>
                      </a:r>
                      <a:r>
                        <a:rPr lang="en-US" sz="1600" b="1" baseline="0" dirty="0">
                          <a:effectLst/>
                          <a:latin typeface="+mn-lt"/>
                          <a:ea typeface="Calibri" panose="020F0502020204030204" pitchFamily="34" charset="0"/>
                          <a:cs typeface="Times New Roman" panose="02020603050405020304" pitchFamily="18" charset="0"/>
                        </a:rPr>
                        <a:t> UAM</a:t>
                      </a:r>
                      <a:r>
                        <a:rPr lang="en-US" sz="1600" dirty="0">
                          <a:effectLst/>
                          <a:latin typeface="+mn-lt"/>
                          <a:ea typeface="Calibri" panose="020F0502020204030204" pitchFamily="34" charset="0"/>
                          <a:cs typeface="Times New Roman" panose="02020603050405020304" pitchFamily="18" charset="0"/>
                        </a:rPr>
                        <a:t>:  Diana</a:t>
                      </a:r>
                      <a:r>
                        <a:rPr lang="en-US" sz="1600" baseline="0" dirty="0">
                          <a:effectLst/>
                          <a:latin typeface="+mn-lt"/>
                          <a:ea typeface="Calibri" panose="020F0502020204030204" pitchFamily="34" charset="0"/>
                          <a:cs typeface="Times New Roman" panose="02020603050405020304" pitchFamily="18" charset="0"/>
                        </a:rPr>
                        <a:t> Cooper</a:t>
                      </a:r>
                      <a:endParaRPr lang="en-US" sz="16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600" b="1" dirty="0">
                          <a:effectLst/>
                          <a:latin typeface="+mn-lt"/>
                          <a:ea typeface="Calibri" panose="020F0502020204030204" pitchFamily="34" charset="0"/>
                          <a:cs typeface="Calibri" panose="020F0502020204030204" pitchFamily="34" charset="0"/>
                        </a:rPr>
                        <a:t>NBAA</a:t>
                      </a:r>
                      <a:r>
                        <a:rPr lang="en-US" sz="1600" dirty="0">
                          <a:effectLst/>
                          <a:latin typeface="+mn-lt"/>
                          <a:ea typeface="Calibri" panose="020F0502020204030204" pitchFamily="34" charset="0"/>
                          <a:cs typeface="Calibri" panose="020F0502020204030204" pitchFamily="34" charset="0"/>
                        </a:rPr>
                        <a:t>:  Heidi William</a:t>
                      </a:r>
                    </a:p>
                    <a:p>
                      <a:pPr marL="342900" marR="0" lvl="0" indent="-342900" algn="l">
                        <a:lnSpc>
                          <a:spcPct val="107000"/>
                        </a:lnSpc>
                        <a:spcBef>
                          <a:spcPts val="0"/>
                        </a:spcBef>
                        <a:spcAft>
                          <a:spcPts val="0"/>
                        </a:spcAft>
                        <a:buFont typeface="Symbol" panose="05050102010706020507" pitchFamily="18" charset="2"/>
                        <a:buChar char=""/>
                      </a:pPr>
                      <a:r>
                        <a:rPr lang="en-US" sz="1600" b="1" kern="1200" dirty="0">
                          <a:solidFill>
                            <a:schemeClr val="tx1"/>
                          </a:solidFill>
                          <a:effectLst/>
                          <a:latin typeface="+mn-lt"/>
                          <a:ea typeface="+mn-ea"/>
                          <a:cs typeface="+mn-cs"/>
                        </a:rPr>
                        <a:t>Uber</a:t>
                      </a:r>
                      <a:r>
                        <a:rPr lang="en-US" sz="1600" kern="1200" dirty="0">
                          <a:solidFill>
                            <a:schemeClr val="tx1"/>
                          </a:solidFill>
                          <a:effectLst/>
                          <a:latin typeface="+mn-lt"/>
                          <a:ea typeface="+mn-ea"/>
                          <a:cs typeface="+mn-cs"/>
                        </a:rPr>
                        <a:t>:  Tom Prevot </a:t>
                      </a:r>
                      <a:endParaRPr lang="en-US" sz="1600" dirty="0">
                        <a:effectLst/>
                        <a:latin typeface="+mn-lt"/>
                        <a:ea typeface="Calibri" panose="020F0502020204030204" pitchFamily="34" charset="0"/>
                        <a:cs typeface="Times New Roman" panose="02020603050405020304" pitchFamily="18" charset="0"/>
                      </a:endParaRPr>
                    </a:p>
                  </a:txBody>
                  <a:tcPr marL="114300" marR="1143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3:20PM – 4:30PM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Panel with aircraft</a:t>
                      </a:r>
                      <a:r>
                        <a:rPr lang="en-US" sz="1600" dirty="0">
                          <a:effectLst/>
                          <a:latin typeface="Calibri" panose="020F0502020204030204" pitchFamily="34" charset="0"/>
                          <a:ea typeface="Calibri" panose="020F0502020204030204" pitchFamily="34" charset="0"/>
                          <a:cs typeface="Times New Roman" panose="02020603050405020304" pitchFamily="18" charset="0"/>
                        </a:rPr>
                        <a:t> industry stakeholders to discuss perspectives and viewpoints </a:t>
                      </a:r>
                      <a:r>
                        <a:rPr lang="en-US" sz="1600" dirty="0">
                          <a:effectLst/>
                          <a:latin typeface="Calibri" panose="020F0502020204030204" pitchFamily="34" charset="0"/>
                          <a:ea typeface="Calibri" panose="020F0502020204030204" pitchFamily="34" charset="0"/>
                          <a:cs typeface="Calibri" panose="020F0502020204030204" pitchFamily="34" charset="0"/>
                        </a:rPr>
                        <a:t>regarding the integration of AAM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9058476"/>
                  </a:ext>
                </a:extLst>
              </a:tr>
              <a:tr h="738714">
                <a:tc>
                  <a:txBody>
                    <a:bodyPr/>
                    <a:lstStyle/>
                    <a:p>
                      <a:pPr marL="0" marR="0" algn="l">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Q &amp; 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600" kern="1200" dirty="0">
                          <a:solidFill>
                            <a:schemeClr val="tx1"/>
                          </a:solidFill>
                          <a:effectLst/>
                          <a:latin typeface="+mn-lt"/>
                          <a:ea typeface="+mn-ea"/>
                          <a:cs typeface="+mn-cs"/>
                        </a:rPr>
                        <a:t>PK/Taumi Daniels and Panelists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4:30PM – 5:00PM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Open discussion with participants regarding their questions, concerns, etc. through </a:t>
                      </a:r>
                      <a:r>
                        <a:rPr lang="en-US" sz="16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conference.io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98027"/>
                  </a:ext>
                </a:extLst>
              </a:tr>
            </a:tbl>
          </a:graphicData>
        </a:graphic>
      </p:graphicFrame>
    </p:spTree>
    <p:extLst>
      <p:ext uri="{BB962C8B-B14F-4D97-AF65-F5344CB8AC3E}">
        <p14:creationId xmlns:p14="http://schemas.microsoft.com/office/powerpoint/2010/main" val="3178317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91D4D9-A83C-4744-B55B-BE67695D22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724" y="-43231"/>
            <a:ext cx="12270582" cy="6901231"/>
          </a:xfrm>
          <a:prstGeom prst="rect">
            <a:avLst/>
          </a:prstGeom>
        </p:spPr>
      </p:pic>
      <p:pic>
        <p:nvPicPr>
          <p:cNvPr id="7" name="Picture 6">
            <a:extLst>
              <a:ext uri="{FF2B5EF4-FFF2-40B4-BE49-F238E27FC236}">
                <a16:creationId xmlns:a16="http://schemas.microsoft.com/office/drawing/2014/main" id="{F4F4E099-756C-41AD-A3A5-960EE3D786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22991" y="181270"/>
            <a:ext cx="676460" cy="559381"/>
          </a:xfrm>
          <a:prstGeom prst="rect">
            <a:avLst/>
          </a:prstGeom>
        </p:spPr>
      </p:pic>
      <p:sp>
        <p:nvSpPr>
          <p:cNvPr id="8" name="Rectangle 7">
            <a:extLst>
              <a:ext uri="{FF2B5EF4-FFF2-40B4-BE49-F238E27FC236}">
                <a16:creationId xmlns:a16="http://schemas.microsoft.com/office/drawing/2014/main" id="{7FD6C68D-BC7A-4242-829C-C5C3FD70A1E0}"/>
              </a:ext>
            </a:extLst>
          </p:cNvPr>
          <p:cNvSpPr/>
          <p:nvPr/>
        </p:nvSpPr>
        <p:spPr>
          <a:xfrm>
            <a:off x="2058573" y="804937"/>
            <a:ext cx="8131126" cy="5318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FC2C8B4-903D-4D77-8762-290D070CB58C}"/>
              </a:ext>
            </a:extLst>
          </p:cNvPr>
          <p:cNvSpPr txBox="1"/>
          <p:nvPr/>
        </p:nvSpPr>
        <p:spPr>
          <a:xfrm>
            <a:off x="3148689" y="1543428"/>
            <a:ext cx="5697415" cy="3785652"/>
          </a:xfrm>
          <a:prstGeom prst="rect">
            <a:avLst/>
          </a:prstGeom>
          <a:solidFill>
            <a:schemeClr val="bg1"/>
          </a:solidFill>
        </p:spPr>
        <p:txBody>
          <a:bodyPr wrap="square" rtlCol="0">
            <a:spAutoFit/>
          </a:bodyPr>
          <a:lstStyle/>
          <a:p>
            <a:pPr algn="ctr"/>
            <a:r>
              <a:rPr lang="en-US" sz="6000" b="1" dirty="0"/>
              <a:t>Airspace system should be ready when vehicles are ready</a:t>
            </a:r>
          </a:p>
        </p:txBody>
      </p:sp>
    </p:spTree>
    <p:extLst>
      <p:ext uri="{BB962C8B-B14F-4D97-AF65-F5344CB8AC3E}">
        <p14:creationId xmlns:p14="http://schemas.microsoft.com/office/powerpoint/2010/main" val="156607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E0767-54EA-47C3-A7CD-5A2EB17301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724" y="-43231"/>
            <a:ext cx="12270582" cy="6901231"/>
          </a:xfrm>
          <a:prstGeom prst="rect">
            <a:avLst/>
          </a:prstGeom>
        </p:spPr>
      </p:pic>
      <p:pic>
        <p:nvPicPr>
          <p:cNvPr id="4" name="Picture 3">
            <a:extLst>
              <a:ext uri="{FF2B5EF4-FFF2-40B4-BE49-F238E27FC236}">
                <a16:creationId xmlns:a16="http://schemas.microsoft.com/office/drawing/2014/main" id="{88EA2DFD-B67A-4BA6-9387-9F42CDEFB5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22991" y="181270"/>
            <a:ext cx="676460" cy="559381"/>
          </a:xfrm>
          <a:prstGeom prst="rect">
            <a:avLst/>
          </a:prstGeom>
        </p:spPr>
      </p:pic>
      <p:sp>
        <p:nvSpPr>
          <p:cNvPr id="6" name="Rectangle 5">
            <a:extLst>
              <a:ext uri="{FF2B5EF4-FFF2-40B4-BE49-F238E27FC236}">
                <a16:creationId xmlns:a16="http://schemas.microsoft.com/office/drawing/2014/main" id="{7FD6C68D-BC7A-4242-829C-C5C3FD70A1E0}"/>
              </a:ext>
            </a:extLst>
          </p:cNvPr>
          <p:cNvSpPr/>
          <p:nvPr/>
        </p:nvSpPr>
        <p:spPr>
          <a:xfrm>
            <a:off x="820448" y="808189"/>
            <a:ext cx="10651187" cy="5318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C49AD10-DB05-4A5B-A80C-D9506918AC68}"/>
              </a:ext>
            </a:extLst>
          </p:cNvPr>
          <p:cNvSpPr txBox="1"/>
          <p:nvPr/>
        </p:nvSpPr>
        <p:spPr>
          <a:xfrm>
            <a:off x="770406" y="2226928"/>
            <a:ext cx="10651187" cy="3554819"/>
          </a:xfrm>
          <a:prstGeom prst="rect">
            <a:avLst/>
          </a:prstGeom>
          <a:noFill/>
        </p:spPr>
        <p:txBody>
          <a:bodyPr wrap="square" rtlCol="0">
            <a:spAutoFit/>
          </a:bodyPr>
          <a:lstStyle/>
          <a:p>
            <a:pPr algn="ctr"/>
            <a:r>
              <a:rPr lang="en-US" sz="4500" b="1" dirty="0" err="1">
                <a:latin typeface="Arial" panose="020B0604020202020204" pitchFamily="34" charset="0"/>
                <a:cs typeface="Arial" panose="020B0604020202020204" pitchFamily="34" charset="0"/>
              </a:rPr>
              <a:t>Conference.io</a:t>
            </a:r>
            <a:endParaRPr lang="en-US" sz="4500" b="1" dirty="0">
              <a:latin typeface="Arial" panose="020B0604020202020204" pitchFamily="34" charset="0"/>
              <a:cs typeface="Arial" panose="020B0604020202020204" pitchFamily="34" charset="0"/>
            </a:endParaRPr>
          </a:p>
          <a:p>
            <a:pPr algn="ctr"/>
            <a:r>
              <a:rPr lang="en-US" sz="4500" b="1" dirty="0">
                <a:latin typeface="Arial" panose="020B0604020202020204" pitchFamily="34" charset="0"/>
                <a:cs typeface="Arial" panose="020B0604020202020204" pitchFamily="34" charset="0"/>
              </a:rPr>
              <a:t>(also on registration site, </a:t>
            </a:r>
            <a:r>
              <a:rPr lang="en-US" sz="4500" b="1" dirty="0" err="1">
                <a:latin typeface="Arial" panose="020B0604020202020204" pitchFamily="34" charset="0"/>
                <a:cs typeface="Arial" panose="020B0604020202020204" pitchFamily="34" charset="0"/>
              </a:rPr>
              <a:t>youtube</a:t>
            </a:r>
            <a:r>
              <a:rPr lang="en-US" sz="4500" b="1" dirty="0">
                <a:latin typeface="Arial" panose="020B0604020202020204" pitchFamily="34" charset="0"/>
                <a:cs typeface="Arial" panose="020B0604020202020204" pitchFamily="34" charset="0"/>
              </a:rPr>
              <a:t>)</a:t>
            </a:r>
            <a:br>
              <a:rPr lang="en-US" sz="4000" dirty="0">
                <a:latin typeface="Arial" panose="020B0604020202020204" pitchFamily="34" charset="0"/>
                <a:cs typeface="Arial" panose="020B0604020202020204" pitchFamily="34" charset="0"/>
              </a:rPr>
            </a:br>
            <a:endParaRPr lang="en-US" sz="4000" dirty="0">
              <a:latin typeface="Arial" panose="020B0604020202020204" pitchFamily="34" charset="0"/>
              <a:cs typeface="Arial" panose="020B0604020202020204" pitchFamily="34" charset="0"/>
            </a:endParaRPr>
          </a:p>
          <a:p>
            <a:pPr lvl="1" algn="ctr"/>
            <a:r>
              <a:rPr lang="en-US" sz="4000" b="1" dirty="0">
                <a:latin typeface="Arial" panose="020B0604020202020204" pitchFamily="34" charset="0"/>
                <a:cs typeface="Arial" panose="020B0604020202020204" pitchFamily="34" charset="0"/>
              </a:rPr>
              <a:t>Web Address:</a:t>
            </a:r>
            <a:br>
              <a:rPr lang="en-US" sz="4000" b="1" dirty="0">
                <a:latin typeface="Arial" panose="020B0604020202020204" pitchFamily="34" charset="0"/>
                <a:cs typeface="Arial" panose="020B0604020202020204" pitchFamily="34" charset="0"/>
              </a:rPr>
            </a:br>
            <a:r>
              <a:rPr lang="en-US" sz="1500" b="1" dirty="0">
                <a:latin typeface="Arial" panose="020B0604020202020204" pitchFamily="34" charset="0"/>
                <a:cs typeface="Arial" panose="020B0604020202020204" pitchFamily="34" charset="0"/>
              </a:rPr>
              <a:t> </a:t>
            </a:r>
            <a:br>
              <a:rPr lang="en-US" sz="4000" b="1" dirty="0">
                <a:latin typeface="Arial" panose="020B0604020202020204" pitchFamily="34" charset="0"/>
                <a:cs typeface="Arial" panose="020B0604020202020204" pitchFamily="34" charset="0"/>
              </a:rPr>
            </a:br>
            <a:r>
              <a:rPr lang="en-US" sz="4000" u="sng" dirty="0">
                <a:hlinkClick r:id="rId4"/>
              </a:rPr>
              <a:t>https://arc.cnf.io/sessions/jjwc/#!/dashboard</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1392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104" name="Shape 104"/>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spcBef>
                <a:spcPts val="0"/>
              </a:spcBef>
              <a:buClr>
                <a:schemeClr val="dk1"/>
              </a:buClr>
              <a:buSzPts val="2520"/>
            </a:pPr>
            <a:r>
              <a:rPr lang="en-US" sz="2800" b="1" dirty="0">
                <a:solidFill>
                  <a:schemeClr val="dk1"/>
                </a:solidFill>
                <a:ea typeface="Calibri"/>
                <a:cs typeface="Calibri"/>
                <a:sym typeface="Calibri"/>
              </a:rPr>
              <a:t>UAM </a:t>
            </a:r>
            <a:r>
              <a:rPr lang="en-US" sz="2800" b="1" dirty="0">
                <a:ea typeface="Calibri"/>
                <a:cs typeface="Calibri"/>
                <a:sym typeface="Calibri"/>
              </a:rPr>
              <a:t>Framework and Barriers</a:t>
            </a:r>
          </a:p>
        </p:txBody>
      </p:sp>
      <p:sp>
        <p:nvSpPr>
          <p:cNvPr id="105" name="Shape 105"/>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sz="1200" b="0" i="0" u="none" strike="noStrike" kern="1200" cap="none" spc="0" normalizeH="0" baseline="0" noProof="0" dirty="0">
              <a:ln>
                <a:noFill/>
              </a:ln>
              <a:solidFill>
                <a:srgbClr val="888888"/>
              </a:solidFill>
              <a:effectLst/>
              <a:uLnTx/>
              <a:uFillTx/>
              <a:latin typeface="Calibri"/>
              <a:ea typeface="Calibri"/>
              <a:cs typeface="Calibri"/>
              <a:sym typeface="Calibri"/>
            </a:endParaRPr>
          </a:p>
        </p:txBody>
      </p:sp>
      <p:sp>
        <p:nvSpPr>
          <p:cNvPr id="41" name="Oval 40">
            <a:extLst>
              <a:ext uri="{FF2B5EF4-FFF2-40B4-BE49-F238E27FC236}">
                <a16:creationId xmlns:a16="http://schemas.microsoft.com/office/drawing/2014/main" id="{85EBBB3E-5E92-BE46-A7F9-69166461C6D5}"/>
              </a:ext>
            </a:extLst>
          </p:cNvPr>
          <p:cNvSpPr/>
          <p:nvPr/>
        </p:nvSpPr>
        <p:spPr>
          <a:xfrm>
            <a:off x="3506272" y="1976352"/>
            <a:ext cx="4859077" cy="3305477"/>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2" name="Oval 41">
            <a:extLst>
              <a:ext uri="{FF2B5EF4-FFF2-40B4-BE49-F238E27FC236}">
                <a16:creationId xmlns:a16="http://schemas.microsoft.com/office/drawing/2014/main" id="{D8A13148-F451-8F4F-A23E-D635598407EB}"/>
              </a:ext>
            </a:extLst>
          </p:cNvPr>
          <p:cNvSpPr/>
          <p:nvPr/>
        </p:nvSpPr>
        <p:spPr>
          <a:xfrm>
            <a:off x="3191769" y="1742691"/>
            <a:ext cx="5553231" cy="3777688"/>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3" name="Oval 42">
            <a:extLst>
              <a:ext uri="{FF2B5EF4-FFF2-40B4-BE49-F238E27FC236}">
                <a16:creationId xmlns:a16="http://schemas.microsoft.com/office/drawing/2014/main" id="{9086770A-D86B-2642-8A50-8F09CB3BA7CA}"/>
              </a:ext>
            </a:extLst>
          </p:cNvPr>
          <p:cNvSpPr/>
          <p:nvPr/>
        </p:nvSpPr>
        <p:spPr>
          <a:xfrm>
            <a:off x="1846550" y="798269"/>
            <a:ext cx="8329846" cy="5666533"/>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4" name="Oval 43">
            <a:extLst>
              <a:ext uri="{FF2B5EF4-FFF2-40B4-BE49-F238E27FC236}">
                <a16:creationId xmlns:a16="http://schemas.microsoft.com/office/drawing/2014/main" id="{F678430F-F08C-4E44-96A0-A2914EC5B97F}"/>
              </a:ext>
            </a:extLst>
          </p:cNvPr>
          <p:cNvSpPr/>
          <p:nvPr/>
        </p:nvSpPr>
        <p:spPr>
          <a:xfrm>
            <a:off x="2844692" y="1506586"/>
            <a:ext cx="6247385" cy="4249899"/>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5" name="Oval 44">
            <a:extLst>
              <a:ext uri="{FF2B5EF4-FFF2-40B4-BE49-F238E27FC236}">
                <a16:creationId xmlns:a16="http://schemas.microsoft.com/office/drawing/2014/main" id="{7D4CC976-F862-194C-B5B7-2878AF7D9E38}"/>
              </a:ext>
            </a:extLst>
          </p:cNvPr>
          <p:cNvSpPr/>
          <p:nvPr/>
        </p:nvSpPr>
        <p:spPr>
          <a:xfrm>
            <a:off x="2465041" y="1249000"/>
            <a:ext cx="6941538" cy="472211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6" name="Oval 45">
            <a:extLst>
              <a:ext uri="{FF2B5EF4-FFF2-40B4-BE49-F238E27FC236}">
                <a16:creationId xmlns:a16="http://schemas.microsoft.com/office/drawing/2014/main" id="{57B6BDC7-0B29-B24E-806B-8C7BD0AACC75}"/>
              </a:ext>
            </a:extLst>
          </p:cNvPr>
          <p:cNvSpPr/>
          <p:nvPr/>
        </p:nvSpPr>
        <p:spPr>
          <a:xfrm>
            <a:off x="2140211" y="1034375"/>
            <a:ext cx="7635692" cy="5194321"/>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7" name="TextBox 46">
            <a:extLst>
              <a:ext uri="{FF2B5EF4-FFF2-40B4-BE49-F238E27FC236}">
                <a16:creationId xmlns:a16="http://schemas.microsoft.com/office/drawing/2014/main" id="{D527D00B-6E49-9F49-86E7-45FC0C3AB6E6}"/>
              </a:ext>
            </a:extLst>
          </p:cNvPr>
          <p:cNvSpPr txBox="1"/>
          <p:nvPr/>
        </p:nvSpPr>
        <p:spPr>
          <a:xfrm>
            <a:off x="5235925" y="6048031"/>
            <a:ext cx="1465448" cy="317882"/>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UAM Ports</a:t>
            </a:r>
          </a:p>
        </p:txBody>
      </p:sp>
      <p:sp>
        <p:nvSpPr>
          <p:cNvPr id="48" name="TextBox 47">
            <a:extLst>
              <a:ext uri="{FF2B5EF4-FFF2-40B4-BE49-F238E27FC236}">
                <a16:creationId xmlns:a16="http://schemas.microsoft.com/office/drawing/2014/main" id="{CBB558B3-49E0-D448-B1F3-45979A891625}"/>
              </a:ext>
            </a:extLst>
          </p:cNvPr>
          <p:cNvSpPr txBox="1"/>
          <p:nvPr/>
        </p:nvSpPr>
        <p:spPr>
          <a:xfrm>
            <a:off x="5252220" y="5802936"/>
            <a:ext cx="1432860" cy="317882"/>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Autonomy</a:t>
            </a:r>
          </a:p>
        </p:txBody>
      </p:sp>
      <p:sp>
        <p:nvSpPr>
          <p:cNvPr id="49" name="TextBox 48">
            <a:extLst>
              <a:ext uri="{FF2B5EF4-FFF2-40B4-BE49-F238E27FC236}">
                <a16:creationId xmlns:a16="http://schemas.microsoft.com/office/drawing/2014/main" id="{2F855FD8-3759-2C4A-AFD7-44A2BAA06FDA}"/>
              </a:ext>
            </a:extLst>
          </p:cNvPr>
          <p:cNvSpPr txBox="1"/>
          <p:nvPr/>
        </p:nvSpPr>
        <p:spPr>
          <a:xfrm>
            <a:off x="5486394" y="5564387"/>
            <a:ext cx="964512" cy="317882"/>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Noise</a:t>
            </a:r>
          </a:p>
        </p:txBody>
      </p:sp>
      <p:sp>
        <p:nvSpPr>
          <p:cNvPr id="50" name="TextBox 49">
            <a:extLst>
              <a:ext uri="{FF2B5EF4-FFF2-40B4-BE49-F238E27FC236}">
                <a16:creationId xmlns:a16="http://schemas.microsoft.com/office/drawing/2014/main" id="{CAC64E71-B43E-2442-ABC7-811BAFBF7FA2}"/>
              </a:ext>
            </a:extLst>
          </p:cNvPr>
          <p:cNvSpPr txBox="1"/>
          <p:nvPr/>
        </p:nvSpPr>
        <p:spPr>
          <a:xfrm>
            <a:off x="4457514" y="6290759"/>
            <a:ext cx="3021598" cy="317882"/>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Regulations/Certification</a:t>
            </a:r>
          </a:p>
        </p:txBody>
      </p:sp>
      <p:sp>
        <p:nvSpPr>
          <p:cNvPr id="52" name="TextBox 51">
            <a:extLst>
              <a:ext uri="{FF2B5EF4-FFF2-40B4-BE49-F238E27FC236}">
                <a16:creationId xmlns:a16="http://schemas.microsoft.com/office/drawing/2014/main" id="{5619F4D9-0FA0-814C-8518-B5A3608B0627}"/>
              </a:ext>
            </a:extLst>
          </p:cNvPr>
          <p:cNvSpPr txBox="1"/>
          <p:nvPr/>
        </p:nvSpPr>
        <p:spPr>
          <a:xfrm>
            <a:off x="5106982" y="5300797"/>
            <a:ext cx="1719587" cy="317882"/>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Affordability</a:t>
            </a:r>
          </a:p>
        </p:txBody>
      </p:sp>
      <p:sp>
        <p:nvSpPr>
          <p:cNvPr id="40" name="Oval 39">
            <a:extLst>
              <a:ext uri="{FF2B5EF4-FFF2-40B4-BE49-F238E27FC236}">
                <a16:creationId xmlns:a16="http://schemas.microsoft.com/office/drawing/2014/main" id="{85EBBB3E-5E92-BE46-A7F9-69166461C6D5}"/>
              </a:ext>
            </a:extLst>
          </p:cNvPr>
          <p:cNvSpPr/>
          <p:nvPr/>
        </p:nvSpPr>
        <p:spPr>
          <a:xfrm>
            <a:off x="3868221" y="2189826"/>
            <a:ext cx="4135179" cy="2813032"/>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TextBox 37">
            <a:extLst>
              <a:ext uri="{FF2B5EF4-FFF2-40B4-BE49-F238E27FC236}">
                <a16:creationId xmlns:a16="http://schemas.microsoft.com/office/drawing/2014/main" id="{5619F4D9-0FA0-814C-8518-B5A3608B0627}"/>
              </a:ext>
            </a:extLst>
          </p:cNvPr>
          <p:cNvSpPr txBox="1"/>
          <p:nvPr/>
        </p:nvSpPr>
        <p:spPr>
          <a:xfrm>
            <a:off x="5346499" y="5038853"/>
            <a:ext cx="1223354" cy="317882"/>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Security</a:t>
            </a:r>
          </a:p>
        </p:txBody>
      </p:sp>
      <p:sp>
        <p:nvSpPr>
          <p:cNvPr id="18" name="Shape 102"/>
          <p:cNvSpPr/>
          <p:nvPr/>
        </p:nvSpPr>
        <p:spPr>
          <a:xfrm>
            <a:off x="2442609" y="4535606"/>
            <a:ext cx="1958008" cy="1517531"/>
          </a:xfrm>
          <a:prstGeom prst="roundRect">
            <a:avLst>
              <a:gd name="adj" fmla="val 16667"/>
            </a:avLst>
          </a:prstGeom>
          <a:solidFill>
            <a:srgbClr val="C0504D"/>
          </a:solidFill>
          <a:ln>
            <a:noFill/>
          </a:ln>
          <a:effectLst/>
          <a:scene3d>
            <a:camera prst="orthographicFront">
              <a:rot lat="0" lon="0" rev="0"/>
            </a:camera>
            <a:lightRig rig="contrasting" dir="t">
              <a:rot lat="0" lon="0" rev="7800000"/>
            </a:lightRig>
          </a:scene3d>
          <a:sp3d>
            <a:bevelT w="139700" h="139700"/>
          </a:sp3d>
        </p:spPr>
        <p:txBody>
          <a:bodyPr spcFirstLastPara="1" wrap="square" lIns="45700" tIns="91425" rIns="4570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1. Vehicle Design &amp; Integration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2. Airworthiness Standards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    Certification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3. Vehicle Noise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4. Weather-Tolerant Vehicles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5. Cabin Acceptability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6. Manufacturing &amp; Supply Chain</a:t>
            </a:r>
          </a:p>
        </p:txBody>
      </p:sp>
      <p:sp>
        <p:nvSpPr>
          <p:cNvPr id="99" name="Shape 99"/>
          <p:cNvSpPr/>
          <p:nvPr/>
        </p:nvSpPr>
        <p:spPr>
          <a:xfrm>
            <a:off x="7595750" y="4633200"/>
            <a:ext cx="2229440" cy="1472339"/>
          </a:xfrm>
          <a:prstGeom prst="roundRect">
            <a:avLst>
              <a:gd name="adj" fmla="val 16667"/>
            </a:avLst>
          </a:prstGeom>
          <a:solidFill>
            <a:srgbClr val="C0504D"/>
          </a:solidFill>
          <a:ln>
            <a:noFill/>
          </a:ln>
          <a:effectLst/>
          <a:scene3d>
            <a:camera prst="orthographicFront">
              <a:rot lat="0" lon="0" rev="0"/>
            </a:camera>
            <a:lightRig rig="contrasting" dir="t">
              <a:rot lat="0" lon="0" rev="7800000"/>
            </a:lightRig>
          </a:scene3d>
          <a:sp3d>
            <a:bevelT w="139700" h="139700"/>
          </a:sp3d>
        </p:spPr>
        <p:txBody>
          <a:bodyPr spcFirstLastPara="1" wrap="square" lIns="45700" tIns="0" rIns="45700"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1. Safe Urban Flight Management</a:t>
            </a:r>
          </a:p>
          <a:p>
            <a:pPr marL="169863" marR="0" lvl="0" indent="-169863"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2. Increasingly Automated Vehicle Operations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3. Certification &amp; Ops Approval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4. Ground Ops &amp; Maintenance</a:t>
            </a:r>
          </a:p>
        </p:txBody>
      </p:sp>
      <p:sp>
        <p:nvSpPr>
          <p:cNvPr id="100" name="Shape 100"/>
          <p:cNvSpPr/>
          <p:nvPr/>
        </p:nvSpPr>
        <p:spPr>
          <a:xfrm>
            <a:off x="5186516" y="835357"/>
            <a:ext cx="1676400" cy="1353316"/>
          </a:xfrm>
          <a:prstGeom prst="roundRect">
            <a:avLst>
              <a:gd name="adj" fmla="val 16667"/>
            </a:avLst>
          </a:prstGeom>
          <a:solidFill>
            <a:schemeClr val="accent4">
              <a:lumMod val="60000"/>
              <a:lumOff val="40000"/>
            </a:schemeClr>
          </a:solidFill>
          <a:ln>
            <a:noFill/>
          </a:ln>
          <a:effectLst/>
          <a:scene3d>
            <a:camera prst="orthographicFront">
              <a:rot lat="0" lon="0" rev="0"/>
            </a:camera>
            <a:lightRig rig="contrasting" dir="t">
              <a:rot lat="0" lon="0" rev="7800000"/>
            </a:lightRig>
          </a:scene3d>
          <a:sp3d>
            <a:bevelT w="139700" h="139700"/>
          </a:sp3d>
        </p:spPr>
        <p:txBody>
          <a:bodyPr spcFirstLastPara="1" wrap="square" lIns="45700" tIns="91425" rIns="4570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1. Public Acceptance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2. Supporting Infrastructure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3. Operational Integration</a:t>
            </a:r>
          </a:p>
          <a:p>
            <a:pPr marL="169863" marR="0" lvl="0" indent="-169863"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schemeClr val="bg1">
                    <a:lumMod val="50000"/>
                  </a:schemeClr>
                </a:solidFill>
                <a:effectLst/>
                <a:uLnTx/>
                <a:uFillTx/>
                <a:latin typeface="Calibri"/>
                <a:ea typeface="+mn-ea"/>
                <a:cs typeface="+mn-cs"/>
              </a:rPr>
              <a:t>4. Local Regulatory Environment &amp; Liability </a:t>
            </a:r>
          </a:p>
        </p:txBody>
      </p:sp>
      <p:sp>
        <p:nvSpPr>
          <p:cNvPr id="101" name="Shape 101"/>
          <p:cNvSpPr/>
          <p:nvPr/>
        </p:nvSpPr>
        <p:spPr>
          <a:xfrm>
            <a:off x="7815297" y="1400681"/>
            <a:ext cx="2723048" cy="1547351"/>
          </a:xfrm>
          <a:prstGeom prst="roundRect">
            <a:avLst>
              <a:gd name="adj" fmla="val 16667"/>
            </a:avLst>
          </a:prstGeom>
          <a:solidFill>
            <a:schemeClr val="accent1">
              <a:lumMod val="60000"/>
              <a:lumOff val="40000"/>
            </a:schemeClr>
          </a:solidFill>
          <a:ln>
            <a:noFill/>
          </a:ln>
          <a:effectLst/>
          <a:scene3d>
            <a:camera prst="orthographicFront">
              <a:rot lat="0" lon="0" rev="0"/>
            </a:camera>
            <a:lightRig rig="contrasting" dir="t">
              <a:rot lat="0" lon="0" rev="7800000"/>
            </a:lightRig>
          </a:scene3d>
          <a:sp3d>
            <a:bevelT w="139700" h="139700"/>
          </a:sp3d>
        </p:spPr>
        <p:txBody>
          <a:bodyPr spcFirstLastPara="1" wrap="square" lIns="45700" tIns="0" rIns="45700" bIns="91425" anchor="ctr" anchorCtr="0">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1. Safe Airspace 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2. Efficient Airspace 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3. Scalable Airspace 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4. Resilient Airspace Ops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5. Fleet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6. Urban Weather Prediction</a:t>
            </a:r>
          </a:p>
        </p:txBody>
      </p:sp>
      <p:sp>
        <p:nvSpPr>
          <p:cNvPr id="103" name="Shape 103"/>
          <p:cNvSpPr/>
          <p:nvPr/>
        </p:nvSpPr>
        <p:spPr>
          <a:xfrm>
            <a:off x="1636857" y="1400682"/>
            <a:ext cx="2708860" cy="1622955"/>
          </a:xfrm>
          <a:prstGeom prst="roundRect">
            <a:avLst>
              <a:gd name="adj" fmla="val 16667"/>
            </a:avLst>
          </a:prstGeom>
          <a:solidFill>
            <a:schemeClr val="accent1">
              <a:lumMod val="60000"/>
              <a:lumOff val="40000"/>
            </a:schemeClr>
          </a:solidFill>
          <a:ln>
            <a:noFill/>
          </a:ln>
          <a:effectLst/>
          <a:scene3d>
            <a:camera prst="orthographicFront">
              <a:rot lat="0" lon="0" rev="0"/>
            </a:camera>
            <a:lightRig rig="contrasting" dir="t">
              <a:rot lat="0" lon="0" rev="7800000"/>
            </a:lightRig>
          </a:scene3d>
          <a:sp3d>
            <a:bevelT w="139700" h="139700"/>
          </a:sp3d>
        </p:spPr>
        <p:txBody>
          <a:bodyPr spcFirstLastPara="1" wrap="square" lIns="45700" tIns="0" rIns="4570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1. Airspace Design</a:t>
            </a:r>
          </a:p>
          <a:p>
            <a:pPr marL="169863" marR="0" lvl="0" indent="-169863"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2. Operational Rules, Roles, &amp; Procedures</a:t>
            </a:r>
          </a:p>
          <a:p>
            <a:pPr marL="169863" marR="0" lvl="0" indent="-169863"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3. CNSI &amp; Control Facility Infrastructure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ea typeface="+mn-ea"/>
                <a:cs typeface="+mn-cs"/>
              </a:rPr>
              <a:t>4. UAM Port Design</a:t>
            </a:r>
          </a:p>
        </p:txBody>
      </p:sp>
      <p:sp>
        <p:nvSpPr>
          <p:cNvPr id="51" name="TextBox 50">
            <a:extLst>
              <a:ext uri="{FF2B5EF4-FFF2-40B4-BE49-F238E27FC236}">
                <a16:creationId xmlns:a16="http://schemas.microsoft.com/office/drawing/2014/main" id="{CAC64E71-B43E-2442-ABC7-811BAFBF7FA2}"/>
              </a:ext>
            </a:extLst>
          </p:cNvPr>
          <p:cNvSpPr txBox="1"/>
          <p:nvPr/>
        </p:nvSpPr>
        <p:spPr>
          <a:xfrm>
            <a:off x="5492806" y="4799823"/>
            <a:ext cx="964512" cy="317882"/>
          </a:xfrm>
          <a:prstGeom prst="rect">
            <a:avLst/>
          </a:prstGeom>
          <a:solidFill>
            <a:srgbClr val="FFFFFF"/>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Safety</a:t>
            </a:r>
          </a:p>
        </p:txBody>
      </p:sp>
      <p:pic>
        <p:nvPicPr>
          <p:cNvPr id="63" name="Shape 107"/>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839050" y="2187061"/>
            <a:ext cx="4401006" cy="2719935"/>
          </a:xfrm>
          <a:prstGeom prst="rect">
            <a:avLst/>
          </a:prstGeom>
          <a:noFill/>
          <a:ln>
            <a:noFill/>
          </a:ln>
        </p:spPr>
      </p:pic>
      <p:sp>
        <p:nvSpPr>
          <p:cNvPr id="64" name="Shape 108"/>
          <p:cNvSpPr/>
          <p:nvPr/>
        </p:nvSpPr>
        <p:spPr>
          <a:xfrm>
            <a:off x="3867257" y="2757685"/>
            <a:ext cx="1413488" cy="732512"/>
          </a:xfrm>
          <a:prstGeom prst="ellipse">
            <a:avLst/>
          </a:prstGeom>
          <a:solidFill>
            <a:srgbClr val="FFFFFF">
              <a:alpha val="34902"/>
            </a:srgbClr>
          </a:solidFill>
          <a:ln w="57150">
            <a:solidFill>
              <a:srgbClr val="95B3D7"/>
            </a:solidFill>
          </a:ln>
          <a:effectLst>
            <a:outerShdw blurRad="40000" dist="23000" dir="5400000" rotWithShape="0">
              <a:srgbClr val="000000">
                <a:alpha val="34901"/>
              </a:srgbClr>
            </a:outerShdw>
          </a:effectLst>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Arial Narrow"/>
                <a:cs typeface="Arial Narrow"/>
                <a:sym typeface="Arial Narrow"/>
              </a:rPr>
              <a:t>Airspace System Design &amp; Implementation</a:t>
            </a:r>
          </a:p>
        </p:txBody>
      </p:sp>
      <p:sp>
        <p:nvSpPr>
          <p:cNvPr id="65" name="Shape 109"/>
          <p:cNvSpPr/>
          <p:nvPr/>
        </p:nvSpPr>
        <p:spPr>
          <a:xfrm>
            <a:off x="6814406" y="2765081"/>
            <a:ext cx="1425649" cy="727049"/>
          </a:xfrm>
          <a:prstGeom prst="ellipse">
            <a:avLst/>
          </a:prstGeom>
          <a:solidFill>
            <a:srgbClr val="FFFFFF">
              <a:alpha val="34902"/>
            </a:srgbClr>
          </a:solidFill>
          <a:ln w="57150">
            <a:solidFill>
              <a:srgbClr val="95B3D7"/>
            </a:solidFill>
          </a:ln>
          <a:effectLst>
            <a:outerShdw blurRad="40000" dist="23000" dir="5400000" rotWithShape="0">
              <a:srgbClr val="000000">
                <a:alpha val="34901"/>
              </a:srgbClr>
            </a:outerShdw>
          </a:effectLst>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Arial Narrow"/>
                <a:cs typeface="Arial Narrow"/>
                <a:sym typeface="Arial Narrow"/>
              </a:rPr>
              <a:t>Airspace &amp; Fleet Operations Management</a:t>
            </a:r>
            <a:endParaRPr kumimoji="0" lang="en-US" sz="1100" b="1" i="0" u="none" strike="noStrike" kern="1200" cap="none" spc="0" normalizeH="0" baseline="0" noProof="0" dirty="0">
              <a:ln>
                <a:noFill/>
              </a:ln>
              <a:solidFill>
                <a:prstClr val="black"/>
              </a:solidFill>
              <a:effectLst/>
              <a:uLnTx/>
              <a:uFillTx/>
              <a:latin typeface="Calibri"/>
              <a:ea typeface="+mn-ea"/>
              <a:cs typeface="+mn-cs"/>
            </a:endParaRPr>
          </a:p>
        </p:txBody>
      </p:sp>
      <p:sp>
        <p:nvSpPr>
          <p:cNvPr id="66" name="Shape 110"/>
          <p:cNvSpPr/>
          <p:nvPr/>
        </p:nvSpPr>
        <p:spPr>
          <a:xfrm>
            <a:off x="4263810" y="3747935"/>
            <a:ext cx="1484448" cy="940456"/>
          </a:xfrm>
          <a:prstGeom prst="ellipse">
            <a:avLst/>
          </a:prstGeom>
          <a:solidFill>
            <a:srgbClr val="FFFFFF">
              <a:alpha val="34902"/>
            </a:srgbClr>
          </a:solidFill>
          <a:ln w="57150">
            <a:solidFill>
              <a:srgbClr val="C0504D"/>
            </a:solidFill>
          </a:ln>
          <a:effectLst>
            <a:outerShdw blurRad="40000" dist="23000" dir="5400000" rotWithShape="0">
              <a:srgbClr val="000000">
                <a:alpha val="34901"/>
              </a:srgbClr>
            </a:outerShdw>
          </a:effectLst>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lumMod val="75000"/>
                  </a:schemeClr>
                </a:solidFill>
                <a:effectLst/>
                <a:uLnTx/>
                <a:uFillTx/>
                <a:latin typeface="Calibri"/>
                <a:ea typeface="Arial Narrow"/>
                <a:cs typeface="Arial Narrow"/>
                <a:sym typeface="Arial Narrow"/>
              </a:rPr>
              <a:t>Vehicle </a:t>
            </a:r>
            <a:br>
              <a:rPr kumimoji="0" lang="en-US" sz="900" b="1" i="0" u="none" strike="noStrike" kern="1200" cap="none" spc="0" normalizeH="0" baseline="0" noProof="0" dirty="0">
                <a:ln>
                  <a:noFill/>
                </a:ln>
                <a:solidFill>
                  <a:schemeClr val="bg1">
                    <a:lumMod val="75000"/>
                  </a:schemeClr>
                </a:solidFill>
                <a:effectLst/>
                <a:uLnTx/>
                <a:uFillTx/>
                <a:latin typeface="Calibri"/>
                <a:ea typeface="Arial Narrow"/>
                <a:cs typeface="Arial Narrow"/>
                <a:sym typeface="Arial Narrow"/>
              </a:rPr>
            </a:br>
            <a:r>
              <a:rPr kumimoji="0" lang="en-US" sz="900" b="1" i="0" u="none" strike="noStrike" kern="1200" cap="none" spc="0" normalizeH="0" baseline="0" noProof="0" dirty="0">
                <a:ln>
                  <a:noFill/>
                </a:ln>
                <a:solidFill>
                  <a:schemeClr val="bg1">
                    <a:lumMod val="75000"/>
                  </a:schemeClr>
                </a:solidFill>
                <a:effectLst/>
                <a:uLnTx/>
                <a:uFillTx/>
                <a:latin typeface="Calibri"/>
                <a:ea typeface="Arial Narrow"/>
                <a:cs typeface="Arial Narrow"/>
                <a:sym typeface="Arial Narrow"/>
              </a:rPr>
              <a:t>Development &amp; Production</a:t>
            </a:r>
          </a:p>
        </p:txBody>
      </p:sp>
      <p:sp>
        <p:nvSpPr>
          <p:cNvPr id="67" name="Shape 111"/>
          <p:cNvSpPr/>
          <p:nvPr/>
        </p:nvSpPr>
        <p:spPr>
          <a:xfrm>
            <a:off x="6302644" y="3759324"/>
            <a:ext cx="1512653" cy="917678"/>
          </a:xfrm>
          <a:prstGeom prst="ellipse">
            <a:avLst/>
          </a:prstGeom>
          <a:solidFill>
            <a:srgbClr val="FFFFFF">
              <a:alpha val="34902"/>
            </a:srgbClr>
          </a:solidFill>
          <a:ln w="57150">
            <a:solidFill>
              <a:srgbClr val="C0504D"/>
            </a:solidFill>
          </a:ln>
          <a:effectLst>
            <a:outerShdw blurRad="40000" dist="23000" dir="5400000" rotWithShape="0">
              <a:srgbClr val="000000">
                <a:alpha val="34901"/>
              </a:srgbClr>
            </a:outerShdw>
          </a:effectLst>
        </p:spPr>
        <p:txBody>
          <a:bodyPr spcFirstLastPara="1" wrap="square" lIns="0" tIns="45700" rIns="0"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lumMod val="75000"/>
                  </a:schemeClr>
                </a:solidFill>
                <a:effectLst/>
                <a:uLnTx/>
                <a:uFillTx/>
                <a:latin typeface="Calibri"/>
                <a:ea typeface="Arial Narrow"/>
                <a:cs typeface="Arial Narrow"/>
                <a:sym typeface="Arial Narrow"/>
              </a:rPr>
              <a:t>Individual Vehicle Management &amp; Operations</a:t>
            </a:r>
          </a:p>
        </p:txBody>
      </p:sp>
      <p:sp>
        <p:nvSpPr>
          <p:cNvPr id="68" name="Shape 112"/>
          <p:cNvSpPr/>
          <p:nvPr/>
        </p:nvSpPr>
        <p:spPr>
          <a:xfrm>
            <a:off x="5395987" y="2219948"/>
            <a:ext cx="1274969" cy="661095"/>
          </a:xfrm>
          <a:prstGeom prst="ellipse">
            <a:avLst/>
          </a:prstGeom>
          <a:solidFill>
            <a:srgbClr val="FFFFFF">
              <a:alpha val="34902"/>
            </a:srgbClr>
          </a:solidFill>
          <a:ln w="57150">
            <a:solidFill>
              <a:srgbClr val="8064A2"/>
            </a:solid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bg1">
                    <a:lumMod val="75000"/>
                  </a:schemeClr>
                </a:solidFill>
                <a:effectLst/>
                <a:uLnTx/>
                <a:uFillTx/>
                <a:latin typeface="Calibri"/>
                <a:ea typeface="Arial Narrow"/>
                <a:cs typeface="Arial Narrow"/>
                <a:sym typeface="Arial Narrow"/>
              </a:rPr>
              <a:t>Community Integration</a:t>
            </a:r>
            <a:endParaRPr kumimoji="0" sz="900" b="1" i="0" u="none" strike="noStrike" kern="1200" cap="none" spc="0" normalizeH="0" baseline="0" noProof="0" dirty="0">
              <a:ln>
                <a:noFill/>
              </a:ln>
              <a:solidFill>
                <a:schemeClr val="bg1">
                  <a:lumMod val="75000"/>
                </a:schemeClr>
              </a:solidFill>
              <a:effectLst/>
              <a:uLnTx/>
              <a:uFillTx/>
              <a:latin typeface="Calibri"/>
            </a:endParaRPr>
          </a:p>
        </p:txBody>
      </p:sp>
      <p:sp>
        <p:nvSpPr>
          <p:cNvPr id="29" name="Oval 28">
            <a:extLst>
              <a:ext uri="{FF2B5EF4-FFF2-40B4-BE49-F238E27FC236}">
                <a16:creationId xmlns:a16="http://schemas.microsoft.com/office/drawing/2014/main" id="{BEC6D40E-D658-4CF7-9C5E-87985D3F572A}"/>
              </a:ext>
            </a:extLst>
          </p:cNvPr>
          <p:cNvSpPr/>
          <p:nvPr/>
        </p:nvSpPr>
        <p:spPr>
          <a:xfrm>
            <a:off x="4847602" y="4733835"/>
            <a:ext cx="226593" cy="227295"/>
          </a:xfrm>
          <a:prstGeom prst="ellipse">
            <a:avLst/>
          </a:prstGeom>
          <a:solidFill>
            <a:schemeClr val="bg1">
              <a:lumMod val="65000"/>
            </a:schemeClr>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Calibri"/>
                <a:ea typeface="+mn-ea"/>
                <a:cs typeface="+mn-cs"/>
              </a:rPr>
              <a:t>1</a:t>
            </a:r>
          </a:p>
        </p:txBody>
      </p:sp>
      <p:sp>
        <p:nvSpPr>
          <p:cNvPr id="30" name="Oval 29">
            <a:extLst>
              <a:ext uri="{FF2B5EF4-FFF2-40B4-BE49-F238E27FC236}">
                <a16:creationId xmlns:a16="http://schemas.microsoft.com/office/drawing/2014/main" id="{BEC6D40E-D658-4CF7-9C5E-87985D3F572A}"/>
              </a:ext>
            </a:extLst>
          </p:cNvPr>
          <p:cNvSpPr/>
          <p:nvPr/>
        </p:nvSpPr>
        <p:spPr>
          <a:xfrm>
            <a:off x="6993921" y="4727030"/>
            <a:ext cx="226593" cy="227295"/>
          </a:xfrm>
          <a:prstGeom prst="ellipse">
            <a:avLst/>
          </a:prstGeom>
          <a:solidFill>
            <a:schemeClr val="bg1">
              <a:lumMod val="65000"/>
            </a:schemeClr>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Calibri"/>
                <a:ea typeface="+mn-ea"/>
                <a:cs typeface="+mn-cs"/>
              </a:rPr>
              <a:t>2</a:t>
            </a:r>
          </a:p>
        </p:txBody>
      </p:sp>
      <p:sp>
        <p:nvSpPr>
          <p:cNvPr id="31" name="Oval 30">
            <a:extLst>
              <a:ext uri="{FF2B5EF4-FFF2-40B4-BE49-F238E27FC236}">
                <a16:creationId xmlns:a16="http://schemas.microsoft.com/office/drawing/2014/main" id="{BEC6D40E-D658-4CF7-9C5E-87985D3F572A}"/>
              </a:ext>
            </a:extLst>
          </p:cNvPr>
          <p:cNvSpPr/>
          <p:nvPr/>
        </p:nvSpPr>
        <p:spPr>
          <a:xfrm>
            <a:off x="4345717" y="3552260"/>
            <a:ext cx="226593" cy="227295"/>
          </a:xfrm>
          <a:prstGeom prst="ellipse">
            <a:avLst/>
          </a:prstGeom>
          <a:solidFill>
            <a:schemeClr val="tx1"/>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Calibri"/>
                <a:ea typeface="+mn-ea"/>
                <a:cs typeface="+mn-cs"/>
              </a:rPr>
              <a:t>3</a:t>
            </a:r>
          </a:p>
        </p:txBody>
      </p:sp>
      <p:sp>
        <p:nvSpPr>
          <p:cNvPr id="32" name="Oval 31">
            <a:extLst>
              <a:ext uri="{FF2B5EF4-FFF2-40B4-BE49-F238E27FC236}">
                <a16:creationId xmlns:a16="http://schemas.microsoft.com/office/drawing/2014/main" id="{BEC6D40E-D658-4CF7-9C5E-87985D3F572A}"/>
              </a:ext>
            </a:extLst>
          </p:cNvPr>
          <p:cNvSpPr/>
          <p:nvPr/>
        </p:nvSpPr>
        <p:spPr>
          <a:xfrm>
            <a:off x="5928870" y="2935696"/>
            <a:ext cx="226593" cy="227295"/>
          </a:xfrm>
          <a:prstGeom prst="ellipse">
            <a:avLst/>
          </a:prstGeom>
          <a:solidFill>
            <a:schemeClr val="bg1">
              <a:lumMod val="65000"/>
            </a:schemeClr>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srgbClr val="FFFFFF"/>
                </a:solidFill>
                <a:effectLst/>
                <a:uLnTx/>
                <a:uFillTx/>
                <a:latin typeface="Calibri"/>
                <a:ea typeface="+mn-ea"/>
                <a:cs typeface="+mn-cs"/>
              </a:rPr>
              <a:t>5</a:t>
            </a:r>
          </a:p>
        </p:txBody>
      </p:sp>
      <p:sp>
        <p:nvSpPr>
          <p:cNvPr id="33" name="Oval 32">
            <a:extLst>
              <a:ext uri="{FF2B5EF4-FFF2-40B4-BE49-F238E27FC236}">
                <a16:creationId xmlns:a16="http://schemas.microsoft.com/office/drawing/2014/main" id="{BEC6D40E-D658-4CF7-9C5E-87985D3F572A}"/>
              </a:ext>
            </a:extLst>
          </p:cNvPr>
          <p:cNvSpPr/>
          <p:nvPr/>
        </p:nvSpPr>
        <p:spPr>
          <a:xfrm>
            <a:off x="7569459" y="3527624"/>
            <a:ext cx="226593" cy="227295"/>
          </a:xfrm>
          <a:prstGeom prst="ellipse">
            <a:avLst/>
          </a:prstGeom>
          <a:solidFill>
            <a:schemeClr val="tx1"/>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FFFFF"/>
                </a:solidFill>
                <a:effectLst/>
                <a:uLnTx/>
                <a:uFillTx/>
                <a:latin typeface="Calibri"/>
                <a:ea typeface="+mn-ea"/>
                <a:cs typeface="+mn-cs"/>
              </a:rPr>
              <a:t>4</a:t>
            </a:r>
          </a:p>
        </p:txBody>
      </p:sp>
      <p:grpSp>
        <p:nvGrpSpPr>
          <p:cNvPr id="37" name="Group 36"/>
          <p:cNvGrpSpPr/>
          <p:nvPr/>
        </p:nvGrpSpPr>
        <p:grpSpPr>
          <a:xfrm>
            <a:off x="104820" y="5953767"/>
            <a:ext cx="2417078" cy="830997"/>
            <a:chOff x="220035" y="5953767"/>
            <a:chExt cx="2417078" cy="830997"/>
          </a:xfrm>
        </p:grpSpPr>
        <p:sp>
          <p:nvSpPr>
            <p:cNvPr id="39" name="Oval 38">
              <a:extLst>
                <a:ext uri="{FF2B5EF4-FFF2-40B4-BE49-F238E27FC236}">
                  <a16:creationId xmlns:a16="http://schemas.microsoft.com/office/drawing/2014/main" id="{BEC6D40E-D658-4CF7-9C5E-87985D3F572A}"/>
                </a:ext>
              </a:extLst>
            </p:cNvPr>
            <p:cNvSpPr/>
            <p:nvPr/>
          </p:nvSpPr>
          <p:spPr>
            <a:xfrm>
              <a:off x="258440" y="6559448"/>
              <a:ext cx="188653" cy="172382"/>
            </a:xfrm>
            <a:prstGeom prst="ellipse">
              <a:avLst/>
            </a:prstGeom>
            <a:solidFill>
              <a:schemeClr val="tx1"/>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FFFFFF"/>
                  </a:solidFill>
                  <a:effectLst/>
                  <a:uLnTx/>
                  <a:uFillTx/>
                  <a:latin typeface="Calibri"/>
                  <a:ea typeface="+mn-ea"/>
                  <a:cs typeface="+mn-cs"/>
                </a:rPr>
                <a:t>#</a:t>
              </a:r>
            </a:p>
          </p:txBody>
        </p:sp>
        <p:sp>
          <p:nvSpPr>
            <p:cNvPr id="53" name="TextBox 52"/>
            <p:cNvSpPr txBox="1"/>
            <p:nvPr/>
          </p:nvSpPr>
          <p:spPr>
            <a:xfrm>
              <a:off x="485498" y="5953767"/>
              <a:ext cx="2151615"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a:ea typeface="+mn-ea"/>
                  <a:cs typeface="+mn-cs"/>
                </a:rPr>
                <a:t>Vehicle Barriers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a:ea typeface="+mn-ea"/>
                  <a:cs typeface="+mn-cs"/>
                </a:rPr>
                <a:t>Airspace Barriers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a:ea typeface="+mn-ea"/>
                  <a:cs typeface="+mn-cs"/>
                </a:rPr>
                <a:t>Community Integration Barriers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a:ea typeface="+mn-ea"/>
                  <a:cs typeface="+mn-cs"/>
                </a:rPr>
                <a:t>Pillar number</a:t>
              </a:r>
            </a:p>
          </p:txBody>
        </p:sp>
        <p:sp>
          <p:nvSpPr>
            <p:cNvPr id="54" name="Rounded Rectangle 53"/>
            <p:cNvSpPr/>
            <p:nvPr/>
          </p:nvSpPr>
          <p:spPr>
            <a:xfrm>
              <a:off x="220035" y="6386185"/>
              <a:ext cx="257477" cy="153620"/>
            </a:xfrm>
            <a:prstGeom prst="round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5" name="Rounded Rectangle 54"/>
            <p:cNvSpPr/>
            <p:nvPr/>
          </p:nvSpPr>
          <p:spPr>
            <a:xfrm>
              <a:off x="220035" y="6194160"/>
              <a:ext cx="257477" cy="153620"/>
            </a:xfrm>
            <a:prstGeom prst="round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6" name="Rounded Rectangle 55"/>
            <p:cNvSpPr/>
            <p:nvPr/>
          </p:nvSpPr>
          <p:spPr>
            <a:xfrm>
              <a:off x="228021" y="6002135"/>
              <a:ext cx="257477" cy="153620"/>
            </a:xfrm>
            <a:prstGeom prst="round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 name="Rectangle 1"/>
          <p:cNvSpPr/>
          <p:nvPr/>
        </p:nvSpPr>
        <p:spPr>
          <a:xfrm>
            <a:off x="1529800" y="1284884"/>
            <a:ext cx="9113619" cy="2543821"/>
          </a:xfrm>
          <a:prstGeom prst="rect">
            <a:avLst/>
          </a:prstGeom>
          <a:noFill/>
          <a:ln w="85725">
            <a:solidFill>
              <a:srgbClr val="00B0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124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C7E99B7-F9BB-49BA-9065-BC06FBB0B06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19" name="think-cell Slide" r:id="rId8" imgW="378" imgH="379" progId="TCLayout.ActiveDocument.1">
                  <p:embed/>
                </p:oleObj>
              </mc:Choice>
              <mc:Fallback>
                <p:oleObj name="think-cell Slide" r:id="rId8" imgW="378" imgH="379" progId="TCLayout.ActiveDocument.1">
                  <p:embed/>
                  <p:pic>
                    <p:nvPicPr>
                      <p:cNvPr id="3" name="Object 2" hidden="1">
                        <a:extLst>
                          <a:ext uri="{FF2B5EF4-FFF2-40B4-BE49-F238E27FC236}">
                            <a16:creationId xmlns:a16="http://schemas.microsoft.com/office/drawing/2014/main" id="{CC7E99B7-F9BB-49BA-9065-BC06FBB0B060}"/>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DF96D44-02DA-44ED-823C-FEB50811A261}"/>
              </a:ext>
            </a:extLst>
          </p:cNvPr>
          <p:cNvSpPr/>
          <p:nvPr>
            <p:custDataLst>
              <p:tags r:id="rId3"/>
            </p:custDataLst>
          </p:nvPr>
        </p:nvSpPr>
        <p:spPr>
          <a:xfrm>
            <a:off x="0"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80000"/>
              </a:lnSpc>
              <a:spcBef>
                <a:spcPct val="0"/>
              </a:spcBef>
              <a:spcAft>
                <a:spcPct val="0"/>
              </a:spcAft>
              <a:buClrTx/>
              <a:buSzTx/>
              <a:buFontTx/>
              <a:buNone/>
              <a:tabLst/>
              <a:defRPr/>
            </a:pPr>
            <a:endParaRPr kumimoji="0" lang="en-US" sz="25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panose="020B0604020202020204" pitchFamily="34" charset="0"/>
            </a:endParaRPr>
          </a:p>
        </p:txBody>
      </p:sp>
      <p:sp>
        <p:nvSpPr>
          <p:cNvPr id="2" name="Title 1">
            <a:extLst>
              <a:ext uri="{FF2B5EF4-FFF2-40B4-BE49-F238E27FC236}">
                <a16:creationId xmlns:a16="http://schemas.microsoft.com/office/drawing/2014/main" id="{6B9054A5-BD43-44E6-A547-6D75268EE8D6}"/>
              </a:ext>
            </a:extLst>
          </p:cNvPr>
          <p:cNvSpPr>
            <a:spLocks noGrp="1"/>
          </p:cNvSpPr>
          <p:nvPr>
            <p:ph type="title"/>
          </p:nvPr>
        </p:nvSpPr>
        <p:spPr>
          <a:xfrm>
            <a:off x="161987" y="221613"/>
            <a:ext cx="11725484" cy="314028"/>
          </a:xfrm>
        </p:spPr>
        <p:txBody>
          <a:bodyPr>
            <a:noAutofit/>
          </a:bodyPr>
          <a:lstStyle/>
          <a:p>
            <a:r>
              <a:rPr lang="en-US" sz="2800" b="1" dirty="0"/>
              <a:t>Pillar 3: </a:t>
            </a:r>
            <a:r>
              <a:rPr lang="en-US" sz="2800" b="1" kern="0" dirty="0">
                <a:solidFill>
                  <a:prstClr val="black"/>
                </a:solidFill>
              </a:rPr>
              <a:t>Airspace System Design &amp; Implementation</a:t>
            </a:r>
            <a:endParaRPr lang="en-US" sz="2800" b="1" dirty="0"/>
          </a:p>
        </p:txBody>
      </p:sp>
      <p:sp>
        <p:nvSpPr>
          <p:cNvPr id="5" name="Slide Number Placeholder 4">
            <a:extLst>
              <a:ext uri="{FF2B5EF4-FFF2-40B4-BE49-F238E27FC236}">
                <a16:creationId xmlns:a16="http://schemas.microsoft.com/office/drawing/2014/main" id="{E4DA28E0-FA7F-4EBF-8149-1117CD25FDC5}"/>
              </a:ext>
            </a:extLst>
          </p:cNvPr>
          <p:cNvSpPr>
            <a:spLocks noGrp="1"/>
          </p:cNvSpPr>
          <p:nvPr>
            <p:ph type="sldNum" sz="quarter" idx="12"/>
          </p:nvPr>
        </p:nvSpPr>
        <p:spPr>
          <a:xfrm>
            <a:off x="11213645" y="6450635"/>
            <a:ext cx="97835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7D23-5EA3-BB48-9A7E-29066237FEC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9" name="Rectangle 68">
            <a:extLst>
              <a:ext uri="{FF2B5EF4-FFF2-40B4-BE49-F238E27FC236}">
                <a16:creationId xmlns:a16="http://schemas.microsoft.com/office/drawing/2014/main" id="{D07680EE-7A81-4C0B-96CD-986E81A444EF}"/>
              </a:ext>
            </a:extLst>
          </p:cNvPr>
          <p:cNvSpPr>
            <a:spLocks/>
          </p:cNvSpPr>
          <p:nvPr>
            <p:custDataLst>
              <p:tags r:id="rId4"/>
            </p:custDataLst>
          </p:nvPr>
        </p:nvSpPr>
        <p:spPr>
          <a:xfrm>
            <a:off x="2379407" y="1229725"/>
            <a:ext cx="2737700" cy="4898746"/>
          </a:xfrm>
          <a:prstGeom prst="rect">
            <a:avLst/>
          </a:prstGeom>
          <a:solidFill>
            <a:schemeClr val="accent1">
              <a:lumMod val="60000"/>
              <a:lumOff val="40000"/>
            </a:schemeClr>
          </a:solidFill>
          <a:ln>
            <a:solidFill>
              <a:schemeClr val="accent1">
                <a:lumMod val="60000"/>
                <a:lumOff val="40000"/>
              </a:schemeClr>
            </a:solidFill>
          </a:ln>
        </p:spPr>
        <p:style>
          <a:lnRef idx="2">
            <a:schemeClr val="accent2"/>
          </a:lnRef>
          <a:fillRef idx="1">
            <a:schemeClr val="lt1"/>
          </a:fillRef>
          <a:effectRef idx="0">
            <a:schemeClr val="accent2"/>
          </a:effectRef>
          <a:fontRef idx="minor">
            <a:schemeClr val="dk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Calibri"/>
              </a:rPr>
              <a:t>Airspace System</a:t>
            </a:r>
            <a:r>
              <a:rPr kumimoji="0" lang="en-US" sz="2400" b="1" i="0" u="none" strike="noStrike" kern="0" cap="none" spc="0" normalizeH="0" noProof="0" dirty="0">
                <a:ln>
                  <a:noFill/>
                </a:ln>
                <a:solidFill>
                  <a:prstClr val="black"/>
                </a:solidFill>
                <a:effectLst/>
                <a:uLnTx/>
                <a:uFillTx/>
                <a:latin typeface="Calibri"/>
              </a:rPr>
              <a:t> Design &amp; Implementation</a:t>
            </a:r>
            <a:endParaRPr kumimoji="0" lang="en-US" sz="2400" b="1" i="0" u="none" strike="noStrike" kern="0" cap="none" spc="0" normalizeH="0" baseline="0" noProof="0" dirty="0">
              <a:ln>
                <a:noFill/>
              </a:ln>
              <a:solidFill>
                <a:prstClr val="black"/>
              </a:solidFill>
              <a:effectLst/>
              <a:uLnTx/>
              <a:uFillTx/>
              <a:latin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prstClr val="black"/>
              </a:solidFill>
              <a:effectLst/>
              <a:uLnTx/>
              <a:uFillTx/>
              <a:latin typeface="Calibri"/>
            </a:endParaRPr>
          </a:p>
          <a:p>
            <a:pPr lvl="0" algn="ctr">
              <a:defRPr/>
            </a:pPr>
            <a:r>
              <a:rPr lang="en-US" sz="2000" i="1" kern="0" dirty="0">
                <a:solidFill>
                  <a:prstClr val="black"/>
                </a:solidFill>
              </a:rPr>
              <a:t>Design, regulate and manage the airspace and supporting ground facilities to enable safe, efficient and reliable UAM flights in</a:t>
            </a:r>
            <a:r>
              <a:rPr lang="en-US" sz="2000" i="1" kern="0" dirty="0"/>
              <a:t> and around metropolitan areas</a:t>
            </a:r>
            <a:r>
              <a:rPr lang="en-US" sz="2000" i="1" kern="0" dirty="0">
                <a:solidFill>
                  <a:prstClr val="black"/>
                </a:solidFill>
              </a:rPr>
              <a:t>.</a:t>
            </a:r>
          </a:p>
        </p:txBody>
      </p:sp>
      <p:sp>
        <p:nvSpPr>
          <p:cNvPr id="51" name="Rectangle 50">
            <a:extLst>
              <a:ext uri="{FF2B5EF4-FFF2-40B4-BE49-F238E27FC236}">
                <a16:creationId xmlns:a16="http://schemas.microsoft.com/office/drawing/2014/main" id="{36373433-E155-4C3B-9E68-496A30763223}"/>
              </a:ext>
            </a:extLst>
          </p:cNvPr>
          <p:cNvSpPr>
            <a:spLocks/>
          </p:cNvSpPr>
          <p:nvPr>
            <p:custDataLst>
              <p:tags r:id="rId5"/>
            </p:custDataLst>
          </p:nvPr>
        </p:nvSpPr>
        <p:spPr>
          <a:xfrm>
            <a:off x="629264" y="1229725"/>
            <a:ext cx="1449675" cy="4898746"/>
          </a:xfrm>
          <a:prstGeom prst="rect">
            <a:avLst/>
          </a:prstGeom>
          <a:solidFill>
            <a:schemeClr val="accent1">
              <a:lumMod val="75000"/>
            </a:schemeClr>
          </a:solidFill>
          <a:ln w="25400" cap="flat" cmpd="sng" algn="ctr">
            <a:noFill/>
            <a:prstDash val="solid"/>
          </a:ln>
          <a:effectLst/>
        </p:spPr>
        <p:txBody>
          <a:bodyPr vert="vert270" rtlCol="0" anchor="ctr"/>
          <a:lstStyle/>
          <a:p>
            <a:pPr lvl="0" algn="ctr">
              <a:defRPr/>
            </a:pPr>
            <a:r>
              <a:rPr lang="en-US" sz="2400" b="1" kern="0" dirty="0">
                <a:solidFill>
                  <a:prstClr val="white"/>
                </a:solidFill>
              </a:rPr>
              <a:t>Airspace Design &amp; Operations</a:t>
            </a:r>
          </a:p>
        </p:txBody>
      </p:sp>
      <p:sp>
        <p:nvSpPr>
          <p:cNvPr id="72" name="Oval 71">
            <a:extLst>
              <a:ext uri="{FF2B5EF4-FFF2-40B4-BE49-F238E27FC236}">
                <a16:creationId xmlns:a16="http://schemas.microsoft.com/office/drawing/2014/main" id="{79558CAF-B902-4ECF-B7DD-ABD40B6D5950}"/>
              </a:ext>
            </a:extLst>
          </p:cNvPr>
          <p:cNvSpPr/>
          <p:nvPr/>
        </p:nvSpPr>
        <p:spPr>
          <a:xfrm>
            <a:off x="2158893" y="1178174"/>
            <a:ext cx="265463" cy="274320"/>
          </a:xfrm>
          <a:prstGeom prst="ellipse">
            <a:avLst/>
          </a:prstGeom>
          <a:solidFill>
            <a:schemeClr val="accent1">
              <a:lumMod val="75000"/>
            </a:schemeClr>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0" dirty="0">
                <a:solidFill>
                  <a:schemeClr val="bg1"/>
                </a:solidFill>
                <a:latin typeface="Calibri"/>
              </a:rPr>
              <a:t>3</a:t>
            </a:r>
            <a:endParaRPr kumimoji="0" lang="en-US" sz="1400" b="1" i="0" u="none" strike="noStrike" kern="0" cap="none" spc="0" normalizeH="0" baseline="0" noProof="0" dirty="0">
              <a:ln>
                <a:noFill/>
              </a:ln>
              <a:solidFill>
                <a:schemeClr val="bg1"/>
              </a:solidFill>
              <a:effectLst/>
              <a:uLnTx/>
              <a:uFillTx/>
              <a:latin typeface="Calibri"/>
              <a:ea typeface="+mn-ea"/>
              <a:cs typeface="+mn-cs"/>
            </a:endParaRPr>
          </a:p>
        </p:txBody>
      </p:sp>
      <p:sp>
        <p:nvSpPr>
          <p:cNvPr id="70" name="Oval 69">
            <a:extLst>
              <a:ext uri="{FF2B5EF4-FFF2-40B4-BE49-F238E27FC236}">
                <a16:creationId xmlns:a16="http://schemas.microsoft.com/office/drawing/2014/main" id="{BEC6D40E-D658-4CF7-9C5E-87985D3F572A}"/>
              </a:ext>
            </a:extLst>
          </p:cNvPr>
          <p:cNvSpPr/>
          <p:nvPr/>
        </p:nvSpPr>
        <p:spPr>
          <a:xfrm>
            <a:off x="416578" y="1178326"/>
            <a:ext cx="265463" cy="274320"/>
          </a:xfrm>
          <a:prstGeom prst="ellipse">
            <a:avLst/>
          </a:prstGeom>
          <a:solidFill>
            <a:schemeClr val="accent1">
              <a:lumMod val="50000"/>
            </a:schemeClr>
          </a:solidFill>
          <a:ln w="19050" cap="flat" cmpd="sng" algn="ctr">
            <a:solidFill>
              <a:schemeClr val="bg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0" dirty="0">
                <a:solidFill>
                  <a:srgbClr val="FFFFFF"/>
                </a:solidFill>
                <a:latin typeface="Calibri"/>
              </a:rPr>
              <a:t>2</a:t>
            </a:r>
            <a:endParaRPr kumimoji="0" lang="en-US" sz="1400" b="1" i="0" u="none" strike="noStrike" kern="0" cap="none" spc="0" normalizeH="0" baseline="0" noProof="0" dirty="0">
              <a:ln>
                <a:noFill/>
              </a:ln>
              <a:solidFill>
                <a:srgbClr val="FFFFFF"/>
              </a:solidFill>
              <a:effectLst/>
              <a:uLnTx/>
              <a:uFillTx/>
              <a:latin typeface="Calibri"/>
              <a:ea typeface="+mn-ea"/>
              <a:cs typeface="+mn-cs"/>
            </a:endParaRPr>
          </a:p>
        </p:txBody>
      </p:sp>
      <p:sp>
        <p:nvSpPr>
          <p:cNvPr id="41" name="TextBox 40">
            <a:extLst>
              <a:ext uri="{FF2B5EF4-FFF2-40B4-BE49-F238E27FC236}">
                <a16:creationId xmlns:a16="http://schemas.microsoft.com/office/drawing/2014/main" id="{57BC3576-CE6F-4A5E-BBD9-F6DDB97E2DAB}"/>
              </a:ext>
            </a:extLst>
          </p:cNvPr>
          <p:cNvSpPr txBox="1"/>
          <p:nvPr/>
        </p:nvSpPr>
        <p:spPr>
          <a:xfrm>
            <a:off x="7079424" y="750264"/>
            <a:ext cx="2865704" cy="369332"/>
          </a:xfrm>
          <a:prstGeom prst="rect">
            <a:avLst/>
          </a:prstGeom>
          <a:noFill/>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600"/>
              </a:spcAft>
              <a:buClr>
                <a:srgbClr val="002960"/>
              </a:buClr>
              <a:buSzPct val="125000"/>
              <a:buFont typeface="Arial" charset="0"/>
              <a:buNone/>
              <a:tabLst/>
              <a:defRPr/>
            </a:pPr>
            <a:r>
              <a:rPr kumimoji="0" lang="en-US" sz="2400" b="1" i="0" u="none" strike="noStrike" kern="1200" cap="none" spc="0" normalizeH="0" baseline="0" noProof="0" dirty="0">
                <a:ln>
                  <a:noFill/>
                </a:ln>
                <a:solidFill>
                  <a:srgbClr val="002960"/>
                </a:solidFill>
                <a:effectLst/>
                <a:uLnTx/>
                <a:uFillTx/>
                <a:latin typeface="Calibri"/>
                <a:ea typeface="+mn-ea"/>
                <a:cs typeface="+mn-cs"/>
              </a:rPr>
              <a:t>Operational objective</a:t>
            </a:r>
          </a:p>
        </p:txBody>
      </p:sp>
      <p:cxnSp>
        <p:nvCxnSpPr>
          <p:cNvPr id="43" name="Straight Connector 42">
            <a:extLst>
              <a:ext uri="{FF2B5EF4-FFF2-40B4-BE49-F238E27FC236}">
                <a16:creationId xmlns:a16="http://schemas.microsoft.com/office/drawing/2014/main" id="{F9A5E2BF-01F6-451D-88B9-0981982D17BC}"/>
              </a:ext>
            </a:extLst>
          </p:cNvPr>
          <p:cNvCxnSpPr>
            <a:cxnSpLocks/>
          </p:cNvCxnSpPr>
          <p:nvPr/>
        </p:nvCxnSpPr>
        <p:spPr>
          <a:xfrm>
            <a:off x="217250" y="1123469"/>
            <a:ext cx="11786527" cy="0"/>
          </a:xfrm>
          <a:prstGeom prst="line">
            <a:avLst/>
          </a:prstGeom>
          <a:ln w="15875"/>
        </p:spPr>
        <p:style>
          <a:lnRef idx="1">
            <a:schemeClr val="accent5"/>
          </a:lnRef>
          <a:fillRef idx="0">
            <a:schemeClr val="accent5"/>
          </a:fillRef>
          <a:effectRef idx="0">
            <a:schemeClr val="accent5"/>
          </a:effectRef>
          <a:fontRef idx="minor">
            <a:schemeClr val="tx1"/>
          </a:fontRef>
        </p:style>
      </p:cxnSp>
      <p:sp>
        <p:nvSpPr>
          <p:cNvPr id="50" name="TextBox 49">
            <a:extLst>
              <a:ext uri="{FF2B5EF4-FFF2-40B4-BE49-F238E27FC236}">
                <a16:creationId xmlns:a16="http://schemas.microsoft.com/office/drawing/2014/main" id="{91B78155-4E0A-4B51-B53F-D742E3362813}"/>
              </a:ext>
            </a:extLst>
          </p:cNvPr>
          <p:cNvSpPr txBox="1"/>
          <p:nvPr/>
        </p:nvSpPr>
        <p:spPr>
          <a:xfrm>
            <a:off x="521110" y="750264"/>
            <a:ext cx="1637783" cy="36933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600"/>
              </a:spcAft>
              <a:buClr>
                <a:srgbClr val="002960"/>
              </a:buClr>
              <a:buSzPct val="125000"/>
              <a:buFont typeface="Arial" charset="0"/>
              <a:buNone/>
              <a:tabLst/>
              <a:defRPr/>
            </a:pPr>
            <a:r>
              <a:rPr kumimoji="0" lang="en-US" sz="2400" b="1" i="0" u="none" strike="noStrike" kern="1200" cap="none" spc="0" normalizeH="0" baseline="0" noProof="0" dirty="0">
                <a:ln>
                  <a:noFill/>
                </a:ln>
                <a:solidFill>
                  <a:srgbClr val="002960"/>
                </a:solidFill>
                <a:effectLst/>
                <a:uLnTx/>
                <a:uFillTx/>
                <a:latin typeface="Calibri"/>
                <a:ea typeface="+mn-ea"/>
                <a:cs typeface="+mn-cs"/>
              </a:rPr>
              <a:t>Category</a:t>
            </a:r>
          </a:p>
        </p:txBody>
      </p:sp>
      <p:sp>
        <p:nvSpPr>
          <p:cNvPr id="26" name="Rectangle 25">
            <a:extLst>
              <a:ext uri="{FF2B5EF4-FFF2-40B4-BE49-F238E27FC236}">
                <a16:creationId xmlns:a16="http://schemas.microsoft.com/office/drawing/2014/main" id="{37721E4F-12A6-4B66-86EE-C05F85867F9E}"/>
              </a:ext>
            </a:extLst>
          </p:cNvPr>
          <p:cNvSpPr/>
          <p:nvPr/>
        </p:nvSpPr>
        <p:spPr>
          <a:xfrm>
            <a:off x="5417573" y="1234519"/>
            <a:ext cx="6189407" cy="1130322"/>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Airspace Design</a:t>
            </a:r>
          </a:p>
        </p:txBody>
      </p:sp>
      <p:sp>
        <p:nvSpPr>
          <p:cNvPr id="38" name="Rectangle 37">
            <a:extLst>
              <a:ext uri="{FF2B5EF4-FFF2-40B4-BE49-F238E27FC236}">
                <a16:creationId xmlns:a16="http://schemas.microsoft.com/office/drawing/2014/main" id="{37721E4F-12A6-4B66-86EE-C05F85867F9E}"/>
              </a:ext>
            </a:extLst>
          </p:cNvPr>
          <p:cNvSpPr/>
          <p:nvPr/>
        </p:nvSpPr>
        <p:spPr>
          <a:xfrm>
            <a:off x="5417574" y="2475831"/>
            <a:ext cx="6189406" cy="1130322"/>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dirty="0">
                <a:solidFill>
                  <a:prstClr val="black"/>
                </a:solidFill>
              </a:rPr>
              <a:t>Operational Rules, Roles, &amp; Procedures</a:t>
            </a:r>
          </a:p>
        </p:txBody>
      </p:sp>
      <p:sp>
        <p:nvSpPr>
          <p:cNvPr id="39" name="Rectangle 38">
            <a:extLst>
              <a:ext uri="{FF2B5EF4-FFF2-40B4-BE49-F238E27FC236}">
                <a16:creationId xmlns:a16="http://schemas.microsoft.com/office/drawing/2014/main" id="{37721E4F-12A6-4B66-86EE-C05F85867F9E}"/>
              </a:ext>
            </a:extLst>
          </p:cNvPr>
          <p:cNvSpPr/>
          <p:nvPr/>
        </p:nvSpPr>
        <p:spPr>
          <a:xfrm>
            <a:off x="5417574" y="3736990"/>
            <a:ext cx="6189406" cy="1130322"/>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dirty="0" err="1">
                <a:solidFill>
                  <a:prstClr val="black"/>
                </a:solidFill>
              </a:rPr>
              <a:t>Comm</a:t>
            </a:r>
            <a:r>
              <a:rPr lang="en-US" sz="2000" b="1" dirty="0">
                <a:solidFill>
                  <a:prstClr val="black"/>
                </a:solidFill>
              </a:rPr>
              <a:t>, </a:t>
            </a:r>
            <a:r>
              <a:rPr lang="en-US" sz="2000" b="1" dirty="0" err="1">
                <a:solidFill>
                  <a:prstClr val="black"/>
                </a:solidFill>
              </a:rPr>
              <a:t>Nav</a:t>
            </a:r>
            <a:r>
              <a:rPr lang="en-US" sz="2000" b="1" dirty="0">
                <a:solidFill>
                  <a:prstClr val="black"/>
                </a:solidFill>
              </a:rPr>
              <a:t>, Surveillance, Information &amp; Control Facility Infrastructure </a:t>
            </a:r>
          </a:p>
        </p:txBody>
      </p:sp>
      <p:sp>
        <p:nvSpPr>
          <p:cNvPr id="40" name="Rectangle 39">
            <a:extLst>
              <a:ext uri="{FF2B5EF4-FFF2-40B4-BE49-F238E27FC236}">
                <a16:creationId xmlns:a16="http://schemas.microsoft.com/office/drawing/2014/main" id="{37721E4F-12A6-4B66-86EE-C05F85867F9E}"/>
              </a:ext>
            </a:extLst>
          </p:cNvPr>
          <p:cNvSpPr/>
          <p:nvPr/>
        </p:nvSpPr>
        <p:spPr>
          <a:xfrm>
            <a:off x="5417574" y="4998149"/>
            <a:ext cx="6189406" cy="1130322"/>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dirty="0">
                <a:solidFill>
                  <a:prstClr val="black"/>
                </a:solidFill>
              </a:rPr>
              <a:t>UAM Port Design</a:t>
            </a:r>
          </a:p>
        </p:txBody>
      </p:sp>
      <p:sp>
        <p:nvSpPr>
          <p:cNvPr id="42" name="TextBox 41">
            <a:extLst>
              <a:ext uri="{FF2B5EF4-FFF2-40B4-BE49-F238E27FC236}">
                <a16:creationId xmlns:a16="http://schemas.microsoft.com/office/drawing/2014/main" id="{57BC3576-CE6F-4A5E-BBD9-F6DDB97E2DAB}"/>
              </a:ext>
            </a:extLst>
          </p:cNvPr>
          <p:cNvSpPr txBox="1"/>
          <p:nvPr/>
        </p:nvSpPr>
        <p:spPr>
          <a:xfrm>
            <a:off x="2291624" y="750264"/>
            <a:ext cx="2865704" cy="369332"/>
          </a:xfrm>
          <a:prstGeom prst="rect">
            <a:avLst/>
          </a:prstGeom>
          <a:noFill/>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600"/>
              </a:spcAft>
              <a:buClr>
                <a:srgbClr val="002960"/>
              </a:buClr>
              <a:buSzPct val="125000"/>
              <a:buFont typeface="Arial" charset="0"/>
              <a:buNone/>
              <a:tabLst/>
              <a:defRPr/>
            </a:pPr>
            <a:r>
              <a:rPr lang="en-US" sz="2400" b="1" dirty="0">
                <a:solidFill>
                  <a:srgbClr val="002960"/>
                </a:solidFill>
                <a:latin typeface="Calibri"/>
              </a:rPr>
              <a:t>Pillar</a:t>
            </a:r>
            <a:endParaRPr kumimoji="0" lang="en-US" sz="2400" b="1" i="0" u="none" strike="noStrike" kern="1200" cap="none" spc="0" normalizeH="0" baseline="0" noProof="0" dirty="0">
              <a:ln>
                <a:noFill/>
              </a:ln>
              <a:solidFill>
                <a:srgbClr val="002960"/>
              </a:solidFill>
              <a:effectLst/>
              <a:uLnTx/>
              <a:uFillTx/>
              <a:latin typeface="Calibri"/>
            </a:endParaRPr>
          </a:p>
        </p:txBody>
      </p:sp>
    </p:spTree>
    <p:extLst>
      <p:ext uri="{BB962C8B-B14F-4D97-AF65-F5344CB8AC3E}">
        <p14:creationId xmlns:p14="http://schemas.microsoft.com/office/powerpoint/2010/main" val="3084684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C7E99B7-F9BB-49BA-9065-BC06FBB0B060}"/>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17" name="think-cell Slide" r:id="rId8" imgW="378" imgH="379" progId="TCLayout.ActiveDocument.1">
                  <p:embed/>
                </p:oleObj>
              </mc:Choice>
              <mc:Fallback>
                <p:oleObj name="think-cell Slide" r:id="rId8" imgW="378" imgH="379" progId="TCLayout.ActiveDocument.1">
                  <p:embed/>
                  <p:pic>
                    <p:nvPicPr>
                      <p:cNvPr id="3" name="Object 2" hidden="1">
                        <a:extLst>
                          <a:ext uri="{FF2B5EF4-FFF2-40B4-BE49-F238E27FC236}">
                            <a16:creationId xmlns:a16="http://schemas.microsoft.com/office/drawing/2014/main" id="{CC7E99B7-F9BB-49BA-9065-BC06FBB0B060}"/>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DF96D44-02DA-44ED-823C-FEB50811A261}"/>
              </a:ext>
            </a:extLst>
          </p:cNvPr>
          <p:cNvSpPr/>
          <p:nvPr>
            <p:custDataLst>
              <p:tags r:id="rId3"/>
            </p:custDataLst>
          </p:nvPr>
        </p:nvSpPr>
        <p:spPr>
          <a:xfrm>
            <a:off x="0" y="0"/>
            <a:ext cx="158750" cy="158750"/>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80000"/>
              </a:lnSpc>
              <a:spcBef>
                <a:spcPct val="0"/>
              </a:spcBef>
              <a:spcAft>
                <a:spcPct val="0"/>
              </a:spcAft>
              <a:buClrTx/>
              <a:buSzTx/>
              <a:buFontTx/>
              <a:buNone/>
              <a:tabLst/>
              <a:defRPr/>
            </a:pPr>
            <a:endParaRPr kumimoji="0" lang="en-US" sz="25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sym typeface="Arial" panose="020B0604020202020204" pitchFamily="34" charset="0"/>
            </a:endParaRPr>
          </a:p>
        </p:txBody>
      </p:sp>
      <p:sp>
        <p:nvSpPr>
          <p:cNvPr id="2" name="Title 1">
            <a:extLst>
              <a:ext uri="{FF2B5EF4-FFF2-40B4-BE49-F238E27FC236}">
                <a16:creationId xmlns:a16="http://schemas.microsoft.com/office/drawing/2014/main" id="{6B9054A5-BD43-44E6-A547-6D75268EE8D6}"/>
              </a:ext>
            </a:extLst>
          </p:cNvPr>
          <p:cNvSpPr>
            <a:spLocks noGrp="1"/>
          </p:cNvSpPr>
          <p:nvPr>
            <p:ph type="title"/>
          </p:nvPr>
        </p:nvSpPr>
        <p:spPr>
          <a:xfrm>
            <a:off x="161987" y="221613"/>
            <a:ext cx="11725484" cy="314028"/>
          </a:xfrm>
        </p:spPr>
        <p:txBody>
          <a:bodyPr>
            <a:noAutofit/>
          </a:bodyPr>
          <a:lstStyle/>
          <a:p>
            <a:r>
              <a:rPr lang="en-US" sz="2800" b="1" dirty="0"/>
              <a:t>Pillar 4: Airspace &amp; Fleet Operations Management</a:t>
            </a:r>
          </a:p>
        </p:txBody>
      </p:sp>
      <p:sp>
        <p:nvSpPr>
          <p:cNvPr id="5" name="Slide Number Placeholder 4">
            <a:extLst>
              <a:ext uri="{FF2B5EF4-FFF2-40B4-BE49-F238E27FC236}">
                <a16:creationId xmlns:a16="http://schemas.microsoft.com/office/drawing/2014/main" id="{E4DA28E0-FA7F-4EBF-8149-1117CD25FDC5}"/>
              </a:ext>
            </a:extLst>
          </p:cNvPr>
          <p:cNvSpPr>
            <a:spLocks noGrp="1"/>
          </p:cNvSpPr>
          <p:nvPr>
            <p:ph type="sldNum" sz="quarter" idx="12"/>
          </p:nvPr>
        </p:nvSpPr>
        <p:spPr>
          <a:xfrm>
            <a:off x="11213645" y="6450635"/>
            <a:ext cx="97835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5A7D23-5EA3-BB48-9A7E-29066237FEC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9" name="Rectangle 68">
            <a:extLst>
              <a:ext uri="{FF2B5EF4-FFF2-40B4-BE49-F238E27FC236}">
                <a16:creationId xmlns:a16="http://schemas.microsoft.com/office/drawing/2014/main" id="{D07680EE-7A81-4C0B-96CD-986E81A444EF}"/>
              </a:ext>
            </a:extLst>
          </p:cNvPr>
          <p:cNvSpPr>
            <a:spLocks/>
          </p:cNvSpPr>
          <p:nvPr>
            <p:custDataLst>
              <p:tags r:id="rId4"/>
            </p:custDataLst>
          </p:nvPr>
        </p:nvSpPr>
        <p:spPr>
          <a:xfrm>
            <a:off x="2379407" y="1229724"/>
            <a:ext cx="2737700" cy="5218973"/>
          </a:xfrm>
          <a:prstGeom prst="rect">
            <a:avLst/>
          </a:prstGeom>
          <a:solidFill>
            <a:schemeClr val="accent1">
              <a:lumMod val="60000"/>
              <a:lumOff val="40000"/>
            </a:schemeClr>
          </a:solidFill>
          <a:ln>
            <a:solidFill>
              <a:schemeClr val="accent1">
                <a:lumMod val="60000"/>
                <a:lumOff val="40000"/>
              </a:schemeClr>
            </a:solidFill>
          </a:ln>
        </p:spPr>
        <p:style>
          <a:lnRef idx="2">
            <a:schemeClr val="accent2"/>
          </a:lnRef>
          <a:fillRef idx="1">
            <a:schemeClr val="lt1"/>
          </a:fillRef>
          <a:effectRef idx="0">
            <a:schemeClr val="accent2"/>
          </a:effectRef>
          <a:fontRef idx="minor">
            <a:schemeClr val="dk1"/>
          </a:fontRef>
        </p:style>
        <p:txBody>
          <a:bodyPr vert="horz" rtlCol="0" anchor="ctr"/>
          <a:lstStyle/>
          <a:p>
            <a:pPr lvl="0" algn="ctr">
              <a:defRPr/>
            </a:pPr>
            <a:r>
              <a:rPr lang="en-US" sz="2400" b="1" kern="0" dirty="0">
                <a:solidFill>
                  <a:prstClr val="black"/>
                </a:solidFill>
              </a:rPr>
              <a:t>Airspace &amp; Fleet Operations Management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prstClr val="black"/>
              </a:solidFill>
              <a:effectLst/>
              <a:uLnTx/>
              <a:uFillTx/>
              <a:latin typeface="Calibri"/>
            </a:endParaRPr>
          </a:p>
          <a:p>
            <a:pPr algn="ctr">
              <a:defRPr/>
            </a:pPr>
            <a:r>
              <a:rPr lang="en-US" altLang="en-US" sz="2000" i="1" dirty="0">
                <a:ea typeface="Calibri" panose="020F0502020204030204" pitchFamily="34" charset="0"/>
                <a:cs typeface="Times New Roman" panose="02020603050405020304" pitchFamily="18" charset="0"/>
              </a:rPr>
              <a:t>Provide airspace operations management services as well as fleet operations management services that ensure safe, efficient, scalable, and resilient UAM operations in and around metropolitan areas</a:t>
            </a:r>
            <a:r>
              <a:rPr lang="en-US" sz="2000" i="1" kern="0" dirty="0">
                <a:solidFill>
                  <a:prstClr val="black"/>
                </a:solidFill>
              </a:rPr>
              <a:t>.</a:t>
            </a:r>
          </a:p>
        </p:txBody>
      </p:sp>
      <p:sp>
        <p:nvSpPr>
          <p:cNvPr id="51" name="Rectangle 50">
            <a:extLst>
              <a:ext uri="{FF2B5EF4-FFF2-40B4-BE49-F238E27FC236}">
                <a16:creationId xmlns:a16="http://schemas.microsoft.com/office/drawing/2014/main" id="{36373433-E155-4C3B-9E68-496A30763223}"/>
              </a:ext>
            </a:extLst>
          </p:cNvPr>
          <p:cNvSpPr>
            <a:spLocks/>
          </p:cNvSpPr>
          <p:nvPr>
            <p:custDataLst>
              <p:tags r:id="rId5"/>
            </p:custDataLst>
          </p:nvPr>
        </p:nvSpPr>
        <p:spPr>
          <a:xfrm>
            <a:off x="629264" y="1229725"/>
            <a:ext cx="1449675" cy="5218972"/>
          </a:xfrm>
          <a:prstGeom prst="rect">
            <a:avLst/>
          </a:prstGeom>
          <a:solidFill>
            <a:schemeClr val="accent1">
              <a:lumMod val="75000"/>
            </a:schemeClr>
          </a:solidFill>
          <a:ln w="25400" cap="flat" cmpd="sng" algn="ctr">
            <a:noFill/>
            <a:prstDash val="solid"/>
          </a:ln>
          <a:effectLst/>
        </p:spPr>
        <p:txBody>
          <a:bodyPr vert="vert270" rtlCol="0" anchor="ctr"/>
          <a:lstStyle/>
          <a:p>
            <a:pPr lvl="0" algn="ctr">
              <a:defRPr/>
            </a:pPr>
            <a:r>
              <a:rPr lang="en-US" sz="2400" b="1" kern="0" dirty="0">
                <a:solidFill>
                  <a:prstClr val="white"/>
                </a:solidFill>
              </a:rPr>
              <a:t>Airspace Design &amp; Operations</a:t>
            </a:r>
          </a:p>
        </p:txBody>
      </p:sp>
      <p:sp>
        <p:nvSpPr>
          <p:cNvPr id="72" name="Oval 71">
            <a:extLst>
              <a:ext uri="{FF2B5EF4-FFF2-40B4-BE49-F238E27FC236}">
                <a16:creationId xmlns:a16="http://schemas.microsoft.com/office/drawing/2014/main" id="{79558CAF-B902-4ECF-B7DD-ABD40B6D5950}"/>
              </a:ext>
            </a:extLst>
          </p:cNvPr>
          <p:cNvSpPr/>
          <p:nvPr/>
        </p:nvSpPr>
        <p:spPr>
          <a:xfrm>
            <a:off x="2158893" y="1178174"/>
            <a:ext cx="265463" cy="274320"/>
          </a:xfrm>
          <a:prstGeom prst="ellipse">
            <a:avLst/>
          </a:prstGeom>
          <a:solidFill>
            <a:schemeClr val="accent1">
              <a:lumMod val="75000"/>
            </a:schemeClr>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0" noProof="0" dirty="0">
                <a:solidFill>
                  <a:schemeClr val="bg1"/>
                </a:solidFill>
                <a:latin typeface="Calibri"/>
              </a:rPr>
              <a:t>4</a:t>
            </a:r>
            <a:endParaRPr kumimoji="0" lang="en-US" sz="1400" b="1" i="0" u="none" strike="noStrike" kern="0" cap="none" spc="0" normalizeH="0" baseline="0" noProof="0" dirty="0">
              <a:ln>
                <a:noFill/>
              </a:ln>
              <a:solidFill>
                <a:schemeClr val="bg1"/>
              </a:solidFill>
              <a:effectLst/>
              <a:uLnTx/>
              <a:uFillTx/>
              <a:latin typeface="Calibri"/>
              <a:ea typeface="+mn-ea"/>
              <a:cs typeface="+mn-cs"/>
            </a:endParaRPr>
          </a:p>
        </p:txBody>
      </p:sp>
      <p:sp>
        <p:nvSpPr>
          <p:cNvPr id="70" name="Oval 69">
            <a:extLst>
              <a:ext uri="{FF2B5EF4-FFF2-40B4-BE49-F238E27FC236}">
                <a16:creationId xmlns:a16="http://schemas.microsoft.com/office/drawing/2014/main" id="{BEC6D40E-D658-4CF7-9C5E-87985D3F572A}"/>
              </a:ext>
            </a:extLst>
          </p:cNvPr>
          <p:cNvSpPr/>
          <p:nvPr/>
        </p:nvSpPr>
        <p:spPr>
          <a:xfrm>
            <a:off x="416578" y="1178326"/>
            <a:ext cx="265463" cy="274320"/>
          </a:xfrm>
          <a:prstGeom prst="ellipse">
            <a:avLst/>
          </a:prstGeom>
          <a:solidFill>
            <a:schemeClr val="accent1">
              <a:lumMod val="50000"/>
            </a:schemeClr>
          </a:solidFill>
          <a:ln w="19050" cap="flat" cmpd="sng" algn="ctr">
            <a:solidFill>
              <a:schemeClr val="bg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0" dirty="0">
                <a:solidFill>
                  <a:srgbClr val="FFFFFF"/>
                </a:solidFill>
                <a:latin typeface="Calibri"/>
              </a:rPr>
              <a:t>2</a:t>
            </a:r>
            <a:endParaRPr kumimoji="0" lang="en-US" sz="1400" b="1" i="0" u="none" strike="noStrike" kern="0" cap="none" spc="0" normalizeH="0" baseline="0" noProof="0" dirty="0">
              <a:ln>
                <a:noFill/>
              </a:ln>
              <a:solidFill>
                <a:srgbClr val="FFFFFF"/>
              </a:solidFill>
              <a:effectLst/>
              <a:uLnTx/>
              <a:uFillTx/>
              <a:latin typeface="Calibri"/>
              <a:ea typeface="+mn-ea"/>
              <a:cs typeface="+mn-cs"/>
            </a:endParaRPr>
          </a:p>
        </p:txBody>
      </p:sp>
      <p:sp>
        <p:nvSpPr>
          <p:cNvPr id="41" name="TextBox 40">
            <a:extLst>
              <a:ext uri="{FF2B5EF4-FFF2-40B4-BE49-F238E27FC236}">
                <a16:creationId xmlns:a16="http://schemas.microsoft.com/office/drawing/2014/main" id="{57BC3576-CE6F-4A5E-BBD9-F6DDB97E2DAB}"/>
              </a:ext>
            </a:extLst>
          </p:cNvPr>
          <p:cNvSpPr txBox="1"/>
          <p:nvPr/>
        </p:nvSpPr>
        <p:spPr>
          <a:xfrm>
            <a:off x="7127590" y="752201"/>
            <a:ext cx="2865704" cy="369332"/>
          </a:xfrm>
          <a:prstGeom prst="rect">
            <a:avLst/>
          </a:prstGeom>
          <a:noFill/>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600"/>
              </a:spcAft>
              <a:buClr>
                <a:srgbClr val="002960"/>
              </a:buClr>
              <a:buSzPct val="125000"/>
              <a:buFont typeface="Arial" charset="0"/>
              <a:buNone/>
              <a:tabLst/>
              <a:defRPr/>
            </a:pPr>
            <a:r>
              <a:rPr kumimoji="0" lang="en-US" sz="2400" b="1" i="0" u="none" strike="noStrike" kern="1200" cap="none" spc="0" normalizeH="0" baseline="0" noProof="0" dirty="0">
                <a:ln>
                  <a:noFill/>
                </a:ln>
                <a:solidFill>
                  <a:srgbClr val="002960"/>
                </a:solidFill>
                <a:effectLst/>
                <a:uLnTx/>
                <a:uFillTx/>
                <a:latin typeface="Calibri"/>
                <a:ea typeface="+mn-ea"/>
                <a:cs typeface="+mn-cs"/>
              </a:rPr>
              <a:t>Operational objective</a:t>
            </a:r>
          </a:p>
        </p:txBody>
      </p:sp>
      <p:cxnSp>
        <p:nvCxnSpPr>
          <p:cNvPr id="43" name="Straight Connector 42">
            <a:extLst>
              <a:ext uri="{FF2B5EF4-FFF2-40B4-BE49-F238E27FC236}">
                <a16:creationId xmlns:a16="http://schemas.microsoft.com/office/drawing/2014/main" id="{F9A5E2BF-01F6-451D-88B9-0981982D17BC}"/>
              </a:ext>
            </a:extLst>
          </p:cNvPr>
          <p:cNvCxnSpPr>
            <a:cxnSpLocks/>
          </p:cNvCxnSpPr>
          <p:nvPr/>
        </p:nvCxnSpPr>
        <p:spPr>
          <a:xfrm>
            <a:off x="217250" y="1123469"/>
            <a:ext cx="11786527" cy="0"/>
          </a:xfrm>
          <a:prstGeom prst="line">
            <a:avLst/>
          </a:prstGeom>
          <a:ln w="15875"/>
        </p:spPr>
        <p:style>
          <a:lnRef idx="1">
            <a:schemeClr val="accent5"/>
          </a:lnRef>
          <a:fillRef idx="0">
            <a:schemeClr val="accent5"/>
          </a:fillRef>
          <a:effectRef idx="0">
            <a:schemeClr val="accent5"/>
          </a:effectRef>
          <a:fontRef idx="minor">
            <a:schemeClr val="tx1"/>
          </a:fontRef>
        </p:style>
      </p:cxnSp>
      <p:sp>
        <p:nvSpPr>
          <p:cNvPr id="50" name="TextBox 49">
            <a:extLst>
              <a:ext uri="{FF2B5EF4-FFF2-40B4-BE49-F238E27FC236}">
                <a16:creationId xmlns:a16="http://schemas.microsoft.com/office/drawing/2014/main" id="{91B78155-4E0A-4B51-B53F-D742E3362813}"/>
              </a:ext>
            </a:extLst>
          </p:cNvPr>
          <p:cNvSpPr txBox="1"/>
          <p:nvPr/>
        </p:nvSpPr>
        <p:spPr>
          <a:xfrm>
            <a:off x="486697" y="752201"/>
            <a:ext cx="1637783" cy="369332"/>
          </a:xfrm>
          <a:prstGeom prst="rect">
            <a:avLst/>
          </a:prstGeom>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600"/>
              </a:spcAft>
              <a:buClr>
                <a:srgbClr val="002960"/>
              </a:buClr>
              <a:buSzPct val="125000"/>
              <a:buFont typeface="Arial" charset="0"/>
              <a:buNone/>
              <a:tabLst/>
              <a:defRPr/>
            </a:pPr>
            <a:r>
              <a:rPr kumimoji="0" lang="en-US" sz="2400" b="1" i="0" u="none" strike="noStrike" kern="1200" cap="none" spc="0" normalizeH="0" baseline="0" noProof="0" dirty="0">
                <a:ln>
                  <a:noFill/>
                </a:ln>
                <a:solidFill>
                  <a:srgbClr val="002960"/>
                </a:solidFill>
                <a:effectLst/>
                <a:uLnTx/>
                <a:uFillTx/>
                <a:latin typeface="Calibri"/>
                <a:ea typeface="+mn-ea"/>
                <a:cs typeface="+mn-cs"/>
              </a:rPr>
              <a:t>Category</a:t>
            </a:r>
          </a:p>
        </p:txBody>
      </p:sp>
      <p:sp>
        <p:nvSpPr>
          <p:cNvPr id="26" name="Rectangle 25">
            <a:extLst>
              <a:ext uri="{FF2B5EF4-FFF2-40B4-BE49-F238E27FC236}">
                <a16:creationId xmlns:a16="http://schemas.microsoft.com/office/drawing/2014/main" id="{37721E4F-12A6-4B66-86EE-C05F85867F9E}"/>
              </a:ext>
            </a:extLst>
          </p:cNvPr>
          <p:cNvSpPr/>
          <p:nvPr/>
        </p:nvSpPr>
        <p:spPr>
          <a:xfrm>
            <a:off x="5417574" y="1229604"/>
            <a:ext cx="6189407" cy="776178"/>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dirty="0">
                <a:solidFill>
                  <a:schemeClr val="tx1"/>
                </a:solidFill>
              </a:rPr>
              <a:t>Safe Airspace Operations</a:t>
            </a:r>
          </a:p>
        </p:txBody>
      </p:sp>
      <p:sp>
        <p:nvSpPr>
          <p:cNvPr id="42" name="TextBox 41">
            <a:extLst>
              <a:ext uri="{FF2B5EF4-FFF2-40B4-BE49-F238E27FC236}">
                <a16:creationId xmlns:a16="http://schemas.microsoft.com/office/drawing/2014/main" id="{57BC3576-CE6F-4A5E-BBD9-F6DDB97E2DAB}"/>
              </a:ext>
            </a:extLst>
          </p:cNvPr>
          <p:cNvSpPr txBox="1"/>
          <p:nvPr/>
        </p:nvSpPr>
        <p:spPr>
          <a:xfrm>
            <a:off x="2251403" y="752201"/>
            <a:ext cx="2865704" cy="369332"/>
          </a:xfrm>
          <a:prstGeom prst="rect">
            <a:avLst/>
          </a:prstGeom>
          <a:noFill/>
        </p:spPr>
        <p:txBody>
          <a:bodyPr vert="horz" wrap="square" lIns="0" tIns="0" rIns="0" bIns="0" rtlCol="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3600" marR="0" lvl="1" indent="0" algn="ctr" defTabSz="895350" rtl="0" eaLnBrk="1" fontAlgn="auto" latinLnBrk="0" hangingPunct="1">
              <a:lnSpc>
                <a:spcPct val="100000"/>
              </a:lnSpc>
              <a:spcBef>
                <a:spcPts val="0"/>
              </a:spcBef>
              <a:spcAft>
                <a:spcPts val="600"/>
              </a:spcAft>
              <a:buClr>
                <a:srgbClr val="002960"/>
              </a:buClr>
              <a:buSzPct val="125000"/>
              <a:buFont typeface="Arial" charset="0"/>
              <a:buNone/>
              <a:tabLst/>
              <a:defRPr/>
            </a:pPr>
            <a:r>
              <a:rPr lang="en-US" sz="2400" b="1" dirty="0">
                <a:solidFill>
                  <a:srgbClr val="002960"/>
                </a:solidFill>
                <a:latin typeface="Calibri"/>
              </a:rPr>
              <a:t>Pillar</a:t>
            </a:r>
            <a:endParaRPr kumimoji="0" lang="en-US" sz="2400" b="1" i="0" u="none" strike="noStrike" kern="1200" cap="none" spc="0" normalizeH="0" baseline="0" noProof="0" dirty="0">
              <a:ln>
                <a:noFill/>
              </a:ln>
              <a:solidFill>
                <a:srgbClr val="002960"/>
              </a:solidFill>
              <a:effectLst/>
              <a:uLnTx/>
              <a:uFillTx/>
              <a:latin typeface="Calibri"/>
            </a:endParaRPr>
          </a:p>
        </p:txBody>
      </p:sp>
      <p:sp>
        <p:nvSpPr>
          <p:cNvPr id="20" name="Rectangle 19">
            <a:extLst>
              <a:ext uri="{FF2B5EF4-FFF2-40B4-BE49-F238E27FC236}">
                <a16:creationId xmlns:a16="http://schemas.microsoft.com/office/drawing/2014/main" id="{37721E4F-12A6-4B66-86EE-C05F85867F9E}"/>
              </a:ext>
            </a:extLst>
          </p:cNvPr>
          <p:cNvSpPr/>
          <p:nvPr/>
        </p:nvSpPr>
        <p:spPr>
          <a:xfrm>
            <a:off x="5417571" y="2111916"/>
            <a:ext cx="6189407" cy="776178"/>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dirty="0">
                <a:solidFill>
                  <a:schemeClr val="tx1"/>
                </a:solidFill>
              </a:rPr>
              <a:t>Efficient Airspace Operations</a:t>
            </a:r>
          </a:p>
        </p:txBody>
      </p:sp>
      <p:sp>
        <p:nvSpPr>
          <p:cNvPr id="21" name="Rectangle 20">
            <a:extLst>
              <a:ext uri="{FF2B5EF4-FFF2-40B4-BE49-F238E27FC236}">
                <a16:creationId xmlns:a16="http://schemas.microsoft.com/office/drawing/2014/main" id="{37721E4F-12A6-4B66-86EE-C05F85867F9E}"/>
              </a:ext>
            </a:extLst>
          </p:cNvPr>
          <p:cNvSpPr/>
          <p:nvPr/>
        </p:nvSpPr>
        <p:spPr>
          <a:xfrm>
            <a:off x="5417571" y="2994228"/>
            <a:ext cx="6189407" cy="776178"/>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dirty="0">
                <a:solidFill>
                  <a:schemeClr val="tx1"/>
                </a:solidFill>
              </a:rPr>
              <a:t>Scalable Airspace Operations</a:t>
            </a:r>
          </a:p>
        </p:txBody>
      </p:sp>
      <p:sp>
        <p:nvSpPr>
          <p:cNvPr id="22" name="Rectangle 21">
            <a:extLst>
              <a:ext uri="{FF2B5EF4-FFF2-40B4-BE49-F238E27FC236}">
                <a16:creationId xmlns:a16="http://schemas.microsoft.com/office/drawing/2014/main" id="{37721E4F-12A6-4B66-86EE-C05F85867F9E}"/>
              </a:ext>
            </a:extLst>
          </p:cNvPr>
          <p:cNvSpPr/>
          <p:nvPr/>
        </p:nvSpPr>
        <p:spPr>
          <a:xfrm>
            <a:off x="5417571" y="3876540"/>
            <a:ext cx="6189407" cy="776178"/>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dirty="0">
                <a:solidFill>
                  <a:schemeClr val="tx1"/>
                </a:solidFill>
              </a:rPr>
              <a:t>Resilient Airspace Operations</a:t>
            </a:r>
          </a:p>
        </p:txBody>
      </p:sp>
      <p:sp>
        <p:nvSpPr>
          <p:cNvPr id="23" name="Rectangle 22">
            <a:extLst>
              <a:ext uri="{FF2B5EF4-FFF2-40B4-BE49-F238E27FC236}">
                <a16:creationId xmlns:a16="http://schemas.microsoft.com/office/drawing/2014/main" id="{37721E4F-12A6-4B66-86EE-C05F85867F9E}"/>
              </a:ext>
            </a:extLst>
          </p:cNvPr>
          <p:cNvSpPr/>
          <p:nvPr/>
        </p:nvSpPr>
        <p:spPr>
          <a:xfrm>
            <a:off x="5417571" y="4775498"/>
            <a:ext cx="6189407" cy="776178"/>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dirty="0">
                <a:solidFill>
                  <a:schemeClr val="tx1"/>
                </a:solidFill>
              </a:rPr>
              <a:t>Fleet Management</a:t>
            </a:r>
          </a:p>
        </p:txBody>
      </p:sp>
      <p:sp>
        <p:nvSpPr>
          <p:cNvPr id="24" name="Rectangle 23">
            <a:extLst>
              <a:ext uri="{FF2B5EF4-FFF2-40B4-BE49-F238E27FC236}">
                <a16:creationId xmlns:a16="http://schemas.microsoft.com/office/drawing/2014/main" id="{37721E4F-12A6-4B66-86EE-C05F85867F9E}"/>
              </a:ext>
            </a:extLst>
          </p:cNvPr>
          <p:cNvSpPr/>
          <p:nvPr/>
        </p:nvSpPr>
        <p:spPr>
          <a:xfrm>
            <a:off x="5417570" y="5672520"/>
            <a:ext cx="6189407" cy="776178"/>
          </a:xfrm>
          <a:prstGeom prst="rect">
            <a:avLst/>
          </a:prstGeom>
          <a:solidFill>
            <a:srgbClr val="B9CDE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000" b="1" dirty="0">
                <a:solidFill>
                  <a:schemeClr val="tx1"/>
                </a:solidFill>
              </a:rPr>
              <a:t>Urban Weather Prediction</a:t>
            </a:r>
          </a:p>
        </p:txBody>
      </p:sp>
    </p:spTree>
    <p:extLst>
      <p:ext uri="{BB962C8B-B14F-4D97-AF65-F5344CB8AC3E}">
        <p14:creationId xmlns:p14="http://schemas.microsoft.com/office/powerpoint/2010/main" val="3996720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Airspace Working Group Path Forward</a:t>
            </a:r>
          </a:p>
        </p:txBody>
      </p:sp>
      <p:sp>
        <p:nvSpPr>
          <p:cNvPr id="4" name="Content Placeholder 3"/>
          <p:cNvSpPr>
            <a:spLocks noGrp="1"/>
          </p:cNvSpPr>
          <p:nvPr>
            <p:ph idx="1"/>
          </p:nvPr>
        </p:nvSpPr>
        <p:spPr/>
        <p:txBody>
          <a:bodyPr>
            <a:normAutofit/>
          </a:bodyPr>
          <a:lstStyle/>
          <a:p>
            <a:r>
              <a:rPr lang="en-US" dirty="0"/>
              <a:t>Working group will </a:t>
            </a:r>
            <a:r>
              <a:rPr lang="en-US"/>
              <a:t>be one </a:t>
            </a:r>
            <a:r>
              <a:rPr lang="en-US" dirty="0"/>
              <a:t>open group</a:t>
            </a:r>
          </a:p>
          <a:p>
            <a:pPr lvl="1"/>
            <a:r>
              <a:rPr lang="en-US" dirty="0"/>
              <a:t>Won’t have sub-groups</a:t>
            </a:r>
          </a:p>
          <a:p>
            <a:pPr lvl="1"/>
            <a:r>
              <a:rPr lang="en-US" dirty="0"/>
              <a:t>All discussions open to the public</a:t>
            </a:r>
          </a:p>
          <a:p>
            <a:r>
              <a:rPr lang="en-US" dirty="0"/>
              <a:t>Airspace WG meetings up to once per month</a:t>
            </a:r>
          </a:p>
          <a:p>
            <a:pPr lvl="1"/>
            <a:r>
              <a:rPr lang="en-US" dirty="0"/>
              <a:t>Kickoff covers a broad range of topics</a:t>
            </a:r>
          </a:p>
          <a:p>
            <a:pPr lvl="1"/>
            <a:r>
              <a:rPr lang="en-US" dirty="0"/>
              <a:t>Subsequent meetings will each be focused on a single topic</a:t>
            </a:r>
          </a:p>
          <a:p>
            <a:pPr lvl="1"/>
            <a:r>
              <a:rPr lang="en-US" dirty="0"/>
              <a:t>More discussion-based </a:t>
            </a:r>
          </a:p>
          <a:p>
            <a:r>
              <a:rPr lang="en-US" dirty="0"/>
              <a:t>Airspace WG leads</a:t>
            </a:r>
          </a:p>
          <a:p>
            <a:pPr lvl="1"/>
            <a:r>
              <a:rPr lang="en-US" dirty="0"/>
              <a:t>WG leads:	PK – </a:t>
            </a:r>
            <a:r>
              <a:rPr lang="en-US" dirty="0">
                <a:hlinkClick r:id="rId2"/>
              </a:rPr>
              <a:t>parimal.h.kopardekar@nasa.gov</a:t>
            </a:r>
            <a:endParaRPr lang="en-US" dirty="0"/>
          </a:p>
          <a:p>
            <a:pPr marL="1828755" lvl="4" indent="0">
              <a:buNone/>
            </a:pPr>
            <a:r>
              <a:rPr lang="en-US" dirty="0"/>
              <a:t>	</a:t>
            </a:r>
            <a:r>
              <a:rPr lang="en-US" sz="2400" dirty="0"/>
              <a:t>Taumi Daniels - </a:t>
            </a:r>
            <a:r>
              <a:rPr lang="en-US" sz="2400" dirty="0">
                <a:hlinkClick r:id="rId3"/>
              </a:rPr>
              <a:t>taumi.daniels@nasa.gov</a:t>
            </a:r>
            <a:endParaRPr lang="en-US" sz="2400" dirty="0"/>
          </a:p>
          <a:p>
            <a:pPr marL="457188" lvl="1" indent="0">
              <a:buNone/>
            </a:pPr>
            <a:r>
              <a:rPr lang="en-US" dirty="0"/>
              <a:t>– NASA Aeronautics Research Institute Lead: Cecelia Town – </a:t>
            </a:r>
            <a:r>
              <a:rPr lang="en-US" dirty="0">
                <a:hlinkClick r:id="rId4"/>
              </a:rPr>
              <a:t>cecelia.s.town@nasa.gov</a:t>
            </a:r>
            <a:r>
              <a:rPr lang="en-US" dirty="0"/>
              <a:t> </a:t>
            </a:r>
          </a:p>
          <a:p>
            <a:pPr lvl="1"/>
            <a:endParaRPr lang="en-US" dirty="0"/>
          </a:p>
        </p:txBody>
      </p:sp>
      <p:sp>
        <p:nvSpPr>
          <p:cNvPr id="3" name="Slide Number Placeholder 2"/>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8</a:t>
            </a:fld>
            <a:endParaRPr lang="en-US">
              <a:solidFill>
                <a:prstClr val="black">
                  <a:tint val="75000"/>
                </a:prstClr>
              </a:solidFill>
              <a:latin typeface="Calibri"/>
            </a:endParaRPr>
          </a:p>
        </p:txBody>
      </p:sp>
    </p:spTree>
    <p:extLst>
      <p:ext uri="{BB962C8B-B14F-4D97-AF65-F5344CB8AC3E}">
        <p14:creationId xmlns:p14="http://schemas.microsoft.com/office/powerpoint/2010/main" val="2161041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Airspace WG Kickoff Panel</a:t>
            </a:r>
          </a:p>
        </p:txBody>
      </p:sp>
      <p:sp>
        <p:nvSpPr>
          <p:cNvPr id="3" name="Slide Number Placeholder 2"/>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9</a:t>
            </a:fld>
            <a:endParaRPr lang="en-US">
              <a:solidFill>
                <a:prstClr val="black">
                  <a:tint val="75000"/>
                </a:prstClr>
              </a:solidFill>
              <a:latin typeface="Calibri"/>
            </a:endParaRPr>
          </a:p>
        </p:txBody>
      </p:sp>
      <p:sp>
        <p:nvSpPr>
          <p:cNvPr id="6" name="TextBox 5"/>
          <p:cNvSpPr txBox="1"/>
          <p:nvPr/>
        </p:nvSpPr>
        <p:spPr>
          <a:xfrm>
            <a:off x="1838186" y="968962"/>
            <a:ext cx="3011017" cy="923330"/>
          </a:xfrm>
          <a:prstGeom prst="rect">
            <a:avLst/>
          </a:prstGeom>
          <a:noFill/>
        </p:spPr>
        <p:txBody>
          <a:bodyPr wrap="none" rtlCol="0">
            <a:spAutoFit/>
          </a:bodyPr>
          <a:lstStyle/>
          <a:p>
            <a:r>
              <a:rPr lang="en-US" b="1" dirty="0"/>
              <a:t>Rob Eagles</a:t>
            </a:r>
          </a:p>
          <a:p>
            <a:r>
              <a:rPr lang="en-US" dirty="0"/>
              <a:t>Strategy and Rulemaking Lead</a:t>
            </a:r>
          </a:p>
          <a:p>
            <a:r>
              <a:rPr lang="en-US" dirty="0"/>
              <a:t>Airbus UTM</a:t>
            </a:r>
          </a:p>
        </p:txBody>
      </p:sp>
      <p:sp>
        <p:nvSpPr>
          <p:cNvPr id="8" name="TextBox 7"/>
          <p:cNvSpPr txBox="1"/>
          <p:nvPr/>
        </p:nvSpPr>
        <p:spPr>
          <a:xfrm>
            <a:off x="1838186" y="4079483"/>
            <a:ext cx="2726324" cy="923330"/>
          </a:xfrm>
          <a:prstGeom prst="rect">
            <a:avLst/>
          </a:prstGeom>
          <a:noFill/>
        </p:spPr>
        <p:txBody>
          <a:bodyPr wrap="none" rtlCol="0">
            <a:spAutoFit/>
          </a:bodyPr>
          <a:lstStyle/>
          <a:p>
            <a:r>
              <a:rPr lang="en-US" b="1" dirty="0"/>
              <a:t>Lisa </a:t>
            </a:r>
            <a:r>
              <a:rPr lang="en-US" b="1" dirty="0" err="1"/>
              <a:t>Ellman</a:t>
            </a:r>
            <a:endParaRPr lang="en-US" b="1" dirty="0"/>
          </a:p>
          <a:p>
            <a:r>
              <a:rPr lang="en-US" dirty="0"/>
              <a:t>Executive Director</a:t>
            </a:r>
          </a:p>
          <a:p>
            <a:r>
              <a:rPr lang="en-US" dirty="0"/>
              <a:t>Commercial Drone Alliance</a:t>
            </a:r>
          </a:p>
        </p:txBody>
      </p:sp>
      <p:sp>
        <p:nvSpPr>
          <p:cNvPr id="10" name="TextBox 9"/>
          <p:cNvSpPr txBox="1"/>
          <p:nvPr/>
        </p:nvSpPr>
        <p:spPr>
          <a:xfrm>
            <a:off x="1838186" y="5467855"/>
            <a:ext cx="3915174" cy="1200329"/>
          </a:xfrm>
          <a:prstGeom prst="rect">
            <a:avLst/>
          </a:prstGeom>
          <a:noFill/>
        </p:spPr>
        <p:txBody>
          <a:bodyPr wrap="none" rtlCol="0">
            <a:spAutoFit/>
          </a:bodyPr>
          <a:lstStyle/>
          <a:p>
            <a:r>
              <a:rPr lang="en-US" b="1" dirty="0"/>
              <a:t>Brent Ingraham and Col. David Bennett</a:t>
            </a:r>
          </a:p>
          <a:p>
            <a:r>
              <a:rPr lang="en-US" dirty="0"/>
              <a:t>Director of Surface Warfare</a:t>
            </a:r>
          </a:p>
          <a:p>
            <a:r>
              <a:rPr lang="en-US" dirty="0"/>
              <a:t>Office of Secretary of Defense for</a:t>
            </a:r>
          </a:p>
          <a:p>
            <a:r>
              <a:rPr lang="en-US" dirty="0"/>
              <a:t>Acquisition and Sustainment</a:t>
            </a:r>
          </a:p>
        </p:txBody>
      </p:sp>
      <p:sp>
        <p:nvSpPr>
          <p:cNvPr id="12" name="TextBox 11"/>
          <p:cNvSpPr txBox="1"/>
          <p:nvPr/>
        </p:nvSpPr>
        <p:spPr>
          <a:xfrm>
            <a:off x="7492062" y="1013536"/>
            <a:ext cx="3533275" cy="923330"/>
          </a:xfrm>
          <a:prstGeom prst="rect">
            <a:avLst/>
          </a:prstGeom>
          <a:noFill/>
        </p:spPr>
        <p:txBody>
          <a:bodyPr wrap="none" rtlCol="0">
            <a:spAutoFit/>
          </a:bodyPr>
          <a:lstStyle/>
          <a:p>
            <a:r>
              <a:rPr lang="en-US" b="1" dirty="0"/>
              <a:t>Bill Stanton and Scott Rosenbloom </a:t>
            </a:r>
          </a:p>
          <a:p>
            <a:r>
              <a:rPr lang="en-US" dirty="0"/>
              <a:t>Senior Advisor – Policy </a:t>
            </a:r>
          </a:p>
          <a:p>
            <a:r>
              <a:rPr lang="en-US" dirty="0"/>
              <a:t>Federal Aviation Administration</a:t>
            </a:r>
          </a:p>
        </p:txBody>
      </p:sp>
      <p:sp>
        <p:nvSpPr>
          <p:cNvPr id="14" name="TextBox 13"/>
          <p:cNvSpPr txBox="1"/>
          <p:nvPr/>
        </p:nvSpPr>
        <p:spPr>
          <a:xfrm>
            <a:off x="7492062" y="5606355"/>
            <a:ext cx="4337982" cy="923330"/>
          </a:xfrm>
          <a:prstGeom prst="rect">
            <a:avLst/>
          </a:prstGeom>
          <a:noFill/>
        </p:spPr>
        <p:txBody>
          <a:bodyPr wrap="none" rtlCol="0">
            <a:spAutoFit/>
          </a:bodyPr>
          <a:lstStyle/>
          <a:p>
            <a:r>
              <a:rPr lang="en-US" b="1" dirty="0"/>
              <a:t>Tom Prevot</a:t>
            </a:r>
          </a:p>
          <a:p>
            <a:r>
              <a:rPr lang="en-US" dirty="0"/>
              <a:t>Director of Engineering for Airspace Systems</a:t>
            </a:r>
          </a:p>
          <a:p>
            <a:r>
              <a:rPr lang="en-US" dirty="0"/>
              <a:t>Uber Elevate</a:t>
            </a:r>
          </a:p>
        </p:txBody>
      </p:sp>
      <p:sp>
        <p:nvSpPr>
          <p:cNvPr id="15" name="TextBox 14"/>
          <p:cNvSpPr txBox="1"/>
          <p:nvPr/>
        </p:nvSpPr>
        <p:spPr>
          <a:xfrm>
            <a:off x="7492062" y="3940984"/>
            <a:ext cx="3779176" cy="1200329"/>
          </a:xfrm>
          <a:prstGeom prst="rect">
            <a:avLst/>
          </a:prstGeom>
          <a:noFill/>
        </p:spPr>
        <p:txBody>
          <a:bodyPr wrap="none" rtlCol="0">
            <a:spAutoFit/>
          </a:bodyPr>
          <a:lstStyle/>
          <a:p>
            <a:r>
              <a:rPr lang="en-US" b="1" dirty="0"/>
              <a:t>Heidi Williams</a:t>
            </a:r>
          </a:p>
          <a:p>
            <a:r>
              <a:rPr lang="en-US" dirty="0"/>
              <a:t>Director, Air Traffic Services &amp; </a:t>
            </a:r>
          </a:p>
          <a:p>
            <a:r>
              <a:rPr lang="en-US" dirty="0"/>
              <a:t>Infrastructure</a:t>
            </a:r>
          </a:p>
          <a:p>
            <a:r>
              <a:rPr lang="en-US" dirty="0"/>
              <a:t>National Business Aviation Association</a:t>
            </a:r>
          </a:p>
        </p:txBody>
      </p:sp>
      <p:sp>
        <p:nvSpPr>
          <p:cNvPr id="18" name="TextBox 17"/>
          <p:cNvSpPr txBox="1"/>
          <p:nvPr/>
        </p:nvSpPr>
        <p:spPr>
          <a:xfrm>
            <a:off x="1838186" y="2514825"/>
            <a:ext cx="1677703" cy="923330"/>
          </a:xfrm>
          <a:prstGeom prst="rect">
            <a:avLst/>
          </a:prstGeom>
          <a:noFill/>
        </p:spPr>
        <p:txBody>
          <a:bodyPr wrap="none" rtlCol="0">
            <a:spAutoFit/>
          </a:bodyPr>
          <a:lstStyle/>
          <a:p>
            <a:r>
              <a:rPr lang="en-US" b="1" dirty="0"/>
              <a:t>Jennifer Richter</a:t>
            </a:r>
          </a:p>
          <a:p>
            <a:r>
              <a:rPr lang="en-US" dirty="0"/>
              <a:t>Partner</a:t>
            </a:r>
          </a:p>
          <a:p>
            <a:r>
              <a:rPr lang="en-US" dirty="0"/>
              <a:t>Akin Gump</a:t>
            </a:r>
          </a:p>
        </p:txBody>
      </p:sp>
      <p:pic>
        <p:nvPicPr>
          <p:cNvPr id="21" name="Picture 2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04118" y="3803989"/>
            <a:ext cx="1253729" cy="1444458"/>
          </a:xfrm>
          <a:prstGeom prst="rect">
            <a:avLst/>
          </a:prstGeom>
        </p:spPr>
      </p:pic>
      <p:sp>
        <p:nvSpPr>
          <p:cNvPr id="23" name="TextBox 22"/>
          <p:cNvSpPr txBox="1"/>
          <p:nvPr/>
        </p:nvSpPr>
        <p:spPr>
          <a:xfrm>
            <a:off x="7492062" y="2546550"/>
            <a:ext cx="1824730" cy="923330"/>
          </a:xfrm>
          <a:prstGeom prst="rect">
            <a:avLst/>
          </a:prstGeom>
          <a:noFill/>
        </p:spPr>
        <p:txBody>
          <a:bodyPr wrap="none" rtlCol="0">
            <a:spAutoFit/>
          </a:bodyPr>
          <a:lstStyle/>
          <a:p>
            <a:r>
              <a:rPr lang="en-US" b="1" dirty="0"/>
              <a:t>Diana Cooper</a:t>
            </a:r>
          </a:p>
          <a:p>
            <a:r>
              <a:rPr lang="en-US" dirty="0"/>
              <a:t>Head of US Policy</a:t>
            </a:r>
          </a:p>
          <a:p>
            <a:r>
              <a:rPr lang="en-US" dirty="0"/>
              <a:t>Hyundai UAM</a:t>
            </a:r>
          </a:p>
        </p:txBody>
      </p:sp>
      <p:pic>
        <p:nvPicPr>
          <p:cNvPr id="27" name="Picture 2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505" y="2285186"/>
            <a:ext cx="1271224" cy="1446057"/>
          </a:xfrm>
          <a:prstGeom prst="rect">
            <a:avLst/>
          </a:prstGeom>
        </p:spPr>
      </p:pic>
      <p:pic>
        <p:nvPicPr>
          <p:cNvPr id="38" name="Picture 3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04118" y="2292808"/>
            <a:ext cx="1253729" cy="1445834"/>
          </a:xfrm>
          <a:prstGeom prst="rect">
            <a:avLst/>
          </a:prstGeom>
        </p:spPr>
      </p:pic>
      <p:pic>
        <p:nvPicPr>
          <p:cNvPr id="41" name="Picture 4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5943" y="733866"/>
            <a:ext cx="1288347" cy="1482670"/>
          </a:xfrm>
          <a:prstGeom prst="rect">
            <a:avLst/>
          </a:prstGeom>
        </p:spPr>
      </p:pic>
      <p:pic>
        <p:nvPicPr>
          <p:cNvPr id="42" name="Picture 4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04117" y="3802392"/>
            <a:ext cx="1264246" cy="1446056"/>
          </a:xfrm>
          <a:prstGeom prst="rect">
            <a:avLst/>
          </a:prstGeom>
        </p:spPr>
      </p:pic>
      <p:pic>
        <p:nvPicPr>
          <p:cNvPr id="44" name="Picture 4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104117" y="5318920"/>
            <a:ext cx="1281813" cy="1446056"/>
          </a:xfrm>
          <a:prstGeom prst="rect">
            <a:avLst/>
          </a:prstGeom>
        </p:spPr>
      </p:pic>
      <p:pic>
        <p:nvPicPr>
          <p:cNvPr id="45" name="Picture 4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104117" y="734313"/>
            <a:ext cx="1253730" cy="1482224"/>
          </a:xfrm>
          <a:prstGeom prst="rect">
            <a:avLst/>
          </a:prstGeom>
        </p:spPr>
      </p:pic>
      <p:pic>
        <p:nvPicPr>
          <p:cNvPr id="5" name="Picture 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63446" y="5323225"/>
            <a:ext cx="1268608" cy="1461539"/>
          </a:xfrm>
          <a:prstGeom prst="rect">
            <a:avLst/>
          </a:prstGeom>
        </p:spPr>
      </p:pic>
      <p:pic>
        <p:nvPicPr>
          <p:cNvPr id="7" name="Picture 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23959" y="3821095"/>
            <a:ext cx="1190528" cy="1452551"/>
          </a:xfrm>
          <a:prstGeom prst="rect">
            <a:avLst/>
          </a:prstGeom>
        </p:spPr>
      </p:pic>
    </p:spTree>
    <p:extLst>
      <p:ext uri="{BB962C8B-B14F-4D97-AF65-F5344CB8AC3E}">
        <p14:creationId xmlns:p14="http://schemas.microsoft.com/office/powerpoint/2010/main" val="3073683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E0767-54EA-47C3-A7CD-5A2EB17301B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724" y="-43231"/>
            <a:ext cx="12270582" cy="6901231"/>
          </a:xfrm>
          <a:prstGeom prst="rect">
            <a:avLst/>
          </a:prstGeom>
        </p:spPr>
      </p:pic>
      <p:pic>
        <p:nvPicPr>
          <p:cNvPr id="4" name="Picture 3">
            <a:extLst>
              <a:ext uri="{FF2B5EF4-FFF2-40B4-BE49-F238E27FC236}">
                <a16:creationId xmlns:a16="http://schemas.microsoft.com/office/drawing/2014/main" id="{88EA2DFD-B67A-4BA6-9387-9F42CDEFB5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322991" y="181270"/>
            <a:ext cx="676460" cy="559381"/>
          </a:xfrm>
          <a:prstGeom prst="rect">
            <a:avLst/>
          </a:prstGeom>
        </p:spPr>
      </p:pic>
      <p:sp>
        <p:nvSpPr>
          <p:cNvPr id="6" name="Rectangle 5">
            <a:extLst>
              <a:ext uri="{FF2B5EF4-FFF2-40B4-BE49-F238E27FC236}">
                <a16:creationId xmlns:a16="http://schemas.microsoft.com/office/drawing/2014/main" id="{7FD6C68D-BC7A-4242-829C-C5C3FD70A1E0}"/>
              </a:ext>
            </a:extLst>
          </p:cNvPr>
          <p:cNvSpPr/>
          <p:nvPr/>
        </p:nvSpPr>
        <p:spPr>
          <a:xfrm>
            <a:off x="671804" y="695556"/>
            <a:ext cx="10651187" cy="5618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C49AD10-DB05-4A5B-A80C-D9506918AC68}"/>
              </a:ext>
            </a:extLst>
          </p:cNvPr>
          <p:cNvSpPr txBox="1"/>
          <p:nvPr/>
        </p:nvSpPr>
        <p:spPr>
          <a:xfrm>
            <a:off x="671803" y="712478"/>
            <a:ext cx="10651187" cy="5524589"/>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Upcoming Events</a:t>
            </a:r>
            <a:br>
              <a:rPr lang="en-US" sz="4000"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Please visit </a:t>
            </a:r>
            <a:r>
              <a:rPr lang="en-US" sz="2000" b="1" u="sng" dirty="0">
                <a:hlinkClick r:id="rId5"/>
              </a:rPr>
              <a:t>https://nari.arc.nasa.gov/aamecosystem</a:t>
            </a:r>
            <a:r>
              <a:rPr lang="en-US" sz="2000" b="1" u="sng" dirty="0"/>
              <a:t> </a:t>
            </a:r>
            <a:r>
              <a:rPr lang="en-US" sz="2000" b="1" dirty="0"/>
              <a:t>for more details!</a:t>
            </a:r>
            <a:endParaRPr lang="en-US" sz="2000" b="1" dirty="0">
              <a:latin typeface="Arial" panose="020B0604020202020204" pitchFamily="34" charset="0"/>
              <a:cs typeface="Arial" panose="020B0604020202020204" pitchFamily="34" charset="0"/>
            </a:endParaRPr>
          </a:p>
          <a:p>
            <a:pPr lvl="1"/>
            <a:endParaRPr lang="en-US" sz="8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b="1" u="sng" dirty="0">
                <a:latin typeface="Arial" panose="020B0604020202020204" pitchFamily="34" charset="0"/>
                <a:cs typeface="Arial" panose="020B0604020202020204" pitchFamily="34" charset="0"/>
              </a:rPr>
              <a:t>June Events</a:t>
            </a:r>
            <a:endParaRPr lang="en-US" sz="500" b="1" u="sng"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	UAM Concept of Operations (</a:t>
            </a:r>
            <a:r>
              <a:rPr lang="en-US" sz="2000" dirty="0" err="1">
                <a:latin typeface="Arial" panose="020B0604020202020204" pitchFamily="34" charset="0"/>
                <a:cs typeface="Arial" panose="020B0604020202020204" pitchFamily="34" charset="0"/>
              </a:rPr>
              <a:t>ConOps</a:t>
            </a:r>
            <a:r>
              <a:rPr lang="en-US" sz="2000" dirty="0">
                <a:latin typeface="Arial" panose="020B0604020202020204" pitchFamily="34" charset="0"/>
                <a:cs typeface="Arial" panose="020B0604020202020204" pitchFamily="34" charset="0"/>
              </a:rPr>
              <a:t>) </a:t>
            </a:r>
            <a:r>
              <a:rPr lang="en-US" sz="2000" b="1" dirty="0">
                <a:solidFill>
                  <a:srgbClr val="FF0000"/>
                </a:solidFill>
                <a:latin typeface="Arial" panose="020B0604020202020204" pitchFamily="34" charset="0"/>
                <a:cs typeface="Arial" panose="020B0604020202020204" pitchFamily="34" charset="0"/>
              </a:rPr>
              <a:t>Overview (Pillar 1 and 2)</a:t>
            </a:r>
          </a:p>
          <a:p>
            <a:pPr marL="1200150" lvl="2" indent="-285750">
              <a:buFont typeface="Arial" panose="020B0604020202020204" pitchFamily="34" charset="0"/>
              <a:buChar char="•"/>
            </a:pPr>
            <a:r>
              <a:rPr lang="en-US" dirty="0"/>
              <a:t>DATE: Thursday June 25, 2020</a:t>
            </a:r>
          </a:p>
          <a:p>
            <a:pPr marL="1200150" lvl="2" indent="-285750">
              <a:buFont typeface="Arial" panose="020B0604020202020204" pitchFamily="34" charset="0"/>
              <a:buChar char="•"/>
            </a:pPr>
            <a:r>
              <a:rPr lang="en-US" dirty="0"/>
              <a:t>TIME: 1:30PM – 3:00PM EDT (10:30AM – 12:00 PM PDT)</a:t>
            </a:r>
          </a:p>
          <a:p>
            <a:pPr lvl="2"/>
            <a:r>
              <a:rPr lang="en-US" sz="2000" dirty="0">
                <a:latin typeface="Arial" panose="020B0604020202020204" pitchFamily="34" charset="0"/>
                <a:cs typeface="Arial" panose="020B0604020202020204" pitchFamily="34" charset="0"/>
              </a:rPr>
              <a:t>UAM Concept of Operations (</a:t>
            </a:r>
            <a:r>
              <a:rPr lang="en-US" sz="2000" dirty="0" err="1">
                <a:latin typeface="Arial" panose="020B0604020202020204" pitchFamily="34" charset="0"/>
                <a:cs typeface="Arial" panose="020B0604020202020204" pitchFamily="34" charset="0"/>
              </a:rPr>
              <a:t>ConOps</a:t>
            </a:r>
            <a:r>
              <a:rPr lang="en-US" sz="2000" dirty="0">
                <a:latin typeface="Arial" panose="020B0604020202020204" pitchFamily="34" charset="0"/>
                <a:cs typeface="Arial" panose="020B0604020202020204" pitchFamily="34" charset="0"/>
              </a:rPr>
              <a:t>) </a:t>
            </a:r>
            <a:r>
              <a:rPr lang="en-US" sz="2000" b="1" dirty="0">
                <a:solidFill>
                  <a:srgbClr val="FF0000"/>
                </a:solidFill>
                <a:latin typeface="Arial" panose="020B0604020202020204" pitchFamily="34" charset="0"/>
                <a:cs typeface="Arial" panose="020B0604020202020204" pitchFamily="34" charset="0"/>
              </a:rPr>
              <a:t>Aircraft Focus</a:t>
            </a:r>
          </a:p>
          <a:p>
            <a:pPr marL="1200150" lvl="2" indent="-285750">
              <a:buFont typeface="Arial" panose="020B0604020202020204" pitchFamily="34" charset="0"/>
              <a:buChar char="•"/>
            </a:pPr>
            <a:r>
              <a:rPr lang="en-US" dirty="0"/>
              <a:t>DATE: Friday June 26, 2020</a:t>
            </a:r>
          </a:p>
          <a:p>
            <a:pPr marL="1200150" lvl="2" indent="-285750">
              <a:buFont typeface="Arial" panose="020B0604020202020204" pitchFamily="34" charset="0"/>
              <a:buChar char="•"/>
            </a:pPr>
            <a:r>
              <a:rPr lang="en-US" dirty="0"/>
              <a:t>TIME: 1:30PM – 3:00PM EDT (10:30AM – 12:00 PM PDT)</a:t>
            </a:r>
            <a:br>
              <a:rPr lang="en-US" sz="2000" dirty="0">
                <a:latin typeface="Arial" panose="020B0604020202020204" pitchFamily="34" charset="0"/>
                <a:cs typeface="Arial" panose="020B0604020202020204" pitchFamily="34" charset="0"/>
              </a:rPr>
            </a:br>
            <a:r>
              <a:rPr lang="en-US" sz="500" dirty="0">
                <a:latin typeface="Arial" panose="020B0604020202020204" pitchFamily="34" charset="0"/>
                <a:cs typeface="Arial" panose="020B0604020202020204" pitchFamily="34" charset="0"/>
              </a:rPr>
              <a:t> </a:t>
            </a:r>
            <a:br>
              <a:rPr lang="en-US" sz="2000" dirty="0">
                <a:latin typeface="Arial" panose="020B0604020202020204" pitchFamily="34" charset="0"/>
                <a:cs typeface="Arial" panose="020B0604020202020204" pitchFamily="34" charset="0"/>
              </a:rPr>
            </a:br>
            <a:r>
              <a:rPr lang="en-US" sz="800" dirty="0">
                <a:latin typeface="Arial" panose="020B0604020202020204" pitchFamily="34" charset="0"/>
                <a:cs typeface="Arial" panose="020B0604020202020204" pitchFamily="34" charset="0"/>
              </a:rPr>
              <a:t>	</a:t>
            </a:r>
          </a:p>
          <a:p>
            <a:pPr marL="800100" lvl="1" indent="-342900">
              <a:buFont typeface="Arial" panose="020B0604020202020204" pitchFamily="34" charset="0"/>
              <a:buChar char="•"/>
            </a:pPr>
            <a:r>
              <a:rPr lang="en-US" sz="2400" b="1" u="sng" dirty="0">
                <a:latin typeface="Arial" panose="020B0604020202020204" pitchFamily="34" charset="0"/>
                <a:cs typeface="Arial" panose="020B0604020202020204" pitchFamily="34" charset="0"/>
              </a:rPr>
              <a:t>July Events </a:t>
            </a:r>
            <a:r>
              <a:rPr lang="en-US" sz="2000" dirty="0">
                <a:latin typeface="Arial" panose="020B0604020202020204" pitchFamily="34" charset="0"/>
                <a:cs typeface="Arial" panose="020B0604020202020204" pitchFamily="34" charset="0"/>
              </a:rPr>
              <a:t>	</a:t>
            </a:r>
          </a:p>
          <a:p>
            <a:pPr lvl="2"/>
            <a:r>
              <a:rPr lang="en-US" sz="2000" dirty="0">
                <a:latin typeface="Arial" panose="020B0604020202020204" pitchFamily="34" charset="0"/>
                <a:cs typeface="Arial" panose="020B0604020202020204" pitchFamily="34" charset="0"/>
              </a:rPr>
              <a:t>UAM Community </a:t>
            </a:r>
            <a:r>
              <a:rPr lang="en-US" sz="2000" dirty="0" err="1">
                <a:latin typeface="Arial" panose="020B0604020202020204" pitchFamily="34" charset="0"/>
                <a:cs typeface="Arial" panose="020B0604020202020204" pitchFamily="34" charset="0"/>
              </a:rPr>
              <a:t>ConOps</a:t>
            </a:r>
            <a:r>
              <a:rPr lang="en-US" sz="2000" dirty="0">
                <a:latin typeface="Arial" panose="020B0604020202020204" pitchFamily="34" charset="0"/>
                <a:cs typeface="Arial" panose="020B0604020202020204" pitchFamily="34" charset="0"/>
              </a:rPr>
              <a:t> </a:t>
            </a:r>
            <a:r>
              <a:rPr lang="en-US" sz="2000" b="1" dirty="0">
                <a:solidFill>
                  <a:srgbClr val="FF0000"/>
                </a:solidFill>
                <a:latin typeface="Arial" panose="020B0604020202020204" pitchFamily="34" charset="0"/>
                <a:cs typeface="Arial" panose="020B0604020202020204" pitchFamily="34" charset="0"/>
              </a:rPr>
              <a:t>Airspace Focus (Pillar 3 &amp; 4)</a:t>
            </a:r>
          </a:p>
          <a:p>
            <a:pPr marL="1200150" lvl="2" indent="-285750">
              <a:buFont typeface="Arial" panose="020B0604020202020204" pitchFamily="34" charset="0"/>
              <a:buChar char="•"/>
            </a:pPr>
            <a:r>
              <a:rPr lang="en-US" dirty="0"/>
              <a:t>DATE: Thursday July 16, 2020</a:t>
            </a:r>
          </a:p>
          <a:p>
            <a:pPr marL="1200150" lvl="2" indent="-285750">
              <a:buFont typeface="Arial" panose="020B0604020202020204" pitchFamily="34" charset="0"/>
              <a:buChar char="•"/>
            </a:pPr>
            <a:r>
              <a:rPr lang="en-US" dirty="0"/>
              <a:t>TIME: 3:00PM – 4:30PM EDT (12:00PM – 1:30 PM PDT)</a:t>
            </a:r>
            <a:endParaRPr lang="en-US" sz="2000" dirty="0">
              <a:latin typeface="Arial" panose="020B0604020202020204" pitchFamily="34" charset="0"/>
              <a:cs typeface="Arial" panose="020B0604020202020204" pitchFamily="34" charset="0"/>
            </a:endParaRPr>
          </a:p>
          <a:p>
            <a:pPr lvl="2"/>
            <a:r>
              <a:rPr lang="en-US" sz="2000" dirty="0">
                <a:latin typeface="Arial" panose="020B0604020202020204" pitchFamily="34" charset="0"/>
                <a:cs typeface="Arial" panose="020B0604020202020204" pitchFamily="34" charset="0"/>
              </a:rPr>
              <a:t>UAM Community </a:t>
            </a:r>
            <a:r>
              <a:rPr lang="en-US" sz="2000" dirty="0" err="1">
                <a:latin typeface="Arial" panose="020B0604020202020204" pitchFamily="34" charset="0"/>
                <a:cs typeface="Arial" panose="020B0604020202020204" pitchFamily="34" charset="0"/>
              </a:rPr>
              <a:t>ConOps</a:t>
            </a:r>
            <a:r>
              <a:rPr lang="en-US" sz="2000" dirty="0">
                <a:latin typeface="Arial" panose="020B0604020202020204" pitchFamily="34" charset="0"/>
                <a:cs typeface="Arial" panose="020B0604020202020204" pitchFamily="34" charset="0"/>
              </a:rPr>
              <a:t> </a:t>
            </a:r>
            <a:r>
              <a:rPr lang="en-US" sz="2000" b="1" dirty="0">
                <a:solidFill>
                  <a:srgbClr val="FF0000"/>
                </a:solidFill>
                <a:latin typeface="Arial" panose="020B0604020202020204" pitchFamily="34" charset="0"/>
                <a:cs typeface="Arial" panose="020B0604020202020204" pitchFamily="34" charset="0"/>
              </a:rPr>
              <a:t>Community Integration Focus (Pillar 5)</a:t>
            </a:r>
          </a:p>
          <a:p>
            <a:pPr marL="1200150" lvl="2" indent="-285750">
              <a:buFont typeface="Arial" panose="020B0604020202020204" pitchFamily="34" charset="0"/>
              <a:buChar char="•"/>
            </a:pPr>
            <a:r>
              <a:rPr lang="en-US" dirty="0"/>
              <a:t>DATE: Friday July 10, 2020</a:t>
            </a:r>
          </a:p>
          <a:p>
            <a:pPr marL="1200150" lvl="2" indent="-285750">
              <a:buFont typeface="Arial" panose="020B0604020202020204" pitchFamily="34" charset="0"/>
              <a:buChar char="•"/>
            </a:pPr>
            <a:r>
              <a:rPr lang="en-US" dirty="0"/>
              <a:t>TIME: 1:00PM – 2:30PM EDT (10:00AM – 11:30 AM PDT)</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5603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DBFC2-9E9F-BC4A-A4AE-C24EC85C3CBD}"/>
              </a:ext>
            </a:extLst>
          </p:cNvPr>
          <p:cNvSpPr>
            <a:spLocks noGrp="1"/>
          </p:cNvSpPr>
          <p:nvPr>
            <p:ph type="ctrTitle"/>
          </p:nvPr>
        </p:nvSpPr>
        <p:spPr/>
        <p:txBody>
          <a:bodyPr/>
          <a:lstStyle/>
          <a:p>
            <a:r>
              <a:rPr lang="en-US" dirty="0"/>
              <a:t>Embracing innovation while maintaining safety </a:t>
            </a:r>
            <a:r>
              <a:rPr lang="en-US"/>
              <a:t>of operations</a:t>
            </a:r>
          </a:p>
        </p:txBody>
      </p:sp>
      <p:sp>
        <p:nvSpPr>
          <p:cNvPr id="3" name="Subtitle 2">
            <a:extLst>
              <a:ext uri="{FF2B5EF4-FFF2-40B4-BE49-F238E27FC236}">
                <a16:creationId xmlns:a16="http://schemas.microsoft.com/office/drawing/2014/main" id="{4B42E191-AC93-894B-80AB-0B0FA8098FB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F2E247A0-1F62-224E-9E4B-B1B1D2EF8381}"/>
              </a:ext>
            </a:extLst>
          </p:cNvPr>
          <p:cNvSpPr>
            <a:spLocks noGrp="1"/>
          </p:cNvSpPr>
          <p:nvPr>
            <p:ph type="sldNum" sz="quarter" idx="12"/>
          </p:nvPr>
        </p:nvSpPr>
        <p:spPr/>
        <p:txBody>
          <a:bodyPr/>
          <a:lstStyle/>
          <a:p>
            <a:fld id="{B441EC28-9B82-47E5-A4E3-F7CA6AF36DF5}" type="slidenum">
              <a:rPr lang="en-US" smtClean="0"/>
              <a:t>11</a:t>
            </a:fld>
            <a:endParaRPr lang="en-US"/>
          </a:p>
        </p:txBody>
      </p:sp>
    </p:spTree>
    <p:extLst>
      <p:ext uri="{BB962C8B-B14F-4D97-AF65-F5344CB8AC3E}">
        <p14:creationId xmlns:p14="http://schemas.microsoft.com/office/powerpoint/2010/main" val="1452069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E0767-54EA-47C3-A7CD-5A2EB17301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724" y="-43231"/>
            <a:ext cx="12270582" cy="6901231"/>
          </a:xfrm>
          <a:prstGeom prst="rect">
            <a:avLst/>
          </a:prstGeom>
        </p:spPr>
      </p:pic>
      <p:pic>
        <p:nvPicPr>
          <p:cNvPr id="4" name="Picture 3">
            <a:extLst>
              <a:ext uri="{FF2B5EF4-FFF2-40B4-BE49-F238E27FC236}">
                <a16:creationId xmlns:a16="http://schemas.microsoft.com/office/drawing/2014/main" id="{88EA2DFD-B67A-4BA6-9387-9F42CDEFB5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22991" y="181270"/>
            <a:ext cx="676460" cy="559381"/>
          </a:xfrm>
          <a:prstGeom prst="rect">
            <a:avLst/>
          </a:prstGeom>
        </p:spPr>
      </p:pic>
      <p:sp>
        <p:nvSpPr>
          <p:cNvPr id="6" name="Rectangle 5">
            <a:extLst>
              <a:ext uri="{FF2B5EF4-FFF2-40B4-BE49-F238E27FC236}">
                <a16:creationId xmlns:a16="http://schemas.microsoft.com/office/drawing/2014/main" id="{7FD6C68D-BC7A-4242-829C-C5C3FD70A1E0}"/>
              </a:ext>
            </a:extLst>
          </p:cNvPr>
          <p:cNvSpPr/>
          <p:nvPr/>
        </p:nvSpPr>
        <p:spPr>
          <a:xfrm>
            <a:off x="770406" y="921921"/>
            <a:ext cx="10651187" cy="5318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C49AD10-DB05-4A5B-A80C-D9506918AC68}"/>
              </a:ext>
            </a:extLst>
          </p:cNvPr>
          <p:cNvSpPr txBox="1"/>
          <p:nvPr/>
        </p:nvSpPr>
        <p:spPr>
          <a:xfrm>
            <a:off x="770406" y="2226928"/>
            <a:ext cx="10651187" cy="2862322"/>
          </a:xfrm>
          <a:prstGeom prst="rect">
            <a:avLst/>
          </a:prstGeom>
          <a:noFill/>
        </p:spPr>
        <p:txBody>
          <a:bodyPr wrap="square" rtlCol="0">
            <a:spAutoFit/>
          </a:bodyPr>
          <a:lstStyle/>
          <a:p>
            <a:pPr algn="ctr"/>
            <a:r>
              <a:rPr lang="en-US" sz="4500" b="1" dirty="0">
                <a:latin typeface="Arial" panose="020B0604020202020204" pitchFamily="34" charset="0"/>
                <a:cs typeface="Arial" panose="020B0604020202020204" pitchFamily="34" charset="0"/>
              </a:rPr>
              <a:t>Questions and Answers</a:t>
            </a:r>
            <a:br>
              <a:rPr lang="en-US" sz="4000" dirty="0">
                <a:latin typeface="Arial" panose="020B0604020202020204" pitchFamily="34" charset="0"/>
                <a:cs typeface="Arial" panose="020B0604020202020204" pitchFamily="34" charset="0"/>
              </a:rPr>
            </a:br>
            <a:endParaRPr lang="en-US" sz="4000" dirty="0">
              <a:latin typeface="Arial" panose="020B0604020202020204" pitchFamily="34" charset="0"/>
              <a:cs typeface="Arial" panose="020B0604020202020204" pitchFamily="34" charset="0"/>
            </a:endParaRPr>
          </a:p>
          <a:p>
            <a:pPr lvl="1" algn="ctr"/>
            <a:r>
              <a:rPr lang="en-US" sz="4000" b="1" dirty="0">
                <a:latin typeface="Arial" panose="020B0604020202020204" pitchFamily="34" charset="0"/>
                <a:cs typeface="Arial" panose="020B0604020202020204" pitchFamily="34" charset="0"/>
              </a:rPr>
              <a:t>Web Address:</a:t>
            </a:r>
          </a:p>
          <a:p>
            <a:pPr lvl="1" algn="ctr"/>
            <a:r>
              <a:rPr lang="en-US" sz="1500" b="1" dirty="0">
                <a:latin typeface="Arial" panose="020B0604020202020204" pitchFamily="34" charset="0"/>
                <a:cs typeface="Arial" panose="020B0604020202020204" pitchFamily="34" charset="0"/>
              </a:rPr>
              <a:t> </a:t>
            </a:r>
            <a:br>
              <a:rPr lang="en-US" sz="4000" b="1" dirty="0">
                <a:latin typeface="Arial" panose="020B0604020202020204" pitchFamily="34" charset="0"/>
                <a:cs typeface="Arial" panose="020B0604020202020204" pitchFamily="34" charset="0"/>
              </a:rPr>
            </a:br>
            <a:r>
              <a:rPr lang="en-US" sz="4000" u="sng" dirty="0">
                <a:hlinkClick r:id="rId4"/>
              </a:rPr>
              <a:t>https://arc.cnf.io/sessions/jjwc/#!/dashboard</a:t>
            </a:r>
            <a:endParaRPr 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0067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XNaltvALQjWSC9N1dV0z3A"/>
</p:tagLst>
</file>

<file path=ppt/tags/tag3.xml><?xml version="1.0" encoding="utf-8"?>
<p:tagLst xmlns:a="http://schemas.openxmlformats.org/drawingml/2006/main" xmlns:r="http://schemas.openxmlformats.org/officeDocument/2006/relationships" xmlns:p="http://schemas.openxmlformats.org/presentationml/2006/main">
  <p:tag name="MTTABLE" val="BBox"/>
  <p:tag name="MTNUMBER" val="0.243092922607014"/>
</p:tagLst>
</file>

<file path=ppt/tags/tag4.xml><?xml version="1.0" encoding="utf-8"?>
<p:tagLst xmlns:a="http://schemas.openxmlformats.org/drawingml/2006/main" xmlns:r="http://schemas.openxmlformats.org/officeDocument/2006/relationships" xmlns:p="http://schemas.openxmlformats.org/presentationml/2006/main">
  <p:tag name="MTTABLE" val="BBox"/>
  <p:tag name="MTNUMBER" val="0.243092922607014"/>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XNaltvALQjWSC9N1dV0z3A"/>
</p:tagLst>
</file>

<file path=ppt/tags/tag7.xml><?xml version="1.0" encoding="utf-8"?>
<p:tagLst xmlns:a="http://schemas.openxmlformats.org/drawingml/2006/main" xmlns:r="http://schemas.openxmlformats.org/officeDocument/2006/relationships" xmlns:p="http://schemas.openxmlformats.org/presentationml/2006/main">
  <p:tag name="MTTABLE" val="BBox"/>
  <p:tag name="MTNUMBER" val="0.243092922607014"/>
</p:tagLst>
</file>

<file path=ppt/tags/tag8.xml><?xml version="1.0" encoding="utf-8"?>
<p:tagLst xmlns:a="http://schemas.openxmlformats.org/drawingml/2006/main" xmlns:r="http://schemas.openxmlformats.org/officeDocument/2006/relationships" xmlns:p="http://schemas.openxmlformats.org/presentationml/2006/main">
  <p:tag name="MTTABLE" val="BBox"/>
  <p:tag name="MTNUMBER" val="0.2430929226070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BD1E2BB92CBC144967077C2021A537D" ma:contentTypeVersion="10" ma:contentTypeDescription="Create a new document." ma:contentTypeScope="" ma:versionID="d5925a29133469df34c9f580b542c719">
  <xsd:schema xmlns:xsd="http://www.w3.org/2001/XMLSchema" xmlns:xs="http://www.w3.org/2001/XMLSchema" xmlns:p="http://schemas.microsoft.com/office/2006/metadata/properties" xmlns:ns3="c852713b-0caa-4ac0-ba75-048f00e27b76" xmlns:ns4="a3f7648c-ef34-4383-9913-3e4132c38d7f" targetNamespace="http://schemas.microsoft.com/office/2006/metadata/properties" ma:root="true" ma:fieldsID="835c0f2228aa4e19559ef8ffb23e9b62" ns3:_="" ns4:_="">
    <xsd:import namespace="c852713b-0caa-4ac0-ba75-048f00e27b76"/>
    <xsd:import namespace="a3f7648c-ef34-4383-9913-3e4132c38d7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2713b-0caa-4ac0-ba75-048f00e27b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3f7648c-ef34-4383-9913-3e4132c38d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05A567-7DD2-4ECB-AC9B-4CF4E13231E6}">
  <ds:schemaRefs>
    <ds:schemaRef ds:uri="http://schemas.microsoft.com/sharepoint/v3/contenttype/forms"/>
  </ds:schemaRefs>
</ds:datastoreItem>
</file>

<file path=customXml/itemProps2.xml><?xml version="1.0" encoding="utf-8"?>
<ds:datastoreItem xmlns:ds="http://schemas.openxmlformats.org/officeDocument/2006/customXml" ds:itemID="{9CEF37D6-3D27-4C9A-AA9E-6230294DD1E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c852713b-0caa-4ac0-ba75-048f00e27b76"/>
    <ds:schemaRef ds:uri="a3f7648c-ef34-4383-9913-3e4132c38d7f"/>
    <ds:schemaRef ds:uri="http://www.w3.org/XML/1998/namespace"/>
    <ds:schemaRef ds:uri="http://purl.org/dc/dcmitype/"/>
  </ds:schemaRefs>
</ds:datastoreItem>
</file>

<file path=customXml/itemProps3.xml><?xml version="1.0" encoding="utf-8"?>
<ds:datastoreItem xmlns:ds="http://schemas.openxmlformats.org/officeDocument/2006/customXml" ds:itemID="{CE52D7A1-2E51-4056-A708-4DC79FA3C2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2713b-0caa-4ac0-ba75-048f00e27b76"/>
    <ds:schemaRef ds:uri="a3f7648c-ef34-4383-9913-3e4132c38d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12555</TotalTime>
  <Words>1175</Words>
  <Application>Microsoft Office PowerPoint</Application>
  <PresentationFormat>Widescreen</PresentationFormat>
  <Paragraphs>258</Paragraphs>
  <Slides>12</Slides>
  <Notes>5</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12</vt:i4>
      </vt:variant>
    </vt:vector>
  </HeadingPairs>
  <TitlesOfParts>
    <vt:vector size="22" baseType="lpstr">
      <vt:lpstr>ＭＳ Ｐゴシック</vt:lpstr>
      <vt:lpstr>Arial</vt:lpstr>
      <vt:lpstr>Arial Narrow</vt:lpstr>
      <vt:lpstr>Calibri</vt:lpstr>
      <vt:lpstr>Calibri Light</vt:lpstr>
      <vt:lpstr>Symbol</vt:lpstr>
      <vt:lpstr>Times New Roman</vt:lpstr>
      <vt:lpstr>Office Theme</vt:lpstr>
      <vt:lpstr>21_Office Theme</vt:lpstr>
      <vt:lpstr>think-cell Slide</vt:lpstr>
      <vt:lpstr>PowerPoint Presentation</vt:lpstr>
      <vt:lpstr>PowerPoint Presentation</vt:lpstr>
      <vt:lpstr>PowerPoint Presentation</vt:lpstr>
      <vt:lpstr>PowerPoint Presentation</vt:lpstr>
      <vt:lpstr>UAM Framework and Barriers</vt:lpstr>
      <vt:lpstr>Pillar 3: Airspace System Design &amp; Implementation</vt:lpstr>
      <vt:lpstr>Pillar 4: Airspace &amp; Fleet Operations Management</vt:lpstr>
      <vt:lpstr>Airspace Working Group Path Forward</vt:lpstr>
      <vt:lpstr>Airspace WG Kickoff Panel</vt:lpstr>
      <vt:lpstr>PowerPoint Presentation</vt:lpstr>
      <vt:lpstr>Embracing innovation while maintaining safety of operations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Air Mobility (AAM):</dc:title>
  <dc:creator>Cavolowsky, Anna E. (ARC-AFS)[SimLabs III Contract Management &amp; Technical Services]</dc:creator>
  <cp:lastModifiedBy>Hunt, Nicola (ARC-AT)[WYLE LABS]</cp:lastModifiedBy>
  <cp:revision>171</cp:revision>
  <dcterms:created xsi:type="dcterms:W3CDTF">2019-12-30T18:50:53Z</dcterms:created>
  <dcterms:modified xsi:type="dcterms:W3CDTF">2020-06-25T18:23:34Z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0x0101002BD1E2BB92CBC144967077C2021A537D</vt:lpwstr>
  </property>
</Properties>
</file>